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51" r:id="rId2"/>
    <p:sldId id="404" r:id="rId3"/>
    <p:sldId id="406" r:id="rId4"/>
    <p:sldId id="407" r:id="rId5"/>
    <p:sldId id="409" r:id="rId6"/>
    <p:sldId id="410" r:id="rId7"/>
    <p:sldId id="412" r:id="rId8"/>
    <p:sldId id="413" r:id="rId9"/>
    <p:sldId id="414" r:id="rId10"/>
    <p:sldId id="416" r:id="rId11"/>
    <p:sldId id="415" r:id="rId12"/>
    <p:sldId id="417" r:id="rId13"/>
    <p:sldId id="389"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3776-26FB-44B7-B9F0-13B7B1E4F587}"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tr-TR"/>
        </a:p>
      </dgm:t>
    </dgm:pt>
    <dgm:pt modelId="{D3B785FC-B5C3-4D4B-A79B-A7CC4F166BCA}">
      <dgm:prSet custT="1"/>
      <dgm:spPr>
        <a:xfrm>
          <a:off x="650217" y="1247281"/>
          <a:ext cx="1101428" cy="1246887"/>
        </a:xfrm>
        <a:prstGeom prst="rect">
          <a:avLst/>
        </a:prstGeom>
        <a:noFill/>
        <a:ln>
          <a:noFill/>
        </a:ln>
        <a:effectLst/>
      </dgm:spPr>
      <dgm:t>
        <a:bodyPr/>
        <a:lstStyle/>
        <a:p>
          <a:pPr algn="ctr" rtl="0">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gm:t>
    </dgm:pt>
    <dgm:pt modelId="{43E9073E-58C3-44AF-A5F9-CC6093D75B54}" type="parTrans" cxnId="{6448C2F3-1DF4-4997-A74E-607221A3C4B0}">
      <dgm:prSet/>
      <dgm:spPr/>
      <dgm:t>
        <a:bodyPr/>
        <a:lstStyle/>
        <a:p>
          <a:endParaRPr lang="tr-TR" sz="2400"/>
        </a:p>
      </dgm:t>
    </dgm:pt>
    <dgm:pt modelId="{96E6C3FE-3F8F-4EE9-8812-6276FDB303FD}" type="sibTrans" cxnId="{6448C2F3-1DF4-4997-A74E-607221A3C4B0}">
      <dgm:prSet/>
      <dgm:spPr/>
      <dgm:t>
        <a:bodyPr/>
        <a:lstStyle/>
        <a:p>
          <a:endParaRPr lang="tr-TR" sz="2400"/>
        </a:p>
      </dgm:t>
    </dgm:pt>
    <dgm:pt modelId="{FFDA4EC2-29E0-47AC-ACC5-D0D40C86E26C}">
      <dgm:prSet custT="1"/>
      <dgm:spPr>
        <a:xfrm>
          <a:off x="805292" y="797535"/>
          <a:ext cx="1705233" cy="485345"/>
        </a:xfrm>
        <a:prstGeom prst="rect">
          <a:avLst/>
        </a:prstGeom>
        <a:noFill/>
        <a:ln>
          <a:noFill/>
        </a:ln>
        <a:effectLst/>
      </dgm:spPr>
      <dgm:t>
        <a:bodyPr/>
        <a:lstStyle/>
        <a:p>
          <a:pPr algn="ctr" rtl="0">
            <a:buNone/>
          </a:pPr>
          <a:r>
            <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gm:t>
    </dgm:pt>
    <dgm:pt modelId="{41618F6C-BBEF-486C-9F43-C0DBA718D53D}" type="sibTrans" cxnId="{F7A5631C-FE4F-49A2-AE5E-3170B27B49ED}">
      <dgm:prSet/>
      <dgm:spPr/>
      <dgm:t>
        <a:bodyPr/>
        <a:lstStyle/>
        <a:p>
          <a:endParaRPr lang="tr-TR" sz="2400"/>
        </a:p>
      </dgm:t>
    </dgm:pt>
    <dgm:pt modelId="{AF022B75-7839-45FC-BEE1-BE3C31712027}" type="parTrans" cxnId="{F7A5631C-FE4F-49A2-AE5E-3170B27B49ED}">
      <dgm:prSet/>
      <dgm:spPr/>
      <dgm:t>
        <a:bodyPr/>
        <a:lstStyle/>
        <a:p>
          <a:endParaRPr lang="tr-TR" sz="2400"/>
        </a:p>
      </dgm:t>
    </dgm:pt>
    <dgm:pt modelId="{3C80F677-1149-4609-922B-EC473B1D2152}" type="pres">
      <dgm:prSet presAssocID="{655C3776-26FB-44B7-B9F0-13B7B1E4F587}" presName="Name0" presStyleCnt="0">
        <dgm:presLayoutVars>
          <dgm:chMax val="7"/>
          <dgm:chPref val="7"/>
          <dgm:dir/>
          <dgm:animLvl val="lvl"/>
        </dgm:presLayoutVars>
      </dgm:prSet>
      <dgm:spPr/>
    </dgm:pt>
    <dgm:pt modelId="{87E3C406-67ED-407A-8EAA-E4C55642D516}" type="pres">
      <dgm:prSet presAssocID="{FFDA4EC2-29E0-47AC-ACC5-D0D40C86E26C}" presName="Accent1" presStyleCnt="0"/>
      <dgm:spPr/>
    </dgm:pt>
    <dgm:pt modelId="{E22EFA13-68AD-4A84-95BE-F8FAC1101FF6}" type="pres">
      <dgm:prSet presAssocID="{FFDA4EC2-29E0-47AC-ACC5-D0D40C86E26C}" presName="Accent" presStyleLbl="node1" presStyleIdx="0" presStyleCnt="2" custScaleX="110657" custScaleY="106220"/>
      <dgm:spPr>
        <a:xfrm>
          <a:off x="751843" y="167705"/>
          <a:ext cx="1812724" cy="1740089"/>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1E75B294-082E-4930-B22F-F10F7DCB6D7F}" type="pres">
      <dgm:prSet presAssocID="{FFDA4EC2-29E0-47AC-ACC5-D0D40C86E26C}" presName="Parent1" presStyleLbl="revTx" presStyleIdx="0" presStyleCnt="2" custScaleX="186577" custScaleY="106220">
        <dgm:presLayoutVars>
          <dgm:chMax val="1"/>
          <dgm:chPref val="1"/>
          <dgm:bulletEnabled val="1"/>
        </dgm:presLayoutVars>
      </dgm:prSet>
      <dgm:spPr/>
    </dgm:pt>
    <dgm:pt modelId="{07694108-50EA-455E-B21E-77E0F875FB2B}" type="pres">
      <dgm:prSet presAssocID="{D3B785FC-B5C3-4D4B-A79B-A7CC4F166BCA}" presName="Accent2" presStyleCnt="0"/>
      <dgm:spPr/>
    </dgm:pt>
    <dgm:pt modelId="{1D28D119-1C19-493C-BD9F-E9A0F21496F7}" type="pres">
      <dgm:prSet presAssocID="{D3B785FC-B5C3-4D4B-A79B-A7CC4F166BCA}" presName="Accent" presStyleLbl="node1" presStyleIdx="1" presStyleCnt="2" custScaleX="115586" custScaleY="106220"/>
      <dgm:spPr>
        <a:xfrm>
          <a:off x="391309" y="1224885"/>
          <a:ext cx="1626633" cy="1495458"/>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25C7BA78-BB9F-4274-9053-3B7EB9D68F53}" type="pres">
      <dgm:prSet presAssocID="{D3B785FC-B5C3-4D4B-A79B-A7CC4F166BCA}" presName="Parent2" presStyleLbl="revTx" presStyleIdx="1" presStyleCnt="2" custScaleX="120512" custScaleY="272887" custLinFactNeighborY="-24639">
        <dgm:presLayoutVars>
          <dgm:chMax val="1"/>
          <dgm:chPref val="1"/>
          <dgm:bulletEnabled val="1"/>
        </dgm:presLayoutVars>
      </dgm:prSet>
      <dgm:spPr/>
    </dgm:pt>
  </dgm:ptLst>
  <dgm:cxnLst>
    <dgm:cxn modelId="{F7A5631C-FE4F-49A2-AE5E-3170B27B49ED}" srcId="{655C3776-26FB-44B7-B9F0-13B7B1E4F587}" destId="{FFDA4EC2-29E0-47AC-ACC5-D0D40C86E26C}" srcOrd="0" destOrd="0" parTransId="{AF022B75-7839-45FC-BEE1-BE3C31712027}" sibTransId="{41618F6C-BBEF-486C-9F43-C0DBA718D53D}"/>
    <dgm:cxn modelId="{9A22112C-A078-4282-9B12-34E337694955}" type="presOf" srcId="{FFDA4EC2-29E0-47AC-ACC5-D0D40C86E26C}" destId="{1E75B294-082E-4930-B22F-F10F7DCB6D7F}" srcOrd="0" destOrd="0" presId="urn:microsoft.com/office/officeart/2009/layout/CircleArrowProcess"/>
    <dgm:cxn modelId="{301A806F-622A-4F1E-95F2-56B02982DA05}" type="presOf" srcId="{D3B785FC-B5C3-4D4B-A79B-A7CC4F166BCA}" destId="{25C7BA78-BB9F-4274-9053-3B7EB9D68F53}" srcOrd="0" destOrd="0" presId="urn:microsoft.com/office/officeart/2009/layout/CircleArrowProcess"/>
    <dgm:cxn modelId="{BD9343B3-5708-453E-8CDD-B25E0533378C}" type="presOf" srcId="{655C3776-26FB-44B7-B9F0-13B7B1E4F587}" destId="{3C80F677-1149-4609-922B-EC473B1D2152}" srcOrd="0" destOrd="0" presId="urn:microsoft.com/office/officeart/2009/layout/CircleArrowProcess"/>
    <dgm:cxn modelId="{6448C2F3-1DF4-4997-A74E-607221A3C4B0}" srcId="{655C3776-26FB-44B7-B9F0-13B7B1E4F587}" destId="{D3B785FC-B5C3-4D4B-A79B-A7CC4F166BCA}" srcOrd="1" destOrd="0" parTransId="{43E9073E-58C3-44AF-A5F9-CC6093D75B54}" sibTransId="{96E6C3FE-3F8F-4EE9-8812-6276FDB303FD}"/>
    <dgm:cxn modelId="{2BB6520B-064C-4D64-BA40-58F8B9D21420}" type="presParOf" srcId="{3C80F677-1149-4609-922B-EC473B1D2152}" destId="{87E3C406-67ED-407A-8EAA-E4C55642D516}" srcOrd="0" destOrd="0" presId="urn:microsoft.com/office/officeart/2009/layout/CircleArrowProcess"/>
    <dgm:cxn modelId="{3B9A1645-D014-48AD-A5B7-ACF29A4B53C2}" type="presParOf" srcId="{87E3C406-67ED-407A-8EAA-E4C55642D516}" destId="{E22EFA13-68AD-4A84-95BE-F8FAC1101FF6}" srcOrd="0" destOrd="0" presId="urn:microsoft.com/office/officeart/2009/layout/CircleArrowProcess"/>
    <dgm:cxn modelId="{D33A6B37-A885-460F-A4ED-12057D86D4E2}" type="presParOf" srcId="{3C80F677-1149-4609-922B-EC473B1D2152}" destId="{1E75B294-082E-4930-B22F-F10F7DCB6D7F}" srcOrd="1" destOrd="0" presId="urn:microsoft.com/office/officeart/2009/layout/CircleArrowProcess"/>
    <dgm:cxn modelId="{78C87678-E624-40B5-88DA-BF5F642DB8C2}" type="presParOf" srcId="{3C80F677-1149-4609-922B-EC473B1D2152}" destId="{07694108-50EA-455E-B21E-77E0F875FB2B}" srcOrd="2" destOrd="0" presId="urn:microsoft.com/office/officeart/2009/layout/CircleArrowProcess"/>
    <dgm:cxn modelId="{EEB0BF27-44B1-45A2-BDF4-8652B386CEF7}" type="presParOf" srcId="{07694108-50EA-455E-B21E-77E0F875FB2B}" destId="{1D28D119-1C19-493C-BD9F-E9A0F21496F7}" srcOrd="0" destOrd="0" presId="urn:microsoft.com/office/officeart/2009/layout/CircleArrowProcess"/>
    <dgm:cxn modelId="{9F0E0795-E188-4031-AC34-48E58A5B653C}" type="presParOf" srcId="{3C80F677-1149-4609-922B-EC473B1D2152}" destId="{25C7BA78-BB9F-4274-9053-3B7EB9D68F53}"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FA13-68AD-4A84-95BE-F8FAC1101FF6}">
      <dsp:nvSpPr>
        <dsp:cNvPr id="0" name=""/>
        <dsp:cNvSpPr/>
      </dsp:nvSpPr>
      <dsp:spPr>
        <a:xfrm>
          <a:off x="721774" y="113552"/>
          <a:ext cx="1740227" cy="1670497"/>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75B294-082E-4930-B22F-F10F7DCB6D7F}">
      <dsp:nvSpPr>
        <dsp:cNvPr id="0" name=""/>
        <dsp:cNvSpPr/>
      </dsp:nvSpPr>
      <dsp:spPr>
        <a:xfrm>
          <a:off x="773086" y="718193"/>
          <a:ext cx="1637036" cy="46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kern="1200"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sp:txBody>
      <dsp:txXfrm>
        <a:off x="773086" y="718193"/>
        <a:ext cx="1637036" cy="465934"/>
      </dsp:txXfrm>
    </dsp:sp>
    <dsp:sp modelId="{1D28D119-1C19-493C-BD9F-E9A0F21496F7}">
      <dsp:nvSpPr>
        <dsp:cNvPr id="0" name=""/>
        <dsp:cNvSpPr/>
      </dsp:nvSpPr>
      <dsp:spPr>
        <a:xfrm>
          <a:off x="375659" y="1128452"/>
          <a:ext cx="1561579" cy="1435650"/>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C7BA78-BB9F-4274-9053-3B7EB9D68F53}">
      <dsp:nvSpPr>
        <dsp:cNvPr id="0" name=""/>
        <dsp:cNvSpPr/>
      </dsp:nvSpPr>
      <dsp:spPr>
        <a:xfrm>
          <a:off x="624213" y="1149952"/>
          <a:ext cx="1057378" cy="11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sp:txBody>
      <dsp:txXfrm>
        <a:off x="624213" y="1149952"/>
        <a:ext cx="1057378" cy="11970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6A7D9-CBA8-4054-8030-184AA319A2D2}" type="datetimeFigureOut">
              <a:rPr lang="tr-TR" smtClean="0"/>
              <a:t>5.11.2025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E0A37-6B3D-42D6-A82A-9AD20B7CF48D}" type="slidenum">
              <a:rPr lang="tr-TR" smtClean="0"/>
              <a:t>‹#›</a:t>
            </a:fld>
            <a:endParaRPr lang="tr-TR"/>
          </a:p>
        </p:txBody>
      </p:sp>
    </p:spTree>
    <p:extLst>
      <p:ext uri="{BB962C8B-B14F-4D97-AF65-F5344CB8AC3E}">
        <p14:creationId xmlns:p14="http://schemas.microsoft.com/office/powerpoint/2010/main" val="287177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D5EBB-E9D9-4E28-8011-A701994721D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6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tr-TR" sz="3200" b="0" strike="noStrike" spc="-1">
              <a:solidFill>
                <a:srgbClr val="000000"/>
              </a:solidFill>
              <a:latin typeface="Calibri"/>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6A094210-B4E3-4003-BAD3-E0AB7622C6A9}"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13747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1718C2F-8F3B-4F1B-9229-25E9FBF85E2D}"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89467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25CFB4C-DFE6-4010-B447-4A205FEE56A9}"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1507839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9E31E-133F-E543-9001-9CC432BA9D74}"/>
              </a:ext>
            </a:extLst>
          </p:cNvPr>
          <p:cNvSpPr>
            <a:spLocks noGrp="1"/>
          </p:cNvSpPr>
          <p:nvPr>
            <p:ph type="ctrTitle"/>
          </p:nvPr>
        </p:nvSpPr>
        <p:spPr>
          <a:xfrm>
            <a:off x="1524000" y="1122363"/>
            <a:ext cx="9144000" cy="2387600"/>
          </a:xfrm>
        </p:spPr>
        <p:txBody>
          <a:bodyPr anchor="b"/>
          <a:lstStyle>
            <a:lvl1pPr algn="ctr">
              <a:defRPr sz="5999"/>
            </a:lvl1pPr>
          </a:lstStyle>
          <a:p>
            <a:r>
              <a:rPr lang="tr-TR"/>
              <a:t>Asıl başlık stilini düzenlemek için tıklayın</a:t>
            </a:r>
          </a:p>
        </p:txBody>
      </p:sp>
      <p:sp>
        <p:nvSpPr>
          <p:cNvPr id="3" name="Alt Başlık 2">
            <a:extLst>
              <a:ext uri="{FF2B5EF4-FFF2-40B4-BE49-F238E27FC236}">
                <a16:creationId xmlns:a16="http://schemas.microsoft.com/office/drawing/2014/main" id="{7A5864DD-E6C7-A44F-93B6-FAAB02B16621}"/>
              </a:ext>
            </a:extLst>
          </p:cNvPr>
          <p:cNvSpPr>
            <a:spLocks noGrp="1"/>
          </p:cNvSpPr>
          <p:nvPr>
            <p:ph type="subTitle" idx="1"/>
          </p:nvPr>
        </p:nvSpPr>
        <p:spPr>
          <a:xfrm>
            <a:off x="1524000" y="3602038"/>
            <a:ext cx="9144000" cy="1655762"/>
          </a:xfrm>
        </p:spPr>
        <p:txBody>
          <a:bodyPr/>
          <a:lstStyle>
            <a:lvl1pPr marL="0" indent="0" algn="ctr">
              <a:buNone/>
              <a:defRPr sz="2400"/>
            </a:lvl1pPr>
            <a:lvl2pPr marL="457132" indent="0" algn="ctr">
              <a:buNone/>
              <a:defRPr sz="2000"/>
            </a:lvl2pPr>
            <a:lvl3pPr marL="914263" indent="0" algn="ctr">
              <a:buNone/>
              <a:defRPr sz="1800"/>
            </a:lvl3pPr>
            <a:lvl4pPr marL="1371394" indent="0" algn="ctr">
              <a:buNone/>
              <a:defRPr sz="1600"/>
            </a:lvl4pPr>
            <a:lvl5pPr marL="1828526" indent="0" algn="ctr">
              <a:buNone/>
              <a:defRPr sz="1600"/>
            </a:lvl5pPr>
            <a:lvl6pPr marL="2285657" indent="0" algn="ctr">
              <a:buNone/>
              <a:defRPr sz="1600"/>
            </a:lvl6pPr>
            <a:lvl7pPr marL="2742788" indent="0" algn="ctr">
              <a:buNone/>
              <a:defRPr sz="1600"/>
            </a:lvl7pPr>
            <a:lvl8pPr marL="3199920" indent="0" algn="ctr">
              <a:buNone/>
              <a:defRPr sz="1600"/>
            </a:lvl8pPr>
            <a:lvl9pPr marL="3657051"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7DD136-69CC-2F42-807D-06DBD953E9BC}"/>
              </a:ext>
            </a:extLst>
          </p:cNvPr>
          <p:cNvSpPr>
            <a:spLocks noGrp="1"/>
          </p:cNvSpPr>
          <p:nvPr>
            <p:ph type="dt" sz="half" idx="10"/>
          </p:nvPr>
        </p:nvSpPr>
        <p:spPr/>
        <p:txBody>
          <a:bodyPr/>
          <a:lstStyle/>
          <a:p>
            <a:fld id="{5B794119-2440-BA41-B275-3E13F4DD40AE}" type="datetimeFigureOut">
              <a:rPr lang="tr-TR" smtClean="0"/>
              <a:pPr/>
              <a:t>5.11.2025</a:t>
            </a:fld>
            <a:endParaRPr lang="tr-TR"/>
          </a:p>
        </p:txBody>
      </p:sp>
      <p:sp>
        <p:nvSpPr>
          <p:cNvPr id="5" name="Alt Bilgi Yer Tutucusu 4">
            <a:extLst>
              <a:ext uri="{FF2B5EF4-FFF2-40B4-BE49-F238E27FC236}">
                <a16:creationId xmlns:a16="http://schemas.microsoft.com/office/drawing/2014/main" id="{D058F7C4-742D-6245-829C-D822D97A68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C0A60B-8968-9A48-821E-D8C9B83A39DB}"/>
              </a:ext>
            </a:extLst>
          </p:cNvPr>
          <p:cNvSpPr>
            <a:spLocks noGrp="1"/>
          </p:cNvSpPr>
          <p:nvPr>
            <p:ph type="sldNum" sz="quarter" idx="12"/>
          </p:nvPr>
        </p:nvSpPr>
        <p:spPr/>
        <p:txBody>
          <a:bodyPr/>
          <a:lstStyle/>
          <a:p>
            <a:fld id="{C9C39A95-5BC8-6C49-8FDD-F54DC35E65D6}" type="slidenum">
              <a:rPr lang="tr-TR" smtClean="0"/>
              <a:pPr/>
              <a:t>‹#›</a:t>
            </a:fld>
            <a:endParaRPr lang="tr-TR"/>
          </a:p>
        </p:txBody>
      </p:sp>
    </p:spTree>
    <p:extLst>
      <p:ext uri="{BB962C8B-B14F-4D97-AF65-F5344CB8AC3E}">
        <p14:creationId xmlns:p14="http://schemas.microsoft.com/office/powerpoint/2010/main" val="350038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1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23B81A7-460D-4318-A4DE-A28F06E48446}"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254925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2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393E5D6-A9C7-486E-88AE-EB007CB79CA0}"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256589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Başlık Slaydı">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466B578-447C-4DB1-9566-3785ED74580D}" type="slidenum">
              <a:t>‹#›</a:t>
            </a:fld>
            <a:endParaRPr/>
          </a:p>
        </p:txBody>
      </p:sp>
      <p:sp>
        <p:nvSpPr>
          <p:cNvPr id="2"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349207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B59413B-E96E-4A4B-B262-893C83367D6A}"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22203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5_Başlık Slaydı">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0B40CAA-BE59-4515-92E0-4A25C51170C7}" type="slidenum">
              <a:t>‹#›</a:t>
            </a:fld>
            <a:endParaRPr/>
          </a:p>
        </p:txBody>
      </p:sp>
      <p:sp>
        <p:nvSpPr>
          <p:cNvPr id="7"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246460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E9819A0C-6E4B-48B0-9997-BAF76894456F}"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179848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7_Başlık Slaydı">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300E592-658F-4717-A854-2BA081911796}" type="slidenum">
              <a:t>‹#›</a:t>
            </a:fld>
            <a:endParaRPr/>
          </a:p>
        </p:txBody>
      </p:sp>
      <p:sp>
        <p:nvSpPr>
          <p:cNvPr id="5" name="PlaceHolder 4"/>
          <p:cNvSpPr>
            <a:spLocks noGrp="1"/>
          </p:cNvSpPr>
          <p:nvPr>
            <p:ph type="dt" idx="1"/>
          </p:nvPr>
        </p:nvSpPr>
        <p:spPr/>
        <p:txBody>
          <a:bodyPr/>
          <a:lstStyle/>
          <a:p>
            <a:endParaRPr/>
          </a:p>
        </p:txBody>
      </p:sp>
    </p:spTree>
    <p:extLst>
      <p:ext uri="{BB962C8B-B14F-4D97-AF65-F5344CB8AC3E}">
        <p14:creationId xmlns:p14="http://schemas.microsoft.com/office/powerpoint/2010/main" val="102833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98E51BB-5E8D-4006-AABC-69CD15698E8E}" type="slidenum">
              <a:t>‹#›</a:t>
            </a:fld>
            <a:endParaRPr/>
          </a:p>
        </p:txBody>
      </p:sp>
      <p:sp>
        <p:nvSpPr>
          <p:cNvPr id="4" name="PlaceHolder 3"/>
          <p:cNvSpPr>
            <a:spLocks noGrp="1"/>
          </p:cNvSpPr>
          <p:nvPr>
            <p:ph type="dt" idx="1"/>
          </p:nvPr>
        </p:nvSpPr>
        <p:spPr/>
        <p:txBody>
          <a:bodyPr/>
          <a:lstStyle/>
          <a:p>
            <a:endParaRPr/>
          </a:p>
        </p:txBody>
      </p:sp>
    </p:spTree>
    <p:extLst>
      <p:ext uri="{BB962C8B-B14F-4D97-AF65-F5344CB8AC3E}">
        <p14:creationId xmlns:p14="http://schemas.microsoft.com/office/powerpoint/2010/main" val="99717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1000" b="-1000"/>
          </a:stretch>
        </a:blip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tr-TR" sz="6000" b="0" strike="noStrike" spc="-1">
                <a:solidFill>
                  <a:schemeClr val="dk1"/>
                </a:solidFill>
                <a:latin typeface="Calibri Light"/>
              </a:rPr>
              <a:t>Asıl başlık stilini düzenlemek için tıklayın</a:t>
            </a:r>
            <a:endParaRPr lang="tr-TR" sz="6000" b="0" strike="noStrike" spc="-1">
              <a:solidFill>
                <a:schemeClr val="dk1"/>
              </a:solidFill>
              <a:latin typeface="Calibri"/>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tr-TR" sz="1200" b="0" strike="noStrike" spc="-1">
                <a:solidFill>
                  <a:schemeClr val="dk1">
                    <a:tint val="75000"/>
                  </a:schemeClr>
                </a:solidFill>
                <a:latin typeface="Calibri"/>
              </a:defRPr>
            </a:lvl1pPr>
          </a:lstStyle>
          <a:p>
            <a:pPr indent="0" defTabSz="914400">
              <a:lnSpc>
                <a:spcPct val="100000"/>
              </a:lnSpc>
              <a:buNone/>
            </a:pPr>
            <a:r>
              <a:rPr lang="tr-TR" sz="1200" b="0" strike="noStrike" spc="-1">
                <a:solidFill>
                  <a:schemeClr val="dk1">
                    <a:tint val="75000"/>
                  </a:schemeClr>
                </a:solidFill>
                <a:latin typeface="Calibri"/>
              </a:rPr>
              <a:t>&lt;date/time&gt;</a:t>
            </a:r>
            <a:endParaRPr lang="tr-TR" sz="1200" b="0" strike="noStrike" spc="-1">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tr-TR" sz="1400" b="0" strike="noStrike" spc="-1">
                <a:solidFill>
                  <a:srgbClr val="000000"/>
                </a:solidFill>
                <a:latin typeface="Calibri"/>
              </a:defRPr>
            </a:lvl1pPr>
          </a:lstStyle>
          <a:p>
            <a:pPr indent="0" algn="ctr">
              <a:buNone/>
            </a:pPr>
            <a:r>
              <a:rPr lang="tr-TR" sz="1400" b="0" strike="noStrike" spc="-1">
                <a:solidFill>
                  <a:srgbClr val="000000"/>
                </a:solidFill>
                <a:latin typeface="Calibri"/>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tr-TR" sz="1200" b="0" strike="noStrike" spc="-1">
                <a:solidFill>
                  <a:schemeClr val="dk1">
                    <a:tint val="75000"/>
                  </a:schemeClr>
                </a:solidFill>
                <a:latin typeface="Calibri"/>
              </a:defRPr>
            </a:lvl1pPr>
          </a:lstStyle>
          <a:p>
            <a:pPr indent="0" algn="r" defTabSz="914400">
              <a:lnSpc>
                <a:spcPct val="100000"/>
              </a:lnSpc>
              <a:buNone/>
            </a:pPr>
            <a:fld id="{CD04E646-5C4D-49B5-ACF7-BD5325617A4E}" type="slidenum">
              <a:rPr lang="tr-TR" sz="1200" b="0" strike="noStrike" spc="-1">
                <a:solidFill>
                  <a:schemeClr val="dk1">
                    <a:tint val="75000"/>
                  </a:schemeClr>
                </a:solidFill>
                <a:latin typeface="Calibri"/>
              </a:rPr>
              <a:t>‹#›</a:t>
            </a:fld>
            <a:endParaRPr lang="tr-TR" sz="1200" b="0" strike="noStrike" spc="-1">
              <a:solidFill>
                <a:srgbClr val="000000"/>
              </a:solidFill>
              <a:latin typeface="Calibri"/>
            </a:endParaRPr>
          </a:p>
        </p:txBody>
      </p:sp>
    </p:spTree>
    <p:extLst>
      <p:ext uri="{BB962C8B-B14F-4D97-AF65-F5344CB8AC3E}">
        <p14:creationId xmlns:p14="http://schemas.microsoft.com/office/powerpoint/2010/main" val="48347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4AF67B-524A-2749-935D-83F1EB95D5BA}"/>
              </a:ext>
            </a:extLst>
          </p:cNvPr>
          <p:cNvPicPr>
            <a:picLocks noChangeAspect="1"/>
          </p:cNvPicPr>
          <p:nvPr/>
        </p:nvPicPr>
        <p:blipFill>
          <a:blip r:embed="rId3"/>
          <a:stretch>
            <a:fillRect/>
          </a:stretch>
        </p:blipFill>
        <p:spPr>
          <a:xfrm>
            <a:off x="0" y="-4105"/>
            <a:ext cx="12192000" cy="6866210"/>
          </a:xfrm>
          <a:prstGeom prst="rect">
            <a:avLst/>
          </a:prstGeom>
        </p:spPr>
      </p:pic>
      <p:pic>
        <p:nvPicPr>
          <p:cNvPr id="3" name="Resim 2">
            <a:extLst>
              <a:ext uri="{FF2B5EF4-FFF2-40B4-BE49-F238E27FC236}">
                <a16:creationId xmlns:a16="http://schemas.microsoft.com/office/drawing/2014/main" id="{F92C7138-CDE0-4417-B956-6ED6AD9859D9}"/>
              </a:ext>
            </a:extLst>
          </p:cNvPr>
          <p:cNvPicPr>
            <a:picLocks noChangeAspect="1"/>
          </p:cNvPicPr>
          <p:nvPr/>
        </p:nvPicPr>
        <p:blipFill>
          <a:blip r:embed="rId3"/>
          <a:stretch>
            <a:fillRect/>
          </a:stretch>
        </p:blipFill>
        <p:spPr>
          <a:xfrm>
            <a:off x="0" y="-4105"/>
            <a:ext cx="12192000" cy="6866210"/>
          </a:xfrm>
          <a:prstGeom prst="rect">
            <a:avLst/>
          </a:prstGeom>
        </p:spPr>
      </p:pic>
      <p:pic>
        <p:nvPicPr>
          <p:cNvPr id="5" name="Resim 4">
            <a:extLst>
              <a:ext uri="{FF2B5EF4-FFF2-40B4-BE49-F238E27FC236}">
                <a16:creationId xmlns:a16="http://schemas.microsoft.com/office/drawing/2014/main" id="{D8509767-F546-4BAA-BBA4-1CDB2DE85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294" y="1532679"/>
            <a:ext cx="2141298" cy="1865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99EEC3D9-2C70-40A5-BAC0-BE2368BC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4479" y="1540973"/>
            <a:ext cx="2141298" cy="188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10">
            <a:extLst>
              <a:ext uri="{FF2B5EF4-FFF2-40B4-BE49-F238E27FC236}">
                <a16:creationId xmlns:a16="http://schemas.microsoft.com/office/drawing/2014/main" id="{A2567FB6-E7F1-4658-9AE4-F5EF63B05E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692" y="604972"/>
            <a:ext cx="1567736"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Resim" descr="spinearth">
            <a:extLst>
              <a:ext uri="{FF2B5EF4-FFF2-40B4-BE49-F238E27FC236}">
                <a16:creationId xmlns:a16="http://schemas.microsoft.com/office/drawing/2014/main" id="{9CFDD205-2C10-4018-8C25-79D792210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797" y="5100932"/>
            <a:ext cx="1079538" cy="10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10">
            <a:extLst>
              <a:ext uri="{FF2B5EF4-FFF2-40B4-BE49-F238E27FC236}">
                <a16:creationId xmlns:a16="http://schemas.microsoft.com/office/drawing/2014/main" id="{9A7F9FB7-B79C-4723-9802-EC9CFA879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80135"/>
          <a:stretch>
            <a:fillRect/>
          </a:stretch>
        </p:blipFill>
        <p:spPr bwMode="auto">
          <a:xfrm>
            <a:off x="8478871" y="5166520"/>
            <a:ext cx="650638" cy="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a16="http://schemas.microsoft.com/office/drawing/2014/main" id="{CD7DC640-32D5-469B-9A14-8BCF464EB4F6}"/>
              </a:ext>
            </a:extLst>
          </p:cNvPr>
          <p:cNvSpPr/>
          <p:nvPr/>
        </p:nvSpPr>
        <p:spPr>
          <a:xfrm>
            <a:off x="976997" y="5663472"/>
            <a:ext cx="1000890" cy="339868"/>
          </a:xfrm>
          <a:prstGeom prst="rect">
            <a:avLst/>
          </a:prstGeom>
          <a:solidFill>
            <a:srgbClr val="012B7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E7792B"/>
                </a:solidFill>
                <a:effectLst/>
                <a:uLnTx/>
                <a:uFillTx/>
                <a:latin typeface="Calibri"/>
                <a:ea typeface="+mn-ea"/>
                <a:cs typeface="+mn-cs"/>
              </a:rPr>
              <a:t>2024</a:t>
            </a:r>
          </a:p>
        </p:txBody>
      </p:sp>
      <p:sp>
        <p:nvSpPr>
          <p:cNvPr id="11" name="Oval 10">
            <a:extLst>
              <a:ext uri="{FF2B5EF4-FFF2-40B4-BE49-F238E27FC236}">
                <a16:creationId xmlns:a16="http://schemas.microsoft.com/office/drawing/2014/main" id="{B47C7C1B-5F9E-4618-8FFB-5B90734F4998}"/>
              </a:ext>
            </a:extLst>
          </p:cNvPr>
          <p:cNvSpPr/>
          <p:nvPr/>
        </p:nvSpPr>
        <p:spPr>
          <a:xfrm>
            <a:off x="750802" y="5657502"/>
            <a:ext cx="1453279" cy="53802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panose="020F0502020204030204"/>
                <a:ea typeface="+mn-ea"/>
                <a:cs typeface="+mn-cs"/>
              </a:rPr>
              <a:t>2025</a:t>
            </a:r>
          </a:p>
        </p:txBody>
      </p:sp>
      <p:sp>
        <p:nvSpPr>
          <p:cNvPr id="12" name="4 Metin kutusu">
            <a:extLst>
              <a:ext uri="{FF2B5EF4-FFF2-40B4-BE49-F238E27FC236}">
                <a16:creationId xmlns:a16="http://schemas.microsoft.com/office/drawing/2014/main" id="{1A3F2034-0C4F-4195-90E0-1827A757232D}"/>
              </a:ext>
            </a:extLst>
          </p:cNvPr>
          <p:cNvSpPr txBox="1"/>
          <p:nvPr/>
        </p:nvSpPr>
        <p:spPr>
          <a:xfrm>
            <a:off x="6158189" y="3579087"/>
            <a:ext cx="4926563"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rgbClr val="70AD47">
                    <a:lumMod val="75000"/>
                  </a:srgbClr>
                </a:solidFill>
                <a:effectLst/>
                <a:uLnTx/>
                <a:uFillTx/>
                <a:latin typeface="Arial Black" pitchFamily="34" charset="0"/>
                <a:ea typeface="+mn-ea"/>
                <a:cs typeface="Arial" charset="0"/>
                <a:sym typeface="Arial"/>
              </a:rPr>
              <a:t>İsmail IŞIK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rgbClr val="70AD47">
                    <a:lumMod val="75000"/>
                  </a:srgbClr>
                </a:solidFill>
                <a:effectLst/>
                <a:uLnTx/>
                <a:uFillTx/>
                <a:latin typeface="Arial Black" pitchFamily="34" charset="0"/>
                <a:ea typeface="+mn-ea"/>
                <a:cs typeface="Arial" charset="0"/>
                <a:sym typeface="Arial"/>
              </a:rPr>
              <a:t>Tapu ve Kadastro Uzmanı</a:t>
            </a:r>
            <a:endParaRPr kumimoji="0" lang="tr-TR" sz="10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Arşiv Dairesi Başkanlığı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Belge Yönetimi Birimi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Birim Sorumlusu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Tapu ve Kadastro Uzmanı</a:t>
            </a:r>
            <a:endPar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endParaRPr>
          </a:p>
        </p:txBody>
      </p:sp>
      <p:sp>
        <p:nvSpPr>
          <p:cNvPr id="13" name="7 Oval">
            <a:extLst>
              <a:ext uri="{FF2B5EF4-FFF2-40B4-BE49-F238E27FC236}">
                <a16:creationId xmlns:a16="http://schemas.microsoft.com/office/drawing/2014/main" id="{79CBAAB6-45CA-45D5-899D-D2BD406EEF78}"/>
              </a:ext>
            </a:extLst>
          </p:cNvPr>
          <p:cNvSpPr/>
          <p:nvPr/>
        </p:nvSpPr>
        <p:spPr>
          <a:xfrm>
            <a:off x="325698" y="3678916"/>
            <a:ext cx="5770302" cy="1200994"/>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0" cap="none" spc="0" normalizeH="0" baseline="0" noProof="0" dirty="0">
                <a:ln>
                  <a:noFill/>
                </a:ln>
                <a:solidFill>
                  <a:srgbClr val="002060"/>
                </a:solidFill>
                <a:effectLst/>
                <a:uLnTx/>
                <a:uFillTx/>
                <a:latin typeface="Arial Black" panose="020B0A04020102020204" pitchFamily="34" charset="0"/>
                <a:ea typeface="Segoe UI Black" pitchFamily="34" charset="0"/>
                <a:cs typeface="Segoe UI Black" pitchFamily="34" charset="0"/>
              </a:rPr>
              <a:t>TAPU VE KADASTRO ARŞİVLERİ DERSİ</a:t>
            </a:r>
          </a:p>
        </p:txBody>
      </p:sp>
    </p:spTree>
    <p:extLst>
      <p:ext uri="{BB962C8B-B14F-4D97-AF65-F5344CB8AC3E}">
        <p14:creationId xmlns:p14="http://schemas.microsoft.com/office/powerpoint/2010/main" val="37103395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B. Taşra </a:t>
            </a:r>
            <a:r>
              <a:rPr lang="tr-TR" sz="2000" b="1" i="0" u="none" strike="noStrike" baseline="0" dirty="0">
                <a:solidFill>
                  <a:srgbClr val="000000"/>
                </a:solidFill>
                <a:latin typeface="Times New Roman" panose="02020603050405020304" pitchFamily="18" charset="0"/>
              </a:rPr>
              <a:t>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3662541"/>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lang="tr-TR" sz="1600" b="1" dirty="0">
                <a:solidFill>
                  <a:srgbClr val="000000"/>
                </a:solidFill>
                <a:latin typeface="Times New Roman" panose="02020603050405020304" pitchFamily="18" charset="0"/>
                <a:cs typeface="Times New Roman" panose="02020603050405020304" pitchFamily="18" charset="0"/>
              </a:rPr>
              <a:t>3</a:t>
            </a:r>
            <a:r>
              <a:rPr lang="tr-TR" sz="1600" b="1" i="0" u="none" strike="noStrike" baseline="0" dirty="0">
                <a:solidFill>
                  <a:srgbClr val="000000"/>
                </a:solidFill>
                <a:latin typeface="Times New Roman" panose="02020603050405020304" pitchFamily="18" charset="0"/>
                <a:cs typeface="Times New Roman" panose="02020603050405020304" pitchFamily="18" charset="0"/>
              </a:rPr>
              <a:t>. Kadastro Müdürlüğü Arşiv İşlemleri  </a:t>
            </a:r>
          </a:p>
          <a:p>
            <a:endParaRPr lang="tr-TR" sz="1600" dirty="0">
              <a:solidFill>
                <a:srgbClr val="000000"/>
              </a:solidFill>
              <a:latin typeface="Times New Roman" panose="02020603050405020304" pitchFamily="18" charset="0"/>
            </a:endParaRPr>
          </a:p>
          <a:p>
            <a:pPr marL="285750" indent="-285750" algn="l">
              <a:buFont typeface="Arial" panose="020B0604020202020204" pitchFamily="34" charset="0"/>
              <a:buChar char="•"/>
            </a:pPr>
            <a:r>
              <a:rPr lang="tr-TR" sz="1600" i="0" u="none" strike="noStrike" baseline="0" dirty="0">
                <a:solidFill>
                  <a:srgbClr val="000000"/>
                </a:solidFill>
                <a:latin typeface="Times New Roman" panose="02020603050405020304" pitchFamily="18" charset="0"/>
                <a:cs typeface="Times New Roman" panose="02020603050405020304" pitchFamily="18" charset="0"/>
              </a:rPr>
              <a:t>Kadastro ve Değişiklik İşlemlerine ait Teknik Belgelerin Güvenli Elektronik Ortamda Arşiv İşlemleri</a:t>
            </a:r>
          </a:p>
          <a:p>
            <a:pPr algn="l"/>
            <a:endParaRPr lang="tr-TR" sz="160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tr-TR" sz="1600" i="0" u="none" strike="noStrike" baseline="0" dirty="0">
                <a:solidFill>
                  <a:srgbClr val="000000"/>
                </a:solidFill>
                <a:latin typeface="Times New Roman" panose="02020603050405020304" pitchFamily="18" charset="0"/>
                <a:cs typeface="Times New Roman" panose="02020603050405020304" pitchFamily="18" charset="0"/>
              </a:rPr>
              <a:t>Mevcut Teknik Belgelerin Ayıklanması ve Tasnifi </a:t>
            </a:r>
          </a:p>
          <a:p>
            <a:pPr marL="285750" indent="-285750" algn="l">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tr-TR" sz="1600" i="0" u="none" strike="noStrike" baseline="0" dirty="0">
                <a:solidFill>
                  <a:srgbClr val="000000"/>
                </a:solidFill>
                <a:latin typeface="Times New Roman" panose="02020603050405020304" pitchFamily="18" charset="0"/>
                <a:cs typeface="Times New Roman" panose="02020603050405020304" pitchFamily="18" charset="0"/>
              </a:rPr>
              <a:t>Belgelerinin Saklanmasında Sorumluluk ve Belgelerden Yararlanma </a:t>
            </a:r>
          </a:p>
          <a:p>
            <a:pPr marL="285750" indent="-285750" algn="l">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tr-TR" sz="1600" i="0" u="none" strike="noStrike" baseline="0" dirty="0">
                <a:solidFill>
                  <a:srgbClr val="000000"/>
                </a:solidFill>
                <a:latin typeface="Times New Roman" panose="02020603050405020304" pitchFamily="18" charset="0"/>
                <a:cs typeface="Times New Roman" panose="02020603050405020304" pitchFamily="18" charset="0"/>
              </a:rPr>
              <a:t>Pafta Kayıtlarının Tutulması ve İzlenmesine İlişkin Esaslar </a:t>
            </a:r>
          </a:p>
          <a:p>
            <a:pPr algn="l"/>
            <a:endParaRPr lang="tr-TR" sz="160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tr-TR" sz="1600" i="0" u="none" strike="noStrike" baseline="0" dirty="0">
                <a:solidFill>
                  <a:srgbClr val="000000"/>
                </a:solidFill>
                <a:latin typeface="Times New Roman" panose="02020603050405020304" pitchFamily="18" charset="0"/>
                <a:cs typeface="Times New Roman" panose="02020603050405020304" pitchFamily="18" charset="0"/>
              </a:rPr>
              <a:t>Paftaların Arşivlenmesi </a:t>
            </a:r>
          </a:p>
          <a:p>
            <a:pPr algn="l"/>
            <a:endParaRPr lang="tr-TR" sz="160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tr-TR" sz="1600" i="0" u="none" strike="noStrike" baseline="0" dirty="0">
                <a:solidFill>
                  <a:srgbClr val="000000"/>
                </a:solidFill>
                <a:latin typeface="Times New Roman" panose="02020603050405020304" pitchFamily="18" charset="0"/>
                <a:cs typeface="Times New Roman" panose="02020603050405020304" pitchFamily="18" charset="0"/>
              </a:rPr>
              <a:t>Arşiv Giriş Çıkış Kaydı </a:t>
            </a:r>
          </a:p>
          <a:p>
            <a:endParaRPr lang="tr-TR" sz="16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4932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C. Yurtdışı </a:t>
            </a:r>
            <a:r>
              <a:rPr lang="tr-TR" sz="2000" b="1" i="0" u="none" strike="noStrike" baseline="0" dirty="0">
                <a:solidFill>
                  <a:srgbClr val="000000"/>
                </a:solidFill>
                <a:latin typeface="Times New Roman" panose="02020603050405020304" pitchFamily="18" charset="0"/>
              </a:rPr>
              <a:t>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1156086"/>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endParaRPr lang="tr-TR" sz="1600" b="0" i="0" u="none" strike="noStrike" baseline="0" dirty="0">
              <a:solidFill>
                <a:srgbClr val="000000"/>
              </a:solidFill>
              <a:latin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r>
              <a:rPr lang="tr-TR" sz="1600" b="0" i="0" u="none" strike="noStrike" baseline="0" dirty="0">
                <a:solidFill>
                  <a:srgbClr val="000000"/>
                </a:solidFill>
                <a:latin typeface="Times New Roman" panose="02020603050405020304" pitchFamily="18" charset="0"/>
              </a:rPr>
              <a:t>Temsilcilik açılan yurtdışı teşkilatı arşivlerindeki arşiv belgesi ve arşivlik belge, </a:t>
            </a:r>
            <a:r>
              <a:rPr lang="tr-TR" sz="1600" b="0" i="0" u="none" strike="noStrike" baseline="0" dirty="0" err="1">
                <a:solidFill>
                  <a:srgbClr val="000000"/>
                </a:solidFill>
                <a:latin typeface="Times New Roman" panose="02020603050405020304" pitchFamily="18" charset="0"/>
              </a:rPr>
              <a:t>SDP'de</a:t>
            </a:r>
            <a:r>
              <a:rPr lang="tr-TR" sz="1600" b="0" i="0" u="none" strike="noStrike" baseline="0" dirty="0">
                <a:solidFill>
                  <a:srgbClr val="000000"/>
                </a:solidFill>
                <a:latin typeface="Times New Roman" panose="02020603050405020304" pitchFamily="18" charset="0"/>
              </a:rPr>
              <a:t> (EK-1) gösterilen esaslara göre dosyalanarak, bu genelge eklerinde belirtilen sürelere göre arşivlenir. </a:t>
            </a:r>
          </a:p>
        </p:txBody>
      </p:sp>
    </p:spTree>
    <p:extLst>
      <p:ext uri="{BB962C8B-B14F-4D97-AF65-F5344CB8AC3E}">
        <p14:creationId xmlns:p14="http://schemas.microsoft.com/office/powerpoint/2010/main" val="242244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C. </a:t>
            </a:r>
            <a:r>
              <a:rPr lang="tr-TR" sz="2000" b="1" i="0" u="none" strike="noStrike" baseline="0" dirty="0">
                <a:solidFill>
                  <a:srgbClr val="000000"/>
                </a:solidFill>
                <a:latin typeface="Times New Roman" panose="02020603050405020304" pitchFamily="18" charset="0"/>
              </a:rPr>
              <a:t>Lisanslı Bürolarda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1156086"/>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tr-TR" sz="1600" b="0" i="0" u="none" strike="noStrike" baseline="0" dirty="0">
                <a:solidFill>
                  <a:srgbClr val="000000"/>
                </a:solidFill>
                <a:latin typeface="Times New Roman" panose="02020603050405020304" pitchFamily="18" charset="0"/>
              </a:rPr>
              <a:t>Lisanslı bürolarca yapılan işlemlere ait teknik içerikli olan ve fiziki ortamda süresiz arşivlenmesi gereken belgeler yıl itibariyle elektronik ortamda tutulan fen kayıt numarasına göre işlem klasöründe; aplikasyon krokileri aplikasyon klasöründe, süreli belgeler ise başvuru evrakı klasöründe arşivlenir. </a:t>
            </a:r>
          </a:p>
        </p:txBody>
      </p:sp>
    </p:spTree>
    <p:extLst>
      <p:ext uri="{BB962C8B-B14F-4D97-AF65-F5344CB8AC3E}">
        <p14:creationId xmlns:p14="http://schemas.microsoft.com/office/powerpoint/2010/main" val="305753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1D264D-18B1-3F41-9886-67674251DD78}"/>
              </a:ext>
            </a:extLst>
          </p:cNvPr>
          <p:cNvPicPr>
            <a:picLocks noChangeAspect="1"/>
          </p:cNvPicPr>
          <p:nvPr/>
        </p:nvPicPr>
        <p:blipFill>
          <a:blip r:embed="rId2"/>
          <a:stretch>
            <a:fillRect/>
          </a:stretch>
        </p:blipFill>
        <p:spPr>
          <a:xfrm>
            <a:off x="10392" y="447"/>
            <a:ext cx="12171216" cy="6857107"/>
          </a:xfrm>
          <a:prstGeom prst="rect">
            <a:avLst/>
          </a:prstGeom>
        </p:spPr>
      </p:pic>
      <p:pic>
        <p:nvPicPr>
          <p:cNvPr id="4" name="Resim 3">
            <a:extLst>
              <a:ext uri="{FF2B5EF4-FFF2-40B4-BE49-F238E27FC236}">
                <a16:creationId xmlns:a16="http://schemas.microsoft.com/office/drawing/2014/main" id="{4188C9D1-405A-4FFD-A3DB-F4A964452B4C}"/>
              </a:ext>
            </a:extLst>
          </p:cNvPr>
          <p:cNvPicPr>
            <a:picLocks noChangeAspect="1"/>
          </p:cNvPicPr>
          <p:nvPr/>
        </p:nvPicPr>
        <p:blipFill>
          <a:blip r:embed="rId2"/>
          <a:stretch>
            <a:fillRect/>
          </a:stretch>
        </p:blipFill>
        <p:spPr>
          <a:xfrm>
            <a:off x="10392" y="447"/>
            <a:ext cx="12171216" cy="6857107"/>
          </a:xfrm>
          <a:prstGeom prst="rect">
            <a:avLst/>
          </a:prstGeom>
        </p:spPr>
      </p:pic>
      <p:pic>
        <p:nvPicPr>
          <p:cNvPr id="5" name="8 Resim">
            <a:extLst>
              <a:ext uri="{FF2B5EF4-FFF2-40B4-BE49-F238E27FC236}">
                <a16:creationId xmlns:a16="http://schemas.microsoft.com/office/drawing/2014/main" id="{92A4DE8C-A931-4430-BAF9-825EC7CDA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2984521"/>
            <a:ext cx="3608949" cy="214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TEŞEKKÜRLER">
            <a:extLst>
              <a:ext uri="{FF2B5EF4-FFF2-40B4-BE49-F238E27FC236}">
                <a16:creationId xmlns:a16="http://schemas.microsoft.com/office/drawing/2014/main" id="{33682EE7-0CA8-4F04-B7D1-9B28FD6311C6}"/>
              </a:ext>
            </a:extLst>
          </p:cNvPr>
          <p:cNvSpPr txBox="1">
            <a:spLocks/>
          </p:cNvSpPr>
          <p:nvPr/>
        </p:nvSpPr>
        <p:spPr>
          <a:xfrm>
            <a:off x="6468912" y="3618689"/>
            <a:ext cx="3608950" cy="56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ctr" defTabSz="584200" rtl="0" latinLnBrk="0">
              <a:lnSpc>
                <a:spcPct val="90000"/>
              </a:lnSpc>
              <a:spcBef>
                <a:spcPts val="0"/>
              </a:spcBef>
              <a:spcAft>
                <a:spcPts val="0"/>
              </a:spcAft>
              <a:buClrTx/>
              <a:buSzTx/>
              <a:buFontTx/>
              <a:buNone/>
              <a:tabLst/>
              <a:defRPr sz="11000" b="1" i="0" u="none" strike="noStrike" cap="all" spc="300" baseline="0">
                <a:solidFill>
                  <a:srgbClr val="FFFFFF"/>
                </a:solidFill>
                <a:uFillTx/>
                <a:latin typeface="Arial"/>
                <a:ea typeface="Arial"/>
                <a:cs typeface="Arial"/>
                <a:sym typeface="Arial"/>
              </a:defRPr>
            </a:lvl1pPr>
            <a:lvl2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2pPr>
            <a:lvl3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3pPr>
            <a:lvl4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4pPr>
            <a:lvl5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5pPr>
            <a:lvl6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6pPr>
            <a:lvl7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7pPr>
            <a:lvl8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8pPr>
            <a:lvl9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9pPr>
          </a:lstStyle>
          <a:p>
            <a:pPr marL="0" marR="0" lvl="0" indent="0" algn="ctr" defTabSz="584200" rtl="0" eaLnBrk="1" fontAlgn="auto" latinLnBrk="0" hangingPunct="1">
              <a:lnSpc>
                <a:spcPct val="90000"/>
              </a:lnSpc>
              <a:spcBef>
                <a:spcPts val="0"/>
              </a:spcBef>
              <a:spcAft>
                <a:spcPts val="0"/>
              </a:spcAft>
              <a:buClrTx/>
              <a:buSzTx/>
              <a:buFontTx/>
              <a:buNone/>
              <a:tabLst/>
              <a:defRPr/>
            </a:pPr>
            <a:r>
              <a:rPr kumimoji="0" lang="tr-TR" sz="2400" b="1" i="0" u="none" strike="noStrike" kern="0" cap="all" spc="300" normalizeH="0" baseline="0" noProof="0" dirty="0">
                <a:ln>
                  <a:noFill/>
                </a:ln>
                <a:solidFill>
                  <a:srgbClr val="002060"/>
                </a:solidFill>
                <a:effectLst/>
                <a:uLnTx/>
                <a:uFillTx/>
                <a:latin typeface="Arial Black" panose="020B0A04020102020204" pitchFamily="34" charset="0"/>
                <a:cs typeface="Arial"/>
                <a:sym typeface="Arial"/>
              </a:rPr>
              <a:t>TEŞEKKÜR/</a:t>
            </a:r>
            <a:r>
              <a:rPr kumimoji="0" lang="tr-TR" sz="2400" b="1" i="0" u="none" strike="noStrike" kern="0" cap="all" spc="300" normalizeH="0" baseline="0" noProof="0" dirty="0">
                <a:ln>
                  <a:noFill/>
                </a:ln>
                <a:solidFill>
                  <a:prstClr val="white"/>
                </a:solidFill>
                <a:effectLst/>
                <a:uLnTx/>
                <a:uFillTx/>
                <a:latin typeface="Arial Black" panose="020B0A04020102020204" pitchFamily="34" charset="0"/>
                <a:cs typeface="Arial"/>
                <a:sym typeface="Arial"/>
              </a:rPr>
              <a:t>ARZ</a:t>
            </a:r>
            <a:r>
              <a:rPr kumimoji="0" lang="tr-TR" sz="2400" b="1" i="0" u="none" strike="noStrike" kern="0" cap="all" spc="300" normalizeH="0" baseline="0" noProof="0" dirty="0">
                <a:ln>
                  <a:noFill/>
                </a:ln>
                <a:solidFill>
                  <a:srgbClr val="002060"/>
                </a:solidFill>
                <a:effectLst/>
                <a:uLnTx/>
                <a:uFillTx/>
                <a:latin typeface="Arial Black" panose="020B0A04020102020204" pitchFamily="34" charset="0"/>
                <a:cs typeface="Arial"/>
                <a:sym typeface="Arial"/>
              </a:rPr>
              <a:t> EDE</a:t>
            </a:r>
            <a:r>
              <a:rPr kumimoji="0" lang="tr-TR" sz="2400" b="1" i="0" u="none" strike="noStrike" kern="0" cap="all" spc="300" normalizeH="0" baseline="0" noProof="0" dirty="0">
                <a:ln>
                  <a:noFill/>
                </a:ln>
                <a:solidFill>
                  <a:prstClr val="white"/>
                </a:solidFill>
                <a:effectLst/>
                <a:uLnTx/>
                <a:uFillTx/>
                <a:latin typeface="Arial Black" panose="020B0A04020102020204" pitchFamily="34" charset="0"/>
                <a:cs typeface="Arial"/>
                <a:sym typeface="Arial"/>
              </a:rPr>
              <a:t>RİM</a:t>
            </a:r>
          </a:p>
        </p:txBody>
      </p:sp>
      <p:sp>
        <p:nvSpPr>
          <p:cNvPr id="7" name="4 Metin kutusu">
            <a:extLst>
              <a:ext uri="{FF2B5EF4-FFF2-40B4-BE49-F238E27FC236}">
                <a16:creationId xmlns:a16="http://schemas.microsoft.com/office/drawing/2014/main" id="{46C3FF99-FFE8-4679-8A9C-BD152291A75D}"/>
              </a:ext>
            </a:extLst>
          </p:cNvPr>
          <p:cNvSpPr txBox="1"/>
          <p:nvPr/>
        </p:nvSpPr>
        <p:spPr>
          <a:xfrm>
            <a:off x="1764144" y="549071"/>
            <a:ext cx="8672947" cy="21236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rPr>
              <a:t>İsmail IŞIK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rPr>
              <a:t>Tapu ve Kadastro Uzmanı</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Arşiv Dairesi Başkanlığı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Belge Yönetimi Birimi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Birim Sorumlusu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srgbClr val="FFFFFF"/>
                </a:solidFill>
                <a:effectLst/>
                <a:uLnTx/>
                <a:uFillTx/>
                <a:latin typeface="Arial Black" pitchFamily="34" charset="0"/>
                <a:ea typeface="+mn-ea"/>
                <a:cs typeface="Arial" charset="0"/>
                <a:sym typeface="Arial"/>
              </a:rPr>
              <a:t>Tapu ve Kadastro Uzmanı</a:t>
            </a:r>
            <a:endPar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dirty="0">
              <a:ln>
                <a:noFill/>
              </a:ln>
              <a:solidFill>
                <a:srgbClr val="002060"/>
              </a:solidFill>
              <a:effectLst/>
              <a:uLnTx/>
              <a:uFillTx/>
              <a:latin typeface="Arial Black" pitchFamily="34" charset="0"/>
              <a:ea typeface="+mn-ea"/>
              <a:cs typeface="Arial" charset="0"/>
              <a:sym typeface="Arial"/>
            </a:endParaRPr>
          </a:p>
        </p:txBody>
      </p:sp>
      <p:pic>
        <p:nvPicPr>
          <p:cNvPr id="8" name="Picture 4">
            <a:extLst>
              <a:ext uri="{FF2B5EF4-FFF2-40B4-BE49-F238E27FC236}">
                <a16:creationId xmlns:a16="http://schemas.microsoft.com/office/drawing/2014/main" id="{A3E7BF7A-A069-4D55-A263-52BBC88F9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53" y="5172577"/>
            <a:ext cx="11731557" cy="8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yagram 8">
            <a:extLst>
              <a:ext uri="{FF2B5EF4-FFF2-40B4-BE49-F238E27FC236}">
                <a16:creationId xmlns:a16="http://schemas.microsoft.com/office/drawing/2014/main" id="{047E5D52-452A-4C39-90CD-3C12CAA7BF66}"/>
              </a:ext>
            </a:extLst>
          </p:cNvPr>
          <p:cNvGraphicFramePr/>
          <p:nvPr/>
        </p:nvGraphicFramePr>
        <p:xfrm>
          <a:off x="9581383" y="2454913"/>
          <a:ext cx="2837662" cy="267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Resim 3">
            <a:extLst>
              <a:ext uri="{FF2B5EF4-FFF2-40B4-BE49-F238E27FC236}">
                <a16:creationId xmlns:a16="http://schemas.microsoft.com/office/drawing/2014/main" id="{F7489F18-00CD-4629-BCAF-66FD9BA7F7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5908" y="549071"/>
            <a:ext cx="2854493" cy="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73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2" presetClass="entr" presetSubtype="9"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750" fill="hold"/>
                                        <p:tgtEl>
                                          <p:spTgt spid="10"/>
                                        </p:tgtEl>
                                        <p:attrNameLst>
                                          <p:attrName>ppt_x</p:attrName>
                                        </p:attrNameLst>
                                      </p:cBhvr>
                                      <p:tavLst>
                                        <p:tav tm="0">
                                          <p:val>
                                            <p:strVal val="0-#ppt_w/2"/>
                                          </p:val>
                                        </p:tav>
                                        <p:tav tm="100000">
                                          <p:val>
                                            <p:strVal val="#ppt_x"/>
                                          </p:val>
                                        </p:tav>
                                      </p:tavLst>
                                    </p:anim>
                                    <p:anim calcmode="lin" valueType="num">
                                      <p:cBhvr additive="base">
                                        <p:cTn id="22"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0" cap="none" spc="0" normalizeH="0" baseline="0" noProof="0" dirty="0">
                <a:ln>
                  <a:noFill/>
                </a:ln>
                <a:solidFill>
                  <a:srgbClr val="002060"/>
                </a:solidFill>
                <a:effectLst/>
                <a:uLnTx/>
                <a:uFillTx/>
                <a:latin typeface="Arial Black" panose="020B0A04020102020204" pitchFamily="34" charset="0"/>
                <a:ea typeface="Segoe UI Black" pitchFamily="34" charset="0"/>
                <a:cs typeface="Segoe UI Black" pitchFamily="34" charset="0"/>
              </a:rPr>
              <a:t>TAPU VE KADASTRO ARŞİVLERİ DERSİ</a:t>
            </a: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7"/>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i="0" u="none" strike="noStrike" baseline="0" dirty="0">
                <a:solidFill>
                  <a:srgbClr val="000000"/>
                </a:solidFill>
                <a:latin typeface="Times New Roman" panose="02020603050405020304" pitchFamily="18" charset="0"/>
              </a:rPr>
              <a:t>MERKEZ, TAŞRA VE YURTDIŞI TEŞKİLATI İLE LİSANSLI BÜROLARDA ARŞİV İŞLEMLERİ</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23782" y="2254928"/>
            <a:ext cx="10875145" cy="447866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 sayılı Bakanlıklara Bağlı, İlgili, İlişkili Kurum Ve Kuruluşlar İle Diğer Kurum Ve Kuruluşların Teşkilatı Hakkında Cumhurbaşkanlığı Kararnamesinin 478 ila 484. maddeleri arasında Tapu ve Kadastro Genel Müdürlüğünün teşkilat yapısı belirlenmiştir.</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6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483. maddesi «Genel Müdürlük; </a:t>
            </a:r>
            <a:r>
              <a:rPr kumimoji="0" lang="tr-TR" sz="1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merkez, taşra ve yurtdışı teşkilatından </a:t>
            </a: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oluşur.</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Merkez teşkilatın hizmet birimleri şunlardır:</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Tapu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 Kadastro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 Harita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ç) Yabancı İşler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 Arşiv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184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i="0" u="none" strike="noStrike" baseline="0" dirty="0">
                <a:solidFill>
                  <a:srgbClr val="000000"/>
                </a:solidFill>
                <a:latin typeface="Times New Roman" panose="02020603050405020304" pitchFamily="18" charset="0"/>
              </a:rPr>
              <a:t>MERKEZ, TAŞRA VE YURTDIŞI TEŞKİLATI İLE LİSANSLI BÜROLARDA ARŞİV İŞLEMLERİ</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374743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 (Ek:RG-5/2/2019-30677-CK-30/19) Taşınmaz Değerleme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f) Teftiş Kurulu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 Strateji Geliştirme Daire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ğ) Personel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h) Destek Hizmetleri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ı) Bilgi Teknolojileri Dairesi Başkanlığı.</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 Hukuk Müşavirliği.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(3) Genel Müdürlüğün </a:t>
            </a:r>
            <a:r>
              <a:rPr kumimoji="0" lang="tr-TR" sz="1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taşra teşkilatı</a:t>
            </a: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bölge müdürlükleri ile bu müdürlüklere bağlı kadastro müdürlükleri ve tapu müdürlüklerinden oluşur. Kadastro müdürlükleri illerde; tapu müdürlükleri, merkez ilçe ve diğer ilçelerde kurulur.</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tr-TR" sz="1600" dirty="0">
              <a:solidFill>
                <a:srgbClr val="000000"/>
              </a:solidFill>
              <a:latin typeface="Minion Pro"/>
            </a:endParaRPr>
          </a:p>
        </p:txBody>
      </p:sp>
    </p:spTree>
    <p:extLst>
      <p:ext uri="{BB962C8B-B14F-4D97-AF65-F5344CB8AC3E}">
        <p14:creationId xmlns:p14="http://schemas.microsoft.com/office/powerpoint/2010/main" val="113295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A</a:t>
            </a:r>
            <a:r>
              <a:rPr lang="tr-TR" sz="2000" b="1" i="0" u="none" strike="noStrike" baseline="0" dirty="0">
                <a:solidFill>
                  <a:srgbClr val="000000"/>
                </a:solidFill>
                <a:latin typeface="Times New Roman" panose="02020603050405020304" pitchFamily="18" charset="0"/>
              </a:rPr>
              <a:t>. Merkez 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3747436"/>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lang="tr-TR" sz="1600" b="1" i="0" u="none" strike="noStrike" baseline="0" dirty="0">
                <a:solidFill>
                  <a:srgbClr val="000000"/>
                </a:solidFill>
                <a:latin typeface="Times New Roman" panose="02020603050405020304" pitchFamily="18" charset="0"/>
                <a:cs typeface="Times New Roman" panose="02020603050405020304" pitchFamily="18" charset="0"/>
              </a:rPr>
              <a:t>1. Fiziksel Arşiv İşlemleri</a:t>
            </a:r>
          </a:p>
          <a:p>
            <a:pPr algn="l"/>
            <a:r>
              <a:rPr lang="tr-TR" sz="1600" b="1" i="0" u="none" strike="noStrike" baseline="0" dirty="0">
                <a:solidFill>
                  <a:srgbClr val="000000"/>
                </a:solidFill>
                <a:latin typeface="Times New Roman" panose="02020603050405020304" pitchFamily="18" charset="0"/>
                <a:cs typeface="Times New Roman" panose="02020603050405020304" pitchFamily="18" charset="0"/>
              </a:rPr>
              <a:t> </a:t>
            </a:r>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cs typeface="Times New Roman" panose="02020603050405020304" pitchFamily="18" charset="0"/>
              </a:rPr>
              <a:t>Merkez teşkilatındaki arşiv belgesi ve arşivlik belge </a:t>
            </a:r>
            <a:r>
              <a:rPr lang="tr-TR" sz="1600" b="0" i="0" u="none" strike="noStrike" baseline="0" dirty="0" err="1">
                <a:solidFill>
                  <a:srgbClr val="000000"/>
                </a:solidFill>
                <a:latin typeface="Times New Roman" panose="02020603050405020304" pitchFamily="18" charset="0"/>
                <a:cs typeface="Times New Roman" panose="02020603050405020304" pitchFamily="18" charset="0"/>
              </a:rPr>
              <a:t>SDP'de</a:t>
            </a:r>
            <a:r>
              <a:rPr lang="tr-TR" sz="1600" b="0" i="0" u="none" strike="noStrike" baseline="0" dirty="0">
                <a:solidFill>
                  <a:srgbClr val="000000"/>
                </a:solidFill>
                <a:latin typeface="Times New Roman" panose="02020603050405020304" pitchFamily="18" charset="0"/>
                <a:cs typeface="Times New Roman" panose="02020603050405020304" pitchFamily="18" charset="0"/>
              </a:rPr>
              <a:t> (EK-1) gösterilen esaslara ve sürelere göre birim arşivlerinde 1-5 yıl süreyle muhafaza edilir; Birim arşivlerinde saklandıktan sonra daha uzun süre ya da süresiz saklanması gerekenler kurum arşivine devredilir. </a:t>
            </a:r>
          </a:p>
          <a:p>
            <a:pPr algn="just"/>
            <a:endParaRPr lang="tr-TR" sz="1600" dirty="0">
              <a:solidFill>
                <a:srgbClr val="000000"/>
              </a:solidFill>
              <a:latin typeface="Times New Roman" panose="02020603050405020304" pitchFamily="18" charset="0"/>
              <a:cs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cs typeface="Times New Roman" panose="02020603050405020304" pitchFamily="18" charset="0"/>
              </a:rPr>
              <a:t>Kurum arşivindeki teknik belgeler taşra yapılanmasına göre çalışma alanı bazında, pafta kopyaları ise pafta dolaplarında il/ilçe yapılanmasına göre arşivlenir</a:t>
            </a:r>
            <a:r>
              <a:rPr lang="tr-TR" sz="1600" b="0" i="1" u="none" strike="noStrike" baseline="0" dirty="0">
                <a:solidFill>
                  <a:srgbClr val="000000"/>
                </a:solidFill>
                <a:latin typeface="Times New Roman" panose="02020603050405020304" pitchFamily="18" charset="0"/>
                <a:cs typeface="Times New Roman" panose="02020603050405020304" pitchFamily="18" charset="0"/>
              </a:rPr>
              <a:t>. </a:t>
            </a:r>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a:p>
            <a:endParaRPr lang="tr-TR" sz="1600" dirty="0">
              <a:solidFill>
                <a:srgbClr val="000000"/>
              </a:solidFill>
              <a:latin typeface="Times New Roman" panose="02020603050405020304" pitchFamily="18" charset="0"/>
              <a:cs typeface="Times New Roman" panose="02020603050405020304" pitchFamily="18" charset="0"/>
            </a:endParaRPr>
          </a:p>
          <a:p>
            <a:pPr algn="just"/>
            <a:r>
              <a:rPr lang="tr-TR" sz="1600" b="1" i="0" u="none" strike="noStrike" baseline="0" dirty="0">
                <a:solidFill>
                  <a:srgbClr val="000000"/>
                </a:solidFill>
                <a:latin typeface="Times New Roman" panose="02020603050405020304" pitchFamily="18" charset="0"/>
                <a:cs typeface="Times New Roman" panose="02020603050405020304" pitchFamily="18" charset="0"/>
              </a:rPr>
              <a:t>(17.08.2021 tarihli 376324 sayılı Olur ve </a:t>
            </a:r>
            <a:r>
              <a:rPr lang="tr-TR" sz="1600" b="1" i="0" u="none" strike="noStrike" baseline="0" dirty="0">
                <a:solidFill>
                  <a:srgbClr val="006FC0"/>
                </a:solidFill>
                <a:latin typeface="Times New Roman" panose="02020603050405020304" pitchFamily="18" charset="0"/>
                <a:cs typeface="Times New Roman" panose="02020603050405020304" pitchFamily="18" charset="0"/>
              </a:rPr>
              <a:t>13.12.2024 tarih ve 14489014 sayılı Olur ile değişiklik) </a:t>
            </a:r>
            <a:r>
              <a:rPr lang="tr-TR" sz="1600" b="0" i="0" u="none" strike="noStrike" baseline="0" dirty="0">
                <a:solidFill>
                  <a:srgbClr val="000000"/>
                </a:solidFill>
                <a:latin typeface="Times New Roman" panose="02020603050405020304" pitchFamily="18" charset="0"/>
                <a:cs typeface="Times New Roman" panose="02020603050405020304" pitchFamily="18" charset="0"/>
              </a:rPr>
              <a:t>Tapu ve Kadastro Genel Müdürlüğü ile diğer kurum ve kuruluşlarca, Büyük Ölçekli Harita ve Harita Bilgileri Üretim Yönetmeliği kapsamında üretilen harita/harita bilgilerinin Genel Müdürlüğün Harita Dairesi Başkanlığına tesliminde; teslim edilecek bilgi ve belgeler ile uyulacak usul ve esaslar genel müdürlüğümüzün web sayfasında yayınlanan talimat ve talimatlara uygun olarak yapılacaktır. </a:t>
            </a:r>
          </a:p>
          <a:p>
            <a:pPr marR="0" lvl="0" algn="just" defTabSz="914400" rtl="0" eaLnBrk="1" fontAlgn="auto" latinLnBrk="0" hangingPunct="1">
              <a:lnSpc>
                <a:spcPct val="150000"/>
              </a:lnSpc>
              <a:spcBef>
                <a:spcPts val="0"/>
              </a:spcBef>
              <a:spcAft>
                <a:spcPts val="0"/>
              </a:spcAft>
              <a:buClrTx/>
              <a:buSzTx/>
              <a:tabLst/>
              <a:defRPr/>
            </a:pPr>
            <a:endParaRPr lang="tr-TR" sz="1600" b="1" dirty="0">
              <a:solidFill>
                <a:srgbClr val="000000"/>
              </a:solidFill>
              <a:latin typeface="Minion Pro"/>
            </a:endParaRPr>
          </a:p>
        </p:txBody>
      </p:sp>
    </p:spTree>
    <p:extLst>
      <p:ext uri="{BB962C8B-B14F-4D97-AF65-F5344CB8AC3E}">
        <p14:creationId xmlns:p14="http://schemas.microsoft.com/office/powerpoint/2010/main" val="413877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A</a:t>
            </a:r>
            <a:r>
              <a:rPr lang="tr-TR" sz="2000" b="1" i="0" u="none" strike="noStrike" baseline="0" dirty="0">
                <a:solidFill>
                  <a:srgbClr val="000000"/>
                </a:solidFill>
                <a:latin typeface="Times New Roman" panose="02020603050405020304" pitchFamily="18" charset="0"/>
              </a:rPr>
              <a:t>. Merkez 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2800767"/>
          </a:xfrm>
          <a:prstGeom prst="rect">
            <a:avLst/>
          </a:prstGeom>
          <a:noFill/>
        </p:spPr>
        <p:txBody>
          <a:bodyPr wrap="square">
            <a:spAutoFit/>
          </a:bodyPr>
          <a:lstStyle/>
          <a:p>
            <a:pPr algn="l"/>
            <a:r>
              <a:rPr lang="tr-TR" sz="1600" b="1" i="0" u="none" strike="noStrike" baseline="0" dirty="0">
                <a:solidFill>
                  <a:srgbClr val="000000"/>
                </a:solidFill>
                <a:latin typeface="Times New Roman" panose="02020603050405020304" pitchFamily="18" charset="0"/>
                <a:cs typeface="Times New Roman" panose="02020603050405020304" pitchFamily="18" charset="0"/>
              </a:rPr>
              <a:t>2. Araştırmacılara Belge Temini </a:t>
            </a:r>
            <a:endParaRPr lang="tr-TR" sz="1600" dirty="0">
              <a:solidFill>
                <a:srgbClr val="000000"/>
              </a:solidFill>
              <a:latin typeface="Times New Roman" panose="02020603050405020304" pitchFamily="18" charset="0"/>
              <a:cs typeface="Times New Roman" panose="02020603050405020304" pitchFamily="18" charset="0"/>
            </a:endParaRPr>
          </a:p>
          <a:p>
            <a:pPr algn="l"/>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just">
              <a:buAutoNum type="alphaLcParenR"/>
            </a:pPr>
            <a:r>
              <a:rPr lang="tr-TR" sz="1600" b="0" i="0" u="none" strike="noStrike" baseline="0" dirty="0">
                <a:solidFill>
                  <a:srgbClr val="000000"/>
                </a:solidFill>
                <a:latin typeface="Times New Roman" panose="02020603050405020304" pitchFamily="18" charset="0"/>
                <a:cs typeface="Times New Roman" panose="02020603050405020304" pitchFamily="18" charset="0"/>
              </a:rPr>
              <a:t>Tarihi değere haiz olan, araştırmaya açık eski yazılı belgeler, belirlenen usul ve ilgili mevzuat hükümleri doğrultusunda Arşiv Dairesi Başkanlığı tarafından verilen onay ile yerli ve yabancı araştırmacıların ilmi çalışmalarına sunulur. </a:t>
            </a:r>
          </a:p>
          <a:p>
            <a:pPr algn="just"/>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cs typeface="Times New Roman" panose="02020603050405020304" pitchFamily="18" charset="0"/>
              </a:rPr>
              <a:t>b) Araştırma konusu belge örnekleri, belirlenen usul ve esaslar doğrultusunda döner sermayeye ilişkin (I) Sayılı Tarife Cetvelinde belirtilen ve Döner Sermaye İşletme Müdürlüğü tarafından her yıl belirlenen tarife bedeli karşılığında araştırmacılara verilir. </a:t>
            </a:r>
          </a:p>
          <a:p>
            <a:pPr algn="just"/>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cs typeface="Times New Roman" panose="02020603050405020304" pitchFamily="18" charset="0"/>
              </a:rPr>
              <a:t>c) Araştırma yapılan belge ve defterlerden yararlanarak çıkarılan ilmi çalışmaların bir örneği, kurum arşivinde arşivlenir. </a:t>
            </a:r>
          </a:p>
          <a:p>
            <a:endParaRPr lang="tr-TR" sz="1600" dirty="0">
              <a:solidFill>
                <a:srgbClr val="000000"/>
              </a:solidFill>
              <a:latin typeface="Times New Roman" panose="02020603050405020304" pitchFamily="18" charset="0"/>
              <a:cs typeface="Times New Roman" panose="02020603050405020304" pitchFamily="18" charset="0"/>
            </a:endParaRPr>
          </a:p>
          <a:p>
            <a:endParaRPr lang="tr-TR" sz="16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020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B. Taşra </a:t>
            </a:r>
            <a:r>
              <a:rPr lang="tr-TR" sz="2000" b="1" i="0" u="none" strike="noStrike" baseline="0" dirty="0">
                <a:solidFill>
                  <a:srgbClr val="000000"/>
                </a:solidFill>
                <a:latin typeface="Times New Roman" panose="02020603050405020304" pitchFamily="18" charset="0"/>
              </a:rPr>
              <a:t>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3170099"/>
          </a:xfrm>
          <a:prstGeom prst="rect">
            <a:avLst/>
          </a:prstGeom>
          <a:noFill/>
        </p:spPr>
        <p:txBody>
          <a:bodyPr wrap="square">
            <a:spAutoFit/>
          </a:bodyPr>
          <a:lstStyle/>
          <a:p>
            <a:pPr marL="342900" marR="0" lvl="0" indent="-342900" algn="ctr" defTabSz="914400" rtl="0" eaLnBrk="1" fontAlgn="auto" latinLnBrk="0" hangingPunct="1">
              <a:lnSpc>
                <a:spcPct val="150000"/>
              </a:lnSpc>
              <a:spcBef>
                <a:spcPts val="0"/>
              </a:spcBef>
              <a:spcAft>
                <a:spcPts val="0"/>
              </a:spcAft>
              <a:buClrTx/>
              <a:buSzTx/>
              <a:buFontTx/>
              <a:buAutoNum type="arabicPeriod"/>
              <a:tabLst/>
              <a:defRPr/>
            </a:pPr>
            <a:r>
              <a:rPr lang="tr-TR" sz="1600" b="1" i="0" u="none" strike="noStrike" baseline="0" dirty="0">
                <a:solidFill>
                  <a:srgbClr val="000000"/>
                </a:solidFill>
                <a:latin typeface="Times New Roman" panose="02020603050405020304" pitchFamily="18" charset="0"/>
                <a:cs typeface="Times New Roman" panose="02020603050405020304" pitchFamily="18" charset="0"/>
              </a:rPr>
              <a:t>Bölge Müdürlüğü Arşiv İşlemleri  </a:t>
            </a:r>
          </a:p>
          <a:p>
            <a:pPr marR="0" lvl="0" algn="just" defTabSz="914400" rtl="0" eaLnBrk="1" fontAlgn="auto" latinLnBrk="0" hangingPunct="1">
              <a:lnSpc>
                <a:spcPct val="150000"/>
              </a:lnSpc>
              <a:spcBef>
                <a:spcPts val="0"/>
              </a:spcBef>
              <a:spcAft>
                <a:spcPts val="0"/>
              </a:spcAft>
              <a:buClrTx/>
              <a:buSzTx/>
              <a:tabLst/>
              <a:defRPr/>
            </a:pPr>
            <a:r>
              <a:rPr lang="tr-TR" sz="1600" b="1" i="0" u="none" strike="noStrike" baseline="0" dirty="0">
                <a:solidFill>
                  <a:srgbClr val="000000"/>
                </a:solidFill>
                <a:latin typeface="Times New Roman" panose="02020603050405020304" pitchFamily="18" charset="0"/>
                <a:cs typeface="Times New Roman" panose="02020603050405020304" pitchFamily="18" charset="0"/>
              </a:rPr>
              <a:t>1. 1. </a:t>
            </a:r>
            <a:r>
              <a:rPr lang="tr-TR" sz="1600" b="1" i="0" u="none" strike="noStrike" baseline="0" dirty="0">
                <a:solidFill>
                  <a:srgbClr val="000000"/>
                </a:solidFill>
                <a:latin typeface="Times New Roman" panose="02020603050405020304" pitchFamily="18" charset="0"/>
              </a:rPr>
              <a:t>Fiziksel Arşiv İşlemleri </a:t>
            </a:r>
          </a:p>
          <a:p>
            <a:pPr marR="0" lvl="0" algn="just" defTabSz="914400" rtl="0" eaLnBrk="1" fontAlgn="auto" latinLnBrk="0" hangingPunct="1">
              <a:lnSpc>
                <a:spcPct val="150000"/>
              </a:lnSpc>
              <a:spcBef>
                <a:spcPts val="0"/>
              </a:spcBef>
              <a:spcAft>
                <a:spcPts val="0"/>
              </a:spcAft>
              <a:buClrTx/>
              <a:buSzTx/>
              <a:tabLst/>
              <a:defRPr/>
            </a:pPr>
            <a:endParaRPr lang="tr-TR" sz="1600" b="1"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1600" b="0" i="0" u="none" strike="noStrike" baseline="0" dirty="0" err="1">
                <a:solidFill>
                  <a:srgbClr val="000000"/>
                </a:solidFill>
                <a:latin typeface="Times New Roman" panose="02020603050405020304" pitchFamily="18" charset="0"/>
              </a:rPr>
              <a:t>aa</a:t>
            </a:r>
            <a:r>
              <a:rPr lang="tr-TR" sz="1600" b="0" i="0" u="none" strike="noStrike" baseline="0" dirty="0">
                <a:solidFill>
                  <a:srgbClr val="000000"/>
                </a:solidFill>
                <a:latin typeface="Times New Roman" panose="02020603050405020304" pitchFamily="18" charset="0"/>
              </a:rPr>
              <a:t>) </a:t>
            </a:r>
            <a:r>
              <a:rPr lang="tr-TR" sz="1600" b="1" i="0" u="none" strike="noStrike" baseline="0" dirty="0">
                <a:solidFill>
                  <a:srgbClr val="000000"/>
                </a:solidFill>
                <a:latin typeface="Times New Roman" panose="02020603050405020304" pitchFamily="18" charset="0"/>
              </a:rPr>
              <a:t>(17.08.2021 tarihli 376324 sayılı Olur ile değişiklik) </a:t>
            </a:r>
            <a:r>
              <a:rPr lang="tr-TR" sz="1600" b="0" i="0" u="none" strike="noStrike" baseline="0" dirty="0">
                <a:solidFill>
                  <a:srgbClr val="000000"/>
                </a:solidFill>
                <a:latin typeface="Times New Roman" panose="02020603050405020304" pitchFamily="18" charset="0"/>
              </a:rPr>
              <a:t>Bölge müdürlüğü arşivlerindeki arşiv belgesi ve arşivlik belge </a:t>
            </a:r>
            <a:r>
              <a:rPr lang="tr-TR" sz="1600" b="0" i="0" u="none" strike="noStrike" baseline="0" dirty="0" err="1">
                <a:solidFill>
                  <a:srgbClr val="000000"/>
                </a:solidFill>
                <a:latin typeface="Times New Roman" panose="02020603050405020304" pitchFamily="18" charset="0"/>
              </a:rPr>
              <a:t>SDP'de</a:t>
            </a:r>
            <a:r>
              <a:rPr lang="tr-TR" sz="1600" b="0" i="0" u="none" strike="noStrike" baseline="0" dirty="0">
                <a:solidFill>
                  <a:srgbClr val="000000"/>
                </a:solidFill>
                <a:latin typeface="Times New Roman" panose="02020603050405020304" pitchFamily="18" charset="0"/>
              </a:rPr>
              <a:t> (EK-1) gösterilen esaslara ve sürelere göre bu Genelgenin 9/3 maddesi kapsamında arşivlenir. </a:t>
            </a:r>
          </a:p>
          <a:p>
            <a:pPr algn="just"/>
            <a:endParaRPr lang="tr-TR" sz="1600" b="0" i="0" u="none" strike="noStrike" baseline="0" dirty="0">
              <a:solidFill>
                <a:srgbClr val="000000"/>
              </a:solidFill>
              <a:latin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rPr>
              <a:t>ab) Bölge müdürlüğü arşivindeki teknik belgeler taşra yapılanmasına göre çalışma alanı bazında, pafta suretleri pafta dolaplarında il ve ilçenin alt birimi olarak arşivlenir. (EK-4/5) </a:t>
            </a:r>
          </a:p>
          <a:p>
            <a:pPr algn="just"/>
            <a:endParaRPr lang="tr-TR" sz="1600" b="0" i="0" u="none" strike="noStrike" baseline="0" dirty="0">
              <a:solidFill>
                <a:srgbClr val="000000"/>
              </a:solidFill>
              <a:latin typeface="Times New Roman" panose="02020603050405020304" pitchFamily="18" charset="0"/>
            </a:endParaRPr>
          </a:p>
          <a:p>
            <a:pPr algn="just"/>
            <a:r>
              <a:rPr lang="tr-TR" sz="1600" b="0" i="0" u="none" strike="noStrike" baseline="0" dirty="0" err="1">
                <a:solidFill>
                  <a:srgbClr val="000000"/>
                </a:solidFill>
                <a:latin typeface="Times New Roman" panose="02020603050405020304" pitchFamily="18" charset="0"/>
              </a:rPr>
              <a:t>ac</a:t>
            </a:r>
            <a:r>
              <a:rPr lang="tr-TR" sz="1600" b="0" i="0" u="none" strike="noStrike" baseline="0" dirty="0">
                <a:solidFill>
                  <a:srgbClr val="000000"/>
                </a:solidFill>
                <a:latin typeface="Times New Roman" panose="02020603050405020304" pitchFamily="18" charset="0"/>
              </a:rPr>
              <a:t>) Tapu müdürlükleri ve kadastro müdürlükleri tarafından yürütülen elektronik arşiv çalışmalarının takibinin yürütülmesinden ve ilgili daire başkanlıklarına belirli periyotlar halinde raporlanmasından bölge müdürlüğü sorumludur. </a:t>
            </a:r>
            <a:endParaRPr lang="tr-TR" sz="1600" b="1" dirty="0">
              <a:solidFill>
                <a:srgbClr val="000000"/>
              </a:solidFill>
              <a:latin typeface="Minion Pro"/>
            </a:endParaRPr>
          </a:p>
        </p:txBody>
      </p:sp>
    </p:spTree>
    <p:extLst>
      <p:ext uri="{BB962C8B-B14F-4D97-AF65-F5344CB8AC3E}">
        <p14:creationId xmlns:p14="http://schemas.microsoft.com/office/powerpoint/2010/main" val="383300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B. Taşra </a:t>
            </a:r>
            <a:r>
              <a:rPr lang="tr-TR" sz="2000" b="1" i="0" u="none" strike="noStrike" baseline="0" dirty="0">
                <a:solidFill>
                  <a:srgbClr val="000000"/>
                </a:solidFill>
                <a:latin typeface="Times New Roman" panose="02020603050405020304" pitchFamily="18" charset="0"/>
              </a:rPr>
              <a:t>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5386090"/>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lang="tr-TR" sz="1600" b="1" i="0" u="none" strike="noStrike" baseline="0" dirty="0">
                <a:solidFill>
                  <a:srgbClr val="000000"/>
                </a:solidFill>
                <a:latin typeface="Times New Roman" panose="02020603050405020304" pitchFamily="18" charset="0"/>
                <a:cs typeface="Times New Roman" panose="02020603050405020304" pitchFamily="18" charset="0"/>
              </a:rPr>
              <a:t>2. Tapu Müdürlüğü Arşiv İşlemleri  </a:t>
            </a:r>
          </a:p>
          <a:p>
            <a:pPr marR="0" lvl="0" algn="just" defTabSz="914400" rtl="0" eaLnBrk="1" fontAlgn="auto" latinLnBrk="0" hangingPunct="1">
              <a:lnSpc>
                <a:spcPct val="150000"/>
              </a:lnSpc>
              <a:spcBef>
                <a:spcPts val="0"/>
              </a:spcBef>
              <a:spcAft>
                <a:spcPts val="0"/>
              </a:spcAft>
              <a:buClrTx/>
              <a:buSzTx/>
              <a:tabLst/>
              <a:defRPr/>
            </a:pPr>
            <a:r>
              <a:rPr lang="tr-TR" sz="1600" b="1" i="0" u="none" strike="noStrike" baseline="0" dirty="0">
                <a:solidFill>
                  <a:srgbClr val="000000"/>
                </a:solidFill>
                <a:latin typeface="Times New Roman" panose="02020603050405020304" pitchFamily="18" charset="0"/>
                <a:cs typeface="Times New Roman" panose="02020603050405020304" pitchFamily="18" charset="0"/>
              </a:rPr>
              <a:t>1. 1. </a:t>
            </a:r>
            <a:r>
              <a:rPr lang="tr-TR" sz="1600" b="1" i="0" u="none" strike="noStrike" baseline="0" dirty="0">
                <a:solidFill>
                  <a:srgbClr val="000000"/>
                </a:solidFill>
                <a:latin typeface="Times New Roman" panose="02020603050405020304" pitchFamily="18" charset="0"/>
              </a:rPr>
              <a:t>Fiziksel Arşiv İşlemleri </a:t>
            </a:r>
          </a:p>
          <a:p>
            <a:pPr marR="0" lvl="0" algn="just" defTabSz="914400" rtl="0" eaLnBrk="1" fontAlgn="auto" latinLnBrk="0" hangingPunct="1">
              <a:lnSpc>
                <a:spcPct val="150000"/>
              </a:lnSpc>
              <a:spcBef>
                <a:spcPts val="0"/>
              </a:spcBef>
              <a:spcAft>
                <a:spcPts val="0"/>
              </a:spcAft>
              <a:buClrTx/>
              <a:buSzTx/>
              <a:tabLst/>
              <a:defRPr/>
            </a:pPr>
            <a:endParaRPr lang="tr-TR" sz="1600" b="1" i="0" u="none" strike="noStrike" baseline="0" dirty="0">
              <a:solidFill>
                <a:srgbClr val="000000"/>
              </a:solidFill>
              <a:latin typeface="Times New Roman" panose="02020603050405020304" pitchFamily="18" charset="0"/>
              <a:cs typeface="Times New Roman" panose="02020603050405020304" pitchFamily="18" charset="0"/>
            </a:endParaRPr>
          </a:p>
          <a:p>
            <a:r>
              <a:rPr lang="tr-TR" sz="1600" b="0" i="0" u="none" strike="noStrike" baseline="0" dirty="0">
                <a:solidFill>
                  <a:srgbClr val="000000"/>
                </a:solidFill>
                <a:latin typeface="Times New Roman" panose="02020603050405020304" pitchFamily="18" charset="0"/>
              </a:rPr>
              <a:t>Tapu Müdürlüğü arşivlerindeki tapu işlem belgeleri dışında kalan arşiv belgesi ve arşivlik belge </a:t>
            </a:r>
            <a:r>
              <a:rPr lang="tr-TR" sz="1600" b="0" i="0" u="none" strike="noStrike" baseline="0" dirty="0" err="1">
                <a:solidFill>
                  <a:srgbClr val="000000"/>
                </a:solidFill>
                <a:latin typeface="Times New Roman" panose="02020603050405020304" pitchFamily="18" charset="0"/>
              </a:rPr>
              <a:t>SDP'de</a:t>
            </a:r>
            <a:r>
              <a:rPr lang="tr-TR" sz="1600" b="0" i="0" u="none" strike="noStrike" baseline="0" dirty="0">
                <a:solidFill>
                  <a:srgbClr val="000000"/>
                </a:solidFill>
                <a:latin typeface="Times New Roman" panose="02020603050405020304" pitchFamily="18" charset="0"/>
              </a:rPr>
              <a:t> (EK-1) gösterilen esaslara ve sürelere göre bu Genelgenin 9/3 maddesi kapsamında arşivlenir. </a:t>
            </a:r>
          </a:p>
          <a:p>
            <a:endParaRPr lang="tr-TR" sz="1600" dirty="0">
              <a:solidFill>
                <a:srgbClr val="000000"/>
              </a:solidFill>
              <a:latin typeface="Times New Roman" panose="02020603050405020304" pitchFamily="18" charset="0"/>
            </a:endParaRPr>
          </a:p>
          <a:p>
            <a:r>
              <a:rPr lang="tr-TR" sz="1600" b="1" dirty="0">
                <a:solidFill>
                  <a:srgbClr val="000000"/>
                </a:solidFill>
                <a:latin typeface="Times New Roman" panose="02020603050405020304" pitchFamily="18" charset="0"/>
              </a:rPr>
              <a:t>1.2. </a:t>
            </a:r>
            <a:r>
              <a:rPr lang="tr-TR" sz="1600" b="1" i="0" u="none" strike="noStrike" baseline="0" dirty="0">
                <a:solidFill>
                  <a:srgbClr val="000000"/>
                </a:solidFill>
                <a:latin typeface="Times New Roman" panose="02020603050405020304" pitchFamily="18" charset="0"/>
              </a:rPr>
              <a:t>İşlem Belgelerinin Belirlenmesi ve Saklanması </a:t>
            </a:r>
          </a:p>
          <a:p>
            <a:endParaRPr lang="tr-TR" sz="1600" b="1" dirty="0">
              <a:solidFill>
                <a:srgbClr val="000000"/>
              </a:solidFill>
              <a:latin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rPr>
              <a:t>İşlem belgelerinden elektronik ve/veya fiziki olarak saklanacak belgeler ve saklanmayacak belgeler ile bu belgelerin saklanma süreleri, genelge ekinde düzenlenen listelere göre belirlenir. (EK-2/1 listede yer alan belgeler, hem elektronik hem de fiziki olarak saklanır; EK-2/2 listede yer alan belgeler, elektronik ortamda saklanarak fiziki olarak saklanmaz, işlemin tamamlanması sonucunda ilgilisine iade edilir; EK-2/3 listede yer alan belgeler hiçbir şekilde saklanmaz ve ilgililerine iade edilir; EK-2/4 listede yer alan belgeler fiziki olarak saklanır veya Arşiv Dairesi Başkanlığına iade edilir.) </a:t>
            </a:r>
          </a:p>
          <a:p>
            <a:pPr algn="just"/>
            <a:endParaRPr lang="tr-TR" sz="1600" b="0" i="0" u="none" strike="noStrike" baseline="0" dirty="0">
              <a:solidFill>
                <a:srgbClr val="000000"/>
              </a:solidFill>
              <a:latin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rPr>
              <a:t>Eklerde değişiklik yapmaya Genel Müdürlük yetkilidir. </a:t>
            </a:r>
          </a:p>
          <a:p>
            <a:endParaRPr lang="tr-TR" sz="16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İşlem Belgelerinin Belirlenmesi </a:t>
            </a:r>
          </a:p>
          <a:p>
            <a:pPr marL="285750" indent="-285750">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rPr>
              <a:t>İşlem Belgelerinin Saklanmasındaki Sorumluluk </a:t>
            </a:r>
          </a:p>
          <a:p>
            <a:pPr marL="285750" indent="-285750">
              <a:buFont typeface="Arial" panose="020B0604020202020204" pitchFamily="34" charset="0"/>
              <a:buChar char="•"/>
            </a:pPr>
            <a:endParaRPr lang="tr-TR" sz="1600" i="0" u="none" strike="noStrike" baseline="0" dirty="0">
              <a:solidFill>
                <a:srgbClr val="000000"/>
              </a:solidFill>
            </a:endParaRPr>
          </a:p>
        </p:txBody>
      </p:sp>
    </p:spTree>
    <p:extLst>
      <p:ext uri="{BB962C8B-B14F-4D97-AF65-F5344CB8AC3E}">
        <p14:creationId xmlns:p14="http://schemas.microsoft.com/office/powerpoint/2010/main" val="93965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B. Taşra </a:t>
            </a:r>
            <a:r>
              <a:rPr lang="tr-TR" sz="2000" b="1" i="0" u="none" strike="noStrike" baseline="0" dirty="0">
                <a:solidFill>
                  <a:srgbClr val="000000"/>
                </a:solidFill>
                <a:latin typeface="Times New Roman" panose="02020603050405020304" pitchFamily="18" charset="0"/>
              </a:rPr>
              <a:t>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5016758"/>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lang="tr-TR" sz="1600" b="1" i="0" u="none" strike="noStrike" baseline="0" dirty="0">
                <a:solidFill>
                  <a:srgbClr val="000000"/>
                </a:solidFill>
                <a:latin typeface="Times New Roman" panose="02020603050405020304" pitchFamily="18" charset="0"/>
                <a:cs typeface="Times New Roman" panose="02020603050405020304" pitchFamily="18" charset="0"/>
              </a:rPr>
              <a:t>2. Tapu Müdürlüğü Arşiv İşlemleri  </a:t>
            </a:r>
          </a:p>
          <a:p>
            <a:pPr marR="0" lvl="0" algn="just" defTabSz="914400" rtl="0" eaLnBrk="1" fontAlgn="auto" latinLnBrk="0" hangingPunct="1">
              <a:lnSpc>
                <a:spcPct val="150000"/>
              </a:lnSpc>
              <a:spcBef>
                <a:spcPts val="0"/>
              </a:spcBef>
              <a:spcAft>
                <a:spcPts val="0"/>
              </a:spcAft>
              <a:buClrTx/>
              <a:buSzTx/>
              <a:tabLst/>
              <a:defRPr/>
            </a:pPr>
            <a:endParaRPr lang="tr-TR" sz="1600" b="1"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İşlem Belgelerinin Elektronik Ortama Aktarılmasının Standartları </a:t>
            </a:r>
          </a:p>
          <a:p>
            <a:pPr marL="285750" indent="-285750">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Kadastro Müdürlüğünden Gönderilen Belgeler </a:t>
            </a:r>
          </a:p>
          <a:p>
            <a:pPr marL="285750" indent="-285750">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İşlem Belgelerinin Fiziki Ortamda Saklanması </a:t>
            </a:r>
          </a:p>
          <a:p>
            <a:pPr marL="285750" indent="-285750">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rPr>
              <a:t>Elektronik Ortamda Yapılan İşlemlere İlişkin Belgelerin Saklanması </a:t>
            </a:r>
          </a:p>
          <a:p>
            <a:pPr marL="285750" indent="-285750">
              <a:buFont typeface="Arial" panose="020B0604020202020204" pitchFamily="34" charset="0"/>
              <a:buChar char="•"/>
            </a:pPr>
            <a:endParaRPr lang="tr-TR" sz="1600" i="0" u="none" strike="noStrike" baseline="0" dirty="0">
              <a:solidFill>
                <a:srgbClr val="000000"/>
              </a:solidFill>
            </a:endParaRPr>
          </a:p>
          <a:p>
            <a:pPr marL="285750" indent="-285750">
              <a:buFont typeface="Arial" panose="020B0604020202020204" pitchFamily="34" charset="0"/>
              <a:buChar char="•"/>
            </a:pPr>
            <a:r>
              <a:rPr lang="tr-TR" sz="1600" i="0" u="none" strike="noStrike" baseline="0" dirty="0">
                <a:solidFill>
                  <a:srgbClr val="000000"/>
                </a:solidFill>
              </a:rPr>
              <a:t>Elektronik Ortama Aktarılan Belgenin Hukuki Niteliği ve Saklanma Süresi </a:t>
            </a:r>
          </a:p>
          <a:p>
            <a:pPr marL="285750" indent="-285750">
              <a:buFont typeface="Arial" panose="020B0604020202020204" pitchFamily="34" charset="0"/>
              <a:buChar char="•"/>
            </a:pPr>
            <a:endParaRPr lang="tr-TR" sz="1600" i="0" u="none" strike="noStrike" baseline="0" dirty="0">
              <a:solidFill>
                <a:srgbClr val="000000"/>
              </a:solidFill>
            </a:endParaRP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Fiziki Belge Talebi ve Usulü </a:t>
            </a:r>
          </a:p>
          <a:p>
            <a:pPr marL="285750" indent="-285750">
              <a:buFont typeface="Arial" panose="020B0604020202020204" pitchFamily="34" charset="0"/>
              <a:buChar char="•"/>
            </a:pPr>
            <a:endParaRPr lang="tr-TR" sz="160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Mevcut Belgelerin Ayıklanması, Tasnifi, Elektronik Ortama Aktarılması ve İmhasına İlişkin Genel İlkeler</a:t>
            </a: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 </a:t>
            </a:r>
          </a:p>
          <a:p>
            <a:pPr marL="285750" indent="-285750">
              <a:buFont typeface="Arial" panose="020B0604020202020204" pitchFamily="34" charset="0"/>
              <a:buChar char="•"/>
            </a:pPr>
            <a:r>
              <a:rPr lang="tr-TR" sz="1600" i="0" u="none" strike="noStrike" baseline="0" dirty="0">
                <a:solidFill>
                  <a:srgbClr val="000000"/>
                </a:solidFill>
                <a:latin typeface="Times New Roman" panose="02020603050405020304" pitchFamily="18" charset="0"/>
              </a:rPr>
              <a:t>Yöntem </a:t>
            </a:r>
          </a:p>
          <a:p>
            <a:endParaRPr lang="tr-TR" sz="1600" i="0" u="none" strike="noStrike" baseline="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tr-TR" sz="1600" i="0" u="none" strike="noStrike" baseline="0" dirty="0">
                <a:solidFill>
                  <a:srgbClr val="000000"/>
                </a:solidFill>
              </a:rPr>
              <a:t>Tapu Envanter Defterine Kayıt ve Değişiklik İşlemleri </a:t>
            </a:r>
            <a:endParaRPr lang="tr-TR" sz="1600" dirty="0">
              <a:solidFill>
                <a:srgbClr val="000000"/>
              </a:solidFill>
              <a:latin typeface="Minion Pro"/>
            </a:endParaRPr>
          </a:p>
        </p:txBody>
      </p:sp>
    </p:spTree>
    <p:extLst>
      <p:ext uri="{BB962C8B-B14F-4D97-AF65-F5344CB8AC3E}">
        <p14:creationId xmlns:p14="http://schemas.microsoft.com/office/powerpoint/2010/main" val="241883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B707D910-EC96-5E43-824D-A4B77D0D00AC}"/>
              </a:ext>
            </a:extLst>
          </p:cNvPr>
          <p:cNvSpPr txBox="1">
            <a:spLocks/>
          </p:cNvSpPr>
          <p:nvPr/>
        </p:nvSpPr>
        <p:spPr>
          <a:xfrm>
            <a:off x="274607" y="331976"/>
            <a:ext cx="10986676" cy="861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tr-TR" sz="2000" b="1" dirty="0">
                <a:solidFill>
                  <a:srgbClr val="000000"/>
                </a:solidFill>
                <a:latin typeface="Times New Roman" panose="02020603050405020304" pitchFamily="18" charset="0"/>
              </a:rPr>
              <a:t>B. Taşra </a:t>
            </a:r>
            <a:r>
              <a:rPr lang="tr-TR" sz="2000" b="1" i="0" u="none" strike="noStrike" baseline="0" dirty="0">
                <a:solidFill>
                  <a:srgbClr val="000000"/>
                </a:solidFill>
                <a:latin typeface="Times New Roman" panose="02020603050405020304" pitchFamily="18" charset="0"/>
              </a:rPr>
              <a:t>Teşkilatındaki Arşiv İşlemleri </a:t>
            </a:r>
            <a:endParaRPr kumimoji="0" lang="tr-TR" sz="2000" b="1" i="0" u="none" strike="noStrike" kern="1200" cap="none" spc="0" normalizeH="0" baseline="0" noProof="0" dirty="0">
              <a:ln>
                <a:noFill/>
              </a:ln>
              <a:solidFill>
                <a:srgbClr val="000000"/>
              </a:solidFill>
              <a:effectLst/>
              <a:uLnTx/>
              <a:uFillTx/>
              <a:latin typeface="Arial Black" panose="020B0A04020102020204" pitchFamily="34" charset="0"/>
              <a:ea typeface="+mj-ea"/>
              <a:cs typeface="Arial" panose="020B0604020202020204" pitchFamily="34" charset="0"/>
            </a:endParaRP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337751" y="1666162"/>
            <a:ext cx="10684476" cy="29798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tr-TR"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9" name="Metin kutusu 8">
            <a:extLst>
              <a:ext uri="{FF2B5EF4-FFF2-40B4-BE49-F238E27FC236}">
                <a16:creationId xmlns:a16="http://schemas.microsoft.com/office/drawing/2014/main" id="{460811F6-D531-4467-AC6C-5118ED83912D}"/>
              </a:ext>
            </a:extLst>
          </p:cNvPr>
          <p:cNvSpPr txBox="1"/>
          <p:nvPr/>
        </p:nvSpPr>
        <p:spPr>
          <a:xfrm>
            <a:off x="540560" y="1193110"/>
            <a:ext cx="10875145" cy="4154984"/>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0"/>
              </a:spcAft>
              <a:buClrTx/>
              <a:buSzTx/>
              <a:tabLst/>
              <a:defRPr/>
            </a:pPr>
            <a:r>
              <a:rPr lang="tr-TR" sz="1600" b="1" dirty="0">
                <a:solidFill>
                  <a:srgbClr val="000000"/>
                </a:solidFill>
                <a:latin typeface="Times New Roman" panose="02020603050405020304" pitchFamily="18" charset="0"/>
                <a:cs typeface="Times New Roman" panose="02020603050405020304" pitchFamily="18" charset="0"/>
              </a:rPr>
              <a:t>3</a:t>
            </a:r>
            <a:r>
              <a:rPr lang="tr-TR" sz="1600" b="1" i="0" u="none" strike="noStrike" baseline="0" dirty="0">
                <a:solidFill>
                  <a:srgbClr val="000000"/>
                </a:solidFill>
                <a:latin typeface="Times New Roman" panose="02020603050405020304" pitchFamily="18" charset="0"/>
                <a:cs typeface="Times New Roman" panose="02020603050405020304" pitchFamily="18" charset="0"/>
              </a:rPr>
              <a:t>. Kadastro Müdürlüğü Arşiv İşlemleri  </a:t>
            </a:r>
          </a:p>
          <a:p>
            <a:pPr marR="0" lvl="0" algn="just" defTabSz="914400" rtl="0" eaLnBrk="1" fontAlgn="auto" latinLnBrk="0" hangingPunct="1">
              <a:lnSpc>
                <a:spcPct val="150000"/>
              </a:lnSpc>
              <a:spcBef>
                <a:spcPts val="0"/>
              </a:spcBef>
              <a:spcAft>
                <a:spcPts val="0"/>
              </a:spcAft>
              <a:buClrTx/>
              <a:buSzTx/>
              <a:tabLst/>
              <a:defRPr/>
            </a:pPr>
            <a:r>
              <a:rPr lang="tr-TR" sz="1600" b="1" dirty="0">
                <a:solidFill>
                  <a:srgbClr val="000000"/>
                </a:solidFill>
                <a:latin typeface="Times New Roman" panose="02020603050405020304" pitchFamily="18" charset="0"/>
                <a:cs typeface="Times New Roman" panose="02020603050405020304" pitchFamily="18" charset="0"/>
              </a:rPr>
              <a:t>3</a:t>
            </a:r>
            <a:r>
              <a:rPr lang="tr-TR" sz="1600" b="1" i="0" u="none" strike="noStrike" baseline="0" dirty="0">
                <a:solidFill>
                  <a:srgbClr val="000000"/>
                </a:solidFill>
                <a:latin typeface="Times New Roman" panose="02020603050405020304" pitchFamily="18" charset="0"/>
                <a:cs typeface="Times New Roman" panose="02020603050405020304" pitchFamily="18" charset="0"/>
              </a:rPr>
              <a:t>. 1. </a:t>
            </a:r>
            <a:r>
              <a:rPr lang="tr-TR" sz="1600" b="1" i="0" u="none" strike="noStrike" baseline="0" dirty="0">
                <a:solidFill>
                  <a:srgbClr val="000000"/>
                </a:solidFill>
                <a:latin typeface="Times New Roman" panose="02020603050405020304" pitchFamily="18" charset="0"/>
              </a:rPr>
              <a:t>Fiziksel Arşiv İşlemleri </a:t>
            </a:r>
          </a:p>
          <a:p>
            <a:pPr marR="0" lvl="0" algn="just" defTabSz="914400" rtl="0" eaLnBrk="1" fontAlgn="auto" latinLnBrk="0" hangingPunct="1">
              <a:lnSpc>
                <a:spcPct val="150000"/>
              </a:lnSpc>
              <a:spcBef>
                <a:spcPts val="0"/>
              </a:spcBef>
              <a:spcAft>
                <a:spcPts val="0"/>
              </a:spcAft>
              <a:buClrTx/>
              <a:buSzTx/>
              <a:tabLst/>
              <a:defRPr/>
            </a:pPr>
            <a:endParaRPr lang="tr-TR" sz="1600" b="1"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tr-TR" sz="1600" b="0" i="0" u="none" strike="noStrike" baseline="0" dirty="0" err="1">
                <a:solidFill>
                  <a:srgbClr val="000000"/>
                </a:solidFill>
                <a:latin typeface="Times New Roman" panose="02020603050405020304" pitchFamily="18" charset="0"/>
              </a:rPr>
              <a:t>aa</a:t>
            </a:r>
            <a:r>
              <a:rPr lang="tr-TR" sz="1600" b="0" i="0" u="none" strike="noStrike" baseline="0" dirty="0">
                <a:solidFill>
                  <a:srgbClr val="000000"/>
                </a:solidFill>
                <a:latin typeface="Times New Roman" panose="02020603050405020304" pitchFamily="18" charset="0"/>
              </a:rPr>
              <a:t>) </a:t>
            </a:r>
            <a:r>
              <a:rPr lang="tr-TR" sz="1600" b="1" i="0" u="none" strike="noStrike" baseline="0" dirty="0">
                <a:solidFill>
                  <a:srgbClr val="000000"/>
                </a:solidFill>
                <a:latin typeface="Times New Roman" panose="02020603050405020304" pitchFamily="18" charset="0"/>
              </a:rPr>
              <a:t>(17.08.2021 tarihli 376324 sayılı Olur ile değişiklik) </a:t>
            </a:r>
            <a:r>
              <a:rPr lang="tr-TR" sz="1600" b="0" i="0" u="none" strike="noStrike" baseline="0" dirty="0">
                <a:solidFill>
                  <a:srgbClr val="000000"/>
                </a:solidFill>
                <a:latin typeface="Times New Roman" panose="02020603050405020304" pitchFamily="18" charset="0"/>
              </a:rPr>
              <a:t>Kadastro müdürlüğü arşivlerindeki teknik belgeler dışındaki arşiv belgesi ve arşivlik belge </a:t>
            </a:r>
            <a:r>
              <a:rPr lang="tr-TR" sz="1600" b="0" i="0" u="none" strike="noStrike" baseline="0" dirty="0" err="1">
                <a:solidFill>
                  <a:srgbClr val="000000"/>
                </a:solidFill>
                <a:latin typeface="Times New Roman" panose="02020603050405020304" pitchFamily="18" charset="0"/>
              </a:rPr>
              <a:t>SDP'de</a:t>
            </a:r>
            <a:r>
              <a:rPr lang="tr-TR" sz="1600" b="0" i="0" u="none" strike="noStrike" baseline="0" dirty="0">
                <a:solidFill>
                  <a:srgbClr val="000000"/>
                </a:solidFill>
                <a:latin typeface="Times New Roman" panose="02020603050405020304" pitchFamily="18" charset="0"/>
              </a:rPr>
              <a:t> (EK-1) gösterilen usul ve esaslara göre dosyalanır</a:t>
            </a:r>
            <a:r>
              <a:rPr lang="tr-TR" sz="1600" b="0" i="1" u="none" strike="noStrike" baseline="0" dirty="0">
                <a:solidFill>
                  <a:srgbClr val="000000"/>
                </a:solidFill>
                <a:latin typeface="Times New Roman" panose="02020603050405020304" pitchFamily="18" charset="0"/>
              </a:rPr>
              <a:t>. </a:t>
            </a:r>
            <a:r>
              <a:rPr lang="tr-TR" sz="1600" b="0" i="0" u="none" strike="noStrike" baseline="0" dirty="0">
                <a:solidFill>
                  <a:srgbClr val="000000"/>
                </a:solidFill>
                <a:latin typeface="Times New Roman" panose="02020603050405020304" pitchFamily="18" charset="0"/>
              </a:rPr>
              <a:t>Teknik belgelerden elektronik ve/veya fiziki olarak saklanacak veya saklanmayacak belgeler ile bu belgelerin saklanma süreleri ile hangi klasör veya dosyada arşivleneceği bu Genelge ekinde düzenlenen (EK-3) listelere göre belirlenir ve bu Genelgenin 9/3 maddesi kapsamında arşivlenir. </a:t>
            </a:r>
          </a:p>
          <a:p>
            <a:pPr algn="just"/>
            <a:r>
              <a:rPr lang="tr-TR" sz="1600" b="0" i="0" u="none" strike="noStrike" baseline="0" dirty="0">
                <a:solidFill>
                  <a:srgbClr val="000000"/>
                </a:solidFill>
                <a:latin typeface="Times New Roman" panose="02020603050405020304" pitchFamily="18" charset="0"/>
              </a:rPr>
              <a:t>Güvenli elektronik arşiv ortamına geçildikten sonra kadastro müdürlüğü arşivinde mevcut hiç bir teknik belgenin örneği fiziksel olarak arşivlenmesi için Genel Müdürlük/Bölge Müdürlüğü/ Tapu Müdürlüğü'ne gönderilmez. </a:t>
            </a:r>
          </a:p>
          <a:p>
            <a:pPr algn="just"/>
            <a:endParaRPr lang="tr-TR" sz="1600" b="0" i="0" u="none" strike="noStrike" baseline="0" dirty="0">
              <a:solidFill>
                <a:srgbClr val="000000"/>
              </a:solidFill>
              <a:latin typeface="Times New Roman" panose="02020603050405020304" pitchFamily="18" charset="0"/>
            </a:endParaRPr>
          </a:p>
          <a:p>
            <a:pPr algn="just"/>
            <a:r>
              <a:rPr lang="tr-TR" sz="1600" b="0" i="0" u="none" strike="noStrike" baseline="0" dirty="0">
                <a:solidFill>
                  <a:srgbClr val="000000"/>
                </a:solidFill>
                <a:latin typeface="Times New Roman" panose="02020603050405020304" pitchFamily="18" charset="0"/>
              </a:rPr>
              <a:t>ab) Fiziki olarak saklanması gereken teknik belgeler bu genelgenin 4'ncü maddesinde tanımlanan dosya ve klasörlere göre ada klasörü içerisine, alt dosyalar şeklinde arşivlenir. Teknik belgelerin birden fazla işleme konu olması durumunda kullanılan belgeler ilk işlem dosyası içerisinde arşivlenerek gerekli irtibat sağlanır. </a:t>
            </a:r>
          </a:p>
          <a:p>
            <a:endParaRPr lang="tr-TR" sz="1600" dirty="0">
              <a:solidFill>
                <a:srgbClr val="000000"/>
              </a:solidFill>
              <a:latin typeface="Times New Roman" panose="02020603050405020304" pitchFamily="18" charset="0"/>
            </a:endParaRPr>
          </a:p>
          <a:p>
            <a:endParaRPr lang="tr-TR" sz="1600" b="0" i="0" u="none" strike="noStrike"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62228021"/>
      </p:ext>
    </p:extLst>
  </p:cSld>
  <p:clrMapOvr>
    <a:masterClrMapping/>
  </p:clrMapOvr>
</p:sld>
</file>

<file path=ppt/theme/theme1.xml><?xml version="1.0" encoding="utf-8"?>
<a:theme xmlns:a="http://schemas.openxmlformats.org/drawingml/2006/main" name="1_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1133</Words>
  <Application>Microsoft Office PowerPoint</Application>
  <PresentationFormat>Geniş ekran</PresentationFormat>
  <Paragraphs>160</Paragraphs>
  <Slides>13</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13</vt:i4>
      </vt:variant>
    </vt:vector>
  </HeadingPairs>
  <TitlesOfParts>
    <vt:vector size="21" baseType="lpstr">
      <vt:lpstr>Arial</vt:lpstr>
      <vt:lpstr>Arial Black</vt:lpstr>
      <vt:lpstr>Calibri</vt:lpstr>
      <vt:lpstr>Calibri Light</vt:lpstr>
      <vt:lpstr>Century Gothic</vt:lpstr>
      <vt:lpstr>Minion Pro</vt:lpstr>
      <vt:lpstr>Times New Roman</vt:lpstr>
      <vt:lpstr>1_Office Teması</vt:lpstr>
      <vt:lpstr>PowerPoint Sunusu</vt:lpstr>
      <vt:lpstr>TAPU VE KADASTRO ARŞİVLERİ DERSİ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İSMAİL IŞIK</dc:creator>
  <cp:lastModifiedBy>İSMAİL IŞIK</cp:lastModifiedBy>
  <cp:revision>9</cp:revision>
  <dcterms:created xsi:type="dcterms:W3CDTF">2025-09-12T07:11:23Z</dcterms:created>
  <dcterms:modified xsi:type="dcterms:W3CDTF">2025-11-05T11:31:00Z</dcterms:modified>
</cp:coreProperties>
</file>