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2"/>
  </p:notesMasterIdLst>
  <p:sldIdLst>
    <p:sldId id="351" r:id="rId2"/>
    <p:sldId id="404" r:id="rId3"/>
    <p:sldId id="405"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68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69" r:id="rId69"/>
    <p:sldId id="470" r:id="rId70"/>
    <p:sldId id="471" r:id="rId71"/>
    <p:sldId id="472" r:id="rId72"/>
    <p:sldId id="473" r:id="rId73"/>
    <p:sldId id="474" r:id="rId74"/>
    <p:sldId id="475" r:id="rId75"/>
    <p:sldId id="476" r:id="rId76"/>
    <p:sldId id="477" r:id="rId77"/>
    <p:sldId id="478" r:id="rId78"/>
    <p:sldId id="479" r:id="rId79"/>
    <p:sldId id="480" r:id="rId80"/>
    <p:sldId id="481" r:id="rId81"/>
    <p:sldId id="482" r:id="rId82"/>
    <p:sldId id="483" r:id="rId83"/>
    <p:sldId id="484" r:id="rId84"/>
    <p:sldId id="485" r:id="rId85"/>
    <p:sldId id="486" r:id="rId86"/>
    <p:sldId id="487" r:id="rId87"/>
    <p:sldId id="488" r:id="rId88"/>
    <p:sldId id="489" r:id="rId89"/>
    <p:sldId id="490" r:id="rId90"/>
    <p:sldId id="491" r:id="rId91"/>
    <p:sldId id="492" r:id="rId92"/>
    <p:sldId id="493" r:id="rId93"/>
    <p:sldId id="494" r:id="rId94"/>
    <p:sldId id="495" r:id="rId95"/>
    <p:sldId id="496" r:id="rId96"/>
    <p:sldId id="497" r:id="rId97"/>
    <p:sldId id="498" r:id="rId98"/>
    <p:sldId id="499" r:id="rId99"/>
    <p:sldId id="500" r:id="rId100"/>
    <p:sldId id="501" r:id="rId101"/>
    <p:sldId id="502" r:id="rId102"/>
    <p:sldId id="503" r:id="rId103"/>
    <p:sldId id="671" r:id="rId104"/>
    <p:sldId id="504" r:id="rId105"/>
    <p:sldId id="672" r:id="rId106"/>
    <p:sldId id="505" r:id="rId107"/>
    <p:sldId id="673" r:id="rId108"/>
    <p:sldId id="506" r:id="rId109"/>
    <p:sldId id="507" r:id="rId110"/>
    <p:sldId id="508" r:id="rId111"/>
    <p:sldId id="674" r:id="rId112"/>
    <p:sldId id="509" r:id="rId113"/>
    <p:sldId id="510" r:id="rId114"/>
    <p:sldId id="511" r:id="rId115"/>
    <p:sldId id="512" r:id="rId116"/>
    <p:sldId id="675" r:id="rId117"/>
    <p:sldId id="513" r:id="rId118"/>
    <p:sldId id="676" r:id="rId119"/>
    <p:sldId id="514" r:id="rId120"/>
    <p:sldId id="515" r:id="rId121"/>
    <p:sldId id="516" r:id="rId122"/>
    <p:sldId id="517" r:id="rId123"/>
    <p:sldId id="518" r:id="rId124"/>
    <p:sldId id="519" r:id="rId125"/>
    <p:sldId id="520" r:id="rId126"/>
    <p:sldId id="521" r:id="rId127"/>
    <p:sldId id="522" r:id="rId128"/>
    <p:sldId id="523" r:id="rId129"/>
    <p:sldId id="524" r:id="rId130"/>
    <p:sldId id="525" r:id="rId131"/>
    <p:sldId id="526" r:id="rId132"/>
    <p:sldId id="528" r:id="rId133"/>
    <p:sldId id="677" r:id="rId134"/>
    <p:sldId id="529" r:id="rId135"/>
    <p:sldId id="530" r:id="rId136"/>
    <p:sldId id="678" r:id="rId137"/>
    <p:sldId id="531" r:id="rId138"/>
    <p:sldId id="532" r:id="rId139"/>
    <p:sldId id="679" r:id="rId140"/>
    <p:sldId id="534" r:id="rId141"/>
    <p:sldId id="533" r:id="rId142"/>
    <p:sldId id="535" r:id="rId143"/>
    <p:sldId id="536" r:id="rId144"/>
    <p:sldId id="537" r:id="rId145"/>
    <p:sldId id="538" r:id="rId146"/>
    <p:sldId id="539" r:id="rId147"/>
    <p:sldId id="540" r:id="rId148"/>
    <p:sldId id="541" r:id="rId149"/>
    <p:sldId id="542" r:id="rId150"/>
    <p:sldId id="543" r:id="rId151"/>
    <p:sldId id="544" r:id="rId152"/>
    <p:sldId id="545" r:id="rId153"/>
    <p:sldId id="546" r:id="rId154"/>
    <p:sldId id="548" r:id="rId155"/>
    <p:sldId id="547" r:id="rId156"/>
    <p:sldId id="550" r:id="rId157"/>
    <p:sldId id="551" r:id="rId158"/>
    <p:sldId id="552" r:id="rId159"/>
    <p:sldId id="553" r:id="rId160"/>
    <p:sldId id="554" r:id="rId161"/>
    <p:sldId id="555" r:id="rId162"/>
    <p:sldId id="556" r:id="rId163"/>
    <p:sldId id="557" r:id="rId164"/>
    <p:sldId id="558" r:id="rId165"/>
    <p:sldId id="559" r:id="rId166"/>
    <p:sldId id="560" r:id="rId167"/>
    <p:sldId id="561" r:id="rId168"/>
    <p:sldId id="562" r:id="rId169"/>
    <p:sldId id="563" r:id="rId170"/>
    <p:sldId id="564" r:id="rId171"/>
    <p:sldId id="565" r:id="rId172"/>
    <p:sldId id="566" r:id="rId173"/>
    <p:sldId id="567" r:id="rId174"/>
    <p:sldId id="568" r:id="rId175"/>
    <p:sldId id="569" r:id="rId176"/>
    <p:sldId id="570" r:id="rId177"/>
    <p:sldId id="571" r:id="rId178"/>
    <p:sldId id="572" r:id="rId179"/>
    <p:sldId id="573" r:id="rId180"/>
    <p:sldId id="574" r:id="rId181"/>
    <p:sldId id="575" r:id="rId182"/>
    <p:sldId id="576" r:id="rId183"/>
    <p:sldId id="577" r:id="rId184"/>
    <p:sldId id="578" r:id="rId185"/>
    <p:sldId id="579" r:id="rId186"/>
    <p:sldId id="580" r:id="rId187"/>
    <p:sldId id="581" r:id="rId188"/>
    <p:sldId id="582" r:id="rId189"/>
    <p:sldId id="583" r:id="rId190"/>
    <p:sldId id="585" r:id="rId191"/>
    <p:sldId id="584" r:id="rId192"/>
    <p:sldId id="586" r:id="rId193"/>
    <p:sldId id="587" r:id="rId194"/>
    <p:sldId id="589" r:id="rId195"/>
    <p:sldId id="588" r:id="rId196"/>
    <p:sldId id="590" r:id="rId197"/>
    <p:sldId id="591" r:id="rId198"/>
    <p:sldId id="592" r:id="rId199"/>
    <p:sldId id="593" r:id="rId200"/>
    <p:sldId id="594" r:id="rId201"/>
    <p:sldId id="595" r:id="rId202"/>
    <p:sldId id="596" r:id="rId203"/>
    <p:sldId id="597" r:id="rId204"/>
    <p:sldId id="598" r:id="rId205"/>
    <p:sldId id="599" r:id="rId206"/>
    <p:sldId id="600" r:id="rId207"/>
    <p:sldId id="601" r:id="rId208"/>
    <p:sldId id="603" r:id="rId209"/>
    <p:sldId id="602" r:id="rId210"/>
    <p:sldId id="604" r:id="rId211"/>
    <p:sldId id="605" r:id="rId212"/>
    <p:sldId id="606" r:id="rId213"/>
    <p:sldId id="607" r:id="rId214"/>
    <p:sldId id="608" r:id="rId215"/>
    <p:sldId id="610" r:id="rId216"/>
    <p:sldId id="609" r:id="rId217"/>
    <p:sldId id="611" r:id="rId218"/>
    <p:sldId id="612" r:id="rId219"/>
    <p:sldId id="613" r:id="rId220"/>
    <p:sldId id="614" r:id="rId221"/>
    <p:sldId id="615" r:id="rId222"/>
    <p:sldId id="616" r:id="rId223"/>
    <p:sldId id="617" r:id="rId224"/>
    <p:sldId id="618" r:id="rId225"/>
    <p:sldId id="619" r:id="rId226"/>
    <p:sldId id="620" r:id="rId227"/>
    <p:sldId id="621" r:id="rId228"/>
    <p:sldId id="622" r:id="rId229"/>
    <p:sldId id="623" r:id="rId230"/>
    <p:sldId id="624" r:id="rId231"/>
    <p:sldId id="625" r:id="rId232"/>
    <p:sldId id="626" r:id="rId233"/>
    <p:sldId id="627" r:id="rId234"/>
    <p:sldId id="628" r:id="rId235"/>
    <p:sldId id="629" r:id="rId236"/>
    <p:sldId id="630" r:id="rId237"/>
    <p:sldId id="631" r:id="rId238"/>
    <p:sldId id="632" r:id="rId239"/>
    <p:sldId id="633" r:id="rId240"/>
    <p:sldId id="634" r:id="rId241"/>
    <p:sldId id="635" r:id="rId242"/>
    <p:sldId id="636" r:id="rId243"/>
    <p:sldId id="637" r:id="rId244"/>
    <p:sldId id="638" r:id="rId245"/>
    <p:sldId id="639" r:id="rId246"/>
    <p:sldId id="640" r:id="rId247"/>
    <p:sldId id="641" r:id="rId248"/>
    <p:sldId id="642" r:id="rId249"/>
    <p:sldId id="643" r:id="rId250"/>
    <p:sldId id="644" r:id="rId251"/>
    <p:sldId id="645" r:id="rId252"/>
    <p:sldId id="646" r:id="rId253"/>
    <p:sldId id="647" r:id="rId254"/>
    <p:sldId id="681" r:id="rId255"/>
    <p:sldId id="648" r:id="rId256"/>
    <p:sldId id="649" r:id="rId257"/>
    <p:sldId id="650" r:id="rId258"/>
    <p:sldId id="651" r:id="rId259"/>
    <p:sldId id="682" r:id="rId260"/>
    <p:sldId id="652" r:id="rId261"/>
    <p:sldId id="653" r:id="rId262"/>
    <p:sldId id="683" r:id="rId263"/>
    <p:sldId id="655" r:id="rId264"/>
    <p:sldId id="656" r:id="rId265"/>
    <p:sldId id="657" r:id="rId266"/>
    <p:sldId id="684" r:id="rId267"/>
    <p:sldId id="658" r:id="rId268"/>
    <p:sldId id="659" r:id="rId269"/>
    <p:sldId id="660" r:id="rId270"/>
    <p:sldId id="661" r:id="rId271"/>
    <p:sldId id="662" r:id="rId272"/>
    <p:sldId id="663" r:id="rId273"/>
    <p:sldId id="666" r:id="rId274"/>
    <p:sldId id="664" r:id="rId275"/>
    <p:sldId id="667" r:id="rId276"/>
    <p:sldId id="668" r:id="rId277"/>
    <p:sldId id="669" r:id="rId278"/>
    <p:sldId id="670" r:id="rId279"/>
    <p:sldId id="665" r:id="rId280"/>
    <p:sldId id="389" r:id="rId281"/>
  </p:sldIdLst>
  <p:sldSz cx="12192000" cy="68580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FA12AB2-2CAC-4194-9C53-2C5D1F482A0B}">
          <p14:sldIdLst>
            <p14:sldId id="351"/>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68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671"/>
            <p14:sldId id="504"/>
            <p14:sldId id="672"/>
            <p14:sldId id="505"/>
            <p14:sldId id="673"/>
            <p14:sldId id="506"/>
            <p14:sldId id="507"/>
            <p14:sldId id="508"/>
            <p14:sldId id="674"/>
            <p14:sldId id="509"/>
            <p14:sldId id="510"/>
            <p14:sldId id="511"/>
            <p14:sldId id="512"/>
            <p14:sldId id="675"/>
            <p14:sldId id="513"/>
            <p14:sldId id="676"/>
            <p14:sldId id="514"/>
            <p14:sldId id="515"/>
            <p14:sldId id="516"/>
            <p14:sldId id="517"/>
            <p14:sldId id="518"/>
            <p14:sldId id="519"/>
            <p14:sldId id="520"/>
            <p14:sldId id="521"/>
            <p14:sldId id="522"/>
            <p14:sldId id="523"/>
            <p14:sldId id="524"/>
            <p14:sldId id="525"/>
            <p14:sldId id="526"/>
            <p14:sldId id="528"/>
            <p14:sldId id="677"/>
            <p14:sldId id="529"/>
            <p14:sldId id="530"/>
            <p14:sldId id="678"/>
            <p14:sldId id="531"/>
            <p14:sldId id="532"/>
            <p14:sldId id="679"/>
            <p14:sldId id="534"/>
            <p14:sldId id="533"/>
            <p14:sldId id="535"/>
            <p14:sldId id="536"/>
            <p14:sldId id="537"/>
            <p14:sldId id="538"/>
            <p14:sldId id="539"/>
            <p14:sldId id="540"/>
            <p14:sldId id="541"/>
            <p14:sldId id="542"/>
            <p14:sldId id="543"/>
            <p14:sldId id="544"/>
            <p14:sldId id="545"/>
            <p14:sldId id="546"/>
            <p14:sldId id="548"/>
            <p14:sldId id="547"/>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5"/>
            <p14:sldId id="584"/>
            <p14:sldId id="586"/>
            <p14:sldId id="587"/>
            <p14:sldId id="589"/>
            <p14:sldId id="588"/>
            <p14:sldId id="590"/>
            <p14:sldId id="591"/>
            <p14:sldId id="592"/>
            <p14:sldId id="593"/>
            <p14:sldId id="594"/>
            <p14:sldId id="595"/>
            <p14:sldId id="596"/>
            <p14:sldId id="597"/>
            <p14:sldId id="598"/>
            <p14:sldId id="599"/>
            <p14:sldId id="600"/>
            <p14:sldId id="601"/>
            <p14:sldId id="603"/>
            <p14:sldId id="602"/>
            <p14:sldId id="604"/>
            <p14:sldId id="605"/>
            <p14:sldId id="606"/>
            <p14:sldId id="607"/>
            <p14:sldId id="608"/>
            <p14:sldId id="610"/>
            <p14:sldId id="609"/>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81"/>
            <p14:sldId id="648"/>
            <p14:sldId id="649"/>
            <p14:sldId id="650"/>
            <p14:sldId id="651"/>
            <p14:sldId id="682"/>
            <p14:sldId id="652"/>
            <p14:sldId id="653"/>
            <p14:sldId id="683"/>
            <p14:sldId id="655"/>
            <p14:sldId id="656"/>
            <p14:sldId id="657"/>
            <p14:sldId id="684"/>
            <p14:sldId id="658"/>
            <p14:sldId id="659"/>
            <p14:sldId id="660"/>
            <p14:sldId id="661"/>
            <p14:sldId id="662"/>
            <p14:sldId id="663"/>
            <p14:sldId id="666"/>
            <p14:sldId id="664"/>
            <p14:sldId id="667"/>
            <p14:sldId id="668"/>
            <p14:sldId id="669"/>
            <p14:sldId id="670"/>
            <p14:sldId id="665"/>
            <p14:sldId id="3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M ŞAKAR" initials="SŞ" lastIdx="1" clrIdx="0">
    <p:extLst>
      <p:ext uri="{19B8F6BF-5375-455C-9EA6-DF929625EA0E}">
        <p15:presenceInfo xmlns:p15="http://schemas.microsoft.com/office/powerpoint/2012/main" userId="S-1-5-21-1343024091-507921405-1202660629-25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notesMaster" Target="notesMasters/notes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commentAuthors" Target="commentAuthor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theme" Target="theme/theme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3776-26FB-44B7-B9F0-13B7B1E4F587}"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tr-TR"/>
        </a:p>
      </dgm:t>
    </dgm:pt>
    <dgm:pt modelId="{D3B785FC-B5C3-4D4B-A79B-A7CC4F166BCA}">
      <dgm:prSet custT="1"/>
      <dgm:spPr>
        <a:xfrm>
          <a:off x="650217" y="1247281"/>
          <a:ext cx="1101428" cy="1246887"/>
        </a:xfrm>
        <a:prstGeom prst="rect">
          <a:avLst/>
        </a:prstGeom>
        <a:noFill/>
        <a:ln>
          <a:noFill/>
        </a:ln>
        <a:effectLst/>
      </dgm:spPr>
      <dgm:t>
        <a:bodyPr/>
        <a:lstStyle/>
        <a:p>
          <a:pPr algn="ctr" rtl="0">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gm:t>
    </dgm:pt>
    <dgm:pt modelId="{43E9073E-58C3-44AF-A5F9-CC6093D75B54}" type="parTrans" cxnId="{6448C2F3-1DF4-4997-A74E-607221A3C4B0}">
      <dgm:prSet/>
      <dgm:spPr/>
      <dgm:t>
        <a:bodyPr/>
        <a:lstStyle/>
        <a:p>
          <a:endParaRPr lang="tr-TR" sz="2400"/>
        </a:p>
      </dgm:t>
    </dgm:pt>
    <dgm:pt modelId="{96E6C3FE-3F8F-4EE9-8812-6276FDB303FD}" type="sibTrans" cxnId="{6448C2F3-1DF4-4997-A74E-607221A3C4B0}">
      <dgm:prSet/>
      <dgm:spPr/>
      <dgm:t>
        <a:bodyPr/>
        <a:lstStyle/>
        <a:p>
          <a:endParaRPr lang="tr-TR" sz="2400"/>
        </a:p>
      </dgm:t>
    </dgm:pt>
    <dgm:pt modelId="{FFDA4EC2-29E0-47AC-ACC5-D0D40C86E26C}">
      <dgm:prSet custT="1"/>
      <dgm:spPr>
        <a:xfrm>
          <a:off x="805292" y="797535"/>
          <a:ext cx="1705233" cy="485345"/>
        </a:xfrm>
        <a:prstGeom prst="rect">
          <a:avLst/>
        </a:prstGeom>
        <a:noFill/>
        <a:ln>
          <a:noFill/>
        </a:ln>
        <a:effectLst/>
      </dgm:spPr>
      <dgm:t>
        <a:bodyPr/>
        <a:lstStyle/>
        <a:p>
          <a:pPr algn="ctr" rtl="0">
            <a:buNone/>
          </a:pPr>
          <a:r>
            <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gm:t>
    </dgm:pt>
    <dgm:pt modelId="{41618F6C-BBEF-486C-9F43-C0DBA718D53D}" type="sibTrans" cxnId="{F7A5631C-FE4F-49A2-AE5E-3170B27B49ED}">
      <dgm:prSet/>
      <dgm:spPr/>
      <dgm:t>
        <a:bodyPr/>
        <a:lstStyle/>
        <a:p>
          <a:endParaRPr lang="tr-TR" sz="2400"/>
        </a:p>
      </dgm:t>
    </dgm:pt>
    <dgm:pt modelId="{AF022B75-7839-45FC-BEE1-BE3C31712027}" type="parTrans" cxnId="{F7A5631C-FE4F-49A2-AE5E-3170B27B49ED}">
      <dgm:prSet/>
      <dgm:spPr/>
      <dgm:t>
        <a:bodyPr/>
        <a:lstStyle/>
        <a:p>
          <a:endParaRPr lang="tr-TR" sz="2400"/>
        </a:p>
      </dgm:t>
    </dgm:pt>
    <dgm:pt modelId="{3C80F677-1149-4609-922B-EC473B1D2152}" type="pres">
      <dgm:prSet presAssocID="{655C3776-26FB-44B7-B9F0-13B7B1E4F587}" presName="Name0" presStyleCnt="0">
        <dgm:presLayoutVars>
          <dgm:chMax val="7"/>
          <dgm:chPref val="7"/>
          <dgm:dir/>
          <dgm:animLvl val="lvl"/>
        </dgm:presLayoutVars>
      </dgm:prSet>
      <dgm:spPr/>
    </dgm:pt>
    <dgm:pt modelId="{87E3C406-67ED-407A-8EAA-E4C55642D516}" type="pres">
      <dgm:prSet presAssocID="{FFDA4EC2-29E0-47AC-ACC5-D0D40C86E26C}" presName="Accent1" presStyleCnt="0"/>
      <dgm:spPr/>
    </dgm:pt>
    <dgm:pt modelId="{E22EFA13-68AD-4A84-95BE-F8FAC1101FF6}" type="pres">
      <dgm:prSet presAssocID="{FFDA4EC2-29E0-47AC-ACC5-D0D40C86E26C}" presName="Accent" presStyleLbl="node1" presStyleIdx="0" presStyleCnt="2" custScaleX="110657" custScaleY="106220"/>
      <dgm:spPr>
        <a:xfrm>
          <a:off x="751843" y="167705"/>
          <a:ext cx="1812724" cy="1740089"/>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1E75B294-082E-4930-B22F-F10F7DCB6D7F}" type="pres">
      <dgm:prSet presAssocID="{FFDA4EC2-29E0-47AC-ACC5-D0D40C86E26C}" presName="Parent1" presStyleLbl="revTx" presStyleIdx="0" presStyleCnt="2" custScaleX="186577" custScaleY="106220">
        <dgm:presLayoutVars>
          <dgm:chMax val="1"/>
          <dgm:chPref val="1"/>
          <dgm:bulletEnabled val="1"/>
        </dgm:presLayoutVars>
      </dgm:prSet>
      <dgm:spPr/>
    </dgm:pt>
    <dgm:pt modelId="{07694108-50EA-455E-B21E-77E0F875FB2B}" type="pres">
      <dgm:prSet presAssocID="{D3B785FC-B5C3-4D4B-A79B-A7CC4F166BCA}" presName="Accent2" presStyleCnt="0"/>
      <dgm:spPr/>
    </dgm:pt>
    <dgm:pt modelId="{1D28D119-1C19-493C-BD9F-E9A0F21496F7}" type="pres">
      <dgm:prSet presAssocID="{D3B785FC-B5C3-4D4B-A79B-A7CC4F166BCA}" presName="Accent" presStyleLbl="node1" presStyleIdx="1" presStyleCnt="2" custScaleX="115586" custScaleY="106220"/>
      <dgm:spPr>
        <a:xfrm>
          <a:off x="391309" y="1224885"/>
          <a:ext cx="1626633" cy="1495458"/>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25C7BA78-BB9F-4274-9053-3B7EB9D68F53}" type="pres">
      <dgm:prSet presAssocID="{D3B785FC-B5C3-4D4B-A79B-A7CC4F166BCA}" presName="Parent2" presStyleLbl="revTx" presStyleIdx="1" presStyleCnt="2" custScaleX="120512" custScaleY="272887" custLinFactNeighborY="-24639">
        <dgm:presLayoutVars>
          <dgm:chMax val="1"/>
          <dgm:chPref val="1"/>
          <dgm:bulletEnabled val="1"/>
        </dgm:presLayoutVars>
      </dgm:prSet>
      <dgm:spPr/>
    </dgm:pt>
  </dgm:ptLst>
  <dgm:cxnLst>
    <dgm:cxn modelId="{F7A5631C-FE4F-49A2-AE5E-3170B27B49ED}" srcId="{655C3776-26FB-44B7-B9F0-13B7B1E4F587}" destId="{FFDA4EC2-29E0-47AC-ACC5-D0D40C86E26C}" srcOrd="0" destOrd="0" parTransId="{AF022B75-7839-45FC-BEE1-BE3C31712027}" sibTransId="{41618F6C-BBEF-486C-9F43-C0DBA718D53D}"/>
    <dgm:cxn modelId="{9A22112C-A078-4282-9B12-34E337694955}" type="presOf" srcId="{FFDA4EC2-29E0-47AC-ACC5-D0D40C86E26C}" destId="{1E75B294-082E-4930-B22F-F10F7DCB6D7F}" srcOrd="0" destOrd="0" presId="urn:microsoft.com/office/officeart/2009/layout/CircleArrowProcess"/>
    <dgm:cxn modelId="{301A806F-622A-4F1E-95F2-56B02982DA05}" type="presOf" srcId="{D3B785FC-B5C3-4D4B-A79B-A7CC4F166BCA}" destId="{25C7BA78-BB9F-4274-9053-3B7EB9D68F53}" srcOrd="0" destOrd="0" presId="urn:microsoft.com/office/officeart/2009/layout/CircleArrowProcess"/>
    <dgm:cxn modelId="{BD9343B3-5708-453E-8CDD-B25E0533378C}" type="presOf" srcId="{655C3776-26FB-44B7-B9F0-13B7B1E4F587}" destId="{3C80F677-1149-4609-922B-EC473B1D2152}" srcOrd="0" destOrd="0" presId="urn:microsoft.com/office/officeart/2009/layout/CircleArrowProcess"/>
    <dgm:cxn modelId="{6448C2F3-1DF4-4997-A74E-607221A3C4B0}" srcId="{655C3776-26FB-44B7-B9F0-13B7B1E4F587}" destId="{D3B785FC-B5C3-4D4B-A79B-A7CC4F166BCA}" srcOrd="1" destOrd="0" parTransId="{43E9073E-58C3-44AF-A5F9-CC6093D75B54}" sibTransId="{96E6C3FE-3F8F-4EE9-8812-6276FDB303FD}"/>
    <dgm:cxn modelId="{2BB6520B-064C-4D64-BA40-58F8B9D21420}" type="presParOf" srcId="{3C80F677-1149-4609-922B-EC473B1D2152}" destId="{87E3C406-67ED-407A-8EAA-E4C55642D516}" srcOrd="0" destOrd="0" presId="urn:microsoft.com/office/officeart/2009/layout/CircleArrowProcess"/>
    <dgm:cxn modelId="{3B9A1645-D014-48AD-A5B7-ACF29A4B53C2}" type="presParOf" srcId="{87E3C406-67ED-407A-8EAA-E4C55642D516}" destId="{E22EFA13-68AD-4A84-95BE-F8FAC1101FF6}" srcOrd="0" destOrd="0" presId="urn:microsoft.com/office/officeart/2009/layout/CircleArrowProcess"/>
    <dgm:cxn modelId="{D33A6B37-A885-460F-A4ED-12057D86D4E2}" type="presParOf" srcId="{3C80F677-1149-4609-922B-EC473B1D2152}" destId="{1E75B294-082E-4930-B22F-F10F7DCB6D7F}" srcOrd="1" destOrd="0" presId="urn:microsoft.com/office/officeart/2009/layout/CircleArrowProcess"/>
    <dgm:cxn modelId="{78C87678-E624-40B5-88DA-BF5F642DB8C2}" type="presParOf" srcId="{3C80F677-1149-4609-922B-EC473B1D2152}" destId="{07694108-50EA-455E-B21E-77E0F875FB2B}" srcOrd="2" destOrd="0" presId="urn:microsoft.com/office/officeart/2009/layout/CircleArrowProcess"/>
    <dgm:cxn modelId="{EEB0BF27-44B1-45A2-BDF4-8652B386CEF7}" type="presParOf" srcId="{07694108-50EA-455E-B21E-77E0F875FB2B}" destId="{1D28D119-1C19-493C-BD9F-E9A0F21496F7}" srcOrd="0" destOrd="0" presId="urn:microsoft.com/office/officeart/2009/layout/CircleArrowProcess"/>
    <dgm:cxn modelId="{9F0E0795-E188-4031-AC34-48E58A5B653C}" type="presParOf" srcId="{3C80F677-1149-4609-922B-EC473B1D2152}" destId="{25C7BA78-BB9F-4274-9053-3B7EB9D68F53}"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FA13-68AD-4A84-95BE-F8FAC1101FF6}">
      <dsp:nvSpPr>
        <dsp:cNvPr id="0" name=""/>
        <dsp:cNvSpPr/>
      </dsp:nvSpPr>
      <dsp:spPr>
        <a:xfrm>
          <a:off x="721774" y="113552"/>
          <a:ext cx="1740227" cy="1670497"/>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75B294-082E-4930-B22F-F10F7DCB6D7F}">
      <dsp:nvSpPr>
        <dsp:cNvPr id="0" name=""/>
        <dsp:cNvSpPr/>
      </dsp:nvSpPr>
      <dsp:spPr>
        <a:xfrm>
          <a:off x="773086" y="718193"/>
          <a:ext cx="1637036" cy="46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kern="1200"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sp:txBody>
      <dsp:txXfrm>
        <a:off x="773086" y="718193"/>
        <a:ext cx="1637036" cy="465934"/>
      </dsp:txXfrm>
    </dsp:sp>
    <dsp:sp modelId="{1D28D119-1C19-493C-BD9F-E9A0F21496F7}">
      <dsp:nvSpPr>
        <dsp:cNvPr id="0" name=""/>
        <dsp:cNvSpPr/>
      </dsp:nvSpPr>
      <dsp:spPr>
        <a:xfrm>
          <a:off x="375659" y="1128452"/>
          <a:ext cx="1561579" cy="1435650"/>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C7BA78-BB9F-4274-9053-3B7EB9D68F53}">
      <dsp:nvSpPr>
        <dsp:cNvPr id="0" name=""/>
        <dsp:cNvSpPr/>
      </dsp:nvSpPr>
      <dsp:spPr>
        <a:xfrm>
          <a:off x="624213" y="1149952"/>
          <a:ext cx="1057378" cy="11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sp:txBody>
      <dsp:txXfrm>
        <a:off x="624213" y="1149952"/>
        <a:ext cx="1057378" cy="11970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0B6D1E4-C28F-4BA9-AA52-BEB1EBF11ED2}" type="datetimeFigureOut">
              <a:rPr lang="tr-TR" smtClean="0"/>
              <a:t>30.10.2025</a:t>
            </a:fld>
            <a:endParaRPr lang="tr-TR"/>
          </a:p>
        </p:txBody>
      </p:sp>
      <p:sp>
        <p:nvSpPr>
          <p:cNvPr id="4" name="Slayt Resmi Yer Tutucusu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23FA811-BE72-4770-AC45-7CE06AC64506}" type="slidenum">
              <a:rPr lang="tr-TR" smtClean="0"/>
              <a:t>‹#›</a:t>
            </a:fld>
            <a:endParaRPr lang="tr-TR"/>
          </a:p>
        </p:txBody>
      </p:sp>
    </p:spTree>
    <p:extLst>
      <p:ext uri="{BB962C8B-B14F-4D97-AF65-F5344CB8AC3E}">
        <p14:creationId xmlns:p14="http://schemas.microsoft.com/office/powerpoint/2010/main" val="32461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4ED5EBB-E9D9-4E28-8011-A701994721D2}" type="slidenum">
              <a:rPr lang="tr-TR" smtClean="0"/>
              <a:t>1</a:t>
            </a:fld>
            <a:endParaRPr lang="tr-TR"/>
          </a:p>
        </p:txBody>
      </p:sp>
    </p:spTree>
    <p:extLst>
      <p:ext uri="{BB962C8B-B14F-4D97-AF65-F5344CB8AC3E}">
        <p14:creationId xmlns:p14="http://schemas.microsoft.com/office/powerpoint/2010/main" val="254661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23FA811-BE72-4770-AC45-7CE06AC64506}" type="slidenum">
              <a:rPr lang="tr-TR" smtClean="0"/>
              <a:t>13</a:t>
            </a:fld>
            <a:endParaRPr lang="tr-TR"/>
          </a:p>
        </p:txBody>
      </p:sp>
    </p:spTree>
    <p:extLst>
      <p:ext uri="{BB962C8B-B14F-4D97-AF65-F5344CB8AC3E}">
        <p14:creationId xmlns:p14="http://schemas.microsoft.com/office/powerpoint/2010/main" val="258541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23FA811-BE72-4770-AC45-7CE06AC64506}" type="slidenum">
              <a:rPr lang="tr-TR" smtClean="0"/>
              <a:t>58</a:t>
            </a:fld>
            <a:endParaRPr lang="tr-TR"/>
          </a:p>
        </p:txBody>
      </p:sp>
    </p:spTree>
    <p:extLst>
      <p:ext uri="{BB962C8B-B14F-4D97-AF65-F5344CB8AC3E}">
        <p14:creationId xmlns:p14="http://schemas.microsoft.com/office/powerpoint/2010/main" val="36298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tr-TR" sz="3200" b="0" strike="noStrike" spc="-1">
              <a:solidFill>
                <a:srgbClr val="000000"/>
              </a:solidFill>
              <a:latin typeface="Calibri"/>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6A094210-B4E3-4003-BAD3-E0AB7622C6A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1718C2F-8F3B-4F1B-9229-25E9FBF85E2D}"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25CFB4C-DFE6-4010-B447-4A205FEE56A9}"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9E31E-133F-E543-9001-9CC432BA9D74}"/>
              </a:ext>
            </a:extLst>
          </p:cNvPr>
          <p:cNvSpPr>
            <a:spLocks noGrp="1"/>
          </p:cNvSpPr>
          <p:nvPr>
            <p:ph type="ctrTitle"/>
          </p:nvPr>
        </p:nvSpPr>
        <p:spPr>
          <a:xfrm>
            <a:off x="1524000" y="1122363"/>
            <a:ext cx="9144000" cy="2387600"/>
          </a:xfrm>
        </p:spPr>
        <p:txBody>
          <a:bodyPr anchor="b"/>
          <a:lstStyle>
            <a:lvl1pPr algn="ctr">
              <a:defRPr sz="5999"/>
            </a:lvl1pPr>
          </a:lstStyle>
          <a:p>
            <a:r>
              <a:rPr lang="tr-TR"/>
              <a:t>Asıl başlık stilini düzenlemek için tıklayın</a:t>
            </a:r>
          </a:p>
        </p:txBody>
      </p:sp>
      <p:sp>
        <p:nvSpPr>
          <p:cNvPr id="3" name="Alt Başlık 2">
            <a:extLst>
              <a:ext uri="{FF2B5EF4-FFF2-40B4-BE49-F238E27FC236}">
                <a16:creationId xmlns:a16="http://schemas.microsoft.com/office/drawing/2014/main" id="{7A5864DD-E6C7-A44F-93B6-FAAB02B16621}"/>
              </a:ext>
            </a:extLst>
          </p:cNvPr>
          <p:cNvSpPr>
            <a:spLocks noGrp="1"/>
          </p:cNvSpPr>
          <p:nvPr>
            <p:ph type="subTitle" idx="1"/>
          </p:nvPr>
        </p:nvSpPr>
        <p:spPr>
          <a:xfrm>
            <a:off x="1524000" y="3602038"/>
            <a:ext cx="9144000" cy="1655762"/>
          </a:xfrm>
        </p:spPr>
        <p:txBody>
          <a:bodyPr/>
          <a:lstStyle>
            <a:lvl1pPr marL="0" indent="0" algn="ctr">
              <a:buNone/>
              <a:defRPr sz="2400"/>
            </a:lvl1pPr>
            <a:lvl2pPr marL="457132" indent="0" algn="ctr">
              <a:buNone/>
              <a:defRPr sz="2000"/>
            </a:lvl2pPr>
            <a:lvl3pPr marL="914263" indent="0" algn="ctr">
              <a:buNone/>
              <a:defRPr sz="1800"/>
            </a:lvl3pPr>
            <a:lvl4pPr marL="1371394" indent="0" algn="ctr">
              <a:buNone/>
              <a:defRPr sz="1600"/>
            </a:lvl4pPr>
            <a:lvl5pPr marL="1828526" indent="0" algn="ctr">
              <a:buNone/>
              <a:defRPr sz="1600"/>
            </a:lvl5pPr>
            <a:lvl6pPr marL="2285657" indent="0" algn="ctr">
              <a:buNone/>
              <a:defRPr sz="1600"/>
            </a:lvl6pPr>
            <a:lvl7pPr marL="2742788" indent="0" algn="ctr">
              <a:buNone/>
              <a:defRPr sz="1600"/>
            </a:lvl7pPr>
            <a:lvl8pPr marL="3199920" indent="0" algn="ctr">
              <a:buNone/>
              <a:defRPr sz="1600"/>
            </a:lvl8pPr>
            <a:lvl9pPr marL="3657051"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7DD136-69CC-2F42-807D-06DBD953E9BC}"/>
              </a:ext>
            </a:extLst>
          </p:cNvPr>
          <p:cNvSpPr>
            <a:spLocks noGrp="1"/>
          </p:cNvSpPr>
          <p:nvPr>
            <p:ph type="dt" sz="half" idx="10"/>
          </p:nvPr>
        </p:nvSpPr>
        <p:spPr/>
        <p:txBody>
          <a:bodyPr/>
          <a:lstStyle/>
          <a:p>
            <a:fld id="{5B794119-2440-BA41-B275-3E13F4DD40AE}" type="datetimeFigureOut">
              <a:rPr lang="tr-TR" smtClean="0"/>
              <a:pPr/>
              <a:t>30.10.2025</a:t>
            </a:fld>
            <a:endParaRPr lang="tr-TR"/>
          </a:p>
        </p:txBody>
      </p:sp>
      <p:sp>
        <p:nvSpPr>
          <p:cNvPr id="5" name="Alt Bilgi Yer Tutucusu 4">
            <a:extLst>
              <a:ext uri="{FF2B5EF4-FFF2-40B4-BE49-F238E27FC236}">
                <a16:creationId xmlns:a16="http://schemas.microsoft.com/office/drawing/2014/main" id="{D058F7C4-742D-6245-829C-D822D97A68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C0A60B-8968-9A48-821E-D8C9B83A39DB}"/>
              </a:ext>
            </a:extLst>
          </p:cNvPr>
          <p:cNvSpPr>
            <a:spLocks noGrp="1"/>
          </p:cNvSpPr>
          <p:nvPr>
            <p:ph type="sldNum" sz="quarter" idx="12"/>
          </p:nvPr>
        </p:nvSpPr>
        <p:spPr/>
        <p:txBody>
          <a:bodyPr/>
          <a:lstStyle/>
          <a:p>
            <a:fld id="{C9C39A95-5BC8-6C49-8FDD-F54DC35E65D6}" type="slidenum">
              <a:rPr lang="tr-TR" smtClean="0"/>
              <a:pPr/>
              <a:t>‹#›</a:t>
            </a:fld>
            <a:endParaRPr lang="tr-TR"/>
          </a:p>
        </p:txBody>
      </p:sp>
    </p:spTree>
    <p:extLst>
      <p:ext uri="{BB962C8B-B14F-4D97-AF65-F5344CB8AC3E}">
        <p14:creationId xmlns:p14="http://schemas.microsoft.com/office/powerpoint/2010/main" val="29637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23B81A7-460D-4318-A4DE-A28F06E48446}"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393E5D6-A9C7-486E-88AE-EB007CB79CA0}"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466B578-447C-4DB1-9566-3785ED74580D}"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B59413B-E96E-4A4B-B262-893C83367D6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Başlık Slaydı">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0B40CAA-BE59-4515-92E0-4A25C51170C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E9819A0C-6E4B-48B0-9997-BAF76894456F}"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şlık Slaydı">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300E592-658F-4717-A854-2BA08191179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98E51BB-5E8D-4006-AABC-69CD15698E8E}"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1000" b="-1000"/>
          </a:stretch>
        </a:blip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tr-TR" sz="6000" b="0" strike="noStrike" spc="-1">
                <a:solidFill>
                  <a:schemeClr val="dk1"/>
                </a:solidFill>
                <a:latin typeface="Calibri Light"/>
              </a:rPr>
              <a:t>Asıl başlık stilini düzenlemek için tıklayın</a:t>
            </a:r>
            <a:endParaRPr lang="tr-TR" sz="6000" b="0" strike="noStrike" spc="-1">
              <a:solidFill>
                <a:schemeClr val="dk1"/>
              </a:solidFill>
              <a:latin typeface="Calibri"/>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tr-TR" sz="1200" b="0" strike="noStrike" spc="-1">
                <a:solidFill>
                  <a:schemeClr val="dk1">
                    <a:tint val="75000"/>
                  </a:schemeClr>
                </a:solidFill>
                <a:latin typeface="Calibri"/>
              </a:defRPr>
            </a:lvl1pPr>
          </a:lstStyle>
          <a:p>
            <a:pPr indent="0" defTabSz="914400">
              <a:lnSpc>
                <a:spcPct val="100000"/>
              </a:lnSpc>
              <a:buNone/>
            </a:pPr>
            <a:r>
              <a:rPr lang="tr-TR" sz="1200" b="0" strike="noStrike" spc="-1">
                <a:solidFill>
                  <a:schemeClr val="dk1">
                    <a:tint val="75000"/>
                  </a:schemeClr>
                </a:solidFill>
                <a:latin typeface="Calibri"/>
              </a:rPr>
              <a:t>&lt;date/time&gt;</a:t>
            </a:r>
            <a:endParaRPr lang="tr-TR" sz="1200" b="0" strike="noStrike" spc="-1">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tr-TR" sz="1400" b="0" strike="noStrike" spc="-1">
                <a:solidFill>
                  <a:srgbClr val="000000"/>
                </a:solidFill>
                <a:latin typeface="Calibri"/>
              </a:defRPr>
            </a:lvl1pPr>
          </a:lstStyle>
          <a:p>
            <a:pPr indent="0" algn="ctr">
              <a:buNone/>
            </a:pPr>
            <a:r>
              <a:rPr lang="tr-TR" sz="1400" b="0" strike="noStrike" spc="-1">
                <a:solidFill>
                  <a:srgbClr val="000000"/>
                </a:solidFill>
                <a:latin typeface="Calibri"/>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tr-TR" sz="1200" b="0" strike="noStrike" spc="-1">
                <a:solidFill>
                  <a:schemeClr val="dk1">
                    <a:tint val="75000"/>
                  </a:schemeClr>
                </a:solidFill>
                <a:latin typeface="Calibri"/>
              </a:defRPr>
            </a:lvl1pPr>
          </a:lstStyle>
          <a:p>
            <a:pPr indent="0" algn="r" defTabSz="914400">
              <a:lnSpc>
                <a:spcPct val="100000"/>
              </a:lnSpc>
              <a:buNone/>
            </a:pPr>
            <a:fld id="{CD04E646-5C4D-49B5-ACF7-BD5325617A4E}" type="slidenum">
              <a:rPr lang="tr-TR" sz="1200" b="0" strike="noStrike" spc="-1">
                <a:solidFill>
                  <a:schemeClr val="dk1">
                    <a:tint val="75000"/>
                  </a:schemeClr>
                </a:solidFill>
                <a:latin typeface="Calibri"/>
              </a:rPr>
              <a:t>‹#›</a:t>
            </a:fld>
            <a:endParaRPr lang="tr-TR"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2.png"/><Relationship Id="rId4" Type="http://schemas.openxmlformats.org/officeDocument/2006/relationships/image" Target="../media/image21.png"/><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4AF67B-524A-2749-935D-83F1EB95D5BA}"/>
              </a:ext>
            </a:extLst>
          </p:cNvPr>
          <p:cNvPicPr>
            <a:picLocks noChangeAspect="1"/>
          </p:cNvPicPr>
          <p:nvPr/>
        </p:nvPicPr>
        <p:blipFill>
          <a:blip r:embed="rId3"/>
          <a:stretch>
            <a:fillRect/>
          </a:stretch>
        </p:blipFill>
        <p:spPr>
          <a:xfrm>
            <a:off x="0" y="-4105"/>
            <a:ext cx="12192000" cy="6866210"/>
          </a:xfrm>
          <a:prstGeom prst="rect">
            <a:avLst/>
          </a:prstGeom>
        </p:spPr>
      </p:pic>
      <p:pic>
        <p:nvPicPr>
          <p:cNvPr id="3" name="Resim 2">
            <a:extLst>
              <a:ext uri="{FF2B5EF4-FFF2-40B4-BE49-F238E27FC236}">
                <a16:creationId xmlns:a16="http://schemas.microsoft.com/office/drawing/2014/main" id="{F92C7138-CDE0-4417-B956-6ED6AD9859D9}"/>
              </a:ext>
            </a:extLst>
          </p:cNvPr>
          <p:cNvPicPr>
            <a:picLocks noChangeAspect="1"/>
          </p:cNvPicPr>
          <p:nvPr/>
        </p:nvPicPr>
        <p:blipFill>
          <a:blip r:embed="rId3"/>
          <a:stretch>
            <a:fillRect/>
          </a:stretch>
        </p:blipFill>
        <p:spPr>
          <a:xfrm>
            <a:off x="17756" y="-4105"/>
            <a:ext cx="12192000" cy="6866210"/>
          </a:xfrm>
          <a:prstGeom prst="rect">
            <a:avLst/>
          </a:prstGeom>
        </p:spPr>
      </p:pic>
      <p:pic>
        <p:nvPicPr>
          <p:cNvPr id="5" name="Resim 4">
            <a:extLst>
              <a:ext uri="{FF2B5EF4-FFF2-40B4-BE49-F238E27FC236}">
                <a16:creationId xmlns:a16="http://schemas.microsoft.com/office/drawing/2014/main" id="{D8509767-F546-4BAA-BBA4-1CDB2DE85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294" y="1532679"/>
            <a:ext cx="2141298" cy="1865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99EEC3D9-2C70-40A5-BAC0-BE2368BC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4479" y="1540973"/>
            <a:ext cx="2141298" cy="188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10">
            <a:extLst>
              <a:ext uri="{FF2B5EF4-FFF2-40B4-BE49-F238E27FC236}">
                <a16:creationId xmlns:a16="http://schemas.microsoft.com/office/drawing/2014/main" id="{A2567FB6-E7F1-4658-9AE4-F5EF63B05E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692" y="604972"/>
            <a:ext cx="1567736"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Resim" descr="spinearth">
            <a:extLst>
              <a:ext uri="{FF2B5EF4-FFF2-40B4-BE49-F238E27FC236}">
                <a16:creationId xmlns:a16="http://schemas.microsoft.com/office/drawing/2014/main" id="{9CFDD205-2C10-4018-8C25-79D792210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797" y="5100932"/>
            <a:ext cx="1079538" cy="10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10">
            <a:extLst>
              <a:ext uri="{FF2B5EF4-FFF2-40B4-BE49-F238E27FC236}">
                <a16:creationId xmlns:a16="http://schemas.microsoft.com/office/drawing/2014/main" id="{9A7F9FB7-B79C-4723-9802-EC9CFA879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80135"/>
          <a:stretch>
            <a:fillRect/>
          </a:stretch>
        </p:blipFill>
        <p:spPr bwMode="auto">
          <a:xfrm>
            <a:off x="8478871" y="5166520"/>
            <a:ext cx="650638" cy="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a16="http://schemas.microsoft.com/office/drawing/2014/main" id="{CD7DC640-32D5-469B-9A14-8BCF464EB4F6}"/>
              </a:ext>
            </a:extLst>
          </p:cNvPr>
          <p:cNvSpPr/>
          <p:nvPr/>
        </p:nvSpPr>
        <p:spPr>
          <a:xfrm>
            <a:off x="976997" y="5663472"/>
            <a:ext cx="1000890" cy="339868"/>
          </a:xfrm>
          <a:prstGeom prst="rect">
            <a:avLst/>
          </a:prstGeom>
          <a:solidFill>
            <a:srgbClr val="012B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E7792B"/>
                </a:solidFill>
                <a:effectLst/>
                <a:uLnTx/>
                <a:uFillTx/>
                <a:latin typeface="Calibri"/>
                <a:ea typeface="+mn-ea"/>
                <a:cs typeface="+mn-cs"/>
              </a:rPr>
              <a:t>2024</a:t>
            </a:r>
          </a:p>
        </p:txBody>
      </p:sp>
      <p:sp>
        <p:nvSpPr>
          <p:cNvPr id="11" name="Oval 10">
            <a:extLst>
              <a:ext uri="{FF2B5EF4-FFF2-40B4-BE49-F238E27FC236}">
                <a16:creationId xmlns:a16="http://schemas.microsoft.com/office/drawing/2014/main" id="{B47C7C1B-5F9E-4618-8FFB-5B90734F4998}"/>
              </a:ext>
            </a:extLst>
          </p:cNvPr>
          <p:cNvSpPr/>
          <p:nvPr/>
        </p:nvSpPr>
        <p:spPr>
          <a:xfrm>
            <a:off x="750802" y="5657502"/>
            <a:ext cx="1453279" cy="53802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panose="020F0502020204030204"/>
                <a:ea typeface="+mn-ea"/>
                <a:cs typeface="+mn-cs"/>
              </a:rPr>
              <a:t>2025</a:t>
            </a:r>
          </a:p>
        </p:txBody>
      </p:sp>
      <p:sp>
        <p:nvSpPr>
          <p:cNvPr id="12" name="4 Metin kutusu">
            <a:extLst>
              <a:ext uri="{FF2B5EF4-FFF2-40B4-BE49-F238E27FC236}">
                <a16:creationId xmlns:a16="http://schemas.microsoft.com/office/drawing/2014/main" id="{1A3F2034-0C4F-4195-90E0-1827A757232D}"/>
              </a:ext>
            </a:extLst>
          </p:cNvPr>
          <p:cNvSpPr txBox="1"/>
          <p:nvPr/>
        </p:nvSpPr>
        <p:spPr>
          <a:xfrm>
            <a:off x="6158189" y="3579087"/>
            <a:ext cx="4926563" cy="1015663"/>
          </a:xfrm>
          <a:prstGeom prst="rect">
            <a:avLst/>
          </a:prstGeom>
          <a:noFill/>
        </p:spPr>
        <p:txBody>
          <a:bodyPr wrap="square" rtlCol="0">
            <a:spAutoFit/>
          </a:bodyPr>
          <a:lstStyle/>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İsmail IŞIK</a:t>
            </a:r>
          </a:p>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Tapu ve Kadastro Uzmanı</a:t>
            </a:r>
            <a:endParaRPr lang="tr-TR" sz="10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Birim Sorumlusu</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Tapu ve Kadastro Uzmanı</a:t>
            </a:r>
            <a:endParaRPr lang="tr-TR" sz="1600" dirty="0">
              <a:solidFill>
                <a:srgbClr val="002060"/>
              </a:solidFill>
              <a:latin typeface="Arial Black" pitchFamily="34" charset="0"/>
              <a:cs typeface="Arial" charset="0"/>
              <a:sym typeface="Arial"/>
            </a:endParaRPr>
          </a:p>
        </p:txBody>
      </p:sp>
      <p:sp>
        <p:nvSpPr>
          <p:cNvPr id="13" name="7 Oval">
            <a:extLst>
              <a:ext uri="{FF2B5EF4-FFF2-40B4-BE49-F238E27FC236}">
                <a16:creationId xmlns:a16="http://schemas.microsoft.com/office/drawing/2014/main" id="{79CBAAB6-45CA-45D5-899D-D2BD406EEF78}"/>
              </a:ext>
            </a:extLst>
          </p:cNvPr>
          <p:cNvSpPr/>
          <p:nvPr/>
        </p:nvSpPr>
        <p:spPr>
          <a:xfrm>
            <a:off x="325698" y="3678916"/>
            <a:ext cx="5770302" cy="1200994"/>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base">
              <a:spcBef>
                <a:spcPct val="0"/>
              </a:spcBef>
              <a:spcAft>
                <a:spcPct val="0"/>
              </a:spcAft>
              <a:defRPr/>
            </a:pPr>
            <a:r>
              <a:rPr lang="tr-TR" sz="2000" b="1" kern="0" dirty="0">
                <a:solidFill>
                  <a:srgbClr val="002060"/>
                </a:solidFill>
                <a:latin typeface="Arial Black" panose="020B0A04020102020204" pitchFamily="34" charset="0"/>
                <a:ea typeface="Segoe UI Black" pitchFamily="34" charset="0"/>
                <a:cs typeface="Segoe UI Black" pitchFamily="34" charset="0"/>
              </a:rPr>
              <a:t>TAPU VE KADASTRO ARŞİVLERİ DERSİ</a:t>
            </a:r>
          </a:p>
        </p:txBody>
      </p:sp>
    </p:spTree>
    <p:extLst>
      <p:ext uri="{BB962C8B-B14F-4D97-AF65-F5344CB8AC3E}">
        <p14:creationId xmlns:p14="http://schemas.microsoft.com/office/powerpoint/2010/main" val="37103395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I.2. Arşiv Belgesi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38554"/>
          </a:xfrm>
          <a:prstGeom prst="rect">
            <a:avLst/>
          </a:prstGeom>
          <a:noFill/>
        </p:spPr>
        <p:txBody>
          <a:bodyPr wrap="square">
            <a:spAutoFit/>
          </a:bodyPr>
          <a:lstStyle/>
          <a:p>
            <a:pPr algn="ctr"/>
            <a:endParaRPr lang="tr-TR" sz="1600" b="1" dirty="0">
              <a:solidFill>
                <a:schemeClr val="accent1"/>
              </a:solidFill>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9CCDE6EF-3447-42DC-BB30-D88749C80007}"/>
              </a:ext>
            </a:extLst>
          </p:cNvPr>
          <p:cNvPicPr>
            <a:picLocks noChangeAspect="1"/>
          </p:cNvPicPr>
          <p:nvPr/>
        </p:nvPicPr>
        <p:blipFill>
          <a:blip r:embed="rId2"/>
          <a:stretch>
            <a:fillRect/>
          </a:stretch>
        </p:blipFill>
        <p:spPr>
          <a:xfrm>
            <a:off x="0" y="0"/>
            <a:ext cx="12192000" cy="6858000"/>
          </a:xfrm>
          <a:prstGeom prst="rect">
            <a:avLst/>
          </a:prstGeom>
        </p:spPr>
      </p:pic>
      <p:pic>
        <p:nvPicPr>
          <p:cNvPr id="10" name="Resim 9">
            <a:extLst>
              <a:ext uri="{FF2B5EF4-FFF2-40B4-BE49-F238E27FC236}">
                <a16:creationId xmlns:a16="http://schemas.microsoft.com/office/drawing/2014/main" id="{027CAC89-4F7A-419E-B714-635F6C1FC6C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65105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5400" b="1" i="0" u="none" strike="noStrike" baseline="0" dirty="0">
                <a:solidFill>
                  <a:srgbClr val="000000"/>
                </a:solidFill>
                <a:highlight>
                  <a:srgbClr val="00FF00"/>
                </a:highlight>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698324"/>
            <a:ext cx="10875145" cy="6186309"/>
          </a:xfrm>
          <a:prstGeom prst="rect">
            <a:avLst/>
          </a:prstGeom>
          <a:noFill/>
        </p:spPr>
        <p:txBody>
          <a:bodyPr wrap="square">
            <a:spAutoFit/>
          </a:bodyPr>
          <a:lstStyle/>
          <a:p>
            <a:pPr algn="just"/>
            <a:r>
              <a:rPr lang="tr-TR" sz="1800" b="0" i="0" u="none" strike="noStrike" baseline="0" dirty="0">
                <a:solidFill>
                  <a:srgbClr val="000000"/>
                </a:solidFill>
                <a:latin typeface="Minion Pro"/>
              </a:rPr>
              <a:t>Arşivlerin, arşiv değeri taşıyan materyali koruma ve hizmete sunma sorumluluğunu yerine getirebilmesi için onların kendi içerisinde düzenli ve mantıklı bir biçimde gruplandırılması ve/veya sıraya konulması gerekmektedir. Bu düzen ve mantık ilişkisi belgelerin üretildiği yer, üretim amacı, üretildiği dönem/tarih, belge/materyal türü, belgeye/materyale özgü fiziksel veya içerik özellikleri gibi erişimi olanaklı kılacak nitelikleri üzerinden kurgulanabilir. Arşiv materyalinin üretiminden devrine kadarki süreçte arşivcilerin ve kurum yöneticilerinin odaklandığı faaliyetler,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sürecin üç temel bileşeni olan tasnif, tanımlama ve depolama/muhafaza olmuştur. Aslında her üç süreç de söz konusu arşiv materyaline erişimin temelini oluşturmaktadır. Bunlar arasından tasnif, kendi içinde de alt süreçlere ayrılan, tanımlama ve depolama için altyapının oluşturulmasını sağlayan bütünleşik bir faaliyeti ifade etmektedir. Dosya planı çerçevesinde uygulanması gereken tasnif sürecinin temel hedefi arşiv materyaline erişimi sağlamaktır. Bu hedef doğrultusunda tasnif edilecek arşiv materyalinin </a:t>
            </a:r>
            <a:r>
              <a:rPr lang="tr-TR" sz="1800" b="0" i="0" u="none" strike="noStrike" baseline="0" dirty="0" err="1">
                <a:solidFill>
                  <a:srgbClr val="000000"/>
                </a:solidFill>
                <a:latin typeface="Minion Pro"/>
              </a:rPr>
              <a:t>provenansını</a:t>
            </a:r>
            <a:r>
              <a:rPr lang="tr-TR" sz="1800" b="0" i="0" u="none" strike="noStrike" baseline="0" dirty="0">
                <a:solidFill>
                  <a:srgbClr val="000000"/>
                </a:solidFill>
                <a:latin typeface="Minion Pro"/>
              </a:rPr>
              <a:t>, bir kuruma ait belgeleri kurumsal yapıya -organizasyonun idari teşkilat yapısı-ve fonksiyonlara göre tanımlamak ve aslî düzenine uygunluğunun, üretildikleri yerdeki düzenlerinin korunduğunun belirlenmesi gereklidir.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Arşivcilikte tasnif terimi yaygınlıkla kullanılıyor olsa da özellikle dosya usulü tasniften önce veya bu yöntemi uygulamayan kurumlarda </a:t>
            </a:r>
            <a:r>
              <a:rPr lang="tr-TR" sz="1800" b="1" i="0" u="none" strike="noStrike" baseline="0" dirty="0">
                <a:solidFill>
                  <a:srgbClr val="000000"/>
                </a:solidFill>
                <a:latin typeface="Minion Pro"/>
              </a:rPr>
              <a:t>tanzim, tertip, tefrik ve ihzar </a:t>
            </a:r>
            <a:r>
              <a:rPr lang="tr-TR" sz="1800" i="0" u="none" strike="noStrike" baseline="0" dirty="0">
                <a:solidFill>
                  <a:srgbClr val="000000"/>
                </a:solidFill>
                <a:latin typeface="Minion Pro"/>
              </a:rPr>
              <a:t>gibi tasnif işlemine yakın anlamlı terimler de kullanılmıştır. </a:t>
            </a:r>
            <a:r>
              <a:rPr lang="tr-TR" sz="1800" b="1" i="0" u="none" strike="noStrike" baseline="0" dirty="0">
                <a:solidFill>
                  <a:srgbClr val="000000"/>
                </a:solidFill>
                <a:latin typeface="Minion Pro"/>
              </a:rPr>
              <a:t>Bu terimlerin daha çok tasnif sürecinin aşamalarını ifade ettiğini söylemek daha doğru olacaktır. </a:t>
            </a:r>
            <a:r>
              <a:rPr lang="tr-TR" sz="1800" b="0" i="0" u="none" strike="noStrike" baseline="0" dirty="0">
                <a:solidFill>
                  <a:srgbClr val="000000"/>
                </a:solidFill>
                <a:latin typeface="Minion Pro"/>
              </a:rPr>
              <a:t>Çünkü tasnif, arşiv materyalinin üretiminden koruma malzemelerine yerleştirilerek depolanmasına kadarki işlemleri ifade ederken, </a:t>
            </a:r>
            <a:r>
              <a:rPr lang="tr-TR" sz="1800" b="1" i="0" u="none" strike="noStrike" baseline="0" dirty="0">
                <a:solidFill>
                  <a:srgbClr val="000000"/>
                </a:solidFill>
                <a:latin typeface="Minion Pro"/>
              </a:rPr>
              <a:t>tanzim</a:t>
            </a:r>
            <a:r>
              <a:rPr lang="tr-TR" sz="1800" b="0" i="0" u="none" strike="noStrike" baseline="0" dirty="0">
                <a:solidFill>
                  <a:srgbClr val="000000"/>
                </a:solidFill>
                <a:latin typeface="Minion Pro"/>
              </a:rPr>
              <a:t> sadece üretilmiş olan belgenin/materyalin belirlenecek sisteme veya kurala göre sıralanmasını belirtmektedir. </a:t>
            </a:r>
            <a:r>
              <a:rPr lang="tr-TR" sz="1800" b="1" i="0" u="none" strike="noStrike" baseline="0" dirty="0">
                <a:solidFill>
                  <a:srgbClr val="000000"/>
                </a:solidFill>
                <a:latin typeface="Minion Pro"/>
              </a:rPr>
              <a:t>Tertip</a:t>
            </a:r>
            <a:r>
              <a:rPr lang="tr-TR" sz="1800" b="0" i="0" u="none" strike="noStrike" baseline="0" dirty="0">
                <a:solidFill>
                  <a:srgbClr val="000000"/>
                </a:solidFill>
                <a:latin typeface="Minion Pro"/>
              </a:rPr>
              <a:t> daha genel ve basit anlamda dizme, sıraya koyma veya sıralama, tefrik ise birbirinden ayırma, seçme yani işe </a:t>
            </a:r>
            <a:r>
              <a:rPr lang="tr-TR" sz="1800" b="0" i="0" u="none" strike="noStrike" baseline="0" dirty="0" err="1">
                <a:solidFill>
                  <a:srgbClr val="000000"/>
                </a:solidFill>
                <a:latin typeface="Minion Pro"/>
              </a:rPr>
              <a:t>yarıyanı</a:t>
            </a:r>
            <a:r>
              <a:rPr lang="tr-TR" sz="1800" b="0" i="0" u="none" strike="noStrike" baseline="0" dirty="0">
                <a:solidFill>
                  <a:srgbClr val="000000"/>
                </a:solidFill>
                <a:latin typeface="Minion Pro"/>
              </a:rPr>
              <a:t> yaramayandan ayırt etme, farklı olanı seçme anlamlarında arşivcilikteki değerlendirme ve ayıklama sürecine karşılık olarak kullanılmıştır. </a:t>
            </a:r>
            <a:r>
              <a:rPr lang="tr-TR" sz="1800" b="1" i="0" u="none" strike="noStrike" baseline="0" dirty="0">
                <a:solidFill>
                  <a:srgbClr val="000000"/>
                </a:solidFill>
                <a:latin typeface="Minion Pro"/>
              </a:rPr>
              <a:t>İhzar</a:t>
            </a:r>
            <a:r>
              <a:rPr lang="tr-TR" sz="1800" b="0" i="0" u="none" strike="noStrike" baseline="0" dirty="0">
                <a:solidFill>
                  <a:srgbClr val="000000"/>
                </a:solidFill>
                <a:latin typeface="Minion Pro"/>
              </a:rPr>
              <a:t> ise; kullanıma hazır duruma getirme, erişime uygun hale getirme veya kısa sürede erişilebilir şekilde hazırlama anlamlarıyla karşılık bulmuştur. </a:t>
            </a:r>
          </a:p>
        </p:txBody>
      </p:sp>
    </p:spTree>
    <p:extLst>
      <p:ext uri="{BB962C8B-B14F-4D97-AF65-F5344CB8AC3E}">
        <p14:creationId xmlns:p14="http://schemas.microsoft.com/office/powerpoint/2010/main" val="10459984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909310"/>
          </a:xfrm>
          <a:prstGeom prst="rect">
            <a:avLst/>
          </a:prstGeom>
          <a:noFill/>
        </p:spPr>
        <p:txBody>
          <a:bodyPr wrap="square">
            <a:spAutoFit/>
          </a:bodyPr>
          <a:lstStyle/>
          <a:p>
            <a:pPr algn="just"/>
            <a:r>
              <a:rPr lang="tr-TR" sz="1800" b="0" i="0" u="none" strike="noStrike" baseline="0" dirty="0">
                <a:solidFill>
                  <a:srgbClr val="000000"/>
                </a:solidFill>
                <a:latin typeface="Minion Pro"/>
              </a:rPr>
              <a:t>Tasnif her türden arşiv için planlanması gereken bir süreçtir. Hatta arşivler gibi diğer bilgi merkezlerinde yer alan bilgi kaynakları ve nesneler için de erişim, kontrol ve koruma işlemlerinde kullanılmaktadır. Tasnif, arşivcilikte bilgiye erişimin önceden planlanmış, kurallı ve ilişkili süreçlerden oluşan bölümüdür. Tasnifte asıl olan kurumsal ve sürdürülebilir bir sistemin oluşturulmasıdır. Elbette kurumların iş ve işlemleri zaman içerisinde değişiklik gösterebilir, buna göre üretilen belge türü ve sayısı farklılaşabilir veya belgelerin korunacağı ortamlar değişebilir. Bu durumlara karşı tasnif sisteminin/usulünün esnek, bütüncül ve kapsayıcı bir şekilde kurgulanması gerekmektedir.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Bürokrasi ve diplomasinin belge bazlı olarak gelişmesi nedeniyle kamu ve uluslararası ilişkilerde belgelerin denetim, karar alma, haklardan faydalanma ve delil olarak kullanılma durumu, öncelikle belgelerin korunması, gerektiğinde bulunabilmesi için uygun mekânlara -depolara-yerleştirilmesi ve bu depolardan erişimini olanaklı kılmak için tasnif yöntemlerinin geliştirilmesini zorunlu kılmıştır. Geliştirilen tasnif yöntemleri genel anlamda: </a:t>
            </a: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Devlet teşkilatı/idari yapılanma,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Kurumsal yapı; yetki ve sorumluluklar, kurumsal ilişkiler,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Mevzuat; belge üretim kuralları, koruma nedenleri ve cezalar,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Prensipler; belgenin üretim süreci ve kaynağı,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Personel/iş gücü, mekân ve ekonomik olanaklar,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İş hacmi,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 türü ve çeşitliliği,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Belgenin kayıt edildiği ortam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gibi </a:t>
            </a:r>
            <a:r>
              <a:rPr lang="tr-TR" sz="1800" b="0" i="1" u="none" strike="noStrike" baseline="0" dirty="0">
                <a:solidFill>
                  <a:srgbClr val="000000"/>
                </a:solidFill>
                <a:latin typeface="Minion Pro"/>
              </a:rPr>
              <a:t>değişkenler </a:t>
            </a:r>
            <a:r>
              <a:rPr lang="tr-TR" sz="1800" b="0" i="0" u="none" strike="noStrike" baseline="0" dirty="0">
                <a:solidFill>
                  <a:srgbClr val="000000"/>
                </a:solidFill>
                <a:latin typeface="Minion Pro"/>
              </a:rPr>
              <a:t>göz önüne alınarak kurgulanmıştır/kurgulanmalıdır. </a:t>
            </a:r>
          </a:p>
        </p:txBody>
      </p:sp>
    </p:spTree>
    <p:extLst>
      <p:ext uri="{BB962C8B-B14F-4D97-AF65-F5344CB8AC3E}">
        <p14:creationId xmlns:p14="http://schemas.microsoft.com/office/powerpoint/2010/main" val="28072166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693319"/>
          </a:xfrm>
          <a:prstGeom prst="rect">
            <a:avLst/>
          </a:prstGeom>
          <a:noFill/>
        </p:spPr>
        <p:txBody>
          <a:bodyPr wrap="square">
            <a:spAutoFit/>
          </a:bodyPr>
          <a:lstStyle/>
          <a:p>
            <a:pPr algn="just"/>
            <a:r>
              <a:rPr lang="tr-TR" sz="1800" b="0" i="0" u="none" strike="noStrike" baseline="0" dirty="0">
                <a:solidFill>
                  <a:srgbClr val="000000"/>
                </a:solidFill>
                <a:latin typeface="Minion Pro"/>
              </a:rPr>
              <a:t>Bu değişkenlerin oluşturduğu </a:t>
            </a:r>
            <a:r>
              <a:rPr lang="tr-TR" sz="1800" b="0" i="1" u="none" strike="noStrike" baseline="0" dirty="0">
                <a:solidFill>
                  <a:srgbClr val="000000"/>
                </a:solidFill>
                <a:latin typeface="Minion Pro"/>
              </a:rPr>
              <a:t>parametre</a:t>
            </a:r>
            <a:r>
              <a:rPr lang="tr-TR" sz="1800" b="0" i="0" u="none" strike="noStrike" baseline="0" dirty="0">
                <a:solidFill>
                  <a:srgbClr val="000000"/>
                </a:solidFill>
                <a:latin typeface="Minion Pro"/>
              </a:rPr>
              <a:t>, arşiv materyaline erişim olmalıdır. Bu değişkenler bağlamında tasnif sürecinde belgelerin kimin tarafından, ne amaçla üretildiği, üretilen belgelerin nerede ve hangi tasnif sistemine göre organize edildiği ile bunun nasıl bir plan -dosya planı</a:t>
            </a:r>
            <a:r>
              <a:rPr lang="tr-TR" sz="800" b="0" i="0" u="none" strike="noStrike" baseline="0" dirty="0">
                <a:solidFill>
                  <a:srgbClr val="000000"/>
                </a:solidFill>
                <a:latin typeface="Minion Pro"/>
              </a:rPr>
              <a:t>42</a:t>
            </a:r>
            <a:r>
              <a:rPr lang="tr-TR" sz="1800" b="0" i="0" u="none" strike="noStrike" baseline="0" dirty="0">
                <a:solidFill>
                  <a:srgbClr val="000000"/>
                </a:solidFill>
                <a:latin typeface="Minion Pro"/>
              </a:rPr>
              <a:t>-çerçevesinde gerçekleştirildiğinin belirlenmesi öncelikle yapılması gereken işlemlerdir. Bu da </a:t>
            </a:r>
            <a:r>
              <a:rPr lang="tr-TR" sz="1800" b="0" i="0" u="none" strike="noStrike" baseline="0" dirty="0" err="1">
                <a:solidFill>
                  <a:srgbClr val="000000"/>
                </a:solidFill>
                <a:latin typeface="Minion Pro"/>
              </a:rPr>
              <a:t>provenans</a:t>
            </a:r>
            <a:r>
              <a:rPr lang="tr-TR" sz="1800" b="0" i="0" u="none" strike="noStrike" baseline="0" dirty="0">
                <a:solidFill>
                  <a:srgbClr val="000000"/>
                </a:solidFill>
                <a:latin typeface="Minion Pro"/>
              </a:rPr>
              <a:t>, aslî düzen, belge sahipliği, fon/seri yapısı, dosyalama ve sıralama/dizme/düzenleme özelliklerinin incelenmesini gerektirmektedir.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Kitabın </a:t>
            </a:r>
            <a:r>
              <a:rPr lang="tr-TR" sz="1800" b="0" i="1" u="none" strike="noStrike" baseline="0" dirty="0">
                <a:solidFill>
                  <a:srgbClr val="000000"/>
                </a:solidFill>
                <a:latin typeface="Minion Pro"/>
              </a:rPr>
              <a:t>I.13. Tasnif </a:t>
            </a:r>
            <a:r>
              <a:rPr lang="tr-TR" sz="1800" b="0" i="0" u="none" strike="noStrike" baseline="0" dirty="0">
                <a:solidFill>
                  <a:srgbClr val="000000"/>
                </a:solidFill>
                <a:latin typeface="Minion Pro"/>
              </a:rPr>
              <a:t>alt başlığında genel biçimde tanımlanarak kapsamı çizilen tasnif, parça bütün ilişkisi içerisinde yukarıda belirtilen değişkenlere göre tek veya birden fazla yöntem ve prensibin uygulanabilir olduğu bir süreçtir. Bu nedenle tasnif, genel sistem teorisi gibi düşünülmesi gereken bir süreç olduğundan, ortaya çıkan sorunları kaynağına odaklanarak çözüm alternatifleri üretecek biçimde farklı değişkenleri göz önüne alan bir bakış açısıyla değerlendirmek faydalı olacaktır. </a:t>
            </a:r>
            <a:r>
              <a:rPr lang="tr-TR" sz="1800" b="1" i="0" u="none" strike="noStrike" baseline="0" dirty="0">
                <a:solidFill>
                  <a:srgbClr val="000000"/>
                </a:solidFill>
                <a:latin typeface="Minion Pro"/>
              </a:rPr>
              <a:t>Özetle tasnif, sadece tek bir yöntem ve prensibin uygulandığı bir süreç değil, aksine gereksinimlere göre değişebilen farklı ancak birbirini bütünleyen bileşenlerden oluşan sistemi ifade etmektedir. </a:t>
            </a:r>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30892515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0" i="0" u="none" strike="noStrike" baseline="0" dirty="0">
                <a:solidFill>
                  <a:srgbClr val="000000"/>
                </a:solidFill>
                <a:latin typeface="Minion Pro"/>
              </a:rPr>
              <a:t>Bu bağlamda tasnif sisteminin: </a:t>
            </a:r>
          </a:p>
          <a:p>
            <a:pPr marL="285750" indent="-285750">
              <a:buFont typeface="Wingdings" panose="05000000000000000000" pitchFamily="2" charset="2"/>
              <a:buChar char="y"/>
            </a:pPr>
            <a:r>
              <a:rPr lang="tr-TR" sz="1800" b="0" i="1" u="none" strike="noStrike" baseline="0" dirty="0">
                <a:solidFill>
                  <a:srgbClr val="000000"/>
                </a:solidFill>
                <a:latin typeface="Minion Pro"/>
              </a:rPr>
              <a:t>Tamlık, </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Esneklik,</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Basitlik, </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Pratiklik, </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Öngörülebilirlik, </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Mantıklı olma, </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[Sorunların çözümünde] Etkinlik,</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Saklama planları [ve dosya planları] ile uyumluluk, </a:t>
            </a:r>
          </a:p>
          <a:p>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[Kamu idaresi açısından] </a:t>
            </a:r>
            <a:r>
              <a:rPr lang="tr-TR" sz="1800" b="0" i="1" u="none" strike="noStrike" baseline="0" dirty="0" err="1">
                <a:solidFill>
                  <a:srgbClr val="000000"/>
                </a:solidFill>
                <a:latin typeface="Minion Pro"/>
              </a:rPr>
              <a:t>Merkezîlik</a:t>
            </a:r>
            <a:r>
              <a:rPr lang="tr-TR" sz="1800" b="0" i="1" u="none" strike="noStrike" baseline="0" dirty="0">
                <a:solidFill>
                  <a:srgbClr val="000000"/>
                </a:solidFill>
                <a:latin typeface="Minion Pro"/>
              </a:rPr>
              <a:t> veya adem-i </a:t>
            </a:r>
            <a:r>
              <a:rPr lang="tr-TR" sz="1800" b="0" i="1" u="none" strike="noStrike" baseline="0" dirty="0" err="1">
                <a:solidFill>
                  <a:srgbClr val="000000"/>
                </a:solidFill>
                <a:latin typeface="Minion Pro"/>
              </a:rPr>
              <a:t>merkezîlik</a:t>
            </a:r>
            <a:r>
              <a:rPr lang="tr-TR" sz="1800" b="0" i="1" u="none" strike="noStrike" baseline="0" dirty="0">
                <a:solidFill>
                  <a:srgbClr val="000000"/>
                </a:solidFill>
                <a:latin typeface="Minion Pro"/>
              </a:rPr>
              <a:t>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özelliklerini barındırması beklenmelidir(</a:t>
            </a:r>
            <a:r>
              <a:rPr lang="tr-TR" sz="1800" b="0" i="0" u="none" strike="noStrike" baseline="0" dirty="0" err="1">
                <a:solidFill>
                  <a:srgbClr val="000000"/>
                </a:solidFill>
                <a:latin typeface="Minion Pro"/>
              </a:rPr>
              <a:t>Korul</a:t>
            </a:r>
            <a:r>
              <a:rPr lang="tr-TR" sz="1800" b="0" i="0" u="none" strike="noStrike" baseline="0" dirty="0">
                <a:solidFill>
                  <a:srgbClr val="000000"/>
                </a:solidFill>
                <a:latin typeface="Minion Pro"/>
              </a:rPr>
              <a:t>, 1978: 71; </a:t>
            </a:r>
            <a:r>
              <a:rPr lang="tr-TR" sz="1800" b="0" i="0" u="none" strike="noStrike" baseline="0" dirty="0" err="1">
                <a:solidFill>
                  <a:srgbClr val="000000"/>
                </a:solidFill>
                <a:latin typeface="Minion Pro"/>
              </a:rPr>
              <a:t>İcimsoy</a:t>
            </a:r>
            <a:r>
              <a:rPr lang="tr-TR" sz="1800" b="0" i="0" u="none" strike="noStrike" baseline="0" dirty="0">
                <a:solidFill>
                  <a:srgbClr val="000000"/>
                </a:solidFill>
                <a:latin typeface="Minion Pro"/>
              </a:rPr>
              <a:t>, 1998: 508). </a:t>
            </a:r>
          </a:p>
        </p:txBody>
      </p:sp>
    </p:spTree>
    <p:extLst>
      <p:ext uri="{BB962C8B-B14F-4D97-AF65-F5344CB8AC3E}">
        <p14:creationId xmlns:p14="http://schemas.microsoft.com/office/powerpoint/2010/main" val="21974864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693319"/>
          </a:xfrm>
          <a:prstGeom prst="rect">
            <a:avLst/>
          </a:prstGeom>
          <a:noFill/>
        </p:spPr>
        <p:txBody>
          <a:bodyPr wrap="square">
            <a:spAutoFit/>
          </a:bodyPr>
          <a:lstStyle/>
          <a:p>
            <a:pPr algn="just"/>
            <a:r>
              <a:rPr lang="tr-TR" sz="1800" b="0" i="0" u="none" strike="noStrike" baseline="0" dirty="0">
                <a:solidFill>
                  <a:srgbClr val="000000"/>
                </a:solidFill>
                <a:latin typeface="Minion Pro"/>
              </a:rPr>
              <a:t>Tasnif genel olarak, devredilen arşiv materyalinin düzeninin kontrol edilmesi, düzenlenmiş ise neye göre düzenlendiğinin anlaşılması, yani aslî düzeninin korunarak erişim ve depolanmasının yapılması; düzensiz veya düzeni bozulmuş arşiv materyalinin kolay erişimi sağlamak üzere arşiv materyaline uygun tasnif yönteminin uygulanmasına karar verilmesi faaliyetlerini kapsamaktadır. Bu noktada belgelerin üretiliş kaynağı ile amacı, üretilen belgelere kolay erişimi sağlayabilecek ve kolay depolanabilecek tasnif ve sıralama yöntemlerinin uyumlu biçimde kullanılması gerekliliği ön plana çıkmaktadır.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Arşivcilikte genel olarak erişim üzerine kurgulanmış ve uygulanmakta olan üç tasnif yöntemi vardır. </a:t>
            </a:r>
            <a:r>
              <a:rPr lang="tr-TR" sz="1800" b="0" i="0" u="none" strike="noStrike" baseline="0" dirty="0">
                <a:solidFill>
                  <a:srgbClr val="000000"/>
                </a:solidFill>
                <a:latin typeface="Minion Pro"/>
              </a:rPr>
              <a:t>Bu yöntemlerin tercih edilmesinde yukarıda belirtilen değişkenlerin yanı sıra, kullanıma sunulacak arşiv materyalinin tanımlama/niteleme süresi, ayrıntı düzeyi ve tanımlanacak belge grubunun (koleksiyon, fon, seri, dosya/ klasör, belge) özelliklerinin de göz önünde bulundurulması gerekmektedir. Bu tasnif yöntemlerinden 1950’li yıllara kadar yoğunlukla tercih edilenlerden biri </a:t>
            </a:r>
            <a:r>
              <a:rPr lang="tr-TR" sz="1800" b="1" i="1" u="none" strike="noStrike" baseline="0" dirty="0">
                <a:solidFill>
                  <a:srgbClr val="000000"/>
                </a:solidFill>
                <a:latin typeface="Minion Pro"/>
              </a:rPr>
              <a:t>dosya usulü tasnif </a:t>
            </a:r>
            <a:r>
              <a:rPr lang="tr-TR" sz="1800" b="1" i="0" u="none" strike="noStrike" baseline="0" dirty="0">
                <a:solidFill>
                  <a:srgbClr val="000000"/>
                </a:solidFill>
                <a:latin typeface="Minion Pro"/>
              </a:rPr>
              <a:t>yöntemi</a:t>
            </a:r>
            <a:r>
              <a:rPr lang="tr-TR" sz="1800" b="0" i="0" u="none" strike="noStrike" baseline="0" dirty="0">
                <a:solidFill>
                  <a:srgbClr val="000000"/>
                </a:solidFill>
                <a:latin typeface="Minion Pro"/>
              </a:rPr>
              <a:t>dir. </a:t>
            </a:r>
          </a:p>
          <a:p>
            <a:pPr algn="just"/>
            <a:endParaRPr lang="tr-TR" dirty="0">
              <a:solidFill>
                <a:srgbClr val="000000"/>
              </a:solidFill>
              <a:latin typeface="Minion Pro"/>
            </a:endParaRPr>
          </a:p>
        </p:txBody>
      </p:sp>
    </p:spTree>
    <p:extLst>
      <p:ext uri="{BB962C8B-B14F-4D97-AF65-F5344CB8AC3E}">
        <p14:creationId xmlns:p14="http://schemas.microsoft.com/office/powerpoint/2010/main" val="34665230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970318"/>
          </a:xfrm>
          <a:prstGeom prst="rect">
            <a:avLst/>
          </a:prstGeom>
          <a:noFill/>
        </p:spPr>
        <p:txBody>
          <a:bodyPr wrap="square">
            <a:spAutoFit/>
          </a:bodyPr>
          <a:lstStyle/>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Arşivlerin ve arşivciliğin önem kazandığı ve sistematik bir süreç haline gelmeye başladığı XVIII. yüzyılda belgeleri konularına göre düzenleme yolu tercih edilmiş, böylelikle sistematik metot veya dosya usulü tasnif olarak adlandırılan bu yöntem geliştirilmiştir.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Bu yöntemin geliştirilmesinde bilginin epistemolojik olarak hiyerarşik yapısının ortaya konulmaya çalışıldığı bilginin/bilimlerin sınıflandırılması geleneğinin etkisi olabilir. Bilgi hiyerarşisinin bir ağacın kök, dal ve yaprakları şeklinde kurgulandığı örnekler Avrupa’da XVII. yüzyılın ortalarında ciddi bir çeşitlilik ve gelişim göstermiştir (</a:t>
            </a:r>
            <a:r>
              <a:rPr lang="tr-TR" sz="1800" b="0" i="0" u="none" strike="noStrike" baseline="0" dirty="0" err="1">
                <a:solidFill>
                  <a:srgbClr val="000000"/>
                </a:solidFill>
                <a:latin typeface="Minion Pro"/>
              </a:rPr>
              <a:t>Burke</a:t>
            </a:r>
            <a:r>
              <a:rPr lang="tr-TR" sz="1800" b="0" i="0" u="none" strike="noStrike" baseline="0" dirty="0">
                <a:solidFill>
                  <a:srgbClr val="000000"/>
                </a:solidFill>
                <a:latin typeface="Minion Pro"/>
              </a:rPr>
              <a:t>, 2000: 86-90).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Bilginin/bilimin türlerinin ve ilişkilerinin kurgulanması bir bakımdan devleti meydana getiren kurumlar arasındaki hiyerarşiyi ve ilişkiyi de hatırlatmaktadır. Devlet ağacı terimi de aslında bu mantıkla ortaya konmuş bir ilişkisel şemadır. XVIII. yüzyıl başından itibaren sistem terimi ile karşılık bulan bu hiyerarşik düzen, kütüphane katalogları ve farklı türde “bilginin” yer aldığı ansiklopedilerin düzeninde de kullanılmıştır. </a:t>
            </a:r>
          </a:p>
        </p:txBody>
      </p:sp>
    </p:spTree>
    <p:extLst>
      <p:ext uri="{BB962C8B-B14F-4D97-AF65-F5344CB8AC3E}">
        <p14:creationId xmlns:p14="http://schemas.microsoft.com/office/powerpoint/2010/main" val="21428474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693319"/>
          </a:xfrm>
          <a:prstGeom prst="rect">
            <a:avLst/>
          </a:prstGeom>
          <a:noFill/>
        </p:spPr>
        <p:txBody>
          <a:bodyPr wrap="square">
            <a:spAutoFit/>
          </a:bodyPr>
          <a:lstStyle/>
          <a:p>
            <a:pPr algn="just"/>
            <a:r>
              <a:rPr lang="tr-TR" sz="1800" b="0" i="0" u="none" strike="noStrike" baseline="0" dirty="0">
                <a:solidFill>
                  <a:srgbClr val="000000"/>
                </a:solidFill>
                <a:latin typeface="Minion Pro"/>
              </a:rPr>
              <a:t>Tasnif yöntemleri tarihsel süreç içerisinde farklı gereksinimler ve deneyimler çerçevesinde gelişim göstermiştir. Bu yöntemler arşiv materyali türüne, bunların üretildikleri kaynağa, belgenin üretiliş amacına göre planlanmış, süreci anlatan isimler almıştır.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Kurumların faaliyet</a:t>
            </a:r>
            <a:r>
              <a:rPr lang="tr-TR" sz="800" b="0" i="0" u="none" strike="noStrike" baseline="0" dirty="0">
                <a:solidFill>
                  <a:srgbClr val="000000"/>
                </a:solidFill>
                <a:latin typeface="Minion Pro"/>
              </a:rPr>
              <a:t>43 </a:t>
            </a:r>
            <a:r>
              <a:rPr lang="tr-TR" sz="1800" b="0" i="0" u="none" strike="noStrike" baseline="0" dirty="0">
                <a:solidFill>
                  <a:srgbClr val="000000"/>
                </a:solidFill>
                <a:latin typeface="Minion Pro"/>
              </a:rPr>
              <a:t>sınıflamasının ön planda olduğu dosya usulü tasnif yönteminde, dosya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dossier</a:t>
            </a:r>
            <a:r>
              <a:rPr lang="tr-TR" sz="1800" b="0" i="1" u="none" strike="noStrike" baseline="0" dirty="0">
                <a:solidFill>
                  <a:srgbClr val="000000"/>
                </a:solidFill>
                <a:latin typeface="Minion Pro"/>
              </a:rPr>
              <a:t>)</a:t>
            </a:r>
            <a:r>
              <a:rPr lang="tr-TR" sz="800" b="0" i="0" u="none" strike="noStrike" baseline="0" dirty="0">
                <a:solidFill>
                  <a:srgbClr val="000000"/>
                </a:solidFill>
                <a:latin typeface="Minion Pro"/>
              </a:rPr>
              <a:t>44 </a:t>
            </a:r>
            <a:r>
              <a:rPr lang="tr-TR" sz="1800" b="0" i="0" u="none" strike="noStrike" baseline="0" dirty="0">
                <a:solidFill>
                  <a:srgbClr val="000000"/>
                </a:solidFill>
                <a:latin typeface="Minion Pro"/>
              </a:rPr>
              <a:t>belli bir işin idaresi, hizmetin görülmesi için, bir kişi veya kuruluş [kuruluş bünyesindeki birim(</a:t>
            </a:r>
            <a:r>
              <a:rPr lang="tr-TR" sz="1800" b="0" i="0" u="none" strike="noStrike" baseline="0" dirty="0" err="1">
                <a:solidFill>
                  <a:srgbClr val="000000"/>
                </a:solidFill>
                <a:latin typeface="Minion Pro"/>
              </a:rPr>
              <a:t>ler</a:t>
            </a:r>
            <a:r>
              <a:rPr lang="tr-TR" sz="1800" b="0" i="0" u="none" strike="noStrike" baseline="0" dirty="0">
                <a:solidFill>
                  <a:srgbClr val="000000"/>
                </a:solidFill>
                <a:latin typeface="Minion Pro"/>
              </a:rPr>
              <a:t>)] tarafından üretilerek düzenlenmiş veya alınmış belgelerin bütünüdür. Bu yöntem, kuruluşların ürettikleri belgeleri ayırt edici unsur olarak konusuna göre düzenleyen ve aynı konudaki belgeleri bir arada tutan dosyalara göre depolayan yöntemdir. </a:t>
            </a:r>
          </a:p>
          <a:p>
            <a:pPr algn="just"/>
            <a:endParaRPr lang="tr-TR" dirty="0">
              <a:solidFill>
                <a:srgbClr val="000000"/>
              </a:solidFill>
              <a:latin typeface="Minion Pro"/>
            </a:endParaRPr>
          </a:p>
          <a:p>
            <a:pPr algn="just"/>
            <a:r>
              <a:rPr lang="tr-TR" sz="1800" i="0" u="none" strike="noStrike" baseline="0" dirty="0">
                <a:solidFill>
                  <a:srgbClr val="000000"/>
                </a:solidFill>
                <a:latin typeface="Minion Pro"/>
              </a:rPr>
              <a:t>Sistematik yöntem olarak da bilinen bu yöntem</a:t>
            </a:r>
            <a:r>
              <a:rPr lang="tr-TR" sz="1800" b="0" i="0" u="none" strike="noStrike" baseline="0" dirty="0">
                <a:solidFill>
                  <a:srgbClr val="000000"/>
                </a:solidFill>
                <a:latin typeface="Minion Pro"/>
              </a:rPr>
              <a:t>, belgeleri üretildiği kuruma, </a:t>
            </a:r>
            <a:r>
              <a:rPr lang="tr-TR" sz="1800" b="0" i="0" u="none" strike="noStrike" baseline="0" dirty="0" err="1">
                <a:solidFill>
                  <a:srgbClr val="000000"/>
                </a:solidFill>
                <a:latin typeface="Minion Pro"/>
              </a:rPr>
              <a:t>provenansına</a:t>
            </a:r>
            <a:r>
              <a:rPr lang="tr-TR" sz="1800" b="0" i="0" u="none" strike="noStrike" baseline="0" dirty="0">
                <a:solidFill>
                  <a:srgbClr val="000000"/>
                </a:solidFill>
                <a:latin typeface="Minion Pro"/>
              </a:rPr>
              <a:t> (</a:t>
            </a:r>
            <a:r>
              <a:rPr lang="tr-TR" sz="1800" b="0" i="0" u="none" strike="noStrike" baseline="0" dirty="0" err="1">
                <a:solidFill>
                  <a:srgbClr val="000000"/>
                </a:solidFill>
                <a:latin typeface="Minion Pro"/>
              </a:rPr>
              <a:t>menşei’ne</a:t>
            </a:r>
            <a:r>
              <a:rPr lang="tr-TR" sz="1800" b="0" i="0" u="none" strike="noStrike" baseline="0" dirty="0">
                <a:solidFill>
                  <a:srgbClr val="000000"/>
                </a:solidFill>
                <a:latin typeface="Minion Pro"/>
              </a:rPr>
              <a:t>) göre değil iş ve işlemlerinin içeriğine göre sınıflandırmaktadır. Dosya usulü tasnif yönteminde konulara göre yapılan genel tasnif işlemi, erişimi ve depo yerleşimini kolaylaştırması amacıyla büyük çoğunlukla belgelerin üretildikleri tarihlere/dönemlere göre kronolojik sıralama tercih edilmiştir. </a:t>
            </a:r>
          </a:p>
        </p:txBody>
      </p:sp>
    </p:spTree>
    <p:extLst>
      <p:ext uri="{BB962C8B-B14F-4D97-AF65-F5344CB8AC3E}">
        <p14:creationId xmlns:p14="http://schemas.microsoft.com/office/powerpoint/2010/main" val="28842092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740307"/>
          </a:xfrm>
          <a:prstGeom prst="rect">
            <a:avLst/>
          </a:prstGeom>
          <a:noFill/>
        </p:spPr>
        <p:txBody>
          <a:bodyPr wrap="square">
            <a:spAutoFit/>
          </a:bodyPr>
          <a:lstStyle/>
          <a:p>
            <a:pPr algn="just"/>
            <a:r>
              <a:rPr lang="tr-TR" sz="1800" b="0" i="0" u="none" strike="noStrike" baseline="0" dirty="0">
                <a:solidFill>
                  <a:srgbClr val="000000"/>
                </a:solidFill>
                <a:latin typeface="Minion Pro"/>
              </a:rPr>
              <a:t> Bu yöntem: </a:t>
            </a:r>
          </a:p>
          <a:p>
            <a:pPr marL="285750" indent="-285750">
              <a:buFont typeface="Wingdings" panose="05000000000000000000" pitchFamily="2" charset="2"/>
              <a:buChar char="y"/>
            </a:pPr>
            <a:r>
              <a:rPr lang="es-ES" sz="1800" b="0" i="1" u="none" strike="noStrike" baseline="0" dirty="0">
                <a:solidFill>
                  <a:srgbClr val="000000"/>
                </a:solidFill>
                <a:latin typeface="Minion Pro"/>
              </a:rPr>
              <a:t>Kolay tasnif ve sıralama, </a:t>
            </a:r>
            <a:endParaRPr lang="tr-TR" sz="1800" b="0" i="1" u="none" strike="noStrike" baseline="0" dirty="0">
              <a:solidFill>
                <a:srgbClr val="000000"/>
              </a:solidFill>
              <a:latin typeface="Minion Pro"/>
            </a:endParaRPr>
          </a:p>
          <a:p>
            <a:pPr marL="285750" indent="-285750">
              <a:buFont typeface="Wingdings" panose="05000000000000000000" pitchFamily="2" charset="2"/>
              <a:buChar char="y"/>
            </a:pPr>
            <a:endParaRPr lang="es-ES"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Genel kapsamlı tanımlama, </a:t>
            </a:r>
          </a:p>
          <a:p>
            <a:pPr marL="285750" indent="-285750">
              <a:buFont typeface="Wingdings" panose="05000000000000000000" pitchFamily="2" charset="2"/>
              <a:buChar char="y"/>
            </a:pP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Fonların daha kısa sürede tanımlanarak kullanıma açılabilmesi,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gibi avantajlara sahip olmasına rağmen büro/birim/faaliyet sayısı ve bunların ürettikleri belge sayısı da dikkate alındığında: </a:t>
            </a:r>
          </a:p>
          <a:p>
            <a:pPr marL="285750" indent="-285750">
              <a:buFont typeface="Wingdings" panose="05000000000000000000" pitchFamily="2" charset="2"/>
              <a:buChar char="y"/>
            </a:pPr>
            <a:r>
              <a:rPr lang="tr-TR" sz="1800" b="0" i="1" u="none" strike="noStrike" baseline="0" dirty="0">
                <a:solidFill>
                  <a:srgbClr val="000000"/>
                </a:solidFill>
                <a:latin typeface="Minion Pro"/>
              </a:rPr>
              <a:t>Farklı birimlerin aynı faaliyetlerde belge üretebilmeleri olasılığı, </a:t>
            </a:r>
          </a:p>
          <a:p>
            <a:pPr marL="285750" indent="-285750">
              <a:buFont typeface="Wingdings" panose="05000000000000000000" pitchFamily="2" charset="2"/>
              <a:buChar char="y"/>
            </a:pPr>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Düzenleme kolaylığı açısından farklı faaliyetler olsa bile aynı konular altında sınıflandırılabilmeleri, </a:t>
            </a:r>
          </a:p>
          <a:p>
            <a:pPr marL="285750" indent="-285750">
              <a:buFont typeface="Wingdings" panose="05000000000000000000" pitchFamily="2" charset="2"/>
              <a:buChar char="y"/>
            </a:pPr>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Araştırmayı ve işlevsel değerlendirmeyi</a:t>
            </a:r>
            <a:r>
              <a:rPr lang="tr-TR" sz="800" b="0" i="0" u="none" strike="noStrike" baseline="0" dirty="0">
                <a:solidFill>
                  <a:srgbClr val="000000"/>
                </a:solidFill>
                <a:latin typeface="Minion Pro"/>
              </a:rPr>
              <a:t>45 </a:t>
            </a:r>
            <a:r>
              <a:rPr lang="tr-TR" sz="1800" b="0" i="1" u="none" strike="noStrike" baseline="0" dirty="0">
                <a:solidFill>
                  <a:srgbClr val="000000"/>
                </a:solidFill>
                <a:latin typeface="Minion Pro"/>
              </a:rPr>
              <a:t>zorlaştırması, </a:t>
            </a:r>
          </a:p>
          <a:p>
            <a:pPr marL="285750" indent="-285750">
              <a:buFont typeface="Wingdings" panose="05000000000000000000" pitchFamily="2" charset="2"/>
              <a:buChar char="y"/>
            </a:pPr>
            <a:endParaRPr lang="tr-TR" sz="1800" b="0" i="1" u="none" strike="noStrike" baseline="0" dirty="0">
              <a:solidFill>
                <a:srgbClr val="000000"/>
              </a:solidFill>
              <a:latin typeface="Minion Pro"/>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y"/>
              <a:tabLst/>
              <a:defRPr/>
            </a:pPr>
            <a:r>
              <a:rPr kumimoji="0" lang="tr-TR" sz="1800" b="0" i="1" u="none" strike="noStrike" kern="1200" cap="none" spc="0" normalizeH="0" baseline="0" noProof="0" dirty="0">
                <a:ln>
                  <a:noFill/>
                </a:ln>
                <a:solidFill>
                  <a:srgbClr val="000000"/>
                </a:solidFill>
                <a:effectLst/>
                <a:uLnTx/>
                <a:uFillTx/>
                <a:latin typeface="Minion Pro"/>
                <a:ea typeface="+mn-ea"/>
                <a:cs typeface="+mn-cs"/>
              </a:rPr>
              <a:t>Araştırmacıların aradıkları belgeye daha uzun sürede erişmeleri,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y"/>
              <a:tabLst/>
              <a:defRPr/>
            </a:pPr>
            <a:endParaRPr kumimoji="0" lang="tr-TR" sz="1800" b="0" i="0" u="none" strike="noStrike" kern="1200" cap="none" spc="0" normalizeH="0" baseline="0" noProof="0" dirty="0">
              <a:ln>
                <a:noFill/>
              </a:ln>
              <a:solidFill>
                <a:srgbClr val="000000"/>
              </a:solidFill>
              <a:effectLst/>
              <a:uLnTx/>
              <a:uFillTx/>
              <a:latin typeface="Minion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y"/>
              <a:tabLst/>
              <a:defRPr/>
            </a:pPr>
            <a:r>
              <a:rPr kumimoji="0" lang="tr-TR" sz="1800" b="0" i="1" u="none" strike="noStrike" kern="1200" cap="none" spc="0" normalizeH="0" baseline="0" noProof="0" dirty="0">
                <a:ln>
                  <a:noFill/>
                </a:ln>
                <a:solidFill>
                  <a:srgbClr val="000000"/>
                </a:solidFill>
                <a:effectLst/>
                <a:uLnTx/>
                <a:uFillTx/>
                <a:latin typeface="Minion Pro"/>
                <a:ea typeface="+mn-ea"/>
                <a:cs typeface="+mn-cs"/>
              </a:rPr>
              <a:t>Dosya/klasör ve belge kontrolü ve takibinin zor olması,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y"/>
              <a:tabLst/>
              <a:defRPr/>
            </a:pPr>
            <a:endParaRPr kumimoji="0" lang="tr-TR" sz="1800" b="0" i="0" u="none" strike="noStrike" kern="1200" cap="none" spc="0" normalizeH="0" baseline="0" noProof="0" dirty="0">
              <a:ln>
                <a:noFill/>
              </a:ln>
              <a:solidFill>
                <a:srgbClr val="000000"/>
              </a:solidFill>
              <a:effectLst/>
              <a:uLnTx/>
              <a:uFillTx/>
              <a:latin typeface="Minion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y"/>
              <a:tabLst/>
              <a:defRPr/>
            </a:pPr>
            <a:r>
              <a:rPr kumimoji="0" lang="tr-TR" sz="1800" b="0" i="1" u="none" strike="noStrike" kern="1200" cap="none" spc="0" normalizeH="0" baseline="0" noProof="0" dirty="0">
                <a:ln>
                  <a:noFill/>
                </a:ln>
                <a:solidFill>
                  <a:srgbClr val="000000"/>
                </a:solidFill>
                <a:effectLst/>
                <a:uLnTx/>
                <a:uFillTx/>
                <a:latin typeface="Minion Pro"/>
                <a:ea typeface="+mn-ea"/>
                <a:cs typeface="+mn-cs"/>
              </a:rPr>
              <a:t>Analitik tasnife gereksinim duyması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y"/>
              <a:tabLst/>
              <a:defRPr/>
            </a:pPr>
            <a:endParaRPr kumimoji="0" lang="tr-TR" sz="1800" b="0" i="0" u="none" strike="noStrike" kern="1200" cap="none" spc="0" normalizeH="0" baseline="0" noProof="0" dirty="0">
              <a:ln>
                <a:noFill/>
              </a:ln>
              <a:solidFill>
                <a:srgbClr val="000000"/>
              </a:solidFill>
              <a:effectLst/>
              <a:uLnTx/>
              <a:uFillTx/>
              <a:latin typeface="Minion Pr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Minion Pro"/>
                <a:ea typeface="+mn-ea"/>
                <a:cs typeface="+mn-cs"/>
              </a:rPr>
              <a:t>gibi dezavantajlara da sahiptir. </a:t>
            </a:r>
          </a:p>
          <a:p>
            <a:pPr marL="285750" indent="-285750">
              <a:buFont typeface="Wingdings" panose="05000000000000000000" pitchFamily="2" charset="2"/>
              <a:buChar char="y"/>
            </a:pPr>
            <a:endParaRPr lang="tr-TR" sz="1800" b="0" i="1" u="none" strike="noStrike" baseline="0" dirty="0">
              <a:solidFill>
                <a:srgbClr val="000000"/>
              </a:solidFill>
              <a:latin typeface="Minion Pro"/>
            </a:endParaRP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26184327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55093"/>
          </a:xfrm>
          <a:prstGeom prst="rect">
            <a:avLst/>
          </a:prstGeom>
          <a:noFill/>
        </p:spPr>
        <p:txBody>
          <a:bodyPr wrap="square">
            <a:spAutoFit/>
          </a:bodyPr>
          <a:lstStyle/>
          <a:p>
            <a:pPr algn="l"/>
            <a:endParaRPr lang="tr-TR" sz="2000" b="0" i="0" u="none" strike="noStrike" baseline="0" dirty="0">
              <a:solidFill>
                <a:srgbClr val="000000"/>
              </a:solidFill>
              <a:latin typeface="Wingdings" panose="05000000000000000000" pitchFamily="2" charset="2"/>
            </a:endParaRPr>
          </a:p>
          <a:p>
            <a:pPr algn="just"/>
            <a:r>
              <a:rPr lang="tr-TR" sz="1800" b="0" i="0" u="none" strike="noStrike" baseline="0" dirty="0">
                <a:solidFill>
                  <a:srgbClr val="000000"/>
                </a:solidFill>
                <a:latin typeface="Minion Pro"/>
              </a:rPr>
              <a:t>Dosya usulü tasnif yöntemi, personel sayısı az ve belge sayısı fazla olan arşivler için tercih edilebilir. Ancak arşiv ve arşivciliğin görev, sorumluluk ve ilişkili olduğu alanlardaki etkinliğinin artması, belgenin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değerine ve belirleyiciliğine duyulan gereksinimdeki talep, bu yöntemin uygulandığı arşivlerde daha bilimsel, sürdürülebilir ve kullanıcı/araştırmacı/müşteri odaklı belge bazlı analitik tasnifin de uygulanması zorunluluğunu ortaya koymaktadır. </a:t>
            </a:r>
            <a:r>
              <a:rPr lang="tr-TR" sz="1800" b="1" i="0" u="none" strike="noStrike" baseline="0" dirty="0">
                <a:solidFill>
                  <a:srgbClr val="000000"/>
                </a:solidFill>
                <a:latin typeface="Minion Pro"/>
              </a:rPr>
              <a:t>Dosya </a:t>
            </a:r>
            <a:r>
              <a:rPr lang="tr-TR" sz="1800" b="1" i="0" u="none" strike="noStrike" baseline="0" dirty="0" err="1">
                <a:solidFill>
                  <a:srgbClr val="000000"/>
                </a:solidFill>
                <a:latin typeface="Minion Pro"/>
              </a:rPr>
              <a:t>usûlü</a:t>
            </a:r>
            <a:r>
              <a:rPr lang="tr-TR" sz="1800" b="1" i="0" u="none" strike="noStrike" baseline="0" dirty="0">
                <a:solidFill>
                  <a:srgbClr val="000000"/>
                </a:solidFill>
                <a:latin typeface="Minion Pro"/>
              </a:rPr>
              <a:t>, 1892</a:t>
            </a:r>
            <a:r>
              <a:rPr lang="tr-TR" sz="1800" b="1" i="0" u="none" strike="noStrike" baseline="0" dirty="0">
                <a:solidFill>
                  <a:srgbClr val="000000"/>
                </a:solidFill>
                <a:latin typeface="Wingdings" panose="05000000000000000000" pitchFamily="2" charset="2"/>
              </a:rPr>
              <a:t>-</a:t>
            </a:r>
            <a:r>
              <a:rPr lang="tr-TR" sz="1800" b="1" i="0" u="none" strike="noStrike" baseline="0" dirty="0">
                <a:solidFill>
                  <a:srgbClr val="000000"/>
                </a:solidFill>
                <a:latin typeface="Minion Pro"/>
              </a:rPr>
              <a:t>1937 yılları arasında Osmanlı ve Cumhuriyet dönemlerinde kurum arşivlerimizde de uygulanmış bir tasnif yöntemidir.</a:t>
            </a:r>
            <a:r>
              <a:rPr lang="tr-TR" sz="800" b="1" i="0" u="none" strike="noStrike" baseline="0" dirty="0">
                <a:solidFill>
                  <a:srgbClr val="000000"/>
                </a:solidFill>
                <a:latin typeface="Minion Pro"/>
              </a:rPr>
              <a:t>46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Arşivlerde kullanılagelen bir diğer yöntem </a:t>
            </a:r>
            <a:r>
              <a:rPr lang="tr-TR" sz="1800" b="1" i="0" u="none" strike="noStrike" baseline="0" dirty="0">
                <a:solidFill>
                  <a:srgbClr val="000000"/>
                </a:solidFill>
                <a:latin typeface="Minion Pro"/>
              </a:rPr>
              <a:t>kronolojik yöntemdir. </a:t>
            </a:r>
            <a:r>
              <a:rPr lang="tr-TR" sz="1800" b="0" i="0" u="none" strike="noStrike" baseline="0" dirty="0">
                <a:solidFill>
                  <a:srgbClr val="000000"/>
                </a:solidFill>
                <a:latin typeface="Minion Pro"/>
              </a:rPr>
              <a:t>Kronolojik yöntem hem arşiv materyalinin sınıflanması hem de sıralanması süreçlerinin tarih veya tarihsel dönemlere göre yapıldığı yöntemdir. Bu yöntemde belgeyi üreten kurum, üretilen belgenin konusu ve üretiliş amacı ne olursa olsun kronolojik bir yöntem ve sıralama kullanılmaktadır. Kronolojik sıralama, bir kaleme ait belge, gömlek ve dosyaların yıl, ay, gün esasına göre küçük tarihliden büyük tarihliye göre sıralanmasıdır (Başbakanlık Osmanlı Arşivi...,1992: 50).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Bu işlem yapılırken üzerinde gün yazılı olmayıp ayı belli olan belgeler bilinen ayın sonuna, üzerinde ay olmayıp yalnızca yılı belli olan belgeler de bilinen yılın sonuna yerleştirilmelidir. </a:t>
            </a:r>
          </a:p>
        </p:txBody>
      </p:sp>
    </p:spTree>
    <p:extLst>
      <p:ext uri="{BB962C8B-B14F-4D97-AF65-F5344CB8AC3E}">
        <p14:creationId xmlns:p14="http://schemas.microsoft.com/office/powerpoint/2010/main" val="4726656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85871"/>
          </a:xfrm>
          <a:prstGeom prst="rect">
            <a:avLst/>
          </a:prstGeom>
          <a:noFill/>
        </p:spPr>
        <p:txBody>
          <a:bodyPr wrap="square">
            <a:spAutoFit/>
          </a:bodyPr>
          <a:lstStyle/>
          <a:p>
            <a:pPr algn="just"/>
            <a:r>
              <a:rPr lang="tr-TR" sz="2000" b="0" i="0" u="none" strike="noStrike" baseline="0" dirty="0">
                <a:solidFill>
                  <a:srgbClr val="000000"/>
                </a:solidFill>
                <a:latin typeface="Minion Pro"/>
              </a:rPr>
              <a:t>Osmanlı Arşivi fonlarının tasnif çalışmaları sırasında Ali </a:t>
            </a:r>
            <a:r>
              <a:rPr lang="tr-TR" sz="2000" b="0" i="0" u="none" strike="noStrike" baseline="0" dirty="0" err="1">
                <a:solidFill>
                  <a:srgbClr val="000000"/>
                </a:solidFill>
                <a:latin typeface="Minion Pro"/>
              </a:rPr>
              <a:t>Emirî</a:t>
            </a:r>
            <a:r>
              <a:rPr lang="tr-TR" sz="2000" b="0" i="0" u="none" strike="noStrike" baseline="0" dirty="0">
                <a:solidFill>
                  <a:srgbClr val="000000"/>
                </a:solidFill>
                <a:latin typeface="Minion Pro"/>
              </a:rPr>
              <a:t> Efendi’nin 1918-1924 yılları arasında planladığı tasnif, kronolojik yönteme örnek olarak verilebilir. Ali </a:t>
            </a:r>
            <a:r>
              <a:rPr lang="tr-TR" sz="2000" b="0" i="0" u="none" strike="noStrike" baseline="0" dirty="0" err="1">
                <a:solidFill>
                  <a:srgbClr val="000000"/>
                </a:solidFill>
                <a:latin typeface="Minion Pro"/>
              </a:rPr>
              <a:t>Emirî</a:t>
            </a:r>
            <a:r>
              <a:rPr lang="tr-TR" sz="2000" b="0" i="0" u="none" strike="noStrike" baseline="0" dirty="0">
                <a:solidFill>
                  <a:srgbClr val="000000"/>
                </a:solidFill>
                <a:latin typeface="Minion Pro"/>
              </a:rPr>
              <a:t> Tasnifi olarak bilinen bu çalışmada belgelerin öncelikle padişah dönemlerine göre ayrı ayrı tomar haline getirilip sandıklara ve raflara konularak daha sonra tomar halindeki belgelerin eski tarihten itibaren komisyona gönderilip, ay ay tarih sırasına konulup, konularına göre ayrıldıktan sonra numaralandırılıp mühürlenerek dosyalanmasına karar verilmiştir (Çetin, 1985: 64; Başbakanlık Osmanlı Arşivi…, 2017: 266-267). </a:t>
            </a:r>
          </a:p>
          <a:p>
            <a:pPr algn="just"/>
            <a:endParaRPr lang="tr-TR" sz="2000" b="0" i="0" u="none" strike="noStrike" baseline="0" dirty="0">
              <a:solidFill>
                <a:srgbClr val="000000"/>
              </a:solidFill>
              <a:latin typeface="Minion Pro"/>
            </a:endParaRPr>
          </a:p>
          <a:p>
            <a:pPr algn="just"/>
            <a:r>
              <a:rPr lang="tr-TR" sz="2000" b="0" i="0" u="none" strike="noStrike" baseline="0" dirty="0">
                <a:solidFill>
                  <a:srgbClr val="000000"/>
                </a:solidFill>
                <a:latin typeface="Minion Pro"/>
              </a:rPr>
              <a:t>Belgelerin işlem tarihleri genel hatları ile birbirini takip etmektedir, ancak arşive ulaşıncaya kadar geçen süre içerisinde çeşitli nedenlerle karışmış olabilir. Bu sebeple, arşivci bu tarih sıralamasının korunup korunmadığını da kontrol etmelidir. </a:t>
            </a:r>
          </a:p>
          <a:p>
            <a:pPr algn="just"/>
            <a:endParaRPr lang="tr-TR" sz="2000" dirty="0">
              <a:solidFill>
                <a:srgbClr val="000000"/>
              </a:solidFill>
              <a:latin typeface="Minion Pro"/>
            </a:endParaRPr>
          </a:p>
          <a:p>
            <a:pPr algn="just"/>
            <a:r>
              <a:rPr lang="tr-TR" sz="1800" b="0" i="0" u="none" strike="noStrike" baseline="0" dirty="0">
                <a:solidFill>
                  <a:srgbClr val="000000"/>
                </a:solidFill>
                <a:latin typeface="Minion Pro"/>
              </a:rPr>
              <a:t>Belgelerin işlem gördüğü tarih sıralaması korunuyorsa tasnife devam edilir, aksi takdirde tarih sıralaması yeniden düzenlenerek karışıklık giderilmelidir. Böylelikle belgeden faydalanacak araştırmacılara kolaylık sağlanmış olacaktır. Ancak kronolojiye dikkat edilirken konuya, bütünlüğe dikkat edilmeyen bir tasnif faaliyetini yöntem olarak ortaya koymak uzun vadede sakınca doğurabilir. </a:t>
            </a:r>
          </a:p>
        </p:txBody>
      </p:sp>
    </p:spTree>
    <p:extLst>
      <p:ext uri="{BB962C8B-B14F-4D97-AF65-F5344CB8AC3E}">
        <p14:creationId xmlns:p14="http://schemas.microsoft.com/office/powerpoint/2010/main" val="385249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I.3. Arşiv Fonu/Serisi </a:t>
            </a:r>
            <a:endParaRPr lang="tr-TR" sz="2000" b="1" dirty="0">
              <a:solidFill>
                <a:schemeClr val="accent1"/>
              </a:solidFill>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524315"/>
          </a:xfrm>
          <a:prstGeom prst="rect">
            <a:avLst/>
          </a:prstGeom>
          <a:noFill/>
        </p:spPr>
        <p:txBody>
          <a:bodyPr wrap="square">
            <a:spAutoFit/>
          </a:bodyPr>
          <a:lstStyle/>
          <a:p>
            <a:pPr algn="just"/>
            <a:r>
              <a:rPr lang="tr-TR" sz="1600" b="1" i="0" u="none" strike="noStrike" baseline="0" dirty="0">
                <a:solidFill>
                  <a:srgbClr val="000000"/>
                </a:solidFill>
                <a:latin typeface="Minion Pro"/>
              </a:rPr>
              <a:t>Arşiv fonu </a:t>
            </a:r>
            <a:r>
              <a:rPr lang="tr-TR" sz="1600" b="1" i="1" u="none" strike="noStrike" baseline="0" dirty="0">
                <a:solidFill>
                  <a:srgbClr val="000000"/>
                </a:solidFill>
                <a:latin typeface="Minion Pro"/>
              </a:rPr>
              <a:t>(</a:t>
            </a:r>
            <a:r>
              <a:rPr lang="tr-TR" sz="1600" b="1" i="1" u="none" strike="noStrike" baseline="0" dirty="0" err="1">
                <a:solidFill>
                  <a:srgbClr val="000000"/>
                </a:solidFill>
                <a:latin typeface="Minion Pro"/>
              </a:rPr>
              <a:t>fond</a:t>
            </a:r>
            <a:r>
              <a:rPr lang="tr-TR" sz="1600" b="1" i="1" u="none" strike="noStrike" baseline="0" dirty="0">
                <a:solidFill>
                  <a:srgbClr val="000000"/>
                </a:solidFill>
                <a:latin typeface="Minion Pro"/>
              </a:rPr>
              <a:t>) </a:t>
            </a:r>
            <a:r>
              <a:rPr lang="tr-TR" sz="1600" b="0" i="0" u="none" strike="noStrike" baseline="0" dirty="0">
                <a:solidFill>
                  <a:srgbClr val="000000"/>
                </a:solidFill>
                <a:latin typeface="Minion Pro"/>
              </a:rPr>
              <a:t>genel anlamda aynı kaynak ve üreticiye ait belge grubu olarak tanımlanabilir. Benzer faaliyet gösteren kurumlarda benzer belgeler bulunabileceğinden bu tür fonlardan “fon grubu</a:t>
            </a:r>
            <a:r>
              <a:rPr lang="tr-TR" sz="800" b="0" i="0" u="none" strike="noStrike" baseline="0" dirty="0">
                <a:solidFill>
                  <a:srgbClr val="000000"/>
                </a:solidFill>
                <a:latin typeface="Minion Pro"/>
              </a:rPr>
              <a:t>1</a:t>
            </a:r>
            <a:r>
              <a:rPr lang="tr-TR" sz="1600" b="0" i="0" u="none" strike="noStrike" baseline="0" dirty="0">
                <a:solidFill>
                  <a:srgbClr val="000000"/>
                </a:solidFill>
                <a:latin typeface="Minion Pro"/>
              </a:rPr>
              <a:t>” oluşturabileceği gibi bir fon içerisinde alt fonlar da oluşturulabilir.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 belgeleri birbirleriyle olan organik süreç ilişkisinin bozulmaması temel prensibiyle, belgelerin </a:t>
            </a:r>
            <a:r>
              <a:rPr lang="tr-TR" sz="1600" b="0" i="0" u="none" strike="noStrike" baseline="0" dirty="0" err="1">
                <a:solidFill>
                  <a:srgbClr val="000000"/>
                </a:solidFill>
                <a:latin typeface="Minion Pro"/>
              </a:rPr>
              <a:t>kanıtsal</a:t>
            </a:r>
            <a:r>
              <a:rPr lang="tr-TR" sz="1600" b="0" i="0" u="none" strike="noStrike" baseline="0" dirty="0">
                <a:solidFill>
                  <a:srgbClr val="000000"/>
                </a:solidFill>
                <a:latin typeface="Minion Pro"/>
              </a:rPr>
              <a:t> değeri korunarak tasnif edilir. Bu tasnif yönteminin doğal sonucu olarak </a:t>
            </a:r>
            <a:r>
              <a:rPr lang="tr-TR" sz="1600" b="1" i="0" u="none" strike="noStrike" baseline="0" dirty="0">
                <a:solidFill>
                  <a:srgbClr val="000000"/>
                </a:solidFill>
                <a:latin typeface="Minion Pro"/>
              </a:rPr>
              <a:t>belgeler ait oldukları kurumun idari organizasyon yapısına uygun olarak fon adı verilen ana gruplara bölünerek </a:t>
            </a:r>
            <a:r>
              <a:rPr lang="tr-TR" sz="1600" b="0" i="0" u="none" strike="noStrike" baseline="0" dirty="0">
                <a:solidFill>
                  <a:srgbClr val="000000"/>
                </a:solidFill>
                <a:latin typeface="Minion Pro"/>
              </a:rPr>
              <a:t>depolardaki yerini alır. Fonlara ait yer numaraları ait oldukları kurumları/birimleri çağrıştıracak biçimde </a:t>
            </a:r>
            <a:r>
              <a:rPr lang="tr-TR" sz="1600" b="1" i="0" u="none" strike="noStrike" baseline="0" dirty="0">
                <a:solidFill>
                  <a:srgbClr val="000000"/>
                </a:solidFill>
                <a:latin typeface="Minion Pro"/>
              </a:rPr>
              <a:t>alfa-nümerik olarak belirlenerek </a:t>
            </a:r>
            <a:r>
              <a:rPr lang="tr-TR" sz="1600" b="0" i="0" u="none" strike="noStrike" baseline="0" dirty="0">
                <a:solidFill>
                  <a:srgbClr val="000000"/>
                </a:solidFill>
                <a:latin typeface="Minion Pro"/>
              </a:rPr>
              <a:t>fon kodları ile belge grupları tekrar kullanılmak üzere yerleştirilir.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Burada bahsedilen fon yapısı ya da fon kodu resmî kamu belgelerine ait izlenen bir gruplama ve adresleme yöntemidir. Bu yöntem arşiv deposundaki yerleşim için yapılırken bunun dışında kullanıcının araştırma yapabileceği konu ya da olay ile ilgili çok yönlü ve hızlı erişimini sağlamak amacıyla </a:t>
            </a:r>
            <a:r>
              <a:rPr lang="tr-TR" sz="1600" b="1" i="0" u="none" strike="noStrike" baseline="0" dirty="0">
                <a:solidFill>
                  <a:srgbClr val="000000"/>
                </a:solidFill>
                <a:latin typeface="Minion Pro"/>
              </a:rPr>
              <a:t>dil, coğrafya, konu, olay, kişi bazlı fonlar da </a:t>
            </a:r>
            <a:r>
              <a:rPr lang="tr-TR" sz="1600" b="0" i="0" u="none" strike="noStrike" baseline="0" dirty="0">
                <a:solidFill>
                  <a:srgbClr val="000000"/>
                </a:solidFill>
                <a:latin typeface="Minion Pro"/>
              </a:rPr>
              <a:t>oluşturularak belgeye erişimin etkinliği artırılabilir.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Ancak bu tür tematik, olgu, dönemsel fonlar daha çok belge üretiminin sona erdiği kapalı fonlar ya da özel arşivler için uygulanmaktadır.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Kamu kurumlarında arşiv tanıtımı için uygulanan bu yöntemlerde ise idari yapıya uygun olarak yerleştirilen fonların depodaki yerleri değiştirilmez yalnızca kullanım kolaylığı için belge görüntüleri elektronik ortamda bir araya getirilerek hizmete sunulur.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7658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708981"/>
          </a:xfrm>
          <a:prstGeom prst="rect">
            <a:avLst/>
          </a:prstGeom>
          <a:noFill/>
        </p:spPr>
        <p:txBody>
          <a:bodyPr wrap="square">
            <a:spAutoFit/>
          </a:bodyPr>
          <a:lstStyle/>
          <a:p>
            <a:pPr algn="just"/>
            <a:r>
              <a:rPr lang="tr-TR" sz="2000" b="0" i="0" u="none" strike="noStrike" baseline="0" dirty="0">
                <a:solidFill>
                  <a:srgbClr val="000000"/>
                </a:solidFill>
                <a:latin typeface="Minion Pro"/>
              </a:rPr>
              <a:t>Kronolojik yöntem uzun vadede erişimi ciddi oranda olumsuz etkileyecek bir yapıya sahiptir. Üretildikleri tarihe göre düzenlenmiş olsa da bu yöntem: </a:t>
            </a:r>
          </a:p>
          <a:p>
            <a:pPr marL="342900" indent="-342900">
              <a:buFont typeface="Wingdings" panose="05000000000000000000" pitchFamily="2" charset="2"/>
              <a:buChar char="y"/>
            </a:pPr>
            <a:r>
              <a:rPr lang="es-ES" sz="2000" b="0" i="1" u="none" strike="noStrike" baseline="0" dirty="0">
                <a:solidFill>
                  <a:srgbClr val="000000"/>
                </a:solidFill>
                <a:latin typeface="Minion Pro"/>
              </a:rPr>
              <a:t>Kolay tasnif ve sıralama, </a:t>
            </a:r>
            <a:endParaRPr lang="tr-TR" sz="2000" b="0" i="1" u="none" strike="noStrike" baseline="0" dirty="0">
              <a:solidFill>
                <a:srgbClr val="000000"/>
              </a:solidFill>
              <a:latin typeface="Minion Pro"/>
            </a:endParaRPr>
          </a:p>
          <a:p>
            <a:pPr marL="342900" indent="-342900">
              <a:buFont typeface="Wingdings" panose="05000000000000000000" pitchFamily="2" charset="2"/>
              <a:buChar char="y"/>
            </a:pPr>
            <a:endParaRPr lang="es-ES"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Genel kapsamlı tanımlama,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Belgelerin üretim tarihlerinin belirlenmesi,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Tarihsel dönemleri birbirinden ayırma,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Fonların daha kısa sürede kullanıma açılabilmesi,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Tarihe göre erişim kolaylığı </a:t>
            </a:r>
            <a:endParaRPr lang="tr-TR" sz="20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a:p>
            <a:pPr algn="just"/>
            <a:r>
              <a:rPr lang="pt-BR" sz="2000" b="0" i="0" u="none" strike="noStrike" baseline="0" dirty="0">
                <a:solidFill>
                  <a:srgbClr val="000000"/>
                </a:solidFill>
                <a:latin typeface="Minion Pro"/>
              </a:rPr>
              <a:t>gibi bazı avantajlara sahip olsa da: </a:t>
            </a:r>
          </a:p>
        </p:txBody>
      </p:sp>
    </p:spTree>
    <p:extLst>
      <p:ext uri="{BB962C8B-B14F-4D97-AF65-F5344CB8AC3E}">
        <p14:creationId xmlns:p14="http://schemas.microsoft.com/office/powerpoint/2010/main" val="6495887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247864"/>
          </a:xfrm>
          <a:prstGeom prst="rect">
            <a:avLst/>
          </a:prstGeom>
          <a:noFill/>
        </p:spPr>
        <p:txBody>
          <a:bodyPr wrap="square">
            <a:spAutoFit/>
          </a:bodyPr>
          <a:lstStyle/>
          <a:p>
            <a:pPr marL="342900" indent="-342900">
              <a:buFont typeface="Wingdings" panose="05000000000000000000" pitchFamily="2" charset="2"/>
              <a:buChar char="y"/>
            </a:pPr>
            <a:r>
              <a:rPr lang="tr-TR" sz="2000" b="0" i="1" u="none" strike="noStrike" baseline="0" dirty="0">
                <a:solidFill>
                  <a:srgbClr val="000000"/>
                </a:solidFill>
                <a:latin typeface="Minion Pro"/>
              </a:rPr>
              <a:t>Uzun vadede biriken belgeler arasında araştırma yapma zorluğu,</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Erişim için tarih bilgisine bağımlı kalınması,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Farklı kurumlarca/birimlerce üretilmiş belgelerin bir arada bulunması,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Hangi birimin ne tür faaliyetleri sonucunda belge ürettiğinin anlaşılamaması,</a:t>
            </a:r>
          </a:p>
          <a:p>
            <a:pPr marL="342900" indent="-342900">
              <a:buFont typeface="Wingdings" panose="05000000000000000000" pitchFamily="2" charset="2"/>
              <a:buChar char="y"/>
            </a:pPr>
            <a:r>
              <a:rPr lang="tr-TR" sz="2000" b="0" i="1" u="none" strike="noStrike" baseline="0" dirty="0">
                <a:solidFill>
                  <a:srgbClr val="000000"/>
                </a:solidFill>
                <a:latin typeface="Minion Pro"/>
              </a:rPr>
              <a:t> </a:t>
            </a: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Kurumun/birimin ürettiği belgelerin tarih aralığının belirlenememesi,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Üretilen belgelerin organik ilişkilerinin/bağının belirlenememesi/kopması,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Farklı hizmet/faaliyet/konularda üretilmiş belgelerin bir arada yer alması,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Teşkilat yapısı ve hiyerarşik düzenin anlaşılamaması,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pPr marL="342900" indent="-342900">
              <a:buFont typeface="Wingdings" panose="05000000000000000000" pitchFamily="2" charset="2"/>
              <a:buChar char="y"/>
            </a:pPr>
            <a:r>
              <a:rPr lang="tr-TR" sz="2000" b="0" i="1" u="none" strike="noStrike" baseline="0" dirty="0">
                <a:solidFill>
                  <a:srgbClr val="000000"/>
                </a:solidFill>
                <a:latin typeface="Minion Pro"/>
              </a:rPr>
              <a:t>Ayıklama ve imha işlemlerinin uzun sürmesi, </a:t>
            </a:r>
          </a:p>
          <a:p>
            <a:pPr marL="342900" indent="-342900">
              <a:buFont typeface="Wingdings" panose="05000000000000000000" pitchFamily="2" charset="2"/>
              <a:buChar char="y"/>
            </a:pP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Farklı tasnif yöntemleri ile uygulanma zorluğu </a:t>
            </a:r>
            <a:endParaRPr lang="tr-TR" sz="2000" b="0" i="0" u="none" strike="noStrike" baseline="0" dirty="0">
              <a:solidFill>
                <a:srgbClr val="000000"/>
              </a:solidFill>
              <a:latin typeface="Minion Pro"/>
            </a:endParaRPr>
          </a:p>
          <a:p>
            <a:pPr algn="just"/>
            <a:r>
              <a:rPr lang="tr-TR" sz="2000" b="0" i="0" u="none" strike="noStrike" baseline="0" dirty="0">
                <a:solidFill>
                  <a:srgbClr val="000000"/>
                </a:solidFill>
                <a:latin typeface="Minion Pro"/>
              </a:rPr>
              <a:t>açısından da önemli dezavantajları bulunmaktadır. </a:t>
            </a:r>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41192938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24535"/>
          </a:xfrm>
          <a:prstGeom prst="rect">
            <a:avLst/>
          </a:prstGeom>
          <a:noFill/>
        </p:spPr>
        <p:txBody>
          <a:bodyPr wrap="square">
            <a:spAutoFit/>
          </a:bodyPr>
          <a:lstStyle/>
          <a:p>
            <a:pPr algn="just"/>
            <a:r>
              <a:rPr lang="tr-TR" sz="2000" b="0" i="0" u="none" strike="noStrike" baseline="0" dirty="0">
                <a:solidFill>
                  <a:srgbClr val="000000"/>
                </a:solidFill>
                <a:latin typeface="Minion Pro"/>
              </a:rPr>
              <a:t>Bu geleneksel yöntemlerin dezavantajları, arşiv materyalinin hem kurumsal hem de kamusal olarak organize edilmesi bunun da kurum/kişi ile ona genellikle hukuki düzenlemelerle verilmiş görev, yetki ve sorumluluk arasındaki organik ilişkiyi ortaya koyacak şekilde yapılması gerekliliğini göstermiştir. Arşivler ne türde olurlarsa olsunlar, fiil ve iradenin somut karşılığı olarak kabul edilen belgeyi kurumsal ve bireysel kullanımlar için korumaktadırlar. Bu da belge sahibi olan kurum ve kişiye ürettiği veya aldığı belge ile farklılık kazandırmaktadır. Bu bağlamda arşiv materyalinin tasnifi, temel anlamda belgelerin neden, nerede ve ne amaçla üretildiği ile bu üretim sürecine kimlerin nasıl katkıda bulunduklarının ortaya konulması yönteminin geliştirilmesidir. Elbette bu yöntem </a:t>
            </a:r>
            <a:r>
              <a:rPr lang="tr-TR" sz="1800" b="0" i="0" u="none" strike="noStrike" baseline="0" dirty="0">
                <a:solidFill>
                  <a:srgbClr val="000000"/>
                </a:solidFill>
                <a:latin typeface="Minion Pro"/>
              </a:rPr>
              <a:t>belirlenirken belge üretim sürecinde erişimi ve depolamayı kolaylaştırabilecek coğrafi, kronolojik, alfabetik, nümerik ve tematik ilişkiler de göz önünde bulundurulmalıdır. Belgenin kaynağının belirlenmesi ve kaynağındaki ilişkileri koruma üzerine kurgulanan aslî düzene saygı ilkesine bağlı </a:t>
            </a:r>
            <a:r>
              <a:rPr lang="tr-TR" sz="1800" b="1" i="0" u="none" strike="noStrike" baseline="0" dirty="0" err="1">
                <a:solidFill>
                  <a:srgbClr val="000000"/>
                </a:solidFill>
                <a:latin typeface="Minion Pro"/>
              </a:rPr>
              <a:t>provenans</a:t>
            </a:r>
            <a:r>
              <a:rPr lang="tr-TR" sz="1800" b="1" i="0" u="none" strike="noStrike" baseline="0" dirty="0">
                <a:solidFill>
                  <a:srgbClr val="000000"/>
                </a:solidFill>
                <a:latin typeface="Minion Pro"/>
              </a:rPr>
              <a:t>/organik yöntem</a:t>
            </a:r>
            <a:r>
              <a:rPr lang="tr-TR" sz="1800" b="0" i="0" u="none" strike="noStrike" baseline="0" dirty="0">
                <a:solidFill>
                  <a:srgbClr val="000000"/>
                </a:solidFill>
                <a:latin typeface="Minion Pro"/>
              </a:rPr>
              <a:t> geliştirilmiştir.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Fonların bütünselliği ve arşiv materyalinin delil olma özelliği üzerine yoğunlaşan </a:t>
            </a:r>
            <a:r>
              <a:rPr lang="tr-TR" sz="1800" b="0" i="0" u="none" strike="noStrike" baseline="0" dirty="0" err="1">
                <a:solidFill>
                  <a:srgbClr val="000000"/>
                </a:solidFill>
                <a:latin typeface="Minion Pro"/>
              </a:rPr>
              <a:t>provenans</a:t>
            </a:r>
            <a:r>
              <a:rPr lang="tr-TR" sz="1800" b="0" i="0" u="none" strike="noStrike" baseline="0" dirty="0">
                <a:solidFill>
                  <a:srgbClr val="000000"/>
                </a:solidFill>
                <a:latin typeface="Minion Pro"/>
              </a:rPr>
              <a:t> yöntemi, belirli faaliyetler/işlemler sonucunda üretilen belgelerin bu bütünsel yapı içerisinde yönetilmesi gerektiğini önermektedir (</a:t>
            </a:r>
            <a:r>
              <a:rPr lang="tr-TR" sz="1800" b="0" i="0" u="none" strike="noStrike" baseline="0" dirty="0" err="1">
                <a:solidFill>
                  <a:srgbClr val="000000"/>
                </a:solidFill>
                <a:latin typeface="Minion Pro"/>
              </a:rPr>
              <a:t>Schellenberg</a:t>
            </a:r>
            <a:r>
              <a:rPr lang="tr-TR" sz="1800" b="0" i="0" u="none" strike="noStrike" baseline="0" dirty="0">
                <a:solidFill>
                  <a:srgbClr val="000000"/>
                </a:solidFill>
                <a:latin typeface="Minion Pro"/>
              </a:rPr>
              <a:t>, 1993: 82-83). Çünkü delil olma belgenin ne amaçla ve hangi yetki ile kim tarafından üretildiği sorularının cevabının karşılığıdır. Bu da ilgili fonda üretilen belgelerin bütünlüğü ile doğru orantılıdır. </a:t>
            </a:r>
            <a:r>
              <a:rPr lang="tr-TR" sz="1800" b="0" i="0" u="none" strike="noStrike" baseline="0" dirty="0" err="1">
                <a:solidFill>
                  <a:srgbClr val="000000"/>
                </a:solidFill>
                <a:latin typeface="Minion Pro"/>
              </a:rPr>
              <a:t>Provenans</a:t>
            </a:r>
            <a:r>
              <a:rPr lang="tr-TR" sz="1800" b="0" i="0" u="none" strike="noStrike" baseline="0" dirty="0">
                <a:solidFill>
                  <a:srgbClr val="000000"/>
                </a:solidFill>
                <a:latin typeface="Minion Pro"/>
              </a:rPr>
              <a:t> yöntemi arşiv belgelerini hem bütün halde hem de analitik olarak daha küçük gruplar hatta tek tek tanımlama imkânı da sağlamasıyla diğer yöntemlerden ayrılmaktadır. </a:t>
            </a:r>
          </a:p>
        </p:txBody>
      </p:sp>
    </p:spTree>
    <p:extLst>
      <p:ext uri="{BB962C8B-B14F-4D97-AF65-F5344CB8AC3E}">
        <p14:creationId xmlns:p14="http://schemas.microsoft.com/office/powerpoint/2010/main" val="7460259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16758"/>
          </a:xfrm>
          <a:prstGeom prst="rect">
            <a:avLst/>
          </a:prstGeom>
          <a:noFill/>
        </p:spPr>
        <p:txBody>
          <a:bodyPr wrap="square">
            <a:spAutoFit/>
          </a:bodyPr>
          <a:lstStyle/>
          <a:p>
            <a:pPr algn="just"/>
            <a:r>
              <a:rPr lang="tr-TR" sz="2000" b="0" i="0" u="none" strike="noStrike" baseline="0" dirty="0">
                <a:solidFill>
                  <a:srgbClr val="000000"/>
                </a:solidFill>
                <a:latin typeface="Minion Pro"/>
              </a:rPr>
              <a:t>Yukarıda anılan yöntemlerin dezavantajlarını büyük ölçüde ortadan kaldıran </a:t>
            </a:r>
            <a:r>
              <a:rPr lang="tr-TR" sz="2000" b="0" i="0" u="none" strike="noStrike" baseline="0" dirty="0" err="1">
                <a:solidFill>
                  <a:srgbClr val="000000"/>
                </a:solidFill>
                <a:latin typeface="Minion Pro"/>
              </a:rPr>
              <a:t>provenans</a:t>
            </a:r>
            <a:r>
              <a:rPr lang="tr-TR" sz="2000" b="0" i="0" u="none" strike="noStrike" baseline="0" dirty="0">
                <a:solidFill>
                  <a:srgbClr val="000000"/>
                </a:solidFill>
                <a:latin typeface="Minion Pro"/>
              </a:rPr>
              <a:t> yönteminin: </a:t>
            </a: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Arşiv belgelerinin aslî düzenlerini koruması,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Özel veya tüzel kişi tarafından üretilen veya alınan belgelerin bir arada değerlendirilmesine olanak vermesi,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Özel veya tüzel kişi tarafından üretilen veya alınan belgelerin organik ilişkilerinin korunmasına olanak sağlaması,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Fonların ve serilerin bölünmesini engellemesi,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Belge sahibi kurumların teşkilat yapısının çok daha kolay anlaşılabilmesi,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Arşiv belgeleri üzerinde analitik çalışmaların yapılmasını kolaylaştırması,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Kurumların görev, yetki ve sorumluluklarına giren işlemler hakkında ve ilişkileri bağlamında daha anlaşılır bilgiler verebilmesi,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Arşiv sahibi kişi ve kurumların ilişkide olduğu kurum ve kişilerin daha rahat anlaşılabilmesini sağlaması,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Saklama planı ve dosya planlarına daha uygun olması,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Kurumların hangi faaliyetler sonucunda belge ürettiklerini ve bunların zaman içerisindeki değişiminin izlenmesini kolaylaştırması, </a:t>
            </a:r>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5999724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47536"/>
          </a:xfrm>
          <a:prstGeom prst="rect">
            <a:avLst/>
          </a:prstGeom>
          <a:noFill/>
        </p:spPr>
        <p:txBody>
          <a:bodyPr wrap="square">
            <a:spAutoFit/>
          </a:bodyPr>
          <a:lstStyle/>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Belge grupları üzerinde yapılan işlemleri bir bütün halinde sunarak arşivlerin kurumsal anlamda karar verme ve planlama süreçlerine katılımını artırması,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Arşivlerin diplomatik, uluslararası ilişkiler, hukuk ve tarih gibi bilimlere katkısını net biçimde ortaya koyması </a:t>
            </a:r>
            <a:endParaRPr lang="tr-TR" sz="20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a:p>
            <a:pPr algn="just"/>
            <a:r>
              <a:rPr lang="tr-TR" sz="2000" b="0" i="0" u="none" strike="noStrike" baseline="0" dirty="0">
                <a:solidFill>
                  <a:srgbClr val="000000"/>
                </a:solidFill>
                <a:latin typeface="Minion Pro"/>
              </a:rPr>
              <a:t>gibi arşiv materyalinin kullanımını ve delil olma özelliğinin önemini ortaya koyan avantajları bulunmaktadır. Arşivlerin günümüzde kurumların ve kişilerin arşiv materyalinin </a:t>
            </a:r>
            <a:r>
              <a:rPr lang="tr-TR" sz="2000" b="0" i="0" u="none" strike="noStrike" baseline="0" dirty="0" err="1">
                <a:solidFill>
                  <a:srgbClr val="000000"/>
                </a:solidFill>
                <a:latin typeface="Minion Pro"/>
              </a:rPr>
              <a:t>arşivsel</a:t>
            </a:r>
            <a:r>
              <a:rPr lang="tr-TR" sz="2000" b="0" i="0" u="none" strike="noStrike" baseline="0" dirty="0">
                <a:solidFill>
                  <a:srgbClr val="000000"/>
                </a:solidFill>
                <a:latin typeface="Minion Pro"/>
              </a:rPr>
              <a:t> değerinden yararlanabilmesini bilimsel ve hukuki anlamda daha </a:t>
            </a:r>
            <a:r>
              <a:rPr lang="tr-TR" sz="1800" b="0" i="0" u="none" strike="noStrike" baseline="0" dirty="0">
                <a:solidFill>
                  <a:srgbClr val="000000"/>
                </a:solidFill>
                <a:latin typeface="Minion Pro"/>
              </a:rPr>
              <a:t>kullanılabilir bir biçime eriştiren bu yöntemin, kurum arşivleri için hazırlanan saklama planları ve dosya planlarında kurumsal hiyerarşik yapı içerisinde yer aldığı görülebilmektedir. </a:t>
            </a:r>
            <a:r>
              <a:rPr lang="tr-TR" sz="1800" b="1" i="0" u="none" strike="noStrike" baseline="0" dirty="0">
                <a:solidFill>
                  <a:srgbClr val="000000"/>
                </a:solidFill>
                <a:latin typeface="Minion Pro"/>
              </a:rPr>
              <a:t>Kurum içi ve kurumlar arası ilişkileri de ortaya koyan devlet teşkilatının arşivlere yansıması büyük ölçüde </a:t>
            </a:r>
            <a:r>
              <a:rPr lang="tr-TR" sz="1800" b="1" i="0" u="none" strike="noStrike" baseline="0" dirty="0" err="1">
                <a:solidFill>
                  <a:srgbClr val="000000"/>
                </a:solidFill>
                <a:latin typeface="Minion Pro"/>
              </a:rPr>
              <a:t>provenans</a:t>
            </a:r>
            <a:r>
              <a:rPr lang="tr-TR" sz="1800" b="1" i="0" u="none" strike="noStrike" baseline="0" dirty="0">
                <a:solidFill>
                  <a:srgbClr val="000000"/>
                </a:solidFill>
                <a:latin typeface="Minion Pro"/>
              </a:rPr>
              <a:t> yöntemi ile sağlanabilmektedir.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Arşivcilikte kullanılan bu yöntemlerin yanı sıra arşiv materyalinin biçimsel ve içerik özelliklerini ön plana çıkaran, birden çok erişim ucunun kullanılmasını sağlayan ve arşiv materyaline erişim için gereken yardımcı kaynakların oluşturulmasını sağlayan analitik tasnif süreci vardır. Arşiv materyalinin fon, seri, dosya/klasör ve belge düzeylerinde daha ayrıntılı olarak tanımlanması bu süreç içerisinde gerçekleştirilmektedir. Analitik tasnifte amaç, arşiv materyalinin ayrıntılı olarak incelenerek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değerlerine ilişkin verileri çıkarmaktır.</a:t>
            </a:r>
          </a:p>
        </p:txBody>
      </p:sp>
    </p:spTree>
    <p:extLst>
      <p:ext uri="{BB962C8B-B14F-4D97-AF65-F5344CB8AC3E}">
        <p14:creationId xmlns:p14="http://schemas.microsoft.com/office/powerpoint/2010/main" val="13764267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093428"/>
          </a:xfrm>
          <a:prstGeom prst="rect">
            <a:avLst/>
          </a:prstGeom>
          <a:noFill/>
        </p:spPr>
        <p:txBody>
          <a:bodyPr wrap="square">
            <a:spAutoFit/>
          </a:bodyPr>
          <a:lstStyle/>
          <a:p>
            <a:pPr algn="just"/>
            <a:r>
              <a:rPr lang="tr-TR" sz="2000" b="0" i="0" u="none" strike="noStrike" baseline="0" dirty="0">
                <a:solidFill>
                  <a:srgbClr val="000000"/>
                </a:solidFill>
                <a:latin typeface="Minion Pro"/>
              </a:rPr>
              <a:t>Bu sürecin en önemli aşaması özetlemedir. Bu süreçte: </a:t>
            </a: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Yer adları,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Kişi adları (müstear ad/mahlas/takma ad, </a:t>
            </a:r>
            <a:r>
              <a:rPr lang="tr-TR" sz="2000" b="0" i="1" u="none" strike="noStrike" baseline="0" dirty="0" err="1">
                <a:solidFill>
                  <a:srgbClr val="000000"/>
                </a:solidFill>
                <a:latin typeface="Minion Pro"/>
              </a:rPr>
              <a:t>inisial</a:t>
            </a:r>
            <a:r>
              <a:rPr lang="tr-TR" sz="2000" b="0" i="1" u="none" strike="noStrike" baseline="0" dirty="0">
                <a:solidFill>
                  <a:srgbClr val="000000"/>
                </a:solidFill>
                <a:latin typeface="Minion Pro"/>
              </a:rPr>
              <a:t> [</a:t>
            </a:r>
            <a:r>
              <a:rPr lang="tr-TR" sz="2000" b="0" i="1" u="none" strike="noStrike" baseline="0" dirty="0" err="1">
                <a:solidFill>
                  <a:srgbClr val="000000"/>
                </a:solidFill>
                <a:latin typeface="Minion Pro"/>
              </a:rPr>
              <a:t>initial</a:t>
            </a:r>
            <a:r>
              <a:rPr lang="tr-TR" sz="2000" b="0" i="1" u="none" strike="noStrike" baseline="0" dirty="0">
                <a:solidFill>
                  <a:srgbClr val="000000"/>
                </a:solidFill>
                <a:latin typeface="Minion Pro"/>
              </a:rPr>
              <a:t>]</a:t>
            </a:r>
            <a:r>
              <a:rPr lang="tr-TR" sz="800" b="0" i="0" u="none" strike="noStrike" baseline="0" dirty="0">
                <a:solidFill>
                  <a:srgbClr val="000000"/>
                </a:solidFill>
                <a:latin typeface="Minion Pro"/>
              </a:rPr>
              <a:t>47</a:t>
            </a:r>
            <a:r>
              <a:rPr lang="tr-TR" sz="2000" b="0" i="1" u="none" strike="noStrike" baseline="0" dirty="0">
                <a:solidFill>
                  <a:srgbClr val="000000"/>
                </a:solidFill>
                <a:latin typeface="Minion Pro"/>
              </a:rPr>
              <a:t>),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Aile adları,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Kurum adları (logo, antet, kısaltma, alamet-i farika</a:t>
            </a:r>
            <a:r>
              <a:rPr lang="tr-TR" sz="800" b="0" i="0" u="none" strike="noStrike" baseline="0" dirty="0">
                <a:solidFill>
                  <a:srgbClr val="000000"/>
                </a:solidFill>
                <a:latin typeface="Minion Pro"/>
              </a:rPr>
              <a:t>48</a:t>
            </a:r>
            <a:r>
              <a:rPr lang="tr-TR" sz="2000" b="0" i="1" u="none" strike="noStrike" baseline="0" dirty="0">
                <a:solidFill>
                  <a:srgbClr val="000000"/>
                </a:solidFill>
                <a:latin typeface="Minion Pro"/>
              </a:rPr>
              <a:t>),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Konu başlıkları/ek girişler,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Tarihsel dönem(</a:t>
            </a:r>
            <a:r>
              <a:rPr lang="tr-TR" sz="2000" b="0" i="1" u="none" strike="noStrike" baseline="0" dirty="0" err="1">
                <a:solidFill>
                  <a:srgbClr val="000000"/>
                </a:solidFill>
                <a:latin typeface="Minion Pro"/>
              </a:rPr>
              <a:t>ler</a:t>
            </a:r>
            <a:r>
              <a:rPr lang="tr-TR" sz="2000" b="0" i="1" u="none" strike="noStrike" baseline="0" dirty="0">
                <a:solidFill>
                  <a:srgbClr val="000000"/>
                </a:solidFill>
                <a:latin typeface="Minion Pro"/>
              </a:rPr>
              <a:t>),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Vaka/olay adları, </a:t>
            </a:r>
            <a:endParaRPr lang="tr-TR" sz="2000" b="0" i="0" u="none" strike="noStrike" baseline="0" dirty="0">
              <a:solidFill>
                <a:srgbClr val="000000"/>
              </a:solidFill>
              <a:latin typeface="Minion Pro"/>
            </a:endParaRPr>
          </a:p>
          <a:p>
            <a:r>
              <a:rPr lang="fr-FR" sz="2000" b="0" i="0" u="none" strike="noStrike" baseline="0" dirty="0">
                <a:solidFill>
                  <a:srgbClr val="000000"/>
                </a:solidFill>
                <a:latin typeface="Wingdings" panose="05000000000000000000" pitchFamily="2" charset="2"/>
              </a:rPr>
              <a:t>y </a:t>
            </a:r>
            <a:r>
              <a:rPr lang="fr-FR" sz="2000" b="0" i="1" u="none" strike="noStrike" baseline="0" dirty="0">
                <a:solidFill>
                  <a:srgbClr val="000000"/>
                </a:solidFill>
                <a:latin typeface="Minion Pro"/>
              </a:rPr>
              <a:t>Belge </a:t>
            </a:r>
            <a:r>
              <a:rPr lang="fr-FR" sz="2000" b="0" i="1" u="none" strike="noStrike" baseline="0" dirty="0" err="1">
                <a:solidFill>
                  <a:srgbClr val="000000"/>
                </a:solidFill>
                <a:latin typeface="Minion Pro"/>
              </a:rPr>
              <a:t>türü</a:t>
            </a:r>
            <a:r>
              <a:rPr lang="fr-FR" sz="2000" b="0" i="1" u="none" strike="noStrike" baseline="0" dirty="0">
                <a:solidFill>
                  <a:srgbClr val="000000"/>
                </a:solidFill>
                <a:latin typeface="Minion Pro"/>
              </a:rPr>
              <a:t>/</a:t>
            </a:r>
            <a:r>
              <a:rPr lang="fr-FR" sz="2000" b="0" i="1" u="none" strike="noStrike" baseline="0" dirty="0" err="1">
                <a:solidFill>
                  <a:srgbClr val="000000"/>
                </a:solidFill>
                <a:latin typeface="Minion Pro"/>
              </a:rPr>
              <a:t>biçimi</a:t>
            </a:r>
            <a:r>
              <a:rPr lang="fr-FR" sz="2000" b="0" i="1" u="none" strike="noStrike" baseline="0" dirty="0">
                <a:solidFill>
                  <a:srgbClr val="000000"/>
                </a:solidFill>
                <a:latin typeface="Minion Pro"/>
              </a:rPr>
              <a:t> (</a:t>
            </a:r>
            <a:r>
              <a:rPr lang="fr-FR" sz="2000" b="0" i="1" u="none" strike="noStrike" baseline="0" dirty="0" err="1">
                <a:solidFill>
                  <a:srgbClr val="000000"/>
                </a:solidFill>
                <a:latin typeface="Minion Pro"/>
              </a:rPr>
              <a:t>form</a:t>
            </a:r>
            <a:r>
              <a:rPr lang="fr-FR" sz="2000" b="0" i="1" u="none" strike="noStrike" baseline="0" dirty="0">
                <a:solidFill>
                  <a:srgbClr val="000000"/>
                </a:solidFill>
                <a:latin typeface="Minion Pro"/>
              </a:rPr>
              <a:t>), </a:t>
            </a:r>
            <a:endParaRPr lang="fr-F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Kurumsal bilgi/kurum geçmişi </a:t>
            </a:r>
            <a:endParaRPr lang="tr-TR" sz="20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a:p>
            <a:pPr algn="just"/>
            <a:r>
              <a:rPr lang="tr-TR" sz="2000" b="0" i="0" u="none" strike="noStrike" baseline="0" dirty="0">
                <a:solidFill>
                  <a:srgbClr val="000000"/>
                </a:solidFill>
                <a:latin typeface="Minion Pro"/>
              </a:rPr>
              <a:t>gibi erişimi kolaylaştıracak ve bilgi sistemlerinde kullanılabilecek algoritmayı zenginleştirecek dizin ve </a:t>
            </a:r>
            <a:r>
              <a:rPr lang="tr-TR" sz="2000" b="0" i="0" u="none" strike="noStrike" baseline="0" dirty="0" err="1">
                <a:solidFill>
                  <a:srgbClr val="000000"/>
                </a:solidFill>
                <a:latin typeface="Minion Pro"/>
              </a:rPr>
              <a:t>thesaurus</a:t>
            </a:r>
            <a:r>
              <a:rPr lang="tr-TR" sz="2000" b="0" i="0" u="none" strike="noStrike" baseline="0" dirty="0">
                <a:solidFill>
                  <a:srgbClr val="000000"/>
                </a:solidFill>
                <a:latin typeface="Minion Pro"/>
              </a:rPr>
              <a:t> terimleri belirlenebilmektedir. </a:t>
            </a:r>
          </a:p>
        </p:txBody>
      </p:sp>
    </p:spTree>
    <p:extLst>
      <p:ext uri="{BB962C8B-B14F-4D97-AF65-F5344CB8AC3E}">
        <p14:creationId xmlns:p14="http://schemas.microsoft.com/office/powerpoint/2010/main" val="8922831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093428"/>
          </a:xfrm>
          <a:prstGeom prst="rect">
            <a:avLst/>
          </a:prstGeom>
          <a:noFill/>
        </p:spPr>
        <p:txBody>
          <a:bodyPr wrap="square">
            <a:spAutoFit/>
          </a:bodyPr>
          <a:lstStyle/>
          <a:p>
            <a:pPr algn="just"/>
            <a:r>
              <a:rPr lang="tr-TR" sz="2000" b="0" i="0" u="none" strike="noStrike" baseline="0" dirty="0">
                <a:solidFill>
                  <a:srgbClr val="000000"/>
                </a:solidFill>
                <a:latin typeface="Minion Pro"/>
              </a:rPr>
              <a:t>Arşiv materyalinin arşivlere devrinden sonra hangi tasnif yöntemi(</a:t>
            </a:r>
            <a:r>
              <a:rPr lang="tr-TR" sz="2000" b="0" i="0" u="none" strike="noStrike" baseline="0" dirty="0" err="1">
                <a:solidFill>
                  <a:srgbClr val="000000"/>
                </a:solidFill>
                <a:latin typeface="Minion Pro"/>
              </a:rPr>
              <a:t>leri</a:t>
            </a:r>
            <a:r>
              <a:rPr lang="tr-TR" sz="2000" b="0" i="0" u="none" strike="noStrike" baseline="0" dirty="0">
                <a:solidFill>
                  <a:srgbClr val="000000"/>
                </a:solidFill>
                <a:latin typeface="Minion Pro"/>
              </a:rPr>
              <a:t>) tercih edilirse edilsin tasnif sürecinde yerleşimin ve buna bağlı olarak erişimin olanaklı kılınması için aşağıdaki aşamaların sırayla uygulanması gerekmektedir. </a:t>
            </a:r>
          </a:p>
          <a:p>
            <a:pPr algn="just"/>
            <a:endParaRPr lang="tr-TR" sz="2000" b="0" i="0" u="none" strike="noStrike" baseline="0" dirty="0">
              <a:solidFill>
                <a:srgbClr val="000000"/>
              </a:solidFill>
              <a:latin typeface="Minion Pro"/>
            </a:endParaRPr>
          </a:p>
          <a:p>
            <a:pPr marL="457200" indent="-457200" algn="just">
              <a:buAutoNum type="arabicPeriod"/>
            </a:pPr>
            <a:r>
              <a:rPr lang="tr-TR" sz="2000" b="1" i="1" u="none" strike="noStrike" baseline="0" dirty="0">
                <a:solidFill>
                  <a:srgbClr val="000000"/>
                </a:solidFill>
                <a:latin typeface="Minion Pro"/>
              </a:rPr>
              <a:t>Aslî düzenin kontrolü/sağlanması (</a:t>
            </a:r>
            <a:r>
              <a:rPr lang="tr-TR" sz="2000" b="1" i="1" u="none" strike="noStrike" baseline="0" dirty="0" err="1">
                <a:solidFill>
                  <a:srgbClr val="000000"/>
                </a:solidFill>
                <a:latin typeface="Minion Pro"/>
              </a:rPr>
              <a:t>restoration</a:t>
            </a:r>
            <a:r>
              <a:rPr lang="tr-TR" sz="2000" b="1" i="1" u="none" strike="noStrike" baseline="0" dirty="0">
                <a:solidFill>
                  <a:srgbClr val="000000"/>
                </a:solidFill>
                <a:latin typeface="Minion Pro"/>
              </a:rPr>
              <a:t> of </a:t>
            </a:r>
            <a:r>
              <a:rPr lang="tr-TR" sz="2000" b="1" i="1" u="none" strike="noStrike" baseline="0" dirty="0" err="1">
                <a:solidFill>
                  <a:srgbClr val="000000"/>
                </a:solidFill>
                <a:latin typeface="Minion Pro"/>
              </a:rPr>
              <a:t>original</a:t>
            </a:r>
            <a:r>
              <a:rPr lang="tr-TR" sz="2000" b="1" i="1" u="none" strike="noStrike" baseline="0" dirty="0">
                <a:solidFill>
                  <a:srgbClr val="000000"/>
                </a:solidFill>
                <a:latin typeface="Minion Pro"/>
              </a:rPr>
              <a:t> </a:t>
            </a:r>
            <a:r>
              <a:rPr lang="tr-TR" sz="2000" b="1" i="1" u="none" strike="noStrike" baseline="0" dirty="0" err="1">
                <a:solidFill>
                  <a:srgbClr val="000000"/>
                </a:solidFill>
                <a:latin typeface="Minion Pro"/>
              </a:rPr>
              <a:t>order</a:t>
            </a:r>
            <a:r>
              <a:rPr lang="tr-TR" sz="2000" b="1" i="1" u="none" strike="noStrike" baseline="0" dirty="0">
                <a:solidFill>
                  <a:srgbClr val="000000"/>
                </a:solidFill>
                <a:latin typeface="Minion Pro"/>
              </a:rPr>
              <a:t>/ </a:t>
            </a:r>
            <a:r>
              <a:rPr lang="tr-TR" sz="2000" b="1" i="1" u="none" strike="noStrike" baseline="0" dirty="0" err="1">
                <a:solidFill>
                  <a:srgbClr val="000000"/>
                </a:solidFill>
                <a:latin typeface="Minion Pro"/>
              </a:rPr>
              <a:t>perfecting</a:t>
            </a:r>
            <a:r>
              <a:rPr lang="tr-TR" sz="2000" b="1" i="1" u="none" strike="noStrike" baseline="0" dirty="0">
                <a:solidFill>
                  <a:srgbClr val="000000"/>
                </a:solidFill>
                <a:latin typeface="Minion Pro"/>
              </a:rPr>
              <a:t> </a:t>
            </a:r>
            <a:r>
              <a:rPr lang="tr-TR" sz="2000" b="1" i="1" u="none" strike="noStrike" baseline="0" dirty="0" err="1">
                <a:solidFill>
                  <a:srgbClr val="000000"/>
                </a:solidFill>
                <a:latin typeface="Minion Pro"/>
              </a:rPr>
              <a:t>original</a:t>
            </a:r>
            <a:r>
              <a:rPr lang="tr-TR" sz="2000" b="1" i="1" u="none" strike="noStrike" baseline="0" dirty="0">
                <a:solidFill>
                  <a:srgbClr val="000000"/>
                </a:solidFill>
                <a:latin typeface="Minion Pro"/>
              </a:rPr>
              <a:t> </a:t>
            </a:r>
            <a:r>
              <a:rPr lang="tr-TR" sz="2000" b="1" i="1" u="none" strike="noStrike" baseline="0" dirty="0" err="1">
                <a:solidFill>
                  <a:srgbClr val="000000"/>
                </a:solidFill>
                <a:latin typeface="Minion Pro"/>
              </a:rPr>
              <a:t>order</a:t>
            </a:r>
            <a:r>
              <a:rPr lang="tr-TR" sz="2000" b="1" i="1" u="none" strike="noStrike" baseline="0" dirty="0">
                <a:solidFill>
                  <a:srgbClr val="000000"/>
                </a:solidFill>
                <a:latin typeface="Minion Pro"/>
              </a:rPr>
              <a:t>)</a:t>
            </a:r>
            <a:r>
              <a:rPr lang="tr-TR" sz="2000" b="1" i="0" u="none" strike="noStrike" baseline="0" dirty="0">
                <a:solidFill>
                  <a:srgbClr val="000000"/>
                </a:solidFill>
                <a:latin typeface="Minion Pro"/>
              </a:rPr>
              <a:t>: </a:t>
            </a:r>
            <a:r>
              <a:rPr lang="tr-TR" sz="2000" b="0" i="0" u="none" strike="noStrike" baseline="0" dirty="0">
                <a:solidFill>
                  <a:srgbClr val="000000"/>
                </a:solidFill>
                <a:latin typeface="Minion Pro"/>
              </a:rPr>
              <a:t>Arşiv materyalinin kurumunda/biriminde -</a:t>
            </a:r>
            <a:r>
              <a:rPr lang="tr-TR" sz="2000" b="0" i="0" u="none" strike="noStrike" baseline="0" dirty="0" err="1">
                <a:solidFill>
                  <a:srgbClr val="000000"/>
                </a:solidFill>
                <a:latin typeface="Minion Pro"/>
              </a:rPr>
              <a:t>provenans</a:t>
            </a:r>
            <a:r>
              <a:rPr lang="tr-TR" sz="2000" b="0" i="0" u="none" strike="noStrike" baseline="0" dirty="0">
                <a:solidFill>
                  <a:srgbClr val="000000"/>
                </a:solidFill>
                <a:latin typeface="Minion Pro"/>
              </a:rPr>
              <a:t>-işlem gördüğü tarihte almış olduğu düzenin muhafaza edilip edilmediği, kurumların/birimlerin belgelerinin birbirine karışıp karışmadığının kontrolüdür. Bir başka ifade ile arşiv materyali üzerinde oluşumlarından sorumlu kurum, kuruluş ve kişi tarafından yapılmış düzenlemenin bozulduğu durumlarda aslî düzene saygı ilkesinin uygulanması çalışmalarıdır (Arşivcilik Terimleri…, 1995: 9). </a:t>
            </a:r>
          </a:p>
          <a:p>
            <a:pPr marL="457200" indent="-457200" algn="just">
              <a:buAutoNum type="arabicPeriod"/>
            </a:pPr>
            <a:endParaRPr lang="tr-TR" sz="2000" dirty="0">
              <a:solidFill>
                <a:srgbClr val="000000"/>
              </a:solidFill>
              <a:latin typeface="Minion Pro"/>
            </a:endParaRPr>
          </a:p>
          <a:p>
            <a:pPr algn="just"/>
            <a:r>
              <a:rPr lang="tr-TR" sz="2000" b="0" i="0" u="none" strike="noStrike" baseline="0" dirty="0">
                <a:solidFill>
                  <a:srgbClr val="000000"/>
                </a:solidFill>
                <a:latin typeface="Minion Pro"/>
              </a:rPr>
              <a:t>Arşive devredilen materyal ait olduğu kurumdaki/birimdeki düzenini koruyorsa, arşiv depolarına bu düzeni ile yerleştirilir. </a:t>
            </a:r>
          </a:p>
        </p:txBody>
      </p:sp>
    </p:spTree>
    <p:extLst>
      <p:ext uri="{BB962C8B-B14F-4D97-AF65-F5344CB8AC3E}">
        <p14:creationId xmlns:p14="http://schemas.microsoft.com/office/powerpoint/2010/main" val="37074367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847207"/>
          </a:xfrm>
          <a:prstGeom prst="rect">
            <a:avLst/>
          </a:prstGeom>
          <a:noFill/>
        </p:spPr>
        <p:txBody>
          <a:bodyPr wrap="square">
            <a:spAutoFit/>
          </a:bodyPr>
          <a:lstStyle/>
          <a:p>
            <a:pPr algn="just"/>
            <a:r>
              <a:rPr lang="tr-TR" sz="2000" b="0" i="0" u="none" strike="noStrike" baseline="0" dirty="0">
                <a:solidFill>
                  <a:srgbClr val="000000"/>
                </a:solidFill>
                <a:latin typeface="Minion Pro"/>
              </a:rPr>
              <a:t>Eğer arşiv materyal</a:t>
            </a:r>
            <a:r>
              <a:rPr lang="tr-TR" sz="2400" dirty="0">
                <a:solidFill>
                  <a:srgbClr val="000000"/>
                </a:solidFill>
                <a:latin typeface="Minion Pro"/>
              </a:rPr>
              <a:t>i </a:t>
            </a:r>
            <a:r>
              <a:rPr lang="tr-TR" sz="2000" b="0" i="0" u="none" strike="noStrike" baseline="0" dirty="0">
                <a:solidFill>
                  <a:srgbClr val="000000"/>
                </a:solidFill>
                <a:latin typeface="Minion Pro"/>
              </a:rPr>
              <a:t>devralındığında aslî düzenine uygun değilse, materyal kurumun/ birimin organizasyon şeması ve varsa belge kayıt defterleri yardımıyla düzenli hale getirilmelidir. </a:t>
            </a:r>
          </a:p>
          <a:p>
            <a:pPr algn="just"/>
            <a:endParaRPr lang="tr-TR" sz="2000" dirty="0">
              <a:solidFill>
                <a:srgbClr val="000000"/>
              </a:solidFill>
              <a:latin typeface="Minion Pro"/>
            </a:endParaRPr>
          </a:p>
          <a:p>
            <a:pPr algn="just"/>
            <a:r>
              <a:rPr lang="tr-TR" sz="2000" b="0" i="0" u="none" strike="noStrike" baseline="0" dirty="0">
                <a:solidFill>
                  <a:srgbClr val="000000"/>
                </a:solidFill>
                <a:latin typeface="Minion Pro"/>
              </a:rPr>
              <a:t>Farklı kurumların/birimlerin arşiv materyali karışık durumda ise bunlar öncelikle kurumlarına/birimlerine göre sonrasında da dosya planlarındaki konularına göre ayrılmalıdır. Aslî düzende bozulma belirlendiğinde devralınan kuruma/birime ait arşiv materyalinin tabi olduğu mevzuat incelenerek organizasyon şeması, görev, yetki ve sorumlulukları ile faaliyetleri, arşivciler tarafından belirlenmeli, kamu kurum ve kuruluşları için oluşum aşamasında kullanmış oldukları dosya planları yardımıyla kaba tasnifi yapılarak aslî düzenine yakın bir seviyeye getirilmeye çalışılmalıdır. </a:t>
            </a:r>
          </a:p>
          <a:p>
            <a:pPr algn="just"/>
            <a:endParaRPr lang="tr-TR" sz="2000" dirty="0">
              <a:solidFill>
                <a:srgbClr val="000000"/>
              </a:solidFill>
              <a:latin typeface="Minion Pro"/>
            </a:endParaRPr>
          </a:p>
          <a:p>
            <a:pPr algn="just"/>
            <a:r>
              <a:rPr lang="tr-TR" sz="2000" b="0" i="0" u="none" strike="noStrike" baseline="0" dirty="0">
                <a:solidFill>
                  <a:srgbClr val="000000"/>
                </a:solidFill>
                <a:latin typeface="Minion Pro"/>
              </a:rPr>
              <a:t>Coğrafi, kronolojik, tematik vb. sıralamasına dikkat edilmelidir. </a:t>
            </a: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5715385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708981"/>
          </a:xfrm>
          <a:prstGeom prst="rect">
            <a:avLst/>
          </a:prstGeom>
          <a:noFill/>
        </p:spPr>
        <p:txBody>
          <a:bodyPr wrap="square">
            <a:spAutoFit/>
          </a:bodyPr>
          <a:lstStyle/>
          <a:p>
            <a:pPr algn="just"/>
            <a:endParaRPr lang="tr-TR" sz="2000" b="0" i="0" u="none" strike="noStrike" baseline="0" dirty="0">
              <a:solidFill>
                <a:srgbClr val="000000"/>
              </a:solidFill>
              <a:latin typeface="Minion Pro"/>
            </a:endParaRPr>
          </a:p>
          <a:p>
            <a:pPr marR="5600" algn="just"/>
            <a:r>
              <a:rPr lang="tr-TR" sz="2000" b="0" i="0" u="none" strike="noStrike" baseline="0" dirty="0">
                <a:solidFill>
                  <a:srgbClr val="000000"/>
                </a:solidFill>
                <a:latin typeface="Minion Pro"/>
              </a:rPr>
              <a:t>Sağlanan özel arşivlerde ise aslî düzen kontrolü arşiv sahibinden veya yakınlarından alınacak bilgiler doğrultusunda kurgulanabilir. Arşiv materyali türü, bunların kendi içerisindeki sıralaması ve materyalin birbiri ile olan ilişkisi kaba tasnif sonrasında analitik olarak incelenmesi ile sağlanabilir. </a:t>
            </a:r>
          </a:p>
          <a:p>
            <a:pPr marR="5600" algn="just"/>
            <a:endParaRPr lang="tr-TR" sz="2000" dirty="0">
              <a:solidFill>
                <a:srgbClr val="000000"/>
              </a:solidFill>
              <a:latin typeface="Minion Pro"/>
            </a:endParaRPr>
          </a:p>
          <a:p>
            <a:pPr marR="5600" algn="just"/>
            <a:r>
              <a:rPr lang="tr-TR" sz="2000" b="0" i="0" u="none" strike="noStrike" baseline="0" dirty="0">
                <a:solidFill>
                  <a:srgbClr val="000000"/>
                </a:solidFill>
                <a:latin typeface="Minion Pro"/>
              </a:rPr>
              <a:t>Bu tür arşivlerde arşiv materyalinin aslî düzeninin belirlenmesi oldukça güçtür. Bu nedenle arşivcilerin materyal üzerinde daha entelektüel bir çaba harcayarak arşiv materyalini tasnife hazırlamaları gerekecektir. Arşiv materyali arşiv sahibinin bıraktığı/oluşturduğu şekilde, koruma malzemesi üzerinde, kapaklarında ve/veya arka bölümlerinde yer alan başlık, açıklama, not, rumuz, numara gibi işaretleme ve kayıtların içerik ile ilgili olup olmadıkları anlaşılmaya çalışılabilir. </a:t>
            </a:r>
          </a:p>
          <a:p>
            <a:pPr marR="5600" algn="just"/>
            <a:endParaRPr lang="tr-TR" sz="2000" dirty="0">
              <a:solidFill>
                <a:srgbClr val="000000"/>
              </a:solidFill>
              <a:latin typeface="Minion Pro"/>
            </a:endParaRPr>
          </a:p>
          <a:p>
            <a:pPr marR="5600" algn="just"/>
            <a:r>
              <a:rPr lang="tr-TR" sz="2000" b="0" i="0" u="none" strike="noStrike" baseline="0" dirty="0">
                <a:solidFill>
                  <a:srgbClr val="000000"/>
                </a:solidFill>
                <a:latin typeface="Minion Pro"/>
              </a:rPr>
              <a:t>Bu işlem sürerken üzerlerinde herhangi bir ifade yer almayan dosya/klasör ve zarflar içerisinde bulunan arşiv materyaline ilişkin bilgilendirici başlık ve numaralar, ilgili koruma malzemesi üzerine kurşun kalemle not edilebilir. Arşiv materyali daha kolay tasnif edilebilmesi için olası ilişkileri bulunmayanlardan başlanmak üzere türlerine göre yeniden sıralanabilir.  </a:t>
            </a:r>
          </a:p>
        </p:txBody>
      </p:sp>
    </p:spTree>
    <p:extLst>
      <p:ext uri="{BB962C8B-B14F-4D97-AF65-F5344CB8AC3E}">
        <p14:creationId xmlns:p14="http://schemas.microsoft.com/office/powerpoint/2010/main" val="13598794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708981"/>
          </a:xfrm>
          <a:prstGeom prst="rect">
            <a:avLst/>
          </a:prstGeom>
          <a:noFill/>
        </p:spPr>
        <p:txBody>
          <a:bodyPr wrap="square">
            <a:spAutoFit/>
          </a:bodyPr>
          <a:lstStyle/>
          <a:p>
            <a:pPr algn="just"/>
            <a:r>
              <a:rPr lang="tr-TR" sz="2000" b="1" i="1" u="none" strike="noStrike" baseline="0" dirty="0">
                <a:solidFill>
                  <a:srgbClr val="000000"/>
                </a:solidFill>
                <a:latin typeface="Minion Pro"/>
              </a:rPr>
              <a:t>2. Kopyaların/fazla nüshaların ayrılması (</a:t>
            </a:r>
            <a:r>
              <a:rPr lang="tr-TR" sz="2000" b="1" i="1" u="none" strike="noStrike" baseline="0" dirty="0" err="1">
                <a:solidFill>
                  <a:srgbClr val="000000"/>
                </a:solidFill>
                <a:latin typeface="Minion Pro"/>
              </a:rPr>
              <a:t>weeding</a:t>
            </a:r>
            <a:r>
              <a:rPr lang="tr-TR" sz="2000" b="1" i="1" u="none" strike="noStrike" baseline="0" dirty="0">
                <a:solidFill>
                  <a:srgbClr val="000000"/>
                </a:solidFill>
                <a:latin typeface="Minion Pro"/>
              </a:rPr>
              <a:t>):</a:t>
            </a:r>
            <a:r>
              <a:rPr lang="tr-TR" sz="2000" b="0" i="1" u="none" strike="noStrike" baseline="0" dirty="0">
                <a:solidFill>
                  <a:srgbClr val="000000"/>
                </a:solidFill>
                <a:latin typeface="Minion Pro"/>
              </a:rPr>
              <a:t> </a:t>
            </a:r>
            <a:r>
              <a:rPr lang="tr-TR" sz="2000" b="0" i="0" u="none" strike="noStrike" baseline="0" dirty="0">
                <a:solidFill>
                  <a:srgbClr val="000000"/>
                </a:solidFill>
                <a:latin typeface="Minion Pro"/>
              </a:rPr>
              <a:t>Aslî düzen kontrolünün tamamlanmasından veya arşiv materyalinin aslî düzene uygun hale getirilmesinin ardından devralınan arşiv materyali içerisinde fazla kopyaların/nüshaların kontrol edilerek ayrılması gereklidir. Bunların ayıklanması hem güvenlik hem de dosya içerisinde karışıklıklara yol açmaması için önemlidir. Bu işlem yapılırken dosya bütünlüğünün korunmasına özen gösterilmelidir. Kurum arşivleri bağlamında ele alındığında ilgili mevzuat ve saklama planları çerçevesinde belgeler </a:t>
            </a:r>
            <a:r>
              <a:rPr lang="tr-TR" sz="2000" b="0" i="0" u="none" strike="noStrike" baseline="0" dirty="0" err="1">
                <a:solidFill>
                  <a:srgbClr val="000000"/>
                </a:solidFill>
                <a:latin typeface="Minion Pro"/>
              </a:rPr>
              <a:t>DAB’a</a:t>
            </a:r>
            <a:r>
              <a:rPr lang="tr-TR" sz="2000" b="0" i="0" u="none" strike="noStrike" baseline="0" dirty="0">
                <a:solidFill>
                  <a:srgbClr val="000000"/>
                </a:solidFill>
                <a:latin typeface="Minion Pro"/>
              </a:rPr>
              <a:t> tek nüsha olarak devredilir. Bu aşamada arşiv materyali içerisinde -dosya/klasör/kutu-yer alan belgeleri tamamlayıcı özelliği ve tarihsel değeri bulunmayan boş kâğıtların, zarfların, not alınan kâğıt parçalarının da ayrıştırılması gerekmektedir.</a:t>
            </a:r>
          </a:p>
          <a:p>
            <a:pPr algn="just"/>
            <a:endParaRPr lang="tr-TR" sz="2000" b="0" i="0" u="none" strike="noStrike" baseline="0" dirty="0">
              <a:solidFill>
                <a:srgbClr val="000000"/>
              </a:solidFill>
              <a:latin typeface="Minion Pro"/>
            </a:endParaRPr>
          </a:p>
          <a:p>
            <a:pPr algn="just"/>
            <a:r>
              <a:rPr lang="tr-TR" sz="2000" b="0" i="0" u="none" strike="noStrike" baseline="0" dirty="0">
                <a:solidFill>
                  <a:srgbClr val="000000"/>
                </a:solidFill>
                <a:latin typeface="Minion Pro"/>
              </a:rPr>
              <a:t>Özel arşivlerde kopyaların/fazla nüshaların -fazla nüsha süreli yayın, </a:t>
            </a:r>
            <a:r>
              <a:rPr lang="tr-TR" sz="2000" b="0" i="0" u="none" strike="noStrike" baseline="0" dirty="0" err="1">
                <a:solidFill>
                  <a:srgbClr val="000000"/>
                </a:solidFill>
                <a:latin typeface="Minion Pro"/>
              </a:rPr>
              <a:t>efemera</a:t>
            </a:r>
            <a:r>
              <a:rPr lang="tr-TR" sz="2000" b="0" i="0" u="none" strike="noStrike" baseline="0" dirty="0">
                <a:solidFill>
                  <a:srgbClr val="000000"/>
                </a:solidFill>
                <a:latin typeface="Minion Pro"/>
              </a:rPr>
              <a:t> kitap da olabilir-ayrılması arşiv sahibi, bağışçı veya arşivcilerin kararına göre değişiklik gösterebilir. Kopya ve fazla nüshaların ayrılması aşamasında belge grupları arasından fotoğraf, </a:t>
            </a:r>
            <a:r>
              <a:rPr lang="tr-TR" sz="2000" b="0" i="0" u="none" strike="noStrike" baseline="0" dirty="0" err="1">
                <a:solidFill>
                  <a:srgbClr val="000000"/>
                </a:solidFill>
                <a:latin typeface="Minion Pro"/>
              </a:rPr>
              <a:t>efemera</a:t>
            </a:r>
            <a:r>
              <a:rPr lang="tr-TR" sz="2000" b="0" i="0" u="none" strike="noStrike" baseline="0" dirty="0">
                <a:solidFill>
                  <a:srgbClr val="000000"/>
                </a:solidFill>
                <a:latin typeface="Minion Pro"/>
              </a:rPr>
              <a:t>, harita gibi belge/yayın türlerinin çıkması durumunda öncelikle bunların tasnifi yapılan belge grubu ile bağlantısı olup olmadığı belirlenmeye çalışılır. Eğer bağlantısı varsa beraber </a:t>
            </a:r>
            <a:r>
              <a:rPr lang="tr-TR" sz="2000" b="0" i="0" u="none" strike="noStrike" baseline="0" dirty="0" err="1">
                <a:solidFill>
                  <a:srgbClr val="000000"/>
                </a:solidFill>
                <a:latin typeface="Minion Pro"/>
              </a:rPr>
              <a:t>gömleklenir</a:t>
            </a:r>
            <a:r>
              <a:rPr lang="tr-TR" sz="2000" b="0" i="0" u="none" strike="noStrike" baseline="0" dirty="0">
                <a:solidFill>
                  <a:srgbClr val="000000"/>
                </a:solidFill>
                <a:latin typeface="Minion Pro"/>
              </a:rPr>
              <a:t>, yoksa bu belge türleri, </a:t>
            </a:r>
            <a:r>
              <a:rPr lang="tr-TR" sz="2000" b="0" i="0" u="none" strike="noStrike" baseline="0" dirty="0" err="1">
                <a:solidFill>
                  <a:srgbClr val="000000"/>
                </a:solidFill>
                <a:latin typeface="Minion Pro"/>
              </a:rPr>
              <a:t>arşivsel</a:t>
            </a:r>
            <a:r>
              <a:rPr lang="tr-TR" sz="2000" b="0" i="0" u="none" strike="noStrike" baseline="0" dirty="0">
                <a:solidFill>
                  <a:srgbClr val="000000"/>
                </a:solidFill>
                <a:latin typeface="Minion Pro"/>
              </a:rPr>
              <a:t> değerleri bakımından incelenerek materyal türüne göre oluşturulmuş koleksiyonlara devredilir. </a:t>
            </a:r>
          </a:p>
        </p:txBody>
      </p:sp>
    </p:spTree>
    <p:extLst>
      <p:ext uri="{BB962C8B-B14F-4D97-AF65-F5344CB8AC3E}">
        <p14:creationId xmlns:p14="http://schemas.microsoft.com/office/powerpoint/2010/main" val="341557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I.3. Arşiv Fonu/Serisi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85652"/>
          </a:xfrm>
          <a:prstGeom prst="rect">
            <a:avLst/>
          </a:prstGeom>
          <a:noFill/>
        </p:spPr>
        <p:txBody>
          <a:bodyPr wrap="square">
            <a:spAutoFit/>
          </a:bodyPr>
          <a:lstStyle/>
          <a:p>
            <a:pPr algn="just"/>
            <a:r>
              <a:rPr lang="tr-TR" sz="1600" b="0" i="0" u="none" strike="noStrike" baseline="0" dirty="0">
                <a:solidFill>
                  <a:srgbClr val="000000"/>
                </a:solidFill>
                <a:latin typeface="Minion Pro"/>
              </a:rPr>
              <a:t>Arşiv fonu, üretildikleri </a:t>
            </a:r>
            <a:r>
              <a:rPr lang="tr-TR" sz="1600" b="1" i="0" u="none" strike="noStrike" baseline="0" dirty="0">
                <a:solidFill>
                  <a:srgbClr val="000000"/>
                </a:solidFill>
                <a:latin typeface="Minion Pro"/>
              </a:rPr>
              <a:t>kurum/birim/aile/kişi ile ilgili olarak bütünsel ve bağlamsal bir bakış açısı ile </a:t>
            </a:r>
            <a:r>
              <a:rPr lang="tr-TR" sz="1600" b="0" i="0" u="none" strike="noStrike" baseline="0" dirty="0">
                <a:solidFill>
                  <a:srgbClr val="000000"/>
                </a:solidFill>
                <a:latin typeface="Minion Pro"/>
              </a:rPr>
              <a:t>geçmişteki faaliyetlerin incelenmesine olanak tanır. Bunun yanı sıra süreç içerisinde belgelerin kanıtlayıcı değerini güçlendirip korurken herhangi bir araştırmacının arşivden beklentilerinin yerine getirilmesinde önemli bir rol oynar. </a:t>
            </a:r>
          </a:p>
          <a:p>
            <a:pPr algn="just"/>
            <a:endParaRPr lang="tr-TR" sz="1600" b="0" i="0" u="none" strike="noStrike" baseline="0" dirty="0">
              <a:solidFill>
                <a:srgbClr val="000000"/>
              </a:solidFill>
              <a:latin typeface="Minion Pro"/>
            </a:endParaRP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 serisi </a:t>
            </a:r>
            <a:r>
              <a:rPr lang="tr-TR" sz="1600" b="0" i="1" u="none" strike="noStrike" baseline="0" dirty="0">
                <a:solidFill>
                  <a:srgbClr val="000000"/>
                </a:solidFill>
                <a:latin typeface="Minion Pro"/>
              </a:rPr>
              <a:t>(</a:t>
            </a:r>
            <a:r>
              <a:rPr lang="tr-TR" sz="1600" b="0" i="1" u="none" strike="noStrike" baseline="0" dirty="0" err="1">
                <a:solidFill>
                  <a:srgbClr val="000000"/>
                </a:solidFill>
                <a:latin typeface="Minion Pro"/>
              </a:rPr>
              <a:t>record</a:t>
            </a:r>
            <a:r>
              <a:rPr lang="tr-TR" sz="1600" b="0" i="1" u="none" strike="noStrike" baseline="0" dirty="0">
                <a:solidFill>
                  <a:srgbClr val="000000"/>
                </a:solidFill>
                <a:latin typeface="Minion Pro"/>
              </a:rPr>
              <a:t> </a:t>
            </a:r>
            <a:r>
              <a:rPr lang="tr-TR" sz="1600" b="0" i="1" u="none" strike="noStrike" baseline="0" dirty="0" err="1">
                <a:solidFill>
                  <a:srgbClr val="000000"/>
                </a:solidFill>
                <a:latin typeface="Minion Pro"/>
              </a:rPr>
              <a:t>serie</a:t>
            </a:r>
            <a:r>
              <a:rPr lang="tr-TR" sz="1600" b="0" i="1" u="none" strike="noStrike" baseline="0" dirty="0">
                <a:solidFill>
                  <a:srgbClr val="000000"/>
                </a:solidFill>
                <a:latin typeface="Minion Pro"/>
              </a:rPr>
              <a:t>) </a:t>
            </a:r>
            <a:r>
              <a:rPr lang="tr-TR" sz="1600" b="0" i="0" u="none" strike="noStrike" baseline="0" dirty="0">
                <a:solidFill>
                  <a:srgbClr val="000000"/>
                </a:solidFill>
                <a:latin typeface="Minion Pro"/>
              </a:rPr>
              <a:t>belli bir işlev veya konuyla ilgili oldukları, aynı faaliyetten kaynaklandıkları, belirli bir biçime sahip oldukları, üretimlerinden veya alınmalarından kaynaklanan başka bir ilişkiden dolayı sistematik olarak düzenlenmiş, fon içerisinde faaliyet bazlı ayrıma tabi tutulan belge grubudur.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Birçok seri, alt seriler altında gruplandırılabilen ilgili belge gruplarını içerir. Fonlar idari yapılanmaya göre oluştururken seriler özellikle faaliyet türü, işlem türü, konu, alt konu gibi daha çok bir kurumun faaliyet ve işlem türü yelpazesini ortaya koyar. </a:t>
            </a:r>
          </a:p>
          <a:p>
            <a:pPr algn="just"/>
            <a:endParaRPr lang="tr-TR" sz="1600" b="0" i="0" u="none" strike="noStrike" baseline="0" dirty="0">
              <a:solidFill>
                <a:srgbClr val="000000"/>
              </a:solidFill>
              <a:latin typeface="Minion Pro"/>
            </a:endParaRPr>
          </a:p>
          <a:p>
            <a:pPr algn="just"/>
            <a:r>
              <a:rPr lang="tr-TR" sz="1600" b="1" i="0" u="none" strike="noStrike" baseline="0" dirty="0">
                <a:solidFill>
                  <a:srgbClr val="000000"/>
                </a:solidFill>
                <a:latin typeface="Minion Pro"/>
              </a:rPr>
              <a:t>Gerek fon gerekse seri bazlı anlamsal belge gruplarının oluşturulmasındaki temel amaç</a:t>
            </a:r>
            <a:r>
              <a:rPr lang="tr-TR" sz="1600" b="0" i="0" u="none" strike="noStrike" baseline="0" dirty="0">
                <a:solidFill>
                  <a:srgbClr val="000000"/>
                </a:solidFill>
                <a:latin typeface="Minion Pro"/>
              </a:rPr>
              <a:t>; hangi özel ve tüzel kişilikler, hangi faaliyetler sonucu hangi/ne tür/ne kadar belge üretmiştir sorusunu doğru cevaplayarak arşiv belgelerinin geçmişteki olayları objektif biçimde aydınlatma özelliğini koruyabilmektir.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8257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16539"/>
          </a:xfrm>
          <a:prstGeom prst="rect">
            <a:avLst/>
          </a:prstGeom>
          <a:noFill/>
        </p:spPr>
        <p:txBody>
          <a:bodyPr wrap="square">
            <a:spAutoFit/>
          </a:bodyPr>
          <a:lstStyle/>
          <a:p>
            <a:pPr algn="l"/>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pPr algn="just"/>
            <a:r>
              <a:rPr lang="tr-TR" sz="2000" b="1" i="1" u="none" strike="noStrike" baseline="0" dirty="0">
                <a:solidFill>
                  <a:srgbClr val="000000"/>
                </a:solidFill>
                <a:latin typeface="Minion Pro"/>
              </a:rPr>
              <a:t>3. Zararlı aparatlardan temizleme/arındırma (</a:t>
            </a:r>
            <a:r>
              <a:rPr lang="tr-TR" sz="2000" b="1" i="1" u="none" strike="noStrike" baseline="0" dirty="0" err="1">
                <a:solidFill>
                  <a:srgbClr val="000000"/>
                </a:solidFill>
                <a:latin typeface="Minion Pro"/>
              </a:rPr>
              <a:t>culling-purging</a:t>
            </a:r>
            <a:r>
              <a:rPr lang="tr-TR" sz="2000" b="1" i="1" u="none" strike="noStrike" baseline="0" dirty="0">
                <a:solidFill>
                  <a:srgbClr val="000000"/>
                </a:solidFill>
                <a:latin typeface="Minion Pro"/>
              </a:rPr>
              <a:t>)</a:t>
            </a:r>
            <a:r>
              <a:rPr lang="tr-TR" sz="2000" b="1" i="0" u="none" strike="noStrike" baseline="0" dirty="0">
                <a:solidFill>
                  <a:srgbClr val="000000"/>
                </a:solidFill>
                <a:latin typeface="Minion Pro"/>
              </a:rPr>
              <a:t>: </a:t>
            </a:r>
            <a:r>
              <a:rPr lang="tr-TR" sz="2000" b="0" i="0" u="none" strike="noStrike" baseline="0" dirty="0">
                <a:solidFill>
                  <a:srgbClr val="000000"/>
                </a:solidFill>
                <a:latin typeface="Minion Pro"/>
              </a:rPr>
              <a:t>Dosya/ klasör, kutu içerisinde veya müstakil olarak devralınan genellikle kâğıt belgeler üzerinde onları bir bütün olarak bir arada tutmaya yarayan, arşivin bulunduğu fiziksel ortamın koşullarından etkilenen iğne, ataş, zımba, bağ, tel, raptiye gibi metal aksamın hem malzemeye hem de kullanıcılara zarar vermemesi için ayrılması gerekmektedir. Bu işlemler yapılırken belgelerin aslî düzeninin/sırasının korunmasına özen gösterilmelidir. </a:t>
            </a:r>
          </a:p>
          <a:p>
            <a:pPr algn="just"/>
            <a:endParaRPr lang="tr-TR" sz="2000" b="0" i="0" u="none" strike="noStrike" baseline="0" dirty="0">
              <a:solidFill>
                <a:srgbClr val="000000"/>
              </a:solidFill>
              <a:latin typeface="Minion Pro"/>
            </a:endParaRPr>
          </a:p>
          <a:p>
            <a:pPr algn="just"/>
            <a:r>
              <a:rPr lang="tr-TR" sz="2000" b="1" i="0" u="none" strike="noStrike" baseline="0" dirty="0">
                <a:solidFill>
                  <a:srgbClr val="000000"/>
                </a:solidFill>
                <a:latin typeface="Minion Pro"/>
              </a:rPr>
              <a:t>4. </a:t>
            </a:r>
            <a:r>
              <a:rPr lang="tr-TR" sz="2000" b="1" i="1" u="none" strike="noStrike" baseline="0" dirty="0">
                <a:solidFill>
                  <a:srgbClr val="000000"/>
                </a:solidFill>
                <a:latin typeface="Minion Pro"/>
              </a:rPr>
              <a:t>Sıralama (</a:t>
            </a:r>
            <a:r>
              <a:rPr lang="tr-TR" sz="2000" b="1" i="1" u="none" strike="noStrike" baseline="0" dirty="0" err="1">
                <a:solidFill>
                  <a:srgbClr val="000000"/>
                </a:solidFill>
                <a:latin typeface="Minion Pro"/>
              </a:rPr>
              <a:t>sorting</a:t>
            </a:r>
            <a:r>
              <a:rPr lang="tr-TR" sz="2000" b="1" i="1" u="none" strike="noStrike" baseline="0" dirty="0">
                <a:solidFill>
                  <a:srgbClr val="000000"/>
                </a:solidFill>
                <a:latin typeface="Minion Pro"/>
              </a:rPr>
              <a:t>)</a:t>
            </a:r>
            <a:r>
              <a:rPr lang="tr-TR" sz="2000" b="1" i="0" u="none" strike="noStrike" baseline="0" dirty="0">
                <a:solidFill>
                  <a:srgbClr val="000000"/>
                </a:solidFill>
                <a:latin typeface="Minion Pro"/>
              </a:rPr>
              <a:t>: </a:t>
            </a:r>
            <a:r>
              <a:rPr lang="tr-TR" sz="2000" b="0" i="0" u="none" strike="noStrike" baseline="0" dirty="0">
                <a:solidFill>
                  <a:srgbClr val="000000"/>
                </a:solidFill>
                <a:latin typeface="Minion Pro"/>
              </a:rPr>
              <a:t>Her kurumda/birimde işlemler belirli bir sıra ile yapılır ve bu işlemleri içeren belgeler kronolojik olarak birbirini takip eder. Arşiv materyalinin tasnifinde uygulanan yöntemlerde sıralama yöntemi genelde kronolojiktir. Ancak yerleştirmenin ve erişimin kolaylaştırılması için arşiv materyali konularına (tematik), coğrafik, alfabetik, numerik, alfa-numerik veya materyal türüne göre de sıralanabilir. Bu şekilde sıralanan arşiv materyali ayrıca kendi içinde de kronolojik olarak sıralanabilir. </a:t>
            </a:r>
          </a:p>
        </p:txBody>
      </p:sp>
    </p:spTree>
    <p:extLst>
      <p:ext uri="{BB962C8B-B14F-4D97-AF65-F5344CB8AC3E}">
        <p14:creationId xmlns:p14="http://schemas.microsoft.com/office/powerpoint/2010/main" val="13397442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2000" b="1" i="1" u="none" strike="noStrike" baseline="0" dirty="0">
                <a:solidFill>
                  <a:srgbClr val="000000"/>
                </a:solidFill>
                <a:latin typeface="Minion Pro"/>
              </a:rPr>
              <a:t>5. Sayfa numarası verme (</a:t>
            </a:r>
            <a:r>
              <a:rPr lang="tr-TR" sz="2000" b="1" i="1" u="none" strike="noStrike" baseline="0" dirty="0" err="1">
                <a:solidFill>
                  <a:srgbClr val="000000"/>
                </a:solidFill>
                <a:latin typeface="Minion Pro"/>
              </a:rPr>
              <a:t>pagination</a:t>
            </a:r>
            <a:r>
              <a:rPr lang="tr-TR" sz="2000" b="1" i="1" u="none" strike="noStrike" baseline="0" dirty="0">
                <a:solidFill>
                  <a:srgbClr val="000000"/>
                </a:solidFill>
                <a:latin typeface="Minion Pro"/>
              </a:rPr>
              <a:t>)</a:t>
            </a:r>
            <a:r>
              <a:rPr lang="tr-TR" sz="2000" b="1" i="0" u="none" strike="noStrike" baseline="0" dirty="0">
                <a:solidFill>
                  <a:srgbClr val="000000"/>
                </a:solidFill>
                <a:latin typeface="Minion Pro"/>
              </a:rPr>
              <a:t>: </a:t>
            </a:r>
            <a:r>
              <a:rPr lang="tr-TR" sz="2000" b="0" i="0" u="none" strike="noStrike" baseline="0" dirty="0">
                <a:solidFill>
                  <a:srgbClr val="000000"/>
                </a:solidFill>
                <a:latin typeface="Minion Pro"/>
              </a:rPr>
              <a:t>Devralınan arşiv materyalinin (kâğıt), türü malzeme, üretimi sırasında numaralandırılmamışsa kopyaların/fazla nüshaların ayrılması ve sıralama işleminden sonra belgenin kaç sayfa olduğunun tespiti, bütünlüğünün kontrolü ve daha kolay referans verilebilmesi için numaralandırılır. Bu uygulama kurşun kalem ile belgenin ön yüzüne -kimi durumlarda sayfanın her iki yüzü de/varağı da dolu olabileceğinden-birbirini takip edecek numaraların yazılması ve toplam sayfa sayısının kaçıncısı olduğunu gösterecek (1/8, 6/34 gibi) biçimde olması kontrolü kolaylaştıracaktır. </a:t>
            </a:r>
            <a:r>
              <a:rPr lang="tr-TR" sz="2000" b="0" i="0" u="none" strike="noStrike" baseline="0" dirty="0" err="1">
                <a:solidFill>
                  <a:srgbClr val="000000"/>
                </a:solidFill>
                <a:latin typeface="Minion Pro"/>
              </a:rPr>
              <a:t>EBYS’de</a:t>
            </a:r>
            <a:r>
              <a:rPr lang="tr-TR" sz="2000" b="0" i="0" u="none" strike="noStrike" baseline="0" dirty="0">
                <a:solidFill>
                  <a:srgbClr val="000000"/>
                </a:solidFill>
                <a:latin typeface="Minion Pro"/>
              </a:rPr>
              <a:t> üretilmiş belgelere üretimi esnasında sayfa numarası verildiğinden toplam sayfa sayısı kontrolü yeterli olacaktır. Kâğıt türündeki belge ekleri de eki olduğu belgenin sayfa sayısını izleyecek şekilde numaralandırılmalıdır. Film rulosu, ses kaseti, harita, plan, afiş, slayt, fotoğraf gibi kâğıt dışı kayıt ortamlarında yer alan belgeler için ise uygulanan sıralama uyarınca materyale zarar vermeyecek ancak görünebilecek bir bölümüne adet numarası kaydedilmelidir.</a:t>
            </a:r>
          </a:p>
          <a:p>
            <a:pPr algn="just"/>
            <a:endParaRPr lang="tr-TR" sz="2400" b="0" i="0" u="none" strike="noStrike" baseline="0" dirty="0">
              <a:solidFill>
                <a:srgbClr val="000000"/>
              </a:solidFill>
              <a:latin typeface="Minion Pro"/>
            </a:endParaRPr>
          </a:p>
          <a:p>
            <a:pPr algn="just"/>
            <a:r>
              <a:rPr lang="tr-TR" sz="2000" b="1" i="1" u="none" strike="noStrike" baseline="0" dirty="0">
                <a:solidFill>
                  <a:srgbClr val="000000"/>
                </a:solidFill>
                <a:latin typeface="Minion Pro"/>
              </a:rPr>
              <a:t>6. Aidiyetlik/kurum damgası (</a:t>
            </a:r>
            <a:r>
              <a:rPr lang="tr-TR" sz="2000" b="1" i="1" u="none" strike="noStrike" baseline="0" dirty="0" err="1">
                <a:solidFill>
                  <a:srgbClr val="000000"/>
                </a:solidFill>
                <a:latin typeface="Minion Pro"/>
              </a:rPr>
              <a:t>stamping</a:t>
            </a:r>
            <a:r>
              <a:rPr lang="tr-TR" sz="2000" b="1" i="1" u="none" strike="noStrike" baseline="0" dirty="0">
                <a:solidFill>
                  <a:srgbClr val="000000"/>
                </a:solidFill>
                <a:latin typeface="Minion Pro"/>
              </a:rPr>
              <a:t>)</a:t>
            </a:r>
            <a:r>
              <a:rPr lang="tr-TR" sz="800" b="1" i="0" u="none" strike="noStrike" baseline="0" dirty="0">
                <a:solidFill>
                  <a:srgbClr val="000000"/>
                </a:solidFill>
                <a:latin typeface="Minion Pro"/>
              </a:rPr>
              <a:t>49</a:t>
            </a:r>
            <a:r>
              <a:rPr lang="tr-TR" sz="2000" b="1" i="0" u="none" strike="noStrike" baseline="0" dirty="0">
                <a:solidFill>
                  <a:srgbClr val="000000"/>
                </a:solidFill>
                <a:latin typeface="Minion Pro"/>
              </a:rPr>
              <a:t>: </a:t>
            </a:r>
            <a:r>
              <a:rPr lang="tr-TR" sz="2000" b="0" i="0" u="none" strike="noStrike" baseline="0" dirty="0">
                <a:solidFill>
                  <a:srgbClr val="000000"/>
                </a:solidFill>
                <a:latin typeface="Minion Pro"/>
              </a:rPr>
              <a:t>Arşiv malzemesini devralan kurum arşivi, Devlet Arşivi veya özel arşiv söz konusu arşiv materyalinin uygun bölümüne mülkiyetinin kendine ait olduğunu belirten arşivin adını/rumuzunu/kısaltmasını içeren bir damga vurur. </a:t>
            </a: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2422645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09420"/>
          </a:xfrm>
          <a:prstGeom prst="rect">
            <a:avLst/>
          </a:prstGeom>
          <a:noFill/>
        </p:spPr>
        <p:txBody>
          <a:bodyPr wrap="square">
            <a:spAutoFit/>
          </a:bodyPr>
          <a:lstStyle/>
          <a:p>
            <a:pPr algn="just"/>
            <a:r>
              <a:rPr lang="tr-TR" sz="2400" b="1" dirty="0">
                <a:solidFill>
                  <a:srgbClr val="000000"/>
                </a:solidFill>
                <a:latin typeface="Minion Pro"/>
              </a:rPr>
              <a:t>7. </a:t>
            </a:r>
            <a:r>
              <a:rPr lang="tr-TR" sz="2000" b="1" i="1" u="none" strike="noStrike" baseline="0" dirty="0">
                <a:solidFill>
                  <a:srgbClr val="000000"/>
                </a:solidFill>
                <a:latin typeface="Minion Pro"/>
              </a:rPr>
              <a:t>Arşiv/yer damgası vurma (</a:t>
            </a:r>
            <a:r>
              <a:rPr lang="tr-TR" sz="2000" b="1" i="1" u="none" strike="noStrike" baseline="0" dirty="0" err="1">
                <a:solidFill>
                  <a:srgbClr val="000000"/>
                </a:solidFill>
                <a:latin typeface="Minion Pro"/>
              </a:rPr>
              <a:t>marking</a:t>
            </a:r>
            <a:r>
              <a:rPr lang="tr-TR" sz="2000" b="1" i="1" u="none" strike="noStrike" baseline="0" dirty="0">
                <a:solidFill>
                  <a:srgbClr val="000000"/>
                </a:solidFill>
                <a:latin typeface="Minion Pro"/>
              </a:rPr>
              <a:t>)</a:t>
            </a:r>
            <a:r>
              <a:rPr lang="tr-TR" sz="800" b="1" i="0" u="none" strike="noStrike" baseline="0" dirty="0">
                <a:solidFill>
                  <a:srgbClr val="000000"/>
                </a:solidFill>
                <a:latin typeface="Minion Pro"/>
              </a:rPr>
              <a:t>50</a:t>
            </a:r>
            <a:r>
              <a:rPr lang="tr-TR" sz="2000" b="1" i="0" u="none" strike="noStrike" baseline="0" dirty="0">
                <a:solidFill>
                  <a:srgbClr val="000000"/>
                </a:solidFill>
                <a:latin typeface="Minion Pro"/>
              </a:rPr>
              <a:t>: </a:t>
            </a:r>
            <a:r>
              <a:rPr lang="tr-TR" sz="2000" b="0" i="0" u="none" strike="noStrike" baseline="0" dirty="0">
                <a:solidFill>
                  <a:srgbClr val="000000"/>
                </a:solidFill>
                <a:latin typeface="Minion Pro"/>
              </a:rPr>
              <a:t>Aidiyetlik/kurum damgasının basılması ve dosyalama/kutulamanın ardından belgelerin üzerine referans kodunu içeren yer damgası eklenmelidir. Bu kod her arşiv için sahip olunan materyale, yerleşim planı ve olanaklarına bağlı olarak farklı şekillerde uygulanabilir. Referans kodu, çoğu zaman fon adı/kodu ile ilişkili olarak kurgulanıp uygulanmaktadır. Referans kodunun, materyal hangi ortamda üretilmiş veya kayıtlı olursa olsun fiziksel veya sanal konumunun tanımlanan materyale özgü biçimde matematiksel olarak belirlenmelidir. Referans kodundaki hiyerarşik düzen; arşiv kurumu, fon-alt fon, seri-alt seri, kutu, dosya/klasör-zarf ve belge-evrak numarası olarak kurgulanabilir (Bakınız; </a:t>
            </a:r>
            <a:r>
              <a:rPr lang="tr-TR" sz="2000" b="0" i="1" u="none" strike="noStrike" baseline="0" dirty="0">
                <a:solidFill>
                  <a:srgbClr val="000000"/>
                </a:solidFill>
                <a:latin typeface="Minion Pro"/>
              </a:rPr>
              <a:t>IV.2.3. Yer Numarası/Referans Kodu</a:t>
            </a:r>
            <a:r>
              <a:rPr lang="tr-TR" sz="2000" b="0" i="0" u="none" strike="noStrike" baseline="0" dirty="0">
                <a:solidFill>
                  <a:srgbClr val="000000"/>
                </a:solidFill>
                <a:latin typeface="Minion Pro"/>
              </a:rPr>
              <a:t>). Referans kodunu üzerinde yer aldığı damga veya etiket arşivin gereksinimleri doğrultusunda farklı sayıda bilgi alanı veya şekilde oluşturulabilir. </a:t>
            </a:r>
          </a:p>
          <a:p>
            <a:pPr algn="just"/>
            <a:endParaRPr lang="tr-TR" sz="2000" b="0" i="0" u="none" strike="noStrike" baseline="0" dirty="0">
              <a:solidFill>
                <a:srgbClr val="000000"/>
              </a:solidFill>
              <a:latin typeface="Minion Pro"/>
            </a:endParaRPr>
          </a:p>
          <a:p>
            <a:pPr algn="just"/>
            <a:r>
              <a:rPr lang="tr-TR" sz="2000" b="1" i="1" u="none" strike="noStrike" baseline="0" dirty="0">
                <a:solidFill>
                  <a:srgbClr val="000000"/>
                </a:solidFill>
                <a:latin typeface="Minion Pro"/>
              </a:rPr>
              <a:t>8. Dosyalama - kutulama (</a:t>
            </a:r>
            <a:r>
              <a:rPr lang="tr-TR" sz="2000" b="1" i="1" u="none" strike="noStrike" baseline="0" dirty="0" err="1">
                <a:solidFill>
                  <a:srgbClr val="000000"/>
                </a:solidFill>
                <a:latin typeface="Minion Pro"/>
              </a:rPr>
              <a:t>filing</a:t>
            </a:r>
            <a:r>
              <a:rPr lang="tr-TR" sz="2000" b="1" i="1" u="none" strike="noStrike" baseline="0" dirty="0">
                <a:solidFill>
                  <a:srgbClr val="000000"/>
                </a:solidFill>
                <a:latin typeface="Minion Pro"/>
              </a:rPr>
              <a:t> - </a:t>
            </a:r>
            <a:r>
              <a:rPr lang="tr-TR" sz="2000" b="1" i="1" u="none" strike="noStrike" baseline="0" dirty="0" err="1">
                <a:solidFill>
                  <a:srgbClr val="000000"/>
                </a:solidFill>
                <a:latin typeface="Minion Pro"/>
              </a:rPr>
              <a:t>boxing</a:t>
            </a:r>
            <a:r>
              <a:rPr lang="tr-TR" sz="2000" b="1" i="1" u="none" strike="noStrike" baseline="0" dirty="0">
                <a:solidFill>
                  <a:srgbClr val="000000"/>
                </a:solidFill>
                <a:latin typeface="Minion Pro"/>
              </a:rPr>
              <a:t>/</a:t>
            </a:r>
            <a:r>
              <a:rPr lang="tr-TR" sz="2000" b="1" i="1" u="none" strike="noStrike" baseline="0" dirty="0" err="1">
                <a:solidFill>
                  <a:srgbClr val="000000"/>
                </a:solidFill>
                <a:latin typeface="Minion Pro"/>
              </a:rPr>
              <a:t>packing</a:t>
            </a:r>
            <a:r>
              <a:rPr lang="tr-TR" sz="2000" b="1" i="1" u="none" strike="noStrike" baseline="0" dirty="0">
                <a:solidFill>
                  <a:srgbClr val="000000"/>
                </a:solidFill>
                <a:latin typeface="Minion Pro"/>
              </a:rPr>
              <a:t>): </a:t>
            </a:r>
            <a:r>
              <a:rPr lang="tr-TR" sz="2000" b="0" i="0" u="none" strike="noStrike" baseline="0" dirty="0">
                <a:solidFill>
                  <a:srgbClr val="000000"/>
                </a:solidFill>
                <a:latin typeface="Minion Pro"/>
              </a:rPr>
              <a:t>Yukarıdaki aşamaları tamamlanan arşiv materyalinin dış etkenlerden korunması, bütünlüğünün ve ilişkisinin sağlanması ve depolara yerleştirilmesi için yeterli dayanıklılığa ve arşiv materyalinin fiziksel özelliklerine göre hazırlanmış gömlek/föy, dosya/klasör, kap, kutu gibi taşıyıcı/koruyucu malzemeye konulmalıdır. Arşiv materyali arşivdeki tasnif ve sıralama yöntemi ile doğru orantılı olarak -coğrafik, numerik, alfabetik, kronolojik, tematik vb.-</a:t>
            </a:r>
            <a:r>
              <a:rPr lang="tr-TR" sz="2000" b="0" i="0" u="none" strike="noStrike" baseline="0" dirty="0" err="1">
                <a:solidFill>
                  <a:srgbClr val="000000"/>
                </a:solidFill>
                <a:latin typeface="Minion Pro"/>
              </a:rPr>
              <a:t>hacime</a:t>
            </a:r>
            <a:r>
              <a:rPr lang="tr-TR" sz="2000" b="0" i="0" u="none" strike="noStrike" baseline="0" dirty="0">
                <a:solidFill>
                  <a:srgbClr val="000000"/>
                </a:solidFill>
                <a:latin typeface="Minion Pro"/>
              </a:rPr>
              <a:t>, fiziksel ve içerik özelliklerine göre yerleştirilmelidir. Yerleşim ve koruma için kullanılan bu taşıyıcı malzeme üzerine tasnifi gerçekleştirilmiş arşiv materyali ile ilgili erişim ve kontrol bilgilerinin de işlenmesi gerekmektedir. </a:t>
            </a: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8127839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09420"/>
          </a:xfrm>
          <a:prstGeom prst="rect">
            <a:avLst/>
          </a:prstGeom>
          <a:noFill/>
        </p:spPr>
        <p:txBody>
          <a:bodyPr wrap="square">
            <a:spAutoFit/>
          </a:bodyPr>
          <a:lstStyle/>
          <a:p>
            <a:pPr algn="just"/>
            <a:r>
              <a:rPr lang="tr-TR" sz="2400" i="0" u="none" strike="noStrike" baseline="0" dirty="0">
                <a:solidFill>
                  <a:srgbClr val="000000"/>
                </a:solidFill>
                <a:latin typeface="Minion Pro"/>
              </a:rPr>
              <a:t>Kurum arşivleri ile Devlet Arşivi için her dosyaya numara verilir ve sağ üst köşeye kurum kodu, birim kodu, kutu numarası, dosya numarası, belgelerin ilk ve son işlem tarihleri yazılarak konum bilgisi verilmiş olur. Belgeler, kutuya zarar görmeyecek düzende ve miktarda yerleştirilmelidir. Daha sonra kutu üzerine kurum/teşkilat kodu, birim kodu, kutu numarası, dosya numarası aralığı, dosyaların ilk ve son işlem tarihleri yazılır (Devlet Arşivleri…, 1993: 62-64). Özel arşivlerde arşiv malzemesinin içine konduğu zarf, gömlek/föy, dosya/klasör ve kutuların üzerine içlerinde materyal türü, tarih aralığı, dosya/klasör aralığı, aynı materyal için dosya ve kutu numarası bilgilerinin yer aldığı etiketler oluşturulabilir. </a:t>
            </a:r>
          </a:p>
          <a:p>
            <a:pPr algn="just"/>
            <a:endParaRPr lang="tr-TR" sz="2400" i="0"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9. </a:t>
            </a:r>
            <a:r>
              <a:rPr lang="tr-TR" sz="2400" b="1" i="1" u="none" strike="noStrike" baseline="0" dirty="0">
                <a:solidFill>
                  <a:srgbClr val="000000"/>
                </a:solidFill>
                <a:latin typeface="Minion Pro"/>
              </a:rPr>
              <a:t>Özetleme (</a:t>
            </a:r>
            <a:r>
              <a:rPr lang="tr-TR" sz="2400" b="1" i="1" u="none" strike="noStrike" baseline="0" dirty="0" err="1">
                <a:solidFill>
                  <a:srgbClr val="000000"/>
                </a:solidFill>
                <a:latin typeface="Minion Pro"/>
              </a:rPr>
              <a:t>extracting</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i="0" u="none" strike="noStrike" baseline="0" dirty="0">
                <a:solidFill>
                  <a:srgbClr val="000000"/>
                </a:solidFill>
                <a:latin typeface="Minion Pro"/>
              </a:rPr>
              <a:t>Farklı tasnif yöntemlerinin uygulandığı ve arşiv materyalini fiziksel olarak ele alan süreçlerin sonucunda arşiv materyalinin erişim yönünden daha ayrıntılı tanımlanması, belgenin tamamına bakmadan içeriği hakkında bilgi verilebilmesi, dizin terimlerinin belirlenmesi, katalog veya rehberlerin hazırlanması için arşiv materyalinin belirli dil, gramer ve mantık kuralları çerçevesinde özetleri oluşturulur. </a:t>
            </a: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0541353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678751"/>
          </a:xfrm>
          <a:prstGeom prst="rect">
            <a:avLst/>
          </a:prstGeom>
          <a:noFill/>
        </p:spPr>
        <p:txBody>
          <a:bodyPr wrap="square">
            <a:spAutoFit/>
          </a:bodyPr>
          <a:lstStyle/>
          <a:p>
            <a:pPr algn="just"/>
            <a:r>
              <a:rPr lang="tr-TR" sz="2400" b="0" i="0" u="none" strike="noStrike" baseline="0" dirty="0">
                <a:solidFill>
                  <a:srgbClr val="000000"/>
                </a:solidFill>
                <a:latin typeface="Minion Pro"/>
              </a:rPr>
              <a:t>Analitik tasnifin de ayırt edici aşamalarından olan özetleme, hem arşiv yönetiminin hem de arşiv belgelerine/ malzemesine erişimin süreçlerinden biridir. Özetlemede temel amaç, bilgi parçalarının gramer kurallarına dikkat edilerek mantıksal bir dizge içerisinde anlamlı şekilde kısaltma işlemini ifade etmektir. Ancak özetleme salt belgenin/malzemenin tanımlanması değil erişimi olanaklı kılan ‘kolaylaştıran’ verileri içeren -içermesi gereken-bir süreçtir (</a:t>
            </a:r>
            <a:r>
              <a:rPr lang="tr-TR" sz="2400" b="0" i="0" u="none" strike="noStrike" baseline="0" dirty="0" err="1">
                <a:solidFill>
                  <a:srgbClr val="000000"/>
                </a:solidFill>
                <a:latin typeface="Minion Pro"/>
              </a:rPr>
              <a:t>Anameriç</a:t>
            </a:r>
            <a:r>
              <a:rPr lang="tr-TR" sz="2400" b="0" i="0" u="none" strike="noStrike" baseline="0" dirty="0">
                <a:solidFill>
                  <a:srgbClr val="000000"/>
                </a:solidFill>
                <a:latin typeface="Minion Pro"/>
              </a:rPr>
              <a:t>, 2019: 19). Özetlemede araştırma hizmetleri politikası ile ilintili olarak fonun, belge grubunun veya tek tek belgelerin/ materyalin özetlenmesi seçenekleri kullanılabilir. </a:t>
            </a:r>
            <a:endParaRPr lang="tr-TR" sz="2800" b="0" i="0" u="none" strike="noStrike" baseline="0" dirty="0">
              <a:solidFill>
                <a:srgbClr val="000000"/>
              </a:solidFill>
              <a:latin typeface="Minion Pro"/>
            </a:endParaRP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Özetin kurgulanmasında </a:t>
            </a:r>
            <a:r>
              <a:rPr lang="tr-TR" sz="2400" b="0" i="1" u="none" strike="noStrike" baseline="0" dirty="0">
                <a:solidFill>
                  <a:srgbClr val="000000"/>
                </a:solidFill>
                <a:latin typeface="Minion Pro"/>
              </a:rPr>
              <a:t>zaman kullanımı, önemli ifadenin seçimi, katkısı olmayan ifadenin çıkarılması, tutarlı yazma ve yalnızca gerektiğinde genelleme yapılmasına </a:t>
            </a:r>
            <a:r>
              <a:rPr lang="tr-TR" sz="2400" b="0" i="0" u="none" strike="noStrike" baseline="0" dirty="0">
                <a:solidFill>
                  <a:srgbClr val="000000"/>
                </a:solidFill>
                <a:latin typeface="Minion Pro"/>
              </a:rPr>
              <a:t>dikkat edilmelidir. Bu şekilde kurgulanacak özetlerde erişimi kolaylaştırmak için [belgede geçiyorsa veya belirlenebiliyorsa] yer, tarih, kişi/kurum adları ve konu erişim uçlarının kullanımına özen gösterilmelidir. Hazırlanan özet; bütünlük, anlaşılırlık, uzunluk ve yeterlilik açısından kontrol edilmelidir. </a:t>
            </a: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1395927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Bu süreçte yeterli mekân imkânlarına sahip olan arşivlerde oluşturulacak sergiler için arşiv materyalinin belirlenmesi işlemi de gerçekleştirilebilir. </a:t>
            </a:r>
          </a:p>
          <a:p>
            <a:pPr algn="just"/>
            <a:endParaRPr lang="tr-TR" sz="2800" b="0" i="0" u="none" strike="noStrike" baseline="0" dirty="0">
              <a:solidFill>
                <a:srgbClr val="000000"/>
              </a:solidFill>
              <a:latin typeface="Minion Pro"/>
            </a:endParaRPr>
          </a:p>
          <a:p>
            <a:pPr algn="just"/>
            <a:r>
              <a:rPr lang="tr-TR" sz="2400" b="1" i="1" u="none" strike="noStrike" baseline="0" dirty="0">
                <a:solidFill>
                  <a:srgbClr val="000000"/>
                </a:solidFill>
                <a:latin typeface="Minion Pro"/>
              </a:rPr>
              <a:t>10. Yerleştirme/depolama (</a:t>
            </a:r>
            <a:r>
              <a:rPr lang="tr-TR" sz="2400" b="1" i="1" u="none" strike="noStrike" baseline="0" dirty="0" err="1">
                <a:solidFill>
                  <a:srgbClr val="000000"/>
                </a:solidFill>
                <a:latin typeface="Minion Pro"/>
              </a:rPr>
              <a:t>storage</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Taşıyıcı/koruyucu malzemelere konulan arşiv materyalinin arşiv depolarına hazırlanan yerleşim planı uyarınca konulması işlemidir. Yerleştirme işleminde arşivde bulunan açık ve kapalı fonların yerleştirilmeleri işlemi birbirinden farklıdır. Açık fonlara yeni belge gelebileceği göz önünde bulundurularak depolardaki raflarda buna göre gereken yer ayrılır. Genellikle fiziki materyale uygulanan bu süreç elektronik ortamdaki belgelerde, belgenin üretildiği sistemde tanımlanmış dosya formatları, boyutları, sıkıştırılma kapasiteleri gibi teknik özellikleri göz önüne alınarak arşivlerin gerekli güvenlik önlemlerinin alındığı sunucularda veya belleklerde depolanabilir. </a:t>
            </a:r>
          </a:p>
          <a:p>
            <a:pPr algn="l"/>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771139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III.5.1.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678751"/>
          </a:xfrm>
          <a:prstGeom prst="rect">
            <a:avLst/>
          </a:prstGeom>
          <a:noFill/>
        </p:spPr>
        <p:txBody>
          <a:bodyPr wrap="square">
            <a:spAutoFit/>
          </a:bodyPr>
          <a:lstStyle/>
          <a:p>
            <a:pPr algn="just"/>
            <a:r>
              <a:rPr lang="tr-TR" sz="2400" b="0" i="0" u="none" strike="noStrike" baseline="0" dirty="0">
                <a:solidFill>
                  <a:srgbClr val="000000"/>
                </a:solidFill>
                <a:latin typeface="Minion Pro"/>
              </a:rPr>
              <a:t>Kamu arşivleri dışında kalan tüzel kişilere ait belgeler, kamusal kayıtların tamamlayıcı unsurlarındandır. İçerdikleri bilgilerin kamusal kayıtlardan belki de daha az otantik veya güvenilir olmasına karşın, bu materyaller eksiklikleri telafi edici niteliğe sahip olabilir. Bu tür arşiv koleksiyonları, bilinen her konu üzerine daha keskin, daha renkli ve kamu arşivlerinde bulunanlara göre çoğu zaman daha aydınlatıcı bilgiler içerebilmektedirler. Bu belgeler, yalnızca kamusal kayıtlara dayanmaları halinde, tarihsel raporların daha ilginç ve olduklarından daha anlaşılabilir hale getirilmesi amacıyla da kullanılabilirler (</a:t>
            </a:r>
            <a:r>
              <a:rPr lang="tr-TR" sz="2400" b="0" i="0" u="none" strike="noStrike" baseline="0" dirty="0" err="1">
                <a:solidFill>
                  <a:srgbClr val="000000"/>
                </a:solidFill>
                <a:latin typeface="Minion Pro"/>
              </a:rPr>
              <a:t>Anameriç</a:t>
            </a:r>
            <a:r>
              <a:rPr lang="tr-TR" sz="2400" b="0" i="0" u="none" strike="noStrike" baseline="0" dirty="0">
                <a:solidFill>
                  <a:srgbClr val="000000"/>
                </a:solidFill>
                <a:latin typeface="Minion Pro"/>
              </a:rPr>
              <a:t> ve </a:t>
            </a:r>
            <a:r>
              <a:rPr lang="tr-TR" sz="2400" b="0" i="0" u="none" strike="noStrike" baseline="0" dirty="0" err="1">
                <a:solidFill>
                  <a:srgbClr val="000000"/>
                </a:solidFill>
                <a:latin typeface="Minion Pro"/>
              </a:rPr>
              <a:t>Rukancı</a:t>
            </a:r>
            <a:r>
              <a:rPr lang="tr-TR" sz="2400" b="0" i="0" u="none" strike="noStrike" baseline="0" dirty="0">
                <a:solidFill>
                  <a:srgbClr val="000000"/>
                </a:solidFill>
                <a:latin typeface="Minion Pro"/>
              </a:rPr>
              <a:t>, 2016: 115-116). Bu nedenle analitik tasnif süreci özel arşivler için çok önemlidir. Kişi, aile ve özel hukuk tüzel kişilerine ait arşiv materyalinin kullanılabilmesi, arşiv belgelerini destekleyebilmesi, farklı/özgün yönlerinin ortaya koyulabilmesi, hikâyesinin çıkarılabilmesi ve daha önemlisi arşiv materyalinin öz değerinin ortaya konulabilmesi için bu analitik sürecin titiz bir biçimde yapılması gerekmektedir. Ülkemizde iyi uygulama örneklerini gördüğümüz bu sürecin yaygınlaşması, bu tür arşivlerimizin ulusal ve uluslararası çapta kullanımını ve görünürlüğünü artıracaktır. </a:t>
            </a: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7018730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5400" b="1" i="0" u="none" strike="noStrike" baseline="0" dirty="0">
                <a:solidFill>
                  <a:srgbClr val="000000"/>
                </a:solidFill>
                <a:highlight>
                  <a:srgbClr val="00FF00"/>
                </a:highlight>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940088"/>
          </a:xfrm>
          <a:prstGeom prst="rect">
            <a:avLst/>
          </a:prstGeom>
          <a:noFill/>
        </p:spPr>
        <p:txBody>
          <a:bodyPr wrap="square">
            <a:spAutoFit/>
          </a:bodyPr>
          <a:lstStyle/>
          <a:p>
            <a:pPr algn="just"/>
            <a:r>
              <a:rPr lang="tr-TR" sz="2400" b="0" i="0" u="none" strike="noStrike" baseline="0" dirty="0">
                <a:solidFill>
                  <a:srgbClr val="000000"/>
                </a:solidFill>
                <a:latin typeface="Minion Pro"/>
              </a:rPr>
              <a:t>Tanımlama (niteleme), tasnif süreci tamamlanmış arşiv materyali üzerinde yapılan detaylı inceleme ve bu inceleme sonrasında arşiv materyalinin kullanımı için gereken verilerin belirlenmesi ile araştırma araçlarının/kaynaklarının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finding</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aid</a:t>
            </a:r>
            <a:r>
              <a:rPr lang="tr-TR" sz="2400" b="0" i="1" u="none" strike="noStrike" baseline="0" dirty="0">
                <a:solidFill>
                  <a:srgbClr val="000000"/>
                </a:solidFill>
                <a:latin typeface="Minion Pro"/>
              </a:rPr>
              <a:t>)</a:t>
            </a:r>
            <a:r>
              <a:rPr lang="tr-TR" sz="800" b="0" i="0" u="none" strike="noStrike" baseline="0" dirty="0">
                <a:solidFill>
                  <a:srgbClr val="000000"/>
                </a:solidFill>
                <a:latin typeface="Minion Pro"/>
              </a:rPr>
              <a:t>51 </a:t>
            </a:r>
            <a:r>
              <a:rPr lang="tr-TR" sz="2400" b="0" i="0" u="none" strike="noStrike" baseline="0" dirty="0">
                <a:solidFill>
                  <a:srgbClr val="000000"/>
                </a:solidFill>
                <a:latin typeface="Minion Pro"/>
              </a:rPr>
              <a:t>hazırlanma sürecini ifade eder. Tanımlama, arşiv materyali hakkında arşiv yönetimine karar almada, ortaya çıkan sorunların çözümünde ve ileriye dönük planlamalarda yönetsel bilgi sağlayan bir özellik taşımaktadır. Kitabın </a:t>
            </a:r>
            <a:r>
              <a:rPr lang="tr-TR" sz="2400" b="0" i="1" u="none" strike="noStrike" baseline="0" dirty="0">
                <a:solidFill>
                  <a:srgbClr val="000000"/>
                </a:solidFill>
                <a:latin typeface="Minion Pro"/>
              </a:rPr>
              <a:t>IV.2. Tanımlama Standartları </a:t>
            </a:r>
            <a:r>
              <a:rPr lang="tr-TR" sz="2400" b="0" i="0" u="none" strike="noStrike" baseline="0" dirty="0">
                <a:solidFill>
                  <a:srgbClr val="000000"/>
                </a:solidFill>
                <a:latin typeface="Minion Pro"/>
              </a:rPr>
              <a:t>başlıklı bölümünde daha kapsamlı olarak açıklanan bu süreç, arşiv materyaline erişimde tasnif ile kataloglama arasındaki bağlantıyı sağlaması açısından da önemlidir.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Tanımlama, arşiv materyalinin fondan başlayarak müstakil belge/materyal düzeyine kadar indirgendiği, fon veya serideki diğer belge/materyal ile ilişkilerinin dikkate alındığı ve gerektiği zaman bilgi kaynaklarının da kullanıldığı entelektüel ve analitik bir çalışmadır. Bu çalışma, tasnif sürecinde fon ile ilgili elde edilen daha genel bilgilerin belge/materyal özelinde değerlendirilmesi, erişim uçlarının, belgeyi/materyali tanımlayıcı bileşenlerin ortaya çıkarılması veya doğrulanması amacıyla yapılmaktadır. </a:t>
            </a: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2366438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940088"/>
          </a:xfrm>
          <a:prstGeom prst="rect">
            <a:avLst/>
          </a:prstGeom>
          <a:noFill/>
        </p:spPr>
        <p:txBody>
          <a:bodyPr wrap="square">
            <a:spAutoFit/>
          </a:bodyPr>
          <a:lstStyle/>
          <a:p>
            <a:pPr algn="just"/>
            <a:r>
              <a:rPr lang="tr-TR" sz="2400" b="0" i="0" u="none" strike="noStrike" baseline="0" dirty="0">
                <a:solidFill>
                  <a:srgbClr val="000000"/>
                </a:solidFill>
                <a:latin typeface="Minion Pro"/>
              </a:rPr>
              <a:t>Arşivcilerin daha önce de belirtilen;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materyalini idari, tarihî, hukuki, delil olma durumu ve diğer amaçlarla değerlendirmek ve muhafaza etmek,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Toplanan/sahip olunan arşiv materyali için dizinler, bibliyografyalar, mikrofilm kopyaları ve diğer danışma kaynaklarının hazırlanmasını yönetmek veya yürütmek ve bunları kullanıcılara sunmak,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Kamuya ait arşiv belgeleri/materyali, [özel arşivler/kişisel belgeler/özel belgeler], fotoğraflar, haritalar, el yazmaları ve görsel-işitsel materyal gibi tarihsel olarak önemli ve değerli belgeleri araştırmak, değerlendirmek, düzenlemek ve korumak </a:t>
            </a:r>
            <a:endParaRPr lang="tr-TR" sz="2400" dirty="0">
              <a:solidFill>
                <a:srgbClr val="000000"/>
              </a:solidFill>
              <a:latin typeface="Minion Pro"/>
            </a:endParaRPr>
          </a:p>
          <a:p>
            <a:pPr algn="just"/>
            <a:r>
              <a:rPr lang="tr-TR" sz="2400" b="0" i="0" u="none" strike="noStrike" baseline="0" dirty="0">
                <a:solidFill>
                  <a:srgbClr val="000000"/>
                </a:solidFill>
                <a:latin typeface="Minion Pro"/>
              </a:rPr>
              <a:t>görevleri, tanımlama süreci ile anlamlı hale gelecektir.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Tanımlama, 1950’li yıllara kadar, uygulandığı ülkelerde belirlenen kurallara bağlı olmakla birlikte hem arşiv türü hem de arşiv materyaline göre farklılık gösteren, arşivcilerin kendi kurumlarındaki materyali tanımlamaya çalıştıkları bir eylem olmuştur. </a:t>
            </a:r>
          </a:p>
          <a:p>
            <a:pPr algn="just"/>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4976097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09420"/>
          </a:xfrm>
          <a:prstGeom prst="rect">
            <a:avLst/>
          </a:prstGeom>
          <a:noFill/>
        </p:spPr>
        <p:txBody>
          <a:bodyPr wrap="square">
            <a:spAutoFit/>
          </a:bodyPr>
          <a:lstStyle/>
          <a:p>
            <a:pPr algn="just"/>
            <a:r>
              <a:rPr lang="tr-TR" sz="2400" b="0" i="0" u="none" strike="noStrike" baseline="0" dirty="0">
                <a:solidFill>
                  <a:srgbClr val="000000"/>
                </a:solidFill>
                <a:latin typeface="Minion Pro"/>
              </a:rPr>
              <a:t>Ancak arşivlerin bürokrasi, diplomasi, hukuk ve kamu yönetimi ile olan yakın ilişkisinin ve gereksiniminin anlaşılması, arşiv belgesi/materyali için ulusal çapta ortak bazı kural ve düzenlemeleri oluşturmaları gerektiğini göstermiştir. XIX. yüzyılın son çeyreğinden itibaren bilgi kaynaklarının organizasyonu ile ilgili kural çalışmaları kütüphanecilik ile yakın ilişkisi olduğu bilinen arşivciliği de etkilemiştir. </a:t>
            </a:r>
            <a:r>
              <a:rPr lang="tr-TR" sz="2400" b="0" i="0" u="none" strike="noStrike" baseline="0" dirty="0" err="1">
                <a:solidFill>
                  <a:srgbClr val="000000"/>
                </a:solidFill>
                <a:latin typeface="Minion Pro"/>
              </a:rPr>
              <a:t>Melvil</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Dewey</a:t>
            </a:r>
            <a:r>
              <a:rPr lang="tr-TR" sz="2400" b="0" i="0" u="none" strike="noStrike" baseline="0" dirty="0">
                <a:solidFill>
                  <a:srgbClr val="000000"/>
                </a:solidFill>
                <a:latin typeface="Minion Pro"/>
              </a:rPr>
              <a:t> (1851-1931), </a:t>
            </a:r>
            <a:r>
              <a:rPr lang="tr-TR" sz="2400" b="0" i="0" u="none" strike="noStrike" baseline="0" dirty="0" err="1">
                <a:solidFill>
                  <a:srgbClr val="000000"/>
                </a:solidFill>
                <a:latin typeface="Minion Pro"/>
              </a:rPr>
              <a:t>Samuel</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Swett</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Green</a:t>
            </a:r>
            <a:r>
              <a:rPr lang="tr-TR" sz="2400" b="0" i="0" u="none" strike="noStrike" baseline="0" dirty="0">
                <a:solidFill>
                  <a:srgbClr val="000000"/>
                </a:solidFill>
                <a:latin typeface="Minion Pro"/>
              </a:rPr>
              <a:t> (1837-1918) ve Charles </a:t>
            </a:r>
            <a:r>
              <a:rPr lang="tr-TR" sz="2400" b="0" i="0" u="none" strike="noStrike" baseline="0" dirty="0" err="1">
                <a:solidFill>
                  <a:srgbClr val="000000"/>
                </a:solidFill>
                <a:latin typeface="Minion Pro"/>
              </a:rPr>
              <a:t>Ammi</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Cutter</a:t>
            </a:r>
            <a:r>
              <a:rPr lang="tr-TR" sz="2400" b="0" i="0" u="none" strike="noStrike" baseline="0" dirty="0">
                <a:solidFill>
                  <a:srgbClr val="000000"/>
                </a:solidFill>
                <a:latin typeface="Minion Pro"/>
              </a:rPr>
              <a:t> (1837-1903)’</a:t>
            </a:r>
            <a:r>
              <a:rPr lang="tr-TR" sz="2400" b="0" i="0" u="none" strike="noStrike" baseline="0" dirty="0" err="1">
                <a:solidFill>
                  <a:srgbClr val="000000"/>
                </a:solidFill>
                <a:latin typeface="Minion Pro"/>
              </a:rPr>
              <a:t>ın</a:t>
            </a:r>
            <a:r>
              <a:rPr lang="tr-TR" sz="2400" b="0" i="0" u="none" strike="noStrike" baseline="0" dirty="0">
                <a:solidFill>
                  <a:srgbClr val="000000"/>
                </a:solidFill>
                <a:latin typeface="Minion Pro"/>
              </a:rPr>
              <a:t> geliştirmiş oldukları sınıflama sistemleri, meslekî dernekler ile meslekî yayınlar, koleksiyon bakımından farklı özelliklerde olsa da arşivlere bilgi merkezleri temelinde tasnif, niteleme ve kataloglamanın kural ve teknikleri yönünden örnek oluşturur.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Arşivlerin yaygınlaşmaya başladığı XIX. yüzyıl ortalarında kamu kurumları ve millî/devlet arşivlerindeki materyalin muhafazası ve gerektiğinde kullanılması için geliştirilen yöntemlere paralel olarak, yüzyılın sonuna doğru önemli özel arşivlere de ilgi artmıştır. </a:t>
            </a: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41884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I.3. Arşiv Fonu/Serisi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8EB7B84B-8ABF-4934-8976-5F61FD65B29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50173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940088"/>
          </a:xfrm>
          <a:prstGeom prst="rect">
            <a:avLst/>
          </a:prstGeom>
          <a:noFill/>
        </p:spPr>
        <p:txBody>
          <a:bodyPr wrap="square">
            <a:spAutoFit/>
          </a:bodyPr>
          <a:lstStyle/>
          <a:p>
            <a:pPr algn="just"/>
            <a:r>
              <a:rPr lang="tr-TR" sz="2400" b="0" i="0" u="none" strike="noStrike" baseline="0" dirty="0">
                <a:solidFill>
                  <a:srgbClr val="000000"/>
                </a:solidFill>
                <a:latin typeface="Minion Pro"/>
              </a:rPr>
              <a:t>Kişi, aile ve tüzel kişi (vakıf, dernek, şirket) arşivlerinin sahipleri tarafından bulundukları yerde sınırlı erişim/kullanım için “düzenlenme” istekleri sonucunda; idareci, siyasetçi, iş adamı, üst düzey kamu görevlilerinin içerisinde arşiv, kütüphane ve müze malzemesi olan koleksiyonlarını kütüphane, arşiv ve derneklere bağışlaması, farklı özelliklere sahip bu bilgi kaynaklarının özelliklerini ön plana çıkaracak biçimde tanımlanması gerekliliği ortaya çıkmıştır.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Kütüphanelere bağışlanan arşiv materyali, arşivcilik için farklı yöntemlerin uygulanması gerektiğinin de anlaşılmasına neden olmuştur. Aynı zamanda kütüphanelerde yer alan nadir ve yazma eserlerin tanıtımdaki etkisinin, özel arşiv koleksiyonlarındaki özgün ve ünik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unique</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olan arşiv materyali için de kullanılabilirliğinin fark edilmesi,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tanımlamanın daha bilimsel ve kapsayıcı biçimde planlanmasını sağlamıştır. </a:t>
            </a:r>
          </a:p>
          <a:p>
            <a:pPr algn="just"/>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5210453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570756"/>
          </a:xfrm>
          <a:prstGeom prst="rect">
            <a:avLst/>
          </a:prstGeom>
          <a:noFill/>
        </p:spPr>
        <p:txBody>
          <a:bodyPr wrap="square">
            <a:spAutoFit/>
          </a:bodyPr>
          <a:lstStyle/>
          <a:p>
            <a:pPr algn="just"/>
            <a:r>
              <a:rPr lang="tr-TR" sz="2400" b="0" i="0" u="none" strike="noStrike" baseline="0" dirty="0">
                <a:solidFill>
                  <a:srgbClr val="000000"/>
                </a:solidFill>
                <a:latin typeface="Minion Pro"/>
              </a:rPr>
              <a:t>XIX. yüzyılın son çeyreğinden itibaren bilgi kaynaklarının tanımlanmasına yönelik yapılan çalışmalarda, ulusal ve uluslararası çapta büyük oranda uygulama birliği sağlanmış, ülkeler bu ortak uygulamalara kendi politika ve mevzuatları ile doğru orantılı olarak ulusal yorum ve değerlendirmelerine de yer vermişlerdir. 1950’lerin başında bilgisayarların bilgi merkezlerinde kataloglama, tanımlama, envanter tutma, bibliyografik kontrol gibi teknik işlemler için de kullanılabilir olduğunun anlaşılması ile bilgi kaynaklarına ilişkin tanımlama bilgilerinin/verilerinin depolanabilir ve </a:t>
            </a:r>
            <a:r>
              <a:rPr lang="tr-TR" sz="2400" b="0" i="0" u="none" strike="noStrike" baseline="0" dirty="0" err="1">
                <a:solidFill>
                  <a:srgbClr val="000000"/>
                </a:solidFill>
                <a:latin typeface="Minion Pro"/>
              </a:rPr>
              <a:t>paylaşılabilirliği</a:t>
            </a:r>
            <a:r>
              <a:rPr lang="tr-TR" sz="2400" b="0" i="0" u="none" strike="noStrike" baseline="0" dirty="0">
                <a:solidFill>
                  <a:srgbClr val="000000"/>
                </a:solidFill>
                <a:latin typeface="Minion Pro"/>
              </a:rPr>
              <a:t> gündeme gelmiştir.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Bilgi merkezlerinde çalışan uygulamacılar, akademisyenler, meslek kuruluşları ile üniversitelerin işbirlikleri, arşiv materyalinin tanımlanması için öneri, plan, rehber, kural ve standartların belirlenmesinde önemli rol oynamıştır. </a:t>
            </a: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5821382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639193"/>
            <a:ext cx="10875145" cy="7048083"/>
          </a:xfrm>
          <a:prstGeom prst="rect">
            <a:avLst/>
          </a:prstGeom>
          <a:noFill/>
        </p:spPr>
        <p:txBody>
          <a:bodyPr wrap="square">
            <a:spAutoFit/>
          </a:bodyPr>
          <a:lstStyle/>
          <a:p>
            <a:pPr algn="just"/>
            <a:r>
              <a:rPr lang="tr-TR" sz="2400" b="0" i="0" u="none" strike="noStrike" baseline="0" dirty="0">
                <a:solidFill>
                  <a:srgbClr val="000000"/>
                </a:solidFill>
                <a:latin typeface="Minion Pro"/>
              </a:rPr>
              <a:t>Bu sürdürülen meslekî uygulama ve akademik çalışmalar bağlamında temel olarak:</a:t>
            </a:r>
            <a:endParaRPr lang="tr-TR" sz="2800" b="0" i="0" u="none" strike="noStrike" baseline="0" dirty="0">
              <a:solidFill>
                <a:srgbClr val="000000"/>
              </a:solidFill>
              <a:latin typeface="Wingdings" panose="05000000000000000000" pitchFamily="2" charset="2"/>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Belge/arşiv sahibi, belgenin kim tarafından üretildiği/oluşturulduğu,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Belgenin içerik ve fiziksel özellikleri,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Belgenin üretiliş amacı/amaçları,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Belgenin üretiliş, alınış, kayıt gibi işlemlerinin tarihi,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Belgenin diğer belgeler/fonlar ile olan ilişkisi,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err="1">
                <a:solidFill>
                  <a:srgbClr val="000000"/>
                </a:solidFill>
                <a:latin typeface="Minion Pro"/>
              </a:rPr>
              <a:t>Arşivsel</a:t>
            </a:r>
            <a:r>
              <a:rPr lang="tr-TR" sz="2400" b="0" i="1" u="none" strike="noStrike" baseline="0" dirty="0">
                <a:solidFill>
                  <a:srgbClr val="000000"/>
                </a:solidFill>
                <a:latin typeface="Minion Pro"/>
              </a:rPr>
              <a:t> değeri,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Erişim olanakları </a:t>
            </a: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bilgilerinin kullanıldığı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archival</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description</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kavramı ortaya çıkmıştır. </a:t>
            </a: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6733264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462760"/>
          </a:xfrm>
          <a:prstGeom prst="rect">
            <a:avLst/>
          </a:prstGeom>
          <a:noFill/>
        </p:spPr>
        <p:txBody>
          <a:bodyPr wrap="square">
            <a:spAutoFit/>
          </a:bodyPr>
          <a:lstStyle/>
          <a:p>
            <a:pPr algn="just"/>
            <a:endParaRPr lang="tr-TR" sz="2400" b="0" i="0" u="none" strike="noStrike" baseline="0" dirty="0">
              <a:solidFill>
                <a:srgbClr val="000000"/>
              </a:solidFill>
              <a:latin typeface="Minion Pro"/>
            </a:endParaRP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kavram geniş anlamda; </a:t>
            </a:r>
            <a:r>
              <a:rPr lang="tr-TR" sz="2400" b="1" i="1" u="none" strike="noStrike" baseline="0" dirty="0">
                <a:solidFill>
                  <a:srgbClr val="000000"/>
                </a:solidFill>
                <a:latin typeface="Minion Pro"/>
              </a:rPr>
              <a:t>“arşiv materyalinin kurumsal açıdan yönetimini ve araştırmacıların bunlara erişimini kolaylaştırmak için arşiv belgesinin/materyalinin veya belge grubunun üretiminde kullanılan içerik ve fiziksel özelliklerini, belge sahibi, başlık, tarih(</a:t>
            </a:r>
            <a:r>
              <a:rPr lang="tr-TR" sz="2400" b="1" i="1" u="none" strike="noStrike" baseline="0" dirty="0" err="1">
                <a:solidFill>
                  <a:srgbClr val="000000"/>
                </a:solidFill>
                <a:latin typeface="Minion Pro"/>
              </a:rPr>
              <a:t>ler</a:t>
            </a:r>
            <a:r>
              <a:rPr lang="tr-TR" sz="2400" b="1" i="1" u="none" strike="noStrike" baseline="0" dirty="0">
                <a:solidFill>
                  <a:srgbClr val="000000"/>
                </a:solidFill>
                <a:latin typeface="Minion Pro"/>
              </a:rPr>
              <a:t>), kapsam, üretilme/oluşturulma amacı, konusu gibi unsurları hakkında gereken birincil ve ikincil kaynakları da kullanarak ayrıntıları yönetsel ve entelektüel bir bakış açısıyla analiz etme, düzenleme, ilişkilerini kurma ve araştırma araçları için alt yapı oluşturma işlemlerinin bütünü</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olarak tanımlanabilir.</a:t>
            </a:r>
            <a:r>
              <a:rPr lang="tr-TR" sz="800" b="0" i="0" u="none" strike="noStrike" baseline="0" dirty="0">
                <a:solidFill>
                  <a:srgbClr val="000000"/>
                </a:solidFill>
                <a:latin typeface="Minion Pro"/>
              </a:rPr>
              <a:t>52 </a:t>
            </a:r>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6605813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7540526"/>
          </a:xfrm>
          <a:prstGeom prst="rect">
            <a:avLst/>
          </a:prstGeom>
          <a:noFill/>
        </p:spPr>
        <p:txBody>
          <a:bodyPr wrap="square">
            <a:spAutoFit/>
          </a:bodyPr>
          <a:lstStyle/>
          <a:p>
            <a:pPr algn="just"/>
            <a:r>
              <a:rPr lang="tr-TR" sz="2400" b="0" i="0" u="none" strike="noStrike" baseline="0" dirty="0">
                <a:solidFill>
                  <a:srgbClr val="000000"/>
                </a:solidFill>
                <a:latin typeface="Minion Pro"/>
              </a:rPr>
              <a:t>Tanımlamada, arşivin sahip olduğu materyalin yönetilmesi ve araştırmacılar tarafından erişiminin kolaylaştırılması için bilginin ana kaynağından yani belgenin kendisinden alınacak verilerin önemi büyüktür. Bu süreçte kullanılacak düzey ve uygulanacak kurallar, arşivlerin politikaları ile sahip oldukları materyalin özelliklerine göre değişkenlik gösterebilmektedir. Ancak tanımlama verilerinin ulusal ve uluslararası düzeyde çevrimiçi olarak paylaşılması genel anlamda </a:t>
            </a:r>
            <a:r>
              <a:rPr lang="tr-TR" sz="2400" b="0" i="0" u="none" strike="noStrike" baseline="0" dirty="0" err="1">
                <a:solidFill>
                  <a:srgbClr val="000000"/>
                </a:solidFill>
                <a:latin typeface="Minion Pro"/>
              </a:rPr>
              <a:t>üstveri</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metadata</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olarak adlandırılan aşağıdaki kriterlerin belirlenmesini gerektirmiştir: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Tanımlamada kullanılacak alanlar ve alt alanları,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Alanların içereceği bilgi, </a:t>
            </a:r>
            <a:endParaRPr lang="tr-TR" sz="2400" b="0" i="0" u="none" strike="noStrike" baseline="0" dirty="0">
              <a:solidFill>
                <a:srgbClr val="000000"/>
              </a:solidFill>
              <a:latin typeface="Minion Pro"/>
            </a:endParaRPr>
          </a:p>
          <a:p>
            <a:pPr algn="l"/>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Alanların alacağı isim ve/veya kodlar, </a:t>
            </a:r>
            <a:endParaRPr lang="tr-TR" sz="2800" b="0" i="0" u="none" strike="noStrike" baseline="0" dirty="0">
              <a:solidFill>
                <a:srgbClr val="000000"/>
              </a:solidFill>
              <a:latin typeface="Minion Pro"/>
            </a:endParaRPr>
          </a:p>
          <a:p>
            <a:r>
              <a:rPr lang="tr-TR" sz="2400" b="0" i="1" u="none" strike="noStrike" baseline="0" dirty="0">
                <a:solidFill>
                  <a:srgbClr val="000000"/>
                </a:solidFill>
                <a:latin typeface="Minion Pro"/>
              </a:rPr>
              <a:t>Alanların sırası ve birbirleriyle olan ilişkileri,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Belgeye/materyale özgü alanlar,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Dizin terimleri,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Ulusal/uluslararası kurallar ve standartlar,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ortamda uygulanacak ise çevrimiçi paylaşım, erişim protokolleri ile güvenlik önlemleri.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800" b="0" i="0" u="none" strike="noStrike" baseline="0" dirty="0">
                <a:solidFill>
                  <a:srgbClr val="000000"/>
                </a:solidFill>
                <a:latin typeface="Minion Pro"/>
              </a:rPr>
              <a:t>52 </a:t>
            </a:r>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7738228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940088"/>
          </a:xfrm>
          <a:prstGeom prst="rect">
            <a:avLst/>
          </a:prstGeom>
          <a:noFill/>
        </p:spPr>
        <p:txBody>
          <a:bodyPr wrap="square">
            <a:spAutoFit/>
          </a:bodyPr>
          <a:lstStyle/>
          <a:p>
            <a:pPr algn="just"/>
            <a:r>
              <a:rPr lang="tr-TR" sz="2400" b="0" i="0" u="none" strike="noStrike" baseline="0" dirty="0">
                <a:solidFill>
                  <a:srgbClr val="000000"/>
                </a:solidFill>
                <a:latin typeface="Minion Pro"/>
              </a:rPr>
              <a:t>Tanımlama, arşivlerin sahip oldukları materyale göre planlanmalıdır. Bunun için materyal türünün içerik ve fiziksel özelliklerine göre yukarıda belirtilen kriterler çerçevesinde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 için materyal incelenmelidir.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Analitik değerlendirme sürecinde arşivcilerin arşiv materyalini kaydedildikleri ortamdan farklı alfabe ve yazı türleri ile yazılmış belgeleri okumaları, ses kayıtlarını dinlemeleri, görüntü kayıtlarını izlemeleri ve üzerlerinde yeterli bilgi olmayan materyali çözümlemeleri gerekebilir. </a:t>
            </a:r>
          </a:p>
          <a:p>
            <a:pPr algn="just"/>
            <a:endParaRPr lang="tr-TR" sz="2400" dirty="0">
              <a:solidFill>
                <a:srgbClr val="000000"/>
              </a:solidFill>
              <a:latin typeface="Minion Pro"/>
            </a:endParaRPr>
          </a:p>
          <a:p>
            <a:pPr algn="just"/>
            <a:r>
              <a:rPr lang="tr-TR" sz="2400" b="1" i="0" u="none" strike="noStrike" baseline="0" dirty="0">
                <a:solidFill>
                  <a:srgbClr val="000000"/>
                </a:solidFill>
                <a:latin typeface="Minion Pro"/>
              </a:rPr>
              <a:t>Bu nedenle öncelikle kurumsal kapasite, materyalin özelliği ve araştırmacıların beklentisi dikkate alınarak, tanımlama düzeyinin belirlenerek, tanımlamanın fon, seri, dosya/ defter veya belge bazlı -analitik envanter-olarak mı yapılacağına karar verilmelidir. </a:t>
            </a:r>
            <a:r>
              <a:rPr lang="tr-TR" sz="800" b="0" i="0" u="none" strike="noStrike" baseline="0" dirty="0">
                <a:solidFill>
                  <a:srgbClr val="000000"/>
                </a:solidFill>
                <a:latin typeface="Minion Pro"/>
              </a:rPr>
              <a:t>52 </a:t>
            </a:r>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8570387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85871"/>
          </a:xfrm>
          <a:prstGeom prst="rect">
            <a:avLst/>
          </a:prstGeom>
          <a:noFill/>
        </p:spPr>
        <p:txBody>
          <a:bodyPr wrap="square">
            <a:spAutoFit/>
          </a:bodyPr>
          <a:lstStyle/>
          <a:p>
            <a:pPr algn="just"/>
            <a:r>
              <a:rPr lang="tr-TR" sz="2400" b="0" i="0" u="none" strike="noStrike" baseline="0" dirty="0">
                <a:solidFill>
                  <a:srgbClr val="000000"/>
                </a:solidFill>
                <a:latin typeface="Minion Pro"/>
              </a:rPr>
              <a:t>Tanımlama düzeyinin belirlenmesi, tanımlaması yapılacak belge grubu veya belge/materyal üzerinden hangi bilgilerin ne derecede/aralıkta alınması gerektiğini de sağlayacaktır.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Fon düzeyinde yapılan tanımlamada tarih aralığı, gömlek ve belge sayısı ile kurumsal bilgi daha genel ve ön planda olurken, dosya düzeyindeki tanımlamada dosya ile ilgili numara, sayı, karar numarası, sicil numarası gibi veriler, dava ve ihale bilgileri, belge düzeyinde tanımlamada ise tarih(</a:t>
            </a:r>
            <a:r>
              <a:rPr lang="tr-TR" sz="2400" b="0" i="0" u="none" strike="noStrike" baseline="0" dirty="0" err="1">
                <a:solidFill>
                  <a:srgbClr val="000000"/>
                </a:solidFill>
                <a:latin typeface="Minion Pro"/>
              </a:rPr>
              <a:t>ler</a:t>
            </a:r>
            <a:r>
              <a:rPr lang="tr-TR" sz="2400" b="0" i="0" u="none" strike="noStrike" baseline="0" dirty="0">
                <a:solidFill>
                  <a:srgbClr val="000000"/>
                </a:solidFill>
                <a:latin typeface="Minion Pro"/>
              </a:rPr>
              <a:t>), yer-kişi-kurum adları, belge türü ve formu ile fiziksel kondisyonu ile ilgili daha özel ve ayrıntılı bilgiler belirlenebilir. </a:t>
            </a:r>
          </a:p>
          <a:p>
            <a:pPr algn="just"/>
            <a:r>
              <a:rPr lang="tr-TR" sz="800" b="0" i="0" u="none" strike="noStrike" baseline="0" dirty="0">
                <a:solidFill>
                  <a:srgbClr val="000000"/>
                </a:solidFill>
                <a:latin typeface="Minion Pro"/>
              </a:rPr>
              <a:t>52 </a:t>
            </a:r>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40122668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09420"/>
          </a:xfrm>
          <a:prstGeom prst="rect">
            <a:avLst/>
          </a:prstGeom>
          <a:noFill/>
        </p:spPr>
        <p:txBody>
          <a:bodyPr wrap="square">
            <a:spAutoFit/>
          </a:bodyPr>
          <a:lstStyle/>
          <a:p>
            <a:pPr algn="just"/>
            <a:r>
              <a:rPr lang="tr-TR" sz="2400" b="0" i="0" u="none" strike="noStrike" baseline="0" dirty="0">
                <a:solidFill>
                  <a:srgbClr val="000000"/>
                </a:solidFill>
                <a:latin typeface="Minion Pro"/>
              </a:rPr>
              <a:t>Belirlenen düzeyde yapılan tanımlama ve özetlemede tanımlanan belgeye erişimi sağlayacak araştırma ve erişim araçlarının da hazırlanmasında kullanılacak veriler elde edilmektedir. Bu veriler arşivcilerin tanımlama sürecinde araştırmacıların ise kullanıma açılacak belgelere erişimde kullanabilecek biçimde organize edilmelidir.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Elde edilen veriler basılı veya elektronik hizmete özel veya kamusal kullanımda sunulabilecek liste, rehber, dizin, sözlük, kavramsal dizin, katalog ve bibliyografya olarak kullanıma sunulabilir. Anılan türde araştırma araçları için müsvedde form/ liste veya arşiv otomasyon programlarının tanımlama ara yüzlerinde belirlenmiş alanlara arşiv materyalinden alınan veriler kaydedilmelidir. Arşivcilikte de kullanılan uluslararası tanımlama standartlarında yer, kişi, aile ve kurum adı gösterimleri için öneri ve kurallar yer almaktadır. Her ne kadar bu standartlar hazırlanma amaçları gereği, genel kullanım ve bütüncül öneriler sunuyorsa da kullanılan alfabe, kodlama, kısaltma vb. farklılıklar nedeniyle standartların tatbikinde ulusal/yerel yorumlara da rastlanabilmektedir.</a:t>
            </a:r>
            <a:r>
              <a:rPr lang="tr-TR" sz="800" b="0" i="0" u="none" strike="noStrike" baseline="0" dirty="0">
                <a:solidFill>
                  <a:srgbClr val="000000"/>
                </a:solidFill>
                <a:latin typeface="Minion Pro"/>
              </a:rPr>
              <a:t>53 52 </a:t>
            </a:r>
            <a:endParaRPr lang="tr-TR" sz="2400" b="0" i="0" u="none" strike="noStrike" baseline="0" dirty="0">
              <a:solidFill>
                <a:srgbClr val="000000"/>
              </a:solidFill>
              <a:latin typeface="Minion Pro"/>
            </a:endParaRPr>
          </a:p>
          <a:p>
            <a:pPr algn="l"/>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5536981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2985433"/>
          </a:xfrm>
          <a:prstGeom prst="rect">
            <a:avLst/>
          </a:prstGeom>
          <a:noFill/>
        </p:spPr>
        <p:txBody>
          <a:bodyPr wrap="square">
            <a:spAutoFit/>
          </a:bodyPr>
          <a:lstStyle/>
          <a:p>
            <a:pPr algn="just"/>
            <a:r>
              <a:rPr lang="tr-TR" sz="2400" b="0" i="0" u="none" strike="noStrike" baseline="0" dirty="0">
                <a:solidFill>
                  <a:srgbClr val="000000"/>
                </a:solidFill>
                <a:latin typeface="Minion Pro"/>
              </a:rPr>
              <a:t>Örneğin yer adlarına ilişkin olarak belge transkripsiyonları esnasında belirlenen yerleşim yerlerine ait adlar, kurum içi kullanım için alfabetik bir liste şeklinde düzenlenebilir. Bu düzenleme çalışması zamanla farklı belge/materyalden elde edilenlerle birlikte, farklı kullanımları, taksimattaki statüleri ve tarihsel süreç içerisindeki statü değişimleri ile yer adları sözlüğü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gazetteer</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şekline dönüştürülerek bir danışma kaynağı statüsü kazanabilir. </a:t>
            </a:r>
          </a:p>
          <a:p>
            <a:pPr algn="just"/>
            <a:endParaRPr lang="tr-TR" sz="240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5612772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462760"/>
          </a:xfrm>
          <a:prstGeom prst="rect">
            <a:avLst/>
          </a:prstGeom>
          <a:noFill/>
        </p:spPr>
        <p:txBody>
          <a:bodyPr wrap="square">
            <a:spAutoFit/>
          </a:bodyPr>
          <a:lstStyle/>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Tanımlama sürecinde fon, seri, dosya/klasör veya tek tek belgelerden elde edilen tarihi ve sayısal bilgiler, kurumsal bilgi vb. araştırma salonlarında yer alan çok ciltli basılı bir katalog, tanımlama verilerinin organizasyonu ile çevrimiçi olarak kullanılabilecek analitik kataloglara dönüştürülebilir. Özel arşivlere yönelik yapılan tasnif ve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 sonucunda ortaya çıkan arşiv materyaline ilişkin kataloglar da bu kapsamda değerlendirilmelidir. </a:t>
            </a:r>
          </a:p>
          <a:p>
            <a:pPr algn="just"/>
            <a:r>
              <a:rPr lang="tr-TR" sz="2400" b="0" i="0" u="none" strike="noStrike" baseline="0" dirty="0">
                <a:solidFill>
                  <a:srgbClr val="000000"/>
                </a:solidFill>
                <a:latin typeface="Minion Pro"/>
              </a:rPr>
              <a:t>Tanımlama sürecinde üzerinde çalışılan belge grubu veya belgede/materyalde hem belirlenen niteleme alanlarına eklenecek ve özetlerde kullanılacak bilgilerin bazılarının yanlış yazılmış olabilecekleri de göz önüne alınarak doğrulanması veya araştırılması gerekebilir. </a:t>
            </a: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999846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I.4. Arşivci/Arşiv Personeli </a:t>
            </a:r>
            <a:endParaRPr lang="tr-TR" sz="2000" b="1" dirty="0">
              <a:solidFill>
                <a:schemeClr val="accent1"/>
              </a:solidFill>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016758"/>
          </a:xfrm>
          <a:prstGeom prst="rect">
            <a:avLst/>
          </a:prstGeom>
          <a:noFill/>
        </p:spPr>
        <p:txBody>
          <a:bodyPr wrap="square">
            <a:spAutoFit/>
          </a:bodyPr>
          <a:lstStyle/>
          <a:p>
            <a:pPr algn="just"/>
            <a:r>
              <a:rPr lang="tr-TR" sz="1600" b="1" i="0" u="none" strike="noStrike" baseline="0" dirty="0">
                <a:solidFill>
                  <a:srgbClr val="000000"/>
                </a:solidFill>
                <a:latin typeface="Minion Pro"/>
              </a:rPr>
              <a:t>Arşivci </a:t>
            </a:r>
            <a:r>
              <a:rPr lang="tr-TR" sz="1600" b="1" i="1" u="none" strike="noStrike" baseline="0" dirty="0">
                <a:solidFill>
                  <a:srgbClr val="000000"/>
                </a:solidFill>
                <a:latin typeface="Minion Pro"/>
              </a:rPr>
              <a:t>(</a:t>
            </a:r>
            <a:r>
              <a:rPr lang="tr-TR" sz="1600" b="1" i="1" u="none" strike="noStrike" baseline="0" dirty="0" err="1">
                <a:solidFill>
                  <a:srgbClr val="000000"/>
                </a:solidFill>
                <a:latin typeface="Minion Pro"/>
              </a:rPr>
              <a:t>archivist</a:t>
            </a:r>
            <a:r>
              <a:rPr lang="tr-TR" sz="1600" b="1" i="1" u="none" strike="noStrike" baseline="0" dirty="0">
                <a:solidFill>
                  <a:srgbClr val="000000"/>
                </a:solidFill>
                <a:latin typeface="Minion Pro"/>
              </a:rPr>
              <a:t>) </a:t>
            </a:r>
            <a:r>
              <a:rPr lang="tr-TR" sz="1600" b="1" i="0" u="none" strike="noStrike" baseline="0" dirty="0">
                <a:solidFill>
                  <a:srgbClr val="000000"/>
                </a:solidFill>
                <a:latin typeface="Minion Pro"/>
              </a:rPr>
              <a:t>kavramının tüm dünyada kabul edilmiş ortak bir tanımı yoktur, zira bu meslek grubu ülkelerin arşivciliğe bakış açısı ve bu alandaki hukuki düzenlemelerine göre farklılık gösterebilir.</a:t>
            </a:r>
            <a:r>
              <a:rPr lang="tr-TR" sz="1600" b="0" i="0" u="none" strike="noStrike" baseline="0" dirty="0">
                <a:solidFill>
                  <a:srgbClr val="000000"/>
                </a:solidFill>
                <a:latin typeface="Minion Pro"/>
              </a:rPr>
              <a:t>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Bir meslek grubu ya da mensubunun tam ve geçerli tanımının yapılabilmesi için mesleğin asgari standartları belirlenmiş olmalıdır. Bu standartlar ilgili meslek mensubuna bakış açısını ve ondan beklentileri netleştirirken alanla ilgili taşıması gereken nitelikleri de ortaya koyar. </a:t>
            </a:r>
          </a:p>
          <a:p>
            <a:pPr algn="just"/>
            <a:endParaRPr lang="tr-TR" sz="1600" b="0" i="0" u="none" strike="noStrike" baseline="0" dirty="0">
              <a:solidFill>
                <a:srgbClr val="000000"/>
              </a:solidFill>
              <a:latin typeface="Minion Pro"/>
            </a:endParaRP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Örneğin İsmet </a:t>
            </a:r>
            <a:r>
              <a:rPr lang="tr-TR" sz="1600" b="0" i="0" u="none" strike="noStrike" baseline="0" dirty="0" err="1">
                <a:solidFill>
                  <a:srgbClr val="000000"/>
                </a:solidFill>
                <a:latin typeface="Minion Pro"/>
              </a:rPr>
              <a:t>Binark’ın</a:t>
            </a:r>
            <a:r>
              <a:rPr lang="tr-TR" sz="1600" b="0" i="0" u="none" strike="noStrike" baseline="0" dirty="0">
                <a:solidFill>
                  <a:srgbClr val="000000"/>
                </a:solidFill>
                <a:latin typeface="Minion Pro"/>
              </a:rPr>
              <a:t> Arşiv ve Arşivcilik Bilgileri kitabında arşivci: </a:t>
            </a:r>
            <a:r>
              <a:rPr lang="tr-TR" sz="1600" b="0" i="1" u="none" strike="noStrike" baseline="0" dirty="0">
                <a:solidFill>
                  <a:srgbClr val="000000"/>
                </a:solidFill>
                <a:latin typeface="Minion Pro"/>
              </a:rPr>
              <a:t>“değişik arşiv çalışmalarını yürüten veya yöneten ve arşivcilik konusunda özel eğitim görmüş kişidir” </a:t>
            </a:r>
            <a:r>
              <a:rPr lang="tr-TR" sz="1600" b="0" i="0" u="none" strike="noStrike" baseline="0" dirty="0">
                <a:solidFill>
                  <a:srgbClr val="000000"/>
                </a:solidFill>
                <a:latin typeface="Minion Pro"/>
              </a:rPr>
              <a:t>şeklinde tanımlanmıştır (</a:t>
            </a:r>
            <a:r>
              <a:rPr lang="tr-TR" sz="1600" b="0" i="0" u="none" strike="noStrike" baseline="0" dirty="0" err="1">
                <a:solidFill>
                  <a:srgbClr val="000000"/>
                </a:solidFill>
                <a:latin typeface="Minion Pro"/>
              </a:rPr>
              <a:t>Binark</a:t>
            </a:r>
            <a:r>
              <a:rPr lang="tr-TR" sz="1600" b="0" i="0" u="none" strike="noStrike" baseline="0" dirty="0">
                <a:solidFill>
                  <a:srgbClr val="000000"/>
                </a:solidFill>
                <a:latin typeface="Minion Pro"/>
              </a:rPr>
              <a:t>, 1980: 4).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 yanlış bir tanımlama değildir ancak arşiv bilimi konusunda bilgi sahibi olmayan yöneticiler için kurumunda çalışacak arşivci seçiminde ya da arşivcinin toplumda statü kazanmasında katkı sağlayacak nitelikte belirleyici bir tanım olduğu da söylenemez.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1995 yılında yayınlanmış olan Arşivcilik Terimleri </a:t>
            </a:r>
            <a:r>
              <a:rPr lang="tr-TR" sz="1600" b="0" i="0" u="none" strike="noStrike" baseline="0" dirty="0" err="1">
                <a:solidFill>
                  <a:srgbClr val="000000"/>
                </a:solidFill>
                <a:latin typeface="Minion Pro"/>
              </a:rPr>
              <a:t>Sözlüğü’nde</a:t>
            </a:r>
            <a:r>
              <a:rPr lang="tr-TR" sz="1600" b="0" i="0" u="none" strike="noStrike" baseline="0" dirty="0">
                <a:solidFill>
                  <a:srgbClr val="000000"/>
                </a:solidFill>
                <a:latin typeface="Minion Pro"/>
              </a:rPr>
              <a:t> ise arşivci: </a:t>
            </a:r>
            <a:r>
              <a:rPr lang="tr-TR" sz="1600" b="0" i="1" u="none" strike="noStrike" baseline="0" dirty="0">
                <a:solidFill>
                  <a:srgbClr val="000000"/>
                </a:solidFill>
                <a:latin typeface="Minion Pro"/>
              </a:rPr>
              <a:t>“Arşivlerin idaresiyle ve/veya arşivlerin yönetimiyle profesyonel olarak uğraşan kimse” </a:t>
            </a:r>
            <a:r>
              <a:rPr lang="tr-TR" sz="1600" b="0" i="0" u="none" strike="noStrike" baseline="0" dirty="0">
                <a:solidFill>
                  <a:srgbClr val="000000"/>
                </a:solidFill>
                <a:latin typeface="Minion Pro"/>
              </a:rPr>
              <a:t>ifadeleriyle yerini almıştır (Arşivcilik Terimleri…, 1995: 6). Bu tanım da yanlış olmamakla birlikte tatmin edici ve açıklayıcı bilgiler içermemektedir. </a:t>
            </a:r>
          </a:p>
          <a:p>
            <a:pPr algn="just"/>
            <a:endParaRPr lang="tr-TR" sz="1600" dirty="0">
              <a:solidFill>
                <a:srgbClr val="000000"/>
              </a:solidFill>
              <a:latin typeface="Minion Pro"/>
            </a:endParaRPr>
          </a:p>
          <a:p>
            <a:pPr algn="just"/>
            <a:r>
              <a:rPr lang="tr-TR" sz="1600" b="1" i="0" u="none" strike="noStrike" baseline="0" dirty="0">
                <a:solidFill>
                  <a:srgbClr val="000000"/>
                </a:solidFill>
                <a:latin typeface="Minion Pro"/>
              </a:rPr>
              <a:t>Her iki tanımlamada genel anlamıyla arşivcilik eğitimine vurgu yapılmakla beraber arşivcinin, arşivin yönetiminden sorumlu olduğu konusunda bir görüş birliği söz konusudur.</a:t>
            </a:r>
            <a:r>
              <a:rPr lang="tr-TR" sz="1600" b="0" i="0" u="none" strike="noStrike" baseline="0" dirty="0">
                <a:solidFill>
                  <a:srgbClr val="000000"/>
                </a:solidFill>
                <a:latin typeface="Minion Pro"/>
              </a:rPr>
              <a:t>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3702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570756"/>
          </a:xfrm>
          <a:prstGeom prst="rect">
            <a:avLst/>
          </a:prstGeom>
          <a:noFill/>
        </p:spPr>
        <p:txBody>
          <a:bodyPr wrap="square">
            <a:spAutoFit/>
          </a:bodyPr>
          <a:lstStyle/>
          <a:p>
            <a:pPr algn="just"/>
            <a:r>
              <a:rPr lang="tr-TR" sz="2400" b="0" i="0" u="none" strike="noStrike" baseline="0" dirty="0">
                <a:solidFill>
                  <a:srgbClr val="000000"/>
                </a:solidFill>
                <a:latin typeface="Minion Pro"/>
              </a:rPr>
              <a:t>Belgenin türü ve biçimini belirlemeye yarayan elkab</a:t>
            </a:r>
            <a:r>
              <a:rPr lang="tr-TR" sz="800" b="0" i="0" u="none" strike="noStrike" baseline="0" dirty="0">
                <a:solidFill>
                  <a:srgbClr val="000000"/>
                </a:solidFill>
                <a:latin typeface="Minion Pro"/>
              </a:rPr>
              <a:t>54 </a:t>
            </a:r>
            <a:r>
              <a:rPr lang="tr-TR" sz="2400" b="0" i="0" u="none" strike="noStrike" baseline="0" dirty="0">
                <a:solidFill>
                  <a:srgbClr val="000000"/>
                </a:solidFill>
                <a:latin typeface="Minion Pro"/>
              </a:rPr>
              <a:t>ve rükûnler</a:t>
            </a:r>
            <a:r>
              <a:rPr lang="tr-TR" sz="800" b="0" i="0" u="none" strike="noStrike" baseline="0" dirty="0">
                <a:solidFill>
                  <a:srgbClr val="000000"/>
                </a:solidFill>
                <a:latin typeface="Minion Pro"/>
              </a:rPr>
              <a:t>55</a:t>
            </a:r>
            <a:r>
              <a:rPr lang="tr-TR" sz="2400" b="0" i="0" u="none" strike="noStrike" baseline="0" dirty="0">
                <a:solidFill>
                  <a:srgbClr val="000000"/>
                </a:solidFill>
                <a:latin typeface="Minion Pro"/>
              </a:rPr>
              <a:t>, belgeye konu olan veya belgeyi imzalayan kişilerin adları, rütbeleri, unvanları, görev süreleri, belgede geçen yerleşim yerlerinin, ülke ve yönetimlerin adları, yayın/süreli yayın adları, kurum adları ve markalar belgenin/materyalin içeriği ile ilgili olabilecek birincil kaynaklar ve danışma kaynaklarından faydalanılarak araştırılmalıdır.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Tanımlama, arşivlerin sahip oldukları arşiv materyaline araştırmacıların erişimi üzerine odaklanmış gibi anlaşılsa da arşiv yönetimi için karar destek sistemlerine veri sağlamak için de kullanılmaktadır. Yapılan analitik inceleme: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Fonlardaki seri sayıları,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Fon ve seriler hakkında kurumsal bilgi,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 türü ve biçiminin sayısı, bunların fonlara dağılımı,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Açık-kapalı fon bilgisi,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4449109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III.5.2. Tanımlama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l"/>
            <a:endParaRPr lang="tr-TR" sz="2800" b="0" i="0" u="none" strike="noStrike" baseline="0" dirty="0">
              <a:solidFill>
                <a:srgbClr val="000000"/>
              </a:solidFill>
              <a:latin typeface="Wingdings" panose="05000000000000000000" pitchFamily="2" charset="2"/>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Yerleşim planı, depo alanı gereksinimi, </a:t>
            </a:r>
            <a:endParaRPr lang="tr-TR" sz="2400" b="0" i="0" u="none" strike="noStrike" baseline="0" dirty="0">
              <a:solidFill>
                <a:srgbClr val="000000"/>
              </a:solidFill>
              <a:latin typeface="Minion Pro"/>
            </a:endParaRPr>
          </a:p>
          <a:p>
            <a:r>
              <a:rPr lang="nn-NO" sz="2400" b="0" i="0" u="none" strike="noStrike" baseline="0" dirty="0">
                <a:solidFill>
                  <a:srgbClr val="000000"/>
                </a:solidFill>
                <a:latin typeface="Wingdings" panose="05000000000000000000" pitchFamily="2" charset="2"/>
              </a:rPr>
              <a:t>y </a:t>
            </a:r>
            <a:r>
              <a:rPr lang="nn-NO" sz="2400" b="0" i="1" u="none" strike="noStrike" baseline="0" dirty="0">
                <a:solidFill>
                  <a:srgbClr val="000000"/>
                </a:solidFill>
                <a:latin typeface="Minion Pro"/>
              </a:rPr>
              <a:t>Tanımlanan belge/materyal sayısı, koleksiyon bilgisi </a:t>
            </a:r>
            <a:endParaRPr lang="nn-NO" sz="2400" b="0" i="0" u="none" strike="noStrike" baseline="0" dirty="0">
              <a:solidFill>
                <a:srgbClr val="000000"/>
              </a:solidFill>
              <a:latin typeface="Minion Pro"/>
            </a:endParaRP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gibi birçok konuda yönetime bilgi sunabilir.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Tanımlamada belgelerden/materyalden ve araştırmalardan elde edilen notlar/müsveddeler, kurum içinde kullanılabilecek fon/ seri kodu envanteri, kurum kısaltmalar listesi, arşiv koleksiyonları envanteri, konu başlıkları listesi, dosya planı gibi dokümanlara dönüştürülebilir. Bu dokümanların daha sonra yapılacak tasnif ve tanımlama çalışmalarında ve belgelerin/materyalin araştırma hizmetine sunulmasında kullanılabilmesi son derece önemlidir. </a:t>
            </a:r>
          </a:p>
          <a:p>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7646399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5400" b="1" i="0" u="none" strike="noStrike" baseline="0" dirty="0">
                <a:solidFill>
                  <a:srgbClr val="000000"/>
                </a:solidFill>
                <a:highlight>
                  <a:srgbClr val="00FF00"/>
                </a:highlight>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800" b="0" i="0" u="none" strike="noStrike" baseline="0" dirty="0">
                <a:solidFill>
                  <a:srgbClr val="000000"/>
                </a:solidFill>
                <a:latin typeface="Minion Pro"/>
              </a:rPr>
              <a:t>Tanımlama ile yakın ilişkisi olan kataloglama, sahip olunan materyalin kontrol ve erişiminin kolaylaştırılması amacıyla materyali tanımlayan bilgilerin sistematik ve mantıksal bir düzen içerisinde listelenmesi olarak ifade edilebilir. Kataloglama, materyalin incelenerek onu tanımlayan bilgilerin/verilerin materyalin belirli bölümlerinden veya tamamından alınmasından sonra başlayan, bu bilgileri/verileri belirlenmiş kurallar içerisinde erişime sunan bir işlemdir. Kataloglama; arşiv, kütüphane ve müze gibi bilgi merkezlerinin sahip olduğu bilgi kaynaklarının nasıl sıralanacağı, nasıl bir araya getirileceği ve nasıl </a:t>
            </a:r>
            <a:r>
              <a:rPr lang="tr-TR" sz="2800" b="0" i="0" u="none" strike="noStrike" baseline="0" dirty="0" err="1">
                <a:solidFill>
                  <a:srgbClr val="000000"/>
                </a:solidFill>
                <a:latin typeface="Minion Pro"/>
              </a:rPr>
              <a:t>kimlikleneceği</a:t>
            </a:r>
            <a:r>
              <a:rPr lang="tr-TR" sz="2800" b="0" i="0" u="none" strike="noStrike" baseline="0" dirty="0">
                <a:solidFill>
                  <a:srgbClr val="000000"/>
                </a:solidFill>
                <a:latin typeface="Minion Pro"/>
              </a:rPr>
              <a:t> üzerine yoğunlaşmaktadır. Böylelikle tanımlama süreci sonrasında elde edilmiş bilgilerin/verilerin bilgi/belge merkezi yöneticileri, uzmanları ve araştırmacılar tarafından anlaşılır şekilde kurgulanması sağlanır. </a:t>
            </a:r>
          </a:p>
        </p:txBody>
      </p:sp>
    </p:spTree>
    <p:extLst>
      <p:ext uri="{BB962C8B-B14F-4D97-AF65-F5344CB8AC3E}">
        <p14:creationId xmlns:p14="http://schemas.microsoft.com/office/powerpoint/2010/main" val="10707973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800" b="0" i="0" u="none" strike="noStrike" baseline="0" dirty="0">
                <a:solidFill>
                  <a:srgbClr val="000000"/>
                </a:solidFill>
                <a:latin typeface="Minion Pro"/>
              </a:rPr>
              <a:t>Farklı ülkelerde o ülkeye özgü kural, teamül ve kaynak özelliklerine göre yapılmaya çalışılan kataloglama, kaynak paylaşımı ve elektronik ortamda kataloglama ile birlikte ortak kuralların oluşturulmasını gerektirmiştir. 1967’de uluslararası çapta kullanım alanı bulan ve </a:t>
            </a:r>
            <a:r>
              <a:rPr lang="tr-TR" sz="2800" b="1" i="0" u="none" strike="noStrike" baseline="0" dirty="0" err="1">
                <a:solidFill>
                  <a:srgbClr val="000000"/>
                </a:solidFill>
                <a:latin typeface="Minion Pro"/>
              </a:rPr>
              <a:t>Anglo</a:t>
            </a:r>
            <a:r>
              <a:rPr lang="tr-TR" sz="2800" b="1" i="0" u="none" strike="noStrike" baseline="0" dirty="0">
                <a:solidFill>
                  <a:srgbClr val="000000"/>
                </a:solidFill>
                <a:latin typeface="Minion Pro"/>
              </a:rPr>
              <a:t>-Amerikan Kataloglama Kuralları (AAKK) </a:t>
            </a:r>
            <a:r>
              <a:rPr lang="tr-TR" sz="2800" b="0" i="0" u="none" strike="noStrike" baseline="0" dirty="0">
                <a:solidFill>
                  <a:srgbClr val="000000"/>
                </a:solidFill>
                <a:latin typeface="Minion Pro"/>
              </a:rPr>
              <a:t>adıyla anılan bu uygulamalar, bilgi kaynaklarını organize etmek ve onlara erişimi sağlamak amacıyla kendi içerisinde mantıksal bütünlüğe sahip olan bir sistemi ortaya çıkarmıştır (</a:t>
            </a:r>
            <a:r>
              <a:rPr lang="tr-TR" sz="2800" b="0" i="0" u="none" strike="noStrike" baseline="0" dirty="0" err="1">
                <a:solidFill>
                  <a:srgbClr val="000000"/>
                </a:solidFill>
                <a:latin typeface="Minion Pro"/>
              </a:rPr>
              <a:t>Tikku</a:t>
            </a:r>
            <a:r>
              <a:rPr lang="tr-TR" sz="2800" b="0" i="0" u="none" strike="noStrike" baseline="0" dirty="0">
                <a:solidFill>
                  <a:srgbClr val="000000"/>
                </a:solidFill>
                <a:latin typeface="Minion Pro"/>
              </a:rPr>
              <a:t>, 1983: 151, 154). Bu sistem, aslında uzun bir dönemdir uygulanagelen ve bilgi kaynaklarına erişimi olanaklı kılan yazar adı, eser adı ve konu erişimine bilgi kaynaklarının birbirinden fiziksel ve içerik olarak ayrılmasını sağlayan diğer birtakım özellikler eklenerek geliştirilmiştir. </a:t>
            </a:r>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6586049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785652"/>
          </a:xfrm>
          <a:prstGeom prst="rect">
            <a:avLst/>
          </a:prstGeom>
          <a:noFill/>
        </p:spPr>
        <p:txBody>
          <a:bodyPr wrap="square">
            <a:spAutoFit/>
          </a:bodyPr>
          <a:lstStyle/>
          <a:p>
            <a:pPr algn="just"/>
            <a:r>
              <a:rPr lang="tr-TR" sz="2400" b="0" i="0" u="none" strike="noStrike" baseline="0" dirty="0">
                <a:solidFill>
                  <a:srgbClr val="000000"/>
                </a:solidFill>
                <a:latin typeface="Minion Pro"/>
              </a:rPr>
              <a:t>1967’den itibaren aralarında Türkiye’nin de bulunduğu birçok ülke kataloglama sürecini bu kurallar çerçevesinde yeniden düzenlemeye çalışmıştır. Ancak </a:t>
            </a:r>
            <a:r>
              <a:rPr lang="tr-TR" sz="2400" b="0" i="1" u="none" strike="noStrike" baseline="0" dirty="0">
                <a:solidFill>
                  <a:srgbClr val="000000"/>
                </a:solidFill>
                <a:latin typeface="Minion Pro"/>
              </a:rPr>
              <a:t>dil, noktalama, telaffuz, materyal türü, farklı uygulama alanlarıyla olan bağlantılar </a:t>
            </a:r>
            <a:r>
              <a:rPr lang="tr-TR" sz="2400" b="0" i="0" u="none" strike="noStrike" baseline="0" dirty="0">
                <a:solidFill>
                  <a:srgbClr val="000000"/>
                </a:solidFill>
                <a:latin typeface="Minion Pro"/>
              </a:rPr>
              <a:t>nedeniyle uygulamada bazı teknik farklılıklar görülmüştür. Ülkemizde kullanılan kataloglama kurallarında arşiv belgelerine/materyaline yönelik bir içerik yer almamıştır. 1971’de kuralları ve bibliyografik niteleme alanlarını standart hale getiren Uluslararası Standart Bibliyografik Tanımlama (International Standard </a:t>
            </a:r>
            <a:r>
              <a:rPr lang="tr-TR" sz="2400" b="0" i="0" u="none" strike="noStrike" baseline="0" dirty="0" err="1">
                <a:solidFill>
                  <a:srgbClr val="000000"/>
                </a:solidFill>
                <a:latin typeface="Minion Pro"/>
              </a:rPr>
              <a:t>Bibliographic</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Description</a:t>
            </a:r>
            <a:r>
              <a:rPr lang="tr-TR" sz="2400" b="0" i="0" u="none" strike="noStrike" baseline="0" dirty="0">
                <a:solidFill>
                  <a:srgbClr val="000000"/>
                </a:solidFill>
                <a:latin typeface="Minion Pro"/>
              </a:rPr>
              <a:t> -ISBD) hazırlanmış, </a:t>
            </a:r>
            <a:r>
              <a:rPr lang="tr-TR" sz="2400" b="0" i="0" u="none" strike="noStrike" baseline="0" dirty="0" err="1">
                <a:solidFill>
                  <a:srgbClr val="000000"/>
                </a:solidFill>
                <a:latin typeface="Minion Pro"/>
              </a:rPr>
              <a:t>AAKK’ye</a:t>
            </a:r>
            <a:r>
              <a:rPr lang="tr-TR" sz="2400" b="0" i="0" u="none" strike="noStrike" baseline="0" dirty="0">
                <a:solidFill>
                  <a:srgbClr val="000000"/>
                </a:solidFill>
                <a:latin typeface="Minion Pro"/>
              </a:rPr>
              <a:t> göre tasarlanmış Machine </a:t>
            </a:r>
            <a:r>
              <a:rPr lang="tr-TR" sz="2400" b="0" i="0" u="none" strike="noStrike" baseline="0" dirty="0" err="1">
                <a:solidFill>
                  <a:srgbClr val="000000"/>
                </a:solidFill>
                <a:latin typeface="Minion Pro"/>
              </a:rPr>
              <a:t>Readable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Cataloging</a:t>
            </a:r>
            <a:r>
              <a:rPr lang="tr-TR" sz="2400" b="0" i="0" u="none" strike="noStrike" baseline="0" dirty="0">
                <a:solidFill>
                  <a:srgbClr val="000000"/>
                </a:solidFill>
                <a:latin typeface="Minion Pro"/>
              </a:rPr>
              <a:t> (MARC) ile entegre edilerek kataloglama, kural niteleme ve </a:t>
            </a:r>
            <a:r>
              <a:rPr lang="tr-TR" sz="2400" b="0" i="0" u="none" strike="noStrike" baseline="0" dirty="0" err="1">
                <a:solidFill>
                  <a:srgbClr val="000000"/>
                </a:solidFill>
                <a:latin typeface="Minion Pro"/>
              </a:rPr>
              <a:t>üstveriyi</a:t>
            </a:r>
            <a:r>
              <a:rPr lang="tr-TR" sz="2400" b="0" i="0" u="none" strike="noStrike" baseline="0" dirty="0">
                <a:solidFill>
                  <a:srgbClr val="000000"/>
                </a:solidFill>
                <a:latin typeface="Minion Pro"/>
              </a:rPr>
              <a:t> bir arada barındıran bir uygulama haline gelmiştir. </a:t>
            </a:r>
          </a:p>
        </p:txBody>
      </p:sp>
    </p:spTree>
    <p:extLst>
      <p:ext uri="{BB962C8B-B14F-4D97-AF65-F5344CB8AC3E}">
        <p14:creationId xmlns:p14="http://schemas.microsoft.com/office/powerpoint/2010/main" val="3644666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Uluslararası Kütüphane Dernekleri Federasyonu (International </a:t>
            </a:r>
            <a:r>
              <a:rPr lang="tr-TR" sz="2400" b="0" i="0" u="none" strike="noStrike" baseline="0" dirty="0" err="1">
                <a:solidFill>
                  <a:srgbClr val="000000"/>
                </a:solidFill>
                <a:latin typeface="Minion Pro"/>
              </a:rPr>
              <a:t>Federation</a:t>
            </a:r>
            <a:r>
              <a:rPr lang="tr-TR" sz="2400" b="0" i="0" u="none" strike="noStrike" baseline="0" dirty="0">
                <a:solidFill>
                  <a:srgbClr val="000000"/>
                </a:solidFill>
                <a:latin typeface="Minion Pro"/>
              </a:rPr>
              <a:t> of Library </a:t>
            </a:r>
            <a:r>
              <a:rPr lang="tr-TR" sz="2400" b="0" i="0" u="none" strike="noStrike" baseline="0" dirty="0" err="1">
                <a:solidFill>
                  <a:srgbClr val="000000"/>
                </a:solidFill>
                <a:latin typeface="Minion Pro"/>
              </a:rPr>
              <a:t>Associations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Institutions</a:t>
            </a:r>
            <a:r>
              <a:rPr lang="tr-TR" sz="2400" b="0" i="0" u="none" strike="noStrike" baseline="0" dirty="0">
                <a:solidFill>
                  <a:srgbClr val="000000"/>
                </a:solidFill>
                <a:latin typeface="Minion Pro"/>
              </a:rPr>
              <a:t> -IFLA) tarafından hazırlanan ISBD, 1974-1995 yılları arasında </a:t>
            </a:r>
            <a:r>
              <a:rPr lang="tr-TR" sz="2400" b="0" i="0" u="none" strike="noStrike" baseline="0" dirty="0" err="1">
                <a:solidFill>
                  <a:srgbClr val="000000"/>
                </a:solidFill>
                <a:latin typeface="Minion Pro"/>
              </a:rPr>
              <a:t>monograflar</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monographs</a:t>
            </a:r>
            <a:r>
              <a:rPr lang="tr-TR" sz="2400" b="0" i="1" u="none" strike="noStrike" baseline="0" dirty="0">
                <a:solidFill>
                  <a:srgbClr val="000000"/>
                </a:solidFill>
                <a:latin typeface="Minion Pro"/>
              </a:rPr>
              <a:t> - M)</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monograf</a:t>
            </a:r>
            <a:r>
              <a:rPr lang="tr-TR" sz="2400" b="0" i="0" u="none" strike="noStrike" baseline="0" dirty="0">
                <a:solidFill>
                  <a:srgbClr val="000000"/>
                </a:solidFill>
                <a:latin typeface="Minion Pro"/>
              </a:rPr>
              <a:t> serileri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monograph</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series</a:t>
            </a:r>
            <a:r>
              <a:rPr lang="tr-TR" sz="2400" b="0" i="1" u="none" strike="noStrike" baseline="0" dirty="0">
                <a:solidFill>
                  <a:srgbClr val="000000"/>
                </a:solidFill>
                <a:latin typeface="Minion Pro"/>
              </a:rPr>
              <a:t> - MS)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kitapdışı</a:t>
            </a:r>
            <a:r>
              <a:rPr lang="tr-TR" sz="2400" b="0" i="0" u="none" strike="noStrike" baseline="0" dirty="0">
                <a:solidFill>
                  <a:srgbClr val="000000"/>
                </a:solidFill>
                <a:latin typeface="Minion Pro"/>
              </a:rPr>
              <a:t> materyaller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nonbook</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materials</a:t>
            </a:r>
            <a:r>
              <a:rPr lang="tr-TR" sz="2400" b="0" i="1" u="none" strike="noStrike" baseline="0" dirty="0">
                <a:solidFill>
                  <a:srgbClr val="000000"/>
                </a:solidFill>
                <a:latin typeface="Minion Pro"/>
              </a:rPr>
              <a:t> - NBM)</a:t>
            </a:r>
            <a:r>
              <a:rPr lang="tr-TR" sz="2400" b="0" i="0" u="none" strike="noStrike" baseline="0" dirty="0">
                <a:solidFill>
                  <a:srgbClr val="000000"/>
                </a:solidFill>
                <a:latin typeface="Minion Pro"/>
              </a:rPr>
              <a:t>, kartografik materyaller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cartographic</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materials</a:t>
            </a:r>
            <a:r>
              <a:rPr lang="tr-TR" sz="2400" b="0" i="1" u="none" strike="noStrike" baseline="0" dirty="0">
                <a:solidFill>
                  <a:srgbClr val="000000"/>
                </a:solidFill>
                <a:latin typeface="Minion Pro"/>
              </a:rPr>
              <a:t> - CM)</a:t>
            </a:r>
            <a:r>
              <a:rPr lang="tr-TR" sz="2400" b="0" i="0" u="none" strike="noStrike" baseline="0" dirty="0">
                <a:solidFill>
                  <a:srgbClr val="000000"/>
                </a:solidFill>
                <a:latin typeface="Minion Pro"/>
              </a:rPr>
              <a:t>, notalar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printed</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music</a:t>
            </a:r>
            <a:r>
              <a:rPr lang="tr-TR" sz="2400" b="0" i="1" u="none" strike="noStrike" baseline="0" dirty="0">
                <a:solidFill>
                  <a:srgbClr val="000000"/>
                </a:solidFill>
                <a:latin typeface="Minion Pro"/>
              </a:rPr>
              <a:t> - PM)</a:t>
            </a:r>
            <a:r>
              <a:rPr lang="tr-TR" sz="2400" b="0" i="0" u="none" strike="noStrike" baseline="0" dirty="0">
                <a:solidFill>
                  <a:srgbClr val="000000"/>
                </a:solidFill>
                <a:latin typeface="Minion Pro"/>
              </a:rPr>
              <a:t>, nadir/antik eserler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anthiquarian</a:t>
            </a:r>
            <a:r>
              <a:rPr lang="tr-TR" sz="2400" b="0" i="1" u="none" strike="noStrike" baseline="0" dirty="0">
                <a:solidFill>
                  <a:srgbClr val="000000"/>
                </a:solidFill>
                <a:latin typeface="Minion Pro"/>
              </a:rPr>
              <a:t> - A)</a:t>
            </a:r>
            <a:r>
              <a:rPr lang="tr-TR" sz="2400" b="0" i="0" u="none" strike="noStrike" baseline="0" dirty="0">
                <a:solidFill>
                  <a:srgbClr val="000000"/>
                </a:solidFill>
                <a:latin typeface="Minion Pro"/>
              </a:rPr>
              <a:t>, bilgisayar dosyaları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computer</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files</a:t>
            </a:r>
            <a:r>
              <a:rPr lang="tr-TR" sz="2400" b="0" i="1" u="none" strike="noStrike" baseline="0" dirty="0">
                <a:solidFill>
                  <a:srgbClr val="000000"/>
                </a:solidFill>
                <a:latin typeface="Minion Pro"/>
              </a:rPr>
              <a:t> - CF) </a:t>
            </a:r>
            <a:r>
              <a:rPr lang="tr-TR" sz="2400" b="0" i="0" u="none" strike="noStrike" baseline="0" dirty="0">
                <a:solidFill>
                  <a:srgbClr val="000000"/>
                </a:solidFill>
                <a:latin typeface="Minion Pro"/>
              </a:rPr>
              <a:t>ve elektronik kaynaklar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electronic</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resources</a:t>
            </a:r>
            <a:r>
              <a:rPr lang="tr-TR" sz="2400" b="0" i="1" u="none" strike="noStrike" baseline="0" dirty="0">
                <a:solidFill>
                  <a:srgbClr val="000000"/>
                </a:solidFill>
                <a:latin typeface="Minion Pro"/>
              </a:rPr>
              <a:t> - ER) </a:t>
            </a:r>
            <a:r>
              <a:rPr lang="tr-TR" sz="2400" b="0" i="0" u="none" strike="noStrike" baseline="0" dirty="0">
                <a:solidFill>
                  <a:srgbClr val="000000"/>
                </a:solidFill>
                <a:latin typeface="Minion Pro"/>
              </a:rPr>
              <a:t>olmak üzere farklı kütüphane materyalinin/bilgi kaynaklarının tanımlanması için gereken niteleme alanlarını belirlemiş ve örneklendirmiştir. </a:t>
            </a:r>
          </a:p>
          <a:p>
            <a:pPr algn="just"/>
            <a:r>
              <a:rPr lang="tr-TR" sz="2400" b="1" i="0" u="none" strike="noStrike" baseline="0" dirty="0">
                <a:solidFill>
                  <a:srgbClr val="000000"/>
                </a:solidFill>
                <a:latin typeface="Minion Pro"/>
              </a:rPr>
              <a:t>1967’de kullanıma sunulan </a:t>
            </a:r>
            <a:r>
              <a:rPr lang="tr-TR" sz="2400" b="1" i="0" u="none" strike="noStrike" baseline="0" dirty="0" err="1">
                <a:solidFill>
                  <a:srgbClr val="000000"/>
                </a:solidFill>
                <a:latin typeface="Minion Pro"/>
              </a:rPr>
              <a:t>AAKK’nin</a:t>
            </a:r>
            <a:r>
              <a:rPr lang="tr-TR" sz="2400" b="1" i="0" u="none" strike="noStrike" baseline="0" dirty="0">
                <a:solidFill>
                  <a:srgbClr val="000000"/>
                </a:solidFill>
                <a:latin typeface="Minion Pro"/>
              </a:rPr>
              <a:t> amacı şu şekilde ifade edilmiştir: </a:t>
            </a:r>
          </a:p>
          <a:p>
            <a:pPr marR="5600" algn="just"/>
            <a:r>
              <a:rPr lang="tr-TR" sz="2400" b="0" i="1" u="none" strike="noStrike" baseline="0" dirty="0">
                <a:solidFill>
                  <a:srgbClr val="000000"/>
                </a:solidFill>
                <a:latin typeface="Minion Pro"/>
              </a:rPr>
              <a:t>Bu kurallar, koleksiyon açısından farklı büyüklükteki kütüphanelerde katalogların ve diğer araştırma araçlarının hazırlanmasında kullanılmak üzere tasarlanmıştır. Belirli bir konu üzerine yoğunlaşan (</a:t>
            </a:r>
            <a:r>
              <a:rPr lang="tr-TR" sz="2400" b="0" i="1" u="none" strike="noStrike" baseline="0" dirty="0" err="1">
                <a:solidFill>
                  <a:srgbClr val="000000"/>
                </a:solidFill>
                <a:latin typeface="Minion Pro"/>
              </a:rPr>
              <a:t>specialist</a:t>
            </a:r>
            <a:r>
              <a:rPr lang="tr-TR" sz="2400" b="0" i="1" u="none" strike="noStrike" baseline="0" dirty="0">
                <a:solidFill>
                  <a:srgbClr val="000000"/>
                </a:solidFill>
                <a:latin typeface="Minion Pro"/>
              </a:rPr>
              <a:t>) ihtisas kütüphaneleri ile idari ve tarihî arşiv belgeleri ve basılı yerel tarih kaynaklarını barındıran arşiv kütüphaneleri (</a:t>
            </a:r>
            <a:r>
              <a:rPr lang="tr-TR" sz="2400" b="0" i="1" u="none" strike="noStrike" baseline="0" dirty="0" err="1">
                <a:solidFill>
                  <a:srgbClr val="000000"/>
                </a:solidFill>
                <a:latin typeface="Minion Pro"/>
              </a:rPr>
              <a:t>archival</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library</a:t>
            </a:r>
            <a:r>
              <a:rPr lang="tr-TR" sz="2400" b="0" i="1" u="none" strike="noStrike" baseline="0" dirty="0">
                <a:solidFill>
                  <a:srgbClr val="000000"/>
                </a:solidFill>
                <a:latin typeface="Minion Pro"/>
              </a:rPr>
              <a:t>) için tasarlanmamıştır ancak bu tür kütüphanelerin, kataloglama işlemlerinin temeli olarak bu kuralları kullanmaları ve gerektiğinde kuralları geliştirmeleri önerilir.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843647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785652"/>
          </a:xfrm>
          <a:prstGeom prst="rect">
            <a:avLst/>
          </a:prstGeom>
          <a:noFill/>
        </p:spPr>
        <p:txBody>
          <a:bodyPr wrap="square">
            <a:spAutoFit/>
          </a:bodyPr>
          <a:lstStyle/>
          <a:p>
            <a:pPr algn="just"/>
            <a:r>
              <a:rPr lang="tr-TR" sz="2400" b="0" i="1" u="none" strike="noStrike" baseline="0" dirty="0">
                <a:solidFill>
                  <a:srgbClr val="000000"/>
                </a:solidFill>
                <a:latin typeface="Minion Pro"/>
              </a:rPr>
              <a:t>Kurallar, genel olarak toplanan [sahip olunan] tüm kütüphane materyalinin tanımlanmasını ve erişim noktalarının oluşturulmasını kapsamaktadır </a:t>
            </a:r>
            <a:r>
              <a:rPr lang="tr-TR" sz="2400" b="0" i="0" u="none" strike="noStrike" baseline="0" dirty="0">
                <a:solidFill>
                  <a:srgbClr val="000000"/>
                </a:solidFill>
                <a:latin typeface="Minion Pro"/>
              </a:rPr>
              <a:t>(</a:t>
            </a:r>
            <a:r>
              <a:rPr lang="tr-TR" sz="2400" b="0" i="0" u="none" strike="noStrike" baseline="0" dirty="0" err="1">
                <a:solidFill>
                  <a:srgbClr val="000000"/>
                </a:solidFill>
                <a:latin typeface="Minion Pro"/>
              </a:rPr>
              <a:t>Anglo-American</a:t>
            </a:r>
            <a:r>
              <a:rPr lang="tr-TR" sz="2400" b="0" i="0" u="none" strike="noStrike" baseline="0" dirty="0">
                <a:solidFill>
                  <a:srgbClr val="000000"/>
                </a:solidFill>
                <a:latin typeface="Minion Pro"/>
              </a:rPr>
              <a:t>…, 2005: 1).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1990’lara kadar kataloglamanın büyük oranda kütüphane materyali üzerine yoğunlaşmış olduğu algısı arşiv materyalinin </a:t>
            </a:r>
            <a:r>
              <a:rPr lang="tr-TR" sz="2400" b="0" i="0" u="none" strike="noStrike" baseline="0" dirty="0" err="1">
                <a:solidFill>
                  <a:srgbClr val="000000"/>
                </a:solidFill>
                <a:latin typeface="Minion Pro"/>
              </a:rPr>
              <a:t>kataloglanamayacağı</a:t>
            </a:r>
            <a:r>
              <a:rPr lang="tr-TR" sz="2400" b="0" i="0" u="none" strike="noStrike" baseline="0" dirty="0">
                <a:solidFill>
                  <a:srgbClr val="000000"/>
                </a:solidFill>
                <a:latin typeface="Minion Pro"/>
              </a:rPr>
              <a:t> anlamına gelmemelidir. Özellikle 1983’te MARC Format </a:t>
            </a:r>
            <a:r>
              <a:rPr lang="tr-TR" sz="2400" b="0" i="0" u="none" strike="noStrike" baseline="0" dirty="0" err="1">
                <a:solidFill>
                  <a:srgbClr val="000000"/>
                </a:solidFill>
                <a:latin typeface="Minion Pro"/>
              </a:rPr>
              <a:t>for</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Archives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Manuscripts</a:t>
            </a:r>
            <a:r>
              <a:rPr lang="tr-TR" sz="2400" b="0" i="0" u="none" strike="noStrike" baseline="0" dirty="0">
                <a:solidFill>
                  <a:srgbClr val="000000"/>
                </a:solidFill>
                <a:latin typeface="Minion Pro"/>
              </a:rPr>
              <a:t> Control (MARC AMC)’</a:t>
            </a:r>
            <a:r>
              <a:rPr lang="tr-TR" sz="2400" b="0" i="0" u="none" strike="noStrike" baseline="0" dirty="0" err="1">
                <a:solidFill>
                  <a:srgbClr val="000000"/>
                </a:solidFill>
                <a:latin typeface="Minion Pro"/>
              </a:rPr>
              <a:t>nin</a:t>
            </a:r>
            <a:r>
              <a:rPr lang="tr-TR" sz="2400" b="0" i="0" u="none" strike="noStrike" baseline="0" dirty="0">
                <a:solidFill>
                  <a:srgbClr val="000000"/>
                </a:solidFill>
                <a:latin typeface="Minion Pro"/>
              </a:rPr>
              <a:t> hazırlanması ile birlikte </a:t>
            </a:r>
            <a:r>
              <a:rPr lang="tr-TR" sz="2400" b="0" i="0" u="none" strike="noStrike" baseline="0" dirty="0" err="1">
                <a:solidFill>
                  <a:srgbClr val="000000"/>
                </a:solidFill>
                <a:latin typeface="Minion Pro"/>
              </a:rPr>
              <a:t>AAKK’ya</a:t>
            </a:r>
            <a:r>
              <a:rPr lang="tr-TR" sz="2400" b="0" i="0" u="none" strike="noStrike" baseline="0" dirty="0">
                <a:solidFill>
                  <a:srgbClr val="000000"/>
                </a:solidFill>
                <a:latin typeface="Minion Pro"/>
              </a:rPr>
              <a:t> dayalı MARC tanımlama </a:t>
            </a:r>
            <a:r>
              <a:rPr lang="tr-TR" sz="2400" b="0" i="0" u="none" strike="noStrike" baseline="0" dirty="0" err="1">
                <a:solidFill>
                  <a:srgbClr val="000000"/>
                </a:solidFill>
                <a:latin typeface="Minion Pro"/>
              </a:rPr>
              <a:t>üstverisinin</a:t>
            </a:r>
            <a:r>
              <a:rPr lang="tr-TR" sz="2400" b="0" i="0" u="none" strike="noStrike" baseline="0" dirty="0">
                <a:solidFill>
                  <a:srgbClr val="000000"/>
                </a:solidFill>
                <a:latin typeface="Minion Pro"/>
              </a:rPr>
              <a:t> arşiv materyaline göre düzenlenmesi çalışmaları başlamış, bu </a:t>
            </a:r>
            <a:r>
              <a:rPr lang="tr-TR" sz="2400" b="0" i="0" u="none" strike="noStrike" baseline="0" dirty="0" err="1">
                <a:solidFill>
                  <a:srgbClr val="000000"/>
                </a:solidFill>
                <a:latin typeface="Minion Pro"/>
              </a:rPr>
              <a:t>üstveri</a:t>
            </a:r>
            <a:r>
              <a:rPr lang="tr-TR" sz="2400" b="0" i="0" u="none" strike="noStrike" baseline="0" dirty="0">
                <a:solidFill>
                  <a:srgbClr val="000000"/>
                </a:solidFill>
                <a:latin typeface="Minion Pro"/>
              </a:rPr>
              <a:t> alanlarının arşiv materyaline göre uyarlanarak bibliyografik ve idari yönden yönetilmesi hedeflenmiştir. </a:t>
            </a:r>
          </a:p>
        </p:txBody>
      </p:sp>
    </p:spTree>
    <p:extLst>
      <p:ext uri="{BB962C8B-B14F-4D97-AF65-F5344CB8AC3E}">
        <p14:creationId xmlns:p14="http://schemas.microsoft.com/office/powerpoint/2010/main" val="15208246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154984"/>
          </a:xfrm>
          <a:prstGeom prst="rect">
            <a:avLst/>
          </a:prstGeom>
          <a:noFill/>
        </p:spPr>
        <p:txBody>
          <a:bodyPr wrap="square">
            <a:spAutoFit/>
          </a:bodyPr>
          <a:lstStyle/>
          <a:p>
            <a:pPr algn="just"/>
            <a:r>
              <a:rPr lang="tr-TR" sz="2400" b="0" i="0" u="none" strike="noStrike" baseline="0" dirty="0">
                <a:solidFill>
                  <a:srgbClr val="000000"/>
                </a:solidFill>
                <a:latin typeface="Minion Pro"/>
              </a:rPr>
              <a:t>Bu dönem kütüphane ve arşiv materyalinin, belirlenmiş olan MARC </a:t>
            </a:r>
            <a:r>
              <a:rPr lang="tr-TR" sz="2400" b="0" i="0" u="none" strike="noStrike" baseline="0" dirty="0" err="1">
                <a:solidFill>
                  <a:srgbClr val="000000"/>
                </a:solidFill>
                <a:latin typeface="Minion Pro"/>
              </a:rPr>
              <a:t>üstveri</a:t>
            </a:r>
            <a:r>
              <a:rPr lang="tr-TR" sz="2400" b="0" i="0" u="none" strike="noStrike" baseline="0" dirty="0">
                <a:solidFill>
                  <a:srgbClr val="000000"/>
                </a:solidFill>
                <a:latin typeface="Minion Pro"/>
              </a:rPr>
              <a:t> standartlarında tanımlanarak ulusal ve uluslararası çapta paylaşılabilmesi üzerine önemli girişim ve çalışmalar gerçekleştiren </a:t>
            </a:r>
            <a:r>
              <a:rPr lang="tr-TR" sz="2400" b="0" i="0" u="none" strike="noStrike" baseline="0" dirty="0" err="1">
                <a:solidFill>
                  <a:srgbClr val="000000"/>
                </a:solidFill>
                <a:latin typeface="Minion Pro"/>
              </a:rPr>
              <a:t>The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Society</a:t>
            </a:r>
            <a:r>
              <a:rPr lang="tr-TR" sz="2400" b="0" i="0" u="none" strike="noStrike" baseline="0" dirty="0">
                <a:solidFill>
                  <a:srgbClr val="000000"/>
                </a:solidFill>
                <a:latin typeface="Minion Pro"/>
              </a:rPr>
              <a:t> of </a:t>
            </a:r>
            <a:r>
              <a:rPr lang="tr-TR" sz="2400" b="0" i="0" u="none" strike="noStrike" baseline="0" dirty="0" err="1">
                <a:solidFill>
                  <a:srgbClr val="000000"/>
                </a:solidFill>
                <a:latin typeface="Minion Pro"/>
              </a:rPr>
              <a:t>American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Archivists</a:t>
            </a:r>
            <a:r>
              <a:rPr lang="tr-TR" sz="2400" b="0" i="0" u="none" strike="noStrike" baseline="0" dirty="0">
                <a:solidFill>
                  <a:srgbClr val="000000"/>
                </a:solidFill>
                <a:latin typeface="Minion Pro"/>
              </a:rPr>
              <a:t> tarafından hazırlatılan rehber niteliğindeki MARC </a:t>
            </a:r>
            <a:r>
              <a:rPr lang="tr-TR" sz="2400" b="0" i="0" u="none" strike="noStrike" baseline="0" dirty="0" err="1">
                <a:solidFill>
                  <a:srgbClr val="000000"/>
                </a:solidFill>
                <a:latin typeface="Minion Pro"/>
              </a:rPr>
              <a:t>for</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Archives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Manuscripts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The</a:t>
            </a:r>
            <a:r>
              <a:rPr lang="tr-TR" sz="2400" b="0" i="0" u="none" strike="noStrike" baseline="0" dirty="0">
                <a:solidFill>
                  <a:srgbClr val="000000"/>
                </a:solidFill>
                <a:latin typeface="Minion Pro"/>
              </a:rPr>
              <a:t> AMC Format adlı çalışmada, arşiv materyali için bir MARC formu hazırlanmıştır.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formda kütüphane materyali için kullanılan tanımlama alanları, arşiv materyaline aşağıdaki tabloda görüldüğü gibi yorumlanmış/uyarlanmıştır. Önerilen alanların günümüzde kullanılan tanımlama alanları ile paralellik gösterdiği görülmektedir (Sahil, 1985: 24-26; ISBD(G)…, 2004: 11-28; </a:t>
            </a:r>
            <a:r>
              <a:rPr lang="tr-TR" sz="2400" b="0" i="0" u="none" strike="noStrike" baseline="0" dirty="0" err="1">
                <a:solidFill>
                  <a:srgbClr val="000000"/>
                </a:solidFill>
                <a:latin typeface="Minion Pro"/>
              </a:rPr>
              <a:t>Anglo-American</a:t>
            </a:r>
            <a:r>
              <a:rPr lang="tr-TR" sz="2400" b="0" i="0" u="none" strike="noStrike" baseline="0" dirty="0">
                <a:solidFill>
                  <a:srgbClr val="000000"/>
                </a:solidFill>
                <a:latin typeface="Minion Pro"/>
              </a:rPr>
              <a:t>…, 2005: 1-1/1-8B; ISBD…, 2007: 1-1/8-1). </a:t>
            </a:r>
          </a:p>
        </p:txBody>
      </p:sp>
    </p:spTree>
    <p:extLst>
      <p:ext uri="{BB962C8B-B14F-4D97-AF65-F5344CB8AC3E}">
        <p14:creationId xmlns:p14="http://schemas.microsoft.com/office/powerpoint/2010/main" val="21224297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740307"/>
          </a:xfrm>
          <a:prstGeom prst="rect">
            <a:avLst/>
          </a:prstGeom>
          <a:noFill/>
        </p:spPr>
        <p:txBody>
          <a:bodyPr wrap="square">
            <a:spAutoFit/>
          </a:bodyPr>
          <a:lstStyle/>
          <a:p>
            <a:pPr algn="just"/>
            <a:r>
              <a:rPr lang="tr-TR" sz="2400" b="0" i="0" u="none" strike="noStrike" baseline="0" dirty="0">
                <a:solidFill>
                  <a:srgbClr val="000000"/>
                </a:solidFill>
                <a:latin typeface="Minion Pro"/>
              </a:rPr>
              <a:t>Formda özellikle tanımlamada </a:t>
            </a:r>
            <a:r>
              <a:rPr lang="tr-TR" sz="2400" b="0" i="0" u="none" strike="noStrike" baseline="0" dirty="0" err="1">
                <a:solidFill>
                  <a:srgbClr val="000000"/>
                </a:solidFill>
                <a:latin typeface="Minion Pro"/>
              </a:rPr>
              <a:t>katalogcular</a:t>
            </a:r>
            <a:r>
              <a:rPr lang="tr-TR" sz="2400" b="0" i="0" u="none" strike="noStrike" baseline="0" dirty="0">
                <a:solidFill>
                  <a:srgbClr val="000000"/>
                </a:solidFill>
                <a:latin typeface="Minion Pro"/>
              </a:rPr>
              <a:t> açısından birincil ve danışma kaynaklarını daha çok kullandıkları, tekrarlanabilir alanların olduğu ve materyalle ilgili daha detaylı bilgileri verebilecekleri 5XX Notlar ve 6XX Konu Ek Girişi alanı ile alt alanlarına ağırlık verildiği görülmektedir: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505 İçerik Notu,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520 Özet Notu vb. (öz [</a:t>
            </a:r>
            <a:r>
              <a:rPr lang="tr-TR" sz="2400" b="0" i="1" u="none" strike="noStrike" baseline="0" dirty="0" err="1">
                <a:solidFill>
                  <a:srgbClr val="000000"/>
                </a:solidFill>
                <a:latin typeface="Minion Pro"/>
              </a:rPr>
              <a:t>abstrakt</a:t>
            </a:r>
            <a:r>
              <a:rPr lang="tr-TR" sz="2400" b="0" i="1" u="none" strike="noStrike" baseline="0" dirty="0">
                <a:solidFill>
                  <a:srgbClr val="000000"/>
                </a:solidFill>
                <a:latin typeface="Minion Pro"/>
              </a:rPr>
              <a:t>], kapsam, derkenar/çıkma/dipnot vb.),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541 Sağlama Kaynağı Notu, </a:t>
            </a:r>
            <a:endParaRPr lang="es-ES"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545 Biyografik ve Tarihsel Bilgi Notu,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561 Mülkiyet ve Koruyuculuk Geçmişi Notu (</a:t>
            </a:r>
            <a:r>
              <a:rPr lang="tr-TR" sz="2400" b="0" i="1" u="none" strike="noStrike" baseline="0" dirty="0" err="1">
                <a:solidFill>
                  <a:srgbClr val="000000"/>
                </a:solidFill>
                <a:latin typeface="Minion Pro"/>
              </a:rPr>
              <a:t>Provenans</a:t>
            </a:r>
            <a:r>
              <a:rPr lang="tr-TR" sz="2400" b="0" i="1" u="none" strike="noStrike" baseline="0" dirty="0">
                <a:solidFill>
                  <a:srgbClr val="000000"/>
                </a:solidFill>
                <a:latin typeface="Minion Pro"/>
              </a:rPr>
              <a:t>),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583 Materyal Üzerindeki İşlemler Notu (gizlilik, restorasyon, kopya vb.),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59X Kurumsal/Yerel Bilgiler Notu,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600 Kişi Adı,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610 Kurum Adı,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650 Konu Adı,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651 Coğrafi Bölge/Yer Adı,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69X Yerel Konu Ek Girişi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alan ve alt alanları bunlara örnek olarak verilebilir. </a:t>
            </a:r>
          </a:p>
        </p:txBody>
      </p:sp>
    </p:spTree>
    <p:extLst>
      <p:ext uri="{BB962C8B-B14F-4D97-AF65-F5344CB8AC3E}">
        <p14:creationId xmlns:p14="http://schemas.microsoft.com/office/powerpoint/2010/main" val="218147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Bunun yanı sıra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tanımlamada da ön plana çıkan farklı taşıyıcı ortama kayıtlı arşiv materyali için; 340 </a:t>
            </a:r>
            <a:r>
              <a:rPr lang="tr-TR" sz="2400" b="0" i="0" u="none" strike="noStrike" baseline="0" dirty="0" err="1">
                <a:solidFill>
                  <a:srgbClr val="000000"/>
                </a:solidFill>
                <a:latin typeface="Minion Pro"/>
              </a:rPr>
              <a:t>Medium</a:t>
            </a:r>
            <a:r>
              <a:rPr lang="tr-TR" sz="2400" b="0" i="0" u="none" strike="noStrike" baseline="0" dirty="0">
                <a:solidFill>
                  <a:srgbClr val="000000"/>
                </a:solidFill>
                <a:latin typeface="Minion Pro"/>
              </a:rPr>
              <a:t>, arşiv materyalinin düzeni ve hiyerarşik yapısı ile alt bölümleri için 351 Tasnif/Düzenleme alanları kullanılmıştır (Sahil, 1985: 39-41). Ancak bu önerinin uygulamaya geçirilmesinin ardından arşivcilerin, arşiv materyalinin düzenlenmesi ve tanımlanmasına bütüncül yaklaşım tarzları ile kataloglama mantığının arşivciliğin temel ilkesi olan fonlara saygı ile örtüşmediği konusundaki endişelerinin de olduğu, bu uygulamanın ancak erişim üzerinde etkin olabileceği ifade edilmiştir (</a:t>
            </a:r>
            <a:r>
              <a:rPr lang="tr-TR" sz="2400" b="0" i="0" u="none" strike="noStrike" baseline="0" dirty="0" err="1">
                <a:solidFill>
                  <a:srgbClr val="000000"/>
                </a:solidFill>
                <a:latin typeface="Minion Pro"/>
              </a:rPr>
              <a:t>Hensen</a:t>
            </a:r>
            <a:r>
              <a:rPr lang="tr-TR" sz="2400" b="0" i="0" u="none" strike="noStrike" baseline="0" dirty="0">
                <a:solidFill>
                  <a:srgbClr val="000000"/>
                </a:solidFill>
                <a:latin typeface="Minion Pro"/>
              </a:rPr>
              <a:t>, 1986: 34).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1994’te ICA tarafından yayımlanan ISAD(G) ile arşiv materyaline yönelik kataloglama, arşiv materyalinin oluşumuna ve tasnifine daha yakın olan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 kurallarına dönüştürülmüş, arşiv fonlarının devamlılığı, ilişkileri, hiyerarşik yapısı ve tanımlamanın genelden özele doğru yapılması gerekliliği göz önünde bulundurularak yeniden kurgulanmıştır. </a:t>
            </a:r>
          </a:p>
        </p:txBody>
      </p:sp>
    </p:spTree>
    <p:extLst>
      <p:ext uri="{BB962C8B-B14F-4D97-AF65-F5344CB8AC3E}">
        <p14:creationId xmlns:p14="http://schemas.microsoft.com/office/powerpoint/2010/main" val="366465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I.4. Arşivci/Arşiv Personeli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770537"/>
          </a:xfrm>
          <a:prstGeom prst="rect">
            <a:avLst/>
          </a:prstGeom>
          <a:noFill/>
        </p:spPr>
        <p:txBody>
          <a:bodyPr wrap="square">
            <a:spAutoFit/>
          </a:bodyPr>
          <a:lstStyle/>
          <a:p>
            <a:pPr algn="just"/>
            <a:r>
              <a:rPr lang="tr-TR" sz="1600" b="0" i="0" u="none" strike="noStrike" baseline="0" dirty="0">
                <a:solidFill>
                  <a:srgbClr val="000000"/>
                </a:solidFill>
                <a:latin typeface="Minion Pro"/>
              </a:rPr>
              <a:t>Belge Yönetimi ve Arşiv Terimleri </a:t>
            </a:r>
            <a:r>
              <a:rPr lang="tr-TR" sz="1600" b="0" i="0" u="none" strike="noStrike" baseline="0" dirty="0" err="1">
                <a:solidFill>
                  <a:srgbClr val="000000"/>
                </a:solidFill>
                <a:latin typeface="Minion Pro"/>
              </a:rPr>
              <a:t>Sözlüğü’nde</a:t>
            </a:r>
            <a:r>
              <a:rPr lang="tr-TR" sz="1600" b="0" i="0" u="none" strike="noStrike" baseline="0" dirty="0">
                <a:solidFill>
                  <a:srgbClr val="000000"/>
                </a:solidFill>
                <a:latin typeface="Minion Pro"/>
              </a:rPr>
              <a:t> ise arşivdeki faaliyetlere de dikkat çekilerek arşivci ya da diğer bir ifadeyle </a:t>
            </a:r>
            <a:r>
              <a:rPr lang="tr-TR" sz="1600" b="0" i="0" u="none" strike="noStrike" baseline="0" dirty="0" err="1">
                <a:solidFill>
                  <a:srgbClr val="000000"/>
                </a:solidFill>
                <a:latin typeface="Minion Pro"/>
              </a:rPr>
              <a:t>arşivist</a:t>
            </a:r>
            <a:r>
              <a:rPr lang="tr-TR" sz="1600" b="0" i="0" u="none" strike="noStrike" baseline="0" dirty="0">
                <a:solidFill>
                  <a:srgbClr val="000000"/>
                </a:solidFill>
                <a:latin typeface="Minion Pro"/>
              </a:rPr>
              <a:t>; </a:t>
            </a:r>
            <a:r>
              <a:rPr lang="tr-TR" sz="1600" b="0" i="1" u="none" strike="noStrike" baseline="0" dirty="0">
                <a:solidFill>
                  <a:srgbClr val="000000"/>
                </a:solidFill>
                <a:latin typeface="Minion Pro"/>
              </a:rPr>
              <a:t>“arşiv belgelerinin belirlenmesi, tanımlanması, korunması, düzenlenmesi ve kullanıma sunulması işlemlerini ya da bu işlemlerden en az birini modern arşivcilik ilkeleri çerçevesinde yerine getirebilen, arşivcilik eğitimi almış kişi” </a:t>
            </a:r>
            <a:r>
              <a:rPr lang="tr-TR" sz="1600" b="0" i="0" u="none" strike="noStrike" baseline="0" dirty="0">
                <a:solidFill>
                  <a:srgbClr val="000000"/>
                </a:solidFill>
                <a:latin typeface="Minion Pro"/>
              </a:rPr>
              <a:t>olarak tanımlanmıştır. </a:t>
            </a:r>
          </a:p>
          <a:p>
            <a:pPr algn="just"/>
            <a:endParaRPr lang="tr-TR" sz="1600" dirty="0">
              <a:solidFill>
                <a:srgbClr val="000000"/>
              </a:solidFill>
              <a:latin typeface="Minion Pro"/>
            </a:endParaRPr>
          </a:p>
          <a:p>
            <a:pPr algn="just"/>
            <a:r>
              <a:rPr lang="tr-TR" sz="1600" b="1" i="0" u="none" strike="noStrike" baseline="0" dirty="0">
                <a:solidFill>
                  <a:srgbClr val="000000"/>
                </a:solidFill>
                <a:latin typeface="Minion Pro"/>
              </a:rPr>
              <a:t>Bu tanımı farklı kılan en önemli ifade ise arşivcinin arşivdeki tüm faaliyetler konusunda aynı düzeyde uzmanlaşmasının beklenmemesi gerektiğidir. </a:t>
            </a:r>
            <a:r>
              <a:rPr lang="tr-TR" sz="1600" b="0" i="0" u="none" strike="noStrike" baseline="0" dirty="0">
                <a:solidFill>
                  <a:srgbClr val="000000"/>
                </a:solidFill>
                <a:latin typeface="Minion Pro"/>
              </a:rPr>
              <a:t>Arşivciye olan bu bakış açısı aynı zamanda arşivdeki tüm faaliyetlerin arşive yardımcı uzmanlık alanlarıyla bütünleşmesi gerekliliğini de çağrıştırmaktadır. </a:t>
            </a:r>
          </a:p>
          <a:p>
            <a:pPr algn="just"/>
            <a:endParaRPr lang="tr-TR" sz="1600" b="0" i="0" u="none" strike="noStrike" baseline="0" dirty="0">
              <a:solidFill>
                <a:srgbClr val="000000"/>
              </a:solidFill>
              <a:latin typeface="Minion Pro"/>
            </a:endParaRPr>
          </a:p>
          <a:p>
            <a:pPr algn="just"/>
            <a:r>
              <a:rPr lang="tr-TR" sz="1600" b="1" i="0" u="none" strike="noStrike" baseline="0" dirty="0">
                <a:solidFill>
                  <a:srgbClr val="000000"/>
                </a:solidFill>
                <a:latin typeface="Minion Pro"/>
              </a:rPr>
              <a:t>2018 yılında yürürlüğe giren 11 sayılı Cumhurbaşkanlığı Kararnamesinin “Tanımlar” bölümünde arşivci</a:t>
            </a:r>
            <a:r>
              <a:rPr lang="tr-TR" sz="1600" b="0" i="0" u="none" strike="noStrike" baseline="0" dirty="0">
                <a:solidFill>
                  <a:srgbClr val="000000"/>
                </a:solidFill>
                <a:latin typeface="Minion Pro"/>
              </a:rPr>
              <a:t>, </a:t>
            </a:r>
            <a:r>
              <a:rPr lang="tr-TR" sz="1600" b="0" i="1" u="none" strike="noStrike" baseline="0" dirty="0">
                <a:solidFill>
                  <a:srgbClr val="000000"/>
                </a:solidFill>
                <a:latin typeface="Minion Pro"/>
              </a:rPr>
              <a:t>“arşiv bilimi ve arşivcilik meslek ilkeleri çerçevesinde belgelerin belirlenmesi, tanımlanması, tasnifi, korunması ve erişim işlemlerini yerine getiren kişi” </a:t>
            </a:r>
            <a:r>
              <a:rPr lang="tr-TR" sz="1600" b="0" i="0" u="none" strike="noStrike" baseline="0" dirty="0">
                <a:solidFill>
                  <a:srgbClr val="000000"/>
                </a:solidFill>
                <a:latin typeface="Minion Pro"/>
              </a:rPr>
              <a:t>olarak ifade edilmiştir. Burada arşivci tanımlanırken arşivciliğin hem bir meslek hem de bilim dalı olduğu bunun doğal sonucu olarak ilke ve yöntemlerin tüm arşiv faaliyetlerine yansıtılması gerektiği, arşivciliği bilenlerin ancak arşivci olarak nitelenebileceği yönünde çok önemli bir açıklama yapılmıştır.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Arşivcinin sorumluluğunda yürütülmesi gereken faaliyetlerin neler olduğu ise Meslekî Yeterlilik Kurumu ve Devlet Arşivleri Başkanlığı (DAB)'</a:t>
            </a:r>
            <a:r>
              <a:rPr lang="tr-TR" sz="1600" b="0" i="0" u="none" strike="noStrike" baseline="0" dirty="0" err="1">
                <a:solidFill>
                  <a:srgbClr val="000000"/>
                </a:solidFill>
                <a:latin typeface="Minion Pro"/>
              </a:rPr>
              <a:t>nın</a:t>
            </a:r>
            <a:r>
              <a:rPr lang="tr-TR" sz="1600" b="0" i="0" u="none" strike="noStrike" baseline="0" dirty="0">
                <a:solidFill>
                  <a:srgbClr val="000000"/>
                </a:solidFill>
                <a:latin typeface="Minion Pro"/>
              </a:rPr>
              <a:t> koordinasyonunda ve yönetiminde ilgili kurum ve kuruluşların da görüşleri alınarak hazırlanan “Arşivci” standardında detaylı biçimde görmek mümkündür (Bakınız; IV.3.1. Arşivci). </a:t>
            </a:r>
            <a:r>
              <a:rPr lang="tr-TR" sz="1600" b="1" i="0" u="none" strike="noStrike" baseline="0" dirty="0">
                <a:solidFill>
                  <a:srgbClr val="000000"/>
                </a:solidFill>
                <a:latin typeface="Minion Pro"/>
              </a:rPr>
              <a:t>Bu standarda göre: Arşivci</a:t>
            </a:r>
            <a:r>
              <a:rPr lang="tr-TR" sz="1600" b="0" i="0" u="none" strike="noStrike" baseline="0" dirty="0">
                <a:solidFill>
                  <a:srgbClr val="000000"/>
                </a:solidFill>
                <a:latin typeface="Minion Pro"/>
              </a:rPr>
              <a:t>, iş sağlığı ve güvenliği, çevre koruma ve kalite gereklilikleri çerçevesinde; belgelerin tanımlanması, değerlendirilmesi, düzenlenmesi ve muhafaza edilip kullanıma sunulması ile ilgili faaliyetleri yürüten nitelikli kişidir.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0993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2400" b="0" i="0" u="none" strike="noStrike" baseline="0" dirty="0">
                <a:solidFill>
                  <a:srgbClr val="000000"/>
                </a:solidFill>
                <a:latin typeface="Minion Pro"/>
              </a:rPr>
              <a:t>ISAD(G), MARC </a:t>
            </a:r>
            <a:r>
              <a:rPr lang="tr-TR" sz="2400" b="0" i="0" u="none" strike="noStrike" baseline="0" dirty="0" err="1">
                <a:solidFill>
                  <a:srgbClr val="000000"/>
                </a:solidFill>
                <a:latin typeface="Minion Pro"/>
              </a:rPr>
              <a:t>AMC’nin</a:t>
            </a:r>
            <a:r>
              <a:rPr lang="tr-TR" sz="2400" b="0" i="0" u="none" strike="noStrike" baseline="0" dirty="0">
                <a:solidFill>
                  <a:srgbClr val="000000"/>
                </a:solidFill>
                <a:latin typeface="Minion Pro"/>
              </a:rPr>
              <a:t> MARC niteleme alanlarına alternatif olarak ve daha kolay uygulanabilirliği sağlamak amacıyla: </a:t>
            </a:r>
          </a:p>
          <a:p>
            <a:r>
              <a:rPr lang="tr-TR" sz="2400" b="0" i="0" u="none" strike="noStrike" baseline="0" dirty="0">
                <a:solidFill>
                  <a:srgbClr val="000000"/>
                </a:solidFill>
                <a:latin typeface="Wingdings" panose="05000000000000000000" pitchFamily="2" charset="2"/>
              </a:rPr>
              <a:t>y </a:t>
            </a:r>
            <a:r>
              <a:rPr lang="tr-TR" sz="2400" b="0" i="1" u="none" strike="noStrike" baseline="0" dirty="0" err="1">
                <a:solidFill>
                  <a:srgbClr val="000000"/>
                </a:solidFill>
                <a:latin typeface="Minion Pro"/>
              </a:rPr>
              <a:t>Kimlikleme</a:t>
            </a:r>
            <a:r>
              <a:rPr lang="tr-TR" sz="2400" b="0" i="1" u="none" strike="noStrike" baseline="0" dirty="0">
                <a:solidFill>
                  <a:srgbClr val="000000"/>
                </a:solidFill>
                <a:latin typeface="Minion Pro"/>
              </a:rPr>
              <a:t>,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Kaynak - Belge Sahipliği,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İçerik ve İlişkiler,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Erişim ve Kullanım Durumu,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Benzer/İlişkili Arşiv Materyali - Notlar,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Tanımlama - Denetim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bölümlerinden meydana gelen bir form sunarak, farklı arşiv türlerinde, farklı şekillerde sağlanmış fon, seri, dosya veya belge düzeyinde kuruma/arşive özgü kullanımların da uygulanabildiği bir kurallar bütünü önermiştir (ISAD(G)…, 2000: 7-9, 13-35). </a:t>
            </a:r>
          </a:p>
        </p:txBody>
      </p:sp>
    </p:spTree>
    <p:extLst>
      <p:ext uri="{BB962C8B-B14F-4D97-AF65-F5344CB8AC3E}">
        <p14:creationId xmlns:p14="http://schemas.microsoft.com/office/powerpoint/2010/main" val="14761427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2400" b="0" i="0" u="none" strike="noStrike" baseline="0" dirty="0">
                <a:solidFill>
                  <a:srgbClr val="000000"/>
                </a:solidFill>
                <a:latin typeface="Minion Pro"/>
              </a:rPr>
              <a:t>2010’dan itibaren </a:t>
            </a:r>
            <a:r>
              <a:rPr lang="tr-TR" sz="2400" b="0" i="0" u="none" strike="noStrike" baseline="0" dirty="0" err="1">
                <a:solidFill>
                  <a:srgbClr val="000000"/>
                </a:solidFill>
                <a:latin typeface="Minion Pro"/>
              </a:rPr>
              <a:t>AAKK’dan</a:t>
            </a:r>
            <a:r>
              <a:rPr lang="tr-TR" sz="2400" b="0" i="0" u="none" strike="noStrike" baseline="0" dirty="0">
                <a:solidFill>
                  <a:srgbClr val="000000"/>
                </a:solidFill>
                <a:latin typeface="Minion Pro"/>
              </a:rPr>
              <a:t> Kaynak Tanımlama ve </a:t>
            </a:r>
            <a:r>
              <a:rPr lang="tr-TR" sz="2400" b="0" i="0" u="none" strike="noStrike" baseline="0" dirty="0" err="1">
                <a:solidFill>
                  <a:srgbClr val="000000"/>
                </a:solidFill>
                <a:latin typeface="Minion Pro"/>
              </a:rPr>
              <a:t>Erişim’e</a:t>
            </a:r>
            <a:r>
              <a:rPr lang="tr-TR" sz="2400" b="0" i="0" u="none" strike="noStrike" baseline="0" dirty="0">
                <a:solidFill>
                  <a:srgbClr val="000000"/>
                </a:solidFill>
                <a:latin typeface="Minion Pro"/>
              </a:rPr>
              <a:t> (Resource </a:t>
            </a:r>
            <a:r>
              <a:rPr lang="tr-TR" sz="2400" b="0" i="0" u="none" strike="noStrike" baseline="0" dirty="0" err="1">
                <a:solidFill>
                  <a:srgbClr val="000000"/>
                </a:solidFill>
                <a:latin typeface="Minion Pro"/>
              </a:rPr>
              <a:t>Description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Access -RDA) </a:t>
            </a:r>
            <a:r>
              <a:rPr lang="tr-TR" sz="2400" b="0" i="0" u="none" strike="noStrike" baseline="0" dirty="0" err="1">
                <a:solidFill>
                  <a:srgbClr val="000000"/>
                </a:solidFill>
                <a:latin typeface="Minion Pro"/>
              </a:rPr>
              <a:t>evrilen</a:t>
            </a:r>
            <a:r>
              <a:rPr lang="tr-TR" sz="2400" b="0" i="0" u="none" strike="noStrike" baseline="0" dirty="0">
                <a:solidFill>
                  <a:srgbClr val="000000"/>
                </a:solidFill>
                <a:latin typeface="Minion Pro"/>
              </a:rPr>
              <a:t> kataloglama kuralları, basılı ve elektronik bilgi kaynaklarına ilişkin daha ayrıntılı ve ilişkili bir kataloglama sürecini ortaya koymuştur.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durum her ne kadar karışıklıklara sebep olsa da materyalin taşıdığı özellikler nedeniyle arşiv materyalinin organizasyonu ve erişimi bağlamında tanımlama ile kataloglama yöntem ve uygulama bakımından değişiklik göstermektedir.</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değişik uygulamaların kaynağı, </a:t>
            </a:r>
            <a:r>
              <a:rPr lang="tr-TR" sz="2400" b="0" i="1" u="none" strike="noStrike" baseline="0" dirty="0">
                <a:solidFill>
                  <a:srgbClr val="000000"/>
                </a:solidFill>
                <a:latin typeface="Minion Pro"/>
              </a:rPr>
              <a:t>arşiv materyalinin özellikle de resmî ve özel belgeler için kullanılacak tanımlama alanlarının farklı olması ve kataloglama için belirlenmiş bibliyografik tanımlama alanlarının arşiv materyaline göre yorumlanması gerekliliğidir</a:t>
            </a:r>
            <a:r>
              <a:rPr lang="tr-TR" sz="2400" b="0" i="0" u="none" strike="noStrike" baseline="0" dirty="0">
                <a:solidFill>
                  <a:srgbClr val="000000"/>
                </a:solidFill>
                <a:latin typeface="Minion Pro"/>
              </a:rPr>
              <a:t>. </a:t>
            </a:r>
          </a:p>
        </p:txBody>
      </p:sp>
    </p:spTree>
    <p:extLst>
      <p:ext uri="{BB962C8B-B14F-4D97-AF65-F5344CB8AC3E}">
        <p14:creationId xmlns:p14="http://schemas.microsoft.com/office/powerpoint/2010/main" val="1885750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67305" y="861134"/>
            <a:ext cx="10875145" cy="5632311"/>
          </a:xfrm>
          <a:prstGeom prst="rect">
            <a:avLst/>
          </a:prstGeom>
          <a:noFill/>
        </p:spPr>
        <p:txBody>
          <a:bodyPr wrap="square">
            <a:spAutoFit/>
          </a:bodyPr>
          <a:lstStyle/>
          <a:p>
            <a:pPr algn="just"/>
            <a:r>
              <a:rPr lang="tr-TR" sz="2400" b="0" i="0" u="none" strike="noStrike" baseline="0" dirty="0" err="1">
                <a:solidFill>
                  <a:srgbClr val="000000"/>
                </a:solidFill>
                <a:latin typeface="Minion Pro"/>
              </a:rPr>
              <a:t>RDA’nın</a:t>
            </a:r>
            <a:r>
              <a:rPr lang="tr-TR" sz="2400" b="0" i="0" u="none" strike="noStrike" baseline="0" dirty="0">
                <a:solidFill>
                  <a:srgbClr val="000000"/>
                </a:solidFill>
                <a:latin typeface="Minion Pro"/>
              </a:rPr>
              <a:t> uygulamaya başlaması ile arşiv materyali sayısı ve çeşitliliği bakımından daha küçük arşivler ile özel arşivlerin kolay erişilebilir, tanımlama standartlarına uygun ve veri paylaşımını destekleyen MARC ve </a:t>
            </a:r>
            <a:r>
              <a:rPr lang="tr-TR" sz="2400" b="0" i="0" u="none" strike="noStrike" baseline="0" dirty="0" err="1">
                <a:solidFill>
                  <a:srgbClr val="000000"/>
                </a:solidFill>
                <a:latin typeface="Minion Pro"/>
              </a:rPr>
              <a:t>AAKK’ye</a:t>
            </a:r>
            <a:r>
              <a:rPr lang="tr-TR" sz="2400" b="0" i="0" u="none" strike="noStrike" baseline="0" dirty="0">
                <a:solidFill>
                  <a:srgbClr val="000000"/>
                </a:solidFill>
                <a:latin typeface="Minion Pro"/>
              </a:rPr>
              <a:t> dayalı hazırlanan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 </a:t>
            </a:r>
            <a:r>
              <a:rPr lang="tr-TR" sz="2400" b="0" i="0" u="none" strike="noStrike" baseline="0" dirty="0" err="1">
                <a:solidFill>
                  <a:srgbClr val="000000"/>
                </a:solidFill>
                <a:latin typeface="Minion Pro"/>
              </a:rPr>
              <a:t>üstveri</a:t>
            </a:r>
            <a:r>
              <a:rPr lang="tr-TR" sz="2400" b="0" i="0" u="none" strike="noStrike" baseline="0" dirty="0">
                <a:solidFill>
                  <a:srgbClr val="000000"/>
                </a:solidFill>
                <a:latin typeface="Minion Pro"/>
              </a:rPr>
              <a:t> standartlarının kullanımı kolaylaşmıştır. Özellikle </a:t>
            </a:r>
            <a:r>
              <a:rPr lang="tr-TR" sz="2400" b="0" i="0" u="none" strike="noStrike" baseline="0" dirty="0" err="1">
                <a:solidFill>
                  <a:srgbClr val="000000"/>
                </a:solidFill>
                <a:latin typeface="Minion Pro"/>
              </a:rPr>
              <a:t>AAKK’nın</a:t>
            </a:r>
            <a:r>
              <a:rPr lang="tr-TR" sz="2400" b="0" i="0" u="none" strike="noStrike" baseline="0" dirty="0">
                <a:solidFill>
                  <a:srgbClr val="000000"/>
                </a:solidFill>
                <a:latin typeface="Minion Pro"/>
              </a:rPr>
              <a:t> ilk edisyonundaki amaçta belirtilen arşiv kütüphaneleri ve koleksiyonları arasında arşiv materyali de bulunan kütüphanelerde görev yapan arşivciler açısından kütüphane materyali ile arşiv materyali arasındaki ortak noktaların belirlenmesinde kolaylık sağlamıştır (</a:t>
            </a:r>
            <a:r>
              <a:rPr lang="tr-TR" sz="2400" b="0" i="0" u="none" strike="noStrike" baseline="0" dirty="0" err="1">
                <a:solidFill>
                  <a:srgbClr val="000000"/>
                </a:solidFill>
                <a:latin typeface="Minion Pro"/>
              </a:rPr>
              <a:t>Nimer</a:t>
            </a:r>
            <a:r>
              <a:rPr lang="tr-TR" sz="2400" b="0" i="0" u="none" strike="noStrike" baseline="0" dirty="0">
                <a:solidFill>
                  <a:srgbClr val="000000"/>
                </a:solidFill>
                <a:latin typeface="Minion Pro"/>
              </a:rPr>
              <a:t>, 2010: 233-240).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 materyalinin </a:t>
            </a:r>
            <a:r>
              <a:rPr lang="tr-TR" sz="2400" b="0" i="0" u="none" strike="noStrike" baseline="0" dirty="0" err="1">
                <a:solidFill>
                  <a:srgbClr val="000000"/>
                </a:solidFill>
                <a:latin typeface="Minion Pro"/>
              </a:rPr>
              <a:t>kataloglanmasının</a:t>
            </a:r>
            <a:r>
              <a:rPr lang="tr-TR" sz="2400" b="0" i="0" u="none" strike="noStrike" baseline="0" dirty="0">
                <a:solidFill>
                  <a:srgbClr val="000000"/>
                </a:solidFill>
                <a:latin typeface="Minion Pro"/>
              </a:rPr>
              <a:t> geçirdiği bu özet sürecin ardından kataloglamanın; özünde eldeki materyalin bir bölümünden, tamamından -bilginin ana kaynağından-ve gerektiğinde diğer bilgi kaynaklarından faydalanılarak elde edilecek bilgilerin/verilerin kurallar ve standartlar çerçevesinde tanımlanması, katalogların ise söz konusu tanımlama sürecinin sistematik yapılardaki basılı ve/veya elektronik çıktıları olduğudur. </a:t>
            </a:r>
          </a:p>
        </p:txBody>
      </p:sp>
    </p:spTree>
    <p:extLst>
      <p:ext uri="{BB962C8B-B14F-4D97-AF65-F5344CB8AC3E}">
        <p14:creationId xmlns:p14="http://schemas.microsoft.com/office/powerpoint/2010/main" val="371911400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Arşiv materyalinin </a:t>
            </a:r>
            <a:r>
              <a:rPr lang="tr-TR" sz="2400" b="0" i="0" u="none" strike="noStrike" baseline="0" dirty="0" err="1">
                <a:solidFill>
                  <a:srgbClr val="000000"/>
                </a:solidFill>
                <a:latin typeface="Minion Pro"/>
              </a:rPr>
              <a:t>kataloglanması</a:t>
            </a:r>
            <a:r>
              <a:rPr lang="tr-TR" sz="2400" b="0" i="0" u="none" strike="noStrike" baseline="0" dirty="0">
                <a:solidFill>
                  <a:srgbClr val="000000"/>
                </a:solidFill>
                <a:latin typeface="Minion Pro"/>
              </a:rPr>
              <a:t>, kataloglamanın kuralları çerçevesinde değerlendirildiğinde: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materyalinin yerleşimi,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Açık-kapalı fonlar bakımından tanımlamanın devamlılığı olasılığı,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Tanımlamanın genelden özele doğru yapılması gerekliliği,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Belirlenen belge gruplarına göre yapılan tanımlamanın kendi içinde ilişkili olduğu,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Farklı kataloglama düzeylerinin kullanılabilirliği,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Kataloglama sonrasında arşiv koleksiyonu için araştırma araçlarının üretilmesi gerekliliği,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Kataloglamanın konu sınıflaması ile olan yakın ilişkisinin arşiv materyalinin </a:t>
            </a:r>
            <a:r>
              <a:rPr lang="tr-TR" sz="2400" b="0" i="1" u="none" strike="noStrike" baseline="0" dirty="0" err="1">
                <a:solidFill>
                  <a:srgbClr val="000000"/>
                </a:solidFill>
                <a:latin typeface="Minion Pro"/>
              </a:rPr>
              <a:t>provenans</a:t>
            </a:r>
            <a:r>
              <a:rPr lang="tr-TR" sz="2400" b="0" i="1" u="none" strike="noStrike" baseline="0" dirty="0">
                <a:solidFill>
                  <a:srgbClr val="000000"/>
                </a:solidFill>
                <a:latin typeface="Minion Pro"/>
              </a:rPr>
              <a:t> ve fonlara saygı ilkesine tam olarak uygulanamaması,</a:t>
            </a:r>
          </a:p>
          <a:p>
            <a:pPr marL="342900" indent="-342900">
              <a:buFont typeface="Wingdings" panose="05000000000000000000" pitchFamily="2" charset="2"/>
              <a:buChar char="y"/>
            </a:pPr>
            <a:r>
              <a:rPr lang="tr-TR" sz="2400" b="0" i="0" u="none" strike="noStrike" baseline="0" dirty="0">
                <a:solidFill>
                  <a:srgbClr val="000000"/>
                </a:solidFill>
                <a:latin typeface="Minion Pro"/>
              </a:rPr>
              <a:t>Arşiv materyalinin </a:t>
            </a:r>
            <a:r>
              <a:rPr lang="tr-TR" sz="2400" b="0" i="0" u="none" strike="noStrike" baseline="0" dirty="0" err="1">
                <a:solidFill>
                  <a:srgbClr val="000000"/>
                </a:solidFill>
                <a:latin typeface="Minion Pro"/>
              </a:rPr>
              <a:t>kataloglanmasından</a:t>
            </a:r>
            <a:r>
              <a:rPr lang="tr-TR" sz="2400" b="0" i="0" u="none" strike="noStrike" baseline="0" dirty="0">
                <a:solidFill>
                  <a:srgbClr val="000000"/>
                </a:solidFill>
                <a:latin typeface="Minion Pro"/>
              </a:rPr>
              <a:t> sonra erişimi için analitik tanımlama yapılması zorunluluğu,</a:t>
            </a:r>
          </a:p>
        </p:txBody>
      </p:sp>
    </p:spTree>
    <p:extLst>
      <p:ext uri="{BB962C8B-B14F-4D97-AF65-F5344CB8AC3E}">
        <p14:creationId xmlns:p14="http://schemas.microsoft.com/office/powerpoint/2010/main" val="313458738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532661"/>
            <a:ext cx="10875145" cy="3785652"/>
          </a:xfrm>
          <a:prstGeom prst="rect">
            <a:avLst/>
          </a:prstGeom>
          <a:noFill/>
        </p:spPr>
        <p:txBody>
          <a:bodyPr wrap="square">
            <a:spAutoFit/>
          </a:bodyPr>
          <a:lstStyle/>
          <a:p>
            <a:pPr algn="just"/>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0" u="none" strike="noStrike" baseline="0" dirty="0">
                <a:solidFill>
                  <a:srgbClr val="000000"/>
                </a:solidFill>
                <a:latin typeface="Minion Pro"/>
              </a:rPr>
              <a:t> Arşiv materyalinin tasnifi (</a:t>
            </a:r>
            <a:r>
              <a:rPr lang="tr-TR" sz="2400" b="0" i="0" u="none" strike="noStrike" baseline="0" dirty="0" err="1">
                <a:solidFill>
                  <a:srgbClr val="000000"/>
                </a:solidFill>
                <a:latin typeface="Minion Pro"/>
              </a:rPr>
              <a:t>provenans</a:t>
            </a:r>
            <a:r>
              <a:rPr lang="tr-TR" sz="2400" b="0" i="0" u="none" strike="noStrike" baseline="0" dirty="0">
                <a:solidFill>
                  <a:srgbClr val="000000"/>
                </a:solidFill>
                <a:latin typeface="Minion Pro"/>
              </a:rPr>
              <a:t>/aslî düzene saygı ilkesine bağlı olarak kurum-faaliyet tabanlı ve dosya planı çerçevesinde fon, seri, dosya, belge) ile kütüphane malzemesinin sınıflama sistemlerinin (konu başlıkları listesi çerçevesinde ve konu tabanlı </a:t>
            </a:r>
            <a:r>
              <a:rPr lang="tr-TR" sz="2400" b="0" i="0" u="none" strike="noStrike" baseline="0" dirty="0" err="1">
                <a:solidFill>
                  <a:srgbClr val="000000"/>
                </a:solidFill>
                <a:latin typeface="Minion Pro"/>
              </a:rPr>
              <a:t>Dewey</a:t>
            </a:r>
            <a:r>
              <a:rPr lang="tr-TR" sz="2400" b="0" i="0" u="none" strike="noStrike" baseline="0" dirty="0">
                <a:solidFill>
                  <a:srgbClr val="000000"/>
                </a:solidFill>
                <a:latin typeface="Minion Pro"/>
              </a:rPr>
              <a:t> Onlu Sınıflama, Evrensel Onlu Sınıflama, Kongre Kütüphanesi Sınıflama Sistemi) farklı olması</a:t>
            </a:r>
            <a:r>
              <a:rPr lang="tr-TR" sz="2400" dirty="0">
                <a:solidFill>
                  <a:srgbClr val="000000"/>
                </a:solidFill>
                <a:latin typeface="Minion Pro"/>
              </a:rPr>
              <a:t>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bağlamında arşiv materyali için kataloglamanın ardından daha ayrıntılı bir tanımlama sürecinin yapılması gerekliliğini ortaya koymaktadır.</a:t>
            </a: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0550993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III.5.3. Kataloglama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532661"/>
            <a:ext cx="10875145" cy="4154984"/>
          </a:xfrm>
          <a:prstGeom prst="rect">
            <a:avLst/>
          </a:prstGeom>
          <a:noFill/>
        </p:spPr>
        <p:txBody>
          <a:bodyPr wrap="square">
            <a:spAutoFit/>
          </a:bodyPr>
          <a:lstStyle/>
          <a:p>
            <a:endParaRPr lang="tr-TR" sz="2400" b="0" i="0"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Sonuç olarak kataloglama</a:t>
            </a:r>
            <a:r>
              <a:rPr lang="tr-TR" sz="2400" b="0" i="0" u="none" strike="noStrike" baseline="0" dirty="0">
                <a:solidFill>
                  <a:srgbClr val="000000"/>
                </a:solidFill>
                <a:latin typeface="Minion Pro"/>
              </a:rPr>
              <a:t>, arşiv materyali için tanımlama sürecinde yerleşimi ve tasnifindeki farklıklar da göz önüne alınarak yapılan, farklı kaynaklardan ve diğer arşiv materyalinden faydalanılması gereken kurallı, anlaşılır, paylaşılabilir, yönlendirici, yeterli bilgi/verilerin somut çıktılar haline getirilmesi olarak anlaşılmalıdır.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sürecin ürünleri kataloglar, çoğu zaman koleksiyonlarını içerdikleri bilgi merkezlerinin birer envanteri ve bibliyografik kontrol aracı olarak da kabul edilmektedir. Günümüzde ise çevrimiçi kataloglar, arşiv malzemesi üzerinde yapılan tanımlama işleminin sonuçlarının araştırmacılarla paylaşıldığı en önemli yönlendirme aracı niteliği kazanmıştır. </a:t>
            </a:r>
          </a:p>
        </p:txBody>
      </p:sp>
    </p:spTree>
    <p:extLst>
      <p:ext uri="{BB962C8B-B14F-4D97-AF65-F5344CB8AC3E}">
        <p14:creationId xmlns:p14="http://schemas.microsoft.com/office/powerpoint/2010/main" val="37447405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36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Arşivlerin güvenliği çok boyutlu ve katmanlı olarak tasarlanarak tüm olasılıkların arşivlerin türü ve kapsamı bağlamında ele alınması gereken bir süreçtir. Bu süreçte 2018’de kullanıma sunulan TS 11799 Bilgi ve Dokümantasyon (Arşiv ve Kütüphane Malzemeleri İçin  Doküman Depolama Gereklilikleri) Standardı uygulanmaktadır. Bu standart ile arşiv mekânlarına yönelik uygulamaların kurallı hale getirilmesi amaçlanmıştır.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Arşivlerin temel görevlerinden biri, türü ve formatı ne olursa olsun orijinal arşiv belgelerinin tamamını korumaktır. Bu nedenle ve bu amaç doğrultusunda uygun arşiv binaları inşa etmek tüm dünyada öncelikli bir konu olarak önemini korumaktadır. Arşiv binalarındaki tesisler belgelerin uzun süreli korunması, onarımı, güvenli erişimi süreçlerinin sağlandığı mekânlardır. Bu nedenle birbirine bağlı oldukça karmaşık görevlere ilişkin gereksinimlerin birleştirilip karşılaması gerekir. Bu konuda arşivcilerin, mimarların, mühendislerin, konservatörlerin ve diğer ilgili uzmanların işbirliği kaçınılmazdır (</a:t>
            </a:r>
            <a:r>
              <a:rPr lang="tr-TR" sz="2400" b="0" i="0" u="none" strike="noStrike" baseline="0" dirty="0" err="1">
                <a:solidFill>
                  <a:srgbClr val="000000"/>
                </a:solidFill>
                <a:latin typeface="Minion Pro"/>
              </a:rPr>
              <a:t>Hanus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Hanusová</a:t>
            </a:r>
            <a:r>
              <a:rPr lang="tr-TR" sz="2400" b="0" i="0" u="none" strike="noStrike" baseline="0" dirty="0">
                <a:solidFill>
                  <a:srgbClr val="000000"/>
                </a:solidFill>
                <a:latin typeface="Minion Pro"/>
              </a:rPr>
              <a:t>, 2012: 62). </a:t>
            </a:r>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8970430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 de diğer bilgi merkezleri gibi fonksiyonlarını, hizmetlerini ve sorumluluklarını günümüz ihtiyaçları ve olanakları dâhilinde sürekli güncellemek ve geliştirmek durumundadır. Arşivlerin günümüz teknolojisiyle buluşması yalnızca bilgi erişim hizmetleri üzerinde değil aynı zamanda bilgi güvenliği ve fiziki güvenlik konularında da kendini hissettirmektedir. </a:t>
            </a:r>
          </a:p>
          <a:p>
            <a:pPr algn="just"/>
            <a:endParaRPr lang="tr-TR" sz="2400" dirty="0">
              <a:solidFill>
                <a:srgbClr val="000000"/>
              </a:solidFill>
              <a:latin typeface="Minion Pro"/>
            </a:endParaRPr>
          </a:p>
          <a:p>
            <a:pPr algn="just"/>
            <a:r>
              <a:rPr lang="tr-TR" sz="2000" b="0" i="0" u="none" strike="noStrike" baseline="0" dirty="0">
                <a:solidFill>
                  <a:srgbClr val="000000"/>
                </a:solidFill>
                <a:latin typeface="Minion Pro"/>
              </a:rPr>
              <a:t>Buna göre arşiv mekânları/binaları: </a:t>
            </a: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Güvenli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Fonksiyonel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Gizli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Konforlu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Estetik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Dayanıklı </a:t>
            </a:r>
            <a:endParaRPr lang="tr-TR" sz="2000" b="0" i="0" u="none" strike="noStrike" baseline="0" dirty="0">
              <a:solidFill>
                <a:srgbClr val="000000"/>
              </a:solidFill>
              <a:latin typeface="Minion Pro"/>
            </a:endParaRPr>
          </a:p>
          <a:p>
            <a:r>
              <a:rPr lang="tr-TR" sz="2000" b="0" i="0" u="none" strike="noStrike" baseline="0" dirty="0">
                <a:solidFill>
                  <a:srgbClr val="000000"/>
                </a:solidFill>
                <a:latin typeface="Wingdings" panose="05000000000000000000" pitchFamily="2" charset="2"/>
              </a:rPr>
              <a:t>y </a:t>
            </a:r>
            <a:r>
              <a:rPr lang="tr-TR" sz="2000" b="0" i="1" u="none" strike="noStrike" baseline="0" dirty="0">
                <a:solidFill>
                  <a:srgbClr val="000000"/>
                </a:solidFill>
                <a:latin typeface="Minion Pro"/>
              </a:rPr>
              <a:t>Erişilebilir çalışma ve depolama </a:t>
            </a:r>
            <a:r>
              <a:rPr lang="tr-TR" sz="2000" b="0" i="0" u="none" strike="noStrike" baseline="0" dirty="0">
                <a:solidFill>
                  <a:srgbClr val="000000"/>
                </a:solidFill>
                <a:latin typeface="Minion Pro"/>
              </a:rPr>
              <a:t>ortamları olmalıdır. </a:t>
            </a: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3751888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570756"/>
          </a:xfrm>
          <a:prstGeom prst="rect">
            <a:avLst/>
          </a:prstGeom>
          <a:noFill/>
        </p:spPr>
        <p:txBody>
          <a:bodyPr wrap="square">
            <a:spAutoFit/>
          </a:bodyPr>
          <a:lstStyle/>
          <a:p>
            <a:pPr algn="just"/>
            <a:r>
              <a:rPr lang="tr-TR" sz="2400" b="0" i="0" u="none" strike="noStrike" baseline="0" dirty="0">
                <a:solidFill>
                  <a:srgbClr val="000000"/>
                </a:solidFill>
                <a:latin typeface="Minion Pro"/>
              </a:rPr>
              <a:t>Tüm bilgi merkezlerinde ortak hedefler olarak belirlenebilecek bu özellikler arşiv belgelerinin bakımı, korunması, uzun süreli ya da süresiz depolanması, bilgi ve belge kayıplarının çoğu zaman telafisinin mümkün olmaması, materyal türü yelpazesinin genişliği, hedef kullanıcılarının farklı kategorilerle dizaynı, yönetimin karar destek sistemlerindeki </a:t>
            </a:r>
            <a:r>
              <a:rPr lang="tr-TR" sz="2400" b="0" i="0" u="none" strike="noStrike" baseline="0" dirty="0" err="1">
                <a:solidFill>
                  <a:srgbClr val="000000"/>
                </a:solidFill>
                <a:latin typeface="Minion Pro"/>
              </a:rPr>
              <a:t>kanıtsal</a:t>
            </a:r>
            <a:r>
              <a:rPr lang="tr-TR" sz="2400" b="0" i="0" u="none" strike="noStrike" baseline="0" dirty="0">
                <a:solidFill>
                  <a:srgbClr val="000000"/>
                </a:solidFill>
                <a:latin typeface="Minion Pro"/>
              </a:rPr>
              <a:t> ve hukuki değeri göz önüne alındığında arşiv mekânlarının yüksek performansla sürdürülebilir ortamlar olarak planlanmasını ön plana çıkarmaktadır. Bu planlamada dikkate alınması gereken ve arşivlerin sürdürülebilir yapısına katkı sağlayabilecek uygulamalara yönelik yaklaşımlar: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Depolanmış arşiv materyallerini iç ve dış her tür tehditten (sıcaklık, nem, ışık, yangın, doğal afet, hırsızlık vb.) koruyucu önlemlerin alınarak bu önlemlerin değişen koşullara göre güncellenmesi,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Yeni materyallerin depolanması, arşiv teknolojileri ve misyon değişikliği için esnek bir yapının kurulması,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depolama alanlarına kontrollü erişimin sağlanması, </a:t>
            </a:r>
            <a:endParaRPr lang="tr-TR" sz="2400" b="0" i="0" u="none" strike="noStrike" baseline="0" dirty="0">
              <a:solidFill>
                <a:srgbClr val="000000"/>
              </a:solidFill>
              <a:latin typeface="Minion Pro"/>
            </a:endParaRP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3277989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570756"/>
          </a:xfrm>
          <a:prstGeom prst="rect">
            <a:avLst/>
          </a:prstGeom>
          <a:noFill/>
        </p:spPr>
        <p:txBody>
          <a:bodyPr wrap="square">
            <a:spAutoFit/>
          </a:bodyPr>
          <a:lstStyle/>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Personel ve ziyaretçi/araştırmacı güvenliğinin sağlanması,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Güvenli ve gizli yükleme kabul alanlarının oluşturulması,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Personel ve araştırmacıların kullanabileceği sosyal ve sağlık tesislerin bulundurulması, </a:t>
            </a:r>
            <a:endParaRPr lang="tr-TR" sz="2400" i="1"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Giriş ve çıkışlarda çevre/trafik kontrolünün (gözlenebilir uzaktan kumandalı kapı, bariyer, park sistemleri ile) sağlanması,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Acil çıkış için arşiv binalarında tasfiye ve tahliye koşullarının oluşturulması,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Bina içinde kimlik yönetimi, takip politikalarının oluşturularak akustik korumanın sağlanması,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Yapının bulunduğu yerin iklim koşullarına uygun, sıcaklık ve nem kontrolü yapabilecek doğal </a:t>
            </a:r>
            <a:r>
              <a:rPr lang="tr-TR" sz="2400" b="0" i="1" u="none" strike="noStrike" baseline="0" dirty="0" err="1">
                <a:solidFill>
                  <a:srgbClr val="000000"/>
                </a:solidFill>
                <a:latin typeface="Minion Pro"/>
              </a:rPr>
              <a:t>ventilasyon</a:t>
            </a:r>
            <a:r>
              <a:rPr lang="tr-TR" sz="2400" b="0" i="1" u="none" strike="noStrike" baseline="0" dirty="0">
                <a:solidFill>
                  <a:srgbClr val="000000"/>
                </a:solidFill>
                <a:latin typeface="Minion Pro"/>
              </a:rPr>
              <a:t> sistemine sahip olması,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Personelin eğitimi ve diğer eğitim faaliyetleri için eğitim ve konferans salonlarının bulunması,</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4121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I.4. Arşivci/Arşiv Personeli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509200"/>
          </a:xfrm>
          <a:prstGeom prst="rect">
            <a:avLst/>
          </a:prstGeom>
          <a:noFill/>
        </p:spPr>
        <p:txBody>
          <a:bodyPr wrap="square">
            <a:spAutoFit/>
          </a:bodyPr>
          <a:lstStyle/>
          <a:p>
            <a:pPr algn="just"/>
            <a:r>
              <a:rPr lang="tr-TR" sz="1600" b="0" i="0" u="none" strike="noStrike" baseline="0" dirty="0">
                <a:solidFill>
                  <a:srgbClr val="000000"/>
                </a:solidFill>
                <a:latin typeface="Minion Pro"/>
              </a:rPr>
              <a:t>Arşivci, belgeleri ayıklayarak restorasyon ihtiyacını tespit eder ve arşive aktarılacak belgelerin devir ve teslimi ile saklanmasına gerek bulunmayan belgelerin imha edilmesini sağlar; belgelerin tasnif ve kataloglamasını yaparak bilgi ve belge güvenliği çerçevesinde arşiv ortamının yerleşim planlamasını yapar; kişi ve kurumlardan gelen belge taleplerinin karşılanması ile ilgili erişim ve bilgi edinme ihtiyacını karşılayarak belgelerin dijital ortama aktarılmasına yönelik faaliyetleri yürütür.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Bunun yanı sıra arşiv süreçlerinin ilke, prosedür ve talimatlarını hazırlayarak süreçlerin verimli ve uyumlu çalışmasını sağlar; iş süreçlerinin planlanmasını ve raporlanmasını yaparak arşiv ekipman ve malzemelerinin işlevsellik kontrollerini sağlar; bireysel meslekî gelişimine ilişkin faaliyetler ile kişi ve kurumlara yönelik eğitim ve rehberlik faaliyetlerini yürütür. </a:t>
            </a:r>
          </a:p>
          <a:p>
            <a:pPr algn="just"/>
            <a:endParaRPr lang="tr-TR" sz="1600" dirty="0">
              <a:solidFill>
                <a:srgbClr val="000000"/>
              </a:solidFill>
              <a:latin typeface="Minion Pro"/>
            </a:endParaRP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Arşivci standardında sözü edilen tüm faaliyetleri kapsayan bir eğitimin verilmesi ya da arşivci olarak görev yapan kişinin bu faaliyetlerin tümünü yerine getirebilmesi elbette mümkün değildir. </a:t>
            </a:r>
            <a:r>
              <a:rPr lang="tr-TR" sz="1600" b="1" i="0" u="none" strike="noStrike" baseline="0" dirty="0">
                <a:solidFill>
                  <a:srgbClr val="000000"/>
                </a:solidFill>
                <a:latin typeface="Minion Pro"/>
              </a:rPr>
              <a:t>Bu durumda arşivci, arşiv ilke ve yöntemlerinin uygulanmasını sağlayan ve takibini yaparak sonuçlandıran arşivin bütünlüğünü koruyarak erişim faaliyetlerini yöneten sorumludur.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Arşiv faaliyetlerinde görev alan farklı uzmanlık alanlarına sahip arşiv çalışanları ise </a:t>
            </a:r>
            <a:r>
              <a:rPr lang="tr-TR" sz="1600" b="0" i="1" u="none" strike="noStrike" baseline="0" dirty="0">
                <a:solidFill>
                  <a:srgbClr val="000000"/>
                </a:solidFill>
                <a:latin typeface="Minion Pro"/>
              </a:rPr>
              <a:t>arşiv personeli </a:t>
            </a:r>
            <a:r>
              <a:rPr lang="tr-TR" sz="1600" b="0" i="0" u="none" strike="noStrike" baseline="0" dirty="0">
                <a:solidFill>
                  <a:srgbClr val="000000"/>
                </a:solidFill>
                <a:latin typeface="Minion Pro"/>
              </a:rPr>
              <a:t>olarak anılmalıdır. Arşiv personeli belgelerin muhafazasından erişimine hatta imhasına kadar olan süreçte birçok farklı alanda görev alabilmektedir. </a:t>
            </a:r>
            <a:r>
              <a:rPr lang="tr-TR" sz="1600" b="1" i="0" u="none" strike="noStrike" baseline="0" dirty="0">
                <a:solidFill>
                  <a:srgbClr val="000000"/>
                </a:solidFill>
                <a:latin typeface="Minion Pro"/>
              </a:rPr>
              <a:t>Kimi zaman kimyager, kimi zaman filolog bazen de bilgisayar programcısı olarak arşivcilik süreçlerinde sorumluluk üstlenen arşiv personeli kendi uzmanlık alanını arşivciliğe yansıtarak tamamlayıcı rol üstlenir.</a:t>
            </a:r>
            <a:r>
              <a:rPr lang="tr-TR" sz="1600" b="0" i="0" u="none" strike="noStrike" baseline="0" dirty="0">
                <a:solidFill>
                  <a:srgbClr val="000000"/>
                </a:solidFill>
                <a:latin typeface="Minion Pro"/>
              </a:rPr>
              <a:t> Burada önemli olan tüm dünyada kabul görmüş modern arşivcilik prensiplerinden taviz verilmeyerek tüm iş ve işlemlerin arşivciliğin/arşivin varoluş felsefesi ve hedefleri doğrultusunda eksiksiz yerine getirilmesidir. Bunu sağlayacak ve denetleyecek meslek mensupları ise yukarıda bahsedildiği gibi eğitim ve tecrübeleriyle arşivcilik süreçlerini yönetme yeterliliği kazanmış olan arşivcilerdir.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4289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70975"/>
          </a:xfrm>
          <a:prstGeom prst="rect">
            <a:avLst/>
          </a:prstGeom>
          <a:noFill/>
        </p:spPr>
        <p:txBody>
          <a:bodyPr wrap="square">
            <a:spAutoFit/>
          </a:bodyPr>
          <a:lstStyle/>
          <a:p>
            <a:pPr algn="l"/>
            <a:endParaRPr lang="tr-TR" sz="2800" b="0" i="0" u="none" strike="noStrike" baseline="0" dirty="0">
              <a:solidFill>
                <a:srgbClr val="000000"/>
              </a:solidFill>
              <a:latin typeface="Wingdings" panose="05000000000000000000" pitchFamily="2" charset="2"/>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müzesi ve sergisine imkân verecek kültürel tanıtım ve etkileşim alanlarının bulunması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olarak genel başlıklar altında sıralanabilir (</a:t>
            </a:r>
            <a:r>
              <a:rPr lang="tr-TR" sz="2400" b="0" i="0" u="none" strike="noStrike" baseline="0" dirty="0" err="1">
                <a:solidFill>
                  <a:srgbClr val="000000"/>
                </a:solidFill>
                <a:latin typeface="Minion Pro"/>
              </a:rPr>
              <a:t>Whole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Building</a:t>
            </a:r>
            <a:r>
              <a:rPr lang="tr-TR" sz="2400" b="0" i="0" u="none" strike="noStrike" baseline="0" dirty="0">
                <a:solidFill>
                  <a:srgbClr val="000000"/>
                </a:solidFill>
                <a:latin typeface="Minion Pro"/>
              </a:rPr>
              <a:t>…, 2020).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Burada belirtilen her maddeye ilişkin yöntem ve teknikler, teknoloji, tehdit ve beklentiler bağlamında her geçen gün değişim gösterebilir. Ancak arşivlere yönelik bu tür uygulama ve önlemlerin uzun vadeli olarak kurgulanması gerekir.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Arşiv mekânlarının/binalarının güvenliği ve işlevselliğine yönelik tasarım ve uygulamalar barındırdığı materyalin niteliği, niceliği ve kullanıcı kitlesi itibariyle farklılık gösterebilir. Özellikle gizlilik ve erişim politikaları konusunda tüm arşiv türleri için standart bir uygulamadan söz edemeyiz. Bu konudaki standart ve kurallar arşivin kullanımından çok arşiv belgelerinin, arşiv personeli ve kullanıcılarının korunmasını güvence altına almak için oluşturulmaktadır. </a:t>
            </a:r>
          </a:p>
          <a:p>
            <a:endParaRPr lang="tr-TR" sz="2400" b="0" i="0" u="none" strike="noStrike" baseline="0" dirty="0">
              <a:solidFill>
                <a:srgbClr val="000000"/>
              </a:solidFill>
              <a:latin typeface="Minion Pro"/>
            </a:endParaRP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12622085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462760"/>
          </a:xfrm>
          <a:prstGeom prst="rect">
            <a:avLst/>
          </a:prstGeom>
          <a:noFill/>
        </p:spPr>
        <p:txBody>
          <a:bodyPr wrap="square">
            <a:spAutoFit/>
          </a:bodyPr>
          <a:lstStyle/>
          <a:p>
            <a:pPr algn="just"/>
            <a:r>
              <a:rPr lang="tr-TR" sz="2400" b="1" i="0" u="none" strike="noStrike" baseline="0" dirty="0">
                <a:solidFill>
                  <a:srgbClr val="000000"/>
                </a:solidFill>
                <a:latin typeface="Minion Pro"/>
              </a:rPr>
              <a:t>Bir arşiv mekânı/binası tasarlanırken 4 ana unsur üzerinden planlama yapılmaktadır.</a:t>
            </a:r>
            <a:r>
              <a:rPr lang="tr-TR" sz="2400" b="0" i="0" u="none" strike="noStrike" baseline="0" dirty="0">
                <a:solidFill>
                  <a:srgbClr val="000000"/>
                </a:solidFill>
                <a:latin typeface="Minion Pro"/>
              </a:rPr>
              <a:t> Bunlar: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Depolama alanları,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Personelin çalışma alanları,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Halka/araştırmacılara açık alanlar,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İdari ofisler</a:t>
            </a:r>
            <a:r>
              <a:rPr lang="tr-TR" sz="2400" b="0" i="0" u="none" strike="noStrike" baseline="0" dirty="0">
                <a:solidFill>
                  <a:srgbClr val="000000"/>
                </a:solidFill>
                <a:latin typeface="Minion Pro"/>
              </a:rPr>
              <a:t>dir.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Bu alanlar oluşturulurken korunması, yalıtımı ve bağlantıları konusunda diğerlerine göre </a:t>
            </a:r>
            <a:r>
              <a:rPr lang="tr-TR" sz="2400" b="1" i="0" u="none" strike="noStrike" baseline="0" dirty="0">
                <a:solidFill>
                  <a:srgbClr val="000000"/>
                </a:solidFill>
                <a:latin typeface="Minion Pro"/>
              </a:rPr>
              <a:t>daha hassas çalışma yapılması gereken bölüm depolama alanlarıdır. </a:t>
            </a:r>
            <a:r>
              <a:rPr lang="tr-TR" sz="2400" b="0" i="0" u="none" strike="noStrike" baseline="0" dirty="0">
                <a:solidFill>
                  <a:srgbClr val="000000"/>
                </a:solidFill>
                <a:latin typeface="Minion Pro"/>
              </a:rPr>
              <a:t>Zira burada arşivin, arşiv personelinin varlık nedeni olan arşiv belgeleri/materyali her tür zararlı tesir ve tehdide karşı uzun süre muhafaza edilmelidir. </a:t>
            </a: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76144427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01424"/>
          </a:xfrm>
          <a:prstGeom prst="rect">
            <a:avLst/>
          </a:prstGeom>
          <a:noFill/>
        </p:spPr>
        <p:txBody>
          <a:bodyPr wrap="square">
            <a:spAutoFit/>
          </a:bodyPr>
          <a:lstStyle/>
          <a:p>
            <a:pPr algn="just"/>
            <a:r>
              <a:rPr lang="tr-TR" sz="2400" b="0" i="0" u="none" strike="noStrike" baseline="0" dirty="0">
                <a:solidFill>
                  <a:srgbClr val="000000"/>
                </a:solidFill>
                <a:latin typeface="Minion Pro"/>
              </a:rPr>
              <a:t>Bunun yanı sıra gerek mevcut gerekse yeni yapılacak bir mekânın/binanın planlanmasında arşivin mevcut iş yükü, belge/materyal miktarı, belge artış miktarı, personel gereksinimi, donanım özellikleri, ulaşım imkânları, iklim ve çevre koşulları, araç gereksinimleri, ziyaretçi sayısı ve gereksinimlerine dair bir dizi istatistiki bilginin toplanması ve değerlendirilmesi gerekir. Bu değerlendirme sonucunda arşivin gelecekte beklentileri ne kadar süre karşılayabileceği ya da hangi gelişmelerle karşılaşabileceği tahmini olarak hesaplanır. </a:t>
            </a:r>
          </a:p>
          <a:p>
            <a:pPr algn="just"/>
            <a:r>
              <a:rPr lang="tr-TR" sz="2400" b="0" i="0" u="none" strike="noStrike" baseline="0" dirty="0">
                <a:solidFill>
                  <a:srgbClr val="000000"/>
                </a:solidFill>
                <a:latin typeface="Minion Pro"/>
              </a:rPr>
              <a:t>ICA bünyesinde 2014’te oluşturulan </a:t>
            </a:r>
            <a:r>
              <a:rPr lang="tr-TR" sz="2400" b="0" i="0" u="none" strike="noStrike" baseline="0" dirty="0" err="1">
                <a:solidFill>
                  <a:srgbClr val="000000"/>
                </a:solidFill>
                <a:latin typeface="Minion Pro"/>
              </a:rPr>
              <a:t>Expert</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Group</a:t>
            </a:r>
            <a:r>
              <a:rPr lang="tr-TR" sz="2400" b="0" i="0" u="none" strike="noStrike" baseline="0" dirty="0">
                <a:solidFill>
                  <a:srgbClr val="000000"/>
                </a:solidFill>
                <a:latin typeface="Minion Pro"/>
              </a:rPr>
              <a:t> on </a:t>
            </a:r>
            <a:r>
              <a:rPr lang="tr-TR" sz="2400" b="0" i="0" u="none" strike="noStrike" baseline="0" dirty="0" err="1">
                <a:solidFill>
                  <a:srgbClr val="000000"/>
                </a:solidFill>
                <a:latin typeface="Minion Pro"/>
              </a:rPr>
              <a:t>Archives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Buildings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Environments</a:t>
            </a:r>
            <a:r>
              <a:rPr lang="tr-TR" sz="2400" b="0" i="0" u="none" strike="noStrike" baseline="0" dirty="0">
                <a:solidFill>
                  <a:srgbClr val="000000"/>
                </a:solidFill>
                <a:latin typeface="Minion Pro"/>
              </a:rPr>
              <a:t> amaçlarını aşağıdaki gibi özetlemiştir: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binaları ve depolama ortamları konusunda uzmanları bir araya getirmek,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Üyelere uzman rehberlik ve tavsiye hizmeti vermek,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binaları ve depolama ortamlarındaki yüksek kaliteli ürünleri değerlendirmek ve yaygınlaştırmak,</a:t>
            </a:r>
            <a:endParaRPr lang="tr-TR" sz="2400" b="0" i="0" u="none" strike="noStrike" baseline="0" dirty="0">
              <a:solidFill>
                <a:srgbClr val="000000"/>
              </a:solidFill>
              <a:latin typeface="Minion Pro"/>
            </a:endParaRPr>
          </a:p>
          <a:p>
            <a:pPr algn="just"/>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36216744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24535"/>
          </a:xfrm>
          <a:prstGeom prst="rect">
            <a:avLst/>
          </a:prstGeom>
          <a:noFill/>
        </p:spPr>
        <p:txBody>
          <a:bodyPr wrap="square">
            <a:spAutoFit/>
          </a:bodyPr>
          <a:lstStyle/>
          <a:p>
            <a:pPr algn="l"/>
            <a:endParaRPr lang="tr-TR" sz="2800" b="0" i="0" u="none" strike="noStrike" baseline="0" dirty="0">
              <a:solidFill>
                <a:srgbClr val="000000"/>
              </a:solidFill>
              <a:latin typeface="Wingdings" panose="05000000000000000000" pitchFamily="2" charset="2"/>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Uzman gruplar ve diğer ICA şubeleri ile birlikte projeler üretmek, ortak çalışmalar için toplantılar düzenlemek </a:t>
            </a:r>
            <a:r>
              <a:rPr lang="tr-TR" sz="2400" b="0" i="0" u="none" strike="noStrike" baseline="0" dirty="0">
                <a:solidFill>
                  <a:srgbClr val="000000"/>
                </a:solidFill>
                <a:latin typeface="Minion Pro"/>
              </a:rPr>
              <a:t>(EGABE</a:t>
            </a:r>
            <a:r>
              <a:rPr lang="tr-TR" sz="2400" b="0" i="0" u="none" strike="noStrike" baseline="0" dirty="0">
                <a:solidFill>
                  <a:srgbClr val="000000"/>
                </a:solidFill>
                <a:latin typeface="Wingdings" panose="05000000000000000000" pitchFamily="2" charset="2"/>
              </a:rPr>
              <a:t>-</a:t>
            </a:r>
            <a:r>
              <a:rPr lang="tr-TR" sz="2400" b="0" i="0" u="none" strike="noStrike" baseline="0" dirty="0">
                <a:solidFill>
                  <a:srgbClr val="000000"/>
                </a:solidFill>
                <a:latin typeface="Minion Pro"/>
              </a:rPr>
              <a:t>ICA, 2020). </a:t>
            </a:r>
          </a:p>
          <a:p>
            <a:pPr algn="just"/>
            <a:r>
              <a:rPr lang="tr-TR" sz="2400" b="0" i="0" u="none" strike="noStrike" baseline="0" dirty="0">
                <a:solidFill>
                  <a:srgbClr val="000000"/>
                </a:solidFill>
                <a:latin typeface="Minion Pro"/>
              </a:rPr>
              <a:t>Bunun yanı sıra </a:t>
            </a:r>
            <a:r>
              <a:rPr lang="tr-TR" sz="2400" b="0" i="0" u="none" strike="noStrike" baseline="0" dirty="0" err="1">
                <a:solidFill>
                  <a:srgbClr val="000000"/>
                </a:solidFill>
                <a:latin typeface="Minion Pro"/>
              </a:rPr>
              <a:t>ICA’nın</a:t>
            </a:r>
            <a:r>
              <a:rPr lang="tr-TR" sz="2400" b="0" i="0" u="none" strike="noStrike" baseline="0" dirty="0">
                <a:solidFill>
                  <a:srgbClr val="000000"/>
                </a:solidFill>
                <a:latin typeface="Minion Pro"/>
              </a:rPr>
              <a:t> bu alanda literatüre kazandırdığı bilimsel çalışmalar yapımı ya da re</a:t>
            </a:r>
            <a:r>
              <a:rPr lang="tr-TR" sz="2400" b="0" i="0" u="none" strike="noStrike" baseline="0" dirty="0">
                <a:solidFill>
                  <a:srgbClr val="000000"/>
                </a:solidFill>
                <a:latin typeface="Wingdings" panose="05000000000000000000" pitchFamily="2" charset="2"/>
              </a:rPr>
              <a:t>-</a:t>
            </a:r>
            <a:r>
              <a:rPr lang="tr-TR" sz="2400" b="0" i="0" u="none" strike="noStrike" baseline="0" dirty="0">
                <a:solidFill>
                  <a:srgbClr val="000000"/>
                </a:solidFill>
                <a:latin typeface="Minion Pro"/>
              </a:rPr>
              <a:t>organizasyonu planlanan arşiv binaları için yararlanılması gereken bilgi kaynaklarıdır.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Dünyadaki mimarî, yapı teknikleri ve modellerindeki değişim ve gelişim tüm yapılarda olduğu gibi arşiv binalarını olumlu yönde etkilemektedir. Yeni teknolojilerin sunduğu imkânlar hem güvenliğin üst düzeye çıkarılması hem de arşiv hizmetlerine yönelik yeni gereksinimlerin karşılanması için tartışılmaya, güncellenmeye devam edecektir. Belgelerin/materyalin korunmasından, kullanıcı memnuniyetine kadar tüm düzeylerdeki faaliyetler ile arşiv binaları/mekânları arasında çok güçlü bir neden sonuç ilişkisi olduğu unutulmamalıdır. </a:t>
            </a:r>
            <a:endParaRPr lang="tr-TR" sz="2000" b="0" i="0" u="none" strike="noStrike" baseline="0" dirty="0">
              <a:solidFill>
                <a:srgbClr val="000000"/>
              </a:solidFill>
              <a:latin typeface="Minion Pro"/>
            </a:endParaRPr>
          </a:p>
        </p:txBody>
      </p:sp>
    </p:spTree>
    <p:extLst>
      <p:ext uri="{BB962C8B-B14F-4D97-AF65-F5344CB8AC3E}">
        <p14:creationId xmlns:p14="http://schemas.microsoft.com/office/powerpoint/2010/main" val="29293149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Arşivlerde depo koşulları, depolama araç-gereçleri, depolama yöntemleri ve depolama teknolojileri sahip olunan bilgi/belge varlığının gelecek kuşaklara aktarılmasını sağlayacak olan bir dizi kararı içermektedir. Arşivcilerin depoları belgelerin yaşam alanı olarak değerlendirmesi, bu alanların geleceğe yönelik planlamasında oldukça önemlidir. Günümüz arşivciliğinde depolama yöntem ve uygulamalarını belirleyecek temel tespitler ve bu tespitlere yönelik sorular aşağıdaki gibi sıralanabilir: </a:t>
            </a:r>
          </a:p>
          <a:p>
            <a:pPr algn="just"/>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Arşivde hangi taşıyıcı ortamlarda kayıtlı belge/materyal bulunmaktadır?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Arşivde depolanacak belge/materyal miktarı ve yıllık ortalama artış oranı nedir?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Arşivde belge/materyal türü bazında depolama koşulları (sıcaklık, nem, ışık oranları/düzeyleri) tespit edilmiş midir?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Belge/materyal türüne göre (harita, fotoğraf, film, </a:t>
            </a:r>
            <a:r>
              <a:rPr lang="tr-TR" sz="2400" b="0" i="1" u="none" strike="noStrike" baseline="0" dirty="0" err="1">
                <a:solidFill>
                  <a:srgbClr val="000000"/>
                </a:solidFill>
                <a:latin typeface="Minion Pro"/>
              </a:rPr>
              <a:t>efemera</a:t>
            </a:r>
            <a:r>
              <a:rPr lang="tr-TR" sz="2400" b="0" i="1" u="none" strike="noStrike" baseline="0" dirty="0">
                <a:solidFill>
                  <a:srgbClr val="000000"/>
                </a:solidFill>
                <a:latin typeface="Minion Pro"/>
              </a:rPr>
              <a:t>, ses kaydı vb.) muhafaza araçları, ortamları tespit edilmiş midir?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7273473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lang="tr-TR" sz="2400" b="0" i="1" u="none" strike="noStrike" baseline="0" dirty="0">
                <a:solidFill>
                  <a:srgbClr val="000000"/>
                </a:solidFill>
                <a:latin typeface="Minion Pro"/>
              </a:rPr>
              <a:t>Arşivde bulunan belge/materyal gizlilik dereceleri gereği farklı yerlerde depolanacak mıdır?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arşivlerin muhafazası ve hizmete sunulması için gerekli yazılım ve donanım gereksinimleri belirlenmiş midir?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Arşivde muhafaza edilen materyalin saklama süreleri belirlenmiş midir?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deposuna dışarıdan ya da içeriden gelecek olası tehdit ve risk unsurları belirlenmiş midir? </a:t>
            </a:r>
            <a:endParaRPr lang="tr-TR" sz="2400" b="0" i="0" u="none" strike="noStrike" baseline="0" dirty="0">
              <a:solidFill>
                <a:srgbClr val="000000"/>
              </a:solidFill>
              <a:latin typeface="Minion Pro"/>
            </a:endParaRPr>
          </a:p>
          <a:p>
            <a:pPr algn="l"/>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deposunun 7/24 güvenliğini sağlayacak personel ve ekipman sağlanmış mıdır?</a:t>
            </a:r>
            <a:endParaRPr lang="tr-TR" sz="2800" b="0" i="0" u="none" strike="noStrike" baseline="0" dirty="0">
              <a:solidFill>
                <a:srgbClr val="000000"/>
              </a:solidFill>
              <a:latin typeface="Minion Pro"/>
            </a:endParaRPr>
          </a:p>
          <a:p>
            <a:r>
              <a:rPr lang="tr-TR" sz="2400" b="0" i="1" u="none" strike="noStrike" baseline="0" dirty="0">
                <a:solidFill>
                  <a:srgbClr val="000000"/>
                </a:solidFill>
                <a:latin typeface="Minion Pro"/>
              </a:rPr>
              <a:t>Uzun vadeli gereksinim, olası yer değişikliği ve sürdürülebilirlik öngörüsüyle depo yerleşim planı hazırlanmış mıdır?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deposu arşiv belgesi niteliği taşımayan gereksiz materyalden arındırılmış mıdır?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deposunda gelecekte farklı türdeki bilgi taşıyıcılarını da çalıştıracak donanım (</a:t>
            </a:r>
            <a:r>
              <a:rPr lang="tr-TR" sz="2400" b="0" i="1" u="none" strike="noStrike" baseline="0" dirty="0" err="1">
                <a:solidFill>
                  <a:srgbClr val="000000"/>
                </a:solidFill>
                <a:latin typeface="Minion Pro"/>
              </a:rPr>
              <a:t>media</a:t>
            </a:r>
            <a:r>
              <a:rPr lang="tr-TR" sz="2400" b="0" i="1" u="none" strike="noStrike" baseline="0" dirty="0">
                <a:solidFill>
                  <a:srgbClr val="000000"/>
                </a:solidFill>
                <a:latin typeface="Minion Pro"/>
              </a:rPr>
              <a:t>) gereksinimi bulunmakta mıdır?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5748248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Bu sorular ve verilecek cevaplar doğrultusunda gerçekleştirilecek depolama faaliyeti, arşivciler ve ilgili alan uzmanlarının birlikte çalışacakları profesyonel bir yaklaşımı da zorunlu kılmaktadır.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Depolamada gereksiz maliyet, işgücü ve risk ortadan kaldırılmalı, arşivciliğin temel prensipleri uyarınca yalnızca </a:t>
            </a:r>
            <a:r>
              <a:rPr lang="tr-TR" sz="2400" b="0" i="1" u="none" strike="noStrike" baseline="0" dirty="0" err="1">
                <a:solidFill>
                  <a:srgbClr val="000000"/>
                </a:solidFill>
                <a:latin typeface="Minion Pro"/>
              </a:rPr>
              <a:t>arşivsel</a:t>
            </a:r>
            <a:r>
              <a:rPr lang="tr-TR" sz="2400" b="0" i="1" u="none" strike="noStrike" baseline="0" dirty="0">
                <a:solidFill>
                  <a:srgbClr val="000000"/>
                </a:solidFill>
                <a:latin typeface="Minion Pro"/>
              </a:rPr>
              <a:t> değere </a:t>
            </a:r>
            <a:r>
              <a:rPr lang="tr-TR" sz="2400" b="0" i="0" u="none" strike="noStrike" baseline="0" dirty="0">
                <a:solidFill>
                  <a:srgbClr val="000000"/>
                </a:solidFill>
                <a:latin typeface="Minion Pro"/>
              </a:rPr>
              <a:t>sahip belgelere/materyale yönelik planlama yapılmalıdır. Günümüzde teknolojik depolama olanakları (özellikle yeni nesil depolama sistemleri) belgelerin/materyalin muhafazasına yönelik hem araç-gereç hem de sıcaklık, ışık ve nem kontrolünü sağlayan çözümler sunabilmektedir. Bu çözümler ya da depolama sistemleri ile insan kaynaklı hatalar ortadan kaldırılmıştır. Arşivcinin depolamaya yönelik stratejisi ve planı, uygun maliyette ve depolanacak materyalin muhafazasına yönelik doğru seçimi yapabilmeye yöneliktir. Dolayısıyla tüm arşivciler ve arşiv çalışanları sahip olduğu ya da sorumlu olduğu arşiv belgesini/materyalini tüm özellikleri ile tanımalı ve gelecekte materyalin kullanımına ve korunmasına yönelik tedbirleri almalıdır. </a:t>
            </a:r>
          </a:p>
        </p:txBody>
      </p:sp>
    </p:spTree>
    <p:extLst>
      <p:ext uri="{BB962C8B-B14F-4D97-AF65-F5344CB8AC3E}">
        <p14:creationId xmlns:p14="http://schemas.microsoft.com/office/powerpoint/2010/main" val="20851514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Arşivlerde muhafaza edilen belgelerin/materyalin uygun ortam ve koşullarda bilgi/belge güvenliği de sağlanarak gerek araştırmacıların gerekse yönetimin hizmetine sunulması özellikle kamu arşivleri açısından standart uygulamalar ile yönetilmesi gereken bir süreci ifade eder. Bu sürecin tüm kurum ve kuruluşlarda denetim altına alınması için modern depolama gereksinimlerini karşılayacak, arşivde bulunabilecek belge/materyal türlerinin tamamını kapsayacak ulusal bir standardın hazırlanması ya da ilgili mevcut standardın güncellenmesi konusunda çalışmalar sürdürülmektedir. </a:t>
            </a:r>
          </a:p>
          <a:p>
            <a:pPr algn="just"/>
            <a:endParaRPr lang="tr-TR" sz="2400" b="0" i="0"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Depolamadaki amaç her ihtimale karşı gerekli gereksiz tüm belge varlığını bir yığın halinde saklamak olmamalıdır. </a:t>
            </a:r>
            <a:r>
              <a:rPr lang="tr-TR" sz="2400" b="0" i="0" u="none" strike="noStrike" baseline="0" dirty="0">
                <a:solidFill>
                  <a:srgbClr val="000000"/>
                </a:solidFill>
                <a:latin typeface="Minion Pro"/>
              </a:rPr>
              <a:t>Bu durum ve anlayış arşivcilik faaliyetlerini yavaşlatan gereksiz maliyet ve iş gücüne neden olan daha doğrusu arşivcilikle ilgisi olmayan ilkel bir tercihtir. Bu bağlamda arşiv deposundaki herhangi bir düzenlemeye ya da dijitalleştirme faaliyetine başlamadan önce mevzuat uyarınca değerlendirme-ayıklama ve imha işlemlerinin sonuçlandırılması gerekir. </a:t>
            </a:r>
          </a:p>
        </p:txBody>
      </p:sp>
    </p:spTree>
    <p:extLst>
      <p:ext uri="{BB962C8B-B14F-4D97-AF65-F5344CB8AC3E}">
        <p14:creationId xmlns:p14="http://schemas.microsoft.com/office/powerpoint/2010/main" val="13981411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III.6. Arşiv Mekânı, Güvenlik ve Depolama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1569660"/>
          </a:xfrm>
          <a:prstGeom prst="rect">
            <a:avLst/>
          </a:prstGeom>
          <a:noFill/>
        </p:spPr>
        <p:txBody>
          <a:bodyPr wrap="square">
            <a:spAutoFit/>
          </a:bodyPr>
          <a:lstStyle/>
          <a:p>
            <a:pPr algn="just"/>
            <a:r>
              <a:rPr lang="tr-TR" sz="2400" b="0" i="0" u="none" strike="noStrike" baseline="0" dirty="0">
                <a:solidFill>
                  <a:srgbClr val="000000"/>
                </a:solidFill>
                <a:latin typeface="Minion Pro"/>
              </a:rPr>
              <a:t>Arşiv belgeleri sahip oldukları bilgi ve kanıt değeri nedeniyle muhafaza edilir, tekrar kullanılamamasının en önemli sebebi çoğu zaman depolama koşullarından kaynaklanan yıkım ve tahribattır. Ne yazık ki bu tespit, arşivcilik tarihimizdeki olumsuz tecrübelerle kanıtlanmıştır. </a:t>
            </a:r>
          </a:p>
        </p:txBody>
      </p:sp>
    </p:spTree>
    <p:extLst>
      <p:ext uri="{BB962C8B-B14F-4D97-AF65-F5344CB8AC3E}">
        <p14:creationId xmlns:p14="http://schemas.microsoft.com/office/powerpoint/2010/main" val="4255917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36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Tasnif arşiv materyalinin kaynağına, düzenine, organik yapısına, kapsamına, kapalı-açık olma durumuna göre çalışmaların yürütüldüğü ve her aşamada bundan sonraki adımları kolaylaştırmak ve hataları en aza indirgemek için dokümantasyon çalışmalarının da yapıldığı bir süreçtir. Arşiv materyalinin tanımlanması ise tasnifinin tamamlanmasını izleyen analitik ve entelektüel bir çalışmadır. Tasnif aynı zamanda üzerinde herhangi bir kısıtlama ve gizlilik derecesi bulunmayan arşiv materyalinin araştırmaya açılması ve idari kontrolü için gereken tüm çalışmaları da ifade etmektedir.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nedenle tasnifi tamamlanan fonlar hakkında arşivciler çalışmaları esnasında kendileri, birimleri, amirleri ve gerekirse araştırmacıların kullanımı için araştırma araçları oluştururlar. Çoğu çalışma esnasında veya iş planlamaları kapsamında hazırlanan, zaman içerisinde güncellenen bu dokümanlar, çoğu zaman el yazısı, daktilo metin veya bilgisayar çıktısı olarak kurum içinde kullanılmaktadır.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tanımlamanın çıktıları olarak da nitelendirilebilecek bu dokümanlar, fiziksel ve içerik olarak farklı belge grubu veya tek tek belge ile ilgili farklı erişim uçları oluşturabilecek niteliklere sahip olabilmektedir. </a:t>
            </a:r>
          </a:p>
        </p:txBody>
      </p:sp>
    </p:spTree>
    <p:extLst>
      <p:ext uri="{BB962C8B-B14F-4D97-AF65-F5344CB8AC3E}">
        <p14:creationId xmlns:p14="http://schemas.microsoft.com/office/powerpoint/2010/main" val="1607450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I.5. Arşivcilik </a:t>
            </a:r>
            <a:endParaRPr lang="tr-TR" sz="2000" b="1" dirty="0">
              <a:solidFill>
                <a:schemeClr val="accent1"/>
              </a:solidFill>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539430"/>
          </a:xfrm>
          <a:prstGeom prst="rect">
            <a:avLst/>
          </a:prstGeom>
          <a:noFill/>
        </p:spPr>
        <p:txBody>
          <a:bodyPr wrap="square">
            <a:spAutoFit/>
          </a:bodyPr>
          <a:lstStyle/>
          <a:p>
            <a:pPr algn="just"/>
            <a:r>
              <a:rPr lang="tr-TR" sz="1600" b="1" i="0" u="none" strike="noStrike" baseline="0" dirty="0">
                <a:solidFill>
                  <a:srgbClr val="000000"/>
                </a:solidFill>
                <a:latin typeface="Minion Pro"/>
              </a:rPr>
              <a:t>Tarihe yardımcı bir bilim dalı olarak ortaya çıkan arşivcilik, </a:t>
            </a:r>
            <a:r>
              <a:rPr lang="tr-TR" sz="1600" b="0" i="0" u="none" strike="noStrike" baseline="0" dirty="0">
                <a:solidFill>
                  <a:srgbClr val="000000"/>
                </a:solidFill>
                <a:latin typeface="Minion Pro"/>
              </a:rPr>
              <a:t>kimilerine göre yapay zekâ uygulamaları ile zamanla makinelerin yapabileceği bir iş kolu olarak görülmektedir. Arşiv hizmetlerinin dijital ortama taşınması, belgelere uzaktan erişim sağlanması arşivciliğin ve arşivcilerin bu gelişmeler karşısında kendini nasıl konumlandıracağı tartışmalarını da beraberinde getirmiştir.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Arşivcilik sanıldığı gibi tek bir formasyondan (kütüphanecilik, arşivcilik, bilgi ve belge yönetimi) eğitim alan kişilerin tüm faaliyetleri bütünüyle yerine getirebileceği bir meslek değildir. Arşivcilik altında aşağıda sıralanan temel faaliyetler dikkatle irdelendiğinde birçok uzmanlık alanına ihtiyaç duyulduğu kolaylıkla anlaşılabilir. Söz konusu temel faaliyetleri; </a:t>
            </a: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Arşiv belgelerinin tespiti, </a:t>
            </a:r>
            <a:endParaRPr lang="tr-TR" sz="1600" b="0" i="0" u="none" strike="noStrike" baseline="0" dirty="0">
              <a:solidFill>
                <a:srgbClr val="000000"/>
              </a:solidFill>
              <a:latin typeface="Minion Pro"/>
            </a:endParaRPr>
          </a:p>
          <a:p>
            <a:pPr marL="285750" indent="-285750">
              <a:buFont typeface="Wingdings" panose="05000000000000000000" pitchFamily="2" charset="2"/>
              <a:buChar char="y"/>
            </a:pPr>
            <a:r>
              <a:rPr lang="tr-TR" sz="1600" b="0" i="1" u="none" strike="noStrike" baseline="0" dirty="0">
                <a:solidFill>
                  <a:srgbClr val="000000"/>
                </a:solidFill>
                <a:latin typeface="Minion Pro"/>
              </a:rPr>
              <a:t>Arşiv belgelerinin tanımlanması/nitelenmesi,</a:t>
            </a:r>
            <a:endParaRPr lang="tr-TR" sz="1800" b="0" i="0" u="none" strike="noStrike" baseline="0" dirty="0">
              <a:solidFill>
                <a:srgbClr val="000000"/>
              </a:solidFill>
              <a:latin typeface="Wingdings" panose="05000000000000000000" pitchFamily="2" charset="2"/>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Arşiv belgelerinin korunması/muhafazası,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Arşiv belgelerinin restorasyonu,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Arşiv belgelerinin dijitalleştirilmesi ve dijital arşivlerin oluşturulması,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Arşiv belgelerinin hizmete sunulması </a:t>
            </a:r>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olarak sıralamak mümkündür</a:t>
            </a:r>
            <a:r>
              <a:rPr lang="tr-TR" sz="1600" b="0" i="1" u="none" strike="noStrike" baseline="0" dirty="0">
                <a:solidFill>
                  <a:srgbClr val="000000"/>
                </a:solidFill>
                <a:latin typeface="Minion Pro"/>
              </a:rPr>
              <a:t>. </a:t>
            </a:r>
            <a:endParaRPr lang="tr-TR" sz="1600" b="0" i="0" u="none" strike="noStrike" baseline="0" dirty="0">
              <a:solidFill>
                <a:srgbClr val="000000"/>
              </a:solidFill>
              <a:latin typeface="Minion Pro"/>
            </a:endParaRPr>
          </a:p>
        </p:txBody>
      </p:sp>
    </p:spTree>
    <p:extLst>
      <p:ext uri="{BB962C8B-B14F-4D97-AF65-F5344CB8AC3E}">
        <p14:creationId xmlns:p14="http://schemas.microsoft.com/office/powerpoint/2010/main" val="393880863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Arşivciler belge grupları üzerinde yaptıkları analitik tanımlama sırasında </a:t>
            </a:r>
            <a:r>
              <a:rPr lang="tr-TR" sz="2400" b="1" i="1" u="none" strike="noStrike" baseline="0" dirty="0">
                <a:solidFill>
                  <a:srgbClr val="000000"/>
                </a:solidFill>
                <a:latin typeface="Minion Pro"/>
              </a:rPr>
              <a:t>kişi, yer, aile, mekân, bina, şirket adına, üretiliş amacına yönelik terim, deyim, kısaltma, rumuz, işaret, formül, sayı sistemlerine </a:t>
            </a:r>
            <a:r>
              <a:rPr lang="tr-TR" sz="2400" b="0" i="0" u="none" strike="noStrike" baseline="0" dirty="0">
                <a:solidFill>
                  <a:srgbClr val="000000"/>
                </a:solidFill>
                <a:latin typeface="Minion Pro"/>
              </a:rPr>
              <a:t>rastlamaktadır. Belge üzerinden/içeriğinden elde edilen bu bilgilerin erişim ucu olabilmeleri, aynı veya farklı belge gruplarında veya belgede/materyalde rastlanma olasılığına karşın içerik, hazırlanış amacı ve kapsamına göre kullanılmak üzere arşivcilerce kolay </a:t>
            </a:r>
            <a:r>
              <a:rPr lang="tr-TR" sz="2400" b="0" i="0" u="none" strike="noStrike" baseline="0" dirty="0" err="1">
                <a:solidFill>
                  <a:srgbClr val="000000"/>
                </a:solidFill>
                <a:latin typeface="Minion Pro"/>
              </a:rPr>
              <a:t>erişililebir</a:t>
            </a:r>
            <a:r>
              <a:rPr lang="tr-TR" sz="2400" b="0" i="0" u="none" strike="noStrike" baseline="0" dirty="0">
                <a:solidFill>
                  <a:srgbClr val="000000"/>
                </a:solidFill>
                <a:latin typeface="Minion Pro"/>
              </a:rPr>
              <a:t> ortamlara kaydedilir. </a:t>
            </a:r>
            <a:r>
              <a:rPr lang="tr-TR" sz="2400" b="1" i="0" u="none" strike="noStrike" baseline="0" dirty="0">
                <a:solidFill>
                  <a:srgbClr val="000000"/>
                </a:solidFill>
                <a:latin typeface="Minion Pro"/>
              </a:rPr>
              <a:t>Belgede/materyalde geçen bu ifadelerin anlamları, kapsamları, açılımları tanımlama ve özetleme süreçlerinde tek biçimliliği sağlamak, yanlış kullanımları önlemek ve yapılan işi belirli bir seviyede yürütmek amacıyla belirli bir fon veya seri için oluşturulabilirken kimi zaman da belirli bir arşiv materyali türü için hazırlanabilmektedir. </a:t>
            </a:r>
            <a:r>
              <a:rPr lang="tr-TR" sz="2400" b="0" i="0" u="none" strike="noStrike" baseline="0" dirty="0">
                <a:solidFill>
                  <a:srgbClr val="000000"/>
                </a:solidFill>
                <a:latin typeface="Minion Pro"/>
              </a:rPr>
              <a:t>Özetle araştırma araçları; arşiv türü, materyal türü ve sayısı ne olursa olsun arşivciler tarafından özellikle tasnif ve tanımlama süreçlerinde yapılan işlerin doğal sonuçları olarak üretilmektedir. </a:t>
            </a:r>
          </a:p>
        </p:txBody>
      </p:sp>
    </p:spTree>
    <p:extLst>
      <p:ext uri="{BB962C8B-B14F-4D97-AF65-F5344CB8AC3E}">
        <p14:creationId xmlns:p14="http://schemas.microsoft.com/office/powerpoint/2010/main" val="270641923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Tasnif, tanımlama, kataloglama, değerlendirme aşamalarında oluşabilecek bu araştırma araçlarının verileri arşiv otomasyon sistemleri, uygulama yazılımları veya envanter sistemlerine de entegre edilerek tek biçimliliğin sağlanması, belirlenen terimler/isimler/konular arasında ilişkinin kurulması, erişim uçlarının zenginleştirilmesi için kullanılabilmektedir (Miller, 1990: 91, </a:t>
            </a:r>
            <a:r>
              <a:rPr lang="tr-TR" sz="2400" b="0" i="0" u="none" strike="noStrike" baseline="0" dirty="0" err="1">
                <a:solidFill>
                  <a:srgbClr val="000000"/>
                </a:solidFill>
                <a:latin typeface="Minion Pro"/>
              </a:rPr>
              <a:t>Schellenberg</a:t>
            </a:r>
            <a:r>
              <a:rPr lang="tr-TR" sz="2400" b="0" i="0" u="none" strike="noStrike" baseline="0" dirty="0">
                <a:solidFill>
                  <a:srgbClr val="000000"/>
                </a:solidFill>
                <a:latin typeface="Minion Pro"/>
              </a:rPr>
              <a:t>, 1993: 174-182; </a:t>
            </a:r>
            <a:r>
              <a:rPr lang="tr-TR" sz="2400" b="0" i="0" u="none" strike="noStrike" baseline="0" dirty="0" err="1">
                <a:solidFill>
                  <a:srgbClr val="000000"/>
                </a:solidFill>
                <a:latin typeface="Minion Pro"/>
              </a:rPr>
              <a:t>Dearstyne</a:t>
            </a:r>
            <a:r>
              <a:rPr lang="tr-TR" sz="2400" b="0" i="0" u="none" strike="noStrike" baseline="0" dirty="0">
                <a:solidFill>
                  <a:srgbClr val="000000"/>
                </a:solidFill>
                <a:latin typeface="Minion Pro"/>
              </a:rPr>
              <a:t>, 2001: 141-143; </a:t>
            </a:r>
            <a:r>
              <a:rPr lang="tr-TR" sz="2400" b="0" i="0" u="none" strike="noStrike" baseline="0" dirty="0" err="1">
                <a:solidFill>
                  <a:srgbClr val="000000"/>
                </a:solidFill>
                <a:latin typeface="Minion Pro"/>
              </a:rPr>
              <a:t>Roe</a:t>
            </a:r>
            <a:r>
              <a:rPr lang="tr-TR" sz="2400" b="0" i="0" u="none" strike="noStrike" baseline="0" dirty="0">
                <a:solidFill>
                  <a:srgbClr val="000000"/>
                </a:solidFill>
                <a:latin typeface="Minion Pro"/>
              </a:rPr>
              <a:t>, 2005: 131-145). Arşivciler ve araştırmacıların kullandıkları araştırma araçlarının bir bölümü birincil kaynaklar ve/veya danışma kaynakları yardımıyla da hazırlanmaktadır. Arşivlerde, arşiv hizmetlerinin yürütülmesinde oluşturulan ve bazıları araştırmacılar tarafından kullanılan kaynaklar aşağıdaki gibidir: </a:t>
            </a:r>
          </a:p>
          <a:p>
            <a:pPr marR="5600" algn="just"/>
            <a:endParaRPr lang="tr-TR" sz="2400" b="0" i="1" u="none" strike="noStrike" baseline="0" dirty="0">
              <a:solidFill>
                <a:srgbClr val="000000"/>
              </a:solidFill>
              <a:latin typeface="Minion Pro"/>
            </a:endParaRPr>
          </a:p>
          <a:p>
            <a:pPr marR="5600" algn="just"/>
            <a:r>
              <a:rPr lang="tr-TR" sz="2400" b="1" i="1" u="none" strike="noStrike" baseline="0" dirty="0">
                <a:solidFill>
                  <a:srgbClr val="000000"/>
                </a:solidFill>
                <a:latin typeface="Minion Pro"/>
              </a:rPr>
              <a:t>Dosya Planı ve Saklama Planı (</a:t>
            </a:r>
            <a:r>
              <a:rPr lang="tr-TR" sz="2400" b="1" i="1" u="none" strike="noStrike" baseline="0" dirty="0" err="1">
                <a:solidFill>
                  <a:srgbClr val="000000"/>
                </a:solidFill>
                <a:latin typeface="Minion Pro"/>
              </a:rPr>
              <a:t>filing</a:t>
            </a:r>
            <a:r>
              <a:rPr lang="tr-TR" sz="2400" b="1" i="1" u="none" strike="noStrike" baseline="0" dirty="0">
                <a:solidFill>
                  <a:srgbClr val="000000"/>
                </a:solidFill>
                <a:latin typeface="Minion Pro"/>
              </a:rPr>
              <a:t> plan/</a:t>
            </a:r>
            <a:r>
              <a:rPr lang="tr-TR" sz="2400" b="1" i="1" u="none" strike="noStrike" baseline="0" dirty="0" err="1">
                <a:solidFill>
                  <a:srgbClr val="000000"/>
                </a:solidFill>
                <a:latin typeface="Minion Pro"/>
              </a:rPr>
              <a:t>disposal</a:t>
            </a:r>
            <a:r>
              <a:rPr lang="tr-TR" sz="2400" b="1" i="1" u="none" strike="noStrike" baseline="0" dirty="0">
                <a:solidFill>
                  <a:srgbClr val="000000"/>
                </a:solidFill>
                <a:latin typeface="Minion Pro"/>
              </a:rPr>
              <a:t> </a:t>
            </a:r>
            <a:r>
              <a:rPr lang="tr-TR" sz="2400" b="1" i="1" u="none" strike="noStrike" baseline="0" dirty="0" err="1">
                <a:solidFill>
                  <a:srgbClr val="000000"/>
                </a:solidFill>
                <a:latin typeface="Minion Pro"/>
              </a:rPr>
              <a:t>schedule</a:t>
            </a:r>
            <a:r>
              <a:rPr lang="tr-TR" sz="2400" b="1" i="1" u="none" strike="noStrike" baseline="0" dirty="0">
                <a:solidFill>
                  <a:srgbClr val="000000"/>
                </a:solidFill>
                <a:latin typeface="Minion Pro"/>
              </a:rPr>
              <a:t>):</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Dosya planı belgelerin etkin bir şekilde kullanılabilmesi, yönetilebilmesi, depolanabilmesi ve erişimi için hazırlanan ve genellikle alfabetik, sayısal, alfa-nümerik ve benzeri simge türlerine göre adlandırılan sınıflama düzenini ifade eden, arşiv ve arşiv hizmetleri ile ilgili mevzuat kapsamında hazırlanarak uygulanan dokümanlardır (Bakınız; </a:t>
            </a:r>
            <a:r>
              <a:rPr lang="tr-TR" sz="2400" b="0" i="1" u="none" strike="noStrike" baseline="0" dirty="0">
                <a:solidFill>
                  <a:srgbClr val="000000"/>
                </a:solidFill>
                <a:latin typeface="Minion Pro"/>
              </a:rPr>
              <a:t>V.6. Standart Dosya Planı</a:t>
            </a:r>
            <a:r>
              <a:rPr lang="tr-TR" sz="2400" b="0" i="0" u="none" strike="noStrike" baseline="0" dirty="0">
                <a:solidFill>
                  <a:srgbClr val="000000"/>
                </a:solidFill>
                <a:latin typeface="Minion Pro"/>
              </a:rPr>
              <a:t>). </a:t>
            </a:r>
          </a:p>
        </p:txBody>
      </p:sp>
    </p:spTree>
    <p:extLst>
      <p:ext uri="{BB962C8B-B14F-4D97-AF65-F5344CB8AC3E}">
        <p14:creationId xmlns:p14="http://schemas.microsoft.com/office/powerpoint/2010/main" val="11885149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Dosya planları, kamu kurum ve kuruluşlarının kendilerine mevzuat ile verilmiş görev, yetki ve sorumlulukları doğrultusunda günlük iş ve işlemleri sonucunda hangi birimlerin hangi faaliyetlerde/ konularda belge ürettiklerinin belirlenmesi, bunların dosyalanması ve erişimi ile ilgili kod ve yönlendirmeleri içermektedir. Dosya planları kurum ve kuruluşların devlet teşkilatı, hiyerarşik düzen ve kurum organizasyon yapısı ile doğrudan ilgili olması nedeniyle devir, tasnif ve erişim süreçlerinde kurum ve kuruluşlarla ilgili çok önemli bilgiler içeren dokümanlardır.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dokümanlar; kurumların belge üretimi süreçleri, bunun bilgi sistemleri üzerinden gerçekleştirilebilmesi, kurum içi ve </a:t>
            </a:r>
            <a:r>
              <a:rPr lang="tr-TR" sz="2400" b="0" i="0" u="none" strike="noStrike" baseline="0" dirty="0" err="1">
                <a:solidFill>
                  <a:srgbClr val="000000"/>
                </a:solidFill>
                <a:latin typeface="Minion Pro"/>
              </a:rPr>
              <a:t>kurumlararası</a:t>
            </a:r>
            <a:r>
              <a:rPr lang="tr-TR" sz="2400" b="0" i="0" u="none" strike="noStrike" baseline="0" dirty="0">
                <a:solidFill>
                  <a:srgbClr val="000000"/>
                </a:solidFill>
                <a:latin typeface="Minion Pro"/>
              </a:rPr>
              <a:t> belge iletimi prosedürleri, yazışma ve dosyalamada standartlaşma, değerlendirme, ayıklama ve imha süreçleri ile arşiv materyaline erişimin kolaylaşmasını sağlamaktadır (Dosyalama ve…, 2006: 44-46; Standart Dosya Planı…, 2021). Saklama planları ise materyalin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değeri ve materyal ile ilgili mevzuat uyarınca nerede -hangi arşivde-ne kadar süre saklanmaları gerektiğini ve saklama sürelerini tamamlayan materyale yapılacak işlemleri belirleyen dokümanlardır. </a:t>
            </a:r>
          </a:p>
        </p:txBody>
      </p:sp>
    </p:spTree>
    <p:extLst>
      <p:ext uri="{BB962C8B-B14F-4D97-AF65-F5344CB8AC3E}">
        <p14:creationId xmlns:p14="http://schemas.microsoft.com/office/powerpoint/2010/main" val="21494681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Bu planlar, arşivcilerin dosya planları ve arşiv malzemesi tespit ve değerlendirme formları ile birlikte kurum ve kuruluşların arşiv materyalinin ait olduğu konu grubundan ayrılmadan, belli zaman dilimlerinde değerlendirilmesi ve ayıklanmasını sağlamaktadır (Özdemirci ve Odabaş, 2005: 133-134; </a:t>
            </a:r>
            <a:r>
              <a:rPr lang="tr-TR" sz="2400" b="0" i="0" u="none" strike="noStrike" baseline="0" dirty="0" err="1">
                <a:solidFill>
                  <a:srgbClr val="000000"/>
                </a:solidFill>
                <a:latin typeface="Minion Pro"/>
              </a:rPr>
              <a:t>Uğursoy</a:t>
            </a:r>
            <a:r>
              <a:rPr lang="tr-TR" sz="2400" b="0" i="0" u="none" strike="noStrike" baseline="0" dirty="0">
                <a:solidFill>
                  <a:srgbClr val="000000"/>
                </a:solidFill>
                <a:latin typeface="Minion Pro"/>
              </a:rPr>
              <a:t>, Kaya ve </a:t>
            </a:r>
            <a:r>
              <a:rPr lang="tr-TR" sz="2400" b="0" i="0" u="none" strike="noStrike" baseline="0" dirty="0" err="1">
                <a:solidFill>
                  <a:srgbClr val="000000"/>
                </a:solidFill>
                <a:latin typeface="Minion Pro"/>
              </a:rPr>
              <a:t>Tokgör</a:t>
            </a:r>
            <a:r>
              <a:rPr lang="tr-TR" sz="2400" b="0" i="0" u="none" strike="noStrike" baseline="0" dirty="0">
                <a:solidFill>
                  <a:srgbClr val="000000"/>
                </a:solidFill>
                <a:latin typeface="Minion Pro"/>
              </a:rPr>
              <a:t>, 2013: 27-28). </a:t>
            </a:r>
          </a:p>
          <a:p>
            <a:pPr algn="just"/>
            <a:endParaRPr lang="tr-TR" sz="2400" b="0" i="0" u="none" strike="noStrike" baseline="0" dirty="0">
              <a:solidFill>
                <a:srgbClr val="000000"/>
              </a:solidFill>
              <a:latin typeface="Minion Pro"/>
            </a:endParaRPr>
          </a:p>
          <a:p>
            <a:pPr algn="just"/>
            <a:r>
              <a:rPr lang="tr-TR" sz="2400" b="1" i="1" u="none" strike="noStrike" baseline="0" dirty="0">
                <a:solidFill>
                  <a:srgbClr val="000000"/>
                </a:solidFill>
                <a:latin typeface="Minion Pro"/>
              </a:rPr>
              <a:t>Rehberler/Kılavuzlar (</a:t>
            </a:r>
            <a:r>
              <a:rPr lang="tr-TR" sz="2400" b="1" i="1" u="none" strike="noStrike" baseline="0" dirty="0" err="1">
                <a:solidFill>
                  <a:srgbClr val="000000"/>
                </a:solidFill>
                <a:latin typeface="Minion Pro"/>
              </a:rPr>
              <a:t>guides</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Arşiv fonlarının, serilerin, farklı özellikteki dosyaların veya belirli bir arşiv materyali türünün tanımlanması, muhafazası, değerlendirilmesi, dijitalleştirilmesi, dönüştürülmesi, yerleşimi, kullanımı gibi işlemler için arşivciler tarafından daha sonraki benzer durumlarda karşılaşılacak sorunları önlemede kullanılmak üzere hazırlanan dokümanlardır. Rehberler genel olarak arşiv hizmetlerinde kullanılan teknik, yöntem, araç-gereç ve kuralların nasıl uygulanması gerektiği ve bunun sürdürülmesi amacıyla hazırlanır. Bu araştırma araçlarının kapsamı, içerdiği işlemlerden sorumlu birim ve/ veya kurumun görev ve sorumlulukları çerçevesinde oluşturulur. </a:t>
            </a:r>
          </a:p>
        </p:txBody>
      </p:sp>
    </p:spTree>
    <p:extLst>
      <p:ext uri="{BB962C8B-B14F-4D97-AF65-F5344CB8AC3E}">
        <p14:creationId xmlns:p14="http://schemas.microsoft.com/office/powerpoint/2010/main" val="23924148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Rehberler zaman içerisinde kurumsal gereksinimler doğrultusunda daha özel bölümlere ayrılabilir, güncellenebilir veya yeniden hazırlanabilir.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Arşivlerde hazırlanacak rehberlerde yapılan iş ve işlemler sıra ile açıklanmalı/anlatılmalı ve yeterli sayıda örneğe yer verilmelidir. Bu rehberler içerik ve amaçları bakımından hizmet birimleri rehberi, tasnif rehberi, dosyalama rehberi, ayıklama-imha rehberi, veri-giriş ve işleme rehberi gibi isimler alabilir. </a:t>
            </a:r>
          </a:p>
          <a:p>
            <a:pPr marL="342900" indent="-342900" algn="just">
              <a:buFontTx/>
              <a:buChar char="-"/>
            </a:pPr>
            <a:r>
              <a:rPr lang="tr-TR" sz="2400" b="0" i="1" u="none" strike="noStrike" baseline="0" dirty="0">
                <a:solidFill>
                  <a:srgbClr val="000000"/>
                </a:solidFill>
                <a:latin typeface="Minion Pro"/>
              </a:rPr>
              <a:t>Tasnif İşlemleri Rehberi</a:t>
            </a:r>
            <a:r>
              <a:rPr lang="tr-TR" sz="800" b="0" i="0" u="none" strike="noStrike" baseline="0" dirty="0">
                <a:solidFill>
                  <a:srgbClr val="000000"/>
                </a:solidFill>
                <a:latin typeface="Minion Pro"/>
              </a:rPr>
              <a:t>58</a:t>
            </a:r>
            <a:r>
              <a:rPr lang="tr-TR" sz="2400" b="0" i="0" u="none" strike="noStrike" baseline="0" dirty="0">
                <a:solidFill>
                  <a:srgbClr val="000000"/>
                </a:solidFill>
                <a:latin typeface="Minion Pro"/>
              </a:rPr>
              <a:t>,</a:t>
            </a:r>
          </a:p>
          <a:p>
            <a:pPr marL="342900" indent="-342900" algn="just">
              <a:buFontTx/>
              <a:buChar char="-"/>
            </a:pPr>
            <a:r>
              <a:rPr lang="tr-TR" sz="2400" b="0" i="1" u="none" strike="noStrike" baseline="0" dirty="0">
                <a:solidFill>
                  <a:srgbClr val="000000"/>
                </a:solidFill>
                <a:latin typeface="Minion Pro"/>
              </a:rPr>
              <a:t>Dosya Usulü İradeler Tasnifi Belgelerinin Numara-Tarih ve Kodlama İşlemlerinde Riayet Olunacak Hususlar.</a:t>
            </a:r>
          </a:p>
          <a:p>
            <a:pPr marL="342900" indent="-342900" algn="just">
              <a:buFontTx/>
              <a:buChar char="-"/>
            </a:pPr>
            <a:r>
              <a:rPr lang="tr-TR" sz="2400" b="0" i="0" u="none" strike="noStrike" baseline="0" dirty="0">
                <a:solidFill>
                  <a:srgbClr val="000000"/>
                </a:solidFill>
                <a:latin typeface="Minion Pro"/>
              </a:rPr>
              <a:t> </a:t>
            </a:r>
            <a:r>
              <a:rPr lang="tr-TR" sz="2400" b="0" i="1" u="none" strike="noStrike" baseline="0" dirty="0" err="1">
                <a:solidFill>
                  <a:srgbClr val="000000"/>
                </a:solidFill>
                <a:latin typeface="Minion Pro"/>
              </a:rPr>
              <a:t>Mektûbî</a:t>
            </a:r>
            <a:r>
              <a:rPr lang="tr-TR" sz="2400" b="0" i="1" u="none" strike="noStrike" baseline="0" dirty="0">
                <a:solidFill>
                  <a:srgbClr val="000000"/>
                </a:solidFill>
                <a:latin typeface="Minion Pro"/>
              </a:rPr>
              <a:t> Kalemlerinin ve Evrakının Hususiyetleri, Sadaret ve Sadarete Paralel Çalışan Birimlerin </a:t>
            </a:r>
            <a:r>
              <a:rPr lang="tr-TR" sz="2400" b="0" i="1" u="none" strike="noStrike" baseline="0" dirty="0" err="1">
                <a:solidFill>
                  <a:srgbClr val="000000"/>
                </a:solidFill>
                <a:latin typeface="Minion Pro"/>
              </a:rPr>
              <a:t>Mektûbî</a:t>
            </a:r>
            <a:r>
              <a:rPr lang="tr-TR" sz="2400" b="0" i="1" u="none" strike="noStrike" baseline="0" dirty="0">
                <a:solidFill>
                  <a:srgbClr val="000000"/>
                </a:solidFill>
                <a:latin typeface="Minion Pro"/>
              </a:rPr>
              <a:t> Kalemlerinin ve Evrakının Ayırıcı Vasıfları</a:t>
            </a:r>
            <a:r>
              <a:rPr lang="tr-TR" sz="800" b="0" i="0" u="none" strike="noStrike" baseline="0" dirty="0">
                <a:solidFill>
                  <a:srgbClr val="000000"/>
                </a:solidFill>
                <a:latin typeface="Minion Pro"/>
              </a:rPr>
              <a:t>59 </a:t>
            </a:r>
            <a:r>
              <a:rPr lang="tr-TR" sz="2400" b="1" i="0" u="none" strike="noStrike" baseline="0" dirty="0">
                <a:solidFill>
                  <a:srgbClr val="000000"/>
                </a:solidFill>
                <a:latin typeface="Minion Pro"/>
              </a:rPr>
              <a:t>adlı rehberler genel amaçlı ve fonlara özel hazırlanmış olanlara örnek olarak verilebilir. </a:t>
            </a:r>
          </a:p>
        </p:txBody>
      </p:sp>
    </p:spTree>
    <p:extLst>
      <p:ext uri="{BB962C8B-B14F-4D97-AF65-F5344CB8AC3E}">
        <p14:creationId xmlns:p14="http://schemas.microsoft.com/office/powerpoint/2010/main" val="56296935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Rehberler gerek duyulduğunda yönetimin birim idarecilerine veya çalışanlarına gönderdiği talimat(</a:t>
            </a:r>
            <a:r>
              <a:rPr lang="tr-TR" sz="2400" b="0" i="0" u="none" strike="noStrike" baseline="0" dirty="0" err="1">
                <a:solidFill>
                  <a:srgbClr val="000000"/>
                </a:solidFill>
                <a:latin typeface="Minion Pro"/>
              </a:rPr>
              <a:t>lar</a:t>
            </a:r>
            <a:r>
              <a:rPr lang="tr-TR" sz="2400" b="0" i="0" u="none" strike="noStrike" baseline="0" dirty="0">
                <a:solidFill>
                  <a:srgbClr val="000000"/>
                </a:solidFill>
                <a:latin typeface="Minion Pro"/>
              </a:rPr>
              <a:t>) sonucunda da hazırlanabilmektedir. Bunun yanı sıra yine gönderilen talimat uyarınca herhangi bir araştırma hizmetine yönelik “talimatname” de oluşturulabilmektedir. </a:t>
            </a:r>
            <a:r>
              <a:rPr lang="tr-TR" sz="2400" b="1" i="0" u="none" strike="noStrike" baseline="0" dirty="0">
                <a:solidFill>
                  <a:srgbClr val="000000"/>
                </a:solidFill>
                <a:latin typeface="Minion Pro"/>
              </a:rPr>
              <a:t>Emir içeren bu talimatnameler, rehberlere nazaran daha resmî ve çalışmanın planlanmasına yönelik aşamaları ilgili diğer düzenlemeleri de </a:t>
            </a:r>
            <a:r>
              <a:rPr lang="tr-TR" sz="2400" b="1" i="0" u="none" strike="noStrike" baseline="0" dirty="0" err="1">
                <a:solidFill>
                  <a:srgbClr val="000000"/>
                </a:solidFill>
                <a:latin typeface="Minion Pro"/>
              </a:rPr>
              <a:t>refere</a:t>
            </a:r>
            <a:r>
              <a:rPr lang="tr-TR" sz="2400" b="1" i="0" u="none" strike="noStrike" baseline="0" dirty="0">
                <a:solidFill>
                  <a:srgbClr val="000000"/>
                </a:solidFill>
                <a:latin typeface="Minion Pro"/>
              </a:rPr>
              <a:t> eden bir içeriktedir. </a:t>
            </a:r>
          </a:p>
          <a:p>
            <a:pPr marR="5600" algn="just"/>
            <a:endParaRPr lang="tr-TR" sz="2400" b="1" dirty="0">
              <a:solidFill>
                <a:srgbClr val="000000"/>
              </a:solidFill>
              <a:latin typeface="Minion Pro"/>
            </a:endParaRPr>
          </a:p>
          <a:p>
            <a:pPr marR="5600" algn="just"/>
            <a:r>
              <a:rPr lang="tr-TR" sz="2400" b="0" i="0" u="none" strike="noStrike" baseline="0" dirty="0">
                <a:solidFill>
                  <a:srgbClr val="000000"/>
                </a:solidFill>
                <a:latin typeface="Minion Pro"/>
              </a:rPr>
              <a:t>DAB Osmanlı Arşivi fonlarından Sadaret evrakının tasnifi için hazırlanan </a:t>
            </a:r>
            <a:r>
              <a:rPr lang="tr-TR" sz="2400" b="0" i="1" u="none" strike="noStrike" baseline="0" dirty="0">
                <a:solidFill>
                  <a:srgbClr val="000000"/>
                </a:solidFill>
                <a:latin typeface="Minion Pro"/>
              </a:rPr>
              <a:t>Sadaret Evrakı ve Tasnif Talimatı</a:t>
            </a:r>
            <a:r>
              <a:rPr lang="tr-TR" sz="800" b="0" i="0" u="none" strike="noStrike" baseline="0" dirty="0">
                <a:solidFill>
                  <a:srgbClr val="000000"/>
                </a:solidFill>
                <a:latin typeface="Minion Pro"/>
              </a:rPr>
              <a:t>60</a:t>
            </a:r>
            <a:r>
              <a:rPr lang="tr-TR" sz="2400" b="0" i="0" u="none" strike="noStrike" baseline="0" dirty="0">
                <a:solidFill>
                  <a:srgbClr val="000000"/>
                </a:solidFill>
                <a:latin typeface="Minion Pro"/>
              </a:rPr>
              <a:t>, 1992 tarihli </a:t>
            </a:r>
            <a:r>
              <a:rPr lang="tr-TR" sz="2400" b="0" i="1" u="none" strike="noStrike" baseline="0" dirty="0">
                <a:solidFill>
                  <a:srgbClr val="000000"/>
                </a:solidFill>
                <a:latin typeface="Minion Pro"/>
              </a:rPr>
              <a:t>Başbakanlık Osmanlı Arşivi Tasnif Talimatnamesi</a:t>
            </a:r>
            <a:r>
              <a:rPr lang="tr-TR" sz="800" b="0" i="0" u="none" strike="noStrike" baseline="0" dirty="0">
                <a:solidFill>
                  <a:srgbClr val="000000"/>
                </a:solidFill>
                <a:latin typeface="Minion Pro"/>
              </a:rPr>
              <a:t>61 </a:t>
            </a:r>
            <a:r>
              <a:rPr lang="tr-TR" sz="2400" b="0" i="0" u="none" strike="noStrike" baseline="0" dirty="0">
                <a:solidFill>
                  <a:srgbClr val="000000"/>
                </a:solidFill>
                <a:latin typeface="Minion Pro"/>
              </a:rPr>
              <a:t>ve 2011 tarihli </a:t>
            </a:r>
            <a:r>
              <a:rPr lang="tr-TR" sz="2400" b="0" i="1" u="none" strike="noStrike" baseline="0" dirty="0">
                <a:solidFill>
                  <a:srgbClr val="000000"/>
                </a:solidFill>
                <a:latin typeface="Minion Pro"/>
              </a:rPr>
              <a:t>Osmanlı Dönemi Arşiv Malzemesi Tasnif Talimatı</a:t>
            </a:r>
            <a:r>
              <a:rPr lang="tr-TR" sz="800" b="0" i="0" u="none" strike="noStrike" baseline="0" dirty="0">
                <a:solidFill>
                  <a:srgbClr val="000000"/>
                </a:solidFill>
                <a:latin typeface="Minion Pro"/>
              </a:rPr>
              <a:t>62 </a:t>
            </a:r>
            <a:r>
              <a:rPr lang="tr-TR" sz="2400" b="0" i="0" u="none" strike="noStrike" baseline="0" dirty="0">
                <a:solidFill>
                  <a:srgbClr val="000000"/>
                </a:solidFill>
                <a:latin typeface="Minion Pro"/>
              </a:rPr>
              <a:t>bunlara örnek olarak verilebilir. </a:t>
            </a:r>
          </a:p>
          <a:p>
            <a:pPr marR="5600" algn="just"/>
            <a:endParaRPr lang="tr-TR" sz="2400" b="0" i="1" u="none" strike="noStrike" baseline="0" dirty="0">
              <a:solidFill>
                <a:srgbClr val="000000"/>
              </a:solidFill>
              <a:latin typeface="Minion Pro"/>
            </a:endParaRPr>
          </a:p>
        </p:txBody>
      </p:sp>
    </p:spTree>
    <p:extLst>
      <p:ext uri="{BB962C8B-B14F-4D97-AF65-F5344CB8AC3E}">
        <p14:creationId xmlns:p14="http://schemas.microsoft.com/office/powerpoint/2010/main" val="35923455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marL="0" marR="5600" lvl="0" indent="0" algn="just"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a:ln>
                  <a:noFill/>
                </a:ln>
                <a:solidFill>
                  <a:srgbClr val="000000"/>
                </a:solidFill>
                <a:effectLst/>
                <a:uLnTx/>
                <a:uFillTx/>
                <a:latin typeface="Minion Pro"/>
                <a:ea typeface="+mn-ea"/>
                <a:cs typeface="+mn-cs"/>
              </a:rPr>
              <a:t>Envanterler (</a:t>
            </a:r>
            <a:r>
              <a:rPr kumimoji="0" lang="tr-TR" sz="2400" b="1" i="1" u="none" strike="noStrike" kern="1200" cap="none" spc="0" normalizeH="0" baseline="0" noProof="0" dirty="0" err="1">
                <a:ln>
                  <a:noFill/>
                </a:ln>
                <a:solidFill>
                  <a:srgbClr val="000000"/>
                </a:solidFill>
                <a:effectLst/>
                <a:uLnTx/>
                <a:uFillTx/>
                <a:latin typeface="Minion Pro"/>
                <a:ea typeface="+mn-ea"/>
                <a:cs typeface="+mn-cs"/>
              </a:rPr>
              <a:t>inventories</a:t>
            </a:r>
            <a:r>
              <a:rPr kumimoji="0" lang="tr-TR" sz="2400" b="1" i="1" u="none" strike="noStrike" kern="1200" cap="none" spc="0" normalizeH="0" baseline="0" noProof="0" dirty="0">
                <a:ln>
                  <a:noFill/>
                </a:ln>
                <a:solidFill>
                  <a:srgbClr val="000000"/>
                </a:solidFill>
                <a:effectLst/>
                <a:uLnTx/>
                <a:uFillTx/>
                <a:latin typeface="Minion Pro"/>
                <a:ea typeface="+mn-ea"/>
                <a:cs typeface="+mn-cs"/>
              </a:rPr>
              <a:t>)</a:t>
            </a:r>
            <a:r>
              <a:rPr kumimoji="0" lang="tr-TR" sz="2400" b="1" i="0" u="none" strike="noStrike" kern="1200" cap="none" spc="0" normalizeH="0" baseline="0" noProof="0" dirty="0">
                <a:ln>
                  <a:noFill/>
                </a:ln>
                <a:solidFill>
                  <a:srgbClr val="000000"/>
                </a:solidFill>
                <a:effectLst/>
                <a:uLnTx/>
                <a:uFillTx/>
                <a:latin typeface="Minion Pro"/>
                <a:ea typeface="+mn-ea"/>
                <a:cs typeface="+mn-cs"/>
              </a:rPr>
              <a:t>: </a:t>
            </a:r>
            <a:r>
              <a:rPr kumimoji="0" lang="tr-TR" sz="2400" b="0" i="0" u="none" strike="noStrike" kern="1200" cap="none" spc="0" normalizeH="0" baseline="0" noProof="0" dirty="0">
                <a:ln>
                  <a:noFill/>
                </a:ln>
                <a:solidFill>
                  <a:srgbClr val="000000"/>
                </a:solidFill>
                <a:effectLst/>
                <a:uLnTx/>
                <a:uFillTx/>
                <a:latin typeface="Minion Pro"/>
                <a:ea typeface="+mn-ea"/>
                <a:cs typeface="+mn-cs"/>
              </a:rPr>
              <a:t>Genel anlamda arşiv fonunu meydana getiren serilerin veya materyalin basit veya detaylı bir biçimde hazırlanan sistematik sayım ve döküm listeleridir. Envanterler erişimi kolaylaştırmaktan ziyade belge grupları -</a:t>
            </a:r>
            <a:r>
              <a:rPr kumimoji="0" lang="tr-TR" sz="2400" b="0" i="0" u="none" strike="noStrike" kern="1200" cap="none" spc="0" normalizeH="0" baseline="0" noProof="0" dirty="0" err="1">
                <a:ln>
                  <a:noFill/>
                </a:ln>
                <a:solidFill>
                  <a:srgbClr val="000000"/>
                </a:solidFill>
                <a:effectLst/>
                <a:uLnTx/>
                <a:uFillTx/>
                <a:latin typeface="Minion Pro"/>
                <a:ea typeface="+mn-ea"/>
                <a:cs typeface="+mn-cs"/>
              </a:rPr>
              <a:t>provenans</a:t>
            </a:r>
            <a:r>
              <a:rPr kumimoji="0" lang="tr-TR" sz="2400" b="0" i="0" u="none" strike="noStrike" kern="1200" cap="none" spc="0" normalizeH="0" baseline="0" noProof="0" dirty="0">
                <a:ln>
                  <a:noFill/>
                </a:ln>
                <a:solidFill>
                  <a:srgbClr val="000000"/>
                </a:solidFill>
                <a:effectLst/>
                <a:uLnTx/>
                <a:uFillTx/>
                <a:latin typeface="Minion Pro"/>
                <a:ea typeface="+mn-ea"/>
                <a:cs typeface="+mn-cs"/>
              </a:rPr>
              <a:t>, organizasyon yapısı, dosya planı-hakkında bilgi içerirler. </a:t>
            </a:r>
          </a:p>
          <a:p>
            <a:pPr marR="5600" algn="just"/>
            <a:endParaRPr lang="tr-TR" sz="2400" b="0" i="0" u="none" strike="noStrike" baseline="0" dirty="0">
              <a:solidFill>
                <a:srgbClr val="000000"/>
              </a:solidFill>
              <a:latin typeface="Minion Pro"/>
            </a:endParaRPr>
          </a:p>
          <a:p>
            <a:pPr marR="5600" algn="just"/>
            <a:r>
              <a:rPr lang="tr-TR" sz="2400" b="0" i="0" u="none" strike="noStrike" baseline="0" dirty="0">
                <a:solidFill>
                  <a:srgbClr val="000000"/>
                </a:solidFill>
                <a:latin typeface="Minion Pro"/>
              </a:rPr>
              <a:t>Belge sahipliği/arşiv sahipliği, miktar/materyal sayısı/belge sayısı/raf uzunluğu, kurumsal bilgi/kurum geçmişi, içerik ve kapsam, sağlama kaynağı/sağlama metodu, belge/evrak türü/biçim/ kayıt ortamı/taşıyıcı ortam gibi belge grupları veya gereksinim halinde tek tek belgelerle ilgili bilgileri tablolar şeklinde açıklayan daha çok yönetsel gereksinimlere cevap veren araştırma araçlarıdır. Bunlar, tanımlamaya yönelik sistematik ve analitik bilgiler içermesi nedeniyle kılavuz, katalog, plan ve listelerin hazırlanmasında kullanılabilmektedir. Envanterlerin sonunda kurumlara, fonlara, serilere ilişkin bazı ek listeler de yer alabilir. </a:t>
            </a:r>
            <a:r>
              <a:rPr lang="tr-TR" sz="2400" b="1" i="0" u="none" strike="noStrike" baseline="0" dirty="0">
                <a:solidFill>
                  <a:srgbClr val="000000"/>
                </a:solidFill>
                <a:latin typeface="Minion Pro"/>
              </a:rPr>
              <a:t>Büyük oranda kurum içi kullanımı olan bu araştırma araçları, çevrimiçi kataloglara veya arşivlerin kurumsal web sayfalarında da yayımlanabilmektedir. </a:t>
            </a:r>
          </a:p>
        </p:txBody>
      </p:sp>
    </p:spTree>
    <p:extLst>
      <p:ext uri="{BB962C8B-B14F-4D97-AF65-F5344CB8AC3E}">
        <p14:creationId xmlns:p14="http://schemas.microsoft.com/office/powerpoint/2010/main" val="331498919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marR="5600" algn="just"/>
            <a:r>
              <a:rPr lang="tr-TR" sz="2400" b="1" i="1" u="none" strike="noStrike" baseline="0" dirty="0">
                <a:solidFill>
                  <a:srgbClr val="000000"/>
                </a:solidFill>
                <a:latin typeface="Minion Pro"/>
              </a:rPr>
              <a:t>Kataloglar (</a:t>
            </a:r>
            <a:r>
              <a:rPr lang="tr-TR" sz="2400" b="1" i="1" u="none" strike="noStrike" baseline="0" dirty="0" err="1">
                <a:solidFill>
                  <a:srgbClr val="000000"/>
                </a:solidFill>
                <a:latin typeface="Minion Pro"/>
              </a:rPr>
              <a:t>catalogues</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Bir arşivin tamamı, belirli bir fonu veya koleksiyonunda yer alan belirli bir tür arşiv materyaline erişim için gereken tanımlama alanlarının belirlenmiş kurallar ve tanımlama detay derecesi çerçevesinde sistematik bir biçimde listelendiği, gerektiğinde fon adı, seri adı, materyal türü veya referans numarası gibi erişim uçlarına göre düzenlendiği basılı ve elektronik ortamda kullanılabilen </a:t>
            </a:r>
            <a:r>
              <a:rPr lang="tr-TR" sz="2400" b="1" i="0" u="none" strike="noStrike" baseline="0" dirty="0">
                <a:solidFill>
                  <a:srgbClr val="000000"/>
                </a:solidFill>
                <a:latin typeface="Minion Pro"/>
              </a:rPr>
              <a:t>danışma kaynaklarıdır. </a:t>
            </a:r>
            <a:r>
              <a:rPr lang="tr-TR" sz="2400" b="0" i="0" u="none" strike="noStrike" baseline="0" dirty="0">
                <a:solidFill>
                  <a:srgbClr val="000000"/>
                </a:solidFill>
                <a:latin typeface="Minion Pro"/>
              </a:rPr>
              <a:t>Fon veya arşivlerdeki materyal ve bunların araştırmaya açılma durumu ile doğru orantılı olarak tanımlama düzeyi ve hacmi değişiklik gösterebilmektedir. Katalogların basılı ve elektronik versiyonlarında belirlenen tanımlama alanlarının birbiri ile örtüşmesi erişim açısından dikkat edilmesi gereken en önemli noktadır. Kataloglar, fonların açık ve kapalı olma durumlarına göre güncellenip farklı edisyonlar halinde basılı ve/veya elektronik olarak yayımlanabilmektedir. Kataloglar, tasnif sürecinde belge grubu veya tek tek belgelerin/materyalin fiziksel ve içerik özelliklerinden elde edilen bilgiler doğrultusunda hazırlanır (Bakınız </a:t>
            </a:r>
            <a:r>
              <a:rPr lang="tr-TR" sz="2400" b="0" i="1" u="none" strike="noStrike" baseline="0" dirty="0">
                <a:solidFill>
                  <a:srgbClr val="000000"/>
                </a:solidFill>
                <a:latin typeface="Minion Pro"/>
              </a:rPr>
              <a:t>III.5.3. Kataloglama</a:t>
            </a:r>
            <a:r>
              <a:rPr lang="tr-TR" sz="2400" b="0" i="0" u="none" strike="noStrike" baseline="0" dirty="0">
                <a:solidFill>
                  <a:srgbClr val="000000"/>
                </a:solidFill>
                <a:latin typeface="Minion Pro"/>
              </a:rPr>
              <a:t>). </a:t>
            </a:r>
          </a:p>
        </p:txBody>
      </p:sp>
    </p:spTree>
    <p:extLst>
      <p:ext uri="{BB962C8B-B14F-4D97-AF65-F5344CB8AC3E}">
        <p14:creationId xmlns:p14="http://schemas.microsoft.com/office/powerpoint/2010/main" val="11813617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Kataloglar kurum arşivleri ve Devlet Arşivi için araştırmacılar açısından vazgeçilmez bir araştırma aracıdır ve genellikle fon ve seri bazında hazırlanırken kişi, aile veya kurumlara ait özel arşivlerin büyük bölümünde daha detaylı ve belge/ materyal bazlı özelliktedir. Kataloglarda sadece araştırmacıların arşiv materyaline erişimi için gereken bilgilere yer verilir. Kataloglar genel olarak ilgili oldukları arşiv</a:t>
            </a:r>
            <a:r>
              <a:rPr lang="tr-TR" sz="800" b="0" i="0" u="none" strike="noStrike" baseline="0" dirty="0">
                <a:solidFill>
                  <a:srgbClr val="000000"/>
                </a:solidFill>
                <a:latin typeface="Minion Pro"/>
              </a:rPr>
              <a:t>63</a:t>
            </a:r>
            <a:r>
              <a:rPr lang="tr-TR" sz="2400" b="0" i="0" u="none" strike="noStrike" baseline="0" dirty="0">
                <a:solidFill>
                  <a:srgbClr val="000000"/>
                </a:solidFill>
                <a:latin typeface="Minion Pro"/>
              </a:rPr>
              <a:t>, fon, materyal türü</a:t>
            </a:r>
            <a:r>
              <a:rPr lang="tr-TR" sz="800" b="0" i="0" u="none" strike="noStrike" baseline="0" dirty="0">
                <a:solidFill>
                  <a:srgbClr val="000000"/>
                </a:solidFill>
                <a:latin typeface="Minion Pro"/>
              </a:rPr>
              <a:t>64 </a:t>
            </a:r>
            <a:r>
              <a:rPr lang="tr-TR" sz="2400" b="0" i="0" u="none" strike="noStrike" baseline="0" dirty="0">
                <a:solidFill>
                  <a:srgbClr val="000000"/>
                </a:solidFill>
                <a:latin typeface="Minion Pro"/>
              </a:rPr>
              <a:t>veya koleksiyon ile isimlendirilir. </a:t>
            </a:r>
          </a:p>
          <a:p>
            <a:pPr marR="5600" algn="just"/>
            <a:endParaRPr lang="tr-TR" sz="2400" b="0" i="0" u="none" strike="noStrike" baseline="0" dirty="0">
              <a:solidFill>
                <a:srgbClr val="000000"/>
              </a:solidFill>
              <a:latin typeface="Minion Pro"/>
            </a:endParaRPr>
          </a:p>
          <a:p>
            <a:pPr marR="5600" algn="just"/>
            <a:r>
              <a:rPr lang="tr-TR" sz="2400" b="1" i="1" u="none" strike="noStrike" baseline="0" dirty="0">
                <a:solidFill>
                  <a:srgbClr val="000000"/>
                </a:solidFill>
                <a:latin typeface="Minion Pro"/>
              </a:rPr>
              <a:t>Listeler (</a:t>
            </a:r>
            <a:r>
              <a:rPr lang="tr-TR" sz="2400" b="1" i="1" u="none" strike="noStrike" baseline="0" dirty="0" err="1">
                <a:solidFill>
                  <a:srgbClr val="000000"/>
                </a:solidFill>
                <a:latin typeface="Minion Pro"/>
              </a:rPr>
              <a:t>lists</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Arşivcilerin arşiv materyaline ilişkin her türlü işlem için hazırladıkları çoğu zaman alfabetik, nümerik veya kronolojik olarak düzenlenen dokümanlardır. Listeler, kolay güncellenebilir ve yapılan işlemin içeriğine göre kolay kurgulanabilir olmaları nedeniyle en sık oluşturulan ve kullanılan araştırma araçlarıdır. Arşiv hizmetlerinin tamamına yönelik farklı içerik, düzen ve ayrıntıda listeler hazırlanabilir. Listeler </a:t>
            </a:r>
            <a:r>
              <a:rPr lang="tr-TR" sz="2400" b="1" i="0" u="none" strike="noStrike" baseline="0" dirty="0">
                <a:solidFill>
                  <a:srgbClr val="000000"/>
                </a:solidFill>
                <a:latin typeface="Minion Pro"/>
              </a:rPr>
              <a:t>devir işlemlerinde </a:t>
            </a:r>
            <a:r>
              <a:rPr lang="tr-TR" sz="2400" b="0" i="0" u="none" strike="noStrike" baseline="0" dirty="0">
                <a:solidFill>
                  <a:srgbClr val="000000"/>
                </a:solidFill>
                <a:latin typeface="Minion Pro"/>
              </a:rPr>
              <a:t>güvenlik ve kontrol amaçlı, </a:t>
            </a:r>
            <a:r>
              <a:rPr lang="tr-TR" sz="2400" b="1" i="0" u="none" strike="noStrike" baseline="0" dirty="0">
                <a:solidFill>
                  <a:srgbClr val="000000"/>
                </a:solidFill>
                <a:latin typeface="Minion Pro"/>
              </a:rPr>
              <a:t>sağlamada</a:t>
            </a:r>
            <a:r>
              <a:rPr lang="tr-TR" sz="2400" b="0" i="0" u="none" strike="noStrike" baseline="0" dirty="0">
                <a:solidFill>
                  <a:srgbClr val="000000"/>
                </a:solidFill>
                <a:latin typeface="Minion Pro"/>
              </a:rPr>
              <a:t> fon/ koleksiyon bilgileri için, </a:t>
            </a:r>
            <a:r>
              <a:rPr lang="tr-TR" sz="2400" b="1" i="0" u="none" strike="noStrike" baseline="0" dirty="0" err="1">
                <a:solidFill>
                  <a:srgbClr val="000000"/>
                </a:solidFill>
                <a:latin typeface="Minion Pro"/>
              </a:rPr>
              <a:t>tasnifde</a:t>
            </a:r>
            <a:r>
              <a:rPr lang="tr-TR" sz="2400" b="0" i="0" u="none" strike="noStrike" baseline="0" dirty="0">
                <a:solidFill>
                  <a:srgbClr val="000000"/>
                </a:solidFill>
                <a:latin typeface="Minion Pro"/>
              </a:rPr>
              <a:t> belge grupları bilgileri, yerleşim düzeni için, </a:t>
            </a:r>
            <a:r>
              <a:rPr lang="tr-TR" sz="2400" b="1" i="0" u="none" strike="noStrike" baseline="0" dirty="0" err="1">
                <a:solidFill>
                  <a:srgbClr val="000000"/>
                </a:solidFill>
                <a:latin typeface="Minion Pro"/>
              </a:rPr>
              <a:t>arşivsel</a:t>
            </a:r>
            <a:r>
              <a:rPr lang="tr-TR" sz="2400" b="1" i="0" u="none" strike="noStrike" baseline="0" dirty="0">
                <a:solidFill>
                  <a:srgbClr val="000000"/>
                </a:solidFill>
                <a:latin typeface="Minion Pro"/>
              </a:rPr>
              <a:t> tanımlamada </a:t>
            </a:r>
            <a:r>
              <a:rPr lang="tr-TR" sz="2400" b="0" i="0" u="none" strike="noStrike" baseline="0" dirty="0">
                <a:solidFill>
                  <a:srgbClr val="000000"/>
                </a:solidFill>
                <a:latin typeface="Minion Pro"/>
              </a:rPr>
              <a:t>belge incelemelerinden elde edilen erişim uçları ve niteleme alanı bilgileri için oluşturulabilir. </a:t>
            </a:r>
          </a:p>
        </p:txBody>
      </p:sp>
    </p:spTree>
    <p:extLst>
      <p:ext uri="{BB962C8B-B14F-4D97-AF65-F5344CB8AC3E}">
        <p14:creationId xmlns:p14="http://schemas.microsoft.com/office/powerpoint/2010/main" val="398516825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Bunlar: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Yeni gelen/sağlanan fonlar/koleksiyonlar,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    Açık/kapalı fonlar/seriler/dosyalar, </a:t>
            </a:r>
            <a:endParaRPr lang="tr-TR" sz="240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    Fon/</a:t>
            </a:r>
            <a:r>
              <a:rPr lang="tr-TR" sz="2400" b="0" i="1" u="none" strike="noStrike" baseline="0" dirty="0" err="1">
                <a:solidFill>
                  <a:srgbClr val="000000"/>
                </a:solidFill>
                <a:latin typeface="Minion Pro"/>
              </a:rPr>
              <a:t>altfon</a:t>
            </a:r>
            <a:r>
              <a:rPr lang="tr-TR" sz="2400" b="0" i="1" u="none" strike="noStrike" baseline="0" dirty="0">
                <a:solidFill>
                  <a:srgbClr val="000000"/>
                </a:solidFill>
                <a:latin typeface="Minion Pro"/>
              </a:rPr>
              <a:t> isimleri</a:t>
            </a:r>
            <a:r>
              <a:rPr lang="tr-TR" sz="800" b="0" i="0" u="none" strike="noStrike" baseline="0" dirty="0">
                <a:solidFill>
                  <a:srgbClr val="000000"/>
                </a:solidFill>
                <a:latin typeface="Minion Pro"/>
              </a:rPr>
              <a:t>65</a:t>
            </a:r>
            <a:r>
              <a:rPr lang="tr-TR" sz="2400" b="0" i="1" u="none" strike="noStrike" baseline="0" dirty="0">
                <a:solidFill>
                  <a:srgbClr val="000000"/>
                </a:solidFill>
                <a:latin typeface="Minion Pro"/>
              </a:rPr>
              <a:t>,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Fon/</a:t>
            </a:r>
            <a:r>
              <a:rPr lang="tr-TR" sz="2400" b="0" i="1" u="none" strike="noStrike" baseline="0" dirty="0" err="1">
                <a:solidFill>
                  <a:srgbClr val="000000"/>
                </a:solidFill>
                <a:latin typeface="Minion Pro"/>
              </a:rPr>
              <a:t>altfon</a:t>
            </a:r>
            <a:r>
              <a:rPr lang="tr-TR" sz="2400" b="0" i="1" u="none" strike="noStrike" baseline="0" dirty="0">
                <a:solidFill>
                  <a:srgbClr val="000000"/>
                </a:solidFill>
                <a:latin typeface="Minion Pro"/>
              </a:rPr>
              <a:t> kısaltmaları</a:t>
            </a:r>
            <a:r>
              <a:rPr lang="tr-TR" sz="800" b="0" i="0" u="none" strike="noStrike" baseline="0" dirty="0">
                <a:solidFill>
                  <a:srgbClr val="000000"/>
                </a:solidFill>
                <a:latin typeface="Minion Pro"/>
              </a:rPr>
              <a:t>66</a:t>
            </a:r>
            <a:r>
              <a:rPr lang="tr-TR" sz="2400" b="0" i="1" u="none" strike="noStrike" baseline="0" dirty="0">
                <a:solidFill>
                  <a:srgbClr val="000000"/>
                </a:solidFill>
                <a:latin typeface="Minion Pro"/>
              </a:rPr>
              <a:t>,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Yer</a:t>
            </a:r>
            <a:r>
              <a:rPr lang="tr-TR" sz="800" b="0" i="0" u="none" strike="noStrike" baseline="0" dirty="0">
                <a:solidFill>
                  <a:srgbClr val="000000"/>
                </a:solidFill>
                <a:latin typeface="Minion Pro"/>
              </a:rPr>
              <a:t>67</a:t>
            </a:r>
            <a:r>
              <a:rPr lang="tr-TR" sz="2400" b="0" i="1" u="none" strike="noStrike" baseline="0" dirty="0">
                <a:solidFill>
                  <a:srgbClr val="000000"/>
                </a:solidFill>
                <a:latin typeface="Minion Pro"/>
              </a:rPr>
              <a:t>, kişi</a:t>
            </a:r>
            <a:r>
              <a:rPr lang="tr-TR" sz="800" b="0" i="0" u="none" strike="noStrike" baseline="0" dirty="0">
                <a:solidFill>
                  <a:srgbClr val="000000"/>
                </a:solidFill>
                <a:latin typeface="Minion Pro"/>
              </a:rPr>
              <a:t>68</a:t>
            </a:r>
            <a:r>
              <a:rPr lang="tr-TR" sz="2400" b="0" i="1" u="none" strike="noStrike" baseline="0" dirty="0">
                <a:solidFill>
                  <a:srgbClr val="000000"/>
                </a:solidFill>
                <a:latin typeface="Minion Pro"/>
              </a:rPr>
              <a:t>, aile, kurum (vakıf, dernek vb.)</a:t>
            </a:r>
            <a:r>
              <a:rPr lang="tr-TR" sz="800" b="0" i="0" u="none" strike="noStrike" baseline="0" dirty="0">
                <a:solidFill>
                  <a:srgbClr val="000000"/>
                </a:solidFill>
                <a:latin typeface="Minion Pro"/>
              </a:rPr>
              <a:t>69</a:t>
            </a:r>
            <a:r>
              <a:rPr lang="tr-TR" sz="2400" b="0" i="1" u="none" strike="noStrike" baseline="0" dirty="0">
                <a:solidFill>
                  <a:srgbClr val="000000"/>
                </a:solidFill>
                <a:latin typeface="Minion Pro"/>
              </a:rPr>
              <a:t>, aşiret, topluluk</a:t>
            </a:r>
            <a:r>
              <a:rPr lang="tr-TR" sz="800" b="0" i="0" u="none" strike="noStrike" baseline="0" dirty="0">
                <a:solidFill>
                  <a:srgbClr val="000000"/>
                </a:solidFill>
                <a:latin typeface="Minion Pro"/>
              </a:rPr>
              <a:t>70 </a:t>
            </a:r>
            <a:r>
              <a:rPr lang="tr-TR" sz="2400" b="0" i="1" u="none" strike="noStrike" baseline="0" dirty="0">
                <a:solidFill>
                  <a:srgbClr val="000000"/>
                </a:solidFill>
                <a:latin typeface="Minion Pro"/>
              </a:rPr>
              <a:t>adları,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Konu başlıkları,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Bina, mahalle, sosyal tesis vb. adları,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Gazete ve dergi adları,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Kurum kısaltmaları,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Kurumlara özgü deyim ve terimler (hastalık adları vb.),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Kutu/dosya/klasör içerik,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   Raf/yerleşim </a:t>
            </a:r>
          </a:p>
          <a:p>
            <a:pPr marL="342900" indent="-342900">
              <a:buFont typeface="Wingdings" panose="05000000000000000000" pitchFamily="2" charset="2"/>
              <a:buChar char="y"/>
            </a:pPr>
            <a:endParaRPr lang="tr-TR" sz="2400" i="1" dirty="0">
              <a:solidFill>
                <a:srgbClr val="000000"/>
              </a:solidFill>
              <a:latin typeface="Minion Pro"/>
            </a:endParaRPr>
          </a:p>
          <a:p>
            <a:r>
              <a:rPr lang="tr-TR" sz="2400" b="0" i="0" u="none" strike="noStrike" baseline="0" dirty="0">
                <a:solidFill>
                  <a:srgbClr val="000000"/>
                </a:solidFill>
                <a:latin typeface="Minion Pro"/>
              </a:rPr>
              <a:t>listeleri olabilmektedir. </a:t>
            </a:r>
          </a:p>
          <a:p>
            <a:pPr marR="5600" algn="just"/>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252576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I.5. Arşivcilik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85652"/>
          </a:xfrm>
          <a:prstGeom prst="rect">
            <a:avLst/>
          </a:prstGeom>
          <a:noFill/>
        </p:spPr>
        <p:txBody>
          <a:bodyPr wrap="square">
            <a:spAutoFit/>
          </a:bodyPr>
          <a:lstStyle/>
          <a:p>
            <a:pPr algn="just"/>
            <a:r>
              <a:rPr lang="tr-TR" sz="1600" b="0" i="0" u="none" strike="noStrike" baseline="0" dirty="0">
                <a:solidFill>
                  <a:srgbClr val="000000"/>
                </a:solidFill>
                <a:latin typeface="Minion Pro"/>
              </a:rPr>
              <a:t>Örneğin belgelerin tanımlanması ya da nitelenmesi aşamasında tüm belgeleri okuyabilmek, anlayabilmek, diğer belgelerle ilişkili biçimde niteleme yapabilmek için birçok farklı uzmandan yardım alınması gerekebilir. Belgelerin restorasyonu ve belge türüne göre uzun süreli muhafaza programları da yine diğer uzmanlık alanlarıyla işbirliği içinde yürütülmesi gereken farklı bir süreçtir. Dolayısıyla arşivcilik birbirini tamamlayan bir dizi uygulamayı kapsayan bütüncül bir yapıdır. </a:t>
            </a:r>
            <a:r>
              <a:rPr lang="tr-TR" sz="1600" b="1" i="0" u="none" strike="noStrike" baseline="0" dirty="0">
                <a:solidFill>
                  <a:srgbClr val="000000"/>
                </a:solidFill>
                <a:latin typeface="Minion Pro"/>
              </a:rPr>
              <a:t>Bu yapıdaki işlemlerin her birine arşiv faaliyeti, tümüne ise arşivcilik diyebiliriz.</a:t>
            </a:r>
            <a:r>
              <a:rPr lang="tr-TR" sz="1600" b="0" i="0" u="none" strike="noStrike" baseline="0" dirty="0">
                <a:solidFill>
                  <a:srgbClr val="000000"/>
                </a:solidFill>
                <a:latin typeface="Minion Pro"/>
              </a:rPr>
              <a:t> Konuya bu açıdan bakıldığında arşivciliğin yürütüldüğü ya da yönetildiği kurum ya da birimlerin “arşiv” olarak adlandırılması gerekliliğini hatırlatmakta fayda vardır.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Birçok yabancı ülkede ve ülkemizde vurgulandığı gibi arşivcilik, toplumun hafızasını canlı tutma rolünü de üstlenmektedir. Bu doğrultuda arşivler ve arşivciler, görev alanını genişleterek yalnızca araştırılan değil, araştırılması, bilinmesi ve hatırlanmasının toplum hafızasına katkı yapacağını değerlendirdiği belgeler ve fonları tanıtarak insanların merakını arşive yönlendirmeye devam etmektedir.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Geçmiş hakkında bilgi edinmenin en güvenilir yolu olan belgesel kanıtların toplumun her kademesinde insanlara ulaştırılması, erişilebilir ve anlaşılabilir kılınması arşivciliğin temel hedefleri arasındadır. Bu yaklaşım, toplumun ortak hafızasını koruma ve bütünleştirme anlamında katılımcı bir anlayışı beraberinde getirmektedir.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55987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Listelerin içerik ve ayrıntı düzeyi, arşiv fonlarının yapıları ve hizmet politikalarına göre değişebilir. Bu araştırma araçlarında yer alan bilgiler diğer dokümanlardakiler ile birleştirilerek katalog, kılavuz, sözlük, dizin, kavramsal dizin gibi danışma kaynaklarına dönüştürülebilir. </a:t>
            </a:r>
          </a:p>
          <a:p>
            <a:pPr marR="5600" algn="just"/>
            <a:endParaRPr lang="tr-TR" sz="2400" b="0" i="0" u="none" strike="noStrike" baseline="0" dirty="0">
              <a:solidFill>
                <a:srgbClr val="000000"/>
              </a:solidFill>
              <a:latin typeface="Minion Pro"/>
            </a:endParaRPr>
          </a:p>
          <a:p>
            <a:pPr marR="5600" algn="just"/>
            <a:r>
              <a:rPr lang="tr-TR" sz="2400" b="1" i="1" u="none" strike="noStrike" baseline="0" dirty="0">
                <a:solidFill>
                  <a:srgbClr val="000000"/>
                </a:solidFill>
                <a:latin typeface="Minion Pro"/>
              </a:rPr>
              <a:t>Dizinler (</a:t>
            </a:r>
            <a:r>
              <a:rPr lang="tr-TR" sz="2400" b="1" i="1" u="none" strike="noStrike" baseline="0" dirty="0" err="1">
                <a:solidFill>
                  <a:srgbClr val="000000"/>
                </a:solidFill>
                <a:latin typeface="Minion Pro"/>
              </a:rPr>
              <a:t>indexes</a:t>
            </a:r>
            <a:r>
              <a:rPr lang="tr-TR" sz="2400" b="1" i="1" u="none" strike="noStrike" baseline="0" dirty="0">
                <a:solidFill>
                  <a:srgbClr val="000000"/>
                </a:solidFill>
                <a:latin typeface="Minion Pro"/>
              </a:rPr>
              <a:t>/</a:t>
            </a:r>
            <a:r>
              <a:rPr lang="tr-TR" sz="2400" b="1" i="1" u="none" strike="noStrike" baseline="0" dirty="0" err="1">
                <a:solidFill>
                  <a:srgbClr val="000000"/>
                </a:solidFill>
                <a:latin typeface="Minion Pro"/>
              </a:rPr>
              <a:t>indices</a:t>
            </a:r>
            <a:r>
              <a:rPr lang="tr-TR" sz="2400" b="1" i="1" u="none" strike="noStrike" baseline="0" dirty="0">
                <a:solidFill>
                  <a:srgbClr val="000000"/>
                </a:solidFill>
                <a:latin typeface="Minion Pro"/>
              </a:rPr>
              <a:t>, </a:t>
            </a:r>
            <a:r>
              <a:rPr lang="tr-TR" sz="2400" b="1" i="1" u="none" strike="noStrike" baseline="0" dirty="0" err="1">
                <a:solidFill>
                  <a:srgbClr val="000000"/>
                </a:solidFill>
                <a:latin typeface="Minion Pro"/>
              </a:rPr>
              <a:t>authority</a:t>
            </a:r>
            <a:r>
              <a:rPr lang="tr-TR" sz="2400" b="1" i="1" u="none" strike="noStrike" baseline="0" dirty="0">
                <a:solidFill>
                  <a:srgbClr val="000000"/>
                </a:solidFill>
                <a:latin typeface="Minion Pro"/>
              </a:rPr>
              <a:t> </a:t>
            </a:r>
            <a:r>
              <a:rPr lang="tr-TR" sz="2400" b="1" i="1" u="none" strike="noStrike" baseline="0" dirty="0" err="1">
                <a:solidFill>
                  <a:srgbClr val="000000"/>
                </a:solidFill>
                <a:latin typeface="Minion Pro"/>
              </a:rPr>
              <a:t>files</a:t>
            </a:r>
            <a:r>
              <a:rPr lang="tr-TR" sz="2400" b="1" i="1" u="none" strike="noStrike" baseline="0" dirty="0">
                <a:solidFill>
                  <a:srgbClr val="000000"/>
                </a:solidFill>
                <a:latin typeface="Minion Pro"/>
              </a:rPr>
              <a:t>, </a:t>
            </a:r>
            <a:r>
              <a:rPr lang="tr-TR" sz="2400" b="1" i="1" u="none" strike="noStrike" baseline="0" dirty="0" err="1">
                <a:solidFill>
                  <a:srgbClr val="000000"/>
                </a:solidFill>
                <a:latin typeface="Minion Pro"/>
              </a:rPr>
              <a:t>thesaurus</a:t>
            </a:r>
            <a:r>
              <a:rPr lang="tr-TR" sz="2400" b="1" i="1" u="none" strike="noStrike" baseline="0" dirty="0">
                <a:solidFill>
                  <a:srgbClr val="000000"/>
                </a:solidFill>
                <a:latin typeface="Minion Pro"/>
              </a:rPr>
              <a:t>/</a:t>
            </a:r>
            <a:r>
              <a:rPr lang="tr-TR" sz="2400" b="1" i="1" u="none" strike="noStrike" baseline="0" dirty="0" err="1">
                <a:solidFill>
                  <a:srgbClr val="000000"/>
                </a:solidFill>
                <a:latin typeface="Minion Pro"/>
              </a:rPr>
              <a:t>thesauri</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Arşivlerde yer alan fon, seri, dosya veya belgeye/materyale erişimi sağlayan başlıklarını/maddelerini (</a:t>
            </a:r>
            <a:r>
              <a:rPr lang="tr-TR" sz="2400" b="0" i="0" u="none" strike="noStrike" baseline="0" dirty="0" err="1">
                <a:solidFill>
                  <a:srgbClr val="000000"/>
                </a:solidFill>
                <a:latin typeface="Minion Pro"/>
              </a:rPr>
              <a:t>heading</a:t>
            </a:r>
            <a:r>
              <a:rPr lang="tr-TR" sz="2400" b="0" i="0" u="none" strike="noStrike" baseline="0" dirty="0">
                <a:solidFill>
                  <a:srgbClr val="000000"/>
                </a:solidFill>
                <a:latin typeface="Minion Pro"/>
              </a:rPr>
              <a:t>), anahtar kelime/erişim ucu (</a:t>
            </a:r>
            <a:r>
              <a:rPr lang="tr-TR" sz="2400" b="0" i="0" u="none" strike="noStrike" baseline="0" dirty="0" err="1">
                <a:solidFill>
                  <a:srgbClr val="000000"/>
                </a:solidFill>
                <a:latin typeface="Minion Pro"/>
              </a:rPr>
              <a:t>keywords</a:t>
            </a:r>
            <a:r>
              <a:rPr lang="tr-TR" sz="2400" b="0" i="0" u="none" strike="noStrike" baseline="0" dirty="0">
                <a:solidFill>
                  <a:srgbClr val="000000"/>
                </a:solidFill>
                <a:latin typeface="Minion Pro"/>
              </a:rPr>
              <a:t>), erişilmek istenen belgenin/materyalin referans kodu ve fon bilgileriyle birlikte, belirlenen bir düzen içerisinde sıralayan araştırma aracıdır. Dizinler genel anlamda tanımlanan belge grubu veya belgenin/materyalin içerik analizi yapılırken elde edilen başlıklardan oluşturulur. Bu başlıklar liste olarak da hazırlanan yer, kişi, kurum adları, konu başlıkları, terimler ve kısaltmalardan oluşabilir. Dizinlerin, diğer araştırma araçlarından farkı ayrıntı düzeyinin az, başlık sayısının fazla ve belgenin/ materyalin içinde geçen bu başlıklara numara ve kodlarla yönlendirme yapmasıdır. </a:t>
            </a:r>
          </a:p>
        </p:txBody>
      </p:sp>
    </p:spTree>
    <p:extLst>
      <p:ext uri="{BB962C8B-B14F-4D97-AF65-F5344CB8AC3E}">
        <p14:creationId xmlns:p14="http://schemas.microsoft.com/office/powerpoint/2010/main" val="30229650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Dizinler bunun yanı sıra tanımlama sürecinde farklı belge grupları ve/veya belgelerde/materyalde bahsedilen başlıkların tek biçimde kullanılmasını da sağlamaktadır. Bu dizin türlerine otorite/yetki dizini adı verilmektedir. Otorite dizinlerinin hazırlanmasındaki temel amaçlar; arşiv materyalini tanımlama ve erişimde kullanılan başlıkların yazımında/kullanımında tek biçimlilik sağlamak, farklı formları ile ilişkisini kurmak ve kullanılacak aynı başlıklar arasındaki farklılıkları belirlemektir. Arşiv materyalinde bu yaklaşım tarzı eser adı standart olamayacağı için yukarıdaki araştırma araçlarında da değinilen yer, kişi, tüzel kişi adları, konu </a:t>
            </a:r>
            <a:r>
              <a:rPr lang="tr-TR" sz="2400" b="0" i="0" u="none" strike="noStrike" baseline="0" dirty="0" err="1">
                <a:solidFill>
                  <a:srgbClr val="000000"/>
                </a:solidFill>
                <a:latin typeface="Minion Pro"/>
              </a:rPr>
              <a:t>başlıkarı</a:t>
            </a:r>
            <a:r>
              <a:rPr lang="tr-TR" sz="2400" b="0" i="0" u="none" strike="noStrike" baseline="0" dirty="0">
                <a:solidFill>
                  <a:srgbClr val="000000"/>
                </a:solidFill>
                <a:latin typeface="Minion Pro"/>
              </a:rPr>
              <a:t>, materyal türü/biçimi ve terimler için uygulanabilir. Özellikle </a:t>
            </a:r>
            <a:r>
              <a:rPr lang="tr-TR" sz="2400" b="0" i="0" u="none" strike="noStrike" baseline="0" dirty="0" err="1">
                <a:solidFill>
                  <a:srgbClr val="000000"/>
                </a:solidFill>
                <a:latin typeface="Minion Pro"/>
              </a:rPr>
              <a:t>Türkçe’ye</a:t>
            </a:r>
            <a:r>
              <a:rPr lang="tr-TR" sz="2400" b="0" i="0" u="none" strike="noStrike" baseline="0" dirty="0">
                <a:solidFill>
                  <a:srgbClr val="000000"/>
                </a:solidFill>
                <a:latin typeface="Minion Pro"/>
              </a:rPr>
              <a:t> diğer dillerden girmiş kelimelerin seçilmesinde yazım şekli her zaman sorun olmuş ve erişimi olumsuz yönde etkilemiştir. Örneğin; arşivlerde Osmanlı kütüphaneleri ile ilgili araştırma yapan bir araştırmacı belgelerini basit aramada ve doğal dille “Osmanlı” ve “kütüphane” terimleri ile yapacaktır. </a:t>
            </a:r>
          </a:p>
        </p:txBody>
      </p:sp>
    </p:spTree>
    <p:extLst>
      <p:ext uri="{BB962C8B-B14F-4D97-AF65-F5344CB8AC3E}">
        <p14:creationId xmlns:p14="http://schemas.microsoft.com/office/powerpoint/2010/main" val="34645944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Ancak bu sözcükler alfabenin getirdiği telaffuz ve yazım farklılıklarıyla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kütübhane</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“kütüphane”</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kitabhane</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kitaphane</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ve </a:t>
            </a:r>
            <a:r>
              <a:rPr lang="tr-TR" sz="2400" b="0" i="1" u="none" strike="noStrike" baseline="0" dirty="0">
                <a:solidFill>
                  <a:srgbClr val="000000"/>
                </a:solidFill>
                <a:latin typeface="Minion Pro"/>
              </a:rPr>
              <a:t>“kitap(b)-hane” </a:t>
            </a:r>
            <a:r>
              <a:rPr lang="tr-TR" sz="2400" b="0" i="0" u="none" strike="noStrike" baseline="0" dirty="0">
                <a:solidFill>
                  <a:srgbClr val="000000"/>
                </a:solidFill>
                <a:latin typeface="Minion Pro"/>
              </a:rPr>
              <a:t>olarak girilmiş olabilir. Bu durumda araştırmacının erişeceği belge sayısı değişecek, her bir tarama teriminde/anahtar kelimede/dizin teriminde farklı sayıda sonuç çıkacak ve birbiriyle örtüşmeyecektir. </a:t>
            </a:r>
          </a:p>
          <a:p>
            <a:pPr marR="5600" algn="just"/>
            <a:endParaRPr lang="tr-TR" sz="2400" dirty="0">
              <a:solidFill>
                <a:srgbClr val="000000"/>
              </a:solidFill>
              <a:latin typeface="Minion Pro"/>
            </a:endParaRPr>
          </a:p>
          <a:p>
            <a:pPr marR="5600" algn="just"/>
            <a:r>
              <a:rPr lang="tr-TR" sz="2400" b="0" i="0" u="none" strike="noStrike" baseline="0" dirty="0">
                <a:solidFill>
                  <a:srgbClr val="000000"/>
                </a:solidFill>
                <a:latin typeface="Minion Pro"/>
              </a:rPr>
              <a:t>Burada gereksinim duyulan, erişim ucu olarak belirlenecek terim ve farklı yazımlarının/ kullanımlarının otorite dizininde ilişkilendirilmesidir. Bu erişim uçlarının arşiv materyalinin tanımlandığı arşiv otomasyon programının ara yüzünde belirlenmiş alanlara girilmesi ve tarama </a:t>
            </a:r>
            <a:r>
              <a:rPr lang="tr-TR" sz="2400" b="0" i="0" u="none" strike="noStrike" baseline="0" dirty="0" err="1">
                <a:solidFill>
                  <a:srgbClr val="000000"/>
                </a:solidFill>
                <a:latin typeface="Minion Pro"/>
              </a:rPr>
              <a:t>arayüzü</a:t>
            </a:r>
            <a:r>
              <a:rPr lang="tr-TR" sz="2400" b="0" i="0" u="none" strike="noStrike" baseline="0" dirty="0">
                <a:solidFill>
                  <a:srgbClr val="000000"/>
                </a:solidFill>
                <a:latin typeface="Minion Pro"/>
              </a:rPr>
              <a:t> ile bütünleşik biçimde çalışmasının sağlanması, dizinlerin süreç içerisinde zenginleşmesini, erişim açısından daha verimli taramaların yapılabilmesini ve gerekirse linkler yardımıyla sistem içerisindeki kayıtlarla ilişkilendirilmesini kolaylaştıracaktır. </a:t>
            </a:r>
          </a:p>
        </p:txBody>
      </p:sp>
    </p:spTree>
    <p:extLst>
      <p:ext uri="{BB962C8B-B14F-4D97-AF65-F5344CB8AC3E}">
        <p14:creationId xmlns:p14="http://schemas.microsoft.com/office/powerpoint/2010/main" val="109302570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Tarama operatörleri/karakterleri ile anahtar kelimelerin ilişkilerinin kurulması, sorgu stratejilerinde operatörlerin/karakterlerin nasıl kullanılacağı örnekleri ile web sayfalarında ve tarama </a:t>
            </a:r>
            <a:r>
              <a:rPr lang="tr-TR" sz="2400" b="0" i="0" u="none" strike="noStrike" baseline="0" dirty="0" err="1">
                <a:solidFill>
                  <a:srgbClr val="000000"/>
                </a:solidFill>
                <a:latin typeface="Minion Pro"/>
              </a:rPr>
              <a:t>arayüzünde</a:t>
            </a:r>
            <a:r>
              <a:rPr lang="tr-TR" sz="2400" b="0" i="0" u="none" strike="noStrike" baseline="0" dirty="0">
                <a:solidFill>
                  <a:srgbClr val="000000"/>
                </a:solidFill>
                <a:latin typeface="Minion Pro"/>
              </a:rPr>
              <a:t> verilmelidir. Böylelikle araştırmacılar büyük oranda tarama terimlerine yönelik daha bütüncül sonuçlar elde edebilecek, yer, kişi, kurum, konu ve terimlerden farklı sonuçlara da erişebilme olanağı bulabileceklerdir.</a:t>
            </a:r>
          </a:p>
          <a:p>
            <a:pPr marR="5600" algn="just"/>
            <a:endParaRPr lang="tr-TR" sz="2400" b="0" i="0" u="none" strike="noStrike" baseline="0" dirty="0">
              <a:solidFill>
                <a:srgbClr val="000000"/>
              </a:solidFill>
              <a:latin typeface="Minion Pro"/>
            </a:endParaRPr>
          </a:p>
          <a:p>
            <a:pPr marR="5600" algn="just"/>
            <a:r>
              <a:rPr lang="tr-TR" sz="2400" b="0" i="0" u="none" strike="noStrike" baseline="0" dirty="0">
                <a:solidFill>
                  <a:srgbClr val="000000"/>
                </a:solidFill>
                <a:latin typeface="Minion Pro"/>
              </a:rPr>
              <a:t>Otorite kontrolü tanımlamaların/kayıtların tek biçimliliği, tutarlılığı, erişim uçları arasındaki bağlantıları sağlamak amacıyla yapılır. Tek biçimlilik ve standart otorite kayıtlarının sürdürülebilirliği açısından otorite kontrolü önemlidir. Doğru otorite kontrolü için giriş başlığının tek biçim oluşturulduğunun doğrulanması, girişin oluşturulması ve seçimi için kesin standartların oluşturulması, girişlerin tüm değişkenleri ile otorite giriş arasındaki bağlantıların sağlanması gerekir (</a:t>
            </a:r>
            <a:r>
              <a:rPr lang="tr-TR" sz="2400" b="0" i="0" u="none" strike="noStrike" baseline="0" dirty="0" err="1">
                <a:solidFill>
                  <a:srgbClr val="000000"/>
                </a:solidFill>
                <a:latin typeface="Minion Pro"/>
              </a:rPr>
              <a:t>Dooley</a:t>
            </a:r>
            <a:r>
              <a:rPr lang="tr-TR" sz="2400" b="0" i="0" u="none" strike="noStrike" baseline="0" dirty="0">
                <a:solidFill>
                  <a:srgbClr val="000000"/>
                </a:solidFill>
                <a:latin typeface="Minion Pro"/>
              </a:rPr>
              <a:t>, 1988: 8-10; Gültekin, 2020: 49). </a:t>
            </a:r>
          </a:p>
        </p:txBody>
      </p:sp>
    </p:spTree>
    <p:extLst>
      <p:ext uri="{BB962C8B-B14F-4D97-AF65-F5344CB8AC3E}">
        <p14:creationId xmlns:p14="http://schemas.microsoft.com/office/powerpoint/2010/main" val="6043139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marR="5600" algn="just"/>
            <a:r>
              <a:rPr lang="tr-TR" sz="2400" b="1" i="0" u="none" strike="noStrike" baseline="0" dirty="0">
                <a:solidFill>
                  <a:srgbClr val="000000"/>
                </a:solidFill>
                <a:latin typeface="Minion Pro"/>
              </a:rPr>
              <a:t>Kavramsal dizinler</a:t>
            </a:r>
            <a:r>
              <a:rPr lang="tr-TR" sz="2400" b="0" i="0" u="none" strike="noStrike" baseline="0" dirty="0">
                <a:solidFill>
                  <a:srgbClr val="000000"/>
                </a:solidFill>
                <a:latin typeface="Minion Pro"/>
              </a:rPr>
              <a:t>, dizinlere göre daha karmaşık, ayrıntılı ve belirlenmiş bir veya birden çok ilgili alan için hazırlanan araştırma araçlarındandır. Kavramsal dizinler, herhangi bir uygulama alanı veya bilim dalında kullanılan genellikle konu başlıkları veya tanıtıcılar ile seçilmiş terimlerin birbiriyle olan mantıksal ve yapısal ilişkilerini gösteren kaynaklardır. Kavramsal dizin, işlevsel olarak </a:t>
            </a:r>
            <a:r>
              <a:rPr lang="tr-TR" sz="2400" b="0" i="0" u="none" strike="noStrike" baseline="0" dirty="0" err="1">
                <a:solidFill>
                  <a:srgbClr val="000000"/>
                </a:solidFill>
                <a:latin typeface="Minion Pro"/>
              </a:rPr>
              <a:t>dizinciler</a:t>
            </a:r>
            <a:r>
              <a:rPr lang="tr-TR" sz="2400" b="0" i="0" u="none" strike="noStrike" baseline="0" dirty="0">
                <a:solidFill>
                  <a:srgbClr val="000000"/>
                </a:solidFill>
                <a:latin typeface="Minion Pro"/>
              </a:rPr>
              <a:t> ve bilgi kullanıcıları için belgelerde kullanılan dili daha sıkıştırılmış özel bir sistem diline uyarlamak amacıyla oluşturulmuş terminolojik bir denetim aracıdır. Yapısal olarak ise belirli bir bilim dalında, anlam ve cins yönünden birbiriyle ilişkili sözcüklerin denetimli ve dinamik bir terimler listesidir (Yıldızeli, 1985: 118-119; </a:t>
            </a:r>
            <a:r>
              <a:rPr lang="tr-TR" sz="2400" b="0" i="0" u="none" strike="noStrike" baseline="0" dirty="0" err="1">
                <a:solidFill>
                  <a:srgbClr val="000000"/>
                </a:solidFill>
                <a:latin typeface="Minion Pro"/>
              </a:rPr>
              <a:t>Harrod’s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Librarians</a:t>
            </a:r>
            <a:r>
              <a:rPr lang="tr-TR" sz="2400" b="0" i="0" u="none" strike="noStrike" baseline="0" dirty="0">
                <a:solidFill>
                  <a:srgbClr val="000000"/>
                </a:solidFill>
                <a:latin typeface="Minion Pro"/>
              </a:rPr>
              <a:t>’…, 2005: 690; </a:t>
            </a:r>
            <a:r>
              <a:rPr lang="tr-TR" sz="2400" b="0" i="0" u="none" strike="noStrike" baseline="0" dirty="0" err="1">
                <a:solidFill>
                  <a:srgbClr val="000000"/>
                </a:solidFill>
                <a:latin typeface="Minion Pro"/>
              </a:rPr>
              <a:t>Pearce-Moses</a:t>
            </a:r>
            <a:r>
              <a:rPr lang="tr-TR" sz="2400" b="0" i="0" u="none" strike="noStrike" baseline="0" dirty="0">
                <a:solidFill>
                  <a:srgbClr val="000000"/>
                </a:solidFill>
                <a:latin typeface="Minion Pro"/>
              </a:rPr>
              <a:t>, 2008: 383). Bu kaynaklar bilgi erişim sırasında herhangi bir terimin </a:t>
            </a:r>
          </a:p>
          <a:p>
            <a:pPr marL="457200" marR="5600" indent="-457200" algn="just">
              <a:buAutoNum type="alphaLcPeriod"/>
            </a:pPr>
            <a:r>
              <a:rPr lang="tr-TR" sz="2400" b="0" i="1" u="none" strike="noStrike" baseline="0" dirty="0">
                <a:solidFill>
                  <a:srgbClr val="000000"/>
                </a:solidFill>
                <a:latin typeface="Minion Pro"/>
              </a:rPr>
              <a:t>geniş terimini (</a:t>
            </a:r>
            <a:r>
              <a:rPr lang="tr-TR" sz="2400" b="0" i="1" u="none" strike="noStrike" baseline="0" dirty="0" err="1">
                <a:solidFill>
                  <a:srgbClr val="000000"/>
                </a:solidFill>
                <a:latin typeface="Minion Pro"/>
              </a:rPr>
              <a:t>broader</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term</a:t>
            </a:r>
            <a:r>
              <a:rPr lang="tr-TR" sz="2400" b="0" i="1" u="none" strike="noStrike" baseline="0" dirty="0">
                <a:solidFill>
                  <a:srgbClr val="000000"/>
                </a:solidFill>
                <a:latin typeface="Minion Pro"/>
              </a:rPr>
              <a:t>) </a:t>
            </a:r>
          </a:p>
          <a:p>
            <a:pPr marR="5600" algn="just"/>
            <a:r>
              <a:rPr lang="tr-TR" sz="2400" b="0" i="1" u="none" strike="noStrike" baseline="0" dirty="0">
                <a:solidFill>
                  <a:srgbClr val="000000"/>
                </a:solidFill>
                <a:latin typeface="Minion Pro"/>
              </a:rPr>
              <a:t>b. ilişkili terimlerini (</a:t>
            </a:r>
            <a:r>
              <a:rPr lang="tr-TR" sz="2400" b="0" i="1" u="none" strike="noStrike" baseline="0" dirty="0" err="1">
                <a:solidFill>
                  <a:srgbClr val="000000"/>
                </a:solidFill>
                <a:latin typeface="Minion Pro"/>
              </a:rPr>
              <a:t>related</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term</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ve </a:t>
            </a:r>
          </a:p>
          <a:p>
            <a:pPr marR="5600" algn="just"/>
            <a:r>
              <a:rPr lang="tr-TR" sz="2400" b="0" i="1" u="none" strike="noStrike" baseline="0" dirty="0">
                <a:solidFill>
                  <a:srgbClr val="000000"/>
                </a:solidFill>
                <a:latin typeface="Minion Pro"/>
              </a:rPr>
              <a:t>c. dar terimlerini (</a:t>
            </a:r>
            <a:r>
              <a:rPr lang="tr-TR" sz="2400" b="0" i="1" u="none" strike="noStrike" baseline="0" dirty="0" err="1">
                <a:solidFill>
                  <a:srgbClr val="000000"/>
                </a:solidFill>
                <a:latin typeface="Minion Pro"/>
              </a:rPr>
              <a:t>narrower</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term</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görme olanağı vermektedir. İyi hazırlanmış bir kavramsal dizin, dizin oluşturmada da </a:t>
            </a:r>
            <a:r>
              <a:rPr lang="tr-TR" sz="2400" b="0" i="0" u="none" strike="noStrike" baseline="0" dirty="0" err="1">
                <a:solidFill>
                  <a:srgbClr val="000000"/>
                </a:solidFill>
                <a:latin typeface="Minion Pro"/>
              </a:rPr>
              <a:t>dizincilere</a:t>
            </a:r>
            <a:r>
              <a:rPr lang="tr-TR" sz="2400" b="0" i="0" u="none" strike="noStrike" baseline="0" dirty="0">
                <a:solidFill>
                  <a:srgbClr val="000000"/>
                </a:solidFill>
                <a:latin typeface="Minion Pro"/>
              </a:rPr>
              <a:t> kolaylıklar sağlayacaktır. Kavramsal dizinler semantik yapıya uyarlanabilmeleri açısından diğer dizin ve otorite dizinlerinden ayrılmaktadır. </a:t>
            </a:r>
          </a:p>
        </p:txBody>
      </p:sp>
    </p:spTree>
    <p:extLst>
      <p:ext uri="{BB962C8B-B14F-4D97-AF65-F5344CB8AC3E}">
        <p14:creationId xmlns:p14="http://schemas.microsoft.com/office/powerpoint/2010/main" val="181717618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marR="5600" algn="just"/>
            <a:r>
              <a:rPr lang="tr-TR" sz="2400" b="1" i="1" u="none" strike="noStrike" baseline="0" dirty="0">
                <a:solidFill>
                  <a:srgbClr val="000000"/>
                </a:solidFill>
                <a:latin typeface="Minion Pro"/>
              </a:rPr>
              <a:t>Notlar/Hazırlık evrakı (</a:t>
            </a:r>
            <a:r>
              <a:rPr lang="tr-TR" sz="2400" b="1" i="1" u="none" strike="noStrike" baseline="0" dirty="0" err="1">
                <a:solidFill>
                  <a:srgbClr val="000000"/>
                </a:solidFill>
                <a:latin typeface="Minion Pro"/>
              </a:rPr>
              <a:t>notes</a:t>
            </a:r>
            <a:r>
              <a:rPr lang="tr-TR" sz="2400" b="1" i="1" u="none" strike="noStrike" baseline="0" dirty="0">
                <a:solidFill>
                  <a:srgbClr val="000000"/>
                </a:solidFill>
                <a:latin typeface="Minion Pro"/>
              </a:rPr>
              <a:t>/</a:t>
            </a:r>
            <a:r>
              <a:rPr lang="tr-TR" sz="2400" b="1" i="1" u="none" strike="noStrike" baseline="0" dirty="0" err="1">
                <a:solidFill>
                  <a:srgbClr val="000000"/>
                </a:solidFill>
                <a:latin typeface="Minion Pro"/>
              </a:rPr>
              <a:t>working</a:t>
            </a:r>
            <a:r>
              <a:rPr lang="tr-TR" sz="2400" b="1" i="1" u="none" strike="noStrike" baseline="0" dirty="0">
                <a:solidFill>
                  <a:srgbClr val="000000"/>
                </a:solidFill>
                <a:latin typeface="Minion Pro"/>
              </a:rPr>
              <a:t> </a:t>
            </a:r>
            <a:r>
              <a:rPr lang="tr-TR" sz="2400" b="1" i="1" u="none" strike="noStrike" baseline="0" dirty="0" err="1">
                <a:solidFill>
                  <a:srgbClr val="000000"/>
                </a:solidFill>
                <a:latin typeface="Minion Pro"/>
              </a:rPr>
              <a:t>papers</a:t>
            </a:r>
            <a:r>
              <a:rPr lang="tr-TR" sz="2400" b="1" i="1" u="none" strike="noStrike" baseline="0" dirty="0">
                <a:solidFill>
                  <a:srgbClr val="000000"/>
                </a:solidFill>
                <a:latin typeface="Minion Pro"/>
              </a:rPr>
              <a:t>)</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Bu tür dokümanlar genellikle arşivciler tarafından yapılan işlemler esnasında benzer faaliyetlere kaynaklık etmesi amacıyla oluşturulmaktadır. Arşiv materyalinin tasnifi, sıralanması ve tanıtımı sürecinde dosya planları, organizasyon şeması, fonlara, dosya/klasörlere ilişkin listelerin incelenmesinden, envanter, katalog, dizin, rehber vb. araştırma araçlarının hazırlanması sonucunda arşivcilerin kimi zaman kendi yorumlarını da kattıkları dokümanlardır. </a:t>
            </a:r>
          </a:p>
          <a:p>
            <a:pPr marR="5600" algn="just"/>
            <a:endParaRPr lang="tr-TR" sz="2400" dirty="0">
              <a:solidFill>
                <a:srgbClr val="000000"/>
              </a:solidFill>
              <a:latin typeface="Minion Pro"/>
            </a:endParaRPr>
          </a:p>
          <a:p>
            <a:pPr marR="5600" algn="just"/>
            <a:r>
              <a:rPr lang="tr-TR" sz="2400" b="0" i="0" u="none" strike="noStrike" baseline="0" dirty="0">
                <a:solidFill>
                  <a:srgbClr val="000000"/>
                </a:solidFill>
                <a:latin typeface="Minion Pro"/>
              </a:rPr>
              <a:t>Notlar ve hazırlık evrakı, arşiv materyalinin bulunduğu fon ve serideki diğer belgelerin incelenmesi sonucu da oluşturulabilir. </a:t>
            </a:r>
            <a:r>
              <a:rPr lang="tr-TR" sz="2400" b="1" i="0" u="none" strike="noStrike" baseline="0" dirty="0">
                <a:solidFill>
                  <a:srgbClr val="000000"/>
                </a:solidFill>
                <a:latin typeface="Minion Pro"/>
              </a:rPr>
              <a:t>Genelde kişiye özel olarak ortaya çıkan bu dokümanlar, arşivciler arasında dolaşarak daha küçük belge grupları, materyal türü veya arşiv biriminde daha düzenli hale getirilerek kullanılabilir. </a:t>
            </a:r>
            <a:r>
              <a:rPr lang="tr-TR" sz="2400" b="0" i="0" u="none" strike="noStrike" baseline="0" dirty="0">
                <a:solidFill>
                  <a:srgbClr val="000000"/>
                </a:solidFill>
                <a:latin typeface="Minion Pro"/>
              </a:rPr>
              <a:t>Aynı zamanda arşiv yönetimince istenilen raporlara da kaynaklık edebilir. </a:t>
            </a:r>
          </a:p>
        </p:txBody>
      </p:sp>
    </p:spTree>
    <p:extLst>
      <p:ext uri="{BB962C8B-B14F-4D97-AF65-F5344CB8AC3E}">
        <p14:creationId xmlns:p14="http://schemas.microsoft.com/office/powerpoint/2010/main" val="9063509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marR="5600" algn="just"/>
            <a:r>
              <a:rPr lang="tr-TR" sz="2400" b="0" i="0" u="none" strike="noStrike" baseline="0" dirty="0">
                <a:solidFill>
                  <a:srgbClr val="000000"/>
                </a:solidFill>
                <a:latin typeface="Minion Pro"/>
              </a:rPr>
              <a:t>Anılan araştırma araçları arşivciler tarafından hazırlanabileceği gibi konuyla ilgili diğer bilgi merkezleri, kamu kurumları veya sivil toplum kurumlarınca da görevleri veya projeler kapsamında hazırlanabilir. Yukarıda anılan araştırma araçlarından </a:t>
            </a:r>
            <a:r>
              <a:rPr lang="tr-TR" sz="2400" b="1" i="0" u="none" strike="noStrike" baseline="0" dirty="0">
                <a:solidFill>
                  <a:srgbClr val="000000"/>
                </a:solidFill>
                <a:latin typeface="Minion Pro"/>
              </a:rPr>
              <a:t>dizin, konu başlıkları listeleri ve kavramsal dizinler, millî/ulusal kütüphaneler ve meslek kuruluşları tarafından da oluşturulabilmektedir. Bu tür çalışmalar arşivcilikle ilgili kamu kurumlarının, meslek kuruluşlarının ve ilgili sivil toplum kuruluşlarının yönetsel ve akademik açıdan iletişim içerisinde ve paydaş olabilecekleri girişimlerin de ortaya çıkmasına imkân sağlayabilecektir.</a:t>
            </a:r>
            <a:r>
              <a:rPr lang="tr-TR" sz="2400" b="0" i="0" u="none" strike="noStrike" baseline="0" dirty="0">
                <a:solidFill>
                  <a:srgbClr val="000000"/>
                </a:solidFill>
                <a:latin typeface="Minion Pro"/>
              </a:rPr>
              <a:t> Örneğin; Devlet Arşivleri Başkanlığı, tarih dönüştürmelerinde Türk Tarih Kurumu tarafından hazırlanan tarih çevirme kılavuzunu kullanırken, Amerikan Kongre Kütüphanesi tarafından hazırlanan Library of </a:t>
            </a:r>
            <a:r>
              <a:rPr lang="tr-TR" sz="2400" b="0" i="0" u="none" strike="noStrike" baseline="0" dirty="0" err="1">
                <a:solidFill>
                  <a:srgbClr val="000000"/>
                </a:solidFill>
                <a:latin typeface="Minion Pro"/>
              </a:rPr>
              <a:t>Congress</a:t>
            </a:r>
            <a:r>
              <a:rPr lang="tr-TR" sz="2400" b="0" i="0" u="none" strike="noStrike" baseline="0" dirty="0">
                <a:solidFill>
                  <a:srgbClr val="000000"/>
                </a:solidFill>
                <a:latin typeface="Minion Pro"/>
              </a:rPr>
              <a:t> Name </a:t>
            </a:r>
            <a:r>
              <a:rPr lang="tr-TR" sz="2400" b="0" i="0" u="none" strike="noStrike" baseline="0" dirty="0" err="1">
                <a:solidFill>
                  <a:srgbClr val="000000"/>
                </a:solidFill>
                <a:latin typeface="Minion Pro"/>
              </a:rPr>
              <a:t>Authority</a:t>
            </a:r>
            <a:r>
              <a:rPr lang="tr-TR" sz="2400" b="0" i="0" u="none" strike="noStrike" baseline="0" dirty="0">
                <a:solidFill>
                  <a:srgbClr val="000000"/>
                </a:solidFill>
                <a:latin typeface="Minion Pro"/>
              </a:rPr>
              <a:t> (LCNA) ve Library of </a:t>
            </a:r>
            <a:r>
              <a:rPr lang="tr-TR" sz="2400" b="0" i="0" u="none" strike="noStrike" baseline="0" dirty="0" err="1">
                <a:solidFill>
                  <a:srgbClr val="000000"/>
                </a:solidFill>
                <a:latin typeface="Minion Pro"/>
              </a:rPr>
              <a:t>Congress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Subject</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Headings</a:t>
            </a:r>
            <a:r>
              <a:rPr lang="tr-TR" sz="2400" b="0" i="0" u="none" strike="noStrike" baseline="0" dirty="0">
                <a:solidFill>
                  <a:srgbClr val="000000"/>
                </a:solidFill>
                <a:latin typeface="Minion Pro"/>
              </a:rPr>
              <a:t> (LCSH) ve </a:t>
            </a:r>
            <a:r>
              <a:rPr lang="tr-TR" sz="2400" b="0" i="0" u="none" strike="noStrike" baseline="0" dirty="0" err="1">
                <a:solidFill>
                  <a:srgbClr val="000000"/>
                </a:solidFill>
                <a:latin typeface="Minion Pro"/>
              </a:rPr>
              <a:t>The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Getty</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Research</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Institute’un</a:t>
            </a:r>
            <a:r>
              <a:rPr lang="tr-TR" sz="2400" b="0" i="0" u="none" strike="noStrike" baseline="0" dirty="0">
                <a:solidFill>
                  <a:srgbClr val="000000"/>
                </a:solidFill>
                <a:latin typeface="Minion Pro"/>
              </a:rPr>
              <a:t> hazırladığı </a:t>
            </a:r>
            <a:r>
              <a:rPr lang="tr-TR" sz="2400" b="0" i="0" u="none" strike="noStrike" baseline="0" dirty="0" err="1">
                <a:solidFill>
                  <a:srgbClr val="000000"/>
                </a:solidFill>
                <a:latin typeface="Minion Pro"/>
              </a:rPr>
              <a:t>Getty</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Thesaurus</a:t>
            </a:r>
            <a:r>
              <a:rPr lang="tr-TR" sz="2400" b="0" i="0" u="none" strike="noStrike" baseline="0" dirty="0">
                <a:solidFill>
                  <a:srgbClr val="000000"/>
                </a:solidFill>
                <a:latin typeface="Minion Pro"/>
              </a:rPr>
              <a:t> of </a:t>
            </a:r>
            <a:r>
              <a:rPr lang="tr-TR" sz="2400" b="0" i="0" u="none" strike="noStrike" baseline="0" dirty="0" err="1">
                <a:solidFill>
                  <a:srgbClr val="000000"/>
                </a:solidFill>
                <a:latin typeface="Minion Pro"/>
              </a:rPr>
              <a:t>Geographic</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Names</a:t>
            </a:r>
            <a:r>
              <a:rPr lang="tr-TR" sz="2400" b="0" i="0" u="none" strike="noStrike" baseline="0" dirty="0">
                <a:solidFill>
                  <a:srgbClr val="000000"/>
                </a:solidFill>
                <a:latin typeface="Minion Pro"/>
              </a:rPr>
              <a:t> Online, NARA tarafından kullanılmaktadır. Bu tür araştırma araçlarının sağlanması ve arşivlerin web sayfalarından ilgili yayınlara linklerle yönlendirme yapılması araştırmacılara zaman ve verimlilik açısından kolaylık sağlayabilecektir. </a:t>
            </a:r>
          </a:p>
        </p:txBody>
      </p:sp>
    </p:spTree>
    <p:extLst>
      <p:ext uri="{BB962C8B-B14F-4D97-AF65-F5344CB8AC3E}">
        <p14:creationId xmlns:p14="http://schemas.microsoft.com/office/powerpoint/2010/main" val="31851651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Araştırma araçlarının yanı sıra arşiv araştırmalarında kullanılabilecek danışma kaynaklarının da arşiv ve materyal türüne göre hem araştırma salonlarında hem de arşiv kütüphanelerinde yer alması arşivlerdeki araştırma hizmetleri için vazgeçilmezdir. </a:t>
            </a:r>
            <a:r>
              <a:rPr lang="tr-TR" sz="2400" b="0" i="0" u="none" strike="noStrike" baseline="0" dirty="0" err="1">
                <a:solidFill>
                  <a:srgbClr val="000000"/>
                </a:solidFill>
                <a:latin typeface="Minion Pro"/>
              </a:rPr>
              <a:t>Monografların</a:t>
            </a:r>
            <a:r>
              <a:rPr lang="tr-TR" sz="2400" b="0" i="0" u="none" strike="noStrike" baseline="0" dirty="0">
                <a:solidFill>
                  <a:srgbClr val="000000"/>
                </a:solidFill>
                <a:latin typeface="Minion Pro"/>
              </a:rPr>
              <a:t> yanı sıra basılı ve/veya elektronik danışma kaynakları olarak: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Biyografik çalışmalar,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Konu, terim, dil ve ansiklopedik sözlükler,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Genel konulu veya belirli konulara yönelik tanınmış yayınevlerince yayımlanan ansiklopediler,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Atlaslar,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Ulusal-ansiklopedik bibliyografyalar,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materyaline ilişkin kataloglar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araştırma salonları ve arşiv kütüphanelerinde yer almalıdır. </a:t>
            </a:r>
          </a:p>
        </p:txBody>
      </p:sp>
    </p:spTree>
    <p:extLst>
      <p:ext uri="{BB962C8B-B14F-4D97-AF65-F5344CB8AC3E}">
        <p14:creationId xmlns:p14="http://schemas.microsoft.com/office/powerpoint/2010/main" val="19548578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III.8. Arşiv Araştırmasına Yardımcı Kılavuzlar/Kaynaklar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2308324"/>
          </a:xfrm>
          <a:prstGeom prst="rect">
            <a:avLst/>
          </a:prstGeom>
          <a:noFill/>
        </p:spPr>
        <p:txBody>
          <a:bodyPr wrap="square">
            <a:spAutoFit/>
          </a:bodyPr>
          <a:lstStyle/>
          <a:p>
            <a:pPr algn="just"/>
            <a:r>
              <a:rPr lang="tr-TR" sz="2400" b="0" i="0" u="none" strike="noStrike" baseline="0" dirty="0">
                <a:solidFill>
                  <a:srgbClr val="000000"/>
                </a:solidFill>
                <a:latin typeface="Minion Pro"/>
              </a:rPr>
              <a:t>Bu danışma kaynaklarının güvenilir/erişime açık/ücretsiz elektronik versiyonları için arşivlerin web sayfalarından linklerle yönlendirme yapılabilir.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Ayrıca kurum arşivleri ve Devlet Arşivi akademik kurumlarla işbirliği protokolleri çerçevesinde abone olunan dergi/makale/bildiri, e-kitap, tez vb. </a:t>
            </a:r>
            <a:r>
              <a:rPr lang="tr-TR" sz="2400" b="0" i="0" u="none" strike="noStrike" baseline="0" dirty="0" err="1">
                <a:solidFill>
                  <a:srgbClr val="000000"/>
                </a:solidFill>
                <a:latin typeface="Minion Pro"/>
              </a:rPr>
              <a:t>veritabanlarını</a:t>
            </a:r>
            <a:r>
              <a:rPr lang="tr-TR" sz="2400" b="0" i="0" u="none" strike="noStrike" baseline="0" dirty="0">
                <a:solidFill>
                  <a:srgbClr val="000000"/>
                </a:solidFill>
                <a:latin typeface="Minion Pro"/>
              </a:rPr>
              <a:t> araştırma salonlarında belirlenecek kurallar çerçevesinde kullanıma açabilir. </a:t>
            </a:r>
          </a:p>
        </p:txBody>
      </p:sp>
    </p:spTree>
    <p:extLst>
      <p:ext uri="{BB962C8B-B14F-4D97-AF65-F5344CB8AC3E}">
        <p14:creationId xmlns:p14="http://schemas.microsoft.com/office/powerpoint/2010/main" val="12272206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3200" b="1" i="1" u="none" strike="noStrike" baseline="0" dirty="0">
                <a:solidFill>
                  <a:srgbClr val="000000"/>
                </a:solidFill>
                <a:latin typeface="Minion Pro"/>
              </a:rPr>
              <a:t>VI </a:t>
            </a:r>
            <a:endParaRPr lang="tr-TR" sz="3200" b="0" i="0" u="none" strike="noStrike" baseline="0" dirty="0">
              <a:solidFill>
                <a:srgbClr val="000000"/>
              </a:solidFill>
              <a:latin typeface="Minion Pro"/>
            </a:endParaRPr>
          </a:p>
          <a:p>
            <a:pPr algn="ctr"/>
            <a:r>
              <a:rPr lang="tr-TR" sz="3200" b="1" i="0" u="none" strike="noStrike" baseline="0" dirty="0">
                <a:solidFill>
                  <a:srgbClr val="000000"/>
                </a:solidFill>
                <a:latin typeface="Minion Pro"/>
              </a:rPr>
              <a:t>STRATEJİK YAKLAŞIMLAR </a:t>
            </a:r>
            <a:endParaRPr lang="tr-TR" sz="3200" b="0" i="0" u="none" strike="noStrike" baseline="0" dirty="0">
              <a:solidFill>
                <a:srgbClr val="000000"/>
              </a:solidFill>
              <a:latin typeface="Minion Pro"/>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Toplumsallaşma, </a:t>
            </a:r>
            <a:r>
              <a:rPr lang="tr-TR" sz="2400" b="1" i="1" u="none" strike="noStrike" baseline="0" dirty="0">
                <a:solidFill>
                  <a:srgbClr val="000000"/>
                </a:solidFill>
                <a:latin typeface="Minion Pro"/>
              </a:rPr>
              <a:t>“belirli toplumsal durumların deneyimi ve bilgisi aracılığıyla insan davranışlarının biçimlendirilmesi; bireylerin kendi davranışlarına ilişkin olarak başkalarının beklentilerinden haberdar oldukları; bir toplumsal grubun veya toplumun normlarını, törelerini, değerlerini ve inançlarını edindikleri ve bir toplumsal grubun veya toplumun kültürünün aktarıldığı süreç” </a:t>
            </a:r>
            <a:r>
              <a:rPr lang="tr-TR" sz="2400" b="0" i="0" u="none" strike="noStrike" baseline="0" dirty="0">
                <a:solidFill>
                  <a:srgbClr val="000000"/>
                </a:solidFill>
                <a:latin typeface="Minion Pro"/>
              </a:rPr>
              <a:t>olarak tanımlanmaktadır (Watson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Hill</a:t>
            </a:r>
            <a:r>
              <a:rPr lang="tr-TR" sz="2400" b="0" i="0" u="none" strike="noStrike" baseline="0" dirty="0">
                <a:solidFill>
                  <a:srgbClr val="000000"/>
                </a:solidFill>
                <a:latin typeface="Minion Pro"/>
              </a:rPr>
              <a:t>, 1984: 153; Kaplan, 1999: 11; </a:t>
            </a:r>
            <a:r>
              <a:rPr lang="tr-TR" sz="2400" b="0" i="0" u="none" strike="noStrike" baseline="0" dirty="0" err="1">
                <a:solidFill>
                  <a:srgbClr val="000000"/>
                </a:solidFill>
                <a:latin typeface="Minion Pro"/>
              </a:rPr>
              <a:t>Lazar</a:t>
            </a:r>
            <a:r>
              <a:rPr lang="tr-TR" sz="2400" b="0" i="0" u="none" strike="noStrike" baseline="0" dirty="0">
                <a:solidFill>
                  <a:srgbClr val="000000"/>
                </a:solidFill>
                <a:latin typeface="Minion Pro"/>
              </a:rPr>
              <a:t>, 2001: 69-70). Bu tanım, çeşitli alanlarda farklı yöntemlere göre üretilmiş olan bilgi ile ilişkilendirildiğinde ise; üretilen bilginin çeşitli araç ve yöntemler kullanılarak halka doğru ve yeterli bir biçimde aktarılması anlamına gelmektedir. </a:t>
            </a:r>
          </a:p>
          <a:p>
            <a:pPr algn="just"/>
            <a:r>
              <a:rPr lang="tr-TR" sz="2400" b="0" i="0" u="none" strike="noStrike" baseline="0" dirty="0">
                <a:solidFill>
                  <a:srgbClr val="000000"/>
                </a:solidFill>
                <a:latin typeface="Minion Pro"/>
              </a:rPr>
              <a:t>Toplumsallaşma, yukarıdaki tanımı bağlamında, eğitim-öğretimle yakından ilgilidir, ayrıca toplumun bütün sosyal, kültürel, ekonomik ve siyasal uygulama ve kurumları ile de paralellik göstermektedir. Bilgi merkezleri de -özellikle çeşitli tür ve özellikteki arşivler-birey ve grupların bilgi gereksinimlerinin karşılanması, eğitim-öğretim faaliyetlerinin desteklenmesi ve kültürel gelişimlerine yardımcı olan birer toplumsallaşma kurumlarıdır. </a:t>
            </a:r>
          </a:p>
        </p:txBody>
      </p:sp>
    </p:spTree>
    <p:extLst>
      <p:ext uri="{BB962C8B-B14F-4D97-AF65-F5344CB8AC3E}">
        <p14:creationId xmlns:p14="http://schemas.microsoft.com/office/powerpoint/2010/main" val="414807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I.5. Arşivcilik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293209"/>
          </a:xfrm>
          <a:prstGeom prst="rect">
            <a:avLst/>
          </a:prstGeom>
          <a:noFill/>
        </p:spPr>
        <p:txBody>
          <a:bodyPr wrap="square">
            <a:spAutoFit/>
          </a:bodyPr>
          <a:lstStyle/>
          <a:p>
            <a:pPr algn="just"/>
            <a:r>
              <a:rPr lang="tr-TR" sz="1600" b="0" i="0" u="none" strike="noStrike" baseline="0" dirty="0">
                <a:solidFill>
                  <a:srgbClr val="000000"/>
                </a:solidFill>
                <a:latin typeface="Minion Pro"/>
              </a:rPr>
              <a:t>Arşivcilik çeşitli bileşenleri olan </a:t>
            </a:r>
            <a:r>
              <a:rPr lang="tr-TR" sz="1600" b="0" i="0" u="none" strike="noStrike" baseline="0" dirty="0" err="1">
                <a:solidFill>
                  <a:srgbClr val="000000"/>
                </a:solidFill>
                <a:latin typeface="Minion Pro"/>
              </a:rPr>
              <a:t>disiplinlerarası</a:t>
            </a:r>
            <a:r>
              <a:rPr lang="tr-TR" sz="1600" b="0" i="0" u="none" strike="noStrike" baseline="0" dirty="0">
                <a:solidFill>
                  <a:srgbClr val="000000"/>
                </a:solidFill>
                <a:latin typeface="Minion Pro"/>
              </a:rPr>
              <a:t> bir bilim dalıdır. Bu bilim dalı, belgelerin arşive devrinden imhasına kadar olan süreçte bilimsel arşiv uygulamaları çerçevesinde arşiv belgelerinden optimum düzeyde faydalanılmasına imkân sağlayacak teori ve uygulamaların bütünüdür. Bu teori ve uygulamalar arasında arşiv belgelerinin organik ve tematik ilişkileri kurularak tanımlanması ile elektronik arşivin kurulması ve yönetilmesinin ön plana çıktığını söyleyebiliriz.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Arşivciliğin bilimsel prensipler çerçevesinde uygulandığında hangi sonuçların ve yararların ortaya çıkabileceğini ve bunun tersi durumlarda ise hangi zorlukların yaşanacağı ve hangi bedellerin ödenebileceğini gündemde tutmak zorundayız (</a:t>
            </a:r>
            <a:r>
              <a:rPr lang="tr-TR" sz="1600" b="0" i="0" u="none" strike="noStrike" baseline="0" dirty="0" err="1">
                <a:solidFill>
                  <a:srgbClr val="000000"/>
                </a:solidFill>
                <a:latin typeface="Minion Pro"/>
              </a:rPr>
              <a:t>Rukancı</a:t>
            </a:r>
            <a:r>
              <a:rPr lang="tr-TR" sz="1600" b="0" i="0" u="none" strike="noStrike" baseline="0" dirty="0">
                <a:solidFill>
                  <a:srgbClr val="000000"/>
                </a:solidFill>
                <a:latin typeface="Minion Pro"/>
              </a:rPr>
              <a:t> ve </a:t>
            </a:r>
            <a:r>
              <a:rPr lang="tr-TR" sz="1600" b="0" i="0" u="none" strike="noStrike" baseline="0" dirty="0" err="1">
                <a:solidFill>
                  <a:srgbClr val="000000"/>
                </a:solidFill>
                <a:latin typeface="Minion Pro"/>
              </a:rPr>
              <a:t>Anameriç</a:t>
            </a:r>
            <a:r>
              <a:rPr lang="tr-TR" sz="1600" b="0" i="0" u="none" strike="noStrike" baseline="0" dirty="0">
                <a:solidFill>
                  <a:srgbClr val="000000"/>
                </a:solidFill>
                <a:latin typeface="Minion Pro"/>
              </a:rPr>
              <a:t>, 2009: 169). Zira arşivciliğin yararlarından habersiz yöneticilerin bilgilendirilmesi, özel ve tüzel kişilerin faaliyetlerinin ve gelecekteki hafızasının belgesel kanıtlarına gereken hassasiyetin gösterilmesi konusunda ikna edilmesi için bu tür tartışmalara gereksinim duymaktayız.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 yaklaşımın benimsenmesi aynı zamanda arşivciliğe meslekî saygınlık kazandırarak meslek elemanları arasında ortak bir bilincin oluşmasına hizmet edecektir.</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23413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Toplumsallaşma sürecinde başta aile ve okul çevresi olmak üzere, eğlence-boş zaman faaliyetleri, kültür etkinlikleri büyük rol oynamaktadır. Bu nedenle; aile, arkadaş grupları, okul, iş çevresi, sendikalar, dernekler, ibadethaneler, kitle iletişim araçları, sinemalar, yayınevleri, kulüpler, kahvehaneler toplumsallaşma etkenleri arasında yer almaktadır (Watson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Hill</a:t>
            </a:r>
            <a:r>
              <a:rPr lang="tr-TR" sz="2400" b="0" i="0" u="none" strike="noStrike" baseline="0" dirty="0">
                <a:solidFill>
                  <a:srgbClr val="000000"/>
                </a:solidFill>
                <a:latin typeface="Minion Pro"/>
              </a:rPr>
              <a:t>, 1984: 171-190; Kaplan, 1999: 12).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noktadan hareketle, kütüphaneler, arşivler, müzeler, enformasyon, dokümantasyon ve öğrenme merkezleri gibi </a:t>
            </a:r>
            <a:r>
              <a:rPr lang="tr-TR" sz="2400" b="1" i="0" u="none" strike="noStrike" baseline="0" dirty="0">
                <a:solidFill>
                  <a:srgbClr val="000000"/>
                </a:solidFill>
                <a:latin typeface="Minion Pro"/>
              </a:rPr>
              <a:t>bilgi merkezleri de bilginin toplumsallaşmasında doğrudan görev alan sosyal-toplumsal kurumlar olarak karşımıza çıkmaktadır. </a:t>
            </a:r>
          </a:p>
          <a:p>
            <a:pPr algn="just"/>
            <a:endParaRPr lang="tr-TR" sz="2400" b="1"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Antikçağdan günümüze kadar geçen sürede, toplumlar yaşamlarını devam ettirmek ve temel gereksinimlerini karşılamak amacıyla bilgi üretim ve aktarım (üretileni koruma) faaliyetlerini sürdürmüşlerdir. Bu faaliyetler söz edilen dönem içerisinde farklı bilgi alanlarında, farklı toplumlar tarafından sürdürülmüş, geliştirilmiş ve paylaşılmıştır. </a:t>
            </a:r>
          </a:p>
        </p:txBody>
      </p:sp>
    </p:spTree>
    <p:extLst>
      <p:ext uri="{BB962C8B-B14F-4D97-AF65-F5344CB8AC3E}">
        <p14:creationId xmlns:p14="http://schemas.microsoft.com/office/powerpoint/2010/main" val="335358483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Bilindiği üzere bilgi, paylaşıldıkça çoğalan, değer kazanan ve genişleyen bir kavramdır. Bilginin paylaşılması ve genişlemesi, bilginin </a:t>
            </a:r>
            <a:r>
              <a:rPr lang="tr-TR" sz="2400" b="0" i="1" u="none" strike="noStrike" baseline="0" dirty="0">
                <a:solidFill>
                  <a:srgbClr val="000000"/>
                </a:solidFill>
                <a:latin typeface="Minion Pro"/>
              </a:rPr>
              <a:t>toplumsallaşması </a:t>
            </a:r>
            <a:r>
              <a:rPr lang="tr-TR" sz="2400" b="0" i="0" u="none" strike="noStrike" baseline="0" dirty="0">
                <a:solidFill>
                  <a:srgbClr val="000000"/>
                </a:solidFill>
                <a:latin typeface="Minion Pro"/>
              </a:rPr>
              <a:t>yani bilginin toplumu meydana getiren birey ve sınıflara çeşitli kanallar ve yöntemler yoluyla aktarılması ile gerçekleşmektedir.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Bilginin toplumsallaşmasına yardımcı olan etmenler, sözü edilen dönemin farklı periyotlarında farklı etki ve özellikleri ile bilginin halka aktarılmasında önemli roller oynamıştır. Bilginin toplumsallaşmasında önemli olan iki nokta vardır; </a:t>
            </a:r>
            <a:r>
              <a:rPr lang="tr-TR" sz="2400" b="1" i="0" u="none" strike="noStrike" baseline="0" dirty="0">
                <a:solidFill>
                  <a:srgbClr val="000000"/>
                </a:solidFill>
                <a:latin typeface="Minion Pro"/>
              </a:rPr>
              <a:t>ilki</a:t>
            </a:r>
            <a:r>
              <a:rPr lang="tr-TR" sz="2400" b="0" i="0" u="none" strike="noStrike" baseline="0" dirty="0">
                <a:solidFill>
                  <a:srgbClr val="000000"/>
                </a:solidFill>
                <a:latin typeface="Minion Pro"/>
              </a:rPr>
              <a:t> belirli bir grup, sınıf ve/veya zümre tarafından üretilen bilginin toplumun talebi olmadan topluma aktarılması, </a:t>
            </a:r>
            <a:r>
              <a:rPr lang="tr-TR" sz="2400" b="1" i="0" u="none" strike="noStrike" baseline="0" dirty="0">
                <a:solidFill>
                  <a:srgbClr val="000000"/>
                </a:solidFill>
                <a:latin typeface="Minion Pro"/>
              </a:rPr>
              <a:t>ikincisi ise; </a:t>
            </a:r>
            <a:r>
              <a:rPr lang="tr-TR" sz="2400" b="0" i="0" u="none" strike="noStrike" baseline="0" dirty="0">
                <a:solidFill>
                  <a:srgbClr val="000000"/>
                </a:solidFill>
                <a:latin typeface="Minion Pro"/>
              </a:rPr>
              <a:t>herhangi bir kişi, kurum, grup, sınıf vb. tarafından üretilen bilginin toplumun talebi ile topluma aktarılmasıdır. </a:t>
            </a:r>
            <a:r>
              <a:rPr lang="tr-TR" sz="2400" b="1" i="0" u="none" strike="noStrike" baseline="0" dirty="0">
                <a:solidFill>
                  <a:srgbClr val="000000"/>
                </a:solidFill>
                <a:latin typeface="Minion Pro"/>
              </a:rPr>
              <a:t>Her ikisinde de ortak nokta, üretilen bilginin ekonomik, siyasî, bilimsel, sanatsal, kültürel ve eğitim yönlerinden gelişmek ve ilerlemek üzere, ortak kullanıma açılarak nitelik ve nicelik yönünden ilerlemesini sağlamaktır. </a:t>
            </a:r>
            <a:r>
              <a:rPr lang="tr-TR" sz="2400" b="0" i="0" u="none" strike="noStrike" baseline="0" dirty="0">
                <a:solidFill>
                  <a:srgbClr val="000000"/>
                </a:solidFill>
                <a:latin typeface="Minion Pro"/>
              </a:rPr>
              <a:t>Bilginin bu şekilde topluma aktarılmasında kullanılan araç ve/ veya yöntemler genel olarak bazı nedenlere bağlı olabilirler. </a:t>
            </a:r>
          </a:p>
        </p:txBody>
      </p:sp>
    </p:spTree>
    <p:extLst>
      <p:ext uri="{BB962C8B-B14F-4D97-AF65-F5344CB8AC3E}">
        <p14:creationId xmlns:p14="http://schemas.microsoft.com/office/powerpoint/2010/main" val="326337228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Coğrafi, ekonomik, siyasi, kültürel ve dini açılardan da değerlendirilebilecek olan bu araç ve/veya yöntemler; Avrupa, Asya ve diğer kıtalardaki toplumları farklı zaman ve şekillerde etkilemiştir. Bilginin toplumsallaşmasını etkileyen başlıca araç ve/veya yöntemler aşağıdaki gibi gruplandırılabilir: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Eğitim-Öğretim,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Matbaa ve Edebiyat (Yazın),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Bilim ve Teknoloji,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İletişim Araçları,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Merkezleri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Arşivler, bilginin toplumsallaşması sürecinde bilgi merkezleri yani bilginin kayıtlı olduğu arşiv materyalinin düzenlenerek kullanıma sunulduğu aşamada yer almaktadır.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Arşivcilik ve arşivler, toplumumuzda yaklaşık 170 yıllık bir geçmiş ve geleneğe sahip olmalarına karşın, 1930’lu yıllara kadar ulusal platformda çok fazla gündeme gelen ve üzerinde tartışmaların ses getirdiği alanlar olamamıştır. </a:t>
            </a:r>
          </a:p>
        </p:txBody>
      </p:sp>
    </p:spTree>
    <p:extLst>
      <p:ext uri="{BB962C8B-B14F-4D97-AF65-F5344CB8AC3E}">
        <p14:creationId xmlns:p14="http://schemas.microsoft.com/office/powerpoint/2010/main" val="25182663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Bunun meslek ve kurum bağlamında nedenleri, arşivlerin </a:t>
            </a:r>
            <a:r>
              <a:rPr lang="tr-TR" sz="2400" b="0" i="1" u="none" strike="noStrike" baseline="0" dirty="0">
                <a:solidFill>
                  <a:srgbClr val="000000"/>
                </a:solidFill>
                <a:latin typeface="Minion Pro"/>
              </a:rPr>
              <a:t>eğitim-öğretim-bilim-kültür </a:t>
            </a:r>
            <a:r>
              <a:rPr lang="tr-TR" sz="2400" b="0" i="0" u="none" strike="noStrike" baseline="0" dirty="0">
                <a:solidFill>
                  <a:srgbClr val="000000"/>
                </a:solidFill>
                <a:latin typeface="Minion Pro"/>
              </a:rPr>
              <a:t>faaliyetlerindeki önem ve görevinin tam anlamıyla kavranamamış olması, bu bilgi merkezlerinden faydalananların sınırlı bir kesimden olmaları, mesleğin kurumsal altyapısının olmaması ve genel anlamda temel sorunların belirlenmesine rağmen uzun süre çözülememiş olmasıdır.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Arşivler, toplumların belge ile bilgi gereksinimlerini karşılamada, bilimsel araştırmalara destek olmada ve sahip olunan arşiv materyalinin gelecek nesillere aktarılmasında başvurulan akademik ve idari kurumları arasında yer almaktadır. </a:t>
            </a:r>
            <a:r>
              <a:rPr lang="tr-TR" sz="2400" b="1" i="0" u="none" strike="noStrike" baseline="0" dirty="0">
                <a:solidFill>
                  <a:srgbClr val="000000"/>
                </a:solidFill>
                <a:latin typeface="Minion Pro"/>
              </a:rPr>
              <a:t>Bu geleneksel görevleri arşivlerin arşiv belgesi ve arşivlik belgelerin de kurallar ve mevzuat çerçevesinde toplumsallaşmasını da ifade etmektedir. </a:t>
            </a:r>
            <a:r>
              <a:rPr lang="tr-TR" sz="2400" b="0" i="0" u="none" strike="noStrike" baseline="0" dirty="0">
                <a:solidFill>
                  <a:srgbClr val="000000"/>
                </a:solidFill>
                <a:latin typeface="Minion Pro"/>
              </a:rPr>
              <a:t>Daha önceki bölümlerde değinildiği üzere arşivler genel olarak idari, hukuki ve içerdikleri materyal türüne göre gruplandırılmışlardır. </a:t>
            </a:r>
          </a:p>
        </p:txBody>
      </p:sp>
    </p:spTree>
    <p:extLst>
      <p:ext uri="{BB962C8B-B14F-4D97-AF65-F5344CB8AC3E}">
        <p14:creationId xmlns:p14="http://schemas.microsoft.com/office/powerpoint/2010/main" val="267951882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 sahip oldukları arşiv materyali ile toplumun çeşitli kesimlerine faydalı olmaya çalışmış ve bu süreç içerisinde devletlerin ve hükûmetlerin içlerinde bulundukları siyasî, ekonomik, toplumsal ve kültürel durumlardan etkilenmişlerdir. Bu nedenle </a:t>
            </a:r>
            <a:r>
              <a:rPr lang="tr-TR" sz="2400" b="1" i="0" u="none" strike="noStrike" baseline="0" dirty="0">
                <a:solidFill>
                  <a:srgbClr val="000000"/>
                </a:solidFill>
                <a:latin typeface="Minion Pro"/>
              </a:rPr>
              <a:t>arşivler, aynı zamanda </a:t>
            </a:r>
            <a:r>
              <a:rPr lang="tr-TR" sz="2400" b="1" i="1" u="none" strike="noStrike" baseline="0" dirty="0">
                <a:solidFill>
                  <a:srgbClr val="000000"/>
                </a:solidFill>
                <a:latin typeface="Minion Pro"/>
              </a:rPr>
              <a:t>bilgi </a:t>
            </a:r>
            <a:r>
              <a:rPr lang="tr-TR" sz="2400" b="1" i="0" u="none" strike="noStrike" baseline="0" dirty="0">
                <a:solidFill>
                  <a:srgbClr val="000000"/>
                </a:solidFill>
                <a:latin typeface="Minion Pro"/>
              </a:rPr>
              <a:t>depolama/aktarma işlevlerini yerine getirirken, yukarıda sayılan durumlardan etkilenen ve şekillenen toplumsal, kültürel ve idari kurumlardır.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Arşivler bilginin toplumsallaşmasına, bilginin kayıtlı olduğu </a:t>
            </a:r>
            <a:r>
              <a:rPr lang="tr-TR" sz="2400" b="0" i="1" u="none" strike="noStrike" baseline="0" dirty="0">
                <a:solidFill>
                  <a:srgbClr val="000000"/>
                </a:solidFill>
                <a:latin typeface="Minion Pro"/>
              </a:rPr>
              <a:t>belge</a:t>
            </a:r>
            <a:r>
              <a:rPr lang="tr-TR" sz="2400" b="0" i="0" u="none" strike="noStrike" baseline="0" dirty="0">
                <a:solidFill>
                  <a:srgbClr val="000000"/>
                </a:solidFill>
                <a:latin typeface="Minion Pro"/>
              </a:rPr>
              <a:t>, çalışmada kullanılan biçimi ile arşiv materyali ile destek vermektedirler. Arşiv materyalinin kullanılabilirliği, XIX. yüzyılın başlarına kadar kamu kurumları ile sınırlı iken aynı yüzyılın son çeyreğinde </a:t>
            </a:r>
            <a:r>
              <a:rPr lang="tr-TR" sz="2400" b="0" i="0" u="none" strike="noStrike" baseline="0" dirty="0" err="1">
                <a:solidFill>
                  <a:srgbClr val="000000"/>
                </a:solidFill>
                <a:latin typeface="Minion Pro"/>
              </a:rPr>
              <a:t>kurumlararası</a:t>
            </a:r>
            <a:r>
              <a:rPr lang="tr-TR" sz="2400" b="0" i="0" u="none" strike="noStrike" baseline="0" dirty="0">
                <a:solidFill>
                  <a:srgbClr val="000000"/>
                </a:solidFill>
                <a:latin typeface="Minion Pro"/>
              </a:rPr>
              <a:t>, özel ve tüzel kişilere doğru genişlemiştir. Kamu ve özel kurumların; geçmiş faaliyetleri, kişisel, kurumsal ve toplumsal yeni gereksinimler, bürokrasi, ekonomik ilişkilerin sıklaşması, iletişimin gelişmesi, karar mekanizmasının hızlandırılması ve denetim için gerekli olan bilgilerin arşiv materyalinden de alınabileceği, arşivleri daha popüler hale getirmiştir. Kamu ve özel kurumların </a:t>
            </a:r>
            <a:r>
              <a:rPr lang="tr-TR" sz="2400" b="0" i="1" u="none" strike="noStrike" baseline="0" dirty="0">
                <a:solidFill>
                  <a:srgbClr val="000000"/>
                </a:solidFill>
                <a:latin typeface="Minion Pro"/>
              </a:rPr>
              <a:t>kurumsal tarihleri</a:t>
            </a:r>
            <a:r>
              <a:rPr lang="tr-TR" sz="2400" b="0" i="0" u="none" strike="noStrike" baseline="0" dirty="0">
                <a:solidFill>
                  <a:srgbClr val="000000"/>
                </a:solidFill>
                <a:latin typeface="Minion Pro"/>
              </a:rPr>
              <a:t>nin geçen süredeki değişimleri ve tanıtımı için önemli bir bilgi kaynağı olarak kabul edilmesi, kamu ve özel arşivlerden faydalanılmasını sağlamıştır. </a:t>
            </a:r>
          </a:p>
        </p:txBody>
      </p:sp>
    </p:spTree>
    <p:extLst>
      <p:ext uri="{BB962C8B-B14F-4D97-AF65-F5344CB8AC3E}">
        <p14:creationId xmlns:p14="http://schemas.microsoft.com/office/powerpoint/2010/main" val="24333884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2400" b="0" i="0" u="none" strike="noStrike" baseline="0" dirty="0">
                <a:solidFill>
                  <a:srgbClr val="000000"/>
                </a:solidFill>
                <a:latin typeface="Minion Pro"/>
              </a:rPr>
              <a:t>Tarihî bilgilerin kitap ve süreli yayın türündeki kaynakların yanı sıra arşivlerden de elde edilebilir olduğu kütüphanelerin yanı sıra arşivleri de görünür kılmıştır.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Arşivlerin </a:t>
            </a:r>
            <a:r>
              <a:rPr lang="tr-TR" sz="2400" b="0" i="1" u="none" strike="noStrike" baseline="0" dirty="0">
                <a:solidFill>
                  <a:srgbClr val="000000"/>
                </a:solidFill>
                <a:latin typeface="Minion Pro"/>
              </a:rPr>
              <a:t>koruyuculuk </a:t>
            </a:r>
            <a:r>
              <a:rPr lang="tr-TR" sz="2400" b="0" i="0" u="none" strike="noStrike" baseline="0" dirty="0">
                <a:solidFill>
                  <a:srgbClr val="000000"/>
                </a:solidFill>
                <a:latin typeface="Minion Pro"/>
              </a:rPr>
              <a:t>görevi, arşivcilik mesleğinin kurumsal hale gelmesi ile birlikte kamunun sahip olduğu bu kaynaklardan </a:t>
            </a:r>
            <a:r>
              <a:rPr lang="tr-TR" sz="2400" b="0" i="1" u="none" strike="noStrike" baseline="0" dirty="0">
                <a:solidFill>
                  <a:srgbClr val="000000"/>
                </a:solidFill>
                <a:latin typeface="Minion Pro"/>
              </a:rPr>
              <a:t>toplumu faydalandırma</a:t>
            </a:r>
            <a:r>
              <a:rPr lang="tr-TR" sz="2400" b="0" i="0" u="none" strike="noStrike" baseline="0" dirty="0">
                <a:solidFill>
                  <a:srgbClr val="000000"/>
                </a:solidFill>
                <a:latin typeface="Minion Pro"/>
              </a:rPr>
              <a:t>ya </a:t>
            </a:r>
            <a:r>
              <a:rPr lang="tr-TR" sz="2400" b="0" i="0" u="none" strike="noStrike" baseline="0" dirty="0" err="1">
                <a:solidFill>
                  <a:srgbClr val="000000"/>
                </a:solidFill>
                <a:latin typeface="Minion Pro"/>
              </a:rPr>
              <a:t>evrilmiştir</a:t>
            </a:r>
            <a:r>
              <a:rPr lang="tr-TR" sz="2400" b="0" i="0" u="none" strike="noStrike" baseline="0" dirty="0">
                <a:solidFill>
                  <a:srgbClr val="000000"/>
                </a:solidFill>
                <a:latin typeface="Minion Pro"/>
              </a:rPr>
              <a:t>. Elbette korunmayan, bütünlüğü ve ilişkileri kurulamayan bu kaynaklardan faydalanılması oldukça güçtür. </a:t>
            </a:r>
            <a:r>
              <a:rPr lang="tr-TR" sz="2400" b="1" i="0" u="none" strike="noStrike" baseline="0" dirty="0">
                <a:solidFill>
                  <a:srgbClr val="000000"/>
                </a:solidFill>
                <a:latin typeface="Minion Pro"/>
              </a:rPr>
              <a:t>Bu da arşivlerden diğer bilgi merkezlerine nazaran daha kurallı ve kısmen sınırlı bir kullanımı zorunlu kılmıştır. </a:t>
            </a:r>
            <a:r>
              <a:rPr lang="tr-TR" sz="2400" b="0" i="0" u="none" strike="noStrike" baseline="0" dirty="0">
                <a:solidFill>
                  <a:srgbClr val="000000"/>
                </a:solidFill>
                <a:latin typeface="Minion Pro"/>
              </a:rPr>
              <a:t>Arşiv materyalinin tekliği/özgünlüğü, büyük oranda yayınlanmamış olması, genelden özele bir bütünlük içerisindeki yapısı, kanıt niteliği taşıması, ona sahip olan ülkeler için </a:t>
            </a:r>
            <a:r>
              <a:rPr lang="tr-TR" sz="2400" b="0" i="1" u="none" strike="noStrike" baseline="0" dirty="0">
                <a:solidFill>
                  <a:srgbClr val="000000"/>
                </a:solidFill>
                <a:latin typeface="Minion Pro"/>
              </a:rPr>
              <a:t>hazine </a:t>
            </a:r>
            <a:r>
              <a:rPr lang="tr-TR" sz="2400" b="0" i="0" u="none" strike="noStrike" baseline="0" dirty="0">
                <a:solidFill>
                  <a:srgbClr val="000000"/>
                </a:solidFill>
                <a:latin typeface="Minion Pro"/>
              </a:rPr>
              <a:t>ve </a:t>
            </a:r>
            <a:r>
              <a:rPr lang="tr-TR" sz="2400" b="0" i="1" u="none" strike="noStrike" baseline="0" dirty="0">
                <a:solidFill>
                  <a:srgbClr val="000000"/>
                </a:solidFill>
                <a:latin typeface="Minion Pro"/>
              </a:rPr>
              <a:t>miras </a:t>
            </a:r>
            <a:r>
              <a:rPr lang="tr-TR" sz="2400" b="0" i="0" u="none" strike="noStrike" baseline="0" dirty="0">
                <a:solidFill>
                  <a:srgbClr val="000000"/>
                </a:solidFill>
                <a:latin typeface="Minion Pro"/>
              </a:rPr>
              <a:t>niteliğindedir. Arşivlerin hemen her konuda materyal barındırdığı da buna eklendiğinde, bu materyalin taşıdığı bilginin toplumsallaşması da kaçınılmaz olmuştur. </a:t>
            </a:r>
          </a:p>
        </p:txBody>
      </p:sp>
    </p:spTree>
    <p:extLst>
      <p:ext uri="{BB962C8B-B14F-4D97-AF65-F5344CB8AC3E}">
        <p14:creationId xmlns:p14="http://schemas.microsoft.com/office/powerpoint/2010/main" val="37786106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Kamu ve özel arşivlerin erişilebilirliği bilinse de akıllarda kalan; </a:t>
            </a:r>
            <a:r>
              <a:rPr lang="tr-TR" sz="2400" b="0" i="1" u="none" strike="noStrike" baseline="0" dirty="0">
                <a:solidFill>
                  <a:srgbClr val="000000"/>
                </a:solidFill>
                <a:latin typeface="Minion Pro"/>
              </a:rPr>
              <a:t>koruma</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erişim zorluğu</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uzayan cevap süresi</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yeterli bilgi alamama </a:t>
            </a:r>
            <a:r>
              <a:rPr lang="tr-TR" sz="2400" b="0" i="0" u="none" strike="noStrike" baseline="0" dirty="0">
                <a:solidFill>
                  <a:srgbClr val="000000"/>
                </a:solidFill>
                <a:latin typeface="Minion Pro"/>
              </a:rPr>
              <a:t>endişesi gibi çekinceler ve arşivlerle ilgili bilgi eksikliği; bu bilgi merkezlerini ve içerdiği materyali daha merak uyandıran bir konuma getirmiştir. </a:t>
            </a:r>
            <a:r>
              <a:rPr lang="tr-TR" sz="2400" b="1" i="0" u="none" strike="noStrike" baseline="0" dirty="0">
                <a:solidFill>
                  <a:srgbClr val="000000"/>
                </a:solidFill>
                <a:latin typeface="Minion Pro"/>
              </a:rPr>
              <a:t>Toplumun arşivlere bakış açısı, tarihinden kaynaklanan </a:t>
            </a:r>
            <a:r>
              <a:rPr lang="tr-TR" sz="2400" b="1" i="1" u="none" strike="noStrike" baseline="0" dirty="0">
                <a:solidFill>
                  <a:srgbClr val="000000"/>
                </a:solidFill>
                <a:latin typeface="Minion Pro"/>
              </a:rPr>
              <a:t>devletin bilgisi </a:t>
            </a:r>
            <a:r>
              <a:rPr lang="tr-TR" sz="2400" b="1" i="0" u="none" strike="noStrike" baseline="0" dirty="0">
                <a:solidFill>
                  <a:srgbClr val="000000"/>
                </a:solidFill>
                <a:latin typeface="Minion Pro"/>
              </a:rPr>
              <a:t>veya </a:t>
            </a:r>
            <a:r>
              <a:rPr lang="tr-TR" sz="2400" b="1" i="1" u="none" strike="noStrike" baseline="0" dirty="0">
                <a:solidFill>
                  <a:srgbClr val="000000"/>
                </a:solidFill>
                <a:latin typeface="Minion Pro"/>
              </a:rPr>
              <a:t>kişisel/özel bilgi </a:t>
            </a:r>
            <a:r>
              <a:rPr lang="tr-TR" sz="2400" b="1" i="0" u="none" strike="noStrike" baseline="0" dirty="0">
                <a:solidFill>
                  <a:srgbClr val="000000"/>
                </a:solidFill>
                <a:latin typeface="Minion Pro"/>
              </a:rPr>
              <a:t>barındırdığı ve bunlara erişimin imkânsız olmasa da sınırlı olması gerektiği düşüncesi şeklinde süregelmiştir</a:t>
            </a:r>
            <a:r>
              <a:rPr lang="tr-TR" sz="2400" b="0" i="0" u="none" strike="noStrike" baseline="0" dirty="0">
                <a:solidFill>
                  <a:srgbClr val="000000"/>
                </a:solidFill>
                <a:latin typeface="Minion Pro"/>
              </a:rPr>
              <a:t>. Arşivlerin barındırdıkları materyal bağlamında kamu yönetimi, uluslararası ilişkiler, hukuk, tarih, ekonomi, diplomatik, siyaset bilim gibi alanlarla yakın ilişki içerisinde olması nedeniyle çeşitlilik göstermekle birlikte arşiv materyalinden yararlanma, bunların belirli kurallar çerçevesinde kamuya açılması uzun bir süreç almıştır. </a:t>
            </a:r>
            <a:r>
              <a:rPr lang="tr-TR" sz="2400" b="0" i="0" u="none" strike="noStrike" baseline="0" dirty="0" err="1">
                <a:solidFill>
                  <a:srgbClr val="000000"/>
                </a:solidFill>
                <a:latin typeface="Minion Pro"/>
              </a:rPr>
              <a:t>Delmas’ın</a:t>
            </a:r>
            <a:r>
              <a:rPr lang="tr-TR" sz="2400" b="0" i="0" u="none" strike="noStrike" baseline="0" dirty="0">
                <a:solidFill>
                  <a:srgbClr val="000000"/>
                </a:solidFill>
                <a:latin typeface="Minion Pro"/>
              </a:rPr>
              <a:t> da (1991: 17) belirttiği gibi; </a:t>
            </a:r>
            <a:r>
              <a:rPr lang="tr-TR" sz="2400" b="1" i="1" u="none" strike="noStrike" baseline="0" dirty="0">
                <a:solidFill>
                  <a:srgbClr val="000000"/>
                </a:solidFill>
                <a:latin typeface="Minion Pro"/>
              </a:rPr>
              <a:t>“…bilgi aracı olarak kabul edilmeden önce dahi, devletler kendi hakları, imtiyazları ve hatta talepleri ile ilgili belgeleri korumak amacıyla arşivler kurmuşlardır</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Yukarıda belirtilen alanların dışında birçok araştırma ve uygulama alanı ile ilişkisi olan arşivlerin statüsü ve türü ne olursa olsun sahip oldukları arşiv materyalini toplumla buluşturması, imkânlar ve idarenin arşive bakışı doğrultusunda kurumsal tanıtımlar ile gerçekleşmiştir. </a:t>
            </a:r>
          </a:p>
        </p:txBody>
      </p:sp>
    </p:spTree>
    <p:extLst>
      <p:ext uri="{BB962C8B-B14F-4D97-AF65-F5344CB8AC3E}">
        <p14:creationId xmlns:p14="http://schemas.microsoft.com/office/powerpoint/2010/main" val="21033371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Çeşitli içerik ve türdeki yayınların ön planda olduğu bu </a:t>
            </a:r>
            <a:r>
              <a:rPr lang="tr-TR" sz="2400" b="0" i="1" u="none" strike="noStrike" baseline="0" dirty="0">
                <a:solidFill>
                  <a:srgbClr val="000000"/>
                </a:solidFill>
                <a:latin typeface="Minion Pro"/>
              </a:rPr>
              <a:t>tanıtım/farkındalık yaratma </a:t>
            </a:r>
            <a:r>
              <a:rPr lang="tr-TR" sz="2400" b="0" i="0" u="none" strike="noStrike" baseline="0" dirty="0">
                <a:solidFill>
                  <a:srgbClr val="000000"/>
                </a:solidFill>
                <a:latin typeface="Minion Pro"/>
              </a:rPr>
              <a:t>çalışmaları, kamu ve sivil toplum kuruluşları ile işbirliği, meslekî kurumların girişimleri, akademik kuruluşlar ile ilişkiler, ortak projeler ve yayınlar aracılığıyla gerçekleştirilmeye çalışılmıştır. Bu çabaların genelde arşiv materyalinin tanıtımı, yöntem, teknik, kural ve standartlar üzerine yoğunlaşmış, </a:t>
            </a:r>
            <a:r>
              <a:rPr lang="tr-TR" sz="2400" b="1" i="0" u="none" strike="noStrike" baseline="0" dirty="0">
                <a:solidFill>
                  <a:srgbClr val="000000"/>
                </a:solidFill>
                <a:latin typeface="Minion Pro"/>
              </a:rPr>
              <a:t>asıl hedef olması gereken araştırmacının arşiv materyaline erişimi arka planda kalmıştır. </a:t>
            </a:r>
            <a:r>
              <a:rPr lang="tr-TR" sz="2400" b="0" i="0" u="none" strike="noStrike" baseline="0" dirty="0">
                <a:solidFill>
                  <a:srgbClr val="000000"/>
                </a:solidFill>
                <a:latin typeface="Minion Pro"/>
              </a:rPr>
              <a:t>Bunun en önemli nedeni, araştırmacıyı arşivlere çekmede ya da arşivleri toplumsallaştırmada arşiv materyalinin güvenliğinin ve fiziksel kullanımının azaltılmasının getirdiği çekince olabilir. Söz konusu çekince büyük kurum, kamu ve devlet arşivleri için daha planlanabilir haldeyken özel arşivler için </a:t>
            </a:r>
            <a:r>
              <a:rPr lang="tr-TR" sz="2400" b="0" i="1" u="none" strike="noStrike" baseline="0" dirty="0">
                <a:solidFill>
                  <a:srgbClr val="000000"/>
                </a:solidFill>
                <a:latin typeface="Minion Pro"/>
              </a:rPr>
              <a:t>kişisel/kurumsal </a:t>
            </a:r>
            <a:r>
              <a:rPr lang="tr-TR" sz="2400" b="0" i="0" u="none" strike="noStrike" baseline="0" dirty="0">
                <a:solidFill>
                  <a:srgbClr val="000000"/>
                </a:solidFill>
                <a:latin typeface="Minion Pro"/>
              </a:rPr>
              <a:t>açıdan </a:t>
            </a:r>
            <a:r>
              <a:rPr lang="tr-TR" sz="2400" b="0" i="1" u="none" strike="noStrike" baseline="0" dirty="0">
                <a:solidFill>
                  <a:srgbClr val="000000"/>
                </a:solidFill>
                <a:latin typeface="Minion Pro"/>
              </a:rPr>
              <a:t>özgün/orijinal </a:t>
            </a:r>
            <a:r>
              <a:rPr lang="tr-TR" sz="2400" b="0" i="0" u="none" strike="noStrike" baseline="0" dirty="0">
                <a:solidFill>
                  <a:srgbClr val="000000"/>
                </a:solidFill>
                <a:latin typeface="Minion Pro"/>
              </a:rPr>
              <a:t>belgeleri için ciddi bir sorun olmuştur. </a:t>
            </a:r>
          </a:p>
          <a:p>
            <a:pPr algn="just"/>
            <a:r>
              <a:rPr lang="tr-TR" sz="2400" b="0" i="0" u="none" strike="noStrike" baseline="0" dirty="0">
                <a:solidFill>
                  <a:srgbClr val="000000"/>
                </a:solidFill>
                <a:latin typeface="Minion Pro"/>
              </a:rPr>
              <a:t>1980’li yıllardan itibaren arşiv materyaline ilişkin bibliyografik kimliklerin paylaşıldığı -toplumsallaştığı-platformlar, 1990’lı yılların başından itibaren internet ve kopyalama teknolojisiyle tam metin olarak araştırma hizmeti vermeye başlamışlardır. Bu değişim, günümüze kadar yerel, ulusal ve uluslararası çaptaki birçok arşivin sanal ortamda oluşturulmasına olanak sağlamıştır. </a:t>
            </a:r>
          </a:p>
        </p:txBody>
      </p:sp>
    </p:spTree>
    <p:extLst>
      <p:ext uri="{BB962C8B-B14F-4D97-AF65-F5344CB8AC3E}">
        <p14:creationId xmlns:p14="http://schemas.microsoft.com/office/powerpoint/2010/main" val="11609832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Başta millî arşivler, farklı materyale sahip tematik arşivler, tanınmış ticarî kurumların arşivleri</a:t>
            </a:r>
            <a:r>
              <a:rPr lang="tr-TR" sz="800" b="0" i="0" u="none" strike="noStrike" baseline="0" dirty="0">
                <a:solidFill>
                  <a:srgbClr val="000000"/>
                </a:solidFill>
                <a:latin typeface="Minion Pro"/>
              </a:rPr>
              <a:t>141</a:t>
            </a:r>
            <a:r>
              <a:rPr lang="tr-TR" sz="2400" b="0" i="0" u="none" strike="noStrike" baseline="0" dirty="0">
                <a:solidFill>
                  <a:srgbClr val="000000"/>
                </a:solidFill>
                <a:latin typeface="Minion Pro"/>
              </a:rPr>
              <a:t>, kişi ve aile arşivleri internet ile dijitalleştirmenin sağladığı teknik imkânları, modern arşivcilik yöntem ve teknikleri ile birleştirerek arşiv koleksiyonlarını görünür ve erişilebilir kılmak için çalışmalar gerçekleştirmiştir. Bu aynı zamanda toplumsallaşmayla tanınma yolunu da açmıştır. </a:t>
            </a:r>
          </a:p>
          <a:p>
            <a:pPr algn="just"/>
            <a:endParaRPr lang="tr-TR" sz="2400" dirty="0">
              <a:solidFill>
                <a:srgbClr val="000000"/>
              </a:solidFill>
              <a:latin typeface="Minion Pro"/>
            </a:endParaRPr>
          </a:p>
          <a:p>
            <a:pPr algn="just"/>
            <a:r>
              <a:rPr lang="tr-TR" sz="2400" b="1" i="0" u="none" strike="noStrike" baseline="0" dirty="0">
                <a:solidFill>
                  <a:srgbClr val="000000"/>
                </a:solidFill>
                <a:latin typeface="Times New Roman" panose="02020603050405020304" pitchFamily="18" charset="0"/>
              </a:rPr>
              <a:t>Bilginin hızlı iletimi, yerel ve ulusal değerlerin de ait oldukları toplumda hızla görünür olmasını sağlamıştır. </a:t>
            </a:r>
            <a:r>
              <a:rPr lang="tr-TR" sz="2400" b="0" i="0" u="none" strike="noStrike" baseline="0" dirty="0">
                <a:solidFill>
                  <a:srgbClr val="000000"/>
                </a:solidFill>
                <a:latin typeface="Times New Roman" panose="02020603050405020304" pitchFamily="18" charset="0"/>
              </a:rPr>
              <a:t>Arşivlerin web sayfaları, çevrimiçi katalogları, sosyal medya kanalları hem arşiv materyali hem de arşiv hizmetleri için giderek artan bir oranda kullanılmakta, kullanımla ilgili veriler de hizmet politikaları için değerlendirilmektedir.</a:t>
            </a:r>
          </a:p>
          <a:p>
            <a:pPr algn="just"/>
            <a:endParaRPr lang="tr-TR" sz="2400" b="0" i="0" u="none" strike="noStrike" baseline="0" dirty="0">
              <a:solidFill>
                <a:srgbClr val="000000"/>
              </a:solidFill>
              <a:latin typeface="Times New Roman" panose="02020603050405020304" pitchFamily="18" charset="0"/>
            </a:endParaRPr>
          </a:p>
          <a:p>
            <a:pPr algn="just"/>
            <a:r>
              <a:rPr lang="tr-TR" sz="2400" b="0" i="0" u="none" strike="noStrike" baseline="0" dirty="0">
                <a:solidFill>
                  <a:srgbClr val="000000"/>
                </a:solidFill>
                <a:latin typeface="Times New Roman" panose="02020603050405020304" pitchFamily="18" charset="0"/>
              </a:rPr>
              <a:t> Modern toplumlarda önemli olan, bireyin hangi meslek ve konuma sahip olduğu değil aynı toplum içerisindeki diğer bireyler gibi arşivlerden kendisi ve ait olduğu toplumla ilgili nasıl destek alabileceğidir.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5497202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Times New Roman" panose="02020603050405020304" pitchFamily="18" charset="0"/>
              </a:rPr>
              <a:t>Arşivler aynı zamanda mensubu olunan toplumun çok boyutluluğunu farklı bakış açılarından sunabilen yapısıyla farklı yanıtların bulunabileceği bilgi merkezleridir. </a:t>
            </a:r>
            <a:r>
              <a:rPr lang="tr-TR" sz="2400" b="1" i="0" u="none" strike="noStrike" baseline="0" dirty="0">
                <a:solidFill>
                  <a:srgbClr val="000000"/>
                </a:solidFill>
                <a:latin typeface="Times New Roman" panose="02020603050405020304" pitchFamily="18" charset="0"/>
              </a:rPr>
              <a:t>Ortak geçmişin temel kaynakları olarak arşivler, tarihsel, sosyal ve kültürel izlere erişilebilen hem kişisel hem de kurumsal anlamda cevapların bulunabileceği toplumun temel gereksinimlerinden biri haline gelmiştir.</a:t>
            </a:r>
            <a:r>
              <a:rPr lang="tr-TR" sz="2400" b="0" i="0" u="none" strike="noStrike" baseline="0" dirty="0">
                <a:solidFill>
                  <a:srgbClr val="000000"/>
                </a:solidFill>
                <a:latin typeface="Times New Roman" panose="02020603050405020304" pitchFamily="18" charset="0"/>
              </a:rPr>
              <a:t> Örneğin, 2016’da Polonya Devlet Arşivi, Millî Kültür Merkezi tarafından yapılan araştırmada Polonyalıların arşivden en fazla </a:t>
            </a:r>
            <a:r>
              <a:rPr lang="tr-TR" sz="2400" b="0" i="1" u="none" strike="noStrike" baseline="0" dirty="0">
                <a:solidFill>
                  <a:srgbClr val="000000"/>
                </a:solidFill>
                <a:latin typeface="Times New Roman" panose="02020603050405020304" pitchFamily="18" charset="0"/>
              </a:rPr>
              <a:t>şecere/soy ağacı (</a:t>
            </a:r>
            <a:r>
              <a:rPr lang="tr-TR" sz="2400" b="0" i="1" u="none" strike="noStrike" baseline="0" dirty="0" err="1">
                <a:solidFill>
                  <a:srgbClr val="000000"/>
                </a:solidFill>
                <a:latin typeface="Times New Roman" panose="02020603050405020304" pitchFamily="18" charset="0"/>
              </a:rPr>
              <a:t>genealogy</a:t>
            </a:r>
            <a:r>
              <a:rPr lang="tr-TR" sz="2400" b="0" i="1" u="none" strike="noStrike" baseline="0" dirty="0">
                <a:solidFill>
                  <a:srgbClr val="000000"/>
                </a:solidFill>
                <a:latin typeface="Times New Roman" panose="02020603050405020304" pitchFamily="18" charset="0"/>
              </a:rPr>
              <a:t>) </a:t>
            </a:r>
            <a:r>
              <a:rPr lang="tr-TR" sz="2400" b="0" i="0" u="none" strike="noStrike" baseline="0" dirty="0">
                <a:solidFill>
                  <a:srgbClr val="000000"/>
                </a:solidFill>
                <a:latin typeface="Times New Roman" panose="02020603050405020304" pitchFamily="18" charset="0"/>
              </a:rPr>
              <a:t>konusunda (%36) araştırma yaptıkları ifade edilmiştir (</a:t>
            </a:r>
            <a:r>
              <a:rPr lang="tr-TR" sz="2400" b="0" i="0" u="none" strike="noStrike" baseline="0" dirty="0" err="1">
                <a:solidFill>
                  <a:srgbClr val="000000"/>
                </a:solidFill>
                <a:latin typeface="Times New Roman" panose="02020603050405020304" pitchFamily="18" charset="0"/>
              </a:rPr>
              <a:t>Share</a:t>
            </a:r>
            <a:r>
              <a:rPr lang="tr-TR" sz="2400" b="0" i="0" u="none" strike="noStrike" baseline="0" dirty="0">
                <a:solidFill>
                  <a:srgbClr val="000000"/>
                </a:solidFill>
                <a:latin typeface="Times New Roman" panose="02020603050405020304" pitchFamily="18" charset="0"/>
              </a:rPr>
              <a:t> of </a:t>
            </a:r>
            <a:r>
              <a:rPr lang="tr-TR" sz="2400" b="0" i="0" u="none" strike="noStrike" baseline="0" dirty="0" err="1">
                <a:solidFill>
                  <a:srgbClr val="000000"/>
                </a:solidFill>
                <a:latin typeface="Times New Roman" panose="02020603050405020304" pitchFamily="18" charset="0"/>
              </a:rPr>
              <a:t>Different</a:t>
            </a:r>
            <a:r>
              <a:rPr lang="tr-TR" sz="2400" b="0" i="0" u="none" strike="noStrike" baseline="0" dirty="0">
                <a:solidFill>
                  <a:srgbClr val="000000"/>
                </a:solidFill>
                <a:latin typeface="Times New Roman" panose="02020603050405020304" pitchFamily="18" charset="0"/>
              </a:rPr>
              <a:t>…, 2020). 8 Şubat 2018’de E-Devlet Kapısı www.turkiye.gov.tr adresinde İçişleri Bakanlığı Nüfus ve Vatandaşlık İşleri Genel Müdürlüğü’nce hazırlanan </a:t>
            </a:r>
            <a:r>
              <a:rPr lang="tr-TR" sz="2400" b="0" i="1" u="none" strike="noStrike" baseline="0" dirty="0">
                <a:solidFill>
                  <a:srgbClr val="000000"/>
                </a:solidFill>
                <a:latin typeface="Times New Roman" panose="02020603050405020304" pitchFamily="18" charset="0"/>
              </a:rPr>
              <a:t>Alt-Üst Soy Bilgisi Sorgulama (Alt-Üst Soy Belgesi) </a:t>
            </a:r>
            <a:r>
              <a:rPr lang="tr-TR" sz="2400" b="0" i="0" u="none" strike="noStrike" baseline="0" dirty="0">
                <a:solidFill>
                  <a:srgbClr val="000000"/>
                </a:solidFill>
                <a:latin typeface="Times New Roman" panose="02020603050405020304" pitchFamily="18" charset="0"/>
              </a:rPr>
              <a:t>hizmeti, bir haftalık sürede kesintilerle de olsa 5.032.288 başvuruyu cevaplamıştır (Alt-Üst Soy…, 2018). İngiliz Ulusal İstatistik Ofisi tarafından açıklanan bir tabloda İngiltere’de 2017-18 döneminde bireylerin arşiv veya belge merkezlerini </a:t>
            </a:r>
            <a:r>
              <a:rPr lang="tr-TR" sz="2400" b="0" i="1" u="none" strike="noStrike" baseline="0" dirty="0">
                <a:solidFill>
                  <a:srgbClr val="000000"/>
                </a:solidFill>
                <a:latin typeface="Times New Roman" panose="02020603050405020304" pitchFamily="18" charset="0"/>
              </a:rPr>
              <a:t>dijitalleştirilmiş belgeleri görüntülemek </a:t>
            </a:r>
            <a:r>
              <a:rPr lang="tr-TR" sz="2400" b="0" i="0" u="none" strike="noStrike" baseline="0" dirty="0">
                <a:solidFill>
                  <a:srgbClr val="000000"/>
                </a:solidFill>
                <a:latin typeface="Times New Roman" panose="02020603050405020304" pitchFamily="18" charset="0"/>
              </a:rPr>
              <a:t>amacıyla kullananların oranı %57,5 olarak açıklamıştır (</a:t>
            </a:r>
            <a:r>
              <a:rPr lang="tr-TR" sz="2400" b="0" i="0" u="none" strike="noStrike" baseline="0" dirty="0" err="1">
                <a:solidFill>
                  <a:srgbClr val="000000"/>
                </a:solidFill>
                <a:latin typeface="Times New Roman" panose="02020603050405020304" pitchFamily="18" charset="0"/>
              </a:rPr>
              <a:t>Reasons</a:t>
            </a:r>
            <a:r>
              <a:rPr lang="tr-TR" sz="2400" b="0" i="0" u="none" strike="noStrike" baseline="0" dirty="0">
                <a:solidFill>
                  <a:srgbClr val="000000"/>
                </a:solidFill>
                <a:latin typeface="Times New Roman" panose="02020603050405020304" pitchFamily="18" charset="0"/>
              </a:rPr>
              <a:t> </a:t>
            </a:r>
            <a:r>
              <a:rPr lang="tr-TR" sz="2400" b="0" i="0" u="none" strike="noStrike" baseline="0" dirty="0" err="1">
                <a:solidFill>
                  <a:srgbClr val="000000"/>
                </a:solidFill>
                <a:latin typeface="Times New Roman" panose="02020603050405020304" pitchFamily="18" charset="0"/>
              </a:rPr>
              <a:t>for</a:t>
            </a:r>
            <a:r>
              <a:rPr lang="tr-TR" sz="2400" b="0" i="0" u="none" strike="noStrike" baseline="0" dirty="0">
                <a:solidFill>
                  <a:srgbClr val="000000"/>
                </a:solidFill>
                <a:latin typeface="Times New Roman" panose="02020603050405020304" pitchFamily="18" charset="0"/>
              </a:rPr>
              <a:t> </a:t>
            </a:r>
            <a:r>
              <a:rPr lang="tr-TR" sz="2400" b="0" i="0" u="none" strike="noStrike" baseline="0" dirty="0" err="1">
                <a:solidFill>
                  <a:srgbClr val="000000"/>
                </a:solidFill>
                <a:latin typeface="Times New Roman" panose="02020603050405020304" pitchFamily="18" charset="0"/>
              </a:rPr>
              <a:t>Visiting</a:t>
            </a:r>
            <a:r>
              <a:rPr lang="tr-TR" sz="2400" b="0" i="0" u="none" strike="noStrike" baseline="0" dirty="0">
                <a:solidFill>
                  <a:srgbClr val="000000"/>
                </a:solidFill>
                <a:latin typeface="Times New Roman" panose="02020603050405020304" pitchFamily="18" charset="0"/>
              </a:rPr>
              <a:t>…, 2020).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0565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0" cap="none" spc="0" normalizeH="0" baseline="0" noProof="0" dirty="0">
                <a:ln>
                  <a:noFill/>
                </a:ln>
                <a:solidFill>
                  <a:srgbClr val="002060"/>
                </a:solidFill>
                <a:effectLst/>
                <a:uLnTx/>
                <a:uFillTx/>
                <a:latin typeface="Arial Black" panose="020B0A04020102020204" pitchFamily="34" charset="0"/>
                <a:ea typeface="Segoe UI Black" pitchFamily="34" charset="0"/>
                <a:cs typeface="Segoe UI Black" pitchFamily="34" charset="0"/>
              </a:rPr>
              <a:t>TAPU VE KADASTRO ARŞİVLERİ DERSİ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TEMEL KAVRAMLAR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1899174"/>
          </a:xfrm>
          <a:prstGeom prst="rect">
            <a:avLst/>
          </a:prstGeom>
          <a:noFill/>
        </p:spPr>
        <p:txBody>
          <a:bodyPr wrap="square">
            <a:spAutoFit/>
          </a:bodyPr>
          <a:lstStyle/>
          <a:p>
            <a:pPr algn="just">
              <a:lnSpc>
                <a:spcPct val="150000"/>
              </a:lnSpc>
            </a:pPr>
            <a:r>
              <a:rPr lang="tr-TR" sz="1600" b="0" i="0" u="none" strike="noStrike" baseline="0" dirty="0">
                <a:solidFill>
                  <a:srgbClr val="000000"/>
                </a:solidFill>
                <a:latin typeface="Minion Pro"/>
              </a:rPr>
              <a:t>İçinde bulunduğumuz bilgi ve teknoloji çağı; </a:t>
            </a:r>
            <a:r>
              <a:rPr lang="tr-TR" sz="1600" b="1" i="0" u="none" strike="noStrike" baseline="0" dirty="0">
                <a:solidFill>
                  <a:srgbClr val="000000"/>
                </a:solidFill>
                <a:latin typeface="Minion Pro"/>
              </a:rPr>
              <a:t>bilgiye hızlı ve isabetli erişimin </a:t>
            </a:r>
            <a:r>
              <a:rPr lang="tr-TR" sz="1600" b="0" i="0" u="none" strike="noStrike" baseline="0" dirty="0">
                <a:solidFill>
                  <a:srgbClr val="000000"/>
                </a:solidFill>
                <a:latin typeface="Minion Pro"/>
              </a:rPr>
              <a:t>toplumsal gelişimin ön koşulu haline geldiği, </a:t>
            </a:r>
            <a:r>
              <a:rPr lang="tr-TR" sz="1600" b="1" i="0" u="none" strike="noStrike" baseline="0" dirty="0">
                <a:solidFill>
                  <a:srgbClr val="000000"/>
                </a:solidFill>
                <a:latin typeface="Minion Pro"/>
              </a:rPr>
              <a:t>bilgi merkezlerinin ülkedeki gelişmişlik düzeyini doğrudan etkilediği</a:t>
            </a:r>
            <a:r>
              <a:rPr lang="tr-TR" sz="1600" b="0" i="0" u="none" strike="noStrike" baseline="0" dirty="0">
                <a:solidFill>
                  <a:srgbClr val="000000"/>
                </a:solidFill>
                <a:latin typeface="Minion Pro"/>
              </a:rPr>
              <a:t>, </a:t>
            </a:r>
            <a:r>
              <a:rPr lang="tr-TR" sz="1600" b="1" i="0" u="none" strike="noStrike" baseline="0" dirty="0">
                <a:solidFill>
                  <a:srgbClr val="000000"/>
                </a:solidFill>
                <a:latin typeface="Minion Pro"/>
              </a:rPr>
              <a:t>bilgi hizmetlerinin yeniden tasarlandığı </a:t>
            </a:r>
            <a:r>
              <a:rPr lang="tr-TR" sz="1600" b="0" i="0" u="none" strike="noStrike" baseline="0" dirty="0">
                <a:solidFill>
                  <a:srgbClr val="000000"/>
                </a:solidFill>
                <a:latin typeface="Minion Pro"/>
              </a:rPr>
              <a:t>bir dönemdir.</a:t>
            </a:r>
          </a:p>
          <a:p>
            <a:pPr algn="just">
              <a:lnSpc>
                <a:spcPct val="150000"/>
              </a:lnSpc>
            </a:pPr>
            <a:endParaRPr lang="tr-TR" sz="1600" dirty="0">
              <a:solidFill>
                <a:srgbClr val="000000"/>
              </a:solidFill>
              <a:latin typeface="Minion Pro"/>
            </a:endParaRPr>
          </a:p>
          <a:p>
            <a:pPr algn="just">
              <a:lnSpc>
                <a:spcPct val="150000"/>
              </a:lnSpc>
            </a:pPr>
            <a:r>
              <a:rPr lang="tr-TR" sz="1600" b="0" i="0" u="none" strike="noStrike" baseline="0" dirty="0">
                <a:solidFill>
                  <a:srgbClr val="000000"/>
                </a:solidFill>
                <a:latin typeface="Minion Pro"/>
              </a:rPr>
              <a:t> Bu bağlamda hem günümüzde hem de gelecekte ülkemizin ve milletimizin ihtiyaç duyacağı </a:t>
            </a:r>
            <a:r>
              <a:rPr lang="tr-TR" sz="1600" b="1" i="0" u="none" strike="noStrike" baseline="0" dirty="0">
                <a:solidFill>
                  <a:srgbClr val="000000"/>
                </a:solidFill>
                <a:latin typeface="Minion Pro"/>
              </a:rPr>
              <a:t>doğru ve kanıtlayıcı bilgilerin/belgelerin ortak millî belleğimiz olarak dinamik bir yapıda aktif kullanımı </a:t>
            </a:r>
            <a:r>
              <a:rPr lang="tr-TR" sz="1600" b="0" i="0" u="none" strike="noStrike" baseline="0" dirty="0">
                <a:solidFill>
                  <a:srgbClr val="000000"/>
                </a:solidFill>
                <a:latin typeface="Minion Pro"/>
              </a:rPr>
              <a:t>arşivciliğimizdeki başarıyla doğru orantılıdır.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184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I.5. Arşivcilik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293209"/>
          </a:xfrm>
          <a:prstGeom prst="rect">
            <a:avLst/>
          </a:prstGeom>
          <a:noFill/>
        </p:spPr>
        <p:txBody>
          <a:bodyPr wrap="square">
            <a:spAutoFit/>
          </a:bodyPr>
          <a:lstStyle/>
          <a:p>
            <a:pPr algn="just"/>
            <a:r>
              <a:rPr lang="tr-TR" sz="1600" b="0" i="0" u="none" strike="noStrike" baseline="0" dirty="0">
                <a:solidFill>
                  <a:srgbClr val="000000"/>
                </a:solidFill>
                <a:latin typeface="Minion Pro"/>
              </a:rPr>
              <a:t>Arşivcilik çeşitli bileşenleri olan </a:t>
            </a:r>
            <a:r>
              <a:rPr lang="tr-TR" sz="1600" b="0" i="0" u="none" strike="noStrike" baseline="0" dirty="0" err="1">
                <a:solidFill>
                  <a:srgbClr val="000000"/>
                </a:solidFill>
                <a:latin typeface="Minion Pro"/>
              </a:rPr>
              <a:t>disiplinlerarası</a:t>
            </a:r>
            <a:r>
              <a:rPr lang="tr-TR" sz="1600" b="0" i="0" u="none" strike="noStrike" baseline="0" dirty="0">
                <a:solidFill>
                  <a:srgbClr val="000000"/>
                </a:solidFill>
                <a:latin typeface="Minion Pro"/>
              </a:rPr>
              <a:t> bir bilim dalıdır. Bu bilim dalı, belgelerin arşive devrinden imhasına kadar olan süreçte bilimsel arşiv uygulamaları çerçevesinde arşiv belgelerinden optimum düzeyde faydalanılmasına imkân sağlayacak teori ve uygulamaların bütünüdür. Bu teori ve uygulamalar arasında arşiv belgelerinin organik ve tematik ilişkileri kurularak tanımlanması ile elektronik arşivin kurulması ve yönetilmesinin ön plana çıktığını söyleyebiliriz.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Arşivciliğin bilimsel prensipler çerçevesinde uygulandığında hangi sonuçların ve yararların ortaya çıkabileceğini ve bunun tersi durumlarda ise hangi zorlukların yaşanacağı ve hangi bedellerin ödenebileceğini gündemde tutmak zorundayız (</a:t>
            </a:r>
            <a:r>
              <a:rPr lang="tr-TR" sz="1600" b="0" i="0" u="none" strike="noStrike" baseline="0" dirty="0" err="1">
                <a:solidFill>
                  <a:srgbClr val="000000"/>
                </a:solidFill>
                <a:latin typeface="Minion Pro"/>
              </a:rPr>
              <a:t>Rukancı</a:t>
            </a:r>
            <a:r>
              <a:rPr lang="tr-TR" sz="1600" b="0" i="0" u="none" strike="noStrike" baseline="0" dirty="0">
                <a:solidFill>
                  <a:srgbClr val="000000"/>
                </a:solidFill>
                <a:latin typeface="Minion Pro"/>
              </a:rPr>
              <a:t> ve </a:t>
            </a:r>
            <a:r>
              <a:rPr lang="tr-TR" sz="1600" b="0" i="0" u="none" strike="noStrike" baseline="0" dirty="0" err="1">
                <a:solidFill>
                  <a:srgbClr val="000000"/>
                </a:solidFill>
                <a:latin typeface="Minion Pro"/>
              </a:rPr>
              <a:t>Anameriç</a:t>
            </a:r>
            <a:r>
              <a:rPr lang="tr-TR" sz="1600" b="0" i="0" u="none" strike="noStrike" baseline="0" dirty="0">
                <a:solidFill>
                  <a:srgbClr val="000000"/>
                </a:solidFill>
                <a:latin typeface="Minion Pro"/>
              </a:rPr>
              <a:t>, 2009: 169). Zira arşivciliğin yararlarından habersiz yöneticilerin bilgilendirilmesi, özel ve tüzel kişilerin faaliyetlerinin ve gelecekteki hafızasının belgesel kanıtlarına gereken hassasiyetin gösterilmesi konusunda ikna edilmesi için bu tür tartışmalara gereksinim duymaktayız.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 yaklaşımın benimsenmesi aynı zamanda arşivciliğe meslekî saygınlık kazandırarak meslek elemanları arasında ortak bir bilincin oluşmasına hizmet edecektir.</a:t>
            </a:r>
            <a:endParaRPr lang="tr-TR" sz="1600" b="1" dirty="0">
              <a:solidFill>
                <a:schemeClr val="accent1"/>
              </a:solidFill>
              <a:latin typeface="Arial" panose="020B0604020202020204" pitchFamily="34" charset="0"/>
              <a:cs typeface="Arial" panose="020B0604020202020204" pitchFamily="34" charset="0"/>
            </a:endParaRPr>
          </a:p>
        </p:txBody>
      </p:sp>
      <p:pic>
        <p:nvPicPr>
          <p:cNvPr id="3" name="Resim 2">
            <a:extLst>
              <a:ext uri="{FF2B5EF4-FFF2-40B4-BE49-F238E27FC236}">
                <a16:creationId xmlns:a16="http://schemas.microsoft.com/office/drawing/2014/main" id="{B5F5DFDE-FCC5-4071-AF56-323334E0433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3394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1" i="0" u="none" strike="noStrike" baseline="0" dirty="0">
                <a:solidFill>
                  <a:srgbClr val="000000"/>
                </a:solidFill>
                <a:latin typeface="Times New Roman" panose="02020603050405020304" pitchFamily="18" charset="0"/>
              </a:rPr>
              <a:t>Bu örnekler, arşiv belge ve kayıtlarına dayalı olarak hazırlanmış olduğu farkında olunmasa dahi geçmişe dönük ve kişisel bilgileri içeren hizmetlere olan talebin yoğunluğunun bir göstergesidir. </a:t>
            </a:r>
            <a:r>
              <a:rPr lang="tr-TR" sz="2400" b="0" i="0" u="none" strike="noStrike" baseline="0" dirty="0">
                <a:solidFill>
                  <a:srgbClr val="000000"/>
                </a:solidFill>
                <a:latin typeface="Times New Roman" panose="02020603050405020304" pitchFamily="18" charset="0"/>
              </a:rPr>
              <a:t>Bu tür uygulamalar arşiv materyalinin kurumsal anlamda kural, güvenlik ve hukuk içerisinde toplumsallaştırılmasının somut kanıtlarıdır. </a:t>
            </a:r>
          </a:p>
          <a:p>
            <a:pPr algn="just"/>
            <a:r>
              <a:rPr lang="tr-TR" sz="2400" b="0" i="0" u="none" strike="noStrike" baseline="0" dirty="0">
                <a:solidFill>
                  <a:srgbClr val="000000"/>
                </a:solidFill>
                <a:latin typeface="Times New Roman" panose="02020603050405020304" pitchFamily="18" charset="0"/>
              </a:rPr>
              <a:t>Arşivlerin toplumsallaşması sahip oldukları materyali; </a:t>
            </a:r>
          </a:p>
          <a:p>
            <a:r>
              <a:rPr lang="nn-NO" sz="2400" b="0" i="0" u="none" strike="noStrike" baseline="0" dirty="0">
                <a:solidFill>
                  <a:srgbClr val="000000"/>
                </a:solidFill>
                <a:latin typeface="Wingdings" panose="05000000000000000000" pitchFamily="2" charset="2"/>
              </a:rPr>
              <a:t>y </a:t>
            </a:r>
            <a:r>
              <a:rPr lang="nn-NO" sz="2400" b="0" i="1" u="none" strike="noStrike" baseline="0" dirty="0">
                <a:solidFill>
                  <a:srgbClr val="000000"/>
                </a:solidFill>
                <a:latin typeface="Minion Pro"/>
              </a:rPr>
              <a:t>Tam metin veya belge özetleri olarak erişime açma, </a:t>
            </a:r>
            <a:endParaRPr lang="nn-NO"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Çevrimiçi kataloglar,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Bütünleşik arşiv sistemleri,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Sanal ve/veya gerçek sergiler,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Belgeye dayalı veya teknik yayınlar,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Süreli yayınlar,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Ortak katılımlı projeler-uygulamalar, </a:t>
            </a:r>
            <a:endParaRPr lang="tr-TR" sz="2400" b="0" i="0" u="none" strike="noStrike" baseline="0" dirty="0">
              <a:solidFill>
                <a:srgbClr val="000000"/>
              </a:solidFill>
              <a:latin typeface="Minion Pro"/>
            </a:endParaRPr>
          </a:p>
          <a:p>
            <a:r>
              <a:rPr lang="nn-NO" sz="2400" b="0" i="0" u="none" strike="noStrike" baseline="0" dirty="0">
                <a:solidFill>
                  <a:srgbClr val="000000"/>
                </a:solidFill>
                <a:latin typeface="Wingdings" panose="05000000000000000000" pitchFamily="2" charset="2"/>
              </a:rPr>
              <a:t>y </a:t>
            </a:r>
            <a:r>
              <a:rPr lang="nn-NO" sz="2400" b="0" i="1" u="none" strike="noStrike" baseline="0" dirty="0">
                <a:solidFill>
                  <a:srgbClr val="000000"/>
                </a:solidFill>
                <a:latin typeface="Minion Pro"/>
              </a:rPr>
              <a:t>Akademik, kültürel ve sanatsal etkinlikler </a:t>
            </a:r>
            <a:endParaRPr lang="nn-NO"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aracılığı ile gerçekleştirilebilmektedir. </a:t>
            </a:r>
          </a:p>
        </p:txBody>
      </p:sp>
    </p:spTree>
    <p:extLst>
      <p:ext uri="{BB962C8B-B14F-4D97-AF65-F5344CB8AC3E}">
        <p14:creationId xmlns:p14="http://schemas.microsoft.com/office/powerpoint/2010/main" val="196990932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154984"/>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Arşivlerin toplumsallaşmasından beklenti ise genel anlamda: </a:t>
            </a:r>
          </a:p>
          <a:p>
            <a:pPr algn="just"/>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materyalinden faydalanılarak katma değerli akademik ve popüler ürünlerin ortaya çıkarılması,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fonlarının kullanımının yaygınlaştırılması,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Mevzuat ve kurallar çerçevesinde verilerin paylaşılması,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Arşivlerle daha yoğun iletişim ve katkı,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Yerel, ulusal ve uluslararası görünürlük ve farkındalığa katkı,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err="1">
                <a:solidFill>
                  <a:srgbClr val="000000"/>
                </a:solidFill>
                <a:latin typeface="Minion Pro"/>
              </a:rPr>
              <a:t>Kullanılırlık</a:t>
            </a:r>
            <a:r>
              <a:rPr lang="tr-TR" sz="2400" b="0" i="1" u="none" strike="noStrike" baseline="0" dirty="0">
                <a:solidFill>
                  <a:srgbClr val="000000"/>
                </a:solidFill>
                <a:latin typeface="Minion Pro"/>
              </a:rPr>
              <a:t>, yeterlilik, özgünlük, erişilebilirlik açısından rekabet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şeklinde düşünülebilir. </a:t>
            </a:r>
          </a:p>
        </p:txBody>
      </p:sp>
    </p:spTree>
    <p:extLst>
      <p:ext uri="{BB962C8B-B14F-4D97-AF65-F5344CB8AC3E}">
        <p14:creationId xmlns:p14="http://schemas.microsoft.com/office/powerpoint/2010/main" val="40765142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Kamu arşivlerinde bulunan resmî belgeler birinci derecede kanıt niteliği taşıması itibariyle oldukça önemlidir. </a:t>
            </a:r>
            <a:r>
              <a:rPr lang="tr-TR" sz="2400" b="1" i="0" u="none" strike="noStrike" baseline="0" dirty="0">
                <a:solidFill>
                  <a:srgbClr val="000000"/>
                </a:solidFill>
                <a:latin typeface="Minion Pro"/>
              </a:rPr>
              <a:t>Ancak yalnızca bu belgelere dayalı olarak araştırma yapmak ya da herhangi bir yargıya varmak kimi zaman yeterli olmayacaktır. Çünkü kamu belgeleri içinde yer almayan bir takım özel belgeler </a:t>
            </a:r>
            <a:r>
              <a:rPr lang="tr-TR" sz="2400" b="1" i="1" u="none" strike="noStrike" baseline="0" dirty="0">
                <a:solidFill>
                  <a:srgbClr val="000000"/>
                </a:solidFill>
                <a:latin typeface="Minion Pro"/>
              </a:rPr>
              <a:t>gerçeği/doğruyu/özgünü arayan </a:t>
            </a:r>
            <a:r>
              <a:rPr lang="tr-TR" sz="2400" b="1" i="0" u="none" strike="noStrike" baseline="0" dirty="0">
                <a:solidFill>
                  <a:srgbClr val="000000"/>
                </a:solidFill>
                <a:latin typeface="Minion Pro"/>
              </a:rPr>
              <a:t>araştırmacılar için vazgeçilmez kaynaklardır.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özel belgeler çoğunlukla devlet kademesinde önemli görevlerde bulunmuş ya da toplumda çeşitli etkinlikleriyle ön plana çıkmış bazı kişi, aile, dernek, yarı kamusal ve özel kuruluşların arşivlerinde saklanmaktadır. </a:t>
            </a:r>
            <a:r>
              <a:rPr lang="tr-TR" sz="2400" b="1" i="0" u="none" strike="noStrike" baseline="0" dirty="0">
                <a:solidFill>
                  <a:srgbClr val="000000"/>
                </a:solidFill>
                <a:latin typeface="Minion Pro"/>
              </a:rPr>
              <a:t>Dolayısıyla özel mülkiyete sahip bu belgeler arasında devleti ya da kamuyu ilgilendiren olumlu ya da olumsuz etkiler yapabilecek nitelikte bazı arşiv belgelerinin bulunması devlet arşivi kapsamı içerisinde özel arşivlerin statüsünü tartışmaya açmaktadır </a:t>
            </a:r>
            <a:r>
              <a:rPr lang="tr-TR" sz="2400" b="0" i="0" u="none" strike="noStrike" baseline="0" dirty="0">
                <a:solidFill>
                  <a:srgbClr val="000000"/>
                </a:solidFill>
                <a:latin typeface="Minion Pro"/>
              </a:rPr>
              <a:t>(</a:t>
            </a:r>
            <a:r>
              <a:rPr lang="tr-TR" sz="2400" b="0" i="0" u="none" strike="noStrike" baseline="0" dirty="0" err="1">
                <a:solidFill>
                  <a:srgbClr val="000000"/>
                </a:solidFill>
                <a:latin typeface="Minion Pro"/>
              </a:rPr>
              <a:t>Anameriç</a:t>
            </a:r>
            <a:r>
              <a:rPr lang="tr-TR" sz="2400" b="0" i="0" u="none" strike="noStrike" baseline="0" dirty="0">
                <a:solidFill>
                  <a:srgbClr val="000000"/>
                </a:solidFill>
                <a:latin typeface="Minion Pro"/>
              </a:rPr>
              <a:t> ve </a:t>
            </a:r>
            <a:r>
              <a:rPr lang="tr-TR" sz="2400" b="0" i="0" u="none" strike="noStrike" baseline="0" dirty="0" err="1">
                <a:solidFill>
                  <a:srgbClr val="000000"/>
                </a:solidFill>
                <a:latin typeface="Minion Pro"/>
              </a:rPr>
              <a:t>Rukancı</a:t>
            </a:r>
            <a:r>
              <a:rPr lang="tr-TR" sz="2400" b="0" i="0" u="none" strike="noStrike" baseline="0" dirty="0">
                <a:solidFill>
                  <a:srgbClr val="000000"/>
                </a:solidFill>
                <a:latin typeface="Minion Pro"/>
              </a:rPr>
              <a:t>, 2016: 117). </a:t>
            </a:r>
          </a:p>
        </p:txBody>
      </p:sp>
    </p:spTree>
    <p:extLst>
      <p:ext uri="{BB962C8B-B14F-4D97-AF65-F5344CB8AC3E}">
        <p14:creationId xmlns:p14="http://schemas.microsoft.com/office/powerpoint/2010/main" val="40831219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Millet olabilme ve kalabilmede kültür varlıklarının büyük yeri ve rolü vardır. </a:t>
            </a:r>
            <a:r>
              <a:rPr lang="tr-TR" sz="2400" b="1" i="0" u="none" strike="noStrike" baseline="0" dirty="0">
                <a:solidFill>
                  <a:srgbClr val="000000"/>
                </a:solidFill>
                <a:latin typeface="Minion Pro"/>
              </a:rPr>
              <a:t>Kültür varlıklarının önemli bir bölümünü de </a:t>
            </a:r>
            <a:r>
              <a:rPr lang="tr-TR" sz="2400" i="0" u="none" strike="noStrike" baseline="0" dirty="0">
                <a:solidFill>
                  <a:srgbClr val="000000"/>
                </a:solidFill>
                <a:latin typeface="Minion Pro"/>
              </a:rPr>
              <a:t>sahip olduğumuz arşivler oluşturmaktadır. </a:t>
            </a:r>
            <a:r>
              <a:rPr lang="tr-TR" sz="2400" b="1" i="0" u="none" strike="noStrike" baseline="0" dirty="0">
                <a:solidFill>
                  <a:srgbClr val="000000"/>
                </a:solidFill>
                <a:latin typeface="Minion Pro"/>
              </a:rPr>
              <a:t>Arşivler bir ülkenin tapu senedi, bir milletin kimlik belgesi, hakları ve özellikleri ile geçmişinden bugüne bugünden yarınlarına bağlayan dayanağı, en değerli hazinesidir. </a:t>
            </a:r>
          </a:p>
          <a:p>
            <a:pPr algn="just"/>
            <a:endParaRPr lang="tr-TR" sz="2400" b="0" i="0"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Dolayısıyla arşivler devletin ve fertlerin haklarını ve uluslararası ilişkilerini belgeler ve korurlar. </a:t>
            </a:r>
            <a:r>
              <a:rPr lang="tr-TR" sz="2400" b="0" i="0" u="none" strike="noStrike" baseline="0" dirty="0">
                <a:solidFill>
                  <a:srgbClr val="000000"/>
                </a:solidFill>
                <a:latin typeface="Minion Pro"/>
              </a:rPr>
              <a:t>Tarihi, kültürel bir konuyu aydınlatmaya ve tespite yararlar. Bu arada ait olduğu dönemin örf ve adetlerini, sosyal yapısını, kuruluşlarını ve bunlar arasındaki ilişkileri ortaya koyarak her türlü bilimsel araştırmaya da kaynaklık ederler. Bu bağlamda arşivlerin dolayısıyla arşiv materyalinin toplumsallaşması, toplumun zihninde </a:t>
            </a:r>
            <a:r>
              <a:rPr lang="tr-TR" sz="2400" b="0" i="1" u="none" strike="noStrike" baseline="0" dirty="0">
                <a:solidFill>
                  <a:srgbClr val="000000"/>
                </a:solidFill>
                <a:latin typeface="Minion Pro"/>
              </a:rPr>
              <a:t>miras </a:t>
            </a:r>
            <a:r>
              <a:rPr lang="tr-TR" sz="2400" b="0" i="0" u="none" strike="noStrike" baseline="0" dirty="0">
                <a:solidFill>
                  <a:srgbClr val="000000"/>
                </a:solidFill>
                <a:latin typeface="Minion Pro"/>
              </a:rPr>
              <a:t>olarak var olan ve muhafaza edilen bu materyalin bireylerin hayatlarındaki boşlukları doldurabilmesi, belirsiz bölümleri aydınlatabilmesindeki yeterliliğe ve katkıya bağlıdır. </a:t>
            </a:r>
          </a:p>
        </p:txBody>
      </p:sp>
    </p:spTree>
    <p:extLst>
      <p:ext uri="{BB962C8B-B14F-4D97-AF65-F5344CB8AC3E}">
        <p14:creationId xmlns:p14="http://schemas.microsoft.com/office/powerpoint/2010/main" val="115884490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VI.1 Arşivlerin Bilginin Toplumsallaşmasındaki Yeri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2677656"/>
          </a:xfrm>
          <a:prstGeom prst="rect">
            <a:avLst/>
          </a:prstGeom>
          <a:noFill/>
        </p:spPr>
        <p:txBody>
          <a:bodyPr wrap="square">
            <a:spAutoFit/>
          </a:bodyPr>
          <a:lstStyle/>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Zihinlerdeki </a:t>
            </a:r>
            <a:r>
              <a:rPr lang="tr-TR" sz="2400" b="0" i="1" u="none" strike="noStrike" baseline="0" dirty="0">
                <a:solidFill>
                  <a:srgbClr val="000000"/>
                </a:solidFill>
                <a:latin typeface="Minion Pro"/>
              </a:rPr>
              <a:t>hazine </a:t>
            </a:r>
            <a:r>
              <a:rPr lang="tr-TR" sz="2400" b="0" i="0" u="none" strike="noStrike" baseline="0" dirty="0">
                <a:solidFill>
                  <a:srgbClr val="000000"/>
                </a:solidFill>
                <a:latin typeface="Minion Pro"/>
              </a:rPr>
              <a:t>özelliği ise; barındırdığı ve hayatın hemen her alanına yönelik arşiv materyalinin kendisini ve dâhil olduğu toplumu doğru ve yeterli biçimde temsil edebilmesi ile anlam kazanabilecek, birey ve kurumların gereksinimlerini karşılamak ve meraklarını gidermek için gerçekleştirdikleri faaliyetleri organize eden, yöneten, yaygınlaştıran ve teşvik eden toplumsal mekanizmalar statüsünde birer </a:t>
            </a:r>
            <a:r>
              <a:rPr lang="tr-TR" sz="2400" b="0" i="1" u="none" strike="noStrike" baseline="0" dirty="0">
                <a:solidFill>
                  <a:srgbClr val="000000"/>
                </a:solidFill>
                <a:latin typeface="Minion Pro"/>
              </a:rPr>
              <a:t>toplumsal kurum </a:t>
            </a:r>
            <a:r>
              <a:rPr lang="tr-TR" sz="2400" b="0" i="0" u="none" strike="noStrike" baseline="0" dirty="0">
                <a:solidFill>
                  <a:srgbClr val="000000"/>
                </a:solidFill>
                <a:latin typeface="Minion Pro"/>
              </a:rPr>
              <a:t>olabileceklerdir. </a:t>
            </a:r>
          </a:p>
        </p:txBody>
      </p:sp>
    </p:spTree>
    <p:extLst>
      <p:ext uri="{BB962C8B-B14F-4D97-AF65-F5344CB8AC3E}">
        <p14:creationId xmlns:p14="http://schemas.microsoft.com/office/powerpoint/2010/main" val="143806074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Tarihî arşivler, bireylerin, kurumların ve ülkelerin yüzyıllar öncesine kadar uzanabilen gelişimi ve hikâyesini içeren belgesel kanıt sunar. Bu özelliği ile müze ve kütüphane materyali ile birlikte geçmişe dair objektif bilgi edinilmesini sağlayan bir başka başvuru/bilgi kaynağı yoktur. Bu nedenledir ki tarihî arşivler, kütüphaneler ve müzeler ile işbirliği içinde çalışarak birbirini tamamlayan ve destekleyen belge ve bilgilerle tarihî gerçeklerin ortaya çıkarılmasını sağlamaktadır.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Tarihî arşivler açısından oldukça zengin bir birikime ve potansiyele sahip ülkemiz arşivleri yalnızca Türkiye Cumhuriyeti vatandaşlarının değil Türk-İslam medeniyetinin hüküm sürdüğü çok geniş bir coğrafya ve birçok farklı toplumun ortak geçmişine dair belgesel kanıtlara sahiptir. </a:t>
            </a:r>
            <a:r>
              <a:rPr lang="tr-TR" sz="2400" b="1" i="0" u="none" strike="noStrike" baseline="0" dirty="0">
                <a:solidFill>
                  <a:srgbClr val="000000"/>
                </a:solidFill>
                <a:latin typeface="Minion Pro"/>
              </a:rPr>
              <a:t>Bu belge zenginliğinin uluslararası kamuoyunda eşsiz bir bilgi kaynağı olarak değerlendirilmesi, tarihî arşivlerin doğru ve detaylı biçimde analiz edilerek hizmete sunulmasıyla anlamlı hale gelmektedir. </a:t>
            </a:r>
          </a:p>
        </p:txBody>
      </p:sp>
    </p:spTree>
    <p:extLst>
      <p:ext uri="{BB962C8B-B14F-4D97-AF65-F5344CB8AC3E}">
        <p14:creationId xmlns:p14="http://schemas.microsoft.com/office/powerpoint/2010/main" val="148557797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1" i="0" u="none" strike="noStrike" baseline="0" dirty="0">
                <a:solidFill>
                  <a:srgbClr val="000000"/>
                </a:solidFill>
                <a:latin typeface="Minion Pro"/>
              </a:rPr>
              <a:t>Erişilemeyen ya da yararlanılamayan tarihî arşivler yok hükmündedir, bu durumda belgeye dayalı bilgilerin yerini sübjektif, asılsız yaklaşımların alması ise kaçınılmazdır. </a:t>
            </a:r>
            <a:r>
              <a:rPr lang="tr-TR" sz="2400" b="0" i="0" u="none" strike="noStrike" baseline="0" dirty="0">
                <a:solidFill>
                  <a:srgbClr val="000000"/>
                </a:solidFill>
                <a:latin typeface="Minion Pro"/>
              </a:rPr>
              <a:t>Dolayısıyla vuku bulmuş olaylar kapsamında tarihî gerçeklerin edinilebileceği, ortaya koyulabileceği birincil bilgi kaynakları olarak tarihî arşivler, toplumun ve bireylerin ortak tecrübe, kazanım ve hatıraları olarak gelecek nesillere aktarılmayı hak etmektedir.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Başlangıçta yönetimlerin bilgi/belge ihtiyacını karşılamak üzere tutulan arşiv kayıtları, zamanla insanlığın medeniyet serüvenini yansıtan, tarihsel hikâyesini barındıran bilgi merkezleri statüsüne de kavuşarak geçmiş, bugün ve gelecek arasında belgesel sürekliliğin teminatı rolünü üstlenmiştir. Geçmişin bilgisine sahip olmayan, mirasını taşımayan ne bir devlet ne de bir toplum kendine özgü kimliğiyle varlığını sürdürebilmektedir. </a:t>
            </a:r>
            <a:r>
              <a:rPr lang="tr-TR" sz="2400" b="1" i="0" u="none" strike="noStrike" baseline="0" dirty="0">
                <a:solidFill>
                  <a:srgbClr val="000000"/>
                </a:solidFill>
                <a:latin typeface="Minion Pro"/>
              </a:rPr>
              <a:t>Konuya bu perspektiften yaklaşıldığında özellikle tarihî devlet arşivleri toplumsal hafızanın hatta bağımsızlığın simgesi olarak kabul edilir. </a:t>
            </a:r>
          </a:p>
        </p:txBody>
      </p:sp>
    </p:spTree>
    <p:extLst>
      <p:ext uri="{BB962C8B-B14F-4D97-AF65-F5344CB8AC3E}">
        <p14:creationId xmlns:p14="http://schemas.microsoft.com/office/powerpoint/2010/main" val="409633723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Ülkemizin sahip olduğu arşiv birikimi dikkate alındığında, ulusal ve uluslararası sorumluluk bilinciyle tarihî arşivlerin yaşatılması için her tür tedbirin alındığı devlet arşiv hizmetlerinden beklenti artmaktadır.</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Bilindiği gibi tarihî arşivlerin tespiti, korunması ve hizmete sunulması görevi </a:t>
            </a:r>
            <a:r>
              <a:rPr lang="tr-TR" sz="2400" b="0" i="0" u="none" strike="noStrike" baseline="0" dirty="0" err="1">
                <a:solidFill>
                  <a:srgbClr val="000000"/>
                </a:solidFill>
                <a:latin typeface="Minion Pro"/>
              </a:rPr>
              <a:t>DAB’a</a:t>
            </a:r>
            <a:r>
              <a:rPr lang="tr-TR" sz="2400" b="0" i="0" u="none" strike="noStrike" baseline="0" dirty="0">
                <a:solidFill>
                  <a:srgbClr val="000000"/>
                </a:solidFill>
                <a:latin typeface="Minion Pro"/>
              </a:rPr>
              <a:t> verilmiştir.</a:t>
            </a:r>
            <a:r>
              <a:rPr lang="tr-TR" sz="800" b="0" i="0" u="none" strike="noStrike" baseline="0" dirty="0">
                <a:solidFill>
                  <a:srgbClr val="000000"/>
                </a:solidFill>
                <a:latin typeface="Minion Pro"/>
              </a:rPr>
              <a:t>142 </a:t>
            </a:r>
            <a:r>
              <a:rPr lang="tr-TR" sz="2400" b="0" i="0" u="none" strike="noStrike" baseline="0" dirty="0">
                <a:solidFill>
                  <a:srgbClr val="000000"/>
                </a:solidFill>
                <a:latin typeface="Minion Pro"/>
              </a:rPr>
              <a:t>Başkanlık bu görevini yerine getirirken gerek Cumhuriyet Dönemi gerekse Cumhuriyet öncesi döneme ilişkin arşivleri iki dönemsel kategoride ele alıp hizmete sunmaktadır. Bu iki dönem de tarihi arşivler kapsamına girse de İstanbul’da hizmet veren Osmanlı Arşivi fonları uluslararası öneme sahip belge hazinesiyle tüm dünyanın dikkatlerini üzerinde toplamayı başarmıştır. Osmanlı Arşivleri aynı zamanda Osmanlı hâkimiyeti altındaki tüm toplumların ortak kültürel mirası olarak -tarih, coğrafya, din, dil, edebiyat, sanat, spor, tıp-gibi birçok farklı konuda ve alanda orijinal belgeler üzerinden araştırma olanağı sunmaktadır. </a:t>
            </a:r>
          </a:p>
        </p:txBody>
      </p:sp>
    </p:spTree>
    <p:extLst>
      <p:ext uri="{BB962C8B-B14F-4D97-AF65-F5344CB8AC3E}">
        <p14:creationId xmlns:p14="http://schemas.microsoft.com/office/powerpoint/2010/main" val="403419964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70975"/>
          </a:xfrm>
          <a:prstGeom prst="rect">
            <a:avLst/>
          </a:prstGeom>
          <a:noFill/>
        </p:spPr>
        <p:txBody>
          <a:bodyPr wrap="square">
            <a:spAutoFit/>
          </a:bodyPr>
          <a:lstStyle/>
          <a:p>
            <a:pPr algn="just"/>
            <a:r>
              <a:rPr lang="tr-TR" sz="2400" b="0" i="0" u="none" strike="noStrike" baseline="0" dirty="0">
                <a:solidFill>
                  <a:srgbClr val="000000"/>
                </a:solidFill>
                <a:latin typeface="Minion Pro"/>
              </a:rPr>
              <a:t>Kültürel miras, </a:t>
            </a:r>
            <a:r>
              <a:rPr lang="tr-TR" sz="2400" b="1" i="1" u="none" strike="noStrike" baseline="0" dirty="0">
                <a:solidFill>
                  <a:srgbClr val="000000"/>
                </a:solidFill>
                <a:latin typeface="Minion Pro"/>
              </a:rPr>
              <a:t>“geçmişten miras alınan ve farklı nedenlerle geleceğe miras bırakılmak istenen, fiziksel olarak var olan ve insanlar tarafından yapılmış her türlü eserler ile bir topluma ait değerler bütünü</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şeklinde de tanımlanmaktadır (Can, 2009). Toplumların kültürel mirasını koruması kendi geçmişini ve neslinin geleceğini yani tarihini koruması anlamına gelmektedir. Geleceğe miras bırakılmak istenen ifadesi aynı zamanda kültürel mirasın tarihî arşivlerin tanıklığında irdelenerek toplumun değerleriyle örtüşmeyen gerçek dışı oluşumların kültürel mirastan arındırılması anlamına gelmektedir. Tarihî arşivler, tarihî gerçeklerin ortaya çıkarılması ve savunulması için varlığını sürdürür, bu amaç ve varlık nedeni kültürel miras kapsamı için de geçerlidir. </a:t>
            </a:r>
          </a:p>
          <a:p>
            <a:pPr algn="just"/>
            <a:r>
              <a:rPr lang="tr-TR" sz="2400" b="0" i="0" u="none" strike="noStrike" baseline="0" dirty="0">
                <a:solidFill>
                  <a:srgbClr val="000000"/>
                </a:solidFill>
                <a:latin typeface="Minion Pro"/>
              </a:rPr>
              <a:t>Kültürel miras varlığı: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Deneyimlerin gelecek nesillerle paylaşımında,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Maddi ve manevi kazanımların yaşatılmasında,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Kimlik bilincinin oluşmasında,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Kültürel dejenerasyonun (bozulmanın) engellenmesinde,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Toplum mühendisliğine karşı direnç kazanılmasında,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533707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Uluslararası hukuki meselelerin çözümlenmesinde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belirleyici olmaktadır. </a:t>
            </a:r>
          </a:p>
          <a:p>
            <a:pPr algn="just"/>
            <a:endParaRPr lang="tr-TR" sz="2400" dirty="0">
              <a:solidFill>
                <a:srgbClr val="000000"/>
              </a:solidFill>
              <a:latin typeface="Minion Pro"/>
            </a:endParaRPr>
          </a:p>
          <a:p>
            <a:pPr algn="just"/>
            <a:r>
              <a:rPr lang="tr-TR" sz="2400" b="1" i="0" u="none" strike="noStrike" baseline="0" dirty="0">
                <a:solidFill>
                  <a:srgbClr val="000000"/>
                </a:solidFill>
                <a:latin typeface="Minion Pro"/>
              </a:rPr>
              <a:t>Bu bağlamda kültürel miras ve tarihî arşivler</a:t>
            </a:r>
            <a:r>
              <a:rPr lang="tr-TR" sz="2400" b="0" i="0" u="none" strike="noStrike" baseline="0" dirty="0">
                <a:solidFill>
                  <a:srgbClr val="000000"/>
                </a:solidFill>
                <a:latin typeface="Minion Pro"/>
              </a:rPr>
              <a:t>; çoğu zaman bilinçaltımızda ortak değer ve reflekslerimize kaynaklık eden ve doğru anlaşıldığında, özümsendiğinde, psikolojik, sosyolojik, etik, manevi birçok çelişkilere son verebilecek potansiyele sahip adeta birbiriyle tanıştırılması, kaynaştırılması gereken iki temel kavram olarak karşımıza çıkmaktadır. Bu iki kavram aynı zamanda arşivlerin çoğu zaman vatandaşları ilgilendiren ve arşivlerin otantik değerini ön plana çıkaran </a:t>
            </a:r>
            <a:r>
              <a:rPr lang="tr-TR" sz="2400" b="0" i="1" u="none" strike="noStrike" baseline="0" dirty="0">
                <a:solidFill>
                  <a:srgbClr val="000000"/>
                </a:solidFill>
                <a:latin typeface="Minion Pro"/>
              </a:rPr>
              <a:t>kültürel arşiv </a:t>
            </a:r>
            <a:r>
              <a:rPr lang="tr-TR" sz="2400" b="0" i="0" u="none" strike="noStrike" baseline="0" dirty="0">
                <a:solidFill>
                  <a:srgbClr val="000000"/>
                </a:solidFill>
                <a:latin typeface="Minion Pro"/>
              </a:rPr>
              <a:t>ya da arşiv belgelerinin </a:t>
            </a:r>
            <a:r>
              <a:rPr lang="tr-TR" sz="2400" b="0" i="1" u="none" strike="noStrike" baseline="0" dirty="0">
                <a:solidFill>
                  <a:srgbClr val="000000"/>
                </a:solidFill>
                <a:latin typeface="Minion Pro"/>
              </a:rPr>
              <a:t>kültürel değeri </a:t>
            </a:r>
            <a:r>
              <a:rPr lang="tr-TR" sz="2400" b="0" i="0" u="none" strike="noStrike" baseline="0" dirty="0">
                <a:solidFill>
                  <a:srgbClr val="000000"/>
                </a:solidFill>
                <a:latin typeface="Minion Pro"/>
              </a:rPr>
              <a:t>olarak da niteleyebileceğimiz yönünü değerlendirme imkânı sunar. Gerek kurumlar gerekse kurumlardan devralınan belgelerin uzun süreli ya da süresiz muhafaza edildiği devlet arşivleri temelde iki yönüyle hedef kitlesini belirlemektedir. Birincisi her biri resmî işlemden geçmiş kanıt değeri tartışmasız olan idari belgelerin hizmete sunulacağı çoğunlukla resmî makamlar, ikincisi bilimsel ya da kültürel araştırma yapmak isteyen kullanıcıların tümü. </a:t>
            </a:r>
          </a:p>
        </p:txBody>
      </p:sp>
    </p:spTree>
    <p:extLst>
      <p:ext uri="{BB962C8B-B14F-4D97-AF65-F5344CB8AC3E}">
        <p14:creationId xmlns:p14="http://schemas.microsoft.com/office/powerpoint/2010/main" val="31869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I.6. Belge Sahipliği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85652"/>
          </a:xfrm>
          <a:prstGeom prst="rect">
            <a:avLst/>
          </a:prstGeom>
          <a:noFill/>
        </p:spPr>
        <p:txBody>
          <a:bodyPr wrap="square">
            <a:spAutoFit/>
          </a:bodyPr>
          <a:lstStyle/>
          <a:p>
            <a:pPr algn="just"/>
            <a:r>
              <a:rPr lang="tr-TR" sz="1600" b="0" i="0" u="none" strike="noStrike" baseline="0" dirty="0">
                <a:solidFill>
                  <a:srgbClr val="000000"/>
                </a:solidFill>
                <a:latin typeface="Minion Pro"/>
              </a:rPr>
              <a:t>Belgenin sahibi (</a:t>
            </a:r>
            <a:r>
              <a:rPr lang="tr-TR" sz="1600" b="0" i="1" u="none" strike="noStrike" baseline="0" dirty="0" err="1">
                <a:solidFill>
                  <a:srgbClr val="000000"/>
                </a:solidFill>
                <a:latin typeface="Minion Pro"/>
              </a:rPr>
              <a:t>creator</a:t>
            </a:r>
            <a:r>
              <a:rPr lang="tr-TR" sz="1600" b="0" i="0" u="none" strike="noStrike" baseline="0" dirty="0">
                <a:solidFill>
                  <a:srgbClr val="000000"/>
                </a:solidFill>
                <a:latin typeface="Minion Pro"/>
              </a:rPr>
              <a:t>), belgeyi üretme, dağıtma, değerlendirme, kullanma, saklama, bir araya getirme ve düzenleme yetkilerine sahip özel ve/veya tüzel kişi anlamına gelmektedir.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Devlet arşivleri açısından karşımıza çıkan diğer kavram, genel kullanıma sunulan belgelerin/arşivlerin halka/kamuya ait olduğu, elden çıkarılamayacağını öne süren sürekli mülkiyet (</a:t>
            </a:r>
            <a:r>
              <a:rPr lang="tr-TR" sz="1600" b="0" i="1" u="none" strike="noStrike" baseline="0" dirty="0" err="1">
                <a:solidFill>
                  <a:srgbClr val="000000"/>
                </a:solidFill>
                <a:latin typeface="Minion Pro"/>
              </a:rPr>
              <a:t>imprescriptability</a:t>
            </a:r>
            <a:r>
              <a:rPr lang="tr-TR" sz="1600" b="0" i="0" u="none" strike="noStrike" baseline="0" dirty="0">
                <a:solidFill>
                  <a:srgbClr val="000000"/>
                </a:solidFill>
                <a:latin typeface="Minion Pro"/>
              </a:rPr>
              <a:t>) kavramıdır. Bu kavram aynı zamanda arşivlerin bir devletin egemenliği veya herhangi başka bir makamın yasal otoritesiyle olan ilişkisinden kaynaklanan ve yasaların izin verdiği durumlar dışında yerlerinden uzaklaştırılmasını, kendilerinden vazgeçilmesini ya da mülkiyetinin bir başkasına devredilmesini engelleyen özelliğini beraberinde getirir ki bu da arşiv belgelerinin </a:t>
            </a:r>
            <a:r>
              <a:rPr lang="tr-TR" sz="1600" b="0" i="0" u="none" strike="noStrike" baseline="0" dirty="0" err="1">
                <a:solidFill>
                  <a:srgbClr val="000000"/>
                </a:solidFill>
                <a:latin typeface="Minion Pro"/>
              </a:rPr>
              <a:t>yabancılaşamazlık</a:t>
            </a:r>
            <a:r>
              <a:rPr lang="tr-TR" sz="1600" b="0" i="0" u="none" strike="noStrike" baseline="0" dirty="0">
                <a:solidFill>
                  <a:srgbClr val="000000"/>
                </a:solidFill>
                <a:latin typeface="Minion Pro"/>
              </a:rPr>
              <a:t> (</a:t>
            </a:r>
            <a:r>
              <a:rPr lang="tr-TR" sz="1600" b="0" i="1" u="none" strike="noStrike" baseline="0" dirty="0" err="1">
                <a:solidFill>
                  <a:srgbClr val="000000"/>
                </a:solidFill>
                <a:latin typeface="Minion Pro"/>
              </a:rPr>
              <a:t>inalienability</a:t>
            </a:r>
            <a:r>
              <a:rPr lang="tr-TR" sz="1600" b="0" i="0" u="none" strike="noStrike" baseline="0" dirty="0">
                <a:solidFill>
                  <a:srgbClr val="000000"/>
                </a:solidFill>
                <a:latin typeface="Minion Pro"/>
              </a:rPr>
              <a:t>) özelliğidir. Belgelerin yasal prosedürler çerçevesinde arşivlere devri ile özel koşullar belirtilmediği sürece sahipliği ve sahipliğinden kaynaklanan kullanım hakları da devredilmiş olur. Bunun yanı sıra yasal bir dayanağının olup olmadığına bakılmaksızın arşivlerin tasarrufu ile gelen arşiv malzemesinin resmî olarak korunması yükümlülüğü vardır ki bu gözetim sorumluluğu (</a:t>
            </a:r>
            <a:r>
              <a:rPr lang="tr-TR" sz="1600" b="0" i="1" u="none" strike="noStrike" baseline="0" dirty="0" err="1">
                <a:solidFill>
                  <a:srgbClr val="000000"/>
                </a:solidFill>
                <a:latin typeface="Minion Pro"/>
              </a:rPr>
              <a:t>custody</a:t>
            </a:r>
            <a:r>
              <a:rPr lang="tr-TR" sz="1600" b="0" i="0" u="none" strike="noStrike" baseline="0" dirty="0">
                <a:solidFill>
                  <a:srgbClr val="000000"/>
                </a:solidFill>
                <a:latin typeface="Minion Pro"/>
              </a:rPr>
              <a:t>) olarak değerlendirilir (Belge Yönetimi ve…., 2009: 10, 24, 41, 45).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Zira devlet arşivleri devlet ve millet hayatını ilgilendiren belgelerin tahrip ya da yok olmasını engellemek için gözetim -koruma sorumluluğunu-belirli protokoller çerçevesinde üstlenebilir.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0731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Kültürel arşivlerin belki de en ayırt edici yönü kültürel miras kapsamındaki tarihî arşivlerin resmî işlemden geçmiş olma özelliğinin bir kriter olarak ortaya koyulmamasıdır. Geçmişe dair günlük, hatırat, çizim, fotoğraf, ses kaydı, harita vb. materyaller de kişilerin, kurumların tarihî arşiv kapsamında değerlendirebilecekleri dokümanter ispata katkı sağlayan bilgi kaynaklarıdır. Dolayısıyla tarihî arşivlerde bulunan kültürel mirasın yüzde yüz kanıt değeri taşıması beklenmez. Ancak resmî kayıtların aydınlatılmasında ve daha iyi anlaşılmasında önemli rol oynar. Bu nedenledir ki kurumların kendi tarihlerini ve kimliklerini yansıtan özel ya da tüzel resmî arşivini tamamlayıcı kültürel arşivleri de mutlaka oluşturulup kültürel miras olarak geleceğe taşınmalıdır. </a:t>
            </a:r>
          </a:p>
          <a:p>
            <a:pPr algn="just"/>
            <a:r>
              <a:rPr lang="tr-TR" sz="2400" b="1" i="0" u="none" strike="noStrike" baseline="0" dirty="0">
                <a:solidFill>
                  <a:srgbClr val="000000"/>
                </a:solidFill>
                <a:latin typeface="Minion Pro"/>
              </a:rPr>
              <a:t>Tarihî arşivleri yalnızca devletin resmî kurumlarından intikal eden resmî belgelerle sınırlı tutmak, arşivin kültürel zenginliğe yapacağı katkıyı göz ardı etmek ya da genel anlamda devlet arşivciliğini bu dar kapsamda ele almak araştırmacıları geçmişin hikâyesini yalnızca resmî belgeler üzerinden okuyabilmek gibi sığ bir alana mahkûm eder. </a:t>
            </a:r>
          </a:p>
        </p:txBody>
      </p:sp>
    </p:spTree>
    <p:extLst>
      <p:ext uri="{BB962C8B-B14F-4D97-AF65-F5344CB8AC3E}">
        <p14:creationId xmlns:p14="http://schemas.microsoft.com/office/powerpoint/2010/main" val="26324924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VI.2. Tarihî Arşivler ve Kültürel Miras Sorumluluğu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Arşivciliği, belgelerin birbiriyle aynı zamanda ilgili her tür materyalin belgeler ile ilişkisini kurabilme sanatı olarak benimsediğimizde, arşivcilerin resmî kanıt ve resmî kanıtın olmadığı alanda diğer bilgi taşıyıcıları ile bağlantı kurmak durumunda olduğunu anlayabiliriz.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Dolayısıyla burada amaç, tarihin bilinmezliğini, tarafsız bir biçimde aydınlatacak her türlü belge ve doküman ile tarihî arşivlerdeki kültürel miras bilgilerinin doğru anlaşılmasına hizmet edebilmektir. Tarihî arşivlere/belgelere dayalı kültürel miras gerektiği gibi korunup işlevsel hale getirilmediğinde tarihi ve kültürel araştırmalar sübjektif yaklaşımlarla oluşturulur ki bu durum alternatif bir tarih veya kültürel değer manzumesi ile karşı karşıya kalmamız anlamına gelir. </a:t>
            </a:r>
          </a:p>
        </p:txBody>
      </p:sp>
    </p:spTree>
    <p:extLst>
      <p:ext uri="{BB962C8B-B14F-4D97-AF65-F5344CB8AC3E}">
        <p14:creationId xmlns:p14="http://schemas.microsoft.com/office/powerpoint/2010/main" val="34935702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Arşivlerde değerlendirme ve düzenlemenin temel prensibi, belgelerin üretimine neden olan kurumsal ve fonksiyonel ilişkiyi yansıtmasıdır (Bakınız; V.3. Belge Yönetiminde Aidiyet). Bu prensip, belgenin kurumsal aidiyetini ve bu aidiyet kapsamında kanıt değerini korurken aynı zamanda üretim nedeni olan faaliyetin zaman içerisindeki bütünlüğünü ve devamlılığını takip etmemize olanak sağlamaktadır. Arşivlerde kurumsal organizasyona bağlı bir düzenleme yönteminin tercih edilmesindeki bir başka önemli faktör belgelerin düzenlenmesine yönelik kişisel yaklaşım ve yöntemlerden uzak durulmasını sağlayarak uzun süreli ya da süresiz düzenli bir biçimde saklanması gereken arşiv belgelerine kurallı ve standart erişimin hedeflenmesidir.</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 Bu düzenleme ile hem dijital hem de klasik arşiv belgeleri kurumlarının organizasyon yapısı ve faaliyet alanı dikkate alınarak yerleştirilmekte veya </a:t>
            </a:r>
            <a:r>
              <a:rPr lang="tr-TR" sz="2400" b="0" i="0" u="none" strike="noStrike" baseline="0" dirty="0" err="1">
                <a:solidFill>
                  <a:srgbClr val="000000"/>
                </a:solidFill>
                <a:latin typeface="Minion Pro"/>
              </a:rPr>
              <a:t>adreslenmektedir</a:t>
            </a:r>
            <a:r>
              <a:rPr lang="tr-TR" sz="2400" b="0" i="0" u="none" strike="noStrike" baseline="0" dirty="0">
                <a:solidFill>
                  <a:srgbClr val="000000"/>
                </a:solidFill>
                <a:latin typeface="Minion Pro"/>
              </a:rPr>
              <a:t>. Bu adreslerdeki değişiklik ya da geçersizlik geçmişe dönük dikkatli bir biçimde güncellenmez ise arşivlerin (fonların ve serilerin) kendilerini yeni bir karmaşanın içinde bulmaları kaçınılmaz olabilir. </a:t>
            </a:r>
          </a:p>
        </p:txBody>
      </p:sp>
    </p:spTree>
    <p:extLst>
      <p:ext uri="{BB962C8B-B14F-4D97-AF65-F5344CB8AC3E}">
        <p14:creationId xmlns:p14="http://schemas.microsoft.com/office/powerpoint/2010/main" val="182978152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Devletler hizmet ve faaliyetlerini yönetim şekillerine göre oluşturdukları teşkilat yapıları ve kurumları (ve kurumların organizasyon yapıları) aracılığı ile yürütürler. Yeni gelişmeler, günün koşulları, ihtiyaç ve beklentilerin değişmesi, yönetimsel olarak hukuki ve idari düzenlemelerin</a:t>
            </a:r>
            <a:r>
              <a:rPr lang="tr-TR" sz="800" b="0" i="0" u="none" strike="noStrike" baseline="0" dirty="0">
                <a:solidFill>
                  <a:srgbClr val="000000"/>
                </a:solidFill>
                <a:latin typeface="Minion Pro"/>
              </a:rPr>
              <a:t>143 </a:t>
            </a:r>
            <a:r>
              <a:rPr lang="tr-TR" sz="2400" b="0" i="0" u="none" strike="noStrike" baseline="0" dirty="0">
                <a:solidFill>
                  <a:srgbClr val="000000"/>
                </a:solidFill>
                <a:latin typeface="Minion Pro"/>
              </a:rPr>
              <a:t>yapılmasını gerektirir. Bu değişiklik yeni kurumların/birimlerin kurulması şeklinde olabileceği gibi işlevini tamamlayanların/yitirenlerin kapatılması, bir başka kurum/birim ile birleştirilmesi veya kurumun, birimin bölünmesi (ayrılması) olarak da karşımıza çıkabilir. Kurum ve kuruluşların kuruluşu, organizasyon yapıları, görev, yetki ve sorumlulukları yasa düzeyindeki hukuki düzenlemelerle belirlenir. Bunun yanı sıra söz konusu düzenlemelerin dayanak gösterildiği ve kurumlara özgü detay usul ve esas, yönerge, talimat, rehber ve kılavuzların hazırlanması gibi idari ve yönlendirici düzenlemeler ile yapılmaktadır. </a:t>
            </a:r>
          </a:p>
          <a:p>
            <a:pPr algn="just"/>
            <a:r>
              <a:rPr lang="tr-TR" sz="2400" b="0" i="0" u="none" strike="noStrike" baseline="0" dirty="0">
                <a:solidFill>
                  <a:srgbClr val="000000"/>
                </a:solidFill>
                <a:latin typeface="Minion Pro"/>
              </a:rPr>
              <a:t>Tarihsel süreçte kurumlar faaliyetlerini yürütme ve hizmet verme şeklini geliştirmiş ve dönüştürmüştür. Gelişmelerin yapısal ve idari düzenlemelere, iş ve işlemlere, bu işlemler sonucu üretilen ve saklanan arşivlere yansıması kaçınılmazdır. </a:t>
            </a:r>
          </a:p>
        </p:txBody>
      </p:sp>
    </p:spTree>
    <p:extLst>
      <p:ext uri="{BB962C8B-B14F-4D97-AF65-F5344CB8AC3E}">
        <p14:creationId xmlns:p14="http://schemas.microsoft.com/office/powerpoint/2010/main" val="134979630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Bu tür değişim ve dönüşümlerin sürekli olacağını, zamanla faaliyetlerin tamamen bilgi sistemleri üzerinden yürütüleceğini söylemek yanlış olmayacaktır. </a:t>
            </a:r>
          </a:p>
          <a:p>
            <a:pPr algn="just"/>
            <a:r>
              <a:rPr lang="tr-TR" sz="2400" b="1" i="0" u="none" strike="noStrike" baseline="0" dirty="0">
                <a:solidFill>
                  <a:srgbClr val="000000"/>
                </a:solidFill>
                <a:latin typeface="Minion Pro"/>
              </a:rPr>
              <a:t>Yapısal düzenleme, kurumların genelini ilgilendirecek kapsamda olabileceği gibi bir veya birkaç kurum ile sınırlı kalabilir. </a:t>
            </a:r>
            <a:r>
              <a:rPr lang="tr-TR" sz="2400" b="0" i="0" u="none" strike="noStrike" baseline="0" dirty="0">
                <a:solidFill>
                  <a:srgbClr val="000000"/>
                </a:solidFill>
                <a:latin typeface="Minion Pro"/>
              </a:rPr>
              <a:t>Bugüne kadar yönetimlerin tercihi bürokrasinin azaltılması, faaliyet birlikteliğinin sağlanması amacı ile benzer faaliyet yürüten yapıların bir arada değerlendirilmesi/birleştirilmesi yönünde olmuştur. Bu düzenlemeler sonucunda bazı kurumlar/birimler kapatılmış, bölünmüş veya bir başka yapı ile birleştirilmiştir. Bu tür durumlarda kurum ve birimlerin statülerinin (kurumdan birime, birimden ise kuruma dönüştürülebilir) değişebildiği veya daha karmaşık bir şekilde birden çok uygulama ve faaliyetin bir arada değişime uğradığı göz önünde bulundurulmalıdır. Kurumlar yasa ile belirlenmiş/düzenlenmiş görev ve sorumluluklarını yerine getirebilmek amacı ile ayrıca idari düzenlemede bulunabilirler. İdari düzenlemeler şube, servis gibi alt birimlerin oluşturulması olarak </a:t>
            </a:r>
            <a:r>
              <a:rPr lang="tr-TR" sz="2400" b="0" i="0" u="none" strike="noStrike" baseline="0" dirty="0" err="1">
                <a:solidFill>
                  <a:srgbClr val="000000"/>
                </a:solidFill>
                <a:latin typeface="Minion Pro"/>
              </a:rPr>
              <a:t>organizasyonel</a:t>
            </a:r>
            <a:r>
              <a:rPr lang="tr-TR" sz="2400" b="0" i="0" u="none" strike="noStrike" baseline="0" dirty="0">
                <a:solidFill>
                  <a:srgbClr val="000000"/>
                </a:solidFill>
                <a:latin typeface="Minion Pro"/>
              </a:rPr>
              <a:t> veya işlemlerin yürütülmesine yönelik ise talimat, rehber, kılavuz gibi usul belirlemek yönünde olabilir. </a:t>
            </a:r>
          </a:p>
        </p:txBody>
      </p:sp>
    </p:spTree>
    <p:extLst>
      <p:ext uri="{BB962C8B-B14F-4D97-AF65-F5344CB8AC3E}">
        <p14:creationId xmlns:p14="http://schemas.microsoft.com/office/powerpoint/2010/main" val="14245926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1" i="0" u="none" strike="noStrike" baseline="0" dirty="0">
                <a:solidFill>
                  <a:srgbClr val="000000"/>
                </a:solidFill>
                <a:latin typeface="Minion Pro"/>
              </a:rPr>
              <a:t>Yapısal ve/veya idari düzenlemelerin arşivlere etkisi kaçınılmazdır. </a:t>
            </a:r>
            <a:r>
              <a:rPr lang="tr-TR" sz="2400" b="0" i="0" u="none" strike="noStrike" baseline="0" dirty="0">
                <a:solidFill>
                  <a:srgbClr val="000000"/>
                </a:solidFill>
                <a:latin typeface="Minion Pro"/>
              </a:rPr>
              <a:t>Faaliyetin başlangıcı kurumların kuruluşu ve tarihsel süreci bilinmeden, geleceğe yönelik öngörüde bulunulmadan yapılacak arşiv çalışmalarının hataya sebebiyet vereceği açıktır. Yönetim politikaları ve bu politikaların organizasyon yapılarına ve bunun sonucunda arşivlere yansımalarını belirli dönemlerde ve uygulamalarda daha belirgin görebilmektedir. </a:t>
            </a:r>
          </a:p>
          <a:p>
            <a:pPr algn="just"/>
            <a:r>
              <a:rPr lang="tr-TR" sz="2400" b="0" i="0" u="none" strike="noStrike" baseline="0" dirty="0">
                <a:solidFill>
                  <a:srgbClr val="000000"/>
                </a:solidFill>
                <a:latin typeface="Minion Pro"/>
              </a:rPr>
              <a:t>Bunlardan bazıları: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1946’da 15. Hükûmet Döneminde başlatılan Devlet Bakanlığı uygulamasından 2011’de 61. Hükûmet Döneminde vazgeçilmiştir. Bu dönemde Başbakanlık’a Devlet Bakanlıkları aracılığı ile bağlı kurumların ilgili (icracı) bakanlıklara bağlanmasının yanı sıra kurumların statülerinde (kurum birime, birim kuruma dönüşmüştür) de değişiklik olmuştur.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1981’den itibaren Düzenleyici ve Denetleyici Kurumlar</a:t>
            </a:r>
            <a:r>
              <a:rPr lang="tr-TR" sz="800" b="0" i="0" u="none" strike="noStrike" baseline="0" dirty="0">
                <a:solidFill>
                  <a:srgbClr val="000000"/>
                </a:solidFill>
                <a:latin typeface="Minion Pro"/>
              </a:rPr>
              <a:t>144 </a:t>
            </a:r>
            <a:r>
              <a:rPr lang="tr-TR" sz="2400" b="0" i="1" u="none" strike="noStrike" baseline="0" dirty="0">
                <a:solidFill>
                  <a:srgbClr val="000000"/>
                </a:solidFill>
                <a:latin typeface="Minion Pro"/>
              </a:rPr>
              <a:t>(ve kurulları), kurulmaya başlanmıştır </a:t>
            </a:r>
            <a:r>
              <a:rPr lang="tr-TR" sz="2400" b="0" i="0" u="none" strike="noStrike" baseline="0" dirty="0">
                <a:solidFill>
                  <a:srgbClr val="000000"/>
                </a:solidFill>
                <a:latin typeface="Minion Pro"/>
              </a:rPr>
              <a:t>(Leblebici, 2012: 91-95). </a:t>
            </a:r>
          </a:p>
        </p:txBody>
      </p:sp>
    </p:spTree>
    <p:extLst>
      <p:ext uri="{BB962C8B-B14F-4D97-AF65-F5344CB8AC3E}">
        <p14:creationId xmlns:p14="http://schemas.microsoft.com/office/powerpoint/2010/main" val="39543461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785652"/>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1980’li yıllarda özelleştirme politikalarının uygulamaya girmesi ile devlet kuruluşu olarak (Kamu İktisadi Teşebbüsleri - KİT aracılığı ile) faaliyet gösteren kuruluşlar faaliyet alanları ve özeleştirme yöntemlerine göre (blok satış, varlık satışı, devir gibi) özelleştirilmiştir. Bu kurumlarda bulunan belgeler arşiv değerlerine göre işleme tabi tutulmuşlardır/ tutulmalıdır. Bu işlemleri düzenlemek amacı ile Devlet Arşivlerinin girişimi ve yardımcı dokümanların hazırlaması ile Özelleştirme İdaresi Başkanlığı tarafından genelgeler</a:t>
            </a:r>
            <a:r>
              <a:rPr lang="tr-TR" sz="800" b="0" i="0" u="none" strike="noStrike" baseline="0" dirty="0">
                <a:solidFill>
                  <a:srgbClr val="000000"/>
                </a:solidFill>
                <a:latin typeface="Minion Pro"/>
              </a:rPr>
              <a:t>145 </a:t>
            </a:r>
            <a:r>
              <a:rPr lang="tr-TR" sz="2400" b="0" i="1" u="none" strike="noStrike" baseline="0" dirty="0">
                <a:solidFill>
                  <a:srgbClr val="000000"/>
                </a:solidFill>
                <a:latin typeface="Minion Pro"/>
              </a:rPr>
              <a:t>yayımlanmış ve devir sözleşmelerine arşivler ile ilgili maddeler koyulmuştur. Kapatılan veya devredilen kurumların arşiv hizmetlerinin de içerisinde bulunduğu faaliyetler bir başka kurum</a:t>
            </a:r>
            <a:r>
              <a:rPr lang="tr-TR" sz="800" b="0" i="0" u="none" strike="noStrike" baseline="0" dirty="0">
                <a:solidFill>
                  <a:srgbClr val="000000"/>
                </a:solidFill>
                <a:latin typeface="Minion Pro"/>
              </a:rPr>
              <a:t>146 </a:t>
            </a:r>
            <a:r>
              <a:rPr lang="tr-TR" sz="2400" b="0" i="1" u="none" strike="noStrike" baseline="0" dirty="0">
                <a:solidFill>
                  <a:srgbClr val="000000"/>
                </a:solidFill>
                <a:latin typeface="Minion Pro"/>
              </a:rPr>
              <a:t>ile ilişkilendirilmiştir </a:t>
            </a:r>
            <a:r>
              <a:rPr lang="tr-TR" sz="2400" b="0" i="0" u="none" strike="noStrike" baseline="0" dirty="0">
                <a:solidFill>
                  <a:srgbClr val="000000"/>
                </a:solidFill>
                <a:latin typeface="Minion Pro"/>
              </a:rPr>
              <a:t>(Birleştirilen Kurumlar, 2020). </a:t>
            </a:r>
          </a:p>
        </p:txBody>
      </p:sp>
    </p:spTree>
    <p:extLst>
      <p:ext uri="{BB962C8B-B14F-4D97-AF65-F5344CB8AC3E}">
        <p14:creationId xmlns:p14="http://schemas.microsoft.com/office/powerpoint/2010/main" val="76315629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lang="tr-TR" sz="2400" b="0" i="1" u="none" strike="noStrike" baseline="0" dirty="0">
                <a:solidFill>
                  <a:srgbClr val="000000"/>
                </a:solidFill>
                <a:latin typeface="Minion Pro"/>
              </a:rPr>
              <a:t>Büyükşehir statüsünde olan illerde Özel İdareleri</a:t>
            </a:r>
            <a:r>
              <a:rPr lang="tr-TR" sz="800" b="0" i="0" u="none" strike="noStrike" baseline="0" dirty="0">
                <a:solidFill>
                  <a:srgbClr val="000000"/>
                </a:solidFill>
                <a:latin typeface="Minion Pro"/>
              </a:rPr>
              <a:t>147 </a:t>
            </a:r>
            <a:r>
              <a:rPr lang="tr-TR" sz="2400" b="0" i="1" u="none" strike="noStrike" baseline="0" dirty="0">
                <a:solidFill>
                  <a:srgbClr val="000000"/>
                </a:solidFill>
                <a:latin typeface="Minion Pro"/>
              </a:rPr>
              <a:t>kapatılmış; faaliyetlerinin bir bölümü Büyükşehir Belediyelerine, bir bölümü ise Valiliklere (Yatırım İzleme ve Koordinasyon Başkanlıklarına) devredilmiştir.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2003’te yayımlanan 5018 sayılı Kamu Mali Yönetimi ve Kontrol Kanunu (2005 yılında yayımlanan 5436 sayılı Kamu Mali Yönetimi ve Kontrol Kanunu ile Bazı Kanun ve Kanun Hükmünde Kararnamelerde Değişiklik Yapılması Hakkında Kanun) ile Strateji Geliştirme Başkanlıkları</a:t>
            </a:r>
            <a:r>
              <a:rPr lang="tr-TR" sz="800" b="0" i="0" u="none" strike="noStrike" baseline="0" dirty="0">
                <a:solidFill>
                  <a:srgbClr val="000000"/>
                </a:solidFill>
                <a:latin typeface="Minion Pro"/>
              </a:rPr>
              <a:t>148 </a:t>
            </a:r>
            <a:r>
              <a:rPr lang="tr-TR" sz="2400" b="0" i="1" u="none" strike="noStrike" baseline="0" dirty="0">
                <a:solidFill>
                  <a:srgbClr val="000000"/>
                </a:solidFill>
                <a:latin typeface="Minion Pro"/>
              </a:rPr>
              <a:t>kurulmuştur. </a:t>
            </a:r>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1" u="none" strike="noStrike" baseline="0" dirty="0">
                <a:solidFill>
                  <a:srgbClr val="000000"/>
                </a:solidFill>
                <a:latin typeface="Minion Pro"/>
              </a:rPr>
              <a:t>2018’de Cumhurbaşkanlığı Hükûmet Sistemine geçiş ile birlikte mevcut kurum ve kuruluşların organizasyon yapıları ve faaliyetlerinde</a:t>
            </a:r>
            <a:r>
              <a:rPr lang="tr-TR" sz="800" b="0" i="0" u="none" strike="noStrike" baseline="0" dirty="0">
                <a:solidFill>
                  <a:srgbClr val="000000"/>
                </a:solidFill>
                <a:latin typeface="Minion Pro"/>
              </a:rPr>
              <a:t>149 </a:t>
            </a:r>
            <a:r>
              <a:rPr lang="tr-TR" sz="2400" b="0" i="1" u="none" strike="noStrike" baseline="0" dirty="0">
                <a:solidFill>
                  <a:srgbClr val="000000"/>
                </a:solidFill>
                <a:latin typeface="Minion Pro"/>
              </a:rPr>
              <a:t>kapsamlı düzenlemeler yapılmıştır. </a:t>
            </a:r>
          </a:p>
          <a:p>
            <a:pPr marL="342900" indent="-342900">
              <a:buFont typeface="Wingdings" panose="05000000000000000000" pitchFamily="2" charset="2"/>
              <a:buChar char="y"/>
            </a:pPr>
            <a:endParaRPr lang="tr-TR" sz="2400" i="1" dirty="0">
              <a:solidFill>
                <a:srgbClr val="000000"/>
              </a:solidFill>
              <a:latin typeface="Minion Pro"/>
            </a:endParaRPr>
          </a:p>
          <a:p>
            <a:pPr algn="just"/>
            <a:r>
              <a:rPr lang="tr-TR" sz="2400" b="0" i="0" u="none" strike="noStrike" baseline="0" dirty="0">
                <a:solidFill>
                  <a:srgbClr val="000000"/>
                </a:solidFill>
                <a:latin typeface="Minion Pro"/>
              </a:rPr>
              <a:t>Belgeler, dosyalar/klasörler ve seriler kurumsal aidiyet ve hiyerarşik yapı içerisinde anlam ifade ederler. Hiyerarşik yapıdaki değişimin etkilerinin belgelere, dosyalar/ klasörlere, serilere, belge yönetimlerine (ve sistemlerine) ve bunun sonucunda genel haliyle arşivlere yansıması kaçınılmazdır.</a:t>
            </a:r>
          </a:p>
        </p:txBody>
      </p:sp>
    </p:spTree>
    <p:extLst>
      <p:ext uri="{BB962C8B-B14F-4D97-AF65-F5344CB8AC3E}">
        <p14:creationId xmlns:p14="http://schemas.microsoft.com/office/powerpoint/2010/main" val="18032145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2308324"/>
          </a:xfrm>
          <a:prstGeom prst="rect">
            <a:avLst/>
          </a:prstGeom>
          <a:noFill/>
        </p:spPr>
        <p:txBody>
          <a:bodyPr wrap="square">
            <a:spAutoFit/>
          </a:bodyPr>
          <a:lstStyle/>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Her bir kurumun adı, statüsü, hiyerarşik yapısı ve yürütmüş olduğu faaliyetleri zamanla kendi içerisinde veya bir başka yapı/yapılar ile birleşerek, dönüşerek değişim gösterebilmektedir. Kurumların kendi tarihi süreçleri organizasyon yapılarının (statüleri ve çalışma yöntemleri ile birlikte) nasıl bir değişime uğradığını birkaç örnekle somutlaştırabiliriz.</a:t>
            </a:r>
          </a:p>
        </p:txBody>
      </p:sp>
    </p:spTree>
    <p:extLst>
      <p:ext uri="{BB962C8B-B14F-4D97-AF65-F5344CB8AC3E}">
        <p14:creationId xmlns:p14="http://schemas.microsoft.com/office/powerpoint/2010/main" val="199587635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1938992"/>
          </a:xfrm>
          <a:prstGeom prst="rect">
            <a:avLst/>
          </a:prstGeom>
          <a:noFill/>
        </p:spPr>
        <p:txBody>
          <a:bodyPr wrap="square">
            <a:spAutoFit/>
          </a:bodyPr>
          <a:lstStyle/>
          <a:p>
            <a:r>
              <a:rPr lang="tr-TR" sz="2400" b="0" i="0" u="none" strike="noStrike" baseline="0" dirty="0">
                <a:solidFill>
                  <a:srgbClr val="000000"/>
                </a:solidFill>
                <a:latin typeface="Minion Pro"/>
              </a:rPr>
              <a:t>Her bir kurumun adı, statüsü, hiyerarşik yapısı ve yürütmüş olduğu faaliyetleri zamanla kendi içerisinde veya bir başka yapı/yapılar ile birleşerek, dönüşerek değişim gösterebilmektedir. Kurumların kendi tarihi süreçleri organizasyon yapılarının (statüleri ve çalışma yöntemleri ile birlikte) nasıl bir değişime uğradığını birkaç örnekle somutlaştırabiliriz.</a:t>
            </a:r>
          </a:p>
        </p:txBody>
      </p:sp>
      <p:pic>
        <p:nvPicPr>
          <p:cNvPr id="7" name="Resim 6">
            <a:extLst>
              <a:ext uri="{FF2B5EF4-FFF2-40B4-BE49-F238E27FC236}">
                <a16:creationId xmlns:a16="http://schemas.microsoft.com/office/drawing/2014/main" id="{FE09C6E2-6D8D-4D0C-B2F5-8CA830553229}"/>
              </a:ext>
            </a:extLst>
          </p:cNvPr>
          <p:cNvPicPr>
            <a:picLocks noChangeAspect="1"/>
          </p:cNvPicPr>
          <p:nvPr/>
        </p:nvPicPr>
        <p:blipFill>
          <a:blip r:embed="rId2"/>
          <a:stretch>
            <a:fillRect/>
          </a:stretch>
        </p:blipFill>
        <p:spPr>
          <a:xfrm>
            <a:off x="17756" y="0"/>
            <a:ext cx="12192000" cy="6858000"/>
          </a:xfrm>
          <a:prstGeom prst="rect">
            <a:avLst/>
          </a:prstGeom>
        </p:spPr>
      </p:pic>
    </p:spTree>
    <p:extLst>
      <p:ext uri="{BB962C8B-B14F-4D97-AF65-F5344CB8AC3E}">
        <p14:creationId xmlns:p14="http://schemas.microsoft.com/office/powerpoint/2010/main" val="1977199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I.7. Belge Yönetimi/Yöneticisi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278094"/>
          </a:xfrm>
          <a:prstGeom prst="rect">
            <a:avLst/>
          </a:prstGeom>
          <a:noFill/>
        </p:spPr>
        <p:txBody>
          <a:bodyPr wrap="square">
            <a:spAutoFit/>
          </a:bodyPr>
          <a:lstStyle/>
          <a:p>
            <a:pPr algn="just"/>
            <a:r>
              <a:rPr lang="tr-TR" sz="1600" b="0" i="0" u="none" strike="noStrike" baseline="0" dirty="0">
                <a:solidFill>
                  <a:srgbClr val="000000"/>
                </a:solidFill>
                <a:latin typeface="Minion Pro"/>
              </a:rPr>
              <a:t>Belge yönetimi </a:t>
            </a:r>
            <a:r>
              <a:rPr lang="tr-TR" sz="1600" b="0" i="1" u="none" strike="noStrike" baseline="0" dirty="0">
                <a:solidFill>
                  <a:srgbClr val="000000"/>
                </a:solidFill>
                <a:latin typeface="Minion Pro"/>
              </a:rPr>
              <a:t>(</a:t>
            </a:r>
            <a:r>
              <a:rPr lang="tr-TR" sz="1600" b="0" i="1" u="none" strike="noStrike" baseline="0" dirty="0" err="1">
                <a:solidFill>
                  <a:srgbClr val="000000"/>
                </a:solidFill>
                <a:latin typeface="Minion Pro"/>
              </a:rPr>
              <a:t>records</a:t>
            </a:r>
            <a:r>
              <a:rPr lang="tr-TR" sz="1600" b="0" i="1" u="none" strike="noStrike" baseline="0" dirty="0">
                <a:solidFill>
                  <a:srgbClr val="000000"/>
                </a:solidFill>
                <a:latin typeface="Minion Pro"/>
              </a:rPr>
              <a:t> </a:t>
            </a:r>
            <a:r>
              <a:rPr lang="tr-TR" sz="1600" b="0" i="1" u="none" strike="noStrike" baseline="0" dirty="0" err="1">
                <a:solidFill>
                  <a:srgbClr val="000000"/>
                </a:solidFill>
                <a:latin typeface="Minion Pro"/>
              </a:rPr>
              <a:t>management</a:t>
            </a:r>
            <a:r>
              <a:rPr lang="tr-TR" sz="1600" b="0" i="1" u="none" strike="noStrike" baseline="0" dirty="0">
                <a:solidFill>
                  <a:srgbClr val="000000"/>
                </a:solidFill>
                <a:latin typeface="Minion Pro"/>
              </a:rPr>
              <a:t>) </a:t>
            </a:r>
            <a:r>
              <a:rPr lang="tr-TR" sz="1600" b="0" i="0" u="none" strike="noStrike" baseline="0" dirty="0">
                <a:solidFill>
                  <a:srgbClr val="000000"/>
                </a:solidFill>
                <a:latin typeface="Minion Pro"/>
              </a:rPr>
              <a:t>belgelerin üretiminden arşivlere devrine kadar olan sürecin ilgili mevzuat ve meslekî prensiplere uygun olarak yönetilmesidir. Bu süreç, belgenin üretim standartları ile başlayan güncel kullanım sürecindeki dolaşımında belgenin dağıtımı, yetkilendirme uygulamaları, imzalanması, gizlilik kuralları, üst verileri ile kodlanması, dosyalanması, erişimi ve arşivlere devri ile sona eren bir dizi ardışık teknik uygulamayı içermektedir.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Belge yönetimi, arşive devredilecek ya da devredilmesine gerek olmayan belgelerin standartlara uygun olarak üretimi, resmî yazışma kuralları uyarınca güncel kullanıma sunulması sürecinin yönetimi ile kurumlar arasında belge dolaşımını kontrol altında tutar. Bu kontrol aynı zamanda kurumların belge devri sırasında bütünlük ve doğruluk sağlar. Bu bağlamda belge yönetimi arşivcilik ile etkileşim halinde ve birbirlerini tamamlayan uygulama alanlarıdır. </a:t>
            </a:r>
            <a:r>
              <a:rPr lang="tr-TR" sz="1600" b="1" i="0" u="none" strike="noStrike" baseline="0" dirty="0">
                <a:solidFill>
                  <a:srgbClr val="000000"/>
                </a:solidFill>
                <a:latin typeface="Minion Pro"/>
              </a:rPr>
              <a:t>Belge yönetimi</a:t>
            </a:r>
            <a:r>
              <a:rPr lang="tr-TR" sz="1600" b="0" i="0" u="none" strike="noStrike" baseline="0" dirty="0">
                <a:solidFill>
                  <a:srgbClr val="000000"/>
                </a:solidFill>
                <a:latin typeface="Minion Pro"/>
              </a:rPr>
              <a:t>, belgenin üretim amacını gerçekleştirmeye hizmet ederken </a:t>
            </a:r>
            <a:r>
              <a:rPr lang="tr-TR" sz="1600" b="1" i="0" u="none" strike="noStrike" baseline="0" dirty="0">
                <a:solidFill>
                  <a:srgbClr val="000000"/>
                </a:solidFill>
                <a:latin typeface="Minion Pro"/>
              </a:rPr>
              <a:t>arşivcilik</a:t>
            </a:r>
            <a:r>
              <a:rPr lang="tr-TR" sz="1600" b="0" i="0" u="none" strike="noStrike" baseline="0" dirty="0">
                <a:solidFill>
                  <a:srgbClr val="000000"/>
                </a:solidFill>
                <a:latin typeface="Minion Pro"/>
              </a:rPr>
              <a:t> belgenin gerek üretim amacı gerekse bilimsel, kültürel, siyasal vb. nedenlerle tekrar kullanımına olanak sağlamaktadır. </a:t>
            </a:r>
          </a:p>
          <a:p>
            <a:pPr algn="just"/>
            <a:r>
              <a:rPr lang="tr-TR" sz="1600" b="0" i="0" u="none" strike="noStrike" baseline="0" dirty="0">
                <a:solidFill>
                  <a:srgbClr val="000000"/>
                </a:solidFill>
                <a:latin typeface="Minion Pro"/>
              </a:rPr>
              <a:t>Bu bağlamda belge yöneticisi </a:t>
            </a:r>
            <a:r>
              <a:rPr lang="tr-TR" sz="1600" b="0" i="1" u="none" strike="noStrike" baseline="0" dirty="0">
                <a:solidFill>
                  <a:srgbClr val="000000"/>
                </a:solidFill>
                <a:latin typeface="Minion Pro"/>
              </a:rPr>
              <a:t>(</a:t>
            </a:r>
            <a:r>
              <a:rPr lang="tr-TR" sz="1600" b="0" i="1" u="none" strike="noStrike" baseline="0" dirty="0" err="1">
                <a:solidFill>
                  <a:srgbClr val="000000"/>
                </a:solidFill>
                <a:latin typeface="Minion Pro"/>
              </a:rPr>
              <a:t>records</a:t>
            </a:r>
            <a:r>
              <a:rPr lang="tr-TR" sz="1600" b="0" i="1" u="none" strike="noStrike" baseline="0" dirty="0">
                <a:solidFill>
                  <a:srgbClr val="000000"/>
                </a:solidFill>
                <a:latin typeface="Minion Pro"/>
              </a:rPr>
              <a:t> </a:t>
            </a:r>
            <a:r>
              <a:rPr lang="tr-TR" sz="1600" b="0" i="1" u="none" strike="noStrike" baseline="0" dirty="0" err="1">
                <a:solidFill>
                  <a:srgbClr val="000000"/>
                </a:solidFill>
                <a:latin typeface="Minion Pro"/>
              </a:rPr>
              <a:t>manager</a:t>
            </a:r>
            <a:r>
              <a:rPr lang="tr-TR" sz="1600" b="0" i="1" u="none" strike="noStrike" baseline="0" dirty="0">
                <a:solidFill>
                  <a:srgbClr val="000000"/>
                </a:solidFill>
                <a:latin typeface="Minion Pro"/>
              </a:rPr>
              <a:t>)</a:t>
            </a:r>
            <a:r>
              <a:rPr lang="tr-TR" sz="1600" b="0" i="0" u="none" strike="noStrike" baseline="0" dirty="0">
                <a:solidFill>
                  <a:srgbClr val="000000"/>
                </a:solidFill>
                <a:latin typeface="Minion Pro"/>
              </a:rPr>
              <a:t>, günümüzde Elektronik Belge Yönetim Sistemi (EBYS) uygulamalarının yukarıda bahsedilen süreç ve aşamalarını sorunsuz ve etkili biçimde yönetimi ve denetimini sağlayan belge yönetimi eğitimini almış personel olarak tanımlanabilir. </a:t>
            </a:r>
          </a:p>
          <a:p>
            <a:pPr algn="just"/>
            <a:endParaRPr lang="tr-TR" sz="1600" dirty="0">
              <a:solidFill>
                <a:srgbClr val="000000"/>
              </a:solidFill>
              <a:latin typeface="Minion Pro"/>
            </a:endParaRPr>
          </a:p>
          <a:p>
            <a:pPr algn="just"/>
            <a:r>
              <a:rPr lang="tr-TR" sz="1600" b="1" i="0" u="none" strike="noStrike" baseline="0" dirty="0">
                <a:solidFill>
                  <a:srgbClr val="000000"/>
                </a:solidFill>
                <a:latin typeface="Minion Pro"/>
              </a:rPr>
              <a:t>Belge yöneticileri ve arşivciler</a:t>
            </a:r>
            <a:r>
              <a:rPr lang="tr-TR" sz="1600" b="0" i="0" u="none" strike="noStrike" baseline="0" dirty="0">
                <a:solidFill>
                  <a:srgbClr val="000000"/>
                </a:solidFill>
                <a:latin typeface="Minion Pro"/>
              </a:rPr>
              <a:t> hem kurumların hem de toplumun ortak hafızasının korunması ve yeniden kullanım değerine sahip belgeleri gelecek nesillere sağlıklı biçimde aktarılması için birlikte çalışıp ortak strateji geliştirirler.</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46982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1938992"/>
          </a:xfrm>
          <a:prstGeom prst="rect">
            <a:avLst/>
          </a:prstGeom>
          <a:noFill/>
        </p:spPr>
        <p:txBody>
          <a:bodyPr wrap="square">
            <a:spAutoFit/>
          </a:bodyPr>
          <a:lstStyle/>
          <a:p>
            <a:r>
              <a:rPr lang="tr-TR" sz="2400" b="0" i="0" u="none" strike="noStrike" baseline="0" dirty="0">
                <a:solidFill>
                  <a:srgbClr val="000000"/>
                </a:solidFill>
                <a:latin typeface="Minion Pro"/>
              </a:rPr>
              <a:t>Her bir kurumun adı, statüsü, hiyerarşik yapısı ve yürütmüş olduğu faaliyetleri zamanla kendi içerisinde veya bir başka yapı/yapılar ile birleşerek, dönüşerek değişim gösterebilmektedir. Kurumların kendi tarihi süreçleri organizasyon yapılarının (statüleri ve çalışma yöntemleri ile birlikte) nasıl bir değişime uğradığını birkaç örnekle somutlaştırabiliriz.</a:t>
            </a:r>
          </a:p>
        </p:txBody>
      </p:sp>
      <p:pic>
        <p:nvPicPr>
          <p:cNvPr id="7" name="Resim 6">
            <a:extLst>
              <a:ext uri="{FF2B5EF4-FFF2-40B4-BE49-F238E27FC236}">
                <a16:creationId xmlns:a16="http://schemas.microsoft.com/office/drawing/2014/main" id="{FE09C6E2-6D8D-4D0C-B2F5-8CA830553229}"/>
              </a:ext>
            </a:extLst>
          </p:cNvPr>
          <p:cNvPicPr>
            <a:picLocks noChangeAspect="1"/>
          </p:cNvPicPr>
          <p:nvPr/>
        </p:nvPicPr>
        <p:blipFill>
          <a:blip r:embed="rId2"/>
          <a:stretch>
            <a:fillRect/>
          </a:stretch>
        </p:blipFill>
        <p:spPr>
          <a:xfrm>
            <a:off x="0" y="0"/>
            <a:ext cx="12192000" cy="6858000"/>
          </a:xfrm>
          <a:prstGeom prst="rect">
            <a:avLst/>
          </a:prstGeom>
        </p:spPr>
      </p:pic>
      <p:pic>
        <p:nvPicPr>
          <p:cNvPr id="3" name="Resim 2">
            <a:extLst>
              <a:ext uri="{FF2B5EF4-FFF2-40B4-BE49-F238E27FC236}">
                <a16:creationId xmlns:a16="http://schemas.microsoft.com/office/drawing/2014/main" id="{DE3E3CA4-E988-4A53-BD40-A58E49F6CBD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991170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1938992"/>
          </a:xfrm>
          <a:prstGeom prst="rect">
            <a:avLst/>
          </a:prstGeom>
          <a:noFill/>
        </p:spPr>
        <p:txBody>
          <a:bodyPr wrap="square">
            <a:spAutoFit/>
          </a:bodyPr>
          <a:lstStyle/>
          <a:p>
            <a:r>
              <a:rPr lang="tr-TR" sz="2400" b="0" i="0" u="none" strike="noStrike" baseline="0" dirty="0">
                <a:solidFill>
                  <a:srgbClr val="000000"/>
                </a:solidFill>
                <a:latin typeface="Minion Pro"/>
              </a:rPr>
              <a:t>Her bir kurumun adı, statüsü, hiyerarşik yapısı ve yürütmüş olduğu faaliyetleri zamanla kendi içerisinde veya bir başka yapı/yapılar ile birleşerek, dönüşerek değişim gösterebilmektedir. Kurumların kendi tarihi süreçleri organizasyon yapılarının (statüleri ve çalışma yöntemleri ile birlikte) nasıl bir değişime uğradığını birkaç örnekle somutlaştırabiliriz.</a:t>
            </a:r>
          </a:p>
        </p:txBody>
      </p:sp>
      <p:pic>
        <p:nvPicPr>
          <p:cNvPr id="7" name="Resim 6">
            <a:extLst>
              <a:ext uri="{FF2B5EF4-FFF2-40B4-BE49-F238E27FC236}">
                <a16:creationId xmlns:a16="http://schemas.microsoft.com/office/drawing/2014/main" id="{FE09C6E2-6D8D-4D0C-B2F5-8CA830553229}"/>
              </a:ext>
            </a:extLst>
          </p:cNvPr>
          <p:cNvPicPr>
            <a:picLocks noChangeAspect="1"/>
          </p:cNvPicPr>
          <p:nvPr/>
        </p:nvPicPr>
        <p:blipFill>
          <a:blip r:embed="rId2"/>
          <a:stretch>
            <a:fillRect/>
          </a:stretch>
        </p:blipFill>
        <p:spPr>
          <a:xfrm>
            <a:off x="0" y="0"/>
            <a:ext cx="12192000" cy="6858000"/>
          </a:xfrm>
          <a:prstGeom prst="rect">
            <a:avLst/>
          </a:prstGeom>
        </p:spPr>
      </p:pic>
      <p:pic>
        <p:nvPicPr>
          <p:cNvPr id="3" name="Resim 2">
            <a:extLst>
              <a:ext uri="{FF2B5EF4-FFF2-40B4-BE49-F238E27FC236}">
                <a16:creationId xmlns:a16="http://schemas.microsoft.com/office/drawing/2014/main" id="{DE3E3CA4-E988-4A53-BD40-A58E49F6CBDC}"/>
              </a:ext>
            </a:extLst>
          </p:cNvPr>
          <p:cNvPicPr>
            <a:picLocks noChangeAspect="1"/>
          </p:cNvPicPr>
          <p:nvPr/>
        </p:nvPicPr>
        <p:blipFill>
          <a:blip r:embed="rId3"/>
          <a:stretch>
            <a:fillRect/>
          </a:stretch>
        </p:blipFill>
        <p:spPr>
          <a:xfrm>
            <a:off x="0" y="0"/>
            <a:ext cx="12192000" cy="6858000"/>
          </a:xfrm>
          <a:prstGeom prst="rect">
            <a:avLst/>
          </a:prstGeom>
        </p:spPr>
      </p:pic>
      <p:pic>
        <p:nvPicPr>
          <p:cNvPr id="4" name="Resim 3">
            <a:extLst>
              <a:ext uri="{FF2B5EF4-FFF2-40B4-BE49-F238E27FC236}">
                <a16:creationId xmlns:a16="http://schemas.microsoft.com/office/drawing/2014/main" id="{D0BF37C6-644D-43D5-9DEE-98BDD5DC2257}"/>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6879362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154984"/>
          </a:xfrm>
          <a:prstGeom prst="rect">
            <a:avLst/>
          </a:prstGeom>
          <a:noFill/>
        </p:spPr>
        <p:txBody>
          <a:bodyPr wrap="square">
            <a:spAutoFit/>
          </a:bodyPr>
          <a:lstStyle/>
          <a:p>
            <a:pPr algn="just"/>
            <a:r>
              <a:rPr lang="tr-TR" sz="2400" b="0" i="0" u="none" strike="noStrike" baseline="0" dirty="0">
                <a:solidFill>
                  <a:srgbClr val="000000"/>
                </a:solidFill>
                <a:latin typeface="Minion Pro"/>
              </a:rPr>
              <a:t>Ulaştırma Bakanlığı birimi olan Sivil Havacılık Genel Müdürlüğü</a:t>
            </a:r>
            <a:r>
              <a:rPr lang="tr-TR" sz="800" b="0" i="0" u="none" strike="noStrike" baseline="0" dirty="0">
                <a:solidFill>
                  <a:srgbClr val="000000"/>
                </a:solidFill>
                <a:latin typeface="Minion Pro"/>
              </a:rPr>
              <a:t>150 </a:t>
            </a:r>
            <a:r>
              <a:rPr lang="tr-TR" sz="2400" b="0" i="0" u="none" strike="noStrike" baseline="0" dirty="0">
                <a:solidFill>
                  <a:srgbClr val="000000"/>
                </a:solidFill>
                <a:latin typeface="Minion Pro"/>
              </a:rPr>
              <a:t>2005’te Bakanlığa bağlı kurum; Bakanlığa bağlı kurum olan Denizcilik Müsteşarlığı</a:t>
            </a:r>
            <a:r>
              <a:rPr lang="tr-TR" sz="800" b="0" i="0" u="none" strike="noStrike" baseline="0" dirty="0">
                <a:solidFill>
                  <a:srgbClr val="000000"/>
                </a:solidFill>
                <a:latin typeface="Minion Pro"/>
              </a:rPr>
              <a:t>151 </a:t>
            </a:r>
            <a:r>
              <a:rPr lang="tr-TR" sz="2400" b="0" i="0" u="none" strike="noStrike" baseline="0" dirty="0">
                <a:solidFill>
                  <a:srgbClr val="000000"/>
                </a:solidFill>
                <a:latin typeface="Minion Pro"/>
              </a:rPr>
              <a:t>ise 2011 yılında Ulaştırma, Denizcilik ve Haberleşme Bakanlığı (Ulaştırma ve Altyapı Bakanlığı) birimi (birimleri) olarak yeniden yapılandırılmıştır.</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Teknolojinin gelişmesi ile kurumlarda bulunan Bilgi İşlem Müdürlükleri ve Şeflikleri zamanla Bilgi İşlem Başkanlıklarına, hatta Genel Müdürlüklere</a:t>
            </a:r>
            <a:r>
              <a:rPr lang="tr-TR" sz="800" b="0" i="0" u="none" strike="noStrike" baseline="0" dirty="0">
                <a:solidFill>
                  <a:srgbClr val="000000"/>
                </a:solidFill>
                <a:latin typeface="Minion Pro"/>
              </a:rPr>
              <a:t>152 </a:t>
            </a:r>
            <a:r>
              <a:rPr lang="tr-TR" sz="2400" b="0" i="0" u="none" strike="noStrike" baseline="0" dirty="0">
                <a:solidFill>
                  <a:srgbClr val="000000"/>
                </a:solidFill>
                <a:latin typeface="Minion Pro"/>
              </a:rPr>
              <a:t>dönüştürülmüştür. 1983’te Telsiz Kanunu yürürlüğe girmiş, 1986’da Telsiz Genel Müdürlüğü kurulmuştur. 2000’de Telekomünikasyon Kurumu kurulmuş olup 2008’de ise görev ve sorumlulukları yeniden düzenlenerek adı Bilgi Teknolojileri ve İletişim Kurumu olarak yeniden yapılandırılmıştır. </a:t>
            </a:r>
          </a:p>
        </p:txBody>
      </p:sp>
    </p:spTree>
    <p:extLst>
      <p:ext uri="{BB962C8B-B14F-4D97-AF65-F5344CB8AC3E}">
        <p14:creationId xmlns:p14="http://schemas.microsoft.com/office/powerpoint/2010/main" val="283268823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Organizasyon yapıları ve faaliyetlerdeki değişimin arşivlere olan etkileri aşağıdaki kategorilerde derecelendirilebilir: </a:t>
            </a:r>
          </a:p>
          <a:p>
            <a:pPr marR="5600" algn="just"/>
            <a:r>
              <a:rPr lang="tr-TR" sz="2400" b="1" i="1" u="none" strike="noStrike" baseline="0" dirty="0">
                <a:solidFill>
                  <a:srgbClr val="000000"/>
                </a:solidFill>
                <a:latin typeface="Minion Pro"/>
              </a:rPr>
              <a:t>Genel organizasyon değişikliği: </a:t>
            </a:r>
            <a:r>
              <a:rPr lang="tr-TR" sz="2400" b="0" i="0" u="none" strike="noStrike" baseline="0" dirty="0">
                <a:solidFill>
                  <a:srgbClr val="000000"/>
                </a:solidFill>
                <a:latin typeface="Minion Pro"/>
              </a:rPr>
              <a:t>Çok sayıda kurumun aynı anda yasa ile organizasyon yapısı, görev ve sorumluluklarında değişiklik olur. Bunu yakın dönemde Devlet Bakanlığı uygulamasından vazgeçilmesi, bakanlıkların yeniden yapılandırılmasında (2011) ve Cumhurbaşkanlığı Hükûmet Sistemine geçişte (2018) görmekteyiz. </a:t>
            </a:r>
          </a:p>
          <a:p>
            <a:pPr marR="5600" algn="just"/>
            <a:r>
              <a:rPr lang="tr-TR" sz="2400" b="1" i="1" u="none" strike="noStrike" baseline="0" dirty="0">
                <a:solidFill>
                  <a:srgbClr val="000000"/>
                </a:solidFill>
                <a:latin typeface="Minion Pro"/>
              </a:rPr>
              <a:t>Kuruma özgü değişiklikler: </a:t>
            </a:r>
            <a:r>
              <a:rPr lang="tr-TR" sz="2400" b="0" i="0" u="none" strike="noStrike" baseline="0" dirty="0">
                <a:solidFill>
                  <a:srgbClr val="000000"/>
                </a:solidFill>
                <a:latin typeface="Minion Pro"/>
              </a:rPr>
              <a:t>Bir veya birkaç kurumla sınırlı kalacak şekilde kurumların organizasyon yapılarında değişiklik olur. Bazı birimler ve/veya faaliyetler bir başka kuruma devredilebilir, devralınabilir. Buna; Maliye Bakanlığı Gelirler Genel Müdürlüğü’nün Gelir İdaresi Başkanlığı (2005) olarak ayrı bir kurum olmasını, Kültür Bakanlığı ile Turizm Bakanlığının birleştirilerek Kültür ve Turizm Bakanlığı (2003) olmasını, Hazine ve Dış Ticaret Müsteşarlığının Hazine Müsteşarlığı ve Dış Ticaret Müsteşarlığı olarak iki ayrı kurum (1993-1994) olmalarını örnek gösterebiliriz.</a:t>
            </a:r>
            <a:r>
              <a:rPr lang="tr-TR" sz="800" b="0" i="0" u="none" strike="noStrike" baseline="0" dirty="0">
                <a:solidFill>
                  <a:srgbClr val="000000"/>
                </a:solidFill>
                <a:latin typeface="Minion Pro"/>
              </a:rPr>
              <a:t>153</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77231401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marR="5600" algn="just"/>
            <a:r>
              <a:rPr lang="tr-TR" sz="2400" b="1" i="1" u="none" strike="noStrike" baseline="0" dirty="0">
                <a:solidFill>
                  <a:srgbClr val="000000"/>
                </a:solidFill>
                <a:latin typeface="Minion Pro"/>
              </a:rPr>
              <a:t>Kurum içi düzenlemeler: </a:t>
            </a:r>
            <a:r>
              <a:rPr lang="tr-TR" sz="2400" b="0" i="0" u="none" strike="noStrike" baseline="0" dirty="0">
                <a:solidFill>
                  <a:srgbClr val="000000"/>
                </a:solidFill>
                <a:latin typeface="Minion Pro"/>
              </a:rPr>
              <a:t>Bu tür durumlarda kurumların organizasyon yapıları değişmez ancak kurum içi (çoğunlukla genelge ile) görev dağılımına yönelik alt birimler, şubeler ve servisler oluşturulur. Genellikle sınırlı konuda rutin (konu çeşitliliği az, belge sayısı fazla) faaliyetlerin yürütülmesinde kullanılır. Örnek olarak Vergi Dairelerinde vergi tahsilatı ile ilgili işlemlerde “veraset ve intikal vergisi” ile ilgili, Gümrüklerde gümrük işlemlerinde “hariçte işleme rejimi” ile ilgili servisler oluşturulabilir. Bu tür oluşumlar idarelerce şubelerin altında ihtisas gerektiren konuların takibinde fayda görüldüğü için tercih edilmektedir. </a:t>
            </a:r>
          </a:p>
          <a:p>
            <a:pPr marR="5600" algn="just"/>
            <a:r>
              <a:rPr lang="tr-TR" sz="2400" b="1" i="1" u="none" strike="noStrike" baseline="0" dirty="0">
                <a:solidFill>
                  <a:srgbClr val="000000"/>
                </a:solidFill>
                <a:latin typeface="Minion Pro"/>
              </a:rPr>
              <a:t>Faaliyetlerin yürütülüş şeklinin değişmesi: </a:t>
            </a:r>
            <a:r>
              <a:rPr lang="tr-TR" sz="2400" b="0" i="0" u="none" strike="noStrike" baseline="0" dirty="0">
                <a:solidFill>
                  <a:srgbClr val="000000"/>
                </a:solidFill>
                <a:latin typeface="Minion Pro"/>
              </a:rPr>
              <a:t>Faaliyetin teknolojik gelişmeler ve yasal düzenlemelerle desteklenerek basit ve hızlı bir şekilde yürütülmesi amacıyla yapılan uygulamaları ifade eder. Faaliyetin yürütülüş, hizmetin veriliş şekli değişime uğrar, bürokraside sadeleşme ve dolayısı ile belgelerde azalma başlamıştır. İşlemler bilgi sistemleri aracılığı ile yürütülmektedir ve zamanla kurumların organizasyon yapılarını da kapsayan değişim kaçınılmazdır. E-Devlet Kapısı, </a:t>
            </a:r>
            <a:r>
              <a:rPr lang="tr-TR" sz="2400" b="0" i="0" u="none" strike="noStrike" baseline="0" dirty="0" err="1">
                <a:solidFill>
                  <a:srgbClr val="000000"/>
                </a:solidFill>
                <a:latin typeface="Minion Pro"/>
              </a:rPr>
              <a:t>KamuNet</a:t>
            </a:r>
            <a:r>
              <a:rPr lang="tr-TR" sz="2400" b="0" i="0" u="none" strike="noStrike" baseline="0" dirty="0">
                <a:solidFill>
                  <a:srgbClr val="000000"/>
                </a:solidFill>
                <a:latin typeface="Minion Pro"/>
              </a:rPr>
              <a:t> (Kamu Sanal Ağı) ve web servis uygulamaların yaygınlaşması ile kurumlar arası ve vatandaşla ilişkilerin doğrudan sistemler üzerinden yürütülmesi gerçekleşmiştir. </a:t>
            </a:r>
          </a:p>
        </p:txBody>
      </p:sp>
    </p:spTree>
    <p:extLst>
      <p:ext uri="{BB962C8B-B14F-4D97-AF65-F5344CB8AC3E}">
        <p14:creationId xmlns:p14="http://schemas.microsoft.com/office/powerpoint/2010/main" val="90292008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Kurumların organizasyon yapıları, faaliyetlerini yürütme yöntemleri zamanla değişmekte ve bu değişim belge yönetimini (belge yönetim sistemlerini) ve arşivleri etkilemektedir. Değişim sonucunda organizasyon düzeyinde kurumun/birimin kapatılması, bölünmesi, bir başka kurum/birim ile birleşmesi veya statüsünün değişmesi bunun sonucunda faaliyetin sonlandırılması, yeni bir faaliyetin başlaması veya yapılış şeklinin değişmesi gerçekleşebilir. Değişimin belge yönetimi ve arşivlere olası olumsuz etkisini önlemek, süreci planlı bir şekilde yönetmek gerekmektedir. Bu sürecin yönetilmesindeki amaç belge yönetim sistemleri ve arşivlerde bulunan belgelere nasıl bir işlem yapılacağı, yeni organizasyona nasıl aktarılacağına karar verilmesini ve </a:t>
            </a:r>
            <a:r>
              <a:rPr lang="tr-TR" sz="2400" b="0" i="0" u="none" strike="noStrike" baseline="0" dirty="0" err="1">
                <a:solidFill>
                  <a:srgbClr val="000000"/>
                </a:solidFill>
                <a:latin typeface="Minion Pro"/>
              </a:rPr>
              <a:t>organizasyonel</a:t>
            </a:r>
            <a:r>
              <a:rPr lang="tr-TR" sz="2400" b="0" i="0" u="none" strike="noStrike" baseline="0" dirty="0">
                <a:solidFill>
                  <a:srgbClr val="000000"/>
                </a:solidFill>
                <a:latin typeface="Minion Pro"/>
              </a:rPr>
              <a:t> değişimlerde görev alacak belge yöneticileri ve arşivcilerin belirlenmesidir. </a:t>
            </a:r>
          </a:p>
          <a:p>
            <a:pPr algn="just"/>
            <a:r>
              <a:rPr lang="tr-TR" sz="2400" b="0" i="0" u="none" strike="noStrike" baseline="0" dirty="0">
                <a:solidFill>
                  <a:srgbClr val="000000"/>
                </a:solidFill>
                <a:latin typeface="Minion Pro"/>
              </a:rPr>
              <a:t>Öncelikli olarak süreç, belge yönetimi ve arşiv hizmetlerinden sorumlu birim tarafından (ve ilgili birimlerden görevlendirilecek personel ile) koordinasyon içerisinde yürütülmeli, sürece dair kararlar alınmalıdır. </a:t>
            </a:r>
          </a:p>
        </p:txBody>
      </p:sp>
    </p:spTree>
    <p:extLst>
      <p:ext uri="{BB962C8B-B14F-4D97-AF65-F5344CB8AC3E}">
        <p14:creationId xmlns:p14="http://schemas.microsoft.com/office/powerpoint/2010/main" val="16215044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err="1">
                <a:solidFill>
                  <a:srgbClr val="000000"/>
                </a:solidFill>
                <a:latin typeface="Minion Pro"/>
              </a:rPr>
              <a:t>Organizasyonel</a:t>
            </a:r>
            <a:r>
              <a:rPr lang="tr-TR" sz="2400" b="0" i="0" u="none" strike="noStrike" baseline="0" dirty="0">
                <a:solidFill>
                  <a:srgbClr val="000000"/>
                </a:solidFill>
                <a:latin typeface="Minion Pro"/>
              </a:rPr>
              <a:t> değişiklik yasa ile gerçekleştiği için yasada bilgi, belge ve arşivlerle ilgili nasıl bir işlem yapılacağına dair hüküm</a:t>
            </a:r>
            <a:r>
              <a:rPr lang="tr-TR" sz="800" b="0" i="0" u="none" strike="noStrike" baseline="0" dirty="0">
                <a:solidFill>
                  <a:srgbClr val="000000"/>
                </a:solidFill>
                <a:latin typeface="Minion Pro"/>
              </a:rPr>
              <a:t>154 </a:t>
            </a:r>
            <a:r>
              <a:rPr lang="tr-TR" sz="2400" b="0" i="0" u="none" strike="noStrike" baseline="0" dirty="0">
                <a:solidFill>
                  <a:srgbClr val="000000"/>
                </a:solidFill>
                <a:latin typeface="Minion Pro"/>
              </a:rPr>
              <a:t>bulunup bulunmadığına (yasal düzenlemelerde belgeler ve arşivler hakkında hükümler bulunabilmektedir) bakılır ve </a:t>
            </a:r>
            <a:r>
              <a:rPr lang="tr-TR" sz="2400" b="0" i="1" u="none" strike="noStrike" baseline="0" dirty="0">
                <a:solidFill>
                  <a:srgbClr val="000000"/>
                </a:solidFill>
                <a:latin typeface="Minion Pro"/>
              </a:rPr>
              <a:t>alınacak kararlarda bu hükümler dikkate alınır</a:t>
            </a:r>
            <a:r>
              <a:rPr lang="tr-TR" sz="2400" b="0" i="0" u="none" strike="noStrike" baseline="0" dirty="0">
                <a:solidFill>
                  <a:srgbClr val="000000"/>
                </a:solidFill>
                <a:latin typeface="Minion Pro"/>
              </a:rPr>
              <a:t>.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Kurumun/birimlerin önceki ve yeni organizasyon yapıları, görev ve sorumlulukları karşılaştırılır; dosya planları ve saklama planları dikkate alınarak ürettikleri ve depoladıkları belgeler, dosyalar/klasörler ve bunların ait oldukları seriler değerlendirilir. </a:t>
            </a:r>
            <a:r>
              <a:rPr lang="tr-TR" sz="2400" b="1" i="0" u="none" strike="noStrike" baseline="0" dirty="0">
                <a:solidFill>
                  <a:srgbClr val="000000"/>
                </a:solidFill>
                <a:latin typeface="Minion Pro"/>
              </a:rPr>
              <a:t>Arşiv değeri bulunmayanların arşivlerden tasfiyesi ve imhasının gerçekleştirilmesi için ayıklama ve imha süreci işletilir. Arşiv değeri bulunanlar ise yeni organizasyonda faaliyetin yürütüleceği birimin sorumluluğuna verilir. </a:t>
            </a:r>
            <a:r>
              <a:rPr lang="tr-TR" sz="2400" b="0" i="0" u="none" strike="noStrike" baseline="0" dirty="0">
                <a:solidFill>
                  <a:srgbClr val="000000"/>
                </a:solidFill>
                <a:latin typeface="Minion Pro"/>
              </a:rPr>
              <a:t>Burada temel prensip faaliyeti yürüten kurumun/birimin faaliyet ile ilgili bilgi ve belgelerden sorumlu olmasıdır. Bu hükmü genel olarak fiziksel ve elektronik ortamda bulunan ve faaliyet ile ilgili tüm bilgi, belge ve dokümanları kapsayacak şekilde değerlendirmek gerekir.</a:t>
            </a:r>
          </a:p>
        </p:txBody>
      </p:sp>
    </p:spTree>
    <p:extLst>
      <p:ext uri="{BB962C8B-B14F-4D97-AF65-F5344CB8AC3E}">
        <p14:creationId xmlns:p14="http://schemas.microsoft.com/office/powerpoint/2010/main" val="191044522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Faaliyetin devam etmesi ancak tüzel kişi statüsünün değişmesi (özelleştirme politikaları kapsamında olduğu gibi devletten özele geçmesi) durumunda özelleştirme türü ve devir sözleşmesinde belirtilen</a:t>
            </a:r>
            <a:r>
              <a:rPr lang="tr-TR" sz="800" b="0" i="0" u="none" strike="noStrike" baseline="0" dirty="0">
                <a:solidFill>
                  <a:srgbClr val="000000"/>
                </a:solidFill>
                <a:latin typeface="Minion Pro"/>
              </a:rPr>
              <a:t>155 </a:t>
            </a:r>
            <a:r>
              <a:rPr lang="tr-TR" sz="2400" b="0" i="0" u="none" strike="noStrike" baseline="0" dirty="0">
                <a:solidFill>
                  <a:srgbClr val="000000"/>
                </a:solidFill>
                <a:latin typeface="Minion Pro"/>
              </a:rPr>
              <a:t>hükümlerine göre işlem yapılmalıdır. Burada faaliyetlerin kamu iktisadi teşebbüsü olarak (devlet tüzel kişiliği tarafından) yürütülmüş olduğundan, belgeler bu aidiyet içerisinde üretildiği ve depolandığı için arşiv değerlerinin yine bu aidiyet içerisinde belirlenmesi gerekmektedir. Faaliyetin yürütülmesinde ihtiyaç duyulan bilgi, belge ve dokümanlar (özellikle işletmenin kullanacağı teknik dokümanları kapsar) devralan özel kuruluşa </a:t>
            </a:r>
            <a:r>
              <a:rPr lang="tr-TR" sz="2400" b="1" i="0" u="none" strike="noStrike" baseline="0" dirty="0">
                <a:solidFill>
                  <a:srgbClr val="000000"/>
                </a:solidFill>
                <a:latin typeface="Minion Pro"/>
              </a:rPr>
              <a:t>listeler halinde ve tutanak düzenlenerek devredilmelidir.</a:t>
            </a:r>
            <a:r>
              <a:rPr lang="tr-TR" sz="2400" b="0" i="0" u="none" strike="noStrike" baseline="0" dirty="0">
                <a:solidFill>
                  <a:srgbClr val="000000"/>
                </a:solidFill>
                <a:latin typeface="Minion Pro"/>
              </a:rPr>
              <a:t> Devir listesi ve tutanağının bir örneği ise Devlet Arşivlerine gönderilir. </a:t>
            </a:r>
          </a:p>
          <a:p>
            <a:pPr algn="just"/>
            <a:r>
              <a:rPr lang="tr-TR" sz="2400" b="0" i="0" u="none" strike="noStrike" baseline="0" dirty="0">
                <a:solidFill>
                  <a:srgbClr val="000000"/>
                </a:solidFill>
                <a:latin typeface="Minion Pro"/>
              </a:rPr>
              <a:t>Belgeler ait olduğu dönemde yürütülen faaliyet ve yapılan iş ve işleme göre dosyalanır ve arşivlerde de bu düzen içerisinde muhafaza edilirler. Faaliyet değişikliği iş ve işlemleri, iş ve işlemlerdeki değişim dosya tutma şeklini veya dosyada bulunan belgeleri de (tür ve adet olarak) değişime uğratabilir. </a:t>
            </a:r>
          </a:p>
        </p:txBody>
      </p:sp>
    </p:spTree>
    <p:extLst>
      <p:ext uri="{BB962C8B-B14F-4D97-AF65-F5344CB8AC3E}">
        <p14:creationId xmlns:p14="http://schemas.microsoft.com/office/powerpoint/2010/main" val="54123345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Bu değişim, dosya serilerinde faaliyet ve dönem olarak veya yıl/yıl grubu (başlangıç ve bitiş) olarak değerlendirilmelidir. </a:t>
            </a:r>
            <a:r>
              <a:rPr lang="tr-TR" sz="2400" b="1" i="0" u="none" strike="noStrike" baseline="0" dirty="0">
                <a:solidFill>
                  <a:srgbClr val="000000"/>
                </a:solidFill>
                <a:latin typeface="Minion Pro"/>
              </a:rPr>
              <a:t>Bundan amaç dosya serilerinin ve dosya/klasörlerin aslî düzeninin bozulmasının önüne geçmektir.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Yapısal değişiklikte belge ve arşiv yönetiminin en zor yönetildiği süreç aynı seriyi birden fazla birimin kullanması ve bu birimlerin yeni düzenlemede farklı kurumsal yapıda ihdas edilmiş olmalarıdır. Burada temel ilke; yine belge, dosya/klasör ve serilerin/alt serilerin bütünlüğünün bozulmamasıdır. Bu sebeple yetki ve sorumluluğun faaliyetin asıl yürütücüsüne veya yoğun kullanacak birime verilmesi uygun olacaktır. </a:t>
            </a:r>
          </a:p>
          <a:p>
            <a:pPr algn="just"/>
            <a:endParaRPr lang="tr-TR" sz="2400" b="0" i="0"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Kurumların birleşmesi de belge yönetimi ve arşiv işlemlerini/arşivleri etkilemektedir. </a:t>
            </a:r>
            <a:r>
              <a:rPr lang="tr-TR" sz="2400" b="0" i="0" u="none" strike="noStrike" baseline="0" dirty="0">
                <a:solidFill>
                  <a:srgbClr val="000000"/>
                </a:solidFill>
                <a:latin typeface="Minion Pro"/>
              </a:rPr>
              <a:t>TS 13298’de bir kurumda aynı anda birden fazla dosya tasnif planının kullanılabileceği (bu etkinin göz önünde bulundurulması düşünülerek) ifadesinde/öngörüsünde bulunulmuştur. Bu durumda kurum belge yöneticisi ve arşiv sorumlusu aynı olmak koşulu ile birim belge yöneticileri ve arşivciler yeniden belirlenir; bilgi ve belge ile arşiv yönetim sistemlerinde yetkilendirme yeniden yapılır.</a:t>
            </a:r>
          </a:p>
        </p:txBody>
      </p:sp>
    </p:spTree>
    <p:extLst>
      <p:ext uri="{BB962C8B-B14F-4D97-AF65-F5344CB8AC3E}">
        <p14:creationId xmlns:p14="http://schemas.microsoft.com/office/powerpoint/2010/main" val="10012805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Bu </a:t>
            </a:r>
            <a:r>
              <a:rPr lang="tr-TR" sz="2400" b="0" i="0" u="none" strike="noStrike" baseline="0" dirty="0" err="1">
                <a:solidFill>
                  <a:srgbClr val="000000"/>
                </a:solidFill>
                <a:latin typeface="Minion Pro"/>
              </a:rPr>
              <a:t>organizasyonel</a:t>
            </a:r>
            <a:r>
              <a:rPr lang="tr-TR" sz="2400" b="0" i="0" u="none" strike="noStrike" baseline="0" dirty="0">
                <a:solidFill>
                  <a:srgbClr val="000000"/>
                </a:solidFill>
                <a:latin typeface="Minion Pro"/>
              </a:rPr>
              <a:t> değişikliğin/değişimin belgelere, belge yönetim sistemlerine ve arşivlere </a:t>
            </a:r>
            <a:r>
              <a:rPr lang="tr-TR" sz="2400" b="1" i="0" u="none" strike="noStrike" baseline="0" dirty="0">
                <a:solidFill>
                  <a:srgbClr val="000000"/>
                </a:solidFill>
                <a:latin typeface="Minion Pro"/>
              </a:rPr>
              <a:t>olumsuz etkilerinin azaltılması hatta pozitif katkı sağlaması için şu hususlara dikkat edilir: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Yasal düzenlemelerde belge, dosya/klasör ve serilere bunların depolandığı sistemlere ve arşivlere ne olacağına dair hükümler ve öngörüler bulunmalıdır.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Yapısal değişim sürecinin yönetimine dair belge yönetimi ve arşiv hizmetlerinin yürütülmesinden sorumlu birimin koordinasyonunda komisyon veya çalışma grubu oluşturulmalıdır. </a:t>
            </a:r>
            <a:endParaRPr lang="tr-TR" sz="2800" b="0" i="0" u="none" strike="noStrike" baseline="0" dirty="0">
              <a:solidFill>
                <a:srgbClr val="000000"/>
              </a:solidFill>
              <a:latin typeface="Minion Pro"/>
            </a:endParaRPr>
          </a:p>
          <a:p>
            <a:pPr algn="just"/>
            <a:r>
              <a:rPr lang="tr-TR" sz="2400" b="0" i="1" u="none" strike="noStrike" baseline="0" dirty="0">
                <a:solidFill>
                  <a:srgbClr val="000000"/>
                </a:solidFill>
                <a:latin typeface="Minion Pro"/>
              </a:rPr>
              <a:t>Yeni yapının bilgi/belge ve arşiv yönetim sistemleri değerlendirilmeli, belge yöneticileri ve arşivcileri belirlenmelidir.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a:t>
            </a:r>
            <a:r>
              <a:rPr lang="tr-TR" sz="2400" b="0" i="1" u="none" strike="noStrike" baseline="0" dirty="0" err="1">
                <a:solidFill>
                  <a:srgbClr val="000000"/>
                </a:solidFill>
                <a:latin typeface="Minion Pro"/>
              </a:rPr>
              <a:t>arşivsel</a:t>
            </a:r>
            <a:r>
              <a:rPr lang="tr-TR" sz="2400" b="0" i="1" u="none" strike="noStrike" baseline="0" dirty="0">
                <a:solidFill>
                  <a:srgbClr val="000000"/>
                </a:solidFill>
                <a:latin typeface="Minion Pro"/>
              </a:rPr>
              <a:t> değerleri saklama planları doğrultusunda gözden geçirilmeli, </a:t>
            </a:r>
            <a:r>
              <a:rPr lang="tr-TR" sz="2400" b="0" i="1" u="none" strike="noStrike" baseline="0" dirty="0" err="1">
                <a:solidFill>
                  <a:srgbClr val="000000"/>
                </a:solidFill>
                <a:latin typeface="Minion Pro"/>
              </a:rPr>
              <a:t>arşivsel</a:t>
            </a:r>
            <a:r>
              <a:rPr lang="tr-TR" sz="2400" b="0" i="1" u="none" strike="noStrike" baseline="0" dirty="0">
                <a:solidFill>
                  <a:srgbClr val="000000"/>
                </a:solidFill>
                <a:latin typeface="Minion Pro"/>
              </a:rPr>
              <a:t> değeri bulunmayanlar Yönetmelik uyarınca tasfiye ve/ veya imha edilmelidir.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Mevcut bilgi, belge ve dokümanların ait olduğu ve sorumluluğuna verilecek kurum/birim belirlenmelidir.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13330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nb-NO" sz="2000" b="1" i="0" u="none" strike="noStrike" baseline="0" dirty="0">
                <a:solidFill>
                  <a:srgbClr val="000000"/>
                </a:solidFill>
                <a:latin typeface="Minion Pro"/>
              </a:rPr>
              <a:t>I.8. Bilgi ve Belge Güvenliği </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85652"/>
          </a:xfrm>
          <a:prstGeom prst="rect">
            <a:avLst/>
          </a:prstGeom>
          <a:noFill/>
        </p:spPr>
        <p:txBody>
          <a:bodyPr wrap="square">
            <a:spAutoFit/>
          </a:bodyPr>
          <a:lstStyle/>
          <a:p>
            <a:pPr algn="just"/>
            <a:r>
              <a:rPr lang="tr-TR" sz="1600" b="0" i="0" u="none" strike="noStrike" baseline="0" dirty="0">
                <a:solidFill>
                  <a:srgbClr val="000000"/>
                </a:solidFill>
                <a:latin typeface="Minion Pro"/>
              </a:rPr>
              <a:t>Bilgi güvenliği </a:t>
            </a:r>
            <a:r>
              <a:rPr lang="tr-TR" sz="1600" b="0" i="1" u="none" strike="noStrike" baseline="0" dirty="0">
                <a:solidFill>
                  <a:srgbClr val="000000"/>
                </a:solidFill>
                <a:latin typeface="Minion Pro"/>
              </a:rPr>
              <a:t>(</a:t>
            </a:r>
            <a:r>
              <a:rPr lang="tr-TR" sz="1600" b="0" i="1" u="none" strike="noStrike" baseline="0" dirty="0" err="1">
                <a:solidFill>
                  <a:srgbClr val="000000"/>
                </a:solidFill>
                <a:latin typeface="Minion Pro"/>
              </a:rPr>
              <a:t>information</a:t>
            </a:r>
            <a:r>
              <a:rPr lang="tr-TR" sz="1600" b="0" i="1" u="none" strike="noStrike" baseline="0" dirty="0">
                <a:solidFill>
                  <a:srgbClr val="000000"/>
                </a:solidFill>
                <a:latin typeface="Minion Pro"/>
              </a:rPr>
              <a:t> </a:t>
            </a:r>
            <a:r>
              <a:rPr lang="tr-TR" sz="1600" b="0" i="1" u="none" strike="noStrike" baseline="0" dirty="0" err="1">
                <a:solidFill>
                  <a:srgbClr val="000000"/>
                </a:solidFill>
                <a:latin typeface="Minion Pro"/>
              </a:rPr>
              <a:t>security</a:t>
            </a:r>
            <a:r>
              <a:rPr lang="tr-TR" sz="1600" b="0" i="1" u="none" strike="noStrike" baseline="0" dirty="0">
                <a:solidFill>
                  <a:srgbClr val="000000"/>
                </a:solidFill>
                <a:latin typeface="Minion Pro"/>
              </a:rPr>
              <a:t>)</a:t>
            </a:r>
            <a:r>
              <a:rPr lang="tr-TR" sz="1600" b="0" i="0" u="none" strike="noStrike" baseline="0" dirty="0">
                <a:solidFill>
                  <a:srgbClr val="000000"/>
                </a:solidFill>
                <a:latin typeface="Minion Pro"/>
              </a:rPr>
              <a:t>, özel ve tüzel kişilere ait veri ve bilgilerin yetkili kurumlar tarafından yetkisiz kişi ve kurumlara karşı gizliliğinin korunması amacıyla: </a:t>
            </a: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Erişimi, değiştirilmesi ve kopyalanması,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Yok edilmesinin engellenmesi,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Toplanmış/alınmış veri ve bilgilerin tutulduğu fiziki mekân ve/veya elektronik ortamda tam, tutarlı ve doğru şekilde bütünlüğünün korunması,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Yetkililerin bu veri ve bilgilere gereksinim duyulduğunda güvenli biçimde erişebilmesi </a:t>
            </a:r>
            <a:endParaRPr lang="tr-TR" sz="1600" b="0" i="0" u="none" strike="noStrike" baseline="0" dirty="0">
              <a:solidFill>
                <a:srgbClr val="000000"/>
              </a:solidFill>
              <a:latin typeface="Minion Pro"/>
            </a:endParaRPr>
          </a:p>
          <a:p>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kapsamında gereken tüm hukuki önlemlerin alınarak teknik, etik kural ve sorumlulukların uygulanması sürecidir.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Bilgi ve İletişim Güvenliği Tedbirleri konulu 2019/12 sayılı Cumhurbaşkanlığı Genelgesi ile </a:t>
            </a:r>
            <a:r>
              <a:rPr lang="tr-TR" sz="1600" b="1" i="0" u="none" strike="noStrike" baseline="0" dirty="0">
                <a:solidFill>
                  <a:srgbClr val="000000"/>
                </a:solidFill>
                <a:latin typeface="Minion Pro"/>
              </a:rPr>
              <a:t>tüm kamu kurum ve kuruluşlarının bilgi ve belge güvenliği konusunda ne tür tedbirler alınması gerektiği konusunda bilgilendirilmiş ve uyarılmıştır.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Arşivcilik açısından temel iki faaliyet alanı olan koruma/saklama ve erişim stratejileri geliştirilirken bilgi ve belge güvenliği standart ve mevzuatının asgari koşullar olarak belirlenerek uygulamalara tam ve doğru biçimde yansıtılması gerekir.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561016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VI.3. Kurumsal, Fonksiyonel ve İdari Düzenlemelerin Arşivlere Etkisi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154984"/>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err="1">
                <a:solidFill>
                  <a:srgbClr val="000000"/>
                </a:solidFill>
                <a:latin typeface="Minion Pro"/>
              </a:rPr>
              <a:t>Arşivsel</a:t>
            </a:r>
            <a:r>
              <a:rPr lang="tr-TR" sz="2400" b="0" i="1" u="none" strike="noStrike" baseline="0" dirty="0">
                <a:solidFill>
                  <a:srgbClr val="000000"/>
                </a:solidFill>
                <a:latin typeface="Minion Pro"/>
              </a:rPr>
              <a:t> değer taşıyan her türde bilgi ve belgelerin, dosya/klasör ve serilerin fiziksel ve içerik bütünlüğünün korunması sağlanmalıdır.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Transfer aşamasında dosyaların/klasörlerin ve serilerin aslî düzenleri bozulmadan faaliyeti yürütecek olan kuruma/birime bu düzen içerisinde devredilmelidir. </a:t>
            </a:r>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1" u="none" strike="noStrike" baseline="0" dirty="0">
                <a:solidFill>
                  <a:srgbClr val="000000"/>
                </a:solidFill>
                <a:latin typeface="Minion Pro"/>
              </a:rPr>
              <a:t>İhtilaflı bir durum olması halinde Devlet Arşivleri Başkanlığı’ndan görüş alınmalıdır.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Bu tespitler ve çözüm önerileri; arşivlerde değerlendirme, düzenleme, erişim, depolama, transfer ve tasfiye işlemlerinin özellikle kamu arşivleri açısından bir süreç yönetimi dâhilinde ele alınması gerektiğini göstermektedir. Bu sürecin yönetimi belgelerin, dosyaların/klasörlerin, serilerin ve fonların mantıksal ve organik bir bütünlük içerisinde korunarak hizmete sunulmasıyla amacına ulaşabilir.</a:t>
            </a:r>
          </a:p>
        </p:txBody>
      </p:sp>
    </p:spTree>
    <p:extLst>
      <p:ext uri="{BB962C8B-B14F-4D97-AF65-F5344CB8AC3E}">
        <p14:creationId xmlns:p14="http://schemas.microsoft.com/office/powerpoint/2010/main" val="313268873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1" i="0" u="none" strike="noStrike" baseline="0" dirty="0">
                <a:solidFill>
                  <a:srgbClr val="000000"/>
                </a:solidFill>
                <a:latin typeface="Minion Pro"/>
              </a:rPr>
              <a:t>Arşivcilik, kayıt ortamı ne olursa olsun arşiv değerine sahip kaydedilmiş bilginin tekrar kullanım amacıyla korunması üzerine kurgulanmış en eski mesleklerden biri olarak karşımıza çıkar. </a:t>
            </a:r>
            <a:r>
              <a:rPr lang="tr-TR" sz="2400" i="0" u="none" strike="noStrike" baseline="0" dirty="0">
                <a:solidFill>
                  <a:srgbClr val="000000"/>
                </a:solidFill>
                <a:latin typeface="Minion Pro"/>
              </a:rPr>
              <a:t>Bu amaç kapsamındaki yöntem ve uygulamalar geçmişteki bilgilerin, kazanımların ve tecrübelerin geleceğe aktarılmasına hizmet ederken yazının icadı ile başlayan “</a:t>
            </a:r>
            <a:r>
              <a:rPr lang="tr-TR" sz="2400" i="0" u="none" strike="noStrike" baseline="0" dirty="0" err="1">
                <a:solidFill>
                  <a:srgbClr val="000000"/>
                </a:solidFill>
                <a:latin typeface="Minion Pro"/>
              </a:rPr>
              <a:t>medeniyet”in</a:t>
            </a:r>
            <a:r>
              <a:rPr lang="tr-TR" sz="2400" i="0" u="none" strike="noStrike" baseline="0" dirty="0">
                <a:solidFill>
                  <a:srgbClr val="000000"/>
                </a:solidFill>
                <a:latin typeface="Minion Pro"/>
              </a:rPr>
              <a:t> devamlılığında ve şekillenmesinde hafıza görevini üstlenir. İster temel ihtiyaçlardan doğan kadim bir gelenek ister yönetim bilgi sistemlerinin vazgeçilmez bir parçası olarak nitelensin arşivcilik ilk ortaya çıkışından günümüze kadar aynı amaca hizmet eder. </a:t>
            </a:r>
            <a:r>
              <a:rPr lang="tr-TR" sz="2400" i="0" u="none" strike="noStrike" baseline="0" dirty="0" err="1">
                <a:solidFill>
                  <a:srgbClr val="000000"/>
                </a:solidFill>
                <a:latin typeface="Minion Pro"/>
              </a:rPr>
              <a:t>Patrick</a:t>
            </a:r>
            <a:r>
              <a:rPr lang="tr-TR" sz="2400" i="0" u="none" strike="noStrike" baseline="0" dirty="0">
                <a:solidFill>
                  <a:srgbClr val="000000"/>
                </a:solidFill>
                <a:latin typeface="Minion Pro"/>
              </a:rPr>
              <a:t> </a:t>
            </a:r>
            <a:r>
              <a:rPr lang="tr-TR" sz="2400" i="0" u="none" strike="noStrike" baseline="0" dirty="0" err="1">
                <a:solidFill>
                  <a:srgbClr val="000000"/>
                </a:solidFill>
                <a:latin typeface="Minion Pro"/>
              </a:rPr>
              <a:t>Cadell’in</a:t>
            </a:r>
            <a:r>
              <a:rPr lang="tr-TR" sz="2400" i="0" u="none" strike="noStrike" baseline="0" dirty="0">
                <a:solidFill>
                  <a:srgbClr val="000000"/>
                </a:solidFill>
                <a:latin typeface="Minion Pro"/>
              </a:rPr>
              <a:t> bu konudaki tespitleri dikkat çekicidir:</a:t>
            </a:r>
          </a:p>
          <a:p>
            <a:pPr algn="just"/>
            <a:endParaRPr lang="tr-TR" sz="2400" dirty="0">
              <a:solidFill>
                <a:srgbClr val="000000"/>
              </a:solidFill>
              <a:latin typeface="Minion Pro"/>
            </a:endParaRPr>
          </a:p>
          <a:p>
            <a:pPr algn="just"/>
            <a:r>
              <a:rPr lang="tr-TR" sz="2400" i="0" u="none" strike="noStrike" baseline="0" dirty="0">
                <a:solidFill>
                  <a:srgbClr val="000000"/>
                </a:solidFill>
                <a:latin typeface="Minion Pro"/>
              </a:rPr>
              <a:t>“</a:t>
            </a:r>
            <a:r>
              <a:rPr lang="tr-TR" sz="2400" b="1" i="1" u="none" strike="noStrike" baseline="0" dirty="0">
                <a:solidFill>
                  <a:srgbClr val="000000"/>
                </a:solidFill>
                <a:latin typeface="Minion Pro"/>
              </a:rPr>
              <a:t>Şu ana kadar bizler, üzerinde fazla düşünmeden arşivleri saklamanın iyi bir şey olduğunu kabul ettik. Arşivcilik dünyadaki en eski profesyonel aktivitedir. Yazının icadı arşiv tutma ihtiyacından doğmuştur. Bütün zamanlarda ve bütün medeniyetler tarafından arşivler tutulmuş ve arşivin genel değeri ve faydaları hiç bir zaman tartışılmamıştır. Fakat bugün, faaliyetlerimizin değerlendirilmesinin bir sonucu olarak, arşivleri niçin tuttuğumuzu savunmak durumundayız. </a:t>
            </a:r>
            <a:endParaRPr lang="tr-TR" sz="2400" b="1" i="0" u="none" strike="noStrike" baseline="0" dirty="0">
              <a:solidFill>
                <a:srgbClr val="000000"/>
              </a:solidFill>
              <a:latin typeface="Minion Pro"/>
            </a:endParaRPr>
          </a:p>
        </p:txBody>
      </p:sp>
    </p:spTree>
    <p:extLst>
      <p:ext uri="{BB962C8B-B14F-4D97-AF65-F5344CB8AC3E}">
        <p14:creationId xmlns:p14="http://schemas.microsoft.com/office/powerpoint/2010/main" val="403728534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154984"/>
          </a:xfrm>
          <a:prstGeom prst="rect">
            <a:avLst/>
          </a:prstGeom>
          <a:noFill/>
        </p:spPr>
        <p:txBody>
          <a:bodyPr wrap="square">
            <a:spAutoFit/>
          </a:bodyPr>
          <a:lstStyle/>
          <a:p>
            <a:pPr algn="just"/>
            <a:r>
              <a:rPr lang="tr-TR" sz="2400" b="1" i="1" u="none" strike="noStrike" baseline="0" dirty="0">
                <a:solidFill>
                  <a:srgbClr val="000000"/>
                </a:solidFill>
                <a:latin typeface="Minion Pro"/>
              </a:rPr>
              <a:t>Bu bize arşivleme ve arşiv tutma eyleminin felsefi yönlerini her zamankinden daha fazla düşünmeye itmiştir</a:t>
            </a:r>
            <a:r>
              <a:rPr lang="tr-TR" sz="2400" b="0" i="0" u="none" strike="noStrike" baseline="0" dirty="0">
                <a:solidFill>
                  <a:srgbClr val="000000"/>
                </a:solidFill>
                <a:latin typeface="Minion Pro"/>
              </a:rPr>
              <a:t>”. Yine </a:t>
            </a:r>
            <a:r>
              <a:rPr lang="tr-TR" sz="2400" b="0" i="0" u="none" strike="noStrike" baseline="0" dirty="0" err="1">
                <a:solidFill>
                  <a:srgbClr val="000000"/>
                </a:solidFill>
                <a:latin typeface="Minion Pro"/>
              </a:rPr>
              <a:t>Cadell’e</a:t>
            </a:r>
            <a:r>
              <a:rPr lang="tr-TR" sz="2400" b="0" i="0" u="none" strike="noStrike" baseline="0" dirty="0">
                <a:solidFill>
                  <a:srgbClr val="000000"/>
                </a:solidFill>
                <a:latin typeface="Minion Pro"/>
              </a:rPr>
              <a:t> göre; </a:t>
            </a:r>
            <a:r>
              <a:rPr lang="tr-TR" sz="2400" b="0" i="1" u="none" strike="noStrike" baseline="0" dirty="0">
                <a:solidFill>
                  <a:srgbClr val="000000"/>
                </a:solidFill>
                <a:latin typeface="Minion Pro"/>
              </a:rPr>
              <a:t>“</a:t>
            </a:r>
            <a:r>
              <a:rPr lang="tr-TR" sz="2400" b="1" i="1" u="none" strike="noStrike" baseline="0" dirty="0">
                <a:solidFill>
                  <a:srgbClr val="000000"/>
                </a:solidFill>
                <a:latin typeface="Minion Pro"/>
              </a:rPr>
              <a:t>İlk arşivcilerle onların 5000 yıl sonraki takipçileri arasındaki gerçek fark kullandıkları teknolojilerden ibarettir</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a:t>
            </a:r>
            <a:r>
              <a:rPr lang="tr-TR" sz="2400" b="0" i="0" u="none" strike="noStrike" baseline="0" dirty="0" err="1">
                <a:solidFill>
                  <a:srgbClr val="000000"/>
                </a:solidFill>
                <a:latin typeface="Minion Pro"/>
              </a:rPr>
              <a:t>Cadell</a:t>
            </a:r>
            <a:r>
              <a:rPr lang="tr-TR" sz="2400" b="0" i="0" u="none" strike="noStrike" baseline="0" dirty="0">
                <a:solidFill>
                  <a:srgbClr val="000000"/>
                </a:solidFill>
                <a:latin typeface="Minion Pro"/>
              </a:rPr>
              <a:t>, 1995: 37-38).</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Arşivciliğin özündeki bu amaç doğrultusunda arşivcilerin öncelikli görevi İngilizce </a:t>
            </a:r>
            <a:r>
              <a:rPr lang="tr-TR" sz="2400" b="0" i="1" u="none" strike="noStrike" baseline="0" dirty="0" err="1">
                <a:solidFill>
                  <a:srgbClr val="000000"/>
                </a:solidFill>
                <a:latin typeface="Minion Pro"/>
              </a:rPr>
              <a:t>records</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keeping</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terimiyle karşılık bulurken arşivciler de </a:t>
            </a:r>
            <a:r>
              <a:rPr lang="tr-TR" sz="2400" b="0" i="1" u="none" strike="noStrike" baseline="0" dirty="0" err="1">
                <a:solidFill>
                  <a:srgbClr val="000000"/>
                </a:solidFill>
                <a:latin typeface="Minion Pro"/>
              </a:rPr>
              <a:t>records</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keeper</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olarak belgeleri ve kayıtları korumuşlardır. Bu bağlamda </a:t>
            </a:r>
            <a:r>
              <a:rPr lang="tr-TR" sz="2400" b="0" i="0" u="none" strike="noStrike" baseline="0" dirty="0" err="1">
                <a:solidFill>
                  <a:srgbClr val="000000"/>
                </a:solidFill>
                <a:latin typeface="Minion Pro"/>
              </a:rPr>
              <a:t>Dearstyne</a:t>
            </a:r>
            <a:r>
              <a:rPr lang="tr-TR" sz="2400" b="0" i="0" u="none" strike="noStrike" baseline="0" dirty="0">
                <a:solidFill>
                  <a:srgbClr val="000000"/>
                </a:solidFill>
                <a:latin typeface="Minion Pro"/>
              </a:rPr>
              <a:t>, ilk arşivcilerin toplumsal, dini ya da resmî kayıt koruyucuları olarak belirlenmiş olduğunu, temel görevlerinin ise hukuki ve şahsî haklar ile kurumsal otoriteyi sağlamak için gerekli belgeleri korumak olduğunu belirtmektedir (</a:t>
            </a:r>
            <a:r>
              <a:rPr lang="tr-TR" sz="2400" b="0" i="0" u="none" strike="noStrike" baseline="0" dirty="0" err="1">
                <a:solidFill>
                  <a:srgbClr val="000000"/>
                </a:solidFill>
                <a:latin typeface="Minion Pro"/>
              </a:rPr>
              <a:t>Dearstyne</a:t>
            </a:r>
            <a:r>
              <a:rPr lang="tr-TR" sz="2400" b="0" i="0" u="none" strike="noStrike" baseline="0" dirty="0">
                <a:solidFill>
                  <a:srgbClr val="000000"/>
                </a:solidFill>
                <a:latin typeface="Minion Pro"/>
              </a:rPr>
              <a:t>, 2001: 9).</a:t>
            </a:r>
          </a:p>
        </p:txBody>
      </p:sp>
    </p:spTree>
    <p:extLst>
      <p:ext uri="{BB962C8B-B14F-4D97-AF65-F5344CB8AC3E}">
        <p14:creationId xmlns:p14="http://schemas.microsoft.com/office/powerpoint/2010/main" val="9466352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Arşivcilikte değişimi mercek altına alırken bütüncül bir yaklaşım yerine mesleğin içinde bulunduğu çağın olanakları, bu olanaklar bağlamında geliştirilebilecek koruma ve erişim yöntemleri, arşiv belgelerindeki değişim ve işbirliği yapılabilecek uzmanlık alanları ayrı ayrı ele alınmalıdır. Bu faaliyetlerdeki değişimin ayrı kategorilerde irdelenmesi aynı zamanda arşiv türüne göre arşivci/arşiv personeli ihtiyacı ve profili hakkında daha yerinde kararlar alınmasına yardımcı olacaktır. Yürütmekte oldukları arşiv hizmet ve faaliyetlerinin yanı sıra hızla dönüşen ve gelişen koşullar çerçevesinde arşivcilerin mesleklerine sahip çıkmaları gerekliliğini </a:t>
            </a:r>
            <a:r>
              <a:rPr lang="tr-TR" sz="2400" b="0" i="0" u="none" strike="noStrike" baseline="0" dirty="0" err="1">
                <a:solidFill>
                  <a:srgbClr val="000000"/>
                </a:solidFill>
                <a:latin typeface="Minion Pro"/>
              </a:rPr>
              <a:t>Schellenberg</a:t>
            </a:r>
            <a:r>
              <a:rPr lang="tr-TR" sz="2400" b="0" i="0" u="none" strike="noStrike" baseline="0" dirty="0">
                <a:solidFill>
                  <a:srgbClr val="000000"/>
                </a:solidFill>
                <a:latin typeface="Minion Pro"/>
              </a:rPr>
              <a:t> “</a:t>
            </a:r>
            <a:r>
              <a:rPr lang="tr-TR" sz="2400" b="1" i="1" u="none" strike="noStrike" baseline="0" dirty="0">
                <a:solidFill>
                  <a:srgbClr val="000000"/>
                </a:solidFill>
                <a:latin typeface="Minion Pro"/>
              </a:rPr>
              <a:t>modern belgelerin değerlendirme sürecinde arşivcilerin ilgili konuda gerekli teknik ve yöntemleri öğrenip aktif rol almasının kaçınılmaz olduğunu ve arşivcilerin kendi meslekî sınırlarını belirlemek gibi bir görevleri vardır</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ifadeleriyle açıkça vurgularken </a:t>
            </a:r>
            <a:r>
              <a:rPr lang="tr-TR" sz="2400" b="0" i="0" u="none" strike="noStrike" baseline="0" dirty="0" err="1">
                <a:solidFill>
                  <a:srgbClr val="000000"/>
                </a:solidFill>
                <a:latin typeface="Minion Pro"/>
              </a:rPr>
              <a:t>Assocaiton</a:t>
            </a:r>
            <a:r>
              <a:rPr lang="tr-TR" sz="2400" b="0" i="0" u="none" strike="noStrike" baseline="0" dirty="0">
                <a:solidFill>
                  <a:srgbClr val="000000"/>
                </a:solidFill>
                <a:latin typeface="Minion Pro"/>
              </a:rPr>
              <a:t> of </a:t>
            </a:r>
            <a:r>
              <a:rPr lang="tr-TR" sz="2400" b="0" i="0" u="none" strike="noStrike" baseline="0" dirty="0" err="1">
                <a:solidFill>
                  <a:srgbClr val="000000"/>
                </a:solidFill>
                <a:latin typeface="Minion Pro"/>
              </a:rPr>
              <a:t>Canadian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Archivists</a:t>
            </a:r>
            <a:r>
              <a:rPr lang="tr-TR" sz="2400" b="0" i="0" u="none" strike="noStrike" baseline="0" dirty="0">
                <a:solidFill>
                  <a:srgbClr val="000000"/>
                </a:solidFill>
                <a:latin typeface="Minion Pro"/>
              </a:rPr>
              <a:t> (ACA) ise, </a:t>
            </a:r>
            <a:r>
              <a:rPr lang="tr-TR" sz="2400" b="1" i="0" u="none" strike="noStrike" baseline="0" dirty="0">
                <a:solidFill>
                  <a:srgbClr val="000000"/>
                </a:solidFill>
                <a:latin typeface="Minion Pro"/>
              </a:rPr>
              <a:t>arşivcilik sürecini ve </a:t>
            </a:r>
            <a:r>
              <a:rPr lang="tr-TR" sz="2400" b="1" i="0" u="none" strike="noStrike" baseline="0" dirty="0" err="1">
                <a:solidFill>
                  <a:srgbClr val="000000"/>
                </a:solidFill>
                <a:latin typeface="Minion Pro"/>
              </a:rPr>
              <a:t>arşivistin</a:t>
            </a:r>
            <a:r>
              <a:rPr lang="tr-TR" sz="2400" b="1" i="0" u="none" strike="noStrike" baseline="0" dirty="0">
                <a:solidFill>
                  <a:srgbClr val="000000"/>
                </a:solidFill>
                <a:latin typeface="Minion Pro"/>
              </a:rPr>
              <a:t> görevlerini</a:t>
            </a:r>
            <a:r>
              <a:rPr lang="tr-TR" sz="2400" b="0" i="0" u="none" strike="noStrike" baseline="0" dirty="0">
                <a:solidFill>
                  <a:srgbClr val="000000"/>
                </a:solidFill>
                <a:latin typeface="Minion Pro"/>
              </a:rPr>
              <a:t> aşağıdaki maddeler altında toplamıştır: </a:t>
            </a:r>
          </a:p>
        </p:txBody>
      </p:sp>
    </p:spTree>
    <p:extLst>
      <p:ext uri="{BB962C8B-B14F-4D97-AF65-F5344CB8AC3E}">
        <p14:creationId xmlns:p14="http://schemas.microsoft.com/office/powerpoint/2010/main" val="121676060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Orijinal olarak alınmış, üretilmiş ve/veya kullanılan belgeler değerlendirilir. Bu süreç belgelerin uzun süreli koruma değerinin ve arşive devrinin belirlendiği bir süreçtir,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Etkin bir erişim için seçilmiş belgeler tanımlanır ve düzenlenir,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 bozulma ve hasardan koruyacak </a:t>
            </a:r>
            <a:r>
              <a:rPr lang="tr-TR" sz="2400" b="0" i="1" u="none" strike="noStrike" baseline="0" dirty="0" err="1">
                <a:solidFill>
                  <a:srgbClr val="000000"/>
                </a:solidFill>
                <a:latin typeface="Minion Pro"/>
              </a:rPr>
              <a:t>prezervasyon</a:t>
            </a:r>
            <a:r>
              <a:rPr lang="tr-TR" sz="2400" b="0" i="1" u="none" strike="noStrike" baseline="0" dirty="0">
                <a:solidFill>
                  <a:srgbClr val="000000"/>
                </a:solidFill>
                <a:latin typeface="Minion Pro"/>
              </a:rPr>
              <a:t> ve </a:t>
            </a:r>
            <a:r>
              <a:rPr lang="tr-TR" sz="2400" b="0" i="1" u="none" strike="noStrike" baseline="0" dirty="0" err="1">
                <a:solidFill>
                  <a:srgbClr val="000000"/>
                </a:solidFill>
                <a:latin typeface="Minion Pro"/>
              </a:rPr>
              <a:t>konservasyona</a:t>
            </a:r>
            <a:r>
              <a:rPr lang="tr-TR" sz="2400" b="0" i="1" u="none" strike="noStrike" baseline="0" dirty="0">
                <a:solidFill>
                  <a:srgbClr val="000000"/>
                </a:solidFill>
                <a:latin typeface="Minion Pro"/>
              </a:rPr>
              <a:t> tabi tutar,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Kâğıt dışı materyallerin bakımı ve yönetimi için uzman öneriler sunar,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Çeşitli konularda araştırma yapan kişilerin işlerini kolaylaştırmak için kullanıcı gereksinimlerini karşılar,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Mevzuatta yer alan telif hakkı, patent koruma, kişisel gizlilik, bilgi edinme hakkı gibi konularda bilimsel toplantı düzenler,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Kurumlara belge yönetimi konusunda tavsiyelerde bulunur, yol gösterir,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Arşivlerin kültürel önemi konusunda halkta farkındalık oluşturacak faaliyetlerde bulunur,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77992021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En önemlisi de tüm bu çalışmaları yaparken bugünün belgelerini gelecek nesiller için korur, </a:t>
            </a:r>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1" u="none" strike="noStrike" baseline="0" dirty="0">
                <a:solidFill>
                  <a:srgbClr val="000000"/>
                </a:solidFill>
                <a:latin typeface="Minion Pro"/>
              </a:rPr>
              <a:t>Geçmiş, bugün ve gelecek arasındaki bağlantıyı sürekli kılar </a:t>
            </a:r>
            <a:r>
              <a:rPr lang="tr-TR" sz="2400" b="0" i="0" u="none" strike="noStrike" baseline="0" dirty="0">
                <a:solidFill>
                  <a:srgbClr val="000000"/>
                </a:solidFill>
                <a:latin typeface="Minion Pro"/>
              </a:rPr>
              <a:t>(</a:t>
            </a:r>
            <a:r>
              <a:rPr lang="tr-TR" sz="2400" b="0" i="0" u="none" strike="noStrike" baseline="0" dirty="0" err="1">
                <a:solidFill>
                  <a:srgbClr val="000000"/>
                </a:solidFill>
                <a:latin typeface="Minion Pro"/>
              </a:rPr>
              <a:t>What</a:t>
            </a:r>
            <a:r>
              <a:rPr lang="tr-TR" sz="2400" b="0" i="0" u="none" strike="noStrike" baseline="0" dirty="0">
                <a:solidFill>
                  <a:srgbClr val="000000"/>
                </a:solidFill>
                <a:latin typeface="Minion Pro"/>
              </a:rPr>
              <a:t> is ..., 2016).</a:t>
            </a:r>
          </a:p>
          <a:p>
            <a:endParaRPr lang="tr-TR" sz="2400" dirty="0">
              <a:solidFill>
                <a:srgbClr val="000000"/>
              </a:solidFill>
              <a:latin typeface="Minion Pro"/>
            </a:endParaRPr>
          </a:p>
          <a:p>
            <a:pPr algn="just"/>
            <a:r>
              <a:rPr lang="tr-TR" sz="2400" b="0" i="0" u="none" strike="noStrike" baseline="0" dirty="0">
                <a:solidFill>
                  <a:srgbClr val="000000"/>
                </a:solidFill>
                <a:latin typeface="Minion Pro"/>
              </a:rPr>
              <a:t>Uluslararası düzeyde faaliyet gösteren ICA, </a:t>
            </a:r>
            <a:r>
              <a:rPr lang="tr-TR" sz="2400" b="0" i="0" u="none" strike="noStrike" baseline="0" dirty="0" err="1">
                <a:solidFill>
                  <a:srgbClr val="000000"/>
                </a:solidFill>
                <a:latin typeface="Minion Pro"/>
              </a:rPr>
              <a:t>arşivistin</a:t>
            </a:r>
            <a:r>
              <a:rPr lang="tr-TR" sz="2400" b="0" i="0" u="none" strike="noStrike" baseline="0" dirty="0">
                <a:solidFill>
                  <a:srgbClr val="000000"/>
                </a:solidFill>
                <a:latin typeface="Minion Pro"/>
              </a:rPr>
              <a:t> amaçlarını benzer içerikle sıraladıktan sonra bu amaç ve hedefleri başarmak için arşivcilerin konservatör, bilgi teknolojisi uzmanları, eğitimciler ve sanatçılar gibi diğer uzmanlar ile kullanıcıların koleksiyonlar ve hizmetlere yönelik gereksinimlerini karşılayacak biçimde işbirliği içerisinde çalışılmalıdır açıklamalarına yer vermektedir (</a:t>
            </a:r>
            <a:r>
              <a:rPr lang="tr-TR" sz="2400" b="0" i="0" u="none" strike="noStrike" baseline="0" dirty="0" err="1">
                <a:solidFill>
                  <a:srgbClr val="000000"/>
                </a:solidFill>
                <a:latin typeface="Minion Pro"/>
              </a:rPr>
              <a:t>Who</a:t>
            </a:r>
            <a:r>
              <a:rPr lang="tr-TR" sz="2400" b="0" i="0" u="none" strike="noStrike" baseline="0" dirty="0">
                <a:solidFill>
                  <a:srgbClr val="000000"/>
                </a:solidFill>
                <a:latin typeface="Minion Pro"/>
              </a:rPr>
              <a:t> is…, 2016).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David </a:t>
            </a:r>
            <a:r>
              <a:rPr lang="tr-TR" sz="2400" b="0" i="0" u="none" strike="noStrike" baseline="0" dirty="0" err="1">
                <a:solidFill>
                  <a:srgbClr val="000000"/>
                </a:solidFill>
                <a:latin typeface="Minion Pro"/>
              </a:rPr>
              <a:t>Bearman’a</a:t>
            </a:r>
            <a:r>
              <a:rPr lang="tr-TR" sz="2400" b="0" i="0" u="none" strike="noStrike" baseline="0" dirty="0">
                <a:solidFill>
                  <a:srgbClr val="000000"/>
                </a:solidFill>
                <a:latin typeface="Minion Pro"/>
              </a:rPr>
              <a:t> göre elektronik belgelerle gündeme gelen yeni paradigmada arşivciler odak noktalarını değiştirmelidirler. </a:t>
            </a:r>
            <a:r>
              <a:rPr lang="tr-TR" sz="2400" b="1" i="0" u="none" strike="noStrike" baseline="0" dirty="0">
                <a:solidFill>
                  <a:srgbClr val="000000"/>
                </a:solidFill>
                <a:latin typeface="Minion Pro"/>
              </a:rPr>
              <a:t>Bir belgenin içeriğine odaklanan arşivciler bundan sonra belgelerin ilişki ve bağlamlarına da odaklanmalıdır. Arşivcinin belgeleri gözetim rolü, arşiv dışında, belgenin üretim süreci ve yönetim arasında davranış geliştirmeye doğru </a:t>
            </a:r>
            <a:r>
              <a:rPr lang="tr-TR" sz="2400" b="1" i="0" u="none" strike="noStrike" baseline="0" dirty="0" err="1">
                <a:solidFill>
                  <a:srgbClr val="000000"/>
                </a:solidFill>
                <a:latin typeface="Minion Pro"/>
              </a:rPr>
              <a:t>evrilmesi</a:t>
            </a:r>
            <a:r>
              <a:rPr lang="tr-TR" sz="2400" b="1" i="0" u="none" strike="noStrike" baseline="0" dirty="0">
                <a:solidFill>
                  <a:srgbClr val="000000"/>
                </a:solidFill>
                <a:latin typeface="Minion Pro"/>
              </a:rPr>
              <a:t> tartışılmaktadır (Henry, 1998: 313). </a:t>
            </a:r>
          </a:p>
        </p:txBody>
      </p:sp>
    </p:spTree>
    <p:extLst>
      <p:ext uri="{BB962C8B-B14F-4D97-AF65-F5344CB8AC3E}">
        <p14:creationId xmlns:p14="http://schemas.microsoft.com/office/powerpoint/2010/main" val="278878355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err="1">
                <a:solidFill>
                  <a:srgbClr val="000000"/>
                </a:solidFill>
                <a:latin typeface="Minion Pro"/>
              </a:rPr>
              <a:t>Bearman’a</a:t>
            </a:r>
            <a:r>
              <a:rPr lang="tr-TR" sz="2400" b="0" i="0" u="none" strike="noStrike" baseline="0" dirty="0">
                <a:solidFill>
                  <a:srgbClr val="000000"/>
                </a:solidFill>
                <a:latin typeface="Minion Pro"/>
              </a:rPr>
              <a:t> göre arşivciler ve geleneksel arşivcilik yöntemleri içerik dışı bilgisayar verileri arasında boğulmamalı </a:t>
            </a:r>
            <a:r>
              <a:rPr lang="tr-TR" sz="2400" b="1" i="0" u="none" strike="noStrike" baseline="0" dirty="0">
                <a:solidFill>
                  <a:srgbClr val="000000"/>
                </a:solidFill>
                <a:latin typeface="Minion Pro"/>
              </a:rPr>
              <a:t>ancak arşivci elektronik çağın mantıksal uygulamalarının farkında olmalı ve </a:t>
            </a:r>
            <a:r>
              <a:rPr lang="tr-TR" sz="2400" b="1" i="0" u="none" strike="noStrike" baseline="0" dirty="0" err="1">
                <a:solidFill>
                  <a:srgbClr val="000000"/>
                </a:solidFill>
                <a:latin typeface="Minion Pro"/>
              </a:rPr>
              <a:t>provenans</a:t>
            </a:r>
            <a:r>
              <a:rPr lang="tr-TR" sz="2400" b="1" i="0" u="none" strike="noStrike" baseline="0" dirty="0">
                <a:solidFill>
                  <a:srgbClr val="000000"/>
                </a:solidFill>
                <a:latin typeface="Minion Pro"/>
              </a:rPr>
              <a:t> prensibini, tarihsel ve dokümanter içeriği, </a:t>
            </a:r>
            <a:r>
              <a:rPr lang="tr-TR" sz="2400" b="1" i="0" u="none" strike="noStrike" baseline="0" dirty="0" err="1">
                <a:solidFill>
                  <a:srgbClr val="000000"/>
                </a:solidFill>
                <a:latin typeface="Minion Pro"/>
              </a:rPr>
              <a:t>kanıtsal</a:t>
            </a:r>
            <a:r>
              <a:rPr lang="tr-TR" sz="2400" b="1" i="0" u="none" strike="noStrike" baseline="0" dirty="0">
                <a:solidFill>
                  <a:srgbClr val="000000"/>
                </a:solidFill>
                <a:latin typeface="Minion Pro"/>
              </a:rPr>
              <a:t>, otantik, güvenilir, ölçülebilir biçimde korumalıdır.</a:t>
            </a:r>
          </a:p>
          <a:p>
            <a:pPr algn="just"/>
            <a:endParaRPr lang="tr-TR" sz="2400" b="1" dirty="0">
              <a:solidFill>
                <a:srgbClr val="000000"/>
              </a:solidFill>
              <a:latin typeface="Minion Pro"/>
            </a:endParaRPr>
          </a:p>
          <a:p>
            <a:pPr algn="just"/>
            <a:r>
              <a:rPr lang="tr-TR" sz="2400" b="0" i="0" u="none" strike="noStrike" baseline="0" dirty="0">
                <a:solidFill>
                  <a:srgbClr val="000000"/>
                </a:solidFill>
                <a:latin typeface="Minion Pro"/>
              </a:rPr>
              <a:t>Arşivlerin fiziksel karakterini içeriğinden ve bağlamından daha az önemli saymamalıdır. Bunun yanı sıra arşivciler elektronik belgelerle yüzleşen, modern kayıtlar jenerasyonunda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prensipler özgürlükler, görünürlük, fiziksel değişim, içerik ve içeriğin bağlamlarını yeniden yorumlayarak </a:t>
            </a:r>
            <a:r>
              <a:rPr lang="tr-TR" sz="2400" b="0" i="1" u="none" strike="noStrike" baseline="0" dirty="0">
                <a:solidFill>
                  <a:srgbClr val="000000"/>
                </a:solidFill>
                <a:latin typeface="Minion Pro"/>
              </a:rPr>
              <a:t>Enformasyon Çağı </a:t>
            </a:r>
            <a:r>
              <a:rPr lang="tr-TR" sz="2400" b="0" i="0" u="none" strike="noStrike" baseline="0" dirty="0">
                <a:solidFill>
                  <a:srgbClr val="000000"/>
                </a:solidFill>
                <a:latin typeface="Minion Pro"/>
              </a:rPr>
              <a:t>ile ilişkili olarak yenilenmeli ve tazelenmelidir. Daha açık bir ifade ile </a:t>
            </a:r>
            <a:r>
              <a:rPr lang="tr-TR" sz="2400" b="1" i="0" u="none" strike="noStrike" baseline="0" dirty="0" err="1">
                <a:solidFill>
                  <a:srgbClr val="000000"/>
                </a:solidFill>
                <a:latin typeface="Minion Pro"/>
              </a:rPr>
              <a:t>arşivistler</a:t>
            </a:r>
            <a:r>
              <a:rPr lang="tr-TR" sz="2400" b="1" i="0" u="none" strike="noStrike" baseline="0" dirty="0">
                <a:solidFill>
                  <a:srgbClr val="000000"/>
                </a:solidFill>
                <a:latin typeface="Minion Pro"/>
              </a:rPr>
              <a:t> değerlendirme ve tanımlama faaliyetlerini ve diğer tüm faaliyetleri yönetmede yeni yollar yöntemler keşfetmelidir. Aslında tüm faaliyetlerin özü elektronik belgelerin arşivcilik prensipleri uyarınca </a:t>
            </a:r>
            <a:r>
              <a:rPr lang="tr-TR" sz="2400" b="1" i="0" u="none" strike="noStrike" baseline="0" dirty="0" err="1">
                <a:solidFill>
                  <a:srgbClr val="000000"/>
                </a:solidFill>
                <a:latin typeface="Minion Pro"/>
              </a:rPr>
              <a:t>adreslenmesidir</a:t>
            </a:r>
            <a:r>
              <a:rPr lang="tr-TR" sz="2400" b="1" i="0" u="none" strike="noStrike" baseline="0" dirty="0">
                <a:solidFill>
                  <a:srgbClr val="000000"/>
                </a:solidFill>
                <a:latin typeface="Minion Pro"/>
              </a:rPr>
              <a:t>.</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Bearman</a:t>
            </a:r>
            <a:r>
              <a:rPr lang="tr-TR" sz="2400" b="0" i="0" u="none" strike="noStrike" baseline="0" dirty="0">
                <a:solidFill>
                  <a:srgbClr val="000000"/>
                </a:solidFill>
                <a:latin typeface="Minion Pro"/>
              </a:rPr>
              <a:t>, arşivcileri kaynağına sadık kalmaya, </a:t>
            </a:r>
            <a:r>
              <a:rPr lang="tr-TR" sz="2400" b="0" i="0" u="none" strike="noStrike" baseline="0" dirty="0" err="1">
                <a:solidFill>
                  <a:srgbClr val="000000"/>
                </a:solidFill>
                <a:latin typeface="Minion Pro"/>
              </a:rPr>
              <a:t>provenansa</a:t>
            </a:r>
            <a:r>
              <a:rPr lang="tr-TR" sz="2400" b="0" i="0" u="none" strike="noStrike" baseline="0" dirty="0">
                <a:solidFill>
                  <a:srgbClr val="000000"/>
                </a:solidFill>
                <a:latin typeface="Minion Pro"/>
              </a:rPr>
              <a:t> davet etmektedir. Arşivciler meslekî ilişkilerini ve temel prensiplerini korumalı “ölü belgeler </a:t>
            </a:r>
            <a:r>
              <a:rPr lang="tr-TR" sz="2400" b="0" i="0" u="none" strike="noStrike" baseline="0" dirty="0" err="1">
                <a:solidFill>
                  <a:srgbClr val="000000"/>
                </a:solidFill>
                <a:latin typeface="Minion Pro"/>
              </a:rPr>
              <a:t>müzesi”ne</a:t>
            </a:r>
            <a:r>
              <a:rPr lang="tr-TR" sz="2400" b="0" i="0" u="none" strike="noStrike" baseline="0" dirty="0">
                <a:solidFill>
                  <a:srgbClr val="000000"/>
                </a:solidFill>
                <a:latin typeface="Minion Pro"/>
              </a:rPr>
              <a:t> dönüştürülen ilişkisiz tüm yorum ve yaklaşımları dışarıda bırakmalıdır. </a:t>
            </a:r>
          </a:p>
        </p:txBody>
      </p:sp>
    </p:spTree>
    <p:extLst>
      <p:ext uri="{BB962C8B-B14F-4D97-AF65-F5344CB8AC3E}">
        <p14:creationId xmlns:p14="http://schemas.microsoft.com/office/powerpoint/2010/main" val="168849654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r>
              <a:rPr lang="tr-TR" sz="2400" b="0" i="0" u="none" strike="noStrike" baseline="0" dirty="0" err="1">
                <a:solidFill>
                  <a:srgbClr val="000000"/>
                </a:solidFill>
                <a:latin typeface="Minion Pro"/>
              </a:rPr>
              <a:t>Bearman</a:t>
            </a:r>
            <a:r>
              <a:rPr lang="tr-TR" sz="2400" b="0" i="0" u="none" strike="noStrike" baseline="0" dirty="0">
                <a:solidFill>
                  <a:srgbClr val="000000"/>
                </a:solidFill>
                <a:latin typeface="Minion Pro"/>
              </a:rPr>
              <a:t>, arşivcilerin </a:t>
            </a:r>
            <a:r>
              <a:rPr lang="tr-TR" sz="2400" b="0" i="0" u="none" strike="noStrike" baseline="0" dirty="0" err="1">
                <a:solidFill>
                  <a:srgbClr val="000000"/>
                </a:solidFill>
                <a:latin typeface="Minion Pro"/>
              </a:rPr>
              <a:t>provenans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kanıtsal</a:t>
            </a:r>
            <a:r>
              <a:rPr lang="tr-TR" sz="2400" b="0" i="0" u="none" strike="noStrike" baseline="0" dirty="0">
                <a:solidFill>
                  <a:srgbClr val="000000"/>
                </a:solidFill>
                <a:latin typeface="Minion Pro"/>
              </a:rPr>
              <a:t> değer, belge bazlı ve içerik bazlı geleneksel arşivcilik nosyonlarını Hillary </a:t>
            </a:r>
            <a:r>
              <a:rPr lang="tr-TR" sz="2400" b="0" i="0" u="none" strike="noStrike" baseline="0" dirty="0" err="1">
                <a:solidFill>
                  <a:srgbClr val="000000"/>
                </a:solidFill>
                <a:latin typeface="Minion Pro"/>
              </a:rPr>
              <a:t>Jenkinson</a:t>
            </a:r>
            <a:r>
              <a:rPr lang="tr-TR" sz="2400" b="0" i="0" u="none" strike="noStrike" baseline="0" dirty="0">
                <a:solidFill>
                  <a:srgbClr val="000000"/>
                </a:solidFill>
                <a:latin typeface="Minion Pro"/>
              </a:rPr>
              <a:t> ile eşit düzeyde savunurken </a:t>
            </a:r>
            <a:r>
              <a:rPr lang="tr-TR" sz="2400" b="1" i="0" u="none" strike="noStrike" baseline="0" dirty="0">
                <a:solidFill>
                  <a:srgbClr val="000000"/>
                </a:solidFill>
                <a:latin typeface="Minion Pro"/>
              </a:rPr>
              <a:t>“Belge Koruma </a:t>
            </a:r>
            <a:r>
              <a:rPr lang="tr-TR" sz="2400" b="1" i="0" u="none" strike="noStrike" baseline="0" dirty="0" err="1">
                <a:solidFill>
                  <a:srgbClr val="000000"/>
                </a:solidFill>
                <a:latin typeface="Minion Pro"/>
              </a:rPr>
              <a:t>Çağı”nı</a:t>
            </a:r>
            <a:r>
              <a:rPr lang="tr-TR" sz="2400" b="1" i="0" u="none" strike="noStrike" baseline="0" dirty="0">
                <a:solidFill>
                  <a:srgbClr val="000000"/>
                </a:solidFill>
                <a:latin typeface="Minion Pro"/>
              </a:rPr>
              <a:t> “Enformasyon </a:t>
            </a:r>
            <a:r>
              <a:rPr lang="tr-TR" sz="2400" b="1" i="0" u="none" strike="noStrike" baseline="0" dirty="0" err="1">
                <a:solidFill>
                  <a:srgbClr val="000000"/>
                </a:solidFill>
                <a:latin typeface="Minion Pro"/>
              </a:rPr>
              <a:t>Çağı”na</a:t>
            </a:r>
            <a:r>
              <a:rPr lang="tr-TR" sz="2400" b="1" i="0" u="none" strike="noStrike" baseline="0" dirty="0">
                <a:solidFill>
                  <a:srgbClr val="000000"/>
                </a:solidFill>
                <a:latin typeface="Minion Pro"/>
              </a:rPr>
              <a:t> dönüştürecek geleceğin arşivcilerini dinamik ve ilişkili biçimde konumlandırır</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Cook</a:t>
            </a:r>
            <a:r>
              <a:rPr lang="tr-TR" sz="2400" b="0" i="0" u="none" strike="noStrike" baseline="0" dirty="0">
                <a:solidFill>
                  <a:srgbClr val="000000"/>
                </a:solidFill>
                <a:latin typeface="Minion Pro"/>
              </a:rPr>
              <a:t>, 1997: 27, 36). </a:t>
            </a:r>
          </a:p>
          <a:p>
            <a:pPr algn="just"/>
            <a:r>
              <a:rPr lang="tr-TR" sz="2400" b="1" i="0" u="none" strike="noStrike" baseline="0" dirty="0">
                <a:solidFill>
                  <a:srgbClr val="000000"/>
                </a:solidFill>
                <a:latin typeface="Minion Pro"/>
              </a:rPr>
              <a:t>Bu tespitler ve değerlendirmeler, neredeyse tüm meslekleri etkisi altına alan hatta bazılarının yok olmasına neden olan dijital uygulamaların arşivciliğin/arşivcilerin değişen ya da uyum sağlaması gereken yönlerini belirleyerek geleceğin hafızasını kurgulamak zorunda olduklarını ortaya koymaktadır. </a:t>
            </a:r>
            <a:r>
              <a:rPr lang="tr-TR" sz="2400" b="0" i="0" u="none" strike="noStrike" baseline="0" dirty="0">
                <a:solidFill>
                  <a:srgbClr val="000000"/>
                </a:solidFill>
                <a:latin typeface="Minion Pro"/>
              </a:rPr>
              <a:t>Unutulmamalıdır ki arşivcilik mesleği bugün ve gelecekteki bilgilenme ve bilgi kaynağı gereksinimi karşılamak amacıyla faaliyet gösterir. Bu noktada </a:t>
            </a:r>
            <a:r>
              <a:rPr lang="tr-TR" sz="2400" b="0" i="1" u="none" strike="noStrike" baseline="0" dirty="0">
                <a:solidFill>
                  <a:srgbClr val="000000"/>
                </a:solidFill>
                <a:latin typeface="Minion Pro"/>
              </a:rPr>
              <a:t>hatıra </a:t>
            </a:r>
            <a:r>
              <a:rPr lang="tr-TR" sz="2400" b="0" i="0" u="none" strike="noStrike" baseline="0" dirty="0">
                <a:solidFill>
                  <a:srgbClr val="000000"/>
                </a:solidFill>
                <a:latin typeface="Minion Pro"/>
              </a:rPr>
              <a:t>ve </a:t>
            </a:r>
            <a:r>
              <a:rPr lang="tr-TR" sz="2400" b="0" i="1" u="none" strike="noStrike" baseline="0" dirty="0">
                <a:solidFill>
                  <a:srgbClr val="000000"/>
                </a:solidFill>
                <a:latin typeface="Minion Pro"/>
              </a:rPr>
              <a:t>hafıza </a:t>
            </a:r>
            <a:r>
              <a:rPr lang="tr-TR" sz="2400" b="0" i="0" u="none" strike="noStrike" baseline="0" dirty="0">
                <a:solidFill>
                  <a:srgbClr val="000000"/>
                </a:solidFill>
                <a:latin typeface="Minion Pro"/>
              </a:rPr>
              <a:t>arasındaki farkı doğru algılamak gerekir. Geçmişin hatırası olarak saklanan arşivlerin aynı zamanda bugün ve gelecekte yeri doldurulamaz, tekrar oluşturulması mümkün olmayan kanıt ve bilgiler sunduğu gerçeğini arşivcilik uygulamalarında yapacağımız tüm değişimlerde göz önünde bulundurmak zorundayız.</a:t>
            </a:r>
          </a:p>
        </p:txBody>
      </p:sp>
    </p:spTree>
    <p:extLst>
      <p:ext uri="{BB962C8B-B14F-4D97-AF65-F5344CB8AC3E}">
        <p14:creationId xmlns:p14="http://schemas.microsoft.com/office/powerpoint/2010/main" val="355990212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93866"/>
          </a:xfrm>
          <a:prstGeom prst="rect">
            <a:avLst/>
          </a:prstGeom>
          <a:noFill/>
        </p:spPr>
        <p:txBody>
          <a:bodyPr wrap="square">
            <a:spAutoFit/>
          </a:bodyPr>
          <a:lstStyle/>
          <a:p>
            <a:r>
              <a:rPr lang="tr-TR" sz="2400" b="0" i="0" u="none" strike="noStrike" baseline="0" dirty="0">
                <a:solidFill>
                  <a:srgbClr val="000000"/>
                </a:solidFill>
                <a:latin typeface="Minion Pro"/>
              </a:rPr>
              <a:t>Arşivcilerin klasik faaliyetlerini güncellemelerine neden olabilecek </a:t>
            </a:r>
            <a:r>
              <a:rPr lang="tr-TR" sz="2400" b="1" i="0" u="none" strike="noStrike" baseline="0" dirty="0">
                <a:solidFill>
                  <a:srgbClr val="000000"/>
                </a:solidFill>
                <a:latin typeface="Minion Pro"/>
              </a:rPr>
              <a:t>meslekî değişimi zorunlu kılan gelişmeler</a:t>
            </a:r>
            <a:r>
              <a:rPr lang="tr-TR" sz="2400" b="0" i="0" u="none" strike="noStrike" baseline="0" dirty="0">
                <a:solidFill>
                  <a:srgbClr val="000000"/>
                </a:solidFill>
                <a:latin typeface="Minion Pro"/>
              </a:rPr>
              <a:t>i aşağıdaki gibi sıralayabiliriz:</a:t>
            </a:r>
          </a:p>
          <a:p>
            <a:pPr algn="l"/>
            <a:endParaRPr lang="tr-TR" sz="2800" b="0" i="0" u="none" strike="noStrike" baseline="0" dirty="0">
              <a:solidFill>
                <a:srgbClr val="000000"/>
              </a:solidFill>
              <a:latin typeface="Minion Pro"/>
            </a:endParaRPr>
          </a:p>
          <a:p>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lang="tr-TR" sz="2400" b="0" i="1" u="none" strike="noStrike" baseline="0" dirty="0">
                <a:solidFill>
                  <a:srgbClr val="000000"/>
                </a:solidFill>
                <a:latin typeface="Minion Pro"/>
              </a:rPr>
              <a:t>Bilgi kayıt ortamlarındaki değişim,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ve belgelerin göç ettirilmesi,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arşiv oluşturma zorunluluğu,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belge yönetim sistemleriyle uyumlu çalışma,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orijinalliğinin korunması,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güvenliği yöntem ve teknikleri,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Bilgi/belge erişim yöntemleri ve yeni bilgi arama davranışları,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 tanımlama standartlarındaki gelişmeler,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Ayıklama ve imha süreçlerinin yeniden kurgulanması,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belgelerin arşivlere devri usul ve yöntemleri,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belgelerinden yararlanma usul ve esaslarının güncellenmesi,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18387218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Dijitalleştirme standartları,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Uzaktan erişim ve tanıtım olanaklarının güncellenmesi,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Arşivlerde belge türüne özgü koruma/saklama koşulları,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Arşivlerin güvenlik standartlarının güncellenmesi,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mekân standartlarının güncellenmesi,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Bütünleşik arşiv yönetim sistemi ve devlet arşiv ağının oluşturulması,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Kurumlar arası bilgi ve belge trafiği ve paylaşımı,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eğitimi programlarının güncellenmesi,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Arşiv mevzuatının geleceğin koşullarına göre gözden geçirilmesi ve güncellenmesi. </a:t>
            </a:r>
          </a:p>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Yukarıdaki maddeler dikkatle incelendiğinde benzer güncelleme ve yenilenme çabalarının birçok meslekte kendini gösterdiğini rahatlıkla söyleyebiliriz. </a:t>
            </a:r>
            <a:r>
              <a:rPr lang="tr-TR" sz="2400" b="1" i="0" u="none" strike="noStrike" baseline="0" dirty="0">
                <a:solidFill>
                  <a:srgbClr val="000000"/>
                </a:solidFill>
                <a:latin typeface="Minion Pro"/>
              </a:rPr>
              <a:t>Bu bağlamda teknolojik gelişmeler yaşam biçimini, koşullarını etkilediği ölçüde arşivciliği ve arşivcileri de etkileyecektir, etkilemesi ve dönüştürmesi gerekir.</a:t>
            </a:r>
            <a:r>
              <a:rPr lang="tr-TR" sz="2400" b="0" i="0" u="none" strike="noStrike" baseline="0" dirty="0">
                <a:solidFill>
                  <a:srgbClr val="000000"/>
                </a:solidFill>
                <a:latin typeface="Minion Pro"/>
              </a:rPr>
              <a:t> </a:t>
            </a:r>
            <a:r>
              <a:rPr lang="tr-TR" sz="2400" b="1" i="0" u="none" strike="noStrike" baseline="0" dirty="0">
                <a:solidFill>
                  <a:srgbClr val="000000"/>
                </a:solidFill>
                <a:latin typeface="Minion Pro"/>
              </a:rPr>
              <a:t>Ancak bu dönüşüm arşivciliğin temel ilke ve prensiplerinden taviz verilmeden yapılmalıdır. </a:t>
            </a: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16974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nb-NO" sz="2000" b="1" i="0" u="none" strike="noStrike" baseline="0" dirty="0">
                <a:solidFill>
                  <a:schemeClr val="accent1"/>
                </a:solidFill>
                <a:latin typeface="Minion Pro"/>
              </a:rPr>
              <a:t>I.8. Bilgi ve Belge Güvenliği </a:t>
            </a:r>
            <a:endParaRPr lang="tr-TR" sz="2000" b="1" i="0" u="none" strike="noStrike" baseline="0" dirty="0">
              <a:solidFill>
                <a:schemeClr val="accent1"/>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524315"/>
          </a:xfrm>
          <a:prstGeom prst="rect">
            <a:avLst/>
          </a:prstGeom>
          <a:noFill/>
        </p:spPr>
        <p:txBody>
          <a:bodyPr wrap="square">
            <a:spAutoFit/>
          </a:bodyPr>
          <a:lstStyle/>
          <a:p>
            <a:pPr algn="just"/>
            <a:r>
              <a:rPr lang="tr-TR" sz="1600" b="0" i="0" u="none" strike="noStrike" baseline="0" dirty="0">
                <a:solidFill>
                  <a:srgbClr val="000000"/>
                </a:solidFill>
                <a:latin typeface="Minion Pro"/>
              </a:rPr>
              <a:t>Bilgi güvenliği, arşivcilik açısından değerlendirildiğinde, arşiv belgeleri ve arşivlik belgelerin hizmete sunulmasında, depolanmasında ve devrinde mevzuatta belirlenmiş kurallar çerçevesinde kişi ve kurumlara ait gizli tutulması gereken bilgi ve verilerin statüsünün, geçerlik sürelerinin belirlenmesi ve gizlilik derecesinin kaldırılmasından sonraki hizmete sunma prosedürlerini içermektedir.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Bilindiği üzere kurum ve Devlet Arşivlerine devredilen belgeler arasında içerdikleri bilgi ve veri özellikleri bakımından </a:t>
            </a:r>
            <a:r>
              <a:rPr lang="tr-TR" sz="1600" b="1" i="0" u="none" strike="noStrike" baseline="0" dirty="0">
                <a:solidFill>
                  <a:srgbClr val="000000"/>
                </a:solidFill>
                <a:latin typeface="Minion Pro"/>
              </a:rPr>
              <a:t>çeşitli gizlilik derecelerine sahip belgeler/materyaller de bulunabilmektedir. </a:t>
            </a:r>
            <a:r>
              <a:rPr lang="tr-TR" sz="1600" b="0" i="0" u="none" strike="noStrike" baseline="0" dirty="0">
                <a:solidFill>
                  <a:srgbClr val="000000"/>
                </a:solidFill>
                <a:latin typeface="Minion Pro"/>
              </a:rPr>
              <a:t>Bu belgeler/materyaller üzerinde ait olduğu döneme ilişkin mevzuatta belirtilmiş durumlar nedeniyle konulmuş erişim sınırlılığı veya yasağı bulunduğu için sürenin dolmasından veya yetkili kurumun gizliliği kaldırma kararına kadar belgenin/materyalin erişime açılması mümkün değildir. Arşiv belgesi olan bu statüdeki belgenin/materyalin tasnifi, özetlenmesi ve dijitalleştirilmesi mümkün iken bunun erişim boyutunun değerlendirilmesi bilgi güvenliği açısından önemlidir. Her ne kadar özetleme ve dijitalleştirme erişime yönelik süreçler ise de bu işlemler sırasında da ilgili personel gizlilik derecesine sahip belgeye/materyale gereken hassasiyeti göstermelidir.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Arşivcilik açısından bilgi güvenliğinin bir diğer önemi de arşiv araştırma hizmetlerinin verilmesi sırasında ortaya çıkmaktadır. Arşivden faydalanmak isteyen araştırmacıların kişisel/özel bilgi ve verilerinin korunması, mevzuat çerçevesinde ilgili arşiv tarafından güvence altına alınmalıdır. Arşivler, hangi araştırmacının hangi konu, dönem, kişi/kurum ve durum ile ilgili araştırma yaptığını bununla ilgili hangi sıklıkla hangi tür ve ne kadar belgeyi aldığını kaydetmesinin yanı sıra bu tür veri ve bilgilerin yetkisi olmayan kişi veya kurumlarca kullanılmasını engellemek için gereken tüm önlemleri almalıdır.</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4152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Herhangi bir faaliyet alanı ya da uğraşa meslek statüsü kazandıran ve mesleğin faaliyetlerini mercek altına alarak ilişkilerini, kurallarını, etiğini, faydasını ve sınırlarını belirleyen </a:t>
            </a:r>
            <a:r>
              <a:rPr lang="tr-TR" sz="2400" b="1" i="0" u="none" strike="noStrike" baseline="0" dirty="0">
                <a:solidFill>
                  <a:srgbClr val="000000"/>
                </a:solidFill>
                <a:latin typeface="Minion Pro"/>
              </a:rPr>
              <a:t>meslek standartları</a:t>
            </a:r>
            <a:r>
              <a:rPr lang="tr-TR" sz="2400" b="0" i="0" u="none" strike="noStrike" baseline="0" dirty="0">
                <a:solidFill>
                  <a:srgbClr val="000000"/>
                </a:solidFill>
                <a:latin typeface="Minion Pro"/>
              </a:rPr>
              <a:t>, bu konuda belki de en geçerli ve resmî belge olarak bilinmektedir. 21.2.2020 tarih ve 31046 sayılı (Mükerrer) T.C. Resmî </a:t>
            </a:r>
            <a:r>
              <a:rPr lang="tr-TR" sz="2400" b="0" i="0" u="none" strike="noStrike" baseline="0" dirty="0" err="1">
                <a:solidFill>
                  <a:srgbClr val="000000"/>
                </a:solidFill>
                <a:latin typeface="Minion Pro"/>
              </a:rPr>
              <a:t>Gazete’de</a:t>
            </a:r>
            <a:r>
              <a:rPr lang="tr-TR" sz="2400" b="0" i="0" u="none" strike="noStrike" baseline="0" dirty="0">
                <a:solidFill>
                  <a:srgbClr val="000000"/>
                </a:solidFill>
                <a:latin typeface="Minion Pro"/>
              </a:rPr>
              <a:t> yayımlanan </a:t>
            </a:r>
            <a:r>
              <a:rPr lang="tr-TR" sz="2400" b="1" i="0" u="none" strike="noStrike" baseline="0" dirty="0">
                <a:solidFill>
                  <a:srgbClr val="000000"/>
                </a:solidFill>
                <a:latin typeface="Minion Pro"/>
              </a:rPr>
              <a:t>“Arşivci” meslek standardı </a:t>
            </a:r>
            <a:r>
              <a:rPr lang="tr-TR" sz="2400" b="0" i="0" u="none" strike="noStrike" baseline="0" dirty="0">
                <a:solidFill>
                  <a:srgbClr val="000000"/>
                </a:solidFill>
                <a:latin typeface="Minion Pro"/>
              </a:rPr>
              <a:t>ülkemizde arşivciliğin ve arşivcinin asgari koşullarını ortaya koymak amacıyla hazırlanmıştır. Bu standarda göre, klasik görev ve sorumluluklarına ilave olarak arşivciler aşağıdaki yeterliliklere sahip olmalıdır: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bilgi güvenliği ve ilgili temel mevzuat hakkında yeterli bilgiye sahip olmalıdır.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belge türlerine göre (klasik ve elektronik) koruma yöntemlerini seçme ve uygulama yöntemlerini belirleyebilmelidir.</a:t>
            </a:r>
            <a:endParaRPr lang="tr-TR" sz="2800" b="0" i="0" u="none" strike="noStrike" baseline="0" dirty="0">
              <a:solidFill>
                <a:srgbClr val="000000"/>
              </a:solidFill>
              <a:latin typeface="Minion Pro"/>
            </a:endParaRPr>
          </a:p>
          <a:p>
            <a:pPr algn="just"/>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lang="tr-TR" sz="2400" b="0" i="1" u="none" strike="noStrike" baseline="0" dirty="0">
                <a:solidFill>
                  <a:srgbClr val="000000"/>
                </a:solidFill>
                <a:latin typeface="Minion Pro"/>
              </a:rPr>
              <a:t>Bilgi edinme hakkı ile ilgili temel mevzuat düzenlemeleri hakkında yeterli bilgiye sahip olmalıdır.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dijital ortama aktarılması süreçlerini yönetebilmelidir.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59019272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lang="tr-TR" sz="2400" b="0" i="1" u="none" strike="noStrike" baseline="0" dirty="0">
                <a:solidFill>
                  <a:srgbClr val="000000"/>
                </a:solidFill>
                <a:latin typeface="Minion Pro"/>
              </a:rPr>
              <a:t>Kullanıcı dostu bilgi ve belge hizmetleri / uygulamaları hakkında yeterli bilgiye sahip olmalıdır.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Kataloğun amacı doğrultusunda, belge türlerine göre, tanımlayıcı üst verileri belirleyebilmelidir.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yedeklenmesi ve göç ettirilmesi sürecini yönetebilmelidir.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ortamda belge taleplerini karşılamaya yönelik düzenlemeleri gerçekleştirip, yönetebilmelidir.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Kurumun internet sitesinde kullanılmak üzere, arşivden belge desteği sağlayabilmelidir.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Dijitalleştirilecek belgelerin ve belge gruplarının seçimini yapabilmelidir.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dijitalleştirmesini sağlayarak teknik kurallara uygunluğunu kontrol edebilmelidir.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ve belge yönetiminde yeni yöntem ve teknolojileri takip edebilmelidir.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4569077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Bu bilgi, birikim ve becerilerin asgari yeterlilik koşulları arasında sayılması arşivlerin ve arşivcilerin teknolojik gelişmelere meslekî adaptasyonunu uzunca bir süre daha tartışmaya açık tutacaktır. Zira arşivcilerin ve arşivlerin bu adaptasyon/uyum/ gelişim sürecinin başarıya ulaşması doğru kurgulanmış işbirliği, planlı ve örgütlü bir yaklaşımla mümkün olabilir. Arşivin sahip olduğu belgelerin niteliği ve niceliği, hedef kullanıcılar, personel profili, fiziki, teknolojik ve maddi imkânlar bir bütün halinde göz önüne alınmalı, işbirliği yapılması gereken uzmanlık alanları, uzman kişiler, kurum ve kuruluşlar ilgili mevzuat dâhilinde belirlenerek arşivlerde kısa, orta ve uzun vadeli planlar oluşturulmalıdır. Bu planlama hem gerçekçi hem de gelecekteki muhtemel gelişmeler çerçevesinde güncellenebilir ve sürdürülebilir olmalıdır.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Arşiv ve diğer bilgi merkezlerinde görev alabilecek uzmanların yetiştirildiği, eğitim aldığı üniversitelerimizin bilgi ve belge yönetimi bölümlerindeki eğitim programlarının yeterliliği, arşivci meslek standardına dair asgari koşul ve niteliklerin sağlanabilmesi için meslekî gelişimin ön koşulu olarak değerlendirilebilir. </a:t>
            </a:r>
          </a:p>
        </p:txBody>
      </p:sp>
    </p:spTree>
    <p:extLst>
      <p:ext uri="{BB962C8B-B14F-4D97-AF65-F5344CB8AC3E}">
        <p14:creationId xmlns:p14="http://schemas.microsoft.com/office/powerpoint/2010/main" val="42077282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Bu bağlamda geleceğin </a:t>
            </a:r>
            <a:r>
              <a:rPr lang="tr-TR" sz="2400" b="0" i="1" u="none" strike="noStrike" baseline="0" dirty="0">
                <a:solidFill>
                  <a:srgbClr val="000000"/>
                </a:solidFill>
                <a:latin typeface="Minion Pro"/>
              </a:rPr>
              <a:t>arşivci </a:t>
            </a:r>
            <a:r>
              <a:rPr lang="tr-TR" sz="2400" b="0" i="0" u="none" strike="noStrike" baseline="0" dirty="0">
                <a:solidFill>
                  <a:srgbClr val="000000"/>
                </a:solidFill>
                <a:latin typeface="Minion Pro"/>
              </a:rPr>
              <a:t>ve daha genel kapsamda </a:t>
            </a:r>
            <a:r>
              <a:rPr lang="tr-TR" sz="2400" b="0" i="1" u="none" strike="noStrike" baseline="0" dirty="0">
                <a:solidFill>
                  <a:srgbClr val="000000"/>
                </a:solidFill>
                <a:latin typeface="Minion Pro"/>
              </a:rPr>
              <a:t>bilgi ve belge yöneticisi </a:t>
            </a:r>
            <a:r>
              <a:rPr lang="tr-TR" sz="2400" b="0" i="0" u="none" strike="noStrike" baseline="0" dirty="0">
                <a:solidFill>
                  <a:srgbClr val="000000"/>
                </a:solidFill>
                <a:latin typeface="Minion Pro"/>
              </a:rPr>
              <a:t>profilini oluşturmak için ülkemizdeki bilgi ve belge yönetimi lisans programlarının mevcut temel alan/konularına ilave olarak aşağıdaki konulara ilişkin derslere müfredatlarında yer vermeye başladıkları görmekteyiz: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 mühendisliği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Coğrafi bilgi sistemleri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tr-TR" sz="2400" b="0" i="1" u="none" strike="noStrike" baseline="0" dirty="0">
                <a:solidFill>
                  <a:srgbClr val="000000"/>
                </a:solidFill>
                <a:latin typeface="Minion Pro"/>
              </a:rPr>
              <a:t>    Semantik bilgi yönetimi </a:t>
            </a:r>
            <a:endParaRPr lang="tr-TR" sz="2800" b="0" i="0" u="none" strike="noStrike" baseline="0" dirty="0">
              <a:solidFill>
                <a:srgbClr val="000000"/>
              </a:solidFill>
              <a:latin typeface="Minion Pro"/>
            </a:endParaRPr>
          </a:p>
          <a:p>
            <a:r>
              <a:rPr kumimoji="0" lang="nn-NO"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lang="tr-TR" sz="2400" b="0" i="1" u="none" strike="noStrike" baseline="0" dirty="0">
                <a:solidFill>
                  <a:srgbClr val="000000"/>
                </a:solidFill>
                <a:latin typeface="Minion Pro"/>
              </a:rPr>
              <a:t>Kurumsal içerik yönetimi </a:t>
            </a:r>
            <a:endParaRPr lang="tr-TR" sz="2400" b="0" i="0" u="none" strike="noStrike" baseline="0" dirty="0">
              <a:solidFill>
                <a:srgbClr val="000000"/>
              </a:solidFill>
              <a:latin typeface="Minion Pro"/>
            </a:endParaRPr>
          </a:p>
          <a:p>
            <a:r>
              <a:rPr lang="nn-NO" sz="2400" b="0" i="0" u="none" strike="noStrike" baseline="0" dirty="0">
                <a:solidFill>
                  <a:srgbClr val="000000"/>
                </a:solidFill>
                <a:latin typeface="Wingdings" panose="05000000000000000000" pitchFamily="2" charset="2"/>
              </a:rPr>
              <a:t>y </a:t>
            </a:r>
            <a:r>
              <a:rPr lang="nn-NO" sz="2400" b="0" i="1" u="none" strike="noStrike" baseline="0" dirty="0">
                <a:solidFill>
                  <a:srgbClr val="000000"/>
                </a:solidFill>
                <a:latin typeface="Minion Pro"/>
              </a:rPr>
              <a:t>Veri tabanı yönetim sistemleri </a:t>
            </a:r>
            <a:endParaRPr lang="nn-NO"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mimarisi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Programlama ve algoritmalar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Kişisel verilerin korunması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Bilgi yönetimi ve dijital dönüşüm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Elektronik belge yönetim sistemleri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25642618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Büyük veri ve veri madenciliği </a:t>
            </a:r>
            <a:endParaRPr lang="tr-TR" sz="2400" b="0" i="0" u="none" strike="noStrike" baseline="0" dirty="0">
              <a:solidFill>
                <a:srgbClr val="000000"/>
              </a:solidFill>
              <a:latin typeface="Minion Pro"/>
            </a:endParaRPr>
          </a:p>
          <a:p>
            <a:r>
              <a:rPr lang="es-ES" sz="2400" b="0" i="0" u="none" strike="noStrike" baseline="0" dirty="0">
                <a:solidFill>
                  <a:srgbClr val="000000"/>
                </a:solidFill>
                <a:latin typeface="Wingdings" panose="05000000000000000000" pitchFamily="2" charset="2"/>
              </a:rPr>
              <a:t>y </a:t>
            </a:r>
            <a:r>
              <a:rPr lang="es-ES" sz="2400" b="0" i="1" u="none" strike="noStrike" baseline="0" dirty="0">
                <a:solidFill>
                  <a:srgbClr val="000000"/>
                </a:solidFill>
                <a:latin typeface="Minion Pro"/>
              </a:rPr>
              <a:t>Kamu idaresi ve bilgi mevzuatı </a:t>
            </a:r>
            <a:endParaRPr lang="es-ES"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Bilişim teknolojileri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güvenliği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çağda bilgi hakları ve erişim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Metin analitiği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Sistem analizi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err="1">
                <a:solidFill>
                  <a:srgbClr val="000000"/>
                </a:solidFill>
                <a:latin typeface="Minion Pro"/>
              </a:rPr>
              <a:t>Metadata</a:t>
            </a:r>
            <a:r>
              <a:rPr lang="tr-TR" sz="2400" b="0" i="1" u="none" strike="noStrike" baseline="0" dirty="0">
                <a:solidFill>
                  <a:srgbClr val="000000"/>
                </a:solidFill>
                <a:latin typeface="Minion Pro"/>
              </a:rPr>
              <a:t>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Web tasarımı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Kullanıcı ara yüzü tasarımı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94973175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Üniversitelerimizin bilgi ve belge yönetimi bölümlerinin ders programlarını güncellerken müfredata eklenen bu derslerin hemen tamamının bilişim teknolojilerinin arşiv uygulamalarında kullanılmaya başlaması sonucu ortaya çıkıp geliştirildiğini söylemek mümkündür. Ders isimleri dikkatle incelendiğinde hiçbirinde “arşiv” ya da “arşivcilik” ibaresinin olmadığını görürüz, buna rağmen tümünün arşivcilik uygulamalarının modernizasyonu ile ilişkisi vardır. Son 20 yılda yapılan bu müfredat değişiklikleri bile incelendiğinde arşivciliğin işbirliği yapmak durumunda olduğu uzmanlık alanlarını tespit etmek bunun yanı sıra arşivciliğin disiplinler arası etkileşimde olduğu geniş yelpazeyi keşfetmek mümkündür. Günümüzde tartışılan ve zaman içinde tüm sektör ve mesleklerde etkisini arttıracağı tahmin edilen gelişme “yapay zekâ” uygulamalarıdır. 2019 yılında ICA yapay zekâyı; </a:t>
            </a:r>
            <a:r>
              <a:rPr lang="tr-TR" sz="2400" b="0" i="1" u="none" strike="noStrike" baseline="0" dirty="0">
                <a:solidFill>
                  <a:srgbClr val="000000"/>
                </a:solidFill>
                <a:latin typeface="Minion Pro"/>
              </a:rPr>
              <a:t>“bir makinenin/sistemin herhangi bir faaliyet sırasında bir sonucu tahmin etmek için bilgi aldığı (yapılandırılmış ve yapılandırılmamış) her şeydir” </a:t>
            </a:r>
            <a:r>
              <a:rPr lang="tr-TR" sz="2400" b="0" i="0" u="none" strike="noStrike" baseline="0" dirty="0">
                <a:solidFill>
                  <a:srgbClr val="000000"/>
                </a:solidFill>
                <a:latin typeface="Minion Pro"/>
              </a:rPr>
              <a:t>ifadeleriyle tanımlarken aslında yapay zekâya bir kapsam belirlemek ve sınır çizmekten uzak bir tutum sergilemiştir. </a:t>
            </a:r>
          </a:p>
        </p:txBody>
      </p:sp>
    </p:spTree>
    <p:extLst>
      <p:ext uri="{BB962C8B-B14F-4D97-AF65-F5344CB8AC3E}">
        <p14:creationId xmlns:p14="http://schemas.microsoft.com/office/powerpoint/2010/main" val="128053923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Arşivcilik mesleğinde uygulanan ve uygulanacak teknolojiler mesleğin varlık nedenini ve temel amacını ortadan kaldırmadan arşivcilik faaliyetlerine hız, etkinlik ve tarafsızlık kazandıracak düzeyde ele alınmalı ve değerlendirilmelidir. Bu anlayışla belgenin üretiminden sürekli saklanması ya da imhasına kadar olan süreçte, bilgi ve belgelerin kanıt değeri, güvenliği ve orijinal bütünlüğü başta olmak üzere tekrar kullanılabilirliğine ilişkin uzun vadeli plan, strateji ve öngörüler dâhilinde arşivciliğin gelişimine katkı sağlanabilir.</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Son 20 yılda meslekî değişimin yoğun biçimde hissedildiği arşivcilikte gerek mesleğin icrasındaki tutum ve davranışlar gerekse meslek elemanlarının taşıması gereken nitelikler arasında sayılan etik kurallar arşivciliğin </a:t>
            </a:r>
            <a:r>
              <a:rPr lang="tr-TR" sz="2400" b="0" i="0" u="none" strike="noStrike" baseline="0" dirty="0" err="1">
                <a:solidFill>
                  <a:srgbClr val="000000"/>
                </a:solidFill>
                <a:latin typeface="Minion Pro"/>
              </a:rPr>
              <a:t>ahlakî</a:t>
            </a:r>
            <a:r>
              <a:rPr lang="tr-TR" sz="2400" b="0" i="0" u="none" strike="noStrike" baseline="0" dirty="0">
                <a:solidFill>
                  <a:srgbClr val="000000"/>
                </a:solidFill>
                <a:latin typeface="Minion Pro"/>
              </a:rPr>
              <a:t> ve hukuki boyutlarını ön plana çıkaran bir konu olarak gündeme alınmaktadır. Uluslararası düzeyde modern arşiv prensiplerinin ortaya çıkıp yaygınlaşmasında önemli rol üstlenen ICA, SAA, ACA ve </a:t>
            </a:r>
            <a:r>
              <a:rPr lang="tr-TR" sz="2400" b="0" i="0" u="none" strike="noStrike" baseline="0" dirty="0" err="1">
                <a:solidFill>
                  <a:srgbClr val="000000"/>
                </a:solidFill>
                <a:latin typeface="Minion Pro"/>
              </a:rPr>
              <a:t>Australian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Society</a:t>
            </a:r>
            <a:r>
              <a:rPr lang="tr-TR" sz="2400" b="0" i="0" u="none" strike="noStrike" baseline="0" dirty="0">
                <a:solidFill>
                  <a:srgbClr val="000000"/>
                </a:solidFill>
                <a:latin typeface="Minion Pro"/>
              </a:rPr>
              <a:t> of </a:t>
            </a:r>
            <a:r>
              <a:rPr lang="tr-TR" sz="2400" b="0" i="0" u="none" strike="noStrike" baseline="0" dirty="0" err="1">
                <a:solidFill>
                  <a:srgbClr val="000000"/>
                </a:solidFill>
                <a:latin typeface="Minion Pro"/>
              </a:rPr>
              <a:t>Archivists</a:t>
            </a:r>
            <a:r>
              <a:rPr lang="tr-TR" sz="2400" b="0" i="0" u="none" strike="noStrike" baseline="0" dirty="0">
                <a:solidFill>
                  <a:srgbClr val="000000"/>
                </a:solidFill>
                <a:latin typeface="Minion Pro"/>
              </a:rPr>
              <a:t> (ASA) 1990’lı yıllardan itibaren “</a:t>
            </a:r>
            <a:r>
              <a:rPr lang="tr-TR" sz="2400" b="0" i="0" u="none" strike="noStrike" baseline="0" dirty="0" err="1">
                <a:solidFill>
                  <a:srgbClr val="000000"/>
                </a:solidFill>
                <a:latin typeface="Minion Pro"/>
              </a:rPr>
              <a:t>Code</a:t>
            </a:r>
            <a:r>
              <a:rPr lang="tr-TR" sz="2400" b="0" i="0" u="none" strike="noStrike" baseline="0" dirty="0">
                <a:solidFill>
                  <a:srgbClr val="000000"/>
                </a:solidFill>
                <a:latin typeface="Minion Pro"/>
              </a:rPr>
              <a:t> of </a:t>
            </a:r>
            <a:r>
              <a:rPr lang="tr-TR" sz="2400" b="0" i="0" u="none" strike="noStrike" baseline="0" dirty="0" err="1">
                <a:solidFill>
                  <a:srgbClr val="000000"/>
                </a:solidFill>
                <a:latin typeface="Minion Pro"/>
              </a:rPr>
              <a:t>Ethics</a:t>
            </a:r>
            <a:r>
              <a:rPr lang="tr-TR" sz="2400" b="0" i="0" u="none" strike="noStrike" baseline="0" dirty="0">
                <a:solidFill>
                  <a:srgbClr val="000000"/>
                </a:solidFill>
                <a:latin typeface="Minion Pro"/>
              </a:rPr>
              <a:t>” başlığı altında arşivcilik etiğine ilişkin kuralları yayınlamışlardır. </a:t>
            </a:r>
          </a:p>
        </p:txBody>
      </p:sp>
    </p:spTree>
    <p:extLst>
      <p:ext uri="{BB962C8B-B14F-4D97-AF65-F5344CB8AC3E}">
        <p14:creationId xmlns:p14="http://schemas.microsoft.com/office/powerpoint/2010/main" val="103768162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Bu kurallar, arşivlerin erişimi, güvenliği, gizlilik kuralları/mahremiyet, orijinallik ve bütünlük, </a:t>
            </a:r>
            <a:r>
              <a:rPr lang="tr-TR" sz="2400" b="0" i="0" u="none" strike="noStrike" baseline="0" dirty="0" err="1">
                <a:solidFill>
                  <a:srgbClr val="000000"/>
                </a:solidFill>
                <a:latin typeface="Minion Pro"/>
              </a:rPr>
              <a:t>provenans</a:t>
            </a:r>
            <a:r>
              <a:rPr lang="tr-TR" sz="2400" b="0" i="0" u="none" strike="noStrike" baseline="0" dirty="0">
                <a:solidFill>
                  <a:srgbClr val="000000"/>
                </a:solidFill>
                <a:latin typeface="Minion Pro"/>
              </a:rPr>
              <a:t> prensibi, hesap verilebilirlik, objektiflik/tarafsızlık profesyonellik, sorumluluk, güven ve hizmet kalitesi gibi unsurlarla </a:t>
            </a:r>
            <a:r>
              <a:rPr lang="tr-TR" sz="2400" b="1" i="0" u="none" strike="noStrike" baseline="0" dirty="0">
                <a:solidFill>
                  <a:srgbClr val="000000"/>
                </a:solidFill>
                <a:latin typeface="Minion Pro"/>
              </a:rPr>
              <a:t>arşivcinin taşıması gereken idari ve tarihî sorumluluğun niteliğini belirlemiştir.</a:t>
            </a:r>
          </a:p>
          <a:p>
            <a:pPr algn="just"/>
            <a:endParaRPr lang="tr-TR" sz="2400" dirty="0">
              <a:solidFill>
                <a:srgbClr val="000000"/>
              </a:solidFill>
              <a:latin typeface="Minion Pro"/>
            </a:endParaRPr>
          </a:p>
          <a:p>
            <a:pPr algn="just"/>
            <a:r>
              <a:rPr lang="tr-TR" sz="2400" b="1" i="0" u="none" strike="noStrike" baseline="0" dirty="0">
                <a:solidFill>
                  <a:srgbClr val="000000"/>
                </a:solidFill>
                <a:latin typeface="Minion Pro"/>
              </a:rPr>
              <a:t>Türk Arşivciler Derneği ise meslekî etik kurallarını aşağıdaki yedi madde altında yayımlamıştır: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Arşivcilik alanında yürütülen her türlü çalışmaları meslekî prensipler ve yasalar çerçevesinde yerine getirmek,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Meslekî gelişmeleri takip etmek bu hususta öneriler geliştirmek,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Şahıs, devlet ve millet haklarının korunması ve bunları düzenleyen yasalara bağlı kalmak,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malzemesine ait her türlü bilgiyi araştırma vasıtalarıyla kullanıma sunmak, </a:t>
            </a:r>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296298537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malzemesinin bilgi edinmeye sunumunda din, dil, ırk, cinsiyet gibi nedenlerden hiç kimseye ve zümreye ayrım yapmamak bu alandaki kriterlere bağlı kalmak,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malzemesinin hizmete sunum önceliği konusunda bireysel taleplerden ziyade kamuoyu ve devletin taleplerini ön plana almak, </a:t>
            </a:r>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1" u="none" strike="noStrike" baseline="0" dirty="0">
                <a:solidFill>
                  <a:srgbClr val="000000"/>
                </a:solidFill>
                <a:latin typeface="Minion Pro"/>
              </a:rPr>
              <a:t>Ülke ve dünya arşivlerinin savaş, yangın, sel vb. nedenlerle yok olma ya da yağmalanma gayretlerinin önlenmesine yönelik her türlü tedbir ve faaliyetin içerisinde yer almak </a:t>
            </a:r>
            <a:r>
              <a:rPr lang="tr-TR" sz="2400" b="0" i="0" u="none" strike="noStrike" baseline="0" dirty="0">
                <a:solidFill>
                  <a:srgbClr val="000000"/>
                </a:solidFill>
                <a:latin typeface="Minion Pro"/>
              </a:rPr>
              <a:t>(Meslekî Etik Kurallar, 2020)</a:t>
            </a:r>
            <a:r>
              <a:rPr lang="tr-TR" sz="2400" b="0" i="1" u="none" strike="noStrike" baseline="0" dirty="0">
                <a:solidFill>
                  <a:srgbClr val="000000"/>
                </a:solidFill>
                <a:latin typeface="Minion Pro"/>
              </a:rPr>
              <a:t>. </a:t>
            </a:r>
          </a:p>
          <a:p>
            <a:pPr marL="342900" indent="-342900">
              <a:buFont typeface="Wingdings" panose="05000000000000000000" pitchFamily="2" charset="2"/>
              <a:buChar char="y"/>
            </a:pPr>
            <a:endParaRPr lang="tr-TR" sz="2400" i="1" dirty="0">
              <a:solidFill>
                <a:srgbClr val="000000"/>
              </a:solidFill>
              <a:latin typeface="Minion Pro"/>
            </a:endParaRPr>
          </a:p>
          <a:p>
            <a:pPr algn="just"/>
            <a:r>
              <a:rPr lang="tr-TR" sz="2400" b="0" i="0" u="none" strike="noStrike" baseline="0" dirty="0">
                <a:solidFill>
                  <a:srgbClr val="000000"/>
                </a:solidFill>
                <a:latin typeface="Minion Pro"/>
              </a:rPr>
              <a:t>Bu maddelerde belirtilen hususların mesleğin ilgili mevzuata bağlı kalarak önceliklerini belirlemesi, arşivcilik hizmetlerini ulusal ve uluslararası sorumluluklar çerçevesinde objektif olarak sürdürmesi için gelişmeleri takip etmesi gibi meslekî özellikleri vurguladığını ve ön plana çıkardığını belirtebiliriz. </a:t>
            </a:r>
          </a:p>
          <a:p>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21770212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Arşivcilik mesleğindeki değişimler kuşkusuz bu değişimin etkilediği alanlar kapsamında yeni kavramların ve yeni uygulamaların meslekî terminoloji ve literatürde yer almasına neden olmuştur. Bu nedenledir ki herhangi bir meslekteki değişimi doğru anlamak ve algılayabilmek için meslekî terimlerin belirli periyodlarda güncellenmesi gerekir. Söz konusu terminolojik güncellemeler yapılırken dikkat edilmesi gereken en önemli husus başına ya da sonuna arşiv ya da arşivcilik kelimesinin getirilmesiyle yeni ve yapay bir terminolojik yaklaşımla kavram kargaşasına neden olunabileceğinin bilinmesidir. </a:t>
            </a:r>
            <a:r>
              <a:rPr lang="tr-TR" sz="2400" b="1" i="0" u="none" strike="noStrike" baseline="0" dirty="0">
                <a:solidFill>
                  <a:srgbClr val="000000"/>
                </a:solidFill>
                <a:latin typeface="Minion Pro"/>
              </a:rPr>
              <a:t>Arşivcilik disiplinler arası bir bilim dalı ve meslektir zira bilgi ve belgeden bağımsız olarak gelişen ve kendi tarihi gelişiminden kopuk bir meslek düşünülemez</a:t>
            </a:r>
            <a:r>
              <a:rPr lang="tr-TR" sz="2400" b="0" i="0" u="none" strike="noStrike" baseline="0" dirty="0">
                <a:solidFill>
                  <a:srgbClr val="000000"/>
                </a:solidFill>
                <a:latin typeface="Minion Pro"/>
              </a:rPr>
              <a:t>. Bunun içindir ki arşivcilik kendine özgü kuralları çerçevesinde profesyonel düzeyde faaliyetlerini sürdürürken etkileşim halinde olduğu tüm uzmanlık alanlarından yararlanır, ancak kendi uzmanlık alanının temel prensiplerinden taviz vermez. </a:t>
            </a:r>
          </a:p>
          <a:p>
            <a:pPr algn="just"/>
            <a:r>
              <a:rPr lang="tr-TR" sz="2400" b="0" i="0" u="none" strike="noStrike" baseline="0" dirty="0">
                <a:solidFill>
                  <a:srgbClr val="000000"/>
                </a:solidFill>
                <a:latin typeface="Minion Pro"/>
              </a:rPr>
              <a:t>Meslekten ve arşivcilerden beklentilerin de mevcut gelişmeler kapsamında yeniden şekillendiğini söyleyebiliriz. </a:t>
            </a: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30785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I.9. Devlet Arşiv Ağı/Devlet Arşivi Veri Merkezi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278094"/>
          </a:xfrm>
          <a:prstGeom prst="rect">
            <a:avLst/>
          </a:prstGeom>
          <a:noFill/>
        </p:spPr>
        <p:txBody>
          <a:bodyPr wrap="square">
            <a:spAutoFit/>
          </a:bodyPr>
          <a:lstStyle/>
          <a:p>
            <a:pPr algn="just"/>
            <a:r>
              <a:rPr lang="tr-TR" sz="1600" b="0" i="0" u="none" strike="noStrike" baseline="0" dirty="0">
                <a:solidFill>
                  <a:srgbClr val="000000"/>
                </a:solidFill>
                <a:latin typeface="Minion Pro"/>
              </a:rPr>
              <a:t>Devlet Arşiv Ağı (DAA)’</a:t>
            </a:r>
            <a:r>
              <a:rPr lang="tr-TR" sz="1600" b="0" i="0" u="none" strike="noStrike" baseline="0" dirty="0" err="1">
                <a:solidFill>
                  <a:srgbClr val="000000"/>
                </a:solidFill>
                <a:latin typeface="Minion Pro"/>
              </a:rPr>
              <a:t>nın</a:t>
            </a:r>
            <a:r>
              <a:rPr lang="tr-TR" sz="1600" b="0" i="0" u="none" strike="noStrike" baseline="0" dirty="0">
                <a:solidFill>
                  <a:srgbClr val="000000"/>
                </a:solidFill>
                <a:latin typeface="Minion Pro"/>
              </a:rPr>
              <a:t> ve Devlet Arşivi Veri Merkezi (DAVM)’</a:t>
            </a:r>
            <a:r>
              <a:rPr lang="tr-TR" sz="1600" b="0" i="0" u="none" strike="noStrike" baseline="0" dirty="0" err="1">
                <a:solidFill>
                  <a:srgbClr val="000000"/>
                </a:solidFill>
                <a:latin typeface="Minion Pro"/>
              </a:rPr>
              <a:t>nin</a:t>
            </a:r>
            <a:r>
              <a:rPr lang="tr-TR" sz="1600" b="0" i="0" u="none" strike="noStrike" baseline="0" dirty="0">
                <a:solidFill>
                  <a:srgbClr val="000000"/>
                </a:solidFill>
                <a:latin typeface="Minion Pro"/>
              </a:rPr>
              <a:t> oluşturulması Devlet Arşivleri Başkanlığının üstlendiği en önemli görev ve sorumluluklar arasında gösterilebilir. Devlet Arşivleri Başkanlığı Hakkında Cumhurbaşkanlığı Kararnamesi’nde “</a:t>
            </a:r>
            <a:r>
              <a:rPr lang="tr-TR" sz="1600" b="0" i="1" u="none" strike="noStrike" baseline="0" dirty="0">
                <a:solidFill>
                  <a:srgbClr val="000000"/>
                </a:solidFill>
                <a:latin typeface="Minion Pro"/>
              </a:rPr>
              <a:t>Devlet Arşiv Ağı: Araştırmaya açılan arşivlere tek merkezden erişim sağlayan ağ” </a:t>
            </a:r>
            <a:r>
              <a:rPr lang="tr-TR" sz="1600" b="0" i="0" u="none" strike="noStrike" baseline="0" dirty="0">
                <a:solidFill>
                  <a:srgbClr val="000000"/>
                </a:solidFill>
                <a:latin typeface="Minion Pro"/>
              </a:rPr>
              <a:t>ve </a:t>
            </a:r>
            <a:r>
              <a:rPr lang="tr-TR" sz="1600" b="0" i="1" u="none" strike="noStrike" baseline="0" dirty="0">
                <a:solidFill>
                  <a:srgbClr val="000000"/>
                </a:solidFill>
                <a:latin typeface="Minion Pro"/>
              </a:rPr>
              <a:t>“Devlet Arşivi Veri Merkezi: Kamu kurum ve kuruluşları tarafından üretilmiş belgelerin bir sistem içerisinde saklandığı ve kontrollü bir şekilde erişilebildiği merkez”</a:t>
            </a:r>
            <a:r>
              <a:rPr lang="tr-TR" sz="1600" b="0" i="0" u="none" strike="noStrike" baseline="0" dirty="0">
                <a:solidFill>
                  <a:srgbClr val="000000"/>
                </a:solidFill>
                <a:latin typeface="Minion Pro"/>
              </a:rPr>
              <a:t>, olarak tanımlanmış; </a:t>
            </a:r>
            <a:r>
              <a:rPr lang="tr-TR" sz="1600" b="0" i="1" u="none" strike="noStrike" baseline="0" dirty="0">
                <a:solidFill>
                  <a:srgbClr val="000000"/>
                </a:solidFill>
                <a:latin typeface="Minion Pro"/>
              </a:rPr>
              <a:t>“Devlet Arşiv Ağını ve Devlet Arşivi Veri Merkezini oluşturmak, koordine etmek, araştırmaya açık bilgi ve belgeleri kullanıma sunmak” </a:t>
            </a:r>
            <a:r>
              <a:rPr lang="tr-TR" sz="1600" b="0" i="0" u="none" strike="noStrike" baseline="0" dirty="0">
                <a:solidFill>
                  <a:srgbClr val="000000"/>
                </a:solidFill>
                <a:latin typeface="Minion Pro"/>
              </a:rPr>
              <a:t>sorumluluğu Devlet Arşivleri Başkanlığının görevleri arasında sayılmıştır.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Kamuya ait verilerin ve bilgilerin/belgelerin sistematik bir şekilde aidiyeti ve ilişkileri korunarak depolanması, ihtiyaç duyulduğunda ise erişimin sağlanmasının temel koşullarından biri veri merkezinin/merkezlerinin oluşturulması diğeri ise ağ yapısının kurulmasıdır. Ülkemiz bilgi/belge kaynaklarının depolanması ve paylaşılmasına yönelik analizlerin (depolama, erişim, güvenlik, maliyet vb.) yapılması sonucunda veri merkezleri ve ağ yapılarının kurulmasına yönelik politikalar geliştirilmiştir. Belirlenen bu politikalarda kamu verilerinin tek merkezde toplanması ve/veya güvenli ağ yapısı ile kurumlar arası veri, bilgi/belge paylaşımı yönünde kararlar alınmıştır.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Bunlardan veri merkezinin oluşturulmasına Ulusal Kamu Entegre Veri Merkezi Projesi (UKEVM)</a:t>
            </a:r>
            <a:r>
              <a:rPr lang="tr-TR" sz="800" b="0" i="0" u="none" strike="noStrike" baseline="0" dirty="0">
                <a:solidFill>
                  <a:srgbClr val="000000"/>
                </a:solidFill>
                <a:latin typeface="Minion Pro"/>
              </a:rPr>
              <a:t>2</a:t>
            </a:r>
            <a:r>
              <a:rPr lang="tr-TR" sz="1600" b="0" i="0" u="none" strike="noStrike" baseline="0" dirty="0">
                <a:solidFill>
                  <a:srgbClr val="000000"/>
                </a:solidFill>
                <a:latin typeface="Minion Pro"/>
              </a:rPr>
              <a:t>, ağ yapısının oluşturulmasına yönelik ise </a:t>
            </a:r>
            <a:r>
              <a:rPr lang="tr-TR" sz="1600" b="0" i="0" u="none" strike="noStrike" baseline="0" dirty="0" err="1">
                <a:solidFill>
                  <a:srgbClr val="000000"/>
                </a:solidFill>
                <a:latin typeface="Minion Pro"/>
              </a:rPr>
              <a:t>KamuNet</a:t>
            </a:r>
            <a:r>
              <a:rPr lang="tr-TR" sz="1600" b="0" i="0" u="none" strike="noStrike" baseline="0" dirty="0">
                <a:solidFill>
                  <a:srgbClr val="000000"/>
                </a:solidFill>
                <a:latin typeface="Minion Pro"/>
              </a:rPr>
              <a:t> Projesi</a:t>
            </a:r>
            <a:r>
              <a:rPr lang="tr-TR" sz="800" b="0" i="0" u="none" strike="noStrike" baseline="0" dirty="0">
                <a:solidFill>
                  <a:srgbClr val="000000"/>
                </a:solidFill>
                <a:latin typeface="Minion Pro"/>
              </a:rPr>
              <a:t>3 </a:t>
            </a:r>
            <a:r>
              <a:rPr lang="tr-TR" sz="1600" b="0" i="0" u="none" strike="noStrike" baseline="0" dirty="0">
                <a:solidFill>
                  <a:srgbClr val="000000"/>
                </a:solidFill>
                <a:latin typeface="Minion Pro"/>
              </a:rPr>
              <a:t>örnek olarak gösterilebilir. Her iki örnekten de anlaşılacağı gibi veri merkezleri ve sanal ağlar verinin, bilgi/belgenin saklanması ve paylaşılmasına yönelik birbirini tamamlar nitelikte iki temel unsur olarak değerlendirilebilir.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2243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VI.4. Meslekî Değişim ve Beklentiler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Bu beklentiler aslında insanların ve yönetimlerin içinde bulunduğu yaşam koşulları ile doğrudan ilişkilidir.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Günümüzde bilgi üretimi, bilgi paylaşımı, bilgiye erişim, bilginin dağıtımı miktar ve hızını düşündüğümüzde bilgi çağı öncesinde </a:t>
            </a:r>
            <a:r>
              <a:rPr lang="tr-TR" sz="2400" b="1" i="1" u="none" strike="noStrike" baseline="0" dirty="0">
                <a:solidFill>
                  <a:srgbClr val="000000"/>
                </a:solidFill>
                <a:latin typeface="Minion Pro"/>
              </a:rPr>
              <a:t>hangi bilgi ve belgeleri saklamalıyız </a:t>
            </a:r>
            <a:r>
              <a:rPr lang="tr-TR" sz="2400" b="1" i="0" u="none" strike="noStrike" baseline="0" dirty="0">
                <a:solidFill>
                  <a:srgbClr val="000000"/>
                </a:solidFill>
                <a:latin typeface="Minion Pro"/>
              </a:rPr>
              <a:t>sorusu</a:t>
            </a:r>
            <a:r>
              <a:rPr lang="tr-TR" sz="2400" b="0" i="0" u="none" strike="noStrike" baseline="0" dirty="0">
                <a:solidFill>
                  <a:srgbClr val="000000"/>
                </a:solidFill>
                <a:latin typeface="Minion Pro"/>
              </a:rPr>
              <a:t> günümüzde </a:t>
            </a:r>
            <a:r>
              <a:rPr lang="tr-TR" sz="2400" b="1" i="1" u="none" strike="noStrike" baseline="0" dirty="0">
                <a:solidFill>
                  <a:srgbClr val="000000"/>
                </a:solidFill>
                <a:latin typeface="Minion Pro"/>
              </a:rPr>
              <a:t>hangi bilgi ve belgeleri saklamamalıyız </a:t>
            </a:r>
            <a:r>
              <a:rPr lang="tr-TR" sz="2400" b="1" i="0" u="none" strike="noStrike" baseline="0" dirty="0">
                <a:solidFill>
                  <a:srgbClr val="000000"/>
                </a:solidFill>
                <a:latin typeface="Minion Pro"/>
              </a:rPr>
              <a:t>soru ve sorununa dönüşmüş durumdadır. </a:t>
            </a:r>
            <a:r>
              <a:rPr lang="tr-TR" sz="2400" b="0" i="0" u="none" strike="noStrike" baseline="0" dirty="0">
                <a:solidFill>
                  <a:srgbClr val="000000"/>
                </a:solidFill>
                <a:latin typeface="Minion Pro"/>
              </a:rPr>
              <a:t>Konuya bu açıdan bakıldığında ise belki de özünde arşivcilerden beklentinin değişmediğini, geçmişte olduğu gibi bugün de arşivcilerin gelecekteki hafızamızın hangi bilgi belgelerden oluşacağı kararını verdiklerini görürüz. Ancak mesleğe sorulması gereken bir diğer kritik soru </a:t>
            </a:r>
            <a:r>
              <a:rPr lang="tr-TR" sz="2400" b="1" i="0" u="none" strike="noStrike" baseline="0" dirty="0">
                <a:solidFill>
                  <a:srgbClr val="000000"/>
                </a:solidFill>
                <a:latin typeface="Minion Pro"/>
              </a:rPr>
              <a:t>hangi belgeleri ne kadar süre ile tekrar kullanabileceğimiz olmalıdır.</a:t>
            </a:r>
          </a:p>
          <a:p>
            <a:endParaRPr lang="tr-TR" sz="2400" b="0" i="0" u="none" strike="noStrike" baseline="0" dirty="0">
              <a:solidFill>
                <a:srgbClr val="000000"/>
              </a:solidFill>
              <a:latin typeface="Minion Pro"/>
            </a:endParaRP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219326284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70975"/>
          </a:xfrm>
          <a:prstGeom prst="rect">
            <a:avLst/>
          </a:prstGeom>
          <a:noFill/>
        </p:spPr>
        <p:txBody>
          <a:bodyPr wrap="square">
            <a:spAutoFit/>
          </a:bodyPr>
          <a:lstStyle/>
          <a:p>
            <a:pPr algn="just"/>
            <a:r>
              <a:rPr lang="tr-TR" sz="2400" b="0" i="0" u="none" strike="noStrike" baseline="0" dirty="0">
                <a:solidFill>
                  <a:srgbClr val="000000"/>
                </a:solidFill>
                <a:latin typeface="Minion Pro"/>
              </a:rPr>
              <a:t>Politika, organizasyonun/mesleğin işlemlerini, faaliyetlerini yöneten ilkelerin resmî ifadesidir. Arşivciliğin bir meslek olması, bilimsel yöntemlerle icra edildiğinde istenilen sonuçları vermesi arşiv faaliyetlerinin önceden belirlenmiş ilkeler uyarınca yürütülmesini gerekli kılmaktadır. Önceden belirlenmiş söz konusu ilke ve hedefler zamanla tekrar edildiğinde bir politika halinde gelişim göstererek </a:t>
            </a:r>
            <a:r>
              <a:rPr lang="tr-TR" sz="2400" b="0" i="0" u="none" strike="noStrike" baseline="0" dirty="0" err="1">
                <a:solidFill>
                  <a:srgbClr val="000000"/>
                </a:solidFill>
                <a:latin typeface="Minion Pro"/>
              </a:rPr>
              <a:t>resmîyet</a:t>
            </a:r>
            <a:r>
              <a:rPr lang="tr-TR" sz="2400" b="0" i="0" u="none" strike="noStrike" baseline="0" dirty="0">
                <a:solidFill>
                  <a:srgbClr val="000000"/>
                </a:solidFill>
                <a:latin typeface="Minion Pro"/>
              </a:rPr>
              <a:t> kazanabilir. Bu bağlamda arşiv politikası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archives</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0" u="none" strike="noStrike" baseline="0" dirty="0">
                <a:solidFill>
                  <a:srgbClr val="000000"/>
                </a:solidFill>
                <a:latin typeface="Minion Pro"/>
              </a:rPr>
              <a:t>): </a:t>
            </a:r>
            <a:r>
              <a:rPr lang="tr-TR" sz="2400" b="1" i="1" u="none" strike="noStrike" baseline="0" dirty="0">
                <a:solidFill>
                  <a:srgbClr val="000000"/>
                </a:solidFill>
                <a:latin typeface="Minion Pro"/>
              </a:rPr>
              <a:t>“Bir arşivin yönetilmesi; görevleri, amaçları, hedefleri, koşulları ve sınırlamaları gibi işlevleri ve hizmetlerinin açıklandığı, ilgili kurumlardaki otoriteler tarafından oluşturulan resmî politika” </a:t>
            </a:r>
            <a:r>
              <a:rPr lang="tr-TR" sz="2400" b="0" i="0" u="none" strike="noStrike" baseline="0" dirty="0">
                <a:solidFill>
                  <a:srgbClr val="000000"/>
                </a:solidFill>
                <a:latin typeface="Minion Pro"/>
              </a:rPr>
              <a:t>(Belge Yönetimi ve…., 2009: 4; </a:t>
            </a:r>
            <a:r>
              <a:rPr lang="tr-TR" sz="2400" b="0" i="0" u="none" strike="noStrike" baseline="0" dirty="0" err="1">
                <a:solidFill>
                  <a:srgbClr val="000000"/>
                </a:solidFill>
                <a:latin typeface="Minion Pro"/>
              </a:rPr>
              <a:t>Pearce-Moses</a:t>
            </a:r>
            <a:r>
              <a:rPr lang="tr-TR" sz="2400" b="0" i="0" u="none" strike="noStrike" baseline="0" dirty="0">
                <a:solidFill>
                  <a:srgbClr val="000000"/>
                </a:solidFill>
                <a:latin typeface="Minion Pro"/>
              </a:rPr>
              <a:t>, 2005: 300) olarak tanımlanmıştır. Bu politikalar, ülkelerin arşiv iş ve işlemlerine bütüncül bir bakış açısı getirdiğinde, arşiv mevzuatının şekillenmesinde belirleyici olduğunda ve ortak hedef, ilke ve standartlara yön veren bir kapsayıcılık taşıdığında </a:t>
            </a:r>
            <a:r>
              <a:rPr lang="tr-TR" sz="2400" b="0" i="1" u="none" strike="noStrike" baseline="0" dirty="0">
                <a:solidFill>
                  <a:srgbClr val="000000"/>
                </a:solidFill>
                <a:latin typeface="Minion Pro"/>
              </a:rPr>
              <a:t>millî arşiv politikası </a:t>
            </a:r>
            <a:r>
              <a:rPr lang="tr-TR" sz="2400" b="0" i="0" u="none" strike="noStrike" baseline="0" dirty="0">
                <a:solidFill>
                  <a:srgbClr val="000000"/>
                </a:solidFill>
                <a:latin typeface="Minion Pro"/>
              </a:rPr>
              <a:t>olma özelliğini taşımaya başlar. Millî arşiv politikasının belirleyici kurumları ilgili mevzuatla kendilerine verilen yetki dâhilinde ülkelerin </a:t>
            </a:r>
            <a:r>
              <a:rPr lang="tr-TR" sz="2400" b="0" i="1" u="none" strike="noStrike" baseline="0" dirty="0">
                <a:solidFill>
                  <a:srgbClr val="000000"/>
                </a:solidFill>
                <a:latin typeface="Minion Pro"/>
              </a:rPr>
              <a:t>millî arşivleri </a:t>
            </a:r>
            <a:r>
              <a:rPr lang="tr-TR" sz="2400" b="0" i="0" u="none" strike="noStrike" baseline="0" dirty="0">
                <a:solidFill>
                  <a:srgbClr val="000000"/>
                </a:solidFill>
                <a:latin typeface="Minion Pro"/>
              </a:rPr>
              <a:t>ya da </a:t>
            </a:r>
            <a:r>
              <a:rPr lang="tr-TR" sz="2400" b="0" i="1" u="none" strike="noStrike" baseline="0" dirty="0">
                <a:solidFill>
                  <a:srgbClr val="000000"/>
                </a:solidFill>
                <a:latin typeface="Minion Pro"/>
              </a:rPr>
              <a:t>devlet arşivleri</a:t>
            </a:r>
            <a:r>
              <a:rPr lang="tr-TR" sz="2400" b="0" i="0" u="none" strike="noStrike" baseline="0" dirty="0">
                <a:solidFill>
                  <a:srgbClr val="000000"/>
                </a:solidFill>
                <a:latin typeface="Minion Pro"/>
              </a:rPr>
              <a:t>dir. Politikanın içeriği ya da mesajı, arşiv faaliyetlerinin nasıl icra edildiğinden çok </a:t>
            </a:r>
            <a:r>
              <a:rPr lang="tr-TR" sz="2400" b="0" i="1" u="none" strike="noStrike" baseline="0" dirty="0">
                <a:solidFill>
                  <a:srgbClr val="000000"/>
                </a:solidFill>
                <a:latin typeface="Minion Pro"/>
              </a:rPr>
              <a:t>niçin </a:t>
            </a:r>
            <a:r>
              <a:rPr lang="tr-TR" sz="2400" b="0" i="0" u="none" strike="noStrike" baseline="0" dirty="0">
                <a:solidFill>
                  <a:srgbClr val="000000"/>
                </a:solidFill>
                <a:latin typeface="Minion Pro"/>
              </a:rPr>
              <a:t>icra edildiğine yönelik daha soyut ve kapsayıcı ifadelerle ön plana çıkmaktadır.</a:t>
            </a:r>
          </a:p>
          <a:p>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85638163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2400" b="0" i="0" u="none" strike="noStrike" baseline="0" dirty="0">
                <a:solidFill>
                  <a:srgbClr val="000000"/>
                </a:solidFill>
                <a:latin typeface="Minion Pro"/>
              </a:rPr>
              <a:t>Teknolojik gelişmeler arşivciliğin hemen tüm aşamalarında kendini hissettirmektedir. Özellikle dijital ve klasik olarak adlandırabileceğimiz iki farklı arşivin aynı amaca hizmet etmesi için yoğun çalışmalar sürdürülmektedir. Bir taraftan tarihi ve kültürel değeri gelecek nesillere taşıma sorumluluğu, diğer taraftan elektronik arşivlerin oluşumu, arşivcilik faaliyetlerine hedefler koyan, felsefi yaklaşımla varlık nedenini gündemde tutan millî arşiv politikalarını gözden geçirmeyi gündeme getirmiştir.</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 </a:t>
            </a:r>
            <a:r>
              <a:rPr lang="tr-TR" sz="2400" b="1" i="0" u="none" strike="noStrike" baseline="0" dirty="0">
                <a:solidFill>
                  <a:srgbClr val="000000"/>
                </a:solidFill>
                <a:latin typeface="Minion Pro"/>
              </a:rPr>
              <a:t>E-arşivler öncesinde </a:t>
            </a:r>
            <a:r>
              <a:rPr lang="tr-TR" sz="2400" b="0" i="0" u="none" strike="noStrike" baseline="0" dirty="0">
                <a:solidFill>
                  <a:srgbClr val="000000"/>
                </a:solidFill>
                <a:latin typeface="Minion Pro"/>
              </a:rPr>
              <a:t>belgelerin tespiti ve uzun süreli korunması tartışmaları öncelikli iken </a:t>
            </a:r>
            <a:r>
              <a:rPr lang="tr-TR" sz="2400" b="1" i="0" u="none" strike="noStrike" baseline="0" dirty="0">
                <a:solidFill>
                  <a:srgbClr val="000000"/>
                </a:solidFill>
                <a:latin typeface="Minion Pro"/>
              </a:rPr>
              <a:t>günümüzde</a:t>
            </a:r>
            <a:r>
              <a:rPr lang="tr-TR" sz="2400" b="0" i="0" u="none" strike="noStrike" baseline="0" dirty="0">
                <a:solidFill>
                  <a:srgbClr val="000000"/>
                </a:solidFill>
                <a:latin typeface="Minion Pro"/>
              </a:rPr>
              <a:t> belge erişimden bilgi erişime </a:t>
            </a:r>
            <a:r>
              <a:rPr lang="tr-TR" sz="2400" b="0" i="0" u="none" strike="noStrike" baseline="0" dirty="0" err="1">
                <a:solidFill>
                  <a:srgbClr val="000000"/>
                </a:solidFill>
                <a:latin typeface="Minion Pro"/>
              </a:rPr>
              <a:t>evrilen</a:t>
            </a:r>
            <a:r>
              <a:rPr lang="tr-TR" sz="2400" b="0" i="0" u="none" strike="noStrike" baseline="0" dirty="0">
                <a:solidFill>
                  <a:srgbClr val="000000"/>
                </a:solidFill>
                <a:latin typeface="Minion Pro"/>
              </a:rPr>
              <a:t> erişim sürecinin yeniden kurgulanarak arşivlerin dinamik bir yapıya kavuşturulması çalışmaları üzerine </a:t>
            </a:r>
            <a:r>
              <a:rPr lang="tr-TR" sz="2400" b="0" i="0" u="none" strike="noStrike" baseline="0" dirty="0" err="1">
                <a:solidFill>
                  <a:srgbClr val="000000"/>
                </a:solidFill>
                <a:latin typeface="Minion Pro"/>
              </a:rPr>
              <a:t>yoğunlaşıldığı</a:t>
            </a:r>
            <a:r>
              <a:rPr lang="tr-TR" sz="2400" b="0" i="0" u="none" strike="noStrike" baseline="0" dirty="0">
                <a:solidFill>
                  <a:srgbClr val="000000"/>
                </a:solidFill>
                <a:latin typeface="Minion Pro"/>
              </a:rPr>
              <a:t> görülmektedir. Zira teknolojik değişim, güvenlik ve gizlilik gerekçeleri dışında bilgi/ belge erişime dair tüm engelleri ortadan kaldırmıştır. </a:t>
            </a:r>
          </a:p>
        </p:txBody>
      </p:sp>
    </p:spTree>
    <p:extLst>
      <p:ext uri="{BB962C8B-B14F-4D97-AF65-F5344CB8AC3E}">
        <p14:creationId xmlns:p14="http://schemas.microsoft.com/office/powerpoint/2010/main" val="367767471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Bu durum mevcut millî arşiv politikalarına yansıyarak temel politikanın alt </a:t>
            </a:r>
            <a:r>
              <a:rPr lang="tr-TR" sz="2400" b="0" i="0" u="none" strike="noStrike" baseline="0" dirty="0" err="1">
                <a:solidFill>
                  <a:srgbClr val="000000"/>
                </a:solidFill>
                <a:latin typeface="Minion Pro"/>
              </a:rPr>
              <a:t>kırılımı</a:t>
            </a:r>
            <a:r>
              <a:rPr lang="tr-TR" sz="2400" b="0" i="0" u="none" strike="noStrike" baseline="0" dirty="0">
                <a:solidFill>
                  <a:srgbClr val="000000"/>
                </a:solidFill>
                <a:latin typeface="Minion Pro"/>
              </a:rPr>
              <a:t> ve bütünleyicisi olarak </a:t>
            </a:r>
            <a:r>
              <a:rPr lang="tr-TR" sz="2400" b="1" i="0" u="none" strike="noStrike" baseline="0" dirty="0">
                <a:solidFill>
                  <a:srgbClr val="000000"/>
                </a:solidFill>
                <a:latin typeface="Minion Pro"/>
              </a:rPr>
              <a:t>veri koruma politikası </a:t>
            </a:r>
            <a:r>
              <a:rPr lang="tr-TR" sz="2400" b="0" i="1" u="none" strike="noStrike" baseline="0" dirty="0">
                <a:solidFill>
                  <a:srgbClr val="000000"/>
                </a:solidFill>
                <a:latin typeface="Minion Pro"/>
              </a:rPr>
              <a:t>(data </a:t>
            </a:r>
            <a:r>
              <a:rPr lang="tr-TR" sz="2400" b="0" i="1" u="none" strike="noStrike" baseline="0" dirty="0" err="1">
                <a:solidFill>
                  <a:srgbClr val="000000"/>
                </a:solidFill>
                <a:latin typeface="Minion Pro"/>
              </a:rPr>
              <a:t>protection</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 </a:t>
            </a:r>
          </a:p>
          <a:p>
            <a:pPr algn="just"/>
            <a:endParaRPr lang="tr-TR" sz="2400" b="0" i="0" u="none" strike="noStrike" baseline="0" dirty="0">
              <a:solidFill>
                <a:srgbClr val="000000"/>
              </a:solidFill>
              <a:latin typeface="Minion Pro"/>
            </a:endParaRPr>
          </a:p>
          <a:p>
            <a:pPr marL="342900" indent="-342900" algn="just">
              <a:buFontTx/>
              <a:buChar char="-"/>
            </a:pPr>
            <a:r>
              <a:rPr lang="tr-TR" sz="2400" b="1" i="0" u="none" strike="noStrike" baseline="0" dirty="0">
                <a:solidFill>
                  <a:srgbClr val="000000"/>
                </a:solidFill>
                <a:latin typeface="Minion Pro"/>
              </a:rPr>
              <a:t>dijital içeriğin arşivlenmesi politikası</a:t>
            </a:r>
            <a:r>
              <a:rPr lang="tr-TR" sz="2400" b="0" i="0" u="none" strike="noStrike" baseline="0" dirty="0">
                <a:solidFill>
                  <a:srgbClr val="000000"/>
                </a:solidFill>
                <a:latin typeface="Minion Pro"/>
              </a:rPr>
              <a:t>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archiving</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for</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digital</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content</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 </a:t>
            </a:r>
            <a:endParaRPr lang="tr-TR" sz="2400" dirty="0">
              <a:solidFill>
                <a:srgbClr val="000000"/>
              </a:solidFill>
              <a:latin typeface="Minion Pro"/>
            </a:endParaRPr>
          </a:p>
          <a:p>
            <a:pPr marL="342900" indent="-342900" algn="just">
              <a:buFontTx/>
              <a:buChar char="-"/>
            </a:pPr>
            <a:r>
              <a:rPr lang="tr-TR" sz="2400" b="1" i="0" u="none" strike="noStrike" baseline="0" dirty="0">
                <a:solidFill>
                  <a:srgbClr val="000000"/>
                </a:solidFill>
                <a:latin typeface="Minion Pro"/>
              </a:rPr>
              <a:t>teknoloji politikası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technology</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a:t>
            </a:r>
          </a:p>
          <a:p>
            <a:pPr marL="342900" indent="-342900" algn="just">
              <a:buFontTx/>
              <a:buChar char="-"/>
            </a:pPr>
            <a:r>
              <a:rPr lang="tr-TR" sz="2400" b="1" i="0" u="none" strike="noStrike" baseline="0" dirty="0">
                <a:solidFill>
                  <a:srgbClr val="000000"/>
                </a:solidFill>
                <a:latin typeface="Minion Pro"/>
              </a:rPr>
              <a:t>kişisel gizlilik ve güvenlik politikası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privacy</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and</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security</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gibi elektronik ortamda arşivleme ve bu arşivleri hizmete sunmaya yönelik stratejik alt politikaların oluşturulmasını gerekli kılmıştır. </a:t>
            </a:r>
          </a:p>
          <a:p>
            <a:pPr marL="342900" indent="-342900" algn="just">
              <a:buFontTx/>
              <a:buChar char="-"/>
            </a:pPr>
            <a:endParaRPr lang="tr-TR" sz="2400" dirty="0">
              <a:solidFill>
                <a:srgbClr val="000000"/>
              </a:solidFill>
              <a:latin typeface="Minion Pro"/>
            </a:endParaRPr>
          </a:p>
          <a:p>
            <a:pPr algn="just"/>
            <a:r>
              <a:rPr lang="tr-TR" sz="2400" b="0" i="0" u="none" strike="noStrike" baseline="0" dirty="0">
                <a:solidFill>
                  <a:srgbClr val="000000"/>
                </a:solidFill>
                <a:latin typeface="Minion Pro"/>
              </a:rPr>
              <a:t>Ancak bu gelişmeler arşiv uygulamalarındaki gelişmelerin takip edildiği anlamını taşısa da ülkelerin millî arşiv politikalarına yansıtılan asıl mesaj, sahip olunan arşiv varlığının kapsamı, bu kapsam dâhilinde ortaya çıkacak kültürel zenginliğin ve belgesel kanıt gücünün etkisidir. </a:t>
            </a:r>
          </a:p>
          <a:p>
            <a:pPr algn="just"/>
            <a:endParaRPr lang="tr-TR" sz="2400" dirty="0">
              <a:solidFill>
                <a:srgbClr val="000000"/>
              </a:solidFill>
              <a:latin typeface="Minion Pro"/>
            </a:endParaRPr>
          </a:p>
        </p:txBody>
      </p:sp>
    </p:spTree>
    <p:extLst>
      <p:ext uri="{BB962C8B-B14F-4D97-AF65-F5344CB8AC3E}">
        <p14:creationId xmlns:p14="http://schemas.microsoft.com/office/powerpoint/2010/main" val="383886837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785652"/>
          </a:xfrm>
          <a:prstGeom prst="rect">
            <a:avLst/>
          </a:prstGeom>
          <a:noFill/>
        </p:spPr>
        <p:txBody>
          <a:bodyPr wrap="square">
            <a:spAutoFit/>
          </a:bodyPr>
          <a:lstStyle/>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Örneğin İngiliz Ulusal Arşivi </a:t>
            </a:r>
            <a:r>
              <a:rPr lang="tr-TR" sz="2400" b="1" u="none" strike="noStrike" baseline="0" dirty="0">
                <a:solidFill>
                  <a:srgbClr val="000000"/>
                </a:solidFill>
                <a:latin typeface="Minion Pro"/>
              </a:rPr>
              <a:t>“1000 yılı aşkın </a:t>
            </a:r>
            <a:r>
              <a:rPr lang="tr-TR" sz="2400" b="1" u="none" strike="noStrike" baseline="0" dirty="0" err="1">
                <a:solidFill>
                  <a:srgbClr val="000000"/>
                </a:solidFill>
                <a:latin typeface="Minion Pro"/>
              </a:rPr>
              <a:t>ikonik</a:t>
            </a:r>
            <a:r>
              <a:rPr lang="tr-TR" sz="2400" b="1" u="none" strike="noStrike" baseline="0" dirty="0">
                <a:solidFill>
                  <a:srgbClr val="000000"/>
                </a:solidFill>
                <a:latin typeface="Minion Pro"/>
              </a:rPr>
              <a:t> ulusal belgelerin koruyucusuyuz. Bilgi ve belge yönetimi konusunda uzman danışmanlarız, kültürel, akademik miras kurumuyuz. Arşiv sektörü için liderlik rolü üstleniyor, fiziksel ve dijital kayıtların geleceğini güvence altına almak için çalışıyoruz. </a:t>
            </a:r>
            <a:r>
              <a:rPr kumimoji="0" lang="tr-TR" sz="2400" b="1" u="none" strike="noStrike" kern="1200" cap="none" spc="0" normalizeH="0" baseline="0" noProof="0" dirty="0">
                <a:ln>
                  <a:noFill/>
                </a:ln>
                <a:solidFill>
                  <a:srgbClr val="000000"/>
                </a:solidFill>
                <a:effectLst/>
                <a:uLnTx/>
                <a:uFillTx/>
                <a:latin typeface="Minion Pro"/>
                <a:ea typeface="+mn-ea"/>
                <a:cs typeface="+mn-cs"/>
              </a:rPr>
              <a:t>Shakespeare'in iradesinden </a:t>
            </a:r>
            <a:r>
              <a:rPr kumimoji="0" lang="tr-TR" sz="2400" b="1" u="none" strike="noStrike" kern="1200" cap="none" spc="0" normalizeH="0" baseline="0" noProof="0" dirty="0" err="1">
                <a:ln>
                  <a:noFill/>
                </a:ln>
                <a:solidFill>
                  <a:srgbClr val="000000"/>
                </a:solidFill>
                <a:effectLst/>
                <a:uLnTx/>
                <a:uFillTx/>
                <a:latin typeface="Minion Pro"/>
                <a:ea typeface="+mn-ea"/>
                <a:cs typeface="+mn-cs"/>
              </a:rPr>
              <a:t>Downing</a:t>
            </a:r>
            <a:r>
              <a:rPr kumimoji="0" lang="tr-TR" sz="2400" b="1" u="none" strike="noStrike" kern="1200" cap="none" spc="0" normalizeH="0" baseline="0" noProof="0" dirty="0">
                <a:ln>
                  <a:noFill/>
                </a:ln>
                <a:solidFill>
                  <a:srgbClr val="000000"/>
                </a:solidFill>
                <a:effectLst/>
                <a:uLnTx/>
                <a:uFillTx/>
                <a:latin typeface="Minion Pro"/>
                <a:ea typeface="+mn-ea"/>
                <a:cs typeface="+mn-cs"/>
              </a:rPr>
              <a:t> Street'ten </a:t>
            </a:r>
            <a:r>
              <a:rPr kumimoji="0" lang="tr-TR" sz="2400" b="1" u="none" strike="noStrike" kern="1200" cap="none" spc="0" normalizeH="0" baseline="0" noProof="0" dirty="0" err="1">
                <a:ln>
                  <a:noFill/>
                </a:ln>
                <a:solidFill>
                  <a:srgbClr val="000000"/>
                </a:solidFill>
                <a:effectLst/>
                <a:uLnTx/>
                <a:uFillTx/>
                <a:latin typeface="Minion Pro"/>
                <a:ea typeface="+mn-ea"/>
                <a:cs typeface="+mn-cs"/>
              </a:rPr>
              <a:t>tweet'lere</a:t>
            </a:r>
            <a:r>
              <a:rPr kumimoji="0" lang="tr-TR" sz="2400" b="1" u="none" strike="noStrike" kern="1200" cap="none" spc="0" normalizeH="0" baseline="0" noProof="0" dirty="0">
                <a:ln>
                  <a:noFill/>
                </a:ln>
                <a:solidFill>
                  <a:srgbClr val="000000"/>
                </a:solidFill>
                <a:effectLst/>
                <a:uLnTx/>
                <a:uFillTx/>
                <a:latin typeface="Minion Pro"/>
                <a:ea typeface="+mn-ea"/>
                <a:cs typeface="+mn-cs"/>
              </a:rPr>
              <a:t> kadar devlet kayıtlarının geleceğini, gelecek nesiller için korur, toplar ve güvence altına alırız” </a:t>
            </a:r>
            <a:r>
              <a:rPr kumimoji="0" lang="tr-TR" sz="2400" b="0" i="0" u="none" strike="noStrike" kern="1200" cap="none" spc="0" normalizeH="0" baseline="0" noProof="0" dirty="0">
                <a:ln>
                  <a:noFill/>
                </a:ln>
                <a:solidFill>
                  <a:srgbClr val="000000"/>
                </a:solidFill>
                <a:effectLst/>
                <a:uLnTx/>
                <a:uFillTx/>
                <a:latin typeface="Minion Pro"/>
                <a:ea typeface="+mn-ea"/>
                <a:cs typeface="+mn-cs"/>
              </a:rPr>
              <a:t>ifadeleriyle millî arşiv politikalarını ilan ederken sahip oldukları </a:t>
            </a:r>
            <a:r>
              <a:rPr kumimoji="0" lang="tr-TR" sz="2400" b="0" i="0" u="none" strike="noStrike" kern="1200" cap="none" spc="0" normalizeH="0" baseline="0" noProof="0" dirty="0" err="1">
                <a:ln>
                  <a:noFill/>
                </a:ln>
                <a:solidFill>
                  <a:srgbClr val="000000"/>
                </a:solidFill>
                <a:effectLst/>
                <a:uLnTx/>
                <a:uFillTx/>
                <a:latin typeface="Minion Pro"/>
                <a:ea typeface="+mn-ea"/>
                <a:cs typeface="+mn-cs"/>
              </a:rPr>
              <a:t>arşivsel</a:t>
            </a:r>
            <a:r>
              <a:rPr kumimoji="0" lang="tr-TR" sz="2400" b="0" i="0" u="none" strike="noStrike" kern="1200" cap="none" spc="0" normalizeH="0" baseline="0" noProof="0" dirty="0">
                <a:ln>
                  <a:noFill/>
                </a:ln>
                <a:solidFill>
                  <a:srgbClr val="000000"/>
                </a:solidFill>
                <a:effectLst/>
                <a:uLnTx/>
                <a:uFillTx/>
                <a:latin typeface="Minion Pro"/>
                <a:ea typeface="+mn-ea"/>
                <a:cs typeface="+mn-cs"/>
              </a:rPr>
              <a:t> varlığın etki alanı ve gücüne de vurgu yapmaktadır (</a:t>
            </a:r>
            <a:r>
              <a:rPr kumimoji="0" lang="tr-TR" sz="2400" b="0" i="0" u="none" strike="noStrike" kern="1200" cap="none" spc="0" normalizeH="0" baseline="0" noProof="0" dirty="0" err="1">
                <a:ln>
                  <a:noFill/>
                </a:ln>
                <a:solidFill>
                  <a:srgbClr val="000000"/>
                </a:solidFill>
                <a:effectLst/>
                <a:uLnTx/>
                <a:uFillTx/>
                <a:latin typeface="Minion Pro"/>
                <a:ea typeface="+mn-ea"/>
                <a:cs typeface="+mn-cs"/>
              </a:rPr>
              <a:t>Our</a:t>
            </a:r>
            <a:r>
              <a:rPr kumimoji="0" lang="tr-TR" sz="2400" b="0" i="0" u="none" strike="noStrike" kern="1200" cap="none" spc="0" normalizeH="0" baseline="0" noProof="0" dirty="0">
                <a:ln>
                  <a:noFill/>
                </a:ln>
                <a:solidFill>
                  <a:srgbClr val="000000"/>
                </a:solidFill>
                <a:effectLst/>
                <a:uLnTx/>
                <a:uFillTx/>
                <a:latin typeface="Minion Pro"/>
                <a:ea typeface="+mn-ea"/>
                <a:cs typeface="+mn-cs"/>
              </a:rPr>
              <a:t> Role, 2021). </a:t>
            </a:r>
            <a:endParaRPr lang="tr-TR" sz="2400" b="0" i="1" u="none" strike="noStrike" baseline="0" dirty="0">
              <a:solidFill>
                <a:srgbClr val="000000"/>
              </a:solidFill>
              <a:latin typeface="Minion Pro"/>
            </a:endParaRPr>
          </a:p>
          <a:p>
            <a:pPr algn="just"/>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50555813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Bunun yanı sıra kaliteli hizmetler sunmak, fırsat eşitliğini ve çeşitliliği teşvik etmek, [arşiv] belgelerini seçmek, bunlarla ilgilenmek ve çevreye zarar verici etkiyi azaltmak olarak belirlediği prensiplerin uygulanması için standart ve alt politikalar oluşturduklarını belirtmektedir (</a:t>
            </a:r>
            <a:r>
              <a:rPr lang="tr-TR" sz="2400" b="0" i="0" u="none" strike="noStrike" baseline="0" dirty="0" err="1">
                <a:solidFill>
                  <a:srgbClr val="000000"/>
                </a:solidFill>
                <a:latin typeface="Minion Pro"/>
              </a:rPr>
              <a:t>Our</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Policies</a:t>
            </a:r>
            <a:r>
              <a:rPr lang="tr-TR" sz="2400" b="0" i="0" u="none" strike="noStrike" baseline="0" dirty="0">
                <a:solidFill>
                  <a:srgbClr val="000000"/>
                </a:solidFill>
                <a:latin typeface="Minion Pro"/>
              </a:rPr>
              <a:t>, 2021).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Bu örnekte de olduğu gibi millî arşiv politikası ülkenin tüm arşivlerinde sürdürülen faaliyetlere yön verirken aynı zamanda bir bütün halinde arşiv hizmetlerinin ülkenin, toplumun ortak yararı için kullanılmasını teşvik etmektedir. Yine burada görüldüğü üzere bu politikanın geleceğe yönelik vaatleri vardır. Bu vaatlerden belki de en dikkat çekici olanı </a:t>
            </a:r>
            <a:r>
              <a:rPr lang="tr-TR" sz="2400" b="1" i="0" u="none" strike="noStrike" baseline="0" dirty="0">
                <a:solidFill>
                  <a:srgbClr val="000000"/>
                </a:solidFill>
                <a:latin typeface="Minion Pro"/>
              </a:rPr>
              <a:t>dünya arşivciliğinde liderlik rolünü üstlenmektir. </a:t>
            </a:r>
            <a:r>
              <a:rPr lang="tr-TR" sz="2400" b="0" i="0" u="none" strike="noStrike" baseline="0" dirty="0">
                <a:solidFill>
                  <a:srgbClr val="000000"/>
                </a:solidFill>
                <a:latin typeface="Minion Pro"/>
              </a:rPr>
              <a:t>Bu iddia ya da vaat millî arşiv politikasının uluslararası düzeyde algılanmasına neden olarak İngiliz Ulusal Arşivleri’ndeki hedef ve stratejiler diğer ülkelerin millî arşiv politikaları için örnek teşkil edebilmektedir. </a:t>
            </a:r>
          </a:p>
        </p:txBody>
      </p:sp>
    </p:spTree>
    <p:extLst>
      <p:ext uri="{BB962C8B-B14F-4D97-AF65-F5344CB8AC3E}">
        <p14:creationId xmlns:p14="http://schemas.microsoft.com/office/powerpoint/2010/main" val="368119254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Amerika Birleşik Devletleri Ulusal Arşivi/NARA ise ulusal arşive bakış açısını; </a:t>
            </a:r>
            <a:r>
              <a:rPr lang="tr-TR" sz="2400" b="1" i="0" u="none" strike="noStrike" baseline="0" dirty="0">
                <a:solidFill>
                  <a:srgbClr val="000000"/>
                </a:solidFill>
                <a:latin typeface="Minion Pro"/>
              </a:rPr>
              <a:t>“</a:t>
            </a:r>
            <a:r>
              <a:rPr lang="tr-TR" sz="2400" b="1" i="1" u="none" strike="noStrike" baseline="0" dirty="0">
                <a:solidFill>
                  <a:srgbClr val="000000"/>
                </a:solidFill>
                <a:latin typeface="Minion Pro"/>
              </a:rPr>
              <a:t>ulusal arşivler, kadim tarihin tozlu bir yığını değildir. O halkın demokrasimize olan güvenidir. Halkın yönetimin yaptıklarını [arşiv] belgeleri üzerinden teftiş etmesine olanak sağlar. Kurum çalışanlarına ve kurumlara faaliyetlerini gözden geçirme ve vatandaşlara hesap verebilme imkânı sunar” </a:t>
            </a:r>
            <a:r>
              <a:rPr lang="tr-TR" sz="2400" b="0" i="0" u="none" strike="noStrike" baseline="0" dirty="0">
                <a:solidFill>
                  <a:srgbClr val="000000"/>
                </a:solidFill>
                <a:latin typeface="Minion Pro"/>
              </a:rPr>
              <a:t>(</a:t>
            </a:r>
            <a:r>
              <a:rPr lang="tr-TR" sz="2400" b="0" i="0" u="none" strike="noStrike" baseline="0" dirty="0" err="1">
                <a:solidFill>
                  <a:srgbClr val="000000"/>
                </a:solidFill>
                <a:latin typeface="Minion Pro"/>
              </a:rPr>
              <a:t>Pearce-Moses</a:t>
            </a:r>
            <a:r>
              <a:rPr lang="tr-TR" sz="2400" b="0" i="0" u="none" strike="noStrike" baseline="0" dirty="0">
                <a:solidFill>
                  <a:srgbClr val="000000"/>
                </a:solidFill>
                <a:latin typeface="Minion Pro"/>
              </a:rPr>
              <a:t>, 2005: 261) ifadeleriyle ortaya koymaktadır. Amerika Birleşik Devletleri Federal Hükûmeti tarafından yürütülen iş sürecinde oluşturulan tüm belge ve materyallerden yalnızca %1 -%3’ü yasal veya tarihsel nedenlerden ötürü o kadar önemlidir ki, sonsuza kadar NARA tarafından saklanır (</a:t>
            </a:r>
            <a:r>
              <a:rPr lang="tr-TR" sz="2400" b="0" i="0" u="none" strike="noStrike" baseline="0" dirty="0" err="1">
                <a:solidFill>
                  <a:srgbClr val="000000"/>
                </a:solidFill>
                <a:latin typeface="Minion Pro"/>
              </a:rPr>
              <a:t>What</a:t>
            </a:r>
            <a:r>
              <a:rPr lang="tr-TR" sz="2400" b="0" i="0" u="none" strike="noStrike" baseline="0" dirty="0">
                <a:solidFill>
                  <a:srgbClr val="000000"/>
                </a:solidFill>
                <a:latin typeface="Minion Pro"/>
              </a:rPr>
              <a:t> is </a:t>
            </a:r>
            <a:r>
              <a:rPr lang="tr-TR" sz="2400" b="0" i="0" u="none" strike="noStrike" baseline="0" dirty="0" err="1">
                <a:solidFill>
                  <a:srgbClr val="000000"/>
                </a:solidFill>
                <a:latin typeface="Minion Pro"/>
              </a:rPr>
              <a:t>the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National</a:t>
            </a:r>
            <a:r>
              <a:rPr lang="tr-TR" sz="2400" b="0" i="0" u="none" strike="noStrike" baseline="0" dirty="0">
                <a:solidFill>
                  <a:srgbClr val="000000"/>
                </a:solidFill>
                <a:latin typeface="Minion Pro"/>
              </a:rPr>
              <a:t>…, 2021). “</a:t>
            </a:r>
            <a:r>
              <a:rPr lang="tr-TR" sz="2400" b="0" i="1" u="none" strike="noStrike" baseline="0" dirty="0">
                <a:solidFill>
                  <a:srgbClr val="000000"/>
                </a:solidFill>
                <a:latin typeface="Minion Pro"/>
              </a:rPr>
              <a:t>Demokraside arşiv belgeleri halka aittir ve seksen yıldan fazla bir süredir NARA, Amerika Birleşik Devletleri arşiv belge ve kayıtlarını korumuş ve bunlara erişim sağlamıştır. Arşiv belgeleri, haklarımızı ve yetkilerimizi talep etmemize, seçilmiş yetkilileri eylemlerinden sorumlu tutmamıza ve bir ulus olarak tarihimizi belgelememize yardımcı olur. Kısacası, NARA, Amerikan vatandaşlarının haklarının ve hükûmetlerinin eylemlerinin temel belgelerine sürekli erişim sağlar” </a:t>
            </a:r>
            <a:r>
              <a:rPr lang="tr-TR" sz="2400" b="0" i="0" u="none" strike="noStrike" baseline="0" dirty="0">
                <a:solidFill>
                  <a:srgbClr val="000000"/>
                </a:solidFill>
                <a:latin typeface="Minion Pro"/>
              </a:rPr>
              <a:t>(</a:t>
            </a:r>
            <a:r>
              <a:rPr lang="tr-TR" sz="2400" b="0" i="0" u="none" strike="noStrike" baseline="0" dirty="0" err="1">
                <a:solidFill>
                  <a:srgbClr val="000000"/>
                </a:solidFill>
                <a:latin typeface="Minion Pro"/>
              </a:rPr>
              <a:t>About</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the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National</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Archives</a:t>
            </a:r>
            <a:r>
              <a:rPr lang="tr-TR" sz="2400" b="0" i="0" u="none" strike="noStrike" baseline="0" dirty="0">
                <a:solidFill>
                  <a:srgbClr val="000000"/>
                </a:solidFill>
                <a:latin typeface="Minion Pro"/>
              </a:rPr>
              <a:t>…, 2021). </a:t>
            </a:r>
          </a:p>
        </p:txBody>
      </p:sp>
    </p:spTree>
    <p:extLst>
      <p:ext uri="{BB962C8B-B14F-4D97-AF65-F5344CB8AC3E}">
        <p14:creationId xmlns:p14="http://schemas.microsoft.com/office/powerpoint/2010/main" val="165563706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Minion Pro"/>
              </a:rPr>
              <a:t>NARA, varlık nedenini demokrasinin bir gereği olarak vatandaşların ve kurumların ihtiyaç duyacağı belgelerin süresiz korunması ve sürekli erişilebilir kılınması temel işlevlerine temellendirirken kişisel gizlilik politikasını da ilke olarak benimsemiştir. Bunun yanı sıra “</a:t>
            </a:r>
            <a:r>
              <a:rPr lang="tr-TR" sz="2400" b="0" i="0" u="none" strike="noStrike" baseline="0" dirty="0" err="1">
                <a:solidFill>
                  <a:srgbClr val="000000"/>
                </a:solidFill>
                <a:latin typeface="Minion Pro"/>
              </a:rPr>
              <a:t>citizen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archivist</a:t>
            </a:r>
            <a:r>
              <a:rPr lang="tr-TR" sz="2400" b="0" i="0" u="none" strike="noStrike" baseline="0" dirty="0">
                <a:solidFill>
                  <a:srgbClr val="000000"/>
                </a:solidFill>
                <a:latin typeface="Minion Pro"/>
              </a:rPr>
              <a:t>” uygulaması ile </a:t>
            </a:r>
            <a:r>
              <a:rPr lang="tr-TR" sz="2400" b="0" i="0" u="none" strike="noStrike" baseline="0" dirty="0" err="1">
                <a:solidFill>
                  <a:srgbClr val="000000"/>
                </a:solidFill>
                <a:latin typeface="Minion Pro"/>
              </a:rPr>
              <a:t>NARA’nın</a:t>
            </a:r>
            <a:r>
              <a:rPr lang="tr-TR" sz="2400" b="0" i="0" u="none" strike="noStrike" baseline="0" dirty="0">
                <a:solidFill>
                  <a:srgbClr val="000000"/>
                </a:solidFill>
                <a:latin typeface="Minion Pro"/>
              </a:rPr>
              <a:t> denetiminde vatandaşların arşiv belgelerini etiketleyip belge ve transkripsiyonlara yorum ekleyebilmesine izin verilmektedir (</a:t>
            </a:r>
            <a:r>
              <a:rPr lang="tr-TR" sz="2400" b="0" i="0" u="none" strike="noStrike" baseline="0" dirty="0" err="1">
                <a:solidFill>
                  <a:srgbClr val="000000"/>
                </a:solidFill>
                <a:latin typeface="Minion Pro"/>
              </a:rPr>
              <a:t>Privacy</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and</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Use</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Policies</a:t>
            </a:r>
            <a:r>
              <a:rPr lang="tr-TR" sz="2400" b="0" i="0" u="none" strike="noStrike" baseline="0" dirty="0">
                <a:solidFill>
                  <a:srgbClr val="000000"/>
                </a:solidFill>
                <a:latin typeface="Minion Pro"/>
              </a:rPr>
              <a:t>, 2021; </a:t>
            </a:r>
            <a:r>
              <a:rPr lang="tr-TR" sz="2400" b="0" i="0" u="none" strike="noStrike" baseline="0" dirty="0" err="1">
                <a:solidFill>
                  <a:srgbClr val="000000"/>
                </a:solidFill>
                <a:latin typeface="Minion Pro"/>
              </a:rPr>
              <a:t>Citizen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Contribution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Policy</a:t>
            </a:r>
            <a:r>
              <a:rPr lang="tr-TR" sz="2400" b="0" i="0" u="none" strike="noStrike" baseline="0" dirty="0">
                <a:solidFill>
                  <a:srgbClr val="000000"/>
                </a:solidFill>
                <a:latin typeface="Minion Pro"/>
              </a:rPr>
              <a:t>, 2021).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Fransa Ulusal Arşivi (</a:t>
            </a:r>
            <a:r>
              <a:rPr lang="tr-TR" sz="2400" b="0" i="0" u="none" strike="noStrike" baseline="0" dirty="0" err="1">
                <a:solidFill>
                  <a:srgbClr val="000000"/>
                </a:solidFill>
                <a:latin typeface="Minion Pro"/>
              </a:rPr>
              <a:t>Archives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Nationales</a:t>
            </a:r>
            <a:r>
              <a:rPr lang="tr-TR" sz="2400" b="0" i="0" u="none" strike="noStrike" baseline="0" dirty="0">
                <a:solidFill>
                  <a:srgbClr val="000000"/>
                </a:solidFill>
                <a:latin typeface="Minion Pro"/>
              </a:rPr>
              <a:t>), genel misyonunu merkezi devlet idarelerinden, Paris noterlerinin arşivlerinden ve ulusal çıkarlara yönelik özel fonlardan kamu arşivlerini toplamak, sınıflandırmak, envanterini çıkarmak, korumak, geliştirmek ve hizmete sunmak olarak belirlemiştir. Bu misyonu ya da millî arşiv politikasını gerçekleştirmek için Fransa Ulusal Arşivi, aralarında Ulusal Sanat Tarihi Enstitüsü, Ulusal Miras Enstitüsü, </a:t>
            </a:r>
            <a:r>
              <a:rPr lang="tr-TR" sz="2400" b="0" i="0" u="none" strike="noStrike" baseline="0" dirty="0" err="1">
                <a:solidFill>
                  <a:srgbClr val="000000"/>
                </a:solidFill>
                <a:latin typeface="Minion Pro"/>
              </a:rPr>
              <a:t>Louvre</a:t>
            </a:r>
            <a:r>
              <a:rPr lang="tr-TR" sz="2400" b="0" i="0" u="none" strike="noStrike" baseline="0" dirty="0">
                <a:solidFill>
                  <a:srgbClr val="000000"/>
                </a:solidFill>
                <a:latin typeface="Minion Pro"/>
              </a:rPr>
              <a:t> Müzesi, Fransız Arşivciler Derneği, </a:t>
            </a:r>
            <a:r>
              <a:rPr lang="tr-TR" sz="2400" b="0" i="0" u="none" strike="noStrike" baseline="0" dirty="0" err="1">
                <a:solidFill>
                  <a:srgbClr val="000000"/>
                </a:solidFill>
                <a:latin typeface="Minion Pro"/>
              </a:rPr>
              <a:t>Wikimedia</a:t>
            </a:r>
            <a:r>
              <a:rPr lang="tr-TR" sz="2400" b="0" i="0" u="none" strike="noStrike" baseline="0" dirty="0">
                <a:solidFill>
                  <a:srgbClr val="000000"/>
                </a:solidFill>
                <a:latin typeface="Minion Pro"/>
              </a:rPr>
              <a:t> France, 8 üniversite ve bilim laboratuvarlarının da bulunduğu ülkenin önde gelen bilim, teknoloji, kültür ve medya kurum/kuruluşlarıyla işbirliği yapmaktadır (</a:t>
            </a:r>
            <a:r>
              <a:rPr lang="tr-TR" sz="2400" b="0" i="0" u="none" strike="noStrike" baseline="0" dirty="0" err="1">
                <a:solidFill>
                  <a:srgbClr val="000000"/>
                </a:solidFill>
                <a:latin typeface="Minion Pro"/>
              </a:rPr>
              <a:t>Partenariats</a:t>
            </a:r>
            <a:r>
              <a:rPr lang="tr-TR" sz="2400" b="0" i="0" u="none" strike="noStrike" baseline="0" dirty="0">
                <a:solidFill>
                  <a:srgbClr val="000000"/>
                </a:solidFill>
                <a:latin typeface="Minion Pro"/>
              </a:rPr>
              <a:t>, 2021). </a:t>
            </a:r>
          </a:p>
        </p:txBody>
      </p:sp>
    </p:spTree>
    <p:extLst>
      <p:ext uri="{BB962C8B-B14F-4D97-AF65-F5344CB8AC3E}">
        <p14:creationId xmlns:p14="http://schemas.microsoft.com/office/powerpoint/2010/main" val="27911437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Bunun yanı sıra Ulusal Arşivler, araştırmacıların erişimine sunmak amacıyla gerçek veya tüzel kişilerin özel arşivlerinin sorumluluğunu üstlenerek ulusal arşive belge devretmek ya da emanet etmek isteyen kişi ve kuruluşlara arşiv mevzuatı dâhilinde beş farklı seçenek sunabilmektedir (Et </a:t>
            </a:r>
            <a:r>
              <a:rPr lang="tr-TR" sz="2400" b="0" i="0" u="none" strike="noStrike" baseline="0" dirty="0" err="1">
                <a:solidFill>
                  <a:srgbClr val="000000"/>
                </a:solidFill>
                <a:latin typeface="Minion Pro"/>
              </a:rPr>
              <a:t>vos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Archives</a:t>
            </a:r>
            <a:r>
              <a:rPr lang="tr-TR" sz="2400" b="0" i="0" u="none" strike="noStrike" baseline="0" dirty="0">
                <a:solidFill>
                  <a:srgbClr val="000000"/>
                </a:solidFill>
                <a:latin typeface="Minion Pro"/>
              </a:rPr>
              <a:t>, 2021). </a:t>
            </a:r>
          </a:p>
          <a:p>
            <a:pPr algn="just"/>
            <a:r>
              <a:rPr lang="tr-TR" sz="2400" b="0" i="0" u="none" strike="noStrike" baseline="0" dirty="0">
                <a:solidFill>
                  <a:srgbClr val="000000"/>
                </a:solidFill>
                <a:latin typeface="Minion Pro"/>
              </a:rPr>
              <a:t>Avustralya ve İrlanda ulusal arşivleri de millî arşiv politikalarını sorumluluğu altındaki kayıtların/belgelerin uzun süreli ya da süresiz bakım ve korunması ile nitelikli erişim hizmetleri sunulması üzerine temellendirmiştir. Belirtilen bu ana politikanın amacına ulaşması için saklama politikası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conservation</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 ulusal tanımlama politikası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national</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description</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a:t>
            </a:r>
            <a:r>
              <a:rPr lang="tr-TR" sz="2400" b="0" i="0" u="none" strike="noStrike" baseline="0" dirty="0">
                <a:solidFill>
                  <a:srgbClr val="000000"/>
                </a:solidFill>
                <a:latin typeface="Minion Pro"/>
              </a:rPr>
              <a:t>, dijital koruma politikası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digital</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preservation</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policy</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başlıkları altında kural ve standartlar belirlemiştir.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Ayrıca Avustralya Ulusal Arşivlerinin dijital dönüşüm </a:t>
            </a:r>
            <a:r>
              <a:rPr lang="tr-TR" sz="2400" b="0" i="1" u="none" strike="noStrike" baseline="0" dirty="0">
                <a:solidFill>
                  <a:srgbClr val="000000"/>
                </a:solidFill>
                <a:latin typeface="Minion Pro"/>
              </a:rPr>
              <a:t>(</a:t>
            </a:r>
            <a:r>
              <a:rPr lang="tr-TR" sz="2400" b="0" i="1" u="none" strike="noStrike" baseline="0" dirty="0" err="1">
                <a:solidFill>
                  <a:srgbClr val="000000"/>
                </a:solidFill>
                <a:latin typeface="Minion Pro"/>
              </a:rPr>
              <a:t>digital</a:t>
            </a:r>
            <a:r>
              <a:rPr lang="tr-TR" sz="2400" b="0" i="1" u="none" strike="noStrike" baseline="0" dirty="0">
                <a:solidFill>
                  <a:srgbClr val="000000"/>
                </a:solidFill>
                <a:latin typeface="Minion Pro"/>
              </a:rPr>
              <a:t> </a:t>
            </a:r>
            <a:r>
              <a:rPr lang="tr-TR" sz="2400" b="0" i="1" u="none" strike="noStrike" baseline="0" dirty="0" err="1">
                <a:solidFill>
                  <a:srgbClr val="000000"/>
                </a:solidFill>
                <a:latin typeface="Minion Pro"/>
              </a:rPr>
              <a:t>transformation</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alanındaki liderlik iddiası dikkat çekicidir (</a:t>
            </a:r>
            <a:r>
              <a:rPr lang="tr-TR" sz="2400" b="0" i="0" u="none" strike="noStrike" baseline="0" dirty="0" err="1">
                <a:solidFill>
                  <a:srgbClr val="000000"/>
                </a:solidFill>
                <a:latin typeface="Minion Pro"/>
              </a:rPr>
              <a:t>About</a:t>
            </a:r>
            <a:r>
              <a:rPr lang="tr-TR" sz="2400" b="0" i="0" u="none" strike="noStrike" baseline="0" dirty="0">
                <a:solidFill>
                  <a:srgbClr val="000000"/>
                </a:solidFill>
                <a:latin typeface="Minion Pro"/>
              </a:rPr>
              <a:t> us, 2021; An </a:t>
            </a:r>
            <a:r>
              <a:rPr lang="tr-TR" sz="2400" b="0" i="0" u="none" strike="noStrike" baseline="0" dirty="0" err="1">
                <a:solidFill>
                  <a:srgbClr val="000000"/>
                </a:solidFill>
                <a:latin typeface="Minion Pro"/>
              </a:rPr>
              <a:t>Cahartlann</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Naisiunta</a:t>
            </a:r>
            <a:r>
              <a:rPr lang="tr-TR" sz="2400" b="0" i="0" u="none" strike="noStrike" baseline="0" dirty="0">
                <a:solidFill>
                  <a:srgbClr val="000000"/>
                </a:solidFill>
                <a:latin typeface="Minion Pro"/>
              </a:rPr>
              <a:t>, 2021). </a:t>
            </a:r>
          </a:p>
        </p:txBody>
      </p:sp>
    </p:spTree>
    <p:extLst>
      <p:ext uri="{BB962C8B-B14F-4D97-AF65-F5344CB8AC3E}">
        <p14:creationId xmlns:p14="http://schemas.microsoft.com/office/powerpoint/2010/main" val="336145373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16320"/>
          </a:xfrm>
          <a:prstGeom prst="rect">
            <a:avLst/>
          </a:prstGeom>
          <a:noFill/>
        </p:spPr>
        <p:txBody>
          <a:bodyPr wrap="square">
            <a:spAutoFit/>
          </a:bodyPr>
          <a:lstStyle/>
          <a:p>
            <a:pPr algn="just"/>
            <a:r>
              <a:rPr lang="tr-TR" sz="2400" b="0" i="0" u="none" strike="noStrike" baseline="0" dirty="0">
                <a:solidFill>
                  <a:srgbClr val="000000"/>
                </a:solidFill>
                <a:latin typeface="Minion Pro"/>
              </a:rPr>
              <a:t>Almanya Federal Arşivi (</a:t>
            </a:r>
            <a:r>
              <a:rPr lang="tr-TR" sz="2400" b="0" i="0" u="none" strike="noStrike" baseline="0" dirty="0" err="1">
                <a:solidFill>
                  <a:srgbClr val="000000"/>
                </a:solidFill>
                <a:latin typeface="Minion Pro"/>
              </a:rPr>
              <a:t>Das</a:t>
            </a:r>
            <a:r>
              <a:rPr lang="tr-TR" sz="2400" b="0" i="0" u="none" strike="noStrike" baseline="0" dirty="0">
                <a:solidFill>
                  <a:srgbClr val="000000"/>
                </a:solidFill>
                <a:latin typeface="Minion Pro"/>
              </a:rPr>
              <a:t> </a:t>
            </a:r>
            <a:r>
              <a:rPr lang="tr-TR" sz="2400" b="0" i="0" u="none" strike="noStrike" baseline="0" dirty="0" err="1">
                <a:solidFill>
                  <a:srgbClr val="000000"/>
                </a:solidFill>
                <a:latin typeface="Minion Pro"/>
              </a:rPr>
              <a:t>Bundesarchiv</a:t>
            </a:r>
            <a:r>
              <a:rPr lang="tr-TR" sz="2400" b="0" i="0" u="none" strike="noStrike" baseline="0" dirty="0">
                <a:solidFill>
                  <a:srgbClr val="000000"/>
                </a:solidFill>
                <a:latin typeface="Minion Pro"/>
              </a:rPr>
              <a:t>) temel görevlerinin federal arşivleri uzun vadede güvence altına almak ve kullanılabilir kılmak olduğunu ortaya koyarken aynı zamanda federal arşiv varlığının istikrarlı bir şekilde büyüdüğü ve çoğaldığını da belirtmektedir. </a:t>
            </a:r>
          </a:p>
          <a:p>
            <a:pPr algn="just"/>
            <a:endParaRPr lang="tr-TR" sz="2400" dirty="0">
              <a:solidFill>
                <a:srgbClr val="000000"/>
              </a:solidFill>
              <a:latin typeface="Minion Pr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solidFill>
                <a:effectLst/>
                <a:uLnTx/>
                <a:uFillTx/>
                <a:latin typeface="Minion Pro"/>
                <a:ea typeface="+mn-ea"/>
                <a:cs typeface="+mn-cs"/>
              </a:rPr>
              <a:t>Dolayısıyla merkezi </a:t>
            </a:r>
            <a:r>
              <a:rPr kumimoji="0" lang="tr-TR" sz="2400" b="0" i="0" u="none" strike="noStrike" kern="1200" cap="none" spc="0" normalizeH="0" baseline="0" noProof="0" dirty="0" err="1">
                <a:ln>
                  <a:noFill/>
                </a:ln>
                <a:solidFill>
                  <a:srgbClr val="000000"/>
                </a:solidFill>
                <a:effectLst/>
                <a:uLnTx/>
                <a:uFillTx/>
                <a:latin typeface="Minion Pro"/>
                <a:ea typeface="+mn-ea"/>
                <a:cs typeface="+mn-cs"/>
              </a:rPr>
              <a:t>Koblenz’de</a:t>
            </a:r>
            <a:r>
              <a:rPr kumimoji="0" lang="tr-TR" sz="2400" b="0" i="0" u="none" strike="noStrike" kern="1200" cap="none" spc="0" normalizeH="0" baseline="0" noProof="0" dirty="0">
                <a:ln>
                  <a:noFill/>
                </a:ln>
                <a:solidFill>
                  <a:srgbClr val="000000"/>
                </a:solidFill>
                <a:effectLst/>
                <a:uLnTx/>
                <a:uFillTx/>
                <a:latin typeface="Minion Pro"/>
                <a:ea typeface="+mn-ea"/>
                <a:cs typeface="+mn-cs"/>
              </a:rPr>
              <a:t> bulunan Almanya Federal Arşivi özel ve kamu çıkarlarını koruyup, erişimini garanti ederken arşiv varlığını zenginleştirmeyi de ana politikalarının bir parçası olarak ortaya koymaktadır (</a:t>
            </a:r>
            <a:r>
              <a:rPr kumimoji="0" lang="tr-TR" sz="2400" b="0" i="0" u="none" strike="noStrike" kern="1200" cap="none" spc="0" normalizeH="0" baseline="0" noProof="0" dirty="0" err="1">
                <a:ln>
                  <a:noFill/>
                </a:ln>
                <a:solidFill>
                  <a:srgbClr val="000000"/>
                </a:solidFill>
                <a:effectLst/>
                <a:uLnTx/>
                <a:uFillTx/>
                <a:latin typeface="Minion Pro"/>
                <a:ea typeface="+mn-ea"/>
                <a:cs typeface="+mn-cs"/>
              </a:rPr>
              <a:t>The</a:t>
            </a:r>
            <a:r>
              <a:rPr kumimoji="0" lang="tr-TR" sz="2400" b="0" i="0" u="none" strike="noStrike" kern="1200" cap="none" spc="0" normalizeH="0" baseline="0" noProof="0" dirty="0">
                <a:ln>
                  <a:noFill/>
                </a:ln>
                <a:solidFill>
                  <a:srgbClr val="000000"/>
                </a:solidFill>
                <a:effectLst/>
                <a:uLnTx/>
                <a:uFillTx/>
                <a:latin typeface="Minion Pro"/>
                <a:ea typeface="+mn-ea"/>
                <a:cs typeface="+mn-cs"/>
              </a:rPr>
              <a:t> Federal </a:t>
            </a:r>
            <a:r>
              <a:rPr kumimoji="0" lang="tr-TR" sz="2400" b="0" i="0" u="none" strike="noStrike" kern="1200" cap="none" spc="0" normalizeH="0" baseline="0" noProof="0" dirty="0" err="1">
                <a:ln>
                  <a:noFill/>
                </a:ln>
                <a:solidFill>
                  <a:srgbClr val="000000"/>
                </a:solidFill>
                <a:effectLst/>
                <a:uLnTx/>
                <a:uFillTx/>
                <a:latin typeface="Minion Pro"/>
                <a:ea typeface="+mn-ea"/>
                <a:cs typeface="+mn-cs"/>
              </a:rPr>
              <a:t>Archives</a:t>
            </a:r>
            <a:r>
              <a:rPr kumimoji="0" lang="tr-TR" sz="2400" b="0" i="0" u="none" strike="noStrike" kern="1200" cap="none" spc="0" normalizeH="0" baseline="0" noProof="0" dirty="0">
                <a:ln>
                  <a:noFill/>
                </a:ln>
                <a:solidFill>
                  <a:srgbClr val="000000"/>
                </a:solidFill>
                <a:effectLst/>
                <a:uLnTx/>
                <a:uFillTx/>
                <a:latin typeface="Minion Pro"/>
                <a:ea typeface="+mn-ea"/>
                <a:cs typeface="+mn-cs"/>
              </a:rPr>
              <a:t>’…, 2021). </a:t>
            </a:r>
          </a:p>
          <a:p>
            <a:pPr algn="just"/>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17871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I.9. Devlet Arşiv Ağı/Devlet Arşivi Veri Merkezi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293209"/>
          </a:xfrm>
          <a:prstGeom prst="rect">
            <a:avLst/>
          </a:prstGeom>
          <a:noFill/>
        </p:spPr>
        <p:txBody>
          <a:bodyPr wrap="square">
            <a:spAutoFit/>
          </a:bodyPr>
          <a:lstStyle/>
          <a:p>
            <a:pPr algn="just"/>
            <a:r>
              <a:rPr lang="tr-TR" sz="1600" b="0" i="0" u="none" strike="noStrike" baseline="0" dirty="0">
                <a:solidFill>
                  <a:srgbClr val="000000"/>
                </a:solidFill>
                <a:latin typeface="Minion Pro"/>
              </a:rPr>
              <a:t>Bilginin/belgenin üretildiği ve bulunduğu ortam, teknolojik gelişmeler, bu varlıkların yönetiminde ve arşiv işlemlerinin yürütülmesinde değişimi kaçınılmaz kılmıştır.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Beklenen bu değişim kapsamında </a:t>
            </a:r>
            <a:r>
              <a:rPr lang="tr-TR" sz="1600" b="0" i="0" u="none" strike="noStrike" baseline="0" dirty="0" err="1">
                <a:solidFill>
                  <a:srgbClr val="000000"/>
                </a:solidFill>
                <a:latin typeface="Minion Pro"/>
              </a:rPr>
              <a:t>DAVM’ni</a:t>
            </a:r>
            <a:r>
              <a:rPr lang="tr-TR" sz="1600" b="0" i="0" u="none" strike="noStrike" baseline="0" dirty="0">
                <a:solidFill>
                  <a:srgbClr val="000000"/>
                </a:solidFill>
                <a:latin typeface="Minion Pro"/>
              </a:rPr>
              <a:t> </a:t>
            </a:r>
            <a:r>
              <a:rPr lang="tr-TR" sz="1600" b="0" i="1" u="none" strike="noStrike" baseline="0" dirty="0">
                <a:solidFill>
                  <a:srgbClr val="000000"/>
                </a:solidFill>
                <a:latin typeface="Minion Pro"/>
              </a:rPr>
              <a:t>“arşiv belgeleri ve bunlara ait veri, bilgi/ belgelerin depolandığı merkez; </a:t>
            </a:r>
            <a:r>
              <a:rPr lang="tr-TR" sz="1600" b="0" i="1" u="none" strike="noStrike" baseline="0" dirty="0" err="1">
                <a:solidFill>
                  <a:srgbClr val="000000"/>
                </a:solidFill>
                <a:latin typeface="Minion Pro"/>
              </a:rPr>
              <a:t>DAA’nı</a:t>
            </a:r>
            <a:r>
              <a:rPr lang="tr-TR" sz="1600" b="0" i="1" u="none" strike="noStrike" baseline="0" dirty="0">
                <a:solidFill>
                  <a:srgbClr val="000000"/>
                </a:solidFill>
                <a:latin typeface="Minion Pro"/>
              </a:rPr>
              <a:t> arşiv belgelerinin tespit edilmesinden araştırma hizmetine sunulmasına kadar tüm sürecin yürütüldüğü sanal ağ” </a:t>
            </a:r>
            <a:r>
              <a:rPr lang="tr-TR" sz="1600" b="0" i="0" u="none" strike="noStrike" baseline="0" dirty="0">
                <a:solidFill>
                  <a:srgbClr val="000000"/>
                </a:solidFill>
                <a:latin typeface="Minion Pro"/>
              </a:rPr>
              <a:t>olarak ifade edebiliriz. Yükümlü kurumların faaliyetleri ve araştırmacılara verilen hizmetler DAA ile yürütülecek; DAVM ile de kurumların veri merkezlerinin DAA (sanal ağ yardımı) ile entegrasyonun sağlanması bilgi/belge paylaşımı ve transferinin gerçekleşmesi sağlanacaktır.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Burada DAA ve DAVM için depolama ve güvenlik cihazlarının da içerisinde bulunduğu yazılım ve donanımı içeren bilişim alt yapısı ile birlikte değerlendirilerek tam bir arşiv otomasyon sisteminden söz edilebilir. Bu uygulama ile yukarıda örnek olarak da gösterilen veri merkezi UKEVM ve ağ yapısı (</a:t>
            </a:r>
            <a:r>
              <a:rPr lang="tr-TR" sz="1600" b="0" i="0" u="none" strike="noStrike" baseline="0" dirty="0" err="1">
                <a:solidFill>
                  <a:srgbClr val="000000"/>
                </a:solidFill>
                <a:latin typeface="Minion Pro"/>
              </a:rPr>
              <a:t>KamuNet</a:t>
            </a:r>
            <a:r>
              <a:rPr lang="tr-TR" sz="1600" b="0" i="0" u="none" strike="noStrike" baseline="0" dirty="0">
                <a:solidFill>
                  <a:srgbClr val="000000"/>
                </a:solidFill>
                <a:latin typeface="Minion Pro"/>
              </a:rPr>
              <a:t>) ile veya ileride uygulamaya girebilecek başka yapılarla bütünleşik olması sağlanabilecektir.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43561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1" i="0" u="none" strike="noStrike" baseline="0" dirty="0">
                <a:solidFill>
                  <a:srgbClr val="000000"/>
                </a:solidFill>
                <a:latin typeface="Minion Pro"/>
              </a:rPr>
              <a:t>Yabancı ülkelerden verilen bu örneklerde ulusal arşivlerin devlet ve toplum açısından taşıması gereken ortak sorumluluklarının ön plana çıkarıldığı görülmektedir. </a:t>
            </a:r>
            <a:r>
              <a:rPr lang="tr-TR" sz="2400" b="0" i="0" u="none" strike="noStrike" baseline="0" dirty="0">
                <a:solidFill>
                  <a:srgbClr val="000000"/>
                </a:solidFill>
                <a:latin typeface="Minion Pro"/>
              </a:rPr>
              <a:t>Ayrıca bu sorumluluk anlayışının, çağın koşullarına uygun hizmetlerle bütünleştirilmesi ve eyleme dönüştürülmesi için sürekli güncellenen alt politikalarla desteklenmektedir.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Millî arşiv kavramı, ülkenin sahip olduğu tüm </a:t>
            </a:r>
            <a:r>
              <a:rPr lang="tr-TR" sz="2400" b="0" i="0" u="none" strike="noStrike" baseline="0" dirty="0" err="1">
                <a:solidFill>
                  <a:srgbClr val="000000"/>
                </a:solidFill>
                <a:latin typeface="Minion Pro"/>
              </a:rPr>
              <a:t>arşivsel</a:t>
            </a:r>
            <a:r>
              <a:rPr lang="tr-TR" sz="2400" b="0" i="0" u="none" strike="noStrike" baseline="0" dirty="0">
                <a:solidFill>
                  <a:srgbClr val="000000"/>
                </a:solidFill>
                <a:latin typeface="Minion Pro"/>
              </a:rPr>
              <a:t> varlığı ifade ederken kamu kurumlarının tüm arşivlerini ve kamuyu ilgilendiren tüm arşivleri bu kavram kapsamında düşünmeliyiz. Kuşkusuz bu kadar geniş kapsamlı bilgi/belge varlığını korumak ve kamunun hizmetine sunmak oldukça geniş kapsamlı ve öngörülü bir yaklaşımı gerekli kılmaktadır. Kurumsal arşiv politikaları gizlilik, güvenlik, potansiyel kullanıcı parametrelerine bağlı olarak arşivin türüne göre farklılık gösterirken tüm arşiv türlerinin varlık nedeni ve hedefleri doğrultusunda hizmetlerini üst düzeye çıkarması, hangi koşulda olursa olsun kamunun ortak yararını temel ilke olarak benimsemesi beklenir. </a:t>
            </a:r>
          </a:p>
        </p:txBody>
      </p:sp>
    </p:spTree>
    <p:extLst>
      <p:ext uri="{BB962C8B-B14F-4D97-AF65-F5344CB8AC3E}">
        <p14:creationId xmlns:p14="http://schemas.microsoft.com/office/powerpoint/2010/main" val="174221803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Ulusal arşiv örgütlenmesini tamamlamış ülkelerde, ulusal arşivler ile işbirliği yapan </a:t>
            </a:r>
            <a:r>
              <a:rPr lang="tr-TR" sz="2400" b="1" i="0" u="none" strike="noStrike" baseline="0" dirty="0">
                <a:solidFill>
                  <a:srgbClr val="000000"/>
                </a:solidFill>
                <a:latin typeface="Minion Pro"/>
              </a:rPr>
              <a:t>sivil toplum kuruluşları, paydaş kurum ve kuruluşlar, üniversiteler, teknoloji geliştiren firmalar, arşivcilikle ilgili çeşitli özel ve tüzel girişimler</a:t>
            </a:r>
            <a:r>
              <a:rPr lang="tr-TR" sz="2400" b="0" i="0" u="none" strike="noStrike" baseline="0" dirty="0">
                <a:solidFill>
                  <a:srgbClr val="000000"/>
                </a:solidFill>
                <a:latin typeface="Minion Pro"/>
              </a:rPr>
              <a:t> millî/ulusal arşivlerin kontrolü, korunması, erişimi, zenginleştirilmesi, arşivcilerin eğitimi gibi konularda ülkenin yönlendirici otorite kurumunu çeşitli açılardan desteklemektedir. Söz konusu işbirliği çalışmaları ve paylaşımların ortak bir amaca hizmet edecek biçimde organize edilebilmesi için mevzuat dâhilinde ya da gerekli durumlarda mevzuatın da güncellenmesini zorunlu kılacak millî arşiv politikalarına gereksinim duyulur.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Zira </a:t>
            </a:r>
            <a:r>
              <a:rPr lang="tr-TR" sz="2400" b="1" i="0" u="none" strike="noStrike" baseline="0" dirty="0">
                <a:solidFill>
                  <a:srgbClr val="000000"/>
                </a:solidFill>
                <a:latin typeface="Minion Pro"/>
              </a:rPr>
              <a:t>işbirliği yapılan özel ya da tüzel kurum ve kuruluşlar millî arşiv politikasının belirleyicisi, sorumlusu ya da temsilcisi değildir. </a:t>
            </a:r>
            <a:r>
              <a:rPr lang="tr-TR" sz="2400" b="0" i="0" u="none" strike="noStrike" baseline="0" dirty="0">
                <a:solidFill>
                  <a:srgbClr val="000000"/>
                </a:solidFill>
                <a:latin typeface="Minion Pro"/>
              </a:rPr>
              <a:t>Bu nedenledir ki ülkelerin ulusal arşivleri ülke çapında arşivlerin toplum ve bireyler için uzun süreli ya da süresiz koruma ve erişim görevini üstlenirken arşivciliğe bakış açılarını da yansıtan millî arşiv politikalarını oluşturup uygulamaya koymaktadır. </a:t>
            </a:r>
          </a:p>
        </p:txBody>
      </p:sp>
    </p:spTree>
    <p:extLst>
      <p:ext uri="{BB962C8B-B14F-4D97-AF65-F5344CB8AC3E}">
        <p14:creationId xmlns:p14="http://schemas.microsoft.com/office/powerpoint/2010/main" val="350999989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785652"/>
          </a:xfrm>
          <a:prstGeom prst="rect">
            <a:avLst/>
          </a:prstGeom>
          <a:noFill/>
        </p:spPr>
        <p:txBody>
          <a:bodyPr wrap="square">
            <a:spAutoFit/>
          </a:bodyPr>
          <a:lstStyle/>
          <a:p>
            <a:pPr algn="just"/>
            <a:r>
              <a:rPr lang="tr-TR" sz="2400" b="0" i="0" u="none" strike="noStrike" baseline="0" dirty="0">
                <a:solidFill>
                  <a:srgbClr val="000000"/>
                </a:solidFill>
                <a:latin typeface="Minion Pro"/>
              </a:rPr>
              <a:t>Bu bağlamda </a:t>
            </a:r>
            <a:r>
              <a:rPr lang="tr-TR" sz="2400" b="1" i="0" u="none" strike="noStrike" baseline="0" dirty="0">
                <a:solidFill>
                  <a:srgbClr val="000000"/>
                </a:solidFill>
                <a:latin typeface="Minion Pro"/>
              </a:rPr>
              <a:t>devlet arşivleri ya da ulusal arşiv kurumları millî arşiv politikalarının uygulanmasından sorumlu otorite kurum olarak kabul edilmektedir. </a:t>
            </a:r>
          </a:p>
          <a:p>
            <a:pPr algn="just"/>
            <a:endParaRPr lang="tr-TR" sz="2400" b="1" dirty="0">
              <a:solidFill>
                <a:srgbClr val="000000"/>
              </a:solidFill>
              <a:latin typeface="Minion Pro"/>
            </a:endParaRPr>
          </a:p>
          <a:p>
            <a:pPr algn="just"/>
            <a:r>
              <a:rPr lang="tr-TR" sz="2400" b="0" i="0" u="none" strike="noStrike" baseline="0" dirty="0">
                <a:solidFill>
                  <a:srgbClr val="000000"/>
                </a:solidFill>
                <a:latin typeface="Minion Pro"/>
              </a:rPr>
              <a:t>Dolayısıyla ortaya koydukları bu politikalar genel, kapsayıcı ve tüm arşivlerde uygulanması gereken prensiplerden oluşur ve aynı zamanda ülkenin arşivcilik alanındaki ütopyasını yansıtır. </a:t>
            </a:r>
          </a:p>
          <a:p>
            <a:pPr algn="just"/>
            <a:endParaRPr lang="tr-TR" sz="2400" dirty="0">
              <a:solidFill>
                <a:srgbClr val="000000"/>
              </a:solidFill>
              <a:latin typeface="Minion Pro"/>
            </a:endParaRPr>
          </a:p>
          <a:p>
            <a:pPr algn="just"/>
            <a:endParaRPr lang="tr-TR" sz="2400" b="0" i="0" u="none" strike="noStrike" baseline="0" dirty="0">
              <a:solidFill>
                <a:srgbClr val="000000"/>
              </a:solidFill>
              <a:latin typeface="Minion Pro"/>
            </a:endParaRPr>
          </a:p>
          <a:p>
            <a:pPr algn="just"/>
            <a:endParaRPr lang="tr-TR" sz="2400" dirty="0">
              <a:solidFill>
                <a:srgbClr val="000000"/>
              </a:solidFill>
              <a:latin typeface="Minion Pro"/>
            </a:endParaRPr>
          </a:p>
          <a:p>
            <a:pPr algn="just"/>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73736841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endParaRPr lang="tr-TR" sz="2400" dirty="0">
              <a:solidFill>
                <a:srgbClr val="000000"/>
              </a:solidFill>
              <a:latin typeface="Minion Pro"/>
            </a:endParaRPr>
          </a:p>
          <a:p>
            <a:pPr algn="just"/>
            <a:r>
              <a:rPr lang="tr-TR" sz="2400" b="1" i="0" u="none" strike="noStrike" baseline="0" dirty="0">
                <a:solidFill>
                  <a:srgbClr val="000000"/>
                </a:solidFill>
                <a:latin typeface="Minion Pro"/>
              </a:rPr>
              <a:t>Ülkemizde </a:t>
            </a:r>
            <a:r>
              <a:rPr lang="tr-TR" sz="2400" b="1" i="1" u="none" strike="noStrike" baseline="0" dirty="0">
                <a:solidFill>
                  <a:srgbClr val="000000"/>
                </a:solidFill>
                <a:latin typeface="Minion Pro"/>
              </a:rPr>
              <a:t>millî arşiv politikası</a:t>
            </a:r>
            <a:r>
              <a:rPr lang="tr-TR" sz="2400" b="0" i="1" u="none" strike="noStrike" baseline="0" dirty="0">
                <a:solidFill>
                  <a:srgbClr val="000000"/>
                </a:solidFill>
                <a:latin typeface="Minion Pro"/>
              </a:rPr>
              <a:t> </a:t>
            </a:r>
            <a:r>
              <a:rPr lang="tr-TR" sz="2400" b="0" i="0" u="none" strike="noStrike" baseline="0" dirty="0">
                <a:solidFill>
                  <a:srgbClr val="000000"/>
                </a:solidFill>
                <a:latin typeface="Minion Pro"/>
              </a:rPr>
              <a:t>19 Ekim 1984 tarihinde yürürlüğe giren 3056 sayılı Başbakanlık Teşkilâtı Hakkında Kanun Hükmünde Kararnamenin Değiştirilerek Kabulü Hakkında Kanun’da Devlet Arşivleri Genel Müdürlüğünün görevlerinin sayıldığı 11/a fıkrasında </a:t>
            </a:r>
            <a:r>
              <a:rPr lang="tr-TR" sz="2400" b="1" i="1" u="none" strike="noStrike" baseline="0" dirty="0">
                <a:solidFill>
                  <a:srgbClr val="000000"/>
                </a:solidFill>
                <a:latin typeface="Minion Pro"/>
              </a:rPr>
              <a:t>“Millî arşiv politikasının esaslarını belirlemek, bu esasların uygulanmasını takip etmek ve denetlemek”</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ifadeleriyle arşiv mevzuatındaki yerini almıştır.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Bilindiği gibi millî arşiv politikasının bileşenlerinin, paydaşlarının belirlenmesi ve çeşitli strateji ve uygulamalarla somutlaştırılması ulusal arşiv yasası hükümleri uyarınca belirlenebilir. Ancak </a:t>
            </a:r>
            <a:r>
              <a:rPr lang="tr-TR" sz="2400" b="1" i="0" u="none" strike="noStrike" baseline="0" dirty="0">
                <a:solidFill>
                  <a:srgbClr val="000000"/>
                </a:solidFill>
                <a:latin typeface="Minion Pro"/>
              </a:rPr>
              <a:t>1984 yılından 2018 yılı Temmuz ayında Devlet Arşivleri Genel Müdürlüğü’nün Devlet Arşivleri Başkanlığı olarak Cumhurbaşkanlığına bağlanmasına kadar geçen sürede millî arşiv politikasını belirlenip uygulanmasına yasal dayanak oluşturacak arşiv yasası yürürlüğe girmemiştir. </a:t>
            </a:r>
          </a:p>
        </p:txBody>
      </p:sp>
    </p:spTree>
    <p:extLst>
      <p:ext uri="{BB962C8B-B14F-4D97-AF65-F5344CB8AC3E}">
        <p14:creationId xmlns:p14="http://schemas.microsoft.com/office/powerpoint/2010/main" val="351555455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DAB ise, 11 sayılı Cumhurbaşkanlığı Kararnamesi hükümleri bağlamında millî arşiv politikasını resmî web sayfasında yer verdiği misyon, vizyon ve temel değerler çerçevesinde yapılandırmıştır. Buna göre Başkanlığın misyonu; “</a:t>
            </a:r>
            <a:r>
              <a:rPr lang="tr-TR" sz="2400" b="1" i="1" u="none" strike="noStrike" baseline="0" dirty="0">
                <a:solidFill>
                  <a:srgbClr val="000000"/>
                </a:solidFill>
                <a:latin typeface="Minion Pro"/>
              </a:rPr>
              <a:t>Devlet ve toplum hafızasını barındıran arşiv belgelerini arşivcilik standartları ve gelişen teknolojiler çerçevesinde tespit etmek, derlemek, korumak ve araştırmaya açmak suretiyle kamuoyuna güvenilir, kaliteli ve hızlı erişilebilen arşiv hizmetlerini sunmak ve kamu belge yönetimini etkinleştirmektir</a:t>
            </a:r>
            <a:r>
              <a:rPr lang="tr-TR" sz="2400" b="1" i="0" u="none" strike="noStrike" baseline="0" dirty="0">
                <a:solidFill>
                  <a:srgbClr val="000000"/>
                </a:solidFill>
                <a:latin typeface="Minion Pro"/>
              </a:rPr>
              <a:t>” </a:t>
            </a:r>
            <a:r>
              <a:rPr lang="tr-TR" sz="2400" b="0" i="0" u="none" strike="noStrike" baseline="0" dirty="0">
                <a:solidFill>
                  <a:srgbClr val="000000"/>
                </a:solidFill>
                <a:latin typeface="Minion Pro"/>
              </a:rPr>
              <a:t>olarak belirlenirken söz konusu görev ve sorumluluklar bağlamında </a:t>
            </a:r>
            <a:r>
              <a:rPr lang="tr-TR" sz="2400" b="1" i="1" u="none" strike="noStrike" baseline="0" dirty="0">
                <a:solidFill>
                  <a:srgbClr val="000000"/>
                </a:solidFill>
                <a:latin typeface="Minion Pro"/>
              </a:rPr>
              <a:t>“Ülkemiz arşivlerinin tek merkezden yönetimini sağlamak ve dünyada arşivcilik alanında referans bir kuruluş olmak” </a:t>
            </a:r>
            <a:r>
              <a:rPr lang="tr-TR" sz="2400" b="1" i="0" u="none" strike="noStrike" baseline="0" dirty="0">
                <a:solidFill>
                  <a:srgbClr val="000000"/>
                </a:solidFill>
                <a:latin typeface="Minion Pro"/>
              </a:rPr>
              <a:t>ifadeleriyle Başkanlığın vizyonunu netleştirdiği</a:t>
            </a:r>
            <a:r>
              <a:rPr lang="tr-TR" sz="2400" b="0" i="0" u="none" strike="noStrike" baseline="0" dirty="0">
                <a:solidFill>
                  <a:srgbClr val="000000"/>
                </a:solidFill>
                <a:latin typeface="Minion Pro"/>
              </a:rPr>
              <a:t> görülür. </a:t>
            </a:r>
            <a:r>
              <a:rPr lang="tr-TR" sz="2400" b="1" i="0" u="none" strike="noStrike" baseline="0" dirty="0">
                <a:solidFill>
                  <a:srgbClr val="000000"/>
                </a:solidFill>
                <a:latin typeface="Minion Pro"/>
              </a:rPr>
              <a:t>Sorumlulukların yerine getirilmesi ve hizmetlerin geliştirilmesi yolunda bağlı kalınacak temel değerler </a:t>
            </a:r>
            <a:r>
              <a:rPr lang="tr-TR" sz="2400" b="0" i="0" u="none" strike="noStrike" baseline="0" dirty="0">
                <a:solidFill>
                  <a:srgbClr val="000000"/>
                </a:solidFill>
                <a:latin typeface="Minion Pro"/>
              </a:rPr>
              <a:t>yine </a:t>
            </a:r>
            <a:r>
              <a:rPr lang="tr-TR" sz="2400" b="0" i="0" u="none" strike="noStrike" baseline="0" dirty="0" err="1">
                <a:solidFill>
                  <a:srgbClr val="000000"/>
                </a:solidFill>
                <a:latin typeface="Minion Pro"/>
              </a:rPr>
              <a:t>DAB’ın</a:t>
            </a:r>
            <a:r>
              <a:rPr lang="tr-TR" sz="2400" b="0" i="0" u="none" strike="noStrike" baseline="0" dirty="0">
                <a:solidFill>
                  <a:srgbClr val="000000"/>
                </a:solidFill>
                <a:latin typeface="Minion Pro"/>
              </a:rPr>
              <a:t> stratejik planında ve resmî web sayfasında aşağıdaki gibi sıralanmaktadır.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Tarihe karşı sorumluluk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Gelecek nesillere karşı sorumluluk </a:t>
            </a:r>
            <a:endParaRPr lang="tr-TR" sz="2400" b="0" i="0" u="none" strike="noStrike" baseline="0" dirty="0">
              <a:solidFill>
                <a:srgbClr val="000000"/>
              </a:solidFill>
              <a:latin typeface="Minion Pro"/>
            </a:endParaRPr>
          </a:p>
          <a:p>
            <a:pPr algn="just"/>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78017150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77875"/>
          </a:xfrm>
          <a:prstGeom prst="rect">
            <a:avLst/>
          </a:prstGeom>
          <a:noFill/>
        </p:spPr>
        <p:txBody>
          <a:bodyPr wrap="square">
            <a:spAutoFit/>
          </a:bodyPr>
          <a:lstStyle/>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orijinalliğinin korunması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Kişisel verilerin korunması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Meslekî uzmanlık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Erişilebilirlik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Güvenilirlik</a:t>
            </a:r>
            <a:endParaRPr lang="tr-TR" sz="2400" b="0" i="0" u="none" strike="noStrike" baseline="0" dirty="0">
              <a:solidFill>
                <a:srgbClr val="000000"/>
              </a:solidFill>
              <a:latin typeface="Minion Pro"/>
            </a:endParaRPr>
          </a:p>
          <a:p>
            <a:pPr algn="l"/>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a:t>
            </a:r>
            <a:r>
              <a:rPr kumimoji="0" lang="tr-TR" sz="2800" kern="1200" cap="none" spc="0" normalizeH="0" noProof="0" dirty="0">
                <a:ln>
                  <a:noFill/>
                </a:ln>
                <a:solidFill>
                  <a:srgbClr val="000000"/>
                </a:solidFill>
                <a:effectLst/>
                <a:uLnTx/>
                <a:uFillTx/>
                <a:latin typeface="Minion Pro"/>
                <a:ea typeface="+mn-ea"/>
                <a:cs typeface="+mn-cs"/>
              </a:rPr>
              <a:t>    </a:t>
            </a:r>
            <a:r>
              <a:rPr lang="tr-TR" sz="2400" b="0" i="1" u="none" strike="noStrike" baseline="0" dirty="0">
                <a:solidFill>
                  <a:srgbClr val="000000"/>
                </a:solidFill>
                <a:latin typeface="Minion Pro"/>
              </a:rPr>
              <a:t>Yararlanıcı memnuniyeti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Tarafsızlık ve şeffaflık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Yenilikçilik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İşbirliğine açık olma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346668734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93647"/>
          </a:xfrm>
          <a:prstGeom prst="rect">
            <a:avLst/>
          </a:prstGeom>
          <a:noFill/>
        </p:spPr>
        <p:txBody>
          <a:bodyPr wrap="square">
            <a:spAutoFit/>
          </a:bodyPr>
          <a:lstStyle/>
          <a:p>
            <a:pPr algn="just"/>
            <a:r>
              <a:rPr lang="tr-TR" sz="2400" b="0" i="0" u="none" strike="noStrike" baseline="0" dirty="0">
                <a:solidFill>
                  <a:srgbClr val="000000"/>
                </a:solidFill>
                <a:latin typeface="Minion Pro"/>
              </a:rPr>
              <a:t>Sahip olduğu arşiv mirasıyla tüm dünya kamuoyunu ilgisini çeken tarihi arşivlerin ve belge sayıları neredeyse tahmin edilemez düzeyde artış göstermekte olan elektronik arşivlerin yönetimi ve denetiminden sorumlu Türkiye Cumhuriyeti Cumhurbaşkanlığı </a:t>
            </a:r>
            <a:r>
              <a:rPr lang="tr-TR" sz="2400" b="1" i="0" u="none" strike="noStrike" baseline="0" dirty="0">
                <a:solidFill>
                  <a:srgbClr val="000000"/>
                </a:solidFill>
                <a:latin typeface="Minion Pro"/>
              </a:rPr>
              <a:t>Devlet Arşivleri Başkanlığının 2020-2024 dönemi stratejik planındaki amaç ve hedefler</a:t>
            </a:r>
            <a:r>
              <a:rPr lang="tr-TR" sz="2400" b="0" i="0" u="none" strike="noStrike" baseline="0" dirty="0">
                <a:solidFill>
                  <a:srgbClr val="000000"/>
                </a:solidFill>
                <a:latin typeface="Minion Pro"/>
              </a:rPr>
              <a:t> genel olarak üç madde altında toplanmıştır: </a:t>
            </a:r>
          </a:p>
          <a:p>
            <a:pPr algn="just"/>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1" u="none" strike="noStrike" baseline="0" dirty="0">
                <a:solidFill>
                  <a:srgbClr val="000000"/>
                </a:solidFill>
                <a:latin typeface="Minion Pro"/>
              </a:rPr>
              <a:t>     Modern arşivcilik uygulamalarını destekleyecek yönde kurumsal gelişmenin sağlanması,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kumimoji="0" lang="tr-TR" sz="2400" b="0" i="1" u="none" strike="noStrike" kern="1200" cap="none" spc="0" normalizeH="0" baseline="0" noProof="0" dirty="0">
                <a:ln>
                  <a:noFill/>
                </a:ln>
                <a:solidFill>
                  <a:srgbClr val="000000"/>
                </a:solidFill>
                <a:effectLst/>
                <a:uLnTx/>
                <a:uFillTx/>
                <a:latin typeface="Minion Pro"/>
                <a:ea typeface="+mn-ea"/>
                <a:cs typeface="+mn-cs"/>
              </a:rPr>
              <a:t>Çağdaş, hızlı ve güvenilir arşivcilik hizmetleri ile kültürel mirasımızın ortaya çıkarılması, korunması ve gelecek nesillere aktarılması, </a:t>
            </a:r>
            <a:endParaRPr kumimoji="0" lang="tr-TR" sz="2400" b="0" i="0" u="none" strike="noStrike" kern="1200" cap="none" spc="0" normalizeH="0" baseline="0" noProof="0" dirty="0">
              <a:ln>
                <a:noFill/>
              </a:ln>
              <a:solidFill>
                <a:srgbClr val="000000"/>
              </a:solidFill>
              <a:effectLst/>
              <a:uLnTx/>
              <a:uFillTx/>
              <a:latin typeface="Minion Pr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 </a:t>
            </a:r>
            <a:r>
              <a:rPr kumimoji="0" lang="tr-TR" sz="2400" b="0" i="1" u="none" strike="noStrike" kern="1200" cap="none" spc="0" normalizeH="0" baseline="0" noProof="0" dirty="0">
                <a:ln>
                  <a:noFill/>
                </a:ln>
                <a:solidFill>
                  <a:srgbClr val="000000"/>
                </a:solidFill>
                <a:effectLst/>
                <a:uLnTx/>
                <a:uFillTx/>
                <a:latin typeface="Minion Pro"/>
                <a:ea typeface="+mn-ea"/>
                <a:cs typeface="+mn-cs"/>
              </a:rPr>
              <a:t>Kamu kuruluşları ile işbirliği içinde kamuda belge yönetiminin etkinleştirilmesi ve arşivcilik anlayışının geliştirilmesi. </a:t>
            </a:r>
            <a:endParaRPr kumimoji="0" lang="tr-TR" sz="2400" b="0" i="0" u="none" strike="noStrike" kern="1200" cap="none" spc="0" normalizeH="0" baseline="0" noProof="0" dirty="0">
              <a:ln>
                <a:noFill/>
              </a:ln>
              <a:solidFill>
                <a:srgbClr val="000000"/>
              </a:solidFill>
              <a:effectLst/>
              <a:uLnTx/>
              <a:uFillTx/>
              <a:latin typeface="Minion Pro"/>
              <a:ea typeface="+mn-ea"/>
              <a:cs typeface="+mn-cs"/>
            </a:endParaRPr>
          </a:p>
          <a:p>
            <a:pPr marL="342900" indent="-342900">
              <a:buFont typeface="Wingdings" panose="05000000000000000000" pitchFamily="2" charset="2"/>
              <a:buChar char="y"/>
            </a:pP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178558204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Bu amaç ve hedefler kapsamında ulusal arşivlerin modern arşivcilik uygulamaları ile korunması, zenginleştirilmesi ve hizmete sunulması için </a:t>
            </a:r>
            <a:r>
              <a:rPr lang="tr-TR" sz="2400" b="0" i="0" u="none" strike="noStrike" baseline="0" dirty="0" err="1">
                <a:solidFill>
                  <a:srgbClr val="000000"/>
                </a:solidFill>
                <a:latin typeface="Minion Pro"/>
              </a:rPr>
              <a:t>DAB'ın</a:t>
            </a:r>
            <a:r>
              <a:rPr lang="tr-TR" sz="2400" b="0" i="0" u="none" strike="noStrike" baseline="0" dirty="0">
                <a:solidFill>
                  <a:srgbClr val="000000"/>
                </a:solidFill>
                <a:latin typeface="Minion Pro"/>
              </a:rPr>
              <a:t> birçok ülke ile protokol yaptığı bilinmektedir. </a:t>
            </a:r>
          </a:p>
          <a:p>
            <a:pPr algn="just"/>
            <a:endParaRPr lang="tr-TR" sz="2400" dirty="0">
              <a:solidFill>
                <a:srgbClr val="000000"/>
              </a:solidFill>
              <a:latin typeface="Minion Pro"/>
            </a:endParaRPr>
          </a:p>
          <a:p>
            <a:pPr algn="just"/>
            <a:r>
              <a:rPr lang="tr-TR" sz="2400" b="0" i="0" u="none" strike="noStrike" baseline="0" dirty="0">
                <a:solidFill>
                  <a:srgbClr val="000000"/>
                </a:solidFill>
                <a:latin typeface="Minion Pro"/>
              </a:rPr>
              <a:t>Yurtiçinde ise, Cumhurbaşkanlığı, Ankara Üniversitesi, Atatürk Kültür, Dil ve Tarih Yüksek Kurumu, Dışişleri Bakanlığı, Genelkurmay ATASE Daire Başkanlığı, Hacettepe Üniversitesi, Kişisel Verileri Koruma Kurumu, Kültür ve Turizm Bakanlığı, Millî Eğitim Bakanlığı, Nüfus ve Vatandaşlık İşleri Genel Müdürlüğü, Tapu ve Kadastro Genel Müdürlüğü, TÜBİTAK, Türk İşbirliği ve Koordinasyon Ajansı Başkanlığı, Türk </a:t>
            </a:r>
            <a:r>
              <a:rPr lang="tr-TR" sz="2400" b="0" i="0" u="none" strike="noStrike" baseline="0" dirty="0" err="1">
                <a:solidFill>
                  <a:srgbClr val="000000"/>
                </a:solidFill>
                <a:latin typeface="Minion Pro"/>
              </a:rPr>
              <a:t>Kızılayı</a:t>
            </a:r>
            <a:r>
              <a:rPr lang="tr-TR" sz="2400" b="0" i="0" u="none" strike="noStrike" baseline="0" dirty="0">
                <a:solidFill>
                  <a:srgbClr val="000000"/>
                </a:solidFill>
                <a:latin typeface="Minion Pro"/>
              </a:rPr>
              <a:t>, Türk </a:t>
            </a:r>
            <a:r>
              <a:rPr lang="tr-TR" sz="2400" b="0" i="0" u="none" strike="noStrike" baseline="0" dirty="0" err="1">
                <a:solidFill>
                  <a:srgbClr val="000000"/>
                </a:solidFill>
                <a:latin typeface="Minion Pro"/>
              </a:rPr>
              <a:t>Standardları</a:t>
            </a:r>
            <a:r>
              <a:rPr lang="tr-TR" sz="2400" b="0" i="0" u="none" strike="noStrike" baseline="0" dirty="0">
                <a:solidFill>
                  <a:srgbClr val="000000"/>
                </a:solidFill>
                <a:latin typeface="Minion Pro"/>
              </a:rPr>
              <a:t> Enstitüsü, Vakıflar Genel Müdürlüğü ile işbirliği içinde faaliyetlerini sürdürmektedir (T.C. Cumhurbaşkanlığı…, 2019: 5). </a:t>
            </a:r>
          </a:p>
        </p:txBody>
      </p:sp>
    </p:spTree>
    <p:extLst>
      <p:ext uri="{BB962C8B-B14F-4D97-AF65-F5344CB8AC3E}">
        <p14:creationId xmlns:p14="http://schemas.microsoft.com/office/powerpoint/2010/main" val="128630138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1" i="0" u="none" strike="noStrike" baseline="0" dirty="0">
                <a:solidFill>
                  <a:srgbClr val="000000"/>
                </a:solidFill>
                <a:latin typeface="Minion Pro"/>
              </a:rPr>
              <a:t>Millî arşiv politikası geleceği okuma ya da zaman okuyuculuğu denilen fütürist yaklaşımlarla sürekli güncellenmesi gereken bir süreç yönetimini ifade etmektedir. </a:t>
            </a:r>
            <a:r>
              <a:rPr lang="tr-TR" sz="2400" b="0" i="0" u="none" strike="noStrike" baseline="0" dirty="0">
                <a:solidFill>
                  <a:srgbClr val="000000"/>
                </a:solidFill>
                <a:latin typeface="Minion Pro"/>
              </a:rPr>
              <a:t>Bunun doğal sonucu olarak gerek millî arşiv politikasını oluşturan, uygulanmasını denetleyen ulusal arşiv kurumları gerekse bu kurumları özel ve tüzel arşiv varlığı ile besleyen ve zenginleştiren tüm paydaşlar </a:t>
            </a:r>
            <a:r>
              <a:rPr lang="tr-TR" sz="2400" b="0" i="1" u="none" strike="noStrike" baseline="0" dirty="0">
                <a:solidFill>
                  <a:srgbClr val="000000"/>
                </a:solidFill>
                <a:latin typeface="Minion Pro"/>
              </a:rPr>
              <a:t>ulusal arşiv bilinci </a:t>
            </a:r>
            <a:r>
              <a:rPr lang="tr-TR" sz="2400" b="0" i="0" u="none" strike="noStrike" baseline="0" dirty="0">
                <a:solidFill>
                  <a:srgbClr val="000000"/>
                </a:solidFill>
                <a:latin typeface="Minion Pro"/>
              </a:rPr>
              <a:t>ile sorumluluklarını büyük bir özen ve titizlikle yerine getirmek durumundadır. Bu özenli tutum ve sorumluluk anlayışı nihai amacı devlet, toplum ve bireyin faydası olan arşivlerimizin tüm dünyaya örnek olacak uygulamalarla tanınması açısından oldukça önem taşımaktadır.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Millî arşiv politikasının bileşenleri olarak konumlandırabileceğimiz misyon, vizyon, temel değerler, amaç ve hedeflere bağlı stratejik plan yaklaşımı ile ülkemiz arşivlerinin geleceği, bir başka deyişle toplumun gelecekteki hafızası ulusal kalkınma programı içinde yerini almıştır. Zira Türkiye Cumhuriyeti gerek teknoloji altyapısı gerekse insan kaynakları açısından Devlet Arşivleri Başkanlığı liderliğinde ve rehberliğinde arşivcilik alanında gerekli atılımı yapacak potansiyele sahiptir.</a:t>
            </a:r>
          </a:p>
        </p:txBody>
      </p:sp>
    </p:spTree>
    <p:extLst>
      <p:ext uri="{BB962C8B-B14F-4D97-AF65-F5344CB8AC3E}">
        <p14:creationId xmlns:p14="http://schemas.microsoft.com/office/powerpoint/2010/main" val="312349948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tr-TR" sz="2000" b="1" i="0" u="none" strike="noStrike" baseline="0" dirty="0">
                <a:solidFill>
                  <a:srgbClr val="000000"/>
                </a:solidFill>
                <a:latin typeface="Minion Pro"/>
              </a:rPr>
              <a:t>VI. 5. Millî Arşiv Politikası ve İşbirliği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0" i="0" u="none" strike="noStrike" baseline="0" dirty="0">
                <a:solidFill>
                  <a:srgbClr val="000000"/>
                </a:solidFill>
                <a:latin typeface="Minion Pro"/>
              </a:rPr>
              <a:t>Millî arşiv politikası geleceği okuma ya da zaman okuyuculuğu denilen fütürist yaklaşımlarla sürekli güncellenmesi gereken bir süreç yönetimini ifade etmektedir. Bunun doğal sonucu olarak gerek millî arşiv politikasını oluşturan, uygulanmasını denetleyen ulusal arşiv kurumları gerekse bu kurumları özel ve tüzel arşiv varlığı ile besleyen ve zenginleştiren tüm paydaşlar </a:t>
            </a:r>
            <a:r>
              <a:rPr lang="tr-TR" sz="2400" b="0" i="1" u="none" strike="noStrike" baseline="0" dirty="0">
                <a:solidFill>
                  <a:srgbClr val="000000"/>
                </a:solidFill>
                <a:latin typeface="Minion Pro"/>
              </a:rPr>
              <a:t>ulusal arşiv bilinci </a:t>
            </a:r>
            <a:r>
              <a:rPr lang="tr-TR" sz="2400" b="0" i="0" u="none" strike="noStrike" baseline="0" dirty="0">
                <a:solidFill>
                  <a:srgbClr val="000000"/>
                </a:solidFill>
                <a:latin typeface="Minion Pro"/>
              </a:rPr>
              <a:t>ile sorumluluklarını büyük bir özen ve titizlikle yerine getirmek durumundadır. Bu özenli tutum ve sorumluluk anlayışı nihai amacı devlet, toplum ve bireyin faydası olan arşivlerimizin tüm dünyaya örnek olacak uygulamalarla tanınması açısından oldukça önem taşımaktadır. </a:t>
            </a:r>
          </a:p>
          <a:p>
            <a:pPr algn="just"/>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Millî arşiv politikasının bileşenleri olarak konumlandırabileceğimiz misyon, vizyon, temel değerler, amaç ve hedeflere bağlı stratejik plan yaklaşımı ile ülkemiz arşivlerinin geleceği, bir başka deyişle toplumun gelecekteki hafızası ulusal kalkınma programı içinde yerini almıştır. Zira Türkiye Cumhuriyeti gerek teknoloji altyapısı gerekse insan kaynakları açısından Devlet Arşivleri Başkanlığı liderliğinde ve rehberliğinde arşivcilik alanında gerekli atılımı yapacak potansiyele sahiptir.</a:t>
            </a:r>
          </a:p>
        </p:txBody>
      </p:sp>
      <p:pic>
        <p:nvPicPr>
          <p:cNvPr id="3" name="Resim 2">
            <a:extLst>
              <a:ext uri="{FF2B5EF4-FFF2-40B4-BE49-F238E27FC236}">
                <a16:creationId xmlns:a16="http://schemas.microsoft.com/office/drawing/2014/main" id="{C6B6A457-48BF-4EA9-9663-1EFF00B73E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0138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I.9. Devlet Arşiv Ağı/Devlet Arşivi Veri Merkezi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031873"/>
          </a:xfrm>
          <a:prstGeom prst="rect">
            <a:avLst/>
          </a:prstGeom>
          <a:noFill/>
        </p:spPr>
        <p:txBody>
          <a:bodyPr wrap="square">
            <a:spAutoFit/>
          </a:bodyPr>
          <a:lstStyle/>
          <a:p>
            <a:pPr algn="just"/>
            <a:r>
              <a:rPr lang="tr-TR" sz="1600" b="0" i="0" u="none" strike="noStrike" baseline="0" dirty="0">
                <a:solidFill>
                  <a:srgbClr val="000000"/>
                </a:solidFill>
                <a:latin typeface="Minion Pro"/>
              </a:rPr>
              <a:t>11 sayılı Cumhurbaşkanlığı Kararnamesindeki ilgili maddeler incelendiğinde devlet arşiv ağının araştırma hizmetlerinin etki alanını, hedef kullanıcılarını, bilgi erişim yöntemlerini, araştırmaya açılan belgelerin kontrol ve denetimini ulusal ve uluslararası boyutta yeniden tasarlayacağı söylenebilir. Bu ağ içerisinde yer alacak kurum ve kuruluş arşivlerinin </a:t>
            </a:r>
            <a:r>
              <a:rPr lang="tr-TR" sz="1600" b="0" i="0" u="none" strike="noStrike" baseline="0" dirty="0" err="1">
                <a:solidFill>
                  <a:srgbClr val="000000"/>
                </a:solidFill>
                <a:latin typeface="Minion Pro"/>
              </a:rPr>
              <a:t>DAB’ın</a:t>
            </a:r>
            <a:r>
              <a:rPr lang="tr-TR" sz="1600" b="0" i="0" u="none" strike="noStrike" baseline="0" dirty="0">
                <a:solidFill>
                  <a:srgbClr val="000000"/>
                </a:solidFill>
                <a:latin typeface="Minion Pro"/>
              </a:rPr>
              <a:t> kontrolündeki ortak bir platform üzerinden araştırma hizmeti vermesi, ulusal arşivcilik hizmetleri açısından tüm araştırmacıların yıllar öncesinden gerçekleşmesini arzu ettiği bir ütopya olarak günümüze kadar gelmiştir. </a:t>
            </a:r>
          </a:p>
          <a:p>
            <a:pPr marR="5600" algn="just"/>
            <a:endParaRPr lang="tr-TR" sz="1600" b="0" i="1" u="none" strike="noStrike" baseline="0" dirty="0">
              <a:solidFill>
                <a:srgbClr val="000000"/>
              </a:solidFill>
              <a:latin typeface="Minion Pro"/>
            </a:endParaRPr>
          </a:p>
          <a:p>
            <a:pPr marR="5600" algn="just"/>
            <a:r>
              <a:rPr lang="tr-TR" sz="1600" b="0" i="1" u="none" strike="noStrike" baseline="0" dirty="0">
                <a:solidFill>
                  <a:srgbClr val="000000"/>
                </a:solidFill>
                <a:latin typeface="Minion Pro"/>
              </a:rPr>
              <a:t>Ülkemizin arşiv potansiyelini, envanterini ortaya çıkaracak ve bu envanter kapsamında arşiv belgelerinin/fonlarının dağınık yapısını da ortadan kaldıracak devlet arşiv ağı araştırmacıların farklı kurum ve kuruluşlarda farklı prosedürlerle araştırma yapmasını sonlandıracaktır. </a:t>
            </a:r>
            <a:endParaRPr lang="tr-TR" sz="1600" b="0" i="0" u="none" strike="noStrike" baseline="0" dirty="0">
              <a:solidFill>
                <a:srgbClr val="000000"/>
              </a:solidFill>
              <a:latin typeface="Minion Pro"/>
            </a:endParaRP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Bilindiği gibi arşiv kullanıcıları araştırmalarını yapılandırırken konu, yer, şahıs, olaylara ilişkin anahtar kelime, tarih ve dönem gibi erişim uçlarını kullanmaktadır. Bu doğrultuda erişime açılan belgeler her kurumun kendi arşiv birikimine bağlı olarak sonuç vermektedir. Bunun için araştırmacı, araştırma konusu ile ilgili arşiv belgelerinin bulunabileceğini düşündüğü her bir kurum için ayrı ayrı tarama yapmak durumunda kalmaktadır. </a:t>
            </a:r>
            <a:r>
              <a:rPr lang="tr-TR" sz="1600" b="1" i="0" u="none" strike="noStrike" baseline="0" dirty="0">
                <a:solidFill>
                  <a:srgbClr val="000000"/>
                </a:solidFill>
                <a:latin typeface="Minion Pro"/>
              </a:rPr>
              <a:t>DAA ve </a:t>
            </a:r>
            <a:r>
              <a:rPr lang="tr-TR" sz="1600" b="1" i="0" u="none" strike="noStrike" baseline="0" dirty="0" err="1">
                <a:solidFill>
                  <a:srgbClr val="000000"/>
                </a:solidFill>
                <a:latin typeface="Minion Pro"/>
              </a:rPr>
              <a:t>DAVM’nin</a:t>
            </a:r>
            <a:r>
              <a:rPr lang="tr-TR" sz="1600" b="1" i="0" u="none" strike="noStrike" baseline="0" dirty="0">
                <a:solidFill>
                  <a:srgbClr val="000000"/>
                </a:solidFill>
                <a:latin typeface="Minion Pro"/>
              </a:rPr>
              <a:t> oluşturulmasıyla yükümlü tüm kurum ve kuruluş arşivlerinin merkezi bir ağ üzerinden tam bir entegrasyon içerisinde hizmet vermesine imkân sağlanarak arşiv araştırmalarının kapsam ve niteliği yeni bir boyut kazanacaktır.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91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2400" b="1" i="0" u="none" strike="noStrike" baseline="0" dirty="0">
                <a:solidFill>
                  <a:srgbClr val="000000"/>
                </a:solidFill>
                <a:latin typeface="Minion Pro"/>
              </a:rPr>
              <a:t>Öngörü,</a:t>
            </a:r>
            <a:r>
              <a:rPr lang="tr-TR" sz="2400" b="0" i="0" u="none" strike="noStrike" baseline="0" dirty="0">
                <a:solidFill>
                  <a:srgbClr val="000000"/>
                </a:solidFill>
                <a:latin typeface="Minion Pro"/>
              </a:rPr>
              <a:t> geleceği önceden tahmin edebilme, anlayabilme, herhangi bir işin gelecekteki durumunu kestirebilme yeteneği olarak tanımlanır. Arşivcilik uygulama ve hizmetlerinin dijital ortama taşınması, her geçen gün yeni bir uygulamayla tanıştığımız günlük yaşantımızda geleceğe dair bir öngörü ya da fütürist bir yaklaşım olarak kabul edilmemektedir. </a:t>
            </a:r>
            <a:r>
              <a:rPr lang="tr-TR" sz="2400" b="1" i="0" u="none" strike="noStrike" baseline="0" dirty="0">
                <a:solidFill>
                  <a:srgbClr val="000000"/>
                </a:solidFill>
                <a:latin typeface="Minion Pro"/>
              </a:rPr>
              <a:t>Arşivcilik için öngörü kapsamında ele alınabilecek konu ve kapsam; mesleğin varlık nedeni ve felsefesine uygun faaliyetlerle gelecekte nasıl yapılandırabileceğini, bu yeni yapılanmada hangi sonuçların, tehditlerin, faydaların oluşabileceğini doğru tahmin ederek geleceğin arşivciliğini tasarlamak için gerekli hazırlıkları tanımlayabilmektir. </a:t>
            </a:r>
          </a:p>
          <a:p>
            <a:pPr algn="just"/>
            <a:endParaRPr lang="tr-TR" sz="2400" b="0" i="0"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Strateji ise </a:t>
            </a:r>
            <a:r>
              <a:rPr lang="tr-TR" sz="2400" b="0" i="0" u="none" strike="noStrike" baseline="0" dirty="0">
                <a:solidFill>
                  <a:srgbClr val="000000"/>
                </a:solidFill>
                <a:latin typeface="Minion Pro"/>
              </a:rPr>
              <a:t>belirlenen bir amaca ulaşmak için bir plan dâhilinde izlenen yol ve uygulanan yöntemlerin tümüdür. Buna bağlı olarak değişkenliğin ve gelişimin hızı karşısında ilk olarak olası olumsuzlukların ortadan kaldırılarak değişim ve gelişimin faydaya dönüşümünü hedefleyen </a:t>
            </a:r>
            <a:r>
              <a:rPr lang="tr-TR" sz="2400" b="0" i="1" u="none" strike="noStrike" baseline="0" dirty="0">
                <a:solidFill>
                  <a:srgbClr val="000000"/>
                </a:solidFill>
                <a:latin typeface="Minion Pro"/>
              </a:rPr>
              <a:t>stratejik plan </a:t>
            </a:r>
            <a:r>
              <a:rPr lang="tr-TR" sz="2400" b="0" i="0" u="none" strike="noStrike" baseline="0" dirty="0">
                <a:solidFill>
                  <a:srgbClr val="000000"/>
                </a:solidFill>
                <a:latin typeface="Minion Pro"/>
              </a:rPr>
              <a:t>tüm meslekler için bir zorunluluk haline gelmiştir.</a:t>
            </a:r>
          </a:p>
        </p:txBody>
      </p:sp>
    </p:spTree>
    <p:extLst>
      <p:ext uri="{BB962C8B-B14F-4D97-AF65-F5344CB8AC3E}">
        <p14:creationId xmlns:p14="http://schemas.microsoft.com/office/powerpoint/2010/main" val="421621498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Arşivciliğe dair öngörülerin geçerliliği ve uygulanabilirliği mesleğin özü ve dinamiklerinin doğru tanınması ve konumlandırılmasıyla mümkündür. Bu noktada mesleğe gelecek hakkında bazı temel soruların sorulması gerekir: </a:t>
            </a: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Genellikle mekân ile anılan ya da mekân anlamı da taşıyan arşiv binalarına, depolarına gereksinim duyulacak mı?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materyali türleri ortadan kalkacak mı?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Araştırma hizmetlerine ya da birimine gereksinim duyulacak mı?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Hangi bilim dalları ve uzmanlık alanları ile işbirliği yapılacak?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 belgelerinin göçü, transferi ile gelecekte tüm arşiv belgeleri hizmete sunulabilecek mi?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Yapay zekâ uygulamaları arşiv faaliyetlerinin tüm aşamalarında istenilen sonucu verecek mi?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Ulusal ya da kurumsal arşivlerin sorumluluğunu taşıyan organizasyonlara/birimlere gereksinim duyulacak mı? </a:t>
            </a:r>
            <a:endParaRPr lang="tr-TR" sz="2400" b="0" i="0" u="none" strike="noStrike" baseline="0" dirty="0">
              <a:solidFill>
                <a:srgbClr val="000000"/>
              </a:solidFill>
              <a:latin typeface="Minion Pro"/>
            </a:endParaRPr>
          </a:p>
        </p:txBody>
      </p:sp>
    </p:spTree>
    <p:extLst>
      <p:ext uri="{BB962C8B-B14F-4D97-AF65-F5344CB8AC3E}">
        <p14:creationId xmlns:p14="http://schemas.microsoft.com/office/powerpoint/2010/main" val="40426616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arşivcilik uygulamaları maliyeti azaltacak mı?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arşivcilik uygulamalarının çevresel etkileri olumlu sonuç verecek mi?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arşivcilik hizmetlerinin kullanıcılar üzerindeki etkileri ne olacak? </a:t>
            </a:r>
            <a:endParaRPr lang="tr-TR" sz="2400" b="0" i="0" u="none" strike="noStrike" baseline="0" dirty="0">
              <a:solidFill>
                <a:srgbClr val="000000"/>
              </a:solidFill>
              <a:latin typeface="Minion Pro"/>
            </a:endParaRP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arşiv hizmetlerine yönelik güvenlik tehditleri tamamen ortadan kaldırılacak mı? </a:t>
            </a:r>
            <a:endParaRPr lang="tr-TR" sz="2400" b="0" i="0" u="none" strike="noStrike" baseline="0" dirty="0">
              <a:solidFill>
                <a:srgbClr val="000000"/>
              </a:solidFill>
              <a:latin typeface="Minion Pro"/>
            </a:endParaRPr>
          </a:p>
          <a:p>
            <a:pPr marL="342900" indent="-342900">
              <a:buFont typeface="Wingdings" panose="05000000000000000000" pitchFamily="2" charset="2"/>
              <a:buChar char="y"/>
            </a:pPr>
            <a:r>
              <a:rPr lang="nn-NO" sz="2400" b="0" i="1" u="none" strike="noStrike" baseline="0" dirty="0">
                <a:solidFill>
                  <a:srgbClr val="000000"/>
                </a:solidFill>
                <a:latin typeface="Minion Pro"/>
              </a:rPr>
              <a:t>Klasik ve dijital arşivcilik birlikte var olabilecek mi?</a:t>
            </a:r>
            <a:endParaRPr lang="tr-TR" sz="2400" b="0" i="1" u="none" strike="noStrike" baseline="0" dirty="0">
              <a:solidFill>
                <a:srgbClr val="000000"/>
              </a:solidFill>
              <a:latin typeface="Minion Pro"/>
            </a:endParaRPr>
          </a:p>
          <a:p>
            <a:pPr marL="342900" indent="-342900">
              <a:buFont typeface="Wingdings" panose="05000000000000000000" pitchFamily="2" charset="2"/>
              <a:buChar char="y"/>
            </a:pPr>
            <a:endParaRPr lang="tr-TR" sz="2400" b="0" i="1"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Bu ve benzeri soruları ve sorgulamaları çoğaltmak mümkündür. Tüm bu soruların iki cevabı vardır: </a:t>
            </a:r>
          </a:p>
          <a:p>
            <a:pPr marR="5600" algn="ctr"/>
            <a:r>
              <a:rPr lang="tr-TR" sz="2400" b="1" i="1" u="none" strike="noStrike" baseline="0" dirty="0">
                <a:solidFill>
                  <a:srgbClr val="000000"/>
                </a:solidFill>
                <a:latin typeface="Minion Pro"/>
              </a:rPr>
              <a:t>“Gelecekte arşivciler ve arşiv kurumları olmayacaktır” </a:t>
            </a:r>
            <a:endParaRPr lang="tr-TR" sz="2400" b="1" i="0" u="none" strike="noStrike" baseline="0" dirty="0">
              <a:solidFill>
                <a:srgbClr val="000000"/>
              </a:solidFill>
              <a:latin typeface="Minion Pro"/>
            </a:endParaRPr>
          </a:p>
          <a:p>
            <a:pPr marR="5600" algn="ctr"/>
            <a:r>
              <a:rPr lang="tr-TR" sz="2400" b="1" i="0" u="none" strike="noStrike" baseline="0" dirty="0">
                <a:solidFill>
                  <a:srgbClr val="000000"/>
                </a:solidFill>
                <a:latin typeface="Minion Pro"/>
              </a:rPr>
              <a:t>veya </a:t>
            </a:r>
          </a:p>
          <a:p>
            <a:pPr marR="5600" algn="ctr"/>
            <a:r>
              <a:rPr lang="tr-TR" sz="2400" b="1" i="0" u="none" strike="noStrike" baseline="0" dirty="0">
                <a:solidFill>
                  <a:srgbClr val="000000"/>
                </a:solidFill>
                <a:latin typeface="Minion Pro"/>
              </a:rPr>
              <a:t>“</a:t>
            </a:r>
            <a:r>
              <a:rPr lang="tr-TR" sz="2400" b="1" i="1" u="none" strike="noStrike" baseline="0" dirty="0">
                <a:solidFill>
                  <a:srgbClr val="000000"/>
                </a:solidFill>
                <a:latin typeface="Minion Pro"/>
              </a:rPr>
              <a:t>Gelecekte arşivciler ve arşiv kurumları varlığını devam ettirecektir</a:t>
            </a:r>
            <a:r>
              <a:rPr lang="tr-TR" sz="2400" b="1" i="0" u="none" strike="noStrike" baseline="0" dirty="0">
                <a:solidFill>
                  <a:srgbClr val="000000"/>
                </a:solidFill>
                <a:latin typeface="Minion Pro"/>
              </a:rPr>
              <a:t>.</a:t>
            </a:r>
            <a:r>
              <a:rPr lang="tr-TR" sz="2400" b="1" i="1" u="none" strike="noStrike" baseline="0" dirty="0">
                <a:solidFill>
                  <a:srgbClr val="000000"/>
                </a:solidFill>
                <a:latin typeface="Minion Pro"/>
              </a:rPr>
              <a:t>” </a:t>
            </a:r>
            <a:endParaRPr lang="tr-TR" sz="2400" b="1" i="0" u="none" strike="noStrike" baseline="0" dirty="0">
              <a:solidFill>
                <a:srgbClr val="000000"/>
              </a:solidFill>
              <a:latin typeface="Minion Pro"/>
            </a:endParaRPr>
          </a:p>
        </p:txBody>
      </p:sp>
    </p:spTree>
    <p:extLst>
      <p:ext uri="{BB962C8B-B14F-4D97-AF65-F5344CB8AC3E}">
        <p14:creationId xmlns:p14="http://schemas.microsoft.com/office/powerpoint/2010/main" val="304894179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70975"/>
          </a:xfrm>
          <a:prstGeom prst="rect">
            <a:avLst/>
          </a:prstGeom>
          <a:noFill/>
        </p:spPr>
        <p:txBody>
          <a:bodyPr wrap="square">
            <a:spAutoFit/>
          </a:bodyPr>
          <a:lstStyle/>
          <a:p>
            <a:pPr algn="just"/>
            <a:r>
              <a:rPr lang="tr-TR" sz="2400" b="1" i="0" u="none" strike="noStrike" baseline="0" dirty="0">
                <a:solidFill>
                  <a:srgbClr val="000000"/>
                </a:solidFill>
                <a:latin typeface="Minion Pro"/>
              </a:rPr>
              <a:t>Hangi cevabın geçerli olacağı ise gelecekteki değişimden çok arşivcilerin ve arşiv kurumlarının hayata geçireceği strateji ve yeni uygulamalarla ilgilidir. </a:t>
            </a:r>
            <a:r>
              <a:rPr lang="tr-TR" sz="2400" b="0" i="0" u="none" strike="noStrike" baseline="0" dirty="0">
                <a:solidFill>
                  <a:srgbClr val="000000"/>
                </a:solidFill>
                <a:latin typeface="Minion Pro"/>
              </a:rPr>
              <a:t>Ancak buradaki paradoks ya da ironi dijital uygulamaları geliştiren ve uygulayan arşivcilerin kendi mesleklerini zamanla sonlandıracağı öngörüsüdür. </a:t>
            </a:r>
            <a:r>
              <a:rPr lang="tr-TR" sz="2400" b="1" i="0" u="none" strike="noStrike" baseline="0" dirty="0">
                <a:solidFill>
                  <a:srgbClr val="000000"/>
                </a:solidFill>
                <a:latin typeface="Minion Pro"/>
              </a:rPr>
              <a:t>Bu durumda arşivciler mesleklerini rutin faaliyetler kapsamından çıkararak yeniden tanımlamalı ve bu tanımlama içinde </a:t>
            </a:r>
            <a:r>
              <a:rPr lang="tr-TR" sz="2400" b="1" i="1" u="none" strike="noStrike" baseline="0" dirty="0" err="1">
                <a:solidFill>
                  <a:srgbClr val="000000"/>
                </a:solidFill>
                <a:latin typeface="Minion Pro"/>
              </a:rPr>
              <a:t>arşivsel</a:t>
            </a:r>
            <a:r>
              <a:rPr lang="tr-TR" sz="2400" b="1" i="1" u="none" strike="noStrike" baseline="0" dirty="0">
                <a:solidFill>
                  <a:srgbClr val="000000"/>
                </a:solidFill>
                <a:latin typeface="Minion Pro"/>
              </a:rPr>
              <a:t> değer </a:t>
            </a:r>
            <a:r>
              <a:rPr lang="tr-TR" sz="2400" b="1" i="0" u="none" strike="noStrike" baseline="0" dirty="0">
                <a:solidFill>
                  <a:srgbClr val="000000"/>
                </a:solidFill>
                <a:latin typeface="Minion Pro"/>
              </a:rPr>
              <a:t>tespitinin fütürist bir yaklaşımla sürekli güncellenmesi gereken dinamik bir süreç olduğunu vurgulamalıdır.</a:t>
            </a:r>
          </a:p>
          <a:p>
            <a:pPr algn="just"/>
            <a:endParaRPr lang="tr-TR" sz="2400" dirty="0">
              <a:solidFill>
                <a:srgbClr val="000000"/>
              </a:solidFill>
              <a:latin typeface="Minion Pro"/>
            </a:endParaRPr>
          </a:p>
          <a:p>
            <a:pPr algn="just"/>
            <a:r>
              <a:rPr lang="tr-TR" sz="2400" b="1" i="0" u="none" strike="noStrike" baseline="0" dirty="0">
                <a:solidFill>
                  <a:srgbClr val="000000"/>
                </a:solidFill>
                <a:latin typeface="Minion Pro"/>
              </a:rPr>
              <a:t>Öngörü ve stratejilerde dikkate alınması gereken en önemli hususlardan biri arşivciliğin rutin olarak yapılabilecek depolama ve erişim faaliyetine indirgenmemesidir. </a:t>
            </a:r>
            <a:r>
              <a:rPr lang="tr-TR" sz="2400" b="0" i="0" u="none" strike="noStrike" baseline="0" dirty="0">
                <a:solidFill>
                  <a:srgbClr val="000000"/>
                </a:solidFill>
                <a:latin typeface="Minion Pro"/>
              </a:rPr>
              <a:t>Depolanan bilgi/belgenin ve bunlara erişimin gerek niteliğini gerekse niceliğini belirleyerek bilgiyi bir güç olarak kullanabilme imkânını sunan arşivcilerdir. </a:t>
            </a:r>
            <a:r>
              <a:rPr lang="tr-TR" sz="2400" b="1" i="0" u="none" strike="noStrike" baseline="0" dirty="0">
                <a:solidFill>
                  <a:srgbClr val="000000"/>
                </a:solidFill>
                <a:latin typeface="Minion Pro"/>
              </a:rPr>
              <a:t>Bu noktadan hareketle arşivciliğe dair öngörüler mesleğin değişimi ve adaptasyonuna yönelik olmalıdır ve bu öngörüler aşağıdaki maddelerle örneklendirilebilir: </a:t>
            </a:r>
          </a:p>
          <a:p>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Arşivlerde devasa depolar yerine bilişim teknolojilerine yatırım yapılabilir. </a:t>
            </a:r>
            <a:endParaRPr lang="tr-TR" sz="2400" b="0" i="0" u="none" strike="noStrike" baseline="0" dirty="0">
              <a:solidFill>
                <a:srgbClr val="000000"/>
              </a:solidFill>
              <a:latin typeface="Minion Pro"/>
            </a:endParaRPr>
          </a:p>
          <a:p>
            <a:pPr algn="just"/>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16732108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Arşivciler özellikle bilgi güvenliği ve bilgi hukuku konularında yeterli bilgiye sahip olabilir /olmalıdır.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Yeni bilgi kayıt ortamları, ağlar, bunlara yönelik olası tehditler ve kriz yönetimleri arşivciliğin öncelikli konuları olabilir.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Belgelerin göçü ve tersine göç uygulamalarına yönelik süreç yönetimi arşivciliğin temel yeterlilikleri arasında olabilir.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Veri madenciliği, metin analitiği, dijital içerik yönetimi ve büyük veri teori ve uygulamaları arşivciliğin bileşenleri haline gelebilir.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Teknoloji ve hukuki kavramların yoğun kullanımıyla arşivciliğin kavramları değişecektir. “Kişisel verilerin korunması” ve “unutulma hakkı” gibi hukuki çözümler arşivciliği doğrudan etkileyebilir.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Belge erişim bilgi erişime </a:t>
            </a:r>
            <a:r>
              <a:rPr lang="tr-TR" sz="2400" b="0" i="1" u="none" strike="noStrike" baseline="0" dirty="0" err="1">
                <a:solidFill>
                  <a:srgbClr val="000000"/>
                </a:solidFill>
                <a:latin typeface="Minion Pro"/>
              </a:rPr>
              <a:t>evrilecektir</a:t>
            </a:r>
            <a:r>
              <a:rPr lang="tr-TR" sz="2400" b="0" i="1" u="none" strike="noStrike" baseline="0" dirty="0">
                <a:solidFill>
                  <a:srgbClr val="000000"/>
                </a:solidFill>
                <a:latin typeface="Minion Pro"/>
              </a:rPr>
              <a:t>. Erişilen bilginin doğruluğu, geçerliliği erişim hızı ve isabet oranından daha önemli olabilir.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Klasik yöntemlerle arşivin aktif hale geleceği, erişilebileceği alternatif arşivler oluşturulabilir ve mevcut olanlar korunabilir. </a:t>
            </a:r>
            <a:endParaRPr lang="tr-TR" sz="2400" b="0" i="0" u="none" strike="noStrike" baseline="0" dirty="0">
              <a:solidFill>
                <a:srgbClr val="000000"/>
              </a:solidFill>
              <a:latin typeface="Minion Pro"/>
            </a:endParaRPr>
          </a:p>
          <a:p>
            <a:pPr algn="just"/>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419587162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24535"/>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Kültürel arşivlerin gelecek kuşaklara aktarımı daha önemli ve öncelikli olabilir.</a:t>
            </a:r>
            <a:endParaRPr lang="tr-TR" sz="2400" b="0" i="0" u="none" strike="noStrike" baseline="0" dirty="0">
              <a:solidFill>
                <a:srgbClr val="000000"/>
              </a:solidFill>
              <a:latin typeface="Minion Pro"/>
            </a:endParaRPr>
          </a:p>
          <a:p>
            <a:pPr algn="just"/>
            <a:r>
              <a:rPr kumimoji="0" lang="tr-TR" sz="2400" b="0" i="0" u="none" strike="noStrike" kern="1200" cap="none" spc="0" normalizeH="0" baseline="0" noProof="0" dirty="0">
                <a:ln>
                  <a:noFill/>
                </a:ln>
                <a:solidFill>
                  <a:srgbClr val="000000"/>
                </a:solidFill>
                <a:effectLst/>
                <a:uLnTx/>
                <a:uFillTx/>
                <a:latin typeface="Wingdings" panose="05000000000000000000" pitchFamily="2" charset="2"/>
                <a:ea typeface="+mn-ea"/>
                <a:cs typeface="+mn-cs"/>
              </a:rPr>
              <a:t>y</a:t>
            </a:r>
            <a:r>
              <a:rPr kumimoji="0" lang="tr-TR" sz="2800" kern="1200" cap="none" spc="0" normalizeH="0" noProof="0" dirty="0">
                <a:ln>
                  <a:noFill/>
                </a:ln>
                <a:solidFill>
                  <a:srgbClr val="000000"/>
                </a:solidFill>
                <a:effectLst/>
                <a:uLnTx/>
                <a:uFillTx/>
                <a:latin typeface="Minion Pro"/>
                <a:ea typeface="+mn-ea"/>
                <a:cs typeface="+mn-cs"/>
              </a:rPr>
              <a:t>   </a:t>
            </a:r>
            <a:r>
              <a:rPr lang="tr-TR" sz="2400" b="0" i="1" u="none" strike="noStrike" baseline="0" dirty="0">
                <a:solidFill>
                  <a:srgbClr val="000000"/>
                </a:solidFill>
                <a:latin typeface="Minion Pro"/>
              </a:rPr>
              <a:t>Arşivlerde saklanan kadim bilgiler, olası dijital sarmaldan çıkış yolu olarak değerlendirilerek evrensel statüsünü koruyabilir.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İdari, hukuki, kültürel ve teknolojik birçok bileşenin bir araya geldiği “değişim yönetimi” ve “sürdürülebilirlik” gündemde olabilir.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ve belgelerin uzun süreli korunması ve transfer yöntemleri bugün olduğu gibi gelecekte de mesleğin temel çözümleri olabilir.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Bilgi erişim sistemlerinde </a:t>
            </a:r>
            <a:r>
              <a:rPr lang="tr-TR" sz="2400" b="0" i="1" u="none" strike="noStrike" baseline="0" dirty="0" err="1">
                <a:solidFill>
                  <a:srgbClr val="000000"/>
                </a:solidFill>
                <a:latin typeface="Minion Pro"/>
              </a:rPr>
              <a:t>arşivsel</a:t>
            </a:r>
            <a:r>
              <a:rPr lang="tr-TR" sz="2400" b="0" i="1" u="none" strike="noStrike" baseline="0" dirty="0">
                <a:solidFill>
                  <a:srgbClr val="000000"/>
                </a:solidFill>
                <a:latin typeface="Minion Pro"/>
              </a:rPr>
              <a:t> analiz, şeffaflık, hesap verilebilirlik, denetim ve özgünlük ön planda olacaktır. Bu bağlamda kullanıcı/araştırmacı profiline özgü arşiv hizmetleri tasarlanabilir.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arşiv hizmetlerinin uzun vadeli maliyeti tartışmaya açılabilir.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Dijital arşiv hizmetlerinin psikolojik ve sosyolojik etkileri araştırılarak klasik arşivler ve arşiv sergilerinin, müzelerinin tercih edilme nedenleri tartışılabilir. </a:t>
            </a:r>
            <a:endParaRPr lang="tr-TR" sz="2400" b="0" i="0" u="none" strike="noStrike" baseline="0" dirty="0">
              <a:solidFill>
                <a:srgbClr val="000000"/>
              </a:solidFill>
              <a:latin typeface="Minion Pro"/>
            </a:endParaRPr>
          </a:p>
          <a:p>
            <a:pPr algn="just"/>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42769733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001643"/>
          </a:xfrm>
          <a:prstGeom prst="rect">
            <a:avLst/>
          </a:prstGeom>
          <a:noFill/>
        </p:spPr>
        <p:txBody>
          <a:bodyPr wrap="square">
            <a:spAutoFit/>
          </a:bodyPr>
          <a:lstStyle/>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Arşivcilik etiği arşiv hizmetlerinin belirleyicisi olarak daha fazla gündemde olabilir.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Arşivciler gelecekte tekrar kullanım değerine sahip belgeleri seçtikleri gibi yalnızca dijital olarak saklayıp, hizmete sunacakları belgeleri de seçmek durumunda kalabilir. </a:t>
            </a:r>
            <a:endParaRPr lang="tr-TR" sz="2400" b="0" i="0" u="none" strike="noStrike" baseline="0" dirty="0">
              <a:solidFill>
                <a:srgbClr val="000000"/>
              </a:solidFill>
              <a:latin typeface="Minion Pro"/>
            </a:endParaRPr>
          </a:p>
          <a:p>
            <a:pPr algn="just"/>
            <a:r>
              <a:rPr lang="tr-TR" sz="2400" b="0" i="0" u="none" strike="noStrike" baseline="0" dirty="0">
                <a:solidFill>
                  <a:srgbClr val="000000"/>
                </a:solidFill>
                <a:latin typeface="Wingdings" panose="05000000000000000000" pitchFamily="2" charset="2"/>
              </a:rPr>
              <a:t>y </a:t>
            </a:r>
            <a:r>
              <a:rPr lang="tr-TR" sz="2400" b="0" i="1" u="none" strike="noStrike" baseline="0" dirty="0">
                <a:solidFill>
                  <a:srgbClr val="000000"/>
                </a:solidFill>
                <a:latin typeface="Minion Pro"/>
              </a:rPr>
              <a:t>Özellikle belge/veri koruma, saklama ve paylaşımda olası riskler, değişkenlik ve bağımlılık ekseninde sürekli değerlendirmeye tabi tutulabilir. </a:t>
            </a:r>
            <a:endParaRPr lang="tr-TR" sz="2400" b="0" i="0" u="none" strike="noStrike" baseline="0" dirty="0">
              <a:solidFill>
                <a:srgbClr val="000000"/>
              </a:solidFill>
              <a:latin typeface="Minion Pro"/>
            </a:endParaRPr>
          </a:p>
          <a:p>
            <a:pPr marL="342900" indent="-342900" algn="just">
              <a:buFont typeface="Wingdings" panose="05000000000000000000" pitchFamily="2" charset="2"/>
              <a:buChar char="y"/>
            </a:pPr>
            <a:r>
              <a:rPr lang="tr-TR" sz="2400" b="0" i="1" u="none" strike="noStrike" baseline="0" dirty="0">
                <a:solidFill>
                  <a:srgbClr val="000000"/>
                </a:solidFill>
                <a:latin typeface="Minion Pro"/>
              </a:rPr>
              <a:t>Arşivciler klasik ve dijital arşivciler olarak iki grup halinde eğitim ve formasyona tabi tutulabilir. </a:t>
            </a:r>
          </a:p>
          <a:p>
            <a:endParaRPr lang="tr-TR" sz="2400" b="0" i="1" u="none" strike="noStrike" baseline="0" dirty="0">
              <a:solidFill>
                <a:srgbClr val="000000"/>
              </a:solidFill>
              <a:latin typeface="Minion Pro"/>
            </a:endParaRPr>
          </a:p>
          <a:p>
            <a:pPr algn="just"/>
            <a:r>
              <a:rPr lang="tr-TR" sz="2400" b="1" i="0" u="none" strike="noStrike" baseline="0" dirty="0">
                <a:solidFill>
                  <a:srgbClr val="000000"/>
                </a:solidFill>
                <a:latin typeface="Minion Pro"/>
              </a:rPr>
              <a:t>Arşivciliğe dair stratejiler ise öngörüler, hedefler ve ilkeler çerçevesinde belirlenmektedir.</a:t>
            </a:r>
            <a:r>
              <a:rPr lang="tr-TR" sz="2400" b="0" i="0" u="none" strike="noStrike" baseline="0" dirty="0">
                <a:solidFill>
                  <a:srgbClr val="000000"/>
                </a:solidFill>
                <a:latin typeface="Minion Pro"/>
              </a:rPr>
              <a:t> Her ülkenin millî arşiv politikası ve arşiv mevzuatı çerçevesinde stratejik yaklaşımları farklılık gösterebilir. Kimi ülkeler için arşivlerin genişlemesi, korunma tedbirleri ön planda iken kimilerinde arşivlerin halk ile buluşması ve kullanıcı memnuniyeti ön planda olabilir. </a:t>
            </a:r>
            <a:r>
              <a:rPr lang="tr-TR" sz="2400" b="1" i="0" u="none" strike="noStrike" baseline="0" dirty="0">
                <a:solidFill>
                  <a:srgbClr val="000000"/>
                </a:solidFill>
                <a:latin typeface="Minion Pro"/>
              </a:rPr>
              <a:t>Bu öncelikler ulaşılan hedefler ve başarılı ya da başarılamamış faaliyetlere göre de değişkenlik gösterebilmektedir. </a:t>
            </a:r>
            <a:r>
              <a:rPr lang="tr-TR" sz="2400" b="0" i="0" u="none" strike="noStrike" baseline="0" dirty="0">
                <a:solidFill>
                  <a:srgbClr val="000000"/>
                </a:solidFill>
                <a:latin typeface="Minion Pro"/>
              </a:rPr>
              <a:t>Bilgi ve teknoloji çağında ise arşivciliğe dair stratejilerin, stratejik planların birbirleriyle büyük oranda benzerlik gösterdiği gözden kaçmamaktadır. </a:t>
            </a:r>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270355774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262979"/>
          </a:xfrm>
          <a:prstGeom prst="rect">
            <a:avLst/>
          </a:prstGeom>
          <a:noFill/>
        </p:spPr>
        <p:txBody>
          <a:bodyPr wrap="square">
            <a:spAutoFit/>
          </a:bodyPr>
          <a:lstStyle/>
          <a:p>
            <a:pPr algn="just"/>
            <a:r>
              <a:rPr lang="tr-TR" sz="2400" b="0" i="0" u="none" strike="noStrike" baseline="0" dirty="0">
                <a:solidFill>
                  <a:srgbClr val="000000"/>
                </a:solidFill>
                <a:latin typeface="Minion Pro"/>
              </a:rPr>
              <a:t>Dolayısıyla ülkeleri ve uluslararası organizasyonları benzer hedeflere yönelten büyük bir değişim etkisini her geçen gün daha fazla hissettirmektedir. Bu büyük değişim, sayısı hızla artan e-belgeler ve e-hizmetlerdeki uygulamalardır. </a:t>
            </a:r>
            <a:r>
              <a:rPr lang="tr-TR" sz="2400" b="1" i="0" u="none" strike="noStrike" baseline="0" dirty="0">
                <a:solidFill>
                  <a:srgbClr val="000000"/>
                </a:solidFill>
                <a:latin typeface="Minion Pro"/>
              </a:rPr>
              <a:t>Elektronik arşivlerin oluşumu, klasik arşivlerle bütünleşmesi, kontrolü, uzun süreli korunması ve hizmete sunulması meseleleri ulusal ya da kurumsal hemen tüm arşivlerin stratejilerini yoğunlaştırdığı konular olarak karşımıza çıkmaktadır. </a:t>
            </a:r>
          </a:p>
          <a:p>
            <a:pPr algn="just"/>
            <a:endParaRPr lang="tr-TR" sz="2400" b="1" i="0" u="none" strike="noStrike" baseline="0" dirty="0">
              <a:solidFill>
                <a:srgbClr val="000000"/>
              </a:solidFill>
              <a:latin typeface="Minion Pro"/>
            </a:endParaRPr>
          </a:p>
          <a:p>
            <a:pPr algn="just"/>
            <a:r>
              <a:rPr lang="tr-TR" sz="2400" b="0" i="0" u="none" strike="noStrike" baseline="0" dirty="0">
                <a:solidFill>
                  <a:srgbClr val="000000"/>
                </a:solidFill>
                <a:latin typeface="Minion Pro"/>
              </a:rPr>
              <a:t>Stratejilerin başarı ölçümü için hedefler koyulur ve bu hedeflere belirli bir zaman aralığında erişilmesi öngörülür. Aynı zamanda kurumun imkânları ve işbirliği yapılacak özel ya da tüzel kişiler belirlenerek işbirliği planı hazırlanır. Burada önemli olan mevcut imkân ve potansiyelin doğru hesaplanarak rasyonel yaklaşımlarla hayalleri ya da hedefleri gerçekleştirmektir. Arşivciliğe dair stratejiler, arşivlerin dönüşümünü bilgi ve belge kaybı yaşanmaksızın, kontrollü biçimde yapabilmeyi amaçlarken teknolojik değişimlerin hızını yakalayabilmenin de endişesini taşımaktadır. </a:t>
            </a:r>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114041989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740307"/>
          </a:xfrm>
          <a:prstGeom prst="rect">
            <a:avLst/>
          </a:prstGeom>
          <a:noFill/>
        </p:spPr>
        <p:txBody>
          <a:bodyPr wrap="square">
            <a:spAutoFit/>
          </a:bodyPr>
          <a:lstStyle/>
          <a:p>
            <a:pPr algn="just"/>
            <a:r>
              <a:rPr lang="tr-TR" sz="2400" b="0" i="0" u="none" strike="noStrike" baseline="0" dirty="0">
                <a:solidFill>
                  <a:srgbClr val="000000"/>
                </a:solidFill>
                <a:latin typeface="Minion Pro"/>
              </a:rPr>
              <a:t>Bu bağlamda arşivlerin mevcut durumu göz önünde bulundurularak, </a:t>
            </a:r>
            <a:r>
              <a:rPr lang="tr-TR" sz="2400" b="1" i="0" u="none" strike="noStrike" baseline="0" dirty="0">
                <a:solidFill>
                  <a:srgbClr val="000000"/>
                </a:solidFill>
                <a:latin typeface="Minion Pro"/>
              </a:rPr>
              <a:t>gelecekte arşivden beklentilerin karşılanması için teknolojik alt yapı, personel, fiziki ve mali imkânlar çerçevesinde hangi faaliyetlerin gerçekleştirileceğinin belirlendiği stratejik planlar, olası riskler de tahmin edilerek alternatifli olarak hazırlanmaktadır. </a:t>
            </a:r>
          </a:p>
          <a:p>
            <a:pPr algn="just"/>
            <a:r>
              <a:rPr lang="tr-TR" sz="2400" b="0" i="0" u="none" strike="noStrike" baseline="0" dirty="0">
                <a:solidFill>
                  <a:srgbClr val="000000"/>
                </a:solidFill>
                <a:latin typeface="Minion Pro"/>
              </a:rPr>
              <a:t>Ülkemizde arşiv mevzuatını, millî arşiv politikasını buna ve bağlı olarak stratejik planı hazırlayan kurum T.C. Cumhurbaşkanlığı Devlet Arşivleri Başkanlığıdır. 2020-2024 yılarını kapsayan Devlet Arşivleri Başkanlığı Stratejik Planı 2019 yılı sonunda hazırlanarak Başkanlığın resmî web sayfasından yayımlanmıştır. Bu stratejik plana yasal dayanak teşkil eden, ülkemiz devlet arşivlerinde yeniden yapılanmaya imkân tanıyan 11 sayılı Cumhurbaşkanlığı Kararnamesi kapsamında yeni kurulan daire başkanlıkları ile Başkanlığın kullanımına tahsis edilen arşiv uzmanı ve uzman yardımcısı kadroları Devlet Arşivleri Başkanlığının yönetim ve koordinasyon kabiliyetini güçlendirmiştir. Bu stratejik plan ile Başkanlığın güçlü ve zayıf yönleri tespit edilmiş, millî arşivlerin merkezî kontrolü ana hedef olarak belirtilmiştir. Bu ana hedefe ulaşmak için gerek paydaşlar gerekse bilimsel ve kültürel kurumlarla olan işbirliği ve koordinasyon her geçen gün daha etkin ve kapsamlı hale getirilmektedir. </a:t>
            </a:r>
            <a:endParaRPr lang="tr-TR" sz="2400" i="1" dirty="0">
              <a:solidFill>
                <a:srgbClr val="000000"/>
              </a:solidFill>
              <a:latin typeface="Minion Pro"/>
            </a:endParaRPr>
          </a:p>
          <a:p>
            <a:endParaRPr lang="tr-TR" sz="2400" b="0" i="0" u="none" strike="noStrike" baseline="0" dirty="0">
              <a:solidFill>
                <a:srgbClr val="000000"/>
              </a:solidFill>
              <a:latin typeface="Minion Pro"/>
            </a:endParaRPr>
          </a:p>
          <a:p>
            <a:pPr algn="just"/>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22960855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just"/>
            <a:r>
              <a:rPr lang="sv-SE" sz="2000" b="1" i="0" u="none" strike="noStrike" baseline="0" dirty="0">
                <a:solidFill>
                  <a:srgbClr val="000000"/>
                </a:solidFill>
                <a:latin typeface="Minion Pro"/>
              </a:rPr>
              <a:t>VI.6. Strateji ve Öngörüler</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2400" b="1" i="0" u="none" strike="noStrike" baseline="0" dirty="0">
                <a:solidFill>
                  <a:srgbClr val="000000"/>
                </a:solidFill>
                <a:latin typeface="Minion Pro"/>
              </a:rPr>
              <a:t>Arşivlerimizi geleceğe hazırlamak, geleceğin koşullarında etkin ve verimli kılmak tüm bunları yaparken riskleri en aza indirmek ve olası felaket senaryolarına karşı tüm tedbirleri almak kuşkusuz uyum ve işbirliği gerektiren bir süreci zorunlu kılmaktadır. </a:t>
            </a:r>
          </a:p>
          <a:p>
            <a:pPr algn="just"/>
            <a:endParaRPr lang="tr-TR" sz="2400" b="1" dirty="0">
              <a:solidFill>
                <a:srgbClr val="000000"/>
              </a:solidFill>
              <a:latin typeface="Minion Pro"/>
            </a:endParaRPr>
          </a:p>
          <a:p>
            <a:pPr algn="just"/>
            <a:r>
              <a:rPr lang="tr-TR" sz="2400" b="0" i="0" u="none" strike="noStrike" baseline="0" dirty="0">
                <a:solidFill>
                  <a:srgbClr val="000000"/>
                </a:solidFill>
                <a:latin typeface="Minion Pro"/>
              </a:rPr>
              <a:t>Bu nedenledir ki </a:t>
            </a:r>
            <a:r>
              <a:rPr lang="tr-TR" sz="2400" b="1" i="0" u="none" strike="noStrike" baseline="0" dirty="0">
                <a:solidFill>
                  <a:srgbClr val="000000"/>
                </a:solidFill>
                <a:latin typeface="Minion Pro"/>
              </a:rPr>
              <a:t>konuyla ilgili üst düzey kurum yetkilisinden sıradan bir vatandaşa kadar toplumun tüm katmanında ulusal ve bireysel arşiv bilincini oluşturarak arşivlerimizi korumak ve gelecek kuşaklara güçlü bir hafıza devretmek bu stratejinin temel dayanak noktası olmalıdır. </a:t>
            </a:r>
          </a:p>
          <a:p>
            <a:pPr algn="just"/>
            <a:endParaRPr lang="tr-TR" sz="2400" b="1" dirty="0">
              <a:solidFill>
                <a:srgbClr val="000000"/>
              </a:solidFill>
              <a:latin typeface="Minion Pro"/>
            </a:endParaRPr>
          </a:p>
          <a:p>
            <a:pPr algn="just"/>
            <a:r>
              <a:rPr lang="tr-TR" sz="2400" b="0" i="0" u="none" strike="noStrike" baseline="0" dirty="0">
                <a:solidFill>
                  <a:srgbClr val="000000"/>
                </a:solidFill>
                <a:latin typeface="Minion Pro"/>
              </a:rPr>
              <a:t>Aksi takdirde “kurumsal veya toplumsal Alzheimer” olarak da literatüre geçen kümülatif bellek kayıpları bize arşivlerin değerini, ne pahasına olursa olsun korunması gereken bilgiler, kanıtlar içerdiğini geç de olsa hatırlatabilir.</a:t>
            </a:r>
            <a:endParaRPr lang="nn-NO" sz="2400" b="0" i="0" u="none" strike="noStrike" baseline="0" dirty="0">
              <a:solidFill>
                <a:srgbClr val="000000"/>
              </a:solidFill>
              <a:latin typeface="Minion Pro"/>
            </a:endParaRPr>
          </a:p>
        </p:txBody>
      </p:sp>
    </p:spTree>
    <p:extLst>
      <p:ext uri="{BB962C8B-B14F-4D97-AF65-F5344CB8AC3E}">
        <p14:creationId xmlns:p14="http://schemas.microsoft.com/office/powerpoint/2010/main" val="198054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I.9. Devlet Arşiv Ağı/Devlet Arşivi Veri Merkezi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016758"/>
          </a:xfrm>
          <a:prstGeom prst="rect">
            <a:avLst/>
          </a:prstGeom>
          <a:noFill/>
        </p:spPr>
        <p:txBody>
          <a:bodyPr wrap="square">
            <a:spAutoFit/>
          </a:bodyPr>
          <a:lstStyle/>
          <a:p>
            <a:pPr algn="just"/>
            <a:r>
              <a:rPr lang="tr-TR" sz="1600" b="0" i="0" u="none" strike="noStrike" baseline="0" dirty="0">
                <a:solidFill>
                  <a:srgbClr val="000000"/>
                </a:solidFill>
                <a:latin typeface="Minion Pro"/>
              </a:rPr>
              <a:t>Yükümlü kurum ve kuruluşlar </a:t>
            </a:r>
            <a:r>
              <a:rPr lang="tr-TR" sz="1600" b="0" i="0" u="none" strike="noStrike" baseline="0" dirty="0" err="1">
                <a:solidFill>
                  <a:srgbClr val="000000"/>
                </a:solidFill>
                <a:latin typeface="Minion Pro"/>
              </a:rPr>
              <a:t>DAA’nın</a:t>
            </a:r>
            <a:r>
              <a:rPr lang="tr-TR" sz="1600" b="0" i="0" u="none" strike="noStrike" baseline="0" dirty="0">
                <a:solidFill>
                  <a:srgbClr val="000000"/>
                </a:solidFill>
                <a:latin typeface="Minion Pro"/>
              </a:rPr>
              <a:t> bir parçası ya da tamamlayıcısı olabilmesi için düzenli aralıklarla ve </a:t>
            </a:r>
            <a:r>
              <a:rPr lang="tr-TR" sz="1600" b="0" i="0" u="none" strike="noStrike" baseline="0" dirty="0" err="1">
                <a:solidFill>
                  <a:srgbClr val="000000"/>
                </a:solidFill>
                <a:latin typeface="Minion Pro"/>
              </a:rPr>
              <a:t>DAB’ın</a:t>
            </a:r>
            <a:r>
              <a:rPr lang="tr-TR" sz="1600" b="0" i="0" u="none" strike="noStrike" baseline="0" dirty="0">
                <a:solidFill>
                  <a:srgbClr val="000000"/>
                </a:solidFill>
                <a:latin typeface="Minion Pro"/>
              </a:rPr>
              <a:t> belirleyici standartlar (dijitalleştirme ve tanımlama) dâhilinde belgelerini araştırmaya hazır hale getirerek arşiv ağı üzerinden de hizmete sunabilecektir. Bu sayede zaman ve mekândan bağımsız olarak sürdürülebilir duruma gelen arşiv araştırma hizmetleri yalnızca tarihi fonlar üzerinden değil daha güncel fonlar üzerinden de hizmet sunabileceklerdir. </a:t>
            </a:r>
            <a:r>
              <a:rPr lang="tr-TR" sz="1600" b="0" i="0" u="none" strike="noStrike" baseline="0" dirty="0" err="1">
                <a:solidFill>
                  <a:srgbClr val="000000"/>
                </a:solidFill>
                <a:latin typeface="Minion Pro"/>
              </a:rPr>
              <a:t>DAA’nın</a:t>
            </a:r>
            <a:r>
              <a:rPr lang="tr-TR" sz="1600" b="0" i="0" u="none" strike="noStrike" baseline="0" dirty="0">
                <a:solidFill>
                  <a:srgbClr val="000000"/>
                </a:solidFill>
                <a:latin typeface="Minion Pro"/>
              </a:rPr>
              <a:t> oluşturulması ve kullanılması konusundaki gizlilik, güvenlik ve sürdürülebilirliğe, mevzuat ve düzenlemelere uygun</a:t>
            </a:r>
            <a:r>
              <a:rPr lang="tr-TR" sz="800" b="0" i="0" u="none" strike="noStrike" baseline="0" dirty="0">
                <a:solidFill>
                  <a:srgbClr val="000000"/>
                </a:solidFill>
                <a:latin typeface="Minion Pro"/>
              </a:rPr>
              <a:t>4 </a:t>
            </a:r>
            <a:r>
              <a:rPr lang="tr-TR" sz="1600" b="0" i="0" u="none" strike="noStrike" baseline="0" dirty="0">
                <a:solidFill>
                  <a:srgbClr val="000000"/>
                </a:solidFill>
                <a:latin typeface="Minion Pro"/>
              </a:rPr>
              <a:t>bir şekilde yürütülecek ve DAB tarafından ilave düzenlemeler yapılacaktır. Bu merkezi ağ ile arşiv araştırmalarının: </a:t>
            </a: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Niteliği, </a:t>
            </a:r>
            <a:endParaRPr lang="tr-TR" sz="1600" b="0" i="0" u="none" strike="noStrike" baseline="0" dirty="0">
              <a:solidFill>
                <a:srgbClr val="000000"/>
              </a:solidFill>
              <a:latin typeface="Minion Pro"/>
            </a:endParaRPr>
          </a:p>
          <a:p>
            <a:pPr marL="285750" indent="-285750">
              <a:buFont typeface="Wingdings" panose="05000000000000000000" pitchFamily="2" charset="2"/>
              <a:buChar char="y"/>
            </a:pPr>
            <a:r>
              <a:rPr lang="tr-TR" sz="1600" b="0" i="1" u="none" strike="noStrike" baseline="0" dirty="0">
                <a:solidFill>
                  <a:srgbClr val="000000"/>
                </a:solidFill>
                <a:latin typeface="Minion Pro"/>
              </a:rPr>
              <a:t>Niceliği, </a:t>
            </a:r>
            <a:endParaRPr lang="tr-TR" sz="1800" b="0" i="0" u="none" strike="noStrike" baseline="0" dirty="0">
              <a:solidFill>
                <a:srgbClr val="000000"/>
              </a:solidFill>
              <a:latin typeface="Wingdings" panose="05000000000000000000" pitchFamily="2" charset="2"/>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Kapsamı,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Kontrol ve denetiminin </a:t>
            </a:r>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üst seviyeye çıkarılması hedeflenmektedir.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Araştırmacılar ilgilendikleri, araştırdıkları konularla ilgili olarak belge koleksiyonlarına bütüncül bir yaklaşımla inceleme olanağı bulabilecekleri bir platform ile arşivlerimizin </a:t>
            </a:r>
            <a:r>
              <a:rPr lang="tr-TR" sz="1600" b="0" i="0" u="none" strike="noStrike" baseline="0" dirty="0" err="1">
                <a:solidFill>
                  <a:srgbClr val="000000"/>
                </a:solidFill>
                <a:latin typeface="Minion Pro"/>
              </a:rPr>
              <a:t>kanıtsal</a:t>
            </a:r>
            <a:r>
              <a:rPr lang="tr-TR" sz="1600" b="0" i="0" u="none" strike="noStrike" baseline="0" dirty="0">
                <a:solidFill>
                  <a:srgbClr val="000000"/>
                </a:solidFill>
                <a:latin typeface="Minion Pro"/>
              </a:rPr>
              <a:t> değerini en üst seviyeye taşıyarak birçok yazılı ve görsel yayına kaynak teşkil edecektir. Bu durum, arşivlerin kullanım oranını ve kalitesini etkileyeceğinden toplumsal hafızamızın hâkim olunan ve ilişkide bulunduğumuz tüm coğrafyada canlı tutulmasına da önemli katkılar sağlayacaktır. </a:t>
            </a:r>
          </a:p>
          <a:p>
            <a:pPr algn="just"/>
            <a:endParaRPr lang="tr-TR" sz="1600" b="0" i="0" u="none" strike="noStrike" baseline="0" dirty="0">
              <a:solidFill>
                <a:srgbClr val="000000"/>
              </a:solidFill>
              <a:latin typeface="Minion Pro"/>
            </a:endParaRPr>
          </a:p>
          <a:p>
            <a:pPr algn="just"/>
            <a:r>
              <a:rPr lang="tr-TR" sz="1600" b="0" i="0" u="none" strike="noStrike" baseline="0" dirty="0" err="1">
                <a:solidFill>
                  <a:srgbClr val="000000"/>
                </a:solidFill>
                <a:latin typeface="Minion Pro"/>
              </a:rPr>
              <a:t>DAB’ın</a:t>
            </a:r>
            <a:r>
              <a:rPr lang="tr-TR" sz="1600" b="0" i="0" u="none" strike="noStrike" baseline="0" dirty="0">
                <a:solidFill>
                  <a:srgbClr val="000000"/>
                </a:solidFill>
                <a:latin typeface="Minion Pro"/>
              </a:rPr>
              <a:t> yurtiçi ve yurtdışında yapmış olduğu işbirliği ve yürütülen projelerin araştırma hizmetlerine etkisi; arşiv varlığı itibariyle dünyanın en önemli arşivlerinden olan millî arşivimizin DAA ve DAVM kapsamındaki araştırma hizmetlerine katkısı tüm dünyanın dikkatini çekecektir. </a:t>
            </a:r>
          </a:p>
        </p:txBody>
      </p:sp>
    </p:spTree>
    <p:extLst>
      <p:ext uri="{BB962C8B-B14F-4D97-AF65-F5344CB8AC3E}">
        <p14:creationId xmlns:p14="http://schemas.microsoft.com/office/powerpoint/2010/main" val="205360863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1D264D-18B1-3F41-9886-67674251DD78}"/>
              </a:ext>
            </a:extLst>
          </p:cNvPr>
          <p:cNvPicPr>
            <a:picLocks noChangeAspect="1"/>
          </p:cNvPicPr>
          <p:nvPr/>
        </p:nvPicPr>
        <p:blipFill>
          <a:blip r:embed="rId2"/>
          <a:stretch>
            <a:fillRect/>
          </a:stretch>
        </p:blipFill>
        <p:spPr>
          <a:xfrm>
            <a:off x="10392" y="447"/>
            <a:ext cx="12171216" cy="6857107"/>
          </a:xfrm>
          <a:prstGeom prst="rect">
            <a:avLst/>
          </a:prstGeom>
        </p:spPr>
      </p:pic>
      <p:pic>
        <p:nvPicPr>
          <p:cNvPr id="4" name="Resim 3">
            <a:extLst>
              <a:ext uri="{FF2B5EF4-FFF2-40B4-BE49-F238E27FC236}">
                <a16:creationId xmlns:a16="http://schemas.microsoft.com/office/drawing/2014/main" id="{4188C9D1-405A-4FFD-A3DB-F4A964452B4C}"/>
              </a:ext>
            </a:extLst>
          </p:cNvPr>
          <p:cNvPicPr>
            <a:picLocks noChangeAspect="1"/>
          </p:cNvPicPr>
          <p:nvPr/>
        </p:nvPicPr>
        <p:blipFill>
          <a:blip r:embed="rId2"/>
          <a:stretch>
            <a:fillRect/>
          </a:stretch>
        </p:blipFill>
        <p:spPr>
          <a:xfrm>
            <a:off x="10392" y="447"/>
            <a:ext cx="12171216" cy="6857107"/>
          </a:xfrm>
          <a:prstGeom prst="rect">
            <a:avLst/>
          </a:prstGeom>
        </p:spPr>
      </p:pic>
      <p:pic>
        <p:nvPicPr>
          <p:cNvPr id="5" name="8 Resim">
            <a:extLst>
              <a:ext uri="{FF2B5EF4-FFF2-40B4-BE49-F238E27FC236}">
                <a16:creationId xmlns:a16="http://schemas.microsoft.com/office/drawing/2014/main" id="{92A4DE8C-A931-4430-BAF9-825EC7CDA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2984521"/>
            <a:ext cx="3608949" cy="214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TEŞEKKÜRLER">
            <a:extLst>
              <a:ext uri="{FF2B5EF4-FFF2-40B4-BE49-F238E27FC236}">
                <a16:creationId xmlns:a16="http://schemas.microsoft.com/office/drawing/2014/main" id="{33682EE7-0CA8-4F04-B7D1-9B28FD6311C6}"/>
              </a:ext>
            </a:extLst>
          </p:cNvPr>
          <p:cNvSpPr txBox="1">
            <a:spLocks/>
          </p:cNvSpPr>
          <p:nvPr/>
        </p:nvSpPr>
        <p:spPr>
          <a:xfrm>
            <a:off x="6468912" y="3618689"/>
            <a:ext cx="3608950" cy="56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ctr" defTabSz="584200" rtl="0" latinLnBrk="0">
              <a:lnSpc>
                <a:spcPct val="90000"/>
              </a:lnSpc>
              <a:spcBef>
                <a:spcPts val="0"/>
              </a:spcBef>
              <a:spcAft>
                <a:spcPts val="0"/>
              </a:spcAft>
              <a:buClrTx/>
              <a:buSzTx/>
              <a:buFontTx/>
              <a:buNone/>
              <a:tabLst/>
              <a:defRPr sz="11000" b="1" i="0" u="none" strike="noStrike" cap="all" spc="300" baseline="0">
                <a:solidFill>
                  <a:srgbClr val="FFFFFF"/>
                </a:solidFill>
                <a:uFillTx/>
                <a:latin typeface="Arial"/>
                <a:ea typeface="Arial"/>
                <a:cs typeface="Arial"/>
                <a:sym typeface="Arial"/>
              </a:defRPr>
            </a:lvl1pPr>
            <a:lvl2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2pPr>
            <a:lvl3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3pPr>
            <a:lvl4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4pPr>
            <a:lvl5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5pPr>
            <a:lvl6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6pPr>
            <a:lvl7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7pPr>
            <a:lvl8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8pPr>
            <a:lvl9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9pPr>
          </a:lstStyle>
          <a:p>
            <a:pPr>
              <a:defRPr/>
            </a:pPr>
            <a:r>
              <a:rPr lang="tr-TR" sz="2400" kern="0" dirty="0">
                <a:solidFill>
                  <a:srgbClr val="002060"/>
                </a:solidFill>
                <a:latin typeface="Arial Black" panose="020B0A04020102020204" pitchFamily="34" charset="0"/>
              </a:rPr>
              <a:t>TEŞEKKÜR/</a:t>
            </a:r>
            <a:r>
              <a:rPr lang="tr-TR" sz="2400" kern="0" dirty="0">
                <a:solidFill>
                  <a:prstClr val="white"/>
                </a:solidFill>
                <a:latin typeface="Arial Black" panose="020B0A04020102020204" pitchFamily="34" charset="0"/>
              </a:rPr>
              <a:t>ARZ</a:t>
            </a:r>
            <a:r>
              <a:rPr lang="tr-TR" sz="2400" kern="0" dirty="0">
                <a:solidFill>
                  <a:srgbClr val="002060"/>
                </a:solidFill>
                <a:latin typeface="Arial Black" panose="020B0A04020102020204" pitchFamily="34" charset="0"/>
              </a:rPr>
              <a:t> EDE</a:t>
            </a:r>
            <a:r>
              <a:rPr lang="tr-TR" sz="2400" kern="0" dirty="0">
                <a:solidFill>
                  <a:prstClr val="white"/>
                </a:solidFill>
                <a:latin typeface="Arial Black" panose="020B0A04020102020204" pitchFamily="34" charset="0"/>
              </a:rPr>
              <a:t>RİM</a:t>
            </a:r>
          </a:p>
        </p:txBody>
      </p:sp>
      <p:sp>
        <p:nvSpPr>
          <p:cNvPr id="7" name="4 Metin kutusu">
            <a:extLst>
              <a:ext uri="{FF2B5EF4-FFF2-40B4-BE49-F238E27FC236}">
                <a16:creationId xmlns:a16="http://schemas.microsoft.com/office/drawing/2014/main" id="{46C3FF99-FFE8-4679-8A9C-BD152291A75D}"/>
              </a:ext>
            </a:extLst>
          </p:cNvPr>
          <p:cNvSpPr txBox="1"/>
          <p:nvPr/>
        </p:nvSpPr>
        <p:spPr>
          <a:xfrm>
            <a:off x="1764144" y="549071"/>
            <a:ext cx="8672947" cy="2123658"/>
          </a:xfrm>
          <a:prstGeom prst="rect">
            <a:avLst/>
          </a:prstGeom>
          <a:noFill/>
        </p:spPr>
        <p:txBody>
          <a:bodyPr wrap="square" rtlCol="0">
            <a:spAutoFit/>
          </a:bodyPr>
          <a:lstStyle/>
          <a:p>
            <a:pPr algn="ctr" fontAlgn="base">
              <a:spcBef>
                <a:spcPct val="0"/>
              </a:spcBef>
              <a:spcAft>
                <a:spcPct val="0"/>
              </a:spcAft>
              <a:defRPr/>
            </a:pPr>
            <a:r>
              <a:rPr lang="tr-TR" sz="1600" dirty="0">
                <a:solidFill>
                  <a:srgbClr val="002060"/>
                </a:solidFill>
                <a:latin typeface="Arial Black" pitchFamily="34" charset="0"/>
                <a:cs typeface="Arial" charset="0"/>
                <a:sym typeface="Arial"/>
              </a:rPr>
              <a:t>İsmail IŞIK</a:t>
            </a:r>
          </a:p>
          <a:p>
            <a:pPr algn="ctr" fontAlgn="base">
              <a:spcBef>
                <a:spcPct val="0"/>
              </a:spcBef>
              <a:spcAft>
                <a:spcPct val="0"/>
              </a:spcAft>
              <a:defRPr/>
            </a:pPr>
            <a:r>
              <a:rPr lang="tr-TR" sz="1600" dirty="0">
                <a:solidFill>
                  <a:srgbClr val="002060"/>
                </a:solidFill>
                <a:latin typeface="Arial Black" pitchFamily="34" charset="0"/>
                <a:cs typeface="Arial" charset="0"/>
                <a:sym typeface="Arial"/>
              </a:rPr>
              <a:t>Tapu ve Kadastro Uzmanı</a:t>
            </a: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Birim Sorumlusu</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Tapu ve Kadastro Uzmanı</a:t>
            </a: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p:txBody>
      </p:sp>
      <p:pic>
        <p:nvPicPr>
          <p:cNvPr id="8" name="Picture 4">
            <a:extLst>
              <a:ext uri="{FF2B5EF4-FFF2-40B4-BE49-F238E27FC236}">
                <a16:creationId xmlns:a16="http://schemas.microsoft.com/office/drawing/2014/main" id="{A3E7BF7A-A069-4D55-A263-52BBC88F9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53" y="5172577"/>
            <a:ext cx="11731557" cy="8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yagram 8">
            <a:extLst>
              <a:ext uri="{FF2B5EF4-FFF2-40B4-BE49-F238E27FC236}">
                <a16:creationId xmlns:a16="http://schemas.microsoft.com/office/drawing/2014/main" id="{047E5D52-452A-4C39-90CD-3C12CAA7BF66}"/>
              </a:ext>
            </a:extLst>
          </p:cNvPr>
          <p:cNvGraphicFramePr/>
          <p:nvPr>
            <p:extLst>
              <p:ext uri="{D42A27DB-BD31-4B8C-83A1-F6EECF244321}">
                <p14:modId xmlns:p14="http://schemas.microsoft.com/office/powerpoint/2010/main" val="4065772074"/>
              </p:ext>
            </p:extLst>
          </p:nvPr>
        </p:nvGraphicFramePr>
        <p:xfrm>
          <a:off x="9581383" y="2454913"/>
          <a:ext cx="2837662" cy="267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Resim 3">
            <a:extLst>
              <a:ext uri="{FF2B5EF4-FFF2-40B4-BE49-F238E27FC236}">
                <a16:creationId xmlns:a16="http://schemas.microsoft.com/office/drawing/2014/main" id="{F7489F18-00CD-4629-BCAF-66FD9BA7F7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5908" y="549071"/>
            <a:ext cx="2854493" cy="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73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2" presetClass="entr" presetSubtype="9"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750" fill="hold"/>
                                        <p:tgtEl>
                                          <p:spTgt spid="10"/>
                                        </p:tgtEl>
                                        <p:attrNameLst>
                                          <p:attrName>ppt_x</p:attrName>
                                        </p:attrNameLst>
                                      </p:cBhvr>
                                      <p:tavLst>
                                        <p:tav tm="0">
                                          <p:val>
                                            <p:strVal val="0-#ppt_w/2"/>
                                          </p:val>
                                        </p:tav>
                                        <p:tav tm="100000">
                                          <p:val>
                                            <p:strVal val="#ppt_x"/>
                                          </p:val>
                                        </p:tav>
                                      </p:tavLst>
                                    </p:anim>
                                    <p:anim calcmode="lin" valueType="num">
                                      <p:cBhvr additive="base">
                                        <p:cTn id="22"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I.10. Dijitalleştirme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278094"/>
          </a:xfrm>
          <a:prstGeom prst="rect">
            <a:avLst/>
          </a:prstGeom>
          <a:noFill/>
        </p:spPr>
        <p:txBody>
          <a:bodyPr wrap="square">
            <a:spAutoFit/>
          </a:bodyPr>
          <a:lstStyle/>
          <a:p>
            <a:pPr algn="just"/>
            <a:r>
              <a:rPr lang="tr-TR" sz="1600" b="0" i="0" u="none" strike="noStrike" baseline="0" dirty="0">
                <a:solidFill>
                  <a:srgbClr val="000000"/>
                </a:solidFill>
                <a:latin typeface="Minion Pro"/>
              </a:rPr>
              <a:t>11 sayılı Cumhurbaşkanlığı Kararnamesinde ve Devlet Arşiv Hizmetleri Hakkında Yönetmelikte, </a:t>
            </a:r>
            <a:r>
              <a:rPr lang="tr-TR" sz="1600" b="0" i="1" u="none" strike="noStrike" baseline="0" dirty="0">
                <a:solidFill>
                  <a:srgbClr val="000000"/>
                </a:solidFill>
                <a:latin typeface="Minion Pro"/>
              </a:rPr>
              <a:t>“kâğıt ortamındaki belgelerin tarayıcı, kamera gibi cihazlar veya yenilikçi teknikler kullanılarak sayısal ortama aktarılması” </a:t>
            </a:r>
            <a:r>
              <a:rPr lang="tr-TR" sz="1600" b="0" i="0" u="none" strike="noStrike" baseline="0" dirty="0">
                <a:solidFill>
                  <a:srgbClr val="000000"/>
                </a:solidFill>
                <a:latin typeface="Minion Pro"/>
              </a:rPr>
              <a:t>olarak ifade edilen dijitalleştirme, Belge Yönetimi ve Arşiv Terimleri </a:t>
            </a:r>
            <a:r>
              <a:rPr lang="tr-TR" sz="1600" b="0" i="0" u="none" strike="noStrike" baseline="0" dirty="0" err="1">
                <a:solidFill>
                  <a:srgbClr val="000000"/>
                </a:solidFill>
                <a:latin typeface="Minion Pro"/>
              </a:rPr>
              <a:t>Sözlüğü’nde</a:t>
            </a:r>
            <a:r>
              <a:rPr lang="tr-TR" sz="1600" b="0" i="0" u="none" strike="noStrike" baseline="0" dirty="0">
                <a:solidFill>
                  <a:srgbClr val="000000"/>
                </a:solidFill>
                <a:latin typeface="Minion Pro"/>
              </a:rPr>
              <a:t> İngilizce </a:t>
            </a:r>
            <a:r>
              <a:rPr lang="tr-TR" sz="1600" b="0" i="1" u="none" strike="noStrike" baseline="0" dirty="0" err="1">
                <a:solidFill>
                  <a:srgbClr val="000000"/>
                </a:solidFill>
                <a:latin typeface="Minion Pro"/>
              </a:rPr>
              <a:t>digitization</a:t>
            </a:r>
            <a:r>
              <a:rPr lang="tr-TR" sz="1600" b="0" i="1" u="none" strike="noStrike" baseline="0" dirty="0">
                <a:solidFill>
                  <a:srgbClr val="000000"/>
                </a:solidFill>
                <a:latin typeface="Minion Pro"/>
              </a:rPr>
              <a:t> </a:t>
            </a:r>
            <a:r>
              <a:rPr lang="tr-TR" sz="1600" b="0" i="0" u="none" strike="noStrike" baseline="0" dirty="0">
                <a:solidFill>
                  <a:srgbClr val="000000"/>
                </a:solidFill>
                <a:latin typeface="Minion Pro"/>
              </a:rPr>
              <a:t>olarak karşılık verilen, sayısallaştırma da denilen; </a:t>
            </a:r>
            <a:r>
              <a:rPr lang="tr-TR" sz="1600" b="0" i="1" u="none" strike="noStrike" baseline="0" dirty="0">
                <a:solidFill>
                  <a:srgbClr val="000000"/>
                </a:solidFill>
                <a:latin typeface="Minion Pro"/>
              </a:rPr>
              <a:t>“analog materyalin bilgisayarda depolanması amacıyla sayısal formata dönüştürülmesi işlemi” </a:t>
            </a:r>
            <a:r>
              <a:rPr lang="tr-TR" sz="1600" b="0" i="0" u="none" strike="noStrike" baseline="0" dirty="0">
                <a:solidFill>
                  <a:srgbClr val="000000"/>
                </a:solidFill>
                <a:latin typeface="Minion Pro"/>
              </a:rPr>
              <a:t>olarak tanımlanmıştır. </a:t>
            </a:r>
          </a:p>
          <a:p>
            <a:pPr algn="just"/>
            <a:r>
              <a:rPr lang="tr-TR" sz="1600" b="0" i="0" u="none" strike="noStrike" baseline="0" dirty="0">
                <a:solidFill>
                  <a:srgbClr val="000000"/>
                </a:solidFill>
                <a:latin typeface="Minion Pro"/>
              </a:rPr>
              <a:t>Dijitalleştirme, Kararnamenin 5. maddesine göre </a:t>
            </a:r>
            <a:r>
              <a:rPr lang="tr-TR" sz="1600" b="0" i="0" u="none" strike="noStrike" baseline="0" dirty="0" err="1">
                <a:solidFill>
                  <a:srgbClr val="000000"/>
                </a:solidFill>
                <a:latin typeface="Minion Pro"/>
              </a:rPr>
              <a:t>DAB’ın</a:t>
            </a:r>
            <a:r>
              <a:rPr lang="tr-TR" sz="1600" b="0" i="0" u="none" strike="noStrike" baseline="0" dirty="0">
                <a:solidFill>
                  <a:srgbClr val="000000"/>
                </a:solidFill>
                <a:latin typeface="Minion Pro"/>
              </a:rPr>
              <a:t> temel görevleri arasındadır. Söz konusu Kararnamenin 5. maddesi ve Devlet Arşiv Hizmetleri Hakkında Yönetmeliğin 23. maddesi dayanak gösterilerek 7.7.2020 tarihinde Arşivlerde Gerçekleştirilecek Dijitalleştirme Faaliyetlerine Yönelik Usul ve Esaslar, DAB tarafından yayımlanmıştır. Bu idari, düzenleyici işlem kapsamındaki yükümlü kurum ve kuruluşlar: </a:t>
            </a: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Dijitalleştirme komisyonu,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Dijitalleştirilecek belgelerin belirlenmesi ve dijitalleştirme sürecinin planlanması,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Dijitalleştirilecek belgelerin çekime hazırlanması,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Belgelerin dijitalleştirilmesi, </a:t>
            </a:r>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Kontrol, </a:t>
            </a:r>
            <a:endParaRPr lang="tr-TR" sz="1600" b="0" i="0" u="none" strike="noStrike" baseline="0" dirty="0">
              <a:solidFill>
                <a:srgbClr val="000000"/>
              </a:solidFill>
              <a:latin typeface="Minion Pro"/>
            </a:endParaRPr>
          </a:p>
          <a:p>
            <a:pPr marL="285750" indent="-285750">
              <a:buFont typeface="Wingdings" panose="05000000000000000000" pitchFamily="2" charset="2"/>
              <a:buChar char="y"/>
            </a:pPr>
            <a:r>
              <a:rPr lang="tr-TR" sz="1600" b="0" i="1" u="none" strike="noStrike" baseline="0" dirty="0">
                <a:solidFill>
                  <a:srgbClr val="000000"/>
                </a:solidFill>
                <a:latin typeface="Minion Pro"/>
              </a:rPr>
              <a:t>Depolama ve güvenlik </a:t>
            </a:r>
          </a:p>
          <a:p>
            <a:endParaRPr lang="tr-TR" sz="1600" b="0" i="0" u="none" strike="noStrike" baseline="0" dirty="0">
              <a:solidFill>
                <a:srgbClr val="000000"/>
              </a:solidFill>
              <a:latin typeface="Minion Pro"/>
            </a:endParaRPr>
          </a:p>
          <a:p>
            <a:r>
              <a:rPr lang="tr-TR" sz="1600" b="0" i="0" u="none" strike="noStrike" baseline="0" dirty="0">
                <a:solidFill>
                  <a:srgbClr val="000000"/>
                </a:solidFill>
                <a:latin typeface="Minion Pro"/>
              </a:rPr>
              <a:t>aşamalarının nasıl gerçekleştirileceği konusunda </a:t>
            </a:r>
            <a:r>
              <a:rPr lang="tr-TR" sz="1600" b="0" i="0" u="none" strike="noStrike" baseline="0" dirty="0" err="1">
                <a:solidFill>
                  <a:srgbClr val="000000"/>
                </a:solidFill>
                <a:latin typeface="Minion Pro"/>
              </a:rPr>
              <a:t>DAB’a</a:t>
            </a:r>
            <a:r>
              <a:rPr lang="tr-TR" sz="1600" b="0" i="0" u="none" strike="noStrike" baseline="0" dirty="0">
                <a:solidFill>
                  <a:srgbClr val="000000"/>
                </a:solidFill>
                <a:latin typeface="Minion Pro"/>
              </a:rPr>
              <a:t> karşı sorumludurlar. Bu usul ve esaslar ile yükümlü kurum ve kuruluşlardaki dijitalleştirme faaliyetlerinde:</a:t>
            </a:r>
          </a:p>
        </p:txBody>
      </p:sp>
    </p:spTree>
    <p:extLst>
      <p:ext uri="{BB962C8B-B14F-4D97-AF65-F5344CB8AC3E}">
        <p14:creationId xmlns:p14="http://schemas.microsoft.com/office/powerpoint/2010/main" val="59543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TEMEL KAVRAMLAR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45834"/>
          </a:xfrm>
          <a:prstGeom prst="rect">
            <a:avLst/>
          </a:prstGeom>
          <a:noFill/>
        </p:spPr>
        <p:txBody>
          <a:bodyPr wrap="square">
            <a:spAutoFit/>
          </a:bodyPr>
          <a:lstStyle/>
          <a:p>
            <a:pPr algn="just">
              <a:lnSpc>
                <a:spcPct val="150000"/>
              </a:lnSpc>
            </a:pPr>
            <a:r>
              <a:rPr lang="tr-TR" sz="1600" b="0" i="0" u="none" strike="noStrike" baseline="0" dirty="0">
                <a:solidFill>
                  <a:srgbClr val="000000"/>
                </a:solidFill>
                <a:latin typeface="Minion Pro"/>
              </a:rPr>
              <a:t>Herhangi bir bilim dalını ya da mesleği anlaşılır kılmak, onun içeriğini açıklamak, çerçevesini çizmek, diğer meslek ve bilim dallarıyla ilişki ve etkileşimini ortaya koyabilmek için bilinmesi gerekli olan temel kavramlar vardır. </a:t>
            </a:r>
          </a:p>
          <a:p>
            <a:pPr algn="just">
              <a:lnSpc>
                <a:spcPct val="150000"/>
              </a:lnSpc>
            </a:pPr>
            <a:endParaRPr lang="tr-TR" sz="1600" dirty="0">
              <a:solidFill>
                <a:srgbClr val="000000"/>
              </a:solidFill>
              <a:latin typeface="Minion Pro"/>
            </a:endParaRPr>
          </a:p>
          <a:p>
            <a:pPr algn="just">
              <a:lnSpc>
                <a:spcPct val="150000"/>
              </a:lnSpc>
            </a:pPr>
            <a:r>
              <a:rPr lang="tr-TR" sz="1600" b="0" i="0" u="none" strike="noStrike" baseline="0" dirty="0">
                <a:solidFill>
                  <a:srgbClr val="000000"/>
                </a:solidFill>
                <a:latin typeface="Minion Pro"/>
              </a:rPr>
              <a:t>Bu kavramların tanımları ve terminolojisi de ilgili bilim dalının kuram ve uygulamalarındaki değişimlerle eşzamanlı olarak farklılaşma gösterir. Kuşkusuz </a:t>
            </a:r>
            <a:r>
              <a:rPr lang="tr-TR" sz="1600" b="1" i="0" u="none" strike="noStrike" baseline="0" dirty="0">
                <a:solidFill>
                  <a:srgbClr val="000000"/>
                </a:solidFill>
                <a:latin typeface="Minion Pro"/>
              </a:rPr>
              <a:t>arşiv bilim dalı ve arşivcilik mesleğindeki gelişmeler </a:t>
            </a:r>
            <a:r>
              <a:rPr lang="tr-TR" sz="1600" b="0" i="0" u="none" strike="noStrike" baseline="0" dirty="0">
                <a:solidFill>
                  <a:srgbClr val="000000"/>
                </a:solidFill>
                <a:latin typeface="Minion Pro"/>
              </a:rPr>
              <a:t>bir taraftan ülke çapında yeni bir yapılanmayı zorunlu kılarken diğer taraftan da bazı temel kavramların yeniden tanımlanması gerekliliğini ortaya çıkarmaktadır. </a:t>
            </a:r>
          </a:p>
          <a:p>
            <a:pPr algn="just">
              <a:lnSpc>
                <a:spcPct val="150000"/>
              </a:lnSpc>
            </a:pPr>
            <a:endParaRPr lang="tr-TR" sz="1600" dirty="0">
              <a:solidFill>
                <a:srgbClr val="000000"/>
              </a:solidFill>
              <a:latin typeface="Minion Pro"/>
              <a:cs typeface="Arial" panose="020B0604020202020204" pitchFamily="34" charset="0"/>
            </a:endParaRPr>
          </a:p>
          <a:p>
            <a:pPr algn="just">
              <a:lnSpc>
                <a:spcPct val="150000"/>
              </a:lnSpc>
            </a:pPr>
            <a:r>
              <a:rPr lang="tr-TR" sz="1600" b="0" i="0" u="none" strike="noStrike" baseline="0" dirty="0">
                <a:solidFill>
                  <a:srgbClr val="000000"/>
                </a:solidFill>
                <a:latin typeface="Minion Pro"/>
              </a:rPr>
              <a:t>Arşivcilik kapsamındaki temel kavramların, bu alanla ilgili kişilerin </a:t>
            </a:r>
            <a:r>
              <a:rPr lang="tr-TR" sz="1600" b="1" i="0" u="none" strike="noStrike" baseline="0" dirty="0">
                <a:solidFill>
                  <a:srgbClr val="000000"/>
                </a:solidFill>
                <a:latin typeface="Minion Pro"/>
              </a:rPr>
              <a:t>(yönetici, çalışan, öğrenci, araştırmacı) </a:t>
            </a:r>
            <a:r>
              <a:rPr lang="tr-TR" sz="1600" b="0" i="0" u="none" strike="noStrike" baseline="0" dirty="0">
                <a:solidFill>
                  <a:srgbClr val="000000"/>
                </a:solidFill>
                <a:latin typeface="Minion Pro"/>
              </a:rPr>
              <a:t>tümü tarafından doğru algılanması ya da bazı yeni kavramların da arşivciliğin faaliyet alanı ile ilgili olduğunun bilinmesi, </a:t>
            </a:r>
            <a:r>
              <a:rPr lang="tr-TR" sz="1600" b="1" i="0" u="none" strike="noStrike" baseline="0" dirty="0">
                <a:solidFill>
                  <a:srgbClr val="000000"/>
                </a:solidFill>
                <a:latin typeface="Minion Pro"/>
              </a:rPr>
              <a:t>bu mesleğin çok yönlü ve disiplinler arası bir bilim dalı olarak çağdaş bir bakış açısı ile değerlendirilmesine </a:t>
            </a:r>
            <a:r>
              <a:rPr lang="tr-TR" sz="1600" b="0" i="0" u="none" strike="noStrike" baseline="0" dirty="0">
                <a:solidFill>
                  <a:srgbClr val="000000"/>
                </a:solidFill>
                <a:latin typeface="Minion Pro"/>
              </a:rPr>
              <a:t>temel oluşturacaktır.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852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I.10. Dijitalleştirme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2092881"/>
          </a:xfrm>
          <a:prstGeom prst="rect">
            <a:avLst/>
          </a:prstGeom>
          <a:noFill/>
        </p:spPr>
        <p:txBody>
          <a:bodyPr wrap="square">
            <a:spAutoFit/>
          </a:bodyPr>
          <a:lstStyle/>
          <a:p>
            <a:pPr algn="l"/>
            <a:endParaRPr lang="tr-TR" sz="1800" b="0" i="0" u="none" strike="noStrike" baseline="0" dirty="0">
              <a:solidFill>
                <a:srgbClr val="000000"/>
              </a:solidFill>
              <a:latin typeface="Wingdings" panose="05000000000000000000" pitchFamily="2" charset="2"/>
            </a:endParaRPr>
          </a:p>
          <a:p>
            <a:r>
              <a:rPr lang="es-ES" sz="1600" b="0" i="0" u="none" strike="noStrike" baseline="0" dirty="0">
                <a:solidFill>
                  <a:srgbClr val="000000"/>
                </a:solidFill>
                <a:latin typeface="Wingdings" panose="05000000000000000000" pitchFamily="2" charset="2"/>
              </a:rPr>
              <a:t>y </a:t>
            </a:r>
            <a:r>
              <a:rPr lang="es-ES" sz="1600" b="0" i="1" u="none" strike="noStrike" baseline="0" dirty="0">
                <a:solidFill>
                  <a:srgbClr val="000000"/>
                </a:solidFill>
                <a:latin typeface="Minion Pro"/>
              </a:rPr>
              <a:t>Maliyet ve iş gücü kaybının, </a:t>
            </a:r>
            <a:endParaRPr lang="es-ES"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Standart dışı ve niteliksiz işlemlerin, </a:t>
            </a:r>
            <a:endParaRPr lang="tr-TR" sz="1600" b="0" i="0" u="none" strike="noStrike" baseline="0" dirty="0">
              <a:solidFill>
                <a:srgbClr val="000000"/>
              </a:solidFill>
              <a:latin typeface="Minion Pro"/>
            </a:endParaRPr>
          </a:p>
          <a:p>
            <a:r>
              <a:rPr lang="es-ES" sz="1600" b="0" i="0" u="none" strike="noStrike" baseline="0" dirty="0">
                <a:solidFill>
                  <a:srgbClr val="000000"/>
                </a:solidFill>
                <a:latin typeface="Wingdings" panose="05000000000000000000" pitchFamily="2" charset="2"/>
              </a:rPr>
              <a:t>y </a:t>
            </a:r>
            <a:r>
              <a:rPr lang="es-ES" sz="1600" b="0" i="1" u="none" strike="noStrike" baseline="0" dirty="0">
                <a:solidFill>
                  <a:srgbClr val="000000"/>
                </a:solidFill>
                <a:latin typeface="Minion Pro"/>
              </a:rPr>
              <a:t>Erişim ve depolamadaki sorunların, </a:t>
            </a:r>
            <a:endParaRPr lang="es-ES" sz="1600" b="0" i="0" u="none" strike="noStrike" baseline="0" dirty="0">
              <a:solidFill>
                <a:srgbClr val="000000"/>
              </a:solidFill>
              <a:latin typeface="Minion Pro"/>
            </a:endParaRPr>
          </a:p>
          <a:p>
            <a:r>
              <a:rPr lang="tr-TR" sz="1600" b="0" i="0" u="none" strike="noStrike" baseline="0" dirty="0">
                <a:solidFill>
                  <a:srgbClr val="000000"/>
                </a:solidFill>
                <a:latin typeface="Wingdings" panose="05000000000000000000" pitchFamily="2" charset="2"/>
              </a:rPr>
              <a:t>y </a:t>
            </a:r>
            <a:r>
              <a:rPr lang="tr-TR" sz="1600" b="0" i="1" u="none" strike="noStrike" baseline="0" dirty="0">
                <a:solidFill>
                  <a:srgbClr val="000000"/>
                </a:solidFill>
                <a:latin typeface="Minion Pro"/>
              </a:rPr>
              <a:t>Belgelerin zarar görmesinin, </a:t>
            </a:r>
            <a:endParaRPr lang="tr-TR" sz="1600" b="0" i="0" u="none" strike="noStrike" baseline="0" dirty="0">
              <a:solidFill>
                <a:srgbClr val="000000"/>
              </a:solidFill>
              <a:latin typeface="Minion Pro"/>
            </a:endParaRPr>
          </a:p>
          <a:p>
            <a:r>
              <a:rPr lang="es-ES" sz="1600" b="0" i="0" u="none" strike="noStrike" baseline="0" dirty="0">
                <a:solidFill>
                  <a:srgbClr val="000000"/>
                </a:solidFill>
                <a:latin typeface="Wingdings" panose="05000000000000000000" pitchFamily="2" charset="2"/>
              </a:rPr>
              <a:t>y </a:t>
            </a:r>
            <a:r>
              <a:rPr lang="es-ES" sz="1600" b="0" i="1" u="none" strike="noStrike" baseline="0" dirty="0">
                <a:solidFill>
                  <a:srgbClr val="000000"/>
                </a:solidFill>
                <a:latin typeface="Minion Pro"/>
              </a:rPr>
              <a:t>Dijital arşiv transferi sorunlarının </a:t>
            </a:r>
            <a:endParaRPr lang="es-ES" sz="1600" b="0" i="0" u="none" strike="noStrike" baseline="0" dirty="0">
              <a:solidFill>
                <a:srgbClr val="000000"/>
              </a:solidFill>
              <a:latin typeface="Minion Pro"/>
            </a:endParaRP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en aza indirgenerek zaman içinde ortadan kaldırılması hedeflenmiştir. </a:t>
            </a:r>
          </a:p>
        </p:txBody>
      </p:sp>
    </p:spTree>
    <p:extLst>
      <p:ext uri="{BB962C8B-B14F-4D97-AF65-F5344CB8AC3E}">
        <p14:creationId xmlns:p14="http://schemas.microsoft.com/office/powerpoint/2010/main" val="3027968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I.11. Gizlilik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970318"/>
          </a:xfrm>
          <a:prstGeom prst="rect">
            <a:avLst/>
          </a:prstGeom>
          <a:noFill/>
        </p:spPr>
        <p:txBody>
          <a:bodyPr wrap="square">
            <a:spAutoFit/>
          </a:bodyPr>
          <a:lstStyle/>
          <a:p>
            <a:pPr algn="just"/>
            <a:r>
              <a:rPr lang="tr-TR" sz="1800" b="0" i="0" u="none" strike="noStrike" baseline="0" dirty="0">
                <a:solidFill>
                  <a:srgbClr val="000000"/>
                </a:solidFill>
                <a:latin typeface="Minion Pro"/>
              </a:rPr>
              <a:t>Belge Yönetimi ve Arşiv Terimleri </a:t>
            </a:r>
            <a:r>
              <a:rPr lang="tr-TR" sz="1800" b="0" i="0" u="none" strike="noStrike" baseline="0" dirty="0" err="1">
                <a:solidFill>
                  <a:srgbClr val="000000"/>
                </a:solidFill>
                <a:latin typeface="Minion Pro"/>
              </a:rPr>
              <a:t>Sözlüğü’nde</a:t>
            </a:r>
            <a:r>
              <a:rPr lang="tr-TR" sz="1800" b="0" i="0" u="none" strike="noStrike" baseline="0" dirty="0">
                <a:solidFill>
                  <a:srgbClr val="000000"/>
                </a:solidFill>
                <a:latin typeface="Minion Pro"/>
              </a:rPr>
              <a:t> İngilizce karşılığı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confidentiality</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security</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classification</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olarak belirtilen gizlilik, </a:t>
            </a:r>
            <a:r>
              <a:rPr lang="tr-TR" sz="1800" b="1" i="1" u="none" strike="noStrike" baseline="0" dirty="0">
                <a:solidFill>
                  <a:srgbClr val="000000"/>
                </a:solidFill>
                <a:latin typeface="Minion Pro"/>
              </a:rPr>
              <a:t>“belirli bilgi veya belgelere yüklenen ve böylece onlara erişimi sınırlayan veya özel hayata saygı gerektiren durum ya da devlet güvenliğinin korunması amacıyla belirli belgelere, içeriklerine ve kullanımına getirilen kısıtlama" </a:t>
            </a:r>
            <a:r>
              <a:rPr lang="tr-TR" sz="1800" b="0" i="0" u="none" strike="noStrike" baseline="0" dirty="0">
                <a:solidFill>
                  <a:srgbClr val="000000"/>
                </a:solidFill>
                <a:latin typeface="Minion Pro"/>
              </a:rPr>
              <a:t>olarak tanımlanmıştır.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12.4.2000 tarihli T.C. Resmî </a:t>
            </a:r>
            <a:r>
              <a:rPr lang="tr-TR" sz="1800" b="0" i="0" u="none" strike="noStrike" baseline="0" dirty="0" err="1">
                <a:solidFill>
                  <a:srgbClr val="000000"/>
                </a:solidFill>
                <a:latin typeface="Minion Pro"/>
              </a:rPr>
              <a:t>Gazete’de</a:t>
            </a:r>
            <a:r>
              <a:rPr lang="tr-TR" sz="1800" b="0" i="0" u="none" strike="noStrike" baseline="0" dirty="0">
                <a:solidFill>
                  <a:srgbClr val="000000"/>
                </a:solidFill>
                <a:latin typeface="Minion Pro"/>
              </a:rPr>
              <a:t> yayımlanan Güvenlik Soruşturması ve Arşiv Araştırması Yönetmeliği’nin 4/a fıkrasına göre de </a:t>
            </a:r>
            <a:r>
              <a:rPr lang="tr-TR" sz="1800" b="1" i="0" u="none" strike="noStrike" baseline="0" dirty="0">
                <a:solidFill>
                  <a:srgbClr val="000000"/>
                </a:solidFill>
                <a:latin typeface="Minion Pro"/>
              </a:rPr>
              <a:t>gizlilik dereceli bilgi ve belgeler; Bakanlıklar ile kamu kurum ve kuruluşlarında yetkili olmayan kişilerin bilgi sahibi olmaları halinde Devletin güvenliğini, iç ve dış menfaatlerini, ulusal varlığını ve bütünlüğünü zarara uğratabilecek veya tehlikeye düşürebilecek mesaj, doküman, rapor, araç, gereç, tesis ve yerler hakkında kayıt edilmiş veya edilmemiş bilgi ve belgeleri ifade etmektedir </a:t>
            </a:r>
            <a:r>
              <a:rPr lang="tr-TR" sz="1800" b="0" i="0" u="none" strike="noStrike" baseline="0" dirty="0">
                <a:solidFill>
                  <a:srgbClr val="000000"/>
                </a:solidFill>
                <a:latin typeface="Minion Pro"/>
              </a:rPr>
              <a:t>(Güvenlik Soruşturması…, 2000). Yine aynı yönetmelikte gizlilik dereceleri; Yetkisiz kimselere açıklanması sakıncalı görülen bilgilerin önem derecesine göre sıralanması ve adlandırılmasına karşılık gelmektedir. Bu tanımlar çerçevesinde adı geçen yönetmeliğin 5. maddesi gizlilik derecelerini </a:t>
            </a:r>
            <a:r>
              <a:rPr lang="tr-TR" sz="1800" b="1" i="0" u="none" strike="noStrike" baseline="0" dirty="0">
                <a:solidFill>
                  <a:srgbClr val="000000"/>
                </a:solidFill>
                <a:latin typeface="Minion Pro"/>
              </a:rPr>
              <a:t>“çok gizli”, “gizli”, “özel” ve “hizmete özel” </a:t>
            </a:r>
            <a:r>
              <a:rPr lang="tr-TR" sz="1800" b="0" i="0" u="none" strike="noStrike" baseline="0" dirty="0">
                <a:solidFill>
                  <a:srgbClr val="000000"/>
                </a:solidFill>
                <a:latin typeface="Minion Pro"/>
              </a:rPr>
              <a:t>olarak 4 ayrı kategoriye ayırmıştır (2017/21…, 2017; 2019/12…, 2019; 2019/23…, 2019).</a:t>
            </a:r>
            <a:r>
              <a:rPr lang="tr-TR" sz="800" b="0" i="0" u="none" strike="noStrike" baseline="0" dirty="0">
                <a:solidFill>
                  <a:srgbClr val="000000"/>
                </a:solidFill>
                <a:latin typeface="Minion Pro"/>
              </a:rPr>
              <a:t>5 </a:t>
            </a:r>
            <a:endParaRPr lang="tr-TR" sz="1600" b="0" i="0" u="none" strike="noStrike" baseline="0" dirty="0">
              <a:solidFill>
                <a:srgbClr val="000000"/>
              </a:solidFill>
              <a:latin typeface="Minion Pro"/>
            </a:endParaRPr>
          </a:p>
        </p:txBody>
      </p:sp>
    </p:spTree>
    <p:extLst>
      <p:ext uri="{BB962C8B-B14F-4D97-AF65-F5344CB8AC3E}">
        <p14:creationId xmlns:p14="http://schemas.microsoft.com/office/powerpoint/2010/main" val="1063456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I.11. Gizlilik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54874"/>
          </a:xfrm>
          <a:prstGeom prst="rect">
            <a:avLst/>
          </a:prstGeom>
          <a:noFill/>
        </p:spPr>
        <p:txBody>
          <a:bodyPr wrap="square">
            <a:spAutoFit/>
          </a:bodyPr>
          <a:lstStyle/>
          <a:p>
            <a:pPr algn="just"/>
            <a:r>
              <a:rPr lang="tr-TR" sz="1800" b="0" i="0" u="none" strike="noStrike" baseline="0" dirty="0">
                <a:solidFill>
                  <a:srgbClr val="000000"/>
                </a:solidFill>
                <a:latin typeface="Minion Pro"/>
              </a:rPr>
              <a:t>Yukarıda belirtilen gizlilik dereceleri zaman içerisinde gerekli izinler dâhilinde değişime uğrayabilir. Gizlilik derecesinin değiştirilmesi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declassification</a:t>
            </a:r>
            <a:r>
              <a:rPr lang="tr-TR" sz="1800" b="0" i="1" u="none" strike="noStrike" baseline="0" dirty="0">
                <a:solidFill>
                  <a:srgbClr val="000000"/>
                </a:solidFill>
                <a:latin typeface="Minion Pro"/>
              </a:rPr>
              <a:t>)</a:t>
            </a:r>
            <a:r>
              <a:rPr lang="tr-TR" sz="1800" b="0" i="0" u="none" strike="noStrike" baseline="0" dirty="0">
                <a:solidFill>
                  <a:srgbClr val="000000"/>
                </a:solidFill>
                <a:latin typeface="Minion Pro"/>
              </a:rPr>
              <a:t>; yetkisiz erişimi engellemek amacıyla uzun süre korunan ve gizliliği devam eden bir belge veya belge grubunun bu niteliğinin resmî olarak kaldırılması veya gizlilik derecesinde değişikliğe gidilmesidir. </a:t>
            </a:r>
            <a:r>
              <a:rPr lang="tr-TR" sz="1800" i="0" u="none" strike="noStrike" baseline="0" dirty="0">
                <a:solidFill>
                  <a:srgbClr val="000000"/>
                </a:solidFill>
                <a:latin typeface="Minion Pro"/>
              </a:rPr>
              <a:t>Bunun yanı sıra gizlilik kapsamı içerisinde değerlendirilebilecek diğer bir kavram </a:t>
            </a:r>
            <a:r>
              <a:rPr lang="tr-TR" sz="1800" b="1" i="0" u="none" strike="noStrike" baseline="0" dirty="0">
                <a:solidFill>
                  <a:srgbClr val="000000"/>
                </a:solidFill>
                <a:latin typeface="Minion Pro"/>
              </a:rPr>
              <a:t>arşivlerde yer alan kişisel ve özel konularla ilgili belgelerin yetkili olmayan kişilerce incelenmesini engelleme hakkı</a:t>
            </a:r>
            <a:r>
              <a:rPr lang="tr-TR" sz="1800" b="0" i="0" u="none" strike="noStrike" baseline="0" dirty="0">
                <a:solidFill>
                  <a:srgbClr val="000000"/>
                </a:solidFill>
                <a:latin typeface="Minion Pro"/>
              </a:rPr>
              <a:t> olarak ifade edebileceğimiz “</a:t>
            </a:r>
            <a:r>
              <a:rPr lang="tr-TR" sz="1800" b="0" i="0" u="none" strike="noStrike" baseline="0" dirty="0" err="1">
                <a:solidFill>
                  <a:srgbClr val="000000"/>
                </a:solidFill>
                <a:latin typeface="Minion Pro"/>
              </a:rPr>
              <a:t>privacy</a:t>
            </a:r>
            <a:r>
              <a:rPr lang="tr-TR" sz="1800" b="0" i="0" u="none" strike="noStrike" baseline="0" dirty="0">
                <a:solidFill>
                  <a:srgbClr val="000000"/>
                </a:solidFill>
                <a:latin typeface="Minion Pro"/>
              </a:rPr>
              <a:t>” kişisel gizliliktir. </a:t>
            </a:r>
          </a:p>
          <a:p>
            <a:pPr algn="just"/>
            <a:endParaRPr lang="tr-TR" dirty="0">
              <a:solidFill>
                <a:srgbClr val="000000"/>
              </a:solidFill>
              <a:latin typeface="Minion Pro"/>
            </a:endParaRPr>
          </a:p>
          <a:p>
            <a:pPr algn="just"/>
            <a:r>
              <a:rPr lang="tr-TR" sz="1600" b="0" i="0" u="none" strike="noStrike" baseline="0" dirty="0">
                <a:solidFill>
                  <a:srgbClr val="000000"/>
                </a:solidFill>
                <a:latin typeface="Minion Pro"/>
              </a:rPr>
              <a:t>Devlet Arşiv Hizmetleri Hakkında Yönetmeliğin 13/2. fıkrasında ise </a:t>
            </a:r>
            <a:r>
              <a:rPr lang="tr-TR" sz="1600" b="1" i="1" u="none" strike="noStrike" baseline="0" dirty="0">
                <a:solidFill>
                  <a:srgbClr val="000000"/>
                </a:solidFill>
                <a:latin typeface="Minion Pro"/>
              </a:rPr>
              <a:t>“İçerisinde tamamen veya kısmen gizlilik derecesi taşıyan dosya/klasör etiketi</a:t>
            </a:r>
            <a:r>
              <a:rPr lang="tr-TR" sz="800" b="1" i="0" u="none" strike="noStrike" baseline="0" dirty="0">
                <a:solidFill>
                  <a:srgbClr val="000000"/>
                </a:solidFill>
                <a:latin typeface="Minion Pro"/>
              </a:rPr>
              <a:t>6 </a:t>
            </a:r>
            <a:r>
              <a:rPr lang="tr-TR" sz="1600" b="1" i="1" u="none" strike="noStrike" baseline="0" dirty="0">
                <a:solidFill>
                  <a:srgbClr val="000000"/>
                </a:solidFill>
                <a:latin typeface="Minion Pro"/>
              </a:rPr>
              <a:t>üzerine en yüksek gizlilik dereceli belgenin ibaresi yazılır” </a:t>
            </a:r>
            <a:r>
              <a:rPr lang="tr-TR" sz="1600" b="0" i="0" u="none" strike="noStrike" baseline="0" dirty="0">
                <a:solidFill>
                  <a:srgbClr val="000000"/>
                </a:solidFill>
                <a:latin typeface="Minion Pro"/>
              </a:rPr>
              <a:t>ifadesi gizlilik dereceli belgelerin tasnifindeki yaklaşım hakkında fikir vermektedir.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Gizlilik dereceleri ve kategorileri hangi düzeyde olursa olsun arşivlerde üzerinde titizlik ve hassasiyet gösterilmesi gereken tutum ve davranışların başında gelmektedir. Nitekim bilindiği gibi arşivler kamu hafızası olarak bilgi hizmetlerini sunarken devletin, milletin ve bireylerin mahremiyetine ve çıkarlarına saygı göstermek durumundadır. </a:t>
            </a:r>
          </a:p>
        </p:txBody>
      </p:sp>
    </p:spTree>
    <p:extLst>
      <p:ext uri="{BB962C8B-B14F-4D97-AF65-F5344CB8AC3E}">
        <p14:creationId xmlns:p14="http://schemas.microsoft.com/office/powerpoint/2010/main" val="155004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I.12. Restorasyon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524315"/>
          </a:xfrm>
          <a:prstGeom prst="rect">
            <a:avLst/>
          </a:prstGeom>
          <a:noFill/>
        </p:spPr>
        <p:txBody>
          <a:bodyPr wrap="square">
            <a:spAutoFit/>
          </a:bodyPr>
          <a:lstStyle/>
          <a:p>
            <a:pPr algn="just"/>
            <a:r>
              <a:rPr lang="tr-TR" sz="1800" b="0" i="0" u="none" strike="noStrike" baseline="0" dirty="0">
                <a:solidFill>
                  <a:srgbClr val="000000"/>
                </a:solidFill>
                <a:latin typeface="Minion Pro"/>
              </a:rPr>
              <a:t>Belge Yönetimi ve Arşiv Terimleri </a:t>
            </a:r>
            <a:r>
              <a:rPr lang="tr-TR" sz="1800" b="0" i="0" u="none" strike="noStrike" baseline="0" dirty="0" err="1">
                <a:solidFill>
                  <a:srgbClr val="000000"/>
                </a:solidFill>
                <a:latin typeface="Minion Pro"/>
              </a:rPr>
              <a:t>Sözlüğü’nde</a:t>
            </a:r>
            <a:r>
              <a:rPr lang="tr-TR" sz="1800" b="0" i="0" u="none" strike="noStrike" baseline="0" dirty="0">
                <a:solidFill>
                  <a:srgbClr val="000000"/>
                </a:solidFill>
                <a:latin typeface="Minion Pro"/>
              </a:rPr>
              <a:t> İngilizce </a:t>
            </a:r>
            <a:r>
              <a:rPr lang="tr-TR" sz="1800" b="0" i="1" u="none" strike="noStrike" baseline="0" dirty="0" err="1">
                <a:solidFill>
                  <a:srgbClr val="000000"/>
                </a:solidFill>
                <a:latin typeface="Minion Pro"/>
              </a:rPr>
              <a:t>repairing</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restoration</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olarak karşılık verilmiş olan restorasyon; </a:t>
            </a:r>
            <a:r>
              <a:rPr lang="tr-TR" sz="1800" b="0" i="1" u="none" strike="noStrike" baseline="0" dirty="0">
                <a:solidFill>
                  <a:srgbClr val="000000"/>
                </a:solidFill>
                <a:latin typeface="Minion Pro"/>
              </a:rPr>
              <a:t>“hasar görmüş veya bozulmuş belgelerin aslına uygun olarak onarımı ve güçlendirilmesi için yapılan özel işlemlerdir” </a:t>
            </a:r>
            <a:r>
              <a:rPr lang="tr-TR" sz="1800" b="0" i="0" u="none" strike="noStrike" baseline="0" dirty="0">
                <a:solidFill>
                  <a:srgbClr val="000000"/>
                </a:solidFill>
                <a:latin typeface="Minion Pro"/>
              </a:rPr>
              <a:t>ve temel prensibi aslına uygun onarımın yapılmasıdır (Belge Yönetimi ve…, 2009: 6).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Restorasyon ile ilgili arşiv literatüründe, bir materyali orijinal durumuna kavuşturabilmek için uygulanan rehabilitasyon süreci veya biyolojik, fiziki, kimyevî, mekanik veya diğer tahrip unsurlarından biri veya birkaçı sebebiyle tahribe uğramış arşiv materyalinin, aslına uygun bir şekilde korunmasını sağlamak maksadıyla yapılan onarım süreci olarak da açıklama ve tanımlamalara rastlanmaktadır. </a:t>
            </a:r>
            <a:r>
              <a:rPr lang="tr-TR" sz="1800" b="1" i="0" u="none" strike="noStrike" baseline="0" dirty="0">
                <a:solidFill>
                  <a:srgbClr val="000000"/>
                </a:solidFill>
                <a:latin typeface="Minion Pro"/>
              </a:rPr>
              <a:t>Herhangi bir onarımdan farkı ise, materyale müdahalenin zorunlu olması ve müdahale esnasında materyalin özgünlüğüne zarar verilmemesi gerektiğidir.</a:t>
            </a:r>
          </a:p>
          <a:p>
            <a:pPr algn="just"/>
            <a:endParaRPr lang="tr-TR" b="1" dirty="0">
              <a:solidFill>
                <a:srgbClr val="000000"/>
              </a:solidFill>
              <a:latin typeface="Minion Pro"/>
            </a:endParaRPr>
          </a:p>
          <a:p>
            <a:pPr algn="just"/>
            <a:r>
              <a:rPr lang="tr-TR" sz="1800" b="0" i="0" u="none" strike="noStrike" baseline="0" dirty="0">
                <a:solidFill>
                  <a:srgbClr val="000000"/>
                </a:solidFill>
                <a:latin typeface="Minion Pro"/>
              </a:rPr>
              <a:t>11 sayılı Cumhurbaşkanlığı Kararnamesi’ndeki belge </a:t>
            </a:r>
            <a:r>
              <a:rPr lang="tr-TR" sz="1800" b="0" i="0" u="none" strike="noStrike" baseline="0" dirty="0" err="1">
                <a:solidFill>
                  <a:srgbClr val="000000"/>
                </a:solidFill>
                <a:latin typeface="Minion Pro"/>
              </a:rPr>
              <a:t>restoratörü</a:t>
            </a:r>
            <a:r>
              <a:rPr lang="tr-TR" sz="1800" b="0" i="0" u="none" strike="noStrike" baseline="0" dirty="0">
                <a:solidFill>
                  <a:srgbClr val="000000"/>
                </a:solidFill>
                <a:latin typeface="Minion Pro"/>
              </a:rPr>
              <a:t> tanımında </a:t>
            </a:r>
            <a:r>
              <a:rPr lang="tr-TR" sz="1800" b="0" i="1" u="none" strike="noStrike" baseline="0" dirty="0">
                <a:solidFill>
                  <a:srgbClr val="000000"/>
                </a:solidFill>
                <a:latin typeface="Minion Pro"/>
              </a:rPr>
              <a:t>“hasar görmüş veya yıpranmış belgelerin aslına uygun olarak onarımını yapan kişi” </a:t>
            </a:r>
            <a:r>
              <a:rPr lang="tr-TR" sz="1800" b="0" i="0" u="none" strike="noStrike" baseline="0" dirty="0">
                <a:solidFill>
                  <a:srgbClr val="000000"/>
                </a:solidFill>
                <a:latin typeface="Minion Pro"/>
              </a:rPr>
              <a:t>ifadesi ile bu iki prensibe vurgu yapılmış, restorasyon faaliyeti Devlet Arşivleri Başkanlığının temel görevleri arasında sayılmıştır. Ayrıca Kararnamenin 12/1-d bendinde belirtilen </a:t>
            </a:r>
            <a:r>
              <a:rPr lang="tr-TR" sz="1800" b="0" i="1" u="none" strike="noStrike" baseline="0" dirty="0">
                <a:solidFill>
                  <a:srgbClr val="000000"/>
                </a:solidFill>
                <a:latin typeface="Minion Pro"/>
              </a:rPr>
              <a:t>“Tahribe uğramış arşiv belgelerinin aslına uygun olarak </a:t>
            </a:r>
            <a:r>
              <a:rPr lang="tr-TR" sz="1800" b="0" i="1" u="none" strike="noStrike" baseline="0" dirty="0" err="1">
                <a:solidFill>
                  <a:srgbClr val="000000"/>
                </a:solidFill>
                <a:latin typeface="Minion Pro"/>
              </a:rPr>
              <a:t>konservasyon</a:t>
            </a:r>
            <a:r>
              <a:rPr lang="tr-TR" sz="1800" b="0" i="1" u="none" strike="noStrike" baseline="0" dirty="0">
                <a:solidFill>
                  <a:srgbClr val="000000"/>
                </a:solidFill>
                <a:latin typeface="Minion Pro"/>
              </a:rPr>
              <a:t> ve restorasyonunu yapmak; bu hizmetlerin yerine getirilebilmesi için atölye ve laboratuvar kurmak” </a:t>
            </a:r>
            <a:r>
              <a:rPr lang="tr-TR" sz="1800" b="0" i="0" u="none" strike="noStrike" baseline="0" dirty="0">
                <a:solidFill>
                  <a:srgbClr val="000000"/>
                </a:solidFill>
                <a:latin typeface="Minion Pro"/>
              </a:rPr>
              <a:t>görevleri Muhafaza ve Bakım Dairesi Başkanlığının sorumluluğuna verilmiştir. </a:t>
            </a:r>
            <a:endParaRPr lang="tr-TR" sz="1600" b="0" i="0" u="none" strike="noStrike" baseline="0" dirty="0">
              <a:solidFill>
                <a:srgbClr val="000000"/>
              </a:solidFill>
              <a:latin typeface="Minion Pro"/>
            </a:endParaRPr>
          </a:p>
        </p:txBody>
      </p:sp>
    </p:spTree>
    <p:extLst>
      <p:ext uri="{BB962C8B-B14F-4D97-AF65-F5344CB8AC3E}">
        <p14:creationId xmlns:p14="http://schemas.microsoft.com/office/powerpoint/2010/main" val="150476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I.12. Restorasyon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Arşivlerde restorasyonun amacı: </a:t>
            </a:r>
          </a:p>
          <a:p>
            <a:pPr marL="285750" indent="-285750">
              <a:buFont typeface="Wingdings" panose="05000000000000000000" pitchFamily="2" charset="2"/>
              <a:buChar char="y"/>
            </a:pPr>
            <a:r>
              <a:rPr lang="tr-TR" sz="1800" b="0" i="1" u="none" strike="noStrike" baseline="0" dirty="0">
                <a:solidFill>
                  <a:srgbClr val="000000"/>
                </a:solidFill>
                <a:latin typeface="Minion Pro"/>
              </a:rPr>
              <a:t>    Tahribata uğramış materyalin dayanıklılığını artırmak,</a:t>
            </a:r>
          </a:p>
          <a:p>
            <a:pPr marL="285750" indent="-285750">
              <a:buFont typeface="Wingdings" panose="05000000000000000000" pitchFamily="2" charset="2"/>
              <a:buChar char="y"/>
            </a:pPr>
            <a:r>
              <a:rPr lang="tr-TR" sz="1800" b="0" i="1" u="none" strike="noStrike" baseline="0" dirty="0">
                <a:solidFill>
                  <a:srgbClr val="000000"/>
                </a:solidFill>
                <a:latin typeface="Minion Pro"/>
              </a:rPr>
              <a:t> </a:t>
            </a:r>
            <a:r>
              <a:rPr lang="tr-TR" i="1" dirty="0">
                <a:solidFill>
                  <a:srgbClr val="000000"/>
                </a:solidFill>
                <a:latin typeface="Wingdings" panose="05000000000000000000" pitchFamily="2" charset="2"/>
              </a:rPr>
              <a:t> </a:t>
            </a:r>
            <a:r>
              <a:rPr lang="tr-TR" sz="1800" b="0" i="1" u="none" strike="noStrike" baseline="0" dirty="0">
                <a:solidFill>
                  <a:srgbClr val="000000"/>
                </a:solidFill>
                <a:latin typeface="Minion Pro"/>
              </a:rPr>
              <a:t>Materyalin içerdiği bilgileri anlaşılır (okunabilir) kılmak,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Materyalin ömrünü uzatmak,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Materyali mümkün olduğunca özgün formunda koruyabilmek,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Beraberinde korunup saklandığı materyallerin zarar vermesini önlemek,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Tahribat sürecini sonlandırmaktır. </a:t>
            </a:r>
            <a:endParaRPr lang="tr-TR" sz="1800" b="0" i="0" u="none" strike="noStrike" baseline="0" dirty="0">
              <a:solidFill>
                <a:srgbClr val="000000"/>
              </a:solidFill>
              <a:latin typeface="Minion Pro"/>
            </a:endParaRP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Bu amaçlar doğrultusunda restorasyonda aşağıdaki temel prensipler dikkatle uygulanmalı ve takip edilmelidir: </a:t>
            </a:r>
          </a:p>
          <a:p>
            <a:r>
              <a:rPr lang="es-ES" sz="1800" b="0" i="0" u="none" strike="noStrike" baseline="0" dirty="0">
                <a:solidFill>
                  <a:srgbClr val="000000"/>
                </a:solidFill>
                <a:latin typeface="Wingdings" panose="05000000000000000000" pitchFamily="2" charset="2"/>
              </a:rPr>
              <a:t>y </a:t>
            </a:r>
            <a:r>
              <a:rPr lang="es-ES" sz="1800" b="0" i="1" u="none" strike="noStrike" baseline="0" dirty="0">
                <a:solidFill>
                  <a:srgbClr val="000000"/>
                </a:solidFill>
                <a:latin typeface="Minion Pro"/>
              </a:rPr>
              <a:t>En az müdahale yapılmalı, </a:t>
            </a:r>
            <a:endParaRPr lang="es-ES"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Belgenin orijinalliği bozulmamalı,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Müdahale gözle görünür, ayırt edilebilir olmalı,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Eğitimli personel tarafından uygulanmalı,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Yapılan her müdahale sonuçları daha önce test edilip kanıtlanmış ve bilinen uygulama ve teknikler olmalı,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Tahribatın nedenleri, boyutu ve uygulanacak yöntem tespit edilmeli,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Kullanılacak malzeme seçiminde zararsız, ihtiyaç halinde sökülebilen, uzun ömürlü, kolay elde edilebilen malzemeler tercih edilmelidir.</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2152552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I.12. Restorasyon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1754326"/>
          </a:xfrm>
          <a:prstGeom prst="rect">
            <a:avLst/>
          </a:prstGeom>
          <a:noFill/>
        </p:spPr>
        <p:txBody>
          <a:bodyPr wrap="square">
            <a:spAutoFit/>
          </a:bodyPr>
          <a:lstStyle/>
          <a:p>
            <a:pPr algn="just"/>
            <a:r>
              <a:rPr lang="tr-TR" sz="1800" b="0" i="0" u="none" strike="noStrike" baseline="0" dirty="0">
                <a:solidFill>
                  <a:srgbClr val="000000"/>
                </a:solidFill>
                <a:latin typeface="Minion Pro"/>
              </a:rPr>
              <a:t>Tanımları, amaçları ve prensipleri sıralanan restorasyon faaliyeti arşiv materyalleri üzerine yapılacak sağaltım/onarım işlemlerini kapsar.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Ancak unutulmamalıdır ki restorasyondan daha önemli olan husus belgeleri her tür hasar ve kayıptan korumayı başarabilmektir. Zira arşiv belgeleri çoğu zaman tektir ve kendine özgü nitelikleri ile </a:t>
            </a:r>
            <a:r>
              <a:rPr lang="tr-TR" sz="1800" b="0" i="0" u="none" strike="noStrike" baseline="0" dirty="0" err="1">
                <a:solidFill>
                  <a:srgbClr val="000000"/>
                </a:solidFill>
                <a:latin typeface="Minion Pro"/>
              </a:rPr>
              <a:t>kanıtsal</a:t>
            </a:r>
            <a:r>
              <a:rPr lang="tr-TR" sz="1800" b="0" i="0" u="none" strike="noStrike" baseline="0" dirty="0">
                <a:solidFill>
                  <a:srgbClr val="000000"/>
                </a:solidFill>
                <a:latin typeface="Minion Pro"/>
              </a:rPr>
              <a:t>, bilimsel ve kültürel değerler taşımaktadır. </a:t>
            </a:r>
          </a:p>
        </p:txBody>
      </p:sp>
    </p:spTree>
    <p:extLst>
      <p:ext uri="{BB962C8B-B14F-4D97-AF65-F5344CB8AC3E}">
        <p14:creationId xmlns:p14="http://schemas.microsoft.com/office/powerpoint/2010/main" val="276956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I.13.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Tasnif, sınıflara ve takımlara ayırma, sıralama, bölümleme; kitap cem‘ ve tertip etme (Osmanlıca-Türkçe…, 2002: 1038; Şemseddin Sâmî, 2009: 411) anlamlarına gelen Arapça bir sözcüktür. Arşivcilikte kullanılan anlamı ise sınıflamadan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classification</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ziyade yönetilebilir, erişilebilir kendi içinde bir bütünlük arz eden birbirleriyle ilişkili anlamlı gruplara/alt gruplara bölme faaliyetidir.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Bu bağlamda Belge Yönetimi ve Arşiv Terimleri </a:t>
            </a:r>
            <a:r>
              <a:rPr lang="tr-TR" sz="1800" b="0" i="0" u="none" strike="noStrike" baseline="0" dirty="0" err="1">
                <a:solidFill>
                  <a:srgbClr val="000000"/>
                </a:solidFill>
                <a:latin typeface="Minion Pro"/>
              </a:rPr>
              <a:t>Sözlüğü'nde</a:t>
            </a:r>
            <a:r>
              <a:rPr lang="tr-TR" sz="1800" b="0" i="0" u="none" strike="noStrike" baseline="0" dirty="0">
                <a:solidFill>
                  <a:srgbClr val="000000"/>
                </a:solidFill>
                <a:latin typeface="Minion Pro"/>
              </a:rPr>
              <a:t> </a:t>
            </a:r>
            <a:r>
              <a:rPr lang="tr-TR" sz="1800" b="0" i="1" u="none" strike="noStrike" baseline="0" dirty="0" err="1">
                <a:solidFill>
                  <a:srgbClr val="000000"/>
                </a:solidFill>
                <a:latin typeface="Minion Pro"/>
              </a:rPr>
              <a:t>arrangement</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olarak İngilizce karşılığı verilmiş olan tasnif ya da düzenleme; </a:t>
            </a:r>
            <a:r>
              <a:rPr lang="tr-TR" sz="1800" b="1" i="1" u="none" strike="noStrike" baseline="0" dirty="0">
                <a:solidFill>
                  <a:srgbClr val="000000"/>
                </a:solidFill>
                <a:latin typeface="Minion Pro"/>
              </a:rPr>
              <a:t>"arşiv belgelerinin ait olduğu kurumun, kurumsal ve fonksiyonel ilişkilerini gösterecek biçimde </a:t>
            </a:r>
            <a:r>
              <a:rPr lang="tr-TR" sz="1800" b="1" i="1" u="none" strike="noStrike" baseline="0" dirty="0" err="1">
                <a:solidFill>
                  <a:srgbClr val="000000"/>
                </a:solidFill>
                <a:latin typeface="Minion Pro"/>
              </a:rPr>
              <a:t>provenans</a:t>
            </a:r>
            <a:r>
              <a:rPr lang="tr-TR" sz="1800" b="1" i="1" u="none" strike="noStrike" baseline="0" dirty="0">
                <a:solidFill>
                  <a:srgbClr val="000000"/>
                </a:solidFill>
                <a:latin typeface="Minion Pro"/>
              </a:rPr>
              <a:t> yöntemi uyarınca ve erişim araçlarının hazırlanmasına imkân verecek şekilde organize edilmesi işlemleri" </a:t>
            </a:r>
            <a:r>
              <a:rPr lang="tr-TR" sz="1800" b="0" i="0" u="none" strike="noStrike" baseline="0" dirty="0">
                <a:solidFill>
                  <a:srgbClr val="000000"/>
                </a:solidFill>
                <a:latin typeface="Minion Pro"/>
              </a:rPr>
              <a:t>(Belge Yönetimi ve…, 2009: 18) olarak tanımlanmıştır.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11 sayılı Cumhurbaşkanlığı Kararnamesi ve Devlet Arşiv Hizmetleri Hakkında Yönetmelikte ise tasnifin tanımı, </a:t>
            </a:r>
            <a:r>
              <a:rPr lang="tr-TR" sz="1800" b="1" i="1" u="none" strike="noStrike" baseline="0" dirty="0">
                <a:solidFill>
                  <a:srgbClr val="000000"/>
                </a:solidFill>
                <a:latin typeface="Minion Pro"/>
              </a:rPr>
              <a:t>“arşivciliğin temel ilke ve teknikleri uygulanarak arşiv belgelerinin düzenlenmesi çalışmalarıdır” </a:t>
            </a:r>
            <a:r>
              <a:rPr lang="tr-TR" sz="1800" b="0" i="0" u="none" strike="noStrike" baseline="0" dirty="0">
                <a:solidFill>
                  <a:srgbClr val="000000"/>
                </a:solidFill>
                <a:latin typeface="Minion Pro"/>
              </a:rPr>
              <a:t>ifadesiyle yerini almıştır. Bu ifade yukarıdaki vurgu ile uyumlu biçimde tasnifi arşiv belgelerinin düzenlenmesi olarak belirtmektedir. Bu düzenleme faaliyetinde önemli olan arşiv belgelerinin </a:t>
            </a:r>
            <a:r>
              <a:rPr lang="tr-TR" sz="1800" b="0" i="0" u="none" strike="noStrike" baseline="0" dirty="0" err="1">
                <a:solidFill>
                  <a:srgbClr val="000000"/>
                </a:solidFill>
                <a:latin typeface="Minion Pro"/>
              </a:rPr>
              <a:t>kanıtsal</a:t>
            </a:r>
            <a:r>
              <a:rPr lang="tr-TR" sz="1800" b="0" i="0" u="none" strike="noStrike" baseline="0" dirty="0">
                <a:solidFill>
                  <a:srgbClr val="000000"/>
                </a:solidFill>
                <a:latin typeface="Minion Pro"/>
              </a:rPr>
              <a:t> değerinin korunarak, kurumsal ve fonksiyonel ilişkiyi yansıtacak biçimde anlamlı gruplara ayrılarak </a:t>
            </a:r>
            <a:r>
              <a:rPr lang="tr-TR" sz="1800" b="0" i="0" u="none" strike="noStrike" baseline="0" dirty="0" err="1">
                <a:solidFill>
                  <a:srgbClr val="000000"/>
                </a:solidFill>
                <a:latin typeface="Minion Pro"/>
              </a:rPr>
              <a:t>adreslenmesidir</a:t>
            </a:r>
            <a:r>
              <a:rPr lang="tr-TR" sz="1800" b="0" i="0" u="none" strike="noStrike" baseline="0" dirty="0">
                <a:solidFill>
                  <a:srgbClr val="000000"/>
                </a:solidFill>
                <a:latin typeface="Minion Pro"/>
              </a:rPr>
              <a:t>. </a:t>
            </a:r>
          </a:p>
        </p:txBody>
      </p:sp>
    </p:spTree>
    <p:extLst>
      <p:ext uri="{BB962C8B-B14F-4D97-AF65-F5344CB8AC3E}">
        <p14:creationId xmlns:p14="http://schemas.microsoft.com/office/powerpoint/2010/main" val="341812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I.13. Tasnif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2862322"/>
          </a:xfrm>
          <a:prstGeom prst="rect">
            <a:avLst/>
          </a:prstGeom>
          <a:noFill/>
        </p:spPr>
        <p:txBody>
          <a:bodyPr wrap="square">
            <a:spAutoFit/>
          </a:bodyPr>
          <a:lstStyle/>
          <a:p>
            <a:pPr algn="just"/>
            <a:r>
              <a:rPr lang="tr-TR" sz="1800" b="0" i="0" u="none" strike="noStrike" baseline="0" dirty="0">
                <a:solidFill>
                  <a:srgbClr val="000000"/>
                </a:solidFill>
                <a:latin typeface="Minion Pro"/>
              </a:rPr>
              <a:t>Tasnif esnasında kurumsal ve fonksiyonel ilişkinin bozulmamasını temel alan yöntem (</a:t>
            </a:r>
            <a:r>
              <a:rPr lang="tr-TR" sz="1800" b="0" i="0" u="none" strike="noStrike" baseline="0" dirty="0" err="1">
                <a:solidFill>
                  <a:srgbClr val="000000"/>
                </a:solidFill>
                <a:latin typeface="Minion Pro"/>
              </a:rPr>
              <a:t>provenans</a:t>
            </a:r>
            <a:r>
              <a:rPr lang="tr-TR" sz="1800" b="0" i="0" u="none" strike="noStrike" baseline="0" dirty="0">
                <a:solidFill>
                  <a:srgbClr val="000000"/>
                </a:solidFill>
                <a:latin typeface="Minion Pro"/>
              </a:rPr>
              <a:t>) ile arşivlerde;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Belgenin üretildiği birim/alt birim/ofis ile,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Belgenin yansıttığı/konu edildiği faaliyet türü ile bağının korunması sağlanır.</a:t>
            </a:r>
            <a:endParaRPr lang="tr-TR" sz="1800" b="0" i="0" u="none" strike="noStrike" baseline="0" dirty="0">
              <a:solidFill>
                <a:srgbClr val="000000"/>
              </a:solidFill>
              <a:latin typeface="Minion Pro"/>
            </a:endParaRP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Her iki bağ ve ilişkinin birlikte tutularak/arşivlenerek belgenin ilişkili olduğu (öncesi ve sonrasıyla) diğer belgelerle bir arada arşivlenmesi hedeflenir. Bu bağlamda arşiv belgeleri, üretim nedeni olan faaliyete dair yeterli kanıtları sunabilecek bir bütünlük içinde arşivlenmiş ya da ilişkilendirilmiş olur. </a:t>
            </a:r>
            <a:r>
              <a:rPr lang="tr-TR" sz="1800" i="0" u="none" strike="noStrike" baseline="0" dirty="0">
                <a:solidFill>
                  <a:srgbClr val="000000"/>
                </a:solidFill>
                <a:latin typeface="Minion Pro"/>
              </a:rPr>
              <a:t>Arşiv materyalinin bir yığın olmaktan kurtarılarak arşivlerin birer bilgi/belge merkezine dönüştürülmesi gerekir. </a:t>
            </a:r>
            <a:r>
              <a:rPr lang="tr-TR" sz="1800" b="1" i="0" u="none" strike="noStrike" baseline="0" dirty="0">
                <a:solidFill>
                  <a:srgbClr val="000000"/>
                </a:solidFill>
                <a:latin typeface="Minion Pro"/>
              </a:rPr>
              <a:t>Bu dönüşümün belki de en önemli ve belirleyici uygulaması, arşiv belgelerinin düzenlenmesi yani tasnif edilmesidir. </a:t>
            </a:r>
          </a:p>
        </p:txBody>
      </p:sp>
    </p:spTree>
    <p:extLst>
      <p:ext uri="{BB962C8B-B14F-4D97-AF65-F5344CB8AC3E}">
        <p14:creationId xmlns:p14="http://schemas.microsoft.com/office/powerpoint/2010/main" val="168346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I.14. </a:t>
            </a:r>
            <a:r>
              <a:rPr lang="tr-TR" sz="2000" b="1" i="0" u="none" strike="noStrike" baseline="0" dirty="0" err="1">
                <a:solidFill>
                  <a:schemeClr val="accent1"/>
                </a:solidFill>
                <a:latin typeface="Minion Pro"/>
              </a:rPr>
              <a:t>Üstveri</a:t>
            </a:r>
            <a:r>
              <a:rPr lang="tr-TR" sz="2000" b="1" i="0" u="none" strike="noStrike" baseline="0" dirty="0">
                <a:solidFill>
                  <a:schemeClr val="accent1"/>
                </a:solidFill>
                <a:latin typeface="Minion Pro"/>
              </a:rPr>
              <a:t>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632311"/>
          </a:xfrm>
          <a:prstGeom prst="rect">
            <a:avLst/>
          </a:prstGeom>
          <a:noFill/>
        </p:spPr>
        <p:txBody>
          <a:bodyPr wrap="square">
            <a:spAutoFit/>
          </a:bodyPr>
          <a:lstStyle/>
          <a:p>
            <a:pPr algn="just"/>
            <a:r>
              <a:rPr lang="tr-TR" sz="1800" b="0" i="0" u="none" strike="noStrike" baseline="0" dirty="0" err="1">
                <a:solidFill>
                  <a:srgbClr val="000000"/>
                </a:solidFill>
                <a:latin typeface="Minion Pro"/>
              </a:rPr>
              <a:t>Üstveri</a:t>
            </a:r>
            <a:r>
              <a:rPr lang="tr-TR" sz="1800" b="0" i="0" u="none" strike="noStrike" baseline="0" dirty="0">
                <a:solidFill>
                  <a:srgbClr val="000000"/>
                </a:solidFill>
                <a:latin typeface="Minion Pro"/>
              </a:rPr>
              <a:t>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metadata</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bir bilgi kaynağı, belge, obje veya veriyi ona erişimi sağlamak amacıyla ortak özellikleri ve/veya kendine has özellikleri doğrultusunda tanımlamakta, depolamakta ve gerektiğinde paylaşmakta kullanılan, mantıksal bir bütünlük ve ilişki içerisinde kurgulanmış tanıtıcı/niteleyici veriler veya alanlar bütünüdür.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Devlet Arşiv Hizmetleri Hakkında Yönetmeliğin 16/8. fıkrasındaki </a:t>
            </a:r>
            <a:r>
              <a:rPr lang="tr-TR" sz="1800" b="1" i="1" u="none" strike="noStrike" baseline="0" dirty="0">
                <a:solidFill>
                  <a:srgbClr val="000000"/>
                </a:solidFill>
                <a:latin typeface="Minion Pro"/>
              </a:rPr>
              <a:t>“Elektronik ortamdaki arşiv belgelerinin belge hiyerarşisi ve üst verisi ile bağı korunur. Bu bağ oluşum aşamasında sağlanamamış ise sonradan kurulur” </a:t>
            </a:r>
            <a:r>
              <a:rPr lang="tr-TR" sz="1800" b="0" i="0" u="none" strike="noStrike" baseline="0" dirty="0">
                <a:solidFill>
                  <a:srgbClr val="000000"/>
                </a:solidFill>
                <a:latin typeface="Minion Pro"/>
              </a:rPr>
              <a:t>ifadesi ile 10/5. fıkrasındaki </a:t>
            </a:r>
            <a:r>
              <a:rPr lang="tr-TR" sz="1800" b="1" i="1" u="none" strike="noStrike" baseline="0" dirty="0">
                <a:solidFill>
                  <a:srgbClr val="000000"/>
                </a:solidFill>
                <a:latin typeface="Minion Pro"/>
              </a:rPr>
              <a:t>“Elektronik Belge Yönetim Sisteminde dosya kodu, zorunlu üst veri elemanı olarak bulundurulur”</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ifadesi üst veri uygulamalarının arşiv belgelerinin tanımlanması ve erişimindeki önemine dikkati çekmektedir. </a:t>
            </a:r>
          </a:p>
          <a:p>
            <a:pPr algn="just"/>
            <a:endParaRPr lang="tr-TR" sz="1800" b="0" i="0" u="none" strike="noStrike" baseline="0" dirty="0">
              <a:solidFill>
                <a:srgbClr val="000000"/>
              </a:solidFill>
              <a:latin typeface="Minion Pro"/>
            </a:endParaRPr>
          </a:p>
          <a:p>
            <a:pPr algn="just"/>
            <a:r>
              <a:rPr lang="tr-TR" sz="1800" b="0" i="0" u="none" strike="noStrike" baseline="0" dirty="0" err="1">
                <a:solidFill>
                  <a:srgbClr val="000000"/>
                </a:solidFill>
                <a:latin typeface="Minion Pro"/>
              </a:rPr>
              <a:t>Üstveri</a:t>
            </a:r>
            <a:r>
              <a:rPr lang="tr-TR" sz="1800" b="0" i="0" u="none" strike="noStrike" baseline="0" dirty="0">
                <a:solidFill>
                  <a:srgbClr val="000000"/>
                </a:solidFill>
                <a:latin typeface="Minion Pro"/>
              </a:rPr>
              <a:t>, belgelerin türlerine göre standart olarak tanımlanmasına olanak verirken belgenin tanımlayıcı tüm unsurları üzerinden erişimin sağlanmasında da oldukça önemlidir. Ayrıca arşiv belgelerinin ilişkisel bir yapıda tanımlandığında kanıt değerinin artacağı göz önüne alınırsa </a:t>
            </a:r>
            <a:r>
              <a:rPr lang="tr-TR" sz="1800" b="0" i="0" u="none" strike="noStrike" baseline="0" dirty="0" err="1">
                <a:solidFill>
                  <a:srgbClr val="000000"/>
                </a:solidFill>
                <a:latin typeface="Minion Pro"/>
              </a:rPr>
              <a:t>üstveriler</a:t>
            </a:r>
            <a:r>
              <a:rPr lang="tr-TR" sz="1800" b="0" i="0" u="none" strike="noStrike" baseline="0" dirty="0">
                <a:solidFill>
                  <a:srgbClr val="000000"/>
                </a:solidFill>
                <a:latin typeface="Minion Pro"/>
              </a:rPr>
              <a:t> sayesinde arşivlerin bütüncül bir yaklaşımla incelenmesi, belgeler ve belge grupları arasında anlamsal bağlantıların kolaylıkla kurulabilmesi ile arşiv araştırmalarına hız ve nitelik kazandırılacaktır. </a:t>
            </a:r>
          </a:p>
          <a:p>
            <a:pPr algn="just"/>
            <a:endParaRPr lang="tr-TR" dirty="0">
              <a:solidFill>
                <a:srgbClr val="000000"/>
              </a:solidFill>
              <a:latin typeface="Minion Pro"/>
            </a:endParaRPr>
          </a:p>
          <a:p>
            <a:pPr algn="just"/>
            <a:r>
              <a:rPr lang="tr-TR" sz="1800" b="0" i="0" u="none" strike="noStrike" baseline="0" dirty="0" err="1">
                <a:solidFill>
                  <a:srgbClr val="000000"/>
                </a:solidFill>
                <a:latin typeface="Minion Pro"/>
              </a:rPr>
              <a:t>Üstveri</a:t>
            </a:r>
            <a:r>
              <a:rPr lang="tr-TR" sz="1800" b="0" i="0" u="none" strike="noStrike" baseline="0" dirty="0">
                <a:solidFill>
                  <a:srgbClr val="000000"/>
                </a:solidFill>
                <a:latin typeface="Minion Pro"/>
              </a:rPr>
              <a:t> uygulamalarının arşiv belgelerine çok yönlü erişimi kolaylaştırmasının yanı sıra bir başka temel avantajı, arşiv envanter denetimindeki etkileridir. Mevcut fon, seri, klasör, dosya, gömlek ve belgelere yönelik kontrolü sağlayan </a:t>
            </a:r>
            <a:r>
              <a:rPr lang="tr-TR" sz="1800" b="0" i="0" u="none" strike="noStrike" baseline="0" dirty="0" err="1">
                <a:solidFill>
                  <a:srgbClr val="000000"/>
                </a:solidFill>
                <a:latin typeface="Minion Pro"/>
              </a:rPr>
              <a:t>üstveri</a:t>
            </a:r>
            <a:r>
              <a:rPr lang="tr-TR" sz="1800" b="0" i="0" u="none" strike="noStrike" baseline="0" dirty="0">
                <a:solidFill>
                  <a:srgbClr val="000000"/>
                </a:solidFill>
                <a:latin typeface="Minion Pro"/>
              </a:rPr>
              <a:t> uygulamaları aynı zamanda elektronik ve klasik depolama/muhafaza koşullarına ilişkin planlamaya rasyonel bir yaklaşım kazandırır. </a:t>
            </a:r>
          </a:p>
        </p:txBody>
      </p:sp>
    </p:spTree>
    <p:extLst>
      <p:ext uri="{BB962C8B-B14F-4D97-AF65-F5344CB8AC3E}">
        <p14:creationId xmlns:p14="http://schemas.microsoft.com/office/powerpoint/2010/main" val="227912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 ARŞİV TÜRLERİ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355312"/>
          </a:xfrm>
          <a:prstGeom prst="rect">
            <a:avLst/>
          </a:prstGeom>
          <a:noFill/>
        </p:spPr>
        <p:txBody>
          <a:bodyPr wrap="square">
            <a:spAutoFit/>
          </a:bodyPr>
          <a:lstStyle/>
          <a:p>
            <a:pPr algn="just"/>
            <a:r>
              <a:rPr lang="tr-TR" sz="1800" b="0" i="0" u="none" strike="noStrike" baseline="0" dirty="0">
                <a:solidFill>
                  <a:srgbClr val="000000"/>
                </a:solidFill>
                <a:latin typeface="Minion Pro"/>
              </a:rPr>
              <a:t>Arşivler </a:t>
            </a:r>
            <a:r>
              <a:rPr lang="tr-TR" sz="1800" b="0" i="0" u="none" strike="noStrike" baseline="0" dirty="0" err="1">
                <a:solidFill>
                  <a:srgbClr val="000000"/>
                </a:solidFill>
                <a:latin typeface="Minion Pro"/>
              </a:rPr>
              <a:t>organizasyonel</a:t>
            </a:r>
            <a:r>
              <a:rPr lang="tr-TR" sz="1800" b="0" i="0" u="none" strike="noStrike" baseline="0" dirty="0">
                <a:solidFill>
                  <a:srgbClr val="000000"/>
                </a:solidFill>
                <a:latin typeface="Minion Pro"/>
              </a:rPr>
              <a:t> olarak hizmet standartları, faaliyet süreçleri, teknik uygulamaları açısından bir bütünlük içerisinde irdelenmektedir. Ancak bu bilgi merkezlerinin hedef kitleleri, materyal türleri, hukuki statüleri, sorumluluk alanı, öncelik ve önem derecesi, personel profili birbirinden farklılık gösterir. Bu bağlamda arşivler bir bilgi merkezi statüsünde ele alınıp değerlendirildiğinde tıpkı diğer bilgi merkezleri -kütüphaneler ve müzeler-gibi türlere ayrılabileceği sonucuna varmak doğru bir yaklaşım olarak kabul edilebilir.</a:t>
            </a:r>
            <a:r>
              <a:rPr lang="tr-TR" sz="800" b="0" i="0" u="none" strike="noStrike" baseline="0" dirty="0">
                <a:solidFill>
                  <a:srgbClr val="000000"/>
                </a:solidFill>
                <a:latin typeface="Minion Pro"/>
              </a:rPr>
              <a:t>7 </a:t>
            </a:r>
            <a:endParaRPr lang="tr-TR" sz="1800" b="0" i="0" u="none" strike="noStrike" baseline="0" dirty="0">
              <a:solidFill>
                <a:srgbClr val="000000"/>
              </a:solidFill>
              <a:latin typeface="Minion Pro"/>
            </a:endParaRP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Arşivi belgeler topluluğu olarak kabul ettiğimizde ise türlere ayırma stratejisinde tamamen belgelerin kaydedildiği ortam ve fiziksel farklılıklarından doğan ayrımlar belirleyici olacaktır. Her iki gruplandırma yani belge topluluğu ya da bilgi merkezi yaklaşımıyla yapılan </a:t>
            </a:r>
            <a:r>
              <a:rPr lang="tr-TR" sz="1800" b="0" i="0" u="none" strike="noStrike" baseline="0" dirty="0" err="1">
                <a:solidFill>
                  <a:srgbClr val="000000"/>
                </a:solidFill>
                <a:latin typeface="Minion Pro"/>
              </a:rPr>
              <a:t>kategorizasyon</a:t>
            </a:r>
            <a:r>
              <a:rPr lang="tr-TR" sz="1800" b="0" i="0" u="none" strike="noStrike" baseline="0" dirty="0">
                <a:solidFill>
                  <a:srgbClr val="000000"/>
                </a:solidFill>
                <a:latin typeface="Minion Pro"/>
              </a:rPr>
              <a:t> da belgelerin muhafaza koşulları ve hizmete sunma yöntemleri konusunda doğru kararlar alınmasını sağlayarak arşivler hakkında gereksiz ve geçersiz genellemelerin yapılmasına engel olacaktır.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Arşivler ilgili mevzuat kapsamında faaliyetlerini yürüten ve hizmetlerini çeşitlendiren organizasyonlardır ancak mevzuatta bu bilgi merkezleri için belirgin bir tür ayrımına gidilmemiştir. Burada yapılacak </a:t>
            </a:r>
            <a:r>
              <a:rPr lang="tr-TR" sz="1800" b="0" i="0" u="none" strike="noStrike" baseline="0" dirty="0" err="1">
                <a:solidFill>
                  <a:srgbClr val="000000"/>
                </a:solidFill>
                <a:latin typeface="Minion Pro"/>
              </a:rPr>
              <a:t>kategorizasyon</a:t>
            </a:r>
            <a:r>
              <a:rPr lang="tr-TR" sz="1800" b="0" i="0" u="none" strike="noStrike" baseline="0" dirty="0">
                <a:solidFill>
                  <a:srgbClr val="000000"/>
                </a:solidFill>
                <a:latin typeface="Minion Pro"/>
              </a:rPr>
              <a:t>/türlere ayırma ise arşiv üzerindeki tek tip anlayışın ortadan kaldırılmasını sağlayabilir. Tek tip arşiv ve arşivcilik algısının ortadan kalkması ile hizmet standartlarından bağımsız olarak gereksiz insan gücü, maliyet engellenerek kamuoyunun arşive türlerine özgü bir bakış açısı geliştirmesi sağlanacaktır. Burada önemli olan hangi tür olursa olsun arşivin varlık nedeni ile uyumlu belge/bilgi barındırması ve hizmetlerini kendi hedef kitlesinin gereksinimine cevap verecek ölçüde geliştirebilmesidir. </a:t>
            </a:r>
          </a:p>
        </p:txBody>
      </p:sp>
    </p:spTree>
    <p:extLst>
      <p:ext uri="{BB962C8B-B14F-4D97-AF65-F5344CB8AC3E}">
        <p14:creationId xmlns:p14="http://schemas.microsoft.com/office/powerpoint/2010/main" val="123959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 TEMEL KAVRAMLAR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2308324"/>
          </a:xfrm>
          <a:prstGeom prst="rect">
            <a:avLst/>
          </a:prstGeom>
          <a:noFill/>
        </p:spPr>
        <p:txBody>
          <a:bodyPr wrap="square">
            <a:spAutoFit/>
          </a:bodyPr>
          <a:lstStyle/>
          <a:p>
            <a:pPr algn="just"/>
            <a:r>
              <a:rPr lang="tr-TR" sz="1600" dirty="0">
                <a:solidFill>
                  <a:srgbClr val="000000"/>
                </a:solidFill>
                <a:latin typeface="Minion Pro"/>
              </a:rPr>
              <a:t>A</a:t>
            </a:r>
            <a:r>
              <a:rPr lang="tr-TR" sz="1600" b="0" i="0" u="none" strike="noStrike" baseline="0" dirty="0">
                <a:solidFill>
                  <a:srgbClr val="000000"/>
                </a:solidFill>
                <a:latin typeface="Minion Pro"/>
              </a:rPr>
              <a:t>rşiv bilimi; uzun yıllar bağımsız bir bilim dalı olarak algılanmamış, belki de </a:t>
            </a:r>
            <a:r>
              <a:rPr lang="tr-TR" sz="1600" b="0" i="0" u="none" strike="noStrike" baseline="0" dirty="0" err="1">
                <a:solidFill>
                  <a:srgbClr val="000000"/>
                </a:solidFill>
                <a:latin typeface="Minion Pro"/>
              </a:rPr>
              <a:t>disiplinlerarası</a:t>
            </a:r>
            <a:r>
              <a:rPr lang="tr-TR" sz="1600" b="0" i="0" u="none" strike="noStrike" baseline="0" dirty="0">
                <a:solidFill>
                  <a:srgbClr val="000000"/>
                </a:solidFill>
                <a:latin typeface="Minion Pro"/>
              </a:rPr>
              <a:t> niteliği yanlış yorumlanarak hangi bilim dalı altında yer alması gerektiği konusunda çeşitli tartışmalara konu olmuştur. </a:t>
            </a:r>
          </a:p>
          <a:p>
            <a:pPr algn="just"/>
            <a:endParaRPr lang="tr-TR" sz="1600" dirty="0">
              <a:solidFill>
                <a:srgbClr val="000000"/>
              </a:solidFill>
              <a:latin typeface="Minion Pro"/>
            </a:endParaRPr>
          </a:p>
          <a:p>
            <a:pPr algn="just"/>
            <a:r>
              <a:rPr lang="tr-TR" sz="1600" b="1" i="0" u="none" strike="noStrike" baseline="0" dirty="0">
                <a:solidFill>
                  <a:srgbClr val="000000"/>
                </a:solidFill>
                <a:latin typeface="Minion Pro"/>
              </a:rPr>
              <a:t>Bunun doğal sonucu olarak önce kavram karmaşası ortaya çıkmış, devamında ise, bazen bu karmaşa teori ve uygulamalara yansımıştır. </a:t>
            </a:r>
            <a:r>
              <a:rPr lang="tr-TR" sz="1600" b="0" i="0" u="none" strike="noStrike" baseline="0" dirty="0">
                <a:solidFill>
                  <a:srgbClr val="000000"/>
                </a:solidFill>
                <a:latin typeface="Minion Pro"/>
              </a:rPr>
              <a:t>Meslekî kavramlar üzerindeki </a:t>
            </a:r>
            <a:r>
              <a:rPr lang="tr-TR" sz="1600" b="1" i="0" u="none" strike="noStrike" baseline="0" dirty="0">
                <a:solidFill>
                  <a:srgbClr val="000000"/>
                </a:solidFill>
                <a:latin typeface="Minion Pro"/>
              </a:rPr>
              <a:t>fikrî/entelektüel birliktelik </a:t>
            </a:r>
            <a:r>
              <a:rPr lang="tr-TR" sz="1600" b="0" i="0" u="none" strike="noStrike" baseline="0" dirty="0">
                <a:solidFill>
                  <a:srgbClr val="000000"/>
                </a:solidFill>
                <a:latin typeface="Minion Pro"/>
              </a:rPr>
              <a:t>hem karmaşayı en aza indirecek hem de mesleğin gelişim ve değişimini gözler önüne serecektir. </a:t>
            </a:r>
          </a:p>
          <a:p>
            <a:pPr algn="just"/>
            <a:endParaRPr lang="tr-TR" sz="1600" b="0" i="0" u="none" strike="noStrike" baseline="0" dirty="0">
              <a:solidFill>
                <a:srgbClr val="000000"/>
              </a:solidFill>
              <a:latin typeface="Minion Pro"/>
            </a:endParaRPr>
          </a:p>
          <a:p>
            <a:pPr algn="just"/>
            <a:r>
              <a:rPr lang="tr-TR" sz="1600" b="0" i="0" u="none" strike="noStrike" baseline="0" dirty="0">
                <a:solidFill>
                  <a:srgbClr val="000000"/>
                </a:solidFill>
                <a:latin typeface="Minion Pro"/>
              </a:rPr>
              <a:t>Arşivcilik uygulama ağırlıklı bir bilim dalı olduğu için uygulama alanlarına/aşamalarına ilişkin çok sayıda terim ve kavram bulunmaktadır.</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602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II.1. Kamu Arşivleri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801314"/>
          </a:xfrm>
          <a:prstGeom prst="rect">
            <a:avLst/>
          </a:prstGeom>
          <a:noFill/>
        </p:spPr>
        <p:txBody>
          <a:bodyPr wrap="square">
            <a:spAutoFit/>
          </a:bodyPr>
          <a:lstStyle/>
          <a:p>
            <a:pPr algn="just"/>
            <a:r>
              <a:rPr lang="tr-TR" sz="1800" b="0" i="0" u="none" strike="noStrike" baseline="0" dirty="0">
                <a:solidFill>
                  <a:srgbClr val="000000"/>
                </a:solidFill>
                <a:latin typeface="Minion Pro"/>
              </a:rPr>
              <a:t>Kamu arşivi hukuken kamuya ait ve bağlı olduğu usul ve esaslar uyarınca kamunun incelemesine açık olan arşivlerdir (Belge Yönetimi ve…, 2009: 27). Milletin ve devletin ortak mirası statüsündeki bu arşivler, kamu kurumlarının ürettikleri resmî belgelerin tekrar kullanım değerine sahip olanlarını koruyup hizmete sunarlar. Bu nedenledir ki, arşivin ortak miras olma ya da toplumun ortak hafızasını oluşturma kapasitesi kamu arşivlerinin nicelik, nitelik ve hizmet kalitesi ile doğru orantılıdır.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Vatandaşların gerek kendi aralarında gerekse devlet kurumları ile ya da kurumların birbirileri ile tüm ilişkilerinden doğan hakları koruyan, gerektiğinde bilgilendirici, kanıtlayıcı resmî belgeleri ortaya koyan kamu arşivleri aynı zamanda hukuk sisteminin vazgeçilmez başvuru kaynağı durumundadır.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11 sayılı Cumhurbaşkanlığı Kararnamesinin 18/1. ve 18/2. fıkralarında </a:t>
            </a:r>
            <a:r>
              <a:rPr lang="tr-TR" sz="1800" b="1" i="1" u="none" strike="noStrike" baseline="0" dirty="0">
                <a:solidFill>
                  <a:srgbClr val="000000"/>
                </a:solidFill>
                <a:latin typeface="Minion Pro"/>
              </a:rPr>
              <a:t>“Bu Cumhurbaşkanlığı Kararnamesi kapsamına giren (TBMM ve MİT Başkanlığı dışında) ve elinde arşiv belgesi ve arşivlik belge bulunduran kurum ve kuruluşlar, ellerinde bulundurdukları arşiv belgesi ile arşivlik belgeyi her türlü zararlı tesir ve unsurlardan korumak, aslî düzenlerine</a:t>
            </a:r>
            <a:r>
              <a:rPr lang="tr-TR" sz="800" b="1" i="0" u="none" strike="noStrike" baseline="0" dirty="0">
                <a:solidFill>
                  <a:srgbClr val="000000"/>
                </a:solidFill>
                <a:latin typeface="Minion Pro"/>
              </a:rPr>
              <a:t>8 </a:t>
            </a:r>
            <a:r>
              <a:rPr lang="tr-TR" sz="1800" b="1" i="1" u="none" strike="noStrike" baseline="0" dirty="0">
                <a:solidFill>
                  <a:srgbClr val="000000"/>
                </a:solidFill>
                <a:latin typeface="Minion Pro"/>
              </a:rPr>
              <a:t>göre tasnif edip saklamak, yönetmelikte belirtilen bekletme ve saklama süreleri sonunda Devlet Arşivleri Başkanlığı’na teslim etmek ve saklanmasına gerek kalmayan belgeleri yok etmekle yükümlüdürler.” </a:t>
            </a:r>
            <a:r>
              <a:rPr lang="tr-TR" sz="1800" b="0" i="0" u="none" strike="noStrike" baseline="0" dirty="0">
                <a:solidFill>
                  <a:srgbClr val="000000"/>
                </a:solidFill>
                <a:latin typeface="Minion Pro"/>
              </a:rPr>
              <a:t>ve </a:t>
            </a:r>
            <a:r>
              <a:rPr lang="tr-TR" sz="1800" b="1" i="1" u="none" strike="noStrike" baseline="0" dirty="0">
                <a:solidFill>
                  <a:srgbClr val="000000"/>
                </a:solidFill>
                <a:latin typeface="Minion Pro"/>
              </a:rPr>
              <a:t>“Arşiv belgesi ve arşivlik belge temliki tasarruflar amacıyla kullanılamaz, tahrip ve tahrif edilemez ve yurt dışına çıkartılamazlar.” </a:t>
            </a:r>
            <a:r>
              <a:rPr lang="tr-TR" sz="1800" b="0" i="0" u="none" strike="noStrike" baseline="0" dirty="0">
                <a:solidFill>
                  <a:srgbClr val="000000"/>
                </a:solidFill>
                <a:latin typeface="Minion Pro"/>
              </a:rPr>
              <a:t>hükümleri yer almaktadır. </a:t>
            </a:r>
          </a:p>
        </p:txBody>
      </p:sp>
    </p:spTree>
    <p:extLst>
      <p:ext uri="{BB962C8B-B14F-4D97-AF65-F5344CB8AC3E}">
        <p14:creationId xmlns:p14="http://schemas.microsoft.com/office/powerpoint/2010/main" val="31205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II.1. Kamu Arşivleri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355312"/>
          </a:xfrm>
          <a:prstGeom prst="rect">
            <a:avLst/>
          </a:prstGeom>
          <a:noFill/>
        </p:spPr>
        <p:txBody>
          <a:bodyPr wrap="square">
            <a:spAutoFit/>
          </a:bodyPr>
          <a:lstStyle/>
          <a:p>
            <a:pPr algn="just"/>
            <a:r>
              <a:rPr lang="tr-TR" sz="1800" b="0" i="0" u="none" strike="noStrike" baseline="0" dirty="0">
                <a:solidFill>
                  <a:srgbClr val="000000"/>
                </a:solidFill>
                <a:latin typeface="Minion Pro"/>
              </a:rPr>
              <a:t>Bu madde kamu arşivlerinin temel görev ve sorumluluklarını ortaya koymaktadır. Bu sorumluklar çerçevesinde yükümlü kurumlar olarak anılan kamu kurumlarının, saklanmasına gerek kalmayan belgeleri usulüne uygun biçimde imha etme görevleri de arşiv faaliyetlerinin daha az maliyetle ve bilimsel bir çerçevede yürütülmesini sağlayabilecek oldukça önemli bir husustur. Zira içeriği ve kapsamında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 taşıyan belgelerin dışında materyal barındıran depolar günümüzde kamu arşivlerinin en önemli sorunları arasında sayılabilir. Bu bağlamda ilgili mevzuat hükümlerinin arşiv faaliyetlerine yansıtılması yasal düzenlemelerden beklenen faydanın ortaya çıkmasını sağlayacaktır.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Kamu arşivlerinin kapsamını yalnızca kamu kurumlarındaki resmî belgelerle sınırlı tutmak milletin ve devletin hafızasını tam anlamıyla yansıtmayabilir. </a:t>
            </a:r>
            <a:r>
              <a:rPr lang="tr-TR" sz="1800" b="1" i="0" u="none" strike="noStrike" baseline="0" dirty="0">
                <a:solidFill>
                  <a:srgbClr val="000000"/>
                </a:solidFill>
                <a:latin typeface="Minion Pro"/>
              </a:rPr>
              <a:t>Zira bellek ya da hafıza yalnızca resmî belgelerden oluşmaz. </a:t>
            </a:r>
            <a:r>
              <a:rPr lang="tr-TR" sz="1800" b="0" i="0" u="none" strike="noStrike" baseline="0" dirty="0">
                <a:solidFill>
                  <a:srgbClr val="000000"/>
                </a:solidFill>
                <a:latin typeface="Minion Pro"/>
              </a:rPr>
              <a:t>Kamu arşivleri kamuyu ilgilendiren tüm belgeler ve belgeleri tamamlayan diğer dokümanlarla ilgilenir. Bu kapsamda kamunun hafızası, resmî, idari belgelerle desteklendiği kadar bilimsel, kültürel belge ve dokümanlarla da tamamlanmalıdır. </a:t>
            </a:r>
            <a:r>
              <a:rPr lang="tr-TR" sz="1800" b="1" i="0" u="none" strike="noStrike" baseline="0" dirty="0">
                <a:solidFill>
                  <a:srgbClr val="000000"/>
                </a:solidFill>
                <a:latin typeface="Minion Pro"/>
              </a:rPr>
              <a:t>Kamu kurumları, arşiv birikimlerini geleceğe aktarırken idari olduğu kadar kültürel arşivlerini de kamunun ortak hafızasına dâhil etmeye özen göstermelidir.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Kamu arşivlerinin toplumla bütünleşmesi, ortak hafızanın dinamik ve aktif biçimde kullanılması için potansiyel ve aktif tüm arşiv kullanıcılarının düzenli olarak arşivin içeriği ve erişim yöntemleri hakkında bilgilendirilmesi gerekir. Bunun yanı sıra kullanıcılardan da arşiv belgeleri ile araştırma yapmanın sorumluluğunu üstlenerek ilgili çalışma usul ve esaslarına uygun hareket etmeleri beklenir. </a:t>
            </a:r>
          </a:p>
        </p:txBody>
      </p:sp>
    </p:spTree>
    <p:extLst>
      <p:ext uri="{BB962C8B-B14F-4D97-AF65-F5344CB8AC3E}">
        <p14:creationId xmlns:p14="http://schemas.microsoft.com/office/powerpoint/2010/main" val="4281979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C000"/>
                </a:solidFill>
                <a:latin typeface="Minion Pro"/>
              </a:rPr>
              <a:t>II.1.1. Millî Arşiv/Devlet Arşivi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524315"/>
          </a:xfrm>
          <a:prstGeom prst="rect">
            <a:avLst/>
          </a:prstGeom>
          <a:noFill/>
        </p:spPr>
        <p:txBody>
          <a:bodyPr wrap="square">
            <a:spAutoFit/>
          </a:bodyPr>
          <a:lstStyle/>
          <a:p>
            <a:pPr algn="just"/>
            <a:r>
              <a:rPr lang="tr-TR" sz="1800" b="0" i="0" u="none" strike="noStrike" baseline="0" dirty="0">
                <a:solidFill>
                  <a:srgbClr val="000000"/>
                </a:solidFill>
                <a:latin typeface="Minion Pro"/>
              </a:rPr>
              <a:t>Millî arşiv ve devlet arşivi birçok ülkede birbirine yakın kapsamda tarif edilmektedir. Buna göre devlet arşivi (</a:t>
            </a:r>
            <a:r>
              <a:rPr lang="tr-TR" sz="1800" b="0" i="1" u="none" strike="noStrike" baseline="0" dirty="0" err="1">
                <a:solidFill>
                  <a:srgbClr val="000000"/>
                </a:solidFill>
                <a:latin typeface="Minion Pro"/>
              </a:rPr>
              <a:t>state</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archives</a:t>
            </a:r>
            <a:r>
              <a:rPr lang="tr-TR" sz="1800" b="0" i="0" u="none" strike="noStrike" baseline="0" dirty="0">
                <a:solidFill>
                  <a:srgbClr val="000000"/>
                </a:solidFill>
                <a:latin typeface="Minion Pro"/>
              </a:rPr>
              <a:t>); </a:t>
            </a:r>
            <a:r>
              <a:rPr lang="tr-TR" sz="1800" b="1" i="1" u="none" strike="noStrike" baseline="0" dirty="0">
                <a:solidFill>
                  <a:srgbClr val="000000"/>
                </a:solidFill>
                <a:latin typeface="Minion Pro"/>
              </a:rPr>
              <a:t>“merkezi olarak kayıtları tutularak koruma altına alınan siyasî, bilimsel, ekonomik, sosyal ve kültürel öneme sahip, devlete ait belgelerin tümü ve bunların yönetiminden sorumlu kurumu” </a:t>
            </a:r>
            <a:r>
              <a:rPr lang="tr-TR" sz="1800" b="0" i="0" u="none" strike="noStrike" baseline="0" dirty="0">
                <a:solidFill>
                  <a:srgbClr val="000000"/>
                </a:solidFill>
                <a:latin typeface="Minion Pro"/>
              </a:rPr>
              <a:t>ifade ederken ulusal arşiv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national</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archives</a:t>
            </a:r>
            <a:r>
              <a:rPr lang="tr-TR" sz="1800" b="0" i="1" u="none" strike="noStrike" baseline="0" dirty="0">
                <a:solidFill>
                  <a:srgbClr val="000000"/>
                </a:solidFill>
                <a:latin typeface="Minion Pro"/>
              </a:rPr>
              <a:t>)</a:t>
            </a:r>
            <a:r>
              <a:rPr lang="tr-TR" sz="1800" b="0" i="0" u="none" strike="noStrike" baseline="0" dirty="0">
                <a:solidFill>
                  <a:srgbClr val="000000"/>
                </a:solidFill>
                <a:latin typeface="Minion Pro"/>
              </a:rPr>
              <a:t>; kişi veya kurumlar tarafından üretilen ve tarihsel öneme sahip belgeleri toplamak, korumak ve yönetmek ile ilgili işlemleri yürütmek ile görevli merkezi arşive karşılık gelmektedir (Belge Yönetimi ve…, 2009: 15,44). Ülkemizde millî arşiv ve devlet arşivi İngiltere ve Almanya’da olduğu gibi aynı kapsamda değerlendirilmektedir. 11 sayılı Cumhurbaşkanlığı Kararnamesi’nde </a:t>
            </a:r>
            <a:r>
              <a:rPr lang="tr-TR" sz="1800" b="0" i="0" u="none" strike="noStrike" baseline="0" dirty="0" err="1">
                <a:solidFill>
                  <a:srgbClr val="000000"/>
                </a:solidFill>
                <a:latin typeface="Minion Pro"/>
              </a:rPr>
              <a:t>DAB’ın</a:t>
            </a:r>
            <a:r>
              <a:rPr lang="tr-TR" sz="1800" b="0" i="0" u="none" strike="noStrike" baseline="0" dirty="0">
                <a:solidFill>
                  <a:srgbClr val="000000"/>
                </a:solidFill>
                <a:latin typeface="Minion Pro"/>
              </a:rPr>
              <a:t> görevleri belirtilirken 5/b fıkrasında yer alan, </a:t>
            </a:r>
            <a:r>
              <a:rPr lang="tr-TR" sz="1800" b="1" i="0" u="none" strike="noStrike" baseline="0" dirty="0">
                <a:solidFill>
                  <a:srgbClr val="000000"/>
                </a:solidFill>
                <a:latin typeface="Minion Pro"/>
              </a:rPr>
              <a:t>“Devlet ve kişilerin ulusal ve uluslararası haklarını belgelemek ve korumak” </a:t>
            </a:r>
            <a:r>
              <a:rPr lang="tr-TR" sz="1800" b="0" i="0" u="none" strike="noStrike" baseline="0" dirty="0">
                <a:solidFill>
                  <a:srgbClr val="000000"/>
                </a:solidFill>
                <a:latin typeface="Minion Pro"/>
              </a:rPr>
              <a:t>ifadesi, hem ülkemizde hem de genel anlamda millî arşivin ya da devlet arşivinin varlık nedenini görev kapsamı bağlamında özetler niteliktedir. Türkiye Cumhuriyetinde “devlet arşivi” kurumu, millî özellik taşımasının yanında milletlerarası kapsayıcılığı açısından da birçok devletin tarihine kaynaklık eden bir bilgi merkezi statüsüne sahiptir.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Devlet arşivleri toplumun ortak belge birikimi ve değerini gelecek kuşaklara aktarırken arşivciliğe çağdaş bakış açısını güncel tutarak ülkenin diğer arşiv kurumlarına rehberlik ve öncülük ederler. Aynı zamanda devlet arşivlerinin toplum ile bütünleşen uygulamalarla ihtiyaca cevap verebilme kabiliyeti o ülkenin demokratik ve şeffaf yönetiminin de bir göstergesi olarak kabul edilmektedir. </a:t>
            </a:r>
          </a:p>
        </p:txBody>
      </p:sp>
    </p:spTree>
    <p:extLst>
      <p:ext uri="{BB962C8B-B14F-4D97-AF65-F5344CB8AC3E}">
        <p14:creationId xmlns:p14="http://schemas.microsoft.com/office/powerpoint/2010/main" val="348999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II.1.1. Millî Arşiv/Devlet Arşivi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2585323"/>
          </a:xfrm>
          <a:prstGeom prst="rect">
            <a:avLst/>
          </a:prstGeom>
          <a:noFill/>
        </p:spPr>
        <p:txBody>
          <a:bodyPr wrap="square">
            <a:spAutoFit/>
          </a:bodyPr>
          <a:lstStyle/>
          <a:p>
            <a:pPr algn="just"/>
            <a:r>
              <a:rPr lang="tr-TR" sz="1800" b="0" i="0" u="none" strike="noStrike" baseline="0" dirty="0">
                <a:solidFill>
                  <a:srgbClr val="000000"/>
                </a:solidFill>
                <a:latin typeface="Minion Pro"/>
              </a:rPr>
              <a:t>Devlet arşivlerinin millî arşiv olarak anılmasının temel nedeni ise arşivlere yönelik yasal düzenlemeler ve bu düzenlemeler çerçevesindeki hizmetlerinde milletin ortak değerlerini ve menfaatini muhafaza etme prensibidir. Bu ana prensipten hareketle devlet arşivi, kullanıcılarına nitelikli hizmet vermenin yanı sıra belge ve bilgi güvenliğinin sorumluluğunu da taşımaktadır.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Ülkemizde devlet arşivi yapılanması, görev ve sorumlulukları 16.7.2018 tarihinde yürürlüğe giren Cumhurbaşkanlığı Kararnamesi ile DAB çatısı altında düzenlenmiştir. Millî arşiv politikası ve stratejik plan ile yeniden ve daha güçlü bir yapılanma sürecindeki DAB, toplumun hafızasını canlı tutmak, belgeye dayalı tüm kazanımlarımızı sürdürülebilir biçimde gelecek nesillere aktarmak için çalışmalarını sürdürmektedir. </a:t>
            </a:r>
          </a:p>
        </p:txBody>
      </p:sp>
    </p:spTree>
    <p:extLst>
      <p:ext uri="{BB962C8B-B14F-4D97-AF65-F5344CB8AC3E}">
        <p14:creationId xmlns:p14="http://schemas.microsoft.com/office/powerpoint/2010/main" val="1014839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C000"/>
                </a:solidFill>
                <a:latin typeface="Minion Pro"/>
              </a:rPr>
              <a:t>II.1.2. Kurum Arşivleri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Kurum arşivi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institutional</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archives</a:t>
            </a:r>
            <a:r>
              <a:rPr lang="tr-TR" sz="1800" b="0" i="1" u="none" strike="noStrike" baseline="0" dirty="0">
                <a:solidFill>
                  <a:srgbClr val="000000"/>
                </a:solidFill>
                <a:latin typeface="Minion Pro"/>
              </a:rPr>
              <a:t> - </a:t>
            </a:r>
            <a:r>
              <a:rPr lang="tr-TR" sz="1800" b="0" i="1" u="none" strike="noStrike" baseline="0" dirty="0" err="1">
                <a:solidFill>
                  <a:srgbClr val="000000"/>
                </a:solidFill>
                <a:latin typeface="Minion Pro"/>
              </a:rPr>
              <a:t>agency</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archives</a:t>
            </a:r>
            <a:r>
              <a:rPr lang="tr-TR" sz="1800" b="0" i="1" u="none" strike="noStrike" baseline="0" dirty="0">
                <a:solidFill>
                  <a:srgbClr val="000000"/>
                </a:solidFill>
                <a:latin typeface="Minion Pro"/>
              </a:rPr>
              <a:t>)</a:t>
            </a:r>
            <a:r>
              <a:rPr lang="tr-TR" sz="1800" b="0" i="0" u="none" strike="noStrike" baseline="0" dirty="0">
                <a:solidFill>
                  <a:srgbClr val="000000"/>
                </a:solidFill>
                <a:latin typeface="Minion Pro"/>
              </a:rPr>
              <a:t>, </a:t>
            </a:r>
            <a:r>
              <a:rPr lang="tr-TR" sz="1800" b="1" i="1" u="none" strike="noStrike" baseline="0" dirty="0">
                <a:solidFill>
                  <a:srgbClr val="000000"/>
                </a:solidFill>
                <a:latin typeface="Minion Pro"/>
              </a:rPr>
              <a:t>“belirli bir kuruma ait belgelerin uzun süre saklanarak kullanıma sunulduğu, ayıklama - imha işlemlerinin de gerçekleştirildiği arşiv” </a:t>
            </a:r>
            <a:r>
              <a:rPr lang="tr-TR" sz="1800" b="0" i="0" u="none" strike="noStrike" baseline="0" dirty="0">
                <a:solidFill>
                  <a:srgbClr val="000000"/>
                </a:solidFill>
                <a:latin typeface="Minion Pro"/>
              </a:rPr>
              <a:t>olarak tanımlanırken (Belge Yönetimi ve…, 2009: 31) benzer biçimde Devlet Arşiv Hizmetleri Hakkında Yönetmelikte de yükümlülerin </a:t>
            </a:r>
            <a:r>
              <a:rPr lang="tr-TR" sz="1800" b="1" i="1" u="none" strike="noStrike" baseline="0" dirty="0">
                <a:solidFill>
                  <a:srgbClr val="000000"/>
                </a:solidFill>
                <a:latin typeface="Minion Pro"/>
              </a:rPr>
              <a:t>“merkez teşkilatlarında yer alan, belgelerin birim arşivlerine ve merkezi arşivlere nazaran daha uzun süreli saklandığı arşivler” </a:t>
            </a:r>
            <a:r>
              <a:rPr lang="tr-TR" sz="1800" b="0" i="0" u="none" strike="noStrike" baseline="0" dirty="0">
                <a:solidFill>
                  <a:srgbClr val="000000"/>
                </a:solidFill>
                <a:latin typeface="Minion Pro"/>
              </a:rPr>
              <a:t>olarak karşılık bulmuştur. Her iki tanımda da kurumun başvuru gereksinimleri doğrultusunda belgelerin kurumun ortak kullanımında olması ve birimlerin belgelerini devrettiği ana arşivde uzun süreli depolayıp hizmete sunması vurgulanmaktadır. Kurum arşivlerinin temel fonksiyonu, kurumun görev ve faaliyet alanına giren kanıt ve bilgi değerine sahip arşiv belgelerini gerek idari gerekse bilimsel ve kültürel nedenlerle kullanıma sunmaktır. Bu nedenledir ki kurum arşivleri ait olduğu ya da ilişkili olduğu kurumların karar destek sistemlerine kaynak oluşturmak, özel ve tüzel kişilerin bilgi/belge taleplerini karşılamak için belgelerin üretiminden devlet arşivine devrine ya da imhasına kadar tüm süreci yönetmek durumundadır.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Devlet Arşivleri ile koordineli biçimde hizmetlerini geliştiren ve sürdüren kurum arşivleri, devlet yönetimi kademelerinin geçmişe dönük bilgi/belge ihtiyacını karşılamak, devrettiği belgelerle devlet arşivlerinin belge niteliği ve niceliğini belirlemek gibi sorumlulukları taşırken uygulamaları ile de ülkenin arşivcilik kabiliyet ve kapasitesini yansıtan ana bilgi merkezleridir. Bu bağlamda kurum arşivlerindeki arşiv hizmet ve faaliyetlerindeki her tür olumlu ve olumsuz uygulama hem ait oldukları kurumun hem de belgelerini devrettiği devlet arşivlerinin bilgi hizmetlerine yansıyacaktır. </a:t>
            </a:r>
          </a:p>
        </p:txBody>
      </p:sp>
    </p:spTree>
    <p:extLst>
      <p:ext uri="{BB962C8B-B14F-4D97-AF65-F5344CB8AC3E}">
        <p14:creationId xmlns:p14="http://schemas.microsoft.com/office/powerpoint/2010/main" val="415132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0000"/>
                </a:solidFill>
                <a:latin typeface="Minion Pro"/>
              </a:rPr>
              <a:t>II.1.2.1. Merkezî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693319"/>
          </a:xfrm>
          <a:prstGeom prst="rect">
            <a:avLst/>
          </a:prstGeom>
          <a:noFill/>
        </p:spPr>
        <p:txBody>
          <a:bodyPr wrap="square">
            <a:spAutoFit/>
          </a:bodyPr>
          <a:lstStyle/>
          <a:p>
            <a:pPr algn="just"/>
            <a:r>
              <a:rPr lang="tr-TR" sz="1800" b="0" i="0" u="none" strike="noStrike" baseline="0" dirty="0">
                <a:solidFill>
                  <a:srgbClr val="000000"/>
                </a:solidFill>
                <a:latin typeface="Minion Pro"/>
              </a:rPr>
              <a:t>Devlet Arşiv Hizmetleri Hakkında Yönetmelik’te </a:t>
            </a:r>
            <a:r>
              <a:rPr lang="tr-TR" sz="1800" b="1" i="1" u="none" strike="noStrike" baseline="0" dirty="0">
                <a:solidFill>
                  <a:srgbClr val="000000"/>
                </a:solidFill>
                <a:latin typeface="Minion Pro"/>
              </a:rPr>
              <a:t>"yükümlülerin merkez teşkilatı dışında taşra, bölge, yurtdışı ve benzeri yerlerde oluşturulan ve belgelerin birim arşivlerine nazaran daha uzun süreli saklandığı arşivler" </a:t>
            </a:r>
            <a:r>
              <a:rPr lang="tr-TR" sz="1800" b="0" i="0" u="none" strike="noStrike" baseline="0" dirty="0">
                <a:solidFill>
                  <a:srgbClr val="000000"/>
                </a:solidFill>
                <a:latin typeface="Minion Pro"/>
              </a:rPr>
              <a:t>olarak tanımlar arasına girmiş olan merkezî arşivler, teşkilat yapısı il, bölge ve yurt dışında ya da büyük şehirlerde farklı yerleşim yerlerine dağılmış olan kurum arşivlerine bağlı olarak hizmet verir. Bu arşivler, Yönetmeliğin 17/1. fıkrasında belirtilen </a:t>
            </a:r>
            <a:r>
              <a:rPr lang="tr-TR" sz="1800" b="0" i="1" u="none" strike="noStrike" baseline="0" dirty="0">
                <a:solidFill>
                  <a:srgbClr val="000000"/>
                </a:solidFill>
                <a:latin typeface="Minion Pro"/>
              </a:rPr>
              <a:t>“</a:t>
            </a:r>
            <a:r>
              <a:rPr lang="tr-TR" sz="1800" b="1" i="1" u="none" strike="noStrike" baseline="0" dirty="0">
                <a:solidFill>
                  <a:srgbClr val="000000"/>
                </a:solidFill>
                <a:latin typeface="Minion Pro"/>
              </a:rPr>
              <a:t>kurumun özelliği sebebiyle yönerge ile ayrıcalık sağlanan yükümlüler” </a:t>
            </a:r>
            <a:r>
              <a:rPr lang="tr-TR" sz="1800" b="0" i="0" u="none" strike="noStrike" baseline="0" dirty="0">
                <a:solidFill>
                  <a:srgbClr val="000000"/>
                </a:solidFill>
                <a:latin typeface="Minion Pro"/>
              </a:rPr>
              <a:t>kapsamındadır.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Kurum organizasyon şemasında birim statüsünde olan ancak gerek belge hacmi ve yoğunluğu gerekse ürettiği çok sayıdaki belgenin kurumun merkezine devri dikkate alındığında risk ve maliyet öngörülen merkezî arşivler hukuken kurum arşivinden bağımsız değildir. Bu tür arşivlere kurum arşivleri gibi ayıklama, imha ve devir işlemlerini mevzuat uyarınca yapma yetkisi verilmiştir. Merkezî arşivlerin sahip oldukları bu yetki aynı zamanda kurumun arşiv hizmetleri politikasına bağlı olarak aynı oranda sorumluluk taşımalarını da beraberinde getirmektedir. Bu bağlamda belgelerin imhası ya da arşivlere devrine kadar olan tüm arşiv sürecini yönetebilecek imkân ve kabiliyete sahip olmaları gerekir. </a:t>
            </a:r>
          </a:p>
        </p:txBody>
      </p:sp>
    </p:spTree>
    <p:extLst>
      <p:ext uri="{BB962C8B-B14F-4D97-AF65-F5344CB8AC3E}">
        <p14:creationId xmlns:p14="http://schemas.microsoft.com/office/powerpoint/2010/main" val="733324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0000"/>
                </a:solidFill>
                <a:latin typeface="Minion Pro"/>
              </a:rPr>
              <a:t>II.1.2.2. Birim Arşivleri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801314"/>
          </a:xfrm>
          <a:prstGeom prst="rect">
            <a:avLst/>
          </a:prstGeom>
          <a:noFill/>
        </p:spPr>
        <p:txBody>
          <a:bodyPr wrap="square">
            <a:spAutoFit/>
          </a:bodyPr>
          <a:lstStyle/>
          <a:p>
            <a:pPr algn="just"/>
            <a:r>
              <a:rPr lang="tr-TR" sz="1800" b="1" i="1" u="none" strike="noStrike" baseline="0" dirty="0">
                <a:solidFill>
                  <a:srgbClr val="000000"/>
                </a:solidFill>
                <a:latin typeface="Minion Pro"/>
              </a:rPr>
              <a:t>"Kamu kurum ve kuruluşlarında yapılan iş ve işlemler, haberleşmeler ile gerçek ve tüzel kişilerin gördükleri hizmetler neticesinde oluşan, güncelliğini kaybetmemiş olarak aktif bir biçimde ve günlük iş akışı içinde işlevi bulunan ve kullanılan belgelerin ilgili birimlerince belirli bir süre saklandığı arşiv" </a:t>
            </a:r>
            <a:r>
              <a:rPr lang="tr-TR" sz="1800" b="0" i="0" u="none" strike="noStrike" baseline="0" dirty="0">
                <a:solidFill>
                  <a:srgbClr val="000000"/>
                </a:solidFill>
                <a:latin typeface="Minion Pro"/>
              </a:rPr>
              <a:t>şeklinde Devlet Arşiv Hizmetleri Hakkında Yönetmelikte tanımlanan birim arşivi, kurumlarda ara depo</a:t>
            </a:r>
            <a:r>
              <a:rPr lang="tr-TR" sz="800" b="0" i="0" u="none" strike="noStrike" baseline="0" dirty="0">
                <a:solidFill>
                  <a:srgbClr val="000000"/>
                </a:solidFill>
                <a:latin typeface="Minion Pro"/>
              </a:rPr>
              <a:t>9 </a:t>
            </a:r>
            <a:r>
              <a:rPr lang="tr-TR" sz="1800" b="0" i="0" u="none" strike="noStrike" baseline="0" dirty="0">
                <a:solidFill>
                  <a:srgbClr val="000000"/>
                </a:solidFill>
                <a:latin typeface="Minion Pro"/>
              </a:rPr>
              <a:t>hizmetini yerine getirir. Burada yarı güncel olarak niteleyebileceğimiz belge türünden bahsedebiliriz ki bu durum belgenin üretildiği birim tarafından belgelere başvuru sıklığı ile ilgilidir.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Birim arşivleri belgelerin/dosyaların düzenlenmesi, arşivlenmesi ile ilgili ilk faaliyeti yerine getirmesi daha alt idari unsurlardan devraldığı arşivleri de bünyesinde bütünleştirmesi açısından oldukça önemlidir. Zira birim arşivlerindeki dağınıklık ve düzensizlik kurum arşivlerine yansıyacaktır. </a:t>
            </a:r>
            <a:r>
              <a:rPr lang="tr-TR" sz="1800" b="1" i="0" u="none" strike="noStrike" baseline="0" dirty="0">
                <a:solidFill>
                  <a:srgbClr val="000000"/>
                </a:solidFill>
                <a:latin typeface="Minion Pro"/>
              </a:rPr>
              <a:t>18.10.2019 tarihli Yönetmelikte dikkati çeken bir başka husus birim arşivlerinde belgelerin saklanma süresinin belirtilmemesidir. </a:t>
            </a:r>
            <a:r>
              <a:rPr lang="tr-TR" sz="1800" b="0" i="0" u="none" strike="noStrike" baseline="0" dirty="0">
                <a:solidFill>
                  <a:srgbClr val="000000"/>
                </a:solidFill>
                <a:latin typeface="Minion Pro"/>
              </a:rPr>
              <a:t>Modern arşivcilik uygulamalarında belgenin hukuki statüsü, devam eden faydası, türü gibi özellikler dikkate alınarak saklama sürelerinin belirlendiği göz önüne alındığında bu tip genel ve bütüncül ifadelerden kaçınılması oldukça doğaldır.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Birim arşivleri, merkezî arşivler, kurum arşivleri ve devlet arşivi aslında birbirleriyle bütünleşerek büyüyen arşivlerdir. Buradaki ayrım devletin </a:t>
            </a:r>
            <a:r>
              <a:rPr lang="tr-TR" sz="1800" b="0" i="0" u="none" strike="noStrike" baseline="0" dirty="0" err="1">
                <a:solidFill>
                  <a:srgbClr val="000000"/>
                </a:solidFill>
                <a:latin typeface="Minion Pro"/>
              </a:rPr>
              <a:t>organizasyonel</a:t>
            </a:r>
            <a:r>
              <a:rPr lang="tr-TR" sz="1800" b="0" i="0" u="none" strike="noStrike" baseline="0" dirty="0">
                <a:solidFill>
                  <a:srgbClr val="000000"/>
                </a:solidFill>
                <a:latin typeface="Minion Pro"/>
              </a:rPr>
              <a:t> yapısı ve bu yapı gereğince görev ve sorumluluklara yansıyan farklılıklar neticesinde ortaya çıkmaktadır. </a:t>
            </a:r>
          </a:p>
        </p:txBody>
      </p:sp>
    </p:spTree>
    <p:extLst>
      <p:ext uri="{BB962C8B-B14F-4D97-AF65-F5344CB8AC3E}">
        <p14:creationId xmlns:p14="http://schemas.microsoft.com/office/powerpoint/2010/main" val="1156757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C000"/>
                </a:solidFill>
                <a:latin typeface="Minion Pro"/>
              </a:rPr>
              <a:t>II.2. Özel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524315"/>
          </a:xfrm>
          <a:prstGeom prst="rect">
            <a:avLst/>
          </a:prstGeom>
          <a:noFill/>
        </p:spPr>
        <p:txBody>
          <a:bodyPr wrap="square">
            <a:spAutoFit/>
          </a:bodyPr>
          <a:lstStyle/>
          <a:p>
            <a:pPr algn="just"/>
            <a:r>
              <a:rPr lang="tr-TR" sz="1800" b="0" i="0" u="none" strike="noStrike" baseline="0" dirty="0">
                <a:solidFill>
                  <a:srgbClr val="000000"/>
                </a:solidFill>
                <a:latin typeface="Minion Pro"/>
              </a:rPr>
              <a:t>Arşivler hem bireylerin hem de ulusun hafızası olarak kabul edilmekte ve yeri geldiğinde uluslararası platformda ülke menfaatlerinin korunmasına yardımcı olan önemli araçlardan biri olarak karşımıza çıkmaktadır. Böylesine önemli bir misyonu yüklenmiş olan arşivler, yalnızca devletin resmî kurumlarında resmî işlemler sonucu üretilen ve koruma altına alınan belgelerden ibaret değildir. Kamu arşivlerinde yer alan resmî belgeler birinci derecede kanıt niteliği taşıması ve üzerinde işlem yapılması itibariyle oldukça önemlidir. Ancak yalnızca bu belgelere dayalı olarak araştırma yapmak ya da herhangi bir yargıya varmak kimi zaman yeterli olmayacaktır. Çünkü devlet kayıtları içinde yer almayan bir takım özel belgeler “gerçeği arayan” araştırmacılar için vazgeçilmez kaynaklardır. Bu özel belgeler çoğunlukla devlet kademesinde önemli görevlerde bulunmuş ya da toplumda çeşitli etkinlikleriyle ön plana çıkmış bazı kişi, aile, dernek, yarı kamusal ve özel kuruluşların arşivlerinde saklanmaktadır (</a:t>
            </a:r>
            <a:r>
              <a:rPr lang="tr-TR" sz="1800" b="0" i="0" u="none" strike="noStrike" baseline="0" dirty="0" err="1">
                <a:solidFill>
                  <a:srgbClr val="000000"/>
                </a:solidFill>
                <a:latin typeface="Minion Pro"/>
              </a:rPr>
              <a:t>Rukancı</a:t>
            </a:r>
            <a:r>
              <a:rPr lang="tr-TR" sz="1800" b="0" i="0" u="none" strike="noStrike" baseline="0" dirty="0">
                <a:solidFill>
                  <a:srgbClr val="000000"/>
                </a:solidFill>
                <a:latin typeface="Minion Pro"/>
              </a:rPr>
              <a:t>, 2011: 54).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 türü açısından hukuki dayanağa sahip iki ana türden biri özel arşivlerdir. Zira kamu arşivleri hukuken kamunun incelemesine açık tutulabilirken özel arşivler de durum farklıdır, incelemek ya da sergilemek için arşiv sahibinin izni gerekmektedir.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Belge Yönetimi ve Arşiv Terimleri </a:t>
            </a:r>
            <a:r>
              <a:rPr lang="tr-TR" sz="1800" b="0" i="0" u="none" strike="noStrike" baseline="0" dirty="0" err="1">
                <a:solidFill>
                  <a:srgbClr val="000000"/>
                </a:solidFill>
                <a:latin typeface="Minion Pro"/>
              </a:rPr>
              <a:t>Sözlüğü’nde</a:t>
            </a:r>
            <a:r>
              <a:rPr lang="tr-TR" sz="1800" b="0" i="0" u="none" strike="noStrike" baseline="0" dirty="0">
                <a:solidFill>
                  <a:srgbClr val="000000"/>
                </a:solidFill>
                <a:latin typeface="Minion Pro"/>
              </a:rPr>
              <a:t> özel arşiv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private</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archives</a:t>
            </a:r>
            <a:r>
              <a:rPr lang="tr-TR" sz="1800" b="0" i="1" u="none" strike="noStrike" baseline="0" dirty="0">
                <a:solidFill>
                  <a:srgbClr val="000000"/>
                </a:solidFill>
                <a:latin typeface="Minion Pro"/>
              </a:rPr>
              <a:t>)</a:t>
            </a:r>
            <a:r>
              <a:rPr lang="tr-TR" sz="1800" b="0" i="0" u="none" strike="noStrike" baseline="0" dirty="0">
                <a:solidFill>
                  <a:srgbClr val="000000"/>
                </a:solidFill>
                <a:latin typeface="Minion Pro"/>
              </a:rPr>
              <a:t>, </a:t>
            </a:r>
            <a:r>
              <a:rPr lang="tr-TR" sz="1800" b="0" i="1" u="none" strike="noStrike" baseline="0" dirty="0">
                <a:solidFill>
                  <a:srgbClr val="000000"/>
                </a:solidFill>
                <a:latin typeface="Minion Pro"/>
              </a:rPr>
              <a:t>"resmî kaynaklı olmayan kuruluşların, kurumların, örgütlerin, ailelerin ve kişilerin arşivleri" </a:t>
            </a:r>
            <a:r>
              <a:rPr lang="tr-TR" sz="1800" b="0" i="0" u="none" strike="noStrike" baseline="0" dirty="0">
                <a:solidFill>
                  <a:srgbClr val="000000"/>
                </a:solidFill>
                <a:latin typeface="Minion Pro"/>
              </a:rPr>
              <a:t>olarak ifade edilmiştir. </a:t>
            </a:r>
          </a:p>
        </p:txBody>
      </p:sp>
    </p:spTree>
    <p:extLst>
      <p:ext uri="{BB962C8B-B14F-4D97-AF65-F5344CB8AC3E}">
        <p14:creationId xmlns:p14="http://schemas.microsoft.com/office/powerpoint/2010/main" val="3866039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II.2. Özel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970318"/>
          </a:xfrm>
          <a:prstGeom prst="rect">
            <a:avLst/>
          </a:prstGeom>
          <a:noFill/>
        </p:spPr>
        <p:txBody>
          <a:bodyPr wrap="square">
            <a:spAutoFit/>
          </a:bodyPr>
          <a:lstStyle/>
          <a:p>
            <a:pPr algn="just"/>
            <a:r>
              <a:rPr lang="tr-TR" sz="1800" b="1" i="0" u="none" strike="noStrike" baseline="0" dirty="0">
                <a:solidFill>
                  <a:srgbClr val="000000"/>
                </a:solidFill>
                <a:latin typeface="Minion Pro"/>
              </a:rPr>
              <a:t>Bu tür arşivler için gerek 11 sayılı Cumhurbaşkanlığı Kararnamesi gerekse Devlet Arşiv Hizmetleri Hakkında Yönetmelikte özel arşiv kapsamı için kamu kurum ve kuruluşlarının dışında kalan tüm arşivler şeklinde bir çerçeve çizilmiştir</a:t>
            </a:r>
            <a:r>
              <a:rPr lang="tr-TR" sz="1800" b="0" i="0" u="none" strike="noStrike" baseline="0" dirty="0">
                <a:solidFill>
                  <a:srgbClr val="000000"/>
                </a:solidFill>
                <a:latin typeface="Minion Pro"/>
              </a:rPr>
              <a:t>. Uluslararası Arşiv Konseyi (International </a:t>
            </a:r>
            <a:r>
              <a:rPr lang="tr-TR" sz="1800" b="0" i="0" u="none" strike="noStrike" baseline="0" dirty="0" err="1">
                <a:solidFill>
                  <a:srgbClr val="000000"/>
                </a:solidFill>
                <a:latin typeface="Minion Pro"/>
              </a:rPr>
              <a:t>Council</a:t>
            </a:r>
            <a:r>
              <a:rPr lang="tr-TR" sz="1800" b="0" i="0" u="none" strike="noStrike" baseline="0" dirty="0">
                <a:solidFill>
                  <a:srgbClr val="000000"/>
                </a:solidFill>
                <a:latin typeface="Minion Pro"/>
              </a:rPr>
              <a:t> on </a:t>
            </a:r>
            <a:r>
              <a:rPr lang="tr-TR" sz="1800" b="0" i="0" u="none" strike="noStrike" baseline="0" dirty="0" err="1">
                <a:solidFill>
                  <a:srgbClr val="000000"/>
                </a:solidFill>
                <a:latin typeface="Minion Pro"/>
              </a:rPr>
              <a:t>Archives</a:t>
            </a:r>
            <a:r>
              <a:rPr lang="tr-TR" sz="1800" b="0" i="0" u="none" strike="noStrike" baseline="0" dirty="0">
                <a:solidFill>
                  <a:srgbClr val="000000"/>
                </a:solidFill>
                <a:latin typeface="Minion Pro"/>
              </a:rPr>
              <a:t>-ICA) özel arşivleri “gayri resmî kuruluşlar, enstitüler ve organizasyonlar tarafından oluşturulan ve gayri resmî kaynaklı” dokümantasyon olarak tanımladığını da belirtecek olursak ülkemizde özel arşivlere kavramsal yaklaşımın doğru olduğunu </a:t>
            </a:r>
            <a:r>
              <a:rPr lang="tr-TR" sz="1800" b="0" i="0" u="none" strike="noStrike" baseline="0" dirty="0" err="1">
                <a:solidFill>
                  <a:srgbClr val="000000"/>
                </a:solidFill>
                <a:latin typeface="Minion Pro"/>
              </a:rPr>
              <a:t>söyeleyebiliriz</a:t>
            </a:r>
            <a:r>
              <a:rPr lang="tr-TR" sz="1800" b="0" i="0" u="none" strike="noStrike" baseline="0" dirty="0">
                <a:solidFill>
                  <a:srgbClr val="000000"/>
                </a:solidFill>
                <a:latin typeface="Minion Pro"/>
              </a:rPr>
              <a:t>. Yönetmelikte aynı zamanda arşiv belgesi tanımına da atıf yapılarak özel arşivin statüsü, içeriği ve arşiv belgesi niteliğine sahip olması ile bağıntılı biçimde ele alınmıştır. Bu bağıntı ile kendi içinde farklı kategori ve birçok türe ayrılabilen özel arşivler</a:t>
            </a:r>
            <a:r>
              <a:rPr lang="tr-TR" sz="800" b="0" i="0" u="none" strike="noStrike" baseline="0" dirty="0">
                <a:solidFill>
                  <a:srgbClr val="000000"/>
                </a:solidFill>
                <a:latin typeface="Minion Pro"/>
              </a:rPr>
              <a:t>10 </a:t>
            </a:r>
            <a:r>
              <a:rPr lang="tr-TR" sz="1800" b="0" i="0" u="none" strike="noStrike" baseline="0" dirty="0">
                <a:solidFill>
                  <a:srgbClr val="000000"/>
                </a:solidFill>
                <a:latin typeface="Minion Pro"/>
              </a:rPr>
              <a:t>için kamu arşivlerini tamamlayıcı özelliğine vurgu yapılmıştır (</a:t>
            </a:r>
            <a:r>
              <a:rPr lang="tr-TR" sz="1800" b="0" i="0" u="none" strike="noStrike" baseline="0" dirty="0" err="1">
                <a:solidFill>
                  <a:srgbClr val="000000"/>
                </a:solidFill>
                <a:latin typeface="Minion Pro"/>
              </a:rPr>
              <a:t>Walne</a:t>
            </a:r>
            <a:r>
              <a:rPr lang="tr-TR" sz="1800" b="0" i="0" u="none" strike="noStrike" baseline="0" dirty="0">
                <a:solidFill>
                  <a:srgbClr val="000000"/>
                </a:solidFill>
                <a:latin typeface="Minion Pro"/>
              </a:rPr>
              <a:t>, 1988: 356).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Özel arşivlere yönelik kavramsal çerçeve dışında hem söz konusu Cumhurbaşkanlığı Kararnamesi’nde hem de Devlet Arşiv Hizmetleri Hakkında Yönetmelik’te özel arşivleri ilgilendiren maddeler </a:t>
            </a:r>
            <a:r>
              <a:rPr lang="tr-TR" sz="1800" b="0" i="0" u="none" strike="noStrike" baseline="0" dirty="0" err="1">
                <a:solidFill>
                  <a:srgbClr val="000000"/>
                </a:solidFill>
                <a:latin typeface="Minion Pro"/>
              </a:rPr>
              <a:t>DAB’ın</a:t>
            </a:r>
            <a:r>
              <a:rPr lang="tr-TR" sz="1800" b="0" i="0" u="none" strike="noStrike" baseline="0" dirty="0">
                <a:solidFill>
                  <a:srgbClr val="000000"/>
                </a:solidFill>
                <a:latin typeface="Minion Pro"/>
              </a:rPr>
              <a:t> bu arşiv türüne ilişkin daha aktif bir politika izleyeceğini göstermektedir</a:t>
            </a:r>
            <a:r>
              <a:rPr lang="tr-TR" sz="1800" b="1" i="0" u="none" strike="noStrike" baseline="0" dirty="0">
                <a:solidFill>
                  <a:srgbClr val="000000"/>
                </a:solidFill>
                <a:latin typeface="Minion Pro"/>
              </a:rPr>
              <a:t>. Buna göre: Yönetmeliğin 27/1. fıkrası özel arşivlerin gerektiğinde Devlet Arşivleri Başkanlığı tarafından satın alınabileceğini ve 28/2. fıkrası özel arşivlerin yurtdışına izinsiz çıkarılamayacağını belirtmektedir.</a:t>
            </a:r>
            <a:r>
              <a:rPr lang="tr-TR" sz="1800" b="0" i="0" u="none" strike="noStrike" baseline="0" dirty="0">
                <a:solidFill>
                  <a:srgbClr val="000000"/>
                </a:solidFill>
                <a:latin typeface="Minion Pro"/>
              </a:rPr>
              <a:t> </a:t>
            </a:r>
          </a:p>
        </p:txBody>
      </p:sp>
    </p:spTree>
    <p:extLst>
      <p:ext uri="{BB962C8B-B14F-4D97-AF65-F5344CB8AC3E}">
        <p14:creationId xmlns:p14="http://schemas.microsoft.com/office/powerpoint/2010/main" val="1166008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II.2. Özel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11 sayılı Cumhurbaşkanlığı Kararnamesi’nin 5. maddesinde </a:t>
            </a:r>
            <a:r>
              <a:rPr lang="tr-TR" sz="1800" b="0" i="0" u="none" strike="noStrike" baseline="0" dirty="0" err="1">
                <a:solidFill>
                  <a:srgbClr val="000000"/>
                </a:solidFill>
                <a:latin typeface="Minion Pro"/>
              </a:rPr>
              <a:t>DAB’ın</a:t>
            </a:r>
            <a:r>
              <a:rPr lang="tr-TR" sz="1800" b="0" i="0" u="none" strike="noStrike" baseline="0" dirty="0">
                <a:solidFill>
                  <a:srgbClr val="000000"/>
                </a:solidFill>
                <a:latin typeface="Minion Pro"/>
              </a:rPr>
              <a:t> görevlerine yer verilmiştir. Bu maddenin c fıkrası; </a:t>
            </a:r>
            <a:r>
              <a:rPr lang="tr-TR" sz="1800" b="1" i="1" u="none" strike="noStrike" baseline="0" dirty="0">
                <a:solidFill>
                  <a:srgbClr val="000000"/>
                </a:solidFill>
                <a:latin typeface="Minion Pro"/>
              </a:rPr>
              <a:t>“Kamu, özel ve yurt dışı arşivlerinde bulunan devlet ve millet hayatını ilgilendiren belgeleri tespit ve tescil etmek, sertifikalandırmak, korumak, gerektiğinde satın alarak Devlet Arşivlerine kazandırmak, bunların tasnifini yaparak araştırmaya açmak” </a:t>
            </a:r>
            <a:r>
              <a:rPr lang="tr-TR" sz="1800" b="1" i="0" u="none" strike="noStrike" baseline="0" dirty="0">
                <a:solidFill>
                  <a:srgbClr val="000000"/>
                </a:solidFill>
                <a:latin typeface="Minion Pro"/>
              </a:rPr>
              <a:t>ve h fıkrasındaki; </a:t>
            </a:r>
            <a:r>
              <a:rPr lang="tr-TR" sz="1800" b="1" i="1" u="none" strike="noStrike" baseline="0" dirty="0">
                <a:solidFill>
                  <a:srgbClr val="000000"/>
                </a:solidFill>
                <a:latin typeface="Minion Pro"/>
              </a:rPr>
              <a:t>“Tarihî ve kültürel değeri olan arşiv belgelerini tanıtmak, yayın yapmak veya yaptırmak, arşiv müzesi kurmak, yurt içinde ve yurt dışında sergiler açmak”</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ifadeleri hukuki statüsü ne olursa olsun devlet ve millet hafızasını tamamlayıcı tüm arşivlerin tespiti, tescili, tanıtımı ve devlet arşivleri bakiyesine kazandırılmasının Devlet Arşivleri Başkanlığının temel görevleri arasında olduğunu teyit etmektedir.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Minion Pro"/>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000000"/>
                </a:solidFill>
                <a:effectLst/>
                <a:uLnTx/>
                <a:uFillTx/>
                <a:latin typeface="Minion Pro"/>
                <a:ea typeface="+mn-ea"/>
                <a:cs typeface="+mn-cs"/>
              </a:rPr>
              <a:t>Söz konusu Kararnamenin 9/a fıkrası Belge Tespit ve Değerlendirme Dairesi Başkanlığının 12/c fıkrası Muhafaza ve Bakım Dairesi Başkanlığının ve 15/d fıkrası Dış İlişkiler ve Tanıtım Dairesi Başkanlığının bu görevleri yerine getirmek için görevlendirilmiştir. Özellikle 15/d fıkrası ile Dış İlişkiler ve Tanıtım Dairesi Başkanlığının görev alanına giren </a:t>
            </a:r>
            <a:r>
              <a:rPr kumimoji="0" lang="tr-TR" sz="1800" b="1" i="1" u="none" strike="noStrike" kern="1200" cap="none" spc="0" normalizeH="0" baseline="0" noProof="0" dirty="0">
                <a:ln>
                  <a:noFill/>
                </a:ln>
                <a:solidFill>
                  <a:srgbClr val="000000"/>
                </a:solidFill>
                <a:effectLst/>
                <a:uLnTx/>
                <a:uFillTx/>
                <a:latin typeface="Minion Pro"/>
                <a:ea typeface="+mn-ea"/>
                <a:cs typeface="+mn-cs"/>
              </a:rPr>
              <a:t>“çeşitli kamu kurum ve kuruluşları ile özel şahısların elinde bulunan arşiv belgesini tespit etmek, toplamak, gerektiğinde satın almak, tasnif ve tercüme ederek uygun görülenleri yayımlamak </a:t>
            </a:r>
            <a:r>
              <a:rPr kumimoji="0" lang="tr-TR" sz="1800" b="1" i="0" u="none" strike="noStrike" kern="1200" cap="none" spc="0" normalizeH="0" baseline="0" noProof="0" dirty="0">
                <a:ln>
                  <a:noFill/>
                </a:ln>
                <a:solidFill>
                  <a:srgbClr val="000000"/>
                </a:solidFill>
                <a:effectLst/>
                <a:uLnTx/>
                <a:uFillTx/>
                <a:latin typeface="Minion Pro"/>
                <a:ea typeface="+mn-ea"/>
                <a:cs typeface="+mn-cs"/>
              </a:rPr>
              <a:t>özel veya yarı özel statüdeki arşivlerin devlet arşivlerine kazandırılmasındaki yöntemleri açıklamaktadır</a:t>
            </a:r>
            <a:r>
              <a:rPr kumimoji="0" lang="tr-TR" sz="1800" b="1" i="1" u="none" strike="noStrike" kern="1200" cap="none" spc="0" normalizeH="0" baseline="0" noProof="0" dirty="0">
                <a:ln>
                  <a:noFill/>
                </a:ln>
                <a:solidFill>
                  <a:srgbClr val="000000"/>
                </a:solidFill>
                <a:effectLst/>
                <a:uLnTx/>
                <a:uFillTx/>
                <a:latin typeface="Minion Pro"/>
                <a:ea typeface="+mn-ea"/>
                <a:cs typeface="+mn-cs"/>
              </a:rPr>
              <a:t>” </a:t>
            </a:r>
            <a:r>
              <a:rPr kumimoji="0" lang="tr-TR" sz="1800" b="0" i="0" u="none" strike="noStrike" kern="1200" cap="none" spc="0" normalizeH="0" baseline="0" noProof="0" dirty="0">
                <a:ln>
                  <a:noFill/>
                </a:ln>
                <a:solidFill>
                  <a:srgbClr val="000000"/>
                </a:solidFill>
                <a:effectLst/>
                <a:uLnTx/>
                <a:uFillTx/>
                <a:latin typeface="Minion Pro"/>
                <a:ea typeface="+mn-ea"/>
                <a:cs typeface="+mn-cs"/>
              </a:rPr>
              <a:t>faaliyeti, Bu yöntemlerin uygulanmasındaki sorunları ortadan kaldıracak, özel hukuk ve kamu hukukunu ortak paydada buluşturacak detaylı çalışmalar ise yetki sahibi olan DAB tarafından gerçekleştirilecektir. </a:t>
            </a:r>
          </a:p>
          <a:p>
            <a:pPr algn="just"/>
            <a:endParaRPr lang="tr-TR" dirty="0">
              <a:solidFill>
                <a:srgbClr val="000000"/>
              </a:solidFill>
              <a:latin typeface="Minion Pro"/>
            </a:endParaRPr>
          </a:p>
          <a:p>
            <a:pPr algn="just"/>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150235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I.1. Arşiv </a:t>
            </a:r>
            <a:endParaRPr lang="tr-TR" sz="2000" b="1" dirty="0">
              <a:solidFill>
                <a:schemeClr val="accent1"/>
              </a:solidFill>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785652"/>
          </a:xfrm>
          <a:prstGeom prst="rect">
            <a:avLst/>
          </a:prstGeom>
          <a:noFill/>
        </p:spPr>
        <p:txBody>
          <a:bodyPr wrap="square">
            <a:spAutoFit/>
          </a:bodyPr>
          <a:lstStyle/>
          <a:p>
            <a:pPr algn="just"/>
            <a:r>
              <a:rPr lang="tr-TR" sz="1600" b="0" i="0" u="none" strike="noStrike" baseline="0" dirty="0">
                <a:solidFill>
                  <a:srgbClr val="000000"/>
                </a:solidFill>
                <a:latin typeface="Minion Pro"/>
              </a:rPr>
              <a:t>Türkiye Bilimler Akademisi (TÜBA) tarafından yayımlanan Sosyal Bilimler Terimleri </a:t>
            </a:r>
            <a:r>
              <a:rPr lang="tr-TR" sz="1600" b="0" i="0" u="none" strike="noStrike" baseline="0" dirty="0" err="1">
                <a:solidFill>
                  <a:srgbClr val="000000"/>
                </a:solidFill>
                <a:latin typeface="Minion Pro"/>
              </a:rPr>
              <a:t>Sözlüğü’nde</a:t>
            </a:r>
            <a:r>
              <a:rPr lang="tr-TR" sz="1600" b="0" i="0" u="none" strike="noStrike" baseline="0" dirty="0">
                <a:solidFill>
                  <a:srgbClr val="000000"/>
                </a:solidFill>
                <a:latin typeface="Minion Pro"/>
              </a:rPr>
              <a:t> </a:t>
            </a:r>
            <a:r>
              <a:rPr lang="tr-TR" sz="1600" b="1" i="0" u="none" strike="noStrike" baseline="0" dirty="0">
                <a:solidFill>
                  <a:srgbClr val="000000"/>
                </a:solidFill>
                <a:latin typeface="Minion Pro"/>
              </a:rPr>
              <a:t>“belgelik” (Türkçe Bilim Terimleri…, 2011: 70) olarak Türkçe karşılığın önerildiği arşiv</a:t>
            </a:r>
            <a:r>
              <a:rPr lang="tr-TR" sz="1600" b="0" i="0" u="none" strike="noStrike" baseline="0" dirty="0">
                <a:solidFill>
                  <a:srgbClr val="000000"/>
                </a:solidFill>
                <a:latin typeface="Minion Pro"/>
              </a:rPr>
              <a:t>, üretilme amacı ya da farklı amaçlarla yeniden kullanım değerine (</a:t>
            </a:r>
            <a:r>
              <a:rPr lang="tr-TR" sz="1600" b="0" i="0" u="none" strike="noStrike" baseline="0" dirty="0" err="1">
                <a:solidFill>
                  <a:srgbClr val="000000"/>
                </a:solidFill>
                <a:latin typeface="Minion Pro"/>
              </a:rPr>
              <a:t>arşivsel</a:t>
            </a:r>
            <a:r>
              <a:rPr lang="tr-TR" sz="1600" b="0" i="0" u="none" strike="noStrike" baseline="0" dirty="0">
                <a:solidFill>
                  <a:srgbClr val="000000"/>
                </a:solidFill>
                <a:latin typeface="Minion Pro"/>
              </a:rPr>
              <a:t> değer) sahip klasik ve elektronik belgelerin korunarak hizmete sunulduğu bilgi merkezidir.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Arşivlerin ilk ortaya çıktığı dönemde yerleşmiş olan </a:t>
            </a:r>
            <a:r>
              <a:rPr lang="tr-TR" sz="1600" b="1" i="0" u="none" strike="noStrike" baseline="0" dirty="0">
                <a:solidFill>
                  <a:srgbClr val="000000"/>
                </a:solidFill>
                <a:latin typeface="Minion Pro"/>
              </a:rPr>
              <a:t>“depo merkezli” anlayış </a:t>
            </a:r>
            <a:r>
              <a:rPr lang="tr-TR" sz="1600" b="0" i="0" u="none" strike="noStrike" baseline="0" dirty="0">
                <a:solidFill>
                  <a:srgbClr val="000000"/>
                </a:solidFill>
                <a:latin typeface="Minion Pro"/>
              </a:rPr>
              <a:t>zamanla arşivleri bir bilgi merkezi olma niteliğinden uzaklaştırmış, </a:t>
            </a:r>
            <a:r>
              <a:rPr lang="tr-TR" sz="1600" b="1" i="0" u="none" strike="noStrike" baseline="0" dirty="0">
                <a:solidFill>
                  <a:srgbClr val="000000"/>
                </a:solidFill>
                <a:latin typeface="Minion Pro"/>
              </a:rPr>
              <a:t>arşiv belgesi özelliği taşıyıp taşımadığına bakılmaksızın geçmişe dair birçok materyalin saklandığı ya da gizlendiği kurumsal depolara dönüştürmüştür.</a:t>
            </a:r>
            <a:r>
              <a:rPr lang="tr-TR" sz="1600" b="0" i="0" u="none" strike="noStrike" baseline="0" dirty="0">
                <a:solidFill>
                  <a:srgbClr val="000000"/>
                </a:solidFill>
                <a:latin typeface="Minion Pro"/>
              </a:rPr>
              <a:t> Bu nedenledir ki arşiv kavramının detaylı tanımı, arşivin varoluş nedeni kapsamında bugün üstlendiği rolün de vurgulanması açısından aydınlatıcı olmalıdır.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Bugüne kadar yerli-yabancı arşivcilik literatüründe yer alan tanımlamalarda belgelerin seçimi, korunması, düzenlenmesi ve erişiminin arşivin görev ve faaliyetleri arasında sayıldığını ve tanımlamanın da bu faaliyetler üzerinden yapıldığını söyleyebiliriz. </a:t>
            </a:r>
            <a:r>
              <a:rPr lang="tr-TR" sz="1600" b="1" i="0" u="none" strike="noStrike" baseline="0" dirty="0">
                <a:solidFill>
                  <a:srgbClr val="000000"/>
                </a:solidFill>
                <a:latin typeface="Minion Pro"/>
              </a:rPr>
              <a:t>Ancak günümüzde belgenin seçimi, korunması, düzenlenmesi, erişim yöntem ve tekniklerinin ayrı ayrı standartlarının oluştuğunu ve arşivciliğin de bir standartlar mesleği olduğunu vurgulamakta yarar vardır.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Zira arşivler, kendi uygulama sahasındaki standartlardan uzaklaştığı ölçüde arşiv olma niteliğini de yitirmektedirler.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781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II.2. Özel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3416320"/>
          </a:xfrm>
          <a:prstGeom prst="rect">
            <a:avLst/>
          </a:prstGeom>
          <a:noFill/>
        </p:spPr>
        <p:txBody>
          <a:bodyPr wrap="square">
            <a:spAutoFit/>
          </a:bodyPr>
          <a:lstStyle/>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Ülkemizde özel arşivlere yönelik tespit, seçim, sağlama, gizlilik, gözetim, denetim</a:t>
            </a:r>
            <a:r>
              <a:rPr lang="tr-TR" sz="800" b="0" i="0" u="none" strike="noStrike" baseline="0" dirty="0">
                <a:solidFill>
                  <a:srgbClr val="000000"/>
                </a:solidFill>
                <a:latin typeface="Minion Pro"/>
              </a:rPr>
              <a:t>11 </a:t>
            </a:r>
            <a:r>
              <a:rPr lang="tr-TR" sz="1800" b="0" i="0" u="none" strike="noStrike" baseline="0" dirty="0">
                <a:solidFill>
                  <a:srgbClr val="000000"/>
                </a:solidFill>
                <a:latin typeface="Minion Pro"/>
              </a:rPr>
              <a:t>ve hizmete sunma politikalarının belirlenerek kamu arşivlerinin daha kapsamlı ve zengin bir içerikle hizmet vermesine önemli katkılar sağlanabilir. Bunun için yurtdışındaki uygulamalardan ülkemiz iç hukukuna uygun olanlar tespit edilerek pilot uygulamalarla özel ve resmî arşivlerin bütünleşmesi gerçekleşecek ve bu bütünleşme neticesinde oldukça köklü bir tarihe sahip devletimizin geçmişi tüm yönleriyle aydınlatılabilecektir. Bu uygulamaların gecikmesi ya da yapılamamış olması hem özel arşivlerin dağınık yapısı hem de özel hukuk ve kamu hukukunun ortak paydada buluşmasını sağlayacak mevzuat düzenlemelerinin henüz yeterince yapılamamış olması ile açıklanabilir.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Özel arşivlerin hukuki statüsü, dağınıklığı, orijinalliği kamu arşivleriyle ilişkisi, ulusal ve uluslararası kültürel mirasa katkısı gibi tartışmalı konular göz önüne alındığında bu tür arşivlerin denetiminde önceden hazırlanmış bir plan, program ve yöntem dâhilinde hareket edilmesi gerektiği oldukça açıktır. </a:t>
            </a:r>
          </a:p>
        </p:txBody>
      </p:sp>
    </p:spTree>
    <p:extLst>
      <p:ext uri="{BB962C8B-B14F-4D97-AF65-F5344CB8AC3E}">
        <p14:creationId xmlns:p14="http://schemas.microsoft.com/office/powerpoint/2010/main" val="4010165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II.2. Özel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01314"/>
          </a:xfrm>
          <a:prstGeom prst="rect">
            <a:avLst/>
          </a:prstGeom>
          <a:noFill/>
        </p:spPr>
        <p:txBody>
          <a:bodyPr wrap="square">
            <a:spAutoFit/>
          </a:bodyPr>
          <a:lstStyle/>
          <a:p>
            <a:pPr algn="just"/>
            <a:r>
              <a:rPr lang="tr-TR" sz="1800" b="0" i="0" u="none" strike="noStrike" baseline="0" dirty="0">
                <a:solidFill>
                  <a:srgbClr val="000000"/>
                </a:solidFill>
                <a:latin typeface="Minion Pro"/>
              </a:rPr>
              <a:t>Özel arşivlere yönelik olarak: </a:t>
            </a:r>
          </a:p>
          <a:p>
            <a:pPr algn="just"/>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Özel arşivlerin taşıması gereken nitelikler/özel arşiv materyallerinin </a:t>
            </a:r>
            <a:r>
              <a:rPr lang="tr-TR" sz="1800" b="0" i="1" u="none" strike="noStrike" baseline="0" dirty="0" err="1">
                <a:solidFill>
                  <a:srgbClr val="000000"/>
                </a:solidFill>
                <a:latin typeface="Minion Pro"/>
              </a:rPr>
              <a:t>arşivsel</a:t>
            </a:r>
            <a:r>
              <a:rPr lang="tr-TR" sz="1800" b="0" i="1" u="none" strike="noStrike" baseline="0" dirty="0">
                <a:solidFill>
                  <a:srgbClr val="000000"/>
                </a:solidFill>
                <a:latin typeface="Minion Pro"/>
              </a:rPr>
              <a:t> değeri,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Mülkiyet ya da gözetim devrine ilişkin kurallar,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Korunmasına yönelik alınacak tedbirler,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Erişime açılması ile ilgili karşılıklı mutabakat,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Sahiplerinin hak ve sorumlulukları,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Özel arşivleri devralan kamu arşivlerinin hak, yetki ve sorumlulukları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belirlenmelidir.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Özel arşivlerin denetiminin temel amacı, toplumun ortak hafızasına önemli katkılar yaparak resmî belgelerden elde edilmesi mümkün olmayan birçok ayrıntıyı hafızaya kazandırmaktır. Bu nedenle bireylerin ya da toplumların geçmişlerine dair çok yönlü ve ayrıntılı hikâyesi ancak özel arşivlerin tamamlayıcı ve aydınlatıcı özelliklerinden faydalanılarak ortaya konulabilir. Yukarıda sayılan tartışmalı konular ve dikkat edilmesi gerekli hususlar hukukçuların ve arşivcilerin ortaklaşa çalışmaları neticesinde tüm ihtimalleri kapsayacak bir “özel arşiv protokolü” hazırlanmasıyla kurallı, hukuki ve düzenli olarak sağlanabilir. </a:t>
            </a:r>
          </a:p>
        </p:txBody>
      </p:sp>
    </p:spTree>
    <p:extLst>
      <p:ext uri="{BB962C8B-B14F-4D97-AF65-F5344CB8AC3E}">
        <p14:creationId xmlns:p14="http://schemas.microsoft.com/office/powerpoint/2010/main" val="2018298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C000"/>
                </a:solidFill>
                <a:latin typeface="Minion Pro"/>
              </a:rPr>
              <a:t>II.3. Materyal Türüne Göre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1800" b="0" i="0" u="none" strike="noStrike" baseline="0" dirty="0">
                <a:solidFill>
                  <a:srgbClr val="000000"/>
                </a:solidFill>
                <a:latin typeface="Minion Pro"/>
              </a:rPr>
              <a:t>Kamu arşivleri ve özel arşivler kendi içinde alt bölümlere ayrılırken her türden arşiv materyaline/kayıt ortamına sahip olabileceği unutulmamalıdır. </a:t>
            </a:r>
            <a:r>
              <a:rPr lang="tr-TR" sz="1800" b="1" i="0" u="none" strike="noStrike" baseline="0" dirty="0">
                <a:solidFill>
                  <a:srgbClr val="000000"/>
                </a:solidFill>
                <a:latin typeface="Minion Pro"/>
              </a:rPr>
              <a:t>Arşivcilikte belgelerin gerek muhafaza koşulları, gerekse tanımlanmaları ve hizmete sunma ortamları dikkate alındığında farklı ve türe özgü uygulamaların yapılması gerekliliğini ortaya koyan özellik materyal türü/kayıt ortamıdır.</a:t>
            </a:r>
            <a:r>
              <a:rPr lang="tr-TR" sz="1800" b="0" i="0" u="none" strike="noStrike" baseline="0" dirty="0">
                <a:solidFill>
                  <a:srgbClr val="000000"/>
                </a:solidFill>
                <a:latin typeface="Minion Pro"/>
              </a:rPr>
              <a:t> Materyal bazlı ayrımlarda herhangi bir kurumda birçok farklı arşiv oluşabilir. Sözgelimi herhangi bir kurum </a:t>
            </a:r>
            <a:r>
              <a:rPr lang="tr-TR" sz="1800" b="1" i="0" u="none" strike="noStrike" baseline="0" dirty="0">
                <a:solidFill>
                  <a:srgbClr val="000000"/>
                </a:solidFill>
                <a:latin typeface="Minion Pro"/>
              </a:rPr>
              <a:t>kartografik, </a:t>
            </a:r>
            <a:r>
              <a:rPr lang="tr-TR" sz="1800" b="1" i="0" u="none" strike="noStrike" baseline="0" dirty="0" err="1">
                <a:solidFill>
                  <a:srgbClr val="000000"/>
                </a:solidFill>
                <a:latin typeface="Minion Pro"/>
              </a:rPr>
              <a:t>fotoğrafik</a:t>
            </a:r>
            <a:r>
              <a:rPr lang="tr-TR" sz="1800" b="1" i="0" u="none" strike="noStrike" baseline="0" dirty="0">
                <a:solidFill>
                  <a:srgbClr val="000000"/>
                </a:solidFill>
                <a:latin typeface="Minion Pro"/>
              </a:rPr>
              <a:t>, ses kaydı, film, görüntü, efemera</a:t>
            </a:r>
            <a:r>
              <a:rPr lang="tr-TR" sz="800" b="1" i="0" u="none" strike="noStrike" baseline="0" dirty="0">
                <a:solidFill>
                  <a:srgbClr val="000000"/>
                </a:solidFill>
                <a:latin typeface="Minion Pro"/>
              </a:rPr>
              <a:t>12 </a:t>
            </a:r>
            <a:r>
              <a:rPr lang="tr-TR" sz="1800" b="1" i="0" u="none" strike="noStrike" baseline="0" dirty="0">
                <a:solidFill>
                  <a:srgbClr val="000000"/>
                </a:solidFill>
                <a:latin typeface="Minion Pro"/>
              </a:rPr>
              <a:t>ve kâğıt belge materyalden oluşan </a:t>
            </a:r>
            <a:r>
              <a:rPr lang="tr-TR" sz="1800" b="0" i="0" u="none" strike="noStrike" baseline="0" dirty="0">
                <a:solidFill>
                  <a:srgbClr val="000000"/>
                </a:solidFill>
                <a:latin typeface="Minion Pro"/>
              </a:rPr>
              <a:t>arşivini hizmete sunmak durumundadır. Devlet Arşiv Hizmetleri Hakkında Yönetmelikte arşiv belgelerinin materyal türüne göre düzenlenmesi, saklanması ve yerleştirme işlemlerine ilişkin aşağıdaki ifadelere yer verilmiştir: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0" i="0" u="none" strike="noStrike" baseline="0" dirty="0">
                <a:solidFill>
                  <a:srgbClr val="000000"/>
                </a:solidFill>
                <a:latin typeface="Minion Pro"/>
              </a:rPr>
              <a:t>11/9. fıkra: </a:t>
            </a:r>
            <a:r>
              <a:rPr lang="tr-TR" sz="1800" b="0" i="1" u="none" strike="noStrike" baseline="0" dirty="0">
                <a:solidFill>
                  <a:srgbClr val="000000"/>
                </a:solidFill>
                <a:latin typeface="Minion Pro"/>
              </a:rPr>
              <a:t>“Film, fotoğraf, plak, ses ve görüntü bandı ve benzeri değişik tür ve çeşitteki belgelerin düzenlenmesi, farklı sistem ve işlemlere göre yapılır”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0" i="0" u="none" strike="noStrike" baseline="0" dirty="0">
                <a:solidFill>
                  <a:srgbClr val="000000"/>
                </a:solidFill>
                <a:latin typeface="Minion Pro"/>
              </a:rPr>
              <a:t>15/7. fıkra: </a:t>
            </a:r>
            <a:r>
              <a:rPr lang="tr-TR" sz="1800" b="0" i="1" u="none" strike="noStrike" baseline="0" dirty="0">
                <a:solidFill>
                  <a:srgbClr val="000000"/>
                </a:solidFill>
                <a:latin typeface="Minion Pro"/>
              </a:rPr>
              <a:t>“…Film, fotoğraf, plak, ses ve görüntü bandı ve benzeri değişik tür ve çeşitteki belgelerin türüne göre raf ve kutulara yerleştirilir”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0" i="0" u="none" strike="noStrike" baseline="0" dirty="0">
                <a:solidFill>
                  <a:srgbClr val="000000"/>
                </a:solidFill>
                <a:latin typeface="Minion Pro"/>
              </a:rPr>
              <a:t>24/3. fıkra: </a:t>
            </a:r>
            <a:r>
              <a:rPr lang="tr-TR" sz="1800" b="0" i="1" u="none" strike="noStrike" baseline="0" dirty="0">
                <a:solidFill>
                  <a:srgbClr val="000000"/>
                </a:solidFill>
                <a:latin typeface="Minion Pro"/>
              </a:rPr>
              <a:t>“…dosya planına konu edilmeyen film, fotoğraf, plak, ses, görüntü ve sair belgeler için ayrıca saklama planı hazırlanır”</a:t>
            </a:r>
            <a:r>
              <a:rPr lang="tr-TR" sz="1800" b="0" i="0" u="none" strike="noStrike" baseline="0" dirty="0">
                <a:solidFill>
                  <a:srgbClr val="000000"/>
                </a:solidFill>
                <a:latin typeface="Minion Pro"/>
              </a:rPr>
              <a:t>. </a:t>
            </a:r>
          </a:p>
          <a:p>
            <a:pPr algn="just"/>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3184550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II.3. Materyal Türüne Göre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55312"/>
          </a:xfrm>
          <a:prstGeom prst="rect">
            <a:avLst/>
          </a:prstGeom>
          <a:noFill/>
        </p:spPr>
        <p:txBody>
          <a:bodyPr wrap="square">
            <a:spAutoFit/>
          </a:bodyPr>
          <a:lstStyle/>
          <a:p>
            <a:pPr algn="just"/>
            <a:r>
              <a:rPr lang="tr-TR" sz="1800" b="0" i="0" u="none" strike="noStrike" baseline="0" dirty="0">
                <a:solidFill>
                  <a:srgbClr val="000000"/>
                </a:solidFill>
                <a:latin typeface="Minion Pro"/>
              </a:rPr>
              <a:t>Yönetmelikte yer bulan bu ifadeler arşivlerdeki materyal türüne göre farklı uygulamaların yapılacağını hükme bağlamıştır. Bu hükümlerin çağdaş arşivcilik prensiplerine uygun ve standart biçimde yerine getirilmesi için </a:t>
            </a:r>
            <a:r>
              <a:rPr lang="tr-TR" sz="1800" b="0" i="0" u="none" strike="noStrike" baseline="0" dirty="0" err="1">
                <a:solidFill>
                  <a:srgbClr val="000000"/>
                </a:solidFill>
                <a:latin typeface="Minion Pro"/>
              </a:rPr>
              <a:t>DAB’ın</a:t>
            </a:r>
            <a:r>
              <a:rPr lang="tr-TR" sz="1800" b="0" i="0" u="none" strike="noStrike" baseline="0" dirty="0">
                <a:solidFill>
                  <a:srgbClr val="000000"/>
                </a:solidFill>
                <a:latin typeface="Minion Pro"/>
              </a:rPr>
              <a:t> öncülüğü ve koordinatörlüğünde rehberler hazırlanabilir.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Arşivlerde materyal bazlı türlere ayırma, belgelerin korunması, tanımlanması ve bunun neticesinde ortaya çıkan erişim unsurları ile ilgilidir. Materyal odaklı yapılacak </a:t>
            </a:r>
            <a:r>
              <a:rPr lang="tr-TR" sz="1800" b="0" i="0" u="none" strike="noStrike" baseline="0" dirty="0" err="1">
                <a:solidFill>
                  <a:srgbClr val="000000"/>
                </a:solidFill>
                <a:latin typeface="Minion Pro"/>
              </a:rPr>
              <a:t>türlendirme</a:t>
            </a:r>
            <a:r>
              <a:rPr lang="tr-TR" sz="1800" b="0" i="0" u="none" strike="noStrike" baseline="0" dirty="0">
                <a:solidFill>
                  <a:srgbClr val="000000"/>
                </a:solidFill>
                <a:latin typeface="Minion Pro"/>
              </a:rPr>
              <a:t>, belgelerin kurumsal ve fonksiyonel ilişkisini yansıtacak biçimde tasnif edilmesine engel değildir. Materyal farklılığı belgelerin eki şeklinde karşımıza çıktığında ise belge bütünlüğü asla bozulmamalıdır. Hangi materyal türüne sahip olursa olsun belge ait olduğu kurum ya da kuruluşun görev ve faaliyetlerini yansıtacak biçimde tasnif edilir. Farklı ortamlarda korunduğunda ya da farklı alanlarda tanımlandığında belgenin bütün ile ilişkisi koparılmadığı gibi daha güçlü biçimde ilişkileri kurulmalıdır. Sözgelimi herhangi bir resmî faaliyet sürecinde üretilmiş olan tüm görsel-işitsel ve kâğıt bazlı arşiv belgeleri o faaliyetin ve o faaliyeti yerine getiren kurum ile ilişkili biçimde tanımlanmalıdır. Araştırmacı ya da idarecilerin söz konusu faaliyete ilişkin belgelere erişimi ise materyal bazlı olarak yapılabilmelidir. Yani yalnızca ses kaydına erişim sağlamak isteyen kullanıcı ilgilendiği materyal türüne ilişkili ve bütünleyici tanımlama unsurlarını görerek erişim sağlayabilmelidir.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Bu bağlamda materyal bazlı arşiv türleri arşive hem erişim hem de muhafaza anlamında detaycı ve doğru yaklaşımlar sunabilir. </a:t>
            </a:r>
          </a:p>
          <a:p>
            <a:pPr algn="just"/>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1985972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II.3. Materyal Türüne Göre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539430"/>
          </a:xfrm>
          <a:prstGeom prst="rect">
            <a:avLst/>
          </a:prstGeom>
          <a:noFill/>
        </p:spPr>
        <p:txBody>
          <a:bodyPr wrap="square">
            <a:spAutoFit/>
          </a:bodyPr>
          <a:lstStyle/>
          <a:p>
            <a:pPr algn="just"/>
            <a:r>
              <a:rPr lang="tr-TR" sz="1800" b="0" i="0" u="none" strike="noStrike" baseline="0" dirty="0">
                <a:solidFill>
                  <a:srgbClr val="000000"/>
                </a:solidFill>
                <a:latin typeface="Minion Pro"/>
              </a:rPr>
              <a:t>Arşivin yönetimi ve kullanıcılara arzı materyal bazlı seçenekler üzerinden zenginleşecektir.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Özellikle Almanya (</a:t>
            </a:r>
            <a:r>
              <a:rPr lang="tr-TR" sz="1800" b="0" i="0" u="none" strike="noStrike" baseline="0" dirty="0" err="1">
                <a:solidFill>
                  <a:srgbClr val="000000"/>
                </a:solidFill>
                <a:latin typeface="Minion Pro"/>
              </a:rPr>
              <a:t>Bundesarchiv</a:t>
            </a:r>
            <a:r>
              <a:rPr lang="tr-TR" sz="1800" b="0" i="0" u="none" strike="noStrike" baseline="0" dirty="0">
                <a:solidFill>
                  <a:srgbClr val="000000"/>
                </a:solidFill>
                <a:latin typeface="Minion Pro"/>
              </a:rPr>
              <a:t>) ve İngiltere (</a:t>
            </a:r>
            <a:r>
              <a:rPr lang="tr-TR" sz="1800" b="0" i="0" u="none" strike="noStrike" baseline="0" dirty="0" err="1">
                <a:solidFill>
                  <a:srgbClr val="000000"/>
                </a:solidFill>
                <a:latin typeface="Minion Pro"/>
              </a:rPr>
              <a:t>The</a:t>
            </a:r>
            <a:r>
              <a:rPr lang="tr-TR" sz="1800" b="0" i="0" u="none" strike="noStrike" baseline="0" dirty="0">
                <a:solidFill>
                  <a:srgbClr val="000000"/>
                </a:solidFill>
                <a:latin typeface="Minion Pro"/>
              </a:rPr>
              <a:t> </a:t>
            </a:r>
            <a:r>
              <a:rPr lang="tr-TR" sz="1800" b="0" i="0" u="none" strike="noStrike" baseline="0" dirty="0" err="1">
                <a:solidFill>
                  <a:srgbClr val="000000"/>
                </a:solidFill>
                <a:latin typeface="Minion Pro"/>
              </a:rPr>
              <a:t>National</a:t>
            </a:r>
            <a:r>
              <a:rPr lang="tr-TR" sz="1800" b="0" i="0" u="none" strike="noStrike" baseline="0" dirty="0">
                <a:solidFill>
                  <a:srgbClr val="000000"/>
                </a:solidFill>
                <a:latin typeface="Minion Pro"/>
              </a:rPr>
              <a:t> </a:t>
            </a:r>
            <a:r>
              <a:rPr lang="tr-TR" sz="1800" b="0" i="0" u="none" strike="noStrike" baseline="0" dirty="0" err="1">
                <a:solidFill>
                  <a:srgbClr val="000000"/>
                </a:solidFill>
                <a:latin typeface="Minion Pro"/>
              </a:rPr>
              <a:t>Archives</a:t>
            </a:r>
            <a:r>
              <a:rPr lang="tr-TR" sz="1800" b="0" i="0" u="none" strike="noStrike" baseline="0" dirty="0">
                <a:solidFill>
                  <a:srgbClr val="000000"/>
                </a:solidFill>
                <a:latin typeface="Minion Pro"/>
              </a:rPr>
              <a:t>) ulusal arşivleri incelendiğinde materyal bazlı ayrım doğrultusunda kullanıcılarını yönlendirdiğini rahatlıkla görebiliriz.</a:t>
            </a:r>
            <a:r>
              <a:rPr lang="tr-TR" sz="800" b="0" i="0" u="none" strike="noStrike" baseline="0" dirty="0">
                <a:solidFill>
                  <a:srgbClr val="000000"/>
                </a:solidFill>
                <a:latin typeface="Minion Pro"/>
              </a:rPr>
              <a:t>13 </a:t>
            </a:r>
          </a:p>
          <a:p>
            <a:pPr algn="just"/>
            <a:endParaRPr lang="tr-TR" sz="800" dirty="0">
              <a:solidFill>
                <a:srgbClr val="000000"/>
              </a:solidFill>
              <a:latin typeface="Minion Pro"/>
            </a:endParaRPr>
          </a:p>
          <a:p>
            <a:pPr algn="just"/>
            <a:r>
              <a:rPr lang="tr-TR" sz="1800" b="0" i="0" u="none" strike="noStrike" baseline="0" dirty="0">
                <a:solidFill>
                  <a:srgbClr val="000000"/>
                </a:solidFill>
                <a:latin typeface="Minion Pro"/>
              </a:rPr>
              <a:t>Materyal türü üzerinden arşivi tanıtmak arşivdeki tanımlama ve hizmete sunma kabiliyetine yönelik kapasiteyi de ortaya koyar. Görsel ve işitsel arşiv belgelerinin hizmete sunulabilmesi özellikle tarihi arşivler ve bu arşivler üzerinden tarihi gerçeklerin aydınlatılması açısından oldukça önemlidir.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Yazılı belgelerin üzerindeki kişi, olay, yer/mekân ilişkili görsel-işitsel materyal ve arşiv belgeleri ile desteklendiğinde kanıtlayıcı ve bilgilendirici niteliği artacaktır. Yazılı belgelerin yanı sıra diğer bilgi kayıt ortamlarının da arşivlenmesine yönelik farkındalık teorik ve uygulamalı eğitimlerle tüm kamu ve özel arşivlerinde yaygın hale getirilebilir. </a:t>
            </a:r>
          </a:p>
        </p:txBody>
      </p:sp>
    </p:spTree>
    <p:extLst>
      <p:ext uri="{BB962C8B-B14F-4D97-AF65-F5344CB8AC3E}">
        <p14:creationId xmlns:p14="http://schemas.microsoft.com/office/powerpoint/2010/main" val="409383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FFC000"/>
                </a:solidFill>
                <a:latin typeface="Minion Pro"/>
              </a:rPr>
              <a:t>II.4. Dönemsel ve Tematik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Arşiv belgeleri kurumsal ve fonksiyonel ilişki ve kanıtlar korunarak tasnif edilse de arşivin tasnif yöntemi kullanıcıların belgeye erişim stratejilerini, alışkanlıklarını değiştirmemektedir. Dolayısıyla arşivlerin belgelerini raflara ya da elektronik ortamlara hangi mantık ve düzende adresledikleri ile ilgilenmeyen kullanıcılar araştırmalarını konu, kişi, olay ya da tarih aralığı olarak yapılandırmaktadır. Bu nedenle arşivlerde tasnif ve araştırma araçlarının hazırlanması farklı yaklaşımlarla bütünleştirilmesi gereken iki ayrı süreçtir.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Özellikle Devlet Arşivlerinde, büyük kurum arşivlerinde ve özel arşivlerde arşiv belgelerini önemli tarihi olaylar, kişiler ya da dönemlere göre ayırarak hizmete sunmak kullanıcılar açısından kolaylık sağlamaktadır. </a:t>
            </a:r>
          </a:p>
          <a:p>
            <a:pPr algn="just"/>
            <a:endParaRPr lang="tr-TR" b="1" dirty="0">
              <a:solidFill>
                <a:srgbClr val="000000"/>
              </a:solidFill>
              <a:latin typeface="Minion Pro"/>
            </a:endParaRPr>
          </a:p>
          <a:p>
            <a:pPr algn="just"/>
            <a:r>
              <a:rPr lang="tr-TR" sz="1800" b="0" i="0" u="none" strike="noStrike" baseline="0" dirty="0">
                <a:solidFill>
                  <a:srgbClr val="000000"/>
                </a:solidFill>
                <a:latin typeface="Minion Pro"/>
              </a:rPr>
              <a:t>Kamu arşivlerinde bu tür ayrımlar belge üretiminin devam etmediği kapalı fonlar için yapılabilmektedir. Türkiye Cumhuriyetinin en büyük ve uluslararası nitelikteki birçok dönemsel fonları içeren arşivi Osmanlı Arşivleridir. Bu fonlar yaklaşık 700 yıllık bir dönemi kapsadığı için padişahların dönemlerine, tarihe yön vermiş önemli olaylara ve figürlere göre tematik ve dönemsel alt fonlara ayrılarak hizmete sunulduğunda araştırmacıların bu büyük fon içerisinde araştırmalarını yapılandırmaları kolaylaştırılabilir. Örneğin Osmanlı Arşivleri için “Tanzimat Dönemi”, “I. Dünya Savaşı”, “Osmanlı’da Spor” vb. türlerde ilk bakışta kullanıcının ilgi ve çalışma alanı doğrultusunda dikkati çekebilir. DAB bu faaliyeti gerek rehberler/kitaplar yayınlayarak gerekse fon kodları hakkında açıklamalarla yapmaya çalışmaktadır. </a:t>
            </a:r>
            <a:r>
              <a:rPr lang="tr-TR" sz="1800" b="1" i="0" u="none" strike="noStrike" baseline="0" dirty="0">
                <a:solidFill>
                  <a:srgbClr val="000000"/>
                </a:solidFill>
                <a:latin typeface="Minion Pro"/>
              </a:rPr>
              <a:t>Dönemsel ve tematik arşivler kesin bir arşiv türü olmamakla beraber arşivin içeriğini daha iyi anlamaya yardımcı olmak amacıyla oluşturulan konu ve kronoloji yaklaşımıdır. </a:t>
            </a:r>
          </a:p>
        </p:txBody>
      </p:sp>
    </p:spTree>
    <p:extLst>
      <p:ext uri="{BB962C8B-B14F-4D97-AF65-F5344CB8AC3E}">
        <p14:creationId xmlns:p14="http://schemas.microsoft.com/office/powerpoint/2010/main" val="2391035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II.4. Dönemsel ve Tematik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2862322"/>
          </a:xfrm>
          <a:prstGeom prst="rect">
            <a:avLst/>
          </a:prstGeom>
          <a:noFill/>
        </p:spPr>
        <p:txBody>
          <a:bodyPr wrap="square">
            <a:spAutoFit/>
          </a:bodyPr>
          <a:lstStyle/>
          <a:p>
            <a:pPr algn="just"/>
            <a:r>
              <a:rPr lang="tr-TR" sz="1800" b="0" i="0" u="none" strike="noStrike" baseline="0" dirty="0">
                <a:solidFill>
                  <a:srgbClr val="000000"/>
                </a:solidFill>
                <a:latin typeface="Minion Pro"/>
              </a:rPr>
              <a:t>Bu uygulama özel arşivlerde ise arşivin hangi kişi, aile, kuruluş ve tarih aralığını ilgilendirdiğine dair ön bilgi edinilmesine hizmet ederken aynı zamanda her bir bölümün ya da arşivin tümünün bağlantılı olduğu diğer bilgi kaynaklarıyla dönem, olay ve kişilerle ilişki kurulmasını sağlayabilir. </a:t>
            </a:r>
            <a:r>
              <a:rPr lang="tr-TR" sz="1800" b="1" i="0" u="none" strike="noStrike" baseline="0" dirty="0">
                <a:solidFill>
                  <a:srgbClr val="000000"/>
                </a:solidFill>
                <a:latin typeface="Minion Pro"/>
              </a:rPr>
              <a:t>Özel arşivler daha çok bilimsel, sanatsal ve kültürel arşiv değerine sahip belgelerden oluştuğu için dönemsel ve tematik ayrıma gitmek daha belirgin olabilir.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Arşivlerin önemli etki alanlarından biri de toplumdaki tarih bilincini canlı tutmaktır. Bu bağlamda arşivler, toplumun tarihi ve manevi değerlerine kaynaklık eden arşiv belgelerini günün anlam ve önemine uygun biçimde yayımlar. </a:t>
            </a:r>
            <a:r>
              <a:rPr lang="tr-TR" sz="1800" b="1" i="0" u="none" strike="noStrike" baseline="0" dirty="0">
                <a:solidFill>
                  <a:srgbClr val="000000"/>
                </a:solidFill>
                <a:latin typeface="Minion Pro"/>
              </a:rPr>
              <a:t>Gerek sürekli bilgilendirme gerekse tematik ve dönemsel sergilerin oluşturulmasında arşivde önceden planlanmış bu tür fonlar konu, kişi, dönem, olay bazlı belgesel aydınlatmalar için belki de arşivlerin vazgeçemedikleri bir uygulamaya dönüşebilir. </a:t>
            </a:r>
          </a:p>
        </p:txBody>
      </p:sp>
    </p:spTree>
    <p:extLst>
      <p:ext uri="{BB962C8B-B14F-4D97-AF65-F5344CB8AC3E}">
        <p14:creationId xmlns:p14="http://schemas.microsoft.com/office/powerpoint/2010/main" val="350356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II.4. Dönemsel ve Tematik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Arşivi </a:t>
            </a:r>
            <a:r>
              <a:rPr lang="tr-TR" sz="1800" b="1" i="0" u="none" strike="noStrike" baseline="0" dirty="0">
                <a:solidFill>
                  <a:srgbClr val="000000"/>
                </a:solidFill>
                <a:latin typeface="Minion Pro"/>
              </a:rPr>
              <a:t>hukuki açıdan </a:t>
            </a:r>
            <a:r>
              <a:rPr lang="tr-TR" sz="1800" b="0" i="0" u="none" strike="noStrike" baseline="0" dirty="0">
                <a:solidFill>
                  <a:srgbClr val="000000"/>
                </a:solidFill>
                <a:latin typeface="Minion Pro"/>
              </a:rPr>
              <a:t>kamu ve özel arşivler olarak, </a:t>
            </a:r>
            <a:r>
              <a:rPr lang="tr-TR" sz="1800" b="1" i="0" u="none" strike="noStrike" baseline="0" dirty="0" err="1">
                <a:solidFill>
                  <a:srgbClr val="000000"/>
                </a:solidFill>
                <a:latin typeface="Minion Pro"/>
              </a:rPr>
              <a:t>organizasyonel</a:t>
            </a:r>
            <a:r>
              <a:rPr lang="tr-TR" sz="1800" b="1" i="0" u="none" strike="noStrike" baseline="0" dirty="0">
                <a:solidFill>
                  <a:srgbClr val="000000"/>
                </a:solidFill>
                <a:latin typeface="Minion Pro"/>
              </a:rPr>
              <a:t> açıdan </a:t>
            </a:r>
            <a:r>
              <a:rPr lang="tr-TR" sz="1800" b="0" i="0" u="none" strike="noStrike" baseline="0" dirty="0">
                <a:solidFill>
                  <a:srgbClr val="000000"/>
                </a:solidFill>
                <a:latin typeface="Minion Pro"/>
              </a:rPr>
              <a:t>devlet, kurum, birim arşivi olarak, </a:t>
            </a:r>
            <a:r>
              <a:rPr lang="tr-TR" sz="1800" b="1" i="0" u="none" strike="noStrike" baseline="0" dirty="0">
                <a:solidFill>
                  <a:srgbClr val="000000"/>
                </a:solidFill>
                <a:latin typeface="Minion Pro"/>
              </a:rPr>
              <a:t>materyal türü açısından</a:t>
            </a:r>
            <a:r>
              <a:rPr lang="tr-TR" sz="1800" b="0" i="0" u="none" strike="noStrike" baseline="0" dirty="0">
                <a:solidFill>
                  <a:srgbClr val="000000"/>
                </a:solidFill>
                <a:latin typeface="Minion Pro"/>
              </a:rPr>
              <a:t> görsel-işitsel, kartografik, </a:t>
            </a:r>
            <a:r>
              <a:rPr lang="tr-TR" sz="1800" b="0" i="0" u="none" strike="noStrike" baseline="0" dirty="0" err="1">
                <a:solidFill>
                  <a:srgbClr val="000000"/>
                </a:solidFill>
                <a:latin typeface="Minion Pro"/>
              </a:rPr>
              <a:t>fotoğrafik</a:t>
            </a:r>
            <a:r>
              <a:rPr lang="tr-TR" sz="1800" b="0" i="0" u="none" strike="noStrike" baseline="0" dirty="0">
                <a:solidFill>
                  <a:srgbClr val="000000"/>
                </a:solidFill>
                <a:latin typeface="Minion Pro"/>
              </a:rPr>
              <a:t>, film klasik belge olarak ya da tematik ve dönemsel açıdan olay, kişi ve yer bazında gruplandırmak: </a:t>
            </a:r>
          </a:p>
          <a:p>
            <a:pPr algn="just"/>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belgelerinin </a:t>
            </a:r>
            <a:r>
              <a:rPr lang="tr-TR" sz="1800" b="0" i="1" u="none" strike="noStrike" baseline="0" dirty="0" err="1">
                <a:solidFill>
                  <a:srgbClr val="000000"/>
                </a:solidFill>
                <a:latin typeface="Minion Pro"/>
              </a:rPr>
              <a:t>kanıtsal</a:t>
            </a:r>
            <a:r>
              <a:rPr lang="tr-TR" sz="1800" b="0" i="1" u="none" strike="noStrike" baseline="0" dirty="0">
                <a:solidFill>
                  <a:srgbClr val="000000"/>
                </a:solidFill>
                <a:latin typeface="Minion Pro"/>
              </a:rPr>
              <a:t> ve bilgilendirici değerini koruyarak tasnif edilmesine engel değildir.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belgelerinin materyal tür ve özelliklerine göre özel muhafaza koşullarının oluşturulmasına yardımcı olur.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Arşivlerin içerik, kapsam, gizlilik, güvenlik ve hedef kitlelerine özgü hizmet geliştirmelerine temel oluşturur.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Arşivlere tek tip bakış açısını ortadan kaldırarak hizmet politikalarının geliştirilmesine yardımcı olur.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Arşive bütüncül bakış açısı sağlayarak fonların tanıtımını kolaylaştırır.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Arşivin ihtiyacına yönelik personel, donanım ve yazılım gereksinimlerinin planlamasını kolaylaştırır.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Araştırmacıların arşivin içerik ve kapsamına yönelik ön bilgilendirilmesini daha sistematik kılarak, araştırmanın yapılandırılmasını kolaylaştırır.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 türleri ve </a:t>
            </a:r>
            <a:r>
              <a:rPr lang="tr-TR" sz="1800" b="0" i="0" u="none" strike="noStrike" baseline="0" dirty="0" err="1">
                <a:solidFill>
                  <a:srgbClr val="000000"/>
                </a:solidFill>
                <a:latin typeface="Minion Pro"/>
              </a:rPr>
              <a:t>kategorizasyonuna</a:t>
            </a:r>
            <a:r>
              <a:rPr lang="tr-TR" sz="1800" b="0" i="0" u="none" strike="noStrike" baseline="0" dirty="0">
                <a:solidFill>
                  <a:srgbClr val="000000"/>
                </a:solidFill>
                <a:latin typeface="Minion Pro"/>
              </a:rPr>
              <a:t> yönelik uygulamalar profesyonel ve bilimsel bir yaklaşım gerektirdiği için özellikle yükümlü kamu kurumları bu konuyla ilgili gerekli desteği </a:t>
            </a:r>
            <a:r>
              <a:rPr lang="tr-TR" sz="1800" b="0" i="0" u="none" strike="noStrike" baseline="0" dirty="0" err="1">
                <a:solidFill>
                  <a:srgbClr val="000000"/>
                </a:solidFill>
                <a:latin typeface="Minion Pro"/>
              </a:rPr>
              <a:t>DAB’dan</a:t>
            </a:r>
            <a:r>
              <a:rPr lang="tr-TR" sz="1800" b="0" i="0" u="none" strike="noStrike" baseline="0" dirty="0">
                <a:solidFill>
                  <a:srgbClr val="000000"/>
                </a:solidFill>
                <a:latin typeface="Minion Pro"/>
              </a:rPr>
              <a:t> alabilirler.</a:t>
            </a:r>
          </a:p>
        </p:txBody>
      </p:sp>
    </p:spTree>
    <p:extLst>
      <p:ext uri="{BB962C8B-B14F-4D97-AF65-F5344CB8AC3E}">
        <p14:creationId xmlns:p14="http://schemas.microsoft.com/office/powerpoint/2010/main" val="2179953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II.4. Dönemsel ve Tematik Arşivler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970318"/>
          </a:xfrm>
          <a:prstGeom prst="rect">
            <a:avLst/>
          </a:prstGeom>
          <a:noFill/>
        </p:spPr>
        <p:txBody>
          <a:bodyPr wrap="square">
            <a:spAutoFit/>
          </a:bodyPr>
          <a:lstStyle/>
          <a:p>
            <a:pPr algn="just"/>
            <a:r>
              <a:rPr lang="tr-TR" sz="1800" b="0" i="0" u="none" strike="noStrike" baseline="0" dirty="0">
                <a:solidFill>
                  <a:srgbClr val="000000"/>
                </a:solidFill>
                <a:latin typeface="Minion Pro"/>
              </a:rPr>
              <a:t>Arşivi hukuki açıdan kamu ve özel arşivler olarak, </a:t>
            </a:r>
            <a:r>
              <a:rPr lang="tr-TR" sz="1800" b="0" i="0" u="none" strike="noStrike" baseline="0" dirty="0" err="1">
                <a:solidFill>
                  <a:srgbClr val="000000"/>
                </a:solidFill>
                <a:latin typeface="Minion Pro"/>
              </a:rPr>
              <a:t>organizasyonel</a:t>
            </a:r>
            <a:r>
              <a:rPr lang="tr-TR" sz="1800" b="0" i="0" u="none" strike="noStrike" baseline="0" dirty="0">
                <a:solidFill>
                  <a:srgbClr val="000000"/>
                </a:solidFill>
                <a:latin typeface="Minion Pro"/>
              </a:rPr>
              <a:t> açıdan devlet, arşivi, kurum, birim arşivi olarak, materyal türü açısından görsel-işitsel, kartografik, </a:t>
            </a:r>
            <a:r>
              <a:rPr lang="tr-TR" sz="1800" b="0" i="0" u="none" strike="noStrike" baseline="0" dirty="0" err="1">
                <a:solidFill>
                  <a:srgbClr val="000000"/>
                </a:solidFill>
                <a:latin typeface="Minion Pro"/>
              </a:rPr>
              <a:t>fotoğrafik</a:t>
            </a:r>
            <a:r>
              <a:rPr lang="tr-TR" sz="1800" b="0" i="0" u="none" strike="noStrike" baseline="0" dirty="0">
                <a:solidFill>
                  <a:srgbClr val="000000"/>
                </a:solidFill>
                <a:latin typeface="Minion Pro"/>
              </a:rPr>
              <a:t>, film klasik belge olarak ya da tematik ve dönemsel açıdan olay, kişi ve yer bazında gruplandırmak: </a:t>
            </a: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belgelerinin </a:t>
            </a:r>
            <a:r>
              <a:rPr lang="tr-TR" sz="1800" b="0" i="1" u="none" strike="noStrike" baseline="0" dirty="0" err="1">
                <a:solidFill>
                  <a:srgbClr val="000000"/>
                </a:solidFill>
                <a:latin typeface="Minion Pro"/>
              </a:rPr>
              <a:t>kanıtsal</a:t>
            </a:r>
            <a:r>
              <a:rPr lang="tr-TR" sz="1800" b="0" i="1" u="none" strike="noStrike" baseline="0" dirty="0">
                <a:solidFill>
                  <a:srgbClr val="000000"/>
                </a:solidFill>
                <a:latin typeface="Minion Pro"/>
              </a:rPr>
              <a:t> ve bilgilendirici değerini koruyarak tasnif edilmesine engel değildir.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belgelerinin materyal tür ve özelliklerine göre özel muhafaza koşullarının oluşturulmasına yardımcı olur.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Arşivlerin içerik, kapsam, gizlilik, güvenlik ve hedef kitlelerine özgü hizmet geliştirmelerine temel oluşturur.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Arşivlere tek tip bakış açısını ortadan kaldırarak hizmet politikalarının geliştirilmesine yardımcı olur.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Arşive bütüncül bakış açısı sağlayarak fonların tanıtımını kolaylaştırır.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Arşivin ihtiyacına yönelik personel, donanım ve yazılım gereksinimlerinin planlamasını kolaylaştırır.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Araştırmacıların arşivin içerik ve kapsamına yönelik ön bilgilendirilmesini daha sistematik kılarak, araştırmanın yapılandırılmasını kolaylaştırır.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 türleri ve </a:t>
            </a:r>
            <a:r>
              <a:rPr lang="tr-TR" sz="1800" b="0" i="0" u="none" strike="noStrike" baseline="0" dirty="0" err="1">
                <a:solidFill>
                  <a:srgbClr val="000000"/>
                </a:solidFill>
                <a:latin typeface="Minion Pro"/>
              </a:rPr>
              <a:t>kategorizasyonuna</a:t>
            </a:r>
            <a:r>
              <a:rPr lang="tr-TR" sz="1800" b="0" i="0" u="none" strike="noStrike" baseline="0" dirty="0">
                <a:solidFill>
                  <a:srgbClr val="000000"/>
                </a:solidFill>
                <a:latin typeface="Minion Pro"/>
              </a:rPr>
              <a:t> yönelik uygulamalar profesyonel ve bilimsel bir yaklaşım gerektirdiği için özellikle yükümlü kamu kurumları bu konuyla ilgili gerekli desteği </a:t>
            </a:r>
            <a:r>
              <a:rPr lang="tr-TR" sz="1800" b="0" i="0" u="none" strike="noStrike" baseline="0" dirty="0" err="1">
                <a:solidFill>
                  <a:srgbClr val="000000"/>
                </a:solidFill>
                <a:latin typeface="Minion Pro"/>
              </a:rPr>
              <a:t>DAB’dan</a:t>
            </a:r>
            <a:r>
              <a:rPr lang="tr-TR" sz="1800" b="0" i="0" u="none" strike="noStrike" baseline="0" dirty="0">
                <a:solidFill>
                  <a:srgbClr val="000000"/>
                </a:solidFill>
                <a:latin typeface="Minion Pro"/>
              </a:rPr>
              <a:t> alabilirler.</a:t>
            </a:r>
          </a:p>
        </p:txBody>
      </p:sp>
      <p:pic>
        <p:nvPicPr>
          <p:cNvPr id="3" name="Resim 2">
            <a:extLst>
              <a:ext uri="{FF2B5EF4-FFF2-40B4-BE49-F238E27FC236}">
                <a16:creationId xmlns:a16="http://schemas.microsoft.com/office/drawing/2014/main" id="{C345A1D1-374E-48B6-A47A-A7B05308B05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8391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1" u="none" strike="noStrike" baseline="0" dirty="0">
                <a:solidFill>
                  <a:srgbClr val="000000"/>
                </a:solidFill>
                <a:latin typeface="Minion Pro"/>
              </a:rPr>
              <a:t>III </a:t>
            </a:r>
            <a:endParaRPr lang="tr-TR" sz="2000" b="0" i="0" u="none" strike="noStrike" baseline="0" dirty="0">
              <a:solidFill>
                <a:srgbClr val="000000"/>
              </a:solidFill>
              <a:latin typeface="Minion Pro"/>
            </a:endParaRPr>
          </a:p>
          <a:p>
            <a:pPr algn="ctr"/>
            <a:r>
              <a:rPr lang="tr-TR" sz="2000" b="1" i="0" u="none" strike="noStrike" baseline="0" dirty="0">
                <a:solidFill>
                  <a:srgbClr val="000000"/>
                </a:solidFill>
                <a:latin typeface="Minion Pro"/>
              </a:rPr>
              <a:t>HİZMET VE FAALİYETLER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693319"/>
          </a:xfrm>
          <a:prstGeom prst="rect">
            <a:avLst/>
          </a:prstGeom>
          <a:noFill/>
        </p:spPr>
        <p:txBody>
          <a:bodyPr wrap="square">
            <a:spAutoFit/>
          </a:bodyPr>
          <a:lstStyle/>
          <a:p>
            <a:pPr algn="just"/>
            <a:r>
              <a:rPr lang="tr-TR" sz="1800" b="0" i="0" u="none" strike="noStrike" baseline="0" dirty="0">
                <a:solidFill>
                  <a:srgbClr val="000000"/>
                </a:solidFill>
                <a:latin typeface="Minion Pro"/>
              </a:rPr>
              <a:t>Arşivcilik hizmet ve faaliyetleri, geçmişi çok eskilere dayanan, bilginin birikimli olarak nakledilmesine olanak tanıyan ilkel ve modern tüm girişimleri kapsayan ve çoğu kez bu isimle anılmasa bile düzenli olarak sürdürülen bir iş ve işlem dizgesidir. Bilginin üretim, dağıtım, çözümleme, kullanım, yeniden kullanım teknik ve yöntemlerinin değişim ve gelişimi, arşivde sürdürülen yeni ve eski tüm faaliyetler ile bu faaliyetlerin gereksinimlerini etkilemiş ve bundan sonra da etkilemeye devam edecektir. </a:t>
            </a:r>
            <a:r>
              <a:rPr lang="tr-TR" sz="1800" b="1" i="0" u="none" strike="noStrike" baseline="0" dirty="0">
                <a:solidFill>
                  <a:srgbClr val="000000"/>
                </a:solidFill>
                <a:latin typeface="Minion Pro"/>
              </a:rPr>
              <a:t>Bu hizmet ve faaliyetlerin sürekli gözden geçirilmesi ve güncellenmesi meslek ilkeleri dâhilinde yapılarak bilimsel araştırmalarla modernize edilmesi gerekir.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Arşiv hizmet ve faaliyetlerindeki değişim ve gelişimin sağlıklı olabilmesi hangi düzeyde olursa olsun her işlemin, her müdahalenin </a:t>
            </a:r>
            <a:r>
              <a:rPr lang="tr-TR" sz="1800" i="0" u="none" strike="noStrike" baseline="0" dirty="0">
                <a:solidFill>
                  <a:srgbClr val="000000"/>
                </a:solidFill>
                <a:latin typeface="Minion Pro"/>
              </a:rPr>
              <a:t>“nasıl” yapılacağından ziyade </a:t>
            </a:r>
            <a:r>
              <a:rPr lang="tr-TR" sz="1800" b="1" i="0" u="none" strike="noStrike" baseline="0" dirty="0">
                <a:solidFill>
                  <a:srgbClr val="000000"/>
                </a:solidFill>
                <a:latin typeface="Minion Pro"/>
              </a:rPr>
              <a:t>“niçin” yapıldığının ortak bir bilinç olarak oluşturulması ve algılanması ile mümkündür.</a:t>
            </a:r>
            <a:r>
              <a:rPr lang="tr-TR" sz="1800" b="0" i="0" u="none" strike="noStrike" baseline="0" dirty="0">
                <a:solidFill>
                  <a:srgbClr val="000000"/>
                </a:solidFill>
                <a:latin typeface="Minion Pro"/>
              </a:rPr>
              <a:t> Bu algı ve bilinç meslekî ve bilimsel gelişmelerin takibinde ve uygulanmasında gereksiz tüm işlemlerin ortadan kaldırılmasını, daha nitelikli hizmetin gerçekleştirilmesini sağlayabilir.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Zira bu mesleğin faaliyet ve hizmet alanı kişisel tercihlerle şekillendirilemeyecek kadar sorumluluk gerektirir. </a:t>
            </a:r>
          </a:p>
        </p:txBody>
      </p:sp>
    </p:spTree>
    <p:extLst>
      <p:ext uri="{BB962C8B-B14F-4D97-AF65-F5344CB8AC3E}">
        <p14:creationId xmlns:p14="http://schemas.microsoft.com/office/powerpoint/2010/main" val="126306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Arşiv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278094"/>
          </a:xfrm>
          <a:prstGeom prst="rect">
            <a:avLst/>
          </a:prstGeom>
          <a:noFill/>
        </p:spPr>
        <p:txBody>
          <a:bodyPr wrap="square">
            <a:spAutoFit/>
          </a:bodyPr>
          <a:lstStyle/>
          <a:p>
            <a:pPr algn="just"/>
            <a:r>
              <a:rPr lang="tr-TR" sz="1600" b="0" i="0" u="none" strike="noStrike" baseline="0" dirty="0">
                <a:solidFill>
                  <a:srgbClr val="000000"/>
                </a:solidFill>
                <a:latin typeface="Minion Pro"/>
              </a:rPr>
              <a:t>2009 yılında Başbakanlık Devlet Arşivleri Genel Müdürlüğü (DAGM) tarafından yayınlanan Belge Yönetimi ve Arşiv Terimleri </a:t>
            </a:r>
            <a:r>
              <a:rPr lang="tr-TR" sz="1600" b="0" i="0" u="none" strike="noStrike" baseline="0" dirty="0" err="1">
                <a:solidFill>
                  <a:srgbClr val="000000"/>
                </a:solidFill>
                <a:latin typeface="Minion Pro"/>
              </a:rPr>
              <a:t>Sözlüğü’nde</a:t>
            </a:r>
            <a:r>
              <a:rPr lang="tr-TR" sz="1600" b="0" i="0" u="none" strike="noStrike" baseline="0" dirty="0">
                <a:solidFill>
                  <a:srgbClr val="000000"/>
                </a:solidFill>
                <a:latin typeface="Minion Pro"/>
              </a:rPr>
              <a:t> arşivcilik faaliyetlerinin ilgili kurum ve kuruluşlar tarafından belirlenmiş standartlar dâhilinde yürütülmesi gerektiğine vurgu yapılarak; </a:t>
            </a:r>
            <a:r>
              <a:rPr lang="tr-TR" sz="1600" b="1" i="0" u="none" strike="noStrike" baseline="0" dirty="0">
                <a:solidFill>
                  <a:srgbClr val="000000"/>
                </a:solidFill>
                <a:latin typeface="Minion Pro"/>
              </a:rPr>
              <a:t>arşiv, özel ve/veya tüzel kişiler tarafından üretilen veya alınan, </a:t>
            </a:r>
            <a:r>
              <a:rPr lang="tr-TR" sz="1600" b="1" i="0" u="none" strike="noStrike" baseline="0" dirty="0" err="1">
                <a:solidFill>
                  <a:srgbClr val="000000"/>
                </a:solidFill>
                <a:latin typeface="Minion Pro"/>
              </a:rPr>
              <a:t>arşivsel</a:t>
            </a:r>
            <a:r>
              <a:rPr lang="tr-TR" sz="1600" b="1" i="0" u="none" strike="noStrike" baseline="0" dirty="0">
                <a:solidFill>
                  <a:srgbClr val="000000"/>
                </a:solidFill>
                <a:latin typeface="Minion Pro"/>
              </a:rPr>
              <a:t> değere sahip belgeleri belirli standartlar dâhilinde seçme, koruma ve kullanıma sunmaktan sorumlu kurum ve bunların saklandığı yer olarak tanımlanmış </a:t>
            </a:r>
            <a:r>
              <a:rPr lang="tr-TR" sz="1600" b="0" i="0" u="none" strike="noStrike" baseline="0" dirty="0">
                <a:solidFill>
                  <a:srgbClr val="000000"/>
                </a:solidFill>
                <a:latin typeface="Minion Pro"/>
              </a:rPr>
              <a:t>aynı zamanda bu terimin çoğunlukla </a:t>
            </a:r>
            <a:r>
              <a:rPr lang="tr-TR" sz="1600" b="1" i="0" u="none" strike="noStrike" baseline="0" dirty="0" err="1">
                <a:solidFill>
                  <a:srgbClr val="000000"/>
                </a:solidFill>
                <a:latin typeface="Minion Pro"/>
              </a:rPr>
              <a:t>arşivsel</a:t>
            </a:r>
            <a:r>
              <a:rPr lang="tr-TR" sz="1600" b="1" i="0" u="none" strike="noStrike" baseline="0" dirty="0">
                <a:solidFill>
                  <a:srgbClr val="000000"/>
                </a:solidFill>
                <a:latin typeface="Minion Pro"/>
              </a:rPr>
              <a:t> değere sahip belgeleri </a:t>
            </a:r>
            <a:r>
              <a:rPr lang="tr-TR" sz="1600" b="0" i="0" u="none" strike="noStrike" baseline="0" dirty="0">
                <a:solidFill>
                  <a:srgbClr val="000000"/>
                </a:solidFill>
                <a:latin typeface="Minion Pro"/>
              </a:rPr>
              <a:t>ifade etmek için de kullanıldığına dikkat çekilmiştir. </a:t>
            </a:r>
          </a:p>
          <a:p>
            <a:pPr algn="just"/>
            <a:endParaRPr lang="tr-TR" sz="1600" dirty="0">
              <a:solidFill>
                <a:srgbClr val="000000"/>
              </a:solidFill>
              <a:latin typeface="Minion Pro"/>
              <a:cs typeface="Arial" panose="020B0604020202020204" pitchFamily="34" charset="0"/>
            </a:endParaRPr>
          </a:p>
          <a:p>
            <a:pPr algn="just"/>
            <a:r>
              <a:rPr lang="tr-TR" sz="1600" b="0" i="0" u="none" strike="noStrike" baseline="0" dirty="0">
                <a:solidFill>
                  <a:srgbClr val="000000"/>
                </a:solidFill>
                <a:latin typeface="Minion Pro"/>
              </a:rPr>
              <a:t>Bu açıklamalar ışığında denilebilir ki arşiv; </a:t>
            </a:r>
            <a:r>
              <a:rPr lang="tr-TR" sz="1600" b="1" i="1" u="none" strike="noStrike" baseline="0" dirty="0">
                <a:solidFill>
                  <a:srgbClr val="000000"/>
                </a:solidFill>
                <a:latin typeface="Minion Pro"/>
              </a:rPr>
              <a:t>tabi olunan mevzuat hükümlerine, meslekî ilke ve standartlara uygun biçimde sahip olduğu arşiv değeri taşıyan belgeleri koruma ve hizmete sunma sorumluluğunu yerine getiren türü ve görev kapsamına göre çeşitli ölçeklerde oluşturulmuş bilgi-belge merkezi</a:t>
            </a:r>
            <a:r>
              <a:rPr lang="tr-TR" sz="1600" b="1" i="0" u="none" strike="noStrike" baseline="0" dirty="0">
                <a:solidFill>
                  <a:srgbClr val="000000"/>
                </a:solidFill>
                <a:latin typeface="Minion Pro"/>
              </a:rPr>
              <a:t>dir.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Arşivlerin bir toplumun hafızası olarak nitelik kazanması ise bu bilgi merkezlerinin doğru yönetimi ile ilgilidir. Şüphesiz kullanımında zorluk çekilen hafıza maddi ve manevi birçok kayıplara sebep olabilir. Bu kayıpların en aza indirgenerek tekrar kullanımının fayda sağlayacağı düşünülen belgelerin gelecek nesillere aktarılması da öncelikle arşiv kurumları hakkındaki bakış açısı ve algının doğru temellendirilmesi ile mümkün olacaktır.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 bağlamda </a:t>
            </a:r>
            <a:r>
              <a:rPr lang="tr-TR" sz="1600" b="1" i="0" u="none" strike="noStrike" baseline="0" dirty="0">
                <a:solidFill>
                  <a:srgbClr val="000000"/>
                </a:solidFill>
                <a:latin typeface="Minion Pro"/>
              </a:rPr>
              <a:t>arşiv adı altında görev üstlenmiş tüm kurum ve birimlerin faaliyetlerindeki nitelik, mevzuat ve standartlara uyum</a:t>
            </a:r>
            <a:r>
              <a:rPr lang="tr-TR" sz="1600" b="0" i="0" u="none" strike="noStrike" baseline="0" dirty="0">
                <a:solidFill>
                  <a:srgbClr val="000000"/>
                </a:solidFill>
                <a:latin typeface="Minion Pro"/>
              </a:rPr>
              <a:t>, devletin ve toplumun gelecekteki hafızasını olumlu ya da olumsuz olarak etkileyecektir.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6998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da-DK" sz="5400" b="1" i="0" u="none" strike="noStrike" baseline="0" dirty="0">
                <a:solidFill>
                  <a:srgbClr val="000000"/>
                </a:solidFill>
                <a:latin typeface="Minion Pro"/>
              </a:rPr>
              <a:t>III.1. Amaç ve Hedefler </a:t>
            </a:r>
            <a:endParaRPr lang="tr-TR" sz="54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Birbirini bütünleyen ve birbirleriyle etkileşim halindeki faaliyetler ortak amaç ve hedefler kapsamında uyum içinde yapıldığı zaman üretilecek hizmeti ve bu hizmetin kalitesini sürdürülebilir kılacaktır. Bu bağlamda, </a:t>
            </a:r>
            <a:r>
              <a:rPr lang="tr-TR" sz="1800" b="1" i="0" u="none" strike="noStrike" baseline="0" dirty="0">
                <a:solidFill>
                  <a:srgbClr val="000000"/>
                </a:solidFill>
                <a:latin typeface="Minion Pro"/>
              </a:rPr>
              <a:t>arşivcilik hizmet ve faaliyetleri için aşağıdaki amaç ve hedefleri sıralayabiliriz: </a:t>
            </a:r>
          </a:p>
          <a:p>
            <a:pPr algn="just"/>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Bağlı bulunduğu yönetimin bilgi ve belge ihtiyacını karşılamak,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Belgelerin </a:t>
            </a:r>
            <a:r>
              <a:rPr lang="tr-TR" sz="1800" b="0" i="1" u="none" strike="noStrike" baseline="0" dirty="0" err="1">
                <a:solidFill>
                  <a:srgbClr val="000000"/>
                </a:solidFill>
                <a:latin typeface="Minion Pro"/>
              </a:rPr>
              <a:t>arşivsel</a:t>
            </a:r>
            <a:r>
              <a:rPr lang="tr-TR" sz="1800" b="0" i="1" u="none" strike="noStrike" baseline="0" dirty="0">
                <a:solidFill>
                  <a:srgbClr val="000000"/>
                </a:solidFill>
                <a:latin typeface="Minion Pro"/>
              </a:rPr>
              <a:t> değerini tespit etmek,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Belgelerin saklama koşullarını türlerine özgü olarak belirlemek,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Belgelerin </a:t>
            </a:r>
            <a:r>
              <a:rPr lang="tr-TR" sz="1800" b="0" i="1" u="none" strike="noStrike" baseline="0" dirty="0" err="1">
                <a:solidFill>
                  <a:srgbClr val="000000"/>
                </a:solidFill>
                <a:latin typeface="Minion Pro"/>
              </a:rPr>
              <a:t>üstveri</a:t>
            </a:r>
            <a:r>
              <a:rPr lang="tr-TR" sz="1800" b="0" i="1" u="none" strike="noStrike" baseline="0" dirty="0">
                <a:solidFill>
                  <a:srgbClr val="000000"/>
                </a:solidFill>
                <a:latin typeface="Minion Pro"/>
              </a:rPr>
              <a:t> unsurlarını türlerine özgü olarak belirlemek,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belgesini saklanmasına gerek görülmeyen diğer tüm materyalden ayırmak,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Arşivler için türüne özgü hizmet ve faaliyetler belirlemek,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Bilgi ve belge kaybını en aza indirecek her türlü önleyici ve koruyucu tedbirleri almak, </a:t>
            </a:r>
            <a:endParaRPr lang="tr-TR" sz="1800" b="0" i="0" u="none" strike="noStrike" baseline="0" dirty="0">
              <a:solidFill>
                <a:srgbClr val="000000"/>
              </a:solidFill>
              <a:latin typeface="Minion Pro"/>
            </a:endParaRPr>
          </a:p>
          <a:p>
            <a:pPr algn="l"/>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Belgenin yaşam döngüsü içindeki ve arşive devrindeki süreç ve işlemleri belirlemek,</a:t>
            </a:r>
            <a:endParaRPr lang="tr-TR" sz="2000" b="0" i="0" u="none" strike="noStrike" baseline="0" dirty="0">
              <a:solidFill>
                <a:srgbClr val="000000"/>
              </a:solidFill>
              <a:latin typeface="Wingdings" panose="05000000000000000000" pitchFamily="2" charset="2"/>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belgelerinin aslına uygun onarımını gerçekleştirmek,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belgelerine çok yönlü erişimi sağlayacak teknik ve yöntemleri uygulamak,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Arşivin kullanımını kolaylaştıracak kullanıcı dostu uygulamalar üretmek,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belgelerinin gizlilik derecelerini belirleyerek bilgi ve belge güvenliğini sağlamak,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Kişisel bilgilerin gizliliğini korumak,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773865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da-DK" sz="2000" b="1" i="0" u="none" strike="noStrike" baseline="0" dirty="0">
                <a:solidFill>
                  <a:srgbClr val="000000"/>
                </a:solidFill>
                <a:latin typeface="Minion Pro"/>
              </a:rPr>
              <a:t>III.1. Amaç ve Hedefler </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170099"/>
          </a:xfrm>
          <a:prstGeom prst="rect">
            <a:avLst/>
          </a:prstGeom>
          <a:noFill/>
        </p:spPr>
        <p:txBody>
          <a:bodyPr wrap="square">
            <a:spAutoFit/>
          </a:bodyPr>
          <a:lstStyle/>
          <a:p>
            <a:pPr algn="l"/>
            <a:endParaRPr lang="tr-TR" sz="2000" b="0" i="0" u="none" strike="noStrike" baseline="0" dirty="0">
              <a:solidFill>
                <a:srgbClr val="000000"/>
              </a:solidFill>
              <a:latin typeface="Wingdings" panose="05000000000000000000" pitchFamily="2" charset="2"/>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Meslek ile ilgili hukuki düzenlemeleri takip etmek ve güncellenmesine katkıda bulunmak,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belgelerine dayalı tüm çalışma ve faaliyetler için araştırmaya açık fonların tanıtımını yapmak,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Arşivin kullanımına yönelik rehber ve kılavuzlar hazırlamak,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Kültürel miras kapsamındaki tarihi arşivlerin bütünleştirilmesi ve hizmete sunulması için ilgili diğer kurum ve kuruluşlarla işbirliği yapmak,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Belgelerin saklama planlarını hazırlamak,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Arşivci ve arşiv personeline gerektiğinde destekleyici ve tamamlayıcı eğitim vermek,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Saklanmasına gerek görülmeyen materyalin usulüne uygun olarak imhasını gerçekleştirmek,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 erişim araçlarının hazırlanmasına imkân verecek biçimde düzenlemek.</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3644561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da-DK" sz="2000" b="1" i="0" u="none" strike="noStrike" baseline="0" dirty="0">
                <a:solidFill>
                  <a:srgbClr val="000000"/>
                </a:solidFill>
                <a:latin typeface="Minion Pro"/>
              </a:rPr>
              <a:t>III.1. Amaç ve Hedefler </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170099"/>
          </a:xfrm>
          <a:prstGeom prst="rect">
            <a:avLst/>
          </a:prstGeom>
          <a:noFill/>
        </p:spPr>
        <p:txBody>
          <a:bodyPr wrap="square">
            <a:spAutoFit/>
          </a:bodyPr>
          <a:lstStyle/>
          <a:p>
            <a:pPr algn="l"/>
            <a:endParaRPr lang="tr-TR" sz="2000" b="0" i="0" u="none" strike="noStrike" baseline="0" dirty="0">
              <a:solidFill>
                <a:srgbClr val="000000"/>
              </a:solidFill>
              <a:latin typeface="Wingdings" panose="05000000000000000000" pitchFamily="2" charset="2"/>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Meslek ile ilgili hukuki düzenlemeleri takip etmek ve güncellenmesine katkıda bulunmak,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belgelerine dayalı tüm çalışma ve faaliyetler için araştırmaya açık fonların tanıtımını yapmak,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Arşivin kullanımına yönelik rehber ve kılavuzlar hazırlamak,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Kültürel miras kapsamındaki tarihi arşivlerin bütünleştirilmesi ve hizmete sunulması için ilgili diğer kurum ve kuruluşlarla işbirliği yapmak,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Belgelerin saklama planlarını hazırlamak,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Arşivci ve arşiv personeline gerektiğinde destekleyici ve tamamlayıcı eğitim vermek,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Saklanmasına gerek görülmeyen materyalin usulüne uygun olarak imhasını gerçekleştirmek,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Arşiv belgelerini erişim araçlarının hazırlanmasına imkân verecek biçimde düzenlemek.</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p:txBody>
      </p:sp>
      <p:pic>
        <p:nvPicPr>
          <p:cNvPr id="3" name="Resim 2">
            <a:extLst>
              <a:ext uri="{FF2B5EF4-FFF2-40B4-BE49-F238E27FC236}">
                <a16:creationId xmlns:a16="http://schemas.microsoft.com/office/drawing/2014/main" id="{5415CE0E-9ACF-404F-B291-E915ED7F29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1135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4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Arşiv belgelerinin tespiti ve sağlanması, </a:t>
            </a:r>
            <a:r>
              <a:rPr lang="tr-TR" sz="1800" b="1" i="0" u="none" strike="noStrike" baseline="0" dirty="0">
                <a:solidFill>
                  <a:srgbClr val="000000"/>
                </a:solidFill>
                <a:latin typeface="Minion Pro"/>
              </a:rPr>
              <a:t>mevcut arşiv fonlarının hangi yöntemlerle, nasıl oluştuğuna bu fonların devamlılığı ve bütünlüğüne dair bilgi, öngörü ve tecrübe gerektiren temel faaliyetler arasındadır. </a:t>
            </a:r>
          </a:p>
          <a:p>
            <a:pPr algn="just"/>
            <a:endParaRPr lang="tr-TR" b="1" dirty="0">
              <a:solidFill>
                <a:srgbClr val="000000"/>
              </a:solidFill>
              <a:latin typeface="Minion Pro"/>
            </a:endParaRPr>
          </a:p>
          <a:p>
            <a:pPr algn="just"/>
            <a:r>
              <a:rPr lang="tr-TR" sz="1800" b="0" i="0" u="none" strike="noStrike" baseline="0" dirty="0">
                <a:solidFill>
                  <a:srgbClr val="000000"/>
                </a:solidFill>
                <a:latin typeface="Minion Pro"/>
              </a:rPr>
              <a:t>Arşivlerde tespit çalışması iki kategoride ele alınmalıdır. </a:t>
            </a:r>
          </a:p>
          <a:p>
            <a:pPr algn="just"/>
            <a:endParaRPr lang="tr-TR" dirty="0">
              <a:solidFill>
                <a:srgbClr val="000000"/>
              </a:solidFill>
              <a:latin typeface="Minion Pro"/>
            </a:endParaRPr>
          </a:p>
          <a:p>
            <a:pPr algn="just"/>
            <a:r>
              <a:rPr lang="tr-TR" sz="1800" b="1" i="0" u="none" strike="noStrike" baseline="0" dirty="0">
                <a:solidFill>
                  <a:srgbClr val="000000"/>
                </a:solidFill>
                <a:latin typeface="Minion Pro"/>
              </a:rPr>
              <a:t>Birincisi</a:t>
            </a:r>
            <a:r>
              <a:rPr lang="tr-TR" sz="1800" b="0" i="0" u="none" strike="noStrike" baseline="0" dirty="0">
                <a:solidFill>
                  <a:srgbClr val="000000"/>
                </a:solidFill>
                <a:latin typeface="Minion Pro"/>
              </a:rPr>
              <a:t> kurumların resmî faaliyetlerinde güncel kullanımını tamamlamış, yeniden kullanımı konusunda değerlendirmeye tabi tutulacak belgelerin diğer doküman ve materyal birikiminden ayrılarak kayıt altına alınması. </a:t>
            </a:r>
          </a:p>
          <a:p>
            <a:pPr algn="just"/>
            <a:endParaRPr lang="tr-TR" dirty="0">
              <a:solidFill>
                <a:srgbClr val="000000"/>
              </a:solidFill>
              <a:latin typeface="Minion Pro"/>
            </a:endParaRPr>
          </a:p>
          <a:p>
            <a:pPr algn="just"/>
            <a:r>
              <a:rPr lang="tr-TR" sz="1800" b="1" i="0" u="none" strike="noStrike" baseline="0" dirty="0">
                <a:solidFill>
                  <a:srgbClr val="000000"/>
                </a:solidFill>
                <a:latin typeface="Minion Pro"/>
              </a:rPr>
              <a:t>İkincisi</a:t>
            </a:r>
            <a:r>
              <a:rPr lang="tr-TR" sz="1800" b="0" i="0" u="none" strike="noStrike" baseline="0" dirty="0">
                <a:solidFill>
                  <a:srgbClr val="000000"/>
                </a:solidFill>
                <a:latin typeface="Minion Pro"/>
              </a:rPr>
              <a:t> bilimsel, kültürel ve herhangi bir entelektüel nedenle toplumun kültürel mirası olarak gelecek nesillere aktarılmasının çeşitli açılardan fayda sağlayacağı düşünülen belge ile buna bağlı materyal ve dokümanların tespit edilerek listelenmesi. </a:t>
            </a:r>
          </a:p>
          <a:p>
            <a:pPr algn="just"/>
            <a:endParaRPr lang="tr-TR" dirty="0">
              <a:solidFill>
                <a:srgbClr val="000000"/>
              </a:solidFill>
              <a:latin typeface="Minion Pro"/>
            </a:endParaRPr>
          </a:p>
          <a:p>
            <a:pPr algn="just"/>
            <a:r>
              <a:rPr lang="tr-TR" sz="1800" b="1" i="0" u="none" strike="noStrike" baseline="0" dirty="0">
                <a:solidFill>
                  <a:srgbClr val="000000"/>
                </a:solidFill>
                <a:latin typeface="Minion Pro"/>
              </a:rPr>
              <a:t>Bu iki temel faaliyeti de doğru ve tam olarak yerine getirmek için “</a:t>
            </a:r>
            <a:r>
              <a:rPr lang="tr-TR" sz="1800" b="1" i="0" u="none" strike="noStrike" baseline="0" dirty="0" err="1">
                <a:solidFill>
                  <a:srgbClr val="000000"/>
                </a:solidFill>
                <a:latin typeface="Minion Pro"/>
              </a:rPr>
              <a:t>arşivci”nin</a:t>
            </a:r>
            <a:r>
              <a:rPr lang="tr-TR" sz="1800" b="1" i="0" u="none" strike="noStrike" baseline="0" dirty="0">
                <a:solidFill>
                  <a:srgbClr val="000000"/>
                </a:solidFill>
                <a:latin typeface="Minion Pro"/>
              </a:rPr>
              <a:t> sahip olması gereken birikim ve bakış açısına ihtiyaç vardır. </a:t>
            </a:r>
            <a:r>
              <a:rPr lang="tr-TR" sz="1800" b="0" i="0" u="none" strike="noStrike" baseline="0" dirty="0">
                <a:solidFill>
                  <a:srgbClr val="000000"/>
                </a:solidFill>
                <a:latin typeface="Minion Pro"/>
              </a:rPr>
              <a:t>Zira arşiv belgesinin de özünü oluşturan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 kavramı bu tespit çalışmalarında merkeze alınmaz ise çalışmaların sığ ve yetersiz olması kaçınılmazdır. </a:t>
            </a:r>
          </a:p>
        </p:txBody>
      </p:sp>
    </p:spTree>
    <p:extLst>
      <p:ext uri="{BB962C8B-B14F-4D97-AF65-F5344CB8AC3E}">
        <p14:creationId xmlns:p14="http://schemas.microsoft.com/office/powerpoint/2010/main" val="2190595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Arşiv belgelerinin tespitindeki zorluk derecesini, seçim ve değerlendirmedeki bakış açılarının hangi kriterler üzerinde yoğunlaşacağının daha iyi anlaşılması için Theodore Roosevelt </a:t>
            </a:r>
            <a:r>
              <a:rPr lang="tr-TR" sz="1800" b="0" i="0" u="none" strike="noStrike" baseline="0" dirty="0" err="1">
                <a:solidFill>
                  <a:srgbClr val="000000"/>
                </a:solidFill>
                <a:latin typeface="Minion Pro"/>
              </a:rPr>
              <a:t>Schellenberg’in</a:t>
            </a:r>
            <a:r>
              <a:rPr lang="tr-TR" sz="1800" b="0" i="0" u="none" strike="noStrike" baseline="0" dirty="0">
                <a:solidFill>
                  <a:srgbClr val="000000"/>
                </a:solidFill>
                <a:latin typeface="Minion Pro"/>
              </a:rPr>
              <a:t> bu konuya ilişkin değerlendirmeleri önem taşımaktadır. </a:t>
            </a:r>
          </a:p>
          <a:p>
            <a:pPr algn="just"/>
            <a:endParaRPr lang="tr-TR" sz="1800" b="0" i="0" u="none" strike="noStrike" baseline="0" dirty="0">
              <a:solidFill>
                <a:srgbClr val="000000"/>
              </a:solidFill>
              <a:latin typeface="Minion Pro"/>
            </a:endParaRPr>
          </a:p>
          <a:p>
            <a:pPr marR="5600" algn="just"/>
            <a:r>
              <a:rPr lang="tr-TR" sz="1800" b="1" i="1" u="none" strike="noStrike" baseline="0" dirty="0">
                <a:solidFill>
                  <a:srgbClr val="000000"/>
                </a:solidFill>
                <a:latin typeface="Minion Pro"/>
              </a:rPr>
              <a:t>“Karşı karşıya kaldığımız problem, araştırma değerinin nasıl belirlendiği ve üretilen kamusal ve özel kayıtlar arasından nasıl seçildiğidir. Kayıtlar [belgeler] kesin standartlarla değerlendirilemezler. Onların değerlerinin ölçülebileceği bir karşılaştırma standardını oluşturmak mümkün değildir. En fazla yapılabilen, kayıtları değerlendirirken göz önünde bulundurmak için kesin prensipler geliştirmektir ve bu prensipler de ancak ve ancak değerlendirmenin güvenilmez sığlıkları arasında arşivciyi yönlendirmek için sadece kılavuz çizgisi olmaya yarayacaktır. Özel ve devlet kayıtları [resmî belgeler] değerlendirilirken bile farklı kriterler kullanılmalıdır ki özel kayıtlar bir bütün olarak, kamusal kayıtlardan daha az ayrıntılı ve daha az kapsamlıdır. Bu nedenle kamusal kayıtlardan daha az tutucu şekilde değerlendirilmelidir. Bunun yanı sıra farklı dönemlerin değerlendirilmesinde farklı kriterler kullanılmalıdır. Dolayısıyla ilk prensip tarihi kayıtlar için bir tarih sınırlaması getirmek olabilir.” </a:t>
            </a:r>
            <a:r>
              <a:rPr lang="tr-TR" sz="1800" b="1" i="0" u="none" strike="noStrike" baseline="0" dirty="0" err="1">
                <a:solidFill>
                  <a:srgbClr val="000000"/>
                </a:solidFill>
                <a:latin typeface="Minion Pro"/>
              </a:rPr>
              <a:t>Schellenberg</a:t>
            </a:r>
            <a:r>
              <a:rPr lang="tr-TR" sz="1800" b="1" i="0" u="none" strike="noStrike" baseline="0" dirty="0">
                <a:solidFill>
                  <a:srgbClr val="000000"/>
                </a:solidFill>
                <a:latin typeface="Minion Pro"/>
              </a:rPr>
              <a:t> tespit ve seçim üzerine yaptığı bu değerlendirmede belirleyici faktör ve kriterlerin </a:t>
            </a:r>
            <a:r>
              <a:rPr lang="tr-TR" sz="1800" b="1" i="1" u="none" strike="noStrike" baseline="0" dirty="0">
                <a:solidFill>
                  <a:srgbClr val="000000"/>
                </a:solidFill>
                <a:latin typeface="Minion Pro"/>
              </a:rPr>
              <a:t>önem, eşsizlik </a:t>
            </a:r>
            <a:r>
              <a:rPr lang="tr-TR" sz="1800" b="1" i="0" u="none" strike="noStrike" baseline="0" dirty="0">
                <a:solidFill>
                  <a:srgbClr val="000000"/>
                </a:solidFill>
                <a:latin typeface="Minion Pro"/>
              </a:rPr>
              <a:t>ve </a:t>
            </a:r>
            <a:r>
              <a:rPr lang="tr-TR" sz="1800" b="1" i="1" u="none" strike="noStrike" baseline="0" dirty="0">
                <a:solidFill>
                  <a:srgbClr val="000000"/>
                </a:solidFill>
                <a:latin typeface="Minion Pro"/>
              </a:rPr>
              <a:t>kullanılabilirlik </a:t>
            </a:r>
            <a:r>
              <a:rPr lang="tr-TR" sz="1800" b="1" i="0" u="none" strike="noStrike" baseline="0" dirty="0">
                <a:solidFill>
                  <a:srgbClr val="000000"/>
                </a:solidFill>
                <a:latin typeface="Minion Pro"/>
              </a:rPr>
              <a:t>olduğunu vurgulamıştır (</a:t>
            </a:r>
            <a:r>
              <a:rPr lang="tr-TR" sz="1800" b="1" i="0" u="none" strike="noStrike" baseline="0" dirty="0" err="1">
                <a:solidFill>
                  <a:srgbClr val="000000"/>
                </a:solidFill>
                <a:latin typeface="Minion Pro"/>
              </a:rPr>
              <a:t>Schellenberg</a:t>
            </a:r>
            <a:r>
              <a:rPr lang="tr-TR" sz="1800" b="1" i="0" u="none" strike="noStrike" baseline="0" dirty="0">
                <a:solidFill>
                  <a:srgbClr val="000000"/>
                </a:solidFill>
                <a:latin typeface="Minion Pro"/>
              </a:rPr>
              <a:t>, 2008: 57-58, 68). </a:t>
            </a:r>
          </a:p>
        </p:txBody>
      </p:sp>
    </p:spTree>
    <p:extLst>
      <p:ext uri="{BB962C8B-B14F-4D97-AF65-F5344CB8AC3E}">
        <p14:creationId xmlns:p14="http://schemas.microsoft.com/office/powerpoint/2010/main" val="4192869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1800" b="1" i="0" u="none" strike="noStrike" baseline="0" dirty="0">
                <a:solidFill>
                  <a:srgbClr val="000000"/>
                </a:solidFill>
                <a:latin typeface="Minion Pro"/>
              </a:rPr>
              <a:t>Sübjektif yaklaşımlar, bilgisizlik, tecrübe eksikliği, kişisel merak ve ilgi alanlarının ön plana çıkarılması gibi birtakım etkenler arşivlerin toplum için var olduğu felsefesinin dışına çıkabilecek kabul edilemez yaklaşımları beraberinde getirecektir. </a:t>
            </a:r>
            <a:r>
              <a:rPr lang="tr-TR" sz="1800" b="0" i="0" u="none" strike="noStrike" baseline="0" dirty="0">
                <a:solidFill>
                  <a:srgbClr val="000000"/>
                </a:solidFill>
                <a:latin typeface="Minion Pro"/>
              </a:rPr>
              <a:t>Dolayısıyla, Devlet Arşivleri tarafından yürütülen tespit çalışmaları profesyonel bir bakış açısıyla arşivini oluşturma, geliştirme faaliyetini yürüten tüm kesimler tarafından seçim ve tespite yönelik değerlendirmede rehber kabul edilebilir. Bu bağlamda arşiv belgesi niteliği taşıyan belgelerin/materyalin aidiyeti, tarihi, türü, konusu, adedi, bulunduğu yer gibi pek çok özelliği dikkate alınarak belirlenmesi ve kayıt altına alınması işlemlerinin tümü </a:t>
            </a:r>
            <a:r>
              <a:rPr lang="tr-TR" sz="1800" b="1" i="1" u="none" strike="noStrike" baseline="0" dirty="0">
                <a:solidFill>
                  <a:srgbClr val="000000"/>
                </a:solidFill>
                <a:latin typeface="Minion Pro"/>
              </a:rPr>
              <a:t>arşiv belgelerinin tespiti </a:t>
            </a:r>
            <a:r>
              <a:rPr lang="tr-TR" sz="1800" b="1" i="0" u="none" strike="noStrike" baseline="0" dirty="0">
                <a:solidFill>
                  <a:srgbClr val="000000"/>
                </a:solidFill>
                <a:latin typeface="Minion Pro"/>
              </a:rPr>
              <a:t>kapsamı içinde yer alır. </a:t>
            </a:r>
            <a:r>
              <a:rPr lang="tr-TR" sz="1800" b="0" i="0" u="none" strike="noStrike" baseline="0" dirty="0">
                <a:solidFill>
                  <a:srgbClr val="000000"/>
                </a:solidFill>
                <a:latin typeface="Minion Pro"/>
              </a:rPr>
              <a:t>Tespit edilen arşiv belgeleri arşivlere, Devlet Arşivlerine devredilmeden önce ve devredildikten sonra koruma altına alınırlar. Arşiv belgelerinin arşivlere kazandırılma işlemine ise </a:t>
            </a:r>
            <a:r>
              <a:rPr lang="tr-TR" sz="1800" b="1" i="0" u="none" strike="noStrike" baseline="0" dirty="0">
                <a:solidFill>
                  <a:srgbClr val="000000"/>
                </a:solidFill>
                <a:latin typeface="Minion Pro"/>
              </a:rPr>
              <a:t>toplama, devir alma veya </a:t>
            </a:r>
            <a:r>
              <a:rPr lang="tr-TR" sz="1800" b="1" i="1" u="none" strike="noStrike" baseline="0" dirty="0">
                <a:solidFill>
                  <a:srgbClr val="000000"/>
                </a:solidFill>
                <a:latin typeface="Minion Pro"/>
              </a:rPr>
              <a:t>sağlama </a:t>
            </a:r>
            <a:r>
              <a:rPr lang="tr-TR" sz="1800" b="0" i="0" u="none" strike="noStrike" baseline="0" dirty="0">
                <a:solidFill>
                  <a:srgbClr val="000000"/>
                </a:solidFill>
                <a:latin typeface="Minion Pro"/>
              </a:rPr>
              <a:t>denir.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 belgelerinin tespiti, arşivin ve arşivcinin tüm faaliyetlerine yön verecek, arşivin nitelik ve niceliğinde belirleyici olan önemli bir sorumluluk alanıdır. </a:t>
            </a:r>
            <a:r>
              <a:rPr lang="tr-TR" sz="1800" b="1" i="0" u="none" strike="noStrike" baseline="0" dirty="0">
                <a:solidFill>
                  <a:srgbClr val="000000"/>
                </a:solidFill>
                <a:latin typeface="Minion Pro"/>
              </a:rPr>
              <a:t>Arşiv belgeleri kurum ve kuruluşların talepleri doğrultusunda veya Devlet Arşivi’nce </a:t>
            </a:r>
            <a:r>
              <a:rPr lang="tr-TR" sz="1800" b="1" i="0" u="none" strike="noStrike" baseline="0" dirty="0" err="1">
                <a:solidFill>
                  <a:srgbClr val="000000"/>
                </a:solidFill>
                <a:latin typeface="Minion Pro"/>
              </a:rPr>
              <a:t>re’sen</a:t>
            </a:r>
            <a:r>
              <a:rPr lang="tr-TR" sz="1800" b="1" i="0" u="none" strike="noStrike" baseline="0" dirty="0">
                <a:solidFill>
                  <a:srgbClr val="000000"/>
                </a:solidFill>
                <a:latin typeface="Minion Pro"/>
              </a:rPr>
              <a:t> tespit edilerek ilgili mevzuat uyarınca kayıt altına alınırlar. </a:t>
            </a:r>
            <a:r>
              <a:rPr lang="tr-TR" sz="1800" b="0" i="0" u="none" strike="noStrike" baseline="0" dirty="0">
                <a:solidFill>
                  <a:srgbClr val="000000"/>
                </a:solidFill>
                <a:latin typeface="Minion Pro"/>
              </a:rPr>
              <a:t>Arşiv belgeleri her düzeyde arşivler (kurumların arşiv birimleri) ve arşivciler tarafından tespit edilebilir. </a:t>
            </a:r>
            <a:r>
              <a:rPr lang="tr-TR" sz="1800" b="1" i="0" u="none" strike="noStrike" baseline="0" dirty="0">
                <a:solidFill>
                  <a:srgbClr val="000000"/>
                </a:solidFill>
                <a:latin typeface="Minion Pro"/>
              </a:rPr>
              <a:t>Ancak birçok ülkede olduğu gibi ülkemizde de arşiv belgelerinin tespit ve tescil edilmesi ve devlet arşiv (belgesi) envanterinin oluşturulmasında nihai karar verici </a:t>
            </a:r>
            <a:r>
              <a:rPr lang="tr-TR" sz="1800" b="1" i="0" u="none" strike="noStrike" baseline="0" dirty="0" err="1">
                <a:solidFill>
                  <a:srgbClr val="000000"/>
                </a:solidFill>
                <a:latin typeface="Minion Pro"/>
              </a:rPr>
              <a:t>DAB’dır</a:t>
            </a:r>
            <a:r>
              <a:rPr lang="tr-TR" sz="1800" b="1" i="0" u="none" strike="noStrike" baseline="0" dirty="0">
                <a:solidFill>
                  <a:srgbClr val="000000"/>
                </a:solidFill>
                <a:latin typeface="Minion Pro"/>
              </a:rPr>
              <a:t>. </a:t>
            </a:r>
          </a:p>
        </p:txBody>
      </p:sp>
    </p:spTree>
    <p:extLst>
      <p:ext uri="{BB962C8B-B14F-4D97-AF65-F5344CB8AC3E}">
        <p14:creationId xmlns:p14="http://schemas.microsoft.com/office/powerpoint/2010/main" val="3329046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970318"/>
          </a:xfrm>
          <a:prstGeom prst="rect">
            <a:avLst/>
          </a:prstGeom>
          <a:noFill/>
        </p:spPr>
        <p:txBody>
          <a:bodyPr wrap="square">
            <a:spAutoFit/>
          </a:bodyPr>
          <a:lstStyle/>
          <a:p>
            <a:pPr algn="just"/>
            <a:r>
              <a:rPr lang="tr-TR" sz="1800" b="0" i="0" u="none" strike="noStrike" baseline="0" dirty="0">
                <a:solidFill>
                  <a:srgbClr val="000000"/>
                </a:solidFill>
                <a:latin typeface="Minion Pro"/>
              </a:rPr>
              <a:t>Bu konuda belirleyici rol oynayan Devlet Arşivleri tespit çalışmalarının belirli kurallara bağlanması için bir dizi çalışma yürütmüştür.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1990’lı yıllarda Başbakanlığa bağlı olarak faaliyet gösteren Devlet Arşivleri Genel Müdürlüğü (DAGM), kurumlarda arşiv belgelerini tespit etmek ve millî arşive kazandırmak amacıyla 1990’lı yıllarda “Arşiv Malzemesi Tespit Çalışması”</a:t>
            </a:r>
            <a:r>
              <a:rPr lang="tr-TR" sz="800" b="0" i="0" u="none" strike="noStrike" baseline="0" dirty="0">
                <a:solidFill>
                  <a:srgbClr val="000000"/>
                </a:solidFill>
                <a:latin typeface="Minion Pro"/>
              </a:rPr>
              <a:t>14 </a:t>
            </a:r>
            <a:r>
              <a:rPr lang="tr-TR" sz="1800" b="0" i="0" u="none" strike="noStrike" baseline="0" dirty="0">
                <a:solidFill>
                  <a:srgbClr val="000000"/>
                </a:solidFill>
                <a:latin typeface="Minion Pro"/>
              </a:rPr>
              <a:t>adı altında çalışma başlatmıştır. Çalışma kapsamında, belgeler/ materyaller (kurumların ofislerinde, arşivlerinde) bulundukları yerlerde incelenmiş; arşivciler, faaliyetin yürütücüsü birim personeli ve yöneticileri ile görüşülmüştür. Çalışma sonucu elde edilen bilgiler doğrultusunda “Arşiv Malzemesi Tespit Formu” düzenlenmiş, formlar ilgili kurumun görüşü alınarak Devlet Arşivinin verdiği nihai karar ile uygulamaya girmiştir (Başbakanlık’ın Arşiv…, 1994). Her bir kurumda ayrı yürütülen arşiv belgesi tespit çalışması, benzer faaliyet gösteren kurumların ve birimlerin belgeleri ve dosya yapılarının benzer olacağı düşüncesi ile kategorik olarak </a:t>
            </a:r>
            <a:r>
              <a:rPr lang="tr-TR" sz="1800" b="1" i="0" u="none" strike="noStrike" baseline="0" dirty="0">
                <a:solidFill>
                  <a:srgbClr val="000000"/>
                </a:solidFill>
                <a:latin typeface="Minion Pro"/>
              </a:rPr>
              <a:t>“üniversiteler, mahallî idareler (belediyeler ve özel idareler) ve kurumların yardımcı hizmet, danışma ve denetim birimlerinde” </a:t>
            </a:r>
            <a:r>
              <a:rPr lang="tr-TR" sz="1800" b="0" i="0" u="none" strike="noStrike" baseline="0" dirty="0">
                <a:solidFill>
                  <a:srgbClr val="000000"/>
                </a:solidFill>
                <a:latin typeface="Minion Pro"/>
              </a:rPr>
              <a:t>Arşiv Malzemesi Tespit Çalışması</a:t>
            </a:r>
            <a:r>
              <a:rPr lang="tr-TR" sz="800" b="0" i="0" u="none" strike="noStrike" baseline="0" dirty="0">
                <a:solidFill>
                  <a:srgbClr val="000000"/>
                </a:solidFill>
                <a:latin typeface="Minion Pro"/>
              </a:rPr>
              <a:t>15 </a:t>
            </a:r>
            <a:r>
              <a:rPr lang="tr-TR" sz="1800" b="0" i="0" u="none" strike="noStrike" baseline="0" dirty="0">
                <a:solidFill>
                  <a:srgbClr val="000000"/>
                </a:solidFill>
                <a:latin typeface="Minion Pro"/>
              </a:rPr>
              <a:t>hazırlanmıştır. Hazırlanan Arşiv Malzemesi Tespit Formları düzenlenerek uygulanmak üzere kurumlara gönderilmiştir (Başbakanlık’ın Arşiv…, 2005). </a:t>
            </a:r>
          </a:p>
        </p:txBody>
      </p:sp>
    </p:spTree>
    <p:extLst>
      <p:ext uri="{BB962C8B-B14F-4D97-AF65-F5344CB8AC3E}">
        <p14:creationId xmlns:p14="http://schemas.microsoft.com/office/powerpoint/2010/main" val="1006608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0" i="0" u="none" strike="noStrike" baseline="0" dirty="0">
                <a:solidFill>
                  <a:srgbClr val="000000"/>
                </a:solidFill>
                <a:latin typeface="Minion Pro"/>
              </a:rPr>
              <a:t>Devlet Arşivleri yoğun olarak 1990’lı yıllardan itibaren arşiv belgesinin tespitine yönelik yürüttüğü çalışma ile 2005’te yürürlüğe giren Standart Dosya Planı (SDP) uygulamasını 2008’de birleştirerek Saklama Süreli Standart Dosya Planı (SSDP) olarak yeniden düzenlemiştir. Plan ile belgeler faaliyet alanları ve konularına göre sınıflandırılmış, belgelerin saklama süreleri belirtilmiştir. </a:t>
            </a:r>
            <a:r>
              <a:rPr lang="tr-TR" sz="1800" b="0" i="0" u="none" strike="noStrike" baseline="0" dirty="0" err="1">
                <a:solidFill>
                  <a:srgbClr val="000000"/>
                </a:solidFill>
                <a:latin typeface="Minion Pro"/>
              </a:rPr>
              <a:t>SSDP'nin</a:t>
            </a:r>
            <a:r>
              <a:rPr lang="tr-TR" sz="1800" b="0" i="0" u="none" strike="noStrike" baseline="0" dirty="0">
                <a:solidFill>
                  <a:srgbClr val="000000"/>
                </a:solidFill>
                <a:latin typeface="Minion Pro"/>
              </a:rPr>
              <a:t> doğrudan belge yönetimi ile ilgili ve dosyalama yöntemi olduğu dikkate alındığında, arşivcilerin arşiv belgelerinin belirlenmesine yönelik ayrıca çalışma yapmaları gerekmektedir.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Arşiv belgelerinin değerlendirilmesi -tespiti-kurum ve kuruluşlarda (çoğunlukla) faaliyetin asıl yürütücüsü birimlerde yapılır. Sonraki süreçte arşiv belgelerinin tespitinde dosya tasnif planları ve saklama planları arşivci bakış açısı ve tecrübesi ile yeniden değerlendirilmelidir. </a:t>
            </a:r>
          </a:p>
          <a:p>
            <a:pPr algn="just"/>
            <a:r>
              <a:rPr lang="tr-TR" sz="1800" b="0" i="0" u="none" strike="noStrike" baseline="0" dirty="0">
                <a:solidFill>
                  <a:srgbClr val="000000"/>
                </a:solidFill>
                <a:latin typeface="Minion Pro"/>
              </a:rPr>
              <a:t>Devlet Arşivleri tarafından yapılan arşiv belgesi tespit çalışmaları ve saklama süreli standart dosya planları incelendiğinde arşiv belgelerinin tespitine yönelik olarak:</a:t>
            </a:r>
            <a:r>
              <a:rPr lang="tr-TR" sz="800" b="0" i="0" u="none" strike="noStrike" baseline="0" dirty="0">
                <a:solidFill>
                  <a:srgbClr val="000000"/>
                </a:solidFill>
                <a:latin typeface="Minion Pro"/>
              </a:rPr>
              <a:t>16 </a:t>
            </a:r>
          </a:p>
          <a:p>
            <a:pPr algn="just"/>
            <a:endParaRPr lang="tr-TR" sz="1800" b="0" i="0" u="none" strike="noStrike" baseline="0" dirty="0">
              <a:solidFill>
                <a:srgbClr val="000000"/>
              </a:solidFill>
              <a:latin typeface="Minion Pro"/>
            </a:endParaRPr>
          </a:p>
          <a:p>
            <a:r>
              <a:rPr lang="fr-FR" sz="1800" b="0" i="0" u="none" strike="noStrike" baseline="0" dirty="0">
                <a:solidFill>
                  <a:srgbClr val="000000"/>
                </a:solidFill>
                <a:latin typeface="Wingdings" panose="05000000000000000000" pitchFamily="2" charset="2"/>
              </a:rPr>
              <a:t>y </a:t>
            </a:r>
            <a:r>
              <a:rPr lang="fr-FR" sz="1800" b="0" i="1" u="none" strike="noStrike" baseline="0" dirty="0" err="1">
                <a:solidFill>
                  <a:srgbClr val="000000"/>
                </a:solidFill>
                <a:latin typeface="Minion Pro"/>
              </a:rPr>
              <a:t>Arşiv</a:t>
            </a:r>
            <a:r>
              <a:rPr lang="fr-FR" sz="1800" b="0" i="1" u="none" strike="noStrike" baseline="0" dirty="0">
                <a:solidFill>
                  <a:srgbClr val="000000"/>
                </a:solidFill>
                <a:latin typeface="Minion Pro"/>
              </a:rPr>
              <a:t> </a:t>
            </a:r>
            <a:r>
              <a:rPr lang="fr-FR" sz="1800" b="0" i="1" u="none" strike="noStrike" baseline="0" dirty="0" err="1">
                <a:solidFill>
                  <a:srgbClr val="000000"/>
                </a:solidFill>
                <a:latin typeface="Minion Pro"/>
              </a:rPr>
              <a:t>belgesi</a:t>
            </a:r>
            <a:r>
              <a:rPr lang="fr-FR" sz="1800" b="0" i="1" u="none" strike="noStrike" baseline="0" dirty="0">
                <a:solidFill>
                  <a:srgbClr val="000000"/>
                </a:solidFill>
                <a:latin typeface="Minion Pro"/>
              </a:rPr>
              <a:t> </a:t>
            </a:r>
            <a:r>
              <a:rPr lang="fr-FR" sz="1800" b="0" i="1" u="none" strike="noStrike" baseline="0" dirty="0" err="1">
                <a:solidFill>
                  <a:srgbClr val="000000"/>
                </a:solidFill>
                <a:latin typeface="Minion Pro"/>
              </a:rPr>
              <a:t>olarak</a:t>
            </a:r>
            <a:r>
              <a:rPr lang="fr-FR" sz="1800" b="0" i="1" u="none" strike="noStrike" baseline="0" dirty="0">
                <a:solidFill>
                  <a:srgbClr val="000000"/>
                </a:solidFill>
                <a:latin typeface="Minion Pro"/>
              </a:rPr>
              <a:t> </a:t>
            </a:r>
            <a:r>
              <a:rPr lang="fr-FR" sz="1800" b="0" i="1" u="none" strike="noStrike" baseline="0" dirty="0" err="1">
                <a:solidFill>
                  <a:srgbClr val="000000"/>
                </a:solidFill>
                <a:latin typeface="Minion Pro"/>
              </a:rPr>
              <a:t>tespit</a:t>
            </a:r>
            <a:r>
              <a:rPr lang="fr-FR" sz="1800" b="0" i="1" u="none" strike="noStrike" baseline="0" dirty="0">
                <a:solidFill>
                  <a:srgbClr val="000000"/>
                </a:solidFill>
                <a:latin typeface="Minion Pro"/>
              </a:rPr>
              <a:t> </a:t>
            </a:r>
            <a:r>
              <a:rPr lang="fr-FR" sz="1800" b="0" i="1" u="none" strike="noStrike" baseline="0" dirty="0" err="1">
                <a:solidFill>
                  <a:srgbClr val="000000"/>
                </a:solidFill>
                <a:latin typeface="Minion Pro"/>
              </a:rPr>
              <a:t>edilenler</a:t>
            </a:r>
            <a:r>
              <a:rPr lang="fr-FR" sz="1800" b="0" i="1" u="none" strike="noStrike" baseline="0" dirty="0">
                <a:solidFill>
                  <a:srgbClr val="000000"/>
                </a:solidFill>
                <a:latin typeface="Minion Pro"/>
              </a:rPr>
              <a:t>, </a:t>
            </a:r>
            <a:endParaRPr lang="fr-F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Örnek olması/oluşturması bakımından arşiv belgesi olarak değerlendirilenler,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Özellikli olması bakımından arşiv belgesi olarak değerlendirilenler,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Ayıklama ve imha komisyonunun değerlendirmesine bırakılanlar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şeklinde bir gruplandırmaya gidildiği görülür. Bunlara ilave olarak belgelerin kurumlarında saklama sürelerine dair ayrıca görüş bildirilmiştir. </a:t>
            </a:r>
          </a:p>
        </p:txBody>
      </p:sp>
    </p:spTree>
    <p:extLst>
      <p:ext uri="{BB962C8B-B14F-4D97-AF65-F5344CB8AC3E}">
        <p14:creationId xmlns:p14="http://schemas.microsoft.com/office/powerpoint/2010/main" val="978665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0" i="0" u="none" strike="noStrike" baseline="0" dirty="0">
                <a:solidFill>
                  <a:srgbClr val="000000"/>
                </a:solidFill>
                <a:latin typeface="Minion Pro"/>
              </a:rPr>
              <a:t>Kurumların yürüttüğü faaliyetler ve sahip oldukları belgelerin çeşitliliği göz önünde bulundurulduğunda arşiv belgesinin tespiti her ne kadar arşivciler tarafından yapılsa da çok yönlü değerlendirmeyi beraberinde getirir. Bu sebeple arşiv belgesi tespit çalışmalarına arşivcilerin yanı sıra belge yöneticileri de katılır; faaliyet ve belgeler hakkında bilgi ve tecrübe sahibi kurum personelinin görüşü alınır. Hatta özel durumlarda belgenin konusu, ait olduğu dönem değerlendirildiğinde alan ilgilisi akademisyen, sivil toplum kuruluşu temsilcisi veya diğer alan uzmanlarından görüş alınması gerekebilir.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Kurum ve kuruluşların faaliyet alanı ile ilgili, kendisine özgü arşiv belgeleri/materyali bulunmaktadır. Bunları kurumun arşiv belgesi tespit formları ve saklama planlarında görebiliriz. Belgeler, aidiyeti, faaliyet alanı, konusu, herhangi bir sebeple özelliği veya örnek teşkil etmesi bakımından arşiv belgesi olarak değerlendirilebilir. </a:t>
            </a:r>
            <a:r>
              <a:rPr lang="tr-TR" sz="1800" b="1" i="0" u="none" strike="noStrike" baseline="0" dirty="0">
                <a:solidFill>
                  <a:srgbClr val="000000"/>
                </a:solidFill>
                <a:latin typeface="Minion Pro"/>
              </a:rPr>
              <a:t>Arşiv belgesi olarak tespit edilenler doğrudan</a:t>
            </a:r>
            <a:r>
              <a:rPr lang="tr-TR" sz="1800" b="0" i="0" u="none" strike="noStrike" baseline="0" dirty="0">
                <a:solidFill>
                  <a:srgbClr val="000000"/>
                </a:solidFill>
                <a:latin typeface="Minion Pro"/>
              </a:rPr>
              <a:t>, </a:t>
            </a:r>
            <a:r>
              <a:rPr lang="tr-TR" sz="1800" b="1" i="0" u="none" strike="noStrike" baseline="0" dirty="0">
                <a:solidFill>
                  <a:srgbClr val="000000"/>
                </a:solidFill>
                <a:latin typeface="Minion Pro"/>
              </a:rPr>
              <a:t>herhangi bir </a:t>
            </a:r>
            <a:r>
              <a:rPr lang="tr-TR" sz="1800" b="1" i="0" u="none" strike="noStrike" baseline="0" dirty="0" err="1">
                <a:solidFill>
                  <a:srgbClr val="000000"/>
                </a:solidFill>
                <a:latin typeface="Minion Pro"/>
              </a:rPr>
              <a:t>arşivsel</a:t>
            </a:r>
            <a:r>
              <a:rPr lang="tr-TR" sz="1800" b="1" i="0" u="none" strike="noStrike" baseline="0" dirty="0">
                <a:solidFill>
                  <a:srgbClr val="000000"/>
                </a:solidFill>
                <a:latin typeface="Minion Pro"/>
              </a:rPr>
              <a:t> değere sahip olanlar bu özelliği gereği veya örnek olması/oluşturması bakımından arşiv belgesi olarak değerlendirilenler ise seçilerek ilgili mevzuat uyarınca Devlet Arşivlerine devredilir.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Arşivciler, arşiv belgelerinin tespit edilmesine yönelik ön hazırlık yaparlar. Bu hazırlıkta belgeleri/materyali üreten ve/veya sahip olan özel veya tüzel kişilik hakkında bilgi edinirler. Tespit çalışmasının kurumsal olması veya kurumda yürütülmesi halinde, kurumun faaliyet alanları, tarihçesi, çalışma usulü ve yasal dayanakları ile faaliyetini yürütürken ürettiği ve sahip olduğu </a:t>
            </a:r>
            <a:r>
              <a:rPr lang="tr-TR" sz="1800" b="0" i="1" u="none" strike="noStrike" baseline="0" dirty="0">
                <a:solidFill>
                  <a:srgbClr val="000000"/>
                </a:solidFill>
                <a:latin typeface="Minion Pro"/>
              </a:rPr>
              <a:t>bilgi, belge </a:t>
            </a:r>
            <a:r>
              <a:rPr lang="tr-TR" sz="1800" b="0" i="0" u="none" strike="noStrike" baseline="0" dirty="0">
                <a:solidFill>
                  <a:srgbClr val="000000"/>
                </a:solidFill>
                <a:latin typeface="Minion Pro"/>
              </a:rPr>
              <a:t>ve </a:t>
            </a:r>
            <a:r>
              <a:rPr lang="tr-TR" sz="1800" b="0" i="1" u="none" strike="noStrike" baseline="0" dirty="0">
                <a:solidFill>
                  <a:srgbClr val="000000"/>
                </a:solidFill>
                <a:latin typeface="Minion Pro"/>
              </a:rPr>
              <a:t>dokümanlar </a:t>
            </a:r>
            <a:r>
              <a:rPr lang="tr-TR" sz="1800" b="0" i="0" u="none" strike="noStrike" baseline="0" dirty="0">
                <a:solidFill>
                  <a:srgbClr val="000000"/>
                </a:solidFill>
                <a:latin typeface="Minion Pro"/>
              </a:rPr>
              <a:t>değerlendirilir. Tespit çalışmasının kapsamı, yöntemi</a:t>
            </a:r>
            <a:r>
              <a:rPr lang="tr-TR" sz="800" b="0" i="0" u="none" strike="noStrike" baseline="0" dirty="0">
                <a:solidFill>
                  <a:srgbClr val="000000"/>
                </a:solidFill>
                <a:latin typeface="Minion Pro"/>
              </a:rPr>
              <a:t>17 </a:t>
            </a:r>
            <a:r>
              <a:rPr lang="tr-TR" sz="1800" b="0" i="0" u="none" strike="noStrike" baseline="0" dirty="0">
                <a:solidFill>
                  <a:srgbClr val="000000"/>
                </a:solidFill>
                <a:latin typeface="Minion Pro"/>
              </a:rPr>
              <a:t>kimlerle yürütüleceği ve süresi belirlenir. Kurumsal yapı, belge/materyal türleri ve bunlara ait seriler, dosya yapısı ve iş sürecindeki olası değişiklikler gözlemlenir. </a:t>
            </a:r>
            <a:r>
              <a:rPr lang="tr-TR" sz="1800" b="1" i="0" u="none" strike="noStrike" baseline="0" dirty="0">
                <a:solidFill>
                  <a:srgbClr val="000000"/>
                </a:solidFill>
                <a:latin typeface="Minion Pro"/>
              </a:rPr>
              <a:t>Bu bilgiler ışığında arşiv belgeleri tespit edilir. </a:t>
            </a:r>
          </a:p>
        </p:txBody>
      </p:sp>
    </p:spTree>
    <p:extLst>
      <p:ext uri="{BB962C8B-B14F-4D97-AF65-F5344CB8AC3E}">
        <p14:creationId xmlns:p14="http://schemas.microsoft.com/office/powerpoint/2010/main" val="2404247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Bu tespit esnasında arşiv belgelerine dair aşağıdaki bilgiler kayıt altına alınmalıdır: </a:t>
            </a:r>
          </a:p>
          <a:p>
            <a:pPr algn="just"/>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Aidiyet: </a:t>
            </a:r>
            <a:r>
              <a:rPr lang="tr-TR" sz="1800" b="0" i="1" u="none" strike="noStrike" baseline="0" dirty="0">
                <a:solidFill>
                  <a:srgbClr val="000000"/>
                </a:solidFill>
                <a:latin typeface="Minion Pro"/>
              </a:rPr>
              <a:t>Belgelerin ait olduğu, üretildiği ve depolandığı dönemdeki organizasyon yapısını ifade eder. Fon/koleksiyon ve seri bilgileri ile telif hakkı için önemlidir.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Konum: </a:t>
            </a:r>
            <a:r>
              <a:rPr lang="tr-TR" sz="1800" b="0" i="1" u="none" strike="noStrike" baseline="0" dirty="0">
                <a:solidFill>
                  <a:srgbClr val="000000"/>
                </a:solidFill>
                <a:latin typeface="Minion Pro"/>
              </a:rPr>
              <a:t>Belgelerin depolandığı yer ve ortam belirtilir.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Türü ve adedi: </a:t>
            </a:r>
            <a:r>
              <a:rPr lang="tr-TR" sz="1800" b="0" i="1" u="none" strike="noStrike" baseline="0" dirty="0">
                <a:solidFill>
                  <a:srgbClr val="000000"/>
                </a:solidFill>
                <a:latin typeface="Minion Pro"/>
              </a:rPr>
              <a:t>Belgenin/materyalin türü, kayıt ortamı/taşıyıcı ortam ve miktarı belirtilir.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Seri: </a:t>
            </a:r>
            <a:r>
              <a:rPr lang="tr-TR" sz="1800" b="0" i="1" u="none" strike="noStrike" baseline="0" dirty="0">
                <a:solidFill>
                  <a:srgbClr val="000000"/>
                </a:solidFill>
                <a:latin typeface="Minion Pro"/>
              </a:rPr>
              <a:t>Belge grupları veya serileri belirtilir. Birden fazla seri/alt seri, belge grubu bulunması halinde bu durum ayrıca belirtilir.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Tarih/dönem: </a:t>
            </a:r>
            <a:r>
              <a:rPr lang="tr-TR" sz="1800" b="0" i="1" u="none" strike="noStrike" baseline="0" dirty="0">
                <a:solidFill>
                  <a:srgbClr val="000000"/>
                </a:solidFill>
                <a:latin typeface="Minion Pro"/>
              </a:rPr>
              <a:t>Belgelerin dönemi, tarih aralığı (detay çalışmalarda her bir belgenin tarihi) belirlenir.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Konu: </a:t>
            </a:r>
            <a:r>
              <a:rPr lang="tr-TR" sz="1800" b="0" i="1" u="none" strike="noStrike" baseline="0" dirty="0">
                <a:solidFill>
                  <a:srgbClr val="000000"/>
                </a:solidFill>
                <a:latin typeface="Minion Pro"/>
              </a:rPr>
              <a:t>Belgelerin (dosya, defter vs. türlerine göre) konuları belirlenir.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Açıklama: </a:t>
            </a:r>
            <a:r>
              <a:rPr lang="tr-TR" sz="1800" b="0" i="1" u="none" strike="noStrike" baseline="0" dirty="0">
                <a:solidFill>
                  <a:srgbClr val="000000"/>
                </a:solidFill>
                <a:latin typeface="Minion Pro"/>
              </a:rPr>
              <a:t>Arşiv belgeleri hakkında kısaca bilgi verilir. </a:t>
            </a:r>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1" i="0" u="none" strike="noStrike" baseline="0" dirty="0">
                <a:solidFill>
                  <a:srgbClr val="000000"/>
                </a:solidFill>
                <a:latin typeface="Minion Pro"/>
              </a:rPr>
              <a:t>Tespit tarihi ve tespit edenler: </a:t>
            </a:r>
            <a:r>
              <a:rPr lang="tr-TR" sz="1800" b="0" i="1" u="none" strike="noStrike" baseline="0" dirty="0">
                <a:solidFill>
                  <a:srgbClr val="000000"/>
                </a:solidFill>
                <a:latin typeface="Minion Pro"/>
              </a:rPr>
              <a:t>Arşiv belgesi tespit çalışmasında bulunanlar belirtilir.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Devlet Arşivlerinin 1990’lı yıllardan itibaren yapmış olduğu arşiv belgesi tespit çalışmalarında “arşiv belgesi” olarak değerlendirilenler aşağıdaki birkaç kategoride belirtilmiştir. </a:t>
            </a:r>
          </a:p>
        </p:txBody>
      </p:sp>
    </p:spTree>
    <p:extLst>
      <p:ext uri="{BB962C8B-B14F-4D97-AF65-F5344CB8AC3E}">
        <p14:creationId xmlns:p14="http://schemas.microsoft.com/office/powerpoint/2010/main" val="139194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Arşiv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2800767"/>
          </a:xfrm>
          <a:prstGeom prst="rect">
            <a:avLst/>
          </a:prstGeom>
          <a:noFill/>
        </p:spPr>
        <p:txBody>
          <a:bodyPr wrap="square">
            <a:spAutoFit/>
          </a:bodyPr>
          <a:lstStyle/>
          <a:p>
            <a:pPr algn="just"/>
            <a:r>
              <a:rPr lang="tr-TR" sz="1600" b="0" i="0" u="none" strike="noStrike" baseline="0" dirty="0">
                <a:solidFill>
                  <a:srgbClr val="000000"/>
                </a:solidFill>
                <a:latin typeface="Minion Pro"/>
              </a:rPr>
              <a:t>Günümüzde bilgi ve iletişim teknolojilerinin sağladığı olanaklar, dijital bilgi-belge hizmetleri arşivlerin yeniden tanımlanmasını zorunlu kılmıştır. </a:t>
            </a:r>
          </a:p>
          <a:p>
            <a:pPr algn="just"/>
            <a:endParaRPr lang="tr-TR" sz="1600" dirty="0">
              <a:solidFill>
                <a:srgbClr val="000000"/>
              </a:solidFill>
              <a:latin typeface="Minion Pro"/>
            </a:endParaRPr>
          </a:p>
          <a:p>
            <a:pPr algn="just"/>
            <a:r>
              <a:rPr lang="tr-TR" sz="1600" b="1" i="0" u="none" strike="noStrike" baseline="0" dirty="0">
                <a:solidFill>
                  <a:srgbClr val="000000"/>
                </a:solidFill>
                <a:latin typeface="Minion Pro"/>
              </a:rPr>
              <a:t>Özellikle elektronik belge üretimindeki artış </a:t>
            </a:r>
            <a:r>
              <a:rPr lang="tr-TR" sz="1600" b="0" i="0" u="none" strike="noStrike" baseline="0" dirty="0">
                <a:solidFill>
                  <a:srgbClr val="000000"/>
                </a:solidFill>
                <a:latin typeface="Minion Pro"/>
              </a:rPr>
              <a:t>arşivcilik faaliyetleri ve arşivin profesyonel düzeyde kurgulanması gerekliliğini ortaya koymuştur. Bu nedenledir ki </a:t>
            </a:r>
            <a:r>
              <a:rPr lang="tr-TR" sz="1600" b="1" i="0" u="none" strike="noStrike" baseline="0" dirty="0">
                <a:solidFill>
                  <a:srgbClr val="000000"/>
                </a:solidFill>
                <a:latin typeface="Minion Pro"/>
              </a:rPr>
              <a:t>arşiv kavramı artık ne bir depo, ne de bir belge grubu olarak yapılan dar çerçeveli tanımlarla karşılanamaz.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Zira hem yönetimin hem de araştırmacıların gereksinim duyduğu kanıt niteliğindeki belgelere çok yönlü ve hızlı erişim sağlamaları için ayıracakları uzun sürelerden artık söz edemeyiz. </a:t>
            </a:r>
            <a:r>
              <a:rPr lang="tr-TR" sz="1600" b="1" i="0" u="none" strike="noStrike" baseline="0" dirty="0">
                <a:solidFill>
                  <a:srgbClr val="000000"/>
                </a:solidFill>
                <a:latin typeface="Minion Pro"/>
              </a:rPr>
              <a:t>Arşivler teknolojik gelişime eşzamanlı olarak personel, donanım, yazılım, mevzuat bağlamında kendini sürekli güncellemesi gereken geleceğin vazgeçilmez bilgi merkezleri olarak önemini korumaya devam edecektir.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644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1800" b="1" i="0" u="none" strike="noStrike" baseline="0" dirty="0">
                <a:solidFill>
                  <a:srgbClr val="000000"/>
                </a:solidFill>
                <a:latin typeface="Minion Pro"/>
              </a:rPr>
              <a:t>Arşiv Belgesi Olarak Değerlendirilenler: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Kurul, komite, meclis, senato gibi (üst) organlarca alınan kararlar: </a:t>
            </a:r>
            <a:r>
              <a:rPr lang="tr-TR" sz="1800" b="0" i="0" u="none" strike="noStrike" baseline="0" dirty="0">
                <a:solidFill>
                  <a:srgbClr val="000000"/>
                </a:solidFill>
                <a:latin typeface="Minion Pro"/>
              </a:rPr>
              <a:t>Bu tür kararlar, kurum ve kuruluşlarda “üst kurul, kurul, genel kurul, komite, senato, yönetim kurulu, meclis, denetim kurulu” gibi organların almış olduğu kararlardır.</a:t>
            </a:r>
            <a:r>
              <a:rPr lang="tr-TR" sz="800" b="0" i="0" u="none" strike="noStrike" baseline="0" dirty="0">
                <a:solidFill>
                  <a:srgbClr val="000000"/>
                </a:solidFill>
                <a:latin typeface="Minion Pro"/>
              </a:rPr>
              <a:t>18 </a:t>
            </a:r>
            <a:r>
              <a:rPr lang="tr-TR" sz="1800" b="0" i="0" u="none" strike="noStrike" baseline="0" dirty="0">
                <a:solidFill>
                  <a:srgbClr val="000000"/>
                </a:solidFill>
                <a:latin typeface="Minion Pro"/>
              </a:rPr>
              <a:t>Bu tür arşiv belgeleri ilgili organların gündemi, almış olduğu kararlar ve bunlara ait ekler ile bütünlük oluşturur.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Örnek 1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Bankacılık Düzenleme ve Denetleme Kurumu - Bankacılık Düzenleme ve Denetleme Kurulu Kararları,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Bilgi Teknolojileri ve İletişim Kurumu - Bilgi Teknolojileri ve İletişim Kurulu Kararları,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Devlet Demiryolları Genel Müdürlüğü - Yönetim Kurulu Kararları,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Ankara Büyükşehir Belediyesi - Belediye Meclis Kararları,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Kastamonu İl Özel İdaresi - İl Genel Meclisi Kararları </a:t>
            </a:r>
          </a:p>
          <a:p>
            <a:pPr marR="5600"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Kuruluş, yapılanma ve tarihçeler: </a:t>
            </a:r>
            <a:r>
              <a:rPr lang="tr-TR" sz="1800" b="0" i="0" u="none" strike="noStrike" baseline="0" dirty="0">
                <a:solidFill>
                  <a:srgbClr val="000000"/>
                </a:solidFill>
                <a:latin typeface="Minion Pro"/>
              </a:rPr>
              <a:t>Kurumun kuruluşu, teşkilat yapısındaki değişiklikler, hizmet binaları ve tesislerine yönelik açılış, temel atma töreni gibi faaliyetlere yönelik bilgi, belge, fotoğraf, albüm, ses ve görüntü kayıtlarını içerir. </a:t>
            </a:r>
          </a:p>
        </p:txBody>
      </p:sp>
    </p:spTree>
    <p:extLst>
      <p:ext uri="{BB962C8B-B14F-4D97-AF65-F5344CB8AC3E}">
        <p14:creationId xmlns:p14="http://schemas.microsoft.com/office/powerpoint/2010/main" val="4066553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55312"/>
          </a:xfrm>
          <a:prstGeom prst="rect">
            <a:avLst/>
          </a:prstGeom>
          <a:noFill/>
        </p:spPr>
        <p:txBody>
          <a:bodyPr wrap="square">
            <a:spAutoFit/>
          </a:bodyPr>
          <a:lstStyle/>
          <a:p>
            <a:pPr algn="just"/>
            <a:r>
              <a:rPr lang="tr-TR" sz="1800" b="1" i="0" u="none" strike="noStrike" baseline="0" dirty="0">
                <a:solidFill>
                  <a:srgbClr val="000000"/>
                </a:solidFill>
                <a:latin typeface="Minion Pro"/>
              </a:rPr>
              <a:t>Örnek 2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Devlet Su İşleri Genel Müdürlüğünün hizmet binası ve baraj temel atma ve açılış törenlerine ait bilgi, belge ve dokümanlar. </a:t>
            </a:r>
          </a:p>
          <a:p>
            <a:pPr marR="5600"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Mevzuat ve düzenlemeler: </a:t>
            </a:r>
            <a:r>
              <a:rPr lang="tr-TR" sz="1800" b="0" i="0" u="none" strike="noStrike" baseline="0" dirty="0">
                <a:solidFill>
                  <a:srgbClr val="000000"/>
                </a:solidFill>
                <a:latin typeface="Minion Pro"/>
              </a:rPr>
              <a:t>Kuruluş ve çalışma mevzuatı, yönerge, genelge, tebliğ, tüzük, rehber, kılavuz, standart ve benzeri düzenlemeleri içerir. Bu tür belgeler çok sayıda üretilmiş olabilir ve farklı birimlerde bulunabilir. Bunlardan düzenlemeyi yapan birim tarafından asıl olanı Devlet Arşivi’ne gönderilmelidir. </a:t>
            </a:r>
          </a:p>
          <a:p>
            <a:pPr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Plan ve programlar: </a:t>
            </a:r>
            <a:r>
              <a:rPr lang="tr-TR" sz="1800" b="0" i="0" u="none" strike="noStrike" baseline="0" dirty="0">
                <a:solidFill>
                  <a:srgbClr val="000000"/>
                </a:solidFill>
                <a:latin typeface="Minion Pro"/>
              </a:rPr>
              <a:t>Kalkınma planları, yatırım programları, yönetim planları, eylem planları, faaliyet planları, uygulama planları ve bunlara yönelik olurlar/onaylar. </a:t>
            </a:r>
          </a:p>
          <a:p>
            <a:pPr algn="just"/>
            <a:r>
              <a:rPr lang="tr-TR" sz="1800" b="0" i="1" u="none" strike="noStrike" baseline="0" dirty="0">
                <a:solidFill>
                  <a:srgbClr val="000000"/>
                </a:solidFill>
                <a:latin typeface="Minion Pro"/>
              </a:rPr>
              <a:t>Araştırma/geliştirme konularına ilişkin projeler ve bunlara ait raporlar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Anlaşmalar, protokoller ve işbirliği Ülkelerle ikili ve çok taraflı ilişkiler: </a:t>
            </a:r>
            <a:r>
              <a:rPr lang="tr-TR" sz="1800" b="0" i="0" u="none" strike="noStrike" baseline="0" dirty="0">
                <a:solidFill>
                  <a:srgbClr val="000000"/>
                </a:solidFill>
                <a:latin typeface="Minion Pro"/>
              </a:rPr>
              <a:t>Ülkelerle siyasî, ticarî, kültürel ve benzeri konularda ikili ve çok taraflı ilişkiler, üst düzey temas ve ziyaretler; anlaşmalar, sözleşmeler ve işbirliği belgeleri ile bu kapsamda yürütülen projeler. </a:t>
            </a:r>
          </a:p>
          <a:p>
            <a:pPr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Uluslararası kuruluşlarla ilişkiler, organizasyonlar ve projeler </a:t>
            </a:r>
          </a:p>
          <a:p>
            <a:pPr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Olağanüstü durumlar: </a:t>
            </a:r>
            <a:r>
              <a:rPr lang="tr-TR" sz="1800" b="0" i="0" u="none" strike="noStrike" baseline="0" dirty="0">
                <a:solidFill>
                  <a:srgbClr val="000000"/>
                </a:solidFill>
                <a:latin typeface="Minion Pro"/>
              </a:rPr>
              <a:t>Sel, deprem, büyük yangınlar, salgın, çevre felaketi gibi afetler ile göç, iç ve dış güvenlik konuları gibi olağanüstü durumlar. </a:t>
            </a:r>
          </a:p>
        </p:txBody>
      </p:sp>
    </p:spTree>
    <p:extLst>
      <p:ext uri="{BB962C8B-B14F-4D97-AF65-F5344CB8AC3E}">
        <p14:creationId xmlns:p14="http://schemas.microsoft.com/office/powerpoint/2010/main" val="4983397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1800" b="1" i="0" u="none" strike="noStrike" baseline="0" dirty="0">
                <a:solidFill>
                  <a:srgbClr val="000000"/>
                </a:solidFill>
                <a:latin typeface="Minion Pro"/>
              </a:rPr>
              <a:t>Özelliği gereği “arşiv belgesi” olarak değerlendirilenler: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Genellikle </a:t>
            </a:r>
            <a:r>
              <a:rPr lang="tr-TR" sz="1800" b="1" i="0" u="none" strike="noStrike" baseline="0" dirty="0">
                <a:solidFill>
                  <a:srgbClr val="000000"/>
                </a:solidFill>
                <a:latin typeface="Minion Pro"/>
              </a:rPr>
              <a:t>vaka dosyası </a:t>
            </a:r>
            <a:r>
              <a:rPr lang="tr-TR" sz="1800" b="0" i="0" u="none" strike="noStrike" baseline="0" dirty="0">
                <a:solidFill>
                  <a:srgbClr val="000000"/>
                </a:solidFill>
                <a:latin typeface="Minion Pro"/>
              </a:rPr>
              <a:t>olarak oluşturulurlar. </a:t>
            </a:r>
            <a:r>
              <a:rPr lang="tr-TR" sz="1800" b="1" i="0" u="none" strike="noStrike" baseline="0" dirty="0">
                <a:solidFill>
                  <a:srgbClr val="000000"/>
                </a:solidFill>
                <a:latin typeface="Minion Pro"/>
              </a:rPr>
              <a:t>Bunların tamamı değil, sadece </a:t>
            </a:r>
            <a:r>
              <a:rPr lang="tr-TR" sz="1800" b="1" i="1" u="none" strike="noStrike" baseline="0" dirty="0">
                <a:solidFill>
                  <a:srgbClr val="000000"/>
                </a:solidFill>
                <a:latin typeface="Minion Pro"/>
              </a:rPr>
              <a:t>şahıs, olay veya faaliyete göre özelliği bulunanlar arşiv belgesi olarak değerlendirilir</a:t>
            </a:r>
            <a:r>
              <a:rPr lang="tr-TR" sz="1800" b="1" i="0" u="none" strike="noStrike" baseline="0" dirty="0">
                <a:solidFill>
                  <a:srgbClr val="000000"/>
                </a:solidFill>
                <a:latin typeface="Minion Pro"/>
              </a:rPr>
              <a:t>.</a:t>
            </a:r>
            <a:r>
              <a:rPr lang="tr-TR" sz="1800" b="0" i="0" u="none" strike="noStrike" baseline="0" dirty="0">
                <a:solidFill>
                  <a:srgbClr val="000000"/>
                </a:solidFill>
                <a:latin typeface="Minion Pro"/>
              </a:rPr>
              <a:t>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değerin tespit edilmesinde (neye göre, kime göre gibi) görecelilik ve kişisel uygulamadan kaçınmak gerekir. </a:t>
            </a:r>
            <a:r>
              <a:rPr lang="tr-TR" sz="1800" b="1" i="0" u="none" strike="noStrike" baseline="0" dirty="0">
                <a:solidFill>
                  <a:srgbClr val="000000"/>
                </a:solidFill>
                <a:latin typeface="Minion Pro"/>
              </a:rPr>
              <a:t>Bu tür belgelerin/materyalin belirlenmesi sürecinde arşivcilerin yöneticilerden ve/veya alan uzmanlarından ayrıca görüş alması uygun olacaktır. </a:t>
            </a:r>
            <a:r>
              <a:rPr lang="tr-TR" sz="1800" b="0" i="0" u="none" strike="noStrike" baseline="0" dirty="0">
                <a:solidFill>
                  <a:srgbClr val="000000"/>
                </a:solidFill>
                <a:latin typeface="Minion Pro"/>
              </a:rPr>
              <a:t>Arşiv belgesi olarak tespit edilenler dosya/klasör olarak seri halinde veya serilerinden seçilerek Devlet Arşivine gönderilir.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Aşağıdaki belgeler/belge grupları bu kategoriye örnek olarak gösterilebilir: </a:t>
            </a:r>
          </a:p>
          <a:p>
            <a:pPr algn="just"/>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Projeler, var ise bunlara ait etütler ve fizibilite raporları: </a:t>
            </a:r>
            <a:r>
              <a:rPr lang="tr-TR" sz="1800" b="0" i="0" u="none" strike="noStrike" baseline="0" dirty="0">
                <a:solidFill>
                  <a:srgbClr val="000000"/>
                </a:solidFill>
                <a:latin typeface="Minion Pro"/>
              </a:rPr>
              <a:t>Projenin ülkeye, bölgeye, faaliyet gösterilen alana, ait olduğu döneme ekonomik, sosyal, kültürel, askeri veya diğer yönlerden katkısının olması beklenir. Bu tür bilgi, belge ve dokümanlar proje ile ilgilidir ve çoğunlukla proje yönetimi kapsamında oluşturulur. Örneğin; TÜBİTAK’ta çok sayıda (ve çeşitte) projeye yönelik (fiziksel ve elektronik ortamda) bilgi, belge ve doküman bulunmaktadır. Bunları, kendi yürüttüğü projeler, işbirliği kapsamında yürütülenler, proje yürütülmeyip desteklenenler (proje destekleri) olarak genel hatları ile sınıflandırabiliriz. Ayrıca yine bu kurumda yurtdışı (uluslararası) yürütülen projeler de bulunabilir. Bunların tamamının arşiv belgesi olarak değerlendirilmesi beklenemez. Proje kategorileri, sürecin nasıl işlediği, dosya/klasör içerik değerlendirmesi yapılarak özellikleri bağlamında değer taşıdığı tespit edilenler arşiv belgesi olarak değerlendirilir</a:t>
            </a:r>
            <a:r>
              <a:rPr lang="tr-TR" sz="800" b="0" i="0" u="none" strike="noStrike" baseline="0" dirty="0">
                <a:solidFill>
                  <a:srgbClr val="000000"/>
                </a:solidFill>
                <a:latin typeface="Minion Pro"/>
              </a:rPr>
              <a:t>19</a:t>
            </a:r>
            <a:r>
              <a:rPr lang="tr-TR" sz="1800" b="0" i="0" u="none" strike="noStrike" baseline="0" dirty="0">
                <a:solidFill>
                  <a:srgbClr val="000000"/>
                </a:solidFill>
                <a:latin typeface="Minion Pro"/>
              </a:rPr>
              <a:t>. </a:t>
            </a:r>
          </a:p>
        </p:txBody>
      </p:sp>
    </p:spTree>
    <p:extLst>
      <p:ext uri="{BB962C8B-B14F-4D97-AF65-F5344CB8AC3E}">
        <p14:creationId xmlns:p14="http://schemas.microsoft.com/office/powerpoint/2010/main" val="1514141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marR="5600" algn="just"/>
            <a:r>
              <a:rPr lang="tr-TR" sz="1800" b="0" i="1" u="none" strike="noStrike" baseline="0" dirty="0">
                <a:solidFill>
                  <a:srgbClr val="000000"/>
                </a:solidFill>
                <a:latin typeface="Minion Pro"/>
              </a:rPr>
              <a:t>Fuar, festival, sergi gibi etkinlikler </a:t>
            </a:r>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Görüşler: </a:t>
            </a:r>
            <a:r>
              <a:rPr lang="tr-TR" sz="1800" b="0" i="0" u="none" strike="noStrike" baseline="0" dirty="0">
                <a:solidFill>
                  <a:srgbClr val="000000"/>
                </a:solidFill>
                <a:latin typeface="Minion Pro"/>
              </a:rPr>
              <a:t>Uygulamalara yön verecek, geneli ilgilendiren veya (kişi veya faaliyet gereği) özel bir durum ile ilgili olan, teamül oluşturabilecek teknik, meslekî veya hukuki görüşlerden bir veya birkaç özelliği taşıyan görüşler arşiv belgesi olarak değerlendirilir. </a:t>
            </a:r>
          </a:p>
          <a:p>
            <a:pPr marR="5600" algn="just"/>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Personel özlük dosyası: </a:t>
            </a:r>
            <a:r>
              <a:rPr lang="tr-TR" sz="1800" b="0" i="0" u="none" strike="noStrike" baseline="0" dirty="0">
                <a:solidFill>
                  <a:srgbClr val="000000"/>
                </a:solidFill>
                <a:latin typeface="Minion Pro"/>
              </a:rPr>
              <a:t>Kurumlarda bulunan Cumhurbaşkanlığı, Başbakanlık, Bakanlık, Milletvekilliği yapmış ve/veya kamuoyuna mâl olmuş, tanınırlığı olan (bilim insanı, sanatçı vb.) şahıslara ait özlük dosyası arşiv belgesi olarak değerlendirilir. </a:t>
            </a:r>
          </a:p>
          <a:p>
            <a:pPr marR="5600" algn="just"/>
            <a:endParaRPr lang="tr-TR" sz="1800" b="0" i="0" u="none" strike="noStrike" baseline="0" dirty="0">
              <a:solidFill>
                <a:srgbClr val="000000"/>
              </a:solidFill>
              <a:latin typeface="Minion Pro"/>
            </a:endParaRPr>
          </a:p>
          <a:p>
            <a:pPr marR="5600" algn="just"/>
            <a:r>
              <a:rPr lang="tr-TR" sz="1800" b="0" i="1" u="none" strike="noStrike" baseline="0" dirty="0">
                <a:solidFill>
                  <a:srgbClr val="000000"/>
                </a:solidFill>
                <a:latin typeface="Minion Pro"/>
              </a:rPr>
              <a:t>Dava dosyası: </a:t>
            </a:r>
            <a:r>
              <a:rPr lang="tr-TR" sz="1800" b="0" i="0" u="none" strike="noStrike" baseline="0" dirty="0">
                <a:solidFill>
                  <a:srgbClr val="000000"/>
                </a:solidFill>
                <a:latin typeface="Minion Pro"/>
              </a:rPr>
              <a:t>Önemli davalara ait dosyalar </a:t>
            </a:r>
          </a:p>
          <a:p>
            <a:pPr marR="5600"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Örnek olması/oluşturması bakımından arşiv belgesi olarak değerlendirilenler: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Kurumsal bir faaliyetin (iş ve işlemlerin) nasıl ve kimler tarafından yürütüldüğü veya yürütülme şeklinin zamanla nasıl değişikliğe uğradığını ve bunun belgelere nasıl yansıdığını örnek seçilen belgeler, dosyalar/klasörlerden anlayabiliriz. Yürütülen faaliyetin ispatı mahiyetinde olan bu tür belgeler, dosya/klasörler genellikle rutin faaliyetler sonucu oluşurlar. Bunların ait oldukları serilerinden belirli aralıklarla ve yeterli miktarda (yılda, beş yılda, on yılda bir veya uygulama değişikliğine göre bir kaç adet) örnek dosya seçilir. Örnek seçilen dosyalar Devlet Arşivlerine devredilirler. Arşiv belgesi olmayanlar ise diğer arşiv değerlerine göre saklanır veya tasfiye edilirler. Örneğin; tarihsel süreci gözlemlemek adına Devlet Malzeme Ofisi (DMO) alım dosyalarından beş yılda birkaç örnek tutulması geçmiş dönemlerdeki alım yapılan ürünler ve alım yöntemleri hakkında fikir verecektir. </a:t>
            </a:r>
          </a:p>
        </p:txBody>
      </p:sp>
    </p:spTree>
    <p:extLst>
      <p:ext uri="{BB962C8B-B14F-4D97-AF65-F5344CB8AC3E}">
        <p14:creationId xmlns:p14="http://schemas.microsoft.com/office/powerpoint/2010/main" val="2383664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1800" b="1" i="0" u="none" strike="noStrike" baseline="0" dirty="0">
                <a:solidFill>
                  <a:srgbClr val="000000"/>
                </a:solidFill>
                <a:latin typeface="Minion Pro"/>
              </a:rPr>
              <a:t>Ayıklama ve imha komisyonları tarafından ayrıca değerlendirilecekler: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 belgesi olan veya örnek seçilmesi sonucunda arşiv belgesi olarak değerlendirilen belgeler, dosyalar/klasörler çoğu zaman belge yönetimi aşamasında önceden tespit edilebilir. Kurumlarda sürekli saklanacak veya saklama süresi sonucu tasfiye edilecek belgeler de belirlenebilir. Ancak bunun dışında kalan ve dosya/klasör içerisinde arşiv belgesi olacağı düşünülenlerin </a:t>
            </a:r>
            <a:r>
              <a:rPr lang="tr-TR" sz="1800" b="0" i="1" u="none" strike="noStrike" baseline="0" dirty="0">
                <a:solidFill>
                  <a:srgbClr val="000000"/>
                </a:solidFill>
                <a:latin typeface="Minion Pro"/>
              </a:rPr>
              <a:t>ayıklama ve imha komisyonlarınca </a:t>
            </a:r>
            <a:r>
              <a:rPr lang="tr-TR" sz="1800" b="0" i="0" u="none" strike="noStrike" baseline="0" dirty="0">
                <a:solidFill>
                  <a:srgbClr val="000000"/>
                </a:solidFill>
                <a:latin typeface="Minion Pro"/>
              </a:rPr>
              <a:t>arşiv belgesi olma özelliği sonradan değerlendirilmelidir.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Arşivlerde bir birime ait (örneğin proje türleri, ruhsat türleri, izin türleri gibi) birden fazla seri/alt seri (fiziksel ve/veya elektronik ortamda) bulunabilir. Bu tür durumlarda her bir seri için aşağıdaki gibi ayrı ayrı değerlendirme yapılmalı ve genelleme yapmaktan kaçınılmalıdır.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Örnek 3 </a:t>
            </a:r>
            <a:endParaRPr lang="tr-TR" sz="1800" b="0" i="0" u="none" strike="noStrike" baseline="0" dirty="0">
              <a:solidFill>
                <a:srgbClr val="000000"/>
              </a:solidFill>
              <a:latin typeface="Minion Pro"/>
            </a:endParaRPr>
          </a:p>
          <a:p>
            <a:pPr marR="5600" algn="just"/>
            <a:r>
              <a:rPr lang="it-IT" sz="1800" b="1" i="1" u="none" strike="noStrike" baseline="0" dirty="0">
                <a:solidFill>
                  <a:srgbClr val="000000"/>
                </a:solidFill>
                <a:latin typeface="Minion Pro"/>
              </a:rPr>
              <a:t>1. </a:t>
            </a:r>
            <a:r>
              <a:rPr lang="it-IT" sz="1800" b="0" i="1" u="none" strike="noStrike" baseline="0" dirty="0">
                <a:solidFill>
                  <a:srgbClr val="000000"/>
                </a:solidFill>
                <a:latin typeface="Minion Pro"/>
              </a:rPr>
              <a:t>A Serisi- tamamı arşiv belgesi </a:t>
            </a:r>
            <a:endParaRPr lang="it-IT" sz="1800" b="0" i="0" u="none" strike="noStrike" baseline="0" dirty="0">
              <a:solidFill>
                <a:srgbClr val="000000"/>
              </a:solidFill>
              <a:latin typeface="Minion Pro"/>
            </a:endParaRPr>
          </a:p>
          <a:p>
            <a:pPr marR="5600" algn="just"/>
            <a:r>
              <a:rPr lang="tr-TR" sz="1800" b="1" i="1" u="none" strike="noStrike" baseline="0" dirty="0">
                <a:solidFill>
                  <a:srgbClr val="000000"/>
                </a:solidFill>
                <a:latin typeface="Minion Pro"/>
              </a:rPr>
              <a:t>2. </a:t>
            </a:r>
            <a:r>
              <a:rPr lang="tr-TR" sz="1800" b="0" i="1" u="none" strike="noStrike" baseline="0" dirty="0">
                <a:solidFill>
                  <a:srgbClr val="000000"/>
                </a:solidFill>
                <a:latin typeface="Minion Pro"/>
              </a:rPr>
              <a:t>B Serisi- özellikli olanlar arşiv belgesi (seçme) </a:t>
            </a:r>
            <a:endParaRPr lang="tr-TR" sz="1800" b="0" i="0" u="none" strike="noStrike" baseline="0" dirty="0">
              <a:solidFill>
                <a:srgbClr val="000000"/>
              </a:solidFill>
              <a:latin typeface="Minion Pro"/>
            </a:endParaRPr>
          </a:p>
          <a:p>
            <a:pPr marR="5600" algn="just"/>
            <a:r>
              <a:rPr lang="tr-TR" sz="1800" b="1" i="1" u="none" strike="noStrike" baseline="0" dirty="0">
                <a:solidFill>
                  <a:srgbClr val="000000"/>
                </a:solidFill>
                <a:latin typeface="Minion Pro"/>
              </a:rPr>
              <a:t>3. </a:t>
            </a:r>
            <a:r>
              <a:rPr lang="tr-TR" sz="1800" b="0" i="1" u="none" strike="noStrike" baseline="0" dirty="0">
                <a:solidFill>
                  <a:srgbClr val="000000"/>
                </a:solidFill>
                <a:latin typeface="Minion Pro"/>
              </a:rPr>
              <a:t>C Serisi- örnek seçilenler (örnek oluşturması bakımından) arşiv belgesi olarak değerlendirilebilir. </a:t>
            </a: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Bu uygulama muhtemel alt seriler için de geçerlidir.</a:t>
            </a:r>
          </a:p>
        </p:txBody>
      </p:sp>
    </p:spTree>
    <p:extLst>
      <p:ext uri="{BB962C8B-B14F-4D97-AF65-F5344CB8AC3E}">
        <p14:creationId xmlns:p14="http://schemas.microsoft.com/office/powerpoint/2010/main" val="737542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0" i="0" u="none" strike="noStrike" baseline="0" dirty="0">
                <a:solidFill>
                  <a:srgbClr val="000000"/>
                </a:solidFill>
                <a:latin typeface="Minion Pro"/>
              </a:rPr>
              <a:t>Belgelerin Devlet Arşivlerince değerlendirilerek arşiv belgelerinin tespitine yönelik çalışma başlatılması gereken özel/istisnai durumlar da belge tespit çalışmaları açısından titizlikle yürütülmesi gereken farklı bir süreç olarak karşımıza çıkmaktadır. </a:t>
            </a:r>
            <a:r>
              <a:rPr lang="tr-TR" sz="1800" b="1" i="0" u="none" strike="noStrike" baseline="0" dirty="0">
                <a:solidFill>
                  <a:srgbClr val="000000"/>
                </a:solidFill>
                <a:latin typeface="Minion Pro"/>
              </a:rPr>
              <a:t>Kurumun kapatılması, bir başka kurum ile birleşmesi veya bazı birimlerin bölünerek yeni kurum haline getirilmesi;</a:t>
            </a:r>
            <a:r>
              <a:rPr lang="tr-TR" sz="1800" b="0" i="0" u="none" strike="noStrike" baseline="0" dirty="0">
                <a:solidFill>
                  <a:srgbClr val="000000"/>
                </a:solidFill>
                <a:latin typeface="Minion Pro"/>
              </a:rPr>
              <a:t> hizmet binalarında taşınma olması veya kurumun belirli bir faaliyetinin sonlandırılması arşivleri çoğu zaman olumsuz yönde etkilemektedir. Böyle durumlarda genellikle süre ve insan kaynağı da sınırlıdır. Arşivlerinde geçmiş dönem faaliyetlerine ait bilgi, belge ve dokümanlar içerisinde arşiv belgesi bulunabilir; kurumsal işlevi bulunmadığı (kuruma göre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 taşımadığı) düşüncesi ile yığın halinde bırakılabilir hatta tasfiye edilme riskiyle karşılaşılabilir. </a:t>
            </a:r>
            <a:r>
              <a:rPr lang="tr-TR" sz="1800" b="1" i="0" u="none" strike="noStrike" baseline="0" dirty="0">
                <a:solidFill>
                  <a:srgbClr val="000000"/>
                </a:solidFill>
                <a:latin typeface="Minion Pro"/>
              </a:rPr>
              <a:t>Bu tür durumlarda arşivciler kurumsal ihtiyaçlar (faaliyeti yürüten kurum veya diğer kurumlar) ve araştırmacıların beklentilerinin bir bütün halinde değerlendirilerek mevcut belgeler üzerinde daha önce arşiv belgesi tespitine yönelik çalışma yapılmış olsa dahi ayrıca arşiv belgesi tespit çalışması yapılmalıdır.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Kurumların faaliyetine ilişkin bilgi ve belge bulunmaması, gelecekte kurumun ve yürüttüğü faaliyetin ispatını ortadan kaldıracaktır. </a:t>
            </a:r>
          </a:p>
          <a:p>
            <a:pPr algn="just"/>
            <a:endParaRPr lang="tr-TR" b="1" dirty="0">
              <a:solidFill>
                <a:srgbClr val="000000"/>
              </a:solidFill>
              <a:latin typeface="Minion Pro"/>
            </a:endParaRPr>
          </a:p>
          <a:p>
            <a:pPr algn="just"/>
            <a:r>
              <a:rPr lang="tr-TR" sz="1800" b="1" i="0" u="none" strike="noStrike" baseline="0" dirty="0">
                <a:solidFill>
                  <a:srgbClr val="000000"/>
                </a:solidFill>
                <a:latin typeface="Minion Pro"/>
              </a:rPr>
              <a:t>Diğer taraftan bilgi taşıyan her şey araştırmaya konu olabilir; başka kurumlar veya araştırmacılar tarafından kullanılabilir. </a:t>
            </a:r>
            <a:r>
              <a:rPr lang="tr-TR" sz="1800" b="0" i="0" u="none" strike="noStrike" baseline="0" dirty="0">
                <a:solidFill>
                  <a:srgbClr val="000000"/>
                </a:solidFill>
                <a:latin typeface="Minion Pro"/>
              </a:rPr>
              <a:t>Belgelerin istatistik ve raporlama tekniklerinin gelişmediği dönemlere ait olması; farklı yazı türü veya dilde olması arşivin/arşivcinin karar vermesini güçleştirir ve bunun sonucunda koruma refleksi ile hareket edildiği gözlemlenmiştir. Bu tür olağan dışı durumlarda kurumların arşivlerinde belgelerin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değerlerinin ortaya çıkartılması, ayıklanması, düzenlenmesi, arşiv belgelerinin tespiti zor olmaktadır. </a:t>
            </a:r>
          </a:p>
        </p:txBody>
      </p:sp>
    </p:spTree>
    <p:extLst>
      <p:ext uri="{BB962C8B-B14F-4D97-AF65-F5344CB8AC3E}">
        <p14:creationId xmlns:p14="http://schemas.microsoft.com/office/powerpoint/2010/main" val="18532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16320"/>
          </a:xfrm>
          <a:prstGeom prst="rect">
            <a:avLst/>
          </a:prstGeom>
          <a:noFill/>
        </p:spPr>
        <p:txBody>
          <a:bodyPr wrap="square">
            <a:spAutoFit/>
          </a:bodyPr>
          <a:lstStyle/>
          <a:p>
            <a:pPr algn="just"/>
            <a:r>
              <a:rPr lang="tr-TR" sz="1800" b="0" i="0" u="none" strike="noStrike" baseline="0" dirty="0">
                <a:solidFill>
                  <a:srgbClr val="000000"/>
                </a:solidFill>
                <a:latin typeface="Minion Pro"/>
              </a:rPr>
              <a:t>Devlet Arşivlerinin arşiv belgelerini koruma refleksi gereği arşivlik belgeler veya herhangi bir sebeple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değeri bulunanlara yönelik işlemler Devlet Arşivlerinin kontrolünde yürütülmelidir.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Bu meseleyi aşağıdaki örnekler (4-7) üzerinden ele alabiliriz: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Örnek 4 </a:t>
            </a:r>
            <a:endParaRPr lang="tr-TR" sz="1800" b="0" i="0" u="none" strike="noStrike" baseline="0" dirty="0">
              <a:solidFill>
                <a:srgbClr val="000000"/>
              </a:solidFill>
              <a:latin typeface="Minion Pro"/>
            </a:endParaRPr>
          </a:p>
          <a:p>
            <a:pPr marR="5600" algn="just"/>
            <a:r>
              <a:rPr lang="tr-TR" sz="1800" b="0" i="0" u="none" strike="noStrike" baseline="0" dirty="0">
                <a:solidFill>
                  <a:srgbClr val="000000"/>
                </a:solidFill>
                <a:latin typeface="Minion Pro"/>
              </a:rPr>
              <a:t>Kurumlarda halen Osmanlı Dönemi ve kurumlarına ait veya 1928 yılı Yeni Türk Harflerinin Kabul ve Tatbiki Hakkında Kanun öncesi döneme ait Osmanlıca bilgi, belge ve doküman bulunabilmektedir. Dönem itibarıyla istatistik ve raporlama tekniklerinin gelişmemesi, kurumlarda belgeleri okuyup değerlendirecek personelin bulunmaması veya az bulunması, belgelerin araştırmacılarca kullanılacağı dikkate alındığında bunların tamamının arşiv belgesi olarak değerlendirilerek işlem yapıldığını ve mevzuat gereği (Devlet Arşiv Hizmetleri Hakkında Yönetmelik) Devlet Arşivi Başkanlığı’na devredilmesi yönünde karar alındığını söyleyebiliriz. </a:t>
            </a:r>
          </a:p>
        </p:txBody>
      </p:sp>
    </p:spTree>
    <p:extLst>
      <p:ext uri="{BB962C8B-B14F-4D97-AF65-F5344CB8AC3E}">
        <p14:creationId xmlns:p14="http://schemas.microsoft.com/office/powerpoint/2010/main" val="2422807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16320"/>
          </a:xfrm>
          <a:prstGeom prst="rect">
            <a:avLst/>
          </a:prstGeom>
          <a:noFill/>
        </p:spPr>
        <p:txBody>
          <a:bodyPr wrap="square">
            <a:spAutoFit/>
          </a:bodyPr>
          <a:lstStyle/>
          <a:p>
            <a:pPr algn="just"/>
            <a:r>
              <a:rPr lang="tr-TR" sz="1800" b="0" i="0" u="none" strike="noStrike" baseline="0" dirty="0">
                <a:solidFill>
                  <a:srgbClr val="000000"/>
                </a:solidFill>
                <a:latin typeface="Minion Pro"/>
              </a:rPr>
              <a:t>Devlet Arşivlerinin arşiv belgelerini koruma refleksi gereği arşivlik belgeler veya herhangi bir sebeple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değeri bulunanlara yönelik işlemler Devlet Arşivlerinin kontrolünde yürütülmelidir.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Bu meseleyi aşağıdaki örnekler (4-7) üzerinden ele alabiliriz: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Örnek 4 </a:t>
            </a:r>
            <a:endParaRPr lang="tr-TR" sz="1800" b="0" i="0" u="none" strike="noStrike" baseline="0" dirty="0">
              <a:solidFill>
                <a:srgbClr val="000000"/>
              </a:solidFill>
              <a:latin typeface="Minion Pro"/>
            </a:endParaRPr>
          </a:p>
          <a:p>
            <a:pPr marR="5600" algn="just"/>
            <a:r>
              <a:rPr lang="tr-TR" sz="1800" b="1" i="0" u="none" strike="noStrike" baseline="0" dirty="0">
                <a:solidFill>
                  <a:srgbClr val="000000"/>
                </a:solidFill>
                <a:latin typeface="Minion Pro"/>
              </a:rPr>
              <a:t>Kurumlarda</a:t>
            </a:r>
            <a:r>
              <a:rPr lang="tr-TR" sz="1800" b="0" i="0" u="none" strike="noStrike" baseline="0" dirty="0">
                <a:solidFill>
                  <a:srgbClr val="000000"/>
                </a:solidFill>
                <a:latin typeface="Minion Pro"/>
              </a:rPr>
              <a:t> halen Osmanlı Dönemi ve kurumlarına ait veya 1928 yılı Yeni Türk Harflerinin Kabul ve Tatbiki Hakkında Kanun öncesi döneme ait Osmanlıca bilgi, belge ve doküman bulunabilmektedir. Dönem itibarıyla istatistik ve raporlama tekniklerinin gelişmemesi, kurumlarda belgeleri okuyup değerlendirecek personelin bulunmaması veya az bulunması, belgelerin araştırmacılarca kullanılacağı dikkate alındığında bunların tamamının arşiv belgesi olarak değerlendirilerek işlem yapıldığını ve mevzuat gereği (Devlet Arşiv Hizmetleri Hakkında Yönetmelik) Devlet Arşivi Başkanlığı’na devredilmesi yönünde karar alındığını söyleyebiliriz. </a:t>
            </a:r>
          </a:p>
        </p:txBody>
      </p:sp>
    </p:spTree>
    <p:extLst>
      <p:ext uri="{BB962C8B-B14F-4D97-AF65-F5344CB8AC3E}">
        <p14:creationId xmlns:p14="http://schemas.microsoft.com/office/powerpoint/2010/main" val="2541020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970318"/>
          </a:xfrm>
          <a:prstGeom prst="rect">
            <a:avLst/>
          </a:prstGeom>
          <a:noFill/>
        </p:spPr>
        <p:txBody>
          <a:bodyPr wrap="square">
            <a:spAutoFit/>
          </a:bodyPr>
          <a:lstStyle/>
          <a:p>
            <a:pPr algn="just"/>
            <a:r>
              <a:rPr lang="tr-TR" sz="1800" b="1" i="0" u="none" strike="noStrike" baseline="0" dirty="0">
                <a:solidFill>
                  <a:srgbClr val="000000"/>
                </a:solidFill>
                <a:latin typeface="Minion Pro"/>
              </a:rPr>
              <a:t>Örnek 5 </a:t>
            </a:r>
          </a:p>
          <a:p>
            <a:pPr algn="just"/>
            <a:endParaRPr lang="tr-TR" sz="1800" b="0" i="0" u="none" strike="noStrike" baseline="0" dirty="0">
              <a:solidFill>
                <a:srgbClr val="000000"/>
              </a:solidFill>
              <a:latin typeface="Minion Pro"/>
            </a:endParaRPr>
          </a:p>
          <a:p>
            <a:pPr marR="5600" algn="just"/>
            <a:r>
              <a:rPr lang="tr-TR" sz="1800" b="1" i="0" u="none" strike="noStrike" baseline="0" dirty="0">
                <a:solidFill>
                  <a:srgbClr val="000000"/>
                </a:solidFill>
                <a:latin typeface="Minion Pro"/>
              </a:rPr>
              <a:t>Özelleştirme uygulamaları kapsamında kapatılan veya devredilen kuruluşlarda </a:t>
            </a:r>
            <a:r>
              <a:rPr lang="tr-TR" sz="1800" b="0" i="0" u="none" strike="noStrike" baseline="0" dirty="0">
                <a:solidFill>
                  <a:srgbClr val="000000"/>
                </a:solidFill>
                <a:latin typeface="Minion Pro"/>
              </a:rPr>
              <a:t>bulunan arşiv belgelerinin tespit edilmesi yönünde yürütülen çalışmalarda arşiv belgeleri tespit edilmiş, henüz arşiv belgesi özelliği kazanmamış arşivlik belgelerde tespit edilerek Devlet Arşivlerine devredilmiştir. </a:t>
            </a:r>
          </a:p>
          <a:p>
            <a:pPr marR="5600"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Örnek 6 </a:t>
            </a:r>
          </a:p>
          <a:p>
            <a:pPr algn="just"/>
            <a:endParaRPr lang="tr-TR" sz="1800" b="0" i="0" u="none" strike="noStrike" baseline="0" dirty="0">
              <a:solidFill>
                <a:srgbClr val="000000"/>
              </a:solidFill>
              <a:latin typeface="Minion Pro"/>
            </a:endParaRPr>
          </a:p>
          <a:p>
            <a:pPr marR="5600" algn="just"/>
            <a:r>
              <a:rPr lang="tr-TR" sz="1800" b="1" i="0" u="none" strike="noStrike" baseline="0" dirty="0">
                <a:solidFill>
                  <a:srgbClr val="000000"/>
                </a:solidFill>
                <a:latin typeface="Minion Pro"/>
              </a:rPr>
              <a:t>Göç, göçmen ve iskân ile ilgili arşiv belgeleri/arşivlik belgeler araştırma konusu olmakla birlikte </a:t>
            </a:r>
            <a:r>
              <a:rPr lang="tr-TR" sz="1800" b="0" i="0" u="none" strike="noStrike" baseline="0" dirty="0">
                <a:solidFill>
                  <a:srgbClr val="000000"/>
                </a:solidFill>
                <a:latin typeface="Minion Pro"/>
              </a:rPr>
              <a:t>kişilerin, vatandaşlık ve mülkiyet haklarının korunması ve yeri geldiğinde bu hakların belgelendirilmesi için önem taşımaktadır. Bu belgeler kurumlarda</a:t>
            </a:r>
            <a:r>
              <a:rPr lang="tr-TR" sz="800" b="0" i="0" u="none" strike="noStrike" baseline="0" dirty="0">
                <a:solidFill>
                  <a:srgbClr val="000000"/>
                </a:solidFill>
                <a:latin typeface="Minion Pro"/>
              </a:rPr>
              <a:t>20 </a:t>
            </a:r>
            <a:r>
              <a:rPr lang="tr-TR" sz="1800" b="0" i="0" u="none" strike="noStrike" baseline="0" dirty="0">
                <a:solidFill>
                  <a:srgbClr val="000000"/>
                </a:solidFill>
                <a:latin typeface="Minion Pro"/>
              </a:rPr>
              <a:t>özenle tespit edilmiş ve Devlet Arşivlerine kazandırılmıştır. Belgelerin, özelliği gereği çoğunlukla kişisel bilgi içerdiğinden bunlardan uygun bulunanlar kontrollü olarak hizmete sunulur. Aktivitesi devam eden bu belgeler kayba uğramaması amacı ile Devlet Arşivleri tarafından toplanmıştır. Benzer uygulama özel idarelerinin vergi kayıt defterleri için de yapılmıştır. </a:t>
            </a:r>
          </a:p>
        </p:txBody>
      </p:sp>
    </p:spTree>
    <p:extLst>
      <p:ext uri="{BB962C8B-B14F-4D97-AF65-F5344CB8AC3E}">
        <p14:creationId xmlns:p14="http://schemas.microsoft.com/office/powerpoint/2010/main" val="3703916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III.2. Arşiv Belgelerinin Tespiti ve Sağlanması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524315"/>
          </a:xfrm>
          <a:prstGeom prst="rect">
            <a:avLst/>
          </a:prstGeom>
          <a:noFill/>
        </p:spPr>
        <p:txBody>
          <a:bodyPr wrap="square">
            <a:spAutoFit/>
          </a:bodyPr>
          <a:lstStyle/>
          <a:p>
            <a:pPr algn="just"/>
            <a:r>
              <a:rPr lang="tr-TR" sz="1800" b="1" i="0" u="none" strike="noStrike" baseline="0" dirty="0">
                <a:solidFill>
                  <a:srgbClr val="000000"/>
                </a:solidFill>
                <a:latin typeface="Minion Pro"/>
              </a:rPr>
              <a:t>Örnek 7 </a:t>
            </a:r>
            <a:endParaRPr lang="tr-TR" sz="1800" b="0" i="0" u="none" strike="noStrike" baseline="0" dirty="0">
              <a:solidFill>
                <a:srgbClr val="000000"/>
              </a:solidFill>
              <a:latin typeface="Minion Pro"/>
            </a:endParaRPr>
          </a:p>
          <a:p>
            <a:pPr marR="5600" algn="just"/>
            <a:endParaRPr lang="tr-TR" sz="1800" b="0" i="0" u="none" strike="noStrike" baseline="0" dirty="0">
              <a:solidFill>
                <a:srgbClr val="000000"/>
              </a:solidFill>
              <a:latin typeface="Minion Pro"/>
            </a:endParaRPr>
          </a:p>
          <a:p>
            <a:pPr marR="5600" algn="just"/>
            <a:r>
              <a:rPr lang="tr-TR" sz="1800" b="1" i="0" u="none" strike="noStrike" baseline="0" dirty="0">
                <a:solidFill>
                  <a:srgbClr val="000000"/>
                </a:solidFill>
                <a:latin typeface="Minion Pro"/>
              </a:rPr>
              <a:t>Cumhurbaşkanlığı Hükûmet Sistemine geçiş sürecinde mülga Başbakanlığın yazılı ve elektronik ortamdaki resmî kayıt ve dokümanları </a:t>
            </a:r>
            <a:r>
              <a:rPr lang="tr-TR" sz="1800" b="0" i="0" u="none" strike="noStrike" baseline="0" dirty="0">
                <a:solidFill>
                  <a:srgbClr val="000000"/>
                </a:solidFill>
                <a:latin typeface="Minion Pro"/>
              </a:rPr>
              <a:t>Devlet Arşivlerine</a:t>
            </a:r>
            <a:r>
              <a:rPr lang="tr-TR" sz="800" b="0" i="0" u="none" strike="noStrike" baseline="0" dirty="0">
                <a:solidFill>
                  <a:srgbClr val="000000"/>
                </a:solidFill>
                <a:latin typeface="Minion Pro"/>
              </a:rPr>
              <a:t>21 </a:t>
            </a:r>
            <a:r>
              <a:rPr lang="tr-TR" sz="1800" b="0" i="0" u="none" strike="noStrike" baseline="0" dirty="0">
                <a:solidFill>
                  <a:srgbClr val="000000"/>
                </a:solidFill>
                <a:latin typeface="Minion Pro"/>
              </a:rPr>
              <a:t>devredilmiştir. Bu devir sürecinde Devlet Arşivleri rolünün yanı sıra Başbakanlık kurum arşiv rolü de</a:t>
            </a:r>
            <a:r>
              <a:rPr lang="tr-TR" sz="800" b="0" i="0" u="none" strike="noStrike" baseline="0" dirty="0">
                <a:solidFill>
                  <a:srgbClr val="000000"/>
                </a:solidFill>
                <a:latin typeface="Minion Pro"/>
              </a:rPr>
              <a:t>22 </a:t>
            </a:r>
            <a:r>
              <a:rPr lang="tr-TR" sz="1800" b="0" i="0" u="none" strike="noStrike" baseline="0" dirty="0">
                <a:solidFill>
                  <a:srgbClr val="000000"/>
                </a:solidFill>
                <a:latin typeface="Minion Pro"/>
              </a:rPr>
              <a:t>etkili olmuştur. </a:t>
            </a:r>
          </a:p>
          <a:p>
            <a:pPr marR="5600" algn="just"/>
            <a:endParaRPr lang="tr-TR" dirty="0">
              <a:solidFill>
                <a:srgbClr val="000000"/>
              </a:solidFill>
              <a:latin typeface="Minion Pro"/>
            </a:endParaRPr>
          </a:p>
          <a:p>
            <a:pPr marR="5600" algn="just"/>
            <a:endParaRPr lang="tr-TR" sz="1800" b="0" i="0" u="none" strike="noStrike" baseline="0" dirty="0">
              <a:solidFill>
                <a:srgbClr val="000000"/>
              </a:solidFill>
              <a:latin typeface="Minion Pro"/>
            </a:endParaRPr>
          </a:p>
          <a:p>
            <a:pPr marR="5600" algn="just"/>
            <a:r>
              <a:rPr lang="tr-TR" sz="1800" b="1" i="0" u="none" strike="noStrike" baseline="0" dirty="0">
                <a:solidFill>
                  <a:srgbClr val="000000"/>
                </a:solidFill>
                <a:latin typeface="Minion Pro"/>
              </a:rPr>
              <a:t>Uygulamalar ve verilen örnekler değerlendirildiğinde </a:t>
            </a:r>
            <a:r>
              <a:rPr lang="tr-TR" sz="1800" b="0" i="0" u="none" strike="noStrike" baseline="0" dirty="0">
                <a:solidFill>
                  <a:srgbClr val="000000"/>
                </a:solidFill>
                <a:latin typeface="Minion Pro"/>
              </a:rPr>
              <a:t>Devlet Arşivlerinin arşiv belgesi tespitinin yanı sıra arşivlik belgelere yönelik korumacı uygulamaları bulunmaktadır. Bunlardan hangi belgelerin arşiv belgesi olarak tespit edildiği, arşivlerde ne amaçla bulunduğu ve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değeri kayıt altına alınmalıdır. Arşiv belgelerinin sağlanması ilgili mevzuat ve düzenlemelerde belirtildiği şekilde yapılır. Belgelerin arşivde bulunma dayanağı/gerekçesi mutlaka belirtilmelidir. </a:t>
            </a:r>
            <a:r>
              <a:rPr lang="tr-TR" sz="1800" b="1" i="0" u="none" strike="noStrike" baseline="0" dirty="0">
                <a:solidFill>
                  <a:srgbClr val="000000"/>
                </a:solidFill>
                <a:latin typeface="Minion Pro"/>
              </a:rPr>
              <a:t>Arşivde bulunma gerekçesi olarak, mevzuat ve düzenlemeler, dosya planları ve saklama planları, arşiv belgesi tespit formları veya diğer bulunma nedeni belirtilir. </a:t>
            </a:r>
          </a:p>
          <a:p>
            <a:pPr marR="5600" algn="just"/>
            <a:endParaRPr lang="tr-TR" b="1" dirty="0">
              <a:solidFill>
                <a:srgbClr val="000000"/>
              </a:solidFill>
              <a:latin typeface="Minion Pro"/>
            </a:endParaRPr>
          </a:p>
          <a:p>
            <a:pPr marR="5600" algn="just"/>
            <a:r>
              <a:rPr lang="tr-TR" sz="1800" b="0" i="0" u="none" strike="noStrike" baseline="0" dirty="0">
                <a:solidFill>
                  <a:srgbClr val="000000"/>
                </a:solidFill>
                <a:latin typeface="Minion Pro"/>
              </a:rPr>
              <a:t>Arşiv belgeleri yasal yükümlülükler gereği devir, bağış/hibe, emanete alma, satın alma yolları ile sağlanabilir. Devir işlemi resmî yazı, tutanak veya protokol şeklinde gerçekleşir. </a:t>
            </a:r>
          </a:p>
        </p:txBody>
      </p:sp>
    </p:spTree>
    <p:extLst>
      <p:ext uri="{BB962C8B-B14F-4D97-AF65-F5344CB8AC3E}">
        <p14:creationId xmlns:p14="http://schemas.microsoft.com/office/powerpoint/2010/main" val="878776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chemeClr val="accent1"/>
                </a:solidFill>
                <a:latin typeface="Minion Pro"/>
              </a:rPr>
              <a:t>I.2. Arşiv Belgesi  </a:t>
            </a:r>
            <a:endParaRPr lang="tr-TR" sz="2000" b="1" dirty="0">
              <a:solidFill>
                <a:schemeClr val="accent1"/>
              </a:solidFill>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5016758"/>
          </a:xfrm>
          <a:prstGeom prst="rect">
            <a:avLst/>
          </a:prstGeom>
          <a:noFill/>
        </p:spPr>
        <p:txBody>
          <a:bodyPr wrap="square">
            <a:spAutoFit/>
          </a:bodyPr>
          <a:lstStyle/>
          <a:p>
            <a:pPr algn="just"/>
            <a:r>
              <a:rPr lang="tr-TR" sz="1600" b="1" i="0" u="none" strike="noStrike" baseline="0" dirty="0">
                <a:solidFill>
                  <a:srgbClr val="000000"/>
                </a:solidFill>
                <a:latin typeface="Minion Pro"/>
              </a:rPr>
              <a:t>Belge </a:t>
            </a:r>
            <a:r>
              <a:rPr lang="tr-TR" sz="1600" b="1" i="1" u="none" strike="noStrike" baseline="0" dirty="0">
                <a:solidFill>
                  <a:srgbClr val="000000"/>
                </a:solidFill>
                <a:latin typeface="Minion Pro"/>
              </a:rPr>
              <a:t>(</a:t>
            </a:r>
            <a:r>
              <a:rPr lang="tr-TR" sz="1600" b="1" i="1" u="none" strike="noStrike" baseline="0" dirty="0" err="1">
                <a:solidFill>
                  <a:srgbClr val="000000"/>
                </a:solidFill>
                <a:latin typeface="Minion Pro"/>
              </a:rPr>
              <a:t>record</a:t>
            </a:r>
            <a:r>
              <a:rPr lang="tr-TR" sz="1600" b="1" i="1" u="none" strike="noStrike" baseline="0" dirty="0">
                <a:solidFill>
                  <a:srgbClr val="000000"/>
                </a:solidFill>
                <a:latin typeface="Minion Pro"/>
              </a:rPr>
              <a:t>)</a:t>
            </a:r>
            <a:r>
              <a:rPr lang="tr-TR" sz="1600" b="1" i="0" u="none" strike="noStrike" baseline="0" dirty="0">
                <a:solidFill>
                  <a:srgbClr val="000000"/>
                </a:solidFill>
                <a:latin typeface="Minion Pro"/>
              </a:rPr>
              <a:t>, </a:t>
            </a:r>
            <a:r>
              <a:rPr lang="tr-TR" sz="1600" b="0" i="0" u="none" strike="noStrike" baseline="0" dirty="0">
                <a:solidFill>
                  <a:srgbClr val="000000"/>
                </a:solidFill>
                <a:latin typeface="Minion Pro"/>
              </a:rPr>
              <a:t>bir şahıs, kurum ya da kuruluş tarafından üretilen ya da kuruluşa gelen, fiziksel yapısı ya da özelliği ne olursa olsun, gelecekte kültürel, idari ve hukuki nedenlerden dolayı kullanılabilecek ve dolayısıyla kanıt niteliği de taşıyabilecek her türden kaydedilmiş bilgi olarak tanımlanmaktadır (</a:t>
            </a:r>
            <a:r>
              <a:rPr lang="tr-TR" sz="1600" b="0" i="0" u="none" strike="noStrike" baseline="0" dirty="0" err="1">
                <a:solidFill>
                  <a:srgbClr val="000000"/>
                </a:solidFill>
                <a:latin typeface="Minion Pro"/>
              </a:rPr>
              <a:t>Dearstyne</a:t>
            </a:r>
            <a:r>
              <a:rPr lang="tr-TR" sz="1600" b="0" i="0" u="none" strike="noStrike" baseline="0" dirty="0">
                <a:solidFill>
                  <a:srgbClr val="000000"/>
                </a:solidFill>
                <a:latin typeface="Minion Pro"/>
              </a:rPr>
              <a:t>, 2001: 1). Ancak üzerinde bilgi kayıtlı olan her belgenin/dokümanın arşivde korunması, düzenlenmesi ve hizmete sunulması gereksiz bir iş yükünü beraberinde getirecektir. Bu gereksiz iş yükü günümüzde arşivlerimizde yaşanan birçok sorunun ana sebeplerinden biridir.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Elektronik belgelerin ve işlemlerin hız kazanması, tüm dünyanın elektronik ortam üzerinden yazışmalar yapabilmesi, arşivlerdeki belge yükünü o kadar arttırmıştır ki önceleri “hangi belgeleri arşive dâhil etmeliyiz?” sorusu yerini, kapsamı daraltma mecburiyeti nedeniyle belgeler arasında yeni bir seçim stratejisi geliştirme yöntemiyle “hangi belgeleri arşive dâhil etmemeliyiz?” sorusuna bırakmaya başlamıştır.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 nedenledir ki </a:t>
            </a:r>
            <a:r>
              <a:rPr lang="tr-TR" sz="1600" b="1" i="0" u="none" strike="noStrike" baseline="0" dirty="0">
                <a:solidFill>
                  <a:srgbClr val="000000"/>
                </a:solidFill>
                <a:latin typeface="Minion Pro"/>
              </a:rPr>
              <a:t>arşivciler öncelikli olarak arşiv belgesi niteliği taşıyan ya da gelecekte taşıyabilecek belgelerden sorumludur. </a:t>
            </a:r>
          </a:p>
          <a:p>
            <a:pPr algn="just"/>
            <a:endParaRPr lang="tr-TR" sz="1600" b="1" dirty="0">
              <a:solidFill>
                <a:srgbClr val="000000"/>
              </a:solidFill>
              <a:latin typeface="Minion Pro"/>
              <a:cs typeface="Arial" panose="020B0604020202020204" pitchFamily="34" charset="0"/>
            </a:endParaRPr>
          </a:p>
          <a:p>
            <a:pPr algn="just"/>
            <a:r>
              <a:rPr lang="tr-TR" sz="1600" b="1" i="0" u="none" strike="noStrike" baseline="0" dirty="0">
                <a:solidFill>
                  <a:srgbClr val="000000"/>
                </a:solidFill>
                <a:latin typeface="Minion Pro"/>
              </a:rPr>
              <a:t>Arşiv belgesinin kapsamı ise </a:t>
            </a:r>
            <a:r>
              <a:rPr lang="tr-TR" sz="1600" b="0" i="0" u="none" strike="noStrike" baseline="0" dirty="0">
                <a:solidFill>
                  <a:srgbClr val="000000"/>
                </a:solidFill>
                <a:latin typeface="Minion Pro"/>
              </a:rPr>
              <a:t>tüm arşivcilik faaliyetlerini etkileyen kritik bir tercihtir. Bu bağlamda arşiv belgesi </a:t>
            </a:r>
            <a:r>
              <a:rPr lang="tr-TR" sz="1600" b="0" i="1" u="none" strike="noStrike" baseline="0" dirty="0">
                <a:solidFill>
                  <a:srgbClr val="000000"/>
                </a:solidFill>
                <a:latin typeface="Minion Pro"/>
              </a:rPr>
              <a:t>(</a:t>
            </a:r>
            <a:r>
              <a:rPr lang="tr-TR" sz="1600" b="0" i="1" u="none" strike="noStrike" baseline="0" dirty="0" err="1">
                <a:solidFill>
                  <a:srgbClr val="000000"/>
                </a:solidFill>
                <a:latin typeface="Minion Pro"/>
              </a:rPr>
              <a:t>records</a:t>
            </a:r>
            <a:r>
              <a:rPr lang="tr-TR" sz="1600" b="0" i="1" u="none" strike="noStrike" baseline="0" dirty="0">
                <a:solidFill>
                  <a:srgbClr val="000000"/>
                </a:solidFill>
                <a:latin typeface="Minion Pro"/>
              </a:rPr>
              <a:t>)</a:t>
            </a:r>
            <a:r>
              <a:rPr lang="tr-TR" sz="1600" b="0" i="0" u="none" strike="noStrike" baseline="0" dirty="0">
                <a:solidFill>
                  <a:srgbClr val="000000"/>
                </a:solidFill>
                <a:latin typeface="Minion Pro"/>
              </a:rPr>
              <a:t>, idari ve/veya entelektüel kullanımı nedeniyle korunan, tanımlanan ve erişime sunulan </a:t>
            </a:r>
            <a:r>
              <a:rPr lang="tr-TR" sz="1600" b="0" i="0" u="none" strike="noStrike" baseline="0" dirty="0" err="1">
                <a:solidFill>
                  <a:srgbClr val="000000"/>
                </a:solidFill>
                <a:latin typeface="Minion Pro"/>
              </a:rPr>
              <a:t>arşivsel</a:t>
            </a:r>
            <a:r>
              <a:rPr lang="tr-TR" sz="1600" b="0" i="0" u="none" strike="noStrike" baseline="0" dirty="0">
                <a:solidFill>
                  <a:srgbClr val="000000"/>
                </a:solidFill>
                <a:latin typeface="Minion Pro"/>
              </a:rPr>
              <a:t> değere sahip belge türünü kapsamaktadır. Bu kapsamı belirlerken bilinmesi gereken belki de tüm arşiv çalışanlarının ancak tecrübe ve birikimleriyle hâkim olabilecekleri düzeyde karmaşık olan </a:t>
            </a:r>
            <a:r>
              <a:rPr lang="tr-TR" sz="1600" b="1" i="0" u="none" strike="noStrike" baseline="0" dirty="0" err="1">
                <a:solidFill>
                  <a:srgbClr val="000000"/>
                </a:solidFill>
                <a:latin typeface="Minion Pro"/>
              </a:rPr>
              <a:t>arşivsel</a:t>
            </a:r>
            <a:r>
              <a:rPr lang="tr-TR" sz="1600" b="1" i="0" u="none" strike="noStrike" baseline="0" dirty="0">
                <a:solidFill>
                  <a:srgbClr val="000000"/>
                </a:solidFill>
                <a:latin typeface="Minion Pro"/>
              </a:rPr>
              <a:t> değer </a:t>
            </a:r>
            <a:r>
              <a:rPr lang="tr-TR" sz="1600" b="1" i="1" u="none" strike="noStrike" baseline="0" dirty="0">
                <a:solidFill>
                  <a:srgbClr val="000000"/>
                </a:solidFill>
                <a:latin typeface="Minion Pro"/>
              </a:rPr>
              <a:t>(</a:t>
            </a:r>
            <a:r>
              <a:rPr lang="tr-TR" sz="1600" b="1" i="1" u="none" strike="noStrike" baseline="0" dirty="0" err="1">
                <a:solidFill>
                  <a:srgbClr val="000000"/>
                </a:solidFill>
                <a:latin typeface="Minion Pro"/>
              </a:rPr>
              <a:t>archival</a:t>
            </a:r>
            <a:r>
              <a:rPr lang="tr-TR" sz="1600" b="1" i="1" u="none" strike="noStrike" baseline="0" dirty="0">
                <a:solidFill>
                  <a:srgbClr val="000000"/>
                </a:solidFill>
                <a:latin typeface="Minion Pro"/>
              </a:rPr>
              <a:t> </a:t>
            </a:r>
            <a:r>
              <a:rPr lang="tr-TR" sz="1600" b="1" i="1" u="none" strike="noStrike" baseline="0" dirty="0" err="1">
                <a:solidFill>
                  <a:srgbClr val="000000"/>
                </a:solidFill>
                <a:latin typeface="Minion Pro"/>
              </a:rPr>
              <a:t>value</a:t>
            </a:r>
            <a:r>
              <a:rPr lang="tr-TR" sz="1600" b="1" i="1" u="none" strike="noStrike" baseline="0" dirty="0">
                <a:solidFill>
                  <a:srgbClr val="000000"/>
                </a:solidFill>
                <a:latin typeface="Minion Pro"/>
              </a:rPr>
              <a:t>) </a:t>
            </a:r>
            <a:r>
              <a:rPr lang="tr-TR" sz="1600" b="1" i="0" u="none" strike="noStrike" baseline="0" dirty="0">
                <a:solidFill>
                  <a:srgbClr val="000000"/>
                </a:solidFill>
                <a:latin typeface="Minion Pro"/>
              </a:rPr>
              <a:t>kavramıdır. </a:t>
            </a:r>
          </a:p>
          <a:p>
            <a:pPr algn="just"/>
            <a:endParaRPr lang="tr-TR" sz="1600" b="1" dirty="0">
              <a:solidFill>
                <a:srgbClr val="000000"/>
              </a:solidFill>
              <a:latin typeface="Minion Pro"/>
              <a:cs typeface="Arial" panose="020B0604020202020204" pitchFamily="34" charset="0"/>
            </a:endParaRPr>
          </a:p>
          <a:p>
            <a:pPr algn="just"/>
            <a:r>
              <a:rPr lang="tr-TR" sz="1600" b="0" i="0" u="none" strike="noStrike" baseline="0" dirty="0">
                <a:solidFill>
                  <a:srgbClr val="000000"/>
                </a:solidFill>
                <a:latin typeface="Minion Pro"/>
              </a:rPr>
              <a:t>Bu kavram, aslında belgelerin varlık nedeni ile bekasının yani gelecek nesillere aktarılma gerekliliğinin karşılığıdır ve belgenin devam eden faydası anlamına gelir. </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920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4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1" i="0" u="none" strike="noStrike" baseline="0" dirty="0">
                <a:solidFill>
                  <a:srgbClr val="000000"/>
                </a:solidFill>
                <a:latin typeface="Minion Pro"/>
              </a:rPr>
              <a:t>Belgelerin üretilmesi ve güncel kullanım sürecindeki görevini tamamlamasıyla birlikte belgeler için yeni bir değerlendirme süreci başlar.</a:t>
            </a:r>
            <a:r>
              <a:rPr lang="tr-TR" sz="1800" b="0" i="0" u="none" strike="noStrike" baseline="0" dirty="0">
                <a:solidFill>
                  <a:srgbClr val="000000"/>
                </a:solidFill>
                <a:latin typeface="Minion Pro"/>
              </a:rPr>
              <a:t>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Bu süreç </a:t>
            </a:r>
            <a:r>
              <a:rPr lang="tr-TR" sz="1800" b="1" i="0" u="none" strike="noStrike" baseline="0" dirty="0">
                <a:solidFill>
                  <a:srgbClr val="000000"/>
                </a:solidFill>
                <a:latin typeface="Minion Pro"/>
              </a:rPr>
              <a:t>belgelerin arşiv belgesi olarak arşivlenmesi sürecidir </a:t>
            </a:r>
            <a:r>
              <a:rPr lang="tr-TR" sz="1800" b="0" i="0" u="none" strike="noStrike" baseline="0" dirty="0">
                <a:solidFill>
                  <a:srgbClr val="000000"/>
                </a:solidFill>
                <a:latin typeface="Minion Pro"/>
              </a:rPr>
              <a:t>ve bu dönemde arşivlerdeki belge ve iş yoğunluğunu da etkileyecek seçimler yapılır, kararlar alınır. Değerlendirme, ayıklama ve imha işlemleri belge üretici kurum ve kuruluş yetkilileri ile arşivcilerin birlikte yönettikleri </a:t>
            </a:r>
            <a:r>
              <a:rPr lang="tr-TR" sz="1800" b="1" i="0" u="none" strike="noStrike" baseline="0" dirty="0">
                <a:solidFill>
                  <a:srgbClr val="000000"/>
                </a:solidFill>
                <a:latin typeface="Minion Pro"/>
              </a:rPr>
              <a:t>belki de arşivcilikte sorumluluk düzeyinin en yüksek ve kritik olduğu faaliyettir. </a:t>
            </a:r>
            <a:r>
              <a:rPr lang="tr-TR" sz="1800" b="0" i="0" u="none" strike="noStrike" baseline="0" dirty="0">
                <a:solidFill>
                  <a:srgbClr val="000000"/>
                </a:solidFill>
                <a:latin typeface="Minion Pro"/>
              </a:rPr>
              <a:t>Zira bu faaliyette alınacak yanlış kararlar telafisi mümkün olmayacak sonuçlar doğurabilir. </a:t>
            </a:r>
            <a:r>
              <a:rPr lang="tr-TR" sz="1800" b="1" i="0" u="none" strike="noStrike" baseline="0" dirty="0">
                <a:solidFill>
                  <a:srgbClr val="000000"/>
                </a:solidFill>
                <a:latin typeface="Minion Pro"/>
              </a:rPr>
              <a:t>Bu nedenledir ki birçok kurum ve kuruluşta değerlendirme, ayıklama ve imha işlemleri dondurulmuş ya da ertelenmiştir diyebiliriz.</a:t>
            </a:r>
            <a:r>
              <a:rPr lang="tr-TR" sz="1800" b="0" i="0" u="none" strike="noStrike" baseline="0" dirty="0">
                <a:solidFill>
                  <a:srgbClr val="000000"/>
                </a:solidFill>
                <a:latin typeface="Minion Pro"/>
              </a:rPr>
              <a:t> </a:t>
            </a:r>
          </a:p>
          <a:p>
            <a:pPr algn="just"/>
            <a:endParaRPr lang="tr-TR" dirty="0">
              <a:solidFill>
                <a:srgbClr val="000000"/>
              </a:solidFill>
              <a:latin typeface="Minion Pro"/>
            </a:endParaRPr>
          </a:p>
          <a:p>
            <a:pPr algn="just"/>
            <a:r>
              <a:rPr lang="tr-TR" sz="1800" b="1" i="0" u="none" strike="noStrike" baseline="0" dirty="0">
                <a:solidFill>
                  <a:srgbClr val="000000"/>
                </a:solidFill>
                <a:latin typeface="Minion Pro"/>
              </a:rPr>
              <a:t>Bu sürecin ve bütünleşik faaliyetin mevzuata uygun olarak yönetildiği arşivlerin ise gereksiz iş/materyal yükü ve karmaşadan uzak biçimde hizmet verebileceğini rahatlıkla söyleyebiliriz.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Belgeler, dolayısı ile dosyalar/klasörler ve seriler üretim ve kullanım amaçları doğrultusunda idari, mali, hukuki, teknik veya tarihsel olarak taşıdıkları değerleri koruduğu sürece arşivlerde saklanırlar. Belgelerin taşıdıkları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değer aynı zamanda belgelerin korunma, saklanma ve hizmete sunma gerekçesidir. Belgelerin arşiv değerlerinin belirlenmesine yönelik çalışmalara </a:t>
            </a:r>
            <a:r>
              <a:rPr lang="tr-TR" sz="1800" b="1" i="1" u="none" strike="noStrike" baseline="0" dirty="0">
                <a:solidFill>
                  <a:srgbClr val="000000"/>
                </a:solidFill>
                <a:latin typeface="Minion Pro"/>
              </a:rPr>
              <a:t>değerlendirme</a:t>
            </a:r>
            <a:r>
              <a:rPr lang="tr-TR" sz="1800" b="1" i="0" u="none" strike="noStrike" baseline="0" dirty="0">
                <a:solidFill>
                  <a:srgbClr val="000000"/>
                </a:solidFill>
                <a:latin typeface="Minion Pro"/>
              </a:rPr>
              <a:t>;</a:t>
            </a:r>
            <a:r>
              <a:rPr lang="tr-TR" sz="1800" b="0" i="0" u="none" strike="noStrike" baseline="0" dirty="0">
                <a:solidFill>
                  <a:srgbClr val="000000"/>
                </a:solidFill>
                <a:latin typeface="Minion Pro"/>
              </a:rPr>
              <a:t> değerlendirme sonucunda herhangi bir özelliği gereği arşiv değeri olanlar ile olmayanların birbirinden ayrılmasına ise </a:t>
            </a:r>
            <a:r>
              <a:rPr lang="tr-TR" sz="1800" b="1" i="1" u="none" strike="noStrike" baseline="0" dirty="0">
                <a:solidFill>
                  <a:srgbClr val="000000"/>
                </a:solidFill>
                <a:latin typeface="Minion Pro"/>
              </a:rPr>
              <a:t>ayıklama </a:t>
            </a:r>
            <a:r>
              <a:rPr lang="tr-TR" sz="1800" i="0" u="none" strike="noStrike" baseline="0" dirty="0">
                <a:solidFill>
                  <a:srgbClr val="000000"/>
                </a:solidFill>
                <a:latin typeface="Minion Pro"/>
              </a:rPr>
              <a:t>denir. </a:t>
            </a:r>
            <a:r>
              <a:rPr lang="tr-TR" sz="1800" b="1" i="0" u="none" strike="noStrike" baseline="0" dirty="0">
                <a:solidFill>
                  <a:srgbClr val="000000"/>
                </a:solidFill>
                <a:latin typeface="Minion Pro"/>
              </a:rPr>
              <a:t>Arşiv değeri olmayanların arşivlerde bulundurulmaması, tasfiye</a:t>
            </a:r>
            <a:r>
              <a:rPr lang="tr-TR" sz="800" b="1" i="0" u="none" strike="noStrike" baseline="0" dirty="0">
                <a:solidFill>
                  <a:srgbClr val="000000"/>
                </a:solidFill>
                <a:latin typeface="Minion Pro"/>
              </a:rPr>
              <a:t>23 </a:t>
            </a:r>
            <a:r>
              <a:rPr lang="tr-TR" sz="1800" b="1" i="0" u="none" strike="noStrike" baseline="0" dirty="0">
                <a:solidFill>
                  <a:srgbClr val="000000"/>
                </a:solidFill>
                <a:latin typeface="Minion Pro"/>
              </a:rPr>
              <a:t>edilmesi gerekir. </a:t>
            </a:r>
            <a:r>
              <a:rPr lang="tr-TR" sz="1800" b="0" i="0" u="none" strike="noStrike" baseline="0" dirty="0">
                <a:solidFill>
                  <a:srgbClr val="000000"/>
                </a:solidFill>
                <a:latin typeface="Minion Pro"/>
              </a:rPr>
              <a:t>Tasfiyenin mevzuatta belirlenen yöntemler dâhilinde tekrar kullanılmayacak (görüntülenemeyecek, okunamayacak) şekilde yapılması da </a:t>
            </a:r>
            <a:r>
              <a:rPr lang="tr-TR" sz="1800" b="0" i="1" u="none" strike="noStrike" baseline="0" dirty="0">
                <a:solidFill>
                  <a:srgbClr val="000000"/>
                </a:solidFill>
                <a:latin typeface="Minion Pro"/>
              </a:rPr>
              <a:t>imha </a:t>
            </a:r>
            <a:r>
              <a:rPr lang="tr-TR" sz="1800" b="0" i="0" u="none" strike="noStrike" baseline="0" dirty="0">
                <a:solidFill>
                  <a:srgbClr val="000000"/>
                </a:solidFill>
                <a:latin typeface="Minion Pro"/>
              </a:rPr>
              <a:t>işlemini oluşturur. </a:t>
            </a:r>
          </a:p>
        </p:txBody>
      </p:sp>
    </p:spTree>
    <p:extLst>
      <p:ext uri="{BB962C8B-B14F-4D97-AF65-F5344CB8AC3E}">
        <p14:creationId xmlns:p14="http://schemas.microsoft.com/office/powerpoint/2010/main" val="12555590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55312"/>
          </a:xfrm>
          <a:prstGeom prst="rect">
            <a:avLst/>
          </a:prstGeom>
          <a:noFill/>
        </p:spPr>
        <p:txBody>
          <a:bodyPr wrap="square">
            <a:spAutoFit/>
          </a:bodyPr>
          <a:lstStyle/>
          <a:p>
            <a:pPr algn="just"/>
            <a:r>
              <a:rPr lang="tr-TR" sz="1800" b="0" i="0" u="none" strike="noStrike" baseline="0" dirty="0">
                <a:solidFill>
                  <a:srgbClr val="000000"/>
                </a:solidFill>
                <a:latin typeface="Minion Pro"/>
              </a:rPr>
              <a:t>Belgelerin arşiv değerlerinin başarılı bir şekilde belirlenmesi ve bu değer doğrultusunda </a:t>
            </a:r>
            <a:r>
              <a:rPr lang="tr-TR" sz="1800" b="1" i="0" u="none" strike="noStrike" baseline="0" dirty="0">
                <a:solidFill>
                  <a:srgbClr val="000000"/>
                </a:solidFill>
                <a:latin typeface="Minion Pro"/>
              </a:rPr>
              <a:t>“saklanması, bir başka arşive/ortama transferi, tasfiyesi ve imhası” </a:t>
            </a:r>
            <a:r>
              <a:rPr lang="tr-TR" sz="1800" b="0" i="0" u="none" strike="noStrike" baseline="0" dirty="0">
                <a:solidFill>
                  <a:srgbClr val="000000"/>
                </a:solidFill>
                <a:latin typeface="Minion Pro"/>
              </a:rPr>
              <a:t>yönetimsel olarak özellikle belge yönetimi ve arşiv yönetimi bakımından son derece önemlidir. </a:t>
            </a:r>
            <a:r>
              <a:rPr lang="tr-TR" sz="1800" b="1" i="0" u="none" strike="noStrike" baseline="0" dirty="0">
                <a:solidFill>
                  <a:srgbClr val="000000"/>
                </a:solidFill>
                <a:latin typeface="Minion Pro"/>
              </a:rPr>
              <a:t>Kurumların fiziksel ve elektronik ortamda depolama kapasiteleri ve gelecekteki ihtiyaçları, insan kaynakları ve mali kaynakların kullanılmasına yönelik planlama bu süreçte alınan kararlar doğrultusunda yapılabilecektir. </a:t>
            </a:r>
            <a:r>
              <a:rPr lang="tr-TR" sz="1800" b="0" i="0" u="none" strike="noStrike" baseline="0" dirty="0">
                <a:solidFill>
                  <a:srgbClr val="000000"/>
                </a:solidFill>
                <a:latin typeface="Minion Pro"/>
              </a:rPr>
              <a:t>Belgelerin arşiv değerlerinin belirlenmesi ve bu değerler doğrultusunda saklama, transfer, tasfiye ve/veya imha prosedürleri işletilebilecek hatta arşiv belgesi olarak değerlendirilenlerin dijitalleştirme ve belge onarımı ve restorasyonu sağlanabilecektir. </a:t>
            </a:r>
          </a:p>
          <a:p>
            <a:pPr algn="just"/>
            <a:endParaRPr lang="tr-TR" sz="1800" b="0" i="0" u="none" strike="noStrike" baseline="0" dirty="0">
              <a:solidFill>
                <a:srgbClr val="000000"/>
              </a:solidFill>
              <a:latin typeface="Minion Pro"/>
            </a:endParaRPr>
          </a:p>
          <a:p>
            <a:pPr algn="just"/>
            <a:r>
              <a:rPr lang="tr-TR" sz="1800" i="0" u="none" strike="noStrike" baseline="0" dirty="0">
                <a:solidFill>
                  <a:srgbClr val="000000"/>
                </a:solidFill>
                <a:latin typeface="Minion Pro"/>
              </a:rPr>
              <a:t>Belgelerin arşiv değerleri saklama süreleri</a:t>
            </a:r>
            <a:r>
              <a:rPr lang="tr-TR" sz="1800" b="0" i="0" u="none" strike="noStrike" baseline="0" dirty="0">
                <a:solidFill>
                  <a:srgbClr val="000000"/>
                </a:solidFill>
                <a:latin typeface="Minion Pro"/>
              </a:rPr>
              <a:t>, </a:t>
            </a:r>
            <a:r>
              <a:rPr lang="tr-TR" sz="1800" b="0" i="1" u="none" strike="noStrike" baseline="0" dirty="0">
                <a:solidFill>
                  <a:srgbClr val="000000"/>
                </a:solidFill>
                <a:latin typeface="Minion Pro"/>
              </a:rPr>
              <a:t>saklama planları</a:t>
            </a:r>
            <a:r>
              <a:rPr lang="tr-TR" sz="800" b="0" i="0" u="none" strike="noStrike" baseline="0" dirty="0">
                <a:solidFill>
                  <a:srgbClr val="000000"/>
                </a:solidFill>
                <a:latin typeface="Minion Pro"/>
              </a:rPr>
              <a:t>24 </a:t>
            </a:r>
            <a:r>
              <a:rPr lang="tr-TR" sz="1800" b="0" i="0" u="none" strike="noStrike" baseline="0" dirty="0">
                <a:solidFill>
                  <a:srgbClr val="000000"/>
                </a:solidFill>
                <a:latin typeface="Minion Pro"/>
              </a:rPr>
              <a:t>ile </a:t>
            </a:r>
            <a:r>
              <a:rPr lang="tr-TR" sz="1800" b="0" i="1" u="none" strike="noStrike" baseline="0" dirty="0">
                <a:solidFill>
                  <a:srgbClr val="000000"/>
                </a:solidFill>
                <a:latin typeface="Minion Pro"/>
              </a:rPr>
              <a:t>önceden </a:t>
            </a:r>
            <a:r>
              <a:rPr lang="tr-TR" sz="1800" b="0" i="0" u="none" strike="noStrike" baseline="0" dirty="0">
                <a:solidFill>
                  <a:srgbClr val="000000"/>
                </a:solidFill>
                <a:latin typeface="Minion Pro"/>
              </a:rPr>
              <a:t>veya arşivlerde bulundukları ortamlarda sonradan belirlenebilir. </a:t>
            </a:r>
            <a:r>
              <a:rPr lang="tr-TR" sz="1800" b="1" i="0" u="none" strike="noStrike" baseline="0" dirty="0">
                <a:solidFill>
                  <a:srgbClr val="000000"/>
                </a:solidFill>
                <a:latin typeface="Minion Pro"/>
              </a:rPr>
              <a:t>Ancak değerlendirmenin belge yönetimi aşamasında saklama planlarının hazırlanması ile erken dönemlerde yapılması tercih edilmelidir. </a:t>
            </a:r>
            <a:r>
              <a:rPr lang="tr-TR" sz="1800" b="0" i="0" u="none" strike="noStrike" baseline="0" dirty="0">
                <a:solidFill>
                  <a:srgbClr val="000000"/>
                </a:solidFill>
                <a:latin typeface="Minion Pro"/>
              </a:rPr>
              <a:t>Belge yönetimi aşamasında yapılan değerlendirmede belgeler aktif halde olduğundan üretim ve kullanım amaçları, yasal dayanakları değerlendirilebilir, birim personeli ve uzman görüşleri alınabilir. Hatta karar verilememesi halinde gelecekte belirlenen bir sürenin sonunda (sonradan) değerlendirilmesi istenebilir. </a:t>
            </a:r>
            <a:r>
              <a:rPr lang="tr-TR" sz="1800" b="1" i="0" u="none" strike="noStrike" baseline="0" dirty="0">
                <a:solidFill>
                  <a:srgbClr val="000000"/>
                </a:solidFill>
                <a:latin typeface="Minion Pro"/>
              </a:rPr>
              <a:t>Belgelerin arşiv değerleri ve saklama süreleri belge yönetimi aşamasında belirlenmemiş ise arşivlerde sonradan değerlendirme yapmak, belgelerin aktif olduğu dönemi ve işlevini bilmek, yasal durumunu belirlemek, birim personeli ve uzman görüşünü almak güçleşecektir. </a:t>
            </a:r>
            <a:r>
              <a:rPr lang="tr-TR" sz="1800" b="0" i="0" u="none" strike="noStrike" baseline="0" dirty="0">
                <a:solidFill>
                  <a:srgbClr val="000000"/>
                </a:solidFill>
                <a:latin typeface="Minion Pro"/>
              </a:rPr>
              <a:t>Bu aşamada yapılan değerlendirmede (yığın ile karşılaşma olasılığı düşünülmelidir) genel yaklaşımlar sergilenebileceğinden gereksiz olanlar saklanabileceği gibi saklanması gereken belgelerin tasfiye hatta imha edilme riski gibi telafisi mümkün olmayan durumlar ortaya çıkabilmektedir. </a:t>
            </a:r>
          </a:p>
        </p:txBody>
      </p:sp>
    </p:spTree>
    <p:extLst>
      <p:ext uri="{BB962C8B-B14F-4D97-AF65-F5344CB8AC3E}">
        <p14:creationId xmlns:p14="http://schemas.microsoft.com/office/powerpoint/2010/main" val="14207575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Belgelerin mümkün olduğunca önceden değerlendirilmesi ve saklama planlarına yansıtılması; özellikli veya örnek olacak/oluşturacak olanların ise sonradan değerlendirilerek seçilmesi uygun olacaktır. Saklama planları ayıklama ve imha komisyonlarının değerlendirmesini de kolaylaştıracak hatta zamanla sadece özellikli olanlar (özelliği gereği arşiv belgesi olarak değerlendirilenler) seçilecektir. Üretim ve kullanım amaçları aynı olan belgelerin ve bu belgelere ait dosya/klasör ve serilerin saklama gerekçelerinin aynı veya benzer olacağı değerlendirildiğinde zamanla işlemlerin standartlaşması, bunun sonucu olarak arşivlerde kişisel inisiyatifin en aza indirilerek ortadan kalkması sağlanabilecektir.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Belgeler, dosyalar/klasörler ve bunlara ait serilerin arşiv değerleri belirlenirken hangi özelliklerinden dolayı ve ne kadar süre saklanacakları (saklanmaları gerektiği); saklama süreleri tamamlandığında nasıl bir işleme tabi tutulacakları mutlaka belirlenmelidir. Bu belirleme (idari, mali, hukuki açıdan) bürokratik nedenlerle olabileceği gibi tarihsel ve kültürel bağlamda da gerçekleştirilir. </a:t>
            </a:r>
            <a:r>
              <a:rPr lang="tr-TR" sz="1800" b="1" i="0" u="none" strike="noStrike" baseline="0" dirty="0">
                <a:solidFill>
                  <a:srgbClr val="000000"/>
                </a:solidFill>
                <a:latin typeface="Minion Pro"/>
              </a:rPr>
              <a:t>Bu ayrım ve değerlendirme süreci kurum ve kuruluşlarda idari ve kültürel arşivlerin hangi belgelerden oluştuğunu da ortaya koyar.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Kurumsal faaliyetler, iş ve işlemler yasa, yönetmelik, yönerge, talimat gibi düzenlemelerle yürütülmektedir. Bundan hareketle faaliyetin, işin veya işlemin yürütülmesinde kullanılan belgelerin</a:t>
            </a:r>
            <a:r>
              <a:rPr lang="tr-TR" sz="800" b="0" i="0" u="none" strike="noStrike" baseline="0" dirty="0">
                <a:solidFill>
                  <a:srgbClr val="000000"/>
                </a:solidFill>
                <a:latin typeface="Minion Pro"/>
              </a:rPr>
              <a:t>25 </a:t>
            </a:r>
            <a:r>
              <a:rPr lang="tr-TR" sz="1800" b="0" i="0" u="none" strike="noStrike" baseline="0" dirty="0">
                <a:solidFill>
                  <a:srgbClr val="000000"/>
                </a:solidFill>
                <a:latin typeface="Minion Pro"/>
              </a:rPr>
              <a:t>saklama sürelerinin belirtildiği hükümler, durumlar olabilmekte veya yükümlülük gereği bu süre öngörülebilmektedir. Bu süreler idari düzenlemede belirtildiği veya taraflara yükümlülük getirdiği için asgari olarak uygulanmalıdır. </a:t>
            </a:r>
          </a:p>
        </p:txBody>
      </p:sp>
    </p:spTree>
    <p:extLst>
      <p:ext uri="{BB962C8B-B14F-4D97-AF65-F5344CB8AC3E}">
        <p14:creationId xmlns:p14="http://schemas.microsoft.com/office/powerpoint/2010/main" val="3530910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0" i="0" u="none" strike="noStrike" baseline="0" dirty="0">
                <a:solidFill>
                  <a:srgbClr val="000000"/>
                </a:solidFill>
                <a:latin typeface="Minion Pro"/>
              </a:rPr>
              <a:t>Saklama sürelerinin idari düzenlemelerde doğrudan belirtilmesi veya yükümlülük gereği saklanma sürelerinin öngörülmesi değerlendirmeyi kolaylaştıracaktır. Diğer durumlarda ise değerlendirme yapmak güçleşeceği için daha titiz davranılmalı; kişisel değerlendirmelerden kaçınılarak komisyon veya çalışma grubu oluşturularak karar verilmelidir. Devlet Arşiv Hizmetleri Hakkında Yönetmeliğin beşinci bölümünde ayıklama ve imha işlemlerinde uyulacak esaslar açıklanmış ve hükme bağlanmıştır.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Kurumsal faaliyetin yürütülmesi, belgelerin oluşturulması ve kullanılması ile ilgili bir takım yasal düzenlemelerde doğrudan saklama süresi belirtilen veya yükümlülük gereği öngörüde bulunulabilecek ifadeler geçebilmektedir. Kurumların kuruluş ve faaliyetlerini yürütmelerine yönelik düzenlemeler (yasa, yönetmelik, yönerge, talimat vb.) başta olmak üzere dikkate alınması gereken yasal/idari düzenlemelerden bazıları şunlardır: </a:t>
            </a:r>
          </a:p>
          <a:p>
            <a:pPr algn="just"/>
            <a:r>
              <a:rPr lang="tr-TR" sz="1800" b="0" i="1" u="none" strike="noStrike" baseline="0" dirty="0">
                <a:solidFill>
                  <a:srgbClr val="000000"/>
                </a:solidFill>
                <a:latin typeface="Minion Pro"/>
              </a:rPr>
              <a:t>213 sayılı Vergi Usul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6102 sayılı Türk Ticaret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6100 sayılı Hukuk Muhakemeleri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5510 sayılı Sosyal Sigortalar ve Genel Sağlık Sigortası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5237 sayılı Türk Ceza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5271 sayılı Ceza Muhakemesi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4721 sayılı Türk Medeni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4077 sayılı Tüketicinin Korunması Hakkında Kanun </a:t>
            </a:r>
            <a:endParaRPr lang="tr-TR" sz="1800" b="0" i="0" u="none" strike="noStrike" baseline="0" dirty="0">
              <a:solidFill>
                <a:srgbClr val="000000"/>
              </a:solidFill>
              <a:latin typeface="Minion Pro"/>
            </a:endParaRPr>
          </a:p>
          <a:p>
            <a:pPr algn="just"/>
            <a:r>
              <a:rPr lang="de-DE" sz="1800" b="0" i="1" u="none" strike="noStrike" baseline="0" dirty="0">
                <a:solidFill>
                  <a:srgbClr val="000000"/>
                </a:solidFill>
                <a:latin typeface="Minion Pro"/>
              </a:rPr>
              <a:t>5809 </a:t>
            </a:r>
            <a:r>
              <a:rPr lang="de-DE" sz="1800" b="0" i="1" u="none" strike="noStrike" baseline="0" dirty="0" err="1">
                <a:solidFill>
                  <a:srgbClr val="000000"/>
                </a:solidFill>
                <a:latin typeface="Minion Pro"/>
              </a:rPr>
              <a:t>sayılı</a:t>
            </a:r>
            <a:r>
              <a:rPr lang="de-DE" sz="1800" b="0" i="1" u="none" strike="noStrike" baseline="0" dirty="0">
                <a:solidFill>
                  <a:srgbClr val="000000"/>
                </a:solidFill>
                <a:latin typeface="Minion Pro"/>
              </a:rPr>
              <a:t> Elektronik </a:t>
            </a:r>
            <a:r>
              <a:rPr lang="de-DE" sz="1800" b="0" i="1" u="none" strike="noStrike" baseline="0" dirty="0" err="1">
                <a:solidFill>
                  <a:srgbClr val="000000"/>
                </a:solidFill>
                <a:latin typeface="Minion Pro"/>
              </a:rPr>
              <a:t>Haberleşme</a:t>
            </a:r>
            <a:r>
              <a:rPr lang="de-DE" sz="1800" b="0" i="1" u="none" strike="noStrike" baseline="0" dirty="0">
                <a:solidFill>
                  <a:srgbClr val="000000"/>
                </a:solidFill>
                <a:latin typeface="Minion Pro"/>
              </a:rPr>
              <a:t> </a:t>
            </a:r>
            <a:r>
              <a:rPr lang="de-DE" sz="1800" b="0" i="1" u="none" strike="noStrike" baseline="0" dirty="0" err="1">
                <a:solidFill>
                  <a:srgbClr val="000000"/>
                </a:solidFill>
                <a:latin typeface="Minion Pro"/>
              </a:rPr>
              <a:t>Kanunu</a:t>
            </a:r>
            <a:r>
              <a:rPr lang="de-DE" sz="1800" b="0" i="1" u="none" strike="noStrike" baseline="0" dirty="0">
                <a:solidFill>
                  <a:srgbClr val="000000"/>
                </a:solidFill>
                <a:latin typeface="Minion Pro"/>
              </a:rPr>
              <a:t> </a:t>
            </a:r>
            <a:endParaRPr lang="de-DE" sz="1800" b="0" i="0" u="none" strike="noStrike" baseline="0" dirty="0">
              <a:solidFill>
                <a:srgbClr val="000000"/>
              </a:solidFill>
              <a:latin typeface="Minion Pro"/>
            </a:endParaRPr>
          </a:p>
          <a:p>
            <a:pPr algn="just"/>
            <a:endParaRPr lang="tr-TR" sz="1800" b="0" i="1" u="none" strike="noStrike" baseline="0" dirty="0">
              <a:solidFill>
                <a:srgbClr val="000000"/>
              </a:solidFill>
              <a:latin typeface="Minion Pro"/>
            </a:endParaRPr>
          </a:p>
        </p:txBody>
      </p:sp>
    </p:spTree>
    <p:extLst>
      <p:ext uri="{BB962C8B-B14F-4D97-AF65-F5344CB8AC3E}">
        <p14:creationId xmlns:p14="http://schemas.microsoft.com/office/powerpoint/2010/main" val="10347810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16320"/>
          </a:xfrm>
          <a:prstGeom prst="rect">
            <a:avLst/>
          </a:prstGeom>
          <a:noFill/>
        </p:spPr>
        <p:txBody>
          <a:bodyPr wrap="square">
            <a:spAutoFit/>
          </a:bodyPr>
          <a:lstStyle/>
          <a:p>
            <a:pPr algn="just"/>
            <a:r>
              <a:rPr lang="tr-TR" sz="1800" b="0" i="1" u="none" strike="noStrike" baseline="0" dirty="0">
                <a:solidFill>
                  <a:srgbClr val="000000"/>
                </a:solidFill>
                <a:latin typeface="Minion Pro"/>
              </a:rPr>
              <a:t>5070 sayılı Elektronik İmza Kanununu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7201 sayılı Tebligat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4982 sayılı Bilgi Edinme Hakkı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5411 sayılı Bankacılık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6098 sayılı Türk Borçlar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5352 sayılı Adli Sicil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5018 sayılı Kamu Mali Yönetimi ve Kontrol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4857 sayılı İş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6183 sayılı Amme Alacaklarının Tahsil Usulü Hakkında Kanun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657 sayılı Devlet Memurları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6698 sayılı Kişisel Verilerin Korunması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Belgelerin Sayıştay’a Gönderilmesi, İadesi, Saklanması ve Yok Edilmesine İlişkin Yönetmelik</a:t>
            </a:r>
            <a:r>
              <a:rPr lang="tr-TR" sz="800" b="0" i="0" u="none" strike="noStrike" baseline="0" dirty="0">
                <a:solidFill>
                  <a:srgbClr val="000000"/>
                </a:solidFill>
                <a:latin typeface="Minion Pro"/>
              </a:rPr>
              <a:t>26 </a:t>
            </a:r>
            <a:endParaRPr lang="tr-TR" sz="1800" b="0" i="1" u="none" strike="noStrike" baseline="0" dirty="0">
              <a:solidFill>
                <a:srgbClr val="000000"/>
              </a:solidFill>
              <a:latin typeface="Minion Pro"/>
            </a:endParaRPr>
          </a:p>
        </p:txBody>
      </p:sp>
    </p:spTree>
    <p:extLst>
      <p:ext uri="{BB962C8B-B14F-4D97-AF65-F5344CB8AC3E}">
        <p14:creationId xmlns:p14="http://schemas.microsoft.com/office/powerpoint/2010/main" val="1192830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355312"/>
          </a:xfrm>
          <a:prstGeom prst="rect">
            <a:avLst/>
          </a:prstGeom>
          <a:noFill/>
        </p:spPr>
        <p:txBody>
          <a:bodyPr wrap="square">
            <a:spAutoFit/>
          </a:bodyPr>
          <a:lstStyle/>
          <a:p>
            <a:pPr algn="just"/>
            <a:r>
              <a:rPr lang="tr-TR" sz="1800" b="0" i="1" u="none" strike="noStrike" baseline="0" dirty="0">
                <a:solidFill>
                  <a:srgbClr val="000000"/>
                </a:solidFill>
                <a:latin typeface="Minion Pro"/>
              </a:rPr>
              <a:t>5070 sayılı Elektronik İmza Kanununu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7201 sayılı Tebligat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4982 sayılı Bilgi Edinme Hakkı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5411 sayılı Bankacılık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6098 sayılı Türk Borçlar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5352 sayılı Adli Sicil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5018 sayılı Kamu Mali Yönetimi ve Kontrol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4857 sayılı İş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6183 sayılı Amme Alacaklarının Tahsil Usulü Hakkında Kanun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657 sayılı Devlet Memurları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6698 sayılı Kişisel Verilerin Korunması Kanunu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Belgelerin Sayıştay’a Gönderilmesi, İadesi, Saklanması ve Yok Edilmesine İlişkin Yönetmelik</a:t>
            </a:r>
            <a:r>
              <a:rPr lang="tr-TR" sz="800" b="0" i="0" u="none" strike="noStrike" baseline="0" dirty="0">
                <a:solidFill>
                  <a:srgbClr val="000000"/>
                </a:solidFill>
                <a:latin typeface="Minion Pro"/>
              </a:rPr>
              <a:t>26</a:t>
            </a:r>
          </a:p>
          <a:p>
            <a:pPr algn="just"/>
            <a:r>
              <a:rPr lang="tr-TR" sz="800" b="0" i="0" u="none" strike="noStrike" baseline="0" dirty="0">
                <a:solidFill>
                  <a:srgbClr val="000000"/>
                </a:solidFill>
                <a:latin typeface="Minion Pro"/>
              </a:rPr>
              <a:t> </a:t>
            </a:r>
            <a:r>
              <a:rPr lang="tr-TR" sz="1800" b="0" i="1" u="none" strike="noStrike" baseline="0" dirty="0">
                <a:solidFill>
                  <a:srgbClr val="000000"/>
                </a:solidFill>
                <a:latin typeface="Minion Pro"/>
              </a:rPr>
              <a:t>Merkezî Yönetim Harcama Belgeleri Yönetmeliği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Mahalli İdareler Harcama Belgeleri Yönetmeliği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Tapu Sicili Tüzüğü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Evlendirme Yönetmeliği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Saklama Planları </a:t>
            </a:r>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Arşiv Malzemesi Tespit Formları </a:t>
            </a:r>
          </a:p>
          <a:p>
            <a:pPr algn="just"/>
            <a:r>
              <a:rPr lang="tr-TR" i="1" dirty="0">
                <a:solidFill>
                  <a:srgbClr val="000000"/>
                </a:solidFill>
                <a:latin typeface="Minion Pro"/>
              </a:rPr>
              <a:t>…</a:t>
            </a:r>
            <a:endParaRPr lang="tr-TR" sz="1800" b="0" i="1" u="none" strike="noStrike" baseline="0" dirty="0">
              <a:solidFill>
                <a:srgbClr val="000000"/>
              </a:solidFill>
              <a:latin typeface="Minion Pro"/>
            </a:endParaRPr>
          </a:p>
        </p:txBody>
      </p:sp>
    </p:spTree>
    <p:extLst>
      <p:ext uri="{BB962C8B-B14F-4D97-AF65-F5344CB8AC3E}">
        <p14:creationId xmlns:p14="http://schemas.microsoft.com/office/powerpoint/2010/main" val="29534474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970318"/>
          </a:xfrm>
          <a:prstGeom prst="rect">
            <a:avLst/>
          </a:prstGeom>
          <a:noFill/>
        </p:spPr>
        <p:txBody>
          <a:bodyPr wrap="square">
            <a:spAutoFit/>
          </a:bodyPr>
          <a:lstStyle/>
          <a:p>
            <a:pPr algn="just"/>
            <a:r>
              <a:rPr lang="tr-TR" sz="1800" b="0" i="0" u="none" strike="noStrike" baseline="0" dirty="0">
                <a:solidFill>
                  <a:srgbClr val="000000"/>
                </a:solidFill>
                <a:latin typeface="Minion Pro"/>
              </a:rPr>
              <a:t>Belge yöneticileri ve arşivciler belgelerin arşiv değerlerinin belirlenmesine yönelik yapacakları çalışmalarda faaliyetin yürütücüsü birim ve faaliyet hakkında bilgi ve tecrübe sahibi kişilerden ve alan uzmanlarından görüş alırlar. Değerlendirmede belgelerin üretim ve kullanım amaçları, bir başka kurum veya birimdeki belgeler ile ilişkisi, tamamlayıcılığı gibi pek çok özellik dikkate alınır. </a:t>
            </a:r>
            <a:r>
              <a:rPr lang="tr-TR" sz="1800" b="1" i="0" u="none" strike="noStrike" baseline="0" dirty="0">
                <a:solidFill>
                  <a:srgbClr val="000000"/>
                </a:solidFill>
                <a:latin typeface="Minion Pro"/>
              </a:rPr>
              <a:t>Belgeler kamu kurumu ve tüzel/özel kişilerin haklarının korunması yönünden saklanmasına ihtiyaç duyulduğu (gerektiği) sürece saklanırlar. </a:t>
            </a:r>
            <a:r>
              <a:rPr lang="tr-TR" sz="1800" b="0" i="0" u="none" strike="noStrike" baseline="0" dirty="0">
                <a:solidFill>
                  <a:srgbClr val="000000"/>
                </a:solidFill>
                <a:latin typeface="Minion Pro"/>
              </a:rPr>
              <a:t>Bazen kurum kapatılmış dahi olsa saklanmasına devam edilmesi gereken belgeler</a:t>
            </a:r>
            <a:r>
              <a:rPr lang="tr-TR" sz="800" b="0" i="0" u="none" strike="noStrike" baseline="0" dirty="0">
                <a:solidFill>
                  <a:srgbClr val="000000"/>
                </a:solidFill>
                <a:latin typeface="Minion Pro"/>
              </a:rPr>
              <a:t>27 </a:t>
            </a:r>
            <a:r>
              <a:rPr lang="tr-TR" sz="1800" b="0" i="0" u="none" strike="noStrike" baseline="0" dirty="0">
                <a:solidFill>
                  <a:srgbClr val="000000"/>
                </a:solidFill>
                <a:latin typeface="Minion Pro"/>
              </a:rPr>
              <a:t>olabilmektedir.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Ayıklama, belgelerin hiyerarşik aidiyeti ve dosya/klasör bütünlüğü dikkate alınarak yapılmalıdır. Belgelerin aslî düzenleri içerisinde bulunmaları ve değerlendirmenin önceden yapılmış olması ayıklama işlemini kolaylaştıracaktır. Belge yönetimi ve arşiv yönetimi bakımından her bir belgenin dolayısıyla her bir dosyanın/klasörün saklama süresinin bulunması/belirlenmesi (veya öngörülen belirli bir süre sonra ayrıca değerlendirilmesi) gerekir. Saklama süreleri kurumlarında (kurumun sorumluluğunda) saklandığı/saklanacağı süreleri ifade etmelidir. Bu süre özel durumlar hariç 1 yıl ile süresiz (yani sürekli saklama) olarak belirlenmelidir. Bu süre fiziksel ortamda birim arşivi, merkezi arşiv ve kurum arşivi olarak ayrı ayrı belirlenebilir. </a:t>
            </a:r>
            <a:endParaRPr lang="tr-TR" sz="1800" b="0" i="1" u="none" strike="noStrike" baseline="0" dirty="0">
              <a:solidFill>
                <a:srgbClr val="000000"/>
              </a:solidFill>
              <a:latin typeface="Minion Pro"/>
            </a:endParaRPr>
          </a:p>
        </p:txBody>
      </p:sp>
    </p:spTree>
    <p:extLst>
      <p:ext uri="{BB962C8B-B14F-4D97-AF65-F5344CB8AC3E}">
        <p14:creationId xmlns:p14="http://schemas.microsoft.com/office/powerpoint/2010/main" val="1535943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01314"/>
          </a:xfrm>
          <a:prstGeom prst="rect">
            <a:avLst/>
          </a:prstGeom>
          <a:noFill/>
        </p:spPr>
        <p:txBody>
          <a:bodyPr wrap="square">
            <a:spAutoFit/>
          </a:bodyPr>
          <a:lstStyle/>
          <a:p>
            <a:pPr algn="just"/>
            <a:r>
              <a:rPr lang="tr-TR" sz="1800" b="0" i="0" u="none" strike="noStrike" baseline="0" dirty="0">
                <a:solidFill>
                  <a:srgbClr val="000000"/>
                </a:solidFill>
                <a:latin typeface="Minion Pro"/>
              </a:rPr>
              <a:t>Belgelerin arşiv değerleri ve saklama sürelerine göre aşağıdaki işlemler yapılır: </a:t>
            </a: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Transfer/devir</a:t>
            </a:r>
            <a:r>
              <a:rPr lang="tr-TR" sz="1800" b="1" i="0" u="none" strike="noStrike" baseline="0" dirty="0">
                <a:solidFill>
                  <a:srgbClr val="000000"/>
                </a:solidFill>
                <a:latin typeface="Minion Pro"/>
              </a:rPr>
              <a:t>: </a:t>
            </a:r>
            <a:r>
              <a:rPr lang="tr-TR" sz="1800" b="0" i="0" u="none" strike="noStrike" baseline="0" dirty="0">
                <a:solidFill>
                  <a:srgbClr val="000000"/>
                </a:solidFill>
                <a:latin typeface="Minion Pro"/>
              </a:rPr>
              <a:t>Saklama sürelerini tamamlayanlardan arşiv belgesi olarak belirlenenler dosya/klasör serileri halinde, özelliği gereği veya örnek olması/oluşturması bakımından arşiv belgesi olarak değerlendirilenler ise seçilerek</a:t>
            </a:r>
            <a:r>
              <a:rPr lang="tr-TR" sz="800" b="0" i="0" u="none" strike="noStrike" baseline="0" dirty="0">
                <a:solidFill>
                  <a:srgbClr val="000000"/>
                </a:solidFill>
                <a:latin typeface="Minion Pro"/>
              </a:rPr>
              <a:t>28 </a:t>
            </a:r>
            <a:r>
              <a:rPr lang="tr-TR" sz="1800" b="0" i="0" u="none" strike="noStrike" baseline="0" dirty="0">
                <a:solidFill>
                  <a:srgbClr val="000000"/>
                </a:solidFill>
                <a:latin typeface="Minion Pro"/>
              </a:rPr>
              <a:t>Devlet Arşivleri’ne transfer edilirler. </a:t>
            </a: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Sürekli saklama: </a:t>
            </a:r>
            <a:r>
              <a:rPr lang="tr-TR" sz="1800" b="0" i="0" u="none" strike="noStrike" baseline="0" dirty="0">
                <a:solidFill>
                  <a:srgbClr val="000000"/>
                </a:solidFill>
                <a:latin typeface="Minion Pro"/>
              </a:rPr>
              <a:t>Bu tür belgeler kurumlar var olduğu, hizmet yürütüldüğü sürece hatta bazıları kurumun kapatılması, faaliyetin sonlandırılması halinde dahi (bir başka arşive/ortama bir nevi transfer edilerek) saklanırlar. Bu özellikteki belgeler arşiv belgesi özelliği taşıyabileceği için kurumun kapatılması, faaliyetin sonlandırılması veya kurum tarafından saklama planlarında yapılacak değişikliklerde bu özellik göz önünde bulundurulur. </a:t>
            </a: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Öngörülen süre sonunda ayrıca değerlendirme: </a:t>
            </a:r>
            <a:r>
              <a:rPr lang="tr-TR" sz="1800" b="0" i="0" u="none" strike="noStrike" baseline="0" dirty="0">
                <a:solidFill>
                  <a:srgbClr val="000000"/>
                </a:solidFill>
                <a:latin typeface="Minion Pro"/>
              </a:rPr>
              <a:t>Bazı özel durumlarda belgelerin konuları, dosyaların/klasörlerin oluşturulma şekli ve yapıları göz önünde bulundurulduğunda arşiv değerleri ve saklama sürelerinin önceden belirlenmesi güç olabilir, yanlış değerlendirme yapılabilir. Bu durumda saklama planlarında belirtilen süre beklenir ve belgelerin değerlendirmesi (bu değerlendirme -ayıklama ve imha komisyonu tarafından titizlikle yapılmalıdır) öngörülen sürenin sonunda yapılır. Böyle durumlarda dosyaların/klasörlerin içerisinde arşiv belgesi, saklanacak belgeler ve imha edilecekler bir arada bulunabilir. Her bir belgenin değerlendirme sonucuna göre saklama, devir veya imha prosedürü işletilir. </a:t>
            </a: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İmha:</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Saklama süresi tamamlandığında usulüne uygun olarak imha edilirler. </a:t>
            </a: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851461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801314"/>
          </a:xfrm>
          <a:prstGeom prst="rect">
            <a:avLst/>
          </a:prstGeom>
          <a:noFill/>
        </p:spPr>
        <p:txBody>
          <a:bodyPr wrap="square">
            <a:spAutoFit/>
          </a:bodyPr>
          <a:lstStyle/>
          <a:p>
            <a:pPr algn="just"/>
            <a:r>
              <a:rPr lang="tr-TR" sz="1800" b="0" i="0" u="none" strike="noStrike" baseline="0" dirty="0">
                <a:solidFill>
                  <a:srgbClr val="000000"/>
                </a:solidFill>
                <a:latin typeface="Minion Pro"/>
              </a:rPr>
              <a:t>Belgeler, </a:t>
            </a:r>
            <a:r>
              <a:rPr lang="tr-TR" sz="1800" b="0" i="1" u="none" strike="noStrike" baseline="0" dirty="0">
                <a:solidFill>
                  <a:srgbClr val="000000"/>
                </a:solidFill>
                <a:latin typeface="Minion Pro"/>
              </a:rPr>
              <a:t>arşiv değerlerini koruduğu sürece saklanırlar</a:t>
            </a:r>
            <a:r>
              <a:rPr lang="tr-TR" sz="1800" b="0" i="0" u="none" strike="noStrike" baseline="0" dirty="0">
                <a:solidFill>
                  <a:srgbClr val="000000"/>
                </a:solidFill>
                <a:latin typeface="Minion Pro"/>
              </a:rPr>
              <a:t>. Bunlardan arşiv belgesi olarak değerlendirilenler kurumlarında saklama süresini tamamladığında Devlet Arşivleri’ne devredilir/transfer edilir; </a:t>
            </a:r>
            <a:r>
              <a:rPr lang="tr-TR" sz="1800" b="0" i="1" u="none" strike="noStrike" baseline="0" dirty="0">
                <a:solidFill>
                  <a:srgbClr val="000000"/>
                </a:solidFill>
                <a:latin typeface="Minion Pro"/>
              </a:rPr>
              <a:t>zamanla arşiv değerlerini yitirenler ise imha edilirler</a:t>
            </a:r>
            <a:r>
              <a:rPr lang="tr-TR" sz="1800" b="0" i="0" u="none" strike="noStrike" baseline="0" dirty="0">
                <a:solidFill>
                  <a:srgbClr val="000000"/>
                </a:solidFill>
                <a:latin typeface="Minion Pro"/>
              </a:rPr>
              <a:t>. </a:t>
            </a:r>
            <a:r>
              <a:rPr lang="tr-TR" sz="1800" b="1" i="0" u="none" strike="noStrike" baseline="0" dirty="0">
                <a:solidFill>
                  <a:srgbClr val="000000"/>
                </a:solidFill>
                <a:latin typeface="Minion Pro"/>
              </a:rPr>
              <a:t>Belgelerin arşiv değerine göre saklanması ve transferi ne kadar doğal ve yapılması gereken bir işlem ise</a:t>
            </a:r>
            <a:r>
              <a:rPr lang="tr-TR" sz="1800" b="0" i="0" u="none" strike="noStrike" baseline="0" dirty="0">
                <a:solidFill>
                  <a:srgbClr val="000000"/>
                </a:solidFill>
                <a:latin typeface="Minion Pro"/>
              </a:rPr>
              <a:t> </a:t>
            </a:r>
            <a:r>
              <a:rPr lang="tr-TR" sz="1800" b="1" i="0" u="none" strike="noStrike" baseline="0" dirty="0">
                <a:solidFill>
                  <a:srgbClr val="000000"/>
                </a:solidFill>
                <a:latin typeface="Minion Pro"/>
              </a:rPr>
              <a:t>bu özelliğini kaybedenlerin tasfiyesi ve imhası da o kadar doğal ve yapılması gereken bir işlemdir. </a:t>
            </a:r>
            <a:r>
              <a:rPr lang="tr-TR" sz="1800" b="0" i="0" u="none" strike="noStrike" baseline="0" dirty="0">
                <a:solidFill>
                  <a:srgbClr val="000000"/>
                </a:solidFill>
                <a:latin typeface="Minion Pro"/>
              </a:rPr>
              <a:t>Ancak saklanmasına ihtiyaç duyulmayan belgelerin belirlenmesi ve tasfiye edilmesinde telafisi mümkün olmayan durumların önlenmesi adına imha sürecinin titizlikle yürütülmesi gerekir.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Belgelerin arşiv değerleri yasal düzenlemeler ve/veya saklama planları ile önceden belirlenmiş olsa dahi belgelerin sınıflandırılması, dosyalanması/</a:t>
            </a:r>
            <a:r>
              <a:rPr lang="tr-TR" sz="1800" b="0" i="0" u="none" strike="noStrike" baseline="0" dirty="0" err="1">
                <a:solidFill>
                  <a:srgbClr val="000000"/>
                </a:solidFill>
                <a:latin typeface="Minion Pro"/>
              </a:rPr>
              <a:t>klasörlenmesi</a:t>
            </a:r>
            <a:r>
              <a:rPr lang="tr-TR" sz="1800" b="0" i="0" u="none" strike="noStrike" baseline="0" dirty="0">
                <a:solidFill>
                  <a:srgbClr val="000000"/>
                </a:solidFill>
                <a:latin typeface="Minion Pro"/>
              </a:rPr>
              <a:t> veya saklama sürelerinin belirlenmesinden kaynaklanabilecek muhtemel hataların önüne geçebilmek için transfer veya imha işlemleri (belge yöneticileri ve arşivciler tarafından) kontrollü bir şekilde yürütülmelidir. </a:t>
            </a:r>
            <a:r>
              <a:rPr lang="tr-TR" sz="1800" b="1" i="0" u="none" strike="noStrike" baseline="0" dirty="0">
                <a:solidFill>
                  <a:srgbClr val="000000"/>
                </a:solidFill>
                <a:latin typeface="Minion Pro"/>
              </a:rPr>
              <a:t>Elektronik belgeleri de içeren doğrudan tasfiye ve imha işlemleri sistem, dosya yapıları ve arşiv değerlerine göre belirlenen sürelerin işletilmesine yönelik sürecin sağlıklı işlediğinden emin olununcaya kadar tercih edilmemelidir. </a:t>
            </a:r>
            <a:r>
              <a:rPr lang="tr-TR" sz="1800" b="0" i="0" u="none" strike="noStrike" baseline="0" dirty="0">
                <a:solidFill>
                  <a:srgbClr val="000000"/>
                </a:solidFill>
                <a:latin typeface="Minion Pro"/>
              </a:rPr>
              <a:t>Herhangi bir özelliğinden dolayı arşiv değeri bulunan belgelerin imha edilme riski veya saklanmasına ihtiyaç kalmayanların gereksiz yere bekletilmesinin önüne geçebilmek için imha işlemlerinin yürütülmesinde öncelikli olarak </a:t>
            </a:r>
            <a:r>
              <a:rPr lang="tr-TR" sz="1800" b="0" i="1" u="none" strike="noStrike" baseline="0" dirty="0">
                <a:solidFill>
                  <a:srgbClr val="000000"/>
                </a:solidFill>
                <a:latin typeface="Minion Pro"/>
              </a:rPr>
              <a:t>“ayıklama ve imha usulüne uyulması; belgelerin arşiv değeri hakkında bilgi veya fikir veren yasal düzenlemeler, saklama planları ve Devlet Arşivleri Başkanlığı tarafından hazırlanan rehberlerin” </a:t>
            </a:r>
            <a:r>
              <a:rPr lang="tr-TR" sz="1800" b="0" i="0" u="none" strike="noStrike" baseline="0" dirty="0">
                <a:solidFill>
                  <a:srgbClr val="000000"/>
                </a:solidFill>
                <a:latin typeface="Minion Pro"/>
              </a:rPr>
              <a:t>dikkate alınması gerekmektedir.</a:t>
            </a:r>
          </a:p>
        </p:txBody>
      </p:sp>
    </p:spTree>
    <p:extLst>
      <p:ext uri="{BB962C8B-B14F-4D97-AF65-F5344CB8AC3E}">
        <p14:creationId xmlns:p14="http://schemas.microsoft.com/office/powerpoint/2010/main" val="30446194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16320"/>
          </a:xfrm>
          <a:prstGeom prst="rect">
            <a:avLst/>
          </a:prstGeom>
          <a:noFill/>
        </p:spPr>
        <p:txBody>
          <a:bodyPr wrap="square">
            <a:spAutoFit/>
          </a:bodyPr>
          <a:lstStyle/>
          <a:p>
            <a:pPr algn="just"/>
            <a:r>
              <a:rPr lang="tr-TR" sz="1800" b="1" i="0" u="none" strike="noStrike" baseline="0" dirty="0">
                <a:solidFill>
                  <a:srgbClr val="000000"/>
                </a:solidFill>
                <a:latin typeface="Minion Pro"/>
              </a:rPr>
              <a:t>İmha şekli yasa ile belirlenmiş olanlar istisna olmak üzere</a:t>
            </a:r>
            <a:r>
              <a:rPr lang="tr-TR" sz="800" b="1" i="0" u="none" strike="noStrike" baseline="0" dirty="0">
                <a:solidFill>
                  <a:srgbClr val="000000"/>
                </a:solidFill>
                <a:latin typeface="Minion Pro"/>
              </a:rPr>
              <a:t>29 </a:t>
            </a:r>
            <a:r>
              <a:rPr lang="tr-TR" sz="1800" b="1" i="0" u="none" strike="noStrike" baseline="0" dirty="0">
                <a:solidFill>
                  <a:srgbClr val="000000"/>
                </a:solidFill>
                <a:latin typeface="Minion Pro"/>
              </a:rPr>
              <a:t>arşiv değeri bulunmayan ve imhasına karar verilenler kıyılarak (parçalama ve kıyma) imha edilirler. </a:t>
            </a:r>
            <a:r>
              <a:rPr lang="tr-TR" sz="1800" b="0" i="0" u="none" strike="noStrike" baseline="0" dirty="0">
                <a:solidFill>
                  <a:srgbClr val="000000"/>
                </a:solidFill>
                <a:latin typeface="Minion Pro"/>
              </a:rPr>
              <a:t>Bundan maksat başkaları tarafından görülüp okunamayacak şekilde kıymak ve özellikle kâğıt malzemeyi mümkün olduğunca geri dönüşüm olarak kullanabilmektir. </a:t>
            </a:r>
          </a:p>
          <a:p>
            <a:pPr algn="just"/>
            <a:endParaRPr lang="tr-TR" sz="1800" b="0" i="0" u="none" strike="noStrike" baseline="0" dirty="0">
              <a:solidFill>
                <a:srgbClr val="000000"/>
              </a:solidFill>
              <a:latin typeface="Minion Pro"/>
            </a:endParaRPr>
          </a:p>
          <a:p>
            <a:pPr algn="just"/>
            <a:r>
              <a:rPr lang="tr-TR" sz="1800" b="1" i="0" u="none" strike="noStrike" baseline="0" dirty="0">
                <a:solidFill>
                  <a:srgbClr val="000000"/>
                </a:solidFill>
                <a:latin typeface="Minion Pro"/>
              </a:rPr>
              <a:t>Belgelerin üretimi ve kullanımı ne kadar önemli ise tasfiyesi ve imhası da o kadar önemlidir.</a:t>
            </a:r>
            <a:r>
              <a:rPr lang="tr-TR" sz="1800" b="0" i="0" u="none" strike="noStrike" baseline="0" dirty="0">
                <a:solidFill>
                  <a:srgbClr val="000000"/>
                </a:solidFill>
                <a:latin typeface="Minion Pro"/>
              </a:rPr>
              <a:t> Kurumların belgelerine bu sürecin başında verdikleri önem ve değerin zamanla azaldığı Devlet Arşivlerince yapılan denetimlerde tespit edilmiştir. Kurumlarda belgelerin oluşumu, kullanımı, arşiv değerlerine göre saklanması, transferi veya imhası uzun bir süreçtir ve kurumlar bu sürecin tamamından sorumludurlar.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Değerlendirme, ayıklama ve imha işlemlerinde yaşanacak ihmal, gecikme, hata ve aksaklıkların zamanla arşivleri evrak depolarına dönüştürerek arşiv hizmetlerinden uzaklaştıracağı anlayışıyla bu önemli sürecin hassasiyetle yönetilmesi arşivlerin hizmet kalitesinde belirleyici olmaktadır. </a:t>
            </a:r>
          </a:p>
        </p:txBody>
      </p:sp>
    </p:spTree>
    <p:extLst>
      <p:ext uri="{BB962C8B-B14F-4D97-AF65-F5344CB8AC3E}">
        <p14:creationId xmlns:p14="http://schemas.microsoft.com/office/powerpoint/2010/main" val="278317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r>
              <a:rPr lang="tr-TR" sz="2000" b="1" i="0" u="none" strike="noStrike" baseline="0" dirty="0">
                <a:solidFill>
                  <a:srgbClr val="000000"/>
                </a:solidFill>
                <a:latin typeface="Minion Pro"/>
              </a:rPr>
              <a:t>I.2. Arşiv Belgesi  </a:t>
            </a:r>
            <a:endParaRPr lang="tr-TR" sz="2000" b="1" dirty="0">
              <a:latin typeface="Arial Black" panose="020B0A04020102020204" pitchFamily="34" charset="0"/>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337751" y="861134"/>
            <a:ext cx="10875145" cy="4770537"/>
          </a:xfrm>
          <a:prstGeom prst="rect">
            <a:avLst/>
          </a:prstGeom>
          <a:noFill/>
        </p:spPr>
        <p:txBody>
          <a:bodyPr wrap="square">
            <a:spAutoFit/>
          </a:bodyPr>
          <a:lstStyle/>
          <a:p>
            <a:pPr algn="just"/>
            <a:r>
              <a:rPr lang="tr-TR" sz="1600" b="0" i="0" u="none" strike="noStrike" baseline="0" dirty="0" err="1">
                <a:solidFill>
                  <a:srgbClr val="000000"/>
                </a:solidFill>
                <a:latin typeface="Minion Pro"/>
              </a:rPr>
              <a:t>Arşivsel</a:t>
            </a:r>
            <a:r>
              <a:rPr lang="tr-TR" sz="1600" b="0" i="0" u="none" strike="noStrike" baseline="0" dirty="0">
                <a:solidFill>
                  <a:srgbClr val="000000"/>
                </a:solidFill>
                <a:latin typeface="Minion Pro"/>
              </a:rPr>
              <a:t> değer belgenin niteliği ve etki alanına göre birçok bileşenden oluşabilmektedir. </a:t>
            </a:r>
          </a:p>
          <a:p>
            <a:pPr algn="just"/>
            <a:endParaRPr lang="tr-TR" sz="1600" dirty="0">
              <a:solidFill>
                <a:srgbClr val="000000"/>
              </a:solidFill>
              <a:latin typeface="Minion Pro"/>
            </a:endParaRPr>
          </a:p>
          <a:p>
            <a:pPr algn="just"/>
            <a:r>
              <a:rPr lang="tr-TR" sz="1600" b="0" i="0" u="none" strike="noStrike" baseline="0" dirty="0">
                <a:solidFill>
                  <a:srgbClr val="000000"/>
                </a:solidFill>
                <a:latin typeface="Minion Pro"/>
              </a:rPr>
              <a:t>Bu bileşenleri değerlendiren arşiv uzmanı, ulaştığı sonuca bağlı olarak </a:t>
            </a:r>
            <a:r>
              <a:rPr lang="tr-TR" sz="1600" b="1" i="0" u="none" strike="noStrike" baseline="0" dirty="0">
                <a:solidFill>
                  <a:srgbClr val="000000"/>
                </a:solidFill>
                <a:latin typeface="Minion Pro"/>
              </a:rPr>
              <a:t>belgenin arşivde hangi süreyle ya da süresiz olarak korunması kanaatine varır, belgeyi tanımlayarak arşivde kullanıma hazır duruma getirir.</a:t>
            </a:r>
            <a:r>
              <a:rPr lang="tr-TR" sz="1600" b="0" i="0" u="none" strike="noStrike" baseline="0" dirty="0">
                <a:solidFill>
                  <a:srgbClr val="000000"/>
                </a:solidFill>
                <a:latin typeface="Minion Pro"/>
              </a:rPr>
              <a:t> Bu kanaatin netleşmesi ise arşiv materyaline, arşiv belgesi niteliği kazandıran yönetsel, </a:t>
            </a:r>
            <a:r>
              <a:rPr lang="tr-TR" sz="1600" b="0" i="0" u="none" strike="noStrike" baseline="0" dirty="0" err="1">
                <a:solidFill>
                  <a:srgbClr val="000000"/>
                </a:solidFill>
                <a:latin typeface="Minion Pro"/>
              </a:rPr>
              <a:t>kanıtsal</a:t>
            </a:r>
            <a:r>
              <a:rPr lang="tr-TR" sz="1600" b="0" i="0" u="none" strike="noStrike" baseline="0" dirty="0">
                <a:solidFill>
                  <a:srgbClr val="000000"/>
                </a:solidFill>
                <a:latin typeface="Minion Pro"/>
              </a:rPr>
              <a:t>, mali, tarihî, kültürel, antik, kendine özgü (manevi), yasal, fiziki birçok özelliğin belgede varlığı ya da geçerliliği ile mümkün olacaktır (Belge Yönetimi ve..., 2009: 4-6). </a:t>
            </a:r>
            <a:r>
              <a:rPr lang="tr-TR" sz="1600" b="1" i="0" u="none" strike="noStrike" baseline="0" dirty="0" err="1">
                <a:solidFill>
                  <a:srgbClr val="000000"/>
                </a:solidFill>
                <a:latin typeface="Minion Pro"/>
              </a:rPr>
              <a:t>Arşivsel</a:t>
            </a:r>
            <a:r>
              <a:rPr lang="tr-TR" sz="1600" b="1" i="0" u="none" strike="noStrike" baseline="0" dirty="0">
                <a:solidFill>
                  <a:srgbClr val="000000"/>
                </a:solidFill>
                <a:latin typeface="Minion Pro"/>
              </a:rPr>
              <a:t> değer, bileşenleri üzerinden yapılacak tüm işlemler analitik tasnif adı verilen belgenin tek tek incelenerek tasnifini gerekli kılmaktadır.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Bu bağlamda, arşiv belgesi, </a:t>
            </a:r>
            <a:r>
              <a:rPr lang="tr-TR" sz="1600" b="0" i="0" u="none" strike="noStrike" baseline="0" dirty="0" err="1">
                <a:solidFill>
                  <a:srgbClr val="000000"/>
                </a:solidFill>
                <a:latin typeface="Minion Pro"/>
              </a:rPr>
              <a:t>arşivsel</a:t>
            </a:r>
            <a:r>
              <a:rPr lang="tr-TR" sz="1600" b="0" i="0" u="none" strike="noStrike" baseline="0" dirty="0">
                <a:solidFill>
                  <a:srgbClr val="000000"/>
                </a:solidFill>
                <a:latin typeface="Minion Pro"/>
              </a:rPr>
              <a:t> değer bileşenlerinden en az biri nedeniyle kullanım değeri devam eden arşiv materyaline karşılık gelmelidir ki arşivlerimizde gelecekte kullanımına gereksinim duyulmayacak hiçbir materyal yer almasın. </a:t>
            </a:r>
          </a:p>
          <a:p>
            <a:pPr algn="just"/>
            <a:endParaRPr lang="tr-TR" sz="1600" dirty="0">
              <a:solidFill>
                <a:srgbClr val="000000"/>
              </a:solidFill>
              <a:latin typeface="Minion Pro"/>
              <a:cs typeface="Arial" panose="020B0604020202020204" pitchFamily="34" charset="0"/>
            </a:endParaRPr>
          </a:p>
          <a:p>
            <a:pPr algn="just"/>
            <a:r>
              <a:rPr lang="tr-TR" sz="1600" b="1" i="0" u="none" strike="noStrike" baseline="0" dirty="0">
                <a:solidFill>
                  <a:srgbClr val="000000"/>
                </a:solidFill>
                <a:latin typeface="Minion Pro"/>
              </a:rPr>
              <a:t>Arşivlik belge ise</a:t>
            </a:r>
            <a:r>
              <a:rPr lang="tr-TR" sz="1600" b="0" i="0" u="none" strike="noStrike" baseline="0" dirty="0">
                <a:solidFill>
                  <a:srgbClr val="000000"/>
                </a:solidFill>
                <a:latin typeface="Minion Pro"/>
              </a:rPr>
              <a:t>, yukarıda bahsedilen değerlendirme sürecinden geçmemiş, arşivde tekrar kullanım değerine sahip olacağı tahmin edilen potansiyel arşiv belgeleridir. </a:t>
            </a:r>
            <a:r>
              <a:rPr lang="tr-TR" sz="1600" b="1" i="0" u="none" strike="noStrike" baseline="0" dirty="0">
                <a:solidFill>
                  <a:srgbClr val="000000"/>
                </a:solidFill>
                <a:latin typeface="Minion Pro"/>
              </a:rPr>
              <a:t>Bu tür belgelerin arşiv belgesi statüsü kazanması için güncel kullanımının sona ermesi ya da arşive devir süresini doldurması gerekir. </a:t>
            </a:r>
          </a:p>
          <a:p>
            <a:pPr algn="just"/>
            <a:endParaRPr lang="tr-TR" sz="1600" b="1" dirty="0">
              <a:solidFill>
                <a:srgbClr val="000000"/>
              </a:solidFill>
              <a:latin typeface="Minion Pro"/>
            </a:endParaRPr>
          </a:p>
          <a:p>
            <a:pPr algn="just"/>
            <a:r>
              <a:rPr lang="tr-TR" sz="1600" b="0" i="0" u="none" strike="noStrike" baseline="0" dirty="0">
                <a:solidFill>
                  <a:srgbClr val="000000"/>
                </a:solidFill>
                <a:latin typeface="Minion Pro"/>
              </a:rPr>
              <a:t>Her kurum ve birim faaliyet ve görev alanı çerçevesinde ürettiği, kullandığı belgelerin arşivlik belge olup olamayacağı konusunda bir fikre sahip olmalıdır. Arşivci, ilgili kişilerle istişare ederek güncel kullanım sonunda bu tür belgelerin hukuken kanıt ve bilgi değeri taşıyıp taşımayacağı ya da başvuru kaynağı olup olmayacağı konusunda tecrübeye dayalı bir öngörüyle gelecekteki kurumsal hafızasının kapsamını belirler.</a:t>
            </a:r>
            <a:endParaRPr lang="tr-TR" sz="1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4728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III.3. Değerlendirme - Ayıklama ve İmha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3416320"/>
          </a:xfrm>
          <a:prstGeom prst="rect">
            <a:avLst/>
          </a:prstGeom>
          <a:noFill/>
        </p:spPr>
        <p:txBody>
          <a:bodyPr wrap="square">
            <a:spAutoFit/>
          </a:bodyPr>
          <a:lstStyle/>
          <a:p>
            <a:pPr algn="just"/>
            <a:r>
              <a:rPr lang="tr-TR" sz="1800" b="0" i="0" u="none" strike="noStrike" baseline="0" dirty="0">
                <a:solidFill>
                  <a:srgbClr val="000000"/>
                </a:solidFill>
                <a:latin typeface="Minion Pro"/>
              </a:rPr>
              <a:t>İmha şekli yasa ile belirlenmiş olanlar istisna olmak üzere</a:t>
            </a:r>
            <a:r>
              <a:rPr lang="tr-TR" sz="800" b="0" i="0" u="none" strike="noStrike" baseline="0" dirty="0">
                <a:solidFill>
                  <a:srgbClr val="000000"/>
                </a:solidFill>
                <a:latin typeface="Minion Pro"/>
              </a:rPr>
              <a:t>29 </a:t>
            </a:r>
            <a:r>
              <a:rPr lang="tr-TR" sz="1800" b="0" i="0" u="none" strike="noStrike" baseline="0" dirty="0">
                <a:solidFill>
                  <a:srgbClr val="000000"/>
                </a:solidFill>
                <a:latin typeface="Minion Pro"/>
              </a:rPr>
              <a:t>arşiv değeri bulunmayan ve imhasına karar verilenler kıyılarak (parçalama ve kıyma) imha edilirler. Bundan maksat başkaları tarafından görülüp okunamayacak şekilde kıymak ve özellikle kâğıt malzemeyi mümkün olduğunca geri dönüşüm olarak kullanabilmektir.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Belgelerin üretimi ve kullanımı ne kadar önemli ise tasfiyesi ve imhası da o kadar önemlidir. Kurumların belgelerine bu sürecin başında verdikleri önem ve değerin zamanla azaldığı Devlet Arşivlerince yapılan denetimlerde tespit edilmiştir. Kurumlarda belgelerin oluşumu, kullanımı, arşiv değerlerine göre saklanması, transferi veya imhası uzun bir süreçtir ve kurumlar bu sürecin tamamından sorumludurlar.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Değerlendirme, ayıklama ve imha işlemlerinde yaşanacak ihmal, gecikme, hata ve aksaklıkların zamanla arşivleri evrak depolarına dönüştürerek arşiv hizmetlerinden uzaklaştıracağı anlayışıyla bu önemli sürecin hassasiyetle yönetilmesi arşivlerin hizmet kalitesinde belirleyici olmaktadır. </a:t>
            </a:r>
          </a:p>
        </p:txBody>
      </p:sp>
      <p:pic>
        <p:nvPicPr>
          <p:cNvPr id="3" name="Resim 2">
            <a:extLst>
              <a:ext uri="{FF2B5EF4-FFF2-40B4-BE49-F238E27FC236}">
                <a16:creationId xmlns:a16="http://schemas.microsoft.com/office/drawing/2014/main" id="{BA83080F-DDA0-4093-8152-15750015F14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046257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8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632311"/>
          </a:xfrm>
          <a:prstGeom prst="rect">
            <a:avLst/>
          </a:prstGeom>
          <a:noFill/>
        </p:spPr>
        <p:txBody>
          <a:bodyPr wrap="square">
            <a:spAutoFit/>
          </a:bodyPr>
          <a:lstStyle/>
          <a:p>
            <a:pPr algn="just"/>
            <a:r>
              <a:rPr lang="tr-TR" sz="1800" b="0" i="0" u="none" strike="noStrike" baseline="0" dirty="0">
                <a:solidFill>
                  <a:srgbClr val="000000"/>
                </a:solidFill>
                <a:latin typeface="Minion Pro"/>
              </a:rPr>
              <a:t>Bilgi/belge yönetimi ve arşiv faaliyetleri, bu faaliyetler için oluşturulan sistemler birbirini tamamlayan, sürekli etkileşim içinde bulunan ve uyum içerisinde çalışmasında hassasiyet gösterilmesi gereken iki temel süreç olarak değerlendirilmelidir. Bu bağlamda gerek belge yönetimi gerekse arşiv süreçlerindeki iş akışları bir bütün halinde değerlendirilir ve denetlenir. Önceki mevzuatta “mükellef ” olarak anılan kurum ve kuruluşlar 11 sayılı Cumhurbaşkanlığı Kararnamesi 4/1-o bendinde, “yükümlü” olarak tarif edilerek Kararname’nin “kapsam” bölümünde belirtilmiştir. </a:t>
            </a:r>
            <a:r>
              <a:rPr lang="tr-TR" sz="1800" b="1" i="0" u="none" strike="noStrike" baseline="0" dirty="0">
                <a:solidFill>
                  <a:srgbClr val="000000"/>
                </a:solidFill>
                <a:latin typeface="Minion Pro"/>
              </a:rPr>
              <a:t>En basit ve genel ifadeyle bu kapsamdaki kurum ve kuruluşlar ürettikleri belgelerin Devlet Arşivleri’ne devrine ya da imhasına kadar tüm işlemleri ilgili mevzuat ve standartlara uygun olarak gerçekleştirmekle yükümlüdür.</a:t>
            </a:r>
            <a:r>
              <a:rPr lang="tr-TR" sz="1800" b="0" i="0" u="none" strike="noStrike" baseline="0" dirty="0">
                <a:solidFill>
                  <a:srgbClr val="000000"/>
                </a:solidFill>
                <a:latin typeface="Minion Pro"/>
              </a:rPr>
              <a:t> Bu yükümlülük, bilgi/belgelerin korunmasının yanı sıra kurumların bilgi ve belgelerini hukuka uygun, güvenilir, paylaşılabilir, ulaşılabilir ve hesap verilebilir yapılar içerisinde tutmaları gerekliliğini beraberinde getirmektedir.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Bu bağlamda devletlerin teşkilatı ve kurumların organizasyon yapılarının millî arşivlerin kurumsal yapısı ve uygulamaları ile tam bir uyum ve entegrasyon içerisinde olması önem taşımaktadır. Bu uyumun sürekliliği için ülkelerin devlet arşivleri, kurumların bilgi/belge yönetimi ve arşiv faaliyetlerini düzenli olarak kontrol etmeye ve gerektiğinde denetlemeye yönelik yöntemler belirlemiştir/belirlemelidir.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Örneğin Avustralya Devlet Arşivleri (</a:t>
            </a:r>
            <a:r>
              <a:rPr lang="tr-TR" sz="1800" b="0" i="0" u="none" strike="noStrike" baseline="0" dirty="0" err="1">
                <a:solidFill>
                  <a:srgbClr val="000000"/>
                </a:solidFill>
                <a:latin typeface="Minion Pro"/>
              </a:rPr>
              <a:t>National</a:t>
            </a:r>
            <a:r>
              <a:rPr lang="tr-TR" sz="1800" b="0" i="0" u="none" strike="noStrike" baseline="0" dirty="0">
                <a:solidFill>
                  <a:srgbClr val="000000"/>
                </a:solidFill>
                <a:latin typeface="Minion Pro"/>
              </a:rPr>
              <a:t> </a:t>
            </a:r>
            <a:r>
              <a:rPr lang="tr-TR" sz="1800" b="0" i="0" u="none" strike="noStrike" baseline="0" dirty="0" err="1">
                <a:solidFill>
                  <a:srgbClr val="000000"/>
                </a:solidFill>
                <a:latin typeface="Minion Pro"/>
              </a:rPr>
              <a:t>Archives</a:t>
            </a:r>
            <a:r>
              <a:rPr lang="tr-TR" sz="1800" b="0" i="0" u="none" strike="noStrike" baseline="0" dirty="0">
                <a:solidFill>
                  <a:srgbClr val="000000"/>
                </a:solidFill>
                <a:latin typeface="Minion Pro"/>
              </a:rPr>
              <a:t> of </a:t>
            </a:r>
            <a:r>
              <a:rPr lang="tr-TR" sz="1800" b="0" i="0" u="none" strike="noStrike" baseline="0" dirty="0" err="1">
                <a:solidFill>
                  <a:srgbClr val="000000"/>
                </a:solidFill>
                <a:latin typeface="Minion Pro"/>
              </a:rPr>
              <a:t>Australia</a:t>
            </a:r>
            <a:r>
              <a:rPr lang="tr-TR" sz="1800" b="0" i="0" u="none" strike="noStrike" baseline="0" dirty="0">
                <a:solidFill>
                  <a:srgbClr val="000000"/>
                </a:solidFill>
                <a:latin typeface="Minion Pro"/>
              </a:rPr>
              <a:t>) kurum arşivlerindeki kontrol/denetim için belirli periyotlarla güncellediği </a:t>
            </a:r>
            <a:r>
              <a:rPr lang="tr-TR" sz="1800" b="1" i="0" u="none" strike="noStrike" baseline="0" dirty="0" err="1">
                <a:solidFill>
                  <a:srgbClr val="000000"/>
                </a:solidFill>
                <a:latin typeface="Minion Pro"/>
              </a:rPr>
              <a:t>Archival</a:t>
            </a:r>
            <a:r>
              <a:rPr lang="tr-TR" sz="1800" b="1" i="0" u="none" strike="noStrike" baseline="0" dirty="0">
                <a:solidFill>
                  <a:srgbClr val="000000"/>
                </a:solidFill>
                <a:latin typeface="Minion Pro"/>
              </a:rPr>
              <a:t> Control Model (ACM)’</a:t>
            </a:r>
            <a:r>
              <a:rPr lang="tr-TR" sz="1800" b="1" i="0" u="none" strike="noStrike" baseline="0" dirty="0" err="1">
                <a:solidFill>
                  <a:srgbClr val="000000"/>
                </a:solidFill>
                <a:latin typeface="Minion Pro"/>
              </a:rPr>
              <a:t>yi</a:t>
            </a:r>
            <a:r>
              <a:rPr lang="tr-TR" sz="1800" b="1" i="0" u="none" strike="noStrike" baseline="0" dirty="0">
                <a:solidFill>
                  <a:srgbClr val="000000"/>
                </a:solidFill>
                <a:latin typeface="Minion Pro"/>
              </a:rPr>
              <a:t> </a:t>
            </a:r>
            <a:r>
              <a:rPr lang="tr-TR" sz="1800" b="0" i="0" u="none" strike="noStrike" baseline="0" dirty="0">
                <a:solidFill>
                  <a:srgbClr val="000000"/>
                </a:solidFill>
                <a:latin typeface="Minion Pro"/>
              </a:rPr>
              <a:t>geliştirmiştir. Bu arşiv kontrol modeli, arşiv belgeleri ile belgeleri oluşturan ve yöneten kurumları kayıt altına almak için bir veri modeli, </a:t>
            </a:r>
            <a:r>
              <a:rPr lang="tr-TR" sz="1800" b="0" i="0" u="none" strike="noStrike" baseline="0" dirty="0" err="1">
                <a:solidFill>
                  <a:srgbClr val="000000"/>
                </a:solidFill>
                <a:latin typeface="Minion Pro"/>
              </a:rPr>
              <a:t>üstveri</a:t>
            </a:r>
            <a:r>
              <a:rPr lang="tr-TR" sz="1800" b="0" i="0" u="none" strike="noStrike" baseline="0" dirty="0">
                <a:solidFill>
                  <a:srgbClr val="000000"/>
                </a:solidFill>
                <a:latin typeface="Minion Pro"/>
              </a:rPr>
              <a:t> şeması ve entelektüel çerçeve oluşturur. </a:t>
            </a:r>
          </a:p>
        </p:txBody>
      </p:sp>
    </p:spTree>
    <p:extLst>
      <p:ext uri="{BB962C8B-B14F-4D97-AF65-F5344CB8AC3E}">
        <p14:creationId xmlns:p14="http://schemas.microsoft.com/office/powerpoint/2010/main" val="40336391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Belgeleri ve ilişkilerini açıklamak için yapılandırılmış ve sistematik bir yaklaşım sağlayan bu model, kamu belgelerinin üretim amaçları ve devlet idaresinin kanıtı olarak korunmasına hizmet eder. Arşivciler, </a:t>
            </a:r>
            <a:r>
              <a:rPr lang="tr-TR" sz="1800" b="0" i="0" u="none" strike="noStrike" baseline="0" dirty="0" err="1">
                <a:solidFill>
                  <a:srgbClr val="000000"/>
                </a:solidFill>
                <a:latin typeface="Minion Pro"/>
              </a:rPr>
              <a:t>ACM’leri</a:t>
            </a:r>
            <a:r>
              <a:rPr lang="tr-TR" sz="1800" b="0" i="0" u="none" strike="noStrike" baseline="0" dirty="0">
                <a:solidFill>
                  <a:srgbClr val="000000"/>
                </a:solidFill>
                <a:latin typeface="Minion Pro"/>
              </a:rPr>
              <a:t> arşiv sistemleri ve katalogları için temel olarak kullanır ve kullanıcıların tüm arşiv materyaline erişmelerine yardımcı olur. Bu model aslî düzen ve fonlara saygı </a:t>
            </a:r>
            <a:r>
              <a:rPr lang="tr-TR" sz="1800" b="0" i="1" u="none" strike="noStrike" baseline="0" dirty="0">
                <a:solidFill>
                  <a:srgbClr val="000000"/>
                </a:solidFill>
                <a:latin typeface="Minion Pro"/>
              </a:rPr>
              <a:t>(</a:t>
            </a:r>
            <a:r>
              <a:rPr lang="tr-TR" sz="1800" b="0" i="1" u="none" strike="noStrike" baseline="0" dirty="0" err="1">
                <a:solidFill>
                  <a:srgbClr val="000000"/>
                </a:solidFill>
                <a:latin typeface="Minion Pro"/>
              </a:rPr>
              <a:t>respect</a:t>
            </a:r>
            <a:r>
              <a:rPr lang="tr-TR" sz="1800" b="0" i="1" u="none" strike="noStrike" baseline="0" dirty="0">
                <a:solidFill>
                  <a:srgbClr val="000000"/>
                </a:solidFill>
                <a:latin typeface="Minion Pro"/>
              </a:rPr>
              <a:t> </a:t>
            </a:r>
            <a:r>
              <a:rPr lang="tr-TR" sz="1800" b="0" i="1" u="none" strike="noStrike" baseline="0" dirty="0" err="1">
                <a:solidFill>
                  <a:srgbClr val="000000"/>
                </a:solidFill>
                <a:latin typeface="Minion Pro"/>
              </a:rPr>
              <a:t>des</a:t>
            </a:r>
            <a:r>
              <a:rPr lang="tr-TR" sz="1800" b="0" i="1" u="none" strike="noStrike" baseline="0" dirty="0">
                <a:solidFill>
                  <a:srgbClr val="000000"/>
                </a:solidFill>
                <a:latin typeface="Minion Pro"/>
              </a:rPr>
              <a:t> fonds</a:t>
            </a:r>
            <a:r>
              <a:rPr lang="tr-TR" sz="800" b="0" i="0" u="none" strike="noStrike" baseline="0" dirty="0">
                <a:solidFill>
                  <a:srgbClr val="000000"/>
                </a:solidFill>
                <a:latin typeface="Minion Pro"/>
              </a:rPr>
              <a:t>30</a:t>
            </a:r>
            <a:r>
              <a:rPr lang="tr-TR" sz="1800" b="0" i="1" u="none" strike="noStrike" baseline="0" dirty="0">
                <a:solidFill>
                  <a:srgbClr val="000000"/>
                </a:solidFill>
                <a:latin typeface="Minion Pro"/>
              </a:rPr>
              <a:t>) </a:t>
            </a:r>
            <a:r>
              <a:rPr lang="tr-TR" sz="1800" b="0" i="0" u="none" strike="noStrike" baseline="0" dirty="0" err="1">
                <a:solidFill>
                  <a:srgbClr val="000000"/>
                </a:solidFill>
                <a:latin typeface="Minion Pro"/>
              </a:rPr>
              <a:t>arşivsel</a:t>
            </a:r>
            <a:r>
              <a:rPr lang="tr-TR" sz="1800" b="0" i="0" u="none" strike="noStrike" baseline="0" dirty="0">
                <a:solidFill>
                  <a:srgbClr val="000000"/>
                </a:solidFill>
                <a:latin typeface="Minion Pro"/>
              </a:rPr>
              <a:t> ilkeleri ile desteklenmektedir (</a:t>
            </a:r>
            <a:r>
              <a:rPr lang="tr-TR" sz="1800" b="0" i="0" u="none" strike="noStrike" baseline="0" dirty="0" err="1">
                <a:solidFill>
                  <a:srgbClr val="000000"/>
                </a:solidFill>
                <a:latin typeface="Minion Pro"/>
              </a:rPr>
              <a:t>National</a:t>
            </a:r>
            <a:r>
              <a:rPr lang="tr-TR" sz="1800" b="0" i="0" u="none" strike="noStrike" baseline="0" dirty="0">
                <a:solidFill>
                  <a:srgbClr val="000000"/>
                </a:solidFill>
                <a:latin typeface="Minion Pro"/>
              </a:rPr>
              <a:t> </a:t>
            </a:r>
            <a:r>
              <a:rPr lang="tr-TR" sz="1800" b="0" i="0" u="none" strike="noStrike" baseline="0" dirty="0" err="1">
                <a:solidFill>
                  <a:srgbClr val="000000"/>
                </a:solidFill>
                <a:latin typeface="Minion Pro"/>
              </a:rPr>
              <a:t>Archives</a:t>
            </a:r>
            <a:r>
              <a:rPr lang="tr-TR" sz="1800" b="0" i="0" u="none" strike="noStrike" baseline="0" dirty="0">
                <a:solidFill>
                  <a:srgbClr val="000000"/>
                </a:solidFill>
                <a:latin typeface="Minion Pro"/>
              </a:rPr>
              <a:t>…, 2020). Bu model aynı zamanda kullanılan teknoloji ne olursa olsun arşivciliğin temel prensiplerinin uygulanması amacı ile oluşturulmuştur. Bu nedenledir ki belge yönetimi arşiv faaliyetleri uygulamalarının denetimi kurum ve kuruluşların yükümlülükleri kapsamında sorumlu tutulduğu hukuki dayanaklara sahip bir gerekliliktir.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Kurumların bilgi/belge yönetimi ve arşiv faaliyetlerinin yürütülmesine yönelik kurulan/kullanılan sistem ve uygulamaların hukuki ve idari düzenlemelere uygunluğu, işlevselliği (kullanışlılığı) düzenli olarak kontrol edilmeli/denetlenmeli; olası eksiklik ve aksaklıkların giderilmesine yönelik önlemler alınmalıdır. </a:t>
            </a:r>
            <a:r>
              <a:rPr lang="tr-TR" sz="1800" b="1" i="0" u="none" strike="noStrike" baseline="0" dirty="0">
                <a:solidFill>
                  <a:srgbClr val="000000"/>
                </a:solidFill>
                <a:latin typeface="Minion Pro"/>
              </a:rPr>
              <a:t>Bunun temel amacı, kurumların sahip oldukları bilgi ve belge varlıklarını ve bulundukları ortamları tespit ederek, arşivleri olumsuz etkileyen/etkileyebilecek her bir unsurun bertaraf edilmesinin yanı sıra uygulama birlikteliği sağlanarak Devlet Arşivleri ile tam bir entegrasyonun</a:t>
            </a:r>
            <a:r>
              <a:rPr lang="tr-TR" sz="800" b="1" i="0" u="none" strike="noStrike" baseline="0" dirty="0">
                <a:solidFill>
                  <a:srgbClr val="000000"/>
                </a:solidFill>
                <a:latin typeface="Minion Pro"/>
              </a:rPr>
              <a:t>31 </a:t>
            </a:r>
            <a:r>
              <a:rPr lang="tr-TR" sz="1800" b="1" i="0" u="none" strike="noStrike" baseline="0" dirty="0">
                <a:solidFill>
                  <a:srgbClr val="000000"/>
                </a:solidFill>
                <a:latin typeface="Minion Pro"/>
              </a:rPr>
              <a:t>gerçekleştirilmesidir.</a:t>
            </a:r>
            <a:r>
              <a:rPr lang="tr-TR" sz="1800" b="0" i="0" u="none" strike="noStrike" baseline="0" dirty="0">
                <a:solidFill>
                  <a:srgbClr val="000000"/>
                </a:solidFill>
                <a:latin typeface="Minion Pro"/>
              </a:rPr>
              <a:t> Kontrol ve denetimler, kurumun hizmet ve faaliyet bütünlüğü dikkate alındığında, </a:t>
            </a:r>
            <a:r>
              <a:rPr lang="tr-TR" sz="1800" b="0" i="1" u="none" strike="noStrike" baseline="0" dirty="0">
                <a:solidFill>
                  <a:srgbClr val="000000"/>
                </a:solidFill>
                <a:latin typeface="Minion Pro"/>
              </a:rPr>
              <a:t>“belgenin oluşumu, dosyalanması, arşivlenmesi, arşiv değerinin belirlenmesi ve bu değere göre işlem yapılması” </a:t>
            </a:r>
            <a:r>
              <a:rPr lang="tr-TR" sz="1800" b="0" i="0" u="none" strike="noStrike" baseline="0" dirty="0">
                <a:solidFill>
                  <a:srgbClr val="000000"/>
                </a:solidFill>
                <a:latin typeface="Minion Pro"/>
              </a:rPr>
              <a:t>sürecinin tamamını kapsamalıdır. Bu sebepledir ki kurumların bilgi/belge ve arşiv faaliyetlerine yönelik görev ve sorumluklarını hangi düzeyde ve ne kadar yerine getirdikleri düzenli olarak kontrol edilmeli ve denetlenmelidir. </a:t>
            </a:r>
          </a:p>
        </p:txBody>
      </p:sp>
    </p:spTree>
    <p:extLst>
      <p:ext uri="{BB962C8B-B14F-4D97-AF65-F5344CB8AC3E}">
        <p14:creationId xmlns:p14="http://schemas.microsoft.com/office/powerpoint/2010/main" val="8786330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Kontrol ve Denetimler:</a:t>
            </a:r>
            <a:r>
              <a:rPr lang="tr-TR" sz="800" b="0" i="0" u="none" strike="noStrike" baseline="0" dirty="0">
                <a:solidFill>
                  <a:srgbClr val="000000"/>
                </a:solidFill>
                <a:latin typeface="Minion Pro"/>
              </a:rPr>
              <a:t>32 </a:t>
            </a:r>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Devlet Arşivleri Başkanlığı tarafından, </a:t>
            </a:r>
          </a:p>
          <a:p>
            <a:endParaRPr lang="tr-TR" sz="1800" b="0" i="0" u="none" strike="noStrike" baseline="0" dirty="0">
              <a:solidFill>
                <a:srgbClr val="000000"/>
              </a:solidFill>
              <a:latin typeface="Minion Pro"/>
            </a:endParaRPr>
          </a:p>
          <a:p>
            <a:pPr marL="285750" indent="-285750">
              <a:buFont typeface="Wingdings" panose="05000000000000000000" pitchFamily="2" charset="2"/>
              <a:buChar char="y"/>
            </a:pPr>
            <a:r>
              <a:rPr lang="tr-TR" sz="1800" b="0" i="1" u="none" strike="noStrike" baseline="0" dirty="0">
                <a:solidFill>
                  <a:srgbClr val="000000"/>
                </a:solidFill>
                <a:latin typeface="Minion Pro"/>
              </a:rPr>
              <a:t>Kurumun veya bağlı bulunduğu kurumun denetim birimlerince, </a:t>
            </a:r>
          </a:p>
          <a:p>
            <a:endParaRPr lang="tr-TR" sz="1800" b="0" i="0" u="none" strike="noStrike" baseline="0" dirty="0">
              <a:solidFill>
                <a:srgbClr val="000000"/>
              </a:solidFill>
              <a:latin typeface="Minion Pro"/>
            </a:endParaRPr>
          </a:p>
          <a:p>
            <a:r>
              <a:rPr lang="tr-TR" sz="1800" b="0" i="0" u="none" strike="noStrike" baseline="0" dirty="0">
                <a:solidFill>
                  <a:srgbClr val="000000"/>
                </a:solidFill>
                <a:latin typeface="Wingdings" panose="05000000000000000000" pitchFamily="2" charset="2"/>
              </a:rPr>
              <a:t>y </a:t>
            </a:r>
            <a:r>
              <a:rPr lang="tr-TR" sz="1800" b="0" i="1" u="none" strike="noStrike" baseline="0" dirty="0">
                <a:solidFill>
                  <a:srgbClr val="000000"/>
                </a:solidFill>
                <a:latin typeface="Minion Pro"/>
              </a:rPr>
              <a:t>Kurumların kurum belge yöneticilerince, </a:t>
            </a:r>
            <a:endParaRPr lang="tr-TR" sz="1800" b="0" i="0" u="none" strike="noStrike" baseline="0" dirty="0">
              <a:solidFill>
                <a:srgbClr val="000000"/>
              </a:solidFill>
              <a:latin typeface="Minion Pro"/>
            </a:endParaRPr>
          </a:p>
          <a:p>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yapılır; denetimlerde Devlet Arşivleri tarafından düzenlenmiş olan form ve dokümanlar</a:t>
            </a:r>
            <a:r>
              <a:rPr lang="tr-TR" sz="800" b="0" i="0" u="none" strike="noStrike" baseline="0" dirty="0">
                <a:solidFill>
                  <a:srgbClr val="000000"/>
                </a:solidFill>
                <a:latin typeface="Minion Pro"/>
              </a:rPr>
              <a:t>33 </a:t>
            </a:r>
            <a:r>
              <a:rPr lang="tr-TR" sz="1800" b="0" i="0" u="none" strike="noStrike" baseline="0" dirty="0">
                <a:solidFill>
                  <a:srgbClr val="000000"/>
                </a:solidFill>
                <a:latin typeface="Minion Pro"/>
              </a:rPr>
              <a:t>kullanılır.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Bilgi ve belge varlıklarına sahip olan birimlerin/kurumların, bu varlıkların düzenlenmesi, sınıflandırılması, depolanması, korunması, erişimi, tasfiye ve devrine yönelik sorumlulukları bulunmaktadır. Kurumların istenmeyen bir durumla -bu tür durumların bir kere olması halinde telafisi söz konusu olmayacağından alınacak önlemler kayıpları geriye getiremeyecektir -karşılaşmamaları için öncelikli olarak kendi iç denetimlerini gerçekleştirmeleri ve olası eksiklik -aksaklıkları gidermeleri gerekmektedir. Buna ilave olarak yasa gereği Devlet Arşivleri kontrol sistemleri veya yerinde denetimler ile ayrıca düzenli olarak denetlenmektedir/denetlenmelidir. </a:t>
            </a:r>
          </a:p>
        </p:txBody>
      </p:sp>
    </p:spTree>
    <p:extLst>
      <p:ext uri="{BB962C8B-B14F-4D97-AF65-F5344CB8AC3E}">
        <p14:creationId xmlns:p14="http://schemas.microsoft.com/office/powerpoint/2010/main" val="38771060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078313"/>
          </a:xfrm>
          <a:prstGeom prst="rect">
            <a:avLst/>
          </a:prstGeom>
          <a:noFill/>
        </p:spPr>
        <p:txBody>
          <a:bodyPr wrap="square">
            <a:spAutoFit/>
          </a:bodyPr>
          <a:lstStyle/>
          <a:p>
            <a:pPr algn="just"/>
            <a:r>
              <a:rPr lang="tr-TR" sz="1800" b="0" i="0" u="none" strike="noStrike" baseline="0" dirty="0">
                <a:solidFill>
                  <a:srgbClr val="000000"/>
                </a:solidFill>
                <a:latin typeface="Minion Pro"/>
              </a:rPr>
              <a:t>Kontrol ve denetimlerde şu hususlara dikkat edilir: </a:t>
            </a:r>
          </a:p>
          <a:p>
            <a:pPr algn="just"/>
            <a:endParaRPr lang="tr-TR" sz="1800" b="0" i="0" u="none" strike="noStrike" baseline="0" dirty="0">
              <a:solidFill>
                <a:srgbClr val="000000"/>
              </a:solidFill>
              <a:latin typeface="Minion Pro"/>
            </a:endParaRPr>
          </a:p>
          <a:p>
            <a:pPr marL="285750" indent="-285750" algn="just">
              <a:buFont typeface="Wingdings" panose="05000000000000000000" pitchFamily="2" charset="2"/>
              <a:buChar char="y"/>
            </a:pPr>
            <a:r>
              <a:rPr lang="tr-TR" sz="1800" b="1" i="1" u="none" strike="noStrike" baseline="0" dirty="0">
                <a:solidFill>
                  <a:srgbClr val="000000"/>
                </a:solidFill>
                <a:latin typeface="Minion Pro"/>
              </a:rPr>
              <a:t>Amaç, kapsam ve yöntemin belirlenmesi: </a:t>
            </a:r>
            <a:r>
              <a:rPr lang="tr-TR" sz="1800" b="0" i="0" u="none" strike="noStrike" baseline="0" dirty="0">
                <a:solidFill>
                  <a:srgbClr val="000000"/>
                </a:solidFill>
                <a:latin typeface="Minion Pro"/>
              </a:rPr>
              <a:t>Kontrol ve denetimin amacı, kapsamı, yasal dayanağı, tarihi (hangi tarihlerde) ve kimler tarafından yapılacağı ve nelerin (uygunluğunun hukuki ve idari düzenlemeler</a:t>
            </a:r>
            <a:r>
              <a:rPr lang="tr-TR" sz="800" b="0" i="0" u="none" strike="noStrike" baseline="0" dirty="0">
                <a:solidFill>
                  <a:srgbClr val="000000"/>
                </a:solidFill>
                <a:latin typeface="Minion Pro"/>
              </a:rPr>
              <a:t>34 </a:t>
            </a:r>
            <a:r>
              <a:rPr lang="tr-TR" sz="1800" b="0" i="0" u="none" strike="noStrike" baseline="0" dirty="0">
                <a:solidFill>
                  <a:srgbClr val="000000"/>
                </a:solidFill>
                <a:latin typeface="Minion Pro"/>
              </a:rPr>
              <a:t>ile birlikte) değerlendirileceği hususları belirlenir ve muhataplarına açık bir şekilde bildirilir. </a:t>
            </a:r>
          </a:p>
          <a:p>
            <a:pPr algn="just"/>
            <a:endParaRPr lang="tr-TR" sz="1800" b="0" i="0" u="none" strike="noStrike" baseline="0" dirty="0">
              <a:solidFill>
                <a:srgbClr val="000000"/>
              </a:solidFill>
              <a:latin typeface="Minion Pro"/>
            </a:endParaRPr>
          </a:p>
          <a:p>
            <a:pPr marL="285750" indent="-285750" algn="just">
              <a:buFont typeface="Wingdings" panose="05000000000000000000" pitchFamily="2" charset="2"/>
              <a:buChar char="y"/>
            </a:pPr>
            <a:r>
              <a:rPr lang="tr-TR" sz="1800" b="1" i="1" u="none" strike="noStrike" baseline="0" dirty="0">
                <a:solidFill>
                  <a:srgbClr val="000000"/>
                </a:solidFill>
                <a:latin typeface="Minion Pro"/>
              </a:rPr>
              <a:t>Kurumun genel olarak değerlendirmesi: </a:t>
            </a:r>
            <a:r>
              <a:rPr lang="tr-TR" sz="1800" b="0" i="0" u="none" strike="noStrike" baseline="0" dirty="0">
                <a:solidFill>
                  <a:srgbClr val="000000"/>
                </a:solidFill>
                <a:latin typeface="Minion Pro"/>
              </a:rPr>
              <a:t>Kurumun tarihçesi, idari yapısı, görevleri ve çalışma yöntemlerini belirleyen düzenlemeler, tarihsel süreçte yapısal değişiklik ve faaliyetlerindeki değişimler değerlendirilir. Kurumun sahip olduğu bilgi ve belgelerin varlığı ve bunların bilgi/belge sistemlerine ve arşivlere yansıması belirlenir.</a:t>
            </a:r>
            <a:r>
              <a:rPr lang="tr-TR" sz="800" b="0" i="0" u="none" strike="noStrike" baseline="0" dirty="0">
                <a:solidFill>
                  <a:srgbClr val="000000"/>
                </a:solidFill>
                <a:latin typeface="Minion Pro"/>
              </a:rPr>
              <a:t>35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Bilgi/belge ve arşiv yönetimini sağlayan unsurların</a:t>
            </a:r>
            <a:r>
              <a:rPr lang="tr-TR" sz="800" b="1" i="0" u="none" strike="noStrike" baseline="0" dirty="0">
                <a:solidFill>
                  <a:srgbClr val="000000"/>
                </a:solidFill>
                <a:latin typeface="Minion Pro"/>
              </a:rPr>
              <a:t>36 </a:t>
            </a:r>
            <a:r>
              <a:rPr lang="tr-TR" sz="1800" b="1" i="1" u="none" strike="noStrike" baseline="0" dirty="0">
                <a:solidFill>
                  <a:srgbClr val="000000"/>
                </a:solidFill>
                <a:latin typeface="Minion Pro"/>
              </a:rPr>
              <a:t>varlığı:</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Belgelerin oluşumu, dosyalanması/</a:t>
            </a:r>
            <a:r>
              <a:rPr lang="tr-TR" sz="1800" b="0" i="0" u="none" strike="noStrike" baseline="0" dirty="0" err="1">
                <a:solidFill>
                  <a:srgbClr val="000000"/>
                </a:solidFill>
                <a:latin typeface="Minion Pro"/>
              </a:rPr>
              <a:t>klasörlenmesi</a:t>
            </a:r>
            <a:r>
              <a:rPr lang="tr-TR" sz="1800" b="0" i="0" u="none" strike="noStrike" baseline="0" dirty="0">
                <a:solidFill>
                  <a:srgbClr val="000000"/>
                </a:solidFill>
                <a:latin typeface="Minion Pro"/>
              </a:rPr>
              <a:t>, arşivlenmesi (arşiv değerlerine göre işlem yapılması) ve belge trafiğinin yönetilmesini sağlayan uygulamalar/sistemler değerlendirilir. Bu uygulamaların kullanılmaya başlanması, kurumsal ihtiyaçları (arşivleme yönünden) karşılaması, muhtemel değişiklikler ve tüm bu sürecin bilgi/belge yönetimi ve arşiv yönetimine (depolama, tasfiye, arama ve erişimi de kapsayacak şekilde) etkilerine ve performansına bakılır. Burada özellikle daha önce kullanılmış ve halen kullanılmakta olan bilgi/belge sitemlerinin kullanım amacı ve bu sistemlerde ne tür (hangi) veri ve bilgilerin bulunduğu kayıt altına alınır. </a:t>
            </a:r>
          </a:p>
        </p:txBody>
      </p:sp>
    </p:spTree>
    <p:extLst>
      <p:ext uri="{BB962C8B-B14F-4D97-AF65-F5344CB8AC3E}">
        <p14:creationId xmlns:p14="http://schemas.microsoft.com/office/powerpoint/2010/main" val="1857214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Bu kapsamda elektronik belge yönetim sistemlerine yönelik oluşturulması ve oluşturulduktan sonra titizlikle takip edilmesi gereken strateji, politika ve prosedürler gibi genel esasları düzenleyen kontroller ile güvenli çalışan bir sistemdeki beklentilere yönelik kontrollerin olup olmadığı, varsa etkin çalışıp çalışmadığı, yoksa başka telafi edici düzenlemelerin bulunup bulunmadığı gibi hususlar incelenmektedir. Bir başka deyişle bu denetimde, elektronik belge yönetim sistemlerinin güvenli çalışması ve güvenilir veri üretmesi için kurulması gereken kontroller risk tabanlı bir yaklaşımla incelenmekte ve değerlendirilmektedir. Bu inceleme esnasında elektronik belge yönetim sisteminin içinde çalıştığı kurumun bilişim sistemlerinin de güvenli ve güvenilir çalışmasının bir gereklilik olduğu unutulmamalıdır (Yıldız, 2010: 13, 16).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Belge yönetim süreci ve arşiv hizmetlerinin yürütülmesine yönelik hukuki düzenlemelerin idari düzenlemelerle desteklenmesi:</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Kurumların bilgi/ belge ve arşiv yönetim sistemlerini kurmaları/bulundurmaları; hukuki düzenlemelere uygun olmak koşulu ile kurumsal özgünlüklerini yansıtabilecek idari düzenlemeleri (yönerge, talimat yayımlamak gibi) yapmaları, ihtiyaç olması halinde doküman ve form (çıktı yönetimi ile birlikte) hazırlamaları ve süreci her aşamada takip/kontrol etmeleri beklenir. </a:t>
            </a: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31805621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5909310"/>
          </a:xfrm>
          <a:prstGeom prst="rect">
            <a:avLst/>
          </a:prstGeom>
          <a:noFill/>
        </p:spPr>
        <p:txBody>
          <a:bodyPr wrap="square">
            <a:spAutoFit/>
          </a:bodyPr>
          <a:lstStyle/>
          <a:p>
            <a:endParaRPr lang="tr-TR" sz="1800" b="0" i="0" u="none" strike="noStrike" baseline="0" dirty="0">
              <a:solidFill>
                <a:srgbClr val="000000"/>
              </a:solidFill>
              <a:latin typeface="Minion Pro"/>
            </a:endParaRPr>
          </a:p>
          <a:p>
            <a:pPr marL="285750" indent="-285750" algn="just">
              <a:buFont typeface="Wingdings" panose="05000000000000000000" pitchFamily="2" charset="2"/>
              <a:buChar char="y"/>
            </a:pPr>
            <a:r>
              <a:rPr lang="tr-TR" sz="1800" b="1" i="1" u="none" strike="noStrike" baseline="0" dirty="0">
                <a:solidFill>
                  <a:srgbClr val="000000"/>
                </a:solidFill>
                <a:latin typeface="Minion Pro"/>
              </a:rPr>
              <a:t>Belge yöneticileri ve arşivcilerin belirlenmesi: </a:t>
            </a:r>
            <a:r>
              <a:rPr lang="tr-TR" sz="1800" b="0" i="0" u="none" strike="noStrike" baseline="0" dirty="0">
                <a:solidFill>
                  <a:srgbClr val="000000"/>
                </a:solidFill>
                <a:latin typeface="Minion Pro"/>
              </a:rPr>
              <a:t>Kurum/birim belge yöneticileri ve arşivciler (ve bunların rol ve yetkileri) belirlenmiş olmalıdır. Bu personel belge yönetimi ve arşivcilik konularında tercihen meslekî eğitim (ve hizmet içi eğitim) almış olmalıdır. </a:t>
            </a:r>
          </a:p>
          <a:p>
            <a:pPr marL="285750" indent="-285750" algn="just">
              <a:buFont typeface="Wingdings" panose="05000000000000000000" pitchFamily="2" charset="2"/>
              <a:buChar char="y"/>
            </a:pPr>
            <a:endParaRPr lang="tr-TR" sz="1800" b="0" i="1" u="none" strike="noStrike" baseline="0" dirty="0">
              <a:solidFill>
                <a:srgbClr val="000000"/>
              </a:solidFill>
              <a:latin typeface="Minion Pro"/>
            </a:endParaRPr>
          </a:p>
          <a:p>
            <a:pPr marL="285750" indent="-285750" algn="just">
              <a:buFont typeface="Wingdings" panose="05000000000000000000" pitchFamily="2" charset="2"/>
              <a:buChar char="y"/>
            </a:pPr>
            <a:r>
              <a:rPr lang="tr-TR" sz="1800" b="1" i="1" u="none" strike="noStrike" baseline="0" dirty="0">
                <a:solidFill>
                  <a:srgbClr val="000000"/>
                </a:solidFill>
                <a:latin typeface="Minion Pro"/>
              </a:rPr>
              <a:t>Dosya planları ve saklama planlarının varlığı ve uygulanması</a:t>
            </a:r>
            <a:r>
              <a:rPr lang="tr-TR" sz="1800" b="1" i="0" u="none" strike="noStrike" baseline="0" dirty="0">
                <a:solidFill>
                  <a:srgbClr val="000000"/>
                </a:solidFill>
                <a:latin typeface="Minion Pro"/>
              </a:rPr>
              <a:t>: </a:t>
            </a:r>
            <a:r>
              <a:rPr lang="tr-TR" sz="1800" b="0" i="0" u="none" strike="noStrike" baseline="0" dirty="0">
                <a:solidFill>
                  <a:srgbClr val="000000"/>
                </a:solidFill>
                <a:latin typeface="Minion Pro"/>
              </a:rPr>
              <a:t>Kurumun dosya planları ve saklama planları belge yönetimi ve arşiv hizmetlerinden sorumlu birim tarafından merkezi bir şekilde yönetilmelidir.</a:t>
            </a:r>
            <a:r>
              <a:rPr lang="tr-TR" sz="800" b="0" i="0" u="none" strike="noStrike" baseline="0" dirty="0">
                <a:solidFill>
                  <a:srgbClr val="000000"/>
                </a:solidFill>
                <a:latin typeface="Minion Pro"/>
              </a:rPr>
              <a:t>37 </a:t>
            </a:r>
            <a:r>
              <a:rPr lang="tr-TR" sz="1800" b="0" i="0" u="none" strike="noStrike" baseline="0" dirty="0">
                <a:solidFill>
                  <a:srgbClr val="000000"/>
                </a:solidFill>
                <a:latin typeface="Minion Pro"/>
              </a:rPr>
              <a:t>Dosya planları ve saklama planları kurumun tüm fonksiyonlarını kapsayacak şekilde hazırlanmalı ve arşiv yönetimini destekler mahiyette olmalıdır. Planlar, kurumsal özgünlüğü yansıtabilmeli, özellikle vaka dosyaları/klasörlerin ve bunlara ait serilerin yönetilmesini sağlayabilmelidir. </a:t>
            </a:r>
          </a:p>
          <a:p>
            <a:pPr algn="just"/>
            <a:endParaRPr lang="tr-TR" sz="1800" b="0" i="0" u="none" strike="noStrike" baseline="0" dirty="0">
              <a:solidFill>
                <a:srgbClr val="000000"/>
              </a:solidFill>
              <a:latin typeface="Minion Pro"/>
            </a:endParaRPr>
          </a:p>
          <a:p>
            <a:pPr marL="285750" indent="-285750" algn="just">
              <a:buFont typeface="Wingdings" panose="05000000000000000000" pitchFamily="2" charset="2"/>
              <a:buChar char="y"/>
            </a:pPr>
            <a:r>
              <a:rPr lang="tr-TR" sz="1800" b="1" i="1" u="none" strike="noStrike" baseline="0" dirty="0">
                <a:solidFill>
                  <a:srgbClr val="000000"/>
                </a:solidFill>
                <a:latin typeface="Minion Pro"/>
              </a:rPr>
              <a:t>Depolama imkân ve kapasiteleri:</a:t>
            </a:r>
            <a:r>
              <a:rPr lang="tr-TR" sz="1800" b="0" i="1" u="none" strike="noStrike" baseline="0" dirty="0">
                <a:solidFill>
                  <a:srgbClr val="000000"/>
                </a:solidFill>
                <a:latin typeface="Minion Pro"/>
              </a:rPr>
              <a:t> </a:t>
            </a:r>
            <a:r>
              <a:rPr lang="tr-TR" sz="1800" b="0" i="0" u="none" strike="noStrike" baseline="0" dirty="0">
                <a:solidFill>
                  <a:srgbClr val="000000"/>
                </a:solidFill>
                <a:latin typeface="Minion Pro"/>
              </a:rPr>
              <a:t>Belgeler uygun ortamlarda fiziksel ve içerik bütünlüğü korunarak saklanmalıdır.</a:t>
            </a:r>
            <a:r>
              <a:rPr lang="tr-TR" sz="800" b="0" i="0" u="none" strike="noStrike" baseline="0" dirty="0">
                <a:solidFill>
                  <a:srgbClr val="000000"/>
                </a:solidFill>
                <a:latin typeface="Minion Pro"/>
              </a:rPr>
              <a:t>38 </a:t>
            </a:r>
          </a:p>
          <a:p>
            <a:pPr marL="285750" indent="-285750" algn="just">
              <a:buFont typeface="Wingdings" panose="05000000000000000000" pitchFamily="2" charset="2"/>
              <a:buChar char="y"/>
            </a:pPr>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Bilgi/belge ve dosyaların faaliyet, iş ve işlem bütünlüğünü sağlayacak şekilde yapılandırılması: </a:t>
            </a:r>
            <a:r>
              <a:rPr lang="tr-TR" sz="1800" b="0" i="0" u="none" strike="noStrike" baseline="0" dirty="0">
                <a:solidFill>
                  <a:srgbClr val="000000"/>
                </a:solidFill>
                <a:latin typeface="Minion Pro"/>
              </a:rPr>
              <a:t>Bir faaliyetin yürütülmesinde kullanılan bilgi/belge ve dosyaların kaydedildiği veya bulundukları yerler/ortamlar farklı olabilir. Belge trafiği olarak kurum içi, kurum dışı, gelen, giden şeklinde veya belgenin ilgi ve eki olarak farklı yerlerde/kayıt ortamlarında (gelen fiziksel, giden elektronik veya belge elektronik eki fiziksel olabilir) bulunabilir. Bu tür durumlarda bilgi, belge ve ait oldukları dosyaların bütünlüğü sağlanmış ve ilişkileri fiziksel ve elektronik ortamda kurulmuş olmalıdır. </a:t>
            </a: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29963246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6309420"/>
          </a:xfrm>
          <a:prstGeom prst="rect">
            <a:avLst/>
          </a:prstGeom>
          <a:noFill/>
        </p:spPr>
        <p:txBody>
          <a:bodyPr wrap="square">
            <a:spAutoFit/>
          </a:bodyPr>
          <a:lstStyle/>
          <a:p>
            <a:pPr marL="285750" indent="-285750" algn="just">
              <a:buFont typeface="Wingdings" panose="05000000000000000000" pitchFamily="2" charset="2"/>
              <a:buChar char="y"/>
            </a:pPr>
            <a:r>
              <a:rPr lang="tr-TR" sz="1800" b="1" i="1" u="none" strike="noStrike" baseline="0" dirty="0">
                <a:solidFill>
                  <a:srgbClr val="000000"/>
                </a:solidFill>
                <a:latin typeface="Minion Pro"/>
              </a:rPr>
              <a:t>Bilgi/belge ve dosyaların arşiv değerlerinin belirlenmesi ve belirlenen değerlere göre işlem yapılması: </a:t>
            </a:r>
            <a:r>
              <a:rPr lang="tr-TR" sz="1800" b="0" i="0" u="none" strike="noStrike" baseline="0" dirty="0">
                <a:solidFill>
                  <a:srgbClr val="000000"/>
                </a:solidFill>
                <a:latin typeface="Minion Pro"/>
              </a:rPr>
              <a:t>Arşiv belgelerinin tespit edilmesi, belgelerin hukuki ve idari düzenlemeler dikkate alınarak kurumun saklama planlarının oluşturulmuş olması; belirlenen değer ve süreye göre </a:t>
            </a:r>
            <a:r>
              <a:rPr lang="tr-TR" sz="1800" b="0" i="1" u="none" strike="noStrike" baseline="0" dirty="0">
                <a:solidFill>
                  <a:srgbClr val="000000"/>
                </a:solidFill>
                <a:latin typeface="Minion Pro"/>
              </a:rPr>
              <a:t>saklama, transfer, tasfiye </a:t>
            </a:r>
            <a:r>
              <a:rPr lang="tr-TR" sz="1800" b="0" i="0" u="none" strike="noStrike" baseline="0" dirty="0">
                <a:solidFill>
                  <a:srgbClr val="000000"/>
                </a:solidFill>
                <a:latin typeface="Minion Pro"/>
              </a:rPr>
              <a:t>işlemlerinin yerine getirilmiş olması kontrol edilir.</a:t>
            </a:r>
            <a:r>
              <a:rPr lang="tr-TR" sz="800" b="0" i="0" u="none" strike="noStrike" baseline="0" dirty="0">
                <a:solidFill>
                  <a:srgbClr val="000000"/>
                </a:solidFill>
                <a:latin typeface="Minion Pro"/>
              </a:rPr>
              <a:t>39 </a:t>
            </a:r>
            <a:r>
              <a:rPr lang="tr-TR" sz="1800" b="0" i="0" u="none" strike="noStrike" baseline="0" dirty="0">
                <a:solidFill>
                  <a:srgbClr val="000000"/>
                </a:solidFill>
                <a:latin typeface="Minion Pro"/>
              </a:rPr>
              <a:t>Arşiv belgesi olarak değerlendirilenler ve varsa Osmanlıca (EHT) belgelerin Devlet Arşivleri’ne transfer edilmesi sağlanır. İmha işlemlerine yönelik tutulan kayıtlar ve listeler kontrol edilir. İmha prosedürünün işletilmesi sağlanır.</a:t>
            </a:r>
            <a:r>
              <a:rPr lang="tr-TR" sz="800" b="0" i="0" u="none" strike="noStrike" baseline="0" dirty="0">
                <a:solidFill>
                  <a:srgbClr val="000000"/>
                </a:solidFill>
                <a:latin typeface="Minion Pro"/>
              </a:rPr>
              <a:t>40 </a:t>
            </a:r>
            <a:endParaRPr lang="tr-TR" sz="800" dirty="0">
              <a:solidFill>
                <a:srgbClr val="000000"/>
              </a:solidFill>
              <a:latin typeface="Minion Pro"/>
            </a:endParaRPr>
          </a:p>
          <a:p>
            <a:pPr marL="285750" indent="-285750" algn="just">
              <a:buFont typeface="Wingdings" panose="05000000000000000000" pitchFamily="2" charset="2"/>
              <a:buChar char="y"/>
            </a:pPr>
            <a:endParaRPr lang="tr-TR" sz="800" b="0" i="1"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Arşiv belgesi olarak değerlendirilen olası farklı materyaller belirlenir ve Devlet Arşivlerine transferi sağlanır. </a:t>
            </a:r>
          </a:p>
          <a:p>
            <a:pPr algn="just"/>
            <a:endParaRPr lang="tr-TR" sz="1800" b="0" i="0" u="none" strike="noStrike" baseline="0" dirty="0">
              <a:solidFill>
                <a:srgbClr val="000000"/>
              </a:solidFill>
              <a:latin typeface="Minion Pro"/>
            </a:endParaRPr>
          </a:p>
          <a:p>
            <a:pPr marL="285750" indent="-285750" algn="just">
              <a:buFont typeface="Wingdings" panose="05000000000000000000" pitchFamily="2" charset="2"/>
              <a:buChar char="y"/>
            </a:pPr>
            <a:r>
              <a:rPr lang="tr-TR" sz="1800" b="1" i="1" u="none" strike="noStrike" baseline="0" dirty="0">
                <a:solidFill>
                  <a:srgbClr val="000000"/>
                </a:solidFill>
                <a:latin typeface="Minion Pro"/>
              </a:rPr>
              <a:t>Dijitalleştirme işlemleri: </a:t>
            </a:r>
            <a:r>
              <a:rPr lang="tr-TR" sz="1800" b="0" i="0" u="none" strike="noStrike" baseline="0" dirty="0">
                <a:solidFill>
                  <a:srgbClr val="000000"/>
                </a:solidFill>
                <a:latin typeface="Minion Pro"/>
              </a:rPr>
              <a:t>Dijitalleştirme işlemi belgelerin seçilmesinden depolanmasına kadar DAB tarafından belirlenen “usul ve esaslara”</a:t>
            </a:r>
            <a:r>
              <a:rPr lang="tr-TR" sz="800" b="0" i="0" u="none" strike="noStrike" baseline="0" dirty="0">
                <a:solidFill>
                  <a:srgbClr val="000000"/>
                </a:solidFill>
                <a:latin typeface="Minion Pro"/>
              </a:rPr>
              <a:t>41 </a:t>
            </a:r>
            <a:r>
              <a:rPr lang="tr-TR" sz="1800" b="0" i="0" u="none" strike="noStrike" baseline="0" dirty="0">
                <a:solidFill>
                  <a:srgbClr val="000000"/>
                </a:solidFill>
                <a:latin typeface="Minion Pro"/>
              </a:rPr>
              <a:t>göre yürütülmelidir. </a:t>
            </a:r>
          </a:p>
          <a:p>
            <a:pPr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Kurumda bulunan arşiv belgelerinin yoğunluğu kurum/birim ve faaliyete özgü (özel olarak değerlendirilmesi gereken) hususlar belirtilir. </a:t>
            </a:r>
          </a:p>
          <a:p>
            <a:pPr algn="just"/>
            <a:endParaRPr lang="tr-TR" sz="1800" b="0" i="0" u="none" strike="noStrike" baseline="0" dirty="0">
              <a:solidFill>
                <a:srgbClr val="000000"/>
              </a:solidFill>
              <a:latin typeface="Minion Pro"/>
            </a:endParaRPr>
          </a:p>
          <a:p>
            <a:pPr algn="just"/>
            <a:r>
              <a:rPr lang="tr-TR" sz="1800" b="0" i="1" u="none" strike="noStrike" baseline="0" dirty="0">
                <a:solidFill>
                  <a:srgbClr val="000000"/>
                </a:solidFill>
                <a:latin typeface="Minion Pro"/>
              </a:rPr>
              <a:t>Kurumun sahip olduğu bilgi/belge kaynaklarına (diğer kurumlar ve araştırmacılar tarafından) ihtiyaç duyulması halinde kullanıma sunma yeteneği belirtilir.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Wingdings" panose="05000000000000000000" pitchFamily="2" charset="2"/>
              </a:rPr>
              <a:t>y </a:t>
            </a:r>
            <a:r>
              <a:rPr lang="tr-TR" sz="1800" b="1" i="1" u="none" strike="noStrike" baseline="0" dirty="0">
                <a:solidFill>
                  <a:srgbClr val="000000"/>
                </a:solidFill>
                <a:latin typeface="Minion Pro"/>
              </a:rPr>
              <a:t>Bilgi sistemlerine aktarma, raporlama ve takip süreci: </a:t>
            </a:r>
            <a:r>
              <a:rPr lang="tr-TR" sz="1800" b="0" i="0" u="none" strike="noStrike" baseline="0" dirty="0">
                <a:solidFill>
                  <a:srgbClr val="000000"/>
                </a:solidFill>
                <a:latin typeface="Minion Pro"/>
              </a:rPr>
              <a:t>Kontrol ve denetimlerde elde edilen bulgular ilgili hukuki ve idari düzenlemelere atıfta bulunularak bilgi sistemlerine aktarılır ve denetim raporlarına özlü bir şekilde yansıtılır. Kontrol ve denetimlerde belirlenen eksikliklerin giderilmesine yönelik somut önerilerde bulunulur ve muhataplara eksikliğin giderilmesi için makul süre verilir ve takibi yapılır. </a:t>
            </a:r>
          </a:p>
          <a:p>
            <a:endParaRPr lang="tr-TR" sz="1800" b="0" i="0" u="none" strike="noStrike" baseline="0" dirty="0">
              <a:solidFill>
                <a:srgbClr val="000000"/>
              </a:solidFill>
              <a:latin typeface="Minion Pro"/>
            </a:endParaRPr>
          </a:p>
        </p:txBody>
      </p:sp>
    </p:spTree>
    <p:extLst>
      <p:ext uri="{BB962C8B-B14F-4D97-AF65-F5344CB8AC3E}">
        <p14:creationId xmlns:p14="http://schemas.microsoft.com/office/powerpoint/2010/main" val="8315841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tr-TR" sz="2000" b="1" i="0" u="none" strike="noStrike" baseline="0" dirty="0">
                <a:solidFill>
                  <a:srgbClr val="000000"/>
                </a:solidFill>
                <a:latin typeface="Minion Pro"/>
              </a:rPr>
              <a:t>III. 4. Bilgi/Belge Yönetimi ve Arşiv Faaliyetlerinin Kontrol ve Denetimi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2862322"/>
          </a:xfrm>
          <a:prstGeom prst="rect">
            <a:avLst/>
          </a:prstGeom>
          <a:noFill/>
        </p:spPr>
        <p:txBody>
          <a:bodyPr wrap="square">
            <a:spAutoFit/>
          </a:bodyPr>
          <a:lstStyle/>
          <a:p>
            <a:pPr algn="just"/>
            <a:r>
              <a:rPr lang="tr-TR" sz="1800" b="0" i="0" u="none" strike="noStrike" baseline="0" dirty="0">
                <a:solidFill>
                  <a:srgbClr val="000000"/>
                </a:solidFill>
                <a:latin typeface="Minion Pro"/>
              </a:rPr>
              <a:t>Bilgi/belge ve arşiv işlemelerinin, bunların yönetilmesinde kullanılan sistemlerin kontrolüne yönelik kontrol modelleri (ACM) geliştirilmeli ve kullanılmalıdır. İhtiyaç duyulması halinde ise yükümlüler (muhataplar) ayrıca yerinde denetlenmelidir. </a:t>
            </a:r>
          </a:p>
          <a:p>
            <a:pPr algn="just"/>
            <a:endParaRPr lang="tr-TR" sz="1800" b="0" i="0" u="none" strike="noStrike" baseline="0" dirty="0">
              <a:solidFill>
                <a:srgbClr val="000000"/>
              </a:solidFill>
              <a:latin typeface="Minion Pro"/>
            </a:endParaRPr>
          </a:p>
          <a:p>
            <a:pPr algn="just"/>
            <a:r>
              <a:rPr lang="tr-TR" sz="1800" b="0" i="0" u="none" strike="noStrike" baseline="0" dirty="0">
                <a:solidFill>
                  <a:srgbClr val="000000"/>
                </a:solidFill>
                <a:latin typeface="Minion Pro"/>
              </a:rPr>
              <a:t>Bilgi/belge ve arşiv yönetimi işlemlerinin kontrol ve denetiminde hukuki ve idari düzenlemelere uygunluğunun yanı sıra ulusal düzeyde belirlenmiş politikalar ile uyumlu olması sağlanmalıdır.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Bu kontrol ve denetimler sonucu elde edilen veriler, tüm kamu arşivlerinin elektronik ortam üzerinden yönetilebildiği ülke çapında modern bir arşiv ağının kurularak tam bir entegrasyon içerisinde yönetimine dair çalışmalara da rehberlik etmektedir. </a:t>
            </a:r>
          </a:p>
        </p:txBody>
      </p:sp>
    </p:spTree>
    <p:extLst>
      <p:ext uri="{BB962C8B-B14F-4D97-AF65-F5344CB8AC3E}">
        <p14:creationId xmlns:p14="http://schemas.microsoft.com/office/powerpoint/2010/main" val="1652075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337751" y="0"/>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endParaRPr lang="tr-TR" sz="2000" b="1" dirty="0">
              <a:latin typeface="Arial Black" panose="020B0A04020102020204" pitchFamily="34" charset="0"/>
              <a:cs typeface="Arial" panose="020B0604020202020204" pitchFamily="34" charset="0"/>
            </a:endParaRPr>
          </a:p>
          <a:p>
            <a:pPr algn="ctr"/>
            <a:r>
              <a:rPr lang="fi-FI" sz="2000" b="1" i="0" u="none" strike="noStrike" baseline="0" dirty="0">
                <a:solidFill>
                  <a:srgbClr val="000000"/>
                </a:solidFill>
                <a:latin typeface="Minion Pro"/>
              </a:rPr>
              <a:t>III.5. Tasnif, Tanımlama ve Kataloglama </a:t>
            </a:r>
            <a:endParaRPr lang="tr-TR" sz="2000" b="1" i="0" u="none" strike="noStrike" baseline="0" dirty="0">
              <a:solidFill>
                <a:srgbClr val="000000"/>
              </a:solidFill>
              <a:latin typeface="Minion Pro"/>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658427" y="861134"/>
            <a:ext cx="10875145" cy="4247317"/>
          </a:xfrm>
          <a:prstGeom prst="rect">
            <a:avLst/>
          </a:prstGeom>
          <a:noFill/>
        </p:spPr>
        <p:txBody>
          <a:bodyPr wrap="square">
            <a:spAutoFit/>
          </a:bodyPr>
          <a:lstStyle/>
          <a:p>
            <a:pPr algn="just"/>
            <a:r>
              <a:rPr lang="tr-TR" sz="1800" b="0" i="0" u="none" strike="noStrike" baseline="0" dirty="0">
                <a:solidFill>
                  <a:srgbClr val="000000"/>
                </a:solidFill>
                <a:latin typeface="Minion Pro"/>
              </a:rPr>
              <a:t>Tasnif, tanımlama ve kataloglama süreçleri arşiv materyalinin depolara yerleşimi, erişim için gereken </a:t>
            </a:r>
            <a:r>
              <a:rPr lang="tr-TR" sz="1800" b="0" i="0" u="none" strike="noStrike" baseline="0" dirty="0" err="1">
                <a:solidFill>
                  <a:srgbClr val="000000"/>
                </a:solidFill>
                <a:latin typeface="Minion Pro"/>
              </a:rPr>
              <a:t>üstveri</a:t>
            </a:r>
            <a:r>
              <a:rPr lang="tr-TR" sz="1800" b="0" i="0" u="none" strike="noStrike" baseline="0" dirty="0">
                <a:solidFill>
                  <a:srgbClr val="000000"/>
                </a:solidFill>
                <a:latin typeface="Minion Pro"/>
              </a:rPr>
              <a:t> alanlarının belirlenmesi ve arşiv materyaline erişimin gerçekleştirilmesi için araştırmacıları yönlendirme çalışmalarını kapsamaktadır. </a:t>
            </a:r>
          </a:p>
          <a:p>
            <a:pPr algn="just"/>
            <a:endParaRPr lang="tr-TR" dirty="0">
              <a:solidFill>
                <a:srgbClr val="000000"/>
              </a:solidFill>
              <a:latin typeface="Minion Pro"/>
            </a:endParaRPr>
          </a:p>
          <a:p>
            <a:pPr algn="just"/>
            <a:r>
              <a:rPr lang="tr-TR" sz="1800" b="0" i="0" u="none" strike="noStrike" baseline="0" dirty="0">
                <a:solidFill>
                  <a:srgbClr val="000000"/>
                </a:solidFill>
                <a:latin typeface="Minion Pro"/>
              </a:rPr>
              <a:t>Birbirleri ile yakın ilişkide ve bütünleyici olan bu süreçlerden </a:t>
            </a:r>
            <a:r>
              <a:rPr lang="tr-TR" sz="1800" b="1" i="0" u="none" strike="noStrike" baseline="0" dirty="0">
                <a:solidFill>
                  <a:srgbClr val="000000"/>
                </a:solidFill>
                <a:latin typeface="Minion Pro"/>
              </a:rPr>
              <a:t>tasnif </a:t>
            </a:r>
            <a:r>
              <a:rPr lang="tr-TR" sz="1800" b="1" i="1" u="none" strike="noStrike" baseline="0" dirty="0">
                <a:solidFill>
                  <a:srgbClr val="000000"/>
                </a:solidFill>
                <a:latin typeface="Minion Pro"/>
              </a:rPr>
              <a:t>(</a:t>
            </a:r>
            <a:r>
              <a:rPr lang="tr-TR" sz="1800" b="1" i="1" u="none" strike="noStrike" baseline="0" dirty="0" err="1">
                <a:solidFill>
                  <a:srgbClr val="000000"/>
                </a:solidFill>
                <a:latin typeface="Minion Pro"/>
              </a:rPr>
              <a:t>arrangement</a:t>
            </a:r>
            <a:r>
              <a:rPr lang="tr-TR" sz="1800" b="1" i="1" u="none" strike="noStrike" baseline="0" dirty="0">
                <a:solidFill>
                  <a:srgbClr val="000000"/>
                </a:solidFill>
                <a:latin typeface="Minion Pro"/>
              </a:rPr>
              <a:t>)</a:t>
            </a:r>
            <a:r>
              <a:rPr lang="tr-TR" sz="1800" b="1" i="0" u="none" strike="noStrike" baseline="0" dirty="0">
                <a:solidFill>
                  <a:srgbClr val="000000"/>
                </a:solidFill>
                <a:latin typeface="Minion Pro"/>
              </a:rPr>
              <a:t>, </a:t>
            </a:r>
            <a:r>
              <a:rPr lang="tr-TR" sz="1800" b="0" i="0" u="none" strike="noStrike" baseline="0" dirty="0">
                <a:solidFill>
                  <a:srgbClr val="000000"/>
                </a:solidFill>
                <a:latin typeface="Minion Pro"/>
              </a:rPr>
              <a:t>arşiv materyalinin depolanması ve erişime hazır hale getirilmesi için planlanmış bir süreci ifade eder. </a:t>
            </a:r>
          </a:p>
          <a:p>
            <a:pPr algn="just"/>
            <a:endParaRPr lang="tr-TR" dirty="0">
              <a:solidFill>
                <a:srgbClr val="000000"/>
              </a:solidFill>
              <a:latin typeface="Minion Pro"/>
            </a:endParaRPr>
          </a:p>
          <a:p>
            <a:pPr algn="just"/>
            <a:r>
              <a:rPr lang="tr-TR" sz="1800" b="1" i="0" u="none" strike="noStrike" baseline="0" dirty="0">
                <a:solidFill>
                  <a:srgbClr val="000000"/>
                </a:solidFill>
                <a:latin typeface="Minion Pro"/>
              </a:rPr>
              <a:t>Tanımlama </a:t>
            </a:r>
            <a:r>
              <a:rPr lang="tr-TR" sz="1800" b="1" i="1" u="none" strike="noStrike" baseline="0" dirty="0">
                <a:solidFill>
                  <a:srgbClr val="000000"/>
                </a:solidFill>
                <a:latin typeface="Minion Pro"/>
              </a:rPr>
              <a:t>(</a:t>
            </a:r>
            <a:r>
              <a:rPr lang="tr-TR" sz="1800" b="1" i="1" u="none" strike="noStrike" baseline="0" dirty="0" err="1">
                <a:solidFill>
                  <a:srgbClr val="000000"/>
                </a:solidFill>
                <a:latin typeface="Minion Pro"/>
              </a:rPr>
              <a:t>description</a:t>
            </a:r>
            <a:r>
              <a:rPr lang="tr-TR" sz="1800" b="1" i="1" u="none" strike="noStrike" baseline="0" dirty="0">
                <a:solidFill>
                  <a:srgbClr val="000000"/>
                </a:solidFill>
                <a:latin typeface="Minion Pro"/>
              </a:rPr>
              <a:t>)</a:t>
            </a:r>
            <a:r>
              <a:rPr lang="tr-TR" sz="1800" b="1" i="0" u="none" strike="noStrike" baseline="0" dirty="0">
                <a:solidFill>
                  <a:srgbClr val="000000"/>
                </a:solidFill>
                <a:latin typeface="Minion Pro"/>
              </a:rPr>
              <a:t>, </a:t>
            </a:r>
            <a:r>
              <a:rPr lang="tr-TR" sz="1800" b="0" i="0" u="none" strike="noStrike" baseline="0" dirty="0">
                <a:solidFill>
                  <a:srgbClr val="000000"/>
                </a:solidFill>
                <a:latin typeface="Minion Pro"/>
              </a:rPr>
              <a:t>kullanılan tasnif yöntemi ne olursa olsun arşiv materyali üzerinde analiz çalışmaları yapılarak materyale hem çalışanlar hem de araştırmacılar tarafından erişim için gereken erişim uçlarının belirlenmesini, bunların materyal ile ilişkilendirilmesini, koleksiyonlarla ilgili kurumsal bilgilerin elde edilmesi için gerekli araştırma araçlarının hazırlanmasını ifade eder. </a:t>
            </a:r>
          </a:p>
          <a:p>
            <a:pPr algn="just"/>
            <a:endParaRPr lang="tr-TR" dirty="0">
              <a:solidFill>
                <a:srgbClr val="000000"/>
              </a:solidFill>
              <a:latin typeface="Minion Pro"/>
            </a:endParaRPr>
          </a:p>
          <a:p>
            <a:pPr algn="just"/>
            <a:r>
              <a:rPr lang="tr-TR" sz="1800" b="1" i="0" u="none" strike="noStrike" baseline="0" dirty="0">
                <a:solidFill>
                  <a:srgbClr val="000000"/>
                </a:solidFill>
                <a:latin typeface="Minion Pro"/>
              </a:rPr>
              <a:t>Kataloglama </a:t>
            </a:r>
            <a:r>
              <a:rPr lang="tr-TR" sz="1800" b="1" i="1" u="none" strike="noStrike" baseline="0" dirty="0">
                <a:solidFill>
                  <a:srgbClr val="000000"/>
                </a:solidFill>
                <a:latin typeface="Minion Pro"/>
              </a:rPr>
              <a:t>(</a:t>
            </a:r>
            <a:r>
              <a:rPr lang="tr-TR" sz="1800" b="1" i="1" u="none" strike="noStrike" baseline="0" dirty="0" err="1">
                <a:solidFill>
                  <a:srgbClr val="000000"/>
                </a:solidFill>
                <a:latin typeface="Minion Pro"/>
              </a:rPr>
              <a:t>cataloging</a:t>
            </a:r>
            <a:r>
              <a:rPr lang="tr-TR" sz="1800" b="1" i="1" u="none" strike="noStrike" baseline="0" dirty="0">
                <a:solidFill>
                  <a:srgbClr val="000000"/>
                </a:solidFill>
                <a:latin typeface="Minion Pro"/>
              </a:rPr>
              <a:t>) </a:t>
            </a:r>
            <a:r>
              <a:rPr lang="tr-TR" sz="1800" b="1" i="0" u="none" strike="noStrike" baseline="0" dirty="0">
                <a:solidFill>
                  <a:srgbClr val="000000"/>
                </a:solidFill>
                <a:latin typeface="Minion Pro"/>
              </a:rPr>
              <a:t>ise</a:t>
            </a:r>
            <a:r>
              <a:rPr lang="tr-TR" sz="1800" b="0" i="0" u="none" strike="noStrike" baseline="0" dirty="0">
                <a:solidFill>
                  <a:srgbClr val="000000"/>
                </a:solidFill>
                <a:latin typeface="Minion Pro"/>
              </a:rPr>
              <a:t> belirlenen erişim uçlarının kurallar çerçevesinde düzenlenmesini, elde edilen tanımlama verilerinin koleksiyon, fon, seri, materyal türü şeklinde gruplandırılarak anlamlı ve sistematik bir biçimde araştırmacıların kullanıma sunulmasını ifade eder. </a:t>
            </a:r>
          </a:p>
        </p:txBody>
      </p:sp>
    </p:spTree>
    <p:extLst>
      <p:ext uri="{BB962C8B-B14F-4D97-AF65-F5344CB8AC3E}">
        <p14:creationId xmlns:p14="http://schemas.microsoft.com/office/powerpoint/2010/main" val="2487368544"/>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6669</TotalTime>
  <Words>42674</Words>
  <Application>Microsoft Office PowerPoint</Application>
  <PresentationFormat>Geniş ekran</PresentationFormat>
  <Paragraphs>2652</Paragraphs>
  <Slides>280</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280</vt:i4>
      </vt:variant>
    </vt:vector>
  </HeadingPairs>
  <TitlesOfParts>
    <vt:vector size="289" baseType="lpstr">
      <vt:lpstr>Arial</vt:lpstr>
      <vt:lpstr>Arial Black</vt:lpstr>
      <vt:lpstr>Calibri</vt:lpstr>
      <vt:lpstr>Calibri Light</vt:lpstr>
      <vt:lpstr>Century Gothic</vt:lpstr>
      <vt:lpstr>Minion Pro</vt:lpstr>
      <vt:lpstr>Times New Roman</vt:lpstr>
      <vt:lpstr>Wingdings</vt:lpstr>
      <vt:lpstr>Office Teması</vt:lpstr>
      <vt:lpstr>PowerPoint Sunusu</vt:lpstr>
      <vt:lpstr>TAPU VE KADASTRO ARŞİVLERİ DERSİ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subject/>
  <dc:creator>Microsoft Office User</dc:creator>
  <dc:description/>
  <cp:lastModifiedBy>İSMAİL IŞIK</cp:lastModifiedBy>
  <cp:revision>214</cp:revision>
  <dcterms:created xsi:type="dcterms:W3CDTF">2022-02-05T17:51:22Z</dcterms:created>
  <dcterms:modified xsi:type="dcterms:W3CDTF">2025-10-30T10:36:58Z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Geniş ekran</vt:lpwstr>
  </property>
  <property fmtid="{D5CDD505-2E9C-101B-9397-08002B2CF9AE}" pid="3" name="Slides">
    <vt:r8>1</vt:r8>
  </property>
</Properties>
</file>