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351" r:id="rId2"/>
    <p:sldId id="256" r:id="rId3"/>
    <p:sldId id="394" r:id="rId4"/>
    <p:sldId id="395" r:id="rId5"/>
    <p:sldId id="396" r:id="rId6"/>
    <p:sldId id="397"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8" r:id="rId36"/>
    <p:sldId id="427" r:id="rId37"/>
    <p:sldId id="389" r:id="rId38"/>
  </p:sldIdLst>
  <p:sldSz cx="12192000" cy="6858000"/>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FA12AB2-2CAC-4194-9C53-2C5D1F482A0B}">
          <p14:sldIdLst>
            <p14:sldId id="351"/>
            <p14:sldId id="256"/>
            <p14:sldId id="394"/>
            <p14:sldId id="395"/>
            <p14:sldId id="396"/>
            <p14:sldId id="397"/>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8"/>
            <p14:sldId id="427"/>
            <p14:sldId id="38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İM ŞAKAR" initials="SŞ" lastIdx="1" clrIdx="0">
    <p:extLst>
      <p:ext uri="{19B8F6BF-5375-455C-9EA6-DF929625EA0E}">
        <p15:presenceInfo xmlns:p15="http://schemas.microsoft.com/office/powerpoint/2012/main" userId="S-1-5-21-1343024091-507921405-1202660629-253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C3776-26FB-44B7-B9F0-13B7B1E4F587}" type="doc">
      <dgm:prSet loTypeId="urn:microsoft.com/office/officeart/2009/layout/CircleArrowProcess" loCatId="process" qsTypeId="urn:microsoft.com/office/officeart/2005/8/quickstyle/3d1" qsCatId="3D" csTypeId="urn:microsoft.com/office/officeart/2005/8/colors/colorful5" csCatId="colorful" phldr="1"/>
      <dgm:spPr/>
      <dgm:t>
        <a:bodyPr/>
        <a:lstStyle/>
        <a:p>
          <a:endParaRPr lang="tr-TR"/>
        </a:p>
      </dgm:t>
    </dgm:pt>
    <dgm:pt modelId="{D3B785FC-B5C3-4D4B-A79B-A7CC4F166BCA}">
      <dgm:prSet custT="1"/>
      <dgm:spPr>
        <a:xfrm>
          <a:off x="650217" y="1247281"/>
          <a:ext cx="1101428" cy="1246887"/>
        </a:xfrm>
        <a:prstGeom prst="rect">
          <a:avLst/>
        </a:prstGeom>
        <a:noFill/>
        <a:ln>
          <a:noFill/>
        </a:ln>
        <a:effectLst/>
      </dgm:spPr>
      <dgm:t>
        <a:bodyPr/>
        <a:lstStyle/>
        <a:p>
          <a:pPr algn="ctr" rtl="0">
            <a:buNone/>
          </a:pPr>
          <a:br>
            <a:rPr lang="tr-TR" sz="1400" b="1" kern="1200" dirty="0">
              <a:solidFill>
                <a:srgbClr val="2D2D8A"/>
              </a:solidFill>
              <a:latin typeface="Century Gothic" pitchFamily="34" charset="0"/>
              <a:ea typeface="+mn-ea"/>
              <a:cs typeface="Times New Roman" pitchFamily="18" charset="0"/>
            </a:rPr>
          </a:br>
          <a:r>
            <a:rPr lang="tr-TR" sz="1400" b="1" kern="1200" dirty="0">
              <a:solidFill>
                <a:srgbClr val="2D2D8A"/>
              </a:solidFill>
              <a:latin typeface="Century Gothic" pitchFamily="34" charset="0"/>
              <a:ea typeface="+mn-ea"/>
              <a:cs typeface="Times New Roman" pitchFamily="18" charset="0"/>
            </a:rPr>
            <a:t>Tapu ve Kadastro Uzmanı</a:t>
          </a:r>
          <a:endParaRPr lang="tr-TR" sz="800" b="1" kern="1200" dirty="0">
            <a:solidFill>
              <a:srgbClr val="0033CC"/>
            </a:solidFill>
            <a:latin typeface="Century Gothic" pitchFamily="34" charset="0"/>
            <a:ea typeface="+mn-ea"/>
            <a:cs typeface="Times New Roman" pitchFamily="18" charset="0"/>
          </a:endParaRPr>
        </a:p>
      </dgm:t>
    </dgm:pt>
    <dgm:pt modelId="{43E9073E-58C3-44AF-A5F9-CC6093D75B54}" type="parTrans" cxnId="{6448C2F3-1DF4-4997-A74E-607221A3C4B0}">
      <dgm:prSet/>
      <dgm:spPr/>
      <dgm:t>
        <a:bodyPr/>
        <a:lstStyle/>
        <a:p>
          <a:endParaRPr lang="tr-TR" sz="2400"/>
        </a:p>
      </dgm:t>
    </dgm:pt>
    <dgm:pt modelId="{96E6C3FE-3F8F-4EE9-8812-6276FDB303FD}" type="sibTrans" cxnId="{6448C2F3-1DF4-4997-A74E-607221A3C4B0}">
      <dgm:prSet/>
      <dgm:spPr/>
      <dgm:t>
        <a:bodyPr/>
        <a:lstStyle/>
        <a:p>
          <a:endParaRPr lang="tr-TR" sz="2400"/>
        </a:p>
      </dgm:t>
    </dgm:pt>
    <dgm:pt modelId="{FFDA4EC2-29E0-47AC-ACC5-D0D40C86E26C}">
      <dgm:prSet custT="1"/>
      <dgm:spPr>
        <a:xfrm>
          <a:off x="805292" y="797535"/>
          <a:ext cx="1705233" cy="485345"/>
        </a:xfrm>
        <a:prstGeom prst="rect">
          <a:avLst/>
        </a:prstGeom>
        <a:noFill/>
        <a:ln>
          <a:noFill/>
        </a:ln>
        <a:effectLst/>
      </dgm:spPr>
      <dgm:t>
        <a:bodyPr/>
        <a:lstStyle/>
        <a:p>
          <a:pPr algn="ctr" rtl="0">
            <a:buNone/>
          </a:pPr>
          <a:r>
            <a:rPr lang="tr-TR" sz="1600" b="1"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rPr>
            <a:t>İsmail</a:t>
          </a:r>
          <a:r>
            <a:rPr lang="tr-TR" sz="1600" b="1" cap="none" spc="0" baseline="0" dirty="0">
              <a:ln w="1905"/>
              <a:solidFill>
                <a:srgbClr val="C00000"/>
              </a:solidFill>
              <a:effectLst>
                <a:innerShdw blurRad="69850" dist="43180" dir="5400000">
                  <a:srgbClr val="000000">
                    <a:alpha val="65000"/>
                  </a:srgbClr>
                </a:innerShdw>
              </a:effectLst>
              <a:latin typeface="Century Gothic" pitchFamily="34" charset="0"/>
              <a:ea typeface="+mn-ea"/>
              <a:cs typeface="+mn-cs"/>
            </a:rPr>
            <a:t> IŞIK</a:t>
          </a:r>
          <a:endParaRPr lang="tr-TR" sz="1600" b="1"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endParaRPr>
        </a:p>
      </dgm:t>
    </dgm:pt>
    <dgm:pt modelId="{41618F6C-BBEF-486C-9F43-C0DBA718D53D}" type="sibTrans" cxnId="{F7A5631C-FE4F-49A2-AE5E-3170B27B49ED}">
      <dgm:prSet/>
      <dgm:spPr/>
      <dgm:t>
        <a:bodyPr/>
        <a:lstStyle/>
        <a:p>
          <a:endParaRPr lang="tr-TR" sz="2400"/>
        </a:p>
      </dgm:t>
    </dgm:pt>
    <dgm:pt modelId="{AF022B75-7839-45FC-BEE1-BE3C31712027}" type="parTrans" cxnId="{F7A5631C-FE4F-49A2-AE5E-3170B27B49ED}">
      <dgm:prSet/>
      <dgm:spPr/>
      <dgm:t>
        <a:bodyPr/>
        <a:lstStyle/>
        <a:p>
          <a:endParaRPr lang="tr-TR" sz="2400"/>
        </a:p>
      </dgm:t>
    </dgm:pt>
    <dgm:pt modelId="{3C80F677-1149-4609-922B-EC473B1D2152}" type="pres">
      <dgm:prSet presAssocID="{655C3776-26FB-44B7-B9F0-13B7B1E4F587}" presName="Name0" presStyleCnt="0">
        <dgm:presLayoutVars>
          <dgm:chMax val="7"/>
          <dgm:chPref val="7"/>
          <dgm:dir/>
          <dgm:animLvl val="lvl"/>
        </dgm:presLayoutVars>
      </dgm:prSet>
      <dgm:spPr/>
    </dgm:pt>
    <dgm:pt modelId="{87E3C406-67ED-407A-8EAA-E4C55642D516}" type="pres">
      <dgm:prSet presAssocID="{FFDA4EC2-29E0-47AC-ACC5-D0D40C86E26C}" presName="Accent1" presStyleCnt="0"/>
      <dgm:spPr/>
    </dgm:pt>
    <dgm:pt modelId="{E22EFA13-68AD-4A84-95BE-F8FAC1101FF6}" type="pres">
      <dgm:prSet presAssocID="{FFDA4EC2-29E0-47AC-ACC5-D0D40C86E26C}" presName="Accent" presStyleLbl="node1" presStyleIdx="0" presStyleCnt="2" custScaleX="110657" custScaleY="106220"/>
      <dgm:spPr>
        <a:xfrm>
          <a:off x="751843" y="167705"/>
          <a:ext cx="1812724" cy="1740089"/>
        </a:xfrm>
        <a:prstGeom prst="circularArrow">
          <a:avLst>
            <a:gd name="adj1" fmla="val 10980"/>
            <a:gd name="adj2" fmla="val 1142322"/>
            <a:gd name="adj3" fmla="val 4500000"/>
            <a:gd name="adj4" fmla="val 10800000"/>
            <a:gd name="adj5" fmla="val 12500"/>
          </a:avLst>
        </a:prstGeom>
        <a:solidFill>
          <a:srgbClr val="0027A2"/>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gm:spPr>
    </dgm:pt>
    <dgm:pt modelId="{1E75B294-082E-4930-B22F-F10F7DCB6D7F}" type="pres">
      <dgm:prSet presAssocID="{FFDA4EC2-29E0-47AC-ACC5-D0D40C86E26C}" presName="Parent1" presStyleLbl="revTx" presStyleIdx="0" presStyleCnt="2" custScaleX="186577" custScaleY="106220">
        <dgm:presLayoutVars>
          <dgm:chMax val="1"/>
          <dgm:chPref val="1"/>
          <dgm:bulletEnabled val="1"/>
        </dgm:presLayoutVars>
      </dgm:prSet>
      <dgm:spPr/>
    </dgm:pt>
    <dgm:pt modelId="{07694108-50EA-455E-B21E-77E0F875FB2B}" type="pres">
      <dgm:prSet presAssocID="{D3B785FC-B5C3-4D4B-A79B-A7CC4F166BCA}" presName="Accent2" presStyleCnt="0"/>
      <dgm:spPr/>
    </dgm:pt>
    <dgm:pt modelId="{1D28D119-1C19-493C-BD9F-E9A0F21496F7}" type="pres">
      <dgm:prSet presAssocID="{D3B785FC-B5C3-4D4B-A79B-A7CC4F166BCA}" presName="Accent" presStyleLbl="node1" presStyleIdx="1" presStyleCnt="2" custScaleX="115586" custScaleY="106220"/>
      <dgm:spPr>
        <a:xfrm>
          <a:off x="391309" y="1224885"/>
          <a:ext cx="1626633" cy="1495458"/>
        </a:xfrm>
        <a:prstGeom prst="blockArc">
          <a:avLst>
            <a:gd name="adj1" fmla="val 0"/>
            <a:gd name="adj2" fmla="val 18900000"/>
            <a:gd name="adj3" fmla="val 12740"/>
          </a:avLst>
        </a:prstGeom>
        <a:solidFill>
          <a:srgbClr val="E88651">
            <a:lumMod val="7500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gm:spPr>
    </dgm:pt>
    <dgm:pt modelId="{25C7BA78-BB9F-4274-9053-3B7EB9D68F53}" type="pres">
      <dgm:prSet presAssocID="{D3B785FC-B5C3-4D4B-A79B-A7CC4F166BCA}" presName="Parent2" presStyleLbl="revTx" presStyleIdx="1" presStyleCnt="2" custScaleX="120512" custScaleY="272887" custLinFactNeighborY="-24639">
        <dgm:presLayoutVars>
          <dgm:chMax val="1"/>
          <dgm:chPref val="1"/>
          <dgm:bulletEnabled val="1"/>
        </dgm:presLayoutVars>
      </dgm:prSet>
      <dgm:spPr/>
    </dgm:pt>
  </dgm:ptLst>
  <dgm:cxnLst>
    <dgm:cxn modelId="{F7A5631C-FE4F-49A2-AE5E-3170B27B49ED}" srcId="{655C3776-26FB-44B7-B9F0-13B7B1E4F587}" destId="{FFDA4EC2-29E0-47AC-ACC5-D0D40C86E26C}" srcOrd="0" destOrd="0" parTransId="{AF022B75-7839-45FC-BEE1-BE3C31712027}" sibTransId="{41618F6C-BBEF-486C-9F43-C0DBA718D53D}"/>
    <dgm:cxn modelId="{9A22112C-A078-4282-9B12-34E337694955}" type="presOf" srcId="{FFDA4EC2-29E0-47AC-ACC5-D0D40C86E26C}" destId="{1E75B294-082E-4930-B22F-F10F7DCB6D7F}" srcOrd="0" destOrd="0" presId="urn:microsoft.com/office/officeart/2009/layout/CircleArrowProcess"/>
    <dgm:cxn modelId="{301A806F-622A-4F1E-95F2-56B02982DA05}" type="presOf" srcId="{D3B785FC-B5C3-4D4B-A79B-A7CC4F166BCA}" destId="{25C7BA78-BB9F-4274-9053-3B7EB9D68F53}" srcOrd="0" destOrd="0" presId="urn:microsoft.com/office/officeart/2009/layout/CircleArrowProcess"/>
    <dgm:cxn modelId="{BD9343B3-5708-453E-8CDD-B25E0533378C}" type="presOf" srcId="{655C3776-26FB-44B7-B9F0-13B7B1E4F587}" destId="{3C80F677-1149-4609-922B-EC473B1D2152}" srcOrd="0" destOrd="0" presId="urn:microsoft.com/office/officeart/2009/layout/CircleArrowProcess"/>
    <dgm:cxn modelId="{6448C2F3-1DF4-4997-A74E-607221A3C4B0}" srcId="{655C3776-26FB-44B7-B9F0-13B7B1E4F587}" destId="{D3B785FC-B5C3-4D4B-A79B-A7CC4F166BCA}" srcOrd="1" destOrd="0" parTransId="{43E9073E-58C3-44AF-A5F9-CC6093D75B54}" sibTransId="{96E6C3FE-3F8F-4EE9-8812-6276FDB303FD}"/>
    <dgm:cxn modelId="{2BB6520B-064C-4D64-BA40-58F8B9D21420}" type="presParOf" srcId="{3C80F677-1149-4609-922B-EC473B1D2152}" destId="{87E3C406-67ED-407A-8EAA-E4C55642D516}" srcOrd="0" destOrd="0" presId="urn:microsoft.com/office/officeart/2009/layout/CircleArrowProcess"/>
    <dgm:cxn modelId="{3B9A1645-D014-48AD-A5B7-ACF29A4B53C2}" type="presParOf" srcId="{87E3C406-67ED-407A-8EAA-E4C55642D516}" destId="{E22EFA13-68AD-4A84-95BE-F8FAC1101FF6}" srcOrd="0" destOrd="0" presId="urn:microsoft.com/office/officeart/2009/layout/CircleArrowProcess"/>
    <dgm:cxn modelId="{D33A6B37-A885-460F-A4ED-12057D86D4E2}" type="presParOf" srcId="{3C80F677-1149-4609-922B-EC473B1D2152}" destId="{1E75B294-082E-4930-B22F-F10F7DCB6D7F}" srcOrd="1" destOrd="0" presId="urn:microsoft.com/office/officeart/2009/layout/CircleArrowProcess"/>
    <dgm:cxn modelId="{78C87678-E624-40B5-88DA-BF5F642DB8C2}" type="presParOf" srcId="{3C80F677-1149-4609-922B-EC473B1D2152}" destId="{07694108-50EA-455E-B21E-77E0F875FB2B}" srcOrd="2" destOrd="0" presId="urn:microsoft.com/office/officeart/2009/layout/CircleArrowProcess"/>
    <dgm:cxn modelId="{EEB0BF27-44B1-45A2-BDF4-8652B386CEF7}" type="presParOf" srcId="{07694108-50EA-455E-B21E-77E0F875FB2B}" destId="{1D28D119-1C19-493C-BD9F-E9A0F21496F7}" srcOrd="0" destOrd="0" presId="urn:microsoft.com/office/officeart/2009/layout/CircleArrowProcess"/>
    <dgm:cxn modelId="{9F0E0795-E188-4031-AC34-48E58A5B653C}" type="presParOf" srcId="{3C80F677-1149-4609-922B-EC473B1D2152}" destId="{25C7BA78-BB9F-4274-9053-3B7EB9D68F53}" srcOrd="3"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EFA13-68AD-4A84-95BE-F8FAC1101FF6}">
      <dsp:nvSpPr>
        <dsp:cNvPr id="0" name=""/>
        <dsp:cNvSpPr/>
      </dsp:nvSpPr>
      <dsp:spPr>
        <a:xfrm>
          <a:off x="721774" y="113552"/>
          <a:ext cx="1740227" cy="1670497"/>
        </a:xfrm>
        <a:prstGeom prst="circularArrow">
          <a:avLst>
            <a:gd name="adj1" fmla="val 10980"/>
            <a:gd name="adj2" fmla="val 1142322"/>
            <a:gd name="adj3" fmla="val 4500000"/>
            <a:gd name="adj4" fmla="val 10800000"/>
            <a:gd name="adj5" fmla="val 12500"/>
          </a:avLst>
        </a:prstGeom>
        <a:solidFill>
          <a:srgbClr val="0027A2"/>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75B294-082E-4930-B22F-F10F7DCB6D7F}">
      <dsp:nvSpPr>
        <dsp:cNvPr id="0" name=""/>
        <dsp:cNvSpPr/>
      </dsp:nvSpPr>
      <dsp:spPr>
        <a:xfrm>
          <a:off x="773086" y="718193"/>
          <a:ext cx="1637036" cy="46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tr-TR" sz="1600" b="1" kern="1200"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rPr>
            <a:t>İsmail</a:t>
          </a:r>
          <a:r>
            <a:rPr lang="tr-TR" sz="1600" b="1" kern="1200" cap="none" spc="0" baseline="0" dirty="0">
              <a:ln w="1905"/>
              <a:solidFill>
                <a:srgbClr val="C00000"/>
              </a:solidFill>
              <a:effectLst>
                <a:innerShdw blurRad="69850" dist="43180" dir="5400000">
                  <a:srgbClr val="000000">
                    <a:alpha val="65000"/>
                  </a:srgbClr>
                </a:innerShdw>
              </a:effectLst>
              <a:latin typeface="Century Gothic" pitchFamily="34" charset="0"/>
              <a:ea typeface="+mn-ea"/>
              <a:cs typeface="+mn-cs"/>
            </a:rPr>
            <a:t> IŞIK</a:t>
          </a:r>
          <a:endParaRPr lang="tr-TR" sz="1600" b="1" kern="1200"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endParaRPr>
        </a:p>
      </dsp:txBody>
      <dsp:txXfrm>
        <a:off x="773086" y="718193"/>
        <a:ext cx="1637036" cy="465934"/>
      </dsp:txXfrm>
    </dsp:sp>
    <dsp:sp modelId="{1D28D119-1C19-493C-BD9F-E9A0F21496F7}">
      <dsp:nvSpPr>
        <dsp:cNvPr id="0" name=""/>
        <dsp:cNvSpPr/>
      </dsp:nvSpPr>
      <dsp:spPr>
        <a:xfrm>
          <a:off x="375659" y="1128452"/>
          <a:ext cx="1561579" cy="1435650"/>
        </a:xfrm>
        <a:prstGeom prst="blockArc">
          <a:avLst>
            <a:gd name="adj1" fmla="val 0"/>
            <a:gd name="adj2" fmla="val 18900000"/>
            <a:gd name="adj3" fmla="val 12740"/>
          </a:avLst>
        </a:prstGeom>
        <a:solidFill>
          <a:srgbClr val="E88651">
            <a:lumMod val="7500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C7BA78-BB9F-4274-9053-3B7EB9D68F53}">
      <dsp:nvSpPr>
        <dsp:cNvPr id="0" name=""/>
        <dsp:cNvSpPr/>
      </dsp:nvSpPr>
      <dsp:spPr>
        <a:xfrm>
          <a:off x="624213" y="1149952"/>
          <a:ext cx="1057378" cy="119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br>
            <a:rPr lang="tr-TR" sz="1400" b="1" kern="1200" dirty="0">
              <a:solidFill>
                <a:srgbClr val="2D2D8A"/>
              </a:solidFill>
              <a:latin typeface="Century Gothic" pitchFamily="34" charset="0"/>
              <a:ea typeface="+mn-ea"/>
              <a:cs typeface="Times New Roman" pitchFamily="18" charset="0"/>
            </a:rPr>
          </a:br>
          <a:r>
            <a:rPr lang="tr-TR" sz="1400" b="1" kern="1200" dirty="0">
              <a:solidFill>
                <a:srgbClr val="2D2D8A"/>
              </a:solidFill>
              <a:latin typeface="Century Gothic" pitchFamily="34" charset="0"/>
              <a:ea typeface="+mn-ea"/>
              <a:cs typeface="Times New Roman" pitchFamily="18" charset="0"/>
            </a:rPr>
            <a:t>Tapu ve Kadastro Uzmanı</a:t>
          </a:r>
          <a:endParaRPr lang="tr-TR" sz="800" b="1" kern="1200" dirty="0">
            <a:solidFill>
              <a:srgbClr val="0033CC"/>
            </a:solidFill>
            <a:latin typeface="Century Gothic" pitchFamily="34" charset="0"/>
            <a:ea typeface="+mn-ea"/>
            <a:cs typeface="Times New Roman" pitchFamily="18" charset="0"/>
          </a:endParaRPr>
        </a:p>
      </dsp:txBody>
      <dsp:txXfrm>
        <a:off x="624213" y="1149952"/>
        <a:ext cx="1057378" cy="119702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E0B6D1E4-C28F-4BA9-AA52-BEB1EBF11ED2}" type="datetimeFigureOut">
              <a:rPr lang="tr-TR" smtClean="0"/>
              <a:t>25.02.2025</a:t>
            </a:fld>
            <a:endParaRPr lang="tr-TR"/>
          </a:p>
        </p:txBody>
      </p:sp>
      <p:sp>
        <p:nvSpPr>
          <p:cNvPr id="4" name="Slayt Resmi Yer Tutucusu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723FA811-BE72-4770-AC45-7CE06AC64506}" type="slidenum">
              <a:rPr lang="tr-TR" smtClean="0"/>
              <a:t>‹#›</a:t>
            </a:fld>
            <a:endParaRPr lang="tr-TR"/>
          </a:p>
        </p:txBody>
      </p:sp>
    </p:spTree>
    <p:extLst>
      <p:ext uri="{BB962C8B-B14F-4D97-AF65-F5344CB8AC3E}">
        <p14:creationId xmlns:p14="http://schemas.microsoft.com/office/powerpoint/2010/main" val="324614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4ED5EBB-E9D9-4E28-8011-A701994721D2}" type="slidenum">
              <a:rPr lang="tr-TR" smtClean="0"/>
              <a:t>1</a:t>
            </a:fld>
            <a:endParaRPr lang="tr-TR"/>
          </a:p>
        </p:txBody>
      </p:sp>
    </p:spTree>
    <p:extLst>
      <p:ext uri="{BB962C8B-B14F-4D97-AF65-F5344CB8AC3E}">
        <p14:creationId xmlns:p14="http://schemas.microsoft.com/office/powerpoint/2010/main" val="254661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tr-TR" sz="3200" b="0" strike="noStrike" spc="-1">
              <a:solidFill>
                <a:srgbClr val="000000"/>
              </a:solidFill>
              <a:latin typeface="Calibri"/>
            </a:endParaRPr>
          </a:p>
        </p:txBody>
      </p:sp>
      <p:sp>
        <p:nvSpPr>
          <p:cNvPr id="2" name="PlaceHolder 3"/>
          <p:cNvSpPr>
            <a:spLocks noGrp="1"/>
          </p:cNvSpPr>
          <p:nvPr>
            <p:ph type="ftr" idx="2"/>
          </p:nvPr>
        </p:nvSpPr>
        <p:spPr/>
        <p:txBody>
          <a:bodyPr/>
          <a:lstStyle/>
          <a:p>
            <a:r>
              <a:t>Footer</a:t>
            </a:r>
          </a:p>
        </p:txBody>
      </p:sp>
      <p:sp>
        <p:nvSpPr>
          <p:cNvPr id="3" name="PlaceHolder 4"/>
          <p:cNvSpPr>
            <a:spLocks noGrp="1"/>
          </p:cNvSpPr>
          <p:nvPr>
            <p:ph type="sldNum" idx="3"/>
          </p:nvPr>
        </p:nvSpPr>
        <p:spPr/>
        <p:txBody>
          <a:bodyPr/>
          <a:lstStyle/>
          <a:p>
            <a:fld id="{6A094210-B4E3-4003-BAD3-E0AB7622C6A9}"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01718C2F-8F3B-4F1B-9229-25E9FBF85E2D}"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725CFB4C-DFE6-4010-B447-4A205FEE56A9}"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C9E31E-133F-E543-9001-9CC432BA9D74}"/>
              </a:ext>
            </a:extLst>
          </p:cNvPr>
          <p:cNvSpPr>
            <a:spLocks noGrp="1"/>
          </p:cNvSpPr>
          <p:nvPr>
            <p:ph type="ctrTitle"/>
          </p:nvPr>
        </p:nvSpPr>
        <p:spPr>
          <a:xfrm>
            <a:off x="1524000" y="1122363"/>
            <a:ext cx="9144000" cy="2387600"/>
          </a:xfrm>
        </p:spPr>
        <p:txBody>
          <a:bodyPr anchor="b"/>
          <a:lstStyle>
            <a:lvl1pPr algn="ctr">
              <a:defRPr sz="5999"/>
            </a:lvl1pPr>
          </a:lstStyle>
          <a:p>
            <a:r>
              <a:rPr lang="tr-TR"/>
              <a:t>Asıl başlık stilini düzenlemek için tıklayın</a:t>
            </a:r>
          </a:p>
        </p:txBody>
      </p:sp>
      <p:sp>
        <p:nvSpPr>
          <p:cNvPr id="3" name="Alt Başlık 2">
            <a:extLst>
              <a:ext uri="{FF2B5EF4-FFF2-40B4-BE49-F238E27FC236}">
                <a16:creationId xmlns:a16="http://schemas.microsoft.com/office/drawing/2014/main" id="{7A5864DD-E6C7-A44F-93B6-FAAB02B16621}"/>
              </a:ext>
            </a:extLst>
          </p:cNvPr>
          <p:cNvSpPr>
            <a:spLocks noGrp="1"/>
          </p:cNvSpPr>
          <p:nvPr>
            <p:ph type="subTitle" idx="1"/>
          </p:nvPr>
        </p:nvSpPr>
        <p:spPr>
          <a:xfrm>
            <a:off x="1524000" y="3602038"/>
            <a:ext cx="9144000" cy="1655762"/>
          </a:xfrm>
        </p:spPr>
        <p:txBody>
          <a:bodyPr/>
          <a:lstStyle>
            <a:lvl1pPr marL="0" indent="0" algn="ctr">
              <a:buNone/>
              <a:defRPr sz="2400"/>
            </a:lvl1pPr>
            <a:lvl2pPr marL="457132" indent="0" algn="ctr">
              <a:buNone/>
              <a:defRPr sz="2000"/>
            </a:lvl2pPr>
            <a:lvl3pPr marL="914263" indent="0" algn="ctr">
              <a:buNone/>
              <a:defRPr sz="1800"/>
            </a:lvl3pPr>
            <a:lvl4pPr marL="1371394" indent="0" algn="ctr">
              <a:buNone/>
              <a:defRPr sz="1600"/>
            </a:lvl4pPr>
            <a:lvl5pPr marL="1828526" indent="0" algn="ctr">
              <a:buNone/>
              <a:defRPr sz="1600"/>
            </a:lvl5pPr>
            <a:lvl6pPr marL="2285657" indent="0" algn="ctr">
              <a:buNone/>
              <a:defRPr sz="1600"/>
            </a:lvl6pPr>
            <a:lvl7pPr marL="2742788" indent="0" algn="ctr">
              <a:buNone/>
              <a:defRPr sz="1600"/>
            </a:lvl7pPr>
            <a:lvl8pPr marL="3199920" indent="0" algn="ctr">
              <a:buNone/>
              <a:defRPr sz="1600"/>
            </a:lvl8pPr>
            <a:lvl9pPr marL="3657051"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57DD136-69CC-2F42-807D-06DBD953E9BC}"/>
              </a:ext>
            </a:extLst>
          </p:cNvPr>
          <p:cNvSpPr>
            <a:spLocks noGrp="1"/>
          </p:cNvSpPr>
          <p:nvPr>
            <p:ph type="dt" sz="half" idx="10"/>
          </p:nvPr>
        </p:nvSpPr>
        <p:spPr/>
        <p:txBody>
          <a:bodyPr/>
          <a:lstStyle/>
          <a:p>
            <a:fld id="{5B794119-2440-BA41-B275-3E13F4DD40AE}" type="datetimeFigureOut">
              <a:rPr lang="tr-TR" smtClean="0"/>
              <a:pPr/>
              <a:t>25.02.2025</a:t>
            </a:fld>
            <a:endParaRPr lang="tr-TR"/>
          </a:p>
        </p:txBody>
      </p:sp>
      <p:sp>
        <p:nvSpPr>
          <p:cNvPr id="5" name="Alt Bilgi Yer Tutucusu 4">
            <a:extLst>
              <a:ext uri="{FF2B5EF4-FFF2-40B4-BE49-F238E27FC236}">
                <a16:creationId xmlns:a16="http://schemas.microsoft.com/office/drawing/2014/main" id="{D058F7C4-742D-6245-829C-D822D97A681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AC0A60B-8968-9A48-821E-D8C9B83A39DB}"/>
              </a:ext>
            </a:extLst>
          </p:cNvPr>
          <p:cNvSpPr>
            <a:spLocks noGrp="1"/>
          </p:cNvSpPr>
          <p:nvPr>
            <p:ph type="sldNum" sz="quarter" idx="12"/>
          </p:nvPr>
        </p:nvSpPr>
        <p:spPr/>
        <p:txBody>
          <a:bodyPr/>
          <a:lstStyle/>
          <a:p>
            <a:fld id="{C9C39A95-5BC8-6C49-8FDD-F54DC35E65D6}" type="slidenum">
              <a:rPr lang="tr-TR" smtClean="0"/>
              <a:pPr/>
              <a:t>‹#›</a:t>
            </a:fld>
            <a:endParaRPr lang="tr-TR"/>
          </a:p>
        </p:txBody>
      </p:sp>
    </p:spTree>
    <p:extLst>
      <p:ext uri="{BB962C8B-B14F-4D97-AF65-F5344CB8AC3E}">
        <p14:creationId xmlns:p14="http://schemas.microsoft.com/office/powerpoint/2010/main" val="355595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23B81A7-460D-4318-A4DE-A28F06E48446}"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2393E5D6-A9C7-486E-88AE-EB007CB79CA0}"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şlık Slaydı">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9466B578-447C-4DB1-9566-3785ED74580D}" type="slidenum">
              <a:t>‹#›</a:t>
            </a:fld>
            <a:endParaRPr/>
          </a:p>
        </p:txBody>
      </p:sp>
      <p:sp>
        <p:nvSpPr>
          <p:cNvPr id="2" name="PlaceHolder 5"/>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AB59413B-E96E-4A4B-B262-893C83367D6A}"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Başlık Slaydı">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1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0B40CAA-BE59-4515-92E0-4A25C51170C7}"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E9819A0C-6E4B-48B0-9997-BAF76894456F}"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şlık Slaydı">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300E592-658F-4717-A854-2BA081911796}"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D98E51BB-5E8D-4006-AABC-69CD15698E8E}"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1000" b="-1000"/>
          </a:stretch>
        </a:blip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tr-TR" sz="6000" b="0" strike="noStrike" spc="-1">
                <a:solidFill>
                  <a:schemeClr val="dk1"/>
                </a:solidFill>
                <a:latin typeface="Calibri Light"/>
              </a:rPr>
              <a:t>Asıl başlık stilini düzenlemek için tıklayın</a:t>
            </a:r>
            <a:endParaRPr lang="tr-TR" sz="6000" b="0" strike="noStrike" spc="-1">
              <a:solidFill>
                <a:schemeClr val="dk1"/>
              </a:solidFill>
              <a:latin typeface="Calibri"/>
            </a:endParaRPr>
          </a:p>
        </p:txBody>
      </p:sp>
      <p:sp>
        <p:nvSpPr>
          <p:cNvPr id="5"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tr-TR" sz="1200" b="0" strike="noStrike" spc="-1">
                <a:solidFill>
                  <a:schemeClr val="dk1">
                    <a:tint val="75000"/>
                  </a:schemeClr>
                </a:solidFill>
                <a:latin typeface="Calibri"/>
              </a:defRPr>
            </a:lvl1pPr>
          </a:lstStyle>
          <a:p>
            <a:pPr indent="0" defTabSz="914400">
              <a:lnSpc>
                <a:spcPct val="100000"/>
              </a:lnSpc>
              <a:buNone/>
            </a:pPr>
            <a:r>
              <a:rPr lang="tr-TR" sz="1200" b="0" strike="noStrike" spc="-1">
                <a:solidFill>
                  <a:schemeClr val="dk1">
                    <a:tint val="75000"/>
                  </a:schemeClr>
                </a:solidFill>
                <a:latin typeface="Calibri"/>
              </a:rPr>
              <a:t>&lt;date/time&gt;</a:t>
            </a:r>
            <a:endParaRPr lang="tr-TR" sz="1200" b="0" strike="noStrike" spc="-1">
              <a:solidFill>
                <a:srgbClr val="000000"/>
              </a:solidFill>
              <a:latin typeface="Calibri"/>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tr-TR" sz="1400" b="0" strike="noStrike" spc="-1">
                <a:solidFill>
                  <a:srgbClr val="000000"/>
                </a:solidFill>
                <a:latin typeface="Calibri"/>
              </a:defRPr>
            </a:lvl1pPr>
          </a:lstStyle>
          <a:p>
            <a:pPr indent="0" algn="ctr">
              <a:buNone/>
            </a:pPr>
            <a:r>
              <a:rPr lang="tr-TR" sz="1400" b="0" strike="noStrike" spc="-1">
                <a:solidFill>
                  <a:srgbClr val="000000"/>
                </a:solidFill>
                <a:latin typeface="Calibri"/>
              </a:rPr>
              <a:t>&lt;footer&gt;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tr-TR" sz="1200" b="0" strike="noStrike" spc="-1">
                <a:solidFill>
                  <a:schemeClr val="dk1">
                    <a:tint val="75000"/>
                  </a:schemeClr>
                </a:solidFill>
                <a:latin typeface="Calibri"/>
              </a:defRPr>
            </a:lvl1pPr>
          </a:lstStyle>
          <a:p>
            <a:pPr indent="0" algn="r" defTabSz="914400">
              <a:lnSpc>
                <a:spcPct val="100000"/>
              </a:lnSpc>
              <a:buNone/>
            </a:pPr>
            <a:fld id="{CD04E646-5C4D-49B5-ACF7-BD5325617A4E}" type="slidenum">
              <a:rPr lang="tr-TR" sz="1200" b="0" strike="noStrike" spc="-1">
                <a:solidFill>
                  <a:schemeClr val="dk1">
                    <a:tint val="75000"/>
                  </a:schemeClr>
                </a:solidFill>
                <a:latin typeface="Calibri"/>
              </a:rPr>
              <a:t>‹#›</a:t>
            </a:fld>
            <a:endParaRPr lang="tr-TR" sz="12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png"/><Relationship Id="rId7" Type="http://schemas.openxmlformats.org/officeDocument/2006/relationships/diagramQuickStyle" Target="../diagrams/quickStyle1.xml"/><Relationship Id="rId2" Type="http://schemas.openxmlformats.org/officeDocument/2006/relationships/image" Target="../media/image17.jp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0.png"/><Relationship Id="rId4" Type="http://schemas.openxmlformats.org/officeDocument/2006/relationships/image" Target="../media/image19.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14AF67B-524A-2749-935D-83F1EB95D5BA}"/>
              </a:ext>
            </a:extLst>
          </p:cNvPr>
          <p:cNvPicPr>
            <a:picLocks noChangeAspect="1"/>
          </p:cNvPicPr>
          <p:nvPr/>
        </p:nvPicPr>
        <p:blipFill>
          <a:blip r:embed="rId3"/>
          <a:stretch>
            <a:fillRect/>
          </a:stretch>
        </p:blipFill>
        <p:spPr>
          <a:xfrm>
            <a:off x="0" y="-4105"/>
            <a:ext cx="12192000" cy="6866210"/>
          </a:xfrm>
          <a:prstGeom prst="rect">
            <a:avLst/>
          </a:prstGeom>
        </p:spPr>
      </p:pic>
      <p:pic>
        <p:nvPicPr>
          <p:cNvPr id="3" name="Resim 2">
            <a:extLst>
              <a:ext uri="{FF2B5EF4-FFF2-40B4-BE49-F238E27FC236}">
                <a16:creationId xmlns:a16="http://schemas.microsoft.com/office/drawing/2014/main" id="{F92C7138-CDE0-4417-B956-6ED6AD9859D9}"/>
              </a:ext>
            </a:extLst>
          </p:cNvPr>
          <p:cNvPicPr>
            <a:picLocks noChangeAspect="1"/>
          </p:cNvPicPr>
          <p:nvPr/>
        </p:nvPicPr>
        <p:blipFill>
          <a:blip r:embed="rId3"/>
          <a:stretch>
            <a:fillRect/>
          </a:stretch>
        </p:blipFill>
        <p:spPr>
          <a:xfrm>
            <a:off x="0" y="-4105"/>
            <a:ext cx="12192000" cy="6866210"/>
          </a:xfrm>
          <a:prstGeom prst="rect">
            <a:avLst/>
          </a:prstGeom>
        </p:spPr>
      </p:pic>
      <p:pic>
        <p:nvPicPr>
          <p:cNvPr id="5" name="Resim 4">
            <a:extLst>
              <a:ext uri="{FF2B5EF4-FFF2-40B4-BE49-F238E27FC236}">
                <a16:creationId xmlns:a16="http://schemas.microsoft.com/office/drawing/2014/main" id="{D8509767-F546-4BAA-BBA4-1CDB2DE85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6294" y="1532679"/>
            <a:ext cx="2141298" cy="1865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a:extLst>
              <a:ext uri="{FF2B5EF4-FFF2-40B4-BE49-F238E27FC236}">
                <a16:creationId xmlns:a16="http://schemas.microsoft.com/office/drawing/2014/main" id="{99EEC3D9-2C70-40A5-BAC0-BE2368BC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4479" y="1540973"/>
            <a:ext cx="2141298" cy="1884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10">
            <a:extLst>
              <a:ext uri="{FF2B5EF4-FFF2-40B4-BE49-F238E27FC236}">
                <a16:creationId xmlns:a16="http://schemas.microsoft.com/office/drawing/2014/main" id="{A2567FB6-E7F1-4658-9AE4-F5EF63B05E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3692" y="604972"/>
            <a:ext cx="1567736" cy="64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Resim" descr="spinearth">
            <a:extLst>
              <a:ext uri="{FF2B5EF4-FFF2-40B4-BE49-F238E27FC236}">
                <a16:creationId xmlns:a16="http://schemas.microsoft.com/office/drawing/2014/main" id="{9CFDD205-2C10-4018-8C25-79D792210E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3797" y="5100932"/>
            <a:ext cx="1079538" cy="103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10">
            <a:extLst>
              <a:ext uri="{FF2B5EF4-FFF2-40B4-BE49-F238E27FC236}">
                <a16:creationId xmlns:a16="http://schemas.microsoft.com/office/drawing/2014/main" id="{9A7F9FB7-B79C-4723-9802-EC9CFA8796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80135"/>
          <a:stretch>
            <a:fillRect/>
          </a:stretch>
        </p:blipFill>
        <p:spPr bwMode="auto">
          <a:xfrm>
            <a:off x="8478871" y="5166520"/>
            <a:ext cx="650638" cy="9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a:extLst>
              <a:ext uri="{FF2B5EF4-FFF2-40B4-BE49-F238E27FC236}">
                <a16:creationId xmlns:a16="http://schemas.microsoft.com/office/drawing/2014/main" id="{CD7DC640-32D5-469B-9A14-8BCF464EB4F6}"/>
              </a:ext>
            </a:extLst>
          </p:cNvPr>
          <p:cNvSpPr/>
          <p:nvPr/>
        </p:nvSpPr>
        <p:spPr>
          <a:xfrm>
            <a:off x="976997" y="5663472"/>
            <a:ext cx="1000890" cy="339868"/>
          </a:xfrm>
          <a:prstGeom prst="rect">
            <a:avLst/>
          </a:prstGeom>
          <a:solidFill>
            <a:srgbClr val="012B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E7792B"/>
                </a:solidFill>
                <a:effectLst/>
                <a:uLnTx/>
                <a:uFillTx/>
                <a:latin typeface="Calibri"/>
                <a:ea typeface="+mn-ea"/>
                <a:cs typeface="+mn-cs"/>
              </a:rPr>
              <a:t>2024</a:t>
            </a:r>
          </a:p>
        </p:txBody>
      </p:sp>
      <p:sp>
        <p:nvSpPr>
          <p:cNvPr id="11" name="Oval 10">
            <a:extLst>
              <a:ext uri="{FF2B5EF4-FFF2-40B4-BE49-F238E27FC236}">
                <a16:creationId xmlns:a16="http://schemas.microsoft.com/office/drawing/2014/main" id="{B47C7C1B-5F9E-4618-8FFB-5B90734F4998}"/>
              </a:ext>
            </a:extLst>
          </p:cNvPr>
          <p:cNvSpPr/>
          <p:nvPr/>
        </p:nvSpPr>
        <p:spPr>
          <a:xfrm>
            <a:off x="750802" y="5657502"/>
            <a:ext cx="1453279" cy="538025"/>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prstClr val="white"/>
                </a:solidFill>
                <a:effectLst/>
                <a:uLnTx/>
                <a:uFillTx/>
                <a:latin typeface="Calibri" panose="020F0502020204030204"/>
                <a:ea typeface="+mn-ea"/>
                <a:cs typeface="+mn-cs"/>
              </a:rPr>
              <a:t>2025</a:t>
            </a:r>
          </a:p>
        </p:txBody>
      </p:sp>
      <p:sp>
        <p:nvSpPr>
          <p:cNvPr id="12" name="4 Metin kutusu">
            <a:extLst>
              <a:ext uri="{FF2B5EF4-FFF2-40B4-BE49-F238E27FC236}">
                <a16:creationId xmlns:a16="http://schemas.microsoft.com/office/drawing/2014/main" id="{1A3F2034-0C4F-4195-90E0-1827A757232D}"/>
              </a:ext>
            </a:extLst>
          </p:cNvPr>
          <p:cNvSpPr txBox="1"/>
          <p:nvPr/>
        </p:nvSpPr>
        <p:spPr>
          <a:xfrm>
            <a:off x="6158189" y="3579087"/>
            <a:ext cx="4926563" cy="861774"/>
          </a:xfrm>
          <a:prstGeom prst="rect">
            <a:avLst/>
          </a:prstGeom>
          <a:noFill/>
        </p:spPr>
        <p:txBody>
          <a:bodyPr wrap="square" rtlCol="0">
            <a:spAutoFit/>
          </a:bodyPr>
          <a:lstStyle/>
          <a:p>
            <a:pPr algn="ctr" fontAlgn="base">
              <a:spcBef>
                <a:spcPct val="0"/>
              </a:spcBef>
              <a:spcAft>
                <a:spcPct val="0"/>
              </a:spcAft>
              <a:defRPr/>
            </a:pPr>
            <a:r>
              <a:rPr lang="tr-TR" sz="1000" dirty="0">
                <a:solidFill>
                  <a:schemeClr val="accent6">
                    <a:lumMod val="75000"/>
                  </a:schemeClr>
                </a:solidFill>
                <a:latin typeface="Arial Black" pitchFamily="34" charset="0"/>
                <a:cs typeface="Arial" charset="0"/>
                <a:sym typeface="Arial"/>
              </a:rPr>
              <a:t>İsmail IŞIK</a:t>
            </a:r>
          </a:p>
          <a:p>
            <a:pPr algn="ctr" fontAlgn="base">
              <a:spcBef>
                <a:spcPct val="0"/>
              </a:spcBef>
              <a:spcAft>
                <a:spcPct val="0"/>
              </a:spcAft>
              <a:defRPr/>
            </a:pPr>
            <a:r>
              <a:rPr lang="tr-TR" sz="1000" dirty="0">
                <a:solidFill>
                  <a:schemeClr val="accent6">
                    <a:lumMod val="75000"/>
                  </a:schemeClr>
                </a:solidFill>
                <a:latin typeface="Arial Black" pitchFamily="34" charset="0"/>
                <a:cs typeface="Arial" charset="0"/>
                <a:sym typeface="Arial"/>
              </a:rPr>
              <a:t>Tapu ve Kadastro Uzmanı</a:t>
            </a:r>
            <a:endParaRPr lang="tr-TR" sz="1000" dirty="0">
              <a:solidFill>
                <a:srgbClr val="002060"/>
              </a:solidFill>
              <a:latin typeface="Arial Black" pitchFamily="34" charset="0"/>
              <a:cs typeface="Arial" charset="0"/>
              <a:sym typeface="Arial"/>
            </a:endParaRPr>
          </a:p>
          <a:p>
            <a:pPr algn="ctr" fontAlgn="base">
              <a:spcBef>
                <a:spcPct val="0"/>
              </a:spcBef>
              <a:spcAft>
                <a:spcPct val="0"/>
              </a:spcAft>
              <a:defRPr/>
            </a:pPr>
            <a:r>
              <a:rPr lang="tr-TR" sz="1000" dirty="0">
                <a:solidFill>
                  <a:srgbClr val="FFFFFF"/>
                </a:solidFill>
                <a:latin typeface="Arial Black" pitchFamily="34" charset="0"/>
                <a:cs typeface="Arial" charset="0"/>
                <a:sym typeface="Arial"/>
              </a:rPr>
              <a:t>Arşiv Dairesi Başkanlığı</a:t>
            </a:r>
          </a:p>
          <a:p>
            <a:pPr algn="ctr" fontAlgn="base">
              <a:spcBef>
                <a:spcPct val="0"/>
              </a:spcBef>
              <a:spcAft>
                <a:spcPct val="0"/>
              </a:spcAft>
              <a:defRPr/>
            </a:pPr>
            <a:r>
              <a:rPr lang="tr-TR" sz="1000" dirty="0">
                <a:solidFill>
                  <a:srgbClr val="FFFFFF"/>
                </a:solidFill>
                <a:latin typeface="Arial Black" pitchFamily="34" charset="0"/>
                <a:cs typeface="Arial" charset="0"/>
                <a:sym typeface="Arial"/>
              </a:rPr>
              <a:t>Belge Yönetimi Birimi </a:t>
            </a:r>
          </a:p>
          <a:p>
            <a:pPr algn="ctr" fontAlgn="base">
              <a:spcBef>
                <a:spcPct val="0"/>
              </a:spcBef>
              <a:spcAft>
                <a:spcPct val="0"/>
              </a:spcAft>
              <a:defRPr/>
            </a:pPr>
            <a:r>
              <a:rPr lang="tr-TR" sz="1000" dirty="0">
                <a:solidFill>
                  <a:srgbClr val="FFFFFF"/>
                </a:solidFill>
                <a:latin typeface="Arial Black" pitchFamily="34" charset="0"/>
                <a:cs typeface="Arial" charset="0"/>
                <a:sym typeface="Arial"/>
              </a:rPr>
              <a:t>Birim Sorumlusu</a:t>
            </a:r>
            <a:endParaRPr lang="tr-TR" sz="1600" dirty="0">
              <a:solidFill>
                <a:srgbClr val="002060"/>
              </a:solidFill>
              <a:latin typeface="Arial Black" pitchFamily="34" charset="0"/>
              <a:cs typeface="Arial" charset="0"/>
              <a:sym typeface="Arial"/>
            </a:endParaRPr>
          </a:p>
        </p:txBody>
      </p:sp>
      <p:sp>
        <p:nvSpPr>
          <p:cNvPr id="13" name="7 Oval">
            <a:extLst>
              <a:ext uri="{FF2B5EF4-FFF2-40B4-BE49-F238E27FC236}">
                <a16:creationId xmlns:a16="http://schemas.microsoft.com/office/drawing/2014/main" id="{79CBAAB6-45CA-45D5-899D-D2BD406EEF78}"/>
              </a:ext>
            </a:extLst>
          </p:cNvPr>
          <p:cNvSpPr/>
          <p:nvPr/>
        </p:nvSpPr>
        <p:spPr>
          <a:xfrm>
            <a:off x="325698" y="3678916"/>
            <a:ext cx="5770302" cy="1200994"/>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base">
              <a:spcBef>
                <a:spcPct val="0"/>
              </a:spcBef>
              <a:spcAft>
                <a:spcPct val="0"/>
              </a:spcAft>
              <a:defRPr/>
            </a:pPr>
            <a:r>
              <a:rPr lang="tr-TR" sz="2000" b="1" kern="0" dirty="0">
                <a:solidFill>
                  <a:srgbClr val="002060"/>
                </a:solidFill>
                <a:latin typeface="Arial Black" panose="020B0A04020102020204" pitchFamily="34" charset="0"/>
                <a:ea typeface="Segoe UI Black" pitchFamily="34" charset="0"/>
                <a:cs typeface="Segoe UI Black" pitchFamily="34" charset="0"/>
              </a:rPr>
              <a:t>STANDART DOSYA PLANI UYGULAMALARI EĞİTİMİ</a:t>
            </a:r>
          </a:p>
        </p:txBody>
      </p:sp>
    </p:spTree>
    <p:extLst>
      <p:ext uri="{BB962C8B-B14F-4D97-AF65-F5344CB8AC3E}">
        <p14:creationId xmlns:p14="http://schemas.microsoft.com/office/powerpoint/2010/main" val="37103395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1450020" y="648070"/>
            <a:ext cx="8848078" cy="60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STANDART DOSYA PLANI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DDE08239-1249-4B3D-9908-9887BF6E9DD0}"/>
              </a:ext>
            </a:extLst>
          </p:cNvPr>
          <p:cNvSpPr txBox="1"/>
          <p:nvPr/>
        </p:nvSpPr>
        <p:spPr>
          <a:xfrm>
            <a:off x="1198485" y="1686755"/>
            <a:ext cx="8442665" cy="3041858"/>
          </a:xfrm>
          <a:prstGeom prst="rect">
            <a:avLst/>
          </a:prstGeom>
          <a:noFill/>
        </p:spPr>
        <p:txBody>
          <a:bodyPr wrap="square">
            <a:spAutoFit/>
          </a:bodyPr>
          <a:lstStyle/>
          <a:p>
            <a:pPr lvl="0"/>
            <a:r>
              <a:rPr lang="pt-BR" sz="1600" b="1" dirty="0">
                <a:latin typeface="Arial" panose="020B0604020202020204" pitchFamily="34" charset="0"/>
                <a:cs typeface="Arial" panose="020B0604020202020204" pitchFamily="34" charset="0"/>
              </a:rPr>
              <a:t>Desimal Dosyalama Sistemi Nedir, Nasıl Yapılır?</a:t>
            </a:r>
            <a:endParaRPr lang="tr-TR" sz="1600" b="1" dirty="0">
              <a:latin typeface="Arial" panose="020B0604020202020204" pitchFamily="34" charset="0"/>
              <a:cs typeface="Arial" panose="020B0604020202020204" pitchFamily="34" charset="0"/>
            </a:endParaRPr>
          </a:p>
          <a:p>
            <a:pPr lvl="0"/>
            <a:endParaRPr lang="pt-BR" sz="2000" b="1" dirty="0">
              <a:solidFill>
                <a:schemeClr val="accent2"/>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tr-TR" sz="1600" dirty="0">
                <a:latin typeface="Arial" panose="020B0604020202020204" pitchFamily="34" charset="0"/>
                <a:cs typeface="Arial" panose="020B0604020202020204" pitchFamily="34" charset="0"/>
              </a:rPr>
              <a:t>Bu dosyalama sisteminin amacı kurum ve kuruluşlara gelen yazıların konusu ön plana çıkarılarak, </a:t>
            </a:r>
            <a:r>
              <a:rPr lang="tr-TR" sz="1600" b="1" dirty="0">
                <a:solidFill>
                  <a:srgbClr val="003192"/>
                </a:solidFill>
                <a:latin typeface="Arial" panose="020B0604020202020204" pitchFamily="34" charset="0"/>
                <a:cs typeface="Arial" panose="020B0604020202020204" pitchFamily="34" charset="0"/>
              </a:rPr>
              <a:t>konu bazında ayrımının sağlanmasıdır.</a:t>
            </a:r>
          </a:p>
          <a:p>
            <a:pPr algn="just"/>
            <a:endParaRPr lang="tr-TR"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tr-TR" sz="1600" dirty="0" err="1">
                <a:latin typeface="Arial" panose="020B0604020202020204" pitchFamily="34" charset="0"/>
                <a:cs typeface="Arial" panose="020B0604020202020204" pitchFamily="34" charset="0"/>
              </a:rPr>
              <a:t>Desimal</a:t>
            </a:r>
            <a:r>
              <a:rPr lang="tr-TR" sz="1600" dirty="0">
                <a:latin typeface="Arial" panose="020B0604020202020204" pitchFamily="34" charset="0"/>
                <a:cs typeface="Arial" panose="020B0604020202020204" pitchFamily="34" charset="0"/>
              </a:rPr>
              <a:t> dosya tasnif sisteminin uygulandığı kurum ve kuruluşlarda hazırlanan yazı, plana göre hangi konuyu ihtiva ediyorsa bu konu için belirlenmiş numara yazının sayı bölümüne yansıtılacaktır. Bu şekilde bir uygulama, </a:t>
            </a:r>
            <a:r>
              <a:rPr lang="tr-TR" sz="1600" b="1" dirty="0">
                <a:solidFill>
                  <a:srgbClr val="003192"/>
                </a:solidFill>
                <a:latin typeface="Arial" panose="020B0604020202020204" pitchFamily="34" charset="0"/>
                <a:cs typeface="Arial" panose="020B0604020202020204" pitchFamily="34" charset="0"/>
              </a:rPr>
              <a:t>yazının hangi konuyu ihtiva ettiğinin göstermesi yanında işlemi tamamlandıktan sonra hangi dosyaya kaldırılacağını da belirleme özelliğini taşımaktadır</a:t>
            </a:r>
            <a:r>
              <a:rPr lang="tr-TR" sz="1600" dirty="0">
                <a:latin typeface="Arial" panose="020B0604020202020204" pitchFamily="34" charset="0"/>
                <a:cs typeface="Arial" panose="020B0604020202020204" pitchFamily="34" charset="0"/>
              </a:rPr>
              <a:t>.</a:t>
            </a:r>
          </a:p>
          <a:p>
            <a:pPr marL="342900" indent="-342900" algn="just">
              <a:lnSpc>
                <a:spcPct val="150000"/>
              </a:lnSpc>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35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1450020" y="648070"/>
            <a:ext cx="8848078" cy="60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STANDART DOSYA PLANI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DDE08239-1249-4B3D-9908-9887BF6E9DD0}"/>
              </a:ext>
            </a:extLst>
          </p:cNvPr>
          <p:cNvSpPr txBox="1"/>
          <p:nvPr/>
        </p:nvSpPr>
        <p:spPr>
          <a:xfrm>
            <a:off x="843378" y="1837676"/>
            <a:ext cx="10058399" cy="2180084"/>
          </a:xfrm>
          <a:prstGeom prst="rect">
            <a:avLst/>
          </a:prstGeom>
          <a:noFill/>
        </p:spPr>
        <p:txBody>
          <a:bodyPr wrap="square">
            <a:spAutoFit/>
          </a:bodyPr>
          <a:lstStyle/>
          <a:p>
            <a:pPr algn="just"/>
            <a:r>
              <a:rPr lang="tr-TR" sz="1600" dirty="0">
                <a:latin typeface="Arial" panose="020B0604020202020204" pitchFamily="34" charset="0"/>
                <a:cs typeface="Arial" panose="020B0604020202020204" pitchFamily="34" charset="0"/>
              </a:rPr>
              <a:t>Bu dosya planı, 2002 yılında eski adıyla Devlet Arşivleri Genel Müdürlüğü koordinesinde başlatılan “Standart Dosya Planı" projesinin sonucunda hazırlanarak, </a:t>
            </a:r>
            <a:r>
              <a:rPr lang="tr-TR" sz="1600" b="1" dirty="0">
                <a:solidFill>
                  <a:srgbClr val="003192"/>
                </a:solidFill>
                <a:latin typeface="Arial" panose="020B0604020202020204" pitchFamily="34" charset="0"/>
                <a:cs typeface="Arial" panose="020B0604020202020204" pitchFamily="34" charset="0"/>
              </a:rPr>
              <a:t>2005/7 sayılı Başbakanlık Genelgesi ile uygulamaya konulmuş olup, zaman içinde kurum ve kuruluşların görüş ve önerileri doğrultusunda yenilenmiştir. </a:t>
            </a:r>
          </a:p>
          <a:p>
            <a:pPr algn="just"/>
            <a:r>
              <a:rPr lang="tr-TR" sz="1600" b="1" dirty="0">
                <a:solidFill>
                  <a:srgbClr val="003192"/>
                </a:solidFill>
                <a:latin typeface="Arial" panose="020B0604020202020204" pitchFamily="34" charset="0"/>
                <a:cs typeface="Arial" panose="020B0604020202020204" pitchFamily="34" charset="0"/>
              </a:rPr>
              <a:t> </a:t>
            </a:r>
          </a:p>
          <a:p>
            <a:pPr algn="just"/>
            <a:r>
              <a:rPr lang="tr-TR" sz="1600" dirty="0">
                <a:latin typeface="Arial" panose="020B0604020202020204" pitchFamily="34" charset="0"/>
                <a:cs typeface="Arial" panose="020B0604020202020204" pitchFamily="34" charset="0"/>
              </a:rPr>
              <a:t>2019 yılında çıkan Devlet Arşiv Hizmetleri Hakkında Yönetmeliğin 10 ila 12. maddeleri arasında </a:t>
            </a:r>
            <a:r>
              <a:rPr lang="tr-TR" sz="1600" b="1" dirty="0">
                <a:latin typeface="Arial" panose="020B0604020202020204" pitchFamily="34" charset="0"/>
                <a:cs typeface="Arial" panose="020B0604020202020204" pitchFamily="34" charset="0"/>
              </a:rPr>
              <a:t>Belgelere Dosya Kodu Verilmesi, Belgelerin Dosyalanması ve Dosta Etiketi </a:t>
            </a:r>
            <a:r>
              <a:rPr lang="tr-TR" sz="1600" dirty="0">
                <a:latin typeface="Arial" panose="020B0604020202020204" pitchFamily="34" charset="0"/>
                <a:cs typeface="Arial" panose="020B0604020202020204" pitchFamily="34" charset="0"/>
              </a:rPr>
              <a:t>konularına; 24 . Maddesinde </a:t>
            </a:r>
            <a:r>
              <a:rPr lang="tr-TR" sz="1600" b="1" dirty="0">
                <a:latin typeface="Arial" panose="020B0604020202020204" pitchFamily="34" charset="0"/>
                <a:cs typeface="Arial" panose="020B0604020202020204" pitchFamily="34" charset="0"/>
              </a:rPr>
              <a:t>Dosya Planları ve Saklama Planlarına</a:t>
            </a:r>
            <a:r>
              <a:rPr lang="tr-TR" sz="1600" dirty="0">
                <a:latin typeface="Arial" panose="020B0604020202020204" pitchFamily="34" charset="0"/>
                <a:cs typeface="Arial" panose="020B0604020202020204" pitchFamily="34" charset="0"/>
              </a:rPr>
              <a:t> yer verilmiştir.</a:t>
            </a:r>
          </a:p>
          <a:p>
            <a:pPr marL="342900" indent="-342900" algn="just">
              <a:lnSpc>
                <a:spcPct val="150000"/>
              </a:lnSpc>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22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1450020" y="648070"/>
            <a:ext cx="8848078" cy="60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STANDART DOSYA PLANI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DDE08239-1249-4B3D-9908-9887BF6E9DD0}"/>
              </a:ext>
            </a:extLst>
          </p:cNvPr>
          <p:cNvSpPr txBox="1"/>
          <p:nvPr/>
        </p:nvSpPr>
        <p:spPr>
          <a:xfrm>
            <a:off x="843378" y="1837676"/>
            <a:ext cx="10058399" cy="3411190"/>
          </a:xfrm>
          <a:prstGeom prst="rect">
            <a:avLst/>
          </a:prstGeom>
          <a:noFill/>
        </p:spPr>
        <p:txBody>
          <a:bodyPr wrap="square">
            <a:spAutoFit/>
          </a:bodyPr>
          <a:lstStyle/>
          <a:p>
            <a:pPr algn="just"/>
            <a:r>
              <a:rPr lang="tr-TR" sz="1600" b="1" u="sng" dirty="0">
                <a:latin typeface="Arial" panose="020B0604020202020204" pitchFamily="34" charset="0"/>
                <a:cs typeface="Arial" panose="020B0604020202020204" pitchFamily="34" charset="0"/>
              </a:rPr>
              <a:t>Standart dosya planı üç bölümden oluşmakta olup;</a:t>
            </a:r>
          </a:p>
          <a:p>
            <a:pPr algn="just"/>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1- Her birimde var olması muhtemel dosyalar (mevzuat, faaliyet raporları, istatistikler vb.) için 000-099 sayısal aralığı kullanılmıştır.</a:t>
            </a:r>
          </a:p>
          <a:p>
            <a:pPr algn="just"/>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2- 100-599 sayısal aralığında ele alınan bölümler, ana hizmet faaliyet alanlarına göre ilgili birimlerim (Tapu, Kadastro, Arşiv, Harita, Yabancı İşler </a:t>
            </a:r>
            <a:r>
              <a:rPr lang="tr-TR" sz="1600" dirty="0" err="1">
                <a:latin typeface="Arial" panose="020B0604020202020204" pitchFamily="34" charset="0"/>
                <a:cs typeface="Arial" panose="020B0604020202020204" pitchFamily="34" charset="0"/>
              </a:rPr>
              <a:t>Dai</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Bşk.lıkları</a:t>
            </a:r>
            <a:r>
              <a:rPr lang="tr-TR" sz="1600" dirty="0">
                <a:latin typeface="Arial" panose="020B0604020202020204" pitchFamily="34" charset="0"/>
                <a:cs typeface="Arial" panose="020B0604020202020204" pitchFamily="34" charset="0"/>
              </a:rPr>
              <a:t>) görüş ve önerileri doğrultusunda oluşturulur.</a:t>
            </a:r>
          </a:p>
          <a:p>
            <a:pPr algn="just"/>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3- Yardımcı hizmet, danışma ve denetim birimi olarak nitelendirilen birimler (Teftiş, İç denetim, Hukuk; İnsan Kaynakları, Destek Hizmetleri, Strateji </a:t>
            </a:r>
            <a:r>
              <a:rPr lang="tr-TR" sz="1600" dirty="0" err="1">
                <a:latin typeface="Arial" panose="020B0604020202020204" pitchFamily="34" charset="0"/>
                <a:cs typeface="Arial" panose="020B0604020202020204" pitchFamily="34" charset="0"/>
              </a:rPr>
              <a:t>Dai</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Bşk.lıkları</a:t>
            </a:r>
            <a:r>
              <a:rPr lang="tr-TR" sz="1600" dirty="0">
                <a:latin typeface="Arial" panose="020B0604020202020204" pitchFamily="34" charset="0"/>
                <a:cs typeface="Arial" panose="020B0604020202020204" pitchFamily="34" charset="0"/>
              </a:rPr>
              <a:t> vb.) ile her kurum ve kuruluşta benzeri hizmet yürüten birimlere (Dış İlişkiler, Bilgi İşlem vb.) ait faaliyetler ve bu faaliyetlerle ilgili açılması gereken dosyalar 600-999  sayısal aralığında numaralandırılmıştır.</a:t>
            </a:r>
          </a:p>
          <a:p>
            <a:pPr marL="342900" indent="-342900" algn="just">
              <a:lnSpc>
                <a:spcPct val="150000"/>
              </a:lnSpc>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64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1450020" y="648070"/>
            <a:ext cx="8848078" cy="60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STANDART DOSYA PLANI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pic>
        <p:nvPicPr>
          <p:cNvPr id="3" name="Resim 2">
            <a:extLst>
              <a:ext uri="{FF2B5EF4-FFF2-40B4-BE49-F238E27FC236}">
                <a16:creationId xmlns:a16="http://schemas.microsoft.com/office/drawing/2014/main" id="{EF42056C-381B-41E9-97E5-7E6DAFEA4614}"/>
              </a:ext>
            </a:extLst>
          </p:cNvPr>
          <p:cNvPicPr>
            <a:picLocks noChangeAspect="1"/>
          </p:cNvPicPr>
          <p:nvPr/>
        </p:nvPicPr>
        <p:blipFill>
          <a:blip r:embed="rId2"/>
          <a:stretch>
            <a:fillRect/>
          </a:stretch>
        </p:blipFill>
        <p:spPr>
          <a:xfrm>
            <a:off x="2405849" y="1386662"/>
            <a:ext cx="7306321" cy="4418931"/>
          </a:xfrm>
          <a:prstGeom prst="rect">
            <a:avLst/>
          </a:prstGeom>
        </p:spPr>
      </p:pic>
    </p:spTree>
    <p:extLst>
      <p:ext uri="{BB962C8B-B14F-4D97-AF65-F5344CB8AC3E}">
        <p14:creationId xmlns:p14="http://schemas.microsoft.com/office/powerpoint/2010/main" val="228783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1450020" y="648070"/>
            <a:ext cx="8848078" cy="60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STANDART DOSYA PLANI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353E5288-4B2D-456A-9791-A05A090E65C6}"/>
              </a:ext>
            </a:extLst>
          </p:cNvPr>
          <p:cNvSpPr txBox="1"/>
          <p:nvPr/>
        </p:nvSpPr>
        <p:spPr>
          <a:xfrm>
            <a:off x="1180730" y="1545868"/>
            <a:ext cx="9667784" cy="3247556"/>
          </a:xfrm>
          <a:prstGeom prst="rect">
            <a:avLst/>
          </a:prstGeom>
          <a:noFill/>
        </p:spPr>
        <p:txBody>
          <a:bodyPr wrap="square">
            <a:spAutoFit/>
          </a:bodyPr>
          <a:lstStyle/>
          <a:p>
            <a:pPr marL="285750" indent="-285750" algn="just">
              <a:buFont typeface="Wingdings" panose="05000000000000000000" pitchFamily="2" charset="2"/>
              <a:buChar char="Ø"/>
            </a:pPr>
            <a:r>
              <a:rPr lang="tr-TR" sz="1600" b="1" dirty="0">
                <a:latin typeface="Arial" panose="020B0604020202020204" pitchFamily="34" charset="0"/>
                <a:cs typeface="Arial" panose="020B0604020202020204" pitchFamily="34" charset="0"/>
              </a:rPr>
              <a:t>Böyle bir bölünme ile</a:t>
            </a:r>
            <a:r>
              <a:rPr lang="tr-TR" sz="1600" dirty="0">
                <a:latin typeface="Arial" panose="020B0604020202020204" pitchFamily="34" charset="0"/>
                <a:cs typeface="Arial" panose="020B0604020202020204" pitchFamily="34" charset="0"/>
              </a:rPr>
              <a:t>, aynı konuya ait belgelerin aynı "ad" ve "numara" ile açılacak dosyalarda toplanması amaçlanmış, böylece kurum içi birliktelik sağlamanın yanında, özellikle </a:t>
            </a:r>
            <a:r>
              <a:rPr lang="tr-TR" sz="1600" b="1" dirty="0">
                <a:latin typeface="Arial" panose="020B0604020202020204" pitchFamily="34" charset="0"/>
                <a:cs typeface="Arial" panose="020B0604020202020204" pitchFamily="34" charset="0"/>
              </a:rPr>
              <a:t>yardımcı hizmet, danışma ve denetim konularında tüm kurum ve kuruluşlarda  birliktelik sağlanması hedeflenmiştir. </a:t>
            </a:r>
          </a:p>
          <a:p>
            <a:pPr algn="just">
              <a:lnSpc>
                <a:spcPct val="150000"/>
              </a:lnSpc>
            </a:pPr>
            <a:r>
              <a:rPr lang="tr-TR" sz="1600" b="1" dirty="0">
                <a:latin typeface="Arial" panose="020B0604020202020204" pitchFamily="34" charset="0"/>
                <a:cs typeface="Arial" panose="020B0604020202020204" pitchFamily="34" charset="0"/>
              </a:rPr>
              <a:t>1. Bölünmede; </a:t>
            </a:r>
            <a:r>
              <a:rPr lang="tr-TR" sz="1600" dirty="0">
                <a:latin typeface="Arial" panose="020B0604020202020204" pitchFamily="34" charset="0"/>
                <a:cs typeface="Arial" panose="020B0604020202020204" pitchFamily="34" charset="0"/>
              </a:rPr>
              <a:t>Planda faaliyetin adı altında </a:t>
            </a:r>
            <a:r>
              <a:rPr lang="tr-TR" sz="1600" b="1" dirty="0">
                <a:latin typeface="Arial" panose="020B0604020202020204" pitchFamily="34" charset="0"/>
                <a:cs typeface="Arial" panose="020B0604020202020204" pitchFamily="34" charset="0"/>
              </a:rPr>
              <a:t>ana konular,</a:t>
            </a:r>
          </a:p>
          <a:p>
            <a:pPr algn="just">
              <a:lnSpc>
                <a:spcPct val="150000"/>
              </a:lnSpc>
            </a:pPr>
            <a:r>
              <a:rPr lang="tr-TR" sz="1600" b="1" dirty="0">
                <a:latin typeface="Arial" panose="020B0604020202020204" pitchFamily="34" charset="0"/>
                <a:cs typeface="Arial" panose="020B0604020202020204" pitchFamily="34" charset="0"/>
              </a:rPr>
              <a:t>2. Bölünmede; </a:t>
            </a:r>
            <a:r>
              <a:rPr lang="tr-TR" sz="1600" dirty="0">
                <a:latin typeface="Arial" panose="020B0604020202020204" pitchFamily="34" charset="0"/>
                <a:cs typeface="Arial" panose="020B0604020202020204" pitchFamily="34" charset="0"/>
              </a:rPr>
              <a:t>Ana konuyla ilgili </a:t>
            </a:r>
            <a:r>
              <a:rPr lang="tr-TR" sz="1600" b="1" dirty="0">
                <a:latin typeface="Arial" panose="020B0604020202020204" pitchFamily="34" charset="0"/>
                <a:cs typeface="Arial" panose="020B0604020202020204" pitchFamily="34" charset="0"/>
              </a:rPr>
              <a:t>tali konular,</a:t>
            </a:r>
          </a:p>
          <a:p>
            <a:pPr algn="just">
              <a:lnSpc>
                <a:spcPct val="150000"/>
              </a:lnSpc>
            </a:pPr>
            <a:r>
              <a:rPr lang="tr-TR" sz="1600" b="1" dirty="0">
                <a:latin typeface="Arial" panose="020B0604020202020204" pitchFamily="34" charset="0"/>
                <a:cs typeface="Arial" panose="020B0604020202020204" pitchFamily="34" charset="0"/>
              </a:rPr>
              <a:t>3. Bölünmede; </a:t>
            </a:r>
            <a:r>
              <a:rPr lang="tr-TR" sz="1600" dirty="0">
                <a:latin typeface="Arial" panose="020B0604020202020204" pitchFamily="34" charset="0"/>
                <a:cs typeface="Arial" panose="020B0604020202020204" pitchFamily="34" charset="0"/>
              </a:rPr>
              <a:t>Tali konularla ilgili </a:t>
            </a:r>
            <a:r>
              <a:rPr lang="tr-TR" sz="1600" b="1" dirty="0">
                <a:latin typeface="Arial" panose="020B0604020202020204" pitchFamily="34" charset="0"/>
                <a:cs typeface="Arial" panose="020B0604020202020204" pitchFamily="34" charset="0"/>
              </a:rPr>
              <a:t>daha alt konular </a:t>
            </a:r>
            <a:r>
              <a:rPr lang="tr-TR" sz="1600" dirty="0">
                <a:latin typeface="Arial" panose="020B0604020202020204" pitchFamily="34" charset="0"/>
                <a:cs typeface="Arial" panose="020B0604020202020204" pitchFamily="34" charset="0"/>
              </a:rPr>
              <a:t>birbirleri ile olan ilişkileri dikkate alınarak, hiyerarşik bir bütünlük içerisinde bir araya getirilmiş ve numaralandırılmıştır. </a:t>
            </a:r>
          </a:p>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Planda ana konular için üç haneli ‘’000’’ sayısal; birinci, ikinci ve üçüncü alt konular için iki haneli ‘’00’’ sayısal karakter kullanılmıştır.</a:t>
            </a:r>
          </a:p>
        </p:txBody>
      </p:sp>
    </p:spTree>
    <p:extLst>
      <p:ext uri="{BB962C8B-B14F-4D97-AF65-F5344CB8AC3E}">
        <p14:creationId xmlns:p14="http://schemas.microsoft.com/office/powerpoint/2010/main" val="186745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1450020" y="648070"/>
            <a:ext cx="8848078" cy="60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STANDART DOSYA PLANI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pic>
        <p:nvPicPr>
          <p:cNvPr id="3" name="Resim 2">
            <a:extLst>
              <a:ext uri="{FF2B5EF4-FFF2-40B4-BE49-F238E27FC236}">
                <a16:creationId xmlns:a16="http://schemas.microsoft.com/office/drawing/2014/main" id="{A028624D-C02C-4995-A450-FD300CCB29A4}"/>
              </a:ext>
            </a:extLst>
          </p:cNvPr>
          <p:cNvPicPr>
            <a:picLocks noChangeAspect="1"/>
          </p:cNvPicPr>
          <p:nvPr/>
        </p:nvPicPr>
        <p:blipFill>
          <a:blip r:embed="rId2"/>
          <a:stretch>
            <a:fillRect/>
          </a:stretch>
        </p:blipFill>
        <p:spPr>
          <a:xfrm>
            <a:off x="1370122" y="1194622"/>
            <a:ext cx="8371602" cy="4468755"/>
          </a:xfrm>
          <a:prstGeom prst="rect">
            <a:avLst/>
          </a:prstGeom>
        </p:spPr>
      </p:pic>
    </p:spTree>
    <p:extLst>
      <p:ext uri="{BB962C8B-B14F-4D97-AF65-F5344CB8AC3E}">
        <p14:creationId xmlns:p14="http://schemas.microsoft.com/office/powerpoint/2010/main" val="1708396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1450020" y="648070"/>
            <a:ext cx="8848078" cy="60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STANDART DOSYA PLANI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D5017BD-2338-43AB-9401-BF9177720789}"/>
              </a:ext>
            </a:extLst>
          </p:cNvPr>
          <p:cNvSpPr txBox="1"/>
          <p:nvPr/>
        </p:nvSpPr>
        <p:spPr>
          <a:xfrm>
            <a:off x="816746" y="1640948"/>
            <a:ext cx="9658905" cy="2800767"/>
          </a:xfrm>
          <a:prstGeom prst="rect">
            <a:avLst/>
          </a:prstGeom>
          <a:noFill/>
        </p:spPr>
        <p:txBody>
          <a:bodyPr wrap="square">
            <a:spAutoFit/>
          </a:bodyPr>
          <a:lstStyle/>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Bu yapılanma, yıl içerisinde herhangi bir faaliyet ile ilgili </a:t>
            </a:r>
            <a:r>
              <a:rPr lang="tr-TR" sz="1600" b="1" dirty="0">
                <a:solidFill>
                  <a:srgbClr val="003192"/>
                </a:solidFill>
                <a:latin typeface="Arial" panose="020B0604020202020204" pitchFamily="34" charset="0"/>
                <a:cs typeface="Arial" panose="020B0604020202020204" pitchFamily="34" charset="0"/>
              </a:rPr>
              <a:t>az sayıda belge teşekkül etmesi durumunda ana konu adı altında dosya açılmasını ve belgelerin bu dosyada toplanmasını; </a:t>
            </a:r>
            <a:r>
              <a:rPr lang="tr-TR" sz="1600" dirty="0">
                <a:latin typeface="Arial" panose="020B0604020202020204" pitchFamily="34" charset="0"/>
                <a:cs typeface="Arial" panose="020B0604020202020204" pitchFamily="34" charset="0"/>
              </a:rPr>
              <a:t>faaliyetle ilgili </a:t>
            </a:r>
            <a:r>
              <a:rPr lang="tr-TR" sz="1600" b="1" dirty="0">
                <a:solidFill>
                  <a:srgbClr val="003192"/>
                </a:solidFill>
                <a:latin typeface="Arial" panose="020B0604020202020204" pitchFamily="34" charset="0"/>
                <a:cs typeface="Arial" panose="020B0604020202020204" pitchFamily="34" charset="0"/>
              </a:rPr>
              <a:t>yoğun belge teşekkül etmesi halinde ise, alt konu başlıkları kullanılmak suretiyle dosya açılmasını öngörmektedir</a:t>
            </a:r>
            <a:r>
              <a:rPr lang="tr-TR" sz="1600" b="1" dirty="0">
                <a:solidFill>
                  <a:schemeClr val="accent1"/>
                </a:solidFill>
                <a:latin typeface="Arial" panose="020B0604020202020204" pitchFamily="34" charset="0"/>
                <a:cs typeface="Arial" panose="020B0604020202020204" pitchFamily="34" charset="0"/>
              </a:rPr>
              <a:t>.</a:t>
            </a:r>
          </a:p>
          <a:p>
            <a:pPr algn="just"/>
            <a:endParaRPr lang="tr-TR" sz="1600" b="1" dirty="0">
              <a:solidFill>
                <a:schemeClr val="accent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Dosya planında yer alan konu numaraları, hazırlanan yazının sayı bölümüne, idari birim kimlik  kodundan hemen sonra  (-) işareti konularak yazılacaktır. Örnek;</a:t>
            </a:r>
          </a:p>
          <a:p>
            <a:pPr algn="just"/>
            <a:endParaRPr lang="tr-TR" sz="1600" b="1" dirty="0">
              <a:solidFill>
                <a:schemeClr val="accent1"/>
              </a:solidFill>
              <a:latin typeface="Arial" panose="020B0604020202020204" pitchFamily="34" charset="0"/>
              <a:cs typeface="Arial" panose="020B0604020202020204" pitchFamily="34" charset="0"/>
            </a:endParaRPr>
          </a:p>
          <a:p>
            <a:r>
              <a:rPr lang="tr-TR" sz="1600" b="1" dirty="0">
                <a:solidFill>
                  <a:schemeClr val="accent1"/>
                </a:solidFill>
                <a:latin typeface="Arial" panose="020B0604020202020204" pitchFamily="34" charset="0"/>
                <a:cs typeface="Arial" panose="020B0604020202020204" pitchFamily="34" charset="0"/>
              </a:rPr>
              <a:t>	İDARİ BİRİM KİMLİ KODU- STANDART DOSYA PLANI KODU-KAYIT NUMARASI</a:t>
            </a:r>
          </a:p>
          <a:p>
            <a:r>
              <a:rPr lang="tr-TR" sz="1600" b="1" dirty="0">
                <a:solidFill>
                  <a:schemeClr val="accent1"/>
                </a:solidFill>
                <a:latin typeface="Arial" panose="020B0604020202020204" pitchFamily="34" charset="0"/>
                <a:cs typeface="Arial" panose="020B0604020202020204" pitchFamily="34" charset="0"/>
              </a:rPr>
              <a:t>	</a:t>
            </a:r>
          </a:p>
          <a:p>
            <a:r>
              <a:rPr lang="tr-TR" sz="1600" b="1" dirty="0">
                <a:solidFill>
                  <a:schemeClr val="accent1"/>
                </a:solidFill>
                <a:latin typeface="Arial" panose="020B0604020202020204" pitchFamily="34" charset="0"/>
                <a:cs typeface="Arial" panose="020B0604020202020204" pitchFamily="34" charset="0"/>
              </a:rPr>
              <a:t>	     SAYI:84435225                                805.02.01	                                1856</a:t>
            </a:r>
            <a:endParaRPr lang="tr-TR" sz="1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474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1450020" y="648070"/>
            <a:ext cx="8848078" cy="60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İDARİ BİRİM KİMLİK KODU NEDİR?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D5017BD-2338-43AB-9401-BF9177720789}"/>
              </a:ext>
            </a:extLst>
          </p:cNvPr>
          <p:cNvSpPr txBox="1"/>
          <p:nvPr/>
        </p:nvSpPr>
        <p:spPr>
          <a:xfrm>
            <a:off x="816746" y="1640948"/>
            <a:ext cx="9658905" cy="3293209"/>
          </a:xfrm>
          <a:prstGeom prst="rect">
            <a:avLst/>
          </a:prstGeom>
          <a:noFill/>
        </p:spPr>
        <p:txBody>
          <a:bodyPr wrap="square">
            <a:spAutoFit/>
          </a:bodyPr>
          <a:lstStyle/>
          <a:p>
            <a:pPr marL="285750" indent="-285750" algn="just">
              <a:buFont typeface="Wingdings" panose="05000000000000000000" pitchFamily="2" charset="2"/>
              <a:buChar char="q"/>
            </a:pPr>
            <a:r>
              <a:rPr lang="tr-TR" sz="1600" dirty="0">
                <a:latin typeface="Arial" panose="020B0604020202020204" pitchFamily="34" charset="0"/>
                <a:cs typeface="Arial" panose="020B0604020202020204" pitchFamily="34" charset="0"/>
              </a:rPr>
              <a:t>E-Devletin üç unsuru bulunmaktadır. Bunlar :</a:t>
            </a:r>
          </a:p>
          <a:p>
            <a:pPr algn="just"/>
            <a:endParaRPr lang="tr-TR" sz="1600" dirty="0">
              <a:solidFill>
                <a:srgbClr val="FF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b="1" dirty="0">
                <a:solidFill>
                  <a:srgbClr val="003192"/>
                </a:solidFill>
                <a:latin typeface="Arial" panose="020B0604020202020204" pitchFamily="34" charset="0"/>
                <a:cs typeface="Arial" panose="020B0604020202020204" pitchFamily="34" charset="0"/>
              </a:rPr>
              <a:t>Vatandaş,</a:t>
            </a:r>
          </a:p>
          <a:p>
            <a:pPr marL="285750" indent="-285750" algn="just">
              <a:buFont typeface="Wingdings" panose="05000000000000000000" pitchFamily="2" charset="2"/>
              <a:buChar char="Ø"/>
            </a:pPr>
            <a:r>
              <a:rPr lang="tr-TR" sz="1600" b="1" dirty="0">
                <a:solidFill>
                  <a:srgbClr val="003192"/>
                </a:solidFill>
                <a:latin typeface="Arial" panose="020B0604020202020204" pitchFamily="34" charset="0"/>
                <a:cs typeface="Arial" panose="020B0604020202020204" pitchFamily="34" charset="0"/>
              </a:rPr>
              <a:t>Özel sektör,</a:t>
            </a:r>
          </a:p>
          <a:p>
            <a:pPr marL="285750" indent="-285750" algn="just">
              <a:buFont typeface="Wingdings" panose="05000000000000000000" pitchFamily="2" charset="2"/>
              <a:buChar char="Ø"/>
            </a:pPr>
            <a:r>
              <a:rPr lang="tr-TR" sz="1600" b="1" dirty="0">
                <a:solidFill>
                  <a:srgbClr val="003192"/>
                </a:solidFill>
                <a:latin typeface="Arial" panose="020B0604020202020204" pitchFamily="34" charset="0"/>
                <a:cs typeface="Arial" panose="020B0604020202020204" pitchFamily="34" charset="0"/>
              </a:rPr>
              <a:t>Devlet.</a:t>
            </a:r>
          </a:p>
          <a:p>
            <a:pPr algn="just"/>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kuruluşlarıdır (vakıf ve dernekler genel olarak üçüncü grupta ele alınmaktadır). </a:t>
            </a:r>
          </a:p>
          <a:p>
            <a:pPr algn="just"/>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e-Devletin hayata geçirilmesinde, bu unsurların herkes tarafından kabul görmüş, tekil ve değişmez nitelikte numaralarla tanımlanmasının </a:t>
            </a:r>
            <a:r>
              <a:rPr lang="tr-TR" sz="1600" b="1" dirty="0">
                <a:solidFill>
                  <a:srgbClr val="003192"/>
                </a:solidFill>
                <a:latin typeface="Arial" panose="020B0604020202020204" pitchFamily="34" charset="0"/>
                <a:cs typeface="Arial" panose="020B0604020202020204" pitchFamily="34" charset="0"/>
              </a:rPr>
              <a:t>hayati önemi vardır. </a:t>
            </a:r>
          </a:p>
          <a:p>
            <a:pPr algn="just"/>
            <a:endParaRPr lang="tr-TR" sz="1600" b="1" dirty="0">
              <a:solidFill>
                <a:srgbClr val="003192"/>
              </a:solidFill>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Bu nedenle söz konusu numaraların tanımlanarak tutulduğu veri tabanları, </a:t>
            </a:r>
            <a:r>
              <a:rPr lang="tr-TR" sz="1600" b="1" dirty="0">
                <a:solidFill>
                  <a:srgbClr val="003192"/>
                </a:solidFill>
                <a:latin typeface="Arial" panose="020B0604020202020204" pitchFamily="34" charset="0"/>
                <a:cs typeface="Arial" panose="020B0604020202020204" pitchFamily="34" charset="0"/>
              </a:rPr>
              <a:t>e-Devletin temel üç veri tabanı olarak kabul edilmektedir</a:t>
            </a:r>
            <a:r>
              <a:rPr lang="tr-TR"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34333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1450020" y="648070"/>
            <a:ext cx="8848078" cy="60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İDARİ BİRİM KİMLİK KODU NEDİR?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D5017BD-2338-43AB-9401-BF9177720789}"/>
              </a:ext>
            </a:extLst>
          </p:cNvPr>
          <p:cNvSpPr txBox="1"/>
          <p:nvPr/>
        </p:nvSpPr>
        <p:spPr>
          <a:xfrm>
            <a:off x="816746" y="1640948"/>
            <a:ext cx="9658905" cy="3739998"/>
          </a:xfrm>
          <a:prstGeom prst="rect">
            <a:avLst/>
          </a:prstGeom>
          <a:noFill/>
        </p:spPr>
        <p:txBody>
          <a:bodyPr wrap="square">
            <a:spAutoFit/>
          </a:bodyPr>
          <a:lstStyle/>
          <a:p>
            <a:pPr marL="285750" indent="-285750" algn="just">
              <a:lnSpc>
                <a:spcPct val="150000"/>
              </a:lnSpc>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Vatandaşlarımız elektronik ortamda, </a:t>
            </a:r>
            <a:r>
              <a:rPr lang="tr-TR" sz="1600" b="1" dirty="0">
                <a:latin typeface="Arial" panose="020B0604020202020204" pitchFamily="34" charset="0"/>
                <a:cs typeface="Arial" panose="020B0604020202020204" pitchFamily="34" charset="0"/>
              </a:rPr>
              <a:t>İçişleri Bakanlığı tarafından yürütülen </a:t>
            </a:r>
            <a:r>
              <a:rPr lang="tr-TR" sz="1600" dirty="0">
                <a:latin typeface="Arial" panose="020B0604020202020204" pitchFamily="34" charset="0"/>
                <a:cs typeface="Arial" panose="020B0604020202020204" pitchFamily="34" charset="0"/>
              </a:rPr>
              <a:t>MERNİS Projesi kapsamında T.C. Kimlik Numarası adı verilen numaralar ile tanımlanmıştır.</a:t>
            </a:r>
          </a:p>
          <a:p>
            <a:pPr marL="285750" indent="-285750" algn="just">
              <a:lnSpc>
                <a:spcPct val="150000"/>
              </a:lnSpc>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Özel sektör kuruluşlarının elektronik ortamda tanımlanması çalışmaları ise </a:t>
            </a:r>
            <a:r>
              <a:rPr lang="tr-TR" sz="1600" b="1" dirty="0">
                <a:latin typeface="Arial" panose="020B0604020202020204" pitchFamily="34" charset="0"/>
                <a:cs typeface="Arial" panose="020B0604020202020204" pitchFamily="34" charset="0"/>
              </a:rPr>
              <a:t>Gümrük ve Ticaret Bakanlığı tarafından</a:t>
            </a:r>
            <a:r>
              <a:rPr lang="tr-TR" sz="1600" dirty="0">
                <a:latin typeface="Arial" panose="020B0604020202020204" pitchFamily="34" charset="0"/>
                <a:cs typeface="Arial" panose="020B0604020202020204" pitchFamily="34" charset="0"/>
              </a:rPr>
              <a:t> yürütülmektedir.</a:t>
            </a:r>
          </a:p>
          <a:p>
            <a:pPr marL="285750" indent="-285750" algn="just">
              <a:lnSpc>
                <a:spcPct val="150000"/>
              </a:lnSpc>
              <a:buClr>
                <a:schemeClr val="accent1"/>
              </a:buClr>
              <a:buFont typeface="Wingdings" panose="05000000000000000000" pitchFamily="2" charset="2"/>
              <a:buChar char="v"/>
            </a:pPr>
            <a:r>
              <a:rPr lang="tr-TR" sz="1600" b="1" dirty="0">
                <a:solidFill>
                  <a:prstClr val="black"/>
                </a:solidFill>
                <a:latin typeface="Arial" panose="020B0604020202020204" pitchFamily="34" charset="0"/>
                <a:cs typeface="Arial" panose="020B0604020202020204" pitchFamily="34" charset="0"/>
              </a:rPr>
              <a:t>Başbakanlık İdareyi Geliştirme Başkanlığı tarafından yürütülen Devlet Teşkilatı Veri Tabanı (DTVT) Projesi </a:t>
            </a:r>
            <a:r>
              <a:rPr lang="tr-TR" sz="1600" dirty="0">
                <a:solidFill>
                  <a:prstClr val="black"/>
                </a:solidFill>
                <a:latin typeface="Arial" panose="020B0604020202020204" pitchFamily="34" charset="0"/>
                <a:cs typeface="Arial" panose="020B0604020202020204" pitchFamily="34" charset="0"/>
              </a:rPr>
              <a:t>kapsamında yer alan kamu kurum ve kuruluşları, bağlı ve ilgili kuruluşları ile bunların merkez, taşra ve yurtdışı teşkilatlarının tüm alt birimleri İdari Birim Kimlik Kodları ile tanımlanmış ve yapılan son güncellemeler ile KAYSİS (Kamu Bilgi Sistemi-DETSİS)’te tüm kullanıcıların bilgisine sunulmuştur. Her birim için ayrı ayrı tanımlanmış 8 haneli tekil ve değişmez (</a:t>
            </a:r>
            <a:r>
              <a:rPr lang="tr-TR" sz="1600" dirty="0" err="1">
                <a:solidFill>
                  <a:prstClr val="black"/>
                </a:solidFill>
                <a:latin typeface="Arial" panose="020B0604020202020204" pitchFamily="34" charset="0"/>
                <a:cs typeface="Arial" panose="020B0604020202020204" pitchFamily="34" charset="0"/>
              </a:rPr>
              <a:t>unique</a:t>
            </a:r>
            <a:r>
              <a:rPr lang="tr-TR" sz="1600" dirty="0">
                <a:solidFill>
                  <a:prstClr val="black"/>
                </a:solidFill>
                <a:latin typeface="Arial" panose="020B0604020202020204" pitchFamily="34" charset="0"/>
                <a:cs typeface="Arial" panose="020B0604020202020204" pitchFamily="34" charset="0"/>
              </a:rPr>
              <a:t>) nitelikteki koddan oluşmaktadır.</a:t>
            </a:r>
          </a:p>
        </p:txBody>
      </p:sp>
    </p:spTree>
    <p:extLst>
      <p:ext uri="{BB962C8B-B14F-4D97-AF65-F5344CB8AC3E}">
        <p14:creationId xmlns:p14="http://schemas.microsoft.com/office/powerpoint/2010/main" val="268127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1450020" y="648070"/>
            <a:ext cx="8848078" cy="60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HABERLEŞME KODU NEDİR? (KALDIRILDI)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D5017BD-2338-43AB-9401-BF9177720789}"/>
              </a:ext>
            </a:extLst>
          </p:cNvPr>
          <p:cNvSpPr txBox="1"/>
          <p:nvPr/>
        </p:nvSpPr>
        <p:spPr>
          <a:xfrm>
            <a:off x="816746" y="1640948"/>
            <a:ext cx="9658905" cy="3739998"/>
          </a:xfrm>
          <a:prstGeom prst="rect">
            <a:avLst/>
          </a:prstGeom>
          <a:noFill/>
        </p:spPr>
        <p:txBody>
          <a:bodyPr wrap="square">
            <a:spAutoFit/>
          </a:bodyPr>
          <a:lstStyle/>
          <a:p>
            <a:pPr marL="285750" indent="-285750" algn="just">
              <a:lnSpc>
                <a:spcPct val="150000"/>
              </a:lnSpc>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1991/17 sayılı Başbakanlık Genelgesine istinaden Devlet teşkilatında yer alan kurum ve kuruluşlar ile bunların alt birimlerinin, Başbakanlık tarafından geliştirilen Devlet Teşkilatı Veri Tabanına kaydedilirken kullanılan kodlarıdır.</a:t>
            </a:r>
          </a:p>
          <a:p>
            <a:pPr marL="285750" indent="-285750" algn="just">
              <a:lnSpc>
                <a:spcPct val="150000"/>
              </a:lnSpc>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Haberleşme kodları ilk olarak 8 </a:t>
            </a:r>
            <a:r>
              <a:rPr lang="tr-TR" sz="1600" dirty="0" err="1">
                <a:latin typeface="Arial" panose="020B0604020202020204" pitchFamily="34" charset="0"/>
                <a:cs typeface="Arial" panose="020B0604020202020204" pitchFamily="34" charset="0"/>
              </a:rPr>
              <a:t>kırılımlı</a:t>
            </a:r>
            <a:r>
              <a:rPr lang="tr-TR" sz="1600" dirty="0">
                <a:latin typeface="Arial" panose="020B0604020202020204" pitchFamily="34" charset="0"/>
                <a:cs typeface="Arial" panose="020B0604020202020204" pitchFamily="34" charset="0"/>
              </a:rPr>
              <a:t> (14 hane, noktalar ile 21 hane) olarak belirlenmiş, sonra bunların yetmemesi nedeniyle 11 </a:t>
            </a:r>
            <a:r>
              <a:rPr lang="tr-TR" sz="1600" dirty="0" err="1">
                <a:latin typeface="Arial" panose="020B0604020202020204" pitchFamily="34" charset="0"/>
                <a:cs typeface="Arial" panose="020B0604020202020204" pitchFamily="34" charset="0"/>
              </a:rPr>
              <a:t>kırılıma</a:t>
            </a:r>
            <a:r>
              <a:rPr lang="tr-TR" sz="1600" dirty="0">
                <a:latin typeface="Arial" panose="020B0604020202020204" pitchFamily="34" charset="0"/>
                <a:cs typeface="Arial" panose="020B0604020202020204" pitchFamily="34" charset="0"/>
              </a:rPr>
              <a:t> (18 hane, noktalar ile 28 hane) çıkarılmıştır.</a:t>
            </a:r>
          </a:p>
          <a:p>
            <a:pPr marL="285750" indent="-285750" algn="just">
              <a:lnSpc>
                <a:spcPct val="150000"/>
              </a:lnSpc>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İdari kimlik Kodundan önce kullanılan Haberleşme Kodları, vatandaşlar için tanımlanan Nüfus Cüzdanlarındaki Kütük Numaralarına benzetilebilir. </a:t>
            </a:r>
          </a:p>
          <a:p>
            <a:pPr marL="285750" indent="-285750" algn="just">
              <a:lnSpc>
                <a:spcPct val="150000"/>
              </a:lnSpc>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Çünkü kod içerisinde yer alan her bir </a:t>
            </a:r>
            <a:r>
              <a:rPr lang="tr-TR" sz="1600" dirty="0" err="1">
                <a:latin typeface="Arial" panose="020B0604020202020204" pitchFamily="34" charset="0"/>
                <a:cs typeface="Arial" panose="020B0604020202020204" pitchFamily="34" charset="0"/>
              </a:rPr>
              <a:t>kırılımın</a:t>
            </a:r>
            <a:r>
              <a:rPr lang="tr-TR" sz="1600" dirty="0">
                <a:latin typeface="Arial" panose="020B0604020202020204" pitchFamily="34" charset="0"/>
                <a:cs typeface="Arial" panose="020B0604020202020204" pitchFamily="34" charset="0"/>
              </a:rPr>
              <a:t>, kodlanan kuruma/birime göre ayrı ayrı anlamları bulunmaktadır. Bu </a:t>
            </a:r>
            <a:r>
              <a:rPr lang="tr-TR" sz="1600" dirty="0" err="1">
                <a:latin typeface="Arial" panose="020B0604020202020204" pitchFamily="34" charset="0"/>
                <a:cs typeface="Arial" panose="020B0604020202020204" pitchFamily="34" charset="0"/>
              </a:rPr>
              <a:t>kırılımlar</a:t>
            </a:r>
            <a:r>
              <a:rPr lang="tr-TR" sz="1600" dirty="0">
                <a:latin typeface="Arial" panose="020B0604020202020204" pitchFamily="34" charset="0"/>
                <a:cs typeface="Arial" panose="020B0604020202020204" pitchFamily="34" charset="0"/>
              </a:rPr>
              <a:t> soldan sağa doğru okunduğunda kodlanmış olduğu birimin, öncelikle devlet teşkilatı içerisinde hangi erk (yasama/yürütme/yargı) içerisinde olduğunu göstermektedir.</a:t>
            </a:r>
          </a:p>
        </p:txBody>
      </p:sp>
    </p:spTree>
    <p:extLst>
      <p:ext uri="{BB962C8B-B14F-4D97-AF65-F5344CB8AC3E}">
        <p14:creationId xmlns:p14="http://schemas.microsoft.com/office/powerpoint/2010/main" val="75626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a:extLst>
              <a:ext uri="{FF2B5EF4-FFF2-40B4-BE49-F238E27FC236}">
                <a16:creationId xmlns:a16="http://schemas.microsoft.com/office/drawing/2014/main" id="{DF5DC079-FE1E-4DEC-B537-FF34664F7F64}"/>
              </a:ext>
            </a:extLst>
          </p:cNvPr>
          <p:cNvSpPr>
            <a:spLocks noGrp="1"/>
          </p:cNvSpPr>
          <p:nvPr>
            <p:ph type="ctrTitle"/>
          </p:nvPr>
        </p:nvSpPr>
        <p:spPr>
          <a:xfrm>
            <a:off x="350106" y="69131"/>
            <a:ext cx="11537093" cy="481376"/>
          </a:xfrm>
        </p:spPr>
        <p:txBody>
          <a:bodyPr>
            <a:normAutofit/>
          </a:bodyPr>
          <a:lstStyle/>
          <a:p>
            <a:r>
              <a:rPr lang="tr-TR" sz="2400" b="1" dirty="0">
                <a:solidFill>
                  <a:srgbClr val="E7792B"/>
                </a:solidFill>
                <a:latin typeface="Arial Black" panose="020B0604020202020204" pitchFamily="34" charset="0"/>
                <a:cs typeface="Arial Black" panose="020B0604020202020204" pitchFamily="34" charset="0"/>
              </a:rPr>
              <a:t>STANDART DOSYA PLANI VE UYGULAMARI DERSİ</a:t>
            </a:r>
          </a:p>
        </p:txBody>
      </p:sp>
      <p:sp>
        <p:nvSpPr>
          <p:cNvPr id="10" name="Başlık 1">
            <a:extLst>
              <a:ext uri="{FF2B5EF4-FFF2-40B4-BE49-F238E27FC236}">
                <a16:creationId xmlns:a16="http://schemas.microsoft.com/office/drawing/2014/main" id="{E3F84120-2B93-481A-BE50-53B33543D83D}"/>
              </a:ext>
            </a:extLst>
          </p:cNvPr>
          <p:cNvSpPr txBox="1">
            <a:spLocks/>
          </p:cNvSpPr>
          <p:nvPr/>
        </p:nvSpPr>
        <p:spPr>
          <a:xfrm>
            <a:off x="350108" y="753805"/>
            <a:ext cx="2899719" cy="494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2000" b="1" dirty="0">
                <a:solidFill>
                  <a:prstClr val="black">
                    <a:lumMod val="85000"/>
                    <a:lumOff val="15000"/>
                  </a:prstClr>
                </a:solidFill>
                <a:latin typeface="Arial Black" panose="020B0604020202020204" pitchFamily="34" charset="0"/>
                <a:cs typeface="Arial Black" panose="020B0604020202020204" pitchFamily="34" charset="0"/>
              </a:rPr>
              <a:t>Ders Sunum Planı</a:t>
            </a:r>
            <a:endParaRPr kumimoji="0" lang="tr-TR" sz="2000" b="1" i="0" u="none" strike="noStrike" kern="1200" cap="none" spc="0" normalizeH="0" baseline="0" noProof="0" dirty="0">
              <a:ln>
                <a:noFill/>
              </a:ln>
              <a:solidFill>
                <a:prstClr val="black">
                  <a:lumMod val="85000"/>
                  <a:lumOff val="15000"/>
                </a:prstClr>
              </a:solidFill>
              <a:effectLst/>
              <a:uLnTx/>
              <a:uFillTx/>
              <a:latin typeface="Arial Black" panose="020B0604020202020204" pitchFamily="34" charset="0"/>
              <a:ea typeface="+mj-ea"/>
              <a:cs typeface="Arial Black" panose="020B0604020202020204" pitchFamily="34" charset="0"/>
            </a:endParaRPr>
          </a:p>
        </p:txBody>
      </p:sp>
      <p:sp>
        <p:nvSpPr>
          <p:cNvPr id="11" name="7 Oval">
            <a:extLst>
              <a:ext uri="{FF2B5EF4-FFF2-40B4-BE49-F238E27FC236}">
                <a16:creationId xmlns:a16="http://schemas.microsoft.com/office/drawing/2014/main" id="{FCB7E431-4FAB-4166-83F8-BAF19ACAE99C}"/>
              </a:ext>
            </a:extLst>
          </p:cNvPr>
          <p:cNvSpPr/>
          <p:nvPr/>
        </p:nvSpPr>
        <p:spPr>
          <a:xfrm>
            <a:off x="1905431" y="1136342"/>
            <a:ext cx="8715436" cy="754602"/>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2000" b="1" i="0" u="none" strike="noStrike" kern="0" cap="none" spc="0" normalizeH="0" baseline="0" noProof="0" dirty="0">
                <a:ln>
                  <a:noFill/>
                </a:ln>
                <a:solidFill>
                  <a:srgbClr val="002060"/>
                </a:solidFill>
                <a:effectLst/>
                <a:uLnTx/>
                <a:uFillTx/>
                <a:latin typeface="Arial Black" panose="020B0A04020102020204" pitchFamily="34" charset="0"/>
                <a:ea typeface="Segoe UI Black" pitchFamily="34" charset="0"/>
                <a:cs typeface="Segoe UI Black" pitchFamily="34" charset="0"/>
              </a:rPr>
              <a:t>STANDART DOSYA PLANI VE UYGULAMALARI EĞİTİMİ</a:t>
            </a:r>
          </a:p>
        </p:txBody>
      </p:sp>
      <p:sp>
        <p:nvSpPr>
          <p:cNvPr id="12" name="Metin kutusu 11">
            <a:extLst>
              <a:ext uri="{FF2B5EF4-FFF2-40B4-BE49-F238E27FC236}">
                <a16:creationId xmlns:a16="http://schemas.microsoft.com/office/drawing/2014/main" id="{8DE6E4D2-7CC7-4E45-AD92-0C4CAA1A9EC4}"/>
              </a:ext>
            </a:extLst>
          </p:cNvPr>
          <p:cNvSpPr txBox="1"/>
          <p:nvPr/>
        </p:nvSpPr>
        <p:spPr>
          <a:xfrm>
            <a:off x="878889" y="1995693"/>
            <a:ext cx="10786369" cy="3724096"/>
          </a:xfrm>
          <a:prstGeom prst="rect">
            <a:avLst/>
          </a:prstGeom>
          <a:noFill/>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b="1" kern="0" dirty="0">
                <a:solidFill>
                  <a:srgbClr val="0033CC"/>
                </a:solidFill>
                <a:effectLst>
                  <a:outerShdw blurRad="38100" dist="38100" dir="2700000" algn="tl">
                    <a:srgbClr val="000000">
                      <a:alpha val="43137"/>
                    </a:srgbClr>
                  </a:outerShdw>
                </a:effectLst>
                <a:latin typeface="Comic Sans MS" pitchFamily="66" charset="0"/>
              </a:rPr>
              <a:t>ARŞİV UYGULAMALARI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b="1" kern="0" dirty="0">
                <a:solidFill>
                  <a:srgbClr val="0033CC"/>
                </a:solidFill>
                <a:effectLst>
                  <a:outerShdw blurRad="38100" dist="38100" dir="2700000" algn="tl">
                    <a:srgbClr val="000000">
                      <a:alpha val="43137"/>
                    </a:srgbClr>
                  </a:outerShdw>
                </a:effectLst>
                <a:latin typeface="Comic Sans MS" pitchFamily="66" charset="0"/>
              </a:rPr>
              <a:t>ARŞİV MALZEMESİ YAŞAM DÖNGÜSÜ</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b="1" kern="0" dirty="0">
                <a:solidFill>
                  <a:srgbClr val="0033CC"/>
                </a:solidFill>
                <a:effectLst>
                  <a:outerShdw blurRad="38100" dist="38100" dir="2700000" algn="tl">
                    <a:srgbClr val="000000">
                      <a:alpha val="43137"/>
                    </a:srgbClr>
                  </a:outerShdw>
                </a:effectLst>
                <a:latin typeface="Comic Sans MS" pitchFamily="66" charset="0"/>
              </a:rPr>
              <a:t>DOSYALAMA İŞLEMLERİNDE STANDARTLAŞMA</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b="1" kern="0" dirty="0">
                <a:solidFill>
                  <a:srgbClr val="0033CC"/>
                </a:solidFill>
                <a:effectLst>
                  <a:outerShdw blurRad="38100" dist="38100" dir="2700000" algn="tl">
                    <a:srgbClr val="000000">
                      <a:alpha val="43137"/>
                    </a:srgbClr>
                  </a:outerShdw>
                </a:effectLst>
                <a:latin typeface="Comic Sans MS" pitchFamily="66" charset="0"/>
              </a:rPr>
              <a:t>STANDART DOSYALAMA SİSTEMİNİN YARARLARI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b="1" kern="0" dirty="0">
                <a:solidFill>
                  <a:srgbClr val="0033CC"/>
                </a:solidFill>
                <a:effectLst>
                  <a:outerShdw blurRad="38100" dist="38100" dir="2700000" algn="tl">
                    <a:srgbClr val="000000">
                      <a:alpha val="43137"/>
                    </a:srgbClr>
                  </a:outerShdw>
                </a:effectLst>
                <a:latin typeface="Comic Sans MS" pitchFamily="66" charset="0"/>
              </a:rPr>
              <a:t>STANDART DOSYA PLANI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b="1" kern="0" dirty="0">
                <a:solidFill>
                  <a:srgbClr val="0033CC"/>
                </a:solidFill>
                <a:effectLst>
                  <a:outerShdw blurRad="38100" dist="38100" dir="2700000" algn="tl">
                    <a:srgbClr val="000000">
                      <a:alpha val="43137"/>
                    </a:srgbClr>
                  </a:outerShdw>
                </a:effectLst>
                <a:latin typeface="Comic Sans MS" pitchFamily="66" charset="0"/>
              </a:rPr>
              <a:t>İDARİ BİRİM KİMLİK KODU</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b="1" kern="0" dirty="0">
                <a:solidFill>
                  <a:srgbClr val="0033CC"/>
                </a:solidFill>
                <a:effectLst>
                  <a:outerShdw blurRad="38100" dist="38100" dir="2700000" algn="tl">
                    <a:srgbClr val="000000">
                      <a:alpha val="43137"/>
                    </a:srgbClr>
                  </a:outerShdw>
                </a:effectLst>
                <a:latin typeface="Comic Sans MS" pitchFamily="66" charset="0"/>
              </a:rPr>
              <a:t>HABERLEŞME KODU</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b="1" kern="0" dirty="0">
                <a:solidFill>
                  <a:srgbClr val="0033CC"/>
                </a:solidFill>
                <a:effectLst>
                  <a:outerShdw blurRad="38100" dist="38100" dir="2700000" algn="tl">
                    <a:srgbClr val="000000">
                      <a:alpha val="43137"/>
                    </a:srgbClr>
                  </a:outerShdw>
                </a:effectLst>
                <a:latin typeface="Comic Sans MS" pitchFamily="66" charset="0"/>
              </a:rPr>
              <a:t>DOSYALAMA HİZMETLERİ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endParaRPr lang="tr-TR" b="1" kern="0" dirty="0">
              <a:solidFill>
                <a:srgbClr val="0033CC"/>
              </a:solidFill>
              <a:effectLst>
                <a:outerShdw blurRad="38100" dist="38100" dir="2700000" algn="tl">
                  <a:srgbClr val="000000">
                    <a:alpha val="43137"/>
                  </a:srgbClr>
                </a:outerShdw>
              </a:effectLst>
              <a:latin typeface="Comic Sans MS" pitchFamily="66" charset="0"/>
            </a:endParaRP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endParaRPr lang="tr-TR" b="1" kern="0" dirty="0">
              <a:solidFill>
                <a:srgbClr val="0033CC"/>
              </a:solidFill>
              <a:effectLst>
                <a:outerShdw blurRad="38100" dist="38100" dir="2700000" algn="tl">
                  <a:srgbClr val="000000">
                    <a:alpha val="43137"/>
                  </a:srgbClr>
                </a:outerShdw>
              </a:effectLst>
              <a:latin typeface="Comic Sans MS" pitchFamily="66" charset="0"/>
            </a:endParaRP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endParaRPr lang="tr-TR" b="1" kern="0" dirty="0">
              <a:solidFill>
                <a:srgbClr val="0033CC"/>
              </a:solidFill>
              <a:effectLst>
                <a:outerShdw blurRad="38100" dist="38100" dir="2700000" algn="tl">
                  <a:srgbClr val="000000">
                    <a:alpha val="43137"/>
                  </a:srgbClr>
                </a:outerShdw>
              </a:effectLst>
              <a:latin typeface="Comic Sans MS" pitchFamily="66" charset="0"/>
            </a:endParaRP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endParaRPr lang="tr-TR" b="1" kern="0" dirty="0">
              <a:solidFill>
                <a:srgbClr val="0033CC"/>
              </a:solidFill>
              <a:effectLst>
                <a:outerShdw blurRad="38100" dist="38100" dir="2700000" algn="tl">
                  <a:srgbClr val="000000">
                    <a:alpha val="43137"/>
                  </a:srgbClr>
                </a:outerShdw>
              </a:effectLst>
              <a:latin typeface="Comic Sans MS" pitchFamily="66" charset="0"/>
            </a:endParaRP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tr-TR" sz="2000" b="1" i="0" u="none" strike="noStrike" kern="0" cap="none" spc="0" normalizeH="0" baseline="0" noProof="0" dirty="0">
              <a:ln>
                <a:noFill/>
              </a:ln>
              <a:solidFill>
                <a:srgbClr val="0033CC"/>
              </a:solidFill>
              <a:effectLst>
                <a:outerShdw blurRad="38100" dist="38100" dir="2700000" algn="tl">
                  <a:srgbClr val="000000">
                    <a:alpha val="43137"/>
                  </a:srgbClr>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232706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1450020" y="648070"/>
            <a:ext cx="8848078" cy="60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HABERLEŞME KODU NEDİR? (KALDIRILDI)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D5017BD-2338-43AB-9401-BF9177720789}"/>
              </a:ext>
            </a:extLst>
          </p:cNvPr>
          <p:cNvSpPr txBox="1"/>
          <p:nvPr/>
        </p:nvSpPr>
        <p:spPr>
          <a:xfrm>
            <a:off x="816746" y="1640948"/>
            <a:ext cx="9658905" cy="3539430"/>
          </a:xfrm>
          <a:prstGeom prst="rect">
            <a:avLst/>
          </a:prstGeom>
          <a:noFill/>
        </p:spPr>
        <p:txBody>
          <a:bodyPr wrap="square">
            <a:spAutoFit/>
          </a:bodyPr>
          <a:lstStyle/>
          <a:p>
            <a:pPr marL="285750" indent="-285750" algn="just">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Haberleşme Kodlarının, e-Devlet kapsamında kullanılamamasının nedeni, </a:t>
            </a:r>
            <a:r>
              <a:rPr lang="tr-TR" sz="1600" b="1" dirty="0">
                <a:solidFill>
                  <a:srgbClr val="003192"/>
                </a:solidFill>
                <a:latin typeface="Arial" panose="020B0604020202020204" pitchFamily="34" charset="0"/>
                <a:cs typeface="Arial" panose="020B0604020202020204" pitchFamily="34" charset="0"/>
              </a:rPr>
              <a:t>tekil olmasına rağmen değişmez nitelikte olmamasıdır</a:t>
            </a:r>
            <a:r>
              <a:rPr lang="tr-TR" sz="1600" dirty="0">
                <a:latin typeface="Arial" panose="020B0604020202020204" pitchFamily="34" charset="0"/>
                <a:cs typeface="Arial" panose="020B0604020202020204" pitchFamily="34" charset="0"/>
              </a:rPr>
              <a:t>. Çünkü haberleşme kodları, kurumların ve/veya birimlerin hiyerarşik yapılarında meydana gelen değişikliklere paralel olarak değişmektedir. Veri tabanlarında tutulacak kayıtların, değişen nitelikteki numaralar ile eşleştirilmesi </a:t>
            </a:r>
            <a:r>
              <a:rPr lang="tr-TR" sz="1600" b="1" dirty="0">
                <a:solidFill>
                  <a:srgbClr val="003192"/>
                </a:solidFill>
                <a:latin typeface="Arial" panose="020B0604020202020204" pitchFamily="34" charset="0"/>
                <a:cs typeface="Arial" panose="020B0604020202020204" pitchFamily="34" charset="0"/>
              </a:rPr>
              <a:t>veri bütünlüğünün sağlanması açısından büyük problem oluşturmaktadır. </a:t>
            </a:r>
          </a:p>
          <a:p>
            <a:pPr marL="285750" indent="-285750" algn="just">
              <a:buClr>
                <a:schemeClr val="accent1"/>
              </a:buClr>
              <a:buFont typeface="Wingdings" panose="05000000000000000000" pitchFamily="2" charset="2"/>
              <a:buChar char="v"/>
            </a:pPr>
            <a:endParaRPr lang="tr-TR" sz="1600" b="1" dirty="0">
              <a:solidFill>
                <a:srgbClr val="003192"/>
              </a:solidFill>
              <a:latin typeface="Arial" panose="020B0604020202020204" pitchFamily="34" charset="0"/>
              <a:cs typeface="Arial" panose="020B0604020202020204" pitchFamily="34" charset="0"/>
            </a:endParaRPr>
          </a:p>
          <a:p>
            <a:pPr marL="285750" indent="-285750" algn="just">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Örnek olarak bir kişinin T.C. Kimlik Numarasının değiştirilmesi halinde ne tür sorunlara neden olabileceği düşünülebilir. Bir kişinin T.C. Kimlik Numarası ile tüm sosyal güvenlik kayıtlarının eşleştirilerek </a:t>
            </a:r>
            <a:r>
              <a:rPr lang="tr-TR" sz="1600" dirty="0" err="1">
                <a:latin typeface="Arial" panose="020B0604020202020204" pitchFamily="34" charset="0"/>
                <a:cs typeface="Arial" panose="020B0604020202020204" pitchFamily="34" charset="0"/>
              </a:rPr>
              <a:t>SGK’nın</a:t>
            </a:r>
            <a:r>
              <a:rPr lang="tr-TR" sz="1600" dirty="0">
                <a:latin typeface="Arial" panose="020B0604020202020204" pitchFamily="34" charset="0"/>
                <a:cs typeface="Arial" panose="020B0604020202020204" pitchFamily="34" charset="0"/>
              </a:rPr>
              <a:t> veri tabanlarında tutulduğu düşünülürse, kişinin T.C. Kimlik numarasının İçişleri Bakanlığı tarafından değiştirilmesine benzetilebilir. Bu durumda söz konusu kişinin yeni T.C. Kimlik Numarası ile </a:t>
            </a:r>
            <a:r>
              <a:rPr lang="tr-TR" sz="1600" dirty="0" err="1">
                <a:latin typeface="Arial" panose="020B0604020202020204" pitchFamily="34" charset="0"/>
                <a:cs typeface="Arial" panose="020B0604020202020204" pitchFamily="34" charset="0"/>
              </a:rPr>
              <a:t>SGK’da</a:t>
            </a:r>
            <a:r>
              <a:rPr lang="tr-TR" sz="1600" dirty="0">
                <a:latin typeface="Arial" panose="020B0604020202020204" pitchFamily="34" charset="0"/>
                <a:cs typeface="Arial" panose="020B0604020202020204" pitchFamily="34" charset="0"/>
              </a:rPr>
              <a:t> tutulan hiçbir kaydına erişilemeyecektir. </a:t>
            </a:r>
          </a:p>
          <a:p>
            <a:pPr marL="285750" indent="-285750" algn="just">
              <a:buClr>
                <a:schemeClr val="accent1"/>
              </a:buClr>
              <a:buFont typeface="Wingdings" panose="05000000000000000000" pitchFamily="2" charset="2"/>
              <a:buChar char="v"/>
            </a:pPr>
            <a:endParaRPr lang="tr-TR" sz="1600" dirty="0">
              <a:latin typeface="Arial" panose="020B0604020202020204" pitchFamily="34" charset="0"/>
              <a:cs typeface="Arial" panose="020B0604020202020204" pitchFamily="34" charset="0"/>
            </a:endParaRPr>
          </a:p>
          <a:p>
            <a:pPr marL="285750" indent="-285750" algn="just">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Devlet teşkilatının hiyerarşik yapısında sürekli değişiklikler olması nedeniyle </a:t>
            </a:r>
            <a:r>
              <a:rPr lang="tr-TR" sz="1600" b="1" dirty="0">
                <a:solidFill>
                  <a:srgbClr val="003192"/>
                </a:solidFill>
                <a:latin typeface="Arial" panose="020B0604020202020204" pitchFamily="34" charset="0"/>
                <a:cs typeface="Arial" panose="020B0604020202020204" pitchFamily="34" charset="0"/>
              </a:rPr>
              <a:t>01/01/2013 tarihi itibariyle </a:t>
            </a:r>
            <a:r>
              <a:rPr lang="tr-TR" sz="1600" dirty="0">
                <a:latin typeface="Arial" panose="020B0604020202020204" pitchFamily="34" charset="0"/>
                <a:cs typeface="Arial" panose="020B0604020202020204" pitchFamily="34" charset="0"/>
              </a:rPr>
              <a:t>bu kodların kullanımından vazgeçilmiştir. </a:t>
            </a:r>
          </a:p>
        </p:txBody>
      </p:sp>
    </p:spTree>
    <p:extLst>
      <p:ext uri="{BB962C8B-B14F-4D97-AF65-F5344CB8AC3E}">
        <p14:creationId xmlns:p14="http://schemas.microsoft.com/office/powerpoint/2010/main" val="291559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958788" y="1029810"/>
            <a:ext cx="9694416" cy="375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İdari Birim Kimlik Kodu ile Haberleşme Kodu Arasındaki Fark Nedir?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D5017BD-2338-43AB-9401-BF9177720789}"/>
              </a:ext>
            </a:extLst>
          </p:cNvPr>
          <p:cNvSpPr txBox="1"/>
          <p:nvPr/>
        </p:nvSpPr>
        <p:spPr>
          <a:xfrm>
            <a:off x="816746" y="1640948"/>
            <a:ext cx="9658905" cy="584775"/>
          </a:xfrm>
          <a:prstGeom prst="rect">
            <a:avLst/>
          </a:prstGeom>
          <a:noFill/>
        </p:spPr>
        <p:txBody>
          <a:bodyPr wrap="square">
            <a:spAutoFit/>
          </a:bodyPr>
          <a:lstStyle/>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İki kod arasındaki fark, yukarıda açıklandığı üzere İdari Birim Kimlik Kodunun </a:t>
            </a:r>
            <a:r>
              <a:rPr lang="tr-TR" sz="1600" b="1" dirty="0">
                <a:solidFill>
                  <a:srgbClr val="003192"/>
                </a:solidFill>
                <a:latin typeface="Arial" panose="020B0604020202020204" pitchFamily="34" charset="0"/>
                <a:cs typeface="Arial" panose="020B0604020202020204" pitchFamily="34" charset="0"/>
              </a:rPr>
              <a:t>tekil ve değişmez nitelikte olması</a:t>
            </a:r>
            <a:r>
              <a:rPr lang="tr-TR" sz="1600" dirty="0">
                <a:latin typeface="Arial" panose="020B0604020202020204" pitchFamily="34" charset="0"/>
                <a:cs typeface="Arial" panose="020B0604020202020204" pitchFamily="34" charset="0"/>
              </a:rPr>
              <a:t>, Haberleşme Kodunun ise </a:t>
            </a:r>
            <a:r>
              <a:rPr lang="tr-TR" sz="1600" b="1" dirty="0">
                <a:solidFill>
                  <a:srgbClr val="003192"/>
                </a:solidFill>
                <a:latin typeface="Arial" panose="020B0604020202020204" pitchFamily="34" charset="0"/>
                <a:cs typeface="Arial" panose="020B0604020202020204" pitchFamily="34" charset="0"/>
              </a:rPr>
              <a:t>tekil olmasına rağmen değişebilir nitelikte olmasıdır.</a:t>
            </a:r>
          </a:p>
        </p:txBody>
      </p:sp>
    </p:spTree>
    <p:extLst>
      <p:ext uri="{BB962C8B-B14F-4D97-AF65-F5344CB8AC3E}">
        <p14:creationId xmlns:p14="http://schemas.microsoft.com/office/powerpoint/2010/main" val="3929977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İdari Birim Kimlik Kodundan, İlgili Birimin Devlet Teşkilatı İçerisindeki Hiyerarşik Yeri Nasıl Anlaşılacaktır?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D5017BD-2338-43AB-9401-BF9177720789}"/>
              </a:ext>
            </a:extLst>
          </p:cNvPr>
          <p:cNvSpPr txBox="1"/>
          <p:nvPr/>
        </p:nvSpPr>
        <p:spPr>
          <a:xfrm>
            <a:off x="1450019" y="1722712"/>
            <a:ext cx="8670525" cy="1815882"/>
          </a:xfrm>
          <a:prstGeom prst="rect">
            <a:avLst/>
          </a:prstGeom>
          <a:noFill/>
        </p:spPr>
        <p:txBody>
          <a:bodyPr wrap="square">
            <a:spAutoFit/>
          </a:bodyPr>
          <a:lstStyle/>
          <a:p>
            <a:pPr marL="285750" indent="-285750" algn="just">
              <a:buFont typeface="Wingdings" panose="05000000000000000000" pitchFamily="2" charset="2"/>
              <a:buChar char="Ø"/>
            </a:pPr>
            <a:r>
              <a:rPr lang="tr-TR" altLang="tr-TR" sz="1600" dirty="0">
                <a:solidFill>
                  <a:prstClr val="black"/>
                </a:solidFill>
                <a:latin typeface="Arial" panose="020B0604020202020204" pitchFamily="34" charset="0"/>
                <a:cs typeface="Arial" panose="020B0604020202020204" pitchFamily="34" charset="0"/>
              </a:rPr>
              <a:t>İdari Birim Kimlik Kodu, kendi başına bir hiyerarşik anlam ifade etmemektedir.  Tanımlamakta olduğu birimin devlet teşkilatı içerisindeki yeri </a:t>
            </a:r>
            <a:r>
              <a:rPr lang="tr-TR" altLang="tr-TR" sz="1600" dirty="0">
                <a:solidFill>
                  <a:schemeClr val="accent1"/>
                </a:solidFill>
                <a:latin typeface="Arial" panose="020B0604020202020204" pitchFamily="34" charset="0"/>
                <a:cs typeface="Arial" panose="020B0604020202020204" pitchFamily="34" charset="0"/>
              </a:rPr>
              <a:t>“kaysis.gov.tr” </a:t>
            </a:r>
            <a:r>
              <a:rPr lang="tr-TR" altLang="tr-TR" sz="1600" dirty="0">
                <a:solidFill>
                  <a:prstClr val="black"/>
                </a:solidFill>
                <a:latin typeface="Arial" panose="020B0604020202020204" pitchFamily="34" charset="0"/>
                <a:cs typeface="Arial" panose="020B0604020202020204" pitchFamily="34" charset="0"/>
              </a:rPr>
              <a:t>internet adresinden sorgulanarak öğrenilebilecektir.</a:t>
            </a:r>
          </a:p>
          <a:p>
            <a:pPr marL="285750" indent="-285750" algn="just">
              <a:buFont typeface="Wingdings" panose="05000000000000000000" pitchFamily="2" charset="2"/>
              <a:buChar char="Ø"/>
            </a:pPr>
            <a:endParaRPr lang="tr-TR" altLang="tr-TR" sz="1600" dirty="0">
              <a:solidFill>
                <a:prstClr val="black"/>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altLang="tr-TR" sz="1600" dirty="0">
                <a:solidFill>
                  <a:prstClr val="black"/>
                </a:solidFill>
                <a:latin typeface="Arial" panose="020B0604020202020204" pitchFamily="34" charset="0"/>
                <a:cs typeface="Arial" panose="020B0604020202020204" pitchFamily="34" charset="0"/>
              </a:rPr>
              <a:t>Elektronik Belge Yönetim Sistemlerinde, alınan yazıların hangi kurum/birim tarafından gönderildiğinin sistem içerisinde otomatik olarak gösterilebilmesi için, web servis içerisinde sonuç dönen metot bulunmaktadır.</a:t>
            </a:r>
          </a:p>
        </p:txBody>
      </p:sp>
    </p:spTree>
    <p:extLst>
      <p:ext uri="{BB962C8B-B14F-4D97-AF65-F5344CB8AC3E}">
        <p14:creationId xmlns:p14="http://schemas.microsoft.com/office/powerpoint/2010/main" val="640432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İdari Birim Kimlik Kodundan, İlgili Birimin Devlet Teşkilatı İçerisindeki Hiyerarşik Yeri Nasıl Anlaşılacaktır?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pic>
        <p:nvPicPr>
          <p:cNvPr id="8" name="Resim 7">
            <a:extLst>
              <a:ext uri="{FF2B5EF4-FFF2-40B4-BE49-F238E27FC236}">
                <a16:creationId xmlns:a16="http://schemas.microsoft.com/office/drawing/2014/main" id="{486BFC9A-6E6D-490F-AEFF-F5A3284041CB}"/>
              </a:ext>
            </a:extLst>
          </p:cNvPr>
          <p:cNvPicPr>
            <a:picLocks noChangeAspect="1"/>
          </p:cNvPicPr>
          <p:nvPr/>
        </p:nvPicPr>
        <p:blipFill>
          <a:blip r:embed="rId2"/>
          <a:stretch>
            <a:fillRect/>
          </a:stretch>
        </p:blipFill>
        <p:spPr>
          <a:xfrm>
            <a:off x="1074198" y="1979455"/>
            <a:ext cx="10014012" cy="3755521"/>
          </a:xfrm>
          <a:prstGeom prst="rect">
            <a:avLst/>
          </a:prstGeom>
        </p:spPr>
      </p:pic>
    </p:spTree>
    <p:extLst>
      <p:ext uri="{BB962C8B-B14F-4D97-AF65-F5344CB8AC3E}">
        <p14:creationId xmlns:p14="http://schemas.microsoft.com/office/powerpoint/2010/main" val="421729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İdari Birim Kimlik Kodundan, İlgili Birimin Devlet Teşkilatı İçerisindeki Hiyerarşik Yeri Nasıl Anlaşılacaktır?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pic>
        <p:nvPicPr>
          <p:cNvPr id="7" name="Resim 6">
            <a:extLst>
              <a:ext uri="{FF2B5EF4-FFF2-40B4-BE49-F238E27FC236}">
                <a16:creationId xmlns:a16="http://schemas.microsoft.com/office/drawing/2014/main" id="{88D436E3-9021-49DF-9424-5C36DF49E0E3}"/>
              </a:ext>
            </a:extLst>
          </p:cNvPr>
          <p:cNvPicPr>
            <a:picLocks noChangeAspect="1"/>
          </p:cNvPicPr>
          <p:nvPr/>
        </p:nvPicPr>
        <p:blipFill>
          <a:blip r:embed="rId2"/>
          <a:stretch>
            <a:fillRect/>
          </a:stretch>
        </p:blipFill>
        <p:spPr>
          <a:xfrm>
            <a:off x="1127464" y="1764739"/>
            <a:ext cx="9347227" cy="4254321"/>
          </a:xfrm>
          <a:prstGeom prst="rect">
            <a:avLst/>
          </a:prstGeom>
        </p:spPr>
      </p:pic>
    </p:spTree>
    <p:extLst>
      <p:ext uri="{BB962C8B-B14F-4D97-AF65-F5344CB8AC3E}">
        <p14:creationId xmlns:p14="http://schemas.microsoft.com/office/powerpoint/2010/main" val="2446168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İdari Birim Kimlik Kodundan, İlgili Birimin Devlet Teşkilatı İçerisindeki Hiyerarşik Yeri Nasıl Anlaşılacaktır?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pic>
        <p:nvPicPr>
          <p:cNvPr id="8" name="Resim 7">
            <a:extLst>
              <a:ext uri="{FF2B5EF4-FFF2-40B4-BE49-F238E27FC236}">
                <a16:creationId xmlns:a16="http://schemas.microsoft.com/office/drawing/2014/main" id="{CE02CFB8-6AD9-4D55-941C-0D8A03C7BBFD}"/>
              </a:ext>
            </a:extLst>
          </p:cNvPr>
          <p:cNvPicPr>
            <a:picLocks noChangeAspect="1"/>
          </p:cNvPicPr>
          <p:nvPr/>
        </p:nvPicPr>
        <p:blipFill>
          <a:blip r:embed="rId2"/>
          <a:stretch>
            <a:fillRect/>
          </a:stretch>
        </p:blipFill>
        <p:spPr>
          <a:xfrm>
            <a:off x="1677879" y="1596840"/>
            <a:ext cx="8327256" cy="4515171"/>
          </a:xfrm>
          <a:prstGeom prst="rect">
            <a:avLst/>
          </a:prstGeom>
        </p:spPr>
      </p:pic>
    </p:spTree>
    <p:extLst>
      <p:ext uri="{BB962C8B-B14F-4D97-AF65-F5344CB8AC3E}">
        <p14:creationId xmlns:p14="http://schemas.microsoft.com/office/powerpoint/2010/main" val="347111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İdari Birim Kimlik Kodundan, İlgili Birimin Devlet Teşkilatı İçerisindeki Hiyerarşik Yeri Nasıl Anlaşılacaktır?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pic>
        <p:nvPicPr>
          <p:cNvPr id="7" name="Resim 6">
            <a:extLst>
              <a:ext uri="{FF2B5EF4-FFF2-40B4-BE49-F238E27FC236}">
                <a16:creationId xmlns:a16="http://schemas.microsoft.com/office/drawing/2014/main" id="{4D4FD579-3998-4194-8E24-92C8BD4FD621}"/>
              </a:ext>
            </a:extLst>
          </p:cNvPr>
          <p:cNvPicPr>
            <a:picLocks noChangeAspect="1"/>
          </p:cNvPicPr>
          <p:nvPr/>
        </p:nvPicPr>
        <p:blipFill>
          <a:blip r:embed="rId2"/>
          <a:stretch>
            <a:fillRect/>
          </a:stretch>
        </p:blipFill>
        <p:spPr>
          <a:xfrm>
            <a:off x="1450019" y="1721393"/>
            <a:ext cx="9589294" cy="3880418"/>
          </a:xfrm>
          <a:prstGeom prst="rect">
            <a:avLst/>
          </a:prstGeom>
        </p:spPr>
      </p:pic>
    </p:spTree>
    <p:extLst>
      <p:ext uri="{BB962C8B-B14F-4D97-AF65-F5344CB8AC3E}">
        <p14:creationId xmlns:p14="http://schemas.microsoft.com/office/powerpoint/2010/main" val="2215600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Resmi Yazılarda İdari Birim Kimlik Kodları Nasıl Kullanılacaktır?</a:t>
            </a:r>
          </a:p>
          <a:p>
            <a:pPr lvl="0" algn="ctr"/>
            <a:endParaRPr lang="tr-TR" sz="2000" b="1" dirty="0">
              <a:latin typeface="Arial Black" panose="020B0A04020102020204" pitchFamily="34"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371EFCE9-8634-40FA-918B-A4891C1DFEDD}"/>
              </a:ext>
            </a:extLst>
          </p:cNvPr>
          <p:cNvSpPr txBox="1"/>
          <p:nvPr/>
        </p:nvSpPr>
        <p:spPr>
          <a:xfrm>
            <a:off x="1526958" y="1722713"/>
            <a:ext cx="9010835" cy="3539430"/>
          </a:xfrm>
          <a:prstGeom prst="rect">
            <a:avLst/>
          </a:prstGeom>
          <a:noFill/>
        </p:spPr>
        <p:txBody>
          <a:bodyPr wrap="square">
            <a:spAutoFit/>
          </a:bodyPr>
          <a:lstStyle/>
          <a:p>
            <a:pPr algn="just" eaLnBrk="1" hangingPunct="1">
              <a:buClr>
                <a:srgbClr val="FF0000"/>
              </a:buClr>
              <a:defRPr/>
            </a:pPr>
            <a:r>
              <a:rPr lang="tr-TR" sz="1600" b="1" dirty="0">
                <a:latin typeface="Arial" panose="020B0604020202020204" pitchFamily="34" charset="0"/>
                <a:cs typeface="Arial" panose="020B0604020202020204" pitchFamily="34" charset="0"/>
              </a:rPr>
              <a:t>Resmi yazıların sayı bölümü 3 unsurdan oluşmalıdır:</a:t>
            </a:r>
          </a:p>
          <a:p>
            <a:pPr algn="just" eaLnBrk="1" hangingPunct="1">
              <a:buFont typeface="Arial" pitchFamily="34" charset="0"/>
              <a:buNone/>
              <a:defRPr/>
            </a:pPr>
            <a:r>
              <a:rPr lang="tr-TR" sz="1600" dirty="0">
                <a:solidFill>
                  <a:schemeClr val="accent1"/>
                </a:solidFill>
                <a:latin typeface="Arial" panose="020B0604020202020204" pitchFamily="34" charset="0"/>
                <a:cs typeface="Arial" panose="020B0604020202020204" pitchFamily="34" charset="0"/>
              </a:rPr>
              <a:t>               </a:t>
            </a:r>
            <a:r>
              <a:rPr lang="tr-TR" sz="1600" b="1" dirty="0">
                <a:solidFill>
                  <a:schemeClr val="accent1"/>
                </a:solidFill>
                <a:latin typeface="Arial" panose="020B0604020202020204" pitchFamily="34" charset="0"/>
                <a:cs typeface="Arial" panose="020B0604020202020204" pitchFamily="34" charset="0"/>
              </a:rPr>
              <a:t>(1)		             (2)		                       (3)</a:t>
            </a:r>
          </a:p>
          <a:p>
            <a:pPr algn="just" eaLnBrk="1" hangingPunct="1">
              <a:buFont typeface="Arial" pitchFamily="34" charset="0"/>
              <a:buNone/>
              <a:defRPr/>
            </a:pPr>
            <a:r>
              <a:rPr lang="tr-TR" sz="1600" b="1" dirty="0">
                <a:solidFill>
                  <a:schemeClr val="accent1"/>
                </a:solidFill>
                <a:latin typeface="Arial" panose="020B0604020202020204" pitchFamily="34" charset="0"/>
                <a:cs typeface="Arial" panose="020B0604020202020204" pitchFamily="34" charset="0"/>
              </a:rPr>
              <a:t>    Haberleşme Kodu</a:t>
            </a:r>
            <a:r>
              <a:rPr lang="tr-TR" sz="1600" dirty="0">
                <a:solidFill>
                  <a:schemeClr val="accent1"/>
                </a:solidFill>
                <a:latin typeface="Arial" panose="020B0604020202020204" pitchFamily="34" charset="0"/>
                <a:cs typeface="Arial" panose="020B0604020202020204" pitchFamily="34" charset="0"/>
              </a:rPr>
              <a:t>---   </a:t>
            </a:r>
            <a:r>
              <a:rPr lang="tr-TR" sz="1600" b="1" dirty="0">
                <a:solidFill>
                  <a:schemeClr val="accent1"/>
                </a:solidFill>
                <a:latin typeface="Arial" panose="020B0604020202020204" pitchFamily="34" charset="0"/>
                <a:cs typeface="Arial" panose="020B0604020202020204" pitchFamily="34" charset="0"/>
              </a:rPr>
              <a:t>Standart Dosya Planı Kodu</a:t>
            </a:r>
            <a:r>
              <a:rPr lang="tr-TR" sz="1600" dirty="0">
                <a:solidFill>
                  <a:schemeClr val="accent1"/>
                </a:solidFill>
                <a:latin typeface="Arial" panose="020B0604020202020204" pitchFamily="34" charset="0"/>
                <a:cs typeface="Arial" panose="020B0604020202020204" pitchFamily="34" charset="0"/>
              </a:rPr>
              <a:t>----    </a:t>
            </a:r>
            <a:r>
              <a:rPr lang="tr-TR" sz="1600" b="1" dirty="0">
                <a:solidFill>
                  <a:schemeClr val="accent1"/>
                </a:solidFill>
                <a:latin typeface="Arial" panose="020B0604020202020204" pitchFamily="34" charset="0"/>
                <a:cs typeface="Arial" panose="020B0604020202020204" pitchFamily="34" charset="0"/>
              </a:rPr>
              <a:t>Evrak Kayıt Numarası</a:t>
            </a:r>
          </a:p>
          <a:p>
            <a:pPr algn="just" eaLnBrk="1" hangingPunct="1">
              <a:buFont typeface="Arial" pitchFamily="34" charset="0"/>
              <a:buNone/>
              <a:defRPr/>
            </a:pPr>
            <a:r>
              <a:rPr lang="tr-TR" sz="1600" dirty="0">
                <a:solidFill>
                  <a:schemeClr val="accent1"/>
                </a:solidFill>
                <a:latin typeface="Arial" panose="020B0604020202020204" pitchFamily="34" charset="0"/>
                <a:cs typeface="Arial" panose="020B0604020202020204" pitchFamily="34" charset="0"/>
              </a:rPr>
              <a:t> 	</a:t>
            </a:r>
          </a:p>
          <a:p>
            <a:pPr algn="just" eaLnBrk="1" hangingPunct="1">
              <a:buFont typeface="Arial" pitchFamily="34" charset="0"/>
              <a:buNone/>
              <a:defRPr/>
            </a:pPr>
            <a:r>
              <a:rPr lang="tr-TR" sz="1600" b="1" i="1" dirty="0">
                <a:latin typeface="Arial" panose="020B0604020202020204" pitchFamily="34" charset="0"/>
                <a:cs typeface="Arial" panose="020B0604020202020204" pitchFamily="34" charset="0"/>
              </a:rPr>
              <a:t>Resmi yazıların </a:t>
            </a:r>
            <a:r>
              <a:rPr lang="tr-TR" sz="1600" b="1" i="1" dirty="0">
                <a:solidFill>
                  <a:schemeClr val="accent1"/>
                </a:solidFill>
                <a:latin typeface="Arial" panose="020B0604020202020204" pitchFamily="34" charset="0"/>
                <a:cs typeface="Arial" panose="020B0604020202020204" pitchFamily="34" charset="0"/>
              </a:rPr>
              <a:t>“ilgi” </a:t>
            </a:r>
            <a:r>
              <a:rPr lang="tr-TR" sz="1600" b="1" i="1" dirty="0">
                <a:latin typeface="Arial" panose="020B0604020202020204" pitchFamily="34" charset="0"/>
                <a:cs typeface="Arial" panose="020B0604020202020204" pitchFamily="34" charset="0"/>
              </a:rPr>
              <a:t>bölümü, ilgi tutulan resmi yazının antet bölümünde yer alan idare biriminin adının açıkça yazılmasından sonra yazının tarih ve sayısının belirtilmesiyle oluşacaktır.</a:t>
            </a:r>
          </a:p>
          <a:p>
            <a:pPr algn="just" eaLnBrk="1" hangingPunct="1">
              <a:defRPr/>
            </a:pPr>
            <a:endParaRPr lang="tr-TR" sz="1600" b="1" dirty="0">
              <a:latin typeface="Arial" panose="020B0604020202020204" pitchFamily="34" charset="0"/>
              <a:cs typeface="Arial" panose="020B0604020202020204" pitchFamily="34" charset="0"/>
            </a:endParaRPr>
          </a:p>
          <a:p>
            <a:pPr algn="just" eaLnBrk="1" hangingPunct="1">
              <a:defRPr/>
            </a:pPr>
            <a:r>
              <a:rPr lang="tr-TR" sz="1600" b="1" dirty="0">
                <a:solidFill>
                  <a:schemeClr val="accent1"/>
                </a:solidFill>
                <a:latin typeface="Arial" panose="020B0604020202020204" pitchFamily="34" charset="0"/>
                <a:cs typeface="Arial" panose="020B0604020202020204" pitchFamily="34" charset="0"/>
              </a:rPr>
              <a:t>ÖRNEK:</a:t>
            </a:r>
          </a:p>
          <a:p>
            <a:pPr algn="just" eaLnBrk="1" hangingPunct="1">
              <a:buFont typeface="Arial" pitchFamily="34" charset="0"/>
              <a:buNone/>
              <a:defRPr/>
            </a:pPr>
            <a:r>
              <a:rPr lang="tr-TR" sz="1600" dirty="0">
                <a:latin typeface="Arial" panose="020B0604020202020204" pitchFamily="34" charset="0"/>
                <a:cs typeface="Arial" panose="020B0604020202020204" pitchFamily="34" charset="0"/>
              </a:rPr>
              <a:t>Önceki uygulamada sadece tarih ve sayısının yeterli olması nedeniyle </a:t>
            </a:r>
            <a:r>
              <a:rPr lang="tr-TR" sz="1600" b="1" dirty="0">
                <a:latin typeface="Arial" panose="020B0604020202020204" pitchFamily="34" charset="0"/>
                <a:cs typeface="Arial" panose="020B0604020202020204" pitchFamily="34" charset="0"/>
              </a:rPr>
              <a:t>“</a:t>
            </a:r>
            <a:r>
              <a:rPr lang="tr-TR" sz="1600" i="1" u="sng" dirty="0">
                <a:latin typeface="Arial" panose="020B0604020202020204" pitchFamily="34" charset="0"/>
                <a:cs typeface="Arial" panose="020B0604020202020204" pitchFamily="34" charset="0"/>
              </a:rPr>
              <a:t>02/11/2012 tarih ve B.09.TKG.0.77.00.02-010.06-1572 sayılı yazı</a:t>
            </a:r>
            <a:r>
              <a:rPr lang="tr-TR" sz="1600" dirty="0">
                <a:latin typeface="Arial" panose="020B0604020202020204" pitchFamily="34" charset="0"/>
                <a:cs typeface="Arial" panose="020B0604020202020204" pitchFamily="34" charset="0"/>
              </a:rPr>
              <a:t>” şeklinde ilgi tutulurken, İdari Birim Kimlik Kodlarının kullanılmaya başlanmasıyla, ilgi bölümü “ </a:t>
            </a:r>
            <a:r>
              <a:rPr lang="tr-TR" sz="1600" i="1" u="sng" dirty="0">
                <a:latin typeface="Arial" panose="020B0604020202020204" pitchFamily="34" charset="0"/>
                <a:cs typeface="Arial" panose="020B0604020202020204" pitchFamily="34" charset="0"/>
              </a:rPr>
              <a:t>Çevre ve Şehircilik Bakanlığı Tapu ve Kadastro Genel Müdürlüğü Bilgi Teknolojileri Dairesi Başkanlığının 02/11/2012 tarih ve 38358698-010.06-1572 sayılı yazısı</a:t>
            </a:r>
            <a:r>
              <a:rPr lang="tr-TR" sz="1600" dirty="0">
                <a:latin typeface="Arial" panose="020B0604020202020204" pitchFamily="34" charset="0"/>
                <a:cs typeface="Arial" panose="020B0604020202020204" pitchFamily="34" charset="0"/>
              </a:rPr>
              <a:t>” şeklinde oluşacaktır.</a:t>
            </a: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940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DOSYALAMA HİZMETLERİ</a:t>
            </a:r>
          </a:p>
          <a:p>
            <a:pPr lvl="0" algn="ctr"/>
            <a:endParaRPr lang="tr-TR" sz="2000" b="1" dirty="0">
              <a:latin typeface="Arial Black" panose="020B0A04020102020204" pitchFamily="34"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371EFCE9-8634-40FA-918B-A4891C1DFEDD}"/>
              </a:ext>
            </a:extLst>
          </p:cNvPr>
          <p:cNvSpPr txBox="1"/>
          <p:nvPr/>
        </p:nvSpPr>
        <p:spPr>
          <a:xfrm>
            <a:off x="1450019" y="1413063"/>
            <a:ext cx="9010835" cy="4031873"/>
          </a:xfrm>
          <a:prstGeom prst="rect">
            <a:avLst/>
          </a:prstGeom>
          <a:noFill/>
        </p:spPr>
        <p:txBody>
          <a:bodyPr wrap="square">
            <a:spAutoFit/>
          </a:bodyPr>
          <a:lstStyle/>
          <a:p>
            <a:pPr marL="285750" indent="-285750" algn="just">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Ana hizmet, yardımcı hizmet, danışma ve denetim faaliyetlerine ilişkin dosya konularının ilgili bulunduğu faaliyetin altında yer alması, bu faaliyetlere ait alanların </a:t>
            </a:r>
            <a:r>
              <a:rPr lang="tr-TR" sz="1600" b="1" dirty="0">
                <a:solidFill>
                  <a:srgbClr val="003192"/>
                </a:solidFill>
                <a:latin typeface="Arial" panose="020B0604020202020204" pitchFamily="34" charset="0"/>
                <a:cs typeface="Arial" panose="020B0604020202020204" pitchFamily="34" charset="0"/>
              </a:rPr>
              <a:t>sadece o hizmeti yürüten birimin kullanımına açık olduğu anlamına gelmemelidir. </a:t>
            </a:r>
          </a:p>
          <a:p>
            <a:pPr marL="285750" indent="-285750" algn="just">
              <a:buClr>
                <a:schemeClr val="accent1"/>
              </a:buClr>
              <a:buFont typeface="Wingdings" panose="05000000000000000000" pitchFamily="2" charset="2"/>
              <a:buChar char="v"/>
            </a:pPr>
            <a:endParaRPr lang="tr-TR" sz="1600" b="1" dirty="0">
              <a:solidFill>
                <a:srgbClr val="003192"/>
              </a:solidFill>
              <a:latin typeface="Arial" panose="020B0604020202020204" pitchFamily="34" charset="0"/>
              <a:cs typeface="Arial" panose="020B0604020202020204" pitchFamily="34" charset="0"/>
            </a:endParaRPr>
          </a:p>
          <a:p>
            <a:pPr marL="285750" indent="-285750" algn="just">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Birimlerin, </a:t>
            </a:r>
            <a:r>
              <a:rPr lang="tr-TR" sz="1600" b="1" dirty="0">
                <a:latin typeface="Arial" panose="020B0604020202020204" pitchFamily="34" charset="0"/>
                <a:cs typeface="Arial" panose="020B0604020202020204" pitchFamily="34" charset="0"/>
              </a:rPr>
              <a:t>asli faaliyetlerinin yer aldığı bölümlerin dışındaki dosya konuları ile de dosya açabilecekleri unutulmamalıdır.</a:t>
            </a:r>
          </a:p>
          <a:p>
            <a:pPr marL="285750" indent="-285750" algn="just">
              <a:buClr>
                <a:schemeClr val="accent1"/>
              </a:buClr>
              <a:buFont typeface="Wingdings" panose="05000000000000000000" pitchFamily="2" charset="2"/>
              <a:buChar char="v"/>
            </a:pPr>
            <a:endParaRPr lang="tr-TR" sz="1600" b="1" dirty="0">
              <a:latin typeface="Arial" panose="020B0604020202020204" pitchFamily="34" charset="0"/>
              <a:cs typeface="Arial" panose="020B0604020202020204" pitchFamily="34" charset="0"/>
            </a:endParaRPr>
          </a:p>
          <a:p>
            <a:pPr marL="285750" indent="-285750" algn="just">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Hazırlanan yazının dosya numarasının tespitinde, nerede dosyalanması gerektiği düşüncesinden hareketle dosya numarası belirlenmeli; bu yaklaşım, aynı mahiyetteki tüm belgeler için de uygulanmalıdır. </a:t>
            </a:r>
            <a:r>
              <a:rPr lang="tr-TR" sz="1600" b="1" dirty="0">
                <a:latin typeface="Arial" panose="020B0604020202020204" pitchFamily="34" charset="0"/>
                <a:cs typeface="Arial" panose="020B0604020202020204" pitchFamily="34" charset="0"/>
              </a:rPr>
              <a:t>Dosya numarasının tespitinde, kurum içi veya kurum dışından gelen yazılardaki </a:t>
            </a:r>
            <a:r>
              <a:rPr lang="tr-TR" sz="1600" b="1" dirty="0">
                <a:solidFill>
                  <a:srgbClr val="003192"/>
                </a:solidFill>
                <a:latin typeface="Arial" panose="020B0604020202020204" pitchFamily="34" charset="0"/>
                <a:cs typeface="Arial" panose="020B0604020202020204" pitchFamily="34" charset="0"/>
              </a:rPr>
              <a:t>dosya numaraları belirleyici olmamalıdır.</a:t>
            </a:r>
          </a:p>
          <a:p>
            <a:pPr marL="285750" indent="-285750" algn="just">
              <a:buClr>
                <a:schemeClr val="accent1"/>
              </a:buClr>
              <a:buFont typeface="Wingdings" panose="05000000000000000000" pitchFamily="2" charset="2"/>
              <a:buChar char="v"/>
            </a:pPr>
            <a:endParaRPr lang="tr-TR" sz="1600" b="1" dirty="0">
              <a:solidFill>
                <a:srgbClr val="003192"/>
              </a:solidFill>
              <a:latin typeface="Arial" panose="020B0604020202020204" pitchFamily="34" charset="0"/>
              <a:cs typeface="Arial" panose="020B0604020202020204" pitchFamily="34" charset="0"/>
            </a:endParaRPr>
          </a:p>
          <a:p>
            <a:pPr marL="285750" indent="-285750" algn="just">
              <a:buClr>
                <a:schemeClr val="accent1"/>
              </a:buClr>
              <a:buFont typeface="Wingdings" panose="05000000000000000000" pitchFamily="2" charset="2"/>
              <a:buChar char="v"/>
            </a:pPr>
            <a:r>
              <a:rPr lang="tr-TR" sz="1600" b="1" dirty="0">
                <a:latin typeface="Arial" panose="020B0604020202020204" pitchFamily="34" charset="0"/>
                <a:cs typeface="Arial" panose="020B0604020202020204" pitchFamily="34" charset="0"/>
              </a:rPr>
              <a:t>Dosya planında "diğer" adı ile ifade edilen dosya numaraları kullanılarak açılan dosyalar yıl sonunda birimlerince incelenip, yoğun yazışma sebebiyle plana eklenmesi zorunlu görülen konular belirlenmeli ve kurumun </a:t>
            </a:r>
            <a:r>
              <a:rPr lang="tr-TR" sz="1600" b="1" dirty="0">
                <a:solidFill>
                  <a:srgbClr val="003192"/>
                </a:solidFill>
                <a:latin typeface="Arial" panose="020B0604020202020204" pitchFamily="34" charset="0"/>
                <a:cs typeface="Arial" panose="020B0604020202020204" pitchFamily="34" charset="0"/>
              </a:rPr>
              <a:t>dosya planından sorumlu birimlere bildirilmelidir.</a:t>
            </a:r>
            <a:r>
              <a:rPr lang="tr-TR" sz="1600" dirty="0">
                <a:solidFill>
                  <a:srgbClr val="003192"/>
                </a:solidFill>
                <a:latin typeface="Arial" panose="020B0604020202020204" pitchFamily="34" charset="0"/>
                <a:cs typeface="Arial" panose="020B0604020202020204" pitchFamily="34" charset="0"/>
              </a:rPr>
              <a:t>  (EBYS Birim Sorumluları)</a:t>
            </a:r>
          </a:p>
        </p:txBody>
      </p:sp>
    </p:spTree>
    <p:extLst>
      <p:ext uri="{BB962C8B-B14F-4D97-AF65-F5344CB8AC3E}">
        <p14:creationId xmlns:p14="http://schemas.microsoft.com/office/powerpoint/2010/main" val="550583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DOSYALAMA HİZMETLERİ</a:t>
            </a:r>
          </a:p>
          <a:p>
            <a:pPr lvl="0" algn="ctr"/>
            <a:endParaRPr lang="tr-TR" sz="2000" b="1" dirty="0">
              <a:latin typeface="Arial Black" panose="020B0A04020102020204" pitchFamily="34"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371EFCE9-8634-40FA-918B-A4891C1DFEDD}"/>
              </a:ext>
            </a:extLst>
          </p:cNvPr>
          <p:cNvSpPr txBox="1"/>
          <p:nvPr/>
        </p:nvSpPr>
        <p:spPr>
          <a:xfrm>
            <a:off x="1526958" y="1722713"/>
            <a:ext cx="9010835" cy="4031873"/>
          </a:xfrm>
          <a:prstGeom prst="rect">
            <a:avLst/>
          </a:prstGeom>
          <a:noFill/>
        </p:spPr>
        <p:txBody>
          <a:bodyPr wrap="square">
            <a:spAutoFit/>
          </a:bodyPr>
          <a:lstStyle/>
          <a:p>
            <a:pPr marL="285750" indent="-285750" algn="just">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Hazırlanan yazılara dosya numarası tespitinde, dosya konusunun alt ayrımları yapılmış ise, yazının konusunu ifade eden alt ayrım kodları kullanılacaktır. </a:t>
            </a:r>
            <a:r>
              <a:rPr lang="tr-TR" sz="1600" b="1" dirty="0">
                <a:latin typeface="Arial" panose="020B0604020202020204" pitchFamily="34" charset="0"/>
                <a:cs typeface="Arial" panose="020B0604020202020204" pitchFamily="34" charset="0"/>
              </a:rPr>
              <a:t>(</a:t>
            </a:r>
            <a:r>
              <a:rPr lang="tr-TR" sz="1600" b="1" dirty="0" err="1">
                <a:latin typeface="Arial" panose="020B0604020202020204" pitchFamily="34" charset="0"/>
                <a:cs typeface="Arial" panose="020B0604020202020204" pitchFamily="34" charset="0"/>
              </a:rPr>
              <a:t>EBYS’de</a:t>
            </a:r>
            <a:r>
              <a:rPr lang="tr-TR" sz="1600" b="1" dirty="0">
                <a:latin typeface="Arial" panose="020B0604020202020204" pitchFamily="34" charset="0"/>
                <a:cs typeface="Arial" panose="020B0604020202020204" pitchFamily="34" charset="0"/>
              </a:rPr>
              <a:t> sistem tarafından bu zorunlu hale getirilmiştir.) </a:t>
            </a:r>
            <a:r>
              <a:rPr lang="tr-TR" sz="1600" dirty="0">
                <a:latin typeface="Arial" panose="020B0604020202020204" pitchFamily="34" charset="0"/>
                <a:cs typeface="Arial" panose="020B0604020202020204" pitchFamily="34" charset="0"/>
              </a:rPr>
              <a:t>Alt ayrımların geneli konumundaki dosya konusu yazışmalarda kullanılmayacak, alt ayrıma ait KONU yazılacaktır. Bu gibi durumlarda alt ayrımların geneli durumundaki konular </a:t>
            </a:r>
            <a:r>
              <a:rPr lang="tr-TR" sz="1600" b="1" dirty="0">
                <a:latin typeface="Arial" panose="020B0604020202020204" pitchFamily="34" charset="0"/>
                <a:cs typeface="Arial" panose="020B0604020202020204" pitchFamily="34" charset="0"/>
              </a:rPr>
              <a:t>yalnızca dosya numarası olarak kullanılabilecektir.</a:t>
            </a:r>
          </a:p>
          <a:p>
            <a:pPr marL="285750" indent="-285750" algn="just">
              <a:buClr>
                <a:schemeClr val="accent1"/>
              </a:buClr>
              <a:buFont typeface="Wingdings" panose="05000000000000000000" pitchFamily="2" charset="2"/>
              <a:buChar char="v"/>
            </a:pPr>
            <a:endParaRPr lang="tr-TR" sz="1600" b="1" dirty="0">
              <a:latin typeface="Arial" panose="020B0604020202020204" pitchFamily="34" charset="0"/>
              <a:cs typeface="Arial" panose="020B0604020202020204" pitchFamily="34" charset="0"/>
            </a:endParaRPr>
          </a:p>
          <a:p>
            <a:pPr marL="285750" indent="-285750" algn="just">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Aynı dosya numarasını taşıyan belgelerin yoğunluğundan dolayı erişimin daha etkin sağlanabilmesi amacıyla </a:t>
            </a:r>
            <a:r>
              <a:rPr lang="tr-TR" sz="1600" b="1" dirty="0">
                <a:solidFill>
                  <a:srgbClr val="003192"/>
                </a:solidFill>
                <a:latin typeface="Arial" panose="020B0604020202020204" pitchFamily="34" charset="0"/>
                <a:cs typeface="Arial" panose="020B0604020202020204" pitchFamily="34" charset="0"/>
              </a:rPr>
              <a:t>dosya planında herhangi bir istisna getirilmemiş ise,</a:t>
            </a:r>
            <a:r>
              <a:rPr lang="tr-TR" sz="1600" dirty="0">
                <a:latin typeface="Arial" panose="020B0604020202020204" pitchFamily="34" charset="0"/>
                <a:cs typeface="Arial" panose="020B0604020202020204" pitchFamily="34" charset="0"/>
              </a:rPr>
              <a:t> coğrafik, alfabetik veya kronolojik dosyalama yapılabilecektir.</a:t>
            </a:r>
          </a:p>
          <a:p>
            <a:pPr marL="285750" indent="-285750" algn="just">
              <a:buClr>
                <a:schemeClr val="accent1"/>
              </a:buClr>
              <a:buFont typeface="Wingdings" panose="05000000000000000000" pitchFamily="2" charset="2"/>
              <a:buChar char="v"/>
            </a:pPr>
            <a:endParaRPr lang="tr-TR" sz="1600" dirty="0">
              <a:latin typeface="Arial" panose="020B0604020202020204" pitchFamily="34" charset="0"/>
              <a:cs typeface="Arial" panose="020B0604020202020204" pitchFamily="34" charset="0"/>
            </a:endParaRPr>
          </a:p>
          <a:p>
            <a:pPr marL="285750" indent="-285750" algn="just">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Kurumca özel önem arz eden tanımlamalar (özel kodlar), aynı konulu belge ve dosyaların birbirinden ayrılmasını sağlamak amacıyla köşeli parantez "[ ]“ içinde kullanılabilecektir. </a:t>
            </a:r>
            <a:r>
              <a:rPr lang="tr-TR" sz="1600" b="1" dirty="0">
                <a:latin typeface="Arial" panose="020B0604020202020204" pitchFamily="34" charset="0"/>
                <a:cs typeface="Arial" panose="020B0604020202020204" pitchFamily="34" charset="0"/>
              </a:rPr>
              <a:t>Köşeli parantez, </a:t>
            </a:r>
            <a:r>
              <a:rPr lang="tr-TR" sz="1600" b="1" dirty="0">
                <a:solidFill>
                  <a:srgbClr val="003192"/>
                </a:solidFill>
                <a:latin typeface="Arial" panose="020B0604020202020204" pitchFamily="34" charset="0"/>
                <a:cs typeface="Arial" panose="020B0604020202020204" pitchFamily="34" charset="0"/>
              </a:rPr>
              <a:t>Birime </a:t>
            </a:r>
            <a:r>
              <a:rPr lang="tr-TR" sz="1600" b="1" dirty="0">
                <a:latin typeface="Arial" panose="020B0604020202020204" pitchFamily="34" charset="0"/>
                <a:cs typeface="Arial" panose="020B0604020202020204" pitchFamily="34" charset="0"/>
              </a:rPr>
              <a:t>özel kodlamaların belirlendiği bir alanı ifade etmektedir. </a:t>
            </a:r>
            <a:r>
              <a:rPr lang="tr-TR" sz="1600" dirty="0">
                <a:latin typeface="Arial" panose="020B0604020202020204" pitchFamily="34" charset="0"/>
                <a:cs typeface="Arial" panose="020B0604020202020204" pitchFamily="34" charset="0"/>
              </a:rPr>
              <a:t>Köşeli parantez içerisinde birden fazla tanımlama ve kodlamanın yapılması gerektiği durumlarda, </a:t>
            </a:r>
            <a:r>
              <a:rPr lang="tr-TR" sz="1600" b="1" dirty="0">
                <a:latin typeface="Arial" panose="020B0604020202020204" pitchFamily="34" charset="0"/>
                <a:cs typeface="Arial" panose="020B0604020202020204" pitchFamily="34" charset="0"/>
              </a:rPr>
              <a:t>her farklı kod “;” (noktalı virgül) işareti ile birbirinden ayrılacaktır. </a:t>
            </a:r>
            <a:r>
              <a:rPr lang="tr-TR" sz="1600" b="1" dirty="0">
                <a:solidFill>
                  <a:srgbClr val="003192"/>
                </a:solidFill>
                <a:latin typeface="Arial" panose="020B0604020202020204" pitchFamily="34" charset="0"/>
                <a:cs typeface="Arial" panose="020B0604020202020204" pitchFamily="34" charset="0"/>
              </a:rPr>
              <a:t>(</a:t>
            </a:r>
            <a:r>
              <a:rPr lang="tr-TR" sz="1600" b="1" dirty="0" err="1">
                <a:solidFill>
                  <a:srgbClr val="003192"/>
                </a:solidFill>
                <a:latin typeface="Arial" panose="020B0604020202020204" pitchFamily="34" charset="0"/>
                <a:cs typeface="Arial" panose="020B0604020202020204" pitchFamily="34" charset="0"/>
              </a:rPr>
              <a:t>EBYS’de</a:t>
            </a:r>
            <a:r>
              <a:rPr lang="tr-TR" sz="1600" b="1" dirty="0">
                <a:solidFill>
                  <a:srgbClr val="003192"/>
                </a:solidFill>
                <a:latin typeface="Arial" panose="020B0604020202020204" pitchFamily="34" charset="0"/>
                <a:cs typeface="Arial" panose="020B0604020202020204" pitchFamily="34" charset="0"/>
              </a:rPr>
              <a:t> birim özelinde EBYS Birim Sorumluları tarafından yapılabilmektedir.)</a:t>
            </a:r>
          </a:p>
        </p:txBody>
      </p:sp>
    </p:spTree>
    <p:extLst>
      <p:ext uri="{BB962C8B-B14F-4D97-AF65-F5344CB8AC3E}">
        <p14:creationId xmlns:p14="http://schemas.microsoft.com/office/powerpoint/2010/main" val="3833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823049"/>
            <a:ext cx="10672119" cy="3754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ARŞİV UYGULAMALARI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18755"/>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DDE08239-1249-4B3D-9908-9887BF6E9DD0}"/>
              </a:ext>
            </a:extLst>
          </p:cNvPr>
          <p:cNvSpPr txBox="1"/>
          <p:nvPr/>
        </p:nvSpPr>
        <p:spPr>
          <a:xfrm>
            <a:off x="1455937" y="1686756"/>
            <a:ext cx="9019713" cy="1564531"/>
          </a:xfrm>
          <a:prstGeom prst="rect">
            <a:avLst/>
          </a:prstGeom>
          <a:noFill/>
        </p:spPr>
        <p:txBody>
          <a:bodyPr wrap="square">
            <a:spAutoFit/>
          </a:bodyPr>
          <a:lstStyle/>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Arşiv uygulamaları, evrakın ilk oluşumundan başlayarak, dosyalanıp arşiv mahzenlerinde (salonlarında) yerleştirilmesine ve o belgeye ulaşımı sağlayacak katalog/fihrist sisteminin oluşturulmasına kadar ki tüm süreçleri içine alan işlemlerdir.</a:t>
            </a:r>
          </a:p>
          <a:p>
            <a:pPr algn="ctr">
              <a:lnSpc>
                <a:spcPct val="150000"/>
              </a:lnSpc>
            </a:pPr>
            <a:endParaRPr lang="tr-TR" sz="1600" b="1" dirty="0">
              <a:solidFill>
                <a:srgbClr val="FF0000"/>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85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DOSYALAMA HİZMETLERİ</a:t>
            </a:r>
          </a:p>
          <a:p>
            <a:pPr lvl="0" algn="ctr"/>
            <a:endParaRPr lang="tr-TR" sz="2000" b="1" dirty="0">
              <a:latin typeface="Arial Black" panose="020B0A04020102020204" pitchFamily="34"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371EFCE9-8634-40FA-918B-A4891C1DFEDD}"/>
              </a:ext>
            </a:extLst>
          </p:cNvPr>
          <p:cNvSpPr txBox="1"/>
          <p:nvPr/>
        </p:nvSpPr>
        <p:spPr>
          <a:xfrm>
            <a:off x="1526958" y="1722713"/>
            <a:ext cx="8078681" cy="3001334"/>
          </a:xfrm>
          <a:prstGeom prst="rect">
            <a:avLst/>
          </a:prstGeom>
          <a:noFill/>
        </p:spPr>
        <p:txBody>
          <a:bodyPr wrap="square">
            <a:spAutoFit/>
          </a:bodyPr>
          <a:lstStyle/>
          <a:p>
            <a:pPr algn="just">
              <a:lnSpc>
                <a:spcPct val="150000"/>
              </a:lnSpc>
              <a:buClr>
                <a:srgbClr val="FF0000"/>
              </a:buClr>
            </a:pPr>
            <a:r>
              <a:rPr lang="tr-TR" sz="1600" b="1" dirty="0">
                <a:solidFill>
                  <a:schemeClr val="accent1"/>
                </a:solidFill>
                <a:latin typeface="Arial" panose="020B0604020202020204" pitchFamily="34" charset="0"/>
                <a:cs typeface="Arial" panose="020B0604020202020204" pitchFamily="34" charset="0"/>
              </a:rPr>
              <a:t>ÖRNEKLER;</a:t>
            </a:r>
          </a:p>
          <a:p>
            <a:pPr marL="342900" indent="-342900" algn="just">
              <a:lnSpc>
                <a:spcPct val="150000"/>
              </a:lnSpc>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-622.01/69 : Talep ve Şikayetler (Bayburt)</a:t>
            </a:r>
          </a:p>
          <a:p>
            <a:pPr marL="342900" indent="-342900" algn="just">
              <a:lnSpc>
                <a:spcPct val="150000"/>
              </a:lnSpc>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-724.01.03/DE: Ülkelerle İşbirliği (Almanya)</a:t>
            </a:r>
          </a:p>
          <a:p>
            <a:pPr marL="342900" indent="-342900" algn="just">
              <a:lnSpc>
                <a:spcPct val="150000"/>
              </a:lnSpc>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-050.02.04[54/351]: 54/351 sayılı Yönetim Kurulu Kararları</a:t>
            </a:r>
          </a:p>
          <a:p>
            <a:pPr marL="342900" indent="-342900" algn="just">
              <a:lnSpc>
                <a:spcPct val="150000"/>
              </a:lnSpc>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-641.04[2004/13]: 2004/13 </a:t>
            </a:r>
            <a:r>
              <a:rPr lang="tr-TR" sz="1600" dirty="0" err="1">
                <a:latin typeface="Arial" panose="020B0604020202020204" pitchFamily="34" charset="0"/>
                <a:cs typeface="Arial" panose="020B0604020202020204" pitchFamily="34" charset="0"/>
              </a:rPr>
              <a:t>no’lu</a:t>
            </a:r>
            <a:r>
              <a:rPr lang="tr-TR" sz="1600" dirty="0">
                <a:latin typeface="Arial" panose="020B0604020202020204" pitchFamily="34" charset="0"/>
                <a:cs typeface="Arial" panose="020B0604020202020204" pitchFamily="34" charset="0"/>
              </a:rPr>
              <a:t> İdari dava dosyası</a:t>
            </a:r>
          </a:p>
          <a:p>
            <a:pPr marL="342900" indent="-342900" algn="just">
              <a:lnSpc>
                <a:spcPct val="150000"/>
              </a:lnSpc>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-903.07.02[C-46] : C-46 Sicil Numaralı Selver Saraç'ın Yurt İçi Görevlendirmesi</a:t>
            </a:r>
          </a:p>
          <a:p>
            <a:pPr marL="342900" indent="-342900" algn="just">
              <a:lnSpc>
                <a:spcPct val="150000"/>
              </a:lnSpc>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-604.02.03[TBAG-719]: TBAG-719 </a:t>
            </a:r>
            <a:r>
              <a:rPr lang="tr-TR" sz="1600" dirty="0" err="1">
                <a:latin typeface="Arial" panose="020B0604020202020204" pitchFamily="34" charset="0"/>
                <a:cs typeface="Arial" panose="020B0604020202020204" pitchFamily="34" charset="0"/>
              </a:rPr>
              <a:t>no’lu</a:t>
            </a:r>
            <a:r>
              <a:rPr lang="tr-TR" sz="1600" dirty="0">
                <a:latin typeface="Arial" panose="020B0604020202020204" pitchFamily="34" charset="0"/>
                <a:cs typeface="Arial" panose="020B0604020202020204" pitchFamily="34" charset="0"/>
              </a:rPr>
              <a:t> TÜBİTAK Projesi (İzleme ve Raporlama)</a:t>
            </a:r>
          </a:p>
          <a:p>
            <a:pPr marL="342900" indent="-342900" algn="just">
              <a:lnSpc>
                <a:spcPct val="150000"/>
              </a:lnSpc>
              <a:buClr>
                <a:schemeClr val="accent1"/>
              </a:buClr>
              <a:buFont typeface="Wingdings" panose="05000000000000000000" pitchFamily="2" charset="2"/>
              <a:buChar char="v"/>
            </a:pPr>
            <a:r>
              <a:rPr lang="tr-TR" sz="1600" dirty="0">
                <a:latin typeface="Arial" panose="020B0604020202020204" pitchFamily="34" charset="0"/>
                <a:cs typeface="Arial" panose="020B0604020202020204" pitchFamily="34" charset="0"/>
              </a:rPr>
              <a:t>-604.02.03/06[TBAG-719]: Ankara İli İle İlgili TBAG-719 </a:t>
            </a:r>
            <a:r>
              <a:rPr lang="tr-TR" sz="1600" dirty="0" err="1">
                <a:latin typeface="Arial" panose="020B0604020202020204" pitchFamily="34" charset="0"/>
                <a:cs typeface="Arial" panose="020B0604020202020204" pitchFamily="34" charset="0"/>
              </a:rPr>
              <a:t>no’lu</a:t>
            </a:r>
            <a:r>
              <a:rPr lang="tr-TR" sz="1600" dirty="0">
                <a:latin typeface="Arial" panose="020B0604020202020204" pitchFamily="34" charset="0"/>
                <a:cs typeface="Arial" panose="020B0604020202020204" pitchFamily="34" charset="0"/>
              </a:rPr>
              <a:t> TÜBİTAK Projesi</a:t>
            </a:r>
          </a:p>
        </p:txBody>
      </p:sp>
    </p:spTree>
    <p:extLst>
      <p:ext uri="{BB962C8B-B14F-4D97-AF65-F5344CB8AC3E}">
        <p14:creationId xmlns:p14="http://schemas.microsoft.com/office/powerpoint/2010/main" val="2440032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DOSYALAMA HİZMETLERİ</a:t>
            </a:r>
          </a:p>
          <a:p>
            <a:pPr lvl="0" algn="ctr"/>
            <a:endParaRPr lang="tr-TR" sz="2000" b="1" dirty="0">
              <a:latin typeface="Arial Black" panose="020B0A04020102020204" pitchFamily="34"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371EFCE9-8634-40FA-918B-A4891C1DFEDD}"/>
              </a:ext>
            </a:extLst>
          </p:cNvPr>
          <p:cNvSpPr txBox="1"/>
          <p:nvPr/>
        </p:nvSpPr>
        <p:spPr>
          <a:xfrm>
            <a:off x="816746" y="1722713"/>
            <a:ext cx="9738804" cy="3539430"/>
          </a:xfrm>
          <a:prstGeom prst="rect">
            <a:avLst/>
          </a:prstGeom>
          <a:noFill/>
        </p:spPr>
        <p:txBody>
          <a:bodyPr wrap="square">
            <a:spAutoFit/>
          </a:bodyPr>
          <a:lstStyle/>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Dosya numaraları, dosyanın konusunu belirlemenin yanı sıra, </a:t>
            </a:r>
            <a:r>
              <a:rPr lang="tr-TR" sz="1600" b="1" dirty="0">
                <a:solidFill>
                  <a:srgbClr val="003192"/>
                </a:solidFill>
                <a:latin typeface="Arial" panose="020B0604020202020204" pitchFamily="34" charset="0"/>
                <a:cs typeface="Arial" panose="020B0604020202020204" pitchFamily="34" charset="0"/>
              </a:rPr>
              <a:t>dosyaların depolandığı ortamlardaki yerini de belirleme özelliğine sahiptir. </a:t>
            </a:r>
            <a:r>
              <a:rPr lang="tr-TR" sz="1600" dirty="0">
                <a:latin typeface="Arial" panose="020B0604020202020204" pitchFamily="34" charset="0"/>
                <a:cs typeface="Arial" panose="020B0604020202020204" pitchFamily="34" charset="0"/>
              </a:rPr>
              <a:t>Arşivlerde dosyalar, dosya numaraları dikkate alınarak, hiyerarşik bir bütünlük içinde saklanacaktır. Dosyaların bu şekilde saklanması, birbirleri ile ilgili konulara ait dosyaların bir arada bulunmasını sağlayacağı gibi, ileride arşivlerde yapılacak tasnif işlemleri de uygulanacak </a:t>
            </a:r>
            <a:r>
              <a:rPr lang="tr-TR" sz="1600" b="1" dirty="0">
                <a:solidFill>
                  <a:srgbClr val="003192"/>
                </a:solidFill>
                <a:latin typeface="Arial" panose="020B0604020202020204" pitchFamily="34" charset="0"/>
                <a:cs typeface="Arial" panose="020B0604020202020204" pitchFamily="34" charset="0"/>
              </a:rPr>
              <a:t>«asli </a:t>
            </a:r>
            <a:r>
              <a:rPr lang="tr-TR" sz="1600" b="1" dirty="0" err="1">
                <a:solidFill>
                  <a:srgbClr val="003192"/>
                </a:solidFill>
                <a:latin typeface="Arial" panose="020B0604020202020204" pitchFamily="34" charset="0"/>
                <a:cs typeface="Arial" panose="020B0604020202020204" pitchFamily="34" charset="0"/>
              </a:rPr>
              <a:t>düzen»in</a:t>
            </a:r>
            <a:r>
              <a:rPr lang="tr-TR" sz="1600" b="1" dirty="0">
                <a:solidFill>
                  <a:srgbClr val="003192"/>
                </a:solidFill>
                <a:latin typeface="Arial" panose="020B0604020202020204" pitchFamily="34" charset="0"/>
                <a:cs typeface="Arial" panose="020B0604020202020204" pitchFamily="34" charset="0"/>
              </a:rPr>
              <a:t> kendiliğinden oluşumuna</a:t>
            </a:r>
            <a:r>
              <a:rPr lang="tr-TR" sz="1600" dirty="0">
                <a:latin typeface="Arial" panose="020B0604020202020204" pitchFamily="34" charset="0"/>
                <a:cs typeface="Arial" panose="020B0604020202020204" pitchFamily="34" charset="0"/>
              </a:rPr>
              <a:t> da temel teşkil edecektir.</a:t>
            </a:r>
          </a:p>
          <a:p>
            <a:pPr marL="285750" indent="-285750" algn="just">
              <a:buFont typeface="Wingdings" panose="05000000000000000000" pitchFamily="2" charset="2"/>
              <a:buChar char="Ø"/>
            </a:pPr>
            <a:endParaRPr lang="tr-TR" sz="1600" dirty="0">
              <a:latin typeface="Arial" panose="020B0604020202020204" pitchFamily="34" charset="0"/>
              <a:cs typeface="Arial" panose="020B0604020202020204" pitchFamily="34" charset="0"/>
            </a:endParaRPr>
          </a:p>
          <a:p>
            <a:pPr marL="285750" indent="-285750" algn="just">
              <a:buClr>
                <a:schemeClr val="tx1"/>
              </a:buClr>
              <a:buSzPct val="107000"/>
              <a:buFont typeface="Wingdings" panose="05000000000000000000" pitchFamily="2" charset="2"/>
              <a:buChar char="Ø"/>
            </a:pPr>
            <a:r>
              <a:rPr lang="tr-TR" sz="1600" dirty="0">
                <a:latin typeface="Arial" panose="020B0604020202020204" pitchFamily="34" charset="0"/>
                <a:cs typeface="Arial" panose="020B0604020202020204" pitchFamily="34" charset="0"/>
              </a:rPr>
              <a:t>Üniteler, </a:t>
            </a:r>
            <a:r>
              <a:rPr lang="tr-TR" sz="1600" b="1" dirty="0">
                <a:solidFill>
                  <a:srgbClr val="003192"/>
                </a:solidFill>
                <a:latin typeface="Arial" panose="020B0604020202020204" pitchFamily="34" charset="0"/>
                <a:cs typeface="Arial" panose="020B0604020202020204" pitchFamily="34" charset="0"/>
              </a:rPr>
              <a:t>her yılın ocak ayı içerisinde, </a:t>
            </a:r>
            <a:r>
              <a:rPr lang="tr-TR" sz="1600" dirty="0">
                <a:latin typeface="Arial" panose="020B0604020202020204" pitchFamily="34" charset="0"/>
                <a:cs typeface="Arial" panose="020B0604020202020204" pitchFamily="34" charset="0"/>
              </a:rPr>
              <a:t>önceki yıla ait dosyaları Devlet Arşiv Hizmetleri Hakkında Yönetmelik ve Genelge hükümlerine göre uygunluk kontrolünden geçirerek, </a:t>
            </a:r>
            <a:r>
              <a:rPr lang="tr-TR" sz="1600" b="1" dirty="0">
                <a:solidFill>
                  <a:srgbClr val="003192"/>
                </a:solidFill>
                <a:latin typeface="Arial" panose="020B0604020202020204" pitchFamily="34" charset="0"/>
                <a:cs typeface="Arial" panose="020B0604020202020204" pitchFamily="34" charset="0"/>
              </a:rPr>
              <a:t>birim arşivine devredeceklerdir.</a:t>
            </a:r>
            <a:r>
              <a:rPr lang="tr-TR" sz="1600" dirty="0">
                <a:latin typeface="Arial" panose="020B0604020202020204" pitchFamily="34" charset="0"/>
                <a:cs typeface="Arial" panose="020B0604020202020204" pitchFamily="34" charset="0"/>
              </a:rPr>
              <a:t> Devir işlemlerinde, dosyaların ünitelerinde oluşturulan asli düzenleri kesinlikle bozulmayacaktır.</a:t>
            </a:r>
          </a:p>
          <a:p>
            <a:pPr marL="285750" indent="-285750" algn="just">
              <a:buClr>
                <a:schemeClr val="tx1"/>
              </a:buClr>
              <a:buSzPct val="107000"/>
              <a:buFont typeface="Wingdings" panose="05000000000000000000" pitchFamily="2" charset="2"/>
              <a:buChar char="Ø"/>
            </a:pPr>
            <a:endParaRPr lang="tr-TR" sz="1600" dirty="0">
              <a:latin typeface="Arial" panose="020B0604020202020204" pitchFamily="34" charset="0"/>
              <a:cs typeface="Arial" panose="020B0604020202020204" pitchFamily="34" charset="0"/>
            </a:endParaRPr>
          </a:p>
          <a:p>
            <a:pPr marL="285750" indent="-285750" algn="just">
              <a:buClr>
                <a:schemeClr val="tx1"/>
              </a:buClr>
              <a:buSzPct val="107000"/>
              <a:buFont typeface="Wingdings" panose="05000000000000000000" pitchFamily="2" charset="2"/>
              <a:buChar char="Ø"/>
            </a:pPr>
            <a:r>
              <a:rPr lang="tr-TR" sz="1600" b="1" dirty="0">
                <a:solidFill>
                  <a:srgbClr val="003192"/>
                </a:solidFill>
                <a:latin typeface="Arial" panose="020B0604020202020204" pitchFamily="34" charset="0"/>
                <a:cs typeface="Arial" panose="020B0604020202020204" pitchFamily="34" charset="0"/>
              </a:rPr>
              <a:t>Uygunluk kontrolü esnasında, birleştirilmesi veya ayrılması gereken dosyalar birleştirilecek veya ayrılacaktır. </a:t>
            </a:r>
            <a:r>
              <a:rPr lang="tr-TR" sz="1600" dirty="0">
                <a:latin typeface="Arial" panose="020B0604020202020204" pitchFamily="34" charset="0"/>
                <a:cs typeface="Arial" panose="020B0604020202020204" pitchFamily="34" charset="0"/>
              </a:rPr>
              <a:t>Birleştirme ve ayırma işlemlerinde, açılmış bulunan dosyalardaki belge yoğunlukları dikkate alınacaktır.</a:t>
            </a:r>
          </a:p>
        </p:txBody>
      </p:sp>
    </p:spTree>
    <p:extLst>
      <p:ext uri="{BB962C8B-B14F-4D97-AF65-F5344CB8AC3E}">
        <p14:creationId xmlns:p14="http://schemas.microsoft.com/office/powerpoint/2010/main" val="1346111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DOSYALAMA HİZMETLERİ</a:t>
            </a:r>
          </a:p>
          <a:p>
            <a:pPr lvl="0" algn="ctr"/>
            <a:endParaRPr lang="tr-TR" sz="2000" b="1" dirty="0">
              <a:latin typeface="Arial Black" panose="020B0A04020102020204" pitchFamily="34"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371EFCE9-8634-40FA-918B-A4891C1DFEDD}"/>
              </a:ext>
            </a:extLst>
          </p:cNvPr>
          <p:cNvSpPr txBox="1"/>
          <p:nvPr/>
        </p:nvSpPr>
        <p:spPr>
          <a:xfrm>
            <a:off x="816746" y="1722713"/>
            <a:ext cx="9738804" cy="226267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Birleştirme ve ayırma işlemlerinden dolayı dosyada yapılan düzenleme, dosyayı tanımlayan bilgilerde farklılığa sebebiyet vereceğinden, </a:t>
            </a:r>
            <a:r>
              <a:rPr lang="tr-TR" sz="1600" b="1" dirty="0">
                <a:latin typeface="Arial" panose="020B0604020202020204" pitchFamily="34" charset="0"/>
                <a:cs typeface="Arial" panose="020B0604020202020204" pitchFamily="34" charset="0"/>
              </a:rPr>
              <a:t>bu unsurlar doğrultusunda dosya üzerinde de gerekli düzeltmeler yapılacaktır.</a:t>
            </a:r>
          </a:p>
          <a:p>
            <a:pPr algn="just">
              <a:lnSpc>
                <a:spcPct val="150000"/>
              </a:lnSpc>
            </a:pPr>
            <a:endParaRPr lang="tr-TR" sz="1600" dirty="0">
              <a:solidFill>
                <a:srgbClr val="003192"/>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Dosyaların </a:t>
            </a:r>
            <a:r>
              <a:rPr lang="tr-TR" sz="1600" b="1" dirty="0">
                <a:solidFill>
                  <a:srgbClr val="003192"/>
                </a:solidFill>
                <a:latin typeface="Arial" panose="020B0604020202020204" pitchFamily="34" charset="0"/>
                <a:cs typeface="Arial" panose="020B0604020202020204" pitchFamily="34" charset="0"/>
              </a:rPr>
              <a:t>ünite, birim ve kurum arşivlerinde saklanması, düzenlenmesi, devri vb. arşiv işlemlerinde </a:t>
            </a:r>
            <a:r>
              <a:rPr lang="tr-TR" sz="1600" dirty="0">
                <a:latin typeface="Arial" panose="020B0604020202020204" pitchFamily="34" charset="0"/>
                <a:cs typeface="Arial" panose="020B0604020202020204" pitchFamily="34" charset="0"/>
              </a:rPr>
              <a:t>Devlet Arşiv Hizmetleri Hakkında Yönetmelik ve Genelge hükümlerine uyulacaktır.</a:t>
            </a:r>
          </a:p>
        </p:txBody>
      </p:sp>
    </p:spTree>
    <p:extLst>
      <p:ext uri="{BB962C8B-B14F-4D97-AF65-F5344CB8AC3E}">
        <p14:creationId xmlns:p14="http://schemas.microsoft.com/office/powerpoint/2010/main" val="764240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Dosya Planında Yeniden Numara Açılması ve Kaldırılması </a:t>
            </a:r>
          </a:p>
          <a:p>
            <a:pPr lvl="0" algn="ctr"/>
            <a:endParaRPr lang="tr-TR" sz="2000" b="1" dirty="0">
              <a:latin typeface="Arial Black" panose="020B0A04020102020204" pitchFamily="34"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371EFCE9-8634-40FA-918B-A4891C1DFEDD}"/>
              </a:ext>
            </a:extLst>
          </p:cNvPr>
          <p:cNvSpPr txBox="1"/>
          <p:nvPr/>
        </p:nvSpPr>
        <p:spPr>
          <a:xfrm>
            <a:off x="816746" y="1722713"/>
            <a:ext cx="9738804" cy="3539430"/>
          </a:xfrm>
          <a:prstGeom prst="rect">
            <a:avLst/>
          </a:prstGeom>
          <a:noFill/>
        </p:spPr>
        <p:txBody>
          <a:bodyPr wrap="square">
            <a:spAutoFit/>
          </a:bodyPr>
          <a:lstStyle/>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Dosya planında yeniden numara açılmasına, kaldırılmasına veya yeni kurulacak birimlere kod numarası verilmesine Genel Müdürlük </a:t>
            </a:r>
            <a:r>
              <a:rPr lang="tr-TR" sz="1600" b="1" dirty="0">
                <a:solidFill>
                  <a:srgbClr val="003192"/>
                </a:solidFill>
                <a:latin typeface="Arial" panose="020B0604020202020204" pitchFamily="34" charset="0"/>
                <a:cs typeface="Arial" panose="020B0604020202020204" pitchFamily="34" charset="0"/>
              </a:rPr>
              <a:t>(Arşiv Dairesi Başkanlığınca) </a:t>
            </a:r>
            <a:r>
              <a:rPr lang="tr-TR" sz="1600" dirty="0">
                <a:latin typeface="Arial" panose="020B0604020202020204" pitchFamily="34" charset="0"/>
                <a:cs typeface="Arial" panose="020B0604020202020204" pitchFamily="34" charset="0"/>
              </a:rPr>
              <a:t>yetkilidir. </a:t>
            </a:r>
          </a:p>
          <a:p>
            <a:pPr marL="285750" indent="-285750" algn="just">
              <a:buFont typeface="Wingdings" panose="05000000000000000000" pitchFamily="2" charset="2"/>
              <a:buChar char="Ø"/>
            </a:pPr>
            <a:endParaRPr lang="tr-TR"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Birimler dosya planına kendiliğinden herhangi bir numara veya konu ilave edemeyecekleri gibi numaraların karşılarında gösterilmiş bulunan konuları da değiştiremezler. Değişiklik yapılması veya yeni bir konunun oluşması durumunda, konu Genel Müdürlüğün ilgili Birimine </a:t>
            </a:r>
            <a:r>
              <a:rPr lang="tr-TR" sz="1600" b="1" dirty="0">
                <a:solidFill>
                  <a:schemeClr val="accent1">
                    <a:lumMod val="50000"/>
                  </a:schemeClr>
                </a:solidFill>
                <a:latin typeface="Arial" panose="020B0604020202020204" pitchFamily="34" charset="0"/>
                <a:cs typeface="Arial" panose="020B0604020202020204" pitchFamily="34" charset="0"/>
              </a:rPr>
              <a:t>(Arşiv Dairesi Başkanlığı’na)</a:t>
            </a:r>
            <a:r>
              <a:rPr lang="tr-TR" sz="1600" b="1" dirty="0">
                <a:solidFill>
                  <a:schemeClr val="accent1"/>
                </a:solidFill>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intikal ettirilir. </a:t>
            </a:r>
          </a:p>
          <a:p>
            <a:pPr marL="285750" indent="-285750" algn="just">
              <a:buFont typeface="Wingdings" panose="05000000000000000000" pitchFamily="2" charset="2"/>
              <a:buChar char="Ø"/>
            </a:pPr>
            <a:endParaRPr lang="tr-TR"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Dosya planında, yeni konuların açılması, mevcut olanların kaldırılması ya da düzeltilmesi gerektiği durumlarda, kurum veya kuruluşların </a:t>
            </a:r>
            <a:r>
              <a:rPr lang="tr-TR" sz="1600" b="1" dirty="0">
                <a:solidFill>
                  <a:srgbClr val="003192"/>
                </a:solidFill>
                <a:latin typeface="Arial" panose="020B0604020202020204" pitchFamily="34" charset="0"/>
                <a:cs typeface="Arial" panose="020B0604020202020204" pitchFamily="34" charset="0"/>
              </a:rPr>
              <a:t>dosya planlarından sorumlu birimlerin Devlet Arşivleri Başkanlığı’nı haberdar etmesi üzerine Kurum Arşivinden Sorumlu Birim tarafından, uygun görülen düzeltmeler</a:t>
            </a:r>
            <a:r>
              <a:rPr lang="tr-TR" sz="1600" dirty="0">
                <a:latin typeface="Arial" panose="020B0604020202020204" pitchFamily="34" charset="0"/>
                <a:cs typeface="Arial" panose="020B0604020202020204" pitchFamily="34" charset="0"/>
              </a:rPr>
              <a:t> (Ortak kodlar için de bu kural geçerlidir. Ana hizmet birimi kodlarında görüşü alınarak Kurum kendisi değişiklik yapar.) </a:t>
            </a:r>
            <a:r>
              <a:rPr lang="tr-TR" sz="1600" b="1" dirty="0">
                <a:solidFill>
                  <a:srgbClr val="003192"/>
                </a:solidFill>
                <a:latin typeface="Arial" panose="020B0604020202020204" pitchFamily="34" charset="0"/>
                <a:cs typeface="Arial" panose="020B0604020202020204" pitchFamily="34" charset="0"/>
              </a:rPr>
              <a:t>yapılabilecektir.</a:t>
            </a:r>
            <a:r>
              <a:rPr lang="tr-TR" sz="1600" dirty="0">
                <a:latin typeface="Arial" panose="020B0604020202020204" pitchFamily="34" charset="0"/>
                <a:cs typeface="Arial" panose="020B0604020202020204" pitchFamily="34" charset="0"/>
              </a:rPr>
              <a:t> </a:t>
            </a:r>
            <a:r>
              <a:rPr lang="tr-TR" sz="1600" b="1" dirty="0">
                <a:solidFill>
                  <a:srgbClr val="003192"/>
                </a:solidFill>
                <a:latin typeface="Arial" panose="020B0604020202020204" pitchFamily="34" charset="0"/>
                <a:cs typeface="Arial" panose="020B0604020202020204" pitchFamily="34" charset="0"/>
              </a:rPr>
              <a:t>Dosya planlarında öngörülen değişiklikler yıl sonlarında yapılacaktır.</a:t>
            </a:r>
          </a:p>
        </p:txBody>
      </p:sp>
    </p:spTree>
    <p:extLst>
      <p:ext uri="{BB962C8B-B14F-4D97-AF65-F5344CB8AC3E}">
        <p14:creationId xmlns:p14="http://schemas.microsoft.com/office/powerpoint/2010/main" val="2272808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DOSYALAMA HİZMETLERİ</a:t>
            </a:r>
          </a:p>
          <a:p>
            <a:pPr lvl="0" algn="ctr"/>
            <a:endParaRPr lang="tr-TR" sz="2000" b="1" dirty="0">
              <a:latin typeface="Arial Black" panose="020B0A04020102020204" pitchFamily="34"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371EFCE9-8634-40FA-918B-A4891C1DFEDD}"/>
              </a:ext>
            </a:extLst>
          </p:cNvPr>
          <p:cNvSpPr txBox="1"/>
          <p:nvPr/>
        </p:nvSpPr>
        <p:spPr>
          <a:xfrm>
            <a:off x="816746" y="1722713"/>
            <a:ext cx="9738804" cy="2262671"/>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Devlet Arşivleri Başkanlığı tarafından hazırlanarak, ortak kullanıma sunulan "ortak alanlar" www.kaysis.gov.tr ve www.devletarsivleri.gov.tr web adreslerinde de kullanıma sunulmuştur, </a:t>
            </a:r>
            <a:r>
              <a:rPr lang="tr-TR" sz="1600" b="1" dirty="0">
                <a:solidFill>
                  <a:srgbClr val="003192"/>
                </a:solidFill>
                <a:latin typeface="Arial" panose="020B0604020202020204" pitchFamily="34" charset="0"/>
                <a:cs typeface="Arial" panose="020B0604020202020204" pitchFamily="34" charset="0"/>
              </a:rPr>
              <a:t>bu alanlarla ilgili düzeltmeler anında uygulayıcılar tarafından takip edilebilecektir.</a:t>
            </a:r>
          </a:p>
          <a:p>
            <a:pPr marL="342900" indent="-342900" algn="just">
              <a:lnSpc>
                <a:spcPct val="150000"/>
              </a:lnSpc>
              <a:buFont typeface="Wingdings" panose="05000000000000000000" pitchFamily="2" charset="2"/>
              <a:buChar char="Ø"/>
            </a:pPr>
            <a:endParaRPr lang="tr-TR" sz="1600" b="1" dirty="0">
              <a:solidFill>
                <a:srgbClr val="003192"/>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Standart dosya planına uygun olarak hazırlanmış bir dosya kapağı ve ana hizmet birimleri ya da benzer hizmet yürüten birimlerin dosya planı muhteviyatına </a:t>
            </a:r>
            <a:r>
              <a:rPr lang="tr-TR" sz="1600" b="1" dirty="0">
                <a:latin typeface="Arial" panose="020B0604020202020204" pitchFamily="34" charset="0"/>
                <a:cs typeface="Arial" panose="020B0604020202020204" pitchFamily="34" charset="0"/>
              </a:rPr>
              <a:t>örnek; </a:t>
            </a:r>
          </a:p>
        </p:txBody>
      </p:sp>
    </p:spTree>
    <p:extLst>
      <p:ext uri="{BB962C8B-B14F-4D97-AF65-F5344CB8AC3E}">
        <p14:creationId xmlns:p14="http://schemas.microsoft.com/office/powerpoint/2010/main" val="330768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DOSYALAMA HİZMETLERİ</a:t>
            </a:r>
          </a:p>
          <a:p>
            <a:pPr lvl="0" algn="ctr"/>
            <a:endParaRPr lang="tr-TR" sz="2000" b="1" dirty="0">
              <a:latin typeface="Arial Black" panose="020B0A04020102020204" pitchFamily="34"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pic>
        <p:nvPicPr>
          <p:cNvPr id="7" name="Resim 6">
            <a:extLst>
              <a:ext uri="{FF2B5EF4-FFF2-40B4-BE49-F238E27FC236}">
                <a16:creationId xmlns:a16="http://schemas.microsoft.com/office/drawing/2014/main" id="{645DBE06-5743-4BAA-A1CF-EE2E8B7C5F1F}"/>
              </a:ext>
            </a:extLst>
          </p:cNvPr>
          <p:cNvPicPr>
            <a:picLocks noChangeAspect="1"/>
          </p:cNvPicPr>
          <p:nvPr/>
        </p:nvPicPr>
        <p:blipFill>
          <a:blip r:embed="rId2"/>
          <a:stretch>
            <a:fillRect/>
          </a:stretch>
        </p:blipFill>
        <p:spPr>
          <a:xfrm>
            <a:off x="683581" y="1438902"/>
            <a:ext cx="10465293" cy="3980195"/>
          </a:xfrm>
          <a:prstGeom prst="rect">
            <a:avLst/>
          </a:prstGeom>
        </p:spPr>
      </p:pic>
    </p:spTree>
    <p:extLst>
      <p:ext uri="{BB962C8B-B14F-4D97-AF65-F5344CB8AC3E}">
        <p14:creationId xmlns:p14="http://schemas.microsoft.com/office/powerpoint/2010/main" val="2602058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816746" y="719091"/>
            <a:ext cx="9836458" cy="8996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DOSYALAMA HİZMETLERİ</a:t>
            </a:r>
          </a:p>
          <a:p>
            <a:pPr lvl="0" algn="ctr"/>
            <a:endParaRPr lang="tr-TR" sz="2000" b="1" dirty="0">
              <a:latin typeface="Arial Black" panose="020B0A04020102020204" pitchFamily="34"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0" y="1618755"/>
            <a:ext cx="10446687"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199ED8BD-8BB1-482B-BA2D-711B97A911AE}"/>
              </a:ext>
            </a:extLst>
          </p:cNvPr>
          <p:cNvSpPr txBox="1"/>
          <p:nvPr/>
        </p:nvSpPr>
        <p:spPr>
          <a:xfrm>
            <a:off x="1305017" y="1748707"/>
            <a:ext cx="10022890" cy="1893339"/>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tr-TR" sz="1600" b="1" dirty="0">
                <a:latin typeface="Arial" panose="020B0604020202020204" pitchFamily="34" charset="0"/>
                <a:cs typeface="Arial" panose="020B0604020202020204" pitchFamily="34" charset="0"/>
              </a:rPr>
              <a:t>Evrakın konusuna göre alması gereken dosya numarasının tespiti, ilgili personelin görev ve sorumluluğundadır.</a:t>
            </a:r>
          </a:p>
          <a:p>
            <a:pPr marL="285750" indent="-285750" algn="just">
              <a:lnSpc>
                <a:spcPct val="150000"/>
              </a:lnSpc>
              <a:buFont typeface="Wingdings" panose="05000000000000000000" pitchFamily="2" charset="2"/>
              <a:buChar char="Ø"/>
            </a:pPr>
            <a:endParaRPr lang="tr-TR" sz="1600" b="1"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Bir yazıya verilmesi mümkün olan iki ayrı evrak ve dosya numarası mevcut olduğu takdirde bunlardan </a:t>
            </a:r>
            <a:r>
              <a:rPr lang="tr-TR" sz="1600" b="1" dirty="0">
                <a:latin typeface="Arial" panose="020B0604020202020204" pitchFamily="34" charset="0"/>
                <a:cs typeface="Arial" panose="020B0604020202020204" pitchFamily="34" charset="0"/>
              </a:rPr>
              <a:t>konu itibariyle en yakın ve ilgili bulunan numara,</a:t>
            </a:r>
            <a:r>
              <a:rPr lang="tr-TR" sz="1600" dirty="0">
                <a:latin typeface="Arial" panose="020B0604020202020204" pitchFamily="34" charset="0"/>
                <a:cs typeface="Arial" panose="020B0604020202020204" pitchFamily="34" charset="0"/>
              </a:rPr>
              <a:t> yazının ve dosyanın numarası olarak yazılır. </a:t>
            </a:r>
          </a:p>
        </p:txBody>
      </p:sp>
    </p:spTree>
    <p:extLst>
      <p:ext uri="{BB962C8B-B14F-4D97-AF65-F5344CB8AC3E}">
        <p14:creationId xmlns:p14="http://schemas.microsoft.com/office/powerpoint/2010/main" val="2650158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01D264D-18B1-3F41-9886-67674251DD78}"/>
              </a:ext>
            </a:extLst>
          </p:cNvPr>
          <p:cNvPicPr>
            <a:picLocks noChangeAspect="1"/>
          </p:cNvPicPr>
          <p:nvPr/>
        </p:nvPicPr>
        <p:blipFill>
          <a:blip r:embed="rId2"/>
          <a:stretch>
            <a:fillRect/>
          </a:stretch>
        </p:blipFill>
        <p:spPr>
          <a:xfrm>
            <a:off x="10392" y="447"/>
            <a:ext cx="12171216" cy="6857107"/>
          </a:xfrm>
          <a:prstGeom prst="rect">
            <a:avLst/>
          </a:prstGeom>
        </p:spPr>
      </p:pic>
      <p:pic>
        <p:nvPicPr>
          <p:cNvPr id="4" name="Resim 3">
            <a:extLst>
              <a:ext uri="{FF2B5EF4-FFF2-40B4-BE49-F238E27FC236}">
                <a16:creationId xmlns:a16="http://schemas.microsoft.com/office/drawing/2014/main" id="{4188C9D1-405A-4FFD-A3DB-F4A964452B4C}"/>
              </a:ext>
            </a:extLst>
          </p:cNvPr>
          <p:cNvPicPr>
            <a:picLocks noChangeAspect="1"/>
          </p:cNvPicPr>
          <p:nvPr/>
        </p:nvPicPr>
        <p:blipFill>
          <a:blip r:embed="rId2"/>
          <a:stretch>
            <a:fillRect/>
          </a:stretch>
        </p:blipFill>
        <p:spPr>
          <a:xfrm>
            <a:off x="10392" y="447"/>
            <a:ext cx="12171216" cy="6857107"/>
          </a:xfrm>
          <a:prstGeom prst="rect">
            <a:avLst/>
          </a:prstGeom>
        </p:spPr>
      </p:pic>
      <p:pic>
        <p:nvPicPr>
          <p:cNvPr id="5" name="8 Resim">
            <a:extLst>
              <a:ext uri="{FF2B5EF4-FFF2-40B4-BE49-F238E27FC236}">
                <a16:creationId xmlns:a16="http://schemas.microsoft.com/office/drawing/2014/main" id="{92A4DE8C-A931-4430-BAF9-825EC7CDA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587" y="2984521"/>
            <a:ext cx="3608949" cy="2149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 name="TEŞEKKÜRLER">
            <a:extLst>
              <a:ext uri="{FF2B5EF4-FFF2-40B4-BE49-F238E27FC236}">
                <a16:creationId xmlns:a16="http://schemas.microsoft.com/office/drawing/2014/main" id="{33682EE7-0CA8-4F04-B7D1-9B28FD6311C6}"/>
              </a:ext>
            </a:extLst>
          </p:cNvPr>
          <p:cNvSpPr txBox="1">
            <a:spLocks/>
          </p:cNvSpPr>
          <p:nvPr/>
        </p:nvSpPr>
        <p:spPr>
          <a:xfrm>
            <a:off x="6468912" y="3618689"/>
            <a:ext cx="3608950" cy="565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0" marR="0" indent="0" algn="ctr" defTabSz="584200" rtl="0" latinLnBrk="0">
              <a:lnSpc>
                <a:spcPct val="90000"/>
              </a:lnSpc>
              <a:spcBef>
                <a:spcPts val="0"/>
              </a:spcBef>
              <a:spcAft>
                <a:spcPts val="0"/>
              </a:spcAft>
              <a:buClrTx/>
              <a:buSzTx/>
              <a:buFontTx/>
              <a:buNone/>
              <a:tabLst/>
              <a:defRPr sz="11000" b="1" i="0" u="none" strike="noStrike" cap="all" spc="300" baseline="0">
                <a:solidFill>
                  <a:srgbClr val="FFFFFF"/>
                </a:solidFill>
                <a:uFillTx/>
                <a:latin typeface="Arial"/>
                <a:ea typeface="Arial"/>
                <a:cs typeface="Arial"/>
                <a:sym typeface="Arial"/>
              </a:defRPr>
            </a:lvl1pPr>
            <a:lvl2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2pPr>
            <a:lvl3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3pPr>
            <a:lvl4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4pPr>
            <a:lvl5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5pPr>
            <a:lvl6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6pPr>
            <a:lvl7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7pPr>
            <a:lvl8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8pPr>
            <a:lvl9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9pPr>
          </a:lstStyle>
          <a:p>
            <a:pPr>
              <a:defRPr/>
            </a:pPr>
            <a:r>
              <a:rPr lang="tr-TR" sz="2400" kern="0" dirty="0">
                <a:solidFill>
                  <a:srgbClr val="002060"/>
                </a:solidFill>
                <a:latin typeface="Arial Black" panose="020B0A04020102020204" pitchFamily="34" charset="0"/>
              </a:rPr>
              <a:t>TEŞEKKÜR/</a:t>
            </a:r>
            <a:r>
              <a:rPr lang="tr-TR" sz="2400" kern="0" dirty="0">
                <a:solidFill>
                  <a:prstClr val="white"/>
                </a:solidFill>
                <a:latin typeface="Arial Black" panose="020B0A04020102020204" pitchFamily="34" charset="0"/>
              </a:rPr>
              <a:t>ARZ</a:t>
            </a:r>
            <a:r>
              <a:rPr lang="tr-TR" sz="2400" kern="0" dirty="0">
                <a:solidFill>
                  <a:srgbClr val="002060"/>
                </a:solidFill>
                <a:latin typeface="Arial Black" panose="020B0A04020102020204" pitchFamily="34" charset="0"/>
              </a:rPr>
              <a:t> EDE</a:t>
            </a:r>
            <a:r>
              <a:rPr lang="tr-TR" sz="2400" kern="0" dirty="0">
                <a:solidFill>
                  <a:prstClr val="white"/>
                </a:solidFill>
                <a:latin typeface="Arial Black" panose="020B0A04020102020204" pitchFamily="34" charset="0"/>
              </a:rPr>
              <a:t>RİM</a:t>
            </a:r>
          </a:p>
        </p:txBody>
      </p:sp>
      <p:sp>
        <p:nvSpPr>
          <p:cNvPr id="7" name="4 Metin kutusu">
            <a:extLst>
              <a:ext uri="{FF2B5EF4-FFF2-40B4-BE49-F238E27FC236}">
                <a16:creationId xmlns:a16="http://schemas.microsoft.com/office/drawing/2014/main" id="{46C3FF99-FFE8-4679-8A9C-BD152291A75D}"/>
              </a:ext>
            </a:extLst>
          </p:cNvPr>
          <p:cNvSpPr txBox="1"/>
          <p:nvPr/>
        </p:nvSpPr>
        <p:spPr>
          <a:xfrm>
            <a:off x="1764144" y="549071"/>
            <a:ext cx="8672947" cy="1877437"/>
          </a:xfrm>
          <a:prstGeom prst="rect">
            <a:avLst/>
          </a:prstGeom>
          <a:noFill/>
        </p:spPr>
        <p:txBody>
          <a:bodyPr wrap="square" rtlCol="0">
            <a:spAutoFit/>
          </a:bodyPr>
          <a:lstStyle/>
          <a:p>
            <a:pPr algn="ctr" fontAlgn="base">
              <a:spcBef>
                <a:spcPct val="0"/>
              </a:spcBef>
              <a:spcAft>
                <a:spcPct val="0"/>
              </a:spcAft>
              <a:defRPr/>
            </a:pPr>
            <a:r>
              <a:rPr lang="tr-TR" sz="1600" dirty="0">
                <a:solidFill>
                  <a:srgbClr val="002060"/>
                </a:solidFill>
                <a:latin typeface="Arial Black" pitchFamily="34" charset="0"/>
                <a:cs typeface="Arial" charset="0"/>
                <a:sym typeface="Arial"/>
              </a:rPr>
              <a:t>İsmail IŞIK</a:t>
            </a:r>
          </a:p>
          <a:p>
            <a:pPr algn="ctr" fontAlgn="base">
              <a:spcBef>
                <a:spcPct val="0"/>
              </a:spcBef>
              <a:spcAft>
                <a:spcPct val="0"/>
              </a:spcAft>
              <a:defRPr/>
            </a:pPr>
            <a:r>
              <a:rPr lang="tr-TR" sz="1600" dirty="0">
                <a:solidFill>
                  <a:srgbClr val="002060"/>
                </a:solidFill>
                <a:latin typeface="Arial Black" pitchFamily="34" charset="0"/>
                <a:cs typeface="Arial" charset="0"/>
                <a:sym typeface="Arial"/>
              </a:rPr>
              <a:t>Tapu ve Kadastro Uzmanı</a:t>
            </a:r>
          </a:p>
          <a:p>
            <a:pPr algn="ctr" fontAlgn="base">
              <a:spcBef>
                <a:spcPct val="0"/>
              </a:spcBef>
              <a:spcAft>
                <a:spcPct val="0"/>
              </a:spcAft>
              <a:defRPr/>
            </a:pPr>
            <a:endParaRPr lang="tr-TR" sz="1600" dirty="0">
              <a:solidFill>
                <a:srgbClr val="002060"/>
              </a:solidFill>
              <a:latin typeface="Arial Black" pitchFamily="34" charset="0"/>
              <a:cs typeface="Arial" charset="0"/>
              <a:sym typeface="Arial"/>
            </a:endParaRPr>
          </a:p>
          <a:p>
            <a:pPr algn="ctr" fontAlgn="base">
              <a:spcBef>
                <a:spcPct val="0"/>
              </a:spcBef>
              <a:spcAft>
                <a:spcPct val="0"/>
              </a:spcAft>
              <a:defRPr/>
            </a:pPr>
            <a:r>
              <a:rPr lang="tr-TR" sz="1200" dirty="0">
                <a:solidFill>
                  <a:srgbClr val="FFFFFF"/>
                </a:solidFill>
                <a:latin typeface="Arial Black" pitchFamily="34" charset="0"/>
                <a:cs typeface="Arial" charset="0"/>
                <a:sym typeface="Arial"/>
              </a:rPr>
              <a:t>Arşiv Dairesi Başkanlığı</a:t>
            </a:r>
          </a:p>
          <a:p>
            <a:pPr algn="ctr" fontAlgn="base">
              <a:spcBef>
                <a:spcPct val="0"/>
              </a:spcBef>
              <a:spcAft>
                <a:spcPct val="0"/>
              </a:spcAft>
              <a:defRPr/>
            </a:pPr>
            <a:r>
              <a:rPr lang="tr-TR" sz="1200" dirty="0">
                <a:solidFill>
                  <a:srgbClr val="FFFFFF"/>
                </a:solidFill>
                <a:latin typeface="Arial Black" pitchFamily="34" charset="0"/>
                <a:cs typeface="Arial" charset="0"/>
                <a:sym typeface="Arial"/>
              </a:rPr>
              <a:t>Belge Yönetimi Birimi </a:t>
            </a:r>
          </a:p>
          <a:p>
            <a:pPr algn="ctr" fontAlgn="base">
              <a:spcBef>
                <a:spcPct val="0"/>
              </a:spcBef>
              <a:spcAft>
                <a:spcPct val="0"/>
              </a:spcAft>
              <a:defRPr/>
            </a:pPr>
            <a:r>
              <a:rPr lang="tr-TR" sz="1200" dirty="0">
                <a:solidFill>
                  <a:srgbClr val="FFFFFF"/>
                </a:solidFill>
                <a:latin typeface="Arial Black" pitchFamily="34" charset="0"/>
                <a:cs typeface="Arial" charset="0"/>
                <a:sym typeface="Arial"/>
              </a:rPr>
              <a:t>Birim Sorumlusu</a:t>
            </a:r>
            <a:endParaRPr lang="tr-TR" sz="1600" dirty="0">
              <a:solidFill>
                <a:srgbClr val="002060"/>
              </a:solidFill>
              <a:latin typeface="Arial Black" pitchFamily="34" charset="0"/>
              <a:cs typeface="Arial" charset="0"/>
              <a:sym typeface="Arial"/>
            </a:endParaRPr>
          </a:p>
          <a:p>
            <a:pPr algn="ctr" fontAlgn="base">
              <a:spcBef>
                <a:spcPct val="0"/>
              </a:spcBef>
              <a:spcAft>
                <a:spcPct val="0"/>
              </a:spcAft>
              <a:defRPr/>
            </a:pPr>
            <a:endParaRPr lang="tr-TR" sz="1600" dirty="0">
              <a:solidFill>
                <a:srgbClr val="002060"/>
              </a:solidFill>
              <a:latin typeface="Arial Black" pitchFamily="34" charset="0"/>
              <a:cs typeface="Arial" charset="0"/>
              <a:sym typeface="Arial"/>
            </a:endParaRPr>
          </a:p>
          <a:p>
            <a:pPr algn="ctr" fontAlgn="base">
              <a:spcBef>
                <a:spcPct val="0"/>
              </a:spcBef>
              <a:spcAft>
                <a:spcPct val="0"/>
              </a:spcAft>
              <a:defRPr/>
            </a:pPr>
            <a:endParaRPr lang="tr-TR" sz="1600" dirty="0">
              <a:solidFill>
                <a:srgbClr val="002060"/>
              </a:solidFill>
              <a:latin typeface="Arial Black" pitchFamily="34" charset="0"/>
              <a:cs typeface="Arial" charset="0"/>
              <a:sym typeface="Arial"/>
            </a:endParaRPr>
          </a:p>
        </p:txBody>
      </p:sp>
      <p:pic>
        <p:nvPicPr>
          <p:cNvPr id="8" name="Picture 4">
            <a:extLst>
              <a:ext uri="{FF2B5EF4-FFF2-40B4-BE49-F238E27FC236}">
                <a16:creationId xmlns:a16="http://schemas.microsoft.com/office/drawing/2014/main" id="{A3E7BF7A-A069-4D55-A263-52BBC88F9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53" y="5172577"/>
            <a:ext cx="11731557" cy="87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yagram 8">
            <a:extLst>
              <a:ext uri="{FF2B5EF4-FFF2-40B4-BE49-F238E27FC236}">
                <a16:creationId xmlns:a16="http://schemas.microsoft.com/office/drawing/2014/main" id="{047E5D52-452A-4C39-90CD-3C12CAA7BF66}"/>
              </a:ext>
            </a:extLst>
          </p:cNvPr>
          <p:cNvGraphicFramePr/>
          <p:nvPr/>
        </p:nvGraphicFramePr>
        <p:xfrm>
          <a:off x="9581383" y="2454913"/>
          <a:ext cx="2837662" cy="2677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Resim 3">
            <a:extLst>
              <a:ext uri="{FF2B5EF4-FFF2-40B4-BE49-F238E27FC236}">
                <a16:creationId xmlns:a16="http://schemas.microsoft.com/office/drawing/2014/main" id="{F7489F18-00CD-4629-BCAF-66FD9BA7F70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5908" y="549071"/>
            <a:ext cx="2854493" cy="71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9731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2" presetClass="entr" presetSubtype="9"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750" fill="hold"/>
                                        <p:tgtEl>
                                          <p:spTgt spid="10"/>
                                        </p:tgtEl>
                                        <p:attrNameLst>
                                          <p:attrName>ppt_x</p:attrName>
                                        </p:attrNameLst>
                                      </p:cBhvr>
                                      <p:tavLst>
                                        <p:tav tm="0">
                                          <p:val>
                                            <p:strVal val="0-#ppt_w/2"/>
                                          </p:val>
                                        </p:tav>
                                        <p:tav tm="100000">
                                          <p:val>
                                            <p:strVal val="#ppt_x"/>
                                          </p:val>
                                        </p:tav>
                                      </p:tavLst>
                                    </p:anim>
                                    <p:anim calcmode="lin" valueType="num">
                                      <p:cBhvr additive="base">
                                        <p:cTn id="22" dur="1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9" y="823050"/>
            <a:ext cx="10667080" cy="4331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ARŞİV MALZEMESİ YAŞAM DÖNGÜSÜ</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DDE08239-1249-4B3D-9908-9887BF6E9DD0}"/>
              </a:ext>
            </a:extLst>
          </p:cNvPr>
          <p:cNvSpPr txBox="1"/>
          <p:nvPr/>
        </p:nvSpPr>
        <p:spPr>
          <a:xfrm>
            <a:off x="683581" y="1686756"/>
            <a:ext cx="9792069" cy="1318310"/>
          </a:xfrm>
          <a:prstGeom prst="rect">
            <a:avLst/>
          </a:prstGeom>
          <a:noFill/>
        </p:spPr>
        <p:txBody>
          <a:bodyPr wrap="square">
            <a:spAutoFit/>
          </a:bodyPr>
          <a:lstStyle/>
          <a:p>
            <a:pPr marL="285750" indent="-285750" algn="just">
              <a:buFont typeface="Wingdings" panose="05000000000000000000" pitchFamily="2" charset="2"/>
              <a:buChar char="Ø"/>
            </a:pPr>
            <a:r>
              <a:rPr lang="tr-TR" sz="1600" b="1" dirty="0">
                <a:latin typeface="Arial" panose="020B0604020202020204" pitchFamily="34" charset="0"/>
                <a:cs typeface="Arial" panose="020B0604020202020204" pitchFamily="34" charset="0"/>
              </a:rPr>
              <a:t>Arşivleme faaliyetinin süreçlerini yaşam döngüsü şeklinde şematik olarak şu şekilde gösterebiliriz:</a:t>
            </a:r>
          </a:p>
          <a:p>
            <a:pPr algn="ctr">
              <a:lnSpc>
                <a:spcPct val="150000"/>
              </a:lnSpc>
            </a:pPr>
            <a:endParaRPr lang="tr-TR" sz="1600" b="1" dirty="0">
              <a:solidFill>
                <a:srgbClr val="FF0000"/>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pic>
        <p:nvPicPr>
          <p:cNvPr id="7" name="Resim 6">
            <a:extLst>
              <a:ext uri="{FF2B5EF4-FFF2-40B4-BE49-F238E27FC236}">
                <a16:creationId xmlns:a16="http://schemas.microsoft.com/office/drawing/2014/main" id="{6414F1EE-997A-4F97-B1B8-F597C2FCA0D3}"/>
              </a:ext>
            </a:extLst>
          </p:cNvPr>
          <p:cNvPicPr>
            <a:picLocks noChangeAspect="1"/>
          </p:cNvPicPr>
          <p:nvPr/>
        </p:nvPicPr>
        <p:blipFill>
          <a:blip r:embed="rId2"/>
          <a:stretch>
            <a:fillRect/>
          </a:stretch>
        </p:blipFill>
        <p:spPr>
          <a:xfrm>
            <a:off x="1020933" y="2246050"/>
            <a:ext cx="9241654" cy="3355761"/>
          </a:xfrm>
          <a:prstGeom prst="rect">
            <a:avLst/>
          </a:prstGeom>
        </p:spPr>
      </p:pic>
    </p:spTree>
    <p:extLst>
      <p:ext uri="{BB962C8B-B14F-4D97-AF65-F5344CB8AC3E}">
        <p14:creationId xmlns:p14="http://schemas.microsoft.com/office/powerpoint/2010/main" val="376965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823049"/>
            <a:ext cx="10672119" cy="4646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ARŞİV MALZEMESİ YAŞAM DÖNGÜSÜ</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DDE08239-1249-4B3D-9908-9887BF6E9DD0}"/>
              </a:ext>
            </a:extLst>
          </p:cNvPr>
          <p:cNvSpPr txBox="1"/>
          <p:nvPr/>
        </p:nvSpPr>
        <p:spPr>
          <a:xfrm>
            <a:off x="683581" y="1686756"/>
            <a:ext cx="10156054" cy="4149854"/>
          </a:xfrm>
          <a:prstGeom prst="rect">
            <a:avLst/>
          </a:prstGeom>
          <a:noFill/>
        </p:spPr>
        <p:txBody>
          <a:bodyPr wrap="square">
            <a:spAutoFit/>
          </a:bodyPr>
          <a:lstStyle/>
          <a:p>
            <a:pPr algn="just"/>
            <a:r>
              <a:rPr lang="tr-TR" sz="1600" b="1" dirty="0">
                <a:latin typeface="Arial" panose="020B0604020202020204" pitchFamily="34" charset="0"/>
                <a:cs typeface="Arial" panose="020B0604020202020204" pitchFamily="34" charset="0"/>
              </a:rPr>
              <a:t>1- ÜRETİM: </a:t>
            </a:r>
            <a:r>
              <a:rPr lang="tr-TR" sz="1600" dirty="0">
                <a:latin typeface="Arial" panose="020B0604020202020204" pitchFamily="34" charset="0"/>
                <a:cs typeface="Arial" panose="020B0604020202020204" pitchFamily="34" charset="0"/>
              </a:rPr>
              <a:t>Yazışmalar, evrak-ı </a:t>
            </a:r>
            <a:r>
              <a:rPr lang="tr-TR" sz="1600" dirty="0" err="1">
                <a:latin typeface="Arial" panose="020B0604020202020204" pitchFamily="34" charset="0"/>
                <a:cs typeface="Arial" panose="020B0604020202020204" pitchFamily="34" charset="0"/>
              </a:rPr>
              <a:t>müsbiteler</a:t>
            </a:r>
            <a:r>
              <a:rPr lang="tr-TR" sz="1600" dirty="0">
                <a:latin typeface="Arial" panose="020B0604020202020204" pitchFamily="34" charset="0"/>
                <a:cs typeface="Arial" panose="020B0604020202020204" pitchFamily="34" charset="0"/>
              </a:rPr>
              <a:t> vb. günlük iş akışı içerisinde meydana çıkan belgelerin belirlenmesidir.</a:t>
            </a:r>
          </a:p>
          <a:p>
            <a:pPr algn="just"/>
            <a:endParaRPr lang="tr-TR" sz="1600" dirty="0">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2- DOLAŞIM: </a:t>
            </a:r>
            <a:r>
              <a:rPr lang="tr-TR" sz="1600" dirty="0">
                <a:latin typeface="Arial" panose="020B0604020202020204" pitchFamily="34" charset="0"/>
                <a:cs typeface="Arial" panose="020B0604020202020204" pitchFamily="34" charset="0"/>
              </a:rPr>
              <a:t>Belgelerin kurum içi, kurum dışı ve kurumlar arası olarak belirlenmesidir.</a:t>
            </a:r>
          </a:p>
          <a:p>
            <a:pPr algn="just"/>
            <a:endParaRPr lang="tr-TR" sz="1600" dirty="0">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3- DÜZENLEME-DOSYALAMA: </a:t>
            </a:r>
            <a:r>
              <a:rPr lang="tr-TR" sz="1600" dirty="0">
                <a:latin typeface="Arial" panose="020B0604020202020204" pitchFamily="34" charset="0"/>
                <a:cs typeface="Arial" panose="020B0604020202020204" pitchFamily="34" charset="0"/>
              </a:rPr>
              <a:t>Belgelerin tasnif edilmesi ve nasıl saklanacağının    belirlenmesidir.</a:t>
            </a:r>
          </a:p>
          <a:p>
            <a:pPr algn="just"/>
            <a:endParaRPr lang="tr-TR" sz="1600" dirty="0">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4- KORUMA: </a:t>
            </a:r>
            <a:r>
              <a:rPr lang="tr-TR" sz="1600" dirty="0">
                <a:latin typeface="Arial" panose="020B0604020202020204" pitchFamily="34" charset="0"/>
                <a:cs typeface="Arial" panose="020B0604020202020204" pitchFamily="34" charset="0"/>
              </a:rPr>
              <a:t>Belgelerin dosya ve klasörlerle arşiv mahzenlerine standart bir şekilde yerleştirilmesi. Korunması hususunda gerekli tedbirlerin alınmasıdır.</a:t>
            </a:r>
          </a:p>
          <a:p>
            <a:pPr algn="just"/>
            <a:endParaRPr lang="tr-TR" sz="1600" dirty="0">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5- KULLANIM-ERİŞİM: </a:t>
            </a:r>
            <a:r>
              <a:rPr lang="tr-TR" sz="1600" dirty="0">
                <a:latin typeface="Arial" panose="020B0604020202020204" pitchFamily="34" charset="0"/>
                <a:cs typeface="Arial" panose="020B0604020202020204" pitchFamily="34" charset="0"/>
              </a:rPr>
              <a:t>İhtiyaç duyulan bilgi ya da belgeye en hızlı ve verimli bir şekilde ulaşmayı sağlayacak sistemin oluşturulmasıdır.</a:t>
            </a:r>
          </a:p>
          <a:p>
            <a:pPr algn="just"/>
            <a:endParaRPr lang="tr-TR" sz="1600" b="1" dirty="0">
              <a:solidFill>
                <a:srgbClr val="FF0000"/>
              </a:solidFill>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6- TASFİYE: </a:t>
            </a:r>
            <a:r>
              <a:rPr lang="tr-TR" sz="1600" dirty="0">
                <a:latin typeface="Arial" panose="020B0604020202020204" pitchFamily="34" charset="0"/>
                <a:cs typeface="Arial" panose="020B0604020202020204" pitchFamily="34" charset="0"/>
              </a:rPr>
              <a:t>Belgelerin belli aralıklarla gözden geçirilerek değerlendirilmesi, muhafaza süresi dolan evrakların tespit edilerek ayıklama ve imhaya tabi tutulmasıdır.</a:t>
            </a:r>
          </a:p>
          <a:p>
            <a:pPr marL="342900" indent="-342900" algn="just">
              <a:lnSpc>
                <a:spcPct val="150000"/>
              </a:lnSpc>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33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9" y="754602"/>
            <a:ext cx="10294218" cy="5015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DOSYALAMA İŞLEMLERİNDE STANDARTLAŞMA</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DDE08239-1249-4B3D-9908-9887BF6E9DD0}"/>
              </a:ext>
            </a:extLst>
          </p:cNvPr>
          <p:cNvSpPr txBox="1"/>
          <p:nvPr/>
        </p:nvSpPr>
        <p:spPr>
          <a:xfrm>
            <a:off x="683581" y="1686755"/>
            <a:ext cx="10058400" cy="4149854"/>
          </a:xfrm>
          <a:prstGeom prst="rect">
            <a:avLst/>
          </a:prstGeom>
          <a:noFill/>
        </p:spPr>
        <p:txBody>
          <a:bodyPr wrap="square">
            <a:spAutoFit/>
          </a:bodyPr>
          <a:lstStyle/>
          <a:p>
            <a:pPr marL="285750" indent="-285750" algn="just">
              <a:buFont typeface="Wingdings" panose="05000000000000000000" pitchFamily="2" charset="2"/>
              <a:buChar char="q"/>
            </a:pPr>
            <a:r>
              <a:rPr lang="tr-TR" sz="1600" dirty="0">
                <a:latin typeface="Arial" panose="020B0604020202020204" pitchFamily="34" charset="0"/>
                <a:cs typeface="Arial" panose="020B0604020202020204" pitchFamily="34" charset="0"/>
              </a:rPr>
              <a:t>Kamu kurum ve kuruluşlarının hedefi, üstlenmiş oldukları görev ve fonksiyonları en iyi şekilde yerine getirecek </a:t>
            </a:r>
            <a:r>
              <a:rPr lang="tr-TR" sz="1600" b="1" dirty="0">
                <a:solidFill>
                  <a:srgbClr val="003192"/>
                </a:solidFill>
                <a:latin typeface="Arial" panose="020B0604020202020204" pitchFamily="34" charset="0"/>
                <a:cs typeface="Arial" panose="020B0604020202020204" pitchFamily="34" charset="0"/>
              </a:rPr>
              <a:t>verimli bir çalışma düzenini oluşturmak ve bu sayede başarılı olmak</a:t>
            </a:r>
            <a:r>
              <a:rPr lang="tr-TR" sz="1600" dirty="0">
                <a:latin typeface="Arial" panose="020B0604020202020204" pitchFamily="34" charset="0"/>
                <a:cs typeface="Arial" panose="020B0604020202020204" pitchFamily="34" charset="0"/>
              </a:rPr>
              <a:t>tır. Bunun sağlanabilmesi etkili bir yönetim anlayışı ile mümkündür. </a:t>
            </a:r>
            <a:r>
              <a:rPr lang="tr-TR" sz="1600" b="1" dirty="0">
                <a:solidFill>
                  <a:srgbClr val="003192"/>
                </a:solidFill>
                <a:latin typeface="Arial" panose="020B0604020202020204" pitchFamily="34" charset="0"/>
                <a:cs typeface="Arial" panose="020B0604020202020204" pitchFamily="34" charset="0"/>
              </a:rPr>
              <a:t>Etkili bir yönetimin sağlanabilmesinde ise, evrak, dosya ve arşiv gibi hizmetler en önemli unsurları oluşturmaktadır.</a:t>
            </a:r>
          </a:p>
          <a:p>
            <a:pPr algn="just"/>
            <a:endParaRPr lang="tr-TR" sz="1600" b="1" dirty="0">
              <a:solidFill>
                <a:srgbClr val="003192"/>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tr-TR" sz="1600" dirty="0">
                <a:latin typeface="Arial" panose="020B0604020202020204" pitchFamily="34" charset="0"/>
                <a:cs typeface="Arial" panose="020B0604020202020204" pitchFamily="34" charset="0"/>
              </a:rPr>
              <a:t>Gerek etkili bir yönetim için ihtiyaç duyulan </a:t>
            </a:r>
            <a:r>
              <a:rPr lang="tr-TR" sz="1600" b="1" dirty="0">
                <a:solidFill>
                  <a:srgbClr val="003192"/>
                </a:solidFill>
                <a:latin typeface="Arial" panose="020B0604020202020204" pitchFamily="34" charset="0"/>
                <a:cs typeface="Arial" panose="020B0604020202020204" pitchFamily="34" charset="0"/>
              </a:rPr>
              <a:t>bilginin zamanında temini</a:t>
            </a:r>
            <a:r>
              <a:rPr lang="tr-TR" sz="1600" dirty="0">
                <a:latin typeface="Arial" panose="020B0604020202020204" pitchFamily="34" charset="0"/>
                <a:cs typeface="Arial" panose="020B0604020202020204" pitchFamily="34" charset="0"/>
              </a:rPr>
              <a:t>, gerekse toplumun bilgi edinme hakkı doğrultusunda talep edebileceği her türlü; bilginin kayıtlı </a:t>
            </a:r>
            <a:r>
              <a:rPr lang="tr-TR" sz="1600" b="1" dirty="0">
                <a:solidFill>
                  <a:srgbClr val="003192"/>
                </a:solidFill>
                <a:latin typeface="Arial" panose="020B0604020202020204" pitchFamily="34" charset="0"/>
                <a:cs typeface="Arial" panose="020B0604020202020204" pitchFamily="34" charset="0"/>
              </a:rPr>
              <a:t>bilgi ve belgeye anında erişimi ve paylaşımı bulunduğu</a:t>
            </a:r>
            <a:r>
              <a:rPr lang="tr-TR" sz="1600" dirty="0">
                <a:latin typeface="Arial" panose="020B0604020202020204" pitchFamily="34" charset="0"/>
                <a:cs typeface="Arial" panose="020B0604020202020204" pitchFamily="34" charset="0"/>
              </a:rPr>
              <a:t> ortamların oluşturulması aşamasında </a:t>
            </a:r>
            <a:r>
              <a:rPr lang="tr-TR" sz="1600" b="1" dirty="0">
                <a:solidFill>
                  <a:srgbClr val="003192"/>
                </a:solidFill>
                <a:latin typeface="Arial" panose="020B0604020202020204" pitchFamily="34" charset="0"/>
                <a:cs typeface="Arial" panose="020B0604020202020204" pitchFamily="34" charset="0"/>
              </a:rPr>
              <a:t>disiplin altına alınması ile</a:t>
            </a:r>
            <a:r>
              <a:rPr lang="tr-TR" sz="1600" dirty="0">
                <a:latin typeface="Arial" panose="020B0604020202020204" pitchFamily="34" charset="0"/>
                <a:cs typeface="Arial" panose="020B0604020202020204" pitchFamily="34" charset="0"/>
              </a:rPr>
              <a:t> mümkündür. Bu ise, </a:t>
            </a:r>
            <a:r>
              <a:rPr lang="tr-TR" sz="1600" b="1" dirty="0">
                <a:solidFill>
                  <a:srgbClr val="003192"/>
                </a:solidFill>
                <a:latin typeface="Arial" panose="020B0604020202020204" pitchFamily="34" charset="0"/>
                <a:cs typeface="Arial" panose="020B0604020202020204" pitchFamily="34" charset="0"/>
              </a:rPr>
              <a:t>kuralları önceden belirlenmiş bir dosyalama sisteminin uygulanması ile sağlanabilecektir.</a:t>
            </a:r>
          </a:p>
          <a:p>
            <a:pPr marL="285750" indent="-285750" algn="just">
              <a:buFont typeface="Wingdings" panose="05000000000000000000" pitchFamily="2" charset="2"/>
              <a:buChar char="q"/>
            </a:pPr>
            <a:endParaRPr lang="tr-TR" sz="1600" b="1" dirty="0">
              <a:solidFill>
                <a:srgbClr val="003192"/>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tr-TR" sz="1600" dirty="0">
                <a:latin typeface="Arial" panose="020B0604020202020204" pitchFamily="34" charset="0"/>
                <a:cs typeface="Arial" panose="020B0604020202020204" pitchFamily="34" charset="0"/>
              </a:rPr>
              <a:t>Aynı konudaki belgelerin kamu kurum ve kuruluşlarında aynı numaralarla kodlanması sağlanmış olacaktır.</a:t>
            </a:r>
          </a:p>
          <a:p>
            <a:pPr marL="285750" indent="-285750" algn="just">
              <a:buFont typeface="Wingdings" panose="05000000000000000000" pitchFamily="2" charset="2"/>
              <a:buChar char="q"/>
            </a:pPr>
            <a:endParaRPr lang="tr-TR"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tr-TR" sz="1600" dirty="0">
                <a:latin typeface="Arial" panose="020B0604020202020204" pitchFamily="34" charset="0"/>
                <a:cs typeface="Arial" panose="020B0604020202020204" pitchFamily="34" charset="0"/>
              </a:rPr>
              <a:t>Standart dosya numaraları bütün kamu kurum ve kuruluşlarında aynı konuyu ifade edeceğinden, aranılan bilgi ve belgeye kolay, doğru ve hızlı bir şekilde ulaşılabilecektir.</a:t>
            </a:r>
          </a:p>
          <a:p>
            <a:pPr marL="285750" indent="-285750" algn="just">
              <a:buFont typeface="Wingdings" panose="05000000000000000000" pitchFamily="2" charset="2"/>
              <a:buChar char="q"/>
            </a:pPr>
            <a:endParaRPr lang="tr-TR" sz="1600" b="1" dirty="0">
              <a:solidFill>
                <a:srgbClr val="003192"/>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81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823049"/>
            <a:ext cx="10542793" cy="4646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STANDART DOSYALAMA SİSTEMİNİN  YARARLARI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DDE08239-1249-4B3D-9908-9887BF6E9DD0}"/>
              </a:ext>
            </a:extLst>
          </p:cNvPr>
          <p:cNvSpPr txBox="1"/>
          <p:nvPr/>
        </p:nvSpPr>
        <p:spPr>
          <a:xfrm>
            <a:off x="1198485" y="1686755"/>
            <a:ext cx="9339309" cy="4396075"/>
          </a:xfrm>
          <a:prstGeom prst="rect">
            <a:avLst/>
          </a:prstGeom>
          <a:noFill/>
        </p:spPr>
        <p:txBody>
          <a:bodyPr wrap="square">
            <a:spAutoFit/>
          </a:bodyPr>
          <a:lstStyle/>
          <a:p>
            <a:pPr algn="just"/>
            <a:r>
              <a:rPr lang="tr-TR" sz="1600" b="1" dirty="0">
                <a:latin typeface="Arial" panose="020B0604020202020204" pitchFamily="34" charset="0"/>
                <a:cs typeface="Arial" panose="020B0604020202020204" pitchFamily="34" charset="0"/>
              </a:rPr>
              <a:t>1-</a:t>
            </a:r>
            <a:r>
              <a:rPr lang="tr-TR" sz="1600" dirty="0">
                <a:latin typeface="Arial" panose="020B0604020202020204" pitchFamily="34" charset="0"/>
                <a:cs typeface="Arial" panose="020B0604020202020204" pitchFamily="34" charset="0"/>
              </a:rPr>
              <a:t> Kurum ve kuruluşlar arasında düzenli, süratli, etkili ve verimli bir evrak, dosya ve haberleşme sisteminin kurulmasında </a:t>
            </a:r>
            <a:r>
              <a:rPr lang="tr-TR" sz="1600" b="1" dirty="0">
                <a:solidFill>
                  <a:srgbClr val="003192"/>
                </a:solidFill>
                <a:latin typeface="Arial" panose="020B0604020202020204" pitchFamily="34" charset="0"/>
                <a:cs typeface="Arial" panose="020B0604020202020204" pitchFamily="34" charset="0"/>
              </a:rPr>
              <a:t>bütünlük ve kolaylık </a:t>
            </a:r>
            <a:r>
              <a:rPr lang="tr-TR" sz="1600" dirty="0">
                <a:latin typeface="Arial" panose="020B0604020202020204" pitchFamily="34" charset="0"/>
                <a:cs typeface="Arial" panose="020B0604020202020204" pitchFamily="34" charset="0"/>
              </a:rPr>
              <a:t>sağlayacaktır.</a:t>
            </a:r>
          </a:p>
          <a:p>
            <a:pPr algn="just"/>
            <a:endParaRPr lang="tr-TR" sz="1600" dirty="0">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2-</a:t>
            </a:r>
            <a:r>
              <a:rPr lang="tr-TR" sz="1600" dirty="0">
                <a:latin typeface="Arial" panose="020B0604020202020204" pitchFamily="34" charset="0"/>
                <a:cs typeface="Arial" panose="020B0604020202020204" pitchFamily="34" charset="0"/>
              </a:rPr>
              <a:t> Kurum ve kuruluşlar arasında evrak ve yazışmaların </a:t>
            </a:r>
            <a:r>
              <a:rPr lang="tr-TR" sz="1600" b="1" dirty="0">
                <a:solidFill>
                  <a:srgbClr val="003192"/>
                </a:solidFill>
                <a:latin typeface="Arial" panose="020B0604020202020204" pitchFamily="34" charset="0"/>
                <a:cs typeface="Arial" panose="020B0604020202020204" pitchFamily="34" charset="0"/>
              </a:rPr>
              <a:t>otomasyonu ve bilgi ağlarının oluşturulması çalışmalarına alt yapı </a:t>
            </a:r>
            <a:r>
              <a:rPr lang="tr-TR" sz="1600" dirty="0">
                <a:latin typeface="Arial" panose="020B0604020202020204" pitchFamily="34" charset="0"/>
                <a:cs typeface="Arial" panose="020B0604020202020204" pitchFamily="34" charset="0"/>
              </a:rPr>
              <a:t>oluşturacaktır. </a:t>
            </a:r>
            <a:r>
              <a:rPr lang="tr-TR" sz="1600" b="1" dirty="0">
                <a:solidFill>
                  <a:srgbClr val="003192"/>
                </a:solidFill>
                <a:latin typeface="Arial" panose="020B0604020202020204" pitchFamily="34" charset="0"/>
                <a:cs typeface="Arial" panose="020B0604020202020204" pitchFamily="34" charset="0"/>
              </a:rPr>
              <a:t>(Devlet Arşivleri Başkanlığı’nın belge transfer çalışmaları)</a:t>
            </a:r>
          </a:p>
          <a:p>
            <a:pPr algn="just"/>
            <a:endParaRPr lang="tr-TR" sz="1600" dirty="0">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3-</a:t>
            </a:r>
            <a:r>
              <a:rPr lang="tr-TR" sz="1600" dirty="0">
                <a:latin typeface="Arial" panose="020B0604020202020204" pitchFamily="34" charset="0"/>
                <a:cs typeface="Arial" panose="020B0604020202020204" pitchFamily="34" charset="0"/>
              </a:rPr>
              <a:t> Kurum içi ve kurumlar arası </a:t>
            </a:r>
            <a:r>
              <a:rPr lang="tr-TR" sz="1600" b="1" dirty="0">
                <a:solidFill>
                  <a:srgbClr val="003192"/>
                </a:solidFill>
                <a:latin typeface="Arial" panose="020B0604020202020204" pitchFamily="34" charset="0"/>
                <a:cs typeface="Arial" panose="020B0604020202020204" pitchFamily="34" charset="0"/>
              </a:rPr>
              <a:t>evrak akışı ve bilgi alışverişinin düzenli ve hızlı bir şekilde yapılması</a:t>
            </a:r>
            <a:r>
              <a:rPr lang="tr-TR" sz="1600" dirty="0">
                <a:latin typeface="Arial" panose="020B0604020202020204" pitchFamily="34" charset="0"/>
                <a:cs typeface="Arial" panose="020B0604020202020204" pitchFamily="34" charset="0"/>
              </a:rPr>
              <a:t>nı kolaylaştıracak ve verimliliği arttıracaktır.</a:t>
            </a:r>
          </a:p>
          <a:p>
            <a:pPr algn="just"/>
            <a:endParaRPr lang="tr-TR" sz="1600" dirty="0">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4-</a:t>
            </a:r>
            <a:r>
              <a:rPr lang="tr-TR" sz="1600" dirty="0">
                <a:latin typeface="Arial" panose="020B0604020202020204" pitchFamily="34" charset="0"/>
                <a:cs typeface="Arial" panose="020B0604020202020204" pitchFamily="34" charset="0"/>
              </a:rPr>
              <a:t> Kurumların yazışma ve dosyalama işlemlerinin </a:t>
            </a:r>
            <a:r>
              <a:rPr lang="tr-TR" sz="1600" b="1" dirty="0">
                <a:solidFill>
                  <a:srgbClr val="003192"/>
                </a:solidFill>
                <a:latin typeface="Arial" panose="020B0604020202020204" pitchFamily="34" charset="0"/>
                <a:cs typeface="Arial" panose="020B0604020202020204" pitchFamily="34" charset="0"/>
              </a:rPr>
              <a:t>standartlaşma</a:t>
            </a:r>
            <a:r>
              <a:rPr lang="tr-TR" sz="1600" dirty="0">
                <a:latin typeface="Arial" panose="020B0604020202020204" pitchFamily="34" charset="0"/>
                <a:cs typeface="Arial" panose="020B0604020202020204" pitchFamily="34" charset="0"/>
              </a:rPr>
              <a:t>sı, arşivlerde toplanan belgelerin düzenini de olumlu yönde etkileyecek, </a:t>
            </a:r>
            <a:r>
              <a:rPr lang="tr-TR" sz="1600" b="1" dirty="0">
                <a:solidFill>
                  <a:srgbClr val="003192"/>
                </a:solidFill>
                <a:latin typeface="Arial" panose="020B0604020202020204" pitchFamily="34" charset="0"/>
                <a:cs typeface="Arial" panose="020B0604020202020204" pitchFamily="34" charset="0"/>
              </a:rPr>
              <a:t>belgelerin arşivlerde ayıklanması, tasnifi, yerleşimi ve hizmete sunulmasında büyük kolaylıklar sağlayacak</a:t>
            </a:r>
            <a:r>
              <a:rPr lang="tr-TR" sz="1600" dirty="0">
                <a:latin typeface="Arial" panose="020B0604020202020204" pitchFamily="34" charset="0"/>
                <a:cs typeface="Arial" panose="020B0604020202020204" pitchFamily="34" charset="0"/>
              </a:rPr>
              <a:t>tır.</a:t>
            </a:r>
          </a:p>
          <a:p>
            <a:pPr algn="just"/>
            <a:endParaRPr lang="tr-TR" sz="1600" b="1" dirty="0">
              <a:solidFill>
                <a:srgbClr val="FF0000"/>
              </a:solidFill>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5- </a:t>
            </a:r>
            <a:r>
              <a:rPr lang="tr-TR" sz="1600" dirty="0">
                <a:latin typeface="Arial" panose="020B0604020202020204" pitchFamily="34" charset="0"/>
                <a:cs typeface="Arial" panose="020B0604020202020204" pitchFamily="34" charset="0"/>
              </a:rPr>
              <a:t>Kurum içi ve kurumlar arası </a:t>
            </a:r>
            <a:r>
              <a:rPr lang="tr-TR" sz="1600" b="1" dirty="0">
                <a:solidFill>
                  <a:srgbClr val="003192"/>
                </a:solidFill>
                <a:latin typeface="Arial" panose="020B0604020202020204" pitchFamily="34" charset="0"/>
                <a:cs typeface="Arial" panose="020B0604020202020204" pitchFamily="34" charset="0"/>
              </a:rPr>
              <a:t>evrak ve iş takibi </a:t>
            </a:r>
            <a:r>
              <a:rPr lang="tr-TR" sz="1600" dirty="0">
                <a:latin typeface="Arial" panose="020B0604020202020204" pitchFamily="34" charset="0"/>
                <a:cs typeface="Arial" panose="020B0604020202020204" pitchFamily="34" charset="0"/>
              </a:rPr>
              <a:t>kolaylaşacaktır. Aranan belge veya bilgi, aynı numarayı taşıyan belgeler arasında daha kısa bir sürede kolayca bulunabilecektir.</a:t>
            </a:r>
          </a:p>
          <a:p>
            <a:pPr marL="342900" indent="-342900" algn="just">
              <a:lnSpc>
                <a:spcPct val="150000"/>
              </a:lnSpc>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1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1450020" y="648070"/>
            <a:ext cx="8848078" cy="60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STANDART DOSYA PLANI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DDE08239-1249-4B3D-9908-9887BF6E9DD0}"/>
              </a:ext>
            </a:extLst>
          </p:cNvPr>
          <p:cNvSpPr txBox="1"/>
          <p:nvPr/>
        </p:nvSpPr>
        <p:spPr>
          <a:xfrm>
            <a:off x="1198485" y="1686755"/>
            <a:ext cx="8442665" cy="2672526"/>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tr-TR" sz="1600" b="1" u="sng" dirty="0">
                <a:latin typeface="Arial" panose="020B0604020202020204" pitchFamily="34" charset="0"/>
                <a:cs typeface="Arial" panose="020B0604020202020204" pitchFamily="34" charset="0"/>
              </a:rPr>
              <a:t>Dosya planı; </a:t>
            </a:r>
            <a:r>
              <a:rPr lang="tr-TR" sz="1600" dirty="0">
                <a:latin typeface="Arial" panose="020B0604020202020204" pitchFamily="34" charset="0"/>
                <a:cs typeface="Arial" panose="020B0604020202020204" pitchFamily="34" charset="0"/>
              </a:rPr>
              <a:t>kurum ve kuruluşların iş ve işlemleri sonucunda teşekkül eden belgelerin, sistemli bir şekilde dosyalanmasını sağlamak üzere önceden hazırlanmış konu ve konu envanterleridir.</a:t>
            </a:r>
          </a:p>
          <a:p>
            <a:pPr marL="285750" indent="-285750" algn="just">
              <a:lnSpc>
                <a:spcPct val="150000"/>
              </a:lnSpc>
              <a:buFont typeface="Wingdings" panose="05000000000000000000" pitchFamily="2" charset="2"/>
              <a:buChar char="Ø"/>
            </a:pPr>
            <a:endParaRPr lang="tr-TR" sz="16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tr-TR" sz="1600" b="1" u="sng" dirty="0">
                <a:latin typeface="Arial" panose="020B0604020202020204" pitchFamily="34" charset="0"/>
                <a:cs typeface="Arial" panose="020B0604020202020204" pitchFamily="34" charset="0"/>
              </a:rPr>
              <a:t>Standart Dosya Planı; </a:t>
            </a:r>
            <a:r>
              <a:rPr lang="tr-TR" sz="1600" dirty="0">
                <a:latin typeface="Arial" panose="020B0604020202020204" pitchFamily="34" charset="0"/>
                <a:cs typeface="Arial" panose="020B0604020202020204" pitchFamily="34" charset="0"/>
              </a:rPr>
              <a:t>belgelerin konularına göre sınıflandırılmasını sağlayan;</a:t>
            </a:r>
          </a:p>
          <a:p>
            <a:pPr algn="just">
              <a:lnSpc>
                <a:spcPct val="150000"/>
              </a:lnSpc>
            </a:pPr>
            <a:r>
              <a:rPr lang="tr-TR" sz="1600" b="1" dirty="0">
                <a:latin typeface="Arial" panose="020B0604020202020204" pitchFamily="34" charset="0"/>
                <a:cs typeface="Arial" panose="020B0604020202020204" pitchFamily="34" charset="0"/>
              </a:rPr>
              <a:t>     “ </a:t>
            </a:r>
            <a:r>
              <a:rPr lang="tr-TR" sz="1600" b="1" dirty="0" err="1">
                <a:latin typeface="Arial" panose="020B0604020202020204" pitchFamily="34" charset="0"/>
                <a:cs typeface="Arial" panose="020B0604020202020204" pitchFamily="34" charset="0"/>
              </a:rPr>
              <a:t>Desimal</a:t>
            </a:r>
            <a:r>
              <a:rPr lang="tr-TR" sz="1600" b="1" dirty="0">
                <a:latin typeface="Arial" panose="020B0604020202020204" pitchFamily="34" charset="0"/>
                <a:cs typeface="Arial" panose="020B0604020202020204" pitchFamily="34" charset="0"/>
              </a:rPr>
              <a:t> (Ondalık)” dosyalama sistemidir.</a:t>
            </a:r>
          </a:p>
          <a:p>
            <a:pPr marL="342900" indent="-342900" algn="just">
              <a:lnSpc>
                <a:spcPct val="150000"/>
              </a:lnSpc>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37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464658"/>
          </a:xfrm>
        </p:spPr>
        <p:txBody>
          <a:bodyPr>
            <a:normAutofit/>
          </a:bodyPr>
          <a:lstStyle/>
          <a:p>
            <a:pPr algn="ctr"/>
            <a:r>
              <a:rPr lang="tr-TR" sz="2400" b="1" kern="0" dirty="0">
                <a:solidFill>
                  <a:schemeClr val="accent2"/>
                </a:solidFill>
                <a:latin typeface="Arial Black" panose="020B0A04020102020204" pitchFamily="34" charset="0"/>
                <a:ea typeface="Segoe UI Black" pitchFamily="34" charset="0"/>
                <a:cs typeface="Segoe UI Black" pitchFamily="34" charset="0"/>
              </a:rPr>
              <a:t>       STANDART DOSYA PLANI VE UYGULAMARI </a:t>
            </a: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1450020" y="648070"/>
            <a:ext cx="8848078" cy="608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STANDART DOSYA PLANI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683581" y="1618755"/>
            <a:ext cx="10058400" cy="39830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DDE08239-1249-4B3D-9908-9887BF6E9DD0}"/>
              </a:ext>
            </a:extLst>
          </p:cNvPr>
          <p:cNvSpPr txBox="1"/>
          <p:nvPr/>
        </p:nvSpPr>
        <p:spPr>
          <a:xfrm>
            <a:off x="1198485" y="1686755"/>
            <a:ext cx="8442665" cy="1441420"/>
          </a:xfrm>
          <a:prstGeom prst="rect">
            <a:avLst/>
          </a:prstGeom>
          <a:noFill/>
        </p:spPr>
        <p:txBody>
          <a:bodyPr wrap="square">
            <a:spAutoFit/>
          </a:bodyPr>
          <a:lstStyle/>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Bu sisteme uygun olarak hazırlanan dosyalar, dosya planına göre almış olduğu numara dikkate alınarak, arşiv yerleştirmesi yapılır.</a:t>
            </a:r>
          </a:p>
          <a:p>
            <a:pPr marL="285750" indent="-285750" algn="just">
              <a:buFont typeface="Wingdings" panose="05000000000000000000" pitchFamily="2" charset="2"/>
              <a:buChar char="Ø"/>
            </a:pPr>
            <a:r>
              <a:rPr lang="tr-TR" sz="1600" dirty="0" err="1">
                <a:latin typeface="Arial" panose="020B0604020202020204" pitchFamily="34" charset="0"/>
                <a:cs typeface="Arial" panose="020B0604020202020204" pitchFamily="34" charset="0"/>
              </a:rPr>
              <a:t>Desimal</a:t>
            </a:r>
            <a:r>
              <a:rPr lang="tr-TR" sz="1600" dirty="0">
                <a:latin typeface="Arial" panose="020B0604020202020204" pitchFamily="34" charset="0"/>
                <a:cs typeface="Arial" panose="020B0604020202020204" pitchFamily="34" charset="0"/>
              </a:rPr>
              <a:t> dosyalama tasnif sisteminde belirlenmiş konu numaraları merkez ve taşra ayrımı yapılmaksızın tüm birimlerde aynı şekilde kullanılmalıdır.</a:t>
            </a:r>
          </a:p>
          <a:p>
            <a:pPr marL="342900" indent="-342900" algn="just">
              <a:lnSpc>
                <a:spcPct val="150000"/>
              </a:lnSpc>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pic>
        <p:nvPicPr>
          <p:cNvPr id="7" name="Resim 6">
            <a:extLst>
              <a:ext uri="{FF2B5EF4-FFF2-40B4-BE49-F238E27FC236}">
                <a16:creationId xmlns:a16="http://schemas.microsoft.com/office/drawing/2014/main" id="{2F87564F-6C43-4D8E-B774-767A8444E183}"/>
              </a:ext>
            </a:extLst>
          </p:cNvPr>
          <p:cNvPicPr>
            <a:picLocks noChangeAspect="1"/>
          </p:cNvPicPr>
          <p:nvPr/>
        </p:nvPicPr>
        <p:blipFill>
          <a:blip r:embed="rId2"/>
          <a:stretch>
            <a:fillRect/>
          </a:stretch>
        </p:blipFill>
        <p:spPr>
          <a:xfrm>
            <a:off x="1935331" y="3128175"/>
            <a:ext cx="7066625" cy="2032987"/>
          </a:xfrm>
          <a:prstGeom prst="rect">
            <a:avLst/>
          </a:prstGeom>
        </p:spPr>
      </p:pic>
    </p:spTree>
    <p:extLst>
      <p:ext uri="{BB962C8B-B14F-4D97-AF65-F5344CB8AC3E}">
        <p14:creationId xmlns:p14="http://schemas.microsoft.com/office/powerpoint/2010/main" val="141400663"/>
      </p:ext>
    </p:extLst>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790</TotalTime>
  <Words>2998</Words>
  <Application>Microsoft Office PowerPoint</Application>
  <PresentationFormat>Geniş ekran</PresentationFormat>
  <Paragraphs>236</Paragraphs>
  <Slides>37</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37</vt:i4>
      </vt:variant>
    </vt:vector>
  </HeadingPairs>
  <TitlesOfParts>
    <vt:vector size="45" baseType="lpstr">
      <vt:lpstr>Arial</vt:lpstr>
      <vt:lpstr>Arial Black</vt:lpstr>
      <vt:lpstr>Calibri</vt:lpstr>
      <vt:lpstr>Calibri Light</vt:lpstr>
      <vt:lpstr>Century Gothic</vt:lpstr>
      <vt:lpstr>Comic Sans MS</vt:lpstr>
      <vt:lpstr>Wingdings</vt:lpstr>
      <vt:lpstr>Office Teması</vt:lpstr>
      <vt:lpstr>PowerPoint Sunusu</vt:lpstr>
      <vt:lpstr>STANDART DOSYA PLANI VE UYGULAMARI DERSİ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       STANDART DOSYA PLANI VE UYGULAMARI EĞİTİMİ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TAPU</dc:title>
  <dc:subject/>
  <dc:creator>Microsoft Office User</dc:creator>
  <dc:description/>
  <cp:lastModifiedBy>SELİM ŞAKAR</cp:lastModifiedBy>
  <cp:revision>168</cp:revision>
  <dcterms:created xsi:type="dcterms:W3CDTF">2022-02-05T17:51:22Z</dcterms:created>
  <dcterms:modified xsi:type="dcterms:W3CDTF">2025-02-25T11:25:20Z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Geniş ekran</vt:lpwstr>
  </property>
  <property fmtid="{D5CDD505-2E9C-101B-9397-08002B2CF9AE}" pid="3" name="Slides">
    <vt:r8>1</vt:r8>
  </property>
</Properties>
</file>