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51" r:id="rId2"/>
    <p:sldId id="256"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27" r:id="rId22"/>
    <p:sldId id="411" r:id="rId23"/>
    <p:sldId id="412" r:id="rId24"/>
    <p:sldId id="413" r:id="rId25"/>
    <p:sldId id="414" r:id="rId26"/>
    <p:sldId id="415" r:id="rId27"/>
    <p:sldId id="417" r:id="rId28"/>
    <p:sldId id="416" r:id="rId29"/>
    <p:sldId id="418" r:id="rId30"/>
    <p:sldId id="419" r:id="rId31"/>
    <p:sldId id="420" r:id="rId32"/>
    <p:sldId id="421" r:id="rId33"/>
    <p:sldId id="422" r:id="rId34"/>
    <p:sldId id="423" r:id="rId35"/>
    <p:sldId id="424" r:id="rId36"/>
    <p:sldId id="425" r:id="rId37"/>
    <p:sldId id="426" r:id="rId38"/>
    <p:sldId id="389" r:id="rId39"/>
  </p:sldIdLst>
  <p:sldSz cx="12192000" cy="6858000"/>
  <p:notesSz cx="7559675" cy="10691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FA12AB2-2CAC-4194-9C53-2C5D1F482A0B}">
          <p14:sldIdLst>
            <p14:sldId id="351"/>
            <p14:sldId id="256"/>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27"/>
            <p14:sldId id="411"/>
            <p14:sldId id="412"/>
            <p14:sldId id="413"/>
            <p14:sldId id="414"/>
            <p14:sldId id="415"/>
            <p14:sldId id="417"/>
            <p14:sldId id="416"/>
            <p14:sldId id="418"/>
            <p14:sldId id="419"/>
            <p14:sldId id="420"/>
            <p14:sldId id="421"/>
            <p14:sldId id="422"/>
            <p14:sldId id="423"/>
            <p14:sldId id="424"/>
            <p14:sldId id="425"/>
            <p14:sldId id="426"/>
            <p14:sldId id="38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İM ŞAKAR" initials="SŞ" lastIdx="1" clrIdx="0">
    <p:extLst>
      <p:ext uri="{19B8F6BF-5375-455C-9EA6-DF929625EA0E}">
        <p15:presenceInfo xmlns:p15="http://schemas.microsoft.com/office/powerpoint/2012/main" userId="S-1-5-21-1343024091-507921405-1202660629-253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C3776-26FB-44B7-B9F0-13B7B1E4F587}" type="doc">
      <dgm:prSet loTypeId="urn:microsoft.com/office/officeart/2009/layout/CircleArrowProcess" loCatId="process" qsTypeId="urn:microsoft.com/office/officeart/2005/8/quickstyle/3d1" qsCatId="3D" csTypeId="urn:microsoft.com/office/officeart/2005/8/colors/colorful5" csCatId="colorful" phldr="1"/>
      <dgm:spPr/>
      <dgm:t>
        <a:bodyPr/>
        <a:lstStyle/>
        <a:p>
          <a:endParaRPr lang="tr-TR"/>
        </a:p>
      </dgm:t>
    </dgm:pt>
    <dgm:pt modelId="{D3B785FC-B5C3-4D4B-A79B-A7CC4F166BCA}">
      <dgm:prSet custT="1"/>
      <dgm:spPr>
        <a:xfrm>
          <a:off x="650217" y="1247281"/>
          <a:ext cx="1101428" cy="1246887"/>
        </a:xfrm>
        <a:prstGeom prst="rect">
          <a:avLst/>
        </a:prstGeom>
        <a:noFill/>
        <a:ln>
          <a:noFill/>
        </a:ln>
        <a:effectLst/>
      </dgm:spPr>
      <dgm:t>
        <a:bodyPr/>
        <a:lstStyle/>
        <a:p>
          <a:pPr algn="ctr" rtl="0">
            <a:buNone/>
          </a:pPr>
          <a:br>
            <a:rPr lang="tr-TR" sz="1400" b="1" kern="1200" dirty="0">
              <a:solidFill>
                <a:srgbClr val="2D2D8A"/>
              </a:solidFill>
              <a:latin typeface="Century Gothic" pitchFamily="34" charset="0"/>
              <a:ea typeface="+mn-ea"/>
              <a:cs typeface="Times New Roman" pitchFamily="18" charset="0"/>
            </a:rPr>
          </a:br>
          <a:r>
            <a:rPr lang="tr-TR" sz="1400" b="1" kern="1200" dirty="0">
              <a:solidFill>
                <a:srgbClr val="2D2D8A"/>
              </a:solidFill>
              <a:latin typeface="Century Gothic" pitchFamily="34" charset="0"/>
              <a:ea typeface="+mn-ea"/>
              <a:cs typeface="Times New Roman" pitchFamily="18" charset="0"/>
            </a:rPr>
            <a:t>Tapu ve Kadastro Uzmanı</a:t>
          </a:r>
          <a:endParaRPr lang="tr-TR" sz="800" b="1" kern="1200" dirty="0">
            <a:solidFill>
              <a:srgbClr val="0033CC"/>
            </a:solidFill>
            <a:latin typeface="Century Gothic" pitchFamily="34" charset="0"/>
            <a:ea typeface="+mn-ea"/>
            <a:cs typeface="Times New Roman" pitchFamily="18" charset="0"/>
          </a:endParaRPr>
        </a:p>
      </dgm:t>
    </dgm:pt>
    <dgm:pt modelId="{43E9073E-58C3-44AF-A5F9-CC6093D75B54}" type="parTrans" cxnId="{6448C2F3-1DF4-4997-A74E-607221A3C4B0}">
      <dgm:prSet/>
      <dgm:spPr/>
      <dgm:t>
        <a:bodyPr/>
        <a:lstStyle/>
        <a:p>
          <a:endParaRPr lang="tr-TR" sz="2400"/>
        </a:p>
      </dgm:t>
    </dgm:pt>
    <dgm:pt modelId="{96E6C3FE-3F8F-4EE9-8812-6276FDB303FD}" type="sibTrans" cxnId="{6448C2F3-1DF4-4997-A74E-607221A3C4B0}">
      <dgm:prSet/>
      <dgm:spPr/>
      <dgm:t>
        <a:bodyPr/>
        <a:lstStyle/>
        <a:p>
          <a:endParaRPr lang="tr-TR" sz="2400"/>
        </a:p>
      </dgm:t>
    </dgm:pt>
    <dgm:pt modelId="{FFDA4EC2-29E0-47AC-ACC5-D0D40C86E26C}">
      <dgm:prSet custT="1"/>
      <dgm:spPr>
        <a:xfrm>
          <a:off x="805292" y="797535"/>
          <a:ext cx="1705233" cy="485345"/>
        </a:xfrm>
        <a:prstGeom prst="rect">
          <a:avLst/>
        </a:prstGeom>
        <a:noFill/>
        <a:ln>
          <a:noFill/>
        </a:ln>
        <a:effectLst/>
      </dgm:spPr>
      <dgm:t>
        <a:bodyPr/>
        <a:lstStyle/>
        <a:p>
          <a:pPr algn="ctr" rtl="0">
            <a:buNone/>
          </a:pPr>
          <a:r>
            <a:rPr lang="tr-TR" sz="1600" b="1"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rPr>
            <a:t>İsmail</a:t>
          </a:r>
          <a:r>
            <a:rPr lang="tr-TR" sz="1600" b="1" cap="none" spc="0" baseline="0" dirty="0">
              <a:ln w="1905"/>
              <a:solidFill>
                <a:srgbClr val="C00000"/>
              </a:solidFill>
              <a:effectLst>
                <a:innerShdw blurRad="69850" dist="43180" dir="5400000">
                  <a:srgbClr val="000000">
                    <a:alpha val="65000"/>
                  </a:srgbClr>
                </a:innerShdw>
              </a:effectLst>
              <a:latin typeface="Century Gothic" pitchFamily="34" charset="0"/>
              <a:ea typeface="+mn-ea"/>
              <a:cs typeface="+mn-cs"/>
            </a:rPr>
            <a:t> IŞIK</a:t>
          </a:r>
          <a:endParaRPr lang="tr-TR" sz="1600" b="1"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endParaRPr>
        </a:p>
      </dgm:t>
    </dgm:pt>
    <dgm:pt modelId="{41618F6C-BBEF-486C-9F43-C0DBA718D53D}" type="sibTrans" cxnId="{F7A5631C-FE4F-49A2-AE5E-3170B27B49ED}">
      <dgm:prSet/>
      <dgm:spPr/>
      <dgm:t>
        <a:bodyPr/>
        <a:lstStyle/>
        <a:p>
          <a:endParaRPr lang="tr-TR" sz="2400"/>
        </a:p>
      </dgm:t>
    </dgm:pt>
    <dgm:pt modelId="{AF022B75-7839-45FC-BEE1-BE3C31712027}" type="parTrans" cxnId="{F7A5631C-FE4F-49A2-AE5E-3170B27B49ED}">
      <dgm:prSet/>
      <dgm:spPr/>
      <dgm:t>
        <a:bodyPr/>
        <a:lstStyle/>
        <a:p>
          <a:endParaRPr lang="tr-TR" sz="2400"/>
        </a:p>
      </dgm:t>
    </dgm:pt>
    <dgm:pt modelId="{3C80F677-1149-4609-922B-EC473B1D2152}" type="pres">
      <dgm:prSet presAssocID="{655C3776-26FB-44B7-B9F0-13B7B1E4F587}" presName="Name0" presStyleCnt="0">
        <dgm:presLayoutVars>
          <dgm:chMax val="7"/>
          <dgm:chPref val="7"/>
          <dgm:dir/>
          <dgm:animLvl val="lvl"/>
        </dgm:presLayoutVars>
      </dgm:prSet>
      <dgm:spPr/>
    </dgm:pt>
    <dgm:pt modelId="{87E3C406-67ED-407A-8EAA-E4C55642D516}" type="pres">
      <dgm:prSet presAssocID="{FFDA4EC2-29E0-47AC-ACC5-D0D40C86E26C}" presName="Accent1" presStyleCnt="0"/>
      <dgm:spPr/>
    </dgm:pt>
    <dgm:pt modelId="{E22EFA13-68AD-4A84-95BE-F8FAC1101FF6}" type="pres">
      <dgm:prSet presAssocID="{FFDA4EC2-29E0-47AC-ACC5-D0D40C86E26C}" presName="Accent" presStyleLbl="node1" presStyleIdx="0" presStyleCnt="2" custScaleX="110657" custScaleY="106220"/>
      <dgm:spPr>
        <a:xfrm>
          <a:off x="751843" y="167705"/>
          <a:ext cx="1812724" cy="1740089"/>
        </a:xfrm>
        <a:prstGeom prst="circularArrow">
          <a:avLst>
            <a:gd name="adj1" fmla="val 10980"/>
            <a:gd name="adj2" fmla="val 1142322"/>
            <a:gd name="adj3" fmla="val 4500000"/>
            <a:gd name="adj4" fmla="val 10800000"/>
            <a:gd name="adj5" fmla="val 12500"/>
          </a:avLst>
        </a:prstGeom>
        <a:solidFill>
          <a:srgbClr val="0027A2"/>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gm:spPr>
    </dgm:pt>
    <dgm:pt modelId="{1E75B294-082E-4930-B22F-F10F7DCB6D7F}" type="pres">
      <dgm:prSet presAssocID="{FFDA4EC2-29E0-47AC-ACC5-D0D40C86E26C}" presName="Parent1" presStyleLbl="revTx" presStyleIdx="0" presStyleCnt="2" custScaleX="186577" custScaleY="106220">
        <dgm:presLayoutVars>
          <dgm:chMax val="1"/>
          <dgm:chPref val="1"/>
          <dgm:bulletEnabled val="1"/>
        </dgm:presLayoutVars>
      </dgm:prSet>
      <dgm:spPr/>
    </dgm:pt>
    <dgm:pt modelId="{07694108-50EA-455E-B21E-77E0F875FB2B}" type="pres">
      <dgm:prSet presAssocID="{D3B785FC-B5C3-4D4B-A79B-A7CC4F166BCA}" presName="Accent2" presStyleCnt="0"/>
      <dgm:spPr/>
    </dgm:pt>
    <dgm:pt modelId="{1D28D119-1C19-493C-BD9F-E9A0F21496F7}" type="pres">
      <dgm:prSet presAssocID="{D3B785FC-B5C3-4D4B-A79B-A7CC4F166BCA}" presName="Accent" presStyleLbl="node1" presStyleIdx="1" presStyleCnt="2" custScaleX="115586" custScaleY="106220"/>
      <dgm:spPr>
        <a:xfrm>
          <a:off x="391309" y="1224885"/>
          <a:ext cx="1626633" cy="1495458"/>
        </a:xfrm>
        <a:prstGeom prst="blockArc">
          <a:avLst>
            <a:gd name="adj1" fmla="val 0"/>
            <a:gd name="adj2" fmla="val 18900000"/>
            <a:gd name="adj3" fmla="val 12740"/>
          </a:avLst>
        </a:prstGeom>
        <a:solidFill>
          <a:srgbClr val="E88651">
            <a:lumMod val="7500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gm:spPr>
    </dgm:pt>
    <dgm:pt modelId="{25C7BA78-BB9F-4274-9053-3B7EB9D68F53}" type="pres">
      <dgm:prSet presAssocID="{D3B785FC-B5C3-4D4B-A79B-A7CC4F166BCA}" presName="Parent2" presStyleLbl="revTx" presStyleIdx="1" presStyleCnt="2" custScaleX="120512" custScaleY="272887" custLinFactNeighborY="-24639">
        <dgm:presLayoutVars>
          <dgm:chMax val="1"/>
          <dgm:chPref val="1"/>
          <dgm:bulletEnabled val="1"/>
        </dgm:presLayoutVars>
      </dgm:prSet>
      <dgm:spPr/>
    </dgm:pt>
  </dgm:ptLst>
  <dgm:cxnLst>
    <dgm:cxn modelId="{F7A5631C-FE4F-49A2-AE5E-3170B27B49ED}" srcId="{655C3776-26FB-44B7-B9F0-13B7B1E4F587}" destId="{FFDA4EC2-29E0-47AC-ACC5-D0D40C86E26C}" srcOrd="0" destOrd="0" parTransId="{AF022B75-7839-45FC-BEE1-BE3C31712027}" sibTransId="{41618F6C-BBEF-486C-9F43-C0DBA718D53D}"/>
    <dgm:cxn modelId="{9A22112C-A078-4282-9B12-34E337694955}" type="presOf" srcId="{FFDA4EC2-29E0-47AC-ACC5-D0D40C86E26C}" destId="{1E75B294-082E-4930-B22F-F10F7DCB6D7F}" srcOrd="0" destOrd="0" presId="urn:microsoft.com/office/officeart/2009/layout/CircleArrowProcess"/>
    <dgm:cxn modelId="{301A806F-622A-4F1E-95F2-56B02982DA05}" type="presOf" srcId="{D3B785FC-B5C3-4D4B-A79B-A7CC4F166BCA}" destId="{25C7BA78-BB9F-4274-9053-3B7EB9D68F53}" srcOrd="0" destOrd="0" presId="urn:microsoft.com/office/officeart/2009/layout/CircleArrowProcess"/>
    <dgm:cxn modelId="{BD9343B3-5708-453E-8CDD-B25E0533378C}" type="presOf" srcId="{655C3776-26FB-44B7-B9F0-13B7B1E4F587}" destId="{3C80F677-1149-4609-922B-EC473B1D2152}" srcOrd="0" destOrd="0" presId="urn:microsoft.com/office/officeart/2009/layout/CircleArrowProcess"/>
    <dgm:cxn modelId="{6448C2F3-1DF4-4997-A74E-607221A3C4B0}" srcId="{655C3776-26FB-44B7-B9F0-13B7B1E4F587}" destId="{D3B785FC-B5C3-4D4B-A79B-A7CC4F166BCA}" srcOrd="1" destOrd="0" parTransId="{43E9073E-58C3-44AF-A5F9-CC6093D75B54}" sibTransId="{96E6C3FE-3F8F-4EE9-8812-6276FDB303FD}"/>
    <dgm:cxn modelId="{2BB6520B-064C-4D64-BA40-58F8B9D21420}" type="presParOf" srcId="{3C80F677-1149-4609-922B-EC473B1D2152}" destId="{87E3C406-67ED-407A-8EAA-E4C55642D516}" srcOrd="0" destOrd="0" presId="urn:microsoft.com/office/officeart/2009/layout/CircleArrowProcess"/>
    <dgm:cxn modelId="{3B9A1645-D014-48AD-A5B7-ACF29A4B53C2}" type="presParOf" srcId="{87E3C406-67ED-407A-8EAA-E4C55642D516}" destId="{E22EFA13-68AD-4A84-95BE-F8FAC1101FF6}" srcOrd="0" destOrd="0" presId="urn:microsoft.com/office/officeart/2009/layout/CircleArrowProcess"/>
    <dgm:cxn modelId="{D33A6B37-A885-460F-A4ED-12057D86D4E2}" type="presParOf" srcId="{3C80F677-1149-4609-922B-EC473B1D2152}" destId="{1E75B294-082E-4930-B22F-F10F7DCB6D7F}" srcOrd="1" destOrd="0" presId="urn:microsoft.com/office/officeart/2009/layout/CircleArrowProcess"/>
    <dgm:cxn modelId="{78C87678-E624-40B5-88DA-BF5F642DB8C2}" type="presParOf" srcId="{3C80F677-1149-4609-922B-EC473B1D2152}" destId="{07694108-50EA-455E-B21E-77E0F875FB2B}" srcOrd="2" destOrd="0" presId="urn:microsoft.com/office/officeart/2009/layout/CircleArrowProcess"/>
    <dgm:cxn modelId="{EEB0BF27-44B1-45A2-BDF4-8652B386CEF7}" type="presParOf" srcId="{07694108-50EA-455E-B21E-77E0F875FB2B}" destId="{1D28D119-1C19-493C-BD9F-E9A0F21496F7}" srcOrd="0" destOrd="0" presId="urn:microsoft.com/office/officeart/2009/layout/CircleArrowProcess"/>
    <dgm:cxn modelId="{9F0E0795-E188-4031-AC34-48E58A5B653C}" type="presParOf" srcId="{3C80F677-1149-4609-922B-EC473B1D2152}" destId="{25C7BA78-BB9F-4274-9053-3B7EB9D68F53}" srcOrd="3"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EFA13-68AD-4A84-95BE-F8FAC1101FF6}">
      <dsp:nvSpPr>
        <dsp:cNvPr id="0" name=""/>
        <dsp:cNvSpPr/>
      </dsp:nvSpPr>
      <dsp:spPr>
        <a:xfrm>
          <a:off x="721774" y="113552"/>
          <a:ext cx="1740227" cy="1670497"/>
        </a:xfrm>
        <a:prstGeom prst="circularArrow">
          <a:avLst>
            <a:gd name="adj1" fmla="val 10980"/>
            <a:gd name="adj2" fmla="val 1142322"/>
            <a:gd name="adj3" fmla="val 4500000"/>
            <a:gd name="adj4" fmla="val 10800000"/>
            <a:gd name="adj5" fmla="val 12500"/>
          </a:avLst>
        </a:prstGeom>
        <a:solidFill>
          <a:srgbClr val="0027A2"/>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E75B294-082E-4930-B22F-F10F7DCB6D7F}">
      <dsp:nvSpPr>
        <dsp:cNvPr id="0" name=""/>
        <dsp:cNvSpPr/>
      </dsp:nvSpPr>
      <dsp:spPr>
        <a:xfrm>
          <a:off x="773086" y="718193"/>
          <a:ext cx="1637036" cy="46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tr-TR" sz="1600" b="1" kern="1200"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rPr>
            <a:t>İsmail</a:t>
          </a:r>
          <a:r>
            <a:rPr lang="tr-TR" sz="1600" b="1" kern="1200" cap="none" spc="0" baseline="0" dirty="0">
              <a:ln w="1905"/>
              <a:solidFill>
                <a:srgbClr val="C00000"/>
              </a:solidFill>
              <a:effectLst>
                <a:innerShdw blurRad="69850" dist="43180" dir="5400000">
                  <a:srgbClr val="000000">
                    <a:alpha val="65000"/>
                  </a:srgbClr>
                </a:innerShdw>
              </a:effectLst>
              <a:latin typeface="Century Gothic" pitchFamily="34" charset="0"/>
              <a:ea typeface="+mn-ea"/>
              <a:cs typeface="+mn-cs"/>
            </a:rPr>
            <a:t> IŞIK</a:t>
          </a:r>
          <a:endParaRPr lang="tr-TR" sz="1600" b="1" kern="1200" cap="none" spc="0" dirty="0">
            <a:ln w="1905"/>
            <a:solidFill>
              <a:srgbClr val="C00000"/>
            </a:solidFill>
            <a:effectLst>
              <a:innerShdw blurRad="69850" dist="43180" dir="5400000">
                <a:srgbClr val="000000">
                  <a:alpha val="65000"/>
                </a:srgbClr>
              </a:innerShdw>
            </a:effectLst>
            <a:latin typeface="Century Gothic" pitchFamily="34" charset="0"/>
            <a:ea typeface="+mn-ea"/>
            <a:cs typeface="+mn-cs"/>
          </a:endParaRPr>
        </a:p>
      </dsp:txBody>
      <dsp:txXfrm>
        <a:off x="773086" y="718193"/>
        <a:ext cx="1637036" cy="465934"/>
      </dsp:txXfrm>
    </dsp:sp>
    <dsp:sp modelId="{1D28D119-1C19-493C-BD9F-E9A0F21496F7}">
      <dsp:nvSpPr>
        <dsp:cNvPr id="0" name=""/>
        <dsp:cNvSpPr/>
      </dsp:nvSpPr>
      <dsp:spPr>
        <a:xfrm>
          <a:off x="375659" y="1128452"/>
          <a:ext cx="1561579" cy="1435650"/>
        </a:xfrm>
        <a:prstGeom prst="blockArc">
          <a:avLst>
            <a:gd name="adj1" fmla="val 0"/>
            <a:gd name="adj2" fmla="val 18900000"/>
            <a:gd name="adj3" fmla="val 12740"/>
          </a:avLst>
        </a:prstGeom>
        <a:solidFill>
          <a:srgbClr val="E88651">
            <a:lumMod val="7500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C7BA78-BB9F-4274-9053-3B7EB9D68F53}">
      <dsp:nvSpPr>
        <dsp:cNvPr id="0" name=""/>
        <dsp:cNvSpPr/>
      </dsp:nvSpPr>
      <dsp:spPr>
        <a:xfrm>
          <a:off x="624213" y="1149952"/>
          <a:ext cx="1057378" cy="1197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br>
            <a:rPr lang="tr-TR" sz="1400" b="1" kern="1200" dirty="0">
              <a:solidFill>
                <a:srgbClr val="2D2D8A"/>
              </a:solidFill>
              <a:latin typeface="Century Gothic" pitchFamily="34" charset="0"/>
              <a:ea typeface="+mn-ea"/>
              <a:cs typeface="Times New Roman" pitchFamily="18" charset="0"/>
            </a:rPr>
          </a:br>
          <a:r>
            <a:rPr lang="tr-TR" sz="1400" b="1" kern="1200" dirty="0">
              <a:solidFill>
                <a:srgbClr val="2D2D8A"/>
              </a:solidFill>
              <a:latin typeface="Century Gothic" pitchFamily="34" charset="0"/>
              <a:ea typeface="+mn-ea"/>
              <a:cs typeface="Times New Roman" pitchFamily="18" charset="0"/>
            </a:rPr>
            <a:t>Tapu ve Kadastro Uzmanı</a:t>
          </a:r>
          <a:endParaRPr lang="tr-TR" sz="800" b="1" kern="1200" dirty="0">
            <a:solidFill>
              <a:srgbClr val="0033CC"/>
            </a:solidFill>
            <a:latin typeface="Century Gothic" pitchFamily="34" charset="0"/>
            <a:ea typeface="+mn-ea"/>
            <a:cs typeface="Times New Roman" pitchFamily="18" charset="0"/>
          </a:endParaRPr>
        </a:p>
      </dsp:txBody>
      <dsp:txXfrm>
        <a:off x="624213" y="1149952"/>
        <a:ext cx="1057378" cy="119702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E0B6D1E4-C28F-4BA9-AA52-BEB1EBF11ED2}" type="datetimeFigureOut">
              <a:rPr lang="tr-TR" smtClean="0"/>
              <a:t>2.10.2025</a:t>
            </a:fld>
            <a:endParaRPr lang="tr-TR"/>
          </a:p>
        </p:txBody>
      </p:sp>
      <p:sp>
        <p:nvSpPr>
          <p:cNvPr id="4" name="Slayt Resmi Yer Tutucusu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723FA811-BE72-4770-AC45-7CE06AC64506}" type="slidenum">
              <a:rPr lang="tr-TR" smtClean="0"/>
              <a:t>‹#›</a:t>
            </a:fld>
            <a:endParaRPr lang="tr-TR"/>
          </a:p>
        </p:txBody>
      </p:sp>
    </p:spTree>
    <p:extLst>
      <p:ext uri="{BB962C8B-B14F-4D97-AF65-F5344CB8AC3E}">
        <p14:creationId xmlns:p14="http://schemas.microsoft.com/office/powerpoint/2010/main" val="324614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4ED5EBB-E9D9-4E28-8011-A701994721D2}" type="slidenum">
              <a:rPr lang="tr-TR" smtClean="0"/>
              <a:t>1</a:t>
            </a:fld>
            <a:endParaRPr lang="tr-TR"/>
          </a:p>
        </p:txBody>
      </p:sp>
    </p:spTree>
    <p:extLst>
      <p:ext uri="{BB962C8B-B14F-4D97-AF65-F5344CB8AC3E}">
        <p14:creationId xmlns:p14="http://schemas.microsoft.com/office/powerpoint/2010/main" val="254661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tr-TR" sz="3200" b="0" strike="noStrike" spc="-1">
              <a:solidFill>
                <a:srgbClr val="000000"/>
              </a:solidFill>
              <a:latin typeface="Calibri"/>
            </a:endParaRPr>
          </a:p>
        </p:txBody>
      </p:sp>
      <p:sp>
        <p:nvSpPr>
          <p:cNvPr id="2" name="PlaceHolder 3"/>
          <p:cNvSpPr>
            <a:spLocks noGrp="1"/>
          </p:cNvSpPr>
          <p:nvPr>
            <p:ph type="ftr" idx="2"/>
          </p:nvPr>
        </p:nvSpPr>
        <p:spPr/>
        <p:txBody>
          <a:bodyPr/>
          <a:lstStyle/>
          <a:p>
            <a:r>
              <a:t>Footer</a:t>
            </a:r>
          </a:p>
        </p:txBody>
      </p:sp>
      <p:sp>
        <p:nvSpPr>
          <p:cNvPr id="3" name="PlaceHolder 4"/>
          <p:cNvSpPr>
            <a:spLocks noGrp="1"/>
          </p:cNvSpPr>
          <p:nvPr>
            <p:ph type="sldNum" idx="3"/>
          </p:nvPr>
        </p:nvSpPr>
        <p:spPr/>
        <p:txBody>
          <a:bodyPr/>
          <a:lstStyle/>
          <a:p>
            <a:fld id="{6A094210-B4E3-4003-BAD3-E0AB7622C6A9}"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01718C2F-8F3B-4F1B-9229-25E9FBF85E2D}"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25CFB4C-DFE6-4010-B447-4A205FEE56A9}"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C9E31E-133F-E543-9001-9CC432BA9D74}"/>
              </a:ext>
            </a:extLst>
          </p:cNvPr>
          <p:cNvSpPr>
            <a:spLocks noGrp="1"/>
          </p:cNvSpPr>
          <p:nvPr>
            <p:ph type="ctrTitle"/>
          </p:nvPr>
        </p:nvSpPr>
        <p:spPr>
          <a:xfrm>
            <a:off x="1524000" y="1122363"/>
            <a:ext cx="9144000" cy="2387600"/>
          </a:xfrm>
        </p:spPr>
        <p:txBody>
          <a:bodyPr anchor="b"/>
          <a:lstStyle>
            <a:lvl1pPr algn="ctr">
              <a:defRPr sz="5999"/>
            </a:lvl1pPr>
          </a:lstStyle>
          <a:p>
            <a:r>
              <a:rPr lang="tr-TR"/>
              <a:t>Asıl başlık stilini düzenlemek için tıklayın</a:t>
            </a:r>
          </a:p>
        </p:txBody>
      </p:sp>
      <p:sp>
        <p:nvSpPr>
          <p:cNvPr id="3" name="Alt Başlık 2">
            <a:extLst>
              <a:ext uri="{FF2B5EF4-FFF2-40B4-BE49-F238E27FC236}">
                <a16:creationId xmlns:a16="http://schemas.microsoft.com/office/drawing/2014/main" id="{7A5864DD-E6C7-A44F-93B6-FAAB02B16621}"/>
              </a:ext>
            </a:extLst>
          </p:cNvPr>
          <p:cNvSpPr>
            <a:spLocks noGrp="1"/>
          </p:cNvSpPr>
          <p:nvPr>
            <p:ph type="subTitle" idx="1"/>
          </p:nvPr>
        </p:nvSpPr>
        <p:spPr>
          <a:xfrm>
            <a:off x="1524000" y="3602038"/>
            <a:ext cx="9144000" cy="1655762"/>
          </a:xfrm>
        </p:spPr>
        <p:txBody>
          <a:bodyPr/>
          <a:lstStyle>
            <a:lvl1pPr marL="0" indent="0" algn="ctr">
              <a:buNone/>
              <a:defRPr sz="2400"/>
            </a:lvl1pPr>
            <a:lvl2pPr marL="457132" indent="0" algn="ctr">
              <a:buNone/>
              <a:defRPr sz="2000"/>
            </a:lvl2pPr>
            <a:lvl3pPr marL="914263" indent="0" algn="ctr">
              <a:buNone/>
              <a:defRPr sz="1800"/>
            </a:lvl3pPr>
            <a:lvl4pPr marL="1371394" indent="0" algn="ctr">
              <a:buNone/>
              <a:defRPr sz="1600"/>
            </a:lvl4pPr>
            <a:lvl5pPr marL="1828526" indent="0" algn="ctr">
              <a:buNone/>
              <a:defRPr sz="1600"/>
            </a:lvl5pPr>
            <a:lvl6pPr marL="2285657" indent="0" algn="ctr">
              <a:buNone/>
              <a:defRPr sz="1600"/>
            </a:lvl6pPr>
            <a:lvl7pPr marL="2742788" indent="0" algn="ctr">
              <a:buNone/>
              <a:defRPr sz="1600"/>
            </a:lvl7pPr>
            <a:lvl8pPr marL="3199920" indent="0" algn="ctr">
              <a:buNone/>
              <a:defRPr sz="1600"/>
            </a:lvl8pPr>
            <a:lvl9pPr marL="3657051"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57DD136-69CC-2F42-807D-06DBD953E9BC}"/>
              </a:ext>
            </a:extLst>
          </p:cNvPr>
          <p:cNvSpPr>
            <a:spLocks noGrp="1"/>
          </p:cNvSpPr>
          <p:nvPr>
            <p:ph type="dt" sz="half" idx="10"/>
          </p:nvPr>
        </p:nvSpPr>
        <p:spPr/>
        <p:txBody>
          <a:bodyPr/>
          <a:lstStyle/>
          <a:p>
            <a:fld id="{5B794119-2440-BA41-B275-3E13F4DD40AE}" type="datetimeFigureOut">
              <a:rPr lang="tr-TR" smtClean="0"/>
              <a:pPr/>
              <a:t>2.10.2025</a:t>
            </a:fld>
            <a:endParaRPr lang="tr-TR"/>
          </a:p>
        </p:txBody>
      </p:sp>
      <p:sp>
        <p:nvSpPr>
          <p:cNvPr id="5" name="Alt Bilgi Yer Tutucusu 4">
            <a:extLst>
              <a:ext uri="{FF2B5EF4-FFF2-40B4-BE49-F238E27FC236}">
                <a16:creationId xmlns:a16="http://schemas.microsoft.com/office/drawing/2014/main" id="{D058F7C4-742D-6245-829C-D822D97A681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C0A60B-8968-9A48-821E-D8C9B83A39DB}"/>
              </a:ext>
            </a:extLst>
          </p:cNvPr>
          <p:cNvSpPr>
            <a:spLocks noGrp="1"/>
          </p:cNvSpPr>
          <p:nvPr>
            <p:ph type="sldNum" sz="quarter" idx="12"/>
          </p:nvPr>
        </p:nvSpPr>
        <p:spPr/>
        <p:txBody>
          <a:bodyPr/>
          <a:lstStyle/>
          <a:p>
            <a:fld id="{C9C39A95-5BC8-6C49-8FDD-F54DC35E65D6}" type="slidenum">
              <a:rPr lang="tr-TR" smtClean="0"/>
              <a:pPr/>
              <a:t>‹#›</a:t>
            </a:fld>
            <a:endParaRPr lang="tr-TR"/>
          </a:p>
        </p:txBody>
      </p:sp>
    </p:spTree>
    <p:extLst>
      <p:ext uri="{BB962C8B-B14F-4D97-AF65-F5344CB8AC3E}">
        <p14:creationId xmlns:p14="http://schemas.microsoft.com/office/powerpoint/2010/main" val="110521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23B81A7-460D-4318-A4DE-A28F06E48446}"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2393E5D6-A9C7-486E-88AE-EB007CB79CA0}"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şlık Slaydı">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9466B578-447C-4DB1-9566-3785ED74580D}" type="slidenum">
              <a:t>‹#›</a:t>
            </a:fld>
            <a:endParaRPr/>
          </a:p>
        </p:txBody>
      </p:sp>
      <p:sp>
        <p:nvSpPr>
          <p:cNvPr id="2" name="PlaceHolder 5"/>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AB59413B-E96E-4A4B-B262-893C83367D6A}"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Başlık Slaydı">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1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tr-TR" sz="2800" b="0" strike="noStrike" spc="-1">
              <a:solidFill>
                <a:schemeClr val="dk1"/>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0B40CAA-BE59-4515-92E0-4A25C51170C7}"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E9819A0C-6E4B-48B0-9997-BAF76894456F}"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aşlık Slaydı">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tr-TR" sz="1800" b="0" strike="noStrike" spc="-1">
              <a:solidFill>
                <a:schemeClr val="dk1"/>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A300E592-658F-4717-A854-2BA081911796}"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aşlık Slaydı">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D98E51BB-5E8D-4006-AABC-69CD15698E8E}"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1000" b="-1000"/>
          </a:stretch>
        </a:blip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tr-TR" sz="6000" b="0" strike="noStrike" spc="-1">
                <a:solidFill>
                  <a:schemeClr val="dk1"/>
                </a:solidFill>
                <a:latin typeface="Calibri Light"/>
              </a:rPr>
              <a:t>Asıl başlık stilini düzenlemek için tıklayın</a:t>
            </a:r>
            <a:endParaRPr lang="tr-TR" sz="6000" b="0" strike="noStrike" spc="-1">
              <a:solidFill>
                <a:schemeClr val="dk1"/>
              </a:solidFill>
              <a:latin typeface="Calibri"/>
            </a:endParaRPr>
          </a:p>
        </p:txBody>
      </p:sp>
      <p:sp>
        <p:nvSpPr>
          <p:cNvPr id="5" name="PlaceHolder 2"/>
          <p:cNvSpPr>
            <a:spLocks noGrp="1"/>
          </p:cNvSpPr>
          <p:nvPr>
            <p:ph type="dt" idx="1"/>
          </p:nvPr>
        </p:nvSpPr>
        <p:spPr>
          <a:xfrm>
            <a:off x="83808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tr-TR" sz="1200" b="0" strike="noStrike" spc="-1">
                <a:solidFill>
                  <a:schemeClr val="dk1">
                    <a:tint val="75000"/>
                  </a:schemeClr>
                </a:solidFill>
                <a:latin typeface="Calibri"/>
              </a:defRPr>
            </a:lvl1pPr>
          </a:lstStyle>
          <a:p>
            <a:pPr indent="0" defTabSz="914400">
              <a:lnSpc>
                <a:spcPct val="100000"/>
              </a:lnSpc>
              <a:buNone/>
            </a:pPr>
            <a:r>
              <a:rPr lang="tr-TR" sz="1200" b="0" strike="noStrike" spc="-1">
                <a:solidFill>
                  <a:schemeClr val="dk1">
                    <a:tint val="75000"/>
                  </a:schemeClr>
                </a:solidFill>
                <a:latin typeface="Calibri"/>
              </a:rPr>
              <a:t>&lt;date/time&gt;</a:t>
            </a:r>
            <a:endParaRPr lang="tr-TR" sz="1200" b="0" strike="noStrike" spc="-1">
              <a:solidFill>
                <a:srgbClr val="000000"/>
              </a:solidFill>
              <a:latin typeface="Calibri"/>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tr-TR" sz="1400" b="0" strike="noStrike" spc="-1">
                <a:solidFill>
                  <a:srgbClr val="000000"/>
                </a:solidFill>
                <a:latin typeface="Calibri"/>
              </a:defRPr>
            </a:lvl1pPr>
          </a:lstStyle>
          <a:p>
            <a:pPr indent="0" algn="ctr">
              <a:buNone/>
            </a:pPr>
            <a:r>
              <a:rPr lang="tr-TR" sz="1400" b="0" strike="noStrike" spc="-1">
                <a:solidFill>
                  <a:srgbClr val="000000"/>
                </a:solidFill>
                <a:latin typeface="Calibri"/>
              </a:rPr>
              <a:t>&lt;footer&gt;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tr-TR" sz="1200" b="0" strike="noStrike" spc="-1">
                <a:solidFill>
                  <a:schemeClr val="dk1">
                    <a:tint val="75000"/>
                  </a:schemeClr>
                </a:solidFill>
                <a:latin typeface="Calibri"/>
              </a:defRPr>
            </a:lvl1pPr>
          </a:lstStyle>
          <a:p>
            <a:pPr indent="0" algn="r" defTabSz="914400">
              <a:lnSpc>
                <a:spcPct val="100000"/>
              </a:lnSpc>
              <a:buNone/>
            </a:pPr>
            <a:fld id="{CD04E646-5C4D-49B5-ACF7-BD5325617A4E}" type="slidenum">
              <a:rPr lang="tr-TR" sz="1200" b="0" strike="noStrike" spc="-1">
                <a:solidFill>
                  <a:schemeClr val="dk1">
                    <a:tint val="75000"/>
                  </a:schemeClr>
                </a:solidFill>
                <a:latin typeface="Calibri"/>
              </a:rPr>
              <a:t>‹#›</a:t>
            </a:fld>
            <a:endParaRPr lang="tr-TR" sz="12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1.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14AF67B-524A-2749-935D-83F1EB95D5BA}"/>
              </a:ext>
            </a:extLst>
          </p:cNvPr>
          <p:cNvPicPr>
            <a:picLocks noChangeAspect="1"/>
          </p:cNvPicPr>
          <p:nvPr/>
        </p:nvPicPr>
        <p:blipFill>
          <a:blip r:embed="rId3"/>
          <a:stretch>
            <a:fillRect/>
          </a:stretch>
        </p:blipFill>
        <p:spPr>
          <a:xfrm>
            <a:off x="0" y="-4105"/>
            <a:ext cx="12192000" cy="6866210"/>
          </a:xfrm>
          <a:prstGeom prst="rect">
            <a:avLst/>
          </a:prstGeom>
        </p:spPr>
      </p:pic>
      <p:pic>
        <p:nvPicPr>
          <p:cNvPr id="3" name="Resim 2">
            <a:extLst>
              <a:ext uri="{FF2B5EF4-FFF2-40B4-BE49-F238E27FC236}">
                <a16:creationId xmlns:a16="http://schemas.microsoft.com/office/drawing/2014/main" id="{F92C7138-CDE0-4417-B956-6ED6AD9859D9}"/>
              </a:ext>
            </a:extLst>
          </p:cNvPr>
          <p:cNvPicPr>
            <a:picLocks noChangeAspect="1"/>
          </p:cNvPicPr>
          <p:nvPr/>
        </p:nvPicPr>
        <p:blipFill>
          <a:blip r:embed="rId3"/>
          <a:stretch>
            <a:fillRect/>
          </a:stretch>
        </p:blipFill>
        <p:spPr>
          <a:xfrm>
            <a:off x="0" y="-4105"/>
            <a:ext cx="12192000" cy="6866210"/>
          </a:xfrm>
          <a:prstGeom prst="rect">
            <a:avLst/>
          </a:prstGeom>
        </p:spPr>
      </p:pic>
      <p:pic>
        <p:nvPicPr>
          <p:cNvPr id="5" name="Resim 4">
            <a:extLst>
              <a:ext uri="{FF2B5EF4-FFF2-40B4-BE49-F238E27FC236}">
                <a16:creationId xmlns:a16="http://schemas.microsoft.com/office/drawing/2014/main" id="{D8509767-F546-4BAA-BBA4-1CDB2DE85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6294" y="1532679"/>
            <a:ext cx="2141298" cy="1865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a:extLst>
              <a:ext uri="{FF2B5EF4-FFF2-40B4-BE49-F238E27FC236}">
                <a16:creationId xmlns:a16="http://schemas.microsoft.com/office/drawing/2014/main" id="{99EEC3D9-2C70-40A5-BAC0-BE2368BC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4479" y="1540973"/>
            <a:ext cx="2141298" cy="1884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10">
            <a:extLst>
              <a:ext uri="{FF2B5EF4-FFF2-40B4-BE49-F238E27FC236}">
                <a16:creationId xmlns:a16="http://schemas.microsoft.com/office/drawing/2014/main" id="{A2567FB6-E7F1-4658-9AE4-F5EF63B05E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3692" y="604972"/>
            <a:ext cx="1567736" cy="64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9 Resim" descr="spinearth">
            <a:extLst>
              <a:ext uri="{FF2B5EF4-FFF2-40B4-BE49-F238E27FC236}">
                <a16:creationId xmlns:a16="http://schemas.microsoft.com/office/drawing/2014/main" id="{9CFDD205-2C10-4018-8C25-79D792210E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3797" y="5100932"/>
            <a:ext cx="1079538" cy="103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10">
            <a:extLst>
              <a:ext uri="{FF2B5EF4-FFF2-40B4-BE49-F238E27FC236}">
                <a16:creationId xmlns:a16="http://schemas.microsoft.com/office/drawing/2014/main" id="{9A7F9FB7-B79C-4723-9802-EC9CFA8796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80135"/>
          <a:stretch>
            <a:fillRect/>
          </a:stretch>
        </p:blipFill>
        <p:spPr bwMode="auto">
          <a:xfrm>
            <a:off x="8478871" y="5166520"/>
            <a:ext cx="650638" cy="9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kdörtgen 9">
            <a:extLst>
              <a:ext uri="{FF2B5EF4-FFF2-40B4-BE49-F238E27FC236}">
                <a16:creationId xmlns:a16="http://schemas.microsoft.com/office/drawing/2014/main" id="{CD7DC640-32D5-469B-9A14-8BCF464EB4F6}"/>
              </a:ext>
            </a:extLst>
          </p:cNvPr>
          <p:cNvSpPr/>
          <p:nvPr/>
        </p:nvSpPr>
        <p:spPr>
          <a:xfrm>
            <a:off x="976997" y="5663472"/>
            <a:ext cx="1000890" cy="339868"/>
          </a:xfrm>
          <a:prstGeom prst="rect">
            <a:avLst/>
          </a:prstGeom>
          <a:solidFill>
            <a:srgbClr val="012B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E7792B"/>
                </a:solidFill>
                <a:effectLst/>
                <a:uLnTx/>
                <a:uFillTx/>
                <a:latin typeface="Calibri"/>
                <a:ea typeface="+mn-ea"/>
                <a:cs typeface="+mn-cs"/>
              </a:rPr>
              <a:t>2024</a:t>
            </a:r>
          </a:p>
        </p:txBody>
      </p:sp>
      <p:sp>
        <p:nvSpPr>
          <p:cNvPr id="11" name="Oval 10">
            <a:extLst>
              <a:ext uri="{FF2B5EF4-FFF2-40B4-BE49-F238E27FC236}">
                <a16:creationId xmlns:a16="http://schemas.microsoft.com/office/drawing/2014/main" id="{B47C7C1B-5F9E-4618-8FFB-5B90734F4998}"/>
              </a:ext>
            </a:extLst>
          </p:cNvPr>
          <p:cNvSpPr/>
          <p:nvPr/>
        </p:nvSpPr>
        <p:spPr>
          <a:xfrm>
            <a:off x="750802" y="5657502"/>
            <a:ext cx="1453279" cy="538025"/>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a:ln>
                  <a:noFill/>
                </a:ln>
                <a:solidFill>
                  <a:prstClr val="white"/>
                </a:solidFill>
                <a:effectLst/>
                <a:uLnTx/>
                <a:uFillTx/>
                <a:latin typeface="Calibri" panose="020F0502020204030204"/>
                <a:ea typeface="+mn-ea"/>
                <a:cs typeface="+mn-cs"/>
              </a:rPr>
              <a:t>2025</a:t>
            </a:r>
          </a:p>
        </p:txBody>
      </p:sp>
      <p:sp>
        <p:nvSpPr>
          <p:cNvPr id="12" name="4 Metin kutusu">
            <a:extLst>
              <a:ext uri="{FF2B5EF4-FFF2-40B4-BE49-F238E27FC236}">
                <a16:creationId xmlns:a16="http://schemas.microsoft.com/office/drawing/2014/main" id="{1A3F2034-0C4F-4195-90E0-1827A757232D}"/>
              </a:ext>
            </a:extLst>
          </p:cNvPr>
          <p:cNvSpPr txBox="1"/>
          <p:nvPr/>
        </p:nvSpPr>
        <p:spPr>
          <a:xfrm>
            <a:off x="6158189" y="3579087"/>
            <a:ext cx="4926563" cy="861774"/>
          </a:xfrm>
          <a:prstGeom prst="rect">
            <a:avLst/>
          </a:prstGeom>
          <a:noFill/>
        </p:spPr>
        <p:txBody>
          <a:bodyPr wrap="square" rtlCol="0">
            <a:spAutoFit/>
          </a:bodyPr>
          <a:lstStyle/>
          <a:p>
            <a:pPr algn="ctr" fontAlgn="base">
              <a:spcBef>
                <a:spcPct val="0"/>
              </a:spcBef>
              <a:spcAft>
                <a:spcPct val="0"/>
              </a:spcAft>
              <a:defRPr/>
            </a:pPr>
            <a:r>
              <a:rPr lang="tr-TR" sz="1000" dirty="0">
                <a:solidFill>
                  <a:schemeClr val="accent6">
                    <a:lumMod val="75000"/>
                  </a:schemeClr>
                </a:solidFill>
                <a:latin typeface="Arial Black" pitchFamily="34" charset="0"/>
                <a:cs typeface="Arial" charset="0"/>
                <a:sym typeface="Arial"/>
              </a:rPr>
              <a:t>İsmail IŞIK</a:t>
            </a:r>
          </a:p>
          <a:p>
            <a:pPr algn="ctr" fontAlgn="base">
              <a:spcBef>
                <a:spcPct val="0"/>
              </a:spcBef>
              <a:spcAft>
                <a:spcPct val="0"/>
              </a:spcAft>
              <a:defRPr/>
            </a:pPr>
            <a:r>
              <a:rPr lang="tr-TR" sz="1000" dirty="0">
                <a:solidFill>
                  <a:schemeClr val="accent6">
                    <a:lumMod val="75000"/>
                  </a:schemeClr>
                </a:solidFill>
                <a:latin typeface="Arial Black" pitchFamily="34" charset="0"/>
                <a:cs typeface="Arial" charset="0"/>
                <a:sym typeface="Arial"/>
              </a:rPr>
              <a:t>Tapu ve Kadastro Uzmanı</a:t>
            </a:r>
            <a:endParaRPr lang="tr-TR" sz="1000" dirty="0">
              <a:solidFill>
                <a:srgbClr val="002060"/>
              </a:solidFill>
              <a:latin typeface="Arial Black" pitchFamily="34" charset="0"/>
              <a:cs typeface="Arial" charset="0"/>
              <a:sym typeface="Arial"/>
            </a:endParaRP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Arşiv Dairesi Başkanlığı</a:t>
            </a: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Belge Yönetimi Birimi </a:t>
            </a:r>
          </a:p>
          <a:p>
            <a:pPr algn="ctr" fontAlgn="base">
              <a:spcBef>
                <a:spcPct val="0"/>
              </a:spcBef>
              <a:spcAft>
                <a:spcPct val="0"/>
              </a:spcAft>
              <a:defRPr/>
            </a:pPr>
            <a:r>
              <a:rPr lang="tr-TR" sz="1000" dirty="0">
                <a:solidFill>
                  <a:srgbClr val="FFFFFF"/>
                </a:solidFill>
                <a:latin typeface="Arial Black" pitchFamily="34" charset="0"/>
                <a:cs typeface="Arial" charset="0"/>
                <a:sym typeface="Arial"/>
              </a:rPr>
              <a:t>Birim Sorumlusu</a:t>
            </a:r>
            <a:endParaRPr lang="tr-TR" sz="1600" dirty="0">
              <a:solidFill>
                <a:srgbClr val="002060"/>
              </a:solidFill>
              <a:latin typeface="Arial Black" pitchFamily="34" charset="0"/>
              <a:cs typeface="Arial" charset="0"/>
              <a:sym typeface="Arial"/>
            </a:endParaRPr>
          </a:p>
        </p:txBody>
      </p:sp>
      <p:sp>
        <p:nvSpPr>
          <p:cNvPr id="13" name="7 Oval">
            <a:extLst>
              <a:ext uri="{FF2B5EF4-FFF2-40B4-BE49-F238E27FC236}">
                <a16:creationId xmlns:a16="http://schemas.microsoft.com/office/drawing/2014/main" id="{79CBAAB6-45CA-45D5-899D-D2BD406EEF78}"/>
              </a:ext>
            </a:extLst>
          </p:cNvPr>
          <p:cNvSpPr/>
          <p:nvPr/>
        </p:nvSpPr>
        <p:spPr>
          <a:xfrm>
            <a:off x="325698" y="3678916"/>
            <a:ext cx="5770302" cy="1200994"/>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fontAlgn="base">
              <a:spcBef>
                <a:spcPct val="0"/>
              </a:spcBef>
              <a:spcAft>
                <a:spcPct val="0"/>
              </a:spcAft>
              <a:defRPr/>
            </a:pPr>
            <a:r>
              <a:rPr lang="tr-TR" sz="2000" b="1" kern="0" dirty="0">
                <a:solidFill>
                  <a:srgbClr val="002060"/>
                </a:solidFill>
                <a:latin typeface="Arial Black" panose="020B0A04020102020204" pitchFamily="34" charset="0"/>
                <a:ea typeface="Segoe UI Black" pitchFamily="34" charset="0"/>
                <a:cs typeface="Segoe UI Black" pitchFamily="34" charset="0"/>
              </a:rPr>
              <a:t>GENEL ARŞİV MEVZUATI VE UYGULAMARI DERSİ</a:t>
            </a:r>
          </a:p>
        </p:txBody>
      </p:sp>
    </p:spTree>
    <p:extLst>
      <p:ext uri="{BB962C8B-B14F-4D97-AF65-F5344CB8AC3E}">
        <p14:creationId xmlns:p14="http://schemas.microsoft.com/office/powerpoint/2010/main" val="37103395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1324028" cy="9410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4 SAYILI CUMHURBAŞKANLIĞI KARARNAMESİ </a:t>
            </a:r>
          </a:p>
          <a:p>
            <a:pPr lvl="0" algn="ctr"/>
            <a:r>
              <a:rPr lang="tr-TR" sz="2000" b="1" dirty="0">
                <a:latin typeface="Arial Black" panose="020B0A04020102020204" pitchFamily="34" charset="0"/>
                <a:cs typeface="Times New Roman" panose="02020603050405020304" pitchFamily="18" charset="0"/>
              </a:rPr>
              <a:t>(Yayımlandığı Resmî Gazetenin Tarihi – Sayısı : 15/7/2018 – 30479)</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435005" y="2352583"/>
            <a:ext cx="10587221" cy="224605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331650" y="2352583"/>
            <a:ext cx="9499107" cy="3678443"/>
          </a:xfrm>
          <a:prstGeom prst="rect">
            <a:avLst/>
          </a:prstGeom>
          <a:noFill/>
        </p:spPr>
        <p:txBody>
          <a:bodyPr wrap="square">
            <a:spAutoFit/>
          </a:bodyPr>
          <a:lstStyle/>
          <a:p>
            <a:pPr algn="just">
              <a:lnSpc>
                <a:spcPct val="150000"/>
              </a:lnSpc>
            </a:pPr>
            <a:r>
              <a:rPr lang="tr-TR" sz="1600" dirty="0">
                <a:latin typeface="Arial" panose="020B0604020202020204" pitchFamily="34" charset="0"/>
                <a:cs typeface="Arial" panose="020B0604020202020204" pitchFamily="34" charset="0"/>
              </a:rPr>
              <a:t>4) Eski yazılı tapu kayıt ve belgeleri yeni yazıya çevirmek, kayıt ve belgeleri değerlendirmek, </a:t>
            </a:r>
            <a:r>
              <a:rPr lang="tr-TR" sz="1600" b="1" dirty="0">
                <a:latin typeface="Arial" panose="020B0604020202020204" pitchFamily="34" charset="0"/>
                <a:cs typeface="Arial" panose="020B0604020202020204" pitchFamily="34" charset="0"/>
              </a:rPr>
              <a:t>tarihi değeri haiz olan eski yazılı tapu kayıt ve belgelerini uzmanların bilimsel çalışmalarına hazırlamak </a:t>
            </a:r>
            <a:r>
              <a:rPr lang="tr-TR" sz="1600" dirty="0">
                <a:latin typeface="Arial" panose="020B0604020202020204" pitchFamily="34" charset="0"/>
                <a:cs typeface="Arial" panose="020B0604020202020204" pitchFamily="34" charset="0"/>
              </a:rPr>
              <a:t>ve çalışmaların sonuçlarını değerlendirmek.</a:t>
            </a:r>
          </a:p>
          <a:p>
            <a:pPr algn="just">
              <a:lnSpc>
                <a:spcPct val="150000"/>
              </a:lnSpc>
            </a:pPr>
            <a:r>
              <a:rPr lang="tr-TR" sz="1600" dirty="0">
                <a:latin typeface="Arial" panose="020B0604020202020204" pitchFamily="34" charset="0"/>
                <a:cs typeface="Arial" panose="020B0604020202020204" pitchFamily="34" charset="0"/>
              </a:rPr>
              <a:t>5) </a:t>
            </a:r>
            <a:r>
              <a:rPr lang="tr-TR" sz="1600" b="1" dirty="0">
                <a:latin typeface="Arial" panose="020B0604020202020204" pitchFamily="34" charset="0"/>
                <a:cs typeface="Arial" panose="020B0604020202020204" pitchFamily="34" charset="0"/>
              </a:rPr>
              <a:t>Arşiv malzemesinin kopyalarını çıkararak </a:t>
            </a:r>
            <a:r>
              <a:rPr lang="tr-TR" sz="1600" dirty="0">
                <a:latin typeface="Arial" panose="020B0604020202020204" pitchFamily="34" charset="0"/>
                <a:cs typeface="Arial" panose="020B0604020202020204" pitchFamily="34" charset="0"/>
              </a:rPr>
              <a:t>devamlılığını sağlamak, tahribini önleyecek tedbirleri almak, onarım ve yenileme işlerini yapmak, modern arşivleme usul ve metotları hakkında araştırmalar yaparak sonuçlarına göre yenilikleri tespit etmek ve bu yeniliklerin uygulanmalarını sağlamak ve bunların hacimlerini küçültmek için film, mikrofilm, fotokopi ve gerektiğinde diğer ileri tekniklerden yararlanmak.</a:t>
            </a:r>
          </a:p>
          <a:p>
            <a:pPr lvl="0"/>
            <a:endParaRPr lang="tr-TR" sz="2000" b="1" dirty="0">
              <a:solidFill>
                <a:schemeClr val="accent2"/>
              </a:solidFill>
              <a:latin typeface="Arial Black" panose="020B0A04020102020204" pitchFamily="34" charset="0"/>
              <a:cs typeface="Times New Roman" panose="02020603050405020304" pitchFamily="18" charset="0"/>
            </a:endParaRP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7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1324028" cy="9410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4 SAYILI CUMHURBAŞKANLIĞI KARARNAMESİ </a:t>
            </a:r>
          </a:p>
          <a:p>
            <a:pPr lvl="0" algn="ctr"/>
            <a:r>
              <a:rPr lang="tr-TR" sz="2000" b="1" dirty="0">
                <a:latin typeface="Arial Black" panose="020B0A04020102020204" pitchFamily="34" charset="0"/>
                <a:cs typeface="Times New Roman" panose="02020603050405020304" pitchFamily="18" charset="0"/>
              </a:rPr>
              <a:t>(Yayımlandığı Resmî Gazetenin Tarihi – Sayısı : 15/7/2018 – 30479)</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435005" y="2352583"/>
            <a:ext cx="10587221" cy="224605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331650" y="2352583"/>
            <a:ext cx="9499107" cy="1831784"/>
          </a:xfrm>
          <a:prstGeom prst="rect">
            <a:avLst/>
          </a:prstGeom>
          <a:noFill/>
        </p:spPr>
        <p:txBody>
          <a:bodyPr wrap="square">
            <a:spAutoFit/>
          </a:bodyPr>
          <a:lstStyle/>
          <a:p>
            <a:pPr algn="just">
              <a:lnSpc>
                <a:spcPct val="150000"/>
              </a:lnSpc>
            </a:pPr>
            <a:r>
              <a:rPr lang="tr-TR" sz="1600" dirty="0">
                <a:latin typeface="Arial" panose="020B0604020202020204" pitchFamily="34" charset="0"/>
                <a:cs typeface="Arial" panose="020B0604020202020204" pitchFamily="34" charset="0"/>
              </a:rPr>
              <a:t>6) İlgililerin talebi üzerine </a:t>
            </a:r>
            <a:r>
              <a:rPr lang="tr-TR" sz="1600" b="1" dirty="0">
                <a:latin typeface="Arial" panose="020B0604020202020204" pitchFamily="34" charset="0"/>
                <a:cs typeface="Arial" panose="020B0604020202020204" pitchFamily="34" charset="0"/>
              </a:rPr>
              <a:t>tapu kayıt ve belge örneklerini </a:t>
            </a:r>
            <a:r>
              <a:rPr lang="tr-TR" sz="1600" dirty="0">
                <a:latin typeface="Arial" panose="020B0604020202020204" pitchFamily="34" charset="0"/>
                <a:cs typeface="Arial" panose="020B0604020202020204" pitchFamily="34" charset="0"/>
              </a:rPr>
              <a:t>çıkarmak ve ilgililere vermek.</a:t>
            </a:r>
          </a:p>
          <a:p>
            <a:pPr algn="just">
              <a:lnSpc>
                <a:spcPct val="150000"/>
              </a:lnSpc>
            </a:pPr>
            <a:r>
              <a:rPr lang="tr-TR" sz="1600" dirty="0">
                <a:latin typeface="Arial" panose="020B0604020202020204" pitchFamily="34" charset="0"/>
                <a:cs typeface="Arial" panose="020B0604020202020204" pitchFamily="34" charset="0"/>
              </a:rPr>
              <a:t>7) Tarihî, kültürel ve estetik değeri olan </a:t>
            </a:r>
            <a:r>
              <a:rPr lang="tr-TR" sz="1600" b="1" dirty="0">
                <a:latin typeface="Arial" panose="020B0604020202020204" pitchFamily="34" charset="0"/>
                <a:cs typeface="Arial" panose="020B0604020202020204" pitchFamily="34" charset="0"/>
              </a:rPr>
              <a:t>arşiv malzemelerini korumak ve gerektiğinde sergilemek</a:t>
            </a:r>
            <a:r>
              <a:rPr lang="tr-TR" sz="1600" dirty="0">
                <a:latin typeface="Arial" panose="020B0604020202020204" pitchFamily="34" charset="0"/>
                <a:cs typeface="Arial" panose="020B0604020202020204" pitchFamily="34" charset="0"/>
              </a:rPr>
              <a:t>.</a:t>
            </a:r>
          </a:p>
          <a:p>
            <a:pPr algn="just">
              <a:lnSpc>
                <a:spcPct val="150000"/>
              </a:lnSpc>
            </a:pPr>
            <a:r>
              <a:rPr lang="tr-TR" sz="1600" dirty="0">
                <a:latin typeface="Arial" panose="020B0604020202020204" pitchFamily="34" charset="0"/>
                <a:cs typeface="Arial" panose="020B0604020202020204" pitchFamily="34" charset="0"/>
              </a:rPr>
              <a:t>8) </a:t>
            </a:r>
            <a:r>
              <a:rPr lang="tr-TR" sz="1600" b="1" dirty="0">
                <a:latin typeface="Arial" panose="020B0604020202020204" pitchFamily="34" charset="0"/>
                <a:cs typeface="Arial" panose="020B0604020202020204" pitchFamily="34" charset="0"/>
              </a:rPr>
              <a:t>Kurum arşivi hizmetlerini yürütmek</a:t>
            </a:r>
            <a:r>
              <a:rPr lang="tr-TR" sz="1600" dirty="0">
                <a:latin typeface="Arial" panose="020B0604020202020204" pitchFamily="34" charset="0"/>
                <a:cs typeface="Arial" panose="020B0604020202020204" pitchFamily="34" charset="0"/>
              </a:rPr>
              <a:t>.</a:t>
            </a:r>
          </a:p>
          <a:p>
            <a:pPr lvl="0"/>
            <a:endParaRPr lang="tr-TR" sz="2000" b="1" dirty="0">
              <a:solidFill>
                <a:schemeClr val="accent2"/>
              </a:solidFill>
              <a:latin typeface="Arial Black" panose="020B0A04020102020204" pitchFamily="34" charset="0"/>
              <a:cs typeface="Times New Roman" panose="02020603050405020304" pitchFamily="18" charset="0"/>
            </a:endParaRP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27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384916"/>
            <a:ext cx="11274642" cy="10209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RESMİ YAZIŞMALARDA UYULMASI GEREKEN USUL VE ESASLAR HAKKINDA YÖNETMELİK </a:t>
            </a:r>
          </a:p>
          <a:p>
            <a:pPr lvl="0" algn="ctr"/>
            <a:r>
              <a:rPr lang="tr-TR" sz="2000" b="1" dirty="0">
                <a:latin typeface="Arial Black" panose="020B0A04020102020204" pitchFamily="34" charset="0"/>
                <a:cs typeface="Times New Roman" panose="02020603050405020304" pitchFamily="18" charset="0"/>
              </a:rPr>
              <a:t>(Yayımlandığı Resmî Gazetenin Tarihi – Sayısı :  2/2/2015 - 29255)</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047566" y="2778711"/>
            <a:ext cx="9259410" cy="1954894"/>
          </a:xfrm>
          <a:prstGeom prst="rect">
            <a:avLst/>
          </a:prstGeom>
          <a:noFill/>
        </p:spPr>
        <p:txBody>
          <a:bodyPr wrap="square">
            <a:spAutoFit/>
          </a:bodyPr>
          <a:lstStyle/>
          <a:p>
            <a:pPr marL="285750" indent="-285750" algn="just">
              <a:buFont typeface="Wingdings" panose="05000000000000000000" pitchFamily="2" charset="2"/>
              <a:buChar char="q"/>
            </a:pPr>
            <a:r>
              <a:rPr lang="tr-TR" sz="1600" b="1" dirty="0">
                <a:latin typeface="Arial" panose="020B0604020202020204" pitchFamily="34" charset="0"/>
                <a:cs typeface="Arial" panose="020B0604020202020204" pitchFamily="34" charset="0"/>
              </a:rPr>
              <a:t>El yazısıyla </a:t>
            </a:r>
            <a:r>
              <a:rPr lang="tr-TR" sz="1600" dirty="0">
                <a:latin typeface="Arial" panose="020B0604020202020204" pitchFamily="34" charset="0"/>
                <a:cs typeface="Arial" panose="020B0604020202020204" pitchFamily="34" charset="0"/>
              </a:rPr>
              <a:t>atılan imza ile fiziksel ortamda veya güvenli </a:t>
            </a:r>
            <a:r>
              <a:rPr lang="tr-TR" sz="1600" b="1" dirty="0">
                <a:latin typeface="Arial" panose="020B0604020202020204" pitchFamily="34" charset="0"/>
                <a:cs typeface="Arial" panose="020B0604020202020204" pitchFamily="34" charset="0"/>
              </a:rPr>
              <a:t>elektronik imza </a:t>
            </a:r>
            <a:r>
              <a:rPr lang="tr-TR" sz="1600" dirty="0">
                <a:latin typeface="Arial" panose="020B0604020202020204" pitchFamily="34" charset="0"/>
                <a:cs typeface="Arial" panose="020B0604020202020204" pitchFamily="34" charset="0"/>
              </a:rPr>
              <a:t>kullanılarak elektronik ortamda yapılan resmi yazışmalara ilişkin kuralları belirlemek ve bilgi, belge veya doküman alışverişinin hızlı ve güvenli bir biçimde yürütülmesini sağlamaktır.</a:t>
            </a:r>
          </a:p>
          <a:p>
            <a:pPr algn="just"/>
            <a:endParaRPr lang="tr-TR"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tr-TR" sz="1600" dirty="0">
                <a:latin typeface="Arial" panose="020B0604020202020204" pitchFamily="34" charset="0"/>
                <a:cs typeface="Arial" panose="020B0604020202020204" pitchFamily="34" charset="0"/>
              </a:rPr>
              <a:t>Bu Yönetmelik, bütün kamu kurum ve kuruluşlarını kapsar.</a:t>
            </a:r>
          </a:p>
          <a:p>
            <a:pPr lvl="0"/>
            <a:endParaRPr lang="tr-TR" sz="2000" b="1" dirty="0">
              <a:solidFill>
                <a:schemeClr val="accent2"/>
              </a:solidFill>
              <a:latin typeface="Arial Black" panose="020B0A04020102020204" pitchFamily="34" charset="0"/>
              <a:cs typeface="Times New Roman" panose="02020603050405020304" pitchFamily="18" charset="0"/>
            </a:endParaRP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21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384916"/>
            <a:ext cx="11274642" cy="10209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DEVLET ARŞİV HİZMETLERİ HAKKINDA YÖNETMELİK </a:t>
            </a:r>
            <a:br>
              <a:rPr lang="tr-TR" sz="2000" b="1" dirty="0">
                <a:latin typeface="Arial Black" panose="020B0A04020102020204" pitchFamily="34" charset="0"/>
                <a:cs typeface="Times New Roman" panose="02020603050405020304" pitchFamily="18" charset="0"/>
              </a:rPr>
            </a:br>
            <a:r>
              <a:rPr lang="tr-TR" sz="2000" b="1" dirty="0">
                <a:latin typeface="Arial Black" panose="020B0A04020102020204" pitchFamily="34" charset="0"/>
                <a:cs typeface="Times New Roman" panose="02020603050405020304" pitchFamily="18" charset="0"/>
              </a:rPr>
              <a:t>(Yayımlandığı Resmî Gazetenin Tarihi – Sayısı : 18.10.2019 – 30922)</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047565" y="2778711"/>
            <a:ext cx="9845335" cy="3062890"/>
          </a:xfrm>
          <a:prstGeom prst="rect">
            <a:avLst/>
          </a:prstGeom>
          <a:noFill/>
        </p:spPr>
        <p:txBody>
          <a:bodyPr wrap="square">
            <a:spAutoFit/>
          </a:bodyPr>
          <a:lstStyle/>
          <a:p>
            <a:pPr marL="285750" indent="-285750" algn="just">
              <a:buFont typeface="Wingdings" panose="05000000000000000000" pitchFamily="2" charset="2"/>
              <a:buChar char="q"/>
            </a:pPr>
            <a:r>
              <a:rPr lang="tr-TR" sz="1600" b="1" dirty="0">
                <a:latin typeface="Arial" panose="020B0604020202020204" pitchFamily="34" charset="0"/>
                <a:cs typeface="Arial" panose="020B0604020202020204" pitchFamily="34" charset="0"/>
              </a:rPr>
              <a:t>Bu Yönetmeliğin amacı</a:t>
            </a:r>
            <a:r>
              <a:rPr lang="tr-TR" sz="1600" dirty="0">
                <a:latin typeface="Arial" panose="020B0604020202020204" pitchFamily="34" charset="0"/>
                <a:cs typeface="Arial" panose="020B0604020202020204" pitchFamily="34" charset="0"/>
              </a:rPr>
              <a:t>; kamu kurum ve kuruluşlarının iş ve işlemleri sonucunda oluşan belgelerin; düzenlenmesine, gerekli şartlar altında korunmalarının teminine, herhangi bir sebepten dolayı kaybının engellenmesine, Devletin, gerçek ve tüzel kişilerin ve bilimin hizmetinde değerlendirilmelerine, kurum ve kuruluşlar ile şahıslar elinde bulunan </a:t>
            </a:r>
            <a:r>
              <a:rPr lang="tr-TR" sz="1600" b="1" dirty="0">
                <a:latin typeface="Arial" panose="020B0604020202020204" pitchFamily="34" charset="0"/>
                <a:cs typeface="Arial" panose="020B0604020202020204" pitchFamily="34" charset="0"/>
              </a:rPr>
              <a:t>arşiv belgeleri ve ileride arşiv belgesi haline gelecek arşivlik belgelerin tespit edilmesine, saklanmasına gerek görülmeyen belgelerin ayıklanmasına, imhasına ve arşiv belgelerinin Devlet Arşivleri Başkanlığına devrine ilişkin usul ve esasları düzenlemektir</a:t>
            </a:r>
            <a:r>
              <a:rPr lang="tr-TR" sz="1600" dirty="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a:p>
            <a:pPr lvl="0"/>
            <a:br>
              <a:rPr kumimoji="0" lang="tr-TR" sz="2000" b="1" i="0" u="none" strike="noStrike" kern="1200" cap="none" spc="0" normalizeH="0" baseline="0" noProof="0" dirty="0">
                <a:ln>
                  <a:noFill/>
                </a:ln>
                <a:solidFill>
                  <a:schemeClr val="accent1"/>
                </a:solidFill>
                <a:effectLst/>
                <a:uLnTx/>
                <a:uFillTx/>
                <a:latin typeface="Arial Black" panose="020B0A04020102020204" pitchFamily="34" charset="0"/>
                <a:cs typeface="Times New Roman" panose="02020603050405020304" pitchFamily="18" charset="0"/>
              </a:rPr>
            </a:br>
            <a:endParaRPr lang="tr-TR" sz="2000" b="1" dirty="0">
              <a:solidFill>
                <a:schemeClr val="accent1"/>
              </a:solidFill>
              <a:latin typeface="Arial Black" panose="020B0A04020102020204" pitchFamily="34" charset="0"/>
              <a:cs typeface="Times New Roman" panose="02020603050405020304" pitchFamily="18" charset="0"/>
            </a:endParaRPr>
          </a:p>
          <a:p>
            <a:pPr lvl="0"/>
            <a:endParaRPr lang="tr-TR" sz="2000" b="1" dirty="0">
              <a:solidFill>
                <a:schemeClr val="accent2"/>
              </a:solidFill>
              <a:latin typeface="Arial Black" panose="020B0A04020102020204" pitchFamily="34" charset="0"/>
              <a:cs typeface="Times New Roman" panose="02020603050405020304" pitchFamily="18" charset="0"/>
            </a:endParaRP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10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384916"/>
            <a:ext cx="11274642" cy="10209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DEVLET ARŞİV HİZMETLERİ HAKKINDA YÖNETMELİK </a:t>
            </a:r>
            <a:br>
              <a:rPr lang="tr-TR" sz="2000" b="1" dirty="0">
                <a:latin typeface="Arial Black" panose="020B0A04020102020204" pitchFamily="34" charset="0"/>
                <a:cs typeface="Times New Roman" panose="02020603050405020304" pitchFamily="18" charset="0"/>
              </a:rPr>
            </a:br>
            <a:r>
              <a:rPr lang="tr-TR" sz="2000" b="1" dirty="0">
                <a:latin typeface="Arial Black" panose="020B0A04020102020204" pitchFamily="34" charset="0"/>
                <a:cs typeface="Times New Roman" panose="02020603050405020304" pitchFamily="18" charset="0"/>
              </a:rPr>
              <a:t>(Yayımlandığı Resmî Gazetenin Tarihi – Sayısı : 18.10.2019 – 30922)</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091953" y="2636668"/>
            <a:ext cx="9818703" cy="4293996"/>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Yükümlüler;</a:t>
            </a:r>
          </a:p>
          <a:p>
            <a:pPr algn="just">
              <a:lnSpc>
                <a:spcPct val="150000"/>
              </a:lnSpc>
            </a:pPr>
            <a:r>
              <a:rPr lang="tr-TR" sz="1600" dirty="0">
                <a:latin typeface="Arial" panose="020B0604020202020204" pitchFamily="34" charset="0"/>
                <a:cs typeface="Arial" panose="020B0604020202020204" pitchFamily="34" charset="0"/>
              </a:rPr>
              <a:t>a) Ellerinde bulundurdukları her türlü belgenin yangın, hırsızlık, rutubet, sıcaklık, su baskını, toz ve her türlü hayvan ve haşeratın tahribatına karşı </a:t>
            </a:r>
            <a:r>
              <a:rPr lang="tr-TR" sz="1600" b="1" dirty="0">
                <a:latin typeface="Arial" panose="020B0604020202020204" pitchFamily="34" charset="0"/>
                <a:cs typeface="Arial" panose="020B0604020202020204" pitchFamily="34" charset="0"/>
              </a:rPr>
              <a:t>korunmasından</a:t>
            </a:r>
            <a:r>
              <a:rPr lang="tr-TR" sz="1600" dirty="0">
                <a:latin typeface="Arial" panose="020B0604020202020204" pitchFamily="34" charset="0"/>
                <a:cs typeface="Arial" panose="020B0604020202020204" pitchFamily="34" charset="0"/>
              </a:rPr>
              <a:t> ve mevcut asli düzenleri içerisinde </a:t>
            </a:r>
            <a:r>
              <a:rPr lang="tr-TR" sz="1600" b="1" dirty="0">
                <a:latin typeface="Arial" panose="020B0604020202020204" pitchFamily="34" charset="0"/>
                <a:cs typeface="Arial" panose="020B0604020202020204" pitchFamily="34" charset="0"/>
              </a:rPr>
              <a:t>muhafaza</a:t>
            </a:r>
            <a:r>
              <a:rPr lang="tr-TR" sz="1600" dirty="0">
                <a:latin typeface="Arial" panose="020B0604020202020204" pitchFamily="34" charset="0"/>
                <a:cs typeface="Arial" panose="020B0604020202020204" pitchFamily="34" charset="0"/>
              </a:rPr>
              <a:t> edilmesinden,</a:t>
            </a:r>
          </a:p>
          <a:p>
            <a:pPr marL="0" indent="0" algn="just">
              <a:lnSpc>
                <a:spcPct val="150000"/>
              </a:lnSpc>
              <a:buNone/>
            </a:pPr>
            <a:r>
              <a:rPr lang="tr-TR" sz="1600" dirty="0">
                <a:latin typeface="Arial" panose="020B0604020202020204" pitchFamily="34" charset="0"/>
                <a:cs typeface="Arial" panose="020B0604020202020204" pitchFamily="34" charset="0"/>
              </a:rPr>
              <a:t>b) Elektronik ortamda teşekkül eden ve/veya depolanan belgeler için her türlü afet, siber saldırı, yazılım/donanım kaynaklı veya olası diğer tehditlere/risklere karşı gerekli </a:t>
            </a:r>
            <a:r>
              <a:rPr lang="tr-TR" sz="1600" b="1" dirty="0">
                <a:latin typeface="Arial" panose="020B0604020202020204" pitchFamily="34" charset="0"/>
                <a:cs typeface="Arial" panose="020B0604020202020204" pitchFamily="34" charset="0"/>
              </a:rPr>
              <a:t>güvenlik</a:t>
            </a:r>
            <a:r>
              <a:rPr lang="tr-TR" sz="1600" dirty="0">
                <a:latin typeface="Arial" panose="020B0604020202020204" pitchFamily="34" charset="0"/>
                <a:cs typeface="Arial" panose="020B0604020202020204" pitchFamily="34" charset="0"/>
              </a:rPr>
              <a:t> önlemlerinin alınması ve olası belge kayıplarının engellenmesi amacıyla </a:t>
            </a:r>
            <a:r>
              <a:rPr lang="tr-TR" sz="1600" b="1" dirty="0">
                <a:latin typeface="Arial" panose="020B0604020202020204" pitchFamily="34" charset="0"/>
                <a:cs typeface="Arial" panose="020B0604020202020204" pitchFamily="34" charset="0"/>
              </a:rPr>
              <a:t>felaket kurtarma planlaması </a:t>
            </a:r>
            <a:r>
              <a:rPr lang="tr-TR" sz="1600" dirty="0">
                <a:latin typeface="Arial" panose="020B0604020202020204" pitchFamily="34" charset="0"/>
                <a:cs typeface="Arial" panose="020B0604020202020204" pitchFamily="34" charset="0"/>
              </a:rPr>
              <a:t>yapılması ve yürütülmesi ile yedekleme ünitelerinin tesis edilmesinden, sorumludur.</a:t>
            </a:r>
          </a:p>
          <a:p>
            <a:pPr lvl="0"/>
            <a:br>
              <a:rPr kumimoji="0" lang="tr-TR" sz="2000" b="1" i="0" u="none" strike="noStrike" kern="1200" cap="none" spc="0" normalizeH="0" baseline="0" noProof="0" dirty="0">
                <a:ln>
                  <a:noFill/>
                </a:ln>
                <a:solidFill>
                  <a:schemeClr val="accent1"/>
                </a:solidFill>
                <a:effectLst/>
                <a:uLnTx/>
                <a:uFillTx/>
                <a:latin typeface="Arial Black" panose="020B0A04020102020204" pitchFamily="34" charset="0"/>
                <a:cs typeface="Times New Roman" panose="02020603050405020304" pitchFamily="18" charset="0"/>
              </a:rPr>
            </a:br>
            <a:endParaRPr lang="tr-TR" sz="2000" b="1" dirty="0">
              <a:solidFill>
                <a:schemeClr val="accent1"/>
              </a:solidFill>
              <a:latin typeface="Arial Black" panose="020B0A04020102020204" pitchFamily="34" charset="0"/>
              <a:cs typeface="Times New Roman" panose="02020603050405020304" pitchFamily="18" charset="0"/>
            </a:endParaRPr>
          </a:p>
          <a:p>
            <a:pPr lvl="0"/>
            <a:endParaRPr lang="tr-TR" sz="2000" b="1" dirty="0">
              <a:solidFill>
                <a:schemeClr val="accent2"/>
              </a:solidFill>
              <a:latin typeface="Arial Black" panose="020B0A04020102020204" pitchFamily="34" charset="0"/>
              <a:cs typeface="Times New Roman" panose="02020603050405020304" pitchFamily="18" charset="0"/>
            </a:endParaRP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95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384916"/>
            <a:ext cx="11274642" cy="10209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DEVLET ARŞİV HİZMETLERİ HAKKINDA YÖNETMELİK </a:t>
            </a:r>
            <a:br>
              <a:rPr lang="tr-TR" sz="2000" b="1" dirty="0">
                <a:latin typeface="Arial Black" panose="020B0A04020102020204" pitchFamily="34" charset="0"/>
                <a:cs typeface="Times New Roman" panose="02020603050405020304" pitchFamily="18" charset="0"/>
              </a:rPr>
            </a:br>
            <a:r>
              <a:rPr lang="tr-TR" sz="2000" b="1" dirty="0">
                <a:latin typeface="Arial Black" panose="020B0A04020102020204" pitchFamily="34" charset="0"/>
                <a:cs typeface="Times New Roman" panose="02020603050405020304" pitchFamily="18" charset="0"/>
              </a:rPr>
              <a:t>(Yayımlandığı Resmî Gazetenin Tarihi – Sayısı : 18.10.2019 – 30922)</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870011" y="2405849"/>
            <a:ext cx="10821879" cy="4016997"/>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Denetim:</a:t>
            </a:r>
          </a:p>
          <a:p>
            <a:pPr marL="285750" indent="-285750" algn="just">
              <a:lnSpc>
                <a:spcPct val="150000"/>
              </a:lnSpc>
              <a:buFont typeface="Wingdings" panose="05000000000000000000" pitchFamily="2" charset="2"/>
              <a:buChar char="Ø"/>
            </a:pPr>
            <a:r>
              <a:rPr lang="tr-TR" sz="1600" dirty="0">
                <a:latin typeface="Arial" panose="020B0604020202020204" pitchFamily="34" charset="0"/>
                <a:cs typeface="Arial" panose="020B0604020202020204" pitchFamily="34" charset="0"/>
              </a:rPr>
              <a:t>Başkanlık, </a:t>
            </a:r>
            <a:r>
              <a:rPr lang="tr-TR" sz="1600" b="1" dirty="0">
                <a:latin typeface="Arial" panose="020B0604020202020204" pitchFamily="34" charset="0"/>
                <a:cs typeface="Arial" panose="020B0604020202020204" pitchFamily="34" charset="0"/>
              </a:rPr>
              <a:t>yükümlülerin</a:t>
            </a:r>
            <a:r>
              <a:rPr lang="tr-TR" sz="1600" dirty="0">
                <a:latin typeface="Arial" panose="020B0604020202020204" pitchFamily="34" charset="0"/>
                <a:cs typeface="Arial" panose="020B0604020202020204" pitchFamily="34" charset="0"/>
              </a:rPr>
              <a:t> belge yönetimi ve arşiv hizmetlerinin </a:t>
            </a:r>
            <a:r>
              <a:rPr lang="tr-TR" sz="1600" b="1" dirty="0">
                <a:latin typeface="Arial" panose="020B0604020202020204" pitchFamily="34" charset="0"/>
                <a:cs typeface="Arial" panose="020B0604020202020204" pitchFamily="34" charset="0"/>
              </a:rPr>
              <a:t>yürürlükteki mevzuat ve düzenlemelere uygunluğu ile elektronik belge yönetim sistemlerinin belge yönetimi ve arşiv süreçlerine uygunluğunu </a:t>
            </a:r>
            <a:r>
              <a:rPr lang="tr-TR" sz="1600" dirty="0">
                <a:latin typeface="Arial" panose="020B0604020202020204" pitchFamily="34" charset="0"/>
                <a:cs typeface="Arial" panose="020B0604020202020204" pitchFamily="34" charset="0"/>
              </a:rPr>
              <a:t>denetler.</a:t>
            </a:r>
          </a:p>
          <a:p>
            <a:pPr algn="just">
              <a:lnSpc>
                <a:spcPct val="150000"/>
              </a:lnSpc>
            </a:pPr>
            <a:endParaRPr lang="tr-TR" sz="1600"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pPr>
            <a:r>
              <a:rPr lang="tr-TR" sz="1600" b="1" dirty="0">
                <a:latin typeface="Arial" panose="020B0604020202020204" pitchFamily="34" charset="0"/>
                <a:cs typeface="Arial" panose="020B0604020202020204" pitchFamily="34" charset="0"/>
              </a:rPr>
              <a:t>Yükümlülerin teftiş ve denetim birimleri ile kurum belge yöneticileri</a:t>
            </a:r>
            <a:r>
              <a:rPr lang="tr-TR" sz="1600" dirty="0">
                <a:latin typeface="Arial" panose="020B0604020202020204" pitchFamily="34" charset="0"/>
                <a:cs typeface="Arial" panose="020B0604020202020204" pitchFamily="34" charset="0"/>
              </a:rPr>
              <a:t>, yürürlükteki mevzuat ve düzenlemeler çerçevesinde kurum ve kuruluşlarının belge yönetimi ve arşiv süreçleri ile uygulamalarını denetler.</a:t>
            </a:r>
          </a:p>
          <a:p>
            <a:pPr lvl="0"/>
            <a:br>
              <a:rPr kumimoji="0" lang="tr-TR" sz="2000" b="1" i="0" u="none" strike="noStrike" kern="1200" cap="none" spc="0" normalizeH="0" baseline="0" noProof="0" dirty="0">
                <a:ln>
                  <a:noFill/>
                </a:ln>
                <a:solidFill>
                  <a:schemeClr val="accent1"/>
                </a:solidFill>
                <a:effectLst/>
                <a:uLnTx/>
                <a:uFillTx/>
                <a:latin typeface="Arial Black" panose="020B0A04020102020204" pitchFamily="34" charset="0"/>
                <a:cs typeface="Times New Roman" panose="02020603050405020304" pitchFamily="18" charset="0"/>
              </a:rPr>
            </a:br>
            <a:endParaRPr lang="tr-TR" sz="2000" b="1" dirty="0">
              <a:solidFill>
                <a:schemeClr val="accent1"/>
              </a:solidFill>
              <a:latin typeface="Arial Black" panose="020B0A04020102020204" pitchFamily="34" charset="0"/>
              <a:cs typeface="Times New Roman" panose="02020603050405020304" pitchFamily="18" charset="0"/>
            </a:endParaRPr>
          </a:p>
          <a:p>
            <a:pPr lvl="0"/>
            <a:endParaRPr lang="tr-TR" sz="2000" b="1" dirty="0">
              <a:solidFill>
                <a:schemeClr val="accent2"/>
              </a:solidFill>
              <a:latin typeface="Arial Black" panose="020B0A04020102020204" pitchFamily="34" charset="0"/>
              <a:cs typeface="Times New Roman" panose="02020603050405020304" pitchFamily="18" charset="0"/>
            </a:endParaRP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56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384916"/>
            <a:ext cx="11274642" cy="10209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DEVLET ARŞİV HİZMETLERİ HAKKINDA YÖNETMELİK </a:t>
            </a:r>
            <a:br>
              <a:rPr lang="tr-TR" sz="2000" b="1" dirty="0">
                <a:latin typeface="Arial Black" panose="020B0A04020102020204" pitchFamily="34" charset="0"/>
                <a:cs typeface="Times New Roman" panose="02020603050405020304" pitchFamily="18" charset="0"/>
              </a:rPr>
            </a:br>
            <a:r>
              <a:rPr lang="tr-TR" sz="2000" b="1" dirty="0">
                <a:latin typeface="Arial Black" panose="020B0A04020102020204" pitchFamily="34" charset="0"/>
                <a:cs typeface="Times New Roman" panose="02020603050405020304" pitchFamily="18" charset="0"/>
              </a:rPr>
              <a:t>(Yayımlandığı Resmî Gazetenin Tarihi – Sayısı : 18.10.2019 – 30922)</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870011" y="2405849"/>
            <a:ext cx="10821879" cy="2201115"/>
          </a:xfrm>
          <a:prstGeom prst="rect">
            <a:avLst/>
          </a:prstGeom>
          <a:noFill/>
        </p:spPr>
        <p:txBody>
          <a:bodyPr wrap="square">
            <a:spAutoFit/>
          </a:bodyPr>
          <a:lstStyle/>
          <a:p>
            <a:pPr algn="just">
              <a:lnSpc>
                <a:spcPct val="150000"/>
              </a:lnSpc>
            </a:pPr>
            <a:endParaRPr lang="tr-TR" sz="1600" b="1" dirty="0">
              <a:latin typeface="Arial" panose="020B0604020202020204" pitchFamily="34" charset="0"/>
              <a:cs typeface="Arial" panose="020B0604020202020204" pitchFamily="34" charset="0"/>
            </a:endParaRPr>
          </a:p>
          <a:p>
            <a:pPr algn="just">
              <a:lnSpc>
                <a:spcPct val="150000"/>
              </a:lnSpc>
            </a:pPr>
            <a:r>
              <a:rPr lang="tr-TR" sz="1600" b="1" dirty="0">
                <a:latin typeface="Arial" panose="020B0604020202020204" pitchFamily="34" charset="0"/>
                <a:cs typeface="Arial" panose="020B0604020202020204" pitchFamily="34" charset="0"/>
              </a:rPr>
              <a:t>Tereddütlerin giderilmesi ve iş birliği:</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lang="tr-TR" sz="1600" dirty="0">
                <a:latin typeface="Arial" panose="020B0604020202020204" pitchFamily="34" charset="0"/>
                <a:cs typeface="Arial" panose="020B0604020202020204" pitchFamily="34" charset="0"/>
              </a:rPr>
              <a:t>Yükümlüler, bu Yönetmelik hükümlerinin uygulanması ile ilgili olarak </a:t>
            </a:r>
            <a:r>
              <a:rPr lang="tr-TR" sz="1600" b="1" dirty="0">
                <a:latin typeface="Arial" panose="020B0604020202020204" pitchFamily="34" charset="0"/>
                <a:cs typeface="Arial" panose="020B0604020202020204" pitchFamily="34" charset="0"/>
              </a:rPr>
              <a:t>tereddüt ettikleri konularda </a:t>
            </a:r>
            <a:r>
              <a:rPr lang="tr-TR" sz="1600" dirty="0">
                <a:latin typeface="Arial" panose="020B0604020202020204" pitchFamily="34" charset="0"/>
                <a:cs typeface="Arial" panose="020B0604020202020204" pitchFamily="34" charset="0"/>
              </a:rPr>
              <a:t>Başkanlığın görüşünü talep eder.</a:t>
            </a:r>
            <a:endParaRPr kumimoji="0" lang="tr-TR"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endParaRPr lang="tr-TR" sz="2000" b="1" dirty="0">
              <a:solidFill>
                <a:schemeClr val="accent2"/>
              </a:solidFill>
              <a:latin typeface="Arial Black" panose="020B0A04020102020204" pitchFamily="34" charset="0"/>
              <a:cs typeface="Times New Roman" panose="02020603050405020304" pitchFamily="18" charset="0"/>
            </a:endParaRP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320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384916"/>
            <a:ext cx="11274642" cy="5770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DEVLET ARŞİV HİZMETLERİ HAKKINDA YÖNETMELİK </a:t>
            </a:r>
            <a:br>
              <a:rPr lang="tr-TR" sz="2000" b="1" dirty="0">
                <a:latin typeface="Arial Black" panose="020B0A04020102020204" pitchFamily="34" charset="0"/>
                <a:cs typeface="Times New Roman" panose="02020603050405020304" pitchFamily="18" charset="0"/>
              </a:rPr>
            </a:br>
            <a:r>
              <a:rPr lang="tr-TR" sz="2000" b="1" dirty="0">
                <a:latin typeface="Arial Black" panose="020B0A04020102020204" pitchFamily="34" charset="0"/>
                <a:cs typeface="Times New Roman" panose="02020603050405020304" pitchFamily="18" charset="0"/>
              </a:rPr>
              <a:t>(Yayımlandığı Resmî Gazetenin Tarihi – Sayısı : 18.10.2019 – 30922)</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870011" y="2405849"/>
            <a:ext cx="10821879" cy="2570447"/>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Yönerge:</a:t>
            </a:r>
          </a:p>
          <a:p>
            <a:pPr algn="just">
              <a:lnSpc>
                <a:spcPct val="150000"/>
              </a:lnSpc>
            </a:pPr>
            <a:r>
              <a:rPr lang="tr-TR" sz="1600" dirty="0">
                <a:latin typeface="Arial" panose="020B0604020202020204" pitchFamily="34" charset="0"/>
                <a:cs typeface="Arial" panose="020B0604020202020204" pitchFamily="34" charset="0"/>
              </a:rPr>
              <a:t>Yükümlüler, kurum veya kuruluşlarının hususiyeti ve ürettiği evrakın özelliğinden kaynaklanan durumlarda, </a:t>
            </a:r>
            <a:r>
              <a:rPr lang="tr-TR" sz="1600" b="1" dirty="0">
                <a:latin typeface="Arial" panose="020B0604020202020204" pitchFamily="34" charset="0"/>
                <a:cs typeface="Arial" panose="020B0604020202020204" pitchFamily="34" charset="0"/>
              </a:rPr>
              <a:t>bu Yönetmelik hükümlerine aykırı olmamak kaydı ile Başkanlığın uygun görüşünü alarak</a:t>
            </a:r>
            <a:r>
              <a:rPr lang="tr-TR" sz="1600" dirty="0">
                <a:latin typeface="Arial" panose="020B0604020202020204" pitchFamily="34" charset="0"/>
                <a:cs typeface="Arial" panose="020B0604020202020204" pitchFamily="34" charset="0"/>
              </a:rPr>
              <a:t>, bu Yönetmeliğin yürürlüğe girdiği tarihten itibaren 6 ay içerisinde kendi arşiv yönergelerini hazırlarlar ve 32 </a:t>
            </a:r>
            <a:r>
              <a:rPr lang="tr-TR" sz="1600" dirty="0" err="1">
                <a:latin typeface="Arial" panose="020B0604020202020204" pitchFamily="34" charset="0"/>
                <a:cs typeface="Arial" panose="020B0604020202020204" pitchFamily="34" charset="0"/>
              </a:rPr>
              <a:t>nci</a:t>
            </a:r>
            <a:r>
              <a:rPr lang="tr-TR" sz="1600" dirty="0">
                <a:latin typeface="Arial" panose="020B0604020202020204" pitchFamily="34" charset="0"/>
                <a:cs typeface="Arial" panose="020B0604020202020204" pitchFamily="34" charset="0"/>
              </a:rPr>
              <a:t> maddede belirtilen yürürlükten kaldırılan yönetmeliğe dayanılarak hazırlanan yönetmelik ve yönergelerini yürürlükten kaldırırlar.</a:t>
            </a:r>
          </a:p>
          <a:p>
            <a:pPr lvl="0"/>
            <a:endParaRPr lang="tr-TR" sz="2000" b="1" dirty="0">
              <a:solidFill>
                <a:schemeClr val="accent2"/>
              </a:solidFill>
              <a:latin typeface="Arial Black" panose="020B0A04020102020204" pitchFamily="34" charset="0"/>
              <a:cs typeface="Times New Roman" panose="02020603050405020304" pitchFamily="18" charset="0"/>
            </a:endParaRP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7013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384916"/>
            <a:ext cx="11274642" cy="5859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TSE 13298 STANDARTLARI (Ekim 2015)</a:t>
            </a:r>
          </a:p>
          <a:p>
            <a:pPr lvl="0" algn="ctr"/>
            <a:r>
              <a:rPr lang="tr-TR" sz="2000" b="1" dirty="0">
                <a:latin typeface="Arial Black" panose="020B0A04020102020204" pitchFamily="34" charset="0"/>
                <a:cs typeface="Times New Roman" panose="02020603050405020304" pitchFamily="18" charset="0"/>
              </a:rPr>
              <a:t>ELEKTRONİK BELGE VE ARŞİV YÖNETİM SİSTEMİ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350109" y="1970843"/>
            <a:ext cx="11341782" cy="3863109"/>
          </a:xfrm>
          <a:prstGeom prst="rect">
            <a:avLst/>
          </a:prstGeom>
          <a:noFill/>
        </p:spPr>
        <p:txBody>
          <a:bodyPr wrap="square">
            <a:spAutoFit/>
          </a:bodyPr>
          <a:lstStyle/>
          <a:p>
            <a:pPr algn="just"/>
            <a:r>
              <a:rPr lang="tr-TR" sz="1600" b="1" dirty="0">
                <a:latin typeface="Arial" panose="020B0604020202020204" pitchFamily="34" charset="0"/>
                <a:cs typeface="Arial" panose="020B0604020202020204" pitchFamily="34" charset="0"/>
              </a:rPr>
              <a:t>Kurumlarda üretilen ve/veya üretilmesi muhtemel elektronik dokümanların belge niteliğinin korunabilmesi için </a:t>
            </a:r>
            <a:r>
              <a:rPr lang="tr-TR" sz="1600" dirty="0">
                <a:latin typeface="Arial" panose="020B0604020202020204" pitchFamily="34" charset="0"/>
                <a:cs typeface="Arial" panose="020B0604020202020204" pitchFamily="34" charset="0"/>
              </a:rPr>
              <a:t>gerekli standartların belirlenmesi amacıyla şu konulardan oluşur:</a:t>
            </a:r>
          </a:p>
          <a:p>
            <a:pPr algn="just">
              <a:lnSpc>
                <a:spcPct val="150000"/>
              </a:lnSpc>
            </a:pPr>
            <a:r>
              <a:rPr lang="tr-TR" sz="1600" b="1" dirty="0">
                <a:latin typeface="Arial" panose="020B0604020202020204" pitchFamily="34" charset="0"/>
                <a:cs typeface="Arial" panose="020B0604020202020204" pitchFamily="34" charset="0"/>
              </a:rPr>
              <a:t>1- </a:t>
            </a:r>
            <a:r>
              <a:rPr lang="tr-TR" sz="1600" dirty="0">
                <a:latin typeface="Arial" panose="020B0604020202020204" pitchFamily="34" charset="0"/>
                <a:cs typeface="Arial" panose="020B0604020202020204" pitchFamily="34" charset="0"/>
              </a:rPr>
              <a:t>Elektronik Belge Yönetim Sistemi için </a:t>
            </a:r>
            <a:r>
              <a:rPr lang="tr-TR" sz="1600" b="1" dirty="0">
                <a:latin typeface="Arial" panose="020B0604020202020204" pitchFamily="34" charset="0"/>
                <a:cs typeface="Arial" panose="020B0604020202020204" pitchFamily="34" charset="0"/>
              </a:rPr>
              <a:t>gerekli sistem gereksinimleri</a:t>
            </a:r>
          </a:p>
          <a:p>
            <a:pPr algn="just">
              <a:lnSpc>
                <a:spcPct val="150000"/>
              </a:lnSpc>
            </a:pPr>
            <a:r>
              <a:rPr lang="tr-TR" sz="1600" b="1" dirty="0">
                <a:latin typeface="Arial" panose="020B0604020202020204" pitchFamily="34" charset="0"/>
                <a:cs typeface="Arial" panose="020B0604020202020204" pitchFamily="34" charset="0"/>
              </a:rPr>
              <a:t>2-</a:t>
            </a:r>
            <a:r>
              <a:rPr lang="tr-TR" sz="1600" dirty="0">
                <a:latin typeface="Arial" panose="020B0604020202020204" pitchFamily="34" charset="0"/>
                <a:cs typeface="Arial" panose="020B0604020202020204" pitchFamily="34" charset="0"/>
              </a:rPr>
              <a:t> EBYS için gerekli </a:t>
            </a:r>
            <a:r>
              <a:rPr lang="tr-TR" sz="1600" b="1" dirty="0">
                <a:latin typeface="Arial" panose="020B0604020202020204" pitchFamily="34" charset="0"/>
                <a:cs typeface="Arial" panose="020B0604020202020204" pitchFamily="34" charset="0"/>
              </a:rPr>
              <a:t>belge yönetim teknikleri ve uygulamaları</a:t>
            </a:r>
          </a:p>
          <a:p>
            <a:pPr algn="just">
              <a:lnSpc>
                <a:spcPct val="150000"/>
              </a:lnSpc>
            </a:pPr>
            <a:r>
              <a:rPr lang="tr-TR" sz="1600" b="1" dirty="0">
                <a:latin typeface="Arial" panose="020B0604020202020204" pitchFamily="34" charset="0"/>
                <a:cs typeface="Arial" panose="020B0604020202020204" pitchFamily="34" charset="0"/>
              </a:rPr>
              <a:t>3-</a:t>
            </a:r>
            <a:r>
              <a:rPr lang="tr-TR" sz="1600" dirty="0">
                <a:latin typeface="Arial" panose="020B0604020202020204" pitchFamily="34" charset="0"/>
                <a:cs typeface="Arial" panose="020B0604020202020204" pitchFamily="34" charset="0"/>
              </a:rPr>
              <a:t> Elektronik belgelerin </a:t>
            </a:r>
            <a:r>
              <a:rPr lang="tr-TR" sz="1600" b="1" dirty="0">
                <a:latin typeface="Arial" panose="020B0604020202020204" pitchFamily="34" charset="0"/>
                <a:cs typeface="Arial" panose="020B0604020202020204" pitchFamily="34" charset="0"/>
              </a:rPr>
              <a:t>yönetilebilmesi için </a:t>
            </a:r>
            <a:r>
              <a:rPr lang="tr-TR" sz="1600" dirty="0">
                <a:latin typeface="Arial" panose="020B0604020202020204" pitchFamily="34" charset="0"/>
                <a:cs typeface="Arial" panose="020B0604020202020204" pitchFamily="34" charset="0"/>
              </a:rPr>
              <a:t>gerekli gereksinimler</a:t>
            </a:r>
          </a:p>
          <a:p>
            <a:pPr algn="just">
              <a:lnSpc>
                <a:spcPct val="150000"/>
              </a:lnSpc>
            </a:pPr>
            <a:r>
              <a:rPr lang="tr-TR" sz="1600" b="1" dirty="0">
                <a:latin typeface="Arial" panose="020B0604020202020204" pitchFamily="34" charset="0"/>
                <a:cs typeface="Arial" panose="020B0604020202020204" pitchFamily="34" charset="0"/>
              </a:rPr>
              <a:t>4-</a:t>
            </a:r>
            <a:r>
              <a:rPr lang="tr-TR" sz="1600"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Elektronik ortamda üretilmemiş belgelerin </a:t>
            </a:r>
            <a:r>
              <a:rPr lang="tr-TR" sz="1600" dirty="0">
                <a:latin typeface="Arial" panose="020B0604020202020204" pitchFamily="34" charset="0"/>
                <a:cs typeface="Arial" panose="020B0604020202020204" pitchFamily="34" charset="0"/>
              </a:rPr>
              <a:t>yönetim fonksiyonlarının elektronik ortamda yürütülebilmesi için gerekli gereksinimler</a:t>
            </a:r>
          </a:p>
          <a:p>
            <a:pPr algn="just">
              <a:lnSpc>
                <a:spcPct val="150000"/>
              </a:lnSpc>
            </a:pPr>
            <a:r>
              <a:rPr lang="tr-TR" sz="1600" b="1" dirty="0">
                <a:latin typeface="Arial" panose="020B0604020202020204" pitchFamily="34" charset="0"/>
                <a:cs typeface="Arial" panose="020B0604020202020204" pitchFamily="34" charset="0"/>
              </a:rPr>
              <a:t>5-</a:t>
            </a:r>
            <a:r>
              <a:rPr lang="tr-TR" sz="1600" dirty="0">
                <a:latin typeface="Arial" panose="020B0604020202020204" pitchFamily="34" charset="0"/>
                <a:cs typeface="Arial" panose="020B0604020202020204" pitchFamily="34" charset="0"/>
              </a:rPr>
              <a:t> Elektronik belgelerde bulunması gereken </a:t>
            </a:r>
            <a:r>
              <a:rPr lang="tr-TR" sz="1600" b="1" dirty="0">
                <a:latin typeface="Arial" panose="020B0604020202020204" pitchFamily="34" charset="0"/>
                <a:cs typeface="Arial" panose="020B0604020202020204" pitchFamily="34" charset="0"/>
              </a:rPr>
              <a:t>diplomatik özellikler</a:t>
            </a:r>
          </a:p>
          <a:p>
            <a:pPr algn="just">
              <a:lnSpc>
                <a:spcPct val="150000"/>
              </a:lnSpc>
            </a:pPr>
            <a:r>
              <a:rPr lang="tr-TR" sz="1600" b="1" dirty="0">
                <a:latin typeface="Arial" panose="020B0604020202020204" pitchFamily="34" charset="0"/>
                <a:cs typeface="Arial" panose="020B0604020202020204" pitchFamily="34" charset="0"/>
              </a:rPr>
              <a:t>6-</a:t>
            </a:r>
            <a:r>
              <a:rPr lang="tr-TR" sz="1600" dirty="0">
                <a:latin typeface="Arial" panose="020B0604020202020204" pitchFamily="34" charset="0"/>
                <a:cs typeface="Arial" panose="020B0604020202020204" pitchFamily="34" charset="0"/>
              </a:rPr>
              <a:t> Elektronik belgelerin </a:t>
            </a:r>
            <a:r>
              <a:rPr lang="tr-TR" sz="1600" b="1" dirty="0">
                <a:latin typeface="Arial" panose="020B0604020202020204" pitchFamily="34" charset="0"/>
                <a:cs typeface="Arial" panose="020B0604020202020204" pitchFamily="34" charset="0"/>
              </a:rPr>
              <a:t>hukuki geçerliliklerinin sağlanması için </a:t>
            </a:r>
            <a:r>
              <a:rPr lang="tr-TR" sz="1600" dirty="0">
                <a:latin typeface="Arial" panose="020B0604020202020204" pitchFamily="34" charset="0"/>
                <a:cs typeface="Arial" panose="020B0604020202020204" pitchFamily="34" charset="0"/>
              </a:rPr>
              <a:t>alınması gereken önlemler</a:t>
            </a:r>
          </a:p>
          <a:p>
            <a:pPr algn="just">
              <a:lnSpc>
                <a:spcPct val="150000"/>
              </a:lnSpc>
            </a:pPr>
            <a:r>
              <a:rPr lang="tr-TR" sz="1600" b="1" dirty="0">
                <a:latin typeface="Arial" panose="020B0604020202020204" pitchFamily="34" charset="0"/>
                <a:cs typeface="Arial" panose="020B0604020202020204" pitchFamily="34" charset="0"/>
              </a:rPr>
              <a:t>7-</a:t>
            </a:r>
            <a:r>
              <a:rPr lang="tr-TR" sz="1600"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Güvenli elektronik imza ve mühür sistemlerinin uygulanması için </a:t>
            </a:r>
            <a:r>
              <a:rPr lang="tr-TR" sz="1600" dirty="0">
                <a:latin typeface="Arial" panose="020B0604020202020204" pitchFamily="34" charset="0"/>
                <a:cs typeface="Arial" panose="020B0604020202020204" pitchFamily="34" charset="0"/>
              </a:rPr>
              <a:t>gerekli sistem altyapısının tanımlanması.</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71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384916"/>
            <a:ext cx="11274642" cy="5859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TSE 13298 STANDARTLARI (Ekim 2015)</a:t>
            </a:r>
          </a:p>
          <a:p>
            <a:pPr lvl="0" algn="ctr"/>
            <a:r>
              <a:rPr lang="tr-TR" sz="2000" b="1" dirty="0">
                <a:latin typeface="Arial Black" panose="020B0A04020102020204" pitchFamily="34" charset="0"/>
                <a:cs typeface="Times New Roman" panose="02020603050405020304" pitchFamily="18" charset="0"/>
              </a:rPr>
              <a:t>ELEKTRONİK BELGE VE ARŞİV YÖNETİM SİSTEMİ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976544" y="2201662"/>
            <a:ext cx="10200442" cy="3370666"/>
          </a:xfrm>
          <a:prstGeom prst="rect">
            <a:avLst/>
          </a:prstGeom>
          <a:noFill/>
        </p:spPr>
        <p:txBody>
          <a:bodyPr wrap="square">
            <a:spAutoFit/>
          </a:bodyPr>
          <a:lstStyle/>
          <a:p>
            <a:pPr algn="just"/>
            <a:r>
              <a:rPr lang="tr-TR" sz="1600" b="1" dirty="0">
                <a:latin typeface="Arial" panose="020B0604020202020204" pitchFamily="34" charset="0"/>
                <a:cs typeface="Arial" panose="020B0604020202020204" pitchFamily="34" charset="0"/>
              </a:rPr>
              <a:t>Bu standart ayrıca, elektronik belgelerin arşivlenmesi ve yönetimine yönelik olarak da şu konuları kapsar:</a:t>
            </a:r>
          </a:p>
          <a:p>
            <a:pPr algn="just"/>
            <a:endParaRPr lang="tr-TR" sz="1600" b="1" dirty="0">
              <a:latin typeface="Arial" panose="020B0604020202020204" pitchFamily="34" charset="0"/>
              <a:cs typeface="Arial" panose="020B0604020202020204" pitchFamily="34" charset="0"/>
            </a:endParaRPr>
          </a:p>
          <a:p>
            <a:pPr algn="just"/>
            <a:r>
              <a:rPr lang="tr-TR" sz="1600" b="1" dirty="0">
                <a:latin typeface="Arial" panose="020B0604020202020204" pitchFamily="34" charset="0"/>
                <a:cs typeface="Arial" panose="020B0604020202020204" pitchFamily="34" charset="0"/>
              </a:rPr>
              <a:t>1-</a:t>
            </a:r>
            <a:r>
              <a:rPr lang="tr-TR" sz="1600" dirty="0">
                <a:latin typeface="Arial" panose="020B0604020202020204" pitchFamily="34" charset="0"/>
                <a:cs typeface="Arial" panose="020B0604020202020204" pitchFamily="34" charset="0"/>
              </a:rPr>
              <a:t> Elektronik ortamda üretilmiş ve kurumsal kimlik doğrulama sistemleri ve/veya elektronik/mobil imza sistemleri ile imzalanmış kurumsal belgelerin</a:t>
            </a:r>
          </a:p>
          <a:p>
            <a:pPr algn="just"/>
            <a:r>
              <a:rPr lang="tr-TR" sz="1600" b="1" dirty="0">
                <a:latin typeface="Arial" panose="020B0604020202020204" pitchFamily="34" charset="0"/>
                <a:cs typeface="Arial" panose="020B0604020202020204" pitchFamily="34" charset="0"/>
              </a:rPr>
              <a:t>2-</a:t>
            </a:r>
            <a:r>
              <a:rPr lang="tr-TR" sz="1600" dirty="0">
                <a:latin typeface="Arial" panose="020B0604020202020204" pitchFamily="34" charset="0"/>
                <a:cs typeface="Arial" panose="020B0604020202020204" pitchFamily="34" charset="0"/>
              </a:rPr>
              <a:t> Fiziksel ortamlarda üretilmiş olup sonradan sayısallaştırma yöntemi ile elektronik ortama aktarılmış yazılı, basılı, çizili her türlü doküman ve belgelerin </a:t>
            </a:r>
          </a:p>
          <a:p>
            <a:pPr algn="just"/>
            <a:r>
              <a:rPr lang="tr-TR" sz="1600" b="1" dirty="0">
                <a:latin typeface="Arial" panose="020B0604020202020204" pitchFamily="34" charset="0"/>
                <a:cs typeface="Arial" panose="020B0604020202020204" pitchFamily="34" charset="0"/>
              </a:rPr>
              <a:t>3- </a:t>
            </a:r>
            <a:r>
              <a:rPr lang="tr-TR" sz="1600" dirty="0">
                <a:latin typeface="Arial" panose="020B0604020202020204" pitchFamily="34" charset="0"/>
                <a:cs typeface="Arial" panose="020B0604020202020204" pitchFamily="34" charset="0"/>
              </a:rPr>
              <a:t>Dijital olarak üretilmiş resim, ses ve görüntü kayıtlarının,</a:t>
            </a:r>
          </a:p>
          <a:p>
            <a:pPr algn="just"/>
            <a:r>
              <a:rPr lang="tr-TR" sz="1600" b="1" dirty="0">
                <a:latin typeface="Arial" panose="020B0604020202020204" pitchFamily="34" charset="0"/>
                <a:cs typeface="Arial" panose="020B0604020202020204" pitchFamily="34" charset="0"/>
              </a:rPr>
              <a:t>4-</a:t>
            </a:r>
            <a:r>
              <a:rPr lang="tr-TR" sz="1600" dirty="0">
                <a:latin typeface="Arial" panose="020B0604020202020204" pitchFamily="34" charset="0"/>
                <a:cs typeface="Arial" panose="020B0604020202020204" pitchFamily="34" charset="0"/>
              </a:rPr>
              <a:t> Sayısallaştırma yöntemi ile elektronik ortama aktarılmış analog resim, ses ve görüntü kayıtlarının </a:t>
            </a:r>
            <a:r>
              <a:rPr lang="tr-TR" sz="1600" b="1" dirty="0">
                <a:latin typeface="Arial" panose="020B0604020202020204" pitchFamily="34" charset="0"/>
                <a:cs typeface="Arial" panose="020B0604020202020204" pitchFamily="34" charset="0"/>
              </a:rPr>
              <a:t>yönetilmesine imkan sağlayacak düzenlemeleri kapsamaktadır. </a:t>
            </a:r>
          </a:p>
          <a:p>
            <a:pPr algn="just"/>
            <a:r>
              <a:rPr lang="tr-TR" sz="1600" dirty="0">
                <a:latin typeface="Arial" panose="020B0604020202020204" pitchFamily="34" charset="0"/>
                <a:cs typeface="Arial" panose="020B0604020202020204" pitchFamily="34" charset="0"/>
              </a:rPr>
              <a:t>Bu standartlar Bilgi Güvenliğini içermediğinden, </a:t>
            </a:r>
            <a:r>
              <a:rPr lang="tr-TR" sz="1600" b="1" dirty="0">
                <a:latin typeface="Arial" panose="020B0604020202020204" pitchFamily="34" charset="0"/>
                <a:cs typeface="Arial" panose="020B0604020202020204" pitchFamily="34" charset="0"/>
              </a:rPr>
              <a:t>bilgi güvenliği için TS ISO/IEC 27001 Standardı kullanılabilir</a:t>
            </a:r>
            <a:r>
              <a:rPr lang="tr-TR" sz="1600" dirty="0">
                <a:latin typeface="Arial" panose="020B0604020202020204" pitchFamily="34" charset="0"/>
                <a:cs typeface="Arial" panose="020B0604020202020204" pitchFamily="34" charset="0"/>
              </a:rPr>
              <a:t>.</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9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a:extLst>
              <a:ext uri="{FF2B5EF4-FFF2-40B4-BE49-F238E27FC236}">
                <a16:creationId xmlns:a16="http://schemas.microsoft.com/office/drawing/2014/main" id="{DF5DC079-FE1E-4DEC-B537-FF34664F7F64}"/>
              </a:ext>
            </a:extLst>
          </p:cNvPr>
          <p:cNvSpPr>
            <a:spLocks noGrp="1"/>
          </p:cNvSpPr>
          <p:nvPr>
            <p:ph type="ctrTitle"/>
          </p:nvPr>
        </p:nvSpPr>
        <p:spPr>
          <a:xfrm>
            <a:off x="350106" y="69131"/>
            <a:ext cx="11537093" cy="684674"/>
          </a:xfrm>
        </p:spPr>
        <p:txBody>
          <a:bodyPr>
            <a:normAutofit/>
          </a:bodyPr>
          <a:lstStyle/>
          <a:p>
            <a:r>
              <a:rPr lang="tr-TR" sz="2400" b="1" dirty="0">
                <a:solidFill>
                  <a:srgbClr val="E7792B"/>
                </a:solidFill>
                <a:latin typeface="Arial Black" panose="020B0604020202020204" pitchFamily="34" charset="0"/>
                <a:cs typeface="Arial Black" panose="020B0604020202020204" pitchFamily="34" charset="0"/>
              </a:rPr>
              <a:t>GENEL ARŞİV MEVZUATI VE UYGULAMARI</a:t>
            </a:r>
          </a:p>
        </p:txBody>
      </p:sp>
      <p:sp>
        <p:nvSpPr>
          <p:cNvPr id="10" name="Başlık 1">
            <a:extLst>
              <a:ext uri="{FF2B5EF4-FFF2-40B4-BE49-F238E27FC236}">
                <a16:creationId xmlns:a16="http://schemas.microsoft.com/office/drawing/2014/main" id="{E3F84120-2B93-481A-BE50-53B33543D83D}"/>
              </a:ext>
            </a:extLst>
          </p:cNvPr>
          <p:cNvSpPr txBox="1">
            <a:spLocks/>
          </p:cNvSpPr>
          <p:nvPr/>
        </p:nvSpPr>
        <p:spPr>
          <a:xfrm>
            <a:off x="350108" y="753805"/>
            <a:ext cx="2899719" cy="4942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2000" b="1" dirty="0">
                <a:solidFill>
                  <a:prstClr val="black">
                    <a:lumMod val="85000"/>
                    <a:lumOff val="15000"/>
                  </a:prstClr>
                </a:solidFill>
                <a:latin typeface="Arial Black" panose="020B0604020202020204" pitchFamily="34" charset="0"/>
                <a:cs typeface="Arial Black" panose="020B0604020202020204" pitchFamily="34" charset="0"/>
              </a:rPr>
              <a:t>Ders Sunum Planı</a:t>
            </a:r>
            <a:endParaRPr kumimoji="0" lang="tr-TR" sz="2000" b="1" i="0" u="none" strike="noStrike" kern="1200" cap="none" spc="0" normalizeH="0" baseline="0" noProof="0" dirty="0">
              <a:ln>
                <a:noFill/>
              </a:ln>
              <a:solidFill>
                <a:prstClr val="black">
                  <a:lumMod val="85000"/>
                  <a:lumOff val="15000"/>
                </a:prstClr>
              </a:solidFill>
              <a:effectLst/>
              <a:uLnTx/>
              <a:uFillTx/>
              <a:latin typeface="Arial Black" panose="020B0604020202020204" pitchFamily="34" charset="0"/>
              <a:ea typeface="+mj-ea"/>
              <a:cs typeface="Arial Black" panose="020B0604020202020204" pitchFamily="34" charset="0"/>
            </a:endParaRPr>
          </a:p>
        </p:txBody>
      </p:sp>
      <p:sp>
        <p:nvSpPr>
          <p:cNvPr id="11" name="7 Oval">
            <a:extLst>
              <a:ext uri="{FF2B5EF4-FFF2-40B4-BE49-F238E27FC236}">
                <a16:creationId xmlns:a16="http://schemas.microsoft.com/office/drawing/2014/main" id="{FCB7E431-4FAB-4166-83F8-BAF19ACAE99C}"/>
              </a:ext>
            </a:extLst>
          </p:cNvPr>
          <p:cNvSpPr/>
          <p:nvPr/>
        </p:nvSpPr>
        <p:spPr>
          <a:xfrm>
            <a:off x="1905431" y="1136342"/>
            <a:ext cx="8715436" cy="754602"/>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tr-TR" sz="2000" b="1" i="0" u="none" strike="noStrike" kern="0" cap="none" spc="0" normalizeH="0" baseline="0" noProof="0" dirty="0">
                <a:ln>
                  <a:noFill/>
                </a:ln>
                <a:solidFill>
                  <a:srgbClr val="002060"/>
                </a:solidFill>
                <a:effectLst/>
                <a:uLnTx/>
                <a:uFillTx/>
                <a:latin typeface="Arial Black" panose="020B0A04020102020204" pitchFamily="34" charset="0"/>
                <a:ea typeface="Segoe UI Black" pitchFamily="34" charset="0"/>
                <a:cs typeface="Segoe UI Black" pitchFamily="34" charset="0"/>
              </a:rPr>
              <a:t>GENEL ARŞİV MEVZUATI VE UYGULAMALARI EĞİTİMİ</a:t>
            </a:r>
          </a:p>
        </p:txBody>
      </p:sp>
      <p:sp>
        <p:nvSpPr>
          <p:cNvPr id="12" name="Metin kutusu 11">
            <a:extLst>
              <a:ext uri="{FF2B5EF4-FFF2-40B4-BE49-F238E27FC236}">
                <a16:creationId xmlns:a16="http://schemas.microsoft.com/office/drawing/2014/main" id="{8DE6E4D2-7CC7-4E45-AD92-0C4CAA1A9EC4}"/>
              </a:ext>
            </a:extLst>
          </p:cNvPr>
          <p:cNvSpPr txBox="1"/>
          <p:nvPr/>
        </p:nvSpPr>
        <p:spPr>
          <a:xfrm>
            <a:off x="852256" y="2004571"/>
            <a:ext cx="10786369" cy="2985433"/>
          </a:xfrm>
          <a:prstGeom prst="rect">
            <a:avLst/>
          </a:prstGeom>
          <a:noFill/>
        </p:spPr>
        <p:txBody>
          <a:bodyPr wrap="square">
            <a:spAutoFit/>
          </a:bodyPr>
          <a:lstStyle/>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400" b="1" kern="0" dirty="0">
                <a:solidFill>
                  <a:srgbClr val="000099"/>
                </a:solidFill>
                <a:effectLst>
                  <a:outerShdw blurRad="38100" dist="38100" dir="2700000" algn="tl">
                    <a:srgbClr val="000000">
                      <a:alpha val="43137"/>
                    </a:srgbClr>
                  </a:outerShdw>
                </a:effectLst>
                <a:latin typeface="Comic Sans MS" pitchFamily="66" charset="0"/>
              </a:rPr>
              <a:t>11 SAYILI DEVLET ARŞİVLERİ BAŞKANLIĞI HAKKINDA CUMHURBAŞKANLIĞI KARARNAMESİ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400" b="1" kern="0" dirty="0">
                <a:solidFill>
                  <a:srgbClr val="000099"/>
                </a:solidFill>
                <a:effectLst>
                  <a:outerShdw blurRad="38100" dist="38100" dir="2700000" algn="tl">
                    <a:srgbClr val="000000">
                      <a:alpha val="43137"/>
                    </a:srgbClr>
                  </a:outerShdw>
                </a:effectLst>
                <a:latin typeface="Comic Sans MS" pitchFamily="66" charset="0"/>
              </a:rPr>
              <a:t>4 SAYILI CUMHURBAŞKANLIĞI KARARNAMESİ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400" b="1" kern="0" dirty="0">
                <a:solidFill>
                  <a:srgbClr val="0000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RESMİ YAZIŞMALARDA UYULMASI GEREKEN USUL VE ESASLAR HAKKINDA YÖNETMELİK</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tr-TR" sz="1400" b="1" i="0" u="none" strike="noStrike" kern="0" cap="none" spc="0" normalizeH="0" baseline="0" noProof="0" dirty="0">
                <a:ln>
                  <a:noFill/>
                </a:ln>
                <a:solidFill>
                  <a:srgbClr val="000099"/>
                </a:solidFill>
                <a:effectLst>
                  <a:outerShdw blurRad="38100" dist="38100" dir="2700000" algn="tl">
                    <a:srgbClr val="000000">
                      <a:alpha val="43137"/>
                    </a:srgbClr>
                  </a:outerShdw>
                </a:effectLst>
                <a:uLnTx/>
                <a:uFillTx/>
                <a:latin typeface="Comic Sans MS" pitchFamily="66" charset="0"/>
                <a:cs typeface="Times New Roman" panose="02020603050405020304" pitchFamily="18" charset="0"/>
              </a:rPr>
              <a:t>DEVLET ARŞİV HİZMETLERİ HAKKINDA YÖNETMELİK</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400" b="1" kern="0" dirty="0">
                <a:solidFill>
                  <a:srgbClr val="0000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TSE 13298 STANDARTLARI ELEKTRONİK BELGE VE ARŞİV YÖNETİM SİSTEMİ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400" b="1" kern="0" dirty="0">
                <a:solidFill>
                  <a:srgbClr val="0000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TS ISO 11799 Bilgi ve Dokümantasyon - Arşiv ve Kütüphane Malzemeleri için Doküman Depolama Gereklilikleri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400" b="1" kern="0" dirty="0">
                <a:solidFill>
                  <a:srgbClr val="0000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2019/12 SAYILI ARŞİV HİZMETLERİ GENELGESİ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400" b="1" kern="0" dirty="0">
                <a:solidFill>
                  <a:srgbClr val="0000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2021/1 SAYILI EVRAK HAVALE İŞLEMLERİ GENELGESİ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400" b="1" kern="0" dirty="0">
                <a:solidFill>
                  <a:srgbClr val="0000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ARŞİV DAİRESİ BAŞKANLIĞI TALİMATLARI</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r>
              <a:rPr lang="tr-TR" sz="1400" b="1" kern="0" dirty="0">
                <a:solidFill>
                  <a:srgbClr val="000099"/>
                </a:solidFill>
                <a:effectLst>
                  <a:outerShdw blurRad="38100" dist="38100" dir="2700000" algn="tl">
                    <a:srgbClr val="000000">
                      <a:alpha val="43137"/>
                    </a:srgbClr>
                  </a:outerShdw>
                </a:effectLst>
                <a:latin typeface="Comic Sans MS" pitchFamily="66" charset="0"/>
                <a:cs typeface="Times New Roman" panose="02020603050405020304" pitchFamily="18" charset="0"/>
              </a:rPr>
              <a:t>ARŞİVLE İLE İLGİLİ DİĞER TALİMATLAR</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endParaRPr lang="tr-TR" b="1" kern="0" dirty="0">
              <a:solidFill>
                <a:srgbClr val="0033CC"/>
              </a:solidFill>
              <a:effectLst>
                <a:outerShdw blurRad="38100" dist="38100" dir="2700000" algn="tl">
                  <a:srgbClr val="000000">
                    <a:alpha val="43137"/>
                  </a:srgbClr>
                </a:outerShdw>
              </a:effectLst>
              <a:latin typeface="Comic Sans MS" pitchFamily="66" charset="0"/>
              <a:cs typeface="Times New Roman" panose="02020603050405020304" pitchFamily="18" charset="0"/>
            </a:endParaRP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endParaRPr lang="tr-TR" b="1" kern="0" dirty="0">
              <a:solidFill>
                <a:srgbClr val="0033CC"/>
              </a:solidFill>
              <a:effectLst>
                <a:outerShdw blurRad="38100" dist="38100" dir="2700000" algn="tl">
                  <a:srgbClr val="000000">
                    <a:alpha val="43137"/>
                  </a:srgbClr>
                </a:outerShdw>
              </a:effectLst>
              <a:latin typeface="Comic Sans MS" pitchFamily="66" charset="0"/>
              <a:cs typeface="Times New Roman" panose="02020603050405020304" pitchFamily="18" charset="0"/>
            </a:endParaRP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tr-TR" sz="1200" b="1" i="0" u="none" strike="noStrike" kern="0" cap="none" spc="0" normalizeH="0" baseline="0" noProof="0" dirty="0">
              <a:ln>
                <a:noFill/>
              </a:ln>
              <a:solidFill>
                <a:srgbClr val="0033CC"/>
              </a:solidFill>
              <a:effectLst>
                <a:outerShdw blurRad="38100" dist="38100" dir="2700000" algn="tl">
                  <a:srgbClr val="000000">
                    <a:alpha val="43137"/>
                  </a:srgbClr>
                </a:outerShdw>
              </a:effectLst>
              <a:uLnTx/>
              <a:uFillTx/>
              <a:latin typeface="Comic Sans MS" pitchFamily="66" charset="0"/>
              <a:cs typeface="Times New Roman" panose="02020603050405020304" pitchFamily="18" charset="0"/>
            </a:endParaRPr>
          </a:p>
        </p:txBody>
      </p:sp>
    </p:spTree>
    <p:extLst>
      <p:ext uri="{BB962C8B-B14F-4D97-AF65-F5344CB8AC3E}">
        <p14:creationId xmlns:p14="http://schemas.microsoft.com/office/powerpoint/2010/main" val="232706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242874"/>
            <a:ext cx="11274642" cy="7279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TS ISO 11799 Bilgi ve Dokümantasyon - Arşiv ve Kütüphane Malzemeleri için Doküman Depolama Gereklilikleri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594804" y="1908700"/>
            <a:ext cx="10397830" cy="4031873"/>
          </a:xfrm>
          <a:prstGeom prst="rect">
            <a:avLst/>
          </a:prstGeom>
          <a:noFill/>
        </p:spPr>
        <p:txBody>
          <a:bodyPr wrap="square">
            <a:spAutoFit/>
          </a:bodyPr>
          <a:lstStyle/>
          <a:p>
            <a:pPr algn="l"/>
            <a:r>
              <a:rPr lang="tr-TR" sz="1600" b="1" i="0" u="none" strike="noStrike" baseline="0" dirty="0">
                <a:latin typeface="Arial" panose="020B0604020202020204" pitchFamily="34" charset="0"/>
                <a:cs typeface="Arial" panose="020B0604020202020204" pitchFamily="34" charset="0"/>
              </a:rPr>
              <a:t>Bu standart,</a:t>
            </a:r>
          </a:p>
          <a:p>
            <a:pPr algn="l"/>
            <a:endParaRPr lang="tr-TR" sz="1600" b="1" i="0" u="none" strike="noStrike" baseline="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i="0" u="none" strike="noStrike" baseline="0" dirty="0">
                <a:latin typeface="Arial" panose="020B0604020202020204" pitchFamily="34" charset="0"/>
                <a:cs typeface="Arial" panose="020B0604020202020204" pitchFamily="34" charset="0"/>
              </a:rPr>
              <a:t>A</a:t>
            </a:r>
            <a:r>
              <a:rPr lang="tr-TR" sz="1600" b="0" i="0" u="none" strike="noStrike" baseline="0" dirty="0">
                <a:latin typeface="Arial" panose="020B0604020202020204" pitchFamily="34" charset="0"/>
                <a:cs typeface="Arial" panose="020B0604020202020204" pitchFamily="34" charset="0"/>
              </a:rPr>
              <a:t>rşiv ve kütüphane malzemelerinin uzun süreli depolanması için kullanılan </a:t>
            </a:r>
            <a:r>
              <a:rPr lang="tr-TR" sz="1600" b="1" i="0" u="none" strike="noStrike" baseline="0" dirty="0">
                <a:latin typeface="Arial" panose="020B0604020202020204" pitchFamily="34" charset="0"/>
                <a:cs typeface="Arial" panose="020B0604020202020204" pitchFamily="34" charset="0"/>
              </a:rPr>
              <a:t>depoların özelliklerini kapsar</a:t>
            </a:r>
            <a:r>
              <a:rPr lang="tr-TR" sz="1600" b="0" i="0" u="none" strike="noStrike" baseline="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b="0" i="0" u="none" strike="noStrike" baseline="0" dirty="0">
                <a:latin typeface="Arial" panose="020B0604020202020204" pitchFamily="34" charset="0"/>
                <a:cs typeface="Arial" panose="020B0604020202020204" pitchFamily="34" charset="0"/>
              </a:rPr>
              <a:t>Bu standart; </a:t>
            </a:r>
            <a:r>
              <a:rPr lang="tr-TR" sz="1600" b="1" i="0" u="none" strike="noStrike" baseline="0" dirty="0">
                <a:latin typeface="Arial" panose="020B0604020202020204" pitchFamily="34" charset="0"/>
                <a:cs typeface="Arial" panose="020B0604020202020204" pitchFamily="34" charset="0"/>
              </a:rPr>
              <a:t>binanın konumlandırılması, inşası ve yenilenmesi ile bina içinde ve çevresinde kullanılacak tesisat ve teçhizatları kapsar</a:t>
            </a:r>
            <a:r>
              <a:rPr lang="tr-TR" sz="1600" b="0" i="0" u="none" strike="noStrike" baseline="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endParaRPr lang="tr-TR" sz="1600" b="0" i="0" u="none" strike="noStrike" baseline="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b="1" i="0" u="none" strike="noStrike" baseline="0" dirty="0">
                <a:latin typeface="Arial" panose="020B0604020202020204" pitchFamily="34" charset="0"/>
                <a:cs typeface="Arial" panose="020B0604020202020204" pitchFamily="34" charset="0"/>
              </a:rPr>
              <a:t>Kâğıt bazlı malzemelerle birlikte karışık ortamın saklanabileceği depolarda tutulan tüm arşiv ve kütüphane malzemelere uygulanır.</a:t>
            </a:r>
            <a:r>
              <a:rPr lang="tr-TR" sz="1600" b="0" i="0" u="none" strike="noStrike" baseline="0" dirty="0">
                <a:latin typeface="Arial" panose="020B0604020202020204" pitchFamily="34" charset="0"/>
                <a:cs typeface="Arial" panose="020B0604020202020204" pitchFamily="34" charset="0"/>
              </a:rPr>
              <a:t> Belirli arşiv malzemelerinin ihtiyaçlarına uygun koşullar yaratmak için ortamın kontrol edilebileceği bireysel depolarda ayrı alanların veya bölümlerin oluşturulmasını engellemez.</a:t>
            </a:r>
          </a:p>
          <a:p>
            <a:pPr marL="285750" indent="-285750" algn="just">
              <a:buFont typeface="Wingdings" panose="05000000000000000000" pitchFamily="2" charset="2"/>
              <a:buChar char="Ø"/>
            </a:pPr>
            <a:endParaRPr lang="tr-TR" sz="1600" b="0" i="0" u="none" strike="noStrike" baseline="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b="0" i="0" u="none" strike="noStrike" baseline="0" dirty="0">
                <a:latin typeface="Arial" panose="020B0604020202020204" pitchFamily="34" charset="0"/>
                <a:cs typeface="Arial" panose="020B0604020202020204" pitchFamily="34" charset="0"/>
              </a:rPr>
              <a:t>Belirli alanlarda, ulusal veya yerel inşaat düzenlemeleri, kamu binaları ve değerli nesnelerin depolandığı binalarda inşaat, emniyet ve güvenlik gibi konuları (</a:t>
            </a:r>
            <a:r>
              <a:rPr lang="tr-TR" sz="1600" b="1" i="0" u="none" strike="noStrike" baseline="0" dirty="0">
                <a:latin typeface="Arial" panose="020B0604020202020204" pitchFamily="34" charset="0"/>
                <a:cs typeface="Arial" panose="020B0604020202020204" pitchFamily="34" charset="0"/>
              </a:rPr>
              <a:t>yangın önlemleri, acil çıkışlar, depreme karşı güvenlik, çalıntı, hırsızlık, terör eylemleri vb</a:t>
            </a:r>
            <a:r>
              <a:rPr lang="tr-TR" sz="1600" b="0" i="0" u="none" strike="noStrike" baseline="0" dirty="0">
                <a:latin typeface="Arial" panose="020B0604020202020204" pitchFamily="34" charset="0"/>
                <a:cs typeface="Arial" panose="020B0604020202020204" pitchFamily="34" charset="0"/>
              </a:rPr>
              <a:t>.) ve ayrıca profesyonel kullanımdaki hizmet ve teçhizatları kapsayabilir. </a:t>
            </a:r>
            <a:r>
              <a:rPr lang="tr-TR" sz="1600" b="1" i="0" u="none" strike="noStrike" baseline="0" dirty="0">
                <a:latin typeface="Arial" panose="020B0604020202020204" pitchFamily="34" charset="0"/>
                <a:cs typeface="Arial" panose="020B0604020202020204" pitchFamily="34" charset="0"/>
              </a:rPr>
              <a:t>Bu nedenle bu </a:t>
            </a:r>
            <a:r>
              <a:rPr lang="tr-TR" sz="1600" b="1" i="0" u="none" strike="noStrike" baseline="0" dirty="0" err="1">
                <a:latin typeface="Arial" panose="020B0604020202020204" pitchFamily="34" charset="0"/>
                <a:cs typeface="Arial" panose="020B0604020202020204" pitchFamily="34" charset="0"/>
              </a:rPr>
              <a:t>standart’ta</a:t>
            </a:r>
            <a:r>
              <a:rPr lang="tr-TR" sz="1600" b="1" i="0" u="none" strike="noStrike" baseline="0" dirty="0">
                <a:latin typeface="Arial" panose="020B0604020202020204" pitchFamily="34" charset="0"/>
                <a:cs typeface="Arial" panose="020B0604020202020204" pitchFamily="34" charset="0"/>
              </a:rPr>
              <a:t>, bu gerekliliklere nelerin eklenebileceğinin tavsiye edilmesi dışında, bu alanlardaki ayrıntılı kural ve düzenlemelerden kaçınılmıştır.</a:t>
            </a:r>
            <a:endParaRPr lang="tr-T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72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242874"/>
            <a:ext cx="11274642" cy="7279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TS ISO 11799 Bilgi ve Dokümantasyon - Arşiv ve Kütüphane Malzemeleri için Doküman Depolama Gereklilikleri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417249" y="2090293"/>
            <a:ext cx="10427422" cy="2800767"/>
          </a:xfrm>
          <a:prstGeom prst="rect">
            <a:avLst/>
          </a:prstGeom>
          <a:noFill/>
        </p:spPr>
        <p:txBody>
          <a:bodyPr wrap="square">
            <a:spAutoFit/>
          </a:bodyPr>
          <a:lstStyle/>
          <a:p>
            <a:pPr algn="l"/>
            <a:r>
              <a:rPr lang="tr-TR" sz="1600" b="1" i="0" u="none" strike="noStrike" baseline="0" dirty="0">
                <a:latin typeface="Arial" panose="020B0604020202020204" pitchFamily="34" charset="0"/>
                <a:cs typeface="Arial" panose="020B0604020202020204" pitchFamily="34" charset="0"/>
              </a:rPr>
              <a:t>Ayrıca Bu standardın eklerinde bulunan;</a:t>
            </a:r>
          </a:p>
          <a:p>
            <a:pPr algn="l"/>
            <a:endParaRPr lang="tr-TR" sz="1600" b="1" i="0" u="none" strike="noStrike" baseline="0" dirty="0">
              <a:latin typeface="Arial" panose="020B0604020202020204" pitchFamily="34" charset="0"/>
              <a:cs typeface="Arial" panose="020B0604020202020204" pitchFamily="34" charset="0"/>
            </a:endParaRPr>
          </a:p>
          <a:p>
            <a:pPr algn="just"/>
            <a:r>
              <a:rPr lang="tr-TR" sz="1600" b="1" i="0" u="sng" strike="noStrike" baseline="0" dirty="0">
                <a:latin typeface="Arial" panose="020B0604020202020204" pitchFamily="34" charset="0"/>
                <a:cs typeface="Arial" panose="020B0604020202020204" pitchFamily="34" charset="0"/>
              </a:rPr>
              <a:t>Ek A:</a:t>
            </a:r>
            <a:r>
              <a:rPr lang="tr-TR" sz="1600" i="0" u="none" strike="noStrike" baseline="0" dirty="0">
                <a:latin typeface="Arial" panose="020B0604020202020204" pitchFamily="34" charset="0"/>
                <a:cs typeface="Arial" panose="020B0604020202020204" pitchFamily="34" charset="0"/>
              </a:rPr>
              <a:t> Yangın önleyici sistemler hakkında,</a:t>
            </a:r>
            <a:r>
              <a:rPr lang="tr-TR" sz="1600" b="0" i="0" u="none" strike="noStrike" baseline="0" dirty="0">
                <a:latin typeface="Arial" panose="020B0604020202020204" pitchFamily="34" charset="0"/>
                <a:cs typeface="Arial" panose="020B0604020202020204" pitchFamily="34" charset="0"/>
              </a:rPr>
              <a:t> </a:t>
            </a:r>
          </a:p>
          <a:p>
            <a:pPr algn="just"/>
            <a:endParaRPr lang="tr-TR" sz="1600" dirty="0">
              <a:latin typeface="Arial" panose="020B0604020202020204" pitchFamily="34" charset="0"/>
              <a:cs typeface="Arial" panose="020B0604020202020204" pitchFamily="34" charset="0"/>
            </a:endParaRPr>
          </a:p>
          <a:p>
            <a:pPr algn="just"/>
            <a:r>
              <a:rPr lang="tr-TR" sz="1600" b="1" i="0" u="sng" strike="noStrike" baseline="0" dirty="0">
                <a:latin typeface="Arial" panose="020B0604020202020204" pitchFamily="34" charset="0"/>
                <a:cs typeface="Arial" panose="020B0604020202020204" pitchFamily="34" charset="0"/>
              </a:rPr>
              <a:t>Ek B:</a:t>
            </a:r>
            <a:r>
              <a:rPr lang="tr-TR" sz="1600" b="1" i="0" u="none" strike="noStrike" baseline="0" dirty="0">
                <a:latin typeface="Arial" panose="020B0604020202020204" pitchFamily="34" charset="0"/>
                <a:cs typeface="Arial" panose="020B0604020202020204" pitchFamily="34" charset="0"/>
              </a:rPr>
              <a:t> </a:t>
            </a:r>
            <a:r>
              <a:rPr lang="tr-TR" sz="1600" i="0" u="none" strike="noStrike" baseline="0" dirty="0">
                <a:latin typeface="Arial" panose="020B0604020202020204" pitchFamily="34" charset="0"/>
                <a:cs typeface="Arial" panose="020B0604020202020204" pitchFamily="34" charset="0"/>
              </a:rPr>
              <a:t>Yangın söndürme sistemleri hakkında,</a:t>
            </a:r>
          </a:p>
          <a:p>
            <a:pPr algn="just"/>
            <a:endParaRPr lang="tr-TR" sz="1600" dirty="0">
              <a:latin typeface="Arial" panose="020B0604020202020204" pitchFamily="34" charset="0"/>
              <a:cs typeface="Arial" panose="020B0604020202020204" pitchFamily="34" charset="0"/>
            </a:endParaRPr>
          </a:p>
          <a:p>
            <a:pPr algn="just"/>
            <a:r>
              <a:rPr lang="tr-TR" sz="1600" b="1" i="0" u="sng" strike="noStrike" baseline="0" dirty="0">
                <a:latin typeface="Arial" panose="020B0604020202020204" pitchFamily="34" charset="0"/>
                <a:cs typeface="Arial" panose="020B0604020202020204" pitchFamily="34" charset="0"/>
              </a:rPr>
              <a:t>Ek C:</a:t>
            </a:r>
            <a:r>
              <a:rPr lang="tr-TR" sz="1600" b="1" i="0" u="none" strike="noStrike" baseline="0" dirty="0">
                <a:latin typeface="Arial" panose="020B0604020202020204" pitchFamily="34" charset="0"/>
                <a:cs typeface="Arial" panose="020B0604020202020204" pitchFamily="34" charset="0"/>
              </a:rPr>
              <a:t> </a:t>
            </a:r>
            <a:r>
              <a:rPr lang="tr-TR" sz="1600" i="0" u="none" strike="noStrike" baseline="0" dirty="0">
                <a:latin typeface="Arial" panose="020B0604020202020204" pitchFamily="34" charset="0"/>
                <a:cs typeface="Arial" panose="020B0604020202020204" pitchFamily="34" charset="0"/>
              </a:rPr>
              <a:t>Arşiv ve kütüphane malzemelerinin uzun süreli depolanması için önerilen iklim koşulları hakkında,</a:t>
            </a:r>
          </a:p>
          <a:p>
            <a:pPr algn="just"/>
            <a:endParaRPr lang="tr-TR" sz="1600" dirty="0">
              <a:latin typeface="Arial" panose="020B0604020202020204" pitchFamily="34" charset="0"/>
              <a:cs typeface="Arial" panose="020B0604020202020204" pitchFamily="34" charset="0"/>
            </a:endParaRPr>
          </a:p>
          <a:p>
            <a:pPr algn="just"/>
            <a:r>
              <a:rPr lang="tr-TR" sz="1600" b="1" i="0" u="sng" strike="noStrike" baseline="0" dirty="0">
                <a:latin typeface="Arial" panose="020B0604020202020204" pitchFamily="34" charset="0"/>
                <a:cs typeface="Arial" panose="020B0604020202020204" pitchFamily="34" charset="0"/>
              </a:rPr>
              <a:t>Ek D:</a:t>
            </a:r>
            <a:r>
              <a:rPr lang="tr-TR" sz="1600" b="1" i="0" u="none" strike="noStrike" baseline="0" dirty="0">
                <a:latin typeface="Arial" panose="020B0604020202020204" pitchFamily="34" charset="0"/>
                <a:cs typeface="Arial" panose="020B0604020202020204" pitchFamily="34" charset="0"/>
              </a:rPr>
              <a:t> </a:t>
            </a:r>
            <a:r>
              <a:rPr lang="tr-TR" sz="1600" i="0" u="none" strike="noStrike" baseline="0" dirty="0">
                <a:latin typeface="Arial" panose="020B0604020202020204" pitchFamily="34" charset="0"/>
                <a:cs typeface="Arial" panose="020B0604020202020204" pitchFamily="34" charset="0"/>
              </a:rPr>
              <a:t>Hava kirleticilerine ilişkin kılavuz ile ilgili,</a:t>
            </a:r>
          </a:p>
          <a:p>
            <a:pPr algn="just"/>
            <a:endParaRPr lang="tr-TR" sz="1600" dirty="0">
              <a:latin typeface="Arial" panose="020B0604020202020204" pitchFamily="34" charset="0"/>
              <a:cs typeface="Arial" panose="020B0604020202020204" pitchFamily="34" charset="0"/>
            </a:endParaRPr>
          </a:p>
          <a:p>
            <a:pPr algn="just"/>
            <a:r>
              <a:rPr lang="tr-TR" sz="1600" dirty="0">
                <a:latin typeface="Arial" panose="020B0604020202020204" pitchFamily="34" charset="0"/>
                <a:cs typeface="Arial" panose="020B0604020202020204" pitchFamily="34" charset="0"/>
              </a:rPr>
              <a:t>          Bilgilere yer verilmektedir.</a:t>
            </a:r>
          </a:p>
        </p:txBody>
      </p:sp>
    </p:spTree>
    <p:extLst>
      <p:ext uri="{BB962C8B-B14F-4D97-AF65-F5344CB8AC3E}">
        <p14:creationId xmlns:p14="http://schemas.microsoft.com/office/powerpoint/2010/main" val="1011128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242874"/>
            <a:ext cx="11274642" cy="7279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2019/12 SAYILI ARŞİV HİZMETLERİ GENELGESİ (08.10.2019 tarih ve E.3720566 sayılı yazı eki 1806 sayılı Genelge)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674703" y="2379216"/>
            <a:ext cx="10537793" cy="3124445"/>
          </a:xfrm>
          <a:prstGeom prst="rect">
            <a:avLst/>
          </a:prstGeom>
          <a:noFill/>
        </p:spPr>
        <p:txBody>
          <a:bodyPr wrap="square">
            <a:spAutoFit/>
          </a:bodyPr>
          <a:lstStyle/>
          <a:p>
            <a:pPr algn="just"/>
            <a:r>
              <a:rPr lang="tr-TR" sz="1600" dirty="0">
                <a:latin typeface="Arial" panose="020B0604020202020204" pitchFamily="34" charset="0"/>
                <a:cs typeface="Arial" panose="020B0604020202020204" pitchFamily="34" charset="0"/>
              </a:rPr>
              <a:t>Tapu ve Kadastro Genel Müdürlüğü; </a:t>
            </a:r>
          </a:p>
          <a:p>
            <a:pPr marL="285750" indent="-285750" algn="just">
              <a:buFont typeface="Wingdings" panose="05000000000000000000" pitchFamily="2" charset="2"/>
              <a:buChar char="§"/>
            </a:pPr>
            <a:r>
              <a:rPr lang="tr-TR" sz="1600" b="1" dirty="0">
                <a:latin typeface="Arial" panose="020B0604020202020204" pitchFamily="34" charset="0"/>
                <a:cs typeface="Arial" panose="020B0604020202020204" pitchFamily="34" charset="0"/>
              </a:rPr>
              <a:t>Merkez, </a:t>
            </a:r>
          </a:p>
          <a:p>
            <a:pPr marL="285750" indent="-285750" algn="just">
              <a:buFont typeface="Wingdings" panose="05000000000000000000" pitchFamily="2" charset="2"/>
              <a:buChar char="§"/>
            </a:pPr>
            <a:r>
              <a:rPr lang="tr-TR" sz="1600" b="1" dirty="0">
                <a:latin typeface="Arial" panose="020B0604020202020204" pitchFamily="34" charset="0"/>
                <a:cs typeface="Arial" panose="020B0604020202020204" pitchFamily="34" charset="0"/>
              </a:rPr>
              <a:t>Taşra,</a:t>
            </a:r>
          </a:p>
          <a:p>
            <a:pPr marL="285750" indent="-285750" algn="just">
              <a:buFont typeface="Wingdings" panose="05000000000000000000" pitchFamily="2" charset="2"/>
              <a:buChar char="§"/>
            </a:pPr>
            <a:r>
              <a:rPr lang="tr-TR" sz="1600" b="1" dirty="0">
                <a:latin typeface="Arial" panose="020B0604020202020204" pitchFamily="34" charset="0"/>
                <a:cs typeface="Arial" panose="020B0604020202020204" pitchFamily="34" charset="0"/>
              </a:rPr>
              <a:t>Yurtdışı teşkilatının,</a:t>
            </a:r>
          </a:p>
          <a:p>
            <a:pPr algn="just"/>
            <a:r>
              <a:rPr lang="tr-TR" sz="1600" dirty="0">
                <a:latin typeface="Arial" panose="020B0604020202020204" pitchFamily="34" charset="0"/>
                <a:cs typeface="Arial" panose="020B0604020202020204" pitchFamily="34" charset="0"/>
              </a:rPr>
              <a:t> yapmış oldukları hizmetler, haberleşme ve işlemlere ait </a:t>
            </a:r>
            <a:r>
              <a:rPr lang="tr-TR" sz="1600" b="1" u="sng" dirty="0">
                <a:latin typeface="Arial" panose="020B0604020202020204" pitchFamily="34" charset="0"/>
                <a:cs typeface="Arial" panose="020B0604020202020204" pitchFamily="34" charset="0"/>
              </a:rPr>
              <a:t>Arşiv belgesi ve arşivlik belgenin;</a:t>
            </a:r>
          </a:p>
          <a:p>
            <a:pPr marL="285750" indent="-285750" algn="just">
              <a:buFont typeface="Wingdings" panose="05000000000000000000" pitchFamily="2" charset="2"/>
              <a:buChar char="ü"/>
            </a:pPr>
            <a:r>
              <a:rPr lang="tr-TR" sz="1600" dirty="0">
                <a:latin typeface="Arial" panose="020B0604020202020204" pitchFamily="34" charset="0"/>
                <a:cs typeface="Arial" panose="020B0604020202020204" pitchFamily="34" charset="0"/>
              </a:rPr>
              <a:t>kayıt,</a:t>
            </a:r>
          </a:p>
          <a:p>
            <a:pPr marL="285750" indent="-285750" algn="just">
              <a:buFont typeface="Wingdings" panose="05000000000000000000" pitchFamily="2" charset="2"/>
              <a:buChar char="ü"/>
            </a:pPr>
            <a:r>
              <a:rPr lang="tr-TR" sz="1600" dirty="0">
                <a:latin typeface="Arial" panose="020B0604020202020204" pitchFamily="34" charset="0"/>
                <a:cs typeface="Arial" panose="020B0604020202020204" pitchFamily="34" charset="0"/>
              </a:rPr>
              <a:t>değerlendirme, </a:t>
            </a:r>
          </a:p>
          <a:p>
            <a:pPr marL="285750" indent="-285750" algn="just">
              <a:buFont typeface="Wingdings" panose="05000000000000000000" pitchFamily="2" charset="2"/>
              <a:buChar char="ü"/>
            </a:pPr>
            <a:r>
              <a:rPr lang="tr-TR" sz="1600" dirty="0">
                <a:latin typeface="Arial" panose="020B0604020202020204" pitchFamily="34" charset="0"/>
                <a:cs typeface="Arial" panose="020B0604020202020204" pitchFamily="34" charset="0"/>
              </a:rPr>
              <a:t>çıkış, </a:t>
            </a:r>
          </a:p>
          <a:p>
            <a:pPr marL="285750" indent="-285750" algn="just">
              <a:buFont typeface="Wingdings" panose="05000000000000000000" pitchFamily="2" charset="2"/>
              <a:buChar char="ü"/>
            </a:pPr>
            <a:r>
              <a:rPr lang="tr-TR" sz="1600" dirty="0">
                <a:latin typeface="Arial" panose="020B0604020202020204" pitchFamily="34" charset="0"/>
                <a:cs typeface="Arial" panose="020B0604020202020204" pitchFamily="34" charset="0"/>
              </a:rPr>
              <a:t>ilgili ünitelerine gönderilme,</a:t>
            </a:r>
          </a:p>
          <a:p>
            <a:pPr marL="285750" indent="-285750" algn="just">
              <a:buFont typeface="Wingdings" panose="05000000000000000000" pitchFamily="2" charset="2"/>
              <a:buChar char="ü"/>
            </a:pPr>
            <a:r>
              <a:rPr lang="tr-TR" sz="1600" dirty="0">
                <a:latin typeface="Arial" panose="020B0604020202020204" pitchFamily="34" charset="0"/>
                <a:cs typeface="Arial" panose="020B0604020202020204" pitchFamily="34" charset="0"/>
              </a:rPr>
              <a:t>teslim edilme,</a:t>
            </a:r>
          </a:p>
          <a:p>
            <a:pPr marL="285750" indent="-285750" algn="just">
              <a:buFont typeface="Wingdings" panose="05000000000000000000" pitchFamily="2" charset="2"/>
              <a:buChar char="ü"/>
            </a:pPr>
            <a:r>
              <a:rPr lang="tr-TR" sz="1600" dirty="0">
                <a:latin typeface="Arial" panose="020B0604020202020204" pitchFamily="34" charset="0"/>
                <a:cs typeface="Arial" panose="020B0604020202020204" pitchFamily="34" charset="0"/>
              </a:rPr>
              <a:t>bir arada bulundurma ve dosyalama esas ve usullerinin düzenlenmesi; </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98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242874"/>
            <a:ext cx="11274642" cy="7279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2019/12 SAYILI ARŞİV HİZMETLERİ GENELGESİ (08.10.2019 tarih ve E.3720566 sayılı yazı eki 1806 sayılı Genelge)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674703" y="2379216"/>
            <a:ext cx="10537793" cy="2632003"/>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Tapu ve kadastro müdürlüklerinde işlemlere dayanak olan;</a:t>
            </a:r>
          </a:p>
          <a:p>
            <a:pPr marL="285750" indent="-285750" algn="just">
              <a:lnSpc>
                <a:spcPct val="150000"/>
              </a:lnSpc>
              <a:buFont typeface="Wingdings" panose="05000000000000000000" pitchFamily="2" charset="2"/>
              <a:buChar char="§"/>
            </a:pPr>
            <a:r>
              <a:rPr lang="tr-TR" sz="1600" dirty="0">
                <a:latin typeface="Arial" panose="020B0604020202020204" pitchFamily="34" charset="0"/>
                <a:cs typeface="Arial" panose="020B0604020202020204" pitchFamily="34" charset="0"/>
              </a:rPr>
              <a:t>Belgelerin tespit edilmesi, belge türü ve saklama sürelerine göre sınıflandırılması; </a:t>
            </a:r>
          </a:p>
          <a:p>
            <a:pPr marL="285750" indent="-285750" algn="just">
              <a:lnSpc>
                <a:spcPct val="150000"/>
              </a:lnSpc>
              <a:buFont typeface="Wingdings" panose="05000000000000000000" pitchFamily="2" charset="2"/>
              <a:buChar char="§"/>
            </a:pPr>
            <a:r>
              <a:rPr lang="tr-TR" sz="1600" dirty="0">
                <a:latin typeface="Arial" panose="020B0604020202020204" pitchFamily="34" charset="0"/>
                <a:cs typeface="Arial" panose="020B0604020202020204" pitchFamily="34" charset="0"/>
              </a:rPr>
              <a:t>Belge güvenliğinin sağlanması; </a:t>
            </a:r>
          </a:p>
          <a:p>
            <a:pPr marL="285750" indent="-285750" algn="just">
              <a:lnSpc>
                <a:spcPct val="150000"/>
              </a:lnSpc>
              <a:buFont typeface="Wingdings" panose="05000000000000000000" pitchFamily="2" charset="2"/>
              <a:buChar char="§"/>
            </a:pPr>
            <a:r>
              <a:rPr lang="tr-TR" sz="1600" dirty="0">
                <a:latin typeface="Arial" panose="020B0604020202020204" pitchFamily="34" charset="0"/>
                <a:cs typeface="Arial" panose="020B0604020202020204" pitchFamily="34" charset="0"/>
              </a:rPr>
              <a:t>İşlem belgelerinin, teknik belgelerin ve bunun dışındaki genel yazışma belgelerinin ayıklanması, tasnif edilmesi, fiziksel ve elektronik ortama aktarılarak arşivlenmesi,</a:t>
            </a:r>
          </a:p>
          <a:p>
            <a:pPr marL="285750" indent="-285750" algn="just">
              <a:lnSpc>
                <a:spcPct val="150000"/>
              </a:lnSpc>
              <a:buFont typeface="Wingdings" panose="05000000000000000000" pitchFamily="2" charset="2"/>
              <a:buChar char="§"/>
            </a:pPr>
            <a:r>
              <a:rPr lang="tr-TR" sz="1600" dirty="0">
                <a:latin typeface="Arial" panose="020B0604020202020204" pitchFamily="34" charset="0"/>
                <a:cs typeface="Arial" panose="020B0604020202020204" pitchFamily="34" charset="0"/>
              </a:rPr>
              <a:t>Belgelerden saklanmasına gerek görülmeyenlerin imhası,</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431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242874"/>
            <a:ext cx="11274642" cy="7279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2019/12 SAYILI ARŞİV HİZMETLERİ GENELGESİ (08.10.2019 tarih ve E.3720566 sayılı yazı eki 1806 sayılı Genelge) </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674703" y="2379216"/>
            <a:ext cx="10537793" cy="3001334"/>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tr-TR" sz="1600" dirty="0">
                <a:latin typeface="Arial" panose="020B0604020202020204" pitchFamily="34" charset="0"/>
                <a:cs typeface="Arial" panose="020B0604020202020204" pitchFamily="34" charset="0"/>
              </a:rPr>
              <a:t>Birim ve kurum arşivlerinin işleyişinin belirlenmesi; </a:t>
            </a:r>
          </a:p>
          <a:p>
            <a:pPr marL="285750" indent="-285750" algn="just">
              <a:lnSpc>
                <a:spcPct val="150000"/>
              </a:lnSpc>
              <a:buFont typeface="Wingdings" panose="05000000000000000000" pitchFamily="2" charset="2"/>
              <a:buChar char="§"/>
            </a:pPr>
            <a:r>
              <a:rPr lang="tr-TR" sz="1600" dirty="0">
                <a:latin typeface="Arial" panose="020B0604020202020204" pitchFamily="34" charset="0"/>
                <a:cs typeface="Arial" panose="020B0604020202020204" pitchFamily="34" charset="0"/>
              </a:rPr>
              <a:t>İş ve işlemlerin uyumlu, süratli ve verimli bir şekilde yapılmasının sağlanması;</a:t>
            </a:r>
          </a:p>
          <a:p>
            <a:pPr marL="285750" indent="-285750" algn="just">
              <a:lnSpc>
                <a:spcPct val="150000"/>
              </a:lnSpc>
              <a:buFont typeface="Wingdings" panose="05000000000000000000" pitchFamily="2" charset="2"/>
              <a:buChar char="§"/>
            </a:pPr>
            <a:r>
              <a:rPr lang="tr-TR" sz="1600" dirty="0">
                <a:latin typeface="Arial" panose="020B0604020202020204" pitchFamily="34" charset="0"/>
                <a:cs typeface="Arial" panose="020B0604020202020204" pitchFamily="34" charset="0"/>
              </a:rPr>
              <a:t>Arşivlerin düzenlenmesi ile ilgili fiziki şartların belirlenmesi;</a:t>
            </a:r>
          </a:p>
          <a:p>
            <a:pPr marL="285750" indent="-285750" algn="just">
              <a:lnSpc>
                <a:spcPct val="150000"/>
              </a:lnSpc>
              <a:buFont typeface="Wingdings" panose="05000000000000000000" pitchFamily="2" charset="2"/>
              <a:buChar char="§"/>
            </a:pPr>
            <a:r>
              <a:rPr lang="tr-TR" sz="1600" dirty="0">
                <a:latin typeface="Arial" panose="020B0604020202020204" pitchFamily="34" charset="0"/>
                <a:cs typeface="Arial" panose="020B0604020202020204" pitchFamily="34" charset="0"/>
              </a:rPr>
              <a:t>Arşiv belgesi ile arşivlik belgenin korunması;</a:t>
            </a:r>
          </a:p>
          <a:p>
            <a:pPr algn="just">
              <a:lnSpc>
                <a:spcPct val="150000"/>
              </a:lnSpc>
            </a:pPr>
            <a:endParaRPr lang="tr-TR" sz="1600" dirty="0">
              <a:latin typeface="Arial" panose="020B0604020202020204" pitchFamily="34" charset="0"/>
              <a:cs typeface="Arial" panose="020B0604020202020204" pitchFamily="34" charset="0"/>
            </a:endParaRPr>
          </a:p>
          <a:p>
            <a:pPr algn="just">
              <a:lnSpc>
                <a:spcPct val="150000"/>
              </a:lnSpc>
            </a:pPr>
            <a:r>
              <a:rPr lang="tr-TR" sz="1600" dirty="0">
                <a:latin typeface="Arial" panose="020B0604020202020204" pitchFamily="34" charset="0"/>
                <a:cs typeface="Arial" panose="020B0604020202020204" pitchFamily="34" charset="0"/>
              </a:rPr>
              <a:t>hususlarında arşivlerin etkin ve verimli bir şekilde yönetilmesi ile lisanslı büroların yaptığı işlemlere ait teknik içerikli belgelerin arşivlenmesine yönelik </a:t>
            </a:r>
            <a:r>
              <a:rPr lang="tr-TR" sz="1600" b="1" dirty="0">
                <a:latin typeface="Arial" panose="020B0604020202020204" pitchFamily="34" charset="0"/>
                <a:cs typeface="Arial" panose="020B0604020202020204" pitchFamily="34" charset="0"/>
              </a:rPr>
              <a:t>usul ve esasları düzenlemektir.</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307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242874"/>
            <a:ext cx="11274642" cy="7279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2021/1 SAYILI EVRAK HAVALE İŞLEMLERİ GENELGESİ (1906 Sayılı Genelge)</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674703" y="2379216"/>
            <a:ext cx="10804124" cy="2139560"/>
          </a:xfrm>
          <a:prstGeom prst="rect">
            <a:avLst/>
          </a:prstGeom>
          <a:noFill/>
        </p:spPr>
        <p:txBody>
          <a:bodyPr wrap="square">
            <a:spAutoFit/>
          </a:bodyPr>
          <a:lstStyle/>
          <a:p>
            <a:pPr marL="285750" lvl="0" indent="-285750" algn="just">
              <a:buFont typeface="Wingdings" panose="05000000000000000000" pitchFamily="2" charset="2"/>
              <a:buChar char="Ø"/>
            </a:pPr>
            <a:r>
              <a:rPr kumimoji="0" lang="tr-TR"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Tapu ve Kadastro Genel Müdürlüğü taşra birimlerine fiziksel/elektronik ortamda gelen evrakın, </a:t>
            </a:r>
            <a:r>
              <a:rPr kumimoji="0" lang="tr-TR"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gereği yapılmak üzere veya bilgi için gelen yazıların arşivlenmesi için</a:t>
            </a:r>
            <a:r>
              <a:rPr kumimoji="0" lang="tr-TR"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 ilgilisine havalesinde izlenecek usul ve esasları düzenlemektir.</a:t>
            </a:r>
          </a:p>
          <a:p>
            <a:pPr marL="285750" lvl="0" indent="-285750" algn="just">
              <a:buFont typeface="Wingdings" panose="05000000000000000000" pitchFamily="2" charset="2"/>
              <a:buChar char="Ø"/>
            </a:pPr>
            <a:endParaRPr kumimoji="0" lang="tr-TR" sz="16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kumimoji="0" lang="tr-TR"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Bu genelge 4 numaralı Cumhurbaşkanlığı Kararnamesi’nin 478, 484/1-d maddeleri ile </a:t>
            </a:r>
            <a:r>
              <a:rPr kumimoji="0" lang="tr-TR"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TSE 13298 Elektronik Belge ve Arşiv Yönetim Sistemi Standardına</a:t>
            </a:r>
            <a:r>
              <a:rPr kumimoji="0" lang="tr-TR"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 dayanılarak hazırlanmıştır.</a:t>
            </a:r>
            <a:br>
              <a:rPr kumimoji="0" lang="tr-TR"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lang="tr-TR" sz="1600" dirty="0">
              <a:latin typeface="Arial" panose="020B0604020202020204" pitchFamily="34" charset="0"/>
              <a:cs typeface="Arial" panose="020B0604020202020204" pitchFamily="34" charset="0"/>
            </a:endParaRP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494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242875"/>
            <a:ext cx="11274642" cy="346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ARŞİV DAİRESİ BAŞKANLIĞI TALİMATLARI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764441" y="1775535"/>
            <a:ext cx="10430300" cy="662233"/>
          </a:xfrm>
          <a:prstGeom prst="rect">
            <a:avLst/>
          </a:prstGeom>
          <a:noFill/>
        </p:spPr>
        <p:txBody>
          <a:bodyPr wrap="square">
            <a:spAutoFit/>
          </a:bodyPr>
          <a:lstStyle/>
          <a:p>
            <a:r>
              <a:rPr lang="tr-TR" sz="1600" b="1" dirty="0">
                <a:latin typeface="Arial" panose="020B0604020202020204" pitchFamily="34" charset="0"/>
                <a:cs typeface="Arial" panose="020B0604020202020204" pitchFamily="34" charset="0"/>
              </a:rPr>
              <a:t>1- Eski Yazı Tapu Kayıtları Hakkında Talimat:</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pic>
        <p:nvPicPr>
          <p:cNvPr id="8" name="Resim 7">
            <a:extLst>
              <a:ext uri="{FF2B5EF4-FFF2-40B4-BE49-F238E27FC236}">
                <a16:creationId xmlns:a16="http://schemas.microsoft.com/office/drawing/2014/main" id="{04AA3C9A-3205-4C9A-B970-4383AD93128D}"/>
              </a:ext>
            </a:extLst>
          </p:cNvPr>
          <p:cNvPicPr>
            <a:picLocks noChangeAspect="1"/>
          </p:cNvPicPr>
          <p:nvPr/>
        </p:nvPicPr>
        <p:blipFill>
          <a:blip r:embed="rId2"/>
          <a:stretch>
            <a:fillRect/>
          </a:stretch>
        </p:blipFill>
        <p:spPr>
          <a:xfrm>
            <a:off x="764441" y="2228295"/>
            <a:ext cx="10430300" cy="2636667"/>
          </a:xfrm>
          <a:prstGeom prst="rect">
            <a:avLst/>
          </a:prstGeom>
        </p:spPr>
      </p:pic>
    </p:spTree>
    <p:extLst>
      <p:ext uri="{BB962C8B-B14F-4D97-AF65-F5344CB8AC3E}">
        <p14:creationId xmlns:p14="http://schemas.microsoft.com/office/powerpoint/2010/main" val="1187554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242875"/>
            <a:ext cx="11274642" cy="346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ARŞİV DAİRESİ BAŞKANLIĞI TALİMATLARI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594804" y="3213717"/>
            <a:ext cx="10427422" cy="138491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764441" y="1775535"/>
            <a:ext cx="10430300" cy="662233"/>
          </a:xfrm>
          <a:prstGeom prst="rect">
            <a:avLst/>
          </a:prstGeom>
          <a:noFill/>
        </p:spPr>
        <p:txBody>
          <a:bodyPr wrap="square">
            <a:spAutoFit/>
          </a:bodyPr>
          <a:lstStyle/>
          <a:p>
            <a:r>
              <a:rPr lang="tr-TR" sz="1600" b="1" dirty="0">
                <a:latin typeface="Arial" panose="020B0604020202020204" pitchFamily="34" charset="0"/>
                <a:cs typeface="Arial" panose="020B0604020202020204" pitchFamily="34" charset="0"/>
              </a:rPr>
              <a:t>1- Eski Yazı Tapu Kayıtları Hakkında Talimat:</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
        <p:nvSpPr>
          <p:cNvPr id="9" name="Metin kutusu 8">
            <a:extLst>
              <a:ext uri="{FF2B5EF4-FFF2-40B4-BE49-F238E27FC236}">
                <a16:creationId xmlns:a16="http://schemas.microsoft.com/office/drawing/2014/main" id="{F4480642-6F1B-4B35-982F-257B4947FEF5}"/>
              </a:ext>
            </a:extLst>
          </p:cNvPr>
          <p:cNvSpPr txBox="1"/>
          <p:nvPr/>
        </p:nvSpPr>
        <p:spPr>
          <a:xfrm>
            <a:off x="905521" y="2415557"/>
            <a:ext cx="9623395" cy="1477328"/>
          </a:xfrm>
          <a:prstGeom prst="rect">
            <a:avLst/>
          </a:prstGeom>
          <a:noFill/>
        </p:spPr>
        <p:txBody>
          <a:bodyPr wrap="square">
            <a:spAutoFit/>
          </a:bodyPr>
          <a:lstStyle/>
          <a:p>
            <a:pPr marL="285750" indent="-285750" algn="just">
              <a:buFont typeface="Wingdings" panose="05000000000000000000" pitchFamily="2" charset="2"/>
              <a:buChar char="Ø"/>
            </a:pPr>
            <a:r>
              <a:rPr lang="tr-TR" sz="1800" b="1" dirty="0">
                <a:latin typeface="Arial" panose="020B0604020202020204" pitchFamily="34" charset="0"/>
                <a:cs typeface="Arial" panose="020B0604020202020204" pitchFamily="34" charset="0"/>
              </a:rPr>
              <a:t>29/05/2013 Tarihli 3346 sayılı Talimat </a:t>
            </a:r>
            <a:r>
              <a:rPr lang="tr-TR" sz="1800" dirty="0">
                <a:latin typeface="Arial" panose="020B0604020202020204" pitchFamily="34" charset="0"/>
                <a:cs typeface="Arial" panose="020B0604020202020204" pitchFamily="34" charset="0"/>
              </a:rPr>
              <a:t>ile Türk Medeni Kanununun 1020. Maddesi kapsamında ilgililerine Osmanlı Türkçesi ile yazılı sicillerden tapu kayıt örneği verilmesine ilişkin hususlar ve bilirkişilere başvurulması halinde bilirkişi ücretleri hakkındaki hususlara yer verilmektedir.</a:t>
            </a:r>
          </a:p>
          <a:p>
            <a:pPr algn="just"/>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694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065321"/>
            <a:ext cx="11274642" cy="585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endParaRPr lang="tr-TR" sz="2000" b="1" dirty="0">
              <a:latin typeface="Arial Black" panose="020B0A04020102020204" pitchFamily="34" charset="0"/>
              <a:cs typeface="Times New Roman" panose="02020603050405020304" pitchFamily="18" charset="0"/>
            </a:endParaRPr>
          </a:p>
          <a:p>
            <a:pPr lvl="0" algn="ctr"/>
            <a:r>
              <a:rPr lang="tr-TR" sz="2000" b="1" dirty="0">
                <a:latin typeface="Arial Black" panose="020B0A04020102020204" pitchFamily="34" charset="0"/>
                <a:cs typeface="Times New Roman" panose="02020603050405020304" pitchFamily="18" charset="0"/>
              </a:rPr>
              <a:t>ARŞİV DAİRESİ BAŞKANLIĞI TALİMATLARI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754601" y="2032986"/>
            <a:ext cx="9845337" cy="25656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1600" b="1" dirty="0">
                <a:latin typeface="Arial" panose="020B0604020202020204" pitchFamily="34" charset="0"/>
                <a:cs typeface="Arial" panose="020B0604020202020204" pitchFamily="34" charset="0"/>
              </a:rPr>
              <a:t>2- Tapu Kayıt Örneği Talepleri Hakkında Talimat:</a:t>
            </a:r>
          </a:p>
          <a:p>
            <a:pPr algn="just"/>
            <a:endParaRPr lang="tr-T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b="1" dirty="0">
                <a:latin typeface="Arial" panose="020B0604020202020204" pitchFamily="34" charset="0"/>
                <a:cs typeface="Arial" panose="020B0604020202020204" pitchFamily="34" charset="0"/>
              </a:rPr>
              <a:t>14.02.2020 Tarihli 549222  sayılı Talimat </a:t>
            </a:r>
            <a:r>
              <a:rPr lang="tr-TR" sz="1600" dirty="0">
                <a:latin typeface="Arial" panose="020B0604020202020204" pitchFamily="34" charset="0"/>
                <a:cs typeface="Arial" panose="020B0604020202020204" pitchFamily="34" charset="0"/>
              </a:rPr>
              <a:t>ile; Taşra birimlerinde bulunan Osmanlı Türkçesi ile yazılı defter ve belgelerin mülga 2017/3 Sayılı Genelge ve 18/07/2018 tarihli Makam Oluru gereğince Merkez Arşivine devredilmiş olması sebebiyle gerek mahkemeler gerekse kamu kurum ve kuruluşları ile gerçek ve tüzel kişilerce yapılacak Osmanlı Türkçesi ile yazılı tapu kayıtlarına yönelik taleplerin nasıl karşılanacağı hususları belirtilmektedir.</a:t>
            </a:r>
          </a:p>
        </p:txBody>
      </p:sp>
    </p:spTree>
    <p:extLst>
      <p:ext uri="{BB962C8B-B14F-4D97-AF65-F5344CB8AC3E}">
        <p14:creationId xmlns:p14="http://schemas.microsoft.com/office/powerpoint/2010/main" val="950597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065321"/>
            <a:ext cx="11274642" cy="585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endParaRPr lang="tr-TR" sz="2000" b="1" dirty="0">
              <a:latin typeface="Arial Black" panose="020B0A04020102020204" pitchFamily="34" charset="0"/>
              <a:cs typeface="Times New Roman" panose="02020603050405020304" pitchFamily="18" charset="0"/>
            </a:endParaRPr>
          </a:p>
          <a:p>
            <a:pPr lvl="0" algn="ctr"/>
            <a:r>
              <a:rPr lang="tr-TR" sz="2000" b="1" dirty="0">
                <a:latin typeface="Arial Black" panose="020B0A04020102020204" pitchFamily="34" charset="0"/>
                <a:cs typeface="Times New Roman" panose="02020603050405020304" pitchFamily="18" charset="0"/>
              </a:rPr>
              <a:t>ARŞİV DAİRESİ BAŞKANLIĞI TALİMATLARI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754601" y="2032986"/>
            <a:ext cx="9845337" cy="25656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1600" b="1" dirty="0">
                <a:latin typeface="Arial" panose="020B0604020202020204" pitchFamily="34" charset="0"/>
                <a:cs typeface="Arial" panose="020B0604020202020204" pitchFamily="34" charset="0"/>
              </a:rPr>
              <a:t>3- İklimlendirme Sistemi Hakkında Talimat:</a:t>
            </a:r>
          </a:p>
          <a:p>
            <a:pPr algn="just"/>
            <a:endParaRPr lang="tr-TR"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b="1" i="0" u="none" strike="noStrike" baseline="0" dirty="0">
                <a:latin typeface="Arial" panose="020B0604020202020204" pitchFamily="34" charset="0"/>
                <a:cs typeface="Arial" panose="020B0604020202020204" pitchFamily="34" charset="0"/>
              </a:rPr>
              <a:t>15/11/2013 tarihli 6456 sayılı Talimat </a:t>
            </a:r>
            <a:r>
              <a:rPr lang="tr-TR" sz="1600" b="0" i="0" u="none" strike="noStrike" baseline="0" dirty="0">
                <a:latin typeface="Arial" panose="020B0604020202020204" pitchFamily="34" charset="0"/>
                <a:cs typeface="Arial" panose="020B0604020202020204" pitchFamily="34" charset="0"/>
              </a:rPr>
              <a:t>ile; </a:t>
            </a:r>
            <a:r>
              <a:rPr kumimoji="0" lang="tr-TR" sz="1600" i="0" u="none" strike="noStrike" kern="1200" cap="none" spc="0" normalizeH="0" baseline="0" noProof="0" dirty="0">
                <a:ln>
                  <a:noFill/>
                </a:ln>
                <a:effectLst/>
                <a:uLnTx/>
                <a:uFillTx/>
                <a:latin typeface="Arial" panose="020B0604020202020204" pitchFamily="34" charset="0"/>
                <a:cs typeface="Arial" panose="020B0604020202020204" pitchFamily="34" charset="0"/>
              </a:rPr>
              <a:t>2019/12 sayılı Arşiv Hizmetleri Genelgesinin 10. maddesinde belirtilen Fiziki Arşiv Standartlarının sağlaması, </a:t>
            </a:r>
            <a:r>
              <a:rPr lang="tr-TR" sz="1600" b="0" i="0" u="none" strike="noStrike" baseline="0" dirty="0">
                <a:latin typeface="Arial" panose="020B0604020202020204" pitchFamily="34" charset="0"/>
                <a:cs typeface="Arial" panose="020B0604020202020204" pitchFamily="34" charset="0"/>
              </a:rPr>
              <a:t>Birim/kurum arşivlerinde bulunan arşiv belgesi ve arşivlik belgenin korunması, nem ve sıcaklık gibi etkenleri kontrol edebilmek için ihtiyaç duyulması halinde ilgili talimata  göre yapılması gereken hususları içermektedir. </a:t>
            </a:r>
            <a:endParaRPr lang="tr-TR" sz="1600" b="1" dirty="0">
              <a:latin typeface="Arial" panose="020B0604020202020204" pitchFamily="34" charset="0"/>
              <a:cs typeface="Arial" panose="020B0604020202020204" pitchFamily="34" charset="0"/>
            </a:endParaRPr>
          </a:p>
          <a:p>
            <a:pPr algn="just"/>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83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1324028" cy="9410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11 SAYILI DEVLET ARŞİVLERİ BAŞKANLIĞI HAKKINDA</a:t>
            </a:r>
          </a:p>
          <a:p>
            <a:pPr lvl="0" algn="ctr"/>
            <a:r>
              <a:rPr lang="tr-TR" sz="2000" b="1" dirty="0">
                <a:latin typeface="Arial Black" panose="020B0A04020102020204" pitchFamily="34" charset="0"/>
                <a:cs typeface="Times New Roman" panose="02020603050405020304" pitchFamily="18" charset="0"/>
              </a:rPr>
              <a:t>CUMHURBAŞKANLIĞI KARARNAMESİ </a:t>
            </a:r>
          </a:p>
          <a:p>
            <a:pPr lvl="0" algn="ctr"/>
            <a:r>
              <a:rPr lang="tr-TR" sz="2000" b="1" dirty="0">
                <a:latin typeface="Arial Black" panose="020B0A04020102020204" pitchFamily="34" charset="0"/>
                <a:cs typeface="Times New Roman" panose="02020603050405020304" pitchFamily="18" charset="0"/>
              </a:rPr>
              <a:t>(Yayımlandığı Resmî Gazetenin Tarihi – Sayısı : 16/7/2018 – 30480)</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435005" y="2352583"/>
            <a:ext cx="10587221" cy="224605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169774" y="2831055"/>
            <a:ext cx="9687616" cy="584775"/>
          </a:xfrm>
          <a:prstGeom prst="rect">
            <a:avLst/>
          </a:prstGeom>
          <a:noFill/>
        </p:spPr>
        <p:txBody>
          <a:bodyPr wrap="square">
            <a:spAutoFit/>
          </a:bodyPr>
          <a:lstStyle/>
          <a:p>
            <a:pPr marL="285750" indent="-285750" algn="just">
              <a:buFont typeface="Wingdings" panose="05000000000000000000" pitchFamily="2" charset="2"/>
              <a:buChar char="q"/>
            </a:pPr>
            <a:r>
              <a:rPr lang="tr-TR" sz="1600" dirty="0">
                <a:latin typeface="Arial" panose="020B0604020202020204" pitchFamily="34" charset="0"/>
                <a:cs typeface="Arial" panose="020B0604020202020204" pitchFamily="34" charset="0"/>
              </a:rPr>
              <a:t>Arşiv hizmet ve faaliyetlerini düzenlemek ve kamuda belge yönetimini sağlamak üzere Cumhurbaşkanlığına bağlı olarak genel bütçeye tabi </a:t>
            </a:r>
            <a:r>
              <a:rPr lang="tr-TR" sz="1600" b="1" dirty="0">
                <a:solidFill>
                  <a:schemeClr val="accent1"/>
                </a:solidFill>
                <a:latin typeface="Arial" panose="020B0604020202020204" pitchFamily="34" charset="0"/>
                <a:cs typeface="Arial" panose="020B0604020202020204" pitchFamily="34" charset="0"/>
              </a:rPr>
              <a:t>Devlet Arşivleri Başkanlığı </a:t>
            </a:r>
            <a:r>
              <a:rPr lang="tr-TR" sz="1600" dirty="0">
                <a:latin typeface="Arial" panose="020B0604020202020204" pitchFamily="34" charset="0"/>
                <a:cs typeface="Arial" panose="020B0604020202020204" pitchFamily="34" charset="0"/>
              </a:rPr>
              <a:t>kurulmuştur.</a:t>
            </a:r>
          </a:p>
        </p:txBody>
      </p:sp>
    </p:spTree>
    <p:extLst>
      <p:ext uri="{BB962C8B-B14F-4D97-AF65-F5344CB8AC3E}">
        <p14:creationId xmlns:p14="http://schemas.microsoft.com/office/powerpoint/2010/main" val="3568788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065321"/>
            <a:ext cx="11274642" cy="585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endParaRPr lang="tr-TR" sz="2000" b="1" dirty="0">
              <a:latin typeface="Arial Black" panose="020B0A04020102020204" pitchFamily="34" charset="0"/>
              <a:cs typeface="Times New Roman" panose="02020603050405020304" pitchFamily="18" charset="0"/>
            </a:endParaRPr>
          </a:p>
          <a:p>
            <a:pPr lvl="0" algn="ctr"/>
            <a:r>
              <a:rPr lang="tr-TR" sz="2000" b="1" dirty="0">
                <a:latin typeface="Arial Black" panose="020B0A04020102020204" pitchFamily="34" charset="0"/>
                <a:cs typeface="Times New Roman" panose="02020603050405020304" pitchFamily="18" charset="0"/>
              </a:rPr>
              <a:t>ARŞİV DAİRESİ BAŞKANLIĞI TALİMATLARI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754601" y="2032986"/>
            <a:ext cx="10147178" cy="343565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1600" b="1" dirty="0">
                <a:latin typeface="Arial" panose="020B0604020202020204" pitchFamily="34" charset="0"/>
                <a:cs typeface="Arial" panose="020B0604020202020204" pitchFamily="34" charset="0"/>
              </a:rPr>
              <a:t>4- Tapu Envanter Defteri Hakkında Talimat</a:t>
            </a:r>
          </a:p>
          <a:p>
            <a:pPr algn="just"/>
            <a:endParaRPr lang="tr-TR"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18/09/2024 tarihli 13806185 sayılı Talimat ile; Tapu Müdürlüklerinde fiziki ortamda tutulan Tablo-Mahzen Defterlerinin elektronik ortamda Tapu Envanter Defteri adıyla tutulmasına ilişkin TAKBİS e-arşiv modülü, 2012 yılı içinde tamamlanarak Tablo-Mahzen Defterlerindeki kayıtlar, Tapu Envanter Defterine aktarılmış ve sadece elektronik ortamda TAKBİS üzerinde tutulmasıyla ilgili gerekli hususları düzenlenmiştir.</a:t>
            </a: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 Tapu</a:t>
            </a:r>
            <a:r>
              <a:rPr lang="tr-TR" sz="1600" dirty="0">
                <a:effectLst/>
                <a:latin typeface="Arial" panose="020B0604020202020204" pitchFamily="34" charset="0"/>
              </a:rPr>
              <a:t> Envanter Defteri üzerinde yapılan incelemelerde bazı iyileştirmeler yapılması gerektiği anlaşılmış olup, ilk etapta ilgi (d) Olur ile Tablo-Mahzen Defterlerindeki kayıtların aynı şekilde Tapu Envanter Defterine kaydedilebilmesi amacıyla oluşturulan 281 defter türünden 272 adedi yeni kayıt girişlerine kapatılarak yalnız Tapu Sicili Tüzüğünün  başlıklı 80 inci maddesinde "Tapu Envanter Defteri« sayılan defter ve ciltleri içerecek şekilde, yeni kayıt oluşturulması sağlanmıştır. </a:t>
            </a:r>
          </a:p>
          <a:p>
            <a:pPr marL="285750" indent="-285750" algn="just">
              <a:buFont typeface="Wingdings" panose="05000000000000000000" pitchFamily="2" charset="2"/>
              <a:buChar char="Ø"/>
            </a:pPr>
            <a:r>
              <a:rPr lang="tr-TR" sz="1600" dirty="0">
                <a:effectLst/>
                <a:latin typeface="Arial" panose="020B0604020202020204" pitchFamily="34" charset="0"/>
              </a:rPr>
              <a:t>Tapu Envanter Defterinden düzeltme yapılabilmesi için Bilgi Teknolojileri Dairesi Başkanlığından yetki alınması uygulamasına son verilerek, gerekli tüm düzeltmeler için tapu müdürü ve yetkili müdür yardımcılarının; yalnız sayfa numarası, tarih ve yevmiye aralığı, açıklama sütunlarındaki düzeltmeler için ise arşiv memuru ve işlem yapan personele yetki tanımlanmıştır.</a:t>
            </a:r>
          </a:p>
          <a:p>
            <a:pPr marL="285750" indent="-285750" algn="just">
              <a:buFont typeface="Wingdings" panose="05000000000000000000" pitchFamily="2" charset="2"/>
              <a:buChar char="Ø"/>
            </a:pPr>
            <a:endParaRPr lang="tr-TR" sz="1600" dirty="0">
              <a:effectLst/>
              <a:latin typeface="Arial" panose="020B0604020202020204" pitchFamily="34" charset="0"/>
            </a:endParaRPr>
          </a:p>
          <a:p>
            <a:pPr marL="285750" indent="-285750" algn="just">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algn="just"/>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394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065321"/>
            <a:ext cx="11274642" cy="585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endParaRPr lang="tr-TR" sz="2000" b="1" dirty="0">
              <a:latin typeface="Arial Black" panose="020B0A04020102020204" pitchFamily="34" charset="0"/>
              <a:cs typeface="Times New Roman" panose="02020603050405020304" pitchFamily="18" charset="0"/>
            </a:endParaRPr>
          </a:p>
          <a:p>
            <a:pPr lvl="0" algn="ctr"/>
            <a:r>
              <a:rPr lang="tr-TR" sz="2000" b="1" dirty="0">
                <a:latin typeface="Arial Black" panose="020B0A04020102020204" pitchFamily="34" charset="0"/>
                <a:cs typeface="Times New Roman" panose="02020603050405020304" pitchFamily="18" charset="0"/>
              </a:rPr>
              <a:t>ARŞİV DAİRESİ BAŞKANLIĞI TALİMATLARI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754601" y="2032986"/>
            <a:ext cx="9845337" cy="25656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1600" b="1" dirty="0">
                <a:latin typeface="Arial" panose="020B0604020202020204" pitchFamily="34" charset="0"/>
                <a:cs typeface="Arial" panose="020B0604020202020204" pitchFamily="34" charset="0"/>
              </a:rPr>
              <a:t>5- Arşiv Standartları </a:t>
            </a:r>
            <a:r>
              <a:rPr lang="tr-TR" sz="1600" b="1" dirty="0" err="1">
                <a:latin typeface="Arial" panose="020B0604020202020204" pitchFamily="34" charset="0"/>
                <a:cs typeface="Arial" panose="020B0604020202020204" pitchFamily="34" charset="0"/>
              </a:rPr>
              <a:t>Hk</a:t>
            </a:r>
            <a:r>
              <a:rPr lang="tr-TR" sz="1600" b="1" dirty="0">
                <a:latin typeface="Arial" panose="020B0604020202020204" pitchFamily="34" charset="0"/>
                <a:cs typeface="Arial" panose="020B0604020202020204" pitchFamily="34" charset="0"/>
              </a:rPr>
              <a:t>. Talimat</a:t>
            </a:r>
          </a:p>
          <a:p>
            <a:pPr algn="just"/>
            <a:endParaRPr lang="tr-TR"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16/06/2022 tarihli 5317715 sayılı Talimat ile; Bölge Müdürlüklerine bağlı her bir müdürlüğün arşiv alanlarının yıl içerisinde fiziki durumunun tespitinin yapılması ve ilgili formların düzenlenerek elektronik ortama aktarılması hususları düzenlenmektedir.</a:t>
            </a:r>
          </a:p>
          <a:p>
            <a:pPr algn="just"/>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185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065321"/>
            <a:ext cx="11274642" cy="585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endParaRPr lang="tr-TR" sz="2000" b="1" dirty="0">
              <a:latin typeface="Arial Black" panose="020B0A04020102020204" pitchFamily="34" charset="0"/>
              <a:cs typeface="Times New Roman" panose="02020603050405020304" pitchFamily="18" charset="0"/>
            </a:endParaRPr>
          </a:p>
          <a:p>
            <a:pPr lvl="0" algn="ctr"/>
            <a:r>
              <a:rPr lang="tr-TR" sz="2000" b="1" dirty="0">
                <a:latin typeface="Arial Black" panose="020B0A04020102020204" pitchFamily="34" charset="0"/>
                <a:cs typeface="Times New Roman" panose="02020603050405020304" pitchFamily="18" charset="0"/>
              </a:rPr>
              <a:t>ARŞİV DAİRESİ BAŞKANLIĞI TALİMATLARI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754601" y="2032986"/>
            <a:ext cx="9845337" cy="25656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1600" b="1" dirty="0">
                <a:latin typeface="Arial" panose="020B0604020202020204" pitchFamily="34" charset="0"/>
                <a:cs typeface="Arial" panose="020B0604020202020204" pitchFamily="34" charset="0"/>
              </a:rPr>
              <a:t>6- Arşiv İlaçlama ve Yangın Söndürme </a:t>
            </a:r>
            <a:r>
              <a:rPr lang="tr-TR" sz="1600" b="1" dirty="0" err="1">
                <a:latin typeface="Arial" panose="020B0604020202020204" pitchFamily="34" charset="0"/>
                <a:cs typeface="Arial" panose="020B0604020202020204" pitchFamily="34" charset="0"/>
              </a:rPr>
              <a:t>Hk</a:t>
            </a:r>
            <a:r>
              <a:rPr lang="tr-TR" sz="1600" b="1" dirty="0">
                <a:latin typeface="Arial" panose="020B0604020202020204" pitchFamily="34" charset="0"/>
                <a:cs typeface="Arial" panose="020B0604020202020204" pitchFamily="34" charset="0"/>
              </a:rPr>
              <a:t>. Talimat:</a:t>
            </a:r>
          </a:p>
          <a:p>
            <a:pPr algn="just"/>
            <a:endParaRPr lang="tr-TR"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31.08.2015 tarihli 1047985 sayılı Talimat; Bölge Müdürlükleri ile Tapu ve Kadastro Müdürlüklerimizin Arşivlerinin İlaçlanması hususları ile 2019/12 sayılı Arşiv Hizmetleri Genelgesinin 10. maddesinin 4. fıkrasında belirtilen yangın söndürme sistemleri hakkındaki hususları içermektedir.</a:t>
            </a:r>
          </a:p>
          <a:p>
            <a:pPr algn="just"/>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392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065321"/>
            <a:ext cx="11274642" cy="585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endParaRPr lang="tr-TR" sz="2000" b="1" dirty="0">
              <a:latin typeface="Arial Black" panose="020B0A04020102020204" pitchFamily="34" charset="0"/>
              <a:cs typeface="Times New Roman" panose="02020603050405020304" pitchFamily="18" charset="0"/>
            </a:endParaRPr>
          </a:p>
          <a:p>
            <a:pPr lvl="0" algn="ctr"/>
            <a:r>
              <a:rPr lang="tr-TR" sz="2000" b="1" dirty="0">
                <a:latin typeface="Arial Black" panose="020B0A04020102020204" pitchFamily="34" charset="0"/>
                <a:cs typeface="Times New Roman" panose="02020603050405020304" pitchFamily="18" charset="0"/>
              </a:rPr>
              <a:t>ARŞİV DAİRESİ BAŞKANLIĞI TALİMATLARI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754601" y="2032986"/>
            <a:ext cx="9845337" cy="25656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1600" b="1" dirty="0">
                <a:latin typeface="Arial" panose="020B0604020202020204" pitchFamily="34" charset="0"/>
                <a:cs typeface="Arial" panose="020B0604020202020204" pitchFamily="34" charset="0"/>
              </a:rPr>
              <a:t>7- Arşivde Görevli Personel Bilgilerinin Arşiv Dairesi Başkanlığına Bildirilmesi </a:t>
            </a:r>
            <a:r>
              <a:rPr lang="tr-TR" sz="1600" b="1" dirty="0" err="1">
                <a:latin typeface="Arial" panose="020B0604020202020204" pitchFamily="34" charset="0"/>
                <a:cs typeface="Arial" panose="020B0604020202020204" pitchFamily="34" charset="0"/>
              </a:rPr>
              <a:t>Hk</a:t>
            </a:r>
            <a:r>
              <a:rPr lang="tr-TR" sz="1600" b="1" dirty="0">
                <a:latin typeface="Arial" panose="020B0604020202020204" pitchFamily="34" charset="0"/>
                <a:cs typeface="Arial" panose="020B0604020202020204" pitchFamily="34" charset="0"/>
              </a:rPr>
              <a:t>. Talimat:</a:t>
            </a:r>
          </a:p>
          <a:p>
            <a:pPr algn="just"/>
            <a:endParaRPr lang="tr-TR"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24.01.2021 tarihli 256846 sayılı Talimat ile; arşiv alanlarında görevlendirilen arşiv personeli bilgilerinin güncel halinin her sene başında ve birimlerin personeli görevlendirme tarihini izleyen 5 iş  günü içerisinde değişen personel bilgilerinin Arşiv Dairesi Başkanlığına bildirilmesi gerekmektedir.</a:t>
            </a:r>
          </a:p>
        </p:txBody>
      </p:sp>
    </p:spTree>
    <p:extLst>
      <p:ext uri="{BB962C8B-B14F-4D97-AF65-F5344CB8AC3E}">
        <p14:creationId xmlns:p14="http://schemas.microsoft.com/office/powerpoint/2010/main" val="252695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065321"/>
            <a:ext cx="11274642" cy="585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endParaRPr lang="tr-TR" sz="2000" b="1" dirty="0">
              <a:latin typeface="Arial Black" panose="020B0A04020102020204" pitchFamily="34" charset="0"/>
              <a:cs typeface="Times New Roman" panose="02020603050405020304" pitchFamily="18" charset="0"/>
            </a:endParaRPr>
          </a:p>
          <a:p>
            <a:pPr lvl="0" algn="ctr"/>
            <a:r>
              <a:rPr lang="tr-TR" sz="2000" b="1" dirty="0">
                <a:latin typeface="Arial Black" panose="020B0A04020102020204" pitchFamily="34" charset="0"/>
                <a:cs typeface="Times New Roman" panose="02020603050405020304" pitchFamily="18" charset="0"/>
              </a:rPr>
              <a:t>ARŞİV DAİRESİ BAŞKANLIĞI TALİMATLARI</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754601" y="2032986"/>
            <a:ext cx="9845337" cy="25656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1600" b="1" dirty="0">
                <a:latin typeface="Arial" panose="020B0604020202020204" pitchFamily="34" charset="0"/>
                <a:cs typeface="Arial" panose="020B0604020202020204" pitchFamily="34" charset="0"/>
              </a:rPr>
              <a:t>7- Belgelerin Ciltlenmesi </a:t>
            </a:r>
            <a:r>
              <a:rPr lang="tr-TR" sz="1600" b="1" dirty="0" err="1">
                <a:latin typeface="Arial" panose="020B0604020202020204" pitchFamily="34" charset="0"/>
                <a:cs typeface="Arial" panose="020B0604020202020204" pitchFamily="34" charset="0"/>
              </a:rPr>
              <a:t>Hk</a:t>
            </a:r>
            <a:r>
              <a:rPr lang="tr-TR" sz="1600" b="1" dirty="0">
                <a:latin typeface="Arial" panose="020B0604020202020204" pitchFamily="34" charset="0"/>
                <a:cs typeface="Arial" panose="020B0604020202020204" pitchFamily="34" charset="0"/>
              </a:rPr>
              <a:t>. Talimat:</a:t>
            </a:r>
          </a:p>
          <a:p>
            <a:pPr algn="just"/>
            <a:endParaRPr lang="tr-TR"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24.02.2025 tarihli 15656653 sayılı Başkanlık talimatımız ile bundan sonra; Tapu müdürlüklerinde resmi senet, tescil istem belgesi ve yevmiye defteri ciltleri için talimat ekinde yer alan (EK-1 ve EK-2) görsellere uygun cilt kapaklarının kullanılması, cilt kapaklarının bölge müdürlüklerince iç yüzeyi </a:t>
            </a:r>
            <a:r>
              <a:rPr lang="tr-TR" sz="1600" dirty="0" err="1">
                <a:latin typeface="Arial" panose="020B0604020202020204" pitchFamily="34" charset="0"/>
                <a:cs typeface="Arial" panose="020B0604020202020204" pitchFamily="34" charset="0"/>
              </a:rPr>
              <a:t>selefon</a:t>
            </a:r>
            <a:r>
              <a:rPr lang="tr-TR" sz="1600" dirty="0">
                <a:latin typeface="Arial" panose="020B0604020202020204" pitchFamily="34" charset="0"/>
                <a:cs typeface="Arial" panose="020B0604020202020204" pitchFamily="34" charset="0"/>
              </a:rPr>
              <a:t> kaplı 400g/m² kağıt üzerine ekli dijital dosya (EK-3) kullanılarak baktırılması, cilt makinelerinin ekli teknik özelliklere (EK-4) uyularak müdürlüklerinin ihtiyacına uygun sayıda bölge müdürlüklerince satın alınması, ciltleme için erime ısısı 160-180 derece olan birinci sınıf sıcak boncuk tutkal kullanılması, tapu müdürlüklerinde biriken ciltleme işlerinin en kısa sürede tamamlanarak ciltlerin tapu envanter defterine girilmesi hususunda gerekli düzenlemeleri içermektedir.</a:t>
            </a:r>
          </a:p>
        </p:txBody>
      </p:sp>
    </p:spTree>
    <p:extLst>
      <p:ext uri="{BB962C8B-B14F-4D97-AF65-F5344CB8AC3E}">
        <p14:creationId xmlns:p14="http://schemas.microsoft.com/office/powerpoint/2010/main" val="359348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065321"/>
            <a:ext cx="11274642" cy="585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endParaRPr lang="tr-TR" sz="2000" b="1" dirty="0">
              <a:latin typeface="Arial Black" panose="020B0A04020102020204" pitchFamily="34" charset="0"/>
              <a:cs typeface="Times New Roman" panose="02020603050405020304" pitchFamily="18" charset="0"/>
            </a:endParaRPr>
          </a:p>
          <a:p>
            <a:pPr lvl="0" algn="ctr"/>
            <a:r>
              <a:rPr lang="tr-TR" sz="2000" b="1" dirty="0">
                <a:latin typeface="Arial Black" panose="020B0A04020102020204" pitchFamily="34" charset="0"/>
                <a:cs typeface="Times New Roman" panose="02020603050405020304" pitchFamily="18" charset="0"/>
              </a:rPr>
              <a:t>ARŞİVLE İLE İLGİLİ DİĞER TALİMATLAR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754601" y="2032986"/>
            <a:ext cx="9845337" cy="25656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1600" b="1" dirty="0">
                <a:latin typeface="Arial" panose="020B0604020202020204" pitchFamily="34" charset="0"/>
                <a:cs typeface="Arial" panose="020B0604020202020204" pitchFamily="34" charset="0"/>
              </a:rPr>
              <a:t>1- Tapu Müdürlüklerindeki İşlem Belgelerinin Ayıklanması, Tasniflenmesi Dosyalanması, İmhası ve Elektronik Ortama Aktarılmasına İlişkin Talimat ( Tapu Dairesi Başkanlığı):</a:t>
            </a:r>
          </a:p>
          <a:p>
            <a:pPr algn="just"/>
            <a:endParaRPr lang="tr-TR"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24.05.2017 tarihli 1161698 sayılı Tapu Dairesi Başkanlığı talimatı ile; Tapu müdürlüklerinde mevcut arşivlerin ayıklanması, dosyalanması, tasnifi, imhası ve elektronik ortama aktarılması işlemlerinin nasıl yapılacağını ve iş akış kılavuzunda belirtilen hususlarla ilgili gerekli düzenlemeleri içermektedir.</a:t>
            </a:r>
          </a:p>
        </p:txBody>
      </p:sp>
    </p:spTree>
    <p:extLst>
      <p:ext uri="{BB962C8B-B14F-4D97-AF65-F5344CB8AC3E}">
        <p14:creationId xmlns:p14="http://schemas.microsoft.com/office/powerpoint/2010/main" val="3876992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065321"/>
            <a:ext cx="11274642" cy="585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endParaRPr lang="tr-TR" sz="2000" b="1" dirty="0">
              <a:latin typeface="Arial Black" panose="020B0A04020102020204" pitchFamily="34" charset="0"/>
              <a:cs typeface="Times New Roman" panose="02020603050405020304" pitchFamily="18" charset="0"/>
            </a:endParaRPr>
          </a:p>
          <a:p>
            <a:pPr lvl="0" algn="ctr"/>
            <a:r>
              <a:rPr lang="tr-TR" sz="2000" b="1" dirty="0">
                <a:latin typeface="Arial Black" panose="020B0A04020102020204" pitchFamily="34" charset="0"/>
                <a:cs typeface="Times New Roman" panose="02020603050405020304" pitchFamily="18" charset="0"/>
              </a:rPr>
              <a:t>ARŞİVLE İLE İLGİLİ DİĞER TALİMATLAR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754601" y="2032986"/>
            <a:ext cx="9845337" cy="25656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1600" b="1" dirty="0">
                <a:latin typeface="Arial" panose="020B0604020202020204" pitchFamily="34" charset="0"/>
                <a:cs typeface="Arial" panose="020B0604020202020204" pitchFamily="34" charset="0"/>
              </a:rPr>
              <a:t>2- Güncellenen Harita Bilgi Bankası </a:t>
            </a:r>
            <a:r>
              <a:rPr lang="tr-TR" sz="1600" b="1" dirty="0" err="1">
                <a:latin typeface="Arial" panose="020B0604020202020204" pitchFamily="34" charset="0"/>
                <a:cs typeface="Arial" panose="020B0604020202020204" pitchFamily="34" charset="0"/>
              </a:rPr>
              <a:t>Hk</a:t>
            </a:r>
            <a:r>
              <a:rPr lang="tr-TR" sz="1600" b="1" dirty="0">
                <a:latin typeface="Arial" panose="020B0604020202020204" pitchFamily="34" charset="0"/>
                <a:cs typeface="Arial" panose="020B0604020202020204" pitchFamily="34" charset="0"/>
              </a:rPr>
              <a:t>. Talimat ( Harita Dairesi Başkanlığı):</a:t>
            </a:r>
          </a:p>
          <a:p>
            <a:pPr algn="just"/>
            <a:endParaRPr lang="tr-TR"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22.02.2022 tarihli 4144965 sayılı Harita Dairesi Başkanlığı talimatı ile; Kadastro çalışmalarında kullanılan harita ve harita bilgilerinin Harita Bilgi Bankasının (HBB) mevcut alt yapısının FAZ-II kapsamında yapılan iyileştirilme ile taleplerin online karşılanması mümkün hale gelmiştir ve güncellenen HBB Kullanım kılavuzu  ile taşra birimleri tarafından uyulması gereken hususlarla ilgili gerekli düzenlemeleri içermektedir.</a:t>
            </a:r>
          </a:p>
          <a:p>
            <a:pPr marL="285750" indent="-285750" algn="just">
              <a:buFont typeface="Wingdings" panose="05000000000000000000" pitchFamily="2" charset="2"/>
              <a:buChar char="Ø"/>
            </a:pPr>
            <a:endParaRPr lang="tr-TR"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Başkanlığımızda bulunan 1/5.000 </a:t>
            </a:r>
            <a:r>
              <a:rPr lang="tr-TR" sz="1600" dirty="0" err="1">
                <a:latin typeface="Arial" panose="020B0604020202020204" pitchFamily="34" charset="0"/>
                <a:cs typeface="Arial" panose="020B0604020202020204" pitchFamily="34" charset="0"/>
              </a:rPr>
              <a:t>lik</a:t>
            </a:r>
            <a:r>
              <a:rPr lang="tr-TR" sz="1600" dirty="0">
                <a:latin typeface="Arial" panose="020B0604020202020204" pitchFamily="34" charset="0"/>
                <a:cs typeface="Arial" panose="020B0604020202020204" pitchFamily="34" charset="0"/>
              </a:rPr>
              <a:t> paftalar </a:t>
            </a:r>
            <a:r>
              <a:rPr lang="tr-TR" sz="1600" dirty="0" err="1">
                <a:latin typeface="Arial" panose="020B0604020202020204" pitchFamily="34" charset="0"/>
                <a:cs typeface="Arial" panose="020B0604020202020204" pitchFamily="34" charset="0"/>
              </a:rPr>
              <a:t>HBB’ye</a:t>
            </a:r>
            <a:r>
              <a:rPr lang="tr-TR" sz="1600" dirty="0">
                <a:latin typeface="Arial" panose="020B0604020202020204" pitchFamily="34" charset="0"/>
                <a:cs typeface="Arial" panose="020B0604020202020204" pitchFamily="34" charset="0"/>
              </a:rPr>
              <a:t> aktarılmış olup, ihtiyaç duyulan paftalara Müdürlükler HBB üzerinden ulaşabilmektedir.  </a:t>
            </a:r>
          </a:p>
        </p:txBody>
      </p:sp>
    </p:spTree>
    <p:extLst>
      <p:ext uri="{BB962C8B-B14F-4D97-AF65-F5344CB8AC3E}">
        <p14:creationId xmlns:p14="http://schemas.microsoft.com/office/powerpoint/2010/main" val="495191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417249" y="1065321"/>
            <a:ext cx="11274642" cy="5859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endParaRPr lang="tr-TR" sz="2000" b="1" dirty="0">
              <a:latin typeface="Arial Black" panose="020B0A04020102020204" pitchFamily="34" charset="0"/>
              <a:cs typeface="Times New Roman" panose="02020603050405020304" pitchFamily="18" charset="0"/>
            </a:endParaRPr>
          </a:p>
          <a:p>
            <a:pPr lvl="0" algn="ctr"/>
            <a:r>
              <a:rPr lang="tr-TR" sz="2000" b="1" dirty="0">
                <a:latin typeface="Arial Black" panose="020B0A04020102020204" pitchFamily="34" charset="0"/>
                <a:cs typeface="Times New Roman" panose="02020603050405020304" pitchFamily="18" charset="0"/>
              </a:rPr>
              <a:t>ARŞİVLE İLE İLGİLİ DİĞER TALİMATLAR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754601" y="2032986"/>
            <a:ext cx="9845337" cy="256564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tr-TR" sz="1600" b="1" dirty="0">
                <a:latin typeface="Arial" panose="020B0604020202020204" pitchFamily="34" charset="0"/>
                <a:cs typeface="Arial" panose="020B0604020202020204" pitchFamily="34" charset="0"/>
              </a:rPr>
              <a:t>3- Teknik Arşivin Tasnifi, Ayıklanması ve İmha Listelerinin Oluşturulması </a:t>
            </a:r>
            <a:r>
              <a:rPr lang="tr-TR" sz="1600" b="1" dirty="0" err="1">
                <a:latin typeface="Arial" panose="020B0604020202020204" pitchFamily="34" charset="0"/>
                <a:cs typeface="Arial" panose="020B0604020202020204" pitchFamily="34" charset="0"/>
              </a:rPr>
              <a:t>Hk</a:t>
            </a:r>
            <a:r>
              <a:rPr lang="tr-TR" sz="1600" b="1" dirty="0">
                <a:latin typeface="Arial" panose="020B0604020202020204" pitchFamily="34" charset="0"/>
                <a:cs typeface="Arial" panose="020B0604020202020204" pitchFamily="34" charset="0"/>
              </a:rPr>
              <a:t>. Talimat ( Kadastro Dairesi Başkanlığı):</a:t>
            </a:r>
          </a:p>
          <a:p>
            <a:pPr algn="just"/>
            <a:endParaRPr lang="tr-TR" sz="16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19.12.2022 tarihli 7098594 sayılı Kadastro Dairesi Başkanlığı talimatı ile; kadastro müdürlüklerinin arşivlerinde bulunan teknik evrakların yönetimi, e-kadastro sistemi içerisinde MEGSİS yazılımı dahilinde kurgulanmış, MEGSİS yazılımı ve uygulamalar ile ilgili planlama yapılmış, oluşturulan hedeflerin bir sistem dahilinde yönetilebilmesi maksadıyla, "Proje Uygulama Talimatı" yürürlüğe girmiştir. Bu kapsamda, MEGSİS' de "Eski Arşiv Belge Yönetimi" kurulmasının altyapı çalışmaları başlatılacak olup, aynı zamanda Dünya Bankası ile planlanan yeni projenin bileşeni/alt bileşeninde, müdürlüklerdeki arşivin elektronik ortama </a:t>
            </a:r>
            <a:r>
              <a:rPr lang="tr-TR" sz="1600">
                <a:latin typeface="Arial" panose="020B0604020202020204" pitchFamily="34" charset="0"/>
                <a:cs typeface="Arial" panose="020B0604020202020204" pitchFamily="34" charset="0"/>
              </a:rPr>
              <a:t>alınması sürecinde </a:t>
            </a:r>
            <a:r>
              <a:rPr lang="tr-TR" sz="1600" dirty="0">
                <a:latin typeface="Arial" panose="020B0604020202020204" pitchFamily="34" charset="0"/>
                <a:cs typeface="Arial" panose="020B0604020202020204" pitchFamily="34" charset="0"/>
              </a:rPr>
              <a:t>yapılması gereken iş ve işlemler belirtilmektedir.</a:t>
            </a:r>
          </a:p>
        </p:txBody>
      </p:sp>
    </p:spTree>
    <p:extLst>
      <p:ext uri="{BB962C8B-B14F-4D97-AF65-F5344CB8AC3E}">
        <p14:creationId xmlns:p14="http://schemas.microsoft.com/office/powerpoint/2010/main" val="4211100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01D264D-18B1-3F41-9886-67674251DD78}"/>
              </a:ext>
            </a:extLst>
          </p:cNvPr>
          <p:cNvPicPr>
            <a:picLocks noChangeAspect="1"/>
          </p:cNvPicPr>
          <p:nvPr/>
        </p:nvPicPr>
        <p:blipFill>
          <a:blip r:embed="rId2"/>
          <a:stretch>
            <a:fillRect/>
          </a:stretch>
        </p:blipFill>
        <p:spPr>
          <a:xfrm>
            <a:off x="10392" y="447"/>
            <a:ext cx="12171216" cy="6857107"/>
          </a:xfrm>
          <a:prstGeom prst="rect">
            <a:avLst/>
          </a:prstGeom>
        </p:spPr>
      </p:pic>
      <p:pic>
        <p:nvPicPr>
          <p:cNvPr id="4" name="Resim 3">
            <a:extLst>
              <a:ext uri="{FF2B5EF4-FFF2-40B4-BE49-F238E27FC236}">
                <a16:creationId xmlns:a16="http://schemas.microsoft.com/office/drawing/2014/main" id="{4188C9D1-405A-4FFD-A3DB-F4A964452B4C}"/>
              </a:ext>
            </a:extLst>
          </p:cNvPr>
          <p:cNvPicPr>
            <a:picLocks noChangeAspect="1"/>
          </p:cNvPicPr>
          <p:nvPr/>
        </p:nvPicPr>
        <p:blipFill>
          <a:blip r:embed="rId2"/>
          <a:stretch>
            <a:fillRect/>
          </a:stretch>
        </p:blipFill>
        <p:spPr>
          <a:xfrm>
            <a:off x="10392" y="447"/>
            <a:ext cx="12171216" cy="6857107"/>
          </a:xfrm>
          <a:prstGeom prst="rect">
            <a:avLst/>
          </a:prstGeom>
        </p:spPr>
      </p:pic>
      <p:pic>
        <p:nvPicPr>
          <p:cNvPr id="5" name="8 Resim">
            <a:extLst>
              <a:ext uri="{FF2B5EF4-FFF2-40B4-BE49-F238E27FC236}">
                <a16:creationId xmlns:a16="http://schemas.microsoft.com/office/drawing/2014/main" id="{92A4DE8C-A931-4430-BAF9-825EC7CDA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587" y="2984521"/>
            <a:ext cx="3608949" cy="2149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TEŞEKKÜRLER">
            <a:extLst>
              <a:ext uri="{FF2B5EF4-FFF2-40B4-BE49-F238E27FC236}">
                <a16:creationId xmlns:a16="http://schemas.microsoft.com/office/drawing/2014/main" id="{33682EE7-0CA8-4F04-B7D1-9B28FD6311C6}"/>
              </a:ext>
            </a:extLst>
          </p:cNvPr>
          <p:cNvSpPr txBox="1">
            <a:spLocks/>
          </p:cNvSpPr>
          <p:nvPr/>
        </p:nvSpPr>
        <p:spPr>
          <a:xfrm>
            <a:off x="6468912" y="3618689"/>
            <a:ext cx="3608950" cy="565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lvl1pPr marL="0" marR="0" indent="0" algn="ctr" defTabSz="584200" rtl="0" latinLnBrk="0">
              <a:lnSpc>
                <a:spcPct val="90000"/>
              </a:lnSpc>
              <a:spcBef>
                <a:spcPts val="0"/>
              </a:spcBef>
              <a:spcAft>
                <a:spcPts val="0"/>
              </a:spcAft>
              <a:buClrTx/>
              <a:buSzTx/>
              <a:buFontTx/>
              <a:buNone/>
              <a:tabLst/>
              <a:defRPr sz="11000" b="1" i="0" u="none" strike="noStrike" cap="all" spc="300" baseline="0">
                <a:solidFill>
                  <a:srgbClr val="FFFFFF"/>
                </a:solidFill>
                <a:uFillTx/>
                <a:latin typeface="Arial"/>
                <a:ea typeface="Arial"/>
                <a:cs typeface="Arial"/>
                <a:sym typeface="Arial"/>
              </a:defRPr>
            </a:lvl1pPr>
            <a:lvl2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2pPr>
            <a:lvl3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3pPr>
            <a:lvl4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4pPr>
            <a:lvl5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5pPr>
            <a:lvl6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6pPr>
            <a:lvl7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7pPr>
            <a:lvl8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8pPr>
            <a:lvl9pPr marL="0" marR="0" indent="0" algn="ctr" defTabSz="584200" rtl="0" latinLnBrk="0">
              <a:lnSpc>
                <a:spcPct val="90000"/>
              </a:lnSpc>
              <a:spcBef>
                <a:spcPts val="0"/>
              </a:spcBef>
              <a:spcAft>
                <a:spcPts val="0"/>
              </a:spcAft>
              <a:buClrTx/>
              <a:buSzTx/>
              <a:buFontTx/>
              <a:buNone/>
              <a:tabLst/>
              <a:defRPr sz="7000" b="1" i="0" u="none" strike="noStrike" cap="all" spc="208" baseline="0">
                <a:solidFill>
                  <a:srgbClr val="3578B0"/>
                </a:solidFill>
                <a:uFillTx/>
                <a:latin typeface="Arial"/>
                <a:ea typeface="Arial"/>
                <a:cs typeface="Arial"/>
                <a:sym typeface="Arial"/>
              </a:defRPr>
            </a:lvl9pPr>
          </a:lstStyle>
          <a:p>
            <a:pPr>
              <a:defRPr/>
            </a:pPr>
            <a:r>
              <a:rPr lang="tr-TR" sz="2400" kern="0" dirty="0">
                <a:solidFill>
                  <a:srgbClr val="002060"/>
                </a:solidFill>
                <a:latin typeface="Arial Black" panose="020B0A04020102020204" pitchFamily="34" charset="0"/>
              </a:rPr>
              <a:t>TEŞEKKÜR/</a:t>
            </a:r>
            <a:r>
              <a:rPr lang="tr-TR" sz="2400" kern="0" dirty="0">
                <a:solidFill>
                  <a:prstClr val="white"/>
                </a:solidFill>
                <a:latin typeface="Arial Black" panose="020B0A04020102020204" pitchFamily="34" charset="0"/>
              </a:rPr>
              <a:t>ARZ</a:t>
            </a:r>
            <a:r>
              <a:rPr lang="tr-TR" sz="2400" kern="0" dirty="0">
                <a:solidFill>
                  <a:srgbClr val="002060"/>
                </a:solidFill>
                <a:latin typeface="Arial Black" panose="020B0A04020102020204" pitchFamily="34" charset="0"/>
              </a:rPr>
              <a:t> EDE</a:t>
            </a:r>
            <a:r>
              <a:rPr lang="tr-TR" sz="2400" kern="0" dirty="0">
                <a:solidFill>
                  <a:prstClr val="white"/>
                </a:solidFill>
                <a:latin typeface="Arial Black" panose="020B0A04020102020204" pitchFamily="34" charset="0"/>
              </a:rPr>
              <a:t>RİM</a:t>
            </a:r>
          </a:p>
        </p:txBody>
      </p:sp>
      <p:sp>
        <p:nvSpPr>
          <p:cNvPr id="7" name="4 Metin kutusu">
            <a:extLst>
              <a:ext uri="{FF2B5EF4-FFF2-40B4-BE49-F238E27FC236}">
                <a16:creationId xmlns:a16="http://schemas.microsoft.com/office/drawing/2014/main" id="{46C3FF99-FFE8-4679-8A9C-BD152291A75D}"/>
              </a:ext>
            </a:extLst>
          </p:cNvPr>
          <p:cNvSpPr txBox="1"/>
          <p:nvPr/>
        </p:nvSpPr>
        <p:spPr>
          <a:xfrm>
            <a:off x="1764144" y="549071"/>
            <a:ext cx="8672947" cy="1877437"/>
          </a:xfrm>
          <a:prstGeom prst="rect">
            <a:avLst/>
          </a:prstGeom>
          <a:noFill/>
        </p:spPr>
        <p:txBody>
          <a:bodyPr wrap="square" rtlCol="0">
            <a:spAutoFit/>
          </a:bodyPr>
          <a:lstStyle/>
          <a:p>
            <a:pPr algn="ctr" fontAlgn="base">
              <a:spcBef>
                <a:spcPct val="0"/>
              </a:spcBef>
              <a:spcAft>
                <a:spcPct val="0"/>
              </a:spcAft>
              <a:defRPr/>
            </a:pPr>
            <a:r>
              <a:rPr lang="tr-TR" sz="1600" dirty="0">
                <a:solidFill>
                  <a:srgbClr val="002060"/>
                </a:solidFill>
                <a:latin typeface="Arial Black" pitchFamily="34" charset="0"/>
                <a:cs typeface="Arial" charset="0"/>
                <a:sym typeface="Arial"/>
              </a:rPr>
              <a:t>İsmail IŞIK</a:t>
            </a:r>
          </a:p>
          <a:p>
            <a:pPr algn="ctr" fontAlgn="base">
              <a:spcBef>
                <a:spcPct val="0"/>
              </a:spcBef>
              <a:spcAft>
                <a:spcPct val="0"/>
              </a:spcAft>
              <a:defRPr/>
            </a:pPr>
            <a:r>
              <a:rPr lang="tr-TR" sz="1600" dirty="0">
                <a:solidFill>
                  <a:srgbClr val="002060"/>
                </a:solidFill>
                <a:latin typeface="Arial Black" pitchFamily="34" charset="0"/>
                <a:cs typeface="Arial" charset="0"/>
                <a:sym typeface="Arial"/>
              </a:rPr>
              <a:t>Tapu ve Kadastro Uzmanı</a:t>
            </a: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Arşiv Dairesi Başkanlığı</a:t>
            </a: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Belge Yönetimi Birimi </a:t>
            </a:r>
          </a:p>
          <a:p>
            <a:pPr algn="ctr" fontAlgn="base">
              <a:spcBef>
                <a:spcPct val="0"/>
              </a:spcBef>
              <a:spcAft>
                <a:spcPct val="0"/>
              </a:spcAft>
              <a:defRPr/>
            </a:pPr>
            <a:r>
              <a:rPr lang="tr-TR" sz="1200" dirty="0">
                <a:solidFill>
                  <a:srgbClr val="FFFFFF"/>
                </a:solidFill>
                <a:latin typeface="Arial Black" pitchFamily="34" charset="0"/>
                <a:cs typeface="Arial" charset="0"/>
                <a:sym typeface="Arial"/>
              </a:rPr>
              <a:t>Birim Sorumlusu</a:t>
            </a: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a:p>
            <a:pPr algn="ctr" fontAlgn="base">
              <a:spcBef>
                <a:spcPct val="0"/>
              </a:spcBef>
              <a:spcAft>
                <a:spcPct val="0"/>
              </a:spcAft>
              <a:defRPr/>
            </a:pPr>
            <a:endParaRPr lang="tr-TR" sz="1600" dirty="0">
              <a:solidFill>
                <a:srgbClr val="002060"/>
              </a:solidFill>
              <a:latin typeface="Arial Black" pitchFamily="34" charset="0"/>
              <a:cs typeface="Arial" charset="0"/>
              <a:sym typeface="Arial"/>
            </a:endParaRPr>
          </a:p>
        </p:txBody>
      </p:sp>
      <p:pic>
        <p:nvPicPr>
          <p:cNvPr id="8" name="Picture 4">
            <a:extLst>
              <a:ext uri="{FF2B5EF4-FFF2-40B4-BE49-F238E27FC236}">
                <a16:creationId xmlns:a16="http://schemas.microsoft.com/office/drawing/2014/main" id="{A3E7BF7A-A069-4D55-A263-52BBC88F9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553" y="5172577"/>
            <a:ext cx="11731557" cy="87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yagram 8">
            <a:extLst>
              <a:ext uri="{FF2B5EF4-FFF2-40B4-BE49-F238E27FC236}">
                <a16:creationId xmlns:a16="http://schemas.microsoft.com/office/drawing/2014/main" id="{047E5D52-452A-4C39-90CD-3C12CAA7BF66}"/>
              </a:ext>
            </a:extLst>
          </p:cNvPr>
          <p:cNvGraphicFramePr/>
          <p:nvPr/>
        </p:nvGraphicFramePr>
        <p:xfrm>
          <a:off x="9581383" y="2454913"/>
          <a:ext cx="2837662" cy="2677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Resim 3">
            <a:extLst>
              <a:ext uri="{FF2B5EF4-FFF2-40B4-BE49-F238E27FC236}">
                <a16:creationId xmlns:a16="http://schemas.microsoft.com/office/drawing/2014/main" id="{F7489F18-00CD-4629-BCAF-66FD9BA7F70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5908" y="549071"/>
            <a:ext cx="2854493" cy="71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9731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par>
                                <p:cTn id="19" presetID="2" presetClass="entr" presetSubtype="9"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750" fill="hold"/>
                                        <p:tgtEl>
                                          <p:spTgt spid="10"/>
                                        </p:tgtEl>
                                        <p:attrNameLst>
                                          <p:attrName>ppt_x</p:attrName>
                                        </p:attrNameLst>
                                      </p:cBhvr>
                                      <p:tavLst>
                                        <p:tav tm="0">
                                          <p:val>
                                            <p:strVal val="0-#ppt_w/2"/>
                                          </p:val>
                                        </p:tav>
                                        <p:tav tm="100000">
                                          <p:val>
                                            <p:strVal val="#ppt_x"/>
                                          </p:val>
                                        </p:tav>
                                      </p:tavLst>
                                    </p:anim>
                                    <p:anim calcmode="lin" valueType="num">
                                      <p:cBhvr additive="base">
                                        <p:cTn id="22" dur="1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1324028" cy="9410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11 SAYILI DEVLET ARŞİVLERİ BAŞKANLIĞI HAKKINDA</a:t>
            </a:r>
          </a:p>
          <a:p>
            <a:pPr lvl="0" algn="ctr"/>
            <a:r>
              <a:rPr lang="tr-TR" sz="2000" b="1" dirty="0">
                <a:latin typeface="Arial Black" panose="020B0A04020102020204" pitchFamily="34" charset="0"/>
                <a:cs typeface="Times New Roman" panose="02020603050405020304" pitchFamily="18" charset="0"/>
              </a:rPr>
              <a:t>CUMHURBAŞKANLIĞI KARARNAMESİ </a:t>
            </a:r>
          </a:p>
          <a:p>
            <a:pPr lvl="0" algn="ctr"/>
            <a:r>
              <a:rPr lang="tr-TR" sz="2000" b="1" dirty="0">
                <a:latin typeface="Arial Black" panose="020B0A04020102020204" pitchFamily="34" charset="0"/>
                <a:cs typeface="Times New Roman" panose="02020603050405020304" pitchFamily="18" charset="0"/>
              </a:rPr>
              <a:t>(Yayımlandığı Resmî Gazetenin Tarihi – Sayısı : 16/7/2018 – 30480)</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435005" y="2352583"/>
            <a:ext cx="10587221" cy="224605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260629" y="2095129"/>
            <a:ext cx="10333607" cy="3739998"/>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tr-TR" sz="1600" b="1" dirty="0">
                <a:latin typeface="Arial" panose="020B0604020202020204" pitchFamily="34" charset="0"/>
                <a:cs typeface="Arial" panose="020B0604020202020204" pitchFamily="34" charset="0"/>
              </a:rPr>
              <a:t>Türkiye Büyük Millet Meclisi ve Milli İstihbarat Teşkilatı Başkanlığı </a:t>
            </a:r>
            <a:r>
              <a:rPr lang="tr-TR" sz="1600" dirty="0">
                <a:latin typeface="Arial" panose="020B0604020202020204" pitchFamily="34" charset="0"/>
                <a:cs typeface="Arial" panose="020B0604020202020204" pitchFamily="34" charset="0"/>
              </a:rPr>
              <a:t>hariç olmak üzere; 10/12/2003 tarihli ve 5018 sayılı Kamu Malî Yönetimi ve Kontrol Kanununa ekli cetvellerde yer alan; </a:t>
            </a:r>
          </a:p>
          <a:p>
            <a:pPr marL="342900" indent="-342900" algn="just">
              <a:lnSpc>
                <a:spcPct val="150000"/>
              </a:lnSpc>
              <a:buFontTx/>
              <a:buChar char="-"/>
            </a:pPr>
            <a:r>
              <a:rPr lang="tr-TR" sz="1600" b="1" dirty="0">
                <a:latin typeface="Arial" panose="020B0604020202020204" pitchFamily="34" charset="0"/>
                <a:cs typeface="Arial" panose="020B0604020202020204" pitchFamily="34" charset="0"/>
              </a:rPr>
              <a:t>Kamu idarelerini</a:t>
            </a:r>
            <a:r>
              <a:rPr lang="tr-TR" sz="1600" dirty="0">
                <a:latin typeface="Arial" panose="020B0604020202020204" pitchFamily="34" charset="0"/>
                <a:cs typeface="Arial" panose="020B0604020202020204" pitchFamily="34" charset="0"/>
              </a:rPr>
              <a:t>,</a:t>
            </a:r>
          </a:p>
          <a:p>
            <a:pPr marL="342900" indent="-342900" algn="just">
              <a:lnSpc>
                <a:spcPct val="150000"/>
              </a:lnSpc>
              <a:buFontTx/>
              <a:buChar char="-"/>
            </a:pPr>
            <a:r>
              <a:rPr lang="tr-TR" sz="1600" b="1" dirty="0">
                <a:latin typeface="Arial" panose="020B0604020202020204" pitchFamily="34" charset="0"/>
                <a:cs typeface="Arial" panose="020B0604020202020204" pitchFamily="34" charset="0"/>
              </a:rPr>
              <a:t>Genelkurmay Başkanlığını, Kuvvet Komutanlıklarını, </a:t>
            </a:r>
          </a:p>
          <a:p>
            <a:pPr marL="342900" indent="-342900" algn="just">
              <a:lnSpc>
                <a:spcPct val="150000"/>
              </a:lnSpc>
              <a:buFontTx/>
              <a:buChar char="-"/>
            </a:pPr>
            <a:r>
              <a:rPr lang="tr-TR" sz="1600" b="1" dirty="0">
                <a:latin typeface="Arial" panose="020B0604020202020204" pitchFamily="34" charset="0"/>
                <a:cs typeface="Arial" panose="020B0604020202020204" pitchFamily="34" charset="0"/>
              </a:rPr>
              <a:t>Mahalli idareler (köyler hariç) ve bunların bağlı kuruluşlarını,</a:t>
            </a:r>
          </a:p>
          <a:p>
            <a:pPr marL="342900" indent="-342900" algn="just">
              <a:lnSpc>
                <a:spcPct val="150000"/>
              </a:lnSpc>
              <a:buFontTx/>
              <a:buChar char="-"/>
            </a:pPr>
            <a:r>
              <a:rPr lang="tr-TR" sz="1600" b="1" dirty="0">
                <a:latin typeface="Arial" panose="020B0604020202020204" pitchFamily="34" charset="0"/>
                <a:cs typeface="Arial" panose="020B0604020202020204" pitchFamily="34" charset="0"/>
              </a:rPr>
              <a:t>Kamu tüzel kişiliğini haiz diğer kurum, kuruluş, enstitü, teşebbüs, teşekkül, birlik, fon gibi adlarla kurulmuş olan bütün kamu kurum ve kuruluşlarını, </a:t>
            </a:r>
          </a:p>
          <a:p>
            <a:pPr marL="342900" indent="-342900" algn="just">
              <a:lnSpc>
                <a:spcPct val="150000"/>
              </a:lnSpc>
              <a:buFontTx/>
              <a:buChar char="-"/>
            </a:pPr>
            <a:r>
              <a:rPr lang="tr-TR" sz="1600" b="1" dirty="0">
                <a:latin typeface="Arial" panose="020B0604020202020204" pitchFamily="34" charset="0"/>
                <a:cs typeface="Arial" panose="020B0604020202020204" pitchFamily="34" charset="0"/>
              </a:rPr>
              <a:t>Kamu kurumu niteliğindeki meslek kuruluşlarını, </a:t>
            </a:r>
          </a:p>
          <a:p>
            <a:pPr marL="342900" indent="-342900" algn="just">
              <a:lnSpc>
                <a:spcPct val="150000"/>
              </a:lnSpc>
              <a:buFontTx/>
              <a:buChar char="-"/>
            </a:pPr>
            <a:r>
              <a:rPr lang="tr-TR" sz="1600" b="1" dirty="0">
                <a:latin typeface="Arial" panose="020B0604020202020204" pitchFamily="34" charset="0"/>
                <a:cs typeface="Arial" panose="020B0604020202020204" pitchFamily="34" charset="0"/>
              </a:rPr>
              <a:t>Vergi muafiyeti tanınan vakıfları,</a:t>
            </a:r>
          </a:p>
          <a:p>
            <a:pPr marL="342900" indent="-342900" algn="just">
              <a:lnSpc>
                <a:spcPct val="150000"/>
              </a:lnSpc>
              <a:buFontTx/>
              <a:buChar char="-"/>
            </a:pPr>
            <a:r>
              <a:rPr lang="tr-TR" sz="1600" b="1" dirty="0">
                <a:latin typeface="Arial" panose="020B0604020202020204" pitchFamily="34" charset="0"/>
                <a:cs typeface="Arial" panose="020B0604020202020204" pitchFamily="34" charset="0"/>
              </a:rPr>
              <a:t>Kamu yararına çalışan dernekleri kapsar.</a:t>
            </a:r>
          </a:p>
        </p:txBody>
      </p:sp>
    </p:spTree>
    <p:extLst>
      <p:ext uri="{BB962C8B-B14F-4D97-AF65-F5344CB8AC3E}">
        <p14:creationId xmlns:p14="http://schemas.microsoft.com/office/powerpoint/2010/main" val="404043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1324028" cy="9410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11 SAYILI DEVLET ARŞİVLERİ BAŞKANLIĞI HAKKINDA</a:t>
            </a:r>
          </a:p>
          <a:p>
            <a:pPr lvl="0" algn="ctr"/>
            <a:r>
              <a:rPr lang="tr-TR" sz="2000" b="1" dirty="0">
                <a:latin typeface="Arial Black" panose="020B0A04020102020204" pitchFamily="34" charset="0"/>
                <a:cs typeface="Times New Roman" panose="02020603050405020304" pitchFamily="18" charset="0"/>
              </a:rPr>
              <a:t>CUMHURBAŞKANLIĞI KARARNAMESİ </a:t>
            </a:r>
          </a:p>
          <a:p>
            <a:pPr lvl="0" algn="ctr"/>
            <a:r>
              <a:rPr lang="tr-TR" sz="2000" b="1" dirty="0">
                <a:latin typeface="Arial Black" panose="020B0A04020102020204" pitchFamily="34" charset="0"/>
                <a:cs typeface="Times New Roman" panose="02020603050405020304" pitchFamily="18" charset="0"/>
              </a:rPr>
              <a:t>(Yayımlandığı Resmî Gazetenin Tarihi – Sayısı : 16/7/2018 – 30480)</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435005" y="2352583"/>
            <a:ext cx="10587221" cy="224605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331650" y="2352583"/>
            <a:ext cx="9499107" cy="2632003"/>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5. Maddesinde sayılan görevleri şunlardır:</a:t>
            </a:r>
          </a:p>
          <a:p>
            <a:pPr algn="just">
              <a:lnSpc>
                <a:spcPct val="150000"/>
              </a:lnSpc>
            </a:pPr>
            <a:r>
              <a:rPr lang="tr-TR" sz="1600" dirty="0">
                <a:latin typeface="Arial" panose="020B0604020202020204" pitchFamily="34" charset="0"/>
                <a:cs typeface="Arial" panose="020B0604020202020204" pitchFamily="34" charset="0"/>
              </a:rPr>
              <a:t>a) Devlet arşivlerine ilişkin esasları belirlemek, bunların uygulanmasını takip etmek ve denetlemek.</a:t>
            </a:r>
          </a:p>
          <a:p>
            <a:pPr algn="just">
              <a:lnSpc>
                <a:spcPct val="150000"/>
              </a:lnSpc>
            </a:pPr>
            <a:r>
              <a:rPr lang="tr-TR" sz="1600" dirty="0">
                <a:latin typeface="Arial" panose="020B0604020202020204" pitchFamily="34" charset="0"/>
                <a:cs typeface="Arial" panose="020B0604020202020204" pitchFamily="34" charset="0"/>
              </a:rPr>
              <a:t>b) Devlet ve kişilerin ulusal ve uluslararası haklarını belgelemek ve korumak.</a:t>
            </a:r>
          </a:p>
          <a:p>
            <a:pPr algn="just">
              <a:lnSpc>
                <a:spcPct val="150000"/>
              </a:lnSpc>
            </a:pPr>
            <a:r>
              <a:rPr lang="tr-TR" sz="1600" dirty="0">
                <a:latin typeface="Arial" panose="020B0604020202020204" pitchFamily="34" charset="0"/>
                <a:cs typeface="Arial" panose="020B0604020202020204" pitchFamily="34" charset="0"/>
              </a:rPr>
              <a:t>c) Kamu, özel ve yurt dışı arşivlerinde bulunan devlet ve millet hayatını ilgilendiren belgeleri tespit ve tescil etmek, sertifikalandırmak, korumak, gerektiğinde satın alarak Devlet Arşivlerine kazandırmak, bunların tasnifini yaparak araştırmaya açmak.</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79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1324028" cy="9410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11 SAYILI DEVLET ARŞİVLERİ BAŞKANLIĞI HAKKINDA</a:t>
            </a:r>
          </a:p>
          <a:p>
            <a:pPr lvl="0" algn="ctr"/>
            <a:r>
              <a:rPr lang="tr-TR" sz="2000" b="1" dirty="0">
                <a:latin typeface="Arial Black" panose="020B0A04020102020204" pitchFamily="34" charset="0"/>
                <a:cs typeface="Times New Roman" panose="02020603050405020304" pitchFamily="18" charset="0"/>
              </a:rPr>
              <a:t>CUMHURBAŞKANLIĞI KARARNAMESİ </a:t>
            </a:r>
          </a:p>
          <a:p>
            <a:pPr lvl="0" algn="ctr"/>
            <a:r>
              <a:rPr lang="tr-TR" sz="2000" b="1" dirty="0">
                <a:latin typeface="Arial Black" panose="020B0A04020102020204" pitchFamily="34" charset="0"/>
                <a:cs typeface="Times New Roman" panose="02020603050405020304" pitchFamily="18" charset="0"/>
              </a:rPr>
              <a:t>(Yayımlandığı Resmî Gazetenin Tarihi – Sayısı : 16/7/2018 – 30480)</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435005" y="2352583"/>
            <a:ext cx="10587221" cy="224605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331650" y="2352583"/>
            <a:ext cx="9499107" cy="3370666"/>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5. Maddesinde sayılan görevleri şunlardır:</a:t>
            </a:r>
          </a:p>
          <a:p>
            <a:pPr algn="just">
              <a:lnSpc>
                <a:spcPct val="150000"/>
              </a:lnSpc>
            </a:pPr>
            <a:r>
              <a:rPr lang="tr-TR" sz="1600" dirty="0">
                <a:latin typeface="Arial" panose="020B0604020202020204" pitchFamily="34" charset="0"/>
                <a:cs typeface="Arial" panose="020B0604020202020204" pitchFamily="34" charset="0"/>
              </a:rPr>
              <a:t>ç) Arşiv belgelerinin tahribini önleyecek tedbirleri almak, arşiv laboratuvarı kurmak veya laboratuvar hizmeti satın almak, bunların tamir, </a:t>
            </a:r>
            <a:r>
              <a:rPr lang="tr-TR" sz="1600" dirty="0" err="1">
                <a:latin typeface="Arial" panose="020B0604020202020204" pitchFamily="34" charset="0"/>
                <a:cs typeface="Arial" panose="020B0604020202020204" pitchFamily="34" charset="0"/>
              </a:rPr>
              <a:t>konservasyon</a:t>
            </a:r>
            <a:r>
              <a:rPr lang="tr-TR" sz="1600" dirty="0">
                <a:latin typeface="Arial" panose="020B0604020202020204" pitchFamily="34" charset="0"/>
                <a:cs typeface="Arial" panose="020B0604020202020204" pitchFamily="34" charset="0"/>
              </a:rPr>
              <a:t> ve restorasyonunu yapmak veya yaptırmak.</a:t>
            </a:r>
          </a:p>
          <a:p>
            <a:pPr algn="just">
              <a:lnSpc>
                <a:spcPct val="150000"/>
              </a:lnSpc>
            </a:pPr>
            <a:r>
              <a:rPr lang="tr-TR" sz="1600" dirty="0">
                <a:latin typeface="Arial" panose="020B0604020202020204" pitchFamily="34" charset="0"/>
                <a:cs typeface="Arial" panose="020B0604020202020204" pitchFamily="34" charset="0"/>
              </a:rPr>
              <a:t>d) Arşivlerde gerçekleştirilecek mikrofilm ve dijitalleştirme faaliyetleri ile yenilikçi tekniklerin uygulanması alanında usul ve esasları belirleyerek rehberlik yapmak ve bu alanda koordinasyonu yürütmek.</a:t>
            </a:r>
          </a:p>
          <a:p>
            <a:pPr algn="just">
              <a:lnSpc>
                <a:spcPct val="150000"/>
              </a:lnSpc>
            </a:pPr>
            <a:r>
              <a:rPr lang="tr-TR" sz="1600" dirty="0">
                <a:latin typeface="Arial" panose="020B0604020202020204" pitchFamily="34" charset="0"/>
                <a:cs typeface="Arial" panose="020B0604020202020204" pitchFamily="34" charset="0"/>
              </a:rPr>
              <a:t>e) Devlet Arşiv Ağını ve Devlet Arşivi Veri Merkezini oluşturmak, koordine etmek, araştırmaya açık bilgi ve belgeleri kullanıma sunmak.</a:t>
            </a:r>
          </a:p>
          <a:p>
            <a:pPr algn="just">
              <a:lnSpc>
                <a:spcPct val="150000"/>
              </a:lnSpc>
            </a:pPr>
            <a:r>
              <a:rPr lang="tr-TR" sz="1600" dirty="0">
                <a:latin typeface="Arial" panose="020B0604020202020204" pitchFamily="34" charset="0"/>
                <a:cs typeface="Arial" panose="020B0604020202020204" pitchFamily="34" charset="0"/>
              </a:rPr>
              <a:t>f) Arşivlerden yararlanma usul ve esasları belirleyerek arşivlere erişimi artırmak.</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57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1324028" cy="9410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11 SAYILI DEVLET ARŞİVLERİ BAŞKANLIĞI HAKKINDA</a:t>
            </a:r>
          </a:p>
          <a:p>
            <a:pPr lvl="0" algn="ctr"/>
            <a:r>
              <a:rPr lang="tr-TR" sz="2000" b="1" dirty="0">
                <a:latin typeface="Arial Black" panose="020B0A04020102020204" pitchFamily="34" charset="0"/>
                <a:cs typeface="Times New Roman" panose="02020603050405020304" pitchFamily="18" charset="0"/>
              </a:rPr>
              <a:t>CUMHURBAŞKANLIĞI KARARNAMESİ </a:t>
            </a:r>
          </a:p>
          <a:p>
            <a:pPr lvl="0" algn="ctr"/>
            <a:r>
              <a:rPr lang="tr-TR" sz="2000" b="1" dirty="0">
                <a:latin typeface="Arial Black" panose="020B0A04020102020204" pitchFamily="34" charset="0"/>
                <a:cs typeface="Times New Roman" panose="02020603050405020304" pitchFamily="18" charset="0"/>
              </a:rPr>
              <a:t>(Yayımlandığı Resmî Gazetenin Tarihi – Sayısı : 16/7/2018 – 30480)</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435005" y="2352583"/>
            <a:ext cx="10587221" cy="224605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331650" y="2352583"/>
            <a:ext cx="9499107" cy="3370666"/>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5. Maddesinde sayılan görevleri şunlardır:</a:t>
            </a:r>
          </a:p>
          <a:p>
            <a:pPr algn="just">
              <a:lnSpc>
                <a:spcPct val="150000"/>
              </a:lnSpc>
            </a:pPr>
            <a:r>
              <a:rPr lang="tr-TR" sz="1600" dirty="0">
                <a:latin typeface="Arial" panose="020B0604020202020204" pitchFamily="34" charset="0"/>
                <a:cs typeface="Arial" panose="020B0604020202020204" pitchFamily="34" charset="0"/>
              </a:rPr>
              <a:t>g) Kâğıt ve elektronik ortamda oluşturulan arşiv belgelerinin her türlü güvenliğine ilişkin önlemlerin alınmasını sağlayacak usul ve esasları belirlemek.</a:t>
            </a:r>
          </a:p>
          <a:p>
            <a:pPr algn="just">
              <a:lnSpc>
                <a:spcPct val="150000"/>
              </a:lnSpc>
            </a:pPr>
            <a:r>
              <a:rPr lang="tr-TR" sz="1600" dirty="0">
                <a:latin typeface="Arial" panose="020B0604020202020204" pitchFamily="34" charset="0"/>
                <a:cs typeface="Arial" panose="020B0604020202020204" pitchFamily="34" charset="0"/>
              </a:rPr>
              <a:t>ğ) Belge yönetimi ve arşivcilik alanında araştırma yapmak veya yaptırmak, rehberlik, eğitim ve sertifikasyon hizmetlerini sunmak, yerli, yabancı kuruluşlar ve üniversitelerle işbirliği yapmak.</a:t>
            </a:r>
          </a:p>
          <a:p>
            <a:pPr algn="just">
              <a:lnSpc>
                <a:spcPct val="150000"/>
              </a:lnSpc>
            </a:pPr>
            <a:r>
              <a:rPr lang="tr-TR" sz="1600" dirty="0">
                <a:latin typeface="Arial" panose="020B0604020202020204" pitchFamily="34" charset="0"/>
                <a:cs typeface="Arial" panose="020B0604020202020204" pitchFamily="34" charset="0"/>
              </a:rPr>
              <a:t>h) Tarihî ve kültürel değeri olan arşiv belgelerini tanıtmak, yayın yapmak veya yaptırmak, arşiv müzesi kurmak, yurt içinde ve yurt dışında sergiler açmak.</a:t>
            </a:r>
          </a:p>
          <a:p>
            <a:pPr algn="just">
              <a:lnSpc>
                <a:spcPct val="150000"/>
              </a:lnSpc>
            </a:pPr>
            <a:r>
              <a:rPr lang="tr-TR" sz="1600" dirty="0">
                <a:latin typeface="Arial" panose="020B0604020202020204" pitchFamily="34" charset="0"/>
                <a:cs typeface="Arial" panose="020B0604020202020204" pitchFamily="34" charset="0"/>
              </a:rPr>
              <a:t>ı) Kanunlarla veya Cumhurbaşkanlığı Kararnameleriyle verilen diğer görevleri yapmak.</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530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1324028" cy="9410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11 SAYILI DEVLET ARŞİVLERİ BAŞKANLIĞI HAKKINDA</a:t>
            </a:r>
          </a:p>
          <a:p>
            <a:pPr lvl="0" algn="ctr"/>
            <a:r>
              <a:rPr lang="tr-TR" sz="2000" b="1" dirty="0">
                <a:latin typeface="Arial Black" panose="020B0A04020102020204" pitchFamily="34" charset="0"/>
                <a:cs typeface="Times New Roman" panose="02020603050405020304" pitchFamily="18" charset="0"/>
              </a:rPr>
              <a:t>CUMHURBAŞKANLIĞI KARARNAMESİ </a:t>
            </a:r>
          </a:p>
          <a:p>
            <a:pPr lvl="0" algn="ctr"/>
            <a:r>
              <a:rPr lang="tr-TR" sz="2000" b="1" dirty="0">
                <a:latin typeface="Arial Black" panose="020B0A04020102020204" pitchFamily="34" charset="0"/>
                <a:cs typeface="Times New Roman" panose="02020603050405020304" pitchFamily="18" charset="0"/>
              </a:rPr>
              <a:t>(Yayımlandığı Resmî Gazetenin Tarihi – Sayısı : 16/7/2018 – 30480)</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435005" y="2352583"/>
            <a:ext cx="10587221" cy="224605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331650" y="2352583"/>
            <a:ext cx="9499107" cy="3370666"/>
          </a:xfrm>
          <a:prstGeom prst="rect">
            <a:avLst/>
          </a:prstGeom>
          <a:noFill/>
        </p:spPr>
        <p:txBody>
          <a:bodyPr wrap="square">
            <a:spAutoFit/>
          </a:bodyPr>
          <a:lstStyle/>
          <a:p>
            <a:pPr algn="just">
              <a:lnSpc>
                <a:spcPct val="150000"/>
              </a:lnSpc>
            </a:pPr>
            <a:r>
              <a:rPr lang="tr-TR" sz="1600" b="1" dirty="0">
                <a:latin typeface="Arial" panose="020B0604020202020204" pitchFamily="34" charset="0"/>
                <a:cs typeface="Arial" panose="020B0604020202020204" pitchFamily="34" charset="0"/>
              </a:rPr>
              <a:t>Yükümlülük</a:t>
            </a:r>
          </a:p>
          <a:p>
            <a:pPr algn="just">
              <a:lnSpc>
                <a:spcPct val="150000"/>
              </a:lnSpc>
            </a:pPr>
            <a:r>
              <a:rPr lang="tr-TR" sz="1600" dirty="0">
                <a:latin typeface="Arial" panose="020B0604020202020204" pitchFamily="34" charset="0"/>
                <a:cs typeface="Arial" panose="020B0604020202020204" pitchFamily="34" charset="0"/>
              </a:rPr>
              <a:t>MADDE 18 – (1) Bu Cumhurbaşkanlığı Kararnamesi kapsamına giren ve elinde arşiv belgesi ve arşivlik belge bulunduran </a:t>
            </a:r>
            <a:r>
              <a:rPr lang="tr-TR" sz="1600" b="1" dirty="0">
                <a:latin typeface="Arial" panose="020B0604020202020204" pitchFamily="34" charset="0"/>
                <a:cs typeface="Arial" panose="020B0604020202020204" pitchFamily="34" charset="0"/>
              </a:rPr>
              <a:t>kurum ve kuruluşlar</a:t>
            </a:r>
            <a:r>
              <a:rPr lang="tr-TR" sz="1600" dirty="0">
                <a:latin typeface="Arial" panose="020B0604020202020204" pitchFamily="34" charset="0"/>
                <a:cs typeface="Arial" panose="020B0604020202020204" pitchFamily="34" charset="0"/>
              </a:rPr>
              <a:t>, ellerinde bulundurdukları arşiv belgesi ile arşivlik belgeyi her türlü zararlı tesir ve unsurlardan </a:t>
            </a:r>
            <a:r>
              <a:rPr lang="tr-TR" sz="1600" b="1" dirty="0">
                <a:latin typeface="Arial" panose="020B0604020202020204" pitchFamily="34" charset="0"/>
                <a:cs typeface="Arial" panose="020B0604020202020204" pitchFamily="34" charset="0"/>
              </a:rPr>
              <a:t>korumak,</a:t>
            </a:r>
            <a:r>
              <a:rPr lang="tr-TR" sz="1600" dirty="0">
                <a:latin typeface="Arial" panose="020B0604020202020204" pitchFamily="34" charset="0"/>
                <a:cs typeface="Arial" panose="020B0604020202020204" pitchFamily="34" charset="0"/>
              </a:rPr>
              <a:t> asli düzenlerine göre </a:t>
            </a:r>
            <a:r>
              <a:rPr lang="tr-TR" sz="1600" b="1" dirty="0">
                <a:latin typeface="Arial" panose="020B0604020202020204" pitchFamily="34" charset="0"/>
                <a:cs typeface="Arial" panose="020B0604020202020204" pitchFamily="34" charset="0"/>
              </a:rPr>
              <a:t>tasnif</a:t>
            </a:r>
            <a:r>
              <a:rPr lang="tr-TR" sz="1600" dirty="0">
                <a:latin typeface="Arial" panose="020B0604020202020204" pitchFamily="34" charset="0"/>
                <a:cs typeface="Arial" panose="020B0604020202020204" pitchFamily="34" charset="0"/>
              </a:rPr>
              <a:t> edip saklamak, yönetmelikte belirtilecek bekletme ve saklama süreleri sonunda Devlet Arşivleri Başkanlığına </a:t>
            </a:r>
            <a:r>
              <a:rPr lang="tr-TR" sz="1600" b="1" dirty="0">
                <a:latin typeface="Arial" panose="020B0604020202020204" pitchFamily="34" charset="0"/>
                <a:cs typeface="Arial" panose="020B0604020202020204" pitchFamily="34" charset="0"/>
              </a:rPr>
              <a:t>teslim</a:t>
            </a:r>
            <a:r>
              <a:rPr lang="tr-TR" sz="1600" dirty="0">
                <a:latin typeface="Arial" panose="020B0604020202020204" pitchFamily="34" charset="0"/>
                <a:cs typeface="Arial" panose="020B0604020202020204" pitchFamily="34" charset="0"/>
              </a:rPr>
              <a:t> etmek ve saklanmasına gerek kalmayan belgeleri </a:t>
            </a:r>
            <a:r>
              <a:rPr lang="tr-TR" sz="1600" b="1" dirty="0">
                <a:latin typeface="Arial" panose="020B0604020202020204" pitchFamily="34" charset="0"/>
                <a:cs typeface="Arial" panose="020B0604020202020204" pitchFamily="34" charset="0"/>
              </a:rPr>
              <a:t>yok etmekle </a:t>
            </a:r>
            <a:r>
              <a:rPr lang="tr-TR" sz="1600" dirty="0">
                <a:latin typeface="Arial" panose="020B0604020202020204" pitchFamily="34" charset="0"/>
                <a:cs typeface="Arial" panose="020B0604020202020204" pitchFamily="34" charset="0"/>
              </a:rPr>
              <a:t>yükümlüdürler.</a:t>
            </a:r>
          </a:p>
          <a:p>
            <a:pPr algn="just">
              <a:lnSpc>
                <a:spcPct val="150000"/>
              </a:lnSpc>
            </a:pPr>
            <a:r>
              <a:rPr lang="tr-TR" sz="1600" dirty="0">
                <a:latin typeface="Arial" panose="020B0604020202020204" pitchFamily="34" charset="0"/>
                <a:cs typeface="Arial" panose="020B0604020202020204" pitchFamily="34" charset="0"/>
              </a:rPr>
              <a:t>(2) Arşiv belgesi ve arşivlik belge temliki tasarruflar amacıyla kullanılamaz, tahrip ve tahrif edilemez ve yurt dışına çıkartılamazlar.</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39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0027888" cy="795706"/>
          </a:xfrm>
        </p:spPr>
        <p:txBody>
          <a:bodyPr>
            <a:normAutofit/>
          </a:bodyPr>
          <a:lstStyle/>
          <a:p>
            <a:pPr algn="ctr"/>
            <a:r>
              <a:rPr lang="tr-TR" sz="2400" b="1" dirty="0">
                <a:solidFill>
                  <a:srgbClr val="E7792B"/>
                </a:solidFill>
                <a:latin typeface="Arial Black" panose="020B0604020202020204" pitchFamily="34" charset="0"/>
                <a:cs typeface="Arial Black" panose="020B0604020202020204" pitchFamily="34" charset="0"/>
              </a:rPr>
              <a:t>           GENEL ARŞİV MEVZUATI VE UYGULAMARI</a:t>
            </a:r>
            <a:endParaRPr kumimoji="0" lang="tr-TR" sz="2400" b="1" i="0" u="none" strike="noStrike" kern="0" cap="none" spc="0" normalizeH="0" baseline="0" noProof="0" dirty="0">
              <a:ln>
                <a:noFill/>
              </a:ln>
              <a:solidFill>
                <a:schemeClr val="accent2"/>
              </a:solidFill>
              <a:effectLst/>
              <a:uLnTx/>
              <a:uFillTx/>
              <a:latin typeface="Arial Black" panose="020B0A04020102020204" pitchFamily="34" charset="0"/>
              <a:ea typeface="Segoe UI Black" pitchFamily="34" charset="0"/>
              <a:cs typeface="Segoe UI Black" pitchFamily="34" charset="0"/>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1154096"/>
            <a:ext cx="11324028" cy="9410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ctr"/>
            <a:r>
              <a:rPr lang="tr-TR" sz="2000" b="1" dirty="0">
                <a:latin typeface="Arial Black" panose="020B0A04020102020204" pitchFamily="34" charset="0"/>
                <a:cs typeface="Times New Roman" panose="02020603050405020304" pitchFamily="18" charset="0"/>
              </a:rPr>
              <a:t>4 SAYILI CUMHURBAŞKANLIĞI KARARNAMESİ </a:t>
            </a:r>
          </a:p>
          <a:p>
            <a:pPr lvl="0" algn="ctr"/>
            <a:r>
              <a:rPr lang="tr-TR" sz="2000" b="1" dirty="0">
                <a:latin typeface="Arial Black" panose="020B0A04020102020204" pitchFamily="34" charset="0"/>
                <a:cs typeface="Times New Roman" panose="02020603050405020304" pitchFamily="18" charset="0"/>
              </a:rPr>
              <a:t>(Yayımlandığı Resmî Gazetenin Tarihi – Sayısı : 15/7/2018 – 30479)</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435005" y="2352583"/>
            <a:ext cx="10587221" cy="224605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pPr>
            <a:endParaRPr lang="tr-TR" sz="16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A173DCA2-42F0-4BED-9D30-ABE54A4B5442}"/>
              </a:ext>
            </a:extLst>
          </p:cNvPr>
          <p:cNvSpPr txBox="1"/>
          <p:nvPr/>
        </p:nvSpPr>
        <p:spPr>
          <a:xfrm>
            <a:off x="1331650" y="2352583"/>
            <a:ext cx="9499107" cy="3001334"/>
          </a:xfrm>
          <a:prstGeom prst="rect">
            <a:avLst/>
          </a:prstGeom>
          <a:noFill/>
        </p:spPr>
        <p:txBody>
          <a:bodyPr wrap="square">
            <a:spAutoFit/>
          </a:bodyPr>
          <a:lstStyle/>
          <a:p>
            <a:pPr marL="285750" indent="-285750" algn="just">
              <a:buFont typeface="Wingdings" panose="05000000000000000000" pitchFamily="2" charset="2"/>
              <a:buChar char="Ø"/>
            </a:pPr>
            <a:r>
              <a:rPr lang="tr-TR" sz="1600" dirty="0">
                <a:latin typeface="Arial" panose="020B0604020202020204" pitchFamily="34" charset="0"/>
                <a:cs typeface="Arial" panose="020B0604020202020204" pitchFamily="34" charset="0"/>
              </a:rPr>
              <a:t>Otuz dördüncü Bölümün 478 ila 488. arasında kalan maddelerinde Tapu ve Kadastro Genel Müdürlüğü’nün teşkilat yapısına yer verilmiştir. 484-d maddesinde </a:t>
            </a:r>
            <a:r>
              <a:rPr lang="tr-TR" sz="1600" b="1" dirty="0">
                <a:latin typeface="Arial" panose="020B0604020202020204" pitchFamily="34" charset="0"/>
                <a:cs typeface="Arial" panose="020B0604020202020204" pitchFamily="34" charset="0"/>
              </a:rPr>
              <a:t>Arşiv Dairesi Başkanlığı’nın </a:t>
            </a:r>
            <a:r>
              <a:rPr lang="tr-TR" sz="1600" dirty="0">
                <a:latin typeface="Arial" panose="020B0604020202020204" pitchFamily="34" charset="0"/>
                <a:cs typeface="Arial" panose="020B0604020202020204" pitchFamily="34" charset="0"/>
              </a:rPr>
              <a:t>görevleri sayılmıştır:</a:t>
            </a:r>
            <a:endParaRPr lang="tr-TR" sz="2000" b="1" dirty="0">
              <a:solidFill>
                <a:schemeClr val="accent2"/>
              </a:solidFill>
              <a:latin typeface="Arial Black" panose="020B0A04020102020204" pitchFamily="34" charset="0"/>
              <a:cs typeface="Times New Roman" panose="02020603050405020304" pitchFamily="18" charset="0"/>
            </a:endParaRPr>
          </a:p>
          <a:p>
            <a:pPr algn="just">
              <a:lnSpc>
                <a:spcPct val="150000"/>
              </a:lnSpc>
            </a:pPr>
            <a:r>
              <a:rPr lang="tr-TR" sz="1600" dirty="0">
                <a:latin typeface="Arial" panose="020B0604020202020204" pitchFamily="34" charset="0"/>
                <a:cs typeface="Arial" panose="020B0604020202020204" pitchFamily="34" charset="0"/>
              </a:rPr>
              <a:t>1) </a:t>
            </a:r>
            <a:r>
              <a:rPr lang="tr-TR" sz="1600" b="1" dirty="0">
                <a:latin typeface="Arial" panose="020B0604020202020204" pitchFamily="34" charset="0"/>
                <a:cs typeface="Arial" panose="020B0604020202020204" pitchFamily="34" charset="0"/>
              </a:rPr>
              <a:t>Arşiv bilgi sistemini kurmak </a:t>
            </a:r>
            <a:r>
              <a:rPr lang="tr-TR" sz="1600" dirty="0">
                <a:latin typeface="Arial" panose="020B0604020202020204" pitchFamily="34" charset="0"/>
                <a:cs typeface="Arial" panose="020B0604020202020204" pitchFamily="34" charset="0"/>
              </a:rPr>
              <a:t>ve yürütmek, merkezi ve taşra arşivleme hizmetlerini düzenlemek.</a:t>
            </a:r>
          </a:p>
          <a:p>
            <a:pPr algn="just">
              <a:lnSpc>
                <a:spcPct val="150000"/>
              </a:lnSpc>
            </a:pPr>
            <a:r>
              <a:rPr lang="tr-TR" sz="1600" dirty="0">
                <a:latin typeface="Arial" panose="020B0604020202020204" pitchFamily="34" charset="0"/>
                <a:cs typeface="Arial" panose="020B0604020202020204" pitchFamily="34" charset="0"/>
              </a:rPr>
              <a:t>2) </a:t>
            </a:r>
            <a:r>
              <a:rPr lang="tr-TR" sz="1600" b="1" dirty="0">
                <a:latin typeface="Arial" panose="020B0604020202020204" pitchFamily="34" charset="0"/>
                <a:cs typeface="Arial" panose="020B0604020202020204" pitchFamily="34" charset="0"/>
              </a:rPr>
              <a:t>Sicillerin ve arşivin elektronik ortamda tutulmasıyla </a:t>
            </a:r>
            <a:r>
              <a:rPr lang="tr-TR" sz="1600" dirty="0">
                <a:latin typeface="Arial" panose="020B0604020202020204" pitchFamily="34" charset="0"/>
                <a:cs typeface="Arial" panose="020B0604020202020204" pitchFamily="34" charset="0"/>
              </a:rPr>
              <a:t>ilgili düzenlemeleri yapmak, iş ve işlemleri yürütmek.</a:t>
            </a:r>
          </a:p>
          <a:p>
            <a:pPr algn="just">
              <a:lnSpc>
                <a:spcPct val="150000"/>
              </a:lnSpc>
            </a:pPr>
            <a:r>
              <a:rPr lang="tr-TR" sz="1600" dirty="0">
                <a:latin typeface="Arial" panose="020B0604020202020204" pitchFamily="34" charset="0"/>
                <a:cs typeface="Arial" panose="020B0604020202020204" pitchFamily="34" charset="0"/>
              </a:rPr>
              <a:t>3) Yurt içi ve yurt dışında tesis edilmiş tapu kayıt ve belgeleri, kadastro ve tapulama paftaları ile teknik belgelerin </a:t>
            </a:r>
            <a:r>
              <a:rPr lang="tr-TR" sz="1600" b="1" dirty="0">
                <a:latin typeface="Arial" panose="020B0604020202020204" pitchFamily="34" charset="0"/>
                <a:cs typeface="Arial" panose="020B0604020202020204" pitchFamily="34" charset="0"/>
              </a:rPr>
              <a:t>merkezde veya taşrada arşivlenmesini sağlamak</a:t>
            </a:r>
            <a:r>
              <a:rPr lang="tr-TR" sz="1600" dirty="0">
                <a:latin typeface="Arial" panose="020B0604020202020204" pitchFamily="34" charset="0"/>
                <a:cs typeface="Arial" panose="020B0604020202020204" pitchFamily="34" charset="0"/>
              </a:rPr>
              <a:t>. </a:t>
            </a:r>
          </a:p>
          <a:p>
            <a:pPr marL="342900" indent="-342900" algn="just">
              <a:lnSpc>
                <a:spcPct val="150000"/>
              </a:lnSpc>
              <a:buFontTx/>
              <a:buChar char="-"/>
            </a:pPr>
            <a:endParaRPr lang="tr-T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955313"/>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866</TotalTime>
  <Words>3308</Words>
  <Application>Microsoft Office PowerPoint</Application>
  <PresentationFormat>Geniş ekran</PresentationFormat>
  <Paragraphs>282</Paragraphs>
  <Slides>38</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38</vt:i4>
      </vt:variant>
    </vt:vector>
  </HeadingPairs>
  <TitlesOfParts>
    <vt:vector size="46" baseType="lpstr">
      <vt:lpstr>Arial</vt:lpstr>
      <vt:lpstr>Arial Black</vt:lpstr>
      <vt:lpstr>Calibri</vt:lpstr>
      <vt:lpstr>Calibri Light</vt:lpstr>
      <vt:lpstr>Century Gothic</vt:lpstr>
      <vt:lpstr>Comic Sans MS</vt:lpstr>
      <vt:lpstr>Wingdings</vt:lpstr>
      <vt:lpstr>Office Teması</vt:lpstr>
      <vt:lpstr>PowerPoint Sunusu</vt:lpstr>
      <vt:lpstr>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           GENEL ARŞİV MEVZUATI VE UYGULAMARI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TAPU</dc:title>
  <dc:subject/>
  <dc:creator>Microsoft Office User</dc:creator>
  <dc:description/>
  <cp:lastModifiedBy>İSMAİL IŞIK</cp:lastModifiedBy>
  <cp:revision>169</cp:revision>
  <dcterms:created xsi:type="dcterms:W3CDTF">2022-02-05T17:51:22Z</dcterms:created>
  <dcterms:modified xsi:type="dcterms:W3CDTF">2025-10-02T08:46:43Z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Geniş ekran</vt:lpwstr>
  </property>
  <property fmtid="{D5CDD505-2E9C-101B-9397-08002B2CF9AE}" pid="3" name="Slides">
    <vt:r8>1</vt:r8>
  </property>
</Properties>
</file>