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351" r:id="rId2"/>
    <p:sldId id="256" r:id="rId3"/>
    <p:sldId id="392" r:id="rId4"/>
    <p:sldId id="393" r:id="rId5"/>
    <p:sldId id="394" r:id="rId6"/>
    <p:sldId id="395" r:id="rId7"/>
    <p:sldId id="396" r:id="rId8"/>
    <p:sldId id="397" r:id="rId9"/>
    <p:sldId id="398" r:id="rId10"/>
    <p:sldId id="399" r:id="rId11"/>
    <p:sldId id="400" r:id="rId12"/>
    <p:sldId id="401" r:id="rId13"/>
    <p:sldId id="402" r:id="rId14"/>
    <p:sldId id="438"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 id="436" r:id="rId49"/>
    <p:sldId id="437" r:id="rId50"/>
    <p:sldId id="389" r:id="rId51"/>
  </p:sldIdLst>
  <p:sldSz cx="12192000" cy="6858000"/>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FA12AB2-2CAC-4194-9C53-2C5D1F482A0B}">
          <p14:sldIdLst>
            <p14:sldId id="351"/>
            <p14:sldId id="256"/>
            <p14:sldId id="392"/>
            <p14:sldId id="393"/>
            <p14:sldId id="394"/>
            <p14:sldId id="395"/>
            <p14:sldId id="396"/>
            <p14:sldId id="397"/>
            <p14:sldId id="398"/>
            <p14:sldId id="399"/>
            <p14:sldId id="400"/>
            <p14:sldId id="401"/>
            <p14:sldId id="402"/>
            <p14:sldId id="438"/>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38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İM ŞAKAR" initials="SŞ" lastIdx="1" clrIdx="0">
    <p:extLst>
      <p:ext uri="{19B8F6BF-5375-455C-9EA6-DF929625EA0E}">
        <p15:presenceInfo xmlns:p15="http://schemas.microsoft.com/office/powerpoint/2012/main" userId="S-1-5-21-1343024091-507921405-1202660629-253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C3776-26FB-44B7-B9F0-13B7B1E4F587}" type="doc">
      <dgm:prSet loTypeId="urn:microsoft.com/office/officeart/2009/layout/CircleArrowProcess" loCatId="process" qsTypeId="urn:microsoft.com/office/officeart/2005/8/quickstyle/3d1" qsCatId="3D" csTypeId="urn:microsoft.com/office/officeart/2005/8/colors/colorful5" csCatId="colorful" phldr="1"/>
      <dgm:spPr/>
      <dgm:t>
        <a:bodyPr/>
        <a:lstStyle/>
        <a:p>
          <a:endParaRPr lang="tr-TR"/>
        </a:p>
      </dgm:t>
    </dgm:pt>
    <dgm:pt modelId="{D3B785FC-B5C3-4D4B-A79B-A7CC4F166BCA}">
      <dgm:prSet custT="1"/>
      <dgm:spPr>
        <a:xfrm>
          <a:off x="650217" y="1247281"/>
          <a:ext cx="1101428" cy="1246887"/>
        </a:xfrm>
        <a:prstGeom prst="rect">
          <a:avLst/>
        </a:prstGeom>
        <a:noFill/>
        <a:ln>
          <a:noFill/>
        </a:ln>
        <a:effectLst/>
      </dgm:spPr>
      <dgm:t>
        <a:bodyPr/>
        <a:lstStyle/>
        <a:p>
          <a:pPr algn="ctr" rtl="0">
            <a:buNone/>
          </a:pPr>
          <a:br>
            <a:rPr lang="tr-TR" sz="1400" b="1" kern="1200" dirty="0">
              <a:solidFill>
                <a:srgbClr val="2D2D8A"/>
              </a:solidFill>
              <a:latin typeface="Century Gothic" pitchFamily="34" charset="0"/>
              <a:ea typeface="+mn-ea"/>
              <a:cs typeface="Times New Roman" pitchFamily="18" charset="0"/>
            </a:rPr>
          </a:br>
          <a:r>
            <a:rPr lang="tr-TR" sz="1400" b="1" kern="1200" dirty="0">
              <a:solidFill>
                <a:srgbClr val="2D2D8A"/>
              </a:solidFill>
              <a:latin typeface="Century Gothic" pitchFamily="34" charset="0"/>
              <a:ea typeface="+mn-ea"/>
              <a:cs typeface="Times New Roman" pitchFamily="18" charset="0"/>
            </a:rPr>
            <a:t>Tapu ve Kadastro Uzmanı</a:t>
          </a:r>
          <a:endParaRPr lang="tr-TR" sz="800" b="1" kern="1200" dirty="0">
            <a:solidFill>
              <a:srgbClr val="0033CC"/>
            </a:solidFill>
            <a:latin typeface="Century Gothic" pitchFamily="34" charset="0"/>
            <a:ea typeface="+mn-ea"/>
            <a:cs typeface="Times New Roman" pitchFamily="18" charset="0"/>
          </a:endParaRPr>
        </a:p>
      </dgm:t>
    </dgm:pt>
    <dgm:pt modelId="{43E9073E-58C3-44AF-A5F9-CC6093D75B54}" type="parTrans" cxnId="{6448C2F3-1DF4-4997-A74E-607221A3C4B0}">
      <dgm:prSet/>
      <dgm:spPr/>
      <dgm:t>
        <a:bodyPr/>
        <a:lstStyle/>
        <a:p>
          <a:endParaRPr lang="tr-TR" sz="2400"/>
        </a:p>
      </dgm:t>
    </dgm:pt>
    <dgm:pt modelId="{96E6C3FE-3F8F-4EE9-8812-6276FDB303FD}" type="sibTrans" cxnId="{6448C2F3-1DF4-4997-A74E-607221A3C4B0}">
      <dgm:prSet/>
      <dgm:spPr/>
      <dgm:t>
        <a:bodyPr/>
        <a:lstStyle/>
        <a:p>
          <a:endParaRPr lang="tr-TR" sz="2400"/>
        </a:p>
      </dgm:t>
    </dgm:pt>
    <dgm:pt modelId="{FFDA4EC2-29E0-47AC-ACC5-D0D40C86E26C}">
      <dgm:prSet custT="1"/>
      <dgm:spPr>
        <a:xfrm>
          <a:off x="805292" y="797535"/>
          <a:ext cx="1705233" cy="485345"/>
        </a:xfrm>
        <a:prstGeom prst="rect">
          <a:avLst/>
        </a:prstGeom>
        <a:noFill/>
        <a:ln>
          <a:noFill/>
        </a:ln>
        <a:effectLst/>
      </dgm:spPr>
      <dgm:t>
        <a:bodyPr/>
        <a:lstStyle/>
        <a:p>
          <a:pPr algn="ctr" rtl="0">
            <a:buNone/>
          </a:pPr>
          <a:r>
            <a:rPr lang="tr-TR" sz="1600" b="1"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rPr>
            <a:t>İsmail</a:t>
          </a:r>
          <a:r>
            <a:rPr lang="tr-TR" sz="1600" b="1" cap="none" spc="0" baseline="0" dirty="0">
              <a:ln w="1905"/>
              <a:solidFill>
                <a:srgbClr val="C00000"/>
              </a:solidFill>
              <a:effectLst>
                <a:innerShdw blurRad="69850" dist="43180" dir="5400000">
                  <a:srgbClr val="000000">
                    <a:alpha val="65000"/>
                  </a:srgbClr>
                </a:innerShdw>
              </a:effectLst>
              <a:latin typeface="Century Gothic" pitchFamily="34" charset="0"/>
              <a:ea typeface="+mn-ea"/>
              <a:cs typeface="+mn-cs"/>
            </a:rPr>
            <a:t> IŞIK</a:t>
          </a:r>
          <a:endParaRPr lang="tr-TR" sz="1600" b="1"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endParaRPr>
        </a:p>
      </dgm:t>
    </dgm:pt>
    <dgm:pt modelId="{41618F6C-BBEF-486C-9F43-C0DBA718D53D}" type="sibTrans" cxnId="{F7A5631C-FE4F-49A2-AE5E-3170B27B49ED}">
      <dgm:prSet/>
      <dgm:spPr/>
      <dgm:t>
        <a:bodyPr/>
        <a:lstStyle/>
        <a:p>
          <a:endParaRPr lang="tr-TR" sz="2400"/>
        </a:p>
      </dgm:t>
    </dgm:pt>
    <dgm:pt modelId="{AF022B75-7839-45FC-BEE1-BE3C31712027}" type="parTrans" cxnId="{F7A5631C-FE4F-49A2-AE5E-3170B27B49ED}">
      <dgm:prSet/>
      <dgm:spPr/>
      <dgm:t>
        <a:bodyPr/>
        <a:lstStyle/>
        <a:p>
          <a:endParaRPr lang="tr-TR" sz="2400"/>
        </a:p>
      </dgm:t>
    </dgm:pt>
    <dgm:pt modelId="{3C80F677-1149-4609-922B-EC473B1D2152}" type="pres">
      <dgm:prSet presAssocID="{655C3776-26FB-44B7-B9F0-13B7B1E4F587}" presName="Name0" presStyleCnt="0">
        <dgm:presLayoutVars>
          <dgm:chMax val="7"/>
          <dgm:chPref val="7"/>
          <dgm:dir/>
          <dgm:animLvl val="lvl"/>
        </dgm:presLayoutVars>
      </dgm:prSet>
      <dgm:spPr/>
    </dgm:pt>
    <dgm:pt modelId="{87E3C406-67ED-407A-8EAA-E4C55642D516}" type="pres">
      <dgm:prSet presAssocID="{FFDA4EC2-29E0-47AC-ACC5-D0D40C86E26C}" presName="Accent1" presStyleCnt="0"/>
      <dgm:spPr/>
    </dgm:pt>
    <dgm:pt modelId="{E22EFA13-68AD-4A84-95BE-F8FAC1101FF6}" type="pres">
      <dgm:prSet presAssocID="{FFDA4EC2-29E0-47AC-ACC5-D0D40C86E26C}" presName="Accent" presStyleLbl="node1" presStyleIdx="0" presStyleCnt="2" custScaleX="110657" custScaleY="106220"/>
      <dgm:spPr>
        <a:xfrm>
          <a:off x="751843" y="167705"/>
          <a:ext cx="1812724" cy="1740089"/>
        </a:xfrm>
        <a:prstGeom prst="circularArrow">
          <a:avLst>
            <a:gd name="adj1" fmla="val 10980"/>
            <a:gd name="adj2" fmla="val 1142322"/>
            <a:gd name="adj3" fmla="val 4500000"/>
            <a:gd name="adj4" fmla="val 10800000"/>
            <a:gd name="adj5" fmla="val 12500"/>
          </a:avLst>
        </a:prstGeom>
        <a:solidFill>
          <a:srgbClr val="0027A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gm:spPr>
    </dgm:pt>
    <dgm:pt modelId="{1E75B294-082E-4930-B22F-F10F7DCB6D7F}" type="pres">
      <dgm:prSet presAssocID="{FFDA4EC2-29E0-47AC-ACC5-D0D40C86E26C}" presName="Parent1" presStyleLbl="revTx" presStyleIdx="0" presStyleCnt="2" custScaleX="186577" custScaleY="106220">
        <dgm:presLayoutVars>
          <dgm:chMax val="1"/>
          <dgm:chPref val="1"/>
          <dgm:bulletEnabled val="1"/>
        </dgm:presLayoutVars>
      </dgm:prSet>
      <dgm:spPr/>
    </dgm:pt>
    <dgm:pt modelId="{07694108-50EA-455E-B21E-77E0F875FB2B}" type="pres">
      <dgm:prSet presAssocID="{D3B785FC-B5C3-4D4B-A79B-A7CC4F166BCA}" presName="Accent2" presStyleCnt="0"/>
      <dgm:spPr/>
    </dgm:pt>
    <dgm:pt modelId="{1D28D119-1C19-493C-BD9F-E9A0F21496F7}" type="pres">
      <dgm:prSet presAssocID="{D3B785FC-B5C3-4D4B-A79B-A7CC4F166BCA}" presName="Accent" presStyleLbl="node1" presStyleIdx="1" presStyleCnt="2" custScaleX="115586" custScaleY="106220"/>
      <dgm:spPr>
        <a:xfrm>
          <a:off x="391309" y="1224885"/>
          <a:ext cx="1626633" cy="1495458"/>
        </a:xfrm>
        <a:prstGeom prst="blockArc">
          <a:avLst>
            <a:gd name="adj1" fmla="val 0"/>
            <a:gd name="adj2" fmla="val 18900000"/>
            <a:gd name="adj3" fmla="val 12740"/>
          </a:avLst>
        </a:prstGeom>
        <a:solidFill>
          <a:srgbClr val="E88651">
            <a:lumMod val="7500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gm:spPr>
    </dgm:pt>
    <dgm:pt modelId="{25C7BA78-BB9F-4274-9053-3B7EB9D68F53}" type="pres">
      <dgm:prSet presAssocID="{D3B785FC-B5C3-4D4B-A79B-A7CC4F166BCA}" presName="Parent2" presStyleLbl="revTx" presStyleIdx="1" presStyleCnt="2" custScaleX="120512" custScaleY="272887" custLinFactNeighborY="-24639">
        <dgm:presLayoutVars>
          <dgm:chMax val="1"/>
          <dgm:chPref val="1"/>
          <dgm:bulletEnabled val="1"/>
        </dgm:presLayoutVars>
      </dgm:prSet>
      <dgm:spPr/>
    </dgm:pt>
  </dgm:ptLst>
  <dgm:cxnLst>
    <dgm:cxn modelId="{F7A5631C-FE4F-49A2-AE5E-3170B27B49ED}" srcId="{655C3776-26FB-44B7-B9F0-13B7B1E4F587}" destId="{FFDA4EC2-29E0-47AC-ACC5-D0D40C86E26C}" srcOrd="0" destOrd="0" parTransId="{AF022B75-7839-45FC-BEE1-BE3C31712027}" sibTransId="{41618F6C-BBEF-486C-9F43-C0DBA718D53D}"/>
    <dgm:cxn modelId="{9A22112C-A078-4282-9B12-34E337694955}" type="presOf" srcId="{FFDA4EC2-29E0-47AC-ACC5-D0D40C86E26C}" destId="{1E75B294-082E-4930-B22F-F10F7DCB6D7F}" srcOrd="0" destOrd="0" presId="urn:microsoft.com/office/officeart/2009/layout/CircleArrowProcess"/>
    <dgm:cxn modelId="{301A806F-622A-4F1E-95F2-56B02982DA05}" type="presOf" srcId="{D3B785FC-B5C3-4D4B-A79B-A7CC4F166BCA}" destId="{25C7BA78-BB9F-4274-9053-3B7EB9D68F53}" srcOrd="0" destOrd="0" presId="urn:microsoft.com/office/officeart/2009/layout/CircleArrowProcess"/>
    <dgm:cxn modelId="{BD9343B3-5708-453E-8CDD-B25E0533378C}" type="presOf" srcId="{655C3776-26FB-44B7-B9F0-13B7B1E4F587}" destId="{3C80F677-1149-4609-922B-EC473B1D2152}" srcOrd="0" destOrd="0" presId="urn:microsoft.com/office/officeart/2009/layout/CircleArrowProcess"/>
    <dgm:cxn modelId="{6448C2F3-1DF4-4997-A74E-607221A3C4B0}" srcId="{655C3776-26FB-44B7-B9F0-13B7B1E4F587}" destId="{D3B785FC-B5C3-4D4B-A79B-A7CC4F166BCA}" srcOrd="1" destOrd="0" parTransId="{43E9073E-58C3-44AF-A5F9-CC6093D75B54}" sibTransId="{96E6C3FE-3F8F-4EE9-8812-6276FDB303FD}"/>
    <dgm:cxn modelId="{2BB6520B-064C-4D64-BA40-58F8B9D21420}" type="presParOf" srcId="{3C80F677-1149-4609-922B-EC473B1D2152}" destId="{87E3C406-67ED-407A-8EAA-E4C55642D516}" srcOrd="0" destOrd="0" presId="urn:microsoft.com/office/officeart/2009/layout/CircleArrowProcess"/>
    <dgm:cxn modelId="{3B9A1645-D014-48AD-A5B7-ACF29A4B53C2}" type="presParOf" srcId="{87E3C406-67ED-407A-8EAA-E4C55642D516}" destId="{E22EFA13-68AD-4A84-95BE-F8FAC1101FF6}" srcOrd="0" destOrd="0" presId="urn:microsoft.com/office/officeart/2009/layout/CircleArrowProcess"/>
    <dgm:cxn modelId="{D33A6B37-A885-460F-A4ED-12057D86D4E2}" type="presParOf" srcId="{3C80F677-1149-4609-922B-EC473B1D2152}" destId="{1E75B294-082E-4930-B22F-F10F7DCB6D7F}" srcOrd="1" destOrd="0" presId="urn:microsoft.com/office/officeart/2009/layout/CircleArrowProcess"/>
    <dgm:cxn modelId="{78C87678-E624-40B5-88DA-BF5F642DB8C2}" type="presParOf" srcId="{3C80F677-1149-4609-922B-EC473B1D2152}" destId="{07694108-50EA-455E-B21E-77E0F875FB2B}" srcOrd="2" destOrd="0" presId="urn:microsoft.com/office/officeart/2009/layout/CircleArrowProcess"/>
    <dgm:cxn modelId="{EEB0BF27-44B1-45A2-BDF4-8652B386CEF7}" type="presParOf" srcId="{07694108-50EA-455E-B21E-77E0F875FB2B}" destId="{1D28D119-1C19-493C-BD9F-E9A0F21496F7}" srcOrd="0" destOrd="0" presId="urn:microsoft.com/office/officeart/2009/layout/CircleArrowProcess"/>
    <dgm:cxn modelId="{9F0E0795-E188-4031-AC34-48E58A5B653C}" type="presParOf" srcId="{3C80F677-1149-4609-922B-EC473B1D2152}" destId="{25C7BA78-BB9F-4274-9053-3B7EB9D68F53}" srcOrd="3"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FA13-68AD-4A84-95BE-F8FAC1101FF6}">
      <dsp:nvSpPr>
        <dsp:cNvPr id="0" name=""/>
        <dsp:cNvSpPr/>
      </dsp:nvSpPr>
      <dsp:spPr>
        <a:xfrm>
          <a:off x="721774" y="113552"/>
          <a:ext cx="1740227" cy="1670497"/>
        </a:xfrm>
        <a:prstGeom prst="circularArrow">
          <a:avLst>
            <a:gd name="adj1" fmla="val 10980"/>
            <a:gd name="adj2" fmla="val 1142322"/>
            <a:gd name="adj3" fmla="val 4500000"/>
            <a:gd name="adj4" fmla="val 10800000"/>
            <a:gd name="adj5" fmla="val 12500"/>
          </a:avLst>
        </a:prstGeom>
        <a:solidFill>
          <a:srgbClr val="0027A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75B294-082E-4930-B22F-F10F7DCB6D7F}">
      <dsp:nvSpPr>
        <dsp:cNvPr id="0" name=""/>
        <dsp:cNvSpPr/>
      </dsp:nvSpPr>
      <dsp:spPr>
        <a:xfrm>
          <a:off x="773086" y="718193"/>
          <a:ext cx="1637036" cy="46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tr-TR" sz="1600" b="1" kern="1200"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rPr>
            <a:t>İsmail</a:t>
          </a:r>
          <a:r>
            <a:rPr lang="tr-TR" sz="1600" b="1" kern="1200" cap="none" spc="0" baseline="0" dirty="0">
              <a:ln w="1905"/>
              <a:solidFill>
                <a:srgbClr val="C00000"/>
              </a:solidFill>
              <a:effectLst>
                <a:innerShdw blurRad="69850" dist="43180" dir="5400000">
                  <a:srgbClr val="000000">
                    <a:alpha val="65000"/>
                  </a:srgbClr>
                </a:innerShdw>
              </a:effectLst>
              <a:latin typeface="Century Gothic" pitchFamily="34" charset="0"/>
              <a:ea typeface="+mn-ea"/>
              <a:cs typeface="+mn-cs"/>
            </a:rPr>
            <a:t> IŞIK</a:t>
          </a:r>
          <a:endParaRPr lang="tr-TR" sz="1600" b="1" kern="1200"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endParaRPr>
        </a:p>
      </dsp:txBody>
      <dsp:txXfrm>
        <a:off x="773086" y="718193"/>
        <a:ext cx="1637036" cy="465934"/>
      </dsp:txXfrm>
    </dsp:sp>
    <dsp:sp modelId="{1D28D119-1C19-493C-BD9F-E9A0F21496F7}">
      <dsp:nvSpPr>
        <dsp:cNvPr id="0" name=""/>
        <dsp:cNvSpPr/>
      </dsp:nvSpPr>
      <dsp:spPr>
        <a:xfrm>
          <a:off x="375659" y="1128452"/>
          <a:ext cx="1561579" cy="1435650"/>
        </a:xfrm>
        <a:prstGeom prst="blockArc">
          <a:avLst>
            <a:gd name="adj1" fmla="val 0"/>
            <a:gd name="adj2" fmla="val 18900000"/>
            <a:gd name="adj3" fmla="val 12740"/>
          </a:avLst>
        </a:prstGeom>
        <a:solidFill>
          <a:srgbClr val="E88651">
            <a:lumMod val="7500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C7BA78-BB9F-4274-9053-3B7EB9D68F53}">
      <dsp:nvSpPr>
        <dsp:cNvPr id="0" name=""/>
        <dsp:cNvSpPr/>
      </dsp:nvSpPr>
      <dsp:spPr>
        <a:xfrm>
          <a:off x="624213" y="1149952"/>
          <a:ext cx="1057378" cy="119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br>
            <a:rPr lang="tr-TR" sz="1400" b="1" kern="1200" dirty="0">
              <a:solidFill>
                <a:srgbClr val="2D2D8A"/>
              </a:solidFill>
              <a:latin typeface="Century Gothic" pitchFamily="34" charset="0"/>
              <a:ea typeface="+mn-ea"/>
              <a:cs typeface="Times New Roman" pitchFamily="18" charset="0"/>
            </a:rPr>
          </a:br>
          <a:r>
            <a:rPr lang="tr-TR" sz="1400" b="1" kern="1200" dirty="0">
              <a:solidFill>
                <a:srgbClr val="2D2D8A"/>
              </a:solidFill>
              <a:latin typeface="Century Gothic" pitchFamily="34" charset="0"/>
              <a:ea typeface="+mn-ea"/>
              <a:cs typeface="Times New Roman" pitchFamily="18" charset="0"/>
            </a:rPr>
            <a:t>Tapu ve Kadastro Uzmanı</a:t>
          </a:r>
          <a:endParaRPr lang="tr-TR" sz="800" b="1" kern="1200" dirty="0">
            <a:solidFill>
              <a:srgbClr val="0033CC"/>
            </a:solidFill>
            <a:latin typeface="Century Gothic" pitchFamily="34" charset="0"/>
            <a:ea typeface="+mn-ea"/>
            <a:cs typeface="Times New Roman" pitchFamily="18" charset="0"/>
          </a:endParaRPr>
        </a:p>
      </dsp:txBody>
      <dsp:txXfrm>
        <a:off x="624213" y="1149952"/>
        <a:ext cx="1057378" cy="119702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0B6D1E4-C28F-4BA9-AA52-BEB1EBF11ED2}" type="datetimeFigureOut">
              <a:rPr lang="tr-TR" smtClean="0"/>
              <a:t>4.03.2025</a:t>
            </a:fld>
            <a:endParaRPr lang="tr-TR"/>
          </a:p>
        </p:txBody>
      </p:sp>
      <p:sp>
        <p:nvSpPr>
          <p:cNvPr id="4" name="Slayt Resmi Yer Tutucusu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723FA811-BE72-4770-AC45-7CE06AC64506}" type="slidenum">
              <a:rPr lang="tr-TR" smtClean="0"/>
              <a:t>‹#›</a:t>
            </a:fld>
            <a:endParaRPr lang="tr-TR"/>
          </a:p>
        </p:txBody>
      </p:sp>
    </p:spTree>
    <p:extLst>
      <p:ext uri="{BB962C8B-B14F-4D97-AF65-F5344CB8AC3E}">
        <p14:creationId xmlns:p14="http://schemas.microsoft.com/office/powerpoint/2010/main" val="32461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4ED5EBB-E9D9-4E28-8011-A701994721D2}" type="slidenum">
              <a:rPr lang="tr-TR" smtClean="0"/>
              <a:t>1</a:t>
            </a:fld>
            <a:endParaRPr lang="tr-TR"/>
          </a:p>
        </p:txBody>
      </p:sp>
    </p:spTree>
    <p:extLst>
      <p:ext uri="{BB962C8B-B14F-4D97-AF65-F5344CB8AC3E}">
        <p14:creationId xmlns:p14="http://schemas.microsoft.com/office/powerpoint/2010/main" val="254661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tr-TR" sz="3200" b="0" strike="noStrike" spc="-1">
              <a:solidFill>
                <a:srgbClr val="000000"/>
              </a:solidFill>
              <a:latin typeface="Calibri"/>
            </a:endParaRPr>
          </a:p>
        </p:txBody>
      </p:sp>
      <p:sp>
        <p:nvSpPr>
          <p:cNvPr id="2" name="PlaceHolder 3"/>
          <p:cNvSpPr>
            <a:spLocks noGrp="1"/>
          </p:cNvSpPr>
          <p:nvPr>
            <p:ph type="ftr" idx="2"/>
          </p:nvPr>
        </p:nvSpPr>
        <p:spPr/>
        <p:txBody>
          <a:bodyPr/>
          <a:lstStyle/>
          <a:p>
            <a:r>
              <a:t>Footer</a:t>
            </a:r>
          </a:p>
        </p:txBody>
      </p:sp>
      <p:sp>
        <p:nvSpPr>
          <p:cNvPr id="3" name="PlaceHolder 4"/>
          <p:cNvSpPr>
            <a:spLocks noGrp="1"/>
          </p:cNvSpPr>
          <p:nvPr>
            <p:ph type="sldNum" idx="3"/>
          </p:nvPr>
        </p:nvSpPr>
        <p:spPr/>
        <p:txBody>
          <a:bodyPr/>
          <a:lstStyle/>
          <a:p>
            <a:fld id="{6A094210-B4E3-4003-BAD3-E0AB7622C6A9}"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01718C2F-8F3B-4F1B-9229-25E9FBF85E2D}"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25CFB4C-DFE6-4010-B447-4A205FEE56A9}"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C9E31E-133F-E543-9001-9CC432BA9D74}"/>
              </a:ext>
            </a:extLst>
          </p:cNvPr>
          <p:cNvSpPr>
            <a:spLocks noGrp="1"/>
          </p:cNvSpPr>
          <p:nvPr>
            <p:ph type="ctrTitle"/>
          </p:nvPr>
        </p:nvSpPr>
        <p:spPr>
          <a:xfrm>
            <a:off x="1524000" y="1122363"/>
            <a:ext cx="9144000" cy="2387600"/>
          </a:xfrm>
        </p:spPr>
        <p:txBody>
          <a:bodyPr anchor="b"/>
          <a:lstStyle>
            <a:lvl1pPr algn="ctr">
              <a:defRPr sz="5999"/>
            </a:lvl1pPr>
          </a:lstStyle>
          <a:p>
            <a:r>
              <a:rPr lang="tr-TR"/>
              <a:t>Asıl başlık stilini düzenlemek için tıklayın</a:t>
            </a:r>
          </a:p>
        </p:txBody>
      </p:sp>
      <p:sp>
        <p:nvSpPr>
          <p:cNvPr id="3" name="Alt Başlık 2">
            <a:extLst>
              <a:ext uri="{FF2B5EF4-FFF2-40B4-BE49-F238E27FC236}">
                <a16:creationId xmlns:a16="http://schemas.microsoft.com/office/drawing/2014/main" id="{7A5864DD-E6C7-A44F-93B6-FAAB02B16621}"/>
              </a:ext>
            </a:extLst>
          </p:cNvPr>
          <p:cNvSpPr>
            <a:spLocks noGrp="1"/>
          </p:cNvSpPr>
          <p:nvPr>
            <p:ph type="subTitle" idx="1"/>
          </p:nvPr>
        </p:nvSpPr>
        <p:spPr>
          <a:xfrm>
            <a:off x="1524000" y="3602038"/>
            <a:ext cx="9144000" cy="1655762"/>
          </a:xfrm>
        </p:spPr>
        <p:txBody>
          <a:bodyPr/>
          <a:lstStyle>
            <a:lvl1pPr marL="0" indent="0" algn="ctr">
              <a:buNone/>
              <a:defRPr sz="2400"/>
            </a:lvl1pPr>
            <a:lvl2pPr marL="457132" indent="0" algn="ctr">
              <a:buNone/>
              <a:defRPr sz="2000"/>
            </a:lvl2pPr>
            <a:lvl3pPr marL="914263" indent="0" algn="ctr">
              <a:buNone/>
              <a:defRPr sz="1800"/>
            </a:lvl3pPr>
            <a:lvl4pPr marL="1371394" indent="0" algn="ctr">
              <a:buNone/>
              <a:defRPr sz="1600"/>
            </a:lvl4pPr>
            <a:lvl5pPr marL="1828526" indent="0" algn="ctr">
              <a:buNone/>
              <a:defRPr sz="1600"/>
            </a:lvl5pPr>
            <a:lvl6pPr marL="2285657" indent="0" algn="ctr">
              <a:buNone/>
              <a:defRPr sz="1600"/>
            </a:lvl6pPr>
            <a:lvl7pPr marL="2742788" indent="0" algn="ctr">
              <a:buNone/>
              <a:defRPr sz="1600"/>
            </a:lvl7pPr>
            <a:lvl8pPr marL="3199920" indent="0" algn="ctr">
              <a:buNone/>
              <a:defRPr sz="1600"/>
            </a:lvl8pPr>
            <a:lvl9pPr marL="3657051"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57DD136-69CC-2F42-807D-06DBD953E9BC}"/>
              </a:ext>
            </a:extLst>
          </p:cNvPr>
          <p:cNvSpPr>
            <a:spLocks noGrp="1"/>
          </p:cNvSpPr>
          <p:nvPr>
            <p:ph type="dt" sz="half" idx="10"/>
          </p:nvPr>
        </p:nvSpPr>
        <p:spPr/>
        <p:txBody>
          <a:bodyPr/>
          <a:lstStyle/>
          <a:p>
            <a:fld id="{5B794119-2440-BA41-B275-3E13F4DD40AE}" type="datetimeFigureOut">
              <a:rPr lang="tr-TR" smtClean="0"/>
              <a:pPr/>
              <a:t>4.03.2025</a:t>
            </a:fld>
            <a:endParaRPr lang="tr-TR"/>
          </a:p>
        </p:txBody>
      </p:sp>
      <p:sp>
        <p:nvSpPr>
          <p:cNvPr id="5" name="Alt Bilgi Yer Tutucusu 4">
            <a:extLst>
              <a:ext uri="{FF2B5EF4-FFF2-40B4-BE49-F238E27FC236}">
                <a16:creationId xmlns:a16="http://schemas.microsoft.com/office/drawing/2014/main" id="{D058F7C4-742D-6245-829C-D822D97A68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C0A60B-8968-9A48-821E-D8C9B83A39DB}"/>
              </a:ext>
            </a:extLst>
          </p:cNvPr>
          <p:cNvSpPr>
            <a:spLocks noGrp="1"/>
          </p:cNvSpPr>
          <p:nvPr>
            <p:ph type="sldNum" sz="quarter" idx="12"/>
          </p:nvPr>
        </p:nvSpPr>
        <p:spPr/>
        <p:txBody>
          <a:bodyPr/>
          <a:lstStyle/>
          <a:p>
            <a:fld id="{C9C39A95-5BC8-6C49-8FDD-F54DC35E65D6}" type="slidenum">
              <a:rPr lang="tr-TR" smtClean="0"/>
              <a:pPr/>
              <a:t>‹#›</a:t>
            </a:fld>
            <a:endParaRPr lang="tr-TR"/>
          </a:p>
        </p:txBody>
      </p:sp>
    </p:spTree>
    <p:extLst>
      <p:ext uri="{BB962C8B-B14F-4D97-AF65-F5344CB8AC3E}">
        <p14:creationId xmlns:p14="http://schemas.microsoft.com/office/powerpoint/2010/main" val="29637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23B81A7-460D-4318-A4DE-A28F06E48446}"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2393E5D6-A9C7-486E-88AE-EB007CB79CA0}"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Slaydı">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9466B578-447C-4DB1-9566-3785ED74580D}" type="slidenum">
              <a:t>‹#›</a:t>
            </a:fld>
            <a:endParaRPr/>
          </a:p>
        </p:txBody>
      </p:sp>
      <p:sp>
        <p:nvSpPr>
          <p:cNvPr id="2"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B59413B-E96E-4A4B-B262-893C83367D6A}"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Başlık Slaydı">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1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0B40CAA-BE59-4515-92E0-4A25C51170C7}"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E9819A0C-6E4B-48B0-9997-BAF76894456F}"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şlık Slaydı">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300E592-658F-4717-A854-2BA081911796}"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D98E51BB-5E8D-4006-AABC-69CD15698E8E}"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1000" b="-1000"/>
          </a:stretch>
        </a:blip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tr-TR" sz="6000" b="0" strike="noStrike" spc="-1">
                <a:solidFill>
                  <a:schemeClr val="dk1"/>
                </a:solidFill>
                <a:latin typeface="Calibri Light"/>
              </a:rPr>
              <a:t>Asıl başlık stilini düzenlemek için tıklayın</a:t>
            </a:r>
            <a:endParaRPr lang="tr-TR" sz="6000" b="0" strike="noStrike" spc="-1">
              <a:solidFill>
                <a:schemeClr val="dk1"/>
              </a:solidFill>
              <a:latin typeface="Calibri"/>
            </a:endParaRPr>
          </a:p>
        </p:txBody>
      </p:sp>
      <p:sp>
        <p:nvSpPr>
          <p:cNvPr id="5"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tr-TR" sz="1200" b="0" strike="noStrike" spc="-1">
                <a:solidFill>
                  <a:schemeClr val="dk1">
                    <a:tint val="75000"/>
                  </a:schemeClr>
                </a:solidFill>
                <a:latin typeface="Calibri"/>
              </a:defRPr>
            </a:lvl1pPr>
          </a:lstStyle>
          <a:p>
            <a:pPr indent="0" defTabSz="914400">
              <a:lnSpc>
                <a:spcPct val="100000"/>
              </a:lnSpc>
              <a:buNone/>
            </a:pPr>
            <a:r>
              <a:rPr lang="tr-TR" sz="1200" b="0" strike="noStrike" spc="-1">
                <a:solidFill>
                  <a:schemeClr val="dk1">
                    <a:tint val="75000"/>
                  </a:schemeClr>
                </a:solidFill>
                <a:latin typeface="Calibri"/>
              </a:rPr>
              <a:t>&lt;date/time&gt;</a:t>
            </a:r>
            <a:endParaRPr lang="tr-TR" sz="1200" b="0" strike="noStrike" spc="-1">
              <a:solidFill>
                <a:srgbClr val="000000"/>
              </a:solidFill>
              <a:latin typeface="Calibri"/>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tr-TR" sz="1400" b="0" strike="noStrike" spc="-1">
                <a:solidFill>
                  <a:srgbClr val="000000"/>
                </a:solidFill>
                <a:latin typeface="Calibri"/>
              </a:defRPr>
            </a:lvl1pPr>
          </a:lstStyle>
          <a:p>
            <a:pPr indent="0" algn="ctr">
              <a:buNone/>
            </a:pPr>
            <a:r>
              <a:rPr lang="tr-TR" sz="1400" b="0" strike="noStrike" spc="-1">
                <a:solidFill>
                  <a:srgbClr val="000000"/>
                </a:solidFill>
                <a:latin typeface="Calibri"/>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tr-TR" sz="1200" b="0" strike="noStrike" spc="-1">
                <a:solidFill>
                  <a:schemeClr val="dk1">
                    <a:tint val="75000"/>
                  </a:schemeClr>
                </a:solidFill>
                <a:latin typeface="Calibri"/>
              </a:defRPr>
            </a:lvl1pPr>
          </a:lstStyle>
          <a:p>
            <a:pPr indent="0" algn="r" defTabSz="914400">
              <a:lnSpc>
                <a:spcPct val="100000"/>
              </a:lnSpc>
              <a:buNone/>
            </a:pPr>
            <a:fld id="{CD04E646-5C4D-49B5-ACF7-BD5325617A4E}" type="slidenum">
              <a:rPr lang="tr-TR" sz="1200" b="0" strike="noStrike" spc="-1">
                <a:solidFill>
                  <a:schemeClr val="dk1">
                    <a:tint val="75000"/>
                  </a:schemeClr>
                </a:solidFill>
                <a:latin typeface="Calibri"/>
              </a:rPr>
              <a:t>‹#›</a:t>
            </a:fld>
            <a:endParaRPr lang="tr-TR" sz="12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image" Target="../media/image10.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14AF67B-524A-2749-935D-83F1EB95D5BA}"/>
              </a:ext>
            </a:extLst>
          </p:cNvPr>
          <p:cNvPicPr>
            <a:picLocks noChangeAspect="1"/>
          </p:cNvPicPr>
          <p:nvPr/>
        </p:nvPicPr>
        <p:blipFill>
          <a:blip r:embed="rId3"/>
          <a:stretch>
            <a:fillRect/>
          </a:stretch>
        </p:blipFill>
        <p:spPr>
          <a:xfrm>
            <a:off x="0" y="-4105"/>
            <a:ext cx="12192000" cy="6866210"/>
          </a:xfrm>
          <a:prstGeom prst="rect">
            <a:avLst/>
          </a:prstGeom>
        </p:spPr>
      </p:pic>
      <p:pic>
        <p:nvPicPr>
          <p:cNvPr id="3" name="Resim 2">
            <a:extLst>
              <a:ext uri="{FF2B5EF4-FFF2-40B4-BE49-F238E27FC236}">
                <a16:creationId xmlns:a16="http://schemas.microsoft.com/office/drawing/2014/main" id="{F92C7138-CDE0-4417-B956-6ED6AD9859D9}"/>
              </a:ext>
            </a:extLst>
          </p:cNvPr>
          <p:cNvPicPr>
            <a:picLocks noChangeAspect="1"/>
          </p:cNvPicPr>
          <p:nvPr/>
        </p:nvPicPr>
        <p:blipFill>
          <a:blip r:embed="rId3"/>
          <a:stretch>
            <a:fillRect/>
          </a:stretch>
        </p:blipFill>
        <p:spPr>
          <a:xfrm>
            <a:off x="0" y="-4105"/>
            <a:ext cx="12192000" cy="6866210"/>
          </a:xfrm>
          <a:prstGeom prst="rect">
            <a:avLst/>
          </a:prstGeom>
        </p:spPr>
      </p:pic>
      <p:pic>
        <p:nvPicPr>
          <p:cNvPr id="5" name="Resim 4">
            <a:extLst>
              <a:ext uri="{FF2B5EF4-FFF2-40B4-BE49-F238E27FC236}">
                <a16:creationId xmlns:a16="http://schemas.microsoft.com/office/drawing/2014/main" id="{D8509767-F546-4BAA-BBA4-1CDB2DE85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6294" y="1532679"/>
            <a:ext cx="2141298" cy="1865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a:extLst>
              <a:ext uri="{FF2B5EF4-FFF2-40B4-BE49-F238E27FC236}">
                <a16:creationId xmlns:a16="http://schemas.microsoft.com/office/drawing/2014/main" id="{99EEC3D9-2C70-40A5-BAC0-BE2368BC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4479" y="1540973"/>
            <a:ext cx="2141298" cy="1884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10">
            <a:extLst>
              <a:ext uri="{FF2B5EF4-FFF2-40B4-BE49-F238E27FC236}">
                <a16:creationId xmlns:a16="http://schemas.microsoft.com/office/drawing/2014/main" id="{A2567FB6-E7F1-4658-9AE4-F5EF63B05E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692" y="604972"/>
            <a:ext cx="1567736" cy="64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Resim" descr="spinearth">
            <a:extLst>
              <a:ext uri="{FF2B5EF4-FFF2-40B4-BE49-F238E27FC236}">
                <a16:creationId xmlns:a16="http://schemas.microsoft.com/office/drawing/2014/main" id="{9CFDD205-2C10-4018-8C25-79D792210E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3797" y="5100932"/>
            <a:ext cx="1079538" cy="103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10">
            <a:extLst>
              <a:ext uri="{FF2B5EF4-FFF2-40B4-BE49-F238E27FC236}">
                <a16:creationId xmlns:a16="http://schemas.microsoft.com/office/drawing/2014/main" id="{9A7F9FB7-B79C-4723-9802-EC9CFA8796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80135"/>
          <a:stretch>
            <a:fillRect/>
          </a:stretch>
        </p:blipFill>
        <p:spPr bwMode="auto">
          <a:xfrm>
            <a:off x="8478871" y="5166520"/>
            <a:ext cx="650638" cy="9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a:extLst>
              <a:ext uri="{FF2B5EF4-FFF2-40B4-BE49-F238E27FC236}">
                <a16:creationId xmlns:a16="http://schemas.microsoft.com/office/drawing/2014/main" id="{CD7DC640-32D5-469B-9A14-8BCF464EB4F6}"/>
              </a:ext>
            </a:extLst>
          </p:cNvPr>
          <p:cNvSpPr/>
          <p:nvPr/>
        </p:nvSpPr>
        <p:spPr>
          <a:xfrm>
            <a:off x="976997" y="5663472"/>
            <a:ext cx="1000890" cy="339868"/>
          </a:xfrm>
          <a:prstGeom prst="rect">
            <a:avLst/>
          </a:prstGeom>
          <a:solidFill>
            <a:srgbClr val="012B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E7792B"/>
                </a:solidFill>
                <a:effectLst/>
                <a:uLnTx/>
                <a:uFillTx/>
                <a:latin typeface="Calibri"/>
                <a:ea typeface="+mn-ea"/>
                <a:cs typeface="+mn-cs"/>
              </a:rPr>
              <a:t>2024</a:t>
            </a:r>
          </a:p>
        </p:txBody>
      </p:sp>
      <p:sp>
        <p:nvSpPr>
          <p:cNvPr id="11" name="Oval 10">
            <a:extLst>
              <a:ext uri="{FF2B5EF4-FFF2-40B4-BE49-F238E27FC236}">
                <a16:creationId xmlns:a16="http://schemas.microsoft.com/office/drawing/2014/main" id="{B47C7C1B-5F9E-4618-8FFB-5B90734F4998}"/>
              </a:ext>
            </a:extLst>
          </p:cNvPr>
          <p:cNvSpPr/>
          <p:nvPr/>
        </p:nvSpPr>
        <p:spPr>
          <a:xfrm>
            <a:off x="750802" y="5657502"/>
            <a:ext cx="1453279" cy="538025"/>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prstClr val="white"/>
                </a:solidFill>
                <a:effectLst/>
                <a:uLnTx/>
                <a:uFillTx/>
                <a:latin typeface="Calibri" panose="020F0502020204030204"/>
                <a:ea typeface="+mn-ea"/>
                <a:cs typeface="+mn-cs"/>
              </a:rPr>
              <a:t>2025</a:t>
            </a:r>
          </a:p>
        </p:txBody>
      </p:sp>
      <p:sp>
        <p:nvSpPr>
          <p:cNvPr id="12" name="4 Metin kutusu">
            <a:extLst>
              <a:ext uri="{FF2B5EF4-FFF2-40B4-BE49-F238E27FC236}">
                <a16:creationId xmlns:a16="http://schemas.microsoft.com/office/drawing/2014/main" id="{1A3F2034-0C4F-4195-90E0-1827A757232D}"/>
              </a:ext>
            </a:extLst>
          </p:cNvPr>
          <p:cNvSpPr txBox="1"/>
          <p:nvPr/>
        </p:nvSpPr>
        <p:spPr>
          <a:xfrm>
            <a:off x="6158189" y="3579087"/>
            <a:ext cx="4926563" cy="861774"/>
          </a:xfrm>
          <a:prstGeom prst="rect">
            <a:avLst/>
          </a:prstGeom>
          <a:noFill/>
        </p:spPr>
        <p:txBody>
          <a:bodyPr wrap="square" rtlCol="0">
            <a:spAutoFit/>
          </a:bodyPr>
          <a:lstStyle/>
          <a:p>
            <a:pPr algn="ctr" fontAlgn="base">
              <a:spcBef>
                <a:spcPct val="0"/>
              </a:spcBef>
              <a:spcAft>
                <a:spcPct val="0"/>
              </a:spcAft>
              <a:defRPr/>
            </a:pPr>
            <a:r>
              <a:rPr lang="tr-TR" sz="1000" dirty="0">
                <a:solidFill>
                  <a:schemeClr val="accent6">
                    <a:lumMod val="75000"/>
                  </a:schemeClr>
                </a:solidFill>
                <a:latin typeface="Arial Black" pitchFamily="34" charset="0"/>
                <a:cs typeface="Arial" charset="0"/>
                <a:sym typeface="Arial"/>
              </a:rPr>
              <a:t>İsmail IŞIK</a:t>
            </a:r>
          </a:p>
          <a:p>
            <a:pPr algn="ctr" fontAlgn="base">
              <a:spcBef>
                <a:spcPct val="0"/>
              </a:spcBef>
              <a:spcAft>
                <a:spcPct val="0"/>
              </a:spcAft>
              <a:defRPr/>
            </a:pPr>
            <a:r>
              <a:rPr lang="tr-TR" sz="1000" dirty="0">
                <a:solidFill>
                  <a:schemeClr val="accent6">
                    <a:lumMod val="75000"/>
                  </a:schemeClr>
                </a:solidFill>
                <a:latin typeface="Arial Black" pitchFamily="34" charset="0"/>
                <a:cs typeface="Arial" charset="0"/>
                <a:sym typeface="Arial"/>
              </a:rPr>
              <a:t>Tapu ve Kadastro Uzmanı</a:t>
            </a:r>
            <a:endParaRPr lang="tr-TR" sz="1000" dirty="0">
              <a:solidFill>
                <a:srgbClr val="002060"/>
              </a:solidFill>
              <a:latin typeface="Arial Black" pitchFamily="34" charset="0"/>
              <a:cs typeface="Arial" charset="0"/>
              <a:sym typeface="Arial"/>
            </a:endParaRP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Arşiv Dairesi Başkanlığı</a:t>
            </a: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Belge Yönetimi Birimi </a:t>
            </a: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Birim Sorumlusu</a:t>
            </a:r>
            <a:endParaRPr lang="tr-TR" sz="1600" dirty="0">
              <a:solidFill>
                <a:srgbClr val="002060"/>
              </a:solidFill>
              <a:latin typeface="Arial Black" pitchFamily="34" charset="0"/>
              <a:cs typeface="Arial" charset="0"/>
              <a:sym typeface="Arial"/>
            </a:endParaRPr>
          </a:p>
        </p:txBody>
      </p:sp>
      <p:sp>
        <p:nvSpPr>
          <p:cNvPr id="13" name="7 Oval">
            <a:extLst>
              <a:ext uri="{FF2B5EF4-FFF2-40B4-BE49-F238E27FC236}">
                <a16:creationId xmlns:a16="http://schemas.microsoft.com/office/drawing/2014/main" id="{79CBAAB6-45CA-45D5-899D-D2BD406EEF78}"/>
              </a:ext>
            </a:extLst>
          </p:cNvPr>
          <p:cNvSpPr/>
          <p:nvPr/>
        </p:nvSpPr>
        <p:spPr>
          <a:xfrm>
            <a:off x="325698" y="3678916"/>
            <a:ext cx="5770302" cy="1200994"/>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base">
              <a:spcBef>
                <a:spcPct val="0"/>
              </a:spcBef>
              <a:spcAft>
                <a:spcPct val="0"/>
              </a:spcAft>
              <a:defRPr/>
            </a:pPr>
            <a:r>
              <a:rPr lang="tr-TR" sz="2000" b="1" kern="0" dirty="0">
                <a:solidFill>
                  <a:srgbClr val="002060"/>
                </a:solidFill>
                <a:latin typeface="Arial Black" panose="020B0A04020102020204" pitchFamily="34" charset="0"/>
                <a:ea typeface="Segoe UI Black" pitchFamily="34" charset="0"/>
                <a:cs typeface="Segoe UI Black" pitchFamily="34" charset="0"/>
              </a:rPr>
              <a:t>2019/12 SAYILI ARŞİV HİZMETLERİ GENELGESİ VE UYGULAMARI DERSİ</a:t>
            </a:r>
          </a:p>
        </p:txBody>
      </p:sp>
    </p:spTree>
    <p:extLst>
      <p:ext uri="{BB962C8B-B14F-4D97-AF65-F5344CB8AC3E}">
        <p14:creationId xmlns:p14="http://schemas.microsoft.com/office/powerpoint/2010/main" val="37103395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000" b="1" dirty="0">
                <a:solidFill>
                  <a:schemeClr val="tx1">
                    <a:lumMod val="85000"/>
                    <a:lumOff val="15000"/>
                  </a:schemeClr>
                </a:solidFill>
                <a:latin typeface="Arial Black" panose="020B0A04020102020204" pitchFamily="34" charset="0"/>
                <a:cs typeface="Arial Black" panose="020B0604020202020204" pitchFamily="34" charset="0"/>
              </a:rPr>
              <a:t>GENELGEDE YER ALAN BAZI ÖNEMLİ TANIMLAR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417250" y="1618754"/>
            <a:ext cx="10804125" cy="3739998"/>
          </a:xfrm>
          <a:prstGeom prst="rect">
            <a:avLst/>
          </a:prstGeom>
          <a:noFill/>
        </p:spPr>
        <p:txBody>
          <a:bodyPr wrap="square">
            <a:spAutoFit/>
          </a:bodyPr>
          <a:lstStyle/>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Ünite Arşivi: </a:t>
            </a:r>
            <a:r>
              <a:rPr lang="tr-TR" sz="1600" dirty="0">
                <a:latin typeface="Arial" panose="020B0604020202020204" pitchFamily="34" charset="0"/>
                <a:cs typeface="Arial" panose="020B0604020202020204" pitchFamily="34" charset="0"/>
              </a:rPr>
              <a:t>Evrakın üretildiği çalışma alanlarında, günlük iş akışı içerisinde kullanılmakta olup, yoğunluk arz eden belgelerin muhafazası için doğal olarak oluşmuş depo, oda, raf, dolap gibi muhafaza ortamlarıdır.</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Birim Arşivi: </a:t>
            </a:r>
            <a:r>
              <a:rPr lang="tr-TR" sz="1600" dirty="0">
                <a:latin typeface="Arial" panose="020B0604020202020204" pitchFamily="34" charset="0"/>
                <a:cs typeface="Arial" panose="020B0604020202020204" pitchFamily="34" charset="0"/>
              </a:rPr>
              <a:t>Merkez ve taşra birimlerinin görev ve faaliyetleri sonucu kendiliğinden teşekkül eden, güncelliğini kaybetmemiş olarak aktif bir biçimde ve günlük iş akışı içinde kullanılan arşivlik belgenin belirli bir süre saklandığı arşiv birimleridir.</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Kurum Arşivi: </a:t>
            </a:r>
            <a:r>
              <a:rPr lang="tr-TR" sz="1600" dirty="0">
                <a:latin typeface="Arial" panose="020B0604020202020204" pitchFamily="34" charset="0"/>
                <a:cs typeface="Arial" panose="020B0604020202020204" pitchFamily="34" charset="0"/>
              </a:rPr>
              <a:t>Arşiv belgesi ile arşivlik belgenin, birim arşivlerine nazaran daha uzun süreli saklandığı merkezî arşivlerdir.</a:t>
            </a:r>
          </a:p>
        </p:txBody>
      </p:sp>
    </p:spTree>
    <p:extLst>
      <p:ext uri="{BB962C8B-B14F-4D97-AF65-F5344CB8AC3E}">
        <p14:creationId xmlns:p14="http://schemas.microsoft.com/office/powerpoint/2010/main" val="1749257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000" b="1" dirty="0">
                <a:solidFill>
                  <a:schemeClr val="tx1">
                    <a:lumMod val="85000"/>
                    <a:lumOff val="15000"/>
                  </a:schemeClr>
                </a:solidFill>
                <a:latin typeface="Arial Black" panose="020B0A04020102020204" pitchFamily="34" charset="0"/>
                <a:cs typeface="Arial Black" panose="020B0604020202020204" pitchFamily="34" charset="0"/>
              </a:rPr>
              <a:t>GENELGEDE YER ALAN BAZI ÖNEMLİ TANIMLAR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417250" y="1618754"/>
            <a:ext cx="10804125" cy="2262671"/>
          </a:xfrm>
          <a:prstGeom prst="rect">
            <a:avLst/>
          </a:prstGeom>
          <a:noFill/>
        </p:spPr>
        <p:txBody>
          <a:bodyPr wrap="square">
            <a:spAutoFit/>
          </a:bodyPr>
          <a:lstStyle/>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Birim Amiri: </a:t>
            </a:r>
            <a:r>
              <a:rPr lang="tr-TR" sz="1600" dirty="0">
                <a:latin typeface="Arial" panose="020B0604020202020204" pitchFamily="34" charset="0"/>
                <a:cs typeface="Arial" panose="020B0604020202020204" pitchFamily="34" charset="0"/>
              </a:rPr>
              <a:t>Genel Müdürlük merkez hizmet birimlerindeki Daire Başkanları ile taşra hizmet birimlerindeki Bölge Müdürleridir.</a:t>
            </a:r>
          </a:p>
          <a:p>
            <a:pPr algn="just">
              <a:lnSpc>
                <a:spcPct val="150000"/>
              </a:lnSpc>
            </a:pPr>
            <a:endParaRPr lang="tr-TR" sz="1600" b="1" dirty="0">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Birim Sorumlusu: </a:t>
            </a:r>
            <a:r>
              <a:rPr lang="tr-TR" sz="1600" dirty="0">
                <a:latin typeface="Arial" panose="020B0604020202020204" pitchFamily="34" charset="0"/>
                <a:cs typeface="Arial" panose="020B0604020202020204" pitchFamily="34" charset="0"/>
              </a:rPr>
              <a:t>Tapu Müdürü, Kadastro Müdürü, ilgili Şube Müdürü ve birimden sorumlu olarak görevlendirilen personeldir.</a:t>
            </a:r>
          </a:p>
        </p:txBody>
      </p:sp>
    </p:spTree>
    <p:extLst>
      <p:ext uri="{BB962C8B-B14F-4D97-AF65-F5344CB8AC3E}">
        <p14:creationId xmlns:p14="http://schemas.microsoft.com/office/powerpoint/2010/main" val="172042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000" b="1" dirty="0">
                <a:solidFill>
                  <a:schemeClr val="tx1">
                    <a:lumMod val="85000"/>
                    <a:lumOff val="15000"/>
                  </a:schemeClr>
                </a:solidFill>
                <a:latin typeface="Arial Black" panose="020B0A04020102020204" pitchFamily="34" charset="0"/>
                <a:cs typeface="Arial Black" panose="020B0604020202020204" pitchFamily="34" charset="0"/>
              </a:rPr>
              <a:t>GENELGEDE YER ALAN BAZI ÖNEMLİ TANIMLAR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417250" y="1618754"/>
            <a:ext cx="10804125" cy="3001334"/>
          </a:xfrm>
          <a:prstGeom prst="rect">
            <a:avLst/>
          </a:prstGeom>
          <a:noFill/>
        </p:spPr>
        <p:txBody>
          <a:bodyPr wrap="square">
            <a:spAutoFit/>
          </a:bodyPr>
          <a:lstStyle/>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Dosyalama:</a:t>
            </a:r>
            <a:r>
              <a:rPr lang="tr-TR" sz="1600" b="1"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Belgenin kaydedilmesi, işleme alınması ve gerektiğinde tekrar başvurulmak üzere belli bir düzen içinde saklanması işlemini,</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Standart Dosya Planı: </a:t>
            </a:r>
            <a:r>
              <a:rPr lang="tr-TR" sz="1600" dirty="0">
                <a:latin typeface="Arial" panose="020B0604020202020204" pitchFamily="34" charset="0"/>
                <a:cs typeface="Arial" panose="020B0604020202020204" pitchFamily="34" charset="0"/>
              </a:rPr>
              <a:t>Kurumsal işlemler ve bu işlemler sonucunda oluşturulan veya alınan belgelerin üretim yerleri ile olan ilişkisi belirtilerek konu veya fonksiyon esasına göre dosyalanmasını sağlamak amacıyla geliştirilen, belgelerin dosya kodu, dosya adı, saklama süresi ve tasfiye kodunun yer aldığı sınıflama şemasını,</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50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541538" y="1154097"/>
            <a:ext cx="10480689" cy="6924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2000" b="1" dirty="0">
                <a:latin typeface="Arial Black" panose="020B0A04020102020204" pitchFamily="34" charset="0"/>
                <a:cs typeface="Arial" panose="020B0604020202020204" pitchFamily="34" charset="0"/>
              </a:rPr>
              <a:t>Evrakın Kabulü, Kaydı ve İlgilisine Havalesi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470516" y="1949804"/>
            <a:ext cx="10928412" cy="3293209"/>
          </a:xfrm>
          <a:prstGeom prst="rect">
            <a:avLst/>
          </a:prstGeom>
          <a:noFill/>
        </p:spPr>
        <p:txBody>
          <a:bodyPr wrap="square">
            <a:spAutoFit/>
          </a:bodyPr>
          <a:lstStyle/>
          <a:p>
            <a:pPr algn="just"/>
            <a:r>
              <a:rPr lang="tr-TR" sz="1600" b="1" dirty="0">
                <a:latin typeface="Arial" panose="020B0604020202020204" pitchFamily="34" charset="0"/>
                <a:cs typeface="Arial" panose="020B0604020202020204" pitchFamily="34" charset="0"/>
              </a:rPr>
              <a:t>(1) </a:t>
            </a:r>
            <a:r>
              <a:rPr lang="tr-TR" sz="1600" dirty="0">
                <a:latin typeface="Arial" panose="020B0604020202020204" pitchFamily="34" charset="0"/>
                <a:cs typeface="Arial" panose="020B0604020202020204" pitchFamily="34" charset="0"/>
              </a:rPr>
              <a:t>Posta, e-posta veya kargo kanalı ile intikal eden, kamu kurum ve kuruluşların haberleşme görevlileri ile iş sahibi kişiler veya bunların kanuni temsilcilerince verilen her türlü evrak, koli ve ekleri ile EBYS/KEP üzerinden Genel Müdürlük birimlerine ulaşanlar, görevlilerce teslim alınır. Elektronik veya fiziksel ortamda gelen her türlü evrakın kayıt ve takibi EBYS/TAKBİS uygulaması kullanılarak yapılır.</a:t>
            </a:r>
          </a:p>
          <a:p>
            <a:pPr marL="342900" indent="-342900" algn="just">
              <a:buAutoNum type="arabicParenBoth"/>
            </a:pPr>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(2)</a:t>
            </a:r>
            <a:r>
              <a:rPr lang="tr-TR" sz="1600" dirty="0">
                <a:latin typeface="Arial" panose="020B0604020202020204" pitchFamily="34" charset="0"/>
                <a:cs typeface="Arial" panose="020B0604020202020204" pitchFamily="34" charset="0"/>
              </a:rPr>
              <a:t> Fiziksel ortamda gelen evrak veya ekleri kontrol edilir, yanlışlık ve noksanlık mevcut değilse, evrakın birinci sayfasının ön yüzüne, yer yok ise arka yüzüne birimlerde kullanılan "Evrak Geliş Damgası" vurulur; teslim alan görevlinin adı, soyadı, unvanı, kabul tarihi yazılmak ve imzalanmak suretiyle; çok gizli, gizli, özel, hizmete özel işaretli zarflar ise, zarfları üzerine kabul tarihi ve saati belirtilmek suretiyle teslim alınır ve </a:t>
            </a:r>
            <a:r>
              <a:rPr lang="tr-TR" sz="1600" dirty="0" err="1">
                <a:latin typeface="Arial" panose="020B0604020202020204" pitchFamily="34" charset="0"/>
                <a:cs typeface="Arial" panose="020B0604020202020204" pitchFamily="34" charset="0"/>
              </a:rPr>
              <a:t>EBYS'ye</a:t>
            </a:r>
            <a:r>
              <a:rPr lang="tr-TR" sz="1600" dirty="0">
                <a:latin typeface="Arial" panose="020B0604020202020204" pitchFamily="34" charset="0"/>
                <a:cs typeface="Arial" panose="020B0604020202020204" pitchFamily="34" charset="0"/>
              </a:rPr>
              <a:t> gelen evrak kaydı yapılır.</a:t>
            </a:r>
          </a:p>
          <a:p>
            <a:pPr algn="just"/>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(3)</a:t>
            </a:r>
            <a:r>
              <a:rPr lang="tr-TR" sz="1600" dirty="0">
                <a:latin typeface="Arial" panose="020B0604020202020204" pitchFamily="34" charset="0"/>
                <a:cs typeface="Arial" panose="020B0604020202020204" pitchFamily="34" charset="0"/>
              </a:rPr>
              <a:t> (17.08.2021 tarihli 376324 sayılı Olur ile değişiklik) Fiziksel veya elektronik ortamda gelen evrak ve giden evrak için </a:t>
            </a:r>
            <a:r>
              <a:rPr lang="tr-TR" sz="1600" dirty="0" err="1">
                <a:latin typeface="Arial" panose="020B0604020202020204" pitchFamily="34" charset="0"/>
                <a:cs typeface="Arial" panose="020B0604020202020204" pitchFamily="34" charset="0"/>
              </a:rPr>
              <a:t>EBYS'den</a:t>
            </a:r>
            <a:r>
              <a:rPr lang="tr-TR" sz="1600" dirty="0">
                <a:latin typeface="Arial" panose="020B0604020202020204" pitchFamily="34" charset="0"/>
                <a:cs typeface="Arial" panose="020B0604020202020204" pitchFamily="34" charset="0"/>
              </a:rPr>
              <a:t> evrak numarası ve tarih verilir. Her türdeki evrak için takvim yılı başında tarih sırasını takiben 1'den (Bir) başlamak üzere ve yıl sonuna kadar birbirini izlemek suretiyle sayı numarası verilir.</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77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559294" y="1154097"/>
            <a:ext cx="10462934" cy="6924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2000" b="1" dirty="0">
                <a:latin typeface="Arial Black" panose="020B0A04020102020204" pitchFamily="34" charset="0"/>
                <a:cs typeface="Arial" panose="020B0604020202020204" pitchFamily="34" charset="0"/>
              </a:rPr>
              <a:t>Evrakın Kabulü, Kaydı ve İlgilisine Havalesi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470516" y="1949804"/>
            <a:ext cx="10928412" cy="3046988"/>
          </a:xfrm>
          <a:prstGeom prst="rect">
            <a:avLst/>
          </a:prstGeom>
          <a:noFill/>
        </p:spPr>
        <p:txBody>
          <a:bodyPr wrap="square">
            <a:spAutoFit/>
          </a:bodyPr>
          <a:lstStyle/>
          <a:p>
            <a:pPr algn="just"/>
            <a:r>
              <a:rPr lang="tr-TR" sz="1600" b="1" dirty="0">
                <a:latin typeface="Arial" panose="020B0604020202020204" pitchFamily="34" charset="0"/>
                <a:cs typeface="Arial" panose="020B0604020202020204" pitchFamily="34" charset="0"/>
              </a:rPr>
              <a:t>(4) </a:t>
            </a:r>
            <a:r>
              <a:rPr lang="tr-TR" sz="1600" dirty="0">
                <a:latin typeface="Arial" panose="020B0604020202020204" pitchFamily="34" charset="0"/>
                <a:cs typeface="Arial" panose="020B0604020202020204" pitchFamily="34" charset="0"/>
              </a:rPr>
              <a:t>Fiziksel ortamda veya elektronik olarak gelen ve gelen evrak numarası alan evrak, gideceği birimlere veya kişilere göre ayrılarak bilgi, gereği ve koordinasyon için havale edilir.</a:t>
            </a:r>
          </a:p>
          <a:p>
            <a:pPr algn="just"/>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(5) </a:t>
            </a:r>
            <a:r>
              <a:rPr lang="tr-TR" sz="1600" dirty="0">
                <a:latin typeface="Arial" panose="020B0604020202020204" pitchFamily="34" charset="0"/>
                <a:cs typeface="Arial" panose="020B0604020202020204" pitchFamily="34" charset="0"/>
              </a:rPr>
              <a:t>Fiziksel gelen resmi yazı ve ekleri, "Genel Evrak </a:t>
            </a:r>
            <a:r>
              <a:rPr lang="tr-TR" sz="1600" dirty="0" err="1">
                <a:latin typeface="Arial" panose="020B0604020202020204" pitchFamily="34" charset="0"/>
                <a:cs typeface="Arial" panose="020B0604020202020204" pitchFamily="34" charset="0"/>
              </a:rPr>
              <a:t>Servisi"nce</a:t>
            </a:r>
            <a:r>
              <a:rPr lang="tr-TR" sz="1600" dirty="0">
                <a:latin typeface="Arial" panose="020B0604020202020204" pitchFamily="34" charset="0"/>
                <a:cs typeface="Arial" panose="020B0604020202020204" pitchFamily="34" charset="0"/>
              </a:rPr>
              <a:t> ilgili birime teslim edilir ve birimin arşivinde saklanır.</a:t>
            </a:r>
          </a:p>
          <a:p>
            <a:pPr algn="just"/>
            <a:endParaRPr lang="tr-TR" sz="1600"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(6) </a:t>
            </a:r>
            <a:r>
              <a:rPr lang="tr-TR" sz="1600" dirty="0">
                <a:latin typeface="Arial" panose="020B0604020202020204" pitchFamily="34" charset="0"/>
                <a:cs typeface="Arial" panose="020B0604020202020204" pitchFamily="34" charset="0"/>
              </a:rPr>
              <a:t>Zarfından veya görünüyor ise başlığından veya anlaşılıyor ise kapsamından yanlış geldiği tespit edilen evrak, dağıtıcısına veya elden getiren kişiye iade edilir. Posta yoluyla veya elektronik ortamda yanlış geldiği tespit edilen evrak, ilgili kuruma bir üst yazı ile gönderilir ve ilgilisine bilgi verilir.</a:t>
            </a:r>
          </a:p>
          <a:p>
            <a:pPr algn="just"/>
            <a:endParaRPr lang="tr-TR" sz="1600" dirty="0">
              <a:solidFill>
                <a:schemeClr val="accent1"/>
              </a:solidFill>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Tapu ve Kadastro Genel Müdürlüğü taşra birimlerine fiziksel/elektronik ortamda gelen evrakın, gereği yapılmak üzere veya bilgi için gelen yazıların arşivlenmesi için ilgilisine havalesinde izlenecek usul </a:t>
            </a:r>
            <a:r>
              <a:rPr lang="tr-TR" sz="1600">
                <a:latin typeface="Arial" panose="020B0604020202020204" pitchFamily="34" charset="0"/>
                <a:cs typeface="Arial" panose="020B0604020202020204" pitchFamily="34" charset="0"/>
              </a:rPr>
              <a:t>ve esaslar </a:t>
            </a:r>
            <a:r>
              <a:rPr lang="tr-TR" sz="1600" b="1" dirty="0">
                <a:latin typeface="Arial" panose="020B0604020202020204" pitchFamily="34" charset="0"/>
                <a:cs typeface="Arial" panose="020B0604020202020204" pitchFamily="34" charset="0"/>
              </a:rPr>
              <a:t>2021/1 Sayılı Evrak Havale İşlemleri Genelgesi </a:t>
            </a:r>
            <a:r>
              <a:rPr lang="tr-TR" sz="1600" dirty="0">
                <a:latin typeface="Arial" panose="020B0604020202020204" pitchFamily="34" charset="0"/>
                <a:cs typeface="Arial" panose="020B0604020202020204" pitchFamily="34" charset="0"/>
              </a:rPr>
              <a:t>ile düzenlenmiştir.</a:t>
            </a:r>
          </a:p>
        </p:txBody>
      </p:sp>
    </p:spTree>
    <p:extLst>
      <p:ext uri="{BB962C8B-B14F-4D97-AF65-F5344CB8AC3E}">
        <p14:creationId xmlns:p14="http://schemas.microsoft.com/office/powerpoint/2010/main" val="375577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dirty="0">
                <a:latin typeface="Arial Black" panose="020B0A04020102020204" pitchFamily="34" charset="0"/>
                <a:cs typeface="Arial" panose="020B0604020202020204" pitchFamily="34" charset="0"/>
              </a:rPr>
              <a:t>STANDART DOSYA PLANI-İDARİ BİRİM KODU VERİLMESİ DEĞİŞİŞİKLİK VEYA İPTAL İŞLEMLERİ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22626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Genel Müdürlük merkez, taşra ve yurtdışı birimlerindeki evrakın dosyalama işlemleri (ayrı bir usul belirlenenler hariç) bu genelgenin eklerinde (EK-1) yer alan </a:t>
            </a:r>
            <a:r>
              <a:rPr lang="tr-TR" sz="1600" dirty="0" err="1">
                <a:latin typeface="Arial" panose="020B0604020202020204" pitchFamily="34" charset="0"/>
                <a:cs typeface="Arial" panose="020B0604020202020204" pitchFamily="34" charset="0"/>
              </a:rPr>
              <a:t>SDP'ye</a:t>
            </a:r>
            <a:r>
              <a:rPr lang="tr-TR" sz="1600" dirty="0">
                <a:latin typeface="Arial" panose="020B0604020202020204" pitchFamily="34" charset="0"/>
                <a:cs typeface="Arial" panose="020B0604020202020204" pitchFamily="34" charset="0"/>
              </a:rPr>
              <a:t> göre yapılır.</a:t>
            </a:r>
          </a:p>
          <a:p>
            <a:pPr algn="just">
              <a:lnSpc>
                <a:spcPct val="150000"/>
              </a:lnSpc>
            </a:pPr>
            <a:endParaRPr lang="tr-TR"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tr-TR" sz="1600" dirty="0" err="1">
                <a:latin typeface="Arial" panose="020B0604020202020204" pitchFamily="34" charset="0"/>
                <a:cs typeface="Arial" panose="020B0604020202020204" pitchFamily="34" charset="0"/>
              </a:rPr>
              <a:t>SDP'de</a:t>
            </a:r>
            <a:r>
              <a:rPr lang="tr-TR" sz="1600" dirty="0">
                <a:latin typeface="Arial" panose="020B0604020202020204" pitchFamily="34" charset="0"/>
                <a:cs typeface="Arial" panose="020B0604020202020204" pitchFamily="34" charset="0"/>
              </a:rPr>
              <a:t> yer almayan konu kodu talepleri ve idari birim kodları, bunlara ilişkin değişiklik talepleri ve iptal işlemleri Arşiv Dairesi Başkanlığı'na iletilir ve alınacak onay ile Genel Müdürlüğün bütün birimleri için uygulamaya konulur.</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09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dirty="0">
                <a:latin typeface="Arial Black" panose="020B0A04020102020204" pitchFamily="34" charset="0"/>
                <a:cs typeface="Arial" panose="020B0604020202020204" pitchFamily="34" charset="0"/>
              </a:rPr>
              <a:t>AYIKLAMA VE İMHA İŞLEMLERİ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1154675"/>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tr-TR" sz="1600" dirty="0">
                <a:latin typeface="Arial" panose="020B0604020202020204" pitchFamily="34" charset="0"/>
                <a:cs typeface="Arial" panose="020B0604020202020204" pitchFamily="34" charset="0"/>
              </a:rPr>
              <a:t>Merkez ve taşra birimleri tarafından yürütülecek ayıklama ve imha işlemleri </a:t>
            </a:r>
            <a:r>
              <a:rPr lang="tr-TR" sz="1600" b="1" dirty="0">
                <a:latin typeface="Arial" panose="020B0604020202020204" pitchFamily="34" charset="0"/>
                <a:cs typeface="Arial" panose="020B0604020202020204" pitchFamily="34" charset="0"/>
              </a:rPr>
              <a:t>Genelge ve Yönetmelikte </a:t>
            </a:r>
            <a:r>
              <a:rPr lang="tr-TR" sz="1600" dirty="0">
                <a:latin typeface="Arial" panose="020B0604020202020204" pitchFamily="34" charset="0"/>
                <a:cs typeface="Arial" panose="020B0604020202020204" pitchFamily="34" charset="0"/>
              </a:rPr>
              <a:t>detaylı bir şekilde açıklanmıştır.</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847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r>
              <a:rPr lang="tr-TR" sz="2000" b="1" dirty="0">
                <a:latin typeface="Arial Black" panose="020B0A04020102020204" pitchFamily="34" charset="0"/>
                <a:cs typeface="Arial" panose="020B0604020202020204" pitchFamily="34" charset="0"/>
              </a:rPr>
              <a:t>ARŞİV TÜRLERİ ve SORUMLULARI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3001334"/>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Genel Müdürlük evrak ve arşivleme hizmetlerini yürütmek için </a:t>
            </a:r>
            <a:r>
              <a:rPr lang="tr-TR" sz="1600" b="1" dirty="0">
                <a:latin typeface="Arial" panose="020B0604020202020204" pitchFamily="34" charset="0"/>
                <a:cs typeface="Arial" panose="020B0604020202020204" pitchFamily="34" charset="0"/>
              </a:rPr>
              <a:t>merkez, taşra ve yurtdışı teşkilatı ile lisanslı büro birimlerinde</a:t>
            </a:r>
            <a:r>
              <a:rPr lang="tr-TR" sz="1600" dirty="0">
                <a:latin typeface="Arial" panose="020B0604020202020204" pitchFamily="34" charset="0"/>
                <a:cs typeface="Arial" panose="020B0604020202020204" pitchFamily="34" charset="0"/>
              </a:rPr>
              <a:t>, birim arşivleri oluşturulur.</a:t>
            </a:r>
          </a:p>
          <a:p>
            <a:pPr algn="just">
              <a:lnSpc>
                <a:spcPct val="150000"/>
              </a:lnSpc>
            </a:pPr>
            <a:endParaRPr lang="tr-TR"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tr-TR" sz="1600" b="1" dirty="0">
                <a:latin typeface="Arial" panose="020B0604020202020204" pitchFamily="34" charset="0"/>
                <a:cs typeface="Arial" panose="020B0604020202020204" pitchFamily="34" charset="0"/>
              </a:rPr>
              <a:t>Taşra arşivleri </a:t>
            </a:r>
            <a:r>
              <a:rPr lang="tr-TR" sz="1600" dirty="0">
                <a:latin typeface="Arial" panose="020B0604020202020204" pitchFamily="34" charset="0"/>
                <a:cs typeface="Arial" panose="020B0604020202020204" pitchFamily="34" charset="0"/>
              </a:rPr>
              <a:t>Bölge Müdürlüğü, Tapu Müdürlüğü ve Kadastro Müdürlüğü arşivlerinden oluşur.</a:t>
            </a:r>
          </a:p>
          <a:p>
            <a:pPr algn="just">
              <a:lnSpc>
                <a:spcPct val="150000"/>
              </a:lnSpc>
            </a:pPr>
            <a:endParaRPr lang="tr-TR"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Taşra birimleri bünyesinde oluşturulan birim arşivleri, bu genelgenin uygulanması bakımından </a:t>
            </a:r>
            <a:r>
              <a:rPr lang="tr-TR" sz="1600" b="1" dirty="0">
                <a:latin typeface="Arial" panose="020B0604020202020204" pitchFamily="34" charset="0"/>
                <a:cs typeface="Arial" panose="020B0604020202020204" pitchFamily="34" charset="0"/>
              </a:rPr>
              <a:t>aynı zamanda kurum arşivi </a:t>
            </a:r>
            <a:r>
              <a:rPr lang="tr-TR" sz="1600" dirty="0">
                <a:latin typeface="Arial" panose="020B0604020202020204" pitchFamily="34" charset="0"/>
                <a:cs typeface="Arial" panose="020B0604020202020204" pitchFamily="34" charset="0"/>
              </a:rPr>
              <a:t>olarak hizmet verir.</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90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r>
              <a:rPr lang="tr-TR" sz="2000" b="1" dirty="0">
                <a:latin typeface="Arial Black" panose="020B0A04020102020204" pitchFamily="34" charset="0"/>
                <a:cs typeface="Arial" panose="020B0604020202020204" pitchFamily="34" charset="0"/>
              </a:rPr>
              <a:t>ARŞİV TÜRLERİ ve SORUMLULARI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3001334"/>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Arşivlerin doğru, düzenli ve güncel tutulmasından, güvenli bir şekilde muhafazasından, arşiv hizmetlerinin mevzuata uygun bir şekilde yürütülmesinden </a:t>
            </a:r>
            <a:r>
              <a:rPr lang="tr-TR" sz="1600" b="1" dirty="0">
                <a:latin typeface="Arial" panose="020B0604020202020204" pitchFamily="34" charset="0"/>
                <a:cs typeface="Arial" panose="020B0604020202020204" pitchFamily="34" charset="0"/>
              </a:rPr>
              <a:t>Birim Sorumlusu/Arşiv hizmetlerinden sorumlu yetkili </a:t>
            </a:r>
            <a:r>
              <a:rPr lang="tr-TR" sz="1600" dirty="0">
                <a:latin typeface="Arial" panose="020B0604020202020204" pitchFamily="34" charset="0"/>
                <a:cs typeface="Arial" panose="020B0604020202020204" pitchFamily="34" charset="0"/>
              </a:rPr>
              <a:t>ile </a:t>
            </a:r>
            <a:r>
              <a:rPr lang="tr-TR" sz="1600" b="1" dirty="0">
                <a:latin typeface="Arial" panose="020B0604020202020204" pitchFamily="34" charset="0"/>
                <a:cs typeface="Arial" panose="020B0604020202020204" pitchFamily="34" charset="0"/>
              </a:rPr>
              <a:t>arşiv hizmetlerinde görevlendirilen personel </a:t>
            </a:r>
            <a:r>
              <a:rPr lang="tr-TR" sz="1600" dirty="0">
                <a:latin typeface="Arial" panose="020B0604020202020204" pitchFamily="34" charset="0"/>
                <a:cs typeface="Arial" panose="020B0604020202020204" pitchFamily="34" charset="0"/>
              </a:rPr>
              <a:t>birlikte sorumludur.</a:t>
            </a:r>
          </a:p>
          <a:p>
            <a:pPr algn="just">
              <a:lnSpc>
                <a:spcPct val="150000"/>
              </a:lnSpc>
            </a:pPr>
            <a:endParaRPr lang="tr-TR"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Bölge Müdürlükleri tarafından, bağlı birimlerinin arşivlerinde görevlendirilen personelin isimlerinin bildirilmesi, değişiklik olduğunda da ayrıca bildirilmesi ile tüm arşiv alanlarında görevli personel bilgilerinin merkezden izlenmesi ve ihtiyaç olduğunda kullanılması amaçlanmıştır. (Eğitim, Görevlendirme…)</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882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r>
              <a:rPr lang="tr-TR" sz="2000" b="1" dirty="0">
                <a:latin typeface="Arial Black" panose="020B0A04020102020204" pitchFamily="34" charset="0"/>
                <a:cs typeface="Arial" panose="020B0604020202020204" pitchFamily="34" charset="0"/>
              </a:rPr>
              <a:t>FİZİKİ ARŞİV STANDARTLARI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3739998"/>
          </a:xfrm>
          <a:prstGeom prst="rect">
            <a:avLst/>
          </a:prstGeom>
          <a:noFill/>
        </p:spPr>
        <p:txBody>
          <a:bodyPr wrap="square">
            <a:spAutoFit/>
          </a:bodyPr>
          <a:lstStyle/>
          <a:p>
            <a:pPr marL="342900" indent="-342900" algn="just">
              <a:lnSpc>
                <a:spcPct val="150000"/>
              </a:lnSpc>
              <a:buAutoNum type="arabicPeriod"/>
            </a:pPr>
            <a:r>
              <a:rPr lang="tr-TR" sz="1600" dirty="0">
                <a:latin typeface="Arial" panose="020B0604020202020204" pitchFamily="34" charset="0"/>
                <a:cs typeface="Arial" panose="020B0604020202020204" pitchFamily="34" charset="0"/>
              </a:rPr>
              <a:t>Birim/kurum arşivlerinin planlanması, oluşturulması ve düzenlenmesi ‘‘TS ISO 11799 ‘‘Bilgi ve </a:t>
            </a:r>
            <a:r>
              <a:rPr lang="tr-TR" sz="1600" dirty="0" err="1">
                <a:latin typeface="Arial" panose="020B0604020202020204" pitchFamily="34" charset="0"/>
                <a:cs typeface="Arial" panose="020B0604020202020204" pitchFamily="34" charset="0"/>
              </a:rPr>
              <a:t>Dökümantasyon</a:t>
            </a:r>
            <a:r>
              <a:rPr lang="tr-TR" sz="1600" dirty="0">
                <a:latin typeface="Arial" panose="020B0604020202020204" pitchFamily="34" charset="0"/>
                <a:cs typeface="Arial" panose="020B0604020202020204" pitchFamily="34" charset="0"/>
              </a:rPr>
              <a:t>- Arşiv ve Kütüphane Malzemeleri İçin Doküman Depolama Gereklilikleri’’ Standardına ve Devlet Arşivleri Başkanlığı’nın ‘‘Bilgi ve Belgelerin Korunması- Arşiv Mekanları </a:t>
            </a:r>
            <a:r>
              <a:rPr lang="tr-TR" sz="1600" dirty="0" err="1">
                <a:latin typeface="Arial" panose="020B0604020202020204" pitchFamily="34" charset="0"/>
                <a:cs typeface="Arial" panose="020B0604020202020204" pitchFamily="34" charset="0"/>
              </a:rPr>
              <a:t>Rehberi’’ne</a:t>
            </a:r>
            <a:r>
              <a:rPr lang="tr-TR" sz="1600" dirty="0">
                <a:latin typeface="Arial" panose="020B0604020202020204" pitchFamily="34" charset="0"/>
                <a:cs typeface="Arial" panose="020B0604020202020204" pitchFamily="34" charset="0"/>
              </a:rPr>
              <a:t> göre yapılır.</a:t>
            </a:r>
          </a:p>
          <a:p>
            <a:pPr marL="342900" indent="-342900" algn="just">
              <a:lnSpc>
                <a:spcPct val="150000"/>
              </a:lnSpc>
              <a:buAutoNum type="arabicPeriod"/>
            </a:pPr>
            <a:r>
              <a:rPr lang="tr-TR" sz="1600" dirty="0">
                <a:latin typeface="Arial" panose="020B0604020202020204" pitchFamily="34" charset="0"/>
                <a:cs typeface="Arial" panose="020B0604020202020204" pitchFamily="34" charset="0"/>
              </a:rPr>
              <a:t> Birim/kurum arşivleri </a:t>
            </a:r>
            <a:r>
              <a:rPr lang="tr-TR" sz="1600" b="1" dirty="0">
                <a:latin typeface="Arial" panose="020B0604020202020204" pitchFamily="34" charset="0"/>
                <a:cs typeface="Arial" panose="020B0604020202020204" pitchFamily="34" charset="0"/>
              </a:rPr>
              <a:t>kurumun veya birimin bünyesinde </a:t>
            </a:r>
            <a:r>
              <a:rPr lang="tr-TR" sz="1600" dirty="0">
                <a:latin typeface="Arial" panose="020B0604020202020204" pitchFamily="34" charset="0"/>
                <a:cs typeface="Arial" panose="020B0604020202020204" pitchFamily="34" charset="0"/>
              </a:rPr>
              <a:t>ve uygun büyüklükte olmalı; ancak arşiv belgesi ve arşivlik belgenin güvenliğini sağlamak, nem ve sıcaklık gibi etkenlere karşı kontrol altına alabilmek için </a:t>
            </a:r>
            <a:r>
              <a:rPr lang="tr-TR" sz="1600" b="1" dirty="0">
                <a:latin typeface="Arial" panose="020B0604020202020204" pitchFamily="34" charset="0"/>
                <a:cs typeface="Arial" panose="020B0604020202020204" pitchFamily="34" charset="0"/>
              </a:rPr>
              <a:t>müdürlüğün hizmet verdiği çalışma ortamı ile aynı alanda olmamalı</a:t>
            </a:r>
            <a:r>
              <a:rPr lang="tr-TR" sz="1600" dirty="0">
                <a:latin typeface="Arial" panose="020B0604020202020204" pitchFamily="34" charset="0"/>
                <a:cs typeface="Arial" panose="020B0604020202020204" pitchFamily="34" charset="0"/>
              </a:rPr>
              <a:t>dır. Müstakil bir bina veya bir bina içinde müstakil bir alanda olmalıdır.</a:t>
            </a:r>
          </a:p>
          <a:p>
            <a:pPr marL="342900" indent="-342900" algn="just">
              <a:lnSpc>
                <a:spcPct val="150000"/>
              </a:lnSpc>
              <a:buFont typeface="+mj-lt"/>
              <a:buAutoNum type="arabicPeriod"/>
            </a:pPr>
            <a:r>
              <a:rPr lang="tr-TR" sz="1600" dirty="0">
                <a:latin typeface="Arial" panose="020B0604020202020204" pitchFamily="34" charset="0"/>
                <a:cs typeface="Arial" panose="020B0604020202020204" pitchFamily="34" charset="0"/>
              </a:rPr>
              <a:t> Birim/kurum arşivleri kurumun yada birimin bünyesinde ve uygun büyüklükte, 250 metrekareyi   geçmeyecek salonlar şeklinde olmalı, yangına dayanıklı kapı ve duvarlarla bölünmelidir.</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70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a:extLst>
              <a:ext uri="{FF2B5EF4-FFF2-40B4-BE49-F238E27FC236}">
                <a16:creationId xmlns:a16="http://schemas.microsoft.com/office/drawing/2014/main" id="{DF5DC079-FE1E-4DEC-B537-FF34664F7F64}"/>
              </a:ext>
            </a:extLst>
          </p:cNvPr>
          <p:cNvSpPr>
            <a:spLocks noGrp="1"/>
          </p:cNvSpPr>
          <p:nvPr>
            <p:ph type="ctrTitle"/>
          </p:nvPr>
        </p:nvSpPr>
        <p:spPr>
          <a:xfrm>
            <a:off x="350106" y="69131"/>
            <a:ext cx="11537093" cy="481376"/>
          </a:xfrm>
        </p:spPr>
        <p:txBody>
          <a:bodyPr>
            <a:normAutofit fontScale="90000"/>
          </a:bodyPr>
          <a:lstStyle/>
          <a:p>
            <a:pPr algn="l"/>
            <a:r>
              <a:rPr lang="tr-TR" sz="2400" b="1" dirty="0">
                <a:solidFill>
                  <a:srgbClr val="E7792B"/>
                </a:solidFill>
                <a:latin typeface="Arial Black" panose="020B0604020202020204" pitchFamily="34" charset="0"/>
                <a:cs typeface="Arial Black" panose="020B0604020202020204" pitchFamily="34" charset="0"/>
              </a:rPr>
              <a:t>2019/12 SAYILI ARŞİV HİZMETLERİ GENELGESİ VE UYGULAMARI DERSİ</a:t>
            </a:r>
          </a:p>
        </p:txBody>
      </p:sp>
      <p:sp>
        <p:nvSpPr>
          <p:cNvPr id="10" name="Başlık 1">
            <a:extLst>
              <a:ext uri="{FF2B5EF4-FFF2-40B4-BE49-F238E27FC236}">
                <a16:creationId xmlns:a16="http://schemas.microsoft.com/office/drawing/2014/main" id="{E3F84120-2B93-481A-BE50-53B33543D83D}"/>
              </a:ext>
            </a:extLst>
          </p:cNvPr>
          <p:cNvSpPr txBox="1">
            <a:spLocks/>
          </p:cNvSpPr>
          <p:nvPr/>
        </p:nvSpPr>
        <p:spPr>
          <a:xfrm>
            <a:off x="350108" y="753805"/>
            <a:ext cx="2899719" cy="494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000" b="1" dirty="0">
                <a:solidFill>
                  <a:prstClr val="black">
                    <a:lumMod val="85000"/>
                    <a:lumOff val="15000"/>
                  </a:prstClr>
                </a:solidFill>
                <a:latin typeface="Arial Black" panose="020B0604020202020204" pitchFamily="34" charset="0"/>
                <a:cs typeface="Arial Black" panose="020B0604020202020204" pitchFamily="34" charset="0"/>
              </a:rPr>
              <a:t>Ders Sunum Planı</a:t>
            </a:r>
            <a:endParaRPr kumimoji="0" lang="tr-TR" sz="2000" b="1" i="0" u="none" strike="noStrike" kern="1200" cap="none" spc="0" normalizeH="0" baseline="0" noProof="0" dirty="0">
              <a:ln>
                <a:noFill/>
              </a:ln>
              <a:solidFill>
                <a:prstClr val="black">
                  <a:lumMod val="85000"/>
                  <a:lumOff val="15000"/>
                </a:prstClr>
              </a:solidFill>
              <a:effectLst/>
              <a:uLnTx/>
              <a:uFillTx/>
              <a:latin typeface="Arial Black" panose="020B0604020202020204" pitchFamily="34" charset="0"/>
              <a:ea typeface="+mj-ea"/>
              <a:cs typeface="Arial Black" panose="020B0604020202020204" pitchFamily="34" charset="0"/>
            </a:endParaRPr>
          </a:p>
        </p:txBody>
      </p:sp>
      <p:sp>
        <p:nvSpPr>
          <p:cNvPr id="11" name="7 Oval">
            <a:extLst>
              <a:ext uri="{FF2B5EF4-FFF2-40B4-BE49-F238E27FC236}">
                <a16:creationId xmlns:a16="http://schemas.microsoft.com/office/drawing/2014/main" id="{FCB7E431-4FAB-4166-83F8-BAF19ACAE99C}"/>
              </a:ext>
            </a:extLst>
          </p:cNvPr>
          <p:cNvSpPr/>
          <p:nvPr/>
        </p:nvSpPr>
        <p:spPr>
          <a:xfrm>
            <a:off x="1905431" y="1136342"/>
            <a:ext cx="8715436" cy="754602"/>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2000" b="1" i="0" u="none" strike="noStrike" kern="0" cap="none" spc="0" normalizeH="0" baseline="0" noProof="0" dirty="0">
                <a:ln>
                  <a:noFill/>
                </a:ln>
                <a:solidFill>
                  <a:srgbClr val="002060"/>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12" name="Metin kutusu 11">
            <a:extLst>
              <a:ext uri="{FF2B5EF4-FFF2-40B4-BE49-F238E27FC236}">
                <a16:creationId xmlns:a16="http://schemas.microsoft.com/office/drawing/2014/main" id="{8DE6E4D2-7CC7-4E45-AD92-0C4CAA1A9EC4}"/>
              </a:ext>
            </a:extLst>
          </p:cNvPr>
          <p:cNvSpPr txBox="1"/>
          <p:nvPr/>
        </p:nvSpPr>
        <p:spPr>
          <a:xfrm>
            <a:off x="878889" y="1995693"/>
            <a:ext cx="10786369" cy="4555093"/>
          </a:xfrm>
          <a:prstGeom prst="rect">
            <a:avLst/>
          </a:prstGeom>
          <a:noFill/>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tr-TR" sz="1200" b="1" i="0" u="none" strike="noStrike" kern="0" cap="none" spc="0" normalizeH="0" baseline="0" noProof="0" dirty="0">
                <a:ln>
                  <a:noFill/>
                </a:ln>
                <a:solidFill>
                  <a:srgbClr val="0033CC"/>
                </a:solidFill>
                <a:effectLst>
                  <a:outerShdw blurRad="38100" dist="38100" dir="2700000" algn="tl">
                    <a:srgbClr val="000000">
                      <a:alpha val="43137"/>
                    </a:srgbClr>
                  </a:outerShdw>
                </a:effectLst>
                <a:uLnTx/>
                <a:uFillTx/>
                <a:latin typeface="Comic Sans MS" pitchFamily="66" charset="0"/>
                <a:ea typeface="+mn-ea"/>
                <a:cs typeface="+mn-cs"/>
              </a:rPr>
              <a:t>GENELGENİN KAPSAMI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GENELGEDE YER ALAN BAZI ÖNEMLİ TANIMLAR</a:t>
            </a:r>
            <a:endParaRPr kumimoji="0" lang="tr-TR" sz="1200" b="1" i="0" u="none" strike="noStrike" kern="0" cap="none" spc="0" normalizeH="0" baseline="0" noProof="0" dirty="0">
              <a:ln>
                <a:noFill/>
              </a:ln>
              <a:solidFill>
                <a:srgbClr val="0033CC"/>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tr-TR" sz="1200" b="1" i="0" u="none" strike="noStrike" kern="0" cap="none" spc="0" normalizeH="0" baseline="0" noProof="0" dirty="0">
                <a:ln>
                  <a:noFill/>
                </a:ln>
                <a:solidFill>
                  <a:srgbClr val="0033CC"/>
                </a:solidFill>
                <a:effectLst>
                  <a:outerShdw blurRad="38100" dist="38100" dir="2700000" algn="tl">
                    <a:srgbClr val="000000">
                      <a:alpha val="43137"/>
                    </a:srgbClr>
                  </a:outerShdw>
                </a:effectLst>
                <a:uLnTx/>
                <a:uFillTx/>
                <a:latin typeface="Comic Sans MS" pitchFamily="66" charset="0"/>
                <a:ea typeface="+mn-ea"/>
                <a:cs typeface="+mn-cs"/>
              </a:rPr>
              <a:t>EVRAKIN KABÜLÜ, KAYDI ve İLGİLİSİNE HAVALESİ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tr-TR" sz="1200" b="1" i="0" u="none" strike="noStrike" kern="0" cap="none" spc="0" normalizeH="0" baseline="0" noProof="0" dirty="0">
                <a:ln>
                  <a:noFill/>
                </a:ln>
                <a:solidFill>
                  <a:srgbClr val="0033CC"/>
                </a:solidFill>
                <a:effectLst>
                  <a:outerShdw blurRad="38100" dist="38100" dir="2700000" algn="tl">
                    <a:srgbClr val="000000">
                      <a:alpha val="43137"/>
                    </a:srgbClr>
                  </a:outerShdw>
                </a:effectLst>
                <a:uLnTx/>
                <a:uFillTx/>
                <a:latin typeface="Comic Sans MS" pitchFamily="66" charset="0"/>
                <a:ea typeface="+mn-ea"/>
                <a:cs typeface="+mn-cs"/>
              </a:rPr>
              <a:t>STANDART DOSYA PLANI İDARİ BİRİM KODLARI İŞLEMLERİ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AYIKLAMA VE İMHA İŞLEMLERİ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ARŞİV TÜRLERİ VE SORUMLULARI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FİZİKİ ARŞİV STANDARTLARI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BELGE GİRİŞ ÇIKIŞLARININ KAYIT ALTINA ALINMASI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ARŞİVDE ÇALIŞAN PERSONEL İLE İLGİLİ KURALLAR</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MERKEZ VE BÖLGE ARŞİVLERİNDE ELEKTRONİK ARŞİVE İLİŞKİN USUL VE ESASLAR</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ARŞİVLERİN YAPISI VE KORUNMASI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SAKLAMA SÜRELERİ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MERKEZ TEŞKİLATINDA ARŞİV İŞLEMLERİ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ARAŞTIRMACI BELGE TEMİNİ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BÖLGE MÜDÜRLÜĞÜ ARŞİV İŞLEMLERİ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TAPU MÜDÜRLÜĞÜ ARŞİV İŞLEMLERİ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KADASTRO MÜDÜRLÜĞÜ ARŞİV İŞLEMLERİ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YURTDIŞI TEŞKİLATINDAKİ ARŞİV İŞLEMLERİ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LİSANSLI BÜROLARDA ARŞİV İŞLEMLERİ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GEREKSİZ ARŞİVLENEN BELGELER</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200" b="1" kern="0" dirty="0">
                <a:solidFill>
                  <a:srgbClr val="0033CC"/>
                </a:solidFill>
                <a:effectLst>
                  <a:outerShdw blurRad="38100" dist="38100" dir="2700000" algn="tl">
                    <a:srgbClr val="000000">
                      <a:alpha val="43137"/>
                    </a:srgbClr>
                  </a:outerShdw>
                </a:effectLst>
                <a:latin typeface="Comic Sans MS" pitchFamily="66" charset="0"/>
              </a:rPr>
              <a:t>MEVCUT ARŞİVLERİN DÜZENLENMESİ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endParaRPr lang="tr-TR" b="1" kern="0" dirty="0">
              <a:solidFill>
                <a:srgbClr val="0033CC"/>
              </a:solidFill>
              <a:effectLst>
                <a:outerShdw blurRad="38100" dist="38100" dir="2700000" algn="tl">
                  <a:srgbClr val="000000">
                    <a:alpha val="43137"/>
                  </a:srgbClr>
                </a:outerShdw>
              </a:effectLst>
              <a:latin typeface="Comic Sans MS" pitchFamily="66" charset="0"/>
            </a:endParaRP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tr-TR" sz="2000" b="1" i="0" u="none" strike="noStrike" kern="0" cap="none" spc="0" normalizeH="0" baseline="0" noProof="0" dirty="0">
              <a:ln>
                <a:noFill/>
              </a:ln>
              <a:solidFill>
                <a:srgbClr val="0033CC"/>
              </a:solidFill>
              <a:effectLst>
                <a:outerShdw blurRad="38100" dist="38100" dir="2700000" algn="tl">
                  <a:srgbClr val="000000">
                    <a:alpha val="43137"/>
                  </a:srgbClr>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232706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r>
              <a:rPr lang="tr-TR" sz="2000" b="1" dirty="0">
                <a:latin typeface="Arial Black" panose="020B0A04020102020204" pitchFamily="34" charset="0"/>
                <a:cs typeface="Arial" panose="020B0604020202020204" pitchFamily="34" charset="0"/>
              </a:rPr>
              <a:t>FİZİKİ ARŞİV STANDARTLARI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3739998"/>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4.</a:t>
            </a:r>
            <a:r>
              <a:rPr lang="tr-TR" sz="1600" dirty="0">
                <a:latin typeface="Arial" panose="020B0604020202020204" pitchFamily="34" charset="0"/>
                <a:cs typeface="Arial" panose="020B0604020202020204" pitchFamily="34" charset="0"/>
              </a:rPr>
              <a:t> Birim/kurum arşivlerinde katkı maddesi içermeyen ve kalıntı bırakmayan söndürme sistemleri kullanılmalıdır. Arşivler, girişler ve diğer çalışma alanlarında yangın söndürücü tüpler bulundurulur. Ayrıca bu alanlarda yangını, dumanı algılayan duman </a:t>
            </a:r>
            <a:r>
              <a:rPr lang="tr-TR" sz="1600" dirty="0" err="1">
                <a:latin typeface="Arial" panose="020B0604020202020204" pitchFamily="34" charset="0"/>
                <a:cs typeface="Arial" panose="020B0604020202020204" pitchFamily="34" charset="0"/>
              </a:rPr>
              <a:t>dedektörleri</a:t>
            </a:r>
            <a:r>
              <a:rPr lang="tr-TR" sz="1600" dirty="0">
                <a:latin typeface="Arial" panose="020B0604020202020204" pitchFamily="34" charset="0"/>
                <a:cs typeface="Arial" panose="020B0604020202020204" pitchFamily="34" charset="0"/>
              </a:rPr>
              <a:t> kullanılır ve "Erken Uyarı Sistemleri" kurulur.</a:t>
            </a:r>
          </a:p>
          <a:p>
            <a:pPr algn="just">
              <a:lnSpc>
                <a:spcPct val="150000"/>
              </a:lnSpc>
            </a:pPr>
            <a:r>
              <a:rPr lang="tr-TR" sz="1600" b="1" dirty="0">
                <a:latin typeface="Arial" panose="020B0604020202020204" pitchFamily="34" charset="0"/>
                <a:cs typeface="Arial" panose="020B0604020202020204" pitchFamily="34" charset="0"/>
              </a:rPr>
              <a:t>5.</a:t>
            </a:r>
            <a:r>
              <a:rPr lang="tr-TR" sz="1600" dirty="0">
                <a:latin typeface="Arial" panose="020B0604020202020204" pitchFamily="34" charset="0"/>
                <a:cs typeface="Arial" panose="020B0604020202020204" pitchFamily="34" charset="0"/>
              </a:rPr>
              <a:t> Arşiv alanlarında ışık genel olarak zararlıdır ve minimum seviyede tutulmalıdır. Arşiv alanlarında pencerenin bulunması halinde pencere kapatılır ya da perde, panjur veya cam üzerine yapılan güneş filtreleme uygulaması ile ışığın vereceği olumsuz etki ortadan kaldırılır.</a:t>
            </a:r>
          </a:p>
          <a:p>
            <a:pPr algn="just">
              <a:lnSpc>
                <a:spcPct val="150000"/>
              </a:lnSpc>
            </a:pPr>
            <a:r>
              <a:rPr lang="tr-TR" sz="1600" b="1" dirty="0">
                <a:latin typeface="Arial" panose="020B0604020202020204" pitchFamily="34" charset="0"/>
                <a:cs typeface="Arial" panose="020B0604020202020204" pitchFamily="34" charset="0"/>
              </a:rPr>
              <a:t>6.</a:t>
            </a:r>
            <a:r>
              <a:rPr lang="tr-TR" sz="1600" dirty="0">
                <a:latin typeface="Arial" panose="020B0604020202020204" pitchFamily="34" charset="0"/>
                <a:cs typeface="Arial" panose="020B0604020202020204" pitchFamily="34" charset="0"/>
              </a:rPr>
              <a:t> Birim/kurum arşivlerine sıcaklık ve nemölçer cihazları konulur, periyodik (haftalık) kontroller doğrultusunda arşiv belgesi ve arşivlik belgenin niteliğine uygun saklama ortamları oluşturulur.</a:t>
            </a:r>
          </a:p>
          <a:p>
            <a:pPr marL="342900" indent="-342900">
              <a:lnSpc>
                <a:spcPct val="150000"/>
              </a:lnSpc>
              <a:buFont typeface="+mj-lt"/>
              <a:buAutoNum type="arabicPeriod"/>
            </a:pPr>
            <a:endParaRPr lang="tr-TR" sz="1600" dirty="0">
              <a:latin typeface="Manrope" pitchFamily="2" charset="0"/>
              <a:cs typeface="Times New Roman" panose="02020603050405020304" pitchFamily="18"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38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r>
              <a:rPr lang="tr-TR" sz="2000" b="1" dirty="0">
                <a:latin typeface="Arial Black" panose="020B0A04020102020204" pitchFamily="34" charset="0"/>
                <a:cs typeface="Arial" panose="020B0604020202020204" pitchFamily="34" charset="0"/>
              </a:rPr>
              <a:t>FİZİKİ ARŞİV STANDARTLARI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3370666"/>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7.</a:t>
            </a:r>
            <a:r>
              <a:rPr lang="tr-TR" sz="1600" dirty="0">
                <a:latin typeface="Arial" panose="020B0604020202020204" pitchFamily="34" charset="0"/>
                <a:cs typeface="Arial" panose="020B0604020202020204" pitchFamily="34" charset="0"/>
              </a:rPr>
              <a:t> Birim/kurum arşivlerine sıcaklık ve nemölçer cihazları konulur, periyodik (haftalık) kontroller doğrultusunda arşiv belgesi ve arşivlik belgenin niteliğine uygun saklama ortamları oluşturulur. Birim/kurum arşivlerinde sıcaklığın 8-18 °C aralığında, bağıl nem oranının %40-%60 aralığında tutulması için gerekli önlemler alınır. Elektronik ortamda üretilen ve fotoğraf, mikrofilm vb. içerikte arşivlik belgeler için uygun saklama koşulları oluşturulur.</a:t>
            </a:r>
          </a:p>
          <a:p>
            <a:pPr algn="just">
              <a:lnSpc>
                <a:spcPct val="150000"/>
              </a:lnSpc>
            </a:pPr>
            <a:r>
              <a:rPr lang="tr-TR" sz="1600" b="1" dirty="0">
                <a:latin typeface="Arial" panose="020B0604020202020204" pitchFamily="34" charset="0"/>
                <a:cs typeface="Arial" panose="020B0604020202020204" pitchFamily="34" charset="0"/>
              </a:rPr>
              <a:t>8.</a:t>
            </a:r>
            <a:r>
              <a:rPr lang="tr-TR" sz="1600" dirty="0">
                <a:latin typeface="Arial" panose="020B0604020202020204" pitchFamily="34" charset="0"/>
                <a:cs typeface="Arial" panose="020B0604020202020204" pitchFamily="34" charset="0"/>
              </a:rPr>
              <a:t>  Her raf; göz uzunluğu, derinliği ve yüksekliği, arşiv belgesi ve arşivlik belgenin türüne göre ayarlanabilir olmalıdır. Raflar zeminden en az 10 cm yükseklikte olmalıdır. Harita ve proje gibi standart dışı şekil ve ebatlardaki malzemelerin yerleştirilmesi için özel dolap ve raf tertibatı kurulur.</a:t>
            </a:r>
          </a:p>
          <a:p>
            <a:pPr marL="342900" indent="-342900">
              <a:lnSpc>
                <a:spcPct val="150000"/>
              </a:lnSpc>
              <a:buFont typeface="+mj-lt"/>
              <a:buAutoNum type="arabicPeriod"/>
            </a:pPr>
            <a:endParaRPr lang="tr-TR" sz="1600" dirty="0">
              <a:latin typeface="Manrope" pitchFamily="2" charset="0"/>
              <a:cs typeface="Times New Roman" panose="02020603050405020304" pitchFamily="18"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822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r>
              <a:rPr lang="tr-TR" sz="2000" b="1" dirty="0">
                <a:latin typeface="Arial Black" panose="020B0A04020102020204" pitchFamily="34" charset="0"/>
                <a:cs typeface="Arial" panose="020B0604020202020204" pitchFamily="34" charset="0"/>
              </a:rPr>
              <a:t>FİZİKİ ARŞİV STANDARTLARI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4109330"/>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9.  </a:t>
            </a:r>
            <a:r>
              <a:rPr lang="tr-TR" sz="1600" dirty="0">
                <a:latin typeface="Arial" panose="020B0604020202020204" pitchFamily="34" charset="0"/>
                <a:cs typeface="Arial" panose="020B0604020202020204" pitchFamily="34" charset="0"/>
              </a:rPr>
              <a:t>Koruma tedbiri olarak işlem evrakı yevmiye esaslı işlem dosyalarına; taşınmaz işlem dosyaları da klasör ve/veya arşiv kutusu içerisine; diğer yazışmalara ait belgeler ise klasör içerisine konulur. Raflarda tek renk ve </a:t>
            </a:r>
            <a:r>
              <a:rPr lang="tr-TR" sz="1600" dirty="0" err="1">
                <a:latin typeface="Arial" panose="020B0604020202020204" pitchFamily="34" charset="0"/>
                <a:cs typeface="Arial" panose="020B0604020202020204" pitchFamily="34" charset="0"/>
              </a:rPr>
              <a:t>tipteklasör</a:t>
            </a:r>
            <a:r>
              <a:rPr lang="tr-TR" sz="1600" dirty="0">
                <a:latin typeface="Arial" panose="020B0604020202020204" pitchFamily="34" charset="0"/>
                <a:cs typeface="Arial" panose="020B0604020202020204" pitchFamily="34" charset="0"/>
              </a:rPr>
              <a:t>/arşiv kutusu kullanılır. Dosya sırtlarına yazılan etiketler </a:t>
            </a:r>
            <a:r>
              <a:rPr lang="tr-TR" sz="1600" dirty="0" err="1">
                <a:latin typeface="Arial" panose="020B0604020202020204" pitchFamily="34" charset="0"/>
                <a:cs typeface="Arial" panose="020B0604020202020204" pitchFamily="34" charset="0"/>
              </a:rPr>
              <a:t>SDP'ye</a:t>
            </a:r>
            <a:r>
              <a:rPr lang="tr-TR" sz="1600" dirty="0">
                <a:latin typeface="Arial" panose="020B0604020202020204" pitchFamily="34" charset="0"/>
                <a:cs typeface="Arial" panose="020B0604020202020204" pitchFamily="34" charset="0"/>
              </a:rPr>
              <a:t> uygun olarak Genel Müdürlük tarafından belirlenen formata göre (EK-4/16) düzenlenir.</a:t>
            </a:r>
          </a:p>
          <a:p>
            <a:pPr algn="just">
              <a:lnSpc>
                <a:spcPct val="150000"/>
              </a:lnSpc>
            </a:pPr>
            <a:r>
              <a:rPr lang="tr-TR" sz="1600" b="1" dirty="0">
                <a:latin typeface="Arial" panose="020B0604020202020204" pitchFamily="34" charset="0"/>
                <a:cs typeface="Arial" panose="020B0604020202020204" pitchFamily="34" charset="0"/>
              </a:rPr>
              <a:t>10.</a:t>
            </a:r>
            <a:r>
              <a:rPr lang="tr-TR" sz="1600" dirty="0">
                <a:latin typeface="Arial" panose="020B0604020202020204" pitchFamily="34" charset="0"/>
                <a:cs typeface="Arial" panose="020B0604020202020204" pitchFamily="34" charset="0"/>
              </a:rPr>
              <a:t> Raf başlarına, raf içerisinde yer alan arşiv belgesi ve arşivlik belgenin içeriğini yansıtan, yönlendirme etiketleri konulur, yerleşim planları yapılarak arşiv girişine asılır. Birim/kurum arşivlerinde arşiv malzemesi ve arşivlik malzeme raflara bu yerleşim planı dahilinde yerleştirilir. Dosya/Klasörler yerleştirilirken dizilime en yukarıdan başlanır, aynı raf içinde soldan sağa, raflar arasında da yukarıdan aşağıya doğru dizilim yapılır. Dosya/klasörler kendi içinde küçük numaradan büyük numaraya doğru yerleştirilir.</a:t>
            </a:r>
          </a:p>
          <a:p>
            <a:pPr marL="342900" indent="-342900">
              <a:lnSpc>
                <a:spcPct val="150000"/>
              </a:lnSpc>
              <a:buFont typeface="+mj-lt"/>
              <a:buAutoNum type="arabicPeriod"/>
            </a:pPr>
            <a:endParaRPr lang="tr-TR" sz="1600" dirty="0">
              <a:latin typeface="Manrope" pitchFamily="2" charset="0"/>
              <a:cs typeface="Times New Roman" panose="02020603050405020304" pitchFamily="18"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45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r>
              <a:rPr lang="tr-TR" sz="2000" b="1" dirty="0">
                <a:latin typeface="Arial Black" panose="020B0A04020102020204" pitchFamily="34" charset="0"/>
                <a:cs typeface="Arial" panose="020B0604020202020204" pitchFamily="34" charset="0"/>
              </a:rPr>
              <a:t>FİZİKİ ARŞİV STANDARTLARI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3739998"/>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11.</a:t>
            </a:r>
            <a:r>
              <a:rPr lang="tr-TR" sz="1600" dirty="0">
                <a:latin typeface="Arial" panose="020B0604020202020204" pitchFamily="34" charset="0"/>
                <a:cs typeface="Arial" panose="020B0604020202020204" pitchFamily="34" charset="0"/>
              </a:rPr>
              <a:t> Birim/kurum arşivlerine görevli personel dışında girilmesine izin verilmez, arşivlerin güvenliğini sağlayıcı tedbirler alınır. Pencere ve kapılar güvenliği sağlayacak donanımda olmalıdır.</a:t>
            </a:r>
          </a:p>
          <a:p>
            <a:pPr algn="just">
              <a:lnSpc>
                <a:spcPct val="150000"/>
              </a:lnSpc>
            </a:pPr>
            <a:r>
              <a:rPr lang="tr-TR" sz="1600" b="1" dirty="0">
                <a:latin typeface="Arial" panose="020B0604020202020204" pitchFamily="34" charset="0"/>
                <a:cs typeface="Arial" panose="020B0604020202020204" pitchFamily="34" charset="0"/>
              </a:rPr>
              <a:t>12.</a:t>
            </a:r>
            <a:r>
              <a:rPr lang="tr-TR" sz="1600" dirty="0">
                <a:latin typeface="Arial" panose="020B0604020202020204" pitchFamily="34" charset="0"/>
                <a:cs typeface="Arial" panose="020B0604020202020204" pitchFamily="34" charset="0"/>
              </a:rPr>
              <a:t> Birim/kurum arşivlerinde böceklerin ve kemirgenlerin sızmasını, mikroorganizmaların üremesini önleyecek her türlü tedbir alınır, özel döşeme malzemeleri kullanılır. Personele ve evraka zarar vermeyecek şekilde, yılda en az iki defa (6 aylık periyotlar halinde) her türlü böcek, kemirgen ve mikro-organizmalara karşı arşiv alanları ilaçlanır ve yapılan işlem için tutanak düzenlenir. Yapılacak ilaçlamanın niteliği açısından ihtiyaç duyulması halinde il/ilçe Tarım ve Orman Müdürlüğü'nden görüş alınır.</a:t>
            </a:r>
          </a:p>
          <a:p>
            <a:pPr algn="just">
              <a:lnSpc>
                <a:spcPct val="150000"/>
              </a:lnSpc>
            </a:pPr>
            <a:r>
              <a:rPr lang="tr-TR" sz="1600" b="1" dirty="0">
                <a:latin typeface="Arial" panose="020B0604020202020204" pitchFamily="34" charset="0"/>
                <a:cs typeface="Arial" panose="020B0604020202020204" pitchFamily="34" charset="0"/>
              </a:rPr>
              <a:t>13.</a:t>
            </a:r>
            <a:r>
              <a:rPr lang="tr-TR" sz="1600" dirty="0">
                <a:latin typeface="Arial" panose="020B0604020202020204" pitchFamily="34" charset="0"/>
                <a:cs typeface="Arial" panose="020B0604020202020204" pitchFamily="34" charset="0"/>
              </a:rPr>
              <a:t> Birim/kurum arşivlerine arşiv belgesi ve arşivlik belge dışında hiçbir malzeme konulmaz.</a:t>
            </a:r>
          </a:p>
          <a:p>
            <a:pPr marL="342900" indent="-342900">
              <a:lnSpc>
                <a:spcPct val="150000"/>
              </a:lnSpc>
              <a:buFont typeface="+mj-lt"/>
              <a:buAutoNum type="arabicPeriod"/>
            </a:pPr>
            <a:endParaRPr lang="tr-TR" sz="1600" dirty="0">
              <a:latin typeface="Manrope" pitchFamily="2" charset="0"/>
              <a:cs typeface="Times New Roman" panose="02020603050405020304" pitchFamily="18"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003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r>
              <a:rPr lang="tr-TR" sz="2000" b="1" dirty="0">
                <a:latin typeface="Arial Black" panose="020B0A04020102020204" pitchFamily="34" charset="0"/>
                <a:cs typeface="Times New Roman" panose="02020603050405020304" pitchFamily="18" charset="0"/>
              </a:rPr>
              <a:t>BELGE GİRİŞ-ÇIKIŞLARININ KAYIT ALTINA ALINMASI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3739998"/>
          </a:xfrm>
          <a:prstGeom prst="rect">
            <a:avLst/>
          </a:prstGeom>
          <a:noFill/>
        </p:spPr>
        <p:txBody>
          <a:bodyPr wrap="square">
            <a:spAutoFit/>
          </a:bodyPr>
          <a:lstStyle/>
          <a:p>
            <a:pPr algn="just">
              <a:lnSpc>
                <a:spcPct val="150000"/>
              </a:lnSpc>
            </a:pPr>
            <a:r>
              <a:rPr lang="tr-TR" sz="1600" dirty="0">
                <a:latin typeface="Arial" panose="020B0604020202020204" pitchFamily="34" charset="0"/>
                <a:cs typeface="Arial" panose="020B0604020202020204" pitchFamily="34" charset="0"/>
              </a:rPr>
              <a:t>Birim veya kurum arşivinden hizmetlerin yürütülmesi için alınan ve iade edilen arşivlik belgelere ilişkin bütün talepler, fiziksel veya elektronik ortamda </a:t>
            </a:r>
            <a:r>
              <a:rPr lang="tr-TR" sz="1600" b="1" dirty="0">
                <a:latin typeface="Arial" panose="020B0604020202020204" pitchFamily="34" charset="0"/>
                <a:cs typeface="Arial" panose="020B0604020202020204" pitchFamily="34" charset="0"/>
              </a:rPr>
              <a:t>"Belge İzleme Formunda"</a:t>
            </a:r>
            <a:r>
              <a:rPr lang="tr-TR" sz="1600" dirty="0">
                <a:latin typeface="Arial" panose="020B0604020202020204" pitchFamily="34" charset="0"/>
                <a:cs typeface="Arial" panose="020B0604020202020204" pitchFamily="34" charset="0"/>
              </a:rPr>
              <a:t> kayıt altına alınır.</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r>
              <a:rPr lang="tr-TR" sz="1600" b="1" dirty="0">
                <a:latin typeface="Arial" panose="020B0604020202020204" pitchFamily="34" charset="0"/>
                <a:cs typeface="Arial" panose="020B0604020202020204" pitchFamily="34" charset="0"/>
              </a:rPr>
              <a:t>Arşivde bulunan belge ve defterler, Genel Müdürlük birimleri dışına çıkarılamaz</a:t>
            </a:r>
            <a:r>
              <a:rPr lang="tr-TR" sz="1600" dirty="0">
                <a:latin typeface="Arial" panose="020B0604020202020204" pitchFamily="34" charset="0"/>
                <a:cs typeface="Arial" panose="020B0604020202020204" pitchFamily="34" charset="0"/>
              </a:rPr>
              <a:t>; ancak devlete, gerçek ve tüzel kişilere ait bir hizmetin görülmesi, bir hakkın korunması ve ispatı için mahkemeler veya yetkili resmî merciiler tarafından sicil veya belgelerin aslı istenildiği takdirde, elektronik arşive aktarıldığının kontrol edilmesi, </a:t>
            </a:r>
            <a:r>
              <a:rPr lang="tr-TR" sz="1600" b="1" dirty="0">
                <a:latin typeface="Arial" panose="020B0604020202020204" pitchFamily="34" charset="0"/>
                <a:cs typeface="Arial" panose="020B0604020202020204" pitchFamily="34" charset="0"/>
              </a:rPr>
              <a:t>"ASLI GİBİDİR" onaylı örneklerinin arşivde saklanması </a:t>
            </a:r>
            <a:r>
              <a:rPr lang="tr-TR" sz="1600" dirty="0">
                <a:latin typeface="Arial" panose="020B0604020202020204" pitchFamily="34" charset="0"/>
                <a:cs typeface="Arial" panose="020B0604020202020204" pitchFamily="34" charset="0"/>
              </a:rPr>
              <a:t>ve Arşiv Giriş-Çıkış Defteri'ne kaydının yapılması suretiyle verilebilir; iade edilip edilmediği her yılın sonunda kontrol edilir. </a:t>
            </a:r>
            <a:r>
              <a:rPr lang="tr-TR" sz="1600" b="1" dirty="0">
                <a:latin typeface="Arial" panose="020B0604020202020204" pitchFamily="34" charset="0"/>
                <a:cs typeface="Arial" panose="020B0604020202020204" pitchFamily="34" charset="0"/>
              </a:rPr>
              <a:t>Onaylı örnek belgeler, aslı iade edilinceye kadar özenle saklanır.</a:t>
            </a:r>
          </a:p>
          <a:p>
            <a:pPr marL="342900" indent="-342900">
              <a:lnSpc>
                <a:spcPct val="150000"/>
              </a:lnSpc>
              <a:buFont typeface="+mj-lt"/>
              <a:buAutoNum type="arabicPeriod"/>
            </a:pPr>
            <a:endParaRPr lang="tr-TR" sz="1600" dirty="0">
              <a:latin typeface="Manrope" pitchFamily="2" charset="0"/>
              <a:cs typeface="Times New Roman" panose="02020603050405020304" pitchFamily="18"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568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r>
              <a:rPr lang="tr-TR" sz="2000" b="1" dirty="0">
                <a:latin typeface="Arial Black" panose="020B0A04020102020204" pitchFamily="34" charset="0"/>
                <a:cs typeface="Times New Roman" panose="02020603050405020304" pitchFamily="18" charset="0"/>
              </a:rPr>
              <a:t>ARŞİVDE ÇALIŞAN PERSONEL İLE İLGİLİ GENEL KURALLAR</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3739998"/>
          </a:xfrm>
          <a:prstGeom prst="rect">
            <a:avLst/>
          </a:prstGeom>
          <a:noFill/>
        </p:spPr>
        <p:txBody>
          <a:bodyPr wrap="square">
            <a:spAutoFit/>
          </a:bodyPr>
          <a:lstStyle/>
          <a:p>
            <a:pPr algn="just"/>
            <a:r>
              <a:rPr lang="tr-TR" sz="1600" dirty="0">
                <a:latin typeface="Arial" panose="020B0604020202020204" pitchFamily="34" charset="0"/>
                <a:cs typeface="Arial" panose="020B0604020202020204" pitchFamily="34" charset="0"/>
              </a:rPr>
              <a:t>(1) Birim/kurum arşivinde arşiv uzmanı/memuru ve ihtiyaca göre </a:t>
            </a:r>
            <a:r>
              <a:rPr lang="tr-TR" sz="1600" b="1" dirty="0">
                <a:latin typeface="Arial" panose="020B0604020202020204" pitchFamily="34" charset="0"/>
                <a:cs typeface="Arial" panose="020B0604020202020204" pitchFamily="34" charset="0"/>
              </a:rPr>
              <a:t>yeterli sayıda yardımcı personel</a:t>
            </a:r>
            <a:r>
              <a:rPr lang="tr-TR" sz="1600" dirty="0">
                <a:latin typeface="Arial" panose="020B0604020202020204" pitchFamily="34" charset="0"/>
                <a:cs typeface="Arial" panose="020B0604020202020204" pitchFamily="34" charset="0"/>
              </a:rPr>
              <a:t> görevlendirilir.</a:t>
            </a:r>
          </a:p>
          <a:p>
            <a:pPr marL="342900" indent="-342900" algn="just">
              <a:buAutoNum type="arabicParenBoth"/>
            </a:pPr>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(2) Kadro ve personel sağlamakta güçlük çekilmesi ve iş yoğunluğu gibi durumlarda, Birim Sorumlusu tarafından yazılı olarak </a:t>
            </a:r>
            <a:r>
              <a:rPr lang="tr-TR" sz="1600" b="1" dirty="0">
                <a:latin typeface="Arial" panose="020B0604020202020204" pitchFamily="34" charset="0"/>
                <a:cs typeface="Arial" panose="020B0604020202020204" pitchFamily="34" charset="0"/>
              </a:rPr>
              <a:t>arşiv hizmetlerinden sorumlu personel</a:t>
            </a:r>
            <a:r>
              <a:rPr lang="tr-TR" sz="1600" dirty="0">
                <a:latin typeface="Arial" panose="020B0604020202020204" pitchFamily="34" charset="0"/>
                <a:cs typeface="Arial" panose="020B0604020202020204" pitchFamily="34" charset="0"/>
              </a:rPr>
              <a:t> görevlendirmesi yapılır.</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(3) Birim/kurum arşivinde uygulama birliğinin sağlanması ve standartların oluşturulması için, arşivde görevlendirilen personele arşivcilik ve arşiv uygulamaları konusunda </a:t>
            </a:r>
            <a:r>
              <a:rPr lang="tr-TR" sz="1600" b="1" dirty="0">
                <a:latin typeface="Arial" panose="020B0604020202020204" pitchFamily="34" charset="0"/>
                <a:cs typeface="Arial" panose="020B0604020202020204" pitchFamily="34" charset="0"/>
              </a:rPr>
              <a:t>hizmet içi eğitim </a:t>
            </a:r>
            <a:r>
              <a:rPr lang="tr-TR" sz="1600" dirty="0">
                <a:latin typeface="Arial" panose="020B0604020202020204" pitchFamily="34" charset="0"/>
                <a:cs typeface="Arial" panose="020B0604020202020204" pitchFamily="34" charset="0"/>
              </a:rPr>
              <a:t>verilir.</a:t>
            </a:r>
          </a:p>
          <a:p>
            <a:pPr algn="just"/>
            <a:endParaRPr lang="tr-TR" sz="1800" b="0" i="0" u="none" strike="noStrike" baseline="0" dirty="0">
              <a:solidFill>
                <a:srgbClr val="000000"/>
              </a:solidFill>
              <a:latin typeface="Times New Roman" panose="02020603050405020304" pitchFamily="18" charset="0"/>
            </a:endParaRPr>
          </a:p>
          <a:p>
            <a:pPr algn="just"/>
            <a:r>
              <a:rPr lang="tr-TR" sz="1600" b="0" i="0" u="none" strike="noStrike" baseline="0" dirty="0">
                <a:solidFill>
                  <a:srgbClr val="000000"/>
                </a:solidFill>
                <a:latin typeface="Arial" panose="020B0604020202020204" pitchFamily="34" charset="0"/>
                <a:cs typeface="Arial" panose="020B0604020202020204" pitchFamily="34" charset="0"/>
              </a:rPr>
              <a:t>(4)  Arşiv çalışanlarının görev, yetki ve sorumlulukları belirlenmiş ve ilgililere </a:t>
            </a:r>
            <a:r>
              <a:rPr lang="tr-TR" sz="1600" b="1" i="0" u="none" strike="noStrike" baseline="0" dirty="0">
                <a:solidFill>
                  <a:srgbClr val="000000"/>
                </a:solidFill>
                <a:latin typeface="Arial" panose="020B0604020202020204" pitchFamily="34" charset="0"/>
                <a:cs typeface="Arial" panose="020B0604020202020204" pitchFamily="34" charset="0"/>
              </a:rPr>
              <a:t>tebliğ edilmiş </a:t>
            </a:r>
            <a:r>
              <a:rPr lang="tr-TR" sz="1600" b="0" i="0" u="none" strike="noStrike" baseline="0" dirty="0">
                <a:solidFill>
                  <a:srgbClr val="000000"/>
                </a:solidFill>
                <a:latin typeface="Arial" panose="020B0604020202020204" pitchFamily="34" charset="0"/>
                <a:cs typeface="Arial" panose="020B0604020202020204" pitchFamily="34" charset="0"/>
              </a:rPr>
              <a:t>olmalıdır.</a:t>
            </a:r>
          </a:p>
          <a:p>
            <a:pPr algn="just"/>
            <a:endParaRPr lang="tr-TR" sz="1600" b="0" i="0" u="none" strike="noStrike" baseline="0" dirty="0">
              <a:solidFill>
                <a:srgbClr val="000000"/>
              </a:solidFill>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(5) Arşiv çalışanlarının her türlü </a:t>
            </a:r>
            <a:r>
              <a:rPr lang="tr-TR" sz="1600" b="1" dirty="0">
                <a:latin typeface="Arial" panose="020B0604020202020204" pitchFamily="34" charset="0"/>
                <a:cs typeface="Arial" panose="020B0604020202020204" pitchFamily="34" charset="0"/>
              </a:rPr>
              <a:t>mikroorganizmalara karşı korunması amacı ile </a:t>
            </a:r>
            <a:r>
              <a:rPr lang="tr-TR" sz="1600" dirty="0">
                <a:latin typeface="Arial" panose="020B0604020202020204" pitchFamily="34" charset="0"/>
                <a:cs typeface="Arial" panose="020B0604020202020204" pitchFamily="34" charset="0"/>
              </a:rPr>
              <a:t>eldiven, maske, önlük gibi koruyucu malzemeleri kullanmaları sağlanır.</a:t>
            </a:r>
          </a:p>
          <a:p>
            <a:pPr algn="just"/>
            <a:r>
              <a:rPr lang="tr-TR" sz="1600" b="0" i="0" u="none" strike="noStrike" baseline="0" dirty="0">
                <a:solidFill>
                  <a:srgbClr val="000000"/>
                </a:solidFill>
                <a:latin typeface="Arial" panose="020B0604020202020204" pitchFamily="34" charset="0"/>
                <a:cs typeface="Arial" panose="020B0604020202020204" pitchFamily="34" charset="0"/>
              </a:rPr>
              <a:t> </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027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12073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r>
              <a:rPr lang="tr-TR" sz="2000" b="1" dirty="0">
                <a:latin typeface="Arial Black" panose="020B0A04020102020204" pitchFamily="34" charset="0"/>
                <a:cs typeface="Times New Roman" panose="02020603050405020304" pitchFamily="18" charset="0"/>
              </a:rPr>
              <a:t>MERKEZ VE BÖLGE ARŞİVLERİNDE ELEKTRONİK ARŞİVE İLİŞKİN USUL VE ESASLAR</a:t>
            </a:r>
            <a:endParaRPr lang="tr-TR" sz="2000" dirty="0">
              <a:latin typeface="Arial Black" panose="020B0A04020102020204" pitchFamily="34" charset="0"/>
              <a:cs typeface="Times New Roman" panose="02020603050405020304" pitchFamily="18" charset="0"/>
            </a:endParaRP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863109"/>
          </a:xfrm>
          <a:prstGeom prst="rect">
            <a:avLst/>
          </a:prstGeom>
          <a:noFill/>
        </p:spPr>
        <p:txBody>
          <a:bodyPr wrap="square">
            <a:spAutoFit/>
          </a:bodyPr>
          <a:lstStyle/>
          <a:p>
            <a:pPr algn="just"/>
            <a:r>
              <a:rPr lang="tr-TR" sz="1600" b="1" dirty="0">
                <a:latin typeface="Arial" panose="020B0604020202020204" pitchFamily="34" charset="0"/>
                <a:cs typeface="Arial" panose="020B0604020202020204" pitchFamily="34" charset="0"/>
              </a:rPr>
              <a:t>(1)</a:t>
            </a:r>
            <a:r>
              <a:rPr lang="tr-TR" sz="1600" dirty="0">
                <a:latin typeface="Arial" panose="020B0604020202020204" pitchFamily="34" charset="0"/>
                <a:cs typeface="Arial" panose="020B0604020202020204" pitchFamily="34" charset="0"/>
              </a:rPr>
              <a:t> Merkez veya bölge arşivinde bulunan ve fiziksel olarak üretilmiş belgeler, </a:t>
            </a:r>
            <a:r>
              <a:rPr lang="tr-TR" sz="1600" b="1" dirty="0">
                <a:latin typeface="Arial" panose="020B0604020202020204" pitchFamily="34" charset="0"/>
                <a:cs typeface="Arial" panose="020B0604020202020204" pitchFamily="34" charset="0"/>
              </a:rPr>
              <a:t>ihtiyaç duyulması halinde söz konusu birimin alacağı karar doğrultusunda </a:t>
            </a:r>
            <a:r>
              <a:rPr lang="tr-TR" sz="1600" dirty="0">
                <a:latin typeface="Arial" panose="020B0604020202020204" pitchFamily="34" charset="0"/>
                <a:cs typeface="Arial" panose="020B0604020202020204" pitchFamily="34" charset="0"/>
              </a:rPr>
              <a:t>taranarak elektronik ortama aktarılır.</a:t>
            </a:r>
          </a:p>
          <a:p>
            <a:pPr algn="just"/>
            <a:r>
              <a:rPr lang="tr-TR" sz="1600" b="1" dirty="0">
                <a:latin typeface="Arial" panose="020B0604020202020204" pitchFamily="34" charset="0"/>
                <a:cs typeface="Arial" panose="020B0604020202020204" pitchFamily="34" charset="0"/>
              </a:rPr>
              <a:t>(2)</a:t>
            </a:r>
            <a:r>
              <a:rPr lang="tr-TR" sz="1600" dirty="0">
                <a:latin typeface="Arial" panose="020B0604020202020204" pitchFamily="34" charset="0"/>
                <a:cs typeface="Arial" panose="020B0604020202020204" pitchFamily="34" charset="0"/>
              </a:rPr>
              <a:t> Belge türüne göre </a:t>
            </a:r>
            <a:r>
              <a:rPr lang="tr-TR" sz="1600" b="1" dirty="0">
                <a:latin typeface="Arial" panose="020B0604020202020204" pitchFamily="34" charset="0"/>
                <a:cs typeface="Arial" panose="020B0604020202020204" pitchFamily="34" charset="0"/>
              </a:rPr>
              <a:t>basılı metin, fotoğraf, grafik ve çizimler ile mikro formlar </a:t>
            </a:r>
            <a:r>
              <a:rPr lang="tr-TR" sz="1600" dirty="0">
                <a:latin typeface="Arial" panose="020B0604020202020204" pitchFamily="34" charset="0"/>
                <a:cs typeface="Arial" panose="020B0604020202020204" pitchFamily="34" charset="0"/>
              </a:rPr>
              <a:t>300-600 </a:t>
            </a:r>
            <a:r>
              <a:rPr lang="tr-TR" sz="1600" dirty="0" err="1">
                <a:latin typeface="Arial" panose="020B0604020202020204" pitchFamily="34" charset="0"/>
                <a:cs typeface="Arial" panose="020B0604020202020204" pitchFamily="34" charset="0"/>
              </a:rPr>
              <a:t>dpi</a:t>
            </a:r>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haritalar</a:t>
            </a:r>
            <a:r>
              <a:rPr lang="tr-TR" sz="1600" dirty="0">
                <a:latin typeface="Arial" panose="020B0604020202020204" pitchFamily="34" charset="0"/>
                <a:cs typeface="Arial" panose="020B0604020202020204" pitchFamily="34" charset="0"/>
              </a:rPr>
              <a:t> 200-400 </a:t>
            </a:r>
            <a:r>
              <a:rPr lang="tr-TR" sz="1600" dirty="0" err="1">
                <a:latin typeface="Arial" panose="020B0604020202020204" pitchFamily="34" charset="0"/>
                <a:cs typeface="Arial" panose="020B0604020202020204" pitchFamily="34" charset="0"/>
              </a:rPr>
              <a:t>dpi</a:t>
            </a:r>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sanat eserleri, negatif fotoğraflar ve şeffaf malzemeler</a:t>
            </a:r>
            <a:r>
              <a:rPr lang="tr-TR" sz="1600" dirty="0">
                <a:latin typeface="Arial" panose="020B0604020202020204" pitchFamily="34" charset="0"/>
                <a:cs typeface="Arial" panose="020B0604020202020204" pitchFamily="34" charset="0"/>
              </a:rPr>
              <a:t> 300-400 </a:t>
            </a:r>
            <a:r>
              <a:rPr lang="tr-TR" sz="1600" dirty="0" err="1">
                <a:latin typeface="Arial" panose="020B0604020202020204" pitchFamily="34" charset="0"/>
                <a:cs typeface="Arial" panose="020B0604020202020204" pitchFamily="34" charset="0"/>
              </a:rPr>
              <a:t>dpi</a:t>
            </a:r>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nadir eserler </a:t>
            </a:r>
            <a:r>
              <a:rPr lang="tr-TR" sz="1600" dirty="0">
                <a:latin typeface="Arial" panose="020B0604020202020204" pitchFamily="34" charset="0"/>
                <a:cs typeface="Arial" panose="020B0604020202020204" pitchFamily="34" charset="0"/>
              </a:rPr>
              <a:t>ise 300-500 </a:t>
            </a:r>
            <a:r>
              <a:rPr lang="tr-TR" sz="1600" dirty="0" err="1">
                <a:latin typeface="Arial" panose="020B0604020202020204" pitchFamily="34" charset="0"/>
                <a:cs typeface="Arial" panose="020B0604020202020204" pitchFamily="34" charset="0"/>
              </a:rPr>
              <a:t>dpi</a:t>
            </a:r>
            <a:r>
              <a:rPr lang="tr-TR" sz="1600" dirty="0">
                <a:latin typeface="Arial" panose="020B0604020202020204" pitchFamily="34" charset="0"/>
                <a:cs typeface="Arial" panose="020B0604020202020204" pitchFamily="34" charset="0"/>
              </a:rPr>
              <a:t> aralığında taranır.</a:t>
            </a:r>
          </a:p>
          <a:p>
            <a:pPr algn="just"/>
            <a:r>
              <a:rPr lang="tr-TR" sz="1600" b="1" dirty="0">
                <a:latin typeface="Arial" panose="020B0604020202020204" pitchFamily="34" charset="0"/>
                <a:cs typeface="Arial" panose="020B0604020202020204" pitchFamily="34" charset="0"/>
              </a:rPr>
              <a:t>(3)</a:t>
            </a:r>
            <a:r>
              <a:rPr lang="tr-TR" sz="1600" dirty="0">
                <a:latin typeface="Arial" panose="020B0604020202020204" pitchFamily="34" charset="0"/>
                <a:cs typeface="Arial" panose="020B0604020202020204" pitchFamily="34" charset="0"/>
              </a:rPr>
              <a:t> Yapılacak taramalarda, görüntülenecek malzeme türüne ve belgesel niteliklere göre </a:t>
            </a:r>
            <a:r>
              <a:rPr lang="tr-TR" sz="1600" b="1" dirty="0">
                <a:latin typeface="Arial" panose="020B0604020202020204" pitchFamily="34" charset="0"/>
                <a:cs typeface="Arial" panose="020B0604020202020204" pitchFamily="34" charset="0"/>
              </a:rPr>
              <a:t>uygun tonlama </a:t>
            </a:r>
            <a:r>
              <a:rPr lang="tr-TR" sz="1600" dirty="0">
                <a:latin typeface="Arial" panose="020B0604020202020204" pitchFamily="34" charset="0"/>
                <a:cs typeface="Arial" panose="020B0604020202020204" pitchFamily="34" charset="0"/>
              </a:rPr>
              <a:t>(Tek bit ile temsil edilen siyah/beyaz (</a:t>
            </a:r>
            <a:r>
              <a:rPr lang="tr-TR" sz="1600" dirty="0" err="1">
                <a:latin typeface="Arial" panose="020B0604020202020204" pitchFamily="34" charset="0"/>
                <a:cs typeface="Arial" panose="020B0604020202020204" pitchFamily="34" charset="0"/>
              </a:rPr>
              <a:t>Bitonal</a:t>
            </a:r>
            <a:r>
              <a:rPr lang="tr-TR" sz="1600" dirty="0">
                <a:latin typeface="Arial" panose="020B0604020202020204" pitchFamily="34" charset="0"/>
                <a:cs typeface="Arial" panose="020B0604020202020204" pitchFamily="34" charset="0"/>
              </a:rPr>
              <a:t>) tonlama; 8 bit ile temsil edilen gri tonlama (</a:t>
            </a:r>
            <a:r>
              <a:rPr lang="tr-TR" sz="1600" dirty="0" err="1">
                <a:latin typeface="Arial" panose="020B0604020202020204" pitchFamily="34" charset="0"/>
                <a:cs typeface="Arial" panose="020B0604020202020204" pitchFamily="34" charset="0"/>
              </a:rPr>
              <a:t>GrayScale</a:t>
            </a:r>
            <a:r>
              <a:rPr lang="tr-TR" sz="1600" dirty="0">
                <a:latin typeface="Arial" panose="020B0604020202020204" pitchFamily="34" charset="0"/>
                <a:cs typeface="Arial" panose="020B0604020202020204" pitchFamily="34" charset="0"/>
              </a:rPr>
              <a:t>); 24 bit ile temsil edilen renk ayrımlı renkli (</a:t>
            </a:r>
            <a:r>
              <a:rPr lang="tr-TR" sz="1600" dirty="0" err="1">
                <a:latin typeface="Arial" panose="020B0604020202020204" pitchFamily="34" charset="0"/>
                <a:cs typeface="Arial" panose="020B0604020202020204" pitchFamily="34" charset="0"/>
              </a:rPr>
              <a:t>Color</a:t>
            </a:r>
            <a:r>
              <a:rPr lang="tr-TR" sz="1600" dirty="0">
                <a:latin typeface="Arial" panose="020B0604020202020204" pitchFamily="34" charset="0"/>
                <a:cs typeface="Arial" panose="020B0604020202020204" pitchFamily="34" charset="0"/>
              </a:rPr>
              <a:t>) tonlama) seçilir.</a:t>
            </a:r>
          </a:p>
          <a:p>
            <a:pPr algn="just"/>
            <a:r>
              <a:rPr lang="tr-TR" sz="1600" b="1" dirty="0">
                <a:latin typeface="Arial" panose="020B0604020202020204" pitchFamily="34" charset="0"/>
                <a:cs typeface="Arial" panose="020B0604020202020204" pitchFamily="34" charset="0"/>
              </a:rPr>
              <a:t>(4) </a:t>
            </a:r>
            <a:r>
              <a:rPr lang="tr-TR" sz="1600" dirty="0">
                <a:latin typeface="Arial" panose="020B0604020202020204" pitchFamily="34" charset="0"/>
                <a:cs typeface="Arial" panose="020B0604020202020204" pitchFamily="34" charset="0"/>
              </a:rPr>
              <a:t>Asıl kopyalar </a:t>
            </a:r>
            <a:r>
              <a:rPr lang="tr-TR" sz="1600" b="1" dirty="0">
                <a:latin typeface="Arial" panose="020B0604020202020204" pitchFamily="34" charset="0"/>
                <a:cs typeface="Arial" panose="020B0604020202020204" pitchFamily="34" charset="0"/>
              </a:rPr>
              <a:t>sıkıştırmasız </a:t>
            </a:r>
            <a:r>
              <a:rPr lang="tr-TR" sz="1600" b="1" dirty="0" err="1">
                <a:latin typeface="Arial" panose="020B0604020202020204" pitchFamily="34" charset="0"/>
                <a:cs typeface="Arial" panose="020B0604020202020204" pitchFamily="34" charset="0"/>
              </a:rPr>
              <a:t>tiff</a:t>
            </a:r>
            <a:r>
              <a:rPr lang="tr-TR" sz="1600" dirty="0">
                <a:latin typeface="Arial" panose="020B0604020202020204" pitchFamily="34" charset="0"/>
                <a:cs typeface="Arial" panose="020B0604020202020204" pitchFamily="34" charset="0"/>
              </a:rPr>
              <a:t>, kullanım (günlük) kopyaları </a:t>
            </a:r>
            <a:r>
              <a:rPr lang="tr-TR" sz="1600" b="1" dirty="0">
                <a:latin typeface="Arial" panose="020B0604020202020204" pitchFamily="34" charset="0"/>
                <a:cs typeface="Arial" panose="020B0604020202020204" pitchFamily="34" charset="0"/>
              </a:rPr>
              <a:t>JPEG</a:t>
            </a:r>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mini</a:t>
            </a:r>
            <a:r>
              <a:rPr lang="tr-TR" sz="1600" dirty="0">
                <a:latin typeface="Arial" panose="020B0604020202020204" pitchFamily="34" charset="0"/>
                <a:cs typeface="Arial" panose="020B0604020202020204" pitchFamily="34" charset="0"/>
              </a:rPr>
              <a:t> (görüntünün küçültülmüş hali) </a:t>
            </a:r>
            <a:r>
              <a:rPr lang="tr-TR" sz="1600" b="1" dirty="0">
                <a:latin typeface="Arial" panose="020B0604020202020204" pitchFamily="34" charset="0"/>
                <a:cs typeface="Arial" panose="020B0604020202020204" pitchFamily="34" charset="0"/>
              </a:rPr>
              <a:t>kopyalar</a:t>
            </a:r>
            <a:r>
              <a:rPr lang="tr-TR" sz="1600" dirty="0">
                <a:latin typeface="Arial" panose="020B0604020202020204" pitchFamily="34" charset="0"/>
                <a:cs typeface="Arial" panose="020B0604020202020204" pitchFamily="34" charset="0"/>
              </a:rPr>
              <a:t> ise uygun olan formatta (JPG, JPEG, PDF vb.) saklanır.</a:t>
            </a:r>
          </a:p>
          <a:p>
            <a:pPr algn="just"/>
            <a:r>
              <a:rPr lang="tr-TR" sz="1600" b="1" dirty="0">
                <a:latin typeface="Arial" panose="020B0604020202020204" pitchFamily="34" charset="0"/>
                <a:cs typeface="Arial" panose="020B0604020202020204" pitchFamily="34" charset="0"/>
              </a:rPr>
              <a:t>(5)</a:t>
            </a:r>
            <a:r>
              <a:rPr lang="tr-TR" sz="1600" dirty="0">
                <a:latin typeface="Arial" panose="020B0604020202020204" pitchFamily="34" charset="0"/>
                <a:cs typeface="Arial" panose="020B0604020202020204" pitchFamily="34" charset="0"/>
              </a:rPr>
              <a:t> Elektronik ortama aktarılan asıl belgelerin ve kullanım kopyalarının </a:t>
            </a:r>
            <a:r>
              <a:rPr lang="tr-TR" sz="1600" dirty="0" err="1">
                <a:latin typeface="Arial" panose="020B0604020202020204" pitchFamily="34" charset="0"/>
                <a:cs typeface="Arial" panose="020B0604020202020204" pitchFamily="34" charset="0"/>
              </a:rPr>
              <a:t>SDP'ye</a:t>
            </a:r>
            <a:r>
              <a:rPr lang="tr-TR" sz="1600" dirty="0">
                <a:latin typeface="Arial" panose="020B0604020202020204" pitchFamily="34" charset="0"/>
                <a:cs typeface="Arial" panose="020B0604020202020204" pitchFamily="34" charset="0"/>
              </a:rPr>
              <a:t> ve belirlenen saklama sürelerine göre yönetiminden, tarama, düzeltme ve görüntüleme işlemlerinin kullanıcı bazında </a:t>
            </a:r>
            <a:r>
              <a:rPr lang="tr-TR" sz="1600" dirty="0" err="1">
                <a:latin typeface="Arial" panose="020B0604020202020204" pitchFamily="34" charset="0"/>
                <a:cs typeface="Arial" panose="020B0604020202020204" pitchFamily="34" charset="0"/>
              </a:rPr>
              <a:t>log</a:t>
            </a:r>
            <a:r>
              <a:rPr lang="tr-TR" sz="1600" dirty="0">
                <a:latin typeface="Arial" panose="020B0604020202020204" pitchFamily="34" charset="0"/>
                <a:cs typeface="Arial" panose="020B0604020202020204" pitchFamily="34" charset="0"/>
              </a:rPr>
              <a:t> kayıtlarının tutulmasından, sistemin ve elektronik ortamda tutulan verilerin sürekliliği, </a:t>
            </a:r>
            <a:r>
              <a:rPr lang="tr-TR" sz="1600" dirty="0" err="1">
                <a:latin typeface="Arial" panose="020B0604020202020204" pitchFamily="34" charset="0"/>
                <a:cs typeface="Arial" panose="020B0604020202020204" pitchFamily="34" charset="0"/>
              </a:rPr>
              <a:t>erişebilirliği</a:t>
            </a:r>
            <a:r>
              <a:rPr lang="tr-TR" sz="1600" dirty="0">
                <a:latin typeface="Arial" panose="020B0604020202020204" pitchFamily="34" charset="0"/>
                <a:cs typeface="Arial" panose="020B0604020202020204" pitchFamily="34" charset="0"/>
              </a:rPr>
              <a:t> ve güvenliğini temin etmekten </a:t>
            </a:r>
            <a:r>
              <a:rPr lang="tr-TR" sz="1600" b="1" dirty="0">
                <a:latin typeface="Arial" panose="020B0604020202020204" pitchFamily="34" charset="0"/>
                <a:cs typeface="Arial" panose="020B0604020202020204" pitchFamily="34" charset="0"/>
              </a:rPr>
              <a:t>Bilgi Teknolojileri Dairesi Başkanlığı</a:t>
            </a:r>
            <a:r>
              <a:rPr lang="tr-TR" sz="1600" dirty="0">
                <a:latin typeface="Arial" panose="020B0604020202020204" pitchFamily="34" charset="0"/>
                <a:cs typeface="Arial" panose="020B0604020202020204" pitchFamily="34" charset="0"/>
              </a:rPr>
              <a:t> sorumludur.</a:t>
            </a:r>
          </a:p>
          <a:p>
            <a:pPr algn="just"/>
            <a:r>
              <a:rPr lang="tr-TR" sz="1600" b="0" i="0" u="none" strike="noStrike" baseline="0" dirty="0">
                <a:solidFill>
                  <a:srgbClr val="000000"/>
                </a:solidFill>
                <a:latin typeface="Arial" panose="020B0604020202020204" pitchFamily="34" charset="0"/>
                <a:cs typeface="Arial" panose="020B0604020202020204" pitchFamily="34" charset="0"/>
              </a:rPr>
              <a:t> </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699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r>
              <a:rPr lang="tr-TR" sz="2000" b="1" dirty="0">
                <a:latin typeface="Arial Black" panose="020B0A04020102020204" pitchFamily="34" charset="0"/>
                <a:cs typeface="Times New Roman" panose="02020603050405020304" pitchFamily="18" charset="0"/>
              </a:rPr>
              <a:t>ARŞİVLERİN YAPISI VE KORUNMASI</a:t>
            </a:r>
            <a:endParaRPr lang="tr-TR" sz="2000" dirty="0">
              <a:latin typeface="Arial Black" panose="020B0A04020102020204" pitchFamily="34" charset="0"/>
              <a:cs typeface="Times New Roman" panose="02020603050405020304" pitchFamily="18" charset="0"/>
            </a:endParaRP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616888"/>
          </a:xfrm>
          <a:prstGeom prst="rect">
            <a:avLst/>
          </a:prstGeom>
          <a:noFill/>
        </p:spPr>
        <p:txBody>
          <a:bodyPr wrap="square">
            <a:spAutoFit/>
          </a:bodyPr>
          <a:lstStyle/>
          <a:p>
            <a:pPr algn="just">
              <a:lnSpc>
                <a:spcPct val="150000"/>
              </a:lnSpc>
            </a:pPr>
            <a:r>
              <a:rPr lang="tr-TR" sz="1600" b="1" dirty="0">
                <a:solidFill>
                  <a:schemeClr val="accent1"/>
                </a:solidFill>
                <a:latin typeface="Arial" panose="020B0604020202020204" pitchFamily="34" charset="0"/>
                <a:cs typeface="Arial" panose="020B0604020202020204" pitchFamily="34" charset="0"/>
              </a:rPr>
              <a:t>(1) </a:t>
            </a:r>
            <a:r>
              <a:rPr lang="tr-TR" sz="1600" dirty="0">
                <a:latin typeface="Arial" panose="020B0604020202020204" pitchFamily="34" charset="0"/>
                <a:cs typeface="Arial" panose="020B0604020202020204" pitchFamily="34" charset="0"/>
              </a:rPr>
              <a:t>Birim/kurum arşivinde bulunan arşiv belgesi ve arşivlik belgenin her türlü zararlı tesir ve unsurlardan korunması ve düzenli bir şekilde saklanması amacıyla gerekli tedbiri almaktan </a:t>
            </a:r>
            <a:r>
              <a:rPr lang="tr-TR" sz="1600" b="1" dirty="0">
                <a:latin typeface="Arial" panose="020B0604020202020204" pitchFamily="34" charset="0"/>
                <a:cs typeface="Arial" panose="020B0604020202020204" pitchFamily="34" charset="0"/>
              </a:rPr>
              <a:t>Birim Sorumlusu/Arşiv hizmetlerinden sorumlu yetkili personel </a:t>
            </a:r>
            <a:r>
              <a:rPr lang="tr-TR" sz="1600" dirty="0">
                <a:latin typeface="Arial" panose="020B0604020202020204" pitchFamily="34" charset="0"/>
                <a:cs typeface="Arial" panose="020B0604020202020204" pitchFamily="34" charset="0"/>
              </a:rPr>
              <a:t>sorumludur.</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(2)</a:t>
            </a:r>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Birim/kurum arşivlerinde yeterli alan bulunması halinde</a:t>
            </a:r>
            <a:r>
              <a:rPr lang="tr-TR" sz="1600" dirty="0">
                <a:latin typeface="Arial" panose="020B0604020202020204" pitchFamily="34" charset="0"/>
                <a:cs typeface="Arial" panose="020B0604020202020204" pitchFamily="34" charset="0"/>
              </a:rPr>
              <a:t>, belge ve defterleri ciltlemek, katalog hazırlamak; kütük, resmi senet gibi ciltli belge ve defterlerin ciltlerini yenilemek, tamir etmek, yıpranmış ve zarar görmüş belgelerin restorasyonu ve </a:t>
            </a:r>
            <a:r>
              <a:rPr lang="tr-TR" sz="1600" dirty="0" err="1">
                <a:latin typeface="Arial" panose="020B0604020202020204" pitchFamily="34" charset="0"/>
                <a:cs typeface="Arial" panose="020B0604020202020204" pitchFamily="34" charset="0"/>
              </a:rPr>
              <a:t>konservasyon</a:t>
            </a:r>
            <a:r>
              <a:rPr lang="tr-TR" sz="1600" dirty="0">
                <a:latin typeface="Arial" panose="020B0604020202020204" pitchFamily="34" charset="0"/>
                <a:cs typeface="Arial" panose="020B0604020202020204" pitchFamily="34" charset="0"/>
              </a:rPr>
              <a:t> işlemlerini yürütmek için </a:t>
            </a:r>
            <a:r>
              <a:rPr lang="tr-TR" sz="1600" b="1" dirty="0">
                <a:latin typeface="Arial" panose="020B0604020202020204" pitchFamily="34" charset="0"/>
                <a:cs typeface="Arial" panose="020B0604020202020204" pitchFamily="34" charset="0"/>
              </a:rPr>
              <a:t>restorasyon ve laboratuvar ünitesi oluşturulur;</a:t>
            </a:r>
            <a:r>
              <a:rPr lang="tr-TR" sz="1600" dirty="0">
                <a:latin typeface="Arial" panose="020B0604020202020204" pitchFamily="34" charset="0"/>
                <a:cs typeface="Arial" panose="020B0604020202020204" pitchFamily="34" charset="0"/>
              </a:rPr>
              <a:t> belirlenen ihtiyaç doğrultusunda gerekli aletlerle donatılır ve konuyla ilgili eğitim almış personel istihdam edilir.</a:t>
            </a:r>
          </a:p>
          <a:p>
            <a:pPr algn="just"/>
            <a:r>
              <a:rPr lang="tr-TR" sz="1600" b="0" i="0" u="none" strike="noStrike" baseline="0" dirty="0">
                <a:solidFill>
                  <a:srgbClr val="000000"/>
                </a:solidFill>
                <a:latin typeface="Arial" panose="020B0604020202020204" pitchFamily="34" charset="0"/>
                <a:cs typeface="Arial" panose="020B0604020202020204" pitchFamily="34" charset="0"/>
              </a:rPr>
              <a:t> </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001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SAKLAMA SÜRELERİ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152400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tr-TR" sz="1600" dirty="0">
                <a:latin typeface="Arial" panose="020B0604020202020204" pitchFamily="34" charset="0"/>
                <a:cs typeface="Arial" panose="020B0604020202020204" pitchFamily="34" charset="0"/>
              </a:rPr>
              <a:t>Süreli saklanması gereken arşiv belgesi ve arşivlik belge </a:t>
            </a:r>
            <a:r>
              <a:rPr lang="tr-TR" sz="1600" b="1" dirty="0">
                <a:latin typeface="Arial" panose="020B0604020202020204" pitchFamily="34" charset="0"/>
                <a:cs typeface="Arial" panose="020B0604020202020204" pitchFamily="34" charset="0"/>
              </a:rPr>
              <a:t>genelge eklerinde belirlenen süreler doğrultusunda </a:t>
            </a:r>
            <a:r>
              <a:rPr lang="tr-TR" sz="1600" dirty="0">
                <a:latin typeface="Arial" panose="020B0604020202020204" pitchFamily="34" charset="0"/>
                <a:cs typeface="Arial" panose="020B0604020202020204" pitchFamily="34" charset="0"/>
              </a:rPr>
              <a:t>evrakın saklanmasına devam edilir.</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168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MERKEZ TEŞKİLATINDAKİ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4524828"/>
          </a:xfrm>
          <a:prstGeom prst="rect">
            <a:avLst/>
          </a:prstGeom>
          <a:noFill/>
        </p:spPr>
        <p:txBody>
          <a:bodyPr wrap="square">
            <a:spAutoFit/>
          </a:bodyPr>
          <a:lstStyle/>
          <a:p>
            <a:pPr algn="just">
              <a:lnSpc>
                <a:spcPct val="150000"/>
              </a:lnSpc>
            </a:pPr>
            <a:r>
              <a:rPr lang="tr-TR" sz="1600" b="1" dirty="0">
                <a:solidFill>
                  <a:schemeClr val="accent1"/>
                </a:solidFill>
                <a:latin typeface="Arial" panose="020B0604020202020204" pitchFamily="34" charset="0"/>
                <a:cs typeface="Arial" panose="020B0604020202020204" pitchFamily="34" charset="0"/>
              </a:rPr>
              <a:t>Fiziksel Arşiv İşlemleri</a:t>
            </a: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a)</a:t>
            </a:r>
            <a:r>
              <a:rPr lang="tr-TR" sz="1600" dirty="0">
                <a:latin typeface="Arial" panose="020B0604020202020204" pitchFamily="34" charset="0"/>
                <a:cs typeface="Arial" panose="020B0604020202020204" pitchFamily="34" charset="0"/>
              </a:rPr>
              <a:t> Merkez teşkilatındaki arşiv belgesi ve arşivlik belge </a:t>
            </a:r>
            <a:r>
              <a:rPr lang="tr-TR" sz="1600" dirty="0" err="1">
                <a:latin typeface="Arial" panose="020B0604020202020204" pitchFamily="34" charset="0"/>
                <a:cs typeface="Arial" panose="020B0604020202020204" pitchFamily="34" charset="0"/>
              </a:rPr>
              <a:t>SDP'de</a:t>
            </a:r>
            <a:r>
              <a:rPr lang="tr-TR" sz="1600" dirty="0">
                <a:latin typeface="Arial" panose="020B0604020202020204" pitchFamily="34" charset="0"/>
                <a:cs typeface="Arial" panose="020B0604020202020204" pitchFamily="34" charset="0"/>
              </a:rPr>
              <a:t> (EK-1) gösterilen esaslara ve sürelere göre </a:t>
            </a:r>
            <a:r>
              <a:rPr lang="tr-TR" sz="1600" b="1" dirty="0">
                <a:latin typeface="Arial" panose="020B0604020202020204" pitchFamily="34" charset="0"/>
                <a:cs typeface="Arial" panose="020B0604020202020204" pitchFamily="34" charset="0"/>
              </a:rPr>
              <a:t>birim arşivlerinde saklanır. </a:t>
            </a:r>
            <a:r>
              <a:rPr lang="tr-TR" sz="1600" dirty="0">
                <a:latin typeface="Arial" panose="020B0604020202020204" pitchFamily="34" charset="0"/>
                <a:cs typeface="Arial" panose="020B0604020202020204" pitchFamily="34" charset="0"/>
              </a:rPr>
              <a:t>Birim arşivlerinde saklandıktan sonra daha uzun süre ya da süresiz saklanması gerekenler </a:t>
            </a:r>
            <a:r>
              <a:rPr lang="tr-TR" sz="1600" b="1" dirty="0">
                <a:latin typeface="Arial" panose="020B0604020202020204" pitchFamily="34" charset="0"/>
                <a:cs typeface="Arial" panose="020B0604020202020204" pitchFamily="34" charset="0"/>
              </a:rPr>
              <a:t>kurum arşivine devredilir.</a:t>
            </a: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b)</a:t>
            </a:r>
            <a:r>
              <a:rPr lang="tr-TR" sz="1600" dirty="0">
                <a:latin typeface="Arial" panose="020B0604020202020204" pitchFamily="34" charset="0"/>
                <a:cs typeface="Arial" panose="020B0604020202020204" pitchFamily="34" charset="0"/>
              </a:rPr>
              <a:t> Kurum arşivindeki </a:t>
            </a:r>
            <a:r>
              <a:rPr lang="tr-TR" sz="1600" b="1" dirty="0">
                <a:latin typeface="Arial" panose="020B0604020202020204" pitchFamily="34" charset="0"/>
                <a:cs typeface="Arial" panose="020B0604020202020204" pitchFamily="34" charset="0"/>
              </a:rPr>
              <a:t>teknik belgeler </a:t>
            </a:r>
            <a:r>
              <a:rPr lang="tr-TR" sz="1600" dirty="0">
                <a:latin typeface="Arial" panose="020B0604020202020204" pitchFamily="34" charset="0"/>
                <a:cs typeface="Arial" panose="020B0604020202020204" pitchFamily="34" charset="0"/>
              </a:rPr>
              <a:t>taşra yapılanmasına göre çalışma alanı bazında, </a:t>
            </a:r>
            <a:r>
              <a:rPr lang="tr-TR" sz="1600" b="1" dirty="0">
                <a:latin typeface="Arial" panose="020B0604020202020204" pitchFamily="34" charset="0"/>
                <a:cs typeface="Arial" panose="020B0604020202020204" pitchFamily="34" charset="0"/>
              </a:rPr>
              <a:t>pafta kopyaları</a:t>
            </a:r>
            <a:r>
              <a:rPr lang="tr-TR" sz="1600" dirty="0">
                <a:latin typeface="Arial" panose="020B0604020202020204" pitchFamily="34" charset="0"/>
                <a:cs typeface="Arial" panose="020B0604020202020204" pitchFamily="34" charset="0"/>
              </a:rPr>
              <a:t> ise pafta dolaplarında il/ilçe yapılanmasına göre arşivlenir.</a:t>
            </a:r>
            <a:endParaRPr lang="tr-TR" sz="1800" b="0" i="0" u="none" strike="noStrike" baseline="0" dirty="0">
              <a:solidFill>
                <a:srgbClr val="000000"/>
              </a:solidFill>
              <a:latin typeface="Times New Roman" panose="02020603050405020304" pitchFamily="18" charset="0"/>
            </a:endParaRPr>
          </a:p>
          <a:p>
            <a:pPr algn="just">
              <a:lnSpc>
                <a:spcPct val="150000"/>
              </a:lnSpc>
            </a:pPr>
            <a:r>
              <a:rPr lang="tr-TR" sz="1800" b="1" i="0" u="none" strike="noStrike" baseline="0" dirty="0">
                <a:solidFill>
                  <a:schemeClr val="accent1"/>
                </a:solidFill>
                <a:latin typeface="Times New Roman" panose="02020603050405020304" pitchFamily="18" charset="0"/>
              </a:rPr>
              <a:t>c)</a:t>
            </a:r>
            <a:r>
              <a:rPr lang="tr-TR" sz="1800" b="0" i="0" u="none" strike="noStrike" baseline="0" dirty="0">
                <a:solidFill>
                  <a:srgbClr val="000000"/>
                </a:solidFill>
                <a:latin typeface="Times New Roman" panose="02020603050405020304" pitchFamily="18" charset="0"/>
              </a:rPr>
              <a:t> </a:t>
            </a:r>
            <a:r>
              <a:rPr lang="tr-TR" sz="1600" b="0" i="0" u="none" strike="noStrike" baseline="0" dirty="0">
                <a:solidFill>
                  <a:srgbClr val="000000"/>
                </a:solidFill>
                <a:latin typeface="Arial" panose="020B0604020202020204" pitchFamily="34" charset="0"/>
                <a:cs typeface="Arial" panose="020B0604020202020204" pitchFamily="34" charset="0"/>
              </a:rPr>
              <a:t>Tapu ve Kadastro Genel Müdürlüğü ile diğer kurum ve kuruluşlarca, Büyük Ölçekli Harita ve Harita Bilgileri Üretim Yönetmeliği kapsamında üretilen harita/harita bilgilerinin Genel Müdürlüğün Harita Dairesi Başkanlığına tesliminde; teslim edilecek bilgi ve belgeler ile uyulacak usul ve esaslar genel müdürlüğümüzün web sayfasında yayınlanan talimat ve talimatlara uygun olarak yapılacaktır. </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22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000" b="1" dirty="0">
                <a:latin typeface="Arial Black" panose="020B0A04020102020204" pitchFamily="34" charset="0"/>
                <a:cs typeface="Arial" panose="020B0604020202020204" pitchFamily="34" charset="0"/>
              </a:rPr>
              <a:t>2019/12 Sayılı Genelge</a:t>
            </a:r>
            <a:endParaRPr lang="tr-TR" sz="2000" b="1" dirty="0">
              <a:solidFill>
                <a:schemeClr val="tx1">
                  <a:lumMod val="85000"/>
                  <a:lumOff val="15000"/>
                </a:schemeClr>
              </a:solidFill>
              <a:latin typeface="Arial Black" panose="020B0A04020102020204" pitchFamily="34" charset="0"/>
              <a:cs typeface="Arial Black"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18755"/>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r>
              <a:rPr lang="tr-TR" sz="1600" b="1" dirty="0">
                <a:latin typeface="Arial" panose="020B0604020202020204" pitchFamily="34" charset="0"/>
                <a:cs typeface="Arial" panose="020B0604020202020204" pitchFamily="34" charset="0"/>
              </a:rPr>
              <a:t>2019/12 sayılı Genelgenin yürürlüğe girmesi ile;</a:t>
            </a: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2010/20 sayılı ''Evrak, Dosya ve Arşiv Genelgesi'' ve ekleri,</a:t>
            </a: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2012/8 sayılı ''Fiziki Arşiv Standartları Genelgesi‘’, </a:t>
            </a: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2017/3 sayılı 'Tapu Müdürlüklerindeki İşlem Belgelerinin Ayıklanması, Tasniflenmesi, Dosyalanması, İmhası ve Elektronik Ortama Aktarılmasına İlişkin Usul ve Esaslar Hakkında Genelgesi‘’  ve ekleri </a:t>
            </a:r>
            <a:r>
              <a:rPr lang="tr-TR" sz="1600" b="1" dirty="0">
                <a:latin typeface="Arial" panose="020B0604020202020204" pitchFamily="34" charset="0"/>
                <a:cs typeface="Arial" panose="020B0604020202020204" pitchFamily="34" charset="0"/>
              </a:rPr>
              <a:t>yürürlükten kaldırılmıştır.</a:t>
            </a:r>
          </a:p>
        </p:txBody>
      </p:sp>
    </p:spTree>
    <p:extLst>
      <p:ext uri="{BB962C8B-B14F-4D97-AF65-F5344CB8AC3E}">
        <p14:creationId xmlns:p14="http://schemas.microsoft.com/office/powerpoint/2010/main" val="3568788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MERKEZ TEŞKİLATINDAKİ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924664"/>
          </a:xfrm>
          <a:prstGeom prst="rect">
            <a:avLst/>
          </a:prstGeom>
          <a:noFill/>
        </p:spPr>
        <p:txBody>
          <a:bodyPr wrap="square">
            <a:spAutoFit/>
          </a:bodyPr>
          <a:lstStyle/>
          <a:p>
            <a:pPr>
              <a:lnSpc>
                <a:spcPct val="150000"/>
              </a:lnSpc>
            </a:pPr>
            <a:r>
              <a:rPr lang="tr-TR" b="1" dirty="0">
                <a:latin typeface="Arial Black" panose="020B0A04020102020204" pitchFamily="34" charset="0"/>
                <a:cs typeface="Times New Roman" panose="02020603050405020304" pitchFamily="18" charset="0"/>
              </a:rPr>
              <a:t>Araştırmacılara Belge Temini</a:t>
            </a:r>
            <a:endParaRPr lang="tr-TR" sz="1600" b="1" dirty="0">
              <a:latin typeface="Arial Black" panose="020B0A04020102020204" pitchFamily="34" charset="0"/>
              <a:cs typeface="Times New Roman" panose="02020603050405020304" pitchFamily="18"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a)</a:t>
            </a:r>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Tarihi değere haiz olan, araştırmaya açık eski yazılı belgeler</a:t>
            </a:r>
            <a:r>
              <a:rPr lang="tr-TR" sz="1600" dirty="0">
                <a:latin typeface="Arial" panose="020B0604020202020204" pitchFamily="34" charset="0"/>
                <a:cs typeface="Arial" panose="020B0604020202020204" pitchFamily="34" charset="0"/>
              </a:rPr>
              <a:t>, belirlenen usul ve ilgili mevzuat hükümleri doğrultusunda Arşiv Dairesi Başkanlığı tarafından verilen onay ile yerli ve yabancı araştırmacıların ilmi çalışmalarına sunulur.</a:t>
            </a: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b)</a:t>
            </a:r>
            <a:r>
              <a:rPr lang="tr-TR" sz="1600" dirty="0">
                <a:latin typeface="Arial" panose="020B0604020202020204" pitchFamily="34" charset="0"/>
                <a:cs typeface="Arial" panose="020B0604020202020204" pitchFamily="34" charset="0"/>
              </a:rPr>
              <a:t> Araştırma konusu belge örnekleri, belirlenen usul ve esaslar doğrultusunda döner sermayeye ilişkin (I) Sayılı Tarife Cetvelinde belirtilen ve Döner Sermaye İşletme Müdürlüğü tarafından her yıl belirlenen tarife bedeli karşılığında araştırmacılara verilir.</a:t>
            </a: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c)</a:t>
            </a:r>
            <a:r>
              <a:rPr lang="tr-TR" sz="1600" dirty="0">
                <a:latin typeface="Arial" panose="020B0604020202020204" pitchFamily="34" charset="0"/>
                <a:cs typeface="Arial" panose="020B0604020202020204" pitchFamily="34" charset="0"/>
              </a:rPr>
              <a:t> Araştırma yapılan belge ve defterlerden yararlanarak çıkarılan ilmi </a:t>
            </a:r>
            <a:r>
              <a:rPr lang="tr-TR" sz="1600" b="1" dirty="0">
                <a:latin typeface="Arial" panose="020B0604020202020204" pitchFamily="34" charset="0"/>
                <a:cs typeface="Arial" panose="020B0604020202020204" pitchFamily="34" charset="0"/>
              </a:rPr>
              <a:t>çalışmaların bir örneği</a:t>
            </a:r>
            <a:r>
              <a:rPr lang="tr-TR" sz="1600" dirty="0">
                <a:latin typeface="Arial" panose="020B0604020202020204" pitchFamily="34" charset="0"/>
                <a:cs typeface="Arial" panose="020B0604020202020204" pitchFamily="34" charset="0"/>
              </a:rPr>
              <a:t>, kurum arşivinde arşivlenir.</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014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Arial" panose="020B0604020202020204" pitchFamily="34" charset="0"/>
              </a:rPr>
              <a:t>BÖLGE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739998"/>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Fiziksel Arşiv İşlemleri</a:t>
            </a: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a)</a:t>
            </a:r>
            <a:r>
              <a:rPr lang="tr-TR" sz="1600" dirty="0">
                <a:latin typeface="Arial" panose="020B0604020202020204" pitchFamily="34" charset="0"/>
                <a:cs typeface="Arial" panose="020B0604020202020204" pitchFamily="34" charset="0"/>
              </a:rPr>
              <a:t> Bölge müdürlüğü arşivlerindeki arşiv belgesi ve arşivlik belge </a:t>
            </a:r>
            <a:r>
              <a:rPr lang="tr-TR" sz="1600" dirty="0" err="1">
                <a:latin typeface="Arial" panose="020B0604020202020204" pitchFamily="34" charset="0"/>
                <a:cs typeface="Arial" panose="020B0604020202020204" pitchFamily="34" charset="0"/>
              </a:rPr>
              <a:t>SDP'de</a:t>
            </a:r>
            <a:r>
              <a:rPr lang="tr-TR" sz="1600" dirty="0">
                <a:latin typeface="Arial" panose="020B0604020202020204" pitchFamily="34" charset="0"/>
                <a:cs typeface="Arial" panose="020B0604020202020204" pitchFamily="34" charset="0"/>
              </a:rPr>
              <a:t> (EK-1) gösterilen esaslara ve sürelere göre </a:t>
            </a:r>
            <a:r>
              <a:rPr lang="tr-TR" sz="1600" b="1" dirty="0">
                <a:latin typeface="Arial" panose="020B0604020202020204" pitchFamily="34" charset="0"/>
                <a:cs typeface="Arial" panose="020B0604020202020204" pitchFamily="34" charset="0"/>
              </a:rPr>
              <a:t>birim arşivlerinde </a:t>
            </a:r>
            <a:r>
              <a:rPr lang="tr-TR" sz="1600" dirty="0">
                <a:latin typeface="Arial" panose="020B0604020202020204" pitchFamily="34" charset="0"/>
                <a:cs typeface="Arial" panose="020B0604020202020204" pitchFamily="34" charset="0"/>
              </a:rPr>
              <a:t>saklanır. Birim arşivlerinde saklandıktan sonra daha uzun süre ya da süresiz saklanması gerekenler </a:t>
            </a:r>
            <a:r>
              <a:rPr lang="tr-TR" sz="1600" b="1" dirty="0">
                <a:latin typeface="Arial" panose="020B0604020202020204" pitchFamily="34" charset="0"/>
                <a:cs typeface="Arial" panose="020B0604020202020204" pitchFamily="34" charset="0"/>
              </a:rPr>
              <a:t>kurum arşivine </a:t>
            </a:r>
            <a:r>
              <a:rPr lang="tr-TR" sz="1600" dirty="0">
                <a:latin typeface="Arial" panose="020B0604020202020204" pitchFamily="34" charset="0"/>
                <a:cs typeface="Arial" panose="020B0604020202020204" pitchFamily="34" charset="0"/>
              </a:rPr>
              <a:t>devredilir.</a:t>
            </a: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b)</a:t>
            </a:r>
            <a:r>
              <a:rPr lang="tr-TR" sz="1600" dirty="0">
                <a:latin typeface="Arial" panose="020B0604020202020204" pitchFamily="34" charset="0"/>
                <a:cs typeface="Arial" panose="020B0604020202020204" pitchFamily="34" charset="0"/>
              </a:rPr>
              <a:t> Bölge müdürlüğü arşivindeki </a:t>
            </a:r>
            <a:r>
              <a:rPr lang="tr-TR" sz="1600" b="1" dirty="0">
                <a:latin typeface="Arial" panose="020B0604020202020204" pitchFamily="34" charset="0"/>
                <a:cs typeface="Arial" panose="020B0604020202020204" pitchFamily="34" charset="0"/>
              </a:rPr>
              <a:t>teknik belgeler </a:t>
            </a:r>
            <a:r>
              <a:rPr lang="tr-TR" sz="1600" dirty="0">
                <a:latin typeface="Arial" panose="020B0604020202020204" pitchFamily="34" charset="0"/>
                <a:cs typeface="Arial" panose="020B0604020202020204" pitchFamily="34" charset="0"/>
              </a:rPr>
              <a:t>taşra yapılanmasına göre çalışma alanı bazında, </a:t>
            </a:r>
            <a:r>
              <a:rPr lang="tr-TR" sz="1600" b="1" dirty="0">
                <a:latin typeface="Arial" panose="020B0604020202020204" pitchFamily="34" charset="0"/>
                <a:cs typeface="Arial" panose="020B0604020202020204" pitchFamily="34" charset="0"/>
              </a:rPr>
              <a:t>pafta suretleri </a:t>
            </a:r>
            <a:r>
              <a:rPr lang="tr-TR" sz="1600" dirty="0">
                <a:latin typeface="Arial" panose="020B0604020202020204" pitchFamily="34" charset="0"/>
                <a:cs typeface="Arial" panose="020B0604020202020204" pitchFamily="34" charset="0"/>
              </a:rPr>
              <a:t>pafta dolaplarında il ve ilçenin alt birimi olarak arşivlenir.</a:t>
            </a:r>
          </a:p>
          <a:p>
            <a:pPr algn="just">
              <a:lnSpc>
                <a:spcPct val="150000"/>
              </a:lnSpc>
            </a:pPr>
            <a:r>
              <a:rPr lang="tr-TR" sz="1600" b="1" i="0" u="none" strike="noStrike" baseline="0" dirty="0">
                <a:solidFill>
                  <a:schemeClr val="accent1"/>
                </a:solidFill>
                <a:latin typeface="Arial" panose="020B0604020202020204" pitchFamily="34" charset="0"/>
                <a:cs typeface="Arial" panose="020B0604020202020204" pitchFamily="34" charset="0"/>
              </a:rPr>
              <a:t>c)</a:t>
            </a:r>
            <a:r>
              <a:rPr lang="tr-TR" sz="1600" b="0" i="0" u="none" strike="noStrike" baseline="0" dirty="0">
                <a:solidFill>
                  <a:srgbClr val="000000"/>
                </a:solidFill>
                <a:latin typeface="Arial" panose="020B0604020202020204" pitchFamily="34" charset="0"/>
                <a:cs typeface="Arial" panose="020B0604020202020204" pitchFamily="34" charset="0"/>
              </a:rPr>
              <a:t> Tapu müdürlükleri ve kadastro müdürlükleri tarafından yürütülen elektronik arşiv çalışmalarının takibinin yürütülmesinden ve ilgili daire başkanlıklarına belirli periyotlar halinde raporlanmasından bölge müdürlüğü sorumludur. </a:t>
            </a:r>
            <a:endParaRPr lang="tr-TR" sz="1600" dirty="0">
              <a:latin typeface="Arial" panose="020B0604020202020204" pitchFamily="34" charset="0"/>
              <a:cs typeface="Arial" panose="020B0604020202020204" pitchFamily="34" charset="0"/>
            </a:endParaRP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100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TAPU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1893339"/>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Fiziksel Arşiv İşlemleri</a:t>
            </a:r>
          </a:p>
          <a:p>
            <a:pPr algn="just">
              <a:lnSpc>
                <a:spcPct val="150000"/>
              </a:lnSpc>
            </a:pPr>
            <a:r>
              <a:rPr lang="tr-TR" sz="1600" dirty="0">
                <a:latin typeface="Arial" panose="020B0604020202020204" pitchFamily="34" charset="0"/>
                <a:cs typeface="Arial" panose="020B0604020202020204" pitchFamily="34" charset="0"/>
              </a:rPr>
              <a:t>Tapu Müdürlüğü arşivlerindeki </a:t>
            </a:r>
            <a:r>
              <a:rPr lang="tr-TR" sz="1600" b="1" dirty="0">
                <a:latin typeface="Arial" panose="020B0604020202020204" pitchFamily="34" charset="0"/>
                <a:cs typeface="Arial" panose="020B0604020202020204" pitchFamily="34" charset="0"/>
              </a:rPr>
              <a:t>tapu işlem belgeleri dışında kalan </a:t>
            </a:r>
            <a:r>
              <a:rPr lang="tr-TR" sz="1600" dirty="0">
                <a:latin typeface="Arial" panose="020B0604020202020204" pitchFamily="34" charset="0"/>
                <a:cs typeface="Arial" panose="020B0604020202020204" pitchFamily="34" charset="0"/>
              </a:rPr>
              <a:t>arşiv belgesi ve arşivlik belge </a:t>
            </a:r>
            <a:r>
              <a:rPr lang="tr-TR" sz="1600" dirty="0" err="1">
                <a:latin typeface="Arial" panose="020B0604020202020204" pitchFamily="34" charset="0"/>
                <a:cs typeface="Arial" panose="020B0604020202020204" pitchFamily="34" charset="0"/>
              </a:rPr>
              <a:t>SDP'de</a:t>
            </a:r>
            <a:r>
              <a:rPr lang="tr-TR" sz="1600" dirty="0">
                <a:latin typeface="Arial" panose="020B0604020202020204" pitchFamily="34" charset="0"/>
                <a:cs typeface="Arial" panose="020B0604020202020204" pitchFamily="34" charset="0"/>
              </a:rPr>
              <a:t> (EK-1) gösterilen esaslara ve sürelere göre birim arşivlerinde saklanır. Birim arşivlerinde saklandıktan sonra daha uzun süre yada süresiz saklanması gerekenler kurum arşivine devredilir.</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471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TAPU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462999"/>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İşlem Belgelerinin Belirlenmesi</a:t>
            </a: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İşlem belgelerinden elektronik ve/veya fiziki olarak saklanacak belgeler ve saklanmayacak belgeler ile bu belgelerin saklanma süreleri, genelge ekinde düzenlenen listelere göre belirlenir. </a:t>
            </a: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a:t>
            </a:r>
            <a:r>
              <a:rPr lang="tr-TR" sz="1600" b="1" dirty="0">
                <a:latin typeface="Arial" panose="020B0604020202020204" pitchFamily="34" charset="0"/>
                <a:cs typeface="Arial" panose="020B0604020202020204" pitchFamily="34" charset="0"/>
              </a:rPr>
              <a:t>EK-2/1 listede yer alan belgeler, </a:t>
            </a:r>
            <a:r>
              <a:rPr lang="tr-TR" sz="1600" dirty="0">
                <a:latin typeface="Arial" panose="020B0604020202020204" pitchFamily="34" charset="0"/>
                <a:cs typeface="Arial" panose="020B0604020202020204" pitchFamily="34" charset="0"/>
              </a:rPr>
              <a:t>hem elektronik hem de fiziki olarak saklanır; </a:t>
            </a:r>
            <a:r>
              <a:rPr lang="tr-TR" sz="1600" b="1" dirty="0">
                <a:latin typeface="Arial" panose="020B0604020202020204" pitchFamily="34" charset="0"/>
                <a:cs typeface="Arial" panose="020B0604020202020204" pitchFamily="34" charset="0"/>
              </a:rPr>
              <a:t>EK-2/2 listede yer alan belgeler</a:t>
            </a:r>
            <a:r>
              <a:rPr lang="tr-TR" sz="1600" dirty="0">
                <a:latin typeface="Arial" panose="020B0604020202020204" pitchFamily="34" charset="0"/>
                <a:cs typeface="Arial" panose="020B0604020202020204" pitchFamily="34" charset="0"/>
              </a:rPr>
              <a:t>, elektronik ortamda saklanarak fiziki olarak saklanmaz, işlemin tamamlanması sonucunda ilgilisine iade edilir; </a:t>
            </a:r>
            <a:r>
              <a:rPr lang="tr-TR" sz="1600" b="1" dirty="0">
                <a:latin typeface="Arial" panose="020B0604020202020204" pitchFamily="34" charset="0"/>
                <a:cs typeface="Arial" panose="020B0604020202020204" pitchFamily="34" charset="0"/>
              </a:rPr>
              <a:t>EK-2/3 listede yer alan belgeler</a:t>
            </a:r>
            <a:r>
              <a:rPr lang="tr-TR" sz="1600" dirty="0">
                <a:latin typeface="Arial" panose="020B0604020202020204" pitchFamily="34" charset="0"/>
                <a:cs typeface="Arial" panose="020B0604020202020204" pitchFamily="34" charset="0"/>
              </a:rPr>
              <a:t> hiçbir şekilde saklanmaz ve ilgililerine iade edilir; </a:t>
            </a:r>
            <a:r>
              <a:rPr lang="tr-TR" sz="1600" b="1" dirty="0">
                <a:latin typeface="Arial" panose="020B0604020202020204" pitchFamily="34" charset="0"/>
                <a:cs typeface="Arial" panose="020B0604020202020204" pitchFamily="34" charset="0"/>
              </a:rPr>
              <a:t>EK-2/4 listede yer alan belgeler </a:t>
            </a:r>
            <a:r>
              <a:rPr lang="tr-TR" sz="1600" dirty="0">
                <a:latin typeface="Arial" panose="020B0604020202020204" pitchFamily="34" charset="0"/>
                <a:cs typeface="Arial" panose="020B0604020202020204" pitchFamily="34" charset="0"/>
              </a:rPr>
              <a:t>fiziki olarak saklanır veya Arşiv Dairesi Başkanlığına iade edilir.)</a:t>
            </a:r>
          </a:p>
          <a:p>
            <a:pPr marL="285750" indent="-285750" algn="just">
              <a:lnSpc>
                <a:spcPct val="150000"/>
              </a:lnSpc>
              <a:buFont typeface="Wingdings" panose="05000000000000000000" pitchFamily="2" charset="2"/>
              <a:buChar char="Ø"/>
            </a:pPr>
            <a:r>
              <a:rPr lang="tr-TR" sz="1600" b="1" dirty="0">
                <a:latin typeface="Arial" panose="020B0604020202020204" pitchFamily="34" charset="0"/>
                <a:cs typeface="Arial" panose="020B0604020202020204" pitchFamily="34" charset="0"/>
              </a:rPr>
              <a:t>Eklerde değişiklik </a:t>
            </a:r>
            <a:r>
              <a:rPr lang="tr-TR" sz="1600" dirty="0">
                <a:latin typeface="Arial" panose="020B0604020202020204" pitchFamily="34" charset="0"/>
                <a:cs typeface="Arial" panose="020B0604020202020204" pitchFamily="34" charset="0"/>
              </a:rPr>
              <a:t>yapmaya Genel Müdürlük yetkilidir.</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396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TAPU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2262671"/>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İşlem Belgelerinin Saklanmasındaki Sorumluluk</a:t>
            </a:r>
          </a:p>
          <a:p>
            <a:pPr algn="just">
              <a:lnSpc>
                <a:spcPct val="150000"/>
              </a:lnSpc>
            </a:pPr>
            <a:r>
              <a:rPr lang="tr-TR" sz="1600" dirty="0">
                <a:latin typeface="Arial" panose="020B0604020202020204" pitchFamily="34" charset="0"/>
                <a:cs typeface="Arial" panose="020B0604020202020204" pitchFamily="34" charset="0"/>
              </a:rPr>
              <a:t>İşlem belgelerinin bu genelgenin eklerine (EK-2/1 ve EK-2/2) göre elektronik ortama aktarılmasından ve arşiv görevlisine tesliminden </a:t>
            </a:r>
            <a:r>
              <a:rPr lang="tr-TR" sz="1600" b="1" dirty="0">
                <a:latin typeface="Arial" panose="020B0604020202020204" pitchFamily="34" charset="0"/>
                <a:cs typeface="Arial" panose="020B0604020202020204" pitchFamily="34" charset="0"/>
              </a:rPr>
              <a:t>işlemi yapan personel</a:t>
            </a:r>
            <a:r>
              <a:rPr lang="tr-TR" sz="1600" dirty="0">
                <a:latin typeface="Arial" panose="020B0604020202020204" pitchFamily="34" charset="0"/>
                <a:cs typeface="Arial" panose="020B0604020202020204" pitchFamily="34" charset="0"/>
              </a:rPr>
              <a:t>; elektronik ortama aktarılan belgelerin kontrolünden ve fiziki olarak saklanmasından </a:t>
            </a:r>
            <a:r>
              <a:rPr lang="tr-TR" sz="1600" b="1" dirty="0">
                <a:latin typeface="Arial" panose="020B0604020202020204" pitchFamily="34" charset="0"/>
                <a:cs typeface="Arial" panose="020B0604020202020204" pitchFamily="34" charset="0"/>
              </a:rPr>
              <a:t>arşiv görevlisi ve görevlendirilmesi durumunda arşivden sorumlu Tapu Sicil Müdür Yardımcısı</a:t>
            </a:r>
            <a:r>
              <a:rPr lang="tr-TR" sz="1600" dirty="0">
                <a:latin typeface="Arial" panose="020B0604020202020204" pitchFamily="34" charset="0"/>
                <a:cs typeface="Arial" panose="020B0604020202020204" pitchFamily="34" charset="0"/>
              </a:rPr>
              <a:t>; tüm bu işlemlerin koordinasyonundan ise </a:t>
            </a:r>
            <a:r>
              <a:rPr lang="tr-TR" sz="1600" b="1" dirty="0">
                <a:latin typeface="Arial" panose="020B0604020202020204" pitchFamily="34" charset="0"/>
                <a:cs typeface="Arial" panose="020B0604020202020204" pitchFamily="34" charset="0"/>
              </a:rPr>
              <a:t>Tapu Müdürü </a:t>
            </a:r>
            <a:r>
              <a:rPr lang="tr-TR" sz="1600" dirty="0">
                <a:latin typeface="Arial" panose="020B0604020202020204" pitchFamily="34" charset="0"/>
                <a:cs typeface="Arial" panose="020B0604020202020204" pitchFamily="34" charset="0"/>
              </a:rPr>
              <a:t>sorumludur.</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628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TAPU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586110"/>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İşlem Belgelerinin Elektronik Ortama Aktarılmasının Standartları</a:t>
            </a:r>
          </a:p>
          <a:p>
            <a:pPr marL="285750" indent="-285750" algn="just">
              <a:buFont typeface="Arial" panose="020B0604020202020204" pitchFamily="34" charset="0"/>
              <a:buChar char="•"/>
            </a:pPr>
            <a:r>
              <a:rPr lang="tr-TR" sz="1600" dirty="0">
                <a:latin typeface="Arial" panose="020B0604020202020204" pitchFamily="34" charset="0"/>
                <a:cs typeface="Arial" panose="020B0604020202020204" pitchFamily="34" charset="0"/>
              </a:rPr>
              <a:t>Elektronik ortama aktarılması gereken </a:t>
            </a:r>
            <a:r>
              <a:rPr lang="tr-TR" sz="1600" b="1" dirty="0">
                <a:latin typeface="Arial" panose="020B0604020202020204" pitchFamily="34" charset="0"/>
                <a:cs typeface="Arial" panose="020B0604020202020204" pitchFamily="34" charset="0"/>
              </a:rPr>
              <a:t>işlem belgeleri </a:t>
            </a:r>
            <a:r>
              <a:rPr lang="tr-TR" sz="1600" dirty="0">
                <a:latin typeface="Arial" panose="020B0604020202020204" pitchFamily="34" charset="0"/>
                <a:cs typeface="Arial" panose="020B0604020202020204" pitchFamily="34" charset="0"/>
              </a:rPr>
              <a:t>200 </a:t>
            </a:r>
            <a:r>
              <a:rPr lang="tr-TR" sz="1600" dirty="0" err="1">
                <a:latin typeface="Arial" panose="020B0604020202020204" pitchFamily="34" charset="0"/>
                <a:cs typeface="Arial" panose="020B0604020202020204" pitchFamily="34" charset="0"/>
              </a:rPr>
              <a:t>dpi</a:t>
            </a:r>
            <a:r>
              <a:rPr lang="tr-TR" sz="1600" dirty="0">
                <a:latin typeface="Arial" panose="020B0604020202020204" pitchFamily="34" charset="0"/>
                <a:cs typeface="Arial" panose="020B0604020202020204" pitchFamily="34" charset="0"/>
              </a:rPr>
              <a:t> çözünürlükte 24 bit renkli ve </a:t>
            </a:r>
            <a:r>
              <a:rPr lang="tr-TR" sz="1600" dirty="0" err="1">
                <a:latin typeface="Arial" panose="020B0604020202020204" pitchFamily="34" charset="0"/>
                <a:cs typeface="Arial" panose="020B0604020202020204" pitchFamily="34" charset="0"/>
              </a:rPr>
              <a:t>pdf</a:t>
            </a:r>
            <a:r>
              <a:rPr lang="tr-TR" sz="1600" dirty="0">
                <a:latin typeface="Arial" panose="020B0604020202020204" pitchFamily="34" charset="0"/>
                <a:cs typeface="Arial" panose="020B0604020202020204" pitchFamily="34" charset="0"/>
              </a:rPr>
              <a:t> formatında taranır.</a:t>
            </a:r>
          </a:p>
          <a:p>
            <a:pPr marL="285750" indent="-285750" algn="just">
              <a:buFont typeface="Arial" panose="020B0604020202020204" pitchFamily="34" charset="0"/>
              <a:buChar char="•"/>
            </a:pPr>
            <a:r>
              <a:rPr lang="tr-TR" sz="1600" dirty="0">
                <a:latin typeface="Arial" panose="020B0604020202020204" pitchFamily="34" charset="0"/>
                <a:cs typeface="Arial" panose="020B0604020202020204" pitchFamily="34" charset="0"/>
              </a:rPr>
              <a:t>Taramalar, </a:t>
            </a:r>
            <a:r>
              <a:rPr lang="tr-TR" sz="1600" b="1" dirty="0">
                <a:latin typeface="Arial" panose="020B0604020202020204" pitchFamily="34" charset="0"/>
                <a:cs typeface="Arial" panose="020B0604020202020204" pitchFamily="34" charset="0"/>
              </a:rPr>
              <a:t>yeni işlemlerde </a:t>
            </a:r>
            <a:r>
              <a:rPr lang="tr-TR" sz="1600" dirty="0">
                <a:latin typeface="Arial" panose="020B0604020202020204" pitchFamily="34" charset="0"/>
                <a:cs typeface="Arial" panose="020B0604020202020204" pitchFamily="34" charset="0"/>
              </a:rPr>
              <a:t>işlemi yapan personel, </a:t>
            </a:r>
            <a:r>
              <a:rPr lang="tr-TR" sz="1600" b="1" dirty="0">
                <a:latin typeface="Arial" panose="020B0604020202020204" pitchFamily="34" charset="0"/>
                <a:cs typeface="Arial" panose="020B0604020202020204" pitchFamily="34" charset="0"/>
              </a:rPr>
              <a:t>mevcut belgelerde </a:t>
            </a:r>
            <a:r>
              <a:rPr lang="tr-TR" sz="1600" dirty="0">
                <a:latin typeface="Arial" panose="020B0604020202020204" pitchFamily="34" charset="0"/>
                <a:cs typeface="Arial" panose="020B0604020202020204" pitchFamily="34" charset="0"/>
              </a:rPr>
              <a:t>ise Tapu Müdürünün görevlendirdiği personel tarafından elektronik imza kullanılarak elektronik ortama aktarılır. Taramaların daha sonra fiziki belgelere ihtiyaç duyulmayacak kalite ve çözünürlükte yapılması gerekmektedir.</a:t>
            </a:r>
          </a:p>
          <a:p>
            <a:pPr marL="285750" indent="-285750" algn="just">
              <a:buFont typeface="Arial" panose="020B0604020202020204" pitchFamily="34" charset="0"/>
              <a:buChar char="•"/>
            </a:pPr>
            <a:r>
              <a:rPr lang="tr-TR" sz="1600" b="0" i="0" u="none" strike="noStrike" baseline="0" dirty="0">
                <a:solidFill>
                  <a:srgbClr val="000000"/>
                </a:solidFill>
                <a:latin typeface="Arial" panose="020B0604020202020204" pitchFamily="34" charset="0"/>
                <a:cs typeface="Arial" panose="020B0604020202020204" pitchFamily="34" charset="0"/>
              </a:rPr>
              <a:t>Yeni işlemlerde elektronik ortama aktarılan belgelerin kalite ve çözünürlüklerinin standartlara uygun olup olmadığı arşiv görevlisi veya arşivden sorumlu Tapu Sicil Müdür Yardımcısı tarafından başvuru sonlandırılmadan önce kontrol edilir. Yapılan taramada hata veya eksiklik tespit edilmesi halinde işlemi yapan personel tarafından gerekli düzeltme taraması yapılır. </a:t>
            </a:r>
          </a:p>
          <a:p>
            <a:pPr marL="285750" indent="-285750" algn="just">
              <a:buFont typeface="Arial" panose="020B0604020202020204" pitchFamily="34" charset="0"/>
              <a:buChar char="•"/>
            </a:pPr>
            <a:r>
              <a:rPr lang="tr-TR" sz="1600" b="0" i="0" u="none" strike="noStrike" baseline="0" dirty="0">
                <a:solidFill>
                  <a:srgbClr val="000000"/>
                </a:solidFill>
                <a:latin typeface="Arial" panose="020B0604020202020204" pitchFamily="34" charset="0"/>
                <a:cs typeface="Arial" panose="020B0604020202020204" pitchFamily="34" charset="0"/>
              </a:rPr>
              <a:t>Mevcut belgelerde elektronik ortama aktarılan belgelerin kalite ve çözünürlüklerinin standartlara uygun olmadığının tespit edilmesi halinde yeni bir başvuru oluşturularak TAKBİS işlem ağacında tanımlanan işlemden düzeltme taraması yapılır. Düzeltme taramasına konu olan eski belge, </a:t>
            </a:r>
            <a:r>
              <a:rPr lang="tr-TR" sz="1600" b="0" i="0" u="none" strike="noStrike" baseline="0" dirty="0" err="1">
                <a:solidFill>
                  <a:srgbClr val="000000"/>
                </a:solidFill>
                <a:latin typeface="Arial" panose="020B0604020202020204" pitchFamily="34" charset="0"/>
                <a:cs typeface="Arial" panose="020B0604020202020204" pitchFamily="34" charset="0"/>
              </a:rPr>
              <a:t>TAKBİS'te</a:t>
            </a:r>
            <a:r>
              <a:rPr lang="tr-TR" sz="1600" b="0" i="0" u="none" strike="noStrike" baseline="0" dirty="0">
                <a:solidFill>
                  <a:srgbClr val="000000"/>
                </a:solidFill>
                <a:latin typeface="Arial" panose="020B0604020202020204" pitchFamily="34" charset="0"/>
                <a:cs typeface="Arial" panose="020B0604020202020204" pitchFamily="34" charset="0"/>
              </a:rPr>
              <a:t> saklanır. </a:t>
            </a:r>
            <a:endParaRPr lang="tr-TR" sz="1600"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388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TAPU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093667"/>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İşlem Belgelerinin Elektronik Ortama Aktarılmasının Standartları</a:t>
            </a:r>
          </a:p>
          <a:p>
            <a:pPr marL="285750" indent="-285750" algn="just">
              <a:buFont typeface="Arial" panose="020B0604020202020204" pitchFamily="34" charset="0"/>
              <a:buChar char="•"/>
            </a:pPr>
            <a:r>
              <a:rPr lang="tr-TR" sz="1600" b="0" i="0" u="none" strike="noStrike" baseline="0" dirty="0">
                <a:solidFill>
                  <a:srgbClr val="000000"/>
                </a:solidFill>
                <a:latin typeface="Arial" panose="020B0604020202020204" pitchFamily="34" charset="0"/>
                <a:cs typeface="Arial" panose="020B0604020202020204" pitchFamily="34" charset="0"/>
              </a:rPr>
              <a:t>Mimari projeler, kurumlar tarafından gerekli imzaların alınması sonrasında 200 </a:t>
            </a:r>
            <a:r>
              <a:rPr lang="tr-TR" sz="1600" b="0" i="0" u="none" strike="noStrike" baseline="0" dirty="0" err="1">
                <a:solidFill>
                  <a:srgbClr val="000000"/>
                </a:solidFill>
                <a:latin typeface="Arial" panose="020B0604020202020204" pitchFamily="34" charset="0"/>
                <a:cs typeface="Arial" panose="020B0604020202020204" pitchFamily="34" charset="0"/>
              </a:rPr>
              <a:t>dpi</a:t>
            </a:r>
            <a:r>
              <a:rPr lang="tr-TR" sz="1600" b="0" i="0" u="none" strike="noStrike" baseline="0" dirty="0">
                <a:solidFill>
                  <a:srgbClr val="000000"/>
                </a:solidFill>
                <a:latin typeface="Arial" panose="020B0604020202020204" pitchFamily="34" charset="0"/>
                <a:cs typeface="Arial" panose="020B0604020202020204" pitchFamily="34" charset="0"/>
              </a:rPr>
              <a:t> çözünürlükte siyah/beyaz ve </a:t>
            </a:r>
            <a:r>
              <a:rPr lang="tr-TR" sz="1600" b="0" i="0" u="none" strike="noStrike" baseline="0" dirty="0" err="1">
                <a:solidFill>
                  <a:srgbClr val="000000"/>
                </a:solidFill>
                <a:latin typeface="Arial" panose="020B0604020202020204" pitchFamily="34" charset="0"/>
                <a:cs typeface="Arial" panose="020B0604020202020204" pitchFamily="34" charset="0"/>
              </a:rPr>
              <a:t>tif</a:t>
            </a:r>
            <a:r>
              <a:rPr lang="tr-TR" sz="1600" b="0" i="0" u="none" strike="noStrike" baseline="0" dirty="0">
                <a:solidFill>
                  <a:srgbClr val="000000"/>
                </a:solidFill>
                <a:latin typeface="Arial" panose="020B0604020202020204" pitchFamily="34" charset="0"/>
                <a:cs typeface="Arial" panose="020B0604020202020204" pitchFamily="34" charset="0"/>
              </a:rPr>
              <a:t> formatında elektronik ortamda tapu müdürlüğüne gönderilir. İlgili kurumdan elektronik ortamda alınan veya tapu personeli tarafından elektronik ortama aktarılan mimari projeler, tapu personeli tarafından onaylandıktan sonra asıl belge niteliği kazanır. </a:t>
            </a:r>
          </a:p>
          <a:p>
            <a:pPr marL="285750" indent="-285750" algn="just">
              <a:buFont typeface="Arial" panose="020B0604020202020204" pitchFamily="34" charset="0"/>
              <a:buChar char="•"/>
            </a:pPr>
            <a:r>
              <a:rPr lang="tr-TR" sz="1600" b="0" i="0" u="none" strike="noStrike" baseline="0" dirty="0">
                <a:solidFill>
                  <a:srgbClr val="000000"/>
                </a:solidFill>
                <a:latin typeface="Arial" panose="020B0604020202020204" pitchFamily="34" charset="0"/>
                <a:cs typeface="Arial" panose="020B0604020202020204" pitchFamily="34" charset="0"/>
              </a:rPr>
              <a:t>Elektronik arşive aktarılan mimari projelerin kalite ve çözünürlüklerinde ya da standart dışı tarama yapıldığının tespit edilmesi halinde ilgili kurumla irtibata geçirilerek gerekli düzeltmelerin yapılması sağlanır. </a:t>
            </a:r>
          </a:p>
          <a:p>
            <a:pPr marL="285750" indent="-285750" algn="just">
              <a:buFont typeface="Arial" panose="020B0604020202020204" pitchFamily="34" charset="0"/>
              <a:buChar char="•"/>
            </a:pPr>
            <a:r>
              <a:rPr lang="tr-TR" sz="1600" b="0" i="0" u="none" strike="noStrike" baseline="0" dirty="0">
                <a:solidFill>
                  <a:srgbClr val="000000"/>
                </a:solidFill>
                <a:latin typeface="Arial" panose="020B0604020202020204" pitchFamily="34" charset="0"/>
                <a:cs typeface="Arial" panose="020B0604020202020204" pitchFamily="34" charset="0"/>
              </a:rPr>
              <a:t>Her katta birden fazla aynı özellikte bağımsız bölümü bulunan tip projelerde, bağımsız bölüm numaraları aynı kesit üzerinde gösterilebilir. Aynı tip ve özellikteki blok yapılar için vaziyet planında blok konumlarının gösterilmesi şartıyla tek proje alınabilir. </a:t>
            </a:r>
            <a:endParaRPr lang="tr-TR" sz="1600"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811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TAPU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2693558"/>
          </a:xfrm>
          <a:prstGeom prst="rect">
            <a:avLst/>
          </a:prstGeom>
          <a:noFill/>
        </p:spPr>
        <p:txBody>
          <a:bodyPr wrap="square">
            <a:spAutoFit/>
          </a:bodyPr>
          <a:lstStyle/>
          <a:p>
            <a:r>
              <a:rPr lang="tr-TR" sz="1600" b="1" i="0" u="none" strike="noStrike" baseline="0" dirty="0">
                <a:latin typeface="Arial" panose="020B0604020202020204" pitchFamily="34" charset="0"/>
                <a:cs typeface="Arial" panose="020B0604020202020204" pitchFamily="34" charset="0"/>
              </a:rPr>
              <a:t>İşlem Belgelerinden Yararlanma </a:t>
            </a:r>
            <a:endParaRPr lang="tr-TR" sz="1600" b="0" i="0" u="none" strike="noStrike" baseline="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sz="1600" b="0" i="0" u="none" strike="noStrike" baseline="0" dirty="0">
                <a:solidFill>
                  <a:srgbClr val="000000"/>
                </a:solidFill>
                <a:latin typeface="Arial" panose="020B0604020202020204" pitchFamily="34" charset="0"/>
                <a:cs typeface="Arial" panose="020B0604020202020204" pitchFamily="34" charset="0"/>
              </a:rPr>
              <a:t>İşlem belgelerinin aslı Genel Müdürlük birimleri dışına çıkarılamaz. Taşınmaz ile ilgisini inanılır kılan gerçek ve tüzel kişilere bir hizmetin görülmesi, bir hakkın korunması veya ispatı gerektiğinde usulüne göre örnekler verilebilir. </a:t>
            </a:r>
          </a:p>
          <a:p>
            <a:pPr marL="285750" indent="-285750" algn="just">
              <a:buFont typeface="Arial" panose="020B0604020202020204" pitchFamily="34" charset="0"/>
              <a:buChar char="•"/>
            </a:pPr>
            <a:r>
              <a:rPr lang="tr-TR" sz="1600" b="0" i="0" u="none" strike="noStrike" baseline="0" dirty="0">
                <a:solidFill>
                  <a:srgbClr val="000000"/>
                </a:solidFill>
                <a:latin typeface="Arial" panose="020B0604020202020204" pitchFamily="34" charset="0"/>
                <a:cs typeface="Arial" panose="020B0604020202020204" pitchFamily="34" charset="0"/>
              </a:rPr>
              <a:t>İşlem belgeleri, mahkemelerce tayin edilecek bilirkişiler veya ilgili dairelerince görevlendirilecek yetkililerce tapu müdürlüğünde incelenir. </a:t>
            </a:r>
          </a:p>
          <a:p>
            <a:pPr marL="285750" indent="-285750" algn="just">
              <a:buFont typeface="Arial" panose="020B0604020202020204" pitchFamily="34" charset="0"/>
              <a:buChar char="•"/>
            </a:pPr>
            <a:r>
              <a:rPr lang="tr-TR" sz="1600" b="0" i="0" u="none" strike="noStrike" baseline="0" dirty="0">
                <a:solidFill>
                  <a:srgbClr val="000000"/>
                </a:solidFill>
                <a:latin typeface="Arial" panose="020B0604020202020204" pitchFamily="34" charset="0"/>
                <a:cs typeface="Arial" panose="020B0604020202020204" pitchFamily="34" charset="0"/>
              </a:rPr>
              <a:t>Yetkili mercilerce işlem belgeleri istenildiğinde öncelikli olarak elektronik ortama aktarılan ve e-imza ile onaylanarak, güvenliği sağlanan belgeler arşiv/evrak giriş çıkış kaydı yapılarak çıktı alınmak sureti ile gönderilir. Yetkili mercilerce ıslak imzalı belge talebinin yinelendiği durumda ise belgelerin mevcut olması halinde tüzüğün 84. maddesine uygun olarak işlem yapılır ve iade edilip edilmediği her yılın sonunda kontrol edilir. </a:t>
            </a:r>
            <a:endParaRPr lang="tr-TR" sz="1600"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406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TAPU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739998"/>
          </a:xfrm>
          <a:prstGeom prst="rect">
            <a:avLst/>
          </a:prstGeom>
          <a:noFill/>
        </p:spPr>
        <p:txBody>
          <a:bodyPr wrap="square">
            <a:spAutoFit/>
          </a:bodyPr>
          <a:lstStyle/>
          <a:p>
            <a:pPr algn="just"/>
            <a:r>
              <a:rPr lang="tr-TR" sz="1600" b="1" i="0" u="none" strike="noStrike" baseline="0" dirty="0">
                <a:solidFill>
                  <a:srgbClr val="000000"/>
                </a:solidFill>
                <a:latin typeface="Arial" panose="020B0604020202020204" pitchFamily="34" charset="0"/>
                <a:cs typeface="Arial" panose="020B0604020202020204" pitchFamily="34" charset="0"/>
              </a:rPr>
              <a:t>Yöntem </a:t>
            </a:r>
          </a:p>
          <a:p>
            <a:pPr algn="just"/>
            <a:endParaRPr lang="tr-TR" sz="1600" b="0" i="0" u="none" strike="noStrike" baseline="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b="0" i="0" u="none" strike="noStrike" baseline="0" dirty="0">
                <a:solidFill>
                  <a:srgbClr val="000000"/>
                </a:solidFill>
                <a:latin typeface="Arial" panose="020B0604020202020204" pitchFamily="34" charset="0"/>
                <a:cs typeface="Arial" panose="020B0604020202020204" pitchFamily="34" charset="0"/>
              </a:rPr>
              <a:t>Müdürlükte bulunan işlem belgelerinin ayıklama, tasnif, elektronik ortama aktarılması, dosyalama ve imha işlemleri müdürlüklerin fiziki yapısı, personel durumu ve işlem hacmi dikkate alınarak; </a:t>
            </a:r>
          </a:p>
          <a:p>
            <a:pPr algn="just">
              <a:lnSpc>
                <a:spcPct val="150000"/>
              </a:lnSpc>
            </a:pPr>
            <a:r>
              <a:rPr lang="tr-TR" sz="1600" b="1" i="0" u="none" strike="noStrike" baseline="0" dirty="0">
                <a:solidFill>
                  <a:srgbClr val="000000"/>
                </a:solidFill>
                <a:latin typeface="Arial" panose="020B0604020202020204" pitchFamily="34" charset="0"/>
                <a:cs typeface="Arial" panose="020B0604020202020204" pitchFamily="34" charset="0"/>
              </a:rPr>
              <a:t>a) Müdürlüklerin kendi imkanları, </a:t>
            </a:r>
          </a:p>
          <a:p>
            <a:pPr algn="just">
              <a:lnSpc>
                <a:spcPct val="150000"/>
              </a:lnSpc>
            </a:pPr>
            <a:r>
              <a:rPr lang="tr-TR" sz="1600" b="1" i="0" u="none" strike="noStrike" baseline="0" dirty="0">
                <a:solidFill>
                  <a:srgbClr val="000000"/>
                </a:solidFill>
                <a:latin typeface="Arial" panose="020B0604020202020204" pitchFamily="34" charset="0"/>
                <a:cs typeface="Arial" panose="020B0604020202020204" pitchFamily="34" charset="0"/>
              </a:rPr>
              <a:t>b) Bölge müdürlükleri imkanları, </a:t>
            </a:r>
          </a:p>
          <a:p>
            <a:pPr algn="just">
              <a:lnSpc>
                <a:spcPct val="150000"/>
              </a:lnSpc>
            </a:pPr>
            <a:r>
              <a:rPr lang="tr-TR" sz="1600" b="1" i="0" u="none" strike="noStrike" baseline="0" dirty="0">
                <a:solidFill>
                  <a:srgbClr val="000000"/>
                </a:solidFill>
                <a:latin typeface="Arial" panose="020B0604020202020204" pitchFamily="34" charset="0"/>
                <a:cs typeface="Arial" panose="020B0604020202020204" pitchFamily="34" charset="0"/>
              </a:rPr>
              <a:t>c) Hizmet satın alımı, </a:t>
            </a:r>
          </a:p>
          <a:p>
            <a:pPr algn="just">
              <a:lnSpc>
                <a:spcPct val="150000"/>
              </a:lnSpc>
            </a:pPr>
            <a:r>
              <a:rPr lang="tr-TR" sz="1600" b="0" i="0" u="none" strike="noStrike" baseline="0" dirty="0">
                <a:solidFill>
                  <a:srgbClr val="000000"/>
                </a:solidFill>
                <a:latin typeface="Arial" panose="020B0604020202020204" pitchFamily="34" charset="0"/>
                <a:cs typeface="Arial" panose="020B0604020202020204" pitchFamily="34" charset="0"/>
              </a:rPr>
              <a:t>Yöntemleri kullanılarak yapılır.</a:t>
            </a:r>
          </a:p>
          <a:p>
            <a:pPr algn="just">
              <a:lnSpc>
                <a:spcPct val="150000"/>
              </a:lnSpc>
            </a:pPr>
            <a:r>
              <a:rPr lang="tr-TR" sz="1600" b="0" i="0" u="none" strike="noStrike" baseline="0" dirty="0">
                <a:solidFill>
                  <a:srgbClr val="000000"/>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Ø"/>
            </a:pPr>
            <a:r>
              <a:rPr lang="tr-TR" sz="1600" b="0" i="0" u="none" strike="noStrike" baseline="0" dirty="0">
                <a:solidFill>
                  <a:srgbClr val="000000"/>
                </a:solidFill>
                <a:latin typeface="Arial" panose="020B0604020202020204" pitchFamily="34" charset="0"/>
                <a:cs typeface="Arial" panose="020B0604020202020204" pitchFamily="34" charset="0"/>
              </a:rPr>
              <a:t>Bu yöntemlerin hangisinin kullanılacağı </a:t>
            </a:r>
            <a:r>
              <a:rPr lang="tr-TR" sz="1600" b="1" i="0" u="none" strike="noStrike" baseline="0" dirty="0">
                <a:solidFill>
                  <a:srgbClr val="000000"/>
                </a:solidFill>
                <a:latin typeface="Arial" panose="020B0604020202020204" pitchFamily="34" charset="0"/>
                <a:cs typeface="Arial" panose="020B0604020202020204" pitchFamily="34" charset="0"/>
              </a:rPr>
              <a:t>bölge müdürlüğünce belirlenir.</a:t>
            </a:r>
            <a:r>
              <a:rPr lang="tr-TR" sz="1600" b="0" i="0" u="none" strike="noStrike" baseline="0" dirty="0">
                <a:solidFill>
                  <a:srgbClr val="000000"/>
                </a:solidFill>
                <a:latin typeface="Arial" panose="020B0604020202020204" pitchFamily="34" charset="0"/>
                <a:cs typeface="Arial" panose="020B0604020202020204" pitchFamily="34" charset="0"/>
              </a:rPr>
              <a:t> Hizmet satın alma yönteminin tercih edilmesi durumunda, Döner Sermaye İşletme Müdürlüğü Yönetim Kurulu'ndan Uygunluk Görüş'ü alınır. </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880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TAPU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186000"/>
          </a:xfrm>
          <a:prstGeom prst="rect">
            <a:avLst/>
          </a:prstGeom>
          <a:noFill/>
        </p:spPr>
        <p:txBody>
          <a:bodyPr wrap="square">
            <a:spAutoFit/>
          </a:bodyPr>
          <a:lstStyle/>
          <a:p>
            <a:r>
              <a:rPr lang="tr-TR" sz="1600" b="1" i="0" u="none" strike="noStrike" baseline="0" dirty="0">
                <a:latin typeface="Arial" panose="020B0604020202020204" pitchFamily="34" charset="0"/>
                <a:cs typeface="Arial" panose="020B0604020202020204" pitchFamily="34" charset="0"/>
              </a:rPr>
              <a:t>Tapu Envanter Defterine Kayıt ve Değişiklik İşlemleri  </a:t>
            </a:r>
          </a:p>
          <a:p>
            <a:endParaRPr lang="tr-TR" sz="1600" b="0" i="0" u="none" strike="noStrike" baseline="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sz="1600" b="0" i="0" u="none" strike="noStrike" baseline="0" dirty="0">
                <a:latin typeface="Arial" panose="020B0604020202020204" pitchFamily="34" charset="0"/>
                <a:cs typeface="Arial" panose="020B0604020202020204" pitchFamily="34" charset="0"/>
              </a:rPr>
              <a:t>Tüzüğün 80’inci maddesine göre tapu envanter defterine kaydı gereken kütük ve defterler kullanılmaya başlanmadan önce, yevmiye defteri ciltleri ise ciltlenmesinin hemen ardından Tapu Müdürü tarafından Tüzüğün 87’nci maddesine göre onanır, Arşiv memuru veya görevlisi tarafından tapu envanter defterine kaydedilir. Tapu envanter defteri yalnız TAKBİS üzerinde elektronik ortamda tutulur, ayrıca fiziki olarak tutulmaz. </a:t>
            </a:r>
          </a:p>
          <a:p>
            <a:pPr marL="285750" indent="-285750" algn="just">
              <a:buFont typeface="Arial" panose="020B0604020202020204" pitchFamily="34" charset="0"/>
              <a:buChar char="•"/>
            </a:pPr>
            <a:r>
              <a:rPr lang="tr-TR" sz="1600" b="0" i="0" u="none" strike="noStrike" baseline="0" dirty="0">
                <a:latin typeface="Arial" panose="020B0604020202020204" pitchFamily="34" charset="0"/>
                <a:cs typeface="Arial" panose="020B0604020202020204" pitchFamily="34" charset="0"/>
              </a:rPr>
              <a:t>Tapu envanter defterindeki kaydı terkine, silmeye veya düzeltmeye Tapu Müdürü ve arşiv hizmetlerinden sorumlu müdür yardımcısı yetkilidir. Bununla birlikte defter türü, açıklama ve sayfa numaralarındaki hataları düzeltmeye Arşiv memuru veya görevlisi de yetkilidir. Bu işlemlere ilişkin kayıtlar TAKBİS üzerinde tutulur ve süresiz saklanır. </a:t>
            </a:r>
          </a:p>
          <a:p>
            <a:pPr marL="285750" indent="-285750" algn="just">
              <a:buFont typeface="Arial" panose="020B0604020202020204" pitchFamily="34" charset="0"/>
              <a:buChar char="•"/>
            </a:pPr>
            <a:r>
              <a:rPr lang="tr-TR" sz="1600" b="0" i="0" u="none" strike="noStrike" baseline="0" dirty="0">
                <a:latin typeface="Arial" panose="020B0604020202020204" pitchFamily="34" charset="0"/>
                <a:cs typeface="Arial" panose="020B0604020202020204" pitchFamily="34" charset="0"/>
              </a:rPr>
              <a:t>Tapu envanter defterinde kayıtlı olmasına karşın imhaya tabi olup saklama süresi dolan defter ve ciltlerin kaydı, imha edilmesinin ardından tapu envanter defterinden terkin edilir. </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32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000" b="1" dirty="0">
                <a:latin typeface="Arial Black" panose="020B0A04020102020204" pitchFamily="34" charset="0"/>
                <a:cs typeface="Arial" panose="020B0604020202020204" pitchFamily="34" charset="0"/>
              </a:rPr>
              <a:t>2019/12 Sayılı Genelge Kapsamı</a:t>
            </a:r>
            <a:endParaRPr lang="tr-TR" sz="2000" b="1" dirty="0">
              <a:solidFill>
                <a:schemeClr val="tx1">
                  <a:lumMod val="85000"/>
                  <a:lumOff val="15000"/>
                </a:schemeClr>
              </a:solidFill>
              <a:latin typeface="Arial Black" panose="020B0A04020102020204" pitchFamily="34" charset="0"/>
              <a:cs typeface="Arial Black"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18755"/>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E8421C9D-8262-44A0-B0EF-6205DFB6FA7C}"/>
              </a:ext>
            </a:extLst>
          </p:cNvPr>
          <p:cNvSpPr txBox="1"/>
          <p:nvPr/>
        </p:nvSpPr>
        <p:spPr>
          <a:xfrm>
            <a:off x="585926" y="1686758"/>
            <a:ext cx="9792070" cy="1893339"/>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Bu Genelgenin Kapsamı içerisinde;</a:t>
            </a:r>
          </a:p>
          <a:p>
            <a:pPr algn="just">
              <a:lnSpc>
                <a:spcPct val="150000"/>
              </a:lnSpc>
            </a:pPr>
            <a:r>
              <a:rPr lang="tr-TR" sz="1600" b="1" dirty="0">
                <a:latin typeface="Arial" panose="020B0604020202020204" pitchFamily="34" charset="0"/>
                <a:cs typeface="Arial" panose="020B0604020202020204" pitchFamily="34" charset="0"/>
              </a:rPr>
              <a:t>Tapu ve Kadastro Genel Müdürlüğü’nün;</a:t>
            </a:r>
          </a:p>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 Merkez Birimleri, </a:t>
            </a:r>
          </a:p>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Taşra Birimleri (Bölge Müdürlüğü, Tapu Müdürlükleri, Kadastro Müdürlükleri)</a:t>
            </a:r>
          </a:p>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 Yurtdışı Birimleri ve </a:t>
            </a:r>
            <a:r>
              <a:rPr lang="tr-TR" sz="1600" dirty="0" err="1">
                <a:latin typeface="Arial" panose="020B0604020202020204" pitchFamily="34" charset="0"/>
                <a:cs typeface="Arial" panose="020B0604020202020204" pitchFamily="34" charset="0"/>
              </a:rPr>
              <a:t>LİHKAB’lar</a:t>
            </a:r>
            <a:r>
              <a:rPr lang="tr-TR" sz="1600" dirty="0">
                <a:latin typeface="Arial" panose="020B0604020202020204" pitchFamily="34" charset="0"/>
                <a:cs typeface="Arial" panose="020B0604020202020204" pitchFamily="34" charset="0"/>
              </a:rPr>
              <a:t> vardır.</a:t>
            </a:r>
          </a:p>
        </p:txBody>
      </p:sp>
    </p:spTree>
    <p:extLst>
      <p:ext uri="{BB962C8B-B14F-4D97-AF65-F5344CB8AC3E}">
        <p14:creationId xmlns:p14="http://schemas.microsoft.com/office/powerpoint/2010/main" val="1657437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TAPU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555332"/>
          </a:xfrm>
          <a:prstGeom prst="rect">
            <a:avLst/>
          </a:prstGeom>
          <a:noFill/>
        </p:spPr>
        <p:txBody>
          <a:bodyPr wrap="square">
            <a:spAutoFit/>
          </a:bodyPr>
          <a:lstStyle/>
          <a:p>
            <a:r>
              <a:rPr lang="tr-TR" sz="1600" b="1" i="0" u="none" strike="noStrike" baseline="0" dirty="0">
                <a:latin typeface="Arial" panose="020B0604020202020204" pitchFamily="34" charset="0"/>
                <a:cs typeface="Arial" panose="020B0604020202020204" pitchFamily="34" charset="0"/>
              </a:rPr>
              <a:t>Tapu Envanter Defterine Kayıt ve Değişiklik İşlemleri  </a:t>
            </a:r>
          </a:p>
          <a:p>
            <a:endParaRPr lang="tr-TR" sz="1600" b="0" i="0" u="none" strike="noStrike" baseline="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tr-TR" sz="1600" b="0" i="0" u="none" strike="noStrike" baseline="0" dirty="0">
                <a:latin typeface="Arial" panose="020B0604020202020204" pitchFamily="34" charset="0"/>
                <a:cs typeface="Arial" panose="020B0604020202020204" pitchFamily="34" charset="0"/>
              </a:rPr>
              <a:t>Düzeltilmesi mümkün olmayan hataların giderilmesi için kaydın silinmesine Tapu Müdürü ve arşivden sorumlu yetkili müdür yardımcısı yetkilidir. Silme işlemine ilişkin bilgiler TAKBİS üzerinde tutulur. </a:t>
            </a:r>
          </a:p>
          <a:p>
            <a:pPr marL="285750" indent="-285750" algn="just">
              <a:lnSpc>
                <a:spcPct val="150000"/>
              </a:lnSpc>
              <a:buFont typeface="Arial" panose="020B0604020202020204" pitchFamily="34" charset="0"/>
              <a:buChar char="•"/>
            </a:pPr>
            <a:r>
              <a:rPr lang="tr-TR" sz="1600" b="0" i="0" u="none" strike="noStrike" baseline="0" dirty="0">
                <a:latin typeface="Arial" panose="020B0604020202020204" pitchFamily="34" charset="0"/>
                <a:cs typeface="Arial" panose="020B0604020202020204" pitchFamily="34" charset="0"/>
              </a:rPr>
              <a:t>Zarar gören veya yıpranan kütük, defter ve ciltler aynı genel ve özel numarası verilerek tekrar ciltlenir. </a:t>
            </a:r>
          </a:p>
          <a:p>
            <a:pPr marL="285750" indent="-285750" algn="just">
              <a:lnSpc>
                <a:spcPct val="150000"/>
              </a:lnSpc>
              <a:buFont typeface="Arial" panose="020B0604020202020204" pitchFamily="34" charset="0"/>
              <a:buChar char="•"/>
            </a:pPr>
            <a:r>
              <a:rPr lang="tr-TR" sz="1600" b="0" i="0" u="none" strike="noStrike" baseline="0" dirty="0">
                <a:latin typeface="Arial" panose="020B0604020202020204" pitchFamily="34" charset="0"/>
                <a:cs typeface="Arial" panose="020B0604020202020204" pitchFamily="34" charset="0"/>
              </a:rPr>
              <a:t>İdari bölünme gibi sebeplerle başka tapu müdürlüğüne devredilen kayıtlar, devreden tapu müdürlüğünün tapu envanter defterinden terkin edilerek devredildiği tapu müdürlüğünün tapu envanter defterine yeni genel ve özel numaraları verilerek kaydedilir. Devredildiği tapu müdürlüğünde defter veya cilt üzerinde yazılı genel ve özel numaralarında gerekli düzeltme yapılır. </a:t>
            </a:r>
            <a:endParaRPr lang="tr-TR" sz="1600"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67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r>
              <a:rPr lang="tr-TR" sz="2000" b="1" dirty="0">
                <a:latin typeface="Arial Black" panose="020B0A04020102020204" pitchFamily="34" charset="0"/>
                <a:cs typeface="Times New Roman" panose="02020603050405020304" pitchFamily="18" charset="0"/>
              </a:rPr>
              <a:t>KADASTRO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739998"/>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Fiziksel Arşiv İşlemleri</a:t>
            </a:r>
          </a:p>
          <a:p>
            <a:pPr marL="285750" indent="-285750" algn="just">
              <a:buFont typeface="Arial" panose="020B0604020202020204" pitchFamily="34" charset="0"/>
              <a:buChar char="•"/>
            </a:pPr>
            <a:r>
              <a:rPr lang="tr-TR" sz="1600" dirty="0">
                <a:latin typeface="Arial" panose="020B0604020202020204" pitchFamily="34" charset="0"/>
                <a:cs typeface="Arial" panose="020B0604020202020204" pitchFamily="34" charset="0"/>
              </a:rPr>
              <a:t>Kadastro müdürlüğü arşivlerindeki teknik belgeler dışındaki arşiv belgesi ve arşivlik belge </a:t>
            </a:r>
            <a:r>
              <a:rPr lang="tr-TR" sz="1600" dirty="0" err="1">
                <a:latin typeface="Arial" panose="020B0604020202020204" pitchFamily="34" charset="0"/>
                <a:cs typeface="Arial" panose="020B0604020202020204" pitchFamily="34" charset="0"/>
              </a:rPr>
              <a:t>SDP'de</a:t>
            </a:r>
            <a:r>
              <a:rPr lang="tr-TR" sz="1600" dirty="0">
                <a:latin typeface="Arial" panose="020B0604020202020204" pitchFamily="34" charset="0"/>
                <a:cs typeface="Arial" panose="020B0604020202020204" pitchFamily="34" charset="0"/>
              </a:rPr>
              <a:t> (EK-1) gösterilen usul ve esaslara göre dosyalanır. Teknik belgelerden elektronik ve/veya fiziki olarak saklanacak veya saklanmayacak belgeler ile bu belgelerin saklanma süreleri ile hangi klasör veya dosyada arşivleneceği bu genelge ekinde düzenlenen (EK-3) listelere göre belirlenir ve </a:t>
            </a:r>
            <a:r>
              <a:rPr lang="tr-TR" sz="1600" b="1" dirty="0">
                <a:latin typeface="Arial" panose="020B0604020202020204" pitchFamily="34" charset="0"/>
                <a:cs typeface="Arial" panose="020B0604020202020204" pitchFamily="34" charset="0"/>
              </a:rPr>
              <a:t>birim arşivlerinde </a:t>
            </a:r>
            <a:r>
              <a:rPr lang="tr-TR" sz="1600" dirty="0">
                <a:latin typeface="Arial" panose="020B0604020202020204" pitchFamily="34" charset="0"/>
                <a:cs typeface="Arial" panose="020B0604020202020204" pitchFamily="34" charset="0"/>
              </a:rPr>
              <a:t>saklanır. Birim arşivlerinde saklandıktan sonra daha uzun süre ya da süresiz saklanması gerekenler </a:t>
            </a:r>
            <a:r>
              <a:rPr lang="tr-TR" sz="1600" b="1" dirty="0">
                <a:latin typeface="Arial" panose="020B0604020202020204" pitchFamily="34" charset="0"/>
                <a:cs typeface="Arial" panose="020B0604020202020204" pitchFamily="34" charset="0"/>
              </a:rPr>
              <a:t>kurum arşivine </a:t>
            </a:r>
            <a:r>
              <a:rPr lang="tr-TR" sz="1600" dirty="0">
                <a:latin typeface="Arial" panose="020B0604020202020204" pitchFamily="34" charset="0"/>
                <a:cs typeface="Arial" panose="020B0604020202020204" pitchFamily="34" charset="0"/>
              </a:rPr>
              <a:t>devredilir.</a:t>
            </a:r>
          </a:p>
          <a:p>
            <a:pPr marL="285750" indent="-285750" algn="just">
              <a:buFont typeface="Arial" panose="020B0604020202020204" pitchFamily="34" charset="0"/>
              <a:buChar char="•"/>
            </a:pPr>
            <a:endParaRPr lang="tr-TR"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sz="1600" dirty="0">
                <a:latin typeface="Arial" panose="020B0604020202020204" pitchFamily="34" charset="0"/>
                <a:cs typeface="Arial" panose="020B0604020202020204" pitchFamily="34" charset="0"/>
              </a:rPr>
              <a:t>Güvenli elektronik arşiv ortamına geçildikten sonra kadastro müdürlüğü arşivinde mevcut hiç bir teknik belgenin örneği </a:t>
            </a:r>
            <a:r>
              <a:rPr lang="tr-TR" sz="1600" b="1" dirty="0">
                <a:latin typeface="Arial" panose="020B0604020202020204" pitchFamily="34" charset="0"/>
                <a:cs typeface="Arial" panose="020B0604020202020204" pitchFamily="34" charset="0"/>
              </a:rPr>
              <a:t>fiziksel olarak arşivlenmesi için Genel Müdürlük/Bölge Müdürlüğü/Tapu Müdürlüğü'ne gönderilmez.</a:t>
            </a:r>
          </a:p>
          <a:p>
            <a:pPr marL="285750" indent="-285750" algn="just">
              <a:buFont typeface="Arial" panose="020B0604020202020204" pitchFamily="34" charset="0"/>
              <a:buChar char="•"/>
            </a:pPr>
            <a:endParaRPr lang="tr-TR" sz="16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sz="1600" b="1" dirty="0">
                <a:latin typeface="Arial" panose="020B0604020202020204" pitchFamily="34" charset="0"/>
                <a:cs typeface="Arial" panose="020B0604020202020204" pitchFamily="34" charset="0"/>
              </a:rPr>
              <a:t>Genelge’nin 17-3 ve alt bentlerini içeren maddelerinde </a:t>
            </a:r>
            <a:r>
              <a:rPr lang="tr-TR" sz="1600" dirty="0">
                <a:latin typeface="Arial" panose="020B0604020202020204" pitchFamily="34" charset="0"/>
                <a:cs typeface="Arial" panose="020B0604020202020204" pitchFamily="34" charset="0"/>
              </a:rPr>
              <a:t>yeni işlemler ve mevcut belgeler için yapılacak sayısallaştırma işlemlerine ilişkin hususlar, arşivleme usul ve esasları ile güvenli elektronik ortama geçilinceye kadar uygulamalarda nasıl bir yol izleneceği detaylı bir şekilde açıklanmıştır.</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77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r>
              <a:rPr lang="tr-TR" sz="2000" b="1" dirty="0">
                <a:latin typeface="Arial Black" panose="020B0A04020102020204" pitchFamily="34" charset="0"/>
                <a:cs typeface="Times New Roman" panose="02020603050405020304" pitchFamily="18" charset="0"/>
              </a:rPr>
              <a:t>KADASTRO MÜDÜRLÜĞÜ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093667"/>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Arşiv Giriş Çıkış Kaydı</a:t>
            </a:r>
          </a:p>
          <a:p>
            <a:pPr marL="285750" indent="-285750" algn="just">
              <a:lnSpc>
                <a:spcPct val="150000"/>
              </a:lnSpc>
              <a:buFont typeface="Arial" panose="020B0604020202020204" pitchFamily="34" charset="0"/>
              <a:buChar char="•"/>
            </a:pPr>
            <a:r>
              <a:rPr lang="tr-TR" sz="1600" dirty="0">
                <a:latin typeface="Arial" panose="020B0604020202020204" pitchFamily="34" charset="0"/>
                <a:cs typeface="Arial" panose="020B0604020202020204" pitchFamily="34" charset="0"/>
              </a:rPr>
              <a:t>Kadastro müdürlüğü ile yetkili birim arşivindeki pafta, pafta örnekleri, teknik belge ve fenni aletler, dosya veya teknik belgenin arşive giriş ve çıkış işlemleri güvenli elektronik ortamda tutulan arşiv giriş ve çıkış kayıt işlemleri, elektronik ortamda tutulan fen kaydına yapılan kayıt numarası ile  irtibatlandırılır.</a:t>
            </a:r>
          </a:p>
          <a:p>
            <a:pPr marL="285750" indent="-285750" algn="just">
              <a:lnSpc>
                <a:spcPct val="150000"/>
              </a:lnSpc>
              <a:buFont typeface="Arial" panose="020B0604020202020204" pitchFamily="34" charset="0"/>
              <a:buChar char="•"/>
            </a:pPr>
            <a:r>
              <a:rPr lang="tr-TR" sz="1600" dirty="0">
                <a:latin typeface="Arial" panose="020B0604020202020204" pitchFamily="34" charset="0"/>
                <a:cs typeface="Arial" panose="020B0604020202020204" pitchFamily="34" charset="0"/>
              </a:rPr>
              <a:t>Fiziki olarak arşivlenen teknik belgeler personel tarafından talep edilmesi halinde, arşiv memuru veya görevlisi, talep edilen belgeleri arşiv giriş çıkış kaydını yaparak ilgilisine teslim eder. İncelemesi tamamlanan belgelerin teslimi aynı usulle gerçekleştirilir.</a:t>
            </a:r>
            <a:endParaRPr lang="tr-TR" sz="1600" b="1"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185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r>
              <a:rPr lang="tr-TR" sz="2000" b="1" dirty="0">
                <a:latin typeface="Arial Black" panose="020B0A04020102020204" pitchFamily="34" charset="0"/>
                <a:cs typeface="Times New Roman" panose="02020603050405020304" pitchFamily="18" charset="0"/>
              </a:rPr>
              <a:t>YURTDIŞI TEŞKİLATINDAKİ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1524007"/>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tr-TR" sz="1600" dirty="0">
                <a:latin typeface="Arial" panose="020B0604020202020204" pitchFamily="34" charset="0"/>
                <a:cs typeface="Arial" panose="020B0604020202020204" pitchFamily="34" charset="0"/>
              </a:rPr>
              <a:t>Temsilcilik açılan yurtdışı teşkilatı arşivlerindeki arşiv belgesi ve arşivlik belge, </a:t>
            </a:r>
            <a:r>
              <a:rPr lang="tr-TR" sz="1600" dirty="0" err="1">
                <a:latin typeface="Arial" panose="020B0604020202020204" pitchFamily="34" charset="0"/>
                <a:cs typeface="Arial" panose="020B0604020202020204" pitchFamily="34" charset="0"/>
              </a:rPr>
              <a:t>SDP'de</a:t>
            </a:r>
            <a:r>
              <a:rPr lang="tr-TR" sz="1600" dirty="0">
                <a:latin typeface="Arial" panose="020B0604020202020204" pitchFamily="34" charset="0"/>
                <a:cs typeface="Arial" panose="020B0604020202020204" pitchFamily="34" charset="0"/>
              </a:rPr>
              <a:t> (EK-1) gösterilen esaslara göre dosyalanarak, bu genelge eklerinde belirtilen sürelere göre arşivlenir.</a:t>
            </a:r>
          </a:p>
          <a:p>
            <a:pPr algn="just">
              <a:lnSpc>
                <a:spcPct val="150000"/>
              </a:lnSpc>
            </a:pPr>
            <a:endParaRPr lang="tr-TR" sz="1600" dirty="0">
              <a:latin typeface="Manrope" pitchFamily="2" charset="0"/>
              <a:cs typeface="Times New Roman" panose="02020603050405020304" pitchFamily="18"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568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r>
              <a:rPr lang="tr-TR" sz="2000" b="1" dirty="0">
                <a:latin typeface="Arial Black" panose="020B0A04020102020204" pitchFamily="34" charset="0"/>
                <a:cs typeface="Times New Roman" panose="02020603050405020304" pitchFamily="18" charset="0"/>
              </a:rPr>
              <a:t>LİSANSLI BÜROLARDA  ARŞİV İŞLEMLERİ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1524007"/>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tr-TR" sz="1600" dirty="0">
                <a:latin typeface="Arial" panose="020B0604020202020204" pitchFamily="34" charset="0"/>
                <a:cs typeface="Arial" panose="020B0604020202020204" pitchFamily="34" charset="0"/>
              </a:rPr>
              <a:t>Lisanslı bürolarca yapılan işlemlere ait teknik içerikli olan ve fiziki ortamda süresiz arşivlenmesi gereken belgeler yıl itibariyle elektronik ortamda tutulan fen kayıt numarasına göre işlem klasöründe; aplikasyon krokileri aplikasyon klasöründe; süreli belgeler ise başvuru evrakı klasöründe arşivlenir.</a:t>
            </a:r>
            <a:endParaRPr lang="tr-TR" sz="1400"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690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Arial" panose="020B0604020202020204" pitchFamily="34" charset="0"/>
              </a:rPr>
              <a:t>GEREKSİZ ARŞİVLENEN BELGELER</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2632003"/>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İlgili mevzuatında arşivlenmesi </a:t>
            </a:r>
            <a:r>
              <a:rPr lang="tr-TR" sz="1600" b="1" dirty="0">
                <a:latin typeface="Arial" panose="020B0604020202020204" pitchFamily="34" charset="0"/>
                <a:cs typeface="Arial" panose="020B0604020202020204" pitchFamily="34" charset="0"/>
              </a:rPr>
              <a:t>açıkça belirtilmeyen hiçbir belge fiziksel/elektronik ortamda arşivlenmez.</a:t>
            </a:r>
            <a:r>
              <a:rPr lang="tr-TR" sz="1600" dirty="0">
                <a:latin typeface="Arial" panose="020B0604020202020204" pitchFamily="34" charset="0"/>
                <a:cs typeface="Arial" panose="020B0604020202020204" pitchFamily="34" charset="0"/>
              </a:rPr>
              <a:t> </a:t>
            </a:r>
          </a:p>
          <a:p>
            <a:pPr algn="just">
              <a:lnSpc>
                <a:spcPct val="150000"/>
              </a:lnSpc>
            </a:pPr>
            <a:endParaRPr lang="tr-TR"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Müdürlükte aslı bulunan belgenin, çoğaltılmak suretiyle işlem bazında </a:t>
            </a:r>
            <a:r>
              <a:rPr lang="tr-TR" sz="1600" b="1" dirty="0">
                <a:latin typeface="Arial" panose="020B0604020202020204" pitchFamily="34" charset="0"/>
                <a:cs typeface="Arial" panose="020B0604020202020204" pitchFamily="34" charset="0"/>
              </a:rPr>
              <a:t>mükerrer olarak arşivlemesi yapılmaz.</a:t>
            </a:r>
          </a:p>
          <a:p>
            <a:pPr algn="just">
              <a:lnSpc>
                <a:spcPct val="150000"/>
              </a:lnSpc>
            </a:pPr>
            <a:endParaRPr lang="tr-TR"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Denetimlerde birinci fıkrada belirtilen hususlara özellikle dikkat edilir.</a:t>
            </a:r>
          </a:p>
          <a:p>
            <a:pPr algn="just">
              <a:lnSpc>
                <a:spcPct val="150000"/>
              </a:lnSpc>
            </a:pPr>
            <a:endParaRPr lang="tr-TR" sz="1600" dirty="0">
              <a:latin typeface="Manrope" pitchFamily="2" charset="0"/>
              <a:cs typeface="Times New Roman" panose="02020603050405020304" pitchFamily="18"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232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DÜZENLEME YETKİSİ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1524007"/>
          </a:xfrm>
          <a:prstGeom prst="rect">
            <a:avLst/>
          </a:prstGeom>
          <a:noFill/>
        </p:spPr>
        <p:txBody>
          <a:bodyPr wrap="square">
            <a:spAutoFit/>
          </a:bodyPr>
          <a:lstStyle/>
          <a:p>
            <a:pPr algn="just">
              <a:lnSpc>
                <a:spcPct val="150000"/>
              </a:lnSpc>
            </a:pPr>
            <a:r>
              <a:rPr lang="tr-TR" sz="1600" dirty="0">
                <a:latin typeface="Arial" panose="020B0604020202020204" pitchFamily="34" charset="0"/>
                <a:cs typeface="Arial" panose="020B0604020202020204" pitchFamily="34" charset="0"/>
              </a:rPr>
              <a:t>Arşiv uygulamaları kapsamında kalan ve bu genelge hükümlerini açıklayıcı nitelikte uygulamaya konulacak talimat, form vb. konulara ilişkin çalışmalar, </a:t>
            </a:r>
            <a:r>
              <a:rPr lang="tr-TR" sz="1600" b="1" dirty="0">
                <a:latin typeface="Arial" panose="020B0604020202020204" pitchFamily="34" charset="0"/>
                <a:cs typeface="Arial" panose="020B0604020202020204" pitchFamily="34" charset="0"/>
              </a:rPr>
              <a:t>ilgili Daire Başkanlığı ile birlikte Arşiv Dairesi Başkanlığı'nın koordinasyonunda </a:t>
            </a:r>
            <a:r>
              <a:rPr lang="tr-TR" sz="1600" dirty="0">
                <a:latin typeface="Arial" panose="020B0604020202020204" pitchFamily="34" charset="0"/>
                <a:cs typeface="Arial" panose="020B0604020202020204" pitchFamily="34" charset="0"/>
              </a:rPr>
              <a:t>yürütülür.</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61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Arial" panose="020B0604020202020204" pitchFamily="34" charset="0"/>
              </a:rPr>
              <a:t>HÜKÜM BULUNMAYAN HALLE</a:t>
            </a:r>
            <a:r>
              <a:rPr lang="tr-TR" sz="2000" b="1" dirty="0">
                <a:latin typeface="Arial Black" panose="020B0A04020102020204" pitchFamily="34" charset="0"/>
                <a:cs typeface="Times New Roman" panose="02020603050405020304" pitchFamily="18" charset="0"/>
              </a:rPr>
              <a:t>R</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1154675"/>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tr-TR" sz="1600" dirty="0">
                <a:latin typeface="Arial" panose="020B0604020202020204" pitchFamily="34" charset="0"/>
                <a:cs typeface="Arial" panose="020B0604020202020204" pitchFamily="34" charset="0"/>
              </a:rPr>
              <a:t>Bu genelgede hüküm bulunmayan hallerde </a:t>
            </a:r>
            <a:r>
              <a:rPr lang="tr-TR" sz="1600" b="1" dirty="0">
                <a:latin typeface="Arial" panose="020B0604020202020204" pitchFamily="34" charset="0"/>
                <a:cs typeface="Arial" panose="020B0604020202020204" pitchFamily="34" charset="0"/>
              </a:rPr>
              <a:t>Devlet Arşiv Hizmetleri Hakkında Yönetmelik;</a:t>
            </a:r>
            <a:r>
              <a:rPr lang="tr-TR" sz="1600" dirty="0">
                <a:latin typeface="Arial" panose="020B0604020202020204" pitchFamily="34" charset="0"/>
                <a:cs typeface="Arial" panose="020B0604020202020204" pitchFamily="34" charset="0"/>
              </a:rPr>
              <a:t> özel düzenleme getirilmiş diğer mevzuat dayanaklarında ise </a:t>
            </a:r>
            <a:r>
              <a:rPr lang="tr-TR" sz="1600" b="1" dirty="0">
                <a:latin typeface="Arial" panose="020B0604020202020204" pitchFamily="34" charset="0"/>
                <a:cs typeface="Arial" panose="020B0604020202020204" pitchFamily="34" charset="0"/>
              </a:rPr>
              <a:t>ilgili mevzuat hükümleri</a:t>
            </a:r>
            <a:r>
              <a:rPr lang="tr-TR" sz="1600" dirty="0">
                <a:latin typeface="Arial" panose="020B0604020202020204" pitchFamily="34" charset="0"/>
                <a:cs typeface="Arial" panose="020B0604020202020204" pitchFamily="34" charset="0"/>
              </a:rPr>
              <a:t> uygulanır.</a:t>
            </a:r>
            <a:endParaRPr lang="tr-TR" sz="1400"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952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MEVCUT ARŞİVLERİN DÜZENLENMESİ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4478662"/>
          </a:xfrm>
          <a:prstGeom prst="rect">
            <a:avLst/>
          </a:prstGeom>
          <a:noFill/>
        </p:spPr>
        <p:txBody>
          <a:bodyPr wrap="square">
            <a:spAutoFit/>
          </a:bodyPr>
          <a:lstStyle/>
          <a:p>
            <a:pPr algn="just">
              <a:lnSpc>
                <a:spcPct val="150000"/>
              </a:lnSpc>
            </a:pPr>
            <a:r>
              <a:rPr lang="tr-TR" sz="1600" b="1" dirty="0">
                <a:solidFill>
                  <a:schemeClr val="accent1"/>
                </a:solidFill>
                <a:latin typeface="Arial" panose="020B0604020202020204" pitchFamily="34" charset="0"/>
                <a:cs typeface="Arial" panose="020B0604020202020204" pitchFamily="34" charset="0"/>
              </a:rPr>
              <a:t>Geçici Madde 1- </a:t>
            </a:r>
          </a:p>
          <a:p>
            <a:pPr marL="285750" indent="-285750" algn="just">
              <a:lnSpc>
                <a:spcPct val="150000"/>
              </a:lnSpc>
              <a:buFont typeface="Arial" panose="020B0604020202020204" pitchFamily="34" charset="0"/>
              <a:buChar char="•"/>
            </a:pPr>
            <a:r>
              <a:rPr lang="tr-TR" sz="1600" dirty="0">
                <a:latin typeface="Arial" panose="020B0604020202020204" pitchFamily="34" charset="0"/>
                <a:cs typeface="Arial" panose="020B0604020202020204" pitchFamily="34" charset="0"/>
              </a:rPr>
              <a:t>Kadastro müdürlüklerindeki mevcut teknik belgeler ve diğer belgeler bu genelge uyarınca yapılacak olan ayıklama, tasnif, güvenli elektronik ortamda saklama ve imha işlemleri ile birlikte klasör ve dosyalarda arşivlenerek, yapılan işlemler 6 (Altı) aylık periyotlar halinde bölge müdürlüğü tarafından kontrol edilir. Raporlama sonuçları Arşiv Dairesi Başkanlığı'na bildirilir.</a:t>
            </a:r>
          </a:p>
          <a:p>
            <a:pPr marL="285750" indent="-285750" algn="just">
              <a:lnSpc>
                <a:spcPct val="150000"/>
              </a:lnSpc>
              <a:buFont typeface="Arial" panose="020B0604020202020204" pitchFamily="34" charset="0"/>
              <a:buChar char="•"/>
            </a:pPr>
            <a:r>
              <a:rPr lang="tr-TR" sz="1600" dirty="0">
                <a:latin typeface="Arial" panose="020B0604020202020204" pitchFamily="34" charset="0"/>
                <a:cs typeface="Arial" panose="020B0604020202020204" pitchFamily="34" charset="0"/>
              </a:rPr>
              <a:t>Kadastro müdürlüklerince güvenlikli elektronik arşivleme işlemlerine MEGSİS üzerindeki modülün hizmete girmesi ile başlanacak olup, </a:t>
            </a:r>
            <a:r>
              <a:rPr lang="tr-TR" sz="1600" b="1" dirty="0">
                <a:latin typeface="Arial" panose="020B0604020202020204" pitchFamily="34" charset="0"/>
                <a:cs typeface="Arial" panose="020B0604020202020204" pitchFamily="34" charset="0"/>
              </a:rPr>
              <a:t>modül hizmete girinceye kadar </a:t>
            </a:r>
            <a:r>
              <a:rPr lang="tr-TR" sz="1600" dirty="0">
                <a:latin typeface="Arial" panose="020B0604020202020204" pitchFamily="34" charset="0"/>
                <a:cs typeface="Arial" panose="020B0604020202020204" pitchFamily="34" charset="0"/>
              </a:rPr>
              <a:t>elektronik arşivlenecek belgeler taranarak fen kayıt numarasına göre bilgisayar ortamında güvenli elektronik sisteme atılacak şekilde arşivlenir.</a:t>
            </a:r>
          </a:p>
          <a:p>
            <a:pPr marL="285750" indent="-285750" algn="just">
              <a:lnSpc>
                <a:spcPct val="150000"/>
              </a:lnSpc>
              <a:buFont typeface="Arial" panose="020B0604020202020204" pitchFamily="34" charset="0"/>
              <a:buChar char="•"/>
            </a:pPr>
            <a:r>
              <a:rPr lang="tr-TR" sz="1600" dirty="0">
                <a:latin typeface="Arial" panose="020B0604020202020204" pitchFamily="34" charset="0"/>
                <a:cs typeface="Arial" panose="020B0604020202020204" pitchFamily="34" charset="0"/>
              </a:rPr>
              <a:t> Kadastro müdürlüklerince kontrol edildikten sonra tescil edilen değişiklik işlemlerine ait teknik belgelerin bir suretinin Bölge Müdürlüğüne/Genel Müdürlüğe gönderilmesine, </a:t>
            </a:r>
            <a:r>
              <a:rPr lang="tr-TR" sz="1600" dirty="0" err="1">
                <a:latin typeface="Arial" panose="020B0604020202020204" pitchFamily="34" charset="0"/>
                <a:cs typeface="Arial" panose="020B0604020202020204" pitchFamily="34" charset="0"/>
              </a:rPr>
              <a:t>MEGSİS'deki</a:t>
            </a:r>
            <a:r>
              <a:rPr lang="tr-TR" sz="1600" dirty="0">
                <a:latin typeface="Arial" panose="020B0604020202020204" pitchFamily="34" charset="0"/>
                <a:cs typeface="Arial" panose="020B0604020202020204" pitchFamily="34" charset="0"/>
              </a:rPr>
              <a:t> elektronik arşiv modülü hizmete girinceye kadar devam edilir.</a:t>
            </a: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030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0986676" cy="825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endParaRPr lang="tr-TR" sz="2000" b="1" dirty="0">
              <a:solidFill>
                <a:schemeClr val="accent2"/>
              </a:solidFill>
              <a:latin typeface="Arial Black" panose="020B0A04020102020204" pitchFamily="34" charset="0"/>
              <a:cs typeface="Times New Roman" panose="02020603050405020304" pitchFamily="18" charset="0"/>
            </a:endParaRPr>
          </a:p>
          <a:p>
            <a:pPr algn="ctr">
              <a:lnSpc>
                <a:spcPct val="150000"/>
              </a:lnSpc>
            </a:pPr>
            <a:r>
              <a:rPr lang="tr-TR" sz="2000" b="1" dirty="0">
                <a:latin typeface="Arial Black" panose="020B0A04020102020204" pitchFamily="34" charset="0"/>
                <a:cs typeface="Times New Roman" panose="02020603050405020304" pitchFamily="18" charset="0"/>
              </a:rPr>
              <a:t>MEVCUT ARŞİVLERİN DÜZENLENMESİ</a:t>
            </a:r>
          </a:p>
          <a:p>
            <a:pPr algn="ctr">
              <a:lnSpc>
                <a:spcPct val="150000"/>
              </a:lnSpc>
            </a:pPr>
            <a:endParaRPr lang="tr-TR" sz="1600" b="1" dirty="0">
              <a:solidFill>
                <a:srgbClr val="CC0000"/>
              </a:solidFill>
              <a:latin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4" y="1979720"/>
            <a:ext cx="11159230" cy="3370666"/>
          </a:xfrm>
          <a:prstGeom prst="rect">
            <a:avLst/>
          </a:prstGeom>
          <a:noFill/>
        </p:spPr>
        <p:txBody>
          <a:bodyPr wrap="square">
            <a:spAutoFit/>
          </a:bodyPr>
          <a:lstStyle/>
          <a:p>
            <a:pPr algn="just">
              <a:lnSpc>
                <a:spcPct val="150000"/>
              </a:lnSpc>
            </a:pPr>
            <a:r>
              <a:rPr lang="tr-TR" sz="1600" b="1" dirty="0">
                <a:solidFill>
                  <a:schemeClr val="accent1"/>
                </a:solidFill>
                <a:latin typeface="Arial" panose="020B0604020202020204" pitchFamily="34" charset="0"/>
                <a:cs typeface="Arial" panose="020B0604020202020204" pitchFamily="34" charset="0"/>
              </a:rPr>
              <a:t>Geçici Madde 2- </a:t>
            </a:r>
          </a:p>
          <a:p>
            <a:pPr algn="just">
              <a:lnSpc>
                <a:spcPct val="150000"/>
              </a:lnSpc>
            </a:pPr>
            <a:r>
              <a:rPr lang="tr-TR" sz="1600" dirty="0">
                <a:latin typeface="Arial" panose="020B0604020202020204" pitchFamily="34" charset="0"/>
                <a:cs typeface="Arial" panose="020B0604020202020204" pitchFamily="34" charset="0"/>
              </a:rPr>
              <a:t>2017/3 sayılı genelge uygulamaları kapsamında yapılan ayıklama ve imha çalışmaları tamamlanıncaya kadar bu genelgenin 8/1. maddesinde belirtilen hükümler aranmaz.</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Geçici Madde 3- </a:t>
            </a:r>
          </a:p>
          <a:p>
            <a:pPr algn="just">
              <a:lnSpc>
                <a:spcPct val="150000"/>
              </a:lnSpc>
            </a:pPr>
            <a:r>
              <a:rPr lang="tr-TR" sz="1600" dirty="0">
                <a:solidFill>
                  <a:srgbClr val="000000"/>
                </a:solidFill>
                <a:latin typeface="Arial" panose="020B0604020202020204" pitchFamily="34" charset="0"/>
                <a:cs typeface="Arial" panose="020B0604020202020204" pitchFamily="34" charset="0"/>
              </a:rPr>
              <a:t>Birimlerde bulunan eski yazılı defter ve belgeler merkez arşivinde toplanmış olup, Arşiv Dairesi Başkanlığı bünyesinde saklanmakta ve muhafaza edilmektedir. Birim arşivlerinde Atik Senet, Ferman, Hazine-i Hassa, Tarihi Kayıt vb. eski yazılı defter ve belgeler tespit edilmesi halinde </a:t>
            </a:r>
            <a:r>
              <a:rPr lang="tr-TR" sz="1600" b="1" dirty="0">
                <a:solidFill>
                  <a:srgbClr val="000000"/>
                </a:solidFill>
                <a:latin typeface="Arial" panose="020B0604020202020204" pitchFamily="34" charset="0"/>
                <a:cs typeface="Arial" panose="020B0604020202020204" pitchFamily="34" charset="0"/>
              </a:rPr>
              <a:t>Arşiv Dairesi Başkanlığına teslim edilir. </a:t>
            </a:r>
            <a:endParaRPr lang="tr-TR" sz="1600" b="1" dirty="0">
              <a:latin typeface="Arial" panose="020B0604020202020204" pitchFamily="34" charset="0"/>
              <a:cs typeface="Arial" panose="020B0604020202020204" pitchFamily="34" charset="0"/>
            </a:endParaRPr>
          </a:p>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11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000" b="1" dirty="0">
                <a:latin typeface="Arial Black" panose="020B0A04020102020204" pitchFamily="34" charset="0"/>
                <a:cs typeface="Arial" panose="020B0604020202020204" pitchFamily="34" charset="0"/>
              </a:rPr>
              <a:t>2019/12 Sayılı Genelge Kapsamı</a:t>
            </a:r>
            <a:endParaRPr lang="tr-TR" sz="2000" b="1" dirty="0">
              <a:solidFill>
                <a:schemeClr val="tx1">
                  <a:lumMod val="85000"/>
                  <a:lumOff val="15000"/>
                </a:schemeClr>
              </a:solidFill>
              <a:latin typeface="Arial Black" panose="020B0A04020102020204" pitchFamily="34" charset="0"/>
              <a:cs typeface="Arial Black"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18755"/>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532661" y="1686756"/>
            <a:ext cx="10306974" cy="3780522"/>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tr-TR" sz="1600" dirty="0">
                <a:latin typeface="Arial" panose="020B0604020202020204" pitchFamily="34" charset="0"/>
                <a:cs typeface="Arial" panose="020B0604020202020204" pitchFamily="34" charset="0"/>
              </a:rPr>
              <a:t>Yapılan hizmetler, </a:t>
            </a:r>
          </a:p>
          <a:p>
            <a:pPr marL="285750" indent="-285750" algn="just">
              <a:lnSpc>
                <a:spcPct val="150000"/>
              </a:lnSpc>
              <a:buFont typeface="Wingdings" panose="05000000000000000000" pitchFamily="2" charset="2"/>
              <a:buChar char="v"/>
            </a:pPr>
            <a:r>
              <a:rPr lang="tr-TR" sz="1600" dirty="0">
                <a:latin typeface="Arial" panose="020B0604020202020204" pitchFamily="34" charset="0"/>
                <a:cs typeface="Arial" panose="020B0604020202020204" pitchFamily="34" charset="0"/>
              </a:rPr>
              <a:t>Haberleşme ve işlemlere ait arşiv belgesi ve arşivlik belgenin kayıt, değerlendirme, çıkış, ilgili ünitelerine gönderilme, teslim edilme, bir arada bulundurma ve dosyalama esas ve usullerinin düzenlenmesi,</a:t>
            </a:r>
          </a:p>
          <a:p>
            <a:pPr marL="342900" indent="-342900" algn="just">
              <a:lnSpc>
                <a:spcPct val="150000"/>
              </a:lnSpc>
              <a:buFont typeface="Wingdings" panose="05000000000000000000" pitchFamily="2" charset="2"/>
              <a:buChar char="v"/>
            </a:pPr>
            <a:r>
              <a:rPr lang="tr-TR" sz="1600" dirty="0">
                <a:latin typeface="Arial" panose="020B0604020202020204" pitchFamily="34" charset="0"/>
                <a:cs typeface="Arial" panose="020B0604020202020204" pitchFamily="34" charset="0"/>
              </a:rPr>
              <a:t>Tapu ve kadastro müdürlüklerinde işlemlere dayanak olan belgelerin tespit edilmesi, belge türü ve saklama sürelerine göre sınıflandırılması,</a:t>
            </a:r>
          </a:p>
          <a:p>
            <a:pPr marL="342900" indent="-342900" algn="just">
              <a:lnSpc>
                <a:spcPct val="150000"/>
              </a:lnSpc>
              <a:buFont typeface="Wingdings" panose="05000000000000000000" pitchFamily="2" charset="2"/>
              <a:buChar char="v"/>
            </a:pPr>
            <a:r>
              <a:rPr lang="tr-TR" sz="1600" dirty="0">
                <a:latin typeface="Arial" panose="020B0604020202020204" pitchFamily="34" charset="0"/>
                <a:cs typeface="Arial" panose="020B0604020202020204" pitchFamily="34" charset="0"/>
              </a:rPr>
              <a:t>Belge güvenliğinin sağlanması,</a:t>
            </a:r>
          </a:p>
          <a:p>
            <a:pPr marL="342900" indent="-342900" algn="just">
              <a:lnSpc>
                <a:spcPct val="150000"/>
              </a:lnSpc>
              <a:buFont typeface="Wingdings" panose="05000000000000000000" pitchFamily="2" charset="2"/>
              <a:buChar char="v"/>
            </a:pPr>
            <a:r>
              <a:rPr lang="tr-TR" sz="1600" dirty="0">
                <a:latin typeface="Arial" panose="020B0604020202020204" pitchFamily="34" charset="0"/>
                <a:cs typeface="Arial" panose="020B0604020202020204" pitchFamily="34" charset="0"/>
              </a:rPr>
              <a:t>İşlem belgelerinin, teknik belgelerin ve bunun dışındaki genel yazışma belgelerinin ayıklanması, tasnif edilmesi, fiziksel ve elektronik ortama aktarılarak arşivlenmesi, belgelerden saklanmasına gerek görülmeyenlerin imhası, birim ve kurum arşivlerinin işleyişinin belirlenmesi,</a:t>
            </a: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85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01D264D-18B1-3F41-9886-67674251DD78}"/>
              </a:ext>
            </a:extLst>
          </p:cNvPr>
          <p:cNvPicPr>
            <a:picLocks noChangeAspect="1"/>
          </p:cNvPicPr>
          <p:nvPr/>
        </p:nvPicPr>
        <p:blipFill>
          <a:blip r:embed="rId2"/>
          <a:stretch>
            <a:fillRect/>
          </a:stretch>
        </p:blipFill>
        <p:spPr>
          <a:xfrm>
            <a:off x="10392" y="447"/>
            <a:ext cx="12171216" cy="6857107"/>
          </a:xfrm>
          <a:prstGeom prst="rect">
            <a:avLst/>
          </a:prstGeom>
        </p:spPr>
      </p:pic>
      <p:pic>
        <p:nvPicPr>
          <p:cNvPr id="4" name="Resim 3">
            <a:extLst>
              <a:ext uri="{FF2B5EF4-FFF2-40B4-BE49-F238E27FC236}">
                <a16:creationId xmlns:a16="http://schemas.microsoft.com/office/drawing/2014/main" id="{4188C9D1-405A-4FFD-A3DB-F4A964452B4C}"/>
              </a:ext>
            </a:extLst>
          </p:cNvPr>
          <p:cNvPicPr>
            <a:picLocks noChangeAspect="1"/>
          </p:cNvPicPr>
          <p:nvPr/>
        </p:nvPicPr>
        <p:blipFill>
          <a:blip r:embed="rId2"/>
          <a:stretch>
            <a:fillRect/>
          </a:stretch>
        </p:blipFill>
        <p:spPr>
          <a:xfrm>
            <a:off x="10392" y="447"/>
            <a:ext cx="12171216" cy="6857107"/>
          </a:xfrm>
          <a:prstGeom prst="rect">
            <a:avLst/>
          </a:prstGeom>
        </p:spPr>
      </p:pic>
      <p:pic>
        <p:nvPicPr>
          <p:cNvPr id="5" name="8 Resim">
            <a:extLst>
              <a:ext uri="{FF2B5EF4-FFF2-40B4-BE49-F238E27FC236}">
                <a16:creationId xmlns:a16="http://schemas.microsoft.com/office/drawing/2014/main" id="{92A4DE8C-A931-4430-BAF9-825EC7CDA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87" y="2984521"/>
            <a:ext cx="3608949" cy="2149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TEŞEKKÜRLER">
            <a:extLst>
              <a:ext uri="{FF2B5EF4-FFF2-40B4-BE49-F238E27FC236}">
                <a16:creationId xmlns:a16="http://schemas.microsoft.com/office/drawing/2014/main" id="{33682EE7-0CA8-4F04-B7D1-9B28FD6311C6}"/>
              </a:ext>
            </a:extLst>
          </p:cNvPr>
          <p:cNvSpPr txBox="1">
            <a:spLocks/>
          </p:cNvSpPr>
          <p:nvPr/>
        </p:nvSpPr>
        <p:spPr>
          <a:xfrm>
            <a:off x="6468912" y="3618689"/>
            <a:ext cx="3608950" cy="565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ctr" defTabSz="584200" rtl="0" latinLnBrk="0">
              <a:lnSpc>
                <a:spcPct val="90000"/>
              </a:lnSpc>
              <a:spcBef>
                <a:spcPts val="0"/>
              </a:spcBef>
              <a:spcAft>
                <a:spcPts val="0"/>
              </a:spcAft>
              <a:buClrTx/>
              <a:buSzTx/>
              <a:buFontTx/>
              <a:buNone/>
              <a:tabLst/>
              <a:defRPr sz="11000" b="1" i="0" u="none" strike="noStrike" cap="all" spc="300" baseline="0">
                <a:solidFill>
                  <a:srgbClr val="FFFFFF"/>
                </a:solidFill>
                <a:uFillTx/>
                <a:latin typeface="Arial"/>
                <a:ea typeface="Arial"/>
                <a:cs typeface="Arial"/>
                <a:sym typeface="Arial"/>
              </a:defRPr>
            </a:lvl1pPr>
            <a:lvl2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2pPr>
            <a:lvl3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3pPr>
            <a:lvl4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4pPr>
            <a:lvl5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5pPr>
            <a:lvl6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6pPr>
            <a:lvl7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7pPr>
            <a:lvl8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8pPr>
            <a:lvl9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9pPr>
          </a:lstStyle>
          <a:p>
            <a:pPr>
              <a:defRPr/>
            </a:pPr>
            <a:r>
              <a:rPr lang="tr-TR" sz="2400" kern="0" dirty="0">
                <a:solidFill>
                  <a:srgbClr val="002060"/>
                </a:solidFill>
                <a:latin typeface="Arial Black" panose="020B0A04020102020204" pitchFamily="34" charset="0"/>
              </a:rPr>
              <a:t>TEŞEKKÜR/</a:t>
            </a:r>
            <a:r>
              <a:rPr lang="tr-TR" sz="2400" kern="0" dirty="0">
                <a:solidFill>
                  <a:prstClr val="white"/>
                </a:solidFill>
                <a:latin typeface="Arial Black" panose="020B0A04020102020204" pitchFamily="34" charset="0"/>
              </a:rPr>
              <a:t>ARZ</a:t>
            </a:r>
            <a:r>
              <a:rPr lang="tr-TR" sz="2400" kern="0" dirty="0">
                <a:solidFill>
                  <a:srgbClr val="002060"/>
                </a:solidFill>
                <a:latin typeface="Arial Black" panose="020B0A04020102020204" pitchFamily="34" charset="0"/>
              </a:rPr>
              <a:t> EDE</a:t>
            </a:r>
            <a:r>
              <a:rPr lang="tr-TR" sz="2400" kern="0" dirty="0">
                <a:solidFill>
                  <a:prstClr val="white"/>
                </a:solidFill>
                <a:latin typeface="Arial Black" panose="020B0A04020102020204" pitchFamily="34" charset="0"/>
              </a:rPr>
              <a:t>RİM</a:t>
            </a:r>
          </a:p>
        </p:txBody>
      </p:sp>
      <p:sp>
        <p:nvSpPr>
          <p:cNvPr id="7" name="4 Metin kutusu">
            <a:extLst>
              <a:ext uri="{FF2B5EF4-FFF2-40B4-BE49-F238E27FC236}">
                <a16:creationId xmlns:a16="http://schemas.microsoft.com/office/drawing/2014/main" id="{46C3FF99-FFE8-4679-8A9C-BD152291A75D}"/>
              </a:ext>
            </a:extLst>
          </p:cNvPr>
          <p:cNvSpPr txBox="1"/>
          <p:nvPr/>
        </p:nvSpPr>
        <p:spPr>
          <a:xfrm>
            <a:off x="1764144" y="549071"/>
            <a:ext cx="8672947" cy="1877437"/>
          </a:xfrm>
          <a:prstGeom prst="rect">
            <a:avLst/>
          </a:prstGeom>
          <a:noFill/>
        </p:spPr>
        <p:txBody>
          <a:bodyPr wrap="square" rtlCol="0">
            <a:spAutoFit/>
          </a:bodyPr>
          <a:lstStyle/>
          <a:p>
            <a:pPr algn="ctr" fontAlgn="base">
              <a:spcBef>
                <a:spcPct val="0"/>
              </a:spcBef>
              <a:spcAft>
                <a:spcPct val="0"/>
              </a:spcAft>
              <a:defRPr/>
            </a:pPr>
            <a:r>
              <a:rPr lang="tr-TR" sz="1600" dirty="0">
                <a:solidFill>
                  <a:srgbClr val="002060"/>
                </a:solidFill>
                <a:latin typeface="Arial Black" pitchFamily="34" charset="0"/>
                <a:cs typeface="Arial" charset="0"/>
                <a:sym typeface="Arial"/>
              </a:rPr>
              <a:t>İsmail IŞIK</a:t>
            </a:r>
          </a:p>
          <a:p>
            <a:pPr algn="ctr" fontAlgn="base">
              <a:spcBef>
                <a:spcPct val="0"/>
              </a:spcBef>
              <a:spcAft>
                <a:spcPct val="0"/>
              </a:spcAft>
              <a:defRPr/>
            </a:pPr>
            <a:r>
              <a:rPr lang="tr-TR" sz="1600" dirty="0">
                <a:solidFill>
                  <a:srgbClr val="002060"/>
                </a:solidFill>
                <a:latin typeface="Arial Black" pitchFamily="34" charset="0"/>
                <a:cs typeface="Arial" charset="0"/>
                <a:sym typeface="Arial"/>
              </a:rPr>
              <a:t>Tapu ve Kadastro Uzmanı</a:t>
            </a: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Arşiv Dairesi Başkanlığı</a:t>
            </a: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Belge Yönetimi Birimi </a:t>
            </a: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Birim Sorumlusu</a:t>
            </a: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p:txBody>
      </p:sp>
      <p:pic>
        <p:nvPicPr>
          <p:cNvPr id="8" name="Picture 4">
            <a:extLst>
              <a:ext uri="{FF2B5EF4-FFF2-40B4-BE49-F238E27FC236}">
                <a16:creationId xmlns:a16="http://schemas.microsoft.com/office/drawing/2014/main" id="{A3E7BF7A-A069-4D55-A263-52BBC88F9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53" y="5172577"/>
            <a:ext cx="11731557" cy="87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yagram 8">
            <a:extLst>
              <a:ext uri="{FF2B5EF4-FFF2-40B4-BE49-F238E27FC236}">
                <a16:creationId xmlns:a16="http://schemas.microsoft.com/office/drawing/2014/main" id="{047E5D52-452A-4C39-90CD-3C12CAA7BF66}"/>
              </a:ext>
            </a:extLst>
          </p:cNvPr>
          <p:cNvGraphicFramePr/>
          <p:nvPr>
            <p:extLst>
              <p:ext uri="{D42A27DB-BD31-4B8C-83A1-F6EECF244321}">
                <p14:modId xmlns:p14="http://schemas.microsoft.com/office/powerpoint/2010/main" val="4065772074"/>
              </p:ext>
            </p:extLst>
          </p:nvPr>
        </p:nvGraphicFramePr>
        <p:xfrm>
          <a:off x="9581383" y="2454913"/>
          <a:ext cx="2837662" cy="2677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Resim 3">
            <a:extLst>
              <a:ext uri="{FF2B5EF4-FFF2-40B4-BE49-F238E27FC236}">
                <a16:creationId xmlns:a16="http://schemas.microsoft.com/office/drawing/2014/main" id="{F7489F18-00CD-4629-BCAF-66FD9BA7F70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5908" y="549071"/>
            <a:ext cx="2854493" cy="71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9731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2" presetClass="entr" presetSubtype="9"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750" fill="hold"/>
                                        <p:tgtEl>
                                          <p:spTgt spid="10"/>
                                        </p:tgtEl>
                                        <p:attrNameLst>
                                          <p:attrName>ppt_x</p:attrName>
                                        </p:attrNameLst>
                                      </p:cBhvr>
                                      <p:tavLst>
                                        <p:tav tm="0">
                                          <p:val>
                                            <p:strVal val="0-#ppt_w/2"/>
                                          </p:val>
                                        </p:tav>
                                        <p:tav tm="100000">
                                          <p:val>
                                            <p:strVal val="#ppt_x"/>
                                          </p:val>
                                        </p:tav>
                                      </p:tavLst>
                                    </p:anim>
                                    <p:anim calcmode="lin" valueType="num">
                                      <p:cBhvr additive="base">
                                        <p:cTn id="22" dur="1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000" b="1" dirty="0">
                <a:latin typeface="Arial Black" panose="020B0A04020102020204" pitchFamily="34" charset="0"/>
                <a:cs typeface="Arial" panose="020B0604020202020204" pitchFamily="34" charset="0"/>
              </a:rPr>
              <a:t>2019/12 Sayılı Genelge Kapsamı</a:t>
            </a:r>
            <a:endParaRPr lang="tr-TR" sz="2000" b="1" dirty="0">
              <a:solidFill>
                <a:schemeClr val="tx1">
                  <a:lumMod val="85000"/>
                  <a:lumOff val="15000"/>
                </a:schemeClr>
              </a:solidFill>
              <a:latin typeface="Arial Black" panose="020B0A04020102020204" pitchFamily="34" charset="0"/>
              <a:cs typeface="Arial Black"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18755"/>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DDE08239-1249-4B3D-9908-9887BF6E9DD0}"/>
              </a:ext>
            </a:extLst>
          </p:cNvPr>
          <p:cNvSpPr txBox="1"/>
          <p:nvPr/>
        </p:nvSpPr>
        <p:spPr>
          <a:xfrm>
            <a:off x="532661" y="1686756"/>
            <a:ext cx="10306974" cy="2303195"/>
          </a:xfrm>
          <a:prstGeom prst="rect">
            <a:avLst/>
          </a:prstGeom>
          <a:noFill/>
        </p:spPr>
        <p:txBody>
          <a:bodyPr wrap="square">
            <a:spAutoFit/>
          </a:bodyPr>
          <a:lstStyle/>
          <a:p>
            <a:pPr marL="342900" indent="-342900" algn="just">
              <a:lnSpc>
                <a:spcPct val="150000"/>
              </a:lnSpc>
              <a:buFont typeface="Wingdings" panose="05000000000000000000" pitchFamily="2" charset="2"/>
              <a:buChar char="v"/>
            </a:pPr>
            <a:r>
              <a:rPr lang="tr-TR" sz="1600" dirty="0">
                <a:latin typeface="Arial" panose="020B0604020202020204" pitchFamily="34" charset="0"/>
                <a:cs typeface="Arial" panose="020B0604020202020204" pitchFamily="34" charset="0"/>
              </a:rPr>
              <a:t>İş ve işlemlerin uyumlu, süratli ve verimli bir şekilde yapılmasının sağlanması,</a:t>
            </a:r>
          </a:p>
          <a:p>
            <a:pPr marL="342900" indent="-342900" algn="just">
              <a:lnSpc>
                <a:spcPct val="150000"/>
              </a:lnSpc>
              <a:buFont typeface="Wingdings" panose="05000000000000000000" pitchFamily="2" charset="2"/>
              <a:buChar char="v"/>
            </a:pPr>
            <a:r>
              <a:rPr lang="tr-TR" sz="1600" dirty="0">
                <a:latin typeface="Arial" panose="020B0604020202020204" pitchFamily="34" charset="0"/>
                <a:cs typeface="Arial" panose="020B0604020202020204" pitchFamily="34" charset="0"/>
              </a:rPr>
              <a:t>Arşivlerin düzenlenmesi ile ilgili fiziki şartların belirlenmesi, </a:t>
            </a:r>
          </a:p>
          <a:p>
            <a:pPr marL="285750" indent="-285750" algn="just">
              <a:lnSpc>
                <a:spcPct val="150000"/>
              </a:lnSpc>
              <a:buFont typeface="Wingdings" panose="05000000000000000000" pitchFamily="2" charset="2"/>
              <a:buChar char="v"/>
            </a:pPr>
            <a:r>
              <a:rPr lang="tr-TR" sz="1600" dirty="0">
                <a:latin typeface="Arial" panose="020B0604020202020204" pitchFamily="34" charset="0"/>
                <a:cs typeface="Arial" panose="020B0604020202020204" pitchFamily="34" charset="0"/>
              </a:rPr>
              <a:t>Arşiv belgesi ile arşivlik belgenin korunması hususlarında arşivlerin etkin ve verimli bir şekilde yönetilmesi ile </a:t>
            </a:r>
          </a:p>
          <a:p>
            <a:pPr marL="342900" indent="-342900" algn="just">
              <a:lnSpc>
                <a:spcPct val="150000"/>
              </a:lnSpc>
              <a:buFont typeface="Wingdings" panose="05000000000000000000" pitchFamily="2" charset="2"/>
              <a:buChar char="v"/>
            </a:pPr>
            <a:r>
              <a:rPr lang="tr-TR" sz="1600" dirty="0">
                <a:latin typeface="Arial" panose="020B0604020202020204" pitchFamily="34" charset="0"/>
                <a:cs typeface="Arial" panose="020B0604020202020204" pitchFamily="34" charset="0"/>
              </a:rPr>
              <a:t>Lisanslı büroların yaptığı işlemlere ait teknik içerikli belgelerin arşivlenmesine yönelik usul ve esasları düzenlemektir.</a:t>
            </a:r>
          </a:p>
          <a:p>
            <a:pPr marL="342900" indent="-342900" algn="just">
              <a:lnSpc>
                <a:spcPct val="150000"/>
              </a:lnSpc>
              <a:buFont typeface="Wingdings" panose="05000000000000000000" pitchFamily="2" charset="2"/>
              <a:buChar char="v"/>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6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000" b="1" dirty="0">
                <a:solidFill>
                  <a:schemeClr val="tx1">
                    <a:lumMod val="85000"/>
                    <a:lumOff val="15000"/>
                  </a:schemeClr>
                </a:solidFill>
                <a:latin typeface="Arial Black" panose="020B0A04020102020204" pitchFamily="34" charset="0"/>
                <a:cs typeface="Arial Black" panose="020B0604020202020204" pitchFamily="34" charset="0"/>
              </a:rPr>
              <a:t>GENELGEDE YER ALAN BAZI ÖNEMLİ TANIMLAR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18755"/>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11" name="Metin kutusu 10">
            <a:extLst>
              <a:ext uri="{FF2B5EF4-FFF2-40B4-BE49-F238E27FC236}">
                <a16:creationId xmlns:a16="http://schemas.microsoft.com/office/drawing/2014/main" id="{1612277D-C6DF-4B5D-9896-9ECB8EC34EB6}"/>
              </a:ext>
            </a:extLst>
          </p:cNvPr>
          <p:cNvSpPr txBox="1"/>
          <p:nvPr/>
        </p:nvSpPr>
        <p:spPr>
          <a:xfrm>
            <a:off x="448122" y="1618755"/>
            <a:ext cx="10684476" cy="3416833"/>
          </a:xfrm>
          <a:prstGeom prst="rect">
            <a:avLst/>
          </a:prstGeom>
          <a:noFill/>
        </p:spPr>
        <p:txBody>
          <a:bodyPr wrap="square">
            <a:spAutoFit/>
          </a:bodyPr>
          <a:lstStyle/>
          <a:p>
            <a:pPr algn="just">
              <a:lnSpc>
                <a:spcPct val="150000"/>
              </a:lnSpc>
            </a:pPr>
            <a:endParaRPr lang="tr-TR" sz="1800" b="1" dirty="0">
              <a:solidFill>
                <a:schemeClr val="accent1"/>
              </a:solidFill>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Arşiv Belgesi: </a:t>
            </a:r>
            <a:r>
              <a:rPr lang="tr-TR" sz="1600" dirty="0">
                <a:latin typeface="Arial" panose="020B0604020202020204" pitchFamily="34" charset="0"/>
                <a:cs typeface="Arial" panose="020B0604020202020204" pitchFamily="34" charset="0"/>
              </a:rPr>
              <a:t>Son işlem tarihi üzerinden </a:t>
            </a:r>
            <a:r>
              <a:rPr lang="tr-TR" sz="1600" b="1" dirty="0">
                <a:latin typeface="Arial" panose="020B0604020202020204" pitchFamily="34" charset="0"/>
                <a:cs typeface="Arial" panose="020B0604020202020204" pitchFamily="34" charset="0"/>
              </a:rPr>
              <a:t>yirmi yıl geçmiş </a:t>
            </a:r>
            <a:r>
              <a:rPr lang="tr-TR" sz="1600" dirty="0">
                <a:latin typeface="Arial" panose="020B0604020202020204" pitchFamily="34" charset="0"/>
                <a:cs typeface="Arial" panose="020B0604020202020204" pitchFamily="34" charset="0"/>
              </a:rPr>
              <a:t>veya üzerinden on beş yıl geçtikten sonra kesin sonuca bağlanmış olup da işlevi bulunmayan, varsa tabi olduğu mevzuattaki saklama sürelerini tamamlayan belgedir.</a:t>
            </a: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Arşivlik Belge:</a:t>
            </a:r>
            <a:r>
              <a:rPr lang="tr-TR" sz="1600" dirty="0">
                <a:solidFill>
                  <a:schemeClr val="accent1"/>
                </a:solidFill>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Süre bakımından </a:t>
            </a:r>
            <a:r>
              <a:rPr lang="tr-TR" sz="1600" b="1" dirty="0">
                <a:latin typeface="Arial" panose="020B0604020202020204" pitchFamily="34" charset="0"/>
                <a:cs typeface="Arial" panose="020B0604020202020204" pitchFamily="34" charset="0"/>
              </a:rPr>
              <a:t>arşiv belgesi vasfını kazanmayan </a:t>
            </a:r>
            <a:r>
              <a:rPr lang="tr-TR" sz="1600" dirty="0">
                <a:latin typeface="Arial" panose="020B0604020202020204" pitchFamily="34" charset="0"/>
                <a:cs typeface="Arial" panose="020B0604020202020204" pitchFamily="34" charset="0"/>
              </a:rPr>
              <a:t>veya bu süreyi doldurmasına rağmen </a:t>
            </a:r>
            <a:r>
              <a:rPr lang="tr-TR" sz="1600" b="1" dirty="0">
                <a:latin typeface="Arial" panose="020B0604020202020204" pitchFamily="34" charset="0"/>
                <a:cs typeface="Arial" panose="020B0604020202020204" pitchFamily="34" charset="0"/>
              </a:rPr>
              <a:t>güncelliğini kaybetmeyen</a:t>
            </a:r>
            <a:r>
              <a:rPr lang="tr-TR" sz="1600" dirty="0">
                <a:latin typeface="Arial" panose="020B0604020202020204" pitchFamily="34" charset="0"/>
                <a:cs typeface="Arial" panose="020B0604020202020204" pitchFamily="34" charset="0"/>
              </a:rPr>
              <a:t>, hizmetin yürütülmesi açısından işlevi olup da birim veya kurum arşivlerinde saklanan belgedir.</a:t>
            </a: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Ayıklama: </a:t>
            </a:r>
            <a:r>
              <a:rPr lang="tr-TR" sz="1600" dirty="0">
                <a:latin typeface="Arial" panose="020B0604020202020204" pitchFamily="34" charset="0"/>
                <a:cs typeface="Arial" panose="020B0604020202020204" pitchFamily="34" charset="0"/>
              </a:rPr>
              <a:t>Taşınmaz tapu kütük sayfa numarasına göre düzenlenen </a:t>
            </a:r>
            <a:r>
              <a:rPr lang="tr-TR" sz="1600" b="1" dirty="0">
                <a:latin typeface="Arial" panose="020B0604020202020204" pitchFamily="34" charset="0"/>
                <a:cs typeface="Arial" panose="020B0604020202020204" pitchFamily="34" charset="0"/>
              </a:rPr>
              <a:t>işlem dosyaları</a:t>
            </a:r>
            <a:r>
              <a:rPr lang="tr-TR" sz="1600" dirty="0">
                <a:latin typeface="Arial" panose="020B0604020202020204" pitchFamily="34" charset="0"/>
                <a:cs typeface="Arial" panose="020B0604020202020204" pitchFamily="34" charset="0"/>
              </a:rPr>
              <a:t> ile tarih yevmiye esasına göre düzenlenecek işlem dosyalarının, </a:t>
            </a:r>
            <a:r>
              <a:rPr lang="tr-TR" sz="1600" b="1" dirty="0">
                <a:latin typeface="Arial" panose="020B0604020202020204" pitchFamily="34" charset="0"/>
                <a:cs typeface="Arial" panose="020B0604020202020204" pitchFamily="34" charset="0"/>
              </a:rPr>
              <a:t>teknik belgelerin </a:t>
            </a:r>
            <a:r>
              <a:rPr lang="tr-TR" sz="1600" dirty="0">
                <a:latin typeface="Arial" panose="020B0604020202020204" pitchFamily="34" charset="0"/>
                <a:cs typeface="Arial" panose="020B0604020202020204" pitchFamily="34" charset="0"/>
              </a:rPr>
              <a:t>ve </a:t>
            </a:r>
            <a:r>
              <a:rPr lang="tr-TR" sz="1600" b="1" dirty="0" err="1">
                <a:latin typeface="Arial" panose="020B0604020202020204" pitchFamily="34" charset="0"/>
                <a:cs typeface="Arial" panose="020B0604020202020204" pitchFamily="34" charset="0"/>
              </a:rPr>
              <a:t>SDP'ye</a:t>
            </a:r>
            <a:r>
              <a:rPr lang="tr-TR" sz="1600" b="1" dirty="0">
                <a:latin typeface="Arial" panose="020B0604020202020204" pitchFamily="34" charset="0"/>
                <a:cs typeface="Arial" panose="020B0604020202020204" pitchFamily="34" charset="0"/>
              </a:rPr>
              <a:t> göre oluşturulan belgelerin</a:t>
            </a:r>
            <a:r>
              <a:rPr lang="tr-TR" sz="1600" dirty="0">
                <a:latin typeface="Arial" panose="020B0604020202020204" pitchFamily="34" charset="0"/>
                <a:cs typeface="Arial" panose="020B0604020202020204" pitchFamily="34" charset="0"/>
              </a:rPr>
              <a:t>, bu genelgede belirlenen usulde tasnif ve imha edilmek üzere Ayıklama ve İmha Komisyonu tarafından ayrıştırılmasıdır.</a:t>
            </a:r>
          </a:p>
        </p:txBody>
      </p:sp>
    </p:spTree>
    <p:extLst>
      <p:ext uri="{BB962C8B-B14F-4D97-AF65-F5344CB8AC3E}">
        <p14:creationId xmlns:p14="http://schemas.microsoft.com/office/powerpoint/2010/main" val="67135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000" b="1" dirty="0">
                <a:solidFill>
                  <a:schemeClr val="tx1">
                    <a:lumMod val="85000"/>
                    <a:lumOff val="15000"/>
                  </a:schemeClr>
                </a:solidFill>
                <a:latin typeface="Arial Black" panose="020B0A04020102020204" pitchFamily="34" charset="0"/>
                <a:cs typeface="Arial Black" panose="020B0604020202020204" pitchFamily="34" charset="0"/>
              </a:rPr>
              <a:t>GENELGEDE YER ALAN BAZI ÖNEMLİ TANIMLAR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435005" y="1666162"/>
            <a:ext cx="10804125" cy="4109330"/>
          </a:xfrm>
          <a:prstGeom prst="rect">
            <a:avLst/>
          </a:prstGeom>
          <a:noFill/>
        </p:spPr>
        <p:txBody>
          <a:bodyPr wrap="square">
            <a:spAutoFit/>
          </a:bodyPr>
          <a:lstStyle/>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İmha: </a:t>
            </a:r>
            <a:r>
              <a:rPr lang="tr-TR" sz="1600" dirty="0">
                <a:latin typeface="Arial" panose="020B0604020202020204" pitchFamily="34" charset="0"/>
                <a:cs typeface="Arial" panose="020B0604020202020204" pitchFamily="34" charset="0"/>
              </a:rPr>
              <a:t>İleride kullanılmasına ve muhafazasına lüzum görülmeyen, arşiv belgesi ve arşivlik belge dışında kalan, hukuki kıymetini ve bir delil olma vasfını kaybetmiş ve bu genelgenin eklerinde belirtilen saklama süresini tamamlayan malzeme ile </a:t>
            </a:r>
            <a:r>
              <a:rPr lang="tr-TR" sz="1600" dirty="0" err="1">
                <a:latin typeface="Arial" panose="020B0604020202020204" pitchFamily="34" charset="0"/>
                <a:cs typeface="Arial" panose="020B0604020202020204" pitchFamily="34" charset="0"/>
              </a:rPr>
              <a:t>TAKBİS'e</a:t>
            </a:r>
            <a:r>
              <a:rPr lang="tr-TR" sz="1600" dirty="0">
                <a:latin typeface="Arial" panose="020B0604020202020204" pitchFamily="34" charset="0"/>
                <a:cs typeface="Arial" panose="020B0604020202020204" pitchFamily="34" charset="0"/>
              </a:rPr>
              <a:t> ve </a:t>
            </a:r>
            <a:r>
              <a:rPr lang="tr-TR" sz="1600" dirty="0" err="1">
                <a:latin typeface="Arial" panose="020B0604020202020204" pitchFamily="34" charset="0"/>
                <a:cs typeface="Arial" panose="020B0604020202020204" pitchFamily="34" charset="0"/>
              </a:rPr>
              <a:t>EBYS'ye</a:t>
            </a:r>
            <a:r>
              <a:rPr lang="tr-TR" sz="1600" dirty="0">
                <a:latin typeface="Arial" panose="020B0604020202020204" pitchFamily="34" charset="0"/>
                <a:cs typeface="Arial" panose="020B0604020202020204" pitchFamily="34" charset="0"/>
              </a:rPr>
              <a:t> taraması yapılarak elektronik ortama aktarılan süreli işlem belgeleri ve taranmasına ihtiyaç duyulmayan işlem belgelerinden fiziksel olanların kağıt hammaddesi olarak geri dönüşümde kullanılmak üzere özel makinelerle kıyılması, elektronik ortamda olanların ise saklama süresinin tamamlanması ile birlikte sistemden düşülmesi işlemidir.</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Tasnif:</a:t>
            </a:r>
            <a:r>
              <a:rPr lang="tr-TR" sz="1600" b="1"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Ayıklama işlemi esnasında işlem belgeleri, resmi senet, tescil istem belgesi, tapulama ve kadastro tutanakları, kadastro mahkemesi dosyaları, tescilin dayanağı kayıt ve belgeler ile imha edilecek işlem belgelerinin; </a:t>
            </a:r>
            <a:r>
              <a:rPr lang="tr-TR" sz="1600" dirty="0" err="1">
                <a:latin typeface="Arial" panose="020B0604020202020204" pitchFamily="34" charset="0"/>
                <a:cs typeface="Arial" panose="020B0604020202020204" pitchFamily="34" charset="0"/>
              </a:rPr>
              <a:t>SDP'ye</a:t>
            </a:r>
            <a:r>
              <a:rPr lang="tr-TR" sz="1600" dirty="0">
                <a:latin typeface="Arial" panose="020B0604020202020204" pitchFamily="34" charset="0"/>
                <a:cs typeface="Arial" panose="020B0604020202020204" pitchFamily="34" charset="0"/>
              </a:rPr>
              <a:t> göre oluşturulan belgeler ile diğer belgelerin, bu genelgede belirtilen usule göre yeniden dosyalanmasıdır.</a:t>
            </a:r>
          </a:p>
        </p:txBody>
      </p:sp>
    </p:spTree>
    <p:extLst>
      <p:ext uri="{BB962C8B-B14F-4D97-AF65-F5344CB8AC3E}">
        <p14:creationId xmlns:p14="http://schemas.microsoft.com/office/powerpoint/2010/main" val="361148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rPr>
              <a:t>2019/12 SAYILI ARŞİV HİZMETLERİ GENELGESİ VE UYGULAMALARI EĞİTİMİ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672119" cy="4646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000" b="1" dirty="0">
                <a:solidFill>
                  <a:schemeClr val="tx1">
                    <a:lumMod val="85000"/>
                    <a:lumOff val="15000"/>
                  </a:schemeClr>
                </a:solidFill>
                <a:latin typeface="Arial Black" panose="020B0A04020102020204" pitchFamily="34" charset="0"/>
                <a:cs typeface="Arial Black" panose="020B0604020202020204" pitchFamily="34" charset="0"/>
              </a:rPr>
              <a:t>GENELGEDE YER ALAN BAZI ÖNEMLİ TANIMLAR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417250" y="1618754"/>
            <a:ext cx="10804125" cy="3370666"/>
          </a:xfrm>
          <a:prstGeom prst="rect">
            <a:avLst/>
          </a:prstGeom>
          <a:noFill/>
        </p:spPr>
        <p:txBody>
          <a:bodyPr wrap="square">
            <a:spAutoFit/>
          </a:bodyPr>
          <a:lstStyle/>
          <a:p>
            <a:pPr algn="just">
              <a:lnSpc>
                <a:spcPct val="150000"/>
              </a:lnSpc>
            </a:pPr>
            <a:endParaRPr lang="tr-TR" sz="1600" b="1" dirty="0">
              <a:solidFill>
                <a:schemeClr val="accent1"/>
              </a:solidFill>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Belge:</a:t>
            </a:r>
            <a:r>
              <a:rPr lang="tr-TR" sz="1600" dirty="0">
                <a:latin typeface="Arial" panose="020B0604020202020204" pitchFamily="34" charset="0"/>
                <a:cs typeface="Arial" panose="020B0604020202020204" pitchFamily="34" charset="0"/>
              </a:rPr>
              <a:t> Görülen hizmetler, yapılan iş, işlem ve haberleşmeler sırasında veya sonucunda kurum içinde oluşturulan ve kurum dışındaki kamu kuruluşları, gerçek veya tüzel kişiler tarafından oluşturulan fiziksel ve/veya elektronik ortamda yer alan her türlü evrak, dosya, defter, resim, plan, harita, proje, mühür, damga, fotoğraf, CD, DVD, harici disk, disket ve benzerleridir.</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r>
              <a:rPr lang="tr-TR" sz="1600" b="1" dirty="0">
                <a:solidFill>
                  <a:schemeClr val="accent1"/>
                </a:solidFill>
                <a:latin typeface="Arial" panose="020B0604020202020204" pitchFamily="34" charset="0"/>
                <a:cs typeface="Arial" panose="020B0604020202020204" pitchFamily="34" charset="0"/>
              </a:rPr>
              <a:t>Saklanmasına Gerek Görülmeyen Belge: </a:t>
            </a:r>
            <a:r>
              <a:rPr lang="tr-TR" sz="1600" dirty="0">
                <a:latin typeface="Arial" panose="020B0604020202020204" pitchFamily="34" charset="0"/>
                <a:cs typeface="Arial" panose="020B0604020202020204" pitchFamily="34" charset="0"/>
              </a:rPr>
              <a:t>Kullanıldığı dönemde bir değere sahip olduğu halde, gelecekte kullanılmasına lüzum görülmeyen, arşiv belgesi ile arşivlik belge dışında kalan, hukukî kıymetini ve bir delil olma vasfını kaybetmiş belgedir.</a:t>
            </a:r>
          </a:p>
        </p:txBody>
      </p:sp>
    </p:spTree>
    <p:extLst>
      <p:ext uri="{BB962C8B-B14F-4D97-AF65-F5344CB8AC3E}">
        <p14:creationId xmlns:p14="http://schemas.microsoft.com/office/powerpoint/2010/main" val="1938999645"/>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TotalTime>
  <Words>5062</Words>
  <Application>Microsoft Office PowerPoint</Application>
  <PresentationFormat>Geniş ekran</PresentationFormat>
  <Paragraphs>447</Paragraphs>
  <Slides>50</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50</vt:i4>
      </vt:variant>
    </vt:vector>
  </HeadingPairs>
  <TitlesOfParts>
    <vt:vector size="60" baseType="lpstr">
      <vt:lpstr>Arial</vt:lpstr>
      <vt:lpstr>Arial Black</vt:lpstr>
      <vt:lpstr>Calibri</vt:lpstr>
      <vt:lpstr>Calibri Light</vt:lpstr>
      <vt:lpstr>Century Gothic</vt:lpstr>
      <vt:lpstr>Comic Sans MS</vt:lpstr>
      <vt:lpstr>Manrope</vt:lpstr>
      <vt:lpstr>Times New Roman</vt:lpstr>
      <vt:lpstr>Wingdings</vt:lpstr>
      <vt:lpstr>Office Teması</vt:lpstr>
      <vt:lpstr>PowerPoint Sunusu</vt:lpstr>
      <vt:lpstr>2019/12 SAYILI ARŞİV HİZMETLERİ GENELGESİ VE UYGULAMARI DERSİ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2019/12 SAYILI ARŞİV HİZMETLERİ GENELGESİ VE UYGULAMALARI EĞİTİMİ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TAPU</dc:title>
  <dc:subject/>
  <dc:creator>Microsoft Office User</dc:creator>
  <dc:description/>
  <cp:lastModifiedBy>İSMAİL IŞIK</cp:lastModifiedBy>
  <cp:revision>141</cp:revision>
  <dcterms:created xsi:type="dcterms:W3CDTF">2022-02-05T17:51:22Z</dcterms:created>
  <dcterms:modified xsi:type="dcterms:W3CDTF">2025-03-04T08:20:25Z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Geniş ekran</vt:lpwstr>
  </property>
  <property fmtid="{D5CDD505-2E9C-101B-9397-08002B2CF9AE}" pid="3" name="Slides">
    <vt:r8>1</vt:r8>
  </property>
</Properties>
</file>