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9" r:id="rId21"/>
    <p:sldId id="276" r:id="rId22"/>
    <p:sldId id="277" r:id="rId23"/>
    <p:sldId id="278" r:id="rId24"/>
    <p:sldId id="280" r:id="rId25"/>
    <p:sldId id="282" r:id="rId26"/>
    <p:sldId id="283" r:id="rId27"/>
    <p:sldId id="284" r:id="rId28"/>
    <p:sldId id="285" r:id="rId29"/>
    <p:sldId id="287" r:id="rId30"/>
    <p:sldId id="286" r:id="rId31"/>
    <p:sldId id="289" r:id="rId32"/>
    <p:sldId id="288" r:id="rId33"/>
    <p:sldId id="291" r:id="rId34"/>
    <p:sldId id="281" r:id="rId35"/>
  </p:sldIdLst>
  <p:sldSz cx="12192000" cy="6858000"/>
  <p:notesSz cx="6799263" cy="98758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REN SEYFELİ YAVUZ" initials="CSY" lastIdx="5" clrIdx="0">
    <p:extLst>
      <p:ext uri="{19B8F6BF-5375-455C-9EA6-DF929625EA0E}">
        <p15:presenceInfo xmlns:p15="http://schemas.microsoft.com/office/powerpoint/2012/main" userId="S-1-5-21-1343024091-507921405-1202660629-4667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E0000"/>
    <a:srgbClr val="FE8282"/>
    <a:srgbClr val="DCA3FF"/>
    <a:srgbClr val="E77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125" autoAdjust="0"/>
  </p:normalViewPr>
  <p:slideViewPr>
    <p:cSldViewPr snapToGrid="0" snapToObjects="1">
      <p:cViewPr varScale="1">
        <p:scale>
          <a:sx n="107" d="100"/>
          <a:sy n="107" d="100"/>
        </p:scale>
        <p:origin x="510" y="108"/>
      </p:cViewPr>
      <p:guideLst/>
    </p:cSldViewPr>
  </p:slideViewPr>
  <p:notesTextViewPr>
    <p:cViewPr>
      <p:scale>
        <a:sx n="1" d="1"/>
        <a:sy n="1" d="1"/>
      </p:scale>
      <p:origin x="0" y="0"/>
    </p:cViewPr>
  </p:notesTextViewPr>
  <p:notesViewPr>
    <p:cSldViewPr snapToGrid="0"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6-13T11:14:41.793" idx="2">
    <p:pos x="10" y="10"/>
    <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6-04-06T10:17:55.890" idx="4">
    <p:pos x="3776" y="1663"/>
    <p:text>Risk sonucunu tam olarak bilmesek bile olasılıklarını tahmin edebildiğimiz durumları ifade eder; yani neyle karşılaşabilceğimizi az çok biliriz ve buna göre önlem alabiliriz. Belirsizlik ise olasılıkların dahi net olmadığı, neyin ne zaman ve nasıl olacağının öngörülemediği durumdur. Risk ölçülebilir ve yönetilebilir iken belirsizlik daha çok bilinmezlik içerir. ÖRN; Bir yatırım projesinde maliyet artışı ihtimali öngörülüp hesaplanabilir iken ekonomik ve siyasi gelişmelerin projeyi nasıl etkileyeceğinin önceden tahmin edilememesi.</p:text>
    <p:extLst>
      <p:ext uri="{C676402C-5697-4E1C-873F-D02D1690AC5C}">
        <p15:threadingInfo xmlns:p15="http://schemas.microsoft.com/office/powerpoint/2012/main" timeZoneBias="-180"/>
      </p:ext>
    </p:extLst>
  </p:cm>
  <p:cm authorId="1" dt="2026-04-06T10:23:29.595" idx="5">
    <p:pos x="702" y="1650"/>
    <p:text>5 AMAÇ 15 HEDEF</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6347" cy="495507"/>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1342" y="0"/>
            <a:ext cx="2946347" cy="495507"/>
          </a:xfrm>
          <a:prstGeom prst="rect">
            <a:avLst/>
          </a:prstGeom>
        </p:spPr>
        <p:txBody>
          <a:bodyPr vert="horz" lIns="91440" tIns="45720" rIns="91440" bIns="45720" rtlCol="0"/>
          <a:lstStyle>
            <a:lvl1pPr algn="r">
              <a:defRPr sz="1200"/>
            </a:lvl1pPr>
          </a:lstStyle>
          <a:p>
            <a:fld id="{E6436FF9-ABB9-45A1-B69D-8CD2E61CBE37}" type="datetimeFigureOut">
              <a:rPr lang="tr-TR" smtClean="0"/>
              <a:t>21.04.2026</a:t>
            </a:fld>
            <a:endParaRPr lang="tr-TR"/>
          </a:p>
        </p:txBody>
      </p:sp>
      <p:sp>
        <p:nvSpPr>
          <p:cNvPr id="4" name="Slayt Resmi Yer Tutucusu 3"/>
          <p:cNvSpPr>
            <a:spLocks noGrp="1" noRot="1" noChangeAspect="1"/>
          </p:cNvSpPr>
          <p:nvPr>
            <p:ph type="sldImg" idx="2"/>
          </p:nvPr>
        </p:nvSpPr>
        <p:spPr>
          <a:xfrm>
            <a:off x="438150" y="1235075"/>
            <a:ext cx="5922963" cy="3332163"/>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927" y="4752747"/>
            <a:ext cx="5439410" cy="3888611"/>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380333"/>
            <a:ext cx="2946347" cy="495506"/>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1342" y="9380333"/>
            <a:ext cx="2946347" cy="495506"/>
          </a:xfrm>
          <a:prstGeom prst="rect">
            <a:avLst/>
          </a:prstGeom>
        </p:spPr>
        <p:txBody>
          <a:bodyPr vert="horz" lIns="91440" tIns="45720" rIns="91440" bIns="45720" rtlCol="0" anchor="b"/>
          <a:lstStyle>
            <a:lvl1pPr algn="r">
              <a:defRPr sz="1200"/>
            </a:lvl1pPr>
          </a:lstStyle>
          <a:p>
            <a:fld id="{B53725D8-970A-43EE-BD0D-0F22077D5F75}" type="slidenum">
              <a:rPr lang="tr-TR" smtClean="0"/>
              <a:t>‹#›</a:t>
            </a:fld>
            <a:endParaRPr lang="tr-TR"/>
          </a:p>
        </p:txBody>
      </p:sp>
    </p:spTree>
    <p:extLst>
      <p:ext uri="{BB962C8B-B14F-4D97-AF65-F5344CB8AC3E}">
        <p14:creationId xmlns:p14="http://schemas.microsoft.com/office/powerpoint/2010/main" val="4128805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53725D8-970A-43EE-BD0D-0F22077D5F75}" type="slidenum">
              <a:rPr lang="tr-TR" smtClean="0"/>
              <a:t>2</a:t>
            </a:fld>
            <a:endParaRPr lang="tr-TR"/>
          </a:p>
        </p:txBody>
      </p:sp>
    </p:spTree>
    <p:extLst>
      <p:ext uri="{BB962C8B-B14F-4D97-AF65-F5344CB8AC3E}">
        <p14:creationId xmlns:p14="http://schemas.microsoft.com/office/powerpoint/2010/main" val="3236895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10BB12-2C0A-EC4E-AC3D-531201242E9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841768A3-319D-D44F-A9C5-0B2D1BBE08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F3A48D4F-E0C1-8445-8A01-8B0F69FD97FB}"/>
              </a:ext>
            </a:extLst>
          </p:cNvPr>
          <p:cNvSpPr>
            <a:spLocks noGrp="1"/>
          </p:cNvSpPr>
          <p:nvPr>
            <p:ph type="dt" sz="half" idx="10"/>
          </p:nvPr>
        </p:nvSpPr>
        <p:spPr/>
        <p:txBody>
          <a:bodyPr/>
          <a:lstStyle/>
          <a:p>
            <a:fld id="{77428E68-251D-FF42-B583-C91C772A4B4B}" type="datetimeFigureOut">
              <a:rPr lang="tr-TR" smtClean="0"/>
              <a:t>21.04.2026</a:t>
            </a:fld>
            <a:endParaRPr lang="tr-TR"/>
          </a:p>
        </p:txBody>
      </p:sp>
      <p:sp>
        <p:nvSpPr>
          <p:cNvPr id="5" name="Alt Bilgi Yer Tutucusu 4">
            <a:extLst>
              <a:ext uri="{FF2B5EF4-FFF2-40B4-BE49-F238E27FC236}">
                <a16:creationId xmlns:a16="http://schemas.microsoft.com/office/drawing/2014/main" id="{A57953FA-A1E8-2C49-BC05-A1B6ECBB31B2}"/>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AA9A8561-B1BB-1040-A65A-8E07FE84A5A4}"/>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3285684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45C947-CCCF-3543-AEB2-CF7096DB840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BF11CFD-3716-5E49-996E-9CE3E342C16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5ADD7AC-BB9D-B449-AA24-95F46925BA6E}"/>
              </a:ext>
            </a:extLst>
          </p:cNvPr>
          <p:cNvSpPr>
            <a:spLocks noGrp="1"/>
          </p:cNvSpPr>
          <p:nvPr>
            <p:ph type="dt" sz="half" idx="10"/>
          </p:nvPr>
        </p:nvSpPr>
        <p:spPr/>
        <p:txBody>
          <a:bodyPr/>
          <a:lstStyle/>
          <a:p>
            <a:fld id="{77428E68-251D-FF42-B583-C91C772A4B4B}" type="datetimeFigureOut">
              <a:rPr lang="tr-TR" smtClean="0"/>
              <a:t>21.04.2026</a:t>
            </a:fld>
            <a:endParaRPr lang="tr-TR"/>
          </a:p>
        </p:txBody>
      </p:sp>
      <p:sp>
        <p:nvSpPr>
          <p:cNvPr id="5" name="Alt Bilgi Yer Tutucusu 4">
            <a:extLst>
              <a:ext uri="{FF2B5EF4-FFF2-40B4-BE49-F238E27FC236}">
                <a16:creationId xmlns:a16="http://schemas.microsoft.com/office/drawing/2014/main" id="{F179F4C9-7F3B-6241-AC9C-0DFA00C5019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C062B58-5827-A846-A2E0-93053A40E549}"/>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27241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A830352-DEA0-EF41-822E-A3D9897AD8B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F52B88A-99BD-554D-A25B-1EA9E19E4D3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5C686AE-D696-0A46-9DF8-076E3BB3A0DE}"/>
              </a:ext>
            </a:extLst>
          </p:cNvPr>
          <p:cNvSpPr>
            <a:spLocks noGrp="1"/>
          </p:cNvSpPr>
          <p:nvPr>
            <p:ph type="dt" sz="half" idx="10"/>
          </p:nvPr>
        </p:nvSpPr>
        <p:spPr/>
        <p:txBody>
          <a:bodyPr/>
          <a:lstStyle/>
          <a:p>
            <a:fld id="{77428E68-251D-FF42-B583-C91C772A4B4B}" type="datetimeFigureOut">
              <a:rPr lang="tr-TR" smtClean="0"/>
              <a:t>21.04.2026</a:t>
            </a:fld>
            <a:endParaRPr lang="tr-TR"/>
          </a:p>
        </p:txBody>
      </p:sp>
      <p:sp>
        <p:nvSpPr>
          <p:cNvPr id="5" name="Alt Bilgi Yer Tutucusu 4">
            <a:extLst>
              <a:ext uri="{FF2B5EF4-FFF2-40B4-BE49-F238E27FC236}">
                <a16:creationId xmlns:a16="http://schemas.microsoft.com/office/drawing/2014/main" id="{44933AE5-6CAB-2C4D-B96F-A4C5D866CFF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A7A1C30-CBFC-D04F-B967-AE22F3151B74}"/>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92371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9327D9-4490-6A48-AEF2-C343AD85945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D751BC7-B4F2-0C41-A730-EC145B9D637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FDE7E7D-88D4-8948-AA9A-14ED9D1861D3}"/>
              </a:ext>
            </a:extLst>
          </p:cNvPr>
          <p:cNvSpPr>
            <a:spLocks noGrp="1"/>
          </p:cNvSpPr>
          <p:nvPr>
            <p:ph type="dt" sz="half" idx="10"/>
          </p:nvPr>
        </p:nvSpPr>
        <p:spPr/>
        <p:txBody>
          <a:bodyPr/>
          <a:lstStyle/>
          <a:p>
            <a:fld id="{77428E68-251D-FF42-B583-C91C772A4B4B}" type="datetimeFigureOut">
              <a:rPr lang="tr-TR" smtClean="0"/>
              <a:t>21.04.2026</a:t>
            </a:fld>
            <a:endParaRPr lang="tr-TR"/>
          </a:p>
        </p:txBody>
      </p:sp>
      <p:sp>
        <p:nvSpPr>
          <p:cNvPr id="5" name="Alt Bilgi Yer Tutucusu 4">
            <a:extLst>
              <a:ext uri="{FF2B5EF4-FFF2-40B4-BE49-F238E27FC236}">
                <a16:creationId xmlns:a16="http://schemas.microsoft.com/office/drawing/2014/main" id="{7140A4D1-0F72-8648-B851-CC7049448A8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E15DE91-EB38-5945-AC35-B33D58D8549E}"/>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2234521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80E7F7-3EE1-1345-9653-1D52C135D45D}"/>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673E9C8-DEFB-B742-A1E6-D558B7D7C9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3C08F4B-E736-DB4F-BA08-4B70FC11867F}"/>
              </a:ext>
            </a:extLst>
          </p:cNvPr>
          <p:cNvSpPr>
            <a:spLocks noGrp="1"/>
          </p:cNvSpPr>
          <p:nvPr>
            <p:ph type="dt" sz="half" idx="10"/>
          </p:nvPr>
        </p:nvSpPr>
        <p:spPr/>
        <p:txBody>
          <a:bodyPr/>
          <a:lstStyle/>
          <a:p>
            <a:fld id="{77428E68-251D-FF42-B583-C91C772A4B4B}" type="datetimeFigureOut">
              <a:rPr lang="tr-TR" smtClean="0"/>
              <a:t>21.04.2026</a:t>
            </a:fld>
            <a:endParaRPr lang="tr-TR"/>
          </a:p>
        </p:txBody>
      </p:sp>
      <p:sp>
        <p:nvSpPr>
          <p:cNvPr id="5" name="Alt Bilgi Yer Tutucusu 4">
            <a:extLst>
              <a:ext uri="{FF2B5EF4-FFF2-40B4-BE49-F238E27FC236}">
                <a16:creationId xmlns:a16="http://schemas.microsoft.com/office/drawing/2014/main" id="{FFABD80A-C438-194F-9AE5-6C44E378954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E9F4613-893F-154C-8951-52CED5E9DCF9}"/>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452642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17DF0E-CDD4-9748-9156-C13AA8A4D56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C187036-60BA-A147-B14D-3210011978D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D06D5719-D469-ED4C-9E10-3270FB0A06D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8EB0C60-E022-6E41-9A69-996652DEA6D3}"/>
              </a:ext>
            </a:extLst>
          </p:cNvPr>
          <p:cNvSpPr>
            <a:spLocks noGrp="1"/>
          </p:cNvSpPr>
          <p:nvPr>
            <p:ph type="dt" sz="half" idx="10"/>
          </p:nvPr>
        </p:nvSpPr>
        <p:spPr/>
        <p:txBody>
          <a:bodyPr/>
          <a:lstStyle/>
          <a:p>
            <a:fld id="{77428E68-251D-FF42-B583-C91C772A4B4B}" type="datetimeFigureOut">
              <a:rPr lang="tr-TR" smtClean="0"/>
              <a:t>21.04.2026</a:t>
            </a:fld>
            <a:endParaRPr lang="tr-TR"/>
          </a:p>
        </p:txBody>
      </p:sp>
      <p:sp>
        <p:nvSpPr>
          <p:cNvPr id="6" name="Alt Bilgi Yer Tutucusu 5">
            <a:extLst>
              <a:ext uri="{FF2B5EF4-FFF2-40B4-BE49-F238E27FC236}">
                <a16:creationId xmlns:a16="http://schemas.microsoft.com/office/drawing/2014/main" id="{158127E9-8517-864C-8560-01C651E2C3A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8786148-EAB1-1E4A-B5E7-2D6084609896}"/>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95494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3678BE-D7BE-F447-A7C3-C36F9DE3D2A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9AF4610-4A04-394E-9DDF-F78A0E951F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EB36B3A-AECD-8644-A6E8-855D3133F26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F25BA2B-DA2E-BA4F-B118-9A3B537E2A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2A8CB41E-5D43-8742-AE69-49490E8070A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FC39671-89B9-F04D-957A-E56FC93D562A}"/>
              </a:ext>
            </a:extLst>
          </p:cNvPr>
          <p:cNvSpPr>
            <a:spLocks noGrp="1"/>
          </p:cNvSpPr>
          <p:nvPr>
            <p:ph type="dt" sz="half" idx="10"/>
          </p:nvPr>
        </p:nvSpPr>
        <p:spPr/>
        <p:txBody>
          <a:bodyPr/>
          <a:lstStyle/>
          <a:p>
            <a:fld id="{77428E68-251D-FF42-B583-C91C772A4B4B}" type="datetimeFigureOut">
              <a:rPr lang="tr-TR" smtClean="0"/>
              <a:t>21.04.2026</a:t>
            </a:fld>
            <a:endParaRPr lang="tr-TR"/>
          </a:p>
        </p:txBody>
      </p:sp>
      <p:sp>
        <p:nvSpPr>
          <p:cNvPr id="8" name="Alt Bilgi Yer Tutucusu 7">
            <a:extLst>
              <a:ext uri="{FF2B5EF4-FFF2-40B4-BE49-F238E27FC236}">
                <a16:creationId xmlns:a16="http://schemas.microsoft.com/office/drawing/2014/main" id="{8AC81389-2D34-824D-9F4E-866EFD134F05}"/>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3B055C5-B3E9-AA44-912B-F19EAC66F13D}"/>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112446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7E3B5A-26AC-F84B-A65E-35198DB970F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89CFD16-4982-364C-96F4-B4F7D696D7CD}"/>
              </a:ext>
            </a:extLst>
          </p:cNvPr>
          <p:cNvSpPr>
            <a:spLocks noGrp="1"/>
          </p:cNvSpPr>
          <p:nvPr>
            <p:ph type="dt" sz="half" idx="10"/>
          </p:nvPr>
        </p:nvSpPr>
        <p:spPr/>
        <p:txBody>
          <a:bodyPr/>
          <a:lstStyle/>
          <a:p>
            <a:fld id="{77428E68-251D-FF42-B583-C91C772A4B4B}" type="datetimeFigureOut">
              <a:rPr lang="tr-TR" smtClean="0"/>
              <a:t>21.04.2026</a:t>
            </a:fld>
            <a:endParaRPr lang="tr-TR"/>
          </a:p>
        </p:txBody>
      </p:sp>
      <p:sp>
        <p:nvSpPr>
          <p:cNvPr id="4" name="Alt Bilgi Yer Tutucusu 3">
            <a:extLst>
              <a:ext uri="{FF2B5EF4-FFF2-40B4-BE49-F238E27FC236}">
                <a16:creationId xmlns:a16="http://schemas.microsoft.com/office/drawing/2014/main" id="{70D7FB34-FF2E-D947-90E6-2B210ED94DD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76F22E3-749C-6140-A05D-15752AB1FA84}"/>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3752797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7622F29-844E-D14A-A10A-7FDC6CB2C1AB}"/>
              </a:ext>
            </a:extLst>
          </p:cNvPr>
          <p:cNvSpPr>
            <a:spLocks noGrp="1"/>
          </p:cNvSpPr>
          <p:nvPr>
            <p:ph type="dt" sz="half" idx="10"/>
          </p:nvPr>
        </p:nvSpPr>
        <p:spPr/>
        <p:txBody>
          <a:bodyPr/>
          <a:lstStyle/>
          <a:p>
            <a:fld id="{77428E68-251D-FF42-B583-C91C772A4B4B}" type="datetimeFigureOut">
              <a:rPr lang="tr-TR" smtClean="0"/>
              <a:t>21.04.2026</a:t>
            </a:fld>
            <a:endParaRPr lang="tr-TR"/>
          </a:p>
        </p:txBody>
      </p:sp>
      <p:sp>
        <p:nvSpPr>
          <p:cNvPr id="3" name="Alt Bilgi Yer Tutucusu 2">
            <a:extLst>
              <a:ext uri="{FF2B5EF4-FFF2-40B4-BE49-F238E27FC236}">
                <a16:creationId xmlns:a16="http://schemas.microsoft.com/office/drawing/2014/main" id="{0461FABE-4A85-8744-A612-8ED9E74E8F6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95AF82D-68EB-1A4F-9BA0-D4411AFBE61B}"/>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1992764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35A83A-ECCE-B94C-8A6D-FC3F59BB1E3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53DCCB3-F5D0-BA43-83B7-ECB56FD96A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04E3625-2A65-2240-9AD2-795FB6A7F9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331C0A4-CCD6-634F-957C-11F266AF61D3}"/>
              </a:ext>
            </a:extLst>
          </p:cNvPr>
          <p:cNvSpPr>
            <a:spLocks noGrp="1"/>
          </p:cNvSpPr>
          <p:nvPr>
            <p:ph type="dt" sz="half" idx="10"/>
          </p:nvPr>
        </p:nvSpPr>
        <p:spPr/>
        <p:txBody>
          <a:bodyPr/>
          <a:lstStyle/>
          <a:p>
            <a:fld id="{77428E68-251D-FF42-B583-C91C772A4B4B}" type="datetimeFigureOut">
              <a:rPr lang="tr-TR" smtClean="0"/>
              <a:t>21.04.2026</a:t>
            </a:fld>
            <a:endParaRPr lang="tr-TR"/>
          </a:p>
        </p:txBody>
      </p:sp>
      <p:sp>
        <p:nvSpPr>
          <p:cNvPr id="6" name="Alt Bilgi Yer Tutucusu 5">
            <a:extLst>
              <a:ext uri="{FF2B5EF4-FFF2-40B4-BE49-F238E27FC236}">
                <a16:creationId xmlns:a16="http://schemas.microsoft.com/office/drawing/2014/main" id="{E98101CC-80F6-274E-B21E-905147E70CA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266A50A-9E17-9B4C-AC79-FF4A3EB24489}"/>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78572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78E9F5-BCD7-7C44-BF2E-D4ACE35A81A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9699746-3490-D144-AE09-B3F3C1E2BA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8B7AFC0-42CD-7E42-A05F-4C1135C7BB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87E6C37-127A-B54C-8E36-003ECFD948BA}"/>
              </a:ext>
            </a:extLst>
          </p:cNvPr>
          <p:cNvSpPr>
            <a:spLocks noGrp="1"/>
          </p:cNvSpPr>
          <p:nvPr>
            <p:ph type="dt" sz="half" idx="10"/>
          </p:nvPr>
        </p:nvSpPr>
        <p:spPr/>
        <p:txBody>
          <a:bodyPr/>
          <a:lstStyle/>
          <a:p>
            <a:fld id="{77428E68-251D-FF42-B583-C91C772A4B4B}" type="datetimeFigureOut">
              <a:rPr lang="tr-TR" smtClean="0"/>
              <a:t>21.04.2026</a:t>
            </a:fld>
            <a:endParaRPr lang="tr-TR"/>
          </a:p>
        </p:txBody>
      </p:sp>
      <p:sp>
        <p:nvSpPr>
          <p:cNvPr id="6" name="Alt Bilgi Yer Tutucusu 5">
            <a:extLst>
              <a:ext uri="{FF2B5EF4-FFF2-40B4-BE49-F238E27FC236}">
                <a16:creationId xmlns:a16="http://schemas.microsoft.com/office/drawing/2014/main" id="{0F32F136-5536-0743-A0D6-24C8A0E179B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885840B-895A-BD48-BDF8-51DA2D6CD902}"/>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3016788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448E8F6-AD17-D64C-8B52-5A580442DF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6806028-4742-2740-857E-CF65380F4C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68FCC8E-BA9F-6B40-8537-E960CF0FC7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28E68-251D-FF42-B583-C91C772A4B4B}" type="datetimeFigureOut">
              <a:rPr lang="tr-TR" smtClean="0"/>
              <a:t>21.04.2026</a:t>
            </a:fld>
            <a:endParaRPr lang="tr-TR"/>
          </a:p>
        </p:txBody>
      </p:sp>
      <p:sp>
        <p:nvSpPr>
          <p:cNvPr id="5" name="Alt Bilgi Yer Tutucusu 4">
            <a:extLst>
              <a:ext uri="{FF2B5EF4-FFF2-40B4-BE49-F238E27FC236}">
                <a16:creationId xmlns:a16="http://schemas.microsoft.com/office/drawing/2014/main" id="{BAD75DB2-79B2-E74A-98D7-96762958E6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55913F90-D6CB-DC4E-87EB-864211465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3CC06-D0F8-0F43-BE45-BF6B76BC7346}" type="slidenum">
              <a:rPr lang="tr-TR" smtClean="0"/>
              <a:t>‹#›</a:t>
            </a:fld>
            <a:endParaRPr lang="tr-TR"/>
          </a:p>
        </p:txBody>
      </p:sp>
    </p:spTree>
    <p:extLst>
      <p:ext uri="{BB962C8B-B14F-4D97-AF65-F5344CB8AC3E}">
        <p14:creationId xmlns:p14="http://schemas.microsoft.com/office/powerpoint/2010/main" val="1319034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1.pn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comments" Target="../comments/comment1.xml"/><Relationship Id="rId4" Type="http://schemas.microsoft.com/office/2007/relationships/hdphoto" Target="../media/hdphoto1.wdp"/><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microsoft.com/office/2007/relationships/hdphoto" Target="../media/hdphoto5.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a:extLst>
              <a:ext uri="{FF2B5EF4-FFF2-40B4-BE49-F238E27FC236}">
                <a16:creationId xmlns:a16="http://schemas.microsoft.com/office/drawing/2014/main" id="{78AEB8EC-41CF-47F3-ABE2-FE9CC0C27FE0}"/>
              </a:ext>
            </a:extLst>
          </p:cNvPr>
          <p:cNvPicPr>
            <a:picLocks noChangeAspect="1"/>
          </p:cNvPicPr>
          <p:nvPr/>
        </p:nvPicPr>
        <p:blipFill>
          <a:blip r:embed="rId2"/>
          <a:stretch>
            <a:fillRect/>
          </a:stretch>
        </p:blipFill>
        <p:spPr>
          <a:xfrm>
            <a:off x="0" y="6466"/>
            <a:ext cx="12192000" cy="6845067"/>
          </a:xfrm>
          <a:prstGeom prst="rect">
            <a:avLst/>
          </a:prstGeom>
        </p:spPr>
      </p:pic>
    </p:spTree>
    <p:extLst>
      <p:ext uri="{BB962C8B-B14F-4D97-AF65-F5344CB8AC3E}">
        <p14:creationId xmlns:p14="http://schemas.microsoft.com/office/powerpoint/2010/main" val="2327062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ğaç kökü png | PNGWing">
            <a:extLst>
              <a:ext uri="{FF2B5EF4-FFF2-40B4-BE49-F238E27FC236}">
                <a16:creationId xmlns:a16="http://schemas.microsoft.com/office/drawing/2014/main" id="{AFA4460D-040E-49C1-94B2-9DD622D67ED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799" b="89209" l="9945" r="89503">
                        <a14:foregroundMark x1="37569" y1="5755" x2="37569" y2="5755"/>
                        <a14:foregroundMark x1="44751" y1="5036" x2="44751" y2="5036"/>
                        <a14:foregroundMark x1="43094" y1="1799" x2="43094" y2="1799"/>
                        <a14:foregroundMark x1="14917" y1="78417" x2="14917" y2="78417"/>
                        <a14:foregroundMark x1="13812" y1="71942" x2="13812" y2="71942"/>
                        <a14:foregroundMark x1="16575" y1="71583" x2="41436" y2="71942"/>
                        <a14:foregroundMark x1="32044" y1="66187" x2="11050" y2="67626"/>
                        <a14:foregroundMark x1="53039" y1="63669" x2="86740" y2="79496"/>
                        <a14:foregroundMark x1="86740" y1="79496" x2="87293" y2="81295"/>
                        <a14:foregroundMark x1="49724" y1="73022" x2="52486" y2="88129"/>
                        <a14:foregroundMark x1="56354" y1="76978" x2="71271" y2="84532"/>
                        <a14:foregroundMark x1="36464" y1="73022" x2="29282" y2="78777"/>
                        <a14:foregroundMark x1="54144" y1="67266" x2="76243" y2="79137"/>
                      </a14:backgroundRemoval>
                    </a14:imgEffect>
                  </a14:imgLayer>
                </a14:imgProps>
              </a:ext>
              <a:ext uri="{28A0092B-C50C-407E-A947-70E740481C1C}">
                <a14:useLocalDpi xmlns:a14="http://schemas.microsoft.com/office/drawing/2010/main" val="0"/>
              </a:ext>
            </a:extLst>
          </a:blip>
          <a:srcRect/>
          <a:stretch>
            <a:fillRect/>
          </a:stretch>
        </p:blipFill>
        <p:spPr bwMode="auto">
          <a:xfrm>
            <a:off x="993262" y="1172168"/>
            <a:ext cx="2984407" cy="4583786"/>
          </a:xfrm>
          <a:prstGeom prst="rect">
            <a:avLst/>
          </a:prstGeom>
          <a:noFill/>
          <a:extLst>
            <a:ext uri="{909E8E84-426E-40DD-AFC4-6F175D3DCCD1}">
              <a14:hiddenFill xmlns:a14="http://schemas.microsoft.com/office/drawing/2010/main">
                <a:solidFill>
                  <a:srgbClr val="FFFFFF"/>
                </a:solidFill>
              </a14:hiddenFill>
            </a:ext>
          </a:extLst>
        </p:spPr>
      </p:pic>
      <p:sp>
        <p:nvSpPr>
          <p:cNvPr id="19" name="Metin kutusu 18">
            <a:extLst>
              <a:ext uri="{FF2B5EF4-FFF2-40B4-BE49-F238E27FC236}">
                <a16:creationId xmlns:a16="http://schemas.microsoft.com/office/drawing/2014/main" id="{D475D721-BA68-4264-9C5C-B1BD66FFC56A}"/>
              </a:ext>
            </a:extLst>
          </p:cNvPr>
          <p:cNvSpPr txBox="1"/>
          <p:nvPr/>
        </p:nvSpPr>
        <p:spPr>
          <a:xfrm>
            <a:off x="2807774" y="1029310"/>
            <a:ext cx="1111624" cy="400110"/>
          </a:xfrm>
          <a:prstGeom prst="rect">
            <a:avLst/>
          </a:prstGeom>
          <a:noFill/>
        </p:spPr>
        <p:txBody>
          <a:bodyPr wrap="square" rtlCol="0">
            <a:spAutoFit/>
          </a:bodyPr>
          <a:lstStyle/>
          <a:p>
            <a:r>
              <a:rPr lang="tr-TR" sz="2000" dirty="0"/>
              <a:t>ETKİ</a:t>
            </a:r>
          </a:p>
        </p:txBody>
      </p:sp>
      <p:sp>
        <p:nvSpPr>
          <p:cNvPr id="20" name="Metin kutusu 19">
            <a:extLst>
              <a:ext uri="{FF2B5EF4-FFF2-40B4-BE49-F238E27FC236}">
                <a16:creationId xmlns:a16="http://schemas.microsoft.com/office/drawing/2014/main" id="{B573D7E0-CAD6-45AC-B392-496665579F5A}"/>
              </a:ext>
            </a:extLst>
          </p:cNvPr>
          <p:cNvSpPr txBox="1"/>
          <p:nvPr/>
        </p:nvSpPr>
        <p:spPr>
          <a:xfrm>
            <a:off x="1945342" y="5293108"/>
            <a:ext cx="1201269" cy="707886"/>
          </a:xfrm>
          <a:prstGeom prst="rect">
            <a:avLst/>
          </a:prstGeom>
          <a:noFill/>
        </p:spPr>
        <p:txBody>
          <a:bodyPr wrap="square" rtlCol="0">
            <a:spAutoFit/>
          </a:bodyPr>
          <a:lstStyle/>
          <a:p>
            <a:r>
              <a:rPr lang="tr-TR" sz="2000" b="1" dirty="0"/>
              <a:t>ANA KÖK </a:t>
            </a:r>
          </a:p>
          <a:p>
            <a:r>
              <a:rPr lang="tr-TR" sz="2000" b="1" dirty="0"/>
              <a:t>NEDEN</a:t>
            </a:r>
          </a:p>
        </p:txBody>
      </p:sp>
      <p:sp>
        <p:nvSpPr>
          <p:cNvPr id="21" name="Metin kutusu 20">
            <a:extLst>
              <a:ext uri="{FF2B5EF4-FFF2-40B4-BE49-F238E27FC236}">
                <a16:creationId xmlns:a16="http://schemas.microsoft.com/office/drawing/2014/main" id="{7CCF5610-D6F9-4D31-899A-01208EA4D730}"/>
              </a:ext>
            </a:extLst>
          </p:cNvPr>
          <p:cNvSpPr txBox="1"/>
          <p:nvPr/>
        </p:nvSpPr>
        <p:spPr>
          <a:xfrm>
            <a:off x="3635188" y="4347821"/>
            <a:ext cx="977153" cy="461665"/>
          </a:xfrm>
          <a:prstGeom prst="rect">
            <a:avLst/>
          </a:prstGeom>
          <a:noFill/>
        </p:spPr>
        <p:txBody>
          <a:bodyPr wrap="square" rtlCol="0">
            <a:spAutoFit/>
          </a:bodyPr>
          <a:lstStyle/>
          <a:p>
            <a:r>
              <a:rPr lang="tr-TR" sz="1200" b="1" dirty="0"/>
              <a:t>ALT KÖK NEDEN</a:t>
            </a:r>
          </a:p>
        </p:txBody>
      </p:sp>
      <p:sp>
        <p:nvSpPr>
          <p:cNvPr id="22" name="Metin kutusu 21">
            <a:extLst>
              <a:ext uri="{FF2B5EF4-FFF2-40B4-BE49-F238E27FC236}">
                <a16:creationId xmlns:a16="http://schemas.microsoft.com/office/drawing/2014/main" id="{A3CCDA5E-70F0-42E7-9724-864049B2A4AC}"/>
              </a:ext>
            </a:extLst>
          </p:cNvPr>
          <p:cNvSpPr txBox="1"/>
          <p:nvPr/>
        </p:nvSpPr>
        <p:spPr>
          <a:xfrm>
            <a:off x="3146611" y="4935701"/>
            <a:ext cx="977153" cy="461665"/>
          </a:xfrm>
          <a:prstGeom prst="rect">
            <a:avLst/>
          </a:prstGeom>
          <a:noFill/>
        </p:spPr>
        <p:txBody>
          <a:bodyPr wrap="square" rtlCol="0">
            <a:spAutoFit/>
          </a:bodyPr>
          <a:lstStyle/>
          <a:p>
            <a:r>
              <a:rPr lang="tr-TR" sz="1200" b="1" dirty="0"/>
              <a:t>ALT KÖK NEDEN</a:t>
            </a:r>
          </a:p>
        </p:txBody>
      </p:sp>
      <p:sp>
        <p:nvSpPr>
          <p:cNvPr id="23" name="Metin kutusu 22">
            <a:extLst>
              <a:ext uri="{FF2B5EF4-FFF2-40B4-BE49-F238E27FC236}">
                <a16:creationId xmlns:a16="http://schemas.microsoft.com/office/drawing/2014/main" id="{F58B7738-C666-4660-9039-343BE886A009}"/>
              </a:ext>
            </a:extLst>
          </p:cNvPr>
          <p:cNvSpPr txBox="1"/>
          <p:nvPr/>
        </p:nvSpPr>
        <p:spPr>
          <a:xfrm>
            <a:off x="1050622" y="4537274"/>
            <a:ext cx="977153" cy="461665"/>
          </a:xfrm>
          <a:prstGeom prst="rect">
            <a:avLst/>
          </a:prstGeom>
          <a:noFill/>
        </p:spPr>
        <p:txBody>
          <a:bodyPr wrap="square" rtlCol="0">
            <a:spAutoFit/>
          </a:bodyPr>
          <a:lstStyle/>
          <a:p>
            <a:r>
              <a:rPr lang="tr-TR" sz="1200" b="1" dirty="0"/>
              <a:t>ALT KÖK NEDEN</a:t>
            </a:r>
          </a:p>
        </p:txBody>
      </p:sp>
      <p:sp>
        <p:nvSpPr>
          <p:cNvPr id="26" name="Metin kutusu 25">
            <a:extLst>
              <a:ext uri="{FF2B5EF4-FFF2-40B4-BE49-F238E27FC236}">
                <a16:creationId xmlns:a16="http://schemas.microsoft.com/office/drawing/2014/main" id="{78E4921E-C6F6-4DB7-980D-4CFE4876EF41}"/>
              </a:ext>
            </a:extLst>
          </p:cNvPr>
          <p:cNvSpPr txBox="1"/>
          <p:nvPr/>
        </p:nvSpPr>
        <p:spPr>
          <a:xfrm>
            <a:off x="3334870" y="3409634"/>
            <a:ext cx="1111624" cy="707886"/>
          </a:xfrm>
          <a:prstGeom prst="rect">
            <a:avLst/>
          </a:prstGeom>
          <a:noFill/>
        </p:spPr>
        <p:txBody>
          <a:bodyPr wrap="square" rtlCol="0">
            <a:spAutoFit/>
          </a:bodyPr>
          <a:lstStyle/>
          <a:p>
            <a:r>
              <a:rPr lang="tr-TR" sz="4000" dirty="0"/>
              <a:t>RİSK</a:t>
            </a:r>
          </a:p>
        </p:txBody>
      </p:sp>
      <p:cxnSp>
        <p:nvCxnSpPr>
          <p:cNvPr id="25" name="Düz Bağlayıcı 24">
            <a:extLst>
              <a:ext uri="{FF2B5EF4-FFF2-40B4-BE49-F238E27FC236}">
                <a16:creationId xmlns:a16="http://schemas.microsoft.com/office/drawing/2014/main" id="{9EAD46FB-6949-4528-AADE-4F342A536DF9}"/>
              </a:ext>
            </a:extLst>
          </p:cNvPr>
          <p:cNvCxnSpPr/>
          <p:nvPr/>
        </p:nvCxnSpPr>
        <p:spPr>
          <a:xfrm>
            <a:off x="322729" y="4007224"/>
            <a:ext cx="412376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Metin kutusu 28">
            <a:extLst>
              <a:ext uri="{FF2B5EF4-FFF2-40B4-BE49-F238E27FC236}">
                <a16:creationId xmlns:a16="http://schemas.microsoft.com/office/drawing/2014/main" id="{2BB77FDF-3247-4F79-806D-094F1823A9C9}"/>
              </a:ext>
            </a:extLst>
          </p:cNvPr>
          <p:cNvSpPr txBox="1"/>
          <p:nvPr/>
        </p:nvSpPr>
        <p:spPr>
          <a:xfrm>
            <a:off x="4711781" y="1305166"/>
            <a:ext cx="6269984" cy="923330"/>
          </a:xfrm>
          <a:prstGeom prst="rect">
            <a:avLst/>
          </a:prstGeom>
          <a:noFill/>
        </p:spPr>
        <p:txBody>
          <a:bodyPr wrap="square" rtlCol="0">
            <a:spAutoFit/>
          </a:bodyPr>
          <a:lstStyle/>
          <a:p>
            <a:pPr algn="just"/>
            <a:r>
              <a:rPr lang="tr-TR" b="1" dirty="0"/>
              <a:t>Kök Neden: </a:t>
            </a:r>
            <a:r>
              <a:rPr lang="tr-TR" dirty="0"/>
              <a:t>Riskin altında yatan ana sebeptir ve riskin belirlenmesi sırasında önce ana kök neden sonra alt kök nedenler değerlendirilmelidir.  </a:t>
            </a:r>
            <a:r>
              <a:rPr lang="tr-TR" b="1" dirty="0"/>
              <a:t> </a:t>
            </a:r>
          </a:p>
        </p:txBody>
      </p:sp>
      <p:sp>
        <p:nvSpPr>
          <p:cNvPr id="27" name="Dikdörtgen: Köşeleri Yuvarlatılmış 26">
            <a:extLst>
              <a:ext uri="{FF2B5EF4-FFF2-40B4-BE49-F238E27FC236}">
                <a16:creationId xmlns:a16="http://schemas.microsoft.com/office/drawing/2014/main" id="{DF939136-8727-47D1-A1BA-EFEBE44AA024}"/>
              </a:ext>
            </a:extLst>
          </p:cNvPr>
          <p:cNvSpPr/>
          <p:nvPr/>
        </p:nvSpPr>
        <p:spPr>
          <a:xfrm>
            <a:off x="6319277" y="2528919"/>
            <a:ext cx="3118877" cy="136568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400" dirty="0"/>
              <a:t>Riskin doğru şekilde değerlendirilmesi ve yönetilmesi için önce ana kök neden tanımlanmalı ve risk tanımı içerisinde ana kök nedene yer verilmelidir.</a:t>
            </a:r>
          </a:p>
        </p:txBody>
      </p:sp>
      <p:pic>
        <p:nvPicPr>
          <p:cNvPr id="30" name="Resim 29">
            <a:extLst>
              <a:ext uri="{FF2B5EF4-FFF2-40B4-BE49-F238E27FC236}">
                <a16:creationId xmlns:a16="http://schemas.microsoft.com/office/drawing/2014/main" id="{8B152672-9CCE-4CEE-A023-2486E45A8C3B}"/>
              </a:ext>
            </a:extLst>
          </p:cNvPr>
          <p:cNvPicPr>
            <a:picLocks noChangeAspect="1"/>
          </p:cNvPicPr>
          <p:nvPr/>
        </p:nvPicPr>
        <p:blipFill>
          <a:blip r:embed="rId4"/>
          <a:stretch>
            <a:fillRect/>
          </a:stretch>
        </p:blipFill>
        <p:spPr>
          <a:xfrm>
            <a:off x="9101611" y="2433967"/>
            <a:ext cx="1460634" cy="1460634"/>
          </a:xfrm>
          <a:prstGeom prst="rect">
            <a:avLst/>
          </a:prstGeom>
        </p:spPr>
      </p:pic>
      <p:sp>
        <p:nvSpPr>
          <p:cNvPr id="33" name="Metin kutusu 32">
            <a:extLst>
              <a:ext uri="{FF2B5EF4-FFF2-40B4-BE49-F238E27FC236}">
                <a16:creationId xmlns:a16="http://schemas.microsoft.com/office/drawing/2014/main" id="{5177D766-2519-4F09-92BE-721CCAC94D53}"/>
              </a:ext>
            </a:extLst>
          </p:cNvPr>
          <p:cNvSpPr txBox="1"/>
          <p:nvPr/>
        </p:nvSpPr>
        <p:spPr>
          <a:xfrm>
            <a:off x="4744273" y="4022781"/>
            <a:ext cx="7011324" cy="923330"/>
          </a:xfrm>
          <a:prstGeom prst="rect">
            <a:avLst/>
          </a:prstGeom>
          <a:noFill/>
        </p:spPr>
        <p:txBody>
          <a:bodyPr wrap="square" rtlCol="0">
            <a:spAutoFit/>
          </a:bodyPr>
          <a:lstStyle/>
          <a:p>
            <a:pPr algn="just"/>
            <a:r>
              <a:rPr lang="tr-TR" b="1" dirty="0"/>
              <a:t>Etki: </a:t>
            </a:r>
            <a:r>
              <a:rPr lang="tr-TR" dirty="0"/>
              <a:t>Riskin sebep olabileceği nihai durumdur. </a:t>
            </a:r>
          </a:p>
          <a:p>
            <a:pPr algn="just"/>
            <a:endParaRPr lang="tr-TR" dirty="0"/>
          </a:p>
          <a:p>
            <a:r>
              <a:rPr lang="tr-TR" b="1" dirty="0">
                <a:solidFill>
                  <a:schemeClr val="accent6">
                    <a:lumMod val="75000"/>
                  </a:schemeClr>
                </a:solidFill>
              </a:rPr>
              <a:t>‘’Risk ana kök nedeni ve etkilerini içerecek şekilde tanımlanmalıdır.’’</a:t>
            </a:r>
          </a:p>
        </p:txBody>
      </p:sp>
      <p:sp>
        <p:nvSpPr>
          <p:cNvPr id="31" name="Metin kutusu 30">
            <a:extLst>
              <a:ext uri="{FF2B5EF4-FFF2-40B4-BE49-F238E27FC236}">
                <a16:creationId xmlns:a16="http://schemas.microsoft.com/office/drawing/2014/main" id="{60CBBFBC-CBD9-44FD-BC5C-3C5D798D4E7A}"/>
              </a:ext>
            </a:extLst>
          </p:cNvPr>
          <p:cNvSpPr txBox="1"/>
          <p:nvPr/>
        </p:nvSpPr>
        <p:spPr>
          <a:xfrm>
            <a:off x="4744273" y="5045002"/>
            <a:ext cx="4624105" cy="1015663"/>
          </a:xfrm>
          <a:prstGeom prst="rect">
            <a:avLst/>
          </a:prstGeom>
          <a:noFill/>
        </p:spPr>
        <p:txBody>
          <a:bodyPr wrap="square" rtlCol="0">
            <a:spAutoFit/>
          </a:bodyPr>
          <a:lstStyle/>
          <a:p>
            <a:pPr marL="285750" indent="-285750">
              <a:buFont typeface="Wingdings" panose="05000000000000000000" pitchFamily="2" charset="2"/>
              <a:buChar char="v"/>
            </a:pPr>
            <a:r>
              <a:rPr lang="tr-TR" sz="1400" i="1" dirty="0">
                <a:solidFill>
                  <a:srgbClr val="C00000"/>
                </a:solidFill>
              </a:rPr>
              <a:t>Riskler idareler tarafından –</a:t>
            </a:r>
            <a:r>
              <a:rPr lang="tr-TR" sz="1400" i="1" dirty="0" err="1">
                <a:solidFill>
                  <a:srgbClr val="C00000"/>
                </a:solidFill>
              </a:rPr>
              <a:t>mesi</a:t>
            </a:r>
            <a:r>
              <a:rPr lang="tr-TR" sz="1400" i="1" dirty="0">
                <a:solidFill>
                  <a:srgbClr val="C00000"/>
                </a:solidFill>
              </a:rPr>
              <a:t>/</a:t>
            </a:r>
            <a:r>
              <a:rPr lang="tr-TR" sz="1400" i="1" dirty="0" err="1">
                <a:solidFill>
                  <a:srgbClr val="C00000"/>
                </a:solidFill>
              </a:rPr>
              <a:t>ması</a:t>
            </a:r>
            <a:r>
              <a:rPr lang="tr-TR" sz="1400" i="1" dirty="0">
                <a:solidFill>
                  <a:srgbClr val="C00000"/>
                </a:solidFill>
              </a:rPr>
              <a:t> şeklinde olabileceği gibi –olabilir/edebilir şeklinde de tanımlanabilir</a:t>
            </a:r>
          </a:p>
          <a:p>
            <a:endParaRPr lang="tr-TR" dirty="0"/>
          </a:p>
        </p:txBody>
      </p:sp>
    </p:spTree>
    <p:extLst>
      <p:ext uri="{BB962C8B-B14F-4D97-AF65-F5344CB8AC3E}">
        <p14:creationId xmlns:p14="http://schemas.microsoft.com/office/powerpoint/2010/main" val="1288919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 8">
            <a:extLst>
              <a:ext uri="{FF2B5EF4-FFF2-40B4-BE49-F238E27FC236}">
                <a16:creationId xmlns:a16="http://schemas.microsoft.com/office/drawing/2014/main" id="{1CE55DB4-28BF-49A8-86C7-54BCFA672B28}"/>
              </a:ext>
            </a:extLst>
          </p:cNvPr>
          <p:cNvGrpSpPr/>
          <p:nvPr/>
        </p:nvGrpSpPr>
        <p:grpSpPr>
          <a:xfrm>
            <a:off x="331864" y="311063"/>
            <a:ext cx="11528271" cy="2332166"/>
            <a:chOff x="1539734" y="311063"/>
            <a:chExt cx="9640212" cy="2332166"/>
          </a:xfrm>
        </p:grpSpPr>
        <p:sp>
          <p:nvSpPr>
            <p:cNvPr id="10" name="Metin kutusu 9">
              <a:extLst>
                <a:ext uri="{FF2B5EF4-FFF2-40B4-BE49-F238E27FC236}">
                  <a16:creationId xmlns:a16="http://schemas.microsoft.com/office/drawing/2014/main" id="{FBE8857F-FF7A-4503-876A-5F97679AC80B}"/>
                </a:ext>
              </a:extLst>
            </p:cNvPr>
            <p:cNvSpPr txBox="1"/>
            <p:nvPr/>
          </p:nvSpPr>
          <p:spPr>
            <a:xfrm>
              <a:off x="3622090" y="519571"/>
              <a:ext cx="7557856" cy="2123658"/>
            </a:xfrm>
            <a:prstGeom prst="rect">
              <a:avLst/>
            </a:prstGeom>
            <a:noFill/>
          </p:spPr>
          <p:txBody>
            <a:bodyPr wrap="square" rtlCol="0">
              <a:spAutoFit/>
            </a:bodyPr>
            <a:lstStyle/>
            <a:p>
              <a:r>
                <a:rPr lang="tr-TR" sz="6600" dirty="0">
                  <a:solidFill>
                    <a:srgbClr val="C00000"/>
                  </a:solidFill>
                </a:rPr>
                <a:t> İŞTAHININ BELİRLENMESİ</a:t>
              </a:r>
            </a:p>
          </p:txBody>
        </p:sp>
        <p:grpSp>
          <p:nvGrpSpPr>
            <p:cNvPr id="11" name="Grup 10">
              <a:extLst>
                <a:ext uri="{FF2B5EF4-FFF2-40B4-BE49-F238E27FC236}">
                  <a16:creationId xmlns:a16="http://schemas.microsoft.com/office/drawing/2014/main" id="{4CAFA006-C63A-41A8-AB9B-B3CE6607724A}"/>
                </a:ext>
              </a:extLst>
            </p:cNvPr>
            <p:cNvGrpSpPr/>
            <p:nvPr/>
          </p:nvGrpSpPr>
          <p:grpSpPr>
            <a:xfrm rot="366504">
              <a:off x="1539734" y="311063"/>
              <a:ext cx="2248455" cy="1686341"/>
              <a:chOff x="898015" y="307191"/>
              <a:chExt cx="2248455" cy="1686341"/>
            </a:xfrm>
          </p:grpSpPr>
          <p:pic>
            <p:nvPicPr>
              <p:cNvPr id="12" name="Picture 2" descr="What is Risk? How Does it Affect Business Value? | KRS CPAs, LLC |  Accountants &amp; Advisors">
                <a:extLst>
                  <a:ext uri="{FF2B5EF4-FFF2-40B4-BE49-F238E27FC236}">
                    <a16:creationId xmlns:a16="http://schemas.microsoft.com/office/drawing/2014/main" id="{D97401BD-8815-4C7D-A103-72DB3AD1E8A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8" b="92000" l="8000" r="94000">
                            <a14:foregroundMark x1="8333" y1="32444" x2="13333" y2="55556"/>
                            <a14:foregroundMark x1="13333" y1="55556" x2="8333" y2="27556"/>
                            <a14:foregroundMark x1="8333" y1="27556" x2="25000" y2="30222"/>
                            <a14:foregroundMark x1="26788" y1="42742" x2="29000" y2="58222"/>
                            <a14:foregroundMark x1="26587" y1="41333" x2="26617" y2="41541"/>
                            <a14:foregroundMark x1="25000" y1="30222" x2="25571" y2="34218"/>
                            <a14:foregroundMark x1="29000" y1="58222" x2="33333" y2="64889"/>
                            <a14:foregroundMark x1="79573" y1="50645" x2="80000" y2="55556"/>
                            <a14:foregroundMark x1="77333" y1="24889" x2="79449" y2="49222"/>
                            <a14:foregroundMark x1="87398" y1="29381" x2="88667" y2="24889"/>
                            <a14:foregroundMark x1="85276" y1="36889" x2="85680" y2="35460"/>
                            <a14:foregroundMark x1="85025" y1="37778" x2="85276" y2="36889"/>
                            <a14:foregroundMark x1="84522" y1="39556" x2="85025" y2="37778"/>
                            <a14:foregroundMark x1="82113" y1="48079" x2="84522" y2="39556"/>
                            <a14:foregroundMark x1="80000" y1="55556" x2="81639" y2="49759"/>
                            <a14:foregroundMark x1="88667" y1="39556" x2="88667" y2="51556"/>
                            <a14:foregroundMark x1="88667" y1="37778" x2="88667" y2="39556"/>
                            <a14:foregroundMark x1="88667" y1="36889" x2="88667" y2="37778"/>
                            <a14:foregroundMark x1="88667" y1="36568" x2="88667" y2="36889"/>
                            <a14:foregroundMark x1="88667" y1="24889" x2="88667" y2="29852"/>
                            <a14:foregroundMark x1="88667" y1="51556" x2="88667" y2="51556"/>
                            <a14:foregroundMark x1="41333" y1="70222" x2="55333" y2="84889"/>
                            <a14:foregroundMark x1="55333" y1="84889" x2="56000" y2="83556"/>
                            <a14:foregroundMark x1="50000" y1="92000" x2="53333" y2="91111"/>
                            <a14:foregroundMark x1="58333" y1="74667" x2="66000" y2="70222"/>
                            <a14:foregroundMark x1="94000" y1="52444" x2="94000" y2="52444"/>
                            <a14:backgroundMark x1="26333" y1="36444" x2="26333" y2="41333"/>
                            <a14:backgroundMark x1="26000" y1="34667" x2="25000" y2="36000"/>
                            <a14:backgroundMark x1="27000" y1="41778" x2="26667" y2="42667"/>
                            <a14:backgroundMark x1="89667" y1="30222" x2="88333" y2="36444"/>
                            <a14:backgroundMark x1="89000" y1="30222" x2="89000" y2="30222"/>
                            <a14:backgroundMark x1="89667" y1="36889" x2="89667" y2="36889"/>
                            <a14:backgroundMark x1="88333" y1="36889" x2="88333" y2="36889"/>
                            <a14:backgroundMark x1="90000" y1="37778" x2="90000" y2="37778"/>
                            <a14:backgroundMark x1="89333" y1="37778" x2="89333" y2="37778"/>
                            <a14:backgroundMark x1="83333" y1="47556" x2="83667" y2="48889"/>
                            <a14:backgroundMark x1="89000" y1="39556" x2="89000" y2="39556"/>
                          </a14:backgroundRemoval>
                        </a14:imgEffect>
                      </a14:imgLayer>
                    </a14:imgProps>
                  </a:ext>
                  <a:ext uri="{28A0092B-C50C-407E-A947-70E740481C1C}">
                    <a14:useLocalDpi xmlns:a14="http://schemas.microsoft.com/office/drawing/2010/main" val="0"/>
                  </a:ext>
                </a:extLst>
              </a:blip>
              <a:srcRect/>
              <a:stretch>
                <a:fillRect/>
              </a:stretch>
            </p:blipFill>
            <p:spPr bwMode="auto">
              <a:xfrm>
                <a:off x="898015" y="307191"/>
                <a:ext cx="2248455" cy="1686341"/>
              </a:xfrm>
              <a:prstGeom prst="rect">
                <a:avLst/>
              </a:prstGeom>
              <a:noFill/>
              <a:extLst>
                <a:ext uri="{909E8E84-426E-40DD-AFC4-6F175D3DCCD1}">
                  <a14:hiddenFill xmlns:a14="http://schemas.microsoft.com/office/drawing/2010/main">
                    <a:solidFill>
                      <a:srgbClr val="FFFFFF"/>
                    </a:solidFill>
                  </a14:hiddenFill>
                </a:ext>
              </a:extLst>
            </p:spPr>
          </p:pic>
          <p:sp>
            <p:nvSpPr>
              <p:cNvPr id="13" name="Akış Çizelgesi: Bağlayıcı 12">
                <a:extLst>
                  <a:ext uri="{FF2B5EF4-FFF2-40B4-BE49-F238E27FC236}">
                    <a16:creationId xmlns:a16="http://schemas.microsoft.com/office/drawing/2014/main" id="{0EAC4D23-1AB6-4FB7-8111-AE1CC250F320}"/>
                  </a:ext>
                </a:extLst>
              </p:cNvPr>
              <p:cNvSpPr/>
              <p:nvPr/>
            </p:nvSpPr>
            <p:spPr>
              <a:xfrm>
                <a:off x="1744462" y="432786"/>
                <a:ext cx="115409" cy="146481"/>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sp>
        <p:nvSpPr>
          <p:cNvPr id="14" name="Metin kutusu 13">
            <a:extLst>
              <a:ext uri="{FF2B5EF4-FFF2-40B4-BE49-F238E27FC236}">
                <a16:creationId xmlns:a16="http://schemas.microsoft.com/office/drawing/2014/main" id="{C47C10A6-3E7E-432C-84BE-89DFBE17BE72}"/>
              </a:ext>
            </a:extLst>
          </p:cNvPr>
          <p:cNvSpPr txBox="1"/>
          <p:nvPr/>
        </p:nvSpPr>
        <p:spPr>
          <a:xfrm>
            <a:off x="630342" y="2254422"/>
            <a:ext cx="11292717" cy="369332"/>
          </a:xfrm>
          <a:prstGeom prst="rect">
            <a:avLst/>
          </a:prstGeom>
          <a:noFill/>
        </p:spPr>
        <p:txBody>
          <a:bodyPr wrap="square" rtlCol="0">
            <a:spAutoFit/>
          </a:bodyPr>
          <a:lstStyle/>
          <a:p>
            <a:pPr marL="285750" indent="-285750" algn="just">
              <a:buFont typeface="Wingdings" panose="05000000000000000000" pitchFamily="2" charset="2"/>
              <a:buChar char="Ø"/>
            </a:pPr>
            <a:r>
              <a:rPr lang="tr-TR" dirty="0"/>
              <a:t>Risk İştahı idarenin stratejik hedefleri doğrultusunda kabul etmeye hazır olduğu en yüksek risk seviyesidir.</a:t>
            </a:r>
          </a:p>
        </p:txBody>
      </p:sp>
      <p:sp>
        <p:nvSpPr>
          <p:cNvPr id="15" name="Metin kutusu 14">
            <a:extLst>
              <a:ext uri="{FF2B5EF4-FFF2-40B4-BE49-F238E27FC236}">
                <a16:creationId xmlns:a16="http://schemas.microsoft.com/office/drawing/2014/main" id="{FFAFC8D5-9674-442D-9168-3AD2F24F6E2F}"/>
              </a:ext>
            </a:extLst>
          </p:cNvPr>
          <p:cNvSpPr txBox="1"/>
          <p:nvPr/>
        </p:nvSpPr>
        <p:spPr>
          <a:xfrm>
            <a:off x="630340" y="2877660"/>
            <a:ext cx="11489941" cy="646331"/>
          </a:xfrm>
          <a:prstGeom prst="rect">
            <a:avLst/>
          </a:prstGeom>
          <a:noFill/>
        </p:spPr>
        <p:txBody>
          <a:bodyPr wrap="square" rtlCol="0">
            <a:spAutoFit/>
          </a:bodyPr>
          <a:lstStyle/>
          <a:p>
            <a:pPr marL="285750" indent="-285750" algn="just">
              <a:buFont typeface="Wingdings" panose="05000000000000000000" pitchFamily="2" charset="2"/>
              <a:buChar char="Ø"/>
            </a:pPr>
            <a:r>
              <a:rPr lang="tr-TR" dirty="0"/>
              <a:t>İdare için hangi seviyenin üzerindeki risklerin kabul edilemeyeceğinin belirlenmesine ilişkin yol gösterici rol oynar.</a:t>
            </a:r>
          </a:p>
          <a:p>
            <a:pPr marL="285750" indent="-285750">
              <a:buFont typeface="Wingdings" panose="05000000000000000000" pitchFamily="2" charset="2"/>
              <a:buChar char="Ø"/>
            </a:pPr>
            <a:endParaRPr lang="tr-TR" dirty="0"/>
          </a:p>
        </p:txBody>
      </p:sp>
      <p:sp>
        <p:nvSpPr>
          <p:cNvPr id="16" name="Metin kutusu 15">
            <a:extLst>
              <a:ext uri="{FF2B5EF4-FFF2-40B4-BE49-F238E27FC236}">
                <a16:creationId xmlns:a16="http://schemas.microsoft.com/office/drawing/2014/main" id="{33C6006E-BF54-4D79-BC0C-C18DB3FDE85C}"/>
              </a:ext>
            </a:extLst>
          </p:cNvPr>
          <p:cNvSpPr txBox="1"/>
          <p:nvPr/>
        </p:nvSpPr>
        <p:spPr>
          <a:xfrm>
            <a:off x="630343" y="3429000"/>
            <a:ext cx="4944860" cy="646331"/>
          </a:xfrm>
          <a:prstGeom prst="rect">
            <a:avLst/>
          </a:prstGeom>
          <a:noFill/>
        </p:spPr>
        <p:txBody>
          <a:bodyPr wrap="square" rtlCol="0">
            <a:spAutoFit/>
          </a:bodyPr>
          <a:lstStyle/>
          <a:p>
            <a:pPr marL="285750" indent="-285750" algn="just">
              <a:buFont typeface="Wingdings" panose="05000000000000000000" pitchFamily="2" charset="2"/>
              <a:buChar char="Ø"/>
            </a:pPr>
            <a:r>
              <a:rPr lang="tr-TR" dirty="0"/>
              <a:t>Üst Yönetici tarafından hedef bazında belirlenir.</a:t>
            </a:r>
          </a:p>
          <a:p>
            <a:pPr marL="285750" indent="-285750">
              <a:buFont typeface="Wingdings" panose="05000000000000000000" pitchFamily="2" charset="2"/>
              <a:buChar char="Ø"/>
            </a:pPr>
            <a:endParaRPr lang="tr-TR" dirty="0"/>
          </a:p>
        </p:txBody>
      </p:sp>
      <p:sp>
        <p:nvSpPr>
          <p:cNvPr id="17" name="Metin kutusu 16">
            <a:extLst>
              <a:ext uri="{FF2B5EF4-FFF2-40B4-BE49-F238E27FC236}">
                <a16:creationId xmlns:a16="http://schemas.microsoft.com/office/drawing/2014/main" id="{0F48AD18-A313-4CBC-9676-9EF0229E848E}"/>
              </a:ext>
            </a:extLst>
          </p:cNvPr>
          <p:cNvSpPr txBox="1"/>
          <p:nvPr/>
        </p:nvSpPr>
        <p:spPr>
          <a:xfrm>
            <a:off x="630340" y="4026506"/>
            <a:ext cx="11041707" cy="923330"/>
          </a:xfrm>
          <a:prstGeom prst="rect">
            <a:avLst/>
          </a:prstGeom>
          <a:noFill/>
        </p:spPr>
        <p:txBody>
          <a:bodyPr wrap="square" rtlCol="0">
            <a:spAutoFit/>
          </a:bodyPr>
          <a:lstStyle/>
          <a:p>
            <a:pPr marL="285750" indent="-285750" algn="just">
              <a:buFont typeface="Wingdings" panose="05000000000000000000" pitchFamily="2" charset="2"/>
              <a:buChar char="Ø"/>
            </a:pPr>
            <a:r>
              <a:rPr lang="tr-TR" dirty="0"/>
              <a:t>Yüksek risk iştahının yüksek kayıplara neden olabileceği algısı ile gereğinden düşük seviyede risk iştahı tanımlanması idarenin fırsatları değerlendirmesine engel teşkil edebilir.</a:t>
            </a:r>
          </a:p>
          <a:p>
            <a:pPr marL="285750" indent="-285750">
              <a:buFont typeface="Wingdings" panose="05000000000000000000" pitchFamily="2" charset="2"/>
              <a:buChar char="Ø"/>
            </a:pPr>
            <a:endParaRPr lang="tr-TR" dirty="0"/>
          </a:p>
        </p:txBody>
      </p:sp>
      <p:sp>
        <p:nvSpPr>
          <p:cNvPr id="18" name="Metin kutusu 17">
            <a:extLst>
              <a:ext uri="{FF2B5EF4-FFF2-40B4-BE49-F238E27FC236}">
                <a16:creationId xmlns:a16="http://schemas.microsoft.com/office/drawing/2014/main" id="{561CF9DD-4FC0-42AE-8D3E-1435727B62BD}"/>
              </a:ext>
            </a:extLst>
          </p:cNvPr>
          <p:cNvSpPr txBox="1"/>
          <p:nvPr/>
        </p:nvSpPr>
        <p:spPr>
          <a:xfrm>
            <a:off x="630340" y="4740339"/>
            <a:ext cx="10857102" cy="923330"/>
          </a:xfrm>
          <a:prstGeom prst="rect">
            <a:avLst/>
          </a:prstGeom>
          <a:noFill/>
        </p:spPr>
        <p:txBody>
          <a:bodyPr wrap="square" rtlCol="0">
            <a:spAutoFit/>
          </a:bodyPr>
          <a:lstStyle/>
          <a:p>
            <a:pPr marL="285750" indent="-285750" algn="just">
              <a:buFont typeface="Wingdings" panose="05000000000000000000" pitchFamily="2" charset="2"/>
              <a:buChar char="Ø"/>
            </a:pPr>
            <a:r>
              <a:rPr lang="tr-TR" dirty="0"/>
              <a:t>Risk İştahı yüksek, orta ve düşük olmak üzere 3 seviyede belirlenir ve idarenin risk yönetimi kapasitesindeki değişimlere paralel olarak zamanla değişebilen bir kavramdır.</a:t>
            </a:r>
          </a:p>
          <a:p>
            <a:pPr marL="285750" indent="-285750">
              <a:buFont typeface="Wingdings" panose="05000000000000000000" pitchFamily="2" charset="2"/>
              <a:buChar char="Ø"/>
            </a:pPr>
            <a:endParaRPr lang="tr-TR" dirty="0"/>
          </a:p>
        </p:txBody>
      </p:sp>
    </p:spTree>
    <p:extLst>
      <p:ext uri="{BB962C8B-B14F-4D97-AF65-F5344CB8AC3E}">
        <p14:creationId xmlns:p14="http://schemas.microsoft.com/office/powerpoint/2010/main" val="473690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C8CB983B-97D8-4D95-B6EB-67FACE40F646}"/>
              </a:ext>
            </a:extLst>
          </p:cNvPr>
          <p:cNvGrpSpPr/>
          <p:nvPr/>
        </p:nvGrpSpPr>
        <p:grpSpPr>
          <a:xfrm>
            <a:off x="1295033" y="230243"/>
            <a:ext cx="4776331" cy="1686341"/>
            <a:chOff x="2020575" y="301121"/>
            <a:chExt cx="3994081" cy="1686341"/>
          </a:xfrm>
        </p:grpSpPr>
        <p:sp>
          <p:nvSpPr>
            <p:cNvPr id="5" name="Metin kutusu 4">
              <a:extLst>
                <a:ext uri="{FF2B5EF4-FFF2-40B4-BE49-F238E27FC236}">
                  <a16:creationId xmlns:a16="http://schemas.microsoft.com/office/drawing/2014/main" id="{59CBE028-EFF8-41CA-ABA1-BFA380EDE075}"/>
                </a:ext>
              </a:extLst>
            </p:cNvPr>
            <p:cNvSpPr txBox="1"/>
            <p:nvPr/>
          </p:nvSpPr>
          <p:spPr>
            <a:xfrm>
              <a:off x="3930727" y="486361"/>
              <a:ext cx="2083929" cy="1107996"/>
            </a:xfrm>
            <a:prstGeom prst="rect">
              <a:avLst/>
            </a:prstGeom>
            <a:noFill/>
          </p:spPr>
          <p:txBody>
            <a:bodyPr wrap="square" rtlCol="0">
              <a:spAutoFit/>
            </a:bodyPr>
            <a:lstStyle/>
            <a:p>
              <a:r>
                <a:rPr lang="tr-TR" sz="6600" dirty="0">
                  <a:solidFill>
                    <a:srgbClr val="C00000"/>
                  </a:solidFill>
                </a:rPr>
                <a:t> LERİN</a:t>
              </a:r>
            </a:p>
          </p:txBody>
        </p:sp>
        <p:grpSp>
          <p:nvGrpSpPr>
            <p:cNvPr id="6" name="Grup 5">
              <a:extLst>
                <a:ext uri="{FF2B5EF4-FFF2-40B4-BE49-F238E27FC236}">
                  <a16:creationId xmlns:a16="http://schemas.microsoft.com/office/drawing/2014/main" id="{9F334DC7-EC0F-489A-B1E1-991ACB695274}"/>
                </a:ext>
              </a:extLst>
            </p:cNvPr>
            <p:cNvGrpSpPr/>
            <p:nvPr/>
          </p:nvGrpSpPr>
          <p:grpSpPr>
            <a:xfrm rot="366504">
              <a:off x="2020575" y="301121"/>
              <a:ext cx="2248455" cy="1686341"/>
              <a:chOff x="1375068" y="246139"/>
              <a:chExt cx="2248455" cy="1686341"/>
            </a:xfrm>
          </p:grpSpPr>
          <p:pic>
            <p:nvPicPr>
              <p:cNvPr id="7" name="Picture 2" descr="What is Risk? How Does it Affect Business Value? | KRS CPAs, LLC |  Accountants &amp; Advisors">
                <a:extLst>
                  <a:ext uri="{FF2B5EF4-FFF2-40B4-BE49-F238E27FC236}">
                    <a16:creationId xmlns:a16="http://schemas.microsoft.com/office/drawing/2014/main" id="{4202013E-F3E8-4A68-B23D-A6BEC079624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8" b="92000" l="8000" r="94000">
                            <a14:foregroundMark x1="8333" y1="32444" x2="13333" y2="55556"/>
                            <a14:foregroundMark x1="13333" y1="55556" x2="8333" y2="27556"/>
                            <a14:foregroundMark x1="8333" y1="27556" x2="25000" y2="30222"/>
                            <a14:foregroundMark x1="26788" y1="42742" x2="29000" y2="58222"/>
                            <a14:foregroundMark x1="26587" y1="41333" x2="26617" y2="41541"/>
                            <a14:foregroundMark x1="25000" y1="30222" x2="25571" y2="34218"/>
                            <a14:foregroundMark x1="29000" y1="58222" x2="33333" y2="64889"/>
                            <a14:foregroundMark x1="79573" y1="50645" x2="80000" y2="55556"/>
                            <a14:foregroundMark x1="77333" y1="24889" x2="79449" y2="49222"/>
                            <a14:foregroundMark x1="87398" y1="29381" x2="88667" y2="24889"/>
                            <a14:foregroundMark x1="85276" y1="36889" x2="85680" y2="35460"/>
                            <a14:foregroundMark x1="85025" y1="37778" x2="85276" y2="36889"/>
                            <a14:foregroundMark x1="84522" y1="39556" x2="85025" y2="37778"/>
                            <a14:foregroundMark x1="82113" y1="48079" x2="84522" y2="39556"/>
                            <a14:foregroundMark x1="80000" y1="55556" x2="81639" y2="49759"/>
                            <a14:foregroundMark x1="88667" y1="39556" x2="88667" y2="51556"/>
                            <a14:foregroundMark x1="88667" y1="37778" x2="88667" y2="39556"/>
                            <a14:foregroundMark x1="88667" y1="36889" x2="88667" y2="37778"/>
                            <a14:foregroundMark x1="88667" y1="36568" x2="88667" y2="36889"/>
                            <a14:foregroundMark x1="88667" y1="24889" x2="88667" y2="29852"/>
                            <a14:foregroundMark x1="88667" y1="51556" x2="88667" y2="51556"/>
                            <a14:foregroundMark x1="41333" y1="70222" x2="55333" y2="84889"/>
                            <a14:foregroundMark x1="55333" y1="84889" x2="56000" y2="83556"/>
                            <a14:foregroundMark x1="50000" y1="92000" x2="53333" y2="91111"/>
                            <a14:foregroundMark x1="58333" y1="74667" x2="66000" y2="70222"/>
                            <a14:foregroundMark x1="94000" y1="52444" x2="94000" y2="52444"/>
                            <a14:backgroundMark x1="26333" y1="36444" x2="26333" y2="41333"/>
                            <a14:backgroundMark x1="26000" y1="34667" x2="25000" y2="36000"/>
                            <a14:backgroundMark x1="27000" y1="41778" x2="26667" y2="42667"/>
                            <a14:backgroundMark x1="89667" y1="30222" x2="88333" y2="36444"/>
                            <a14:backgroundMark x1="89000" y1="30222" x2="89000" y2="30222"/>
                            <a14:backgroundMark x1="89667" y1="36889" x2="89667" y2="36889"/>
                            <a14:backgroundMark x1="88333" y1="36889" x2="88333" y2="36889"/>
                            <a14:backgroundMark x1="90000" y1="37778" x2="90000" y2="37778"/>
                            <a14:backgroundMark x1="89333" y1="37778" x2="89333" y2="37778"/>
                            <a14:backgroundMark x1="83333" y1="47556" x2="83667" y2="48889"/>
                            <a14:backgroundMark x1="89000" y1="39556" x2="89000" y2="39556"/>
                          </a14:backgroundRemoval>
                        </a14:imgEffect>
                      </a14:imgLayer>
                    </a14:imgProps>
                  </a:ext>
                  <a:ext uri="{28A0092B-C50C-407E-A947-70E740481C1C}">
                    <a14:useLocalDpi xmlns:a14="http://schemas.microsoft.com/office/drawing/2010/main" val="0"/>
                  </a:ext>
                </a:extLst>
              </a:blip>
              <a:srcRect/>
              <a:stretch>
                <a:fillRect/>
              </a:stretch>
            </p:blipFill>
            <p:spPr bwMode="auto">
              <a:xfrm>
                <a:off x="1375068" y="246139"/>
                <a:ext cx="2248455" cy="1686341"/>
              </a:xfrm>
              <a:prstGeom prst="rect">
                <a:avLst/>
              </a:prstGeom>
              <a:noFill/>
              <a:extLst>
                <a:ext uri="{909E8E84-426E-40DD-AFC4-6F175D3DCCD1}">
                  <a14:hiddenFill xmlns:a14="http://schemas.microsoft.com/office/drawing/2010/main">
                    <a:solidFill>
                      <a:srgbClr val="FFFFFF"/>
                    </a:solidFill>
                  </a14:hiddenFill>
                </a:ext>
              </a:extLst>
            </p:spPr>
          </p:pic>
          <p:sp>
            <p:nvSpPr>
              <p:cNvPr id="8" name="Akış Çizelgesi: Bağlayıcı 7">
                <a:extLst>
                  <a:ext uri="{FF2B5EF4-FFF2-40B4-BE49-F238E27FC236}">
                    <a16:creationId xmlns:a16="http://schemas.microsoft.com/office/drawing/2014/main" id="{9EEEF256-1A2F-46EE-B29C-8962557E51D5}"/>
                  </a:ext>
                </a:extLst>
              </p:cNvPr>
              <p:cNvSpPr/>
              <p:nvPr/>
            </p:nvSpPr>
            <p:spPr>
              <a:xfrm>
                <a:off x="2222471" y="382424"/>
                <a:ext cx="115409" cy="146481"/>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sp>
        <p:nvSpPr>
          <p:cNvPr id="9" name="Metin kutusu 8">
            <a:extLst>
              <a:ext uri="{FF2B5EF4-FFF2-40B4-BE49-F238E27FC236}">
                <a16:creationId xmlns:a16="http://schemas.microsoft.com/office/drawing/2014/main" id="{C1F0A2C4-E45E-440A-B726-948FBD1C4C70}"/>
              </a:ext>
            </a:extLst>
          </p:cNvPr>
          <p:cNvSpPr txBox="1"/>
          <p:nvPr/>
        </p:nvSpPr>
        <p:spPr>
          <a:xfrm>
            <a:off x="3424162" y="267898"/>
            <a:ext cx="7369136" cy="2123658"/>
          </a:xfrm>
          <a:prstGeom prst="rect">
            <a:avLst/>
          </a:prstGeom>
          <a:noFill/>
        </p:spPr>
        <p:txBody>
          <a:bodyPr wrap="square" rtlCol="0">
            <a:spAutoFit/>
          </a:bodyPr>
          <a:lstStyle/>
          <a:p>
            <a:r>
              <a:rPr lang="tr-TR" sz="6600" dirty="0">
                <a:solidFill>
                  <a:srgbClr val="C00000"/>
                </a:solidFill>
              </a:rPr>
              <a:t> DEĞERLENDİRİLMESİ</a:t>
            </a:r>
          </a:p>
        </p:txBody>
      </p:sp>
      <p:sp>
        <p:nvSpPr>
          <p:cNvPr id="10" name="Konuşma Balonu: Köşeleri Yuvarlanmış Dikdörtgen 9">
            <a:extLst>
              <a:ext uri="{FF2B5EF4-FFF2-40B4-BE49-F238E27FC236}">
                <a16:creationId xmlns:a16="http://schemas.microsoft.com/office/drawing/2014/main" id="{8E322F45-FCA2-461A-BF52-18D6B04083EC}"/>
              </a:ext>
            </a:extLst>
          </p:cNvPr>
          <p:cNvSpPr/>
          <p:nvPr/>
        </p:nvSpPr>
        <p:spPr>
          <a:xfrm>
            <a:off x="1306582" y="2680447"/>
            <a:ext cx="4235160" cy="2320134"/>
          </a:xfrm>
          <a:prstGeom prst="wedgeRoundRectCallou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a:extLst>
              <a:ext uri="{FF2B5EF4-FFF2-40B4-BE49-F238E27FC236}">
                <a16:creationId xmlns:a16="http://schemas.microsoft.com/office/drawing/2014/main" id="{A93E5CC6-106A-487C-82B1-81C44F6EC0FC}"/>
              </a:ext>
            </a:extLst>
          </p:cNvPr>
          <p:cNvSpPr txBox="1"/>
          <p:nvPr/>
        </p:nvSpPr>
        <p:spPr>
          <a:xfrm>
            <a:off x="1482444" y="2963351"/>
            <a:ext cx="3883435" cy="1754326"/>
          </a:xfrm>
          <a:prstGeom prst="rect">
            <a:avLst/>
          </a:prstGeom>
          <a:noFill/>
        </p:spPr>
        <p:txBody>
          <a:bodyPr wrap="square" rtlCol="0">
            <a:spAutoFit/>
          </a:bodyPr>
          <a:lstStyle/>
          <a:p>
            <a:pPr algn="just"/>
            <a:r>
              <a:rPr lang="tr-TR" dirty="0"/>
              <a:t>‘‘Risk seviyelerinin belirlenmesi, risklerin etki ve olasılık seviyeleri ile idarenin mevcut risk yönetimi faaliyetlerinin yeterliliği göz önünde bulundurularak risklerin kendi aralarında sınıflandırılmasıdır.’’</a:t>
            </a:r>
          </a:p>
        </p:txBody>
      </p:sp>
      <p:sp>
        <p:nvSpPr>
          <p:cNvPr id="12" name="Konuşma Balonu: Köşeleri Yuvarlanmış Dikdörtgen 11">
            <a:extLst>
              <a:ext uri="{FF2B5EF4-FFF2-40B4-BE49-F238E27FC236}">
                <a16:creationId xmlns:a16="http://schemas.microsoft.com/office/drawing/2014/main" id="{0F24FB0C-61B6-44E0-9CB5-83020E4BA3C6}"/>
              </a:ext>
            </a:extLst>
          </p:cNvPr>
          <p:cNvSpPr/>
          <p:nvPr/>
        </p:nvSpPr>
        <p:spPr>
          <a:xfrm>
            <a:off x="6660776" y="2707341"/>
            <a:ext cx="4235161" cy="2315923"/>
          </a:xfrm>
          <a:prstGeom prst="wedgeRoundRectCallou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a:extLst>
              <a:ext uri="{FF2B5EF4-FFF2-40B4-BE49-F238E27FC236}">
                <a16:creationId xmlns:a16="http://schemas.microsoft.com/office/drawing/2014/main" id="{2372A75A-5FCE-4DBE-9B55-19078A07648E}"/>
              </a:ext>
            </a:extLst>
          </p:cNvPr>
          <p:cNvSpPr txBox="1"/>
          <p:nvPr/>
        </p:nvSpPr>
        <p:spPr>
          <a:xfrm>
            <a:off x="6859829" y="2849639"/>
            <a:ext cx="3837054" cy="2031325"/>
          </a:xfrm>
          <a:prstGeom prst="rect">
            <a:avLst/>
          </a:prstGeom>
          <a:noFill/>
        </p:spPr>
        <p:txBody>
          <a:bodyPr wrap="square" rtlCol="0">
            <a:spAutoFit/>
          </a:bodyPr>
          <a:lstStyle/>
          <a:p>
            <a:pPr algn="just"/>
            <a:r>
              <a:rPr lang="tr-TR" dirty="0"/>
              <a:t>‘‘Risklerin etki ve olasılıklarının değerlendirilmesinde, etki için </a:t>
            </a:r>
            <a:r>
              <a:rPr lang="tr-TR" b="1" dirty="0"/>
              <a:t>çok düşük, düşük, orta, yüksek ve çok yüksek</a:t>
            </a:r>
            <a:r>
              <a:rPr lang="tr-TR" dirty="0"/>
              <a:t>, olasılık için, </a:t>
            </a:r>
            <a:r>
              <a:rPr lang="tr-TR" b="1" dirty="0"/>
              <a:t>çok zayıf olasılık, zayıf olasılık, olası, yüksek olasılık ve neredeyse kesin olmak üzere </a:t>
            </a:r>
            <a:r>
              <a:rPr lang="tr-TR" dirty="0"/>
              <a:t>beşli bir ölçek kullanılmaktadır.’’</a:t>
            </a:r>
          </a:p>
        </p:txBody>
      </p:sp>
    </p:spTree>
    <p:extLst>
      <p:ext uri="{BB962C8B-B14F-4D97-AF65-F5344CB8AC3E}">
        <p14:creationId xmlns:p14="http://schemas.microsoft.com/office/powerpoint/2010/main" val="503872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BC9F0E1E-CAE4-4763-8CAB-CF6B380A89B8}"/>
              </a:ext>
            </a:extLst>
          </p:cNvPr>
          <p:cNvGrpSpPr/>
          <p:nvPr/>
        </p:nvGrpSpPr>
        <p:grpSpPr>
          <a:xfrm>
            <a:off x="1295033" y="230243"/>
            <a:ext cx="4776331" cy="1686341"/>
            <a:chOff x="2020575" y="301121"/>
            <a:chExt cx="3994081" cy="1686341"/>
          </a:xfrm>
        </p:grpSpPr>
        <p:sp>
          <p:nvSpPr>
            <p:cNvPr id="5" name="Metin kutusu 4">
              <a:extLst>
                <a:ext uri="{FF2B5EF4-FFF2-40B4-BE49-F238E27FC236}">
                  <a16:creationId xmlns:a16="http://schemas.microsoft.com/office/drawing/2014/main" id="{7E5DAF74-0382-41C9-99C2-E4DC56075A1B}"/>
                </a:ext>
              </a:extLst>
            </p:cNvPr>
            <p:cNvSpPr txBox="1"/>
            <p:nvPr/>
          </p:nvSpPr>
          <p:spPr>
            <a:xfrm>
              <a:off x="3930727" y="486361"/>
              <a:ext cx="2083929" cy="1107996"/>
            </a:xfrm>
            <a:prstGeom prst="rect">
              <a:avLst/>
            </a:prstGeom>
            <a:noFill/>
          </p:spPr>
          <p:txBody>
            <a:bodyPr wrap="square" rtlCol="0">
              <a:spAutoFit/>
            </a:bodyPr>
            <a:lstStyle/>
            <a:p>
              <a:r>
                <a:rPr lang="tr-TR" sz="6600" dirty="0">
                  <a:solidFill>
                    <a:srgbClr val="C00000"/>
                  </a:solidFill>
                </a:rPr>
                <a:t> LERİN</a:t>
              </a:r>
            </a:p>
          </p:txBody>
        </p:sp>
        <p:grpSp>
          <p:nvGrpSpPr>
            <p:cNvPr id="6" name="Grup 5">
              <a:extLst>
                <a:ext uri="{FF2B5EF4-FFF2-40B4-BE49-F238E27FC236}">
                  <a16:creationId xmlns:a16="http://schemas.microsoft.com/office/drawing/2014/main" id="{B3077937-A22B-4504-9930-73F69F57A1F9}"/>
                </a:ext>
              </a:extLst>
            </p:cNvPr>
            <p:cNvGrpSpPr/>
            <p:nvPr/>
          </p:nvGrpSpPr>
          <p:grpSpPr>
            <a:xfrm rot="366504">
              <a:off x="2020575" y="301121"/>
              <a:ext cx="2248455" cy="1686341"/>
              <a:chOff x="1375068" y="246139"/>
              <a:chExt cx="2248455" cy="1686341"/>
            </a:xfrm>
          </p:grpSpPr>
          <p:pic>
            <p:nvPicPr>
              <p:cNvPr id="7" name="Picture 2" descr="What is Risk? How Does it Affect Business Value? | KRS CPAs, LLC |  Accountants &amp; Advisors">
                <a:extLst>
                  <a:ext uri="{FF2B5EF4-FFF2-40B4-BE49-F238E27FC236}">
                    <a16:creationId xmlns:a16="http://schemas.microsoft.com/office/drawing/2014/main" id="{B95A72E8-BBDA-4BF0-B07B-F12A5FCCDF6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8" b="92000" l="8000" r="94000">
                            <a14:foregroundMark x1="8333" y1="32444" x2="13333" y2="55556"/>
                            <a14:foregroundMark x1="13333" y1="55556" x2="8333" y2="27556"/>
                            <a14:foregroundMark x1="8333" y1="27556" x2="25000" y2="30222"/>
                            <a14:foregroundMark x1="26788" y1="42742" x2="29000" y2="58222"/>
                            <a14:foregroundMark x1="26587" y1="41333" x2="26617" y2="41541"/>
                            <a14:foregroundMark x1="25000" y1="30222" x2="25571" y2="34218"/>
                            <a14:foregroundMark x1="29000" y1="58222" x2="33333" y2="64889"/>
                            <a14:foregroundMark x1="79573" y1="50645" x2="80000" y2="55556"/>
                            <a14:foregroundMark x1="77333" y1="24889" x2="79449" y2="49222"/>
                            <a14:foregroundMark x1="87398" y1="29381" x2="88667" y2="24889"/>
                            <a14:foregroundMark x1="85276" y1="36889" x2="85680" y2="35460"/>
                            <a14:foregroundMark x1="85025" y1="37778" x2="85276" y2="36889"/>
                            <a14:foregroundMark x1="84522" y1="39556" x2="85025" y2="37778"/>
                            <a14:foregroundMark x1="82113" y1="48079" x2="84522" y2="39556"/>
                            <a14:foregroundMark x1="80000" y1="55556" x2="81639" y2="49759"/>
                            <a14:foregroundMark x1="88667" y1="39556" x2="88667" y2="51556"/>
                            <a14:foregroundMark x1="88667" y1="37778" x2="88667" y2="39556"/>
                            <a14:foregroundMark x1="88667" y1="36889" x2="88667" y2="37778"/>
                            <a14:foregroundMark x1="88667" y1="36568" x2="88667" y2="36889"/>
                            <a14:foregroundMark x1="88667" y1="24889" x2="88667" y2="29852"/>
                            <a14:foregroundMark x1="88667" y1="51556" x2="88667" y2="51556"/>
                            <a14:foregroundMark x1="41333" y1="70222" x2="55333" y2="84889"/>
                            <a14:foregroundMark x1="55333" y1="84889" x2="56000" y2="83556"/>
                            <a14:foregroundMark x1="50000" y1="92000" x2="53333" y2="91111"/>
                            <a14:foregroundMark x1="58333" y1="74667" x2="66000" y2="70222"/>
                            <a14:foregroundMark x1="94000" y1="52444" x2="94000" y2="52444"/>
                            <a14:backgroundMark x1="26333" y1="36444" x2="26333" y2="41333"/>
                            <a14:backgroundMark x1="26000" y1="34667" x2="25000" y2="36000"/>
                            <a14:backgroundMark x1="27000" y1="41778" x2="26667" y2="42667"/>
                            <a14:backgroundMark x1="89667" y1="30222" x2="88333" y2="36444"/>
                            <a14:backgroundMark x1="89000" y1="30222" x2="89000" y2="30222"/>
                            <a14:backgroundMark x1="89667" y1="36889" x2="89667" y2="36889"/>
                            <a14:backgroundMark x1="88333" y1="36889" x2="88333" y2="36889"/>
                            <a14:backgroundMark x1="90000" y1="37778" x2="90000" y2="37778"/>
                            <a14:backgroundMark x1="89333" y1="37778" x2="89333" y2="37778"/>
                            <a14:backgroundMark x1="83333" y1="47556" x2="83667" y2="48889"/>
                            <a14:backgroundMark x1="89000" y1="39556" x2="89000" y2="39556"/>
                          </a14:backgroundRemoval>
                        </a14:imgEffect>
                      </a14:imgLayer>
                    </a14:imgProps>
                  </a:ext>
                  <a:ext uri="{28A0092B-C50C-407E-A947-70E740481C1C}">
                    <a14:useLocalDpi xmlns:a14="http://schemas.microsoft.com/office/drawing/2010/main" val="0"/>
                  </a:ext>
                </a:extLst>
              </a:blip>
              <a:srcRect/>
              <a:stretch>
                <a:fillRect/>
              </a:stretch>
            </p:blipFill>
            <p:spPr bwMode="auto">
              <a:xfrm>
                <a:off x="1375068" y="246139"/>
                <a:ext cx="2248455" cy="1686341"/>
              </a:xfrm>
              <a:prstGeom prst="rect">
                <a:avLst/>
              </a:prstGeom>
              <a:noFill/>
              <a:extLst>
                <a:ext uri="{909E8E84-426E-40DD-AFC4-6F175D3DCCD1}">
                  <a14:hiddenFill xmlns:a14="http://schemas.microsoft.com/office/drawing/2010/main">
                    <a:solidFill>
                      <a:srgbClr val="FFFFFF"/>
                    </a:solidFill>
                  </a14:hiddenFill>
                </a:ext>
              </a:extLst>
            </p:spPr>
          </p:pic>
          <p:sp>
            <p:nvSpPr>
              <p:cNvPr id="8" name="Akış Çizelgesi: Bağlayıcı 7">
                <a:extLst>
                  <a:ext uri="{FF2B5EF4-FFF2-40B4-BE49-F238E27FC236}">
                    <a16:creationId xmlns:a16="http://schemas.microsoft.com/office/drawing/2014/main" id="{F28AB5C2-AAC6-410E-B642-BAE8F41B64D9}"/>
                  </a:ext>
                </a:extLst>
              </p:cNvPr>
              <p:cNvSpPr/>
              <p:nvPr/>
            </p:nvSpPr>
            <p:spPr>
              <a:xfrm>
                <a:off x="2222471" y="382424"/>
                <a:ext cx="115409" cy="146481"/>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sp>
        <p:nvSpPr>
          <p:cNvPr id="9" name="Metin kutusu 8">
            <a:extLst>
              <a:ext uri="{FF2B5EF4-FFF2-40B4-BE49-F238E27FC236}">
                <a16:creationId xmlns:a16="http://schemas.microsoft.com/office/drawing/2014/main" id="{51E45068-BFD1-4C57-8008-8C2788D28208}"/>
              </a:ext>
            </a:extLst>
          </p:cNvPr>
          <p:cNvSpPr txBox="1"/>
          <p:nvPr/>
        </p:nvSpPr>
        <p:spPr>
          <a:xfrm>
            <a:off x="3424162" y="267898"/>
            <a:ext cx="7369136" cy="2123658"/>
          </a:xfrm>
          <a:prstGeom prst="rect">
            <a:avLst/>
          </a:prstGeom>
          <a:noFill/>
        </p:spPr>
        <p:txBody>
          <a:bodyPr wrap="square" rtlCol="0">
            <a:spAutoFit/>
          </a:bodyPr>
          <a:lstStyle/>
          <a:p>
            <a:r>
              <a:rPr lang="tr-TR" sz="6600" dirty="0">
                <a:solidFill>
                  <a:srgbClr val="C00000"/>
                </a:solidFill>
              </a:rPr>
              <a:t> DEĞERLENDİRİLMESİ</a:t>
            </a:r>
          </a:p>
        </p:txBody>
      </p:sp>
      <p:pic>
        <p:nvPicPr>
          <p:cNvPr id="3" name="Resim 2">
            <a:extLst>
              <a:ext uri="{FF2B5EF4-FFF2-40B4-BE49-F238E27FC236}">
                <a16:creationId xmlns:a16="http://schemas.microsoft.com/office/drawing/2014/main" id="{DF7EDEC9-CCF6-4A9A-860E-0773F0C885BB}"/>
              </a:ext>
            </a:extLst>
          </p:cNvPr>
          <p:cNvPicPr>
            <a:picLocks noChangeAspect="1"/>
          </p:cNvPicPr>
          <p:nvPr/>
        </p:nvPicPr>
        <p:blipFill>
          <a:blip r:embed="rId4"/>
          <a:stretch>
            <a:fillRect/>
          </a:stretch>
        </p:blipFill>
        <p:spPr>
          <a:xfrm>
            <a:off x="1338450" y="2567483"/>
            <a:ext cx="4667531" cy="3245547"/>
          </a:xfrm>
          <a:prstGeom prst="rect">
            <a:avLst/>
          </a:prstGeom>
          <a:ln>
            <a:noFill/>
          </a:ln>
          <a:effectLst>
            <a:outerShdw blurRad="190500" algn="tl" rotWithShape="0">
              <a:srgbClr val="000000">
                <a:alpha val="70000"/>
              </a:srgbClr>
            </a:outerShdw>
          </a:effectLst>
        </p:spPr>
      </p:pic>
      <p:pic>
        <p:nvPicPr>
          <p:cNvPr id="11" name="Resim 10">
            <a:extLst>
              <a:ext uri="{FF2B5EF4-FFF2-40B4-BE49-F238E27FC236}">
                <a16:creationId xmlns:a16="http://schemas.microsoft.com/office/drawing/2014/main" id="{0F3D8A08-800A-4722-9028-531C5AED06A9}"/>
              </a:ext>
            </a:extLst>
          </p:cNvPr>
          <p:cNvPicPr>
            <a:picLocks noChangeAspect="1"/>
          </p:cNvPicPr>
          <p:nvPr/>
        </p:nvPicPr>
        <p:blipFill rotWithShape="1">
          <a:blip r:embed="rId5"/>
          <a:srcRect l="1672" t="207" r="2807" b="-207"/>
          <a:stretch/>
        </p:blipFill>
        <p:spPr>
          <a:xfrm>
            <a:off x="6266329" y="2567483"/>
            <a:ext cx="4587221" cy="32522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54078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957BA077-C445-49FB-B301-E167EF49CB07}"/>
              </a:ext>
            </a:extLst>
          </p:cNvPr>
          <p:cNvSpPr txBox="1"/>
          <p:nvPr/>
        </p:nvSpPr>
        <p:spPr>
          <a:xfrm>
            <a:off x="1295711" y="3161657"/>
            <a:ext cx="3857431" cy="1754326"/>
          </a:xfrm>
          <a:prstGeom prst="rect">
            <a:avLst/>
          </a:prstGeom>
          <a:noFill/>
        </p:spPr>
        <p:txBody>
          <a:bodyPr wrap="square" rtlCol="0">
            <a:spAutoFit/>
          </a:bodyPr>
          <a:lstStyle/>
          <a:p>
            <a:pPr algn="just"/>
            <a:r>
              <a:rPr lang="tr-TR" b="1" dirty="0"/>
              <a:t>Doğal Risk Seviyesi: </a:t>
            </a:r>
            <a:r>
              <a:rPr lang="tr-TR" dirty="0"/>
              <a:t>İdare tarafından riske yönelik herhangi bir ilave risk yönetimi faaliyeti uygulanmadan önceki risk seviyesidir. Etki ve olasılık puanları en yüksek 5 en düşük 1 olacak şekilde belirlenir.</a:t>
            </a:r>
          </a:p>
        </p:txBody>
      </p:sp>
      <p:grpSp>
        <p:nvGrpSpPr>
          <p:cNvPr id="5" name="Grup 4">
            <a:extLst>
              <a:ext uri="{FF2B5EF4-FFF2-40B4-BE49-F238E27FC236}">
                <a16:creationId xmlns:a16="http://schemas.microsoft.com/office/drawing/2014/main" id="{5F03B765-D0B7-4006-B92D-9F1D32ED50E9}"/>
              </a:ext>
            </a:extLst>
          </p:cNvPr>
          <p:cNvGrpSpPr/>
          <p:nvPr/>
        </p:nvGrpSpPr>
        <p:grpSpPr>
          <a:xfrm>
            <a:off x="1295033" y="230243"/>
            <a:ext cx="4776331" cy="1686341"/>
            <a:chOff x="2020575" y="301121"/>
            <a:chExt cx="3994081" cy="1686341"/>
          </a:xfrm>
        </p:grpSpPr>
        <p:sp>
          <p:nvSpPr>
            <p:cNvPr id="6" name="Metin kutusu 5">
              <a:extLst>
                <a:ext uri="{FF2B5EF4-FFF2-40B4-BE49-F238E27FC236}">
                  <a16:creationId xmlns:a16="http://schemas.microsoft.com/office/drawing/2014/main" id="{5C458431-FC05-40A7-A029-A6FF115A6AF3}"/>
                </a:ext>
              </a:extLst>
            </p:cNvPr>
            <p:cNvSpPr txBox="1"/>
            <p:nvPr/>
          </p:nvSpPr>
          <p:spPr>
            <a:xfrm>
              <a:off x="3930727" y="486361"/>
              <a:ext cx="2083929" cy="1107996"/>
            </a:xfrm>
            <a:prstGeom prst="rect">
              <a:avLst/>
            </a:prstGeom>
            <a:noFill/>
          </p:spPr>
          <p:txBody>
            <a:bodyPr wrap="square" rtlCol="0">
              <a:spAutoFit/>
            </a:bodyPr>
            <a:lstStyle/>
            <a:p>
              <a:r>
                <a:rPr lang="tr-TR" sz="6600" dirty="0">
                  <a:solidFill>
                    <a:srgbClr val="C00000"/>
                  </a:solidFill>
                </a:rPr>
                <a:t> LERİN</a:t>
              </a:r>
            </a:p>
          </p:txBody>
        </p:sp>
        <p:grpSp>
          <p:nvGrpSpPr>
            <p:cNvPr id="7" name="Grup 6">
              <a:extLst>
                <a:ext uri="{FF2B5EF4-FFF2-40B4-BE49-F238E27FC236}">
                  <a16:creationId xmlns:a16="http://schemas.microsoft.com/office/drawing/2014/main" id="{32518AC5-5641-4968-92CC-5D675C33D541}"/>
                </a:ext>
              </a:extLst>
            </p:cNvPr>
            <p:cNvGrpSpPr/>
            <p:nvPr/>
          </p:nvGrpSpPr>
          <p:grpSpPr>
            <a:xfrm rot="366504">
              <a:off x="2020575" y="301121"/>
              <a:ext cx="2248455" cy="1686341"/>
              <a:chOff x="1375068" y="246139"/>
              <a:chExt cx="2248455" cy="1686341"/>
            </a:xfrm>
          </p:grpSpPr>
          <p:pic>
            <p:nvPicPr>
              <p:cNvPr id="8" name="Picture 2" descr="What is Risk? How Does it Affect Business Value? | KRS CPAs, LLC |  Accountants &amp; Advisors">
                <a:extLst>
                  <a:ext uri="{FF2B5EF4-FFF2-40B4-BE49-F238E27FC236}">
                    <a16:creationId xmlns:a16="http://schemas.microsoft.com/office/drawing/2014/main" id="{2FB54585-3D15-46D5-B925-0CBEB052DCF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8" b="92000" l="8000" r="94000">
                            <a14:foregroundMark x1="8333" y1="32444" x2="13333" y2="55556"/>
                            <a14:foregroundMark x1="13333" y1="55556" x2="8333" y2="27556"/>
                            <a14:foregroundMark x1="8333" y1="27556" x2="25000" y2="30222"/>
                            <a14:foregroundMark x1="26788" y1="42742" x2="29000" y2="58222"/>
                            <a14:foregroundMark x1="26587" y1="41333" x2="26617" y2="41541"/>
                            <a14:foregroundMark x1="25000" y1="30222" x2="25571" y2="34218"/>
                            <a14:foregroundMark x1="29000" y1="58222" x2="33333" y2="64889"/>
                            <a14:foregroundMark x1="79573" y1="50645" x2="80000" y2="55556"/>
                            <a14:foregroundMark x1="77333" y1="24889" x2="79449" y2="49222"/>
                            <a14:foregroundMark x1="87398" y1="29381" x2="88667" y2="24889"/>
                            <a14:foregroundMark x1="85276" y1="36889" x2="85680" y2="35460"/>
                            <a14:foregroundMark x1="85025" y1="37778" x2="85276" y2="36889"/>
                            <a14:foregroundMark x1="84522" y1="39556" x2="85025" y2="37778"/>
                            <a14:foregroundMark x1="82113" y1="48079" x2="84522" y2="39556"/>
                            <a14:foregroundMark x1="80000" y1="55556" x2="81639" y2="49759"/>
                            <a14:foregroundMark x1="88667" y1="39556" x2="88667" y2="51556"/>
                            <a14:foregroundMark x1="88667" y1="37778" x2="88667" y2="39556"/>
                            <a14:foregroundMark x1="88667" y1="36889" x2="88667" y2="37778"/>
                            <a14:foregroundMark x1="88667" y1="36568" x2="88667" y2="36889"/>
                            <a14:foregroundMark x1="88667" y1="24889" x2="88667" y2="29852"/>
                            <a14:foregroundMark x1="88667" y1="51556" x2="88667" y2="51556"/>
                            <a14:foregroundMark x1="41333" y1="70222" x2="55333" y2="84889"/>
                            <a14:foregroundMark x1="55333" y1="84889" x2="56000" y2="83556"/>
                            <a14:foregroundMark x1="50000" y1="92000" x2="53333" y2="91111"/>
                            <a14:foregroundMark x1="58333" y1="74667" x2="66000" y2="70222"/>
                            <a14:foregroundMark x1="94000" y1="52444" x2="94000" y2="52444"/>
                            <a14:backgroundMark x1="26333" y1="36444" x2="26333" y2="41333"/>
                            <a14:backgroundMark x1="26000" y1="34667" x2="25000" y2="36000"/>
                            <a14:backgroundMark x1="27000" y1="41778" x2="26667" y2="42667"/>
                            <a14:backgroundMark x1="89667" y1="30222" x2="88333" y2="36444"/>
                            <a14:backgroundMark x1="89000" y1="30222" x2="89000" y2="30222"/>
                            <a14:backgroundMark x1="89667" y1="36889" x2="89667" y2="36889"/>
                            <a14:backgroundMark x1="88333" y1="36889" x2="88333" y2="36889"/>
                            <a14:backgroundMark x1="90000" y1="37778" x2="90000" y2="37778"/>
                            <a14:backgroundMark x1="89333" y1="37778" x2="89333" y2="37778"/>
                            <a14:backgroundMark x1="83333" y1="47556" x2="83667" y2="48889"/>
                            <a14:backgroundMark x1="89000" y1="39556" x2="89000" y2="39556"/>
                          </a14:backgroundRemoval>
                        </a14:imgEffect>
                      </a14:imgLayer>
                    </a14:imgProps>
                  </a:ext>
                  <a:ext uri="{28A0092B-C50C-407E-A947-70E740481C1C}">
                    <a14:useLocalDpi xmlns:a14="http://schemas.microsoft.com/office/drawing/2010/main" val="0"/>
                  </a:ext>
                </a:extLst>
              </a:blip>
              <a:srcRect/>
              <a:stretch>
                <a:fillRect/>
              </a:stretch>
            </p:blipFill>
            <p:spPr bwMode="auto">
              <a:xfrm>
                <a:off x="1375068" y="246139"/>
                <a:ext cx="2248455" cy="1686341"/>
              </a:xfrm>
              <a:prstGeom prst="rect">
                <a:avLst/>
              </a:prstGeom>
              <a:noFill/>
              <a:extLst>
                <a:ext uri="{909E8E84-426E-40DD-AFC4-6F175D3DCCD1}">
                  <a14:hiddenFill xmlns:a14="http://schemas.microsoft.com/office/drawing/2010/main">
                    <a:solidFill>
                      <a:srgbClr val="FFFFFF"/>
                    </a:solidFill>
                  </a14:hiddenFill>
                </a:ext>
              </a:extLst>
            </p:spPr>
          </p:pic>
          <p:sp>
            <p:nvSpPr>
              <p:cNvPr id="9" name="Akış Çizelgesi: Bağlayıcı 8">
                <a:extLst>
                  <a:ext uri="{FF2B5EF4-FFF2-40B4-BE49-F238E27FC236}">
                    <a16:creationId xmlns:a16="http://schemas.microsoft.com/office/drawing/2014/main" id="{B3F0D63A-9708-4355-9367-51FA80AA870C}"/>
                  </a:ext>
                </a:extLst>
              </p:cNvPr>
              <p:cNvSpPr/>
              <p:nvPr/>
            </p:nvSpPr>
            <p:spPr>
              <a:xfrm>
                <a:off x="2222471" y="382424"/>
                <a:ext cx="115409" cy="146481"/>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sp>
        <p:nvSpPr>
          <p:cNvPr id="10" name="Metin kutusu 9">
            <a:extLst>
              <a:ext uri="{FF2B5EF4-FFF2-40B4-BE49-F238E27FC236}">
                <a16:creationId xmlns:a16="http://schemas.microsoft.com/office/drawing/2014/main" id="{39648313-97B9-4306-9A94-AA2FDC76DC73}"/>
              </a:ext>
            </a:extLst>
          </p:cNvPr>
          <p:cNvSpPr txBox="1"/>
          <p:nvPr/>
        </p:nvSpPr>
        <p:spPr>
          <a:xfrm>
            <a:off x="3424162" y="267898"/>
            <a:ext cx="7369136" cy="2123658"/>
          </a:xfrm>
          <a:prstGeom prst="rect">
            <a:avLst/>
          </a:prstGeom>
          <a:noFill/>
        </p:spPr>
        <p:txBody>
          <a:bodyPr wrap="square" rtlCol="0">
            <a:spAutoFit/>
          </a:bodyPr>
          <a:lstStyle/>
          <a:p>
            <a:r>
              <a:rPr lang="tr-TR" sz="6600" dirty="0">
                <a:solidFill>
                  <a:srgbClr val="C00000"/>
                </a:solidFill>
              </a:rPr>
              <a:t> DEĞERLENDİRİLMESİ</a:t>
            </a:r>
          </a:p>
        </p:txBody>
      </p:sp>
      <p:sp>
        <p:nvSpPr>
          <p:cNvPr id="11" name="Dikdörtgen 10">
            <a:extLst>
              <a:ext uri="{FF2B5EF4-FFF2-40B4-BE49-F238E27FC236}">
                <a16:creationId xmlns:a16="http://schemas.microsoft.com/office/drawing/2014/main" id="{BA8233C4-2752-40D5-B3CE-5FEA09D583B8}"/>
              </a:ext>
            </a:extLst>
          </p:cNvPr>
          <p:cNvSpPr/>
          <p:nvPr/>
        </p:nvSpPr>
        <p:spPr>
          <a:xfrm>
            <a:off x="1295711" y="2595896"/>
            <a:ext cx="1996421" cy="50721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dirty="0"/>
              <a:t>Doğal Risk Seviyesi</a:t>
            </a:r>
          </a:p>
        </p:txBody>
      </p:sp>
      <p:sp>
        <p:nvSpPr>
          <p:cNvPr id="12" name="Dikdörtgen 11">
            <a:extLst>
              <a:ext uri="{FF2B5EF4-FFF2-40B4-BE49-F238E27FC236}">
                <a16:creationId xmlns:a16="http://schemas.microsoft.com/office/drawing/2014/main" id="{8E0E29F4-1E6B-4917-9604-E9790734609F}"/>
              </a:ext>
            </a:extLst>
          </p:cNvPr>
          <p:cNvSpPr/>
          <p:nvPr/>
        </p:nvSpPr>
        <p:spPr>
          <a:xfrm>
            <a:off x="3292132" y="2595896"/>
            <a:ext cx="1770082" cy="50721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dirty="0"/>
              <a:t>Etki X Olasılık</a:t>
            </a:r>
          </a:p>
        </p:txBody>
      </p:sp>
      <p:pic>
        <p:nvPicPr>
          <p:cNvPr id="3" name="Resim 2">
            <a:extLst>
              <a:ext uri="{FF2B5EF4-FFF2-40B4-BE49-F238E27FC236}">
                <a16:creationId xmlns:a16="http://schemas.microsoft.com/office/drawing/2014/main" id="{DD6B4A10-B16C-4AD6-8CFB-BCC791E2860E}"/>
              </a:ext>
            </a:extLst>
          </p:cNvPr>
          <p:cNvPicPr>
            <a:picLocks noChangeAspect="1"/>
          </p:cNvPicPr>
          <p:nvPr/>
        </p:nvPicPr>
        <p:blipFill>
          <a:blip r:embed="rId4"/>
          <a:stretch>
            <a:fillRect/>
          </a:stretch>
        </p:blipFill>
        <p:spPr>
          <a:xfrm>
            <a:off x="5988890" y="2524317"/>
            <a:ext cx="3942354" cy="3082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26321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8D35C401-5A57-4118-93D9-33D5B5156DF3}"/>
              </a:ext>
            </a:extLst>
          </p:cNvPr>
          <p:cNvSpPr txBox="1"/>
          <p:nvPr/>
        </p:nvSpPr>
        <p:spPr>
          <a:xfrm>
            <a:off x="1509203" y="553856"/>
            <a:ext cx="8868794" cy="1077218"/>
          </a:xfrm>
          <a:prstGeom prst="rect">
            <a:avLst/>
          </a:prstGeom>
          <a:noFill/>
        </p:spPr>
        <p:txBody>
          <a:bodyPr wrap="square" rtlCol="0">
            <a:spAutoFit/>
          </a:bodyPr>
          <a:lstStyle/>
          <a:p>
            <a:pPr algn="ctr"/>
            <a:r>
              <a:rPr lang="tr-TR" sz="3200" dirty="0">
                <a:solidFill>
                  <a:srgbClr val="C00000"/>
                </a:solidFill>
              </a:rPr>
              <a:t>MEVCUT RİSK YÖNETİMİ FAALİYETLERİNİN DEĞERLENDİRİLMESİ</a:t>
            </a:r>
          </a:p>
        </p:txBody>
      </p:sp>
      <p:sp>
        <p:nvSpPr>
          <p:cNvPr id="5" name="Metin kutusu 4">
            <a:extLst>
              <a:ext uri="{FF2B5EF4-FFF2-40B4-BE49-F238E27FC236}">
                <a16:creationId xmlns:a16="http://schemas.microsoft.com/office/drawing/2014/main" id="{9920544D-DCE2-4D10-BC81-689717D0586B}"/>
              </a:ext>
            </a:extLst>
          </p:cNvPr>
          <p:cNvSpPr txBox="1"/>
          <p:nvPr/>
        </p:nvSpPr>
        <p:spPr>
          <a:xfrm>
            <a:off x="6096000" y="3245224"/>
            <a:ext cx="5288616" cy="2062103"/>
          </a:xfrm>
          <a:prstGeom prst="rect">
            <a:avLst/>
          </a:prstGeom>
          <a:noFill/>
        </p:spPr>
        <p:txBody>
          <a:bodyPr wrap="square" rtlCol="0">
            <a:spAutoFit/>
          </a:bodyPr>
          <a:lstStyle/>
          <a:p>
            <a:pPr marL="285750" indent="-285750" algn="just">
              <a:buClr>
                <a:srgbClr val="C00000"/>
              </a:buClr>
              <a:buSzPct val="121000"/>
              <a:buFont typeface="Wingdings" panose="05000000000000000000" pitchFamily="2" charset="2"/>
              <a:buChar char="ü"/>
            </a:pPr>
            <a:r>
              <a:rPr lang="tr-TR" sz="1600" dirty="0"/>
              <a:t>Mevcut risk yönetimi faaliyetleri, riskin seviyesini kabul edilebilir düzeye indiriyor mu?</a:t>
            </a:r>
          </a:p>
          <a:p>
            <a:pPr marL="285750" indent="-285750" algn="just">
              <a:buClr>
                <a:srgbClr val="C00000"/>
              </a:buClr>
              <a:buSzPct val="121000"/>
              <a:buFont typeface="Wingdings" panose="05000000000000000000" pitchFamily="2" charset="2"/>
              <a:buChar char="ü"/>
            </a:pPr>
            <a:r>
              <a:rPr lang="tr-TR" sz="1600" dirty="0"/>
              <a:t>Alınmış olan önlemler, gerçekleşebilecek önemli kayıpları önlüyor mu?</a:t>
            </a:r>
          </a:p>
          <a:p>
            <a:pPr marL="285750" indent="-285750" algn="just">
              <a:buClr>
                <a:srgbClr val="C00000"/>
              </a:buClr>
              <a:buSzPct val="121000"/>
              <a:buFont typeface="Wingdings" panose="05000000000000000000" pitchFamily="2" charset="2"/>
              <a:buChar char="ü"/>
            </a:pPr>
            <a:r>
              <a:rPr lang="tr-TR" sz="1600" dirty="0"/>
              <a:t>Risk yönetimi faaliyetlerinin yürütülmesi için idare yeterli kaynağa sahip mi?</a:t>
            </a:r>
          </a:p>
          <a:p>
            <a:pPr marL="285750" indent="-285750" algn="just">
              <a:buClr>
                <a:srgbClr val="C00000"/>
              </a:buClr>
              <a:buSzPct val="121000"/>
              <a:buFont typeface="Wingdings" panose="05000000000000000000" pitchFamily="2" charset="2"/>
              <a:buChar char="ü"/>
            </a:pPr>
            <a:r>
              <a:rPr lang="tr-TR" sz="1600" dirty="0"/>
              <a:t>Risk yönetimi faaliyetlerinde kaynaklar etkili ve verimli bir biçimde kullanılıyor mu?</a:t>
            </a:r>
          </a:p>
        </p:txBody>
      </p:sp>
      <p:pic>
        <p:nvPicPr>
          <p:cNvPr id="7" name="Resim 6">
            <a:extLst>
              <a:ext uri="{FF2B5EF4-FFF2-40B4-BE49-F238E27FC236}">
                <a16:creationId xmlns:a16="http://schemas.microsoft.com/office/drawing/2014/main" id="{21D30B09-7EA2-4D6C-9C66-731C8983B4C2}"/>
              </a:ext>
            </a:extLst>
          </p:cNvPr>
          <p:cNvPicPr>
            <a:picLocks noChangeAspect="1"/>
          </p:cNvPicPr>
          <p:nvPr/>
        </p:nvPicPr>
        <p:blipFill>
          <a:blip r:embed="rId2"/>
          <a:stretch>
            <a:fillRect/>
          </a:stretch>
        </p:blipFill>
        <p:spPr>
          <a:xfrm>
            <a:off x="807384" y="1897128"/>
            <a:ext cx="5136216" cy="3860728"/>
          </a:xfrm>
          <a:prstGeom prst="rect">
            <a:avLst/>
          </a:prstGeom>
        </p:spPr>
      </p:pic>
      <p:sp>
        <p:nvSpPr>
          <p:cNvPr id="2" name="Metin kutusu 1">
            <a:extLst>
              <a:ext uri="{FF2B5EF4-FFF2-40B4-BE49-F238E27FC236}">
                <a16:creationId xmlns:a16="http://schemas.microsoft.com/office/drawing/2014/main" id="{BDAB2AA0-952E-489C-A8D9-9D95F180B2CC}"/>
              </a:ext>
            </a:extLst>
          </p:cNvPr>
          <p:cNvSpPr txBox="1"/>
          <p:nvPr/>
        </p:nvSpPr>
        <p:spPr>
          <a:xfrm>
            <a:off x="6096000" y="2171645"/>
            <a:ext cx="5656727" cy="830997"/>
          </a:xfrm>
          <a:prstGeom prst="rect">
            <a:avLst/>
          </a:prstGeom>
          <a:noFill/>
        </p:spPr>
        <p:txBody>
          <a:bodyPr wrap="square" rtlCol="0">
            <a:spAutoFit/>
          </a:bodyPr>
          <a:lstStyle/>
          <a:p>
            <a:r>
              <a:rPr lang="tr-TR" sz="1600" dirty="0"/>
              <a:t>Mevcut risk yönetimi faaliyetleri tespit edilen risklere yönelik idarede halihazırda uygulanan faaliyetlerdir ve yeterli olup olmadığı aşağıdaki sorularla değerlendirilir.</a:t>
            </a:r>
          </a:p>
        </p:txBody>
      </p:sp>
    </p:spTree>
    <p:extLst>
      <p:ext uri="{BB962C8B-B14F-4D97-AF65-F5344CB8AC3E}">
        <p14:creationId xmlns:p14="http://schemas.microsoft.com/office/powerpoint/2010/main" val="942686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94DD8B49-77E0-45D7-AE6E-D7A30BE6B8BC}"/>
              </a:ext>
            </a:extLst>
          </p:cNvPr>
          <p:cNvSpPr txBox="1"/>
          <p:nvPr/>
        </p:nvSpPr>
        <p:spPr>
          <a:xfrm>
            <a:off x="1742286" y="683978"/>
            <a:ext cx="8868794" cy="584775"/>
          </a:xfrm>
          <a:prstGeom prst="rect">
            <a:avLst/>
          </a:prstGeom>
          <a:noFill/>
        </p:spPr>
        <p:txBody>
          <a:bodyPr wrap="square" rtlCol="0">
            <a:spAutoFit/>
          </a:bodyPr>
          <a:lstStyle/>
          <a:p>
            <a:pPr algn="ctr"/>
            <a:r>
              <a:rPr lang="tr-TR" sz="3200" dirty="0">
                <a:solidFill>
                  <a:srgbClr val="C00000"/>
                </a:solidFill>
              </a:rPr>
              <a:t>ARTIK RİSK SEVİYESİNİN HESAPLANMASI</a:t>
            </a:r>
          </a:p>
        </p:txBody>
      </p:sp>
      <p:pic>
        <p:nvPicPr>
          <p:cNvPr id="18" name="Resim 17">
            <a:extLst>
              <a:ext uri="{FF2B5EF4-FFF2-40B4-BE49-F238E27FC236}">
                <a16:creationId xmlns:a16="http://schemas.microsoft.com/office/drawing/2014/main" id="{6EFF0A0E-8AD8-45EE-B35F-F0B3E2C009EE}"/>
              </a:ext>
            </a:extLst>
          </p:cNvPr>
          <p:cNvPicPr>
            <a:picLocks noChangeAspect="1"/>
          </p:cNvPicPr>
          <p:nvPr/>
        </p:nvPicPr>
        <p:blipFill>
          <a:blip r:embed="rId2"/>
          <a:stretch>
            <a:fillRect/>
          </a:stretch>
        </p:blipFill>
        <p:spPr>
          <a:xfrm>
            <a:off x="3194555" y="1542496"/>
            <a:ext cx="5572926" cy="1748003"/>
          </a:xfrm>
          <a:prstGeom prst="rect">
            <a:avLst/>
          </a:prstGeom>
        </p:spPr>
      </p:pic>
      <p:sp>
        <p:nvSpPr>
          <p:cNvPr id="19" name="Metin kutusu 18">
            <a:extLst>
              <a:ext uri="{FF2B5EF4-FFF2-40B4-BE49-F238E27FC236}">
                <a16:creationId xmlns:a16="http://schemas.microsoft.com/office/drawing/2014/main" id="{5FBED152-3D51-4A61-ACF8-DDC727BB5163}"/>
              </a:ext>
            </a:extLst>
          </p:cNvPr>
          <p:cNvSpPr txBox="1"/>
          <p:nvPr/>
        </p:nvSpPr>
        <p:spPr>
          <a:xfrm>
            <a:off x="1661603" y="3557114"/>
            <a:ext cx="8433133" cy="923330"/>
          </a:xfrm>
          <a:prstGeom prst="rect">
            <a:avLst/>
          </a:prstGeom>
          <a:noFill/>
        </p:spPr>
        <p:txBody>
          <a:bodyPr wrap="square" rtlCol="0">
            <a:spAutoFit/>
          </a:bodyPr>
          <a:lstStyle/>
          <a:p>
            <a:pPr algn="just"/>
            <a:r>
              <a:rPr lang="tr-TR" b="1" dirty="0"/>
              <a:t>Artık Risk Seviyesi: </a:t>
            </a:r>
            <a:r>
              <a:rPr lang="tr-TR" dirty="0"/>
              <a:t>Riskin etkisini ve/veya olasılığını azaltmak için idare tarafından yürütülen mevcut risk yönetimi faaliyetlerinden sonra arta kalan risk seviyesini ifade eder. </a:t>
            </a:r>
          </a:p>
        </p:txBody>
      </p:sp>
      <p:sp>
        <p:nvSpPr>
          <p:cNvPr id="5" name="Metin kutusu 4">
            <a:extLst>
              <a:ext uri="{FF2B5EF4-FFF2-40B4-BE49-F238E27FC236}">
                <a16:creationId xmlns:a16="http://schemas.microsoft.com/office/drawing/2014/main" id="{11F288F2-D796-40AE-A905-6C383163E8E1}"/>
              </a:ext>
            </a:extLst>
          </p:cNvPr>
          <p:cNvSpPr txBox="1"/>
          <p:nvPr/>
        </p:nvSpPr>
        <p:spPr>
          <a:xfrm>
            <a:off x="1742286" y="4583161"/>
            <a:ext cx="4554070" cy="369332"/>
          </a:xfrm>
          <a:prstGeom prst="rect">
            <a:avLst/>
          </a:prstGeom>
          <a:noFill/>
        </p:spPr>
        <p:txBody>
          <a:bodyPr wrap="square" rtlCol="0">
            <a:spAutoFit/>
          </a:bodyPr>
          <a:lstStyle/>
          <a:p>
            <a:r>
              <a:rPr lang="tr-TR" b="1" dirty="0">
                <a:solidFill>
                  <a:srgbClr val="C00000"/>
                </a:solidFill>
              </a:rPr>
              <a:t>Doğal Risk Seviyesi </a:t>
            </a:r>
            <a:r>
              <a:rPr lang="tr-TR" dirty="0"/>
              <a:t>= Etki X Olasılık</a:t>
            </a:r>
          </a:p>
        </p:txBody>
      </p:sp>
      <p:sp>
        <p:nvSpPr>
          <p:cNvPr id="6" name="Metin kutusu 5">
            <a:extLst>
              <a:ext uri="{FF2B5EF4-FFF2-40B4-BE49-F238E27FC236}">
                <a16:creationId xmlns:a16="http://schemas.microsoft.com/office/drawing/2014/main" id="{FFB9FDEA-D4B2-498F-A679-0E7B7D82578D}"/>
              </a:ext>
            </a:extLst>
          </p:cNvPr>
          <p:cNvSpPr txBox="1"/>
          <p:nvPr/>
        </p:nvSpPr>
        <p:spPr>
          <a:xfrm>
            <a:off x="1742286" y="4952493"/>
            <a:ext cx="8670853" cy="369332"/>
          </a:xfrm>
          <a:prstGeom prst="rect">
            <a:avLst/>
          </a:prstGeom>
          <a:noFill/>
        </p:spPr>
        <p:txBody>
          <a:bodyPr wrap="square" rtlCol="0">
            <a:spAutoFit/>
          </a:bodyPr>
          <a:lstStyle/>
          <a:p>
            <a:r>
              <a:rPr lang="tr-TR" b="1" dirty="0">
                <a:solidFill>
                  <a:srgbClr val="C00000"/>
                </a:solidFill>
              </a:rPr>
              <a:t>Artık Risk Seviyesi </a:t>
            </a:r>
            <a:r>
              <a:rPr lang="tr-TR" dirty="0"/>
              <a:t>= Doğal Risk Puanı X Mevcut Risk Yönetimi Faaliyetleri Yeterlilik Katsayısı</a:t>
            </a:r>
          </a:p>
        </p:txBody>
      </p:sp>
    </p:spTree>
    <p:extLst>
      <p:ext uri="{BB962C8B-B14F-4D97-AF65-F5344CB8AC3E}">
        <p14:creationId xmlns:p14="http://schemas.microsoft.com/office/powerpoint/2010/main" val="1789873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013332D-FF5D-46D2-86A2-68C743E68B7B}"/>
              </a:ext>
            </a:extLst>
          </p:cNvPr>
          <p:cNvPicPr>
            <a:picLocks noChangeAspect="1"/>
          </p:cNvPicPr>
          <p:nvPr/>
        </p:nvPicPr>
        <p:blipFill>
          <a:blip r:embed="rId2"/>
          <a:stretch>
            <a:fillRect/>
          </a:stretch>
        </p:blipFill>
        <p:spPr>
          <a:xfrm>
            <a:off x="1306987" y="1968213"/>
            <a:ext cx="5640659" cy="3498245"/>
          </a:xfrm>
          <a:prstGeom prst="rect">
            <a:avLst/>
          </a:prstGeom>
          <a:ln>
            <a:noFill/>
          </a:ln>
          <a:effectLst>
            <a:outerShdw blurRad="190500" algn="tl" rotWithShape="0">
              <a:srgbClr val="000000">
                <a:alpha val="70000"/>
              </a:srgbClr>
            </a:outerShdw>
          </a:effectLst>
        </p:spPr>
      </p:pic>
      <p:sp>
        <p:nvSpPr>
          <p:cNvPr id="7" name="Metin kutusu 6">
            <a:extLst>
              <a:ext uri="{FF2B5EF4-FFF2-40B4-BE49-F238E27FC236}">
                <a16:creationId xmlns:a16="http://schemas.microsoft.com/office/drawing/2014/main" id="{EB41B113-C1CD-4E48-ABD1-65988530491A}"/>
              </a:ext>
            </a:extLst>
          </p:cNvPr>
          <p:cNvSpPr txBox="1"/>
          <p:nvPr/>
        </p:nvSpPr>
        <p:spPr>
          <a:xfrm>
            <a:off x="1509203" y="733150"/>
            <a:ext cx="8868794" cy="584775"/>
          </a:xfrm>
          <a:prstGeom prst="rect">
            <a:avLst/>
          </a:prstGeom>
          <a:noFill/>
        </p:spPr>
        <p:txBody>
          <a:bodyPr wrap="square" rtlCol="0">
            <a:spAutoFit/>
          </a:bodyPr>
          <a:lstStyle/>
          <a:p>
            <a:pPr algn="ctr"/>
            <a:r>
              <a:rPr lang="tr-TR" sz="3200" dirty="0">
                <a:solidFill>
                  <a:srgbClr val="C00000"/>
                </a:solidFill>
              </a:rPr>
              <a:t>ARTIK RİSK SEVİYESİNİN HESAPLANMASI</a:t>
            </a:r>
          </a:p>
        </p:txBody>
      </p:sp>
      <p:sp>
        <p:nvSpPr>
          <p:cNvPr id="3" name="Metin kutusu 2">
            <a:extLst>
              <a:ext uri="{FF2B5EF4-FFF2-40B4-BE49-F238E27FC236}">
                <a16:creationId xmlns:a16="http://schemas.microsoft.com/office/drawing/2014/main" id="{912E945C-E081-4663-A51F-B4501EE81AB7}"/>
              </a:ext>
            </a:extLst>
          </p:cNvPr>
          <p:cNvSpPr txBox="1"/>
          <p:nvPr/>
        </p:nvSpPr>
        <p:spPr>
          <a:xfrm>
            <a:off x="7523247" y="3264635"/>
            <a:ext cx="3361766" cy="923330"/>
          </a:xfrm>
          <a:prstGeom prst="rect">
            <a:avLst/>
          </a:prstGeom>
          <a:noFill/>
          <a:ln w="28575">
            <a:solidFill>
              <a:srgbClr val="C00000"/>
            </a:solidFill>
          </a:ln>
        </p:spPr>
        <p:txBody>
          <a:bodyPr wrap="square" rtlCol="0">
            <a:spAutoFit/>
          </a:bodyPr>
          <a:lstStyle/>
          <a:p>
            <a:pPr marL="285750" indent="-285750">
              <a:buClr>
                <a:srgbClr val="C00000"/>
              </a:buClr>
              <a:buFont typeface="Wingdings" panose="05000000000000000000" pitchFamily="2" charset="2"/>
              <a:buChar char="ü"/>
            </a:pPr>
            <a:r>
              <a:rPr lang="tr-TR" dirty="0"/>
              <a:t>Artık risk seviyesi altı aylık periyodlarla yılda en az 2 defa gözden geçirilmelidir.</a:t>
            </a:r>
          </a:p>
        </p:txBody>
      </p:sp>
    </p:spTree>
    <p:extLst>
      <p:ext uri="{BB962C8B-B14F-4D97-AF65-F5344CB8AC3E}">
        <p14:creationId xmlns:p14="http://schemas.microsoft.com/office/powerpoint/2010/main" val="1096187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545C36A-6171-4A27-9D89-630E9FE46164}"/>
              </a:ext>
            </a:extLst>
          </p:cNvPr>
          <p:cNvSpPr txBox="1"/>
          <p:nvPr/>
        </p:nvSpPr>
        <p:spPr>
          <a:xfrm>
            <a:off x="1509203" y="733150"/>
            <a:ext cx="8868794" cy="584775"/>
          </a:xfrm>
          <a:prstGeom prst="rect">
            <a:avLst/>
          </a:prstGeom>
          <a:noFill/>
        </p:spPr>
        <p:txBody>
          <a:bodyPr wrap="square" rtlCol="0">
            <a:spAutoFit/>
          </a:bodyPr>
          <a:lstStyle/>
          <a:p>
            <a:pPr algn="ctr"/>
            <a:r>
              <a:rPr lang="tr-TR" sz="3200" dirty="0">
                <a:solidFill>
                  <a:srgbClr val="C00000"/>
                </a:solidFill>
              </a:rPr>
              <a:t>RİSKLERİN ÖNCELİKLENDİRİLMESİ</a:t>
            </a:r>
          </a:p>
        </p:txBody>
      </p:sp>
      <p:sp>
        <p:nvSpPr>
          <p:cNvPr id="3" name="Metin kutusu 2">
            <a:extLst>
              <a:ext uri="{FF2B5EF4-FFF2-40B4-BE49-F238E27FC236}">
                <a16:creationId xmlns:a16="http://schemas.microsoft.com/office/drawing/2014/main" id="{3FD8192D-BEFC-4C4C-AE18-568731D76612}"/>
              </a:ext>
            </a:extLst>
          </p:cNvPr>
          <p:cNvSpPr txBox="1"/>
          <p:nvPr/>
        </p:nvSpPr>
        <p:spPr>
          <a:xfrm>
            <a:off x="1081075" y="1753070"/>
            <a:ext cx="9362807" cy="646331"/>
          </a:xfrm>
          <a:prstGeom prst="rect">
            <a:avLst/>
          </a:prstGeom>
          <a:noFill/>
        </p:spPr>
        <p:txBody>
          <a:bodyPr wrap="square" rtlCol="0">
            <a:spAutoFit/>
          </a:bodyPr>
          <a:lstStyle/>
          <a:p>
            <a:pPr algn="just"/>
            <a:r>
              <a:rPr lang="tr-TR" dirty="0"/>
              <a:t>Öncelikli risklerin tespit, stratejik amaç ve hedeflere ulaşılmasına yönelik güvencenin artırılması ve kamu kaynaklarının etkili, ekonomik ve verimli kullanılması açısından önem taşımaktadır.</a:t>
            </a:r>
          </a:p>
        </p:txBody>
      </p:sp>
      <p:sp>
        <p:nvSpPr>
          <p:cNvPr id="4" name="Metin kutusu 3">
            <a:extLst>
              <a:ext uri="{FF2B5EF4-FFF2-40B4-BE49-F238E27FC236}">
                <a16:creationId xmlns:a16="http://schemas.microsoft.com/office/drawing/2014/main" id="{6844FA41-2066-48C4-8C5F-17790EE8C566}"/>
              </a:ext>
            </a:extLst>
          </p:cNvPr>
          <p:cNvSpPr txBox="1"/>
          <p:nvPr/>
        </p:nvSpPr>
        <p:spPr>
          <a:xfrm>
            <a:off x="2190183" y="3003177"/>
            <a:ext cx="7144590" cy="2062103"/>
          </a:xfrm>
          <a:prstGeom prst="rect">
            <a:avLst/>
          </a:prstGeom>
          <a:noFill/>
        </p:spPr>
        <p:txBody>
          <a:bodyPr wrap="square" rtlCol="0">
            <a:spAutoFit/>
          </a:bodyPr>
          <a:lstStyle/>
          <a:p>
            <a:pPr marL="285750" indent="-285750" algn="just">
              <a:buClr>
                <a:srgbClr val="C00000"/>
              </a:buClr>
              <a:buSzPct val="121000"/>
              <a:buFont typeface="Wingdings" panose="05000000000000000000" pitchFamily="2" charset="2"/>
              <a:buChar char="ü"/>
            </a:pPr>
            <a:r>
              <a:rPr lang="tr-TR" sz="1600" dirty="0"/>
              <a:t>Hedef bazında belirlenen risk iştahı sınırına yaklaşan riskler öncelikli olarak ele alınmalıdır.</a:t>
            </a:r>
          </a:p>
          <a:p>
            <a:pPr marL="285750" indent="-285750" algn="just">
              <a:buClr>
                <a:srgbClr val="C00000"/>
              </a:buClr>
              <a:buSzPct val="121000"/>
              <a:buFont typeface="Wingdings" panose="05000000000000000000" pitchFamily="2" charset="2"/>
              <a:buChar char="ü"/>
            </a:pPr>
            <a:r>
              <a:rPr lang="tr-TR" sz="1600" dirty="0"/>
              <a:t>Tek başına yüksek veya çok yüksek kategorisine girmeyen bir risk diğer risklerle birleştiğinde idarenin stratejik amaç ve hedeflerini etkileyebilecek bir risk haline dönüşebilir</a:t>
            </a:r>
          </a:p>
          <a:p>
            <a:pPr marL="285750" indent="-285750" algn="just">
              <a:buClr>
                <a:srgbClr val="C00000"/>
              </a:buClr>
              <a:buSzPct val="121000"/>
              <a:buFont typeface="Wingdings" panose="05000000000000000000" pitchFamily="2" charset="2"/>
              <a:buChar char="ü"/>
            </a:pPr>
            <a:r>
              <a:rPr lang="tr-TR" sz="1600" dirty="0"/>
              <a:t>İdarenin söz konusu riske karşı dayanıklılık düzeyi ile riske konu olayın gerçekleşmesi halinde ortaya çıkan zararın telafisi için ihtiyaç duyulacak süre risk seviyesini etkileyecektir.</a:t>
            </a:r>
          </a:p>
        </p:txBody>
      </p:sp>
    </p:spTree>
    <p:extLst>
      <p:ext uri="{BB962C8B-B14F-4D97-AF65-F5344CB8AC3E}">
        <p14:creationId xmlns:p14="http://schemas.microsoft.com/office/powerpoint/2010/main" val="1556334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FF982E25-13FD-4501-8CF6-62A9BF74DF71}"/>
              </a:ext>
            </a:extLst>
          </p:cNvPr>
          <p:cNvPicPr>
            <a:picLocks noChangeAspect="1"/>
          </p:cNvPicPr>
          <p:nvPr/>
        </p:nvPicPr>
        <p:blipFill>
          <a:blip r:embed="rId2">
            <a:alphaModFix amt="70000"/>
            <a:extLst>
              <a:ext uri="{BEBA8EAE-BF5A-486C-A8C5-ECC9F3942E4B}">
                <a14:imgProps xmlns:a14="http://schemas.microsoft.com/office/drawing/2010/main">
                  <a14:imgLayer r:embed="rId3">
                    <a14:imgEffect>
                      <a14:artisticPlasticWrap/>
                    </a14:imgEffect>
                  </a14:imgLayer>
                </a14:imgProps>
              </a:ext>
            </a:extLst>
          </a:blip>
          <a:stretch>
            <a:fillRect/>
          </a:stretch>
        </p:blipFill>
        <p:spPr>
          <a:xfrm>
            <a:off x="126395" y="2621965"/>
            <a:ext cx="1565452" cy="1565452"/>
          </a:xfrm>
          <a:prstGeom prst="rect">
            <a:avLst/>
          </a:prstGeom>
          <a:ln>
            <a:noFill/>
          </a:ln>
          <a:effectLst/>
        </p:spPr>
      </p:pic>
      <p:sp>
        <p:nvSpPr>
          <p:cNvPr id="4" name="Metin kutusu 3">
            <a:extLst>
              <a:ext uri="{FF2B5EF4-FFF2-40B4-BE49-F238E27FC236}">
                <a16:creationId xmlns:a16="http://schemas.microsoft.com/office/drawing/2014/main" id="{CAC366D7-BEC8-41C2-8E04-CEDD5E1A3DB9}"/>
              </a:ext>
            </a:extLst>
          </p:cNvPr>
          <p:cNvSpPr txBox="1"/>
          <p:nvPr/>
        </p:nvSpPr>
        <p:spPr>
          <a:xfrm>
            <a:off x="1509203" y="733150"/>
            <a:ext cx="8868794" cy="584775"/>
          </a:xfrm>
          <a:prstGeom prst="rect">
            <a:avLst/>
          </a:prstGeom>
          <a:noFill/>
        </p:spPr>
        <p:txBody>
          <a:bodyPr wrap="square" rtlCol="0">
            <a:spAutoFit/>
          </a:bodyPr>
          <a:lstStyle/>
          <a:p>
            <a:pPr algn="ctr"/>
            <a:r>
              <a:rPr lang="tr-TR" sz="3200" dirty="0">
                <a:solidFill>
                  <a:srgbClr val="C00000"/>
                </a:solidFill>
              </a:rPr>
              <a:t>ÖNCÜ RİSK GÖSTERGELERİNİN BELİRLENMESİ</a:t>
            </a:r>
          </a:p>
        </p:txBody>
      </p:sp>
      <p:sp>
        <p:nvSpPr>
          <p:cNvPr id="5" name="Metin kutusu 4">
            <a:extLst>
              <a:ext uri="{FF2B5EF4-FFF2-40B4-BE49-F238E27FC236}">
                <a16:creationId xmlns:a16="http://schemas.microsoft.com/office/drawing/2014/main" id="{9620F287-338C-4844-A71B-83C1965E15B2}"/>
              </a:ext>
            </a:extLst>
          </p:cNvPr>
          <p:cNvSpPr txBox="1"/>
          <p:nvPr/>
        </p:nvSpPr>
        <p:spPr>
          <a:xfrm>
            <a:off x="726477" y="1662775"/>
            <a:ext cx="4692194" cy="923330"/>
          </a:xfrm>
          <a:prstGeom prst="rect">
            <a:avLst/>
          </a:prstGeom>
          <a:noFill/>
        </p:spPr>
        <p:txBody>
          <a:bodyPr wrap="square" rtlCol="0">
            <a:spAutoFit/>
          </a:bodyPr>
          <a:lstStyle/>
          <a:p>
            <a:pPr marL="285750" indent="-285750" algn="just">
              <a:buFont typeface="Wingdings" panose="05000000000000000000" pitchFamily="2" charset="2"/>
              <a:buChar char="Ø"/>
            </a:pPr>
            <a:r>
              <a:rPr lang="tr-TR" dirty="0"/>
              <a:t>Artık risk seviyesi tanımlandıktan ve riskler önceliklendirildikten sonra öncü risk göstergeleri belirlenmelidir.</a:t>
            </a:r>
          </a:p>
        </p:txBody>
      </p:sp>
      <p:sp>
        <p:nvSpPr>
          <p:cNvPr id="6" name="Metin kutusu 5">
            <a:extLst>
              <a:ext uri="{FF2B5EF4-FFF2-40B4-BE49-F238E27FC236}">
                <a16:creationId xmlns:a16="http://schemas.microsoft.com/office/drawing/2014/main" id="{B0F80D79-F270-454D-95CA-9FBA9BB18FDE}"/>
              </a:ext>
            </a:extLst>
          </p:cNvPr>
          <p:cNvSpPr txBox="1"/>
          <p:nvPr/>
        </p:nvSpPr>
        <p:spPr>
          <a:xfrm>
            <a:off x="726477" y="2947570"/>
            <a:ext cx="4602547" cy="1200329"/>
          </a:xfrm>
          <a:prstGeom prst="rect">
            <a:avLst/>
          </a:prstGeom>
          <a:noFill/>
        </p:spPr>
        <p:txBody>
          <a:bodyPr wrap="square" rtlCol="0">
            <a:spAutoFit/>
          </a:bodyPr>
          <a:lstStyle/>
          <a:p>
            <a:pPr marL="285750" indent="-285750" algn="just">
              <a:buFont typeface="Wingdings" panose="05000000000000000000" pitchFamily="2" charset="2"/>
              <a:buChar char="Ø"/>
            </a:pPr>
            <a:r>
              <a:rPr lang="tr-TR" dirty="0"/>
              <a:t>Öncü risk göstergeleri artık risk seviyesi </a:t>
            </a:r>
            <a:r>
              <a:rPr lang="tr-TR" b="1" dirty="0">
                <a:solidFill>
                  <a:srgbClr val="C00000"/>
                </a:solidFill>
              </a:rPr>
              <a:t>‘‘</a:t>
            </a:r>
            <a:r>
              <a:rPr lang="tr-TR" b="1" dirty="0">
                <a:solidFill>
                  <a:srgbClr val="FF0000"/>
                </a:solidFill>
              </a:rPr>
              <a:t>yüksek</a:t>
            </a:r>
            <a:r>
              <a:rPr lang="tr-TR" b="1" dirty="0">
                <a:solidFill>
                  <a:srgbClr val="C00000"/>
                </a:solidFill>
              </a:rPr>
              <a:t> </a:t>
            </a:r>
            <a:r>
              <a:rPr lang="tr-TR" b="1" dirty="0"/>
              <a:t>ve</a:t>
            </a:r>
            <a:r>
              <a:rPr lang="tr-TR" b="1" dirty="0">
                <a:solidFill>
                  <a:srgbClr val="C00000"/>
                </a:solidFill>
              </a:rPr>
              <a:t> çok yüksek’’ </a:t>
            </a:r>
            <a:r>
              <a:rPr lang="tr-TR" dirty="0"/>
              <a:t>riskler için belirlenir.</a:t>
            </a:r>
          </a:p>
          <a:p>
            <a:pPr marL="285750" indent="-285750">
              <a:buFont typeface="Wingdings" panose="05000000000000000000" pitchFamily="2" charset="2"/>
              <a:buChar char="Ø"/>
            </a:pPr>
            <a:endParaRPr lang="tr-TR" dirty="0"/>
          </a:p>
        </p:txBody>
      </p:sp>
      <p:sp>
        <p:nvSpPr>
          <p:cNvPr id="8" name="Metin kutusu 7">
            <a:extLst>
              <a:ext uri="{FF2B5EF4-FFF2-40B4-BE49-F238E27FC236}">
                <a16:creationId xmlns:a16="http://schemas.microsoft.com/office/drawing/2014/main" id="{2A684E2C-99D1-458F-81B3-3C932950C38D}"/>
              </a:ext>
            </a:extLst>
          </p:cNvPr>
          <p:cNvSpPr txBox="1"/>
          <p:nvPr/>
        </p:nvSpPr>
        <p:spPr>
          <a:xfrm>
            <a:off x="6011664" y="2276663"/>
            <a:ext cx="4944861" cy="1754326"/>
          </a:xfrm>
          <a:prstGeom prst="rect">
            <a:avLst/>
          </a:prstGeom>
          <a:noFill/>
        </p:spPr>
        <p:txBody>
          <a:bodyPr wrap="square" rtlCol="0">
            <a:spAutoFit/>
          </a:bodyPr>
          <a:lstStyle/>
          <a:p>
            <a:pPr marL="285750" indent="-285750" algn="just">
              <a:buFont typeface="Wingdings" panose="05000000000000000000" pitchFamily="2" charset="2"/>
              <a:buChar char="Ø"/>
            </a:pPr>
            <a:r>
              <a:rPr lang="tr-TR" dirty="0"/>
              <a:t>Öncü risk göstergelerini performans göstergeleriyle uyumuna dikkat edilmelidir. Bir hedef altında tanımlanan performans göstergesi aynı zamanda aynı hedef altında tanımlanan riskin takibi için ÖRG olarak kullanılabilir.</a:t>
            </a:r>
          </a:p>
          <a:p>
            <a:pPr marL="285750" indent="-285750">
              <a:buFont typeface="Wingdings" panose="05000000000000000000" pitchFamily="2" charset="2"/>
              <a:buChar char="Ø"/>
            </a:pPr>
            <a:endParaRPr lang="tr-TR" dirty="0"/>
          </a:p>
        </p:txBody>
      </p:sp>
      <p:sp>
        <p:nvSpPr>
          <p:cNvPr id="9" name="Metin kutusu 8">
            <a:extLst>
              <a:ext uri="{FF2B5EF4-FFF2-40B4-BE49-F238E27FC236}">
                <a16:creationId xmlns:a16="http://schemas.microsoft.com/office/drawing/2014/main" id="{01CD78D1-AC0C-4D2E-9008-FCD10CADA209}"/>
              </a:ext>
            </a:extLst>
          </p:cNvPr>
          <p:cNvSpPr txBox="1"/>
          <p:nvPr/>
        </p:nvSpPr>
        <p:spPr>
          <a:xfrm>
            <a:off x="6011665" y="4030989"/>
            <a:ext cx="4944860" cy="1051570"/>
          </a:xfrm>
          <a:prstGeom prst="rect">
            <a:avLst/>
          </a:prstGeom>
          <a:noFill/>
        </p:spPr>
        <p:txBody>
          <a:bodyPr wrap="square" rtlCol="0">
            <a:spAutoFit/>
          </a:bodyPr>
          <a:lstStyle/>
          <a:p>
            <a:pPr marL="285750" indent="-285750" algn="just">
              <a:spcAft>
                <a:spcPts val="1000"/>
              </a:spcAft>
              <a:buFont typeface="Wingdings" panose="05000000000000000000" pitchFamily="2" charset="2"/>
              <a:buChar char="Ø"/>
            </a:pPr>
            <a:r>
              <a:rPr lang="tr-TR" dirty="0"/>
              <a:t>Öncü risk göstergesi 6 aylık periyodlarda gözden geçirilerek takip edilir. </a:t>
            </a:r>
          </a:p>
          <a:p>
            <a:pPr marL="285750" indent="-285750">
              <a:buFont typeface="Wingdings" panose="05000000000000000000" pitchFamily="2" charset="2"/>
              <a:buChar char="Ø"/>
            </a:pPr>
            <a:endParaRPr lang="tr-TR" dirty="0"/>
          </a:p>
        </p:txBody>
      </p:sp>
      <p:sp>
        <p:nvSpPr>
          <p:cNvPr id="10" name="Metin kutusu 9">
            <a:extLst>
              <a:ext uri="{FF2B5EF4-FFF2-40B4-BE49-F238E27FC236}">
                <a16:creationId xmlns:a16="http://schemas.microsoft.com/office/drawing/2014/main" id="{1A0FF6F8-73B4-4FF0-826D-E009E9A29A65}"/>
              </a:ext>
            </a:extLst>
          </p:cNvPr>
          <p:cNvSpPr txBox="1"/>
          <p:nvPr/>
        </p:nvSpPr>
        <p:spPr>
          <a:xfrm>
            <a:off x="726477" y="4124453"/>
            <a:ext cx="4692194" cy="1200329"/>
          </a:xfrm>
          <a:prstGeom prst="rect">
            <a:avLst/>
          </a:prstGeom>
          <a:noFill/>
        </p:spPr>
        <p:txBody>
          <a:bodyPr wrap="square" rtlCol="0">
            <a:spAutoFit/>
          </a:bodyPr>
          <a:lstStyle/>
          <a:p>
            <a:pPr marL="285750" indent="-285750" algn="just">
              <a:buFont typeface="Wingdings" panose="05000000000000000000" pitchFamily="2" charset="2"/>
              <a:buChar char="Ø"/>
            </a:pPr>
            <a:r>
              <a:rPr lang="tr-TR" dirty="0"/>
              <a:t>Her bir öncü risk göstergesine yönelik hedef tanımı (nümerik olarak ifade edilebilen bir değer, aralık, tavan veya taban değeri) yapılmalıdır.</a:t>
            </a:r>
          </a:p>
        </p:txBody>
      </p:sp>
      <p:pic>
        <p:nvPicPr>
          <p:cNvPr id="4102" name="Picture 6" descr="Risk ölçer PNG Resimleri | çizimi Ve Resmi Dosyaları | Pngtree'de Ücretsiz  İndir">
            <a:extLst>
              <a:ext uri="{FF2B5EF4-FFF2-40B4-BE49-F238E27FC236}">
                <a16:creationId xmlns:a16="http://schemas.microsoft.com/office/drawing/2014/main" id="{E094A069-6AB0-4DDE-B25C-97130F236512}"/>
              </a:ext>
            </a:extLst>
          </p:cNvPr>
          <p:cNvPicPr>
            <a:picLocks noChangeAspect="1" noChangeArrowheads="1"/>
          </p:cNvPicPr>
          <p:nvPr/>
        </p:nvPicPr>
        <p:blipFill>
          <a:blip r:embed="rId4">
            <a:alphaModFix amt="50000"/>
            <a:extLst>
              <a:ext uri="{BEBA8EAE-BF5A-486C-A8C5-ECC9F3942E4B}">
                <a14:imgProps xmlns:a14="http://schemas.microsoft.com/office/drawing/2010/main">
                  <a14:imgLayer r:embed="rId5">
                    <a14:imgEffect>
                      <a14:backgroundRemoval t="10000" b="90000" l="10000" r="90000">
                        <a14:foregroundMark x1="61111" y1="27222" x2="61111" y2="27222"/>
                        <a14:foregroundMark x1="70833" y1="51389" x2="70833" y2="51389"/>
                        <a14:foregroundMark x1="41667" y1="26667" x2="41667" y2="26667"/>
                        <a14:foregroundMark x1="32500" y1="36111" x2="32500" y2="36111"/>
                        <a14:foregroundMark x1="31944" y1="50556" x2="31944" y2="50556"/>
                        <a14:foregroundMark x1="48889" y1="23611" x2="48889" y2="23611"/>
                        <a14:foregroundMark x1="43611" y1="23611" x2="43611" y2="23611"/>
                        <a14:foregroundMark x1="50833" y1="45556" x2="50833" y2="45556"/>
                        <a14:foregroundMark x1="58333" y1="41944" x2="58333" y2="41944"/>
                        <a14:foregroundMark x1="51667" y1="44722" x2="51667" y2="44722"/>
                        <a14:foregroundMark x1="61111" y1="25556" x2="61111" y2="25556"/>
                      </a14:backgroundRemoval>
                    </a14:imgEffect>
                  </a14:imgLayer>
                </a14:imgProps>
              </a:ext>
              <a:ext uri="{28A0092B-C50C-407E-A947-70E740481C1C}">
                <a14:useLocalDpi xmlns:a14="http://schemas.microsoft.com/office/drawing/2010/main" val="0"/>
              </a:ext>
            </a:extLst>
          </a:blip>
          <a:srcRect/>
          <a:stretch>
            <a:fillRect/>
          </a:stretch>
        </p:blipFill>
        <p:spPr bwMode="auto">
          <a:xfrm rot="232548">
            <a:off x="7387953" y="-258746"/>
            <a:ext cx="3843041" cy="3843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191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rfectionism Is Bad For Your Career: 3 Most Important Things To Know">
            <a:extLst>
              <a:ext uri="{FF2B5EF4-FFF2-40B4-BE49-F238E27FC236}">
                <a16:creationId xmlns:a16="http://schemas.microsoft.com/office/drawing/2014/main" id="{B0C65D63-64E1-4146-A6DE-3C2DE4D9B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970" y="535511"/>
            <a:ext cx="2632391" cy="17549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CC249706-6B2F-4F50-A4DA-A7C86B1CD686}"/>
              </a:ext>
            </a:extLst>
          </p:cNvPr>
          <p:cNvSpPr txBox="1"/>
          <p:nvPr/>
        </p:nvSpPr>
        <p:spPr>
          <a:xfrm>
            <a:off x="3663518" y="1159046"/>
            <a:ext cx="4864963" cy="830997"/>
          </a:xfrm>
          <a:prstGeom prst="rect">
            <a:avLst/>
          </a:prstGeom>
          <a:noFill/>
        </p:spPr>
        <p:txBody>
          <a:bodyPr wrap="square" rtlCol="0">
            <a:spAutoFit/>
          </a:bodyPr>
          <a:lstStyle/>
          <a:p>
            <a:r>
              <a:rPr lang="tr-TR" sz="4800" dirty="0">
                <a:solidFill>
                  <a:srgbClr val="C00000"/>
                </a:solidFill>
              </a:rPr>
              <a:t>RİSK NEDİR?</a:t>
            </a:r>
          </a:p>
        </p:txBody>
      </p:sp>
      <p:sp>
        <p:nvSpPr>
          <p:cNvPr id="5" name="Metin kutusu 4">
            <a:extLst>
              <a:ext uri="{FF2B5EF4-FFF2-40B4-BE49-F238E27FC236}">
                <a16:creationId xmlns:a16="http://schemas.microsoft.com/office/drawing/2014/main" id="{76A1FD71-F67E-4C5C-95AD-2C22FCBD045D}"/>
              </a:ext>
            </a:extLst>
          </p:cNvPr>
          <p:cNvSpPr txBox="1"/>
          <p:nvPr/>
        </p:nvSpPr>
        <p:spPr>
          <a:xfrm>
            <a:off x="1159828" y="2782669"/>
            <a:ext cx="10502283" cy="646331"/>
          </a:xfrm>
          <a:prstGeom prst="rect">
            <a:avLst/>
          </a:prstGeom>
          <a:noFill/>
        </p:spPr>
        <p:txBody>
          <a:bodyPr wrap="square" rtlCol="0">
            <a:spAutoFit/>
          </a:bodyPr>
          <a:lstStyle/>
          <a:p>
            <a:r>
              <a:rPr lang="tr-TR" dirty="0"/>
              <a:t>Belirli bir amaç veya faaliyet söz konusu olduğunda gündeme gelen, geleceğe dair ve çoğu zaman negatif çağrışımları olan bir kavramdır.</a:t>
            </a:r>
          </a:p>
        </p:txBody>
      </p:sp>
      <p:sp>
        <p:nvSpPr>
          <p:cNvPr id="6" name="Metin kutusu 5">
            <a:extLst>
              <a:ext uri="{FF2B5EF4-FFF2-40B4-BE49-F238E27FC236}">
                <a16:creationId xmlns:a16="http://schemas.microsoft.com/office/drawing/2014/main" id="{11320E7E-43D3-462E-A96A-221BC460FE5C}"/>
              </a:ext>
            </a:extLst>
          </p:cNvPr>
          <p:cNvSpPr txBox="1"/>
          <p:nvPr/>
        </p:nvSpPr>
        <p:spPr>
          <a:xfrm>
            <a:off x="1159828" y="3854120"/>
            <a:ext cx="9641149" cy="646331"/>
          </a:xfrm>
          <a:prstGeom prst="rect">
            <a:avLst/>
          </a:prstGeom>
          <a:noFill/>
        </p:spPr>
        <p:txBody>
          <a:bodyPr wrap="square" rtlCol="0">
            <a:spAutoFit/>
          </a:bodyPr>
          <a:lstStyle/>
          <a:p>
            <a:r>
              <a:rPr lang="tr-TR" dirty="0"/>
              <a:t>Kamu yönetimi ile ilişkili olarak ise risk, idarelerin stratejik amaç ve hedeflerine ulaşmalarını, olumlu ya da olumsuz yönde etkileyebilecek olaylar veya durumlardır.</a:t>
            </a:r>
          </a:p>
        </p:txBody>
      </p:sp>
    </p:spTree>
    <p:extLst>
      <p:ext uri="{BB962C8B-B14F-4D97-AF65-F5344CB8AC3E}">
        <p14:creationId xmlns:p14="http://schemas.microsoft.com/office/powerpoint/2010/main" val="3314443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ED144A03-0586-40D4-83F2-C68CA34A952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16423" y="1872799"/>
            <a:ext cx="5656729" cy="3992639"/>
          </a:xfrm>
          <a:prstGeom prst="rect">
            <a:avLst/>
          </a:prstGeom>
          <a:noFill/>
          <a:ln>
            <a:noFill/>
          </a:ln>
        </p:spPr>
      </p:pic>
      <p:grpSp>
        <p:nvGrpSpPr>
          <p:cNvPr id="5" name="Grup 4">
            <a:extLst>
              <a:ext uri="{FF2B5EF4-FFF2-40B4-BE49-F238E27FC236}">
                <a16:creationId xmlns:a16="http://schemas.microsoft.com/office/drawing/2014/main" id="{5D237902-6B08-4735-8B81-102AB987B467}"/>
              </a:ext>
            </a:extLst>
          </p:cNvPr>
          <p:cNvGrpSpPr/>
          <p:nvPr/>
        </p:nvGrpSpPr>
        <p:grpSpPr>
          <a:xfrm>
            <a:off x="1100615" y="516228"/>
            <a:ext cx="9690881" cy="1101818"/>
            <a:chOff x="1288874" y="442841"/>
            <a:chExt cx="9690881" cy="1101818"/>
          </a:xfrm>
        </p:grpSpPr>
        <p:sp>
          <p:nvSpPr>
            <p:cNvPr id="6" name="Metin kutusu 5">
              <a:extLst>
                <a:ext uri="{FF2B5EF4-FFF2-40B4-BE49-F238E27FC236}">
                  <a16:creationId xmlns:a16="http://schemas.microsoft.com/office/drawing/2014/main" id="{6D06FC76-6F6B-4EAD-B7FA-EB6D25B0F8F8}"/>
                </a:ext>
              </a:extLst>
            </p:cNvPr>
            <p:cNvSpPr txBox="1"/>
            <p:nvPr/>
          </p:nvSpPr>
          <p:spPr>
            <a:xfrm>
              <a:off x="2578868" y="752272"/>
              <a:ext cx="8400887" cy="523220"/>
            </a:xfrm>
            <a:prstGeom prst="rect">
              <a:avLst/>
            </a:prstGeom>
            <a:noFill/>
          </p:spPr>
          <p:txBody>
            <a:bodyPr wrap="square" rtlCol="0">
              <a:spAutoFit/>
            </a:bodyPr>
            <a:lstStyle/>
            <a:p>
              <a:r>
                <a:rPr lang="tr-TR" sz="2800" dirty="0">
                  <a:solidFill>
                    <a:srgbClr val="C00000"/>
                  </a:solidFill>
                </a:rPr>
                <a:t>LERE YÖNELİK ALINACAK KARARLARIN BELİRLENMESİ</a:t>
              </a:r>
            </a:p>
          </p:txBody>
        </p:sp>
        <p:grpSp>
          <p:nvGrpSpPr>
            <p:cNvPr id="7" name="Grup 6">
              <a:extLst>
                <a:ext uri="{FF2B5EF4-FFF2-40B4-BE49-F238E27FC236}">
                  <a16:creationId xmlns:a16="http://schemas.microsoft.com/office/drawing/2014/main" id="{34084D8D-5BD8-4C61-BCFA-FB1311A51DC9}"/>
                </a:ext>
              </a:extLst>
            </p:cNvPr>
            <p:cNvGrpSpPr/>
            <p:nvPr/>
          </p:nvGrpSpPr>
          <p:grpSpPr>
            <a:xfrm rot="366504">
              <a:off x="1288874" y="442841"/>
              <a:ext cx="1438117" cy="1101818"/>
              <a:chOff x="633804" y="509689"/>
              <a:chExt cx="1438117" cy="1101818"/>
            </a:xfrm>
          </p:grpSpPr>
          <p:pic>
            <p:nvPicPr>
              <p:cNvPr id="8" name="Picture 2" descr="What is Risk? How Does it Affect Business Value? | KRS CPAs, LLC |  Accountants &amp; Advisors">
                <a:extLst>
                  <a:ext uri="{FF2B5EF4-FFF2-40B4-BE49-F238E27FC236}">
                    <a16:creationId xmlns:a16="http://schemas.microsoft.com/office/drawing/2014/main" id="{CCCE9BAF-25FF-4032-9CEA-B09A5806168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78" b="92000" l="8000" r="94000">
                            <a14:foregroundMark x1="8333" y1="32444" x2="13333" y2="55556"/>
                            <a14:foregroundMark x1="13333" y1="55556" x2="8333" y2="27556"/>
                            <a14:foregroundMark x1="8333" y1="27556" x2="25000" y2="30222"/>
                            <a14:foregroundMark x1="26788" y1="42742" x2="29000" y2="58222"/>
                            <a14:foregroundMark x1="26587" y1="41333" x2="26617" y2="41541"/>
                            <a14:foregroundMark x1="25000" y1="30222" x2="25571" y2="34218"/>
                            <a14:foregroundMark x1="29000" y1="58222" x2="33333" y2="64889"/>
                            <a14:foregroundMark x1="79573" y1="50645" x2="80000" y2="55556"/>
                            <a14:foregroundMark x1="77333" y1="24889" x2="79449" y2="49222"/>
                            <a14:foregroundMark x1="87398" y1="29381" x2="88667" y2="24889"/>
                            <a14:foregroundMark x1="85276" y1="36889" x2="85680" y2="35460"/>
                            <a14:foregroundMark x1="85025" y1="37778" x2="85276" y2="36889"/>
                            <a14:foregroundMark x1="84522" y1="39556" x2="85025" y2="37778"/>
                            <a14:foregroundMark x1="82113" y1="48079" x2="84522" y2="39556"/>
                            <a14:foregroundMark x1="80000" y1="55556" x2="81639" y2="49759"/>
                            <a14:foregroundMark x1="88667" y1="39556" x2="88667" y2="51556"/>
                            <a14:foregroundMark x1="88667" y1="37778" x2="88667" y2="39556"/>
                            <a14:foregroundMark x1="88667" y1="36889" x2="88667" y2="37778"/>
                            <a14:foregroundMark x1="88667" y1="36568" x2="88667" y2="36889"/>
                            <a14:foregroundMark x1="88667" y1="24889" x2="88667" y2="29852"/>
                            <a14:foregroundMark x1="88667" y1="51556" x2="88667" y2="51556"/>
                            <a14:foregroundMark x1="41333" y1="70222" x2="55333" y2="84889"/>
                            <a14:foregroundMark x1="55333" y1="84889" x2="56000" y2="83556"/>
                            <a14:foregroundMark x1="50000" y1="92000" x2="53333" y2="91111"/>
                            <a14:foregroundMark x1="58333" y1="74667" x2="66000" y2="70222"/>
                            <a14:foregroundMark x1="94000" y1="52444" x2="94000" y2="52444"/>
                            <a14:backgroundMark x1="26333" y1="36444" x2="26333" y2="41333"/>
                            <a14:backgroundMark x1="26000" y1="34667" x2="25000" y2="36000"/>
                            <a14:backgroundMark x1="27000" y1="41778" x2="26667" y2="42667"/>
                            <a14:backgroundMark x1="89667" y1="30222" x2="88333" y2="36444"/>
                            <a14:backgroundMark x1="89000" y1="30222" x2="89000" y2="30222"/>
                            <a14:backgroundMark x1="89667" y1="36889" x2="89667" y2="36889"/>
                            <a14:backgroundMark x1="88333" y1="36889" x2="88333" y2="36889"/>
                            <a14:backgroundMark x1="90000" y1="37778" x2="90000" y2="37778"/>
                            <a14:backgroundMark x1="89333" y1="37778" x2="89333" y2="37778"/>
                            <a14:backgroundMark x1="83333" y1="47556" x2="83667" y2="48889"/>
                            <a14:backgroundMark x1="89000" y1="39556" x2="89000" y2="39556"/>
                          </a14:backgroundRemoval>
                        </a14:imgEffect>
                      </a14:imgLayer>
                    </a14:imgProps>
                  </a:ext>
                  <a:ext uri="{28A0092B-C50C-407E-A947-70E740481C1C}">
                    <a14:useLocalDpi xmlns:a14="http://schemas.microsoft.com/office/drawing/2010/main" val="0"/>
                  </a:ext>
                </a:extLst>
              </a:blip>
              <a:srcRect/>
              <a:stretch>
                <a:fillRect/>
              </a:stretch>
            </p:blipFill>
            <p:spPr bwMode="auto">
              <a:xfrm>
                <a:off x="633804" y="532919"/>
                <a:ext cx="1438117" cy="1078588"/>
              </a:xfrm>
              <a:prstGeom prst="rect">
                <a:avLst/>
              </a:prstGeom>
              <a:noFill/>
              <a:extLst>
                <a:ext uri="{909E8E84-426E-40DD-AFC4-6F175D3DCCD1}">
                  <a14:hiddenFill xmlns:a14="http://schemas.microsoft.com/office/drawing/2010/main">
                    <a:solidFill>
                      <a:srgbClr val="FFFFFF"/>
                    </a:solidFill>
                  </a14:hiddenFill>
                </a:ext>
              </a:extLst>
            </p:spPr>
          </p:pic>
          <p:sp>
            <p:nvSpPr>
              <p:cNvPr id="9" name="Akış Çizelgesi: Bağlayıcı 8">
                <a:extLst>
                  <a:ext uri="{FF2B5EF4-FFF2-40B4-BE49-F238E27FC236}">
                    <a16:creationId xmlns:a16="http://schemas.microsoft.com/office/drawing/2014/main" id="{3C837BD6-A5A0-4484-88EC-194ED2E27F13}"/>
                  </a:ext>
                </a:extLst>
              </p:cNvPr>
              <p:cNvSpPr/>
              <p:nvPr/>
            </p:nvSpPr>
            <p:spPr>
              <a:xfrm>
                <a:off x="1160390" y="509689"/>
                <a:ext cx="115409" cy="146481"/>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sp>
        <p:nvSpPr>
          <p:cNvPr id="10" name="Metin kutusu 9">
            <a:extLst>
              <a:ext uri="{FF2B5EF4-FFF2-40B4-BE49-F238E27FC236}">
                <a16:creationId xmlns:a16="http://schemas.microsoft.com/office/drawing/2014/main" id="{A1262634-E3F6-4082-8EC5-72BB1D63C387}"/>
              </a:ext>
            </a:extLst>
          </p:cNvPr>
          <p:cNvSpPr txBox="1"/>
          <p:nvPr/>
        </p:nvSpPr>
        <p:spPr>
          <a:xfrm>
            <a:off x="7333130" y="2714956"/>
            <a:ext cx="3810000" cy="2031325"/>
          </a:xfrm>
          <a:prstGeom prst="rect">
            <a:avLst/>
          </a:prstGeom>
          <a:noFill/>
        </p:spPr>
        <p:txBody>
          <a:bodyPr wrap="square">
            <a:spAutoFit/>
          </a:bodyPr>
          <a:lstStyle/>
          <a:p>
            <a:pPr algn="just"/>
            <a:r>
              <a:rPr lang="tr-TR" sz="1800" dirty="0">
                <a:effectLst/>
                <a:latin typeface="Times New Roman" panose="02020603050405020304" pitchFamily="18" charset="0"/>
                <a:ea typeface="Times New Roman" panose="02020603050405020304" pitchFamily="18" charset="0"/>
              </a:rPr>
              <a:t>Risklere cevap verilmesi, idare tarafından tespit edilen ve risk iştahı çerçevesinde değerlendirilen risklere verilecek cevabın ne olacağının belirlenmesi ve bu bağlamda beklenen tehditlerin azaltılması ve ortaya çıkacak fırsatların değerlendirilmesidir</a:t>
            </a:r>
            <a:endParaRPr lang="tr-TR" dirty="0"/>
          </a:p>
        </p:txBody>
      </p:sp>
    </p:spTree>
    <p:extLst>
      <p:ext uri="{BB962C8B-B14F-4D97-AF65-F5344CB8AC3E}">
        <p14:creationId xmlns:p14="http://schemas.microsoft.com/office/powerpoint/2010/main" val="906798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4">
            <a:extLst>
              <a:ext uri="{FF2B5EF4-FFF2-40B4-BE49-F238E27FC236}">
                <a16:creationId xmlns:a16="http://schemas.microsoft.com/office/drawing/2014/main" id="{7BA00413-FB3F-4736-AFD1-42997B6C4100}"/>
              </a:ext>
            </a:extLst>
          </p:cNvPr>
          <p:cNvGrpSpPr/>
          <p:nvPr/>
        </p:nvGrpSpPr>
        <p:grpSpPr>
          <a:xfrm>
            <a:off x="1288874" y="442841"/>
            <a:ext cx="9690881" cy="1101818"/>
            <a:chOff x="1288874" y="442841"/>
            <a:chExt cx="9690881" cy="1101818"/>
          </a:xfrm>
        </p:grpSpPr>
        <p:sp>
          <p:nvSpPr>
            <p:cNvPr id="6" name="Metin kutusu 5">
              <a:extLst>
                <a:ext uri="{FF2B5EF4-FFF2-40B4-BE49-F238E27FC236}">
                  <a16:creationId xmlns:a16="http://schemas.microsoft.com/office/drawing/2014/main" id="{E8803E24-A7C9-431B-9576-5FFE9C2E4CDF}"/>
                </a:ext>
              </a:extLst>
            </p:cNvPr>
            <p:cNvSpPr txBox="1"/>
            <p:nvPr/>
          </p:nvSpPr>
          <p:spPr>
            <a:xfrm>
              <a:off x="2578868" y="752272"/>
              <a:ext cx="8400887" cy="523220"/>
            </a:xfrm>
            <a:prstGeom prst="rect">
              <a:avLst/>
            </a:prstGeom>
            <a:noFill/>
          </p:spPr>
          <p:txBody>
            <a:bodyPr wrap="square" rtlCol="0">
              <a:spAutoFit/>
            </a:bodyPr>
            <a:lstStyle/>
            <a:p>
              <a:r>
                <a:rPr lang="tr-TR" sz="2800" dirty="0">
                  <a:solidFill>
                    <a:srgbClr val="C00000"/>
                  </a:solidFill>
                </a:rPr>
                <a:t>LERE YÖNELİK ALINACAK KARARLARIN BELİRLENMESİ</a:t>
              </a:r>
            </a:p>
          </p:txBody>
        </p:sp>
        <p:grpSp>
          <p:nvGrpSpPr>
            <p:cNvPr id="7" name="Grup 6">
              <a:extLst>
                <a:ext uri="{FF2B5EF4-FFF2-40B4-BE49-F238E27FC236}">
                  <a16:creationId xmlns:a16="http://schemas.microsoft.com/office/drawing/2014/main" id="{D2B1E63D-86E4-4330-AEAF-1C7EDC1418E6}"/>
                </a:ext>
              </a:extLst>
            </p:cNvPr>
            <p:cNvGrpSpPr/>
            <p:nvPr/>
          </p:nvGrpSpPr>
          <p:grpSpPr>
            <a:xfrm rot="366504">
              <a:off x="1288874" y="442841"/>
              <a:ext cx="1438117" cy="1101818"/>
              <a:chOff x="633804" y="509689"/>
              <a:chExt cx="1438117" cy="1101818"/>
            </a:xfrm>
          </p:grpSpPr>
          <p:pic>
            <p:nvPicPr>
              <p:cNvPr id="8" name="Picture 2" descr="What is Risk? How Does it Affect Business Value? | KRS CPAs, LLC |  Accountants &amp; Advisors">
                <a:extLst>
                  <a:ext uri="{FF2B5EF4-FFF2-40B4-BE49-F238E27FC236}">
                    <a16:creationId xmlns:a16="http://schemas.microsoft.com/office/drawing/2014/main" id="{14ED34DC-F68F-4E03-8AAC-839EFFBE5C0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8" b="92000" l="8000" r="94000">
                            <a14:foregroundMark x1="8333" y1="32444" x2="13333" y2="55556"/>
                            <a14:foregroundMark x1="13333" y1="55556" x2="8333" y2="27556"/>
                            <a14:foregroundMark x1="8333" y1="27556" x2="25000" y2="30222"/>
                            <a14:foregroundMark x1="26788" y1="42742" x2="29000" y2="58222"/>
                            <a14:foregroundMark x1="26587" y1="41333" x2="26617" y2="41541"/>
                            <a14:foregroundMark x1="25000" y1="30222" x2="25571" y2="34218"/>
                            <a14:foregroundMark x1="29000" y1="58222" x2="33333" y2="64889"/>
                            <a14:foregroundMark x1="79573" y1="50645" x2="80000" y2="55556"/>
                            <a14:foregroundMark x1="77333" y1="24889" x2="79449" y2="49222"/>
                            <a14:foregroundMark x1="87398" y1="29381" x2="88667" y2="24889"/>
                            <a14:foregroundMark x1="85276" y1="36889" x2="85680" y2="35460"/>
                            <a14:foregroundMark x1="85025" y1="37778" x2="85276" y2="36889"/>
                            <a14:foregroundMark x1="84522" y1="39556" x2="85025" y2="37778"/>
                            <a14:foregroundMark x1="82113" y1="48079" x2="84522" y2="39556"/>
                            <a14:foregroundMark x1="80000" y1="55556" x2="81639" y2="49759"/>
                            <a14:foregroundMark x1="88667" y1="39556" x2="88667" y2="51556"/>
                            <a14:foregroundMark x1="88667" y1="37778" x2="88667" y2="39556"/>
                            <a14:foregroundMark x1="88667" y1="36889" x2="88667" y2="37778"/>
                            <a14:foregroundMark x1="88667" y1="36568" x2="88667" y2="36889"/>
                            <a14:foregroundMark x1="88667" y1="24889" x2="88667" y2="29852"/>
                            <a14:foregroundMark x1="88667" y1="51556" x2="88667" y2="51556"/>
                            <a14:foregroundMark x1="41333" y1="70222" x2="55333" y2="84889"/>
                            <a14:foregroundMark x1="55333" y1="84889" x2="56000" y2="83556"/>
                            <a14:foregroundMark x1="50000" y1="92000" x2="53333" y2="91111"/>
                            <a14:foregroundMark x1="58333" y1="74667" x2="66000" y2="70222"/>
                            <a14:foregroundMark x1="94000" y1="52444" x2="94000" y2="52444"/>
                            <a14:backgroundMark x1="26333" y1="36444" x2="26333" y2="41333"/>
                            <a14:backgroundMark x1="26000" y1="34667" x2="25000" y2="36000"/>
                            <a14:backgroundMark x1="27000" y1="41778" x2="26667" y2="42667"/>
                            <a14:backgroundMark x1="89667" y1="30222" x2="88333" y2="36444"/>
                            <a14:backgroundMark x1="89000" y1="30222" x2="89000" y2="30222"/>
                            <a14:backgroundMark x1="89667" y1="36889" x2="89667" y2="36889"/>
                            <a14:backgroundMark x1="88333" y1="36889" x2="88333" y2="36889"/>
                            <a14:backgroundMark x1="90000" y1="37778" x2="90000" y2="37778"/>
                            <a14:backgroundMark x1="89333" y1="37778" x2="89333" y2="37778"/>
                            <a14:backgroundMark x1="83333" y1="47556" x2="83667" y2="48889"/>
                            <a14:backgroundMark x1="89000" y1="39556" x2="89000" y2="39556"/>
                          </a14:backgroundRemoval>
                        </a14:imgEffect>
                      </a14:imgLayer>
                    </a14:imgProps>
                  </a:ext>
                  <a:ext uri="{28A0092B-C50C-407E-A947-70E740481C1C}">
                    <a14:useLocalDpi xmlns:a14="http://schemas.microsoft.com/office/drawing/2010/main" val="0"/>
                  </a:ext>
                </a:extLst>
              </a:blip>
              <a:srcRect/>
              <a:stretch>
                <a:fillRect/>
              </a:stretch>
            </p:blipFill>
            <p:spPr bwMode="auto">
              <a:xfrm>
                <a:off x="633804" y="532919"/>
                <a:ext cx="1438117" cy="1078588"/>
              </a:xfrm>
              <a:prstGeom prst="rect">
                <a:avLst/>
              </a:prstGeom>
              <a:noFill/>
              <a:extLst>
                <a:ext uri="{909E8E84-426E-40DD-AFC4-6F175D3DCCD1}">
                  <a14:hiddenFill xmlns:a14="http://schemas.microsoft.com/office/drawing/2010/main">
                    <a:solidFill>
                      <a:srgbClr val="FFFFFF"/>
                    </a:solidFill>
                  </a14:hiddenFill>
                </a:ext>
              </a:extLst>
            </p:spPr>
          </p:pic>
          <p:sp>
            <p:nvSpPr>
              <p:cNvPr id="9" name="Akış Çizelgesi: Bağlayıcı 8">
                <a:extLst>
                  <a:ext uri="{FF2B5EF4-FFF2-40B4-BE49-F238E27FC236}">
                    <a16:creationId xmlns:a16="http://schemas.microsoft.com/office/drawing/2014/main" id="{02B21FA3-F179-40AF-B36E-3AD3C5CD661A}"/>
                  </a:ext>
                </a:extLst>
              </p:cNvPr>
              <p:cNvSpPr/>
              <p:nvPr/>
            </p:nvSpPr>
            <p:spPr>
              <a:xfrm>
                <a:off x="1160390" y="509689"/>
                <a:ext cx="115409" cy="146481"/>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pic>
        <p:nvPicPr>
          <p:cNvPr id="11" name="Resim 10">
            <a:extLst>
              <a:ext uri="{FF2B5EF4-FFF2-40B4-BE49-F238E27FC236}">
                <a16:creationId xmlns:a16="http://schemas.microsoft.com/office/drawing/2014/main" id="{6747B886-7FAB-450C-AE10-815EF8EF2615}"/>
              </a:ext>
            </a:extLst>
          </p:cNvPr>
          <p:cNvPicPr>
            <a:picLocks noChangeAspect="1"/>
          </p:cNvPicPr>
          <p:nvPr/>
        </p:nvPicPr>
        <p:blipFill rotWithShape="1">
          <a:blip r:embed="rId4"/>
          <a:srcRect t="9917"/>
          <a:stretch/>
        </p:blipFill>
        <p:spPr>
          <a:xfrm>
            <a:off x="6612385" y="3276600"/>
            <a:ext cx="3558989" cy="161012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Metin kutusu 11">
            <a:extLst>
              <a:ext uri="{FF2B5EF4-FFF2-40B4-BE49-F238E27FC236}">
                <a16:creationId xmlns:a16="http://schemas.microsoft.com/office/drawing/2014/main" id="{352EDE7B-DCE7-4076-A0E2-F36BD4A5CFEA}"/>
              </a:ext>
            </a:extLst>
          </p:cNvPr>
          <p:cNvSpPr txBox="1"/>
          <p:nvPr/>
        </p:nvSpPr>
        <p:spPr>
          <a:xfrm>
            <a:off x="5979460" y="2288778"/>
            <a:ext cx="4824838" cy="646331"/>
          </a:xfrm>
          <a:prstGeom prst="rect">
            <a:avLst/>
          </a:prstGeom>
          <a:noFill/>
        </p:spPr>
        <p:txBody>
          <a:bodyPr wrap="square" rtlCol="0">
            <a:spAutoFit/>
          </a:bodyPr>
          <a:lstStyle/>
          <a:p>
            <a:pPr algn="just"/>
            <a:r>
              <a:rPr lang="tr-TR" dirty="0"/>
              <a:t>Riske yönelik alınabilecek kararlar 4 ana grupta sınıflandırılır.</a:t>
            </a:r>
          </a:p>
        </p:txBody>
      </p:sp>
      <p:pic>
        <p:nvPicPr>
          <p:cNvPr id="3" name="Resim 2">
            <a:extLst>
              <a:ext uri="{FF2B5EF4-FFF2-40B4-BE49-F238E27FC236}">
                <a16:creationId xmlns:a16="http://schemas.microsoft.com/office/drawing/2014/main" id="{EFF32C67-D325-4B89-A18C-D9B3822EFFA1}"/>
              </a:ext>
            </a:extLst>
          </p:cNvPr>
          <p:cNvPicPr>
            <a:picLocks noChangeAspect="1"/>
          </p:cNvPicPr>
          <p:nvPr/>
        </p:nvPicPr>
        <p:blipFill>
          <a:blip r:embed="rId5"/>
          <a:stretch>
            <a:fillRect/>
          </a:stretch>
        </p:blipFill>
        <p:spPr>
          <a:xfrm>
            <a:off x="1107974" y="1883632"/>
            <a:ext cx="4803338" cy="2785936"/>
          </a:xfrm>
          <a:prstGeom prst="rect">
            <a:avLst/>
          </a:prstGeom>
        </p:spPr>
      </p:pic>
      <p:pic>
        <p:nvPicPr>
          <p:cNvPr id="15" name="Picture 2" descr="What Is Risk Management? Transforming Workplace Safety with Data">
            <a:extLst>
              <a:ext uri="{FF2B5EF4-FFF2-40B4-BE49-F238E27FC236}">
                <a16:creationId xmlns:a16="http://schemas.microsoft.com/office/drawing/2014/main" id="{B9D02021-4B29-4308-B3E6-F07EEFE288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842" y="4235010"/>
            <a:ext cx="2294174" cy="16101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974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680ACF46-2BA5-45FD-8D49-487EC3020CA3}"/>
              </a:ext>
            </a:extLst>
          </p:cNvPr>
          <p:cNvGrpSpPr/>
          <p:nvPr/>
        </p:nvGrpSpPr>
        <p:grpSpPr>
          <a:xfrm>
            <a:off x="2158451" y="453410"/>
            <a:ext cx="9690881" cy="1101818"/>
            <a:chOff x="1288874" y="442841"/>
            <a:chExt cx="9690881" cy="1101818"/>
          </a:xfrm>
        </p:grpSpPr>
        <p:sp>
          <p:nvSpPr>
            <p:cNvPr id="5" name="Metin kutusu 4">
              <a:extLst>
                <a:ext uri="{FF2B5EF4-FFF2-40B4-BE49-F238E27FC236}">
                  <a16:creationId xmlns:a16="http://schemas.microsoft.com/office/drawing/2014/main" id="{FA368706-89F2-4A97-8DC5-8663E24675CA}"/>
                </a:ext>
              </a:extLst>
            </p:cNvPr>
            <p:cNvSpPr txBox="1"/>
            <p:nvPr/>
          </p:nvSpPr>
          <p:spPr>
            <a:xfrm>
              <a:off x="2578868" y="752272"/>
              <a:ext cx="8400887" cy="523220"/>
            </a:xfrm>
            <a:prstGeom prst="rect">
              <a:avLst/>
            </a:prstGeom>
            <a:noFill/>
          </p:spPr>
          <p:txBody>
            <a:bodyPr wrap="square" rtlCol="0">
              <a:spAutoFit/>
            </a:bodyPr>
            <a:lstStyle/>
            <a:p>
              <a:r>
                <a:rPr lang="tr-TR" sz="2800" dirty="0">
                  <a:solidFill>
                    <a:srgbClr val="C00000"/>
                  </a:solidFill>
                </a:rPr>
                <a:t>LERİN İZLENMESİ VE RAPORLANMASI</a:t>
              </a:r>
            </a:p>
          </p:txBody>
        </p:sp>
        <p:grpSp>
          <p:nvGrpSpPr>
            <p:cNvPr id="6" name="Grup 5">
              <a:extLst>
                <a:ext uri="{FF2B5EF4-FFF2-40B4-BE49-F238E27FC236}">
                  <a16:creationId xmlns:a16="http://schemas.microsoft.com/office/drawing/2014/main" id="{2175EEB7-B07B-4F56-9EA6-21E5D83180AB}"/>
                </a:ext>
              </a:extLst>
            </p:cNvPr>
            <p:cNvGrpSpPr/>
            <p:nvPr/>
          </p:nvGrpSpPr>
          <p:grpSpPr>
            <a:xfrm rot="366504">
              <a:off x="1288874" y="442841"/>
              <a:ext cx="1438117" cy="1101818"/>
              <a:chOff x="633804" y="509689"/>
              <a:chExt cx="1438117" cy="1101818"/>
            </a:xfrm>
          </p:grpSpPr>
          <p:pic>
            <p:nvPicPr>
              <p:cNvPr id="7" name="Picture 2" descr="What is Risk? How Does it Affect Business Value? | KRS CPAs, LLC |  Accountants &amp; Advisors">
                <a:extLst>
                  <a:ext uri="{FF2B5EF4-FFF2-40B4-BE49-F238E27FC236}">
                    <a16:creationId xmlns:a16="http://schemas.microsoft.com/office/drawing/2014/main" id="{F78E3FFC-96CA-4511-BFD3-8E0083C2D58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8" b="92000" l="8000" r="94000">
                            <a14:foregroundMark x1="8333" y1="32444" x2="13333" y2="55556"/>
                            <a14:foregroundMark x1="13333" y1="55556" x2="8333" y2="27556"/>
                            <a14:foregroundMark x1="8333" y1="27556" x2="25000" y2="30222"/>
                            <a14:foregroundMark x1="26788" y1="42742" x2="29000" y2="58222"/>
                            <a14:foregroundMark x1="26587" y1="41333" x2="26617" y2="41541"/>
                            <a14:foregroundMark x1="25000" y1="30222" x2="25571" y2="34218"/>
                            <a14:foregroundMark x1="29000" y1="58222" x2="33333" y2="64889"/>
                            <a14:foregroundMark x1="79573" y1="50645" x2="80000" y2="55556"/>
                            <a14:foregroundMark x1="77333" y1="24889" x2="79449" y2="49222"/>
                            <a14:foregroundMark x1="87398" y1="29381" x2="88667" y2="24889"/>
                            <a14:foregroundMark x1="85276" y1="36889" x2="85680" y2="35460"/>
                            <a14:foregroundMark x1="85025" y1="37778" x2="85276" y2="36889"/>
                            <a14:foregroundMark x1="84522" y1="39556" x2="85025" y2="37778"/>
                            <a14:foregroundMark x1="82113" y1="48079" x2="84522" y2="39556"/>
                            <a14:foregroundMark x1="80000" y1="55556" x2="81639" y2="49759"/>
                            <a14:foregroundMark x1="88667" y1="39556" x2="88667" y2="51556"/>
                            <a14:foregroundMark x1="88667" y1="37778" x2="88667" y2="39556"/>
                            <a14:foregroundMark x1="88667" y1="36889" x2="88667" y2="37778"/>
                            <a14:foregroundMark x1="88667" y1="36568" x2="88667" y2="36889"/>
                            <a14:foregroundMark x1="88667" y1="24889" x2="88667" y2="29852"/>
                            <a14:foregroundMark x1="88667" y1="51556" x2="88667" y2="51556"/>
                            <a14:foregroundMark x1="41333" y1="70222" x2="55333" y2="84889"/>
                            <a14:foregroundMark x1="55333" y1="84889" x2="56000" y2="83556"/>
                            <a14:foregroundMark x1="50000" y1="92000" x2="53333" y2="91111"/>
                            <a14:foregroundMark x1="58333" y1="74667" x2="66000" y2="70222"/>
                            <a14:foregroundMark x1="94000" y1="52444" x2="94000" y2="52444"/>
                            <a14:backgroundMark x1="26333" y1="36444" x2="26333" y2="41333"/>
                            <a14:backgroundMark x1="26000" y1="34667" x2="25000" y2="36000"/>
                            <a14:backgroundMark x1="27000" y1="41778" x2="26667" y2="42667"/>
                            <a14:backgroundMark x1="89667" y1="30222" x2="88333" y2="36444"/>
                            <a14:backgroundMark x1="89000" y1="30222" x2="89000" y2="30222"/>
                            <a14:backgroundMark x1="89667" y1="36889" x2="89667" y2="36889"/>
                            <a14:backgroundMark x1="88333" y1="36889" x2="88333" y2="36889"/>
                            <a14:backgroundMark x1="90000" y1="37778" x2="90000" y2="37778"/>
                            <a14:backgroundMark x1="89333" y1="37778" x2="89333" y2="37778"/>
                            <a14:backgroundMark x1="83333" y1="47556" x2="83667" y2="48889"/>
                            <a14:backgroundMark x1="89000" y1="39556" x2="89000" y2="39556"/>
                          </a14:backgroundRemoval>
                        </a14:imgEffect>
                      </a14:imgLayer>
                    </a14:imgProps>
                  </a:ext>
                  <a:ext uri="{28A0092B-C50C-407E-A947-70E740481C1C}">
                    <a14:useLocalDpi xmlns:a14="http://schemas.microsoft.com/office/drawing/2010/main" val="0"/>
                  </a:ext>
                </a:extLst>
              </a:blip>
              <a:srcRect/>
              <a:stretch>
                <a:fillRect/>
              </a:stretch>
            </p:blipFill>
            <p:spPr bwMode="auto">
              <a:xfrm>
                <a:off x="633804" y="532919"/>
                <a:ext cx="1438117" cy="1078588"/>
              </a:xfrm>
              <a:prstGeom prst="rect">
                <a:avLst/>
              </a:prstGeom>
              <a:noFill/>
              <a:extLst>
                <a:ext uri="{909E8E84-426E-40DD-AFC4-6F175D3DCCD1}">
                  <a14:hiddenFill xmlns:a14="http://schemas.microsoft.com/office/drawing/2010/main">
                    <a:solidFill>
                      <a:srgbClr val="FFFFFF"/>
                    </a:solidFill>
                  </a14:hiddenFill>
                </a:ext>
              </a:extLst>
            </p:spPr>
          </p:pic>
          <p:sp>
            <p:nvSpPr>
              <p:cNvPr id="8" name="Akış Çizelgesi: Bağlayıcı 7">
                <a:extLst>
                  <a:ext uri="{FF2B5EF4-FFF2-40B4-BE49-F238E27FC236}">
                    <a16:creationId xmlns:a16="http://schemas.microsoft.com/office/drawing/2014/main" id="{15213875-3A4F-48B0-85BF-63DB886336CA}"/>
                  </a:ext>
                </a:extLst>
              </p:cNvPr>
              <p:cNvSpPr/>
              <p:nvPr/>
            </p:nvSpPr>
            <p:spPr>
              <a:xfrm>
                <a:off x="1160390" y="509689"/>
                <a:ext cx="115409" cy="146481"/>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sp>
        <p:nvSpPr>
          <p:cNvPr id="10" name="Metin kutusu 9">
            <a:extLst>
              <a:ext uri="{FF2B5EF4-FFF2-40B4-BE49-F238E27FC236}">
                <a16:creationId xmlns:a16="http://schemas.microsoft.com/office/drawing/2014/main" id="{EB95110E-1F35-41FE-82B0-8C9F8ADD4688}"/>
              </a:ext>
            </a:extLst>
          </p:cNvPr>
          <p:cNvSpPr txBox="1"/>
          <p:nvPr/>
        </p:nvSpPr>
        <p:spPr>
          <a:xfrm>
            <a:off x="2088776" y="4235182"/>
            <a:ext cx="8014448" cy="1477328"/>
          </a:xfrm>
          <a:prstGeom prst="rect">
            <a:avLst/>
          </a:prstGeom>
          <a:noFill/>
        </p:spPr>
        <p:txBody>
          <a:bodyPr wrap="square">
            <a:spAutoFit/>
          </a:bodyPr>
          <a:lstStyle/>
          <a:p>
            <a:pPr algn="just"/>
            <a:r>
              <a:rPr lang="tr-TR" sz="1800" dirty="0">
                <a:effectLst/>
                <a:latin typeface="Times New Roman" panose="02020603050405020304" pitchFamily="18" charset="0"/>
                <a:ea typeface="Times New Roman" panose="02020603050405020304" pitchFamily="18" charset="0"/>
              </a:rPr>
              <a:t>Riskler zaman içerisinde çeşitli koşulların değişmesi veya alınan önlemler sonucu etki ve olasılık yönünden değişiklik gösterebilir. Ayrıca, koşulların değişmesi ile yeni risk alanlarının oluşması da muhtemeldir. Bu nedenle, tespit edilen riskler ve risk yönetim süreci her yönüyle yılda en az iki kez (Haziran - Aralık) gözden geçirilecektir. </a:t>
            </a:r>
            <a:endParaRPr lang="tr-TR" dirty="0"/>
          </a:p>
        </p:txBody>
      </p:sp>
      <p:pic>
        <p:nvPicPr>
          <p:cNvPr id="2052" name="Picture 4" descr="Belediye İş Yeri Ruhsatı için Risk Değerlendirme Raporu - Karma İş Sağlığı  ve Güvenliği">
            <a:extLst>
              <a:ext uri="{FF2B5EF4-FFF2-40B4-BE49-F238E27FC236}">
                <a16:creationId xmlns:a16="http://schemas.microsoft.com/office/drawing/2014/main" id="{91348A9E-26CE-47C7-BA73-03BC8C5BED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636" y="1501984"/>
            <a:ext cx="4303058" cy="253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740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4">
            <a:extLst>
              <a:ext uri="{FF2B5EF4-FFF2-40B4-BE49-F238E27FC236}">
                <a16:creationId xmlns:a16="http://schemas.microsoft.com/office/drawing/2014/main" id="{4EE01347-2FF7-43F7-94B2-498566303C08}"/>
              </a:ext>
            </a:extLst>
          </p:cNvPr>
          <p:cNvGrpSpPr/>
          <p:nvPr/>
        </p:nvGrpSpPr>
        <p:grpSpPr>
          <a:xfrm>
            <a:off x="2158451" y="453410"/>
            <a:ext cx="9690881" cy="1101818"/>
            <a:chOff x="1288874" y="442841"/>
            <a:chExt cx="9690881" cy="1101818"/>
          </a:xfrm>
        </p:grpSpPr>
        <p:sp>
          <p:nvSpPr>
            <p:cNvPr id="6" name="Metin kutusu 5">
              <a:extLst>
                <a:ext uri="{FF2B5EF4-FFF2-40B4-BE49-F238E27FC236}">
                  <a16:creationId xmlns:a16="http://schemas.microsoft.com/office/drawing/2014/main" id="{4C4F3F6B-892C-4215-9883-73F9DC7C3663}"/>
                </a:ext>
              </a:extLst>
            </p:cNvPr>
            <p:cNvSpPr txBox="1"/>
            <p:nvPr/>
          </p:nvSpPr>
          <p:spPr>
            <a:xfrm>
              <a:off x="2578868" y="752272"/>
              <a:ext cx="8400887" cy="523220"/>
            </a:xfrm>
            <a:prstGeom prst="rect">
              <a:avLst/>
            </a:prstGeom>
            <a:noFill/>
          </p:spPr>
          <p:txBody>
            <a:bodyPr wrap="square" rtlCol="0">
              <a:spAutoFit/>
            </a:bodyPr>
            <a:lstStyle/>
            <a:p>
              <a:r>
                <a:rPr lang="tr-TR" sz="2800" dirty="0">
                  <a:solidFill>
                    <a:srgbClr val="C00000"/>
                  </a:solidFill>
                </a:rPr>
                <a:t>LERİN İZLENMESİ VE RAPORLANMASI</a:t>
              </a:r>
            </a:p>
          </p:txBody>
        </p:sp>
        <p:grpSp>
          <p:nvGrpSpPr>
            <p:cNvPr id="7" name="Grup 6">
              <a:extLst>
                <a:ext uri="{FF2B5EF4-FFF2-40B4-BE49-F238E27FC236}">
                  <a16:creationId xmlns:a16="http://schemas.microsoft.com/office/drawing/2014/main" id="{F930A944-ED23-4956-8FED-3B3CFC6481B6}"/>
                </a:ext>
              </a:extLst>
            </p:cNvPr>
            <p:cNvGrpSpPr/>
            <p:nvPr/>
          </p:nvGrpSpPr>
          <p:grpSpPr>
            <a:xfrm rot="366504">
              <a:off x="1288874" y="442841"/>
              <a:ext cx="1438117" cy="1101818"/>
              <a:chOff x="633804" y="509689"/>
              <a:chExt cx="1438117" cy="1101818"/>
            </a:xfrm>
          </p:grpSpPr>
          <p:pic>
            <p:nvPicPr>
              <p:cNvPr id="8" name="Picture 2" descr="What is Risk? How Does it Affect Business Value? | KRS CPAs, LLC |  Accountants &amp; Advisors">
                <a:extLst>
                  <a:ext uri="{FF2B5EF4-FFF2-40B4-BE49-F238E27FC236}">
                    <a16:creationId xmlns:a16="http://schemas.microsoft.com/office/drawing/2014/main" id="{D314E8A0-B707-4394-90A6-07F2AB3AC0B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8" b="92000" l="8000" r="94000">
                            <a14:foregroundMark x1="8333" y1="32444" x2="13333" y2="55556"/>
                            <a14:foregroundMark x1="13333" y1="55556" x2="8333" y2="27556"/>
                            <a14:foregroundMark x1="8333" y1="27556" x2="25000" y2="30222"/>
                            <a14:foregroundMark x1="26788" y1="42742" x2="29000" y2="58222"/>
                            <a14:foregroundMark x1="26587" y1="41333" x2="26617" y2="41541"/>
                            <a14:foregroundMark x1="25000" y1="30222" x2="25571" y2="34218"/>
                            <a14:foregroundMark x1="29000" y1="58222" x2="33333" y2="64889"/>
                            <a14:foregroundMark x1="79573" y1="50645" x2="80000" y2="55556"/>
                            <a14:foregroundMark x1="77333" y1="24889" x2="79449" y2="49222"/>
                            <a14:foregroundMark x1="87398" y1="29381" x2="88667" y2="24889"/>
                            <a14:foregroundMark x1="85276" y1="36889" x2="85680" y2="35460"/>
                            <a14:foregroundMark x1="85025" y1="37778" x2="85276" y2="36889"/>
                            <a14:foregroundMark x1="84522" y1="39556" x2="85025" y2="37778"/>
                            <a14:foregroundMark x1="82113" y1="48079" x2="84522" y2="39556"/>
                            <a14:foregroundMark x1="80000" y1="55556" x2="81639" y2="49759"/>
                            <a14:foregroundMark x1="88667" y1="39556" x2="88667" y2="51556"/>
                            <a14:foregroundMark x1="88667" y1="37778" x2="88667" y2="39556"/>
                            <a14:foregroundMark x1="88667" y1="36889" x2="88667" y2="37778"/>
                            <a14:foregroundMark x1="88667" y1="36568" x2="88667" y2="36889"/>
                            <a14:foregroundMark x1="88667" y1="24889" x2="88667" y2="29852"/>
                            <a14:foregroundMark x1="88667" y1="51556" x2="88667" y2="51556"/>
                            <a14:foregroundMark x1="41333" y1="70222" x2="55333" y2="84889"/>
                            <a14:foregroundMark x1="55333" y1="84889" x2="56000" y2="83556"/>
                            <a14:foregroundMark x1="50000" y1="92000" x2="53333" y2="91111"/>
                            <a14:foregroundMark x1="58333" y1="74667" x2="66000" y2="70222"/>
                            <a14:foregroundMark x1="94000" y1="52444" x2="94000" y2="52444"/>
                            <a14:backgroundMark x1="26333" y1="36444" x2="26333" y2="41333"/>
                            <a14:backgroundMark x1="26000" y1="34667" x2="25000" y2="36000"/>
                            <a14:backgroundMark x1="27000" y1="41778" x2="26667" y2="42667"/>
                            <a14:backgroundMark x1="89667" y1="30222" x2="88333" y2="36444"/>
                            <a14:backgroundMark x1="89000" y1="30222" x2="89000" y2="30222"/>
                            <a14:backgroundMark x1="89667" y1="36889" x2="89667" y2="36889"/>
                            <a14:backgroundMark x1="88333" y1="36889" x2="88333" y2="36889"/>
                            <a14:backgroundMark x1="90000" y1="37778" x2="90000" y2="37778"/>
                            <a14:backgroundMark x1="89333" y1="37778" x2="89333" y2="37778"/>
                            <a14:backgroundMark x1="83333" y1="47556" x2="83667" y2="48889"/>
                            <a14:backgroundMark x1="89000" y1="39556" x2="89000" y2="39556"/>
                          </a14:backgroundRemoval>
                        </a14:imgEffect>
                      </a14:imgLayer>
                    </a14:imgProps>
                  </a:ext>
                  <a:ext uri="{28A0092B-C50C-407E-A947-70E740481C1C}">
                    <a14:useLocalDpi xmlns:a14="http://schemas.microsoft.com/office/drawing/2010/main" val="0"/>
                  </a:ext>
                </a:extLst>
              </a:blip>
              <a:srcRect/>
              <a:stretch>
                <a:fillRect/>
              </a:stretch>
            </p:blipFill>
            <p:spPr bwMode="auto">
              <a:xfrm>
                <a:off x="633804" y="532919"/>
                <a:ext cx="1438117" cy="1078588"/>
              </a:xfrm>
              <a:prstGeom prst="rect">
                <a:avLst/>
              </a:prstGeom>
              <a:noFill/>
              <a:extLst>
                <a:ext uri="{909E8E84-426E-40DD-AFC4-6F175D3DCCD1}">
                  <a14:hiddenFill xmlns:a14="http://schemas.microsoft.com/office/drawing/2010/main">
                    <a:solidFill>
                      <a:srgbClr val="FFFFFF"/>
                    </a:solidFill>
                  </a14:hiddenFill>
                </a:ext>
              </a:extLst>
            </p:spPr>
          </p:pic>
          <p:sp>
            <p:nvSpPr>
              <p:cNvPr id="9" name="Akış Çizelgesi: Bağlayıcı 8">
                <a:extLst>
                  <a:ext uri="{FF2B5EF4-FFF2-40B4-BE49-F238E27FC236}">
                    <a16:creationId xmlns:a16="http://schemas.microsoft.com/office/drawing/2014/main" id="{314AD725-1063-4085-8789-701BE61559A2}"/>
                  </a:ext>
                </a:extLst>
              </p:cNvPr>
              <p:cNvSpPr/>
              <p:nvPr/>
            </p:nvSpPr>
            <p:spPr>
              <a:xfrm>
                <a:off x="1160390" y="509689"/>
                <a:ext cx="115409" cy="146481"/>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sp>
        <p:nvSpPr>
          <p:cNvPr id="12" name="Metin kutusu 11">
            <a:extLst>
              <a:ext uri="{FF2B5EF4-FFF2-40B4-BE49-F238E27FC236}">
                <a16:creationId xmlns:a16="http://schemas.microsoft.com/office/drawing/2014/main" id="{864193B0-FF0C-4351-9622-221D635695B3}"/>
              </a:ext>
            </a:extLst>
          </p:cNvPr>
          <p:cNvSpPr txBox="1"/>
          <p:nvPr/>
        </p:nvSpPr>
        <p:spPr>
          <a:xfrm>
            <a:off x="5522258" y="2215953"/>
            <a:ext cx="5701553" cy="2182842"/>
          </a:xfrm>
          <a:prstGeom prst="rect">
            <a:avLst/>
          </a:prstGeom>
          <a:noFill/>
        </p:spPr>
        <p:txBody>
          <a:bodyPr wrap="square">
            <a:spAutoFit/>
          </a:bodyPr>
          <a:lstStyle/>
          <a:p>
            <a:pPr algn="just">
              <a:lnSpc>
                <a:spcPct val="115000"/>
              </a:lnSpc>
              <a:spcAft>
                <a:spcPts val="1000"/>
              </a:spcAft>
            </a:pPr>
            <a:r>
              <a:rPr lang="tr-TR" sz="1400" dirty="0">
                <a:latin typeface="Times New Roman" panose="02020603050405020304" pitchFamily="18" charset="0"/>
                <a:ea typeface="Times New Roman" panose="02020603050405020304" pitchFamily="18" charset="0"/>
                <a:cs typeface="Times New Roman" panose="02020603050405020304" pitchFamily="18" charset="0"/>
              </a:rPr>
              <a:t>İ</a:t>
            </a: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lgili merkez harcama birimleri yılda iki kez gözden geçirdikleri Stratejik Riskleri Strateji Geliştirme Daire Başkanlığına </a:t>
            </a:r>
            <a:r>
              <a:rPr lang="tr-TR"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“Risk Kayıt ve İlave Risk Yönetimi Faaliyeti Takip Formu ve </a:t>
            </a:r>
            <a:r>
              <a:rPr lang="tr-TR" sz="1400" b="1" dirty="0">
                <a:solidFill>
                  <a:srgbClr val="FF0000"/>
                </a:solidFill>
                <a:effectLst/>
                <a:latin typeface="Times New Roman" panose="02020603050405020304" pitchFamily="18" charset="0"/>
                <a:ea typeface="Times New Roman" panose="02020603050405020304" pitchFamily="18" charset="0"/>
              </a:rPr>
              <a:t>Risk Yönetimi Takip Raporu </a:t>
            </a: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 ile gönderirler.</a:t>
            </a:r>
          </a:p>
          <a:p>
            <a:pPr algn="just">
              <a:lnSpc>
                <a:spcPct val="115000"/>
              </a:lnSpc>
              <a:spcAft>
                <a:spcPts val="1000"/>
              </a:spcAft>
            </a:pP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Ayrıca merkez harcama birimleri ve I (Ankara) Bölge Müdürlüğü tarafından yılda iki kez gözden geçirilen Görev/Operasyonel riskler de </a:t>
            </a:r>
            <a:r>
              <a:rPr lang="tr-TR"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“Risk Kayıt ve İlave Risk Yönetimi Faaliyeti Takip Formu” </a:t>
            </a: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doldurularak Strateji Geliştirme Daire Başkanlığına gönderilir.</a:t>
            </a:r>
            <a:r>
              <a:rPr lang="tr-T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Metin kutusu 13">
            <a:extLst>
              <a:ext uri="{FF2B5EF4-FFF2-40B4-BE49-F238E27FC236}">
                <a16:creationId xmlns:a16="http://schemas.microsoft.com/office/drawing/2014/main" id="{3F775264-3C95-46FF-8AD4-330B34AE3568}"/>
              </a:ext>
            </a:extLst>
          </p:cNvPr>
          <p:cNvSpPr txBox="1"/>
          <p:nvPr/>
        </p:nvSpPr>
        <p:spPr>
          <a:xfrm>
            <a:off x="5522258" y="4512993"/>
            <a:ext cx="5701553" cy="954107"/>
          </a:xfrm>
          <a:prstGeom prst="rect">
            <a:avLst/>
          </a:prstGeom>
          <a:noFill/>
        </p:spPr>
        <p:txBody>
          <a:bodyPr wrap="square">
            <a:spAutoFit/>
          </a:bodyPr>
          <a:lstStyle/>
          <a:p>
            <a:pPr algn="just"/>
            <a:r>
              <a:rPr lang="tr-TR" sz="1400" dirty="0">
                <a:latin typeface="Times New Roman" panose="02020603050405020304" pitchFamily="18" charset="0"/>
                <a:cs typeface="Times New Roman" panose="02020603050405020304" pitchFamily="18" charset="0"/>
              </a:rPr>
              <a:t>İdare Risk Koordinatörü, birimlerden gelen bilgilere istinaden Risk Yönetimi Takip Raporunu konsolide eder ve Risk Kayıt ve İlave Risk Yönetimi Faaliyeti Takip Formu ile birlikte Üst Yöneticiye sunulmak üzere </a:t>
            </a:r>
            <a:r>
              <a:rPr lang="tr-TR" sz="1400" dirty="0" err="1">
                <a:latin typeface="Times New Roman" panose="02020603050405020304" pitchFamily="18" charset="0"/>
                <a:cs typeface="Times New Roman" panose="02020603050405020304" pitchFamily="18" charset="0"/>
              </a:rPr>
              <a:t>İKİYK’na</a:t>
            </a:r>
            <a:r>
              <a:rPr lang="tr-TR" sz="1400" dirty="0">
                <a:latin typeface="Times New Roman" panose="02020603050405020304" pitchFamily="18" charset="0"/>
                <a:cs typeface="Times New Roman" panose="02020603050405020304" pitchFamily="18" charset="0"/>
              </a:rPr>
              <a:t> sunar</a:t>
            </a:r>
            <a:r>
              <a:rPr lang="tr-TR" sz="1400" dirty="0">
                <a:effectLst/>
                <a:latin typeface="Times New Roman" panose="02020603050405020304" pitchFamily="18" charset="0"/>
                <a:ea typeface="Times New Roman" panose="02020603050405020304" pitchFamily="18" charset="0"/>
              </a:rPr>
              <a:t>.</a:t>
            </a:r>
            <a:endParaRPr lang="tr-TR" sz="1400" dirty="0"/>
          </a:p>
        </p:txBody>
      </p:sp>
      <p:graphicFrame>
        <p:nvGraphicFramePr>
          <p:cNvPr id="16" name="Tablo 15">
            <a:extLst>
              <a:ext uri="{FF2B5EF4-FFF2-40B4-BE49-F238E27FC236}">
                <a16:creationId xmlns:a16="http://schemas.microsoft.com/office/drawing/2014/main" id="{DDCF1EAD-AA99-4BC1-A856-8F43197B0ADE}"/>
              </a:ext>
            </a:extLst>
          </p:cNvPr>
          <p:cNvGraphicFramePr>
            <a:graphicFrameLocks noGrp="1"/>
          </p:cNvGraphicFramePr>
          <p:nvPr>
            <p:extLst>
              <p:ext uri="{D42A27DB-BD31-4B8C-83A1-F6EECF244321}">
                <p14:modId xmlns:p14="http://schemas.microsoft.com/office/powerpoint/2010/main" val="2738207068"/>
              </p:ext>
            </p:extLst>
          </p:nvPr>
        </p:nvGraphicFramePr>
        <p:xfrm>
          <a:off x="369608" y="1969424"/>
          <a:ext cx="5080932" cy="3633516"/>
        </p:xfrm>
        <a:graphic>
          <a:graphicData uri="http://schemas.openxmlformats.org/drawingml/2006/table">
            <a:tbl>
              <a:tblPr firstRow="1" firstCol="1" bandRow="1">
                <a:tableStyleId>{21E4AEA4-8DFA-4A89-87EB-49C32662AFE0}</a:tableStyleId>
              </a:tblPr>
              <a:tblGrid>
                <a:gridCol w="1297157">
                  <a:extLst>
                    <a:ext uri="{9D8B030D-6E8A-4147-A177-3AD203B41FA5}">
                      <a16:colId xmlns:a16="http://schemas.microsoft.com/office/drawing/2014/main" val="4269293745"/>
                    </a:ext>
                  </a:extLst>
                </a:gridCol>
                <a:gridCol w="924425">
                  <a:extLst>
                    <a:ext uri="{9D8B030D-6E8A-4147-A177-3AD203B41FA5}">
                      <a16:colId xmlns:a16="http://schemas.microsoft.com/office/drawing/2014/main" val="2852946118"/>
                    </a:ext>
                  </a:extLst>
                </a:gridCol>
                <a:gridCol w="949256">
                  <a:extLst>
                    <a:ext uri="{9D8B030D-6E8A-4147-A177-3AD203B41FA5}">
                      <a16:colId xmlns:a16="http://schemas.microsoft.com/office/drawing/2014/main" val="1441626095"/>
                    </a:ext>
                  </a:extLst>
                </a:gridCol>
                <a:gridCol w="955047">
                  <a:extLst>
                    <a:ext uri="{9D8B030D-6E8A-4147-A177-3AD203B41FA5}">
                      <a16:colId xmlns:a16="http://schemas.microsoft.com/office/drawing/2014/main" val="11116104"/>
                    </a:ext>
                  </a:extLst>
                </a:gridCol>
                <a:gridCol w="955047">
                  <a:extLst>
                    <a:ext uri="{9D8B030D-6E8A-4147-A177-3AD203B41FA5}">
                      <a16:colId xmlns:a16="http://schemas.microsoft.com/office/drawing/2014/main" val="400603226"/>
                    </a:ext>
                  </a:extLst>
                </a:gridCol>
              </a:tblGrid>
              <a:tr h="728333">
                <a:tc>
                  <a:txBody>
                    <a:bodyPr/>
                    <a:lstStyle/>
                    <a:p>
                      <a:pPr>
                        <a:lnSpc>
                          <a:spcPct val="107000"/>
                        </a:lnSpc>
                        <a:spcAft>
                          <a:spcPts val="800"/>
                        </a:spcAft>
                      </a:pPr>
                      <a:r>
                        <a:rPr lang="tr-TR" sz="1100" dirty="0">
                          <a:effectLst/>
                        </a:rPr>
                        <a:t>RAPOR/DOKÜMAN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100">
                          <a:effectLst/>
                        </a:rPr>
                        <a:t>RAPORLAMA SIKLIĞI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100">
                          <a:effectLst/>
                        </a:rPr>
                        <a:t>RAPORU HAZIRLAYAN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100" dirty="0">
                          <a:effectLst/>
                        </a:rPr>
                        <a:t>RAPORU KONSOLİDE EDECEK BİRİM</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100">
                          <a:effectLst/>
                        </a:rPr>
                        <a:t>RAPORUN SUNULDUĞU MERCİ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4067715"/>
                  </a:ext>
                </a:extLst>
              </a:tr>
              <a:tr h="912452">
                <a:tc>
                  <a:txBody>
                    <a:bodyPr/>
                    <a:lstStyle/>
                    <a:p>
                      <a:pPr>
                        <a:lnSpc>
                          <a:spcPct val="107000"/>
                        </a:lnSpc>
                        <a:spcAft>
                          <a:spcPts val="800"/>
                        </a:spcAft>
                      </a:pPr>
                      <a:r>
                        <a:rPr lang="tr-TR" sz="1100">
                          <a:effectLst/>
                        </a:rPr>
                        <a:t>Stratejik Riskler İçin Risk Kayıt ve İlave Risk Yönetimi Faaliyeti Takip Formu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100">
                          <a:effectLst/>
                        </a:rPr>
                        <a:t>6 aylık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100">
                          <a:effectLst/>
                        </a:rPr>
                        <a:t>BRK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100">
                          <a:effectLst/>
                        </a:rPr>
                        <a:t>SGDB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100">
                          <a:effectLst/>
                        </a:rPr>
                        <a:t>Üst Yönetici, İKİYK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8504476"/>
                  </a:ext>
                </a:extLst>
              </a:tr>
              <a:tr h="912452">
                <a:tc>
                  <a:txBody>
                    <a:bodyPr/>
                    <a:lstStyle/>
                    <a:p>
                      <a:pPr>
                        <a:lnSpc>
                          <a:spcPct val="107000"/>
                        </a:lnSpc>
                        <a:spcAft>
                          <a:spcPts val="800"/>
                        </a:spcAft>
                      </a:pPr>
                      <a:r>
                        <a:rPr lang="tr-TR" sz="1100">
                          <a:effectLst/>
                        </a:rPr>
                        <a:t>Görev/Operasyonel Riskler İçin Risk Kayıt ve İlave Risk Yönetimi Faaliyeti Takip Formu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100">
                          <a:effectLst/>
                        </a:rPr>
                        <a:t>6 aylık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100">
                          <a:effectLst/>
                        </a:rPr>
                        <a:t>Birim Yöneticileri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BRK</a:t>
                      </a:r>
                    </a:p>
                  </a:txBody>
                  <a:tcPr marL="68580" marR="68580" marT="0" marB="0" anchor="ctr"/>
                </a:tc>
                <a:tc>
                  <a:txBody>
                    <a:bodyPr/>
                    <a:lstStyle/>
                    <a:p>
                      <a:pPr algn="ctr">
                        <a:lnSpc>
                          <a:spcPct val="107000"/>
                        </a:lnSpc>
                        <a:spcAft>
                          <a:spcPts val="80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SGDB</a:t>
                      </a:r>
                    </a:p>
                  </a:txBody>
                  <a:tcPr marL="68580" marR="68580" marT="0" marB="0" anchor="ctr"/>
                </a:tc>
                <a:extLst>
                  <a:ext uri="{0D108BD9-81ED-4DB2-BD59-A6C34878D82A}">
                    <a16:rowId xmlns:a16="http://schemas.microsoft.com/office/drawing/2014/main" val="4198742074"/>
                  </a:ext>
                </a:extLst>
              </a:tr>
              <a:tr h="360093">
                <a:tc>
                  <a:txBody>
                    <a:bodyPr/>
                    <a:lstStyle/>
                    <a:p>
                      <a:pPr>
                        <a:lnSpc>
                          <a:spcPct val="107000"/>
                        </a:lnSpc>
                        <a:spcAft>
                          <a:spcPts val="800"/>
                        </a:spcAft>
                      </a:pPr>
                      <a:r>
                        <a:rPr lang="tr-TR" sz="1100">
                          <a:effectLst/>
                        </a:rPr>
                        <a:t>Risk Yönetimi Takip Raporu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100">
                          <a:effectLst/>
                        </a:rPr>
                        <a:t>6 aylık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100">
                          <a:effectLst/>
                        </a:rPr>
                        <a:t>BRK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100">
                          <a:effectLst/>
                        </a:rPr>
                        <a:t>SGDB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100">
                          <a:effectLst/>
                        </a:rPr>
                        <a:t>Üst Yönetici, İKİYK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9449971"/>
                  </a:ext>
                </a:extLst>
              </a:tr>
              <a:tr h="360093">
                <a:tc>
                  <a:txBody>
                    <a:bodyPr/>
                    <a:lstStyle/>
                    <a:p>
                      <a:pPr>
                        <a:lnSpc>
                          <a:spcPct val="107000"/>
                        </a:lnSpc>
                        <a:spcAft>
                          <a:spcPts val="800"/>
                        </a:spcAft>
                      </a:pPr>
                      <a:r>
                        <a:rPr lang="tr-TR" sz="1100">
                          <a:effectLst/>
                        </a:rPr>
                        <a:t>Birim Risk Kontrol Eylem Planı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100">
                          <a:effectLst/>
                        </a:rPr>
                        <a:t>Yıllık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100">
                          <a:effectLst/>
                        </a:rPr>
                        <a:t>Birim Yöneticileri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100">
                          <a:effectLst/>
                        </a:rPr>
                        <a:t>BRK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100">
                          <a:effectLst/>
                        </a:rPr>
                        <a:t>Harcama Yetkilisi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0623761"/>
                  </a:ext>
                </a:extLst>
              </a:tr>
              <a:tr h="360093">
                <a:tc>
                  <a:txBody>
                    <a:bodyPr/>
                    <a:lstStyle/>
                    <a:p>
                      <a:pPr>
                        <a:lnSpc>
                          <a:spcPct val="107000"/>
                        </a:lnSpc>
                        <a:spcAft>
                          <a:spcPts val="800"/>
                        </a:spcAft>
                      </a:pPr>
                      <a:r>
                        <a:rPr lang="tr-TR" sz="1100">
                          <a:effectLst/>
                        </a:rPr>
                        <a:t>İdare Risk Kontrol Eylem Planı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100">
                          <a:effectLst/>
                        </a:rPr>
                        <a:t>Yıllık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100">
                          <a:effectLst/>
                        </a:rPr>
                        <a:t>SGDB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100">
                          <a:effectLst/>
                        </a:rPr>
                        <a:t>SGDB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100" dirty="0">
                          <a:effectLst/>
                        </a:rPr>
                        <a:t>Üst Yönetici, İKİYK</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43519502"/>
                  </a:ext>
                </a:extLst>
              </a:tr>
            </a:tbl>
          </a:graphicData>
        </a:graphic>
      </p:graphicFrame>
    </p:spTree>
    <p:extLst>
      <p:ext uri="{BB962C8B-B14F-4D97-AF65-F5344CB8AC3E}">
        <p14:creationId xmlns:p14="http://schemas.microsoft.com/office/powerpoint/2010/main" val="1123336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4">
            <a:extLst>
              <a:ext uri="{FF2B5EF4-FFF2-40B4-BE49-F238E27FC236}">
                <a16:creationId xmlns:a16="http://schemas.microsoft.com/office/drawing/2014/main" id="{C67EE0F7-A2CA-40A2-A575-859C046BD05D}"/>
              </a:ext>
            </a:extLst>
          </p:cNvPr>
          <p:cNvGrpSpPr/>
          <p:nvPr/>
        </p:nvGrpSpPr>
        <p:grpSpPr>
          <a:xfrm>
            <a:off x="2938382" y="458593"/>
            <a:ext cx="9334302" cy="1101818"/>
            <a:chOff x="1288874" y="442841"/>
            <a:chExt cx="9690881" cy="1101818"/>
          </a:xfrm>
        </p:grpSpPr>
        <p:sp>
          <p:nvSpPr>
            <p:cNvPr id="6" name="Metin kutusu 5">
              <a:extLst>
                <a:ext uri="{FF2B5EF4-FFF2-40B4-BE49-F238E27FC236}">
                  <a16:creationId xmlns:a16="http://schemas.microsoft.com/office/drawing/2014/main" id="{5929A5F8-5E61-4B4B-AE78-91BA5F01A639}"/>
                </a:ext>
              </a:extLst>
            </p:cNvPr>
            <p:cNvSpPr txBox="1"/>
            <p:nvPr/>
          </p:nvSpPr>
          <p:spPr>
            <a:xfrm>
              <a:off x="2578868" y="752272"/>
              <a:ext cx="8400887" cy="523220"/>
            </a:xfrm>
            <a:prstGeom prst="rect">
              <a:avLst/>
            </a:prstGeom>
            <a:noFill/>
          </p:spPr>
          <p:txBody>
            <a:bodyPr wrap="square" rtlCol="0">
              <a:spAutoFit/>
            </a:bodyPr>
            <a:lstStyle/>
            <a:p>
              <a:r>
                <a:rPr lang="tr-TR" sz="2800" dirty="0">
                  <a:solidFill>
                    <a:srgbClr val="C00000"/>
                  </a:solidFill>
                </a:rPr>
                <a:t> KONTROL EYLEM PLANLARI</a:t>
              </a:r>
            </a:p>
          </p:txBody>
        </p:sp>
        <p:grpSp>
          <p:nvGrpSpPr>
            <p:cNvPr id="7" name="Grup 6">
              <a:extLst>
                <a:ext uri="{FF2B5EF4-FFF2-40B4-BE49-F238E27FC236}">
                  <a16:creationId xmlns:a16="http://schemas.microsoft.com/office/drawing/2014/main" id="{226E27C4-752B-4CC1-8F2C-02667E2F334E}"/>
                </a:ext>
              </a:extLst>
            </p:cNvPr>
            <p:cNvGrpSpPr/>
            <p:nvPr/>
          </p:nvGrpSpPr>
          <p:grpSpPr>
            <a:xfrm rot="366504">
              <a:off x="1288874" y="442841"/>
              <a:ext cx="1438117" cy="1101818"/>
              <a:chOff x="633804" y="509689"/>
              <a:chExt cx="1438117" cy="1101818"/>
            </a:xfrm>
          </p:grpSpPr>
          <p:pic>
            <p:nvPicPr>
              <p:cNvPr id="8" name="Picture 2" descr="What is Risk? How Does it Affect Business Value? | KRS CPAs, LLC |  Accountants &amp; Advisors">
                <a:extLst>
                  <a:ext uri="{FF2B5EF4-FFF2-40B4-BE49-F238E27FC236}">
                    <a16:creationId xmlns:a16="http://schemas.microsoft.com/office/drawing/2014/main" id="{7E167332-2E59-43C4-A8F4-41F4D546B1E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8" b="92000" l="8000" r="94000">
                            <a14:foregroundMark x1="8333" y1="32444" x2="13333" y2="55556"/>
                            <a14:foregroundMark x1="13333" y1="55556" x2="8333" y2="27556"/>
                            <a14:foregroundMark x1="8333" y1="27556" x2="25000" y2="30222"/>
                            <a14:foregroundMark x1="26788" y1="42742" x2="29000" y2="58222"/>
                            <a14:foregroundMark x1="26587" y1="41333" x2="26617" y2="41541"/>
                            <a14:foregroundMark x1="25000" y1="30222" x2="25571" y2="34218"/>
                            <a14:foregroundMark x1="29000" y1="58222" x2="33333" y2="64889"/>
                            <a14:foregroundMark x1="79573" y1="50645" x2="80000" y2="55556"/>
                            <a14:foregroundMark x1="77333" y1="24889" x2="79449" y2="49222"/>
                            <a14:foregroundMark x1="87398" y1="29381" x2="88667" y2="24889"/>
                            <a14:foregroundMark x1="85276" y1="36889" x2="85680" y2="35460"/>
                            <a14:foregroundMark x1="85025" y1="37778" x2="85276" y2="36889"/>
                            <a14:foregroundMark x1="84522" y1="39556" x2="85025" y2="37778"/>
                            <a14:foregroundMark x1="82113" y1="48079" x2="84522" y2="39556"/>
                            <a14:foregroundMark x1="80000" y1="55556" x2="81639" y2="49759"/>
                            <a14:foregroundMark x1="88667" y1="39556" x2="88667" y2="51556"/>
                            <a14:foregroundMark x1="88667" y1="37778" x2="88667" y2="39556"/>
                            <a14:foregroundMark x1="88667" y1="36889" x2="88667" y2="37778"/>
                            <a14:foregroundMark x1="88667" y1="36568" x2="88667" y2="36889"/>
                            <a14:foregroundMark x1="88667" y1="24889" x2="88667" y2="29852"/>
                            <a14:foregroundMark x1="88667" y1="51556" x2="88667" y2="51556"/>
                            <a14:foregroundMark x1="41333" y1="70222" x2="55333" y2="84889"/>
                            <a14:foregroundMark x1="55333" y1="84889" x2="56000" y2="83556"/>
                            <a14:foregroundMark x1="50000" y1="92000" x2="53333" y2="91111"/>
                            <a14:foregroundMark x1="58333" y1="74667" x2="66000" y2="70222"/>
                            <a14:foregroundMark x1="94000" y1="52444" x2="94000" y2="52444"/>
                            <a14:backgroundMark x1="26333" y1="36444" x2="26333" y2="41333"/>
                            <a14:backgroundMark x1="26000" y1="34667" x2="25000" y2="36000"/>
                            <a14:backgroundMark x1="27000" y1="41778" x2="26667" y2="42667"/>
                            <a14:backgroundMark x1="89667" y1="30222" x2="88333" y2="36444"/>
                            <a14:backgroundMark x1="89000" y1="30222" x2="89000" y2="30222"/>
                            <a14:backgroundMark x1="89667" y1="36889" x2="89667" y2="36889"/>
                            <a14:backgroundMark x1="88333" y1="36889" x2="88333" y2="36889"/>
                            <a14:backgroundMark x1="90000" y1="37778" x2="90000" y2="37778"/>
                            <a14:backgroundMark x1="89333" y1="37778" x2="89333" y2="37778"/>
                            <a14:backgroundMark x1="83333" y1="47556" x2="83667" y2="48889"/>
                            <a14:backgroundMark x1="89000" y1="39556" x2="89000" y2="39556"/>
                          </a14:backgroundRemoval>
                        </a14:imgEffect>
                      </a14:imgLayer>
                    </a14:imgProps>
                  </a:ext>
                  <a:ext uri="{28A0092B-C50C-407E-A947-70E740481C1C}">
                    <a14:useLocalDpi xmlns:a14="http://schemas.microsoft.com/office/drawing/2010/main" val="0"/>
                  </a:ext>
                </a:extLst>
              </a:blip>
              <a:srcRect/>
              <a:stretch>
                <a:fillRect/>
              </a:stretch>
            </p:blipFill>
            <p:spPr bwMode="auto">
              <a:xfrm>
                <a:off x="633804" y="532919"/>
                <a:ext cx="1438117" cy="1078588"/>
              </a:xfrm>
              <a:prstGeom prst="rect">
                <a:avLst/>
              </a:prstGeom>
              <a:noFill/>
              <a:extLst>
                <a:ext uri="{909E8E84-426E-40DD-AFC4-6F175D3DCCD1}">
                  <a14:hiddenFill xmlns:a14="http://schemas.microsoft.com/office/drawing/2010/main">
                    <a:solidFill>
                      <a:srgbClr val="FFFFFF"/>
                    </a:solidFill>
                  </a14:hiddenFill>
                </a:ext>
              </a:extLst>
            </p:spPr>
          </p:pic>
          <p:sp>
            <p:nvSpPr>
              <p:cNvPr id="9" name="Akış Çizelgesi: Bağlayıcı 8">
                <a:extLst>
                  <a:ext uri="{FF2B5EF4-FFF2-40B4-BE49-F238E27FC236}">
                    <a16:creationId xmlns:a16="http://schemas.microsoft.com/office/drawing/2014/main" id="{6C9A43C7-04EF-4A53-9911-CF579EA8AF23}"/>
                  </a:ext>
                </a:extLst>
              </p:cNvPr>
              <p:cNvSpPr/>
              <p:nvPr/>
            </p:nvSpPr>
            <p:spPr>
              <a:xfrm>
                <a:off x="1160390" y="509689"/>
                <a:ext cx="115409" cy="146481"/>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sp>
        <p:nvSpPr>
          <p:cNvPr id="10" name="Metin kutusu 9">
            <a:extLst>
              <a:ext uri="{FF2B5EF4-FFF2-40B4-BE49-F238E27FC236}">
                <a16:creationId xmlns:a16="http://schemas.microsoft.com/office/drawing/2014/main" id="{81BA654B-9D1F-42B2-A6C1-9749BCF7991B}"/>
              </a:ext>
            </a:extLst>
          </p:cNvPr>
          <p:cNvSpPr txBox="1"/>
          <p:nvPr/>
        </p:nvSpPr>
        <p:spPr>
          <a:xfrm>
            <a:off x="8876037" y="1988262"/>
            <a:ext cx="2743201" cy="3365024"/>
          </a:xfrm>
          <a:prstGeom prst="rect">
            <a:avLst/>
          </a:prstGeom>
          <a:noFill/>
        </p:spPr>
        <p:txBody>
          <a:bodyPr wrap="square">
            <a:spAutoFit/>
          </a:bodyPr>
          <a:lstStyle/>
          <a:p>
            <a:pPr algn="just">
              <a:spcAft>
                <a:spcPts val="1000"/>
              </a:spcAft>
            </a:pPr>
            <a:r>
              <a:rPr lang="tr-T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Görev/Operasyonel Risklerinin etki ve olasılıklarını azaltacak önlemler alınmasını sağlamak üzere Birim Risk Kontrol Eylem Planı hazırlanır ve Harcama yetkilisinin onayıyla yürürlüğe girer. </a:t>
            </a:r>
            <a:endParaRPr lang="tr-TR"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000"/>
              </a:spcAft>
            </a:pPr>
            <a:r>
              <a:rPr lang="tr-T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Harcama birimlerinin faaliyet ve süreçlerine yönelik stratejik planda yer alan amaç ve hedefleri olumsuz etkileyebilecek olanlar İdare Risk Kontrol Eylem Planına dahil edilmek üzere </a:t>
            </a:r>
            <a:r>
              <a:rPr lang="tr-TR"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SGDB’na</a:t>
            </a:r>
            <a:r>
              <a:rPr lang="tr-T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bildirilir.</a:t>
            </a:r>
          </a:p>
          <a:p>
            <a:pPr algn="just">
              <a:spcAft>
                <a:spcPts val="1000"/>
              </a:spcAft>
            </a:pPr>
            <a:r>
              <a:rPr lang="tr-TR"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Birim Risk Kontrol Eylem Planı yıl sonunda gözden geçirilir.</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 name="Tablo 2">
            <a:extLst>
              <a:ext uri="{FF2B5EF4-FFF2-40B4-BE49-F238E27FC236}">
                <a16:creationId xmlns:a16="http://schemas.microsoft.com/office/drawing/2014/main" id="{11D775B7-C637-4245-8868-71E7DB98065C}"/>
              </a:ext>
            </a:extLst>
          </p:cNvPr>
          <p:cNvGraphicFramePr>
            <a:graphicFrameLocks noGrp="1"/>
          </p:cNvGraphicFramePr>
          <p:nvPr>
            <p:extLst>
              <p:ext uri="{D42A27DB-BD31-4B8C-83A1-F6EECF244321}">
                <p14:modId xmlns:p14="http://schemas.microsoft.com/office/powerpoint/2010/main" val="882647384"/>
              </p:ext>
            </p:extLst>
          </p:nvPr>
        </p:nvGraphicFramePr>
        <p:xfrm>
          <a:off x="572762" y="1527386"/>
          <a:ext cx="8091774" cy="4286777"/>
        </p:xfrm>
        <a:graphic>
          <a:graphicData uri="http://schemas.openxmlformats.org/drawingml/2006/table">
            <a:tbl>
              <a:tblPr firstRow="1" firstCol="1" bandRow="1">
                <a:tableStyleId>{5C22544A-7EE6-4342-B048-85BDC9FD1C3A}</a:tableStyleId>
              </a:tblPr>
              <a:tblGrid>
                <a:gridCol w="325187">
                  <a:extLst>
                    <a:ext uri="{9D8B030D-6E8A-4147-A177-3AD203B41FA5}">
                      <a16:colId xmlns:a16="http://schemas.microsoft.com/office/drawing/2014/main" val="2726350103"/>
                    </a:ext>
                  </a:extLst>
                </a:gridCol>
                <a:gridCol w="632482">
                  <a:extLst>
                    <a:ext uri="{9D8B030D-6E8A-4147-A177-3AD203B41FA5}">
                      <a16:colId xmlns:a16="http://schemas.microsoft.com/office/drawing/2014/main" val="3458510363"/>
                    </a:ext>
                  </a:extLst>
                </a:gridCol>
                <a:gridCol w="1051330">
                  <a:extLst>
                    <a:ext uri="{9D8B030D-6E8A-4147-A177-3AD203B41FA5}">
                      <a16:colId xmlns:a16="http://schemas.microsoft.com/office/drawing/2014/main" val="1200714884"/>
                    </a:ext>
                  </a:extLst>
                </a:gridCol>
                <a:gridCol w="1666974">
                  <a:extLst>
                    <a:ext uri="{9D8B030D-6E8A-4147-A177-3AD203B41FA5}">
                      <a16:colId xmlns:a16="http://schemas.microsoft.com/office/drawing/2014/main" val="1532871351"/>
                    </a:ext>
                  </a:extLst>
                </a:gridCol>
                <a:gridCol w="1018181">
                  <a:extLst>
                    <a:ext uri="{9D8B030D-6E8A-4147-A177-3AD203B41FA5}">
                      <a16:colId xmlns:a16="http://schemas.microsoft.com/office/drawing/2014/main" val="2800001775"/>
                    </a:ext>
                  </a:extLst>
                </a:gridCol>
                <a:gridCol w="891895">
                  <a:extLst>
                    <a:ext uri="{9D8B030D-6E8A-4147-A177-3AD203B41FA5}">
                      <a16:colId xmlns:a16="http://schemas.microsoft.com/office/drawing/2014/main" val="4198235628"/>
                    </a:ext>
                  </a:extLst>
                </a:gridCol>
                <a:gridCol w="599858">
                  <a:extLst>
                    <a:ext uri="{9D8B030D-6E8A-4147-A177-3AD203B41FA5}">
                      <a16:colId xmlns:a16="http://schemas.microsoft.com/office/drawing/2014/main" val="3656817032"/>
                    </a:ext>
                  </a:extLst>
                </a:gridCol>
                <a:gridCol w="807178">
                  <a:extLst>
                    <a:ext uri="{9D8B030D-6E8A-4147-A177-3AD203B41FA5}">
                      <a16:colId xmlns:a16="http://schemas.microsoft.com/office/drawing/2014/main" val="2898852730"/>
                    </a:ext>
                  </a:extLst>
                </a:gridCol>
                <a:gridCol w="1098689">
                  <a:extLst>
                    <a:ext uri="{9D8B030D-6E8A-4147-A177-3AD203B41FA5}">
                      <a16:colId xmlns:a16="http://schemas.microsoft.com/office/drawing/2014/main" val="96576340"/>
                    </a:ext>
                  </a:extLst>
                </a:gridCol>
              </a:tblGrid>
              <a:tr h="142957">
                <a:tc gridSpan="9">
                  <a:txBody>
                    <a:bodyPr/>
                    <a:lstStyle/>
                    <a:p>
                      <a:pPr algn="ctr">
                        <a:lnSpc>
                          <a:spcPct val="115000"/>
                        </a:lnSpc>
                        <a:spcAft>
                          <a:spcPts val="1000"/>
                        </a:spcAft>
                      </a:pPr>
                      <a:r>
                        <a:rPr lang="tr-TR" sz="700" dirty="0">
                          <a:solidFill>
                            <a:schemeClr val="tx1"/>
                          </a:solidFill>
                          <a:effectLst/>
                        </a:rPr>
                        <a:t>…... YILI BİRİM RİSK KONTROL EYLEM PLANI</a:t>
                      </a:r>
                      <a:endParaRPr lang="tr-TR" sz="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63511541"/>
                  </a:ext>
                </a:extLst>
              </a:tr>
              <a:tr h="210210">
                <a:tc gridSpan="7">
                  <a:txBody>
                    <a:bodyPr/>
                    <a:lstStyle/>
                    <a:p>
                      <a:pPr algn="ctr">
                        <a:lnSpc>
                          <a:spcPct val="115000"/>
                        </a:lnSpc>
                        <a:spcAft>
                          <a:spcPts val="1000"/>
                        </a:spcAft>
                      </a:pPr>
                      <a:r>
                        <a:rPr lang="tr-TR" sz="600" dirty="0">
                          <a:solidFill>
                            <a:schemeClr val="tx1"/>
                          </a:solidFill>
                          <a:effectLst/>
                        </a:rPr>
                        <a:t>Eylem Planı Hazırlık</a:t>
                      </a:r>
                      <a:endParaRPr lang="tr-TR" sz="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a:lnSpc>
                          <a:spcPct val="115000"/>
                        </a:lnSpc>
                        <a:spcAft>
                          <a:spcPts val="1000"/>
                        </a:spcAft>
                      </a:pPr>
                      <a:r>
                        <a:rPr lang="tr-TR" sz="600" dirty="0">
                          <a:solidFill>
                            <a:schemeClr val="tx1"/>
                          </a:solidFill>
                          <a:effectLst/>
                        </a:rPr>
                        <a:t>Eylem Planı Takip</a:t>
                      </a:r>
                      <a:endParaRPr lang="tr-TR" sz="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extLst>
                  <a:ext uri="{0D108BD9-81ED-4DB2-BD59-A6C34878D82A}">
                    <a16:rowId xmlns:a16="http://schemas.microsoft.com/office/drawing/2014/main" val="2491699409"/>
                  </a:ext>
                </a:extLst>
              </a:tr>
              <a:tr h="109484">
                <a:tc gridSpan="3">
                  <a:txBody>
                    <a:bodyPr/>
                    <a:lstStyle/>
                    <a:p>
                      <a:pPr algn="just">
                        <a:lnSpc>
                          <a:spcPct val="115000"/>
                        </a:lnSpc>
                        <a:spcAft>
                          <a:spcPts val="1000"/>
                        </a:spcAft>
                      </a:pPr>
                      <a:r>
                        <a:rPr lang="tr-TR" sz="500" dirty="0">
                          <a:solidFill>
                            <a:schemeClr val="tx1"/>
                          </a:solidFill>
                          <a:effectLst/>
                        </a:rPr>
                        <a:t>Tarih:</a:t>
                      </a:r>
                      <a:endParaRPr lang="tr-TR" sz="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hMerge="1">
                  <a:txBody>
                    <a:bodyPr/>
                    <a:lstStyle/>
                    <a:p>
                      <a:endParaRPr lang="tr-TR"/>
                    </a:p>
                  </a:txBody>
                  <a:tcPr/>
                </a:tc>
                <a:tc>
                  <a:txBody>
                    <a:bodyPr/>
                    <a:lstStyle/>
                    <a:p>
                      <a:pPr algn="ctr">
                        <a:lnSpc>
                          <a:spcPct val="115000"/>
                        </a:lnSpc>
                        <a:spcAft>
                          <a:spcPts val="1000"/>
                        </a:spcAft>
                      </a:pPr>
                      <a:r>
                        <a:rPr lang="tr-TR" sz="600" dirty="0">
                          <a:solidFill>
                            <a:schemeClr val="tx1"/>
                          </a:solidFill>
                          <a:effectLst/>
                        </a:rPr>
                        <a:t> </a:t>
                      </a:r>
                      <a:endParaRPr lang="tr-TR" sz="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600" dirty="0">
                          <a:effectLst/>
                        </a:rPr>
                        <a:t> </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1000"/>
                        </a:spcAft>
                      </a:pPr>
                      <a:r>
                        <a:rPr lang="tr-TR" sz="600" dirty="0">
                          <a:effectLst/>
                        </a:rPr>
                        <a:t> </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a:txBody>
                    <a:bodyPr/>
                    <a:lstStyle/>
                    <a:p>
                      <a:pPr algn="ctr">
                        <a:lnSpc>
                          <a:spcPct val="115000"/>
                        </a:lnSpc>
                        <a:spcAft>
                          <a:spcPts val="1000"/>
                        </a:spcAft>
                      </a:pPr>
                      <a:r>
                        <a:rPr lang="tr-TR" sz="500" dirty="0">
                          <a:solidFill>
                            <a:schemeClr val="tx1"/>
                          </a:solidFill>
                          <a:effectLst/>
                        </a:rPr>
                        <a:t>Tarih:</a:t>
                      </a:r>
                      <a:endParaRPr lang="tr-TR" sz="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tr-TR" sz="600" dirty="0">
                          <a:effectLst/>
                        </a:rPr>
                        <a:t> </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75433278"/>
                  </a:ext>
                </a:extLst>
              </a:tr>
              <a:tr h="459835">
                <a:tc>
                  <a:txBody>
                    <a:bodyPr/>
                    <a:lstStyle/>
                    <a:p>
                      <a:pPr algn="ctr">
                        <a:lnSpc>
                          <a:spcPct val="115000"/>
                        </a:lnSpc>
                        <a:spcAft>
                          <a:spcPts val="1000"/>
                        </a:spcAft>
                      </a:pPr>
                      <a:r>
                        <a:rPr lang="tr-TR" sz="500" dirty="0">
                          <a:effectLst/>
                        </a:rPr>
                        <a:t>Risk No.</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15000"/>
                        </a:lnSpc>
                        <a:spcAft>
                          <a:spcPts val="1000"/>
                        </a:spcAft>
                      </a:pPr>
                      <a:r>
                        <a:rPr lang="tr-TR" sz="500" dirty="0">
                          <a:solidFill>
                            <a:schemeClr val="bg1"/>
                          </a:solidFill>
                          <a:effectLst/>
                        </a:rPr>
                        <a:t>Riskin Türü (SR/GR)</a:t>
                      </a:r>
                      <a:endParaRPr lang="tr-TR" sz="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15000"/>
                        </a:lnSpc>
                        <a:spcAft>
                          <a:spcPts val="1000"/>
                        </a:spcAft>
                      </a:pPr>
                      <a:r>
                        <a:rPr lang="tr-TR" sz="500" dirty="0">
                          <a:solidFill>
                            <a:schemeClr val="bg1"/>
                          </a:solidFill>
                          <a:effectLst/>
                        </a:rPr>
                        <a:t>Risk Tanımı (Ana kök neden ve etkiyi içerecek şekilde)</a:t>
                      </a:r>
                      <a:endParaRPr lang="tr-TR" sz="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15000"/>
                        </a:lnSpc>
                        <a:spcAft>
                          <a:spcPts val="1000"/>
                        </a:spcAft>
                      </a:pPr>
                      <a:r>
                        <a:rPr lang="tr-TR" sz="500" dirty="0">
                          <a:solidFill>
                            <a:schemeClr val="bg1"/>
                          </a:solidFill>
                          <a:effectLst/>
                        </a:rPr>
                        <a:t>Stratejik Amaç ve Hedefleri Etkiler mi? (*Evet/Hayır)</a:t>
                      </a:r>
                      <a:endParaRPr lang="tr-TR" sz="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15000"/>
                        </a:lnSpc>
                        <a:spcAft>
                          <a:spcPts val="1000"/>
                        </a:spcAft>
                      </a:pPr>
                      <a:r>
                        <a:rPr lang="tr-TR" sz="500" dirty="0">
                          <a:solidFill>
                            <a:schemeClr val="bg1"/>
                          </a:solidFill>
                          <a:effectLst/>
                        </a:rPr>
                        <a:t>Riske Yönelik Uygulanacak Eylem</a:t>
                      </a:r>
                      <a:endParaRPr lang="tr-TR" sz="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1000"/>
                        </a:spcAft>
                      </a:pPr>
                      <a:r>
                        <a:rPr lang="tr-TR" sz="500" dirty="0">
                          <a:solidFill>
                            <a:schemeClr val="bg1"/>
                          </a:solidFill>
                          <a:effectLst/>
                        </a:rPr>
                        <a:t>Tamamlanma Tarihi</a:t>
                      </a:r>
                      <a:endParaRPr lang="tr-TR" sz="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1000"/>
                        </a:spcAft>
                      </a:pPr>
                      <a:r>
                        <a:rPr lang="tr-TR" sz="500" dirty="0">
                          <a:solidFill>
                            <a:schemeClr val="bg1"/>
                          </a:solidFill>
                          <a:effectLst/>
                        </a:rPr>
                        <a:t>Sorumlu Birim</a:t>
                      </a:r>
                      <a:endParaRPr lang="tr-TR" sz="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1000"/>
                        </a:spcAft>
                      </a:pPr>
                      <a:r>
                        <a:rPr lang="tr-TR" sz="500" dirty="0">
                          <a:solidFill>
                            <a:schemeClr val="bg1"/>
                          </a:solidFill>
                          <a:effectLst/>
                        </a:rPr>
                        <a:t>Eylem Tamamlandı mı? (Evet/Hayır)</a:t>
                      </a:r>
                      <a:endParaRPr lang="tr-TR" sz="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15000"/>
                        </a:lnSpc>
                        <a:spcAft>
                          <a:spcPts val="1000"/>
                        </a:spcAft>
                      </a:pPr>
                      <a:r>
                        <a:rPr lang="tr-TR" sz="500" dirty="0">
                          <a:solidFill>
                            <a:schemeClr val="bg1"/>
                          </a:solidFill>
                          <a:effectLst/>
                        </a:rPr>
                        <a:t>Açıklama (Eylemin tamamlanamaması halinde)</a:t>
                      </a:r>
                      <a:endParaRPr lang="tr-TR" sz="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4224579496"/>
                  </a:ext>
                </a:extLst>
              </a:tr>
              <a:tr h="102700">
                <a:tc>
                  <a:txBody>
                    <a:bodyPr/>
                    <a:lstStyle/>
                    <a:p>
                      <a:pPr algn="just">
                        <a:lnSpc>
                          <a:spcPct val="115000"/>
                        </a:lnSpc>
                        <a:spcAft>
                          <a:spcPts val="1000"/>
                        </a:spcAft>
                      </a:pPr>
                      <a:r>
                        <a:rPr lang="tr-TR" sz="600" dirty="0">
                          <a:effectLst/>
                        </a:rPr>
                        <a:t> </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dirty="0">
                          <a:effectLst/>
                        </a:rPr>
                        <a:t> </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76194695"/>
                  </a:ext>
                </a:extLst>
              </a:tr>
              <a:tr h="102700">
                <a:tc>
                  <a:txBody>
                    <a:bodyPr/>
                    <a:lstStyle/>
                    <a:p>
                      <a:pPr algn="just">
                        <a:lnSpc>
                          <a:spcPct val="115000"/>
                        </a:lnSpc>
                        <a:spcAft>
                          <a:spcPts val="1000"/>
                        </a:spcAft>
                      </a:pPr>
                      <a:r>
                        <a:rPr lang="tr-TR" sz="600" dirty="0">
                          <a:effectLst/>
                        </a:rPr>
                        <a:t> </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073664"/>
                  </a:ext>
                </a:extLst>
              </a:tr>
              <a:tr h="102700">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dirty="0">
                          <a:effectLst/>
                        </a:rPr>
                        <a:t> </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93985859"/>
                  </a:ext>
                </a:extLst>
              </a:tr>
              <a:tr h="102700">
                <a:tc>
                  <a:txBody>
                    <a:bodyPr/>
                    <a:lstStyle/>
                    <a:p>
                      <a:pPr algn="just">
                        <a:lnSpc>
                          <a:spcPct val="115000"/>
                        </a:lnSpc>
                        <a:spcAft>
                          <a:spcPts val="1000"/>
                        </a:spcAft>
                      </a:pPr>
                      <a:r>
                        <a:rPr lang="tr-TR" sz="600" dirty="0">
                          <a:effectLst/>
                        </a:rPr>
                        <a:t> </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dirty="0">
                          <a:effectLst/>
                        </a:rPr>
                        <a:t> </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66809674"/>
                  </a:ext>
                </a:extLst>
              </a:tr>
              <a:tr h="102700">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dirty="0">
                          <a:effectLst/>
                        </a:rPr>
                        <a:t> </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dirty="0">
                          <a:effectLst/>
                        </a:rPr>
                        <a:t> </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57051319"/>
                  </a:ext>
                </a:extLst>
              </a:tr>
              <a:tr h="102700">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67698039"/>
                  </a:ext>
                </a:extLst>
              </a:tr>
              <a:tr h="94270">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dirty="0">
                          <a:effectLst/>
                        </a:rPr>
                        <a:t> </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dirty="0">
                          <a:effectLst/>
                        </a:rPr>
                        <a:t> </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52319637"/>
                  </a:ext>
                </a:extLst>
              </a:tr>
              <a:tr h="102700">
                <a:tc>
                  <a:txBody>
                    <a:bodyPr/>
                    <a:lstStyle/>
                    <a:p>
                      <a:pPr algn="just">
                        <a:lnSpc>
                          <a:spcPct val="115000"/>
                        </a:lnSpc>
                        <a:spcAft>
                          <a:spcPts val="1000"/>
                        </a:spcAft>
                      </a:pPr>
                      <a:r>
                        <a:rPr lang="tr-TR" sz="600" dirty="0">
                          <a:effectLst/>
                        </a:rPr>
                        <a:t> </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dirty="0">
                          <a:effectLst/>
                        </a:rPr>
                        <a:t> </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82374787"/>
                  </a:ext>
                </a:extLst>
              </a:tr>
              <a:tr h="102700">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dirty="0">
                          <a:effectLst/>
                        </a:rPr>
                        <a:t> </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64031472"/>
                  </a:ext>
                </a:extLst>
              </a:tr>
              <a:tr h="102700">
                <a:tc>
                  <a:txBody>
                    <a:bodyPr/>
                    <a:lstStyle/>
                    <a:p>
                      <a:pPr algn="just">
                        <a:lnSpc>
                          <a:spcPct val="115000"/>
                        </a:lnSpc>
                        <a:spcAft>
                          <a:spcPts val="1000"/>
                        </a:spcAft>
                      </a:pPr>
                      <a:r>
                        <a:rPr lang="tr-TR" sz="600" dirty="0">
                          <a:effectLst/>
                        </a:rPr>
                        <a:t> </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dirty="0">
                          <a:effectLst/>
                        </a:rPr>
                        <a:t> </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56132658"/>
                  </a:ext>
                </a:extLst>
              </a:tr>
              <a:tr h="102700">
                <a:tc>
                  <a:txBody>
                    <a:bodyPr/>
                    <a:lstStyle/>
                    <a:p>
                      <a:pPr algn="just">
                        <a:lnSpc>
                          <a:spcPct val="115000"/>
                        </a:lnSpc>
                        <a:spcAft>
                          <a:spcPts val="1000"/>
                        </a:spcAft>
                      </a:pPr>
                      <a:r>
                        <a:rPr lang="tr-TR" sz="600" dirty="0">
                          <a:effectLst/>
                        </a:rPr>
                        <a:t> </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dirty="0">
                          <a:effectLst/>
                        </a:rPr>
                        <a:t> </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53715316"/>
                  </a:ext>
                </a:extLst>
              </a:tr>
              <a:tr h="102700">
                <a:tc>
                  <a:txBody>
                    <a:bodyPr/>
                    <a:lstStyle/>
                    <a:p>
                      <a:pPr algn="just">
                        <a:lnSpc>
                          <a:spcPct val="115000"/>
                        </a:lnSpc>
                        <a:spcAft>
                          <a:spcPts val="1000"/>
                        </a:spcAft>
                      </a:pPr>
                      <a:r>
                        <a:rPr lang="tr-TR" sz="600" dirty="0">
                          <a:effectLst/>
                        </a:rPr>
                        <a:t> </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47911"/>
                  </a:ext>
                </a:extLst>
              </a:tr>
              <a:tr h="102700">
                <a:tc>
                  <a:txBody>
                    <a:bodyPr/>
                    <a:lstStyle/>
                    <a:p>
                      <a:pPr algn="just">
                        <a:lnSpc>
                          <a:spcPct val="115000"/>
                        </a:lnSpc>
                        <a:spcAft>
                          <a:spcPts val="1000"/>
                        </a:spcAft>
                      </a:pPr>
                      <a:r>
                        <a:rPr lang="tr-TR" sz="600" dirty="0">
                          <a:effectLst/>
                        </a:rPr>
                        <a:t> </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1000"/>
                        </a:spcAft>
                      </a:pPr>
                      <a:r>
                        <a:rPr lang="tr-TR" sz="600">
                          <a:effectLst/>
                        </a:rPr>
                        <a:t>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910823"/>
                  </a:ext>
                </a:extLst>
              </a:tr>
              <a:tr h="87587">
                <a:tc>
                  <a:txBody>
                    <a:bodyPr/>
                    <a:lstStyle/>
                    <a:p>
                      <a:pPr>
                        <a:lnSpc>
                          <a:spcPct val="115000"/>
                        </a:lnSpc>
                      </a:pPr>
                      <a:endParaRPr lang="tr-TR" sz="500" dirty="0">
                        <a:effectLst/>
                        <a:latin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tr-TR" sz="500">
                        <a:effectLst/>
                        <a:latin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tr-TR" sz="500">
                        <a:effectLst/>
                        <a:latin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tr-TR" sz="500">
                        <a:effectLst/>
                        <a:latin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tr-TR" sz="500">
                        <a:effectLst/>
                        <a:latin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tr-TR" sz="500" dirty="0">
                        <a:effectLst/>
                        <a:latin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tr-TR" sz="500" dirty="0">
                        <a:effectLst/>
                        <a:latin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tr-TR" sz="500" dirty="0">
                        <a:effectLst/>
                        <a:latin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tr-TR" sz="500" dirty="0">
                        <a:effectLst/>
                        <a:latin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40752009"/>
                  </a:ext>
                </a:extLst>
              </a:tr>
              <a:tr h="87587">
                <a:tc>
                  <a:txBody>
                    <a:bodyPr/>
                    <a:lstStyle/>
                    <a:p>
                      <a:pPr>
                        <a:lnSpc>
                          <a:spcPct val="115000"/>
                        </a:lnSpc>
                      </a:pPr>
                      <a:endParaRPr lang="tr-TR" sz="500" dirty="0">
                        <a:effectLst/>
                        <a:latin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tr-TR" sz="500">
                        <a:effectLst/>
                        <a:latin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tr-TR" sz="500" dirty="0">
                        <a:effectLst/>
                        <a:latin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tr-TR" sz="500" dirty="0">
                        <a:effectLst/>
                        <a:latin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tr-TR" sz="500" dirty="0">
                        <a:effectLst/>
                        <a:latin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tr-TR" sz="500" dirty="0">
                        <a:effectLst/>
                        <a:latin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tr-TR" sz="500">
                        <a:effectLst/>
                        <a:latin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tr-TR" sz="500">
                        <a:effectLst/>
                        <a:latin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tr-TR" sz="500" dirty="0">
                        <a:effectLst/>
                        <a:latin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83326511"/>
                  </a:ext>
                </a:extLst>
              </a:tr>
              <a:tr h="91966">
                <a:tc>
                  <a:txBody>
                    <a:bodyPr/>
                    <a:lstStyle/>
                    <a:p>
                      <a:pPr>
                        <a:lnSpc>
                          <a:spcPct val="115000"/>
                        </a:lnSpc>
                      </a:pPr>
                      <a:endParaRPr lang="tr-TR" sz="500" dirty="0">
                        <a:effectLst/>
                        <a:latin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tr-TR" sz="500" dirty="0">
                        <a:effectLst/>
                        <a:latin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tr-TR" sz="500">
                        <a:effectLst/>
                        <a:latin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tr-TR" sz="500">
                        <a:effectLst/>
                        <a:latin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tr-TR" sz="500">
                        <a:effectLst/>
                        <a:latin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tr-TR" sz="500">
                        <a:effectLst/>
                        <a:latin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tr-TR" sz="500">
                        <a:effectLst/>
                        <a:latin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tr-TR" sz="500">
                        <a:effectLst/>
                        <a:latin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tr-TR" sz="500" dirty="0">
                        <a:effectLst/>
                        <a:latin typeface="Times New Roman" panose="02020603050405020304" pitchFamily="18" charset="0"/>
                        <a:cs typeface="Times New Roman" panose="02020603050405020304" pitchFamily="18" charset="0"/>
                      </a:endParaRPr>
                    </a:p>
                  </a:txBody>
                  <a:tcPr marL="21718" marR="21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09728876"/>
                  </a:ext>
                </a:extLst>
              </a:tr>
              <a:tr h="157951">
                <a:tc gridSpan="9">
                  <a:txBody>
                    <a:bodyPr/>
                    <a:lstStyle/>
                    <a:p>
                      <a:pPr algn="ctr">
                        <a:lnSpc>
                          <a:spcPct val="115000"/>
                        </a:lnSpc>
                        <a:spcAft>
                          <a:spcPts val="1000"/>
                        </a:spcAft>
                      </a:pPr>
                      <a:r>
                        <a:rPr lang="tr-TR" sz="600" dirty="0">
                          <a:effectLst/>
                        </a:rPr>
                        <a:t>TANIMLAR</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97420668"/>
                  </a:ext>
                </a:extLst>
              </a:tr>
              <a:tr h="102700">
                <a:tc gridSpan="3">
                  <a:txBody>
                    <a:bodyPr/>
                    <a:lstStyle/>
                    <a:p>
                      <a:pPr algn="l">
                        <a:lnSpc>
                          <a:spcPct val="115000"/>
                        </a:lnSpc>
                        <a:spcAft>
                          <a:spcPts val="1000"/>
                        </a:spcAft>
                      </a:pPr>
                      <a:r>
                        <a:rPr lang="tr-TR" sz="600" dirty="0">
                          <a:effectLst/>
                        </a:rPr>
                        <a:t>Risk No</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tr-TR"/>
                    </a:p>
                  </a:txBody>
                  <a:tcPr/>
                </a:tc>
                <a:tc hMerge="1">
                  <a:txBody>
                    <a:bodyPr/>
                    <a:lstStyle/>
                    <a:p>
                      <a:endParaRPr lang="tr-TR"/>
                    </a:p>
                  </a:txBody>
                  <a:tcPr/>
                </a:tc>
                <a:tc gridSpan="6">
                  <a:txBody>
                    <a:bodyPr/>
                    <a:lstStyle/>
                    <a:p>
                      <a:pPr algn="l">
                        <a:lnSpc>
                          <a:spcPct val="115000"/>
                        </a:lnSpc>
                        <a:spcAft>
                          <a:spcPts val="1000"/>
                        </a:spcAft>
                      </a:pPr>
                      <a:r>
                        <a:rPr lang="tr-TR" sz="600">
                          <a:effectLst/>
                        </a:rPr>
                        <a:t>Risk kaydındaki sıralamayı gösterir.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74140419"/>
                  </a:ext>
                </a:extLst>
              </a:tr>
              <a:tr h="102700">
                <a:tc gridSpan="3">
                  <a:txBody>
                    <a:bodyPr/>
                    <a:lstStyle/>
                    <a:p>
                      <a:pPr algn="l">
                        <a:lnSpc>
                          <a:spcPct val="115000"/>
                        </a:lnSpc>
                        <a:spcAft>
                          <a:spcPts val="1000"/>
                        </a:spcAft>
                      </a:pPr>
                      <a:r>
                        <a:rPr lang="tr-TR" sz="600">
                          <a:effectLst/>
                        </a:rPr>
                        <a:t>Riskin Türü (SR/GR)</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tr-TR"/>
                    </a:p>
                  </a:txBody>
                  <a:tcPr/>
                </a:tc>
                <a:tc hMerge="1">
                  <a:txBody>
                    <a:bodyPr/>
                    <a:lstStyle/>
                    <a:p>
                      <a:endParaRPr lang="tr-TR"/>
                    </a:p>
                  </a:txBody>
                  <a:tcPr/>
                </a:tc>
                <a:tc gridSpan="6">
                  <a:txBody>
                    <a:bodyPr/>
                    <a:lstStyle/>
                    <a:p>
                      <a:pPr algn="l">
                        <a:lnSpc>
                          <a:spcPct val="115000"/>
                        </a:lnSpc>
                        <a:spcAft>
                          <a:spcPts val="1000"/>
                        </a:spcAft>
                      </a:pPr>
                      <a:r>
                        <a:rPr lang="tr-TR" sz="600">
                          <a:effectLst/>
                        </a:rPr>
                        <a:t>Stratejik riskler için (SR), Görev/Operasyonel riskler için (GR) şeklinde kodlanmalıdır.</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58754007"/>
                  </a:ext>
                </a:extLst>
              </a:tr>
              <a:tr h="389539">
                <a:tc gridSpan="3">
                  <a:txBody>
                    <a:bodyPr/>
                    <a:lstStyle/>
                    <a:p>
                      <a:pPr algn="l">
                        <a:lnSpc>
                          <a:spcPct val="115000"/>
                        </a:lnSpc>
                        <a:spcAft>
                          <a:spcPts val="1000"/>
                        </a:spcAft>
                      </a:pPr>
                      <a:r>
                        <a:rPr lang="tr-TR" sz="600" dirty="0">
                          <a:effectLst/>
                        </a:rPr>
                        <a:t>Risk Tanımı (Ana kök neden ve etkiyi içerecek şekilde)</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tr-TR"/>
                    </a:p>
                  </a:txBody>
                  <a:tcPr/>
                </a:tc>
                <a:tc hMerge="1">
                  <a:txBody>
                    <a:bodyPr/>
                    <a:lstStyle/>
                    <a:p>
                      <a:endParaRPr lang="tr-TR"/>
                    </a:p>
                  </a:txBody>
                  <a:tcPr/>
                </a:tc>
                <a:tc gridSpan="6">
                  <a:txBody>
                    <a:bodyPr/>
                    <a:lstStyle/>
                    <a:p>
                      <a:pPr algn="l">
                        <a:lnSpc>
                          <a:spcPct val="115000"/>
                        </a:lnSpc>
                        <a:spcAft>
                          <a:spcPts val="1000"/>
                        </a:spcAft>
                      </a:pPr>
                      <a:r>
                        <a:rPr lang="tr-TR" sz="600">
                          <a:effectLst/>
                        </a:rPr>
                        <a:t>Tespit edilen risk yazılır. Tanım yapılırken kök nedenler ve riskin etkisi düşünülerek tanımlama yapılmalı, risk, kök neden ve etkiyi birlikte içermelidir. </a:t>
                      </a:r>
                      <a:br>
                        <a:rPr lang="tr-TR" sz="600">
                          <a:effectLst/>
                        </a:rPr>
                      </a:br>
                      <a:r>
                        <a:rPr lang="tr-TR" sz="600">
                          <a:effectLst/>
                        </a:rPr>
                        <a:t>Ana kök neden: Riske neden olan başlıca etkeni ifade eder.</a:t>
                      </a:r>
                      <a:br>
                        <a:rPr lang="tr-TR" sz="600">
                          <a:effectLst/>
                        </a:rPr>
                      </a:br>
                      <a:r>
                        <a:rPr lang="tr-TR" sz="600">
                          <a:effectLst/>
                        </a:rPr>
                        <a:t>Etki: Riskin gerçekleşmesi durumunda kurum üzerinde yaratacağı olumlu ya da olumsuz sonuçları ifade eder.</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15388701"/>
                  </a:ext>
                </a:extLst>
              </a:tr>
              <a:tr h="191633">
                <a:tc gridSpan="3">
                  <a:txBody>
                    <a:bodyPr/>
                    <a:lstStyle/>
                    <a:p>
                      <a:pPr algn="l">
                        <a:lnSpc>
                          <a:spcPct val="115000"/>
                        </a:lnSpc>
                        <a:spcAft>
                          <a:spcPts val="1000"/>
                        </a:spcAft>
                      </a:pPr>
                      <a:r>
                        <a:rPr lang="tr-TR" sz="600" dirty="0">
                          <a:effectLst/>
                        </a:rPr>
                        <a:t>Stratejik Amaç ve Hedefleri Etkiler mi? (*Evet/Hayır)</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tr-TR"/>
                    </a:p>
                  </a:txBody>
                  <a:tcPr/>
                </a:tc>
                <a:tc hMerge="1">
                  <a:txBody>
                    <a:bodyPr/>
                    <a:lstStyle/>
                    <a:p>
                      <a:endParaRPr lang="tr-TR"/>
                    </a:p>
                  </a:txBody>
                  <a:tcPr/>
                </a:tc>
                <a:tc gridSpan="6">
                  <a:txBody>
                    <a:bodyPr/>
                    <a:lstStyle/>
                    <a:p>
                      <a:pPr algn="l">
                        <a:lnSpc>
                          <a:spcPct val="115000"/>
                        </a:lnSpc>
                        <a:spcAft>
                          <a:spcPts val="1000"/>
                        </a:spcAft>
                      </a:pPr>
                      <a:r>
                        <a:rPr lang="tr-TR" sz="600">
                          <a:effectLst/>
                        </a:rPr>
                        <a:t>Eğer tespit edilen risk, stratejik amaç ve hedeflerle ilgili ve stratejik seviyede ele alınması gereken bir risk ise "Evet" şeklinde değil ise "Hayır" şeklinde doldurulmalıdır.</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96515899"/>
                  </a:ext>
                </a:extLst>
              </a:tr>
              <a:tr h="102700">
                <a:tc gridSpan="3">
                  <a:txBody>
                    <a:bodyPr/>
                    <a:lstStyle/>
                    <a:p>
                      <a:pPr algn="l">
                        <a:lnSpc>
                          <a:spcPct val="115000"/>
                        </a:lnSpc>
                        <a:spcAft>
                          <a:spcPts val="1000"/>
                        </a:spcAft>
                      </a:pPr>
                      <a:r>
                        <a:rPr lang="tr-TR" sz="600" dirty="0">
                          <a:effectLst/>
                        </a:rPr>
                        <a:t>Riske Yönelik Uygulanacak Eylem</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tr-TR"/>
                    </a:p>
                  </a:txBody>
                  <a:tcPr/>
                </a:tc>
                <a:tc hMerge="1">
                  <a:txBody>
                    <a:bodyPr/>
                    <a:lstStyle/>
                    <a:p>
                      <a:endParaRPr lang="tr-TR"/>
                    </a:p>
                  </a:txBody>
                  <a:tcPr/>
                </a:tc>
                <a:tc gridSpan="6">
                  <a:txBody>
                    <a:bodyPr/>
                    <a:lstStyle/>
                    <a:p>
                      <a:pPr algn="l">
                        <a:lnSpc>
                          <a:spcPct val="115000"/>
                        </a:lnSpc>
                        <a:spcAft>
                          <a:spcPts val="1000"/>
                        </a:spcAft>
                      </a:pPr>
                      <a:r>
                        <a:rPr lang="tr-TR" sz="600">
                          <a:effectLst/>
                        </a:rPr>
                        <a:t>Riske yönelik belirlenen azaltma kararı doğrultusunda alınacak önlemleri / yapılacak çalışmaları ifade eder. </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3461531"/>
                  </a:ext>
                </a:extLst>
              </a:tr>
              <a:tr h="102700">
                <a:tc gridSpan="3">
                  <a:txBody>
                    <a:bodyPr/>
                    <a:lstStyle/>
                    <a:p>
                      <a:pPr algn="l">
                        <a:lnSpc>
                          <a:spcPct val="115000"/>
                        </a:lnSpc>
                        <a:spcAft>
                          <a:spcPts val="1000"/>
                        </a:spcAft>
                      </a:pPr>
                      <a:r>
                        <a:rPr lang="tr-TR" sz="600">
                          <a:effectLst/>
                        </a:rPr>
                        <a:t>Tamamlanma Tarihi</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tr-TR"/>
                    </a:p>
                  </a:txBody>
                  <a:tcPr/>
                </a:tc>
                <a:tc hMerge="1">
                  <a:txBody>
                    <a:bodyPr/>
                    <a:lstStyle/>
                    <a:p>
                      <a:endParaRPr lang="tr-TR"/>
                    </a:p>
                  </a:txBody>
                  <a:tcPr/>
                </a:tc>
                <a:tc gridSpan="6">
                  <a:txBody>
                    <a:bodyPr/>
                    <a:lstStyle/>
                    <a:p>
                      <a:pPr algn="l">
                        <a:lnSpc>
                          <a:spcPct val="115000"/>
                        </a:lnSpc>
                        <a:spcAft>
                          <a:spcPts val="1000"/>
                        </a:spcAft>
                      </a:pPr>
                      <a:r>
                        <a:rPr lang="tr-TR" sz="600">
                          <a:effectLst/>
                        </a:rPr>
                        <a:t>Gerçekleştirilecek eylemin planlanan tamamlanma tarihidir.</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090165774"/>
                  </a:ext>
                </a:extLst>
              </a:tr>
              <a:tr h="212353">
                <a:tc gridSpan="3">
                  <a:txBody>
                    <a:bodyPr/>
                    <a:lstStyle/>
                    <a:p>
                      <a:pPr algn="l">
                        <a:lnSpc>
                          <a:spcPct val="115000"/>
                        </a:lnSpc>
                        <a:spcAft>
                          <a:spcPts val="1000"/>
                        </a:spcAft>
                      </a:pPr>
                      <a:r>
                        <a:rPr lang="tr-TR" sz="600" dirty="0">
                          <a:effectLst/>
                        </a:rPr>
                        <a:t>Sorumlu Birim</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tr-TR"/>
                    </a:p>
                  </a:txBody>
                  <a:tcPr/>
                </a:tc>
                <a:tc hMerge="1">
                  <a:txBody>
                    <a:bodyPr/>
                    <a:lstStyle/>
                    <a:p>
                      <a:endParaRPr lang="tr-TR"/>
                    </a:p>
                  </a:txBody>
                  <a:tcPr/>
                </a:tc>
                <a:tc gridSpan="6">
                  <a:txBody>
                    <a:bodyPr/>
                    <a:lstStyle/>
                    <a:p>
                      <a:pPr algn="l">
                        <a:lnSpc>
                          <a:spcPct val="115000"/>
                        </a:lnSpc>
                        <a:spcAft>
                          <a:spcPts val="1000"/>
                        </a:spcAft>
                      </a:pPr>
                      <a:r>
                        <a:rPr lang="tr-TR" sz="600">
                          <a:effectLst/>
                        </a:rPr>
                        <a:t>Risklere yönelik alınan kararlar doğrultusunda belirlenen eylemlerin gerçekleştirilmesinden sorumlu birimi ifade eder. (Stratejik riskler için ilgili daire başkanlığı, Görev/Operasyonel riskler için ilgili Şube Müdürlüğü/Birim)</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467395967"/>
                  </a:ext>
                </a:extLst>
              </a:tr>
              <a:tr h="212353">
                <a:tc gridSpan="3">
                  <a:txBody>
                    <a:bodyPr/>
                    <a:lstStyle/>
                    <a:p>
                      <a:pPr algn="l">
                        <a:lnSpc>
                          <a:spcPct val="115000"/>
                        </a:lnSpc>
                        <a:spcAft>
                          <a:spcPts val="1000"/>
                        </a:spcAft>
                      </a:pPr>
                      <a:r>
                        <a:rPr lang="tr-TR" sz="600" dirty="0">
                          <a:effectLst/>
                        </a:rPr>
                        <a:t>Eylem Tamamlandı mı? (Evet/Hayır)</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tr-TR"/>
                    </a:p>
                  </a:txBody>
                  <a:tcPr/>
                </a:tc>
                <a:tc hMerge="1">
                  <a:txBody>
                    <a:bodyPr/>
                    <a:lstStyle/>
                    <a:p>
                      <a:endParaRPr lang="tr-TR"/>
                    </a:p>
                  </a:txBody>
                  <a:tcPr/>
                </a:tc>
                <a:tc gridSpan="6">
                  <a:txBody>
                    <a:bodyPr/>
                    <a:lstStyle/>
                    <a:p>
                      <a:pPr algn="l">
                        <a:lnSpc>
                          <a:spcPct val="115000"/>
                        </a:lnSpc>
                        <a:spcAft>
                          <a:spcPts val="1000"/>
                        </a:spcAft>
                      </a:pPr>
                      <a:r>
                        <a:rPr lang="tr-TR" sz="600">
                          <a:effectLst/>
                        </a:rPr>
                        <a:t>Eylemlerin tamamlanma durumlarının takip edildiği alandır. "Evet" veya "Hayır" olarak doldurulur. Hayır olarak doldurulması durumunda "Açıklama” sütununda nedenleri belirtilmelidir.</a:t>
                      </a:r>
                      <a:endParaRPr lang="tr-TR"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43433732"/>
                  </a:ext>
                </a:extLst>
              </a:tr>
              <a:tr h="191633">
                <a:tc gridSpan="3">
                  <a:txBody>
                    <a:bodyPr/>
                    <a:lstStyle/>
                    <a:p>
                      <a:pPr algn="l">
                        <a:lnSpc>
                          <a:spcPct val="115000"/>
                        </a:lnSpc>
                        <a:spcAft>
                          <a:spcPts val="1000"/>
                        </a:spcAft>
                      </a:pPr>
                      <a:r>
                        <a:rPr lang="tr-TR" sz="600" dirty="0">
                          <a:effectLst/>
                        </a:rPr>
                        <a:t>Açıklama (Eylemin tamamlanamaması halinde)</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tr-TR"/>
                    </a:p>
                  </a:txBody>
                  <a:tcPr/>
                </a:tc>
                <a:tc hMerge="1">
                  <a:txBody>
                    <a:bodyPr/>
                    <a:lstStyle/>
                    <a:p>
                      <a:endParaRPr lang="tr-TR"/>
                    </a:p>
                  </a:txBody>
                  <a:tcPr/>
                </a:tc>
                <a:tc gridSpan="6">
                  <a:txBody>
                    <a:bodyPr/>
                    <a:lstStyle/>
                    <a:p>
                      <a:pPr algn="l">
                        <a:lnSpc>
                          <a:spcPct val="115000"/>
                        </a:lnSpc>
                        <a:spcAft>
                          <a:spcPts val="1000"/>
                        </a:spcAft>
                      </a:pPr>
                      <a:r>
                        <a:rPr lang="tr-TR" sz="600" dirty="0">
                          <a:effectLst/>
                        </a:rPr>
                        <a:t>Eylemlerin tamamlanma durumuna ilişkin açıklamaları ifade eder. </a:t>
                      </a:r>
                      <a:endParaRPr lang="tr-TR"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718" marR="21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01570825"/>
                  </a:ext>
                </a:extLst>
              </a:tr>
            </a:tbl>
          </a:graphicData>
        </a:graphic>
      </p:graphicFrame>
    </p:spTree>
    <p:extLst>
      <p:ext uri="{BB962C8B-B14F-4D97-AF65-F5344CB8AC3E}">
        <p14:creationId xmlns:p14="http://schemas.microsoft.com/office/powerpoint/2010/main" val="2610198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 9">
            <a:extLst>
              <a:ext uri="{FF2B5EF4-FFF2-40B4-BE49-F238E27FC236}">
                <a16:creationId xmlns:a16="http://schemas.microsoft.com/office/drawing/2014/main" id="{4EE97C6B-0825-4EA6-9EF8-715D468C5A6A}"/>
              </a:ext>
            </a:extLst>
          </p:cNvPr>
          <p:cNvGrpSpPr/>
          <p:nvPr/>
        </p:nvGrpSpPr>
        <p:grpSpPr>
          <a:xfrm>
            <a:off x="400672" y="307423"/>
            <a:ext cx="10935290" cy="1078588"/>
            <a:chOff x="400672" y="307423"/>
            <a:chExt cx="10935290" cy="1078588"/>
          </a:xfrm>
        </p:grpSpPr>
        <p:grpSp>
          <p:nvGrpSpPr>
            <p:cNvPr id="8" name="Grup 7">
              <a:extLst>
                <a:ext uri="{FF2B5EF4-FFF2-40B4-BE49-F238E27FC236}">
                  <a16:creationId xmlns:a16="http://schemas.microsoft.com/office/drawing/2014/main" id="{92B43CA3-2ABC-40B4-99D8-5FFCF135B2A8}"/>
                </a:ext>
              </a:extLst>
            </p:cNvPr>
            <p:cNvGrpSpPr/>
            <p:nvPr/>
          </p:nvGrpSpPr>
          <p:grpSpPr>
            <a:xfrm>
              <a:off x="2000424" y="307423"/>
              <a:ext cx="9335538" cy="1078588"/>
              <a:chOff x="633217" y="579615"/>
              <a:chExt cx="9335538" cy="1078588"/>
            </a:xfrm>
          </p:grpSpPr>
          <p:grpSp>
            <p:nvGrpSpPr>
              <p:cNvPr id="6" name="Grup 5">
                <a:extLst>
                  <a:ext uri="{FF2B5EF4-FFF2-40B4-BE49-F238E27FC236}">
                    <a16:creationId xmlns:a16="http://schemas.microsoft.com/office/drawing/2014/main" id="{4738BBAA-2F60-448A-A1D7-65480B9FADA7}"/>
                  </a:ext>
                </a:extLst>
              </p:cNvPr>
              <p:cNvGrpSpPr/>
              <p:nvPr/>
            </p:nvGrpSpPr>
            <p:grpSpPr>
              <a:xfrm>
                <a:off x="633217" y="579615"/>
                <a:ext cx="9335538" cy="1078588"/>
                <a:chOff x="2937146" y="481757"/>
                <a:chExt cx="9335538" cy="1078588"/>
              </a:xfrm>
            </p:grpSpPr>
            <p:pic>
              <p:nvPicPr>
                <p:cNvPr id="4" name="Picture 2" descr="What is Risk? How Does it Affect Business Value? | KRS CPAs, LLC |  Accountants &amp; Advisors">
                  <a:extLst>
                    <a:ext uri="{FF2B5EF4-FFF2-40B4-BE49-F238E27FC236}">
                      <a16:creationId xmlns:a16="http://schemas.microsoft.com/office/drawing/2014/main" id="{57FC2CA4-F59E-4714-812B-C479882CB25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8" b="92000" l="8000" r="94000">
                              <a14:foregroundMark x1="8333" y1="32444" x2="13333" y2="55556"/>
                              <a14:foregroundMark x1="13333" y1="55556" x2="8333" y2="27556"/>
                              <a14:foregroundMark x1="8333" y1="27556" x2="25000" y2="30222"/>
                              <a14:foregroundMark x1="26788" y1="42742" x2="29000" y2="58222"/>
                              <a14:foregroundMark x1="26587" y1="41333" x2="26617" y2="41541"/>
                              <a14:foregroundMark x1="25000" y1="30222" x2="25571" y2="34218"/>
                              <a14:foregroundMark x1="29000" y1="58222" x2="33333" y2="64889"/>
                              <a14:foregroundMark x1="79573" y1="50645" x2="80000" y2="55556"/>
                              <a14:foregroundMark x1="77333" y1="24889" x2="79449" y2="49222"/>
                              <a14:foregroundMark x1="87398" y1="29381" x2="88667" y2="24889"/>
                              <a14:foregroundMark x1="85276" y1="36889" x2="85680" y2="35460"/>
                              <a14:foregroundMark x1="85025" y1="37778" x2="85276" y2="36889"/>
                              <a14:foregroundMark x1="84522" y1="39556" x2="85025" y2="37778"/>
                              <a14:foregroundMark x1="82113" y1="48079" x2="84522" y2="39556"/>
                              <a14:foregroundMark x1="80000" y1="55556" x2="81639" y2="49759"/>
                              <a14:foregroundMark x1="88667" y1="39556" x2="88667" y2="51556"/>
                              <a14:foregroundMark x1="88667" y1="37778" x2="88667" y2="39556"/>
                              <a14:foregroundMark x1="88667" y1="36889" x2="88667" y2="37778"/>
                              <a14:foregroundMark x1="88667" y1="36568" x2="88667" y2="36889"/>
                              <a14:foregroundMark x1="88667" y1="24889" x2="88667" y2="29852"/>
                              <a14:foregroundMark x1="88667" y1="51556" x2="88667" y2="51556"/>
                              <a14:foregroundMark x1="41333" y1="70222" x2="55333" y2="84889"/>
                              <a14:foregroundMark x1="55333" y1="84889" x2="56000" y2="83556"/>
                              <a14:foregroundMark x1="50000" y1="92000" x2="53333" y2="91111"/>
                              <a14:foregroundMark x1="58333" y1="74667" x2="66000" y2="70222"/>
                              <a14:foregroundMark x1="94000" y1="52444" x2="94000" y2="52444"/>
                              <a14:backgroundMark x1="26333" y1="36444" x2="26333" y2="41333"/>
                              <a14:backgroundMark x1="26000" y1="34667" x2="25000" y2="36000"/>
                              <a14:backgroundMark x1="27000" y1="41778" x2="26667" y2="42667"/>
                              <a14:backgroundMark x1="89667" y1="30222" x2="88333" y2="36444"/>
                              <a14:backgroundMark x1="89000" y1="30222" x2="89000" y2="30222"/>
                              <a14:backgroundMark x1="89667" y1="36889" x2="89667" y2="36889"/>
                              <a14:backgroundMark x1="88333" y1="36889" x2="88333" y2="36889"/>
                              <a14:backgroundMark x1="90000" y1="37778" x2="90000" y2="37778"/>
                              <a14:backgroundMark x1="89333" y1="37778" x2="89333" y2="37778"/>
                              <a14:backgroundMark x1="83333" y1="47556" x2="83667" y2="48889"/>
                              <a14:backgroundMark x1="89000" y1="39556" x2="89000" y2="39556"/>
                            </a14:backgroundRemoval>
                          </a14:imgEffect>
                        </a14:imgLayer>
                      </a14:imgProps>
                    </a:ext>
                    <a:ext uri="{28A0092B-C50C-407E-A947-70E740481C1C}">
                      <a14:useLocalDpi xmlns:a14="http://schemas.microsoft.com/office/drawing/2010/main" val="0"/>
                    </a:ext>
                  </a:extLst>
                </a:blip>
                <a:srcRect/>
                <a:stretch>
                  <a:fillRect/>
                </a:stretch>
              </p:blipFill>
              <p:spPr bwMode="auto">
                <a:xfrm rot="366504">
                  <a:off x="2937146" y="481757"/>
                  <a:ext cx="1385201" cy="107858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4C27489F-A12A-4484-9DE4-C7BDD4969036}"/>
                    </a:ext>
                  </a:extLst>
                </p:cNvPr>
                <p:cNvSpPr txBox="1"/>
                <p:nvPr/>
              </p:nvSpPr>
              <p:spPr>
                <a:xfrm>
                  <a:off x="4180910" y="768024"/>
                  <a:ext cx="8091774" cy="523220"/>
                </a:xfrm>
                <a:prstGeom prst="rect">
                  <a:avLst/>
                </a:prstGeom>
                <a:noFill/>
              </p:spPr>
              <p:txBody>
                <a:bodyPr wrap="square" rtlCol="0">
                  <a:spAutoFit/>
                </a:bodyPr>
                <a:lstStyle/>
                <a:p>
                  <a:r>
                    <a:rPr lang="tr-TR" sz="2800" dirty="0">
                      <a:solidFill>
                        <a:srgbClr val="C00000"/>
                      </a:solidFill>
                    </a:rPr>
                    <a:t> Örnek Çalışma</a:t>
                  </a:r>
                </a:p>
              </p:txBody>
            </p:sp>
          </p:grpSp>
          <p:sp>
            <p:nvSpPr>
              <p:cNvPr id="7" name="Akış Çizelgesi: Bağlayıcı 6">
                <a:extLst>
                  <a:ext uri="{FF2B5EF4-FFF2-40B4-BE49-F238E27FC236}">
                    <a16:creationId xmlns:a16="http://schemas.microsoft.com/office/drawing/2014/main" id="{0E066F9B-1C94-43B3-8BF3-47BCE102C4A9}"/>
                  </a:ext>
                </a:extLst>
              </p:cNvPr>
              <p:cNvSpPr/>
              <p:nvPr/>
            </p:nvSpPr>
            <p:spPr>
              <a:xfrm rot="366504">
                <a:off x="1180282" y="604972"/>
                <a:ext cx="111162" cy="146481"/>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9" name="Metin kutusu 8">
              <a:extLst>
                <a:ext uri="{FF2B5EF4-FFF2-40B4-BE49-F238E27FC236}">
                  <a16:creationId xmlns:a16="http://schemas.microsoft.com/office/drawing/2014/main" id="{15DE9595-C660-4936-AAFD-4CE88FBAFB84}"/>
                </a:ext>
              </a:extLst>
            </p:cNvPr>
            <p:cNvSpPr txBox="1"/>
            <p:nvPr/>
          </p:nvSpPr>
          <p:spPr>
            <a:xfrm>
              <a:off x="400672" y="655745"/>
              <a:ext cx="1834410" cy="523220"/>
            </a:xfrm>
            <a:prstGeom prst="rect">
              <a:avLst/>
            </a:prstGeom>
            <a:noFill/>
          </p:spPr>
          <p:txBody>
            <a:bodyPr wrap="square" rtlCol="0">
              <a:spAutoFit/>
            </a:bodyPr>
            <a:lstStyle/>
            <a:p>
              <a:r>
                <a:rPr lang="tr-TR" sz="2800" dirty="0">
                  <a:solidFill>
                    <a:srgbClr val="C00000"/>
                  </a:solidFill>
                </a:rPr>
                <a:t> STRATEJİK</a:t>
              </a:r>
            </a:p>
          </p:txBody>
        </p:sp>
      </p:grpSp>
      <p:sp>
        <p:nvSpPr>
          <p:cNvPr id="11" name="Title 1">
            <a:extLst>
              <a:ext uri="{FF2B5EF4-FFF2-40B4-BE49-F238E27FC236}">
                <a16:creationId xmlns:a16="http://schemas.microsoft.com/office/drawing/2014/main" id="{36E0B906-1D47-42AF-8722-1565AE58626E}"/>
              </a:ext>
            </a:extLst>
          </p:cNvPr>
          <p:cNvSpPr txBox="1">
            <a:spLocks/>
          </p:cNvSpPr>
          <p:nvPr/>
        </p:nvSpPr>
        <p:spPr>
          <a:xfrm>
            <a:off x="4451068" y="2640985"/>
            <a:ext cx="6575520" cy="2110309"/>
          </a:xfrm>
          <a:prstGeom prst="rect">
            <a:avLst/>
          </a:prstGeom>
        </p:spPr>
        <p:txBody>
          <a:bodyPr vert="horz" lIns="0" tIns="0" rIns="0" bIns="0" rtlCol="0" anchor="t" anchorCtr="0">
            <a:noAutofit/>
          </a:bodyPr>
          <a:lstStyle>
            <a:lvl1pPr algn="l" defTabSz="1043056" rtl="0" eaLnBrk="1" latinLnBrk="0" hangingPunct="1">
              <a:lnSpc>
                <a:spcPct val="100000"/>
              </a:lnSpc>
              <a:spcBef>
                <a:spcPct val="0"/>
              </a:spcBef>
              <a:buNone/>
              <a:defRPr sz="2400" b="1" i="1" kern="1200">
                <a:solidFill>
                  <a:schemeClr val="tx1"/>
                </a:solidFill>
                <a:latin typeface="+mj-lt"/>
                <a:ea typeface="+mj-ea"/>
                <a:cs typeface="+mj-cs"/>
              </a:defRPr>
            </a:lvl1pPr>
          </a:lstStyle>
          <a:p>
            <a:r>
              <a:rPr lang="tr-TR" sz="6000" dirty="0"/>
              <a:t>Stratejik Amaç ve Hedefin Seçilmesi</a:t>
            </a:r>
          </a:p>
        </p:txBody>
      </p:sp>
      <p:sp>
        <p:nvSpPr>
          <p:cNvPr id="12" name="Content Placeholder 2">
            <a:extLst>
              <a:ext uri="{FF2B5EF4-FFF2-40B4-BE49-F238E27FC236}">
                <a16:creationId xmlns:a16="http://schemas.microsoft.com/office/drawing/2014/main" id="{75DDEE5E-2F7C-403F-B15E-9C5C7712E4C2}"/>
              </a:ext>
            </a:extLst>
          </p:cNvPr>
          <p:cNvSpPr txBox="1">
            <a:spLocks/>
          </p:cNvSpPr>
          <p:nvPr/>
        </p:nvSpPr>
        <p:spPr>
          <a:xfrm>
            <a:off x="707343" y="1597925"/>
            <a:ext cx="4527174" cy="4468027"/>
          </a:xfrm>
          <a:prstGeom prst="rect">
            <a:avLst/>
          </a:prstGeom>
          <a:noFill/>
          <a:ln>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36000" b="1" dirty="0">
                <a:ln w="13462">
                  <a:solidFill>
                    <a:srgbClr val="C00000"/>
                  </a:solidFill>
                  <a:prstDash val="solid"/>
                </a:ln>
                <a:solidFill>
                  <a:srgbClr val="C00000"/>
                </a:solidFill>
                <a:effectLst>
                  <a:outerShdw dist="38100" dir="2700000" algn="bl" rotWithShape="0">
                    <a:schemeClr val="accent5"/>
                  </a:outerShdw>
                </a:effectLst>
              </a:rPr>
              <a:t>1.</a:t>
            </a:r>
          </a:p>
          <a:p>
            <a:endParaRPr lang="tr-TR" dirty="0"/>
          </a:p>
        </p:txBody>
      </p:sp>
    </p:spTree>
    <p:extLst>
      <p:ext uri="{BB962C8B-B14F-4D97-AF65-F5344CB8AC3E}">
        <p14:creationId xmlns:p14="http://schemas.microsoft.com/office/powerpoint/2010/main" val="410125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3A772D29-D01C-4299-AB7B-141BFD5F1C8D}"/>
              </a:ext>
            </a:extLst>
          </p:cNvPr>
          <p:cNvGrpSpPr/>
          <p:nvPr/>
        </p:nvGrpSpPr>
        <p:grpSpPr>
          <a:xfrm>
            <a:off x="400672" y="307423"/>
            <a:ext cx="10935290" cy="1078588"/>
            <a:chOff x="400672" y="307423"/>
            <a:chExt cx="10935290" cy="1078588"/>
          </a:xfrm>
        </p:grpSpPr>
        <p:grpSp>
          <p:nvGrpSpPr>
            <p:cNvPr id="5" name="Grup 4">
              <a:extLst>
                <a:ext uri="{FF2B5EF4-FFF2-40B4-BE49-F238E27FC236}">
                  <a16:creationId xmlns:a16="http://schemas.microsoft.com/office/drawing/2014/main" id="{7B00C7AD-997D-44CB-953B-A749C7DD6596}"/>
                </a:ext>
              </a:extLst>
            </p:cNvPr>
            <p:cNvGrpSpPr/>
            <p:nvPr/>
          </p:nvGrpSpPr>
          <p:grpSpPr>
            <a:xfrm>
              <a:off x="2000424" y="307423"/>
              <a:ext cx="9335538" cy="1078588"/>
              <a:chOff x="633217" y="579615"/>
              <a:chExt cx="9335538" cy="1078588"/>
            </a:xfrm>
          </p:grpSpPr>
          <p:grpSp>
            <p:nvGrpSpPr>
              <p:cNvPr id="7" name="Grup 6">
                <a:extLst>
                  <a:ext uri="{FF2B5EF4-FFF2-40B4-BE49-F238E27FC236}">
                    <a16:creationId xmlns:a16="http://schemas.microsoft.com/office/drawing/2014/main" id="{37276B40-30AA-4AF1-82F8-5E2E037EC01B}"/>
                  </a:ext>
                </a:extLst>
              </p:cNvPr>
              <p:cNvGrpSpPr/>
              <p:nvPr/>
            </p:nvGrpSpPr>
            <p:grpSpPr>
              <a:xfrm>
                <a:off x="633217" y="579615"/>
                <a:ext cx="9335538" cy="1078588"/>
                <a:chOff x="2937146" y="481757"/>
                <a:chExt cx="9335538" cy="1078588"/>
              </a:xfrm>
            </p:grpSpPr>
            <p:pic>
              <p:nvPicPr>
                <p:cNvPr id="9" name="Picture 2" descr="What is Risk? How Does it Affect Business Value? | KRS CPAs, LLC |  Accountants &amp; Advisors">
                  <a:extLst>
                    <a:ext uri="{FF2B5EF4-FFF2-40B4-BE49-F238E27FC236}">
                      <a16:creationId xmlns:a16="http://schemas.microsoft.com/office/drawing/2014/main" id="{97C02F45-65BE-4840-94C8-B7D5DC58DEB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8" b="92000" l="8000" r="94000">
                              <a14:foregroundMark x1="8333" y1="32444" x2="13333" y2="55556"/>
                              <a14:foregroundMark x1="13333" y1="55556" x2="8333" y2="27556"/>
                              <a14:foregroundMark x1="8333" y1="27556" x2="25000" y2="30222"/>
                              <a14:foregroundMark x1="26788" y1="42742" x2="29000" y2="58222"/>
                              <a14:foregroundMark x1="26587" y1="41333" x2="26617" y2="41541"/>
                              <a14:foregroundMark x1="25000" y1="30222" x2="25571" y2="34218"/>
                              <a14:foregroundMark x1="29000" y1="58222" x2="33333" y2="64889"/>
                              <a14:foregroundMark x1="79573" y1="50645" x2="80000" y2="55556"/>
                              <a14:foregroundMark x1="77333" y1="24889" x2="79449" y2="49222"/>
                              <a14:foregroundMark x1="87398" y1="29381" x2="88667" y2="24889"/>
                              <a14:foregroundMark x1="85276" y1="36889" x2="85680" y2="35460"/>
                              <a14:foregroundMark x1="85025" y1="37778" x2="85276" y2="36889"/>
                              <a14:foregroundMark x1="84522" y1="39556" x2="85025" y2="37778"/>
                              <a14:foregroundMark x1="82113" y1="48079" x2="84522" y2="39556"/>
                              <a14:foregroundMark x1="80000" y1="55556" x2="81639" y2="49759"/>
                              <a14:foregroundMark x1="88667" y1="39556" x2="88667" y2="51556"/>
                              <a14:foregroundMark x1="88667" y1="37778" x2="88667" y2="39556"/>
                              <a14:foregroundMark x1="88667" y1="36889" x2="88667" y2="37778"/>
                              <a14:foregroundMark x1="88667" y1="36568" x2="88667" y2="36889"/>
                              <a14:foregroundMark x1="88667" y1="24889" x2="88667" y2="29852"/>
                              <a14:foregroundMark x1="88667" y1="51556" x2="88667" y2="51556"/>
                              <a14:foregroundMark x1="41333" y1="70222" x2="55333" y2="84889"/>
                              <a14:foregroundMark x1="55333" y1="84889" x2="56000" y2="83556"/>
                              <a14:foregroundMark x1="50000" y1="92000" x2="53333" y2="91111"/>
                              <a14:foregroundMark x1="58333" y1="74667" x2="66000" y2="70222"/>
                              <a14:foregroundMark x1="94000" y1="52444" x2="94000" y2="52444"/>
                              <a14:backgroundMark x1="26333" y1="36444" x2="26333" y2="41333"/>
                              <a14:backgroundMark x1="26000" y1="34667" x2="25000" y2="36000"/>
                              <a14:backgroundMark x1="27000" y1="41778" x2="26667" y2="42667"/>
                              <a14:backgroundMark x1="89667" y1="30222" x2="88333" y2="36444"/>
                              <a14:backgroundMark x1="89000" y1="30222" x2="89000" y2="30222"/>
                              <a14:backgroundMark x1="89667" y1="36889" x2="89667" y2="36889"/>
                              <a14:backgroundMark x1="88333" y1="36889" x2="88333" y2="36889"/>
                              <a14:backgroundMark x1="90000" y1="37778" x2="90000" y2="37778"/>
                              <a14:backgroundMark x1="89333" y1="37778" x2="89333" y2="37778"/>
                              <a14:backgroundMark x1="83333" y1="47556" x2="83667" y2="48889"/>
                              <a14:backgroundMark x1="89000" y1="39556" x2="89000" y2="39556"/>
                            </a14:backgroundRemoval>
                          </a14:imgEffect>
                        </a14:imgLayer>
                      </a14:imgProps>
                    </a:ext>
                    <a:ext uri="{28A0092B-C50C-407E-A947-70E740481C1C}">
                      <a14:useLocalDpi xmlns:a14="http://schemas.microsoft.com/office/drawing/2010/main" val="0"/>
                    </a:ext>
                  </a:extLst>
                </a:blip>
                <a:srcRect/>
                <a:stretch>
                  <a:fillRect/>
                </a:stretch>
              </p:blipFill>
              <p:spPr bwMode="auto">
                <a:xfrm rot="366504">
                  <a:off x="2937146" y="481757"/>
                  <a:ext cx="1385201" cy="1078588"/>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a:extLst>
                    <a:ext uri="{FF2B5EF4-FFF2-40B4-BE49-F238E27FC236}">
                      <a16:creationId xmlns:a16="http://schemas.microsoft.com/office/drawing/2014/main" id="{231FD481-CDAA-4EF5-BE03-908305BC0604}"/>
                    </a:ext>
                  </a:extLst>
                </p:cNvPr>
                <p:cNvSpPr txBox="1"/>
                <p:nvPr/>
              </p:nvSpPr>
              <p:spPr>
                <a:xfrm>
                  <a:off x="4180910" y="768024"/>
                  <a:ext cx="8091774" cy="523220"/>
                </a:xfrm>
                <a:prstGeom prst="rect">
                  <a:avLst/>
                </a:prstGeom>
                <a:noFill/>
              </p:spPr>
              <p:txBody>
                <a:bodyPr wrap="square" rtlCol="0">
                  <a:spAutoFit/>
                </a:bodyPr>
                <a:lstStyle/>
                <a:p>
                  <a:r>
                    <a:rPr lang="tr-TR" sz="2800" dirty="0">
                      <a:solidFill>
                        <a:srgbClr val="C00000"/>
                      </a:solidFill>
                    </a:rPr>
                    <a:t> Örnek Çalışma</a:t>
                  </a:r>
                </a:p>
              </p:txBody>
            </p:sp>
          </p:grpSp>
          <p:sp>
            <p:nvSpPr>
              <p:cNvPr id="8" name="Akış Çizelgesi: Bağlayıcı 7">
                <a:extLst>
                  <a:ext uri="{FF2B5EF4-FFF2-40B4-BE49-F238E27FC236}">
                    <a16:creationId xmlns:a16="http://schemas.microsoft.com/office/drawing/2014/main" id="{631D23D3-E6CB-4B5A-8715-A8989B238227}"/>
                  </a:ext>
                </a:extLst>
              </p:cNvPr>
              <p:cNvSpPr/>
              <p:nvPr/>
            </p:nvSpPr>
            <p:spPr>
              <a:xfrm rot="366504">
                <a:off x="1180282" y="604972"/>
                <a:ext cx="111162" cy="146481"/>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6" name="Metin kutusu 5">
              <a:extLst>
                <a:ext uri="{FF2B5EF4-FFF2-40B4-BE49-F238E27FC236}">
                  <a16:creationId xmlns:a16="http://schemas.microsoft.com/office/drawing/2014/main" id="{657D5FBE-B3F4-41B7-B541-F0140F08FEE5}"/>
                </a:ext>
              </a:extLst>
            </p:cNvPr>
            <p:cNvSpPr txBox="1"/>
            <p:nvPr/>
          </p:nvSpPr>
          <p:spPr>
            <a:xfrm>
              <a:off x="400672" y="655745"/>
              <a:ext cx="1834410" cy="523220"/>
            </a:xfrm>
            <a:prstGeom prst="rect">
              <a:avLst/>
            </a:prstGeom>
            <a:noFill/>
          </p:spPr>
          <p:txBody>
            <a:bodyPr wrap="square" rtlCol="0">
              <a:spAutoFit/>
            </a:bodyPr>
            <a:lstStyle/>
            <a:p>
              <a:r>
                <a:rPr lang="tr-TR" sz="2800" dirty="0">
                  <a:solidFill>
                    <a:srgbClr val="C00000"/>
                  </a:solidFill>
                </a:rPr>
                <a:t> STRATEJİK</a:t>
              </a:r>
            </a:p>
          </p:txBody>
        </p:sp>
      </p:grpSp>
      <p:sp>
        <p:nvSpPr>
          <p:cNvPr id="12" name="Rectangle 18">
            <a:extLst>
              <a:ext uri="{FF2B5EF4-FFF2-40B4-BE49-F238E27FC236}">
                <a16:creationId xmlns:a16="http://schemas.microsoft.com/office/drawing/2014/main" id="{F7A71878-FAA3-4833-8312-B759D05E9D37}"/>
              </a:ext>
            </a:extLst>
          </p:cNvPr>
          <p:cNvSpPr>
            <a:spLocks noChangeArrowheads="1"/>
          </p:cNvSpPr>
          <p:nvPr/>
        </p:nvSpPr>
        <p:spPr bwMode="auto">
          <a:xfrm>
            <a:off x="4892115" y="4516771"/>
            <a:ext cx="5871882" cy="12235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63500" tIns="0" rIns="64800" bIns="0"/>
          <a:lstStyle/>
          <a:p>
            <a:endParaRPr lang="tr-TR" sz="1200" i="1" u="sng" dirty="0"/>
          </a:p>
          <a:p>
            <a:r>
              <a:rPr lang="tr-TR" sz="2000" b="1" u="sng" dirty="0"/>
              <a:t>Not:</a:t>
            </a:r>
            <a:endParaRPr lang="tr-TR" dirty="0"/>
          </a:p>
          <a:p>
            <a:r>
              <a:rPr lang="tr-TR" sz="1600" dirty="0"/>
              <a:t>Kurumun yürürlükte olan stratejik planından 1 adet amaç ve bu amaçla ilişkili 1 adet hedef seçiniz. </a:t>
            </a:r>
          </a:p>
        </p:txBody>
      </p:sp>
      <p:graphicFrame>
        <p:nvGraphicFramePr>
          <p:cNvPr id="17" name="Tablo 16">
            <a:extLst>
              <a:ext uri="{FF2B5EF4-FFF2-40B4-BE49-F238E27FC236}">
                <a16:creationId xmlns:a16="http://schemas.microsoft.com/office/drawing/2014/main" id="{89163E09-A42B-4CF6-B285-B5616D4DD723}"/>
              </a:ext>
            </a:extLst>
          </p:cNvPr>
          <p:cNvGraphicFramePr>
            <a:graphicFrameLocks noGrp="1"/>
          </p:cNvGraphicFramePr>
          <p:nvPr>
            <p:extLst>
              <p:ext uri="{D42A27DB-BD31-4B8C-83A1-F6EECF244321}">
                <p14:modId xmlns:p14="http://schemas.microsoft.com/office/powerpoint/2010/main" val="1748781981"/>
              </p:ext>
            </p:extLst>
          </p:nvPr>
        </p:nvGraphicFramePr>
        <p:xfrm>
          <a:off x="706344" y="1541784"/>
          <a:ext cx="7121712" cy="2710780"/>
        </p:xfrm>
        <a:graphic>
          <a:graphicData uri="http://schemas.openxmlformats.org/drawingml/2006/table">
            <a:tbl>
              <a:tblPr>
                <a:tableStyleId>{5C22544A-7EE6-4342-B048-85BDC9FD1C3A}</a:tableStyleId>
              </a:tblPr>
              <a:tblGrid>
                <a:gridCol w="821383">
                  <a:extLst>
                    <a:ext uri="{9D8B030D-6E8A-4147-A177-3AD203B41FA5}">
                      <a16:colId xmlns:a16="http://schemas.microsoft.com/office/drawing/2014/main" val="1169904785"/>
                    </a:ext>
                  </a:extLst>
                </a:gridCol>
                <a:gridCol w="2661280">
                  <a:extLst>
                    <a:ext uri="{9D8B030D-6E8A-4147-A177-3AD203B41FA5}">
                      <a16:colId xmlns:a16="http://schemas.microsoft.com/office/drawing/2014/main" val="3626172741"/>
                    </a:ext>
                  </a:extLst>
                </a:gridCol>
                <a:gridCol w="908998">
                  <a:extLst>
                    <a:ext uri="{9D8B030D-6E8A-4147-A177-3AD203B41FA5}">
                      <a16:colId xmlns:a16="http://schemas.microsoft.com/office/drawing/2014/main" val="1916892120"/>
                    </a:ext>
                  </a:extLst>
                </a:gridCol>
                <a:gridCol w="2730051">
                  <a:extLst>
                    <a:ext uri="{9D8B030D-6E8A-4147-A177-3AD203B41FA5}">
                      <a16:colId xmlns:a16="http://schemas.microsoft.com/office/drawing/2014/main" val="2384301911"/>
                    </a:ext>
                  </a:extLst>
                </a:gridCol>
              </a:tblGrid>
              <a:tr h="292814">
                <a:tc gridSpan="4">
                  <a:txBody>
                    <a:bodyPr/>
                    <a:lstStyle/>
                    <a:p>
                      <a:pPr algn="ctr" fontAlgn="ctr"/>
                      <a:r>
                        <a:rPr lang="tr-TR" sz="1200" u="none" strike="noStrike" dirty="0">
                          <a:ln>
                            <a:noFill/>
                          </a:ln>
                          <a:solidFill>
                            <a:schemeClr val="bg1"/>
                          </a:solidFill>
                          <a:effectLst/>
                        </a:rPr>
                        <a:t>Stratejik Amaç ve Hedefler</a:t>
                      </a:r>
                      <a:endParaRPr lang="tr-TR" sz="1200" b="1" i="1" u="none" strike="noStrike" dirty="0">
                        <a:ln>
                          <a:noFill/>
                        </a:ln>
                        <a:solidFill>
                          <a:schemeClr val="bg1"/>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8276838"/>
                  </a:ext>
                </a:extLst>
              </a:tr>
              <a:tr h="632595">
                <a:tc>
                  <a:txBody>
                    <a:bodyPr/>
                    <a:lstStyle/>
                    <a:p>
                      <a:pPr algn="ctr" fontAlgn="ctr"/>
                      <a:r>
                        <a:rPr lang="tr-TR" sz="1200" u="none" strike="noStrike" dirty="0">
                          <a:ln>
                            <a:noFill/>
                          </a:ln>
                          <a:solidFill>
                            <a:schemeClr val="bg1"/>
                          </a:solidFill>
                          <a:effectLst/>
                        </a:rPr>
                        <a:t>Stratejik Amaç No.</a:t>
                      </a:r>
                      <a:endParaRPr lang="tr-TR" sz="1200" b="1" i="1" u="none" strike="noStrike" dirty="0">
                        <a:ln>
                          <a:noFill/>
                        </a:ln>
                        <a:solidFill>
                          <a:schemeClr val="bg1"/>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200" u="none" strike="noStrike" dirty="0">
                          <a:ln>
                            <a:noFill/>
                          </a:ln>
                          <a:solidFill>
                            <a:schemeClr val="bg1"/>
                          </a:solidFill>
                          <a:effectLst/>
                        </a:rPr>
                        <a:t>Stratejik Amaç Tanımı</a:t>
                      </a:r>
                      <a:endParaRPr lang="tr-TR" sz="1200" b="1" i="1" u="none" strike="noStrike" dirty="0">
                        <a:ln>
                          <a:noFill/>
                        </a:ln>
                        <a:solidFill>
                          <a:schemeClr val="bg1"/>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200" u="none" strike="noStrike" dirty="0">
                          <a:ln>
                            <a:noFill/>
                          </a:ln>
                          <a:solidFill>
                            <a:schemeClr val="bg1"/>
                          </a:solidFill>
                          <a:effectLst/>
                        </a:rPr>
                        <a:t> Stratejik Hedef No.</a:t>
                      </a:r>
                      <a:endParaRPr lang="tr-TR" sz="1200" b="1" i="1" u="none" strike="noStrike" dirty="0">
                        <a:ln>
                          <a:noFill/>
                        </a:ln>
                        <a:solidFill>
                          <a:schemeClr val="bg1"/>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200" u="none" strike="noStrike" dirty="0">
                          <a:ln>
                            <a:noFill/>
                          </a:ln>
                          <a:solidFill>
                            <a:schemeClr val="bg1"/>
                          </a:solidFill>
                          <a:effectLst/>
                        </a:rPr>
                        <a:t> Stratejik Hedef Tanımı</a:t>
                      </a:r>
                      <a:endParaRPr lang="tr-TR" sz="1200" b="1" i="1" u="none" strike="noStrike" dirty="0">
                        <a:ln>
                          <a:noFill/>
                        </a:ln>
                        <a:solidFill>
                          <a:schemeClr val="bg1"/>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533515500"/>
                  </a:ext>
                </a:extLst>
              </a:tr>
              <a:tr h="1785371">
                <a:tc>
                  <a:txBody>
                    <a:bodyPr/>
                    <a:lstStyle/>
                    <a:p>
                      <a:pPr algn="ctr" fontAlgn="ctr"/>
                      <a:r>
                        <a:rPr lang="tr-TR" sz="1200" b="0" i="0" u="none" strike="noStrike" dirty="0">
                          <a:solidFill>
                            <a:srgbClr val="000000"/>
                          </a:solidFill>
                          <a:effectLst/>
                          <a:latin typeface="Georgia" panose="02040502050405020303" pitchFamily="18" charset="0"/>
                        </a:rPr>
                        <a:t>A1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200" b="0" i="0" u="none" strike="noStrike" dirty="0">
                          <a:solidFill>
                            <a:srgbClr val="000000"/>
                          </a:solidFill>
                          <a:effectLst/>
                          <a:latin typeface="Georgia" panose="02040502050405020303" pitchFamily="18" charset="0"/>
                        </a:rPr>
                        <a:t>Çok boyutlu kadastro sistemine </a:t>
                      </a:r>
                    </a:p>
                    <a:p>
                      <a:pPr algn="l" fontAlgn="ctr"/>
                      <a:r>
                        <a:rPr lang="tr-TR" sz="1200" b="0" i="0" u="none" strike="noStrike" dirty="0">
                          <a:solidFill>
                            <a:srgbClr val="000000"/>
                          </a:solidFill>
                          <a:effectLst/>
                          <a:latin typeface="Georgia" panose="02040502050405020303" pitchFamily="18" charset="0"/>
                        </a:rPr>
                        <a:t>geçmek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a:solidFill>
                            <a:srgbClr val="000000"/>
                          </a:solidFill>
                          <a:effectLst/>
                          <a:latin typeface="Georgia" panose="02040502050405020303" pitchFamily="18" charset="0"/>
                        </a:rPr>
                        <a:t>H1.5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200" b="0" i="0" u="none" strike="noStrike" dirty="0">
                          <a:solidFill>
                            <a:srgbClr val="000000"/>
                          </a:solidFill>
                          <a:effectLst/>
                          <a:latin typeface="Georgia" panose="02040502050405020303" pitchFamily="18" charset="0"/>
                        </a:rPr>
                        <a:t>MEGSİS iyileştirilerek kadastro arşiv verileri taranacak ve aktarılacaktır.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2559781"/>
                  </a:ext>
                </a:extLst>
              </a:tr>
            </a:tbl>
          </a:graphicData>
        </a:graphic>
      </p:graphicFrame>
      <p:pic>
        <p:nvPicPr>
          <p:cNvPr id="19" name="Resim 18">
            <a:extLst>
              <a:ext uri="{FF2B5EF4-FFF2-40B4-BE49-F238E27FC236}">
                <a16:creationId xmlns:a16="http://schemas.microsoft.com/office/drawing/2014/main" id="{3AF5AEAF-CEEA-473A-9C17-233ACFFBEA58}"/>
              </a:ext>
            </a:extLst>
          </p:cNvPr>
          <p:cNvPicPr>
            <a:picLocks noChangeAspect="1"/>
          </p:cNvPicPr>
          <p:nvPr/>
        </p:nvPicPr>
        <p:blipFill>
          <a:blip r:embed="rId4"/>
          <a:stretch>
            <a:fillRect/>
          </a:stretch>
        </p:blipFill>
        <p:spPr>
          <a:xfrm>
            <a:off x="9488636" y="4069976"/>
            <a:ext cx="1847326" cy="1847326"/>
          </a:xfrm>
          <a:prstGeom prst="rect">
            <a:avLst/>
          </a:prstGeom>
        </p:spPr>
      </p:pic>
    </p:spTree>
    <p:extLst>
      <p:ext uri="{BB962C8B-B14F-4D97-AF65-F5344CB8AC3E}">
        <p14:creationId xmlns:p14="http://schemas.microsoft.com/office/powerpoint/2010/main" val="2436307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03C408B8-B76D-472D-B56F-43743EC8BBA9}"/>
              </a:ext>
            </a:extLst>
          </p:cNvPr>
          <p:cNvGrpSpPr/>
          <p:nvPr/>
        </p:nvGrpSpPr>
        <p:grpSpPr>
          <a:xfrm>
            <a:off x="400672" y="307423"/>
            <a:ext cx="10935290" cy="1078588"/>
            <a:chOff x="400672" y="307423"/>
            <a:chExt cx="10935290" cy="1078588"/>
          </a:xfrm>
        </p:grpSpPr>
        <p:grpSp>
          <p:nvGrpSpPr>
            <p:cNvPr id="5" name="Grup 4">
              <a:extLst>
                <a:ext uri="{FF2B5EF4-FFF2-40B4-BE49-F238E27FC236}">
                  <a16:creationId xmlns:a16="http://schemas.microsoft.com/office/drawing/2014/main" id="{E9B2A821-E26A-43B4-9C26-108E116631D3}"/>
                </a:ext>
              </a:extLst>
            </p:cNvPr>
            <p:cNvGrpSpPr/>
            <p:nvPr/>
          </p:nvGrpSpPr>
          <p:grpSpPr>
            <a:xfrm>
              <a:off x="2000424" y="307423"/>
              <a:ext cx="9335538" cy="1078588"/>
              <a:chOff x="633217" y="579615"/>
              <a:chExt cx="9335538" cy="1078588"/>
            </a:xfrm>
          </p:grpSpPr>
          <p:grpSp>
            <p:nvGrpSpPr>
              <p:cNvPr id="7" name="Grup 6">
                <a:extLst>
                  <a:ext uri="{FF2B5EF4-FFF2-40B4-BE49-F238E27FC236}">
                    <a16:creationId xmlns:a16="http://schemas.microsoft.com/office/drawing/2014/main" id="{7ADBF0FF-B307-4A66-8B12-07AA62FCF5E3}"/>
                  </a:ext>
                </a:extLst>
              </p:cNvPr>
              <p:cNvGrpSpPr/>
              <p:nvPr/>
            </p:nvGrpSpPr>
            <p:grpSpPr>
              <a:xfrm>
                <a:off x="633217" y="579615"/>
                <a:ext cx="9335538" cy="1078588"/>
                <a:chOff x="2937146" y="481757"/>
                <a:chExt cx="9335538" cy="1078588"/>
              </a:xfrm>
            </p:grpSpPr>
            <p:pic>
              <p:nvPicPr>
                <p:cNvPr id="9" name="Picture 2" descr="What is Risk? How Does it Affect Business Value? | KRS CPAs, LLC |  Accountants &amp; Advisors">
                  <a:extLst>
                    <a:ext uri="{FF2B5EF4-FFF2-40B4-BE49-F238E27FC236}">
                      <a16:creationId xmlns:a16="http://schemas.microsoft.com/office/drawing/2014/main" id="{7F9E27BF-CDF8-41EA-BF80-CA19E28E0B0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8" b="92000" l="8000" r="94000">
                              <a14:foregroundMark x1="8333" y1="32444" x2="13333" y2="55556"/>
                              <a14:foregroundMark x1="13333" y1="55556" x2="8333" y2="27556"/>
                              <a14:foregroundMark x1="8333" y1="27556" x2="25000" y2="30222"/>
                              <a14:foregroundMark x1="26788" y1="42742" x2="29000" y2="58222"/>
                              <a14:foregroundMark x1="26587" y1="41333" x2="26617" y2="41541"/>
                              <a14:foregroundMark x1="25000" y1="30222" x2="25571" y2="34218"/>
                              <a14:foregroundMark x1="29000" y1="58222" x2="33333" y2="64889"/>
                              <a14:foregroundMark x1="79573" y1="50645" x2="80000" y2="55556"/>
                              <a14:foregroundMark x1="77333" y1="24889" x2="79449" y2="49222"/>
                              <a14:foregroundMark x1="87398" y1="29381" x2="88667" y2="24889"/>
                              <a14:foregroundMark x1="85276" y1="36889" x2="85680" y2="35460"/>
                              <a14:foregroundMark x1="85025" y1="37778" x2="85276" y2="36889"/>
                              <a14:foregroundMark x1="84522" y1="39556" x2="85025" y2="37778"/>
                              <a14:foregroundMark x1="82113" y1="48079" x2="84522" y2="39556"/>
                              <a14:foregroundMark x1="80000" y1="55556" x2="81639" y2="49759"/>
                              <a14:foregroundMark x1="88667" y1="39556" x2="88667" y2="51556"/>
                              <a14:foregroundMark x1="88667" y1="37778" x2="88667" y2="39556"/>
                              <a14:foregroundMark x1="88667" y1="36889" x2="88667" y2="37778"/>
                              <a14:foregroundMark x1="88667" y1="36568" x2="88667" y2="36889"/>
                              <a14:foregroundMark x1="88667" y1="24889" x2="88667" y2="29852"/>
                              <a14:foregroundMark x1="88667" y1="51556" x2="88667" y2="51556"/>
                              <a14:foregroundMark x1="41333" y1="70222" x2="55333" y2="84889"/>
                              <a14:foregroundMark x1="55333" y1="84889" x2="56000" y2="83556"/>
                              <a14:foregroundMark x1="50000" y1="92000" x2="53333" y2="91111"/>
                              <a14:foregroundMark x1="58333" y1="74667" x2="66000" y2="70222"/>
                              <a14:foregroundMark x1="94000" y1="52444" x2="94000" y2="52444"/>
                              <a14:backgroundMark x1="26333" y1="36444" x2="26333" y2="41333"/>
                              <a14:backgroundMark x1="26000" y1="34667" x2="25000" y2="36000"/>
                              <a14:backgroundMark x1="27000" y1="41778" x2="26667" y2="42667"/>
                              <a14:backgroundMark x1="89667" y1="30222" x2="88333" y2="36444"/>
                              <a14:backgroundMark x1="89000" y1="30222" x2="89000" y2="30222"/>
                              <a14:backgroundMark x1="89667" y1="36889" x2="89667" y2="36889"/>
                              <a14:backgroundMark x1="88333" y1="36889" x2="88333" y2="36889"/>
                              <a14:backgroundMark x1="90000" y1="37778" x2="90000" y2="37778"/>
                              <a14:backgroundMark x1="89333" y1="37778" x2="89333" y2="37778"/>
                              <a14:backgroundMark x1="83333" y1="47556" x2="83667" y2="48889"/>
                              <a14:backgroundMark x1="89000" y1="39556" x2="89000" y2="39556"/>
                            </a14:backgroundRemoval>
                          </a14:imgEffect>
                        </a14:imgLayer>
                      </a14:imgProps>
                    </a:ext>
                    <a:ext uri="{28A0092B-C50C-407E-A947-70E740481C1C}">
                      <a14:useLocalDpi xmlns:a14="http://schemas.microsoft.com/office/drawing/2010/main" val="0"/>
                    </a:ext>
                  </a:extLst>
                </a:blip>
                <a:srcRect/>
                <a:stretch>
                  <a:fillRect/>
                </a:stretch>
              </p:blipFill>
              <p:spPr bwMode="auto">
                <a:xfrm rot="366504">
                  <a:off x="2937146" y="481757"/>
                  <a:ext cx="1385201" cy="1078588"/>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a:extLst>
                    <a:ext uri="{FF2B5EF4-FFF2-40B4-BE49-F238E27FC236}">
                      <a16:creationId xmlns:a16="http://schemas.microsoft.com/office/drawing/2014/main" id="{0C585027-26D2-4615-8A20-029F2047DB04}"/>
                    </a:ext>
                  </a:extLst>
                </p:cNvPr>
                <p:cNvSpPr txBox="1"/>
                <p:nvPr/>
              </p:nvSpPr>
              <p:spPr>
                <a:xfrm>
                  <a:off x="4180910" y="768024"/>
                  <a:ext cx="8091774" cy="523220"/>
                </a:xfrm>
                <a:prstGeom prst="rect">
                  <a:avLst/>
                </a:prstGeom>
                <a:noFill/>
              </p:spPr>
              <p:txBody>
                <a:bodyPr wrap="square" rtlCol="0">
                  <a:spAutoFit/>
                </a:bodyPr>
                <a:lstStyle/>
                <a:p>
                  <a:r>
                    <a:rPr lang="tr-TR" sz="2800" dirty="0">
                      <a:solidFill>
                        <a:srgbClr val="C00000"/>
                      </a:solidFill>
                    </a:rPr>
                    <a:t> Örnek Çalışma</a:t>
                  </a:r>
                </a:p>
              </p:txBody>
            </p:sp>
          </p:grpSp>
          <p:sp>
            <p:nvSpPr>
              <p:cNvPr id="8" name="Akış Çizelgesi: Bağlayıcı 7">
                <a:extLst>
                  <a:ext uri="{FF2B5EF4-FFF2-40B4-BE49-F238E27FC236}">
                    <a16:creationId xmlns:a16="http://schemas.microsoft.com/office/drawing/2014/main" id="{8579E8CA-A012-4BBD-9BDE-D4BA6C3FE8B5}"/>
                  </a:ext>
                </a:extLst>
              </p:cNvPr>
              <p:cNvSpPr/>
              <p:nvPr/>
            </p:nvSpPr>
            <p:spPr>
              <a:xfrm rot="366504">
                <a:off x="1180282" y="604972"/>
                <a:ext cx="111162" cy="146481"/>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6" name="Metin kutusu 5">
              <a:extLst>
                <a:ext uri="{FF2B5EF4-FFF2-40B4-BE49-F238E27FC236}">
                  <a16:creationId xmlns:a16="http://schemas.microsoft.com/office/drawing/2014/main" id="{5D3C23A9-A05F-46D1-A2E7-D1F4FC79FC12}"/>
                </a:ext>
              </a:extLst>
            </p:cNvPr>
            <p:cNvSpPr txBox="1"/>
            <p:nvPr/>
          </p:nvSpPr>
          <p:spPr>
            <a:xfrm>
              <a:off x="400672" y="655745"/>
              <a:ext cx="1834410" cy="523220"/>
            </a:xfrm>
            <a:prstGeom prst="rect">
              <a:avLst/>
            </a:prstGeom>
            <a:noFill/>
          </p:spPr>
          <p:txBody>
            <a:bodyPr wrap="square" rtlCol="0">
              <a:spAutoFit/>
            </a:bodyPr>
            <a:lstStyle/>
            <a:p>
              <a:r>
                <a:rPr lang="tr-TR" sz="2800" dirty="0">
                  <a:solidFill>
                    <a:srgbClr val="C00000"/>
                  </a:solidFill>
                </a:rPr>
                <a:t> STRATEJİK</a:t>
              </a:r>
            </a:p>
          </p:txBody>
        </p:sp>
      </p:grpSp>
      <p:sp>
        <p:nvSpPr>
          <p:cNvPr id="18" name="Content Placeholder 2">
            <a:extLst>
              <a:ext uri="{FF2B5EF4-FFF2-40B4-BE49-F238E27FC236}">
                <a16:creationId xmlns:a16="http://schemas.microsoft.com/office/drawing/2014/main" id="{D52BBE7E-BEE4-411E-9A17-092816F4EAAE}"/>
              </a:ext>
            </a:extLst>
          </p:cNvPr>
          <p:cNvSpPr txBox="1">
            <a:spLocks/>
          </p:cNvSpPr>
          <p:nvPr/>
        </p:nvSpPr>
        <p:spPr>
          <a:xfrm>
            <a:off x="707343" y="1597925"/>
            <a:ext cx="4527174" cy="4468027"/>
          </a:xfrm>
          <a:prstGeom prst="rect">
            <a:avLst/>
          </a:prstGeom>
          <a:noFill/>
          <a:ln>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36000" b="1" dirty="0">
                <a:ln w="13462">
                  <a:solidFill>
                    <a:srgbClr val="C00000"/>
                  </a:solidFill>
                  <a:prstDash val="solid"/>
                </a:ln>
                <a:solidFill>
                  <a:srgbClr val="C00000"/>
                </a:solidFill>
                <a:effectLst>
                  <a:outerShdw dist="38100" dir="2700000" algn="bl" rotWithShape="0">
                    <a:schemeClr val="accent5"/>
                  </a:outerShdw>
                </a:effectLst>
              </a:rPr>
              <a:t>2.</a:t>
            </a:r>
          </a:p>
          <a:p>
            <a:endParaRPr lang="tr-TR" dirty="0"/>
          </a:p>
        </p:txBody>
      </p:sp>
      <p:sp>
        <p:nvSpPr>
          <p:cNvPr id="19" name="Title 1">
            <a:extLst>
              <a:ext uri="{FF2B5EF4-FFF2-40B4-BE49-F238E27FC236}">
                <a16:creationId xmlns:a16="http://schemas.microsoft.com/office/drawing/2014/main" id="{EFCE7675-5341-40FC-9E85-A4208B4E5C7D}"/>
              </a:ext>
            </a:extLst>
          </p:cNvPr>
          <p:cNvSpPr txBox="1">
            <a:spLocks/>
          </p:cNvSpPr>
          <p:nvPr/>
        </p:nvSpPr>
        <p:spPr>
          <a:xfrm>
            <a:off x="4451068" y="2640985"/>
            <a:ext cx="6575520" cy="1975839"/>
          </a:xfrm>
          <a:prstGeom prst="rect">
            <a:avLst/>
          </a:prstGeom>
        </p:spPr>
        <p:txBody>
          <a:bodyPr vert="horz" lIns="0" tIns="0" rIns="0" bIns="0" rtlCol="0" anchor="t" anchorCtr="0">
            <a:noAutofit/>
          </a:bodyPr>
          <a:lstStyle>
            <a:lvl1pPr algn="l" defTabSz="1043056" rtl="0" eaLnBrk="1" latinLnBrk="0" hangingPunct="1">
              <a:lnSpc>
                <a:spcPct val="100000"/>
              </a:lnSpc>
              <a:spcBef>
                <a:spcPct val="0"/>
              </a:spcBef>
              <a:buNone/>
              <a:defRPr sz="2400" b="1" i="1" kern="1200">
                <a:solidFill>
                  <a:schemeClr val="tx1"/>
                </a:solidFill>
                <a:latin typeface="+mj-lt"/>
                <a:ea typeface="+mj-ea"/>
                <a:cs typeface="+mj-cs"/>
              </a:defRPr>
            </a:lvl1pPr>
          </a:lstStyle>
          <a:p>
            <a:r>
              <a:rPr lang="tr-TR" sz="6000" dirty="0"/>
              <a:t>RİSKLERİN BELİRLENMESİ</a:t>
            </a:r>
          </a:p>
        </p:txBody>
      </p:sp>
    </p:spTree>
    <p:extLst>
      <p:ext uri="{BB962C8B-B14F-4D97-AF65-F5344CB8AC3E}">
        <p14:creationId xmlns:p14="http://schemas.microsoft.com/office/powerpoint/2010/main" val="33692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1D0B7126-9032-4FEC-8516-1C0F65244314}"/>
              </a:ext>
            </a:extLst>
          </p:cNvPr>
          <p:cNvGrpSpPr/>
          <p:nvPr/>
        </p:nvGrpSpPr>
        <p:grpSpPr>
          <a:xfrm>
            <a:off x="400672" y="307423"/>
            <a:ext cx="10935290" cy="1078588"/>
            <a:chOff x="400672" y="307423"/>
            <a:chExt cx="10935290" cy="1078588"/>
          </a:xfrm>
        </p:grpSpPr>
        <p:grpSp>
          <p:nvGrpSpPr>
            <p:cNvPr id="5" name="Grup 4">
              <a:extLst>
                <a:ext uri="{FF2B5EF4-FFF2-40B4-BE49-F238E27FC236}">
                  <a16:creationId xmlns:a16="http://schemas.microsoft.com/office/drawing/2014/main" id="{DD44D2CA-8C78-4C86-8394-0A1BF6DAFD45}"/>
                </a:ext>
              </a:extLst>
            </p:cNvPr>
            <p:cNvGrpSpPr/>
            <p:nvPr/>
          </p:nvGrpSpPr>
          <p:grpSpPr>
            <a:xfrm>
              <a:off x="2000424" y="307423"/>
              <a:ext cx="9335538" cy="1078588"/>
              <a:chOff x="633217" y="579615"/>
              <a:chExt cx="9335538" cy="1078588"/>
            </a:xfrm>
          </p:grpSpPr>
          <p:grpSp>
            <p:nvGrpSpPr>
              <p:cNvPr id="7" name="Grup 6">
                <a:extLst>
                  <a:ext uri="{FF2B5EF4-FFF2-40B4-BE49-F238E27FC236}">
                    <a16:creationId xmlns:a16="http://schemas.microsoft.com/office/drawing/2014/main" id="{1CBC6F5F-CA84-4FD9-8D45-91CDD95E694F}"/>
                  </a:ext>
                </a:extLst>
              </p:cNvPr>
              <p:cNvGrpSpPr/>
              <p:nvPr/>
            </p:nvGrpSpPr>
            <p:grpSpPr>
              <a:xfrm>
                <a:off x="633217" y="579615"/>
                <a:ext cx="9335538" cy="1078588"/>
                <a:chOff x="2937146" y="481757"/>
                <a:chExt cx="9335538" cy="1078588"/>
              </a:xfrm>
            </p:grpSpPr>
            <p:pic>
              <p:nvPicPr>
                <p:cNvPr id="9" name="Picture 2" descr="What is Risk? How Does it Affect Business Value? | KRS CPAs, LLC |  Accountants &amp; Advisors">
                  <a:extLst>
                    <a:ext uri="{FF2B5EF4-FFF2-40B4-BE49-F238E27FC236}">
                      <a16:creationId xmlns:a16="http://schemas.microsoft.com/office/drawing/2014/main" id="{A995EFE9-F31A-4B8A-86DB-9A3D8EBF6A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8" b="92000" l="8000" r="94000">
                              <a14:foregroundMark x1="8333" y1="32444" x2="13333" y2="55556"/>
                              <a14:foregroundMark x1="13333" y1="55556" x2="8333" y2="27556"/>
                              <a14:foregroundMark x1="8333" y1="27556" x2="25000" y2="30222"/>
                              <a14:foregroundMark x1="26788" y1="42742" x2="29000" y2="58222"/>
                              <a14:foregroundMark x1="26587" y1="41333" x2="26617" y2="41541"/>
                              <a14:foregroundMark x1="25000" y1="30222" x2="25571" y2="34218"/>
                              <a14:foregroundMark x1="29000" y1="58222" x2="33333" y2="64889"/>
                              <a14:foregroundMark x1="79573" y1="50645" x2="80000" y2="55556"/>
                              <a14:foregroundMark x1="77333" y1="24889" x2="79449" y2="49222"/>
                              <a14:foregroundMark x1="87398" y1="29381" x2="88667" y2="24889"/>
                              <a14:foregroundMark x1="85276" y1="36889" x2="85680" y2="35460"/>
                              <a14:foregroundMark x1="85025" y1="37778" x2="85276" y2="36889"/>
                              <a14:foregroundMark x1="84522" y1="39556" x2="85025" y2="37778"/>
                              <a14:foregroundMark x1="82113" y1="48079" x2="84522" y2="39556"/>
                              <a14:foregroundMark x1="80000" y1="55556" x2="81639" y2="49759"/>
                              <a14:foregroundMark x1="88667" y1="39556" x2="88667" y2="51556"/>
                              <a14:foregroundMark x1="88667" y1="37778" x2="88667" y2="39556"/>
                              <a14:foregroundMark x1="88667" y1="36889" x2="88667" y2="37778"/>
                              <a14:foregroundMark x1="88667" y1="36568" x2="88667" y2="36889"/>
                              <a14:foregroundMark x1="88667" y1="24889" x2="88667" y2="29852"/>
                              <a14:foregroundMark x1="88667" y1="51556" x2="88667" y2="51556"/>
                              <a14:foregroundMark x1="41333" y1="70222" x2="55333" y2="84889"/>
                              <a14:foregroundMark x1="55333" y1="84889" x2="56000" y2="83556"/>
                              <a14:foregroundMark x1="50000" y1="92000" x2="53333" y2="91111"/>
                              <a14:foregroundMark x1="58333" y1="74667" x2="66000" y2="70222"/>
                              <a14:foregroundMark x1="94000" y1="52444" x2="94000" y2="52444"/>
                              <a14:backgroundMark x1="26333" y1="36444" x2="26333" y2="41333"/>
                              <a14:backgroundMark x1="26000" y1="34667" x2="25000" y2="36000"/>
                              <a14:backgroundMark x1="27000" y1="41778" x2="26667" y2="42667"/>
                              <a14:backgroundMark x1="89667" y1="30222" x2="88333" y2="36444"/>
                              <a14:backgroundMark x1="89000" y1="30222" x2="89000" y2="30222"/>
                              <a14:backgroundMark x1="89667" y1="36889" x2="89667" y2="36889"/>
                              <a14:backgroundMark x1="88333" y1="36889" x2="88333" y2="36889"/>
                              <a14:backgroundMark x1="90000" y1="37778" x2="90000" y2="37778"/>
                              <a14:backgroundMark x1="89333" y1="37778" x2="89333" y2="37778"/>
                              <a14:backgroundMark x1="83333" y1="47556" x2="83667" y2="48889"/>
                              <a14:backgroundMark x1="89000" y1="39556" x2="89000" y2="39556"/>
                            </a14:backgroundRemoval>
                          </a14:imgEffect>
                        </a14:imgLayer>
                      </a14:imgProps>
                    </a:ext>
                    <a:ext uri="{28A0092B-C50C-407E-A947-70E740481C1C}">
                      <a14:useLocalDpi xmlns:a14="http://schemas.microsoft.com/office/drawing/2010/main" val="0"/>
                    </a:ext>
                  </a:extLst>
                </a:blip>
                <a:srcRect/>
                <a:stretch>
                  <a:fillRect/>
                </a:stretch>
              </p:blipFill>
              <p:spPr bwMode="auto">
                <a:xfrm rot="366504">
                  <a:off x="2937146" y="481757"/>
                  <a:ext cx="1385201" cy="1078588"/>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a:extLst>
                    <a:ext uri="{FF2B5EF4-FFF2-40B4-BE49-F238E27FC236}">
                      <a16:creationId xmlns:a16="http://schemas.microsoft.com/office/drawing/2014/main" id="{57CF71DC-CE87-4028-AE6B-D3BFAB1AFD02}"/>
                    </a:ext>
                  </a:extLst>
                </p:cNvPr>
                <p:cNvSpPr txBox="1"/>
                <p:nvPr/>
              </p:nvSpPr>
              <p:spPr>
                <a:xfrm>
                  <a:off x="4180910" y="768024"/>
                  <a:ext cx="8091774" cy="523220"/>
                </a:xfrm>
                <a:prstGeom prst="rect">
                  <a:avLst/>
                </a:prstGeom>
                <a:noFill/>
              </p:spPr>
              <p:txBody>
                <a:bodyPr wrap="square" rtlCol="0">
                  <a:spAutoFit/>
                </a:bodyPr>
                <a:lstStyle/>
                <a:p>
                  <a:r>
                    <a:rPr lang="tr-TR" sz="2800" dirty="0">
                      <a:solidFill>
                        <a:srgbClr val="C00000"/>
                      </a:solidFill>
                    </a:rPr>
                    <a:t> Örnek Çalışma</a:t>
                  </a:r>
                </a:p>
              </p:txBody>
            </p:sp>
          </p:grpSp>
          <p:sp>
            <p:nvSpPr>
              <p:cNvPr id="8" name="Akış Çizelgesi: Bağlayıcı 7">
                <a:extLst>
                  <a:ext uri="{FF2B5EF4-FFF2-40B4-BE49-F238E27FC236}">
                    <a16:creationId xmlns:a16="http://schemas.microsoft.com/office/drawing/2014/main" id="{EB2854C7-6DDF-4DA3-BF67-94760038E04B}"/>
                  </a:ext>
                </a:extLst>
              </p:cNvPr>
              <p:cNvSpPr/>
              <p:nvPr/>
            </p:nvSpPr>
            <p:spPr>
              <a:xfrm rot="366504">
                <a:off x="1180282" y="604972"/>
                <a:ext cx="111162" cy="146481"/>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6" name="Metin kutusu 5">
              <a:extLst>
                <a:ext uri="{FF2B5EF4-FFF2-40B4-BE49-F238E27FC236}">
                  <a16:creationId xmlns:a16="http://schemas.microsoft.com/office/drawing/2014/main" id="{DBF13411-F8FC-4A14-887A-41B288355F6A}"/>
                </a:ext>
              </a:extLst>
            </p:cNvPr>
            <p:cNvSpPr txBox="1"/>
            <p:nvPr/>
          </p:nvSpPr>
          <p:spPr>
            <a:xfrm>
              <a:off x="400672" y="655745"/>
              <a:ext cx="1834410" cy="523220"/>
            </a:xfrm>
            <a:prstGeom prst="rect">
              <a:avLst/>
            </a:prstGeom>
            <a:noFill/>
          </p:spPr>
          <p:txBody>
            <a:bodyPr wrap="square" rtlCol="0">
              <a:spAutoFit/>
            </a:bodyPr>
            <a:lstStyle/>
            <a:p>
              <a:r>
                <a:rPr lang="tr-TR" sz="2800" dirty="0">
                  <a:solidFill>
                    <a:srgbClr val="C00000"/>
                  </a:solidFill>
                </a:rPr>
                <a:t> STRATEJİK</a:t>
              </a:r>
            </a:p>
          </p:txBody>
        </p:sp>
      </p:grpSp>
      <p:sp>
        <p:nvSpPr>
          <p:cNvPr id="11" name="Rectangle 18">
            <a:extLst>
              <a:ext uri="{FF2B5EF4-FFF2-40B4-BE49-F238E27FC236}">
                <a16:creationId xmlns:a16="http://schemas.microsoft.com/office/drawing/2014/main" id="{301D0266-5667-42BF-A965-6BB9A58DE70C}"/>
              </a:ext>
            </a:extLst>
          </p:cNvPr>
          <p:cNvSpPr>
            <a:spLocks noChangeArrowheads="1"/>
          </p:cNvSpPr>
          <p:nvPr/>
        </p:nvSpPr>
        <p:spPr bwMode="auto">
          <a:xfrm>
            <a:off x="469900" y="1440475"/>
            <a:ext cx="7280279" cy="373079"/>
          </a:xfrm>
          <a:prstGeom prst="rect">
            <a:avLst/>
          </a:prstGeom>
          <a:solidFill>
            <a:srgbClr val="FF0000"/>
          </a:solidFill>
          <a:ln w="9525" algn="ctr">
            <a:solidFill>
              <a:schemeClr val="tx1"/>
            </a:solidFill>
            <a:round/>
            <a:headEnd/>
            <a:tailEnd/>
          </a:ln>
        </p:spPr>
        <p:txBody>
          <a:bodyPr wrap="square" lIns="63500" tIns="0" rIns="64800" bIns="0"/>
          <a:lstStyle/>
          <a:p>
            <a:pPr fontAlgn="ctr"/>
            <a:r>
              <a:rPr lang="tr-TR" sz="1600" b="1" i="1" u="sng" dirty="0">
                <a:latin typeface="+mj-lt"/>
              </a:rPr>
              <a:t>Stratejik Hedef:</a:t>
            </a:r>
            <a:r>
              <a:rPr lang="tr-TR" sz="1600" b="1" i="1" dirty="0">
                <a:latin typeface="+mj-lt"/>
              </a:rPr>
              <a:t> </a:t>
            </a:r>
            <a:r>
              <a:rPr lang="tr-TR" sz="1400" dirty="0">
                <a:solidFill>
                  <a:schemeClr val="bg1"/>
                </a:solidFill>
                <a:latin typeface="Georgia" panose="02040502050405020303" pitchFamily="18" charset="0"/>
              </a:rPr>
              <a:t>MEGSİS iyileştirilerek kadastro arşiv verileri taranacak ve aktarılacaktır.</a:t>
            </a:r>
          </a:p>
          <a:p>
            <a:pPr algn="l" fontAlgn="ctr"/>
            <a:endParaRPr lang="en-US" sz="1400" b="0" i="0" u="none" strike="noStrike" dirty="0">
              <a:effectLst/>
              <a:latin typeface="+mj-lt"/>
            </a:endParaRPr>
          </a:p>
        </p:txBody>
      </p:sp>
      <p:graphicFrame>
        <p:nvGraphicFramePr>
          <p:cNvPr id="12" name="Tablo 11">
            <a:extLst>
              <a:ext uri="{FF2B5EF4-FFF2-40B4-BE49-F238E27FC236}">
                <a16:creationId xmlns:a16="http://schemas.microsoft.com/office/drawing/2014/main" id="{101CBE91-9894-4026-AFC3-FF006D238BAA}"/>
              </a:ext>
            </a:extLst>
          </p:cNvPr>
          <p:cNvGraphicFramePr>
            <a:graphicFrameLocks noGrp="1"/>
          </p:cNvGraphicFramePr>
          <p:nvPr>
            <p:extLst>
              <p:ext uri="{D42A27DB-BD31-4B8C-83A1-F6EECF244321}">
                <p14:modId xmlns:p14="http://schemas.microsoft.com/office/powerpoint/2010/main" val="2644462930"/>
              </p:ext>
            </p:extLst>
          </p:nvPr>
        </p:nvGraphicFramePr>
        <p:xfrm>
          <a:off x="542365" y="1813554"/>
          <a:ext cx="10515600" cy="2609591"/>
        </p:xfrm>
        <a:graphic>
          <a:graphicData uri="http://schemas.openxmlformats.org/drawingml/2006/table">
            <a:tbl>
              <a:tblPr>
                <a:tableStyleId>{5C22544A-7EE6-4342-B048-85BDC9FD1C3A}</a:tableStyleId>
              </a:tblPr>
              <a:tblGrid>
                <a:gridCol w="366823">
                  <a:extLst>
                    <a:ext uri="{9D8B030D-6E8A-4147-A177-3AD203B41FA5}">
                      <a16:colId xmlns:a16="http://schemas.microsoft.com/office/drawing/2014/main" val="3675646218"/>
                    </a:ext>
                  </a:extLst>
                </a:gridCol>
                <a:gridCol w="915757">
                  <a:extLst>
                    <a:ext uri="{9D8B030D-6E8A-4147-A177-3AD203B41FA5}">
                      <a16:colId xmlns:a16="http://schemas.microsoft.com/office/drawing/2014/main" val="832076166"/>
                    </a:ext>
                  </a:extLst>
                </a:gridCol>
                <a:gridCol w="1227947">
                  <a:extLst>
                    <a:ext uri="{9D8B030D-6E8A-4147-A177-3AD203B41FA5}">
                      <a16:colId xmlns:a16="http://schemas.microsoft.com/office/drawing/2014/main" val="2670175508"/>
                    </a:ext>
                  </a:extLst>
                </a:gridCol>
                <a:gridCol w="2840929">
                  <a:extLst>
                    <a:ext uri="{9D8B030D-6E8A-4147-A177-3AD203B41FA5}">
                      <a16:colId xmlns:a16="http://schemas.microsoft.com/office/drawing/2014/main" val="2447580888"/>
                    </a:ext>
                  </a:extLst>
                </a:gridCol>
                <a:gridCol w="1869614">
                  <a:extLst>
                    <a:ext uri="{9D8B030D-6E8A-4147-A177-3AD203B41FA5}">
                      <a16:colId xmlns:a16="http://schemas.microsoft.com/office/drawing/2014/main" val="3171106387"/>
                    </a:ext>
                  </a:extLst>
                </a:gridCol>
                <a:gridCol w="1314725">
                  <a:extLst>
                    <a:ext uri="{9D8B030D-6E8A-4147-A177-3AD203B41FA5}">
                      <a16:colId xmlns:a16="http://schemas.microsoft.com/office/drawing/2014/main" val="1941648411"/>
                    </a:ext>
                  </a:extLst>
                </a:gridCol>
                <a:gridCol w="832507">
                  <a:extLst>
                    <a:ext uri="{9D8B030D-6E8A-4147-A177-3AD203B41FA5}">
                      <a16:colId xmlns:a16="http://schemas.microsoft.com/office/drawing/2014/main" val="2959216123"/>
                    </a:ext>
                  </a:extLst>
                </a:gridCol>
                <a:gridCol w="1147298">
                  <a:extLst>
                    <a:ext uri="{9D8B030D-6E8A-4147-A177-3AD203B41FA5}">
                      <a16:colId xmlns:a16="http://schemas.microsoft.com/office/drawing/2014/main" val="3000462774"/>
                    </a:ext>
                  </a:extLst>
                </a:gridCol>
              </a:tblGrid>
              <a:tr h="325311">
                <a:tc gridSpan="8">
                  <a:txBody>
                    <a:bodyPr/>
                    <a:lstStyle/>
                    <a:p>
                      <a:pPr algn="ctr" fontAlgn="ctr"/>
                      <a:r>
                        <a:rPr lang="tr-TR" sz="1100" u="none" strike="noStrike" dirty="0">
                          <a:solidFill>
                            <a:schemeClr val="bg1"/>
                          </a:solidFill>
                          <a:effectLst/>
                        </a:rPr>
                        <a:t>Risklerin Belirlenmesi</a:t>
                      </a:r>
                      <a:endParaRPr lang="tr-TR" sz="1100" b="1" i="1" u="none" strike="noStrike" dirty="0">
                        <a:solidFill>
                          <a:schemeClr val="bg1"/>
                        </a:solidFill>
                        <a:effectLst/>
                        <a:latin typeface="Georgia" panose="02040502050405020303" pitchFamily="18" charset="0"/>
                      </a:endParaRPr>
                    </a:p>
                  </a:txBody>
                  <a:tcPr marL="7809" marR="7809" marT="78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61498553"/>
                  </a:ext>
                </a:extLst>
              </a:tr>
              <a:tr h="597619">
                <a:tc>
                  <a:txBody>
                    <a:bodyPr/>
                    <a:lstStyle/>
                    <a:p>
                      <a:pPr algn="ctr" fontAlgn="ctr"/>
                      <a:r>
                        <a:rPr lang="tr-TR" sz="1100" u="none" strike="noStrike">
                          <a:solidFill>
                            <a:schemeClr val="bg1"/>
                          </a:solidFill>
                          <a:effectLst/>
                        </a:rPr>
                        <a:t>Risk No.</a:t>
                      </a:r>
                      <a:endParaRPr lang="tr-TR" sz="1100" b="1" i="1" u="none" strike="noStrike">
                        <a:solidFill>
                          <a:schemeClr val="bg1"/>
                        </a:solidFill>
                        <a:effectLst/>
                        <a:latin typeface="Georgia" panose="02040502050405020303" pitchFamily="18" charset="0"/>
                      </a:endParaRPr>
                    </a:p>
                  </a:txBody>
                  <a:tcPr marL="7809" marR="7809" marT="78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100" u="none" strike="noStrike" dirty="0">
                          <a:solidFill>
                            <a:schemeClr val="bg1"/>
                          </a:solidFill>
                          <a:effectLst/>
                        </a:rPr>
                        <a:t>Risk Güncellik Durumu</a:t>
                      </a:r>
                      <a:endParaRPr lang="tr-TR" sz="1100" b="1" i="1" u="none" strike="noStrike" dirty="0">
                        <a:solidFill>
                          <a:schemeClr val="bg1"/>
                        </a:solidFill>
                        <a:effectLst/>
                        <a:latin typeface="Georgia" panose="02040502050405020303" pitchFamily="18" charset="0"/>
                      </a:endParaRPr>
                    </a:p>
                  </a:txBody>
                  <a:tcPr marL="7809" marR="7809" marT="78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100" u="none" strike="noStrike" dirty="0">
                          <a:solidFill>
                            <a:schemeClr val="bg1"/>
                          </a:solidFill>
                          <a:effectLst/>
                        </a:rPr>
                        <a:t>Risk Evreni</a:t>
                      </a:r>
                      <a:endParaRPr lang="tr-TR" sz="1100" b="1" i="1" u="none" strike="noStrike" dirty="0">
                        <a:solidFill>
                          <a:schemeClr val="bg1"/>
                        </a:solidFill>
                        <a:effectLst/>
                        <a:latin typeface="Georgia" panose="02040502050405020303" pitchFamily="18" charset="0"/>
                      </a:endParaRPr>
                    </a:p>
                  </a:txBody>
                  <a:tcPr marL="7809" marR="7809" marT="78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100" u="none" strike="noStrike" dirty="0">
                          <a:solidFill>
                            <a:schemeClr val="bg1"/>
                          </a:solidFill>
                          <a:effectLst/>
                        </a:rPr>
                        <a:t>Risk Tanımı (Ana kök neden ve etkiyi içerecek şekilde)</a:t>
                      </a:r>
                      <a:endParaRPr lang="tr-TR" sz="1100" b="1" i="1" u="none" strike="noStrike" dirty="0">
                        <a:solidFill>
                          <a:schemeClr val="bg1"/>
                        </a:solidFill>
                        <a:effectLst/>
                        <a:latin typeface="Georgia" panose="02040502050405020303" pitchFamily="18" charset="0"/>
                      </a:endParaRPr>
                    </a:p>
                  </a:txBody>
                  <a:tcPr marL="7809" marR="7809" marT="78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100" u="none" strike="noStrike" dirty="0">
                          <a:solidFill>
                            <a:schemeClr val="bg1"/>
                          </a:solidFill>
                          <a:effectLst/>
                        </a:rPr>
                        <a:t>Alt Kök Nedenler</a:t>
                      </a:r>
                      <a:endParaRPr lang="tr-TR" sz="1100" b="1" i="1" u="none" strike="noStrike" dirty="0">
                        <a:solidFill>
                          <a:schemeClr val="bg1"/>
                        </a:solidFill>
                        <a:effectLst/>
                        <a:latin typeface="Georgia" panose="02040502050405020303" pitchFamily="18" charset="0"/>
                      </a:endParaRPr>
                    </a:p>
                  </a:txBody>
                  <a:tcPr marL="7809" marR="7809" marT="78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100" u="none" strike="noStrike" dirty="0">
                          <a:solidFill>
                            <a:schemeClr val="bg1"/>
                          </a:solidFill>
                          <a:effectLst/>
                        </a:rPr>
                        <a:t>Varsa İlgili Fırsatlar</a:t>
                      </a:r>
                      <a:endParaRPr lang="tr-TR" sz="1100" b="1" i="1" u="none" strike="noStrike" dirty="0">
                        <a:solidFill>
                          <a:schemeClr val="bg1"/>
                        </a:solidFill>
                        <a:effectLst/>
                        <a:latin typeface="Georgia" panose="02040502050405020303" pitchFamily="18" charset="0"/>
                      </a:endParaRPr>
                    </a:p>
                  </a:txBody>
                  <a:tcPr marL="7809" marR="7809" marT="78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100" u="none" strike="noStrike" dirty="0">
                          <a:solidFill>
                            <a:schemeClr val="bg1"/>
                          </a:solidFill>
                          <a:effectLst/>
                        </a:rPr>
                        <a:t>Risk İştahı</a:t>
                      </a:r>
                      <a:endParaRPr lang="tr-TR" sz="1100" b="1" i="1" u="none" strike="noStrike" dirty="0">
                        <a:solidFill>
                          <a:schemeClr val="bg1"/>
                        </a:solidFill>
                        <a:effectLst/>
                        <a:latin typeface="Georgia" panose="02040502050405020303" pitchFamily="18" charset="0"/>
                      </a:endParaRPr>
                    </a:p>
                  </a:txBody>
                  <a:tcPr marL="7809" marR="7809" marT="78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tr-TR" sz="1100" u="none" strike="noStrike" dirty="0">
                          <a:solidFill>
                            <a:schemeClr val="bg1"/>
                          </a:solidFill>
                          <a:effectLst/>
                        </a:rPr>
                        <a:t>Belirleme Tarihi</a:t>
                      </a:r>
                      <a:endParaRPr lang="tr-TR" sz="1100" b="1" i="1" u="none" strike="noStrike" dirty="0">
                        <a:solidFill>
                          <a:schemeClr val="bg1"/>
                        </a:solidFill>
                        <a:effectLst/>
                        <a:latin typeface="Georgia" panose="02040502050405020303" pitchFamily="18" charset="0"/>
                      </a:endParaRPr>
                    </a:p>
                  </a:txBody>
                  <a:tcPr marL="7809" marR="7809" marT="78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627343644"/>
                  </a:ext>
                </a:extLst>
              </a:tr>
              <a:tr h="1686661">
                <a:tc>
                  <a:txBody>
                    <a:bodyPr/>
                    <a:lstStyle/>
                    <a:p>
                      <a:pPr algn="ctr" fontAlgn="ctr"/>
                      <a:r>
                        <a:rPr lang="tr-TR" sz="1200" b="0" i="0" u="none" strike="noStrike">
                          <a:solidFill>
                            <a:srgbClr val="000000"/>
                          </a:solidFill>
                          <a:effectLst/>
                          <a:latin typeface="Georgia" panose="02040502050405020303" pitchFamily="18"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Georgia" panose="02040502050405020303" pitchFamily="18" charset="0"/>
                        </a:rPr>
                        <a:t>Güncel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sv-SE" sz="1200" b="0" i="0" u="none" strike="noStrike" dirty="0">
                          <a:solidFill>
                            <a:srgbClr val="000000"/>
                          </a:solidFill>
                          <a:effectLst/>
                          <a:latin typeface="Georgia" panose="02040502050405020303" pitchFamily="18" charset="0"/>
                        </a:rPr>
                        <a:t>İç Risk</a:t>
                      </a:r>
                      <a:br>
                        <a:rPr lang="sv-SE" sz="1200" b="0" i="0" u="none" strike="noStrike" dirty="0">
                          <a:solidFill>
                            <a:srgbClr val="000000"/>
                          </a:solidFill>
                          <a:effectLst/>
                          <a:latin typeface="Georgia" panose="02040502050405020303" pitchFamily="18" charset="0"/>
                        </a:rPr>
                      </a:br>
                      <a:r>
                        <a:rPr lang="sv-SE" sz="1200" b="0" i="0" u="none" strike="noStrike" dirty="0">
                          <a:solidFill>
                            <a:srgbClr val="000000"/>
                          </a:solidFill>
                          <a:effectLst/>
                          <a:latin typeface="Georgia" panose="02040502050405020303" pitchFamily="18" charset="0"/>
                        </a:rPr>
                        <a:t>Stratejik Risk</a:t>
                      </a:r>
                      <a:br>
                        <a:rPr lang="sv-SE" sz="1200" b="0" i="0" u="none" strike="noStrike" dirty="0">
                          <a:solidFill>
                            <a:srgbClr val="000000"/>
                          </a:solidFill>
                          <a:effectLst/>
                          <a:latin typeface="Georgia" panose="02040502050405020303" pitchFamily="18" charset="0"/>
                        </a:rPr>
                      </a:br>
                      <a:r>
                        <a:rPr lang="sv-SE" sz="1200" b="0" i="0" u="none" strike="noStrike" dirty="0">
                          <a:solidFill>
                            <a:srgbClr val="000000"/>
                          </a:solidFill>
                          <a:effectLst/>
                          <a:latin typeface="Georgia" panose="02040502050405020303" pitchFamily="18" charset="0"/>
                        </a:rPr>
                        <a:t>Finansal Risk</a:t>
                      </a:r>
                      <a:br>
                        <a:rPr lang="sv-SE" sz="1200" b="0" i="0" u="none" strike="noStrike" dirty="0">
                          <a:solidFill>
                            <a:srgbClr val="000000"/>
                          </a:solidFill>
                          <a:effectLst/>
                          <a:latin typeface="Georgia" panose="02040502050405020303" pitchFamily="18" charset="0"/>
                        </a:rPr>
                      </a:br>
                      <a:r>
                        <a:rPr lang="sv-SE" sz="1200" b="0" i="0" u="none" strike="noStrike" dirty="0">
                          <a:solidFill>
                            <a:srgbClr val="000000"/>
                          </a:solidFill>
                          <a:effectLst/>
                          <a:latin typeface="Georgia" panose="02040502050405020303" pitchFamily="18" charset="0"/>
                        </a:rPr>
                        <a:t>Teknolojik Risk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200" b="0" i="0" u="none" strike="noStrike" dirty="0">
                          <a:solidFill>
                            <a:srgbClr val="000000"/>
                          </a:solidFill>
                          <a:effectLst/>
                          <a:latin typeface="Georgia" panose="02040502050405020303" pitchFamily="18" charset="0"/>
                        </a:rPr>
                        <a:t>Yazılım ekibinin iş yoğunluğu ve personel yetersizliği (Ana kök neden) nedeniyle</a:t>
                      </a:r>
                      <a:r>
                        <a:rPr lang="tr-TR" sz="1200" b="0" i="0" u="none" strike="noStrike" dirty="0">
                          <a:solidFill>
                            <a:srgbClr val="FF0000"/>
                          </a:solidFill>
                          <a:effectLst/>
                          <a:latin typeface="Georgia" panose="02040502050405020303" pitchFamily="18" charset="0"/>
                        </a:rPr>
                        <a:t> kullanıcı memnuniyetsizliğine ve hizmet süreçlerinde aksaklığa neden olan</a:t>
                      </a:r>
                      <a:r>
                        <a:rPr lang="tr-TR" sz="1200" b="0" i="0" u="none" strike="noStrike" dirty="0">
                          <a:solidFill>
                            <a:srgbClr val="000000"/>
                          </a:solidFill>
                          <a:effectLst/>
                          <a:latin typeface="Georgia" panose="02040502050405020303" pitchFamily="18" charset="0"/>
                        </a:rPr>
                        <a:t> (etki) MEGSİS iyileştirmesinin yapılamaması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200" b="0" i="0" u="none" strike="noStrike" dirty="0">
                          <a:solidFill>
                            <a:srgbClr val="000000"/>
                          </a:solidFill>
                          <a:effectLst/>
                          <a:latin typeface="Georgia" panose="02040502050405020303" pitchFamily="18" charset="0"/>
                        </a:rPr>
                        <a:t>1-Mevcut personelin birden fazla projede görevlendirilmesi</a:t>
                      </a:r>
                      <a:br>
                        <a:rPr lang="tr-TR" sz="1200" b="0" i="0" u="none" strike="noStrike" dirty="0">
                          <a:solidFill>
                            <a:srgbClr val="000000"/>
                          </a:solidFill>
                          <a:effectLst/>
                          <a:latin typeface="Georgia" panose="02040502050405020303" pitchFamily="18" charset="0"/>
                        </a:rPr>
                      </a:br>
                      <a:r>
                        <a:rPr lang="tr-TR" sz="1200" b="0" i="0" u="none" strike="noStrike" dirty="0">
                          <a:solidFill>
                            <a:srgbClr val="000000"/>
                          </a:solidFill>
                          <a:effectLst/>
                          <a:latin typeface="Georgia" panose="02040502050405020303" pitchFamily="18" charset="0"/>
                        </a:rPr>
                        <a:t>2- Beklenmeyen acil işlerin planlı çalışmaları aksatması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a:solidFill>
                            <a:srgbClr val="000000"/>
                          </a:solidFill>
                          <a:effectLst/>
                          <a:latin typeface="Georgia" panose="02040502050405020303" pitchFamily="18" charset="0"/>
                        </a:rPr>
                        <a:t>Tehdit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a:solidFill>
                            <a:srgbClr val="000000"/>
                          </a:solidFill>
                          <a:effectLst/>
                          <a:latin typeface="Georgia" panose="02040502050405020303" pitchFamily="18" charset="0"/>
                        </a:rPr>
                        <a:t>Orta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a:solidFill>
                            <a:srgbClr val="00B050"/>
                          </a:solidFill>
                          <a:effectLst/>
                          <a:latin typeface="Georgia" panose="02040502050405020303" pitchFamily="18" charset="0"/>
                        </a:rPr>
                        <a:t>01.01.2026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2019822"/>
                  </a:ext>
                </a:extLst>
              </a:tr>
            </a:tbl>
          </a:graphicData>
        </a:graphic>
      </p:graphicFrame>
      <p:sp>
        <p:nvSpPr>
          <p:cNvPr id="13" name="Metin kutusu 12">
            <a:extLst>
              <a:ext uri="{FF2B5EF4-FFF2-40B4-BE49-F238E27FC236}">
                <a16:creationId xmlns:a16="http://schemas.microsoft.com/office/drawing/2014/main" id="{2D8A3DA4-C31C-496F-9FE4-FCFE099965B6}"/>
              </a:ext>
            </a:extLst>
          </p:cNvPr>
          <p:cNvSpPr txBox="1"/>
          <p:nvPr/>
        </p:nvSpPr>
        <p:spPr>
          <a:xfrm>
            <a:off x="840022" y="4423145"/>
            <a:ext cx="1090647" cy="507831"/>
          </a:xfrm>
          <a:prstGeom prst="rect">
            <a:avLst/>
          </a:prstGeom>
          <a:solidFill>
            <a:schemeClr val="bg1">
              <a:lumMod val="95000"/>
            </a:schemeClr>
          </a:solidFill>
          <a:ln>
            <a:solidFill>
              <a:schemeClr val="tx1"/>
            </a:solidFill>
          </a:ln>
        </p:spPr>
        <p:txBody>
          <a:bodyPr wrap="square" rtlCol="0">
            <a:spAutoFit/>
          </a:bodyPr>
          <a:lstStyle/>
          <a:p>
            <a:r>
              <a:rPr lang="tr-TR" sz="900" dirty="0"/>
              <a:t>Güncel</a:t>
            </a:r>
          </a:p>
          <a:p>
            <a:r>
              <a:rPr lang="tr-TR" sz="900" dirty="0"/>
              <a:t>Güncel Değil</a:t>
            </a:r>
          </a:p>
          <a:p>
            <a:r>
              <a:rPr lang="tr-TR" sz="900" dirty="0"/>
              <a:t>Değişti</a:t>
            </a:r>
          </a:p>
        </p:txBody>
      </p:sp>
      <p:sp>
        <p:nvSpPr>
          <p:cNvPr id="14" name="Eylem Düğmesi: Geri Git veya Öncekine Git 13">
            <a:hlinkClick r:id="" action="ppaction://noaction" highlightClick="1"/>
            <a:extLst>
              <a:ext uri="{FF2B5EF4-FFF2-40B4-BE49-F238E27FC236}">
                <a16:creationId xmlns:a16="http://schemas.microsoft.com/office/drawing/2014/main" id="{D8686186-6470-4A98-9693-80F458BF9C56}"/>
              </a:ext>
            </a:extLst>
          </p:cNvPr>
          <p:cNvSpPr/>
          <p:nvPr/>
        </p:nvSpPr>
        <p:spPr>
          <a:xfrm rot="16200000">
            <a:off x="1629562" y="4232869"/>
            <a:ext cx="193611" cy="18694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Eylem Düğmesi: Geri Git veya Öncekine Git 14">
            <a:hlinkClick r:id="" action="ppaction://noaction" highlightClick="1"/>
            <a:extLst>
              <a:ext uri="{FF2B5EF4-FFF2-40B4-BE49-F238E27FC236}">
                <a16:creationId xmlns:a16="http://schemas.microsoft.com/office/drawing/2014/main" id="{B1BBFC09-6F79-4ECD-BC78-77A5A858F900}"/>
              </a:ext>
            </a:extLst>
          </p:cNvPr>
          <p:cNvSpPr/>
          <p:nvPr/>
        </p:nvSpPr>
        <p:spPr>
          <a:xfrm rot="16200000">
            <a:off x="8882010" y="4232870"/>
            <a:ext cx="193611" cy="18694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139EEFD3-F1F4-45E8-872A-D1F371DB078B}"/>
              </a:ext>
            </a:extLst>
          </p:cNvPr>
          <p:cNvSpPr txBox="1"/>
          <p:nvPr/>
        </p:nvSpPr>
        <p:spPr>
          <a:xfrm>
            <a:off x="7981639" y="4417726"/>
            <a:ext cx="1090647" cy="369332"/>
          </a:xfrm>
          <a:prstGeom prst="rect">
            <a:avLst/>
          </a:prstGeom>
          <a:solidFill>
            <a:schemeClr val="bg1">
              <a:lumMod val="95000"/>
            </a:schemeClr>
          </a:solidFill>
          <a:ln>
            <a:solidFill>
              <a:schemeClr val="tx1"/>
            </a:solidFill>
          </a:ln>
        </p:spPr>
        <p:txBody>
          <a:bodyPr wrap="square" rtlCol="0">
            <a:spAutoFit/>
          </a:bodyPr>
          <a:lstStyle/>
          <a:p>
            <a:r>
              <a:rPr lang="tr-TR" sz="900" dirty="0"/>
              <a:t>Fırsat</a:t>
            </a:r>
          </a:p>
          <a:p>
            <a:r>
              <a:rPr lang="tr-TR" sz="900" dirty="0"/>
              <a:t>Tehdit</a:t>
            </a:r>
          </a:p>
        </p:txBody>
      </p:sp>
      <p:sp>
        <p:nvSpPr>
          <p:cNvPr id="17" name="Rectangle 18">
            <a:extLst>
              <a:ext uri="{FF2B5EF4-FFF2-40B4-BE49-F238E27FC236}">
                <a16:creationId xmlns:a16="http://schemas.microsoft.com/office/drawing/2014/main" id="{DA6B7CD3-632C-4814-A1BB-231BAD510590}"/>
              </a:ext>
            </a:extLst>
          </p:cNvPr>
          <p:cNvSpPr>
            <a:spLocks noChangeArrowheads="1"/>
          </p:cNvSpPr>
          <p:nvPr/>
        </p:nvSpPr>
        <p:spPr bwMode="auto">
          <a:xfrm>
            <a:off x="2235082" y="4833231"/>
            <a:ext cx="5871882" cy="154334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63500" tIns="0" rIns="64800" bIns="0"/>
          <a:lstStyle/>
          <a:p>
            <a:r>
              <a:rPr lang="tr-TR" sz="1400" b="1" u="sng" dirty="0">
                <a:solidFill>
                  <a:schemeClr val="tx1"/>
                </a:solidFill>
              </a:rPr>
              <a:t>Not:</a:t>
            </a:r>
            <a:r>
              <a:rPr lang="tr-TR" sz="1200" dirty="0">
                <a:solidFill>
                  <a:schemeClr val="tx1"/>
                </a:solidFill>
                <a:latin typeface="Georgia" pitchFamily="18" charset="0"/>
              </a:rPr>
              <a:t> </a:t>
            </a:r>
          </a:p>
          <a:p>
            <a:r>
              <a:rPr lang="tr-TR" sz="1200" dirty="0">
                <a:solidFill>
                  <a:schemeClr val="tx1"/>
                </a:solidFill>
                <a:latin typeface="Georgia" pitchFamily="18" charset="0"/>
              </a:rPr>
              <a:t>1- Seçilen stratejik hedefe ulaşmayı engelleyebilecek/etkileyecek riskleri </a:t>
            </a:r>
            <a:r>
              <a:rPr lang="tr-TR" sz="1200" dirty="0">
                <a:solidFill>
                  <a:srgbClr val="FF0000"/>
                </a:solidFill>
                <a:latin typeface="Georgia" pitchFamily="18" charset="0"/>
              </a:rPr>
              <a:t>ana kök neden ve etkiyi</a:t>
            </a:r>
            <a:r>
              <a:rPr lang="tr-TR" sz="1200" dirty="0">
                <a:solidFill>
                  <a:schemeClr val="tx1"/>
                </a:solidFill>
                <a:latin typeface="Georgia" pitchFamily="18" charset="0"/>
              </a:rPr>
              <a:t> içerecek şekilde belirleyin.</a:t>
            </a:r>
          </a:p>
          <a:p>
            <a:r>
              <a:rPr lang="tr-TR" sz="1200" dirty="0">
                <a:solidFill>
                  <a:schemeClr val="tx1"/>
                </a:solidFill>
                <a:latin typeface="Georgia" pitchFamily="18" charset="0"/>
              </a:rPr>
              <a:t>2- Ana kök nedeni alt kök nedenlerle detaylandırın.</a:t>
            </a:r>
          </a:p>
          <a:p>
            <a:r>
              <a:rPr lang="tr-TR" sz="1200" dirty="0">
                <a:solidFill>
                  <a:schemeClr val="tx1"/>
                </a:solidFill>
                <a:latin typeface="Georgia" pitchFamily="18" charset="0"/>
              </a:rPr>
              <a:t>3- Belirlediğiniz risklerin kategorisini (İç/dış risk) belirleyin. Kurumun belirlediği alt kategorilerde (uyum, finansal vb.) detaylandırılabilir.</a:t>
            </a:r>
          </a:p>
          <a:p>
            <a:r>
              <a:rPr lang="tr-TR" sz="1200" dirty="0">
                <a:solidFill>
                  <a:schemeClr val="tx1"/>
                </a:solidFill>
                <a:latin typeface="Georgia" pitchFamily="18" charset="0"/>
              </a:rPr>
              <a:t>4- İlgili hedef ve riskler bir arada değerlendirerek kurumun ne kadar risk almaya istekli olduğunu belirleyin. </a:t>
            </a:r>
            <a:endParaRPr lang="tr-TR" sz="1200" dirty="0">
              <a:solidFill>
                <a:schemeClr val="tx1"/>
              </a:solidFill>
            </a:endParaRPr>
          </a:p>
        </p:txBody>
      </p:sp>
      <p:graphicFrame>
        <p:nvGraphicFramePr>
          <p:cNvPr id="18" name="Table 2">
            <a:extLst>
              <a:ext uri="{FF2B5EF4-FFF2-40B4-BE49-F238E27FC236}">
                <a16:creationId xmlns:a16="http://schemas.microsoft.com/office/drawing/2014/main" id="{3686B9D2-6106-4B37-ACA0-714553270DE3}"/>
              </a:ext>
            </a:extLst>
          </p:cNvPr>
          <p:cNvGraphicFramePr>
            <a:graphicFrameLocks noGrp="1"/>
          </p:cNvGraphicFramePr>
          <p:nvPr>
            <p:extLst>
              <p:ext uri="{D42A27DB-BD31-4B8C-83A1-F6EECF244321}">
                <p14:modId xmlns:p14="http://schemas.microsoft.com/office/powerpoint/2010/main" val="2591283344"/>
              </p:ext>
            </p:extLst>
          </p:nvPr>
        </p:nvGraphicFramePr>
        <p:xfrm>
          <a:off x="9532072" y="326964"/>
          <a:ext cx="659398" cy="370840"/>
        </p:xfrm>
        <a:graphic>
          <a:graphicData uri="http://schemas.openxmlformats.org/drawingml/2006/table">
            <a:tbl>
              <a:tblPr firstRow="1" bandRow="1"/>
              <a:tblGrid>
                <a:gridCol w="659398">
                  <a:extLst>
                    <a:ext uri="{9D8B030D-6E8A-4147-A177-3AD203B41FA5}">
                      <a16:colId xmlns:a16="http://schemas.microsoft.com/office/drawing/2014/main" val="415398368"/>
                    </a:ext>
                  </a:extLst>
                </a:gridCol>
              </a:tblGrid>
              <a:tr h="370840">
                <a:tc>
                  <a:txBody>
                    <a:bodyPr/>
                    <a:lstStyle/>
                    <a:p>
                      <a:pPr algn="l"/>
                      <a:r>
                        <a:rPr lang="tr-TR" sz="1200" dirty="0">
                          <a:solidFill>
                            <a:schemeClr val="bg1"/>
                          </a:solidFill>
                        </a:rPr>
                        <a:t>YÜKSEK</a:t>
                      </a:r>
                      <a:endParaRPr lang="en-US" sz="1200" dirty="0">
                        <a:solidFill>
                          <a:schemeClr val="bg1"/>
                        </a:solidFill>
                      </a:endParaRPr>
                    </a:p>
                  </a:txBody>
                  <a:tcPr anchor="ctr">
                    <a:solidFill>
                      <a:srgbClr val="FF0000"/>
                    </a:solidFill>
                  </a:tcPr>
                </a:tc>
                <a:extLst>
                  <a:ext uri="{0D108BD9-81ED-4DB2-BD59-A6C34878D82A}">
                    <a16:rowId xmlns:a16="http://schemas.microsoft.com/office/drawing/2014/main" val="195668786"/>
                  </a:ext>
                </a:extLst>
              </a:tr>
            </a:tbl>
          </a:graphicData>
        </a:graphic>
      </p:graphicFrame>
      <p:graphicFrame>
        <p:nvGraphicFramePr>
          <p:cNvPr id="19" name="Table 14">
            <a:extLst>
              <a:ext uri="{FF2B5EF4-FFF2-40B4-BE49-F238E27FC236}">
                <a16:creationId xmlns:a16="http://schemas.microsoft.com/office/drawing/2014/main" id="{5CE8E113-8582-4DEB-B78E-12D2DA7B9537}"/>
              </a:ext>
            </a:extLst>
          </p:cNvPr>
          <p:cNvGraphicFramePr>
            <a:graphicFrameLocks noGrp="1"/>
          </p:cNvGraphicFramePr>
          <p:nvPr>
            <p:extLst>
              <p:ext uri="{D42A27DB-BD31-4B8C-83A1-F6EECF244321}">
                <p14:modId xmlns:p14="http://schemas.microsoft.com/office/powerpoint/2010/main" val="835979360"/>
              </p:ext>
            </p:extLst>
          </p:nvPr>
        </p:nvGraphicFramePr>
        <p:xfrm>
          <a:off x="9532072" y="1365706"/>
          <a:ext cx="659398" cy="410733"/>
        </p:xfrm>
        <a:graphic>
          <a:graphicData uri="http://schemas.openxmlformats.org/drawingml/2006/table">
            <a:tbl>
              <a:tblPr firstRow="1" bandRow="1"/>
              <a:tblGrid>
                <a:gridCol w="659398">
                  <a:extLst>
                    <a:ext uri="{9D8B030D-6E8A-4147-A177-3AD203B41FA5}">
                      <a16:colId xmlns:a16="http://schemas.microsoft.com/office/drawing/2014/main" val="415398368"/>
                    </a:ext>
                  </a:extLst>
                </a:gridCol>
              </a:tblGrid>
              <a:tr h="410733">
                <a:tc>
                  <a:txBody>
                    <a:bodyPr/>
                    <a:lstStyle/>
                    <a:p>
                      <a:pPr algn="ctr"/>
                      <a:r>
                        <a:rPr lang="tr-TR" sz="1200" dirty="0">
                          <a:solidFill>
                            <a:schemeClr val="bg1"/>
                          </a:solidFill>
                        </a:rPr>
                        <a:t>DÜŞÜK</a:t>
                      </a:r>
                      <a:endParaRPr lang="en-US" sz="1200" dirty="0">
                        <a:solidFill>
                          <a:schemeClr val="bg1"/>
                        </a:solidFill>
                      </a:endParaRPr>
                    </a:p>
                  </a:txBody>
                  <a:tcPr anchor="ctr">
                    <a:solidFill>
                      <a:srgbClr val="00B050"/>
                    </a:solidFill>
                  </a:tcPr>
                </a:tc>
                <a:extLst>
                  <a:ext uri="{0D108BD9-81ED-4DB2-BD59-A6C34878D82A}">
                    <a16:rowId xmlns:a16="http://schemas.microsoft.com/office/drawing/2014/main" val="195668786"/>
                  </a:ext>
                </a:extLst>
              </a:tr>
            </a:tbl>
          </a:graphicData>
        </a:graphic>
      </p:graphicFrame>
      <p:graphicFrame>
        <p:nvGraphicFramePr>
          <p:cNvPr id="20" name="Table 15">
            <a:extLst>
              <a:ext uri="{FF2B5EF4-FFF2-40B4-BE49-F238E27FC236}">
                <a16:creationId xmlns:a16="http://schemas.microsoft.com/office/drawing/2014/main" id="{55E9BC38-9179-4538-823C-8F1F19951E1B}"/>
              </a:ext>
            </a:extLst>
          </p:cNvPr>
          <p:cNvGraphicFramePr>
            <a:graphicFrameLocks noGrp="1"/>
          </p:cNvGraphicFramePr>
          <p:nvPr>
            <p:extLst>
              <p:ext uri="{D42A27DB-BD31-4B8C-83A1-F6EECF244321}">
                <p14:modId xmlns:p14="http://schemas.microsoft.com/office/powerpoint/2010/main" val="3213040632"/>
              </p:ext>
            </p:extLst>
          </p:nvPr>
        </p:nvGraphicFramePr>
        <p:xfrm>
          <a:off x="9532072" y="853291"/>
          <a:ext cx="659398" cy="370840"/>
        </p:xfrm>
        <a:graphic>
          <a:graphicData uri="http://schemas.openxmlformats.org/drawingml/2006/table">
            <a:tbl>
              <a:tblPr firstRow="1" bandRow="1"/>
              <a:tblGrid>
                <a:gridCol w="659398">
                  <a:extLst>
                    <a:ext uri="{9D8B030D-6E8A-4147-A177-3AD203B41FA5}">
                      <a16:colId xmlns:a16="http://schemas.microsoft.com/office/drawing/2014/main" val="415398368"/>
                    </a:ext>
                  </a:extLst>
                </a:gridCol>
              </a:tblGrid>
              <a:tr h="370840">
                <a:tc>
                  <a:txBody>
                    <a:bodyPr/>
                    <a:lstStyle/>
                    <a:p>
                      <a:pPr algn="ctr"/>
                      <a:r>
                        <a:rPr lang="tr-TR" sz="1200" dirty="0">
                          <a:solidFill>
                            <a:schemeClr val="bg1"/>
                          </a:solidFill>
                        </a:rPr>
                        <a:t>ORTA</a:t>
                      </a:r>
                      <a:endParaRPr lang="en-US" sz="1200" dirty="0">
                        <a:solidFill>
                          <a:schemeClr val="bg1"/>
                        </a:solidFill>
                      </a:endParaRPr>
                    </a:p>
                  </a:txBody>
                  <a:tcPr anchor="ctr">
                    <a:solidFill>
                      <a:srgbClr val="FFC000"/>
                    </a:solidFill>
                  </a:tcPr>
                </a:tc>
                <a:extLst>
                  <a:ext uri="{0D108BD9-81ED-4DB2-BD59-A6C34878D82A}">
                    <a16:rowId xmlns:a16="http://schemas.microsoft.com/office/drawing/2014/main" val="195668786"/>
                  </a:ext>
                </a:extLst>
              </a:tr>
            </a:tbl>
          </a:graphicData>
        </a:graphic>
      </p:graphicFrame>
      <p:graphicFrame>
        <p:nvGraphicFramePr>
          <p:cNvPr id="21" name="Table 3">
            <a:extLst>
              <a:ext uri="{FF2B5EF4-FFF2-40B4-BE49-F238E27FC236}">
                <a16:creationId xmlns:a16="http://schemas.microsoft.com/office/drawing/2014/main" id="{5ECA77F2-6335-4EB9-A890-253C032694C4}"/>
              </a:ext>
            </a:extLst>
          </p:cNvPr>
          <p:cNvGraphicFramePr>
            <a:graphicFrameLocks noGrp="1"/>
          </p:cNvGraphicFramePr>
          <p:nvPr>
            <p:extLst>
              <p:ext uri="{D42A27DB-BD31-4B8C-83A1-F6EECF244321}">
                <p14:modId xmlns:p14="http://schemas.microsoft.com/office/powerpoint/2010/main" val="3827400064"/>
              </p:ext>
            </p:extLst>
          </p:nvPr>
        </p:nvGraphicFramePr>
        <p:xfrm>
          <a:off x="8713055" y="629486"/>
          <a:ext cx="531520" cy="715226"/>
        </p:xfrm>
        <a:graphic>
          <a:graphicData uri="http://schemas.openxmlformats.org/drawingml/2006/table">
            <a:tbl>
              <a:tblPr firstRow="1" bandRow="1"/>
              <a:tblGrid>
                <a:gridCol w="531520">
                  <a:extLst>
                    <a:ext uri="{9D8B030D-6E8A-4147-A177-3AD203B41FA5}">
                      <a16:colId xmlns:a16="http://schemas.microsoft.com/office/drawing/2014/main" val="3537883854"/>
                    </a:ext>
                  </a:extLst>
                </a:gridCol>
              </a:tblGrid>
              <a:tr h="715226">
                <a:tc>
                  <a:txBody>
                    <a:bodyPr/>
                    <a:lstStyle/>
                    <a:p>
                      <a:pPr algn="ctr"/>
                      <a:r>
                        <a:rPr lang="tr-TR" sz="1200" dirty="0"/>
                        <a:t>Risk İştahı</a:t>
                      </a:r>
                      <a:endParaRPr lang="en-US" sz="1200" dirty="0"/>
                    </a:p>
                  </a:txBody>
                  <a:tcPr anchor="ctr"/>
                </a:tc>
                <a:extLst>
                  <a:ext uri="{0D108BD9-81ED-4DB2-BD59-A6C34878D82A}">
                    <a16:rowId xmlns:a16="http://schemas.microsoft.com/office/drawing/2014/main" val="897504747"/>
                  </a:ext>
                </a:extLst>
              </a:tr>
            </a:tbl>
          </a:graphicData>
        </a:graphic>
      </p:graphicFrame>
      <p:sp>
        <p:nvSpPr>
          <p:cNvPr id="22" name="Left Brace 5">
            <a:extLst>
              <a:ext uri="{FF2B5EF4-FFF2-40B4-BE49-F238E27FC236}">
                <a16:creationId xmlns:a16="http://schemas.microsoft.com/office/drawing/2014/main" id="{4A569C9B-45DB-437B-8D48-494F0C1E08FE}"/>
              </a:ext>
            </a:extLst>
          </p:cNvPr>
          <p:cNvSpPr/>
          <p:nvPr/>
        </p:nvSpPr>
        <p:spPr>
          <a:xfrm>
            <a:off x="9365972" y="431078"/>
            <a:ext cx="76200" cy="119378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3" name="Resim 22">
            <a:extLst>
              <a:ext uri="{FF2B5EF4-FFF2-40B4-BE49-F238E27FC236}">
                <a16:creationId xmlns:a16="http://schemas.microsoft.com/office/drawing/2014/main" id="{61521725-27A6-4625-87EE-5D6FF3BD47F2}"/>
              </a:ext>
            </a:extLst>
          </p:cNvPr>
          <p:cNvPicPr>
            <a:picLocks noChangeAspect="1"/>
          </p:cNvPicPr>
          <p:nvPr/>
        </p:nvPicPr>
        <p:blipFill>
          <a:blip r:embed="rId4"/>
          <a:stretch>
            <a:fillRect/>
          </a:stretch>
        </p:blipFill>
        <p:spPr>
          <a:xfrm>
            <a:off x="7518393" y="5223650"/>
            <a:ext cx="1307069" cy="1307069"/>
          </a:xfrm>
          <a:prstGeom prst="rect">
            <a:avLst/>
          </a:prstGeom>
        </p:spPr>
      </p:pic>
    </p:spTree>
    <p:extLst>
      <p:ext uri="{BB962C8B-B14F-4D97-AF65-F5344CB8AC3E}">
        <p14:creationId xmlns:p14="http://schemas.microsoft.com/office/powerpoint/2010/main" val="2939632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1D0B7126-9032-4FEC-8516-1C0F65244314}"/>
              </a:ext>
            </a:extLst>
          </p:cNvPr>
          <p:cNvGrpSpPr/>
          <p:nvPr/>
        </p:nvGrpSpPr>
        <p:grpSpPr>
          <a:xfrm>
            <a:off x="400672" y="307423"/>
            <a:ext cx="10935290" cy="1078588"/>
            <a:chOff x="400672" y="307423"/>
            <a:chExt cx="10935290" cy="1078588"/>
          </a:xfrm>
        </p:grpSpPr>
        <p:grpSp>
          <p:nvGrpSpPr>
            <p:cNvPr id="5" name="Grup 4">
              <a:extLst>
                <a:ext uri="{FF2B5EF4-FFF2-40B4-BE49-F238E27FC236}">
                  <a16:creationId xmlns:a16="http://schemas.microsoft.com/office/drawing/2014/main" id="{DD44D2CA-8C78-4C86-8394-0A1BF6DAFD45}"/>
                </a:ext>
              </a:extLst>
            </p:cNvPr>
            <p:cNvGrpSpPr/>
            <p:nvPr/>
          </p:nvGrpSpPr>
          <p:grpSpPr>
            <a:xfrm>
              <a:off x="2000424" y="307423"/>
              <a:ext cx="9335538" cy="1078588"/>
              <a:chOff x="633217" y="579615"/>
              <a:chExt cx="9335538" cy="1078588"/>
            </a:xfrm>
          </p:grpSpPr>
          <p:grpSp>
            <p:nvGrpSpPr>
              <p:cNvPr id="7" name="Grup 6">
                <a:extLst>
                  <a:ext uri="{FF2B5EF4-FFF2-40B4-BE49-F238E27FC236}">
                    <a16:creationId xmlns:a16="http://schemas.microsoft.com/office/drawing/2014/main" id="{1CBC6F5F-CA84-4FD9-8D45-91CDD95E694F}"/>
                  </a:ext>
                </a:extLst>
              </p:cNvPr>
              <p:cNvGrpSpPr/>
              <p:nvPr/>
            </p:nvGrpSpPr>
            <p:grpSpPr>
              <a:xfrm>
                <a:off x="633217" y="579615"/>
                <a:ext cx="9335538" cy="1078588"/>
                <a:chOff x="2937146" y="481757"/>
                <a:chExt cx="9335538" cy="1078588"/>
              </a:xfrm>
            </p:grpSpPr>
            <p:pic>
              <p:nvPicPr>
                <p:cNvPr id="9" name="Picture 2" descr="What is Risk? How Does it Affect Business Value? | KRS CPAs, LLC |  Accountants &amp; Advisors">
                  <a:extLst>
                    <a:ext uri="{FF2B5EF4-FFF2-40B4-BE49-F238E27FC236}">
                      <a16:creationId xmlns:a16="http://schemas.microsoft.com/office/drawing/2014/main" id="{A995EFE9-F31A-4B8A-86DB-9A3D8EBF6A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8" b="92000" l="8000" r="94000">
                              <a14:foregroundMark x1="8333" y1="32444" x2="13333" y2="55556"/>
                              <a14:foregroundMark x1="13333" y1="55556" x2="8333" y2="27556"/>
                              <a14:foregroundMark x1="8333" y1="27556" x2="25000" y2="30222"/>
                              <a14:foregroundMark x1="26788" y1="42742" x2="29000" y2="58222"/>
                              <a14:foregroundMark x1="26587" y1="41333" x2="26617" y2="41541"/>
                              <a14:foregroundMark x1="25000" y1="30222" x2="25571" y2="34218"/>
                              <a14:foregroundMark x1="29000" y1="58222" x2="33333" y2="64889"/>
                              <a14:foregroundMark x1="79573" y1="50645" x2="80000" y2="55556"/>
                              <a14:foregroundMark x1="77333" y1="24889" x2="79449" y2="49222"/>
                              <a14:foregroundMark x1="87398" y1="29381" x2="88667" y2="24889"/>
                              <a14:foregroundMark x1="85276" y1="36889" x2="85680" y2="35460"/>
                              <a14:foregroundMark x1="85025" y1="37778" x2="85276" y2="36889"/>
                              <a14:foregroundMark x1="84522" y1="39556" x2="85025" y2="37778"/>
                              <a14:foregroundMark x1="82113" y1="48079" x2="84522" y2="39556"/>
                              <a14:foregroundMark x1="80000" y1="55556" x2="81639" y2="49759"/>
                              <a14:foregroundMark x1="88667" y1="39556" x2="88667" y2="51556"/>
                              <a14:foregroundMark x1="88667" y1="37778" x2="88667" y2="39556"/>
                              <a14:foregroundMark x1="88667" y1="36889" x2="88667" y2="37778"/>
                              <a14:foregroundMark x1="88667" y1="36568" x2="88667" y2="36889"/>
                              <a14:foregroundMark x1="88667" y1="24889" x2="88667" y2="29852"/>
                              <a14:foregroundMark x1="88667" y1="51556" x2="88667" y2="51556"/>
                              <a14:foregroundMark x1="41333" y1="70222" x2="55333" y2="84889"/>
                              <a14:foregroundMark x1="55333" y1="84889" x2="56000" y2="83556"/>
                              <a14:foregroundMark x1="50000" y1="92000" x2="53333" y2="91111"/>
                              <a14:foregroundMark x1="58333" y1="74667" x2="66000" y2="70222"/>
                              <a14:foregroundMark x1="94000" y1="52444" x2="94000" y2="52444"/>
                              <a14:backgroundMark x1="26333" y1="36444" x2="26333" y2="41333"/>
                              <a14:backgroundMark x1="26000" y1="34667" x2="25000" y2="36000"/>
                              <a14:backgroundMark x1="27000" y1="41778" x2="26667" y2="42667"/>
                              <a14:backgroundMark x1="89667" y1="30222" x2="88333" y2="36444"/>
                              <a14:backgroundMark x1="89000" y1="30222" x2="89000" y2="30222"/>
                              <a14:backgroundMark x1="89667" y1="36889" x2="89667" y2="36889"/>
                              <a14:backgroundMark x1="88333" y1="36889" x2="88333" y2="36889"/>
                              <a14:backgroundMark x1="90000" y1="37778" x2="90000" y2="37778"/>
                              <a14:backgroundMark x1="89333" y1="37778" x2="89333" y2="37778"/>
                              <a14:backgroundMark x1="83333" y1="47556" x2="83667" y2="48889"/>
                              <a14:backgroundMark x1="89000" y1="39556" x2="89000" y2="39556"/>
                            </a14:backgroundRemoval>
                          </a14:imgEffect>
                        </a14:imgLayer>
                      </a14:imgProps>
                    </a:ext>
                    <a:ext uri="{28A0092B-C50C-407E-A947-70E740481C1C}">
                      <a14:useLocalDpi xmlns:a14="http://schemas.microsoft.com/office/drawing/2010/main" val="0"/>
                    </a:ext>
                  </a:extLst>
                </a:blip>
                <a:srcRect/>
                <a:stretch>
                  <a:fillRect/>
                </a:stretch>
              </p:blipFill>
              <p:spPr bwMode="auto">
                <a:xfrm rot="366504">
                  <a:off x="2937146" y="481757"/>
                  <a:ext cx="1385201" cy="1078588"/>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a:extLst>
                    <a:ext uri="{FF2B5EF4-FFF2-40B4-BE49-F238E27FC236}">
                      <a16:creationId xmlns:a16="http://schemas.microsoft.com/office/drawing/2014/main" id="{57CF71DC-CE87-4028-AE6B-D3BFAB1AFD02}"/>
                    </a:ext>
                  </a:extLst>
                </p:cNvPr>
                <p:cNvSpPr txBox="1"/>
                <p:nvPr/>
              </p:nvSpPr>
              <p:spPr>
                <a:xfrm>
                  <a:off x="4180910" y="768024"/>
                  <a:ext cx="8091774" cy="523220"/>
                </a:xfrm>
                <a:prstGeom prst="rect">
                  <a:avLst/>
                </a:prstGeom>
                <a:noFill/>
              </p:spPr>
              <p:txBody>
                <a:bodyPr wrap="square" rtlCol="0">
                  <a:spAutoFit/>
                </a:bodyPr>
                <a:lstStyle/>
                <a:p>
                  <a:r>
                    <a:rPr lang="tr-TR" sz="2800" dirty="0">
                      <a:solidFill>
                        <a:srgbClr val="C00000"/>
                      </a:solidFill>
                    </a:rPr>
                    <a:t> Örnek Çalışma</a:t>
                  </a:r>
                </a:p>
              </p:txBody>
            </p:sp>
          </p:grpSp>
          <p:sp>
            <p:nvSpPr>
              <p:cNvPr id="8" name="Akış Çizelgesi: Bağlayıcı 7">
                <a:extLst>
                  <a:ext uri="{FF2B5EF4-FFF2-40B4-BE49-F238E27FC236}">
                    <a16:creationId xmlns:a16="http://schemas.microsoft.com/office/drawing/2014/main" id="{EB2854C7-6DDF-4DA3-BF67-94760038E04B}"/>
                  </a:ext>
                </a:extLst>
              </p:cNvPr>
              <p:cNvSpPr/>
              <p:nvPr/>
            </p:nvSpPr>
            <p:spPr>
              <a:xfrm rot="366504">
                <a:off x="1180282" y="604972"/>
                <a:ext cx="111162" cy="146481"/>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6" name="Metin kutusu 5">
              <a:extLst>
                <a:ext uri="{FF2B5EF4-FFF2-40B4-BE49-F238E27FC236}">
                  <a16:creationId xmlns:a16="http://schemas.microsoft.com/office/drawing/2014/main" id="{DBF13411-F8FC-4A14-887A-41B288355F6A}"/>
                </a:ext>
              </a:extLst>
            </p:cNvPr>
            <p:cNvSpPr txBox="1"/>
            <p:nvPr/>
          </p:nvSpPr>
          <p:spPr>
            <a:xfrm>
              <a:off x="400672" y="655745"/>
              <a:ext cx="1834410" cy="523220"/>
            </a:xfrm>
            <a:prstGeom prst="rect">
              <a:avLst/>
            </a:prstGeom>
            <a:noFill/>
          </p:spPr>
          <p:txBody>
            <a:bodyPr wrap="square" rtlCol="0">
              <a:spAutoFit/>
            </a:bodyPr>
            <a:lstStyle/>
            <a:p>
              <a:r>
                <a:rPr lang="tr-TR" sz="2800" dirty="0">
                  <a:solidFill>
                    <a:srgbClr val="C00000"/>
                  </a:solidFill>
                </a:rPr>
                <a:t> STRATEJİK</a:t>
              </a:r>
            </a:p>
          </p:txBody>
        </p:sp>
      </p:grpSp>
      <p:sp>
        <p:nvSpPr>
          <p:cNvPr id="11" name="Content Placeholder 2">
            <a:extLst>
              <a:ext uri="{FF2B5EF4-FFF2-40B4-BE49-F238E27FC236}">
                <a16:creationId xmlns:a16="http://schemas.microsoft.com/office/drawing/2014/main" id="{3FEC83E5-204F-41E5-8E7A-10155BD87B0C}"/>
              </a:ext>
            </a:extLst>
          </p:cNvPr>
          <p:cNvSpPr txBox="1">
            <a:spLocks/>
          </p:cNvSpPr>
          <p:nvPr/>
        </p:nvSpPr>
        <p:spPr>
          <a:xfrm>
            <a:off x="707343" y="1597925"/>
            <a:ext cx="4527174" cy="4468027"/>
          </a:xfrm>
          <a:prstGeom prst="rect">
            <a:avLst/>
          </a:prstGeom>
          <a:noFill/>
          <a:ln>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36000" b="1" dirty="0">
                <a:ln w="13462">
                  <a:solidFill>
                    <a:srgbClr val="C00000"/>
                  </a:solidFill>
                  <a:prstDash val="solid"/>
                </a:ln>
                <a:solidFill>
                  <a:srgbClr val="C00000"/>
                </a:solidFill>
                <a:effectLst>
                  <a:outerShdw dist="38100" dir="2700000" algn="bl" rotWithShape="0">
                    <a:schemeClr val="accent5"/>
                  </a:outerShdw>
                </a:effectLst>
              </a:rPr>
              <a:t>3.</a:t>
            </a:r>
          </a:p>
          <a:p>
            <a:endParaRPr lang="tr-TR" dirty="0"/>
          </a:p>
        </p:txBody>
      </p:sp>
      <p:sp>
        <p:nvSpPr>
          <p:cNvPr id="12" name="Title 1">
            <a:extLst>
              <a:ext uri="{FF2B5EF4-FFF2-40B4-BE49-F238E27FC236}">
                <a16:creationId xmlns:a16="http://schemas.microsoft.com/office/drawing/2014/main" id="{1DF2F396-F3D2-40A6-B2B1-D3D21BCD5DEE}"/>
              </a:ext>
            </a:extLst>
          </p:cNvPr>
          <p:cNvSpPr txBox="1">
            <a:spLocks/>
          </p:cNvSpPr>
          <p:nvPr/>
        </p:nvSpPr>
        <p:spPr>
          <a:xfrm>
            <a:off x="4451068" y="2640985"/>
            <a:ext cx="6575520" cy="1975839"/>
          </a:xfrm>
          <a:prstGeom prst="rect">
            <a:avLst/>
          </a:prstGeom>
        </p:spPr>
        <p:txBody>
          <a:bodyPr vert="horz" lIns="0" tIns="0" rIns="0" bIns="0" rtlCol="0" anchor="t" anchorCtr="0">
            <a:noAutofit/>
          </a:bodyPr>
          <a:lstStyle>
            <a:lvl1pPr algn="l" defTabSz="1043056" rtl="0" eaLnBrk="1" latinLnBrk="0" hangingPunct="1">
              <a:lnSpc>
                <a:spcPct val="100000"/>
              </a:lnSpc>
              <a:spcBef>
                <a:spcPct val="0"/>
              </a:spcBef>
              <a:buNone/>
              <a:defRPr sz="2400" b="1" i="1" kern="1200">
                <a:solidFill>
                  <a:schemeClr val="tx1"/>
                </a:solidFill>
                <a:latin typeface="+mj-lt"/>
                <a:ea typeface="+mj-ea"/>
                <a:cs typeface="+mj-cs"/>
              </a:defRPr>
            </a:lvl1pPr>
          </a:lstStyle>
          <a:p>
            <a:r>
              <a:rPr lang="tr-TR" sz="6000" dirty="0"/>
              <a:t>RİSKİN DEĞERLENDİRİLMESİ</a:t>
            </a:r>
          </a:p>
        </p:txBody>
      </p:sp>
    </p:spTree>
    <p:extLst>
      <p:ext uri="{BB962C8B-B14F-4D97-AF65-F5344CB8AC3E}">
        <p14:creationId xmlns:p14="http://schemas.microsoft.com/office/powerpoint/2010/main" val="243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23BB3714-C308-4562-8995-A250318061CA}"/>
              </a:ext>
            </a:extLst>
          </p:cNvPr>
          <p:cNvSpPr txBox="1"/>
          <p:nvPr/>
        </p:nvSpPr>
        <p:spPr>
          <a:xfrm>
            <a:off x="1661603" y="562821"/>
            <a:ext cx="8868794" cy="1077218"/>
          </a:xfrm>
          <a:prstGeom prst="rect">
            <a:avLst/>
          </a:prstGeom>
          <a:noFill/>
        </p:spPr>
        <p:txBody>
          <a:bodyPr wrap="square" rtlCol="0">
            <a:spAutoFit/>
          </a:bodyPr>
          <a:lstStyle/>
          <a:p>
            <a:r>
              <a:rPr lang="tr-TR" sz="3200" dirty="0">
                <a:solidFill>
                  <a:srgbClr val="C00000"/>
                </a:solidFill>
              </a:rPr>
              <a:t>Risk Yönetimi Yaklaşımının İdarelere Sağlayacağı Katkılar Nelerdir?</a:t>
            </a:r>
          </a:p>
        </p:txBody>
      </p:sp>
      <p:sp>
        <p:nvSpPr>
          <p:cNvPr id="5" name="Metin kutusu 4">
            <a:extLst>
              <a:ext uri="{FF2B5EF4-FFF2-40B4-BE49-F238E27FC236}">
                <a16:creationId xmlns:a16="http://schemas.microsoft.com/office/drawing/2014/main" id="{7A005383-F65B-4C9D-AC2D-2034BEDCB515}"/>
              </a:ext>
            </a:extLst>
          </p:cNvPr>
          <p:cNvSpPr txBox="1"/>
          <p:nvPr/>
        </p:nvSpPr>
        <p:spPr>
          <a:xfrm>
            <a:off x="1121546" y="1846556"/>
            <a:ext cx="9818703" cy="3662541"/>
          </a:xfrm>
          <a:prstGeom prst="rect">
            <a:avLst/>
          </a:prstGeom>
          <a:noFill/>
        </p:spPr>
        <p:txBody>
          <a:bodyPr wrap="square" rtlCol="0">
            <a:spAutoFit/>
          </a:bodyPr>
          <a:lstStyle/>
          <a:p>
            <a:pPr marL="252000" indent="-285750">
              <a:lnSpc>
                <a:spcPct val="150000"/>
              </a:lnSpc>
              <a:spcAft>
                <a:spcPts val="600"/>
              </a:spcAft>
              <a:buFont typeface="Wingdings" panose="05000000000000000000" pitchFamily="2" charset="2"/>
              <a:buChar char="ü"/>
            </a:pPr>
            <a:r>
              <a:rPr lang="tr-TR" dirty="0"/>
              <a:t>Amaç ve hedeflere ulaşmasına ve performansın geliştirilmesine katkı sağlar.</a:t>
            </a:r>
          </a:p>
          <a:p>
            <a:pPr marL="285750" indent="-285750">
              <a:buFont typeface="Wingdings" panose="05000000000000000000" pitchFamily="2" charset="2"/>
              <a:buChar char="ü"/>
            </a:pPr>
            <a:r>
              <a:rPr lang="tr-TR" dirty="0"/>
              <a:t>Risklerin meydana gelmeden tespit edilip, gerekli ilave risk yönetimi faaliyetlerinin zamanında gerçekleştirilmesiyle, idare olası risklere maruz kalmadan bunları bertaraf edebilme yeteneğine kavuşur.</a:t>
            </a:r>
          </a:p>
          <a:p>
            <a:pPr marL="285750" indent="-285750">
              <a:spcBef>
                <a:spcPts val="600"/>
              </a:spcBef>
              <a:buFont typeface="Wingdings" panose="05000000000000000000" pitchFamily="2" charset="2"/>
              <a:buChar char="ü"/>
            </a:pPr>
            <a:r>
              <a:rPr lang="tr-TR" dirty="0"/>
              <a:t>Faaliyetlerin sürekliliği sağlanır ve idareler tarafından sağlanan hizmetin değeri artar.</a:t>
            </a:r>
          </a:p>
          <a:p>
            <a:pPr marL="285750" indent="-285750">
              <a:spcBef>
                <a:spcPts val="600"/>
              </a:spcBef>
              <a:buFont typeface="Wingdings" panose="05000000000000000000" pitchFamily="2" charset="2"/>
              <a:buChar char="ü"/>
            </a:pPr>
            <a:r>
              <a:rPr lang="tr-TR" dirty="0"/>
              <a:t>Olası kayıpların kontrol altına alınması sayesinde idarenin katlanmak zorunda kalabileceği ilave maliyetler azalır, bu sayede kamu kaynağının etkili, ekonomik ve verimli biçimde kullanılmasına katkı sağlanır.</a:t>
            </a:r>
          </a:p>
          <a:p>
            <a:pPr marL="285750" indent="-285750">
              <a:spcBef>
                <a:spcPts val="600"/>
              </a:spcBef>
              <a:buFont typeface="Wingdings" panose="05000000000000000000" pitchFamily="2" charset="2"/>
              <a:buChar char="ü"/>
            </a:pPr>
            <a:r>
              <a:rPr lang="tr-TR" dirty="0"/>
              <a:t>Risklerden tamamen kaçınmak yerine, risklerin değerlendirilmesi ve önceliklendirilmesi sayesinde idareler tarafından ölçülü risk alma teşvik edilir, yenilikçi yaklaşımların geliştirilmesi desteklenir. </a:t>
            </a:r>
          </a:p>
          <a:p>
            <a:pPr marL="285750" indent="-285750">
              <a:spcBef>
                <a:spcPts val="600"/>
              </a:spcBef>
              <a:buFont typeface="Wingdings" panose="05000000000000000000" pitchFamily="2" charset="2"/>
              <a:buChar char="ü"/>
            </a:pPr>
            <a:r>
              <a:rPr lang="tr-TR" dirty="0"/>
              <a:t>Kaynak tahsisinde etkililik ve verimlilik artar.</a:t>
            </a:r>
          </a:p>
        </p:txBody>
      </p:sp>
    </p:spTree>
    <p:extLst>
      <p:ext uri="{BB962C8B-B14F-4D97-AF65-F5344CB8AC3E}">
        <p14:creationId xmlns:p14="http://schemas.microsoft.com/office/powerpoint/2010/main" val="3772447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1D0B7126-9032-4FEC-8516-1C0F65244314}"/>
              </a:ext>
            </a:extLst>
          </p:cNvPr>
          <p:cNvGrpSpPr/>
          <p:nvPr/>
        </p:nvGrpSpPr>
        <p:grpSpPr>
          <a:xfrm>
            <a:off x="400672" y="307423"/>
            <a:ext cx="10935290" cy="1078588"/>
            <a:chOff x="400672" y="307423"/>
            <a:chExt cx="10935290" cy="1078588"/>
          </a:xfrm>
        </p:grpSpPr>
        <p:grpSp>
          <p:nvGrpSpPr>
            <p:cNvPr id="5" name="Grup 4">
              <a:extLst>
                <a:ext uri="{FF2B5EF4-FFF2-40B4-BE49-F238E27FC236}">
                  <a16:creationId xmlns:a16="http://schemas.microsoft.com/office/drawing/2014/main" id="{DD44D2CA-8C78-4C86-8394-0A1BF6DAFD45}"/>
                </a:ext>
              </a:extLst>
            </p:cNvPr>
            <p:cNvGrpSpPr/>
            <p:nvPr/>
          </p:nvGrpSpPr>
          <p:grpSpPr>
            <a:xfrm>
              <a:off x="2000424" y="307423"/>
              <a:ext cx="9335538" cy="1078588"/>
              <a:chOff x="633217" y="579615"/>
              <a:chExt cx="9335538" cy="1078588"/>
            </a:xfrm>
          </p:grpSpPr>
          <p:grpSp>
            <p:nvGrpSpPr>
              <p:cNvPr id="7" name="Grup 6">
                <a:extLst>
                  <a:ext uri="{FF2B5EF4-FFF2-40B4-BE49-F238E27FC236}">
                    <a16:creationId xmlns:a16="http://schemas.microsoft.com/office/drawing/2014/main" id="{1CBC6F5F-CA84-4FD9-8D45-91CDD95E694F}"/>
                  </a:ext>
                </a:extLst>
              </p:cNvPr>
              <p:cNvGrpSpPr/>
              <p:nvPr/>
            </p:nvGrpSpPr>
            <p:grpSpPr>
              <a:xfrm>
                <a:off x="633217" y="579615"/>
                <a:ext cx="9335538" cy="1078588"/>
                <a:chOff x="2937146" y="481757"/>
                <a:chExt cx="9335538" cy="1078588"/>
              </a:xfrm>
            </p:grpSpPr>
            <p:pic>
              <p:nvPicPr>
                <p:cNvPr id="9" name="Picture 2" descr="What is Risk? How Does it Affect Business Value? | KRS CPAs, LLC |  Accountants &amp; Advisors">
                  <a:extLst>
                    <a:ext uri="{FF2B5EF4-FFF2-40B4-BE49-F238E27FC236}">
                      <a16:creationId xmlns:a16="http://schemas.microsoft.com/office/drawing/2014/main" id="{A995EFE9-F31A-4B8A-86DB-9A3D8EBF6A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8" b="92000" l="8000" r="94000">
                              <a14:foregroundMark x1="8333" y1="32444" x2="13333" y2="55556"/>
                              <a14:foregroundMark x1="13333" y1="55556" x2="8333" y2="27556"/>
                              <a14:foregroundMark x1="8333" y1="27556" x2="25000" y2="30222"/>
                              <a14:foregroundMark x1="26788" y1="42742" x2="29000" y2="58222"/>
                              <a14:foregroundMark x1="26587" y1="41333" x2="26617" y2="41541"/>
                              <a14:foregroundMark x1="25000" y1="30222" x2="25571" y2="34218"/>
                              <a14:foregroundMark x1="29000" y1="58222" x2="33333" y2="64889"/>
                              <a14:foregroundMark x1="79573" y1="50645" x2="80000" y2="55556"/>
                              <a14:foregroundMark x1="77333" y1="24889" x2="79449" y2="49222"/>
                              <a14:foregroundMark x1="87398" y1="29381" x2="88667" y2="24889"/>
                              <a14:foregroundMark x1="85276" y1="36889" x2="85680" y2="35460"/>
                              <a14:foregroundMark x1="85025" y1="37778" x2="85276" y2="36889"/>
                              <a14:foregroundMark x1="84522" y1="39556" x2="85025" y2="37778"/>
                              <a14:foregroundMark x1="82113" y1="48079" x2="84522" y2="39556"/>
                              <a14:foregroundMark x1="80000" y1="55556" x2="81639" y2="49759"/>
                              <a14:foregroundMark x1="88667" y1="39556" x2="88667" y2="51556"/>
                              <a14:foregroundMark x1="88667" y1="37778" x2="88667" y2="39556"/>
                              <a14:foregroundMark x1="88667" y1="36889" x2="88667" y2="37778"/>
                              <a14:foregroundMark x1="88667" y1="36568" x2="88667" y2="36889"/>
                              <a14:foregroundMark x1="88667" y1="24889" x2="88667" y2="29852"/>
                              <a14:foregroundMark x1="88667" y1="51556" x2="88667" y2="51556"/>
                              <a14:foregroundMark x1="41333" y1="70222" x2="55333" y2="84889"/>
                              <a14:foregroundMark x1="55333" y1="84889" x2="56000" y2="83556"/>
                              <a14:foregroundMark x1="50000" y1="92000" x2="53333" y2="91111"/>
                              <a14:foregroundMark x1="58333" y1="74667" x2="66000" y2="70222"/>
                              <a14:foregroundMark x1="94000" y1="52444" x2="94000" y2="52444"/>
                              <a14:backgroundMark x1="26333" y1="36444" x2="26333" y2="41333"/>
                              <a14:backgroundMark x1="26000" y1="34667" x2="25000" y2="36000"/>
                              <a14:backgroundMark x1="27000" y1="41778" x2="26667" y2="42667"/>
                              <a14:backgroundMark x1="89667" y1="30222" x2="88333" y2="36444"/>
                              <a14:backgroundMark x1="89000" y1="30222" x2="89000" y2="30222"/>
                              <a14:backgroundMark x1="89667" y1="36889" x2="89667" y2="36889"/>
                              <a14:backgroundMark x1="88333" y1="36889" x2="88333" y2="36889"/>
                              <a14:backgroundMark x1="90000" y1="37778" x2="90000" y2="37778"/>
                              <a14:backgroundMark x1="89333" y1="37778" x2="89333" y2="37778"/>
                              <a14:backgroundMark x1="83333" y1="47556" x2="83667" y2="48889"/>
                              <a14:backgroundMark x1="89000" y1="39556" x2="89000" y2="39556"/>
                            </a14:backgroundRemoval>
                          </a14:imgEffect>
                        </a14:imgLayer>
                      </a14:imgProps>
                    </a:ext>
                    <a:ext uri="{28A0092B-C50C-407E-A947-70E740481C1C}">
                      <a14:useLocalDpi xmlns:a14="http://schemas.microsoft.com/office/drawing/2010/main" val="0"/>
                    </a:ext>
                  </a:extLst>
                </a:blip>
                <a:srcRect/>
                <a:stretch>
                  <a:fillRect/>
                </a:stretch>
              </p:blipFill>
              <p:spPr bwMode="auto">
                <a:xfrm rot="366504">
                  <a:off x="2937146" y="481757"/>
                  <a:ext cx="1385201" cy="1078588"/>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a:extLst>
                    <a:ext uri="{FF2B5EF4-FFF2-40B4-BE49-F238E27FC236}">
                      <a16:creationId xmlns:a16="http://schemas.microsoft.com/office/drawing/2014/main" id="{57CF71DC-CE87-4028-AE6B-D3BFAB1AFD02}"/>
                    </a:ext>
                  </a:extLst>
                </p:cNvPr>
                <p:cNvSpPr txBox="1"/>
                <p:nvPr/>
              </p:nvSpPr>
              <p:spPr>
                <a:xfrm>
                  <a:off x="4180910" y="768024"/>
                  <a:ext cx="8091774" cy="523220"/>
                </a:xfrm>
                <a:prstGeom prst="rect">
                  <a:avLst/>
                </a:prstGeom>
                <a:noFill/>
              </p:spPr>
              <p:txBody>
                <a:bodyPr wrap="square" rtlCol="0">
                  <a:spAutoFit/>
                </a:bodyPr>
                <a:lstStyle/>
                <a:p>
                  <a:r>
                    <a:rPr lang="tr-TR" sz="2800" dirty="0">
                      <a:solidFill>
                        <a:srgbClr val="C00000"/>
                      </a:solidFill>
                    </a:rPr>
                    <a:t> Örnek Çalışma</a:t>
                  </a:r>
                </a:p>
              </p:txBody>
            </p:sp>
          </p:grpSp>
          <p:sp>
            <p:nvSpPr>
              <p:cNvPr id="8" name="Akış Çizelgesi: Bağlayıcı 7">
                <a:extLst>
                  <a:ext uri="{FF2B5EF4-FFF2-40B4-BE49-F238E27FC236}">
                    <a16:creationId xmlns:a16="http://schemas.microsoft.com/office/drawing/2014/main" id="{EB2854C7-6DDF-4DA3-BF67-94760038E04B}"/>
                  </a:ext>
                </a:extLst>
              </p:cNvPr>
              <p:cNvSpPr/>
              <p:nvPr/>
            </p:nvSpPr>
            <p:spPr>
              <a:xfrm rot="366504">
                <a:off x="1180282" y="604972"/>
                <a:ext cx="111162" cy="146481"/>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6" name="Metin kutusu 5">
              <a:extLst>
                <a:ext uri="{FF2B5EF4-FFF2-40B4-BE49-F238E27FC236}">
                  <a16:creationId xmlns:a16="http://schemas.microsoft.com/office/drawing/2014/main" id="{DBF13411-F8FC-4A14-887A-41B288355F6A}"/>
                </a:ext>
              </a:extLst>
            </p:cNvPr>
            <p:cNvSpPr txBox="1"/>
            <p:nvPr/>
          </p:nvSpPr>
          <p:spPr>
            <a:xfrm>
              <a:off x="400672" y="655745"/>
              <a:ext cx="1834410" cy="523220"/>
            </a:xfrm>
            <a:prstGeom prst="rect">
              <a:avLst/>
            </a:prstGeom>
            <a:noFill/>
          </p:spPr>
          <p:txBody>
            <a:bodyPr wrap="square" rtlCol="0">
              <a:spAutoFit/>
            </a:bodyPr>
            <a:lstStyle/>
            <a:p>
              <a:r>
                <a:rPr lang="tr-TR" sz="2800" dirty="0">
                  <a:solidFill>
                    <a:srgbClr val="C00000"/>
                  </a:solidFill>
                </a:rPr>
                <a:t> STRATEJİK</a:t>
              </a:r>
            </a:p>
          </p:txBody>
        </p:sp>
      </p:grpSp>
      <p:graphicFrame>
        <p:nvGraphicFramePr>
          <p:cNvPr id="2" name="Tablo 1">
            <a:extLst>
              <a:ext uri="{FF2B5EF4-FFF2-40B4-BE49-F238E27FC236}">
                <a16:creationId xmlns:a16="http://schemas.microsoft.com/office/drawing/2014/main" id="{A0167BED-36D3-473B-9513-6270CE311A80}"/>
              </a:ext>
            </a:extLst>
          </p:cNvPr>
          <p:cNvGraphicFramePr>
            <a:graphicFrameLocks noGrp="1"/>
          </p:cNvGraphicFramePr>
          <p:nvPr>
            <p:extLst>
              <p:ext uri="{D42A27DB-BD31-4B8C-83A1-F6EECF244321}">
                <p14:modId xmlns:p14="http://schemas.microsoft.com/office/powerpoint/2010/main" val="2410535276"/>
              </p:ext>
            </p:extLst>
          </p:nvPr>
        </p:nvGraphicFramePr>
        <p:xfrm>
          <a:off x="658906" y="1708862"/>
          <a:ext cx="10515600" cy="2041746"/>
        </p:xfrm>
        <a:graphic>
          <a:graphicData uri="http://schemas.openxmlformats.org/drawingml/2006/table">
            <a:tbl>
              <a:tblPr>
                <a:tableStyleId>{5C22544A-7EE6-4342-B048-85BDC9FD1C3A}</a:tableStyleId>
              </a:tblPr>
              <a:tblGrid>
                <a:gridCol w="651039">
                  <a:extLst>
                    <a:ext uri="{9D8B030D-6E8A-4147-A177-3AD203B41FA5}">
                      <a16:colId xmlns:a16="http://schemas.microsoft.com/office/drawing/2014/main" val="1189667496"/>
                    </a:ext>
                  </a:extLst>
                </a:gridCol>
                <a:gridCol w="483880">
                  <a:extLst>
                    <a:ext uri="{9D8B030D-6E8A-4147-A177-3AD203B41FA5}">
                      <a16:colId xmlns:a16="http://schemas.microsoft.com/office/drawing/2014/main" val="2733320270"/>
                    </a:ext>
                  </a:extLst>
                </a:gridCol>
                <a:gridCol w="651039">
                  <a:extLst>
                    <a:ext uri="{9D8B030D-6E8A-4147-A177-3AD203B41FA5}">
                      <a16:colId xmlns:a16="http://schemas.microsoft.com/office/drawing/2014/main" val="2817096054"/>
                    </a:ext>
                  </a:extLst>
                </a:gridCol>
                <a:gridCol w="659837">
                  <a:extLst>
                    <a:ext uri="{9D8B030D-6E8A-4147-A177-3AD203B41FA5}">
                      <a16:colId xmlns:a16="http://schemas.microsoft.com/office/drawing/2014/main" val="1336918210"/>
                    </a:ext>
                  </a:extLst>
                </a:gridCol>
                <a:gridCol w="1960358">
                  <a:extLst>
                    <a:ext uri="{9D8B030D-6E8A-4147-A177-3AD203B41FA5}">
                      <a16:colId xmlns:a16="http://schemas.microsoft.com/office/drawing/2014/main" val="4076144436"/>
                    </a:ext>
                  </a:extLst>
                </a:gridCol>
                <a:gridCol w="1103484">
                  <a:extLst>
                    <a:ext uri="{9D8B030D-6E8A-4147-A177-3AD203B41FA5}">
                      <a16:colId xmlns:a16="http://schemas.microsoft.com/office/drawing/2014/main" val="3075993267"/>
                    </a:ext>
                  </a:extLst>
                </a:gridCol>
                <a:gridCol w="1363663">
                  <a:extLst>
                    <a:ext uri="{9D8B030D-6E8A-4147-A177-3AD203B41FA5}">
                      <a16:colId xmlns:a16="http://schemas.microsoft.com/office/drawing/2014/main" val="3155640679"/>
                    </a:ext>
                  </a:extLst>
                </a:gridCol>
                <a:gridCol w="1363663">
                  <a:extLst>
                    <a:ext uri="{9D8B030D-6E8A-4147-A177-3AD203B41FA5}">
                      <a16:colId xmlns:a16="http://schemas.microsoft.com/office/drawing/2014/main" val="2946290791"/>
                    </a:ext>
                  </a:extLst>
                </a:gridCol>
                <a:gridCol w="1275685">
                  <a:extLst>
                    <a:ext uri="{9D8B030D-6E8A-4147-A177-3AD203B41FA5}">
                      <a16:colId xmlns:a16="http://schemas.microsoft.com/office/drawing/2014/main" val="2249512605"/>
                    </a:ext>
                  </a:extLst>
                </a:gridCol>
                <a:gridCol w="1002952">
                  <a:extLst>
                    <a:ext uri="{9D8B030D-6E8A-4147-A177-3AD203B41FA5}">
                      <a16:colId xmlns:a16="http://schemas.microsoft.com/office/drawing/2014/main" val="1268916956"/>
                    </a:ext>
                  </a:extLst>
                </a:gridCol>
              </a:tblGrid>
              <a:tr h="505101">
                <a:tc>
                  <a:txBody>
                    <a:bodyPr/>
                    <a:lstStyle/>
                    <a:p>
                      <a:pPr algn="ctr" fontAlgn="ctr"/>
                      <a:r>
                        <a:rPr lang="tr-TR" sz="1000" u="none" strike="noStrike" dirty="0">
                          <a:solidFill>
                            <a:schemeClr val="bg1"/>
                          </a:solidFill>
                          <a:effectLst/>
                        </a:rPr>
                        <a:t>Etki</a:t>
                      </a:r>
                      <a:endParaRPr lang="tr-TR" sz="1000" b="1" i="1" u="none" strike="noStrike" dirty="0">
                        <a:solidFill>
                          <a:schemeClr val="bg1"/>
                        </a:solidFill>
                        <a:effectLst/>
                        <a:latin typeface="Georgia" panose="02040502050405020303" pitchFamily="18" charset="0"/>
                      </a:endParaRPr>
                    </a:p>
                  </a:txBody>
                  <a:tcPr marL="6600" marR="6600" marT="66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0000"/>
                    </a:solidFill>
                  </a:tcPr>
                </a:tc>
                <a:tc>
                  <a:txBody>
                    <a:bodyPr/>
                    <a:lstStyle/>
                    <a:p>
                      <a:pPr algn="ctr" fontAlgn="ctr"/>
                      <a:r>
                        <a:rPr lang="tr-TR" sz="1000" u="none" strike="noStrike" dirty="0">
                          <a:solidFill>
                            <a:schemeClr val="bg1"/>
                          </a:solidFill>
                          <a:effectLst/>
                        </a:rPr>
                        <a:t>Olasılık</a:t>
                      </a:r>
                      <a:endParaRPr lang="tr-TR" sz="1000" b="1" i="1" u="none" strike="noStrike" dirty="0">
                        <a:solidFill>
                          <a:schemeClr val="bg1"/>
                        </a:solidFill>
                        <a:effectLst/>
                        <a:latin typeface="Georgia" panose="02040502050405020303" pitchFamily="18" charset="0"/>
                      </a:endParaRPr>
                    </a:p>
                  </a:txBody>
                  <a:tcPr marL="6600" marR="6600" marT="66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0000"/>
                    </a:solidFill>
                  </a:tcPr>
                </a:tc>
                <a:tc>
                  <a:txBody>
                    <a:bodyPr/>
                    <a:lstStyle/>
                    <a:p>
                      <a:pPr algn="ctr" fontAlgn="ctr"/>
                      <a:r>
                        <a:rPr lang="tr-TR" sz="1000" u="none" strike="noStrike" dirty="0">
                          <a:solidFill>
                            <a:schemeClr val="bg1"/>
                          </a:solidFill>
                          <a:effectLst/>
                        </a:rPr>
                        <a:t>Doğal Risk Puanı</a:t>
                      </a:r>
                      <a:endParaRPr lang="tr-TR" sz="1000" b="1" i="1" u="none" strike="noStrike" dirty="0">
                        <a:solidFill>
                          <a:schemeClr val="bg1"/>
                        </a:solidFill>
                        <a:effectLst/>
                        <a:latin typeface="Georgia" panose="02040502050405020303" pitchFamily="18" charset="0"/>
                      </a:endParaRPr>
                    </a:p>
                  </a:txBody>
                  <a:tcPr marL="6600" marR="6600" marT="66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0000"/>
                    </a:solidFill>
                  </a:tcPr>
                </a:tc>
                <a:tc>
                  <a:txBody>
                    <a:bodyPr/>
                    <a:lstStyle/>
                    <a:p>
                      <a:pPr algn="ctr" fontAlgn="ctr"/>
                      <a:r>
                        <a:rPr lang="tr-TR" sz="1000" u="none" strike="noStrike" dirty="0">
                          <a:solidFill>
                            <a:schemeClr val="bg1"/>
                          </a:solidFill>
                          <a:effectLst/>
                        </a:rPr>
                        <a:t>Doğal Risk Seviyesi</a:t>
                      </a:r>
                      <a:endParaRPr lang="tr-TR" sz="1000" b="1" i="1" u="none" strike="noStrike" dirty="0">
                        <a:solidFill>
                          <a:schemeClr val="bg1"/>
                        </a:solidFill>
                        <a:effectLst/>
                        <a:latin typeface="Georgia" panose="02040502050405020303" pitchFamily="18" charset="0"/>
                      </a:endParaRPr>
                    </a:p>
                  </a:txBody>
                  <a:tcPr marL="6600" marR="6600" marT="66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0000"/>
                    </a:solidFill>
                  </a:tcPr>
                </a:tc>
                <a:tc>
                  <a:txBody>
                    <a:bodyPr/>
                    <a:lstStyle/>
                    <a:p>
                      <a:pPr algn="ctr" fontAlgn="ctr"/>
                      <a:r>
                        <a:rPr lang="tr-TR" sz="1000" u="none" strike="noStrike" dirty="0">
                          <a:solidFill>
                            <a:schemeClr val="bg1"/>
                          </a:solidFill>
                          <a:effectLst/>
                        </a:rPr>
                        <a:t>Mevcut Risk Yönetimi Faaliyetleri</a:t>
                      </a:r>
                      <a:endParaRPr lang="tr-TR" sz="1000" b="1" i="1" u="none" strike="noStrike" dirty="0">
                        <a:solidFill>
                          <a:schemeClr val="bg1"/>
                        </a:solidFill>
                        <a:effectLst/>
                        <a:latin typeface="Georgia" panose="02040502050405020303" pitchFamily="18" charset="0"/>
                      </a:endParaRPr>
                    </a:p>
                  </a:txBody>
                  <a:tcPr marL="6600" marR="6600" marT="66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0000"/>
                    </a:solidFill>
                  </a:tcPr>
                </a:tc>
                <a:tc>
                  <a:txBody>
                    <a:bodyPr/>
                    <a:lstStyle/>
                    <a:p>
                      <a:pPr algn="ctr" fontAlgn="ctr"/>
                      <a:r>
                        <a:rPr lang="tr-TR" sz="1000" u="none" strike="noStrike" dirty="0">
                          <a:solidFill>
                            <a:schemeClr val="bg1"/>
                          </a:solidFill>
                          <a:effectLst/>
                        </a:rPr>
                        <a:t>Mevcut Risk Yönetimi Faaliyetlerinin Yeterliliği</a:t>
                      </a:r>
                      <a:endParaRPr lang="tr-TR" sz="1000" b="1" i="1" u="none" strike="noStrike" dirty="0">
                        <a:solidFill>
                          <a:schemeClr val="bg1"/>
                        </a:solidFill>
                        <a:effectLst/>
                        <a:latin typeface="Georgia" panose="02040502050405020303" pitchFamily="18" charset="0"/>
                      </a:endParaRPr>
                    </a:p>
                  </a:txBody>
                  <a:tcPr marL="6600" marR="6600" marT="66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0000"/>
                    </a:solidFill>
                  </a:tcPr>
                </a:tc>
                <a:tc>
                  <a:txBody>
                    <a:bodyPr/>
                    <a:lstStyle/>
                    <a:p>
                      <a:pPr algn="ctr" fontAlgn="ctr"/>
                      <a:r>
                        <a:rPr lang="tr-TR" sz="1000" u="none" strike="noStrike" dirty="0">
                          <a:solidFill>
                            <a:schemeClr val="bg1"/>
                          </a:solidFill>
                          <a:effectLst/>
                        </a:rPr>
                        <a:t>Mevcut Risk Yönetimi Faaliyetlerinin Yeterlilik Katsayısı</a:t>
                      </a:r>
                      <a:endParaRPr lang="tr-TR" sz="1000" b="1" i="1" u="none" strike="noStrike" dirty="0">
                        <a:solidFill>
                          <a:schemeClr val="bg1"/>
                        </a:solidFill>
                        <a:effectLst/>
                        <a:latin typeface="Georgia" panose="02040502050405020303" pitchFamily="18" charset="0"/>
                      </a:endParaRPr>
                    </a:p>
                  </a:txBody>
                  <a:tcPr marL="6600" marR="6600" marT="66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0000"/>
                    </a:solidFill>
                  </a:tcPr>
                </a:tc>
                <a:tc>
                  <a:txBody>
                    <a:bodyPr/>
                    <a:lstStyle/>
                    <a:p>
                      <a:pPr algn="ctr" fontAlgn="ctr"/>
                      <a:r>
                        <a:rPr lang="tr-TR" sz="1000" u="none" strike="noStrike" dirty="0">
                          <a:solidFill>
                            <a:schemeClr val="bg1"/>
                          </a:solidFill>
                          <a:effectLst/>
                        </a:rPr>
                        <a:t>Mevcut Risk Yönetimi Faaliyetleri Riskin Etkisini Mi Olasılığını Mı Düşürmekte?</a:t>
                      </a:r>
                      <a:endParaRPr lang="tr-TR" sz="1000" b="1" i="1" u="none" strike="noStrike" dirty="0">
                        <a:solidFill>
                          <a:schemeClr val="bg1"/>
                        </a:solidFill>
                        <a:effectLst/>
                        <a:latin typeface="Georgia" panose="02040502050405020303" pitchFamily="18" charset="0"/>
                      </a:endParaRPr>
                    </a:p>
                  </a:txBody>
                  <a:tcPr marL="6600" marR="6600" marT="66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0000"/>
                    </a:solidFill>
                  </a:tcPr>
                </a:tc>
                <a:tc>
                  <a:txBody>
                    <a:bodyPr/>
                    <a:lstStyle/>
                    <a:p>
                      <a:pPr algn="ctr" fontAlgn="ctr"/>
                      <a:r>
                        <a:rPr lang="tr-TR" sz="1000" u="none" strike="noStrike" dirty="0">
                          <a:solidFill>
                            <a:schemeClr val="bg1"/>
                          </a:solidFill>
                          <a:effectLst/>
                        </a:rPr>
                        <a:t>Artık Risk Puanı</a:t>
                      </a:r>
                      <a:endParaRPr lang="tr-TR" sz="1000" b="1" i="1" u="none" strike="noStrike" dirty="0">
                        <a:solidFill>
                          <a:schemeClr val="bg1"/>
                        </a:solidFill>
                        <a:effectLst/>
                        <a:latin typeface="Georgia" panose="02040502050405020303" pitchFamily="18" charset="0"/>
                      </a:endParaRPr>
                    </a:p>
                  </a:txBody>
                  <a:tcPr marL="6600" marR="6600" marT="66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0000"/>
                    </a:solidFill>
                  </a:tcPr>
                </a:tc>
                <a:tc>
                  <a:txBody>
                    <a:bodyPr/>
                    <a:lstStyle/>
                    <a:p>
                      <a:pPr algn="ctr" fontAlgn="ctr"/>
                      <a:r>
                        <a:rPr lang="tr-TR" sz="1000" u="none" strike="noStrike" dirty="0">
                          <a:solidFill>
                            <a:schemeClr val="bg1"/>
                          </a:solidFill>
                          <a:effectLst/>
                        </a:rPr>
                        <a:t>Artık Risk Seviyesi </a:t>
                      </a:r>
                      <a:br>
                        <a:rPr lang="tr-TR" sz="1000" u="none" strike="noStrike" dirty="0">
                          <a:solidFill>
                            <a:schemeClr val="bg1"/>
                          </a:solidFill>
                          <a:effectLst/>
                        </a:rPr>
                      </a:br>
                      <a:r>
                        <a:rPr lang="tr-TR" sz="1000" u="none" strike="noStrike" dirty="0">
                          <a:solidFill>
                            <a:schemeClr val="bg1"/>
                          </a:solidFill>
                          <a:effectLst/>
                        </a:rPr>
                        <a:t>(Sonuç)</a:t>
                      </a:r>
                      <a:endParaRPr lang="tr-TR" sz="1000" b="1" i="1" u="none" strike="noStrike" dirty="0">
                        <a:solidFill>
                          <a:schemeClr val="bg1"/>
                        </a:solidFill>
                        <a:effectLst/>
                        <a:latin typeface="Georgia" panose="02040502050405020303" pitchFamily="18" charset="0"/>
                      </a:endParaRPr>
                    </a:p>
                  </a:txBody>
                  <a:tcPr marL="6600" marR="6600" marT="66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0000"/>
                    </a:solidFill>
                  </a:tcPr>
                </a:tc>
                <a:extLst>
                  <a:ext uri="{0D108BD9-81ED-4DB2-BD59-A6C34878D82A}">
                    <a16:rowId xmlns:a16="http://schemas.microsoft.com/office/drawing/2014/main" val="2852876796"/>
                  </a:ext>
                </a:extLst>
              </a:tr>
              <a:tr h="1425546">
                <a:tc>
                  <a:txBody>
                    <a:bodyPr/>
                    <a:lstStyle/>
                    <a:p>
                      <a:pPr algn="ctr" fontAlgn="ctr"/>
                      <a:r>
                        <a:rPr lang="tr-TR" sz="1200" b="0" i="0" u="none" strike="noStrike" kern="1200" dirty="0">
                          <a:solidFill>
                            <a:srgbClr val="000000"/>
                          </a:solidFill>
                          <a:effectLst/>
                          <a:latin typeface="Georgia" panose="02040502050405020303" pitchFamily="18" charset="0"/>
                          <a:ea typeface="+mn-ea"/>
                          <a:cs typeface="+mn-cs"/>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tr-TR" sz="1200" b="0" i="0" u="none" strike="noStrike" kern="1200" dirty="0">
                          <a:solidFill>
                            <a:srgbClr val="000000"/>
                          </a:solidFill>
                          <a:effectLst/>
                          <a:latin typeface="Georgia" panose="02040502050405020303" pitchFamily="18" charset="0"/>
                          <a:ea typeface="+mn-ea"/>
                          <a:cs typeface="+mn-cs"/>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tr-TR" sz="1200" b="0" i="0" u="none" strike="noStrike" kern="1200" dirty="0">
                          <a:solidFill>
                            <a:srgbClr val="000000"/>
                          </a:solidFill>
                          <a:effectLst/>
                          <a:latin typeface="Georgia" panose="02040502050405020303" pitchFamily="18" charset="0"/>
                          <a:ea typeface="+mn-ea"/>
                          <a:cs typeface="+mn-cs"/>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kern="1200" dirty="0">
                          <a:solidFill>
                            <a:srgbClr val="000000"/>
                          </a:solidFill>
                          <a:effectLst/>
                          <a:latin typeface="Georgia" panose="02040502050405020303" pitchFamily="18" charset="0"/>
                          <a:ea typeface="+mn-ea"/>
                          <a:cs typeface="+mn-cs"/>
                        </a:rPr>
                        <a:t>Çok yüksek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ctr"/>
                      <a:r>
                        <a:rPr lang="tr-TR" sz="1200" b="0" i="0" u="none" strike="noStrike" kern="1200" dirty="0">
                          <a:solidFill>
                            <a:srgbClr val="000000"/>
                          </a:solidFill>
                          <a:effectLst/>
                          <a:latin typeface="Georgia" panose="02040502050405020303" pitchFamily="18" charset="0"/>
                          <a:ea typeface="+mn-ea"/>
                          <a:cs typeface="+mn-cs"/>
                        </a:rPr>
                        <a:t>1- İlave personel görevlendirilmesi yapılması</a:t>
                      </a:r>
                      <a:br>
                        <a:rPr lang="tr-TR" sz="1200" b="0" i="0" u="none" strike="noStrike" kern="1200" dirty="0">
                          <a:solidFill>
                            <a:srgbClr val="000000"/>
                          </a:solidFill>
                          <a:effectLst/>
                          <a:latin typeface="Georgia" panose="02040502050405020303" pitchFamily="18" charset="0"/>
                          <a:ea typeface="+mn-ea"/>
                          <a:cs typeface="+mn-cs"/>
                        </a:rPr>
                      </a:br>
                      <a:r>
                        <a:rPr lang="tr-TR" sz="1200" b="0" i="0" u="none" strike="noStrike" kern="1200" dirty="0">
                          <a:solidFill>
                            <a:srgbClr val="000000"/>
                          </a:solidFill>
                          <a:effectLst/>
                          <a:latin typeface="Georgia" panose="02040502050405020303" pitchFamily="18" charset="0"/>
                          <a:ea typeface="+mn-ea"/>
                          <a:cs typeface="+mn-cs"/>
                        </a:rPr>
                        <a:t>2- Döner Sermaye kaynaklarından ödenek temin edilmesi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kern="1200" dirty="0">
                          <a:solidFill>
                            <a:srgbClr val="000000"/>
                          </a:solidFill>
                          <a:effectLst/>
                          <a:latin typeface="Georgia" panose="02040502050405020303" pitchFamily="18" charset="0"/>
                          <a:ea typeface="+mn-ea"/>
                          <a:cs typeface="+mn-cs"/>
                        </a:rPr>
                        <a:t>Yeterli Değil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kern="1200" dirty="0">
                          <a:solidFill>
                            <a:srgbClr val="000000"/>
                          </a:solidFill>
                          <a:effectLst/>
                          <a:latin typeface="Georgia" panose="02040502050405020303" pitchFamily="18" charset="0"/>
                          <a:ea typeface="+mn-ea"/>
                          <a:cs typeface="+mn-cs"/>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kern="1200" dirty="0">
                          <a:solidFill>
                            <a:srgbClr val="000000"/>
                          </a:solidFill>
                          <a:effectLst/>
                          <a:latin typeface="Georgia" panose="02040502050405020303" pitchFamily="18" charset="0"/>
                          <a:ea typeface="+mn-ea"/>
                          <a:cs typeface="+mn-cs"/>
                        </a:rPr>
                        <a:t>Olasılık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kern="1200" dirty="0">
                          <a:solidFill>
                            <a:srgbClr val="000000"/>
                          </a:solidFill>
                          <a:effectLst/>
                          <a:latin typeface="Georgia" panose="02040502050405020303" pitchFamily="18" charset="0"/>
                          <a:ea typeface="+mn-ea"/>
                          <a:cs typeface="+mn-cs"/>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kern="1200" dirty="0">
                          <a:solidFill>
                            <a:srgbClr val="000000"/>
                          </a:solidFill>
                          <a:effectLst/>
                          <a:latin typeface="Georgia" panose="02040502050405020303" pitchFamily="18" charset="0"/>
                          <a:ea typeface="+mn-ea"/>
                          <a:cs typeface="+mn-cs"/>
                        </a:rPr>
                        <a:t>ÇOK YÜKSEK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105002496"/>
                  </a:ext>
                </a:extLst>
              </a:tr>
            </a:tbl>
          </a:graphicData>
        </a:graphic>
      </p:graphicFrame>
      <p:sp>
        <p:nvSpPr>
          <p:cNvPr id="11" name="Metin kutusu 10">
            <a:extLst>
              <a:ext uri="{FF2B5EF4-FFF2-40B4-BE49-F238E27FC236}">
                <a16:creationId xmlns:a16="http://schemas.microsoft.com/office/drawing/2014/main" id="{EC75F5D7-6ECA-4A54-8A0A-F56C9F1CC5E3}"/>
              </a:ext>
            </a:extLst>
          </p:cNvPr>
          <p:cNvSpPr txBox="1"/>
          <p:nvPr/>
        </p:nvSpPr>
        <p:spPr>
          <a:xfrm>
            <a:off x="524435" y="1271983"/>
            <a:ext cx="9005047" cy="369332"/>
          </a:xfrm>
          <a:prstGeom prst="rect">
            <a:avLst/>
          </a:prstGeom>
          <a:noFill/>
        </p:spPr>
        <p:txBody>
          <a:bodyPr wrap="square">
            <a:spAutoFit/>
          </a:bodyPr>
          <a:lstStyle/>
          <a:p>
            <a:r>
              <a:rPr lang="tr-TR" sz="1800" b="0" dirty="0"/>
              <a:t>Risk Seviyelerinin Belirlenmesi - Risklerin Etki ve Olasılık Seviyelerinin Belirlenmesi</a:t>
            </a:r>
            <a:endParaRPr lang="tr-TR" dirty="0"/>
          </a:p>
        </p:txBody>
      </p:sp>
      <p:sp>
        <p:nvSpPr>
          <p:cNvPr id="12" name="Eylem Düğmesi: Geri Git veya Öncekine Git 11">
            <a:hlinkClick r:id="" action="ppaction://noaction" highlightClick="1"/>
            <a:extLst>
              <a:ext uri="{FF2B5EF4-FFF2-40B4-BE49-F238E27FC236}">
                <a16:creationId xmlns:a16="http://schemas.microsoft.com/office/drawing/2014/main" id="{61C0583C-15D3-4482-925A-8DBF4B32D18F}"/>
              </a:ext>
            </a:extLst>
          </p:cNvPr>
          <p:cNvSpPr/>
          <p:nvPr/>
        </p:nvSpPr>
        <p:spPr>
          <a:xfrm rot="16200000">
            <a:off x="1100648" y="3552325"/>
            <a:ext cx="193611" cy="18694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Eylem Düğmesi: Geri Git veya Öncekine Git 12">
            <a:hlinkClick r:id="" action="ppaction://noaction" highlightClick="1"/>
            <a:extLst>
              <a:ext uri="{FF2B5EF4-FFF2-40B4-BE49-F238E27FC236}">
                <a16:creationId xmlns:a16="http://schemas.microsoft.com/office/drawing/2014/main" id="{C7C757FA-83A7-4C7D-8728-CF973331924C}"/>
              </a:ext>
            </a:extLst>
          </p:cNvPr>
          <p:cNvSpPr/>
          <p:nvPr/>
        </p:nvSpPr>
        <p:spPr>
          <a:xfrm rot="16200000">
            <a:off x="1580917" y="3555118"/>
            <a:ext cx="193611" cy="18694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Metin kutusu 13">
            <a:extLst>
              <a:ext uri="{FF2B5EF4-FFF2-40B4-BE49-F238E27FC236}">
                <a16:creationId xmlns:a16="http://schemas.microsoft.com/office/drawing/2014/main" id="{C9860F94-1D45-492B-B52D-43F2B2315242}"/>
              </a:ext>
            </a:extLst>
          </p:cNvPr>
          <p:cNvSpPr txBox="1"/>
          <p:nvPr/>
        </p:nvSpPr>
        <p:spPr>
          <a:xfrm>
            <a:off x="870893" y="3745401"/>
            <a:ext cx="379689" cy="784830"/>
          </a:xfrm>
          <a:prstGeom prst="rect">
            <a:avLst/>
          </a:prstGeom>
          <a:solidFill>
            <a:schemeClr val="bg1">
              <a:lumMod val="95000"/>
            </a:schemeClr>
          </a:solidFill>
          <a:ln>
            <a:solidFill>
              <a:schemeClr val="tx1"/>
            </a:solidFill>
          </a:ln>
        </p:spPr>
        <p:txBody>
          <a:bodyPr wrap="square" rtlCol="0">
            <a:spAutoFit/>
          </a:bodyPr>
          <a:lstStyle/>
          <a:p>
            <a:r>
              <a:rPr lang="tr-TR" sz="900" dirty="0"/>
              <a:t>1</a:t>
            </a:r>
          </a:p>
          <a:p>
            <a:r>
              <a:rPr lang="tr-TR" sz="900" dirty="0"/>
              <a:t>2</a:t>
            </a:r>
          </a:p>
          <a:p>
            <a:r>
              <a:rPr lang="tr-TR" sz="900" dirty="0"/>
              <a:t>3</a:t>
            </a:r>
          </a:p>
          <a:p>
            <a:r>
              <a:rPr lang="tr-TR" sz="900" dirty="0"/>
              <a:t>4</a:t>
            </a:r>
          </a:p>
          <a:p>
            <a:r>
              <a:rPr lang="tr-TR" sz="900" dirty="0"/>
              <a:t>5</a:t>
            </a:r>
          </a:p>
        </p:txBody>
      </p:sp>
      <p:sp>
        <p:nvSpPr>
          <p:cNvPr id="15" name="Metin kutusu 14">
            <a:extLst>
              <a:ext uri="{FF2B5EF4-FFF2-40B4-BE49-F238E27FC236}">
                <a16:creationId xmlns:a16="http://schemas.microsoft.com/office/drawing/2014/main" id="{370C24CC-5D0C-4112-9C4C-C3F3C09EC93C}"/>
              </a:ext>
            </a:extLst>
          </p:cNvPr>
          <p:cNvSpPr txBox="1"/>
          <p:nvPr/>
        </p:nvSpPr>
        <p:spPr>
          <a:xfrm>
            <a:off x="1402982" y="3754359"/>
            <a:ext cx="379689" cy="784830"/>
          </a:xfrm>
          <a:prstGeom prst="rect">
            <a:avLst/>
          </a:prstGeom>
          <a:solidFill>
            <a:schemeClr val="bg1">
              <a:lumMod val="95000"/>
            </a:schemeClr>
          </a:solidFill>
          <a:ln>
            <a:solidFill>
              <a:schemeClr val="tx1"/>
            </a:solidFill>
          </a:ln>
        </p:spPr>
        <p:txBody>
          <a:bodyPr wrap="square" rtlCol="0">
            <a:spAutoFit/>
          </a:bodyPr>
          <a:lstStyle/>
          <a:p>
            <a:r>
              <a:rPr lang="tr-TR" sz="900" dirty="0"/>
              <a:t>1</a:t>
            </a:r>
          </a:p>
          <a:p>
            <a:r>
              <a:rPr lang="tr-TR" sz="900" dirty="0"/>
              <a:t>2</a:t>
            </a:r>
          </a:p>
          <a:p>
            <a:r>
              <a:rPr lang="tr-TR" sz="900" dirty="0"/>
              <a:t>3</a:t>
            </a:r>
          </a:p>
          <a:p>
            <a:r>
              <a:rPr lang="tr-TR" sz="900" dirty="0"/>
              <a:t>4</a:t>
            </a:r>
          </a:p>
          <a:p>
            <a:r>
              <a:rPr lang="tr-TR" sz="900" dirty="0"/>
              <a:t>5</a:t>
            </a:r>
          </a:p>
        </p:txBody>
      </p:sp>
      <p:sp>
        <p:nvSpPr>
          <p:cNvPr id="16" name="Rectangle 18">
            <a:extLst>
              <a:ext uri="{FF2B5EF4-FFF2-40B4-BE49-F238E27FC236}">
                <a16:creationId xmlns:a16="http://schemas.microsoft.com/office/drawing/2014/main" id="{69436C7B-BE88-405E-86AD-E565DA3C6769}"/>
              </a:ext>
            </a:extLst>
          </p:cNvPr>
          <p:cNvSpPr>
            <a:spLocks noChangeArrowheads="1"/>
          </p:cNvSpPr>
          <p:nvPr/>
        </p:nvSpPr>
        <p:spPr bwMode="auto">
          <a:xfrm>
            <a:off x="4160002" y="4582747"/>
            <a:ext cx="6427315" cy="171452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63500" tIns="0" rIns="64800" bIns="0"/>
          <a:lstStyle/>
          <a:p>
            <a:r>
              <a:rPr lang="tr-TR" sz="1400" b="1" u="sng" dirty="0">
                <a:solidFill>
                  <a:schemeClr val="tx1"/>
                </a:solidFill>
              </a:rPr>
              <a:t>Not:</a:t>
            </a:r>
            <a:r>
              <a:rPr lang="tr-TR" sz="1200" dirty="0">
                <a:solidFill>
                  <a:schemeClr val="tx1"/>
                </a:solidFill>
                <a:latin typeface="Georgia" pitchFamily="18" charset="0"/>
              </a:rPr>
              <a:t> </a:t>
            </a:r>
          </a:p>
          <a:p>
            <a:r>
              <a:rPr lang="tr-TR" sz="1200" dirty="0">
                <a:solidFill>
                  <a:schemeClr val="tx1"/>
                </a:solidFill>
                <a:latin typeface="Georgia" pitchFamily="18" charset="0"/>
              </a:rPr>
              <a:t>1- Belirlenen risklerin etki ve olasılık seviyelerini değerlendirin.</a:t>
            </a:r>
          </a:p>
          <a:p>
            <a:r>
              <a:rPr lang="tr-TR" sz="1200" dirty="0">
                <a:solidFill>
                  <a:schemeClr val="tx1"/>
                </a:solidFill>
                <a:latin typeface="Georgia" pitchFamily="18" charset="0"/>
              </a:rPr>
              <a:t>2- ETKİ PUANI X OLASILIK PUANI = </a:t>
            </a:r>
            <a:r>
              <a:rPr lang="tr-TR" sz="1200" dirty="0">
                <a:solidFill>
                  <a:srgbClr val="FF0000"/>
                </a:solidFill>
                <a:latin typeface="Georgia" pitchFamily="18" charset="0"/>
              </a:rPr>
              <a:t>DOĞAL RİSK </a:t>
            </a:r>
            <a:r>
              <a:rPr lang="tr-TR" sz="1200" dirty="0" err="1">
                <a:solidFill>
                  <a:srgbClr val="FF0000"/>
                </a:solidFill>
                <a:latin typeface="Georgia" pitchFamily="18" charset="0"/>
              </a:rPr>
              <a:t>PUANI’</a:t>
            </a:r>
            <a:r>
              <a:rPr lang="tr-TR" sz="1200" dirty="0" err="1">
                <a:solidFill>
                  <a:schemeClr val="tx1"/>
                </a:solidFill>
                <a:latin typeface="Georgia" pitchFamily="18" charset="0"/>
              </a:rPr>
              <a:t>nı</a:t>
            </a:r>
            <a:r>
              <a:rPr lang="tr-TR" sz="1200" dirty="0">
                <a:solidFill>
                  <a:schemeClr val="tx1"/>
                </a:solidFill>
                <a:latin typeface="Georgia" pitchFamily="18" charset="0"/>
              </a:rPr>
              <a:t> belirleyin.</a:t>
            </a:r>
          </a:p>
          <a:p>
            <a:r>
              <a:rPr lang="tr-TR" sz="1200" dirty="0">
                <a:solidFill>
                  <a:schemeClr val="tx1"/>
                </a:solidFill>
                <a:latin typeface="Georgia" pitchFamily="18" charset="0"/>
              </a:rPr>
              <a:t>3- Hesaplanan doğal risk puanına denk gelen doğal risk seviyesini ilgili alana yazın.</a:t>
            </a:r>
          </a:p>
          <a:p>
            <a:r>
              <a:rPr lang="tr-TR" sz="1200" dirty="0">
                <a:solidFill>
                  <a:schemeClr val="tx1"/>
                </a:solidFill>
                <a:latin typeface="Georgia" pitchFamily="18" charset="0"/>
              </a:rPr>
              <a:t>4- Kurum tarafından uygulanan mevcut risk yönetimi faaliyetlerini yazın ve ne ölçüde etkin ve yeterli olduğuna ilişkin değerlendirme yapın.</a:t>
            </a:r>
          </a:p>
          <a:p>
            <a:r>
              <a:rPr lang="tr-TR" sz="1200" dirty="0">
                <a:solidFill>
                  <a:schemeClr val="tx1"/>
                </a:solidFill>
                <a:latin typeface="Georgia" pitchFamily="18" charset="0"/>
              </a:rPr>
              <a:t>5- Mevcut Risk Yönetimi Faaliyetlerinin Yeterlilik Katsayısı, Artık Risk Puanı ve Artık Risk Seviyesi yaptığınız bu değerlendirmeye bağlı olarak otomatik doldurulacaktır.</a:t>
            </a:r>
          </a:p>
        </p:txBody>
      </p:sp>
      <p:pic>
        <p:nvPicPr>
          <p:cNvPr id="17" name="Resim 16">
            <a:extLst>
              <a:ext uri="{FF2B5EF4-FFF2-40B4-BE49-F238E27FC236}">
                <a16:creationId xmlns:a16="http://schemas.microsoft.com/office/drawing/2014/main" id="{7A8E17DD-F6E6-4B39-8259-0D09A9103B59}"/>
              </a:ext>
            </a:extLst>
          </p:cNvPr>
          <p:cNvPicPr/>
          <p:nvPr/>
        </p:nvPicPr>
        <p:blipFill rotWithShape="1">
          <a:blip r:embed="rId4">
            <a:extLst>
              <a:ext uri="{28A0092B-C50C-407E-A947-70E740481C1C}">
                <a14:useLocalDpi xmlns:a14="http://schemas.microsoft.com/office/drawing/2010/main" val="0"/>
              </a:ext>
            </a:extLst>
          </a:blip>
          <a:srcRect l="10854" r="16616" b="8421"/>
          <a:stretch/>
        </p:blipFill>
        <p:spPr bwMode="auto">
          <a:xfrm>
            <a:off x="1964622" y="3899544"/>
            <a:ext cx="1923496" cy="1846836"/>
          </a:xfrm>
          <a:prstGeom prst="rect">
            <a:avLst/>
          </a:prstGeom>
          <a:solidFill>
            <a:srgbClr val="FFFFFF">
              <a:shade val="85000"/>
            </a:srgbClr>
          </a:solidFill>
          <a:ln w="317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Eylem Düğmesi: Geri Git veya Öncekine Git 17">
            <a:hlinkClick r:id="" action="ppaction://noaction" highlightClick="1"/>
            <a:extLst>
              <a:ext uri="{FF2B5EF4-FFF2-40B4-BE49-F238E27FC236}">
                <a16:creationId xmlns:a16="http://schemas.microsoft.com/office/drawing/2014/main" id="{353A320C-E650-41C3-BD83-5D83B0F4F0E2}"/>
              </a:ext>
            </a:extLst>
          </p:cNvPr>
          <p:cNvSpPr/>
          <p:nvPr/>
        </p:nvSpPr>
        <p:spPr>
          <a:xfrm rot="16200000">
            <a:off x="5990230" y="3556880"/>
            <a:ext cx="193611" cy="18694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Metin kutusu 18">
            <a:extLst>
              <a:ext uri="{FF2B5EF4-FFF2-40B4-BE49-F238E27FC236}">
                <a16:creationId xmlns:a16="http://schemas.microsoft.com/office/drawing/2014/main" id="{B0E7F154-271D-4AB2-9B78-096543CDF6FA}"/>
              </a:ext>
            </a:extLst>
          </p:cNvPr>
          <p:cNvSpPr txBox="1"/>
          <p:nvPr/>
        </p:nvSpPr>
        <p:spPr>
          <a:xfrm>
            <a:off x="5089859" y="3746323"/>
            <a:ext cx="1090647" cy="646331"/>
          </a:xfrm>
          <a:prstGeom prst="rect">
            <a:avLst/>
          </a:prstGeom>
          <a:solidFill>
            <a:schemeClr val="bg1">
              <a:lumMod val="95000"/>
            </a:schemeClr>
          </a:solidFill>
          <a:ln>
            <a:solidFill>
              <a:schemeClr val="tx1"/>
            </a:solidFill>
          </a:ln>
        </p:spPr>
        <p:txBody>
          <a:bodyPr wrap="square" rtlCol="0">
            <a:spAutoFit/>
          </a:bodyPr>
          <a:lstStyle/>
          <a:p>
            <a:r>
              <a:rPr lang="tr-TR" sz="900" dirty="0"/>
              <a:t>Yeterli Değil</a:t>
            </a:r>
          </a:p>
          <a:p>
            <a:r>
              <a:rPr lang="tr-TR" sz="900" dirty="0"/>
              <a:t>Kısmen Yeterli</a:t>
            </a:r>
          </a:p>
          <a:p>
            <a:r>
              <a:rPr lang="tr-TR" sz="900" dirty="0"/>
              <a:t>Yeterli</a:t>
            </a:r>
          </a:p>
          <a:p>
            <a:r>
              <a:rPr lang="tr-TR" sz="900" dirty="0"/>
              <a:t>Zayıf</a:t>
            </a:r>
          </a:p>
        </p:txBody>
      </p:sp>
      <p:sp>
        <p:nvSpPr>
          <p:cNvPr id="20" name="Eylem Düğmesi: Geri Git veya Öncekine Git 19">
            <a:hlinkClick r:id="" action="ppaction://noaction" highlightClick="1"/>
            <a:extLst>
              <a:ext uri="{FF2B5EF4-FFF2-40B4-BE49-F238E27FC236}">
                <a16:creationId xmlns:a16="http://schemas.microsoft.com/office/drawing/2014/main" id="{0FA7F6BD-98D9-4823-A4E6-B7C0BA054C7B}"/>
              </a:ext>
            </a:extLst>
          </p:cNvPr>
          <p:cNvSpPr/>
          <p:nvPr/>
        </p:nvSpPr>
        <p:spPr>
          <a:xfrm rot="16200000">
            <a:off x="8724466" y="3559570"/>
            <a:ext cx="193611" cy="18694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Metin kutusu 20">
            <a:extLst>
              <a:ext uri="{FF2B5EF4-FFF2-40B4-BE49-F238E27FC236}">
                <a16:creationId xmlns:a16="http://schemas.microsoft.com/office/drawing/2014/main" id="{420BE331-BD01-4BC8-B1ED-E191A3CE56D1}"/>
              </a:ext>
            </a:extLst>
          </p:cNvPr>
          <p:cNvSpPr txBox="1"/>
          <p:nvPr/>
        </p:nvSpPr>
        <p:spPr>
          <a:xfrm>
            <a:off x="7833059" y="3746327"/>
            <a:ext cx="1090647" cy="507831"/>
          </a:xfrm>
          <a:prstGeom prst="rect">
            <a:avLst/>
          </a:prstGeom>
          <a:solidFill>
            <a:schemeClr val="bg1">
              <a:lumMod val="95000"/>
            </a:schemeClr>
          </a:solidFill>
          <a:ln>
            <a:solidFill>
              <a:schemeClr val="tx1"/>
            </a:solidFill>
          </a:ln>
        </p:spPr>
        <p:txBody>
          <a:bodyPr wrap="square" rtlCol="0">
            <a:spAutoFit/>
          </a:bodyPr>
          <a:lstStyle/>
          <a:p>
            <a:r>
              <a:rPr lang="tr-TR" sz="900" dirty="0"/>
              <a:t>Olasılık</a:t>
            </a:r>
          </a:p>
          <a:p>
            <a:r>
              <a:rPr lang="tr-TR" sz="900" dirty="0"/>
              <a:t>Etki</a:t>
            </a:r>
          </a:p>
          <a:p>
            <a:r>
              <a:rPr lang="tr-TR" sz="900" dirty="0"/>
              <a:t>Etki ve Olasılık</a:t>
            </a:r>
          </a:p>
        </p:txBody>
      </p:sp>
    </p:spTree>
    <p:extLst>
      <p:ext uri="{BB962C8B-B14F-4D97-AF65-F5344CB8AC3E}">
        <p14:creationId xmlns:p14="http://schemas.microsoft.com/office/powerpoint/2010/main" val="3782893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1D0B7126-9032-4FEC-8516-1C0F65244314}"/>
              </a:ext>
            </a:extLst>
          </p:cNvPr>
          <p:cNvGrpSpPr/>
          <p:nvPr/>
        </p:nvGrpSpPr>
        <p:grpSpPr>
          <a:xfrm>
            <a:off x="400672" y="307423"/>
            <a:ext cx="10935290" cy="1078588"/>
            <a:chOff x="400672" y="307423"/>
            <a:chExt cx="10935290" cy="1078588"/>
          </a:xfrm>
        </p:grpSpPr>
        <p:grpSp>
          <p:nvGrpSpPr>
            <p:cNvPr id="5" name="Grup 4">
              <a:extLst>
                <a:ext uri="{FF2B5EF4-FFF2-40B4-BE49-F238E27FC236}">
                  <a16:creationId xmlns:a16="http://schemas.microsoft.com/office/drawing/2014/main" id="{DD44D2CA-8C78-4C86-8394-0A1BF6DAFD45}"/>
                </a:ext>
              </a:extLst>
            </p:cNvPr>
            <p:cNvGrpSpPr/>
            <p:nvPr/>
          </p:nvGrpSpPr>
          <p:grpSpPr>
            <a:xfrm>
              <a:off x="2000424" y="307423"/>
              <a:ext cx="9335538" cy="1078588"/>
              <a:chOff x="633217" y="579615"/>
              <a:chExt cx="9335538" cy="1078588"/>
            </a:xfrm>
          </p:grpSpPr>
          <p:grpSp>
            <p:nvGrpSpPr>
              <p:cNvPr id="7" name="Grup 6">
                <a:extLst>
                  <a:ext uri="{FF2B5EF4-FFF2-40B4-BE49-F238E27FC236}">
                    <a16:creationId xmlns:a16="http://schemas.microsoft.com/office/drawing/2014/main" id="{1CBC6F5F-CA84-4FD9-8D45-91CDD95E694F}"/>
                  </a:ext>
                </a:extLst>
              </p:cNvPr>
              <p:cNvGrpSpPr/>
              <p:nvPr/>
            </p:nvGrpSpPr>
            <p:grpSpPr>
              <a:xfrm>
                <a:off x="633217" y="579615"/>
                <a:ext cx="9335538" cy="1078588"/>
                <a:chOff x="2937146" y="481757"/>
                <a:chExt cx="9335538" cy="1078588"/>
              </a:xfrm>
            </p:grpSpPr>
            <p:pic>
              <p:nvPicPr>
                <p:cNvPr id="9" name="Picture 2" descr="What is Risk? How Does it Affect Business Value? | KRS CPAs, LLC |  Accountants &amp; Advisors">
                  <a:extLst>
                    <a:ext uri="{FF2B5EF4-FFF2-40B4-BE49-F238E27FC236}">
                      <a16:creationId xmlns:a16="http://schemas.microsoft.com/office/drawing/2014/main" id="{A995EFE9-F31A-4B8A-86DB-9A3D8EBF6A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8" b="92000" l="8000" r="94000">
                              <a14:foregroundMark x1="8333" y1="32444" x2="13333" y2="55556"/>
                              <a14:foregroundMark x1="13333" y1="55556" x2="8333" y2="27556"/>
                              <a14:foregroundMark x1="8333" y1="27556" x2="25000" y2="30222"/>
                              <a14:foregroundMark x1="26788" y1="42742" x2="29000" y2="58222"/>
                              <a14:foregroundMark x1="26587" y1="41333" x2="26617" y2="41541"/>
                              <a14:foregroundMark x1="25000" y1="30222" x2="25571" y2="34218"/>
                              <a14:foregroundMark x1="29000" y1="58222" x2="33333" y2="64889"/>
                              <a14:foregroundMark x1="79573" y1="50645" x2="80000" y2="55556"/>
                              <a14:foregroundMark x1="77333" y1="24889" x2="79449" y2="49222"/>
                              <a14:foregroundMark x1="87398" y1="29381" x2="88667" y2="24889"/>
                              <a14:foregroundMark x1="85276" y1="36889" x2="85680" y2="35460"/>
                              <a14:foregroundMark x1="85025" y1="37778" x2="85276" y2="36889"/>
                              <a14:foregroundMark x1="84522" y1="39556" x2="85025" y2="37778"/>
                              <a14:foregroundMark x1="82113" y1="48079" x2="84522" y2="39556"/>
                              <a14:foregroundMark x1="80000" y1="55556" x2="81639" y2="49759"/>
                              <a14:foregroundMark x1="88667" y1="39556" x2="88667" y2="51556"/>
                              <a14:foregroundMark x1="88667" y1="37778" x2="88667" y2="39556"/>
                              <a14:foregroundMark x1="88667" y1="36889" x2="88667" y2="37778"/>
                              <a14:foregroundMark x1="88667" y1="36568" x2="88667" y2="36889"/>
                              <a14:foregroundMark x1="88667" y1="24889" x2="88667" y2="29852"/>
                              <a14:foregroundMark x1="88667" y1="51556" x2="88667" y2="51556"/>
                              <a14:foregroundMark x1="41333" y1="70222" x2="55333" y2="84889"/>
                              <a14:foregroundMark x1="55333" y1="84889" x2="56000" y2="83556"/>
                              <a14:foregroundMark x1="50000" y1="92000" x2="53333" y2="91111"/>
                              <a14:foregroundMark x1="58333" y1="74667" x2="66000" y2="70222"/>
                              <a14:foregroundMark x1="94000" y1="52444" x2="94000" y2="52444"/>
                              <a14:backgroundMark x1="26333" y1="36444" x2="26333" y2="41333"/>
                              <a14:backgroundMark x1="26000" y1="34667" x2="25000" y2="36000"/>
                              <a14:backgroundMark x1="27000" y1="41778" x2="26667" y2="42667"/>
                              <a14:backgroundMark x1="89667" y1="30222" x2="88333" y2="36444"/>
                              <a14:backgroundMark x1="89000" y1="30222" x2="89000" y2="30222"/>
                              <a14:backgroundMark x1="89667" y1="36889" x2="89667" y2="36889"/>
                              <a14:backgroundMark x1="88333" y1="36889" x2="88333" y2="36889"/>
                              <a14:backgroundMark x1="90000" y1="37778" x2="90000" y2="37778"/>
                              <a14:backgroundMark x1="89333" y1="37778" x2="89333" y2="37778"/>
                              <a14:backgroundMark x1="83333" y1="47556" x2="83667" y2="48889"/>
                              <a14:backgroundMark x1="89000" y1="39556" x2="89000" y2="39556"/>
                            </a14:backgroundRemoval>
                          </a14:imgEffect>
                        </a14:imgLayer>
                      </a14:imgProps>
                    </a:ext>
                    <a:ext uri="{28A0092B-C50C-407E-A947-70E740481C1C}">
                      <a14:useLocalDpi xmlns:a14="http://schemas.microsoft.com/office/drawing/2010/main" val="0"/>
                    </a:ext>
                  </a:extLst>
                </a:blip>
                <a:srcRect/>
                <a:stretch>
                  <a:fillRect/>
                </a:stretch>
              </p:blipFill>
              <p:spPr bwMode="auto">
                <a:xfrm rot="366504">
                  <a:off x="2937146" y="481757"/>
                  <a:ext cx="1385201" cy="1078588"/>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a:extLst>
                    <a:ext uri="{FF2B5EF4-FFF2-40B4-BE49-F238E27FC236}">
                      <a16:creationId xmlns:a16="http://schemas.microsoft.com/office/drawing/2014/main" id="{57CF71DC-CE87-4028-AE6B-D3BFAB1AFD02}"/>
                    </a:ext>
                  </a:extLst>
                </p:cNvPr>
                <p:cNvSpPr txBox="1"/>
                <p:nvPr/>
              </p:nvSpPr>
              <p:spPr>
                <a:xfrm>
                  <a:off x="4180910" y="768024"/>
                  <a:ext cx="8091774" cy="523220"/>
                </a:xfrm>
                <a:prstGeom prst="rect">
                  <a:avLst/>
                </a:prstGeom>
                <a:noFill/>
              </p:spPr>
              <p:txBody>
                <a:bodyPr wrap="square" rtlCol="0">
                  <a:spAutoFit/>
                </a:bodyPr>
                <a:lstStyle/>
                <a:p>
                  <a:r>
                    <a:rPr lang="tr-TR" sz="2800" dirty="0">
                      <a:solidFill>
                        <a:srgbClr val="C00000"/>
                      </a:solidFill>
                    </a:rPr>
                    <a:t> Örnek Çalışma</a:t>
                  </a:r>
                </a:p>
              </p:txBody>
            </p:sp>
          </p:grpSp>
          <p:sp>
            <p:nvSpPr>
              <p:cNvPr id="8" name="Akış Çizelgesi: Bağlayıcı 7">
                <a:extLst>
                  <a:ext uri="{FF2B5EF4-FFF2-40B4-BE49-F238E27FC236}">
                    <a16:creationId xmlns:a16="http://schemas.microsoft.com/office/drawing/2014/main" id="{EB2854C7-6DDF-4DA3-BF67-94760038E04B}"/>
                  </a:ext>
                </a:extLst>
              </p:cNvPr>
              <p:cNvSpPr/>
              <p:nvPr/>
            </p:nvSpPr>
            <p:spPr>
              <a:xfrm rot="366504">
                <a:off x="1180282" y="604972"/>
                <a:ext cx="111162" cy="146481"/>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6" name="Metin kutusu 5">
              <a:extLst>
                <a:ext uri="{FF2B5EF4-FFF2-40B4-BE49-F238E27FC236}">
                  <a16:creationId xmlns:a16="http://schemas.microsoft.com/office/drawing/2014/main" id="{DBF13411-F8FC-4A14-887A-41B288355F6A}"/>
                </a:ext>
              </a:extLst>
            </p:cNvPr>
            <p:cNvSpPr txBox="1"/>
            <p:nvPr/>
          </p:nvSpPr>
          <p:spPr>
            <a:xfrm>
              <a:off x="400672" y="655745"/>
              <a:ext cx="1834410" cy="523220"/>
            </a:xfrm>
            <a:prstGeom prst="rect">
              <a:avLst/>
            </a:prstGeom>
            <a:noFill/>
          </p:spPr>
          <p:txBody>
            <a:bodyPr wrap="square" rtlCol="0">
              <a:spAutoFit/>
            </a:bodyPr>
            <a:lstStyle/>
            <a:p>
              <a:r>
                <a:rPr lang="tr-TR" sz="2800" dirty="0">
                  <a:solidFill>
                    <a:srgbClr val="C00000"/>
                  </a:solidFill>
                </a:rPr>
                <a:t> STRATEJİK</a:t>
              </a:r>
            </a:p>
          </p:txBody>
        </p:sp>
      </p:grpSp>
      <p:sp>
        <p:nvSpPr>
          <p:cNvPr id="11" name="Metin kutusu 10">
            <a:extLst>
              <a:ext uri="{FF2B5EF4-FFF2-40B4-BE49-F238E27FC236}">
                <a16:creationId xmlns:a16="http://schemas.microsoft.com/office/drawing/2014/main" id="{4C30C490-8B7C-402E-8AB7-9EA2AC543118}"/>
              </a:ext>
            </a:extLst>
          </p:cNvPr>
          <p:cNvSpPr txBox="1"/>
          <p:nvPr/>
        </p:nvSpPr>
        <p:spPr>
          <a:xfrm>
            <a:off x="564776" y="1271983"/>
            <a:ext cx="6096000" cy="369332"/>
          </a:xfrm>
          <a:prstGeom prst="rect">
            <a:avLst/>
          </a:prstGeom>
          <a:noFill/>
        </p:spPr>
        <p:txBody>
          <a:bodyPr wrap="square">
            <a:spAutoFit/>
          </a:bodyPr>
          <a:lstStyle/>
          <a:p>
            <a:r>
              <a:rPr lang="tr-TR" sz="1800" b="0" dirty="0"/>
              <a:t>Risklerin Önceliklendirilmesi</a:t>
            </a:r>
            <a:endParaRPr lang="tr-TR" dirty="0"/>
          </a:p>
        </p:txBody>
      </p:sp>
      <p:sp>
        <p:nvSpPr>
          <p:cNvPr id="12" name="Rectangle 18">
            <a:extLst>
              <a:ext uri="{FF2B5EF4-FFF2-40B4-BE49-F238E27FC236}">
                <a16:creationId xmlns:a16="http://schemas.microsoft.com/office/drawing/2014/main" id="{B15CF1FA-5F73-4F2F-A29C-D48083FC81E0}"/>
              </a:ext>
            </a:extLst>
          </p:cNvPr>
          <p:cNvSpPr>
            <a:spLocks noChangeArrowheads="1"/>
          </p:cNvSpPr>
          <p:nvPr/>
        </p:nvSpPr>
        <p:spPr bwMode="auto">
          <a:xfrm>
            <a:off x="2990844" y="3908223"/>
            <a:ext cx="5871882" cy="171452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63500" tIns="0" rIns="64800" bIns="0"/>
          <a:lstStyle/>
          <a:p>
            <a:r>
              <a:rPr lang="tr-TR" sz="1400" b="1" u="sng" dirty="0">
                <a:solidFill>
                  <a:schemeClr val="tx1"/>
                </a:solidFill>
              </a:rPr>
              <a:t>Not:</a:t>
            </a:r>
            <a:r>
              <a:rPr lang="tr-TR" sz="1200" dirty="0">
                <a:solidFill>
                  <a:schemeClr val="tx1"/>
                </a:solidFill>
                <a:latin typeface="Georgia" pitchFamily="18" charset="0"/>
              </a:rPr>
              <a:t> </a:t>
            </a:r>
          </a:p>
          <a:p>
            <a:r>
              <a:rPr lang="tr-TR" sz="1200" dirty="0">
                <a:solidFill>
                  <a:schemeClr val="tx1"/>
                </a:solidFill>
                <a:latin typeface="Georgia" pitchFamily="18" charset="0"/>
              </a:rPr>
              <a:t>1-</a:t>
            </a:r>
            <a:r>
              <a:rPr lang="tr-TR" sz="1200" dirty="0">
                <a:solidFill>
                  <a:schemeClr val="bg1"/>
                </a:solidFill>
                <a:latin typeface="+mj-lt"/>
              </a:rPr>
              <a:t> </a:t>
            </a:r>
            <a:r>
              <a:rPr lang="tr-TR" sz="1200" dirty="0">
                <a:solidFill>
                  <a:schemeClr val="tx1"/>
                </a:solidFill>
                <a:latin typeface="Georgia" pitchFamily="18" charset="0"/>
              </a:rPr>
              <a:t>Artık risk seviyesi “yüksek ve çok yüksek” olan ve öncü risk göstergesi tanımlanmasının mümkün olduğu riskler için öncü risk göstergesi/göstergeleri tanımlayınız. </a:t>
            </a:r>
          </a:p>
          <a:p>
            <a:r>
              <a:rPr lang="tr-TR" sz="1200" dirty="0">
                <a:solidFill>
                  <a:schemeClr val="tx1"/>
                </a:solidFill>
                <a:latin typeface="Georgia" pitchFamily="18" charset="0"/>
              </a:rPr>
              <a:t>2- Öncü risk göstergelerini performans göstergeleriyle uyumuna dikkat ediniz. Bir hedef altında tanımlanan performans göstergesi aynı zamanda aynı hedef altında tanımlanan riskin takibi için ÖRG olarak kullanılabilir.</a:t>
            </a:r>
          </a:p>
          <a:p>
            <a:endParaRPr lang="tr-TR" sz="1200" dirty="0">
              <a:solidFill>
                <a:schemeClr val="tx1"/>
              </a:solidFill>
              <a:latin typeface="Georgia" pitchFamily="18" charset="0"/>
            </a:endParaRPr>
          </a:p>
        </p:txBody>
      </p:sp>
      <p:graphicFrame>
        <p:nvGraphicFramePr>
          <p:cNvPr id="18" name="Tablo 17">
            <a:extLst>
              <a:ext uri="{FF2B5EF4-FFF2-40B4-BE49-F238E27FC236}">
                <a16:creationId xmlns:a16="http://schemas.microsoft.com/office/drawing/2014/main" id="{F365BB6A-4913-483A-A996-7450A47C8668}"/>
              </a:ext>
            </a:extLst>
          </p:cNvPr>
          <p:cNvGraphicFramePr>
            <a:graphicFrameLocks noGrp="1"/>
          </p:cNvGraphicFramePr>
          <p:nvPr>
            <p:extLst>
              <p:ext uri="{D42A27DB-BD31-4B8C-83A1-F6EECF244321}">
                <p14:modId xmlns:p14="http://schemas.microsoft.com/office/powerpoint/2010/main" val="1070603778"/>
              </p:ext>
            </p:extLst>
          </p:nvPr>
        </p:nvGraphicFramePr>
        <p:xfrm>
          <a:off x="867863" y="1875609"/>
          <a:ext cx="9145715" cy="1798320"/>
        </p:xfrm>
        <a:graphic>
          <a:graphicData uri="http://schemas.openxmlformats.org/drawingml/2006/table">
            <a:tbl>
              <a:tblPr>
                <a:tableStyleId>{5C22544A-7EE6-4342-B048-85BDC9FD1C3A}</a:tableStyleId>
              </a:tblPr>
              <a:tblGrid>
                <a:gridCol w="1565482">
                  <a:extLst>
                    <a:ext uri="{9D8B030D-6E8A-4147-A177-3AD203B41FA5}">
                      <a16:colId xmlns:a16="http://schemas.microsoft.com/office/drawing/2014/main" val="3094508202"/>
                    </a:ext>
                  </a:extLst>
                </a:gridCol>
                <a:gridCol w="1675342">
                  <a:extLst>
                    <a:ext uri="{9D8B030D-6E8A-4147-A177-3AD203B41FA5}">
                      <a16:colId xmlns:a16="http://schemas.microsoft.com/office/drawing/2014/main" val="40137731"/>
                    </a:ext>
                  </a:extLst>
                </a:gridCol>
                <a:gridCol w="1400695">
                  <a:extLst>
                    <a:ext uri="{9D8B030D-6E8A-4147-A177-3AD203B41FA5}">
                      <a16:colId xmlns:a16="http://schemas.microsoft.com/office/drawing/2014/main" val="1226619817"/>
                    </a:ext>
                  </a:extLst>
                </a:gridCol>
                <a:gridCol w="1290837">
                  <a:extLst>
                    <a:ext uri="{9D8B030D-6E8A-4147-A177-3AD203B41FA5}">
                      <a16:colId xmlns:a16="http://schemas.microsoft.com/office/drawing/2014/main" val="4046588978"/>
                    </a:ext>
                  </a:extLst>
                </a:gridCol>
                <a:gridCol w="1634144">
                  <a:extLst>
                    <a:ext uri="{9D8B030D-6E8A-4147-A177-3AD203B41FA5}">
                      <a16:colId xmlns:a16="http://schemas.microsoft.com/office/drawing/2014/main" val="539660403"/>
                    </a:ext>
                  </a:extLst>
                </a:gridCol>
                <a:gridCol w="1579215">
                  <a:extLst>
                    <a:ext uri="{9D8B030D-6E8A-4147-A177-3AD203B41FA5}">
                      <a16:colId xmlns:a16="http://schemas.microsoft.com/office/drawing/2014/main" val="2819558559"/>
                    </a:ext>
                  </a:extLst>
                </a:gridCol>
              </a:tblGrid>
              <a:tr h="434328">
                <a:tc>
                  <a:txBody>
                    <a:bodyPr/>
                    <a:lstStyle/>
                    <a:p>
                      <a:pPr algn="ctr" fontAlgn="ctr"/>
                      <a:r>
                        <a:rPr lang="tr-TR" sz="1200" u="none" strike="noStrike" dirty="0">
                          <a:solidFill>
                            <a:schemeClr val="bg1"/>
                          </a:solidFill>
                          <a:effectLst/>
                        </a:rPr>
                        <a:t>Artık Risk Seviyesi </a:t>
                      </a:r>
                      <a:br>
                        <a:rPr lang="tr-TR" sz="1200" u="none" strike="noStrike" dirty="0">
                          <a:solidFill>
                            <a:schemeClr val="bg1"/>
                          </a:solidFill>
                          <a:effectLst/>
                        </a:rPr>
                      </a:br>
                      <a:r>
                        <a:rPr lang="tr-TR" sz="1200" u="none" strike="noStrike" dirty="0">
                          <a:solidFill>
                            <a:schemeClr val="bg1"/>
                          </a:solidFill>
                          <a:effectLst/>
                        </a:rPr>
                        <a:t>(Sonuç)</a:t>
                      </a:r>
                      <a:endParaRPr lang="tr-TR" sz="1200" b="1" i="1" u="none" strike="noStrike" dirty="0">
                        <a:solidFill>
                          <a:schemeClr val="bg1"/>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0000"/>
                    </a:solidFill>
                  </a:tcPr>
                </a:tc>
                <a:tc>
                  <a:txBody>
                    <a:bodyPr/>
                    <a:lstStyle/>
                    <a:p>
                      <a:pPr algn="ctr" fontAlgn="ctr"/>
                      <a:r>
                        <a:rPr lang="tr-TR" sz="1200" u="none" strike="noStrike" dirty="0">
                          <a:solidFill>
                            <a:schemeClr val="bg1"/>
                          </a:solidFill>
                          <a:effectLst/>
                        </a:rPr>
                        <a:t>Öncü Risk Göstergesi (ÖRG)</a:t>
                      </a:r>
                      <a:endParaRPr lang="tr-TR" sz="1200" b="1" i="0" u="none" strike="noStrike" dirty="0">
                        <a:solidFill>
                          <a:schemeClr val="bg1"/>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0000"/>
                    </a:solidFill>
                  </a:tcPr>
                </a:tc>
                <a:tc>
                  <a:txBody>
                    <a:bodyPr/>
                    <a:lstStyle/>
                    <a:p>
                      <a:pPr algn="ctr" fontAlgn="ctr"/>
                      <a:r>
                        <a:rPr lang="tr-TR" sz="1200" u="none" strike="noStrike" dirty="0">
                          <a:solidFill>
                            <a:schemeClr val="bg1"/>
                          </a:solidFill>
                          <a:effectLst/>
                        </a:rPr>
                        <a:t>ÖRG Sorumlusu</a:t>
                      </a:r>
                      <a:endParaRPr lang="tr-TR" sz="1200" b="1" i="0" u="none" strike="noStrike" dirty="0">
                        <a:solidFill>
                          <a:schemeClr val="bg1"/>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0000"/>
                    </a:solidFill>
                  </a:tcPr>
                </a:tc>
                <a:tc>
                  <a:txBody>
                    <a:bodyPr/>
                    <a:lstStyle/>
                    <a:p>
                      <a:pPr algn="ctr" fontAlgn="ctr"/>
                      <a:r>
                        <a:rPr lang="tr-TR" sz="1200" u="none" strike="noStrike" dirty="0">
                          <a:solidFill>
                            <a:schemeClr val="bg1"/>
                          </a:solidFill>
                          <a:effectLst/>
                        </a:rPr>
                        <a:t>ÖRG Hedefi</a:t>
                      </a:r>
                      <a:endParaRPr lang="tr-TR" sz="1200" b="1" i="0" u="none" strike="noStrike" dirty="0">
                        <a:solidFill>
                          <a:schemeClr val="bg1"/>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0000"/>
                    </a:solidFill>
                  </a:tcPr>
                </a:tc>
                <a:tc>
                  <a:txBody>
                    <a:bodyPr/>
                    <a:lstStyle/>
                    <a:p>
                      <a:pPr algn="ctr" fontAlgn="ctr"/>
                      <a:r>
                        <a:rPr lang="tr-TR" sz="1200" u="none" strike="noStrike" dirty="0">
                          <a:solidFill>
                            <a:schemeClr val="bg1"/>
                          </a:solidFill>
                          <a:effectLst/>
                        </a:rPr>
                        <a:t>ÖRG Raporlama Periyodu</a:t>
                      </a:r>
                      <a:endParaRPr lang="tr-TR" sz="1200" b="1" i="0" u="none" strike="noStrike" dirty="0">
                        <a:solidFill>
                          <a:schemeClr val="bg1"/>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0000"/>
                    </a:solidFill>
                  </a:tcPr>
                </a:tc>
                <a:tc>
                  <a:txBody>
                    <a:bodyPr/>
                    <a:lstStyle/>
                    <a:p>
                      <a:pPr algn="ctr" fontAlgn="ctr"/>
                      <a:r>
                        <a:rPr lang="tr-TR" sz="1200" u="none" strike="noStrike" dirty="0">
                          <a:solidFill>
                            <a:schemeClr val="bg1"/>
                          </a:solidFill>
                          <a:effectLst/>
                        </a:rPr>
                        <a:t>ÖRG Sapması Durumunda Gerçekleştirilecek Faaliyet</a:t>
                      </a:r>
                      <a:endParaRPr lang="tr-TR" sz="1200" b="1" i="0" u="none" strike="noStrike" dirty="0">
                        <a:solidFill>
                          <a:schemeClr val="bg1"/>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0000"/>
                    </a:solidFill>
                  </a:tcPr>
                </a:tc>
                <a:extLst>
                  <a:ext uri="{0D108BD9-81ED-4DB2-BD59-A6C34878D82A}">
                    <a16:rowId xmlns:a16="http://schemas.microsoft.com/office/drawing/2014/main" val="1732600996"/>
                  </a:ext>
                </a:extLst>
              </a:tr>
              <a:tr h="0">
                <a:tc>
                  <a:txBody>
                    <a:bodyPr/>
                    <a:lstStyle/>
                    <a:p>
                      <a:pPr algn="l" fontAlgn="ctr"/>
                      <a:r>
                        <a:rPr lang="tr-TR" sz="1400" u="none" strike="noStrike" dirty="0">
                          <a:effectLst/>
                        </a:rPr>
                        <a:t> </a:t>
                      </a:r>
                      <a:endParaRPr lang="tr-TR" sz="1400" b="0" i="0" u="none" strike="noStrike" dirty="0">
                        <a:solidFill>
                          <a:srgbClr val="000000"/>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0000"/>
                    </a:solidFill>
                  </a:tcPr>
                </a:tc>
                <a:tc>
                  <a:txBody>
                    <a:bodyPr/>
                    <a:lstStyle/>
                    <a:p>
                      <a:pPr algn="l" fontAlgn="ctr"/>
                      <a:endParaRPr lang="tr-TR" sz="700" b="0" i="0" u="none" strike="noStrike" dirty="0">
                        <a:solidFill>
                          <a:srgbClr val="000000"/>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0000"/>
                    </a:solidFill>
                  </a:tcPr>
                </a:tc>
                <a:tc>
                  <a:txBody>
                    <a:bodyPr/>
                    <a:lstStyle/>
                    <a:p>
                      <a:pPr algn="l" fontAlgn="ctr"/>
                      <a:endParaRPr lang="tr-TR" sz="700" b="0" i="0" u="none" strike="noStrike" dirty="0">
                        <a:solidFill>
                          <a:srgbClr val="000000"/>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0000"/>
                    </a:solidFill>
                  </a:tcPr>
                </a:tc>
                <a:tc>
                  <a:txBody>
                    <a:bodyPr/>
                    <a:lstStyle/>
                    <a:p>
                      <a:pPr algn="l" fontAlgn="ctr"/>
                      <a:endParaRPr lang="tr-TR" sz="700" b="0" i="0" u="none" strike="noStrike" dirty="0">
                        <a:solidFill>
                          <a:srgbClr val="000000"/>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0000"/>
                    </a:solidFill>
                  </a:tcPr>
                </a:tc>
                <a:tc>
                  <a:txBody>
                    <a:bodyPr/>
                    <a:lstStyle/>
                    <a:p>
                      <a:pPr algn="l" fontAlgn="ctr"/>
                      <a:endParaRPr lang="tr-TR" sz="700" b="0" i="0" u="none" strike="noStrike" dirty="0">
                        <a:solidFill>
                          <a:srgbClr val="1F497D"/>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0000"/>
                    </a:solidFill>
                  </a:tcPr>
                </a:tc>
                <a:tc>
                  <a:txBody>
                    <a:bodyPr/>
                    <a:lstStyle/>
                    <a:p>
                      <a:pPr algn="ctr" fontAlgn="ctr"/>
                      <a:endParaRPr lang="tr-TR" sz="700" b="0" i="0" u="none" strike="noStrike" dirty="0">
                        <a:solidFill>
                          <a:srgbClr val="1F497D"/>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0000"/>
                    </a:solidFill>
                  </a:tcPr>
                </a:tc>
                <a:extLst>
                  <a:ext uri="{0D108BD9-81ED-4DB2-BD59-A6C34878D82A}">
                    <a16:rowId xmlns:a16="http://schemas.microsoft.com/office/drawing/2014/main" val="1142783175"/>
                  </a:ext>
                </a:extLst>
              </a:tr>
              <a:tr h="680120">
                <a:tc>
                  <a:txBody>
                    <a:bodyPr/>
                    <a:lstStyle/>
                    <a:p>
                      <a:pPr algn="ctr" fontAlgn="ctr"/>
                      <a:r>
                        <a:rPr lang="tr-TR" sz="1400" u="none" strike="noStrike" dirty="0">
                          <a:effectLst/>
                        </a:rPr>
                        <a:t>ÇOK YÜKSEK</a:t>
                      </a:r>
                      <a:endParaRPr lang="tr-TR" sz="1400" b="1" i="0" u="none" strike="noStrike" dirty="0">
                        <a:solidFill>
                          <a:srgbClr val="000000"/>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nn-NO" sz="1400" u="none" strike="noStrike" dirty="0">
                          <a:effectLst/>
                        </a:rPr>
                        <a:t>Taranarak sisteme </a:t>
                      </a:r>
                      <a:br>
                        <a:rPr lang="nn-NO" sz="1400" u="none" strike="noStrike" dirty="0">
                          <a:effectLst/>
                        </a:rPr>
                      </a:br>
                      <a:r>
                        <a:rPr lang="nn-NO" sz="1400" u="none" strike="noStrike" dirty="0">
                          <a:effectLst/>
                        </a:rPr>
                        <a:t>aktarılan belge sayısı</a:t>
                      </a:r>
                      <a:endParaRPr lang="nn-NO" sz="1400" b="0" i="0" u="none" strike="noStrike" dirty="0">
                        <a:solidFill>
                          <a:srgbClr val="000000"/>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400" u="none" strike="noStrike" dirty="0">
                          <a:effectLst/>
                        </a:rPr>
                        <a:t>Kadastro Dairesi Başkanlığı</a:t>
                      </a:r>
                      <a:br>
                        <a:rPr lang="tr-TR" sz="1400" u="none" strike="noStrike" dirty="0">
                          <a:effectLst/>
                        </a:rPr>
                      </a:br>
                      <a:r>
                        <a:rPr lang="tr-TR" sz="1400" u="none" strike="noStrike" dirty="0">
                          <a:effectLst/>
                        </a:rPr>
                        <a:t>….... Şube Müdürlüğü</a:t>
                      </a:r>
                      <a:endParaRPr lang="tr-TR" sz="1400" b="0" i="0" u="none" strike="noStrike" dirty="0">
                        <a:solidFill>
                          <a:srgbClr val="000000"/>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400" u="none" strike="noStrike" dirty="0">
                          <a:effectLst/>
                        </a:rPr>
                        <a:t>20.000.000</a:t>
                      </a:r>
                      <a:endParaRPr lang="tr-TR" sz="1400" b="0" i="0" u="none" strike="noStrike" dirty="0">
                        <a:solidFill>
                          <a:srgbClr val="000000"/>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400" u="none" strike="noStrike" dirty="0">
                          <a:effectLst/>
                        </a:rPr>
                        <a:t>6 ay</a:t>
                      </a:r>
                      <a:endParaRPr lang="tr-TR" sz="1400" b="0" i="0" u="none" strike="noStrike" dirty="0">
                        <a:solidFill>
                          <a:srgbClr val="000000"/>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1400" b="0" i="0" u="none" strike="noStrike" dirty="0">
                        <a:solidFill>
                          <a:srgbClr val="000000"/>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2703191"/>
                  </a:ext>
                </a:extLst>
              </a:tr>
            </a:tbl>
          </a:graphicData>
        </a:graphic>
      </p:graphicFrame>
      <p:pic>
        <p:nvPicPr>
          <p:cNvPr id="19" name="Resim 18">
            <a:extLst>
              <a:ext uri="{FF2B5EF4-FFF2-40B4-BE49-F238E27FC236}">
                <a16:creationId xmlns:a16="http://schemas.microsoft.com/office/drawing/2014/main" id="{0D415061-41E8-4D76-A72E-36063904F3D3}"/>
              </a:ext>
            </a:extLst>
          </p:cNvPr>
          <p:cNvPicPr>
            <a:picLocks noChangeAspect="1"/>
          </p:cNvPicPr>
          <p:nvPr/>
        </p:nvPicPr>
        <p:blipFill>
          <a:blip r:embed="rId4"/>
          <a:stretch>
            <a:fillRect/>
          </a:stretch>
        </p:blipFill>
        <p:spPr>
          <a:xfrm>
            <a:off x="8209191" y="4183745"/>
            <a:ext cx="1307069" cy="1307069"/>
          </a:xfrm>
          <a:prstGeom prst="rect">
            <a:avLst/>
          </a:prstGeom>
        </p:spPr>
      </p:pic>
    </p:spTree>
    <p:extLst>
      <p:ext uri="{BB962C8B-B14F-4D97-AF65-F5344CB8AC3E}">
        <p14:creationId xmlns:p14="http://schemas.microsoft.com/office/powerpoint/2010/main" val="1013076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1D0B7126-9032-4FEC-8516-1C0F65244314}"/>
              </a:ext>
            </a:extLst>
          </p:cNvPr>
          <p:cNvGrpSpPr/>
          <p:nvPr/>
        </p:nvGrpSpPr>
        <p:grpSpPr>
          <a:xfrm>
            <a:off x="400672" y="307423"/>
            <a:ext cx="10935290" cy="1078588"/>
            <a:chOff x="400672" y="307423"/>
            <a:chExt cx="10935290" cy="1078588"/>
          </a:xfrm>
        </p:grpSpPr>
        <p:grpSp>
          <p:nvGrpSpPr>
            <p:cNvPr id="5" name="Grup 4">
              <a:extLst>
                <a:ext uri="{FF2B5EF4-FFF2-40B4-BE49-F238E27FC236}">
                  <a16:creationId xmlns:a16="http://schemas.microsoft.com/office/drawing/2014/main" id="{DD44D2CA-8C78-4C86-8394-0A1BF6DAFD45}"/>
                </a:ext>
              </a:extLst>
            </p:cNvPr>
            <p:cNvGrpSpPr/>
            <p:nvPr/>
          </p:nvGrpSpPr>
          <p:grpSpPr>
            <a:xfrm>
              <a:off x="2000424" y="307423"/>
              <a:ext cx="9335538" cy="1078588"/>
              <a:chOff x="633217" y="579615"/>
              <a:chExt cx="9335538" cy="1078588"/>
            </a:xfrm>
          </p:grpSpPr>
          <p:grpSp>
            <p:nvGrpSpPr>
              <p:cNvPr id="7" name="Grup 6">
                <a:extLst>
                  <a:ext uri="{FF2B5EF4-FFF2-40B4-BE49-F238E27FC236}">
                    <a16:creationId xmlns:a16="http://schemas.microsoft.com/office/drawing/2014/main" id="{1CBC6F5F-CA84-4FD9-8D45-91CDD95E694F}"/>
                  </a:ext>
                </a:extLst>
              </p:cNvPr>
              <p:cNvGrpSpPr/>
              <p:nvPr/>
            </p:nvGrpSpPr>
            <p:grpSpPr>
              <a:xfrm>
                <a:off x="633217" y="579615"/>
                <a:ext cx="9335538" cy="1078588"/>
                <a:chOff x="2937146" y="481757"/>
                <a:chExt cx="9335538" cy="1078588"/>
              </a:xfrm>
            </p:grpSpPr>
            <p:pic>
              <p:nvPicPr>
                <p:cNvPr id="9" name="Picture 2" descr="What is Risk? How Does it Affect Business Value? | KRS CPAs, LLC |  Accountants &amp; Advisors">
                  <a:extLst>
                    <a:ext uri="{FF2B5EF4-FFF2-40B4-BE49-F238E27FC236}">
                      <a16:creationId xmlns:a16="http://schemas.microsoft.com/office/drawing/2014/main" id="{A995EFE9-F31A-4B8A-86DB-9A3D8EBF6A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8" b="92000" l="8000" r="94000">
                              <a14:foregroundMark x1="8333" y1="32444" x2="13333" y2="55556"/>
                              <a14:foregroundMark x1="13333" y1="55556" x2="8333" y2="27556"/>
                              <a14:foregroundMark x1="8333" y1="27556" x2="25000" y2="30222"/>
                              <a14:foregroundMark x1="26788" y1="42742" x2="29000" y2="58222"/>
                              <a14:foregroundMark x1="26587" y1="41333" x2="26617" y2="41541"/>
                              <a14:foregroundMark x1="25000" y1="30222" x2="25571" y2="34218"/>
                              <a14:foregroundMark x1="29000" y1="58222" x2="33333" y2="64889"/>
                              <a14:foregroundMark x1="79573" y1="50645" x2="80000" y2="55556"/>
                              <a14:foregroundMark x1="77333" y1="24889" x2="79449" y2="49222"/>
                              <a14:foregroundMark x1="87398" y1="29381" x2="88667" y2="24889"/>
                              <a14:foregroundMark x1="85276" y1="36889" x2="85680" y2="35460"/>
                              <a14:foregroundMark x1="85025" y1="37778" x2="85276" y2="36889"/>
                              <a14:foregroundMark x1="84522" y1="39556" x2="85025" y2="37778"/>
                              <a14:foregroundMark x1="82113" y1="48079" x2="84522" y2="39556"/>
                              <a14:foregroundMark x1="80000" y1="55556" x2="81639" y2="49759"/>
                              <a14:foregroundMark x1="88667" y1="39556" x2="88667" y2="51556"/>
                              <a14:foregroundMark x1="88667" y1="37778" x2="88667" y2="39556"/>
                              <a14:foregroundMark x1="88667" y1="36889" x2="88667" y2="37778"/>
                              <a14:foregroundMark x1="88667" y1="36568" x2="88667" y2="36889"/>
                              <a14:foregroundMark x1="88667" y1="24889" x2="88667" y2="29852"/>
                              <a14:foregroundMark x1="88667" y1="51556" x2="88667" y2="51556"/>
                              <a14:foregroundMark x1="41333" y1="70222" x2="55333" y2="84889"/>
                              <a14:foregroundMark x1="55333" y1="84889" x2="56000" y2="83556"/>
                              <a14:foregroundMark x1="50000" y1="92000" x2="53333" y2="91111"/>
                              <a14:foregroundMark x1="58333" y1="74667" x2="66000" y2="70222"/>
                              <a14:foregroundMark x1="94000" y1="52444" x2="94000" y2="52444"/>
                              <a14:backgroundMark x1="26333" y1="36444" x2="26333" y2="41333"/>
                              <a14:backgroundMark x1="26000" y1="34667" x2="25000" y2="36000"/>
                              <a14:backgroundMark x1="27000" y1="41778" x2="26667" y2="42667"/>
                              <a14:backgroundMark x1="89667" y1="30222" x2="88333" y2="36444"/>
                              <a14:backgroundMark x1="89000" y1="30222" x2="89000" y2="30222"/>
                              <a14:backgroundMark x1="89667" y1="36889" x2="89667" y2="36889"/>
                              <a14:backgroundMark x1="88333" y1="36889" x2="88333" y2="36889"/>
                              <a14:backgroundMark x1="90000" y1="37778" x2="90000" y2="37778"/>
                              <a14:backgroundMark x1="89333" y1="37778" x2="89333" y2="37778"/>
                              <a14:backgroundMark x1="83333" y1="47556" x2="83667" y2="48889"/>
                              <a14:backgroundMark x1="89000" y1="39556" x2="89000" y2="39556"/>
                            </a14:backgroundRemoval>
                          </a14:imgEffect>
                        </a14:imgLayer>
                      </a14:imgProps>
                    </a:ext>
                    <a:ext uri="{28A0092B-C50C-407E-A947-70E740481C1C}">
                      <a14:useLocalDpi xmlns:a14="http://schemas.microsoft.com/office/drawing/2010/main" val="0"/>
                    </a:ext>
                  </a:extLst>
                </a:blip>
                <a:srcRect/>
                <a:stretch>
                  <a:fillRect/>
                </a:stretch>
              </p:blipFill>
              <p:spPr bwMode="auto">
                <a:xfrm rot="366504">
                  <a:off x="2937146" y="481757"/>
                  <a:ext cx="1385201" cy="1078588"/>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a:extLst>
                    <a:ext uri="{FF2B5EF4-FFF2-40B4-BE49-F238E27FC236}">
                      <a16:creationId xmlns:a16="http://schemas.microsoft.com/office/drawing/2014/main" id="{57CF71DC-CE87-4028-AE6B-D3BFAB1AFD02}"/>
                    </a:ext>
                  </a:extLst>
                </p:cNvPr>
                <p:cNvSpPr txBox="1"/>
                <p:nvPr/>
              </p:nvSpPr>
              <p:spPr>
                <a:xfrm>
                  <a:off x="4180910" y="768024"/>
                  <a:ext cx="8091774" cy="523220"/>
                </a:xfrm>
                <a:prstGeom prst="rect">
                  <a:avLst/>
                </a:prstGeom>
                <a:noFill/>
              </p:spPr>
              <p:txBody>
                <a:bodyPr wrap="square" rtlCol="0">
                  <a:spAutoFit/>
                </a:bodyPr>
                <a:lstStyle/>
                <a:p>
                  <a:r>
                    <a:rPr lang="tr-TR" sz="2800" dirty="0">
                      <a:solidFill>
                        <a:srgbClr val="C00000"/>
                      </a:solidFill>
                    </a:rPr>
                    <a:t> Örnek Çalışma</a:t>
                  </a:r>
                </a:p>
              </p:txBody>
            </p:sp>
          </p:grpSp>
          <p:sp>
            <p:nvSpPr>
              <p:cNvPr id="8" name="Akış Çizelgesi: Bağlayıcı 7">
                <a:extLst>
                  <a:ext uri="{FF2B5EF4-FFF2-40B4-BE49-F238E27FC236}">
                    <a16:creationId xmlns:a16="http://schemas.microsoft.com/office/drawing/2014/main" id="{EB2854C7-6DDF-4DA3-BF67-94760038E04B}"/>
                  </a:ext>
                </a:extLst>
              </p:cNvPr>
              <p:cNvSpPr/>
              <p:nvPr/>
            </p:nvSpPr>
            <p:spPr>
              <a:xfrm rot="366504">
                <a:off x="1180282" y="604972"/>
                <a:ext cx="111162" cy="146481"/>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6" name="Metin kutusu 5">
              <a:extLst>
                <a:ext uri="{FF2B5EF4-FFF2-40B4-BE49-F238E27FC236}">
                  <a16:creationId xmlns:a16="http://schemas.microsoft.com/office/drawing/2014/main" id="{DBF13411-F8FC-4A14-887A-41B288355F6A}"/>
                </a:ext>
              </a:extLst>
            </p:cNvPr>
            <p:cNvSpPr txBox="1"/>
            <p:nvPr/>
          </p:nvSpPr>
          <p:spPr>
            <a:xfrm>
              <a:off x="400672" y="655745"/>
              <a:ext cx="1834410" cy="523220"/>
            </a:xfrm>
            <a:prstGeom prst="rect">
              <a:avLst/>
            </a:prstGeom>
            <a:noFill/>
          </p:spPr>
          <p:txBody>
            <a:bodyPr wrap="square" rtlCol="0">
              <a:spAutoFit/>
            </a:bodyPr>
            <a:lstStyle/>
            <a:p>
              <a:r>
                <a:rPr lang="tr-TR" sz="2800" dirty="0">
                  <a:solidFill>
                    <a:srgbClr val="C00000"/>
                  </a:solidFill>
                </a:rPr>
                <a:t> STRATEJİK</a:t>
              </a:r>
            </a:p>
          </p:txBody>
        </p:sp>
      </p:grpSp>
      <p:sp>
        <p:nvSpPr>
          <p:cNvPr id="11" name="Content Placeholder 2">
            <a:extLst>
              <a:ext uri="{FF2B5EF4-FFF2-40B4-BE49-F238E27FC236}">
                <a16:creationId xmlns:a16="http://schemas.microsoft.com/office/drawing/2014/main" id="{44768DEA-687C-4C7A-AA61-8494F7BC2085}"/>
              </a:ext>
            </a:extLst>
          </p:cNvPr>
          <p:cNvSpPr txBox="1">
            <a:spLocks/>
          </p:cNvSpPr>
          <p:nvPr/>
        </p:nvSpPr>
        <p:spPr>
          <a:xfrm>
            <a:off x="707343" y="1597925"/>
            <a:ext cx="4527174" cy="4468027"/>
          </a:xfrm>
          <a:prstGeom prst="rect">
            <a:avLst/>
          </a:prstGeom>
          <a:noFill/>
          <a:ln>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36000" b="1" dirty="0">
                <a:ln w="13462">
                  <a:solidFill>
                    <a:srgbClr val="C00000"/>
                  </a:solidFill>
                  <a:prstDash val="solid"/>
                </a:ln>
                <a:solidFill>
                  <a:srgbClr val="C00000"/>
                </a:solidFill>
                <a:effectLst>
                  <a:outerShdw dist="38100" dir="2700000" algn="bl" rotWithShape="0">
                    <a:schemeClr val="accent5"/>
                  </a:outerShdw>
                </a:effectLst>
              </a:rPr>
              <a:t>4.</a:t>
            </a:r>
          </a:p>
          <a:p>
            <a:endParaRPr lang="tr-TR" dirty="0"/>
          </a:p>
        </p:txBody>
      </p:sp>
      <p:sp>
        <p:nvSpPr>
          <p:cNvPr id="12" name="Title 1">
            <a:extLst>
              <a:ext uri="{FF2B5EF4-FFF2-40B4-BE49-F238E27FC236}">
                <a16:creationId xmlns:a16="http://schemas.microsoft.com/office/drawing/2014/main" id="{D6A10942-C8C5-4C78-8A68-15968A408957}"/>
              </a:ext>
            </a:extLst>
          </p:cNvPr>
          <p:cNvSpPr txBox="1">
            <a:spLocks/>
          </p:cNvSpPr>
          <p:nvPr/>
        </p:nvSpPr>
        <p:spPr>
          <a:xfrm>
            <a:off x="4173162" y="2033186"/>
            <a:ext cx="7162800" cy="2791627"/>
          </a:xfrm>
          <a:prstGeom prst="rect">
            <a:avLst/>
          </a:prstGeom>
        </p:spPr>
        <p:txBody>
          <a:bodyPr vert="horz" lIns="0" tIns="0" rIns="0" bIns="0" rtlCol="0" anchor="t" anchorCtr="0">
            <a:noAutofit/>
          </a:bodyPr>
          <a:lstStyle>
            <a:lvl1pPr algn="l" defTabSz="1043056" rtl="0" eaLnBrk="1" latinLnBrk="0" hangingPunct="1">
              <a:lnSpc>
                <a:spcPct val="100000"/>
              </a:lnSpc>
              <a:spcBef>
                <a:spcPct val="0"/>
              </a:spcBef>
              <a:buNone/>
              <a:defRPr sz="2400" b="1" i="1" kern="1200">
                <a:solidFill>
                  <a:schemeClr val="tx1"/>
                </a:solidFill>
                <a:latin typeface="+mj-lt"/>
                <a:ea typeface="+mj-ea"/>
                <a:cs typeface="+mj-cs"/>
              </a:defRPr>
            </a:lvl1pPr>
          </a:lstStyle>
          <a:p>
            <a:r>
              <a:rPr lang="tr-TR" sz="6000" dirty="0"/>
              <a:t>RİSKE YÖNELİK ALINACAK KARARLARIN BELİRLENMESİ</a:t>
            </a:r>
          </a:p>
        </p:txBody>
      </p:sp>
    </p:spTree>
    <p:extLst>
      <p:ext uri="{BB962C8B-B14F-4D97-AF65-F5344CB8AC3E}">
        <p14:creationId xmlns:p14="http://schemas.microsoft.com/office/powerpoint/2010/main" val="303793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1D0B7126-9032-4FEC-8516-1C0F65244314}"/>
              </a:ext>
            </a:extLst>
          </p:cNvPr>
          <p:cNvGrpSpPr/>
          <p:nvPr/>
        </p:nvGrpSpPr>
        <p:grpSpPr>
          <a:xfrm>
            <a:off x="400672" y="307423"/>
            <a:ext cx="10935290" cy="1078588"/>
            <a:chOff x="400672" y="307423"/>
            <a:chExt cx="10935290" cy="1078588"/>
          </a:xfrm>
        </p:grpSpPr>
        <p:grpSp>
          <p:nvGrpSpPr>
            <p:cNvPr id="5" name="Grup 4">
              <a:extLst>
                <a:ext uri="{FF2B5EF4-FFF2-40B4-BE49-F238E27FC236}">
                  <a16:creationId xmlns:a16="http://schemas.microsoft.com/office/drawing/2014/main" id="{DD44D2CA-8C78-4C86-8394-0A1BF6DAFD45}"/>
                </a:ext>
              </a:extLst>
            </p:cNvPr>
            <p:cNvGrpSpPr/>
            <p:nvPr/>
          </p:nvGrpSpPr>
          <p:grpSpPr>
            <a:xfrm>
              <a:off x="2000424" y="307423"/>
              <a:ext cx="9335538" cy="1078588"/>
              <a:chOff x="633217" y="579615"/>
              <a:chExt cx="9335538" cy="1078588"/>
            </a:xfrm>
          </p:grpSpPr>
          <p:grpSp>
            <p:nvGrpSpPr>
              <p:cNvPr id="7" name="Grup 6">
                <a:extLst>
                  <a:ext uri="{FF2B5EF4-FFF2-40B4-BE49-F238E27FC236}">
                    <a16:creationId xmlns:a16="http://schemas.microsoft.com/office/drawing/2014/main" id="{1CBC6F5F-CA84-4FD9-8D45-91CDD95E694F}"/>
                  </a:ext>
                </a:extLst>
              </p:cNvPr>
              <p:cNvGrpSpPr/>
              <p:nvPr/>
            </p:nvGrpSpPr>
            <p:grpSpPr>
              <a:xfrm>
                <a:off x="633217" y="579615"/>
                <a:ext cx="9335538" cy="1078588"/>
                <a:chOff x="2937146" y="481757"/>
                <a:chExt cx="9335538" cy="1078588"/>
              </a:xfrm>
            </p:grpSpPr>
            <p:pic>
              <p:nvPicPr>
                <p:cNvPr id="9" name="Picture 2" descr="What is Risk? How Does it Affect Business Value? | KRS CPAs, LLC |  Accountants &amp; Advisors">
                  <a:extLst>
                    <a:ext uri="{FF2B5EF4-FFF2-40B4-BE49-F238E27FC236}">
                      <a16:creationId xmlns:a16="http://schemas.microsoft.com/office/drawing/2014/main" id="{A995EFE9-F31A-4B8A-86DB-9A3D8EBF6A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8" b="92000" l="8000" r="94000">
                              <a14:foregroundMark x1="8333" y1="32444" x2="13333" y2="55556"/>
                              <a14:foregroundMark x1="13333" y1="55556" x2="8333" y2="27556"/>
                              <a14:foregroundMark x1="8333" y1="27556" x2="25000" y2="30222"/>
                              <a14:foregroundMark x1="26788" y1="42742" x2="29000" y2="58222"/>
                              <a14:foregroundMark x1="26587" y1="41333" x2="26617" y2="41541"/>
                              <a14:foregroundMark x1="25000" y1="30222" x2="25571" y2="34218"/>
                              <a14:foregroundMark x1="29000" y1="58222" x2="33333" y2="64889"/>
                              <a14:foregroundMark x1="79573" y1="50645" x2="80000" y2="55556"/>
                              <a14:foregroundMark x1="77333" y1="24889" x2="79449" y2="49222"/>
                              <a14:foregroundMark x1="87398" y1="29381" x2="88667" y2="24889"/>
                              <a14:foregroundMark x1="85276" y1="36889" x2="85680" y2="35460"/>
                              <a14:foregroundMark x1="85025" y1="37778" x2="85276" y2="36889"/>
                              <a14:foregroundMark x1="84522" y1="39556" x2="85025" y2="37778"/>
                              <a14:foregroundMark x1="82113" y1="48079" x2="84522" y2="39556"/>
                              <a14:foregroundMark x1="80000" y1="55556" x2="81639" y2="49759"/>
                              <a14:foregroundMark x1="88667" y1="39556" x2="88667" y2="51556"/>
                              <a14:foregroundMark x1="88667" y1="37778" x2="88667" y2="39556"/>
                              <a14:foregroundMark x1="88667" y1="36889" x2="88667" y2="37778"/>
                              <a14:foregroundMark x1="88667" y1="36568" x2="88667" y2="36889"/>
                              <a14:foregroundMark x1="88667" y1="24889" x2="88667" y2="29852"/>
                              <a14:foregroundMark x1="88667" y1="51556" x2="88667" y2="51556"/>
                              <a14:foregroundMark x1="41333" y1="70222" x2="55333" y2="84889"/>
                              <a14:foregroundMark x1="55333" y1="84889" x2="56000" y2="83556"/>
                              <a14:foregroundMark x1="50000" y1="92000" x2="53333" y2="91111"/>
                              <a14:foregroundMark x1="58333" y1="74667" x2="66000" y2="70222"/>
                              <a14:foregroundMark x1="94000" y1="52444" x2="94000" y2="52444"/>
                              <a14:backgroundMark x1="26333" y1="36444" x2="26333" y2="41333"/>
                              <a14:backgroundMark x1="26000" y1="34667" x2="25000" y2="36000"/>
                              <a14:backgroundMark x1="27000" y1="41778" x2="26667" y2="42667"/>
                              <a14:backgroundMark x1="89667" y1="30222" x2="88333" y2="36444"/>
                              <a14:backgroundMark x1="89000" y1="30222" x2="89000" y2="30222"/>
                              <a14:backgroundMark x1="89667" y1="36889" x2="89667" y2="36889"/>
                              <a14:backgroundMark x1="88333" y1="36889" x2="88333" y2="36889"/>
                              <a14:backgroundMark x1="90000" y1="37778" x2="90000" y2="37778"/>
                              <a14:backgroundMark x1="89333" y1="37778" x2="89333" y2="37778"/>
                              <a14:backgroundMark x1="83333" y1="47556" x2="83667" y2="48889"/>
                              <a14:backgroundMark x1="89000" y1="39556" x2="89000" y2="39556"/>
                            </a14:backgroundRemoval>
                          </a14:imgEffect>
                        </a14:imgLayer>
                      </a14:imgProps>
                    </a:ext>
                    <a:ext uri="{28A0092B-C50C-407E-A947-70E740481C1C}">
                      <a14:useLocalDpi xmlns:a14="http://schemas.microsoft.com/office/drawing/2010/main" val="0"/>
                    </a:ext>
                  </a:extLst>
                </a:blip>
                <a:srcRect/>
                <a:stretch>
                  <a:fillRect/>
                </a:stretch>
              </p:blipFill>
              <p:spPr bwMode="auto">
                <a:xfrm rot="366504">
                  <a:off x="2937146" y="481757"/>
                  <a:ext cx="1385201" cy="1078588"/>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a:extLst>
                    <a:ext uri="{FF2B5EF4-FFF2-40B4-BE49-F238E27FC236}">
                      <a16:creationId xmlns:a16="http://schemas.microsoft.com/office/drawing/2014/main" id="{57CF71DC-CE87-4028-AE6B-D3BFAB1AFD02}"/>
                    </a:ext>
                  </a:extLst>
                </p:cNvPr>
                <p:cNvSpPr txBox="1"/>
                <p:nvPr/>
              </p:nvSpPr>
              <p:spPr>
                <a:xfrm>
                  <a:off x="4180910" y="768024"/>
                  <a:ext cx="8091774" cy="523220"/>
                </a:xfrm>
                <a:prstGeom prst="rect">
                  <a:avLst/>
                </a:prstGeom>
                <a:noFill/>
              </p:spPr>
              <p:txBody>
                <a:bodyPr wrap="square" rtlCol="0">
                  <a:spAutoFit/>
                </a:bodyPr>
                <a:lstStyle/>
                <a:p>
                  <a:r>
                    <a:rPr lang="tr-TR" sz="2800" dirty="0">
                      <a:solidFill>
                        <a:srgbClr val="C00000"/>
                      </a:solidFill>
                    </a:rPr>
                    <a:t> Örnek Çalışma</a:t>
                  </a:r>
                </a:p>
              </p:txBody>
            </p:sp>
          </p:grpSp>
          <p:sp>
            <p:nvSpPr>
              <p:cNvPr id="8" name="Akış Çizelgesi: Bağlayıcı 7">
                <a:extLst>
                  <a:ext uri="{FF2B5EF4-FFF2-40B4-BE49-F238E27FC236}">
                    <a16:creationId xmlns:a16="http://schemas.microsoft.com/office/drawing/2014/main" id="{EB2854C7-6DDF-4DA3-BF67-94760038E04B}"/>
                  </a:ext>
                </a:extLst>
              </p:cNvPr>
              <p:cNvSpPr/>
              <p:nvPr/>
            </p:nvSpPr>
            <p:spPr>
              <a:xfrm rot="366504">
                <a:off x="1180282" y="604972"/>
                <a:ext cx="111162" cy="146481"/>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6" name="Metin kutusu 5">
              <a:extLst>
                <a:ext uri="{FF2B5EF4-FFF2-40B4-BE49-F238E27FC236}">
                  <a16:creationId xmlns:a16="http://schemas.microsoft.com/office/drawing/2014/main" id="{DBF13411-F8FC-4A14-887A-41B288355F6A}"/>
                </a:ext>
              </a:extLst>
            </p:cNvPr>
            <p:cNvSpPr txBox="1"/>
            <p:nvPr/>
          </p:nvSpPr>
          <p:spPr>
            <a:xfrm>
              <a:off x="400672" y="655745"/>
              <a:ext cx="1834410" cy="523220"/>
            </a:xfrm>
            <a:prstGeom prst="rect">
              <a:avLst/>
            </a:prstGeom>
            <a:noFill/>
          </p:spPr>
          <p:txBody>
            <a:bodyPr wrap="square" rtlCol="0">
              <a:spAutoFit/>
            </a:bodyPr>
            <a:lstStyle/>
            <a:p>
              <a:r>
                <a:rPr lang="tr-TR" sz="2800" dirty="0">
                  <a:solidFill>
                    <a:srgbClr val="C00000"/>
                  </a:solidFill>
                </a:rPr>
                <a:t> STRATEJİK</a:t>
              </a:r>
            </a:p>
          </p:txBody>
        </p:sp>
      </p:grpSp>
      <p:graphicFrame>
        <p:nvGraphicFramePr>
          <p:cNvPr id="12" name="Tablo 11">
            <a:extLst>
              <a:ext uri="{FF2B5EF4-FFF2-40B4-BE49-F238E27FC236}">
                <a16:creationId xmlns:a16="http://schemas.microsoft.com/office/drawing/2014/main" id="{4C7685D8-31D5-4B8D-B8A2-D63074804F65}"/>
              </a:ext>
            </a:extLst>
          </p:cNvPr>
          <p:cNvGraphicFramePr>
            <a:graphicFrameLocks noGrp="1"/>
          </p:cNvGraphicFramePr>
          <p:nvPr>
            <p:extLst>
              <p:ext uri="{D42A27DB-BD31-4B8C-83A1-F6EECF244321}">
                <p14:modId xmlns:p14="http://schemas.microsoft.com/office/powerpoint/2010/main" val="3619759336"/>
              </p:ext>
            </p:extLst>
          </p:nvPr>
        </p:nvGraphicFramePr>
        <p:xfrm>
          <a:off x="720138" y="1778048"/>
          <a:ext cx="8127292" cy="1477221"/>
        </p:xfrm>
        <a:graphic>
          <a:graphicData uri="http://schemas.openxmlformats.org/drawingml/2006/table">
            <a:tbl>
              <a:tblPr>
                <a:tableStyleId>{5C22544A-7EE6-4342-B048-85BDC9FD1C3A}</a:tableStyleId>
              </a:tblPr>
              <a:tblGrid>
                <a:gridCol w="1650533">
                  <a:extLst>
                    <a:ext uri="{9D8B030D-6E8A-4147-A177-3AD203B41FA5}">
                      <a16:colId xmlns:a16="http://schemas.microsoft.com/office/drawing/2014/main" val="1114056399"/>
                    </a:ext>
                  </a:extLst>
                </a:gridCol>
                <a:gridCol w="1872830">
                  <a:extLst>
                    <a:ext uri="{9D8B030D-6E8A-4147-A177-3AD203B41FA5}">
                      <a16:colId xmlns:a16="http://schemas.microsoft.com/office/drawing/2014/main" val="3901551925"/>
                    </a:ext>
                  </a:extLst>
                </a:gridCol>
                <a:gridCol w="1618370">
                  <a:extLst>
                    <a:ext uri="{9D8B030D-6E8A-4147-A177-3AD203B41FA5}">
                      <a16:colId xmlns:a16="http://schemas.microsoft.com/office/drawing/2014/main" val="2340463932"/>
                    </a:ext>
                  </a:extLst>
                </a:gridCol>
                <a:gridCol w="1282482">
                  <a:extLst>
                    <a:ext uri="{9D8B030D-6E8A-4147-A177-3AD203B41FA5}">
                      <a16:colId xmlns:a16="http://schemas.microsoft.com/office/drawing/2014/main" val="1892855160"/>
                    </a:ext>
                  </a:extLst>
                </a:gridCol>
                <a:gridCol w="1703077">
                  <a:extLst>
                    <a:ext uri="{9D8B030D-6E8A-4147-A177-3AD203B41FA5}">
                      <a16:colId xmlns:a16="http://schemas.microsoft.com/office/drawing/2014/main" val="115464998"/>
                    </a:ext>
                  </a:extLst>
                </a:gridCol>
              </a:tblGrid>
              <a:tr h="0">
                <a:tc gridSpan="5">
                  <a:txBody>
                    <a:bodyPr/>
                    <a:lstStyle/>
                    <a:p>
                      <a:pPr algn="ctr" fontAlgn="ctr"/>
                      <a:r>
                        <a:rPr lang="tr-TR" sz="1200" u="none" strike="noStrike" dirty="0">
                          <a:solidFill>
                            <a:schemeClr val="bg1"/>
                          </a:solidFill>
                          <a:effectLst/>
                        </a:rPr>
                        <a:t>Riske Yönelik Alınacak Kararların Belirlenmesi</a:t>
                      </a:r>
                      <a:endParaRPr lang="tr-TR" sz="1200" b="1" i="1" u="none" strike="noStrike" dirty="0">
                        <a:solidFill>
                          <a:schemeClr val="bg1"/>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622152312"/>
                  </a:ext>
                </a:extLst>
              </a:tr>
              <a:tr h="395013">
                <a:tc>
                  <a:txBody>
                    <a:bodyPr/>
                    <a:lstStyle/>
                    <a:p>
                      <a:pPr algn="ctr" fontAlgn="ctr"/>
                      <a:r>
                        <a:rPr lang="tr-TR" sz="1200" u="none" strike="noStrike" dirty="0">
                          <a:solidFill>
                            <a:schemeClr val="bg1"/>
                          </a:solidFill>
                          <a:effectLst/>
                        </a:rPr>
                        <a:t>Riske Yönelik Alınacak Karar</a:t>
                      </a:r>
                      <a:endParaRPr lang="tr-TR" sz="1200" b="1" i="1" u="none" strike="noStrike" dirty="0">
                        <a:solidFill>
                          <a:schemeClr val="bg1"/>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75000"/>
                      </a:schemeClr>
                    </a:solidFill>
                  </a:tcPr>
                </a:tc>
                <a:tc>
                  <a:txBody>
                    <a:bodyPr/>
                    <a:lstStyle/>
                    <a:p>
                      <a:pPr algn="ctr" fontAlgn="ctr"/>
                      <a:r>
                        <a:rPr lang="tr-TR" sz="1200" u="none" strike="noStrike" dirty="0">
                          <a:solidFill>
                            <a:schemeClr val="bg1"/>
                          </a:solidFill>
                          <a:effectLst/>
                        </a:rPr>
                        <a:t>İlave Risk Yönetim Faaliyeti</a:t>
                      </a:r>
                      <a:endParaRPr lang="tr-TR" sz="1200" b="1" i="1" u="none" strike="noStrike" dirty="0">
                        <a:solidFill>
                          <a:schemeClr val="bg1"/>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75000"/>
                      </a:schemeClr>
                    </a:solidFill>
                  </a:tcPr>
                </a:tc>
                <a:tc>
                  <a:txBody>
                    <a:bodyPr/>
                    <a:lstStyle/>
                    <a:p>
                      <a:pPr algn="ctr" fontAlgn="ctr"/>
                      <a:r>
                        <a:rPr lang="tr-TR" sz="1200" u="none" strike="noStrike" dirty="0">
                          <a:solidFill>
                            <a:schemeClr val="bg1"/>
                          </a:solidFill>
                          <a:effectLst/>
                        </a:rPr>
                        <a:t>Faaliyet Sorumluları</a:t>
                      </a:r>
                      <a:endParaRPr lang="tr-TR" sz="1200" b="1" i="1" u="none" strike="noStrike" dirty="0">
                        <a:solidFill>
                          <a:schemeClr val="bg1"/>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75000"/>
                      </a:schemeClr>
                    </a:solidFill>
                  </a:tcPr>
                </a:tc>
                <a:tc>
                  <a:txBody>
                    <a:bodyPr/>
                    <a:lstStyle/>
                    <a:p>
                      <a:pPr algn="ctr" fontAlgn="ctr"/>
                      <a:r>
                        <a:rPr lang="tr-TR" sz="1200" u="none" strike="noStrike" dirty="0">
                          <a:solidFill>
                            <a:schemeClr val="bg1"/>
                          </a:solidFill>
                          <a:effectLst/>
                        </a:rPr>
                        <a:t>Faaliyet Başlangıç Tarihi</a:t>
                      </a:r>
                      <a:endParaRPr lang="tr-TR" sz="1200" b="1" i="1" u="none" strike="noStrike" dirty="0">
                        <a:solidFill>
                          <a:schemeClr val="bg1"/>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75000"/>
                      </a:schemeClr>
                    </a:solidFill>
                  </a:tcPr>
                </a:tc>
                <a:tc>
                  <a:txBody>
                    <a:bodyPr/>
                    <a:lstStyle/>
                    <a:p>
                      <a:pPr algn="ctr" fontAlgn="ctr"/>
                      <a:r>
                        <a:rPr lang="tr-TR" sz="1200" u="none" strike="noStrike" dirty="0">
                          <a:solidFill>
                            <a:schemeClr val="bg1"/>
                          </a:solidFill>
                          <a:effectLst/>
                        </a:rPr>
                        <a:t>Faaliyet Tamamlanma Tarihi</a:t>
                      </a:r>
                      <a:endParaRPr lang="tr-TR" sz="1200" b="1" i="1" u="none" strike="noStrike" dirty="0">
                        <a:solidFill>
                          <a:schemeClr val="bg1"/>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025308042"/>
                  </a:ext>
                </a:extLst>
              </a:tr>
              <a:tr h="0">
                <a:tc>
                  <a:txBody>
                    <a:bodyPr/>
                    <a:lstStyle/>
                    <a:p>
                      <a:pPr algn="l" fontAlgn="ctr"/>
                      <a:endParaRPr lang="tr-TR" sz="1600" u="none" strike="noStrike" dirty="0">
                        <a:solidFill>
                          <a:schemeClr val="bg1"/>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l" fontAlgn="ctr"/>
                      <a:endParaRPr lang="tr-TR" sz="700" b="0" i="0" u="none" strike="noStrike" dirty="0">
                        <a:solidFill>
                          <a:srgbClr val="000000"/>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l" fontAlgn="ctr"/>
                      <a:endParaRPr lang="tr-TR" sz="700" b="0" i="0" u="none" strike="noStrike" dirty="0">
                        <a:solidFill>
                          <a:srgbClr val="000000"/>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l" fontAlgn="ctr"/>
                      <a:endParaRPr lang="tr-TR" sz="700" b="0" i="0" u="none" strike="noStrike" dirty="0">
                        <a:solidFill>
                          <a:srgbClr val="000000"/>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l" fontAlgn="ctr"/>
                      <a:endParaRPr lang="tr-TR" sz="700" b="0" i="0" u="none" strike="noStrike" dirty="0">
                        <a:solidFill>
                          <a:srgbClr val="000000"/>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97992971"/>
                  </a:ext>
                </a:extLst>
              </a:tr>
              <a:tr h="655488">
                <a:tc>
                  <a:txBody>
                    <a:bodyPr/>
                    <a:lstStyle/>
                    <a:p>
                      <a:pPr algn="ctr" fontAlgn="ctr"/>
                      <a:r>
                        <a:rPr lang="tr-TR" sz="1200" u="none" strike="noStrike" dirty="0">
                          <a:effectLst/>
                        </a:rPr>
                        <a:t>Riski Azaltmak</a:t>
                      </a:r>
                      <a:endParaRPr lang="tr-TR" sz="1200" b="0" i="0" u="none" strike="noStrike" dirty="0">
                        <a:solidFill>
                          <a:srgbClr val="000000"/>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u="none" strike="noStrike" dirty="0">
                          <a:effectLst/>
                        </a:rPr>
                        <a:t>Yazılım için hizmet satın alınması</a:t>
                      </a:r>
                      <a:endParaRPr lang="tr-TR" sz="1200" b="0" i="0" u="none" strike="noStrike" dirty="0">
                        <a:solidFill>
                          <a:srgbClr val="000000"/>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u="none" strike="noStrike" dirty="0">
                          <a:effectLst/>
                        </a:rPr>
                        <a:t>Kadastro Dairesi Başkanlığı</a:t>
                      </a:r>
                      <a:endParaRPr lang="tr-TR" sz="1200" b="0" i="0" u="none" strike="noStrike" dirty="0">
                        <a:solidFill>
                          <a:srgbClr val="000000"/>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u="none" strike="noStrike" dirty="0">
                          <a:effectLst/>
                        </a:rPr>
                        <a:t>1.01.2026</a:t>
                      </a:r>
                      <a:endParaRPr lang="tr-TR" sz="1200" b="0" i="0" u="none" strike="noStrike" dirty="0">
                        <a:solidFill>
                          <a:srgbClr val="000000"/>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u="none" strike="noStrike" dirty="0">
                          <a:effectLst/>
                        </a:rPr>
                        <a:t>31.12.2026</a:t>
                      </a:r>
                      <a:endParaRPr lang="tr-TR" sz="1200" b="0" i="0" u="none" strike="noStrike" dirty="0">
                        <a:solidFill>
                          <a:srgbClr val="000000"/>
                        </a:solidFill>
                        <a:effectLst/>
                        <a:latin typeface="Georgia" panose="02040502050405020303"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3652110"/>
                  </a:ext>
                </a:extLst>
              </a:tr>
            </a:tbl>
          </a:graphicData>
        </a:graphic>
      </p:graphicFrame>
      <p:sp>
        <p:nvSpPr>
          <p:cNvPr id="14" name="Metin kutusu 13">
            <a:extLst>
              <a:ext uri="{FF2B5EF4-FFF2-40B4-BE49-F238E27FC236}">
                <a16:creationId xmlns:a16="http://schemas.microsoft.com/office/drawing/2014/main" id="{62734E80-00AF-4870-A0CF-6C90684A2471}"/>
              </a:ext>
            </a:extLst>
          </p:cNvPr>
          <p:cNvSpPr txBox="1"/>
          <p:nvPr/>
        </p:nvSpPr>
        <p:spPr>
          <a:xfrm>
            <a:off x="493059" y="1377126"/>
            <a:ext cx="6096000" cy="369332"/>
          </a:xfrm>
          <a:prstGeom prst="rect">
            <a:avLst/>
          </a:prstGeom>
          <a:noFill/>
        </p:spPr>
        <p:txBody>
          <a:bodyPr wrap="square">
            <a:spAutoFit/>
          </a:bodyPr>
          <a:lstStyle/>
          <a:p>
            <a:r>
              <a:rPr lang="tr-TR" dirty="0"/>
              <a:t>Riske Yönelik Alınacak Kararların Belirlenmesi</a:t>
            </a:r>
          </a:p>
        </p:txBody>
      </p:sp>
      <p:sp>
        <p:nvSpPr>
          <p:cNvPr id="15" name="Eylem Düğmesi: Geri Git veya Öncekine Git 14">
            <a:hlinkClick r:id="" action="ppaction://noaction" highlightClick="1"/>
            <a:extLst>
              <a:ext uri="{FF2B5EF4-FFF2-40B4-BE49-F238E27FC236}">
                <a16:creationId xmlns:a16="http://schemas.microsoft.com/office/drawing/2014/main" id="{8EA49773-A8C4-4939-ABA5-045675B1A74E}"/>
              </a:ext>
            </a:extLst>
          </p:cNvPr>
          <p:cNvSpPr/>
          <p:nvPr/>
        </p:nvSpPr>
        <p:spPr>
          <a:xfrm rot="16200000">
            <a:off x="2191321" y="3064993"/>
            <a:ext cx="193611" cy="18694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A7C99E55-1F9F-4F73-8202-240F94414DB7}"/>
              </a:ext>
            </a:extLst>
          </p:cNvPr>
          <p:cNvSpPr txBox="1"/>
          <p:nvPr/>
        </p:nvSpPr>
        <p:spPr>
          <a:xfrm>
            <a:off x="1240032" y="3255269"/>
            <a:ext cx="1090647" cy="646331"/>
          </a:xfrm>
          <a:prstGeom prst="rect">
            <a:avLst/>
          </a:prstGeom>
          <a:solidFill>
            <a:schemeClr val="bg1">
              <a:lumMod val="95000"/>
            </a:schemeClr>
          </a:solidFill>
          <a:ln>
            <a:solidFill>
              <a:schemeClr val="tx1"/>
            </a:solidFill>
          </a:ln>
        </p:spPr>
        <p:txBody>
          <a:bodyPr wrap="square" rtlCol="0">
            <a:spAutoFit/>
          </a:bodyPr>
          <a:lstStyle/>
          <a:p>
            <a:r>
              <a:rPr lang="tr-TR" sz="900" dirty="0"/>
              <a:t>Riskten Kaçınmak</a:t>
            </a:r>
          </a:p>
          <a:p>
            <a:r>
              <a:rPr lang="tr-TR" sz="900" dirty="0"/>
              <a:t>Riski Devretmek</a:t>
            </a:r>
          </a:p>
          <a:p>
            <a:r>
              <a:rPr lang="tr-TR" sz="900" dirty="0"/>
              <a:t>Riski Kabul Etmek</a:t>
            </a:r>
          </a:p>
          <a:p>
            <a:r>
              <a:rPr lang="tr-TR" sz="900" dirty="0"/>
              <a:t>Riski Azaltmak</a:t>
            </a:r>
          </a:p>
        </p:txBody>
      </p:sp>
      <p:sp>
        <p:nvSpPr>
          <p:cNvPr id="17" name="Rectangle 18">
            <a:extLst>
              <a:ext uri="{FF2B5EF4-FFF2-40B4-BE49-F238E27FC236}">
                <a16:creationId xmlns:a16="http://schemas.microsoft.com/office/drawing/2014/main" id="{91BAA26D-D5D4-468E-8FC2-CD8FEF0A899C}"/>
              </a:ext>
            </a:extLst>
          </p:cNvPr>
          <p:cNvSpPr>
            <a:spLocks noChangeArrowheads="1"/>
          </p:cNvSpPr>
          <p:nvPr/>
        </p:nvSpPr>
        <p:spPr bwMode="auto">
          <a:xfrm>
            <a:off x="837330" y="4282930"/>
            <a:ext cx="5871882" cy="147722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63500" tIns="0" rIns="64800" bIns="0"/>
          <a:lstStyle/>
          <a:p>
            <a:r>
              <a:rPr lang="tr-TR" sz="1400" b="1" u="sng" dirty="0">
                <a:solidFill>
                  <a:schemeClr val="tx1"/>
                </a:solidFill>
              </a:rPr>
              <a:t>Not:</a:t>
            </a:r>
            <a:r>
              <a:rPr lang="tr-TR" sz="1200" dirty="0">
                <a:solidFill>
                  <a:schemeClr val="tx1"/>
                </a:solidFill>
                <a:latin typeface="Georgia" pitchFamily="18" charset="0"/>
              </a:rPr>
              <a:t> </a:t>
            </a:r>
          </a:p>
          <a:p>
            <a:r>
              <a:rPr lang="tr-TR" sz="1200" dirty="0">
                <a:solidFill>
                  <a:schemeClr val="tx1"/>
                </a:solidFill>
                <a:latin typeface="Georgia" pitchFamily="18" charset="0"/>
              </a:rPr>
              <a:t>1-</a:t>
            </a:r>
            <a:r>
              <a:rPr lang="tr-TR" sz="1200" b="1" dirty="0">
                <a:solidFill>
                  <a:schemeClr val="tx1"/>
                </a:solidFill>
                <a:latin typeface="+mj-lt"/>
              </a:rPr>
              <a:t> </a:t>
            </a:r>
            <a:r>
              <a:rPr lang="tr-TR" sz="1200" dirty="0">
                <a:solidFill>
                  <a:schemeClr val="tx1"/>
                </a:solidFill>
                <a:latin typeface="Georgia" pitchFamily="18" charset="0"/>
              </a:rPr>
              <a:t>Riske yönelik alınacak kararı gerekli faktörleri göz önünde bulundurarak belirleyiniz.</a:t>
            </a:r>
          </a:p>
          <a:p>
            <a:r>
              <a:rPr lang="tr-TR" sz="1200" dirty="0">
                <a:solidFill>
                  <a:schemeClr val="tx1"/>
                </a:solidFill>
                <a:latin typeface="Georgia" pitchFamily="18" charset="0"/>
              </a:rPr>
              <a:t>2- Riski Azaltmak kararının seçilmesi durumunda gerçekleştirilecek eylemi/eylemleri belirleyiniz. </a:t>
            </a:r>
          </a:p>
          <a:p>
            <a:r>
              <a:rPr lang="tr-TR" sz="1200" dirty="0">
                <a:solidFill>
                  <a:schemeClr val="tx1"/>
                </a:solidFill>
                <a:latin typeface="Georgia" pitchFamily="18" charset="0"/>
              </a:rPr>
              <a:t>3- Belirlenen eylemin/eylemlerin kimler tarafından gerçekleştirileceğini açıklayınız. </a:t>
            </a:r>
          </a:p>
          <a:p>
            <a:r>
              <a:rPr lang="tr-TR" sz="1200" dirty="0">
                <a:solidFill>
                  <a:schemeClr val="tx1"/>
                </a:solidFill>
                <a:latin typeface="Georgia" pitchFamily="18" charset="0"/>
              </a:rPr>
              <a:t>4- İlgili eylemin ne zaman başlayıp ne zaman tamamlanacağını yazınız. </a:t>
            </a:r>
          </a:p>
          <a:p>
            <a:endParaRPr lang="tr-TR" sz="1200" dirty="0">
              <a:solidFill>
                <a:schemeClr val="tx1"/>
              </a:solidFill>
              <a:latin typeface="Georgia" pitchFamily="18" charset="0"/>
            </a:endParaRPr>
          </a:p>
          <a:p>
            <a:endParaRPr lang="tr-TR" sz="1200" dirty="0">
              <a:solidFill>
                <a:schemeClr val="tx1"/>
              </a:solidFill>
              <a:latin typeface="Georgia" pitchFamily="18" charset="0"/>
            </a:endParaRPr>
          </a:p>
        </p:txBody>
      </p:sp>
      <p:cxnSp>
        <p:nvCxnSpPr>
          <p:cNvPr id="21" name="Düz Ok Bağlayıcısı 20">
            <a:extLst>
              <a:ext uri="{FF2B5EF4-FFF2-40B4-BE49-F238E27FC236}">
                <a16:creationId xmlns:a16="http://schemas.microsoft.com/office/drawing/2014/main" id="{C0E21589-178D-44A5-A2D2-F7C7A1088CD3}"/>
              </a:ext>
            </a:extLst>
          </p:cNvPr>
          <p:cNvCxnSpPr>
            <a:cxnSpLocks/>
          </p:cNvCxnSpPr>
          <p:nvPr/>
        </p:nvCxnSpPr>
        <p:spPr>
          <a:xfrm flipV="1">
            <a:off x="3773271" y="3711388"/>
            <a:ext cx="3146770" cy="7978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Resim 18">
            <a:extLst>
              <a:ext uri="{FF2B5EF4-FFF2-40B4-BE49-F238E27FC236}">
                <a16:creationId xmlns:a16="http://schemas.microsoft.com/office/drawing/2014/main" id="{7A00044A-3F2B-4ABF-A8EA-21ACE8B0EEA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41977" y="3287940"/>
            <a:ext cx="4412693" cy="2473292"/>
          </a:xfrm>
          <a:prstGeom prst="rect">
            <a:avLst/>
          </a:prstGeom>
          <a:noFill/>
          <a:ln>
            <a:noFill/>
          </a:ln>
        </p:spPr>
      </p:pic>
    </p:spTree>
    <p:extLst>
      <p:ext uri="{BB962C8B-B14F-4D97-AF65-F5344CB8AC3E}">
        <p14:creationId xmlns:p14="http://schemas.microsoft.com/office/powerpoint/2010/main" val="1060756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1E039226-AA13-435A-BE9C-5660F6FC0288}"/>
              </a:ext>
            </a:extLst>
          </p:cNvPr>
          <p:cNvPicPr>
            <a:picLocks noChangeAspect="1"/>
          </p:cNvPicPr>
          <p:nvPr/>
        </p:nvPicPr>
        <p:blipFill>
          <a:blip r:embed="rId2"/>
          <a:stretch>
            <a:fillRect/>
          </a:stretch>
        </p:blipFill>
        <p:spPr>
          <a:xfrm>
            <a:off x="23552" y="0"/>
            <a:ext cx="12144895" cy="6858000"/>
          </a:xfrm>
          <a:prstGeom prst="rect">
            <a:avLst/>
          </a:prstGeom>
        </p:spPr>
      </p:pic>
    </p:spTree>
    <p:extLst>
      <p:ext uri="{BB962C8B-B14F-4D97-AF65-F5344CB8AC3E}">
        <p14:creationId xmlns:p14="http://schemas.microsoft.com/office/powerpoint/2010/main" val="1854222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ratejik Yönetim - Orviks">
            <a:extLst>
              <a:ext uri="{FF2B5EF4-FFF2-40B4-BE49-F238E27FC236}">
                <a16:creationId xmlns:a16="http://schemas.microsoft.com/office/drawing/2014/main" id="{25B67711-3029-49D5-820D-B0EC0CD60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1436" y="3532608"/>
            <a:ext cx="2345671" cy="2227587"/>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F4FFF361-51F0-4F14-AE7E-120A4B8861E7}"/>
              </a:ext>
            </a:extLst>
          </p:cNvPr>
          <p:cNvSpPr txBox="1"/>
          <p:nvPr/>
        </p:nvSpPr>
        <p:spPr>
          <a:xfrm>
            <a:off x="1608338" y="516069"/>
            <a:ext cx="8975324" cy="707886"/>
          </a:xfrm>
          <a:prstGeom prst="rect">
            <a:avLst/>
          </a:prstGeom>
          <a:noFill/>
        </p:spPr>
        <p:txBody>
          <a:bodyPr wrap="square" rtlCol="0">
            <a:spAutoFit/>
          </a:bodyPr>
          <a:lstStyle/>
          <a:p>
            <a:r>
              <a:rPr lang="tr-TR" sz="4000" dirty="0">
                <a:solidFill>
                  <a:srgbClr val="C00000"/>
                </a:solidFill>
              </a:rPr>
              <a:t>Risk Yönetiminin İdareye Entegrasyonu</a:t>
            </a:r>
          </a:p>
        </p:txBody>
      </p:sp>
      <p:sp>
        <p:nvSpPr>
          <p:cNvPr id="3" name="Metin kutusu 2">
            <a:extLst>
              <a:ext uri="{FF2B5EF4-FFF2-40B4-BE49-F238E27FC236}">
                <a16:creationId xmlns:a16="http://schemas.microsoft.com/office/drawing/2014/main" id="{D890EE51-F45E-4363-AAF4-499B2215C538}"/>
              </a:ext>
            </a:extLst>
          </p:cNvPr>
          <p:cNvSpPr txBox="1"/>
          <p:nvPr/>
        </p:nvSpPr>
        <p:spPr>
          <a:xfrm>
            <a:off x="524893" y="1432763"/>
            <a:ext cx="10067277" cy="646331"/>
          </a:xfrm>
          <a:prstGeom prst="rect">
            <a:avLst/>
          </a:prstGeom>
          <a:noFill/>
        </p:spPr>
        <p:txBody>
          <a:bodyPr wrap="square" rtlCol="0">
            <a:spAutoFit/>
          </a:bodyPr>
          <a:lstStyle/>
          <a:p>
            <a:r>
              <a:rPr lang="tr-TR" dirty="0"/>
              <a:t>Risk yönetimi süreçlerinin sade, esnek ve uygulanabilir olması ve diğer temel süreçlerle bütünleşik olarak planlanması ve yürütülmesi önem arz etmektedir.</a:t>
            </a:r>
          </a:p>
        </p:txBody>
      </p:sp>
      <p:sp>
        <p:nvSpPr>
          <p:cNvPr id="4" name="Metin kutusu 3">
            <a:extLst>
              <a:ext uri="{FF2B5EF4-FFF2-40B4-BE49-F238E27FC236}">
                <a16:creationId xmlns:a16="http://schemas.microsoft.com/office/drawing/2014/main" id="{C9CE1F5F-F7C1-4206-9FF3-A304C9214942}"/>
              </a:ext>
            </a:extLst>
          </p:cNvPr>
          <p:cNvSpPr txBox="1"/>
          <p:nvPr/>
        </p:nvSpPr>
        <p:spPr>
          <a:xfrm>
            <a:off x="524893" y="2210514"/>
            <a:ext cx="5264459" cy="369332"/>
          </a:xfrm>
          <a:prstGeom prst="rect">
            <a:avLst/>
          </a:prstGeom>
          <a:noFill/>
        </p:spPr>
        <p:txBody>
          <a:bodyPr wrap="square" rtlCol="0">
            <a:spAutoFit/>
          </a:bodyPr>
          <a:lstStyle/>
          <a:p>
            <a:r>
              <a:rPr lang="tr-TR" dirty="0">
                <a:solidFill>
                  <a:schemeClr val="accent2">
                    <a:lumMod val="75000"/>
                  </a:schemeClr>
                </a:solidFill>
              </a:rPr>
              <a:t>1- Risk Yönetimini Stratejik Plan İle İlişkisinin Kurulması</a:t>
            </a:r>
          </a:p>
        </p:txBody>
      </p:sp>
      <p:sp>
        <p:nvSpPr>
          <p:cNvPr id="5" name="Metin kutusu 4">
            <a:extLst>
              <a:ext uri="{FF2B5EF4-FFF2-40B4-BE49-F238E27FC236}">
                <a16:creationId xmlns:a16="http://schemas.microsoft.com/office/drawing/2014/main" id="{7D43AEA9-63EE-483B-A146-C12735C51AF1}"/>
              </a:ext>
            </a:extLst>
          </p:cNvPr>
          <p:cNvSpPr txBox="1"/>
          <p:nvPr/>
        </p:nvSpPr>
        <p:spPr>
          <a:xfrm>
            <a:off x="524893" y="2623437"/>
            <a:ext cx="10511901" cy="1200329"/>
          </a:xfrm>
          <a:prstGeom prst="rect">
            <a:avLst/>
          </a:prstGeom>
          <a:noFill/>
        </p:spPr>
        <p:txBody>
          <a:bodyPr wrap="square" rtlCol="0">
            <a:spAutoFit/>
          </a:bodyPr>
          <a:lstStyle/>
          <a:p>
            <a:pPr marL="285750" indent="-285750">
              <a:buFont typeface="Wingdings" panose="05000000000000000000" pitchFamily="2" charset="2"/>
              <a:buChar char="Ø"/>
            </a:pPr>
            <a:r>
              <a:rPr lang="tr-TR" dirty="0"/>
              <a:t>Risk yönetimi, yönetim döngüsünün dolayısıyla stratejik planlama sürecinin ayrılmaz bir parçasıdır.</a:t>
            </a:r>
          </a:p>
          <a:p>
            <a:pPr marL="285750" indent="-285750">
              <a:buFont typeface="Wingdings" panose="05000000000000000000" pitchFamily="2" charset="2"/>
              <a:buChar char="Ø"/>
            </a:pPr>
            <a:r>
              <a:rPr lang="tr-TR" dirty="0"/>
              <a:t>Risk yönetiminin ana odağı stratejik amaç ve hedeflere ulaşılmasına engel oluşturan risklerin yönetilmesidir. Bu seviyedeki risklerin belirlenmesi süreci, stratejik planlama kapsamında amaç ve hedeflerin belirlenmesi süreci ile bir bütün halinde yürütülür.</a:t>
            </a:r>
          </a:p>
        </p:txBody>
      </p:sp>
      <p:sp>
        <p:nvSpPr>
          <p:cNvPr id="7" name="Metin kutusu 6">
            <a:extLst>
              <a:ext uri="{FF2B5EF4-FFF2-40B4-BE49-F238E27FC236}">
                <a16:creationId xmlns:a16="http://schemas.microsoft.com/office/drawing/2014/main" id="{58910B0A-DFF1-4DFF-BF8E-D8B95ACA38B2}"/>
              </a:ext>
            </a:extLst>
          </p:cNvPr>
          <p:cNvSpPr txBox="1"/>
          <p:nvPr/>
        </p:nvSpPr>
        <p:spPr>
          <a:xfrm>
            <a:off x="516384" y="4015708"/>
            <a:ext cx="5264459" cy="369332"/>
          </a:xfrm>
          <a:prstGeom prst="rect">
            <a:avLst/>
          </a:prstGeom>
          <a:noFill/>
        </p:spPr>
        <p:txBody>
          <a:bodyPr wrap="square" rtlCol="0">
            <a:spAutoFit/>
          </a:bodyPr>
          <a:lstStyle/>
          <a:p>
            <a:r>
              <a:rPr lang="tr-TR" dirty="0">
                <a:solidFill>
                  <a:schemeClr val="accent2">
                    <a:lumMod val="75000"/>
                  </a:schemeClr>
                </a:solidFill>
              </a:rPr>
              <a:t>2- Risk Yönetiminin Performans İle İlişkisinin Kurulması</a:t>
            </a:r>
          </a:p>
        </p:txBody>
      </p:sp>
      <p:sp>
        <p:nvSpPr>
          <p:cNvPr id="6" name="Metin kutusu 5">
            <a:extLst>
              <a:ext uri="{FF2B5EF4-FFF2-40B4-BE49-F238E27FC236}">
                <a16:creationId xmlns:a16="http://schemas.microsoft.com/office/drawing/2014/main" id="{16BCB3E1-6F9F-431C-974F-37DCD2EC74AB}"/>
              </a:ext>
            </a:extLst>
          </p:cNvPr>
          <p:cNvSpPr txBox="1"/>
          <p:nvPr/>
        </p:nvSpPr>
        <p:spPr>
          <a:xfrm>
            <a:off x="516385" y="4462821"/>
            <a:ext cx="9134475" cy="1200329"/>
          </a:xfrm>
          <a:prstGeom prst="rect">
            <a:avLst/>
          </a:prstGeom>
          <a:noFill/>
        </p:spPr>
        <p:txBody>
          <a:bodyPr wrap="square" rtlCol="0">
            <a:spAutoFit/>
          </a:bodyPr>
          <a:lstStyle/>
          <a:p>
            <a:pPr marL="285750" indent="-285750">
              <a:buFont typeface="Wingdings" panose="05000000000000000000" pitchFamily="2" charset="2"/>
              <a:buChar char="Ø"/>
            </a:pPr>
            <a:r>
              <a:rPr lang="tr-TR" dirty="0"/>
              <a:t>Risk yönetimi ve performans arasında iki yönlü bir ilişki vardır.</a:t>
            </a:r>
          </a:p>
          <a:p>
            <a:pPr marL="285750" indent="-285750">
              <a:buFont typeface="Wingdings" panose="05000000000000000000" pitchFamily="2" charset="2"/>
              <a:buChar char="Ø"/>
            </a:pPr>
            <a:r>
              <a:rPr lang="tr-TR" dirty="0"/>
              <a:t>Risk yönetiminin idarenin performansını arttırması ve performans izleme süreçlerinin risk yönetimine katkısı şeklindedir.</a:t>
            </a:r>
          </a:p>
          <a:p>
            <a:pPr marL="285750" indent="-285750">
              <a:buFont typeface="Wingdings" panose="05000000000000000000" pitchFamily="2" charset="2"/>
              <a:buChar char="Ø"/>
            </a:pPr>
            <a:endParaRPr lang="tr-TR" dirty="0"/>
          </a:p>
        </p:txBody>
      </p:sp>
    </p:spTree>
    <p:extLst>
      <p:ext uri="{BB962C8B-B14F-4D97-AF65-F5344CB8AC3E}">
        <p14:creationId xmlns:p14="http://schemas.microsoft.com/office/powerpoint/2010/main" val="3670482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0A26ECEC-B0B3-4409-9603-44943CAC3168}"/>
              </a:ext>
            </a:extLst>
          </p:cNvPr>
          <p:cNvSpPr txBox="1"/>
          <p:nvPr/>
        </p:nvSpPr>
        <p:spPr>
          <a:xfrm>
            <a:off x="819152" y="1362074"/>
            <a:ext cx="5781674" cy="2856428"/>
          </a:xfrm>
          <a:prstGeom prst="ellipse">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r>
              <a:rPr lang="tr-TR" dirty="0"/>
              <a:t>İdare kültürü, yönetici ve çalışanlar tarafından benimsenmiş olan temel değerleri ve davranış kurallarını yansıtır. İdarenin risk algısını, idarenin riskten kaçınma ile risk almaya istekli olma aralığında nasıl konumlandığını özetle idarenin risk kültürünü etkilemektedir.</a:t>
            </a:r>
          </a:p>
        </p:txBody>
      </p:sp>
      <p:sp>
        <p:nvSpPr>
          <p:cNvPr id="5" name="Metin kutusu 4">
            <a:extLst>
              <a:ext uri="{FF2B5EF4-FFF2-40B4-BE49-F238E27FC236}">
                <a16:creationId xmlns:a16="http://schemas.microsoft.com/office/drawing/2014/main" id="{24014CE0-A449-486B-8E60-E3D683AD797E}"/>
              </a:ext>
            </a:extLst>
          </p:cNvPr>
          <p:cNvSpPr txBox="1"/>
          <p:nvPr/>
        </p:nvSpPr>
        <p:spPr>
          <a:xfrm>
            <a:off x="6005513" y="1362074"/>
            <a:ext cx="5248274" cy="2466915"/>
          </a:xfrm>
          <a:prstGeom prst="ellipse">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r>
              <a:rPr lang="tr-TR" dirty="0"/>
              <a:t>Etkin bir risk yönetimi için idare içerisinde ortak bir yaklaşım oluşturulması gerekir. Risk kültürünün arzu </a:t>
            </a:r>
            <a:r>
              <a:rPr lang="tr-TR"/>
              <a:t>edilen seviyede </a:t>
            </a:r>
            <a:r>
              <a:rPr lang="tr-TR" dirty="0"/>
              <a:t>oluşması için risk yönetimi Üst Yönetici tarafından desteklenmeli ve sahiplenilmelidir.</a:t>
            </a:r>
          </a:p>
        </p:txBody>
      </p:sp>
      <p:sp>
        <p:nvSpPr>
          <p:cNvPr id="6" name="Metin kutusu 5">
            <a:extLst>
              <a:ext uri="{FF2B5EF4-FFF2-40B4-BE49-F238E27FC236}">
                <a16:creationId xmlns:a16="http://schemas.microsoft.com/office/drawing/2014/main" id="{FB921800-3C8C-49AE-8D2A-85B10471F1FC}"/>
              </a:ext>
            </a:extLst>
          </p:cNvPr>
          <p:cNvSpPr txBox="1"/>
          <p:nvPr/>
        </p:nvSpPr>
        <p:spPr>
          <a:xfrm>
            <a:off x="3562350" y="566157"/>
            <a:ext cx="5067300" cy="584775"/>
          </a:xfrm>
          <a:prstGeom prst="rect">
            <a:avLst/>
          </a:prstGeom>
          <a:noFill/>
        </p:spPr>
        <p:txBody>
          <a:bodyPr wrap="square" rtlCol="0">
            <a:spAutoFit/>
          </a:bodyPr>
          <a:lstStyle/>
          <a:p>
            <a:r>
              <a:rPr lang="tr-TR" sz="3200" dirty="0">
                <a:solidFill>
                  <a:srgbClr val="C00000"/>
                </a:solidFill>
              </a:rPr>
              <a:t>İdare Kültürü ve Risk Kültürü</a:t>
            </a:r>
          </a:p>
        </p:txBody>
      </p:sp>
      <p:sp>
        <p:nvSpPr>
          <p:cNvPr id="8" name="Metin kutusu 7">
            <a:extLst>
              <a:ext uri="{FF2B5EF4-FFF2-40B4-BE49-F238E27FC236}">
                <a16:creationId xmlns:a16="http://schemas.microsoft.com/office/drawing/2014/main" id="{DA6AB19F-223E-45C8-881E-B048DC18B228}"/>
              </a:ext>
            </a:extLst>
          </p:cNvPr>
          <p:cNvSpPr txBox="1"/>
          <p:nvPr/>
        </p:nvSpPr>
        <p:spPr>
          <a:xfrm>
            <a:off x="4043364" y="3661856"/>
            <a:ext cx="5514974" cy="2077403"/>
          </a:xfrm>
          <a:prstGeom prst="ellipse">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tr-TR" dirty="0"/>
              <a:t>Ayrıca risk yönetimi yaklaşımı kapsamında gerçekleştirilecek çalışmalar sadece belirli bir birimin, yöneticinin ya da çalışanın görevi olarak algılanmamalıdır.</a:t>
            </a:r>
          </a:p>
        </p:txBody>
      </p:sp>
    </p:spTree>
    <p:extLst>
      <p:ext uri="{BB962C8B-B14F-4D97-AF65-F5344CB8AC3E}">
        <p14:creationId xmlns:p14="http://schemas.microsoft.com/office/powerpoint/2010/main" val="892317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Ok: Aşağı 71">
            <a:extLst>
              <a:ext uri="{FF2B5EF4-FFF2-40B4-BE49-F238E27FC236}">
                <a16:creationId xmlns:a16="http://schemas.microsoft.com/office/drawing/2014/main" id="{85360CDB-2AF3-4EAD-AF69-F3A2214D2FF4}"/>
              </a:ext>
            </a:extLst>
          </p:cNvPr>
          <p:cNvSpPr/>
          <p:nvPr/>
        </p:nvSpPr>
        <p:spPr>
          <a:xfrm rot="7681937">
            <a:off x="5333227" y="3956338"/>
            <a:ext cx="467400" cy="669915"/>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68" name="Ok: Aşağı 67">
            <a:extLst>
              <a:ext uri="{FF2B5EF4-FFF2-40B4-BE49-F238E27FC236}">
                <a16:creationId xmlns:a16="http://schemas.microsoft.com/office/drawing/2014/main" id="{AB2DA85C-453C-4615-8411-4C2CE5F8A1EE}"/>
              </a:ext>
            </a:extLst>
          </p:cNvPr>
          <p:cNvSpPr/>
          <p:nvPr/>
        </p:nvSpPr>
        <p:spPr>
          <a:xfrm rot="3396978">
            <a:off x="5332094" y="2859711"/>
            <a:ext cx="467400" cy="715573"/>
          </a:xfrm>
          <a:prstGeom prst="downArrow">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73" name="Ok: Aşağı 72">
            <a:extLst>
              <a:ext uri="{FF2B5EF4-FFF2-40B4-BE49-F238E27FC236}">
                <a16:creationId xmlns:a16="http://schemas.microsoft.com/office/drawing/2014/main" id="{7C015BE4-4CD5-4577-B9E9-6ECB19B9E712}"/>
              </a:ext>
            </a:extLst>
          </p:cNvPr>
          <p:cNvSpPr/>
          <p:nvPr/>
        </p:nvSpPr>
        <p:spPr>
          <a:xfrm rot="18328651">
            <a:off x="3768565" y="2949172"/>
            <a:ext cx="467400" cy="669915"/>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74" name="Ok: Aşağı 73">
            <a:extLst>
              <a:ext uri="{FF2B5EF4-FFF2-40B4-BE49-F238E27FC236}">
                <a16:creationId xmlns:a16="http://schemas.microsoft.com/office/drawing/2014/main" id="{D2C75DF4-6F9F-4ABB-BDB4-C3046D1AEA02}"/>
              </a:ext>
            </a:extLst>
          </p:cNvPr>
          <p:cNvSpPr/>
          <p:nvPr/>
        </p:nvSpPr>
        <p:spPr>
          <a:xfrm rot="14397181">
            <a:off x="3731037" y="4020873"/>
            <a:ext cx="467400" cy="669915"/>
          </a:xfrm>
          <a:prstGeom prst="downArrow">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3" name="Metin kutusu 2">
            <a:extLst>
              <a:ext uri="{FF2B5EF4-FFF2-40B4-BE49-F238E27FC236}">
                <a16:creationId xmlns:a16="http://schemas.microsoft.com/office/drawing/2014/main" id="{74811CD8-669F-42AF-8C43-8202FD134D2E}"/>
              </a:ext>
            </a:extLst>
          </p:cNvPr>
          <p:cNvSpPr txBox="1"/>
          <p:nvPr/>
        </p:nvSpPr>
        <p:spPr>
          <a:xfrm>
            <a:off x="1491450" y="508956"/>
            <a:ext cx="9694414" cy="1077218"/>
          </a:xfrm>
          <a:prstGeom prst="rect">
            <a:avLst/>
          </a:prstGeom>
          <a:noFill/>
        </p:spPr>
        <p:txBody>
          <a:bodyPr wrap="square" rtlCol="0">
            <a:spAutoFit/>
          </a:bodyPr>
          <a:lstStyle/>
          <a:p>
            <a:r>
              <a:rPr lang="tr-TR" sz="3200" b="1" spc="50" dirty="0">
                <a:ln w="9525" cmpd="sng">
                  <a:solidFill>
                    <a:schemeClr val="accent1"/>
                  </a:solidFill>
                  <a:prstDash val="solid"/>
                </a:ln>
                <a:solidFill>
                  <a:srgbClr val="70AD47">
                    <a:tint val="1000"/>
                  </a:srgbClr>
                </a:solidFill>
                <a:effectLst>
                  <a:glow rad="38100">
                    <a:schemeClr val="accent1">
                      <a:alpha val="40000"/>
                    </a:schemeClr>
                  </a:glow>
                </a:effectLst>
              </a:rPr>
              <a:t>Risk yönetimi döngüsü, aşağıdaki adımlardan oluşur ve dönemsel olarak kendisini tekrar eder.</a:t>
            </a:r>
          </a:p>
        </p:txBody>
      </p:sp>
      <p:pic>
        <p:nvPicPr>
          <p:cNvPr id="5" name="Resim 4">
            <a:extLst>
              <a:ext uri="{FF2B5EF4-FFF2-40B4-BE49-F238E27FC236}">
                <a16:creationId xmlns:a16="http://schemas.microsoft.com/office/drawing/2014/main" id="{293D19E3-E317-4807-84C6-5D358A4E01FA}"/>
              </a:ext>
            </a:extLst>
          </p:cNvPr>
          <p:cNvPicPr>
            <a:picLocks noChangeAspect="1"/>
          </p:cNvPicPr>
          <p:nvPr/>
        </p:nvPicPr>
        <p:blipFill>
          <a:blip r:embed="rId2"/>
          <a:stretch>
            <a:fillRect/>
          </a:stretch>
        </p:blipFill>
        <p:spPr>
          <a:xfrm>
            <a:off x="9307048" y="1065320"/>
            <a:ext cx="2016763" cy="2075602"/>
          </a:xfrm>
          <a:prstGeom prst="rect">
            <a:avLst/>
          </a:prstGeom>
        </p:spPr>
      </p:pic>
      <p:pic>
        <p:nvPicPr>
          <p:cNvPr id="48" name="Resim 47">
            <a:extLst>
              <a:ext uri="{FF2B5EF4-FFF2-40B4-BE49-F238E27FC236}">
                <a16:creationId xmlns:a16="http://schemas.microsoft.com/office/drawing/2014/main" id="{6AA81AA6-666A-46C1-A76D-9B368482058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42" b="89754" l="5300" r="90500">
                        <a14:foregroundMark x1="31500" y1="50454" x2="28900" y2="40337"/>
                        <a14:foregroundMark x1="35500" y1="42023" x2="60400" y2="36965"/>
                        <a14:foregroundMark x1="81300" y1="23346" x2="84000" y2="45396"/>
                        <a14:foregroundMark x1="80000" y1="79377" x2="74800" y2="84436"/>
                        <a14:foregroundMark x1="17100" y1="36965" x2="15800" y2="21660"/>
                        <a14:foregroundMark x1="10600" y1="21660" x2="10600" y2="21660"/>
                        <a14:foregroundMark x1="9300" y1="21660" x2="6600" y2="21660"/>
                        <a14:foregroundMark x1="44600" y1="14786" x2="47300" y2="25032"/>
                        <a14:foregroundMark x1="65600" y1="8042" x2="70800" y2="19844"/>
                        <a14:foregroundMark x1="42000" y1="81064" x2="48600" y2="70947"/>
                        <a14:foregroundMark x1="26300" y1="62387" x2="18400" y2="65759"/>
                        <a14:foregroundMark x1="26300" y1="89624" x2="14500" y2="89624"/>
                        <a14:foregroundMark x1="9300" y1="65759" x2="5300" y2="65759"/>
                        <a14:foregroundMark x1="85300" y1="48768" x2="90500" y2="57328"/>
                      </a14:backgroundRemoval>
                    </a14:imgEffect>
                  </a14:imgLayer>
                </a14:imgProps>
              </a:ext>
            </a:extLst>
          </a:blip>
          <a:stretch>
            <a:fillRect/>
          </a:stretch>
        </p:blipFill>
        <p:spPr>
          <a:xfrm>
            <a:off x="2546801" y="2709720"/>
            <a:ext cx="838302" cy="646331"/>
          </a:xfrm>
          <a:prstGeom prst="rect">
            <a:avLst/>
          </a:prstGeom>
        </p:spPr>
      </p:pic>
      <p:pic>
        <p:nvPicPr>
          <p:cNvPr id="1026" name="Picture 2" descr="Büyüteç Çizim Boyama kitabı Boyama, Büyüteç, boyama, alan, aracı png |  PNGWing">
            <a:extLst>
              <a:ext uri="{FF2B5EF4-FFF2-40B4-BE49-F238E27FC236}">
                <a16:creationId xmlns:a16="http://schemas.microsoft.com/office/drawing/2014/main" id="{E248CB91-EE01-4CA9-8330-C216587B5BF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75870" y1="44891" x2="66522" y2="42283"/>
                        <a14:foregroundMark x1="61196" y1="25000" x2="67935" y2="20978"/>
                      </a14:backgroundRemoval>
                    </a14:imgEffect>
                  </a14:imgLayer>
                </a14:imgProps>
              </a:ext>
              <a:ext uri="{28A0092B-C50C-407E-A947-70E740481C1C}">
                <a14:useLocalDpi xmlns:a14="http://schemas.microsoft.com/office/drawing/2010/main" val="0"/>
              </a:ext>
            </a:extLst>
          </a:blip>
          <a:srcRect/>
          <a:stretch>
            <a:fillRect/>
          </a:stretch>
        </p:blipFill>
        <p:spPr bwMode="auto">
          <a:xfrm rot="21297145">
            <a:off x="6276621" y="2642666"/>
            <a:ext cx="667141" cy="667141"/>
          </a:xfrm>
          <a:prstGeom prst="rect">
            <a:avLst/>
          </a:prstGeom>
          <a:noFill/>
          <a:extLst>
            <a:ext uri="{909E8E84-426E-40DD-AFC4-6F175D3DCCD1}">
              <a14:hiddenFill xmlns:a14="http://schemas.microsoft.com/office/drawing/2010/main">
                <a:solidFill>
                  <a:srgbClr val="FFFFFF"/>
                </a:solidFill>
              </a14:hiddenFill>
            </a:ext>
          </a:extLst>
        </p:spPr>
      </p:pic>
      <p:sp>
        <p:nvSpPr>
          <p:cNvPr id="54" name="Artı İşareti 53">
            <a:extLst>
              <a:ext uri="{FF2B5EF4-FFF2-40B4-BE49-F238E27FC236}">
                <a16:creationId xmlns:a16="http://schemas.microsoft.com/office/drawing/2014/main" id="{0CCFBC7F-12B9-4E81-AC9A-E3982CFB1B5A}"/>
              </a:ext>
            </a:extLst>
          </p:cNvPr>
          <p:cNvSpPr/>
          <p:nvPr/>
        </p:nvSpPr>
        <p:spPr>
          <a:xfrm>
            <a:off x="6848170" y="2780952"/>
            <a:ext cx="175370" cy="187356"/>
          </a:xfrm>
          <a:prstGeom prst="mathPlu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 name="Eksi İşareti 54">
            <a:extLst>
              <a:ext uri="{FF2B5EF4-FFF2-40B4-BE49-F238E27FC236}">
                <a16:creationId xmlns:a16="http://schemas.microsoft.com/office/drawing/2014/main" id="{138BFAFE-D4A4-4412-9678-7450979A3E7B}"/>
              </a:ext>
            </a:extLst>
          </p:cNvPr>
          <p:cNvSpPr/>
          <p:nvPr/>
        </p:nvSpPr>
        <p:spPr>
          <a:xfrm>
            <a:off x="6628805" y="3083461"/>
            <a:ext cx="219365" cy="156889"/>
          </a:xfrm>
          <a:prstGeom prst="mathMinu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6" name="Bölme İşareti 55">
            <a:extLst>
              <a:ext uri="{FF2B5EF4-FFF2-40B4-BE49-F238E27FC236}">
                <a16:creationId xmlns:a16="http://schemas.microsoft.com/office/drawing/2014/main" id="{9AAB740E-DD92-42A5-A1CC-6D6762A53CD6}"/>
              </a:ext>
            </a:extLst>
          </p:cNvPr>
          <p:cNvSpPr/>
          <p:nvPr/>
        </p:nvSpPr>
        <p:spPr>
          <a:xfrm>
            <a:off x="6925253" y="2992323"/>
            <a:ext cx="219365" cy="156889"/>
          </a:xfrm>
          <a:prstGeom prst="mathDivid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57" name="Grup 56">
            <a:extLst>
              <a:ext uri="{FF2B5EF4-FFF2-40B4-BE49-F238E27FC236}">
                <a16:creationId xmlns:a16="http://schemas.microsoft.com/office/drawing/2014/main" id="{44500CE3-8849-4A6B-8837-42E7635B69D9}"/>
              </a:ext>
            </a:extLst>
          </p:cNvPr>
          <p:cNvGrpSpPr/>
          <p:nvPr/>
        </p:nvGrpSpPr>
        <p:grpSpPr>
          <a:xfrm>
            <a:off x="1829385" y="1644588"/>
            <a:ext cx="5807801" cy="4211716"/>
            <a:chOff x="1829385" y="1644588"/>
            <a:chExt cx="5807801" cy="4211716"/>
          </a:xfrm>
        </p:grpSpPr>
        <p:sp>
          <p:nvSpPr>
            <p:cNvPr id="2" name="Akış Çizelgesi: Bağlayıcı 1">
              <a:extLst>
                <a:ext uri="{FF2B5EF4-FFF2-40B4-BE49-F238E27FC236}">
                  <a16:creationId xmlns:a16="http://schemas.microsoft.com/office/drawing/2014/main" id="{86328E34-D0AD-497B-A9A7-F2CA5B42F839}"/>
                </a:ext>
              </a:extLst>
            </p:cNvPr>
            <p:cNvSpPr/>
            <p:nvPr/>
          </p:nvSpPr>
          <p:spPr>
            <a:xfrm>
              <a:off x="2016043" y="1657904"/>
              <a:ext cx="1899821" cy="1784412"/>
            </a:xfrm>
            <a:prstGeom prst="flowChartConnector">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kış Çizelgesi: Bağlayıcı 5">
              <a:extLst>
                <a:ext uri="{FF2B5EF4-FFF2-40B4-BE49-F238E27FC236}">
                  <a16:creationId xmlns:a16="http://schemas.microsoft.com/office/drawing/2014/main" id="{6F17E040-F1AA-4E34-95E4-4BDF43663007}"/>
                </a:ext>
              </a:extLst>
            </p:cNvPr>
            <p:cNvSpPr/>
            <p:nvPr/>
          </p:nvSpPr>
          <p:spPr>
            <a:xfrm>
              <a:off x="5678893" y="1644588"/>
              <a:ext cx="1899821" cy="1784412"/>
            </a:xfrm>
            <a:prstGeom prst="flowChartConnector">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kış Çizelgesi: Bağlayıcı 6">
              <a:extLst>
                <a:ext uri="{FF2B5EF4-FFF2-40B4-BE49-F238E27FC236}">
                  <a16:creationId xmlns:a16="http://schemas.microsoft.com/office/drawing/2014/main" id="{1C3E11DB-AAF9-416D-AD19-0E4D869D6911}"/>
                </a:ext>
              </a:extLst>
            </p:cNvPr>
            <p:cNvSpPr/>
            <p:nvPr/>
          </p:nvSpPr>
          <p:spPr>
            <a:xfrm>
              <a:off x="1908699" y="4071892"/>
              <a:ext cx="1899821" cy="1784412"/>
            </a:xfrm>
            <a:prstGeom prst="flowChartConnector">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Akış Çizelgesi: Bağlayıcı 7">
              <a:extLst>
                <a:ext uri="{FF2B5EF4-FFF2-40B4-BE49-F238E27FC236}">
                  <a16:creationId xmlns:a16="http://schemas.microsoft.com/office/drawing/2014/main" id="{C27DC6F0-467F-46C0-B50C-3A128A914276}"/>
                </a:ext>
              </a:extLst>
            </p:cNvPr>
            <p:cNvSpPr/>
            <p:nvPr/>
          </p:nvSpPr>
          <p:spPr>
            <a:xfrm>
              <a:off x="5678894" y="4071892"/>
              <a:ext cx="1899821" cy="1784412"/>
            </a:xfrm>
            <a:prstGeom prst="flowChartConnector">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Akış Çizelgesi: Bağlayıcı 8">
              <a:extLst>
                <a:ext uri="{FF2B5EF4-FFF2-40B4-BE49-F238E27FC236}">
                  <a16:creationId xmlns:a16="http://schemas.microsoft.com/office/drawing/2014/main" id="{07450D33-7DA6-4950-A862-6AFF008E6623}"/>
                </a:ext>
              </a:extLst>
            </p:cNvPr>
            <p:cNvSpPr/>
            <p:nvPr/>
          </p:nvSpPr>
          <p:spPr>
            <a:xfrm>
              <a:off x="4023208" y="3140922"/>
              <a:ext cx="1440998" cy="1324284"/>
            </a:xfrm>
            <a:prstGeom prst="flowChartConnector">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9" name="Düz Ok Bağlayıcısı 28">
              <a:extLst>
                <a:ext uri="{FF2B5EF4-FFF2-40B4-BE49-F238E27FC236}">
                  <a16:creationId xmlns:a16="http://schemas.microsoft.com/office/drawing/2014/main" id="{38853664-9F62-4BFB-BA39-6515127AAF59}"/>
                </a:ext>
              </a:extLst>
            </p:cNvPr>
            <p:cNvCxnSpPr>
              <a:cxnSpLocks/>
            </p:cNvCxnSpPr>
            <p:nvPr/>
          </p:nvCxnSpPr>
          <p:spPr>
            <a:xfrm>
              <a:off x="3950563" y="2334827"/>
              <a:ext cx="1728332"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Düz Ok Bağlayıcısı 32">
              <a:extLst>
                <a:ext uri="{FF2B5EF4-FFF2-40B4-BE49-F238E27FC236}">
                  <a16:creationId xmlns:a16="http://schemas.microsoft.com/office/drawing/2014/main" id="{6F2EA924-FE16-4DB0-BAB4-677193454A95}"/>
                </a:ext>
              </a:extLst>
            </p:cNvPr>
            <p:cNvCxnSpPr>
              <a:cxnSpLocks/>
            </p:cNvCxnSpPr>
            <p:nvPr/>
          </p:nvCxnSpPr>
          <p:spPr>
            <a:xfrm>
              <a:off x="6628804" y="3437878"/>
              <a:ext cx="1" cy="642892"/>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Düz Ok Bağlayıcısı 35">
              <a:extLst>
                <a:ext uri="{FF2B5EF4-FFF2-40B4-BE49-F238E27FC236}">
                  <a16:creationId xmlns:a16="http://schemas.microsoft.com/office/drawing/2014/main" id="{B9CCD3B9-9DA6-448E-B9C1-46EBE246D7BC}"/>
                </a:ext>
              </a:extLst>
            </p:cNvPr>
            <p:cNvCxnSpPr/>
            <p:nvPr/>
          </p:nvCxnSpPr>
          <p:spPr>
            <a:xfrm flipH="1">
              <a:off x="3808521" y="5157926"/>
              <a:ext cx="1793289"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Düz Ok Bağlayıcısı 37">
              <a:extLst>
                <a:ext uri="{FF2B5EF4-FFF2-40B4-BE49-F238E27FC236}">
                  <a16:creationId xmlns:a16="http://schemas.microsoft.com/office/drawing/2014/main" id="{F57F18F9-69EE-496C-8B02-797D0DB23860}"/>
                </a:ext>
              </a:extLst>
            </p:cNvPr>
            <p:cNvCxnSpPr>
              <a:cxnSpLocks/>
            </p:cNvCxnSpPr>
            <p:nvPr/>
          </p:nvCxnSpPr>
          <p:spPr>
            <a:xfrm flipV="1">
              <a:off x="2856986" y="3433438"/>
              <a:ext cx="0" cy="627596"/>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up 48">
              <a:extLst>
                <a:ext uri="{FF2B5EF4-FFF2-40B4-BE49-F238E27FC236}">
                  <a16:creationId xmlns:a16="http://schemas.microsoft.com/office/drawing/2014/main" id="{7AE43C02-EDBC-4161-A08C-5D8DBE1C384F}"/>
                </a:ext>
              </a:extLst>
            </p:cNvPr>
            <p:cNvGrpSpPr/>
            <p:nvPr/>
          </p:nvGrpSpPr>
          <p:grpSpPr>
            <a:xfrm>
              <a:off x="2211728" y="1757123"/>
              <a:ext cx="1462406" cy="1024352"/>
              <a:chOff x="2211728" y="1757123"/>
              <a:chExt cx="1462406" cy="1024352"/>
            </a:xfrm>
          </p:grpSpPr>
          <p:sp>
            <p:nvSpPr>
              <p:cNvPr id="41" name="Metin kutusu 40">
                <a:extLst>
                  <a:ext uri="{FF2B5EF4-FFF2-40B4-BE49-F238E27FC236}">
                    <a16:creationId xmlns:a16="http://schemas.microsoft.com/office/drawing/2014/main" id="{E9523F95-79EE-47F4-96F5-D2703E37F7EB}"/>
                  </a:ext>
                </a:extLst>
              </p:cNvPr>
              <p:cNvSpPr txBox="1"/>
              <p:nvPr/>
            </p:nvSpPr>
            <p:spPr>
              <a:xfrm>
                <a:off x="2739573" y="1757123"/>
                <a:ext cx="452760" cy="369332"/>
              </a:xfrm>
              <a:prstGeom prst="rect">
                <a:avLst/>
              </a:prstGeom>
              <a:noFill/>
            </p:spPr>
            <p:txBody>
              <a:bodyPr wrap="square" rtlCol="0">
                <a:spAutoFit/>
              </a:bodyPr>
              <a:lstStyle/>
              <a:p>
                <a:r>
                  <a:rPr lang="tr-TR" dirty="0"/>
                  <a:t>01</a:t>
                </a:r>
              </a:p>
            </p:txBody>
          </p:sp>
          <p:sp>
            <p:nvSpPr>
              <p:cNvPr id="43" name="Metin kutusu 42">
                <a:extLst>
                  <a:ext uri="{FF2B5EF4-FFF2-40B4-BE49-F238E27FC236}">
                    <a16:creationId xmlns:a16="http://schemas.microsoft.com/office/drawing/2014/main" id="{64DC9D97-033F-43E5-B482-7CAF60D5E4BB}"/>
                  </a:ext>
                </a:extLst>
              </p:cNvPr>
              <p:cNvSpPr txBox="1"/>
              <p:nvPr/>
            </p:nvSpPr>
            <p:spPr>
              <a:xfrm>
                <a:off x="2211728" y="2135144"/>
                <a:ext cx="1462406" cy="646331"/>
              </a:xfrm>
              <a:prstGeom prst="rect">
                <a:avLst/>
              </a:prstGeom>
              <a:noFill/>
            </p:spPr>
            <p:txBody>
              <a:bodyPr wrap="square" rtlCol="0">
                <a:spAutoFit/>
              </a:bodyPr>
              <a:lstStyle/>
              <a:p>
                <a:pPr algn="ctr"/>
                <a:r>
                  <a:rPr lang="tr-TR" dirty="0"/>
                  <a:t>Risklerin Belirlenmesi</a:t>
                </a:r>
              </a:p>
            </p:txBody>
          </p:sp>
          <p:cxnSp>
            <p:nvCxnSpPr>
              <p:cNvPr id="45" name="Düz Bağlayıcı 44">
                <a:extLst>
                  <a:ext uri="{FF2B5EF4-FFF2-40B4-BE49-F238E27FC236}">
                    <a16:creationId xmlns:a16="http://schemas.microsoft.com/office/drawing/2014/main" id="{0D3BD25E-5F06-4396-B69C-47AC3E677409}"/>
                  </a:ext>
                </a:extLst>
              </p:cNvPr>
              <p:cNvCxnSpPr>
                <a:cxnSpLocks/>
              </p:cNvCxnSpPr>
              <p:nvPr/>
            </p:nvCxnSpPr>
            <p:spPr>
              <a:xfrm>
                <a:off x="2597732" y="2103121"/>
                <a:ext cx="73644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up 49">
              <a:extLst>
                <a:ext uri="{FF2B5EF4-FFF2-40B4-BE49-F238E27FC236}">
                  <a16:creationId xmlns:a16="http://schemas.microsoft.com/office/drawing/2014/main" id="{B4393470-E516-4AA7-8EC7-58FC0F5C3653}"/>
                </a:ext>
              </a:extLst>
            </p:cNvPr>
            <p:cNvGrpSpPr/>
            <p:nvPr/>
          </p:nvGrpSpPr>
          <p:grpSpPr>
            <a:xfrm>
              <a:off x="5601810" y="1715066"/>
              <a:ext cx="2016763" cy="1301351"/>
              <a:chOff x="2042969" y="1757123"/>
              <a:chExt cx="1631165" cy="1301351"/>
            </a:xfrm>
          </p:grpSpPr>
          <p:sp>
            <p:nvSpPr>
              <p:cNvPr id="51" name="Metin kutusu 50">
                <a:extLst>
                  <a:ext uri="{FF2B5EF4-FFF2-40B4-BE49-F238E27FC236}">
                    <a16:creationId xmlns:a16="http://schemas.microsoft.com/office/drawing/2014/main" id="{CDE3F7D2-1716-43CB-9EF9-B6149680F05B}"/>
                  </a:ext>
                </a:extLst>
              </p:cNvPr>
              <p:cNvSpPr txBox="1"/>
              <p:nvPr/>
            </p:nvSpPr>
            <p:spPr>
              <a:xfrm>
                <a:off x="2739573" y="1757123"/>
                <a:ext cx="452760" cy="369332"/>
              </a:xfrm>
              <a:prstGeom prst="rect">
                <a:avLst/>
              </a:prstGeom>
              <a:noFill/>
            </p:spPr>
            <p:txBody>
              <a:bodyPr wrap="square" rtlCol="0">
                <a:spAutoFit/>
              </a:bodyPr>
              <a:lstStyle/>
              <a:p>
                <a:r>
                  <a:rPr lang="tr-TR" dirty="0"/>
                  <a:t> 02</a:t>
                </a:r>
              </a:p>
            </p:txBody>
          </p:sp>
          <p:sp>
            <p:nvSpPr>
              <p:cNvPr id="52" name="Metin kutusu 51">
                <a:extLst>
                  <a:ext uri="{FF2B5EF4-FFF2-40B4-BE49-F238E27FC236}">
                    <a16:creationId xmlns:a16="http://schemas.microsoft.com/office/drawing/2014/main" id="{106E6CF1-C5A0-4793-9B98-0A871472349A}"/>
                  </a:ext>
                </a:extLst>
              </p:cNvPr>
              <p:cNvSpPr txBox="1"/>
              <p:nvPr/>
            </p:nvSpPr>
            <p:spPr>
              <a:xfrm>
                <a:off x="2042969" y="2135144"/>
                <a:ext cx="1631165" cy="923330"/>
              </a:xfrm>
              <a:prstGeom prst="rect">
                <a:avLst/>
              </a:prstGeom>
              <a:noFill/>
            </p:spPr>
            <p:txBody>
              <a:bodyPr wrap="square" rtlCol="0">
                <a:spAutoFit/>
              </a:bodyPr>
              <a:lstStyle/>
              <a:p>
                <a:pPr algn="ctr"/>
                <a:r>
                  <a:rPr lang="tr-TR" dirty="0"/>
                  <a:t>Risklerin Değerlendirilmesi</a:t>
                </a:r>
              </a:p>
            </p:txBody>
          </p:sp>
          <p:cxnSp>
            <p:nvCxnSpPr>
              <p:cNvPr id="53" name="Düz Bağlayıcı 52">
                <a:extLst>
                  <a:ext uri="{FF2B5EF4-FFF2-40B4-BE49-F238E27FC236}">
                    <a16:creationId xmlns:a16="http://schemas.microsoft.com/office/drawing/2014/main" id="{A1C2BB7F-D523-4ECB-BAF0-AE056E467ED6}"/>
                  </a:ext>
                </a:extLst>
              </p:cNvPr>
              <p:cNvCxnSpPr>
                <a:cxnSpLocks/>
              </p:cNvCxnSpPr>
              <p:nvPr/>
            </p:nvCxnSpPr>
            <p:spPr>
              <a:xfrm>
                <a:off x="2597732" y="2103121"/>
                <a:ext cx="73644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up 57">
              <a:extLst>
                <a:ext uri="{FF2B5EF4-FFF2-40B4-BE49-F238E27FC236}">
                  <a16:creationId xmlns:a16="http://schemas.microsoft.com/office/drawing/2014/main" id="{4685C8D7-0551-436E-8290-B85D8C09270E}"/>
                </a:ext>
              </a:extLst>
            </p:cNvPr>
            <p:cNvGrpSpPr/>
            <p:nvPr/>
          </p:nvGrpSpPr>
          <p:grpSpPr>
            <a:xfrm>
              <a:off x="1829385" y="4190042"/>
              <a:ext cx="2016763" cy="1001136"/>
              <a:chOff x="2119493" y="1757123"/>
              <a:chExt cx="1631165" cy="1001136"/>
            </a:xfrm>
          </p:grpSpPr>
          <p:sp>
            <p:nvSpPr>
              <p:cNvPr id="59" name="Metin kutusu 58">
                <a:extLst>
                  <a:ext uri="{FF2B5EF4-FFF2-40B4-BE49-F238E27FC236}">
                    <a16:creationId xmlns:a16="http://schemas.microsoft.com/office/drawing/2014/main" id="{1849EE14-49F6-4F9E-9C9B-675E700C0EAC}"/>
                  </a:ext>
                </a:extLst>
              </p:cNvPr>
              <p:cNvSpPr txBox="1"/>
              <p:nvPr/>
            </p:nvSpPr>
            <p:spPr>
              <a:xfrm>
                <a:off x="2739573" y="1757123"/>
                <a:ext cx="452760" cy="369332"/>
              </a:xfrm>
              <a:prstGeom prst="rect">
                <a:avLst/>
              </a:prstGeom>
              <a:noFill/>
            </p:spPr>
            <p:txBody>
              <a:bodyPr wrap="square" rtlCol="0">
                <a:spAutoFit/>
              </a:bodyPr>
              <a:lstStyle/>
              <a:p>
                <a:r>
                  <a:rPr lang="tr-TR" dirty="0"/>
                  <a:t> 04</a:t>
                </a:r>
              </a:p>
            </p:txBody>
          </p:sp>
          <p:sp>
            <p:nvSpPr>
              <p:cNvPr id="60" name="Metin kutusu 59">
                <a:extLst>
                  <a:ext uri="{FF2B5EF4-FFF2-40B4-BE49-F238E27FC236}">
                    <a16:creationId xmlns:a16="http://schemas.microsoft.com/office/drawing/2014/main" id="{DCB386B3-878F-4822-BC30-0429D012803A}"/>
                  </a:ext>
                </a:extLst>
              </p:cNvPr>
              <p:cNvSpPr txBox="1"/>
              <p:nvPr/>
            </p:nvSpPr>
            <p:spPr>
              <a:xfrm>
                <a:off x="2119493" y="2111928"/>
                <a:ext cx="1631165" cy="646331"/>
              </a:xfrm>
              <a:prstGeom prst="rect">
                <a:avLst/>
              </a:prstGeom>
              <a:noFill/>
            </p:spPr>
            <p:txBody>
              <a:bodyPr wrap="square" rtlCol="0">
                <a:spAutoFit/>
              </a:bodyPr>
              <a:lstStyle/>
              <a:p>
                <a:pPr algn="ctr"/>
                <a:r>
                  <a:rPr lang="tr-TR" dirty="0"/>
                  <a:t>Risklerin İzlenmesi ve Raporlanması</a:t>
                </a:r>
              </a:p>
            </p:txBody>
          </p:sp>
          <p:cxnSp>
            <p:nvCxnSpPr>
              <p:cNvPr id="61" name="Düz Bağlayıcı 60">
                <a:extLst>
                  <a:ext uri="{FF2B5EF4-FFF2-40B4-BE49-F238E27FC236}">
                    <a16:creationId xmlns:a16="http://schemas.microsoft.com/office/drawing/2014/main" id="{DFF78C4B-6EAC-4367-993A-4B5E756F60FC}"/>
                  </a:ext>
                </a:extLst>
              </p:cNvPr>
              <p:cNvCxnSpPr>
                <a:cxnSpLocks/>
              </p:cNvCxnSpPr>
              <p:nvPr/>
            </p:nvCxnSpPr>
            <p:spPr>
              <a:xfrm>
                <a:off x="2597732" y="2103121"/>
                <a:ext cx="73644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up 61">
              <a:extLst>
                <a:ext uri="{FF2B5EF4-FFF2-40B4-BE49-F238E27FC236}">
                  <a16:creationId xmlns:a16="http://schemas.microsoft.com/office/drawing/2014/main" id="{811D1C1B-DE5D-4AB9-B76D-A444081D2E3D}"/>
                </a:ext>
              </a:extLst>
            </p:cNvPr>
            <p:cNvGrpSpPr/>
            <p:nvPr/>
          </p:nvGrpSpPr>
          <p:grpSpPr>
            <a:xfrm>
              <a:off x="5620423" y="4083379"/>
              <a:ext cx="2016763" cy="1301351"/>
              <a:chOff x="2042969" y="1757123"/>
              <a:chExt cx="1631165" cy="1301351"/>
            </a:xfrm>
          </p:grpSpPr>
          <p:sp>
            <p:nvSpPr>
              <p:cNvPr id="63" name="Metin kutusu 62">
                <a:extLst>
                  <a:ext uri="{FF2B5EF4-FFF2-40B4-BE49-F238E27FC236}">
                    <a16:creationId xmlns:a16="http://schemas.microsoft.com/office/drawing/2014/main" id="{C0A251CB-A7A1-43B5-AA88-B45EC24142B3}"/>
                  </a:ext>
                </a:extLst>
              </p:cNvPr>
              <p:cNvSpPr txBox="1"/>
              <p:nvPr/>
            </p:nvSpPr>
            <p:spPr>
              <a:xfrm>
                <a:off x="2739573" y="1757123"/>
                <a:ext cx="452760" cy="369332"/>
              </a:xfrm>
              <a:prstGeom prst="rect">
                <a:avLst/>
              </a:prstGeom>
              <a:noFill/>
            </p:spPr>
            <p:txBody>
              <a:bodyPr wrap="square" rtlCol="0">
                <a:spAutoFit/>
              </a:bodyPr>
              <a:lstStyle/>
              <a:p>
                <a:r>
                  <a:rPr lang="tr-TR" dirty="0"/>
                  <a:t>03</a:t>
                </a:r>
              </a:p>
            </p:txBody>
          </p:sp>
          <p:sp>
            <p:nvSpPr>
              <p:cNvPr id="64" name="Metin kutusu 63">
                <a:extLst>
                  <a:ext uri="{FF2B5EF4-FFF2-40B4-BE49-F238E27FC236}">
                    <a16:creationId xmlns:a16="http://schemas.microsoft.com/office/drawing/2014/main" id="{F3C5345B-510D-4B43-A875-B401CEBA6A05}"/>
                  </a:ext>
                </a:extLst>
              </p:cNvPr>
              <p:cNvSpPr txBox="1"/>
              <p:nvPr/>
            </p:nvSpPr>
            <p:spPr>
              <a:xfrm>
                <a:off x="2042969" y="2135144"/>
                <a:ext cx="1631165" cy="923330"/>
              </a:xfrm>
              <a:prstGeom prst="rect">
                <a:avLst/>
              </a:prstGeom>
              <a:noFill/>
            </p:spPr>
            <p:txBody>
              <a:bodyPr wrap="square" rtlCol="0">
                <a:spAutoFit/>
              </a:bodyPr>
              <a:lstStyle/>
              <a:p>
                <a:pPr algn="ctr"/>
                <a:r>
                  <a:rPr lang="tr-TR" dirty="0"/>
                  <a:t>Risklere Yönelik Alınacak Kararların Belirlenmesi</a:t>
                </a:r>
              </a:p>
            </p:txBody>
          </p:sp>
          <p:cxnSp>
            <p:nvCxnSpPr>
              <p:cNvPr id="65" name="Düz Bağlayıcı 64">
                <a:extLst>
                  <a:ext uri="{FF2B5EF4-FFF2-40B4-BE49-F238E27FC236}">
                    <a16:creationId xmlns:a16="http://schemas.microsoft.com/office/drawing/2014/main" id="{97B07A8D-5090-46D4-B859-21CA20E651F7}"/>
                  </a:ext>
                </a:extLst>
              </p:cNvPr>
              <p:cNvCxnSpPr>
                <a:cxnSpLocks/>
              </p:cNvCxnSpPr>
              <p:nvPr/>
            </p:nvCxnSpPr>
            <p:spPr>
              <a:xfrm>
                <a:off x="2597732" y="2103121"/>
                <a:ext cx="73644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028" name="Picture 4" descr="Rapor Satırı Simgesi Vektör, Simge Analizini Rapor Et, Büyüme, Büyüme  Trafiği PNG Resim ve çizimi ücretsiz Indirmek Için Arka Plan Ile">
            <a:extLst>
              <a:ext uri="{FF2B5EF4-FFF2-40B4-BE49-F238E27FC236}">
                <a16:creationId xmlns:a16="http://schemas.microsoft.com/office/drawing/2014/main" id="{A79520EE-9B9F-46D9-B6A3-0FB7DBF1F5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2521864" y="5155106"/>
            <a:ext cx="631804" cy="6318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ontrol illüstrasyon ile panoya, Bilgisayar Simgeleri Iconfinder Eylem  öğesi Kontrol Listesi, Çizim Anketi Simgesi, açı, metin, dikdörtgen png |  PNGWing">
            <a:extLst>
              <a:ext uri="{FF2B5EF4-FFF2-40B4-BE49-F238E27FC236}">
                <a16:creationId xmlns:a16="http://schemas.microsoft.com/office/drawing/2014/main" id="{2F173267-7C34-4372-9670-336C9DB07FE2}"/>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5469" b="98242" l="10000" r="90000">
                        <a14:foregroundMark x1="44239" y1="21484" x2="40978" y2="5664"/>
                        <a14:foregroundMark x1="35435" y1="13477" x2="68370" y2="15430"/>
                        <a14:foregroundMark x1="39891" y1="66797" x2="64022" y2="47070"/>
                        <a14:foregroundMark x1="34348" y1="98242" x2="58478" y2="98242"/>
                      </a14:backgroundRemoval>
                    </a14:imgEffect>
                  </a14:imgLayer>
                </a14:imgProps>
              </a:ext>
              <a:ext uri="{28A0092B-C50C-407E-A947-70E740481C1C}">
                <a14:useLocalDpi xmlns:a14="http://schemas.microsoft.com/office/drawing/2010/main" val="0"/>
              </a:ext>
            </a:extLst>
          </a:blip>
          <a:srcRect/>
          <a:stretch>
            <a:fillRect/>
          </a:stretch>
        </p:blipFill>
        <p:spPr bwMode="auto">
          <a:xfrm>
            <a:off x="6248566" y="5323795"/>
            <a:ext cx="809390" cy="450443"/>
          </a:xfrm>
          <a:prstGeom prst="rect">
            <a:avLst/>
          </a:prstGeom>
          <a:noFill/>
          <a:extLst>
            <a:ext uri="{909E8E84-426E-40DD-AFC4-6F175D3DCCD1}">
              <a14:hiddenFill xmlns:a14="http://schemas.microsoft.com/office/drawing/2010/main">
                <a:solidFill>
                  <a:srgbClr val="FFFFFF"/>
                </a:solidFill>
              </a14:hiddenFill>
            </a:ext>
          </a:extLst>
        </p:spPr>
      </p:pic>
      <p:sp>
        <p:nvSpPr>
          <p:cNvPr id="66" name="Metin kutusu 65">
            <a:extLst>
              <a:ext uri="{FF2B5EF4-FFF2-40B4-BE49-F238E27FC236}">
                <a16:creationId xmlns:a16="http://schemas.microsoft.com/office/drawing/2014/main" id="{29CEC4DB-1685-4ED5-A8BC-DB0E11CC4B2D}"/>
              </a:ext>
            </a:extLst>
          </p:cNvPr>
          <p:cNvSpPr txBox="1"/>
          <p:nvPr/>
        </p:nvSpPr>
        <p:spPr>
          <a:xfrm>
            <a:off x="4094434" y="3297659"/>
            <a:ext cx="1291383" cy="923330"/>
          </a:xfrm>
          <a:prstGeom prst="rect">
            <a:avLst/>
          </a:prstGeom>
          <a:noFill/>
        </p:spPr>
        <p:txBody>
          <a:bodyPr wrap="square" rtlCol="0">
            <a:spAutoFit/>
          </a:bodyPr>
          <a:lstStyle/>
          <a:p>
            <a:pPr algn="ctr"/>
            <a:r>
              <a:rPr lang="tr-TR" b="1" dirty="0"/>
              <a:t>Risk Yönetimi Döngüsü</a:t>
            </a:r>
          </a:p>
        </p:txBody>
      </p:sp>
    </p:spTree>
    <p:extLst>
      <p:ext uri="{BB962C8B-B14F-4D97-AF65-F5344CB8AC3E}">
        <p14:creationId xmlns:p14="http://schemas.microsoft.com/office/powerpoint/2010/main" val="2344396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BEF8EF5D-236A-4D1F-90F0-0C3A5314F6B5}"/>
              </a:ext>
            </a:extLst>
          </p:cNvPr>
          <p:cNvSpPr txBox="1"/>
          <p:nvPr/>
        </p:nvSpPr>
        <p:spPr>
          <a:xfrm>
            <a:off x="1166842" y="2178639"/>
            <a:ext cx="3852908" cy="46166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tr-TR" sz="2400" dirty="0">
                <a:solidFill>
                  <a:schemeClr val="bg1"/>
                </a:solidFill>
              </a:rPr>
              <a:t>1. Risk Evreninin Belirlenmesi</a:t>
            </a:r>
          </a:p>
        </p:txBody>
      </p:sp>
      <p:grpSp>
        <p:nvGrpSpPr>
          <p:cNvPr id="24" name="Grup 23">
            <a:extLst>
              <a:ext uri="{FF2B5EF4-FFF2-40B4-BE49-F238E27FC236}">
                <a16:creationId xmlns:a16="http://schemas.microsoft.com/office/drawing/2014/main" id="{8EE68C11-45CB-4FEE-971E-B82C1CC2A485}"/>
              </a:ext>
            </a:extLst>
          </p:cNvPr>
          <p:cNvGrpSpPr/>
          <p:nvPr/>
        </p:nvGrpSpPr>
        <p:grpSpPr>
          <a:xfrm>
            <a:off x="1535606" y="314168"/>
            <a:ext cx="9644340" cy="1686341"/>
            <a:chOff x="1535606" y="314168"/>
            <a:chExt cx="9644340" cy="1686341"/>
          </a:xfrm>
        </p:grpSpPr>
        <p:sp>
          <p:nvSpPr>
            <p:cNvPr id="4" name="Metin kutusu 3">
              <a:extLst>
                <a:ext uri="{FF2B5EF4-FFF2-40B4-BE49-F238E27FC236}">
                  <a16:creationId xmlns:a16="http://schemas.microsoft.com/office/drawing/2014/main" id="{6E19477F-392D-458D-BA09-C2DF4168C470}"/>
                </a:ext>
              </a:extLst>
            </p:cNvPr>
            <p:cNvSpPr txBox="1"/>
            <p:nvPr/>
          </p:nvSpPr>
          <p:spPr>
            <a:xfrm>
              <a:off x="3622090" y="519571"/>
              <a:ext cx="7557856" cy="1107996"/>
            </a:xfrm>
            <a:prstGeom prst="rect">
              <a:avLst/>
            </a:prstGeom>
            <a:noFill/>
          </p:spPr>
          <p:txBody>
            <a:bodyPr wrap="square" rtlCol="0">
              <a:spAutoFit/>
            </a:bodyPr>
            <a:lstStyle/>
            <a:p>
              <a:r>
                <a:rPr lang="tr-TR" sz="6600" dirty="0">
                  <a:solidFill>
                    <a:srgbClr val="C00000"/>
                  </a:solidFill>
                </a:rPr>
                <a:t>LERİN BELİRLENMESİ</a:t>
              </a:r>
            </a:p>
          </p:txBody>
        </p:sp>
        <p:grpSp>
          <p:nvGrpSpPr>
            <p:cNvPr id="7" name="Grup 6">
              <a:extLst>
                <a:ext uri="{FF2B5EF4-FFF2-40B4-BE49-F238E27FC236}">
                  <a16:creationId xmlns:a16="http://schemas.microsoft.com/office/drawing/2014/main" id="{3845191C-4D5F-49B2-962D-0E81A7C19536}"/>
                </a:ext>
              </a:extLst>
            </p:cNvPr>
            <p:cNvGrpSpPr/>
            <p:nvPr/>
          </p:nvGrpSpPr>
          <p:grpSpPr>
            <a:xfrm rot="366504">
              <a:off x="1535606" y="314168"/>
              <a:ext cx="2248455" cy="1686341"/>
              <a:chOff x="894241" y="310718"/>
              <a:chExt cx="2248455" cy="1686341"/>
            </a:xfrm>
          </p:grpSpPr>
          <p:pic>
            <p:nvPicPr>
              <p:cNvPr id="2050" name="Picture 2" descr="What is Risk? How Does it Affect Business Value? | KRS CPAs, LLC |  Accountants &amp; Advisors">
                <a:extLst>
                  <a:ext uri="{FF2B5EF4-FFF2-40B4-BE49-F238E27FC236}">
                    <a16:creationId xmlns:a16="http://schemas.microsoft.com/office/drawing/2014/main" id="{33C8C34A-C269-4351-BF9D-2E90047D46B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8" b="92000" l="8000" r="94000">
                            <a14:foregroundMark x1="8333" y1="32444" x2="13333" y2="55556"/>
                            <a14:foregroundMark x1="13333" y1="55556" x2="8333" y2="27556"/>
                            <a14:foregroundMark x1="8333" y1="27556" x2="25000" y2="30222"/>
                            <a14:foregroundMark x1="26788" y1="42742" x2="29000" y2="58222"/>
                            <a14:foregroundMark x1="26587" y1="41333" x2="26617" y2="41541"/>
                            <a14:foregroundMark x1="25000" y1="30222" x2="25571" y2="34218"/>
                            <a14:foregroundMark x1="29000" y1="58222" x2="33333" y2="64889"/>
                            <a14:foregroundMark x1="79573" y1="50645" x2="80000" y2="55556"/>
                            <a14:foregroundMark x1="77333" y1="24889" x2="79449" y2="49222"/>
                            <a14:foregroundMark x1="87398" y1="29381" x2="88667" y2="24889"/>
                            <a14:foregroundMark x1="85276" y1="36889" x2="85680" y2="35460"/>
                            <a14:foregroundMark x1="85025" y1="37778" x2="85276" y2="36889"/>
                            <a14:foregroundMark x1="84522" y1="39556" x2="85025" y2="37778"/>
                            <a14:foregroundMark x1="82113" y1="48079" x2="84522" y2="39556"/>
                            <a14:foregroundMark x1="80000" y1="55556" x2="81639" y2="49759"/>
                            <a14:foregroundMark x1="88667" y1="39556" x2="88667" y2="51556"/>
                            <a14:foregroundMark x1="88667" y1="37778" x2="88667" y2="39556"/>
                            <a14:foregroundMark x1="88667" y1="36889" x2="88667" y2="37778"/>
                            <a14:foregroundMark x1="88667" y1="36568" x2="88667" y2="36889"/>
                            <a14:foregroundMark x1="88667" y1="24889" x2="88667" y2="29852"/>
                            <a14:foregroundMark x1="88667" y1="51556" x2="88667" y2="51556"/>
                            <a14:foregroundMark x1="41333" y1="70222" x2="55333" y2="84889"/>
                            <a14:foregroundMark x1="55333" y1="84889" x2="56000" y2="83556"/>
                            <a14:foregroundMark x1="50000" y1="92000" x2="53333" y2="91111"/>
                            <a14:foregroundMark x1="58333" y1="74667" x2="66000" y2="70222"/>
                            <a14:foregroundMark x1="94000" y1="52444" x2="94000" y2="52444"/>
                            <a14:backgroundMark x1="26333" y1="36444" x2="26333" y2="41333"/>
                            <a14:backgroundMark x1="26000" y1="34667" x2="25000" y2="36000"/>
                            <a14:backgroundMark x1="27000" y1="41778" x2="26667" y2="42667"/>
                            <a14:backgroundMark x1="89667" y1="30222" x2="88333" y2="36444"/>
                            <a14:backgroundMark x1="89000" y1="30222" x2="89000" y2="30222"/>
                            <a14:backgroundMark x1="89667" y1="36889" x2="89667" y2="36889"/>
                            <a14:backgroundMark x1="88333" y1="36889" x2="88333" y2="36889"/>
                            <a14:backgroundMark x1="90000" y1="37778" x2="90000" y2="37778"/>
                            <a14:backgroundMark x1="89333" y1="37778" x2="89333" y2="37778"/>
                            <a14:backgroundMark x1="83333" y1="47556" x2="83667" y2="48889"/>
                            <a14:backgroundMark x1="89000" y1="39556" x2="89000" y2="39556"/>
                          </a14:backgroundRemoval>
                        </a14:imgEffect>
                      </a14:imgLayer>
                    </a14:imgProps>
                  </a:ext>
                  <a:ext uri="{28A0092B-C50C-407E-A947-70E740481C1C}">
                    <a14:useLocalDpi xmlns:a14="http://schemas.microsoft.com/office/drawing/2010/main" val="0"/>
                  </a:ext>
                </a:extLst>
              </a:blip>
              <a:srcRect/>
              <a:stretch>
                <a:fillRect/>
              </a:stretch>
            </p:blipFill>
            <p:spPr bwMode="auto">
              <a:xfrm>
                <a:off x="894241" y="310718"/>
                <a:ext cx="2248455" cy="1686341"/>
              </a:xfrm>
              <a:prstGeom prst="rect">
                <a:avLst/>
              </a:prstGeom>
              <a:noFill/>
              <a:extLst>
                <a:ext uri="{909E8E84-426E-40DD-AFC4-6F175D3DCCD1}">
                  <a14:hiddenFill xmlns:a14="http://schemas.microsoft.com/office/drawing/2010/main">
                    <a:solidFill>
                      <a:srgbClr val="FFFFFF"/>
                    </a:solidFill>
                  </a14:hiddenFill>
                </a:ext>
              </a:extLst>
            </p:spPr>
          </p:pic>
          <p:sp>
            <p:nvSpPr>
              <p:cNvPr id="6" name="Akış Çizelgesi: Bağlayıcı 5">
                <a:extLst>
                  <a:ext uri="{FF2B5EF4-FFF2-40B4-BE49-F238E27FC236}">
                    <a16:creationId xmlns:a16="http://schemas.microsoft.com/office/drawing/2014/main" id="{115365A1-6699-48F6-948A-19BACB1EA894}"/>
                  </a:ext>
                </a:extLst>
              </p:cNvPr>
              <p:cNvSpPr/>
              <p:nvPr/>
            </p:nvSpPr>
            <p:spPr>
              <a:xfrm>
                <a:off x="1744462" y="432786"/>
                <a:ext cx="115409" cy="146481"/>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sp>
        <p:nvSpPr>
          <p:cNvPr id="8" name="Metin kutusu 7">
            <a:extLst>
              <a:ext uri="{FF2B5EF4-FFF2-40B4-BE49-F238E27FC236}">
                <a16:creationId xmlns:a16="http://schemas.microsoft.com/office/drawing/2014/main" id="{677AB0E7-941B-4BC4-A182-08282E9EC6B8}"/>
              </a:ext>
            </a:extLst>
          </p:cNvPr>
          <p:cNvSpPr txBox="1"/>
          <p:nvPr/>
        </p:nvSpPr>
        <p:spPr>
          <a:xfrm>
            <a:off x="581979" y="2890190"/>
            <a:ext cx="6008058" cy="830997"/>
          </a:xfrm>
          <a:prstGeom prst="rect">
            <a:avLst/>
          </a:prstGeom>
          <a:noFill/>
        </p:spPr>
        <p:txBody>
          <a:bodyPr wrap="square" rtlCol="0">
            <a:spAutoFit/>
          </a:bodyPr>
          <a:lstStyle/>
          <a:p>
            <a:pPr algn="just"/>
            <a:r>
              <a:rPr lang="tr-TR" sz="1600" dirty="0"/>
              <a:t>İdarenin tabi olduğu iç ve dış çevre, görev alanı, gerçekleştirdiği faaliyetler, sunduğu hizmetler, maruz kalabileceği risklerin kaynağını oluşturur.</a:t>
            </a:r>
          </a:p>
        </p:txBody>
      </p:sp>
      <p:sp>
        <p:nvSpPr>
          <p:cNvPr id="10" name="Metin kutusu 9">
            <a:extLst>
              <a:ext uri="{FF2B5EF4-FFF2-40B4-BE49-F238E27FC236}">
                <a16:creationId xmlns:a16="http://schemas.microsoft.com/office/drawing/2014/main" id="{A1877B2C-6C4B-4E45-8EAD-0FC8B70C6A75}"/>
              </a:ext>
            </a:extLst>
          </p:cNvPr>
          <p:cNvSpPr txBox="1"/>
          <p:nvPr/>
        </p:nvSpPr>
        <p:spPr>
          <a:xfrm>
            <a:off x="563162" y="3721187"/>
            <a:ext cx="6045692" cy="584775"/>
          </a:xfrm>
          <a:prstGeom prst="rect">
            <a:avLst/>
          </a:prstGeom>
          <a:noFill/>
        </p:spPr>
        <p:txBody>
          <a:bodyPr wrap="square" rtlCol="0">
            <a:spAutoFit/>
          </a:bodyPr>
          <a:lstStyle/>
          <a:p>
            <a:pPr algn="just"/>
            <a:r>
              <a:rPr lang="tr-TR" sz="1600" dirty="0"/>
              <a:t>Risk yönetimi yaklaşımının başlangıç noktası, stratejik planlama çalışmaları kapsamında gerçekleştirilen durum analizi aşamasıdır.</a:t>
            </a:r>
          </a:p>
        </p:txBody>
      </p:sp>
      <p:sp>
        <p:nvSpPr>
          <p:cNvPr id="11" name="Metin kutusu 10">
            <a:extLst>
              <a:ext uri="{FF2B5EF4-FFF2-40B4-BE49-F238E27FC236}">
                <a16:creationId xmlns:a16="http://schemas.microsoft.com/office/drawing/2014/main" id="{5F484E12-2D01-4BCC-968C-F981E1D3FAC3}"/>
              </a:ext>
            </a:extLst>
          </p:cNvPr>
          <p:cNvSpPr txBox="1"/>
          <p:nvPr/>
        </p:nvSpPr>
        <p:spPr>
          <a:xfrm>
            <a:off x="568193" y="4369312"/>
            <a:ext cx="5939160" cy="584775"/>
          </a:xfrm>
          <a:prstGeom prst="rect">
            <a:avLst/>
          </a:prstGeom>
          <a:noFill/>
        </p:spPr>
        <p:txBody>
          <a:bodyPr wrap="square" rtlCol="0">
            <a:spAutoFit/>
          </a:bodyPr>
          <a:lstStyle/>
          <a:p>
            <a:pPr algn="just"/>
            <a:r>
              <a:rPr lang="tr-TR" sz="1600" dirty="0"/>
              <a:t>Bu aşamada durum analizi çalışmalarında (Kuruluş içi analiz, GZFT, PESTLE vb.) ulaşılan tespitlerden faydalanılarak risk evreni belirlenir.</a:t>
            </a:r>
          </a:p>
        </p:txBody>
      </p:sp>
      <p:sp>
        <p:nvSpPr>
          <p:cNvPr id="12" name="Dikdörtgen: Köşeleri Yuvarlatılmış 11">
            <a:extLst>
              <a:ext uri="{FF2B5EF4-FFF2-40B4-BE49-F238E27FC236}">
                <a16:creationId xmlns:a16="http://schemas.microsoft.com/office/drawing/2014/main" id="{2598FEB8-1D9C-4A17-B143-C05A4978E2D5}"/>
              </a:ext>
            </a:extLst>
          </p:cNvPr>
          <p:cNvSpPr/>
          <p:nvPr/>
        </p:nvSpPr>
        <p:spPr>
          <a:xfrm>
            <a:off x="7463164" y="2305079"/>
            <a:ext cx="2855346" cy="168940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u="sng" dirty="0">
                <a:solidFill>
                  <a:schemeClr val="tx1"/>
                </a:solidFill>
              </a:rPr>
              <a:t>Dış Riskler</a:t>
            </a:r>
          </a:p>
          <a:p>
            <a:r>
              <a:rPr lang="tr-TR" sz="1400" dirty="0">
                <a:solidFill>
                  <a:schemeClr val="tx1"/>
                </a:solidFill>
              </a:rPr>
              <a:t>İdarenin kontrolü dışında gerçekleşen olaylar sonucu maruz kalabileceği stratejik amaç ve hedeflerine ulaşmasını etkileyebilecek risklerdir.</a:t>
            </a:r>
          </a:p>
        </p:txBody>
      </p:sp>
      <p:sp>
        <p:nvSpPr>
          <p:cNvPr id="14" name="Dikdörtgen: Köşeleri Yuvarlatılmış 13">
            <a:extLst>
              <a:ext uri="{FF2B5EF4-FFF2-40B4-BE49-F238E27FC236}">
                <a16:creationId xmlns:a16="http://schemas.microsoft.com/office/drawing/2014/main" id="{588DFB4D-9364-4AAD-859F-542DCDB9EA49}"/>
              </a:ext>
            </a:extLst>
          </p:cNvPr>
          <p:cNvSpPr/>
          <p:nvPr/>
        </p:nvSpPr>
        <p:spPr>
          <a:xfrm>
            <a:off x="8433481" y="3826232"/>
            <a:ext cx="2746465" cy="168940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u="sng" dirty="0">
                <a:solidFill>
                  <a:schemeClr val="tx1"/>
                </a:solidFill>
              </a:rPr>
              <a:t>İç Riskler</a:t>
            </a:r>
          </a:p>
          <a:p>
            <a:r>
              <a:rPr lang="tr-TR" sz="1400" dirty="0">
                <a:solidFill>
                  <a:schemeClr val="tx1"/>
                </a:solidFill>
              </a:rPr>
              <a:t>İdarenin faaliyetlerini gerçekleştirirken maruz kalabileceği ve stratejik amaç ve hedeflerine ulaşmasını etkileyebilecek risklerdir.</a:t>
            </a:r>
          </a:p>
        </p:txBody>
      </p:sp>
      <p:sp>
        <p:nvSpPr>
          <p:cNvPr id="13" name="Artı İşareti 12">
            <a:extLst>
              <a:ext uri="{FF2B5EF4-FFF2-40B4-BE49-F238E27FC236}">
                <a16:creationId xmlns:a16="http://schemas.microsoft.com/office/drawing/2014/main" id="{CBC438CB-AA07-4D4E-AE7B-637666D3C828}"/>
              </a:ext>
            </a:extLst>
          </p:cNvPr>
          <p:cNvSpPr/>
          <p:nvPr/>
        </p:nvSpPr>
        <p:spPr>
          <a:xfrm>
            <a:off x="9467142" y="3511074"/>
            <a:ext cx="679142" cy="630315"/>
          </a:xfrm>
          <a:prstGeom prst="mathPlus">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Metin kutusu 14">
            <a:extLst>
              <a:ext uri="{FF2B5EF4-FFF2-40B4-BE49-F238E27FC236}">
                <a16:creationId xmlns:a16="http://schemas.microsoft.com/office/drawing/2014/main" id="{7CE3EBFE-A59D-40B3-A072-374C2DF68781}"/>
              </a:ext>
            </a:extLst>
          </p:cNvPr>
          <p:cNvSpPr txBox="1"/>
          <p:nvPr/>
        </p:nvSpPr>
        <p:spPr>
          <a:xfrm>
            <a:off x="7728109" y="1679564"/>
            <a:ext cx="2427150" cy="584775"/>
          </a:xfrm>
          <a:prstGeom prst="rect">
            <a:avLst/>
          </a:prstGeom>
          <a:noFill/>
        </p:spPr>
        <p:txBody>
          <a:bodyPr wrap="square" rtlCol="0">
            <a:spAutoFit/>
          </a:bodyPr>
          <a:lstStyle/>
          <a:p>
            <a:r>
              <a:rPr lang="tr-TR" sz="3200" b="1" dirty="0">
                <a:ln w="22225">
                  <a:solidFill>
                    <a:schemeClr val="accent2"/>
                  </a:solidFill>
                  <a:prstDash val="solid"/>
                </a:ln>
                <a:solidFill>
                  <a:schemeClr val="accent2">
                    <a:lumMod val="40000"/>
                    <a:lumOff val="60000"/>
                  </a:schemeClr>
                </a:solidFill>
              </a:rPr>
              <a:t>RİSK EVRENİ</a:t>
            </a:r>
          </a:p>
        </p:txBody>
      </p:sp>
      <p:sp>
        <p:nvSpPr>
          <p:cNvPr id="16" name="Akış Çizelgesi: Bağlayıcı 15">
            <a:extLst>
              <a:ext uri="{FF2B5EF4-FFF2-40B4-BE49-F238E27FC236}">
                <a16:creationId xmlns:a16="http://schemas.microsoft.com/office/drawing/2014/main" id="{ECA3A098-0704-49BE-B6F7-E51C091B18D0}"/>
              </a:ext>
            </a:extLst>
          </p:cNvPr>
          <p:cNvSpPr/>
          <p:nvPr/>
        </p:nvSpPr>
        <p:spPr>
          <a:xfrm>
            <a:off x="7786436" y="4820416"/>
            <a:ext cx="781235" cy="772357"/>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Akış Çizelgesi: Bağlayıcı 17">
            <a:extLst>
              <a:ext uri="{FF2B5EF4-FFF2-40B4-BE49-F238E27FC236}">
                <a16:creationId xmlns:a16="http://schemas.microsoft.com/office/drawing/2014/main" id="{38C96DC8-D8E5-4BC1-845A-0638B069471B}"/>
              </a:ext>
            </a:extLst>
          </p:cNvPr>
          <p:cNvSpPr/>
          <p:nvPr/>
        </p:nvSpPr>
        <p:spPr>
          <a:xfrm>
            <a:off x="6809701" y="3369032"/>
            <a:ext cx="781235" cy="772357"/>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900" b="1" dirty="0">
              <a:solidFill>
                <a:schemeClr val="tx1"/>
              </a:solidFill>
            </a:endParaRPr>
          </a:p>
        </p:txBody>
      </p:sp>
      <p:sp>
        <p:nvSpPr>
          <p:cNvPr id="19" name="Akış Çizelgesi: Bağlayıcı 18">
            <a:extLst>
              <a:ext uri="{FF2B5EF4-FFF2-40B4-BE49-F238E27FC236}">
                <a16:creationId xmlns:a16="http://schemas.microsoft.com/office/drawing/2014/main" id="{24FDE494-AE79-45D4-92E5-7344057CF8A4}"/>
              </a:ext>
            </a:extLst>
          </p:cNvPr>
          <p:cNvSpPr/>
          <p:nvPr/>
        </p:nvSpPr>
        <p:spPr>
          <a:xfrm>
            <a:off x="7690195" y="3830377"/>
            <a:ext cx="781235" cy="772357"/>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Akış Çizelgesi: Bağlayıcı 19">
            <a:extLst>
              <a:ext uri="{FF2B5EF4-FFF2-40B4-BE49-F238E27FC236}">
                <a16:creationId xmlns:a16="http://schemas.microsoft.com/office/drawing/2014/main" id="{BF340790-A1C0-4E4C-A2F7-EB47BABF9DD2}"/>
              </a:ext>
            </a:extLst>
          </p:cNvPr>
          <p:cNvSpPr/>
          <p:nvPr/>
        </p:nvSpPr>
        <p:spPr>
          <a:xfrm>
            <a:off x="9907009" y="2254126"/>
            <a:ext cx="781235" cy="772357"/>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Akış Çizelgesi: Bağlayıcı 20">
            <a:extLst>
              <a:ext uri="{FF2B5EF4-FFF2-40B4-BE49-F238E27FC236}">
                <a16:creationId xmlns:a16="http://schemas.microsoft.com/office/drawing/2014/main" id="{12601A7C-16E7-456C-A54C-0AB802E5CA03}"/>
              </a:ext>
            </a:extLst>
          </p:cNvPr>
          <p:cNvSpPr/>
          <p:nvPr/>
        </p:nvSpPr>
        <p:spPr>
          <a:xfrm>
            <a:off x="10194454" y="3159724"/>
            <a:ext cx="781235" cy="772357"/>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Akış Çizelgesi: Bağlayıcı 21">
            <a:extLst>
              <a:ext uri="{FF2B5EF4-FFF2-40B4-BE49-F238E27FC236}">
                <a16:creationId xmlns:a16="http://schemas.microsoft.com/office/drawing/2014/main" id="{5E28CD65-8D09-4B77-A8D5-E928894BA69D}"/>
              </a:ext>
            </a:extLst>
          </p:cNvPr>
          <p:cNvSpPr/>
          <p:nvPr/>
        </p:nvSpPr>
        <p:spPr>
          <a:xfrm>
            <a:off x="10457449" y="3916333"/>
            <a:ext cx="781235" cy="772357"/>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Akış Çizelgesi: Bağlayıcı 22">
            <a:extLst>
              <a:ext uri="{FF2B5EF4-FFF2-40B4-BE49-F238E27FC236}">
                <a16:creationId xmlns:a16="http://schemas.microsoft.com/office/drawing/2014/main" id="{EAB40B8F-E9FF-482D-B83A-4A76264802C3}"/>
              </a:ext>
            </a:extLst>
          </p:cNvPr>
          <p:cNvSpPr/>
          <p:nvPr/>
        </p:nvSpPr>
        <p:spPr>
          <a:xfrm>
            <a:off x="6893092" y="1945257"/>
            <a:ext cx="781235" cy="772357"/>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900" b="1" dirty="0">
              <a:solidFill>
                <a:schemeClr val="tx1"/>
              </a:solidFill>
            </a:endParaRPr>
          </a:p>
        </p:txBody>
      </p:sp>
      <p:sp>
        <p:nvSpPr>
          <p:cNvPr id="17" name="Metin kutusu 16">
            <a:extLst>
              <a:ext uri="{FF2B5EF4-FFF2-40B4-BE49-F238E27FC236}">
                <a16:creationId xmlns:a16="http://schemas.microsoft.com/office/drawing/2014/main" id="{5D274761-882E-422F-B7B9-6BA871E7158E}"/>
              </a:ext>
            </a:extLst>
          </p:cNvPr>
          <p:cNvSpPr txBox="1"/>
          <p:nvPr/>
        </p:nvSpPr>
        <p:spPr>
          <a:xfrm>
            <a:off x="6805985" y="3580149"/>
            <a:ext cx="812970" cy="400110"/>
          </a:xfrm>
          <a:prstGeom prst="rect">
            <a:avLst/>
          </a:prstGeom>
          <a:noFill/>
        </p:spPr>
        <p:txBody>
          <a:bodyPr wrap="square" rtlCol="0">
            <a:spAutoFit/>
          </a:bodyPr>
          <a:lstStyle/>
          <a:p>
            <a:pPr algn="ctr"/>
            <a:r>
              <a:rPr lang="tr-TR" sz="1000" b="1" dirty="0"/>
              <a:t>Teknolojik Riskler</a:t>
            </a:r>
          </a:p>
        </p:txBody>
      </p:sp>
      <p:sp>
        <p:nvSpPr>
          <p:cNvPr id="25" name="Metin kutusu 24">
            <a:extLst>
              <a:ext uri="{FF2B5EF4-FFF2-40B4-BE49-F238E27FC236}">
                <a16:creationId xmlns:a16="http://schemas.microsoft.com/office/drawing/2014/main" id="{FAFA8AD0-AD44-4291-84C8-8C907DB0FF39}"/>
              </a:ext>
            </a:extLst>
          </p:cNvPr>
          <p:cNvSpPr txBox="1"/>
          <p:nvPr/>
        </p:nvSpPr>
        <p:spPr>
          <a:xfrm>
            <a:off x="6885590" y="2106387"/>
            <a:ext cx="812970" cy="400110"/>
          </a:xfrm>
          <a:prstGeom prst="rect">
            <a:avLst/>
          </a:prstGeom>
          <a:noFill/>
        </p:spPr>
        <p:txBody>
          <a:bodyPr wrap="square" rtlCol="0">
            <a:spAutoFit/>
          </a:bodyPr>
          <a:lstStyle/>
          <a:p>
            <a:pPr algn="ctr"/>
            <a:r>
              <a:rPr lang="tr-TR" sz="1000" b="1" dirty="0"/>
              <a:t>İtibar Riskleri</a:t>
            </a:r>
          </a:p>
        </p:txBody>
      </p:sp>
      <p:sp>
        <p:nvSpPr>
          <p:cNvPr id="26" name="Metin kutusu 25">
            <a:extLst>
              <a:ext uri="{FF2B5EF4-FFF2-40B4-BE49-F238E27FC236}">
                <a16:creationId xmlns:a16="http://schemas.microsoft.com/office/drawing/2014/main" id="{FADC459C-0ACD-4C63-A619-E1A4B4A148FF}"/>
              </a:ext>
            </a:extLst>
          </p:cNvPr>
          <p:cNvSpPr txBox="1"/>
          <p:nvPr/>
        </p:nvSpPr>
        <p:spPr>
          <a:xfrm>
            <a:off x="7774311" y="4990372"/>
            <a:ext cx="812970" cy="400110"/>
          </a:xfrm>
          <a:prstGeom prst="rect">
            <a:avLst/>
          </a:prstGeom>
          <a:noFill/>
        </p:spPr>
        <p:txBody>
          <a:bodyPr wrap="square" rtlCol="0">
            <a:spAutoFit/>
          </a:bodyPr>
          <a:lstStyle/>
          <a:p>
            <a:pPr algn="ctr"/>
            <a:r>
              <a:rPr lang="tr-TR" sz="1000" b="1" dirty="0"/>
              <a:t>Proje Riskleri</a:t>
            </a:r>
          </a:p>
        </p:txBody>
      </p:sp>
      <p:sp>
        <p:nvSpPr>
          <p:cNvPr id="27" name="Metin kutusu 26">
            <a:extLst>
              <a:ext uri="{FF2B5EF4-FFF2-40B4-BE49-F238E27FC236}">
                <a16:creationId xmlns:a16="http://schemas.microsoft.com/office/drawing/2014/main" id="{BA1ADAF8-2DA5-4FF5-83E7-A6BA870388AC}"/>
              </a:ext>
            </a:extLst>
          </p:cNvPr>
          <p:cNvSpPr txBox="1"/>
          <p:nvPr/>
        </p:nvSpPr>
        <p:spPr>
          <a:xfrm>
            <a:off x="7683446" y="4024844"/>
            <a:ext cx="812970" cy="400110"/>
          </a:xfrm>
          <a:prstGeom prst="rect">
            <a:avLst/>
          </a:prstGeom>
          <a:noFill/>
        </p:spPr>
        <p:txBody>
          <a:bodyPr wrap="square" rtlCol="0">
            <a:spAutoFit/>
          </a:bodyPr>
          <a:lstStyle/>
          <a:p>
            <a:pPr algn="ctr"/>
            <a:r>
              <a:rPr lang="tr-TR" sz="1000" b="1" dirty="0"/>
              <a:t>Stratejik Riskler</a:t>
            </a:r>
          </a:p>
        </p:txBody>
      </p:sp>
      <p:sp>
        <p:nvSpPr>
          <p:cNvPr id="28" name="Metin kutusu 27">
            <a:extLst>
              <a:ext uri="{FF2B5EF4-FFF2-40B4-BE49-F238E27FC236}">
                <a16:creationId xmlns:a16="http://schemas.microsoft.com/office/drawing/2014/main" id="{26B88EBA-6531-4FA3-A5A5-ACED64979773}"/>
              </a:ext>
            </a:extLst>
          </p:cNvPr>
          <p:cNvSpPr txBox="1"/>
          <p:nvPr/>
        </p:nvSpPr>
        <p:spPr>
          <a:xfrm>
            <a:off x="9861342" y="2472626"/>
            <a:ext cx="872568" cy="400110"/>
          </a:xfrm>
          <a:prstGeom prst="rect">
            <a:avLst/>
          </a:prstGeom>
          <a:noFill/>
        </p:spPr>
        <p:txBody>
          <a:bodyPr wrap="square" rtlCol="0">
            <a:spAutoFit/>
          </a:bodyPr>
          <a:lstStyle/>
          <a:p>
            <a:pPr algn="ctr"/>
            <a:r>
              <a:rPr lang="tr-TR" sz="1000" b="1" dirty="0"/>
              <a:t>Operasyonel Riskler</a:t>
            </a:r>
          </a:p>
        </p:txBody>
      </p:sp>
      <p:sp>
        <p:nvSpPr>
          <p:cNvPr id="29" name="Metin kutusu 28">
            <a:extLst>
              <a:ext uri="{FF2B5EF4-FFF2-40B4-BE49-F238E27FC236}">
                <a16:creationId xmlns:a16="http://schemas.microsoft.com/office/drawing/2014/main" id="{C29F0823-F3FB-406A-AD05-1697CDFE076E}"/>
              </a:ext>
            </a:extLst>
          </p:cNvPr>
          <p:cNvSpPr txBox="1"/>
          <p:nvPr/>
        </p:nvSpPr>
        <p:spPr>
          <a:xfrm>
            <a:off x="10194454" y="3352752"/>
            <a:ext cx="812970" cy="400110"/>
          </a:xfrm>
          <a:prstGeom prst="rect">
            <a:avLst/>
          </a:prstGeom>
          <a:noFill/>
        </p:spPr>
        <p:txBody>
          <a:bodyPr wrap="square" rtlCol="0">
            <a:spAutoFit/>
          </a:bodyPr>
          <a:lstStyle/>
          <a:p>
            <a:pPr algn="ctr"/>
            <a:r>
              <a:rPr lang="tr-TR" sz="1000" b="1" dirty="0"/>
              <a:t>Finansal Riskler</a:t>
            </a:r>
          </a:p>
        </p:txBody>
      </p:sp>
      <p:sp>
        <p:nvSpPr>
          <p:cNvPr id="30" name="Metin kutusu 29">
            <a:extLst>
              <a:ext uri="{FF2B5EF4-FFF2-40B4-BE49-F238E27FC236}">
                <a16:creationId xmlns:a16="http://schemas.microsoft.com/office/drawing/2014/main" id="{21963257-5C30-4624-93CF-3185F8B79BD0}"/>
              </a:ext>
            </a:extLst>
          </p:cNvPr>
          <p:cNvSpPr txBox="1"/>
          <p:nvPr/>
        </p:nvSpPr>
        <p:spPr>
          <a:xfrm>
            <a:off x="10457449" y="4105947"/>
            <a:ext cx="812970" cy="400110"/>
          </a:xfrm>
          <a:prstGeom prst="rect">
            <a:avLst/>
          </a:prstGeom>
          <a:noFill/>
        </p:spPr>
        <p:txBody>
          <a:bodyPr wrap="square" rtlCol="0">
            <a:spAutoFit/>
          </a:bodyPr>
          <a:lstStyle/>
          <a:p>
            <a:pPr algn="ctr"/>
            <a:r>
              <a:rPr lang="tr-TR" sz="1000" b="1" dirty="0"/>
              <a:t>Uyum Riskleri</a:t>
            </a:r>
          </a:p>
        </p:txBody>
      </p:sp>
      <p:sp>
        <p:nvSpPr>
          <p:cNvPr id="32" name="Metin kutusu 31">
            <a:extLst>
              <a:ext uri="{FF2B5EF4-FFF2-40B4-BE49-F238E27FC236}">
                <a16:creationId xmlns:a16="http://schemas.microsoft.com/office/drawing/2014/main" id="{584267EF-EDE6-4173-B415-5D7B8604D86D}"/>
              </a:ext>
            </a:extLst>
          </p:cNvPr>
          <p:cNvSpPr txBox="1"/>
          <p:nvPr/>
        </p:nvSpPr>
        <p:spPr>
          <a:xfrm>
            <a:off x="563162" y="4992957"/>
            <a:ext cx="5939160" cy="338554"/>
          </a:xfrm>
          <a:prstGeom prst="rect">
            <a:avLst/>
          </a:prstGeom>
          <a:noFill/>
        </p:spPr>
        <p:txBody>
          <a:bodyPr wrap="square" rtlCol="0">
            <a:spAutoFit/>
          </a:bodyPr>
          <a:lstStyle/>
          <a:p>
            <a:r>
              <a:rPr lang="tr-TR" sz="1600" dirty="0"/>
              <a:t>Risk evreni her yıl en az bir kez gözden geçirilir.</a:t>
            </a:r>
          </a:p>
        </p:txBody>
      </p:sp>
    </p:spTree>
    <p:extLst>
      <p:ext uri="{BB962C8B-B14F-4D97-AF65-F5344CB8AC3E}">
        <p14:creationId xmlns:p14="http://schemas.microsoft.com/office/powerpoint/2010/main" val="762810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35A41E2D-B396-4386-BA4E-A2323151A48B}"/>
              </a:ext>
            </a:extLst>
          </p:cNvPr>
          <p:cNvSpPr txBox="1"/>
          <p:nvPr/>
        </p:nvSpPr>
        <p:spPr>
          <a:xfrm>
            <a:off x="1766657" y="2195977"/>
            <a:ext cx="9250531" cy="46166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tr-TR" sz="2400" dirty="0">
                <a:solidFill>
                  <a:schemeClr val="bg1"/>
                </a:solidFill>
              </a:rPr>
              <a:t>2. Risklerin Stratejik Amaç ve Hedefler Seviyesinde Ele Alınması</a:t>
            </a:r>
          </a:p>
        </p:txBody>
      </p:sp>
      <p:grpSp>
        <p:nvGrpSpPr>
          <p:cNvPr id="6" name="Grup 5">
            <a:extLst>
              <a:ext uri="{FF2B5EF4-FFF2-40B4-BE49-F238E27FC236}">
                <a16:creationId xmlns:a16="http://schemas.microsoft.com/office/drawing/2014/main" id="{C24427BD-1EC8-4E63-9761-3F3DD56D9C22}"/>
              </a:ext>
            </a:extLst>
          </p:cNvPr>
          <p:cNvGrpSpPr/>
          <p:nvPr/>
        </p:nvGrpSpPr>
        <p:grpSpPr>
          <a:xfrm>
            <a:off x="1535606" y="314168"/>
            <a:ext cx="9644340" cy="1686341"/>
            <a:chOff x="1535606" y="314168"/>
            <a:chExt cx="9644340" cy="1686341"/>
          </a:xfrm>
        </p:grpSpPr>
        <p:sp>
          <p:nvSpPr>
            <p:cNvPr id="7" name="Metin kutusu 6">
              <a:extLst>
                <a:ext uri="{FF2B5EF4-FFF2-40B4-BE49-F238E27FC236}">
                  <a16:creationId xmlns:a16="http://schemas.microsoft.com/office/drawing/2014/main" id="{C51515D1-75E7-4C0E-9870-C0F426315C1C}"/>
                </a:ext>
              </a:extLst>
            </p:cNvPr>
            <p:cNvSpPr txBox="1"/>
            <p:nvPr/>
          </p:nvSpPr>
          <p:spPr>
            <a:xfrm>
              <a:off x="3622090" y="519571"/>
              <a:ext cx="7557856" cy="1107996"/>
            </a:xfrm>
            <a:prstGeom prst="rect">
              <a:avLst/>
            </a:prstGeom>
            <a:noFill/>
          </p:spPr>
          <p:txBody>
            <a:bodyPr wrap="square" rtlCol="0">
              <a:spAutoFit/>
            </a:bodyPr>
            <a:lstStyle/>
            <a:p>
              <a:r>
                <a:rPr lang="tr-TR" sz="6600" dirty="0">
                  <a:solidFill>
                    <a:srgbClr val="C00000"/>
                  </a:solidFill>
                </a:rPr>
                <a:t>LERİN BELİRLENMESİ</a:t>
              </a:r>
            </a:p>
          </p:txBody>
        </p:sp>
        <p:grpSp>
          <p:nvGrpSpPr>
            <p:cNvPr id="8" name="Grup 7">
              <a:extLst>
                <a:ext uri="{FF2B5EF4-FFF2-40B4-BE49-F238E27FC236}">
                  <a16:creationId xmlns:a16="http://schemas.microsoft.com/office/drawing/2014/main" id="{5818C132-2F5B-4654-B977-5C24F1E7929F}"/>
                </a:ext>
              </a:extLst>
            </p:cNvPr>
            <p:cNvGrpSpPr/>
            <p:nvPr/>
          </p:nvGrpSpPr>
          <p:grpSpPr>
            <a:xfrm rot="366504">
              <a:off x="1535606" y="314168"/>
              <a:ext cx="2248455" cy="1686341"/>
              <a:chOff x="894241" y="310718"/>
              <a:chExt cx="2248455" cy="1686341"/>
            </a:xfrm>
          </p:grpSpPr>
          <p:pic>
            <p:nvPicPr>
              <p:cNvPr id="9" name="Picture 2" descr="What is Risk? How Does it Affect Business Value? | KRS CPAs, LLC |  Accountants &amp; Advisors">
                <a:extLst>
                  <a:ext uri="{FF2B5EF4-FFF2-40B4-BE49-F238E27FC236}">
                    <a16:creationId xmlns:a16="http://schemas.microsoft.com/office/drawing/2014/main" id="{40B662E2-FB88-4762-94A2-44ABBA34BC6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8" b="92000" l="8000" r="94000">
                            <a14:foregroundMark x1="8333" y1="32444" x2="13333" y2="55556"/>
                            <a14:foregroundMark x1="13333" y1="55556" x2="8333" y2="27556"/>
                            <a14:foregroundMark x1="8333" y1="27556" x2="25000" y2="30222"/>
                            <a14:foregroundMark x1="26788" y1="42742" x2="29000" y2="58222"/>
                            <a14:foregroundMark x1="26587" y1="41333" x2="26617" y2="41541"/>
                            <a14:foregroundMark x1="25000" y1="30222" x2="25571" y2="34218"/>
                            <a14:foregroundMark x1="29000" y1="58222" x2="33333" y2="64889"/>
                            <a14:foregroundMark x1="79573" y1="50645" x2="80000" y2="55556"/>
                            <a14:foregroundMark x1="77333" y1="24889" x2="79449" y2="49222"/>
                            <a14:foregroundMark x1="87398" y1="29381" x2="88667" y2="24889"/>
                            <a14:foregroundMark x1="85276" y1="36889" x2="85680" y2="35460"/>
                            <a14:foregroundMark x1="85025" y1="37778" x2="85276" y2="36889"/>
                            <a14:foregroundMark x1="84522" y1="39556" x2="85025" y2="37778"/>
                            <a14:foregroundMark x1="82113" y1="48079" x2="84522" y2="39556"/>
                            <a14:foregroundMark x1="80000" y1="55556" x2="81639" y2="49759"/>
                            <a14:foregroundMark x1="88667" y1="39556" x2="88667" y2="51556"/>
                            <a14:foregroundMark x1="88667" y1="37778" x2="88667" y2="39556"/>
                            <a14:foregroundMark x1="88667" y1="36889" x2="88667" y2="37778"/>
                            <a14:foregroundMark x1="88667" y1="36568" x2="88667" y2="36889"/>
                            <a14:foregroundMark x1="88667" y1="24889" x2="88667" y2="29852"/>
                            <a14:foregroundMark x1="88667" y1="51556" x2="88667" y2="51556"/>
                            <a14:foregroundMark x1="41333" y1="70222" x2="55333" y2="84889"/>
                            <a14:foregroundMark x1="55333" y1="84889" x2="56000" y2="83556"/>
                            <a14:foregroundMark x1="50000" y1="92000" x2="53333" y2="91111"/>
                            <a14:foregroundMark x1="58333" y1="74667" x2="66000" y2="70222"/>
                            <a14:foregroundMark x1="94000" y1="52444" x2="94000" y2="52444"/>
                            <a14:backgroundMark x1="26333" y1="36444" x2="26333" y2="41333"/>
                            <a14:backgroundMark x1="26000" y1="34667" x2="25000" y2="36000"/>
                            <a14:backgroundMark x1="27000" y1="41778" x2="26667" y2="42667"/>
                            <a14:backgroundMark x1="89667" y1="30222" x2="88333" y2="36444"/>
                            <a14:backgroundMark x1="89000" y1="30222" x2="89000" y2="30222"/>
                            <a14:backgroundMark x1="89667" y1="36889" x2="89667" y2="36889"/>
                            <a14:backgroundMark x1="88333" y1="36889" x2="88333" y2="36889"/>
                            <a14:backgroundMark x1="90000" y1="37778" x2="90000" y2="37778"/>
                            <a14:backgroundMark x1="89333" y1="37778" x2="89333" y2="37778"/>
                            <a14:backgroundMark x1="83333" y1="47556" x2="83667" y2="48889"/>
                            <a14:backgroundMark x1="89000" y1="39556" x2="89000" y2="39556"/>
                          </a14:backgroundRemoval>
                        </a14:imgEffect>
                      </a14:imgLayer>
                    </a14:imgProps>
                  </a:ext>
                  <a:ext uri="{28A0092B-C50C-407E-A947-70E740481C1C}">
                    <a14:useLocalDpi xmlns:a14="http://schemas.microsoft.com/office/drawing/2010/main" val="0"/>
                  </a:ext>
                </a:extLst>
              </a:blip>
              <a:srcRect/>
              <a:stretch>
                <a:fillRect/>
              </a:stretch>
            </p:blipFill>
            <p:spPr bwMode="auto">
              <a:xfrm>
                <a:off x="894241" y="310718"/>
                <a:ext cx="2248455" cy="1686341"/>
              </a:xfrm>
              <a:prstGeom prst="rect">
                <a:avLst/>
              </a:prstGeom>
              <a:noFill/>
              <a:extLst>
                <a:ext uri="{909E8E84-426E-40DD-AFC4-6F175D3DCCD1}">
                  <a14:hiddenFill xmlns:a14="http://schemas.microsoft.com/office/drawing/2010/main">
                    <a:solidFill>
                      <a:srgbClr val="FFFFFF"/>
                    </a:solidFill>
                  </a14:hiddenFill>
                </a:ext>
              </a:extLst>
            </p:spPr>
          </p:pic>
          <p:sp>
            <p:nvSpPr>
              <p:cNvPr id="10" name="Akış Çizelgesi: Bağlayıcı 9">
                <a:extLst>
                  <a:ext uri="{FF2B5EF4-FFF2-40B4-BE49-F238E27FC236}">
                    <a16:creationId xmlns:a16="http://schemas.microsoft.com/office/drawing/2014/main" id="{F08912FD-C46B-47F4-86EB-224C6BF28C06}"/>
                  </a:ext>
                </a:extLst>
              </p:cNvPr>
              <p:cNvSpPr/>
              <p:nvPr/>
            </p:nvSpPr>
            <p:spPr>
              <a:xfrm>
                <a:off x="1744462" y="432786"/>
                <a:ext cx="115409" cy="146481"/>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sp>
        <p:nvSpPr>
          <p:cNvPr id="2" name="Metin kutusu 1">
            <a:extLst>
              <a:ext uri="{FF2B5EF4-FFF2-40B4-BE49-F238E27FC236}">
                <a16:creationId xmlns:a16="http://schemas.microsoft.com/office/drawing/2014/main" id="{CD643A73-B74A-4879-A9E6-6855EE388E03}"/>
              </a:ext>
            </a:extLst>
          </p:cNvPr>
          <p:cNvSpPr txBox="1"/>
          <p:nvPr/>
        </p:nvSpPr>
        <p:spPr>
          <a:xfrm>
            <a:off x="1531396" y="3210973"/>
            <a:ext cx="8611339" cy="923330"/>
          </a:xfrm>
          <a:prstGeom prst="rect">
            <a:avLst/>
          </a:prstGeom>
          <a:noFill/>
        </p:spPr>
        <p:txBody>
          <a:bodyPr wrap="square" rtlCol="0">
            <a:spAutoFit/>
          </a:bodyPr>
          <a:lstStyle/>
          <a:p>
            <a:pPr marL="285750" indent="-285750" algn="just">
              <a:buClr>
                <a:srgbClr val="C00000"/>
              </a:buClr>
              <a:buSzPct val="121000"/>
              <a:buFont typeface="Wingdings" panose="05000000000000000000" pitchFamily="2" charset="2"/>
              <a:buChar char="ü"/>
            </a:pPr>
            <a:r>
              <a:rPr lang="tr-TR" dirty="0"/>
              <a:t>Risk yönetiminin kapsamı, stratejik amaç ve hedeflerle ilişkili riskler olduğundan, etkin bir stratejik planlama ve risk yönetimi için idare amaç ve hedeflerinin tam ve doğru olarak tanımlanması kritik öneme sahiptir.</a:t>
            </a:r>
          </a:p>
        </p:txBody>
      </p:sp>
      <p:sp>
        <p:nvSpPr>
          <p:cNvPr id="3" name="Metin kutusu 2">
            <a:extLst>
              <a:ext uri="{FF2B5EF4-FFF2-40B4-BE49-F238E27FC236}">
                <a16:creationId xmlns:a16="http://schemas.microsoft.com/office/drawing/2014/main" id="{B5AB1D4F-22EF-4F17-8147-4C96ABA5D0F6}"/>
              </a:ext>
            </a:extLst>
          </p:cNvPr>
          <p:cNvSpPr txBox="1"/>
          <p:nvPr/>
        </p:nvSpPr>
        <p:spPr>
          <a:xfrm>
            <a:off x="1531395" y="4343439"/>
            <a:ext cx="8611339" cy="1200329"/>
          </a:xfrm>
          <a:prstGeom prst="rect">
            <a:avLst/>
          </a:prstGeom>
          <a:noFill/>
        </p:spPr>
        <p:txBody>
          <a:bodyPr wrap="square" rtlCol="0">
            <a:spAutoFit/>
          </a:bodyPr>
          <a:lstStyle/>
          <a:p>
            <a:pPr marL="285750" indent="-285750" algn="just">
              <a:buClr>
                <a:srgbClr val="C00000"/>
              </a:buClr>
              <a:buSzPct val="121000"/>
              <a:buFont typeface="Wingdings" panose="05000000000000000000" pitchFamily="2" charset="2"/>
              <a:buChar char="ü"/>
            </a:pPr>
            <a:r>
              <a:rPr lang="tr-TR" dirty="0"/>
              <a:t>Stratejik planlama aşamasında tanımlanan amaç ve hedefler, aynı zamanda kaynakların öncelikli olarak tahsis edileceği alanları belirlediğinden idarenin, bu öncelikli alanlarda maruz kalabileceği risklere odaklanması, söz konusu riskleri tespit etmesi ve yönetmesi gerekir.</a:t>
            </a:r>
          </a:p>
        </p:txBody>
      </p:sp>
      <p:pic>
        <p:nvPicPr>
          <p:cNvPr id="11" name="Resim 10">
            <a:extLst>
              <a:ext uri="{FF2B5EF4-FFF2-40B4-BE49-F238E27FC236}">
                <a16:creationId xmlns:a16="http://schemas.microsoft.com/office/drawing/2014/main" id="{A933FD4F-FCC9-4847-A955-468315BC7B60}"/>
              </a:ext>
            </a:extLst>
          </p:cNvPr>
          <p:cNvPicPr>
            <a:picLocks noChangeAspect="1"/>
          </p:cNvPicPr>
          <p:nvPr/>
        </p:nvPicPr>
        <p:blipFill>
          <a:blip r:embed="rId4"/>
          <a:stretch>
            <a:fillRect/>
          </a:stretch>
        </p:blipFill>
        <p:spPr>
          <a:xfrm>
            <a:off x="-142043" y="3138294"/>
            <a:ext cx="2410290" cy="2410290"/>
          </a:xfrm>
          <a:prstGeom prst="rect">
            <a:avLst/>
          </a:prstGeom>
        </p:spPr>
      </p:pic>
    </p:spTree>
    <p:extLst>
      <p:ext uri="{BB962C8B-B14F-4D97-AF65-F5344CB8AC3E}">
        <p14:creationId xmlns:p14="http://schemas.microsoft.com/office/powerpoint/2010/main" val="1876971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695DDDF6-5259-4BB1-8628-B918ABFAA1D2}"/>
              </a:ext>
            </a:extLst>
          </p:cNvPr>
          <p:cNvGrpSpPr/>
          <p:nvPr/>
        </p:nvGrpSpPr>
        <p:grpSpPr>
          <a:xfrm>
            <a:off x="1535606" y="314168"/>
            <a:ext cx="9644340" cy="1686341"/>
            <a:chOff x="1535606" y="314168"/>
            <a:chExt cx="9644340" cy="1686341"/>
          </a:xfrm>
        </p:grpSpPr>
        <p:sp>
          <p:nvSpPr>
            <p:cNvPr id="5" name="Metin kutusu 4">
              <a:extLst>
                <a:ext uri="{FF2B5EF4-FFF2-40B4-BE49-F238E27FC236}">
                  <a16:creationId xmlns:a16="http://schemas.microsoft.com/office/drawing/2014/main" id="{B6041AC2-B931-40DA-B640-C1B3154096B5}"/>
                </a:ext>
              </a:extLst>
            </p:cNvPr>
            <p:cNvSpPr txBox="1"/>
            <p:nvPr/>
          </p:nvSpPr>
          <p:spPr>
            <a:xfrm>
              <a:off x="3622090" y="519571"/>
              <a:ext cx="7557856" cy="1107996"/>
            </a:xfrm>
            <a:prstGeom prst="rect">
              <a:avLst/>
            </a:prstGeom>
            <a:noFill/>
          </p:spPr>
          <p:txBody>
            <a:bodyPr wrap="square" rtlCol="0">
              <a:spAutoFit/>
            </a:bodyPr>
            <a:lstStyle/>
            <a:p>
              <a:r>
                <a:rPr lang="tr-TR" sz="6600" dirty="0">
                  <a:solidFill>
                    <a:srgbClr val="C00000"/>
                  </a:solidFill>
                </a:rPr>
                <a:t>LERİN BELİRLENMESİ</a:t>
              </a:r>
            </a:p>
          </p:txBody>
        </p:sp>
        <p:grpSp>
          <p:nvGrpSpPr>
            <p:cNvPr id="6" name="Grup 5">
              <a:extLst>
                <a:ext uri="{FF2B5EF4-FFF2-40B4-BE49-F238E27FC236}">
                  <a16:creationId xmlns:a16="http://schemas.microsoft.com/office/drawing/2014/main" id="{45DB67AB-357B-45CF-9D09-1C4FE8BA0840}"/>
                </a:ext>
              </a:extLst>
            </p:cNvPr>
            <p:cNvGrpSpPr/>
            <p:nvPr/>
          </p:nvGrpSpPr>
          <p:grpSpPr>
            <a:xfrm rot="366504">
              <a:off x="1535606" y="314168"/>
              <a:ext cx="2248455" cy="1686341"/>
              <a:chOff x="894241" y="310718"/>
              <a:chExt cx="2248455" cy="1686341"/>
            </a:xfrm>
          </p:grpSpPr>
          <p:pic>
            <p:nvPicPr>
              <p:cNvPr id="7" name="Picture 2" descr="What is Risk? How Does it Affect Business Value? | KRS CPAs, LLC |  Accountants &amp; Advisors">
                <a:extLst>
                  <a:ext uri="{FF2B5EF4-FFF2-40B4-BE49-F238E27FC236}">
                    <a16:creationId xmlns:a16="http://schemas.microsoft.com/office/drawing/2014/main" id="{ACFDD618-8878-4EC6-A6D2-1FA6211AF56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8" b="92000" l="8000" r="94000">
                            <a14:foregroundMark x1="8333" y1="32444" x2="13333" y2="55556"/>
                            <a14:foregroundMark x1="13333" y1="55556" x2="8333" y2="27556"/>
                            <a14:foregroundMark x1="8333" y1="27556" x2="25000" y2="30222"/>
                            <a14:foregroundMark x1="26788" y1="42742" x2="29000" y2="58222"/>
                            <a14:foregroundMark x1="26587" y1="41333" x2="26617" y2="41541"/>
                            <a14:foregroundMark x1="25000" y1="30222" x2="25571" y2="34218"/>
                            <a14:foregroundMark x1="29000" y1="58222" x2="33333" y2="64889"/>
                            <a14:foregroundMark x1="79573" y1="50645" x2="80000" y2="55556"/>
                            <a14:foregroundMark x1="77333" y1="24889" x2="79449" y2="49222"/>
                            <a14:foregroundMark x1="87398" y1="29381" x2="88667" y2="24889"/>
                            <a14:foregroundMark x1="85276" y1="36889" x2="85680" y2="35460"/>
                            <a14:foregroundMark x1="85025" y1="37778" x2="85276" y2="36889"/>
                            <a14:foregroundMark x1="84522" y1="39556" x2="85025" y2="37778"/>
                            <a14:foregroundMark x1="82113" y1="48079" x2="84522" y2="39556"/>
                            <a14:foregroundMark x1="80000" y1="55556" x2="81639" y2="49759"/>
                            <a14:foregroundMark x1="88667" y1="39556" x2="88667" y2="51556"/>
                            <a14:foregroundMark x1="88667" y1="37778" x2="88667" y2="39556"/>
                            <a14:foregroundMark x1="88667" y1="36889" x2="88667" y2="37778"/>
                            <a14:foregroundMark x1="88667" y1="36568" x2="88667" y2="36889"/>
                            <a14:foregroundMark x1="88667" y1="24889" x2="88667" y2="29852"/>
                            <a14:foregroundMark x1="88667" y1="51556" x2="88667" y2="51556"/>
                            <a14:foregroundMark x1="41333" y1="70222" x2="55333" y2="84889"/>
                            <a14:foregroundMark x1="55333" y1="84889" x2="56000" y2="83556"/>
                            <a14:foregroundMark x1="50000" y1="92000" x2="53333" y2="91111"/>
                            <a14:foregroundMark x1="58333" y1="74667" x2="66000" y2="70222"/>
                            <a14:foregroundMark x1="94000" y1="52444" x2="94000" y2="52444"/>
                            <a14:backgroundMark x1="26333" y1="36444" x2="26333" y2="41333"/>
                            <a14:backgroundMark x1="26000" y1="34667" x2="25000" y2="36000"/>
                            <a14:backgroundMark x1="27000" y1="41778" x2="26667" y2="42667"/>
                            <a14:backgroundMark x1="89667" y1="30222" x2="88333" y2="36444"/>
                            <a14:backgroundMark x1="89000" y1="30222" x2="89000" y2="30222"/>
                            <a14:backgroundMark x1="89667" y1="36889" x2="89667" y2="36889"/>
                            <a14:backgroundMark x1="88333" y1="36889" x2="88333" y2="36889"/>
                            <a14:backgroundMark x1="90000" y1="37778" x2="90000" y2="37778"/>
                            <a14:backgroundMark x1="89333" y1="37778" x2="89333" y2="37778"/>
                            <a14:backgroundMark x1="83333" y1="47556" x2="83667" y2="48889"/>
                            <a14:backgroundMark x1="89000" y1="39556" x2="89000" y2="39556"/>
                          </a14:backgroundRemoval>
                        </a14:imgEffect>
                      </a14:imgLayer>
                    </a14:imgProps>
                  </a:ext>
                  <a:ext uri="{28A0092B-C50C-407E-A947-70E740481C1C}">
                    <a14:useLocalDpi xmlns:a14="http://schemas.microsoft.com/office/drawing/2010/main" val="0"/>
                  </a:ext>
                </a:extLst>
              </a:blip>
              <a:srcRect/>
              <a:stretch>
                <a:fillRect/>
              </a:stretch>
            </p:blipFill>
            <p:spPr bwMode="auto">
              <a:xfrm>
                <a:off x="894241" y="310718"/>
                <a:ext cx="2248455" cy="1686341"/>
              </a:xfrm>
              <a:prstGeom prst="rect">
                <a:avLst/>
              </a:prstGeom>
              <a:noFill/>
              <a:extLst>
                <a:ext uri="{909E8E84-426E-40DD-AFC4-6F175D3DCCD1}">
                  <a14:hiddenFill xmlns:a14="http://schemas.microsoft.com/office/drawing/2010/main">
                    <a:solidFill>
                      <a:srgbClr val="FFFFFF"/>
                    </a:solidFill>
                  </a14:hiddenFill>
                </a:ext>
              </a:extLst>
            </p:spPr>
          </p:pic>
          <p:sp>
            <p:nvSpPr>
              <p:cNvPr id="8" name="Akış Çizelgesi: Bağlayıcı 7">
                <a:extLst>
                  <a:ext uri="{FF2B5EF4-FFF2-40B4-BE49-F238E27FC236}">
                    <a16:creationId xmlns:a16="http://schemas.microsoft.com/office/drawing/2014/main" id="{131D7450-C05F-4382-B44E-43FC19CC7BE7}"/>
                  </a:ext>
                </a:extLst>
              </p:cNvPr>
              <p:cNvSpPr/>
              <p:nvPr/>
            </p:nvSpPr>
            <p:spPr>
              <a:xfrm>
                <a:off x="1744462" y="432786"/>
                <a:ext cx="115409" cy="146481"/>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sp>
        <p:nvSpPr>
          <p:cNvPr id="12" name="Metin kutusu 11">
            <a:extLst>
              <a:ext uri="{FF2B5EF4-FFF2-40B4-BE49-F238E27FC236}">
                <a16:creationId xmlns:a16="http://schemas.microsoft.com/office/drawing/2014/main" id="{8957F0F5-AD9C-4FAD-9153-C13C1D650A89}"/>
              </a:ext>
            </a:extLst>
          </p:cNvPr>
          <p:cNvSpPr txBox="1"/>
          <p:nvPr/>
        </p:nvSpPr>
        <p:spPr>
          <a:xfrm>
            <a:off x="1713391" y="1959116"/>
            <a:ext cx="7031114" cy="46166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tr-TR" sz="2400" dirty="0">
                <a:solidFill>
                  <a:schemeClr val="bg1"/>
                </a:solidFill>
              </a:rPr>
              <a:t>3. Risklerin Belirlenmesinde Dikkat Edilecek Hususlar</a:t>
            </a:r>
            <a:endParaRPr lang="tr-TR" sz="2400" b="1" spc="50" dirty="0">
              <a:ln w="9525" cmpd="sng">
                <a:solidFill>
                  <a:schemeClr val="accent1"/>
                </a:solidFill>
                <a:prstDash val="solid"/>
              </a:ln>
              <a:solidFill>
                <a:schemeClr val="bg1"/>
              </a:solidFill>
              <a:effectLst>
                <a:glow rad="38100">
                  <a:schemeClr val="accent1">
                    <a:alpha val="40000"/>
                  </a:schemeClr>
                </a:glow>
              </a:effectLst>
            </a:endParaRPr>
          </a:p>
        </p:txBody>
      </p:sp>
      <p:pic>
        <p:nvPicPr>
          <p:cNvPr id="10" name="Resim 9">
            <a:extLst>
              <a:ext uri="{FF2B5EF4-FFF2-40B4-BE49-F238E27FC236}">
                <a16:creationId xmlns:a16="http://schemas.microsoft.com/office/drawing/2014/main" id="{589566E1-BAB3-43B7-9836-A4369157C39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1250" l="1917" r="94917">
                        <a14:foregroundMark x1="13456" y1="74073" x2="16167" y2="80000"/>
                        <a14:foregroundMark x1="11135" y1="69000" x2="11807" y2="70469"/>
                        <a14:foregroundMark x1="8333" y1="62875" x2="11135" y2="69000"/>
                        <a14:foregroundMark x1="16167" y1="80000" x2="24667" y2="87625"/>
                        <a14:foregroundMark x1="24667" y1="87625" x2="26917" y2="88000"/>
                        <a14:foregroundMark x1="27583" y1="87750" x2="27833" y2="90125"/>
                        <a14:foregroundMark x1="5333" y1="60375" x2="5083" y2="77250"/>
                        <a14:foregroundMark x1="5083" y1="77250" x2="5083" y2="77250"/>
                        <a14:foregroundMark x1="1917" y1="67125" x2="2250" y2="76000"/>
                        <a14:foregroundMark x1="70083" y1="90625" x2="88083" y2="90625"/>
                        <a14:foregroundMark x1="94917" y1="88500" x2="94750" y2="91250"/>
                        <a14:foregroundMark x1="51750" y1="36375" x2="51750" y2="36375"/>
                        <a14:foregroundMark x1="49750" y1="36000" x2="49750" y2="36000"/>
                        <a14:backgroundMark x1="20333" y1="72500" x2="11917" y2="72250"/>
                        <a14:backgroundMark x1="22583" y1="71375" x2="30083" y2="74875"/>
                        <a14:backgroundMark x1="11917" y1="74625" x2="16000" y2="70000"/>
                        <a14:backgroundMark x1="11333" y1="69000" x2="11333" y2="69000"/>
                        <a14:backgroundMark x1="31333" y1="76750" x2="36333" y2="78625"/>
                        <a14:backgroundMark x1="3167" y1="83125" x2="9750" y2="88750"/>
                      </a14:backgroundRemoval>
                    </a14:imgEffect>
                  </a14:imgLayer>
                </a14:imgProps>
              </a:ext>
            </a:extLst>
          </a:blip>
          <a:stretch>
            <a:fillRect/>
          </a:stretch>
        </p:blipFill>
        <p:spPr>
          <a:xfrm>
            <a:off x="8330733" y="1149847"/>
            <a:ext cx="2238656" cy="1492437"/>
          </a:xfrm>
          <a:prstGeom prst="rect">
            <a:avLst/>
          </a:prstGeom>
        </p:spPr>
      </p:pic>
      <p:sp>
        <p:nvSpPr>
          <p:cNvPr id="14" name="Metin kutusu 13">
            <a:extLst>
              <a:ext uri="{FF2B5EF4-FFF2-40B4-BE49-F238E27FC236}">
                <a16:creationId xmlns:a16="http://schemas.microsoft.com/office/drawing/2014/main" id="{B90FC682-6601-4948-B7A0-6463C8780BD2}"/>
              </a:ext>
            </a:extLst>
          </p:cNvPr>
          <p:cNvSpPr txBox="1"/>
          <p:nvPr/>
        </p:nvSpPr>
        <p:spPr>
          <a:xfrm>
            <a:off x="840750" y="2761292"/>
            <a:ext cx="4636685" cy="830997"/>
          </a:xfrm>
          <a:prstGeom prst="rect">
            <a:avLst/>
          </a:prstGeom>
          <a:noFill/>
        </p:spPr>
        <p:txBody>
          <a:bodyPr wrap="square" rtlCol="0">
            <a:spAutoFit/>
          </a:bodyPr>
          <a:lstStyle/>
          <a:p>
            <a:pPr marL="285750" indent="-285750" algn="just">
              <a:buFont typeface="Wingdings" panose="05000000000000000000" pitchFamily="2" charset="2"/>
              <a:buChar char="Ø"/>
            </a:pPr>
            <a:r>
              <a:rPr lang="tr-TR" sz="1600" dirty="0"/>
              <a:t>Riskler hedef bazında belirlenir ve bu sayede idarenin hedeflerine ulaşmasını etkileyebilecek risklerin öncelikli olarak ele alınması sağlanır.</a:t>
            </a:r>
          </a:p>
        </p:txBody>
      </p:sp>
      <p:sp>
        <p:nvSpPr>
          <p:cNvPr id="16" name="Metin kutusu 15">
            <a:extLst>
              <a:ext uri="{FF2B5EF4-FFF2-40B4-BE49-F238E27FC236}">
                <a16:creationId xmlns:a16="http://schemas.microsoft.com/office/drawing/2014/main" id="{206759CE-2353-4839-8FBA-A1D89594BA67}"/>
              </a:ext>
            </a:extLst>
          </p:cNvPr>
          <p:cNvSpPr txBox="1"/>
          <p:nvPr/>
        </p:nvSpPr>
        <p:spPr>
          <a:xfrm>
            <a:off x="840750" y="3733554"/>
            <a:ext cx="4475321" cy="861774"/>
          </a:xfrm>
          <a:prstGeom prst="rect">
            <a:avLst/>
          </a:prstGeom>
          <a:noFill/>
        </p:spPr>
        <p:txBody>
          <a:bodyPr wrap="square" rtlCol="0">
            <a:spAutoFit/>
          </a:bodyPr>
          <a:lstStyle/>
          <a:p>
            <a:pPr marL="285750" indent="-285750">
              <a:buFont typeface="Wingdings" panose="05000000000000000000" pitchFamily="2" charset="2"/>
              <a:buChar char="Ø"/>
            </a:pPr>
            <a:r>
              <a:rPr lang="tr-TR" sz="1600" dirty="0"/>
              <a:t>Tanımlanan riskeler açık ve kolay anlaşılır olmalıdır.</a:t>
            </a:r>
          </a:p>
          <a:p>
            <a:endParaRPr lang="tr-TR" dirty="0"/>
          </a:p>
        </p:txBody>
      </p:sp>
      <p:sp>
        <p:nvSpPr>
          <p:cNvPr id="17" name="Metin kutusu 16">
            <a:extLst>
              <a:ext uri="{FF2B5EF4-FFF2-40B4-BE49-F238E27FC236}">
                <a16:creationId xmlns:a16="http://schemas.microsoft.com/office/drawing/2014/main" id="{02084C47-6EC1-4CB3-BA76-B6161471F94C}"/>
              </a:ext>
            </a:extLst>
          </p:cNvPr>
          <p:cNvSpPr txBox="1"/>
          <p:nvPr/>
        </p:nvSpPr>
        <p:spPr>
          <a:xfrm>
            <a:off x="840750" y="4595328"/>
            <a:ext cx="4636685" cy="1354217"/>
          </a:xfrm>
          <a:prstGeom prst="rect">
            <a:avLst/>
          </a:prstGeom>
          <a:noFill/>
        </p:spPr>
        <p:txBody>
          <a:bodyPr wrap="square" rtlCol="0">
            <a:spAutoFit/>
          </a:bodyPr>
          <a:lstStyle/>
          <a:p>
            <a:pPr marL="285750" indent="-285750" algn="just">
              <a:buFont typeface="Wingdings" panose="05000000000000000000" pitchFamily="2" charset="2"/>
              <a:buChar char="Ø"/>
            </a:pPr>
            <a:r>
              <a:rPr lang="tr-TR" sz="1600" dirty="0"/>
              <a:t>Riskler tehditleri, yani kurumsal amaç ve hedeflere ulaşılmasını olumsuz yönde etkileyecek potansiyel durumları içerebildiği gibi aynı zamanda fırsatları da içerebilir.</a:t>
            </a:r>
          </a:p>
          <a:p>
            <a:endParaRPr lang="tr-TR" dirty="0"/>
          </a:p>
        </p:txBody>
      </p:sp>
      <p:sp>
        <p:nvSpPr>
          <p:cNvPr id="19" name="Metin kutusu 18">
            <a:extLst>
              <a:ext uri="{FF2B5EF4-FFF2-40B4-BE49-F238E27FC236}">
                <a16:creationId xmlns:a16="http://schemas.microsoft.com/office/drawing/2014/main" id="{4104AA5F-F9D9-46AD-BD18-C42F5B21FE97}"/>
              </a:ext>
            </a:extLst>
          </p:cNvPr>
          <p:cNvSpPr txBox="1"/>
          <p:nvPr/>
        </p:nvSpPr>
        <p:spPr>
          <a:xfrm>
            <a:off x="5696835" y="2784559"/>
            <a:ext cx="4469141" cy="830997"/>
          </a:xfrm>
          <a:prstGeom prst="rect">
            <a:avLst/>
          </a:prstGeom>
          <a:noFill/>
        </p:spPr>
        <p:txBody>
          <a:bodyPr wrap="square">
            <a:spAutoFit/>
          </a:bodyPr>
          <a:lstStyle/>
          <a:p>
            <a:pPr marL="285750" indent="-285750" algn="just">
              <a:buFont typeface="Wingdings" panose="05000000000000000000" pitchFamily="2" charset="2"/>
              <a:buChar char="Ø"/>
            </a:pPr>
            <a:r>
              <a:rPr lang="tr-TR" sz="1600" dirty="0"/>
              <a:t>Riskin temelinde belirsizlik yatar. Bununla birlikte, farklı kavramlar olan risk ve belirsizliğin karıştırılmaması gerekir.</a:t>
            </a:r>
          </a:p>
        </p:txBody>
      </p:sp>
      <p:sp>
        <p:nvSpPr>
          <p:cNvPr id="21" name="Metin kutusu 20">
            <a:extLst>
              <a:ext uri="{FF2B5EF4-FFF2-40B4-BE49-F238E27FC236}">
                <a16:creationId xmlns:a16="http://schemas.microsoft.com/office/drawing/2014/main" id="{867FDB69-F4E5-4AEF-8CF7-D3DDD39ED159}"/>
              </a:ext>
            </a:extLst>
          </p:cNvPr>
          <p:cNvSpPr txBox="1"/>
          <p:nvPr/>
        </p:nvSpPr>
        <p:spPr>
          <a:xfrm>
            <a:off x="5696835" y="3701577"/>
            <a:ext cx="4554244" cy="830997"/>
          </a:xfrm>
          <a:prstGeom prst="rect">
            <a:avLst/>
          </a:prstGeom>
          <a:noFill/>
        </p:spPr>
        <p:txBody>
          <a:bodyPr wrap="square">
            <a:spAutoFit/>
          </a:bodyPr>
          <a:lstStyle/>
          <a:p>
            <a:pPr marL="285750" indent="-285750" algn="just">
              <a:buFont typeface="Wingdings" panose="05000000000000000000" pitchFamily="2" charset="2"/>
              <a:buChar char="Ø"/>
            </a:pPr>
            <a:r>
              <a:rPr lang="tr-TR" sz="1600" dirty="0"/>
              <a:t>Riskler idarenin stratejik amaç ve hedefleriyle ilişkili olmalı ve stratejik amaç ve hedeflere ulaşılmasını olumsuz yönde etkilemelidir.</a:t>
            </a:r>
          </a:p>
        </p:txBody>
      </p:sp>
      <p:sp>
        <p:nvSpPr>
          <p:cNvPr id="23" name="Metin kutusu 22">
            <a:extLst>
              <a:ext uri="{FF2B5EF4-FFF2-40B4-BE49-F238E27FC236}">
                <a16:creationId xmlns:a16="http://schemas.microsoft.com/office/drawing/2014/main" id="{7FBFDD11-B6C4-46BD-AB51-BDF289CF7998}"/>
              </a:ext>
            </a:extLst>
          </p:cNvPr>
          <p:cNvSpPr txBox="1"/>
          <p:nvPr/>
        </p:nvSpPr>
        <p:spPr>
          <a:xfrm>
            <a:off x="5696835" y="4611458"/>
            <a:ext cx="4554244" cy="830997"/>
          </a:xfrm>
          <a:prstGeom prst="rect">
            <a:avLst/>
          </a:prstGeom>
          <a:noFill/>
        </p:spPr>
        <p:txBody>
          <a:bodyPr wrap="square">
            <a:spAutoFit/>
          </a:bodyPr>
          <a:lstStyle/>
          <a:p>
            <a:pPr marL="285750" indent="-285750" algn="just">
              <a:buFont typeface="Wingdings" panose="05000000000000000000" pitchFamily="2" charset="2"/>
              <a:buChar char="Ø"/>
            </a:pPr>
            <a:r>
              <a:rPr lang="tr-TR" sz="1600" dirty="0"/>
              <a:t>Risk sadece kök neden veya etki değildir. Risklerin belirlenmesi aşamasında söz konusu kavramlar karıştırılmamalıdır.</a:t>
            </a:r>
          </a:p>
        </p:txBody>
      </p:sp>
    </p:spTree>
    <p:extLst>
      <p:ext uri="{BB962C8B-B14F-4D97-AF65-F5344CB8AC3E}">
        <p14:creationId xmlns:p14="http://schemas.microsoft.com/office/powerpoint/2010/main" val="112645955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2500</TotalTime>
  <Words>2848</Words>
  <Application>Microsoft Office PowerPoint</Application>
  <PresentationFormat>Geniş ekran</PresentationFormat>
  <Paragraphs>466</Paragraphs>
  <Slides>34</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34</vt:i4>
      </vt:variant>
    </vt:vector>
  </HeadingPairs>
  <TitlesOfParts>
    <vt:vector size="41" baseType="lpstr">
      <vt:lpstr>Arial</vt:lpstr>
      <vt:lpstr>Calibri</vt:lpstr>
      <vt:lpstr>Calibri Light</vt:lpstr>
      <vt:lpstr>Georgia</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TAPU</dc:title>
  <dc:creator>Microsoft Office User</dc:creator>
  <cp:lastModifiedBy>CEREN SEYFELİ YAVUZ</cp:lastModifiedBy>
  <cp:revision>149</cp:revision>
  <cp:lastPrinted>2026-04-14T12:27:16Z</cp:lastPrinted>
  <dcterms:created xsi:type="dcterms:W3CDTF">2022-02-05T17:51:22Z</dcterms:created>
  <dcterms:modified xsi:type="dcterms:W3CDTF">2026-04-21T14:31:41Z</dcterms:modified>
</cp:coreProperties>
</file>