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7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53"/>
  </p:normalViewPr>
  <p:slideViewPr>
    <p:cSldViewPr snapToGrid="0" snapToObjects="1">
      <p:cViewPr varScale="1">
        <p:scale>
          <a:sx n="72" d="100"/>
          <a:sy n="72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10BB12-2C0A-EC4E-AC3D-531201242E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41768A3-319D-D44F-A9C5-0B2D1BBE0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3A48D4F-E0C1-8445-8A01-8B0F69FD9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8E68-251D-FF42-B583-C91C772A4B4B}" type="datetimeFigureOut">
              <a:rPr lang="tr-TR" smtClean="0"/>
              <a:t>1.07.2025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57953FA-A1E8-2C49-BC05-A1B6ECBB3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A9A8561-B1BB-1040-A65A-8E07FE84A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3CC06-D0F8-0F43-BE45-BF6B76BC73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6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45C947-CCCF-3543-AEB2-CF7096DB8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BF11CFD-3716-5E49-996E-9CE3E342C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ADD7AC-BB9D-B449-AA24-95F46925B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8E68-251D-FF42-B583-C91C772A4B4B}" type="datetimeFigureOut">
              <a:rPr lang="tr-TR" smtClean="0"/>
              <a:t>1.07.2025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179F4C9-7F3B-6241-AC9C-0DFA00C5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C062B58-5827-A846-A2E0-93053A40E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3CC06-D0F8-0F43-BE45-BF6B76BC73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412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A830352-DEA0-EF41-822E-A3D9897AD8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F52B88A-99BD-554D-A25B-1EA9E19E4D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5C686AE-D696-0A46-9DF8-076E3BB3A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8E68-251D-FF42-B583-C91C772A4B4B}" type="datetimeFigureOut">
              <a:rPr lang="tr-TR" smtClean="0"/>
              <a:t>1.07.2025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4933AE5-6CAB-2C4D-B96F-A4C5D866C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A7A1C30-CBFC-D04F-B967-AE22F3151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3CC06-D0F8-0F43-BE45-BF6B76BC73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3715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9327D9-4490-6A48-AEF2-C343AD859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751BC7-B4F2-0C41-A730-EC145B9D6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DE7E7D-88D4-8948-AA9A-14ED9D186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8E68-251D-FF42-B583-C91C772A4B4B}" type="datetimeFigureOut">
              <a:rPr lang="tr-TR" smtClean="0"/>
              <a:t>1.07.2025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140A4D1-0F72-8648-B851-CC7049448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E15DE91-EB38-5945-AC35-B33D58D85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3CC06-D0F8-0F43-BE45-BF6B76BC73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4521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80E7F7-3EE1-1345-9653-1D52C135D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673E9C8-DEFB-B742-A1E6-D558B7D7C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3C08F4B-E736-DB4F-BA08-4B70FC118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8E68-251D-FF42-B583-C91C772A4B4B}" type="datetimeFigureOut">
              <a:rPr lang="tr-TR" smtClean="0"/>
              <a:t>1.07.2025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FABD80A-C438-194F-9AE5-6C44E3789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9F4613-893F-154C-8951-52CED5E9D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3CC06-D0F8-0F43-BE45-BF6B76BC73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264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17DF0E-CDD4-9748-9156-C13AA8A4D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187036-60BA-A147-B14D-3210011978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06D5719-D469-ED4C-9E10-3270FB0A06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8EB0C60-E022-6E41-9A69-996652DEA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8E68-251D-FF42-B583-C91C772A4B4B}" type="datetimeFigureOut">
              <a:rPr lang="tr-TR" smtClean="0"/>
              <a:t>1.07.2025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58127E9-8517-864C-8560-01C651E2C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8786148-EAB1-1E4A-B5E7-2D6084609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3CC06-D0F8-0F43-BE45-BF6B76BC73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94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3678BE-D7BE-F447-A7C3-C36F9DE3D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9AF4610-4A04-394E-9DDF-F78A0E951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EB36B3A-AECD-8644-A6E8-855D3133F2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F25BA2B-DA2E-BA4F-B118-9A3B537E2A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A8CB41E-5D43-8742-AE69-49490E8070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FC39671-89B9-F04D-957A-E56FC93D5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8E68-251D-FF42-B583-C91C772A4B4B}" type="datetimeFigureOut">
              <a:rPr lang="tr-TR" smtClean="0"/>
              <a:t>1.07.2025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AC81389-2D34-824D-9F4E-866EFD134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3B055C5-B3E9-AA44-912B-F19EAC66F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3CC06-D0F8-0F43-BE45-BF6B76BC73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4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7E3B5A-26AC-F84B-A65E-35198DB97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89CFD16-4982-364C-96F4-B4F7D696D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8E68-251D-FF42-B583-C91C772A4B4B}" type="datetimeFigureOut">
              <a:rPr lang="tr-TR" smtClean="0"/>
              <a:t>1.07.2025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0D7FB34-FF2E-D947-90E6-2B210ED94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76F22E3-749C-6140-A05D-15752AB1F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3CC06-D0F8-0F43-BE45-BF6B76BC73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2797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7622F29-844E-D14A-A10A-7FDC6CB2C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8E68-251D-FF42-B583-C91C772A4B4B}" type="datetimeFigureOut">
              <a:rPr lang="tr-TR" smtClean="0"/>
              <a:t>1.07.2025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461FABE-4A85-8744-A612-8ED9E74E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95AF82D-68EB-1A4F-9BA0-D4411AF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3CC06-D0F8-0F43-BE45-BF6B76BC73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2764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35A83A-ECCE-B94C-8A6D-FC3F59BB1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3DCCB3-F5D0-BA43-83B7-ECB56FD96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04E3625-2A65-2240-9AD2-795FB6A7F9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331C0A4-CCD6-634F-957C-11F266AF6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8E68-251D-FF42-B583-C91C772A4B4B}" type="datetimeFigureOut">
              <a:rPr lang="tr-TR" smtClean="0"/>
              <a:t>1.07.2025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8101CC-80F6-274E-B21E-905147E70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266A50A-9E17-9B4C-AC79-FF4A3EB24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3CC06-D0F8-0F43-BE45-BF6B76BC73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724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78E9F5-BCD7-7C44-BF2E-D4ACE35A8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9699746-3490-D144-AE09-B3F3C1E2BA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8B7AFC0-42CD-7E42-A05F-4C1135C7BB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87E6C37-127A-B54C-8E36-003ECFD94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8E68-251D-FF42-B583-C91C772A4B4B}" type="datetimeFigureOut">
              <a:rPr lang="tr-TR" smtClean="0"/>
              <a:t>1.07.2025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F32F136-5536-0743-A0D6-24C8A0E17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885840B-895A-BD48-BDF8-51DA2D6CD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3CC06-D0F8-0F43-BE45-BF6B76BC73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678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7448E8F6-AD17-D64C-8B52-5A580442D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6806028-4742-2740-857E-CF65380F4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68FCC8E-BA9F-6B40-8537-E960CF0FC7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28E68-251D-FF42-B583-C91C772A4B4B}" type="datetimeFigureOut">
              <a:rPr lang="tr-TR" smtClean="0"/>
              <a:t>1.07.2025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D75DB2-79B2-E74A-98D7-96762958E6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5913F90-D6CB-DC4E-87EB-864211465E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3CC06-D0F8-0F43-BE45-BF6B76BC73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9034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45875A-CF8A-DC4D-8DEF-958EF31854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6151" y="1802167"/>
            <a:ext cx="8025414" cy="1626833"/>
          </a:xfrm>
        </p:spPr>
        <p:txBody>
          <a:bodyPr>
            <a:normAutofit/>
          </a:bodyPr>
          <a:lstStyle/>
          <a:p>
            <a:r>
              <a:rPr lang="tr-TR" sz="7000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Arial Black" panose="020B0604020202020204" pitchFamily="34" charset="0"/>
              </a:rPr>
              <a:t>HASSAS GÖREVLER</a:t>
            </a:r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B707D910-EC96-5E43-824D-A4B77D0D00AC}"/>
              </a:ext>
            </a:extLst>
          </p:cNvPr>
          <p:cNvSpPr txBox="1">
            <a:spLocks/>
          </p:cNvSpPr>
          <p:nvPr/>
        </p:nvSpPr>
        <p:spPr>
          <a:xfrm>
            <a:off x="350108" y="753805"/>
            <a:ext cx="8776137" cy="4942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tr-TR" sz="2000" b="1" dirty="0">
              <a:solidFill>
                <a:schemeClr val="tx1">
                  <a:lumMod val="85000"/>
                  <a:lumOff val="1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D0175809-80B5-4F31-9181-8256B42C43CC}"/>
              </a:ext>
            </a:extLst>
          </p:cNvPr>
          <p:cNvSpPr txBox="1"/>
          <p:nvPr/>
        </p:nvSpPr>
        <p:spPr>
          <a:xfrm>
            <a:off x="3897296" y="4325942"/>
            <a:ext cx="471404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chemeClr val="accent1">
                    <a:lumMod val="75000"/>
                  </a:schemeClr>
                </a:solidFill>
              </a:rPr>
              <a:t>Strateji Geliştirme Daire Başkanlığı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327062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67730C-1E10-4732-9EBE-025F4A8E7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154" y="923278"/>
            <a:ext cx="10421645" cy="1029809"/>
          </a:xfrm>
        </p:spPr>
        <p:txBody>
          <a:bodyPr>
            <a:normAutofit/>
          </a:bodyPr>
          <a:lstStyle/>
          <a:p>
            <a:r>
              <a:rPr lang="tr-TR" sz="42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Hassas Görev nedir?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09F4E0-2106-45AB-AF12-BBB937C2D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8193"/>
            <a:ext cx="10515600" cy="2805345"/>
          </a:xfrm>
        </p:spPr>
        <p:txBody>
          <a:bodyPr/>
          <a:lstStyle/>
          <a:p>
            <a:pPr marL="0" indent="0" algn="just">
              <a:buNone/>
            </a:pPr>
            <a:r>
              <a:rPr lang="tr-TR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Birimin temel işlevini etkin biçimde yerine getirmesini etkileyebilecek </a:t>
            </a:r>
            <a:r>
              <a:rPr lang="tr-TR" sz="30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riskler içeren</a:t>
            </a:r>
            <a:r>
              <a:rPr lang="tr-TR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tr-TR" sz="30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zamanında</a:t>
            </a:r>
            <a:r>
              <a:rPr lang="tr-TR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ve/veya </a:t>
            </a:r>
            <a:r>
              <a:rPr lang="tr-TR" sz="30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doğru bir şekilde </a:t>
            </a:r>
            <a:r>
              <a:rPr lang="tr-TR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yerine getirilmesi halinde karar alma süreçlerini güçlendiren ve kaynakların etkin kullanımını sağlayan kritik öneme sahip sınırlı sayıdaki görevler hassas görevdir.</a:t>
            </a:r>
            <a:endParaRPr lang="tr-TR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8325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E36391-827E-4A76-9FC1-CF4FE9D4C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2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Hassas Görevler neden tespit edilmelidir?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700105-8E64-446E-981B-203E27973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000" dirty="0"/>
              <a:t>Hassas görevlerin tespit edilmesi,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/>
              <a:t> Birimin fonksiyonlarını etkin bir şekilde ifa edebilmesi için kritik faaliyetlerin tespit edilmesini,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/>
              <a:t>Bu kritik faaliyetlerin gözden geçirilmesini ve bu sayede aksaklıklar varsa tespit edilmesini,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000" dirty="0"/>
              <a:t>Bu kritik faaliyetler için gerekli kontrol önlemlerinin alınmasını temin eder.</a:t>
            </a:r>
          </a:p>
        </p:txBody>
      </p:sp>
    </p:spTree>
    <p:extLst>
      <p:ext uri="{BB962C8B-B14F-4D97-AF65-F5344CB8AC3E}">
        <p14:creationId xmlns:p14="http://schemas.microsoft.com/office/powerpoint/2010/main" val="4166605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131E7F-9ECD-4737-830C-86DD06F66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2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Hassas Görevler nasıl tespit edilir?(1)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E4068665-F911-423A-848D-4C9A4B589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0528"/>
            <a:ext cx="10515600" cy="4836435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Hassas Görevler tespit edilirken birimlerin;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TKGM merkez ve taşra teşkilatı yetki, görev ve sorumlulukları hakkındaki genelgede yer alan görevleri kapsamında soracakları başlıca sorular şunlardır: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</a:t>
            </a:r>
            <a:endParaRPr lang="tr-TR" dirty="0"/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3B95CEE7-B212-4279-AF9E-D8A515F0C327}"/>
              </a:ext>
            </a:extLst>
          </p:cNvPr>
          <p:cNvSpPr txBox="1"/>
          <p:nvPr/>
        </p:nvSpPr>
        <p:spPr>
          <a:xfrm>
            <a:off x="1837678" y="2974019"/>
            <a:ext cx="9516122" cy="2918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Hangi görevler gizlilik statüsündedir?</a:t>
            </a:r>
            <a:endParaRPr lang="tr-T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Hangi alanlardaki faaliyetlerde hata veya usulsüzlük yapılması ihtimali daha fazladır?</a:t>
            </a:r>
            <a:endParaRPr lang="tr-T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Hangi görevlerin belli bir zaman süreci içinde yerine getirilmesi önemlidir?</a:t>
            </a:r>
            <a:endParaRPr lang="tr-T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Hangi alanlarda bilgi ve eğitim ihtiyacı çok yüksektir?</a:t>
            </a:r>
            <a:endParaRPr lang="tr-T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Hangi görevler iç ve dış etkenlere yüksek derecede maruz kalır?</a:t>
            </a:r>
            <a:endParaRPr lang="tr-T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043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1717BC-E627-4593-8C3F-2EBA29BA2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Hassas Görevler nasıl tespit edilir?(2)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E96E79-A9D0-49F6-8E9C-5A9EE03BB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8082" y="1447061"/>
            <a:ext cx="10377996" cy="4731798"/>
          </a:xfrm>
        </p:spPr>
        <p:txBody>
          <a:bodyPr>
            <a:normAutofit fontScale="25000" lnSpcReduction="20000"/>
          </a:bodyPr>
          <a:lstStyle/>
          <a:p>
            <a:pPr marL="342900" indent="-342900">
              <a:lnSpc>
                <a:spcPct val="12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z="8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Hangi görevler yerine getirilemezse mali kayba neden olur?</a:t>
            </a:r>
          </a:p>
          <a:p>
            <a:pPr marL="342900" lvl="0" indent="-342900">
              <a:lnSpc>
                <a:spcPct val="12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z="8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Hangi görevler yerine getirilemezse kaynak israfına neden olur?</a:t>
            </a:r>
            <a:endParaRPr lang="tr-TR" sz="8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z="8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Hangi işler yüksek maliyetlidir?</a:t>
            </a:r>
            <a:endParaRPr lang="tr-TR" sz="8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z="8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Hangi işlerin ya da süreçlerin aksaması birimin dışarıdan olumsuz tepki almasına neden olur?</a:t>
            </a:r>
            <a:endParaRPr lang="tr-TR" sz="8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z="8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Hangi işlerde hesap verme yükümlülüğü fazladır?</a:t>
            </a:r>
            <a:endParaRPr lang="tr-TR" sz="8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z="8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Hangi işler için çok fazla mesai harcanmaktadır?</a:t>
            </a:r>
            <a:endParaRPr lang="tr-TR" sz="8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z="8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Hangi alanlarda çıkacak sorunlar, birimin fonksiyonunu yerine getirmesine engel olur?</a:t>
            </a:r>
            <a:endParaRPr lang="tr-TR" sz="8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z="8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Kimlerin çok fazla sorumluluğu vardır?</a:t>
            </a:r>
            <a:endParaRPr lang="tr-TR" sz="8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9739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57A488-821B-4168-B8B8-7428B4906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Hassas Görevler nasıl tespit edilir?(3)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59E5E7-E085-4E6C-8257-7DC337450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9305"/>
            <a:ext cx="10862568" cy="4747658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 sorulara verilen cevaplarla tespit edilen görevlerin, hassas olup olmadığı değerlendirilirken şu soru da sorulmalıdır: </a:t>
            </a:r>
            <a:endParaRPr lang="tr-TR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A4BF586F-51C4-4109-A4FC-9B81A5AEE7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278" y="3213718"/>
            <a:ext cx="2419350" cy="1885950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90C9AFFF-C8E6-4636-AF96-D94DAC373576}"/>
              </a:ext>
            </a:extLst>
          </p:cNvPr>
          <p:cNvSpPr txBox="1"/>
          <p:nvPr/>
        </p:nvSpPr>
        <p:spPr>
          <a:xfrm>
            <a:off x="4103707" y="3551068"/>
            <a:ext cx="7597062" cy="916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tr-TR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Biriminin görevini yerine getirebilmesi için hangi işin           aksamaması gerekir?”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932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430C244-6A86-4E4B-90B1-EE4229F64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2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Hassas görev belirleme süreci (1)</a:t>
            </a:r>
            <a:endParaRPr lang="tr-TR" sz="4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F9480A-45B8-4C03-B7E8-7321B9E9E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9507"/>
            <a:ext cx="10515600" cy="490745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3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Birimler yukarıdaki sorulardan da yararlanarak kendi işlem ve süreçlerden hangilerinin “</a:t>
            </a:r>
            <a:r>
              <a:rPr lang="tr-TR" sz="3200" b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Hassas</a:t>
            </a:r>
            <a:r>
              <a:rPr lang="tr-TR" sz="32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” olduğuna karar verirler.</a:t>
            </a:r>
            <a:endParaRPr lang="tr-TR" sz="3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4F3C09C2-E290-42F7-91E1-E4338672ED8B}"/>
              </a:ext>
            </a:extLst>
          </p:cNvPr>
          <p:cNvSpPr txBox="1"/>
          <p:nvPr/>
        </p:nvSpPr>
        <p:spPr>
          <a:xfrm>
            <a:off x="1509204" y="2459115"/>
            <a:ext cx="9844596" cy="2575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tr-TR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Her birim tarafından </a:t>
            </a:r>
            <a:r>
              <a:rPr lang="tr-TR" sz="2400" b="1" dirty="0">
                <a:solidFill>
                  <a:schemeClr val="accent2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hassas görevler listesi </a:t>
            </a:r>
            <a:r>
              <a:rPr lang="tr-TR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çıkarılır.</a:t>
            </a:r>
            <a:endParaRPr lang="tr-TR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tr-TR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Bu görevler gözden geçirilir. </a:t>
            </a:r>
            <a:endParaRPr lang="tr-TR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tr-TR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Görevin yerine getirilmemesi durumunda hangi sonuçların ortaya çıkacağı belirlenir. </a:t>
            </a:r>
            <a:endParaRPr lang="tr-TR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tr-TR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Hangi aşamalarda aksaklıkların olabileceği tespit edilir.</a:t>
            </a:r>
            <a:endParaRPr lang="tr-TR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816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BBC226-2583-43F8-87DC-4BA005D5A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Hassas görev belirleme süreci (2)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C8D2F0-2D96-499C-B5E7-A2E3E70927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7880" y="1526959"/>
            <a:ext cx="9675920" cy="4650004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tr-TR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Bu aksaklıkların önlenebilmesi veya en aza indirilebilmesi için ne gibi önlemler alınabileceğine karar verilir.</a:t>
            </a:r>
            <a:endParaRPr lang="tr-TR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tr-TR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Yukardaki bilgiler doğrultusunda Alt Birimler tarafından </a:t>
            </a:r>
            <a:r>
              <a:rPr lang="tr-TR" sz="2400" b="1" dirty="0">
                <a:solidFill>
                  <a:schemeClr val="accent2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Hassas Görevler Listesi </a:t>
            </a:r>
            <a:r>
              <a:rPr lang="tr-TR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doldurulur. Harcama Birimleri tarafından ise, alt birimlerce doldurulan Hassas Görevler Listesi konsolide edilerek </a:t>
            </a:r>
            <a:r>
              <a:rPr lang="tr-TR" sz="2400" b="1" dirty="0">
                <a:solidFill>
                  <a:schemeClr val="accent2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Hassas Görevler Envanteri</a:t>
            </a:r>
            <a:r>
              <a:rPr lang="tr-TR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hazırlanır ve dosyalanır.</a:t>
            </a:r>
            <a:endParaRPr lang="tr-TR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tr-TR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Görevlerdeki etkinliğin sağlanması için hassas görevler </a:t>
            </a:r>
            <a:r>
              <a:rPr lang="tr-TR" sz="2400" b="1" dirty="0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en az yılda bir kez (Mart Ayında) </a:t>
            </a:r>
            <a:r>
              <a:rPr lang="tr-TR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gözden geçirilir. Varsa yeni hassas görevler belirlenir ve formlar doldurularak dosyalanır.</a:t>
            </a:r>
            <a:endParaRPr lang="tr-TR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8800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892A16-DD1D-44C0-B32E-D1BE28360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790"/>
            <a:ext cx="10515600" cy="1731146"/>
          </a:xfrm>
        </p:spPr>
        <p:txBody>
          <a:bodyPr/>
          <a:lstStyle/>
          <a:p>
            <a:pPr marL="0" indent="0" algn="ctr">
              <a:buNone/>
            </a:pPr>
            <a:r>
              <a:rPr lang="tr-TR" sz="7200" dirty="0">
                <a:solidFill>
                  <a:srgbClr val="00B0F0"/>
                </a:solidFill>
              </a:rPr>
              <a:t>TEŞEKKÜR EDERİM</a:t>
            </a:r>
            <a:endParaRPr lang="tr-TR" sz="7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9117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434</Words>
  <Application>Microsoft Office PowerPoint</Application>
  <PresentationFormat>Geniş ekran</PresentationFormat>
  <Paragraphs>43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Symbol</vt:lpstr>
      <vt:lpstr>Wingdings</vt:lpstr>
      <vt:lpstr>Office Teması</vt:lpstr>
      <vt:lpstr>HASSAS GÖREVLER</vt:lpstr>
      <vt:lpstr>Hassas Görev nedir?</vt:lpstr>
      <vt:lpstr>Hassas Görevler neden tespit edilmelidir?</vt:lpstr>
      <vt:lpstr>Hassas Görevler nasıl tespit edilir?(1)</vt:lpstr>
      <vt:lpstr>Hassas Görevler nasıl tespit edilir?(2)</vt:lpstr>
      <vt:lpstr>Hassas Görevler nasıl tespit edilir?(3)</vt:lpstr>
      <vt:lpstr>Hassas görev belirleme süreci (1)</vt:lpstr>
      <vt:lpstr>Hassas görev belirleme süreci (2)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TAPU</dc:title>
  <dc:creator>Microsoft Office User</dc:creator>
  <cp:lastModifiedBy>GÜLŞEN BURCU ÖZDEMİR</cp:lastModifiedBy>
  <cp:revision>11</cp:revision>
  <dcterms:created xsi:type="dcterms:W3CDTF">2022-02-05T17:51:22Z</dcterms:created>
  <dcterms:modified xsi:type="dcterms:W3CDTF">2025-07-01T07:39:06Z</dcterms:modified>
</cp:coreProperties>
</file>