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311" r:id="rId2"/>
    <p:sldId id="256" r:id="rId3"/>
    <p:sldId id="257" r:id="rId4"/>
    <p:sldId id="258" r:id="rId5"/>
    <p:sldId id="259" r:id="rId6"/>
    <p:sldId id="260" r:id="rId7"/>
    <p:sldId id="261" r:id="rId8"/>
    <p:sldId id="262" r:id="rId9"/>
    <p:sldId id="263" r:id="rId10"/>
    <p:sldId id="283" r:id="rId11"/>
    <p:sldId id="264" r:id="rId12"/>
    <p:sldId id="265" r:id="rId13"/>
    <p:sldId id="266" r:id="rId14"/>
    <p:sldId id="267" r:id="rId15"/>
    <p:sldId id="269" r:id="rId16"/>
    <p:sldId id="270" r:id="rId17"/>
    <p:sldId id="271" r:id="rId18"/>
    <p:sldId id="272" r:id="rId19"/>
    <p:sldId id="284" r:id="rId20"/>
    <p:sldId id="273" r:id="rId21"/>
    <p:sldId id="274" r:id="rId22"/>
    <p:sldId id="275" r:id="rId23"/>
    <p:sldId id="289" r:id="rId24"/>
    <p:sldId id="282" r:id="rId25"/>
    <p:sldId id="312" r:id="rId26"/>
    <p:sldId id="313" r:id="rId27"/>
    <p:sldId id="277" r:id="rId28"/>
    <p:sldId id="278" r:id="rId29"/>
    <p:sldId id="279" r:id="rId30"/>
    <p:sldId id="281" r:id="rId31"/>
    <p:sldId id="285" r:id="rId32"/>
    <p:sldId id="286" r:id="rId33"/>
    <p:sldId id="287" r:id="rId34"/>
    <p:sldId id="288"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5" r:id="rId50"/>
    <p:sldId id="306" r:id="rId51"/>
    <p:sldId id="304" r:id="rId52"/>
    <p:sldId id="307" r:id="rId53"/>
    <p:sldId id="308" r:id="rId54"/>
    <p:sldId id="309" r:id="rId55"/>
    <p:sldId id="310" r:id="rId56"/>
    <p:sldId id="314" r:id="rId5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1D604E34-9792-47CE-B414-2DEA81D88C04}">
          <p14:sldIdLst>
            <p14:sldId id="311"/>
          </p14:sldIdLst>
        </p14:section>
        <p14:section name="Görev, Yetki ve Sorumluluk Tanımı;" id="{432963E3-F7F7-4CEF-A3F1-474FA8F7C769}">
          <p14:sldIdLst>
            <p14:sldId id="256"/>
            <p14:sldId id="257"/>
            <p14:sldId id="258"/>
          </p14:sldIdLst>
        </p14:section>
        <p14:section name="Dayanak Mevzuat Hükümleri" id="{6B4CE73D-63B4-4D26-9B45-189A12B35D97}">
          <p14:sldIdLst>
            <p14:sldId id="259"/>
            <p14:sldId id="260"/>
            <p14:sldId id="261"/>
            <p14:sldId id="262"/>
            <p14:sldId id="263"/>
            <p14:sldId id="283"/>
            <p14:sldId id="264"/>
            <p14:sldId id="265"/>
            <p14:sldId id="266"/>
            <p14:sldId id="267"/>
          </p14:sldIdLst>
        </p14:section>
        <p14:section name="Kontrol Memurlarının Görev Aldıkları İşlemler" id="{5EEFF143-51C3-488F-9D22-2EBCABE79C25}">
          <p14:sldIdLst>
            <p14:sldId id="269"/>
            <p14:sldId id="270"/>
            <p14:sldId id="271"/>
          </p14:sldIdLst>
        </p14:section>
        <p14:section name="3402 sk. nun Yapılan Uygulamalara Dayanak Maddeleri" id="{12A22352-BEB9-46AD-95A7-166D95B7C404}">
          <p14:sldIdLst>
            <p14:sldId id="272"/>
            <p14:sldId id="284"/>
            <p14:sldId id="273"/>
            <p14:sldId id="274"/>
            <p14:sldId id="275"/>
            <p14:sldId id="289"/>
            <p14:sldId id="282"/>
            <p14:sldId id="312"/>
            <p14:sldId id="313"/>
            <p14:sldId id="277"/>
            <p14:sldId id="278"/>
            <p14:sldId id="279"/>
            <p14:sldId id="281"/>
            <p14:sldId id="285"/>
            <p14:sldId id="286"/>
            <p14:sldId id="287"/>
            <p14:sldId id="288"/>
            <p14:sldId id="290"/>
            <p14:sldId id="291"/>
            <p14:sldId id="292"/>
            <p14:sldId id="293"/>
            <p14:sldId id="294"/>
            <p14:sldId id="295"/>
            <p14:sldId id="296"/>
            <p14:sldId id="297"/>
            <p14:sldId id="298"/>
            <p14:sldId id="299"/>
            <p14:sldId id="300"/>
            <p14:sldId id="301"/>
            <p14:sldId id="302"/>
            <p14:sldId id="303"/>
            <p14:sldId id="305"/>
            <p14:sldId id="306"/>
            <p14:sldId id="304"/>
          </p14:sldIdLst>
        </p14:section>
        <p14:section name="Tutanakların kontrolü" id="{6AD9CDDA-4CD5-4061-A6D2-FE3334F5D015}">
          <p14:sldIdLst>
            <p14:sldId id="307"/>
            <p14:sldId id="308"/>
            <p14:sldId id="309"/>
            <p14:sldId id="310"/>
            <p14:sldId id="31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105" d="100"/>
          <a:sy n="105" d="100"/>
        </p:scale>
        <p:origin x="82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F0EB2C-587F-473D-AC6E-3393E32F9E3D}" type="datetimeFigureOut">
              <a:rPr lang="tr-TR" smtClean="0"/>
              <a:t>5.06.2026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A40BF7-6356-4FF5-8D58-645B343D57B7}" type="slidenum">
              <a:rPr lang="tr-TR" smtClean="0"/>
              <a:t>‹#›</a:t>
            </a:fld>
            <a:endParaRPr lang="tr-TR"/>
          </a:p>
        </p:txBody>
      </p:sp>
    </p:spTree>
    <p:extLst>
      <p:ext uri="{BB962C8B-B14F-4D97-AF65-F5344CB8AC3E}">
        <p14:creationId xmlns:p14="http://schemas.microsoft.com/office/powerpoint/2010/main" val="960505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4</a:t>
            </a:fld>
            <a:endParaRPr lang="tr-TR"/>
          </a:p>
        </p:txBody>
      </p:sp>
    </p:spTree>
    <p:extLst>
      <p:ext uri="{BB962C8B-B14F-4D97-AF65-F5344CB8AC3E}">
        <p14:creationId xmlns:p14="http://schemas.microsoft.com/office/powerpoint/2010/main" val="310219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21</a:t>
            </a:fld>
            <a:endParaRPr lang="tr-TR"/>
          </a:p>
        </p:txBody>
      </p:sp>
    </p:spTree>
    <p:extLst>
      <p:ext uri="{BB962C8B-B14F-4D97-AF65-F5344CB8AC3E}">
        <p14:creationId xmlns:p14="http://schemas.microsoft.com/office/powerpoint/2010/main" val="508926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24</a:t>
            </a:fld>
            <a:endParaRPr lang="tr-TR"/>
          </a:p>
        </p:txBody>
      </p:sp>
    </p:spTree>
    <p:extLst>
      <p:ext uri="{BB962C8B-B14F-4D97-AF65-F5344CB8AC3E}">
        <p14:creationId xmlns:p14="http://schemas.microsoft.com/office/powerpoint/2010/main" val="1998165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37</a:t>
            </a:fld>
            <a:endParaRPr lang="tr-TR"/>
          </a:p>
        </p:txBody>
      </p:sp>
    </p:spTree>
    <p:extLst>
      <p:ext uri="{BB962C8B-B14F-4D97-AF65-F5344CB8AC3E}">
        <p14:creationId xmlns:p14="http://schemas.microsoft.com/office/powerpoint/2010/main" val="3455984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38</a:t>
            </a:fld>
            <a:endParaRPr lang="tr-TR"/>
          </a:p>
        </p:txBody>
      </p:sp>
    </p:spTree>
    <p:extLst>
      <p:ext uri="{BB962C8B-B14F-4D97-AF65-F5344CB8AC3E}">
        <p14:creationId xmlns:p14="http://schemas.microsoft.com/office/powerpoint/2010/main" val="2772264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47</a:t>
            </a:fld>
            <a:endParaRPr lang="tr-TR"/>
          </a:p>
        </p:txBody>
      </p:sp>
    </p:spTree>
    <p:extLst>
      <p:ext uri="{BB962C8B-B14F-4D97-AF65-F5344CB8AC3E}">
        <p14:creationId xmlns:p14="http://schemas.microsoft.com/office/powerpoint/2010/main" val="3074740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55</a:t>
            </a:fld>
            <a:endParaRPr lang="tr-TR"/>
          </a:p>
        </p:txBody>
      </p:sp>
    </p:spTree>
    <p:extLst>
      <p:ext uri="{BB962C8B-B14F-4D97-AF65-F5344CB8AC3E}">
        <p14:creationId xmlns:p14="http://schemas.microsoft.com/office/powerpoint/2010/main" val="2401190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56</a:t>
            </a:fld>
            <a:endParaRPr lang="tr-TR"/>
          </a:p>
        </p:txBody>
      </p:sp>
    </p:spTree>
    <p:extLst>
      <p:ext uri="{BB962C8B-B14F-4D97-AF65-F5344CB8AC3E}">
        <p14:creationId xmlns:p14="http://schemas.microsoft.com/office/powerpoint/2010/main" val="2083734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E3CCB1-E51C-CE9C-5F6A-55F53118D7D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BA9BAEA-EC5A-EDA8-6BD4-291F50E426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37A76B0-6792-0571-5AA4-12EDB115D3FB}"/>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5" name="Alt Bilgi Yer Tutucusu 4">
            <a:extLst>
              <a:ext uri="{FF2B5EF4-FFF2-40B4-BE49-F238E27FC236}">
                <a16:creationId xmlns:a16="http://schemas.microsoft.com/office/drawing/2014/main" id="{1454A3B8-EA91-88F7-F414-0BE52BC953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78AD50-553B-9613-9341-F1F88CC57FCA}"/>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1162765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8788DB-FF75-7B89-4319-F49970AD510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6295CB5-B790-C17A-A0E9-FD143B2BA3F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D3B0D1-A751-1829-3212-521FBD394BFD}"/>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5" name="Alt Bilgi Yer Tutucusu 4">
            <a:extLst>
              <a:ext uri="{FF2B5EF4-FFF2-40B4-BE49-F238E27FC236}">
                <a16:creationId xmlns:a16="http://schemas.microsoft.com/office/drawing/2014/main" id="{DD3811D2-7133-C02D-E5A4-D5D2ABBC13D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315C32-3BE7-5F8F-4BEB-B28154E4F83C}"/>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1094507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53C3A19-9D35-B31F-6721-A6682077E14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924C005-7058-06C9-86DE-1C2D0D25D8A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13846A-46C3-AA8E-9189-ED7142771C98}"/>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5" name="Alt Bilgi Yer Tutucusu 4">
            <a:extLst>
              <a:ext uri="{FF2B5EF4-FFF2-40B4-BE49-F238E27FC236}">
                <a16:creationId xmlns:a16="http://schemas.microsoft.com/office/drawing/2014/main" id="{2E758960-07F2-FC61-4928-A65F404A8F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3666410-9B2F-5D8E-F2B6-58007111A283}"/>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2211721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D16AF1-78DB-AB67-EEF1-39E399E9B5D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5AF171-C9F4-33D9-2631-157B5FD1B7D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3A4782B-E3CB-23D6-8B3E-1588EA53B316}"/>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5" name="Alt Bilgi Yer Tutucusu 4">
            <a:extLst>
              <a:ext uri="{FF2B5EF4-FFF2-40B4-BE49-F238E27FC236}">
                <a16:creationId xmlns:a16="http://schemas.microsoft.com/office/drawing/2014/main" id="{370971ED-FD07-3390-6AD3-D261113AB7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3A4CB44-3330-3351-C3BB-0F223001BCB9}"/>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3272394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71B68-EC01-3051-7A6E-EF1E4785D5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DAFEAD6-C32C-690F-CDE8-C38BF1937D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3D8BA5A-9A8F-C9BB-6879-D246D4714EEB}"/>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5" name="Alt Bilgi Yer Tutucusu 4">
            <a:extLst>
              <a:ext uri="{FF2B5EF4-FFF2-40B4-BE49-F238E27FC236}">
                <a16:creationId xmlns:a16="http://schemas.microsoft.com/office/drawing/2014/main" id="{6540F0DE-4B81-47FC-377D-C90B441170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B283EF2-3045-B616-9FAE-283EA31B733A}"/>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77497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DF7236-B066-4FB9-CA5A-3F7B9C36437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F080D24-78F3-5258-EA91-6CB4E8D725E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474D0FD-428A-0773-2914-F54CEDA249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7BD5B6D-D33E-9F89-EA69-D0C0D0D0BEBD}"/>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6" name="Alt Bilgi Yer Tutucusu 5">
            <a:extLst>
              <a:ext uri="{FF2B5EF4-FFF2-40B4-BE49-F238E27FC236}">
                <a16:creationId xmlns:a16="http://schemas.microsoft.com/office/drawing/2014/main" id="{5CF771C9-B16B-B76E-7AE4-9CF21A002A4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96AFAC-3226-BD8E-41A0-A3FC955AC6D8}"/>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3221100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F5A37-CF3C-A23E-2633-97B3D947CBF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137706A-4E14-E5B7-2F0B-7C7D907928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3B7F1DE-0A49-BCE8-B49E-32F1D087744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0CE5C4F-9E31-248A-1D89-30E81CAB61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540A947-7D38-82DA-F7A6-D0B66468D52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30FDC35-8B2A-D7DF-AF30-418E8C9DE796}"/>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8" name="Alt Bilgi Yer Tutucusu 7">
            <a:extLst>
              <a:ext uri="{FF2B5EF4-FFF2-40B4-BE49-F238E27FC236}">
                <a16:creationId xmlns:a16="http://schemas.microsoft.com/office/drawing/2014/main" id="{2652E71C-0C14-C69B-7E8B-5D893121162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B3CAEFF-6E9E-4A52-DD18-7056D2212E37}"/>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697541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3EBD4C-B89E-B590-BA34-2709FE40C0C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B199D16-2911-4E35-C1E3-84095B7177E3}"/>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4" name="Alt Bilgi Yer Tutucusu 3">
            <a:extLst>
              <a:ext uri="{FF2B5EF4-FFF2-40B4-BE49-F238E27FC236}">
                <a16:creationId xmlns:a16="http://schemas.microsoft.com/office/drawing/2014/main" id="{1061E523-460D-7D9B-7E2A-512D89D6DCD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6DE2317-5051-D711-FE65-D7534518E70C}"/>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468130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46314B2-4F32-D22A-6270-0B72A903BEFB}"/>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3" name="Alt Bilgi Yer Tutucusu 2">
            <a:extLst>
              <a:ext uri="{FF2B5EF4-FFF2-40B4-BE49-F238E27FC236}">
                <a16:creationId xmlns:a16="http://schemas.microsoft.com/office/drawing/2014/main" id="{8360708D-16D2-A7DE-2712-AF54464CC98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5FB3DCB-C4EA-AA48-3883-E90325D9AF98}"/>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170441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E0B660-F38F-6651-DCAB-581E3094741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9B87878-BEF1-9DA0-1776-745F172D0D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5524299-6763-9115-743C-689AC2BD7C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6DA5C02-9F1A-08D6-9DA5-D5D81AFFC783}"/>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6" name="Alt Bilgi Yer Tutucusu 5">
            <a:extLst>
              <a:ext uri="{FF2B5EF4-FFF2-40B4-BE49-F238E27FC236}">
                <a16:creationId xmlns:a16="http://schemas.microsoft.com/office/drawing/2014/main" id="{D4245668-2229-EFD2-F26B-FFCD5F31F51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57966B-23E2-674F-F176-79CF74A57001}"/>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3652921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411069-54AF-A8E2-121A-746C9BF9569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A5F2FE7-C6BE-37BF-F3A3-C2C1B27798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97DB614-D674-990D-B099-6603929F48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567ADC8-F990-E512-73F2-4406DA4CBDE0}"/>
              </a:ext>
            </a:extLst>
          </p:cNvPr>
          <p:cNvSpPr>
            <a:spLocks noGrp="1"/>
          </p:cNvSpPr>
          <p:nvPr>
            <p:ph type="dt" sz="half" idx="10"/>
          </p:nvPr>
        </p:nvSpPr>
        <p:spPr/>
        <p:txBody>
          <a:bodyPr/>
          <a:lstStyle/>
          <a:p>
            <a:fld id="{BDC6BF54-8D7C-458D-8F20-E52DEAFEBA4D}" type="datetimeFigureOut">
              <a:rPr lang="tr-TR" smtClean="0"/>
              <a:t>5.06.2026</a:t>
            </a:fld>
            <a:endParaRPr lang="tr-TR"/>
          </a:p>
        </p:txBody>
      </p:sp>
      <p:sp>
        <p:nvSpPr>
          <p:cNvPr id="6" name="Alt Bilgi Yer Tutucusu 5">
            <a:extLst>
              <a:ext uri="{FF2B5EF4-FFF2-40B4-BE49-F238E27FC236}">
                <a16:creationId xmlns:a16="http://schemas.microsoft.com/office/drawing/2014/main" id="{676B11AA-EBFA-494C-8A1F-11DD6C752F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C2A9495-5575-DE06-89EA-5C7535BA7DFA}"/>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2027452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8B7FA85-7FD4-0952-FE6A-D705D070FD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EA79E70-6A21-29DF-C228-C48601B54B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CDFC49-8F24-268B-57C3-239DE55680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C6BF54-8D7C-458D-8F20-E52DEAFEBA4D}" type="datetimeFigureOut">
              <a:rPr lang="tr-TR" smtClean="0"/>
              <a:t>5.06.2026</a:t>
            </a:fld>
            <a:endParaRPr lang="tr-TR"/>
          </a:p>
        </p:txBody>
      </p:sp>
      <p:sp>
        <p:nvSpPr>
          <p:cNvPr id="5" name="Alt Bilgi Yer Tutucusu 4">
            <a:extLst>
              <a:ext uri="{FF2B5EF4-FFF2-40B4-BE49-F238E27FC236}">
                <a16:creationId xmlns:a16="http://schemas.microsoft.com/office/drawing/2014/main" id="{DE455310-8AD2-8C18-AA43-EC26B4CC3E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1851B41C-D262-01C4-E5D4-9A73CBA969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1FAADB1-0D50-4A8B-A80A-04B7DDD4895A}" type="slidenum">
              <a:rPr lang="tr-TR" smtClean="0"/>
              <a:t>‹#›</a:t>
            </a:fld>
            <a:endParaRPr lang="tr-TR"/>
          </a:p>
        </p:txBody>
      </p:sp>
    </p:spTree>
    <p:extLst>
      <p:ext uri="{BB962C8B-B14F-4D97-AF65-F5344CB8AC3E}">
        <p14:creationId xmlns:p14="http://schemas.microsoft.com/office/powerpoint/2010/main" val="3096124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C28FAF2-0C93-175B-1588-44513DACFFB2}"/>
              </a:ext>
            </a:extLst>
          </p:cNvPr>
          <p:cNvSpPr>
            <a:spLocks noGrp="1"/>
          </p:cNvSpPr>
          <p:nvPr>
            <p:ph type="title"/>
          </p:nvPr>
        </p:nvSpPr>
        <p:spPr>
          <a:xfrm>
            <a:off x="838200" y="365126"/>
            <a:ext cx="10515600" cy="439208"/>
          </a:xfrm>
        </p:spPr>
        <p:txBody>
          <a:bodyPr>
            <a:noAutofit/>
          </a:bodyPr>
          <a:lstStyle/>
          <a:p>
            <a:pPr algn="ctr"/>
            <a:r>
              <a:rPr lang="tr-TR" sz="2800" b="1" u="sng" dirty="0">
                <a:solidFill>
                  <a:srgbClr val="FF0000"/>
                </a:solidFill>
                <a:latin typeface="Times New Roman" panose="02020603050405020304" pitchFamily="18" charset="0"/>
                <a:cs typeface="Times New Roman" panose="02020603050405020304" pitchFamily="18" charset="0"/>
              </a:rPr>
              <a:t>SUNUM İÇERİĞİ</a:t>
            </a:r>
          </a:p>
        </p:txBody>
      </p:sp>
      <p:sp>
        <p:nvSpPr>
          <p:cNvPr id="5" name="İçerik Yer Tutucusu 4">
            <a:extLst>
              <a:ext uri="{FF2B5EF4-FFF2-40B4-BE49-F238E27FC236}">
                <a16:creationId xmlns:a16="http://schemas.microsoft.com/office/drawing/2014/main" id="{931577DE-1F5E-D904-B7BC-AFC4F5A1B95E}"/>
              </a:ext>
            </a:extLst>
          </p:cNvPr>
          <p:cNvSpPr>
            <a:spLocks noGrp="1"/>
          </p:cNvSpPr>
          <p:nvPr>
            <p:ph idx="1"/>
          </p:nvPr>
        </p:nvSpPr>
        <p:spPr>
          <a:xfrm>
            <a:off x="677333" y="1165225"/>
            <a:ext cx="10515600" cy="5548842"/>
          </a:xfrm>
        </p:spPr>
        <p:txBody>
          <a:bodyPr>
            <a:normAutofit fontScale="92500" lnSpcReduction="20000"/>
          </a:bodyPr>
          <a:lstStyle/>
          <a:p>
            <a:pPr marL="0" indent="0">
              <a:buNone/>
            </a:pPr>
            <a:r>
              <a:rPr lang="tr-TR" sz="1800" b="1" dirty="0">
                <a:latin typeface="Times New Roman" panose="02020603050405020304" pitchFamily="18" charset="0"/>
                <a:cs typeface="Times New Roman" panose="02020603050405020304" pitchFamily="18" charset="0"/>
              </a:rPr>
              <a:t>    </a:t>
            </a:r>
            <a:r>
              <a:rPr lang="tr-TR" sz="1800" b="1" dirty="0">
                <a:solidFill>
                  <a:srgbClr val="0070C0"/>
                </a:solidFill>
                <a:latin typeface="Times New Roman" panose="02020603050405020304" pitchFamily="18" charset="0"/>
                <a:cs typeface="Times New Roman" panose="02020603050405020304" pitchFamily="18" charset="0"/>
              </a:rPr>
              <a:t>GENEL HUSUSLAR:</a:t>
            </a:r>
          </a:p>
          <a:p>
            <a:pPr algn="just"/>
            <a:r>
              <a:rPr lang="tr-TR" sz="1800" dirty="0">
                <a:latin typeface="Times New Roman" panose="02020603050405020304" pitchFamily="18" charset="0"/>
                <a:cs typeface="Times New Roman" panose="02020603050405020304" pitchFamily="18" charset="0"/>
              </a:rPr>
              <a:t>Bilindiği üzere, kadastro müdürlüğünce yapılan tüm uygulamalar,  kontrol mekanizmasından geçtikten sonra tescili yapılmaktadır.</a:t>
            </a:r>
          </a:p>
          <a:p>
            <a:pPr algn="just"/>
            <a:r>
              <a:rPr lang="tr-TR" sz="1800" dirty="0">
                <a:latin typeface="Times New Roman" panose="02020603050405020304" pitchFamily="18" charset="0"/>
                <a:cs typeface="Times New Roman" panose="02020603050405020304" pitchFamily="18" charset="0"/>
              </a:rPr>
              <a:t>Yapılan uygulamaların, mevzuata uygun olarak yapılması, uygulayıcı personelin olduğu kadar kontrol mekanizmasında görev alanların da sorumluluğundadır. Bu kapsamda kontrol mekanizmasında görev alan kontrol elemanları, yapılan uygulamalar hakkında en ince ayrıntısına kadar bilgi sahibi olmalıdır. </a:t>
            </a:r>
          </a:p>
          <a:p>
            <a:pPr algn="just"/>
            <a:r>
              <a:rPr lang="tr-TR" sz="1800" dirty="0">
                <a:latin typeface="Times New Roman" panose="02020603050405020304" pitchFamily="18" charset="0"/>
                <a:cs typeface="Times New Roman" panose="02020603050405020304" pitchFamily="18" charset="0"/>
              </a:rPr>
              <a:t>Tasarruf kontrol memurlarının görevi yalnızca bir tutanağın, raporun veya listenin tüm sütunlarının eksiksiz olarak doldurulup doldurulmadığının kontrolünden ibaret değildir.</a:t>
            </a:r>
          </a:p>
          <a:p>
            <a:pPr algn="just"/>
            <a:r>
              <a:rPr lang="tr-TR" sz="1800" dirty="0">
                <a:latin typeface="Times New Roman" panose="02020603050405020304" pitchFamily="18" charset="0"/>
                <a:cs typeface="Times New Roman" panose="02020603050405020304" pitchFamily="18" charset="0"/>
              </a:rPr>
              <a:t>Şüphesiz, söz konusu belgelerin içerikleri (tespit işlemleri) uygulamasına göre kadastro kanunu, yönetmelikleri, genelgeleri, genel talimatları ve diğer mevzuatlara uygun olup olmadığının kontrolü, varsa  hata ve eksikliklerin belirlenmesi ve giderilmesinin sağlanması kontrol elemanlarının temel görevlerindendir.</a:t>
            </a:r>
          </a:p>
          <a:p>
            <a:pPr algn="just"/>
            <a:r>
              <a:rPr lang="tr-TR" sz="1800" dirty="0">
                <a:latin typeface="Times New Roman" panose="02020603050405020304" pitchFamily="18" charset="0"/>
                <a:cs typeface="Times New Roman" panose="02020603050405020304" pitchFamily="18" charset="0"/>
              </a:rPr>
              <a:t>Kontrol mekanizmasının iyi çalışmaması, uygulayıcıların yapmış oldukları hataların veya eksik işlerin düzeltilmeden tescilinin yapılmasına, dolayısıyla ileride telafisi güç durumların, mağduriyetlerin, cezai uygulamaların ve tazminata konu soruşturmaların ortaya çıkmasına neden olabilmektedir.  </a:t>
            </a:r>
          </a:p>
          <a:p>
            <a:pPr algn="just"/>
            <a:r>
              <a:rPr lang="tr-TR" sz="1800" dirty="0">
                <a:latin typeface="Times New Roman" panose="02020603050405020304" pitchFamily="18" charset="0"/>
                <a:cs typeface="Times New Roman" panose="02020603050405020304" pitchFamily="18" charset="0"/>
              </a:rPr>
              <a:t>Bu hususlar dikkate alınarak bu sunumda;</a:t>
            </a:r>
          </a:p>
          <a:p>
            <a:pPr algn="just"/>
            <a:r>
              <a:rPr lang="tr-TR" sz="1800" dirty="0">
                <a:latin typeface="Times New Roman" panose="02020603050405020304" pitchFamily="18" charset="0"/>
                <a:cs typeface="Times New Roman" panose="02020603050405020304" pitchFamily="18" charset="0"/>
              </a:rPr>
              <a:t>-Yetki, görev ve sorumluluklar hatırlatılması,</a:t>
            </a:r>
          </a:p>
          <a:p>
            <a:pPr algn="just"/>
            <a:r>
              <a:rPr lang="tr-TR" sz="1800" dirty="0">
                <a:latin typeface="Times New Roman" panose="02020603050405020304" pitchFamily="18" charset="0"/>
                <a:cs typeface="Times New Roman" panose="02020603050405020304" pitchFamily="18" charset="0"/>
              </a:rPr>
              <a:t>-Bu yetki, görev ve sorumlulukların dayanağı mevzuatlardan bahsedilmesi,</a:t>
            </a:r>
          </a:p>
          <a:p>
            <a:pPr algn="just"/>
            <a:r>
              <a:rPr lang="tr-TR" sz="1800" dirty="0">
                <a:latin typeface="Times New Roman" panose="02020603050405020304" pitchFamily="18" charset="0"/>
                <a:cs typeface="Times New Roman" panose="02020603050405020304" pitchFamily="18" charset="0"/>
              </a:rPr>
              <a:t>-Kontrol memurlarının da görev aldığı; kurumuzca yapılan uygulamalara ve 3402 sayılı Kadastro Kanunundaki dayanak maddelerine değinilmesi,</a:t>
            </a:r>
          </a:p>
          <a:p>
            <a:pPr algn="just"/>
            <a:r>
              <a:rPr lang="tr-TR" sz="1800" dirty="0">
                <a:latin typeface="Times New Roman" panose="02020603050405020304" pitchFamily="18" charset="0"/>
                <a:cs typeface="Times New Roman" panose="02020603050405020304" pitchFamily="18" charset="0"/>
              </a:rPr>
              <a:t>Kontrol memurlarının görev aldığı işlemler ve bu işlemlerde neler yapılması gerektiği hususlarının açıklanması amaçlanmıştır.</a:t>
            </a:r>
          </a:p>
        </p:txBody>
      </p:sp>
    </p:spTree>
    <p:extLst>
      <p:ext uri="{BB962C8B-B14F-4D97-AF65-F5344CB8AC3E}">
        <p14:creationId xmlns:p14="http://schemas.microsoft.com/office/powerpoint/2010/main" val="100429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E3F9F0-2A3D-DFA8-88F2-799EF862EC6B}"/>
              </a:ext>
            </a:extLst>
          </p:cNvPr>
          <p:cNvSpPr txBox="1"/>
          <p:nvPr/>
        </p:nvSpPr>
        <p:spPr>
          <a:xfrm>
            <a:off x="0" y="0"/>
            <a:ext cx="12192000" cy="5439566"/>
          </a:xfrm>
          <a:prstGeom prst="rect">
            <a:avLst/>
          </a:prstGeom>
          <a:noFill/>
        </p:spPr>
        <p:txBody>
          <a:bodyPr wrap="square">
            <a:spAutoFit/>
          </a:bodyPr>
          <a:lstStyle/>
          <a:p>
            <a:pPr indent="449580" algn="just">
              <a:lnSpc>
                <a:spcPct val="107000"/>
              </a:lnSpc>
              <a:spcAft>
                <a:spcPts val="800"/>
              </a:spcAft>
            </a:pPr>
            <a:r>
              <a:rPr lang="tr-TR" sz="18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5.2- KONTROL İŞLEMLERİ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5.2.1- Kadastro Müdürlüğü Tarafından Yapılacak Denetim ve Kontrol İşlemleri;</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Yüklenici tarafından ihaleli işler kapsamında üretilen harita ve teknik belgelerin kontrolünden kadastro müdürü tarafından görevlendirilen kontrol teşkilatı sorumludur. Kontroller, Teknik Yönetmelik, ihale dokümanı ve Özel Teknik Şartnamede belirtilen usul ve esaslara göre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Proje başında kontrol mühendisi işin süresine göre kontrol planını yapar ve buna göre yüklenici tarafından kontrol memuru/mühendis/kadastro üyesi/kontrol mühendisi ne teslim edilen işlerin (ölçü, değerlendirme, tutanak vb.) kontrolü, en geç 15 gün içerisinde tamamlanarak kontrol raporu yüklenici proje yöneticisine teslim edilir. Kontrol sonucunda tüm eksiklikler tek seferde tespit edilerek yükleniciye teslim edilir. Aynı konuda ikinci defa eksik tespiti yapılmaması hususuna dikkat 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Ayrıca, yüklenici tarafından yapılan arazi ölçülerine ait ham datalar aylık olarak tarih ve versiyon numarası verilmek suretiyle kaydedilerek kontrol mühendisi tarafından teslim alınacaktır.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yüklenici tarafından yapılan işlerin kontrol teşkilatı tarafından süresinde kontrol edilip edilmediğini ve tespit edilen hata ve noksanlıkların zamanında firmaya bildirilip bildirilmediğini ve yüklenici tarafından gereğinin yapılıp yapılmadığını şantiye denetimleri ile takip edecektir.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i="1" u="sng" dirty="0">
                <a:solidFill>
                  <a:srgbClr val="0070C0"/>
                </a:solidFill>
                <a:latin typeface="Times New Roman" panose="02020603050405020304" pitchFamily="18" charset="0"/>
                <a:cs typeface="Times New Roman" panose="02020603050405020304" pitchFamily="18" charset="0"/>
              </a:rPr>
              <a:t>Kontrol Teşkilatı (Kontrollük)</a:t>
            </a:r>
            <a:r>
              <a:rPr lang="tr-TR" i="1" u="sng"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İdare tarafından, işlerin denetimi için idare içinden görevlendirilmiş bir kişi veya bir komisyonu ve/veya idare dışından bu işleri yapmak üzere görevlendirilen gerçek veya tüzel kişi veya kişileri,</a:t>
            </a:r>
            <a:endParaRPr lang="tr-TR" i="1"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1020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E8BA8DA-CD3F-1190-AF02-DA5B190C5DE8}"/>
              </a:ext>
            </a:extLst>
          </p:cNvPr>
          <p:cNvSpPr txBox="1"/>
          <p:nvPr/>
        </p:nvSpPr>
        <p:spPr>
          <a:xfrm>
            <a:off x="0" y="0"/>
            <a:ext cx="12192000" cy="3944157"/>
          </a:xfrm>
          <a:prstGeom prst="rect">
            <a:avLst/>
          </a:prstGeom>
          <a:noFill/>
        </p:spPr>
        <p:txBody>
          <a:bodyPr wrap="square">
            <a:spAutoFit/>
          </a:bodyPr>
          <a:lstStyle/>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Yüklenici ile kadastro müdürlüğü arasındaki organizasyonu sağlamak amacı ile kadastro müdürü tarafından onaylanmış ve mühürlenmiş "Şantiye Günlük Defteri" adı altında bir defter düzenlenecektir.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deftere yapılan denetimler sonucu tespit edilen hata ve noksanlıkların neler olduğu ile işin yapımına etki eden problemler ve ayrıca işin süresi içerisinde bitirilebilmesi için İdare ve yüklenici tarafından alınması gereken tedbirler, yapılması gereken işler ve diğer hususlar açıkça yazılacaktır. Şantiye Günlük Defteri, İdare ve yüklenici firma personeli tarafından birlikte imzalanır. Bu belge resmi tebliğ yerine geçer.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Ayrıca, kadastro müdürü, çalışma yapılacak her birim için ekibe tasdikli bir kontrol defteri verecektir. Hangi işlerin kontrol edildiği ve kontrol sonuçları, sorulara cevap teşkil edecek ayrıntıda maddeler halinde kontrol defterine yazılacaktır. Kontrol amacıyla yapılan ölçü ve hesaplara ait belgeler kontrol formlarına eklenecektir. Kontroller ihale dokümanı, Özel Teknik Şartname, Kadastro Teknik Mevzuatı ve ilgili yönetmeliklerde belirtilen esaslara göre yapılacak ve herhangi bir keyfi ve farklı uygulamaya sebebiyet verilmeyecektir.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78831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568228B9-B3FA-CA25-2990-2ADCAC17FDBD}"/>
              </a:ext>
            </a:extLst>
          </p:cNvPr>
          <p:cNvSpPr txBox="1"/>
          <p:nvPr/>
        </p:nvSpPr>
        <p:spPr>
          <a:xfrm>
            <a:off x="0" y="0"/>
            <a:ext cx="12192000" cy="4536883"/>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2010/11 </a:t>
            </a:r>
            <a:r>
              <a:rPr lang="tr-TR" sz="1800" b="1" kern="100" dirty="0" err="1">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Genelge (Kadastro Harita Üretim ve Kontrol Genelgesi)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27-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Her kadastro çalışma alanı için düzenlenecek olan sınır krokileri uygun ölçekte pafta niteliğindeki ve boyutundaki altlıklara çizilir ve mürekkeplenir. (Örnek-1, Örnek- 2) Anlaşmazlık olan sınırlar, anlaşmazlık sonuçlanıncaya kadar hazırlanan altlıkta kurşun kalemle ve kesik çizgilerle gösterilir. Sınır tespit tutanaklarında imzaları bulunan komşu, çalışma alanlarının varsa Belediye Başkanı yoksa Muhtar ve İhtiyar Kurulu Üyeleri ve bilirkişiler ile Kadastro Müdürü, Kontrol Mühendisi yoksa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ile düzenleyen Teknisyenler tarafından imzalanır. Anlaşmazlık olan sınırlar, gerekirse her iki iddia ayrı ayrı olmak üzere kurşun kalemle ve kesik çizgilerle gösterilir. Anlaşmazlık sonuçlandığında kesinleşen sınırlar mürekkeplenir.”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34-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Sınırlandırılması biten çalışma alanları için, pafta niteliğindeki ve boyutundaki altlıklara uygun ve yaklaşık ölçekte olmak üzere ada bölüm krokisi düzenlenir. Çalışma alanındaki tüm adaların bir altlığa sığmaması durumunda birden fazla ada bölüm krokisi düzenlenebilir. (Örnek-3) Ada bölüm krokileri kontrol mühendisi/mühendis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ile düzenleyen teknisyenler tarafından imzalanır ve kadastro müdürü tarafından onaylanır.”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99-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Ölçü krokileri düzenleyenler ve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tarafından imzalanır. Ölçü işleri tamamlandıkça kontrol mühendisi krokiyi kontrol eder ve “Kontrol Edilmiştir.” ifadesini yazarak imzalar.”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0403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E4D307F-AE54-2A10-3C35-6E57DC49A875}"/>
              </a:ext>
            </a:extLst>
          </p:cNvPr>
          <p:cNvSpPr txBox="1"/>
          <p:nvPr/>
        </p:nvSpPr>
        <p:spPr>
          <a:xfrm>
            <a:off x="0" y="0"/>
            <a:ext cx="12192000" cy="3055067"/>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1/AĞUSTOS/1991  TARİHLİ  ve  1509  NOLU GENELGE</a:t>
            </a:r>
          </a:p>
          <a:p>
            <a:pPr indent="449580" algn="just">
              <a:lnSpc>
                <a:spcPct val="107000"/>
              </a:lnSpc>
              <a:spcAft>
                <a:spcPts val="800"/>
              </a:spcAft>
            </a:pPr>
            <a:r>
              <a:rPr lang="tr-TR" b="1" u="sng" kern="100" dirty="0">
                <a:solidFill>
                  <a:srgbClr val="0070C0"/>
                </a:solidFill>
                <a:latin typeface="Times New Roman" panose="02020603050405020304" pitchFamily="18" charset="0"/>
                <a:ea typeface="Aptos" panose="020B0004020202020204" pitchFamily="34" charset="0"/>
                <a:cs typeface="Times New Roman" panose="02020603050405020304" pitchFamily="18" charset="0"/>
              </a:rPr>
              <a:t>Madde 3</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"3402 sayılı Kadastro Kanunu’nun 12.  maddesinin 4.  fıkrası uyarınca, kadastrosu tamamlanan çalışma alanı sınırı içinde eski tapu kayıtları, işleme tabi niteliğini kaybedeceğinden, uygulanan tapu kayıtlarına uygulandığı ada ve parsel numarası gösterilmek, uygulanamayan tapu kayıtlarına da uygulanamama nedenleri yazılmak suretiyle mutlaka revizyon işlemi tamamlanacaktır.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Tapu   kayıtlarıyla   harita   ve   krokilerinin   eksiksiz   çıkarılmasından   ve   bunların uygulanmasından, bu belgeleri çıkaranlarla birlikte kadastro teknisyenleri, kontrol memurları, kontrol mühendisleri, kadastro üyesi, müdür yardımcıları ve kadastro müdürleri aynı derecede müştereken sorumludurlar."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85805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DA737A1-6118-2B88-E82C-55D41B14D4AA}"/>
              </a:ext>
            </a:extLst>
          </p:cNvPr>
          <p:cNvSpPr txBox="1"/>
          <p:nvPr/>
        </p:nvSpPr>
        <p:spPr>
          <a:xfrm>
            <a:off x="0" y="0"/>
            <a:ext cx="12192000" cy="3454022"/>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3402 SAYILI KADASTRO KANUNU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8</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çalışmaları esnasında, kadastro müdürü veya görevlendireceği kontrol elemanları tarafından kadastro tutanağı ve bunları tamamlayan belgeler üzerinde ve gerektiğinde arazide inceleme yapılır. İnceleme sonucu tespit edilecek teknik, idarî ve hukukî noksan ve yanlışlıklar, kadastro ekibine tamamlattırılır veya düzelttirilir. Yapılan işlem ilgililerin haklarını etkilemekte veya kontrol elemanları ile kadastro teknisyenleri arasında görüş ayrılığı bulunmakta ise, kadastro tutanağı ekleriyle birlikte kadastro komisyonuna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müdürlüğünce, kadastro ekibinin çalışma alanındaki işinin bittiği tarihe kadar yaptırılacak inceleme ve denetimler sonucunda tespit edilecek noksan ve yanlışlıklar hakkında da birinci fıkraya göre işlem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Hükümleriyle tarif edilmiştir.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9001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09A123D-D2DE-D34D-0751-0A1A1983EC28}"/>
              </a:ext>
            </a:extLst>
          </p:cNvPr>
          <p:cNvSpPr txBox="1"/>
          <p:nvPr/>
        </p:nvSpPr>
        <p:spPr>
          <a:xfrm>
            <a:off x="0" y="0"/>
            <a:ext cx="12192000" cy="5653984"/>
          </a:xfrm>
          <a:prstGeom prst="rect">
            <a:avLst/>
          </a:prstGeom>
          <a:noFill/>
        </p:spPr>
        <p:txBody>
          <a:bodyPr wrap="square">
            <a:spAutoFit/>
          </a:bodyPr>
          <a:lstStyle/>
          <a:p>
            <a:pPr indent="449580" algn="just">
              <a:lnSpc>
                <a:spcPct val="107000"/>
              </a:lnSpc>
              <a:spcAft>
                <a:spcPts val="800"/>
              </a:spcAft>
            </a:pPr>
            <a:endPar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ctr">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MEMURLARINCA YAPILMASI </a:t>
            </a:r>
          </a:p>
          <a:p>
            <a:pPr indent="449580" algn="ctr">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GEREKEN İŞLEMLER AŞAĞIDA AÇIKLANMIŞTIR.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1-Kadastro çalışmalarında;</a:t>
            </a:r>
            <a:endParaRPr lang="tr-TR" b="1" u="sng"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a-Tasarruf Kontrol Memuru;</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-Gerektiğinde kadastro komisyonuna iştirak 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görev verilmesi halinde mahallinde komisyon incelemesi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-Eksik tapu, vergi kaydı ve diğer belgeleri tamamlamak ve personele iletmek.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-Davalı tutanakların süresinde mahkemeye intikalini sağlamak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Davalı taşınmaz mal tutanaklarının kadastro mahkemesine devri hakkında yönetmelik te belirlenmiştir.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-Çalışma alanına ait tapu, vergi kaydı ve diğer belgeleri çıkartılmasını, ilan ve tescilden sonra zabıt kayıtlarına revizyonların yapılmasını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*-Müdür tarafından görev verilmesi durumunda çalışmaların denetiminde görev almak.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*-Tutanak ve bunları tamamlayan belgeler üzerinde ve gerektiğinde arazide yapılan incelemede tespit edilen teknik, hukuki, idari noksan ve yanlışlıkları kadastro ekibine tamamlatmak veya düzelttirmek. Yapılan işlemleri kontrol defterinde göstererek tutanaktaki ilgili sütunu imzalamak.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57391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09BF680-7201-0A10-FB2F-236E4A76AB18}"/>
              </a:ext>
            </a:extLst>
          </p:cNvPr>
          <p:cNvSpPr txBox="1"/>
          <p:nvPr/>
        </p:nvSpPr>
        <p:spPr>
          <a:xfrm>
            <a:off x="0" y="0"/>
            <a:ext cx="12192000" cy="3556615"/>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sırasında eksik veya gerekli gördükleri bilgi ve belgeleri tamamlamak üzere kadastro müdürünün izni ile ilgili tapu sicil müdürlüğü ve diğer kurumların mahalli kuruluşlarına gitmek.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Muhtar, bilirkişiler ve kadastro teknisyenleri ile birlikte sınırlandırma ve tespitler tamamlandıktan sonra görevli olduğu çalışma alanı için düzenlenen uygulanamayan tapu kayıtları listesini ve bir başka çalışma alanında kalması nedeniyle uygulanmayan kayıtlar için ayrıca düzenlenen listeyi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Çalışma alanı içerisinde kadastrosu yapılmayan taşınmaz kalmadığına, sınırlandırma ve tespit işlerinin tamamlandığına dair tutanağı imzalamak,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(…Bir başka çalışma alanında kalması nedeniyle uygulanmayan kayıtlar için ayrı bir liste daha düzenlenir.)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-İhaleli ve ihalesiz işlerde teslim edilen tutanakların kontrolü,</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(Uygulanan, tapu ve vergi kayıtları ile diğer belgeler……)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59653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725C5D8-B245-BCB2-4F55-D2D7CA482BE1}"/>
              </a:ext>
            </a:extLst>
          </p:cNvPr>
          <p:cNvSpPr txBox="1"/>
          <p:nvPr/>
        </p:nvSpPr>
        <p:spPr>
          <a:xfrm>
            <a:off x="0" y="0"/>
            <a:ext cx="12192000" cy="5152436"/>
          </a:xfrm>
          <a:prstGeom prst="rect">
            <a:avLst/>
          </a:prstGeom>
          <a:noFill/>
        </p:spPr>
        <p:txBody>
          <a:bodyPr wrap="square">
            <a:spAutoFit/>
          </a:bodyPr>
          <a:lstStyle/>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b-Fen Kontrol Memuru;</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-Nirengi tesisi ile nirengi ve poligon hesaplarını ölçü işlerine başlamadan önce yapmak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Teknikerlerin ve kadastro teknisyenlerinin karşılaştığı sorunların çözümüne yardımcı olmak, eksik harita, plan gibi belgeleri tamamlayarak teknik personele iletmek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*-Müdür tarafından görev verilmesi durumunda çalışmaların denetiminde görev almak.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*-Tutanak ve bunları tamamlayan belgeler üzerinde ve gerektiğinde arazide yapılan incelemede tespit edilen teknik, hukuki, idari noksan ve yanlışlıkları kadastro ekibine tamamlatmak veya düzelttirmek. Yapılan işlemleri kontrol defterinde göstererek tutanaktaki ilgili sütunu imzalamak.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sırasında eksik veya gerekli gördükleri bilgi ve belgeleri tamamlamak üzere kadastro müdürünün izni ile ilgili tapu sicil müdürlüğü ve diğer kurumların mahalli kuruluşlarına gitmek.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-Haritaların teknik yönetmeliğe göre hazırlanıp hazırlanmadığının kontrol edilerek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-ihaleli ve ihalesiz işlerde teslim edilen ölçü, değerlendirme ve haritaların kontrolü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 alanı için düzenlenecek sınır krokilerini, ada bölüm krokilerini mühendisin yokluğunda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-Ölçü krokilerini düzenleyenlerle birlikte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9313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010F98F-20F6-2B85-A49C-23B490302EC6}"/>
              </a:ext>
            </a:extLst>
          </p:cNvPr>
          <p:cNvSpPr txBox="1"/>
          <p:nvPr/>
        </p:nvSpPr>
        <p:spPr>
          <a:xfrm>
            <a:off x="0" y="0"/>
            <a:ext cx="12192000" cy="4618637"/>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EKİBİ VE KOMİSYONUN KURULUŞU:</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3402/Madde 3 </a:t>
            </a:r>
            <a:endParaRPr lang="tr-TR" sz="18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ekibi; en az iki kadastro teknisyeni, mahalle veya köy muhtarı ile üç bilirkişiden oluşur.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(Ek fıkra: 22/2/2005 – 5304/2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md.</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Kadastronun fennî işlerinin ihale yoluyla yaptırılması halinde, kadastro ekibinde iki kadastro teknisyeni, iki teknisyenin temin edilememesi durumunda yerine bir kadastro teknisyeni görevlendirilebilir. Ekipteki kadastro teknisyeni yerine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da görevlendirilebilir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komisyonu; kadastro müdürü veya yardımcısının başkanlığında, bir kadastro üyesi ve itirazın mahiyetine göre kontrol mühendisinden veya </a:t>
            </a:r>
            <a:r>
              <a:rPr lang="tr-TR" sz="1800" b="1" i="1" u="sng" kern="100" dirty="0">
                <a:effectLst/>
                <a:latin typeface="Times New Roman" panose="02020603050405020304" pitchFamily="18" charset="0"/>
                <a:ea typeface="Aptos" panose="020B0004020202020204" pitchFamily="34" charset="0"/>
                <a:cs typeface="Times New Roman" panose="02020603050405020304" pitchFamily="18" charset="0"/>
              </a:rPr>
              <a:t>tasarruf kontrol memurundan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oluşur. Kontrol mühendisinin bulunmaması halinde yerine </a:t>
            </a:r>
            <a:r>
              <a:rPr lang="tr-TR" sz="1800" b="1" i="1" u="sng"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katılır</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Hükmünde</a:t>
            </a:r>
            <a:r>
              <a:rPr lang="tr-TR" kern="100" dirty="0">
                <a:latin typeface="Times New Roman" panose="02020603050405020304" pitchFamily="18" charset="0"/>
                <a:ea typeface="Aptos" panose="020B0004020202020204" pitchFamily="34" charset="0"/>
                <a:cs typeface="Times New Roman" panose="02020603050405020304" pitchFamily="18" charset="0"/>
              </a:rPr>
              <a:t>dir.</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kapsamda oluşturulan kadastro komisyonunda tasarruf kontrol memuru görev alır.’’ </a:t>
            </a:r>
          </a:p>
          <a:p>
            <a:pPr indent="449580" algn="just">
              <a:lnSpc>
                <a:spcPct val="107000"/>
              </a:lnSpc>
              <a:spcAft>
                <a:spcPts val="800"/>
              </a:spcAft>
            </a:pPr>
            <a:endParaRPr lang="tr-TR" kern="100" dirty="0">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60000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3959620-AB39-FFB6-B43F-C36BF3248C76}"/>
              </a:ext>
            </a:extLst>
          </p:cNvPr>
          <p:cNvSpPr txBox="1"/>
          <p:nvPr/>
        </p:nvSpPr>
        <p:spPr>
          <a:xfrm>
            <a:off x="0" y="0"/>
            <a:ext cx="12192000" cy="3055067"/>
          </a:xfrm>
          <a:prstGeom prst="rect">
            <a:avLst/>
          </a:prstGeom>
          <a:noFill/>
        </p:spPr>
        <p:txBody>
          <a:bodyPr wrap="square">
            <a:spAutoFit/>
          </a:bodyPr>
          <a:lstStyle/>
          <a:p>
            <a:pPr indent="449580" algn="just">
              <a:lnSpc>
                <a:spcPct val="107000"/>
              </a:lnSpc>
              <a:spcAft>
                <a:spcPts val="800"/>
              </a:spcAft>
            </a:pPr>
            <a:r>
              <a:rPr lang="tr-TR" b="1" dirty="0">
                <a:solidFill>
                  <a:srgbClr val="FF0000"/>
                </a:solidFill>
                <a:latin typeface="Times New Roman" panose="02020603050405020304" pitchFamily="18" charset="0"/>
                <a:cs typeface="Times New Roman" panose="02020603050405020304" pitchFamily="18" charset="0"/>
              </a:rPr>
              <a:t>KOMİSYON İNCELEMESİ:</a:t>
            </a:r>
            <a:endPar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3402/Madde 10 –</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Komisyon kendisine intikal eden işlerle itirazlı tutanakları, intikal tarihinden itibaren en geç bir ay içinde veya gerekçe gösterilmek suretiyle kadastro ekibinin çalışma alanındaki faaliyetleri sona erinceye kadar incelemek zorundadır.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incelemeler sonucunda eski tutanağın yerine kaim olmak üzere hak sahibini belirleyici yeni bir tutanak düzenlenir. Gerektiğinde bilirkişilerin ve muhtarın bilgilerinden yararlanılabilir. Belgeye karşı şahit dinlenmez. Komisyon, tam üye sayısı ile toplanarak oy çokluğu ile tespit yapar, sonuç askı ilanı ile ilgililere duyurur.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Aynı kuvvet ve mahiyetteki belgelerin uygulanmasında sonuca varılamayan veya çözümü kanunlarla mahkemelerin takdirine bırakılan konular, kadastro komisyonu tarafından gerekçe gösterilmek suretiyle tutanak ve ekleri ile birlikte kadastro mahkemesine devredilir.”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44344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204B284C-6DF8-6E94-EED1-1DED388074CA}"/>
              </a:ext>
            </a:extLst>
          </p:cNvPr>
          <p:cNvSpPr>
            <a:spLocks noGrp="1"/>
          </p:cNvSpPr>
          <p:nvPr>
            <p:ph type="title"/>
          </p:nvPr>
        </p:nvSpPr>
        <p:spPr>
          <a:xfrm>
            <a:off x="838200" y="1664208"/>
            <a:ext cx="10515600" cy="1271016"/>
          </a:xfrm>
        </p:spPr>
        <p:txBody>
          <a:bodyPr>
            <a:normAutofit fontScale="90000"/>
          </a:bodyPr>
          <a:lstStyle/>
          <a:p>
            <a:pPr algn="ctr"/>
            <a:r>
              <a:rPr lang="tr-TR" sz="32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MEMURLARININ GÖREV, YETKİLERİ ve SORUMLULUKLARI</a:t>
            </a:r>
            <a:br>
              <a:rPr lang="tr-TR" sz="1800" kern="100" dirty="0">
                <a:effectLst/>
                <a:latin typeface="Aptos" panose="020B0004020202020204" pitchFamily="34" charset="0"/>
                <a:ea typeface="Aptos" panose="020B0004020202020204" pitchFamily="34" charset="0"/>
                <a:cs typeface="Times New Roman" panose="02020603050405020304" pitchFamily="18" charset="0"/>
              </a:rPr>
            </a:br>
            <a:endParaRPr lang="tr-TR" dirty="0"/>
          </a:p>
        </p:txBody>
      </p:sp>
      <p:sp>
        <p:nvSpPr>
          <p:cNvPr id="5" name="İçerik Yer Tutucusu 4">
            <a:extLst>
              <a:ext uri="{FF2B5EF4-FFF2-40B4-BE49-F238E27FC236}">
                <a16:creationId xmlns:a16="http://schemas.microsoft.com/office/drawing/2014/main" id="{E23B6895-674D-2C46-D539-35C6AABE9B2D}"/>
              </a:ext>
            </a:extLst>
          </p:cNvPr>
          <p:cNvSpPr>
            <a:spLocks noGrp="1"/>
          </p:cNvSpPr>
          <p:nvPr>
            <p:ph idx="1"/>
          </p:nvPr>
        </p:nvSpPr>
        <p:spPr>
          <a:xfrm>
            <a:off x="722376" y="2834641"/>
            <a:ext cx="10631424" cy="2468880"/>
          </a:xfrm>
        </p:spPr>
        <p:txBody>
          <a:bodyPr>
            <a:normAutofit/>
          </a:bodyPr>
          <a:lstStyle/>
          <a:p>
            <a:pPr algn="ctr"/>
            <a:endParaRPr lang="tr-TR"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tr-TR" b="1" kern="100" dirty="0">
                <a:effectLst/>
                <a:latin typeface="Times New Roman" panose="02020603050405020304" pitchFamily="18" charset="0"/>
                <a:ea typeface="Aptos" panose="020B0004020202020204" pitchFamily="34" charset="0"/>
                <a:cs typeface="Times New Roman" panose="02020603050405020304" pitchFamily="18" charset="0"/>
              </a:rPr>
              <a:t>2020/3 sayılı ‘’</a:t>
            </a:r>
            <a:r>
              <a:rPr lang="tr-TR" kern="100" dirty="0">
                <a:effectLst/>
                <a:latin typeface="Aptos" panose="020B0004020202020204" pitchFamily="34" charset="0"/>
                <a:ea typeface="Aptos" panose="020B0004020202020204" pitchFamily="34" charset="0"/>
                <a:cs typeface="Times New Roman" panose="02020603050405020304" pitchFamily="18" charset="0"/>
              </a:rPr>
              <a:t> </a:t>
            </a:r>
            <a:r>
              <a:rPr lang="tr-TR" b="1" kern="100" dirty="0">
                <a:effectLst/>
                <a:latin typeface="Times New Roman" panose="02020603050405020304" pitchFamily="18" charset="0"/>
                <a:ea typeface="Aptos" panose="020B0004020202020204" pitchFamily="34" charset="0"/>
                <a:cs typeface="Times New Roman" panose="02020603050405020304" pitchFamily="18" charset="0"/>
              </a:rPr>
              <a:t>Tapu ve Kadastro Genel Müdürlüğü Taşra Teşkilatı Yetki, Görev ve Sorumlulukları Hakkında Genelge’’ </a:t>
            </a:r>
            <a:r>
              <a:rPr lang="tr-TR" b="1" kern="100" dirty="0" err="1">
                <a:effectLst/>
                <a:latin typeface="Times New Roman" panose="02020603050405020304" pitchFamily="18" charset="0"/>
                <a:ea typeface="Aptos" panose="020B0004020202020204" pitchFamily="34" charset="0"/>
                <a:cs typeface="Times New Roman" panose="02020603050405020304" pitchFamily="18" charset="0"/>
              </a:rPr>
              <a:t>nin</a:t>
            </a:r>
            <a:r>
              <a:rPr lang="tr-TR" b="1" kern="100" dirty="0">
                <a:effectLst/>
                <a:latin typeface="Times New Roman" panose="02020603050405020304" pitchFamily="18" charset="0"/>
                <a:ea typeface="Aptos" panose="020B0004020202020204" pitchFamily="34" charset="0"/>
                <a:cs typeface="Times New Roman" panose="02020603050405020304" pitchFamily="18" charset="0"/>
              </a:rPr>
              <a:t> 31. ve 32. maddelerinde tarif ed</a:t>
            </a:r>
            <a:r>
              <a:rPr lang="tr-TR" b="1" kern="100" dirty="0">
                <a:latin typeface="Times New Roman" panose="02020603050405020304" pitchFamily="18" charset="0"/>
                <a:ea typeface="Aptos" panose="020B0004020202020204" pitchFamily="34" charset="0"/>
                <a:cs typeface="Times New Roman" panose="02020603050405020304" pitchFamily="18" charset="0"/>
              </a:rPr>
              <a:t>ilmiştir. Buna göre;</a:t>
            </a:r>
            <a:endParaRPr lang="tr-TR" kern="100" dirty="0">
              <a:effectLst/>
              <a:latin typeface="Aptos" panose="020B0004020202020204" pitchFamily="34" charset="0"/>
              <a:ea typeface="Aptos" panose="020B000402020202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41200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85D54DB-8EA8-7414-C82C-4812BF58E6C8}"/>
              </a:ext>
            </a:extLst>
          </p:cNvPr>
          <p:cNvSpPr txBox="1"/>
          <p:nvPr/>
        </p:nvSpPr>
        <p:spPr>
          <a:xfrm>
            <a:off x="0" y="0"/>
            <a:ext cx="12192000" cy="543738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ÇALIŞMA ALANI, İLAN VE İTİRAZ:</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3402/Madde 4-</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ekibince çalışma alanı sınır tespiti il, ilçelerin belediye sınırları ile köy sınırları dikkate alınarak komşu mahalle veya köy bilgi belgelerinde istifade edilerek tespit 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22.02.2005/5304/3.Md.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 alanında 6831 sayılı Kanun kapsamında kadastrosuna bağlanmamış ormanların ve bitişiğindeki her çeşit taşınmaz malların ormanla müşterek sınırlarının tayini ve tespiti, kadastro ekibine 7 (yedi) gün içerisinde iştirak ettirilecek orman ve ziraat mühendisleri ile tayin ve tespitini yaparak 30 günlük kısmi ilana alınır ve bu alanlarda orman kadastrosu yapılmış sayılır.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(Ek fıkra: 19/4/2018-7139/35 </a:t>
            </a:r>
            <a:r>
              <a:rPr lang="tr-TR" sz="1800" b="1" kern="100" dirty="0" err="1">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md.</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Orman tahdidi veya kadastrosu yapılarak kesinleşmiş orman haritalarında, tapuya tescil edilip edilmediğine bakılmaksızın düzeltmeyi gerektiren tutanak, pafta ve zemin uyumsuzluğunun tespiti halinde bu kanunun 3. Maddesine göre oluşturulan kadastro ekibine orman işletme müdürlüğünce görevlendirilecek bir orman yüksek mühendisi veya orman mühendisi ile kadastro müdürlüğünce görevlendirilecek kontrol mühendisi veya mühendisin iştirak ettirildiği ekipçe orman sınır nokta ve hatları orman kadastro tutanakları esas alınarak zemine aplike edilir. Tespit edilen uyumsuzluklar teknik mevzuatına uygun hala getirilir. Çalışma neticesinde bir zabıt düzenlenerek ekip görevlilerince imza altına alınır. Düzeltme işlemi bu kanunun 11. Maddesine göre yapılan askı ilanından sonra kesinleşir.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31816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DA05432-5D29-D3E0-F5E7-033DB60AB98C}"/>
              </a:ext>
            </a:extLst>
          </p:cNvPr>
          <p:cNvSpPr txBox="1"/>
          <p:nvPr/>
        </p:nvSpPr>
        <p:spPr>
          <a:xfrm>
            <a:off x="0" y="0"/>
            <a:ext cx="12192000" cy="4639475"/>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3402 /MADDE 22;</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Evvelce tespit, tescil veya sınırlandırma sureti ile kadastro veya tapulaması yapılmış olan yerlerin yeniden kadastrosu yapılmaz, bu gibi yerler ikinci defaya kadastroya tabi tutulmuş ise ikinci kadastro tüm sonuçları ile geçersiz sayılır ve Türk Medeni </a:t>
            </a:r>
            <a:r>
              <a:rPr lang="tr-TR" i="1" kern="100" dirty="0">
                <a:latin typeface="Times New Roman" panose="02020603050405020304" pitchFamily="18" charset="0"/>
                <a:ea typeface="Aptos" panose="020B0004020202020204" pitchFamily="34" charset="0"/>
                <a:cs typeface="Times New Roman" panose="02020603050405020304" pitchFamily="18" charset="0"/>
              </a:rPr>
              <a:t>K</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anununun 1026. maddesine göre işlem yapılır. Süresinde dava açılmadığı takdirde ikinci kadastro tapu müdürlüğünce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iptal 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(TMK Madde 1026- Bir aynî hakkın sona ermesiyle tescil her türlü hukukî değerini kaybettiği takdirde, yüklü taşınmaz maliki, terkini isteyebilir. Tapu memuru bu istemi yerine getirirse, her ilgili, bu işlemin kendisine tebliği tarihinden başlayarak otuz gün içinde terkine karşı dava açabilir. Tapu memuru, </a:t>
            </a:r>
            <a:r>
              <a:rPr lang="tr-TR" sz="1800" i="1" u="sng" kern="100" dirty="0" err="1">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 hâkime başvurarak aynî hakkın sona erdiğinin belirlenmesine ilişkin karar verilmesini istemeye ve hâkimin vereceği karara dayanarak terkin işlemini yapmaya yetkilidir.)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Ancak: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 Tapulama, kadastro veya değişiklik işlemlerine ilişkin; sınırlandırma, ölçü, çizim ve hesaplamalardan kaynaklanan hataları gidermek üzere uygulama niteliğini kaybeden, teknik nedenlerle yetersiz kalan, eksikliği görülen veya zemindeki sınırları gerçeğe uygun göstermediği tespit edilen kadastro haritalarının tekrar düzenlenmesi ve tapu sicilinde gerekli düzeltmelerin sağlanması amacıyla tapulama ve kadastro görmüş yerlerde,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32296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5BE0C55-CFB4-B7A5-A8AD-026BB573C8A2}"/>
              </a:ext>
            </a:extLst>
          </p:cNvPr>
          <p:cNvSpPr txBox="1"/>
          <p:nvPr/>
        </p:nvSpPr>
        <p:spPr>
          <a:xfrm>
            <a:off x="0" y="0"/>
            <a:ext cx="12192000" cy="5346207"/>
          </a:xfrm>
          <a:prstGeom prst="rect">
            <a:avLst/>
          </a:prstGeom>
          <a:noFill/>
        </p:spPr>
        <p:txBody>
          <a:bodyPr wrap="square">
            <a:spAutoFit/>
          </a:bodyPr>
          <a:lstStyle/>
          <a:p>
            <a:pPr indent="449580" algn="just">
              <a:lnSpc>
                <a:spcPct val="107000"/>
              </a:lnSpc>
              <a:spcAft>
                <a:spcPts val="800"/>
              </a:spcAft>
            </a:pPr>
            <a:endParaRPr lang="tr-TR" sz="1800"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i="1" kern="100" dirty="0">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800"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 Daha önce sadece tapu tahriri yapılan veya 2859 sayılı Tapulama ve Kadastro Paftalarının Yenilenmesi Hakkında Kanuna göre yenileme yapılacak yerler ile 2981 sayılı İmar ve Gecekondu Mevzuatına Aykırı Yapılara Uygulanacak Bazı İşlemler ve 6785 Sayılı İmar Kanunu’nun Bir Maddesinin Değiştirilmesi Hakkında Kanun hükümlerine tâbi yerlerde,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Birinci fıkra hükmü uygulanmaz.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İkinci fıkranın (a) bendinin uygulanacağı alanlar Tapu ve Kadastro Genel Müdürünün onayı ile belirlenir ve çalışmalara başlanmadan en az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onbeş</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gün önce çalışma alanında, bölge merkezinde ve bölgenin bağlı olduğu il merkezinde alışılmış vasıtalarla duyurulur, ayrıca bir yerel gazete ve bir internet haber sitesi ile ilân edilir. Yapılacak çalışmalarda 2, 4, 14, 17, 19 ve 21 inci maddeler ile 13’üncü maddenin (B) ve 20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maddenin (B), (C) ve (D) bentleri hükümleri uygulanmaz.</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Tapulama ve kadastro çalışmalarında tespit dışı bırakılan kamu kurum ve kuruluşlarına ait yerlerin tescili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Tapuya tescil edilmiş ormanlardan, haritaları teknik mevzuata uygun olanlar aynen, diğerleri ise teknik mevzuata uygun hale getirildikten sonra tapu kütüğüne aktarılır.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Hükmündedir.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91000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95DA81-89D9-ACAB-C7EF-AC1FFFF68864}"/>
              </a:ext>
            </a:extLst>
          </p:cNvPr>
          <p:cNvSpPr txBox="1"/>
          <p:nvPr/>
        </p:nvSpPr>
        <p:spPr>
          <a:xfrm>
            <a:off x="0" y="1"/>
            <a:ext cx="12192000" cy="3416320"/>
          </a:xfrm>
          <a:prstGeom prst="rect">
            <a:avLst/>
          </a:prstGeom>
          <a:noFill/>
        </p:spPr>
        <p:txBody>
          <a:bodyPr wrap="square">
            <a:spAutoFit/>
          </a:bodyPr>
          <a:lstStyle/>
          <a:p>
            <a:r>
              <a:rPr lang="tr-TR" b="1" dirty="0">
                <a:latin typeface="Times New Roman" panose="02020603050405020304" pitchFamily="18" charset="0"/>
                <a:cs typeface="Times New Roman" panose="02020603050405020304" pitchFamily="18" charset="0"/>
              </a:rPr>
              <a:t>	</a:t>
            </a:r>
            <a:r>
              <a:rPr lang="tr-TR" b="1" dirty="0">
                <a:solidFill>
                  <a:srgbClr val="FF0000"/>
                </a:solidFill>
                <a:latin typeface="Times New Roman" panose="02020603050405020304" pitchFamily="18" charset="0"/>
                <a:cs typeface="Times New Roman" panose="02020603050405020304" pitchFamily="18" charset="0"/>
              </a:rPr>
              <a:t>ÖNCELİKLİ KADASTRO VE İHALE: </a:t>
            </a:r>
          </a:p>
          <a:p>
            <a:endParaRPr lang="tr-TR" b="1" i="1" u="sng"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	</a:t>
            </a:r>
            <a:r>
              <a:rPr lang="tr-TR" b="1" dirty="0">
                <a:solidFill>
                  <a:srgbClr val="0070C0"/>
                </a:solidFill>
                <a:latin typeface="Times New Roman" panose="02020603050405020304" pitchFamily="18" charset="0"/>
                <a:cs typeface="Times New Roman" panose="02020603050405020304" pitchFamily="18" charset="0"/>
              </a:rPr>
              <a:t>3402/Madde 39 </a:t>
            </a:r>
          </a:p>
          <a:p>
            <a:pPr algn="just"/>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Kadastroya başlanan bölgelerde henüz sırası gelmeyen çalışma alanları içindeki yatırımlarla ilgili mevki ve adaların kadastro giderlerinin tamamının ilgililerince veya istekte bulunan kamu kurum ve kuruluşlarınca Tapu ve Kadastro Genel Müdürlüğü Döner Sermaye İşletmesi hesabına yatırılması halinde kadastroları öncelikle yapılır. </a:t>
            </a:r>
          </a:p>
          <a:p>
            <a:pPr algn="just"/>
            <a:r>
              <a:rPr lang="tr-TR" i="1" dirty="0">
                <a:latin typeface="Times New Roman" panose="02020603050405020304" pitchFamily="18" charset="0"/>
                <a:cs typeface="Times New Roman" panose="02020603050405020304" pitchFamily="18" charset="0"/>
              </a:rPr>
              <a:t>	Onanmış imar planlarının kapsadığı alanlar ile kamulaştırma kararı kesinleşmiş olan ve toplu halde bulunan taşınmaz malların kadastrosu, ilgili kamu kurum veya kuruluşunun talebi üzerine, bu Kanunun öngördüğü ilanlardan mevki veya ada ilanı ile yetinilerek yapılıp, 11 inci maddesine göre ilan edilir. </a:t>
            </a:r>
          </a:p>
          <a:p>
            <a:pPr algn="just"/>
            <a:r>
              <a:rPr lang="tr-TR" i="1" dirty="0">
                <a:latin typeface="Times New Roman" panose="02020603050405020304" pitchFamily="18" charset="0"/>
                <a:cs typeface="Times New Roman" panose="02020603050405020304" pitchFamily="18" charset="0"/>
              </a:rPr>
              <a:t>	Tapu ve Kadastro Genel Müdürlüğü, bağlı olduğu Bakanlığın onayını almak kaydı ile, kadastronun fenni işlerinin bir kısmını veya tamamını gerçek veya tüzelkişilere ihale yolu ile yaptırabilir. Bu ihalelerde gelecek yıllara sari taahhütlerde bulunabilir</a:t>
            </a:r>
            <a:r>
              <a:rPr lang="tr-TR" i="1" dirty="0"/>
              <a:t>.</a:t>
            </a:r>
          </a:p>
        </p:txBody>
      </p:sp>
    </p:spTree>
    <p:extLst>
      <p:ext uri="{BB962C8B-B14F-4D97-AF65-F5344CB8AC3E}">
        <p14:creationId xmlns:p14="http://schemas.microsoft.com/office/powerpoint/2010/main" val="2680064715"/>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B51211A-4EC6-E985-B862-2A4AE535DA86}"/>
              </a:ext>
            </a:extLst>
          </p:cNvPr>
          <p:cNvSpPr txBox="1"/>
          <p:nvPr/>
        </p:nvSpPr>
        <p:spPr>
          <a:xfrm>
            <a:off x="0" y="0"/>
            <a:ext cx="12192000" cy="458952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HATALARIN DÜZELTİLMESİ: </a:t>
            </a:r>
            <a:endParaRPr lang="tr-TR" sz="1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Madde 41 – (Değişik birinci fıkra:22/2/2005 – 5304/9 </a:t>
            </a:r>
            <a:r>
              <a:rPr lang="tr-TR" sz="18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md.</a:t>
            </a: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sırasında veya sonrasında yapılan işlemlerle geometrik durumları kesinleşmiş olan taşınmazlarda ölçü, sınırlandırma,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tersimat</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ve hesaplamalardan doğan hatalar, ilgilinin müracaatı veya kadastro müdürlüğünce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düzeltilir. Düzeltme, taşınmaz malikleri ile diğer hak sahiplerine tebliğ olunur. Tebliğ tarihinden başlayan otuz gün içinde düzeltmenin kaldırılması yolunda sulh hukuk mahkemesinde dava açılmadığı takdirde, yapılan düzeltme kesinleşir.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(Değişik :22/2/2005 – 5304/9 </a:t>
            </a:r>
            <a:r>
              <a:rPr lang="tr-TR" sz="18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md.</a:t>
            </a: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Kadastro sırasında veya sonrasında yapılan işlemlerle kesinleşmiş olan taşınmazlarda, değişiklik işlemleri sırasında ortaya çıkan yüzölçümü farklılıklarından, kadastronun dayandığı teknik kurallarda belirtilen hata sınırları içinde kalanların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düzeltilmesine kadastro müdürlükleri yetkilidir.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Bu maddenin uygulanmasında, 12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maddede belirtilen hak düşürücü süre aranmaz.</a:t>
            </a:r>
          </a:p>
          <a:p>
            <a:pPr indent="449580" algn="just">
              <a:lnSpc>
                <a:spcPct val="107000"/>
              </a:lnSpc>
              <a:spcAft>
                <a:spcPts val="800"/>
              </a:spcAft>
            </a:pPr>
            <a:r>
              <a:rPr lang="tr-TR" kern="100" dirty="0">
                <a:latin typeface="Times New Roman" panose="02020603050405020304" pitchFamily="18" charset="0"/>
                <a:ea typeface="Aptos" panose="020B0004020202020204" pitchFamily="34" charset="0"/>
                <a:cs typeface="Times New Roman" panose="02020603050405020304" pitchFamily="18" charset="0"/>
              </a:rPr>
              <a:t>Şeklinde iken, </a:t>
            </a:r>
          </a:p>
          <a:p>
            <a:pPr indent="449580" algn="just">
              <a:lnSpc>
                <a:spcPct val="107000"/>
              </a:lnSpc>
              <a:spcAft>
                <a:spcPts val="800"/>
              </a:spcAft>
            </a:pPr>
            <a:endParaRPr lang="tr-TR" sz="1800"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64506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D3CDE9B-0610-BEA9-BBE6-1158C48CA188}"/>
              </a:ext>
            </a:extLst>
          </p:cNvPr>
          <p:cNvSpPr txBox="1"/>
          <p:nvPr/>
        </p:nvSpPr>
        <p:spPr>
          <a:xfrm>
            <a:off x="118534" y="550334"/>
            <a:ext cx="12192000" cy="6186309"/>
          </a:xfrm>
          <a:prstGeom prst="rect">
            <a:avLst/>
          </a:prstGeom>
          <a:noFill/>
        </p:spPr>
        <p:txBody>
          <a:bodyPr wrap="square">
            <a:spAutoFit/>
          </a:bodyPr>
          <a:lstStyle/>
          <a:p>
            <a:pPr indent="359410" algn="just">
              <a:buNone/>
            </a:pPr>
            <a:r>
              <a:rPr lang="tr-TR"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7579 SAYILI </a:t>
            </a:r>
            <a:r>
              <a:rPr lang="tr-TR" b="1" i="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a:t>
            </a:r>
            <a:r>
              <a:rPr lang="tr-TR" b="1" dirty="0">
                <a:solidFill>
                  <a:srgbClr val="FF0000"/>
                </a:solidFill>
                <a:latin typeface="Times New Roman" panose="02020603050405020304" pitchFamily="18" charset="0"/>
                <a:cs typeface="Times New Roman" panose="02020603050405020304" pitchFamily="18" charset="0"/>
              </a:rPr>
              <a:t>TAPU KANUNU İLE BAZI KANUNLARDA VE 375 SAYILI KANUN HÜKMÜNDE KARARNAMEDE DEĞİŞİKLİK YAPILMASINA DAİR KANUN’’ (22 Mayıs 2026 tarihli ve 33261 sayılı Resmi </a:t>
            </a:r>
            <a:r>
              <a:rPr lang="tr-TR" b="1" dirty="0" err="1">
                <a:solidFill>
                  <a:srgbClr val="FF0000"/>
                </a:solidFill>
                <a:latin typeface="Times New Roman" panose="02020603050405020304" pitchFamily="18" charset="0"/>
                <a:cs typeface="Times New Roman" panose="02020603050405020304" pitchFamily="18" charset="0"/>
              </a:rPr>
              <a:t>Gazete’de</a:t>
            </a:r>
            <a:r>
              <a:rPr lang="tr-TR" b="1" dirty="0">
                <a:solidFill>
                  <a:srgbClr val="FF0000"/>
                </a:solidFill>
                <a:latin typeface="Times New Roman" panose="02020603050405020304" pitchFamily="18" charset="0"/>
                <a:cs typeface="Times New Roman" panose="02020603050405020304" pitchFamily="18" charset="0"/>
              </a:rPr>
              <a:t> yayımlandı) </a:t>
            </a:r>
          </a:p>
          <a:p>
            <a:pPr indent="359410" algn="just">
              <a:buNone/>
            </a:pPr>
            <a:r>
              <a:rPr lang="tr-TR" sz="1800" b="1" i="0" dirty="0">
                <a:solidFill>
                  <a:srgbClr val="0070C0"/>
                </a:solidFill>
                <a:latin typeface="Times New Roman" panose="02020603050405020304" pitchFamily="18" charset="0"/>
                <a:cs typeface="Times New Roman" panose="02020603050405020304" pitchFamily="18" charset="0"/>
              </a:rPr>
              <a:t>3402/ MADDE 41</a:t>
            </a:r>
            <a:endParaRPr lang="tr-TR" sz="1800" i="0" dirty="0">
              <a:solidFill>
                <a:srgbClr val="0070C0"/>
              </a:solidFill>
              <a:latin typeface="Times New Roman" panose="02020603050405020304" pitchFamily="18" charset="0"/>
            </a:endParaRPr>
          </a:p>
          <a:p>
            <a:pPr indent="359410" algn="just">
              <a:buNone/>
            </a:pPr>
            <a:r>
              <a:rPr lang="tr-TR" sz="1800" b="1" i="0" u="sng" dirty="0">
                <a:solidFill>
                  <a:srgbClr val="000000"/>
                </a:solidFill>
                <a:latin typeface="Times New Roman" panose="02020603050405020304" pitchFamily="18" charset="0"/>
              </a:rPr>
              <a:t>MADDE 16- </a:t>
            </a:r>
            <a:r>
              <a:rPr lang="tr-TR" sz="1800" i="0" dirty="0">
                <a:solidFill>
                  <a:srgbClr val="000000"/>
                </a:solidFill>
                <a:latin typeface="Times New Roman" panose="02020603050405020304" pitchFamily="18" charset="0"/>
              </a:rPr>
              <a:t>21/6/1987 tarihli ve 3402 sayılı Kadastro Kanununun 41 inci maddesinin başlığı “Hatalar ve düzeltme işlemleri:” şeklinde, birinci fıkrası aşağıdaki şekilde değiştirilmiş, birinci fıkrasından sonra gelmek üzere aşağıdaki fıkralar eklenmiş ve mevcut ikinci fıkrası aşağıdaki şekilde değiştirilmiştir.</a:t>
            </a:r>
            <a:endParaRPr lang="tr-TR" sz="2000" i="0"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“Kadastro sırasında veya sonrasında yapılan işlemlerle geometrik durumları kesinleşmiş olan taşınmazlarda ölçü, sınırlandırma, </a:t>
            </a:r>
            <a:r>
              <a:rPr lang="tr-TR" sz="1800" i="1" dirty="0" err="1">
                <a:solidFill>
                  <a:srgbClr val="000000"/>
                </a:solidFill>
                <a:latin typeface="Times New Roman" panose="02020603050405020304" pitchFamily="18" charset="0"/>
              </a:rPr>
              <a:t>tersimat</a:t>
            </a:r>
            <a:r>
              <a:rPr lang="tr-TR" sz="1800" i="1" dirty="0">
                <a:solidFill>
                  <a:srgbClr val="000000"/>
                </a:solidFill>
                <a:latin typeface="Times New Roman" panose="02020603050405020304" pitchFamily="18" charset="0"/>
              </a:rPr>
              <a:t> ve hesaplamalardan doğan düzeltme, taşınmaz malikleri ile diğer hak sahiplerine tebliğ olunur. Tebliğ tarihinden başlayan otuz gün içinde düzeltmenin kaldırılması yolunda sulh hukuk mahkemesinde dava açılmadığı takdirde, yapılan düzeltme kesinleşir. Tapu planının oluşturulduğu tarihte elde edilen ölçü ve hesaplamalar sonucunda bulunan koordinat, yüzölçümü gibi değerlerin, güncel teknolojiler kullanılarak yeniden hesaplanan değerleri arasındaki miktar, fark olarak tanımlanır.”</a:t>
            </a:r>
            <a:endParaRPr lang="tr-TR" sz="2000" i="1"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“Tapu planının üretim yöntemi ve ölçeğine göre hesaplanan taşınmazın zemindeki sınırları ile ölçü ve yüzölçümü değerleri arasındaki ölçü ve hesaplama tekniğine göre bilimsel olarak kabul edilebilir fark, yanılma sınırı (tecviz) olarak tanımlanır.</a:t>
            </a:r>
            <a:endParaRPr lang="tr-TR" sz="2000" i="1"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Fark, yanılma sınırı içinde veya dışında olabilir.</a:t>
            </a:r>
            <a:endParaRPr lang="tr-TR" sz="2000" i="1" dirty="0">
              <a:solidFill>
                <a:srgbClr val="000000"/>
              </a:solidFill>
              <a:latin typeface="Times New Roman" panose="02020603050405020304" pitchFamily="18" charset="0"/>
            </a:endParaRPr>
          </a:p>
          <a:p>
            <a:pPr indent="359410" algn="just">
              <a:buNone/>
            </a:pPr>
            <a:r>
              <a:rPr lang="tr-TR" i="1" dirty="0">
                <a:solidFill>
                  <a:srgbClr val="000000"/>
                </a:solidFill>
                <a:latin typeface="Times New Roman" panose="02020603050405020304" pitchFamily="18" charset="0"/>
              </a:rPr>
              <a:t>Hata, farkın yanılma sınırını aştığı durumlardır.”</a:t>
            </a:r>
            <a:endParaRPr lang="tr-TR" sz="2000" i="1"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“Kadastro sırasında veya sonrasında yapılan işlemlerle geometrik durumları kesinleşmiş olan taşınmazlarda ölçü, sınırlandırma, </a:t>
            </a:r>
            <a:r>
              <a:rPr lang="tr-TR" sz="1800" i="1" dirty="0" err="1">
                <a:solidFill>
                  <a:srgbClr val="000000"/>
                </a:solidFill>
                <a:latin typeface="Times New Roman" panose="02020603050405020304" pitchFamily="18" charset="0"/>
              </a:rPr>
              <a:t>tersimat</a:t>
            </a:r>
            <a:r>
              <a:rPr lang="tr-TR" sz="1800" i="1" dirty="0">
                <a:solidFill>
                  <a:srgbClr val="000000"/>
                </a:solidFill>
                <a:latin typeface="Times New Roman" panose="02020603050405020304" pitchFamily="18" charset="0"/>
              </a:rPr>
              <a:t> ve hesaplamalardan doğan yanılma sınırı dışındaki farklar ilgilinin müracaatı veya kadastro müdürlüğünce </a:t>
            </a:r>
            <a:r>
              <a:rPr lang="tr-TR" sz="1800" i="1" dirty="0" err="1">
                <a:solidFill>
                  <a:srgbClr val="000000"/>
                </a:solidFill>
                <a:latin typeface="Times New Roman" panose="02020603050405020304" pitchFamily="18" charset="0"/>
              </a:rPr>
              <a:t>re’sen</a:t>
            </a:r>
            <a:r>
              <a:rPr lang="tr-TR" sz="1800" i="1" dirty="0">
                <a:solidFill>
                  <a:srgbClr val="000000"/>
                </a:solidFill>
                <a:latin typeface="Times New Roman" panose="02020603050405020304" pitchFamily="18" charset="0"/>
              </a:rPr>
              <a:t> düzeltilir. Yanılma sınırının içindeki farklar aynı usulle düzeltilebilir. Yapılacak düzeltme işlemlerinde farkın tamamı düzeltmeye konu edilir</a:t>
            </a:r>
            <a:r>
              <a:rPr lang="tr-TR" sz="1800" b="0" i="1" dirty="0">
                <a:solidFill>
                  <a:srgbClr val="000000"/>
                </a:solidFill>
                <a:effectLst/>
                <a:latin typeface="Times New Roman" panose="02020603050405020304" pitchFamily="18" charset="0"/>
              </a:rPr>
              <a:t>.”</a:t>
            </a:r>
          </a:p>
          <a:p>
            <a:pPr indent="359410" algn="just">
              <a:buNone/>
            </a:pPr>
            <a:r>
              <a:rPr lang="tr-TR" dirty="0">
                <a:solidFill>
                  <a:srgbClr val="000000"/>
                </a:solidFill>
                <a:latin typeface="Times New Roman" panose="02020603050405020304" pitchFamily="18" charset="0"/>
              </a:rPr>
              <a:t>Şeklinde değiştirilmiştir.</a:t>
            </a:r>
            <a:endParaRPr lang="tr-TR" sz="20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266579354"/>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DB57DC0-45FA-7F7B-127C-AB0FF0B5BD20}"/>
              </a:ext>
            </a:extLst>
          </p:cNvPr>
          <p:cNvSpPr txBox="1"/>
          <p:nvPr/>
        </p:nvSpPr>
        <p:spPr>
          <a:xfrm>
            <a:off x="0" y="0"/>
            <a:ext cx="12192000" cy="2158348"/>
          </a:xfrm>
          <a:prstGeom prst="rect">
            <a:avLst/>
          </a:prstGeom>
          <a:noFill/>
        </p:spPr>
        <p:txBody>
          <a:bodyPr wrap="square">
            <a:spAutoFit/>
          </a:bodyPr>
          <a:lstStyle/>
          <a:p>
            <a:pPr indent="449580" algn="just">
              <a:lnSpc>
                <a:spcPct val="107000"/>
              </a:lnSpc>
              <a:spcAft>
                <a:spcPts val="800"/>
              </a:spcAft>
            </a:pPr>
            <a:r>
              <a:rPr lang="tr-TR" b="1" kern="100" dirty="0">
                <a:solidFill>
                  <a:srgbClr val="FF0000"/>
                </a:solidFill>
                <a:latin typeface="Times New Roman" panose="02020603050405020304" pitchFamily="18" charset="0"/>
                <a:cs typeface="Times New Roman" panose="02020603050405020304" pitchFamily="18" charset="0"/>
              </a:rPr>
              <a:t>SAYISALLAŞTIRMA:</a:t>
            </a:r>
          </a:p>
          <a:p>
            <a:pPr indent="449580" algn="just">
              <a:lnSpc>
                <a:spcPct val="107000"/>
              </a:lnSpc>
              <a:spcAft>
                <a:spcPts val="800"/>
              </a:spcAft>
            </a:pPr>
            <a:r>
              <a:rPr lang="tr-TR" b="1" kern="100" dirty="0">
                <a:solidFill>
                  <a:srgbClr val="FF0000"/>
                </a:solidFill>
                <a:latin typeface="Times New Roman" panose="02020603050405020304" pitchFamily="18" charset="0"/>
                <a:cs typeface="Times New Roman" panose="02020603050405020304" pitchFamily="18" charset="0"/>
              </a:rPr>
              <a:t>EK MADDE 1 – (Ek: 22/2/2005 – 5304/11 Md.)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Kadastro veya tapulama haritaları, arazi kontrolü yapılmak suretiyle sayısal hale getirilir. Yapılan çalışmaların sonucu, 11 inci maddeye göre ilân edilir ve ilân süresi içerisinde dava açılmayan taşınmaz malların kayıtlarında gerekli düzeltme yapılır.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Tapu kayıtlarında </a:t>
            </a:r>
            <a:r>
              <a:rPr lang="tr-TR" i="1" kern="100" dirty="0" err="1">
                <a:latin typeface="Times New Roman" panose="02020603050405020304" pitchFamily="18" charset="0"/>
                <a:cs typeface="Times New Roman" panose="02020603050405020304" pitchFamily="18" charset="0"/>
              </a:rPr>
              <a:t>icareteyn</a:t>
            </a:r>
            <a:r>
              <a:rPr lang="tr-TR" i="1" kern="100" dirty="0">
                <a:latin typeface="Times New Roman" panose="02020603050405020304" pitchFamily="18" charset="0"/>
                <a:cs typeface="Times New Roman" panose="02020603050405020304" pitchFamily="18" charset="0"/>
              </a:rPr>
              <a:t> veya mukataalı olduğuna dair vakıf şerhi bulunan taşınmazlarda 12 </a:t>
            </a:r>
            <a:r>
              <a:rPr lang="tr-TR" i="1" kern="100" dirty="0" err="1">
                <a:latin typeface="Times New Roman" panose="02020603050405020304" pitchFamily="18" charset="0"/>
                <a:cs typeface="Times New Roman" panose="02020603050405020304" pitchFamily="18" charset="0"/>
              </a:rPr>
              <a:t>nci</a:t>
            </a:r>
            <a:r>
              <a:rPr lang="tr-TR" i="1" kern="100" dirty="0">
                <a:latin typeface="Times New Roman" panose="02020603050405020304" pitchFamily="18" charset="0"/>
                <a:cs typeface="Times New Roman" panose="02020603050405020304" pitchFamily="18" charset="0"/>
              </a:rPr>
              <a:t> maddenin 3 üncü fıkra (Hak Düşürücü süre) hükümleri uygulanmaz…</a:t>
            </a:r>
          </a:p>
        </p:txBody>
      </p:sp>
    </p:spTree>
    <p:extLst>
      <p:ext uri="{BB962C8B-B14F-4D97-AF65-F5344CB8AC3E}">
        <p14:creationId xmlns:p14="http://schemas.microsoft.com/office/powerpoint/2010/main" val="334093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DD71599-4C90-5D38-AA3C-4FC8EDE20B4C}"/>
              </a:ext>
            </a:extLst>
          </p:cNvPr>
          <p:cNvSpPr txBox="1"/>
          <p:nvPr/>
        </p:nvSpPr>
        <p:spPr>
          <a:xfrm>
            <a:off x="0" y="0"/>
            <a:ext cx="12192000" cy="6030112"/>
          </a:xfrm>
          <a:prstGeom prst="rect">
            <a:avLst/>
          </a:prstGeom>
          <a:noFill/>
        </p:spPr>
        <p:txBody>
          <a:bodyPr wrap="square">
            <a:spAutoFit/>
          </a:bodyPr>
          <a:lstStyle/>
          <a:p>
            <a:pPr indent="449580" algn="just">
              <a:lnSpc>
                <a:spcPct val="107000"/>
              </a:lnSpc>
              <a:spcAft>
                <a:spcPts val="800"/>
              </a:spcAft>
            </a:pPr>
            <a:endParaRPr lang="tr-TR" sz="1800" b="1" i="1" u="sng"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HAZİNE ADINA ORMAN SINIRLARI DIŞINA ÇIKARILAN YERLERİN KADASTROSU VE TESCİLİ </a:t>
            </a:r>
            <a:endParaRPr lang="tr-TR" sz="1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EK MADDE 4 – (Ek: 15/1/2009-5831/8 Md.)</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6831 sayılı Orman Kanununun 20/6/1973 tarihli ve 1744 sayılı Kanunla değişik 2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 ile 23/9/1983 tarihli ve 2896 sayılı, 5/6/1986 tarihli ve 3302 sayılı kanunlarla değişik 2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maddesinin (B) bendine göre orman kadastro komisyonlarınca Hazine adına orman sınırları dışına çıkarılan yerler, fiili kullanım durumları dikkate alınmak ve varsa üzerindeki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muhdesatın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kime veya kimlere ait olduğu ve kim veya kimler tarafından ne zamandan beri kullanıldığı kadastro tutanağının beyanlar hanesinde gösterilmek suretiyle, bu Kanunun 11 inci maddesinde belirtilen askı ilanı hariç diğer ilanlar yapılmaksızın öncelikle kadastrosu yapılarak Hazine adına tescil edilir.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maddeye göre yapılacak kadastro çalışmaları ikinci kadastro sayılmaz.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maddeye göre yapılacak kadastro sırasında orman ve Hazine adına orman sınırları dışına çıkarılan yerlerin sınır nokta ve hatları; orman kadastro tutanakları esas alınmak suretiyle orman işletme müdürlüğünce görevlendirilecek en az bir orman yüksek mühendisi ya da orman mühendisinin iştirak ettirildiği kadastro ekibince zemine aplike edilir. Bu çalışmalar sırasında kadastro veya orman haritalarında düzeltmeyi gerektiren tutanak, pafta ve zemin uyumsuzluğunun tespiti halinde, yukarıda oluşturulan kadastro ekibince teknik mevzuata uygun hale getirilir. Bu çalışmalara kadastro kontrol mühendisi de iştirak ettirilir. Çalışma sonucunda bir zabıt düzenlenir ve bu zabıt ekip görevlileri ile kontrol mühendisi tarafından birlikte imzalanır.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Düzeltme işlemleri, orman mevzuatı ile tapu ve kadastro mevzuatına göre yapılmış ve bu Kanuna göre yapılacak askı ilanı ile de ilan ve tebliğ edilmiş sayılır.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41359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07D0A8F-3710-C325-14F0-00424C4308AA}"/>
              </a:ext>
            </a:extLst>
          </p:cNvPr>
          <p:cNvSpPr txBox="1"/>
          <p:nvPr/>
        </p:nvSpPr>
        <p:spPr>
          <a:xfrm>
            <a:off x="0" y="0"/>
            <a:ext cx="12192000" cy="3841564"/>
          </a:xfrm>
          <a:prstGeom prst="rect">
            <a:avLst/>
          </a:prstGeom>
          <a:noFill/>
        </p:spPr>
        <p:txBody>
          <a:bodyPr wrap="square">
            <a:spAutoFit/>
          </a:bodyPr>
          <a:lstStyle/>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Hazine adına orman sınırları dışına çıkarılan yerler, daha öncesi tescil edilmiş olduğuna bakılmaksızın Maliye Bakanlığının talebi üzerine, Tapu ve Kadastro Genel Müdürlüğünce fiili kullanım durumları dikkate alınmak suretiyle ifraz ve/veya tevhit de yapılabilir. Bu işlemler sırasında, orman ve kadastro haritalarında tespit edilen fenni hatalar, yukarıdaki üçüncü fıkrada belirtilen usul ve esaslara göre düzeltilir.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(İptal beşinci fıkra: Anayasa Mahkemesi’nin 12/5/2011 tarihli ve E.: 2009/24, K.: 2011/75 sayılı Kararı ile.</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i="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“Bu madde kapsamındaki kadastro, ifraz ve tescil işlemleri, 3194 sayılı İmar Kanunu ile 3.7.2005 tarihli ve 5403 sayılı Toprak Koruma ve Arazi Kullanımı Kanunundaki kısıtlamalara tabi olmaksızın yapılır.” hükmü iptal edildi.)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çalışmalarına başlanılmadan önce, Hazine adına orman sınırları dışına çıkarılan yerlerin içerisinde özel kanunlarına göre değerlendirilmesi gereken alanlar bulunup bulunmadığı kadastro müdürlüğünce ilgili kurum ve kuruluşlarına yazı ile sorulur. İlgili idarelerce 15 gün içerisinde kadastro müdürlüğüne bilgi verilir. Bu süre içinde cevap verilmediği takdirde, söz konusu alanların bulunmadığı yönünde cevap verilmiş sayılır. Bu bilgilere veya ilgili idarelerce zeminde gösterilen sınırlara göre bu yerler içindeki bu alanların sınırları ölçülerek krokisinde gösterilir ve beyanlar hanesinde belirtilir.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061185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E40CBFA-3C1D-B749-8E02-2FE65F8BF826}"/>
              </a:ext>
            </a:extLst>
          </p:cNvPr>
          <p:cNvSpPr txBox="1"/>
          <p:nvPr/>
        </p:nvSpPr>
        <p:spPr>
          <a:xfrm>
            <a:off x="0" y="0"/>
            <a:ext cx="12192000" cy="5672387"/>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EK MADDE 5 – (Ek: 12/7/2013-6495/31 Md.)</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Kadastrosu veya tapulaması tamamlanan çalışma alanlarında, orman kadastrosu ya da tahdidi yapılmamış ormanlar, 4 üncü ve 39 uncu maddelerde yer alan esaslar çerçevesinde kadastroya tabi tutulur.</a:t>
            </a:r>
          </a:p>
          <a:p>
            <a:pPr indent="449580" algn="just">
              <a:lnSpc>
                <a:spcPct val="107000"/>
              </a:lnSpc>
              <a:spcAft>
                <a:spcPts val="800"/>
              </a:spcAft>
            </a:pPr>
            <a:r>
              <a:rPr lang="tr-TR" b="1" kern="100" dirty="0">
                <a:solidFill>
                  <a:srgbClr val="FF0000"/>
                </a:solidFill>
                <a:latin typeface="Times New Roman" panose="02020603050405020304" pitchFamily="18" charset="0"/>
                <a:cs typeface="Times New Roman" panose="02020603050405020304" pitchFamily="18" charset="0"/>
              </a:rPr>
              <a:t>EK MADDE 7- (Ek:23/3/2023-7442/36 Md.)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Evvelce tahdidi veya kadastrosu yapılmış orman alanları ile bu Kanun kapsamında orman kadastrosu yapılacak orman alanlarında 31/8/1956 tarihli ve 6831 sayılı Orman Kanunu’nun 2’nci maddesinin birinci fıkrasının (B) bendine göre orman sınırı dışına çıkarılacak yerler, 4’üncü ve 39 uncu maddelerde yer alan esaslar çerçevesinde tayin ve tespit edilerek eş zamanlı olarak ek 4’üncü maddede yer alan esaslar dahilinde Hazine adına tescil edilir. Ancak, bu çalışmaları yapacak olan kadastro ekibi ile yapılacak itirazları inceleyecek kadastro komisyonuna, Orman Genel Müdürlüğünce orman kadastro komisyonlarında en az iki yıl çalışmış bir yüksek orman mühendisi veya orman mühendisi ile bir yüksek ziraat mühendisi veya ziraat mühendisi ilaveten görevlendirilir.</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 Hak sahibi gerçek ve tüzel kişiler tarafından orman sınırları dışına çıkarma işlemlerine karşı açılacak itiraz davalarında hasım Hazine ve Orman Genel Müdürlüğüdür. Orman Genel Müdürlüğünce açılacak davalarda hasım, hak sahibi gerçek ve tüzel kişilerdir.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Kesinleşme tarihinden itibaren on yıl geçtikten sonra, kadastrodan önceki hukuki sebeplere dayanılarak Hazine hariç itiraz olunamaz ve dava açılamaz.</a:t>
            </a:r>
          </a:p>
          <a:p>
            <a:pPr indent="449580" algn="just">
              <a:lnSpc>
                <a:spcPct val="107000"/>
              </a:lnSpc>
              <a:spcAft>
                <a:spcPts val="800"/>
              </a:spcAft>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75801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1A8AE665-45A6-11A4-434B-D9E6C535BF5C}"/>
              </a:ext>
            </a:extLst>
          </p:cNvPr>
          <p:cNvSpPr txBox="1"/>
          <p:nvPr/>
        </p:nvSpPr>
        <p:spPr>
          <a:xfrm>
            <a:off x="0" y="0"/>
            <a:ext cx="12192000" cy="5448799"/>
          </a:xfrm>
          <a:prstGeom prst="rect">
            <a:avLst/>
          </a:prstGeom>
          <a:noFill/>
        </p:spPr>
        <p:txBody>
          <a:bodyPr wrap="square">
            <a:spAutoFit/>
          </a:bodyPr>
          <a:lstStyle/>
          <a:p>
            <a:pPr algn="ctr">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Memuru (Tasarruf)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31 – (1) Kontrol memurunun (tasarruf) yetki, görev ve sorumlulukları şunlardır: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 Müdürlüğün kadastroya ilişkin hukuki işlerini mevzuata uygun olarak müdür tarafından hazırlanan plana göre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Gerektiğinde kadastro komisyonuna iştirak 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görev verilmesi halinde mahallinde komisyon incelemesi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c) Teknikerlerin ve kadastro teknisyenlerinin karşılaştığı sorunların çözümüne yardımcı olmak,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eksik tapu, vergi kaydı ve diğer belgeleri tamamlamak ve personele iletmek.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 İşlerin hızlı ve düzenli yürütülmesi için talep ve önerileri Kadastro Müdürlüğüne iletmek,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görev verilmesi halinde değişiklik ve talebe bağlı işlemleri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Davalı tutanakların süresinde mahkemeye intikalini sağlamak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 Kadastro müdürü tarafından görev verilmesi halinde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çalışma alanına ait tapu, vergi kaydı ve diğer belgeleri çıkartılmasını, ilan ve tescilden sonra zabıt kayıtlarına revizyonların yapılmasını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f) Kadastro müdürü tarafından verilen diğer işleri yapmakla görevlidir.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memuru (tasarruf), görevlerini yerine getirirken kadastro müdürüne, kadastro müdürü tarafından yetki devri yapılması halinde, yetki verilen görevlerde kadastro müdür yardımcısına, ilçelerde görev yapıyor olması halinde ilçe kadastro hizmet yeri sorumlusuna ve ilgisine göre kadastro üyesine, teknik işlerde mühendis ve kontrol mühendisine karşı sorumludur.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59792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EE1546C-F26D-89DF-B9AE-A5AEA66DA0B5}"/>
              </a:ext>
            </a:extLst>
          </p:cNvPr>
          <p:cNvSpPr txBox="1"/>
          <p:nvPr/>
        </p:nvSpPr>
        <p:spPr>
          <a:xfrm>
            <a:off x="0" y="1"/>
            <a:ext cx="12192000" cy="2063385"/>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TESPİT DIŞI YERLER</a:t>
            </a: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3402/GEÇİCİ MADDE 8 – (Ek: 15/1/2009-5831/9 Md.)</a:t>
            </a:r>
            <a:r>
              <a:rPr lang="tr-TR"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Kanunun yayımı tarihinden önce yapılan tapulama veya kadastro çalışmalarında tespit dışı bırakılan tapuda kayıtlı taşınmazlar ile kamu kurum ve kuruluşlarına ait yerlerde ve çalışma alanı içinde orman olduğu gerekçesiyle tespit harici bırakılan alanlarda, daha sonra kesinleşen orman kadastrosu sonucunda orman sınırı dışında kalan tapulu ve tapusuz taşınmazların 3402 sayılı Kanun hükümleri gereğince kadastrosu yapılır.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25258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07CE0F1-F92E-C7F1-BB7C-FBE2F2454DEA}"/>
              </a:ext>
            </a:extLst>
          </p:cNvPr>
          <p:cNvSpPr txBox="1"/>
          <p:nvPr/>
        </p:nvSpPr>
        <p:spPr>
          <a:xfrm>
            <a:off x="0" y="0"/>
            <a:ext cx="12192000" cy="6337889"/>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KOMİSYONU GÖREV VE YETKİLERİ</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İtirazları İnceleyecek Kadastro Komisyonunun Kuruluşu ve Görevleri Hakkında Yönetmelik’ in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Komisyonunun Kuruluşu</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komisyonu; kadastro müdürü veya Genel Müdürlüğün olumlu görüşü alınmak suretiyle müdür yardımcısının başkanlığında, kadastro müdürü, </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üyesi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ve itirazın mahiyetine göre kontrol mühendisi veya </a:t>
            </a:r>
            <a:r>
              <a:rPr lang="tr-TR" sz="18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tasarruf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olmak üzere 3 kişiden oluşur.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Kontrol mühendisinin bulunmaması veya izinli olması halinde yerine fenle ilgili kontrol memuru katılır.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Komisyonun kurulması için başkan ve üyelerin tamamının bulunması şarttır.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Bu maddede unvanları belirtilen memurlar, bu maksatla açılmış okul veya kurslardan mezun olanlar arasından Tapu ve Kadastro Genel Müdürlüğünce atanırlar.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(Ek fıkra: RG-26/09/2005-25948) Ormanla ilgili itirazların incelenmesinde, kadastro komisyonuna ayrıca itiraza konu parsellerin sınırlandırma ve tespitinde görev almayan mahalli orman kuruluşunca görevlendirilecek bir orman yüksek mühendisi veya orman mühendisi ile tarım müdürlüklerince görevlendirilecek bir ziraat yüksek mühendisi veya ziraat mühendisi iştirak ettirilir. </a:t>
            </a: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(Ek fıkra: RG-26/09/2005-25948) 4342 sayılı Mera Kanununun 7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maddesinin son fıkrası uyarınca yapılacak çalışmalarda, kadastro komisyonu; kadastro müdürü veya müdür yardımcısının başkanlığında kadastro üyesi, kontrol mühendisi ve ilgili tarım müdürlüğünce görevlendirilecek ziraat mühendisinden oluşur.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16759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0400D5A-0372-C3B8-BB21-F37F1CE8E45A}"/>
              </a:ext>
            </a:extLst>
          </p:cNvPr>
          <p:cNvSpPr txBox="1"/>
          <p:nvPr/>
        </p:nvSpPr>
        <p:spPr>
          <a:xfrm>
            <a:off x="0" y="0"/>
            <a:ext cx="12192000" cy="6429068"/>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KOMİSYONUNUN GÖREVLERİ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4</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 (Değişik: RG-26/09/2005-25948) Kadastro teknisyenleri arasında ya da ormanla ilgili sınırlandırma ve tespitlerde kadastro teknisyenleri ile orman ve tarım kuruluşlarınca görevlendirilen elemanlar arasında görüş ayrılığı olduğu veya tarafların dayandığı kayıt ve belgelerin aynı kuvvet ve mahiyette görülmesi nedeniyle, 3402 sayılı Kadastro Kanunu’nun 7’nci maddesinin üçüncü fıkrası gereğince çözümlenmek üzere gönderilen işlere,"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(7/3-Kadastro teknisyenleri arasında görüş ayrılığı olduğu veya tarafların dayandıkları kayıt ve belgeler aynı kuvvet ve mahiyette görüldüğü takdirde taşınmaza ait tutanak gerekçesi ile birlikte çözümlenmek üzere kadastro komisyonuna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 Çalışma alanı sınırı içinde veya bitişiğindeki taşınmaz mallar ile dışında toplu olarak bulunan taşınmaz mallardan kadastro tutanağı düzenlenmeyen yerlerin, kadastroya tabi olması yolunda iddia bulunduğu takdirde, Kadastro Kanunu’nun 7/4 maddesi (Çalışma alanı sınırı içinde veya bitişiğindeki taşınmaz mallar ile dışında toplu olarak bulunan taşınmaz mallardan kadastro tutanağı düzenlenmeyen yerlerin kadastroya tabi olması yolunda iddia vaki olursa, bu Kanun gereğince tahdit ve tespiti yapılarak tutanak düzenlenir ve iddia sebepleri açıklanarak kadastro komisyonuna tevdi edilir. ) uyarınca düzenlenen tutanakların geometrik ve hukuksal konularını çözümlenmesine,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c) (Değişik: RG-26/09/2005-25948) 3402 sayılı Kadastro Kanunu’nun 8 inci maddesi uyarınca intikal ettirilen işlere, (Kontrol elemanları ile kadastro teknisyenleri arasında görüş ayrılığı olup, komisyona intikal ettirilen tutanaklar)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 (Değişik: RG-26/09/2005-25948) 3402 sayılı Kadastro Kanunu’nun 4’üncü ve 9 uncu maddeleri uyarınca kadastro tespitlerine yapılan itirazlara,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558993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AB5ECD2-E2DB-BC98-EEFA-D09C3B391F64}"/>
              </a:ext>
            </a:extLst>
          </p:cNvPr>
          <p:cNvSpPr txBox="1"/>
          <p:nvPr/>
        </p:nvSpPr>
        <p:spPr>
          <a:xfrm>
            <a:off x="0" y="-1"/>
            <a:ext cx="12192000" cy="3944157"/>
          </a:xfrm>
          <a:prstGeom prst="rect">
            <a:avLst/>
          </a:prstGeom>
          <a:noFill/>
        </p:spPr>
        <p:txBody>
          <a:bodyPr wrap="square">
            <a:spAutoFit/>
          </a:bodyPr>
          <a:lstStyle/>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(Madde 4/4-Ormanla ilgili yapılan itirazların incelenmesinde kadastro komisyonuna da itiraza konu tespitlerde görev almayan Orman Genel Müdürlüğü taşra teşkilâtınca görevlendirilecek bir orman yüksek mühendisi veya orman mühendisi ile tarım müdürlüklerince görevlendirilecek bir ziraat yüksek mühendisi veya ziraat mühendisi iştirak ettirilmesi zorunludur.)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(Madde 9 – Kadastro tutanağı düzenlendikten sonra kadastro ekibi çalışma alanında işlerini bitirinceye kadar tespitlere itiraz edilebilir. İtiraz, kadastro teknisyenliğine veya kadastro müdürlüğüne yapılır. Bu durumda itirazla ilgili tutanak veya ekleri en geç on gün içinde kadastro komisyonuna intikal ettirilir. İtiraz sadece uygulanan belgelerin geçerliliği hakkında yapılabilir. Bir belgeye dayanmayan itirazlar incelenmez. İtiraz edenin ilan süresi içinde dava açma hakkı saklıdır)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 (Değişik: RG-26/09/2005-25948) İlgililerince son beyan döneminde beyanname verilmeyen veya hisseli olup da bir kısım hissedarlarca beyanda bulunulmayan veya beyan tarihinden sonra vasfı değişen taşınmazlara, kadastro ve dava harcı ile yargılama giderlerine esas olmak üzere kıymet takdir edilmesi işlerine,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f) (Ek: RG-26/09/2005-25948) 4342 sayılı Mera Kanununun 7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maddesinin son fıkrası uyarınca, bu Kanun kapsamındaki kamu orta malı niteliğindeki yerlerin sınırlarının belirlenmesi işlerine,”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bakar şeklinde belirlenmiştir.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515740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AA58C9E-EEFD-7D1D-FD4E-F98D71F08EF6}"/>
              </a:ext>
            </a:extLst>
          </p:cNvPr>
          <p:cNvSpPr txBox="1"/>
          <p:nvPr/>
        </p:nvSpPr>
        <p:spPr>
          <a:xfrm>
            <a:off x="0" y="0"/>
            <a:ext cx="12192000" cy="314624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3-3402/41. MADDESİ , “KADASTRO SIRASINDA VEYA SONRASINDA YAPILAN İŞLEMLERLE GEOMETRİK DURUMLARI KESİNLEŞMİŞ OLAN TAŞINMAZLARDA ÖLÇÜ, SINIRLANDIRMA, TERSİMAT VE HESAPLAMALARDAN DOĞAN HATALARIN DÜZELTİLMESİNE İLİŞKİN YÖNETMELİK” VE 2022/7 SAYILI GENELGEYE GÖRE YAPILAN DÜZELTME ÇALIŞMALARINDA;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Yönetmeliğin MADDE 4/2 ve 2022/7 </a:t>
            </a:r>
            <a:r>
              <a:rPr lang="tr-TR" sz="1800" b="1"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genelgenin MADDE 4/4. fıkrası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/41. Madde kapsamında düzeltme yapılacak olması durumunda, </a:t>
            </a:r>
            <a:r>
              <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tarafından, kontrol mühendisi, </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kontrol memuru </a:t>
            </a:r>
            <a:r>
              <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rPr>
              <a:t>veya kadastro üyesi ile kadastro teknisyeninden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oluşan en az üç kişilik bir ekip görevlendirir. Görevlendirilen ekip tarafından büroda gerektiğinde arazide yapılacak inceleme sırasında tespit edilen hatalar, düzenlenecek “Teknik Hatalar Düzeltme Formu” unda ayrıntılı olarak açıklanır ve parselin geometrisinde değişiklik meydana gelmesi durumunda mevcut durum ve düzeltme durumunu gösterir kroki düzenlenerek imza altına alınır.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40753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03F5B2E-0235-3968-21E8-C2C9A1DA0E37}"/>
              </a:ext>
            </a:extLst>
          </p:cNvPr>
          <p:cNvSpPr txBox="1"/>
          <p:nvPr/>
        </p:nvSpPr>
        <p:spPr>
          <a:xfrm>
            <a:off x="0" y="0"/>
            <a:ext cx="12192000" cy="315060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2025/3 </a:t>
            </a:r>
            <a:r>
              <a:rPr lang="tr-TR"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NOLU</a:t>
            </a: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MÜKERRERLİKLERİN GİDERİLMESİ GENELGESİ</a:t>
            </a:r>
            <a:r>
              <a:rPr lang="tr-TR"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kapsamda kadastro müdürü tarafından mükerrerliğin incelenmesi için görevlendirilen ve Kont. Müh. Kadastro Üyesi/</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Tasarruf Kont. Memuru.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ve Tekniker/Kadastro Teknisyeninden oluşan Mükerrerlik Komisyonunda,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Aynı zamanda kadastro müdürlüklerinde köy/</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mah</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/ada/parsel bazında devam eden çalışmaların </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Tasarruf Kontrol Memuru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Kad</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Üyesi tarafından takip edilmesi.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Mükerrerlik ile ilgili çalışmalara başlanılmadan parselde teknik hata bulunup bulunmadığı kontrol edilir. Teknik hata varsa 3402/41. Madde kapsamında düzeltme işlemi yapılır. Dava açılmaz ise mükerrerlik çalışmalarına devam edilir. Dava süreci Tasarruf Kont. Mem./kadastro üyesi tarafından takip edilir.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r>
              <a:rPr lang="tr-TR" sz="1800" dirty="0">
                <a:effectLst/>
                <a:latin typeface="Times New Roman" panose="02020603050405020304" pitchFamily="18" charset="0"/>
                <a:ea typeface="Aptos" panose="020B0004020202020204" pitchFamily="34" charset="0"/>
              </a:rPr>
              <a:t>	Mükerrerlik raporu ve krokisi düzenlenir. Krokiye incelemeye esas bilgi ve belgeler eklenir.</a:t>
            </a:r>
            <a:endParaRPr lang="tr-TR" dirty="0"/>
          </a:p>
        </p:txBody>
      </p:sp>
    </p:spTree>
    <p:extLst>
      <p:ext uri="{BB962C8B-B14F-4D97-AF65-F5344CB8AC3E}">
        <p14:creationId xmlns:p14="http://schemas.microsoft.com/office/powerpoint/2010/main" val="31242786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51D48CF-DFCD-F4D7-EF9B-7A3020FDBC93}"/>
              </a:ext>
            </a:extLst>
          </p:cNvPr>
          <p:cNvSpPr txBox="1"/>
          <p:nvPr/>
        </p:nvSpPr>
        <p:spPr>
          <a:xfrm>
            <a:off x="0" y="0"/>
            <a:ext cx="12192000" cy="6919202"/>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5- 3402/22.MADDE ve 2013/11 SAYILI KAMU KURUM VE KURULUŞLARINA AİT YERLERİN İDARİ YOLDAN TESCİLİ KONULU GENELGE KAPSAMINDA YAPILAN ÇALIŞMALAR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2013/11 </a:t>
            </a:r>
            <a:r>
              <a:rPr lang="tr-TR" b="1" u="sng" kern="100" dirty="0" err="1">
                <a:solidFill>
                  <a:srgbClr val="0070C0"/>
                </a:solidFill>
                <a:latin typeface="Times New Roman" panose="02020603050405020304" pitchFamily="18" charset="0"/>
                <a:ea typeface="Aptos" panose="020B0004020202020204" pitchFamily="34" charset="0"/>
                <a:cs typeface="Times New Roman" panose="02020603050405020304" pitchFamily="18" charset="0"/>
              </a:rPr>
              <a:t>nolu</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genelge;</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I-Kadastrosu Tamamlanmış Çalışma Alanlarında: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A-Kamu Kurum ve Kuruluşları Adına Tapuda Kayıtlı Olup da Kadastro Çalışmalarında Tespit Harici Bırakılan Taşınmazların Tescili;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çalışmalarından önce zabıt defterinde kayıtlı olmasına karşın, tapulama/kadastro çalışmalarında tespit dışı bırakılan hazine ve diğer kamu kurum ve kuruluşlarına ait alan yerlerin bu kuruluşlarca tescilinin, ekinde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kadastrodan sonra gerçek ve tüzel kişiler tarafından açılmış tescil davası ile hazine ve şahıslar arasında sınır veya mülkiyete yönelik yargıya intikal etmiş ve halen devam eden bir dava bulunup bulunmadığını belirten mahalli hukuk mahkemelerinden ve ilgili defterdarlık veya mal müdürlüğünden alınmış yazılar ile dayanak tapu kaydının ve varsa bu yere ait harita veya kroki örneğinin bulunduğu yazı ile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talep edilmesi halinde;</a:t>
            </a:r>
          </a:p>
          <a:p>
            <a:pPr indent="449580" algn="just">
              <a:lnSpc>
                <a:spcPct val="107000"/>
              </a:lnSpc>
              <a:spcAft>
                <a:spcPts val="800"/>
              </a:spcAft>
            </a:pPr>
            <a:r>
              <a:rPr lang="tr-TR" i="1" dirty="0">
                <a:latin typeface="Times New Roman" panose="02020603050405020304" pitchFamily="18" charset="0"/>
                <a:cs typeface="Times New Roman" panose="02020603050405020304" pitchFamily="18" charset="0"/>
              </a:rPr>
              <a:t>İbraz edilen kaydın kadastro çalışmaları sırasında uygulanıp uygulanmadığı, uygulanmamışsa uygulanmama nedeni ve tedavül görmekle hükümsüz hale gelip gelmediği, tescil evrakları arasında harita (tescil veya kamulaştırma haritası gibi) veya krokisinin bulunup bulunmadığı, talep konusu yerin kıyı kenar çizgisi, orman tahdit/kadastro veya mera haritası sınırları içerisinde kalıp kalmadığı hususları araştırılır.</a:t>
            </a:r>
            <a:endParaRPr lang="tr-TR"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İbraz edilen tapu kaydının talep konusu yere ait olup olmadığının tespiti amacıyla, kontrol mühendisi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üyesi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tasarruf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ve iki kadastro teknisyeni olmak üzere bir ekip oluşturulur ve bu ekibe ilgili kurum temsilcisi, köy ya da mahallenin muhtarı ile o yerdeki kadastro çalışmaları için seçilen bilirkişilerden üçü ölüm veya nakil gibi nedenlerle yeterli bilirkişi bulunmaması halinde ise, eksik bilirkişi adedi kadar ihtiyar kurulu üyesi iştirak ettirilmek suretiyle mahallinde inceleme yaptırılır.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33199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48ABD4B-3416-F4C3-CAE7-A1B38A7B8A32}"/>
              </a:ext>
            </a:extLst>
          </p:cNvPr>
          <p:cNvSpPr txBox="1"/>
          <p:nvPr/>
        </p:nvSpPr>
        <p:spPr>
          <a:xfrm>
            <a:off x="0" y="-1"/>
            <a:ext cx="12192000" cy="6919202"/>
          </a:xfrm>
          <a:prstGeom prst="rect">
            <a:avLst/>
          </a:prstGeom>
          <a:noFill/>
        </p:spPr>
        <p:txBody>
          <a:bodyPr wrap="square">
            <a:spAutoFit/>
          </a:bodyPr>
          <a:lstStyle/>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Yapılan inceleme sonucunda; ibraz edilen tapu kaydının hudutları itibariyle talep konusu yere ait olduğunun, tapu kaydının tedavülünün bulunmadığının ve kadastro sırasında bir başka parsele uygulanmadığının tespit edilmesi halinde, kayıt kapsamı yerin ölçüsü yapılır ve mükerrerliğe neden olunmaması amacıyla varsa bitişik parsellerle irtibatlı sınırlandırma krokisi ve tescile esas haritası düzenlenir. Ayrıca, yapılan araştırma ve sonuçları, düzenlenecek bir tutanakta açıklanır. Bu tutanak, ekip görevlileri, ilgili kurum temsilcisi, muhtar ve bilirkişilerce imzalanır</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çalışmalar sonucunda, idarenin talep yazısı ve ekleri ile ekipçe düzenlenecek tutanak, sınırlandırma krokisi ve tecile esas haritası ve tescil bildirimi kadastro müdürü tarafından bir üst yazıya eklenmek suretiyle tapu müdürlüğüne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II- Sınırlandırma Krokisi ve Tescile Esas Harita Yapımı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Tescili istenen taşınmaz;</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1-</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Kadastrosu veya tapulaması tamamlanmış çalışma alanında kalıyorsa;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22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maddesinde yer alan “Tapulama ve kadastro çalışmalarında tespit dışı bırakılan kamu kurum ve kuruluşlarına ait yerlerin tescili yapılır." hükmü nedeniyle, kadastrosu veya tapulaması tamamlanmış çalışma alanlarında kadastro harici bırakılmış yerlerin Hazine veya kamu kurum ve kuruluşları adına tescilinde, </a:t>
            </a:r>
            <a:r>
              <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rPr>
              <a:t>sınırlandırma krokisi ve tescile esas haritası kadastro müdürlüğünce düzenlenecek ve bu haritaların yapımı için döner sermaye ücreti alınmayacaktır.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Ayrıca, tescile esas haritası ile kadastro paftaları arasında uyum sağlanacaktır.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 Kadastroya açılmamış çalışma alanında kalıyorsa; karakol yeri, sağlık ocağı, okul, ibadet yeri, afet nedeniyle seçilen yeni yerleşim alanları için kamu hizmeti amaçlı kullanılacak olan </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yerlerin tesciline yönelik sınırlandırma krokisi ve tescile esas haritası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müdürlüklerince döner sermaye ücreti alınmaksızın düzenlenecektir. </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Bunların dışındaki yerlerin tescile esas haritaları ilgili kamu kurum ve kuruluşunca yapılacak veya yaptırılacak olup, bu haritaların kontrolü sırasında kontrollük hizmeti için döner sermaye ücreti alınmayacaktır. Kadastroya açılmamış çalışma alanında tescili istenen yerin </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sınırlandırma krokisi bu genelgede belirtildiği şekilde kadastro müdürlüğünce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düzenlenecektir.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173162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585A17A-38C1-0869-0123-29A2CB344500}"/>
              </a:ext>
            </a:extLst>
          </p:cNvPr>
          <p:cNvSpPr txBox="1"/>
          <p:nvPr/>
        </p:nvSpPr>
        <p:spPr>
          <a:xfrm>
            <a:off x="0" y="0"/>
            <a:ext cx="12192000" cy="7021794"/>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6-3402/GEÇİCİ MADDE 8 ve 2009/7 NOLU GENELGE ve 2018/13 NOLU GENELGENİN 21. MADDESİ KAPSAMINDA KADASTRO ÇALIŞMALARINDA TESPİT HARİCİ BIRAKILAN YERLERDE YAPILAN UYGULAMALAR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5831 sayılı “Tapu Kanunu ile Bazı Kanunlarda Değişiklik Yapılmasına Dair Kanunun” 9 uncu maddesi ile 3402 sayılı Kadastro Kanununa Geçici 8 inci madde eklenmiş ve bu madde ile “Bu Kanunun yayımı tarihinden önce yapılan tapulama veya kadastro çalışmalarında tespit dışı bırakılan tapuda kayıtlı taşınmazlar ile kamu kurum ve kuruluşlarına ait yerlerde ve çalışma alanı içinde orman olduğu gerekçesiyle tespit harici bırakılan alanlarda, daha sonra kesinleşen orman kadastrosu sonucunda orman sınırı dışında kalan tapulu ve tapusuz taşınmazların 3402 sayılı Kanun hükümleri gereğince kadastrosu yapılır.” hükmü getirilmiştir.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Kadastro Kanunu’nun Resmî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Gazete’de</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yayımlandığı 09.07.1987 tarihinden önceki Kanunlara (mülga 2613 sayılı Kadastro ve Tapu Tahriri Kanunu ile 5602, 509 ve 766 sayılı Tapulama Kanunları) göre kadastro ve tapulama çalışmaları yapılan birimlerde;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1-Tapuda kayıtlı olmasına rağmen, kadastro (kadastro/tapulama) çalışmaları sırasında kadastroya tabi tutulmayan (tespit harici bırakılan) taşınmazların,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2-Kamu kurum ve kuruluşlarına ait olup da kadastroya tabi tutulmamış (tespit harici bırakılan) yerlerin,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3-Çalışma alanı sınırı içinde orman olduğu gerekçesi ile kadastroya tabi tutulmayarak tespit harici bırakılan alanlarda, daha sonra 6831 sayılı Orman Kanunu’na göre yapılan ve kesinleşen orman kadastrosu sonucunda, söz konusu Kanunun 1 inci maddesine göre orman sayılmadığı gerekçesiyle orman sınırı dışında bırakılan (haritasında sarı renkle gösterilen yerler) tapulu veya tapusuz taşınmazların,</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madde uyarınca kadastroya tabi tutulması mümkün olup, kadastro çalışmalarında dikkate alınması gereken hususlar;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452098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D73F843-CC92-868D-1A4C-702FE7D5A53C}"/>
              </a:ext>
            </a:extLst>
          </p:cNvPr>
          <p:cNvSpPr txBox="1"/>
          <p:nvPr/>
        </p:nvSpPr>
        <p:spPr>
          <a:xfrm>
            <a:off x="0" y="-1"/>
            <a:ext cx="12192000" cy="6356292"/>
          </a:xfrm>
          <a:prstGeom prst="rect">
            <a:avLst/>
          </a:prstGeom>
          <a:noFill/>
        </p:spPr>
        <p:txBody>
          <a:bodyPr wrap="square">
            <a:spAutoFit/>
          </a:bodyPr>
          <a:lstStyle/>
          <a:p>
            <a:pPr marL="342900" lvl="0" indent="-342900" algn="just">
              <a:lnSpc>
                <a:spcPct val="107000"/>
              </a:lnSpc>
              <a:spcAft>
                <a:spcPts val="800"/>
              </a:spcAft>
              <a:buFont typeface="+mj-lt"/>
              <a:buAutoNum type="arabicPeriod"/>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kalmasına ve tapuda kayıtlı bulunmasına rağmen, 09.07.1987 tarihinden önce yapılan kadastro çalışmaları sırasında kadastroya tabi tutulmayarak tespit harici bırakılan taşınmazların kadastrosunda izlenecek yöntem;</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Öncelikle zemin ve paftasında yapılan inceleme ile tapu kaydına istinaden kadastrosu talep edilen taşınmazın kadastro çalışmalarında tespit dışı bırakılıp bırakılmadığı araştırılır. Tespit dışı bırakılmış ise ilgili kayıt ve belgelerinde inceleme yapılarak;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Tapu kaydının tedavül görmekle hükümsüz hale gelip gelmediği,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Birlik (çalışma alanı) kayıt defterine ve uygulanmayan tapu kayıtları listesine alınıp alınmadığı,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Kayıt maliki veya mirasçıları adına o birimde (çalışma alanında) tapusuz olarak tespit edilmiş taşınmazlar varsa, tapu kaydının hudutları itibariyle bu taşınmazlara uyup uymadığı,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Tapu kaydının kapsadığı yerin (kısmen veya tamamen) kayıt maliki ve mirasçıları dışında başka kişi veya kişiler adına tespit görüp görmediği,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Talep konusu taşınmazın, halen kayıt maliki veya mirasçılarının zilyet ve tasarrufunda bulunup bulunmadığı,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Taşınmaz malın, orman sınırı veya Hazine adına orman sınırı dışına çıkartılan yerlerin içinde bulunup bulunmadığı,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Kamu orta malı nitelikli taşınmazların içinde bulunup bulunmadığı,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Talep konusu taşınmazın, evvelce yapılan kadastro çalışmaları sırasında hangi amaçla kadastroya tabi tutulmayarak tespit harici bırakıldığı, </a:t>
            </a: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Tapu kaydının hudutları itibariyle, talep konusu taşınmazı kapsayıp kapsamadığı,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İlgili kuruştan da sorulmak suretiyle, talep taşınmazın kıyı kenar çizgisi içinde kalıp kalmadığı,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6781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Hususları etraflıca araştırılacaktır.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97923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831BB7B-F4FA-A127-5EF1-208CDF67D636}"/>
              </a:ext>
            </a:extLst>
          </p:cNvPr>
          <p:cNvSpPr txBox="1"/>
          <p:nvPr/>
        </p:nvSpPr>
        <p:spPr>
          <a:xfrm>
            <a:off x="0" y="91440"/>
            <a:ext cx="12192000" cy="6144118"/>
          </a:xfrm>
          <a:prstGeom prst="rect">
            <a:avLst/>
          </a:prstGeom>
          <a:noFill/>
        </p:spPr>
        <p:txBody>
          <a:bodyPr wrap="square">
            <a:spAutoFit/>
          </a:bodyPr>
          <a:lstStyle/>
          <a:p>
            <a:pPr algn="ctr">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Memuru (Fen) </a:t>
            </a:r>
            <a:endParaRPr lang="tr-TR"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 32- (1) Kontrol memurunun (fen) yetki, görev ve sorumlulukları şunlardır: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 Kadastro Müdürlüğünün kadastroya ilişkin teknik işlerini mevzuata uygun olarak ve kadastro müdürü tarafından hazırlanan plana göre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 Görevlendirilmesi halinde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değişiklik ve talebe bağlı işlemleri yapmak veya yapılmasını sağlamak, kadastro ve tapulama paftaları üzerinde değişiklikleri izlemek.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c) Kontrol mühendisince görev verilmesi veya gerektiğinde kadastro müdürü tarafından yapılan planlamaya göre çalışma alanlarındaki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nirengi tesisi ile nirengi ve poligon hesaplarını ölçü işlerine başlamadan önce yapmak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Teknikerlerin ve kadastro teknisyenlerinin karşılaştığı sorunların çözümüne  yardımcı olmak, eksik harita, plan gibi belgeleri tamamlayarak teknik personele iletmek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 İşlerin hızlı ve düzenli yürütülmesi için talep ve önerileri kontrol mühendisi veya kadastro müdürüne iletmek.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 Kontrol mühendisi olmadığı durumlarda kadastro komisyonuna katılmak.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f) Kadastro müdürü, kontrol mühendisi ve mühendisin vereceği diğer işleri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memuru (fen), görevlerini yerine getirirken kadastro müdürüne, kadastro müdürü tarafından yetki devri yapılması halinde, yetki verilen görevlerde kadastro müdür yardımcısına,</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ilçelerde görev</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yapıyor olması halinde ilçe kadastro hizmet yeri sorumlusuna ve ilgisine göre mühendis ve kontrol mühendisine karşı sorumludur.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Şeklinde tanımlanmıştır.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92148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FE332E1-306D-1255-3C99-36DACE77EEE1}"/>
              </a:ext>
            </a:extLst>
          </p:cNvPr>
          <p:cNvSpPr txBox="1"/>
          <p:nvPr/>
        </p:nvSpPr>
        <p:spPr>
          <a:xfrm>
            <a:off x="0" y="0"/>
            <a:ext cx="12192000" cy="3248838"/>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araştırma sonucu düzenlenecek onaylı rapor ve belge örnekleri ile inceleme sonucu göre taşınmaz malın kadastrosunun yapılıp yapılmaması hususunda oluşacak müdürlük görüşü bölge müdürlüğüne intikal ettirilecektir.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Bölge müdürlüklerince; rapor ve belgeler değerlendirilerek, kadastro talebinin karşılanıp karşılanmayacağı yönünde kadastro müdürlüğüne gerekli talimat verilecektir. Bölge müdürlüklerince kadastro yapılması yolunda verilecek talimat sonrası, kadastro müdürlüğünce düzenlenecek yıllık çalışma programında “3402/Geçici 8 inci maddesi” gereği programa alındığı hususu belirtilecektir.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müdürlüklerince yapılacak sınırlandırma ve tespitlerden önce, mahalli maliye, orman ve tarım kuruluşlarına, ayrıca, turizm bölgesi, alanı ve merkezi ilan edilen yerlerde Kültür ve Turizm Bakanlığı mahalli kuruluşuna gerekli duyuru yapılır ve duyuru yazısında çalışmalar sırasında idarelerince temsilci bulundurabilecekleri hususu belirtilir. Kadastro sonuçlarını gösterir askı cetvellerinin birer örneği ilan aşamasında bu kuruluşlara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879673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D01E026-6F92-5420-E2BC-59B1F0631711}"/>
              </a:ext>
            </a:extLst>
          </p:cNvPr>
          <p:cNvSpPr txBox="1"/>
          <p:nvPr/>
        </p:nvSpPr>
        <p:spPr>
          <a:xfrm>
            <a:off x="0" y="0"/>
            <a:ext cx="12192000" cy="565398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müdürlüğünce yapılacak incelemede;</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Birlik kayıt defterine ve uygulanmayan kayıtlar listesine alındığı,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Birlik kayıt defterine alınmamış olmakla birlikte, o çalışma alanında kayıt maliki veya mirasçıları adına senetsizden tespiti yapılmış olan bir taşınmazı kısmen veya tamamen kapsadığı,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Taşınmaz malın orman sınırı veya Hazine adına orman sınırı dışına çıkartılan yerlerin içinde bulunduğu,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Taşınmazın 4342 sayılı Mera Kanunu ile kamu orta malı olarak kabul edilen alanlar içinde kaldığı,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Taşınmazın kıyı kenar çizgisi içinde kaldığı,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Talep konusu taşınmazın, evvelce yapılan kadastro çalışmaları sırasında, 766 sayılı Kanunun 2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maddesinde öngörülen yerlerden olması nedeniyle kadastroya tabi tutulmayarak tespit harici bırakıldığı,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Yargı organlarınca, tespit harici bırakıldığı veya açılan tescil davasının reddedildiği,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Talebin dayanağı tapu kaydının tapuda tedavül görmekle hükümsüz hale geldiği,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Dayanak tapu kaydının zeminle uyumlu olmadığı,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Talebin 3402 sayılı Kanunun 14 üncü maddesinde sayılan belgelerden birisine dayandırılarak yapıldığı,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ibraz edilen tapu kaydı zeminle uyumlu olsa bile talep bölge müdürlüğüne intikal ettirilmeyecek ve ilgilisine konunun hükmen halli gerektiği yolunda bilgi verilmekle yetinilecektir.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502281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FF483B36-F217-A086-C27A-195FAD97172D}"/>
              </a:ext>
            </a:extLst>
          </p:cNvPr>
          <p:cNvSpPr txBox="1"/>
          <p:nvPr/>
        </p:nvSpPr>
        <p:spPr>
          <a:xfrm>
            <a:off x="0" y="0"/>
            <a:ext cx="12192000" cy="6857839"/>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2-Çalışma alanı sınırı içinde kalmasına rağmen, 09.07.1987 tarihinden önce yapılan kadastro çalışmaları sırasında kadastroya tabi tutulmayarak tespit harici bırakılan kamu kurum ve kuruluşlarına ait yerlerin kadastrosunda izlenecek yöntem;</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kalmasına rağmen kadastroya tabi tutulmayarak tespit harici bırakılan kamu kurum ve kuruluşlarına ait yerlerin Kadastro Kanunu hükümlerine göre kadastrosu ve tesciline yönelik taleplerde; öncelikle, zeminde ve paftası üzerinde yapılacak inceleme ile talep konusu yerin kadastro çalışmaları sırasında kadastroya tabi tutulmayarak tespit dışı bırakılıp bırakılmadığı, ayrıca bu alanda orman kadastro komisyonlarınca veya mera komisyonlarınca bir çalışma yapılıp yapılmadığı hususu araştırılır</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Tescil veya kadastrosu istenen yerin büyüklüğü de dikkate alınmak suretiyle yapılacak değerlendirme sonucunda, 2013/11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 kapsamında idari yoldan tescil veya 3402 sayılı Kadastro Kanunu hükümlerince kadastroya tabi tutulmak suretiyle karşılanacaktır</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Toplu Konut İdaresi Başkanlığınca, görev ve yetki alanında bulunan yerlerde kadastro çalışmaları sırasında tespit harici bırakılmış olan Devletin hüküm ve tasarrufu altındaki yerlere yönelik tescil talepleri de aynı usul ve esaslara göre karşılanacak ve tescil işlemini takiben mahalli maliye kuruluşuna bilgi verilecektir.</a:t>
            </a: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3-Çalışma alanı sınırı içinde orman olduğu gerekçesi ile kadastroya tabi tutulmayarak tespit harici bırakılan alanların kadastrosunda izlenecek yöntem;</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8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orman olduğu gerekçesi ile kadastroya tabi tutulmayarak tespit harici bırakılan alanlarda, daha sonra 6831 sayılı Orman Kanunu’na göre orman kadastro komisyonlarınca yapılan ve kesinleşen orman kadastrosu sonucunda, söz konusu Kanunun 1 inci maddesine göre orman sayılmadığı gerekçesiyle orman sınırı dışında bırakılan (haritasında sarı renkle gösterilen yerler) tapulu veya tapusuz taşınmazların kadastrosu, 2018/3 sayılı genelgedeki açıklamalar doğrultusunda yapılır.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147961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DDEBA21-78CE-A75A-1FB4-ABE548435DEB}"/>
              </a:ext>
            </a:extLst>
          </p:cNvPr>
          <p:cNvSpPr txBox="1"/>
          <p:nvPr/>
        </p:nvSpPr>
        <p:spPr>
          <a:xfrm>
            <a:off x="0" y="-1"/>
            <a:ext cx="12192000" cy="6531660"/>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2018/13 NOLU GENELGE</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Kapsam</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Madde 2;</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Kadastro güncelleme çalışmaları; 3402 sayılı Kadastro Kanununun 22-a maddesi kapsamında en az bir ada/mevki bazında veya dış sınırları teknik belgeleriyle uyumlu sabit ve/veya geçerli sınırla çevrili parsel grubundan oluşan; sınırlandırma, ölçü, çizim ve hesaplamalardan kaynaklanan hataları gidermek üzere teknik sebeplerle yetersiz kalan, uygulama niteliğini kaybeden, eksikliği görülen veya zemindeki sınırları gerçeğe uygun şekilde göstermediği tespit edilen kadastral harita ve bilgilerinin yeniden düzenlenmesini, güncelleme alanlarında intikal, taksim,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ifrazen</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taksim gibi mülkiyete yönelik işlemler ve kadastrodan kaynaklı hata ve eksikliklerin düzeltilmesini, 3402 sayılı Kanunun Ek-1 inci maddesine göre sayısallaştırma çalışması yapılacak alanlarda kalan parseller ile kadastro yönüyle işlemlere tabi tutulması gereken alanlarda çalışmaların birlikte yapılmasını kapsar</a:t>
            </a:r>
            <a:r>
              <a:rPr lang="tr-TR" sz="1800" i="1" kern="100" dirty="0">
                <a:solidFill>
                  <a:srgbClr val="EE000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Güncelleme Ekibinin Oluşturulması</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MADDE 7-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(1) Kadastro müdürlüğünce; bu genelge kapsamında görev yapmak üzere 3402 sayılı Kanunun 3’üncü maddesine göre kadastro güncelleme ekibi oluşturulur.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 Kadastro güncelleme alanında 3402/Ek-1 maddesi kapsamında çalışma yapılacak ise, sayısallaştırma ekibi, kadastro güncelleme ekibinde yer alan teknisyen ile birimin kontrolünden sorumlu kontrol memuru/mühendis ve kontrol mühendisinden oluşturulur.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 Kadastro yönüyle işleme tabi alanlarda çalışmalar, kadastro güncelleme ekibi tarafından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359317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37087B3-EC4F-7E67-50B0-91FCDDD8511F}"/>
              </a:ext>
            </a:extLst>
          </p:cNvPr>
          <p:cNvSpPr txBox="1"/>
          <p:nvPr/>
        </p:nvSpPr>
        <p:spPr>
          <a:xfrm>
            <a:off x="0" y="0"/>
            <a:ext cx="12192000" cy="6030112"/>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Tespit Harici Alanlarda Uygulama:</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21:</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(1)</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yayımı tarihinden önce tapulaması veya kadastrosu tamamlanmış olan kadastro güncelleme alanında; orman kadastrosu veya tahdidi yapılmış ya da henüz yapılmamış olan orman alanları ile 4342 sayılı Kanun kapsamındaki kamu orta malları dışında kalan kamu kurum ve kuruluşlarına ait tespit dışı bırakılmış olan yerler bulunması halinde, bu yerler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2’nci maddesi kapsamında Hazine adına kadastro işlemine tabi tutulur.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taşınmaz malların varsa üzerindeki tüm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ölçülür, kime veya kimlere ait olduğu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muhdesatın</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sahibi, cinsi, ihdas tarihi ve iktisap sebebi) belirlenir, kadastro güncelleme tutanağının edinme sebebi sütununda etraflıca açıklanır.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Bunlardan 19/07/2003 tarihinde ve sonrasında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4706 sayılı "Hazineye Ait Taşınmaz Malların Değerlendirilmesi ve Katma Değer Vergisi Kanunda Değişiklik Yapılması Hakkında Kanun" un 5 inci maddesinin son fıkrası gereğince tutanağın vasfı sütununda gösterilir. 19/07/2003 tarihinden önce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 taşımayan Hazineye ait yapı ve tesisler kadastro tutanağının vasfı sütununda gösterilir.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niteliğini taşıyanlar ise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dışındaki vasfı ile Maliye Hazinesi adına tespiti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Aynı parsel üzerinde birden fazla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niteliğinde bina bulunması durumunda, yatay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harf verilmek suretiyle, dikey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bağımsız bölüm numarası yazılmak suretiyle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sahipleri kadastro güncelleme tutanağının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069966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37087B3-EC4F-7E67-50B0-91FCDDD8511F}"/>
              </a:ext>
            </a:extLst>
          </p:cNvPr>
          <p:cNvSpPr txBox="1"/>
          <p:nvPr/>
        </p:nvSpPr>
        <p:spPr>
          <a:xfrm>
            <a:off x="0" y="0"/>
            <a:ext cx="12192000" cy="6030112"/>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Tespit Harici Alanlarda Uygulama:</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21:</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(1) 3402 sayılı Kanunun yayımı tarihinden önce tapulaması veya kadastrosu tamamlanmış olan kadastro güncelleme alanında;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orman kadastrosu veya tahdidi yapılmış ya da henüz yapılmamış olan orman alanları ile 4342 sayılı Kanun kapsamındaki kamu orta malları dışında kalan kamu kurum ve kuruluşlarına ait tespit dışı bırakılmış olan yerler bulunması halinde, bu yerler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2’nci maddesi kapsamında Hazine adına kadastro işlemine tabi tutulur.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taşınmaz malların varsa üzerindeki tüm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ölçülür, kime veya kimlere ait olduğu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muhdesatın</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sahibi, cinsi, ihdas tarihi ve iktisap sebebi) belirlenir, kadastro güncelleme tutanağının edinme sebebi sütununda etraflıca açıklanır.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Bunlardan 19/07/2003 tarihinde ve sonrasında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4706 sayılı "Hazineye Ait Taşınmaz Malların Değerlendirilmesi ve Katma Değer Vergisi Kanunda Değişiklik Yapılması Hakkında Kanun" un 5 inci maddesinin son fıkrası gereğince tutanağın vasfı sütununda gösterilir. 19/07/2003 tarihinden önce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 taşımayan Hazineye ait yapı ve tesisler kadastro tutanağının vasfı sütununda gösterilir.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niteliğini taşıyanlar ise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dışındaki vasfı ile Maliye Hazinesi adına tespiti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Aynı parsel üzerinde birden fazla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niteliğinde bina bulunması durumunda, yatay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harf verilmek suretiyle, dikey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bağımsız bölüm numarası yazılmak suretiyle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sahipleri kadastro güncelleme tutanağının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372304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839FD40-676A-6A42-5B29-64534EA0582E}"/>
              </a:ext>
            </a:extLst>
          </p:cNvPr>
          <p:cNvSpPr txBox="1"/>
          <p:nvPr/>
        </p:nvSpPr>
        <p:spPr>
          <a:xfrm>
            <a:off x="0" y="0"/>
            <a:ext cx="12192000" cy="6356292"/>
          </a:xfrm>
          <a:prstGeom prst="rect">
            <a:avLst/>
          </a:prstGeom>
          <a:noFill/>
        </p:spPr>
        <p:txBody>
          <a:bodyPr wrap="square">
            <a:spAutoFit/>
          </a:bodyPr>
          <a:lstStyle/>
          <a:p>
            <a:pPr marL="285750" indent="-285750" algn="just">
              <a:lnSpc>
                <a:spcPct val="107000"/>
              </a:lnSpc>
              <a:spcAft>
                <a:spcPts val="800"/>
              </a:spcAft>
              <a:buFontTx/>
              <a:buChar cha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Taşınmazın kim veya kimler tarafından ne zamandan beri kullanıldığı hususu da kadastro güncelleme tutanağının değerlendirme/edinme sebebi sütununda etraflıca açıklanır, kadastro güncelleme ekibince Maliye Hazinesi adına tespitleri yapılır. Tespit edilen kullanıcı/kullanıcıların kadastro güncelleme tutanağının edinme sebebi sütununda açıklanması ile yetinilir ve beyanlar hanesinde kullanıcı belirtmesi yapılmaz. </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alanlarda yapılacak bu çalışmalar esnasında, (tespit işlemi yapılmadan/kadastro güncelleme tutanağı düzenlenmeden önce) ilgililerince söz konusu alana ilişkin olarak eski tapu kaydı ibraz edilmesi halinde bu kayıt, kadastro güncelleme ekibince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1 inci maddesinde yer alan açıklamalar da dikkate alınarak incelenip değerlendirilerek sonucuna göre taşınmazın tespiti yapılır.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alanlarda yapılacak bu çalışmalar esnasında, (sınırlandırma ve tespit işlemi yapıldıktan sonra) ilgililerince söz konusu alana ilişkin olarak eski tapu kaydı ibraz edilmek suretiyle kadastro güncelleme ekibince Hazine adına yapılan tespite karşı itiraz edilmesi halinde, itiraz Kadastro Komisyonuna intikal ettirilir ve Komisyonca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1 inci maddesinde yer alan açıklamalar da dikkate alınarak incelenip değerlendirilmek suretiyle sonucuna göre taşınmazın tespiti yapılır.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Kanunun yayımı tarihinden önce yapılan tapulama veya kadastro çalışmalarına tabi tutulmuş olan köy veya mahalle birimlerinde; tapulama veya kadastro çalışmaları sırasında orman olduğu gerekçesi ile (tespit dışı bırakıldığı tarihte zeminde orman bulunan) genel sınır içinde tespit dışı bırakılan alanlarda 6831 sayılı Kanuna ya da 3402 sayılı Kanunun Ek-5 inci maddesine göre yapılan veya yapılacak olan orman kadastrosu sonucu (kısmen yapılacak 30 günlük askı ilan sonucu) orman sınırları dışında kalan yerler, bu Kanunun Geçici 8 inci maddesine göre (2018/3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I-E veya IV üncü maddesi esasları çerçevesinde) kadastro işlemine tabi tutulur.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just">
              <a:lnSpc>
                <a:spcPct val="107000"/>
              </a:lnSpc>
              <a:spcAft>
                <a:spcPts val="800"/>
              </a:spcAft>
              <a:buFontTx/>
              <a:buChar char="-"/>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53258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6F3CE4F-F99B-58BA-8A50-0A18871EDE0A}"/>
              </a:ext>
            </a:extLst>
          </p:cNvPr>
          <p:cNvSpPr txBox="1"/>
          <p:nvPr/>
        </p:nvSpPr>
        <p:spPr>
          <a:xfrm>
            <a:off x="0" y="0"/>
            <a:ext cx="12192000" cy="7411516"/>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Genel sınır dışında tapulama veya kadastroya tabi tutulmamış alanda (Genel sınır ile idari sınır arasında kalan tampon alanda) ise, bu alanda orman bulunsun ya da bulunmasın, ilk defa kadastro yapılması gerektiğinden; bu tampon alanda orman bulunması halinde öncelikle 3402 sayılı Kanunun 4 üncü maddesine göre orman kadastrosu yapıldıktan (kısmen 30 günlük askı ilanına alındıktan) sonra, kalan kesimin 3402 sayılı Kanun hükümlerince ve bu tampon alanda orman bulunmaması halinde de aynı Kanun hükümlerince kadastroya tabi tutulur. </a:t>
            </a: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yayımı tarihinden önce tapulaması ve kadastrosu tamamlanmış alanlarda; kamu kurum ve kuruluşlarına ait tespit dışı bırakılmış olan yerlerde maliye idaresinin talebi halinde, 2013/11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 esasları çerçevesinde idari yoldan Hazine adına tescil işlemi de yapılabilir.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(4)</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yayımı tarihi olan 09/07/1987 tarihinden itibaren bu Kanunun 4 üncü maddesinin, 5304 sayılı Kanun ile değişikliğinin yürürlüğe girdiği 03/03/2005 tarihine kadar olan süreçte,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Kanuna göre kadastrosu yapılmış köy veya mahalle birimlerinde, orman bulunması halinde bu orman alanının tespit dışı bırakılmayıp, Orman Kanununa göre orman kadastro komisyonlarınca orman tahdidi/kadastrosu yapılarak kesinleşmiş orman, 2/A ve 2/B alanlarının tapuya tescil edilerek kalan kesimin (sarı alanların) 3402 sayılı Kanun hükümlerince kadastrosunun yapılması ve orman tahdidi/kadastrosu yapılmamış olan orman alanlarının ise 3402 sayılı Kanunun mülga 4 üncü maddesine göre orman kadastrosu yapıldıktan sonra, kalan kesimin aynı Kanun hükümlerince kadastroya tabi tutulmuş olması gerektiğinden;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Güncelleme Yönetmeliğinin 15 inci maddesinin 3 üncü fıkrası hükmü gereğince; 3402 sayılı Kanunun yayımı tarihi olan 09/07/1987 tarihinden itibaren bu Kanunun 4 üncü maddesinin, 5304 sayılı Kanun ile değişikliğinin yürürlüğe girdiği 03/03/2005 tarihine kadar olan süreçte, 3402 sayılı Kanuna göre kadastrosu yapılmış olan köy veya mahalle birimlerinde, orman bulunduğu ve bu orman alanının tespit dışı bırakılmaması (yukarıda belirtildiği şekilde işlem yapılması) gerektiği halde, sehven tespit dışı bırakılmış ise; tespit dışı bırakılmış bu alanda Orman Kanunu hükümlerince yapılmış veya 6831 sayılı Orman Kanunu hükümlerince ya da 3402 sayılı Kanunun Ek-5 inci maddesi hükmünce yapılacak orman kadastrosu sonucunda orman sınırları dışında kalan yerler, 3402 sayılı Kanunun 1 inci maddesi gereğince bu Kanun hükümlerince kadastroya tabi tutulur.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794564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5277D17-16DF-D8A1-C3A9-A262AB391468}"/>
              </a:ext>
            </a:extLst>
          </p:cNvPr>
          <p:cNvSpPr txBox="1"/>
          <p:nvPr/>
        </p:nvSpPr>
        <p:spPr>
          <a:xfrm>
            <a:off x="0" y="0"/>
            <a:ext cx="12192000" cy="6417654"/>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alanlarda 3402 sayılı Kanunun Ek-5 inci maddesi hükmünce orman kadastrosunun yapılacak olması halinde, 2018/3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IV üncü maddesi esaslarına göre işlem yapılır. Ancak, öncelikle, 5304 sayılı Kanunun yürürlük tarihi olan 03/03/2005 tarihinden önce, orman idaresince 3402 sayılı Kanunun mülga 4’üncü maddesi uyarınca düzenlenip kesinleştirilmeden kadastro müdürlüğüne gönderilmiş orman harita ve tutanaklarının bulunup bulunmadığı araştırılır. Bulunmakta ise, bu orman haritalarındaki sınırlandırmalar aynen korunur, kadastro güncelleme tutanağında açıklanır ve bu sınırlandırma ve tespite karşı yapılacak itirazların incelenmesinde, kadastro komisyonuna orman yüksek mühendisi veya orman mühendisi ile ziraat yüksek mühendisi veya ziraat mühendisi iştirak ettirilir ve çalışmalar tamamlandığında kısmen 30 günlük askı ilanına alınır. Askı ilan sonucu kesinleştiğinde, evvelce yapılan kadastro sonucu gerçek veya tüzel kişiler (Hazine dahil) tescil edilmiş olan parsellerle mükerrerlik bulunması halinde, 2018/3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I/A ve I/B maddelerine göre işlem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alanlarda tescilsiz mera, yaylak, kışlak gibi kamu orta mallarının bulunması halinde, bu yerler için 2004/16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 esaslarına göre işlem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Kanuna göre kadastroya tabi tutulmuş olan köy veya mahalle birimlerinde Kanunun 18 inci maddesi kapsamında Hazine adına kadastroya tabi tutulması gerektiği halde tespit dışı bırakılmış yerler, kadastro güncelleme çalışmaları sırasında sözü edilen 18 inci madde kapsamında sınırlandırılarak ayrı parsel numarası altında Hazine adına tespit yapılır. Bu alanlarda kullanıcı ve Kanunun 19 uncu maddesi kapsamında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belirlemesi yapılmaz.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Bu kapsamda 3402 sayılı Kanunun 4 üncü veya Ek-5 inci maddesine göre yapılacak orman kadastrosu çalışmalarının kısmen 30 günlük askı ilanına alındıktan ve askı ilan süresinin bitiminden sonra, kalan kesimde yapılacak diğer çalışmalar, bu genelge kapsamında birlikte 30 günlük askı ilanına alınır.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(5) Bunların dışında özel kanun hükümlerine tabi alanlar, bu Genelge esasları dışında kendi mevzuatınca (2012/5, 2015/3, 2016/1, 2016/3, 2018/4, 2018/7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Genelgeler gibi) işleme tabi tutulur.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766532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5286D45-19F4-33ED-72B9-F8E89A11DC66}"/>
              </a:ext>
            </a:extLst>
          </p:cNvPr>
          <p:cNvSpPr txBox="1"/>
          <p:nvPr/>
        </p:nvSpPr>
        <p:spPr>
          <a:xfrm>
            <a:off x="0" y="0"/>
            <a:ext cx="12192000" cy="5425973"/>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9-3402/4, 39 ve EK 5. MADDE UYGULAMALARI (2018/3 NOLU GENELGE KAPSAMINDA ORMANLARIN KADASTROSU VE TESCİLİ İŞLEMLERİ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kanunun 4’üncü maddesine 7139 sayılı kanunun 35. Maddesi ile eklenen 13 ve 14 fıkralar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Orman tahdidi veya kadastrosu yapılarak kesinleşmiş orman haritalarında, tapuya tescil edilip edilmediğine bakılmaksızın düzeltmeyi gerektiren tutanak, pafta ve zemin uyumsuzluğunun tespit edilmesi halinde, orman işletme müdürlüğünce görevlendirilecek en az bir orman yüksek mühendisi veya orman mühendisi ile ilgili kadastro müdürlüğünce görevlendirilecek kontrol mühendisi veya mühendisin iştirak ettirildiği, bu Kanunun 3 üncü maddesine göre oluşturulacak kadastro ekibince orman sınır nokta ve hatları orman kadastro tutanakları esas alınmak suretiyle zemine aplike edilir.</a:t>
            </a:r>
            <a:r>
              <a:rPr lang="tr-TR" sz="1400" kern="100" dirty="0">
                <a:effectLst/>
                <a:latin typeface="Aptos" panose="020B0004020202020204" pitchFamily="34"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Tespit edilen uyumsuzluk yukarıda oluşturulan kadastro ekibince teknik mevzuatına uygun hale getirilir. Çalışma neticesinde bir zabıt düzenlenir ve bu zabıt, ekip görevlileri ile orman ve kadastro mühendisleri tarafından birlikte imzalanır. Düzeltme işlemi bu Kanunun 11 inci maddesine göre yapılacak askı ilanını müteakip kesinleşir.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Tapu ve Kadastro Genel Müdürlüğü, bağlı bulunduğu Bakanlığın onayını almak kaydı ile on üçüncü fıkrada belirtilen çalışmaların teknik işlerinin bir kısmını veya tamamını, giderleri Orman Genel Müdürlüğü tarafından Tapu ve Kadastro Genel Müdürlüğü Döner Sermaye İşletmesi hesabına</a:t>
            </a:r>
            <a:r>
              <a:rPr lang="tr-TR" sz="1400" kern="100" dirty="0">
                <a:effectLst/>
                <a:latin typeface="Aptos" panose="020B0004020202020204" pitchFamily="34"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yatırılması kaydıyla gerçek veya tüzel kişilere ihale yolu ile de yaptırabilir. Bu ihalelerde gelecek yıllara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sarî</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taahhütlerde bulunulabilir.”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Hükümleri kapsamında;</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2018/13 sayılı ve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Ormanların Kadastrosu ve Tescili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konulu genelge gereğince; ormanların ve hazine adına orman sınırları dışına çıkartılan yerlerin tapuya tescilinde ve kadastrosunda izlenecek yöntemler anlatılmıştır.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28632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081920-BDA5-4CDC-F5A3-58E8C1ABE327}"/>
              </a:ext>
            </a:extLst>
          </p:cNvPr>
          <p:cNvSpPr>
            <a:spLocks noGrp="1"/>
          </p:cNvSpPr>
          <p:nvPr>
            <p:ph type="title" idx="4294967295"/>
          </p:nvPr>
        </p:nvSpPr>
        <p:spPr>
          <a:xfrm>
            <a:off x="0" y="1691640"/>
            <a:ext cx="12192000" cy="2870835"/>
          </a:xfrm>
        </p:spPr>
        <p:txBody>
          <a:bodyPr>
            <a:normAutofit/>
          </a:bodyPr>
          <a:lstStyle/>
          <a:p>
            <a:pPr algn="ctr"/>
            <a:r>
              <a:rPr lang="tr-TR" b="1" dirty="0">
                <a:solidFill>
                  <a:srgbClr val="FF0000"/>
                </a:solidFill>
                <a:latin typeface="Times New Roman" panose="02020603050405020304" pitchFamily="18" charset="0"/>
                <a:cs typeface="Times New Roman" panose="02020603050405020304" pitchFamily="18" charset="0"/>
              </a:rPr>
              <a:t>Kontrol Memurlarının yukarıda tarif edilen görevleri, aşağıda belirtilen mevzuatlara göre belirlenmiştir.</a:t>
            </a:r>
          </a:p>
        </p:txBody>
      </p:sp>
    </p:spTree>
    <p:extLst>
      <p:ext uri="{BB962C8B-B14F-4D97-AF65-F5344CB8AC3E}">
        <p14:creationId xmlns:p14="http://schemas.microsoft.com/office/powerpoint/2010/main" val="5927209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2543682-93FE-B42D-1EAB-45713F16A3E6}"/>
              </a:ext>
            </a:extLst>
          </p:cNvPr>
          <p:cNvSpPr txBox="1"/>
          <p:nvPr/>
        </p:nvSpPr>
        <p:spPr>
          <a:xfrm>
            <a:off x="0" y="0"/>
            <a:ext cx="12192000" cy="3454022"/>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8-2023/2 NOLU GENELGE KAPSAMINDA YAPILAN İYİLEŞTİRME DÖNÜŞÜM VE SAYISALLAŞTIRMA ÇALIŞMALARI </a:t>
            </a: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Haritalarının Sayısallaştırılması Hakkında Yönetmelik </a:t>
            </a:r>
            <a:endParaRPr lang="tr-TR" sz="1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/1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sayısallaştırma çalışmaları için, kontrol mühendisi sorumluluğunda mühendis veya kontrol memuru ile en az bir kadastro teknisyeninden oluşan ekibi görevlendirir.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Şeklindedir.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2023/2 sayılı genelgenin madde 7;</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rabicParenBoth"/>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genelge kapsamında yapılacak iyileştirme dönüşüm çalışmalarında birim bazında mühendis/kontrol mühendisi ve kadastro teknisyeni/tekniker/kontrol memuru görevlendirilir.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rabicParenBoth"/>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Sayısallaştırma ekibi, kontrol mühendisi veya kontrol yetkisi verilmiş mühendis sorumluluğunda, mühendis veya </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kontrol memuru ile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en az bir kadastro teknisyeni/teknikerden oluşur. Hükmündedir.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900542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5EE2893F-D663-9D49-C806-18F24893CCB1}"/>
              </a:ext>
            </a:extLst>
          </p:cNvPr>
          <p:cNvSpPr txBox="1"/>
          <p:nvPr/>
        </p:nvSpPr>
        <p:spPr>
          <a:xfrm>
            <a:off x="0" y="0"/>
            <a:ext cx="12192000" cy="4650889"/>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2023/5 ve 2025/4 sayılı genelgeler kapsamında yapılan talebe bağlı, tescile konu harita ve planların kontrolü işlemleri;</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2023/5 sayılı genelgenin;</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a:t>
            </a:r>
          </a:p>
          <a:p>
            <a:pPr indent="449580" algn="just">
              <a:lnSpc>
                <a:spcPct val="107000"/>
              </a:lnSpc>
              <a:spcAft>
                <a:spcPts val="800"/>
              </a:spcAft>
            </a:pP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teknik personeli: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müdürlüğünde görevli kontrol mühendisi, mühendis, kadastro üyesi,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teknisyeni/teknikeri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şeklinde tanımlanmıştır.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kapsamda; Yer gösterme, Aplikasyon işlemleri LİHKAB veya kadastro teknik personelince karşılanmaktadır.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genelgenin 17. Maddesinin 11. Fıkrası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Aplikasyon işlemine konu sınıra komşu maliklerince itiraz edilmesi durumunda, işlem başka bir kadastro teknik personeli tarafından tekrarlanır. İki aplikasyon arasında nokta konum doğruluğu dışında farklılık bulunması halinde, kontrol mühendisi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gözetiminde yinelenir.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Hükmünde olup, bu kapsamda kontrol işlerini yapmak,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Ayrıca 2023/5 ve 2025/4 sayılı genelgeler kapsamında görevlendirme yapılması durumunda kontrol memurları diğer işlemlerde de görev almaktadırlar.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2020/3 sayılı genelgenin 31/ç ve 32/b maddeleri kapsamında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611267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4D5B53B-0DC4-7180-AD80-7EE2838F72BF}"/>
              </a:ext>
            </a:extLst>
          </p:cNvPr>
          <p:cNvSpPr txBox="1"/>
          <p:nvPr/>
        </p:nvSpPr>
        <p:spPr>
          <a:xfrm>
            <a:off x="0" y="0"/>
            <a:ext cx="12192000" cy="6748258"/>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TAŞINMAZ MALLARIN SINIRLANDIRMA, TESPİT VE KONTROL İŞLERİ HAKKINDA YÖNETMELİK</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Tutanakların kapsamı</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6 - Kadastro tutanağı;</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 Taşınmaz malın bağlı bulunduğu il, ilçe, mahalle veya köyü (çalışma alanı) ile mevki veya sokağını,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 Kütük sahifesi, pafta ada ve parsel numarası, yüzölçümünü, kadastro harcına esas olan değerini, harcın tutarını ve niteliğini,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c) Sınırlandırma ve tespite esas alınacak tapu ve vergi kaydı, emlak beyannamesi ve tutanağa eklenen belgelerin adetleri ile çeşit, gün ve sayısını,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 Edinme sebebini ve yapılan inceleme sonucunda belirlenen hak sahiplerinin kimliklerini,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 (Değişik: RG-26/09/2005-25948) Sınırlandırma ve tespitte görev alan, teknisyenler, muhtar, bilirkişiler, beyanda bulunan ilgililer ve tanıkların, ormanla ilgili sınırlandırma ve tespitlerde ise, ekibe katılan mahalli orman ve tarım kuruluşlarınca görevlendirilecek elemanların adı, soyadı ve imzalarını,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f) Kadastro müdürü, kadastro üyesi ve tespiti denetleme ile görevli kontrol elemanının adı, soyadı ve imzalarını,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g) Mülkiyetin gayri ayni ve şahsi hakları, şerhler ve beyanları, gayrimenkul rehinlerini,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 Sınırlandırma ve tespit işlerine itiraz edenlerin adı, soyadı, baba adı, itiraz özeti, ibraz edilen belgelerin niteliği ve tarihini,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 Sınırlandırma ve tespitinin sonucunu,</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j) Tapu kütüğüne tescil edenler ile tescili kontrol edenlerin adı, soyadı ve imzalarını,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Kapsar,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1735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C1F42D5-AAA8-5CC6-1481-FF07893276F5}"/>
              </a:ext>
            </a:extLst>
          </p:cNvPr>
          <p:cNvSpPr txBox="1"/>
          <p:nvPr/>
        </p:nvSpPr>
        <p:spPr>
          <a:xfrm>
            <a:off x="0" y="0"/>
            <a:ext cx="12192000" cy="702179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Komisyon tutanağı;</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Taşınmaz malın bağlı bulunduğu il, ilçe, mahalle veya köyü (çalışma alanı) ile mevki veya sokağını, kütük sahifesi, ada, parsel ve pafta numarasını, komisyonca takdir edilen değerini, komisyonun tespit gerekçesini, komisyon başkanı ve üyeleri ile hazır bulunanları adı, soyadı ve imzalarını, sınırlandırma ve tespitin sonucunu, tapu kütüğüne tescil edenler ile tescili kontrol edenlerin adı, soyadı ve imzalarını, komisyonca belirlenen hak sahiplerinin kimliklerini kapsar.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Tutanak ve matbu belgelerin tanzimi ve değiştirilmesi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Madde 7 - Kadastro ve komisyon tutanakları Ek 1 ve 2 de belirlenmiştir. Bu Yönetmelikte belirtilen tutanak ve matbu belgeler, Tapu ve Kadastro Genel Müdürlüğünce çoğaltılıp kadastro müdürlüklerine gönderilir. Gerektiğinde, bu belgelerin şekil ve içeriğinde Tapu ve Kadastro Genel Müdürlüğünce değişiklik yapılabilir. İzin verilmedikçe, belgeler, müdürlükler ve diğer özel ve tüzel kişilerce basılamaz ve kullanılamaz.</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(Ek fıkra:RG-26/09/2005-25948) Bu Yönetmelikte belirtilen tutanak ve matbu belgelerin ilgili sütunları, siyah veya mavi mürekkepli kalemle veya daktiloyla ya da elektronik ortamda doldurulur. Elektronik ortamda doldurma işlemi, mevcut stok numaralı belgelerin format ve şekil düzeninde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Tutanaklar üzerinde yapılabilecek değişiklikler</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Madde 8 – (Değişik:RG-26/09/2005-25948)</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tutanağı düzenlenip ekipteki görevlilerce imzalandıktan sonra, 3402 sayılı Kadastro Kanunu ve bu Kanuna dayanılarak çıkartılan yönetmeliklerde belirlenen istisnalar dışında ilgililerin haklarını etkileyen değişiklik ya da ilave yapılamaz. Ancak, 3402 sayılı Kadastro Kanununun 40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ıncı</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maddesi uyarınca adına tespit edilen kimse tarafından yapılan devir ve temlikler, tapu sicilinde tesis edilen ayni ve şahsi haklar ile şerhler ve belirtmeler dikkate alınarak kadastro tutanağının ilgili sütunlarında gerekli değişiklik yapılır. İlgililerin haklarını etkilemeyen adi yazım hataları ile eksikliklerin sonradan farkına varılması halinde, tutanağın edinme sütununda durum açıklanmak ve kadastro ekibi görevlilerince imzalanmak suretiyle düzeltilir.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656870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E745B56-11A6-524C-F833-670998D1FB0C}"/>
              </a:ext>
            </a:extLst>
          </p:cNvPr>
          <p:cNvSpPr txBox="1"/>
          <p:nvPr/>
        </p:nvSpPr>
        <p:spPr>
          <a:xfrm>
            <a:off x="0" y="0"/>
            <a:ext cx="12192000" cy="2585323"/>
          </a:xfrm>
          <a:prstGeom prst="rect">
            <a:avLst/>
          </a:prstGeom>
          <a:noFill/>
        </p:spPr>
        <p:txBody>
          <a:bodyPr wrap="square">
            <a:spAutoFit/>
          </a:bodyPr>
          <a:lstStyle/>
          <a:p>
            <a:r>
              <a:rPr lang="tr-TR" b="1" dirty="0">
                <a:solidFill>
                  <a:srgbClr val="FF0000"/>
                </a:solidFill>
                <a:latin typeface="Times New Roman" panose="02020603050405020304" pitchFamily="18" charset="0"/>
                <a:cs typeface="Times New Roman" panose="02020603050405020304" pitchFamily="18" charset="0"/>
              </a:rPr>
              <a:t>ADA RAPORUNUN DÜZENLENMESİ (2018/13 NOLU GENELGE)</a:t>
            </a:r>
          </a:p>
          <a:p>
            <a:endParaRPr lang="tr-TR" b="1"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 </a:t>
            </a:r>
            <a:r>
              <a:rPr lang="tr-TR" b="1" dirty="0">
                <a:solidFill>
                  <a:srgbClr val="0070C0"/>
                </a:solidFill>
                <a:latin typeface="Times New Roman" panose="02020603050405020304" pitchFamily="18" charset="0"/>
                <a:cs typeface="Times New Roman" panose="02020603050405020304" pitchFamily="18" charset="0"/>
              </a:rPr>
              <a:t>MADDE 42- </a:t>
            </a:r>
          </a:p>
          <a:p>
            <a:r>
              <a:rPr lang="tr-TR" dirty="0">
                <a:latin typeface="Times New Roman" panose="02020603050405020304" pitchFamily="18" charset="0"/>
                <a:cs typeface="Times New Roman" panose="02020603050405020304" pitchFamily="18" charset="0"/>
              </a:rPr>
              <a:t>	1)Sınırlandırma ve ölçü krokilerinden faydalanılarak her ada için kadastro güncelleme ada raporu düzenlenir ve imzalanır. Bu raporda, kadastro güncelleme çalışmasına tabi tutulan parsellerin hangi esaslara göre sınırlarının belirlendiği ayrıntılı olarak açıklanır. Kadastro yönüyle çalışma yapılan parseller de belirtilir. Rapor, kontrol memurları ve kontrol mühendisi tarafından kontrol edildikten sonra imzalanır. </a:t>
            </a:r>
          </a:p>
          <a:p>
            <a:r>
              <a:rPr lang="tr-TR" dirty="0">
                <a:latin typeface="Times New Roman" panose="02020603050405020304" pitchFamily="18" charset="0"/>
                <a:cs typeface="Times New Roman" panose="02020603050405020304" pitchFamily="18" charset="0"/>
              </a:rPr>
              <a:t>	(2) Müdürlükçe, varsa yüklenici tarafından "Ada ve Parsel Değişim Tabloları" hazırlanır, düzenlenen tablolar yeni oluşan parseller de gösterilmek suretiyle kontrol yapılır. (Ek-3)</a:t>
            </a:r>
          </a:p>
        </p:txBody>
      </p:sp>
    </p:spTree>
    <p:extLst>
      <p:ext uri="{BB962C8B-B14F-4D97-AF65-F5344CB8AC3E}">
        <p14:creationId xmlns:p14="http://schemas.microsoft.com/office/powerpoint/2010/main" val="602929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221AF58-1A20-51D1-C7E4-49F8141886B4}"/>
              </a:ext>
            </a:extLst>
          </p:cNvPr>
          <p:cNvSpPr txBox="1"/>
          <p:nvPr/>
        </p:nvSpPr>
        <p:spPr>
          <a:xfrm>
            <a:off x="0" y="0"/>
            <a:ext cx="12192000" cy="6186309"/>
          </a:xfrm>
          <a:prstGeom prst="rect">
            <a:avLst/>
          </a:prstGeom>
          <a:noFill/>
        </p:spPr>
        <p:txBody>
          <a:bodyPr wrap="square">
            <a:spAutoFit/>
          </a:bodyPr>
          <a:lstStyle/>
          <a:p>
            <a:r>
              <a:rPr lang="tr-TR" b="1" dirty="0">
                <a:latin typeface="Times New Roman" panose="02020603050405020304" pitchFamily="18" charset="0"/>
                <a:cs typeface="Times New Roman" panose="02020603050405020304" pitchFamily="18" charset="0"/>
              </a:rPr>
              <a:t>	</a:t>
            </a:r>
            <a:r>
              <a:rPr lang="tr-TR" b="1" dirty="0">
                <a:solidFill>
                  <a:srgbClr val="0070C0"/>
                </a:solidFill>
                <a:latin typeface="Times New Roman" panose="02020603050405020304" pitchFamily="18" charset="0"/>
                <a:cs typeface="Times New Roman" panose="02020603050405020304" pitchFamily="18" charset="0"/>
              </a:rPr>
              <a:t>Kadastro Güncelleme Tutanaklarının Düzenlenmesi</a:t>
            </a:r>
          </a:p>
          <a:p>
            <a:r>
              <a:rPr lang="tr-TR" b="1" dirty="0">
                <a:solidFill>
                  <a:srgbClr val="0070C0"/>
                </a:solidFill>
                <a:latin typeface="Times New Roman" panose="02020603050405020304" pitchFamily="18" charset="0"/>
                <a:cs typeface="Times New Roman" panose="02020603050405020304" pitchFamily="18" charset="0"/>
              </a:rPr>
              <a:t>	 </a:t>
            </a:r>
            <a:r>
              <a:rPr lang="tr-TR" dirty="0">
                <a:solidFill>
                  <a:srgbClr val="0070C0"/>
                </a:solidFill>
                <a:latin typeface="Times New Roman" panose="02020603050405020304" pitchFamily="18" charset="0"/>
                <a:cs typeface="Times New Roman" panose="02020603050405020304" pitchFamily="18" charset="0"/>
              </a:rPr>
              <a:t>MADDE 43– </a:t>
            </a:r>
          </a:p>
          <a:p>
            <a:r>
              <a:rPr lang="tr-TR" dirty="0">
                <a:latin typeface="Times New Roman" panose="02020603050405020304" pitchFamily="18" charset="0"/>
                <a:cs typeface="Times New Roman" panose="02020603050405020304" pitchFamily="18" charset="0"/>
              </a:rPr>
              <a:t>	(1) Kadastro güncelleme ada raporundaki bilgilerden yararlanılarak her parsel için, yapılan işlemin niteliğine uygun sütunlar doldurulmak suretiyle kadastro güncelleme tutanağı düzenlenir. Ada raporunun aslı, adanın ilk parsel tutanağına eklenir. 	(2) İntikal, taksim, </a:t>
            </a:r>
            <a:r>
              <a:rPr lang="tr-TR" dirty="0" err="1">
                <a:latin typeface="Times New Roman" panose="02020603050405020304" pitchFamily="18" charset="0"/>
                <a:cs typeface="Times New Roman" panose="02020603050405020304" pitchFamily="18" charset="0"/>
              </a:rPr>
              <a:t>ifrazen</a:t>
            </a:r>
            <a:r>
              <a:rPr lang="tr-TR" dirty="0">
                <a:latin typeface="Times New Roman" panose="02020603050405020304" pitchFamily="18" charset="0"/>
                <a:cs typeface="Times New Roman" panose="02020603050405020304" pitchFamily="18" charset="0"/>
              </a:rPr>
              <a:t> taksim, kimlik bilgileri ve hisse hatalarının düzeltilmesi işlemleri nedeniyle tapu malikleri/hisseleri değişen/düzeltilen parseller ve kadastro yönüyle işleme tabi alanlardaki parseller dışındaki parsellere ait tutanağın mülkiyet sütununa "Tapu kütüğünde olduğu gibidir." ibaresi yazılır. </a:t>
            </a:r>
          </a:p>
          <a:p>
            <a:r>
              <a:rPr lang="tr-TR" dirty="0">
                <a:latin typeface="Times New Roman" panose="02020603050405020304" pitchFamily="18" charset="0"/>
                <a:cs typeface="Times New Roman" panose="02020603050405020304" pitchFamily="18" charset="0"/>
              </a:rPr>
              <a:t>	(3) Kadastro yönüyle işleme tabi tutulan parseller ile intikal, taksim ve </a:t>
            </a:r>
            <a:r>
              <a:rPr lang="tr-TR" dirty="0" err="1">
                <a:latin typeface="Times New Roman" panose="02020603050405020304" pitchFamily="18" charset="0"/>
                <a:cs typeface="Times New Roman" panose="02020603050405020304" pitchFamily="18" charset="0"/>
              </a:rPr>
              <a:t>ifrazen</a:t>
            </a:r>
            <a:r>
              <a:rPr lang="tr-TR" dirty="0">
                <a:latin typeface="Times New Roman" panose="02020603050405020304" pitchFamily="18" charset="0"/>
                <a:cs typeface="Times New Roman" panose="02020603050405020304" pitchFamily="18" charset="0"/>
              </a:rPr>
              <a:t> taksim sonucu oluşan parseller ve kimlik bilgileri/hisse hatalarının düzeltilmesine konu parsellerin tutanaklarının mülkiyet sütunu, "Değerlendirme ve/veya Edinme Sebebi" ne uygun olarak doldurulur. </a:t>
            </a:r>
          </a:p>
          <a:p>
            <a:r>
              <a:rPr lang="tr-TR" dirty="0">
                <a:latin typeface="Times New Roman" panose="02020603050405020304" pitchFamily="18" charset="0"/>
                <a:cs typeface="Times New Roman" panose="02020603050405020304" pitchFamily="18" charset="0"/>
              </a:rPr>
              <a:t>	(4) Kadastro yönüyle işleme tabi tutulan parseller dışında düzenlenen kadastro güncelleme tutanağının şerhler ve beyanlar sütunlarına "TAKBİS' de olduğu gibidir." ibaresi yazılır. </a:t>
            </a:r>
          </a:p>
          <a:p>
            <a:r>
              <a:rPr lang="tr-TR" dirty="0">
                <a:latin typeface="Times New Roman" panose="02020603050405020304" pitchFamily="18" charset="0"/>
                <a:cs typeface="Times New Roman" panose="02020603050405020304" pitchFamily="18" charset="0"/>
              </a:rPr>
              <a:t>	(5) Düzenlenen tutanaklar, muhtar ve bilirkişilerle varsa düşünce ve tanıklığına başvurulan kimselerle birlikte teknisyenler ve ilgili diğer görevlilerce imzalanır. Ayrıca, açıklamanın bittiği yere muhtar ve bilirkişilerce kendi el yazıları ile "Okudum" ibaresi yazdırıldıktan sonra imza ettirilir. </a:t>
            </a:r>
          </a:p>
          <a:p>
            <a:r>
              <a:rPr lang="tr-TR" dirty="0">
                <a:latin typeface="Times New Roman" panose="02020603050405020304" pitchFamily="18" charset="0"/>
                <a:cs typeface="Times New Roman" panose="02020603050405020304" pitchFamily="18" charset="0"/>
              </a:rPr>
              <a:t>	(6) İlgililerince ibraz edilen belgeler ve Genelgenin 22 </a:t>
            </a:r>
            <a:r>
              <a:rPr lang="tr-TR" dirty="0" err="1">
                <a:latin typeface="Times New Roman" panose="02020603050405020304" pitchFamily="18" charset="0"/>
                <a:cs typeface="Times New Roman" panose="02020603050405020304" pitchFamily="18" charset="0"/>
              </a:rPr>
              <a:t>nci</a:t>
            </a:r>
            <a:r>
              <a:rPr lang="tr-TR" dirty="0">
                <a:latin typeface="Times New Roman" panose="02020603050405020304" pitchFamily="18" charset="0"/>
                <a:cs typeface="Times New Roman" panose="02020603050405020304" pitchFamily="18" charset="0"/>
              </a:rPr>
              <a:t> maddesi kapsamında yetkili merciler ve hak sahiplerinden alınan belgeler ve işlemin tesisine ilişkin olarak bu Genelge ile düzenlenmesi gereken formlar kadastro güncelleme tutanağına yazılır ve eklenir. </a:t>
            </a:r>
          </a:p>
          <a:p>
            <a:r>
              <a:rPr lang="tr-TR" dirty="0">
                <a:latin typeface="Times New Roman" panose="02020603050405020304" pitchFamily="18" charset="0"/>
                <a:cs typeface="Times New Roman" panose="02020603050405020304" pitchFamily="18" charset="0"/>
              </a:rPr>
              <a:t>	(7) Kadastro güncelleme tutanaklarının bütün sütunlarının eksiksiz doldurulup doldurulmadığı kadastro üyesi tarafından incelenir, görülen noksanlıklar kadastro güncelleme ekibine tamamlattırılır ve bu incelemenin yapıldığı, tutanağın ilgili sütununa el yazısıyla yazılarak kadastro üyesi ve kadastro müdürü tarafından imzalanır. Bu işlemin yerine getirilmesinden kadastro üyesi ve kadastro müdürü birlikte sorumludur.</a:t>
            </a:r>
          </a:p>
        </p:txBody>
      </p:sp>
    </p:spTree>
    <p:extLst>
      <p:ext uri="{BB962C8B-B14F-4D97-AF65-F5344CB8AC3E}">
        <p14:creationId xmlns:p14="http://schemas.microsoft.com/office/powerpoint/2010/main" val="36310358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221AF58-1A20-51D1-C7E4-49F8141886B4}"/>
              </a:ext>
            </a:extLst>
          </p:cNvPr>
          <p:cNvSpPr txBox="1"/>
          <p:nvPr/>
        </p:nvSpPr>
        <p:spPr>
          <a:xfrm>
            <a:off x="0" y="0"/>
            <a:ext cx="12192000" cy="2862322"/>
          </a:xfrm>
          <a:prstGeom prst="rect">
            <a:avLst/>
          </a:prstGeom>
          <a:noFill/>
        </p:spPr>
        <p:txBody>
          <a:bodyPr wrap="square">
            <a:spAutoFit/>
          </a:bodyPr>
          <a:lstStyle/>
          <a:p>
            <a:r>
              <a:rPr lang="tr-TR" b="1" dirty="0">
                <a:latin typeface="Times New Roman" panose="02020603050405020304" pitchFamily="18" charset="0"/>
                <a:cs typeface="Times New Roman" panose="02020603050405020304" pitchFamily="18" charset="0"/>
              </a:rPr>
              <a:t>	                                    </a:t>
            </a:r>
          </a:p>
          <a:p>
            <a:endParaRPr lang="tr-TR" sz="5400" b="1" dirty="0">
              <a:solidFill>
                <a:srgbClr val="0070C0"/>
              </a:solidFill>
              <a:latin typeface="Times New Roman" panose="02020603050405020304" pitchFamily="18" charset="0"/>
              <a:cs typeface="Times New Roman" panose="02020603050405020304" pitchFamily="18" charset="0"/>
            </a:endParaRPr>
          </a:p>
          <a:p>
            <a:endParaRPr lang="tr-TR" sz="5400" b="1" dirty="0">
              <a:solidFill>
                <a:srgbClr val="0070C0"/>
              </a:solidFill>
              <a:latin typeface="Times New Roman" panose="02020603050405020304" pitchFamily="18" charset="0"/>
              <a:cs typeface="Times New Roman" panose="02020603050405020304" pitchFamily="18" charset="0"/>
            </a:endParaRPr>
          </a:p>
          <a:p>
            <a:r>
              <a:rPr lang="tr-TR" sz="5400" b="1" dirty="0">
                <a:solidFill>
                  <a:srgbClr val="0070C0"/>
                </a:solidFill>
                <a:latin typeface="Times New Roman" panose="02020603050405020304" pitchFamily="18" charset="0"/>
                <a:cs typeface="Times New Roman" panose="02020603050405020304" pitchFamily="18" charset="0"/>
              </a:rPr>
              <a:t>                     TEŞEKKÜRLER</a:t>
            </a:r>
            <a:endParaRPr lang="tr-TR"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9029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6E023F5-F861-D7B2-6C1A-F6225DE8FC65}"/>
              </a:ext>
            </a:extLst>
          </p:cNvPr>
          <p:cNvSpPr txBox="1"/>
          <p:nvPr/>
        </p:nvSpPr>
        <p:spPr>
          <a:xfrm>
            <a:off x="0" y="0"/>
            <a:ext cx="12192000" cy="6655796"/>
          </a:xfrm>
          <a:prstGeom prst="rect">
            <a:avLst/>
          </a:prstGeom>
          <a:noFill/>
        </p:spPr>
        <p:txBody>
          <a:bodyPr wrap="square">
            <a:spAutoFit/>
          </a:bodyPr>
          <a:lstStyle/>
          <a:p>
            <a:pPr indent="449580" algn="ctr">
              <a:lnSpc>
                <a:spcPct val="107000"/>
              </a:lnSpc>
              <a:spcAft>
                <a:spcPts val="800"/>
              </a:spcAft>
            </a:pPr>
            <a:r>
              <a:rPr lang="tr-TR"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TAŞINMAZ MALLARIN SINIRLANDIRMA, TESPİT VE KONTROL İŞLERİ HK. YÖNETMELİĞİN </a:t>
            </a:r>
            <a:endParaRPr lang="tr-TR" sz="20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Kontrol İşleri;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Madde 22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çalışma yapılacak alanlarla ilgili bir kontrol planı yapar ve her çalışma alanı için, kadastro ekibine tasdikli bir kontrol defteri verir. Bu planda mühendis ve kontrol memurlarının hangi mahalle veya köylerin kontrolünden sorumlu oldukları belirtilir. Müdür, çalışmaların her aşamasında bizzat veya müdür yardımcısı, kontrol mühendisi, kontrol memurları veya kadastro üyesi aracılığıyla denetim yapar ve gerekli gördüğü önlemleri alır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Mühendis ve fen kontrol memurları kontrol mühendisine karşı sorumlu olup, kontrol mühendisleri, arazi ve büro çalışmalarını fenni yönden devamlı izleyip kontrol ederek gördüğü aksaklık ve eksikliklerin giderilmesini sağlar, kontrol ettiği belgeleri imzalar ve yaptığı kontrolleri kontrol defterinde gösterir.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Kontrol elemanları, tutanak ve bunları tamamlayan belgeler üzerinde ve gerektiğinde arazide yapılan incelemede tespit edilen teknik, hukuki, idari noksan ve yanlışlıkları kadastro ekibine tamamlattırır veya düzelttirir. Yapılan işlemleri kontrol defterinde göstererek tutanaktaki ilgili sütunu imzalarlar.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Kontrol elemanları, kontrol sırasında eksik veya gerekli gördükleri bilgi ve belgeleri tamamlamak üzere kadastro müdürünün izni ile ilgili tapu sicil müdürlüğü ve diğer kurumların mahalli kuruluşlarına gidebilir.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Kontrol mühendisi, mühendis ve kontrol memurları ile kadastro teknisyenleri arasında görüş ayrılığı çıkarsa veya kontrol sonucu yapılması istenen düzeltmeler ilgililerin haklarını etkiliyorsa, durum kontrol defterine yazılıp tutanak ekleri ile birlikte kadastro komisyonuna gönderilir. (Ek cümle: RG-26/09/2005-25948) Kadastro müdürlüğünce, orman kadastro çalışmalarında çalışma alanında ölçülecek orman parseli kalmadığına ilişkin tutanağın düzenlendiği tarihe kadar, orman parselleri dışında kalan taşınmazlarda ise kadastro tutanağının düzenlendiği tarihten kadastro ekibinin çalışma alanındaki işinin bittiği tarihe kadar yaptırılacak inceleme ve denetimler sonucunda tespit edilecek noksan ve yanlışlıklar hakkında da bu fıkraya göre işlem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1326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3A1E3F0-32AE-2B2B-2E5D-19C3DC386F49}"/>
              </a:ext>
            </a:extLst>
          </p:cNvPr>
          <p:cNvSpPr txBox="1"/>
          <p:nvPr/>
        </p:nvSpPr>
        <p:spPr>
          <a:xfrm>
            <a:off x="219456" y="530352"/>
            <a:ext cx="11972544" cy="275870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Tutanak ve Haritaların İmzalanması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Madde 23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“Çalışma alanındaki çalışmaların bitiminden evvel:</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a-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tutanaklarının bütün sütunlarının eksiksiz doldurulup doldurulmadığı kadastro üyesi tarafından incelenip görülen noksanlıklar ilgili teknisyenlere tamamlattırılır ve bu incelemenin yapıldığı tutanağın mahsus sütununa el yazısı ile yazılarak imzalanır. Bu işlemin yerine getirilmemesinden, kadastro üyesi ve kadastro müdürü birlikte sorumludur.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b-</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(Değişik: RG-26/09/2005-25948) Haritalar, ekip görevlisi kadastro teknisyenlerince imzalandıktan sonra, teknik yönetmeliğe göre düzenlenip düzenlenmediği fen kontrol memuru ile birlikte kontrol mühendisinin sorumluluğunda incelenir ve müdür ile birlikte doğru olduğu imza altına alınır.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33641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A1D2CC8-2D48-41B9-3275-B02E5E8CFE42}"/>
              </a:ext>
            </a:extLst>
          </p:cNvPr>
          <p:cNvSpPr txBox="1"/>
          <p:nvPr/>
        </p:nvSpPr>
        <p:spPr>
          <a:xfrm>
            <a:off x="0" y="0"/>
            <a:ext cx="12192000" cy="444570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Uygulanmayan ve uygulanamayan kayıtlar listesi ile bitim tutanağının düzenlenmesi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24 – (Başlığıyla birlikte değişik: RG-26/09/2005-25948)</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Sınırlandırma ve tespit çalışmaları tamamlandığında, uygulanamayan tapu kayıtları varsa bunların uygulanamama nedenleri araştırılır ve listesi düzenlenir. Her kaydın karşısına uygulanamama nedeni yazılır. Bu liste, muhtar, bilirkişiler, kadastro teknisyenleri ve çalışma alanında görevli </a:t>
            </a: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tasarruf 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tarafından imzalanır. Bir başka çalışma alanında kalması nedeniyle uygulanmayan kayıtlar için ayrı bir liste daha düzenlenir.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Zemine uygulanmayan veya uygulanamayan tapu kayıtlarının zabıt defterindeki uygun bir yerine kırmızı mürekkepli kalemle “uygulanmadı veya uygulanamadı” ibaresi yazılır ve uygulanmama veya uygulanamama nedeni kısaca belirtilir.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Ayrıca, çalışma alanı içinde kadastrosu yapılmayan taşınmaz kalmadığına, sınırlandırma ve tespit işlemlerinin tamamlandığına ilişkin bir tutanak düzenlenerek aynı kişilerce imzalanır.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Çalışma alanı içinde bulunan ormanların sınırlandırma ve tespitleri tamamlandığında, çalışma alanı içinde kadastrosu yapılmayan orman parseli kalmadığına, orman sınırlandırma ve tespit işlemlerinin tamamlandığına ilişkin tutanak düzenlenerek sınırlandırma ve tespit çalışmalarında görevli ekipçe imzalanır.”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82112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E3F9F0-2A3D-DFA8-88F2-799EF862EC6B}"/>
              </a:ext>
            </a:extLst>
          </p:cNvPr>
          <p:cNvSpPr txBox="1"/>
          <p:nvPr/>
        </p:nvSpPr>
        <p:spPr>
          <a:xfrm>
            <a:off x="0" y="0"/>
            <a:ext cx="12192000" cy="775340"/>
          </a:xfrm>
          <a:prstGeom prst="rect">
            <a:avLst/>
          </a:prstGeom>
          <a:noFill/>
        </p:spPr>
        <p:txBody>
          <a:bodyPr wrap="square">
            <a:spAutoFit/>
          </a:bodyPr>
          <a:lstStyle/>
          <a:p>
            <a:pPr indent="449580" algn="just">
              <a:lnSpc>
                <a:spcPct val="107000"/>
              </a:lnSpc>
              <a:spcAft>
                <a:spcPts val="800"/>
              </a:spcAft>
            </a:pPr>
            <a:r>
              <a:rPr lang="tr-TR" b="1" i="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2018/11 SAYILI GENELGE (İhaleli İşler Denetim ve Kontrol Standartları Genelgesi) </a:t>
            </a:r>
            <a:endParaRPr lang="tr-TR" sz="1400" kern="100" dirty="0">
              <a:solidFill>
                <a:srgbClr val="FF0000"/>
              </a:solidFill>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Metin kutusu 3">
            <a:extLst>
              <a:ext uri="{FF2B5EF4-FFF2-40B4-BE49-F238E27FC236}">
                <a16:creationId xmlns:a16="http://schemas.microsoft.com/office/drawing/2014/main" id="{8B152155-BEA0-D867-7BB2-9BA9FCF1AEFA}"/>
              </a:ext>
            </a:extLst>
          </p:cNvPr>
          <p:cNvSpPr txBox="1"/>
          <p:nvPr/>
        </p:nvSpPr>
        <p:spPr>
          <a:xfrm>
            <a:off x="0" y="512741"/>
            <a:ext cx="12192000" cy="3761799"/>
          </a:xfrm>
          <a:prstGeom prst="rect">
            <a:avLst/>
          </a:prstGeom>
          <a:noFill/>
        </p:spPr>
        <p:txBody>
          <a:bodyPr wrap="square">
            <a:spAutoFit/>
          </a:bodyPr>
          <a:lstStyle/>
          <a:p>
            <a:pPr indent="449580" algn="just">
              <a:lnSpc>
                <a:spcPct val="107000"/>
              </a:lnSpc>
              <a:spcAft>
                <a:spcPts val="800"/>
              </a:spcAft>
            </a:pPr>
            <a:endPar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5.1.1- PERSONEL PLANLAMASI, EKİBİN VE KONTROL TEŞKİLATININ GÖREVLENDİRİLMESİ</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B-Kadastro Müdürlüğü tarafından yapılacak çalışmalar</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Parsel Bazlı Olarak Yapılan İhalelerde</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İhale paketindeki her 10.000 parsel için 1 kadastro teknisyeni/teknikeri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20.000 parsel için 1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/mühendis, 30.000 parsel için 1 kadastro üyesi ve 15.000 parsel için 1 kontrol mühendisi/yetkili kontrol mühendisi,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Alan Bazlı Olarak Yapılan İhalelerde</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İhale paketindeki her 10.000 hektar için 1 kadastro teknisyeni/teknikeri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20.000 hektar için 1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/mühendis, 20.000 hektar için 1 kadastro üyesi ve 20.000 hektar için 1 kontrol mühendisi/yetkili kontrol mühendisi,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Görevlendirilecektir.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807434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1478</TotalTime>
  <Words>10465</Words>
  <Application>Microsoft Office PowerPoint</Application>
  <PresentationFormat>Geniş ekran</PresentationFormat>
  <Paragraphs>379</Paragraphs>
  <Slides>56</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56</vt:i4>
      </vt:variant>
    </vt:vector>
  </HeadingPairs>
  <TitlesOfParts>
    <vt:vector size="61" baseType="lpstr">
      <vt:lpstr>Aptos</vt:lpstr>
      <vt:lpstr>Aptos Display</vt:lpstr>
      <vt:lpstr>Arial</vt:lpstr>
      <vt:lpstr>Times New Roman</vt:lpstr>
      <vt:lpstr>Office Teması</vt:lpstr>
      <vt:lpstr>SUNUM İÇERİĞİ</vt:lpstr>
      <vt:lpstr>KONTROL MEMURLARININ GÖREV, YETKİLERİ ve SORUMLULUKLARI </vt:lpstr>
      <vt:lpstr>PowerPoint Sunusu</vt:lpstr>
      <vt:lpstr>PowerPoint Sunusu</vt:lpstr>
      <vt:lpstr>Kontrol Memurlarının yukarıda tarif edilen görevleri, aşağıda belirtilen mevzuatlara göre belirlenmiştir.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SÜLEYMAN KIŞ</dc:creator>
  <cp:lastModifiedBy>ERAY BALABAN</cp:lastModifiedBy>
  <cp:revision>70</cp:revision>
  <dcterms:created xsi:type="dcterms:W3CDTF">2026-05-18T08:17:54Z</dcterms:created>
  <dcterms:modified xsi:type="dcterms:W3CDTF">2026-06-05T14:25:23Z</dcterms:modified>
</cp:coreProperties>
</file>