
<file path=[Content_Types].xml><?xml version="1.0" encoding="utf-8"?>
<Types xmlns="http://schemas.openxmlformats.org/package/2006/content-types">
  <Default Extension="bin" ContentType="image/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74"/>
  </p:notesMasterIdLst>
  <p:handoutMasterIdLst>
    <p:handoutMasterId r:id="rId75"/>
  </p:handoutMasterIdLst>
  <p:sldIdLst>
    <p:sldId id="990" r:id="rId2"/>
    <p:sldId id="991" r:id="rId3"/>
    <p:sldId id="993" r:id="rId4"/>
    <p:sldId id="995" r:id="rId5"/>
    <p:sldId id="996" r:id="rId6"/>
    <p:sldId id="989" r:id="rId7"/>
    <p:sldId id="834" r:id="rId8"/>
    <p:sldId id="835" r:id="rId9"/>
    <p:sldId id="836" r:id="rId10"/>
    <p:sldId id="998" r:id="rId11"/>
    <p:sldId id="837" r:id="rId12"/>
    <p:sldId id="838" r:id="rId13"/>
    <p:sldId id="1000" r:id="rId14"/>
    <p:sldId id="839" r:id="rId15"/>
    <p:sldId id="1001" r:id="rId16"/>
    <p:sldId id="862" r:id="rId17"/>
    <p:sldId id="1003" r:id="rId18"/>
    <p:sldId id="863" r:id="rId19"/>
    <p:sldId id="864" r:id="rId20"/>
    <p:sldId id="865" r:id="rId21"/>
    <p:sldId id="1004" r:id="rId22"/>
    <p:sldId id="1005" r:id="rId23"/>
    <p:sldId id="877" r:id="rId24"/>
    <p:sldId id="874" r:id="rId25"/>
    <p:sldId id="1006" r:id="rId26"/>
    <p:sldId id="879" r:id="rId27"/>
    <p:sldId id="880" r:id="rId28"/>
    <p:sldId id="881" r:id="rId29"/>
    <p:sldId id="882" r:id="rId30"/>
    <p:sldId id="883" r:id="rId31"/>
    <p:sldId id="884" r:id="rId32"/>
    <p:sldId id="885" r:id="rId33"/>
    <p:sldId id="886" r:id="rId34"/>
    <p:sldId id="887" r:id="rId35"/>
    <p:sldId id="888" r:id="rId36"/>
    <p:sldId id="890" r:id="rId37"/>
    <p:sldId id="889" r:id="rId38"/>
    <p:sldId id="891" r:id="rId39"/>
    <p:sldId id="892" r:id="rId40"/>
    <p:sldId id="893" r:id="rId41"/>
    <p:sldId id="894" r:id="rId42"/>
    <p:sldId id="900" r:id="rId43"/>
    <p:sldId id="901" r:id="rId44"/>
    <p:sldId id="902" r:id="rId45"/>
    <p:sldId id="903" r:id="rId46"/>
    <p:sldId id="904" r:id="rId47"/>
    <p:sldId id="1008" r:id="rId48"/>
    <p:sldId id="905" r:id="rId49"/>
    <p:sldId id="1009" r:id="rId50"/>
    <p:sldId id="906" r:id="rId51"/>
    <p:sldId id="912" r:id="rId52"/>
    <p:sldId id="913" r:id="rId53"/>
    <p:sldId id="907" r:id="rId54"/>
    <p:sldId id="1010" r:id="rId55"/>
    <p:sldId id="908" r:id="rId56"/>
    <p:sldId id="909" r:id="rId57"/>
    <p:sldId id="910" r:id="rId58"/>
    <p:sldId id="911" r:id="rId59"/>
    <p:sldId id="1011" r:id="rId60"/>
    <p:sldId id="914" r:id="rId61"/>
    <p:sldId id="916" r:id="rId62"/>
    <p:sldId id="920" r:id="rId63"/>
    <p:sldId id="921" r:id="rId64"/>
    <p:sldId id="1013" r:id="rId65"/>
    <p:sldId id="922" r:id="rId66"/>
    <p:sldId id="923" r:id="rId67"/>
    <p:sldId id="924" r:id="rId68"/>
    <p:sldId id="925" r:id="rId69"/>
    <p:sldId id="926" r:id="rId70"/>
    <p:sldId id="927" r:id="rId71"/>
    <p:sldId id="928" r:id="rId72"/>
    <p:sldId id="1012" r:id="rId73"/>
  </p:sldIdLst>
  <p:sldSz cx="24120475" cy="13679488"/>
  <p:notesSz cx="6858000" cy="9144000"/>
  <p:defaultTextStyle>
    <a:defPPr>
      <a:defRPr lang="tr-T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545105" algn="l" rtl="0" fontAlgn="base">
      <a:spcBef>
        <a:spcPct val="0"/>
      </a:spcBef>
      <a:spcAft>
        <a:spcPct val="0"/>
      </a:spcAft>
      <a:defRPr kern="1200">
        <a:solidFill>
          <a:schemeClr val="tx1"/>
        </a:solidFill>
        <a:latin typeface="Arial" pitchFamily="34" charset="0"/>
        <a:ea typeface="+mn-ea"/>
        <a:cs typeface="Arial" pitchFamily="34" charset="0"/>
      </a:defRPr>
    </a:lvl2pPr>
    <a:lvl3pPr marL="1090209" algn="l" rtl="0" fontAlgn="base">
      <a:spcBef>
        <a:spcPct val="0"/>
      </a:spcBef>
      <a:spcAft>
        <a:spcPct val="0"/>
      </a:spcAft>
      <a:defRPr kern="1200">
        <a:solidFill>
          <a:schemeClr val="tx1"/>
        </a:solidFill>
        <a:latin typeface="Arial" pitchFamily="34" charset="0"/>
        <a:ea typeface="+mn-ea"/>
        <a:cs typeface="Arial" pitchFamily="34" charset="0"/>
      </a:defRPr>
    </a:lvl3pPr>
    <a:lvl4pPr marL="1635315" algn="l" rtl="0" fontAlgn="base">
      <a:spcBef>
        <a:spcPct val="0"/>
      </a:spcBef>
      <a:spcAft>
        <a:spcPct val="0"/>
      </a:spcAft>
      <a:defRPr kern="1200">
        <a:solidFill>
          <a:schemeClr val="tx1"/>
        </a:solidFill>
        <a:latin typeface="Arial" pitchFamily="34" charset="0"/>
        <a:ea typeface="+mn-ea"/>
        <a:cs typeface="Arial" pitchFamily="34" charset="0"/>
      </a:defRPr>
    </a:lvl4pPr>
    <a:lvl5pPr marL="2180420" algn="l" rtl="0" fontAlgn="base">
      <a:spcBef>
        <a:spcPct val="0"/>
      </a:spcBef>
      <a:spcAft>
        <a:spcPct val="0"/>
      </a:spcAft>
      <a:defRPr kern="1200">
        <a:solidFill>
          <a:schemeClr val="tx1"/>
        </a:solidFill>
        <a:latin typeface="Arial" pitchFamily="34" charset="0"/>
        <a:ea typeface="+mn-ea"/>
        <a:cs typeface="Arial" pitchFamily="34" charset="0"/>
      </a:defRPr>
    </a:lvl5pPr>
    <a:lvl6pPr marL="2725525" algn="l" defTabSz="1090209" rtl="0" eaLnBrk="1" latinLnBrk="0" hangingPunct="1">
      <a:defRPr kern="1200">
        <a:solidFill>
          <a:schemeClr val="tx1"/>
        </a:solidFill>
        <a:latin typeface="Arial" pitchFamily="34" charset="0"/>
        <a:ea typeface="+mn-ea"/>
        <a:cs typeface="Arial" pitchFamily="34" charset="0"/>
      </a:defRPr>
    </a:lvl6pPr>
    <a:lvl7pPr marL="3270629" algn="l" defTabSz="1090209" rtl="0" eaLnBrk="1" latinLnBrk="0" hangingPunct="1">
      <a:defRPr kern="1200">
        <a:solidFill>
          <a:schemeClr val="tx1"/>
        </a:solidFill>
        <a:latin typeface="Arial" pitchFamily="34" charset="0"/>
        <a:ea typeface="+mn-ea"/>
        <a:cs typeface="Arial" pitchFamily="34" charset="0"/>
      </a:defRPr>
    </a:lvl7pPr>
    <a:lvl8pPr marL="3815734" algn="l" defTabSz="1090209" rtl="0" eaLnBrk="1" latinLnBrk="0" hangingPunct="1">
      <a:defRPr kern="1200">
        <a:solidFill>
          <a:schemeClr val="tx1"/>
        </a:solidFill>
        <a:latin typeface="Arial" pitchFamily="34" charset="0"/>
        <a:ea typeface="+mn-ea"/>
        <a:cs typeface="Arial" pitchFamily="34" charset="0"/>
      </a:defRPr>
    </a:lvl8pPr>
    <a:lvl9pPr marL="4360840" algn="l" defTabSz="1090209"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810" userDrawn="1">
          <p15:clr>
            <a:srgbClr val="A4A3A4"/>
          </p15:clr>
        </p15:guide>
        <p15:guide id="2" pos="755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8"/>
    <a:srgbClr val="0624FE"/>
    <a:srgbClr val="FF9933"/>
    <a:srgbClr val="FF3300"/>
    <a:srgbClr val="FFCC66"/>
    <a:srgbClr val="7686FE"/>
    <a:srgbClr val="6E1AEA"/>
    <a:srgbClr val="66FFFF"/>
    <a:srgbClr val="0033CC"/>
    <a:srgbClr val="6275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2606" autoAdjust="0"/>
  </p:normalViewPr>
  <p:slideViewPr>
    <p:cSldViewPr snapToObjects="1">
      <p:cViewPr varScale="1">
        <p:scale>
          <a:sx n="56" d="100"/>
          <a:sy n="56" d="100"/>
        </p:scale>
        <p:origin x="120" y="252"/>
      </p:cViewPr>
      <p:guideLst>
        <p:guide orient="horz" pos="3810"/>
        <p:guide pos="75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6FCA1DFB-A121-4F0C-A9B3-753B9989FE3C}" type="datetime1">
              <a:rPr lang="tr-TR" smtClean="0"/>
              <a:t>22.04.2026</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851F17AA-07B1-41C0-8F28-4D78B9D5769D}" type="slidenum">
              <a:rPr lang="tr-TR"/>
              <a:pPr>
                <a:defRPr/>
              </a:pPr>
              <a:t>‹#›</a:t>
            </a:fld>
            <a:endParaRPr lang="tr-TR"/>
          </a:p>
        </p:txBody>
      </p:sp>
    </p:spTree>
    <p:extLst>
      <p:ext uri="{BB962C8B-B14F-4D97-AF65-F5344CB8AC3E}">
        <p14:creationId xmlns:p14="http://schemas.microsoft.com/office/powerpoint/2010/main" val="352764466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7C08EB43-2C60-4D7E-B501-3BD2FD7852D9}" type="datetime1">
              <a:rPr lang="tr-TR" smtClean="0"/>
              <a:t>22.04.2026</a:t>
            </a:fld>
            <a:endParaRPr lang="tr-TR"/>
          </a:p>
        </p:txBody>
      </p:sp>
      <p:sp>
        <p:nvSpPr>
          <p:cNvPr id="4" name="3 Slayt Görüntüsü Yer Tutucusu"/>
          <p:cNvSpPr>
            <a:spLocks noGrp="1" noRot="1" noChangeAspect="1"/>
          </p:cNvSpPr>
          <p:nvPr>
            <p:ph type="sldImg" idx="2"/>
          </p:nvPr>
        </p:nvSpPr>
        <p:spPr>
          <a:xfrm>
            <a:off x="406400" y="685800"/>
            <a:ext cx="60452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dirty="0"/>
              <a:t>Asıl m etin stillerini düzenlemek için tıklatın</a:t>
            </a:r>
          </a:p>
          <a:p>
            <a:pPr lvl="1"/>
            <a:r>
              <a:rPr lang="tr-TR" noProof="0" dirty="0"/>
              <a:t>İkinci düzey</a:t>
            </a:r>
          </a:p>
          <a:p>
            <a:pPr lvl="2"/>
            <a:r>
              <a:rPr lang="tr-TR" noProof="0" dirty="0"/>
              <a:t>Üçüncü düzey</a:t>
            </a:r>
          </a:p>
          <a:p>
            <a:pPr lvl="3"/>
            <a:r>
              <a:rPr lang="tr-TR" noProof="0" dirty="0"/>
              <a:t>Dördüncü düzey</a:t>
            </a:r>
          </a:p>
          <a:p>
            <a:pPr lvl="4"/>
            <a:r>
              <a:rPr lang="tr-TR" noProof="0" dirty="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65C38E13-A60B-4E3E-9A8C-D55B25F6C677}" type="slidenum">
              <a:rPr lang="tr-TR"/>
              <a:pPr>
                <a:defRPr/>
              </a:pPr>
              <a:t>‹#›</a:t>
            </a:fld>
            <a:endParaRPr lang="tr-TR"/>
          </a:p>
        </p:txBody>
      </p:sp>
    </p:spTree>
    <p:extLst>
      <p:ext uri="{BB962C8B-B14F-4D97-AF65-F5344CB8AC3E}">
        <p14:creationId xmlns:p14="http://schemas.microsoft.com/office/powerpoint/2010/main" val="209856649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401" kern="1200">
        <a:solidFill>
          <a:schemeClr val="tx1"/>
        </a:solidFill>
        <a:latin typeface="+mn-lt"/>
        <a:ea typeface="+mn-ea"/>
        <a:cs typeface="+mn-cs"/>
      </a:defRPr>
    </a:lvl1pPr>
    <a:lvl2pPr marL="545105" algn="l" rtl="0" eaLnBrk="0" fontAlgn="base" hangingPunct="0">
      <a:spcBef>
        <a:spcPct val="30000"/>
      </a:spcBef>
      <a:spcAft>
        <a:spcPct val="0"/>
      </a:spcAft>
      <a:defRPr sz="1401" kern="1200">
        <a:solidFill>
          <a:schemeClr val="tx1"/>
        </a:solidFill>
        <a:latin typeface="+mn-lt"/>
        <a:ea typeface="+mn-ea"/>
        <a:cs typeface="+mn-cs"/>
      </a:defRPr>
    </a:lvl2pPr>
    <a:lvl3pPr marL="1090209" algn="l" rtl="0" eaLnBrk="0" fontAlgn="base" hangingPunct="0">
      <a:spcBef>
        <a:spcPct val="30000"/>
      </a:spcBef>
      <a:spcAft>
        <a:spcPct val="0"/>
      </a:spcAft>
      <a:defRPr sz="1401" kern="1200">
        <a:solidFill>
          <a:schemeClr val="tx1"/>
        </a:solidFill>
        <a:latin typeface="+mn-lt"/>
        <a:ea typeface="+mn-ea"/>
        <a:cs typeface="+mn-cs"/>
      </a:defRPr>
    </a:lvl3pPr>
    <a:lvl4pPr marL="1635315" algn="l" rtl="0" eaLnBrk="0" fontAlgn="base" hangingPunct="0">
      <a:spcBef>
        <a:spcPct val="30000"/>
      </a:spcBef>
      <a:spcAft>
        <a:spcPct val="0"/>
      </a:spcAft>
      <a:defRPr sz="1401" kern="1200">
        <a:solidFill>
          <a:schemeClr val="tx1"/>
        </a:solidFill>
        <a:latin typeface="+mn-lt"/>
        <a:ea typeface="+mn-ea"/>
        <a:cs typeface="+mn-cs"/>
      </a:defRPr>
    </a:lvl4pPr>
    <a:lvl5pPr marL="2180420" algn="l" rtl="0" eaLnBrk="0" fontAlgn="base" hangingPunct="0">
      <a:spcBef>
        <a:spcPct val="30000"/>
      </a:spcBef>
      <a:spcAft>
        <a:spcPct val="0"/>
      </a:spcAft>
      <a:defRPr sz="1401" kern="1200">
        <a:solidFill>
          <a:schemeClr val="tx1"/>
        </a:solidFill>
        <a:latin typeface="+mn-lt"/>
        <a:ea typeface="+mn-ea"/>
        <a:cs typeface="+mn-cs"/>
      </a:defRPr>
    </a:lvl5pPr>
    <a:lvl6pPr marL="2725525" algn="l" defTabSz="1090209" rtl="0" eaLnBrk="1" latinLnBrk="0" hangingPunct="1">
      <a:defRPr sz="1401" kern="1200">
        <a:solidFill>
          <a:schemeClr val="tx1"/>
        </a:solidFill>
        <a:latin typeface="+mn-lt"/>
        <a:ea typeface="+mn-ea"/>
        <a:cs typeface="+mn-cs"/>
      </a:defRPr>
    </a:lvl6pPr>
    <a:lvl7pPr marL="3270629" algn="l" defTabSz="1090209" rtl="0" eaLnBrk="1" latinLnBrk="0" hangingPunct="1">
      <a:defRPr sz="1401" kern="1200">
        <a:solidFill>
          <a:schemeClr val="tx1"/>
        </a:solidFill>
        <a:latin typeface="+mn-lt"/>
        <a:ea typeface="+mn-ea"/>
        <a:cs typeface="+mn-cs"/>
      </a:defRPr>
    </a:lvl7pPr>
    <a:lvl8pPr marL="3815734" algn="l" defTabSz="1090209" rtl="0" eaLnBrk="1" latinLnBrk="0" hangingPunct="1">
      <a:defRPr sz="1401" kern="1200">
        <a:solidFill>
          <a:schemeClr val="tx1"/>
        </a:solidFill>
        <a:latin typeface="+mn-lt"/>
        <a:ea typeface="+mn-ea"/>
        <a:cs typeface="+mn-cs"/>
      </a:defRPr>
    </a:lvl8pPr>
    <a:lvl9pPr marL="4360840" algn="l" defTabSz="1090209" rtl="0" eaLnBrk="1" latinLnBrk="0" hangingPunct="1">
      <a:defRPr sz="14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r>
              <a:rPr lang="tr-TR"/>
              <a:t>5368 SAYILI LİHKAB KANUNU</a:t>
            </a:r>
          </a:p>
        </p:txBody>
      </p:sp>
      <p:sp>
        <p:nvSpPr>
          <p:cNvPr id="4" name="Veri Yer Tutucusu 3"/>
          <p:cNvSpPr>
            <a:spLocks noGrp="1"/>
          </p:cNvSpPr>
          <p:nvPr>
            <p:ph type="dt" idx="10"/>
          </p:nvPr>
        </p:nvSpPr>
        <p:spPr/>
        <p:txBody>
          <a:bodyPr/>
          <a:lstStyle/>
          <a:p>
            <a:pPr>
              <a:defRPr/>
            </a:pPr>
            <a:fld id="{8449126C-891D-4A4E-921D-95E31330E949}"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1</a:t>
            </a:fld>
            <a:endParaRPr lang="tr-TR"/>
          </a:p>
        </p:txBody>
      </p:sp>
    </p:spTree>
    <p:extLst>
      <p:ext uri="{BB962C8B-B14F-4D97-AF65-F5344CB8AC3E}">
        <p14:creationId xmlns:p14="http://schemas.microsoft.com/office/powerpoint/2010/main" val="198359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571500" indent="-571500">
              <a:buFont typeface="Wingdings" panose="05000000000000000000" pitchFamily="2" charset="2"/>
              <a:buChar char="q"/>
            </a:pPr>
            <a:r>
              <a:rPr lang="tr-TR" dirty="0"/>
              <a:t>	</a:t>
            </a:r>
          </a:p>
        </p:txBody>
      </p:sp>
      <p:sp>
        <p:nvSpPr>
          <p:cNvPr id="4" name="3 Veri Yer Tutucusu"/>
          <p:cNvSpPr>
            <a:spLocks noGrp="1"/>
          </p:cNvSpPr>
          <p:nvPr>
            <p:ph type="dt" idx="10"/>
          </p:nvPr>
        </p:nvSpPr>
        <p:spPr/>
        <p:txBody>
          <a:bodyPr/>
          <a:lstStyle/>
          <a:p>
            <a:pPr>
              <a:defRPr/>
            </a:pPr>
            <a:fld id="{6C3B816E-DBD8-48D6-B0CD-E3BEB4A4C725}"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11</a:t>
            </a:fld>
            <a:endParaRPr lang="tr-TR"/>
          </a:p>
        </p:txBody>
      </p:sp>
    </p:spTree>
    <p:extLst>
      <p:ext uri="{BB962C8B-B14F-4D97-AF65-F5344CB8AC3E}">
        <p14:creationId xmlns:p14="http://schemas.microsoft.com/office/powerpoint/2010/main" val="204064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TAPU, KADASTRO VE TAPU MÜDÜRLÜĞÜNDEKİ PERSONELLER  VATANDAŞA E DEVLET ÜZERİNDEN YARDIMCI OLACAK.</a:t>
            </a:r>
          </a:p>
        </p:txBody>
      </p:sp>
      <p:sp>
        <p:nvSpPr>
          <p:cNvPr id="4" name="Veri Yer Tutucusu 3"/>
          <p:cNvSpPr>
            <a:spLocks noGrp="1"/>
          </p:cNvSpPr>
          <p:nvPr>
            <p:ph type="dt" idx="10"/>
          </p:nvPr>
        </p:nvSpPr>
        <p:spPr/>
        <p:txBody>
          <a:bodyPr/>
          <a:lstStyle/>
          <a:p>
            <a:pPr>
              <a:defRPr/>
            </a:pPr>
            <a:fld id="{B458600A-EC60-4E4B-84A7-639396ED44A5}"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12</a:t>
            </a:fld>
            <a:endParaRPr lang="tr-TR"/>
          </a:p>
        </p:txBody>
      </p:sp>
    </p:spTree>
    <p:extLst>
      <p:ext uri="{BB962C8B-B14F-4D97-AF65-F5344CB8AC3E}">
        <p14:creationId xmlns:p14="http://schemas.microsoft.com/office/powerpoint/2010/main" val="366722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RESMİ YAZI LE GELENLER</a:t>
            </a:r>
            <a:r>
              <a:rPr lang="tr-TR" baseline="0" dirty="0"/>
              <a:t> RESMİ YAZI İLE </a:t>
            </a:r>
            <a:r>
              <a:rPr lang="tr-TR" baseline="0" dirty="0" err="1"/>
              <a:t>CAVAP</a:t>
            </a:r>
            <a:r>
              <a:rPr lang="tr-TR" baseline="0" dirty="0"/>
              <a:t> VERİLİR</a:t>
            </a:r>
            <a:endParaRPr lang="tr-TR" dirty="0"/>
          </a:p>
        </p:txBody>
      </p:sp>
      <p:sp>
        <p:nvSpPr>
          <p:cNvPr id="4" name="Veri Yer Tutucusu 3"/>
          <p:cNvSpPr>
            <a:spLocks noGrp="1"/>
          </p:cNvSpPr>
          <p:nvPr>
            <p:ph type="dt" idx="10"/>
          </p:nvPr>
        </p:nvSpPr>
        <p:spPr/>
        <p:txBody>
          <a:bodyPr/>
          <a:lstStyle/>
          <a:p>
            <a:pPr>
              <a:defRPr/>
            </a:pPr>
            <a:fld id="{CB9F44BF-DB7E-4E42-AFDE-39E73E8BB3CD}"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13</a:t>
            </a:fld>
            <a:endParaRPr lang="tr-TR"/>
          </a:p>
        </p:txBody>
      </p:sp>
    </p:spTree>
    <p:extLst>
      <p:ext uri="{BB962C8B-B14F-4D97-AF65-F5344CB8AC3E}">
        <p14:creationId xmlns:p14="http://schemas.microsoft.com/office/powerpoint/2010/main" val="372709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Okul</a:t>
            </a:r>
            <a:r>
              <a:rPr lang="tr-TR" baseline="0" dirty="0"/>
              <a:t> ve hükmet binası </a:t>
            </a:r>
            <a:r>
              <a:rPr lang="tr-TR" baseline="0" dirty="0" err="1"/>
              <a:t>MEGSİSDE</a:t>
            </a:r>
            <a:r>
              <a:rPr lang="tr-TR" baseline="0" dirty="0"/>
              <a:t> AÇIKLAMA KISMINA kısmına yazılır.</a:t>
            </a:r>
          </a:p>
          <a:p>
            <a:r>
              <a:rPr lang="tr-TR" baseline="0" dirty="0"/>
              <a:t>Kadastro mahkemelerinin taleplerinde  döner sermaye ücreti almıyoruz.</a:t>
            </a:r>
          </a:p>
          <a:p>
            <a:r>
              <a:rPr lang="tr-TR" baseline="0" dirty="0"/>
              <a:t>Aplikasyon ve yer gösterme işlemlerinde arazi işleri yapılmadan vazgeçmesi halinde ödene yapılır.</a:t>
            </a:r>
            <a:endParaRPr lang="tr-TR" dirty="0"/>
          </a:p>
          <a:p>
            <a:endParaRPr lang="tr-TR" dirty="0"/>
          </a:p>
        </p:txBody>
      </p:sp>
      <p:sp>
        <p:nvSpPr>
          <p:cNvPr id="4" name="Veri Yer Tutucusu 3"/>
          <p:cNvSpPr>
            <a:spLocks noGrp="1"/>
          </p:cNvSpPr>
          <p:nvPr>
            <p:ph type="dt" idx="10"/>
          </p:nvPr>
        </p:nvSpPr>
        <p:spPr/>
        <p:txBody>
          <a:bodyPr/>
          <a:lstStyle/>
          <a:p>
            <a:pPr>
              <a:defRPr/>
            </a:pPr>
            <a:fld id="{67784B95-1C61-4E6A-B25E-E8A63CEDE4CD}"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14</a:t>
            </a:fld>
            <a:endParaRPr lang="tr-TR"/>
          </a:p>
        </p:txBody>
      </p:sp>
    </p:spTree>
    <p:extLst>
      <p:ext uri="{BB962C8B-B14F-4D97-AF65-F5344CB8AC3E}">
        <p14:creationId xmlns:p14="http://schemas.microsoft.com/office/powerpoint/2010/main" val="9472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Veri Yer Tutucusu"/>
          <p:cNvSpPr>
            <a:spLocks noGrp="1"/>
          </p:cNvSpPr>
          <p:nvPr>
            <p:ph type="dt" idx="10"/>
          </p:nvPr>
        </p:nvSpPr>
        <p:spPr/>
        <p:txBody>
          <a:bodyPr/>
          <a:lstStyle/>
          <a:p>
            <a:pPr>
              <a:defRPr/>
            </a:pPr>
            <a:fld id="{500E484D-5D92-43F3-9AFD-4595104CF750}"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21</a:t>
            </a:fld>
            <a:endParaRPr lang="tr-TR"/>
          </a:p>
        </p:txBody>
      </p:sp>
    </p:spTree>
    <p:extLst>
      <p:ext uri="{BB962C8B-B14F-4D97-AF65-F5344CB8AC3E}">
        <p14:creationId xmlns:p14="http://schemas.microsoft.com/office/powerpoint/2010/main" val="1719862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Veri Yer Tutucusu"/>
          <p:cNvSpPr>
            <a:spLocks noGrp="1"/>
          </p:cNvSpPr>
          <p:nvPr>
            <p:ph type="dt" idx="10"/>
          </p:nvPr>
        </p:nvSpPr>
        <p:spPr/>
        <p:txBody>
          <a:bodyPr/>
          <a:lstStyle/>
          <a:p>
            <a:pPr>
              <a:defRPr/>
            </a:pPr>
            <a:fld id="{46094B51-4DA1-43C5-8442-53A3830942B5}"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22</a:t>
            </a:fld>
            <a:endParaRPr lang="tr-TR"/>
          </a:p>
        </p:txBody>
      </p:sp>
    </p:spTree>
    <p:extLst>
      <p:ext uri="{BB962C8B-B14F-4D97-AF65-F5344CB8AC3E}">
        <p14:creationId xmlns:p14="http://schemas.microsoft.com/office/powerpoint/2010/main" val="25284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İADE SONRASINDA </a:t>
            </a:r>
            <a:r>
              <a:rPr lang="tr-TR" dirty="0" err="1"/>
              <a:t>LİHKAB</a:t>
            </a:r>
            <a:r>
              <a:rPr lang="tr-TR" dirty="0"/>
              <a:t>  DOSYASINDA</a:t>
            </a:r>
            <a:r>
              <a:rPr lang="tr-TR" baseline="0" dirty="0"/>
              <a:t> HERHANGİ BİR DEĞİŞİKLİK YOKSA; YEN FEN KAYIT NUMARASI ALINIR ESKİSİ İLE İLİŞKİLENDİRİLİR.</a:t>
            </a:r>
            <a:endParaRPr lang="tr-TR" dirty="0"/>
          </a:p>
        </p:txBody>
      </p:sp>
      <p:sp>
        <p:nvSpPr>
          <p:cNvPr id="4" name="Veri Yer Tutucusu 3"/>
          <p:cNvSpPr>
            <a:spLocks noGrp="1"/>
          </p:cNvSpPr>
          <p:nvPr>
            <p:ph type="dt" idx="10"/>
          </p:nvPr>
        </p:nvSpPr>
        <p:spPr/>
        <p:txBody>
          <a:bodyPr/>
          <a:lstStyle/>
          <a:p>
            <a:pPr>
              <a:defRPr/>
            </a:pPr>
            <a:fld id="{CCC915F6-17FF-4434-82D4-DEC3268F5C3B}"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24</a:t>
            </a:fld>
            <a:endParaRPr lang="tr-TR"/>
          </a:p>
        </p:txBody>
      </p:sp>
    </p:spTree>
    <p:extLst>
      <p:ext uri="{BB962C8B-B14F-4D97-AF65-F5344CB8AC3E}">
        <p14:creationId xmlns:p14="http://schemas.microsoft.com/office/powerpoint/2010/main" val="313959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r>
              <a:rPr lang="tr-TR" dirty="0"/>
              <a:t>ARŞİV</a:t>
            </a:r>
            <a:r>
              <a:rPr lang="tr-TR" baseline="0" dirty="0"/>
              <a:t> ONAYLI KOORDİNAT VE İYİLEŞTİRİLMİŞ KOORDİNAT İSE </a:t>
            </a:r>
            <a:r>
              <a:rPr lang="tr-TR" baseline="0" dirty="0" err="1"/>
              <a:t>MEGSİS</a:t>
            </a:r>
            <a:r>
              <a:rPr lang="tr-TR" baseline="0" dirty="0"/>
              <a:t> ÜZERİNDEN HAZIRLANACAK.</a:t>
            </a:r>
            <a:endParaRPr lang="tr-TR" dirty="0"/>
          </a:p>
        </p:txBody>
      </p:sp>
      <p:sp>
        <p:nvSpPr>
          <p:cNvPr id="4" name="Veri Yer Tutucusu 3"/>
          <p:cNvSpPr>
            <a:spLocks noGrp="1"/>
          </p:cNvSpPr>
          <p:nvPr>
            <p:ph type="dt" idx="10"/>
          </p:nvPr>
        </p:nvSpPr>
        <p:spPr/>
        <p:txBody>
          <a:bodyPr/>
          <a:lstStyle/>
          <a:p>
            <a:pPr>
              <a:defRPr/>
            </a:pPr>
            <a:fld id="{2507501C-F02A-4A33-B1A7-6166FD605450}"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27</a:t>
            </a:fld>
            <a:endParaRPr lang="tr-TR"/>
          </a:p>
        </p:txBody>
      </p:sp>
    </p:spTree>
    <p:extLst>
      <p:ext uri="{BB962C8B-B14F-4D97-AF65-F5344CB8AC3E}">
        <p14:creationId xmlns:p14="http://schemas.microsoft.com/office/powerpoint/2010/main" val="1376226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8DA395DD-3367-407F-9A4A-E1E9E0D7AC75}"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33</a:t>
            </a:fld>
            <a:endParaRPr lang="tr-TR"/>
          </a:p>
        </p:txBody>
      </p:sp>
    </p:spTree>
    <p:extLst>
      <p:ext uri="{BB962C8B-B14F-4D97-AF65-F5344CB8AC3E}">
        <p14:creationId xmlns:p14="http://schemas.microsoft.com/office/powerpoint/2010/main" val="149459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LİHKAB</a:t>
            </a:r>
            <a:r>
              <a:rPr lang="tr-TR" baseline="0" dirty="0"/>
              <a:t> İLK İŞ GÜNÜNDE ELEKTRONİK ORTAMDA KADASTROYA GÖNDERİR</a:t>
            </a:r>
            <a:endParaRPr lang="tr-TR" dirty="0"/>
          </a:p>
        </p:txBody>
      </p:sp>
      <p:sp>
        <p:nvSpPr>
          <p:cNvPr id="4" name="Veri Yer Tutucusu 3"/>
          <p:cNvSpPr>
            <a:spLocks noGrp="1"/>
          </p:cNvSpPr>
          <p:nvPr>
            <p:ph type="dt" idx="10"/>
          </p:nvPr>
        </p:nvSpPr>
        <p:spPr/>
        <p:txBody>
          <a:bodyPr/>
          <a:lstStyle/>
          <a:p>
            <a:pPr>
              <a:defRPr/>
            </a:pPr>
            <a:fld id="{A199618E-D2EE-4243-9432-26FA26D7BB58}"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37</a:t>
            </a:fld>
            <a:endParaRPr lang="tr-TR"/>
          </a:p>
        </p:txBody>
      </p:sp>
    </p:spTree>
    <p:extLst>
      <p:ext uri="{BB962C8B-B14F-4D97-AF65-F5344CB8AC3E}">
        <p14:creationId xmlns:p14="http://schemas.microsoft.com/office/powerpoint/2010/main" val="171493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endParaRPr lang="tr-TR" dirty="0"/>
          </a:p>
        </p:txBody>
      </p:sp>
      <p:sp>
        <p:nvSpPr>
          <p:cNvPr id="4" name="Veri Yer Tutucusu 3"/>
          <p:cNvSpPr>
            <a:spLocks noGrp="1"/>
          </p:cNvSpPr>
          <p:nvPr>
            <p:ph type="dt" idx="10"/>
          </p:nvPr>
        </p:nvSpPr>
        <p:spPr/>
        <p:txBody>
          <a:bodyPr/>
          <a:lstStyle/>
          <a:p>
            <a:pPr>
              <a:defRPr/>
            </a:pPr>
            <a:fld id="{CA22D0F4-1546-4013-87C8-34BD527D6EB9}"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3</a:t>
            </a:fld>
            <a:endParaRPr lang="tr-TR"/>
          </a:p>
        </p:txBody>
      </p:sp>
    </p:spTree>
    <p:extLst>
      <p:ext uri="{BB962C8B-B14F-4D97-AF65-F5344CB8AC3E}">
        <p14:creationId xmlns:p14="http://schemas.microsoft.com/office/powerpoint/2010/main" val="179672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LİHKAB</a:t>
            </a:r>
            <a:r>
              <a:rPr lang="tr-TR" baseline="0"/>
              <a:t> TARAFINDAN YAPILAN İŞLEMİN HATALI OLMASI DURUMUNDA; DİSİPLİN YÖNÜNDEN İŞLEM İÇİN BÖLGE MD YAZI İLE BİLDİRİLİR.</a:t>
            </a:r>
          </a:p>
          <a:p>
            <a:endParaRPr lang="tr-TR"/>
          </a:p>
        </p:txBody>
      </p:sp>
      <p:sp>
        <p:nvSpPr>
          <p:cNvPr id="4" name="Veri Yer Tutucusu 3"/>
          <p:cNvSpPr>
            <a:spLocks noGrp="1"/>
          </p:cNvSpPr>
          <p:nvPr>
            <p:ph type="dt" idx="10"/>
          </p:nvPr>
        </p:nvSpPr>
        <p:spPr/>
        <p:txBody>
          <a:bodyPr/>
          <a:lstStyle/>
          <a:p>
            <a:pPr>
              <a:defRPr/>
            </a:pPr>
            <a:fld id="{06C592AC-EECD-45F2-985A-007E847C1324}"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40</a:t>
            </a:fld>
            <a:endParaRPr lang="tr-TR"/>
          </a:p>
        </p:txBody>
      </p:sp>
    </p:spTree>
    <p:extLst>
      <p:ext uri="{BB962C8B-B14F-4D97-AF65-F5344CB8AC3E}">
        <p14:creationId xmlns:p14="http://schemas.microsoft.com/office/powerpoint/2010/main" val="267504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7327 Sayılı kanun önce ise 200*/14 sayılı genelgedeki </a:t>
            </a:r>
            <a:r>
              <a:rPr lang="tr-TR" dirty="0" err="1"/>
              <a:t>röperli</a:t>
            </a:r>
            <a:r>
              <a:rPr lang="tr-TR" dirty="0"/>
              <a:t> kroki</a:t>
            </a:r>
            <a:r>
              <a:rPr lang="tr-TR" baseline="0" dirty="0"/>
              <a:t>ye itibar edilir. </a:t>
            </a:r>
            <a:endParaRPr lang="tr-TR" dirty="0"/>
          </a:p>
        </p:txBody>
      </p:sp>
      <p:sp>
        <p:nvSpPr>
          <p:cNvPr id="4" name="Veri Yer Tutucusu 3"/>
          <p:cNvSpPr>
            <a:spLocks noGrp="1"/>
          </p:cNvSpPr>
          <p:nvPr>
            <p:ph type="dt" idx="10"/>
          </p:nvPr>
        </p:nvSpPr>
        <p:spPr/>
        <p:txBody>
          <a:bodyPr/>
          <a:lstStyle/>
          <a:p>
            <a:pPr>
              <a:defRPr/>
            </a:pPr>
            <a:fld id="{2CEF1DE6-D764-4253-A7BE-0A5AE9220320}"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44</a:t>
            </a:fld>
            <a:endParaRPr lang="tr-TR"/>
          </a:p>
        </p:txBody>
      </p:sp>
    </p:spTree>
    <p:extLst>
      <p:ext uri="{BB962C8B-B14F-4D97-AF65-F5344CB8AC3E}">
        <p14:creationId xmlns:p14="http://schemas.microsoft.com/office/powerpoint/2010/main" val="154571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TESCİL BİLDİRİMİNDE ESKİ VE YENİ BİNA GÖSTERİLİR. ARADA ARSA İŞLEMİ YAPILMAZ</a:t>
            </a:r>
          </a:p>
        </p:txBody>
      </p:sp>
      <p:sp>
        <p:nvSpPr>
          <p:cNvPr id="4" name="Veri Yer Tutucusu 3"/>
          <p:cNvSpPr>
            <a:spLocks noGrp="1"/>
          </p:cNvSpPr>
          <p:nvPr>
            <p:ph type="dt" idx="10"/>
          </p:nvPr>
        </p:nvSpPr>
        <p:spPr/>
        <p:txBody>
          <a:bodyPr/>
          <a:lstStyle/>
          <a:p>
            <a:pPr>
              <a:defRPr/>
            </a:pPr>
            <a:fld id="{96317602-B7B5-4F54-A62F-5316BECE66F1}"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50</a:t>
            </a:fld>
            <a:endParaRPr lang="tr-TR"/>
          </a:p>
        </p:txBody>
      </p:sp>
    </p:spTree>
    <p:extLst>
      <p:ext uri="{BB962C8B-B14F-4D97-AF65-F5344CB8AC3E}">
        <p14:creationId xmlns:p14="http://schemas.microsoft.com/office/powerpoint/2010/main" val="133693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UYGUNLUK</a:t>
            </a:r>
            <a:r>
              <a:rPr lang="tr-TR" baseline="0" dirty="0"/>
              <a:t> YAZISI VARSA YAPI RUHSATI ARANMADAN</a:t>
            </a:r>
            <a:endParaRPr lang="tr-TR" dirty="0"/>
          </a:p>
        </p:txBody>
      </p:sp>
      <p:sp>
        <p:nvSpPr>
          <p:cNvPr id="4" name="Veri Yer Tutucusu 3"/>
          <p:cNvSpPr>
            <a:spLocks noGrp="1"/>
          </p:cNvSpPr>
          <p:nvPr>
            <p:ph type="dt" idx="10"/>
          </p:nvPr>
        </p:nvSpPr>
        <p:spPr/>
        <p:txBody>
          <a:bodyPr/>
          <a:lstStyle/>
          <a:p>
            <a:pPr>
              <a:defRPr/>
            </a:pPr>
            <a:fld id="{1E91E006-9EEC-4C44-A525-121324890875}"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51</a:t>
            </a:fld>
            <a:endParaRPr lang="tr-TR"/>
          </a:p>
        </p:txBody>
      </p:sp>
    </p:spTree>
    <p:extLst>
      <p:ext uri="{BB962C8B-B14F-4D97-AF65-F5344CB8AC3E}">
        <p14:creationId xmlns:p14="http://schemas.microsoft.com/office/powerpoint/2010/main" val="237868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MK</a:t>
            </a:r>
            <a:r>
              <a:rPr lang="tr-TR" baseline="0" dirty="0"/>
              <a:t> 999. </a:t>
            </a:r>
            <a:r>
              <a:rPr lang="tr-TR" baseline="0" dirty="0" err="1"/>
              <a:t>KNANUN</a:t>
            </a:r>
            <a:endParaRPr lang="tr-TR" dirty="0"/>
          </a:p>
        </p:txBody>
      </p:sp>
      <p:sp>
        <p:nvSpPr>
          <p:cNvPr id="4" name="Veri Yer Tutucusu 3"/>
          <p:cNvSpPr>
            <a:spLocks noGrp="1"/>
          </p:cNvSpPr>
          <p:nvPr>
            <p:ph type="dt" idx="10"/>
          </p:nvPr>
        </p:nvSpPr>
        <p:spPr/>
        <p:txBody>
          <a:bodyPr/>
          <a:lstStyle/>
          <a:p>
            <a:pPr>
              <a:defRPr/>
            </a:pPr>
            <a:fld id="{B8B4E207-43D7-40D2-9CB0-2DB714F57E0F}"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68</a:t>
            </a:fld>
            <a:endParaRPr lang="tr-TR"/>
          </a:p>
        </p:txBody>
      </p:sp>
    </p:spTree>
    <p:extLst>
      <p:ext uri="{BB962C8B-B14F-4D97-AF65-F5344CB8AC3E}">
        <p14:creationId xmlns:p14="http://schemas.microsoft.com/office/powerpoint/2010/main" val="3732241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1C73B338-9028-4AF1-B0D0-D892F61F1BBA}"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70</a:t>
            </a:fld>
            <a:endParaRPr lang="tr-TR"/>
          </a:p>
        </p:txBody>
      </p:sp>
    </p:spTree>
    <p:extLst>
      <p:ext uri="{BB962C8B-B14F-4D97-AF65-F5344CB8AC3E}">
        <p14:creationId xmlns:p14="http://schemas.microsoft.com/office/powerpoint/2010/main" val="4160336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			</a:t>
            </a:r>
          </a:p>
        </p:txBody>
      </p:sp>
      <p:sp>
        <p:nvSpPr>
          <p:cNvPr id="4" name="Veri Yer Tutucusu 3"/>
          <p:cNvSpPr>
            <a:spLocks noGrp="1"/>
          </p:cNvSpPr>
          <p:nvPr>
            <p:ph type="dt" idx="10"/>
          </p:nvPr>
        </p:nvSpPr>
        <p:spPr/>
        <p:txBody>
          <a:bodyPr/>
          <a:lstStyle/>
          <a:p>
            <a:pPr>
              <a:defRPr/>
            </a:pPr>
            <a:fld id="{414EE771-E6F2-4082-B4AB-9E74D8CA0E04}"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71</a:t>
            </a:fld>
            <a:endParaRPr lang="tr-TR"/>
          </a:p>
        </p:txBody>
      </p:sp>
    </p:spTree>
    <p:extLst>
      <p:ext uri="{BB962C8B-B14F-4D97-AF65-F5344CB8AC3E}">
        <p14:creationId xmlns:p14="http://schemas.microsoft.com/office/powerpoint/2010/main" val="2567589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Veri Yer Tutucusu 3"/>
          <p:cNvSpPr>
            <a:spLocks noGrp="1"/>
          </p:cNvSpPr>
          <p:nvPr>
            <p:ph type="dt" idx="10"/>
          </p:nvPr>
        </p:nvSpPr>
        <p:spPr/>
        <p:txBody>
          <a:bodyPr/>
          <a:lstStyle/>
          <a:p>
            <a:pPr>
              <a:defRPr/>
            </a:pPr>
            <a:fld id="{A71D728B-B050-4652-9A79-24F0EF03BB1A}"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72</a:t>
            </a:fld>
            <a:endParaRPr lang="tr-TR"/>
          </a:p>
        </p:txBody>
      </p:sp>
    </p:spTree>
    <p:extLst>
      <p:ext uri="{BB962C8B-B14F-4D97-AF65-F5344CB8AC3E}">
        <p14:creationId xmlns:p14="http://schemas.microsoft.com/office/powerpoint/2010/main" val="137709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endParaRPr lang="tr-TR" dirty="0"/>
          </a:p>
        </p:txBody>
      </p:sp>
      <p:sp>
        <p:nvSpPr>
          <p:cNvPr id="4" name="Veri Yer Tutucusu 3"/>
          <p:cNvSpPr>
            <a:spLocks noGrp="1"/>
          </p:cNvSpPr>
          <p:nvPr>
            <p:ph type="dt" idx="10"/>
          </p:nvPr>
        </p:nvSpPr>
        <p:spPr/>
        <p:txBody>
          <a:bodyPr/>
          <a:lstStyle/>
          <a:p>
            <a:pPr>
              <a:defRPr/>
            </a:pPr>
            <a:fld id="{C08B6C7D-0A5C-41CA-8690-A7B676836310}"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4</a:t>
            </a:fld>
            <a:endParaRPr lang="tr-TR"/>
          </a:p>
        </p:txBody>
      </p:sp>
    </p:spTree>
    <p:extLst>
      <p:ext uri="{BB962C8B-B14F-4D97-AF65-F5344CB8AC3E}">
        <p14:creationId xmlns:p14="http://schemas.microsoft.com/office/powerpoint/2010/main" val="393412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endParaRPr lang="tr-TR" dirty="0"/>
          </a:p>
        </p:txBody>
      </p:sp>
      <p:sp>
        <p:nvSpPr>
          <p:cNvPr id="4" name="Veri Yer Tutucusu 3"/>
          <p:cNvSpPr>
            <a:spLocks noGrp="1"/>
          </p:cNvSpPr>
          <p:nvPr>
            <p:ph type="dt" idx="10"/>
          </p:nvPr>
        </p:nvSpPr>
        <p:spPr/>
        <p:txBody>
          <a:bodyPr/>
          <a:lstStyle/>
          <a:p>
            <a:pPr>
              <a:defRPr/>
            </a:pPr>
            <a:fld id="{EFC4E645-E7FC-493D-805B-9F78FFD85E80}"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5</a:t>
            </a:fld>
            <a:endParaRPr lang="tr-TR"/>
          </a:p>
        </p:txBody>
      </p:sp>
    </p:spTree>
    <p:extLst>
      <p:ext uri="{BB962C8B-B14F-4D97-AF65-F5344CB8AC3E}">
        <p14:creationId xmlns:p14="http://schemas.microsoft.com/office/powerpoint/2010/main" val="365716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06400" y="685800"/>
            <a:ext cx="6045200" cy="3429000"/>
          </a:xfrm>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a:t>Talep sahibinin</a:t>
            </a:r>
            <a:r>
              <a:rPr lang="tr-TR" baseline="0"/>
              <a:t>, hak sahibi olması ya da taşınmaz veya işlem yönüyle yasal ilgili olmalıdır.</a:t>
            </a:r>
            <a:endParaRPr lang="tr-TR"/>
          </a:p>
          <a:p>
            <a:endParaRPr lang="tr-TR"/>
          </a:p>
        </p:txBody>
      </p:sp>
      <p:sp>
        <p:nvSpPr>
          <p:cNvPr id="4" name="Veri Yer Tutucusu 3"/>
          <p:cNvSpPr>
            <a:spLocks noGrp="1"/>
          </p:cNvSpPr>
          <p:nvPr>
            <p:ph type="dt" idx="10"/>
          </p:nvPr>
        </p:nvSpPr>
        <p:spPr/>
        <p:txBody>
          <a:bodyPr/>
          <a:lstStyle/>
          <a:p>
            <a:pPr>
              <a:defRPr/>
            </a:pPr>
            <a:fld id="{7AF736DE-AC8A-4457-8CC6-84D39FD2127A}"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6</a:t>
            </a:fld>
            <a:endParaRPr lang="tr-TR"/>
          </a:p>
        </p:txBody>
      </p:sp>
    </p:spTree>
    <p:extLst>
      <p:ext uri="{BB962C8B-B14F-4D97-AF65-F5344CB8AC3E}">
        <p14:creationId xmlns:p14="http://schemas.microsoft.com/office/powerpoint/2010/main" val="51314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Veri Yer Tutucusu"/>
          <p:cNvSpPr>
            <a:spLocks noGrp="1"/>
          </p:cNvSpPr>
          <p:nvPr>
            <p:ph type="dt" idx="10"/>
          </p:nvPr>
        </p:nvSpPr>
        <p:spPr/>
        <p:txBody>
          <a:bodyPr/>
          <a:lstStyle/>
          <a:p>
            <a:pPr>
              <a:defRPr/>
            </a:pPr>
            <a:fld id="{FEDDE499-A90B-4F93-868D-D31D692032C9}"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7</a:t>
            </a:fld>
            <a:endParaRPr lang="tr-TR"/>
          </a:p>
        </p:txBody>
      </p:sp>
    </p:spTree>
    <p:extLst>
      <p:ext uri="{BB962C8B-B14F-4D97-AF65-F5344CB8AC3E}">
        <p14:creationId xmlns:p14="http://schemas.microsoft.com/office/powerpoint/2010/main" val="212147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Veri Yer Tutucusu"/>
          <p:cNvSpPr>
            <a:spLocks noGrp="1"/>
          </p:cNvSpPr>
          <p:nvPr>
            <p:ph type="dt" idx="10"/>
          </p:nvPr>
        </p:nvSpPr>
        <p:spPr/>
        <p:txBody>
          <a:bodyPr/>
          <a:lstStyle/>
          <a:p>
            <a:pPr>
              <a:defRPr/>
            </a:pPr>
            <a:fld id="{EAE3DE3A-4A6C-45BB-A666-FD415F6A4F88}"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8</a:t>
            </a:fld>
            <a:endParaRPr lang="tr-TR"/>
          </a:p>
        </p:txBody>
      </p:sp>
    </p:spTree>
    <p:extLst>
      <p:ext uri="{BB962C8B-B14F-4D97-AF65-F5344CB8AC3E}">
        <p14:creationId xmlns:p14="http://schemas.microsoft.com/office/powerpoint/2010/main" val="379333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Veri Yer Tutucusu"/>
          <p:cNvSpPr>
            <a:spLocks noGrp="1"/>
          </p:cNvSpPr>
          <p:nvPr>
            <p:ph type="dt" idx="10"/>
          </p:nvPr>
        </p:nvSpPr>
        <p:spPr/>
        <p:txBody>
          <a:bodyPr/>
          <a:lstStyle/>
          <a:p>
            <a:pPr>
              <a:defRPr/>
            </a:pPr>
            <a:fld id="{9E06083A-ED6F-47C7-9D85-D8F0BE386E36}" type="datetime1">
              <a:rPr lang="tr-TR" smtClean="0"/>
              <a:t>22.04.2026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65C38E13-A60B-4E3E-9A8C-D55B25F6C677}" type="slidenum">
              <a:rPr lang="tr-TR" smtClean="0"/>
              <a:pPr>
                <a:defRPr/>
              </a:pPr>
              <a:t>9</a:t>
            </a:fld>
            <a:endParaRPr lang="tr-TR"/>
          </a:p>
        </p:txBody>
      </p:sp>
    </p:spTree>
    <p:extLst>
      <p:ext uri="{BB962C8B-B14F-4D97-AF65-F5344CB8AC3E}">
        <p14:creationId xmlns:p14="http://schemas.microsoft.com/office/powerpoint/2010/main" val="238526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Veri Yer Tutucusu 3"/>
          <p:cNvSpPr>
            <a:spLocks noGrp="1"/>
          </p:cNvSpPr>
          <p:nvPr>
            <p:ph type="dt" idx="10"/>
          </p:nvPr>
        </p:nvSpPr>
        <p:spPr/>
        <p:txBody>
          <a:bodyPr/>
          <a:lstStyle/>
          <a:p>
            <a:pPr>
              <a:defRPr/>
            </a:pPr>
            <a:fld id="{3CE012DA-F532-4F5E-8068-FFCAC297303A}" type="datetime1">
              <a:rPr lang="tr-TR" smtClean="0"/>
              <a:t>22.04.2026</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C38E13-A60B-4E3E-9A8C-D55B25F6C677}" type="slidenum">
              <a:rPr lang="tr-TR" smtClean="0"/>
              <a:pPr>
                <a:defRPr/>
              </a:pPr>
              <a:t>10</a:t>
            </a:fld>
            <a:endParaRPr lang="tr-TR"/>
          </a:p>
        </p:txBody>
      </p:sp>
    </p:spTree>
    <p:extLst>
      <p:ext uri="{BB962C8B-B14F-4D97-AF65-F5344CB8AC3E}">
        <p14:creationId xmlns:p14="http://schemas.microsoft.com/office/powerpoint/2010/main" val="176204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a:xfrm>
            <a:off x="4" y="12951196"/>
            <a:ext cx="5628112" cy="728306"/>
          </a:xfrm>
        </p:spPr>
        <p:txBody>
          <a:bodyPr/>
          <a:lstStyle>
            <a:lvl1pPr algn="l">
              <a:defRPr sz="4641" smtClean="0">
                <a:solidFill>
                  <a:schemeClr val="tx1">
                    <a:tint val="75000"/>
                  </a:schemeClr>
                </a:solidFill>
              </a:defRPr>
            </a:lvl1pPr>
          </a:lstStyle>
          <a:p>
            <a:pPr>
              <a:defRPr/>
            </a:pPr>
            <a:fld id="{0350545D-5024-4DEB-9961-BC72150B6330}" type="datetime1">
              <a:rPr lang="tr-TR" smtClean="0"/>
              <a:t>22.04.2026</a:t>
            </a:fld>
            <a:endParaRPr lang="tr-TR"/>
          </a:p>
        </p:txBody>
      </p:sp>
      <p:sp>
        <p:nvSpPr>
          <p:cNvPr id="3" name="4 Altbilgi Yer Tutucusu"/>
          <p:cNvSpPr>
            <a:spLocks noGrp="1"/>
          </p:cNvSpPr>
          <p:nvPr>
            <p:ph type="ftr" sz="quarter" idx="11"/>
          </p:nvPr>
        </p:nvSpPr>
        <p:spPr/>
        <p:txBody>
          <a:bodyPr/>
          <a:lstStyle>
            <a:lvl1pPr algn="ctr">
              <a:defRPr sz="4286" smtClean="0">
                <a:solidFill>
                  <a:schemeClr val="tx1">
                    <a:tint val="75000"/>
                  </a:schemeClr>
                </a:solidFill>
              </a:defRPr>
            </a:lvl1pPr>
          </a:lstStyle>
          <a:p>
            <a:pPr>
              <a:defRPr/>
            </a:pPr>
            <a:r>
              <a:rPr lang="tr-TR"/>
              <a:t>TEKNİK İNCELEME</a:t>
            </a:r>
          </a:p>
        </p:txBody>
      </p:sp>
    </p:spTree>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206027" y="547823"/>
            <a:ext cx="21708428" cy="2279916"/>
          </a:xfrm>
          <a:prstGeom prst="rect">
            <a:avLst/>
          </a:prstGeom>
        </p:spPr>
        <p:txBody>
          <a:bodyPr lIns="101133" tIns="50566" rIns="101133" bIns="50566"/>
          <a:lstStyle/>
          <a:p>
            <a:r>
              <a:rPr lang="tr-TR"/>
              <a:t>Asıl başlık stili için tıklatın</a:t>
            </a:r>
          </a:p>
        </p:txBody>
      </p:sp>
      <p:sp>
        <p:nvSpPr>
          <p:cNvPr id="3" name="İçerik Yer Tutucusu 2"/>
          <p:cNvSpPr>
            <a:spLocks noGrp="1"/>
          </p:cNvSpPr>
          <p:nvPr>
            <p:ph idx="1"/>
          </p:nvPr>
        </p:nvSpPr>
        <p:spPr>
          <a:xfrm>
            <a:off x="1206027" y="3191890"/>
            <a:ext cx="21708428" cy="9027830"/>
          </a:xfrm>
          <a:prstGeom prst="rect">
            <a:avLst/>
          </a:prstGeom>
        </p:spPr>
        <p:txBody>
          <a:bodyPr lIns="101133" tIns="50566" rIns="101133" bIns="50566"/>
          <a:lstStyle>
            <a:lvl4pPr>
              <a:buNone/>
              <a:defRPr/>
            </a:lvl4pPr>
            <a:lvl5pPr>
              <a:buNone/>
              <a:defRPr/>
            </a:lvl5pPr>
          </a:lstStyle>
          <a:p>
            <a:pPr lvl="0"/>
            <a:r>
              <a:rPr lang="tr-TR" dirty="0"/>
              <a:t>Asıl metin stillerini düzenlemek için tıklatın</a:t>
            </a:r>
          </a:p>
          <a:p>
            <a:pPr lvl="1"/>
            <a:r>
              <a:rPr lang="tr-TR" dirty="0"/>
              <a:t>İkinci düzey</a:t>
            </a:r>
          </a:p>
          <a:p>
            <a:pPr lvl="2"/>
            <a:r>
              <a:rPr lang="tr-TR" dirty="0"/>
              <a:t>Üçüncü düzey</a:t>
            </a:r>
          </a:p>
        </p:txBody>
      </p:sp>
      <p:sp>
        <p:nvSpPr>
          <p:cNvPr id="4" name="3 Veri Yer Tutucusu"/>
          <p:cNvSpPr>
            <a:spLocks noGrp="1"/>
          </p:cNvSpPr>
          <p:nvPr>
            <p:ph type="dt" sz="half" idx="10"/>
          </p:nvPr>
        </p:nvSpPr>
        <p:spPr>
          <a:xfrm>
            <a:off x="4" y="12951196"/>
            <a:ext cx="5628112" cy="728306"/>
          </a:xfrm>
        </p:spPr>
        <p:txBody>
          <a:bodyPr/>
          <a:lstStyle>
            <a:lvl1pPr algn="l">
              <a:defRPr sz="4641" smtClean="0">
                <a:solidFill>
                  <a:schemeClr val="tx1">
                    <a:tint val="75000"/>
                  </a:schemeClr>
                </a:solidFill>
              </a:defRPr>
            </a:lvl1pPr>
          </a:lstStyle>
          <a:p>
            <a:pPr>
              <a:defRPr/>
            </a:pPr>
            <a:fld id="{483F67D2-3E6D-425B-84CE-5B026D74DCB6}" type="datetime1">
              <a:rPr lang="tr-TR" smtClean="0"/>
              <a:t>22.04.2026</a:t>
            </a:fld>
            <a:endParaRPr lang="tr-TR"/>
          </a:p>
        </p:txBody>
      </p:sp>
      <p:sp>
        <p:nvSpPr>
          <p:cNvPr id="5" name="4 Altbilgi Yer Tutucusu"/>
          <p:cNvSpPr>
            <a:spLocks noGrp="1"/>
          </p:cNvSpPr>
          <p:nvPr>
            <p:ph type="ftr" sz="quarter" idx="11"/>
          </p:nvPr>
        </p:nvSpPr>
        <p:spPr/>
        <p:txBody>
          <a:bodyPr/>
          <a:lstStyle>
            <a:lvl1pPr algn="ctr">
              <a:defRPr sz="4286" smtClean="0">
                <a:solidFill>
                  <a:schemeClr val="tx1">
                    <a:tint val="75000"/>
                  </a:schemeClr>
                </a:solidFill>
              </a:defRPr>
            </a:lvl1pPr>
          </a:lstStyle>
          <a:p>
            <a:pPr>
              <a:defRPr/>
            </a:pPr>
            <a:r>
              <a:rPr lang="tr-TR"/>
              <a:t>TEKNİK İNCELEME</a:t>
            </a:r>
          </a:p>
        </p:txBody>
      </p:sp>
    </p:spTree>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26" name="Text Box 5"/>
          <p:cNvSpPr txBox="1">
            <a:spLocks noChangeArrowheads="1"/>
          </p:cNvSpPr>
          <p:nvPr/>
        </p:nvSpPr>
        <p:spPr bwMode="auto">
          <a:xfrm>
            <a:off x="3224442" y="427496"/>
            <a:ext cx="18994875" cy="3004148"/>
          </a:xfrm>
          <a:prstGeom prst="rect">
            <a:avLst/>
          </a:prstGeom>
          <a:noFill/>
          <a:ln>
            <a:noFill/>
          </a:ln>
        </p:spPr>
        <p:txBody>
          <a:bodyPr lIns="361185" tIns="180590" rIns="361185" bIns="180590">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defRPr/>
            </a:pPr>
            <a:r>
              <a:rPr lang="tr-TR" sz="8576">
                <a:solidFill>
                  <a:srgbClr val="333399"/>
                </a:solidFill>
                <a:latin typeface="Arial Black" pitchFamily="34" charset="0"/>
                <a:cs typeface="+mn-cs"/>
              </a:rPr>
              <a:t>TAPU VE KADASTRO GENEL MÜDÜRLÜĞÜ</a:t>
            </a:r>
          </a:p>
        </p:txBody>
      </p:sp>
      <p:pic>
        <p:nvPicPr>
          <p:cNvPr id="2051" name="Picture 44" descr="Tapu ve Kadastro Yeni Logo yazısız"/>
          <p:cNvPicPr>
            <a:picLocks noChangeAspect="1" noChangeArrowheads="1"/>
          </p:cNvPicPr>
          <p:nvPr/>
        </p:nvPicPr>
        <p:blipFill>
          <a:blip r:embed="rId5" cstate="print"/>
          <a:srcRect/>
          <a:stretch>
            <a:fillRect/>
          </a:stretch>
        </p:blipFill>
        <p:spPr bwMode="auto">
          <a:xfrm>
            <a:off x="1846730" y="284995"/>
            <a:ext cx="1356778" cy="1139957"/>
          </a:xfrm>
          <a:prstGeom prst="rect">
            <a:avLst/>
          </a:prstGeom>
          <a:noFill/>
          <a:ln w="9525">
            <a:noFill/>
            <a:miter lim="800000"/>
            <a:headEnd/>
            <a:tailEnd/>
          </a:ln>
        </p:spPr>
      </p:pic>
      <p:grpSp>
        <p:nvGrpSpPr>
          <p:cNvPr id="2052" name="Group 14"/>
          <p:cNvGrpSpPr>
            <a:grpSpLocks/>
          </p:cNvGrpSpPr>
          <p:nvPr/>
        </p:nvGrpSpPr>
        <p:grpSpPr bwMode="auto">
          <a:xfrm>
            <a:off x="9" y="1567450"/>
            <a:ext cx="24120475" cy="142494"/>
            <a:chOff x="-12" y="3963"/>
            <a:chExt cx="5645" cy="68"/>
          </a:xfrm>
        </p:grpSpPr>
        <p:sp>
          <p:nvSpPr>
            <p:cNvPr id="1038" name="Rectangle 15"/>
            <p:cNvSpPr>
              <a:spLocks noChangeArrowheads="1"/>
            </p:cNvSpPr>
            <p:nvPr userDrawn="1"/>
          </p:nvSpPr>
          <p:spPr bwMode="auto">
            <a:xfrm>
              <a:off x="-12" y="3963"/>
              <a:ext cx="581" cy="68"/>
            </a:xfrm>
            <a:prstGeom prst="rect">
              <a:avLst/>
            </a:prstGeom>
            <a:solidFill>
              <a:srgbClr val="0033CC"/>
            </a:solidFill>
            <a:ln>
              <a:noFill/>
            </a:ln>
          </p:spPr>
          <p:txBody>
            <a:bodyPr wrap="none" anchor="ctr"/>
            <a:lstStyle/>
            <a:p>
              <a:pPr>
                <a:defRPr/>
              </a:pPr>
              <a:endParaRPr lang="tr-TR" sz="11074">
                <a:solidFill>
                  <a:srgbClr val="000000"/>
                </a:solidFill>
                <a:cs typeface="+mn-cs"/>
              </a:endParaRPr>
            </a:p>
          </p:txBody>
        </p:sp>
        <p:sp>
          <p:nvSpPr>
            <p:cNvPr id="1039" name="Rectangle 16"/>
            <p:cNvSpPr>
              <a:spLocks noChangeArrowheads="1"/>
            </p:cNvSpPr>
            <p:nvPr userDrawn="1"/>
          </p:nvSpPr>
          <p:spPr bwMode="auto">
            <a:xfrm>
              <a:off x="543" y="3963"/>
              <a:ext cx="581" cy="68"/>
            </a:xfrm>
            <a:prstGeom prst="rect">
              <a:avLst/>
            </a:prstGeom>
            <a:solidFill>
              <a:srgbClr val="FF9933"/>
            </a:solidFill>
            <a:ln>
              <a:noFill/>
            </a:ln>
          </p:spPr>
          <p:txBody>
            <a:bodyPr wrap="none" anchor="ctr"/>
            <a:lstStyle/>
            <a:p>
              <a:pPr algn="ctr">
                <a:defRPr/>
              </a:pPr>
              <a:endParaRPr lang="tr-TR" b="1">
                <a:solidFill>
                  <a:srgbClr val="000000"/>
                </a:solidFill>
                <a:latin typeface="Verdana" pitchFamily="34" charset="0"/>
                <a:cs typeface="+mn-cs"/>
              </a:endParaRPr>
            </a:p>
          </p:txBody>
        </p:sp>
        <p:sp>
          <p:nvSpPr>
            <p:cNvPr id="18" name="Rectangle 17"/>
            <p:cNvSpPr>
              <a:spLocks noChangeArrowheads="1"/>
            </p:cNvSpPr>
            <p:nvPr userDrawn="1"/>
          </p:nvSpPr>
          <p:spPr bwMode="auto">
            <a:xfrm>
              <a:off x="1110" y="3963"/>
              <a:ext cx="581" cy="68"/>
            </a:xfrm>
            <a:prstGeom prst="rect">
              <a:avLst/>
            </a:prstGeom>
            <a:solidFill>
              <a:schemeClr val="bg1">
                <a:lumMod val="65000"/>
              </a:schemeClr>
            </a:solidFill>
            <a:ln w="9525">
              <a:noFill/>
              <a:miter lim="800000"/>
              <a:headEnd/>
              <a:tailEnd/>
            </a:ln>
          </p:spPr>
          <p:txBody>
            <a:bodyPr wrap="none" anchor="ctr"/>
            <a:lstStyle/>
            <a:p>
              <a:pPr algn="ctr">
                <a:defRPr/>
              </a:pPr>
              <a:r>
                <a:rPr lang="tr-TR" b="1">
                  <a:solidFill>
                    <a:srgbClr val="91002C"/>
                  </a:solidFill>
                  <a:latin typeface="Verdana" pitchFamily="34" charset="0"/>
                  <a:cs typeface="+mn-cs"/>
                </a:rPr>
                <a:t> </a:t>
              </a:r>
            </a:p>
          </p:txBody>
        </p:sp>
        <p:sp>
          <p:nvSpPr>
            <p:cNvPr id="19" name="Rectangle 18"/>
            <p:cNvSpPr>
              <a:spLocks noChangeArrowheads="1"/>
            </p:cNvSpPr>
            <p:nvPr userDrawn="1"/>
          </p:nvSpPr>
          <p:spPr bwMode="auto">
            <a:xfrm>
              <a:off x="1677" y="3963"/>
              <a:ext cx="582" cy="68"/>
            </a:xfrm>
            <a:prstGeom prst="rect">
              <a:avLst/>
            </a:prstGeom>
            <a:solidFill>
              <a:schemeClr val="bg1">
                <a:lumMod val="75000"/>
              </a:schemeClr>
            </a:solidFill>
            <a:ln w="9525">
              <a:noFill/>
              <a:miter lim="800000"/>
              <a:headEnd/>
              <a:tailEnd/>
            </a:ln>
          </p:spPr>
          <p:txBody>
            <a:bodyPr wrap="none" anchor="ctr"/>
            <a:lstStyle/>
            <a:p>
              <a:pPr>
                <a:defRPr/>
              </a:pPr>
              <a:endParaRPr lang="tr-TR" sz="11074">
                <a:solidFill>
                  <a:srgbClr val="000000"/>
                </a:solidFill>
                <a:latin typeface="Arial" charset="0"/>
                <a:cs typeface="+mn-cs"/>
              </a:endParaRPr>
            </a:p>
          </p:txBody>
        </p:sp>
        <p:sp>
          <p:nvSpPr>
            <p:cNvPr id="20" name="Rectangle 19"/>
            <p:cNvSpPr>
              <a:spLocks noChangeArrowheads="1"/>
            </p:cNvSpPr>
            <p:nvPr userDrawn="1"/>
          </p:nvSpPr>
          <p:spPr bwMode="auto">
            <a:xfrm>
              <a:off x="2244" y="3963"/>
              <a:ext cx="3389" cy="68"/>
            </a:xfrm>
            <a:prstGeom prst="rect">
              <a:avLst/>
            </a:prstGeom>
            <a:solidFill>
              <a:schemeClr val="bg1">
                <a:lumMod val="85000"/>
              </a:schemeClr>
            </a:solidFill>
            <a:ln w="9525">
              <a:noFill/>
              <a:miter lim="800000"/>
              <a:headEnd/>
              <a:tailEnd/>
            </a:ln>
          </p:spPr>
          <p:txBody>
            <a:bodyPr wrap="none" anchor="ctr"/>
            <a:lstStyle/>
            <a:p>
              <a:pPr>
                <a:defRPr/>
              </a:pPr>
              <a:endParaRPr lang="tr-TR" sz="11074">
                <a:solidFill>
                  <a:srgbClr val="000000"/>
                </a:solidFill>
                <a:latin typeface="Arial" charset="0"/>
                <a:cs typeface="+mn-cs"/>
              </a:endParaRPr>
            </a:p>
          </p:txBody>
        </p:sp>
      </p:grpSp>
      <p:grpSp>
        <p:nvGrpSpPr>
          <p:cNvPr id="2053" name="Group 14"/>
          <p:cNvGrpSpPr>
            <a:grpSpLocks/>
          </p:cNvGrpSpPr>
          <p:nvPr/>
        </p:nvGrpSpPr>
        <p:grpSpPr bwMode="auto">
          <a:xfrm>
            <a:off x="9" y="12878360"/>
            <a:ext cx="24120475" cy="142494"/>
            <a:chOff x="-12" y="3963"/>
            <a:chExt cx="5645" cy="68"/>
          </a:xfrm>
        </p:grpSpPr>
        <p:sp>
          <p:nvSpPr>
            <p:cNvPr id="1033" name="Rectangle 15"/>
            <p:cNvSpPr>
              <a:spLocks noChangeArrowheads="1"/>
            </p:cNvSpPr>
            <p:nvPr userDrawn="1"/>
          </p:nvSpPr>
          <p:spPr bwMode="auto">
            <a:xfrm>
              <a:off x="-12" y="3963"/>
              <a:ext cx="581" cy="68"/>
            </a:xfrm>
            <a:prstGeom prst="rect">
              <a:avLst/>
            </a:prstGeom>
            <a:solidFill>
              <a:srgbClr val="0033CC"/>
            </a:solidFill>
            <a:ln>
              <a:noFill/>
            </a:ln>
          </p:spPr>
          <p:txBody>
            <a:bodyPr wrap="none" anchor="ctr"/>
            <a:lstStyle/>
            <a:p>
              <a:pPr>
                <a:defRPr/>
              </a:pPr>
              <a:endParaRPr lang="tr-TR" sz="11074">
                <a:solidFill>
                  <a:srgbClr val="000000"/>
                </a:solidFill>
                <a:cs typeface="+mn-cs"/>
              </a:endParaRPr>
            </a:p>
          </p:txBody>
        </p:sp>
        <p:sp>
          <p:nvSpPr>
            <p:cNvPr id="1034" name="Rectangle 16"/>
            <p:cNvSpPr>
              <a:spLocks noChangeArrowheads="1"/>
            </p:cNvSpPr>
            <p:nvPr userDrawn="1"/>
          </p:nvSpPr>
          <p:spPr bwMode="auto">
            <a:xfrm>
              <a:off x="543" y="3963"/>
              <a:ext cx="581" cy="68"/>
            </a:xfrm>
            <a:prstGeom prst="rect">
              <a:avLst/>
            </a:prstGeom>
            <a:solidFill>
              <a:srgbClr val="FF9933"/>
            </a:solidFill>
            <a:ln>
              <a:noFill/>
            </a:ln>
          </p:spPr>
          <p:txBody>
            <a:bodyPr wrap="none" anchor="ctr"/>
            <a:lstStyle/>
            <a:p>
              <a:pPr algn="ctr">
                <a:defRPr/>
              </a:pPr>
              <a:endParaRPr lang="tr-TR" b="1">
                <a:solidFill>
                  <a:srgbClr val="000000"/>
                </a:solidFill>
                <a:latin typeface="Verdana" pitchFamily="34" charset="0"/>
                <a:cs typeface="+mn-cs"/>
              </a:endParaRPr>
            </a:p>
          </p:txBody>
        </p:sp>
        <p:sp>
          <p:nvSpPr>
            <p:cNvPr id="24" name="Rectangle 17"/>
            <p:cNvSpPr>
              <a:spLocks noChangeArrowheads="1"/>
            </p:cNvSpPr>
            <p:nvPr userDrawn="1"/>
          </p:nvSpPr>
          <p:spPr bwMode="auto">
            <a:xfrm>
              <a:off x="1110" y="3963"/>
              <a:ext cx="581" cy="68"/>
            </a:xfrm>
            <a:prstGeom prst="rect">
              <a:avLst/>
            </a:prstGeom>
            <a:solidFill>
              <a:schemeClr val="bg1">
                <a:lumMod val="65000"/>
              </a:schemeClr>
            </a:solidFill>
            <a:ln w="9525">
              <a:noFill/>
              <a:miter lim="800000"/>
              <a:headEnd/>
              <a:tailEnd/>
            </a:ln>
          </p:spPr>
          <p:txBody>
            <a:bodyPr wrap="none" anchor="ctr"/>
            <a:lstStyle/>
            <a:p>
              <a:pPr algn="ctr">
                <a:defRPr/>
              </a:pPr>
              <a:r>
                <a:rPr lang="tr-TR" b="1">
                  <a:solidFill>
                    <a:srgbClr val="91002C"/>
                  </a:solidFill>
                  <a:latin typeface="Verdana" pitchFamily="34" charset="0"/>
                  <a:cs typeface="+mn-cs"/>
                </a:rPr>
                <a:t> </a:t>
              </a:r>
            </a:p>
          </p:txBody>
        </p:sp>
        <p:sp>
          <p:nvSpPr>
            <p:cNvPr id="25" name="Rectangle 18"/>
            <p:cNvSpPr>
              <a:spLocks noChangeArrowheads="1"/>
            </p:cNvSpPr>
            <p:nvPr userDrawn="1"/>
          </p:nvSpPr>
          <p:spPr bwMode="auto">
            <a:xfrm>
              <a:off x="1677" y="3963"/>
              <a:ext cx="582" cy="68"/>
            </a:xfrm>
            <a:prstGeom prst="rect">
              <a:avLst/>
            </a:prstGeom>
            <a:solidFill>
              <a:schemeClr val="bg1">
                <a:lumMod val="75000"/>
              </a:schemeClr>
            </a:solidFill>
            <a:ln w="9525">
              <a:noFill/>
              <a:miter lim="800000"/>
              <a:headEnd/>
              <a:tailEnd/>
            </a:ln>
          </p:spPr>
          <p:txBody>
            <a:bodyPr wrap="none" anchor="ctr"/>
            <a:lstStyle/>
            <a:p>
              <a:pPr>
                <a:defRPr/>
              </a:pPr>
              <a:endParaRPr lang="tr-TR" sz="11074">
                <a:solidFill>
                  <a:srgbClr val="000000"/>
                </a:solidFill>
                <a:latin typeface="Arial" charset="0"/>
                <a:cs typeface="+mn-cs"/>
              </a:endParaRPr>
            </a:p>
          </p:txBody>
        </p:sp>
        <p:sp>
          <p:nvSpPr>
            <p:cNvPr id="26" name="Rectangle 19"/>
            <p:cNvSpPr>
              <a:spLocks noChangeArrowheads="1"/>
            </p:cNvSpPr>
            <p:nvPr userDrawn="1"/>
          </p:nvSpPr>
          <p:spPr bwMode="auto">
            <a:xfrm>
              <a:off x="2244" y="3963"/>
              <a:ext cx="3389" cy="68"/>
            </a:xfrm>
            <a:prstGeom prst="rect">
              <a:avLst/>
            </a:prstGeom>
            <a:solidFill>
              <a:schemeClr val="bg1">
                <a:lumMod val="85000"/>
              </a:schemeClr>
            </a:solidFill>
            <a:ln w="9525">
              <a:noFill/>
              <a:miter lim="800000"/>
              <a:headEnd/>
              <a:tailEnd/>
            </a:ln>
          </p:spPr>
          <p:txBody>
            <a:bodyPr wrap="none" anchor="ctr"/>
            <a:lstStyle/>
            <a:p>
              <a:pPr>
                <a:defRPr/>
              </a:pPr>
              <a:endParaRPr lang="tr-TR" sz="11074">
                <a:solidFill>
                  <a:srgbClr val="000000"/>
                </a:solidFill>
                <a:latin typeface="Arial" charset="0"/>
                <a:cs typeface="+mn-cs"/>
              </a:endParaRPr>
            </a:p>
          </p:txBody>
        </p:sp>
      </p:grpSp>
      <p:sp>
        <p:nvSpPr>
          <p:cNvPr id="32" name="5 Slayt Numarası Yer Tutucusu"/>
          <p:cNvSpPr txBox="1">
            <a:spLocks/>
          </p:cNvSpPr>
          <p:nvPr userDrawn="1"/>
        </p:nvSpPr>
        <p:spPr>
          <a:xfrm>
            <a:off x="17286342" y="12967031"/>
            <a:ext cx="5628112" cy="728306"/>
          </a:xfrm>
          <a:prstGeom prst="rect">
            <a:avLst/>
          </a:prstGeom>
        </p:spPr>
        <p:txBody>
          <a:bodyPr lIns="361185" tIns="180590" rIns="361185" bIns="180590" anchor="ctr"/>
          <a:lstStyle>
            <a:lvl1pPr algn="r">
              <a:defRPr sz="1200">
                <a:solidFill>
                  <a:schemeClr val="tx1">
                    <a:tint val="75000"/>
                  </a:schemeClr>
                </a:solidFill>
              </a:defRPr>
            </a:lvl1pPr>
          </a:lstStyle>
          <a:p>
            <a:pPr>
              <a:defRPr/>
            </a:pPr>
            <a:fld id="{C10AD9D8-1BA2-4D75-9A63-BAF00B8D341F}" type="slidenum">
              <a:rPr lang="tr-TR" sz="4286" smtClean="0">
                <a:cs typeface="+mn-cs"/>
              </a:rPr>
              <a:pPr>
                <a:defRPr/>
              </a:pPr>
              <a:t>‹#›</a:t>
            </a:fld>
            <a:endParaRPr lang="tr-TR" sz="4286">
              <a:cs typeface="+mn-cs"/>
            </a:endParaRPr>
          </a:p>
        </p:txBody>
      </p:sp>
      <p:sp>
        <p:nvSpPr>
          <p:cNvPr id="33" name="3 Veri Yer Tutucusu"/>
          <p:cNvSpPr>
            <a:spLocks noGrp="1"/>
          </p:cNvSpPr>
          <p:nvPr>
            <p:ph type="dt" sz="half" idx="2"/>
          </p:nvPr>
        </p:nvSpPr>
        <p:spPr>
          <a:xfrm>
            <a:off x="4" y="12967031"/>
            <a:ext cx="5628112" cy="728306"/>
          </a:xfrm>
          <a:prstGeom prst="rect">
            <a:avLst/>
          </a:prstGeom>
        </p:spPr>
        <p:txBody>
          <a:bodyPr vert="horz" lIns="101133" tIns="50566" rIns="101133" bIns="50566" rtlCol="0" anchor="ctr"/>
          <a:lstStyle>
            <a:lvl1pPr algn="l">
              <a:defRPr sz="4641" smtClean="0">
                <a:solidFill>
                  <a:schemeClr val="tx1">
                    <a:tint val="75000"/>
                  </a:schemeClr>
                </a:solidFill>
                <a:cs typeface="+mn-cs"/>
              </a:defRPr>
            </a:lvl1pPr>
          </a:lstStyle>
          <a:p>
            <a:pPr>
              <a:defRPr/>
            </a:pPr>
            <a:fld id="{53A80780-B91F-41D7-9B01-15940FA69EAA}" type="datetime1">
              <a:rPr lang="tr-TR" smtClean="0"/>
              <a:t>22.04.2026</a:t>
            </a:fld>
            <a:endParaRPr lang="tr-TR"/>
          </a:p>
        </p:txBody>
      </p:sp>
      <p:sp>
        <p:nvSpPr>
          <p:cNvPr id="34" name="4 Altbilgi Yer Tutucusu"/>
          <p:cNvSpPr>
            <a:spLocks noGrp="1"/>
          </p:cNvSpPr>
          <p:nvPr>
            <p:ph type="ftr" sz="quarter" idx="3"/>
          </p:nvPr>
        </p:nvSpPr>
        <p:spPr>
          <a:xfrm>
            <a:off x="8735300" y="12951196"/>
            <a:ext cx="7638151" cy="728306"/>
          </a:xfrm>
          <a:prstGeom prst="rect">
            <a:avLst/>
          </a:prstGeom>
        </p:spPr>
        <p:txBody>
          <a:bodyPr vert="horz" lIns="101133" tIns="50566" rIns="101133" bIns="50566" rtlCol="0" anchor="ctr"/>
          <a:lstStyle>
            <a:lvl1pPr algn="ctr">
              <a:defRPr sz="4286" smtClean="0">
                <a:solidFill>
                  <a:schemeClr val="tx1">
                    <a:tint val="75000"/>
                  </a:schemeClr>
                </a:solidFill>
                <a:cs typeface="+mn-cs"/>
              </a:defRPr>
            </a:lvl1pPr>
          </a:lstStyle>
          <a:p>
            <a:pPr>
              <a:defRPr/>
            </a:pPr>
            <a:r>
              <a:rPr lang="tr-TR"/>
              <a:t>TEKNİK İNCELEME</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Lst>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17502">
          <a:solidFill>
            <a:schemeClr val="tx2"/>
          </a:solidFill>
          <a:latin typeface="+mj-lt"/>
          <a:ea typeface="+mj-ea"/>
          <a:cs typeface="+mj-cs"/>
        </a:defRPr>
      </a:lvl1pPr>
      <a:lvl2pPr algn="ctr" rtl="0" eaLnBrk="0" fontAlgn="base" hangingPunct="0">
        <a:spcBef>
          <a:spcPct val="0"/>
        </a:spcBef>
        <a:spcAft>
          <a:spcPct val="0"/>
        </a:spcAft>
        <a:defRPr sz="17502">
          <a:solidFill>
            <a:schemeClr val="tx2"/>
          </a:solidFill>
          <a:latin typeface="Arial" pitchFamily="34" charset="0"/>
        </a:defRPr>
      </a:lvl2pPr>
      <a:lvl3pPr algn="ctr" rtl="0" eaLnBrk="0" fontAlgn="base" hangingPunct="0">
        <a:spcBef>
          <a:spcPct val="0"/>
        </a:spcBef>
        <a:spcAft>
          <a:spcPct val="0"/>
        </a:spcAft>
        <a:defRPr sz="17502">
          <a:solidFill>
            <a:schemeClr val="tx2"/>
          </a:solidFill>
          <a:latin typeface="Arial" pitchFamily="34" charset="0"/>
        </a:defRPr>
      </a:lvl3pPr>
      <a:lvl4pPr algn="ctr" rtl="0" eaLnBrk="0" fontAlgn="base" hangingPunct="0">
        <a:spcBef>
          <a:spcPct val="0"/>
        </a:spcBef>
        <a:spcAft>
          <a:spcPct val="0"/>
        </a:spcAft>
        <a:defRPr sz="17502">
          <a:solidFill>
            <a:schemeClr val="tx2"/>
          </a:solidFill>
          <a:latin typeface="Arial" pitchFamily="34" charset="0"/>
        </a:defRPr>
      </a:lvl4pPr>
      <a:lvl5pPr algn="ctr" rtl="0" eaLnBrk="0" fontAlgn="base" hangingPunct="0">
        <a:spcBef>
          <a:spcPct val="0"/>
        </a:spcBef>
        <a:spcAft>
          <a:spcPct val="0"/>
        </a:spcAft>
        <a:defRPr sz="17502">
          <a:solidFill>
            <a:schemeClr val="tx2"/>
          </a:solidFill>
          <a:latin typeface="Arial" pitchFamily="34" charset="0"/>
        </a:defRPr>
      </a:lvl5pPr>
      <a:lvl6pPr marL="1806079" algn="ctr" rtl="0" fontAlgn="base">
        <a:spcBef>
          <a:spcPct val="0"/>
        </a:spcBef>
        <a:spcAft>
          <a:spcPct val="0"/>
        </a:spcAft>
        <a:defRPr sz="17502">
          <a:solidFill>
            <a:schemeClr val="tx2"/>
          </a:solidFill>
          <a:latin typeface="Arial" pitchFamily="34" charset="0"/>
        </a:defRPr>
      </a:lvl6pPr>
      <a:lvl7pPr marL="3612160" algn="ctr" rtl="0" fontAlgn="base">
        <a:spcBef>
          <a:spcPct val="0"/>
        </a:spcBef>
        <a:spcAft>
          <a:spcPct val="0"/>
        </a:spcAft>
        <a:defRPr sz="17502">
          <a:solidFill>
            <a:schemeClr val="tx2"/>
          </a:solidFill>
          <a:latin typeface="Arial" pitchFamily="34" charset="0"/>
        </a:defRPr>
      </a:lvl7pPr>
      <a:lvl8pPr marL="5418236" algn="ctr" rtl="0" fontAlgn="base">
        <a:spcBef>
          <a:spcPct val="0"/>
        </a:spcBef>
        <a:spcAft>
          <a:spcPct val="0"/>
        </a:spcAft>
        <a:defRPr sz="17502">
          <a:solidFill>
            <a:schemeClr val="tx2"/>
          </a:solidFill>
          <a:latin typeface="Arial" pitchFamily="34" charset="0"/>
        </a:defRPr>
      </a:lvl8pPr>
      <a:lvl9pPr marL="7224317" algn="ctr" rtl="0" fontAlgn="base">
        <a:spcBef>
          <a:spcPct val="0"/>
        </a:spcBef>
        <a:spcAft>
          <a:spcPct val="0"/>
        </a:spcAft>
        <a:defRPr sz="17502">
          <a:solidFill>
            <a:schemeClr val="tx2"/>
          </a:solidFill>
          <a:latin typeface="Arial" pitchFamily="34" charset="0"/>
        </a:defRPr>
      </a:lvl9pPr>
    </p:titleStyle>
    <p:bodyStyle>
      <a:lvl1pPr marL="1354557" indent="-1354557" algn="l" rtl="0" eaLnBrk="0" fontAlgn="base" hangingPunct="0">
        <a:spcBef>
          <a:spcPct val="20000"/>
        </a:spcBef>
        <a:spcAft>
          <a:spcPct val="0"/>
        </a:spcAft>
        <a:buChar char="•"/>
        <a:defRPr sz="12502">
          <a:solidFill>
            <a:schemeClr val="tx1"/>
          </a:solidFill>
          <a:latin typeface="+mn-lt"/>
          <a:ea typeface="+mn-ea"/>
          <a:cs typeface="+mn-cs"/>
        </a:defRPr>
      </a:lvl1pPr>
      <a:lvl2pPr marL="2934879" indent="-1128800" algn="l" rtl="0" eaLnBrk="0" fontAlgn="base" hangingPunct="0">
        <a:spcBef>
          <a:spcPct val="20000"/>
        </a:spcBef>
        <a:spcAft>
          <a:spcPct val="0"/>
        </a:spcAft>
        <a:buChar char="–"/>
        <a:defRPr sz="11074">
          <a:solidFill>
            <a:schemeClr val="tx1"/>
          </a:solidFill>
          <a:latin typeface="+mn-lt"/>
        </a:defRPr>
      </a:lvl2pPr>
      <a:lvl3pPr marL="4515201" indent="-903044" algn="l" rtl="0" eaLnBrk="0" fontAlgn="base" hangingPunct="0">
        <a:spcBef>
          <a:spcPct val="20000"/>
        </a:spcBef>
        <a:spcAft>
          <a:spcPct val="0"/>
        </a:spcAft>
        <a:buChar char="•"/>
        <a:defRPr sz="9645">
          <a:solidFill>
            <a:schemeClr val="tx1"/>
          </a:solidFill>
          <a:latin typeface="+mn-lt"/>
        </a:defRPr>
      </a:lvl3pPr>
      <a:lvl4pPr marL="6321276" indent="-903044" algn="l" rtl="0" eaLnBrk="0" fontAlgn="base" hangingPunct="0">
        <a:spcBef>
          <a:spcPct val="20000"/>
        </a:spcBef>
        <a:spcAft>
          <a:spcPct val="0"/>
        </a:spcAft>
        <a:buChar char="–"/>
        <a:defRPr sz="7857">
          <a:solidFill>
            <a:schemeClr val="tx1"/>
          </a:solidFill>
          <a:latin typeface="+mn-lt"/>
        </a:defRPr>
      </a:lvl4pPr>
      <a:lvl5pPr marL="8127355" indent="-903044" algn="l" rtl="0" eaLnBrk="0" fontAlgn="base" hangingPunct="0">
        <a:spcBef>
          <a:spcPct val="20000"/>
        </a:spcBef>
        <a:spcAft>
          <a:spcPct val="0"/>
        </a:spcAft>
        <a:buChar char="»"/>
        <a:defRPr sz="7857">
          <a:solidFill>
            <a:schemeClr val="tx1"/>
          </a:solidFill>
          <a:latin typeface="+mn-lt"/>
        </a:defRPr>
      </a:lvl5pPr>
      <a:lvl6pPr marL="9933436" indent="-903044" algn="l" rtl="0" fontAlgn="base">
        <a:spcBef>
          <a:spcPct val="20000"/>
        </a:spcBef>
        <a:spcAft>
          <a:spcPct val="0"/>
        </a:spcAft>
        <a:buChar char="»"/>
        <a:defRPr sz="7857">
          <a:solidFill>
            <a:schemeClr val="tx1"/>
          </a:solidFill>
          <a:latin typeface="+mn-lt"/>
        </a:defRPr>
      </a:lvl6pPr>
      <a:lvl7pPr marL="11739515" indent="-903044" algn="l" rtl="0" fontAlgn="base">
        <a:spcBef>
          <a:spcPct val="20000"/>
        </a:spcBef>
        <a:spcAft>
          <a:spcPct val="0"/>
        </a:spcAft>
        <a:buChar char="»"/>
        <a:defRPr sz="7857">
          <a:solidFill>
            <a:schemeClr val="tx1"/>
          </a:solidFill>
          <a:latin typeface="+mn-lt"/>
        </a:defRPr>
      </a:lvl7pPr>
      <a:lvl8pPr marL="13545596" indent="-903044" algn="l" rtl="0" fontAlgn="base">
        <a:spcBef>
          <a:spcPct val="20000"/>
        </a:spcBef>
        <a:spcAft>
          <a:spcPct val="0"/>
        </a:spcAft>
        <a:buChar char="»"/>
        <a:defRPr sz="7857">
          <a:solidFill>
            <a:schemeClr val="tx1"/>
          </a:solidFill>
          <a:latin typeface="+mn-lt"/>
        </a:defRPr>
      </a:lvl8pPr>
      <a:lvl9pPr marL="15351672" indent="-903044" algn="l" rtl="0" fontAlgn="base">
        <a:spcBef>
          <a:spcPct val="20000"/>
        </a:spcBef>
        <a:spcAft>
          <a:spcPct val="0"/>
        </a:spcAft>
        <a:buChar char="»"/>
        <a:defRPr sz="7857">
          <a:solidFill>
            <a:schemeClr val="tx1"/>
          </a:solidFill>
          <a:latin typeface="+mn-lt"/>
        </a:defRPr>
      </a:lvl9pPr>
    </p:bodyStyle>
    <p:otherStyle>
      <a:defPPr>
        <a:defRPr lang="tr-TR"/>
      </a:defPPr>
      <a:lvl1pPr marL="0" algn="l" defTabSz="3612160" rtl="0" eaLnBrk="1" latinLnBrk="0" hangingPunct="1">
        <a:defRPr sz="7143" kern="1200">
          <a:solidFill>
            <a:schemeClr val="tx1"/>
          </a:solidFill>
          <a:latin typeface="+mn-lt"/>
          <a:ea typeface="+mn-ea"/>
          <a:cs typeface="+mn-cs"/>
        </a:defRPr>
      </a:lvl1pPr>
      <a:lvl2pPr marL="1806079" algn="l" defTabSz="3612160" rtl="0" eaLnBrk="1" latinLnBrk="0" hangingPunct="1">
        <a:defRPr sz="7143" kern="1200">
          <a:solidFill>
            <a:schemeClr val="tx1"/>
          </a:solidFill>
          <a:latin typeface="+mn-lt"/>
          <a:ea typeface="+mn-ea"/>
          <a:cs typeface="+mn-cs"/>
        </a:defRPr>
      </a:lvl2pPr>
      <a:lvl3pPr marL="3612160" algn="l" defTabSz="3612160" rtl="0" eaLnBrk="1" latinLnBrk="0" hangingPunct="1">
        <a:defRPr sz="7143" kern="1200">
          <a:solidFill>
            <a:schemeClr val="tx1"/>
          </a:solidFill>
          <a:latin typeface="+mn-lt"/>
          <a:ea typeface="+mn-ea"/>
          <a:cs typeface="+mn-cs"/>
        </a:defRPr>
      </a:lvl3pPr>
      <a:lvl4pPr marL="5418236" algn="l" defTabSz="3612160" rtl="0" eaLnBrk="1" latinLnBrk="0" hangingPunct="1">
        <a:defRPr sz="7143" kern="1200">
          <a:solidFill>
            <a:schemeClr val="tx1"/>
          </a:solidFill>
          <a:latin typeface="+mn-lt"/>
          <a:ea typeface="+mn-ea"/>
          <a:cs typeface="+mn-cs"/>
        </a:defRPr>
      </a:lvl4pPr>
      <a:lvl5pPr marL="7224317" algn="l" defTabSz="3612160" rtl="0" eaLnBrk="1" latinLnBrk="0" hangingPunct="1">
        <a:defRPr sz="7143" kern="1200">
          <a:solidFill>
            <a:schemeClr val="tx1"/>
          </a:solidFill>
          <a:latin typeface="+mn-lt"/>
          <a:ea typeface="+mn-ea"/>
          <a:cs typeface="+mn-cs"/>
        </a:defRPr>
      </a:lvl5pPr>
      <a:lvl6pPr marL="9030396" algn="l" defTabSz="3612160" rtl="0" eaLnBrk="1" latinLnBrk="0" hangingPunct="1">
        <a:defRPr sz="7143" kern="1200">
          <a:solidFill>
            <a:schemeClr val="tx1"/>
          </a:solidFill>
          <a:latin typeface="+mn-lt"/>
          <a:ea typeface="+mn-ea"/>
          <a:cs typeface="+mn-cs"/>
        </a:defRPr>
      </a:lvl6pPr>
      <a:lvl7pPr marL="10836477" algn="l" defTabSz="3612160" rtl="0" eaLnBrk="1" latinLnBrk="0" hangingPunct="1">
        <a:defRPr sz="7143" kern="1200">
          <a:solidFill>
            <a:schemeClr val="tx1"/>
          </a:solidFill>
          <a:latin typeface="+mn-lt"/>
          <a:ea typeface="+mn-ea"/>
          <a:cs typeface="+mn-cs"/>
        </a:defRPr>
      </a:lvl7pPr>
      <a:lvl8pPr marL="12642556" algn="l" defTabSz="3612160" rtl="0" eaLnBrk="1" latinLnBrk="0" hangingPunct="1">
        <a:defRPr sz="7143" kern="1200">
          <a:solidFill>
            <a:schemeClr val="tx1"/>
          </a:solidFill>
          <a:latin typeface="+mn-lt"/>
          <a:ea typeface="+mn-ea"/>
          <a:cs typeface="+mn-cs"/>
        </a:defRPr>
      </a:lvl8pPr>
      <a:lvl9pPr marL="14448637" algn="l" defTabSz="3612160" rtl="0" eaLnBrk="1" latinLnBrk="0" hangingPunct="1">
        <a:defRPr sz="71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bin"/><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6.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9 Yuvarlatılmış Dikdörtgen"/>
          <p:cNvSpPr/>
          <p:nvPr/>
        </p:nvSpPr>
        <p:spPr>
          <a:xfrm>
            <a:off x="7607633" y="7377136"/>
            <a:ext cx="7241819" cy="104073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4000" b="1" dirty="0">
                <a:solidFill>
                  <a:srgbClr val="FF9933"/>
                </a:solidFill>
              </a:rPr>
              <a:t>2023/5 SAYILI GENELGE</a:t>
            </a:r>
          </a:p>
        </p:txBody>
      </p:sp>
      <p:sp>
        <p:nvSpPr>
          <p:cNvPr id="3" name="Title 9">
            <a:extLst>
              <a:ext uri="{FF2B5EF4-FFF2-40B4-BE49-F238E27FC236}">
                <a16:creationId xmlns:a16="http://schemas.microsoft.com/office/drawing/2014/main" id="{FE294F97-BBCB-634D-958E-6A2A24F56BEF}"/>
              </a:ext>
            </a:extLst>
          </p:cNvPr>
          <p:cNvSpPr txBox="1">
            <a:spLocks/>
          </p:cNvSpPr>
          <p:nvPr/>
        </p:nvSpPr>
        <p:spPr>
          <a:xfrm>
            <a:off x="2202813" y="2237710"/>
            <a:ext cx="18051462" cy="1311984"/>
          </a:xfrm>
          <a:prstGeom prst="rect">
            <a:avLst/>
          </a:prstGeom>
        </p:spPr>
        <p:txBody>
          <a:bodyPr/>
          <a:lstStyle>
            <a:lvl1pPr algn="ctr" rtl="0" eaLnBrk="0" fontAlgn="base" hangingPunct="0">
              <a:spcBef>
                <a:spcPct val="0"/>
              </a:spcBef>
              <a:spcAft>
                <a:spcPct val="0"/>
              </a:spcAft>
              <a:defRPr sz="17502">
                <a:solidFill>
                  <a:schemeClr val="tx2"/>
                </a:solidFill>
                <a:latin typeface="+mj-lt"/>
                <a:ea typeface="+mj-ea"/>
                <a:cs typeface="+mj-cs"/>
              </a:defRPr>
            </a:lvl1pPr>
            <a:lvl2pPr algn="ctr" rtl="0" eaLnBrk="0" fontAlgn="base" hangingPunct="0">
              <a:spcBef>
                <a:spcPct val="0"/>
              </a:spcBef>
              <a:spcAft>
                <a:spcPct val="0"/>
              </a:spcAft>
              <a:defRPr sz="17502">
                <a:solidFill>
                  <a:schemeClr val="tx2"/>
                </a:solidFill>
                <a:latin typeface="Arial" pitchFamily="34" charset="0"/>
              </a:defRPr>
            </a:lvl2pPr>
            <a:lvl3pPr algn="ctr" rtl="0" eaLnBrk="0" fontAlgn="base" hangingPunct="0">
              <a:spcBef>
                <a:spcPct val="0"/>
              </a:spcBef>
              <a:spcAft>
                <a:spcPct val="0"/>
              </a:spcAft>
              <a:defRPr sz="17502">
                <a:solidFill>
                  <a:schemeClr val="tx2"/>
                </a:solidFill>
                <a:latin typeface="Arial" pitchFamily="34" charset="0"/>
              </a:defRPr>
            </a:lvl3pPr>
            <a:lvl4pPr algn="ctr" rtl="0" eaLnBrk="0" fontAlgn="base" hangingPunct="0">
              <a:spcBef>
                <a:spcPct val="0"/>
              </a:spcBef>
              <a:spcAft>
                <a:spcPct val="0"/>
              </a:spcAft>
              <a:defRPr sz="17502">
                <a:solidFill>
                  <a:schemeClr val="tx2"/>
                </a:solidFill>
                <a:latin typeface="Arial" pitchFamily="34" charset="0"/>
              </a:defRPr>
            </a:lvl4pPr>
            <a:lvl5pPr algn="ctr" rtl="0" eaLnBrk="0" fontAlgn="base" hangingPunct="0">
              <a:spcBef>
                <a:spcPct val="0"/>
              </a:spcBef>
              <a:spcAft>
                <a:spcPct val="0"/>
              </a:spcAft>
              <a:defRPr sz="17502">
                <a:solidFill>
                  <a:schemeClr val="tx2"/>
                </a:solidFill>
                <a:latin typeface="Arial" pitchFamily="34" charset="0"/>
              </a:defRPr>
            </a:lvl5pPr>
            <a:lvl6pPr marL="1806079" algn="ctr" rtl="0" fontAlgn="base">
              <a:spcBef>
                <a:spcPct val="0"/>
              </a:spcBef>
              <a:spcAft>
                <a:spcPct val="0"/>
              </a:spcAft>
              <a:defRPr sz="17502">
                <a:solidFill>
                  <a:schemeClr val="tx2"/>
                </a:solidFill>
                <a:latin typeface="Arial" pitchFamily="34" charset="0"/>
              </a:defRPr>
            </a:lvl6pPr>
            <a:lvl7pPr marL="3612160" algn="ctr" rtl="0" fontAlgn="base">
              <a:spcBef>
                <a:spcPct val="0"/>
              </a:spcBef>
              <a:spcAft>
                <a:spcPct val="0"/>
              </a:spcAft>
              <a:defRPr sz="17502">
                <a:solidFill>
                  <a:schemeClr val="tx2"/>
                </a:solidFill>
                <a:latin typeface="Arial" pitchFamily="34" charset="0"/>
              </a:defRPr>
            </a:lvl7pPr>
            <a:lvl8pPr marL="5418236" algn="ctr" rtl="0" fontAlgn="base">
              <a:spcBef>
                <a:spcPct val="0"/>
              </a:spcBef>
              <a:spcAft>
                <a:spcPct val="0"/>
              </a:spcAft>
              <a:defRPr sz="17502">
                <a:solidFill>
                  <a:schemeClr val="tx2"/>
                </a:solidFill>
                <a:latin typeface="Arial" pitchFamily="34" charset="0"/>
              </a:defRPr>
            </a:lvl8pPr>
            <a:lvl9pPr marL="7224317" algn="ctr" rtl="0" fontAlgn="base">
              <a:spcBef>
                <a:spcPct val="0"/>
              </a:spcBef>
              <a:spcAft>
                <a:spcPct val="0"/>
              </a:spcAft>
              <a:defRPr sz="17502">
                <a:solidFill>
                  <a:schemeClr val="tx2"/>
                </a:solidFill>
                <a:latin typeface="Arial" pitchFamily="34" charset="0"/>
              </a:defRPr>
            </a:lvl9pPr>
          </a:lstStyle>
          <a:p>
            <a:pPr algn="l" eaLnBrk="1" hangingPunct="1">
              <a:defRPr/>
            </a:pPr>
            <a:r>
              <a:rPr lang="tr-TR" altLang="en-US" sz="8800" b="1" kern="0">
                <a:solidFill>
                  <a:schemeClr val="accent6">
                    <a:lumMod val="75000"/>
                  </a:schemeClr>
                </a:solidFill>
              </a:rPr>
              <a:t>Mülkiyetin </a:t>
            </a:r>
            <a:r>
              <a:rPr lang="tr-TR" altLang="en-US" sz="8800" b="1" kern="0">
                <a:solidFill>
                  <a:srgbClr val="FFC000"/>
                </a:solidFill>
              </a:rPr>
              <a:t>Tarihini Yazan Kurum</a:t>
            </a:r>
            <a:endParaRPr lang="en-US" altLang="en-US" sz="8000" kern="0">
              <a:solidFill>
                <a:srgbClr val="FFC000"/>
              </a:solidFill>
            </a:endParaRPr>
          </a:p>
        </p:txBody>
      </p:sp>
      <p:pic>
        <p:nvPicPr>
          <p:cNvPr id="4" name="Picture 10" descr="Tapu-ve-kadastro-mudurlugu-01.jpg">
            <a:extLst>
              <a:ext uri="{FF2B5EF4-FFF2-40B4-BE49-F238E27FC236}">
                <a16:creationId xmlns:a16="http://schemas.microsoft.com/office/drawing/2014/main" id="{2B17EA62-D149-4E80-AF39-7A35E40072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55899" y="3959424"/>
            <a:ext cx="2945289" cy="305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5" name="9 Yuvarlatılmış Dikdörtgen">
            <a:extLst>
              <a:ext uri="{FF2B5EF4-FFF2-40B4-BE49-F238E27FC236}">
                <a16:creationId xmlns:a16="http://schemas.microsoft.com/office/drawing/2014/main" id="{64F2846D-70C3-41A9-8B97-020D6DBBCEE8}"/>
              </a:ext>
            </a:extLst>
          </p:cNvPr>
          <p:cNvSpPr/>
          <p:nvPr/>
        </p:nvSpPr>
        <p:spPr>
          <a:xfrm>
            <a:off x="5647922" y="8757040"/>
            <a:ext cx="11161239" cy="259782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4000" dirty="0"/>
              <a:t>TALEBE BAĞLI İŞLEMLERİN YAPIMI VE KONTROLÜ GENELGESİ</a:t>
            </a:r>
            <a:endParaRPr lang="tr-TR" sz="4000" b="1" dirty="0">
              <a:solidFill>
                <a:srgbClr val="FF9933"/>
              </a:solidFill>
            </a:endParaRPr>
          </a:p>
        </p:txBody>
      </p:sp>
    </p:spTree>
    <p:extLst>
      <p:ext uri="{BB962C8B-B14F-4D97-AF65-F5344CB8AC3E}">
        <p14:creationId xmlns:p14="http://schemas.microsoft.com/office/powerpoint/2010/main" val="223449423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20 Yuvarlatılmış Dikdörtgen"/>
          <p:cNvSpPr/>
          <p:nvPr/>
        </p:nvSpPr>
        <p:spPr>
          <a:xfrm>
            <a:off x="5730836" y="1041241"/>
            <a:ext cx="9363865" cy="104073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4000" b="1">
                <a:solidFill>
                  <a:srgbClr val="C00000"/>
                </a:solidFill>
              </a:rPr>
              <a:t>TALEBİN ALINMASI</a:t>
            </a:r>
            <a:endParaRPr lang="tr-TR" sz="4000"/>
          </a:p>
        </p:txBody>
      </p:sp>
      <p:sp>
        <p:nvSpPr>
          <p:cNvPr id="22" name="AutoShape 64"/>
          <p:cNvSpPr>
            <a:spLocks noChangeArrowheads="1"/>
          </p:cNvSpPr>
          <p:nvPr/>
        </p:nvSpPr>
        <p:spPr bwMode="gray">
          <a:xfrm>
            <a:off x="1690094" y="2821251"/>
            <a:ext cx="2928958" cy="1048674"/>
          </a:xfrm>
          <a:prstGeom prst="roundRect">
            <a:avLst>
              <a:gd name="adj" fmla="val 0"/>
            </a:avLst>
          </a:prstGeom>
          <a:solidFill>
            <a:srgbClr val="FFCC66"/>
          </a:solidFill>
          <a:ln w="38100">
            <a:noFill/>
            <a:round/>
            <a:headEnd/>
            <a:tailEnd/>
          </a:ln>
          <a:effectLst/>
        </p:spPr>
        <p:txBody>
          <a:bodyPr wrap="none" anchor="ctr"/>
          <a:lstStyle/>
          <a:p>
            <a:pPr algn="ctr" fontAlgn="auto">
              <a:spcBef>
                <a:spcPts val="0"/>
              </a:spcBef>
              <a:spcAft>
                <a:spcPts val="0"/>
              </a:spcAft>
              <a:defRPr/>
            </a:pPr>
            <a:r>
              <a:rPr lang="tr-TR" sz="3600" dirty="0">
                <a:solidFill>
                  <a:schemeClr val="tx1">
                    <a:lumMod val="50000"/>
                  </a:schemeClr>
                </a:solidFill>
              </a:rPr>
              <a:t>EBYS</a:t>
            </a:r>
            <a:endParaRPr lang="en-US" sz="3600" dirty="0">
              <a:solidFill>
                <a:schemeClr val="tx1">
                  <a:lumMod val="50000"/>
                </a:schemeClr>
              </a:solidFill>
            </a:endParaRPr>
          </a:p>
        </p:txBody>
      </p:sp>
      <p:sp>
        <p:nvSpPr>
          <p:cNvPr id="24" name="AutoShape 64"/>
          <p:cNvSpPr>
            <a:spLocks noChangeArrowheads="1"/>
          </p:cNvSpPr>
          <p:nvPr/>
        </p:nvSpPr>
        <p:spPr bwMode="gray">
          <a:xfrm>
            <a:off x="11477100" y="2800960"/>
            <a:ext cx="2928958" cy="1048674"/>
          </a:xfrm>
          <a:prstGeom prst="roundRect">
            <a:avLst>
              <a:gd name="adj" fmla="val 0"/>
            </a:avLst>
          </a:prstGeom>
          <a:solidFill>
            <a:srgbClr val="FFCC66"/>
          </a:solidFill>
          <a:ln w="38100">
            <a:noFill/>
            <a:round/>
            <a:headEnd/>
            <a:tailEnd/>
          </a:ln>
          <a:effectLst/>
        </p:spPr>
        <p:txBody>
          <a:bodyPr wrap="none" anchor="ctr"/>
          <a:lstStyle/>
          <a:p>
            <a:pPr algn="ctr" fontAlgn="auto">
              <a:spcBef>
                <a:spcPts val="0"/>
              </a:spcBef>
              <a:spcAft>
                <a:spcPts val="0"/>
              </a:spcAft>
              <a:defRPr/>
            </a:pPr>
            <a:r>
              <a:rPr lang="tr-TR" sz="3600" dirty="0">
                <a:solidFill>
                  <a:schemeClr val="tx1">
                    <a:lumMod val="50000"/>
                  </a:schemeClr>
                </a:solidFill>
              </a:rPr>
              <a:t>MEGSİS</a:t>
            </a:r>
            <a:endParaRPr lang="en-US" sz="3600" dirty="0">
              <a:solidFill>
                <a:schemeClr val="tx1">
                  <a:lumMod val="50000"/>
                </a:schemeClr>
              </a:solidFill>
            </a:endParaRPr>
          </a:p>
        </p:txBody>
      </p:sp>
      <p:sp>
        <p:nvSpPr>
          <p:cNvPr id="25" name="AutoShape 64"/>
          <p:cNvSpPr>
            <a:spLocks noChangeArrowheads="1"/>
          </p:cNvSpPr>
          <p:nvPr/>
        </p:nvSpPr>
        <p:spPr bwMode="gray">
          <a:xfrm>
            <a:off x="16016088" y="2798800"/>
            <a:ext cx="2928958" cy="1048674"/>
          </a:xfrm>
          <a:prstGeom prst="roundRect">
            <a:avLst>
              <a:gd name="adj" fmla="val 0"/>
            </a:avLst>
          </a:prstGeom>
          <a:solidFill>
            <a:srgbClr val="FFCC66"/>
          </a:solidFill>
          <a:ln w="38100">
            <a:noFill/>
            <a:round/>
            <a:headEnd/>
            <a:tailEnd/>
          </a:ln>
          <a:effectLst/>
        </p:spPr>
        <p:txBody>
          <a:bodyPr wrap="none" anchor="ctr"/>
          <a:lstStyle/>
          <a:p>
            <a:pPr algn="ctr" fontAlgn="auto">
              <a:spcBef>
                <a:spcPts val="0"/>
              </a:spcBef>
              <a:spcAft>
                <a:spcPts val="0"/>
              </a:spcAft>
              <a:defRPr/>
            </a:pPr>
            <a:r>
              <a:rPr lang="tr-TR" sz="3600" dirty="0" err="1">
                <a:solidFill>
                  <a:schemeClr val="tx1">
                    <a:lumMod val="50000"/>
                  </a:schemeClr>
                </a:solidFill>
              </a:rPr>
              <a:t>KBU-LİHKAB</a:t>
            </a:r>
            <a:r>
              <a:rPr lang="tr-TR" sz="3600" dirty="0">
                <a:solidFill>
                  <a:schemeClr val="tx1">
                    <a:lumMod val="50000"/>
                  </a:schemeClr>
                </a:solidFill>
              </a:rPr>
              <a:t> </a:t>
            </a:r>
            <a:endParaRPr lang="en-US" sz="3600" dirty="0">
              <a:solidFill>
                <a:schemeClr val="tx1">
                  <a:lumMod val="50000"/>
                </a:schemeClr>
              </a:solidFill>
            </a:endParaRPr>
          </a:p>
        </p:txBody>
      </p:sp>
      <p:sp>
        <p:nvSpPr>
          <p:cNvPr id="26" name="Dikdörtgen: Köşeleri Yuvarlatılmış 15">
            <a:extLst>
              <a:ext uri="{FF2B5EF4-FFF2-40B4-BE49-F238E27FC236}">
                <a16:creationId xmlns:a16="http://schemas.microsoft.com/office/drawing/2014/main" id="{33D0B425-E20D-42DD-8295-7F6BD69A2EBB}"/>
              </a:ext>
            </a:extLst>
          </p:cNvPr>
          <p:cNvSpPr/>
          <p:nvPr/>
        </p:nvSpPr>
        <p:spPr>
          <a:xfrm>
            <a:off x="1032564" y="4620703"/>
            <a:ext cx="5420150" cy="86061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a:t>GÖREVLİ PERSONEL </a:t>
            </a:r>
          </a:p>
        </p:txBody>
      </p:sp>
      <p:sp>
        <p:nvSpPr>
          <p:cNvPr id="39" name="Dikdörtgen: Köşeleri Yuvarlatılmış 15">
            <a:extLst>
              <a:ext uri="{FF2B5EF4-FFF2-40B4-BE49-F238E27FC236}">
                <a16:creationId xmlns:a16="http://schemas.microsoft.com/office/drawing/2014/main" id="{33D0B425-E20D-42DD-8295-7F6BD69A2EBB}"/>
              </a:ext>
            </a:extLst>
          </p:cNvPr>
          <p:cNvSpPr/>
          <p:nvPr/>
        </p:nvSpPr>
        <p:spPr>
          <a:xfrm>
            <a:off x="1046320" y="5910064"/>
            <a:ext cx="10775353" cy="86061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a:t>BİLGİ BELGE TEMİNİ KONTROLLÜK İŞLEMLERİ</a:t>
            </a:r>
          </a:p>
        </p:txBody>
      </p:sp>
      <p:sp>
        <p:nvSpPr>
          <p:cNvPr id="42" name="Dikdörtgen: Köşeleri Yuvarlatılmış 15">
            <a:extLst>
              <a:ext uri="{FF2B5EF4-FFF2-40B4-BE49-F238E27FC236}">
                <a16:creationId xmlns:a16="http://schemas.microsoft.com/office/drawing/2014/main" id="{33D0B425-E20D-42DD-8295-7F6BD69A2EBB}"/>
              </a:ext>
            </a:extLst>
          </p:cNvPr>
          <p:cNvSpPr/>
          <p:nvPr/>
        </p:nvSpPr>
        <p:spPr>
          <a:xfrm>
            <a:off x="1032564" y="8312641"/>
            <a:ext cx="8025986" cy="86061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tr-TR" sz="3600" dirty="0"/>
              <a:t>  SMS İLE BİLGİLENDİRME </a:t>
            </a:r>
          </a:p>
        </p:txBody>
      </p:sp>
      <p:sp>
        <p:nvSpPr>
          <p:cNvPr id="45" name="Metin kutusu 14"/>
          <p:cNvSpPr txBox="1"/>
          <p:nvPr/>
        </p:nvSpPr>
        <p:spPr>
          <a:xfrm>
            <a:off x="4773710" y="9572451"/>
            <a:ext cx="7072362" cy="646331"/>
          </a:xfrm>
          <a:prstGeom prst="rect">
            <a:avLst/>
          </a:prstGeom>
          <a:noFill/>
        </p:spPr>
        <p:txBody>
          <a:bodyPr wrap="square" rtlCol="0">
            <a:spAutoFit/>
          </a:bodyPr>
          <a:lstStyle/>
          <a:p>
            <a:pPr marL="285750" indent="-285750">
              <a:buFont typeface="Wingdings" pitchFamily="2" charset="2"/>
              <a:buChar char="ü"/>
            </a:pPr>
            <a:r>
              <a:rPr lang="tr-TR" sz="3600" dirty="0"/>
              <a:t> İŞLEMİN KARŞILANMASI</a:t>
            </a:r>
          </a:p>
        </p:txBody>
      </p:sp>
      <p:sp>
        <p:nvSpPr>
          <p:cNvPr id="46" name="Metin kutusu 14"/>
          <p:cNvSpPr txBox="1"/>
          <p:nvPr/>
        </p:nvSpPr>
        <p:spPr>
          <a:xfrm>
            <a:off x="4784513" y="10421358"/>
            <a:ext cx="16417824" cy="646331"/>
          </a:xfrm>
          <a:prstGeom prst="rect">
            <a:avLst/>
          </a:prstGeom>
          <a:noFill/>
        </p:spPr>
        <p:txBody>
          <a:bodyPr wrap="square" rtlCol="0">
            <a:spAutoFit/>
          </a:bodyPr>
          <a:lstStyle/>
          <a:p>
            <a:pPr marL="285750" indent="-285750">
              <a:buFont typeface="Wingdings" pitchFamily="2" charset="2"/>
              <a:buChar char="ü"/>
            </a:pPr>
            <a:r>
              <a:rPr lang="tr-TR" sz="3600" dirty="0"/>
              <a:t>TAPU  MÜDÜRLÜĞÜNCE TESCİL İŞLEMİNİN GERÇEKLEŞMESİ</a:t>
            </a:r>
          </a:p>
        </p:txBody>
      </p:sp>
      <p:sp>
        <p:nvSpPr>
          <p:cNvPr id="16" name="Dikdörtgen: Köşeleri Yuvarlatılmış 15">
            <a:extLst>
              <a:ext uri="{FF2B5EF4-FFF2-40B4-BE49-F238E27FC236}">
                <a16:creationId xmlns:a16="http://schemas.microsoft.com/office/drawing/2014/main" id="{E075E9CA-6CB6-4087-B241-7BC666DF4B0C}"/>
              </a:ext>
            </a:extLst>
          </p:cNvPr>
          <p:cNvSpPr/>
          <p:nvPr/>
        </p:nvSpPr>
        <p:spPr>
          <a:xfrm>
            <a:off x="1070719" y="7091147"/>
            <a:ext cx="10775353" cy="86061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a:t>DÖNERSERMAYE BEDELİNİN HESAPLANMASI</a:t>
            </a:r>
          </a:p>
        </p:txBody>
      </p:sp>
      <p:pic>
        <p:nvPicPr>
          <p:cNvPr id="4" name="Resim 3">
            <a:extLst>
              <a:ext uri="{FF2B5EF4-FFF2-40B4-BE49-F238E27FC236}">
                <a16:creationId xmlns:a16="http://schemas.microsoft.com/office/drawing/2014/main" id="{D12EBA4F-C886-4159-B9F0-113E3008BEC9}"/>
              </a:ext>
            </a:extLst>
          </p:cNvPr>
          <p:cNvPicPr>
            <a:picLocks noChangeAspect="1"/>
          </p:cNvPicPr>
          <p:nvPr/>
        </p:nvPicPr>
        <p:blipFill rotWithShape="1">
          <a:blip r:embed="rId3">
            <a:extLst>
              <a:ext uri="{28A0092B-C50C-407E-A947-70E740481C1C}">
                <a14:useLocalDpi xmlns:a14="http://schemas.microsoft.com/office/drawing/2010/main" val="0"/>
              </a:ext>
            </a:extLst>
          </a:blip>
          <a:srcRect r="5338"/>
          <a:stretch/>
        </p:blipFill>
        <p:spPr>
          <a:xfrm>
            <a:off x="12298803" y="4238173"/>
            <a:ext cx="7178258" cy="3149560"/>
          </a:xfrm>
          <a:prstGeom prst="rect">
            <a:avLst/>
          </a:prstGeom>
        </p:spPr>
      </p:pic>
      <p:sp>
        <p:nvSpPr>
          <p:cNvPr id="27" name="Metin kutusu 14">
            <a:extLst>
              <a:ext uri="{FF2B5EF4-FFF2-40B4-BE49-F238E27FC236}">
                <a16:creationId xmlns:a16="http://schemas.microsoft.com/office/drawing/2014/main" id="{0FDAFD61-7C1F-47D9-90DC-FEA1EEC278C4}"/>
              </a:ext>
            </a:extLst>
          </p:cNvPr>
          <p:cNvSpPr txBox="1"/>
          <p:nvPr/>
        </p:nvSpPr>
        <p:spPr>
          <a:xfrm>
            <a:off x="4773710" y="11270265"/>
            <a:ext cx="10775353" cy="646331"/>
          </a:xfrm>
          <a:prstGeom prst="rect">
            <a:avLst/>
          </a:prstGeom>
          <a:noFill/>
        </p:spPr>
        <p:txBody>
          <a:bodyPr wrap="square" rtlCol="0">
            <a:spAutoFit/>
          </a:bodyPr>
          <a:lstStyle/>
          <a:p>
            <a:pPr marL="285750" indent="-285750">
              <a:buFont typeface="Wingdings" pitchFamily="2" charset="2"/>
              <a:buChar char="ü"/>
            </a:pPr>
            <a:r>
              <a:rPr lang="tr-TR" sz="3600" dirty="0"/>
              <a:t> EBYS VE MEGSİS’DEN İŞLEMİN KAPATILMASI</a:t>
            </a:r>
          </a:p>
        </p:txBody>
      </p:sp>
      <p:sp>
        <p:nvSpPr>
          <p:cNvPr id="6" name="Konuşma Balonu: Köşeleri Yuvarlanmış Dikdörtgen 5">
            <a:extLst>
              <a:ext uri="{FF2B5EF4-FFF2-40B4-BE49-F238E27FC236}">
                <a16:creationId xmlns:a16="http://schemas.microsoft.com/office/drawing/2014/main" id="{803C0345-3454-48B5-A3F1-0A21D071CEE8}"/>
              </a:ext>
            </a:extLst>
          </p:cNvPr>
          <p:cNvSpPr/>
          <p:nvPr/>
        </p:nvSpPr>
        <p:spPr>
          <a:xfrm>
            <a:off x="13943715" y="7929551"/>
            <a:ext cx="4237201" cy="1107976"/>
          </a:xfrm>
          <a:prstGeom prst="wedgeRoundRectCallout">
            <a:avLst>
              <a:gd name="adj1" fmla="val -102404"/>
              <a:gd name="adj2" fmla="val -664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rgbClr val="FF0000"/>
                </a:solidFill>
              </a:rPr>
              <a:t>Aynı gün/ Ertesi gün</a:t>
            </a:r>
            <a:endParaRPr lang="tr-TR" dirty="0"/>
          </a:p>
        </p:txBody>
      </p:sp>
      <p:pic>
        <p:nvPicPr>
          <p:cNvPr id="29" name="Resim 18">
            <a:extLst>
              <a:ext uri="{FF2B5EF4-FFF2-40B4-BE49-F238E27FC236}">
                <a16:creationId xmlns:a16="http://schemas.microsoft.com/office/drawing/2014/main" id="{36DC20EF-0FEC-4544-9E91-ECE0916122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9225" y="8979758"/>
            <a:ext cx="2226647" cy="13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4"/>
          <p:cNvSpPr>
            <a:spLocks noChangeArrowheads="1"/>
          </p:cNvSpPr>
          <p:nvPr/>
        </p:nvSpPr>
        <p:spPr bwMode="gray">
          <a:xfrm>
            <a:off x="6229082" y="2833317"/>
            <a:ext cx="3637988" cy="1048674"/>
          </a:xfrm>
          <a:prstGeom prst="roundRect">
            <a:avLst>
              <a:gd name="adj" fmla="val 0"/>
            </a:avLst>
          </a:prstGeom>
          <a:solidFill>
            <a:srgbClr val="FFCC66"/>
          </a:solidFill>
          <a:ln w="38100">
            <a:noFill/>
            <a:round/>
            <a:headEnd/>
            <a:tailEnd/>
          </a:ln>
          <a:effectLst/>
        </p:spPr>
        <p:txBody>
          <a:bodyPr wrap="none" anchor="ctr"/>
          <a:lstStyle/>
          <a:p>
            <a:pPr algn="ctr" fontAlgn="auto">
              <a:spcBef>
                <a:spcPts val="0"/>
              </a:spcBef>
              <a:spcAft>
                <a:spcPts val="0"/>
              </a:spcAft>
              <a:defRPr/>
            </a:pPr>
            <a:r>
              <a:rPr lang="tr-TR" sz="3600" dirty="0">
                <a:solidFill>
                  <a:schemeClr val="tx1">
                    <a:lumMod val="50000"/>
                  </a:schemeClr>
                </a:solidFill>
              </a:rPr>
              <a:t>E-DEVLET/WEB</a:t>
            </a:r>
            <a:endParaRPr lang="en-US" sz="3600" dirty="0">
              <a:solidFill>
                <a:schemeClr val="tx1">
                  <a:lumMod val="50000"/>
                </a:schemeClr>
              </a:solidFill>
            </a:endParaRPr>
          </a:p>
        </p:txBody>
      </p:sp>
      <p:sp>
        <p:nvSpPr>
          <p:cNvPr id="18" name="Metin kutusu 14">
            <a:extLst>
              <a:ext uri="{FF2B5EF4-FFF2-40B4-BE49-F238E27FC236}">
                <a16:creationId xmlns:a16="http://schemas.microsoft.com/office/drawing/2014/main" id="{0FDAFD61-7C1F-47D9-90DC-FEA1EEC278C4}"/>
              </a:ext>
            </a:extLst>
          </p:cNvPr>
          <p:cNvSpPr txBox="1"/>
          <p:nvPr/>
        </p:nvSpPr>
        <p:spPr>
          <a:xfrm>
            <a:off x="4773710" y="12069751"/>
            <a:ext cx="10775353" cy="1200329"/>
          </a:xfrm>
          <a:prstGeom prst="rect">
            <a:avLst/>
          </a:prstGeom>
          <a:noFill/>
        </p:spPr>
        <p:txBody>
          <a:bodyPr wrap="square" rtlCol="0">
            <a:spAutoFit/>
          </a:bodyPr>
          <a:lstStyle/>
          <a:p>
            <a:pPr marL="285750" indent="-285750">
              <a:buFont typeface="Wingdings" pitchFamily="2" charset="2"/>
              <a:buChar char="ü"/>
            </a:pPr>
            <a:r>
              <a:rPr lang="tr-TR" sz="3600" dirty="0"/>
              <a:t> </a:t>
            </a:r>
            <a:r>
              <a:rPr lang="tr-TR" sz="3600" dirty="0" err="1"/>
              <a:t>KBU-LİHKAB</a:t>
            </a:r>
            <a:r>
              <a:rPr lang="tr-TR" sz="3600" dirty="0"/>
              <a:t> KISMINDA İŞLEMİN KAPATILMASI (</a:t>
            </a:r>
            <a:r>
              <a:rPr lang="tr-TR" sz="3600" dirty="0" err="1"/>
              <a:t>LİHKAB</a:t>
            </a:r>
            <a:r>
              <a:rPr lang="tr-TR" sz="3600" dirty="0"/>
              <a:t> TARAFINDAN)</a:t>
            </a:r>
          </a:p>
        </p:txBody>
      </p:sp>
    </p:spTree>
    <p:extLst>
      <p:ext uri="{BB962C8B-B14F-4D97-AF65-F5344CB8AC3E}">
        <p14:creationId xmlns:p14="http://schemas.microsoft.com/office/powerpoint/2010/main" val="48106846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583" t="9037" r="31167" b="46249"/>
          <a:stretch/>
        </p:blipFill>
        <p:spPr bwMode="auto">
          <a:xfrm>
            <a:off x="7342017" y="8125628"/>
            <a:ext cx="5721666" cy="4857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647551"/>
            <a:ext cx="6373841" cy="4279579"/>
          </a:xfrm>
          <a:prstGeom prst="rect">
            <a:avLst/>
          </a:prstGeom>
          <a:ln>
            <a:noFill/>
          </a:ln>
          <a:effectLst>
            <a:outerShdw blurRad="292100" dist="139700" dir="2700000" algn="tl" rotWithShape="0">
              <a:srgbClr val="333333">
                <a:alpha val="65000"/>
              </a:srgbClr>
            </a:outerShdw>
          </a:effectLst>
        </p:spPr>
      </p:pic>
      <p:sp>
        <p:nvSpPr>
          <p:cNvPr id="33" name="Metin kutusu 7"/>
          <p:cNvSpPr txBox="1"/>
          <p:nvPr/>
        </p:nvSpPr>
        <p:spPr>
          <a:xfrm>
            <a:off x="1827426" y="5402044"/>
            <a:ext cx="4092597" cy="646331"/>
          </a:xfrm>
          <a:prstGeom prst="rect">
            <a:avLst/>
          </a:prstGeom>
          <a:noFill/>
        </p:spPr>
        <p:txBody>
          <a:bodyPr wrap="square" rtlCol="0">
            <a:spAutoFit/>
          </a:bodyPr>
          <a:lstStyle/>
          <a:p>
            <a:pPr algn="ctr"/>
            <a:r>
              <a:rPr lang="tr-TR" sz="3600"/>
              <a:t>ANKARA</a:t>
            </a:r>
          </a:p>
        </p:txBody>
      </p:sp>
      <p:pic>
        <p:nvPicPr>
          <p:cNvPr id="34" name="Resim 8"/>
          <p:cNvPicPr>
            <a:picLocks noChangeAspect="1"/>
          </p:cNvPicPr>
          <p:nvPr/>
        </p:nvPicPr>
        <p:blipFill rotWithShape="1">
          <a:blip r:embed="rId5">
            <a:extLst>
              <a:ext uri="{28A0092B-C50C-407E-A947-70E740481C1C}">
                <a14:useLocalDpi xmlns:a14="http://schemas.microsoft.com/office/drawing/2010/main" val="0"/>
              </a:ext>
            </a:extLst>
          </a:blip>
          <a:srcRect l="14286" r="20408" b="7363"/>
          <a:stretch/>
        </p:blipFill>
        <p:spPr>
          <a:xfrm>
            <a:off x="17216558" y="1124704"/>
            <a:ext cx="2286016" cy="4307518"/>
          </a:xfrm>
          <a:prstGeom prst="rect">
            <a:avLst/>
          </a:prstGeom>
          <a:ln>
            <a:noFill/>
          </a:ln>
          <a:effectLst>
            <a:outerShdw blurRad="292100" dist="139700" dir="2700000" algn="tl" rotWithShape="0">
              <a:srgbClr val="333333">
                <a:alpha val="65000"/>
              </a:srgbClr>
            </a:outerShdw>
          </a:effectLst>
        </p:spPr>
      </p:pic>
      <p:sp>
        <p:nvSpPr>
          <p:cNvPr id="35" name="Metin kutusu 10"/>
          <p:cNvSpPr txBox="1"/>
          <p:nvPr/>
        </p:nvSpPr>
        <p:spPr>
          <a:xfrm>
            <a:off x="16313267" y="5575742"/>
            <a:ext cx="4092597" cy="646331"/>
          </a:xfrm>
          <a:prstGeom prst="rect">
            <a:avLst/>
          </a:prstGeom>
          <a:noFill/>
        </p:spPr>
        <p:txBody>
          <a:bodyPr wrap="square" rtlCol="0">
            <a:spAutoFit/>
          </a:bodyPr>
          <a:lstStyle/>
          <a:p>
            <a:pPr algn="ctr"/>
            <a:r>
              <a:rPr lang="tr-TR" sz="3600"/>
              <a:t>İSTANBUL</a:t>
            </a:r>
          </a:p>
        </p:txBody>
      </p:sp>
      <p:sp>
        <p:nvSpPr>
          <p:cNvPr id="37" name="Metin kutusu 11"/>
          <p:cNvSpPr txBox="1"/>
          <p:nvPr/>
        </p:nvSpPr>
        <p:spPr>
          <a:xfrm>
            <a:off x="10202850" y="1124704"/>
            <a:ext cx="3857652" cy="646331"/>
          </a:xfrm>
          <a:prstGeom prst="rect">
            <a:avLst/>
          </a:prstGeom>
          <a:noFill/>
        </p:spPr>
        <p:txBody>
          <a:bodyPr wrap="square" rtlCol="0">
            <a:spAutoFit/>
          </a:bodyPr>
          <a:lstStyle/>
          <a:p>
            <a:r>
              <a:rPr lang="tr-TR" sz="3600"/>
              <a:t>RESMİ YAZI İLE </a:t>
            </a:r>
          </a:p>
        </p:txBody>
      </p:sp>
      <p:pic>
        <p:nvPicPr>
          <p:cNvPr id="38"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679" y="8377700"/>
            <a:ext cx="6636022" cy="3748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Şeritli Sağ Ok 16"/>
          <p:cNvSpPr/>
          <p:nvPr/>
        </p:nvSpPr>
        <p:spPr>
          <a:xfrm>
            <a:off x="8345461" y="3665830"/>
            <a:ext cx="8185194" cy="107987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Metin kutusu 17"/>
          <p:cNvSpPr txBox="1"/>
          <p:nvPr/>
        </p:nvSpPr>
        <p:spPr>
          <a:xfrm>
            <a:off x="9534650" y="4839480"/>
            <a:ext cx="5525983" cy="646331"/>
          </a:xfrm>
          <a:prstGeom prst="rect">
            <a:avLst/>
          </a:prstGeom>
          <a:noFill/>
        </p:spPr>
        <p:txBody>
          <a:bodyPr wrap="square" rtlCol="0">
            <a:spAutoFit/>
          </a:bodyPr>
          <a:lstStyle/>
          <a:p>
            <a:pPr algn="just"/>
            <a:r>
              <a:rPr lang="tr-TR" sz="3600"/>
              <a:t>RESMİ YAZI İLE EKİNDE  </a:t>
            </a:r>
          </a:p>
        </p:txBody>
      </p:sp>
      <p:pic>
        <p:nvPicPr>
          <p:cNvPr id="4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217" t="5129" b="12203"/>
          <a:stretch/>
        </p:blipFill>
        <p:spPr bwMode="auto">
          <a:xfrm>
            <a:off x="13675611" y="8054190"/>
            <a:ext cx="4683955" cy="4857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5" name="Şeritli Sağ Ok 16"/>
          <p:cNvSpPr/>
          <p:nvPr/>
        </p:nvSpPr>
        <p:spPr>
          <a:xfrm rot="10800000">
            <a:off x="8345461" y="1638542"/>
            <a:ext cx="8185194" cy="107987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6" name="65 Dikdörtgen"/>
          <p:cNvSpPr/>
          <p:nvPr/>
        </p:nvSpPr>
        <p:spPr>
          <a:xfrm>
            <a:off x="2411165" y="6562667"/>
            <a:ext cx="16332009" cy="646331"/>
          </a:xfrm>
          <a:prstGeom prst="rect">
            <a:avLst/>
          </a:prstGeom>
        </p:spPr>
        <p:txBody>
          <a:bodyPr wrap="square">
            <a:spAutoFit/>
          </a:bodyPr>
          <a:lstStyle/>
          <a:p>
            <a:r>
              <a:rPr lang="tr-TR" sz="3600" b="1" dirty="0">
                <a:solidFill>
                  <a:srgbClr val="FF0000"/>
                </a:solidFill>
              </a:rPr>
              <a:t>Plan Örneği verilmesi için Yetkili lisanslı büro bulunmaması</a:t>
            </a:r>
            <a:r>
              <a:rPr lang="tr-TR" sz="3600" dirty="0">
                <a:solidFill>
                  <a:srgbClr val="FF0000"/>
                </a:solidFill>
              </a:rPr>
              <a:t> </a:t>
            </a:r>
            <a:r>
              <a:rPr lang="tr-TR" sz="3600" dirty="0"/>
              <a:t>gerekmektedir.</a:t>
            </a:r>
          </a:p>
        </p:txBody>
      </p:sp>
    </p:spTree>
    <p:extLst>
      <p:ext uri="{BB962C8B-B14F-4D97-AF65-F5344CB8AC3E}">
        <p14:creationId xmlns:p14="http://schemas.microsoft.com/office/powerpoint/2010/main" val="315845272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20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2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20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randombar(horizontal)">
                                      <p:cBhvr>
                                        <p:cTn id="23" dur="2000"/>
                                        <p:tgtEl>
                                          <p:spTgt spid="6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2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20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2000"/>
                                        <p:tgtEl>
                                          <p:spTgt spid="38"/>
                                        </p:tgtEl>
                                      </p:cBhvr>
                                    </p:animEffect>
                                    <p:anim calcmode="lin" valueType="num">
                                      <p:cBhvr>
                                        <p:cTn id="37" dur="2000" fill="hold"/>
                                        <p:tgtEl>
                                          <p:spTgt spid="38"/>
                                        </p:tgtEl>
                                        <p:attrNameLst>
                                          <p:attrName>ppt_x</p:attrName>
                                        </p:attrNameLst>
                                      </p:cBhvr>
                                      <p:tavLst>
                                        <p:tav tm="0">
                                          <p:val>
                                            <p:strVal val="#ppt_x"/>
                                          </p:val>
                                        </p:tav>
                                        <p:tav tm="100000">
                                          <p:val>
                                            <p:strVal val="#ppt_x"/>
                                          </p:val>
                                        </p:tav>
                                      </p:tavLst>
                                    </p:anim>
                                    <p:anim calcmode="lin" valueType="num">
                                      <p:cBhvr>
                                        <p:cTn id="38" dur="2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2000" fill="hold"/>
                                        <p:tgtEl>
                                          <p:spTgt spid="31"/>
                                        </p:tgtEl>
                                        <p:attrNameLst>
                                          <p:attrName>ppt_x</p:attrName>
                                        </p:attrNameLst>
                                      </p:cBhvr>
                                      <p:tavLst>
                                        <p:tav tm="0">
                                          <p:val>
                                            <p:strVal val="#ppt_x"/>
                                          </p:val>
                                        </p:tav>
                                        <p:tav tm="100000">
                                          <p:val>
                                            <p:strVal val="#ppt_x"/>
                                          </p:val>
                                        </p:tav>
                                      </p:tavLst>
                                    </p:anim>
                                    <p:anim calcmode="lin" valueType="num">
                                      <p:cBhvr additive="base">
                                        <p:cTn id="44" dur="20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2000" fill="hold"/>
                                        <p:tgtEl>
                                          <p:spTgt spid="43"/>
                                        </p:tgtEl>
                                        <p:attrNameLst>
                                          <p:attrName>ppt_x</p:attrName>
                                        </p:attrNameLst>
                                      </p:cBhvr>
                                      <p:tavLst>
                                        <p:tav tm="0">
                                          <p:val>
                                            <p:strVal val="#ppt_x"/>
                                          </p:val>
                                        </p:tav>
                                        <p:tav tm="100000">
                                          <p:val>
                                            <p:strVal val="#ppt_x"/>
                                          </p:val>
                                        </p:tav>
                                      </p:tavLst>
                                    </p:anim>
                                    <p:anim calcmode="lin" valueType="num">
                                      <p:cBhvr additive="base">
                                        <p:cTn id="48" dur="2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2000"/>
                                        <p:tgtEl>
                                          <p:spTgt spid="41"/>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randombar(horizontal)">
                                      <p:cBhvr>
                                        <p:cTn id="56"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41" grpId="0" animBg="1"/>
      <p:bldP spid="42" grpId="0"/>
      <p:bldP spid="65" grpId="0" animBg="1"/>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583" t="9037" r="31167" b="46249"/>
          <a:stretch/>
        </p:blipFill>
        <p:spPr bwMode="auto">
          <a:xfrm>
            <a:off x="6916701" y="1910522"/>
            <a:ext cx="8001056" cy="6793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3" name="Dikdörtgen: Köşeleri Yuvarlatılmış 15">
            <a:extLst>
              <a:ext uri="{FF2B5EF4-FFF2-40B4-BE49-F238E27FC236}">
                <a16:creationId xmlns:a16="http://schemas.microsoft.com/office/drawing/2014/main" id="{33D0B425-E20D-42DD-8295-7F6BD69A2EBB}"/>
              </a:ext>
            </a:extLst>
          </p:cNvPr>
          <p:cNvSpPr/>
          <p:nvPr/>
        </p:nvSpPr>
        <p:spPr>
          <a:xfrm>
            <a:off x="5773693" y="9408157"/>
            <a:ext cx="10715700" cy="22893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a:t>PLAN ÖRNEĞİ TALEBİ WEB BAŞVURU/</a:t>
            </a:r>
          </a:p>
          <a:p>
            <a:pPr algn="ctr"/>
            <a:r>
              <a:rPr lang="tr-TR" sz="3600"/>
              <a:t> E-DEVLET ÜZERİNDEN  YAPILMASI DURUMUNDA İŞLEM KADASTRO MÜDÜRLÜĞÜNCE YAPILIR.</a:t>
            </a:r>
          </a:p>
        </p:txBody>
      </p:sp>
    </p:spTree>
    <p:extLst>
      <p:ext uri="{BB962C8B-B14F-4D97-AF65-F5344CB8AC3E}">
        <p14:creationId xmlns:p14="http://schemas.microsoft.com/office/powerpoint/2010/main" val="177463251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Köşeleri Yuvarlatılmış 15">
            <a:extLst>
              <a:ext uri="{FF2B5EF4-FFF2-40B4-BE49-F238E27FC236}">
                <a16:creationId xmlns:a16="http://schemas.microsoft.com/office/drawing/2014/main" id="{CF83595F-ABF9-466C-989B-EF91D27445FD}"/>
              </a:ext>
            </a:extLst>
          </p:cNvPr>
          <p:cNvSpPr/>
          <p:nvPr/>
        </p:nvSpPr>
        <p:spPr>
          <a:xfrm>
            <a:off x="4499397" y="9504040"/>
            <a:ext cx="12745416" cy="115212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dirty="0"/>
              <a:t>SİSTEM DIŞINDAN BAŞRUVU BELGESİNE İMZA ALINMAK SURETİYLE VERİLİR</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333" y="2644480"/>
            <a:ext cx="13982252" cy="6420334"/>
          </a:xfrm>
          <a:prstGeom prst="rect">
            <a:avLst/>
          </a:prstGeom>
        </p:spPr>
      </p:pic>
    </p:spTree>
    <p:extLst>
      <p:ext uri="{BB962C8B-B14F-4D97-AF65-F5344CB8AC3E}">
        <p14:creationId xmlns:p14="http://schemas.microsoft.com/office/powerpoint/2010/main" val="427205936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etin kutusu 6"/>
          <p:cNvSpPr txBox="1"/>
          <p:nvPr/>
        </p:nvSpPr>
        <p:spPr>
          <a:xfrm>
            <a:off x="9711351" y="1628801"/>
            <a:ext cx="5001560" cy="646331"/>
          </a:xfrm>
          <a:prstGeom prst="rect">
            <a:avLst/>
          </a:prstGeom>
          <a:noFill/>
        </p:spPr>
        <p:txBody>
          <a:bodyPr wrap="square" rtlCol="0">
            <a:spAutoFit/>
          </a:bodyPr>
          <a:lstStyle/>
          <a:p>
            <a:pPr algn="ctr"/>
            <a:r>
              <a:rPr lang="tr-TR" sz="3600" b="1"/>
              <a:t>TALEP UYGUN MU?</a:t>
            </a:r>
          </a:p>
        </p:txBody>
      </p:sp>
      <p:sp>
        <p:nvSpPr>
          <p:cNvPr id="23" name="Metin kutusu 7"/>
          <p:cNvSpPr txBox="1"/>
          <p:nvPr/>
        </p:nvSpPr>
        <p:spPr>
          <a:xfrm>
            <a:off x="10825163" y="2478637"/>
            <a:ext cx="2878148" cy="646331"/>
          </a:xfrm>
          <a:prstGeom prst="rect">
            <a:avLst/>
          </a:prstGeom>
          <a:noFill/>
        </p:spPr>
        <p:txBody>
          <a:bodyPr wrap="square" rtlCol="0">
            <a:spAutoFit/>
          </a:bodyPr>
          <a:lstStyle/>
          <a:p>
            <a:r>
              <a:rPr lang="tr-TR" sz="3600" b="1"/>
              <a:t>MUAF</a:t>
            </a:r>
            <a:r>
              <a:rPr lang="tr-TR" sz="3600"/>
              <a:t> </a:t>
            </a:r>
            <a:r>
              <a:rPr lang="tr-TR" sz="3600" b="1"/>
              <a:t>MI</a:t>
            </a:r>
            <a:r>
              <a:rPr lang="tr-TR" sz="3600"/>
              <a:t>?</a:t>
            </a:r>
          </a:p>
        </p:txBody>
      </p:sp>
      <p:pic>
        <p:nvPicPr>
          <p:cNvPr id="25" name="Resim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2783" y="3553596"/>
            <a:ext cx="4652938" cy="27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Metin kutusu 11"/>
          <p:cNvSpPr txBox="1"/>
          <p:nvPr/>
        </p:nvSpPr>
        <p:spPr>
          <a:xfrm>
            <a:off x="9768741" y="6696868"/>
            <a:ext cx="4220322" cy="1200329"/>
          </a:xfrm>
          <a:prstGeom prst="rect">
            <a:avLst/>
          </a:prstGeom>
          <a:noFill/>
        </p:spPr>
        <p:txBody>
          <a:bodyPr wrap="none" rtlCol="0">
            <a:spAutoFit/>
          </a:bodyPr>
          <a:lstStyle/>
          <a:p>
            <a:pPr algn="ctr"/>
            <a:r>
              <a:rPr lang="tr-TR" sz="3600" b="1"/>
              <a:t>DÖNER SERMAYE</a:t>
            </a:r>
          </a:p>
          <a:p>
            <a:pPr algn="ctr"/>
            <a:r>
              <a:rPr lang="tr-TR" sz="3600" b="1"/>
              <a:t>ÜCRETİ</a:t>
            </a:r>
          </a:p>
        </p:txBody>
      </p:sp>
      <p:sp>
        <p:nvSpPr>
          <p:cNvPr id="27" name="Metin kutusu 12"/>
          <p:cNvSpPr txBox="1"/>
          <p:nvPr/>
        </p:nvSpPr>
        <p:spPr>
          <a:xfrm>
            <a:off x="10131411" y="7982752"/>
            <a:ext cx="3547766" cy="1200329"/>
          </a:xfrm>
          <a:prstGeom prst="rect">
            <a:avLst/>
          </a:prstGeom>
          <a:noFill/>
        </p:spPr>
        <p:txBody>
          <a:bodyPr wrap="none" rtlCol="0">
            <a:spAutoFit/>
          </a:bodyPr>
          <a:lstStyle/>
          <a:p>
            <a:pPr marL="285750" indent="-285750">
              <a:buFont typeface="Wingdings" pitchFamily="2" charset="2"/>
              <a:buChar char="ü"/>
            </a:pPr>
            <a:r>
              <a:rPr lang="tr-TR" sz="3600" b="1"/>
              <a:t>HESAPLANIR</a:t>
            </a:r>
          </a:p>
          <a:p>
            <a:endParaRPr lang="tr-TR" sz="3600"/>
          </a:p>
        </p:txBody>
      </p:sp>
      <p:sp>
        <p:nvSpPr>
          <p:cNvPr id="28" name="Metin kutusu 13"/>
          <p:cNvSpPr txBox="1"/>
          <p:nvPr/>
        </p:nvSpPr>
        <p:spPr>
          <a:xfrm>
            <a:off x="9988535" y="8768570"/>
            <a:ext cx="3941207" cy="646331"/>
          </a:xfrm>
          <a:prstGeom prst="rect">
            <a:avLst/>
          </a:prstGeom>
          <a:noFill/>
        </p:spPr>
        <p:txBody>
          <a:bodyPr wrap="none" rtlCol="0">
            <a:spAutoFit/>
          </a:bodyPr>
          <a:lstStyle/>
          <a:p>
            <a:pPr marL="285750" indent="-285750">
              <a:buFont typeface="Wingdings" pitchFamily="2" charset="2"/>
              <a:buChar char="ü"/>
            </a:pPr>
            <a:r>
              <a:rPr lang="tr-TR" sz="3600" b="1"/>
              <a:t>TAHSİL EDİLİR.</a:t>
            </a:r>
            <a:endParaRPr lang="tr-TR" sz="3600"/>
          </a:p>
        </p:txBody>
      </p:sp>
      <p:pic>
        <p:nvPicPr>
          <p:cNvPr id="29" name="Resim 20"/>
          <p:cNvPicPr>
            <a:picLocks noChangeAspect="1"/>
          </p:cNvPicPr>
          <p:nvPr/>
        </p:nvPicPr>
        <p:blipFill rotWithShape="1">
          <a:blip r:embed="rId4" cstate="print">
            <a:extLst>
              <a:ext uri="{28A0092B-C50C-407E-A947-70E740481C1C}">
                <a14:useLocalDpi xmlns:a14="http://schemas.microsoft.com/office/drawing/2010/main" val="0"/>
              </a:ext>
            </a:extLst>
          </a:blip>
          <a:srcRect b="13117"/>
          <a:stretch/>
        </p:blipFill>
        <p:spPr>
          <a:xfrm>
            <a:off x="6177918" y="3410720"/>
            <a:ext cx="2191945" cy="923360"/>
          </a:xfrm>
          <a:prstGeom prst="rect">
            <a:avLst/>
          </a:prstGeom>
        </p:spPr>
      </p:pic>
      <p:sp>
        <p:nvSpPr>
          <p:cNvPr id="30" name="Metin kutusu 23"/>
          <p:cNvSpPr txBox="1"/>
          <p:nvPr/>
        </p:nvSpPr>
        <p:spPr>
          <a:xfrm>
            <a:off x="10194152" y="9911578"/>
            <a:ext cx="3509159" cy="1200329"/>
          </a:xfrm>
          <a:prstGeom prst="rect">
            <a:avLst/>
          </a:prstGeom>
          <a:noFill/>
        </p:spPr>
        <p:txBody>
          <a:bodyPr wrap="square" rtlCol="0">
            <a:spAutoFit/>
          </a:bodyPr>
          <a:lstStyle/>
          <a:p>
            <a:pPr algn="ctr"/>
            <a:r>
              <a:rPr lang="tr-TR" sz="3600" b="1"/>
              <a:t>İŞLEME YÖN VERİLİR</a:t>
            </a:r>
          </a:p>
        </p:txBody>
      </p:sp>
      <p:cxnSp>
        <p:nvCxnSpPr>
          <p:cNvPr id="31" name="Dirsek Bağlayıcısı 26"/>
          <p:cNvCxnSpPr>
            <a:stCxn id="23" idx="3"/>
          </p:cNvCxnSpPr>
          <p:nvPr/>
        </p:nvCxnSpPr>
        <p:spPr>
          <a:xfrm flipH="1">
            <a:off x="13679177" y="2801803"/>
            <a:ext cx="24134" cy="7681279"/>
          </a:xfrm>
          <a:prstGeom prst="bentConnector4">
            <a:avLst>
              <a:gd name="adj1" fmla="val -5683270"/>
              <a:gd name="adj2" fmla="val 98605"/>
            </a:avLst>
          </a:prstGeom>
          <a:ln w="28575">
            <a:solidFill>
              <a:srgbClr val="036D0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Resim 28"/>
          <p:cNvPicPr>
            <a:picLocks noChangeAspect="1"/>
          </p:cNvPicPr>
          <p:nvPr/>
        </p:nvPicPr>
        <p:blipFill rotWithShape="1">
          <a:blip r:embed="rId5" cstate="print">
            <a:extLst>
              <a:ext uri="{28A0092B-C50C-407E-A947-70E740481C1C}">
                <a14:useLocalDpi xmlns:a14="http://schemas.microsoft.com/office/drawing/2010/main" val="0"/>
              </a:ext>
            </a:extLst>
          </a:blip>
          <a:srcRect l="26889" r="26000" b="21062"/>
          <a:stretch/>
        </p:blipFill>
        <p:spPr>
          <a:xfrm>
            <a:off x="15383649" y="5625298"/>
            <a:ext cx="1248620" cy="1176840"/>
          </a:xfrm>
          <a:prstGeom prst="rect">
            <a:avLst/>
          </a:prstGeom>
        </p:spPr>
      </p:pic>
      <p:sp>
        <p:nvSpPr>
          <p:cNvPr id="33" name="Metin kutusu 31"/>
          <p:cNvSpPr txBox="1"/>
          <p:nvPr/>
        </p:nvSpPr>
        <p:spPr>
          <a:xfrm>
            <a:off x="1273099" y="5053794"/>
            <a:ext cx="4776985"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3600"/>
              <a:t>BÜRO VE ARAZİ KONTROLÜ YAPILMADAN TALEBİNDEN VAZGEÇİLMESİ HALİNDE</a:t>
            </a:r>
          </a:p>
        </p:txBody>
      </p:sp>
      <p:sp>
        <p:nvSpPr>
          <p:cNvPr id="34" name="Metin kutusu 33"/>
          <p:cNvSpPr txBox="1"/>
          <p:nvPr/>
        </p:nvSpPr>
        <p:spPr>
          <a:xfrm>
            <a:off x="1273099" y="9197198"/>
            <a:ext cx="473578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3600"/>
              <a:t>DİLEKÇE ALINIR VE DÖNER SERMAYE İŞLETME MÜDÜRLÜĞÜNE GÖNDERİLİR.</a:t>
            </a:r>
          </a:p>
        </p:txBody>
      </p:sp>
      <p:pic>
        <p:nvPicPr>
          <p:cNvPr id="37" name="Resim 28"/>
          <p:cNvPicPr>
            <a:picLocks noChangeAspect="1"/>
          </p:cNvPicPr>
          <p:nvPr/>
        </p:nvPicPr>
        <p:blipFill rotWithShape="1">
          <a:blip r:embed="rId5" cstate="print">
            <a:extLst>
              <a:ext uri="{28A0092B-C50C-407E-A947-70E740481C1C}">
                <a14:useLocalDpi xmlns:a14="http://schemas.microsoft.com/office/drawing/2010/main" val="0"/>
              </a:ext>
            </a:extLst>
          </a:blip>
          <a:srcRect l="26889" r="26000" b="21062"/>
          <a:stretch/>
        </p:blipFill>
        <p:spPr>
          <a:xfrm>
            <a:off x="14759339" y="1301797"/>
            <a:ext cx="1248620" cy="1176840"/>
          </a:xfrm>
          <a:prstGeom prst="rect">
            <a:avLst/>
          </a:prstGeom>
        </p:spPr>
      </p:pic>
      <p:cxnSp>
        <p:nvCxnSpPr>
          <p:cNvPr id="38" name="Dirsek Bağlayıcısı 17"/>
          <p:cNvCxnSpPr>
            <a:stCxn id="25" idx="1"/>
            <a:endCxn id="23" idx="1"/>
          </p:cNvCxnSpPr>
          <p:nvPr/>
        </p:nvCxnSpPr>
        <p:spPr>
          <a:xfrm rot="10800000" flipH="1">
            <a:off x="9702783" y="2801804"/>
            <a:ext cx="1122380" cy="2147675"/>
          </a:xfrm>
          <a:prstGeom prst="bentConnector3">
            <a:avLst>
              <a:gd name="adj1" fmla="val -94199"/>
            </a:avLst>
          </a:prstGeom>
          <a:ln w="28575">
            <a:solidFill>
              <a:srgbClr val="036D0D"/>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useBgFill="1">
        <p:nvSpPr>
          <p:cNvPr id="49" name="51 Yuvarlatılmış Dikdörtgen"/>
          <p:cNvSpPr/>
          <p:nvPr/>
        </p:nvSpPr>
        <p:spPr>
          <a:xfrm>
            <a:off x="5745014" y="553200"/>
            <a:ext cx="13244709" cy="68814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a:solidFill>
                  <a:srgbClr val="C00000"/>
                </a:solidFill>
              </a:rPr>
              <a:t>DÖNER SERMAYE HİZMET BEDELİL TAHSİLİ</a:t>
            </a:r>
            <a:endParaRPr lang="tr-TR" sz="3600"/>
          </a:p>
        </p:txBody>
      </p:sp>
    </p:spTree>
    <p:extLst>
      <p:ext uri="{BB962C8B-B14F-4D97-AF65-F5344CB8AC3E}">
        <p14:creationId xmlns:p14="http://schemas.microsoft.com/office/powerpoint/2010/main" val="8573660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2000" fill="hold"/>
                                        <p:tgtEl>
                                          <p:spTgt spid="22"/>
                                        </p:tgtEl>
                                        <p:attrNameLst>
                                          <p:attrName>ppt_x</p:attrName>
                                        </p:attrNameLst>
                                      </p:cBhvr>
                                      <p:tavLst>
                                        <p:tav tm="0">
                                          <p:val>
                                            <p:strVal val="#ppt_x"/>
                                          </p:val>
                                        </p:tav>
                                        <p:tav tm="100000">
                                          <p:val>
                                            <p:strVal val="#ppt_x"/>
                                          </p:val>
                                        </p:tav>
                                      </p:tavLst>
                                    </p:anim>
                                    <p:anim calcmode="lin" valueType="num">
                                      <p:cBhvr additive="base">
                                        <p:cTn id="13" dur="2000" fill="hold"/>
                                        <p:tgtEl>
                                          <p:spTgt spid="22"/>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20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20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2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2000"/>
                                        <p:tgtEl>
                                          <p:spTgt spid="31"/>
                                        </p:tgtEl>
                                      </p:cBhvr>
                                    </p:animEffect>
                                  </p:childTnLst>
                                </p:cTn>
                              </p:par>
                              <p:par>
                                <p:cTn id="58" presetID="16" presetClass="entr" presetSubtype="21"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2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2000" fill="hold"/>
                                        <p:tgtEl>
                                          <p:spTgt spid="34"/>
                                        </p:tgtEl>
                                        <p:attrNameLst>
                                          <p:attrName>ppt_w</p:attrName>
                                        </p:attrNameLst>
                                      </p:cBhvr>
                                      <p:tavLst>
                                        <p:tav tm="0">
                                          <p:val>
                                            <p:fltVal val="0"/>
                                          </p:val>
                                        </p:tav>
                                        <p:tav tm="100000">
                                          <p:val>
                                            <p:strVal val="#ppt_w"/>
                                          </p:val>
                                        </p:tav>
                                      </p:tavLst>
                                    </p:anim>
                                    <p:anim calcmode="lin" valueType="num">
                                      <p:cBhvr>
                                        <p:cTn id="71" dur="2000" fill="hold"/>
                                        <p:tgtEl>
                                          <p:spTgt spid="34"/>
                                        </p:tgtEl>
                                        <p:attrNameLst>
                                          <p:attrName>ppt_h</p:attrName>
                                        </p:attrNameLst>
                                      </p:cBhvr>
                                      <p:tavLst>
                                        <p:tav tm="0">
                                          <p:val>
                                            <p:fltVal val="0"/>
                                          </p:val>
                                        </p:tav>
                                        <p:tav tm="100000">
                                          <p:val>
                                            <p:strVal val="#ppt_h"/>
                                          </p:val>
                                        </p:tav>
                                      </p:tavLst>
                                    </p:anim>
                                    <p:anim calcmode="lin" valueType="num">
                                      <p:cBhvr>
                                        <p:cTn id="72" dur="2000" fill="hold"/>
                                        <p:tgtEl>
                                          <p:spTgt spid="34"/>
                                        </p:tgtEl>
                                        <p:attrNameLst>
                                          <p:attrName>style.rotation</p:attrName>
                                        </p:attrNameLst>
                                      </p:cBhvr>
                                      <p:tavLst>
                                        <p:tav tm="0">
                                          <p:val>
                                            <p:fltVal val="90"/>
                                          </p:val>
                                        </p:tav>
                                        <p:tav tm="100000">
                                          <p:val>
                                            <p:fltVal val="0"/>
                                          </p:val>
                                        </p:tav>
                                      </p:tavLst>
                                    </p:anim>
                                    <p:animEffect transition="in" filter="fade">
                                      <p:cBhvr>
                                        <p:cTn id="7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P spid="28" grpId="0"/>
      <p:bldP spid="30" grpId="0"/>
      <p:bldP spid="33" grpId="0" animBg="1"/>
      <p:bldP spid="34"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1">
            <a:extLst>
              <a:ext uri="{FF2B5EF4-FFF2-40B4-BE49-F238E27FC236}">
                <a16:creationId xmlns:a16="http://schemas.microsoft.com/office/drawing/2014/main" id="{CC228256-7909-4687-AC06-DF201365974E}"/>
              </a:ext>
            </a:extLst>
          </p:cNvPr>
          <p:cNvGrpSpPr/>
          <p:nvPr/>
        </p:nvGrpSpPr>
        <p:grpSpPr>
          <a:xfrm>
            <a:off x="783899" y="2071975"/>
            <a:ext cx="1008112" cy="1104754"/>
            <a:chOff x="6493081" y="1742364"/>
            <a:chExt cx="660464" cy="657690"/>
          </a:xfrm>
        </p:grpSpPr>
        <p:sp>
          <p:nvSpPr>
            <p:cNvPr id="39" name="Oval 38">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25">
            <a:extLst>
              <a:ext uri="{FF2B5EF4-FFF2-40B4-BE49-F238E27FC236}">
                <a16:creationId xmlns:a16="http://schemas.microsoft.com/office/drawing/2014/main" id="{A4FAA62A-B5B9-49CF-B2F5-E9C5369268D9}"/>
              </a:ext>
            </a:extLst>
          </p:cNvPr>
          <p:cNvSpPr txBox="1"/>
          <p:nvPr/>
        </p:nvSpPr>
        <p:spPr>
          <a:xfrm>
            <a:off x="2504705" y="3323332"/>
            <a:ext cx="9484096" cy="1200329"/>
          </a:xfrm>
          <a:prstGeom prst="rect">
            <a:avLst/>
          </a:prstGeom>
          <a:noFill/>
        </p:spPr>
        <p:txBody>
          <a:bodyPr wrap="square" rtlCol="0">
            <a:spAutoFit/>
          </a:bodyPr>
          <a:lstStyle/>
          <a:p>
            <a:pPr lvl="0" algn="just">
              <a:defRPr/>
            </a:pPr>
            <a:r>
              <a:rPr lang="tr-TR" sz="3600" dirty="0">
                <a:latin typeface="Open Sans" panose="020B0606030504020204" pitchFamily="34" charset="0"/>
              </a:rPr>
              <a:t>Eğer hata tespit edilirse öncelikle düzeltmemiz gerekiyor. (2022/7 sayılı Genelge)</a:t>
            </a:r>
            <a:endParaRPr kumimoji="0" lang="en-GB" sz="360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43" name="TextBox 42">
            <a:extLst>
              <a:ext uri="{FF2B5EF4-FFF2-40B4-BE49-F238E27FC236}">
                <a16:creationId xmlns:a16="http://schemas.microsoft.com/office/drawing/2014/main" id="{26A3202A-290F-40F8-B2BF-8600143622AC}"/>
              </a:ext>
            </a:extLst>
          </p:cNvPr>
          <p:cNvSpPr txBox="1"/>
          <p:nvPr/>
        </p:nvSpPr>
        <p:spPr>
          <a:xfrm>
            <a:off x="2088419" y="2218578"/>
            <a:ext cx="10251645" cy="646331"/>
          </a:xfrm>
          <a:prstGeom prst="rect">
            <a:avLst/>
          </a:prstGeom>
          <a:noFill/>
        </p:spPr>
        <p:txBody>
          <a:bodyPr wrap="square" rtlCol="0">
            <a:spAutoFit/>
          </a:bodyPr>
          <a:lstStyle/>
          <a:p>
            <a:pPr lvl="0">
              <a:defRPr/>
            </a:pPr>
            <a:r>
              <a:rPr lang="tr-TR" sz="3600" b="1" dirty="0">
                <a:solidFill>
                  <a:srgbClr val="FF0000"/>
                </a:solidFill>
                <a:latin typeface="Open Sans" panose="020B0606030504020204"/>
                <a:ea typeface="Noto Sans" panose="020B0502040504020204" pitchFamily="34"/>
                <a:cs typeface="Noto Sans" panose="020B0502040504020204" pitchFamily="34"/>
              </a:rPr>
              <a:t>TAŞINMAZDA TEKNİK BİR HATA VAR MI?</a:t>
            </a:r>
            <a:endParaRPr lang="en-GB" sz="3600" b="1" dirty="0">
              <a:solidFill>
                <a:srgbClr val="FF0000"/>
              </a:solidFill>
              <a:latin typeface="Open Sans" panose="020B0606030504020204"/>
              <a:ea typeface="Noto Sans" panose="020B0502040504020204" pitchFamily="34"/>
              <a:cs typeface="Noto Sans" panose="020B0502040504020204" pitchFamily="34"/>
            </a:endParaRPr>
          </a:p>
        </p:txBody>
      </p:sp>
      <p:grpSp>
        <p:nvGrpSpPr>
          <p:cNvPr id="44" name="Group 1">
            <a:extLst>
              <a:ext uri="{FF2B5EF4-FFF2-40B4-BE49-F238E27FC236}">
                <a16:creationId xmlns:a16="http://schemas.microsoft.com/office/drawing/2014/main" id="{CC228256-7909-4687-AC06-DF201365974E}"/>
              </a:ext>
            </a:extLst>
          </p:cNvPr>
          <p:cNvGrpSpPr/>
          <p:nvPr/>
        </p:nvGrpSpPr>
        <p:grpSpPr>
          <a:xfrm>
            <a:off x="1675968" y="3666315"/>
            <a:ext cx="629117" cy="665386"/>
            <a:chOff x="6493081" y="1742364"/>
            <a:chExt cx="660464" cy="657690"/>
          </a:xfrm>
        </p:grpSpPr>
        <p:sp>
          <p:nvSpPr>
            <p:cNvPr id="45" name="Oval 44">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25">
            <a:extLst>
              <a:ext uri="{FF2B5EF4-FFF2-40B4-BE49-F238E27FC236}">
                <a16:creationId xmlns:a16="http://schemas.microsoft.com/office/drawing/2014/main" id="{A4FAA62A-B5B9-49CF-B2F5-E9C5369268D9}"/>
              </a:ext>
            </a:extLst>
          </p:cNvPr>
          <p:cNvSpPr txBox="1"/>
          <p:nvPr/>
        </p:nvSpPr>
        <p:spPr>
          <a:xfrm>
            <a:off x="2501602" y="4923706"/>
            <a:ext cx="9487198" cy="1200329"/>
          </a:xfrm>
          <a:prstGeom prst="rect">
            <a:avLst/>
          </a:prstGeom>
          <a:noFill/>
        </p:spPr>
        <p:txBody>
          <a:bodyPr wrap="square" rtlCol="0">
            <a:spAutoFit/>
          </a:bodyPr>
          <a:lstStyle/>
          <a:p>
            <a:pPr lvl="0" algn="just">
              <a:defRPr/>
            </a:pPr>
            <a:r>
              <a:rPr lang="tr-TR" sz="3600" dirty="0" err="1">
                <a:latin typeface="Open Sans" panose="020B0606030504020204"/>
                <a:ea typeface="Noto Sans" panose="020B0502040504020204" pitchFamily="34"/>
                <a:cs typeface="Noto Sans" panose="020B0502040504020204" pitchFamily="34"/>
              </a:rPr>
              <a:t>LİHKAB</a:t>
            </a:r>
            <a:r>
              <a:rPr lang="tr-TR" sz="3600" dirty="0">
                <a:latin typeface="Open Sans" panose="020B0606030504020204"/>
                <a:ea typeface="Noto Sans" panose="020B0502040504020204" pitchFamily="34"/>
                <a:cs typeface="Noto Sans" panose="020B0502040504020204" pitchFamily="34"/>
              </a:rPr>
              <a:t> tarafından hatanın tespitinde kadastro müdürlüğüne bildirecek.</a:t>
            </a:r>
            <a:endParaRPr kumimoji="0" lang="en-GB" sz="3600" i="0" u="none" strike="noStrike" kern="1200" cap="none" spc="0" normalizeH="0" baseline="0" noProof="0" dirty="0">
              <a:ln>
                <a:noFill/>
              </a:ln>
              <a:effectLst/>
              <a:uLnTx/>
              <a:uFillTx/>
              <a:latin typeface="Open Sans" panose="020B0606030504020204"/>
              <a:ea typeface="Noto Sans" panose="020B0502040504020204" pitchFamily="34"/>
              <a:cs typeface="Noto Sans" panose="020B0502040504020204" pitchFamily="34"/>
            </a:endParaRPr>
          </a:p>
        </p:txBody>
      </p:sp>
      <p:grpSp>
        <p:nvGrpSpPr>
          <p:cNvPr id="49" name="Group 1">
            <a:extLst>
              <a:ext uri="{FF2B5EF4-FFF2-40B4-BE49-F238E27FC236}">
                <a16:creationId xmlns:a16="http://schemas.microsoft.com/office/drawing/2014/main" id="{CC228256-7909-4687-AC06-DF201365974E}"/>
              </a:ext>
            </a:extLst>
          </p:cNvPr>
          <p:cNvGrpSpPr/>
          <p:nvPr/>
        </p:nvGrpSpPr>
        <p:grpSpPr>
          <a:xfrm>
            <a:off x="1691085" y="4943524"/>
            <a:ext cx="629117" cy="665386"/>
            <a:chOff x="6493081" y="1742364"/>
            <a:chExt cx="660464" cy="657690"/>
          </a:xfrm>
        </p:grpSpPr>
        <p:sp>
          <p:nvSpPr>
            <p:cNvPr id="50" name="Oval 49">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1">
            <a:extLst>
              <a:ext uri="{FF2B5EF4-FFF2-40B4-BE49-F238E27FC236}">
                <a16:creationId xmlns:a16="http://schemas.microsoft.com/office/drawing/2014/main" id="{CC228256-7909-4687-AC06-DF201365974E}"/>
              </a:ext>
            </a:extLst>
          </p:cNvPr>
          <p:cNvGrpSpPr/>
          <p:nvPr/>
        </p:nvGrpSpPr>
        <p:grpSpPr>
          <a:xfrm>
            <a:off x="6516473" y="6608479"/>
            <a:ext cx="1008112" cy="1104754"/>
            <a:chOff x="6493081" y="1742364"/>
            <a:chExt cx="660464" cy="657690"/>
          </a:xfrm>
        </p:grpSpPr>
        <p:sp>
          <p:nvSpPr>
            <p:cNvPr id="69" name="Oval 68">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42">
            <a:extLst>
              <a:ext uri="{FF2B5EF4-FFF2-40B4-BE49-F238E27FC236}">
                <a16:creationId xmlns:a16="http://schemas.microsoft.com/office/drawing/2014/main" id="{26A3202A-290F-40F8-B2BF-8600143622AC}"/>
              </a:ext>
            </a:extLst>
          </p:cNvPr>
          <p:cNvSpPr txBox="1"/>
          <p:nvPr/>
        </p:nvSpPr>
        <p:spPr>
          <a:xfrm>
            <a:off x="7929272" y="6758321"/>
            <a:ext cx="10251645" cy="646331"/>
          </a:xfrm>
          <a:prstGeom prst="rect">
            <a:avLst/>
          </a:prstGeom>
          <a:noFill/>
        </p:spPr>
        <p:txBody>
          <a:bodyPr wrap="square" rtlCol="0">
            <a:spAutoFit/>
          </a:bodyPr>
          <a:lstStyle/>
          <a:p>
            <a:pPr lvl="0">
              <a:defRPr/>
            </a:pPr>
            <a:r>
              <a:rPr lang="tr-TR" sz="3600" b="1" dirty="0">
                <a:solidFill>
                  <a:srgbClr val="FF0000"/>
                </a:solidFill>
                <a:latin typeface="Open Sans" panose="020B0606030504020204"/>
                <a:ea typeface="Noto Sans" panose="020B0502040504020204" pitchFamily="34"/>
                <a:cs typeface="Noto Sans" panose="020B0502040504020204" pitchFamily="34"/>
              </a:rPr>
              <a:t>KOORDİNAT SİSTEMİ</a:t>
            </a:r>
            <a:endParaRPr lang="en-GB" sz="3600" b="1" dirty="0">
              <a:solidFill>
                <a:srgbClr val="FF0000"/>
              </a:solidFill>
              <a:latin typeface="Open Sans" panose="020B0606030504020204"/>
              <a:ea typeface="Noto Sans" panose="020B0502040504020204" pitchFamily="34"/>
              <a:cs typeface="Noto Sans" panose="020B0502040504020204" pitchFamily="34"/>
            </a:endParaRPr>
          </a:p>
        </p:txBody>
      </p:sp>
      <p:sp>
        <p:nvSpPr>
          <p:cNvPr id="73" name="TextBox 25">
            <a:extLst>
              <a:ext uri="{FF2B5EF4-FFF2-40B4-BE49-F238E27FC236}">
                <a16:creationId xmlns:a16="http://schemas.microsoft.com/office/drawing/2014/main" id="{A4FAA62A-B5B9-49CF-B2F5-E9C5369268D9}"/>
              </a:ext>
            </a:extLst>
          </p:cNvPr>
          <p:cNvSpPr txBox="1"/>
          <p:nvPr/>
        </p:nvSpPr>
        <p:spPr>
          <a:xfrm>
            <a:off x="8252397" y="7816908"/>
            <a:ext cx="9468978" cy="3970318"/>
          </a:xfrm>
          <a:prstGeom prst="rect">
            <a:avLst/>
          </a:prstGeom>
          <a:noFill/>
        </p:spPr>
        <p:txBody>
          <a:bodyPr wrap="square" rtlCol="0">
            <a:spAutoFit/>
          </a:bodyPr>
          <a:lstStyle/>
          <a:p>
            <a:pPr lvl="0" algn="just">
              <a:defRPr/>
            </a:pPr>
            <a:r>
              <a:rPr lang="tr-TR" sz="3600" dirty="0">
                <a:latin typeface="Open Sans" panose="020B0606030504020204" pitchFamily="34" charset="0"/>
              </a:rPr>
              <a:t>Taşınmaza ilişkin koordinatlar İyileştirme ve dönüşüm kapsamında elde edilmiş </a:t>
            </a:r>
            <a:r>
              <a:rPr lang="tr-TR" sz="3600" dirty="0">
                <a:solidFill>
                  <a:srgbClr val="FF0000"/>
                </a:solidFill>
                <a:latin typeface="Open Sans" panose="020B0606030504020204" pitchFamily="34" charset="0"/>
              </a:rPr>
              <a:t>iyileştirilmiş koordinatlar</a:t>
            </a:r>
            <a:r>
              <a:rPr lang="tr-TR" sz="3600" dirty="0">
                <a:latin typeface="Open Sans" panose="020B0606030504020204" pitchFamily="34" charset="0"/>
              </a:rPr>
              <a:t> ise; değişiklik işleminde zemindeki durumu kontrol edilir. Bir uyumsuzluk yok ise ada/parsel bazlı olarak işlem sonrasında arşiv onaylı koordinat olarak </a:t>
            </a:r>
            <a:r>
              <a:rPr lang="tr-TR" sz="3600" dirty="0" err="1">
                <a:latin typeface="Open Sans" panose="020B0606030504020204" pitchFamily="34" charset="0"/>
              </a:rPr>
              <a:t>MEGSİS’e</a:t>
            </a:r>
            <a:r>
              <a:rPr lang="tr-TR" sz="3600" dirty="0">
                <a:latin typeface="Open Sans" panose="020B0606030504020204" pitchFamily="34" charset="0"/>
              </a:rPr>
              <a:t> yüklenir.</a:t>
            </a:r>
            <a:endParaRPr kumimoji="0" lang="en-GB" sz="360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grpSp>
        <p:nvGrpSpPr>
          <p:cNvPr id="74" name="Group 1">
            <a:extLst>
              <a:ext uri="{FF2B5EF4-FFF2-40B4-BE49-F238E27FC236}">
                <a16:creationId xmlns:a16="http://schemas.microsoft.com/office/drawing/2014/main" id="{CC228256-7909-4687-AC06-DF201365974E}"/>
              </a:ext>
            </a:extLst>
          </p:cNvPr>
          <p:cNvGrpSpPr/>
          <p:nvPr/>
        </p:nvGrpSpPr>
        <p:grpSpPr>
          <a:xfrm>
            <a:off x="7423659" y="8159891"/>
            <a:ext cx="629117" cy="665386"/>
            <a:chOff x="6493081" y="1742364"/>
            <a:chExt cx="660464" cy="657690"/>
          </a:xfrm>
        </p:grpSpPr>
        <p:sp>
          <p:nvSpPr>
            <p:cNvPr id="75" name="Oval 74">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
            <a:extLst>
              <a:ext uri="{FF2B5EF4-FFF2-40B4-BE49-F238E27FC236}">
                <a16:creationId xmlns:a16="http://schemas.microsoft.com/office/drawing/2014/main" id="{CC228256-7909-4687-AC06-DF201365974E}"/>
              </a:ext>
            </a:extLst>
          </p:cNvPr>
          <p:cNvGrpSpPr/>
          <p:nvPr/>
        </p:nvGrpSpPr>
        <p:grpSpPr>
          <a:xfrm>
            <a:off x="7408542" y="11849669"/>
            <a:ext cx="629117" cy="665386"/>
            <a:chOff x="6493081" y="1742364"/>
            <a:chExt cx="660464" cy="657690"/>
          </a:xfrm>
        </p:grpSpPr>
        <p:sp>
          <p:nvSpPr>
            <p:cNvPr id="80" name="Oval 79">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Box 25">
            <a:extLst>
              <a:ext uri="{FF2B5EF4-FFF2-40B4-BE49-F238E27FC236}">
                <a16:creationId xmlns:a16="http://schemas.microsoft.com/office/drawing/2014/main" id="{A4FAA62A-B5B9-49CF-B2F5-E9C5369268D9}"/>
              </a:ext>
            </a:extLst>
          </p:cNvPr>
          <p:cNvSpPr txBox="1"/>
          <p:nvPr/>
        </p:nvSpPr>
        <p:spPr>
          <a:xfrm>
            <a:off x="8252397" y="11544071"/>
            <a:ext cx="9468978" cy="1200329"/>
          </a:xfrm>
          <a:prstGeom prst="rect">
            <a:avLst/>
          </a:prstGeom>
          <a:noFill/>
        </p:spPr>
        <p:txBody>
          <a:bodyPr wrap="square" rtlCol="0">
            <a:spAutoFit/>
          </a:bodyPr>
          <a:lstStyle/>
          <a:p>
            <a:pPr algn="just">
              <a:defRPr/>
            </a:pPr>
            <a:r>
              <a:rPr lang="tr-TR" sz="3600" dirty="0">
                <a:latin typeface="Open Sans" panose="020B0606030504020204" pitchFamily="34" charset="0"/>
              </a:rPr>
              <a:t>Taşınmaza ilişkin koordinat değerleri onaylanmamış ise; öncelikle bu işlem yapılır. </a:t>
            </a:r>
            <a:endParaRPr kumimoji="0" lang="en-GB" sz="360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useBgFill="1">
        <p:nvSpPr>
          <p:cNvPr id="93" name="51 Yuvarlatılmış Dikdörtgen"/>
          <p:cNvSpPr/>
          <p:nvPr/>
        </p:nvSpPr>
        <p:spPr>
          <a:xfrm>
            <a:off x="3123457" y="635107"/>
            <a:ext cx="17730686" cy="68814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3600" b="1" dirty="0">
                <a:solidFill>
                  <a:srgbClr val="C00000"/>
                </a:solidFill>
              </a:rPr>
              <a:t>İŞLEMLERİN YAPIMI, İSTENEN, DÜZENLENEN BELGELER VE KONTROL</a:t>
            </a:r>
            <a:endParaRPr lang="tr-TR" sz="3600" dirty="0"/>
          </a:p>
        </p:txBody>
      </p:sp>
    </p:spTree>
    <p:extLst>
      <p:ext uri="{BB962C8B-B14F-4D97-AF65-F5344CB8AC3E}">
        <p14:creationId xmlns:p14="http://schemas.microsoft.com/office/powerpoint/2010/main" val="141698959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34375" t="6944" r="32812" b="4166"/>
          <a:stretch>
            <a:fillRect/>
          </a:stretch>
        </p:blipFill>
        <p:spPr bwMode="auto">
          <a:xfrm>
            <a:off x="9611965" y="647057"/>
            <a:ext cx="8067721" cy="12293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4"/>
          <p:cNvPicPr>
            <a:picLocks noChangeAspect="1" noChangeArrowheads="1"/>
          </p:cNvPicPr>
          <p:nvPr/>
        </p:nvPicPr>
        <p:blipFill>
          <a:blip r:embed="rId3"/>
          <a:srcRect l="34375" t="7639" r="32812" b="4166"/>
          <a:stretch>
            <a:fillRect/>
          </a:stretch>
        </p:blipFill>
        <p:spPr bwMode="auto">
          <a:xfrm>
            <a:off x="466949" y="647056"/>
            <a:ext cx="8131246" cy="12293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8 Metin kutusu"/>
          <p:cNvSpPr txBox="1"/>
          <p:nvPr/>
        </p:nvSpPr>
        <p:spPr>
          <a:xfrm>
            <a:off x="3031685" y="6451590"/>
            <a:ext cx="12672636" cy="584775"/>
          </a:xfrm>
          <a:prstGeom prst="rect">
            <a:avLst/>
          </a:prstGeom>
          <a:noFill/>
        </p:spPr>
        <p:txBody>
          <a:bodyPr wrap="none" rtlCol="0">
            <a:spAutoFit/>
          </a:bodyPr>
          <a:lstStyle/>
          <a:p>
            <a:r>
              <a:rPr lang="tr-TR" sz="3200" b="1">
                <a:solidFill>
                  <a:srgbClr val="FF0000"/>
                </a:solidFill>
              </a:rPr>
              <a:t>DÜZENLEYENLERCE VE KONTROL EDEN MÜHENDİS İMZALAR</a:t>
            </a:r>
          </a:p>
        </p:txBody>
      </p:sp>
      <p:sp>
        <p:nvSpPr>
          <p:cNvPr id="5" name="9 Metin kutusu"/>
          <p:cNvSpPr txBox="1"/>
          <p:nvPr/>
        </p:nvSpPr>
        <p:spPr>
          <a:xfrm>
            <a:off x="3388875" y="7320988"/>
            <a:ext cx="12450011" cy="584775"/>
          </a:xfrm>
          <a:prstGeom prst="rect">
            <a:avLst/>
          </a:prstGeom>
          <a:noFill/>
        </p:spPr>
        <p:txBody>
          <a:bodyPr wrap="none" rtlCol="0">
            <a:spAutoFit/>
          </a:bodyPr>
          <a:lstStyle/>
          <a:p>
            <a:r>
              <a:rPr lang="tr-TR" sz="3200" b="1">
                <a:solidFill>
                  <a:srgbClr val="FF0000"/>
                </a:solidFill>
              </a:rPr>
              <a:t>LİHKAB TARAFINCA DÜZENLENMİŞ İSE LİSANSLI MÜHENDİS </a:t>
            </a:r>
          </a:p>
        </p:txBody>
      </p:sp>
      <p:sp>
        <p:nvSpPr>
          <p:cNvPr id="6" name="12 Metin kutusu"/>
          <p:cNvSpPr txBox="1"/>
          <p:nvPr/>
        </p:nvSpPr>
        <p:spPr>
          <a:xfrm>
            <a:off x="3460313" y="5535038"/>
            <a:ext cx="12303304" cy="584775"/>
          </a:xfrm>
          <a:prstGeom prst="rect">
            <a:avLst/>
          </a:prstGeom>
          <a:noFill/>
        </p:spPr>
        <p:txBody>
          <a:bodyPr wrap="none" rtlCol="0">
            <a:spAutoFit/>
          </a:bodyPr>
          <a:lstStyle/>
          <a:p>
            <a:r>
              <a:rPr lang="tr-TR" sz="3200" b="1">
                <a:solidFill>
                  <a:srgbClr val="FF0000"/>
                </a:solidFill>
              </a:rPr>
              <a:t>A4 FORMANITINDA VE ÖNLÜ ARKALI OLARAK DÜZENLENİR.</a:t>
            </a:r>
          </a:p>
        </p:txBody>
      </p:sp>
    </p:spTree>
    <p:extLst>
      <p:ext uri="{BB962C8B-B14F-4D97-AF65-F5344CB8AC3E}">
        <p14:creationId xmlns:p14="http://schemas.microsoft.com/office/powerpoint/2010/main" val="412563856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amu SM - Sürücü Yükleme Servisi">
            <a:extLst>
              <a:ext uri="{FF2B5EF4-FFF2-40B4-BE49-F238E27FC236}">
                <a16:creationId xmlns:a16="http://schemas.microsoft.com/office/drawing/2014/main" id="{56340B33-96CB-4C77-A427-0FEBE679C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4413" y="3497513"/>
            <a:ext cx="2527151" cy="1940035"/>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249032FE-79E9-4E91-AE61-DDF0CB75C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893" y="6072577"/>
            <a:ext cx="9059539" cy="3667637"/>
          </a:xfrm>
          <a:prstGeom prst="rect">
            <a:avLst/>
          </a:prstGeom>
        </p:spPr>
      </p:pic>
      <p:sp>
        <p:nvSpPr>
          <p:cNvPr id="8" name="Metin kutusu 11">
            <a:extLst>
              <a:ext uri="{FF2B5EF4-FFF2-40B4-BE49-F238E27FC236}">
                <a16:creationId xmlns:a16="http://schemas.microsoft.com/office/drawing/2014/main" id="{37DE390F-6E44-4601-8BED-FDC61964C019}"/>
              </a:ext>
            </a:extLst>
          </p:cNvPr>
          <p:cNvSpPr txBox="1"/>
          <p:nvPr/>
        </p:nvSpPr>
        <p:spPr>
          <a:xfrm>
            <a:off x="7523733" y="2087216"/>
            <a:ext cx="12490388" cy="646331"/>
          </a:xfrm>
          <a:prstGeom prst="rect">
            <a:avLst/>
          </a:prstGeom>
          <a:noFill/>
        </p:spPr>
        <p:txBody>
          <a:bodyPr wrap="square" rtlCol="0">
            <a:spAutoFit/>
          </a:bodyPr>
          <a:lstStyle/>
          <a:p>
            <a:pPr algn="ctr"/>
            <a:r>
              <a:rPr lang="tr-TR" sz="3600" b="1" dirty="0"/>
              <a:t>ARŞİVLENMESİ GEREKEN TÜM BELGELER</a:t>
            </a: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957" y="1720885"/>
            <a:ext cx="8065467" cy="6185510"/>
          </a:xfrm>
          <a:prstGeom prst="rect">
            <a:avLst/>
          </a:prstGeom>
        </p:spPr>
      </p:pic>
    </p:spTree>
    <p:extLst>
      <p:ext uri="{BB962C8B-B14F-4D97-AF65-F5344CB8AC3E}">
        <p14:creationId xmlns:p14="http://schemas.microsoft.com/office/powerpoint/2010/main" val="361491366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Metin kutusu"/>
          <p:cNvSpPr txBox="1"/>
          <p:nvPr/>
        </p:nvSpPr>
        <p:spPr>
          <a:xfrm>
            <a:off x="3919820" y="719064"/>
            <a:ext cx="12456167" cy="584775"/>
          </a:xfrm>
          <a:prstGeom prst="rect">
            <a:avLst/>
          </a:prstGeom>
          <a:noFill/>
        </p:spPr>
        <p:txBody>
          <a:bodyPr wrap="none" rtlCol="0" anchor="ctr">
            <a:spAutoFit/>
          </a:bodyPr>
          <a:lstStyle/>
          <a:p>
            <a:r>
              <a:rPr lang="tr-TR" sz="3200" b="1"/>
              <a:t>YENİ ADA VE PARSEL NUMARASI VERİLMESİ GEREKİYORSA;</a:t>
            </a:r>
          </a:p>
        </p:txBody>
      </p:sp>
      <p:sp>
        <p:nvSpPr>
          <p:cNvPr id="5" name="10 Metin kutusu"/>
          <p:cNvSpPr txBox="1"/>
          <p:nvPr/>
        </p:nvSpPr>
        <p:spPr>
          <a:xfrm>
            <a:off x="708546" y="1805171"/>
            <a:ext cx="18336467" cy="584775"/>
          </a:xfrm>
          <a:prstGeom prst="rect">
            <a:avLst/>
          </a:prstGeom>
          <a:noFill/>
        </p:spPr>
        <p:txBody>
          <a:bodyPr wrap="square" rtlCol="0" anchor="ctr">
            <a:spAutoFit/>
          </a:bodyPr>
          <a:lstStyle/>
          <a:p>
            <a:pPr>
              <a:buFont typeface="Wingdings" pitchFamily="2" charset="2"/>
              <a:buChar char="ü"/>
            </a:pPr>
            <a:r>
              <a:rPr lang="tr-TR" sz="3200" b="1"/>
              <a:t>KADASTRO MÜDÜRLÜĞÜNCE TESCİL BİLDİRİMİNE ADA VE PARSEL NUMARASI YAZILIR.</a:t>
            </a:r>
          </a:p>
        </p:txBody>
      </p:sp>
      <p:graphicFrame>
        <p:nvGraphicFramePr>
          <p:cNvPr id="6" name="16 Tablo"/>
          <p:cNvGraphicFramePr>
            <a:graphicFrameLocks noGrp="1"/>
          </p:cNvGraphicFramePr>
          <p:nvPr/>
        </p:nvGraphicFramePr>
        <p:xfrm>
          <a:off x="538958" y="4175446"/>
          <a:ext cx="6572030" cy="7632846"/>
        </p:xfrm>
        <a:graphic>
          <a:graphicData uri="http://schemas.openxmlformats.org/drawingml/2006/table">
            <a:tbl>
              <a:tblPr/>
              <a:tblGrid>
                <a:gridCol w="457582">
                  <a:extLst>
                    <a:ext uri="{9D8B030D-6E8A-4147-A177-3AD203B41FA5}">
                      <a16:colId xmlns:a16="http://schemas.microsoft.com/office/drawing/2014/main" val="20000"/>
                    </a:ext>
                  </a:extLst>
                </a:gridCol>
                <a:gridCol w="360346">
                  <a:extLst>
                    <a:ext uri="{9D8B030D-6E8A-4147-A177-3AD203B41FA5}">
                      <a16:colId xmlns:a16="http://schemas.microsoft.com/office/drawing/2014/main" val="20001"/>
                    </a:ext>
                  </a:extLst>
                </a:gridCol>
                <a:gridCol w="111535">
                  <a:extLst>
                    <a:ext uri="{9D8B030D-6E8A-4147-A177-3AD203B41FA5}">
                      <a16:colId xmlns:a16="http://schemas.microsoft.com/office/drawing/2014/main" val="20002"/>
                    </a:ext>
                  </a:extLst>
                </a:gridCol>
                <a:gridCol w="148714">
                  <a:extLst>
                    <a:ext uri="{9D8B030D-6E8A-4147-A177-3AD203B41FA5}">
                      <a16:colId xmlns:a16="http://schemas.microsoft.com/office/drawing/2014/main" val="20003"/>
                    </a:ext>
                  </a:extLst>
                </a:gridCol>
                <a:gridCol w="240232">
                  <a:extLst>
                    <a:ext uri="{9D8B030D-6E8A-4147-A177-3AD203B41FA5}">
                      <a16:colId xmlns:a16="http://schemas.microsoft.com/office/drawing/2014/main" val="20004"/>
                    </a:ext>
                  </a:extLst>
                </a:gridCol>
                <a:gridCol w="606296">
                  <a:extLst>
                    <a:ext uri="{9D8B030D-6E8A-4147-A177-3AD203B41FA5}">
                      <a16:colId xmlns:a16="http://schemas.microsoft.com/office/drawing/2014/main" val="20005"/>
                    </a:ext>
                  </a:extLst>
                </a:gridCol>
                <a:gridCol w="354626">
                  <a:extLst>
                    <a:ext uri="{9D8B030D-6E8A-4147-A177-3AD203B41FA5}">
                      <a16:colId xmlns:a16="http://schemas.microsoft.com/office/drawing/2014/main" val="20006"/>
                    </a:ext>
                  </a:extLst>
                </a:gridCol>
                <a:gridCol w="81863">
                  <a:extLst>
                    <a:ext uri="{9D8B030D-6E8A-4147-A177-3AD203B41FA5}">
                      <a16:colId xmlns:a16="http://schemas.microsoft.com/office/drawing/2014/main" val="20007"/>
                    </a:ext>
                  </a:extLst>
                </a:gridCol>
                <a:gridCol w="904799">
                  <a:extLst>
                    <a:ext uri="{9D8B030D-6E8A-4147-A177-3AD203B41FA5}">
                      <a16:colId xmlns:a16="http://schemas.microsoft.com/office/drawing/2014/main" val="20008"/>
                    </a:ext>
                  </a:extLst>
                </a:gridCol>
                <a:gridCol w="2207837">
                  <a:extLst>
                    <a:ext uri="{9D8B030D-6E8A-4147-A177-3AD203B41FA5}">
                      <a16:colId xmlns:a16="http://schemas.microsoft.com/office/drawing/2014/main" val="20009"/>
                    </a:ext>
                  </a:extLst>
                </a:gridCol>
                <a:gridCol w="549100">
                  <a:extLst>
                    <a:ext uri="{9D8B030D-6E8A-4147-A177-3AD203B41FA5}">
                      <a16:colId xmlns:a16="http://schemas.microsoft.com/office/drawing/2014/main" val="20010"/>
                    </a:ext>
                  </a:extLst>
                </a:gridCol>
                <a:gridCol w="549100">
                  <a:extLst>
                    <a:ext uri="{9D8B030D-6E8A-4147-A177-3AD203B41FA5}">
                      <a16:colId xmlns:a16="http://schemas.microsoft.com/office/drawing/2014/main" val="20011"/>
                    </a:ext>
                  </a:extLst>
                </a:gridCol>
              </a:tblGrid>
              <a:tr h="112465">
                <a:tc gridSpan="12">
                  <a:txBody>
                    <a:bodyPr/>
                    <a:lstStyle/>
                    <a:p>
                      <a:pPr algn="ctr" fontAlgn="b"/>
                      <a:r>
                        <a:rPr lang="tr-TR" sz="600" b="1" i="0" u="none" strike="noStrike">
                          <a:latin typeface="Times New Roman"/>
                        </a:rPr>
                        <a:t>FEN KLASÖRÜ</a:t>
                      </a:r>
                    </a:p>
                  </a:txBody>
                  <a:tcPr marL="3364" marR="3364" marT="33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18365">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tr-TR" sz="400" b="0" i="0" u="none" strike="noStrike">
                        <a:latin typeface="Times New Roman"/>
                      </a:endParaRP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tr-TR" sz="400" b="1" i="0" u="none" strike="noStrike">
                          <a:latin typeface="Times New Roman"/>
                        </a:rPr>
                        <a:t> (EK-8)</a:t>
                      </a:r>
                    </a:p>
                  </a:txBody>
                  <a:tcPr marL="3364" marR="3364" marT="3364"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911">
                <a:tc>
                  <a:txBody>
                    <a:bodyPr/>
                    <a:lstStyle/>
                    <a:p>
                      <a:pPr algn="l" fontAlgn="b"/>
                      <a:r>
                        <a:rPr lang="tr-TR" sz="400" b="1" i="0" u="none" strike="noStrike">
                          <a:latin typeface="Times New Roman"/>
                        </a:rPr>
                        <a:t>İli</a:t>
                      </a:r>
                    </a:p>
                  </a:txBody>
                  <a:tcPr marL="3364" marR="3364" marT="336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tr-TR" sz="400" b="1" i="0" u="none" strike="noStrike">
                          <a:latin typeface="Times New Roman"/>
                        </a:rPr>
                        <a:t> </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tr-TR" sz="400" b="1" i="0" u="none" strike="noStrike">
                          <a:latin typeface="Times New Roman"/>
                        </a:rPr>
                        <a:t>:</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ctr" fontAlgn="b"/>
                      <a:r>
                        <a:rPr lang="tr-TR" sz="400" b="1" i="0" u="none" strike="noStrike">
                          <a:latin typeface="Times New Roman"/>
                        </a:rPr>
                        <a:t> </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l" fontAlgn="b"/>
                      <a:r>
                        <a:rPr lang="tr-TR" sz="400" b="1" i="0" u="none" strike="noStrike">
                          <a:latin typeface="Times New Roman"/>
                        </a:rPr>
                        <a:t> </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a:txBody>
                    <a:bodyPr/>
                    <a:lstStyle/>
                    <a:p>
                      <a:pPr algn="l" fontAlgn="b"/>
                      <a:r>
                        <a:rPr lang="tr-TR" sz="400" b="1" i="0" u="none" strike="noStrike">
                          <a:latin typeface="Times New Roman"/>
                        </a:rPr>
                        <a:t> </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tr-TR" sz="400" b="1" i="0" u="none" strike="noStrike">
                          <a:latin typeface="Times New Roman"/>
                        </a:rPr>
                        <a:t> </a:t>
                      </a:r>
                    </a:p>
                  </a:txBody>
                  <a:tcPr marL="3364" marR="3364" marT="33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tr-TR" sz="400" b="1" i="0" u="none" strike="noStrike">
                          <a:latin typeface="Times New Roman"/>
                        </a:rPr>
                        <a:t> </a:t>
                      </a:r>
                    </a:p>
                  </a:txBody>
                  <a:tcPr marL="3364" marR="3364" marT="336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911">
                <a:tc>
                  <a:txBody>
                    <a:bodyPr/>
                    <a:lstStyle/>
                    <a:p>
                      <a:pPr algn="l" fontAlgn="b"/>
                      <a:r>
                        <a:rPr lang="tr-TR" sz="400" b="1" i="0" u="none" strike="noStrike">
                          <a:latin typeface="Times New Roman"/>
                        </a:rPr>
                        <a:t>İlçesi</a:t>
                      </a:r>
                    </a:p>
                  </a:txBody>
                  <a:tcPr marL="3364" marR="3364" marT="33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a:txBody>
                    <a:bodyPr/>
                    <a:lstStyle/>
                    <a:p>
                      <a:pPr algn="l" fontAlgn="b"/>
                      <a:r>
                        <a:rPr lang="tr-TR" sz="400" b="1" i="0" u="none" strike="noStrike">
                          <a:latin typeface="Times New Roman"/>
                        </a:rPr>
                        <a:t>:</a:t>
                      </a:r>
                    </a:p>
                  </a:txBody>
                  <a:tcPr marL="3364" marR="3364" marT="3364" marB="0" anchor="b">
                    <a:lnL>
                      <a:noFill/>
                    </a:lnL>
                    <a:lnR>
                      <a:noFill/>
                    </a:lnR>
                    <a:lnT>
                      <a:noFill/>
                    </a:lnT>
                    <a:lnB>
                      <a:noFill/>
                    </a:lnB>
                  </a:tcPr>
                </a:tc>
                <a:tc gridSpan="4">
                  <a:txBody>
                    <a:bodyPr/>
                    <a:lstStyle/>
                    <a:p>
                      <a:pPr algn="ctr" fontAlgn="b"/>
                      <a:endParaRPr lang="tr-TR" sz="400" b="1" i="0" u="none" strike="noStrike">
                        <a:latin typeface="Times New Roman"/>
                      </a:endParaRPr>
                    </a:p>
                  </a:txBody>
                  <a:tcPr marL="3364" marR="3364" marT="33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hMerge="1">
                  <a:txBody>
                    <a:bodyPr/>
                    <a:lstStyle/>
                    <a:p>
                      <a:endParaRPr lang="tr-TR"/>
                    </a:p>
                  </a:txBody>
                  <a:tcPr/>
                </a:tc>
                <a:tc>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a:txBody>
                    <a:bodyPr/>
                    <a:lstStyle/>
                    <a:p>
                      <a:pPr algn="r" fontAlgn="b"/>
                      <a:r>
                        <a:rPr lang="tr-TR" sz="400" b="1" i="0" u="none" strike="noStrike">
                          <a:latin typeface="Times New Roman"/>
                        </a:rPr>
                        <a:t> </a:t>
                      </a:r>
                    </a:p>
                  </a:txBody>
                  <a:tcPr marL="3364" marR="3364" marT="3364"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911">
                <a:tc gridSpan="2">
                  <a:txBody>
                    <a:bodyPr/>
                    <a:lstStyle/>
                    <a:p>
                      <a:pPr algn="l" fontAlgn="b"/>
                      <a:r>
                        <a:rPr lang="tr-TR" sz="400" b="1" i="0" u="none" strike="noStrike">
                          <a:latin typeface="Times New Roman"/>
                        </a:rPr>
                        <a:t>Mah / Köyü</a:t>
                      </a:r>
                    </a:p>
                  </a:txBody>
                  <a:tcPr marL="3364" marR="3364" marT="3364"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a:txBody>
                    <a:bodyPr/>
                    <a:lstStyle/>
                    <a:p>
                      <a:pPr algn="l" fontAlgn="b"/>
                      <a:r>
                        <a:rPr lang="tr-TR" sz="400" b="1" i="0" u="none" strike="noStrike">
                          <a:latin typeface="Times New Roman"/>
                        </a:rPr>
                        <a:t>:</a:t>
                      </a:r>
                    </a:p>
                  </a:txBody>
                  <a:tcPr marL="3364" marR="3364" marT="3364" marB="0" anchor="b">
                    <a:lnL>
                      <a:noFill/>
                    </a:lnL>
                    <a:lnR>
                      <a:noFill/>
                    </a:lnR>
                    <a:lnT>
                      <a:noFill/>
                    </a:lnT>
                    <a:lnB>
                      <a:noFill/>
                    </a:lnB>
                  </a:tcPr>
                </a:tc>
                <a:tc gridSpan="4">
                  <a:txBody>
                    <a:bodyPr/>
                    <a:lstStyle/>
                    <a:p>
                      <a:pPr algn="ctr" fontAlgn="b"/>
                      <a:endParaRPr lang="tr-TR" sz="400" b="1" i="0" u="none" strike="noStrike">
                        <a:latin typeface="Times New Roman"/>
                      </a:endParaRPr>
                    </a:p>
                  </a:txBody>
                  <a:tcPr marL="3364" marR="3364" marT="33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hMerge="1">
                  <a:txBody>
                    <a:bodyPr/>
                    <a:lstStyle/>
                    <a:p>
                      <a:endParaRPr lang="tr-TR"/>
                    </a:p>
                  </a:txBody>
                  <a:tcPr/>
                </a:tc>
                <a:tc>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a:txBody>
                    <a:bodyPr/>
                    <a:lstStyle/>
                    <a:p>
                      <a:pPr algn="l" fontAlgn="b"/>
                      <a:endParaRPr lang="tr-TR" sz="400" b="1" i="0" u="none" strike="noStrike">
                        <a:latin typeface="Times New Roman"/>
                      </a:endParaRPr>
                    </a:p>
                  </a:txBody>
                  <a:tcPr marL="3364" marR="3364" marT="3364" marB="0" anchor="b">
                    <a:lnL>
                      <a:noFill/>
                    </a:lnL>
                    <a:lnR>
                      <a:noFill/>
                    </a:lnR>
                    <a:lnT>
                      <a:noFill/>
                    </a:lnT>
                    <a:lnB>
                      <a:noFill/>
                    </a:lnB>
                  </a:tcPr>
                </a:tc>
                <a:tc>
                  <a:txBody>
                    <a:bodyPr/>
                    <a:lstStyle/>
                    <a:p>
                      <a:pPr algn="r" fontAlgn="b"/>
                      <a:r>
                        <a:rPr lang="tr-TR" sz="400" b="1" i="0" u="none" strike="noStrike">
                          <a:latin typeface="Times New Roman"/>
                        </a:rPr>
                        <a:t> </a:t>
                      </a:r>
                    </a:p>
                  </a:txBody>
                  <a:tcPr marL="3364" marR="3364" marT="3364"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30004">
                <a:tc gridSpan="12">
                  <a:txBody>
                    <a:bodyPr/>
                    <a:lstStyle/>
                    <a:p>
                      <a:pPr algn="ctr" fontAlgn="b"/>
                      <a:r>
                        <a:rPr lang="tr-TR" sz="400" b="1" i="0" u="none" strike="noStrike">
                          <a:latin typeface="Times New Roman"/>
                        </a:rPr>
                        <a:t> </a:t>
                      </a:r>
                    </a:p>
                  </a:txBody>
                  <a:tcPr marL="3364" marR="3364" marT="33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5"/>
                  </a:ext>
                </a:extLst>
              </a:tr>
              <a:tr h="342715">
                <a:tc gridSpan="2">
                  <a:txBody>
                    <a:bodyPr/>
                    <a:lstStyle/>
                    <a:p>
                      <a:pPr algn="l" fontAlgn="ctr"/>
                      <a:r>
                        <a:rPr lang="tr-TR" sz="400" b="1" i="0" u="none" strike="noStrike">
                          <a:latin typeface="Times New Roman"/>
                        </a:rPr>
                        <a:t>Ada no</a:t>
                      </a:r>
                    </a:p>
                  </a:txBody>
                  <a:tcPr marL="3364" marR="3364" marT="336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ctr"/>
                      <a:r>
                        <a:rPr lang="tr-TR" sz="400" b="1" i="0" u="none" strike="noStrike">
                          <a:latin typeface="Times New Roman"/>
                        </a:rPr>
                        <a:t>:</a:t>
                      </a:r>
                    </a:p>
                  </a:txBody>
                  <a:tcPr marL="3364" marR="3364" marT="3364" marB="0" anchor="ctr">
                    <a:lnL>
                      <a:noFill/>
                    </a:lnL>
                    <a:lnR>
                      <a:noFill/>
                    </a:lnR>
                    <a:lnT>
                      <a:noFill/>
                    </a:lnT>
                    <a:lnB w="6350" cap="flat" cmpd="sng" algn="ctr">
                      <a:solidFill>
                        <a:srgbClr val="000000"/>
                      </a:solidFill>
                      <a:prstDash val="solid"/>
                      <a:round/>
                      <a:headEnd type="none" w="med" len="med"/>
                      <a:tailEnd type="none" w="med" len="med"/>
                    </a:lnB>
                  </a:tcPr>
                </a:tc>
                <a:tc gridSpan="3">
                  <a:txBody>
                    <a:bodyPr/>
                    <a:lstStyle/>
                    <a:p>
                      <a:pPr algn="ctr" fontAlgn="ctr"/>
                      <a:endParaRPr lang="tr-TR" sz="400" b="1" i="0" u="none" strike="noStrike">
                        <a:latin typeface="Times New Roman"/>
                      </a:endParaRPr>
                    </a:p>
                  </a:txBody>
                  <a:tcPr marL="3364" marR="3364" marT="3364"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2">
                  <a:txBody>
                    <a:bodyPr/>
                    <a:lstStyle/>
                    <a:p>
                      <a:pPr algn="r" fontAlgn="ctr"/>
                      <a:r>
                        <a:rPr lang="tr-TR" sz="400" b="1" i="0" u="none" strike="noStrike">
                          <a:latin typeface="Times New Roman"/>
                        </a:rPr>
                        <a:t>            Pafta No:</a:t>
                      </a:r>
                    </a:p>
                  </a:txBody>
                  <a:tcPr marL="3364" marR="3364" marT="3364"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algn="l" fontAlgn="ctr"/>
                      <a:r>
                        <a:rPr lang="tr-TR" sz="400" b="1" i="0" u="none" strike="noStrike">
                          <a:latin typeface="Times New Roman"/>
                        </a:rPr>
                        <a:t> </a:t>
                      </a:r>
                    </a:p>
                  </a:txBody>
                  <a:tcPr marL="3364" marR="3364" marT="3364"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tr-TR" sz="400" b="1" i="0" u="none" strike="noStrike">
                        <a:latin typeface="Times New Roman"/>
                      </a:endParaRPr>
                    </a:p>
                  </a:txBody>
                  <a:tcPr marL="3364" marR="3364" marT="3364" marB="0" anchor="ctr">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r>
                        <a:rPr lang="tr-TR" sz="400" b="1" i="0" u="none" strike="noStrike">
                          <a:latin typeface="Times New Roman"/>
                        </a:rPr>
                        <a:t>Sayfa No:</a:t>
                      </a:r>
                    </a:p>
                  </a:txBody>
                  <a:tcPr marL="3364" marR="3364" marT="336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10006"/>
                  </a:ext>
                </a:extLst>
              </a:tr>
              <a:tr h="185720">
                <a:tc rowSpan="2">
                  <a:txBody>
                    <a:bodyPr/>
                    <a:lstStyle/>
                    <a:p>
                      <a:pPr algn="ctr" fontAlgn="ctr"/>
                      <a:r>
                        <a:rPr lang="tr-TR" sz="400" b="1" i="0" u="none" strike="noStrike">
                          <a:latin typeface="Times New Roman"/>
                        </a:rPr>
                        <a:t>Kütük</a:t>
                      </a:r>
                      <a:br>
                        <a:rPr lang="tr-TR" sz="400" b="1" i="0" u="none" strike="noStrike">
                          <a:latin typeface="Times New Roman"/>
                        </a:rPr>
                      </a:br>
                      <a:r>
                        <a:rPr lang="tr-TR" sz="400" b="1" i="0" u="none" strike="noStrike">
                          <a:latin typeface="Times New Roman"/>
                        </a:rPr>
                        <a:t>Sayfa No</a:t>
                      </a:r>
                    </a:p>
                  </a:txBody>
                  <a:tcPr marL="3364" marR="3364" marT="3364"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3">
                  <a:txBody>
                    <a:bodyPr/>
                    <a:lstStyle/>
                    <a:p>
                      <a:pPr algn="ctr" fontAlgn="ctr"/>
                      <a:r>
                        <a:rPr lang="tr-TR" sz="400" b="1" i="0" u="none" strike="noStrike">
                          <a:latin typeface="Times New Roman"/>
                        </a:rPr>
                        <a:t>Parsel No</a:t>
                      </a:r>
                    </a:p>
                  </a:txBody>
                  <a:tcPr marL="3364" marR="3364" marT="3364"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gridSpan="3">
                  <a:txBody>
                    <a:bodyPr/>
                    <a:lstStyle/>
                    <a:p>
                      <a:pPr algn="ctr" fontAlgn="ctr"/>
                      <a:r>
                        <a:rPr lang="tr-TR" sz="400" b="1" i="0" u="none" strike="noStrike">
                          <a:latin typeface="Times New Roman"/>
                        </a:rPr>
                        <a:t>Yüzölçümü</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rowSpan="2">
                  <a:txBody>
                    <a:bodyPr/>
                    <a:lstStyle/>
                    <a:p>
                      <a:pPr algn="ctr" fontAlgn="ctr"/>
                      <a:r>
                        <a:rPr lang="tr-TR" sz="400" b="1" i="0" u="none" strike="noStrike">
                          <a:latin typeface="Times New Roman"/>
                        </a:rPr>
                        <a:t>Cinsi</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tr-TR" sz="400" b="1" i="0" u="none" strike="noStrike">
                          <a:latin typeface="Times New Roman"/>
                        </a:rPr>
                        <a:t>Düşünceler</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ctr"/>
                      <a:endParaRPr lang="tr-TR" sz="400" b="1" i="0" u="none" strike="noStrike">
                        <a:latin typeface="Times New Roman"/>
                      </a:endParaRP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400" b="1" i="0" u="none" strike="noStrike">
                          <a:latin typeface="Times New Roman"/>
                        </a:rPr>
                        <a:t>Değişiklik dosya No</a:t>
                      </a:r>
                    </a:p>
                  </a:txBody>
                  <a:tcPr marL="3364" marR="3364" marT="3364"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400" b="1" i="0" u="none" strike="noStrike">
                          <a:latin typeface="Times New Roman"/>
                        </a:rPr>
                        <a:t>Aplikasyon Kroki No</a:t>
                      </a:r>
                    </a:p>
                  </a:txBody>
                  <a:tcPr marL="3364" marR="3364" marT="3364"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1345">
                <a:tc vMerge="1">
                  <a:txBody>
                    <a:bodyPr/>
                    <a:lstStyle/>
                    <a:p>
                      <a:endParaRPr lang="tr-TR"/>
                    </a:p>
                  </a:txBody>
                  <a:tcPr/>
                </a:tc>
                <a:tc gridSpan="3"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ctr" fontAlgn="ctr"/>
                      <a:r>
                        <a:rPr lang="tr-TR" sz="400" b="1" i="0" u="none" strike="noStrike">
                          <a:latin typeface="Times New Roman"/>
                        </a:rPr>
                        <a:t>Ha.</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1" i="0" u="none" strike="noStrike">
                          <a:latin typeface="Times New Roman"/>
                        </a:rPr>
                        <a:t>m²</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1" i="0" u="none" strike="noStrike">
                          <a:latin typeface="Times New Roman"/>
                        </a:rPr>
                        <a:t>dm²</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8"/>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76307">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18365">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5720">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400" b="0" i="0" u="none" strike="noStrike">
                          <a:latin typeface="Times New Roman"/>
                        </a:rPr>
                        <a:t> </a:t>
                      </a:r>
                    </a:p>
                  </a:txBody>
                  <a:tcPr marL="3364" marR="3364" marT="33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205943">
                <a:tc>
                  <a:txBody>
                    <a:bodyPr/>
                    <a:lstStyle/>
                    <a:p>
                      <a:pPr algn="ctr" fontAlgn="ctr"/>
                      <a:r>
                        <a:rPr lang="tr-TR" sz="400" b="0" i="0" u="none" strike="noStrike">
                          <a:latin typeface="Times New Roman"/>
                        </a:rPr>
                        <a:t> </a:t>
                      </a:r>
                    </a:p>
                  </a:txBody>
                  <a:tcPr marL="3364" marR="3364" marT="336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tr-TR" sz="400" b="0" i="0" u="none" strike="noStrike">
                        <a:latin typeface="Times New Roman"/>
                      </a:endParaRP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400" b="0" i="0" u="none" strike="noStrike">
                          <a:latin typeface="Times New Roman"/>
                        </a:rPr>
                        <a:t> </a:t>
                      </a:r>
                    </a:p>
                  </a:txBody>
                  <a:tcPr marL="3364" marR="3364" marT="336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05241">
                <a:tc gridSpan="5">
                  <a:txBody>
                    <a:bodyPr/>
                    <a:lstStyle/>
                    <a:p>
                      <a:pPr algn="l" fontAlgn="ctr"/>
                      <a:r>
                        <a:rPr lang="tr-TR" sz="300" b="1" i="0" u="none" strike="noStrike">
                          <a:latin typeface="Times New Roman"/>
                        </a:rPr>
                        <a:t>Açıklamalar:</a:t>
                      </a:r>
                    </a:p>
                  </a:txBody>
                  <a:tcPr marL="3364" marR="3364" marT="336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r>
                        <a:rPr lang="tr-TR" sz="300" b="1" i="0" u="none" strike="noStrike">
                          <a:latin typeface="Times New Roman"/>
                        </a:rPr>
                        <a:t> </a:t>
                      </a: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tr-TR" sz="300" b="1" i="0" u="none" strike="noStrike">
                          <a:latin typeface="Times New Roman"/>
                        </a:rPr>
                        <a:t> </a:t>
                      </a: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tr-TR" sz="300" b="1" i="0" u="none" strike="noStrike">
                          <a:latin typeface="Times New Roman"/>
                        </a:rPr>
                        <a:t> </a:t>
                      </a: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r>
                        <a:rPr lang="tr-TR" sz="300" b="1" i="0" u="none" strike="noStrike">
                          <a:latin typeface="Times New Roman"/>
                        </a:rPr>
                        <a:t> </a:t>
                      </a: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tr-TR" sz="300" b="1" i="0" u="none" strike="noStrike">
                        <a:latin typeface="Times New Roman"/>
                      </a:endParaRP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tr-TR" sz="300" b="1" i="0" u="none" strike="noStrike">
                          <a:latin typeface="Times New Roman"/>
                        </a:rPr>
                        <a:t> </a:t>
                      </a:r>
                    </a:p>
                  </a:txBody>
                  <a:tcPr marL="3364" marR="3364" marT="3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tr-TR" sz="300" b="1" i="0" u="none" strike="noStrike">
                          <a:latin typeface="Times New Roman"/>
                        </a:rPr>
                        <a:t> </a:t>
                      </a:r>
                    </a:p>
                  </a:txBody>
                  <a:tcPr marL="3364" marR="3364" marT="336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34"/>
                  </a:ext>
                </a:extLst>
              </a:tr>
              <a:tr h="210483">
                <a:tc gridSpan="12">
                  <a:txBody>
                    <a:bodyPr/>
                    <a:lstStyle/>
                    <a:p>
                      <a:pPr algn="l" fontAlgn="ctr"/>
                      <a:r>
                        <a:rPr lang="tr-TR" sz="300" b="1" i="0" u="none" strike="noStrike">
                          <a:latin typeface="Times New Roman"/>
                        </a:rPr>
                        <a:t>1- Aplikasyon işlemi (X) işareti ile gösterilir.Ada bazında çalışılmayan yerlerde yapılan aplikasyonlar ise değişiklik numarası yazılmak suretiyle belirtilir. Yapılan aplikasyon işlemi kadar (X) işareti konur veya değişiklik numarası yazılır.</a:t>
                      </a:r>
                    </a:p>
                  </a:txBody>
                  <a:tcPr marL="3364" marR="3364" marT="33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5"/>
                  </a:ext>
                </a:extLst>
              </a:tr>
              <a:tr h="105241">
                <a:tc gridSpan="5">
                  <a:txBody>
                    <a:bodyPr/>
                    <a:lstStyle/>
                    <a:p>
                      <a:pPr algn="l" fontAlgn="ctr"/>
                      <a:r>
                        <a:rPr lang="tr-TR" sz="300" b="1" i="0" u="none" strike="noStrike">
                          <a:latin typeface="Times New Roman"/>
                        </a:rPr>
                        <a:t>2- Kısaltmalar</a:t>
                      </a:r>
                    </a:p>
                  </a:txBody>
                  <a:tcPr marL="3364" marR="3364" marT="3364"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gridSpan="2">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hMerge="1">
                  <a:txBody>
                    <a:bodyPr/>
                    <a:lstStyle/>
                    <a:p>
                      <a:endParaRPr lang="tr-TR"/>
                    </a:p>
                  </a:txBody>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r>
                        <a:rPr lang="tr-TR" sz="300" b="1" i="0" u="none" strike="noStrike">
                          <a:latin typeface="Times New Roman"/>
                        </a:rPr>
                        <a:t> </a:t>
                      </a:r>
                    </a:p>
                  </a:txBody>
                  <a:tcPr marL="3364" marR="3364" marT="336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6"/>
                  </a:ext>
                </a:extLst>
              </a:tr>
              <a:tr h="105241">
                <a:tc gridSpan="3">
                  <a:txBody>
                    <a:bodyPr/>
                    <a:lstStyle/>
                    <a:p>
                      <a:pPr algn="r" fontAlgn="ctr"/>
                      <a:r>
                        <a:rPr lang="tr-TR" sz="300" b="1" i="0" u="none" strike="noStrike">
                          <a:latin typeface="Times New Roman"/>
                        </a:rPr>
                        <a:t>Cins değ.</a:t>
                      </a:r>
                    </a:p>
                  </a:txBody>
                  <a:tcPr marL="3364" marR="3364" marT="3364"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r>
                        <a:rPr lang="tr-TR" sz="300" b="1" i="0" u="none" strike="noStrike">
                          <a:latin typeface="Times New Roman"/>
                        </a:rPr>
                        <a:t>:</a:t>
                      </a:r>
                    </a:p>
                  </a:txBody>
                  <a:tcPr marL="3364" marR="3364" marT="3364" marB="0" anchor="ctr">
                    <a:lnL>
                      <a:noFill/>
                    </a:lnL>
                    <a:lnR>
                      <a:noFill/>
                    </a:lnR>
                    <a:lnT>
                      <a:noFill/>
                    </a:lnT>
                    <a:lnB>
                      <a:noFill/>
                    </a:lnB>
                  </a:tcPr>
                </a:tc>
                <a:tc gridSpan="3">
                  <a:txBody>
                    <a:bodyPr/>
                    <a:lstStyle/>
                    <a:p>
                      <a:pPr algn="l" fontAlgn="ctr"/>
                      <a:r>
                        <a:rPr lang="tr-TR" sz="300" b="1" i="0" u="none" strike="noStrike">
                          <a:latin typeface="Times New Roman"/>
                        </a:rPr>
                        <a:t>Cins değişikliği   </a:t>
                      </a:r>
                    </a:p>
                  </a:txBody>
                  <a:tcPr marL="3364" marR="3364" marT="3364" marB="0" anchor="ctr">
                    <a:lnL>
                      <a:noFill/>
                    </a:lnL>
                    <a:lnR>
                      <a:noFill/>
                    </a:lnR>
                    <a:lnT>
                      <a:noFill/>
                    </a:lnT>
                    <a:lnB>
                      <a:noFill/>
                    </a:lnB>
                  </a:tcPr>
                </a:tc>
                <a:tc hMerge="1">
                  <a:txBody>
                    <a:bodyPr/>
                    <a:lstStyle/>
                    <a:p>
                      <a:endParaRPr lang="tr-TR"/>
                    </a:p>
                  </a:txBody>
                  <a:tcPr/>
                </a:tc>
                <a:tc hMerge="1">
                  <a:txBody>
                    <a:bodyPr/>
                    <a:lstStyle/>
                    <a:p>
                      <a:endParaRPr lang="tr-TR"/>
                    </a:p>
                  </a:txBody>
                  <a:tcPr/>
                </a:tc>
                <a:tc gridSpan="2">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hMerge="1">
                  <a:txBody>
                    <a:bodyPr/>
                    <a:lstStyle/>
                    <a:p>
                      <a:endParaRPr lang="tr-TR"/>
                    </a:p>
                  </a:txBody>
                  <a:tcPr/>
                </a:tc>
                <a:tc>
                  <a:txBody>
                    <a:bodyPr/>
                    <a:lstStyle/>
                    <a:p>
                      <a:pPr algn="l" fontAlgn="ctr"/>
                      <a:r>
                        <a:rPr lang="tr-TR" sz="300" b="1" i="0" u="none" strike="noStrike">
                          <a:latin typeface="Times New Roman"/>
                        </a:rPr>
                        <a:t> par.                      : parsel    </a:t>
                      </a: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r>
                        <a:rPr lang="tr-TR" sz="300" b="1" i="0" u="none" strike="noStrike">
                          <a:latin typeface="Times New Roman"/>
                        </a:rPr>
                        <a:t> </a:t>
                      </a:r>
                    </a:p>
                  </a:txBody>
                  <a:tcPr marL="3364" marR="3364" marT="336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7"/>
                  </a:ext>
                </a:extLst>
              </a:tr>
              <a:tr h="105241">
                <a:tc gridSpan="3">
                  <a:txBody>
                    <a:bodyPr/>
                    <a:lstStyle/>
                    <a:p>
                      <a:pPr algn="r" fontAlgn="ctr"/>
                      <a:r>
                        <a:rPr lang="tr-TR" sz="300" b="1" i="0" u="none" strike="noStrike">
                          <a:latin typeface="Times New Roman"/>
                        </a:rPr>
                        <a:t> ...kat. kâr. Apt</a:t>
                      </a:r>
                    </a:p>
                  </a:txBody>
                  <a:tcPr marL="3364" marR="3364" marT="3364"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r>
                        <a:rPr lang="tr-TR" sz="300" b="1" i="0" u="none" strike="noStrike">
                          <a:latin typeface="Times New Roman"/>
                        </a:rPr>
                        <a:t>:</a:t>
                      </a:r>
                    </a:p>
                  </a:txBody>
                  <a:tcPr marL="3364" marR="3364" marT="3364" marB="0" anchor="ctr">
                    <a:lnL>
                      <a:noFill/>
                    </a:lnL>
                    <a:lnR>
                      <a:noFill/>
                    </a:lnR>
                    <a:lnT>
                      <a:noFill/>
                    </a:lnT>
                    <a:lnB>
                      <a:noFill/>
                    </a:lnB>
                  </a:tcPr>
                </a:tc>
                <a:tc gridSpan="5">
                  <a:txBody>
                    <a:bodyPr/>
                    <a:lstStyle/>
                    <a:p>
                      <a:pPr algn="l" fontAlgn="ctr"/>
                      <a:r>
                        <a:rPr lang="tr-TR" sz="300" b="1" i="0" u="none" strike="noStrike">
                          <a:latin typeface="Times New Roman"/>
                        </a:rPr>
                        <a:t> ... katlı kârgir apartman    </a:t>
                      </a:r>
                    </a:p>
                  </a:txBody>
                  <a:tcPr marL="3364" marR="3364" marT="3364"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300" b="1" i="0" u="none" strike="noStrike">
                          <a:latin typeface="Times New Roman"/>
                        </a:rPr>
                        <a:t> tev.                       : tevhid</a:t>
                      </a: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r>
                        <a:rPr lang="tr-TR" sz="300" b="1" i="0" u="none" strike="noStrike">
                          <a:latin typeface="Times New Roman"/>
                        </a:rPr>
                        <a:t> </a:t>
                      </a:r>
                    </a:p>
                  </a:txBody>
                  <a:tcPr marL="3364" marR="3364" marT="336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8"/>
                  </a:ext>
                </a:extLst>
              </a:tr>
              <a:tr h="105241">
                <a:tc gridSpan="3">
                  <a:txBody>
                    <a:bodyPr/>
                    <a:lstStyle/>
                    <a:p>
                      <a:pPr algn="r" fontAlgn="ctr"/>
                      <a:r>
                        <a:rPr lang="tr-TR" sz="300" b="1" i="0" u="none" strike="noStrike">
                          <a:latin typeface="Times New Roman"/>
                        </a:rPr>
                        <a:t>  ...kat. bet. Bina</a:t>
                      </a:r>
                    </a:p>
                  </a:txBody>
                  <a:tcPr marL="3364" marR="3364" marT="3364"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r>
                        <a:rPr lang="tr-TR" sz="300" b="1" i="0" u="none" strike="noStrike">
                          <a:latin typeface="Times New Roman"/>
                        </a:rPr>
                        <a:t>:</a:t>
                      </a:r>
                    </a:p>
                  </a:txBody>
                  <a:tcPr marL="3364" marR="3364" marT="3364" marB="0" anchor="ctr">
                    <a:lnL>
                      <a:noFill/>
                    </a:lnL>
                    <a:lnR>
                      <a:noFill/>
                    </a:lnR>
                    <a:lnT>
                      <a:noFill/>
                    </a:lnT>
                    <a:lnB>
                      <a:noFill/>
                    </a:lnB>
                  </a:tcPr>
                </a:tc>
                <a:tc gridSpan="5">
                  <a:txBody>
                    <a:bodyPr/>
                    <a:lstStyle/>
                    <a:p>
                      <a:pPr algn="l" fontAlgn="ctr"/>
                      <a:r>
                        <a:rPr lang="tr-TR" sz="300" b="1" i="0" u="none" strike="noStrike">
                          <a:latin typeface="Times New Roman"/>
                        </a:rPr>
                        <a:t>… katlı betonarme bina      </a:t>
                      </a:r>
                    </a:p>
                  </a:txBody>
                  <a:tcPr marL="3364" marR="3364" marT="3364"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r>
                        <a:rPr lang="tr-TR" sz="300" b="1" i="0" u="none" strike="noStrike">
                          <a:latin typeface="Times New Roman"/>
                        </a:rPr>
                        <a:t> </a:t>
                      </a:r>
                    </a:p>
                  </a:txBody>
                  <a:tcPr marL="3364" marR="3364" marT="336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9"/>
                  </a:ext>
                </a:extLst>
              </a:tr>
              <a:tr h="105241">
                <a:tc gridSpan="3">
                  <a:txBody>
                    <a:bodyPr/>
                    <a:lstStyle/>
                    <a:p>
                      <a:pPr algn="r" fontAlgn="ctr"/>
                      <a:r>
                        <a:rPr lang="tr-TR" sz="300" b="1" i="0" u="none" strike="noStrike">
                          <a:latin typeface="Times New Roman"/>
                        </a:rPr>
                        <a:t> İrt. hak.</a:t>
                      </a:r>
                    </a:p>
                  </a:txBody>
                  <a:tcPr marL="3364" marR="3364" marT="3364"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r>
                        <a:rPr lang="tr-TR" sz="300" b="1" i="0" u="none" strike="noStrike">
                          <a:latin typeface="Times New Roman"/>
                        </a:rPr>
                        <a:t>:</a:t>
                      </a:r>
                    </a:p>
                  </a:txBody>
                  <a:tcPr marL="3364" marR="3364" marT="3364" marB="0" anchor="ctr">
                    <a:lnL>
                      <a:noFill/>
                    </a:lnL>
                    <a:lnR>
                      <a:noFill/>
                    </a:lnR>
                    <a:lnT>
                      <a:noFill/>
                    </a:lnT>
                    <a:lnB>
                      <a:noFill/>
                    </a:lnB>
                  </a:tcPr>
                </a:tc>
                <a:tc gridSpan="3">
                  <a:txBody>
                    <a:bodyPr/>
                    <a:lstStyle/>
                    <a:p>
                      <a:pPr algn="l" fontAlgn="ctr"/>
                      <a:r>
                        <a:rPr lang="tr-TR" sz="300" b="1" i="0" u="none" strike="noStrike">
                          <a:latin typeface="Times New Roman"/>
                        </a:rPr>
                        <a:t>İrtifak hakkı</a:t>
                      </a:r>
                    </a:p>
                  </a:txBody>
                  <a:tcPr marL="3364" marR="3364" marT="3364" marB="0" anchor="ctr">
                    <a:lnL>
                      <a:noFill/>
                    </a:lnL>
                    <a:lnR>
                      <a:noFill/>
                    </a:lnR>
                    <a:lnT>
                      <a:noFill/>
                    </a:lnT>
                    <a:lnB>
                      <a:noFill/>
                    </a:lnB>
                  </a:tcPr>
                </a:tc>
                <a:tc hMerge="1">
                  <a:txBody>
                    <a:bodyPr/>
                    <a:lstStyle/>
                    <a:p>
                      <a:endParaRPr lang="tr-TR"/>
                    </a:p>
                  </a:txBody>
                  <a:tcPr/>
                </a:tc>
                <a:tc hMerge="1">
                  <a:txBody>
                    <a:bodyPr/>
                    <a:lstStyle/>
                    <a:p>
                      <a:endParaRPr lang="tr-TR"/>
                    </a:p>
                  </a:txBody>
                  <a:tcPr/>
                </a:tc>
                <a:tc gridSpan="2">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hMerge="1">
                  <a:txBody>
                    <a:bodyPr/>
                    <a:lstStyle/>
                    <a:p>
                      <a:endParaRPr lang="tr-TR"/>
                    </a:p>
                  </a:txBody>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endParaRPr lang="tr-TR" sz="300" b="1" i="0" u="none" strike="noStrike">
                        <a:latin typeface="Times New Roman"/>
                      </a:endParaRPr>
                    </a:p>
                  </a:txBody>
                  <a:tcPr marL="3364" marR="3364" marT="3364" marB="0" anchor="ctr">
                    <a:lnL>
                      <a:noFill/>
                    </a:lnL>
                    <a:lnR>
                      <a:noFill/>
                    </a:lnR>
                    <a:lnT>
                      <a:noFill/>
                    </a:lnT>
                    <a:lnB>
                      <a:noFill/>
                    </a:lnB>
                  </a:tcPr>
                </a:tc>
                <a:tc>
                  <a:txBody>
                    <a:bodyPr/>
                    <a:lstStyle/>
                    <a:p>
                      <a:pPr algn="l" fontAlgn="ctr"/>
                      <a:r>
                        <a:rPr lang="tr-TR" sz="300" b="1" i="0" u="none" strike="noStrike">
                          <a:latin typeface="Times New Roman"/>
                        </a:rPr>
                        <a:t> </a:t>
                      </a:r>
                    </a:p>
                  </a:txBody>
                  <a:tcPr marL="3364" marR="3364" marT="336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0"/>
                  </a:ext>
                </a:extLst>
              </a:tr>
              <a:tr h="111432">
                <a:tc gridSpan="9">
                  <a:txBody>
                    <a:bodyPr/>
                    <a:lstStyle/>
                    <a:p>
                      <a:pPr algn="l" fontAlgn="ctr"/>
                      <a:r>
                        <a:rPr lang="tr-TR" sz="300" b="1" i="0" u="none" strike="noStrike">
                          <a:latin typeface="Times New Roman"/>
                        </a:rPr>
                        <a:t>3- Bigisayara girilen işlemler "(B)" ile gösterilir.</a:t>
                      </a:r>
                    </a:p>
                  </a:txBody>
                  <a:tcPr marL="3364" marR="3364" marT="3364"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3">
                  <a:txBody>
                    <a:bodyPr/>
                    <a:lstStyle/>
                    <a:p>
                      <a:pPr algn="l" fontAlgn="ctr"/>
                      <a:r>
                        <a:rPr lang="tr-TR" sz="300" b="1" i="0" u="none" strike="noStrike">
                          <a:latin typeface="Times New Roman"/>
                        </a:rPr>
                        <a:t>4- </a:t>
                      </a:r>
                      <a:r>
                        <a:rPr lang="tr-TR" sz="300" b="1" i="0" u="none" strike="noStrike" err="1">
                          <a:latin typeface="Times New Roman"/>
                        </a:rPr>
                        <a:t>Megsis'e</a:t>
                      </a:r>
                      <a:r>
                        <a:rPr lang="tr-TR" sz="300" b="1" i="0" u="none" strike="noStrike">
                          <a:latin typeface="Times New Roman"/>
                        </a:rPr>
                        <a:t> girilen işlemler "(M)" ile gösterilir.</a:t>
                      </a:r>
                    </a:p>
                  </a:txBody>
                  <a:tcPr marL="3364" marR="3364" marT="3364"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41"/>
                  </a:ext>
                </a:extLst>
              </a:tr>
            </a:tbl>
          </a:graphicData>
        </a:graphic>
      </p:graphicFrame>
      <p:sp>
        <p:nvSpPr>
          <p:cNvPr id="8" name="19 Metin kutusu"/>
          <p:cNvSpPr txBox="1"/>
          <p:nvPr/>
        </p:nvSpPr>
        <p:spPr>
          <a:xfrm>
            <a:off x="2356424" y="2867142"/>
            <a:ext cx="18290032" cy="584775"/>
          </a:xfrm>
          <a:prstGeom prst="rect">
            <a:avLst/>
          </a:prstGeom>
          <a:noFill/>
        </p:spPr>
        <p:txBody>
          <a:bodyPr wrap="square" rtlCol="0" anchor="ctr">
            <a:spAutoFit/>
          </a:bodyPr>
          <a:lstStyle/>
          <a:p>
            <a:pPr>
              <a:buFont typeface="Wingdings" pitchFamily="2" charset="2"/>
              <a:buChar char="ü"/>
            </a:pPr>
            <a:r>
              <a:rPr lang="tr-TR" sz="3200" b="1"/>
              <a:t>FEN KLASÖRÜNE YENİ  ADA VE PARSEL NUMARASI MÜREKKEPLİ KALEMLE YAZILIR </a:t>
            </a:r>
          </a:p>
        </p:txBody>
      </p:sp>
      <p:sp>
        <p:nvSpPr>
          <p:cNvPr id="9" name="21 Metin kutusu"/>
          <p:cNvSpPr txBox="1"/>
          <p:nvPr/>
        </p:nvSpPr>
        <p:spPr>
          <a:xfrm>
            <a:off x="7496749" y="4298318"/>
            <a:ext cx="12237025" cy="584775"/>
          </a:xfrm>
          <a:prstGeom prst="rect">
            <a:avLst/>
          </a:prstGeom>
          <a:noFill/>
        </p:spPr>
        <p:txBody>
          <a:bodyPr wrap="square" rtlCol="0" anchor="ctr">
            <a:spAutoFit/>
          </a:bodyPr>
          <a:lstStyle/>
          <a:p>
            <a:pPr>
              <a:buFont typeface="Wingdings" pitchFamily="2" charset="2"/>
              <a:buChar char="ü"/>
            </a:pPr>
            <a:r>
              <a:rPr lang="tr-TR" sz="3200" b="1"/>
              <a:t>CİNSİ VE YÜZÖLÇÜMÜ KISMI BOŞ BIRAKILIR.</a:t>
            </a:r>
          </a:p>
        </p:txBody>
      </p:sp>
      <p:sp>
        <p:nvSpPr>
          <p:cNvPr id="10" name="22 Metin kutusu"/>
          <p:cNvSpPr txBox="1"/>
          <p:nvPr/>
        </p:nvSpPr>
        <p:spPr>
          <a:xfrm>
            <a:off x="7280773" y="5699154"/>
            <a:ext cx="12669073" cy="1077218"/>
          </a:xfrm>
          <a:prstGeom prst="rect">
            <a:avLst/>
          </a:prstGeom>
          <a:noFill/>
        </p:spPr>
        <p:txBody>
          <a:bodyPr wrap="square" rtlCol="0" anchor="ctr">
            <a:spAutoFit/>
          </a:bodyPr>
          <a:lstStyle/>
          <a:p>
            <a:pPr>
              <a:buFont typeface="Wingdings" pitchFamily="2" charset="2"/>
              <a:buChar char="ü"/>
            </a:pPr>
            <a:r>
              <a:rPr lang="tr-TR" sz="3200" b="1"/>
              <a:t>İŞLEM TESCİL EDİLMEZSE VERİLEN ADA VE PARSEL NUMARASI BAŞKA İŞLEMDE KULLANILMAZ.</a:t>
            </a:r>
          </a:p>
        </p:txBody>
      </p:sp>
      <p:sp>
        <p:nvSpPr>
          <p:cNvPr id="11" name="17 Aşağı Ok"/>
          <p:cNvSpPr/>
          <p:nvPr/>
        </p:nvSpPr>
        <p:spPr>
          <a:xfrm rot="5400000">
            <a:off x="9339547" y="6104051"/>
            <a:ext cx="3270286" cy="6613881"/>
          </a:xfrm>
          <a:prstGeom prst="downArrow">
            <a:avLst>
              <a:gd name="adj1" fmla="val 26297"/>
              <a:gd name="adj2" fmla="val 322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3353761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8"/>
          <p:cNvPicPr>
            <a:picLocks noChangeAspect="1"/>
          </p:cNvPicPr>
          <p:nvPr/>
        </p:nvPicPr>
        <p:blipFill rotWithShape="1">
          <a:blip r:embed="rId2" cstate="print">
            <a:extLst>
              <a:ext uri="{28A0092B-C50C-407E-A947-70E740481C1C}">
                <a14:useLocalDpi xmlns:a14="http://schemas.microsoft.com/office/drawing/2010/main" val="0"/>
              </a:ext>
            </a:extLst>
          </a:blip>
          <a:srcRect l="18331" t="9724" r="18732" b="11489"/>
          <a:stretch/>
        </p:blipFill>
        <p:spPr>
          <a:xfrm>
            <a:off x="10304742" y="1608986"/>
            <a:ext cx="2468572" cy="2498857"/>
          </a:xfrm>
          <a:prstGeom prst="rect">
            <a:avLst/>
          </a:prstGeom>
        </p:spPr>
      </p:pic>
      <p:pic>
        <p:nvPicPr>
          <p:cNvPr id="3" name="Resim 9"/>
          <p:cNvPicPr>
            <a:picLocks noChangeAspect="1"/>
          </p:cNvPicPr>
          <p:nvPr/>
        </p:nvPicPr>
        <p:blipFill rotWithShape="1">
          <a:blip r:embed="rId3" cstate="print">
            <a:extLst>
              <a:ext uri="{28A0092B-C50C-407E-A947-70E740481C1C}">
                <a14:useLocalDpi xmlns:a14="http://schemas.microsoft.com/office/drawing/2010/main" val="0"/>
              </a:ext>
            </a:extLst>
          </a:blip>
          <a:srcRect l="5891" t="4937" r="7275" b="7243"/>
          <a:stretch/>
        </p:blipFill>
        <p:spPr>
          <a:xfrm>
            <a:off x="7601085" y="1608986"/>
            <a:ext cx="2470839" cy="2498856"/>
          </a:xfrm>
          <a:prstGeom prst="rect">
            <a:avLst/>
          </a:prstGeom>
        </p:spPr>
      </p:pic>
      <p:pic>
        <p:nvPicPr>
          <p:cNvPr id="4"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610" y="647056"/>
            <a:ext cx="6663618" cy="4997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4676" y="647056"/>
            <a:ext cx="6653761" cy="4997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Metin kutusu"/>
          <p:cNvSpPr txBox="1"/>
          <p:nvPr/>
        </p:nvSpPr>
        <p:spPr>
          <a:xfrm>
            <a:off x="2195141" y="6178790"/>
            <a:ext cx="17902790" cy="584775"/>
          </a:xfrm>
          <a:prstGeom prst="rect">
            <a:avLst/>
          </a:prstGeom>
          <a:noFill/>
        </p:spPr>
        <p:txBody>
          <a:bodyPr wrap="square" rtlCol="0">
            <a:spAutoFit/>
          </a:bodyPr>
          <a:lstStyle/>
          <a:p>
            <a:r>
              <a:rPr lang="tr-TR" sz="3200" b="1"/>
              <a:t>PARSELİN KAYDINDA KORUNMASI GEREKLİ TAŞINMAZ BELİRTMESİ VAR İSE;</a:t>
            </a:r>
          </a:p>
        </p:txBody>
      </p:sp>
      <p:sp>
        <p:nvSpPr>
          <p:cNvPr id="11" name="11 Metin kutusu"/>
          <p:cNvSpPr txBox="1"/>
          <p:nvPr/>
        </p:nvSpPr>
        <p:spPr>
          <a:xfrm>
            <a:off x="0" y="7205323"/>
            <a:ext cx="17820877" cy="1077218"/>
          </a:xfrm>
          <a:prstGeom prst="rect">
            <a:avLst/>
          </a:prstGeom>
          <a:noFill/>
        </p:spPr>
        <p:txBody>
          <a:bodyPr wrap="square" rtlCol="0">
            <a:spAutoFit/>
          </a:bodyPr>
          <a:lstStyle/>
          <a:p>
            <a:pPr algn="just"/>
            <a:r>
              <a:rPr lang="tr-TR" sz="3200" b="1" dirty="0"/>
              <a:t>BİRLEŞTİRME, </a:t>
            </a:r>
            <a:r>
              <a:rPr lang="tr-TR" sz="3200" b="1" dirty="0">
                <a:solidFill>
                  <a:srgbClr val="FF0000"/>
                </a:solidFill>
              </a:rPr>
              <a:t>YAPILAŞMAYA İLİŞKİN CİNS DEĞİŞİKLİĞİ</a:t>
            </a:r>
            <a:r>
              <a:rPr lang="tr-TR" sz="3200" b="1" dirty="0"/>
              <a:t> İLE YAPILIYKEN YAPISIZ HALE GELMEYE İLİŞKİN CİNS DEĞİŞİKLİĞİ TALEPLERDE UYGUNLUK YAZISINI  ARIYORUZ. </a:t>
            </a:r>
          </a:p>
        </p:txBody>
      </p:sp>
      <p:sp>
        <p:nvSpPr>
          <p:cNvPr id="12" name="12 Metin kutusu"/>
          <p:cNvSpPr txBox="1"/>
          <p:nvPr/>
        </p:nvSpPr>
        <p:spPr>
          <a:xfrm>
            <a:off x="-32" y="9216741"/>
            <a:ext cx="17820909" cy="1569660"/>
          </a:xfrm>
          <a:prstGeom prst="rect">
            <a:avLst/>
          </a:prstGeom>
          <a:noFill/>
        </p:spPr>
        <p:txBody>
          <a:bodyPr wrap="square" rtlCol="0">
            <a:spAutoFit/>
          </a:bodyPr>
          <a:lstStyle/>
          <a:p>
            <a:pPr algn="just"/>
            <a:r>
              <a:rPr lang="tr-TR" sz="3200" b="1">
                <a:solidFill>
                  <a:srgbClr val="FF0000"/>
                </a:solidFill>
              </a:rPr>
              <a:t>PARSEL ÜZERİNDE KESİN YAPILANMA YASAĞI VE KESİN YAPILANMA YASAĞINA AYKIRI BİR YAPI VEYA EKLENTİ BULUNUP BULUNMADIĞI” HUSUSLARI UYGUN GÖRÜŞ YAZISINDA OLMASI ARANIR.</a:t>
            </a:r>
          </a:p>
        </p:txBody>
      </p:sp>
      <p:sp>
        <p:nvSpPr>
          <p:cNvPr id="13" name="13 Metin kutusu"/>
          <p:cNvSpPr txBox="1"/>
          <p:nvPr/>
        </p:nvSpPr>
        <p:spPr>
          <a:xfrm>
            <a:off x="89442" y="11181992"/>
            <a:ext cx="17641960" cy="1077218"/>
          </a:xfrm>
          <a:prstGeom prst="rect">
            <a:avLst/>
          </a:prstGeom>
          <a:noFill/>
        </p:spPr>
        <p:txBody>
          <a:bodyPr wrap="square" rtlCol="0">
            <a:spAutoFit/>
          </a:bodyPr>
          <a:lstStyle/>
          <a:p>
            <a:pPr algn="just"/>
            <a:r>
              <a:rPr lang="tr-TR" sz="3200" b="1" dirty="0">
                <a:solidFill>
                  <a:srgbClr val="FF0000"/>
                </a:solidFill>
              </a:rPr>
              <a:t>İLGİLİ İDARE UYGUN GÖRÜŞ VERMEZ VE YAPI YASAĞI BELİRTİLİRSE, BU DURUM TAPU MÜDÜRLÜĞÜNE BİLDİRİLİR:</a:t>
            </a:r>
          </a:p>
        </p:txBody>
      </p:sp>
      <p:sp>
        <p:nvSpPr>
          <p:cNvPr id="14" name="9 Metin kutusu"/>
          <p:cNvSpPr txBox="1"/>
          <p:nvPr/>
        </p:nvSpPr>
        <p:spPr>
          <a:xfrm>
            <a:off x="5596226" y="12716350"/>
            <a:ext cx="8951395" cy="584775"/>
          </a:xfrm>
          <a:prstGeom prst="rect">
            <a:avLst/>
          </a:prstGeom>
          <a:noFill/>
        </p:spPr>
        <p:txBody>
          <a:bodyPr wrap="square" rtlCol="0">
            <a:spAutoFit/>
          </a:bodyPr>
          <a:lstStyle/>
          <a:p>
            <a:r>
              <a:rPr lang="tr-TR" sz="3200" b="1" dirty="0"/>
              <a:t>(RESEN CİNS DEĞİŞİKLİĞİ HARİÇ)</a:t>
            </a:r>
          </a:p>
        </p:txBody>
      </p:sp>
    </p:spTree>
    <p:extLst>
      <p:ext uri="{BB962C8B-B14F-4D97-AF65-F5344CB8AC3E}">
        <p14:creationId xmlns:p14="http://schemas.microsoft.com/office/powerpoint/2010/main" val="264109165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8F230194-A3BE-4824-A04C-08182BC51C62}"/>
              </a:ext>
            </a:extLst>
          </p:cNvPr>
          <p:cNvSpPr/>
          <p:nvPr/>
        </p:nvSpPr>
        <p:spPr>
          <a:xfrm>
            <a:off x="2158528" y="3550451"/>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6" name="Oval 45">
            <a:extLst>
              <a:ext uri="{FF2B5EF4-FFF2-40B4-BE49-F238E27FC236}">
                <a16:creationId xmlns:a16="http://schemas.microsoft.com/office/drawing/2014/main" id="{8F230194-A3BE-4824-A04C-08182BC51C62}"/>
              </a:ext>
            </a:extLst>
          </p:cNvPr>
          <p:cNvSpPr/>
          <p:nvPr/>
        </p:nvSpPr>
        <p:spPr>
          <a:xfrm>
            <a:off x="2123133" y="2543472"/>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5" name="Oval 44">
            <a:extLst>
              <a:ext uri="{FF2B5EF4-FFF2-40B4-BE49-F238E27FC236}">
                <a16:creationId xmlns:a16="http://schemas.microsoft.com/office/drawing/2014/main" id="{8F230194-A3BE-4824-A04C-08182BC51C62}"/>
              </a:ext>
            </a:extLst>
          </p:cNvPr>
          <p:cNvSpPr/>
          <p:nvPr/>
        </p:nvSpPr>
        <p:spPr>
          <a:xfrm>
            <a:off x="2123133" y="1546285"/>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4" name="Oval 43">
            <a:extLst>
              <a:ext uri="{FF2B5EF4-FFF2-40B4-BE49-F238E27FC236}">
                <a16:creationId xmlns:a16="http://schemas.microsoft.com/office/drawing/2014/main" id="{8F230194-A3BE-4824-A04C-08182BC51C62}"/>
              </a:ext>
            </a:extLst>
          </p:cNvPr>
          <p:cNvSpPr/>
          <p:nvPr/>
        </p:nvSpPr>
        <p:spPr>
          <a:xfrm>
            <a:off x="2123133" y="431032"/>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5" name="TextBox 82">
            <a:extLst>
              <a:ext uri="{FF2B5EF4-FFF2-40B4-BE49-F238E27FC236}">
                <a16:creationId xmlns:a16="http://schemas.microsoft.com/office/drawing/2014/main" id="{1B80A212-240C-4658-974D-CCAC9ACE367B}"/>
              </a:ext>
            </a:extLst>
          </p:cNvPr>
          <p:cNvSpPr txBox="1"/>
          <p:nvPr/>
        </p:nvSpPr>
        <p:spPr>
          <a:xfrm>
            <a:off x="754981" y="536923"/>
            <a:ext cx="11161240" cy="523220"/>
          </a:xfrm>
          <a:prstGeom prst="rect">
            <a:avLst/>
          </a:prstGeom>
          <a:noFill/>
        </p:spPr>
        <p:txBody>
          <a:bodyPr wrap="square" rtlCol="0">
            <a:spAutoFit/>
          </a:bodyPr>
          <a:lstStyle/>
          <a:p>
            <a:pPr lvl="0" algn="ctr">
              <a:defRPr/>
            </a:pPr>
            <a:r>
              <a:rPr kumimoji="0" lang="tr-TR"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1) YETKİ VE SORUMLULUK</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37" name="TextBox 82">
            <a:extLst>
              <a:ext uri="{FF2B5EF4-FFF2-40B4-BE49-F238E27FC236}">
                <a16:creationId xmlns:a16="http://schemas.microsoft.com/office/drawing/2014/main" id="{1B80A212-240C-4658-974D-CCAC9ACE367B}"/>
              </a:ext>
            </a:extLst>
          </p:cNvPr>
          <p:cNvSpPr txBox="1"/>
          <p:nvPr/>
        </p:nvSpPr>
        <p:spPr>
          <a:xfrm>
            <a:off x="-1045219" y="1698439"/>
            <a:ext cx="15121679" cy="523220"/>
          </a:xfrm>
          <a:prstGeom prst="rect">
            <a:avLst/>
          </a:prstGeom>
          <a:noFill/>
        </p:spPr>
        <p:txBody>
          <a:bodyPr wrap="square" rtlCol="0">
            <a:spAutoFit/>
          </a:bodyPr>
          <a:lstStyle/>
          <a:p>
            <a:pPr lvl="0" algn="ctr">
              <a:defRPr/>
            </a:pPr>
            <a:r>
              <a:rPr kumimoji="0" lang="tr-TR"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2) İLGİLİSİNİN</a:t>
            </a:r>
            <a:r>
              <a:rPr kumimoji="0" lang="tr-TR" sz="2800" b="1" i="0" u="none" strike="noStrike" kern="1200" cap="none" spc="0" normalizeH="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 BELİRLENMESİ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39" name="TextBox 82">
            <a:extLst>
              <a:ext uri="{FF2B5EF4-FFF2-40B4-BE49-F238E27FC236}">
                <a16:creationId xmlns:a16="http://schemas.microsoft.com/office/drawing/2014/main" id="{1B80A212-240C-4658-974D-CCAC9ACE367B}"/>
              </a:ext>
            </a:extLst>
          </p:cNvPr>
          <p:cNvSpPr txBox="1"/>
          <p:nvPr/>
        </p:nvSpPr>
        <p:spPr>
          <a:xfrm>
            <a:off x="2987229" y="2663733"/>
            <a:ext cx="11665296"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3)</a:t>
            </a:r>
            <a:r>
              <a:rPr lang="tr-TR" sz="2800" dirty="0"/>
              <a:t> </a:t>
            </a:r>
            <a:r>
              <a:rPr lang="tr-TR" sz="2800" b="1" dirty="0">
                <a:latin typeface="+mn-lt"/>
              </a:rPr>
              <a:t>TEKNİK BİLGİ VE BELGE TALEPLERİN KARŞILANMASI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41" name="TextBox 82">
            <a:extLst>
              <a:ext uri="{FF2B5EF4-FFF2-40B4-BE49-F238E27FC236}">
                <a16:creationId xmlns:a16="http://schemas.microsoft.com/office/drawing/2014/main" id="{1B80A212-240C-4658-974D-CCAC9ACE367B}"/>
              </a:ext>
            </a:extLst>
          </p:cNvPr>
          <p:cNvSpPr txBox="1"/>
          <p:nvPr/>
        </p:nvSpPr>
        <p:spPr>
          <a:xfrm>
            <a:off x="3563293" y="3652339"/>
            <a:ext cx="9145016" cy="523220"/>
          </a:xfrm>
          <a:prstGeom prst="rect">
            <a:avLst/>
          </a:prstGeom>
          <a:noFill/>
        </p:spPr>
        <p:txBody>
          <a:bodyPr wrap="square" rtlCol="0">
            <a:spAutoFit/>
          </a:bodyPr>
          <a:lstStyle/>
          <a:p>
            <a:pPr lvl="0" algn="ctr">
              <a:defRPr/>
            </a:pPr>
            <a:r>
              <a:rPr kumimoji="0" lang="tr-TR"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4) DÖNER SERMAYE HİZMET BEDELİNİN</a:t>
            </a:r>
            <a:r>
              <a:rPr kumimoji="0" lang="tr-TR" sz="2800" b="1" i="0" u="none" strike="noStrike" kern="1200" cap="none" spc="0" normalizeH="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 TAHSİLİ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42" name="Oval 41">
            <a:extLst>
              <a:ext uri="{FF2B5EF4-FFF2-40B4-BE49-F238E27FC236}">
                <a16:creationId xmlns:a16="http://schemas.microsoft.com/office/drawing/2014/main" id="{5AEC7D49-8B54-4659-9676-98A3C9B1E316}"/>
              </a:ext>
            </a:extLst>
          </p:cNvPr>
          <p:cNvSpPr/>
          <p:nvPr/>
        </p:nvSpPr>
        <p:spPr>
          <a:xfrm>
            <a:off x="18036901" y="195250"/>
            <a:ext cx="3096344" cy="2774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80">
            <a:extLst>
              <a:ext uri="{FF2B5EF4-FFF2-40B4-BE49-F238E27FC236}">
                <a16:creationId xmlns:a16="http://schemas.microsoft.com/office/drawing/2014/main" id="{5F4737F0-579F-4512-9950-B876AE4AA0FA}"/>
              </a:ext>
            </a:extLst>
          </p:cNvPr>
          <p:cNvSpPr txBox="1"/>
          <p:nvPr/>
        </p:nvSpPr>
        <p:spPr>
          <a:xfrm>
            <a:off x="18036901" y="963800"/>
            <a:ext cx="3189864" cy="1754326"/>
          </a:xfrm>
          <a:prstGeom prst="rect">
            <a:avLst/>
          </a:prstGeom>
          <a:noFill/>
        </p:spPr>
        <p:txBody>
          <a:bodyPr wrap="square" rtlCol="0">
            <a:spAutoFit/>
          </a:bodyPr>
          <a:lstStyle/>
          <a:p>
            <a:pPr lvl="0" algn="ctr">
              <a:defRPr/>
            </a:pPr>
            <a:r>
              <a:rPr lang="tr-TR" sz="4000" b="1" noProof="0" dirty="0">
                <a:solidFill>
                  <a:srgbClr val="FFC000"/>
                </a:solidFill>
                <a:effectLst>
                  <a:outerShdw blurRad="38100" dist="38100" dir="2700000" algn="tl">
                    <a:srgbClr val="000000">
                      <a:alpha val="43137"/>
                    </a:srgbClr>
                  </a:outerShdw>
                </a:effectLst>
                <a:latin typeface="+mn-lt"/>
              </a:rPr>
              <a:t>SUNUM</a:t>
            </a:r>
            <a:r>
              <a:rPr lang="tr-TR" sz="2800" b="1" noProof="0" dirty="0">
                <a:solidFill>
                  <a:srgbClr val="FFC000"/>
                </a:solidFill>
                <a:effectLst>
                  <a:outerShdw blurRad="38100" dist="38100" dir="2700000" algn="tl">
                    <a:srgbClr val="000000">
                      <a:alpha val="43137"/>
                    </a:srgbClr>
                  </a:outerShdw>
                </a:effectLst>
                <a:latin typeface="+mn-lt"/>
              </a:rPr>
              <a:t> </a:t>
            </a:r>
            <a:r>
              <a:rPr lang="tr-TR" sz="4000" b="1" noProof="0" dirty="0">
                <a:solidFill>
                  <a:srgbClr val="FFC000"/>
                </a:solidFill>
                <a:effectLst>
                  <a:outerShdw blurRad="38100" dist="38100" dir="2700000" algn="tl">
                    <a:srgbClr val="000000">
                      <a:alpha val="43137"/>
                    </a:srgbClr>
                  </a:outerShdw>
                </a:effectLst>
                <a:latin typeface="+mn-lt"/>
              </a:rPr>
              <a:t>PLANI</a:t>
            </a:r>
          </a:p>
          <a:p>
            <a:pPr lvl="0" algn="ctr">
              <a:defRPr/>
            </a:pPr>
            <a:endParaRPr kumimoji="0" lang="en-GB"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48" name="Oval 47">
            <a:extLst>
              <a:ext uri="{FF2B5EF4-FFF2-40B4-BE49-F238E27FC236}">
                <a16:creationId xmlns:a16="http://schemas.microsoft.com/office/drawing/2014/main" id="{8F230194-A3BE-4824-A04C-08182BC51C62}"/>
              </a:ext>
            </a:extLst>
          </p:cNvPr>
          <p:cNvSpPr/>
          <p:nvPr/>
        </p:nvSpPr>
        <p:spPr>
          <a:xfrm>
            <a:off x="2123133" y="4532203"/>
            <a:ext cx="15193688" cy="88745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9" name="Oval 48">
            <a:extLst>
              <a:ext uri="{FF2B5EF4-FFF2-40B4-BE49-F238E27FC236}">
                <a16:creationId xmlns:a16="http://schemas.microsoft.com/office/drawing/2014/main" id="{8F230194-A3BE-4824-A04C-08182BC51C62}"/>
              </a:ext>
            </a:extLst>
          </p:cNvPr>
          <p:cNvSpPr/>
          <p:nvPr/>
        </p:nvSpPr>
        <p:spPr>
          <a:xfrm>
            <a:off x="2104976" y="10016505"/>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0" name="Oval 49">
            <a:extLst>
              <a:ext uri="{FF2B5EF4-FFF2-40B4-BE49-F238E27FC236}">
                <a16:creationId xmlns:a16="http://schemas.microsoft.com/office/drawing/2014/main" id="{8F230194-A3BE-4824-A04C-08182BC51C62}"/>
              </a:ext>
            </a:extLst>
          </p:cNvPr>
          <p:cNvSpPr/>
          <p:nvPr/>
        </p:nvSpPr>
        <p:spPr>
          <a:xfrm>
            <a:off x="2104976" y="8925530"/>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1" name="Oval 50">
            <a:extLst>
              <a:ext uri="{FF2B5EF4-FFF2-40B4-BE49-F238E27FC236}">
                <a16:creationId xmlns:a16="http://schemas.microsoft.com/office/drawing/2014/main" id="{8F230194-A3BE-4824-A04C-08182BC51C62}"/>
              </a:ext>
            </a:extLst>
          </p:cNvPr>
          <p:cNvSpPr/>
          <p:nvPr/>
        </p:nvSpPr>
        <p:spPr>
          <a:xfrm>
            <a:off x="2158528" y="5714839"/>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2" name="Oval 51">
            <a:extLst>
              <a:ext uri="{FF2B5EF4-FFF2-40B4-BE49-F238E27FC236}">
                <a16:creationId xmlns:a16="http://schemas.microsoft.com/office/drawing/2014/main" id="{8F230194-A3BE-4824-A04C-08182BC51C62}"/>
              </a:ext>
            </a:extLst>
          </p:cNvPr>
          <p:cNvSpPr/>
          <p:nvPr/>
        </p:nvSpPr>
        <p:spPr>
          <a:xfrm>
            <a:off x="2158528" y="6743021"/>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3" name="TextBox 82">
            <a:extLst>
              <a:ext uri="{FF2B5EF4-FFF2-40B4-BE49-F238E27FC236}">
                <a16:creationId xmlns:a16="http://schemas.microsoft.com/office/drawing/2014/main" id="{1B80A212-240C-4658-974D-CCAC9ACE367B}"/>
              </a:ext>
            </a:extLst>
          </p:cNvPr>
          <p:cNvSpPr txBox="1"/>
          <p:nvPr/>
        </p:nvSpPr>
        <p:spPr>
          <a:xfrm>
            <a:off x="349722" y="4671186"/>
            <a:ext cx="10081120"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5) PLAN ÖRNEĞİ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54" name="TextBox 82">
            <a:extLst>
              <a:ext uri="{FF2B5EF4-FFF2-40B4-BE49-F238E27FC236}">
                <a16:creationId xmlns:a16="http://schemas.microsoft.com/office/drawing/2014/main" id="{1B80A212-240C-4658-974D-CCAC9ACE367B}"/>
              </a:ext>
            </a:extLst>
          </p:cNvPr>
          <p:cNvSpPr txBox="1"/>
          <p:nvPr/>
        </p:nvSpPr>
        <p:spPr>
          <a:xfrm>
            <a:off x="673758" y="5820527"/>
            <a:ext cx="9433048"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6) YER GÖSTERME</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55" name="TextBox 82">
            <a:extLst>
              <a:ext uri="{FF2B5EF4-FFF2-40B4-BE49-F238E27FC236}">
                <a16:creationId xmlns:a16="http://schemas.microsoft.com/office/drawing/2014/main" id="{1B80A212-240C-4658-974D-CCAC9ACE367B}"/>
              </a:ext>
            </a:extLst>
          </p:cNvPr>
          <p:cNvSpPr txBox="1"/>
          <p:nvPr/>
        </p:nvSpPr>
        <p:spPr>
          <a:xfrm>
            <a:off x="178917" y="6834238"/>
            <a:ext cx="10081120"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7) APLİKASYON</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56" name="Oval 55">
            <a:extLst>
              <a:ext uri="{FF2B5EF4-FFF2-40B4-BE49-F238E27FC236}">
                <a16:creationId xmlns:a16="http://schemas.microsoft.com/office/drawing/2014/main" id="{8F230194-A3BE-4824-A04C-08182BC51C62}"/>
              </a:ext>
            </a:extLst>
          </p:cNvPr>
          <p:cNvSpPr/>
          <p:nvPr/>
        </p:nvSpPr>
        <p:spPr>
          <a:xfrm>
            <a:off x="2123133" y="7809967"/>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7" name="TextBox 82">
            <a:extLst>
              <a:ext uri="{FF2B5EF4-FFF2-40B4-BE49-F238E27FC236}">
                <a16:creationId xmlns:a16="http://schemas.microsoft.com/office/drawing/2014/main" id="{1B80A212-240C-4658-974D-CCAC9ACE367B}"/>
              </a:ext>
            </a:extLst>
          </p:cNvPr>
          <p:cNvSpPr txBox="1"/>
          <p:nvPr/>
        </p:nvSpPr>
        <p:spPr>
          <a:xfrm>
            <a:off x="538957" y="8013900"/>
            <a:ext cx="10081120"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8) CİNS DEĞİŞİKLİĞİ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58" name="TextBox 82">
            <a:extLst>
              <a:ext uri="{FF2B5EF4-FFF2-40B4-BE49-F238E27FC236}">
                <a16:creationId xmlns:a16="http://schemas.microsoft.com/office/drawing/2014/main" id="{1B80A212-240C-4658-974D-CCAC9ACE367B}"/>
              </a:ext>
            </a:extLst>
          </p:cNvPr>
          <p:cNvSpPr txBox="1"/>
          <p:nvPr/>
        </p:nvSpPr>
        <p:spPr>
          <a:xfrm>
            <a:off x="1475060" y="9052586"/>
            <a:ext cx="10081120"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9) </a:t>
            </a:r>
            <a:r>
              <a:rPr lang="tr-TR" sz="2800" b="1" dirty="0" err="1">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MUHDESATIN</a:t>
            </a: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CİNSE TAŞINMASI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60" name="Oval 59">
            <a:extLst>
              <a:ext uri="{FF2B5EF4-FFF2-40B4-BE49-F238E27FC236}">
                <a16:creationId xmlns:a16="http://schemas.microsoft.com/office/drawing/2014/main" id="{8F230194-A3BE-4824-A04C-08182BC51C62}"/>
              </a:ext>
            </a:extLst>
          </p:cNvPr>
          <p:cNvSpPr/>
          <p:nvPr/>
        </p:nvSpPr>
        <p:spPr>
          <a:xfrm>
            <a:off x="2104976" y="11046437"/>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59" name="TextBox 82">
            <a:extLst>
              <a:ext uri="{FF2B5EF4-FFF2-40B4-BE49-F238E27FC236}">
                <a16:creationId xmlns:a16="http://schemas.microsoft.com/office/drawing/2014/main" id="{1B80A212-240C-4658-974D-CCAC9ACE367B}"/>
              </a:ext>
            </a:extLst>
          </p:cNvPr>
          <p:cNvSpPr txBox="1"/>
          <p:nvPr/>
        </p:nvSpPr>
        <p:spPr>
          <a:xfrm>
            <a:off x="1836086" y="11171999"/>
            <a:ext cx="7108391"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11) İRTİFAK HAKKI</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26" name="TextBox 82">
            <a:extLst>
              <a:ext uri="{FF2B5EF4-FFF2-40B4-BE49-F238E27FC236}">
                <a16:creationId xmlns:a16="http://schemas.microsoft.com/office/drawing/2014/main" id="{1B80A212-240C-4658-974D-CCAC9ACE367B}"/>
              </a:ext>
            </a:extLst>
          </p:cNvPr>
          <p:cNvSpPr txBox="1"/>
          <p:nvPr/>
        </p:nvSpPr>
        <p:spPr>
          <a:xfrm>
            <a:off x="1295041" y="10111018"/>
            <a:ext cx="10081120" cy="523220"/>
          </a:xfrm>
          <a:prstGeom prst="rect">
            <a:avLst/>
          </a:prstGeom>
          <a:noFill/>
        </p:spPr>
        <p:txBody>
          <a:bodyPr wrap="square" rtlCol="0">
            <a:spAutoFit/>
          </a:bodyPr>
          <a:lstStyle/>
          <a:p>
            <a:pPr lvl="0" algn="ctr">
              <a:defRPr/>
            </a:pP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10) </a:t>
            </a:r>
            <a:r>
              <a:rPr lang="tr-TR" sz="2800" b="1" dirty="0" err="1">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MUHDESATIN</a:t>
            </a:r>
            <a:r>
              <a:rPr lang="tr-TR" sz="2800" b="1" dirty="0">
                <a:effectLst>
                  <a:outerShdw blurRad="38100" dist="38100" dir="2700000" algn="tl">
                    <a:srgbClr val="000000">
                      <a:alpha val="43137"/>
                    </a:srgbClr>
                  </a:outerShdw>
                </a:effectLst>
                <a:latin typeface="+mn-lt"/>
                <a:ea typeface="Noto Sans" panose="020B0502040504020204" pitchFamily="34"/>
                <a:cs typeface="Noto Sans" panose="020B0502040504020204" pitchFamily="34"/>
              </a:rPr>
              <a:t> TERKİNİ İŞLEMİ       </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
        <p:nvSpPr>
          <p:cNvPr id="27" name="Oval 26">
            <a:extLst>
              <a:ext uri="{FF2B5EF4-FFF2-40B4-BE49-F238E27FC236}">
                <a16:creationId xmlns:a16="http://schemas.microsoft.com/office/drawing/2014/main" id="{8F230194-A3BE-4824-A04C-08182BC51C62}"/>
              </a:ext>
            </a:extLst>
          </p:cNvPr>
          <p:cNvSpPr/>
          <p:nvPr/>
        </p:nvSpPr>
        <p:spPr>
          <a:xfrm>
            <a:off x="2051125" y="11910533"/>
            <a:ext cx="15193688" cy="8175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8" name="TextBox 82">
            <a:extLst>
              <a:ext uri="{FF2B5EF4-FFF2-40B4-BE49-F238E27FC236}">
                <a16:creationId xmlns:a16="http://schemas.microsoft.com/office/drawing/2014/main" id="{1B80A212-240C-4658-974D-CCAC9ACE367B}"/>
              </a:ext>
            </a:extLst>
          </p:cNvPr>
          <p:cNvSpPr txBox="1"/>
          <p:nvPr/>
        </p:nvSpPr>
        <p:spPr>
          <a:xfrm>
            <a:off x="147761" y="11998460"/>
            <a:ext cx="10441161" cy="523220"/>
          </a:xfrm>
          <a:prstGeom prst="rect">
            <a:avLst/>
          </a:prstGeom>
          <a:noFill/>
        </p:spPr>
        <p:txBody>
          <a:bodyPr wrap="square" rtlCol="0">
            <a:spAutoFit/>
          </a:bodyPr>
          <a:lstStyle/>
          <a:p>
            <a:pPr lvl="0" algn="ctr">
              <a:defRPr/>
            </a:pPr>
            <a:r>
              <a:rPr kumimoji="0" lang="tr-TR"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rPr>
              <a:t>12) BİRLEŞTİRME</a:t>
            </a:r>
            <a:endParaRPr kumimoji="0" lang="en-GB" sz="2800" b="1" i="0" u="none" strike="noStrike" kern="1200" cap="none" spc="0" normalizeH="0" baseline="0" noProof="0" dirty="0">
              <a:ln>
                <a:noFill/>
              </a:ln>
              <a:effectLst>
                <a:outerShdw blurRad="38100" dist="38100" dir="2700000" algn="tl">
                  <a:srgbClr val="000000">
                    <a:alpha val="43137"/>
                  </a:srgbClr>
                </a:outerShdw>
              </a:effectLst>
              <a:uLnTx/>
              <a:uFillTx/>
              <a:latin typeface="+mn-lt"/>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7244018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9"/>
          <p:cNvPicPr>
            <a:picLocks noChangeAspect="1"/>
          </p:cNvPicPr>
          <p:nvPr/>
        </p:nvPicPr>
        <p:blipFill rotWithShape="1">
          <a:blip r:embed="rId2" cstate="print">
            <a:extLst>
              <a:ext uri="{28A0092B-C50C-407E-A947-70E740481C1C}">
                <a14:useLocalDpi xmlns:a14="http://schemas.microsoft.com/office/drawing/2010/main" val="0"/>
              </a:ext>
            </a:extLst>
          </a:blip>
          <a:srcRect l="5891" t="4937" r="7275" b="7243"/>
          <a:stretch/>
        </p:blipFill>
        <p:spPr>
          <a:xfrm>
            <a:off x="440527" y="5039544"/>
            <a:ext cx="2952328" cy="1656333"/>
          </a:xfrm>
          <a:prstGeom prst="rect">
            <a:avLst/>
          </a:prstGeom>
        </p:spPr>
      </p:pic>
      <p:pic>
        <p:nvPicPr>
          <p:cNvPr id="3"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00" y="555223"/>
            <a:ext cx="7171209" cy="4056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14 Dikdörtgen"/>
          <p:cNvSpPr/>
          <p:nvPr/>
        </p:nvSpPr>
        <p:spPr>
          <a:xfrm>
            <a:off x="9167403" y="606440"/>
            <a:ext cx="9001000" cy="5016758"/>
          </a:xfrm>
          <a:prstGeom prst="rect">
            <a:avLst/>
          </a:prstGeom>
        </p:spPr>
        <p:txBody>
          <a:bodyPr wrap="square">
            <a:spAutoFit/>
          </a:bodyPr>
          <a:lstStyle/>
          <a:p>
            <a:pPr algn="just"/>
            <a:r>
              <a:rPr lang="tr-TR" sz="3200" dirty="0"/>
              <a:t>ANCAK, KORUMA BÖLGE KURULU TARAFINDAN ONAYLI KORUMA AMAÇLI İMAR PLANI BULUNAN ALANLARDAKİ İŞLEMLERDE, 2863 SAYILI KANUNUN 10 UNCU MADDESİNİN DOKUZUNCU FIKRASINCA KURULMUŞ OLAN KORUMA, UYGULAMA VE DENETİM BÜROSUNUN (</a:t>
            </a:r>
            <a:r>
              <a:rPr lang="tr-TR" sz="3200" dirty="0" err="1"/>
              <a:t>KUDEB</a:t>
            </a:r>
            <a:r>
              <a:rPr lang="tr-TR" sz="3200" dirty="0"/>
              <a:t>) UYGUNLUK GÖRÜŞÜ VE BU GÖRÜŞÜN ENCÜMEN </a:t>
            </a:r>
            <a:r>
              <a:rPr lang="tr-TR" sz="3200" b="1" dirty="0"/>
              <a:t>KARARINDA</a:t>
            </a:r>
            <a:r>
              <a:rPr lang="tr-TR" sz="3200" dirty="0"/>
              <a:t> BELİRTİLMİŞ OLMASI ARANIR.	</a:t>
            </a:r>
          </a:p>
        </p:txBody>
      </p:sp>
      <p:sp>
        <p:nvSpPr>
          <p:cNvPr id="5" name="15 Dikdörtgen"/>
          <p:cNvSpPr/>
          <p:nvPr/>
        </p:nvSpPr>
        <p:spPr>
          <a:xfrm>
            <a:off x="440527" y="7055768"/>
            <a:ext cx="17432323" cy="5016758"/>
          </a:xfrm>
          <a:prstGeom prst="rect">
            <a:avLst/>
          </a:prstGeom>
        </p:spPr>
        <p:txBody>
          <a:bodyPr wrap="square">
            <a:spAutoFit/>
          </a:bodyPr>
          <a:lstStyle/>
          <a:p>
            <a:pPr algn="just"/>
            <a:r>
              <a:rPr lang="tr-TR" sz="3200" dirty="0"/>
              <a:t>VALİLİĞİN/KAYMAKAMLIĞIN/İLGİLİ KORUMA BÖLGE KURULUNUN/İLGİLİ KORUMA BÖLGE KOMİSYONUNUN TALEBİ ÜZERİNE, KORUNMASI GEREKLİ TAŞINMAZ KÜLTÜR VARLIKLARI, KORUNMA ALANLARI İLE SİT ALANLARININ, KADASTRO HARİTALARI ÜZERİNDE KISMEN VEYA TAMAMEN KALDIĞI PARSELLER TESPİT EDİLEREK LİSTE HALİNDE İLGİLİ KURUMA BİLDİRİLİR. İLGİLİ KURUMUN YAZISI ÜZERİNE PARSELİN/PARSELLERİN TAPU KAYDINA KONULMASI GEREKEN BELİRTMELER İÇİN TESCİL BİLDİRİMİ DÜZENLENMEZ VE İLGİLİ KURUMUN TALEBİ ÜZERİNE TAPU MÜDÜRLÜĞÜNCE 2019/8 </a:t>
            </a:r>
            <a:r>
              <a:rPr lang="tr-TR" sz="3200" dirty="0" err="1"/>
              <a:t>NOLU</a:t>
            </a:r>
            <a:r>
              <a:rPr lang="tr-TR" sz="3200" dirty="0"/>
              <a:t> GENELGE KAPSAMINDA TAŞINMAZIN KAYDININ BEYANLAR HANESİNE GEREKLİ BELİRTMELER KONULUR. AYRICA, BU ALANLARIN SINIRLARI </a:t>
            </a:r>
            <a:r>
              <a:rPr lang="tr-TR" sz="3200" dirty="0" err="1"/>
              <a:t>MEGSİS</a:t>
            </a:r>
            <a:r>
              <a:rPr lang="tr-TR" sz="3200" dirty="0"/>
              <a:t>' TE GÖSTERİLİR.</a:t>
            </a:r>
          </a:p>
        </p:txBody>
      </p:sp>
    </p:spTree>
    <p:extLst>
      <p:ext uri="{BB962C8B-B14F-4D97-AF65-F5344CB8AC3E}">
        <p14:creationId xmlns:p14="http://schemas.microsoft.com/office/powerpoint/2010/main" val="66324878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ARİTA TAPU KADASTRO - Mimar Sinan Mesleki ve Teknik Anadolu Lise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21" y="1871192"/>
            <a:ext cx="8136904" cy="4570818"/>
          </a:xfrm>
          <a:prstGeom prst="rect">
            <a:avLst/>
          </a:prstGeom>
          <a:noFill/>
          <a:extLst>
            <a:ext uri="{909E8E84-426E-40DD-AFC4-6F175D3DCCD1}">
              <a14:hiddenFill xmlns:a14="http://schemas.microsoft.com/office/drawing/2010/main">
                <a:solidFill>
                  <a:srgbClr val="FFFFFF"/>
                </a:solidFill>
              </a14:hiddenFill>
            </a:ext>
          </a:extLst>
        </p:spPr>
      </p:pic>
      <p:sp>
        <p:nvSpPr>
          <p:cNvPr id="16" name="9 Metin kutusu"/>
          <p:cNvSpPr txBox="1"/>
          <p:nvPr/>
        </p:nvSpPr>
        <p:spPr>
          <a:xfrm>
            <a:off x="10188029" y="2577543"/>
            <a:ext cx="10666114" cy="1569660"/>
          </a:xfrm>
          <a:prstGeom prst="rect">
            <a:avLst/>
          </a:prstGeom>
          <a:noFill/>
        </p:spPr>
        <p:txBody>
          <a:bodyPr wrap="square" rtlCol="0">
            <a:spAutoFit/>
          </a:bodyPr>
          <a:lstStyle/>
          <a:p>
            <a:pPr algn="just"/>
            <a:r>
              <a:rPr lang="tr-TR" sz="3200" b="1" dirty="0"/>
              <a:t>ARAZİ KONTROLLERİNDE KULLANILAN ÖLÇÜ ALETLERİNİN KALİBRASYON YAPILIP YAPILMADIĞI SORGULANACAK VE ARAZİ KONTROL FORMUNDA;</a:t>
            </a:r>
          </a:p>
        </p:txBody>
      </p:sp>
      <p:sp>
        <p:nvSpPr>
          <p:cNvPr id="17" name="Oval 16">
            <a:extLst>
              <a:ext uri="{FF2B5EF4-FFF2-40B4-BE49-F238E27FC236}">
                <a16:creationId xmlns:a16="http://schemas.microsoft.com/office/drawing/2014/main" id="{471206B6-ACEB-45D9-AE3F-4FA5F92D9D99}"/>
              </a:ext>
            </a:extLst>
          </p:cNvPr>
          <p:cNvSpPr/>
          <p:nvPr/>
        </p:nvSpPr>
        <p:spPr>
          <a:xfrm>
            <a:off x="9791985" y="4800335"/>
            <a:ext cx="792088" cy="601161"/>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9 Metin kutusu"/>
          <p:cNvSpPr txBox="1"/>
          <p:nvPr/>
        </p:nvSpPr>
        <p:spPr>
          <a:xfrm>
            <a:off x="10908109" y="4766028"/>
            <a:ext cx="10666114" cy="584775"/>
          </a:xfrm>
          <a:prstGeom prst="rect">
            <a:avLst/>
          </a:prstGeom>
          <a:noFill/>
        </p:spPr>
        <p:txBody>
          <a:bodyPr wrap="square" rtlCol="0">
            <a:spAutoFit/>
          </a:bodyPr>
          <a:lstStyle/>
          <a:p>
            <a:pPr algn="just"/>
            <a:r>
              <a:rPr lang="tr-TR" sz="3200" b="1" dirty="0"/>
              <a:t>KULLANILAN CİHAZIN MARKASI</a:t>
            </a:r>
          </a:p>
        </p:txBody>
      </p:sp>
      <p:sp>
        <p:nvSpPr>
          <p:cNvPr id="20" name="Oval 19">
            <a:extLst>
              <a:ext uri="{FF2B5EF4-FFF2-40B4-BE49-F238E27FC236}">
                <a16:creationId xmlns:a16="http://schemas.microsoft.com/office/drawing/2014/main" id="{471206B6-ACEB-45D9-AE3F-4FA5F92D9D99}"/>
              </a:ext>
            </a:extLst>
          </p:cNvPr>
          <p:cNvSpPr/>
          <p:nvPr/>
        </p:nvSpPr>
        <p:spPr>
          <a:xfrm>
            <a:off x="9827989" y="6022559"/>
            <a:ext cx="792088" cy="601161"/>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9 Metin kutusu"/>
          <p:cNvSpPr txBox="1"/>
          <p:nvPr/>
        </p:nvSpPr>
        <p:spPr>
          <a:xfrm>
            <a:off x="10944113" y="5988252"/>
            <a:ext cx="10666114" cy="584775"/>
          </a:xfrm>
          <a:prstGeom prst="rect">
            <a:avLst/>
          </a:prstGeom>
          <a:noFill/>
        </p:spPr>
        <p:txBody>
          <a:bodyPr wrap="square" rtlCol="0">
            <a:spAutoFit/>
          </a:bodyPr>
          <a:lstStyle/>
          <a:p>
            <a:pPr algn="just"/>
            <a:r>
              <a:rPr lang="tr-TR" sz="3200" b="1" dirty="0"/>
              <a:t>SERİ NUMARASI</a:t>
            </a:r>
          </a:p>
        </p:txBody>
      </p:sp>
      <p:sp>
        <p:nvSpPr>
          <p:cNvPr id="22" name="Oval 21">
            <a:extLst>
              <a:ext uri="{FF2B5EF4-FFF2-40B4-BE49-F238E27FC236}">
                <a16:creationId xmlns:a16="http://schemas.microsoft.com/office/drawing/2014/main" id="{471206B6-ACEB-45D9-AE3F-4FA5F92D9D99}"/>
              </a:ext>
            </a:extLst>
          </p:cNvPr>
          <p:cNvSpPr/>
          <p:nvPr/>
        </p:nvSpPr>
        <p:spPr>
          <a:xfrm>
            <a:off x="4861135" y="10467836"/>
            <a:ext cx="842226" cy="601161"/>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9 Metin kutusu"/>
          <p:cNvSpPr txBox="1"/>
          <p:nvPr/>
        </p:nvSpPr>
        <p:spPr>
          <a:xfrm>
            <a:off x="6058033" y="10467836"/>
            <a:ext cx="11341260" cy="584775"/>
          </a:xfrm>
          <a:prstGeom prst="rect">
            <a:avLst/>
          </a:prstGeom>
          <a:noFill/>
        </p:spPr>
        <p:txBody>
          <a:bodyPr wrap="square" rtlCol="0">
            <a:spAutoFit/>
          </a:bodyPr>
          <a:lstStyle/>
          <a:p>
            <a:pPr algn="just"/>
            <a:r>
              <a:rPr lang="tr-TR" sz="3200" b="1" dirty="0"/>
              <a:t>SUNULAN KALİBRASYON BELGESİNİN TARİH VE SAYISI</a:t>
            </a:r>
          </a:p>
        </p:txBody>
      </p:sp>
      <p:sp>
        <p:nvSpPr>
          <p:cNvPr id="24" name="9 Metin kutusu"/>
          <p:cNvSpPr txBox="1"/>
          <p:nvPr/>
        </p:nvSpPr>
        <p:spPr>
          <a:xfrm>
            <a:off x="6072638" y="12386285"/>
            <a:ext cx="11341260" cy="584775"/>
          </a:xfrm>
          <a:prstGeom prst="rect">
            <a:avLst/>
          </a:prstGeom>
          <a:noFill/>
        </p:spPr>
        <p:txBody>
          <a:bodyPr wrap="square" rtlCol="0">
            <a:spAutoFit/>
          </a:bodyPr>
          <a:lstStyle/>
          <a:p>
            <a:pPr algn="just"/>
            <a:r>
              <a:rPr lang="tr-TR" sz="3200" b="1" dirty="0"/>
              <a:t>YAZILIR VE KALİBRASYON BELGESİNİN İADE EDİLİR.</a:t>
            </a:r>
          </a:p>
        </p:txBody>
      </p:sp>
      <p:pic>
        <p:nvPicPr>
          <p:cNvPr id="5122" name="Picture 2" descr="Calibration Certificate-Theodolite | 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139" y="7343800"/>
            <a:ext cx="3724325" cy="496576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content.fesb5-1.fna.fbcdn.net/v/t1.6435-9/101548704_10158423592928197_7986463245638565888_n.jpg?_nc_cat=111&amp;ccb=1-7&amp;_nc_sid=8631f5&amp;_nc_ohc=9gfP09crK14AX856fJC&amp;_nc_ht=scontent.fesb5-1.fna&amp;oh=00_AfCH-MLi8BGPNlklSqpjot_Z-8-HsSa4p-rMSOamDuyq4A&amp;oe=64CAAC8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0298" y="6913105"/>
            <a:ext cx="7139880" cy="317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3906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57" y="3455368"/>
            <a:ext cx="7245854" cy="9490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Çift Köşeli Ayraç 10"/>
          <p:cNvSpPr/>
          <p:nvPr/>
        </p:nvSpPr>
        <p:spPr>
          <a:xfrm>
            <a:off x="619103" y="7472090"/>
            <a:ext cx="6957799" cy="4912270"/>
          </a:xfrm>
          <a:prstGeom prst="bracketPair">
            <a:avLst>
              <a:gd name="adj" fmla="val 30777"/>
            </a:avLst>
          </a:prstGeom>
          <a:ln w="28575">
            <a:solidFill>
              <a:srgbClr val="FF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29" name="Resim 11">
            <a:extLst>
              <a:ext uri="{FF2B5EF4-FFF2-40B4-BE49-F238E27FC236}">
                <a16:creationId xmlns:a16="http://schemas.microsoft.com/office/drawing/2014/main" id="{8BFF01E0-9320-40D1-99C7-9CF4E6550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933" y="1399192"/>
            <a:ext cx="8184035" cy="1410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Metin kutusu 12">
            <a:extLst>
              <a:ext uri="{FF2B5EF4-FFF2-40B4-BE49-F238E27FC236}">
                <a16:creationId xmlns:a16="http://schemas.microsoft.com/office/drawing/2014/main" id="{E381B178-5DF5-44DD-A0F5-B50E8526C53B}"/>
              </a:ext>
            </a:extLst>
          </p:cNvPr>
          <p:cNvSpPr txBox="1"/>
          <p:nvPr/>
        </p:nvSpPr>
        <p:spPr>
          <a:xfrm>
            <a:off x="2411165" y="1404869"/>
            <a:ext cx="6723059" cy="523220"/>
          </a:xfrm>
          <a:prstGeom prst="rect">
            <a:avLst/>
          </a:prstGeom>
          <a:noFill/>
        </p:spPr>
        <p:txBody>
          <a:bodyPr wrap="square" rtlCol="0">
            <a:spAutoFit/>
          </a:bodyPr>
          <a:lstStyle/>
          <a:p>
            <a:pPr marL="285750" indent="-285750">
              <a:buFont typeface="Wingdings" pitchFamily="2" charset="2"/>
              <a:buChar char="q"/>
            </a:pPr>
            <a:r>
              <a:rPr lang="tr-TR" sz="2800" b="1" dirty="0">
                <a:solidFill>
                  <a:srgbClr val="FF3300"/>
                </a:solidFill>
              </a:rPr>
              <a:t>ADA VE PARSEL NUMARALARI</a:t>
            </a:r>
          </a:p>
        </p:txBody>
      </p:sp>
      <p:pic>
        <p:nvPicPr>
          <p:cNvPr id="17" name="Picture 2" descr="Köy Yerleşik Alanı ve Plansız Alanlar Tip İmar Yönetmeliği Hakkında -  Tapu-kadastro Fo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885" y="1666479"/>
            <a:ext cx="10616308" cy="4990430"/>
          </a:xfrm>
          <a:prstGeom prst="rect">
            <a:avLst/>
          </a:prstGeom>
          <a:noFill/>
          <a:extLst>
            <a:ext uri="{909E8E84-426E-40DD-AFC4-6F175D3DCCD1}">
              <a14:hiddenFill xmlns:a14="http://schemas.microsoft.com/office/drawing/2010/main">
                <a:solidFill>
                  <a:srgbClr val="FFFFFF"/>
                </a:solidFill>
              </a14:hiddenFill>
            </a:ext>
          </a:extLst>
        </p:spPr>
      </p:pic>
      <p:sp>
        <p:nvSpPr>
          <p:cNvPr id="22" name="9 Metin kutusu"/>
          <p:cNvSpPr txBox="1"/>
          <p:nvPr/>
        </p:nvSpPr>
        <p:spPr>
          <a:xfrm>
            <a:off x="9323933" y="7472090"/>
            <a:ext cx="8964586" cy="2062103"/>
          </a:xfrm>
          <a:prstGeom prst="rect">
            <a:avLst/>
          </a:prstGeom>
          <a:noFill/>
        </p:spPr>
        <p:txBody>
          <a:bodyPr wrap="square" rtlCol="0">
            <a:spAutoFit/>
          </a:bodyPr>
          <a:lstStyle/>
          <a:p>
            <a:pPr algn="just"/>
            <a:r>
              <a:rPr lang="tr-TR" sz="3200" b="1" dirty="0"/>
              <a:t>3194/27 </a:t>
            </a:r>
            <a:r>
              <a:rPr lang="tr-TR" sz="3200" b="1" dirty="0" err="1"/>
              <a:t>SK</a:t>
            </a:r>
            <a:r>
              <a:rPr lang="tr-TR" sz="3200" b="1" dirty="0"/>
              <a:t>. KAPSAMINDA KALAN PARSELİN BELİRLENMESİNDE GEREKİRSE BELEDİYE/VALİLİĞİNDEN SORU KONUSU EDİLEBİLİR.</a:t>
            </a:r>
          </a:p>
        </p:txBody>
      </p:sp>
    </p:spTree>
    <p:extLst>
      <p:ext uri="{BB962C8B-B14F-4D97-AF65-F5344CB8AC3E}">
        <p14:creationId xmlns:p14="http://schemas.microsoft.com/office/powerpoint/2010/main" val="295177692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20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srcRect l="35432" t="25125" r="13776" b="16401"/>
          <a:stretch/>
        </p:blipFill>
        <p:spPr>
          <a:xfrm>
            <a:off x="8819877" y="4463479"/>
            <a:ext cx="9289032" cy="6015341"/>
          </a:xfrm>
          <a:prstGeom prst="rect">
            <a:avLst/>
          </a:prstGeom>
        </p:spPr>
      </p:pic>
      <p:sp>
        <p:nvSpPr>
          <p:cNvPr id="2" name="5 Metin kutusu"/>
          <p:cNvSpPr txBox="1"/>
          <p:nvPr/>
        </p:nvSpPr>
        <p:spPr>
          <a:xfrm>
            <a:off x="3491285" y="431032"/>
            <a:ext cx="14297077"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tr-TR" sz="3200" dirty="0"/>
              <a:t>TESCİLE KONU İŞLEM DOSYASINDAKİ; UYGUN GÖRÜŞ YAZISI VEYA KARARLAR/ONAYLAR "GÖRÜLMÜŞTÜR" İBARESİ YAZILMAK SURETİYLE, DİĞER BELGELER İSE "KONTROL EDİLMİŞTİR" İBARESİ YAZILMAK SURETİYLE, KONTROL MÜHENDİSİNCE İSİM VE TARİH YAZILARAK İMZALANIR. </a:t>
            </a:r>
          </a:p>
          <a:p>
            <a:pPr algn="just"/>
            <a:endParaRPr lang="tr-TR" sz="3200" dirty="0"/>
          </a:p>
        </p:txBody>
      </p:sp>
      <p:pic>
        <p:nvPicPr>
          <p:cNvPr id="3"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053" y="3985952"/>
            <a:ext cx="6817029" cy="8928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12 Metin kutusu"/>
          <p:cNvSpPr txBox="1"/>
          <p:nvPr/>
        </p:nvSpPr>
        <p:spPr>
          <a:xfrm>
            <a:off x="2771205" y="11880304"/>
            <a:ext cx="5216749" cy="646331"/>
          </a:xfrm>
          <a:prstGeom prst="rect">
            <a:avLst/>
          </a:prstGeom>
          <a:noFill/>
        </p:spPr>
        <p:txBody>
          <a:bodyPr wrap="square" rtlCol="0">
            <a:spAutoFit/>
          </a:bodyPr>
          <a:lstStyle/>
          <a:p>
            <a:r>
              <a:rPr lang="tr-TR" sz="3600">
                <a:solidFill>
                  <a:srgbClr val="FF0000"/>
                </a:solidFill>
              </a:rPr>
              <a:t>GÖRÜLMÜŞTÜR</a:t>
            </a:r>
          </a:p>
        </p:txBody>
      </p:sp>
      <p:sp>
        <p:nvSpPr>
          <p:cNvPr id="6" name="13 Metin kutusu"/>
          <p:cNvSpPr txBox="1"/>
          <p:nvPr/>
        </p:nvSpPr>
        <p:spPr>
          <a:xfrm>
            <a:off x="11340157" y="8127282"/>
            <a:ext cx="5616624" cy="646331"/>
          </a:xfrm>
          <a:prstGeom prst="rect">
            <a:avLst/>
          </a:prstGeom>
          <a:noFill/>
        </p:spPr>
        <p:txBody>
          <a:bodyPr wrap="square" rtlCol="0">
            <a:spAutoFit/>
          </a:bodyPr>
          <a:lstStyle/>
          <a:p>
            <a:r>
              <a:rPr lang="tr-TR" sz="3600">
                <a:solidFill>
                  <a:srgbClr val="FF0000"/>
                </a:solidFill>
              </a:rPr>
              <a:t>KONTROL EDİLMİŞTİR.</a:t>
            </a:r>
          </a:p>
        </p:txBody>
      </p:sp>
    </p:spTree>
    <p:extLst>
      <p:ext uri="{BB962C8B-B14F-4D97-AF65-F5344CB8AC3E}">
        <p14:creationId xmlns:p14="http://schemas.microsoft.com/office/powerpoint/2010/main" val="104279068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000"/>
                                        <p:tgtEl>
                                          <p:spTgt spid="3"/>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ppt_x"/>
                                          </p:val>
                                        </p:tav>
                                        <p:tav tm="100000">
                                          <p:val>
                                            <p:strVal val="#ppt_x"/>
                                          </p:val>
                                        </p:tav>
                                      </p:tavLst>
                                    </p:anim>
                                    <p:anim calcmode="lin" valueType="num">
                                      <p:cBhvr additive="base">
                                        <p:cTn id="16"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84" t="21038" r="4251" b="26519"/>
          <a:stretch/>
        </p:blipFill>
        <p:spPr bwMode="auto">
          <a:xfrm>
            <a:off x="2016112" y="1304165"/>
            <a:ext cx="16777269" cy="3680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754981" y="5333521"/>
            <a:ext cx="19657590" cy="1077218"/>
          </a:xfrm>
          <a:prstGeom prst="rect">
            <a:avLst/>
          </a:prstGeom>
          <a:noFill/>
        </p:spPr>
        <p:txBody>
          <a:bodyPr wrap="square" rtlCol="0">
            <a:spAutoFit/>
          </a:bodyPr>
          <a:lstStyle/>
          <a:p>
            <a:pPr algn="ctr"/>
            <a:r>
              <a:rPr lang="tr-TR" sz="3200" dirty="0"/>
              <a:t>TALEBE BAĞLI İŞLEMLER KADASTRO HİZMET STANDARTLARINDA</a:t>
            </a:r>
          </a:p>
          <a:p>
            <a:pPr algn="ctr"/>
            <a:r>
              <a:rPr lang="tr-TR" sz="3200" dirty="0"/>
              <a:t>BELİRTİLEN SÜREDE TAMAMLANMALIDIR. </a:t>
            </a:r>
          </a:p>
        </p:txBody>
      </p:sp>
      <p:sp>
        <p:nvSpPr>
          <p:cNvPr id="4" name="Metin kutusu 3"/>
          <p:cNvSpPr txBox="1"/>
          <p:nvPr/>
        </p:nvSpPr>
        <p:spPr>
          <a:xfrm>
            <a:off x="3131245" y="6519461"/>
            <a:ext cx="15482514" cy="584924"/>
          </a:xfrm>
          <a:prstGeom prst="rect">
            <a:avLst/>
          </a:prstGeom>
          <a:noFill/>
        </p:spPr>
        <p:txBody>
          <a:bodyPr wrap="square" rtlCol="0">
            <a:spAutoFit/>
          </a:bodyPr>
          <a:lstStyle/>
          <a:p>
            <a:pPr algn="ctr"/>
            <a:r>
              <a:rPr lang="tr-TR" sz="3200" dirty="0"/>
              <a:t>İLGİLİSİNDEN KAYNAKLANAN NEDENLE SONUÇLANDIRILMAYAN İŞLEMLER</a:t>
            </a:r>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l="14016" t="11479" r="20651" b="12582"/>
          <a:stretch/>
        </p:blipFill>
        <p:spPr>
          <a:xfrm>
            <a:off x="3717314" y="8253591"/>
            <a:ext cx="1557705" cy="1953075"/>
          </a:xfrm>
          <a:prstGeom prst="rect">
            <a:avLst/>
          </a:prstGeom>
        </p:spPr>
      </p:pic>
      <p:sp>
        <p:nvSpPr>
          <p:cNvPr id="6" name="Dikdörtgen 5"/>
          <p:cNvSpPr/>
          <p:nvPr/>
        </p:nvSpPr>
        <p:spPr>
          <a:xfrm>
            <a:off x="665750" y="7972762"/>
            <a:ext cx="2700723" cy="26186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dirty="0"/>
              <a:t>20 GÜNLÜK SÜRE SONUNDA</a:t>
            </a:r>
          </a:p>
        </p:txBody>
      </p:sp>
      <p:sp>
        <p:nvSpPr>
          <p:cNvPr id="7" name="Sağ Ok 6"/>
          <p:cNvSpPr/>
          <p:nvPr/>
        </p:nvSpPr>
        <p:spPr>
          <a:xfrm>
            <a:off x="5543773" y="8680531"/>
            <a:ext cx="1908547" cy="1032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7721074" y="8253591"/>
            <a:ext cx="3038715" cy="18133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a:t>10 GÜNLÜK SÜRE SONUNDA</a:t>
            </a:r>
          </a:p>
        </p:txBody>
      </p:sp>
      <p:sp>
        <p:nvSpPr>
          <p:cNvPr id="9" name="Çarpma 8"/>
          <p:cNvSpPr/>
          <p:nvPr/>
        </p:nvSpPr>
        <p:spPr>
          <a:xfrm>
            <a:off x="7923784" y="8264138"/>
            <a:ext cx="2659992" cy="1688880"/>
          </a:xfrm>
          <a:prstGeom prst="mathMultiply">
            <a:avLst>
              <a:gd name="adj1" fmla="val 5562"/>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solidFill>
                <a:srgbClr val="FF0000"/>
              </a:solidFill>
            </a:endParaRPr>
          </a:p>
        </p:txBody>
      </p:sp>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098" y="7666474"/>
            <a:ext cx="1602746" cy="1424130"/>
          </a:xfrm>
          <a:prstGeom prst="rect">
            <a:avLst/>
          </a:prstGeom>
        </p:spPr>
      </p:pic>
      <p:pic>
        <p:nvPicPr>
          <p:cNvPr id="11" name="Resim 10"/>
          <p:cNvPicPr>
            <a:picLocks noChangeAspect="1"/>
          </p:cNvPicPr>
          <p:nvPr/>
        </p:nvPicPr>
        <p:blipFill rotWithShape="1">
          <a:blip r:embed="rId6">
            <a:extLst>
              <a:ext uri="{28A0092B-C50C-407E-A947-70E740481C1C}">
                <a14:useLocalDpi xmlns:a14="http://schemas.microsoft.com/office/drawing/2010/main" val="0"/>
              </a:ext>
            </a:extLst>
          </a:blip>
          <a:srcRect l="18010" t="4330" r="31990" b="1649"/>
          <a:stretch/>
        </p:blipFill>
        <p:spPr>
          <a:xfrm>
            <a:off x="11608793" y="9556938"/>
            <a:ext cx="1627896" cy="1714231"/>
          </a:xfrm>
          <a:prstGeom prst="rect">
            <a:avLst/>
          </a:prstGeom>
        </p:spPr>
      </p:pic>
      <p:sp>
        <p:nvSpPr>
          <p:cNvPr id="12" name="Metin kutusu 11"/>
          <p:cNvSpPr txBox="1"/>
          <p:nvPr/>
        </p:nvSpPr>
        <p:spPr>
          <a:xfrm>
            <a:off x="13928247" y="9806588"/>
            <a:ext cx="3131456" cy="1569660"/>
          </a:xfrm>
          <a:prstGeom prst="rect">
            <a:avLst/>
          </a:prstGeom>
          <a:noFill/>
        </p:spPr>
        <p:txBody>
          <a:bodyPr wrap="square" rtlCol="0">
            <a:spAutoFit/>
          </a:bodyPr>
          <a:lstStyle/>
          <a:p>
            <a:pPr algn="ctr"/>
            <a:r>
              <a:rPr lang="tr-TR" sz="3200" b="1"/>
              <a:t>DÖNER SERMAYE</a:t>
            </a:r>
          </a:p>
          <a:p>
            <a:pPr algn="ctr"/>
            <a:r>
              <a:rPr lang="tr-TR" sz="3200" b="1"/>
              <a:t>ÜCRETİ</a:t>
            </a:r>
          </a:p>
        </p:txBody>
      </p:sp>
      <p:pic>
        <p:nvPicPr>
          <p:cNvPr id="13" name="Resim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5339" y="8036306"/>
            <a:ext cx="2657546" cy="152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Çarpma 13"/>
          <p:cNvSpPr/>
          <p:nvPr/>
        </p:nvSpPr>
        <p:spPr>
          <a:xfrm>
            <a:off x="14341976" y="8304967"/>
            <a:ext cx="2484271" cy="2286451"/>
          </a:xfrm>
          <a:prstGeom prst="mathMultiply">
            <a:avLst>
              <a:gd name="adj1" fmla="val 5562"/>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ln>
                <a:solidFill>
                  <a:srgbClr val="FF0000"/>
                </a:solidFill>
              </a:ln>
              <a:solidFill>
                <a:srgbClr val="FF0000"/>
              </a:solidFill>
            </a:endParaRPr>
          </a:p>
        </p:txBody>
      </p:sp>
    </p:spTree>
    <p:extLst>
      <p:ext uri="{BB962C8B-B14F-4D97-AF65-F5344CB8AC3E}">
        <p14:creationId xmlns:p14="http://schemas.microsoft.com/office/powerpoint/2010/main" val="302258410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par>
                                <p:cTn id="34" presetID="21" presetClass="entr" presetSubtype="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8411B0F-B390-47BF-BE94-7EC86B6FC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50" t="11111" r="20416" b="10519"/>
          <a:stretch/>
        </p:blipFill>
        <p:spPr bwMode="auto">
          <a:xfrm>
            <a:off x="485390" y="493346"/>
            <a:ext cx="9251925" cy="9441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C6A67C8E-182C-435C-8ED6-9D1DD58B52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83" t="9037" r="15500" b="5324"/>
          <a:stretch/>
        </p:blipFill>
        <p:spPr bwMode="auto">
          <a:xfrm>
            <a:off x="10764093" y="7871483"/>
            <a:ext cx="716490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Dikdörtgen 5">
            <a:extLst>
              <a:ext uri="{FF2B5EF4-FFF2-40B4-BE49-F238E27FC236}">
                <a16:creationId xmlns:a16="http://schemas.microsoft.com/office/drawing/2014/main" id="{3D1392AA-4011-4309-AC60-B7E3E5D63ADC}"/>
              </a:ext>
            </a:extLst>
          </p:cNvPr>
          <p:cNvSpPr/>
          <p:nvPr/>
        </p:nvSpPr>
        <p:spPr>
          <a:xfrm>
            <a:off x="11161242" y="1079104"/>
            <a:ext cx="6048671" cy="3046988"/>
          </a:xfrm>
          <a:prstGeom prst="rect">
            <a:avLst/>
          </a:prstGeom>
        </p:spPr>
        <p:txBody>
          <a:bodyPr wrap="square">
            <a:spAutoFit/>
          </a:bodyPr>
          <a:lstStyle/>
          <a:p>
            <a:pPr algn="ctr"/>
            <a:r>
              <a:rPr lang="tr-TR" sz="3200" dirty="0"/>
              <a:t>DEĞİŞİKLİK İŞLEMLERİNDE PARSEL KOORDİNATLARI DÖNÜŞÜM İLE ELDE EDİLMİŞ İSE; MEGSİS’TE ONAYLI DÖNÜŞÜM PARAMETRESİNİN                 «»ID NUMARASI «»</a:t>
            </a:r>
          </a:p>
        </p:txBody>
      </p:sp>
      <p:cxnSp>
        <p:nvCxnSpPr>
          <p:cNvPr id="7" name="Düz Ok Bağlayıcısı 6">
            <a:extLst>
              <a:ext uri="{FF2B5EF4-FFF2-40B4-BE49-F238E27FC236}">
                <a16:creationId xmlns:a16="http://schemas.microsoft.com/office/drawing/2014/main" id="{651B1FDA-BAC4-45DB-BADF-435A2650F5FC}"/>
              </a:ext>
            </a:extLst>
          </p:cNvPr>
          <p:cNvCxnSpPr>
            <a:cxnSpLocks/>
          </p:cNvCxnSpPr>
          <p:nvPr/>
        </p:nvCxnSpPr>
        <p:spPr>
          <a:xfrm flipH="1">
            <a:off x="9934898" y="4618534"/>
            <a:ext cx="2341363" cy="595314"/>
          </a:xfrm>
          <a:prstGeom prst="straightConnector1">
            <a:avLst/>
          </a:prstGeom>
          <a:ln w="762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Düz Ok Bağlayıcısı 7">
            <a:extLst>
              <a:ext uri="{FF2B5EF4-FFF2-40B4-BE49-F238E27FC236}">
                <a16:creationId xmlns:a16="http://schemas.microsoft.com/office/drawing/2014/main" id="{7D87AC22-CA86-4747-994A-8CD5B2822F55}"/>
              </a:ext>
            </a:extLst>
          </p:cNvPr>
          <p:cNvCxnSpPr>
            <a:cxnSpLocks/>
          </p:cNvCxnSpPr>
          <p:nvPr/>
        </p:nvCxnSpPr>
        <p:spPr>
          <a:xfrm>
            <a:off x="14185577" y="4669832"/>
            <a:ext cx="0" cy="2529952"/>
          </a:xfrm>
          <a:prstGeom prst="straightConnector1">
            <a:avLst/>
          </a:prstGeom>
          <a:ln w="762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Dikdörtgen 8">
            <a:extLst>
              <a:ext uri="{FF2B5EF4-FFF2-40B4-BE49-F238E27FC236}">
                <a16:creationId xmlns:a16="http://schemas.microsoft.com/office/drawing/2014/main" id="{3D1392AA-4011-4309-AC60-B7E3E5D63ADC}"/>
              </a:ext>
            </a:extLst>
          </p:cNvPr>
          <p:cNvSpPr/>
          <p:nvPr/>
        </p:nvSpPr>
        <p:spPr>
          <a:xfrm>
            <a:off x="2699197" y="5676290"/>
            <a:ext cx="6048671" cy="1077218"/>
          </a:xfrm>
          <a:prstGeom prst="rect">
            <a:avLst/>
          </a:prstGeom>
        </p:spPr>
        <p:txBody>
          <a:bodyPr wrap="square">
            <a:spAutoFit/>
          </a:bodyPr>
          <a:lstStyle/>
          <a:p>
            <a:pPr algn="ctr"/>
            <a:r>
              <a:rPr lang="tr-TR" sz="3200" dirty="0"/>
              <a:t>PLAN ÖRNEĞİ VE YER GÖSTERME HARİÇ</a:t>
            </a:r>
          </a:p>
        </p:txBody>
      </p:sp>
    </p:spTree>
    <p:extLst>
      <p:ext uri="{BB962C8B-B14F-4D97-AF65-F5344CB8AC3E}">
        <p14:creationId xmlns:p14="http://schemas.microsoft.com/office/powerpoint/2010/main" val="419052492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0 Metin kutusu"/>
          <p:cNvSpPr txBox="1"/>
          <p:nvPr/>
        </p:nvSpPr>
        <p:spPr>
          <a:xfrm>
            <a:off x="3339254" y="2871522"/>
            <a:ext cx="11573594" cy="1569660"/>
          </a:xfrm>
          <a:prstGeom prst="rect">
            <a:avLst/>
          </a:prstGeom>
          <a:noFill/>
        </p:spPr>
        <p:txBody>
          <a:bodyPr wrap="square" rtlCol="0">
            <a:spAutoFit/>
          </a:bodyPr>
          <a:lstStyle/>
          <a:p>
            <a:pPr algn="just"/>
            <a:r>
              <a:rPr lang="tr-TR" sz="3200" dirty="0"/>
              <a:t>PARSELİN TESCİLLİ TAPU PLANINDAN (</a:t>
            </a:r>
            <a:r>
              <a:rPr lang="tr-TR" sz="3200" i="1" dirty="0"/>
              <a:t>TESCİLLİ HARİTASINDAN/PAFTASINDAN) </a:t>
            </a:r>
            <a:r>
              <a:rPr lang="tr-TR" sz="3200" dirty="0"/>
              <a:t>AYNEN ALINAN ÖRNEKTİR. </a:t>
            </a:r>
          </a:p>
        </p:txBody>
      </p:sp>
      <p:sp>
        <p:nvSpPr>
          <p:cNvPr id="4" name="6 Dikdörtgen"/>
          <p:cNvSpPr/>
          <p:nvPr/>
        </p:nvSpPr>
        <p:spPr>
          <a:xfrm>
            <a:off x="6742882" y="5694806"/>
            <a:ext cx="2736304"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BAŞVURU</a:t>
            </a:r>
          </a:p>
        </p:txBody>
      </p:sp>
      <p:sp>
        <p:nvSpPr>
          <p:cNvPr id="5" name="6 Dikdörtgen"/>
          <p:cNvSpPr/>
          <p:nvPr/>
        </p:nvSpPr>
        <p:spPr>
          <a:xfrm>
            <a:off x="9479186" y="8313992"/>
            <a:ext cx="4752528"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BİZZAT</a:t>
            </a:r>
          </a:p>
        </p:txBody>
      </p:sp>
      <p:sp>
        <p:nvSpPr>
          <p:cNvPr id="7" name="6 Dikdörtgen"/>
          <p:cNvSpPr/>
          <p:nvPr/>
        </p:nvSpPr>
        <p:spPr>
          <a:xfrm>
            <a:off x="1990354" y="8313992"/>
            <a:ext cx="4752528"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E-Devlet / WEB</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3585" y="7817290"/>
            <a:ext cx="2355106" cy="2252710"/>
          </a:xfrm>
          <a:prstGeom prst="rect">
            <a:avLst/>
          </a:prstGeom>
        </p:spPr>
      </p:pic>
      <p:sp>
        <p:nvSpPr>
          <p:cNvPr id="9" name="6 Dikdörtgen"/>
          <p:cNvSpPr/>
          <p:nvPr/>
        </p:nvSpPr>
        <p:spPr>
          <a:xfrm>
            <a:off x="1990354" y="10608348"/>
            <a:ext cx="4752528"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Kadastro Müdürlüğü</a:t>
            </a:r>
          </a:p>
        </p:txBody>
      </p:sp>
      <p:sp>
        <p:nvSpPr>
          <p:cNvPr id="6" name="Dikdörtgen 5"/>
          <p:cNvSpPr/>
          <p:nvPr/>
        </p:nvSpPr>
        <p:spPr>
          <a:xfrm>
            <a:off x="8712349" y="1263955"/>
            <a:ext cx="4104009" cy="769441"/>
          </a:xfrm>
          <a:prstGeom prst="rect">
            <a:avLst/>
          </a:prstGeom>
        </p:spPr>
        <p:txBody>
          <a:bodyPr wrap="none">
            <a:spAutoFit/>
          </a:bodyPr>
          <a:lstStyle/>
          <a:p>
            <a:pPr algn="ctr"/>
            <a:r>
              <a:rPr lang="tr-TR" sz="4400" b="1">
                <a:solidFill>
                  <a:srgbClr val="FFC000"/>
                </a:solidFill>
              </a:rPr>
              <a:t>PLAN ÖRNEĞİ</a:t>
            </a:r>
            <a:endParaRPr lang="tr-TR" sz="4400">
              <a:solidFill>
                <a:srgbClr val="FFC000"/>
              </a:solidFill>
            </a:endParaRPr>
          </a:p>
        </p:txBody>
      </p:sp>
    </p:spTree>
    <p:extLst>
      <p:ext uri="{BB962C8B-B14F-4D97-AF65-F5344CB8AC3E}">
        <p14:creationId xmlns:p14="http://schemas.microsoft.com/office/powerpoint/2010/main" val="160093021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a:off x="6723163" y="1223120"/>
            <a:ext cx="6789373" cy="9310280"/>
          </a:xfrm>
          <a:prstGeom prst="rect">
            <a:avLst/>
          </a:prstGeom>
          <a:noFill/>
          <a:ln w="9525">
            <a:noFill/>
            <a:miter lim="800000"/>
            <a:headEnd/>
            <a:tailEnd/>
          </a:ln>
          <a:effectLst/>
        </p:spPr>
      </p:pic>
      <p:sp>
        <p:nvSpPr>
          <p:cNvPr id="12" name="5 Dikdörtgen"/>
          <p:cNvSpPr/>
          <p:nvPr/>
        </p:nvSpPr>
        <p:spPr>
          <a:xfrm>
            <a:off x="1355047" y="9247427"/>
            <a:ext cx="4005742" cy="121983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dirty="0"/>
              <a:t>Düzenleyen Personel</a:t>
            </a:r>
          </a:p>
        </p:txBody>
      </p:sp>
      <p:sp>
        <p:nvSpPr>
          <p:cNvPr id="13" name="6 Dikdörtgen"/>
          <p:cNvSpPr/>
          <p:nvPr/>
        </p:nvSpPr>
        <p:spPr>
          <a:xfrm>
            <a:off x="7523733" y="11220531"/>
            <a:ext cx="4752528"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dirty="0"/>
              <a:t>Kontrol Eden Personel</a:t>
            </a:r>
          </a:p>
        </p:txBody>
      </p:sp>
      <p:sp>
        <p:nvSpPr>
          <p:cNvPr id="14" name="26 Metin kutusu"/>
          <p:cNvSpPr txBox="1"/>
          <p:nvPr/>
        </p:nvSpPr>
        <p:spPr>
          <a:xfrm>
            <a:off x="2552342" y="4890126"/>
            <a:ext cx="2549096" cy="584775"/>
          </a:xfrm>
          <a:prstGeom prst="rect">
            <a:avLst/>
          </a:prstGeom>
          <a:solidFill>
            <a:srgbClr val="66FFFF"/>
          </a:solidFill>
          <a:ln>
            <a:solidFill>
              <a:srgbClr val="FF0000"/>
            </a:solidFill>
          </a:ln>
        </p:spPr>
        <p:txBody>
          <a:bodyPr wrap="none" rtlCol="0">
            <a:spAutoFit/>
          </a:bodyPr>
          <a:lstStyle/>
          <a:p>
            <a:r>
              <a:rPr lang="tr-TR" sz="3200" b="1"/>
              <a:t>Sınırlar VAR</a:t>
            </a:r>
          </a:p>
        </p:txBody>
      </p:sp>
      <p:sp>
        <p:nvSpPr>
          <p:cNvPr id="15" name="27 Metin kutusu"/>
          <p:cNvSpPr txBox="1"/>
          <p:nvPr/>
        </p:nvSpPr>
        <p:spPr>
          <a:xfrm>
            <a:off x="1804229" y="6465838"/>
            <a:ext cx="4224580" cy="1077218"/>
          </a:xfrm>
          <a:prstGeom prst="rect">
            <a:avLst/>
          </a:prstGeom>
          <a:solidFill>
            <a:srgbClr val="66FFFF"/>
          </a:solidFill>
          <a:ln>
            <a:solidFill>
              <a:srgbClr val="FF0000"/>
            </a:solidFill>
          </a:ln>
        </p:spPr>
        <p:txBody>
          <a:bodyPr wrap="square" rtlCol="0">
            <a:spAutoFit/>
          </a:bodyPr>
          <a:lstStyle/>
          <a:p>
            <a:pPr algn="ctr"/>
            <a:r>
              <a:rPr lang="tr-TR" sz="3200" b="1"/>
              <a:t>Komşu Parsel</a:t>
            </a:r>
          </a:p>
          <a:p>
            <a:pPr algn="ctr"/>
            <a:r>
              <a:rPr lang="tr-TR" sz="3200" b="1" err="1"/>
              <a:t>No’ları</a:t>
            </a:r>
            <a:r>
              <a:rPr lang="tr-TR" sz="3200" b="1"/>
              <a:t> VAR</a:t>
            </a:r>
          </a:p>
        </p:txBody>
      </p:sp>
      <p:sp>
        <p:nvSpPr>
          <p:cNvPr id="16" name="29 Dikdörtgen"/>
          <p:cNvSpPr/>
          <p:nvPr/>
        </p:nvSpPr>
        <p:spPr>
          <a:xfrm>
            <a:off x="15098213" y="9171120"/>
            <a:ext cx="2881534" cy="129614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Tasdik Eden</a:t>
            </a:r>
          </a:p>
        </p:txBody>
      </p:sp>
      <p:sp>
        <p:nvSpPr>
          <p:cNvPr id="17" name="24 Metin kutusu"/>
          <p:cNvSpPr txBox="1"/>
          <p:nvPr/>
        </p:nvSpPr>
        <p:spPr>
          <a:xfrm>
            <a:off x="1782036" y="2395288"/>
            <a:ext cx="4392488" cy="584775"/>
          </a:xfrm>
          <a:prstGeom prst="rect">
            <a:avLst/>
          </a:prstGeom>
          <a:solidFill>
            <a:srgbClr val="FFCC66"/>
          </a:solidFill>
          <a:ln>
            <a:solidFill>
              <a:srgbClr val="FF0000"/>
            </a:solidFill>
          </a:ln>
        </p:spPr>
        <p:txBody>
          <a:bodyPr wrap="square" rtlCol="0">
            <a:spAutoFit/>
          </a:bodyPr>
          <a:lstStyle/>
          <a:p>
            <a:r>
              <a:rPr lang="tr-TR" sz="3200" b="1"/>
              <a:t>Ölçü, koordinat YOK!</a:t>
            </a:r>
          </a:p>
        </p:txBody>
      </p:sp>
      <p:sp>
        <p:nvSpPr>
          <p:cNvPr id="18" name="25 Metin kutusu"/>
          <p:cNvSpPr txBox="1"/>
          <p:nvPr/>
        </p:nvSpPr>
        <p:spPr>
          <a:xfrm>
            <a:off x="2449287" y="3678613"/>
            <a:ext cx="2502608" cy="584775"/>
          </a:xfrm>
          <a:prstGeom prst="rect">
            <a:avLst/>
          </a:prstGeom>
          <a:solidFill>
            <a:srgbClr val="66FFFF"/>
          </a:solidFill>
          <a:ln>
            <a:solidFill>
              <a:srgbClr val="FF0000"/>
            </a:solidFill>
          </a:ln>
        </p:spPr>
        <p:txBody>
          <a:bodyPr wrap="none" rtlCol="0">
            <a:spAutoFit/>
          </a:bodyPr>
          <a:lstStyle/>
          <a:p>
            <a:r>
              <a:rPr lang="tr-TR" sz="3200" b="1" dirty="0" err="1"/>
              <a:t>Karelaj</a:t>
            </a:r>
            <a:r>
              <a:rPr lang="tr-TR" sz="3200" b="1" dirty="0"/>
              <a:t> VAR</a:t>
            </a:r>
          </a:p>
        </p:txBody>
      </p:sp>
      <p:cxnSp>
        <p:nvCxnSpPr>
          <p:cNvPr id="19" name="31 Düz Bağlayıcı"/>
          <p:cNvCxnSpPr/>
          <p:nvPr/>
        </p:nvCxnSpPr>
        <p:spPr>
          <a:xfrm>
            <a:off x="5913985" y="10011446"/>
            <a:ext cx="1987511" cy="0"/>
          </a:xfrm>
          <a:prstGeom prst="line">
            <a:avLst/>
          </a:prstGeom>
          <a:ln w="38100">
            <a:headEnd type="arrow"/>
            <a:tailEnd type="arrow"/>
          </a:ln>
        </p:spPr>
        <p:style>
          <a:lnRef idx="2">
            <a:schemeClr val="accent4"/>
          </a:lnRef>
          <a:fillRef idx="0">
            <a:schemeClr val="accent4"/>
          </a:fillRef>
          <a:effectRef idx="1">
            <a:schemeClr val="accent4"/>
          </a:effectRef>
          <a:fontRef idx="minor">
            <a:schemeClr val="tx1"/>
          </a:fontRef>
        </p:style>
      </p:cxnSp>
      <p:cxnSp>
        <p:nvCxnSpPr>
          <p:cNvPr id="20" name="31 Düz Bağlayıcı"/>
          <p:cNvCxnSpPr/>
          <p:nvPr/>
        </p:nvCxnSpPr>
        <p:spPr>
          <a:xfrm flipV="1">
            <a:off x="8992380" y="10467264"/>
            <a:ext cx="0" cy="607912"/>
          </a:xfrm>
          <a:prstGeom prst="line">
            <a:avLst/>
          </a:prstGeom>
          <a:ln w="38100">
            <a:headEnd type="arrow"/>
            <a:tailEnd type="arrow"/>
          </a:ln>
        </p:spPr>
        <p:style>
          <a:lnRef idx="2">
            <a:schemeClr val="accent4"/>
          </a:lnRef>
          <a:fillRef idx="0">
            <a:schemeClr val="accent4"/>
          </a:fillRef>
          <a:effectRef idx="1">
            <a:schemeClr val="accent4"/>
          </a:effectRef>
          <a:fontRef idx="minor">
            <a:schemeClr val="tx1"/>
          </a:fontRef>
        </p:style>
      </p:cxnSp>
      <p:cxnSp>
        <p:nvCxnSpPr>
          <p:cNvPr id="23" name="31 Düz Bağlayıcı"/>
          <p:cNvCxnSpPr/>
          <p:nvPr/>
        </p:nvCxnSpPr>
        <p:spPr>
          <a:xfrm>
            <a:off x="12887399" y="10011446"/>
            <a:ext cx="1987511" cy="0"/>
          </a:xfrm>
          <a:prstGeom prst="line">
            <a:avLst/>
          </a:prstGeom>
          <a:ln w="38100">
            <a:headEnd type="arrow"/>
            <a:tailEnd type="arrow"/>
          </a:ln>
        </p:spPr>
        <p:style>
          <a:lnRef idx="2">
            <a:schemeClr val="accent4"/>
          </a:lnRef>
          <a:fillRef idx="0">
            <a:schemeClr val="accent4"/>
          </a:fillRef>
          <a:effectRef idx="1">
            <a:schemeClr val="accent4"/>
          </a:effectRef>
          <a:fontRef idx="minor">
            <a:schemeClr val="tx1"/>
          </a:fontRef>
        </p:style>
      </p:cxnSp>
      <p:sp>
        <p:nvSpPr>
          <p:cNvPr id="24" name="28 Metin kutusu"/>
          <p:cNvSpPr txBox="1"/>
          <p:nvPr/>
        </p:nvSpPr>
        <p:spPr>
          <a:xfrm>
            <a:off x="13881155" y="4128399"/>
            <a:ext cx="2250937" cy="584775"/>
          </a:xfrm>
          <a:prstGeom prst="rect">
            <a:avLst/>
          </a:prstGeom>
          <a:solidFill>
            <a:srgbClr val="66FFFF"/>
          </a:solidFill>
          <a:ln>
            <a:solidFill>
              <a:srgbClr val="FF0000"/>
            </a:solidFill>
          </a:ln>
        </p:spPr>
        <p:txBody>
          <a:bodyPr wrap="none" rtlCol="0">
            <a:spAutoFit/>
          </a:bodyPr>
          <a:lstStyle/>
          <a:p>
            <a:r>
              <a:rPr lang="tr-TR" sz="3200" b="1"/>
              <a:t>Ölçek VAR</a:t>
            </a:r>
          </a:p>
        </p:txBody>
      </p:sp>
      <p:sp>
        <p:nvSpPr>
          <p:cNvPr id="25" name="28 Metin kutusu"/>
          <p:cNvSpPr txBox="1"/>
          <p:nvPr/>
        </p:nvSpPr>
        <p:spPr>
          <a:xfrm>
            <a:off x="8992380" y="354741"/>
            <a:ext cx="2579552" cy="584775"/>
          </a:xfrm>
          <a:prstGeom prst="rect">
            <a:avLst/>
          </a:prstGeom>
          <a:solidFill>
            <a:srgbClr val="92D050"/>
          </a:solidFill>
          <a:ln>
            <a:solidFill>
              <a:srgbClr val="FF0000"/>
            </a:solidFill>
          </a:ln>
        </p:spPr>
        <p:txBody>
          <a:bodyPr wrap="none" rtlCol="0">
            <a:spAutoFit/>
          </a:bodyPr>
          <a:lstStyle/>
          <a:p>
            <a:r>
              <a:rPr lang="tr-TR" sz="3200" b="1"/>
              <a:t>TEK NÜSHA</a:t>
            </a:r>
          </a:p>
        </p:txBody>
      </p:sp>
    </p:spTree>
    <p:extLst>
      <p:ext uri="{BB962C8B-B14F-4D97-AF65-F5344CB8AC3E}">
        <p14:creationId xmlns:p14="http://schemas.microsoft.com/office/powerpoint/2010/main" val="377891141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Dikdörtgen"/>
          <p:cNvSpPr/>
          <p:nvPr/>
        </p:nvSpPr>
        <p:spPr>
          <a:xfrm>
            <a:off x="9612536" y="988677"/>
            <a:ext cx="4752528" cy="125930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a:t>E-Devlet / WEB</a:t>
            </a:r>
          </a:p>
        </p:txBody>
      </p:sp>
      <p:sp>
        <p:nvSpPr>
          <p:cNvPr id="3" name="10 Metin kutusu"/>
          <p:cNvSpPr txBox="1"/>
          <p:nvPr/>
        </p:nvSpPr>
        <p:spPr>
          <a:xfrm>
            <a:off x="1115021" y="3451012"/>
            <a:ext cx="10476329" cy="584775"/>
          </a:xfrm>
          <a:prstGeom prst="rect">
            <a:avLst/>
          </a:prstGeom>
          <a:noFill/>
        </p:spPr>
        <p:txBody>
          <a:bodyPr wrap="none" rtlCol="0">
            <a:spAutoFit/>
          </a:bodyPr>
          <a:lstStyle/>
          <a:p>
            <a:r>
              <a:rPr lang="tr-TR" sz="3200"/>
              <a:t>PLAN ÖRNEĞİ ELEKTRONİK ORTAMDA HAZIRLANIR.</a:t>
            </a:r>
          </a:p>
        </p:txBody>
      </p:sp>
      <p:sp>
        <p:nvSpPr>
          <p:cNvPr id="4" name="10 Metin kutusu"/>
          <p:cNvSpPr txBox="1"/>
          <p:nvPr/>
        </p:nvSpPr>
        <p:spPr>
          <a:xfrm>
            <a:off x="1077690" y="4451511"/>
            <a:ext cx="2029723" cy="584775"/>
          </a:xfrm>
          <a:prstGeom prst="rect">
            <a:avLst/>
          </a:prstGeom>
          <a:noFill/>
        </p:spPr>
        <p:txBody>
          <a:bodyPr wrap="none" rtlCol="0">
            <a:spAutoFit/>
          </a:bodyPr>
          <a:lstStyle/>
          <a:p>
            <a:r>
              <a:rPr lang="tr-TR" sz="3200"/>
              <a:t>E-İMZALI.</a:t>
            </a:r>
          </a:p>
        </p:txBody>
      </p:sp>
      <p:sp>
        <p:nvSpPr>
          <p:cNvPr id="5" name="10 Metin kutusu"/>
          <p:cNvSpPr txBox="1"/>
          <p:nvPr/>
        </p:nvSpPr>
        <p:spPr>
          <a:xfrm>
            <a:off x="1115021" y="5420491"/>
            <a:ext cx="2831224" cy="584775"/>
          </a:xfrm>
          <a:prstGeom prst="rect">
            <a:avLst/>
          </a:prstGeom>
          <a:noFill/>
        </p:spPr>
        <p:txBody>
          <a:bodyPr wrap="none" rtlCol="0">
            <a:spAutoFit/>
          </a:bodyPr>
          <a:lstStyle/>
          <a:p>
            <a:r>
              <a:rPr lang="tr-TR" sz="3200"/>
              <a:t>KAREKODLU </a:t>
            </a:r>
          </a:p>
        </p:txBody>
      </p:sp>
      <p:sp>
        <p:nvSpPr>
          <p:cNvPr id="6" name="10 Metin kutusu"/>
          <p:cNvSpPr txBox="1"/>
          <p:nvPr/>
        </p:nvSpPr>
        <p:spPr>
          <a:xfrm>
            <a:off x="1092349" y="6383194"/>
            <a:ext cx="2557110" cy="584775"/>
          </a:xfrm>
          <a:prstGeom prst="rect">
            <a:avLst/>
          </a:prstGeom>
          <a:noFill/>
        </p:spPr>
        <p:txBody>
          <a:bodyPr wrap="none" rtlCol="0">
            <a:spAutoFit/>
          </a:bodyPr>
          <a:lstStyle/>
          <a:p>
            <a:r>
              <a:rPr lang="tr-TR" sz="3200"/>
              <a:t>BARKODLU </a:t>
            </a:r>
          </a:p>
        </p:txBody>
      </p:sp>
      <p:sp>
        <p:nvSpPr>
          <p:cNvPr id="7" name="10 Metin kutusu"/>
          <p:cNvSpPr txBox="1"/>
          <p:nvPr/>
        </p:nvSpPr>
        <p:spPr>
          <a:xfrm>
            <a:off x="1077690" y="7345897"/>
            <a:ext cx="18217423" cy="1077218"/>
          </a:xfrm>
          <a:prstGeom prst="rect">
            <a:avLst/>
          </a:prstGeom>
          <a:noFill/>
        </p:spPr>
        <p:txBody>
          <a:bodyPr wrap="none" rtlCol="0">
            <a:spAutoFit/>
          </a:bodyPr>
          <a:lstStyle/>
          <a:p>
            <a:r>
              <a:rPr lang="tr-TR" sz="3200" dirty="0"/>
              <a:t>PLAN ÖRNEĞİ SİSTEME YÜKLENECEK VE İLGİLİSİNİ 30 GÜN İÇİNDE BELGENİN İNDİREREK </a:t>
            </a:r>
          </a:p>
          <a:p>
            <a:r>
              <a:rPr lang="tr-TR" sz="3200" dirty="0"/>
              <a:t>ALABİLECEĞİ HAKKINDA </a:t>
            </a:r>
            <a:r>
              <a:rPr lang="tr-TR" sz="3200" dirty="0" err="1"/>
              <a:t>SMS</a:t>
            </a:r>
            <a:r>
              <a:rPr lang="tr-TR" sz="3200" dirty="0"/>
              <a:t> GÖNDERİLECEK.</a:t>
            </a:r>
          </a:p>
        </p:txBody>
      </p:sp>
      <p:sp>
        <p:nvSpPr>
          <p:cNvPr id="8" name="10 Metin kutusu"/>
          <p:cNvSpPr txBox="1"/>
          <p:nvPr/>
        </p:nvSpPr>
        <p:spPr>
          <a:xfrm>
            <a:off x="1077690" y="8686528"/>
            <a:ext cx="15775024" cy="584775"/>
          </a:xfrm>
          <a:prstGeom prst="rect">
            <a:avLst/>
          </a:prstGeom>
          <a:noFill/>
        </p:spPr>
        <p:txBody>
          <a:bodyPr wrap="none" rtlCol="0">
            <a:spAutoFit/>
          </a:bodyPr>
          <a:lstStyle/>
          <a:p>
            <a:r>
              <a:rPr lang="tr-TR" sz="3200" dirty="0"/>
              <a:t>İNDİRİLMESİ HALİNDE FEN KAYIT TARİH VE NUMARASI İLE SİSTEMDEN SİLİNİR.</a:t>
            </a:r>
          </a:p>
        </p:txBody>
      </p:sp>
      <p:sp>
        <p:nvSpPr>
          <p:cNvPr id="9" name="10 Metin kutusu"/>
          <p:cNvSpPr txBox="1"/>
          <p:nvPr/>
        </p:nvSpPr>
        <p:spPr>
          <a:xfrm>
            <a:off x="1115021" y="9693304"/>
            <a:ext cx="16932456" cy="584775"/>
          </a:xfrm>
          <a:prstGeom prst="rect">
            <a:avLst/>
          </a:prstGeom>
          <a:noFill/>
        </p:spPr>
        <p:txBody>
          <a:bodyPr wrap="none" rtlCol="0">
            <a:spAutoFit/>
          </a:bodyPr>
          <a:lstStyle/>
          <a:p>
            <a:r>
              <a:rPr lang="tr-TR" sz="3200" dirty="0"/>
              <a:t>İNDİRİLMEMESİ HALİNDE İSE SİSTEMDEN GEREKLİ AÇIKLAMA GİRİLEREK KAPATILIR.</a:t>
            </a:r>
          </a:p>
        </p:txBody>
      </p:sp>
    </p:spTree>
    <p:extLst>
      <p:ext uri="{BB962C8B-B14F-4D97-AF65-F5344CB8AC3E}">
        <p14:creationId xmlns:p14="http://schemas.microsoft.com/office/powerpoint/2010/main" val="1506608938"/>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2123133" y="2927276"/>
            <a:ext cx="15633779" cy="9649072"/>
          </a:xfrm>
          <a:prstGeom prst="rect">
            <a:avLst/>
          </a:prstGeom>
        </p:spPr>
      </p:pic>
      <p:sp>
        <p:nvSpPr>
          <p:cNvPr id="3" name="Dikdörtgen 2"/>
          <p:cNvSpPr/>
          <p:nvPr/>
        </p:nvSpPr>
        <p:spPr>
          <a:xfrm>
            <a:off x="8538677" y="1295128"/>
            <a:ext cx="4732386" cy="769441"/>
          </a:xfrm>
          <a:prstGeom prst="rect">
            <a:avLst/>
          </a:prstGeom>
        </p:spPr>
        <p:txBody>
          <a:bodyPr wrap="none">
            <a:spAutoFit/>
          </a:bodyPr>
          <a:lstStyle/>
          <a:p>
            <a:pPr algn="ctr"/>
            <a:r>
              <a:rPr lang="tr-TR" sz="4400" b="1">
                <a:solidFill>
                  <a:srgbClr val="FFC000"/>
                </a:solidFill>
              </a:rPr>
              <a:t>YER GÖSTERME</a:t>
            </a:r>
          </a:p>
        </p:txBody>
      </p:sp>
    </p:spTree>
    <p:extLst>
      <p:ext uri="{BB962C8B-B14F-4D97-AF65-F5344CB8AC3E}">
        <p14:creationId xmlns:p14="http://schemas.microsoft.com/office/powerpoint/2010/main" val="4238346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9 Yuvarlatılmış Dikdörtgen"/>
          <p:cNvSpPr/>
          <p:nvPr/>
        </p:nvSpPr>
        <p:spPr>
          <a:xfrm>
            <a:off x="7783647" y="1012666"/>
            <a:ext cx="9363865" cy="104073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4000" b="1" dirty="0">
                <a:solidFill>
                  <a:srgbClr val="C00000"/>
                </a:solidFill>
              </a:rPr>
              <a:t>YETKİ VE SORUMLULUK</a:t>
            </a:r>
            <a:endParaRPr lang="tr-TR" sz="4000" dirty="0"/>
          </a:p>
        </p:txBody>
      </p:sp>
      <p:sp>
        <p:nvSpPr>
          <p:cNvPr id="5" name="Dikdörtgen 16"/>
          <p:cNvSpPr/>
          <p:nvPr/>
        </p:nvSpPr>
        <p:spPr>
          <a:xfrm>
            <a:off x="1691085" y="2645319"/>
            <a:ext cx="7056784" cy="1764113"/>
          </a:xfrm>
          <a:prstGeom prst="rect">
            <a:avLst/>
          </a:prstGeom>
        </p:spPr>
        <p:txBody>
          <a:bodyPr wrap="square" lIns="101133" tIns="50566" rIns="101133" bIns="50566">
            <a:spAutoFit/>
          </a:bodyPr>
          <a:lstStyle/>
          <a:p>
            <a:pPr algn="just"/>
            <a:r>
              <a:rPr lang="tr-TR" sz="3600" dirty="0"/>
              <a:t>APLİKASYON, YER GÖSTERME VE PLAN ÖRNEĞİ İŞLERİNİN YAPIMI VE KONTROLÜNDEN</a:t>
            </a:r>
          </a:p>
        </p:txBody>
      </p:sp>
      <p:pic>
        <p:nvPicPr>
          <p:cNvPr id="7" name="15 Resim" descr="lihkab_so.jpg"/>
          <p:cNvPicPr>
            <a:picLocks noChangeAspect="1"/>
          </p:cNvPicPr>
          <p:nvPr/>
        </p:nvPicPr>
        <p:blipFill>
          <a:blip r:embed="rId3" cstate="print"/>
          <a:stretch>
            <a:fillRect/>
          </a:stretch>
        </p:blipFill>
        <p:spPr>
          <a:xfrm>
            <a:off x="12637443" y="2480247"/>
            <a:ext cx="2664296" cy="2548458"/>
          </a:xfrm>
          <a:prstGeom prst="rect">
            <a:avLst/>
          </a:prstGeom>
        </p:spPr>
      </p:pic>
      <p:sp>
        <p:nvSpPr>
          <p:cNvPr id="9" name="Sağ Ok 8"/>
          <p:cNvSpPr/>
          <p:nvPr/>
        </p:nvSpPr>
        <p:spPr>
          <a:xfrm>
            <a:off x="9396512" y="3250131"/>
            <a:ext cx="2592288" cy="554487"/>
          </a:xfrm>
          <a:prstGeom prst="rightArrow">
            <a:avLst>
              <a:gd name="adj1" fmla="val 568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1685454" y="5453679"/>
            <a:ext cx="17569952" cy="4524315"/>
          </a:xfrm>
          <a:prstGeom prst="rect">
            <a:avLst/>
          </a:prstGeom>
        </p:spPr>
        <p:txBody>
          <a:bodyPr wrap="square">
            <a:spAutoFit/>
          </a:bodyPr>
          <a:lstStyle/>
          <a:p>
            <a:r>
              <a:rPr lang="tr-TR" sz="3600" dirty="0"/>
              <a:t>CİNS DEĞİŞİKLİĞİ, BİRLEŞTİRME, İRTİFAK  HAKKI  TESİSİ  VEYA  TERKİNİ,  </a:t>
            </a:r>
            <a:r>
              <a:rPr lang="tr-TR" sz="3600" dirty="0" err="1"/>
              <a:t>MUHDESATIN</a:t>
            </a:r>
            <a:r>
              <a:rPr lang="tr-TR" sz="3600" dirty="0"/>
              <a:t>  CİNSE  TAŞINMASI, </a:t>
            </a:r>
            <a:r>
              <a:rPr lang="tr-TR" sz="3600" dirty="0" err="1"/>
              <a:t>MUHDESATIN</a:t>
            </a:r>
            <a:r>
              <a:rPr lang="tr-TR" sz="3600" dirty="0"/>
              <a:t>  TERKİNİ  İŞLEMLERİNİN YAPIMINDAN </a:t>
            </a:r>
          </a:p>
          <a:p>
            <a:endParaRPr lang="tr-TR" sz="3600" dirty="0"/>
          </a:p>
          <a:p>
            <a:endParaRPr lang="tr-TR" sz="3600" dirty="0"/>
          </a:p>
          <a:p>
            <a:endParaRPr lang="tr-TR" sz="3600" dirty="0"/>
          </a:p>
          <a:p>
            <a:endParaRPr lang="tr-TR" sz="3600" dirty="0"/>
          </a:p>
          <a:p>
            <a:r>
              <a:rPr lang="tr-TR" sz="3600" dirty="0"/>
              <a:t> KONTROLÜNDEN İSE </a:t>
            </a:r>
            <a:r>
              <a:rPr lang="tr-TR" sz="3600" dirty="0">
                <a:solidFill>
                  <a:srgbClr val="0624FE"/>
                </a:solidFill>
              </a:rPr>
              <a:t>KADASTRO MÜDÜRLÜĞÜ</a:t>
            </a:r>
            <a:r>
              <a:rPr lang="tr-TR" sz="3600" dirty="0"/>
              <a:t> SORUMLUDUR</a:t>
            </a:r>
          </a:p>
        </p:txBody>
      </p:sp>
      <p:pic>
        <p:nvPicPr>
          <p:cNvPr id="12" name="15 Resim" descr="lihkab_so.jpg"/>
          <p:cNvPicPr>
            <a:picLocks noChangeAspect="1"/>
          </p:cNvPicPr>
          <p:nvPr/>
        </p:nvPicPr>
        <p:blipFill>
          <a:blip r:embed="rId3" cstate="print"/>
          <a:stretch>
            <a:fillRect/>
          </a:stretch>
        </p:blipFill>
        <p:spPr>
          <a:xfrm>
            <a:off x="1979117" y="7559824"/>
            <a:ext cx="1626296" cy="1555588"/>
          </a:xfrm>
          <a:prstGeom prst="rect">
            <a:avLst/>
          </a:prstGeom>
        </p:spPr>
      </p:pic>
      <p:sp>
        <p:nvSpPr>
          <p:cNvPr id="13" name="Dikdörtgen 16"/>
          <p:cNvSpPr/>
          <p:nvPr/>
        </p:nvSpPr>
        <p:spPr>
          <a:xfrm>
            <a:off x="1685454" y="11022241"/>
            <a:ext cx="17209912" cy="1764113"/>
          </a:xfrm>
          <a:prstGeom prst="rect">
            <a:avLst/>
          </a:prstGeom>
        </p:spPr>
        <p:txBody>
          <a:bodyPr wrap="square" lIns="101133" tIns="50566" rIns="101133" bIns="50566">
            <a:spAutoFit/>
          </a:bodyPr>
          <a:lstStyle/>
          <a:p>
            <a:pPr algn="just"/>
            <a:r>
              <a:rPr lang="tr-TR" sz="3600" dirty="0"/>
              <a:t>3091 SAYILI KANUN  KAPSAMINDA ÖNCELİK LİHKAB ANCAK YAZI İLE KADASTRO MÜDÜRLÜĞÜNDEN İSTENMESİ HALİNDE KADASTRO MÜDÜRLÜĞÜ BU İŞLEMİ YAPAR.</a:t>
            </a:r>
          </a:p>
        </p:txBody>
      </p:sp>
    </p:spTree>
    <p:extLst>
      <p:ext uri="{BB962C8B-B14F-4D97-AF65-F5344CB8AC3E}">
        <p14:creationId xmlns:p14="http://schemas.microsoft.com/office/powerpoint/2010/main" val="21977203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3203253" y="863080"/>
            <a:ext cx="11784065" cy="11538832"/>
          </a:xfrm>
          <a:prstGeom prst="rect">
            <a:avLst/>
          </a:prstGeom>
        </p:spPr>
      </p:pic>
    </p:spTree>
    <p:extLst>
      <p:ext uri="{BB962C8B-B14F-4D97-AF65-F5344CB8AC3E}">
        <p14:creationId xmlns:p14="http://schemas.microsoft.com/office/powerpoint/2010/main" val="27651718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1979117" y="575048"/>
            <a:ext cx="16650736" cy="9937104"/>
          </a:xfrm>
          <a:prstGeom prst="rect">
            <a:avLst/>
          </a:prstGeom>
        </p:spPr>
      </p:pic>
      <p:sp>
        <p:nvSpPr>
          <p:cNvPr id="11" name="12 Metin kutusu"/>
          <p:cNvSpPr txBox="1"/>
          <p:nvPr/>
        </p:nvSpPr>
        <p:spPr>
          <a:xfrm>
            <a:off x="278404" y="11741559"/>
            <a:ext cx="18794088" cy="1200329"/>
          </a:xfrm>
          <a:prstGeom prst="rect">
            <a:avLst/>
          </a:prstGeom>
          <a:solidFill>
            <a:srgbClr val="FFC000"/>
          </a:solidFill>
          <a:ln>
            <a:solidFill>
              <a:srgbClr val="FF0000"/>
            </a:solidFill>
          </a:ln>
        </p:spPr>
        <p:txBody>
          <a:bodyPr wrap="square" rtlCol="0">
            <a:spAutoFit/>
          </a:bodyPr>
          <a:lstStyle/>
          <a:p>
            <a:r>
              <a:rPr lang="tr-TR" sz="3600" dirty="0"/>
              <a:t>Yer gösterme krokisinin </a:t>
            </a:r>
            <a:r>
              <a:rPr lang="tr-TR" sz="3600" dirty="0">
                <a:solidFill>
                  <a:srgbClr val="FF0000"/>
                </a:solidFill>
              </a:rPr>
              <a:t>tasdikli örneği, ilgilisine </a:t>
            </a:r>
            <a:r>
              <a:rPr lang="tr-TR" sz="3600" dirty="0"/>
              <a:t>istem belgesinin/ iş yapım sözleşmesi arka yüzüne teslime dair imzası alınarak teslim edilir. </a:t>
            </a:r>
          </a:p>
        </p:txBody>
      </p:sp>
      <p:sp>
        <p:nvSpPr>
          <p:cNvPr id="12" name="14 Metin kutusu"/>
          <p:cNvSpPr txBox="1"/>
          <p:nvPr/>
        </p:nvSpPr>
        <p:spPr>
          <a:xfrm>
            <a:off x="9647969" y="10686058"/>
            <a:ext cx="8856984" cy="646331"/>
          </a:xfrm>
          <a:prstGeom prst="rect">
            <a:avLst/>
          </a:prstGeom>
          <a:solidFill>
            <a:srgbClr val="FFC000"/>
          </a:solidFill>
          <a:ln>
            <a:solidFill>
              <a:srgbClr val="FF0000"/>
            </a:solidFill>
          </a:ln>
        </p:spPr>
        <p:txBody>
          <a:bodyPr wrap="square" rtlCol="0">
            <a:spAutoFit/>
          </a:bodyPr>
          <a:lstStyle/>
          <a:p>
            <a:r>
              <a:rPr lang="tr-TR" sz="3600" dirty="0"/>
              <a:t>Zeminde parselin yeri ilgilisine gösterilir.</a:t>
            </a:r>
          </a:p>
        </p:txBody>
      </p:sp>
      <p:sp>
        <p:nvSpPr>
          <p:cNvPr id="13" name="12 Metin kutusu"/>
          <p:cNvSpPr txBox="1"/>
          <p:nvPr/>
        </p:nvSpPr>
        <p:spPr>
          <a:xfrm>
            <a:off x="1959639" y="10610414"/>
            <a:ext cx="6264696" cy="646331"/>
          </a:xfrm>
          <a:prstGeom prst="rect">
            <a:avLst/>
          </a:prstGeom>
          <a:solidFill>
            <a:srgbClr val="FFC000"/>
          </a:solidFill>
          <a:ln>
            <a:solidFill>
              <a:srgbClr val="FF0000"/>
            </a:solidFill>
          </a:ln>
        </p:spPr>
        <p:txBody>
          <a:bodyPr wrap="square" rtlCol="0">
            <a:spAutoFit/>
          </a:bodyPr>
          <a:lstStyle/>
          <a:p>
            <a:r>
              <a:rPr lang="tr-TR" sz="3600" dirty="0"/>
              <a:t>Herhangi bir ölçü yapılmaz !</a:t>
            </a:r>
          </a:p>
        </p:txBody>
      </p:sp>
    </p:spTree>
    <p:extLst>
      <p:ext uri="{BB962C8B-B14F-4D97-AF65-F5344CB8AC3E}">
        <p14:creationId xmlns:p14="http://schemas.microsoft.com/office/powerpoint/2010/main" val="178062713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1619077" y="1367136"/>
            <a:ext cx="15449236" cy="10389085"/>
          </a:xfrm>
          <a:prstGeom prst="rect">
            <a:avLst/>
          </a:prstGeom>
        </p:spPr>
      </p:pic>
    </p:spTree>
    <p:extLst>
      <p:ext uri="{BB962C8B-B14F-4D97-AF65-F5344CB8AC3E}">
        <p14:creationId xmlns:p14="http://schemas.microsoft.com/office/powerpoint/2010/main" val="66513846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Dikdörtgen"/>
          <p:cNvSpPr/>
          <p:nvPr/>
        </p:nvSpPr>
        <p:spPr>
          <a:xfrm>
            <a:off x="1718310" y="4471587"/>
            <a:ext cx="17038671" cy="1288037"/>
          </a:xfrm>
          <a:prstGeom prst="rect">
            <a:avLst/>
          </a:prstGeom>
          <a:noFill/>
        </p:spPr>
        <p:txBody>
          <a:bodyPr wrap="square" lIns="361185" tIns="180590" rIns="361185" bIns="180590">
            <a:spAutoFit/>
          </a:bodyPr>
          <a:lstStyle/>
          <a:p>
            <a:pPr algn="ctr"/>
            <a:r>
              <a:rPr lang="tr-TR" sz="6000" b="1" spc="1187">
                <a:ln w="11430" cmpd="sng">
                  <a:solidFill>
                    <a:srgbClr val="FF9933"/>
                  </a:solidFill>
                  <a:prstDash val="solid"/>
                  <a:miter lim="800000"/>
                </a:ln>
                <a:solidFill>
                  <a:srgbClr val="FF9933"/>
                </a:solidFill>
                <a:effectLst>
                  <a:glow rad="45500">
                    <a:schemeClr val="accent1">
                      <a:satMod val="220000"/>
                      <a:alpha val="35000"/>
                    </a:schemeClr>
                  </a:glow>
                </a:effectLst>
              </a:rPr>
              <a:t>APLİKASYON</a:t>
            </a:r>
          </a:p>
        </p:txBody>
      </p:sp>
      <p:sp>
        <p:nvSpPr>
          <p:cNvPr id="12" name="11 Dikdörtgen"/>
          <p:cNvSpPr/>
          <p:nvPr/>
        </p:nvSpPr>
        <p:spPr>
          <a:xfrm>
            <a:off x="1259036" y="5831632"/>
            <a:ext cx="17425937" cy="2211367"/>
          </a:xfrm>
          <a:prstGeom prst="rect">
            <a:avLst/>
          </a:prstGeom>
        </p:spPr>
        <p:txBody>
          <a:bodyPr wrap="square" lIns="361185" tIns="180590" rIns="361185" bIns="180590">
            <a:spAutoFit/>
          </a:bodyPr>
          <a:lstStyle/>
          <a:p>
            <a:r>
              <a:rPr lang="tr-TR" sz="4000" dirty="0"/>
              <a:t> </a:t>
            </a:r>
            <a:r>
              <a:rPr lang="tr-TR" sz="4000" b="1" dirty="0"/>
              <a:t>Aplikasyon: </a:t>
            </a:r>
            <a:r>
              <a:rPr lang="tr-TR" sz="4000" dirty="0"/>
              <a:t>Taşınmaza ait mülkiyet, irtifak hakkı ve yolların sınırlarının, tescilli tapu planındaki bilgi ve belgelerine uygun olarak zeminde işaretlenmesi işlemidir.</a:t>
            </a:r>
          </a:p>
        </p:txBody>
      </p:sp>
    </p:spTree>
    <p:extLst>
      <p:ext uri="{BB962C8B-B14F-4D97-AF65-F5344CB8AC3E}">
        <p14:creationId xmlns:p14="http://schemas.microsoft.com/office/powerpoint/2010/main" val="411512267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aplikasyon işlemi ile ilgili görsel sonucu"/>
          <p:cNvPicPr>
            <a:picLocks noChangeAspect="1" noChangeArrowheads="1"/>
          </p:cNvPicPr>
          <p:nvPr/>
        </p:nvPicPr>
        <p:blipFill>
          <a:blip r:embed="rId2" cstate="print"/>
          <a:srcRect t="3227" r="10798"/>
          <a:stretch>
            <a:fillRect/>
          </a:stretch>
        </p:blipFill>
        <p:spPr bwMode="auto">
          <a:xfrm>
            <a:off x="1005434" y="4679504"/>
            <a:ext cx="6407635" cy="5837319"/>
          </a:xfrm>
          <a:prstGeom prst="rect">
            <a:avLst/>
          </a:prstGeom>
          <a:ln>
            <a:noFill/>
          </a:ln>
          <a:effectLst>
            <a:softEdge rad="112500"/>
          </a:effectLst>
        </p:spPr>
      </p:pic>
      <p:sp>
        <p:nvSpPr>
          <p:cNvPr id="13" name="79 Dikdörtgen"/>
          <p:cNvSpPr/>
          <p:nvPr/>
        </p:nvSpPr>
        <p:spPr>
          <a:xfrm>
            <a:off x="995611" y="2328229"/>
            <a:ext cx="19298144" cy="1200329"/>
          </a:xfrm>
          <a:prstGeom prst="rect">
            <a:avLst/>
          </a:prstGeom>
        </p:spPr>
        <p:txBody>
          <a:bodyPr wrap="square">
            <a:spAutoFit/>
          </a:bodyPr>
          <a:lstStyle/>
          <a:p>
            <a:pPr algn="just"/>
            <a:r>
              <a:rPr lang="tr-TR" sz="3600" dirty="0"/>
              <a:t>APLİKASYON, </a:t>
            </a:r>
            <a:r>
              <a:rPr lang="tr-TR" sz="3600" dirty="0">
                <a:solidFill>
                  <a:srgbClr val="FF0000"/>
                </a:solidFill>
              </a:rPr>
              <a:t>YERSEL</a:t>
            </a:r>
            <a:r>
              <a:rPr lang="tr-TR" sz="3600" dirty="0"/>
              <a:t> VEYA </a:t>
            </a:r>
            <a:r>
              <a:rPr lang="tr-TR" sz="3600" dirty="0">
                <a:solidFill>
                  <a:srgbClr val="0624FE"/>
                </a:solidFill>
              </a:rPr>
              <a:t>UYDU</a:t>
            </a:r>
            <a:r>
              <a:rPr lang="tr-TR" sz="3600" dirty="0"/>
              <a:t> TEKNİKLERİNDEN YARARLANARAK, KONTROL NOKTALARINA DAYALI KONTROLLÜ ŞEKLİNDE YAPILIR.</a:t>
            </a:r>
          </a:p>
        </p:txBody>
      </p:sp>
      <p:sp>
        <p:nvSpPr>
          <p:cNvPr id="15" name="Dikdörtgen 11"/>
          <p:cNvSpPr/>
          <p:nvPr/>
        </p:nvSpPr>
        <p:spPr>
          <a:xfrm>
            <a:off x="8080796" y="5759624"/>
            <a:ext cx="10009112" cy="3980104"/>
          </a:xfrm>
          <a:prstGeom prst="rect">
            <a:avLst/>
          </a:prstGeom>
        </p:spPr>
        <p:txBody>
          <a:bodyPr wrap="square" lIns="101133" tIns="50566" rIns="101133" bIns="50566">
            <a:spAutoFit/>
          </a:bodyPr>
          <a:lstStyle/>
          <a:p>
            <a:pPr algn="just"/>
            <a:r>
              <a:rPr lang="tr-TR" sz="3600" b="1" u="sng" dirty="0">
                <a:solidFill>
                  <a:srgbClr val="FF0000"/>
                </a:solidFill>
              </a:rPr>
              <a:t>Yersel teknikle</a:t>
            </a:r>
            <a:r>
              <a:rPr lang="tr-TR" sz="3600" dirty="0">
                <a:solidFill>
                  <a:srgbClr val="FF0000"/>
                </a:solidFill>
              </a:rPr>
              <a:t> </a:t>
            </a:r>
            <a:r>
              <a:rPr lang="tr-TR" sz="3600" dirty="0"/>
              <a:t>yapılması durumunda en az 3 yer kontrol noktasının oluşturduğu 2 ayrı nokta çiftinden yapılır. Uzunluk ölçme doğruluğu ±3 </a:t>
            </a:r>
            <a:r>
              <a:rPr lang="tr-TR" sz="3600" dirty="0" err="1"/>
              <a:t>mm+3</a:t>
            </a:r>
            <a:r>
              <a:rPr lang="tr-TR" sz="3600" dirty="0"/>
              <a:t> </a:t>
            </a:r>
            <a:r>
              <a:rPr lang="tr-TR" sz="3600" dirty="0" err="1"/>
              <a:t>ppm</a:t>
            </a:r>
            <a:r>
              <a:rPr lang="tr-TR" sz="3600" dirty="0"/>
              <a:t> ve daha iyi, açı ölçme doğruluğu ±10 cc (3’’) ve daha iyi olan elektronik takeometreler kullanılır. </a:t>
            </a:r>
            <a:r>
              <a:rPr lang="tr-TR" sz="3600" b="1" i="1" dirty="0">
                <a:solidFill>
                  <a:srgbClr val="C00000"/>
                </a:solidFill>
              </a:rPr>
              <a:t>(</a:t>
            </a:r>
            <a:r>
              <a:rPr lang="tr-TR" sz="3600" b="1" i="1" dirty="0" err="1">
                <a:solidFill>
                  <a:srgbClr val="C00000"/>
                </a:solidFill>
              </a:rPr>
              <a:t>B.Ö.H.H.B.Ü.Y</a:t>
            </a:r>
            <a:r>
              <a:rPr lang="tr-TR" sz="3600" b="1" i="1" dirty="0">
                <a:solidFill>
                  <a:srgbClr val="C00000"/>
                </a:solidFill>
              </a:rPr>
              <a:t>’ ile getirilen değişiklik)</a:t>
            </a:r>
            <a:endParaRPr lang="tr-TR" sz="3600" dirty="0"/>
          </a:p>
        </p:txBody>
      </p:sp>
    </p:spTree>
    <p:extLst>
      <p:ext uri="{BB962C8B-B14F-4D97-AF65-F5344CB8AC3E}">
        <p14:creationId xmlns:p14="http://schemas.microsoft.com/office/powerpoint/2010/main" val="166812429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79 Dikdörtgen"/>
          <p:cNvSpPr/>
          <p:nvPr/>
        </p:nvSpPr>
        <p:spPr>
          <a:xfrm>
            <a:off x="995611" y="2328229"/>
            <a:ext cx="19298144" cy="1200329"/>
          </a:xfrm>
          <a:prstGeom prst="rect">
            <a:avLst/>
          </a:prstGeom>
        </p:spPr>
        <p:txBody>
          <a:bodyPr wrap="square">
            <a:spAutoFit/>
          </a:bodyPr>
          <a:lstStyle/>
          <a:p>
            <a:pPr algn="just"/>
            <a:r>
              <a:rPr lang="tr-TR" sz="3600" dirty="0"/>
              <a:t>APLİKASYON, </a:t>
            </a:r>
            <a:r>
              <a:rPr lang="tr-TR" sz="3600" dirty="0">
                <a:solidFill>
                  <a:srgbClr val="FF0000"/>
                </a:solidFill>
              </a:rPr>
              <a:t>YERSEL</a:t>
            </a:r>
            <a:r>
              <a:rPr lang="tr-TR" sz="3600" dirty="0"/>
              <a:t> VEYA </a:t>
            </a:r>
            <a:r>
              <a:rPr lang="tr-TR" sz="3600" dirty="0">
                <a:solidFill>
                  <a:srgbClr val="0624FE"/>
                </a:solidFill>
              </a:rPr>
              <a:t>UYDU</a:t>
            </a:r>
            <a:r>
              <a:rPr lang="tr-TR" sz="3600" dirty="0"/>
              <a:t> TEKNİKLERİNDEN YARARLANARAK, KONTROL NOKTALARINA DAYALI KONTROLLÜ ŞEKLİNDE YAPILIR.</a:t>
            </a:r>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l="6311" t="200" r="41084" b="-200"/>
          <a:stretch/>
        </p:blipFill>
        <p:spPr>
          <a:xfrm>
            <a:off x="682973" y="4607496"/>
            <a:ext cx="5664707" cy="5616624"/>
          </a:xfrm>
          <a:prstGeom prst="rect">
            <a:avLst/>
          </a:prstGeom>
          <a:ln>
            <a:noFill/>
          </a:ln>
          <a:effectLst>
            <a:softEdge rad="112500"/>
          </a:effectLst>
        </p:spPr>
      </p:pic>
      <p:sp>
        <p:nvSpPr>
          <p:cNvPr id="11" name="Dikdörtgen 17"/>
          <p:cNvSpPr/>
          <p:nvPr/>
        </p:nvSpPr>
        <p:spPr>
          <a:xfrm>
            <a:off x="7643824" y="3968429"/>
            <a:ext cx="11329181" cy="3426106"/>
          </a:xfrm>
          <a:prstGeom prst="rect">
            <a:avLst/>
          </a:prstGeom>
        </p:spPr>
        <p:txBody>
          <a:bodyPr wrap="square" lIns="101133" tIns="50566" rIns="101133" bIns="50566">
            <a:spAutoFit/>
          </a:bodyPr>
          <a:lstStyle/>
          <a:p>
            <a:pPr algn="just"/>
            <a:r>
              <a:rPr lang="tr-TR" sz="3600" b="1" u="sng" dirty="0" err="1"/>
              <a:t>TUSAGA</a:t>
            </a:r>
            <a:r>
              <a:rPr lang="tr-TR" sz="3600" b="1" u="sng" dirty="0"/>
              <a:t>-Aktif</a:t>
            </a:r>
            <a:r>
              <a:rPr lang="tr-TR" sz="3600" dirty="0"/>
              <a:t> sistemiyle yapılması durumunda en fazla 5 km uzaklıkta bulunan kontrol edilmiş mevcut yer kontrol noktasından, bu mümkün değilse pafta ve zemini ile uyumlu kesin olarak tanımlanabilen parsel köşe noktası referans noktası olarak kullanılarak veya yeni yer kontrol noktası üretilerek yapılır. </a:t>
            </a:r>
          </a:p>
        </p:txBody>
      </p:sp>
      <p:sp>
        <p:nvSpPr>
          <p:cNvPr id="17" name="Dikdörtgen 16"/>
          <p:cNvSpPr/>
          <p:nvPr/>
        </p:nvSpPr>
        <p:spPr>
          <a:xfrm>
            <a:off x="7641591" y="8351912"/>
            <a:ext cx="10436758" cy="1210115"/>
          </a:xfrm>
          <a:prstGeom prst="rect">
            <a:avLst/>
          </a:prstGeom>
        </p:spPr>
        <p:txBody>
          <a:bodyPr wrap="square" lIns="101133" tIns="50566" rIns="101133" bIns="50566">
            <a:spAutoFit/>
          </a:bodyPr>
          <a:lstStyle/>
          <a:p>
            <a:pPr algn="just"/>
            <a:r>
              <a:rPr lang="tr-TR" sz="3600" b="1" u="sng" dirty="0" err="1"/>
              <a:t>GNSS</a:t>
            </a:r>
            <a:r>
              <a:rPr lang="tr-TR" sz="3600" dirty="0"/>
              <a:t> kullanılması durumunda en az 2 yer kontrol noktasından koordinatlarla yapılır.</a:t>
            </a:r>
          </a:p>
        </p:txBody>
      </p:sp>
      <p:sp>
        <p:nvSpPr>
          <p:cNvPr id="18" name="Dikdörtgen 19"/>
          <p:cNvSpPr/>
          <p:nvPr/>
        </p:nvSpPr>
        <p:spPr>
          <a:xfrm>
            <a:off x="709390" y="10804072"/>
            <a:ext cx="15898960" cy="1764113"/>
          </a:xfrm>
          <a:prstGeom prst="rect">
            <a:avLst/>
          </a:prstGeom>
        </p:spPr>
        <p:txBody>
          <a:bodyPr wrap="square" lIns="101133" tIns="50566" rIns="101133" bIns="50566">
            <a:spAutoFit/>
          </a:bodyPr>
          <a:lstStyle/>
          <a:p>
            <a:pPr algn="just"/>
            <a:r>
              <a:rPr lang="tr-TR" sz="3600" dirty="0"/>
              <a:t>Kontrollü olarak yapılacak aplikasyon yöntemlerine göre her durumda iki aplikasyon noktası arasındaki uzaklık </a:t>
            </a:r>
            <a:r>
              <a:rPr lang="tr-TR" sz="3600" b="1" dirty="0">
                <a:solidFill>
                  <a:srgbClr val="C00000"/>
                </a:solidFill>
              </a:rPr>
              <a:t>8 cm</a:t>
            </a:r>
            <a:r>
              <a:rPr lang="tr-TR" sz="3600" dirty="0"/>
              <a:t>’yi geçmemelidir. </a:t>
            </a:r>
            <a:r>
              <a:rPr lang="tr-TR" sz="3600" b="1" i="1" dirty="0">
                <a:solidFill>
                  <a:srgbClr val="C00000"/>
                </a:solidFill>
              </a:rPr>
              <a:t>(</a:t>
            </a:r>
            <a:r>
              <a:rPr lang="tr-TR" sz="3600" b="1" i="1" dirty="0" err="1">
                <a:solidFill>
                  <a:srgbClr val="C00000"/>
                </a:solidFill>
              </a:rPr>
              <a:t>B.Ö.H.H.B.Ü.Y’ile</a:t>
            </a:r>
            <a:r>
              <a:rPr lang="tr-TR" sz="3600" b="1" i="1" dirty="0">
                <a:solidFill>
                  <a:srgbClr val="C00000"/>
                </a:solidFill>
              </a:rPr>
              <a:t> getirilen değişiklik)</a:t>
            </a:r>
          </a:p>
        </p:txBody>
      </p:sp>
    </p:spTree>
    <p:extLst>
      <p:ext uri="{BB962C8B-B14F-4D97-AF65-F5344CB8AC3E}">
        <p14:creationId xmlns:p14="http://schemas.microsoft.com/office/powerpoint/2010/main" val="207769834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5">
            <a:extLst>
              <a:ext uri="{FF2B5EF4-FFF2-40B4-BE49-F238E27FC236}">
                <a16:creationId xmlns:a16="http://schemas.microsoft.com/office/drawing/2014/main" id="{768FB9FD-508C-45FB-B9A4-5A199142D858}"/>
              </a:ext>
            </a:extLst>
          </p:cNvPr>
          <p:cNvSpPr>
            <a:spLocks/>
          </p:cNvSpPr>
          <p:nvPr/>
        </p:nvSpPr>
        <p:spPr bwMode="auto">
          <a:xfrm rot="16200000">
            <a:off x="-828484" y="6192272"/>
            <a:ext cx="7920000" cy="2880000"/>
          </a:xfrm>
          <a:custGeom>
            <a:avLst/>
            <a:gdLst>
              <a:gd name="T0" fmla="*/ 2969 w 3735"/>
              <a:gd name="T1" fmla="*/ 207 h 1395"/>
              <a:gd name="T2" fmla="*/ 2969 w 3735"/>
              <a:gd name="T3" fmla="*/ 206 h 1395"/>
              <a:gd name="T4" fmla="*/ 2969 w 3735"/>
              <a:gd name="T5" fmla="*/ 206 h 1395"/>
              <a:gd name="T6" fmla="*/ 3317 w 3735"/>
              <a:gd name="T7" fmla="*/ 350 h 1395"/>
              <a:gd name="T8" fmla="*/ 3317 w 3735"/>
              <a:gd name="T9" fmla="*/ 1045 h 1395"/>
              <a:gd name="T10" fmla="*/ 2969 w 3735"/>
              <a:gd name="T11" fmla="*/ 1189 h 1395"/>
              <a:gd name="T12" fmla="*/ 2622 w 3735"/>
              <a:gd name="T13" fmla="*/ 1045 h 1395"/>
              <a:gd name="T14" fmla="*/ 2476 w 3735"/>
              <a:gd name="T15" fmla="*/ 1191 h 1395"/>
              <a:gd name="T16" fmla="*/ 2969 w 3735"/>
              <a:gd name="T17" fmla="*/ 1395 h 1395"/>
              <a:gd name="T18" fmla="*/ 3462 w 3735"/>
              <a:gd name="T19" fmla="*/ 1191 h 1395"/>
              <a:gd name="T20" fmla="*/ 3462 w 3735"/>
              <a:gd name="T21" fmla="*/ 204 h 1395"/>
              <a:gd name="T22" fmla="*/ 2969 w 3735"/>
              <a:gd name="T23" fmla="*/ 0 h 1395"/>
              <a:gd name="T24" fmla="*/ 2969 w 3735"/>
              <a:gd name="T25" fmla="*/ 0 h 1395"/>
              <a:gd name="T26" fmla="*/ 2969 w 3735"/>
              <a:gd name="T27" fmla="*/ 0 h 1395"/>
              <a:gd name="T28" fmla="*/ 0 w 3735"/>
              <a:gd name="T29" fmla="*/ 0 h 1395"/>
              <a:gd name="T30" fmla="*/ 0 w 3735"/>
              <a:gd name="T31" fmla="*/ 207 h 1395"/>
              <a:gd name="T32" fmla="*/ 2969 w 3735"/>
              <a:gd name="T33" fmla="*/ 207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5" h="1395">
                <a:moveTo>
                  <a:pt x="2969" y="207"/>
                </a:moveTo>
                <a:cubicBezTo>
                  <a:pt x="2969" y="206"/>
                  <a:pt x="2969" y="206"/>
                  <a:pt x="2969" y="206"/>
                </a:cubicBezTo>
                <a:cubicBezTo>
                  <a:pt x="2969" y="206"/>
                  <a:pt x="2969" y="206"/>
                  <a:pt x="2969" y="206"/>
                </a:cubicBezTo>
                <a:cubicBezTo>
                  <a:pt x="3095" y="206"/>
                  <a:pt x="3221" y="254"/>
                  <a:pt x="3317" y="350"/>
                </a:cubicBezTo>
                <a:cubicBezTo>
                  <a:pt x="3508" y="542"/>
                  <a:pt x="3508" y="853"/>
                  <a:pt x="3317" y="1045"/>
                </a:cubicBezTo>
                <a:cubicBezTo>
                  <a:pt x="3221" y="1141"/>
                  <a:pt x="3095" y="1188"/>
                  <a:pt x="2969" y="1189"/>
                </a:cubicBezTo>
                <a:cubicBezTo>
                  <a:pt x="2844" y="1189"/>
                  <a:pt x="2718" y="1141"/>
                  <a:pt x="2622" y="1045"/>
                </a:cubicBezTo>
                <a:cubicBezTo>
                  <a:pt x="2476" y="1191"/>
                  <a:pt x="2476" y="1191"/>
                  <a:pt x="2476" y="1191"/>
                </a:cubicBezTo>
                <a:cubicBezTo>
                  <a:pt x="2612" y="1327"/>
                  <a:pt x="2791" y="1395"/>
                  <a:pt x="2969" y="1395"/>
                </a:cubicBezTo>
                <a:cubicBezTo>
                  <a:pt x="3148" y="1395"/>
                  <a:pt x="3326" y="1327"/>
                  <a:pt x="3462" y="1191"/>
                </a:cubicBezTo>
                <a:cubicBezTo>
                  <a:pt x="3735" y="918"/>
                  <a:pt x="3735" y="477"/>
                  <a:pt x="3462" y="204"/>
                </a:cubicBezTo>
                <a:cubicBezTo>
                  <a:pt x="3326" y="68"/>
                  <a:pt x="3148" y="0"/>
                  <a:pt x="2969" y="0"/>
                </a:cubicBezTo>
                <a:cubicBezTo>
                  <a:pt x="2969" y="0"/>
                  <a:pt x="2969" y="0"/>
                  <a:pt x="2969" y="0"/>
                </a:cubicBezTo>
                <a:cubicBezTo>
                  <a:pt x="2969" y="0"/>
                  <a:pt x="2969" y="0"/>
                  <a:pt x="2969" y="0"/>
                </a:cubicBezTo>
                <a:cubicBezTo>
                  <a:pt x="0" y="0"/>
                  <a:pt x="0" y="0"/>
                  <a:pt x="0" y="0"/>
                </a:cubicBezTo>
                <a:cubicBezTo>
                  <a:pt x="0" y="207"/>
                  <a:pt x="0" y="207"/>
                  <a:pt x="0" y="207"/>
                </a:cubicBezTo>
                <a:lnTo>
                  <a:pt x="2969" y="20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34" name="Oval 68">
            <a:extLst>
              <a:ext uri="{FF2B5EF4-FFF2-40B4-BE49-F238E27FC236}">
                <a16:creationId xmlns:a16="http://schemas.microsoft.com/office/drawing/2014/main" id="{B234739F-137F-4F62-9B52-DCFB13D83C1C}"/>
              </a:ext>
            </a:extLst>
          </p:cNvPr>
          <p:cNvSpPr/>
          <p:nvPr/>
        </p:nvSpPr>
        <p:spPr>
          <a:xfrm>
            <a:off x="5807437" y="4553161"/>
            <a:ext cx="1440000" cy="1440000"/>
          </a:xfrm>
          <a:prstGeom prst="ellipse">
            <a:avLst/>
          </a:prstGeom>
          <a:solidFill>
            <a:srgbClr val="6E1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3</a:t>
            </a:r>
          </a:p>
        </p:txBody>
      </p:sp>
      <p:sp>
        <p:nvSpPr>
          <p:cNvPr id="35" name="Oval 70">
            <a:extLst>
              <a:ext uri="{FF2B5EF4-FFF2-40B4-BE49-F238E27FC236}">
                <a16:creationId xmlns:a16="http://schemas.microsoft.com/office/drawing/2014/main" id="{D104A93C-8179-48EB-AABC-80CB03EBE7B2}"/>
              </a:ext>
            </a:extLst>
          </p:cNvPr>
          <p:cNvSpPr/>
          <p:nvPr/>
        </p:nvSpPr>
        <p:spPr>
          <a:xfrm>
            <a:off x="12432173" y="4545446"/>
            <a:ext cx="1440000" cy="144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7</a:t>
            </a:r>
          </a:p>
        </p:txBody>
      </p:sp>
      <p:sp>
        <p:nvSpPr>
          <p:cNvPr id="36" name="Oval 71">
            <a:extLst>
              <a:ext uri="{FF2B5EF4-FFF2-40B4-BE49-F238E27FC236}">
                <a16:creationId xmlns:a16="http://schemas.microsoft.com/office/drawing/2014/main" id="{A9A48D46-CBA8-4B56-91FF-07438AF0E3FF}"/>
              </a:ext>
            </a:extLst>
          </p:cNvPr>
          <p:cNvSpPr/>
          <p:nvPr/>
        </p:nvSpPr>
        <p:spPr>
          <a:xfrm>
            <a:off x="9046561" y="4592884"/>
            <a:ext cx="1440000" cy="144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5</a:t>
            </a:r>
          </a:p>
        </p:txBody>
      </p:sp>
      <p:sp>
        <p:nvSpPr>
          <p:cNvPr id="37" name="Oval 72">
            <a:extLst>
              <a:ext uri="{FF2B5EF4-FFF2-40B4-BE49-F238E27FC236}">
                <a16:creationId xmlns:a16="http://schemas.microsoft.com/office/drawing/2014/main" id="{811A07DF-A3C0-42E0-90E8-C6F5026DD306}"/>
              </a:ext>
            </a:extLst>
          </p:cNvPr>
          <p:cNvSpPr/>
          <p:nvPr/>
        </p:nvSpPr>
        <p:spPr>
          <a:xfrm>
            <a:off x="4132138" y="6345806"/>
            <a:ext cx="1440000" cy="144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2</a:t>
            </a:r>
          </a:p>
        </p:txBody>
      </p:sp>
      <p:sp>
        <p:nvSpPr>
          <p:cNvPr id="38" name="Oval 73">
            <a:extLst>
              <a:ext uri="{FF2B5EF4-FFF2-40B4-BE49-F238E27FC236}">
                <a16:creationId xmlns:a16="http://schemas.microsoft.com/office/drawing/2014/main" id="{0B0341B7-8D48-478C-B9E3-628E56FFD7F9}"/>
              </a:ext>
            </a:extLst>
          </p:cNvPr>
          <p:cNvSpPr/>
          <p:nvPr/>
        </p:nvSpPr>
        <p:spPr>
          <a:xfrm>
            <a:off x="7463621" y="6345806"/>
            <a:ext cx="1440000" cy="14400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4</a:t>
            </a:r>
          </a:p>
        </p:txBody>
      </p:sp>
      <p:sp>
        <p:nvSpPr>
          <p:cNvPr id="39" name="Oval 74">
            <a:extLst>
              <a:ext uri="{FF2B5EF4-FFF2-40B4-BE49-F238E27FC236}">
                <a16:creationId xmlns:a16="http://schemas.microsoft.com/office/drawing/2014/main" id="{DE87EE82-E6FC-4E13-8748-4212CE5C8594}"/>
              </a:ext>
            </a:extLst>
          </p:cNvPr>
          <p:cNvSpPr/>
          <p:nvPr/>
        </p:nvSpPr>
        <p:spPr>
          <a:xfrm>
            <a:off x="10703981" y="6327753"/>
            <a:ext cx="1440000" cy="1440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6</a:t>
            </a:r>
          </a:p>
        </p:txBody>
      </p:sp>
      <p:sp>
        <p:nvSpPr>
          <p:cNvPr id="40" name="Oval 75">
            <a:extLst>
              <a:ext uri="{FF2B5EF4-FFF2-40B4-BE49-F238E27FC236}">
                <a16:creationId xmlns:a16="http://schemas.microsoft.com/office/drawing/2014/main" id="{00A0E844-2ADE-4280-A67B-DEFE37A04949}"/>
              </a:ext>
            </a:extLst>
          </p:cNvPr>
          <p:cNvSpPr/>
          <p:nvPr/>
        </p:nvSpPr>
        <p:spPr>
          <a:xfrm>
            <a:off x="13970206" y="6327753"/>
            <a:ext cx="1440000" cy="1440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atin typeface="Noto Sans" panose="020B0502040504020204" pitchFamily="34"/>
                <a:ea typeface="Noto Sans" panose="020B0502040504020204" pitchFamily="34"/>
                <a:cs typeface="Noto Sans" panose="020B0502040504020204" pitchFamily="34"/>
              </a:rPr>
              <a:t>8</a:t>
            </a:r>
          </a:p>
        </p:txBody>
      </p:sp>
      <p:sp>
        <p:nvSpPr>
          <p:cNvPr id="41" name="Oval 71">
            <a:extLst>
              <a:ext uri="{FF2B5EF4-FFF2-40B4-BE49-F238E27FC236}">
                <a16:creationId xmlns:a16="http://schemas.microsoft.com/office/drawing/2014/main" id="{A9A48D46-CBA8-4B56-91FF-07438AF0E3FF}"/>
              </a:ext>
            </a:extLst>
          </p:cNvPr>
          <p:cNvSpPr/>
          <p:nvPr/>
        </p:nvSpPr>
        <p:spPr>
          <a:xfrm>
            <a:off x="15636613" y="4592884"/>
            <a:ext cx="1440000" cy="144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a:latin typeface="Noto Sans" panose="020B0502040504020204" pitchFamily="34"/>
                <a:ea typeface="Noto Sans" panose="020B0502040504020204" pitchFamily="34"/>
                <a:cs typeface="Noto Sans" panose="020B0502040504020204" pitchFamily="34"/>
              </a:rPr>
              <a:t>9</a:t>
            </a:r>
            <a:endParaRPr lang="en-GB" sz="5400" b="1">
              <a:latin typeface="Noto Sans" panose="020B0502040504020204" pitchFamily="34"/>
              <a:ea typeface="Noto Sans" panose="020B0502040504020204" pitchFamily="34"/>
              <a:cs typeface="Noto Sans" panose="020B0502040504020204" pitchFamily="34"/>
            </a:endParaRPr>
          </a:p>
        </p:txBody>
      </p:sp>
      <p:sp>
        <p:nvSpPr>
          <p:cNvPr id="42" name="Oval 72">
            <a:extLst>
              <a:ext uri="{FF2B5EF4-FFF2-40B4-BE49-F238E27FC236}">
                <a16:creationId xmlns:a16="http://schemas.microsoft.com/office/drawing/2014/main" id="{811A07DF-A3C0-42E0-90E8-C6F5026DD306}"/>
              </a:ext>
            </a:extLst>
          </p:cNvPr>
          <p:cNvSpPr/>
          <p:nvPr/>
        </p:nvSpPr>
        <p:spPr>
          <a:xfrm>
            <a:off x="2411516" y="4577990"/>
            <a:ext cx="1440000" cy="144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5400" b="1">
                <a:latin typeface="Noto Sans" panose="020B0502040504020204" pitchFamily="34"/>
                <a:ea typeface="Noto Sans" panose="020B0502040504020204" pitchFamily="34"/>
                <a:cs typeface="Noto Sans" panose="020B0502040504020204" pitchFamily="34"/>
              </a:rPr>
              <a:t> 1</a:t>
            </a:r>
            <a:endParaRPr lang="en-GB" sz="5400" b="1">
              <a:latin typeface="Noto Sans" panose="020B0502040504020204" pitchFamily="34"/>
              <a:ea typeface="Noto Sans" panose="020B0502040504020204" pitchFamily="34"/>
              <a:cs typeface="Noto Sans" panose="020B0502040504020204" pitchFamily="34"/>
            </a:endParaRPr>
          </a:p>
        </p:txBody>
      </p:sp>
      <p:sp>
        <p:nvSpPr>
          <p:cNvPr id="43" name="Freeform 9">
            <a:extLst>
              <a:ext uri="{FF2B5EF4-FFF2-40B4-BE49-F238E27FC236}">
                <a16:creationId xmlns:a16="http://schemas.microsoft.com/office/drawing/2014/main" id="{C3A22756-C715-4C00-916F-5C1529273802}"/>
              </a:ext>
            </a:extLst>
          </p:cNvPr>
          <p:cNvSpPr>
            <a:spLocks/>
          </p:cNvSpPr>
          <p:nvPr/>
        </p:nvSpPr>
        <p:spPr bwMode="auto">
          <a:xfrm rot="5400000">
            <a:off x="15084877" y="3555622"/>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4" name="Freeform 9">
            <a:extLst>
              <a:ext uri="{FF2B5EF4-FFF2-40B4-BE49-F238E27FC236}">
                <a16:creationId xmlns:a16="http://schemas.microsoft.com/office/drawing/2014/main" id="{AD7D17C0-A22A-4CE5-84C6-BED275614EBE}"/>
              </a:ext>
            </a:extLst>
          </p:cNvPr>
          <p:cNvSpPr>
            <a:spLocks/>
          </p:cNvSpPr>
          <p:nvPr/>
        </p:nvSpPr>
        <p:spPr bwMode="auto">
          <a:xfrm rot="16200000">
            <a:off x="3606074" y="5777160"/>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9">
            <a:extLst>
              <a:ext uri="{FF2B5EF4-FFF2-40B4-BE49-F238E27FC236}">
                <a16:creationId xmlns:a16="http://schemas.microsoft.com/office/drawing/2014/main" id="{3B8477D8-C61C-4124-90F8-8E57DF85ABA7}"/>
              </a:ext>
            </a:extLst>
          </p:cNvPr>
          <p:cNvSpPr>
            <a:spLocks/>
          </p:cNvSpPr>
          <p:nvPr/>
        </p:nvSpPr>
        <p:spPr bwMode="auto">
          <a:xfrm rot="5400000">
            <a:off x="5279804" y="3562881"/>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6E1AEA"/>
          </a:solidFill>
          <a:ln>
            <a:noFill/>
          </a:ln>
        </p:spPr>
        <p:txBody>
          <a:bodyPr vert="horz" wrap="square" lIns="91440" tIns="45720" rIns="91440" bIns="45720" numCol="1" anchor="t" anchorCtr="0" compatLnSpc="1">
            <a:prstTxWarp prst="textNoShape">
              <a:avLst/>
            </a:prstTxWarp>
          </a:bodyPr>
          <a:lstStyle/>
          <a:p>
            <a:endParaRPr lang="en-GB"/>
          </a:p>
        </p:txBody>
      </p:sp>
      <p:sp>
        <p:nvSpPr>
          <p:cNvPr id="46" name="Freeform 9">
            <a:extLst>
              <a:ext uri="{FF2B5EF4-FFF2-40B4-BE49-F238E27FC236}">
                <a16:creationId xmlns:a16="http://schemas.microsoft.com/office/drawing/2014/main" id="{320A28BC-AE81-4C0B-AB73-E7F89498D279}"/>
              </a:ext>
            </a:extLst>
          </p:cNvPr>
          <p:cNvSpPr>
            <a:spLocks/>
          </p:cNvSpPr>
          <p:nvPr/>
        </p:nvSpPr>
        <p:spPr bwMode="auto">
          <a:xfrm rot="16200000">
            <a:off x="6930807" y="5801990"/>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47" name="Freeform 9">
            <a:extLst>
              <a:ext uri="{FF2B5EF4-FFF2-40B4-BE49-F238E27FC236}">
                <a16:creationId xmlns:a16="http://schemas.microsoft.com/office/drawing/2014/main" id="{C3A22756-C715-4C00-916F-5C1529273802}"/>
              </a:ext>
            </a:extLst>
          </p:cNvPr>
          <p:cNvSpPr>
            <a:spLocks/>
          </p:cNvSpPr>
          <p:nvPr/>
        </p:nvSpPr>
        <p:spPr bwMode="auto">
          <a:xfrm rot="5400000">
            <a:off x="8560505" y="3562881"/>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9">
            <a:extLst>
              <a:ext uri="{FF2B5EF4-FFF2-40B4-BE49-F238E27FC236}">
                <a16:creationId xmlns:a16="http://schemas.microsoft.com/office/drawing/2014/main" id="{A29FB220-28A5-4D27-ADA3-21E1B897EF58}"/>
              </a:ext>
            </a:extLst>
          </p:cNvPr>
          <p:cNvSpPr>
            <a:spLocks/>
          </p:cNvSpPr>
          <p:nvPr/>
        </p:nvSpPr>
        <p:spPr bwMode="auto">
          <a:xfrm rot="16200000">
            <a:off x="10163428" y="5777161"/>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9">
            <a:extLst>
              <a:ext uri="{FF2B5EF4-FFF2-40B4-BE49-F238E27FC236}">
                <a16:creationId xmlns:a16="http://schemas.microsoft.com/office/drawing/2014/main" id="{BC83BD00-A1EF-4D37-AAC7-5990B201595C}"/>
              </a:ext>
            </a:extLst>
          </p:cNvPr>
          <p:cNvSpPr>
            <a:spLocks/>
          </p:cNvSpPr>
          <p:nvPr/>
        </p:nvSpPr>
        <p:spPr bwMode="auto">
          <a:xfrm rot="5400000">
            <a:off x="11818571" y="3537638"/>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50" name="Freeform 9">
            <a:extLst>
              <a:ext uri="{FF2B5EF4-FFF2-40B4-BE49-F238E27FC236}">
                <a16:creationId xmlns:a16="http://schemas.microsoft.com/office/drawing/2014/main" id="{A29FB220-28A5-4D27-ADA3-21E1B897EF58}"/>
              </a:ext>
            </a:extLst>
          </p:cNvPr>
          <p:cNvSpPr>
            <a:spLocks/>
          </p:cNvSpPr>
          <p:nvPr/>
        </p:nvSpPr>
        <p:spPr bwMode="auto">
          <a:xfrm rot="16200000">
            <a:off x="13440429" y="5841615"/>
            <a:ext cx="2520000" cy="2952000"/>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GB"/>
          </a:p>
        </p:txBody>
      </p:sp>
      <p:sp>
        <p:nvSpPr>
          <p:cNvPr id="51" name="TextBox 79">
            <a:extLst>
              <a:ext uri="{FF2B5EF4-FFF2-40B4-BE49-F238E27FC236}">
                <a16:creationId xmlns:a16="http://schemas.microsoft.com/office/drawing/2014/main" id="{D15115CF-F0E3-449F-88AB-FE290723C434}"/>
              </a:ext>
            </a:extLst>
          </p:cNvPr>
          <p:cNvSpPr txBox="1"/>
          <p:nvPr/>
        </p:nvSpPr>
        <p:spPr>
          <a:xfrm>
            <a:off x="908729" y="1917066"/>
            <a:ext cx="3878700" cy="1754326"/>
          </a:xfrm>
          <a:prstGeom prst="rect">
            <a:avLst/>
          </a:prstGeom>
          <a:noFill/>
        </p:spPr>
        <p:txBody>
          <a:bodyPr wrap="square" rtlCol="0">
            <a:spAutoFit/>
          </a:bodyPr>
          <a:lstStyle/>
          <a:p>
            <a:pPr algn="ctr"/>
            <a:r>
              <a:rPr lang="tr-TR" sz="3600" dirty="0"/>
              <a:t>Tapu alanı ile hesaplanan alan ve yanılma sınırı</a:t>
            </a:r>
          </a:p>
        </p:txBody>
      </p:sp>
      <p:sp>
        <p:nvSpPr>
          <p:cNvPr id="52" name="TextBox 84">
            <a:extLst>
              <a:ext uri="{FF2B5EF4-FFF2-40B4-BE49-F238E27FC236}">
                <a16:creationId xmlns:a16="http://schemas.microsoft.com/office/drawing/2014/main" id="{E5E54607-3BEC-458E-B4FE-7DB065A67E2C}"/>
              </a:ext>
            </a:extLst>
          </p:cNvPr>
          <p:cNvSpPr txBox="1"/>
          <p:nvPr/>
        </p:nvSpPr>
        <p:spPr>
          <a:xfrm>
            <a:off x="5225131" y="1977630"/>
            <a:ext cx="2690825" cy="1754326"/>
          </a:xfrm>
          <a:prstGeom prst="rect">
            <a:avLst/>
          </a:prstGeom>
          <a:noFill/>
        </p:spPr>
        <p:txBody>
          <a:bodyPr wrap="square" rtlCol="0">
            <a:spAutoFit/>
          </a:bodyPr>
          <a:lstStyle/>
          <a:p>
            <a:pPr algn="ctr"/>
            <a:r>
              <a:rPr lang="tr-TR" sz="3600" dirty="0"/>
              <a:t>Kontrol ölçüleri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53" name="TextBox 85">
            <a:extLst>
              <a:ext uri="{FF2B5EF4-FFF2-40B4-BE49-F238E27FC236}">
                <a16:creationId xmlns:a16="http://schemas.microsoft.com/office/drawing/2014/main" id="{BCA5FBD4-D95A-432E-AEEB-614C3B9DA45B}"/>
              </a:ext>
            </a:extLst>
          </p:cNvPr>
          <p:cNvSpPr txBox="1"/>
          <p:nvPr/>
        </p:nvSpPr>
        <p:spPr>
          <a:xfrm>
            <a:off x="7807794" y="1972158"/>
            <a:ext cx="4040717" cy="1323439"/>
          </a:xfrm>
          <a:prstGeom prst="rect">
            <a:avLst/>
          </a:prstGeom>
          <a:noFill/>
        </p:spPr>
        <p:txBody>
          <a:bodyPr wrap="square" rtlCol="0">
            <a:spAutoFit/>
          </a:bodyPr>
          <a:lstStyle/>
          <a:p>
            <a:pPr algn="ctr"/>
            <a:r>
              <a:rPr lang="tr-TR" sz="4000"/>
              <a:t>Aplikasyon ölçüleri</a:t>
            </a:r>
          </a:p>
        </p:txBody>
      </p:sp>
      <p:sp>
        <p:nvSpPr>
          <p:cNvPr id="54" name="TextBox 86">
            <a:extLst>
              <a:ext uri="{FF2B5EF4-FFF2-40B4-BE49-F238E27FC236}">
                <a16:creationId xmlns:a16="http://schemas.microsoft.com/office/drawing/2014/main" id="{EEC460DC-FAB8-413E-B445-7D5FEAAA4BE3}"/>
              </a:ext>
            </a:extLst>
          </p:cNvPr>
          <p:cNvSpPr txBox="1"/>
          <p:nvPr/>
        </p:nvSpPr>
        <p:spPr>
          <a:xfrm>
            <a:off x="11602571" y="1926087"/>
            <a:ext cx="2897335" cy="1200329"/>
          </a:xfrm>
          <a:prstGeom prst="rect">
            <a:avLst/>
          </a:prstGeom>
          <a:noFill/>
        </p:spPr>
        <p:txBody>
          <a:bodyPr wrap="square" rtlCol="0">
            <a:spAutoFit/>
          </a:bodyPr>
          <a:lstStyle/>
          <a:p>
            <a:pPr algn="ctr"/>
            <a:r>
              <a:rPr lang="tr-TR" sz="3600"/>
              <a:t>Tescilli yapılar</a:t>
            </a:r>
          </a:p>
        </p:txBody>
      </p:sp>
      <p:sp>
        <p:nvSpPr>
          <p:cNvPr id="55" name="TextBox 85">
            <a:extLst>
              <a:ext uri="{FF2B5EF4-FFF2-40B4-BE49-F238E27FC236}">
                <a16:creationId xmlns:a16="http://schemas.microsoft.com/office/drawing/2014/main" id="{BCA5FBD4-D95A-432E-AEEB-614C3B9DA45B}"/>
              </a:ext>
            </a:extLst>
          </p:cNvPr>
          <p:cNvSpPr txBox="1"/>
          <p:nvPr/>
        </p:nvSpPr>
        <p:spPr>
          <a:xfrm>
            <a:off x="14868877" y="1982139"/>
            <a:ext cx="3797438" cy="1754326"/>
          </a:xfrm>
          <a:prstGeom prst="rect">
            <a:avLst/>
          </a:prstGeom>
          <a:noFill/>
        </p:spPr>
        <p:txBody>
          <a:bodyPr wrap="square" rtlCol="0">
            <a:spAutoFit/>
          </a:bodyPr>
          <a:lstStyle/>
          <a:p>
            <a:pPr algn="ctr"/>
            <a:r>
              <a:rPr lang="tr-TR" sz="3600" dirty="0"/>
              <a:t>Tescilsiz yapıların </a:t>
            </a:r>
            <a:r>
              <a:rPr lang="tr-TR" sz="3600" dirty="0" err="1"/>
              <a:t>röper</a:t>
            </a:r>
            <a:r>
              <a:rPr lang="tr-TR" sz="3600" dirty="0"/>
              <a:t> alınan köşesi</a:t>
            </a:r>
          </a:p>
        </p:txBody>
      </p:sp>
      <p:sp>
        <p:nvSpPr>
          <p:cNvPr id="56" name="TextBox 87">
            <a:extLst>
              <a:ext uri="{FF2B5EF4-FFF2-40B4-BE49-F238E27FC236}">
                <a16:creationId xmlns:a16="http://schemas.microsoft.com/office/drawing/2014/main" id="{BF88C297-16B0-4D4B-8967-03E94E623EA4}"/>
              </a:ext>
            </a:extLst>
          </p:cNvPr>
          <p:cNvSpPr txBox="1"/>
          <p:nvPr/>
        </p:nvSpPr>
        <p:spPr>
          <a:xfrm>
            <a:off x="3098664" y="9071992"/>
            <a:ext cx="3560493" cy="1200329"/>
          </a:xfrm>
          <a:prstGeom prst="rect">
            <a:avLst/>
          </a:prstGeom>
          <a:noFill/>
        </p:spPr>
        <p:txBody>
          <a:bodyPr wrap="square" rtlCol="0">
            <a:spAutoFit/>
          </a:bodyPr>
          <a:lstStyle/>
          <a:p>
            <a:pPr algn="ctr"/>
            <a:r>
              <a:rPr lang="tr-TR" sz="3600" dirty="0"/>
              <a:t>Yer kontrol noktaları</a:t>
            </a:r>
          </a:p>
        </p:txBody>
      </p:sp>
      <p:sp>
        <p:nvSpPr>
          <p:cNvPr id="57" name="37 Dikdörtgen"/>
          <p:cNvSpPr/>
          <p:nvPr/>
        </p:nvSpPr>
        <p:spPr>
          <a:xfrm>
            <a:off x="6032031" y="12028678"/>
            <a:ext cx="11838842" cy="1200329"/>
          </a:xfrm>
          <a:prstGeom prst="rect">
            <a:avLst/>
          </a:prstGeom>
        </p:spPr>
        <p:txBody>
          <a:bodyPr wrap="square">
            <a:spAutoFit/>
          </a:bodyPr>
          <a:lstStyle/>
          <a:p>
            <a:r>
              <a:rPr lang="tr-TR" sz="3600" dirty="0" err="1"/>
              <a:t>RÖPER</a:t>
            </a:r>
            <a:r>
              <a:rPr lang="tr-TR" sz="3600" dirty="0"/>
              <a:t> ALINACAK DETAY OLMAMASI HALİNDE BU DURUM APLİKASYON KROKİSİNDE BELİRTİLİR. </a:t>
            </a:r>
          </a:p>
        </p:txBody>
      </p:sp>
      <p:grpSp>
        <p:nvGrpSpPr>
          <p:cNvPr id="58" name="Group 3">
            <a:extLst>
              <a:ext uri="{FF2B5EF4-FFF2-40B4-BE49-F238E27FC236}">
                <a16:creationId xmlns:a16="http://schemas.microsoft.com/office/drawing/2014/main" id="{E9F6AD69-6CAA-4117-9481-B14C2FBABAAC}"/>
              </a:ext>
            </a:extLst>
          </p:cNvPr>
          <p:cNvGrpSpPr/>
          <p:nvPr/>
        </p:nvGrpSpPr>
        <p:grpSpPr>
          <a:xfrm>
            <a:off x="10907881" y="10590922"/>
            <a:ext cx="1056049" cy="1737839"/>
            <a:chOff x="7478257" y="2193205"/>
            <a:chExt cx="452893" cy="700189"/>
          </a:xfrm>
        </p:grpSpPr>
        <p:sp>
          <p:nvSpPr>
            <p:cNvPr id="59" name="Oval 13">
              <a:extLst>
                <a:ext uri="{FF2B5EF4-FFF2-40B4-BE49-F238E27FC236}">
                  <a16:creationId xmlns:a16="http://schemas.microsoft.com/office/drawing/2014/main" id="{2E703CE8-F8AC-4DEB-B12A-CE02F5376CA6}"/>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Freeform 17">
              <a:extLst>
                <a:ext uri="{FF2B5EF4-FFF2-40B4-BE49-F238E27FC236}">
                  <a16:creationId xmlns:a16="http://schemas.microsoft.com/office/drawing/2014/main" id="{1B09AF1B-ACC8-4293-9936-EF40CA876D99}"/>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61" name="TextBox 88">
            <a:extLst>
              <a:ext uri="{FF2B5EF4-FFF2-40B4-BE49-F238E27FC236}">
                <a16:creationId xmlns:a16="http://schemas.microsoft.com/office/drawing/2014/main" id="{103E2CD6-3F36-4312-8299-A62A8CECD383}"/>
              </a:ext>
            </a:extLst>
          </p:cNvPr>
          <p:cNvSpPr txBox="1"/>
          <p:nvPr/>
        </p:nvSpPr>
        <p:spPr>
          <a:xfrm>
            <a:off x="6502404" y="9136678"/>
            <a:ext cx="3684202" cy="1754326"/>
          </a:xfrm>
          <a:prstGeom prst="rect">
            <a:avLst/>
          </a:prstGeom>
          <a:noFill/>
        </p:spPr>
        <p:txBody>
          <a:bodyPr wrap="square" rtlCol="0">
            <a:spAutoFit/>
          </a:bodyPr>
          <a:lstStyle/>
          <a:p>
            <a:pPr algn="ctr"/>
            <a:r>
              <a:rPr lang="tr-TR" sz="3600"/>
              <a:t>Parsel köşe noktaları ve koordinatları</a:t>
            </a:r>
          </a:p>
        </p:txBody>
      </p:sp>
      <p:sp>
        <p:nvSpPr>
          <p:cNvPr id="62" name="TextBox 89">
            <a:extLst>
              <a:ext uri="{FF2B5EF4-FFF2-40B4-BE49-F238E27FC236}">
                <a16:creationId xmlns:a16="http://schemas.microsoft.com/office/drawing/2014/main" id="{57B49B69-B9A3-40BA-8CA5-3E250C770847}"/>
              </a:ext>
            </a:extLst>
          </p:cNvPr>
          <p:cNvSpPr txBox="1"/>
          <p:nvPr/>
        </p:nvSpPr>
        <p:spPr>
          <a:xfrm>
            <a:off x="10345635" y="9070590"/>
            <a:ext cx="2180542" cy="1200329"/>
          </a:xfrm>
          <a:prstGeom prst="rect">
            <a:avLst/>
          </a:prstGeom>
          <a:noFill/>
        </p:spPr>
        <p:txBody>
          <a:bodyPr wrap="square" rtlCol="0">
            <a:spAutoFit/>
          </a:bodyPr>
          <a:lstStyle/>
          <a:p>
            <a:pPr algn="ctr"/>
            <a:r>
              <a:rPr lang="tr-TR" sz="3600" dirty="0" err="1"/>
              <a:t>Röper</a:t>
            </a:r>
            <a:r>
              <a:rPr lang="tr-TR" sz="3600" dirty="0"/>
              <a:t> ölçüleri</a:t>
            </a:r>
          </a:p>
        </p:txBody>
      </p:sp>
      <p:sp>
        <p:nvSpPr>
          <p:cNvPr id="63" name="TextBox 90">
            <a:extLst>
              <a:ext uri="{FF2B5EF4-FFF2-40B4-BE49-F238E27FC236}">
                <a16:creationId xmlns:a16="http://schemas.microsoft.com/office/drawing/2014/main" id="{8C5DCBA2-575B-4A72-881F-2E187D3FF7CA}"/>
              </a:ext>
            </a:extLst>
          </p:cNvPr>
          <p:cNvSpPr txBox="1"/>
          <p:nvPr/>
        </p:nvSpPr>
        <p:spPr>
          <a:xfrm>
            <a:off x="13247452" y="9110305"/>
            <a:ext cx="3382117" cy="2308324"/>
          </a:xfrm>
          <a:prstGeom prst="rect">
            <a:avLst/>
          </a:prstGeom>
          <a:noFill/>
        </p:spPr>
        <p:txBody>
          <a:bodyPr wrap="square" rtlCol="0">
            <a:spAutoFit/>
          </a:bodyPr>
          <a:lstStyle/>
          <a:p>
            <a:pPr algn="ctr"/>
            <a:r>
              <a:rPr lang="tr-TR" sz="3600" dirty="0"/>
              <a:t>Taşkın kullanım şekli, ölçüleri ve miktarı (</a:t>
            </a:r>
            <a:r>
              <a:rPr lang="tr-TR" sz="3600" i="1" dirty="0"/>
              <a:t>varsa</a:t>
            </a:r>
            <a:r>
              <a:rPr lang="tr-TR" sz="3600" dirty="0"/>
              <a:t>)</a:t>
            </a:r>
          </a:p>
        </p:txBody>
      </p:sp>
    </p:spTree>
    <p:extLst>
      <p:ext uri="{BB962C8B-B14F-4D97-AF65-F5344CB8AC3E}">
        <p14:creationId xmlns:p14="http://schemas.microsoft.com/office/powerpoint/2010/main" val="50025794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1225775" y="3846549"/>
            <a:ext cx="729489" cy="641706"/>
          </a:xfrm>
          <a:prstGeom prst="rect">
            <a:avLst/>
          </a:prstGeom>
          <a:noFill/>
        </p:spPr>
        <p:txBody>
          <a:bodyPr wrap="none" lIns="361185" tIns="180590" rIns="361185" bIns="180590" rtlCol="0">
            <a:spAutoFit/>
          </a:bodyPr>
          <a:lstStyle/>
          <a:p>
            <a:endParaRPr lang="tr-TR"/>
          </a:p>
        </p:txBody>
      </p:sp>
      <p:sp>
        <p:nvSpPr>
          <p:cNvPr id="10" name="TextBox 27">
            <a:extLst>
              <a:ext uri="{FF2B5EF4-FFF2-40B4-BE49-F238E27FC236}">
                <a16:creationId xmlns:a16="http://schemas.microsoft.com/office/drawing/2014/main" id="{0B58BACC-0CEB-4D05-8571-F51C408879B6}"/>
              </a:ext>
            </a:extLst>
          </p:cNvPr>
          <p:cNvSpPr txBox="1"/>
          <p:nvPr/>
        </p:nvSpPr>
        <p:spPr>
          <a:xfrm>
            <a:off x="10430728" y="2718506"/>
            <a:ext cx="6993504" cy="646331"/>
          </a:xfrm>
          <a:prstGeom prst="rect">
            <a:avLst/>
          </a:prstGeom>
          <a:noFill/>
        </p:spPr>
        <p:txBody>
          <a:bodyPr wrap="square" rtlCol="0">
            <a:spAutoFit/>
          </a:bodyPr>
          <a:lstStyle/>
          <a:p>
            <a:pPr algn="just" defTabSz="3265966" fontAlgn="auto">
              <a:spcBef>
                <a:spcPts val="0"/>
              </a:spcBef>
              <a:spcAft>
                <a:spcPts val="0"/>
              </a:spcAft>
              <a:defRPr/>
            </a:pPr>
            <a:r>
              <a:rPr lang="tr-TR" sz="3600" dirty="0">
                <a:latin typeface="Noto Sans" panose="020B0502040504020204" pitchFamily="34"/>
                <a:ea typeface="Noto Sans" panose="020B0502040504020204" pitchFamily="34"/>
                <a:cs typeface="+mn-cs"/>
              </a:rPr>
              <a:t>İki Nüsha Olarak Düzenlenir.</a:t>
            </a:r>
            <a:endParaRPr lang="en-GB" sz="3600" dirty="0">
              <a:latin typeface="Noto Sans" panose="020B0502040504020204" pitchFamily="34"/>
              <a:ea typeface="Noto Sans" panose="020B0502040504020204" pitchFamily="34"/>
              <a:cs typeface="Noto Sans" panose="020B0502040504020204" pitchFamily="34"/>
            </a:endParaRPr>
          </a:p>
        </p:txBody>
      </p:sp>
      <p:grpSp>
        <p:nvGrpSpPr>
          <p:cNvPr id="11" name="Group 2">
            <a:extLst>
              <a:ext uri="{FF2B5EF4-FFF2-40B4-BE49-F238E27FC236}">
                <a16:creationId xmlns:a16="http://schemas.microsoft.com/office/drawing/2014/main" id="{6007EDD3-4203-4219-B6AB-9D8C6509FDDC}"/>
              </a:ext>
            </a:extLst>
          </p:cNvPr>
          <p:cNvGrpSpPr/>
          <p:nvPr/>
        </p:nvGrpSpPr>
        <p:grpSpPr>
          <a:xfrm>
            <a:off x="9294469" y="2153839"/>
            <a:ext cx="905519" cy="1129333"/>
            <a:chOff x="7478257" y="3367955"/>
            <a:chExt cx="452893" cy="722595"/>
          </a:xfrm>
        </p:grpSpPr>
        <p:sp>
          <p:nvSpPr>
            <p:cNvPr id="12"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966" fontAlgn="auto">
                <a:spcBef>
                  <a:spcPts val="0"/>
                </a:spcBef>
                <a:spcAft>
                  <a:spcPts val="0"/>
                </a:spcAft>
                <a:defRPr/>
              </a:pPr>
              <a:endParaRPr lang="en-US" sz="6424">
                <a:solidFill>
                  <a:srgbClr val="FFFFFF"/>
                </a:solidFill>
                <a:latin typeface="Calibri" panose="020F0502020204030204"/>
              </a:endParaRPr>
            </a:p>
          </p:txBody>
        </p:sp>
        <p:sp>
          <p:nvSpPr>
            <p:cNvPr id="13"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326565" tIns="163285" rIns="326565" bIns="163285" numCol="1" anchor="t" anchorCtr="0" compatLnSpc="1">
              <a:prstTxWarp prst="textNoShape">
                <a:avLst/>
              </a:prstTxWarp>
            </a:bodyPr>
            <a:lstStyle/>
            <a:p>
              <a:pPr defTabSz="3265966" fontAlgn="auto">
                <a:spcBef>
                  <a:spcPts val="0"/>
                </a:spcBef>
                <a:spcAft>
                  <a:spcPts val="0"/>
                </a:spcAft>
                <a:defRPr/>
              </a:pPr>
              <a:endParaRPr lang="en-US" sz="6424">
                <a:solidFill>
                  <a:srgbClr val="282F39"/>
                </a:solidFill>
                <a:latin typeface="Calibri" panose="020F0502020204030204"/>
                <a:cs typeface="+mn-cs"/>
              </a:endParaRPr>
            </a:p>
          </p:txBody>
        </p:sp>
      </p:grpSp>
      <p:sp>
        <p:nvSpPr>
          <p:cNvPr id="14" name="TextBox 27">
            <a:extLst>
              <a:ext uri="{FF2B5EF4-FFF2-40B4-BE49-F238E27FC236}">
                <a16:creationId xmlns:a16="http://schemas.microsoft.com/office/drawing/2014/main" id="{0B58BACC-0CEB-4D05-8571-F51C408879B6}"/>
              </a:ext>
            </a:extLst>
          </p:cNvPr>
          <p:cNvSpPr txBox="1"/>
          <p:nvPr/>
        </p:nvSpPr>
        <p:spPr>
          <a:xfrm>
            <a:off x="10404831" y="4257028"/>
            <a:ext cx="11958849" cy="646331"/>
          </a:xfrm>
          <a:prstGeom prst="rect">
            <a:avLst/>
          </a:prstGeom>
          <a:noFill/>
        </p:spPr>
        <p:txBody>
          <a:bodyPr wrap="square" rtlCol="0">
            <a:spAutoFit/>
          </a:bodyPr>
          <a:lstStyle/>
          <a:p>
            <a:pPr algn="just" defTabSz="3265966" fontAlgn="auto">
              <a:spcBef>
                <a:spcPts val="0"/>
              </a:spcBef>
              <a:spcAft>
                <a:spcPts val="0"/>
              </a:spcAft>
              <a:defRPr/>
            </a:pPr>
            <a:r>
              <a:rPr lang="tr-TR" sz="3600" dirty="0">
                <a:latin typeface="Noto Sans" panose="020B0502040504020204" pitchFamily="34"/>
                <a:ea typeface="Noto Sans" panose="020B0502040504020204" pitchFamily="34"/>
                <a:cs typeface="+mn-cs"/>
              </a:rPr>
              <a:t>İlgilisinin imzası alınır..</a:t>
            </a:r>
            <a:endParaRPr lang="en-GB" sz="3600" dirty="0">
              <a:latin typeface="Noto Sans" panose="020B0502040504020204" pitchFamily="34"/>
              <a:ea typeface="Noto Sans" panose="020B0502040504020204" pitchFamily="34"/>
              <a:cs typeface="Noto Sans" panose="020B0502040504020204" pitchFamily="34"/>
            </a:endParaRPr>
          </a:p>
        </p:txBody>
      </p:sp>
      <p:sp>
        <p:nvSpPr>
          <p:cNvPr id="19" name="TextBox 27">
            <a:extLst>
              <a:ext uri="{FF2B5EF4-FFF2-40B4-BE49-F238E27FC236}">
                <a16:creationId xmlns:a16="http://schemas.microsoft.com/office/drawing/2014/main" id="{0B58BACC-0CEB-4D05-8571-F51C408879B6}"/>
              </a:ext>
            </a:extLst>
          </p:cNvPr>
          <p:cNvSpPr txBox="1"/>
          <p:nvPr/>
        </p:nvSpPr>
        <p:spPr>
          <a:xfrm>
            <a:off x="10425811" y="6125724"/>
            <a:ext cx="8074825" cy="3970318"/>
          </a:xfrm>
          <a:prstGeom prst="rect">
            <a:avLst/>
          </a:prstGeom>
          <a:noFill/>
        </p:spPr>
        <p:txBody>
          <a:bodyPr wrap="square" rtlCol="0">
            <a:spAutoFit/>
          </a:bodyPr>
          <a:lstStyle/>
          <a:p>
            <a:pPr algn="just" fontAlgn="auto">
              <a:spcBef>
                <a:spcPts val="0"/>
              </a:spcBef>
              <a:spcAft>
                <a:spcPts val="0"/>
              </a:spcAft>
              <a:defRPr/>
            </a:pPr>
            <a:r>
              <a:rPr lang="tr-TR" sz="3600" dirty="0"/>
              <a:t>İlgilisince daha sonra tekrar aplikasyon krokisi verilmesi talep edildiğinde; parselde teknik düzeltme veya değişiklik işlemi yapılmamış ise dosyadaki örneğinin 1 sureti tasdik edilerek belge ücreti karşılığında verilir. </a:t>
            </a:r>
            <a:endParaRPr lang="en-GB" sz="3600" dirty="0">
              <a:latin typeface="Noto Sans" panose="020B0502040504020204" pitchFamily="34"/>
              <a:ea typeface="Noto Sans" panose="020B0502040504020204" pitchFamily="34"/>
              <a:cs typeface="Noto Sans" panose="020B0502040504020204" pitchFamily="34"/>
            </a:endParaRPr>
          </a:p>
        </p:txBody>
      </p:sp>
      <p:sp>
        <p:nvSpPr>
          <p:cNvPr id="23" name="22 Dikdörtgen"/>
          <p:cNvSpPr/>
          <p:nvPr/>
        </p:nvSpPr>
        <p:spPr>
          <a:xfrm>
            <a:off x="10404831" y="10757644"/>
            <a:ext cx="8506873" cy="1754326"/>
          </a:xfrm>
          <a:prstGeom prst="rect">
            <a:avLst/>
          </a:prstGeom>
        </p:spPr>
        <p:txBody>
          <a:bodyPr wrap="square">
            <a:spAutoFit/>
          </a:bodyPr>
          <a:lstStyle/>
          <a:p>
            <a:r>
              <a:rPr lang="tr-TR" sz="3600" dirty="0"/>
              <a:t>Değişiklik veya düzeltme uygulanmış parsellerde yeniden aplikasyon talebinde bulunulması gerekir.</a:t>
            </a:r>
          </a:p>
        </p:txBody>
      </p:sp>
      <p:grpSp>
        <p:nvGrpSpPr>
          <p:cNvPr id="27" name="Group 2">
            <a:extLst>
              <a:ext uri="{FF2B5EF4-FFF2-40B4-BE49-F238E27FC236}">
                <a16:creationId xmlns:a16="http://schemas.microsoft.com/office/drawing/2014/main" id="{6007EDD3-4203-4219-B6AB-9D8C6509FDDC}"/>
              </a:ext>
            </a:extLst>
          </p:cNvPr>
          <p:cNvGrpSpPr/>
          <p:nvPr/>
        </p:nvGrpSpPr>
        <p:grpSpPr>
          <a:xfrm>
            <a:off x="9294469" y="3941225"/>
            <a:ext cx="905519" cy="1129333"/>
            <a:chOff x="7478257" y="3367955"/>
            <a:chExt cx="452893" cy="722595"/>
          </a:xfrm>
        </p:grpSpPr>
        <p:sp>
          <p:nvSpPr>
            <p:cNvPr id="28"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966" fontAlgn="auto">
                <a:spcBef>
                  <a:spcPts val="0"/>
                </a:spcBef>
                <a:spcAft>
                  <a:spcPts val="0"/>
                </a:spcAft>
                <a:defRPr/>
              </a:pPr>
              <a:endParaRPr lang="en-US" sz="6424">
                <a:solidFill>
                  <a:srgbClr val="FFFFFF"/>
                </a:solidFill>
                <a:latin typeface="Calibri" panose="020F0502020204030204"/>
              </a:endParaRPr>
            </a:p>
          </p:txBody>
        </p:sp>
        <p:sp>
          <p:nvSpPr>
            <p:cNvPr id="29"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326565" tIns="163285" rIns="326565" bIns="163285" numCol="1" anchor="t" anchorCtr="0" compatLnSpc="1">
              <a:prstTxWarp prst="textNoShape">
                <a:avLst/>
              </a:prstTxWarp>
            </a:bodyPr>
            <a:lstStyle/>
            <a:p>
              <a:pPr defTabSz="3265966" fontAlgn="auto">
                <a:spcBef>
                  <a:spcPts val="0"/>
                </a:spcBef>
                <a:spcAft>
                  <a:spcPts val="0"/>
                </a:spcAft>
                <a:defRPr/>
              </a:pPr>
              <a:endParaRPr lang="en-US" sz="6424">
                <a:solidFill>
                  <a:srgbClr val="282F39"/>
                </a:solidFill>
                <a:latin typeface="Calibri" panose="020F0502020204030204"/>
                <a:cs typeface="+mn-cs"/>
              </a:endParaRPr>
            </a:p>
          </p:txBody>
        </p:sp>
      </p:grpSp>
      <p:grpSp>
        <p:nvGrpSpPr>
          <p:cNvPr id="30" name="Group 2">
            <a:extLst>
              <a:ext uri="{FF2B5EF4-FFF2-40B4-BE49-F238E27FC236}">
                <a16:creationId xmlns:a16="http://schemas.microsoft.com/office/drawing/2014/main" id="{6007EDD3-4203-4219-B6AB-9D8C6509FDDC}"/>
              </a:ext>
            </a:extLst>
          </p:cNvPr>
          <p:cNvGrpSpPr/>
          <p:nvPr/>
        </p:nvGrpSpPr>
        <p:grpSpPr>
          <a:xfrm>
            <a:off x="9294469" y="10166910"/>
            <a:ext cx="905519" cy="1129333"/>
            <a:chOff x="7478257" y="3367955"/>
            <a:chExt cx="452893" cy="722595"/>
          </a:xfrm>
        </p:grpSpPr>
        <p:sp>
          <p:nvSpPr>
            <p:cNvPr id="31"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966" fontAlgn="auto">
                <a:spcBef>
                  <a:spcPts val="0"/>
                </a:spcBef>
                <a:spcAft>
                  <a:spcPts val="0"/>
                </a:spcAft>
                <a:defRPr/>
              </a:pPr>
              <a:endParaRPr lang="en-US" sz="6424">
                <a:solidFill>
                  <a:srgbClr val="FFFFFF"/>
                </a:solidFill>
                <a:latin typeface="Calibri" panose="020F0502020204030204"/>
              </a:endParaRPr>
            </a:p>
          </p:txBody>
        </p:sp>
        <p:sp>
          <p:nvSpPr>
            <p:cNvPr id="32"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326565" tIns="163285" rIns="326565" bIns="163285" numCol="1" anchor="t" anchorCtr="0" compatLnSpc="1">
              <a:prstTxWarp prst="textNoShape">
                <a:avLst/>
              </a:prstTxWarp>
            </a:bodyPr>
            <a:lstStyle/>
            <a:p>
              <a:pPr defTabSz="3265966" fontAlgn="auto">
                <a:spcBef>
                  <a:spcPts val="0"/>
                </a:spcBef>
                <a:spcAft>
                  <a:spcPts val="0"/>
                </a:spcAft>
                <a:defRPr/>
              </a:pPr>
              <a:endParaRPr lang="en-US" sz="6424">
                <a:solidFill>
                  <a:srgbClr val="282F39"/>
                </a:solidFill>
                <a:latin typeface="Calibri" panose="020F0502020204030204"/>
                <a:cs typeface="+mn-cs"/>
              </a:endParaRPr>
            </a:p>
          </p:txBody>
        </p:sp>
      </p:grpSp>
      <p:grpSp>
        <p:nvGrpSpPr>
          <p:cNvPr id="33" name="Group 2">
            <a:extLst>
              <a:ext uri="{FF2B5EF4-FFF2-40B4-BE49-F238E27FC236}">
                <a16:creationId xmlns:a16="http://schemas.microsoft.com/office/drawing/2014/main" id="{6007EDD3-4203-4219-B6AB-9D8C6509FDDC}"/>
              </a:ext>
            </a:extLst>
          </p:cNvPr>
          <p:cNvGrpSpPr/>
          <p:nvPr/>
        </p:nvGrpSpPr>
        <p:grpSpPr>
          <a:xfrm>
            <a:off x="9294469" y="5775326"/>
            <a:ext cx="905519" cy="1129333"/>
            <a:chOff x="7478257" y="3367955"/>
            <a:chExt cx="452893" cy="722595"/>
          </a:xfrm>
        </p:grpSpPr>
        <p:sp>
          <p:nvSpPr>
            <p:cNvPr id="34"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966" fontAlgn="auto">
                <a:spcBef>
                  <a:spcPts val="0"/>
                </a:spcBef>
                <a:spcAft>
                  <a:spcPts val="0"/>
                </a:spcAft>
                <a:defRPr/>
              </a:pPr>
              <a:endParaRPr lang="en-US" sz="6424">
                <a:solidFill>
                  <a:srgbClr val="FFFFFF"/>
                </a:solidFill>
                <a:latin typeface="Calibri" panose="020F0502020204030204"/>
              </a:endParaRPr>
            </a:p>
          </p:txBody>
        </p:sp>
        <p:sp>
          <p:nvSpPr>
            <p:cNvPr id="35"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326565" tIns="163285" rIns="326565" bIns="163285" numCol="1" anchor="t" anchorCtr="0" compatLnSpc="1">
              <a:prstTxWarp prst="textNoShape">
                <a:avLst/>
              </a:prstTxWarp>
            </a:bodyPr>
            <a:lstStyle/>
            <a:p>
              <a:pPr defTabSz="3265966" fontAlgn="auto">
                <a:spcBef>
                  <a:spcPts val="0"/>
                </a:spcBef>
                <a:spcAft>
                  <a:spcPts val="0"/>
                </a:spcAft>
                <a:defRPr/>
              </a:pPr>
              <a:endParaRPr lang="en-US" sz="6424">
                <a:solidFill>
                  <a:srgbClr val="282F39"/>
                </a:solidFill>
                <a:latin typeface="Calibri" panose="020F0502020204030204"/>
                <a:cs typeface="+mn-cs"/>
              </a:endParaRPr>
            </a:p>
          </p:txBody>
        </p:sp>
      </p:grpSp>
      <p:sp>
        <p:nvSpPr>
          <p:cNvPr id="36" name="8 Dikdörtgen"/>
          <p:cNvSpPr/>
          <p:nvPr/>
        </p:nvSpPr>
        <p:spPr>
          <a:xfrm>
            <a:off x="971005" y="210940"/>
            <a:ext cx="20154428" cy="1754326"/>
          </a:xfrm>
          <a:prstGeom prst="rect">
            <a:avLst/>
          </a:prstGeom>
        </p:spPr>
        <p:txBody>
          <a:bodyPr wrap="square">
            <a:spAutoFit/>
          </a:bodyPr>
          <a:lstStyle/>
          <a:p>
            <a:endParaRPr lang="tr-TR" sz="3600" b="1" dirty="0"/>
          </a:p>
          <a:p>
            <a:pPr algn="just"/>
            <a:r>
              <a:rPr lang="tr-TR" sz="3600" b="1" dirty="0"/>
              <a:t>Aplikasyon krokisi: </a:t>
            </a:r>
            <a:r>
              <a:rPr lang="tr-TR" sz="3600" dirty="0"/>
              <a:t>Aplikasyon işlemi sonucunda belirlenen sınırları ve sınır noktalarını, bunların ölçülerini, varsa zeminden alınan </a:t>
            </a:r>
            <a:r>
              <a:rPr lang="tr-TR" sz="3600" dirty="0" err="1"/>
              <a:t>röper</a:t>
            </a:r>
            <a:r>
              <a:rPr lang="tr-TR" sz="3600" dirty="0"/>
              <a:t> ölçüleri ile taşkın kullanım durumlarını gösteren kroki.</a:t>
            </a:r>
          </a:p>
        </p:txBody>
      </p:sp>
      <p:pic>
        <p:nvPicPr>
          <p:cNvPr id="5" name="Resim 4" descr="metin, diyagram, plan, paralel içeren bir resim&#10;&#10;Yapay zeka tarafından oluşturulan içerik yanlış olabilir.">
            <a:extLst>
              <a:ext uri="{FF2B5EF4-FFF2-40B4-BE49-F238E27FC236}">
                <a16:creationId xmlns:a16="http://schemas.microsoft.com/office/drawing/2014/main" id="{366A0604-EA91-541E-B711-47EB22642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83" y="2153839"/>
            <a:ext cx="7496362" cy="11094617"/>
          </a:xfrm>
          <a:prstGeom prst="rect">
            <a:avLst/>
          </a:prstGeom>
        </p:spPr>
      </p:pic>
    </p:spTree>
    <p:extLst>
      <p:ext uri="{BB962C8B-B14F-4D97-AF65-F5344CB8AC3E}">
        <p14:creationId xmlns:p14="http://schemas.microsoft.com/office/powerpoint/2010/main" val="129337603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01" t="7556" r="15917" b="11104"/>
          <a:stretch/>
        </p:blipFill>
        <p:spPr bwMode="auto">
          <a:xfrm>
            <a:off x="1087171" y="220017"/>
            <a:ext cx="9275502" cy="574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0 Metin kutusu"/>
          <p:cNvSpPr txBox="1"/>
          <p:nvPr/>
        </p:nvSpPr>
        <p:spPr>
          <a:xfrm>
            <a:off x="10908109" y="575048"/>
            <a:ext cx="8059881" cy="1333226"/>
          </a:xfrm>
          <a:prstGeom prst="rect">
            <a:avLst/>
          </a:prstGeom>
          <a:noFill/>
        </p:spPr>
        <p:txBody>
          <a:bodyPr wrap="square" lIns="101133" tIns="50566" rIns="101133" bIns="50566" rtlCol="0">
            <a:spAutoFit/>
          </a:bodyPr>
          <a:lstStyle/>
          <a:p>
            <a:pPr algn="ctr"/>
            <a:r>
              <a:rPr lang="tr-TR" sz="4000" b="1" dirty="0"/>
              <a:t>  Tapu Alanı  = 10000,00 </a:t>
            </a:r>
            <a:r>
              <a:rPr lang="tr-TR" sz="4000" b="1" dirty="0" err="1"/>
              <a:t>m</a:t>
            </a:r>
            <a:r>
              <a:rPr lang="tr-TR" sz="4000" dirty="0" err="1"/>
              <a:t>²</a:t>
            </a:r>
            <a:endParaRPr lang="tr-TR" sz="4000" dirty="0"/>
          </a:p>
          <a:p>
            <a:pPr algn="ctr"/>
            <a:r>
              <a:rPr lang="tr-TR" sz="4000" b="1" dirty="0">
                <a:solidFill>
                  <a:srgbClr val="C00000"/>
                </a:solidFill>
              </a:rPr>
              <a:t>Hesaplanan Alan = </a:t>
            </a:r>
            <a:r>
              <a:rPr lang="tr-TR" sz="4000" b="1" dirty="0" err="1">
                <a:solidFill>
                  <a:srgbClr val="C00000"/>
                </a:solidFill>
              </a:rPr>
              <a:t>9500,00m²</a:t>
            </a:r>
            <a:endParaRPr lang="tr-TR" sz="4000" b="1" dirty="0">
              <a:solidFill>
                <a:srgbClr val="C00000"/>
              </a:solidFill>
            </a:endParaRPr>
          </a:p>
        </p:txBody>
      </p:sp>
      <p:pic>
        <p:nvPicPr>
          <p:cNvPr id="9" name="Picture 2" descr="E:\PPT_Charts_and_Diagrams\cloud\images\11.png"/>
          <p:cNvPicPr>
            <a:picLocks noChangeAspect="1" noChangeArrowheads="1"/>
          </p:cNvPicPr>
          <p:nvPr/>
        </p:nvPicPr>
        <p:blipFill>
          <a:blip r:embed="rId3">
            <a:extLst>
              <a:ext uri="{BEBA8EAE-BF5A-486C-A8C5-ECC9F3942E4B}">
                <a14:imgProps xmlns:a14="http://schemas.microsoft.com/office/drawing/2010/main">
                  <a14:imgLayer>
                    <a14:imgEffect>
                      <a14:brightnessContrast bright="26000" contrast="22000"/>
                    </a14:imgEffect>
                  </a14:imgLayer>
                </a14:imgProps>
              </a:ext>
              <a:ext uri="{28A0092B-C50C-407E-A947-70E740481C1C}">
                <a14:useLocalDpi xmlns:a14="http://schemas.microsoft.com/office/drawing/2010/main" val="0"/>
              </a:ext>
            </a:extLst>
          </a:blip>
          <a:srcRect/>
          <a:stretch>
            <a:fillRect/>
          </a:stretch>
        </p:blipFill>
        <p:spPr bwMode="auto">
          <a:xfrm>
            <a:off x="10661126" y="1985621"/>
            <a:ext cx="5793286" cy="4093186"/>
          </a:xfrm>
          <a:prstGeom prst="rect">
            <a:avLst/>
          </a:prstGeom>
          <a:noFill/>
          <a:effectLst>
            <a:outerShdw blurRad="76200" dir="13500000" sy="23000" kx="1200000" algn="br"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10" name="Rectangle 66"/>
          <p:cNvSpPr/>
          <p:nvPr/>
        </p:nvSpPr>
        <p:spPr>
          <a:xfrm>
            <a:off x="11372803" y="3121482"/>
            <a:ext cx="4097704" cy="1938992"/>
          </a:xfrm>
          <a:prstGeom prst="rect">
            <a:avLst/>
          </a:prstGeom>
        </p:spPr>
        <p:txBody>
          <a:bodyPr wrap="square">
            <a:spAutoFit/>
          </a:bodyPr>
          <a:lstStyle/>
          <a:p>
            <a:pPr algn="ctr"/>
            <a:r>
              <a:rPr lang="tr-TR" sz="4000" i="1" dirty="0">
                <a:latin typeface="+mj-lt"/>
              </a:rPr>
              <a:t>BU DURUMDA APLİKASYON YAPILIR MI?</a:t>
            </a:r>
            <a:endParaRPr lang="en-US" sz="4000" i="1" dirty="0">
              <a:latin typeface="+mn-lt"/>
            </a:endParaRPr>
          </a:p>
        </p:txBody>
      </p:sp>
      <p:grpSp>
        <p:nvGrpSpPr>
          <p:cNvPr id="11" name="Group 120"/>
          <p:cNvGrpSpPr/>
          <p:nvPr/>
        </p:nvGrpSpPr>
        <p:grpSpPr>
          <a:xfrm>
            <a:off x="16450092" y="2402770"/>
            <a:ext cx="1435018" cy="4267376"/>
            <a:chOff x="-1603376" y="2886075"/>
            <a:chExt cx="701676" cy="2174875"/>
          </a:xfrm>
        </p:grpSpPr>
        <p:sp>
          <p:nvSpPr>
            <p:cNvPr id="12" name="Freeform 22"/>
            <p:cNvSpPr>
              <a:spLocks/>
            </p:cNvSpPr>
            <p:nvPr/>
          </p:nvSpPr>
          <p:spPr bwMode="auto">
            <a:xfrm>
              <a:off x="-1603376" y="2886075"/>
              <a:ext cx="701676" cy="2174875"/>
            </a:xfrm>
            <a:custGeom>
              <a:avLst/>
              <a:gdLst/>
              <a:ahLst/>
              <a:cxnLst>
                <a:cxn ang="0">
                  <a:pos x="130" y="557"/>
                </a:cxn>
                <a:cxn ang="0">
                  <a:pos x="128" y="567"/>
                </a:cxn>
                <a:cxn ang="0">
                  <a:pos x="108" y="580"/>
                </a:cxn>
                <a:cxn ang="0">
                  <a:pos x="94" y="569"/>
                </a:cxn>
                <a:cxn ang="0">
                  <a:pos x="99" y="551"/>
                </a:cxn>
                <a:cxn ang="0">
                  <a:pos x="96" y="551"/>
                </a:cxn>
                <a:cxn ang="0">
                  <a:pos x="72" y="554"/>
                </a:cxn>
                <a:cxn ang="0">
                  <a:pos x="56" y="554"/>
                </a:cxn>
                <a:cxn ang="0">
                  <a:pos x="10" y="553"/>
                </a:cxn>
                <a:cxn ang="0">
                  <a:pos x="29" y="543"/>
                </a:cxn>
                <a:cxn ang="0">
                  <a:pos x="48" y="531"/>
                </a:cxn>
                <a:cxn ang="0">
                  <a:pos x="54" y="525"/>
                </a:cxn>
                <a:cxn ang="0">
                  <a:pos x="49" y="511"/>
                </a:cxn>
                <a:cxn ang="0">
                  <a:pos x="51" y="465"/>
                </a:cxn>
                <a:cxn ang="0">
                  <a:pos x="47" y="389"/>
                </a:cxn>
                <a:cxn ang="0">
                  <a:pos x="38" y="327"/>
                </a:cxn>
                <a:cxn ang="0">
                  <a:pos x="25" y="321"/>
                </a:cxn>
                <a:cxn ang="0">
                  <a:pos x="33" y="275"/>
                </a:cxn>
                <a:cxn ang="0">
                  <a:pos x="34" y="258"/>
                </a:cxn>
                <a:cxn ang="0">
                  <a:pos x="37" y="242"/>
                </a:cxn>
                <a:cxn ang="0">
                  <a:pos x="40" y="201"/>
                </a:cxn>
                <a:cxn ang="0">
                  <a:pos x="14" y="211"/>
                </a:cxn>
                <a:cxn ang="0">
                  <a:pos x="2" y="181"/>
                </a:cxn>
                <a:cxn ang="0">
                  <a:pos x="8" y="169"/>
                </a:cxn>
                <a:cxn ang="0">
                  <a:pos x="11" y="162"/>
                </a:cxn>
                <a:cxn ang="0">
                  <a:pos x="18" y="153"/>
                </a:cxn>
                <a:cxn ang="0">
                  <a:pos x="18" y="141"/>
                </a:cxn>
                <a:cxn ang="0">
                  <a:pos x="22" y="123"/>
                </a:cxn>
                <a:cxn ang="0">
                  <a:pos x="27" y="104"/>
                </a:cxn>
                <a:cxn ang="0">
                  <a:pos x="42" y="96"/>
                </a:cxn>
                <a:cxn ang="0">
                  <a:pos x="73" y="84"/>
                </a:cxn>
                <a:cxn ang="0">
                  <a:pos x="76" y="77"/>
                </a:cxn>
                <a:cxn ang="0">
                  <a:pos x="68" y="60"/>
                </a:cxn>
                <a:cxn ang="0">
                  <a:pos x="64" y="52"/>
                </a:cxn>
                <a:cxn ang="0">
                  <a:pos x="63" y="38"/>
                </a:cxn>
                <a:cxn ang="0">
                  <a:pos x="59" y="27"/>
                </a:cxn>
                <a:cxn ang="0">
                  <a:pos x="92" y="0"/>
                </a:cxn>
                <a:cxn ang="0">
                  <a:pos x="110" y="7"/>
                </a:cxn>
                <a:cxn ang="0">
                  <a:pos x="119" y="32"/>
                </a:cxn>
                <a:cxn ang="0">
                  <a:pos x="119" y="36"/>
                </a:cxn>
                <a:cxn ang="0">
                  <a:pos x="117" y="54"/>
                </a:cxn>
                <a:cxn ang="0">
                  <a:pos x="113" y="69"/>
                </a:cxn>
                <a:cxn ang="0">
                  <a:pos x="125" y="80"/>
                </a:cxn>
                <a:cxn ang="0">
                  <a:pos x="165" y="93"/>
                </a:cxn>
                <a:cxn ang="0">
                  <a:pos x="175" y="110"/>
                </a:cxn>
                <a:cxn ang="0">
                  <a:pos x="184" y="167"/>
                </a:cxn>
                <a:cxn ang="0">
                  <a:pos x="186" y="212"/>
                </a:cxn>
                <a:cxn ang="0">
                  <a:pos x="165" y="263"/>
                </a:cxn>
                <a:cxn ang="0">
                  <a:pos x="164" y="301"/>
                </a:cxn>
                <a:cxn ang="0">
                  <a:pos x="149" y="327"/>
                </a:cxn>
                <a:cxn ang="0">
                  <a:pos x="145" y="400"/>
                </a:cxn>
                <a:cxn ang="0">
                  <a:pos x="144" y="490"/>
                </a:cxn>
                <a:cxn ang="0">
                  <a:pos x="133" y="542"/>
                </a:cxn>
                <a:cxn ang="0">
                  <a:pos x="132" y="550"/>
                </a:cxn>
              </a:cxnLst>
              <a:rect l="0" t="0" r="r" b="b"/>
              <a:pathLst>
                <a:path w="187" h="580">
                  <a:moveTo>
                    <a:pt x="131" y="552"/>
                  </a:moveTo>
                  <a:cubicBezTo>
                    <a:pt x="131" y="552"/>
                    <a:pt x="130" y="555"/>
                    <a:pt x="130" y="557"/>
                  </a:cubicBezTo>
                  <a:cubicBezTo>
                    <a:pt x="130" y="559"/>
                    <a:pt x="130" y="562"/>
                    <a:pt x="130" y="564"/>
                  </a:cubicBezTo>
                  <a:cubicBezTo>
                    <a:pt x="129" y="566"/>
                    <a:pt x="128" y="566"/>
                    <a:pt x="128" y="567"/>
                  </a:cubicBezTo>
                  <a:cubicBezTo>
                    <a:pt x="128" y="568"/>
                    <a:pt x="128" y="572"/>
                    <a:pt x="126" y="574"/>
                  </a:cubicBezTo>
                  <a:cubicBezTo>
                    <a:pt x="123" y="576"/>
                    <a:pt x="114" y="580"/>
                    <a:pt x="108" y="580"/>
                  </a:cubicBezTo>
                  <a:cubicBezTo>
                    <a:pt x="102" y="580"/>
                    <a:pt x="97" y="580"/>
                    <a:pt x="95" y="578"/>
                  </a:cubicBezTo>
                  <a:cubicBezTo>
                    <a:pt x="92" y="575"/>
                    <a:pt x="94" y="571"/>
                    <a:pt x="94" y="569"/>
                  </a:cubicBezTo>
                  <a:cubicBezTo>
                    <a:pt x="95" y="567"/>
                    <a:pt x="96" y="561"/>
                    <a:pt x="97" y="559"/>
                  </a:cubicBezTo>
                  <a:cubicBezTo>
                    <a:pt x="98" y="557"/>
                    <a:pt x="100" y="553"/>
                    <a:pt x="99" y="551"/>
                  </a:cubicBezTo>
                  <a:cubicBezTo>
                    <a:pt x="99" y="548"/>
                    <a:pt x="96" y="543"/>
                    <a:pt x="96" y="543"/>
                  </a:cubicBezTo>
                  <a:cubicBezTo>
                    <a:pt x="96" y="551"/>
                    <a:pt x="96" y="551"/>
                    <a:pt x="96" y="551"/>
                  </a:cubicBezTo>
                  <a:cubicBezTo>
                    <a:pt x="96" y="551"/>
                    <a:pt x="93" y="554"/>
                    <a:pt x="87" y="554"/>
                  </a:cubicBezTo>
                  <a:cubicBezTo>
                    <a:pt x="81" y="554"/>
                    <a:pt x="72" y="554"/>
                    <a:pt x="72" y="554"/>
                  </a:cubicBezTo>
                  <a:cubicBezTo>
                    <a:pt x="72" y="550"/>
                    <a:pt x="72" y="550"/>
                    <a:pt x="72" y="550"/>
                  </a:cubicBezTo>
                  <a:cubicBezTo>
                    <a:pt x="72" y="550"/>
                    <a:pt x="63" y="551"/>
                    <a:pt x="56" y="554"/>
                  </a:cubicBezTo>
                  <a:cubicBezTo>
                    <a:pt x="49" y="556"/>
                    <a:pt x="43" y="558"/>
                    <a:pt x="27" y="558"/>
                  </a:cubicBezTo>
                  <a:cubicBezTo>
                    <a:pt x="11" y="558"/>
                    <a:pt x="10" y="553"/>
                    <a:pt x="10" y="553"/>
                  </a:cubicBezTo>
                  <a:cubicBezTo>
                    <a:pt x="10" y="553"/>
                    <a:pt x="10" y="549"/>
                    <a:pt x="13" y="547"/>
                  </a:cubicBezTo>
                  <a:cubicBezTo>
                    <a:pt x="17" y="545"/>
                    <a:pt x="25" y="543"/>
                    <a:pt x="29" y="543"/>
                  </a:cubicBezTo>
                  <a:cubicBezTo>
                    <a:pt x="34" y="542"/>
                    <a:pt x="39" y="538"/>
                    <a:pt x="41" y="537"/>
                  </a:cubicBezTo>
                  <a:cubicBezTo>
                    <a:pt x="44" y="536"/>
                    <a:pt x="48" y="531"/>
                    <a:pt x="48" y="531"/>
                  </a:cubicBezTo>
                  <a:cubicBezTo>
                    <a:pt x="50" y="531"/>
                    <a:pt x="50" y="531"/>
                    <a:pt x="50" y="531"/>
                  </a:cubicBezTo>
                  <a:cubicBezTo>
                    <a:pt x="50" y="531"/>
                    <a:pt x="54" y="527"/>
                    <a:pt x="54" y="525"/>
                  </a:cubicBezTo>
                  <a:cubicBezTo>
                    <a:pt x="54" y="523"/>
                    <a:pt x="54" y="521"/>
                    <a:pt x="53" y="519"/>
                  </a:cubicBezTo>
                  <a:cubicBezTo>
                    <a:pt x="52" y="518"/>
                    <a:pt x="49" y="516"/>
                    <a:pt x="49" y="511"/>
                  </a:cubicBezTo>
                  <a:cubicBezTo>
                    <a:pt x="48" y="507"/>
                    <a:pt x="49" y="494"/>
                    <a:pt x="50" y="487"/>
                  </a:cubicBezTo>
                  <a:cubicBezTo>
                    <a:pt x="51" y="481"/>
                    <a:pt x="52" y="472"/>
                    <a:pt x="51" y="465"/>
                  </a:cubicBezTo>
                  <a:cubicBezTo>
                    <a:pt x="50" y="458"/>
                    <a:pt x="49" y="437"/>
                    <a:pt x="50" y="428"/>
                  </a:cubicBezTo>
                  <a:cubicBezTo>
                    <a:pt x="50" y="419"/>
                    <a:pt x="49" y="402"/>
                    <a:pt x="47" y="389"/>
                  </a:cubicBezTo>
                  <a:cubicBezTo>
                    <a:pt x="46" y="376"/>
                    <a:pt x="43" y="353"/>
                    <a:pt x="41" y="344"/>
                  </a:cubicBezTo>
                  <a:cubicBezTo>
                    <a:pt x="40" y="335"/>
                    <a:pt x="38" y="327"/>
                    <a:pt x="38" y="327"/>
                  </a:cubicBezTo>
                  <a:cubicBezTo>
                    <a:pt x="38" y="327"/>
                    <a:pt x="35" y="326"/>
                    <a:pt x="30" y="324"/>
                  </a:cubicBezTo>
                  <a:cubicBezTo>
                    <a:pt x="26" y="321"/>
                    <a:pt x="25" y="321"/>
                    <a:pt x="25" y="321"/>
                  </a:cubicBezTo>
                  <a:cubicBezTo>
                    <a:pt x="25" y="321"/>
                    <a:pt x="28" y="309"/>
                    <a:pt x="30" y="301"/>
                  </a:cubicBezTo>
                  <a:cubicBezTo>
                    <a:pt x="31" y="293"/>
                    <a:pt x="32" y="283"/>
                    <a:pt x="33" y="275"/>
                  </a:cubicBezTo>
                  <a:cubicBezTo>
                    <a:pt x="34" y="267"/>
                    <a:pt x="35" y="258"/>
                    <a:pt x="35" y="258"/>
                  </a:cubicBezTo>
                  <a:cubicBezTo>
                    <a:pt x="34" y="258"/>
                    <a:pt x="34" y="258"/>
                    <a:pt x="34" y="258"/>
                  </a:cubicBezTo>
                  <a:cubicBezTo>
                    <a:pt x="34" y="258"/>
                    <a:pt x="35" y="249"/>
                    <a:pt x="35" y="246"/>
                  </a:cubicBezTo>
                  <a:cubicBezTo>
                    <a:pt x="35" y="244"/>
                    <a:pt x="37" y="242"/>
                    <a:pt x="37" y="242"/>
                  </a:cubicBezTo>
                  <a:cubicBezTo>
                    <a:pt x="37" y="242"/>
                    <a:pt x="38" y="234"/>
                    <a:pt x="39" y="225"/>
                  </a:cubicBezTo>
                  <a:cubicBezTo>
                    <a:pt x="40" y="215"/>
                    <a:pt x="40" y="201"/>
                    <a:pt x="40" y="201"/>
                  </a:cubicBezTo>
                  <a:cubicBezTo>
                    <a:pt x="40" y="201"/>
                    <a:pt x="39" y="205"/>
                    <a:pt x="33" y="208"/>
                  </a:cubicBezTo>
                  <a:cubicBezTo>
                    <a:pt x="27" y="212"/>
                    <a:pt x="19" y="213"/>
                    <a:pt x="14" y="211"/>
                  </a:cubicBezTo>
                  <a:cubicBezTo>
                    <a:pt x="9" y="209"/>
                    <a:pt x="2" y="199"/>
                    <a:pt x="1" y="195"/>
                  </a:cubicBezTo>
                  <a:cubicBezTo>
                    <a:pt x="0" y="191"/>
                    <a:pt x="1" y="184"/>
                    <a:pt x="2" y="181"/>
                  </a:cubicBezTo>
                  <a:cubicBezTo>
                    <a:pt x="3" y="177"/>
                    <a:pt x="4" y="174"/>
                    <a:pt x="5" y="172"/>
                  </a:cubicBezTo>
                  <a:cubicBezTo>
                    <a:pt x="6" y="171"/>
                    <a:pt x="8" y="169"/>
                    <a:pt x="8" y="169"/>
                  </a:cubicBezTo>
                  <a:cubicBezTo>
                    <a:pt x="8" y="169"/>
                    <a:pt x="8" y="166"/>
                    <a:pt x="9" y="164"/>
                  </a:cubicBezTo>
                  <a:cubicBezTo>
                    <a:pt x="10" y="163"/>
                    <a:pt x="11" y="162"/>
                    <a:pt x="11" y="162"/>
                  </a:cubicBezTo>
                  <a:cubicBezTo>
                    <a:pt x="11" y="162"/>
                    <a:pt x="11" y="158"/>
                    <a:pt x="12" y="157"/>
                  </a:cubicBezTo>
                  <a:cubicBezTo>
                    <a:pt x="14" y="155"/>
                    <a:pt x="18" y="153"/>
                    <a:pt x="18" y="153"/>
                  </a:cubicBezTo>
                  <a:cubicBezTo>
                    <a:pt x="18" y="153"/>
                    <a:pt x="18" y="149"/>
                    <a:pt x="19" y="148"/>
                  </a:cubicBezTo>
                  <a:cubicBezTo>
                    <a:pt x="19" y="146"/>
                    <a:pt x="18" y="143"/>
                    <a:pt x="18" y="141"/>
                  </a:cubicBezTo>
                  <a:cubicBezTo>
                    <a:pt x="18" y="139"/>
                    <a:pt x="21" y="138"/>
                    <a:pt x="21" y="134"/>
                  </a:cubicBezTo>
                  <a:cubicBezTo>
                    <a:pt x="21" y="130"/>
                    <a:pt x="21" y="125"/>
                    <a:pt x="22" y="123"/>
                  </a:cubicBezTo>
                  <a:cubicBezTo>
                    <a:pt x="22" y="121"/>
                    <a:pt x="25" y="116"/>
                    <a:pt x="25" y="114"/>
                  </a:cubicBezTo>
                  <a:cubicBezTo>
                    <a:pt x="25" y="112"/>
                    <a:pt x="26" y="107"/>
                    <a:pt x="27" y="104"/>
                  </a:cubicBezTo>
                  <a:cubicBezTo>
                    <a:pt x="28" y="102"/>
                    <a:pt x="32" y="101"/>
                    <a:pt x="32" y="101"/>
                  </a:cubicBezTo>
                  <a:cubicBezTo>
                    <a:pt x="32" y="101"/>
                    <a:pt x="35" y="99"/>
                    <a:pt x="42" y="96"/>
                  </a:cubicBezTo>
                  <a:cubicBezTo>
                    <a:pt x="48" y="94"/>
                    <a:pt x="54" y="93"/>
                    <a:pt x="61" y="90"/>
                  </a:cubicBezTo>
                  <a:cubicBezTo>
                    <a:pt x="67" y="88"/>
                    <a:pt x="72" y="85"/>
                    <a:pt x="73" y="84"/>
                  </a:cubicBezTo>
                  <a:cubicBezTo>
                    <a:pt x="75" y="83"/>
                    <a:pt x="76" y="81"/>
                    <a:pt x="76" y="81"/>
                  </a:cubicBezTo>
                  <a:cubicBezTo>
                    <a:pt x="76" y="77"/>
                    <a:pt x="76" y="77"/>
                    <a:pt x="76" y="77"/>
                  </a:cubicBezTo>
                  <a:cubicBezTo>
                    <a:pt x="76" y="77"/>
                    <a:pt x="76" y="75"/>
                    <a:pt x="75" y="74"/>
                  </a:cubicBezTo>
                  <a:cubicBezTo>
                    <a:pt x="75" y="74"/>
                    <a:pt x="70" y="70"/>
                    <a:pt x="68" y="60"/>
                  </a:cubicBezTo>
                  <a:cubicBezTo>
                    <a:pt x="68" y="60"/>
                    <a:pt x="66" y="60"/>
                    <a:pt x="64" y="58"/>
                  </a:cubicBezTo>
                  <a:cubicBezTo>
                    <a:pt x="63" y="56"/>
                    <a:pt x="65" y="54"/>
                    <a:pt x="64" y="52"/>
                  </a:cubicBezTo>
                  <a:cubicBezTo>
                    <a:pt x="63" y="50"/>
                    <a:pt x="61" y="45"/>
                    <a:pt x="61" y="41"/>
                  </a:cubicBezTo>
                  <a:cubicBezTo>
                    <a:pt x="61" y="38"/>
                    <a:pt x="63" y="38"/>
                    <a:pt x="63" y="38"/>
                  </a:cubicBezTo>
                  <a:cubicBezTo>
                    <a:pt x="63" y="36"/>
                    <a:pt x="63" y="36"/>
                    <a:pt x="63" y="36"/>
                  </a:cubicBezTo>
                  <a:cubicBezTo>
                    <a:pt x="63" y="36"/>
                    <a:pt x="59" y="33"/>
                    <a:pt x="59" y="27"/>
                  </a:cubicBezTo>
                  <a:cubicBezTo>
                    <a:pt x="60" y="21"/>
                    <a:pt x="63" y="13"/>
                    <a:pt x="70" y="7"/>
                  </a:cubicBezTo>
                  <a:cubicBezTo>
                    <a:pt x="77" y="1"/>
                    <a:pt x="86" y="1"/>
                    <a:pt x="92" y="0"/>
                  </a:cubicBezTo>
                  <a:cubicBezTo>
                    <a:pt x="97" y="0"/>
                    <a:pt x="104" y="5"/>
                    <a:pt x="104" y="5"/>
                  </a:cubicBezTo>
                  <a:cubicBezTo>
                    <a:pt x="104" y="5"/>
                    <a:pt x="106" y="3"/>
                    <a:pt x="110" y="7"/>
                  </a:cubicBezTo>
                  <a:cubicBezTo>
                    <a:pt x="114" y="11"/>
                    <a:pt x="118" y="17"/>
                    <a:pt x="119" y="21"/>
                  </a:cubicBezTo>
                  <a:cubicBezTo>
                    <a:pt x="120" y="26"/>
                    <a:pt x="120" y="31"/>
                    <a:pt x="119" y="32"/>
                  </a:cubicBezTo>
                  <a:cubicBezTo>
                    <a:pt x="118" y="33"/>
                    <a:pt x="117" y="34"/>
                    <a:pt x="117" y="34"/>
                  </a:cubicBezTo>
                  <a:cubicBezTo>
                    <a:pt x="117" y="34"/>
                    <a:pt x="119" y="34"/>
                    <a:pt x="119" y="36"/>
                  </a:cubicBezTo>
                  <a:cubicBezTo>
                    <a:pt x="120" y="38"/>
                    <a:pt x="118" y="43"/>
                    <a:pt x="118" y="45"/>
                  </a:cubicBezTo>
                  <a:cubicBezTo>
                    <a:pt x="118" y="48"/>
                    <a:pt x="119" y="52"/>
                    <a:pt x="117" y="54"/>
                  </a:cubicBezTo>
                  <a:cubicBezTo>
                    <a:pt x="116" y="57"/>
                    <a:pt x="114" y="56"/>
                    <a:pt x="114" y="56"/>
                  </a:cubicBezTo>
                  <a:cubicBezTo>
                    <a:pt x="113" y="69"/>
                    <a:pt x="113" y="69"/>
                    <a:pt x="113" y="69"/>
                  </a:cubicBezTo>
                  <a:cubicBezTo>
                    <a:pt x="113" y="69"/>
                    <a:pt x="116" y="72"/>
                    <a:pt x="118" y="74"/>
                  </a:cubicBezTo>
                  <a:cubicBezTo>
                    <a:pt x="120" y="76"/>
                    <a:pt x="122" y="79"/>
                    <a:pt x="125" y="80"/>
                  </a:cubicBezTo>
                  <a:cubicBezTo>
                    <a:pt x="128" y="81"/>
                    <a:pt x="149" y="86"/>
                    <a:pt x="155" y="88"/>
                  </a:cubicBezTo>
                  <a:cubicBezTo>
                    <a:pt x="161" y="90"/>
                    <a:pt x="165" y="93"/>
                    <a:pt x="165" y="93"/>
                  </a:cubicBezTo>
                  <a:cubicBezTo>
                    <a:pt x="165" y="93"/>
                    <a:pt x="168" y="94"/>
                    <a:pt x="170" y="96"/>
                  </a:cubicBezTo>
                  <a:cubicBezTo>
                    <a:pt x="172" y="99"/>
                    <a:pt x="174" y="103"/>
                    <a:pt x="175" y="110"/>
                  </a:cubicBezTo>
                  <a:cubicBezTo>
                    <a:pt x="175" y="116"/>
                    <a:pt x="177" y="122"/>
                    <a:pt x="179" y="132"/>
                  </a:cubicBezTo>
                  <a:cubicBezTo>
                    <a:pt x="180" y="142"/>
                    <a:pt x="183" y="160"/>
                    <a:pt x="184" y="167"/>
                  </a:cubicBezTo>
                  <a:cubicBezTo>
                    <a:pt x="185" y="173"/>
                    <a:pt x="186" y="180"/>
                    <a:pt x="186" y="190"/>
                  </a:cubicBezTo>
                  <a:cubicBezTo>
                    <a:pt x="187" y="199"/>
                    <a:pt x="187" y="205"/>
                    <a:pt x="186" y="212"/>
                  </a:cubicBezTo>
                  <a:cubicBezTo>
                    <a:pt x="185" y="220"/>
                    <a:pt x="181" y="227"/>
                    <a:pt x="177" y="237"/>
                  </a:cubicBezTo>
                  <a:cubicBezTo>
                    <a:pt x="173" y="248"/>
                    <a:pt x="167" y="257"/>
                    <a:pt x="165" y="263"/>
                  </a:cubicBezTo>
                  <a:cubicBezTo>
                    <a:pt x="163" y="268"/>
                    <a:pt x="160" y="276"/>
                    <a:pt x="160" y="276"/>
                  </a:cubicBezTo>
                  <a:cubicBezTo>
                    <a:pt x="160" y="276"/>
                    <a:pt x="163" y="293"/>
                    <a:pt x="164" y="301"/>
                  </a:cubicBezTo>
                  <a:cubicBezTo>
                    <a:pt x="165" y="308"/>
                    <a:pt x="167" y="320"/>
                    <a:pt x="167" y="320"/>
                  </a:cubicBezTo>
                  <a:cubicBezTo>
                    <a:pt x="167" y="320"/>
                    <a:pt x="164" y="324"/>
                    <a:pt x="149" y="327"/>
                  </a:cubicBezTo>
                  <a:cubicBezTo>
                    <a:pt x="149" y="327"/>
                    <a:pt x="146" y="349"/>
                    <a:pt x="146" y="357"/>
                  </a:cubicBezTo>
                  <a:cubicBezTo>
                    <a:pt x="145" y="366"/>
                    <a:pt x="145" y="390"/>
                    <a:pt x="145" y="400"/>
                  </a:cubicBezTo>
                  <a:cubicBezTo>
                    <a:pt x="145" y="411"/>
                    <a:pt x="144" y="441"/>
                    <a:pt x="145" y="452"/>
                  </a:cubicBezTo>
                  <a:cubicBezTo>
                    <a:pt x="145" y="463"/>
                    <a:pt x="145" y="481"/>
                    <a:pt x="144" y="490"/>
                  </a:cubicBezTo>
                  <a:cubicBezTo>
                    <a:pt x="143" y="498"/>
                    <a:pt x="141" y="510"/>
                    <a:pt x="139" y="522"/>
                  </a:cubicBezTo>
                  <a:cubicBezTo>
                    <a:pt x="137" y="534"/>
                    <a:pt x="133" y="542"/>
                    <a:pt x="133" y="542"/>
                  </a:cubicBezTo>
                  <a:cubicBezTo>
                    <a:pt x="134" y="543"/>
                    <a:pt x="134" y="543"/>
                    <a:pt x="134" y="543"/>
                  </a:cubicBezTo>
                  <a:cubicBezTo>
                    <a:pt x="134" y="543"/>
                    <a:pt x="133" y="548"/>
                    <a:pt x="132" y="550"/>
                  </a:cubicBezTo>
                  <a:cubicBezTo>
                    <a:pt x="131" y="552"/>
                    <a:pt x="131" y="552"/>
                    <a:pt x="131" y="552"/>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3"/>
            <p:cNvSpPr>
              <a:spLocks/>
            </p:cNvSpPr>
            <p:nvPr/>
          </p:nvSpPr>
          <p:spPr bwMode="auto">
            <a:xfrm>
              <a:off x="-1322388" y="3152775"/>
              <a:ext cx="153988" cy="296863"/>
            </a:xfrm>
            <a:custGeom>
              <a:avLst/>
              <a:gdLst/>
              <a:ahLst/>
              <a:cxnLst>
                <a:cxn ang="0">
                  <a:pos x="1" y="11"/>
                </a:cxn>
                <a:cxn ang="0">
                  <a:pos x="1" y="8"/>
                </a:cxn>
                <a:cxn ang="0">
                  <a:pos x="15" y="17"/>
                </a:cxn>
                <a:cxn ang="0">
                  <a:pos x="19" y="18"/>
                </a:cxn>
                <a:cxn ang="0">
                  <a:pos x="39" y="0"/>
                </a:cxn>
                <a:cxn ang="0">
                  <a:pos x="39" y="0"/>
                </a:cxn>
                <a:cxn ang="0">
                  <a:pos x="40" y="10"/>
                </a:cxn>
                <a:cxn ang="0">
                  <a:pos x="30" y="49"/>
                </a:cxn>
                <a:cxn ang="0">
                  <a:pos x="22" y="79"/>
                </a:cxn>
                <a:cxn ang="0">
                  <a:pos x="23" y="48"/>
                </a:cxn>
                <a:cxn ang="0">
                  <a:pos x="21" y="34"/>
                </a:cxn>
                <a:cxn ang="0">
                  <a:pos x="19" y="32"/>
                </a:cxn>
                <a:cxn ang="0">
                  <a:pos x="25" y="23"/>
                </a:cxn>
                <a:cxn ang="0">
                  <a:pos x="21" y="20"/>
                </a:cxn>
                <a:cxn ang="0">
                  <a:pos x="16" y="20"/>
                </a:cxn>
                <a:cxn ang="0">
                  <a:pos x="12" y="19"/>
                </a:cxn>
                <a:cxn ang="0">
                  <a:pos x="8" y="24"/>
                </a:cxn>
                <a:cxn ang="0">
                  <a:pos x="11" y="25"/>
                </a:cxn>
                <a:cxn ang="0">
                  <a:pos x="10" y="31"/>
                </a:cxn>
                <a:cxn ang="0">
                  <a:pos x="5" y="54"/>
                </a:cxn>
                <a:cxn ang="0">
                  <a:pos x="2" y="70"/>
                </a:cxn>
                <a:cxn ang="0">
                  <a:pos x="2" y="31"/>
                </a:cxn>
                <a:cxn ang="0">
                  <a:pos x="0" y="15"/>
                </a:cxn>
                <a:cxn ang="0">
                  <a:pos x="1" y="11"/>
                </a:cxn>
              </a:cxnLst>
              <a:rect l="0" t="0" r="r" b="b"/>
              <a:pathLst>
                <a:path w="41" h="79">
                  <a:moveTo>
                    <a:pt x="1" y="11"/>
                  </a:moveTo>
                  <a:cubicBezTo>
                    <a:pt x="1" y="11"/>
                    <a:pt x="1" y="9"/>
                    <a:pt x="1" y="8"/>
                  </a:cubicBezTo>
                  <a:cubicBezTo>
                    <a:pt x="1" y="8"/>
                    <a:pt x="3" y="14"/>
                    <a:pt x="15" y="17"/>
                  </a:cubicBezTo>
                  <a:cubicBezTo>
                    <a:pt x="19" y="18"/>
                    <a:pt x="19" y="18"/>
                    <a:pt x="19" y="18"/>
                  </a:cubicBezTo>
                  <a:cubicBezTo>
                    <a:pt x="19" y="18"/>
                    <a:pt x="39" y="7"/>
                    <a:pt x="39" y="0"/>
                  </a:cubicBezTo>
                  <a:cubicBezTo>
                    <a:pt x="39" y="0"/>
                    <a:pt x="39" y="0"/>
                    <a:pt x="39" y="0"/>
                  </a:cubicBezTo>
                  <a:cubicBezTo>
                    <a:pt x="39" y="0"/>
                    <a:pt x="41" y="5"/>
                    <a:pt x="40" y="10"/>
                  </a:cubicBezTo>
                  <a:cubicBezTo>
                    <a:pt x="39" y="15"/>
                    <a:pt x="34" y="30"/>
                    <a:pt x="30" y="49"/>
                  </a:cubicBezTo>
                  <a:cubicBezTo>
                    <a:pt x="25" y="67"/>
                    <a:pt x="22" y="79"/>
                    <a:pt x="22" y="79"/>
                  </a:cubicBezTo>
                  <a:cubicBezTo>
                    <a:pt x="22" y="79"/>
                    <a:pt x="23" y="57"/>
                    <a:pt x="23" y="48"/>
                  </a:cubicBezTo>
                  <a:cubicBezTo>
                    <a:pt x="23" y="39"/>
                    <a:pt x="22" y="36"/>
                    <a:pt x="21" y="34"/>
                  </a:cubicBezTo>
                  <a:cubicBezTo>
                    <a:pt x="20" y="33"/>
                    <a:pt x="19" y="32"/>
                    <a:pt x="19" y="32"/>
                  </a:cubicBezTo>
                  <a:cubicBezTo>
                    <a:pt x="19" y="32"/>
                    <a:pt x="21" y="26"/>
                    <a:pt x="25" y="23"/>
                  </a:cubicBezTo>
                  <a:cubicBezTo>
                    <a:pt x="25" y="23"/>
                    <a:pt x="23" y="21"/>
                    <a:pt x="21" y="20"/>
                  </a:cubicBezTo>
                  <a:cubicBezTo>
                    <a:pt x="21" y="20"/>
                    <a:pt x="19" y="20"/>
                    <a:pt x="16" y="20"/>
                  </a:cubicBezTo>
                  <a:cubicBezTo>
                    <a:pt x="13" y="21"/>
                    <a:pt x="12" y="19"/>
                    <a:pt x="12" y="19"/>
                  </a:cubicBezTo>
                  <a:cubicBezTo>
                    <a:pt x="12" y="19"/>
                    <a:pt x="9" y="21"/>
                    <a:pt x="8" y="24"/>
                  </a:cubicBezTo>
                  <a:cubicBezTo>
                    <a:pt x="11" y="25"/>
                    <a:pt x="11" y="25"/>
                    <a:pt x="11" y="25"/>
                  </a:cubicBezTo>
                  <a:cubicBezTo>
                    <a:pt x="11" y="25"/>
                    <a:pt x="11" y="29"/>
                    <a:pt x="10" y="31"/>
                  </a:cubicBezTo>
                  <a:cubicBezTo>
                    <a:pt x="9" y="33"/>
                    <a:pt x="7" y="40"/>
                    <a:pt x="5" y="54"/>
                  </a:cubicBezTo>
                  <a:cubicBezTo>
                    <a:pt x="2" y="67"/>
                    <a:pt x="2" y="70"/>
                    <a:pt x="2" y="70"/>
                  </a:cubicBezTo>
                  <a:cubicBezTo>
                    <a:pt x="2" y="70"/>
                    <a:pt x="2" y="41"/>
                    <a:pt x="2" y="31"/>
                  </a:cubicBezTo>
                  <a:cubicBezTo>
                    <a:pt x="2" y="21"/>
                    <a:pt x="1" y="16"/>
                    <a:pt x="0" y="15"/>
                  </a:cubicBezTo>
                  <a:cubicBezTo>
                    <a:pt x="0" y="13"/>
                    <a:pt x="1" y="11"/>
                    <a:pt x="1"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3"/>
          <p:cNvGrpSpPr/>
          <p:nvPr/>
        </p:nvGrpSpPr>
        <p:grpSpPr>
          <a:xfrm>
            <a:off x="18229462" y="2419102"/>
            <a:ext cx="2201301" cy="3137708"/>
            <a:chOff x="1390264" y="1218371"/>
            <a:chExt cx="3253744" cy="4943117"/>
          </a:xfrm>
        </p:grpSpPr>
        <p:pic>
          <p:nvPicPr>
            <p:cNvPr id="15" name="Picture 3" descr="E:\PPT_Charts_and_Diagrams\cloud\images\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488" y="3220016"/>
              <a:ext cx="1259399" cy="89050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6" name="Picture 2" descr="E:\PPT_Charts_and_Diagrams\cloud\images\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264" y="1873112"/>
              <a:ext cx="937661" cy="704166"/>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7" name="Picture 3" descr="E:\PPT_Charts_and_Diagrams\cloud\images\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9762" y="1218371"/>
              <a:ext cx="1388511" cy="1003096"/>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8" name="Picture 2" descr="E:\PPT_Charts_and_Diagrams\cloud\images\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2528" y="1279741"/>
              <a:ext cx="1222438" cy="82638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9" name="Picture 4" descr="E:\PPT_Charts_and_Diagrams\cloud\images\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0600" y="1678161"/>
              <a:ext cx="1125989" cy="848182"/>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0" name="Picture 2" descr="C:\PPT_charts\cloud\images\1.png"/>
            <p:cNvPicPr>
              <a:picLocks noChangeAspect="1" noChangeArrowheads="1"/>
            </p:cNvPicPr>
            <p:nvPr/>
          </p:nvPicPr>
          <p:blipFill>
            <a:blip r:embed="rId9" cstate="print"/>
            <a:srcRect/>
            <a:stretch>
              <a:fillRect/>
            </a:stretch>
          </p:blipFill>
          <p:spPr bwMode="auto">
            <a:xfrm>
              <a:off x="2922142" y="2742367"/>
              <a:ext cx="1301997" cy="918594"/>
            </a:xfrm>
            <a:prstGeom prst="rect">
              <a:avLst/>
            </a:prstGeom>
            <a:noFill/>
            <a:effectLst>
              <a:outerShdw blurRad="50800" dist="38100" dir="8100000" algn="tr" rotWithShape="0">
                <a:prstClr val="black">
                  <a:alpha val="46000"/>
                </a:prstClr>
              </a:outerShdw>
            </a:effectLst>
          </p:spPr>
        </p:pic>
        <p:pic>
          <p:nvPicPr>
            <p:cNvPr id="21" name="Picture 3" descr="E:\PPT_Charts_and_Diagrams\cloud\images\6.png"/>
            <p:cNvPicPr>
              <a:picLocks noChangeAspect="1" noChangeArrowheads="1"/>
            </p:cNvPicPr>
            <p:nvPr/>
          </p:nvPicPr>
          <p:blipFill>
            <a:blip r:embed="rId10" cstate="print">
              <a:extLst>
                <a:ext uri="{BEBA8EAE-BF5A-486C-A8C5-ECC9F3942E4B}">
                  <a14:imgProps xmlns:a14="http://schemas.microsoft.com/office/drawing/2010/main">
                    <a14:imgLayer>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3380600" y="2204864"/>
              <a:ext cx="1263408" cy="981705"/>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2" name="Picture 4" descr="E:\PPT_Charts_and_Diagrams\cloud\images\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3039" y="4184810"/>
              <a:ext cx="1061195" cy="68875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3" name="Picture 4" descr="E:\PPT_Charts_and_Diagrams\cloud\images\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022" y="3759653"/>
              <a:ext cx="927567" cy="565332"/>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4" name="Picture 3" descr="E:\PPT_Charts_and_Diagrams\cloud\images\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8472" y="4496376"/>
              <a:ext cx="1060693" cy="766271"/>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sp>
          <p:nvSpPr>
            <p:cNvPr id="25" name="Oval 2"/>
            <p:cNvSpPr/>
            <p:nvPr/>
          </p:nvSpPr>
          <p:spPr>
            <a:xfrm>
              <a:off x="2371559" y="5531654"/>
              <a:ext cx="672322" cy="629834"/>
            </a:xfrm>
            <a:prstGeom prst="ellipse">
              <a:avLst/>
            </a:prstGeom>
            <a:solidFill>
              <a:schemeClr val="accent6"/>
            </a:solidFill>
            <a:ln>
              <a:solidFill>
                <a:schemeClr val="bg1"/>
              </a:solidFill>
            </a:ln>
            <a:effectLst>
              <a:outerShdw blurRad="50800" dist="38100" dir="8100000" algn="tr"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Resim 51"/>
          <p:cNvPicPr>
            <a:picLocks noChangeAspect="1"/>
          </p:cNvPicPr>
          <p:nvPr/>
        </p:nvPicPr>
        <p:blipFill>
          <a:blip r:embed="rId14"/>
          <a:stretch>
            <a:fillRect/>
          </a:stretch>
        </p:blipFill>
        <p:spPr>
          <a:xfrm>
            <a:off x="7304205" y="7196113"/>
            <a:ext cx="3316746" cy="5592056"/>
          </a:xfrm>
          <a:prstGeom prst="rect">
            <a:avLst/>
          </a:prstGeom>
        </p:spPr>
      </p:pic>
      <p:sp>
        <p:nvSpPr>
          <p:cNvPr id="54" name="AutoShape 64"/>
          <p:cNvSpPr>
            <a:spLocks noChangeArrowheads="1"/>
          </p:cNvSpPr>
          <p:nvPr/>
        </p:nvSpPr>
        <p:spPr bwMode="gray">
          <a:xfrm>
            <a:off x="758482" y="8350914"/>
            <a:ext cx="4610449" cy="2287645"/>
          </a:xfrm>
          <a:prstGeom prst="roundRect">
            <a:avLst>
              <a:gd name="adj" fmla="val 0"/>
            </a:avLst>
          </a:prstGeom>
          <a:noFill/>
          <a:ln w="38100">
            <a:noFill/>
            <a:round/>
            <a:headEnd/>
            <a:tailEnd/>
          </a:ln>
          <a:effectLst/>
        </p:spPr>
        <p:txBody>
          <a:bodyPr wrap="none" anchor="ctr"/>
          <a:lstStyle/>
          <a:p>
            <a:pPr algn="ctr" fontAlgn="auto">
              <a:spcBef>
                <a:spcPts val="0"/>
              </a:spcBef>
              <a:spcAft>
                <a:spcPts val="0"/>
              </a:spcAft>
              <a:defRPr/>
            </a:pPr>
            <a:endParaRPr lang="en-US">
              <a:solidFill>
                <a:schemeClr val="tx1">
                  <a:lumMod val="50000"/>
                </a:schemeClr>
              </a:solidFill>
              <a:latin typeface="+mj-lt"/>
            </a:endParaRPr>
          </a:p>
        </p:txBody>
      </p:sp>
      <p:sp>
        <p:nvSpPr>
          <p:cNvPr id="56" name="AutoShape 64"/>
          <p:cNvSpPr>
            <a:spLocks noChangeArrowheads="1"/>
          </p:cNvSpPr>
          <p:nvPr/>
        </p:nvSpPr>
        <p:spPr bwMode="gray">
          <a:xfrm>
            <a:off x="758482" y="9017279"/>
            <a:ext cx="4610449" cy="2287645"/>
          </a:xfrm>
          <a:prstGeom prst="roundRect">
            <a:avLst>
              <a:gd name="adj" fmla="val 0"/>
            </a:avLst>
          </a:prstGeom>
          <a:noFill/>
          <a:ln w="38100">
            <a:noFill/>
            <a:round/>
            <a:headEnd/>
            <a:tailEnd/>
          </a:ln>
          <a:effectLst/>
        </p:spPr>
        <p:txBody>
          <a:bodyPr wrap="none" anchor="ctr"/>
          <a:lstStyle/>
          <a:p>
            <a:pPr algn="ctr" fontAlgn="auto">
              <a:spcBef>
                <a:spcPts val="0"/>
              </a:spcBef>
              <a:spcAft>
                <a:spcPts val="0"/>
              </a:spcAft>
              <a:defRPr/>
            </a:pPr>
            <a:endParaRPr lang="en-US">
              <a:solidFill>
                <a:schemeClr val="tx1">
                  <a:lumMod val="50000"/>
                </a:schemeClr>
              </a:solidFill>
              <a:latin typeface="+mj-lt"/>
            </a:endParaRPr>
          </a:p>
        </p:txBody>
      </p:sp>
      <p:sp>
        <p:nvSpPr>
          <p:cNvPr id="57" name="AutoShape 64"/>
          <p:cNvSpPr>
            <a:spLocks noChangeArrowheads="1"/>
          </p:cNvSpPr>
          <p:nvPr/>
        </p:nvSpPr>
        <p:spPr bwMode="gray">
          <a:xfrm>
            <a:off x="394941" y="9391470"/>
            <a:ext cx="6336703" cy="1048674"/>
          </a:xfrm>
          <a:prstGeom prst="roundRect">
            <a:avLst>
              <a:gd name="adj" fmla="val 0"/>
            </a:avLst>
          </a:prstGeom>
          <a:solidFill>
            <a:srgbClr val="FF0000"/>
          </a:solidFill>
          <a:ln w="38100">
            <a:noFill/>
            <a:round/>
            <a:headEnd/>
            <a:tailEnd/>
          </a:ln>
          <a:effectLst/>
        </p:spPr>
        <p:txBody>
          <a:bodyPr wrap="none" anchor="ctr"/>
          <a:lstStyle/>
          <a:p>
            <a:pPr algn="ctr" fontAlgn="auto">
              <a:spcBef>
                <a:spcPts val="0"/>
              </a:spcBef>
              <a:spcAft>
                <a:spcPts val="0"/>
              </a:spcAft>
              <a:defRPr/>
            </a:pPr>
            <a:r>
              <a:rPr lang="tr-TR" sz="3600" dirty="0"/>
              <a:t>Ölçü Hatası varsa</a:t>
            </a:r>
            <a:endParaRPr lang="en-US" sz="3600" dirty="0">
              <a:solidFill>
                <a:schemeClr val="tx1">
                  <a:lumMod val="50000"/>
                </a:schemeClr>
              </a:solidFill>
            </a:endParaRPr>
          </a:p>
        </p:txBody>
      </p:sp>
      <p:sp>
        <p:nvSpPr>
          <p:cNvPr id="58" name="AutoShape 64"/>
          <p:cNvSpPr>
            <a:spLocks noChangeArrowheads="1"/>
          </p:cNvSpPr>
          <p:nvPr/>
        </p:nvSpPr>
        <p:spPr bwMode="gray">
          <a:xfrm>
            <a:off x="394942" y="7807294"/>
            <a:ext cx="6336703" cy="1048674"/>
          </a:xfrm>
          <a:prstGeom prst="roundRect">
            <a:avLst>
              <a:gd name="adj" fmla="val 0"/>
            </a:avLst>
          </a:prstGeom>
          <a:solidFill>
            <a:srgbClr val="FF0000"/>
          </a:solidFill>
          <a:ln w="38100">
            <a:noFill/>
            <a:round/>
            <a:headEnd/>
            <a:tailEnd/>
          </a:ln>
          <a:effectLst/>
        </p:spPr>
        <p:txBody>
          <a:bodyPr wrap="none" anchor="ctr"/>
          <a:lstStyle/>
          <a:p>
            <a:pPr algn="ctr" fontAlgn="auto">
              <a:spcBef>
                <a:spcPts val="0"/>
              </a:spcBef>
              <a:spcAft>
                <a:spcPts val="0"/>
              </a:spcAft>
              <a:defRPr/>
            </a:pPr>
            <a:r>
              <a:rPr lang="tr-TR" sz="3600" dirty="0" err="1"/>
              <a:t>Tersimat</a:t>
            </a:r>
            <a:r>
              <a:rPr lang="tr-TR" sz="3600" dirty="0"/>
              <a:t> Hatası varsa</a:t>
            </a:r>
            <a:endParaRPr lang="en-US" sz="3600" dirty="0">
              <a:solidFill>
                <a:schemeClr val="tx1">
                  <a:lumMod val="50000"/>
                </a:schemeClr>
              </a:solidFill>
            </a:endParaRPr>
          </a:p>
        </p:txBody>
      </p:sp>
      <p:sp>
        <p:nvSpPr>
          <p:cNvPr id="59" name="AutoShape 64"/>
          <p:cNvSpPr>
            <a:spLocks noChangeArrowheads="1"/>
          </p:cNvSpPr>
          <p:nvPr/>
        </p:nvSpPr>
        <p:spPr bwMode="gray">
          <a:xfrm>
            <a:off x="397001" y="10903638"/>
            <a:ext cx="6336703" cy="1048674"/>
          </a:xfrm>
          <a:prstGeom prst="roundRect">
            <a:avLst>
              <a:gd name="adj" fmla="val 0"/>
            </a:avLst>
          </a:prstGeom>
          <a:solidFill>
            <a:srgbClr val="FF0000"/>
          </a:solidFill>
          <a:ln w="38100">
            <a:noFill/>
            <a:round/>
            <a:headEnd/>
            <a:tailEnd/>
          </a:ln>
          <a:effectLst/>
        </p:spPr>
        <p:txBody>
          <a:bodyPr wrap="none" anchor="ctr"/>
          <a:lstStyle/>
          <a:p>
            <a:pPr algn="ctr" fontAlgn="auto">
              <a:spcBef>
                <a:spcPts val="0"/>
              </a:spcBef>
              <a:spcAft>
                <a:spcPts val="0"/>
              </a:spcAft>
              <a:defRPr/>
            </a:pPr>
            <a:r>
              <a:rPr lang="tr-TR" sz="3600" dirty="0">
                <a:latin typeface="+mj-lt"/>
              </a:rPr>
              <a:t>Sınırlandırma Hatası varsa</a:t>
            </a:r>
            <a:endParaRPr lang="en-US" sz="3600" dirty="0">
              <a:solidFill>
                <a:schemeClr val="tx1">
                  <a:lumMod val="50000"/>
                </a:schemeClr>
              </a:solidFill>
              <a:latin typeface="+mj-lt"/>
            </a:endParaRPr>
          </a:p>
        </p:txBody>
      </p:sp>
      <p:sp>
        <p:nvSpPr>
          <p:cNvPr id="60" name="Oval 20"/>
          <p:cNvSpPr>
            <a:spLocks noChangeArrowheads="1"/>
          </p:cNvSpPr>
          <p:nvPr/>
        </p:nvSpPr>
        <p:spPr bwMode="auto">
          <a:xfrm>
            <a:off x="8412438" y="7926093"/>
            <a:ext cx="1100279" cy="1053238"/>
          </a:xfrm>
          <a:prstGeom prst="ellipse">
            <a:avLst/>
          </a:prstGeom>
          <a:solidFill>
            <a:srgbClr val="FF0000"/>
          </a:solidFill>
          <a:ln w="9525">
            <a:noFill/>
            <a:round/>
            <a:headEnd/>
            <a:tailEnd/>
          </a:ln>
          <a:effectLst>
            <a:glow rad="228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61" name="188 Metin kutusu"/>
          <p:cNvSpPr txBox="1"/>
          <p:nvPr/>
        </p:nvSpPr>
        <p:spPr>
          <a:xfrm>
            <a:off x="10766246" y="8022855"/>
            <a:ext cx="7463216" cy="656117"/>
          </a:xfrm>
          <a:prstGeom prst="rect">
            <a:avLst/>
          </a:prstGeom>
          <a:noFill/>
        </p:spPr>
        <p:txBody>
          <a:bodyPr wrap="none" lIns="101133" tIns="50566" rIns="101133" bIns="50566" rtlCol="0">
            <a:spAutoFit/>
          </a:bodyPr>
          <a:lstStyle/>
          <a:p>
            <a:r>
              <a:rPr lang="tr-TR" sz="3600" b="1" dirty="0">
                <a:solidFill>
                  <a:srgbClr val="FF0000"/>
                </a:solidFill>
              </a:rPr>
              <a:t>APLİKASYON İŞLEMİ YAPILMAZ.</a:t>
            </a:r>
          </a:p>
        </p:txBody>
      </p:sp>
    </p:spTree>
    <p:extLst>
      <p:ext uri="{BB962C8B-B14F-4D97-AF65-F5344CB8AC3E}">
        <p14:creationId xmlns:p14="http://schemas.microsoft.com/office/powerpoint/2010/main" val="306800125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0 Metin kutusu"/>
          <p:cNvSpPr txBox="1"/>
          <p:nvPr/>
        </p:nvSpPr>
        <p:spPr>
          <a:xfrm>
            <a:off x="10908109" y="575048"/>
            <a:ext cx="8059881" cy="1333226"/>
          </a:xfrm>
          <a:prstGeom prst="rect">
            <a:avLst/>
          </a:prstGeom>
          <a:noFill/>
        </p:spPr>
        <p:txBody>
          <a:bodyPr wrap="square" lIns="101133" tIns="50566" rIns="101133" bIns="50566" rtlCol="0">
            <a:spAutoFit/>
          </a:bodyPr>
          <a:lstStyle/>
          <a:p>
            <a:pPr algn="ctr"/>
            <a:r>
              <a:rPr lang="tr-TR" sz="4000" b="1" dirty="0"/>
              <a:t>  Tapu Alanı  = 10000,00 </a:t>
            </a:r>
            <a:r>
              <a:rPr lang="tr-TR" sz="4000" b="1" dirty="0" err="1"/>
              <a:t>m</a:t>
            </a:r>
            <a:r>
              <a:rPr lang="tr-TR" sz="4000" dirty="0" err="1"/>
              <a:t>²</a:t>
            </a:r>
            <a:endParaRPr lang="tr-TR" sz="4000" dirty="0"/>
          </a:p>
          <a:p>
            <a:pPr algn="ctr"/>
            <a:r>
              <a:rPr lang="tr-TR" sz="4000" b="1" dirty="0">
                <a:solidFill>
                  <a:srgbClr val="C00000"/>
                </a:solidFill>
              </a:rPr>
              <a:t>Hesaplanan Alan = </a:t>
            </a:r>
            <a:r>
              <a:rPr lang="tr-TR" sz="4000" b="1" dirty="0" err="1">
                <a:solidFill>
                  <a:srgbClr val="C00000"/>
                </a:solidFill>
              </a:rPr>
              <a:t>9500,00m²</a:t>
            </a:r>
            <a:endParaRPr lang="tr-TR" sz="4000" b="1" dirty="0">
              <a:solidFill>
                <a:srgbClr val="C00000"/>
              </a:solidFill>
            </a:endParaRPr>
          </a:p>
        </p:txBody>
      </p:sp>
      <p:pic>
        <p:nvPicPr>
          <p:cNvPr id="9" name="Picture 2" descr="E:\PPT_Charts_and_Diagrams\cloud\images\11.png"/>
          <p:cNvPicPr>
            <a:picLocks noChangeAspect="1" noChangeArrowheads="1"/>
          </p:cNvPicPr>
          <p:nvPr/>
        </p:nvPicPr>
        <p:blipFill>
          <a:blip r:embed="rId2">
            <a:extLst>
              <a:ext uri="{BEBA8EAE-BF5A-486C-A8C5-ECC9F3942E4B}">
                <a14:imgProps xmlns:a14="http://schemas.microsoft.com/office/drawing/2010/main">
                  <a14:imgLayer>
                    <a14:imgEffect>
                      <a14:brightnessContrast bright="26000" contrast="22000"/>
                    </a14:imgEffect>
                  </a14:imgLayer>
                </a14:imgProps>
              </a:ext>
              <a:ext uri="{28A0092B-C50C-407E-A947-70E740481C1C}">
                <a14:useLocalDpi xmlns:a14="http://schemas.microsoft.com/office/drawing/2010/main" val="0"/>
              </a:ext>
            </a:extLst>
          </a:blip>
          <a:srcRect/>
          <a:stretch>
            <a:fillRect/>
          </a:stretch>
        </p:blipFill>
        <p:spPr bwMode="auto">
          <a:xfrm>
            <a:off x="10661126" y="1985621"/>
            <a:ext cx="5793286" cy="4093186"/>
          </a:xfrm>
          <a:prstGeom prst="rect">
            <a:avLst/>
          </a:prstGeom>
          <a:noFill/>
          <a:effectLst>
            <a:outerShdw blurRad="76200" dir="13500000" sy="23000" kx="1200000" algn="br"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10" name="Rectangle 66"/>
          <p:cNvSpPr/>
          <p:nvPr/>
        </p:nvSpPr>
        <p:spPr>
          <a:xfrm>
            <a:off x="11372803" y="3121482"/>
            <a:ext cx="4097704" cy="1938992"/>
          </a:xfrm>
          <a:prstGeom prst="rect">
            <a:avLst/>
          </a:prstGeom>
        </p:spPr>
        <p:txBody>
          <a:bodyPr wrap="square">
            <a:spAutoFit/>
          </a:bodyPr>
          <a:lstStyle/>
          <a:p>
            <a:pPr algn="ctr"/>
            <a:r>
              <a:rPr lang="tr-TR" sz="4000" i="1" dirty="0">
                <a:latin typeface="+mj-lt"/>
              </a:rPr>
              <a:t>BU DURUMDA APLİKASYON YAPILIR MI?</a:t>
            </a:r>
            <a:endParaRPr lang="en-US" sz="4000" i="1" dirty="0">
              <a:latin typeface="+mn-lt"/>
            </a:endParaRPr>
          </a:p>
        </p:txBody>
      </p:sp>
      <p:grpSp>
        <p:nvGrpSpPr>
          <p:cNvPr id="11" name="Group 120"/>
          <p:cNvGrpSpPr/>
          <p:nvPr/>
        </p:nvGrpSpPr>
        <p:grpSpPr>
          <a:xfrm>
            <a:off x="16450092" y="2402770"/>
            <a:ext cx="1435018" cy="4267376"/>
            <a:chOff x="-1603376" y="2886075"/>
            <a:chExt cx="701676" cy="2174875"/>
          </a:xfrm>
        </p:grpSpPr>
        <p:sp>
          <p:nvSpPr>
            <p:cNvPr id="12" name="Freeform 22"/>
            <p:cNvSpPr>
              <a:spLocks/>
            </p:cNvSpPr>
            <p:nvPr/>
          </p:nvSpPr>
          <p:spPr bwMode="auto">
            <a:xfrm>
              <a:off x="-1603376" y="2886075"/>
              <a:ext cx="701676" cy="2174875"/>
            </a:xfrm>
            <a:custGeom>
              <a:avLst/>
              <a:gdLst/>
              <a:ahLst/>
              <a:cxnLst>
                <a:cxn ang="0">
                  <a:pos x="130" y="557"/>
                </a:cxn>
                <a:cxn ang="0">
                  <a:pos x="128" y="567"/>
                </a:cxn>
                <a:cxn ang="0">
                  <a:pos x="108" y="580"/>
                </a:cxn>
                <a:cxn ang="0">
                  <a:pos x="94" y="569"/>
                </a:cxn>
                <a:cxn ang="0">
                  <a:pos x="99" y="551"/>
                </a:cxn>
                <a:cxn ang="0">
                  <a:pos x="96" y="551"/>
                </a:cxn>
                <a:cxn ang="0">
                  <a:pos x="72" y="554"/>
                </a:cxn>
                <a:cxn ang="0">
                  <a:pos x="56" y="554"/>
                </a:cxn>
                <a:cxn ang="0">
                  <a:pos x="10" y="553"/>
                </a:cxn>
                <a:cxn ang="0">
                  <a:pos x="29" y="543"/>
                </a:cxn>
                <a:cxn ang="0">
                  <a:pos x="48" y="531"/>
                </a:cxn>
                <a:cxn ang="0">
                  <a:pos x="54" y="525"/>
                </a:cxn>
                <a:cxn ang="0">
                  <a:pos x="49" y="511"/>
                </a:cxn>
                <a:cxn ang="0">
                  <a:pos x="51" y="465"/>
                </a:cxn>
                <a:cxn ang="0">
                  <a:pos x="47" y="389"/>
                </a:cxn>
                <a:cxn ang="0">
                  <a:pos x="38" y="327"/>
                </a:cxn>
                <a:cxn ang="0">
                  <a:pos x="25" y="321"/>
                </a:cxn>
                <a:cxn ang="0">
                  <a:pos x="33" y="275"/>
                </a:cxn>
                <a:cxn ang="0">
                  <a:pos x="34" y="258"/>
                </a:cxn>
                <a:cxn ang="0">
                  <a:pos x="37" y="242"/>
                </a:cxn>
                <a:cxn ang="0">
                  <a:pos x="40" y="201"/>
                </a:cxn>
                <a:cxn ang="0">
                  <a:pos x="14" y="211"/>
                </a:cxn>
                <a:cxn ang="0">
                  <a:pos x="2" y="181"/>
                </a:cxn>
                <a:cxn ang="0">
                  <a:pos x="8" y="169"/>
                </a:cxn>
                <a:cxn ang="0">
                  <a:pos x="11" y="162"/>
                </a:cxn>
                <a:cxn ang="0">
                  <a:pos x="18" y="153"/>
                </a:cxn>
                <a:cxn ang="0">
                  <a:pos x="18" y="141"/>
                </a:cxn>
                <a:cxn ang="0">
                  <a:pos x="22" y="123"/>
                </a:cxn>
                <a:cxn ang="0">
                  <a:pos x="27" y="104"/>
                </a:cxn>
                <a:cxn ang="0">
                  <a:pos x="42" y="96"/>
                </a:cxn>
                <a:cxn ang="0">
                  <a:pos x="73" y="84"/>
                </a:cxn>
                <a:cxn ang="0">
                  <a:pos x="76" y="77"/>
                </a:cxn>
                <a:cxn ang="0">
                  <a:pos x="68" y="60"/>
                </a:cxn>
                <a:cxn ang="0">
                  <a:pos x="64" y="52"/>
                </a:cxn>
                <a:cxn ang="0">
                  <a:pos x="63" y="38"/>
                </a:cxn>
                <a:cxn ang="0">
                  <a:pos x="59" y="27"/>
                </a:cxn>
                <a:cxn ang="0">
                  <a:pos x="92" y="0"/>
                </a:cxn>
                <a:cxn ang="0">
                  <a:pos x="110" y="7"/>
                </a:cxn>
                <a:cxn ang="0">
                  <a:pos x="119" y="32"/>
                </a:cxn>
                <a:cxn ang="0">
                  <a:pos x="119" y="36"/>
                </a:cxn>
                <a:cxn ang="0">
                  <a:pos x="117" y="54"/>
                </a:cxn>
                <a:cxn ang="0">
                  <a:pos x="113" y="69"/>
                </a:cxn>
                <a:cxn ang="0">
                  <a:pos x="125" y="80"/>
                </a:cxn>
                <a:cxn ang="0">
                  <a:pos x="165" y="93"/>
                </a:cxn>
                <a:cxn ang="0">
                  <a:pos x="175" y="110"/>
                </a:cxn>
                <a:cxn ang="0">
                  <a:pos x="184" y="167"/>
                </a:cxn>
                <a:cxn ang="0">
                  <a:pos x="186" y="212"/>
                </a:cxn>
                <a:cxn ang="0">
                  <a:pos x="165" y="263"/>
                </a:cxn>
                <a:cxn ang="0">
                  <a:pos x="164" y="301"/>
                </a:cxn>
                <a:cxn ang="0">
                  <a:pos x="149" y="327"/>
                </a:cxn>
                <a:cxn ang="0">
                  <a:pos x="145" y="400"/>
                </a:cxn>
                <a:cxn ang="0">
                  <a:pos x="144" y="490"/>
                </a:cxn>
                <a:cxn ang="0">
                  <a:pos x="133" y="542"/>
                </a:cxn>
                <a:cxn ang="0">
                  <a:pos x="132" y="550"/>
                </a:cxn>
              </a:cxnLst>
              <a:rect l="0" t="0" r="r" b="b"/>
              <a:pathLst>
                <a:path w="187" h="580">
                  <a:moveTo>
                    <a:pt x="131" y="552"/>
                  </a:moveTo>
                  <a:cubicBezTo>
                    <a:pt x="131" y="552"/>
                    <a:pt x="130" y="555"/>
                    <a:pt x="130" y="557"/>
                  </a:cubicBezTo>
                  <a:cubicBezTo>
                    <a:pt x="130" y="559"/>
                    <a:pt x="130" y="562"/>
                    <a:pt x="130" y="564"/>
                  </a:cubicBezTo>
                  <a:cubicBezTo>
                    <a:pt x="129" y="566"/>
                    <a:pt x="128" y="566"/>
                    <a:pt x="128" y="567"/>
                  </a:cubicBezTo>
                  <a:cubicBezTo>
                    <a:pt x="128" y="568"/>
                    <a:pt x="128" y="572"/>
                    <a:pt x="126" y="574"/>
                  </a:cubicBezTo>
                  <a:cubicBezTo>
                    <a:pt x="123" y="576"/>
                    <a:pt x="114" y="580"/>
                    <a:pt x="108" y="580"/>
                  </a:cubicBezTo>
                  <a:cubicBezTo>
                    <a:pt x="102" y="580"/>
                    <a:pt x="97" y="580"/>
                    <a:pt x="95" y="578"/>
                  </a:cubicBezTo>
                  <a:cubicBezTo>
                    <a:pt x="92" y="575"/>
                    <a:pt x="94" y="571"/>
                    <a:pt x="94" y="569"/>
                  </a:cubicBezTo>
                  <a:cubicBezTo>
                    <a:pt x="95" y="567"/>
                    <a:pt x="96" y="561"/>
                    <a:pt x="97" y="559"/>
                  </a:cubicBezTo>
                  <a:cubicBezTo>
                    <a:pt x="98" y="557"/>
                    <a:pt x="100" y="553"/>
                    <a:pt x="99" y="551"/>
                  </a:cubicBezTo>
                  <a:cubicBezTo>
                    <a:pt x="99" y="548"/>
                    <a:pt x="96" y="543"/>
                    <a:pt x="96" y="543"/>
                  </a:cubicBezTo>
                  <a:cubicBezTo>
                    <a:pt x="96" y="551"/>
                    <a:pt x="96" y="551"/>
                    <a:pt x="96" y="551"/>
                  </a:cubicBezTo>
                  <a:cubicBezTo>
                    <a:pt x="96" y="551"/>
                    <a:pt x="93" y="554"/>
                    <a:pt x="87" y="554"/>
                  </a:cubicBezTo>
                  <a:cubicBezTo>
                    <a:pt x="81" y="554"/>
                    <a:pt x="72" y="554"/>
                    <a:pt x="72" y="554"/>
                  </a:cubicBezTo>
                  <a:cubicBezTo>
                    <a:pt x="72" y="550"/>
                    <a:pt x="72" y="550"/>
                    <a:pt x="72" y="550"/>
                  </a:cubicBezTo>
                  <a:cubicBezTo>
                    <a:pt x="72" y="550"/>
                    <a:pt x="63" y="551"/>
                    <a:pt x="56" y="554"/>
                  </a:cubicBezTo>
                  <a:cubicBezTo>
                    <a:pt x="49" y="556"/>
                    <a:pt x="43" y="558"/>
                    <a:pt x="27" y="558"/>
                  </a:cubicBezTo>
                  <a:cubicBezTo>
                    <a:pt x="11" y="558"/>
                    <a:pt x="10" y="553"/>
                    <a:pt x="10" y="553"/>
                  </a:cubicBezTo>
                  <a:cubicBezTo>
                    <a:pt x="10" y="553"/>
                    <a:pt x="10" y="549"/>
                    <a:pt x="13" y="547"/>
                  </a:cubicBezTo>
                  <a:cubicBezTo>
                    <a:pt x="17" y="545"/>
                    <a:pt x="25" y="543"/>
                    <a:pt x="29" y="543"/>
                  </a:cubicBezTo>
                  <a:cubicBezTo>
                    <a:pt x="34" y="542"/>
                    <a:pt x="39" y="538"/>
                    <a:pt x="41" y="537"/>
                  </a:cubicBezTo>
                  <a:cubicBezTo>
                    <a:pt x="44" y="536"/>
                    <a:pt x="48" y="531"/>
                    <a:pt x="48" y="531"/>
                  </a:cubicBezTo>
                  <a:cubicBezTo>
                    <a:pt x="50" y="531"/>
                    <a:pt x="50" y="531"/>
                    <a:pt x="50" y="531"/>
                  </a:cubicBezTo>
                  <a:cubicBezTo>
                    <a:pt x="50" y="531"/>
                    <a:pt x="54" y="527"/>
                    <a:pt x="54" y="525"/>
                  </a:cubicBezTo>
                  <a:cubicBezTo>
                    <a:pt x="54" y="523"/>
                    <a:pt x="54" y="521"/>
                    <a:pt x="53" y="519"/>
                  </a:cubicBezTo>
                  <a:cubicBezTo>
                    <a:pt x="52" y="518"/>
                    <a:pt x="49" y="516"/>
                    <a:pt x="49" y="511"/>
                  </a:cubicBezTo>
                  <a:cubicBezTo>
                    <a:pt x="48" y="507"/>
                    <a:pt x="49" y="494"/>
                    <a:pt x="50" y="487"/>
                  </a:cubicBezTo>
                  <a:cubicBezTo>
                    <a:pt x="51" y="481"/>
                    <a:pt x="52" y="472"/>
                    <a:pt x="51" y="465"/>
                  </a:cubicBezTo>
                  <a:cubicBezTo>
                    <a:pt x="50" y="458"/>
                    <a:pt x="49" y="437"/>
                    <a:pt x="50" y="428"/>
                  </a:cubicBezTo>
                  <a:cubicBezTo>
                    <a:pt x="50" y="419"/>
                    <a:pt x="49" y="402"/>
                    <a:pt x="47" y="389"/>
                  </a:cubicBezTo>
                  <a:cubicBezTo>
                    <a:pt x="46" y="376"/>
                    <a:pt x="43" y="353"/>
                    <a:pt x="41" y="344"/>
                  </a:cubicBezTo>
                  <a:cubicBezTo>
                    <a:pt x="40" y="335"/>
                    <a:pt x="38" y="327"/>
                    <a:pt x="38" y="327"/>
                  </a:cubicBezTo>
                  <a:cubicBezTo>
                    <a:pt x="38" y="327"/>
                    <a:pt x="35" y="326"/>
                    <a:pt x="30" y="324"/>
                  </a:cubicBezTo>
                  <a:cubicBezTo>
                    <a:pt x="26" y="321"/>
                    <a:pt x="25" y="321"/>
                    <a:pt x="25" y="321"/>
                  </a:cubicBezTo>
                  <a:cubicBezTo>
                    <a:pt x="25" y="321"/>
                    <a:pt x="28" y="309"/>
                    <a:pt x="30" y="301"/>
                  </a:cubicBezTo>
                  <a:cubicBezTo>
                    <a:pt x="31" y="293"/>
                    <a:pt x="32" y="283"/>
                    <a:pt x="33" y="275"/>
                  </a:cubicBezTo>
                  <a:cubicBezTo>
                    <a:pt x="34" y="267"/>
                    <a:pt x="35" y="258"/>
                    <a:pt x="35" y="258"/>
                  </a:cubicBezTo>
                  <a:cubicBezTo>
                    <a:pt x="34" y="258"/>
                    <a:pt x="34" y="258"/>
                    <a:pt x="34" y="258"/>
                  </a:cubicBezTo>
                  <a:cubicBezTo>
                    <a:pt x="34" y="258"/>
                    <a:pt x="35" y="249"/>
                    <a:pt x="35" y="246"/>
                  </a:cubicBezTo>
                  <a:cubicBezTo>
                    <a:pt x="35" y="244"/>
                    <a:pt x="37" y="242"/>
                    <a:pt x="37" y="242"/>
                  </a:cubicBezTo>
                  <a:cubicBezTo>
                    <a:pt x="37" y="242"/>
                    <a:pt x="38" y="234"/>
                    <a:pt x="39" y="225"/>
                  </a:cubicBezTo>
                  <a:cubicBezTo>
                    <a:pt x="40" y="215"/>
                    <a:pt x="40" y="201"/>
                    <a:pt x="40" y="201"/>
                  </a:cubicBezTo>
                  <a:cubicBezTo>
                    <a:pt x="40" y="201"/>
                    <a:pt x="39" y="205"/>
                    <a:pt x="33" y="208"/>
                  </a:cubicBezTo>
                  <a:cubicBezTo>
                    <a:pt x="27" y="212"/>
                    <a:pt x="19" y="213"/>
                    <a:pt x="14" y="211"/>
                  </a:cubicBezTo>
                  <a:cubicBezTo>
                    <a:pt x="9" y="209"/>
                    <a:pt x="2" y="199"/>
                    <a:pt x="1" y="195"/>
                  </a:cubicBezTo>
                  <a:cubicBezTo>
                    <a:pt x="0" y="191"/>
                    <a:pt x="1" y="184"/>
                    <a:pt x="2" y="181"/>
                  </a:cubicBezTo>
                  <a:cubicBezTo>
                    <a:pt x="3" y="177"/>
                    <a:pt x="4" y="174"/>
                    <a:pt x="5" y="172"/>
                  </a:cubicBezTo>
                  <a:cubicBezTo>
                    <a:pt x="6" y="171"/>
                    <a:pt x="8" y="169"/>
                    <a:pt x="8" y="169"/>
                  </a:cubicBezTo>
                  <a:cubicBezTo>
                    <a:pt x="8" y="169"/>
                    <a:pt x="8" y="166"/>
                    <a:pt x="9" y="164"/>
                  </a:cubicBezTo>
                  <a:cubicBezTo>
                    <a:pt x="10" y="163"/>
                    <a:pt x="11" y="162"/>
                    <a:pt x="11" y="162"/>
                  </a:cubicBezTo>
                  <a:cubicBezTo>
                    <a:pt x="11" y="162"/>
                    <a:pt x="11" y="158"/>
                    <a:pt x="12" y="157"/>
                  </a:cubicBezTo>
                  <a:cubicBezTo>
                    <a:pt x="14" y="155"/>
                    <a:pt x="18" y="153"/>
                    <a:pt x="18" y="153"/>
                  </a:cubicBezTo>
                  <a:cubicBezTo>
                    <a:pt x="18" y="153"/>
                    <a:pt x="18" y="149"/>
                    <a:pt x="19" y="148"/>
                  </a:cubicBezTo>
                  <a:cubicBezTo>
                    <a:pt x="19" y="146"/>
                    <a:pt x="18" y="143"/>
                    <a:pt x="18" y="141"/>
                  </a:cubicBezTo>
                  <a:cubicBezTo>
                    <a:pt x="18" y="139"/>
                    <a:pt x="21" y="138"/>
                    <a:pt x="21" y="134"/>
                  </a:cubicBezTo>
                  <a:cubicBezTo>
                    <a:pt x="21" y="130"/>
                    <a:pt x="21" y="125"/>
                    <a:pt x="22" y="123"/>
                  </a:cubicBezTo>
                  <a:cubicBezTo>
                    <a:pt x="22" y="121"/>
                    <a:pt x="25" y="116"/>
                    <a:pt x="25" y="114"/>
                  </a:cubicBezTo>
                  <a:cubicBezTo>
                    <a:pt x="25" y="112"/>
                    <a:pt x="26" y="107"/>
                    <a:pt x="27" y="104"/>
                  </a:cubicBezTo>
                  <a:cubicBezTo>
                    <a:pt x="28" y="102"/>
                    <a:pt x="32" y="101"/>
                    <a:pt x="32" y="101"/>
                  </a:cubicBezTo>
                  <a:cubicBezTo>
                    <a:pt x="32" y="101"/>
                    <a:pt x="35" y="99"/>
                    <a:pt x="42" y="96"/>
                  </a:cubicBezTo>
                  <a:cubicBezTo>
                    <a:pt x="48" y="94"/>
                    <a:pt x="54" y="93"/>
                    <a:pt x="61" y="90"/>
                  </a:cubicBezTo>
                  <a:cubicBezTo>
                    <a:pt x="67" y="88"/>
                    <a:pt x="72" y="85"/>
                    <a:pt x="73" y="84"/>
                  </a:cubicBezTo>
                  <a:cubicBezTo>
                    <a:pt x="75" y="83"/>
                    <a:pt x="76" y="81"/>
                    <a:pt x="76" y="81"/>
                  </a:cubicBezTo>
                  <a:cubicBezTo>
                    <a:pt x="76" y="77"/>
                    <a:pt x="76" y="77"/>
                    <a:pt x="76" y="77"/>
                  </a:cubicBezTo>
                  <a:cubicBezTo>
                    <a:pt x="76" y="77"/>
                    <a:pt x="76" y="75"/>
                    <a:pt x="75" y="74"/>
                  </a:cubicBezTo>
                  <a:cubicBezTo>
                    <a:pt x="75" y="74"/>
                    <a:pt x="70" y="70"/>
                    <a:pt x="68" y="60"/>
                  </a:cubicBezTo>
                  <a:cubicBezTo>
                    <a:pt x="68" y="60"/>
                    <a:pt x="66" y="60"/>
                    <a:pt x="64" y="58"/>
                  </a:cubicBezTo>
                  <a:cubicBezTo>
                    <a:pt x="63" y="56"/>
                    <a:pt x="65" y="54"/>
                    <a:pt x="64" y="52"/>
                  </a:cubicBezTo>
                  <a:cubicBezTo>
                    <a:pt x="63" y="50"/>
                    <a:pt x="61" y="45"/>
                    <a:pt x="61" y="41"/>
                  </a:cubicBezTo>
                  <a:cubicBezTo>
                    <a:pt x="61" y="38"/>
                    <a:pt x="63" y="38"/>
                    <a:pt x="63" y="38"/>
                  </a:cubicBezTo>
                  <a:cubicBezTo>
                    <a:pt x="63" y="36"/>
                    <a:pt x="63" y="36"/>
                    <a:pt x="63" y="36"/>
                  </a:cubicBezTo>
                  <a:cubicBezTo>
                    <a:pt x="63" y="36"/>
                    <a:pt x="59" y="33"/>
                    <a:pt x="59" y="27"/>
                  </a:cubicBezTo>
                  <a:cubicBezTo>
                    <a:pt x="60" y="21"/>
                    <a:pt x="63" y="13"/>
                    <a:pt x="70" y="7"/>
                  </a:cubicBezTo>
                  <a:cubicBezTo>
                    <a:pt x="77" y="1"/>
                    <a:pt x="86" y="1"/>
                    <a:pt x="92" y="0"/>
                  </a:cubicBezTo>
                  <a:cubicBezTo>
                    <a:pt x="97" y="0"/>
                    <a:pt x="104" y="5"/>
                    <a:pt x="104" y="5"/>
                  </a:cubicBezTo>
                  <a:cubicBezTo>
                    <a:pt x="104" y="5"/>
                    <a:pt x="106" y="3"/>
                    <a:pt x="110" y="7"/>
                  </a:cubicBezTo>
                  <a:cubicBezTo>
                    <a:pt x="114" y="11"/>
                    <a:pt x="118" y="17"/>
                    <a:pt x="119" y="21"/>
                  </a:cubicBezTo>
                  <a:cubicBezTo>
                    <a:pt x="120" y="26"/>
                    <a:pt x="120" y="31"/>
                    <a:pt x="119" y="32"/>
                  </a:cubicBezTo>
                  <a:cubicBezTo>
                    <a:pt x="118" y="33"/>
                    <a:pt x="117" y="34"/>
                    <a:pt x="117" y="34"/>
                  </a:cubicBezTo>
                  <a:cubicBezTo>
                    <a:pt x="117" y="34"/>
                    <a:pt x="119" y="34"/>
                    <a:pt x="119" y="36"/>
                  </a:cubicBezTo>
                  <a:cubicBezTo>
                    <a:pt x="120" y="38"/>
                    <a:pt x="118" y="43"/>
                    <a:pt x="118" y="45"/>
                  </a:cubicBezTo>
                  <a:cubicBezTo>
                    <a:pt x="118" y="48"/>
                    <a:pt x="119" y="52"/>
                    <a:pt x="117" y="54"/>
                  </a:cubicBezTo>
                  <a:cubicBezTo>
                    <a:pt x="116" y="57"/>
                    <a:pt x="114" y="56"/>
                    <a:pt x="114" y="56"/>
                  </a:cubicBezTo>
                  <a:cubicBezTo>
                    <a:pt x="113" y="69"/>
                    <a:pt x="113" y="69"/>
                    <a:pt x="113" y="69"/>
                  </a:cubicBezTo>
                  <a:cubicBezTo>
                    <a:pt x="113" y="69"/>
                    <a:pt x="116" y="72"/>
                    <a:pt x="118" y="74"/>
                  </a:cubicBezTo>
                  <a:cubicBezTo>
                    <a:pt x="120" y="76"/>
                    <a:pt x="122" y="79"/>
                    <a:pt x="125" y="80"/>
                  </a:cubicBezTo>
                  <a:cubicBezTo>
                    <a:pt x="128" y="81"/>
                    <a:pt x="149" y="86"/>
                    <a:pt x="155" y="88"/>
                  </a:cubicBezTo>
                  <a:cubicBezTo>
                    <a:pt x="161" y="90"/>
                    <a:pt x="165" y="93"/>
                    <a:pt x="165" y="93"/>
                  </a:cubicBezTo>
                  <a:cubicBezTo>
                    <a:pt x="165" y="93"/>
                    <a:pt x="168" y="94"/>
                    <a:pt x="170" y="96"/>
                  </a:cubicBezTo>
                  <a:cubicBezTo>
                    <a:pt x="172" y="99"/>
                    <a:pt x="174" y="103"/>
                    <a:pt x="175" y="110"/>
                  </a:cubicBezTo>
                  <a:cubicBezTo>
                    <a:pt x="175" y="116"/>
                    <a:pt x="177" y="122"/>
                    <a:pt x="179" y="132"/>
                  </a:cubicBezTo>
                  <a:cubicBezTo>
                    <a:pt x="180" y="142"/>
                    <a:pt x="183" y="160"/>
                    <a:pt x="184" y="167"/>
                  </a:cubicBezTo>
                  <a:cubicBezTo>
                    <a:pt x="185" y="173"/>
                    <a:pt x="186" y="180"/>
                    <a:pt x="186" y="190"/>
                  </a:cubicBezTo>
                  <a:cubicBezTo>
                    <a:pt x="187" y="199"/>
                    <a:pt x="187" y="205"/>
                    <a:pt x="186" y="212"/>
                  </a:cubicBezTo>
                  <a:cubicBezTo>
                    <a:pt x="185" y="220"/>
                    <a:pt x="181" y="227"/>
                    <a:pt x="177" y="237"/>
                  </a:cubicBezTo>
                  <a:cubicBezTo>
                    <a:pt x="173" y="248"/>
                    <a:pt x="167" y="257"/>
                    <a:pt x="165" y="263"/>
                  </a:cubicBezTo>
                  <a:cubicBezTo>
                    <a:pt x="163" y="268"/>
                    <a:pt x="160" y="276"/>
                    <a:pt x="160" y="276"/>
                  </a:cubicBezTo>
                  <a:cubicBezTo>
                    <a:pt x="160" y="276"/>
                    <a:pt x="163" y="293"/>
                    <a:pt x="164" y="301"/>
                  </a:cubicBezTo>
                  <a:cubicBezTo>
                    <a:pt x="165" y="308"/>
                    <a:pt x="167" y="320"/>
                    <a:pt x="167" y="320"/>
                  </a:cubicBezTo>
                  <a:cubicBezTo>
                    <a:pt x="167" y="320"/>
                    <a:pt x="164" y="324"/>
                    <a:pt x="149" y="327"/>
                  </a:cubicBezTo>
                  <a:cubicBezTo>
                    <a:pt x="149" y="327"/>
                    <a:pt x="146" y="349"/>
                    <a:pt x="146" y="357"/>
                  </a:cubicBezTo>
                  <a:cubicBezTo>
                    <a:pt x="145" y="366"/>
                    <a:pt x="145" y="390"/>
                    <a:pt x="145" y="400"/>
                  </a:cubicBezTo>
                  <a:cubicBezTo>
                    <a:pt x="145" y="411"/>
                    <a:pt x="144" y="441"/>
                    <a:pt x="145" y="452"/>
                  </a:cubicBezTo>
                  <a:cubicBezTo>
                    <a:pt x="145" y="463"/>
                    <a:pt x="145" y="481"/>
                    <a:pt x="144" y="490"/>
                  </a:cubicBezTo>
                  <a:cubicBezTo>
                    <a:pt x="143" y="498"/>
                    <a:pt x="141" y="510"/>
                    <a:pt x="139" y="522"/>
                  </a:cubicBezTo>
                  <a:cubicBezTo>
                    <a:pt x="137" y="534"/>
                    <a:pt x="133" y="542"/>
                    <a:pt x="133" y="542"/>
                  </a:cubicBezTo>
                  <a:cubicBezTo>
                    <a:pt x="134" y="543"/>
                    <a:pt x="134" y="543"/>
                    <a:pt x="134" y="543"/>
                  </a:cubicBezTo>
                  <a:cubicBezTo>
                    <a:pt x="134" y="543"/>
                    <a:pt x="133" y="548"/>
                    <a:pt x="132" y="550"/>
                  </a:cubicBezTo>
                  <a:cubicBezTo>
                    <a:pt x="131" y="552"/>
                    <a:pt x="131" y="552"/>
                    <a:pt x="131" y="552"/>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3"/>
            <p:cNvSpPr>
              <a:spLocks/>
            </p:cNvSpPr>
            <p:nvPr/>
          </p:nvSpPr>
          <p:spPr bwMode="auto">
            <a:xfrm>
              <a:off x="-1322388" y="3152775"/>
              <a:ext cx="153988" cy="296863"/>
            </a:xfrm>
            <a:custGeom>
              <a:avLst/>
              <a:gdLst/>
              <a:ahLst/>
              <a:cxnLst>
                <a:cxn ang="0">
                  <a:pos x="1" y="11"/>
                </a:cxn>
                <a:cxn ang="0">
                  <a:pos x="1" y="8"/>
                </a:cxn>
                <a:cxn ang="0">
                  <a:pos x="15" y="17"/>
                </a:cxn>
                <a:cxn ang="0">
                  <a:pos x="19" y="18"/>
                </a:cxn>
                <a:cxn ang="0">
                  <a:pos x="39" y="0"/>
                </a:cxn>
                <a:cxn ang="0">
                  <a:pos x="39" y="0"/>
                </a:cxn>
                <a:cxn ang="0">
                  <a:pos x="40" y="10"/>
                </a:cxn>
                <a:cxn ang="0">
                  <a:pos x="30" y="49"/>
                </a:cxn>
                <a:cxn ang="0">
                  <a:pos x="22" y="79"/>
                </a:cxn>
                <a:cxn ang="0">
                  <a:pos x="23" y="48"/>
                </a:cxn>
                <a:cxn ang="0">
                  <a:pos x="21" y="34"/>
                </a:cxn>
                <a:cxn ang="0">
                  <a:pos x="19" y="32"/>
                </a:cxn>
                <a:cxn ang="0">
                  <a:pos x="25" y="23"/>
                </a:cxn>
                <a:cxn ang="0">
                  <a:pos x="21" y="20"/>
                </a:cxn>
                <a:cxn ang="0">
                  <a:pos x="16" y="20"/>
                </a:cxn>
                <a:cxn ang="0">
                  <a:pos x="12" y="19"/>
                </a:cxn>
                <a:cxn ang="0">
                  <a:pos x="8" y="24"/>
                </a:cxn>
                <a:cxn ang="0">
                  <a:pos x="11" y="25"/>
                </a:cxn>
                <a:cxn ang="0">
                  <a:pos x="10" y="31"/>
                </a:cxn>
                <a:cxn ang="0">
                  <a:pos x="5" y="54"/>
                </a:cxn>
                <a:cxn ang="0">
                  <a:pos x="2" y="70"/>
                </a:cxn>
                <a:cxn ang="0">
                  <a:pos x="2" y="31"/>
                </a:cxn>
                <a:cxn ang="0">
                  <a:pos x="0" y="15"/>
                </a:cxn>
                <a:cxn ang="0">
                  <a:pos x="1" y="11"/>
                </a:cxn>
              </a:cxnLst>
              <a:rect l="0" t="0" r="r" b="b"/>
              <a:pathLst>
                <a:path w="41" h="79">
                  <a:moveTo>
                    <a:pt x="1" y="11"/>
                  </a:moveTo>
                  <a:cubicBezTo>
                    <a:pt x="1" y="11"/>
                    <a:pt x="1" y="9"/>
                    <a:pt x="1" y="8"/>
                  </a:cubicBezTo>
                  <a:cubicBezTo>
                    <a:pt x="1" y="8"/>
                    <a:pt x="3" y="14"/>
                    <a:pt x="15" y="17"/>
                  </a:cubicBezTo>
                  <a:cubicBezTo>
                    <a:pt x="19" y="18"/>
                    <a:pt x="19" y="18"/>
                    <a:pt x="19" y="18"/>
                  </a:cubicBezTo>
                  <a:cubicBezTo>
                    <a:pt x="19" y="18"/>
                    <a:pt x="39" y="7"/>
                    <a:pt x="39" y="0"/>
                  </a:cubicBezTo>
                  <a:cubicBezTo>
                    <a:pt x="39" y="0"/>
                    <a:pt x="39" y="0"/>
                    <a:pt x="39" y="0"/>
                  </a:cubicBezTo>
                  <a:cubicBezTo>
                    <a:pt x="39" y="0"/>
                    <a:pt x="41" y="5"/>
                    <a:pt x="40" y="10"/>
                  </a:cubicBezTo>
                  <a:cubicBezTo>
                    <a:pt x="39" y="15"/>
                    <a:pt x="34" y="30"/>
                    <a:pt x="30" y="49"/>
                  </a:cubicBezTo>
                  <a:cubicBezTo>
                    <a:pt x="25" y="67"/>
                    <a:pt x="22" y="79"/>
                    <a:pt x="22" y="79"/>
                  </a:cubicBezTo>
                  <a:cubicBezTo>
                    <a:pt x="22" y="79"/>
                    <a:pt x="23" y="57"/>
                    <a:pt x="23" y="48"/>
                  </a:cubicBezTo>
                  <a:cubicBezTo>
                    <a:pt x="23" y="39"/>
                    <a:pt x="22" y="36"/>
                    <a:pt x="21" y="34"/>
                  </a:cubicBezTo>
                  <a:cubicBezTo>
                    <a:pt x="20" y="33"/>
                    <a:pt x="19" y="32"/>
                    <a:pt x="19" y="32"/>
                  </a:cubicBezTo>
                  <a:cubicBezTo>
                    <a:pt x="19" y="32"/>
                    <a:pt x="21" y="26"/>
                    <a:pt x="25" y="23"/>
                  </a:cubicBezTo>
                  <a:cubicBezTo>
                    <a:pt x="25" y="23"/>
                    <a:pt x="23" y="21"/>
                    <a:pt x="21" y="20"/>
                  </a:cubicBezTo>
                  <a:cubicBezTo>
                    <a:pt x="21" y="20"/>
                    <a:pt x="19" y="20"/>
                    <a:pt x="16" y="20"/>
                  </a:cubicBezTo>
                  <a:cubicBezTo>
                    <a:pt x="13" y="21"/>
                    <a:pt x="12" y="19"/>
                    <a:pt x="12" y="19"/>
                  </a:cubicBezTo>
                  <a:cubicBezTo>
                    <a:pt x="12" y="19"/>
                    <a:pt x="9" y="21"/>
                    <a:pt x="8" y="24"/>
                  </a:cubicBezTo>
                  <a:cubicBezTo>
                    <a:pt x="11" y="25"/>
                    <a:pt x="11" y="25"/>
                    <a:pt x="11" y="25"/>
                  </a:cubicBezTo>
                  <a:cubicBezTo>
                    <a:pt x="11" y="25"/>
                    <a:pt x="11" y="29"/>
                    <a:pt x="10" y="31"/>
                  </a:cubicBezTo>
                  <a:cubicBezTo>
                    <a:pt x="9" y="33"/>
                    <a:pt x="7" y="40"/>
                    <a:pt x="5" y="54"/>
                  </a:cubicBezTo>
                  <a:cubicBezTo>
                    <a:pt x="2" y="67"/>
                    <a:pt x="2" y="70"/>
                    <a:pt x="2" y="70"/>
                  </a:cubicBezTo>
                  <a:cubicBezTo>
                    <a:pt x="2" y="70"/>
                    <a:pt x="2" y="41"/>
                    <a:pt x="2" y="31"/>
                  </a:cubicBezTo>
                  <a:cubicBezTo>
                    <a:pt x="2" y="21"/>
                    <a:pt x="1" y="16"/>
                    <a:pt x="0" y="15"/>
                  </a:cubicBezTo>
                  <a:cubicBezTo>
                    <a:pt x="0" y="13"/>
                    <a:pt x="1" y="11"/>
                    <a:pt x="1"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3"/>
          <p:cNvGrpSpPr/>
          <p:nvPr/>
        </p:nvGrpSpPr>
        <p:grpSpPr>
          <a:xfrm>
            <a:off x="18229462" y="2419102"/>
            <a:ext cx="2201301" cy="3137708"/>
            <a:chOff x="1390264" y="1218371"/>
            <a:chExt cx="3253744" cy="4943117"/>
          </a:xfrm>
        </p:grpSpPr>
        <p:pic>
          <p:nvPicPr>
            <p:cNvPr id="15" name="Picture 3" descr="E:\PPT_Charts_and_Diagrams\cloud\images\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488" y="3220016"/>
              <a:ext cx="1259399" cy="89050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6" name="Picture 2" descr="E:\PPT_Charts_and_Diagrams\cloud\images\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0264" y="1873112"/>
              <a:ext cx="937661" cy="704166"/>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7" name="Picture 3" descr="E:\PPT_Charts_and_Diagrams\cloud\images\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762" y="1218371"/>
              <a:ext cx="1388511" cy="1003096"/>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8" name="Picture 2" descr="E:\PPT_Charts_and_Diagrams\cloud\images\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2528" y="1279741"/>
              <a:ext cx="1222438" cy="82638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19" name="Picture 4" descr="E:\PPT_Charts_and_Diagrams\cloud\images\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0600" y="1678161"/>
              <a:ext cx="1125989" cy="848182"/>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0" name="Picture 2" descr="C:\PPT_charts\cloud\images\1.png"/>
            <p:cNvPicPr>
              <a:picLocks noChangeAspect="1" noChangeArrowheads="1"/>
            </p:cNvPicPr>
            <p:nvPr/>
          </p:nvPicPr>
          <p:blipFill>
            <a:blip r:embed="rId8" cstate="print"/>
            <a:srcRect/>
            <a:stretch>
              <a:fillRect/>
            </a:stretch>
          </p:blipFill>
          <p:spPr bwMode="auto">
            <a:xfrm>
              <a:off x="2922142" y="2742367"/>
              <a:ext cx="1301997" cy="918594"/>
            </a:xfrm>
            <a:prstGeom prst="rect">
              <a:avLst/>
            </a:prstGeom>
            <a:noFill/>
            <a:effectLst>
              <a:outerShdw blurRad="50800" dist="38100" dir="8100000" algn="tr" rotWithShape="0">
                <a:prstClr val="black">
                  <a:alpha val="46000"/>
                </a:prstClr>
              </a:outerShdw>
            </a:effectLst>
          </p:spPr>
        </p:pic>
        <p:pic>
          <p:nvPicPr>
            <p:cNvPr id="21" name="Picture 3" descr="E:\PPT_Charts_and_Diagrams\cloud\images\6.png"/>
            <p:cNvPicPr>
              <a:picLocks noChangeAspect="1" noChangeArrowheads="1"/>
            </p:cNvPicPr>
            <p:nvPr/>
          </p:nvPicPr>
          <p:blipFill>
            <a:blip r:embed="rId9" cstate="print">
              <a:extLst>
                <a:ext uri="{BEBA8EAE-BF5A-486C-A8C5-ECC9F3942E4B}">
                  <a14:imgProps xmlns:a14="http://schemas.microsoft.com/office/drawing/2010/main">
                    <a14:imgLayer>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3380600" y="2204864"/>
              <a:ext cx="1263408" cy="981705"/>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2" name="Picture 4" descr="E:\PPT_Charts_and_Diagrams\cloud\images\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039" y="4184810"/>
              <a:ext cx="1061195" cy="688753"/>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3" name="Picture 4" descr="E:\PPT_Charts_and_Diagrams\cloud\images\9.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022" y="3759653"/>
              <a:ext cx="927567" cy="565332"/>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pic>
          <p:nvPicPr>
            <p:cNvPr id="24" name="Picture 3" descr="E:\PPT_Charts_and_Diagrams\cloud\images\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8472" y="4496376"/>
              <a:ext cx="1060693" cy="766271"/>
            </a:xfrm>
            <a:prstGeom prst="rect">
              <a:avLst/>
            </a:prstGeom>
            <a:noFill/>
            <a:effectLst>
              <a:outerShdw blurRad="50800" dist="38100" dir="8100000" algn="tr" rotWithShape="0">
                <a:prstClr val="black">
                  <a:alpha val="46000"/>
                </a:prstClr>
              </a:outerShdw>
            </a:effectLst>
            <a:extLst>
              <a:ext uri="{909E8E84-426E-40DD-AFC4-6F175D3DCCD1}">
                <a14:hiddenFill xmlns:a14="http://schemas.microsoft.com/office/drawing/2010/main">
                  <a:solidFill>
                    <a:srgbClr val="FFFFFF"/>
                  </a:solidFill>
                </a14:hiddenFill>
              </a:ext>
            </a:extLst>
          </p:spPr>
        </p:pic>
        <p:sp>
          <p:nvSpPr>
            <p:cNvPr id="25" name="Oval 2"/>
            <p:cNvSpPr/>
            <p:nvPr/>
          </p:nvSpPr>
          <p:spPr>
            <a:xfrm>
              <a:off x="2371559" y="5531654"/>
              <a:ext cx="672322" cy="629834"/>
            </a:xfrm>
            <a:prstGeom prst="ellipse">
              <a:avLst/>
            </a:prstGeom>
            <a:solidFill>
              <a:schemeClr val="accent6"/>
            </a:solidFill>
            <a:ln>
              <a:solidFill>
                <a:schemeClr val="bg1"/>
              </a:solidFill>
            </a:ln>
            <a:effectLst>
              <a:outerShdw blurRad="50800" dist="38100" dir="8100000" algn="tr"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Resim 51"/>
          <p:cNvPicPr>
            <a:picLocks noChangeAspect="1"/>
          </p:cNvPicPr>
          <p:nvPr/>
        </p:nvPicPr>
        <p:blipFill>
          <a:blip r:embed="rId13"/>
          <a:stretch>
            <a:fillRect/>
          </a:stretch>
        </p:blipFill>
        <p:spPr>
          <a:xfrm>
            <a:off x="7304205" y="7196113"/>
            <a:ext cx="3316746" cy="5592056"/>
          </a:xfrm>
          <a:prstGeom prst="rect">
            <a:avLst/>
          </a:prstGeom>
        </p:spPr>
      </p:pic>
      <p:sp>
        <p:nvSpPr>
          <p:cNvPr id="54" name="AutoShape 64"/>
          <p:cNvSpPr>
            <a:spLocks noChangeArrowheads="1"/>
          </p:cNvSpPr>
          <p:nvPr/>
        </p:nvSpPr>
        <p:spPr bwMode="gray">
          <a:xfrm>
            <a:off x="758482" y="8350914"/>
            <a:ext cx="4610449" cy="2287645"/>
          </a:xfrm>
          <a:prstGeom prst="roundRect">
            <a:avLst>
              <a:gd name="adj" fmla="val 0"/>
            </a:avLst>
          </a:prstGeom>
          <a:noFill/>
          <a:ln w="38100">
            <a:noFill/>
            <a:round/>
            <a:headEnd/>
            <a:tailEnd/>
          </a:ln>
          <a:effectLst/>
        </p:spPr>
        <p:txBody>
          <a:bodyPr wrap="none" anchor="ctr"/>
          <a:lstStyle/>
          <a:p>
            <a:pPr algn="ctr" fontAlgn="auto">
              <a:spcBef>
                <a:spcPts val="0"/>
              </a:spcBef>
              <a:spcAft>
                <a:spcPts val="0"/>
              </a:spcAft>
              <a:defRPr/>
            </a:pPr>
            <a:endParaRPr lang="en-US">
              <a:solidFill>
                <a:schemeClr val="tx1">
                  <a:lumMod val="50000"/>
                </a:schemeClr>
              </a:solidFill>
              <a:latin typeface="+mj-lt"/>
            </a:endParaRPr>
          </a:p>
        </p:txBody>
      </p:sp>
      <p:sp>
        <p:nvSpPr>
          <p:cNvPr id="56" name="AutoShape 64"/>
          <p:cNvSpPr>
            <a:spLocks noChangeArrowheads="1"/>
          </p:cNvSpPr>
          <p:nvPr/>
        </p:nvSpPr>
        <p:spPr bwMode="gray">
          <a:xfrm>
            <a:off x="758482" y="9017279"/>
            <a:ext cx="4610449" cy="2287645"/>
          </a:xfrm>
          <a:prstGeom prst="roundRect">
            <a:avLst>
              <a:gd name="adj" fmla="val 0"/>
            </a:avLst>
          </a:prstGeom>
          <a:noFill/>
          <a:ln w="38100">
            <a:noFill/>
            <a:round/>
            <a:headEnd/>
            <a:tailEnd/>
          </a:ln>
          <a:effectLst/>
        </p:spPr>
        <p:txBody>
          <a:bodyPr wrap="none" anchor="ctr"/>
          <a:lstStyle/>
          <a:p>
            <a:pPr algn="ctr" fontAlgn="auto">
              <a:spcBef>
                <a:spcPts val="0"/>
              </a:spcBef>
              <a:spcAft>
                <a:spcPts val="0"/>
              </a:spcAft>
              <a:defRPr/>
            </a:pPr>
            <a:endParaRPr lang="en-US">
              <a:solidFill>
                <a:schemeClr val="tx1">
                  <a:lumMod val="50000"/>
                </a:schemeClr>
              </a:solidFill>
              <a:latin typeface="+mj-lt"/>
            </a:endParaRPr>
          </a:p>
        </p:txBody>
      </p:sp>
      <p:sp>
        <p:nvSpPr>
          <p:cNvPr id="61" name="188 Metin kutusu"/>
          <p:cNvSpPr txBox="1"/>
          <p:nvPr/>
        </p:nvSpPr>
        <p:spPr>
          <a:xfrm>
            <a:off x="11040286" y="11448256"/>
            <a:ext cx="6924607" cy="656117"/>
          </a:xfrm>
          <a:prstGeom prst="rect">
            <a:avLst/>
          </a:prstGeom>
          <a:solidFill>
            <a:srgbClr val="00B050"/>
          </a:solidFill>
        </p:spPr>
        <p:txBody>
          <a:bodyPr wrap="none" lIns="101133" tIns="50566" rIns="101133" bIns="50566" rtlCol="0">
            <a:spAutoFit/>
          </a:bodyPr>
          <a:lstStyle/>
          <a:p>
            <a:r>
              <a:rPr lang="tr-TR" sz="3600" b="1" dirty="0"/>
              <a:t>APLİKASYON İŞLEMİ YAPILIR.</a:t>
            </a:r>
          </a:p>
        </p:txBody>
      </p:sp>
      <p:sp>
        <p:nvSpPr>
          <p:cNvPr id="29" name="179 Dikdörtgen"/>
          <p:cNvSpPr/>
          <p:nvPr/>
        </p:nvSpPr>
        <p:spPr>
          <a:xfrm>
            <a:off x="1259037" y="7847856"/>
            <a:ext cx="5184576" cy="3970318"/>
          </a:xfrm>
          <a:prstGeom prst="rect">
            <a:avLst/>
          </a:prstGeom>
          <a:solidFill>
            <a:srgbClr val="00B050"/>
          </a:solidFill>
        </p:spPr>
        <p:txBody>
          <a:bodyPr wrap="square">
            <a:spAutoFit/>
          </a:bodyPr>
          <a:lstStyle/>
          <a:p>
            <a:pPr algn="ctr"/>
            <a:r>
              <a:rPr lang="tr-TR" sz="3600" dirty="0"/>
              <a:t>Yanılma dışındaki </a:t>
            </a:r>
            <a:r>
              <a:rPr lang="tr-TR" sz="3600" dirty="0" err="1"/>
              <a:t>yüzölçüm</a:t>
            </a:r>
            <a:r>
              <a:rPr lang="tr-TR" sz="3600" dirty="0"/>
              <a:t> hataları bulunan taşınmazın Maliki düzeltme yapılmadan aplikasyon işlemi yapılmasını talep ederse;</a:t>
            </a:r>
          </a:p>
        </p:txBody>
      </p:sp>
      <p:sp>
        <p:nvSpPr>
          <p:cNvPr id="30" name="Oval 20"/>
          <p:cNvSpPr>
            <a:spLocks noChangeArrowheads="1"/>
          </p:cNvSpPr>
          <p:nvPr/>
        </p:nvSpPr>
        <p:spPr bwMode="auto">
          <a:xfrm>
            <a:off x="8508919" y="11224187"/>
            <a:ext cx="1031038" cy="944149"/>
          </a:xfrm>
          <a:prstGeom prst="ellipse">
            <a:avLst/>
          </a:prstGeom>
          <a:solidFill>
            <a:srgbClr val="00B050"/>
          </a:solidFill>
          <a:ln w="9525">
            <a:noFill/>
            <a:round/>
            <a:headEnd/>
            <a:tailEnd/>
          </a:ln>
          <a:effectLst>
            <a:glow rad="228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32" name="Oval 20"/>
          <p:cNvSpPr>
            <a:spLocks noChangeArrowheads="1"/>
          </p:cNvSpPr>
          <p:nvPr/>
        </p:nvSpPr>
        <p:spPr bwMode="auto">
          <a:xfrm>
            <a:off x="8348418" y="7847856"/>
            <a:ext cx="1245934" cy="1169423"/>
          </a:xfrm>
          <a:prstGeom prst="ellipse">
            <a:avLst/>
          </a:prstGeom>
          <a:solidFill>
            <a:schemeClr val="accent4"/>
          </a:solidFill>
          <a:ln w="9525">
            <a:noFill/>
            <a:round/>
            <a:headEnd/>
            <a:tailEnd/>
          </a:ln>
          <a:effectLst>
            <a:glow rad="228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34" name="189 Metin kutusu"/>
          <p:cNvSpPr txBox="1"/>
          <p:nvPr/>
        </p:nvSpPr>
        <p:spPr>
          <a:xfrm>
            <a:off x="11268149" y="7640043"/>
            <a:ext cx="6423032" cy="2872109"/>
          </a:xfrm>
          <a:prstGeom prst="rect">
            <a:avLst/>
          </a:prstGeom>
          <a:noFill/>
        </p:spPr>
        <p:txBody>
          <a:bodyPr wrap="square" lIns="101133" tIns="50566" rIns="101133" bIns="50566" rtlCol="0">
            <a:spAutoFit/>
          </a:bodyPr>
          <a:lstStyle/>
          <a:p>
            <a:r>
              <a:rPr lang="tr-TR" sz="3600" dirty="0"/>
              <a:t>TAPU  KÜTÜĞÜNÜN BEYANLAR HANESİNE  VE HAZIRLANAN APLİKASYON BELGESİNE  </a:t>
            </a:r>
            <a:r>
              <a:rPr lang="tr-TR" sz="3600" dirty="0" err="1"/>
              <a:t>YÜZÖLÇÜM</a:t>
            </a:r>
            <a:r>
              <a:rPr lang="tr-TR" sz="3600" dirty="0"/>
              <a:t> HATASI BELİRTME YAPILIR.</a:t>
            </a:r>
          </a:p>
        </p:txBody>
      </p:sp>
      <p:pic>
        <p:nvPicPr>
          <p:cNvPr id="36" name="Picture 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001" t="7556" r="15917" b="11104"/>
          <a:stretch/>
        </p:blipFill>
        <p:spPr bwMode="auto">
          <a:xfrm>
            <a:off x="1087171" y="220017"/>
            <a:ext cx="9275502" cy="5740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38140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6"/>
          <p:cNvSpPr/>
          <p:nvPr/>
        </p:nvSpPr>
        <p:spPr>
          <a:xfrm>
            <a:off x="10116021" y="2840923"/>
            <a:ext cx="8856983" cy="3795438"/>
          </a:xfrm>
          <a:prstGeom prst="rect">
            <a:avLst/>
          </a:prstGeom>
        </p:spPr>
        <p:txBody>
          <a:bodyPr wrap="square" lIns="101133" tIns="50566" rIns="101133" bIns="50566">
            <a:spAutoFit/>
          </a:bodyPr>
          <a:lstStyle/>
          <a:p>
            <a:r>
              <a:rPr lang="tr-TR" sz="4000" dirty="0"/>
              <a:t>TAMAMI KAM KURUM KURULUŞLARI YA DA BELEDİYE ADINA KAYITLI OLMASINDA  BU İDAREDE GÖREVLİ SORUMLU MÜHENDİSÇE  BİRLEŞTİRME İŞLEMİNİ YAPILABİLİR</a:t>
            </a:r>
          </a:p>
        </p:txBody>
      </p:sp>
      <p:pic>
        <p:nvPicPr>
          <p:cNvPr id="1032" name="Picture 8" descr="Gazette - CEYHAN BELEDİYESİ'NDEN TAŞINMAZ SATIŞ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89" y="2735288"/>
            <a:ext cx="8424936" cy="432048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6"/>
          <p:cNvSpPr/>
          <p:nvPr/>
        </p:nvSpPr>
        <p:spPr>
          <a:xfrm>
            <a:off x="826989" y="7703840"/>
            <a:ext cx="16201800" cy="1948779"/>
          </a:xfrm>
          <a:prstGeom prst="rect">
            <a:avLst/>
          </a:prstGeom>
        </p:spPr>
        <p:txBody>
          <a:bodyPr wrap="square" lIns="101133" tIns="50566" rIns="101133" bIns="50566">
            <a:spAutoFit/>
          </a:bodyPr>
          <a:lstStyle/>
          <a:p>
            <a:pPr algn="just"/>
            <a:r>
              <a:rPr lang="tr-TR" sz="4000" dirty="0"/>
              <a:t>BİRDEN FAZLA TAŞINMAZ BİRDEN FAZLA KAMU KURUMUNA AİT TAŞINMAZ SÖZ KONUSU İSE, DİĞER KURUMLARIN ONAYI İLE KURUMDA GÖREVLİ BİR MÜHENDİS TARAFINDAN YAPILABİLİR</a:t>
            </a:r>
          </a:p>
        </p:txBody>
      </p:sp>
      <p:sp>
        <p:nvSpPr>
          <p:cNvPr id="17" name="Dikdörtgen 16"/>
          <p:cNvSpPr/>
          <p:nvPr/>
        </p:nvSpPr>
        <p:spPr>
          <a:xfrm>
            <a:off x="826989" y="10440144"/>
            <a:ext cx="16201800" cy="1948779"/>
          </a:xfrm>
          <a:prstGeom prst="rect">
            <a:avLst/>
          </a:prstGeom>
        </p:spPr>
        <p:txBody>
          <a:bodyPr wrap="square" lIns="101133" tIns="50566" rIns="101133" bIns="50566">
            <a:spAutoFit/>
          </a:bodyPr>
          <a:lstStyle/>
          <a:p>
            <a:pPr algn="just"/>
            <a:r>
              <a:rPr lang="tr-TR" sz="4000" dirty="0"/>
              <a:t>BİR KISMI KAMU KURUM VE KURULUŞLARI YA DA BELEDİYE İLE VATANDAŞA AİT İSE; 3194/15-16 KAPSAMINDA İŞLEMLERİ </a:t>
            </a:r>
            <a:r>
              <a:rPr lang="tr-TR" sz="4000" dirty="0" err="1"/>
              <a:t>LİHKAB</a:t>
            </a:r>
            <a:r>
              <a:rPr lang="tr-TR" sz="4000" dirty="0"/>
              <a:t> TARAFINDAN İŞLEM YAPILABİLİR.</a:t>
            </a:r>
          </a:p>
        </p:txBody>
      </p:sp>
    </p:spTree>
    <p:extLst>
      <p:ext uri="{BB962C8B-B14F-4D97-AF65-F5344CB8AC3E}">
        <p14:creationId xmlns:p14="http://schemas.microsoft.com/office/powerpoint/2010/main" val="206025309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40"/>
          <p:cNvSpPr/>
          <p:nvPr/>
        </p:nvSpPr>
        <p:spPr bwMode="auto">
          <a:xfrm>
            <a:off x="6811601" y="647056"/>
            <a:ext cx="10230341" cy="1146438"/>
          </a:xfrm>
          <a:prstGeom prst="roundRect">
            <a:avLst/>
          </a:prstGeom>
          <a:solidFill>
            <a:srgbClr val="FF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endParaRPr lang="en-US" sz="3600" b="1"/>
          </a:p>
        </p:txBody>
      </p:sp>
      <p:pic>
        <p:nvPicPr>
          <p:cNvPr id="5" name="Picture 2"/>
          <p:cNvPicPr>
            <a:picLocks noChangeAspect="1" noChangeArrowheads="1"/>
          </p:cNvPicPr>
          <p:nvPr/>
        </p:nvPicPr>
        <p:blipFill>
          <a:blip r:embed="rId3" cstate="print"/>
          <a:srcRect l="15834" t="6944" r="61041" b="16666"/>
          <a:stretch>
            <a:fillRect/>
          </a:stretch>
        </p:blipFill>
        <p:spPr bwMode="auto">
          <a:xfrm>
            <a:off x="826989" y="2998071"/>
            <a:ext cx="9299412" cy="7738527"/>
          </a:xfrm>
          <a:prstGeom prst="rect">
            <a:avLst/>
          </a:prstGeom>
          <a:noFill/>
          <a:ln w="9525">
            <a:noFill/>
            <a:miter lim="800000"/>
            <a:headEnd/>
            <a:tailEnd/>
          </a:ln>
          <a:effectLst/>
        </p:spPr>
      </p:pic>
      <p:sp>
        <p:nvSpPr>
          <p:cNvPr id="6" name="19 Halka"/>
          <p:cNvSpPr/>
          <p:nvPr/>
        </p:nvSpPr>
        <p:spPr>
          <a:xfrm>
            <a:off x="1763094" y="4907217"/>
            <a:ext cx="6648524" cy="3372687"/>
          </a:xfrm>
          <a:prstGeom prst="donut">
            <a:avLst>
              <a:gd name="adj" fmla="val 5613"/>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lIns="101133" tIns="50566" rIns="101133" bIns="50566" rtlCol="0" anchor="ctr"/>
          <a:lstStyle/>
          <a:p>
            <a:pPr algn="ctr"/>
            <a:endParaRPr lang="tr-TR">
              <a:solidFill>
                <a:schemeClr val="tx1"/>
              </a:solidFill>
            </a:endParaRPr>
          </a:p>
        </p:txBody>
      </p:sp>
      <p:grpSp>
        <p:nvGrpSpPr>
          <p:cNvPr id="7" name="Group 55"/>
          <p:cNvGrpSpPr/>
          <p:nvPr/>
        </p:nvGrpSpPr>
        <p:grpSpPr>
          <a:xfrm rot="569026">
            <a:off x="7222537" y="5894246"/>
            <a:ext cx="4235867" cy="1398625"/>
            <a:chOff x="2401888" y="2851150"/>
            <a:chExt cx="4156075" cy="2497137"/>
          </a:xfrm>
          <a:solidFill>
            <a:srgbClr val="FFC000"/>
          </a:solidFill>
          <a:effectLst/>
        </p:grpSpPr>
        <p:sp>
          <p:nvSpPr>
            <p:cNvPr id="8" name="Freeform 22"/>
            <p:cNvSpPr>
              <a:spLocks/>
            </p:cNvSpPr>
            <p:nvPr/>
          </p:nvSpPr>
          <p:spPr bwMode="auto">
            <a:xfrm>
              <a:off x="2401888" y="2851150"/>
              <a:ext cx="4156075" cy="2497137"/>
            </a:xfrm>
            <a:custGeom>
              <a:avLst/>
              <a:gdLst/>
              <a:ahLst/>
              <a:cxnLst>
                <a:cxn ang="0">
                  <a:pos x="2308" y="725"/>
                </a:cxn>
                <a:cxn ang="0">
                  <a:pos x="2261" y="727"/>
                </a:cxn>
                <a:cxn ang="0">
                  <a:pos x="2115" y="567"/>
                </a:cxn>
                <a:cxn ang="0">
                  <a:pos x="848" y="1561"/>
                </a:cxn>
                <a:cxn ang="0">
                  <a:pos x="797" y="1573"/>
                </a:cxn>
                <a:cxn ang="0">
                  <a:pos x="593" y="1162"/>
                </a:cxn>
                <a:cxn ang="0">
                  <a:pos x="383" y="1358"/>
                </a:cxn>
                <a:cxn ang="0">
                  <a:pos x="324" y="1372"/>
                </a:cxn>
                <a:cxn ang="0">
                  <a:pos x="251" y="1231"/>
                </a:cxn>
                <a:cxn ang="0">
                  <a:pos x="48" y="1455"/>
                </a:cxn>
                <a:cxn ang="0">
                  <a:pos x="0" y="1462"/>
                </a:cxn>
                <a:cxn ang="0">
                  <a:pos x="0" y="1353"/>
                </a:cxn>
                <a:cxn ang="0">
                  <a:pos x="293" y="1089"/>
                </a:cxn>
                <a:cxn ang="0">
                  <a:pos x="296" y="1136"/>
                </a:cxn>
                <a:cxn ang="0">
                  <a:pos x="357" y="1233"/>
                </a:cxn>
                <a:cxn ang="0">
                  <a:pos x="574" y="1018"/>
                </a:cxn>
                <a:cxn ang="0">
                  <a:pos x="603" y="1009"/>
                </a:cxn>
                <a:cxn ang="0">
                  <a:pos x="841" y="1441"/>
                </a:cxn>
                <a:cxn ang="0">
                  <a:pos x="2122" y="442"/>
                </a:cxn>
                <a:cxn ang="0">
                  <a:pos x="2582" y="0"/>
                </a:cxn>
                <a:cxn ang="0">
                  <a:pos x="2618" y="31"/>
                </a:cxn>
                <a:cxn ang="0">
                  <a:pos x="2308" y="725"/>
                </a:cxn>
              </a:cxnLst>
              <a:rect l="0" t="0" r="r" b="b"/>
              <a:pathLst>
                <a:path w="2618" h="1573">
                  <a:moveTo>
                    <a:pt x="2308" y="725"/>
                  </a:moveTo>
                  <a:lnTo>
                    <a:pt x="2261" y="727"/>
                  </a:lnTo>
                  <a:lnTo>
                    <a:pt x="2115" y="567"/>
                  </a:lnTo>
                  <a:lnTo>
                    <a:pt x="848" y="1561"/>
                  </a:lnTo>
                  <a:lnTo>
                    <a:pt x="797" y="1573"/>
                  </a:lnTo>
                  <a:lnTo>
                    <a:pt x="593" y="1162"/>
                  </a:lnTo>
                  <a:lnTo>
                    <a:pt x="383" y="1358"/>
                  </a:lnTo>
                  <a:lnTo>
                    <a:pt x="324" y="1372"/>
                  </a:lnTo>
                  <a:lnTo>
                    <a:pt x="251" y="1231"/>
                  </a:lnTo>
                  <a:lnTo>
                    <a:pt x="48" y="1455"/>
                  </a:lnTo>
                  <a:lnTo>
                    <a:pt x="0" y="1462"/>
                  </a:lnTo>
                  <a:lnTo>
                    <a:pt x="0" y="1353"/>
                  </a:lnTo>
                  <a:lnTo>
                    <a:pt x="293" y="1089"/>
                  </a:lnTo>
                  <a:lnTo>
                    <a:pt x="296" y="1136"/>
                  </a:lnTo>
                  <a:lnTo>
                    <a:pt x="357" y="1233"/>
                  </a:lnTo>
                  <a:lnTo>
                    <a:pt x="574" y="1018"/>
                  </a:lnTo>
                  <a:lnTo>
                    <a:pt x="603" y="1009"/>
                  </a:lnTo>
                  <a:lnTo>
                    <a:pt x="841" y="1441"/>
                  </a:lnTo>
                  <a:lnTo>
                    <a:pt x="2122" y="442"/>
                  </a:lnTo>
                  <a:lnTo>
                    <a:pt x="2582" y="0"/>
                  </a:lnTo>
                  <a:lnTo>
                    <a:pt x="2618" y="31"/>
                  </a:lnTo>
                  <a:lnTo>
                    <a:pt x="2308" y="725"/>
                  </a:lnTo>
                  <a:close/>
                </a:path>
              </a:pathLst>
            </a:custGeom>
            <a:grpFill/>
            <a:ln w="9"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3"/>
            <p:cNvSpPr>
              <a:spLocks/>
            </p:cNvSpPr>
            <p:nvPr/>
          </p:nvSpPr>
          <p:spPr bwMode="auto">
            <a:xfrm>
              <a:off x="2401888" y="2859088"/>
              <a:ext cx="4095750" cy="2486025"/>
            </a:xfrm>
            <a:custGeom>
              <a:avLst/>
              <a:gdLst/>
              <a:ahLst/>
              <a:cxnLst>
                <a:cxn ang="0">
                  <a:pos x="2261" y="715"/>
                </a:cxn>
                <a:cxn ang="0">
                  <a:pos x="2100" y="538"/>
                </a:cxn>
                <a:cxn ang="0">
                  <a:pos x="797" y="1566"/>
                </a:cxn>
                <a:cxn ang="0">
                  <a:pos x="572" y="1126"/>
                </a:cxn>
                <a:cxn ang="0">
                  <a:pos x="322" y="1362"/>
                </a:cxn>
                <a:cxn ang="0">
                  <a:pos x="232" y="1190"/>
                </a:cxn>
                <a:cxn ang="0">
                  <a:pos x="0" y="1450"/>
                </a:cxn>
                <a:cxn ang="0">
                  <a:pos x="0" y="1334"/>
                </a:cxn>
                <a:cxn ang="0">
                  <a:pos x="256" y="1055"/>
                </a:cxn>
                <a:cxn ang="0">
                  <a:pos x="317" y="1055"/>
                </a:cxn>
                <a:cxn ang="0">
                  <a:pos x="371" y="1174"/>
                </a:cxn>
                <a:cxn ang="0">
                  <a:pos x="589" y="966"/>
                </a:cxn>
                <a:cxn ang="0">
                  <a:pos x="641" y="963"/>
                </a:cxn>
                <a:cxn ang="0">
                  <a:pos x="858" y="1360"/>
                </a:cxn>
                <a:cxn ang="0">
                  <a:pos x="1985" y="406"/>
                </a:cxn>
                <a:cxn ang="0">
                  <a:pos x="1862" y="234"/>
                </a:cxn>
                <a:cxn ang="0">
                  <a:pos x="2580" y="0"/>
                </a:cxn>
                <a:cxn ang="0">
                  <a:pos x="2261" y="715"/>
                </a:cxn>
              </a:cxnLst>
              <a:rect l="0" t="0" r="r" b="b"/>
              <a:pathLst>
                <a:path w="2580" h="1566">
                  <a:moveTo>
                    <a:pt x="2261" y="715"/>
                  </a:moveTo>
                  <a:lnTo>
                    <a:pt x="2100" y="538"/>
                  </a:lnTo>
                  <a:lnTo>
                    <a:pt x="797" y="1566"/>
                  </a:lnTo>
                  <a:lnTo>
                    <a:pt x="572" y="1126"/>
                  </a:lnTo>
                  <a:lnTo>
                    <a:pt x="322" y="1362"/>
                  </a:lnTo>
                  <a:lnTo>
                    <a:pt x="232" y="1190"/>
                  </a:lnTo>
                  <a:lnTo>
                    <a:pt x="0" y="1450"/>
                  </a:lnTo>
                  <a:lnTo>
                    <a:pt x="0" y="1334"/>
                  </a:lnTo>
                  <a:lnTo>
                    <a:pt x="256" y="1055"/>
                  </a:lnTo>
                  <a:lnTo>
                    <a:pt x="317" y="1055"/>
                  </a:lnTo>
                  <a:lnTo>
                    <a:pt x="371" y="1174"/>
                  </a:lnTo>
                  <a:lnTo>
                    <a:pt x="589" y="966"/>
                  </a:lnTo>
                  <a:lnTo>
                    <a:pt x="641" y="963"/>
                  </a:lnTo>
                  <a:lnTo>
                    <a:pt x="858" y="1360"/>
                  </a:lnTo>
                  <a:lnTo>
                    <a:pt x="1985" y="406"/>
                  </a:lnTo>
                  <a:lnTo>
                    <a:pt x="1862" y="234"/>
                  </a:lnTo>
                  <a:lnTo>
                    <a:pt x="2580" y="0"/>
                  </a:lnTo>
                  <a:lnTo>
                    <a:pt x="2261" y="715"/>
                  </a:lnTo>
                  <a:close/>
                </a:path>
              </a:pathLst>
            </a:custGeom>
            <a:solidFill>
              <a:srgbClr val="FF9933"/>
            </a:solidFill>
            <a:ln w="9"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4"/>
            <p:cNvSpPr>
              <a:spLocks/>
            </p:cNvSpPr>
            <p:nvPr/>
          </p:nvSpPr>
          <p:spPr bwMode="auto">
            <a:xfrm>
              <a:off x="3351213" y="4392613"/>
              <a:ext cx="409575" cy="666750"/>
            </a:xfrm>
            <a:custGeom>
              <a:avLst/>
              <a:gdLst/>
              <a:ahLst/>
              <a:cxnLst>
                <a:cxn ang="0">
                  <a:pos x="258" y="389"/>
                </a:cxn>
                <a:cxn ang="0">
                  <a:pos x="232" y="420"/>
                </a:cxn>
                <a:cxn ang="0">
                  <a:pos x="0" y="2"/>
                </a:cxn>
                <a:cxn ang="0">
                  <a:pos x="43" y="0"/>
                </a:cxn>
                <a:cxn ang="0">
                  <a:pos x="258" y="389"/>
                </a:cxn>
              </a:cxnLst>
              <a:rect l="0" t="0" r="r" b="b"/>
              <a:pathLst>
                <a:path w="258" h="420">
                  <a:moveTo>
                    <a:pt x="258" y="389"/>
                  </a:moveTo>
                  <a:lnTo>
                    <a:pt x="232" y="420"/>
                  </a:lnTo>
                  <a:lnTo>
                    <a:pt x="0" y="2"/>
                  </a:lnTo>
                  <a:lnTo>
                    <a:pt x="43" y="0"/>
                  </a:lnTo>
                  <a:lnTo>
                    <a:pt x="258" y="389"/>
                  </a:lnTo>
                  <a:close/>
                </a:path>
              </a:pathLst>
            </a:custGeom>
            <a:grpFill/>
            <a:ln w="9"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5"/>
            <p:cNvSpPr>
              <a:spLocks/>
            </p:cNvSpPr>
            <p:nvPr/>
          </p:nvSpPr>
          <p:spPr bwMode="auto">
            <a:xfrm>
              <a:off x="2814638" y="4533900"/>
              <a:ext cx="176213" cy="247650"/>
            </a:xfrm>
            <a:custGeom>
              <a:avLst/>
              <a:gdLst/>
              <a:ahLst/>
              <a:cxnLst>
                <a:cxn ang="0">
                  <a:pos x="111" y="119"/>
                </a:cxn>
                <a:cxn ang="0">
                  <a:pos x="74" y="156"/>
                </a:cxn>
                <a:cxn ang="0">
                  <a:pos x="0" y="0"/>
                </a:cxn>
                <a:cxn ang="0">
                  <a:pos x="55" y="0"/>
                </a:cxn>
                <a:cxn ang="0">
                  <a:pos x="111" y="119"/>
                </a:cxn>
              </a:cxnLst>
              <a:rect l="0" t="0" r="r" b="b"/>
              <a:pathLst>
                <a:path w="111" h="156">
                  <a:moveTo>
                    <a:pt x="111" y="119"/>
                  </a:moveTo>
                  <a:lnTo>
                    <a:pt x="74" y="156"/>
                  </a:lnTo>
                  <a:lnTo>
                    <a:pt x="0" y="0"/>
                  </a:lnTo>
                  <a:lnTo>
                    <a:pt x="55" y="0"/>
                  </a:lnTo>
                  <a:lnTo>
                    <a:pt x="111" y="119"/>
                  </a:lnTo>
                  <a:close/>
                </a:path>
              </a:pathLst>
            </a:custGeom>
            <a:grpFill/>
            <a:ln w="9"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extBox 27">
            <a:extLst>
              <a:ext uri="{FF2B5EF4-FFF2-40B4-BE49-F238E27FC236}">
                <a16:creationId xmlns:a16="http://schemas.microsoft.com/office/drawing/2014/main" id="{0B58BACC-0CEB-4D05-8571-F51C408879B6}"/>
              </a:ext>
            </a:extLst>
          </p:cNvPr>
          <p:cNvSpPr txBox="1"/>
          <p:nvPr/>
        </p:nvSpPr>
        <p:spPr>
          <a:xfrm>
            <a:off x="12979657" y="3088493"/>
            <a:ext cx="6840760"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600" b="1" dirty="0">
                <a:latin typeface="Noto Sans" panose="020B0502040504020204" pitchFamily="34"/>
                <a:ea typeface="Noto Sans" panose="020B0502040504020204" pitchFamily="34"/>
                <a:cs typeface="+mn-cs"/>
              </a:rPr>
              <a:t>Parsel maliki ile komşu parsel malikleri ilgilisi sayılır</a:t>
            </a:r>
            <a:r>
              <a:rPr kumimoji="0" lang="tr-TR" sz="3600" b="1" i="0" u="none" strike="noStrike" kern="1200" cap="none" spc="0" normalizeH="0" noProof="0" dirty="0">
                <a:ln>
                  <a:noFill/>
                </a:ln>
                <a:effectLst/>
                <a:uLnTx/>
                <a:uFillTx/>
                <a:latin typeface="Noto Sans" panose="020B0502040504020204" pitchFamily="34"/>
                <a:ea typeface="Noto Sans" panose="020B0502040504020204" pitchFamily="34"/>
                <a:cs typeface="+mn-cs"/>
              </a:rPr>
              <a:t>.</a:t>
            </a:r>
            <a:endParaRPr kumimoji="0" lang="en-GB" sz="36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13" name="12 Dikdörtgen"/>
          <p:cNvSpPr/>
          <p:nvPr/>
        </p:nvSpPr>
        <p:spPr>
          <a:xfrm>
            <a:off x="3851325" y="952248"/>
            <a:ext cx="16150891" cy="646331"/>
          </a:xfrm>
          <a:prstGeom prst="rect">
            <a:avLst/>
          </a:prstGeom>
        </p:spPr>
        <p:txBody>
          <a:bodyPr wrap="square">
            <a:spAutoFit/>
          </a:bodyPr>
          <a:lstStyle/>
          <a:p>
            <a:pPr algn="ctr"/>
            <a:r>
              <a:rPr lang="tr-TR" sz="3600" b="1"/>
              <a:t>YAPILAN APLİKASYONA İTİRAZ DURUMUNDA </a:t>
            </a:r>
          </a:p>
        </p:txBody>
      </p:sp>
      <p:sp>
        <p:nvSpPr>
          <p:cNvPr id="15" name="Oval 33"/>
          <p:cNvSpPr/>
          <p:nvPr/>
        </p:nvSpPr>
        <p:spPr bwMode="auto">
          <a:xfrm>
            <a:off x="12045309" y="3398198"/>
            <a:ext cx="735008" cy="555052"/>
          </a:xfrm>
          <a:prstGeom prst="ellipse">
            <a:avLst/>
          </a:prstGeom>
          <a:solidFill>
            <a:srgbClr val="FF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endParaRPr lang="en-US"/>
          </a:p>
        </p:txBody>
      </p:sp>
      <p:sp>
        <p:nvSpPr>
          <p:cNvPr id="16" name="TextBox 27">
            <a:extLst>
              <a:ext uri="{FF2B5EF4-FFF2-40B4-BE49-F238E27FC236}">
                <a16:creationId xmlns:a16="http://schemas.microsoft.com/office/drawing/2014/main" id="{0B58BACC-0CEB-4D05-8571-F51C408879B6}"/>
              </a:ext>
            </a:extLst>
          </p:cNvPr>
          <p:cNvSpPr txBox="1"/>
          <p:nvPr/>
        </p:nvSpPr>
        <p:spPr>
          <a:xfrm>
            <a:off x="12979657" y="4919335"/>
            <a:ext cx="6449486"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600" b="1" noProof="0" dirty="0">
                <a:latin typeface="Noto Sans" panose="020B0502040504020204" pitchFamily="34"/>
                <a:ea typeface="Noto Sans" panose="020B0502040504020204" pitchFamily="34"/>
                <a:cs typeface="+mn-cs"/>
              </a:rPr>
              <a:t>İ</a:t>
            </a:r>
            <a:r>
              <a:rPr kumimoji="0" lang="tr-TR" sz="3600" b="1" i="0" u="none" strike="noStrike" kern="1200" cap="none" spc="0" normalizeH="0" baseline="0" noProof="0" dirty="0">
                <a:ln>
                  <a:noFill/>
                </a:ln>
                <a:effectLst/>
                <a:uLnTx/>
                <a:uFillTx/>
                <a:latin typeface="Noto Sans" panose="020B0502040504020204" pitchFamily="34"/>
                <a:ea typeface="Noto Sans" panose="020B0502040504020204" pitchFamily="34"/>
                <a:cs typeface="+mn-cs"/>
              </a:rPr>
              <a:t>şlem</a:t>
            </a:r>
            <a:r>
              <a:rPr kumimoji="0" lang="tr-TR" sz="3600" b="1" i="0" u="none" strike="noStrike" kern="1200" cap="none" spc="0" normalizeH="0" noProof="0" dirty="0">
                <a:ln>
                  <a:noFill/>
                </a:ln>
                <a:effectLst/>
                <a:uLnTx/>
                <a:uFillTx/>
                <a:latin typeface="Noto Sans" panose="020B0502040504020204" pitchFamily="34"/>
                <a:ea typeface="Noto Sans" panose="020B0502040504020204" pitchFamily="34"/>
                <a:cs typeface="+mn-cs"/>
              </a:rPr>
              <a:t> başka ekip tarafından yapılır.</a:t>
            </a:r>
            <a:endParaRPr kumimoji="0" lang="en-GB" sz="36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17" name="Oval 33"/>
          <p:cNvSpPr/>
          <p:nvPr/>
        </p:nvSpPr>
        <p:spPr bwMode="auto">
          <a:xfrm>
            <a:off x="12060237" y="5158782"/>
            <a:ext cx="735008" cy="555052"/>
          </a:xfrm>
          <a:prstGeom prst="ellipse">
            <a:avLst/>
          </a:prstGeom>
          <a:solidFill>
            <a:srgbClr val="FF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endParaRPr lang="en-US"/>
          </a:p>
        </p:txBody>
      </p:sp>
      <p:sp>
        <p:nvSpPr>
          <p:cNvPr id="18" name="TextBox 27">
            <a:extLst>
              <a:ext uri="{FF2B5EF4-FFF2-40B4-BE49-F238E27FC236}">
                <a16:creationId xmlns:a16="http://schemas.microsoft.com/office/drawing/2014/main" id="{0B58BACC-0CEB-4D05-8571-F51C408879B6}"/>
              </a:ext>
            </a:extLst>
          </p:cNvPr>
          <p:cNvSpPr txBox="1"/>
          <p:nvPr/>
        </p:nvSpPr>
        <p:spPr>
          <a:xfrm>
            <a:off x="12979657" y="6589809"/>
            <a:ext cx="5817721"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3600" b="1" dirty="0">
                <a:latin typeface="Noto Sans" panose="020B0502040504020204" pitchFamily="34"/>
                <a:ea typeface="Noto Sans" panose="020B0502040504020204" pitchFamily="34"/>
                <a:cs typeface="+mn-cs"/>
              </a:rPr>
              <a:t>İki aplikasyon işlemi arasında fark yanılma sınırı dışında ise; Mühendis veya Kontrol Memuru Gözetiminde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effectLst/>
                <a:uLnTx/>
                <a:uFillTx/>
                <a:latin typeface="Noto Sans" panose="020B0502040504020204" pitchFamily="34"/>
                <a:ea typeface="Noto Sans" panose="020B0502040504020204" pitchFamily="34"/>
                <a:cs typeface="+mn-cs"/>
              </a:rPr>
              <a:t>Tekrarlanır.</a:t>
            </a:r>
            <a:endParaRPr kumimoji="0" lang="en-GB" sz="36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19" name="Oval 33"/>
          <p:cNvSpPr/>
          <p:nvPr/>
        </p:nvSpPr>
        <p:spPr bwMode="auto">
          <a:xfrm>
            <a:off x="12096500" y="6589809"/>
            <a:ext cx="735008" cy="555052"/>
          </a:xfrm>
          <a:prstGeom prst="ellipse">
            <a:avLst/>
          </a:prstGeom>
          <a:solidFill>
            <a:srgbClr val="FF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endParaRPr lang="en-US"/>
          </a:p>
        </p:txBody>
      </p:sp>
      <p:sp>
        <p:nvSpPr>
          <p:cNvPr id="20" name="TextBox 27">
            <a:extLst>
              <a:ext uri="{FF2B5EF4-FFF2-40B4-BE49-F238E27FC236}">
                <a16:creationId xmlns:a16="http://schemas.microsoft.com/office/drawing/2014/main" id="{0B58BACC-0CEB-4D05-8571-F51C408879B6}"/>
              </a:ext>
            </a:extLst>
          </p:cNvPr>
          <p:cNvSpPr txBox="1"/>
          <p:nvPr/>
        </p:nvSpPr>
        <p:spPr>
          <a:xfrm>
            <a:off x="2435119" y="11726215"/>
            <a:ext cx="16362700"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tr-TR" sz="3600" b="1" dirty="0" err="1">
                <a:latin typeface="Noto Sans" panose="020B0502040504020204" pitchFamily="34"/>
                <a:ea typeface="Noto Sans" panose="020B0502040504020204" pitchFamily="34"/>
                <a:cs typeface="+mn-cs"/>
              </a:rPr>
              <a:t>LİHKAB</a:t>
            </a:r>
            <a:r>
              <a:rPr lang="tr-TR" sz="3600" b="1" dirty="0">
                <a:latin typeface="Noto Sans" panose="020B0502040504020204" pitchFamily="34"/>
                <a:ea typeface="Noto Sans" panose="020B0502040504020204" pitchFamily="34"/>
                <a:cs typeface="+mn-cs"/>
              </a:rPr>
              <a:t> tarafından yapılan işleme itiraz durumunda; Döner Sermaye Ücreti tahsili ile işlem Kadastro Müdürlüğünce yapılır.</a:t>
            </a:r>
            <a:endParaRPr kumimoji="0" lang="en-GB" sz="36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21" name="Oval 33"/>
          <p:cNvSpPr/>
          <p:nvPr/>
        </p:nvSpPr>
        <p:spPr bwMode="auto">
          <a:xfrm>
            <a:off x="1143963" y="11794666"/>
            <a:ext cx="735008" cy="555052"/>
          </a:xfrm>
          <a:prstGeom prst="ellipse">
            <a:avLst/>
          </a:prstGeom>
          <a:solidFill>
            <a:srgbClr val="FF99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9663756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p:cNvSpPr/>
          <p:nvPr/>
        </p:nvSpPr>
        <p:spPr>
          <a:xfrm>
            <a:off x="546063" y="913586"/>
            <a:ext cx="8705862" cy="8446438"/>
          </a:xfrm>
          <a:prstGeom prst="ellipse">
            <a:avLst/>
          </a:prstGeom>
          <a:noFill/>
          <a:ln w="57150">
            <a:solidFill>
              <a:srgbClr val="F0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7"/>
          <p:cNvSpPr/>
          <p:nvPr/>
        </p:nvSpPr>
        <p:spPr>
          <a:xfrm>
            <a:off x="1029458" y="1472823"/>
            <a:ext cx="7539616" cy="7314944"/>
          </a:xfrm>
          <a:prstGeom prst="ellipse">
            <a:avLst/>
          </a:prstGeom>
          <a:noFill/>
          <a:ln w="57150">
            <a:solidFill>
              <a:srgbClr val="F08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15 Resim" descr="cephe-696x390.png"/>
          <p:cNvPicPr>
            <a:picLocks noChangeAspect="1"/>
          </p:cNvPicPr>
          <p:nvPr/>
        </p:nvPicPr>
        <p:blipFill>
          <a:blip r:embed="rId2"/>
          <a:stretch>
            <a:fillRect/>
          </a:stretch>
        </p:blipFill>
        <p:spPr>
          <a:xfrm>
            <a:off x="1650160" y="2000377"/>
            <a:ext cx="6497668" cy="6153270"/>
          </a:xfrm>
          <a:prstGeom prst="ellipse">
            <a:avLst/>
          </a:prstGeom>
          <a:ln w="381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Arc 3"/>
          <p:cNvSpPr/>
          <p:nvPr/>
        </p:nvSpPr>
        <p:spPr>
          <a:xfrm rot="3079657">
            <a:off x="1926988" y="458453"/>
            <a:ext cx="9263194" cy="9373385"/>
          </a:xfrm>
          <a:prstGeom prst="arc">
            <a:avLst>
              <a:gd name="adj1" fmla="val 15831248"/>
              <a:gd name="adj2" fmla="val 20074825"/>
            </a:avLst>
          </a:prstGeom>
          <a:ln w="76200">
            <a:solidFill>
              <a:srgbClr val="F0851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27 Resim" descr="cephe-696x390.png"/>
          <p:cNvPicPr>
            <a:picLocks noChangeAspect="1"/>
          </p:cNvPicPr>
          <p:nvPr/>
        </p:nvPicPr>
        <p:blipFill>
          <a:blip r:embed="rId3" cstate="print"/>
          <a:stretch>
            <a:fillRect/>
          </a:stretch>
        </p:blipFill>
        <p:spPr>
          <a:xfrm>
            <a:off x="9956544" y="2203750"/>
            <a:ext cx="1225300" cy="1182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ound Same Side Corner Rectangle 19"/>
          <p:cNvSpPr/>
          <p:nvPr/>
        </p:nvSpPr>
        <p:spPr>
          <a:xfrm>
            <a:off x="12348269" y="2261909"/>
            <a:ext cx="6264696" cy="512334"/>
          </a:xfrm>
          <a:prstGeom prst="round2SameRect">
            <a:avLst>
              <a:gd name="adj1" fmla="val 5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dirty="0">
                <a:solidFill>
                  <a:srgbClr val="0033CC"/>
                </a:solidFill>
              </a:rPr>
              <a:t>Mülkiyet İlişkisi Aranmaz.</a:t>
            </a:r>
            <a:endParaRPr lang="en-US" sz="4000" dirty="0">
              <a:solidFill>
                <a:srgbClr val="0033CC"/>
              </a:solidFill>
            </a:endParaRPr>
          </a:p>
        </p:txBody>
      </p:sp>
      <p:sp>
        <p:nvSpPr>
          <p:cNvPr id="10" name="Round Same Side Corner Rectangle 19"/>
          <p:cNvSpPr/>
          <p:nvPr/>
        </p:nvSpPr>
        <p:spPr>
          <a:xfrm>
            <a:off x="12346358" y="3907288"/>
            <a:ext cx="8893768" cy="1420288"/>
          </a:xfrm>
          <a:prstGeom prst="round2SameRect">
            <a:avLst>
              <a:gd name="adj1" fmla="val 38667"/>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dirty="0">
                <a:solidFill>
                  <a:srgbClr val="0033CC"/>
                </a:solidFill>
              </a:rPr>
              <a:t>3091 Sayılı Kanun Kapsamında olmayacak</a:t>
            </a:r>
            <a:endParaRPr lang="en-US" sz="4000" dirty="0">
              <a:solidFill>
                <a:srgbClr val="0033CC"/>
              </a:solidFill>
            </a:endParaRPr>
          </a:p>
        </p:txBody>
      </p:sp>
      <p:pic>
        <p:nvPicPr>
          <p:cNvPr id="12" name="27 Resim" descr="cephe-696x390.png"/>
          <p:cNvPicPr>
            <a:picLocks noChangeAspect="1"/>
          </p:cNvPicPr>
          <p:nvPr/>
        </p:nvPicPr>
        <p:blipFill>
          <a:blip r:embed="rId3" cstate="print"/>
          <a:stretch>
            <a:fillRect/>
          </a:stretch>
        </p:blipFill>
        <p:spPr>
          <a:xfrm>
            <a:off x="10656142" y="4120536"/>
            <a:ext cx="1225300" cy="1182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27 Resim" descr="cephe-696x390.png"/>
          <p:cNvPicPr>
            <a:picLocks noChangeAspect="1"/>
          </p:cNvPicPr>
          <p:nvPr/>
        </p:nvPicPr>
        <p:blipFill>
          <a:blip r:embed="rId3" cstate="print"/>
          <a:stretch>
            <a:fillRect/>
          </a:stretch>
        </p:blipFill>
        <p:spPr>
          <a:xfrm>
            <a:off x="10295459" y="6305070"/>
            <a:ext cx="1225300" cy="1182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40 Dikdörtgen"/>
          <p:cNvSpPr/>
          <p:nvPr/>
        </p:nvSpPr>
        <p:spPr>
          <a:xfrm>
            <a:off x="11186391" y="6461747"/>
            <a:ext cx="7678636" cy="707886"/>
          </a:xfrm>
          <a:prstGeom prst="rect">
            <a:avLst/>
          </a:prstGeom>
        </p:spPr>
        <p:txBody>
          <a:bodyPr wrap="square">
            <a:spAutoFit/>
          </a:bodyPr>
          <a:lstStyle/>
          <a:p>
            <a:pPr algn="ctr"/>
            <a:r>
              <a:rPr lang="tr-TR" sz="4000">
                <a:solidFill>
                  <a:srgbClr val="0033CC"/>
                </a:solidFill>
              </a:rPr>
              <a:t>Paftasında mevcut olması </a:t>
            </a:r>
          </a:p>
        </p:txBody>
      </p:sp>
      <p:sp>
        <p:nvSpPr>
          <p:cNvPr id="16" name="TextBox 27">
            <a:extLst>
              <a:ext uri="{FF2B5EF4-FFF2-40B4-BE49-F238E27FC236}">
                <a16:creationId xmlns:a16="http://schemas.microsoft.com/office/drawing/2014/main" id="{0B58BACC-0CEB-4D05-8571-F51C408879B6}"/>
              </a:ext>
            </a:extLst>
          </p:cNvPr>
          <p:cNvSpPr txBox="1"/>
          <p:nvPr/>
        </p:nvSpPr>
        <p:spPr>
          <a:xfrm>
            <a:off x="9684113" y="8735759"/>
            <a:ext cx="87303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effectLst/>
                <a:uLnTx/>
                <a:uFillTx/>
                <a:latin typeface="Noto Sans" panose="020B0502040504020204" pitchFamily="34"/>
                <a:ea typeface="Noto Sans" panose="020B0502040504020204" pitchFamily="34"/>
                <a:cs typeface="+mn-cs"/>
              </a:rPr>
              <a:t>Yol</a:t>
            </a:r>
            <a:r>
              <a:rPr kumimoji="0" lang="tr-TR" sz="3600" b="0" i="0" u="none" strike="noStrike" kern="1200" cap="none" spc="0" normalizeH="0" noProof="0" dirty="0">
                <a:ln>
                  <a:noFill/>
                </a:ln>
                <a:effectLst/>
                <a:uLnTx/>
                <a:uFillTx/>
                <a:latin typeface="Noto Sans" panose="020B0502040504020204" pitchFamily="34"/>
                <a:ea typeface="Noto Sans" panose="020B0502040504020204" pitchFamily="34"/>
                <a:cs typeface="+mn-cs"/>
              </a:rPr>
              <a:t> sınırı oluşturan parsel</a:t>
            </a:r>
            <a:r>
              <a:rPr lang="tr-TR" sz="3600" dirty="0">
                <a:latin typeface="Noto Sans" panose="020B0502040504020204" pitchFamily="34"/>
                <a:ea typeface="Noto Sans" panose="020B0502040504020204" pitchFamily="34"/>
                <a:cs typeface="+mn-cs"/>
              </a:rPr>
              <a:t>  sınırları zemine kontrollü aplike edilir. </a:t>
            </a:r>
          </a:p>
        </p:txBody>
      </p:sp>
      <p:grpSp>
        <p:nvGrpSpPr>
          <p:cNvPr id="17" name="Group 2">
            <a:extLst>
              <a:ext uri="{FF2B5EF4-FFF2-40B4-BE49-F238E27FC236}">
                <a16:creationId xmlns:a16="http://schemas.microsoft.com/office/drawing/2014/main" id="{6007EDD3-4203-4219-B6AB-9D8C6509FDDC}"/>
              </a:ext>
            </a:extLst>
          </p:cNvPr>
          <p:cNvGrpSpPr/>
          <p:nvPr/>
        </p:nvGrpSpPr>
        <p:grpSpPr>
          <a:xfrm>
            <a:off x="3713390" y="9879092"/>
            <a:ext cx="1114257" cy="1347956"/>
            <a:chOff x="7478257" y="3367955"/>
            <a:chExt cx="452893" cy="722595"/>
          </a:xfrm>
        </p:grpSpPr>
        <p:sp>
          <p:nvSpPr>
            <p:cNvPr id="18"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TextBox 27">
            <a:extLst>
              <a:ext uri="{FF2B5EF4-FFF2-40B4-BE49-F238E27FC236}">
                <a16:creationId xmlns:a16="http://schemas.microsoft.com/office/drawing/2014/main" id="{0B58BACC-0CEB-4D05-8571-F51C408879B6}"/>
              </a:ext>
            </a:extLst>
          </p:cNvPr>
          <p:cNvSpPr txBox="1"/>
          <p:nvPr/>
        </p:nvSpPr>
        <p:spPr>
          <a:xfrm>
            <a:off x="5003453" y="10585901"/>
            <a:ext cx="132494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a:ln>
                  <a:noFill/>
                </a:ln>
                <a:effectLst/>
                <a:uLnTx/>
                <a:uFillTx/>
                <a:latin typeface="Noto Sans" panose="020B0502040504020204" pitchFamily="34"/>
                <a:ea typeface="Noto Sans" panose="020B0502040504020204" pitchFamily="34"/>
                <a:cs typeface="+mn-cs"/>
              </a:rPr>
              <a:t>Düzenlenen Aplikasyon Belgesine yola</a:t>
            </a:r>
            <a:r>
              <a:rPr kumimoji="0" lang="tr-TR" sz="3600" b="0" i="0" u="none" strike="noStrike" kern="1200" cap="none" spc="0" normalizeH="0" noProof="0">
                <a:ln>
                  <a:noFill/>
                </a:ln>
                <a:effectLst/>
                <a:uLnTx/>
                <a:uFillTx/>
                <a:latin typeface="Noto Sans" panose="020B0502040504020204" pitchFamily="34"/>
                <a:ea typeface="Noto Sans" panose="020B0502040504020204" pitchFamily="34"/>
                <a:cs typeface="+mn-cs"/>
              </a:rPr>
              <a:t> gelen sınırlar gösterilir.</a:t>
            </a:r>
            <a:endParaRPr lang="tr-TR" sz="3600">
              <a:latin typeface="Noto Sans" panose="020B0502040504020204" pitchFamily="34"/>
              <a:ea typeface="Noto Sans" panose="020B0502040504020204" pitchFamily="34"/>
              <a:cs typeface="+mn-cs"/>
            </a:endParaRPr>
          </a:p>
        </p:txBody>
      </p:sp>
      <p:sp>
        <p:nvSpPr>
          <p:cNvPr id="23" name="TextBox 27">
            <a:extLst>
              <a:ext uri="{FF2B5EF4-FFF2-40B4-BE49-F238E27FC236}">
                <a16:creationId xmlns:a16="http://schemas.microsoft.com/office/drawing/2014/main" id="{0B58BACC-0CEB-4D05-8571-F51C408879B6}"/>
              </a:ext>
            </a:extLst>
          </p:cNvPr>
          <p:cNvSpPr txBox="1"/>
          <p:nvPr/>
        </p:nvSpPr>
        <p:spPr>
          <a:xfrm>
            <a:off x="2541626" y="11920467"/>
            <a:ext cx="1491921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effectLst/>
                <a:uLnTx/>
                <a:uFillTx/>
                <a:latin typeface="Noto Sans" panose="020B0502040504020204" pitchFamily="34"/>
                <a:ea typeface="Noto Sans" panose="020B0502040504020204" pitchFamily="34"/>
                <a:cs typeface="+mn-cs"/>
              </a:rPr>
              <a:t>Sabit tesislerden alınan röper ölçüleri ve</a:t>
            </a:r>
            <a:r>
              <a:rPr kumimoji="0" lang="tr-TR" sz="3600" b="0" i="0" u="none" strike="noStrike" kern="1200" cap="none" spc="0" normalizeH="0" noProof="0" dirty="0">
                <a:ln>
                  <a:noFill/>
                </a:ln>
                <a:effectLst/>
                <a:uLnTx/>
                <a:uFillTx/>
                <a:latin typeface="Noto Sans" panose="020B0502040504020204" pitchFamily="34"/>
                <a:ea typeface="Noto Sans" panose="020B0502040504020204" pitchFamily="34"/>
                <a:cs typeface="+mn-cs"/>
              </a:rPr>
              <a:t> taşkın durum gösterilir.</a:t>
            </a:r>
            <a:endParaRPr lang="tr-TR" sz="3600" dirty="0">
              <a:latin typeface="Noto Sans" panose="020B0502040504020204" pitchFamily="34"/>
              <a:ea typeface="Noto Sans" panose="020B0502040504020204" pitchFamily="34"/>
              <a:cs typeface="+mn-cs"/>
            </a:endParaRPr>
          </a:p>
        </p:txBody>
      </p:sp>
      <p:grpSp>
        <p:nvGrpSpPr>
          <p:cNvPr id="24" name="Group 2">
            <a:extLst>
              <a:ext uri="{FF2B5EF4-FFF2-40B4-BE49-F238E27FC236}">
                <a16:creationId xmlns:a16="http://schemas.microsoft.com/office/drawing/2014/main" id="{6007EDD3-4203-4219-B6AB-9D8C6509FDDC}"/>
              </a:ext>
            </a:extLst>
          </p:cNvPr>
          <p:cNvGrpSpPr/>
          <p:nvPr/>
        </p:nvGrpSpPr>
        <p:grpSpPr>
          <a:xfrm>
            <a:off x="8282648" y="8439215"/>
            <a:ext cx="1114257" cy="1347956"/>
            <a:chOff x="7478257" y="3367955"/>
            <a:chExt cx="452893" cy="722595"/>
          </a:xfrm>
        </p:grpSpPr>
        <p:sp>
          <p:nvSpPr>
            <p:cNvPr id="25"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27" name="Group 2">
            <a:extLst>
              <a:ext uri="{FF2B5EF4-FFF2-40B4-BE49-F238E27FC236}">
                <a16:creationId xmlns:a16="http://schemas.microsoft.com/office/drawing/2014/main" id="{6007EDD3-4203-4219-B6AB-9D8C6509FDDC}"/>
              </a:ext>
            </a:extLst>
          </p:cNvPr>
          <p:cNvGrpSpPr/>
          <p:nvPr/>
        </p:nvGrpSpPr>
        <p:grpSpPr>
          <a:xfrm>
            <a:off x="1029458" y="11127265"/>
            <a:ext cx="1114257" cy="1347956"/>
            <a:chOff x="7478257" y="3367955"/>
            <a:chExt cx="452893" cy="722595"/>
          </a:xfrm>
        </p:grpSpPr>
        <p:sp>
          <p:nvSpPr>
            <p:cNvPr id="28" name="Oval 14">
              <a:extLst>
                <a:ext uri="{FF2B5EF4-FFF2-40B4-BE49-F238E27FC236}">
                  <a16:creationId xmlns:a16="http://schemas.microsoft.com/office/drawing/2014/main" id="{E5CFB7B8-D75E-4DD0-B001-D75203183192}"/>
                </a:ext>
              </a:extLst>
            </p:cNvPr>
            <p:cNvSpPr/>
            <p:nvPr/>
          </p:nvSpPr>
          <p:spPr>
            <a:xfrm>
              <a:off x="7478257" y="3983569"/>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reeform 17">
              <a:extLst>
                <a:ext uri="{FF2B5EF4-FFF2-40B4-BE49-F238E27FC236}">
                  <a16:creationId xmlns:a16="http://schemas.microsoft.com/office/drawing/2014/main" id="{FA830564-2032-4EBF-80C2-9C5BFCB6E128}"/>
                </a:ext>
              </a:extLst>
            </p:cNvPr>
            <p:cNvSpPr>
              <a:spLocks noEditPoints="1"/>
            </p:cNvSpPr>
            <p:nvPr/>
          </p:nvSpPr>
          <p:spPr bwMode="auto">
            <a:xfrm>
              <a:off x="7478257" y="336795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30" name="Round Same Side Corner Rectangle 19"/>
          <p:cNvSpPr/>
          <p:nvPr/>
        </p:nvSpPr>
        <p:spPr>
          <a:xfrm>
            <a:off x="9597669" y="232129"/>
            <a:ext cx="6264696" cy="512334"/>
          </a:xfrm>
          <a:prstGeom prst="round2SameRect">
            <a:avLst>
              <a:gd name="adj1" fmla="val 50000"/>
              <a:gd name="adj2"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a:solidFill>
                  <a:srgbClr val="0033CC"/>
                </a:solidFill>
              </a:rPr>
              <a:t>YOL APLİKASYONU</a:t>
            </a:r>
            <a:endParaRPr lang="en-US" sz="4000">
              <a:solidFill>
                <a:srgbClr val="0033CC"/>
              </a:solidFill>
            </a:endParaRPr>
          </a:p>
        </p:txBody>
      </p:sp>
    </p:spTree>
    <p:extLst>
      <p:ext uri="{BB962C8B-B14F-4D97-AF65-F5344CB8AC3E}">
        <p14:creationId xmlns:p14="http://schemas.microsoft.com/office/powerpoint/2010/main" val="153061115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Köşeleri Yuvarlatılmış 2">
            <a:extLst>
              <a:ext uri="{FF2B5EF4-FFF2-40B4-BE49-F238E27FC236}">
                <a16:creationId xmlns:a16="http://schemas.microsoft.com/office/drawing/2014/main" id="{9248B41D-02FC-4BBC-AB00-0D83A5A947C2}"/>
              </a:ext>
            </a:extLst>
          </p:cNvPr>
          <p:cNvSpPr/>
          <p:nvPr/>
        </p:nvSpPr>
        <p:spPr>
          <a:xfrm>
            <a:off x="8819876" y="360879"/>
            <a:ext cx="5616625" cy="1150274"/>
          </a:xfrm>
          <a:prstGeom prst="roundRect">
            <a:avLst>
              <a:gd name="adj" fmla="val 50000"/>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4400">
                <a:solidFill>
                  <a:schemeClr val="tx1"/>
                </a:solidFill>
              </a:rPr>
              <a:t>CİNS DEĞİŞİKLİĞİ</a:t>
            </a:r>
          </a:p>
        </p:txBody>
      </p:sp>
      <p:sp>
        <p:nvSpPr>
          <p:cNvPr id="6" name="Dikdörtgen: Köşeleri Yuvarlatılmış 3">
            <a:extLst>
              <a:ext uri="{FF2B5EF4-FFF2-40B4-BE49-F238E27FC236}">
                <a16:creationId xmlns:a16="http://schemas.microsoft.com/office/drawing/2014/main" id="{9322E007-1EA6-4B81-88C6-92BC8DF93023}"/>
              </a:ext>
            </a:extLst>
          </p:cNvPr>
          <p:cNvSpPr/>
          <p:nvPr/>
        </p:nvSpPr>
        <p:spPr>
          <a:xfrm>
            <a:off x="1923102" y="2375248"/>
            <a:ext cx="4376495" cy="818259"/>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a:solidFill>
                  <a:schemeClr val="tx1"/>
                </a:solidFill>
              </a:rPr>
              <a:t>Yapılı Hale Gelme</a:t>
            </a:r>
          </a:p>
        </p:txBody>
      </p:sp>
      <p:sp>
        <p:nvSpPr>
          <p:cNvPr id="7" name="Dikdörtgen: Köşeleri Yuvarlatılmış 5">
            <a:extLst>
              <a:ext uri="{FF2B5EF4-FFF2-40B4-BE49-F238E27FC236}">
                <a16:creationId xmlns:a16="http://schemas.microsoft.com/office/drawing/2014/main" id="{676EF282-81DB-4958-B797-8F68CD8D5AE0}"/>
              </a:ext>
            </a:extLst>
          </p:cNvPr>
          <p:cNvSpPr/>
          <p:nvPr/>
        </p:nvSpPr>
        <p:spPr>
          <a:xfrm>
            <a:off x="1941912" y="5327576"/>
            <a:ext cx="4376495" cy="691699"/>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dirty="0">
                <a:solidFill>
                  <a:schemeClr val="tx1"/>
                </a:solidFill>
              </a:rPr>
              <a:t>Vasıf Değişikliği</a:t>
            </a:r>
          </a:p>
        </p:txBody>
      </p:sp>
      <p:sp>
        <p:nvSpPr>
          <p:cNvPr id="8" name="Dikdörtgen: Köşeleri Yuvarlatılmış 9">
            <a:extLst>
              <a:ext uri="{FF2B5EF4-FFF2-40B4-BE49-F238E27FC236}">
                <a16:creationId xmlns:a16="http://schemas.microsoft.com/office/drawing/2014/main" id="{62D91852-37B5-49AE-92E2-4C468A3FAE95}"/>
              </a:ext>
            </a:extLst>
          </p:cNvPr>
          <p:cNvSpPr/>
          <p:nvPr/>
        </p:nvSpPr>
        <p:spPr>
          <a:xfrm>
            <a:off x="1938936" y="8024670"/>
            <a:ext cx="4360661" cy="759290"/>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dirty="0">
                <a:solidFill>
                  <a:schemeClr val="tx1"/>
                </a:solidFill>
              </a:rPr>
              <a:t>Kat İrtifakı Tesisi</a:t>
            </a:r>
          </a:p>
        </p:txBody>
      </p:sp>
      <p:sp>
        <p:nvSpPr>
          <p:cNvPr id="9" name="Dikdörtgen: Köşeleri Yuvarlatılmış 16">
            <a:extLst>
              <a:ext uri="{FF2B5EF4-FFF2-40B4-BE49-F238E27FC236}">
                <a16:creationId xmlns:a16="http://schemas.microsoft.com/office/drawing/2014/main" id="{3E2C3E43-266E-4D3D-80A5-59ECAA06D32D}"/>
              </a:ext>
            </a:extLst>
          </p:cNvPr>
          <p:cNvSpPr/>
          <p:nvPr/>
        </p:nvSpPr>
        <p:spPr>
          <a:xfrm>
            <a:off x="1923101" y="10916112"/>
            <a:ext cx="4373519" cy="842556"/>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err="1">
                <a:solidFill>
                  <a:schemeClr val="tx1"/>
                </a:solidFill>
              </a:rPr>
              <a:t>Muhdesat</a:t>
            </a:r>
            <a:endParaRPr lang="tr-TR" sz="3200" b="1">
              <a:solidFill>
                <a:schemeClr val="tx1"/>
              </a:solidFill>
            </a:endParaRPr>
          </a:p>
        </p:txBody>
      </p:sp>
      <p:sp>
        <p:nvSpPr>
          <p:cNvPr id="10" name="Dikdörtgen: Köşeleri Yuvarlatılmış 26">
            <a:extLst>
              <a:ext uri="{FF2B5EF4-FFF2-40B4-BE49-F238E27FC236}">
                <a16:creationId xmlns:a16="http://schemas.microsoft.com/office/drawing/2014/main" id="{4B07F60B-0987-4457-B4DC-915A10ECA921}"/>
              </a:ext>
            </a:extLst>
          </p:cNvPr>
          <p:cNvSpPr/>
          <p:nvPr/>
        </p:nvSpPr>
        <p:spPr>
          <a:xfrm>
            <a:off x="1923101" y="9460863"/>
            <a:ext cx="4376495" cy="775237"/>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a:solidFill>
                  <a:schemeClr val="tx1"/>
                </a:solidFill>
              </a:rPr>
              <a:t>GES Alanları</a:t>
            </a:r>
          </a:p>
        </p:txBody>
      </p:sp>
      <p:sp>
        <p:nvSpPr>
          <p:cNvPr id="11" name="Dikdörtgen: Köşeleri Yuvarlatılmış 31">
            <a:extLst>
              <a:ext uri="{FF2B5EF4-FFF2-40B4-BE49-F238E27FC236}">
                <a16:creationId xmlns:a16="http://schemas.microsoft.com/office/drawing/2014/main" id="{6C0E4B7F-5E62-47F8-9B66-7CE9106ABE98}"/>
              </a:ext>
            </a:extLst>
          </p:cNvPr>
          <p:cNvSpPr/>
          <p:nvPr/>
        </p:nvSpPr>
        <p:spPr>
          <a:xfrm>
            <a:off x="1923101" y="6636102"/>
            <a:ext cx="4376496" cy="707698"/>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a:solidFill>
                  <a:schemeClr val="tx1"/>
                </a:solidFill>
              </a:rPr>
              <a:t>Yapısız Hale Gelme</a:t>
            </a:r>
          </a:p>
        </p:txBody>
      </p:sp>
      <p:sp>
        <p:nvSpPr>
          <p:cNvPr id="12" name="Dikdörtgen: Köşeleri Yuvarlatılmış 6">
            <a:extLst>
              <a:ext uri="{FF2B5EF4-FFF2-40B4-BE49-F238E27FC236}">
                <a16:creationId xmlns:a16="http://schemas.microsoft.com/office/drawing/2014/main" id="{2DD56647-DF51-4503-85B1-D7EA6677700C}"/>
              </a:ext>
            </a:extLst>
          </p:cNvPr>
          <p:cNvSpPr/>
          <p:nvPr/>
        </p:nvSpPr>
        <p:spPr>
          <a:xfrm>
            <a:off x="10260037" y="2407350"/>
            <a:ext cx="6460519" cy="754053"/>
          </a:xfrm>
          <a:prstGeom prst="roundRect">
            <a:avLst/>
          </a:prstGeom>
          <a:solidFill>
            <a:schemeClr val="accent6">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dirty="0"/>
              <a:t>Yapı Kullanma İzin Belgesine Tabi</a:t>
            </a:r>
          </a:p>
        </p:txBody>
      </p:sp>
      <p:sp>
        <p:nvSpPr>
          <p:cNvPr id="13" name="Dikdörtgen: Köşeleri Yuvarlatılmış 7">
            <a:extLst>
              <a:ext uri="{FF2B5EF4-FFF2-40B4-BE49-F238E27FC236}">
                <a16:creationId xmlns:a16="http://schemas.microsoft.com/office/drawing/2014/main" id="{A49AC626-B20B-4421-AAD6-86601F8D135D}"/>
              </a:ext>
            </a:extLst>
          </p:cNvPr>
          <p:cNvSpPr/>
          <p:nvPr/>
        </p:nvSpPr>
        <p:spPr>
          <a:xfrm>
            <a:off x="10260037" y="3680573"/>
            <a:ext cx="8260719" cy="754053"/>
          </a:xfrm>
          <a:prstGeom prst="roundRect">
            <a:avLst/>
          </a:prstGeom>
          <a:solidFill>
            <a:schemeClr val="accent6">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a:t>Yapı Kullanma İzin Belgesine Tabi Olmayan</a:t>
            </a:r>
          </a:p>
        </p:txBody>
      </p:sp>
      <p:sp>
        <p:nvSpPr>
          <p:cNvPr id="14" name="Dikdörtgen: Köşeleri Yuvarlatılmış 28">
            <a:extLst>
              <a:ext uri="{FF2B5EF4-FFF2-40B4-BE49-F238E27FC236}">
                <a16:creationId xmlns:a16="http://schemas.microsoft.com/office/drawing/2014/main" id="{455B78A8-34C4-4CAD-80A3-60FD3C861B3E}"/>
              </a:ext>
            </a:extLst>
          </p:cNvPr>
          <p:cNvSpPr/>
          <p:nvPr/>
        </p:nvSpPr>
        <p:spPr>
          <a:xfrm>
            <a:off x="10254778" y="5350885"/>
            <a:ext cx="4616022" cy="691699"/>
          </a:xfrm>
          <a:prstGeom prst="roundRect">
            <a:avLst/>
          </a:prstGeom>
          <a:solidFill>
            <a:schemeClr val="accent2">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a:t>Sera</a:t>
            </a:r>
          </a:p>
        </p:txBody>
      </p:sp>
      <p:sp>
        <p:nvSpPr>
          <p:cNvPr id="15" name="Dikdörtgen: Köşeleri Yuvarlatılmış 20">
            <a:extLst>
              <a:ext uri="{FF2B5EF4-FFF2-40B4-BE49-F238E27FC236}">
                <a16:creationId xmlns:a16="http://schemas.microsoft.com/office/drawing/2014/main" id="{5D9EC0FE-5E2B-4654-B6F7-32D5A6D1BD42}"/>
              </a:ext>
            </a:extLst>
          </p:cNvPr>
          <p:cNvSpPr/>
          <p:nvPr/>
        </p:nvSpPr>
        <p:spPr>
          <a:xfrm>
            <a:off x="10260037" y="11004615"/>
            <a:ext cx="4962328" cy="754053"/>
          </a:xfrm>
          <a:prstGeom prst="roundRect">
            <a:avLst/>
          </a:prstGeom>
          <a:solidFill>
            <a:schemeClr val="accent2">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err="1">
                <a:solidFill>
                  <a:schemeClr val="bg1"/>
                </a:solidFill>
              </a:rPr>
              <a:t>Muhdesatın</a:t>
            </a:r>
            <a:r>
              <a:rPr lang="tr-TR" sz="3200" b="1">
                <a:solidFill>
                  <a:schemeClr val="bg1"/>
                </a:solidFill>
              </a:rPr>
              <a:t> Terkini</a:t>
            </a:r>
          </a:p>
        </p:txBody>
      </p:sp>
      <p:sp>
        <p:nvSpPr>
          <p:cNvPr id="16" name="Dikdörtgen: Köşeleri Yuvarlatılmış 21">
            <a:extLst>
              <a:ext uri="{FF2B5EF4-FFF2-40B4-BE49-F238E27FC236}">
                <a16:creationId xmlns:a16="http://schemas.microsoft.com/office/drawing/2014/main" id="{53EB2D01-F1FB-4129-9DB1-781D9493E8CE}"/>
              </a:ext>
            </a:extLst>
          </p:cNvPr>
          <p:cNvSpPr/>
          <p:nvPr/>
        </p:nvSpPr>
        <p:spPr>
          <a:xfrm>
            <a:off x="10260037" y="12119618"/>
            <a:ext cx="6791128" cy="754053"/>
          </a:xfrm>
          <a:prstGeom prst="roundRect">
            <a:avLst/>
          </a:prstGeom>
          <a:solidFill>
            <a:schemeClr val="accent2">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err="1">
                <a:solidFill>
                  <a:schemeClr val="bg1"/>
                </a:solidFill>
              </a:rPr>
              <a:t>Muhdesatın</a:t>
            </a:r>
            <a:r>
              <a:rPr lang="tr-TR" sz="3200" b="1">
                <a:solidFill>
                  <a:schemeClr val="bg1"/>
                </a:solidFill>
              </a:rPr>
              <a:t> Cinse Taşınması</a:t>
            </a:r>
          </a:p>
        </p:txBody>
      </p:sp>
    </p:spTree>
    <p:extLst>
      <p:ext uri="{BB962C8B-B14F-4D97-AF65-F5344CB8AC3E}">
        <p14:creationId xmlns:p14="http://schemas.microsoft.com/office/powerpoint/2010/main" val="32836783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Köşeleri Yuvarlatılmış 3">
            <a:extLst>
              <a:ext uri="{FF2B5EF4-FFF2-40B4-BE49-F238E27FC236}">
                <a16:creationId xmlns:a16="http://schemas.microsoft.com/office/drawing/2014/main" id="{9322E007-1EA6-4B81-88C6-92BC8DF93023}"/>
              </a:ext>
            </a:extLst>
          </p:cNvPr>
          <p:cNvSpPr/>
          <p:nvPr/>
        </p:nvSpPr>
        <p:spPr>
          <a:xfrm>
            <a:off x="7778451" y="343907"/>
            <a:ext cx="4641826" cy="818259"/>
          </a:xfrm>
          <a:prstGeom prst="roundRect">
            <a:avLst/>
          </a:prstGeom>
          <a:solidFill>
            <a:srgbClr val="FF9933"/>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b="1" dirty="0">
                <a:solidFill>
                  <a:schemeClr val="tx1"/>
                </a:solidFill>
              </a:rPr>
              <a:t>Yapılı Hale Gelme</a:t>
            </a:r>
          </a:p>
        </p:txBody>
      </p:sp>
      <p:sp>
        <p:nvSpPr>
          <p:cNvPr id="5" name="Dikdörtgen: Köşeleri Yuvarlatılmış 6">
            <a:extLst>
              <a:ext uri="{FF2B5EF4-FFF2-40B4-BE49-F238E27FC236}">
                <a16:creationId xmlns:a16="http://schemas.microsoft.com/office/drawing/2014/main" id="{2DD56647-DF51-4503-85B1-D7EA6677700C}"/>
              </a:ext>
            </a:extLst>
          </p:cNvPr>
          <p:cNvSpPr/>
          <p:nvPr/>
        </p:nvSpPr>
        <p:spPr>
          <a:xfrm>
            <a:off x="6736438" y="1410697"/>
            <a:ext cx="6460519" cy="754053"/>
          </a:xfrm>
          <a:prstGeom prst="roundRect">
            <a:avLst/>
          </a:prstGeom>
          <a:solidFill>
            <a:schemeClr val="accent6">
              <a:lumMod val="75000"/>
            </a:schemeClr>
          </a:solidFill>
          <a:ln w="28575"/>
        </p:spPr>
        <p:style>
          <a:lnRef idx="1">
            <a:schemeClr val="accent2"/>
          </a:lnRef>
          <a:fillRef idx="3">
            <a:schemeClr val="accent2"/>
          </a:fillRef>
          <a:effectRef idx="2">
            <a:schemeClr val="accent2"/>
          </a:effectRef>
          <a:fontRef idx="minor">
            <a:schemeClr val="lt1"/>
          </a:fontRef>
        </p:style>
        <p:txBody>
          <a:bodyPr rtlCol="0" anchor="ctr"/>
          <a:lstStyle/>
          <a:p>
            <a:pPr algn="ctr"/>
            <a:r>
              <a:rPr lang="tr-TR" sz="3200" dirty="0"/>
              <a:t>Yapı Kullanma İzin Belgesine Tabi</a:t>
            </a:r>
          </a:p>
        </p:txBody>
      </p:sp>
      <p:sp>
        <p:nvSpPr>
          <p:cNvPr id="7" name="Dikdörtgen 6"/>
          <p:cNvSpPr/>
          <p:nvPr/>
        </p:nvSpPr>
        <p:spPr>
          <a:xfrm>
            <a:off x="4466083" y="2735288"/>
            <a:ext cx="12058650" cy="1569660"/>
          </a:xfrm>
          <a:prstGeom prst="rect">
            <a:avLst/>
          </a:prstGeom>
        </p:spPr>
        <p:txBody>
          <a:bodyPr>
            <a:spAutoFit/>
          </a:bodyPr>
          <a:lstStyle/>
          <a:p>
            <a:pPr algn="ctr"/>
            <a:r>
              <a:rPr lang="tr-TR" sz="3200" dirty="0"/>
              <a:t>634 sayılı Kat Mülkiyeti Kanununda yapılan değişiklik sonucu </a:t>
            </a:r>
            <a:r>
              <a:rPr lang="tr-TR" sz="3200" b="1" dirty="0"/>
              <a:t>YAPI KULLANMA İZİN BELGESİNE</a:t>
            </a:r>
            <a:r>
              <a:rPr lang="tr-TR" sz="3200" dirty="0"/>
              <a:t> tabi tüm yapıların cins değişikliği </a:t>
            </a:r>
            <a:r>
              <a:rPr lang="tr-TR" sz="3200" b="1" dirty="0"/>
              <a:t>RESEN</a:t>
            </a:r>
            <a:r>
              <a:rPr lang="tr-TR" sz="3200" dirty="0"/>
              <a:t> yapılacaktır.</a:t>
            </a:r>
          </a:p>
        </p:txBody>
      </p:sp>
      <p:pic>
        <p:nvPicPr>
          <p:cNvPr id="45" name="Resim 44"/>
          <p:cNvPicPr>
            <a:picLocks noChangeAspect="1"/>
          </p:cNvPicPr>
          <p:nvPr/>
        </p:nvPicPr>
        <p:blipFill>
          <a:blip r:embed="rId2"/>
          <a:stretch>
            <a:fillRect/>
          </a:stretch>
        </p:blipFill>
        <p:spPr>
          <a:xfrm>
            <a:off x="2531607" y="4895752"/>
            <a:ext cx="14602504" cy="8440725"/>
          </a:xfrm>
          <a:prstGeom prst="rect">
            <a:avLst/>
          </a:prstGeom>
        </p:spPr>
      </p:pic>
      <p:sp>
        <p:nvSpPr>
          <p:cNvPr id="2" name="Akış Çizelgesi: Öteki İşlem 1"/>
          <p:cNvSpPr/>
          <p:nvPr/>
        </p:nvSpPr>
        <p:spPr>
          <a:xfrm>
            <a:off x="8387829" y="8279904"/>
            <a:ext cx="3262224" cy="102415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rgbClr val="FF0000"/>
                </a:solidFill>
              </a:rPr>
              <a:t>2021/2 sayılı genelge</a:t>
            </a:r>
          </a:p>
        </p:txBody>
      </p:sp>
    </p:spTree>
    <p:extLst>
      <p:ext uri="{BB962C8B-B14F-4D97-AF65-F5344CB8AC3E}">
        <p14:creationId xmlns:p14="http://schemas.microsoft.com/office/powerpoint/2010/main" val="69272203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83597" y="12168336"/>
            <a:ext cx="12058650" cy="1200329"/>
          </a:xfrm>
          <a:prstGeom prst="rect">
            <a:avLst/>
          </a:prstGeom>
        </p:spPr>
        <p:txBody>
          <a:bodyPr>
            <a:spAutoFit/>
          </a:bodyPr>
          <a:lstStyle/>
          <a:p>
            <a:pPr lvl="0" defTabSz="1087438" eaLnBrk="0" hangingPunct="0"/>
            <a:r>
              <a:rPr lang="tr-TR" sz="3600" dirty="0">
                <a:solidFill>
                  <a:srgbClr val="0033CC"/>
                </a:solidFill>
                <a:latin typeface="Calibri" panose="020F0502020204030204" pitchFamily="34" charset="0"/>
                <a:ea typeface="ＭＳ Ｐゴシック" panose="020B0600070205080204" pitchFamily="34" charset="-128"/>
              </a:rPr>
              <a:t>İdaremizin sorumluluğu </a:t>
            </a:r>
            <a:r>
              <a:rPr lang="tr-TR" sz="3600" b="1" dirty="0">
                <a:solidFill>
                  <a:srgbClr val="0033CC"/>
                </a:solidFill>
                <a:latin typeface="Calibri" panose="020F0502020204030204" pitchFamily="34" charset="0"/>
                <a:ea typeface="ＭＳ Ｐゴシック" panose="020B0600070205080204" pitchFamily="34" charset="-128"/>
              </a:rPr>
              <a:t>yapı kullanma izin belgesi</a:t>
            </a:r>
            <a:r>
              <a:rPr lang="tr-TR" sz="3600" dirty="0">
                <a:solidFill>
                  <a:srgbClr val="0033CC"/>
                </a:solidFill>
                <a:latin typeface="Calibri" panose="020F0502020204030204" pitchFamily="34" charset="0"/>
                <a:ea typeface="ＭＳ Ｐゴシック" panose="020B0600070205080204" pitchFamily="34" charset="-128"/>
              </a:rPr>
              <a:t>ne ve </a:t>
            </a:r>
            <a:r>
              <a:rPr lang="tr-TR" sz="3600" b="1" dirty="0">
                <a:solidFill>
                  <a:srgbClr val="0033CC"/>
                </a:solidFill>
                <a:latin typeface="Calibri" panose="020F0502020204030204" pitchFamily="34" charset="0"/>
                <a:ea typeface="ＭＳ Ｐゴシック" panose="020B0600070205080204" pitchFamily="34" charset="-128"/>
              </a:rPr>
              <a:t>yapı aplikasyon projesi</a:t>
            </a:r>
            <a:r>
              <a:rPr lang="tr-TR" sz="3600" dirty="0">
                <a:solidFill>
                  <a:srgbClr val="0033CC"/>
                </a:solidFill>
                <a:latin typeface="Calibri" panose="020F0502020204030204" pitchFamily="34" charset="0"/>
                <a:ea typeface="ＭＳ Ｐゴシック" panose="020B0600070205080204" pitchFamily="34" charset="-128"/>
              </a:rPr>
              <a:t>ne uygun tescil yapılmasıdır.</a:t>
            </a:r>
          </a:p>
        </p:txBody>
      </p:sp>
      <p:pic>
        <p:nvPicPr>
          <p:cNvPr id="7" name="Resim 6" descr="metin, diyagram, çizgi, harita içeren bir resim&#10;&#10;Yapay zeka tarafından oluşturulan içerik yanlış olabilir.">
            <a:extLst>
              <a:ext uri="{FF2B5EF4-FFF2-40B4-BE49-F238E27FC236}">
                <a16:creationId xmlns:a16="http://schemas.microsoft.com/office/drawing/2014/main" id="{8F9F82BC-CC9B-8351-3B1A-C12C77C75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17" y="70992"/>
            <a:ext cx="16055273" cy="11953328"/>
          </a:xfrm>
          <a:prstGeom prst="rect">
            <a:avLst/>
          </a:prstGeom>
        </p:spPr>
      </p:pic>
    </p:spTree>
    <p:extLst>
      <p:ext uri="{BB962C8B-B14F-4D97-AF65-F5344CB8AC3E}">
        <p14:creationId xmlns:p14="http://schemas.microsoft.com/office/powerpoint/2010/main" val="20719918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4139357" y="575048"/>
            <a:ext cx="12673408" cy="7934010"/>
          </a:xfrm>
          <a:prstGeom prst="rect">
            <a:avLst/>
          </a:prstGeom>
        </p:spPr>
      </p:pic>
      <p:pic>
        <p:nvPicPr>
          <p:cNvPr id="10" name="Resim 9"/>
          <p:cNvPicPr>
            <a:picLocks noChangeAspect="1"/>
          </p:cNvPicPr>
          <p:nvPr/>
        </p:nvPicPr>
        <p:blipFill>
          <a:blip r:embed="rId3"/>
          <a:stretch>
            <a:fillRect/>
          </a:stretch>
        </p:blipFill>
        <p:spPr>
          <a:xfrm>
            <a:off x="10116021" y="5660792"/>
            <a:ext cx="8271906" cy="8033976"/>
          </a:xfrm>
          <a:prstGeom prst="rect">
            <a:avLst/>
          </a:prstGeom>
        </p:spPr>
      </p:pic>
      <p:sp>
        <p:nvSpPr>
          <p:cNvPr id="11" name="Dikdörtgen 10"/>
          <p:cNvSpPr/>
          <p:nvPr/>
        </p:nvSpPr>
        <p:spPr>
          <a:xfrm>
            <a:off x="754981" y="10008096"/>
            <a:ext cx="8837636" cy="3046988"/>
          </a:xfrm>
          <a:prstGeom prst="rect">
            <a:avLst/>
          </a:prstGeom>
        </p:spPr>
        <p:txBody>
          <a:bodyPr wrap="square">
            <a:spAutoFit/>
          </a:bodyPr>
          <a:lstStyle/>
          <a:p>
            <a:pPr marL="571500" indent="-571500">
              <a:buFont typeface="Wingdings" panose="05000000000000000000" pitchFamily="2" charset="2"/>
              <a:buChar char="Ø"/>
            </a:pPr>
            <a:r>
              <a:rPr lang="tr-TR" sz="3200" dirty="0"/>
              <a:t>Hazine dahil, kamu kurum ve kuruluşlarının mülkiyetindeki taşınmazlarda yapı aplikasyon projesi idaresinde yoksa; yapı kullanma izin belgesi düzenlenen yapı </a:t>
            </a:r>
            <a:r>
              <a:rPr lang="tr-TR" sz="3200" dirty="0">
                <a:highlight>
                  <a:srgbClr val="FFFF00"/>
                </a:highlight>
              </a:rPr>
              <a:t>kadastro müdürlüğünce</a:t>
            </a:r>
            <a:r>
              <a:rPr lang="tr-TR" sz="3200" dirty="0"/>
              <a:t> zeminde ölçülerek resen cins değişikliği yapılır. </a:t>
            </a:r>
          </a:p>
        </p:txBody>
      </p:sp>
    </p:spTree>
    <p:extLst>
      <p:ext uri="{BB962C8B-B14F-4D97-AF65-F5344CB8AC3E}">
        <p14:creationId xmlns:p14="http://schemas.microsoft.com/office/powerpoint/2010/main" val="69124052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8102" t="3472" r="63958" b="13889"/>
          <a:stretch>
            <a:fillRect/>
          </a:stretch>
        </p:blipFill>
        <p:spPr bwMode="auto">
          <a:xfrm>
            <a:off x="333004" y="3453648"/>
            <a:ext cx="5328592" cy="7363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3" cstate="print"/>
          <a:srcRect l="1875" t="23033" r="75209" b="20216"/>
          <a:stretch>
            <a:fillRect/>
          </a:stretch>
        </p:blipFill>
        <p:spPr bwMode="auto">
          <a:xfrm>
            <a:off x="13723712" y="1249409"/>
            <a:ext cx="4155155" cy="3086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noChangeArrowheads="1"/>
          </p:cNvPicPr>
          <p:nvPr/>
        </p:nvPicPr>
        <p:blipFill>
          <a:blip r:embed="rId4" cstate="print"/>
          <a:srcRect l="6481" t="16872" r="47500" b="16667"/>
          <a:stretch>
            <a:fillRect/>
          </a:stretch>
        </p:blipFill>
        <p:spPr bwMode="auto">
          <a:xfrm>
            <a:off x="9053217" y="7343800"/>
            <a:ext cx="8914974" cy="3862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noChangeArrowheads="1"/>
          </p:cNvPicPr>
          <p:nvPr/>
        </p:nvPicPr>
        <p:blipFill>
          <a:blip r:embed="rId5"/>
          <a:srcRect l="25208" t="12500" r="47291" b="56944"/>
          <a:stretch>
            <a:fillRect/>
          </a:stretch>
        </p:blipFill>
        <p:spPr bwMode="auto">
          <a:xfrm>
            <a:off x="11965165" y="4791408"/>
            <a:ext cx="5913702" cy="1971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3" t="10666" b="57292"/>
          <a:stretch/>
        </p:blipFill>
        <p:spPr bwMode="auto">
          <a:xfrm>
            <a:off x="322933" y="359024"/>
            <a:ext cx="8347587" cy="155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sim 11"/>
          <p:cNvPicPr>
            <a:picLocks noChangeAspect="1"/>
          </p:cNvPicPr>
          <p:nvPr/>
        </p:nvPicPr>
        <p:blipFill>
          <a:blip r:embed="rId7"/>
          <a:stretch>
            <a:fillRect/>
          </a:stretch>
        </p:blipFill>
        <p:spPr>
          <a:xfrm>
            <a:off x="5703601" y="8370484"/>
            <a:ext cx="3349616" cy="1127124"/>
          </a:xfrm>
          <a:prstGeom prst="rect">
            <a:avLst/>
          </a:prstGeom>
        </p:spPr>
      </p:pic>
      <p:pic>
        <p:nvPicPr>
          <p:cNvPr id="14" name="Resim 13"/>
          <p:cNvPicPr>
            <a:picLocks noChangeAspect="1"/>
          </p:cNvPicPr>
          <p:nvPr/>
        </p:nvPicPr>
        <p:blipFill>
          <a:blip r:embed="rId8"/>
          <a:stretch>
            <a:fillRect/>
          </a:stretch>
        </p:blipFill>
        <p:spPr>
          <a:xfrm>
            <a:off x="7121892" y="5390407"/>
            <a:ext cx="3820596" cy="1043318"/>
          </a:xfrm>
          <a:prstGeom prst="rect">
            <a:avLst/>
          </a:prstGeom>
        </p:spPr>
      </p:pic>
      <p:pic>
        <p:nvPicPr>
          <p:cNvPr id="16" name="Resim 15"/>
          <p:cNvPicPr>
            <a:picLocks noChangeAspect="1"/>
          </p:cNvPicPr>
          <p:nvPr/>
        </p:nvPicPr>
        <p:blipFill>
          <a:blip r:embed="rId9"/>
          <a:stretch>
            <a:fillRect/>
          </a:stretch>
        </p:blipFill>
        <p:spPr>
          <a:xfrm>
            <a:off x="8360169" y="2330691"/>
            <a:ext cx="5061211" cy="1122957"/>
          </a:xfrm>
          <a:prstGeom prst="rect">
            <a:avLst/>
          </a:prstGeom>
        </p:spPr>
      </p:pic>
    </p:spTree>
    <p:extLst>
      <p:ext uri="{BB962C8B-B14F-4D97-AF65-F5344CB8AC3E}">
        <p14:creationId xmlns:p14="http://schemas.microsoft.com/office/powerpoint/2010/main" val="255941564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mu kurumları nedir ne demektir? Kamu kurum ve kuruluşları listesi - Laf  Sözlü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037" y="1883130"/>
            <a:ext cx="7200800" cy="334920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549FD1D2-6411-4723-9124-128D45C6B83B}"/>
              </a:ext>
            </a:extLst>
          </p:cNvPr>
          <p:cNvPicPr>
            <a:picLocks noChangeAspect="1"/>
          </p:cNvPicPr>
          <p:nvPr/>
        </p:nvPicPr>
        <p:blipFill rotWithShape="1">
          <a:blip r:embed="rId3"/>
          <a:srcRect r="3103" b="4546"/>
          <a:stretch/>
        </p:blipFill>
        <p:spPr>
          <a:xfrm rot="16200000">
            <a:off x="2258692" y="5769721"/>
            <a:ext cx="5129485" cy="7128792"/>
          </a:xfrm>
          <a:prstGeom prst="rect">
            <a:avLst/>
          </a:prstGeom>
        </p:spPr>
      </p:pic>
      <p:sp>
        <p:nvSpPr>
          <p:cNvPr id="7" name="Dikdörtgen: Köşeleri Yuvarlatılmış 6">
            <a:extLst>
              <a:ext uri="{FF2B5EF4-FFF2-40B4-BE49-F238E27FC236}">
                <a16:creationId xmlns:a16="http://schemas.microsoft.com/office/drawing/2014/main" id="{2DD56647-DF51-4503-85B1-D7EA6677700C}"/>
              </a:ext>
            </a:extLst>
          </p:cNvPr>
          <p:cNvSpPr/>
          <p:nvPr/>
        </p:nvSpPr>
        <p:spPr>
          <a:xfrm>
            <a:off x="1907109" y="9638111"/>
            <a:ext cx="4488344" cy="59595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a:solidFill>
                  <a:srgbClr val="FF0000"/>
                </a:solidFill>
              </a:rPr>
              <a:t>YOKSA</a:t>
            </a:r>
          </a:p>
        </p:txBody>
      </p:sp>
      <p:pic>
        <p:nvPicPr>
          <p:cNvPr id="1032" name="Picture 8" descr="Total Station Nedir, Nasıl Çalışır? Ne İşe Yar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4093" y="6735838"/>
            <a:ext cx="6048672" cy="5129486"/>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Tarım Bakanlığı'nda tepe yönetim değişti - Dünya Gazete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8" name="Picture 14" descr="Tarım Bakanlığının yeni bürokratları; kim nereden geldi? - Tarım  Dünyasından - Ali Ekber Yıldırım | GIDA, TARIM VE HAYVANCILIK PLATFORM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093" y="2015207"/>
            <a:ext cx="5616624" cy="338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82958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stretch>
            <a:fillRect/>
          </a:stretch>
        </p:blipFill>
        <p:spPr>
          <a:xfrm>
            <a:off x="-27435" y="2231232"/>
            <a:ext cx="19037318" cy="10435372"/>
          </a:xfrm>
          <a:prstGeom prst="rect">
            <a:avLst/>
          </a:prstGeom>
        </p:spPr>
      </p:pic>
      <p:sp>
        <p:nvSpPr>
          <p:cNvPr id="2" name="Dikdörtgen 1"/>
          <p:cNvSpPr/>
          <p:nvPr/>
        </p:nvSpPr>
        <p:spPr>
          <a:xfrm>
            <a:off x="5759971" y="10985276"/>
            <a:ext cx="410445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KULLANIŞ AMACI</a:t>
            </a:r>
          </a:p>
        </p:txBody>
      </p:sp>
    </p:spTree>
    <p:extLst>
      <p:ext uri="{BB962C8B-B14F-4D97-AF65-F5344CB8AC3E}">
        <p14:creationId xmlns:p14="http://schemas.microsoft.com/office/powerpoint/2010/main" val="218983231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mari Proje Hizmetleri - Ayaz Danışmanlı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461" y="8122130"/>
            <a:ext cx="6118222" cy="3059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3" cstate="print"/>
          <a:srcRect l="18102" t="3472" r="63958" b="13889"/>
          <a:stretch>
            <a:fillRect/>
          </a:stretch>
        </p:blipFill>
        <p:spPr bwMode="auto">
          <a:xfrm>
            <a:off x="754981" y="6761897"/>
            <a:ext cx="4182244" cy="5779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ikdörtgen: Köşeleri Yuvarlatılmış 6">
            <a:extLst>
              <a:ext uri="{FF2B5EF4-FFF2-40B4-BE49-F238E27FC236}">
                <a16:creationId xmlns:a16="http://schemas.microsoft.com/office/drawing/2014/main" id="{2DD56647-DF51-4503-85B1-D7EA6677700C}"/>
              </a:ext>
            </a:extLst>
          </p:cNvPr>
          <p:cNvSpPr/>
          <p:nvPr/>
        </p:nvSpPr>
        <p:spPr>
          <a:xfrm>
            <a:off x="2516100" y="9386267"/>
            <a:ext cx="4488344" cy="59595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a:solidFill>
                  <a:srgbClr val="FF0000"/>
                </a:solidFill>
              </a:rPr>
              <a:t>YOKSA</a:t>
            </a:r>
          </a:p>
        </p:txBody>
      </p:sp>
      <p:sp>
        <p:nvSpPr>
          <p:cNvPr id="9" name="AutoShape 10" descr="Tarım Bakanlığı'nda tepe yönetim değişti - Dünya Gazetes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0" name="Picture 2" descr="Ne olacak bu binaların akıbeti? - Muşkara Haber - Nevşehir Ha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266" y="685875"/>
            <a:ext cx="5760640" cy="3516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amu kurumları nedir ne demektir? Kamu kurum ve kuruluşları listesi - Laf  Sözlü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239" y="853430"/>
            <a:ext cx="7200800" cy="3349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otal Station Nedir, Nasıl Çalışır? Ne İşe Yar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2205" y="6911752"/>
            <a:ext cx="6048672" cy="512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504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6299597" y="5205036"/>
            <a:ext cx="12817424" cy="2484359"/>
          </a:xfrm>
          <a:prstGeom prst="rect">
            <a:avLst/>
          </a:prstGeom>
        </p:spPr>
      </p:pic>
      <p:pic>
        <p:nvPicPr>
          <p:cNvPr id="3074" name="Picture 2" descr="HARİTA TAPU KADASTRO - Mimar Sinan Mesleki ve Teknik Anadolu Lises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013" y="3042167"/>
            <a:ext cx="4547651" cy="2554594"/>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16"/>
          <p:cNvSpPr/>
          <p:nvPr/>
        </p:nvSpPr>
        <p:spPr>
          <a:xfrm>
            <a:off x="6155581" y="3455368"/>
            <a:ext cx="13897544" cy="1764113"/>
          </a:xfrm>
          <a:prstGeom prst="rect">
            <a:avLst/>
          </a:prstGeom>
        </p:spPr>
        <p:txBody>
          <a:bodyPr wrap="square" lIns="101133" tIns="50566" rIns="101133" bIns="50566">
            <a:spAutoFit/>
          </a:bodyPr>
          <a:lstStyle/>
          <a:p>
            <a:pPr algn="just"/>
            <a:r>
              <a:rPr lang="tr-TR" sz="3600" u="sng" dirty="0" err="1"/>
              <a:t>LİHKAB’TA</a:t>
            </a:r>
            <a:r>
              <a:rPr lang="tr-TR" sz="3600" u="sng" dirty="0"/>
              <a:t> ÇALIŞAN TEKNİK BÜRO PERSONELİ (ARAZİ KONTROLÜ DIŞINDA ) İŞLEMLERİ  TEKNİSYEN/TEKNİKER TAKİP EDEBİLİR.</a:t>
            </a:r>
            <a:endParaRPr lang="tr-TR" sz="3600" dirty="0"/>
          </a:p>
        </p:txBody>
      </p:sp>
      <p:sp>
        <p:nvSpPr>
          <p:cNvPr id="9" name="Dikdörtgen 16"/>
          <p:cNvSpPr/>
          <p:nvPr/>
        </p:nvSpPr>
        <p:spPr>
          <a:xfrm>
            <a:off x="9827989" y="5689068"/>
            <a:ext cx="8064896" cy="1333226"/>
          </a:xfrm>
          <a:prstGeom prst="rect">
            <a:avLst/>
          </a:prstGeom>
        </p:spPr>
        <p:txBody>
          <a:bodyPr wrap="square" lIns="101133" tIns="50566" rIns="101133" bIns="50566">
            <a:spAutoFit/>
          </a:bodyPr>
          <a:lstStyle/>
          <a:p>
            <a:pPr algn="just"/>
            <a:r>
              <a:rPr lang="tr-TR" sz="4000" dirty="0">
                <a:solidFill>
                  <a:srgbClr val="FF0000"/>
                </a:solidFill>
              </a:rPr>
              <a:t>SORUMLULUK İLGİLİ LİSANSLI MÜHENDİSTEDİR.</a:t>
            </a:r>
          </a:p>
        </p:txBody>
      </p:sp>
      <p:sp>
        <p:nvSpPr>
          <p:cNvPr id="7" name="Dikdörtgen 6"/>
          <p:cNvSpPr/>
          <p:nvPr/>
        </p:nvSpPr>
        <p:spPr>
          <a:xfrm>
            <a:off x="322933" y="8639944"/>
            <a:ext cx="17281920" cy="2862322"/>
          </a:xfrm>
          <a:prstGeom prst="rect">
            <a:avLst/>
          </a:prstGeom>
        </p:spPr>
        <p:txBody>
          <a:bodyPr wrap="square">
            <a:spAutoFit/>
          </a:bodyPr>
          <a:lstStyle/>
          <a:p>
            <a:pPr algn="ctr"/>
            <a:r>
              <a:rPr lang="tr-TR" sz="3600" dirty="0"/>
              <a:t>KADASTRO MÜDÜRLÜĞÜNCE YAPIM VE ONAY SORUMLULUĞU ÜSTLENİLEN TESCİLE KONU OLAN VE OLMAYAN İŞ VE  İŞLEMLERDEKİ TEKNİK  YETKİ  VE  SORUMLULUK, İŞLEMDE  GÖREV  ALAN  KONTROL  MÜHENDİSİ,  MÜHENDİS,  KONTROL MEMURU, TEKNİKER VE TEKNİSYENE AİTTİR. </a:t>
            </a:r>
          </a:p>
        </p:txBody>
      </p:sp>
    </p:spTree>
    <p:extLst>
      <p:ext uri="{BB962C8B-B14F-4D97-AF65-F5344CB8AC3E}">
        <p14:creationId xmlns:p14="http://schemas.microsoft.com/office/powerpoint/2010/main" val="192529796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ki Binalar Depreme Dayanıksız mı? - EmlakD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65" y="523706"/>
            <a:ext cx="7162767" cy="42976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ıyaman'da yeni binalar - güncel fiyatlarla yeni bina kataloğu | 🥇  GEOL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1087" y="7426336"/>
            <a:ext cx="6269714" cy="4348003"/>
          </a:xfrm>
          <a:prstGeom prst="rect">
            <a:avLst/>
          </a:prstGeom>
          <a:noFill/>
          <a:extLst>
            <a:ext uri="{909E8E84-426E-40DD-AFC4-6F175D3DCCD1}">
              <a14:hiddenFill xmlns:a14="http://schemas.microsoft.com/office/drawing/2010/main">
                <a:solidFill>
                  <a:srgbClr val="FFFFFF"/>
                </a:solidFill>
              </a14:hiddenFill>
            </a:ext>
          </a:extLst>
        </p:spPr>
      </p:pic>
      <p:sp>
        <p:nvSpPr>
          <p:cNvPr id="2" name="Şeritli Sağ Ok 1"/>
          <p:cNvSpPr/>
          <p:nvPr/>
        </p:nvSpPr>
        <p:spPr>
          <a:xfrm rot="5400000">
            <a:off x="2512457" y="5746445"/>
            <a:ext cx="2268252" cy="109153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27">
            <a:extLst>
              <a:ext uri="{FF2B5EF4-FFF2-40B4-BE49-F238E27FC236}">
                <a16:creationId xmlns:a16="http://schemas.microsoft.com/office/drawing/2014/main" id="{0B58BACC-0CEB-4D05-8571-F51C408879B6}"/>
              </a:ext>
            </a:extLst>
          </p:cNvPr>
          <p:cNvSpPr txBox="1"/>
          <p:nvPr/>
        </p:nvSpPr>
        <p:spPr>
          <a:xfrm>
            <a:off x="9251925" y="918210"/>
            <a:ext cx="950505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effectLst/>
                <a:uLnTx/>
                <a:uFillTx/>
                <a:latin typeface="Noto Sans" panose="020B0502040504020204" pitchFamily="34"/>
                <a:ea typeface="Noto Sans" panose="020B0502040504020204" pitchFamily="34"/>
                <a:cs typeface="+mn-cs"/>
              </a:rPr>
              <a:t>YAPILIYKEN YAPISIZ HALE GELDİKTEN SONRA</a:t>
            </a:r>
            <a:r>
              <a:rPr lang="tr-TR" sz="3600" dirty="0">
                <a:latin typeface="Noto Sans" panose="020B0502040504020204" pitchFamily="34"/>
                <a:ea typeface="Noto Sans" panose="020B0502040504020204" pitchFamily="34"/>
                <a:cs typeface="+mn-cs"/>
              </a:rPr>
              <a:t> CİNS DEĞİŞİKLİĞİ YAPILMADAN YENİDEN YAPILI HALE GELME  TALEPLERİNDE ;</a:t>
            </a:r>
          </a:p>
        </p:txBody>
      </p:sp>
      <p:pic>
        <p:nvPicPr>
          <p:cNvPr id="3078" name="Picture 6" descr="2.000+ Boş Arsa Stok Fotoğrafları, Resimler ve Royalty-Free Görseller -  i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39" y="7426336"/>
            <a:ext cx="6446487" cy="429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60618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3"/>
          <a:stretch>
            <a:fillRect/>
          </a:stretch>
        </p:blipFill>
        <p:spPr>
          <a:xfrm>
            <a:off x="466949" y="1871192"/>
            <a:ext cx="17957392" cy="10081120"/>
          </a:xfrm>
          <a:prstGeom prst="rect">
            <a:avLst/>
          </a:prstGeom>
        </p:spPr>
      </p:pic>
    </p:spTree>
    <p:extLst>
      <p:ext uri="{BB962C8B-B14F-4D97-AF65-F5344CB8AC3E}">
        <p14:creationId xmlns:p14="http://schemas.microsoft.com/office/powerpoint/2010/main" val="26585772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178917" y="2015208"/>
            <a:ext cx="19212462" cy="9027543"/>
          </a:xfrm>
          <a:prstGeom prst="rect">
            <a:avLst/>
          </a:prstGeom>
        </p:spPr>
      </p:pic>
    </p:spTree>
    <p:extLst>
      <p:ext uri="{BB962C8B-B14F-4D97-AF65-F5344CB8AC3E}">
        <p14:creationId xmlns:p14="http://schemas.microsoft.com/office/powerpoint/2010/main" val="3111368334"/>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Resim 29"/>
          <p:cNvPicPr>
            <a:picLocks noChangeAspect="1"/>
          </p:cNvPicPr>
          <p:nvPr/>
        </p:nvPicPr>
        <p:blipFill>
          <a:blip r:embed="rId2"/>
          <a:stretch>
            <a:fillRect/>
          </a:stretch>
        </p:blipFill>
        <p:spPr>
          <a:xfrm>
            <a:off x="250925" y="2159224"/>
            <a:ext cx="17888906" cy="8686742"/>
          </a:xfrm>
          <a:prstGeom prst="rect">
            <a:avLst/>
          </a:prstGeom>
        </p:spPr>
      </p:pic>
      <p:pic>
        <p:nvPicPr>
          <p:cNvPr id="31" name="Resim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5332" y="9504040"/>
            <a:ext cx="3350510" cy="3350510"/>
          </a:xfrm>
          <a:prstGeom prst="rect">
            <a:avLst/>
          </a:prstGeom>
        </p:spPr>
      </p:pic>
    </p:spTree>
    <p:extLst>
      <p:ext uri="{BB962C8B-B14F-4D97-AF65-F5344CB8AC3E}">
        <p14:creationId xmlns:p14="http://schemas.microsoft.com/office/powerpoint/2010/main" val="125937378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4667"/>
          <a:stretch/>
        </p:blipFill>
        <p:spPr>
          <a:xfrm>
            <a:off x="1619077" y="1799184"/>
            <a:ext cx="16812617" cy="10585176"/>
          </a:xfrm>
          <a:prstGeom prst="rect">
            <a:avLst/>
          </a:prstGeom>
        </p:spPr>
      </p:pic>
    </p:spTree>
    <p:extLst>
      <p:ext uri="{BB962C8B-B14F-4D97-AF65-F5344CB8AC3E}">
        <p14:creationId xmlns:p14="http://schemas.microsoft.com/office/powerpoint/2010/main" val="181876745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0925" y="2519264"/>
            <a:ext cx="18513838" cy="7968779"/>
          </a:xfrm>
          <a:prstGeom prst="rect">
            <a:avLst/>
          </a:prstGeom>
        </p:spPr>
      </p:pic>
    </p:spTree>
    <p:extLst>
      <p:ext uri="{BB962C8B-B14F-4D97-AF65-F5344CB8AC3E}">
        <p14:creationId xmlns:p14="http://schemas.microsoft.com/office/powerpoint/2010/main" val="134780030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6949" y="2375248"/>
            <a:ext cx="17542042" cy="7920880"/>
          </a:xfrm>
          <a:prstGeom prst="rect">
            <a:avLst/>
          </a:prstGeom>
        </p:spPr>
      </p:pic>
    </p:spTree>
    <p:extLst>
      <p:ext uri="{BB962C8B-B14F-4D97-AF65-F5344CB8AC3E}">
        <p14:creationId xmlns:p14="http://schemas.microsoft.com/office/powerpoint/2010/main" val="345413054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466949" y="2607145"/>
            <a:ext cx="18040198" cy="6882459"/>
          </a:xfrm>
          <a:prstGeom prst="rect">
            <a:avLst/>
          </a:prstGeom>
        </p:spPr>
      </p:pic>
    </p:spTree>
    <p:extLst>
      <p:ext uri="{BB962C8B-B14F-4D97-AF65-F5344CB8AC3E}">
        <p14:creationId xmlns:p14="http://schemas.microsoft.com/office/powerpoint/2010/main" val="186823625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stretch>
            <a:fillRect/>
          </a:stretch>
        </p:blipFill>
        <p:spPr>
          <a:xfrm>
            <a:off x="754981" y="1367136"/>
            <a:ext cx="18392654" cy="10747368"/>
          </a:xfrm>
          <a:prstGeom prst="rect">
            <a:avLst/>
          </a:prstGeom>
        </p:spPr>
      </p:pic>
    </p:spTree>
    <p:extLst>
      <p:ext uri="{BB962C8B-B14F-4D97-AF65-F5344CB8AC3E}">
        <p14:creationId xmlns:p14="http://schemas.microsoft.com/office/powerpoint/2010/main" val="65555537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bitki, dış mekan içeren bir resim&#10;&#10;Yapay zeka tarafından oluşturulan içerik yanlış olabilir.">
            <a:extLst>
              <a:ext uri="{FF2B5EF4-FFF2-40B4-BE49-F238E27FC236}">
                <a16:creationId xmlns:a16="http://schemas.microsoft.com/office/drawing/2014/main" id="{59697CE7-90AC-6820-91A7-625B9C4BB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41" y="359024"/>
            <a:ext cx="18830404" cy="11801072"/>
          </a:xfrm>
          <a:prstGeom prst="rect">
            <a:avLst/>
          </a:prstGeom>
        </p:spPr>
      </p:pic>
      <p:sp>
        <p:nvSpPr>
          <p:cNvPr id="3" name="Dikdörtgen 2">
            <a:extLst>
              <a:ext uri="{FF2B5EF4-FFF2-40B4-BE49-F238E27FC236}">
                <a16:creationId xmlns:a16="http://schemas.microsoft.com/office/drawing/2014/main" id="{031CEDF3-0D2F-6F7C-857F-591456C445EB}"/>
              </a:ext>
            </a:extLst>
          </p:cNvPr>
          <p:cNvSpPr/>
          <p:nvPr/>
        </p:nvSpPr>
        <p:spPr>
          <a:xfrm>
            <a:off x="8819877" y="6407696"/>
            <a:ext cx="1872208" cy="646331"/>
          </a:xfrm>
          <a:prstGeom prst="rect">
            <a:avLst/>
          </a:prstGeom>
          <a:solidFill>
            <a:schemeClr val="bg1"/>
          </a:solidFill>
          <a:ln>
            <a:solidFill>
              <a:srgbClr val="FEFEF8"/>
            </a:solidFill>
          </a:ln>
        </p:spPr>
        <p:txBody>
          <a:bodyPr wrap="square" lIns="91440" tIns="45720" rIns="91440" bIns="45720">
            <a:spAutoFit/>
          </a:bodyPr>
          <a:lstStyle/>
          <a:p>
            <a:pPr algn="ctr"/>
            <a:r>
              <a:rPr lang="tr-TR" sz="3600" b="0" cap="none" spc="0" dirty="0">
                <a:ln w="0"/>
                <a:solidFill>
                  <a:schemeClr val="tx1"/>
                </a:solidFill>
                <a:effectLst>
                  <a:outerShdw blurRad="38100" dist="19050" dir="2700000" algn="tl" rotWithShape="0">
                    <a:schemeClr val="dk1">
                      <a:alpha val="40000"/>
                    </a:schemeClr>
                  </a:outerShdw>
                </a:effectLst>
              </a:rPr>
              <a:t>İŞLEMİ</a:t>
            </a:r>
            <a:endParaRPr lang="tr-T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0874956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877" y="2696340"/>
            <a:ext cx="7602088" cy="5058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044" y="2807296"/>
            <a:ext cx="4800027" cy="4947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4156" y="8768570"/>
            <a:ext cx="4977915" cy="3101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haritacılık ile ilgili görsel sonucu"/>
          <p:cNvPicPr>
            <a:picLocks noChangeAspect="1" noChangeArrowheads="1"/>
          </p:cNvPicPr>
          <p:nvPr/>
        </p:nvPicPr>
        <p:blipFill>
          <a:blip r:embed="rId6"/>
          <a:srcRect/>
          <a:stretch>
            <a:fillRect/>
          </a:stretch>
        </p:blipFill>
        <p:spPr bwMode="auto">
          <a:xfrm>
            <a:off x="1314878" y="8768570"/>
            <a:ext cx="7602088" cy="3101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useBgFill="1">
        <p:nvSpPr>
          <p:cNvPr id="10" name="9 Yuvarlatılmış Dikdörtgen"/>
          <p:cNvSpPr/>
          <p:nvPr/>
        </p:nvSpPr>
        <p:spPr>
          <a:xfrm>
            <a:off x="6559511" y="1012666"/>
            <a:ext cx="9363865" cy="104073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4000" b="1">
                <a:solidFill>
                  <a:srgbClr val="C00000"/>
                </a:solidFill>
              </a:rPr>
              <a:t>İLGİLİSİNİN BELİRLENMESİ</a:t>
            </a:r>
            <a:endParaRPr lang="tr-TR" sz="4000"/>
          </a:p>
        </p:txBody>
      </p:sp>
    </p:spTree>
    <p:extLst>
      <p:ext uri="{BB962C8B-B14F-4D97-AF65-F5344CB8AC3E}">
        <p14:creationId xmlns:p14="http://schemas.microsoft.com/office/powerpoint/2010/main" val="305146408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907109" y="1432001"/>
            <a:ext cx="15265696" cy="10558774"/>
          </a:xfrm>
          <a:prstGeom prst="rect">
            <a:avLst/>
          </a:prstGeom>
        </p:spPr>
      </p:pic>
    </p:spTree>
    <p:extLst>
      <p:ext uri="{BB962C8B-B14F-4D97-AF65-F5344CB8AC3E}">
        <p14:creationId xmlns:p14="http://schemas.microsoft.com/office/powerpoint/2010/main" val="401445874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3131" y="647056"/>
            <a:ext cx="23241121" cy="1255021"/>
          </a:xfrm>
          <a:prstGeom prst="rect">
            <a:avLst/>
          </a:prstGeom>
        </p:spPr>
      </p:pic>
      <p:pic>
        <p:nvPicPr>
          <p:cNvPr id="5" name="Resim 4"/>
          <p:cNvPicPr>
            <a:picLocks noChangeAspect="1"/>
          </p:cNvPicPr>
          <p:nvPr/>
        </p:nvPicPr>
        <p:blipFill>
          <a:blip r:embed="rId3"/>
          <a:stretch>
            <a:fillRect/>
          </a:stretch>
        </p:blipFill>
        <p:spPr>
          <a:xfrm>
            <a:off x="394941" y="2159224"/>
            <a:ext cx="18290032" cy="9637941"/>
          </a:xfrm>
          <a:prstGeom prst="rect">
            <a:avLst/>
          </a:prstGeom>
        </p:spPr>
      </p:pic>
    </p:spTree>
    <p:extLst>
      <p:ext uri="{BB962C8B-B14F-4D97-AF65-F5344CB8AC3E}">
        <p14:creationId xmlns:p14="http://schemas.microsoft.com/office/powerpoint/2010/main" val="3780567049"/>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638971" y="1421496"/>
            <a:ext cx="18506056" cy="2994419"/>
          </a:xfrm>
          <a:prstGeom prst="rect">
            <a:avLst/>
          </a:prstGeom>
        </p:spPr>
      </p:pic>
      <p:pic>
        <p:nvPicPr>
          <p:cNvPr id="7" name="Resim 6"/>
          <p:cNvPicPr>
            <a:picLocks noChangeAspect="1"/>
          </p:cNvPicPr>
          <p:nvPr/>
        </p:nvPicPr>
        <p:blipFill>
          <a:blip r:embed="rId3"/>
          <a:stretch>
            <a:fillRect/>
          </a:stretch>
        </p:blipFill>
        <p:spPr>
          <a:xfrm>
            <a:off x="610965" y="4895528"/>
            <a:ext cx="14977664" cy="7658791"/>
          </a:xfrm>
          <a:prstGeom prst="rect">
            <a:avLst/>
          </a:prstGeom>
        </p:spPr>
      </p:pic>
    </p:spTree>
    <p:extLst>
      <p:ext uri="{BB962C8B-B14F-4D97-AF65-F5344CB8AC3E}">
        <p14:creationId xmlns:p14="http://schemas.microsoft.com/office/powerpoint/2010/main" val="420769343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242471" y="1622096"/>
            <a:ext cx="17126550" cy="2771205"/>
          </a:xfrm>
          <a:prstGeom prst="rect">
            <a:avLst/>
          </a:prstGeom>
        </p:spPr>
      </p:pic>
      <p:sp>
        <p:nvSpPr>
          <p:cNvPr id="2" name="Çarpma 1"/>
          <p:cNvSpPr/>
          <p:nvPr/>
        </p:nvSpPr>
        <p:spPr>
          <a:xfrm>
            <a:off x="2195141" y="1968496"/>
            <a:ext cx="2829154" cy="2078403"/>
          </a:xfrm>
          <a:prstGeom prst="mathMultiply">
            <a:avLst>
              <a:gd name="adj1" fmla="val 14521"/>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5 Dikdörtgen">
            <a:extLst>
              <a:ext uri="{FF2B5EF4-FFF2-40B4-BE49-F238E27FC236}">
                <a16:creationId xmlns:a16="http://schemas.microsoft.com/office/drawing/2014/main" id="{31C756A6-F740-7AC9-22B8-93C9A82AED97}"/>
              </a:ext>
            </a:extLst>
          </p:cNvPr>
          <p:cNvSpPr/>
          <p:nvPr/>
        </p:nvSpPr>
        <p:spPr>
          <a:xfrm>
            <a:off x="5435501" y="303654"/>
            <a:ext cx="11448677" cy="769441"/>
          </a:xfrm>
          <a:prstGeom prst="rect">
            <a:avLst/>
          </a:prstGeom>
        </p:spPr>
        <p:txBody>
          <a:bodyPr wrap="square">
            <a:spAutoFit/>
          </a:bodyPr>
          <a:lstStyle/>
          <a:p>
            <a:pPr marL="285750" indent="-285750" algn="ctr">
              <a:buFont typeface="Wingdings" pitchFamily="2" charset="2"/>
              <a:buChar char="q"/>
            </a:pPr>
            <a:r>
              <a:rPr lang="tr-TR" sz="4400" b="1" dirty="0">
                <a:solidFill>
                  <a:srgbClr val="036D0D"/>
                </a:solidFill>
              </a:rPr>
              <a:t>MUHDESASIN TERKİNİ</a:t>
            </a:r>
          </a:p>
        </p:txBody>
      </p:sp>
      <p:sp>
        <p:nvSpPr>
          <p:cNvPr id="9" name="Metin kutusu 8">
            <a:extLst>
              <a:ext uri="{FF2B5EF4-FFF2-40B4-BE49-F238E27FC236}">
                <a16:creationId xmlns:a16="http://schemas.microsoft.com/office/drawing/2014/main" id="{13FB6BDF-CB5A-5C03-99AD-3253FAAADBF9}"/>
              </a:ext>
            </a:extLst>
          </p:cNvPr>
          <p:cNvSpPr txBox="1"/>
          <p:nvPr/>
        </p:nvSpPr>
        <p:spPr>
          <a:xfrm flipH="1">
            <a:off x="9467950" y="4186248"/>
            <a:ext cx="8784976" cy="1200329"/>
          </a:xfrm>
          <a:prstGeom prst="rect">
            <a:avLst/>
          </a:prstGeom>
          <a:noFill/>
        </p:spPr>
        <p:txBody>
          <a:bodyPr wrap="square" rtlCol="0">
            <a:spAutoFit/>
          </a:bodyPr>
          <a:lstStyle/>
          <a:p>
            <a:pPr lvl="0"/>
            <a:r>
              <a:rPr lang="tr-TR" sz="3600" dirty="0"/>
              <a:t>PARSELİN YERİNDE GÖSTERİLMESİ ÜCRETİ TAHSİL EDİLİR.</a:t>
            </a:r>
          </a:p>
        </p:txBody>
      </p:sp>
      <p:pic>
        <p:nvPicPr>
          <p:cNvPr id="10" name="Picture 2" descr="PARA ile ilgili görsel sonucu">
            <a:extLst>
              <a:ext uri="{FF2B5EF4-FFF2-40B4-BE49-F238E27FC236}">
                <a16:creationId xmlns:a16="http://schemas.microsoft.com/office/drawing/2014/main" id="{02E3D0A5-A333-17B4-6414-085E44112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206" y="3947903"/>
            <a:ext cx="2918744" cy="1677018"/>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90513418-45CA-0C4D-6848-E021EB0C5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570" y="7605188"/>
            <a:ext cx="6098823" cy="4320000"/>
          </a:xfrm>
          <a:prstGeom prst="rect">
            <a:avLst/>
          </a:prstGeom>
        </p:spPr>
      </p:pic>
      <p:pic>
        <p:nvPicPr>
          <p:cNvPr id="13" name="Resim 12" descr="dış mekan, çim, ağaç, bitki içeren bir resim&#10;&#10;Yapay zeka tarafından oluşturulan içerik yanlış olabilir.">
            <a:extLst>
              <a:ext uri="{FF2B5EF4-FFF2-40B4-BE49-F238E27FC236}">
                <a16:creationId xmlns:a16="http://schemas.microsoft.com/office/drawing/2014/main" id="{48B4BBCA-E85E-93FA-49D9-5ECA4C939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3888" y="7551786"/>
            <a:ext cx="6201374" cy="4320000"/>
          </a:xfrm>
          <a:prstGeom prst="rect">
            <a:avLst/>
          </a:prstGeom>
        </p:spPr>
      </p:pic>
      <p:sp>
        <p:nvSpPr>
          <p:cNvPr id="14" name="Ok: Sağ 13">
            <a:extLst>
              <a:ext uri="{FF2B5EF4-FFF2-40B4-BE49-F238E27FC236}">
                <a16:creationId xmlns:a16="http://schemas.microsoft.com/office/drawing/2014/main" id="{1D982597-7A31-1E12-5DB4-18602E4298F8}"/>
              </a:ext>
            </a:extLst>
          </p:cNvPr>
          <p:cNvSpPr/>
          <p:nvPr/>
        </p:nvSpPr>
        <p:spPr>
          <a:xfrm>
            <a:off x="7474483" y="9203519"/>
            <a:ext cx="2918744" cy="12003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DA51AE0E-1666-3CA7-37A2-FEEA1A61CE95}"/>
              </a:ext>
            </a:extLst>
          </p:cNvPr>
          <p:cNvSpPr txBox="1"/>
          <p:nvPr/>
        </p:nvSpPr>
        <p:spPr>
          <a:xfrm flipH="1">
            <a:off x="1673853" y="6516578"/>
            <a:ext cx="15588193" cy="646331"/>
          </a:xfrm>
          <a:prstGeom prst="rect">
            <a:avLst/>
          </a:prstGeom>
          <a:noFill/>
        </p:spPr>
        <p:txBody>
          <a:bodyPr wrap="square" rtlCol="0">
            <a:spAutoFit/>
          </a:bodyPr>
          <a:lstStyle/>
          <a:p>
            <a:pPr lvl="0"/>
            <a:r>
              <a:rPr lang="tr-TR" sz="3600" dirty="0"/>
              <a:t>MUHDESAT YAPI İSE ZEMİNDE GEREKLİ İNCELEME YAPILMASI</a:t>
            </a:r>
          </a:p>
        </p:txBody>
      </p:sp>
      <p:sp>
        <p:nvSpPr>
          <p:cNvPr id="16" name="Metin kutusu 15">
            <a:extLst>
              <a:ext uri="{FF2B5EF4-FFF2-40B4-BE49-F238E27FC236}">
                <a16:creationId xmlns:a16="http://schemas.microsoft.com/office/drawing/2014/main" id="{234C4E54-F477-0D0E-013E-E70903242D8E}"/>
              </a:ext>
            </a:extLst>
          </p:cNvPr>
          <p:cNvSpPr txBox="1"/>
          <p:nvPr/>
        </p:nvSpPr>
        <p:spPr>
          <a:xfrm flipH="1">
            <a:off x="1081020" y="12301741"/>
            <a:ext cx="17449451" cy="646331"/>
          </a:xfrm>
          <a:prstGeom prst="rect">
            <a:avLst/>
          </a:prstGeom>
          <a:noFill/>
        </p:spPr>
        <p:txBody>
          <a:bodyPr wrap="square" rtlCol="0">
            <a:spAutoFit/>
          </a:bodyPr>
          <a:lstStyle/>
          <a:p>
            <a:pPr lvl="0"/>
            <a:r>
              <a:rPr lang="tr-TR" sz="3600" dirty="0"/>
              <a:t>PARSELİN YERİNDE GÖSTERİLMESİ ÜCRETİ TAHSİL EDİLMEZ</a:t>
            </a:r>
          </a:p>
        </p:txBody>
      </p:sp>
    </p:spTree>
    <p:extLst>
      <p:ext uri="{BB962C8B-B14F-4D97-AF65-F5344CB8AC3E}">
        <p14:creationId xmlns:p14="http://schemas.microsoft.com/office/powerpoint/2010/main" val="40497869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doküman, belge, yazı tipi içeren bir resim&#10;&#10;Yapay zeka tarafından oluşturulan içerik yanlış olabilir.">
            <a:extLst>
              <a:ext uri="{FF2B5EF4-FFF2-40B4-BE49-F238E27FC236}">
                <a16:creationId xmlns:a16="http://schemas.microsoft.com/office/drawing/2014/main" id="{52F8A191-D828-CF43-1209-B5690AFFA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17" y="179102"/>
            <a:ext cx="10413220" cy="13321284"/>
          </a:xfrm>
          <a:prstGeom prst="rect">
            <a:avLst/>
          </a:prstGeom>
        </p:spPr>
      </p:pic>
      <p:sp>
        <p:nvSpPr>
          <p:cNvPr id="6" name="Metin kutusu 5">
            <a:extLst>
              <a:ext uri="{FF2B5EF4-FFF2-40B4-BE49-F238E27FC236}">
                <a16:creationId xmlns:a16="http://schemas.microsoft.com/office/drawing/2014/main" id="{F803933D-472A-D7BF-67BF-FFC2366361F3}"/>
              </a:ext>
            </a:extLst>
          </p:cNvPr>
          <p:cNvSpPr txBox="1"/>
          <p:nvPr/>
        </p:nvSpPr>
        <p:spPr>
          <a:xfrm flipH="1">
            <a:off x="10832357" y="4218491"/>
            <a:ext cx="17449451" cy="646331"/>
          </a:xfrm>
          <a:prstGeom prst="rect">
            <a:avLst/>
          </a:prstGeom>
          <a:noFill/>
        </p:spPr>
        <p:txBody>
          <a:bodyPr wrap="square" rtlCol="0">
            <a:spAutoFit/>
          </a:bodyPr>
          <a:lstStyle/>
          <a:p>
            <a:pPr lvl="0"/>
            <a:r>
              <a:rPr lang="tr-TR" sz="3600" dirty="0"/>
              <a:t>YANDAKİ BELGE DÜZENLENİR.</a:t>
            </a:r>
          </a:p>
        </p:txBody>
      </p:sp>
      <p:sp>
        <p:nvSpPr>
          <p:cNvPr id="7" name="Metin kutusu 6">
            <a:extLst>
              <a:ext uri="{FF2B5EF4-FFF2-40B4-BE49-F238E27FC236}">
                <a16:creationId xmlns:a16="http://schemas.microsoft.com/office/drawing/2014/main" id="{1B93A93F-ECA9-84CA-F0E9-046E2CB84B58}"/>
              </a:ext>
            </a:extLst>
          </p:cNvPr>
          <p:cNvSpPr txBox="1"/>
          <p:nvPr/>
        </p:nvSpPr>
        <p:spPr>
          <a:xfrm flipH="1">
            <a:off x="10832357" y="5139034"/>
            <a:ext cx="7996632" cy="1200329"/>
          </a:xfrm>
          <a:prstGeom prst="rect">
            <a:avLst/>
          </a:prstGeom>
          <a:noFill/>
        </p:spPr>
        <p:txBody>
          <a:bodyPr wrap="square" rtlCol="0">
            <a:spAutoFit/>
          </a:bodyPr>
          <a:lstStyle/>
          <a:p>
            <a:pPr lvl="0"/>
            <a:r>
              <a:rPr lang="tr-TR" sz="3600" dirty="0"/>
              <a:t>İLGİLİ KADASTRO MÜDÜRLÜĞÜNE GÖNDERİLİR.</a:t>
            </a:r>
          </a:p>
        </p:txBody>
      </p:sp>
      <p:sp>
        <p:nvSpPr>
          <p:cNvPr id="8" name="Metin kutusu 7">
            <a:extLst>
              <a:ext uri="{FF2B5EF4-FFF2-40B4-BE49-F238E27FC236}">
                <a16:creationId xmlns:a16="http://schemas.microsoft.com/office/drawing/2014/main" id="{3642A0F4-3B2D-6FFA-9088-0FD9B7E96753}"/>
              </a:ext>
            </a:extLst>
          </p:cNvPr>
          <p:cNvSpPr txBox="1"/>
          <p:nvPr/>
        </p:nvSpPr>
        <p:spPr>
          <a:xfrm flipH="1">
            <a:off x="10832357" y="977817"/>
            <a:ext cx="8441534" cy="1754326"/>
          </a:xfrm>
          <a:prstGeom prst="rect">
            <a:avLst/>
          </a:prstGeom>
          <a:noFill/>
        </p:spPr>
        <p:txBody>
          <a:bodyPr wrap="square" rtlCol="0">
            <a:spAutoFit/>
          </a:bodyPr>
          <a:lstStyle/>
          <a:p>
            <a:pPr lvl="0"/>
            <a:r>
              <a:rPr lang="tr-TR" sz="3600" dirty="0"/>
              <a:t>PAFTASINA İŞLİ BİR MUHDESAT İSE; TESCİL BİLDİRMİ DÜZENLENEREK TERK İŞLEMİ YAPILIR.</a:t>
            </a:r>
          </a:p>
        </p:txBody>
      </p:sp>
      <p:sp>
        <p:nvSpPr>
          <p:cNvPr id="9" name="Metin kutusu 8">
            <a:extLst>
              <a:ext uri="{FF2B5EF4-FFF2-40B4-BE49-F238E27FC236}">
                <a16:creationId xmlns:a16="http://schemas.microsoft.com/office/drawing/2014/main" id="{A9992D3C-06BC-FFC6-5A0D-F28EFFD88FCF}"/>
              </a:ext>
            </a:extLst>
          </p:cNvPr>
          <p:cNvSpPr txBox="1"/>
          <p:nvPr/>
        </p:nvSpPr>
        <p:spPr>
          <a:xfrm flipH="1">
            <a:off x="10832357" y="3297948"/>
            <a:ext cx="9868840" cy="646331"/>
          </a:xfrm>
          <a:prstGeom prst="rect">
            <a:avLst/>
          </a:prstGeom>
          <a:noFill/>
        </p:spPr>
        <p:txBody>
          <a:bodyPr wrap="square" rtlCol="0">
            <a:spAutoFit/>
          </a:bodyPr>
          <a:lstStyle/>
          <a:p>
            <a:pPr lvl="0"/>
            <a:r>
              <a:rPr lang="tr-TR" sz="3600" dirty="0"/>
              <a:t>PAFTASINA İŞLİ BİR MUHDESAT DEĞİL İSE; </a:t>
            </a:r>
          </a:p>
        </p:txBody>
      </p:sp>
      <p:sp>
        <p:nvSpPr>
          <p:cNvPr id="10" name="Metin kutusu 9">
            <a:extLst>
              <a:ext uri="{FF2B5EF4-FFF2-40B4-BE49-F238E27FC236}">
                <a16:creationId xmlns:a16="http://schemas.microsoft.com/office/drawing/2014/main" id="{952D98D6-B426-E7FE-EC28-F891244EA433}"/>
              </a:ext>
            </a:extLst>
          </p:cNvPr>
          <p:cNvSpPr txBox="1"/>
          <p:nvPr/>
        </p:nvSpPr>
        <p:spPr>
          <a:xfrm flipH="1">
            <a:off x="10836101" y="6551712"/>
            <a:ext cx="7996632" cy="1754326"/>
          </a:xfrm>
          <a:prstGeom prst="rect">
            <a:avLst/>
          </a:prstGeom>
          <a:noFill/>
        </p:spPr>
        <p:txBody>
          <a:bodyPr wrap="square" rtlCol="0">
            <a:spAutoFit/>
          </a:bodyPr>
          <a:lstStyle/>
          <a:p>
            <a:pPr lvl="0"/>
            <a:r>
              <a:rPr lang="tr-TR" sz="3600" dirty="0"/>
              <a:t>İLGİLİ KADASTRO MÜDÜRLÜĞÜNE TAPU MÜDÜRLÜĞÜNE TERKİN İÇİN GÖNDERİLECEK.</a:t>
            </a:r>
          </a:p>
        </p:txBody>
      </p:sp>
    </p:spTree>
    <p:extLst>
      <p:ext uri="{BB962C8B-B14F-4D97-AF65-F5344CB8AC3E}">
        <p14:creationId xmlns:p14="http://schemas.microsoft.com/office/powerpoint/2010/main" val="295341922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oyuncak içeren bir resim">
            <a:extLst>
              <a:ext uri="{FF2B5EF4-FFF2-40B4-BE49-F238E27FC236}">
                <a16:creationId xmlns:a16="http://schemas.microsoft.com/office/drawing/2014/main" id="{3F2CAC2E-8EAE-93CC-E75B-5649582ED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0" y="863080"/>
            <a:ext cx="20664539" cy="11449272"/>
          </a:xfrm>
          <a:prstGeom prst="rect">
            <a:avLst/>
          </a:prstGeom>
        </p:spPr>
      </p:pic>
    </p:spTree>
    <p:extLst>
      <p:ext uri="{BB962C8B-B14F-4D97-AF65-F5344CB8AC3E}">
        <p14:creationId xmlns:p14="http://schemas.microsoft.com/office/powerpoint/2010/main" val="223907929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stretch>
            <a:fillRect/>
          </a:stretch>
        </p:blipFill>
        <p:spPr>
          <a:xfrm>
            <a:off x="0" y="1727176"/>
            <a:ext cx="18369343" cy="11367258"/>
          </a:xfrm>
          <a:prstGeom prst="rect">
            <a:avLst/>
          </a:prstGeom>
        </p:spPr>
      </p:pic>
    </p:spTree>
    <p:extLst>
      <p:ext uri="{BB962C8B-B14F-4D97-AF65-F5344CB8AC3E}">
        <p14:creationId xmlns:p14="http://schemas.microsoft.com/office/powerpoint/2010/main" val="13857639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20503" y="390416"/>
            <a:ext cx="19574996" cy="11315917"/>
          </a:xfrm>
          <a:prstGeom prst="rect">
            <a:avLst/>
          </a:prstGeom>
        </p:spPr>
      </p:pic>
    </p:spTree>
    <p:extLst>
      <p:ext uri="{BB962C8B-B14F-4D97-AF65-F5344CB8AC3E}">
        <p14:creationId xmlns:p14="http://schemas.microsoft.com/office/powerpoint/2010/main" val="87150110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898997" y="1204914"/>
            <a:ext cx="16410098" cy="11122247"/>
          </a:xfrm>
          <a:prstGeom prst="rect">
            <a:avLst/>
          </a:prstGeom>
        </p:spPr>
      </p:pic>
    </p:spTree>
    <p:extLst>
      <p:ext uri="{BB962C8B-B14F-4D97-AF65-F5344CB8AC3E}">
        <p14:creationId xmlns:p14="http://schemas.microsoft.com/office/powerpoint/2010/main" val="359753044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299597" y="5615608"/>
            <a:ext cx="9797769" cy="6544504"/>
          </a:xfrm>
          <a:prstGeom prst="rect">
            <a:avLst/>
          </a:prstGeom>
        </p:spPr>
      </p:pic>
      <p:pic>
        <p:nvPicPr>
          <p:cNvPr id="6" name="Resim 5"/>
          <p:cNvPicPr>
            <a:picLocks noChangeAspect="1"/>
          </p:cNvPicPr>
          <p:nvPr/>
        </p:nvPicPr>
        <p:blipFill>
          <a:blip r:embed="rId3"/>
          <a:stretch>
            <a:fillRect/>
          </a:stretch>
        </p:blipFill>
        <p:spPr>
          <a:xfrm>
            <a:off x="2195141" y="1151113"/>
            <a:ext cx="17321781" cy="4464496"/>
          </a:xfrm>
          <a:prstGeom prst="rect">
            <a:avLst/>
          </a:prstGeom>
        </p:spPr>
      </p:pic>
    </p:spTree>
    <p:extLst>
      <p:ext uri="{BB962C8B-B14F-4D97-AF65-F5344CB8AC3E}">
        <p14:creationId xmlns:p14="http://schemas.microsoft.com/office/powerpoint/2010/main" val="192529313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120"/>
          <p:cNvGrpSpPr/>
          <p:nvPr/>
        </p:nvGrpSpPr>
        <p:grpSpPr>
          <a:xfrm>
            <a:off x="1445196" y="867308"/>
            <a:ext cx="1435018" cy="4267376"/>
            <a:chOff x="-1603376" y="2886075"/>
            <a:chExt cx="701676" cy="2174875"/>
          </a:xfrm>
        </p:grpSpPr>
        <p:sp>
          <p:nvSpPr>
            <p:cNvPr id="6" name="Freeform 22"/>
            <p:cNvSpPr>
              <a:spLocks/>
            </p:cNvSpPr>
            <p:nvPr/>
          </p:nvSpPr>
          <p:spPr bwMode="auto">
            <a:xfrm>
              <a:off x="-1603376" y="2886075"/>
              <a:ext cx="701676" cy="2174875"/>
            </a:xfrm>
            <a:custGeom>
              <a:avLst/>
              <a:gdLst/>
              <a:ahLst/>
              <a:cxnLst>
                <a:cxn ang="0">
                  <a:pos x="130" y="557"/>
                </a:cxn>
                <a:cxn ang="0">
                  <a:pos x="128" y="567"/>
                </a:cxn>
                <a:cxn ang="0">
                  <a:pos x="108" y="580"/>
                </a:cxn>
                <a:cxn ang="0">
                  <a:pos x="94" y="569"/>
                </a:cxn>
                <a:cxn ang="0">
                  <a:pos x="99" y="551"/>
                </a:cxn>
                <a:cxn ang="0">
                  <a:pos x="96" y="551"/>
                </a:cxn>
                <a:cxn ang="0">
                  <a:pos x="72" y="554"/>
                </a:cxn>
                <a:cxn ang="0">
                  <a:pos x="56" y="554"/>
                </a:cxn>
                <a:cxn ang="0">
                  <a:pos x="10" y="553"/>
                </a:cxn>
                <a:cxn ang="0">
                  <a:pos x="29" y="543"/>
                </a:cxn>
                <a:cxn ang="0">
                  <a:pos x="48" y="531"/>
                </a:cxn>
                <a:cxn ang="0">
                  <a:pos x="54" y="525"/>
                </a:cxn>
                <a:cxn ang="0">
                  <a:pos x="49" y="511"/>
                </a:cxn>
                <a:cxn ang="0">
                  <a:pos x="51" y="465"/>
                </a:cxn>
                <a:cxn ang="0">
                  <a:pos x="47" y="389"/>
                </a:cxn>
                <a:cxn ang="0">
                  <a:pos x="38" y="327"/>
                </a:cxn>
                <a:cxn ang="0">
                  <a:pos x="25" y="321"/>
                </a:cxn>
                <a:cxn ang="0">
                  <a:pos x="33" y="275"/>
                </a:cxn>
                <a:cxn ang="0">
                  <a:pos x="34" y="258"/>
                </a:cxn>
                <a:cxn ang="0">
                  <a:pos x="37" y="242"/>
                </a:cxn>
                <a:cxn ang="0">
                  <a:pos x="40" y="201"/>
                </a:cxn>
                <a:cxn ang="0">
                  <a:pos x="14" y="211"/>
                </a:cxn>
                <a:cxn ang="0">
                  <a:pos x="2" y="181"/>
                </a:cxn>
                <a:cxn ang="0">
                  <a:pos x="8" y="169"/>
                </a:cxn>
                <a:cxn ang="0">
                  <a:pos x="11" y="162"/>
                </a:cxn>
                <a:cxn ang="0">
                  <a:pos x="18" y="153"/>
                </a:cxn>
                <a:cxn ang="0">
                  <a:pos x="18" y="141"/>
                </a:cxn>
                <a:cxn ang="0">
                  <a:pos x="22" y="123"/>
                </a:cxn>
                <a:cxn ang="0">
                  <a:pos x="27" y="104"/>
                </a:cxn>
                <a:cxn ang="0">
                  <a:pos x="42" y="96"/>
                </a:cxn>
                <a:cxn ang="0">
                  <a:pos x="73" y="84"/>
                </a:cxn>
                <a:cxn ang="0">
                  <a:pos x="76" y="77"/>
                </a:cxn>
                <a:cxn ang="0">
                  <a:pos x="68" y="60"/>
                </a:cxn>
                <a:cxn ang="0">
                  <a:pos x="64" y="52"/>
                </a:cxn>
                <a:cxn ang="0">
                  <a:pos x="63" y="38"/>
                </a:cxn>
                <a:cxn ang="0">
                  <a:pos x="59" y="27"/>
                </a:cxn>
                <a:cxn ang="0">
                  <a:pos x="92" y="0"/>
                </a:cxn>
                <a:cxn ang="0">
                  <a:pos x="110" y="7"/>
                </a:cxn>
                <a:cxn ang="0">
                  <a:pos x="119" y="32"/>
                </a:cxn>
                <a:cxn ang="0">
                  <a:pos x="119" y="36"/>
                </a:cxn>
                <a:cxn ang="0">
                  <a:pos x="117" y="54"/>
                </a:cxn>
                <a:cxn ang="0">
                  <a:pos x="113" y="69"/>
                </a:cxn>
                <a:cxn ang="0">
                  <a:pos x="125" y="80"/>
                </a:cxn>
                <a:cxn ang="0">
                  <a:pos x="165" y="93"/>
                </a:cxn>
                <a:cxn ang="0">
                  <a:pos x="175" y="110"/>
                </a:cxn>
                <a:cxn ang="0">
                  <a:pos x="184" y="167"/>
                </a:cxn>
                <a:cxn ang="0">
                  <a:pos x="186" y="212"/>
                </a:cxn>
                <a:cxn ang="0">
                  <a:pos x="165" y="263"/>
                </a:cxn>
                <a:cxn ang="0">
                  <a:pos x="164" y="301"/>
                </a:cxn>
                <a:cxn ang="0">
                  <a:pos x="149" y="327"/>
                </a:cxn>
                <a:cxn ang="0">
                  <a:pos x="145" y="400"/>
                </a:cxn>
                <a:cxn ang="0">
                  <a:pos x="144" y="490"/>
                </a:cxn>
                <a:cxn ang="0">
                  <a:pos x="133" y="542"/>
                </a:cxn>
                <a:cxn ang="0">
                  <a:pos x="132" y="550"/>
                </a:cxn>
              </a:cxnLst>
              <a:rect l="0" t="0" r="r" b="b"/>
              <a:pathLst>
                <a:path w="187" h="580">
                  <a:moveTo>
                    <a:pt x="131" y="552"/>
                  </a:moveTo>
                  <a:cubicBezTo>
                    <a:pt x="131" y="552"/>
                    <a:pt x="130" y="555"/>
                    <a:pt x="130" y="557"/>
                  </a:cubicBezTo>
                  <a:cubicBezTo>
                    <a:pt x="130" y="559"/>
                    <a:pt x="130" y="562"/>
                    <a:pt x="130" y="564"/>
                  </a:cubicBezTo>
                  <a:cubicBezTo>
                    <a:pt x="129" y="566"/>
                    <a:pt x="128" y="566"/>
                    <a:pt x="128" y="567"/>
                  </a:cubicBezTo>
                  <a:cubicBezTo>
                    <a:pt x="128" y="568"/>
                    <a:pt x="128" y="572"/>
                    <a:pt x="126" y="574"/>
                  </a:cubicBezTo>
                  <a:cubicBezTo>
                    <a:pt x="123" y="576"/>
                    <a:pt x="114" y="580"/>
                    <a:pt x="108" y="580"/>
                  </a:cubicBezTo>
                  <a:cubicBezTo>
                    <a:pt x="102" y="580"/>
                    <a:pt x="97" y="580"/>
                    <a:pt x="95" y="578"/>
                  </a:cubicBezTo>
                  <a:cubicBezTo>
                    <a:pt x="92" y="575"/>
                    <a:pt x="94" y="571"/>
                    <a:pt x="94" y="569"/>
                  </a:cubicBezTo>
                  <a:cubicBezTo>
                    <a:pt x="95" y="567"/>
                    <a:pt x="96" y="561"/>
                    <a:pt x="97" y="559"/>
                  </a:cubicBezTo>
                  <a:cubicBezTo>
                    <a:pt x="98" y="557"/>
                    <a:pt x="100" y="553"/>
                    <a:pt x="99" y="551"/>
                  </a:cubicBezTo>
                  <a:cubicBezTo>
                    <a:pt x="99" y="548"/>
                    <a:pt x="96" y="543"/>
                    <a:pt x="96" y="543"/>
                  </a:cubicBezTo>
                  <a:cubicBezTo>
                    <a:pt x="96" y="551"/>
                    <a:pt x="96" y="551"/>
                    <a:pt x="96" y="551"/>
                  </a:cubicBezTo>
                  <a:cubicBezTo>
                    <a:pt x="96" y="551"/>
                    <a:pt x="93" y="554"/>
                    <a:pt x="87" y="554"/>
                  </a:cubicBezTo>
                  <a:cubicBezTo>
                    <a:pt x="81" y="554"/>
                    <a:pt x="72" y="554"/>
                    <a:pt x="72" y="554"/>
                  </a:cubicBezTo>
                  <a:cubicBezTo>
                    <a:pt x="72" y="550"/>
                    <a:pt x="72" y="550"/>
                    <a:pt x="72" y="550"/>
                  </a:cubicBezTo>
                  <a:cubicBezTo>
                    <a:pt x="72" y="550"/>
                    <a:pt x="63" y="551"/>
                    <a:pt x="56" y="554"/>
                  </a:cubicBezTo>
                  <a:cubicBezTo>
                    <a:pt x="49" y="556"/>
                    <a:pt x="43" y="558"/>
                    <a:pt x="27" y="558"/>
                  </a:cubicBezTo>
                  <a:cubicBezTo>
                    <a:pt x="11" y="558"/>
                    <a:pt x="10" y="553"/>
                    <a:pt x="10" y="553"/>
                  </a:cubicBezTo>
                  <a:cubicBezTo>
                    <a:pt x="10" y="553"/>
                    <a:pt x="10" y="549"/>
                    <a:pt x="13" y="547"/>
                  </a:cubicBezTo>
                  <a:cubicBezTo>
                    <a:pt x="17" y="545"/>
                    <a:pt x="25" y="543"/>
                    <a:pt x="29" y="543"/>
                  </a:cubicBezTo>
                  <a:cubicBezTo>
                    <a:pt x="34" y="542"/>
                    <a:pt x="39" y="538"/>
                    <a:pt x="41" y="537"/>
                  </a:cubicBezTo>
                  <a:cubicBezTo>
                    <a:pt x="44" y="536"/>
                    <a:pt x="48" y="531"/>
                    <a:pt x="48" y="531"/>
                  </a:cubicBezTo>
                  <a:cubicBezTo>
                    <a:pt x="50" y="531"/>
                    <a:pt x="50" y="531"/>
                    <a:pt x="50" y="531"/>
                  </a:cubicBezTo>
                  <a:cubicBezTo>
                    <a:pt x="50" y="531"/>
                    <a:pt x="54" y="527"/>
                    <a:pt x="54" y="525"/>
                  </a:cubicBezTo>
                  <a:cubicBezTo>
                    <a:pt x="54" y="523"/>
                    <a:pt x="54" y="521"/>
                    <a:pt x="53" y="519"/>
                  </a:cubicBezTo>
                  <a:cubicBezTo>
                    <a:pt x="52" y="518"/>
                    <a:pt x="49" y="516"/>
                    <a:pt x="49" y="511"/>
                  </a:cubicBezTo>
                  <a:cubicBezTo>
                    <a:pt x="48" y="507"/>
                    <a:pt x="49" y="494"/>
                    <a:pt x="50" y="487"/>
                  </a:cubicBezTo>
                  <a:cubicBezTo>
                    <a:pt x="51" y="481"/>
                    <a:pt x="52" y="472"/>
                    <a:pt x="51" y="465"/>
                  </a:cubicBezTo>
                  <a:cubicBezTo>
                    <a:pt x="50" y="458"/>
                    <a:pt x="49" y="437"/>
                    <a:pt x="50" y="428"/>
                  </a:cubicBezTo>
                  <a:cubicBezTo>
                    <a:pt x="50" y="419"/>
                    <a:pt x="49" y="402"/>
                    <a:pt x="47" y="389"/>
                  </a:cubicBezTo>
                  <a:cubicBezTo>
                    <a:pt x="46" y="376"/>
                    <a:pt x="43" y="353"/>
                    <a:pt x="41" y="344"/>
                  </a:cubicBezTo>
                  <a:cubicBezTo>
                    <a:pt x="40" y="335"/>
                    <a:pt x="38" y="327"/>
                    <a:pt x="38" y="327"/>
                  </a:cubicBezTo>
                  <a:cubicBezTo>
                    <a:pt x="38" y="327"/>
                    <a:pt x="35" y="326"/>
                    <a:pt x="30" y="324"/>
                  </a:cubicBezTo>
                  <a:cubicBezTo>
                    <a:pt x="26" y="321"/>
                    <a:pt x="25" y="321"/>
                    <a:pt x="25" y="321"/>
                  </a:cubicBezTo>
                  <a:cubicBezTo>
                    <a:pt x="25" y="321"/>
                    <a:pt x="28" y="309"/>
                    <a:pt x="30" y="301"/>
                  </a:cubicBezTo>
                  <a:cubicBezTo>
                    <a:pt x="31" y="293"/>
                    <a:pt x="32" y="283"/>
                    <a:pt x="33" y="275"/>
                  </a:cubicBezTo>
                  <a:cubicBezTo>
                    <a:pt x="34" y="267"/>
                    <a:pt x="35" y="258"/>
                    <a:pt x="35" y="258"/>
                  </a:cubicBezTo>
                  <a:cubicBezTo>
                    <a:pt x="34" y="258"/>
                    <a:pt x="34" y="258"/>
                    <a:pt x="34" y="258"/>
                  </a:cubicBezTo>
                  <a:cubicBezTo>
                    <a:pt x="34" y="258"/>
                    <a:pt x="35" y="249"/>
                    <a:pt x="35" y="246"/>
                  </a:cubicBezTo>
                  <a:cubicBezTo>
                    <a:pt x="35" y="244"/>
                    <a:pt x="37" y="242"/>
                    <a:pt x="37" y="242"/>
                  </a:cubicBezTo>
                  <a:cubicBezTo>
                    <a:pt x="37" y="242"/>
                    <a:pt x="38" y="234"/>
                    <a:pt x="39" y="225"/>
                  </a:cubicBezTo>
                  <a:cubicBezTo>
                    <a:pt x="40" y="215"/>
                    <a:pt x="40" y="201"/>
                    <a:pt x="40" y="201"/>
                  </a:cubicBezTo>
                  <a:cubicBezTo>
                    <a:pt x="40" y="201"/>
                    <a:pt x="39" y="205"/>
                    <a:pt x="33" y="208"/>
                  </a:cubicBezTo>
                  <a:cubicBezTo>
                    <a:pt x="27" y="212"/>
                    <a:pt x="19" y="213"/>
                    <a:pt x="14" y="211"/>
                  </a:cubicBezTo>
                  <a:cubicBezTo>
                    <a:pt x="9" y="209"/>
                    <a:pt x="2" y="199"/>
                    <a:pt x="1" y="195"/>
                  </a:cubicBezTo>
                  <a:cubicBezTo>
                    <a:pt x="0" y="191"/>
                    <a:pt x="1" y="184"/>
                    <a:pt x="2" y="181"/>
                  </a:cubicBezTo>
                  <a:cubicBezTo>
                    <a:pt x="3" y="177"/>
                    <a:pt x="4" y="174"/>
                    <a:pt x="5" y="172"/>
                  </a:cubicBezTo>
                  <a:cubicBezTo>
                    <a:pt x="6" y="171"/>
                    <a:pt x="8" y="169"/>
                    <a:pt x="8" y="169"/>
                  </a:cubicBezTo>
                  <a:cubicBezTo>
                    <a:pt x="8" y="169"/>
                    <a:pt x="8" y="166"/>
                    <a:pt x="9" y="164"/>
                  </a:cubicBezTo>
                  <a:cubicBezTo>
                    <a:pt x="10" y="163"/>
                    <a:pt x="11" y="162"/>
                    <a:pt x="11" y="162"/>
                  </a:cubicBezTo>
                  <a:cubicBezTo>
                    <a:pt x="11" y="162"/>
                    <a:pt x="11" y="158"/>
                    <a:pt x="12" y="157"/>
                  </a:cubicBezTo>
                  <a:cubicBezTo>
                    <a:pt x="14" y="155"/>
                    <a:pt x="18" y="153"/>
                    <a:pt x="18" y="153"/>
                  </a:cubicBezTo>
                  <a:cubicBezTo>
                    <a:pt x="18" y="153"/>
                    <a:pt x="18" y="149"/>
                    <a:pt x="19" y="148"/>
                  </a:cubicBezTo>
                  <a:cubicBezTo>
                    <a:pt x="19" y="146"/>
                    <a:pt x="18" y="143"/>
                    <a:pt x="18" y="141"/>
                  </a:cubicBezTo>
                  <a:cubicBezTo>
                    <a:pt x="18" y="139"/>
                    <a:pt x="21" y="138"/>
                    <a:pt x="21" y="134"/>
                  </a:cubicBezTo>
                  <a:cubicBezTo>
                    <a:pt x="21" y="130"/>
                    <a:pt x="21" y="125"/>
                    <a:pt x="22" y="123"/>
                  </a:cubicBezTo>
                  <a:cubicBezTo>
                    <a:pt x="22" y="121"/>
                    <a:pt x="25" y="116"/>
                    <a:pt x="25" y="114"/>
                  </a:cubicBezTo>
                  <a:cubicBezTo>
                    <a:pt x="25" y="112"/>
                    <a:pt x="26" y="107"/>
                    <a:pt x="27" y="104"/>
                  </a:cubicBezTo>
                  <a:cubicBezTo>
                    <a:pt x="28" y="102"/>
                    <a:pt x="32" y="101"/>
                    <a:pt x="32" y="101"/>
                  </a:cubicBezTo>
                  <a:cubicBezTo>
                    <a:pt x="32" y="101"/>
                    <a:pt x="35" y="99"/>
                    <a:pt x="42" y="96"/>
                  </a:cubicBezTo>
                  <a:cubicBezTo>
                    <a:pt x="48" y="94"/>
                    <a:pt x="54" y="93"/>
                    <a:pt x="61" y="90"/>
                  </a:cubicBezTo>
                  <a:cubicBezTo>
                    <a:pt x="67" y="88"/>
                    <a:pt x="72" y="85"/>
                    <a:pt x="73" y="84"/>
                  </a:cubicBezTo>
                  <a:cubicBezTo>
                    <a:pt x="75" y="83"/>
                    <a:pt x="76" y="81"/>
                    <a:pt x="76" y="81"/>
                  </a:cubicBezTo>
                  <a:cubicBezTo>
                    <a:pt x="76" y="77"/>
                    <a:pt x="76" y="77"/>
                    <a:pt x="76" y="77"/>
                  </a:cubicBezTo>
                  <a:cubicBezTo>
                    <a:pt x="76" y="77"/>
                    <a:pt x="76" y="75"/>
                    <a:pt x="75" y="74"/>
                  </a:cubicBezTo>
                  <a:cubicBezTo>
                    <a:pt x="75" y="74"/>
                    <a:pt x="70" y="70"/>
                    <a:pt x="68" y="60"/>
                  </a:cubicBezTo>
                  <a:cubicBezTo>
                    <a:pt x="68" y="60"/>
                    <a:pt x="66" y="60"/>
                    <a:pt x="64" y="58"/>
                  </a:cubicBezTo>
                  <a:cubicBezTo>
                    <a:pt x="63" y="56"/>
                    <a:pt x="65" y="54"/>
                    <a:pt x="64" y="52"/>
                  </a:cubicBezTo>
                  <a:cubicBezTo>
                    <a:pt x="63" y="50"/>
                    <a:pt x="61" y="45"/>
                    <a:pt x="61" y="41"/>
                  </a:cubicBezTo>
                  <a:cubicBezTo>
                    <a:pt x="61" y="38"/>
                    <a:pt x="63" y="38"/>
                    <a:pt x="63" y="38"/>
                  </a:cubicBezTo>
                  <a:cubicBezTo>
                    <a:pt x="63" y="36"/>
                    <a:pt x="63" y="36"/>
                    <a:pt x="63" y="36"/>
                  </a:cubicBezTo>
                  <a:cubicBezTo>
                    <a:pt x="63" y="36"/>
                    <a:pt x="59" y="33"/>
                    <a:pt x="59" y="27"/>
                  </a:cubicBezTo>
                  <a:cubicBezTo>
                    <a:pt x="60" y="21"/>
                    <a:pt x="63" y="13"/>
                    <a:pt x="70" y="7"/>
                  </a:cubicBezTo>
                  <a:cubicBezTo>
                    <a:pt x="77" y="1"/>
                    <a:pt x="86" y="1"/>
                    <a:pt x="92" y="0"/>
                  </a:cubicBezTo>
                  <a:cubicBezTo>
                    <a:pt x="97" y="0"/>
                    <a:pt x="104" y="5"/>
                    <a:pt x="104" y="5"/>
                  </a:cubicBezTo>
                  <a:cubicBezTo>
                    <a:pt x="104" y="5"/>
                    <a:pt x="106" y="3"/>
                    <a:pt x="110" y="7"/>
                  </a:cubicBezTo>
                  <a:cubicBezTo>
                    <a:pt x="114" y="11"/>
                    <a:pt x="118" y="17"/>
                    <a:pt x="119" y="21"/>
                  </a:cubicBezTo>
                  <a:cubicBezTo>
                    <a:pt x="120" y="26"/>
                    <a:pt x="120" y="31"/>
                    <a:pt x="119" y="32"/>
                  </a:cubicBezTo>
                  <a:cubicBezTo>
                    <a:pt x="118" y="33"/>
                    <a:pt x="117" y="34"/>
                    <a:pt x="117" y="34"/>
                  </a:cubicBezTo>
                  <a:cubicBezTo>
                    <a:pt x="117" y="34"/>
                    <a:pt x="119" y="34"/>
                    <a:pt x="119" y="36"/>
                  </a:cubicBezTo>
                  <a:cubicBezTo>
                    <a:pt x="120" y="38"/>
                    <a:pt x="118" y="43"/>
                    <a:pt x="118" y="45"/>
                  </a:cubicBezTo>
                  <a:cubicBezTo>
                    <a:pt x="118" y="48"/>
                    <a:pt x="119" y="52"/>
                    <a:pt x="117" y="54"/>
                  </a:cubicBezTo>
                  <a:cubicBezTo>
                    <a:pt x="116" y="57"/>
                    <a:pt x="114" y="56"/>
                    <a:pt x="114" y="56"/>
                  </a:cubicBezTo>
                  <a:cubicBezTo>
                    <a:pt x="113" y="69"/>
                    <a:pt x="113" y="69"/>
                    <a:pt x="113" y="69"/>
                  </a:cubicBezTo>
                  <a:cubicBezTo>
                    <a:pt x="113" y="69"/>
                    <a:pt x="116" y="72"/>
                    <a:pt x="118" y="74"/>
                  </a:cubicBezTo>
                  <a:cubicBezTo>
                    <a:pt x="120" y="76"/>
                    <a:pt x="122" y="79"/>
                    <a:pt x="125" y="80"/>
                  </a:cubicBezTo>
                  <a:cubicBezTo>
                    <a:pt x="128" y="81"/>
                    <a:pt x="149" y="86"/>
                    <a:pt x="155" y="88"/>
                  </a:cubicBezTo>
                  <a:cubicBezTo>
                    <a:pt x="161" y="90"/>
                    <a:pt x="165" y="93"/>
                    <a:pt x="165" y="93"/>
                  </a:cubicBezTo>
                  <a:cubicBezTo>
                    <a:pt x="165" y="93"/>
                    <a:pt x="168" y="94"/>
                    <a:pt x="170" y="96"/>
                  </a:cubicBezTo>
                  <a:cubicBezTo>
                    <a:pt x="172" y="99"/>
                    <a:pt x="174" y="103"/>
                    <a:pt x="175" y="110"/>
                  </a:cubicBezTo>
                  <a:cubicBezTo>
                    <a:pt x="175" y="116"/>
                    <a:pt x="177" y="122"/>
                    <a:pt x="179" y="132"/>
                  </a:cubicBezTo>
                  <a:cubicBezTo>
                    <a:pt x="180" y="142"/>
                    <a:pt x="183" y="160"/>
                    <a:pt x="184" y="167"/>
                  </a:cubicBezTo>
                  <a:cubicBezTo>
                    <a:pt x="185" y="173"/>
                    <a:pt x="186" y="180"/>
                    <a:pt x="186" y="190"/>
                  </a:cubicBezTo>
                  <a:cubicBezTo>
                    <a:pt x="187" y="199"/>
                    <a:pt x="187" y="205"/>
                    <a:pt x="186" y="212"/>
                  </a:cubicBezTo>
                  <a:cubicBezTo>
                    <a:pt x="185" y="220"/>
                    <a:pt x="181" y="227"/>
                    <a:pt x="177" y="237"/>
                  </a:cubicBezTo>
                  <a:cubicBezTo>
                    <a:pt x="173" y="248"/>
                    <a:pt x="167" y="257"/>
                    <a:pt x="165" y="263"/>
                  </a:cubicBezTo>
                  <a:cubicBezTo>
                    <a:pt x="163" y="268"/>
                    <a:pt x="160" y="276"/>
                    <a:pt x="160" y="276"/>
                  </a:cubicBezTo>
                  <a:cubicBezTo>
                    <a:pt x="160" y="276"/>
                    <a:pt x="163" y="293"/>
                    <a:pt x="164" y="301"/>
                  </a:cubicBezTo>
                  <a:cubicBezTo>
                    <a:pt x="165" y="308"/>
                    <a:pt x="167" y="320"/>
                    <a:pt x="167" y="320"/>
                  </a:cubicBezTo>
                  <a:cubicBezTo>
                    <a:pt x="167" y="320"/>
                    <a:pt x="164" y="324"/>
                    <a:pt x="149" y="327"/>
                  </a:cubicBezTo>
                  <a:cubicBezTo>
                    <a:pt x="149" y="327"/>
                    <a:pt x="146" y="349"/>
                    <a:pt x="146" y="357"/>
                  </a:cubicBezTo>
                  <a:cubicBezTo>
                    <a:pt x="145" y="366"/>
                    <a:pt x="145" y="390"/>
                    <a:pt x="145" y="400"/>
                  </a:cubicBezTo>
                  <a:cubicBezTo>
                    <a:pt x="145" y="411"/>
                    <a:pt x="144" y="441"/>
                    <a:pt x="145" y="452"/>
                  </a:cubicBezTo>
                  <a:cubicBezTo>
                    <a:pt x="145" y="463"/>
                    <a:pt x="145" y="481"/>
                    <a:pt x="144" y="490"/>
                  </a:cubicBezTo>
                  <a:cubicBezTo>
                    <a:pt x="143" y="498"/>
                    <a:pt x="141" y="510"/>
                    <a:pt x="139" y="522"/>
                  </a:cubicBezTo>
                  <a:cubicBezTo>
                    <a:pt x="137" y="534"/>
                    <a:pt x="133" y="542"/>
                    <a:pt x="133" y="542"/>
                  </a:cubicBezTo>
                  <a:cubicBezTo>
                    <a:pt x="134" y="543"/>
                    <a:pt x="134" y="543"/>
                    <a:pt x="134" y="543"/>
                  </a:cubicBezTo>
                  <a:cubicBezTo>
                    <a:pt x="134" y="543"/>
                    <a:pt x="133" y="548"/>
                    <a:pt x="132" y="550"/>
                  </a:cubicBezTo>
                  <a:cubicBezTo>
                    <a:pt x="131" y="552"/>
                    <a:pt x="131" y="552"/>
                    <a:pt x="131" y="552"/>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23"/>
            <p:cNvSpPr>
              <a:spLocks/>
            </p:cNvSpPr>
            <p:nvPr/>
          </p:nvSpPr>
          <p:spPr bwMode="auto">
            <a:xfrm>
              <a:off x="-1322388" y="3152775"/>
              <a:ext cx="153988" cy="296863"/>
            </a:xfrm>
            <a:custGeom>
              <a:avLst/>
              <a:gdLst/>
              <a:ahLst/>
              <a:cxnLst>
                <a:cxn ang="0">
                  <a:pos x="1" y="11"/>
                </a:cxn>
                <a:cxn ang="0">
                  <a:pos x="1" y="8"/>
                </a:cxn>
                <a:cxn ang="0">
                  <a:pos x="15" y="17"/>
                </a:cxn>
                <a:cxn ang="0">
                  <a:pos x="19" y="18"/>
                </a:cxn>
                <a:cxn ang="0">
                  <a:pos x="39" y="0"/>
                </a:cxn>
                <a:cxn ang="0">
                  <a:pos x="39" y="0"/>
                </a:cxn>
                <a:cxn ang="0">
                  <a:pos x="40" y="10"/>
                </a:cxn>
                <a:cxn ang="0">
                  <a:pos x="30" y="49"/>
                </a:cxn>
                <a:cxn ang="0">
                  <a:pos x="22" y="79"/>
                </a:cxn>
                <a:cxn ang="0">
                  <a:pos x="23" y="48"/>
                </a:cxn>
                <a:cxn ang="0">
                  <a:pos x="21" y="34"/>
                </a:cxn>
                <a:cxn ang="0">
                  <a:pos x="19" y="32"/>
                </a:cxn>
                <a:cxn ang="0">
                  <a:pos x="25" y="23"/>
                </a:cxn>
                <a:cxn ang="0">
                  <a:pos x="21" y="20"/>
                </a:cxn>
                <a:cxn ang="0">
                  <a:pos x="16" y="20"/>
                </a:cxn>
                <a:cxn ang="0">
                  <a:pos x="12" y="19"/>
                </a:cxn>
                <a:cxn ang="0">
                  <a:pos x="8" y="24"/>
                </a:cxn>
                <a:cxn ang="0">
                  <a:pos x="11" y="25"/>
                </a:cxn>
                <a:cxn ang="0">
                  <a:pos x="10" y="31"/>
                </a:cxn>
                <a:cxn ang="0">
                  <a:pos x="5" y="54"/>
                </a:cxn>
                <a:cxn ang="0">
                  <a:pos x="2" y="70"/>
                </a:cxn>
                <a:cxn ang="0">
                  <a:pos x="2" y="31"/>
                </a:cxn>
                <a:cxn ang="0">
                  <a:pos x="0" y="15"/>
                </a:cxn>
                <a:cxn ang="0">
                  <a:pos x="1" y="11"/>
                </a:cxn>
              </a:cxnLst>
              <a:rect l="0" t="0" r="r" b="b"/>
              <a:pathLst>
                <a:path w="41" h="79">
                  <a:moveTo>
                    <a:pt x="1" y="11"/>
                  </a:moveTo>
                  <a:cubicBezTo>
                    <a:pt x="1" y="11"/>
                    <a:pt x="1" y="9"/>
                    <a:pt x="1" y="8"/>
                  </a:cubicBezTo>
                  <a:cubicBezTo>
                    <a:pt x="1" y="8"/>
                    <a:pt x="3" y="14"/>
                    <a:pt x="15" y="17"/>
                  </a:cubicBezTo>
                  <a:cubicBezTo>
                    <a:pt x="19" y="18"/>
                    <a:pt x="19" y="18"/>
                    <a:pt x="19" y="18"/>
                  </a:cubicBezTo>
                  <a:cubicBezTo>
                    <a:pt x="19" y="18"/>
                    <a:pt x="39" y="7"/>
                    <a:pt x="39" y="0"/>
                  </a:cubicBezTo>
                  <a:cubicBezTo>
                    <a:pt x="39" y="0"/>
                    <a:pt x="39" y="0"/>
                    <a:pt x="39" y="0"/>
                  </a:cubicBezTo>
                  <a:cubicBezTo>
                    <a:pt x="39" y="0"/>
                    <a:pt x="41" y="5"/>
                    <a:pt x="40" y="10"/>
                  </a:cubicBezTo>
                  <a:cubicBezTo>
                    <a:pt x="39" y="15"/>
                    <a:pt x="34" y="30"/>
                    <a:pt x="30" y="49"/>
                  </a:cubicBezTo>
                  <a:cubicBezTo>
                    <a:pt x="25" y="67"/>
                    <a:pt x="22" y="79"/>
                    <a:pt x="22" y="79"/>
                  </a:cubicBezTo>
                  <a:cubicBezTo>
                    <a:pt x="22" y="79"/>
                    <a:pt x="23" y="57"/>
                    <a:pt x="23" y="48"/>
                  </a:cubicBezTo>
                  <a:cubicBezTo>
                    <a:pt x="23" y="39"/>
                    <a:pt x="22" y="36"/>
                    <a:pt x="21" y="34"/>
                  </a:cubicBezTo>
                  <a:cubicBezTo>
                    <a:pt x="20" y="33"/>
                    <a:pt x="19" y="32"/>
                    <a:pt x="19" y="32"/>
                  </a:cubicBezTo>
                  <a:cubicBezTo>
                    <a:pt x="19" y="32"/>
                    <a:pt x="21" y="26"/>
                    <a:pt x="25" y="23"/>
                  </a:cubicBezTo>
                  <a:cubicBezTo>
                    <a:pt x="25" y="23"/>
                    <a:pt x="23" y="21"/>
                    <a:pt x="21" y="20"/>
                  </a:cubicBezTo>
                  <a:cubicBezTo>
                    <a:pt x="21" y="20"/>
                    <a:pt x="19" y="20"/>
                    <a:pt x="16" y="20"/>
                  </a:cubicBezTo>
                  <a:cubicBezTo>
                    <a:pt x="13" y="21"/>
                    <a:pt x="12" y="19"/>
                    <a:pt x="12" y="19"/>
                  </a:cubicBezTo>
                  <a:cubicBezTo>
                    <a:pt x="12" y="19"/>
                    <a:pt x="9" y="21"/>
                    <a:pt x="8" y="24"/>
                  </a:cubicBezTo>
                  <a:cubicBezTo>
                    <a:pt x="11" y="25"/>
                    <a:pt x="11" y="25"/>
                    <a:pt x="11" y="25"/>
                  </a:cubicBezTo>
                  <a:cubicBezTo>
                    <a:pt x="11" y="25"/>
                    <a:pt x="11" y="29"/>
                    <a:pt x="10" y="31"/>
                  </a:cubicBezTo>
                  <a:cubicBezTo>
                    <a:pt x="9" y="33"/>
                    <a:pt x="7" y="40"/>
                    <a:pt x="5" y="54"/>
                  </a:cubicBezTo>
                  <a:cubicBezTo>
                    <a:pt x="2" y="67"/>
                    <a:pt x="2" y="70"/>
                    <a:pt x="2" y="70"/>
                  </a:cubicBezTo>
                  <a:cubicBezTo>
                    <a:pt x="2" y="70"/>
                    <a:pt x="2" y="41"/>
                    <a:pt x="2" y="31"/>
                  </a:cubicBezTo>
                  <a:cubicBezTo>
                    <a:pt x="2" y="21"/>
                    <a:pt x="1" y="16"/>
                    <a:pt x="0" y="15"/>
                  </a:cubicBezTo>
                  <a:cubicBezTo>
                    <a:pt x="0" y="13"/>
                    <a:pt x="1" y="11"/>
                    <a:pt x="1"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Dikdörtgen 16"/>
          <p:cNvSpPr/>
          <p:nvPr/>
        </p:nvSpPr>
        <p:spPr>
          <a:xfrm>
            <a:off x="3844867" y="1365812"/>
            <a:ext cx="5000660" cy="656117"/>
          </a:xfrm>
          <a:prstGeom prst="rect">
            <a:avLst/>
          </a:prstGeom>
        </p:spPr>
        <p:txBody>
          <a:bodyPr wrap="square" lIns="101133" tIns="50566" rIns="101133" bIns="50566">
            <a:spAutoFit/>
          </a:bodyPr>
          <a:lstStyle/>
          <a:p>
            <a:pPr algn="just"/>
            <a:r>
              <a:rPr lang="tr-TR" sz="3600" u="sng" dirty="0"/>
              <a:t>TAŞINMAZIN MALİKİ </a:t>
            </a:r>
            <a:endParaRPr lang="tr-TR" sz="3600" dirty="0"/>
          </a:p>
        </p:txBody>
      </p:sp>
      <p:sp>
        <p:nvSpPr>
          <p:cNvPr id="10" name="Dikdörtgen 16"/>
          <p:cNvSpPr/>
          <p:nvPr/>
        </p:nvSpPr>
        <p:spPr>
          <a:xfrm>
            <a:off x="3844867" y="2524867"/>
            <a:ext cx="16073550" cy="656117"/>
          </a:xfrm>
          <a:prstGeom prst="rect">
            <a:avLst/>
          </a:prstGeom>
        </p:spPr>
        <p:txBody>
          <a:bodyPr wrap="square" lIns="101133" tIns="50566" rIns="101133" bIns="50566">
            <a:spAutoFit/>
          </a:bodyPr>
          <a:lstStyle/>
          <a:p>
            <a:pPr algn="just"/>
            <a:r>
              <a:rPr lang="tr-TR" sz="3600" u="sng" dirty="0"/>
              <a:t>TAŞINMAZIN MALİKİNİN; VEKİLİ, MİRASÇISI, VASİ , KAYYUM VB.   </a:t>
            </a:r>
            <a:endParaRPr lang="tr-TR" sz="3600" dirty="0"/>
          </a:p>
        </p:txBody>
      </p:sp>
      <p:sp>
        <p:nvSpPr>
          <p:cNvPr id="11" name="Dikdörtgen 16"/>
          <p:cNvSpPr/>
          <p:nvPr/>
        </p:nvSpPr>
        <p:spPr>
          <a:xfrm>
            <a:off x="3814977" y="3869959"/>
            <a:ext cx="11644394" cy="656117"/>
          </a:xfrm>
          <a:prstGeom prst="rect">
            <a:avLst/>
          </a:prstGeom>
        </p:spPr>
        <p:txBody>
          <a:bodyPr wrap="square" lIns="101133" tIns="50566" rIns="101133" bIns="50566">
            <a:spAutoFit/>
          </a:bodyPr>
          <a:lstStyle/>
          <a:p>
            <a:pPr algn="just"/>
            <a:r>
              <a:rPr lang="tr-TR" sz="3600" u="sng" dirty="0"/>
              <a:t>TAŞINMAZIN MALİKİ TÜZEL KİŞİ İSE ; TEMSİLCİSİ </a:t>
            </a:r>
            <a:endParaRPr lang="tr-TR" sz="3600" dirty="0"/>
          </a:p>
        </p:txBody>
      </p:sp>
      <p:sp>
        <p:nvSpPr>
          <p:cNvPr id="16" name="Dikdörtgen 16"/>
          <p:cNvSpPr/>
          <p:nvPr/>
        </p:nvSpPr>
        <p:spPr>
          <a:xfrm>
            <a:off x="4666755" y="17625269"/>
            <a:ext cx="12230584" cy="1210115"/>
          </a:xfrm>
          <a:prstGeom prst="rect">
            <a:avLst/>
          </a:prstGeom>
        </p:spPr>
        <p:txBody>
          <a:bodyPr wrap="square" lIns="101133" tIns="50566" rIns="101133" bIns="50566">
            <a:spAutoFit/>
          </a:bodyPr>
          <a:lstStyle/>
          <a:p>
            <a:pPr algn="just"/>
            <a:r>
              <a:rPr lang="tr-TR" sz="3600" dirty="0" err="1"/>
              <a:t>LİHKAB</a:t>
            </a:r>
            <a:r>
              <a:rPr lang="tr-TR" sz="3600" dirty="0"/>
              <a:t> KAPSAMINDA YAPILAN İŞLEMLERDE : MALİK ADINA </a:t>
            </a:r>
            <a:r>
              <a:rPr lang="tr-TR" sz="3600" dirty="0" err="1"/>
              <a:t>LİHKAB</a:t>
            </a:r>
            <a:endParaRPr lang="tr-TR" sz="3600" dirty="0"/>
          </a:p>
        </p:txBody>
      </p:sp>
      <p:sp>
        <p:nvSpPr>
          <p:cNvPr id="2" name="Dikdörtgen 1"/>
          <p:cNvSpPr/>
          <p:nvPr/>
        </p:nvSpPr>
        <p:spPr>
          <a:xfrm>
            <a:off x="390656" y="7623580"/>
            <a:ext cx="19514168" cy="646331"/>
          </a:xfrm>
          <a:prstGeom prst="rect">
            <a:avLst/>
          </a:prstGeom>
        </p:spPr>
        <p:txBody>
          <a:bodyPr wrap="square">
            <a:spAutoFit/>
          </a:bodyPr>
          <a:lstStyle/>
          <a:p>
            <a:r>
              <a:rPr lang="tr-TR" sz="3600" dirty="0"/>
              <a:t>  </a:t>
            </a:r>
          </a:p>
        </p:txBody>
      </p:sp>
      <p:sp>
        <p:nvSpPr>
          <p:cNvPr id="3" name="Dikdörtgen 2"/>
          <p:cNvSpPr/>
          <p:nvPr/>
        </p:nvSpPr>
        <p:spPr>
          <a:xfrm>
            <a:off x="281229" y="9156771"/>
            <a:ext cx="17128596" cy="1200329"/>
          </a:xfrm>
          <a:prstGeom prst="rect">
            <a:avLst/>
          </a:prstGeom>
        </p:spPr>
        <p:txBody>
          <a:bodyPr wrap="square">
            <a:spAutoFit/>
          </a:bodyPr>
          <a:lstStyle/>
          <a:p>
            <a:r>
              <a:rPr lang="tr-TR" sz="3600" dirty="0"/>
              <a:t> </a:t>
            </a:r>
          </a:p>
          <a:p>
            <a:r>
              <a:rPr lang="tr-TR" sz="3600" dirty="0"/>
              <a:t> </a:t>
            </a:r>
          </a:p>
        </p:txBody>
      </p:sp>
      <p:sp>
        <p:nvSpPr>
          <p:cNvPr id="12" name="Dikdörtgen 16"/>
          <p:cNvSpPr/>
          <p:nvPr/>
        </p:nvSpPr>
        <p:spPr>
          <a:xfrm>
            <a:off x="694221" y="7809616"/>
            <a:ext cx="16991363" cy="2318111"/>
          </a:xfrm>
          <a:prstGeom prst="rect">
            <a:avLst/>
          </a:prstGeom>
        </p:spPr>
        <p:txBody>
          <a:bodyPr wrap="square" lIns="101133" tIns="50566" rIns="101133" bIns="50566">
            <a:spAutoFit/>
          </a:bodyPr>
          <a:lstStyle/>
          <a:p>
            <a:pPr algn="just"/>
            <a:r>
              <a:rPr lang="tr-TR" sz="3600" dirty="0"/>
              <a:t>KAMU KURUM VE KURULUŞLARINA AİT TAŞINMAZLARIN ÜÇÜNCÜ KİŞİLERE</a:t>
            </a:r>
          </a:p>
          <a:p>
            <a:pPr algn="just"/>
            <a:r>
              <a:rPr lang="tr-TR" sz="3600" dirty="0"/>
              <a:t>SATILMASI AMACI İLE APLİKASYON İŞLEMLERİNDE, YAZIDA İŞLEMİ TALEP</a:t>
            </a:r>
          </a:p>
          <a:p>
            <a:pPr algn="just"/>
            <a:r>
              <a:rPr lang="tr-TR" sz="3600" dirty="0"/>
              <a:t>EDEN GERÇEK/TÜZEL KİŞİNİN </a:t>
            </a:r>
            <a:r>
              <a:rPr lang="tr-TR" sz="3600" dirty="0" err="1"/>
              <a:t>T.C</a:t>
            </a:r>
            <a:r>
              <a:rPr lang="tr-TR" sz="3600" dirty="0"/>
              <a:t> KİMLİK NUMARASI /VERGİ NUMARASININ</a:t>
            </a:r>
          </a:p>
          <a:p>
            <a:pPr algn="just"/>
            <a:r>
              <a:rPr lang="tr-TR" sz="3600" dirty="0"/>
              <a:t>BELİRTİLMESİ HALİNDE, BU KİŞİLER DE TAŞINMAZIN İLGİLİSİ SAYILIR </a:t>
            </a:r>
          </a:p>
        </p:txBody>
      </p:sp>
      <p:sp>
        <p:nvSpPr>
          <p:cNvPr id="13" name="Dikdörtgen 16"/>
          <p:cNvSpPr/>
          <p:nvPr/>
        </p:nvSpPr>
        <p:spPr>
          <a:xfrm>
            <a:off x="686101" y="5631625"/>
            <a:ext cx="17929992" cy="2318111"/>
          </a:xfrm>
          <a:prstGeom prst="rect">
            <a:avLst/>
          </a:prstGeom>
        </p:spPr>
        <p:txBody>
          <a:bodyPr wrap="square" lIns="101133" tIns="50566" rIns="101133" bIns="50566">
            <a:spAutoFit/>
          </a:bodyPr>
          <a:lstStyle/>
          <a:p>
            <a:pPr algn="just"/>
            <a:r>
              <a:rPr lang="tr-TR" sz="3600" dirty="0"/>
              <a:t>TAŞINMAZ ÜZERİNDEKİ SINIRLI AYNİ HAKKIN LEHTARI SAHİP OLDUĞU HAK İLE</a:t>
            </a:r>
          </a:p>
          <a:p>
            <a:pPr algn="just"/>
            <a:r>
              <a:rPr lang="tr-TR" sz="3600" dirty="0"/>
              <a:t>SINIRLI OLARAK İLGİLİDİR VE SÖZ KONUSU HAKLA SINIRLI İŞLEM TALEBİNDE BULUNABİLİR</a:t>
            </a:r>
          </a:p>
          <a:p>
            <a:pPr algn="just"/>
            <a:endParaRPr lang="tr-TR" sz="3600" dirty="0"/>
          </a:p>
        </p:txBody>
      </p:sp>
      <p:pic>
        <p:nvPicPr>
          <p:cNvPr id="1026" name="Picture 2" descr="Gazette - Yüreğir Belediyesi'ne ait 14 adet taşınmaz (iş yeri, tarla) açık  artırma ile satılac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547" y="10576262"/>
            <a:ext cx="8459033" cy="187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0900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55" t="9620" r="32690" b="5324"/>
          <a:stretch/>
        </p:blipFill>
        <p:spPr bwMode="auto">
          <a:xfrm>
            <a:off x="394941" y="1511152"/>
            <a:ext cx="7170855" cy="1019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126" y="1511152"/>
            <a:ext cx="2603103" cy="2603103"/>
          </a:xfrm>
          <a:prstGeom prst="rect">
            <a:avLst/>
          </a:prstGeom>
        </p:spPr>
      </p:pic>
      <p:sp>
        <p:nvSpPr>
          <p:cNvPr id="4" name="Metin kutusu 3"/>
          <p:cNvSpPr txBox="1"/>
          <p:nvPr/>
        </p:nvSpPr>
        <p:spPr>
          <a:xfrm>
            <a:off x="14580517" y="1570337"/>
            <a:ext cx="622393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3200"/>
              <a:t>BELEDİYE/İL ENCÜMENİNE  OLUMLU ONAY İÇİN GÖNDERİLİR.</a:t>
            </a:r>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4430" t="8608" r="32964" b="4135"/>
          <a:stretch/>
        </p:blipFill>
        <p:spPr bwMode="auto">
          <a:xfrm>
            <a:off x="1259037" y="2003583"/>
            <a:ext cx="8078399" cy="11339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4462" t="13503" r="33829" b="8523"/>
          <a:stretch/>
        </p:blipFill>
        <p:spPr bwMode="auto">
          <a:xfrm>
            <a:off x="11376793" y="1939359"/>
            <a:ext cx="8244284" cy="11403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Resim 7"/>
          <p:cNvPicPr>
            <a:picLocks noChangeAspect="1"/>
          </p:cNvPicPr>
          <p:nvPr/>
        </p:nvPicPr>
        <p:blipFill>
          <a:blip r:embed="rId7"/>
          <a:stretch>
            <a:fillRect/>
          </a:stretch>
        </p:blipFill>
        <p:spPr>
          <a:xfrm>
            <a:off x="7494524" y="3447010"/>
            <a:ext cx="8314754" cy="824603"/>
          </a:xfrm>
          <a:prstGeom prst="rect">
            <a:avLst/>
          </a:prstGeom>
        </p:spPr>
      </p:pic>
    </p:spTree>
    <p:extLst>
      <p:ext uri="{BB962C8B-B14F-4D97-AF65-F5344CB8AC3E}">
        <p14:creationId xmlns:p14="http://schemas.microsoft.com/office/powerpoint/2010/main" val="380341748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72222E-6 -2.77521E-7 L 0.10625 -0.00671 " pathEditMode="relative" ptsTypes="AA">
                                      <p:cBhvr>
                                        <p:cTn id="16" dur="2000" fill="hold"/>
                                        <p:tgtEl>
                                          <p:spTgt spid="3"/>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ppt_x</p:attrName>
                                        </p:attrNameLst>
                                      </p:cBhvr>
                                      <p:tavLst>
                                        <p:tav tm="0">
                                          <p:val>
                                            <p:strVal val="#ppt_x"/>
                                          </p:val>
                                        </p:tav>
                                        <p:tav tm="100000">
                                          <p:val>
                                            <p:strVal val="#ppt_x"/>
                                          </p:val>
                                        </p:tav>
                                      </p:tavLst>
                                    </p:anim>
                                    <p:anim calcmode="lin" valueType="num">
                                      <p:cBhvr>
                                        <p:cTn id="21"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2000"/>
                                        <p:tgtEl>
                                          <p:spTgt spid="2"/>
                                        </p:tgtEl>
                                      </p:cBhvr>
                                    </p:animEffect>
                                    <p:set>
                                      <p:cBhvr>
                                        <p:cTn id="26" dur="1" fill="hold">
                                          <p:stCondLst>
                                            <p:cond delay="1999"/>
                                          </p:stCondLst>
                                        </p:cTn>
                                        <p:tgtEl>
                                          <p:spTgt spid="2"/>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par>
                                <p:cTn id="38" presetID="21"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par>
                                <p:cTn id="41" presetID="10" presetClass="entr" presetSubtype="0" fill="hold" nodeType="withEffect">
                                  <p:stCondLst>
                                    <p:cond delay="3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etin kutusu"/>
          <p:cNvSpPr txBox="1"/>
          <p:nvPr/>
        </p:nvSpPr>
        <p:spPr>
          <a:xfrm>
            <a:off x="2699197" y="597573"/>
            <a:ext cx="16273213" cy="584775"/>
          </a:xfrm>
          <a:prstGeom prst="rect">
            <a:avLst/>
          </a:prstGeom>
          <a:noFill/>
        </p:spPr>
        <p:txBody>
          <a:bodyPr wrap="square" rtlCol="0">
            <a:spAutoFit/>
          </a:bodyPr>
          <a:lstStyle/>
          <a:p>
            <a:pPr algn="ctr"/>
            <a:r>
              <a:rPr lang="tr-TR" sz="3200" b="1">
                <a:solidFill>
                  <a:srgbClr val="00B050"/>
                </a:solidFill>
                <a:latin typeface="+mj-lt"/>
                <a:ea typeface="PMingLiU-ExtB" pitchFamily="18" charset="-120"/>
              </a:rPr>
              <a:t>İL VEYA İLÇE SINIR HUDUT PARSELLERİNDE TEVDİT</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81" y="12303641"/>
            <a:ext cx="3897383" cy="576065"/>
          </a:xfrm>
          <a:prstGeom prst="rect">
            <a:avLst/>
          </a:prstGeom>
        </p:spPr>
      </p:pic>
      <p:sp>
        <p:nvSpPr>
          <p:cNvPr id="9" name="Metin kutusu 8"/>
          <p:cNvSpPr txBox="1"/>
          <p:nvPr/>
        </p:nvSpPr>
        <p:spPr>
          <a:xfrm>
            <a:off x="5002060" y="10157811"/>
            <a:ext cx="1833322" cy="584775"/>
          </a:xfrm>
          <a:prstGeom prst="rect">
            <a:avLst/>
          </a:prstGeom>
          <a:noFill/>
        </p:spPr>
        <p:txBody>
          <a:bodyPr wrap="none" rtlCol="0">
            <a:spAutoFit/>
          </a:bodyPr>
          <a:lstStyle/>
          <a:p>
            <a:r>
              <a:rPr lang="tr-TR" sz="3200"/>
              <a:t>İL SINIRI</a:t>
            </a:r>
          </a:p>
        </p:txBody>
      </p:sp>
      <p:sp>
        <p:nvSpPr>
          <p:cNvPr id="10" name="Metin kutusu 9"/>
          <p:cNvSpPr txBox="1"/>
          <p:nvPr/>
        </p:nvSpPr>
        <p:spPr>
          <a:xfrm>
            <a:off x="5002060" y="12303641"/>
            <a:ext cx="2419252" cy="584775"/>
          </a:xfrm>
          <a:prstGeom prst="rect">
            <a:avLst/>
          </a:prstGeom>
          <a:noFill/>
        </p:spPr>
        <p:txBody>
          <a:bodyPr wrap="none" rtlCol="0">
            <a:spAutoFit/>
          </a:bodyPr>
          <a:lstStyle/>
          <a:p>
            <a:r>
              <a:rPr lang="tr-TR" sz="3200"/>
              <a:t>İLÇE SINIRI</a:t>
            </a:r>
          </a:p>
        </p:txBody>
      </p:sp>
      <p:pic>
        <p:nvPicPr>
          <p:cNvPr id="11" name="Resim 10"/>
          <p:cNvPicPr>
            <a:picLocks noChangeAspect="1"/>
          </p:cNvPicPr>
          <p:nvPr/>
        </p:nvPicPr>
        <p:blipFill rotWithShape="1">
          <a:blip r:embed="rId4">
            <a:extLst>
              <a:ext uri="{28A0092B-C50C-407E-A947-70E740481C1C}">
                <a14:useLocalDpi xmlns:a14="http://schemas.microsoft.com/office/drawing/2010/main" val="0"/>
              </a:ext>
            </a:extLst>
          </a:blip>
          <a:srcRect t="27978"/>
          <a:stretch/>
        </p:blipFill>
        <p:spPr>
          <a:xfrm>
            <a:off x="754981" y="10055459"/>
            <a:ext cx="3897383" cy="720708"/>
          </a:xfrm>
          <a:prstGeom prst="rect">
            <a:avLst/>
          </a:prstGeom>
        </p:spPr>
      </p:pic>
      <p:sp>
        <p:nvSpPr>
          <p:cNvPr id="16" name="Dikdörtgen 15"/>
          <p:cNvSpPr/>
          <p:nvPr/>
        </p:nvSpPr>
        <p:spPr>
          <a:xfrm rot="5400000">
            <a:off x="12631649" y="5663433"/>
            <a:ext cx="1819387" cy="2098115"/>
          </a:xfrm>
          <a:prstGeom prst="rect">
            <a:avLst/>
          </a:prstGeom>
          <a:solidFill>
            <a:srgbClr val="7030A0"/>
          </a:solid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7" name="Metin kutusu 16"/>
          <p:cNvSpPr txBox="1"/>
          <p:nvPr/>
        </p:nvSpPr>
        <p:spPr>
          <a:xfrm>
            <a:off x="9617734" y="6382392"/>
            <a:ext cx="2513941" cy="646331"/>
          </a:xfrm>
          <a:prstGeom prst="rect">
            <a:avLst/>
          </a:prstGeom>
          <a:noFill/>
        </p:spPr>
        <p:txBody>
          <a:bodyPr wrap="square" rtlCol="0">
            <a:spAutoFit/>
          </a:bodyPr>
          <a:lstStyle/>
          <a:p>
            <a:r>
              <a:rPr lang="tr-TR" sz="3600" b="1"/>
              <a:t>GÖLBAŞI</a:t>
            </a:r>
          </a:p>
        </p:txBody>
      </p:sp>
      <p:sp>
        <p:nvSpPr>
          <p:cNvPr id="18" name="Metin kutusu 17"/>
          <p:cNvSpPr txBox="1"/>
          <p:nvPr/>
        </p:nvSpPr>
        <p:spPr>
          <a:xfrm>
            <a:off x="15516621" y="6678909"/>
            <a:ext cx="2185214" cy="646331"/>
          </a:xfrm>
          <a:prstGeom prst="rect">
            <a:avLst/>
          </a:prstGeom>
          <a:noFill/>
        </p:spPr>
        <p:txBody>
          <a:bodyPr wrap="none" rtlCol="0">
            <a:spAutoFit/>
          </a:bodyPr>
          <a:lstStyle/>
          <a:p>
            <a:r>
              <a:rPr lang="tr-TR" sz="3600" b="1"/>
              <a:t>ANKARA</a:t>
            </a:r>
          </a:p>
        </p:txBody>
      </p:sp>
      <p:pic>
        <p:nvPicPr>
          <p:cNvPr id="19" name="Resim 18"/>
          <p:cNvPicPr>
            <a:picLocks noChangeAspect="1"/>
          </p:cNvPicPr>
          <p:nvPr/>
        </p:nvPicPr>
        <p:blipFill rotWithShape="1">
          <a:blip r:embed="rId3">
            <a:extLst>
              <a:ext uri="{28A0092B-C50C-407E-A947-70E740481C1C}">
                <a14:useLocalDpi xmlns:a14="http://schemas.microsoft.com/office/drawing/2010/main" val="0"/>
              </a:ext>
            </a:extLst>
          </a:blip>
          <a:srcRect t="37321" b="21211"/>
          <a:stretch/>
        </p:blipFill>
        <p:spPr>
          <a:xfrm>
            <a:off x="7499822" y="7166733"/>
            <a:ext cx="4992463" cy="910902"/>
          </a:xfrm>
          <a:prstGeom prst="rect">
            <a:avLst/>
          </a:prstGeom>
        </p:spPr>
      </p:pic>
      <p:pic>
        <p:nvPicPr>
          <p:cNvPr id="21" name="Resim 20"/>
          <p:cNvPicPr>
            <a:picLocks noChangeAspect="1"/>
          </p:cNvPicPr>
          <p:nvPr/>
        </p:nvPicPr>
        <p:blipFill rotWithShape="1">
          <a:blip r:embed="rId4">
            <a:extLst>
              <a:ext uri="{28A0092B-C50C-407E-A947-70E740481C1C}">
                <a14:useLocalDpi xmlns:a14="http://schemas.microsoft.com/office/drawing/2010/main" val="0"/>
              </a:ext>
            </a:extLst>
          </a:blip>
          <a:srcRect t="27978"/>
          <a:stretch/>
        </p:blipFill>
        <p:spPr>
          <a:xfrm>
            <a:off x="14746261" y="7267430"/>
            <a:ext cx="4154736" cy="910901"/>
          </a:xfrm>
          <a:prstGeom prst="rect">
            <a:avLst/>
          </a:prstGeom>
        </p:spPr>
      </p:pic>
      <p:sp>
        <p:nvSpPr>
          <p:cNvPr id="22" name="Metin kutusu 21"/>
          <p:cNvSpPr txBox="1"/>
          <p:nvPr/>
        </p:nvSpPr>
        <p:spPr>
          <a:xfrm>
            <a:off x="16209119" y="8694814"/>
            <a:ext cx="1492716" cy="646331"/>
          </a:xfrm>
          <a:prstGeom prst="rect">
            <a:avLst/>
          </a:prstGeom>
          <a:noFill/>
        </p:spPr>
        <p:txBody>
          <a:bodyPr wrap="none" rtlCol="0">
            <a:spAutoFit/>
          </a:bodyPr>
          <a:lstStyle/>
          <a:p>
            <a:r>
              <a:rPr lang="tr-TR" sz="3600" b="1"/>
              <a:t>BOLU</a:t>
            </a:r>
          </a:p>
        </p:txBody>
      </p:sp>
      <p:sp>
        <p:nvSpPr>
          <p:cNvPr id="23" name="Metin kutusu 22"/>
          <p:cNvSpPr txBox="1"/>
          <p:nvPr/>
        </p:nvSpPr>
        <p:spPr>
          <a:xfrm>
            <a:off x="9617734" y="8695077"/>
            <a:ext cx="2501903" cy="646331"/>
          </a:xfrm>
          <a:prstGeom prst="rect">
            <a:avLst/>
          </a:prstGeom>
          <a:noFill/>
        </p:spPr>
        <p:txBody>
          <a:bodyPr wrap="none" rtlCol="0">
            <a:spAutoFit/>
          </a:bodyPr>
          <a:lstStyle/>
          <a:p>
            <a:r>
              <a:rPr lang="tr-TR" sz="3600" b="1"/>
              <a:t>HAYMANA</a:t>
            </a:r>
          </a:p>
        </p:txBody>
      </p:sp>
      <p:sp>
        <p:nvSpPr>
          <p:cNvPr id="24" name="Dikdörtgen 23"/>
          <p:cNvSpPr/>
          <p:nvPr/>
        </p:nvSpPr>
        <p:spPr>
          <a:xfrm rot="5400000">
            <a:off x="12357843" y="7822903"/>
            <a:ext cx="2366998" cy="2098115"/>
          </a:xfrm>
          <a:prstGeom prst="rect">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12479608" y="5802798"/>
            <a:ext cx="2110792" cy="435501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p:cNvSpPr/>
          <p:nvPr/>
        </p:nvSpPr>
        <p:spPr>
          <a:xfrm rot="5400000">
            <a:off x="13088678" y="5177188"/>
            <a:ext cx="905327" cy="2098115"/>
          </a:xfrm>
          <a:prstGeom prst="rect">
            <a:avLst/>
          </a:prstGeom>
          <a:solidFill>
            <a:srgbClr val="FF0000"/>
          </a:solidFill>
          <a:ln w="762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27" name="Dikdörtgen 26"/>
          <p:cNvSpPr/>
          <p:nvPr/>
        </p:nvSpPr>
        <p:spPr>
          <a:xfrm rot="5400000">
            <a:off x="11801891" y="7398521"/>
            <a:ext cx="3478902" cy="2098114"/>
          </a:xfrm>
          <a:prstGeom prst="rect">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Metin kutusu 27"/>
          <p:cNvSpPr txBox="1"/>
          <p:nvPr/>
        </p:nvSpPr>
        <p:spPr>
          <a:xfrm>
            <a:off x="15511850" y="5903079"/>
            <a:ext cx="2185214" cy="646331"/>
          </a:xfrm>
          <a:prstGeom prst="rect">
            <a:avLst/>
          </a:prstGeom>
          <a:noFill/>
        </p:spPr>
        <p:txBody>
          <a:bodyPr wrap="none" rtlCol="0">
            <a:spAutoFit/>
          </a:bodyPr>
          <a:lstStyle/>
          <a:p>
            <a:r>
              <a:rPr lang="tr-TR" sz="3600" b="1"/>
              <a:t>ANKARA</a:t>
            </a:r>
          </a:p>
        </p:txBody>
      </p:sp>
      <p:sp>
        <p:nvSpPr>
          <p:cNvPr id="29" name="Metin kutusu 28"/>
          <p:cNvSpPr txBox="1"/>
          <p:nvPr/>
        </p:nvSpPr>
        <p:spPr>
          <a:xfrm>
            <a:off x="16209119" y="7980305"/>
            <a:ext cx="1492716" cy="646331"/>
          </a:xfrm>
          <a:prstGeom prst="rect">
            <a:avLst/>
          </a:prstGeom>
          <a:noFill/>
        </p:spPr>
        <p:txBody>
          <a:bodyPr wrap="none" rtlCol="0">
            <a:spAutoFit/>
          </a:bodyPr>
          <a:lstStyle/>
          <a:p>
            <a:r>
              <a:rPr lang="tr-TR" sz="3600" b="1"/>
              <a:t>BOLU</a:t>
            </a:r>
          </a:p>
        </p:txBody>
      </p:sp>
      <p:sp>
        <p:nvSpPr>
          <p:cNvPr id="30" name="Metin kutusu 29"/>
          <p:cNvSpPr txBox="1"/>
          <p:nvPr/>
        </p:nvSpPr>
        <p:spPr>
          <a:xfrm>
            <a:off x="9617733" y="5865373"/>
            <a:ext cx="2287806" cy="646331"/>
          </a:xfrm>
          <a:prstGeom prst="rect">
            <a:avLst/>
          </a:prstGeom>
          <a:noFill/>
        </p:spPr>
        <p:txBody>
          <a:bodyPr wrap="none" rtlCol="0">
            <a:spAutoFit/>
          </a:bodyPr>
          <a:lstStyle/>
          <a:p>
            <a:r>
              <a:rPr lang="tr-TR" sz="3600" b="1"/>
              <a:t>GÖLBAŞI</a:t>
            </a:r>
          </a:p>
        </p:txBody>
      </p:sp>
      <p:sp>
        <p:nvSpPr>
          <p:cNvPr id="31" name="Metin kutusu 30"/>
          <p:cNvSpPr txBox="1"/>
          <p:nvPr/>
        </p:nvSpPr>
        <p:spPr>
          <a:xfrm>
            <a:off x="9629772" y="7980304"/>
            <a:ext cx="2501903" cy="646331"/>
          </a:xfrm>
          <a:prstGeom prst="rect">
            <a:avLst/>
          </a:prstGeom>
          <a:noFill/>
        </p:spPr>
        <p:txBody>
          <a:bodyPr wrap="none" rtlCol="0">
            <a:spAutoFit/>
          </a:bodyPr>
          <a:lstStyle/>
          <a:p>
            <a:r>
              <a:rPr lang="tr-TR" sz="3600" b="1"/>
              <a:t>HAYMANA</a:t>
            </a:r>
          </a:p>
        </p:txBody>
      </p:sp>
      <p:pic>
        <p:nvPicPr>
          <p:cNvPr id="32" name="Resim 31"/>
          <p:cNvPicPr>
            <a:picLocks noChangeAspect="1"/>
          </p:cNvPicPr>
          <p:nvPr/>
        </p:nvPicPr>
        <p:blipFill rotWithShape="1">
          <a:blip r:embed="rId4">
            <a:extLst>
              <a:ext uri="{28A0092B-C50C-407E-A947-70E740481C1C}">
                <a14:useLocalDpi xmlns:a14="http://schemas.microsoft.com/office/drawing/2010/main" val="0"/>
              </a:ext>
            </a:extLst>
          </a:blip>
          <a:srcRect t="27978"/>
          <a:stretch/>
        </p:blipFill>
        <p:spPr>
          <a:xfrm>
            <a:off x="14938333" y="6511704"/>
            <a:ext cx="4549093" cy="506365"/>
          </a:xfrm>
          <a:prstGeom prst="rect">
            <a:avLst/>
          </a:prstGeom>
        </p:spPr>
      </p:pic>
      <p:pic>
        <p:nvPicPr>
          <p:cNvPr id="33" name="Resim 32"/>
          <p:cNvPicPr>
            <a:picLocks noChangeAspect="1"/>
          </p:cNvPicPr>
          <p:nvPr/>
        </p:nvPicPr>
        <p:blipFill rotWithShape="1">
          <a:blip r:embed="rId3">
            <a:extLst>
              <a:ext uri="{28A0092B-C50C-407E-A947-70E740481C1C}">
                <a14:useLocalDpi xmlns:a14="http://schemas.microsoft.com/office/drawing/2010/main" val="0"/>
              </a:ext>
            </a:extLst>
          </a:blip>
          <a:srcRect t="37321" b="21211"/>
          <a:stretch/>
        </p:blipFill>
        <p:spPr>
          <a:xfrm>
            <a:off x="7421312" y="6594408"/>
            <a:ext cx="5032790" cy="423661"/>
          </a:xfrm>
          <a:prstGeom prst="rect">
            <a:avLst/>
          </a:prstGeom>
        </p:spPr>
      </p:pic>
      <p:sp>
        <p:nvSpPr>
          <p:cNvPr id="34" name="Metin kutusu 33"/>
          <p:cNvSpPr txBox="1"/>
          <p:nvPr/>
        </p:nvSpPr>
        <p:spPr>
          <a:xfrm>
            <a:off x="754981" y="1653697"/>
            <a:ext cx="9995621"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3200"/>
              <a:t>HER İKİ BELEDİYE VE VEYA İL ENCÜMEN  KARARI</a:t>
            </a:r>
          </a:p>
        </p:txBody>
      </p:sp>
      <p:sp>
        <p:nvSpPr>
          <p:cNvPr id="35" name="Metin kutusu 34"/>
          <p:cNvSpPr txBox="1"/>
          <p:nvPr/>
        </p:nvSpPr>
        <p:spPr>
          <a:xfrm>
            <a:off x="754981" y="2652374"/>
            <a:ext cx="15159471"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3200"/>
              <a:t>GEREKİRSE TARIM VE ORMAN İL/İLÇE MÜDÜRLÜĞÜNÜN UYGUNLUK YAZISI</a:t>
            </a:r>
          </a:p>
        </p:txBody>
      </p:sp>
      <p:sp>
        <p:nvSpPr>
          <p:cNvPr id="36" name="Metin kutusu 35"/>
          <p:cNvSpPr txBox="1"/>
          <p:nvPr/>
        </p:nvSpPr>
        <p:spPr>
          <a:xfrm>
            <a:off x="754981" y="3700319"/>
            <a:ext cx="17291016"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3200"/>
              <a:t>GEREKİRSE KÜLTÜR VE TABİAT VARLIK YÖNÜYLE İLGİLİ İDAREDEN UYGUNLUK YAZISI</a:t>
            </a:r>
          </a:p>
        </p:txBody>
      </p:sp>
      <p:sp>
        <p:nvSpPr>
          <p:cNvPr id="37" name="Metin kutusu 36"/>
          <p:cNvSpPr txBox="1"/>
          <p:nvPr/>
        </p:nvSpPr>
        <p:spPr>
          <a:xfrm>
            <a:off x="782181" y="1674528"/>
            <a:ext cx="13435281"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3200" dirty="0"/>
              <a:t>DOSYA KONTROLÜ HER İKİ MÜDÜRLÜK ELEMANLARINCA YAPILIR. </a:t>
            </a:r>
          </a:p>
        </p:txBody>
      </p:sp>
      <p:sp>
        <p:nvSpPr>
          <p:cNvPr id="38" name="Metin kutusu 37"/>
          <p:cNvSpPr txBox="1"/>
          <p:nvPr/>
        </p:nvSpPr>
        <p:spPr>
          <a:xfrm>
            <a:off x="754981" y="2589379"/>
            <a:ext cx="16067412" cy="584775"/>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tr-TR" sz="3200"/>
              <a:t>HANGİ PARSELİN HANGİ KISIMDA KALACAĞI DÜŞENCELER KISMINA BELİRTİLİR.</a:t>
            </a:r>
          </a:p>
        </p:txBody>
      </p:sp>
      <p:sp>
        <p:nvSpPr>
          <p:cNvPr id="39" name="Metin kutusu 38"/>
          <p:cNvSpPr txBox="1"/>
          <p:nvPr/>
        </p:nvSpPr>
        <p:spPr>
          <a:xfrm>
            <a:off x="771514" y="3776634"/>
            <a:ext cx="1901011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tr-TR" sz="3200"/>
              <a:t>TAPU MÜDÜRLÜĞÜNDE YAPILAN TESCİL SONRASI DİĞER TAPU MÜDÜRLÜĞÜ TESCİLİ YAPAR</a:t>
            </a:r>
          </a:p>
        </p:txBody>
      </p:sp>
    </p:spTree>
    <p:extLst>
      <p:ext uri="{BB962C8B-B14F-4D97-AF65-F5344CB8AC3E}">
        <p14:creationId xmlns:p14="http://schemas.microsoft.com/office/powerpoint/2010/main" val="333613125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ppt_x</p:attrName>
                                        </p:attrNameLst>
                                      </p:cBhvr>
                                      <p:tavLst>
                                        <p:tav tm="0">
                                          <p:val>
                                            <p:strVal val="#ppt_x"/>
                                          </p:val>
                                        </p:tav>
                                        <p:tav tm="100000">
                                          <p:val>
                                            <p:strVal val="#ppt_x"/>
                                          </p:val>
                                        </p:tav>
                                      </p:tavLst>
                                    </p:anim>
                                    <p:anim calcmode="lin" valueType="num">
                                      <p:cBhvr>
                                        <p:cTn id="28" dur="2000" fill="hold"/>
                                        <p:tgtEl>
                                          <p:spTgt spid="1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anim calcmode="lin" valueType="num">
                                      <p:cBhvr>
                                        <p:cTn id="32" dur="2000" fill="hold"/>
                                        <p:tgtEl>
                                          <p:spTgt spid="17"/>
                                        </p:tgtEl>
                                        <p:attrNameLst>
                                          <p:attrName>ppt_x</p:attrName>
                                        </p:attrNameLst>
                                      </p:cBhvr>
                                      <p:tavLst>
                                        <p:tav tm="0">
                                          <p:val>
                                            <p:strVal val="#ppt_x"/>
                                          </p:val>
                                        </p:tav>
                                        <p:tav tm="100000">
                                          <p:val>
                                            <p:strVal val="#ppt_x"/>
                                          </p:val>
                                        </p:tav>
                                      </p:tavLst>
                                    </p:anim>
                                    <p:anim calcmode="lin" valueType="num">
                                      <p:cBhvr>
                                        <p:cTn id="33" dur="2000" fill="hold"/>
                                        <p:tgtEl>
                                          <p:spTgt spid="1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anim calcmode="lin" valueType="num">
                                      <p:cBhvr>
                                        <p:cTn id="37" dur="2000" fill="hold"/>
                                        <p:tgtEl>
                                          <p:spTgt spid="18"/>
                                        </p:tgtEl>
                                        <p:attrNameLst>
                                          <p:attrName>ppt_x</p:attrName>
                                        </p:attrNameLst>
                                      </p:cBhvr>
                                      <p:tavLst>
                                        <p:tav tm="0">
                                          <p:val>
                                            <p:strVal val="#ppt_x"/>
                                          </p:val>
                                        </p:tav>
                                        <p:tav tm="100000">
                                          <p:val>
                                            <p:strVal val="#ppt_x"/>
                                          </p:val>
                                        </p:tav>
                                      </p:tavLst>
                                    </p:anim>
                                    <p:anim calcmode="lin" valueType="num">
                                      <p:cBhvr>
                                        <p:cTn id="38" dur="2000" fill="hold"/>
                                        <p:tgtEl>
                                          <p:spTgt spid="18"/>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ppt_x</p:attrName>
                                        </p:attrNameLst>
                                      </p:cBhvr>
                                      <p:tavLst>
                                        <p:tav tm="0">
                                          <p:val>
                                            <p:strVal val="#ppt_x"/>
                                          </p:val>
                                        </p:tav>
                                        <p:tav tm="100000">
                                          <p:val>
                                            <p:strVal val="#ppt_x"/>
                                          </p:val>
                                        </p:tav>
                                      </p:tavLst>
                                    </p:anim>
                                    <p:anim calcmode="lin" valueType="num">
                                      <p:cBhvr>
                                        <p:cTn id="43"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000"/>
                                        <p:tgtEl>
                                          <p:spTgt spid="23"/>
                                        </p:tgtEl>
                                      </p:cBhvr>
                                    </p:animEffect>
                                    <p:anim calcmode="lin" valueType="num">
                                      <p:cBhvr>
                                        <p:cTn id="49" dur="2000" fill="hold"/>
                                        <p:tgtEl>
                                          <p:spTgt spid="23"/>
                                        </p:tgtEl>
                                        <p:attrNameLst>
                                          <p:attrName>ppt_x</p:attrName>
                                        </p:attrNameLst>
                                      </p:cBhvr>
                                      <p:tavLst>
                                        <p:tav tm="0">
                                          <p:val>
                                            <p:strVal val="#ppt_x"/>
                                          </p:val>
                                        </p:tav>
                                        <p:tav tm="100000">
                                          <p:val>
                                            <p:strVal val="#ppt_x"/>
                                          </p:val>
                                        </p:tav>
                                      </p:tavLst>
                                    </p:anim>
                                    <p:anim calcmode="lin" valueType="num">
                                      <p:cBhvr>
                                        <p:cTn id="50" dur="2000" fill="hold"/>
                                        <p:tgtEl>
                                          <p:spTgt spid="2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2000"/>
                                        <p:tgtEl>
                                          <p:spTgt spid="22"/>
                                        </p:tgtEl>
                                      </p:cBhvr>
                                    </p:animEffect>
                                    <p:anim calcmode="lin" valueType="num">
                                      <p:cBhvr>
                                        <p:cTn id="54" dur="2000" fill="hold"/>
                                        <p:tgtEl>
                                          <p:spTgt spid="22"/>
                                        </p:tgtEl>
                                        <p:attrNameLst>
                                          <p:attrName>ppt_x</p:attrName>
                                        </p:attrNameLst>
                                      </p:cBhvr>
                                      <p:tavLst>
                                        <p:tav tm="0">
                                          <p:val>
                                            <p:strVal val="#ppt_x"/>
                                          </p:val>
                                        </p:tav>
                                        <p:tav tm="100000">
                                          <p:val>
                                            <p:strVal val="#ppt_x"/>
                                          </p:val>
                                        </p:tav>
                                      </p:tavLst>
                                    </p:anim>
                                    <p:anim calcmode="lin" valueType="num">
                                      <p:cBhvr>
                                        <p:cTn id="55" dur="2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000"/>
                                        <p:tgtEl>
                                          <p:spTgt spid="21"/>
                                        </p:tgtEl>
                                      </p:cBhvr>
                                    </p:animEffect>
                                    <p:anim calcmode="lin" valueType="num">
                                      <p:cBhvr>
                                        <p:cTn id="59" dur="2000" fill="hold"/>
                                        <p:tgtEl>
                                          <p:spTgt spid="21"/>
                                        </p:tgtEl>
                                        <p:attrNameLst>
                                          <p:attrName>ppt_x</p:attrName>
                                        </p:attrNameLst>
                                      </p:cBhvr>
                                      <p:tavLst>
                                        <p:tav tm="0">
                                          <p:val>
                                            <p:strVal val="#ppt_x"/>
                                          </p:val>
                                        </p:tav>
                                        <p:tav tm="100000">
                                          <p:val>
                                            <p:strVal val="#ppt_x"/>
                                          </p:val>
                                        </p:tav>
                                      </p:tavLst>
                                    </p:anim>
                                    <p:anim calcmode="lin" valueType="num">
                                      <p:cBhvr>
                                        <p:cTn id="60" dur="2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2000"/>
                                        <p:tgtEl>
                                          <p:spTgt spid="24"/>
                                        </p:tgtEl>
                                      </p:cBhvr>
                                    </p:animEffect>
                                    <p:anim calcmode="lin" valueType="num">
                                      <p:cBhvr>
                                        <p:cTn id="64" dur="2000" fill="hold"/>
                                        <p:tgtEl>
                                          <p:spTgt spid="24"/>
                                        </p:tgtEl>
                                        <p:attrNameLst>
                                          <p:attrName>ppt_x</p:attrName>
                                        </p:attrNameLst>
                                      </p:cBhvr>
                                      <p:tavLst>
                                        <p:tav tm="0">
                                          <p:val>
                                            <p:strVal val="#ppt_x"/>
                                          </p:val>
                                        </p:tav>
                                        <p:tav tm="100000">
                                          <p:val>
                                            <p:strVal val="#ppt_x"/>
                                          </p:val>
                                        </p:tav>
                                      </p:tavLst>
                                    </p:anim>
                                    <p:anim calcmode="lin" valueType="num">
                                      <p:cBhvr>
                                        <p:cTn id="65"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6"/>
                                        </p:tgtEl>
                                      </p:cBhvr>
                                    </p:animEffect>
                                    <p:set>
                                      <p:cBhvr>
                                        <p:cTn id="70" dur="1" fill="hold">
                                          <p:stCondLst>
                                            <p:cond delay="19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000"/>
                                        <p:tgtEl>
                                          <p:spTgt spid="17"/>
                                        </p:tgtEl>
                                      </p:cBhvr>
                                    </p:animEffect>
                                    <p:set>
                                      <p:cBhvr>
                                        <p:cTn id="73" dur="1" fill="hold">
                                          <p:stCondLst>
                                            <p:cond delay="19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000"/>
                                        <p:tgtEl>
                                          <p:spTgt spid="18"/>
                                        </p:tgtEl>
                                      </p:cBhvr>
                                    </p:animEffect>
                                    <p:set>
                                      <p:cBhvr>
                                        <p:cTn id="76" dur="1" fill="hold">
                                          <p:stCondLst>
                                            <p:cond delay="1999"/>
                                          </p:stCondLst>
                                        </p:cTn>
                                        <p:tgtEl>
                                          <p:spTgt spid="1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2000"/>
                                        <p:tgtEl>
                                          <p:spTgt spid="19"/>
                                        </p:tgtEl>
                                      </p:cBhvr>
                                    </p:animEffect>
                                    <p:set>
                                      <p:cBhvr>
                                        <p:cTn id="79" dur="1" fill="hold">
                                          <p:stCondLst>
                                            <p:cond delay="19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0"/>
                                        <p:tgtEl>
                                          <p:spTgt spid="23"/>
                                        </p:tgtEl>
                                      </p:cBhvr>
                                    </p:animEffect>
                                    <p:set>
                                      <p:cBhvr>
                                        <p:cTn id="82" dur="1" fill="hold">
                                          <p:stCondLst>
                                            <p:cond delay="1999"/>
                                          </p:stCondLst>
                                        </p:cTn>
                                        <p:tgtEl>
                                          <p:spTgt spid="2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22"/>
                                        </p:tgtEl>
                                      </p:cBhvr>
                                    </p:animEffect>
                                    <p:set>
                                      <p:cBhvr>
                                        <p:cTn id="85" dur="1" fill="hold">
                                          <p:stCondLst>
                                            <p:cond delay="1999"/>
                                          </p:stCondLst>
                                        </p:cTn>
                                        <p:tgtEl>
                                          <p:spTgt spid="2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1"/>
                                        </p:tgtEl>
                                      </p:cBhvr>
                                    </p:animEffect>
                                    <p:set>
                                      <p:cBhvr>
                                        <p:cTn id="88" dur="1" fill="hold">
                                          <p:stCondLst>
                                            <p:cond delay="1999"/>
                                          </p:stCondLst>
                                        </p:cTn>
                                        <p:tgtEl>
                                          <p:spTgt spid="2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000"/>
                                        <p:tgtEl>
                                          <p:spTgt spid="24"/>
                                        </p:tgtEl>
                                      </p:cBhvr>
                                    </p:animEffect>
                                    <p:set>
                                      <p:cBhvr>
                                        <p:cTn id="91" dur="1" fill="hold">
                                          <p:stCondLst>
                                            <p:cond delay="1999"/>
                                          </p:stCondLst>
                                        </p:cTn>
                                        <p:tgtEl>
                                          <p:spTgt spid="24"/>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20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xit" presetSubtype="21" fill="hold" grpId="1" nodeType="clickEffect">
                                  <p:stCondLst>
                                    <p:cond delay="0"/>
                                  </p:stCondLst>
                                  <p:childTnLst>
                                    <p:animEffect transition="out" filter="barn(inVertical)">
                                      <p:cBhvr>
                                        <p:cTn id="98" dur="2000"/>
                                        <p:tgtEl>
                                          <p:spTgt spid="25"/>
                                        </p:tgtEl>
                                      </p:cBhvr>
                                    </p:animEffect>
                                    <p:set>
                                      <p:cBhvr>
                                        <p:cTn id="99" dur="1" fill="hold">
                                          <p:stCondLst>
                                            <p:cond delay="1999"/>
                                          </p:stCondLst>
                                        </p:cTn>
                                        <p:tgtEl>
                                          <p:spTgt spid="25"/>
                                        </p:tgtEl>
                                        <p:attrNameLst>
                                          <p:attrName>style.visibility</p:attrName>
                                        </p:attrNameLst>
                                      </p:cBhvr>
                                      <p:to>
                                        <p:strVal val="hidden"/>
                                      </p:to>
                                    </p:set>
                                  </p:childTnLst>
                                </p:cTn>
                              </p:par>
                              <p:par>
                                <p:cTn id="100" presetID="6" presetClass="entr" presetSubtype="16"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circle(in)">
                                      <p:cBhvr>
                                        <p:cTn id="102" dur="2000"/>
                                        <p:tgtEl>
                                          <p:spTgt spid="26"/>
                                        </p:tgtEl>
                                      </p:cBhvr>
                                    </p:animEffect>
                                  </p:childTnLst>
                                </p:cTn>
                              </p:par>
                              <p:par>
                                <p:cTn id="103" presetID="6" presetClass="entr" presetSubtype="16"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circle(in)">
                                      <p:cBhvr>
                                        <p:cTn id="105" dur="2000"/>
                                        <p:tgtEl>
                                          <p:spTgt spid="2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2000"/>
                                        <p:tgtEl>
                                          <p:spTgt spid="3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2000"/>
                                        <p:tgtEl>
                                          <p:spTgt spid="3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9"/>
                                        </p:tgtEl>
                                        <p:attrNameLst>
                                          <p:attrName>style.visibility</p:attrName>
                                        </p:attrNameLst>
                                      </p:cBhvr>
                                      <p:to>
                                        <p:strVal val="visible"/>
                                      </p:to>
                                    </p:set>
                                    <p:animEffect transition="in" filter="fade">
                                      <p:cBhvr>
                                        <p:cTn id="114" dur="2000"/>
                                        <p:tgtEl>
                                          <p:spTgt spid="2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2000"/>
                                        <p:tgtEl>
                                          <p:spTgt spid="28"/>
                                        </p:tgtEl>
                                      </p:cBhvr>
                                    </p:animEffect>
                                  </p:childTnLst>
                                </p:cTn>
                              </p:par>
                              <p:par>
                                <p:cTn id="118" presetID="10" presetClass="entr" presetSubtype="0" fill="hold" nodeType="with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2000"/>
                                        <p:tgtEl>
                                          <p:spTgt spid="33"/>
                                        </p:tgtEl>
                                      </p:cBhvr>
                                    </p:animEffect>
                                  </p:childTnLst>
                                </p:cTn>
                              </p:par>
                              <p:par>
                                <p:cTn id="121" presetID="10"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20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barn(inVertical)">
                                      <p:cBhvr>
                                        <p:cTn id="128" dur="2000"/>
                                        <p:tgtEl>
                                          <p:spTgt spid="34"/>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barn(inVertical)">
                                      <p:cBhvr>
                                        <p:cTn id="133" dur="2000"/>
                                        <p:tgtEl>
                                          <p:spTgt spid="35"/>
                                        </p:tgtEl>
                                      </p:cBhvr>
                                    </p:animEffect>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36"/>
                                        </p:tgtEl>
                                        <p:attrNameLst>
                                          <p:attrName>style.visibility</p:attrName>
                                        </p:attrNameLst>
                                      </p:cBhvr>
                                      <p:to>
                                        <p:strVal val="visible"/>
                                      </p:to>
                                    </p:set>
                                    <p:animEffect transition="in" filter="barn(inVertical)">
                                      <p:cBhvr>
                                        <p:cTn id="138" dur="2000"/>
                                        <p:tgtEl>
                                          <p:spTgt spid="3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2000"/>
                                        <p:tgtEl>
                                          <p:spTgt spid="34"/>
                                        </p:tgtEl>
                                      </p:cBhvr>
                                    </p:animEffect>
                                    <p:set>
                                      <p:cBhvr>
                                        <p:cTn id="143" dur="1" fill="hold">
                                          <p:stCondLst>
                                            <p:cond delay="1999"/>
                                          </p:stCondLst>
                                        </p:cTn>
                                        <p:tgtEl>
                                          <p:spTgt spid="3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000"/>
                                        <p:tgtEl>
                                          <p:spTgt spid="35"/>
                                        </p:tgtEl>
                                      </p:cBhvr>
                                    </p:animEffect>
                                    <p:set>
                                      <p:cBhvr>
                                        <p:cTn id="146" dur="1" fill="hold">
                                          <p:stCondLst>
                                            <p:cond delay="1999"/>
                                          </p:stCondLst>
                                        </p:cTn>
                                        <p:tgtEl>
                                          <p:spTgt spid="35"/>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2000"/>
                                        <p:tgtEl>
                                          <p:spTgt spid="36"/>
                                        </p:tgtEl>
                                      </p:cBhvr>
                                    </p:animEffect>
                                    <p:set>
                                      <p:cBhvr>
                                        <p:cTn id="149" dur="1" fill="hold">
                                          <p:stCondLst>
                                            <p:cond delay="1999"/>
                                          </p:stCondLst>
                                        </p:cTn>
                                        <p:tgtEl>
                                          <p:spTgt spid="36"/>
                                        </p:tgtEl>
                                        <p:attrNameLst>
                                          <p:attrName>style.visibility</p:attrName>
                                        </p:attrNameLst>
                                      </p:cBhvr>
                                      <p:to>
                                        <p:strVal val="hidden"/>
                                      </p:to>
                                    </p:set>
                                  </p:childTnLst>
                                </p:cTn>
                              </p:par>
                              <p:par>
                                <p:cTn id="150" presetID="22" presetClass="entr" presetSubtype="4" fill="hold" grpId="0" nodeType="with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wipe(down)">
                                      <p:cBhvr>
                                        <p:cTn id="152" dur="2000"/>
                                        <p:tgtEl>
                                          <p:spTgt spid="3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wipe(down)">
                                      <p:cBhvr>
                                        <p:cTn id="157" dur="2000"/>
                                        <p:tgtEl>
                                          <p:spTgt spid="38"/>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grpId="0" nodeType="click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wipe(down)">
                                      <p:cBhvr>
                                        <p:cTn id="16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6" grpId="0" animBg="1"/>
      <p:bldP spid="16" grpId="1" animBg="1"/>
      <p:bldP spid="17" grpId="0"/>
      <p:bldP spid="17" grpId="1"/>
      <p:bldP spid="18" grpId="0"/>
      <p:bldP spid="18" grpId="1"/>
      <p:bldP spid="22" grpId="0"/>
      <p:bldP spid="22" grpId="1"/>
      <p:bldP spid="23" grpId="0"/>
      <p:bldP spid="23" grpId="1"/>
      <p:bldP spid="24" grpId="0" animBg="1"/>
      <p:bldP spid="24" grpId="1" animBg="1"/>
      <p:bldP spid="25" grpId="0" animBg="1"/>
      <p:bldP spid="25" grpId="1" animBg="1"/>
      <p:bldP spid="26" grpId="0" animBg="1"/>
      <p:bldP spid="27" grpId="0" animBg="1"/>
      <p:bldP spid="28" grpId="0"/>
      <p:bldP spid="29" grpId="0"/>
      <p:bldP spid="30" grpId="0"/>
      <p:bldP spid="31" grpId="0"/>
      <p:bldP spid="34" grpId="0" animBg="1"/>
      <p:bldP spid="34" grpId="1" animBg="1"/>
      <p:bldP spid="35" grpId="0" animBg="1"/>
      <p:bldP spid="35" grpId="1" animBg="1"/>
      <p:bldP spid="36" grpId="0" animBg="1"/>
      <p:bldP spid="36" grpId="1" animBg="1"/>
      <p:bldP spid="37" grpId="0" animBg="1"/>
      <p:bldP spid="38" grpId="0" animBg="1"/>
      <p:bldP spid="3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kgm.gov.tr/sites/default/files/default_images/tkg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160" y="2015208"/>
            <a:ext cx="11665296" cy="612221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803653" y="863080"/>
            <a:ext cx="8917827" cy="92333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tr-TR" sz="5400" dirty="0">
                <a:solidFill>
                  <a:srgbClr val="FF9933"/>
                </a:solidFill>
              </a:rPr>
              <a:t>TEKNİK İNCELEME BİRİMİ </a:t>
            </a:r>
          </a:p>
        </p:txBody>
      </p:sp>
      <p:sp>
        <p:nvSpPr>
          <p:cNvPr id="7" name="Metin kutusu 6"/>
          <p:cNvSpPr txBox="1"/>
          <p:nvPr/>
        </p:nvSpPr>
        <p:spPr>
          <a:xfrm>
            <a:off x="4643413" y="10944200"/>
            <a:ext cx="14175997" cy="92333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tr-TR" sz="5400" dirty="0">
                <a:solidFill>
                  <a:srgbClr val="0624FE"/>
                </a:solidFill>
              </a:rPr>
              <a:t>DİNLEDİĞİNİZ İÇİN TEŞEKKÜR EDİYORUM</a:t>
            </a:r>
          </a:p>
        </p:txBody>
      </p:sp>
    </p:spTree>
    <p:extLst>
      <p:ext uri="{BB962C8B-B14F-4D97-AF65-F5344CB8AC3E}">
        <p14:creationId xmlns:p14="http://schemas.microsoft.com/office/powerpoint/2010/main" val="27520035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44" y="3767910"/>
            <a:ext cx="18502442" cy="585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596832"/>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778" y="2754313"/>
            <a:ext cx="9620318" cy="514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652" y="9031422"/>
            <a:ext cx="4531975" cy="178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0" name="Dirsek Bağlayıcısı 15"/>
          <p:cNvCxnSpPr/>
          <p:nvPr/>
        </p:nvCxnSpPr>
        <p:spPr>
          <a:xfrm rot="5400000">
            <a:off x="6234402" y="8352184"/>
            <a:ext cx="1356887" cy="1588"/>
          </a:xfrm>
          <a:prstGeom prst="straightConnector1">
            <a:avLst/>
          </a:prstGeom>
          <a:ln w="38100">
            <a:solidFill>
              <a:schemeClr val="tx1"/>
            </a:solidFill>
            <a:headEnd w="sm" len="med"/>
            <a:tailEnd type="arrow"/>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noChangeArrowheads="1"/>
          </p:cNvPicPr>
          <p:nvPr/>
        </p:nvPicPr>
        <p:blipFill>
          <a:blip r:embed="rId5"/>
          <a:srcRect/>
          <a:stretch>
            <a:fillRect/>
          </a:stretch>
        </p:blipFill>
        <p:spPr bwMode="auto">
          <a:xfrm>
            <a:off x="10666937" y="8466956"/>
            <a:ext cx="3960440" cy="2838900"/>
          </a:xfrm>
          <a:prstGeom prst="rect">
            <a:avLst/>
          </a:prstGeom>
          <a:noFill/>
          <a:ln w="9525">
            <a:noFill/>
            <a:miter lim="800000"/>
            <a:headEnd/>
            <a:tailEnd/>
          </a:ln>
          <a:effectLst/>
        </p:spPr>
      </p:pic>
    </p:spTree>
    <p:extLst>
      <p:ext uri="{BB962C8B-B14F-4D97-AF65-F5344CB8AC3E}">
        <p14:creationId xmlns:p14="http://schemas.microsoft.com/office/powerpoint/2010/main" val="112038922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sld>
</file>

<file path=ppt/theme/theme1.xml><?xml version="1.0" encoding="utf-8"?>
<a:theme xmlns:a="http://schemas.openxmlformats.org/drawingml/2006/main" name="Sunu2_Yuvarlak Logolu">
  <a:themeElements>
    <a:clrScheme name="Sunu2_Yuvarlak Logol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u2_Yuvarlak Logolu">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headEnd type="arrow"/>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unu2_Yuvarlak Logol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u2_Yuvarlak Logol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u2_Yuvarlak Logol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u2_Yuvarlak Logol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u2_Yuvarlak Logol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u2_Yuvarlak Logol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u2_Yuvarlak Logol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u2_Yuvarlak Logol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u2_Yuvarlak Logol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u2_Yuvarlak Logol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u2_Yuvarlak Logol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u2_Yuvarlak Logol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19178</TotalTime>
  <Words>2544</Words>
  <Application>Microsoft Office PowerPoint</Application>
  <PresentationFormat>Özel</PresentationFormat>
  <Paragraphs>617</Paragraphs>
  <Slides>72</Slides>
  <Notes>27</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72</vt:i4>
      </vt:variant>
    </vt:vector>
  </HeadingPairs>
  <TitlesOfParts>
    <vt:vector size="81" baseType="lpstr">
      <vt:lpstr>Arial</vt:lpstr>
      <vt:lpstr>Arial Black</vt:lpstr>
      <vt:lpstr>Calibri</vt:lpstr>
      <vt:lpstr>Noto Sans</vt:lpstr>
      <vt:lpstr>Open Sans</vt:lpstr>
      <vt:lpstr>Times New Roman</vt:lpstr>
      <vt:lpstr>Verdana</vt:lpstr>
      <vt:lpstr>Wingdings</vt:lpstr>
      <vt:lpstr>Sunu2_Yuvarlak Logolu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BÜLENT KILIÇ</dc:creator>
  <cp:lastModifiedBy>dHb</cp:lastModifiedBy>
  <cp:revision>1584</cp:revision>
  <dcterms:created xsi:type="dcterms:W3CDTF">2010-01-21T11:06:00Z</dcterms:created>
  <dcterms:modified xsi:type="dcterms:W3CDTF">2026-04-22T05:12:41Z</dcterms:modified>
</cp:coreProperties>
</file>