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86" r:id="rId3"/>
    <p:sldId id="303" r:id="rId4"/>
    <p:sldId id="258" r:id="rId5"/>
    <p:sldId id="259" r:id="rId6"/>
    <p:sldId id="261" r:id="rId7"/>
    <p:sldId id="260" r:id="rId8"/>
    <p:sldId id="262" r:id="rId9"/>
    <p:sldId id="289" r:id="rId10"/>
    <p:sldId id="312" r:id="rId11"/>
    <p:sldId id="307" r:id="rId12"/>
    <p:sldId id="264" r:id="rId13"/>
    <p:sldId id="308" r:id="rId14"/>
    <p:sldId id="309" r:id="rId15"/>
    <p:sldId id="265" r:id="rId16"/>
    <p:sldId id="266" r:id="rId17"/>
    <p:sldId id="290" r:id="rId18"/>
    <p:sldId id="291" r:id="rId19"/>
    <p:sldId id="301" r:id="rId20"/>
    <p:sldId id="317" r:id="rId21"/>
    <p:sldId id="318" r:id="rId22"/>
    <p:sldId id="294" r:id="rId23"/>
    <p:sldId id="319" r:id="rId24"/>
    <p:sldId id="320" r:id="rId25"/>
    <p:sldId id="296" r:id="rId26"/>
    <p:sldId id="321" r:id="rId27"/>
    <p:sldId id="269" r:id="rId28"/>
    <p:sldId id="270" r:id="rId29"/>
    <p:sldId id="297" r:id="rId30"/>
    <p:sldId id="295" r:id="rId31"/>
    <p:sldId id="298" r:id="rId32"/>
    <p:sldId id="306" r:id="rId33"/>
    <p:sldId id="299" r:id="rId34"/>
    <p:sldId id="300" r:id="rId35"/>
    <p:sldId id="274" r:id="rId36"/>
    <p:sldId id="288" r:id="rId37"/>
    <p:sldId id="267" r:id="rId38"/>
    <p:sldId id="316" r:id="rId39"/>
    <p:sldId id="276" r:id="rId40"/>
    <p:sldId id="277" r:id="rId41"/>
    <p:sldId id="278" r:id="rId42"/>
    <p:sldId id="279" r:id="rId43"/>
    <p:sldId id="314" r:id="rId44"/>
    <p:sldId id="304" r:id="rId45"/>
    <p:sldId id="280" r:id="rId46"/>
    <p:sldId id="322" r:id="rId47"/>
    <p:sldId id="302" r:id="rId48"/>
    <p:sldId id="323" r:id="rId49"/>
    <p:sldId id="281" r:id="rId50"/>
    <p:sldId id="310" r:id="rId51"/>
    <p:sldId id="282" r:id="rId52"/>
    <p:sldId id="283" r:id="rId53"/>
    <p:sldId id="284" r:id="rId54"/>
    <p:sldId id="305" r:id="rId55"/>
    <p:sldId id="315" r:id="rId56"/>
    <p:sldId id="285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67D"/>
    <a:srgbClr val="E7792B"/>
    <a:srgbClr val="C05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323" autoAdjust="0"/>
  </p:normalViewPr>
  <p:slideViewPr>
    <p:cSldViewPr snapToGrid="0" snapToObjects="1">
      <p:cViewPr varScale="1">
        <p:scale>
          <a:sx n="113" d="100"/>
          <a:sy n="113" d="100"/>
        </p:scale>
        <p:origin x="43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9FF1-FB7D-46E7-9335-3DCCFEE918E1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89A0-7D63-4180-9097-FA06542D53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38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08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57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006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1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505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824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28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25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326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08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68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824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986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083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341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182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566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503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013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800" b="0" i="0" u="none" strike="noStrike" baseline="0" dirty="0">
              <a:solidFill>
                <a:srgbClr val="00000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986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070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61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336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856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205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561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772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188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323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680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845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534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692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3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51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90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51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9A0-7D63-4180-9097-FA06542D53F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33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10BB12-2C0A-EC4E-AC3D-53120124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1768A3-319D-D44F-A9C5-0B2D1BBE0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A48D4F-E0C1-8445-8A01-8B0F69FD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7953FA-A1E8-2C49-BC05-A1B6ECBB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9A8561-B1BB-1040-A65A-8E07FE84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6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45C947-CCCF-3543-AEB2-CF7096DB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BF11CFD-3716-5E49-996E-9CE3E342C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ADD7AC-BB9D-B449-AA24-95F46925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79F4C9-7F3B-6241-AC9C-0DFA00C5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062B58-5827-A846-A2E0-93053A40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A830352-DEA0-EF41-822E-A3D9897AD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52B88A-99BD-554D-A25B-1EA9E19E4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C686AE-D696-0A46-9DF8-076E3BB3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933AE5-6CAB-2C4D-B96F-A4C5D866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7A1C30-CBFC-D04F-B967-AE22F315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71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9327D9-4490-6A48-AEF2-C343AD85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751BC7-B4F2-0C41-A730-EC145B9D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DE7E7D-88D4-8948-AA9A-14ED9D18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40A4D1-0F72-8648-B851-CC704944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15DE91-EB38-5945-AC35-B33D58D8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52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80E7F7-3EE1-1345-9653-1D52C135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73E9C8-DEFB-B742-A1E6-D558B7D7C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C08F4B-E736-DB4F-BA08-4B70FC11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ABD80A-C438-194F-9AE5-6C44E378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9F4613-893F-154C-8951-52CED5E9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64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7DF0E-CDD4-9748-9156-C13AA8A4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187036-60BA-A147-B14D-321001197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6D5719-D469-ED4C-9E10-3270FB0A0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EB0C60-E022-6E41-9A69-996652DE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8127E9-8517-864C-8560-01C651E2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786148-EAB1-1E4A-B5E7-2D608460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9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3678BE-D7BE-F447-A7C3-C36F9DE3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AF4610-4A04-394E-9DDF-F78A0E95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B36B3A-AECD-8644-A6E8-855D3133F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F25BA2B-DA2E-BA4F-B118-9A3B537E2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A8CB41E-5D43-8742-AE69-49490E807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FC39671-89B9-F04D-957A-E56FC93D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AC81389-2D34-824D-9F4E-866EFD13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3B055C5-B3E9-AA44-912B-F19EAC66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4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7E3B5A-26AC-F84B-A65E-35198DB9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89CFD16-4982-364C-96F4-B4F7D696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D7FB34-FF2E-D947-90E6-2B210ED9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76F22E3-749C-6140-A05D-15752AB1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79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7622F29-844E-D14A-A10A-7FDC6CB2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461FABE-4A85-8744-A612-8ED9E74E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5AF82D-68EB-1A4F-9BA0-D4411AFB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76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35A83A-ECCE-B94C-8A6D-FC3F59BB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3DCCB3-F5D0-BA43-83B7-ECB56FD9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4E3625-2A65-2240-9AD2-795FB6A7F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31C0A4-CCD6-634F-957C-11F266AF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8101CC-80F6-274E-B21E-905147E7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66A50A-9E17-9B4C-AC79-FF4A3EB2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72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78E9F5-BCD7-7C44-BF2E-D4ACE35A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9699746-3490-D144-AE09-B3F3C1E2B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8B7AFC0-42CD-7E42-A05F-4C1135C7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7E6C37-127A-B54C-8E36-003ECFD9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32F136-5536-0743-A0D6-24C8A0E1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85840B-895A-BD48-BDF8-51DA2D6C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78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48E8F6-AD17-D64C-8B52-5A580442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806028-4742-2740-857E-CF65380F4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8FCC8E-BA9F-6B40-8537-E960CF0F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8E68-251D-FF42-B583-C91C772A4B4B}" type="datetimeFigureOut">
              <a:rPr lang="tr-TR" smtClean="0"/>
              <a:pPr/>
              <a:t>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D75DB2-79B2-E74A-98D7-96762958E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913F90-D6CB-DC4E-87EB-864211465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CC06-D0F8-0F43-BE45-BF6B76BC7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0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B707D910-EC96-5E43-824D-A4B77D0D00AC}"/>
              </a:ext>
            </a:extLst>
          </p:cNvPr>
          <p:cNvSpPr txBox="1">
            <a:spLocks/>
          </p:cNvSpPr>
          <p:nvPr/>
        </p:nvSpPr>
        <p:spPr>
          <a:xfrm>
            <a:off x="350108" y="2883876"/>
            <a:ext cx="11523024" cy="1223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solidFill>
                  <a:srgbClr val="0046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LİHKAB OFİS OTOMASYON SİSTEMİ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2190DF1-A65B-0045-827E-7283B2432FB8}"/>
              </a:ext>
            </a:extLst>
          </p:cNvPr>
          <p:cNvSpPr txBox="1">
            <a:spLocks/>
          </p:cNvSpPr>
          <p:nvPr/>
        </p:nvSpPr>
        <p:spPr>
          <a:xfrm>
            <a:off x="457200" y="5022166"/>
            <a:ext cx="11247120" cy="902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16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LİSANSLI MÜHENDİSLER İÇİN UYGULAMA EĞİTİMİ </a:t>
            </a:r>
          </a:p>
          <a:p>
            <a:r>
              <a:rPr lang="tr-TR" sz="2000" b="1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NİSAN – 2026 </a:t>
            </a:r>
            <a:endParaRPr lang="tr-TR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Tapu-ve-kadastro-mudurlugu-01.jpg">
            <a:extLst>
              <a:ext uri="{FF2B5EF4-FFF2-40B4-BE49-F238E27FC236}">
                <a16:creationId xmlns:a16="http://schemas.microsoft.com/office/drawing/2014/main" id="{8CBEB1BF-6B87-4443-806D-6E11A7BD5D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437" y="778522"/>
            <a:ext cx="1885071" cy="18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6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4BFF61E-CFBA-6A19-F2B4-192FE337AA81}"/>
              </a:ext>
            </a:extLst>
          </p:cNvPr>
          <p:cNvSpPr/>
          <p:nvPr/>
        </p:nvSpPr>
        <p:spPr>
          <a:xfrm>
            <a:off x="7875696" y="1727574"/>
            <a:ext cx="3818963" cy="280139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207009" y="1831975"/>
            <a:ext cx="3487650" cy="2592594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Bizzat başvurularda </a:t>
            </a:r>
            <a:r>
              <a:rPr lang="tr-TR" dirty="0"/>
              <a:t>uyruğa göre seçilecek olan kimlik numarası ve ad </a:t>
            </a:r>
            <a:r>
              <a:rPr lang="tr-TR" dirty="0" err="1"/>
              <a:t>soyad</a:t>
            </a:r>
            <a:r>
              <a:rPr lang="tr-TR" dirty="0"/>
              <a:t> bilgileri elle doldurulur.</a:t>
            </a:r>
          </a:p>
          <a:p>
            <a:r>
              <a:rPr lang="tr-T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MERNİS (Merkezi Nüfus İdare Sistemi) sorgusu yapılarak ad-</a:t>
            </a:r>
            <a:r>
              <a:rPr lang="tr-TR" sz="2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soyad</a:t>
            </a:r>
            <a:r>
              <a:rPr lang="tr-T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adres bilgileri sistem tarafından kontrol edilir. 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63" y="792471"/>
            <a:ext cx="6957708" cy="46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2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A9309C1-CBE3-131E-B62A-F8529ACE9D77}"/>
              </a:ext>
            </a:extLst>
          </p:cNvPr>
          <p:cNvSpPr/>
          <p:nvPr/>
        </p:nvSpPr>
        <p:spPr>
          <a:xfrm>
            <a:off x="8240358" y="985380"/>
            <a:ext cx="3770409" cy="411083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1" y="666750"/>
            <a:ext cx="7553195" cy="509546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347934" y="1301857"/>
            <a:ext cx="3555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200" dirty="0">
                <a:ea typeface="Calibri" pitchFamily="34" charset="0"/>
                <a:cs typeface="Times New Roman" pitchFamily="18" charset="0"/>
              </a:rPr>
              <a:t>Başvuru sahibine ait taşınmaz adedinin çok olduğu durumlarda </a:t>
            </a:r>
            <a:r>
              <a:rPr lang="tr-TR" sz="2200" b="1" dirty="0">
                <a:ea typeface="Calibri" pitchFamily="34" charset="0"/>
                <a:cs typeface="Times New Roman" pitchFamily="18" charset="0"/>
              </a:rPr>
              <a:t>“Malik Parsel” </a:t>
            </a:r>
            <a:r>
              <a:rPr lang="tr-TR" sz="2200" dirty="0">
                <a:ea typeface="Calibri" pitchFamily="34" charset="0"/>
                <a:cs typeface="Times New Roman" pitchFamily="18" charset="0"/>
              </a:rPr>
              <a:t>sekmesinde süre aşımına uğrayan arama kriteri nedeniyle;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200" dirty="0">
                <a:ea typeface="Calibri" pitchFamily="34" charset="0"/>
                <a:cs typeface="Times New Roman" pitchFamily="18" charset="0"/>
              </a:rPr>
              <a:t>sistemden veri çekilemediği durumlarda </a:t>
            </a:r>
            <a:r>
              <a:rPr lang="tr-TR" sz="2200" b="1" dirty="0">
                <a:ea typeface="Calibri" pitchFamily="34" charset="0"/>
                <a:cs typeface="Times New Roman" pitchFamily="18" charset="0"/>
              </a:rPr>
              <a:t>“Tümü” </a:t>
            </a:r>
            <a:r>
              <a:rPr lang="tr-TR" sz="2200" dirty="0">
                <a:ea typeface="Calibri" pitchFamily="34" charset="0"/>
                <a:cs typeface="Times New Roman" pitchFamily="18" charset="0"/>
              </a:rPr>
              <a:t>sekmesi seçilerek işlemlere devam edilir.</a:t>
            </a:r>
          </a:p>
        </p:txBody>
      </p:sp>
    </p:spTree>
    <p:extLst>
      <p:ext uri="{BB962C8B-B14F-4D97-AF65-F5344CB8AC3E}">
        <p14:creationId xmlns:p14="http://schemas.microsoft.com/office/powerpoint/2010/main" val="96814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BE2F9EE-A349-867F-DEC8-668B04BA1D4C}"/>
              </a:ext>
            </a:extLst>
          </p:cNvPr>
          <p:cNvSpPr/>
          <p:nvPr/>
        </p:nvSpPr>
        <p:spPr>
          <a:xfrm>
            <a:off x="7410450" y="1085849"/>
            <a:ext cx="4269088" cy="37950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1015" y="2030521"/>
            <a:ext cx="116761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tr-TR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7800975" y="1171575"/>
            <a:ext cx="3408738" cy="3585053"/>
          </a:xfrm>
        </p:spPr>
        <p:txBody>
          <a:bodyPr>
            <a:normAutofit fontScale="92500"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2200" dirty="0" err="1">
                <a:ea typeface="Calibri" pitchFamily="34" charset="0"/>
                <a:cs typeface="Times New Roman" pitchFamily="18" charset="0"/>
              </a:rPr>
              <a:t>Mekansal</a:t>
            </a:r>
            <a:r>
              <a:rPr lang="tr-TR" sz="2200" dirty="0">
                <a:ea typeface="Calibri" pitchFamily="34" charset="0"/>
                <a:cs typeface="Times New Roman" pitchFamily="18" charset="0"/>
              </a:rPr>
              <a:t> Gayrimenkul Sistemine işlenmemiş taşınmazların olduğu bazı durumlarda; Tümü ve Malik Parsel ekranlarında istenilen taşınmaz bulunamaz ise; </a:t>
            </a:r>
            <a:r>
              <a:rPr lang="tr-TR" sz="2200" b="1" dirty="0">
                <a:ea typeface="Calibri" pitchFamily="34" charset="0"/>
                <a:cs typeface="Times New Roman" pitchFamily="18" charset="0"/>
              </a:rPr>
              <a:t>Manuel Giriş </a:t>
            </a:r>
            <a:r>
              <a:rPr lang="tr-TR" sz="2200" dirty="0">
                <a:ea typeface="Calibri" pitchFamily="34" charset="0"/>
                <a:cs typeface="Times New Roman" pitchFamily="18" charset="0"/>
              </a:rPr>
              <a:t>sekmesi seçilerek ada, parsel ve yüzölçümü bilgileri elle girilerek taşınmaz Ekle butonuna ile devam edilir.</a:t>
            </a:r>
          </a:p>
          <a:p>
            <a:pPr marL="0" lvl="0" indent="2698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tr-TR" sz="2200" dirty="0">
              <a:ea typeface="Calibri" pitchFamily="34" charset="0"/>
              <a:cs typeface="Times New Roman" pitchFamily="18" charset="0"/>
            </a:endParaRPr>
          </a:p>
          <a:p>
            <a:pPr marL="0" lvl="0" indent="2698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tr-TR" sz="2200" dirty="0">
              <a:ea typeface="Calibri" pitchFamily="34" charset="0"/>
              <a:cs typeface="Times New Roman" pitchFamily="18" charset="0"/>
            </a:endParaRPr>
          </a:p>
          <a:p>
            <a:endParaRPr lang="tr-TR" sz="2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37" y="649271"/>
            <a:ext cx="6259813" cy="53141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8" y="2840208"/>
            <a:ext cx="7291207" cy="341789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5972"/>
            <a:ext cx="5824712" cy="3159073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16200000">
            <a:off x="6929287" y="2902650"/>
            <a:ext cx="906413" cy="3325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5A73A9-20DC-230F-4FDA-E3C0F3949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980" y="3695252"/>
            <a:ext cx="3953427" cy="177189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ADC3EC1-8C07-2B51-035C-2623B3852D06}"/>
              </a:ext>
            </a:extLst>
          </p:cNvPr>
          <p:cNvSpPr txBox="1"/>
          <p:nvPr/>
        </p:nvSpPr>
        <p:spPr>
          <a:xfrm>
            <a:off x="539051" y="-5703"/>
            <a:ext cx="536876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9"/>
                </a:solidFill>
                <a:latin typeface="Times New Roman" panose="02020603050405020304" pitchFamily="18" charset="0"/>
              </a:rPr>
              <a:t>Parsele ait bilgiler eklenir.</a:t>
            </a:r>
          </a:p>
          <a:p>
            <a:endParaRPr lang="tr-TR" b="1" dirty="0">
              <a:solidFill>
                <a:srgbClr val="000009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Parselde işlem yapılıp yapılmad</a:t>
            </a:r>
            <a:r>
              <a:rPr lang="tr-TR" dirty="0">
                <a:solidFill>
                  <a:srgbClr val="000009"/>
                </a:solidFill>
                <a:latin typeface="Times New Roman" panose="02020603050405020304" pitchFamily="18" charset="0"/>
              </a:rPr>
              <a:t>ığı teyit etmek için;</a:t>
            </a:r>
          </a:p>
          <a:p>
            <a:r>
              <a:rPr lang="tr-TR" sz="18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     Parsel İşlem Geçmişi Görüntüle </a:t>
            </a:r>
            <a:r>
              <a:rPr lang="tr-TR" sz="1800" b="0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seçeneği seçilir.</a:t>
            </a:r>
          </a:p>
          <a:p>
            <a:endParaRPr lang="tr-TR" dirty="0">
              <a:solidFill>
                <a:srgbClr val="000009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b="0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Açılan sekmeden işlem yapılacak parselin ve komşu parsellerinde hangi büro tarafından, hangi fen kayıt numarası ile alındığı görüntülenebilir. </a:t>
            </a:r>
          </a:p>
          <a:p>
            <a:endParaRPr lang="tr-TR" sz="1800" b="0" i="0" u="none" strike="noStrike" baseline="0" dirty="0">
              <a:solidFill>
                <a:srgbClr val="00000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3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6BAAAB-087B-01D6-24A8-91E044651BB0}"/>
              </a:ext>
            </a:extLst>
          </p:cNvPr>
          <p:cNvSpPr/>
          <p:nvPr/>
        </p:nvSpPr>
        <p:spPr>
          <a:xfrm>
            <a:off x="7653856" y="1149134"/>
            <a:ext cx="3935857" cy="387910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rgbClr val="C05B1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31144" y="1661752"/>
            <a:ext cx="3268134" cy="392853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Aplikasyon krokisinde şayet 1’den fazla kroki verilecekse ek nüsha adedi de </a:t>
            </a:r>
            <a:r>
              <a:rPr lang="tr-TR" i="1" dirty="0"/>
              <a:t>Ödeme</a:t>
            </a:r>
            <a:r>
              <a:rPr lang="tr-TR" dirty="0"/>
              <a:t> ekranında belirtilmelidir.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492369"/>
            <a:ext cx="6780230" cy="55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39814B1-5F8A-AA5A-A94F-1323A78A6FE1}"/>
              </a:ext>
            </a:extLst>
          </p:cNvPr>
          <p:cNvSpPr/>
          <p:nvPr/>
        </p:nvSpPr>
        <p:spPr>
          <a:xfrm>
            <a:off x="869259" y="629863"/>
            <a:ext cx="9999666" cy="113295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96701" y="671505"/>
            <a:ext cx="10226040" cy="1033292"/>
          </a:xfrm>
        </p:spPr>
        <p:txBody>
          <a:bodyPr>
            <a:normAutofit fontScale="90000"/>
          </a:bodyPr>
          <a:lstStyle/>
          <a:p>
            <a:br>
              <a:rPr lang="tr-TR" sz="2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400" dirty="0">
                <a:ea typeface="Calibri" pitchFamily="34" charset="0"/>
                <a:cs typeface="Times New Roman" pitchFamily="18" charset="0"/>
              </a:rPr>
              <a:t>Zemin sekmesinde bir istisna bulunmaktadır. Bu istisna ise “Hatalı Bağımsız Bölüm Düzeltme” işlemlerindedir. </a:t>
            </a:r>
            <a:br>
              <a:rPr lang="tr-TR" sz="2400" dirty="0">
                <a:ea typeface="Calibri" pitchFamily="34" charset="0"/>
                <a:cs typeface="Times New Roman" pitchFamily="18" charset="0"/>
              </a:rPr>
            </a:br>
            <a:r>
              <a:rPr lang="tr-TR" sz="2400" dirty="0">
                <a:ea typeface="Calibri" pitchFamily="34" charset="0"/>
                <a:cs typeface="Times New Roman" pitchFamily="18" charset="0"/>
              </a:rPr>
              <a:t>İşleme konu taşınmazlar eklendikten sonra sağ listede bir buton oluşmaktadır. </a:t>
            </a:r>
            <a:br>
              <a:rPr lang="tr-TR" sz="2400" dirty="0">
                <a:ea typeface="Calibri" pitchFamily="34" charset="0"/>
                <a:cs typeface="Times New Roman" pitchFamily="18" charset="0"/>
              </a:rPr>
            </a:br>
            <a:endParaRPr lang="tr-TR" sz="2400" dirty="0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5" y="2041207"/>
            <a:ext cx="10764715" cy="3620453"/>
          </a:xfrm>
          <a:prstGeom prst="rect">
            <a:avLst/>
          </a:prstGeom>
        </p:spPr>
      </p:pic>
      <p:sp>
        <p:nvSpPr>
          <p:cNvPr id="22530" name="Oval 82"/>
          <p:cNvSpPr>
            <a:spLocks/>
          </p:cNvSpPr>
          <p:nvPr/>
        </p:nvSpPr>
        <p:spPr bwMode="auto">
          <a:xfrm>
            <a:off x="10441744" y="2789946"/>
            <a:ext cx="172915" cy="280914"/>
          </a:xfrm>
          <a:prstGeom prst="ellips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22531" name="Düz Ok Bağlayıcısı 90"/>
          <p:cNvCxnSpPr>
            <a:cxnSpLocks/>
          </p:cNvCxnSpPr>
          <p:nvPr/>
        </p:nvCxnSpPr>
        <p:spPr bwMode="auto">
          <a:xfrm flipV="1">
            <a:off x="9982200" y="3219524"/>
            <a:ext cx="351106" cy="460936"/>
          </a:xfrm>
          <a:prstGeom prst="straightConnector1">
            <a:avLst/>
          </a:prstGeom>
          <a:noFill/>
          <a:ln w="6350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1268537"/>
            <a:ext cx="6278880" cy="384111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200" dirty="0">
                <a:cs typeface="Times New Roman" pitchFamily="18" charset="0"/>
              </a:rPr>
              <a:t>İşleme konu taşınmazda bulunan bağımsız bölümler ekrana gelecektir. İşlem görecek bağımsız bölümlerin seçilmesi gerekmektedir. </a:t>
            </a:r>
            <a:br>
              <a:rPr lang="tr-TR" sz="2200" dirty="0">
                <a:cs typeface="Times New Roman" pitchFamily="18" charset="0"/>
              </a:rPr>
            </a:br>
            <a:br>
              <a:rPr lang="tr-TR" sz="2200" dirty="0">
                <a:cs typeface="Times New Roman" pitchFamily="18" charset="0"/>
              </a:rPr>
            </a:br>
            <a:br>
              <a:rPr lang="tr-TR" sz="2200" dirty="0">
                <a:cs typeface="Times New Roman" pitchFamily="18" charset="0"/>
              </a:rPr>
            </a:br>
            <a:r>
              <a:rPr lang="tr-TR" sz="2200" b="1" dirty="0">
                <a:solidFill>
                  <a:srgbClr val="C00000"/>
                </a:solidFill>
                <a:cs typeface="Times New Roman" pitchFamily="18" charset="0"/>
              </a:rPr>
              <a:t>!!! </a:t>
            </a:r>
            <a:r>
              <a:rPr lang="tr-TR" sz="2200" b="1" u="sng" dirty="0">
                <a:solidFill>
                  <a:srgbClr val="C00000"/>
                </a:solidFill>
                <a:cs typeface="Times New Roman" pitchFamily="18" charset="0"/>
              </a:rPr>
              <a:t>Bağımsız bölüm seçimi yapılmadığı takdirde tapu kayıt bilgilerine ulaşılamayacaktır.</a:t>
            </a: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6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105575"/>
            <a:ext cx="5334000" cy="43791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C68080D-B4DC-D3E4-2823-0447893B0402}"/>
              </a:ext>
            </a:extLst>
          </p:cNvPr>
          <p:cNvSpPr/>
          <p:nvPr/>
        </p:nvSpPr>
        <p:spPr>
          <a:xfrm>
            <a:off x="1334531" y="4681218"/>
            <a:ext cx="8839483" cy="1175359"/>
          </a:xfrm>
          <a:prstGeom prst="round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4531" y="4895476"/>
            <a:ext cx="8533645" cy="1334030"/>
          </a:xfrm>
        </p:spPr>
        <p:txBody>
          <a:bodyPr>
            <a:normAutofit/>
          </a:bodyPr>
          <a:lstStyle/>
          <a:p>
            <a:pPr algn="just"/>
            <a:r>
              <a:rPr lang="tr-TR" sz="2200" b="1" dirty="0"/>
              <a:t>Ödeme ekranında stopaj, yerel katsayı ve yol ücreti hesaplanması gibi seçenekler de bu başlıkta yer almaktadır.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88" y="353430"/>
            <a:ext cx="6380037" cy="3685971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531533" y="3318934"/>
            <a:ext cx="575734" cy="39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3883509-F7C0-770D-D7EA-32FB9C109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61" y="628494"/>
            <a:ext cx="4878251" cy="3363898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6FDEBB7-6575-746E-D024-0CDD9108B97D}"/>
              </a:ext>
            </a:extLst>
          </p:cNvPr>
          <p:cNvSpPr/>
          <p:nvPr/>
        </p:nvSpPr>
        <p:spPr>
          <a:xfrm>
            <a:off x="6902461" y="1905000"/>
            <a:ext cx="1812914" cy="38100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3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A25B53B-4C06-73BC-800A-09B750CFFF88}"/>
              </a:ext>
            </a:extLst>
          </p:cNvPr>
          <p:cNvSpPr/>
          <p:nvPr/>
        </p:nvSpPr>
        <p:spPr>
          <a:xfrm>
            <a:off x="7166919" y="1705231"/>
            <a:ext cx="4053016" cy="200179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88195" y="2048186"/>
            <a:ext cx="4053016" cy="154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Bu ekranda faturaya eklenmeyen, tahsilat makbuzunda görülecek detaylar yer almaktadır.</a:t>
            </a:r>
            <a:endParaRPr lang="tr-TR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2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49" y="829115"/>
            <a:ext cx="5538788" cy="4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01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06167" y="513618"/>
            <a:ext cx="231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Filtreleme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A3699CB-7C82-D6C2-D606-E1F04AD0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741" y="457200"/>
            <a:ext cx="8235906" cy="3237470"/>
          </a:xfrm>
          <a:prstGeom prst="rect">
            <a:avLst/>
          </a:prstGeom>
        </p:spPr>
      </p:pic>
      <p:pic>
        <p:nvPicPr>
          <p:cNvPr id="2" name="Resim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187" y="2386070"/>
            <a:ext cx="6288405" cy="35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9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5512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E77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İçindekiler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5512" y="1825625"/>
            <a:ext cx="6325062" cy="3279775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Temel Bilgiler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Yönetim Paneli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Başvuru İşlemleri Ekranı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Lisanslı Mühendis İşlemleri Ekranı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Kaynak Yönetimi Ekranı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Teminat İşlemleri Ekranı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Raporlama Ekranı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5" y="1403880"/>
            <a:ext cx="3755915" cy="34559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5336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kizkenar Üçgen 1">
            <a:extLst>
              <a:ext uri="{FF2B5EF4-FFF2-40B4-BE49-F238E27FC236}">
                <a16:creationId xmlns:a16="http://schemas.microsoft.com/office/drawing/2014/main" id="{C75D3BEB-EA61-00E9-821F-A029C17BF29E}"/>
              </a:ext>
            </a:extLst>
          </p:cNvPr>
          <p:cNvSpPr/>
          <p:nvPr/>
        </p:nvSpPr>
        <p:spPr>
          <a:xfrm>
            <a:off x="7996487" y="2472280"/>
            <a:ext cx="3754789" cy="2804055"/>
          </a:xfrm>
          <a:prstGeom prst="triangle">
            <a:avLst>
              <a:gd name="adj" fmla="val 508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8A6D88B-474C-B198-4F10-F0FDC0BA1701}"/>
              </a:ext>
            </a:extLst>
          </p:cNvPr>
          <p:cNvSpPr txBox="1"/>
          <p:nvPr/>
        </p:nvSpPr>
        <p:spPr>
          <a:xfrm>
            <a:off x="617835" y="1082643"/>
            <a:ext cx="113023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tr-TR" sz="2400" dirty="0"/>
            </a:br>
            <a:r>
              <a:rPr lang="tr-TR" sz="1800" dirty="0">
                <a:cs typeface="Times New Roman" pitchFamily="18" charset="0"/>
              </a:rPr>
              <a:t>Ekranın sağ üst kısmındaki                                               butonları ile seçilen kaydın güncellenmesi, silinmesi, dosya eklenmesi, başvuru ile ilgili işlemler, tabloda gösterilen kolonların açılıp kapatılması ve çeşitli formatlarda dışa aktarım yapılabilir.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DE24C1-5611-DBB0-62B0-A6A0A97D45B5}"/>
              </a:ext>
            </a:extLst>
          </p:cNvPr>
          <p:cNvSpPr txBox="1"/>
          <p:nvPr/>
        </p:nvSpPr>
        <p:spPr>
          <a:xfrm>
            <a:off x="3585354" y="538238"/>
            <a:ext cx="441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Başvuru Seçenekleri</a:t>
            </a:r>
          </a:p>
        </p:txBody>
      </p:sp>
      <p:pic>
        <p:nvPicPr>
          <p:cNvPr id="7" name="44 Resim" descr="1.png">
            <a:extLst>
              <a:ext uri="{FF2B5EF4-FFF2-40B4-BE49-F238E27FC236}">
                <a16:creationId xmlns:a16="http://schemas.microsoft.com/office/drawing/2014/main" id="{7017D70B-01EB-6D7F-5A84-3D99185462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5354" y="1357730"/>
            <a:ext cx="2766019" cy="37124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E811124-0F31-9810-C9EF-ED8B5FDCCA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5" y="2744654"/>
            <a:ext cx="7222938" cy="309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284DEEF-4D3B-B30D-0B87-931AD86D6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54" y="4870850"/>
            <a:ext cx="2026364" cy="1214491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6CF19F63-2330-EB7C-8953-312013E6724D}"/>
              </a:ext>
            </a:extLst>
          </p:cNvPr>
          <p:cNvSpPr txBox="1"/>
          <p:nvPr/>
        </p:nvSpPr>
        <p:spPr>
          <a:xfrm>
            <a:off x="8553492" y="3439657"/>
            <a:ext cx="25897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dirty="0">
                <a:cs typeface="Times New Roman" pitchFamily="18" charset="0"/>
              </a:rPr>
              <a:t>Fen kayıt </a:t>
            </a:r>
          </a:p>
          <a:p>
            <a:pPr algn="ctr"/>
            <a:r>
              <a:rPr lang="tr-TR" sz="1800" dirty="0">
                <a:cs typeface="Times New Roman" pitchFamily="18" charset="0"/>
              </a:rPr>
              <a:t>numarası alan işlemlerde düzeltme/iptal/silme işlemleri yapılmamaktadır.</a:t>
            </a:r>
            <a:endParaRPr lang="tr-TR" dirty="0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CFE45F32-D7E4-7674-37DF-D1AF334C8EC3}"/>
              </a:ext>
            </a:extLst>
          </p:cNvPr>
          <p:cNvSpPr/>
          <p:nvPr/>
        </p:nvSpPr>
        <p:spPr>
          <a:xfrm>
            <a:off x="6148942" y="3097296"/>
            <a:ext cx="404861" cy="214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72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BA1649-1AC5-AA34-E116-CF1CB36DFFB9}"/>
              </a:ext>
            </a:extLst>
          </p:cNvPr>
          <p:cNvSpPr/>
          <p:nvPr/>
        </p:nvSpPr>
        <p:spPr>
          <a:xfrm>
            <a:off x="1443037" y="427829"/>
            <a:ext cx="9134347" cy="141716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14A1BDC-169D-CDFA-3000-CCE30840B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6" y="2323337"/>
            <a:ext cx="9305925" cy="349567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DF6E857-355B-78FB-9382-0B02B945CFC1}"/>
              </a:ext>
            </a:extLst>
          </p:cNvPr>
          <p:cNvSpPr txBox="1"/>
          <p:nvPr/>
        </p:nvSpPr>
        <p:spPr>
          <a:xfrm>
            <a:off x="1443037" y="644662"/>
            <a:ext cx="9305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İşleme fen kayıt numarası verildikten sonra tescile tabi işlemler için “Kontrollük Ücreti” butonu tıklanarak kontrollük ücreti oluşturulmaktadır.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Ayrıca kontrollük ücreti oluşturulmadığı takdirde </a:t>
            </a:r>
            <a:r>
              <a:rPr lang="tr-TR" b="1" dirty="0"/>
              <a:t>“Fatura</a:t>
            </a:r>
            <a:r>
              <a:rPr lang="tr-TR" dirty="0"/>
              <a:t>” ve </a:t>
            </a:r>
            <a:r>
              <a:rPr lang="tr-TR" b="1" dirty="0"/>
              <a:t>“Tahsilat Makbuzu</a:t>
            </a:r>
            <a:r>
              <a:rPr lang="tr-TR" dirty="0"/>
              <a:t>” ekranları açılmayacaktır.</a:t>
            </a:r>
          </a:p>
        </p:txBody>
      </p:sp>
    </p:spTree>
    <p:extLst>
      <p:ext uri="{BB962C8B-B14F-4D97-AF65-F5344CB8AC3E}">
        <p14:creationId xmlns:p14="http://schemas.microsoft.com/office/powerpoint/2010/main" val="386791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C953027-78E8-6816-C6F0-81B7A3CE14B3}"/>
              </a:ext>
            </a:extLst>
          </p:cNvPr>
          <p:cNvSpPr/>
          <p:nvPr/>
        </p:nvSpPr>
        <p:spPr>
          <a:xfrm>
            <a:off x="1744717" y="475030"/>
            <a:ext cx="8295148" cy="10537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684" y="1697136"/>
            <a:ext cx="7832282" cy="434631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31EE346-6765-2843-CF78-B720F343CED5}"/>
              </a:ext>
            </a:extLst>
          </p:cNvPr>
          <p:cNvSpPr txBox="1"/>
          <p:nvPr/>
        </p:nvSpPr>
        <p:spPr>
          <a:xfrm>
            <a:off x="1948091" y="540251"/>
            <a:ext cx="849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Başvuru işlemi tamamlandıktan sonra </a:t>
            </a:r>
            <a:r>
              <a:rPr lang="tr-TR" b="1" dirty="0"/>
              <a:t>“Sözleşme” </a:t>
            </a:r>
            <a:r>
              <a:rPr lang="tr-TR" dirty="0"/>
              <a:t>butonu tıklanır. </a:t>
            </a:r>
          </a:p>
          <a:p>
            <a:r>
              <a:rPr lang="tr-TR" dirty="0"/>
              <a:t>Çıktısı alınan sözleşeme iş sahibi ile karşılıklı imza altına alınarak dosyasına kaldırılarak sisteme yüklenir.</a:t>
            </a:r>
          </a:p>
        </p:txBody>
      </p:sp>
    </p:spTree>
    <p:extLst>
      <p:ext uri="{BB962C8B-B14F-4D97-AF65-F5344CB8AC3E}">
        <p14:creationId xmlns:p14="http://schemas.microsoft.com/office/powerpoint/2010/main" val="182993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B0CC62D-9C1A-5A26-C272-69675C64C9F7}"/>
              </a:ext>
            </a:extLst>
          </p:cNvPr>
          <p:cNvSpPr/>
          <p:nvPr/>
        </p:nvSpPr>
        <p:spPr>
          <a:xfrm>
            <a:off x="457198" y="548170"/>
            <a:ext cx="11022229" cy="6463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E3AD1A-350C-E77B-D999-1EE29A868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726" y="1387624"/>
            <a:ext cx="7557572" cy="359996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AB28B92-3786-FEE0-6137-0D6A0FAEF632}"/>
              </a:ext>
            </a:extLst>
          </p:cNvPr>
          <p:cNvSpPr txBox="1"/>
          <p:nvPr/>
        </p:nvSpPr>
        <p:spPr>
          <a:xfrm>
            <a:off x="457198" y="548170"/>
            <a:ext cx="11246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Tahsilat makbuzu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butonuna tıkladığımızda lisanslı büronun işlem ücreti dışında iş sahibinden tahsil edeceği ücret listelenir. 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1389FFF-6CF0-0164-D35D-2201303B4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02" y="3056505"/>
            <a:ext cx="5426784" cy="30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5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8A6C73D-1053-4BD3-D87E-F1F052FE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855" y="2843784"/>
            <a:ext cx="7920681" cy="301011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3A811F4C-0259-42DF-157F-6033F146EC1C}"/>
              </a:ext>
            </a:extLst>
          </p:cNvPr>
          <p:cNvSpPr txBox="1"/>
          <p:nvPr/>
        </p:nvSpPr>
        <p:spPr>
          <a:xfrm>
            <a:off x="6913330" y="751428"/>
            <a:ext cx="43319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İşlemler butonundan; Hesap Detayı görüntülenebilir.</a:t>
            </a:r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İşlem süreci tamamlanan başvurular için </a:t>
            </a:r>
            <a:r>
              <a:rPr lang="tr-T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“Başvuru Tamamla”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butonu tıklanarak işlemin tamamlanması sağlanır.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0A13ED4-1487-A336-CC36-AA9BE22F01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6" y="258814"/>
            <a:ext cx="5713524" cy="241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8F1E96B-0B6A-8FF5-4031-44ABED586E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6" y="2084906"/>
            <a:ext cx="3299838" cy="96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BC22FA-CEBF-E3DB-5FD0-C1122F732805}"/>
              </a:ext>
            </a:extLst>
          </p:cNvPr>
          <p:cNvSpPr/>
          <p:nvPr/>
        </p:nvSpPr>
        <p:spPr>
          <a:xfrm>
            <a:off x="4559644" y="1004102"/>
            <a:ext cx="704334" cy="347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34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7" y="343465"/>
            <a:ext cx="6649719" cy="373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73" y="1761891"/>
            <a:ext cx="7433310" cy="344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16" y="3203472"/>
            <a:ext cx="7107132" cy="293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639" y="1587257"/>
            <a:ext cx="2475654" cy="130297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2AA91A9-4D87-9297-B57F-0FF2836E484B}"/>
              </a:ext>
            </a:extLst>
          </p:cNvPr>
          <p:cNvSpPr txBox="1"/>
          <p:nvPr/>
        </p:nvSpPr>
        <p:spPr>
          <a:xfrm>
            <a:off x="8169189" y="484915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27467D"/>
                </a:solidFill>
                <a:latin typeface="Times New Roman" panose="02020603050405020304" pitchFamily="18" charset="0"/>
              </a:rPr>
              <a:t>İşlem Beklemeye Alma</a:t>
            </a:r>
            <a:r>
              <a:rPr lang="tr-TR" sz="2400" b="1" i="0" u="none" strike="noStrike" baseline="0" dirty="0">
                <a:solidFill>
                  <a:srgbClr val="27467D"/>
                </a:solidFill>
                <a:latin typeface="Times New Roman" panose="02020603050405020304" pitchFamily="18" charset="0"/>
              </a:rPr>
              <a:t> </a:t>
            </a:r>
            <a:endParaRPr lang="tr-TR" sz="2400" dirty="0">
              <a:solidFill>
                <a:srgbClr val="27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28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4010F79-AF56-0537-8296-73BDD8A3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4" y="975668"/>
            <a:ext cx="8279029" cy="3732256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C38B69E-86F7-659A-2EE6-9EEF95A6862F}"/>
              </a:ext>
            </a:extLst>
          </p:cNvPr>
          <p:cNvSpPr txBox="1"/>
          <p:nvPr/>
        </p:nvSpPr>
        <p:spPr>
          <a:xfrm>
            <a:off x="688889" y="439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27467D"/>
                </a:solidFill>
              </a:rPr>
              <a:t>Başvuruyu İptal Et </a:t>
            </a:r>
            <a:endParaRPr lang="tr-TR" b="1" dirty="0">
              <a:solidFill>
                <a:srgbClr val="27467D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932B2FD-C5DC-63A7-195C-FA211122B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89" y="3773587"/>
            <a:ext cx="3155993" cy="210874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23E3C49-15CD-585B-B4F0-F9B9A9AA9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287" y="4254829"/>
            <a:ext cx="5699426" cy="17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1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49411" y="10279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tr-TR" b="1" dirty="0">
                <a:solidFill>
                  <a:srgbClr val="E7792B"/>
                </a:solidFill>
              </a:rPr>
            </a:br>
            <a:r>
              <a:rPr lang="tr-TR" sz="2400" b="1" dirty="0">
                <a:solidFill>
                  <a:srgbClr val="27467D"/>
                </a:solidFill>
                <a:cs typeface="Times New Roman" pitchFamily="18" charset="0"/>
              </a:rPr>
              <a:t>Kadastro Tarafından İptal Edilen Başvurular</a:t>
            </a:r>
            <a:r>
              <a:rPr lang="tr-TR" sz="2400" dirty="0">
                <a:solidFill>
                  <a:srgbClr val="27467D"/>
                </a:solidFill>
                <a:cs typeface="Times New Roman" pitchFamily="18" charset="0"/>
              </a:rPr>
              <a:t> </a:t>
            </a:r>
            <a:br>
              <a:rPr lang="tr-TR" sz="2400" dirty="0">
                <a:solidFill>
                  <a:srgbClr val="27467D"/>
                </a:solidFill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Sistem içerisinde kadastro tarafından iptal edilen başvurular olduğunda aşağıdaki uyarı ekrana gelir.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092" y="2741438"/>
            <a:ext cx="4876388" cy="274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6719" y="718906"/>
            <a:ext cx="11343442" cy="618836"/>
          </a:xfrm>
        </p:spPr>
        <p:txBody>
          <a:bodyPr>
            <a:normAutofit fontScale="90000"/>
          </a:bodyPr>
          <a:lstStyle/>
          <a:p>
            <a:br>
              <a:rPr lang="tr-TR" sz="2400" dirty="0"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İptal edilen başvuru numaralarının sebebini öğrenmek ve uyarının sürekli ekrana yansımaması için;</a:t>
            </a:r>
            <a:br>
              <a:rPr lang="tr-TR" sz="2400" dirty="0">
                <a:cs typeface="Times New Roman" pitchFamily="18" charset="0"/>
              </a:rPr>
            </a:b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67" y="1916225"/>
            <a:ext cx="8851266" cy="3839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8054110" y="4248728"/>
            <a:ext cx="1403927" cy="618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293488-AF83-34A2-D67E-2CB4F66D720A}"/>
              </a:ext>
            </a:extLst>
          </p:cNvPr>
          <p:cNvSpPr txBox="1"/>
          <p:nvPr/>
        </p:nvSpPr>
        <p:spPr>
          <a:xfrm>
            <a:off x="956795" y="829910"/>
            <a:ext cx="10278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cs typeface="Times New Roman" pitchFamily="18" charset="0"/>
              </a:rPr>
              <a:t> Öncelikle </a:t>
            </a:r>
            <a:r>
              <a:rPr lang="tr-TR" sz="2000" b="1" dirty="0">
                <a:solidFill>
                  <a:srgbClr val="C00000"/>
                </a:solidFill>
                <a:cs typeface="Times New Roman" pitchFamily="18" charset="0"/>
              </a:rPr>
              <a:t>“Filtre” </a:t>
            </a:r>
            <a:r>
              <a:rPr lang="tr-TR" sz="2000" dirty="0">
                <a:cs typeface="Times New Roman" pitchFamily="18" charset="0"/>
              </a:rPr>
              <a:t>butonu ile başvuru numarası girilerek başvuru filtrelenir,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 Sonrasında işlemler sekmesinden Kadastro </a:t>
            </a:r>
            <a:r>
              <a:rPr lang="tr-TR" sz="2000" b="1" dirty="0">
                <a:solidFill>
                  <a:srgbClr val="C00000"/>
                </a:solidFill>
                <a:cs typeface="Times New Roman" pitchFamily="18" charset="0"/>
              </a:rPr>
              <a:t>Tarafından İptal Edilen başvurular </a:t>
            </a:r>
            <a:r>
              <a:rPr lang="tr-TR" sz="2000" dirty="0">
                <a:cs typeface="Times New Roman" pitchFamily="18" charset="0"/>
              </a:rPr>
              <a:t>seçeneği seçilerek görüntülenebilir.</a:t>
            </a:r>
            <a:endParaRPr lang="tr-TR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61" y="1191251"/>
            <a:ext cx="11122205" cy="447549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566B333-8F68-E342-AE2F-FCA5FF9EC59E}"/>
              </a:ext>
            </a:extLst>
          </p:cNvPr>
          <p:cNvSpPr txBox="1"/>
          <p:nvPr/>
        </p:nvSpPr>
        <p:spPr>
          <a:xfrm>
            <a:off x="634561" y="411491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27467D"/>
                </a:solidFill>
                <a:latin typeface="Times New Roman" panose="02020603050405020304" pitchFamily="18" charset="0"/>
              </a:rPr>
              <a:t>İşlemler Sekmesi</a:t>
            </a:r>
            <a:r>
              <a:rPr lang="tr-TR" sz="2400" b="1" i="0" u="none" strike="noStrike" baseline="0" dirty="0">
                <a:solidFill>
                  <a:srgbClr val="27467D"/>
                </a:solidFill>
                <a:latin typeface="Times New Roman" panose="02020603050405020304" pitchFamily="18" charset="0"/>
              </a:rPr>
              <a:t> </a:t>
            </a:r>
            <a:endParaRPr lang="tr-TR" sz="2400" dirty="0">
              <a:solidFill>
                <a:srgbClr val="27467D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AED2EA0-D833-AFFF-D2A5-D94365702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138" y="1868991"/>
            <a:ext cx="1045178" cy="32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55B85D72-6F6B-2884-FFB2-B3FD48CA2A0E}"/>
              </a:ext>
            </a:extLst>
          </p:cNvPr>
          <p:cNvSpPr/>
          <p:nvPr/>
        </p:nvSpPr>
        <p:spPr>
          <a:xfrm>
            <a:off x="5177897" y="616745"/>
            <a:ext cx="5807260" cy="1820772"/>
          </a:xfrm>
          <a:prstGeom prst="wedgeEllipseCallout">
            <a:avLst/>
          </a:prstGeom>
          <a:solidFill>
            <a:schemeClr val="accent5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8" y="1068898"/>
            <a:ext cx="4042484" cy="283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34" y="2709365"/>
            <a:ext cx="5184428" cy="3621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122D5C3-70BC-D957-C9B8-B100A018E87A}"/>
              </a:ext>
            </a:extLst>
          </p:cNvPr>
          <p:cNvSpPr txBox="1"/>
          <p:nvPr/>
        </p:nvSpPr>
        <p:spPr>
          <a:xfrm>
            <a:off x="5800729" y="926966"/>
            <a:ext cx="4739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LİHKAB Ofis Otomasyon Sistemine, kullanıcı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adı kısmına TC Kimlik Numaranızı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</a:p>
          <a:p>
            <a:pPr algn="ctr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Devlet Şifrenizi kullanarak kimliğiniz doğrulandıktan sonra giriş yapılacaktır.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183AF14-4E27-0D38-9EB7-381BA80B1B83}"/>
              </a:ext>
            </a:extLst>
          </p:cNvPr>
          <p:cNvSpPr txBox="1"/>
          <p:nvPr/>
        </p:nvSpPr>
        <p:spPr>
          <a:xfrm>
            <a:off x="3947262" y="261254"/>
            <a:ext cx="702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E77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 BİLGİLER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42699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370328"/>
            <a:ext cx="5925579" cy="2831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C4DFAF4-6B69-E52B-BE06-1D02628A6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23" y="1708007"/>
            <a:ext cx="5925579" cy="243576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1DEC94D-787F-D057-D997-200EB35286C7}"/>
              </a:ext>
            </a:extLst>
          </p:cNvPr>
          <p:cNvSpPr txBox="1"/>
          <p:nvPr/>
        </p:nvSpPr>
        <p:spPr>
          <a:xfrm>
            <a:off x="478825" y="370328"/>
            <a:ext cx="609805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27467D"/>
                </a:solidFill>
                <a:latin typeface="Times New Roman" panose="02020603050405020304" pitchFamily="18" charset="0"/>
              </a:rPr>
              <a:t>Evrak Yükleme</a:t>
            </a:r>
          </a:p>
          <a:p>
            <a:r>
              <a:rPr lang="tr-TR" sz="2000" b="1" dirty="0">
                <a:solidFill>
                  <a:srgbClr val="27467D"/>
                </a:solidFill>
                <a:latin typeface="Times New Roman" panose="02020603050405020304" pitchFamily="18" charset="0"/>
              </a:rPr>
              <a:t>Kontrollük için Kadastroya</a:t>
            </a:r>
          </a:p>
          <a:p>
            <a:r>
              <a:rPr lang="tr-TR" sz="2000" b="1" dirty="0">
                <a:solidFill>
                  <a:srgbClr val="27467D"/>
                </a:solidFill>
                <a:latin typeface="Times New Roman" panose="02020603050405020304" pitchFamily="18" charset="0"/>
              </a:rPr>
              <a:t>Gönderme </a:t>
            </a:r>
          </a:p>
          <a:p>
            <a:endParaRPr lang="tr-TR" sz="1800" dirty="0"/>
          </a:p>
        </p:txBody>
      </p:sp>
      <p:pic>
        <p:nvPicPr>
          <p:cNvPr id="5" name="Resim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9701" y="3547334"/>
            <a:ext cx="6011819" cy="26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52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41" y="1236989"/>
            <a:ext cx="2410036" cy="12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6984" y="2645967"/>
            <a:ext cx="7120173" cy="339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4713" y="5071232"/>
            <a:ext cx="2298700" cy="89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etin kutusu 6"/>
          <p:cNvSpPr txBox="1"/>
          <p:nvPr/>
        </p:nvSpPr>
        <p:spPr>
          <a:xfrm>
            <a:off x="3538120" y="374247"/>
            <a:ext cx="4894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rgbClr val="0070C0"/>
                </a:solidFill>
              </a:rPr>
              <a:t>Birden Fazla Başvuruyu Gönderme</a:t>
            </a:r>
          </a:p>
        </p:txBody>
      </p:sp>
      <p:pic>
        <p:nvPicPr>
          <p:cNvPr id="8" name="Resim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3511" y="1240194"/>
            <a:ext cx="3276495" cy="2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3511" y="1645822"/>
            <a:ext cx="2811780" cy="2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7953759" y="1050293"/>
            <a:ext cx="3556000" cy="1003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Dirsek Bağlayıcısı 17"/>
          <p:cNvCxnSpPr/>
          <p:nvPr/>
        </p:nvCxnSpPr>
        <p:spPr>
          <a:xfrm rot="5400000" flipH="1" flipV="1">
            <a:off x="8982790" y="2438980"/>
            <a:ext cx="1244600" cy="79586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39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ydırma: Yatay 5">
            <a:extLst>
              <a:ext uri="{FF2B5EF4-FFF2-40B4-BE49-F238E27FC236}">
                <a16:creationId xmlns:a16="http://schemas.microsoft.com/office/drawing/2014/main" id="{1A76D191-E1BF-5AAA-9E76-869B07551C50}"/>
              </a:ext>
            </a:extLst>
          </p:cNvPr>
          <p:cNvSpPr/>
          <p:nvPr/>
        </p:nvSpPr>
        <p:spPr>
          <a:xfrm>
            <a:off x="7200622" y="3849802"/>
            <a:ext cx="4338563" cy="1752448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Kaydırma: Yatay 3">
            <a:extLst>
              <a:ext uri="{FF2B5EF4-FFF2-40B4-BE49-F238E27FC236}">
                <a16:creationId xmlns:a16="http://schemas.microsoft.com/office/drawing/2014/main" id="{19740EDA-8FDB-441C-21CD-C1F978AD94F5}"/>
              </a:ext>
            </a:extLst>
          </p:cNvPr>
          <p:cNvSpPr/>
          <p:nvPr/>
        </p:nvSpPr>
        <p:spPr>
          <a:xfrm>
            <a:off x="7200622" y="1905521"/>
            <a:ext cx="4412033" cy="194428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Kaydırma: Yatay 1">
            <a:extLst>
              <a:ext uri="{FF2B5EF4-FFF2-40B4-BE49-F238E27FC236}">
                <a16:creationId xmlns:a16="http://schemas.microsoft.com/office/drawing/2014/main" id="{77AC9C55-810F-72AE-F2BE-A7F202129FD7}"/>
              </a:ext>
            </a:extLst>
          </p:cNvPr>
          <p:cNvSpPr/>
          <p:nvPr/>
        </p:nvSpPr>
        <p:spPr>
          <a:xfrm>
            <a:off x="7127153" y="473759"/>
            <a:ext cx="4485503" cy="1367398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7" y="3429000"/>
            <a:ext cx="6235700" cy="25349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7555617" y="867705"/>
            <a:ext cx="3983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! Plan örneği başvurularında e-ödeme numarası oluşmaz. </a:t>
            </a:r>
          </a:p>
          <a:p>
            <a:pPr lvl="0"/>
            <a:endParaRPr lang="tr-TR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endParaRPr lang="tr-TR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endParaRPr lang="tr-TR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tr-TR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! Başvuru oluşturulduktan sonra “Plan Örneği Kadastroya Gönder” sekmesi seçilerek, kadastro müdürlüğüne gönderilir. </a:t>
            </a:r>
          </a:p>
          <a:p>
            <a:pPr lvl="0"/>
            <a:endParaRPr lang="tr-TR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endParaRPr lang="tr-TR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endParaRPr lang="tr-TR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tr-TR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! Cep telefonuna gelen </a:t>
            </a:r>
            <a:r>
              <a:rPr lang="tr-TR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SMS’te</a:t>
            </a:r>
            <a:r>
              <a:rPr lang="tr-TR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yer alan bilgilere göre harç ödemesinin ’24 saat içerisinde’ yapılması gerekmektedir.</a:t>
            </a:r>
          </a:p>
          <a:p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7" y="772525"/>
            <a:ext cx="6235700" cy="24527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8575D12-C600-04FB-5D08-42BDA29762A0}"/>
              </a:ext>
            </a:extLst>
          </p:cNvPr>
          <p:cNvSpPr txBox="1"/>
          <p:nvPr/>
        </p:nvSpPr>
        <p:spPr>
          <a:xfrm>
            <a:off x="780111" y="26214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Plan Örneğini Kadastroya</a:t>
            </a: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Gönder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tr-T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18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Resim" descr="megsis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5832" y="1102994"/>
            <a:ext cx="7165235" cy="410400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CE6F1BF-E289-586D-C642-5D3E8E9C95B4}"/>
              </a:ext>
            </a:extLst>
          </p:cNvPr>
          <p:cNvSpPr txBox="1"/>
          <p:nvPr/>
        </p:nvSpPr>
        <p:spPr>
          <a:xfrm>
            <a:off x="3778078" y="54506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tr-TR" b="1" dirty="0">
                <a:solidFill>
                  <a:srgbClr val="0070C0"/>
                </a:solidFill>
              </a:rPr>
              <a:t>adastro</a:t>
            </a:r>
            <a:r>
              <a:rPr lang="tr-TR" sz="1800" b="1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Durum Sorgulama</a:t>
            </a:r>
            <a:r>
              <a:rPr lang="tr-TR" sz="1800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59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590D8DD-91DB-CAD3-CA53-7C418797E6C3}"/>
              </a:ext>
            </a:extLst>
          </p:cNvPr>
          <p:cNvSpPr txBox="1"/>
          <p:nvPr/>
        </p:nvSpPr>
        <p:spPr>
          <a:xfrm>
            <a:off x="4146609" y="358534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Tapu Kayıt Belgesi</a:t>
            </a:r>
            <a:endParaRPr lang="tr-TR" sz="2400" dirty="0">
              <a:solidFill>
                <a:srgbClr val="0070C0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30C5C6DD-2E9B-E8CC-BF59-C1AE6A1B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87" y="976476"/>
            <a:ext cx="10458225" cy="420666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036625" y="3527781"/>
            <a:ext cx="1405466" cy="601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34" y="3678621"/>
            <a:ext cx="3231015" cy="22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648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860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1800" dirty="0">
                <a:cs typeface="Times New Roman" pitchFamily="18" charset="0"/>
              </a:rPr>
              <a:t> Lisanlı büro tarafından mevzuat gereği aylık olarak Kadastro Müdürlüğüne gönderilen Damga Vergisi Çizelgesi tarih aralığı ve ilçe seçilerek hazırlanabilir. </a:t>
            </a:r>
            <a:br>
              <a:rPr lang="tr-TR" sz="1800" b="1" dirty="0">
                <a:cs typeface="Times New Roman" pitchFamily="18" charset="0"/>
              </a:rPr>
            </a:br>
            <a:endParaRPr lang="tr-TR" sz="1800" b="1" dirty="0"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66" y="2185988"/>
            <a:ext cx="8724314" cy="318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10915E5-9C79-49D1-E34F-AE2E0DC479C0}"/>
              </a:ext>
            </a:extLst>
          </p:cNvPr>
          <p:cNvSpPr txBox="1"/>
          <p:nvPr/>
        </p:nvSpPr>
        <p:spPr>
          <a:xfrm>
            <a:off x="3756454" y="595847"/>
            <a:ext cx="536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</a:rPr>
              <a:t>Damga Vergisi Çizelgesi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18195" y="626090"/>
            <a:ext cx="10371667" cy="941228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3600" dirty="0">
                <a:latin typeface="Times New Roman" pitchFamily="18" charset="0"/>
                <a:cs typeface="Times New Roman" pitchFamily="18" charset="0"/>
              </a:rPr>
            </a:br>
            <a:br>
              <a:rPr lang="tr-TR" sz="3600" dirty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rgbClr val="0070C0"/>
                </a:solidFill>
                <a:cs typeface="Times New Roman" pitchFamily="18" charset="0"/>
              </a:rPr>
              <a:t>Kolon Aç/Kapa Seçeneği</a:t>
            </a:r>
            <a:br>
              <a:rPr lang="tr-TR" sz="2400" dirty="0">
                <a:solidFill>
                  <a:srgbClr val="0070C0"/>
                </a:solidFill>
                <a:cs typeface="Times New Roman" pitchFamily="18" charset="0"/>
              </a:rPr>
            </a:br>
            <a:br>
              <a:rPr lang="tr-TR" sz="2400" dirty="0">
                <a:solidFill>
                  <a:srgbClr val="0070C0"/>
                </a:solidFill>
                <a:cs typeface="Times New Roman" pitchFamily="18" charset="0"/>
              </a:rPr>
            </a:br>
            <a:br>
              <a:rPr lang="tr-TR" sz="2400" dirty="0"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        Başvuru işlemine ait görüntülenmek istenen kolonlar seçilebilir.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28" y="889824"/>
            <a:ext cx="972829" cy="76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İçerik Yer Tutucusu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666" y="2319438"/>
            <a:ext cx="9283211" cy="344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0161916" y="379324"/>
            <a:ext cx="1759789" cy="16228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10119268" y="1973552"/>
            <a:ext cx="323961" cy="3623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15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591428" y="601345"/>
            <a:ext cx="11535509" cy="58118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r-TR" sz="2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                  Web Başvuru</a:t>
            </a:r>
          </a:p>
          <a:p>
            <a:r>
              <a:rPr lang="tr-TR" sz="2200" dirty="0">
                <a:latin typeface="+mj-lt"/>
                <a:cs typeface="Times New Roman" pitchFamily="18" charset="0"/>
              </a:rPr>
              <a:t>Lisanslı büronun web üzerinden aldığı başvurular görüntülenir.</a:t>
            </a:r>
          </a:p>
          <a:p>
            <a:pPr marL="0" indent="0">
              <a:buNone/>
            </a:pPr>
            <a:r>
              <a:rPr lang="tr-TR" sz="2200" dirty="0">
                <a:latin typeface="+mj-lt"/>
                <a:cs typeface="Times New Roman" pitchFamily="18" charset="0"/>
              </a:rPr>
              <a:t>   Web Başvuru ekranındaki işlemi başlatmak için;</a:t>
            </a:r>
          </a:p>
          <a:p>
            <a:r>
              <a:rPr lang="tr-TR" sz="2200" dirty="0">
                <a:latin typeface="+mj-lt"/>
                <a:cs typeface="Times New Roman" pitchFamily="18" charset="0"/>
              </a:rPr>
              <a:t>Başvuran ile iletişime geçilerek işlemin sistemde alınması konusunda mutabık kalınırsa;</a:t>
            </a:r>
          </a:p>
          <a:p>
            <a:r>
              <a:rPr lang="tr-TR" sz="2200" dirty="0">
                <a:latin typeface="+mj-lt"/>
                <a:cs typeface="Times New Roman" pitchFamily="18" charset="0"/>
              </a:rPr>
              <a:t>Başvurunun kutucuğu işaretlenir ardından                            seçeneği ile </a:t>
            </a:r>
            <a:r>
              <a:rPr lang="tr-T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Başvuru Başlat </a:t>
            </a:r>
            <a:r>
              <a:rPr lang="tr-TR" sz="2200" dirty="0">
                <a:latin typeface="+mj-lt"/>
                <a:cs typeface="Times New Roman" pitchFamily="18" charset="0"/>
              </a:rPr>
              <a:t>seçilerek işlem başlatılır ve Başvuru ekranında </a:t>
            </a:r>
            <a:r>
              <a:rPr lang="tr-T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Yeni Kayıt </a:t>
            </a:r>
            <a:r>
              <a:rPr lang="tr-TR" sz="2200" dirty="0">
                <a:latin typeface="+mj-lt"/>
                <a:cs typeface="Times New Roman" pitchFamily="18" charset="0"/>
              </a:rPr>
              <a:t>seçilerek işlem alma adımları uygulanır.</a:t>
            </a:r>
          </a:p>
          <a:p>
            <a:pPr marL="457200" lvl="1" indent="0">
              <a:buNone/>
            </a:pPr>
            <a:endParaRPr lang="tr-TR" sz="2200" dirty="0">
              <a:latin typeface="+mj-lt"/>
              <a:cs typeface="Times New Roman" pitchFamily="18" charset="0"/>
            </a:endParaRPr>
          </a:p>
          <a:p>
            <a:endParaRPr lang="tr-TR" sz="2200" dirty="0">
              <a:latin typeface="+mj-lt"/>
            </a:endParaRPr>
          </a:p>
        </p:txBody>
      </p:sp>
      <p:pic>
        <p:nvPicPr>
          <p:cNvPr id="4" name="29 Resim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8207" y="2431549"/>
            <a:ext cx="1740291" cy="2722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5" y="3444666"/>
            <a:ext cx="9456055" cy="2513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3B94D7D-14A4-43AA-B021-5903879B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2" y="1186249"/>
            <a:ext cx="7703151" cy="4572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2859E52-EFA5-D24C-3833-B40D8A280DBC}"/>
              </a:ext>
            </a:extLst>
          </p:cNvPr>
          <p:cNvSpPr txBox="1"/>
          <p:nvPr/>
        </p:nvSpPr>
        <p:spPr>
          <a:xfrm>
            <a:off x="4638288" y="500449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Takvim</a:t>
            </a:r>
            <a:endParaRPr lang="tr-TR" sz="28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E92F6D4-99AD-A1B5-81D3-ADD8FBCFEE31}"/>
              </a:ext>
            </a:extLst>
          </p:cNvPr>
          <p:cNvSpPr txBox="1"/>
          <p:nvPr/>
        </p:nvSpPr>
        <p:spPr>
          <a:xfrm>
            <a:off x="8609570" y="2070432"/>
            <a:ext cx="3178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Randevuların ay-hafta gün şeklinde filtrelenebilir.</a:t>
            </a:r>
          </a:p>
        </p:txBody>
      </p:sp>
    </p:spTree>
    <p:extLst>
      <p:ext uri="{BB962C8B-B14F-4D97-AF65-F5344CB8AC3E}">
        <p14:creationId xmlns:p14="http://schemas.microsoft.com/office/powerpoint/2010/main" val="1469711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532766"/>
            <a:ext cx="9922294" cy="524509"/>
          </a:xfrm>
        </p:spPr>
        <p:txBody>
          <a:bodyPr>
            <a:noAutofit/>
          </a:bodyPr>
          <a:lstStyle/>
          <a:p>
            <a:pPr lvl="0" algn="ctr"/>
            <a:br>
              <a:rPr lang="tr-TR" sz="4000" dirty="0">
                <a:cs typeface="Times New Roman" pitchFamily="18" charset="0"/>
              </a:rPr>
            </a:br>
            <a:r>
              <a:rPr lang="tr-TR" sz="3200" b="1" dirty="0">
                <a:solidFill>
                  <a:srgbClr val="E7792B"/>
                </a:solidFill>
                <a:cs typeface="Times New Roman" pitchFamily="18" charset="0"/>
              </a:rPr>
              <a:t>LİSANSLI MÜHENDİS İŞLEMLERİ EKRANI</a:t>
            </a:r>
            <a:br>
              <a:rPr lang="tr-TR" sz="4000" dirty="0">
                <a:solidFill>
                  <a:srgbClr val="E7792B"/>
                </a:solidFill>
                <a:cs typeface="Times New Roman" pitchFamily="18" charset="0"/>
              </a:rPr>
            </a:br>
            <a:endParaRPr lang="tr-TR" sz="4000" dirty="0">
              <a:solidFill>
                <a:srgbClr val="E7792B"/>
              </a:solidFill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34" y="1319593"/>
            <a:ext cx="8816594" cy="247406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41D5B3B-1F3C-9481-A744-23214D9D93CC}"/>
              </a:ext>
            </a:extLst>
          </p:cNvPr>
          <p:cNvSpPr txBox="1"/>
          <p:nvPr/>
        </p:nvSpPr>
        <p:spPr>
          <a:xfrm>
            <a:off x="1150070" y="5197700"/>
            <a:ext cx="10029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 ekranda lisanslı mühendise ait bilgiler kayıt altına alınır, güncellenir ve değişiklikler yapılabilir. 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0E23D49-AFB0-9A75-9220-2F32D99AB6B2}"/>
              </a:ext>
            </a:extLst>
          </p:cNvPr>
          <p:cNvSpPr txBox="1"/>
          <p:nvPr/>
        </p:nvSpPr>
        <p:spPr>
          <a:xfrm>
            <a:off x="5495925" y="394035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dirty="0"/>
              <a:t>Butonlar ile seçilen kayıtta; </a:t>
            </a:r>
            <a:r>
              <a:rPr lang="tr-TR" sz="1800" b="1" dirty="0"/>
              <a:t>düzenleme</a:t>
            </a:r>
            <a:r>
              <a:rPr lang="tr-TR" sz="1800" dirty="0"/>
              <a:t>, </a:t>
            </a:r>
            <a:r>
              <a:rPr lang="tr-TR" sz="1800" b="1" dirty="0"/>
              <a:t>silme</a:t>
            </a:r>
            <a:r>
              <a:rPr lang="tr-TR" sz="1800" dirty="0"/>
              <a:t>, </a:t>
            </a:r>
            <a:r>
              <a:rPr lang="tr-TR" sz="1800" b="1" dirty="0"/>
              <a:t>yetkili kullanıcı atama</a:t>
            </a:r>
            <a:r>
              <a:rPr lang="tr-TR" sz="1800" dirty="0"/>
              <a:t>, </a:t>
            </a:r>
            <a:r>
              <a:rPr lang="tr-TR" sz="1800" b="1" dirty="0"/>
              <a:t>gösterimdeki kolonları açıp kapama</a:t>
            </a:r>
            <a:r>
              <a:rPr lang="tr-TR" sz="1800" dirty="0"/>
              <a:t>, </a:t>
            </a:r>
            <a:r>
              <a:rPr lang="tr-TR" sz="1800" b="1" dirty="0"/>
              <a:t>çeşitli sayı ve formatlarda dışa aktarım</a:t>
            </a:r>
            <a:r>
              <a:rPr lang="tr-TR" sz="1800" dirty="0"/>
              <a:t> işlemleri yapılır.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F7D4D16-CD8F-825D-04BD-92757E05CAA7}"/>
              </a:ext>
            </a:extLst>
          </p:cNvPr>
          <p:cNvSpPr/>
          <p:nvPr/>
        </p:nvSpPr>
        <p:spPr>
          <a:xfrm>
            <a:off x="8905875" y="1592689"/>
            <a:ext cx="17134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552D8E69-D971-D1F9-446F-C5E92EF14141}"/>
              </a:ext>
            </a:extLst>
          </p:cNvPr>
          <p:cNvCxnSpPr>
            <a:cxnSpLocks/>
          </p:cNvCxnSpPr>
          <p:nvPr/>
        </p:nvCxnSpPr>
        <p:spPr>
          <a:xfrm flipV="1">
            <a:off x="6838950" y="2178986"/>
            <a:ext cx="2266950" cy="16945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714956" y="737789"/>
            <a:ext cx="9384843" cy="1234944"/>
          </a:xfrm>
        </p:spPr>
        <p:txBody>
          <a:bodyPr>
            <a:noAutofit/>
          </a:bodyPr>
          <a:lstStyle/>
          <a:p>
            <a:r>
              <a:rPr lang="tr-TR" sz="2400" dirty="0">
                <a:latin typeface="+mn-lt"/>
              </a:rPr>
              <a:t> </a:t>
            </a:r>
            <a:br>
              <a:rPr lang="tr-TR" sz="2400" dirty="0">
                <a:latin typeface="+mn-lt"/>
              </a:rPr>
            </a:br>
            <a:br>
              <a:rPr lang="tr-TR" sz="2400" dirty="0">
                <a:latin typeface="+mn-lt"/>
              </a:rPr>
            </a:br>
            <a:r>
              <a:rPr lang="tr-TR" sz="2200" dirty="0">
                <a:latin typeface="+mn-lt"/>
                <a:cs typeface="Times New Roman" pitchFamily="18" charset="0"/>
              </a:rPr>
              <a:t>Sağ üst köşede yer alan                                 sekmesi ile ilgili kullanıcıya ait kişisel düzenlemeler yapılabilmekte ve mesajlar görüntülenmektedir. </a:t>
            </a:r>
            <a:br>
              <a:rPr lang="tr-TR" sz="2400" dirty="0">
                <a:latin typeface="+mn-lt"/>
                <a:cs typeface="Times New Roman" pitchFamily="18" charset="0"/>
              </a:rPr>
            </a:br>
            <a:r>
              <a:rPr lang="tr-TR" sz="2400" dirty="0">
                <a:latin typeface="+mn-lt"/>
              </a:rPr>
              <a:t> </a:t>
            </a:r>
            <a:br>
              <a:rPr lang="tr-TR" sz="2400" dirty="0">
                <a:latin typeface="+mn-lt"/>
              </a:rPr>
            </a:br>
            <a:endParaRPr lang="tr-TR" sz="2400" dirty="0">
              <a:latin typeface="+mn-lt"/>
            </a:endParaRPr>
          </a:p>
        </p:txBody>
      </p:sp>
      <p:pic>
        <p:nvPicPr>
          <p:cNvPr id="7" name="6 Res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0" y="949520"/>
            <a:ext cx="2213590" cy="40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11" y="1972733"/>
            <a:ext cx="8025204" cy="402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271043F-92FE-2DEE-6C52-94B0D972E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146" y="2534029"/>
            <a:ext cx="1785769" cy="38948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0481234-724B-5BF5-EB3D-F077F4214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139" y="1972056"/>
            <a:ext cx="822007" cy="21808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2407" y="1253331"/>
            <a:ext cx="11627186" cy="2175669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           sekmesinden yetkili kullanıcı atama işlemi yapılabilir. </a:t>
            </a:r>
          </a:p>
          <a:p>
            <a:pPr algn="just"/>
            <a:r>
              <a:rPr lang="tr-TR" sz="2000" dirty="0"/>
              <a:t>Büro personel listesinden lisanslı büroda çalışan </a:t>
            </a:r>
            <a:r>
              <a:rPr lang="tr-TR" sz="2000" u="sng" dirty="0"/>
              <a:t>yalnızca 2 personele</a:t>
            </a:r>
            <a:r>
              <a:rPr lang="tr-TR" sz="2000" dirty="0"/>
              <a:t> kullanıcı yetkisi verilebilir.</a:t>
            </a:r>
          </a:p>
          <a:p>
            <a:pPr algn="just"/>
            <a:endParaRPr lang="tr-TR" sz="2200" dirty="0"/>
          </a:p>
          <a:p>
            <a:pPr>
              <a:buNone/>
            </a:pPr>
            <a:endParaRPr lang="tr-TR" sz="2200" dirty="0"/>
          </a:p>
        </p:txBody>
      </p:sp>
      <p:pic>
        <p:nvPicPr>
          <p:cNvPr id="5" name="4 Resi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75" y="1150030"/>
            <a:ext cx="396743" cy="386612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341165"/>
            <a:ext cx="8267700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5739714-F41F-A05A-D209-30E043EA36F4}"/>
              </a:ext>
            </a:extLst>
          </p:cNvPr>
          <p:cNvSpPr txBox="1"/>
          <p:nvPr/>
        </p:nvSpPr>
        <p:spPr>
          <a:xfrm>
            <a:off x="3824928" y="404993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Yetkili Kullanıcı Atama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1C40091-0082-1151-010C-DB85C3FE04CD}"/>
              </a:ext>
            </a:extLst>
          </p:cNvPr>
          <p:cNvSpPr/>
          <p:nvPr/>
        </p:nvSpPr>
        <p:spPr>
          <a:xfrm>
            <a:off x="350205" y="800748"/>
            <a:ext cx="7731114" cy="200935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2129" y="912876"/>
            <a:ext cx="10515600" cy="1740177"/>
          </a:xfrm>
        </p:spPr>
        <p:txBody>
          <a:bodyPr>
            <a:normAutofit fontScale="90000"/>
          </a:bodyPr>
          <a:lstStyle/>
          <a:p>
            <a:br>
              <a:rPr lang="tr-TR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tr-TR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tr-TR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Yetki devri yapılacak mühendis seçilir. </a:t>
            </a:r>
            <a:br>
              <a:rPr lang="tr-TR" sz="2200" dirty="0">
                <a:cs typeface="Times New Roman" pitchFamily="18" charset="0"/>
              </a:rPr>
            </a:br>
            <a:br>
              <a:rPr lang="tr-TR" sz="2200" dirty="0"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-Yetki Devri Sebebi</a:t>
            </a:r>
            <a:br>
              <a:rPr lang="tr-TR" sz="2200" dirty="0"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-Yetki Devri Başlangıç Tarihi</a:t>
            </a:r>
            <a:br>
              <a:rPr lang="tr-TR" sz="2200" dirty="0"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-Yetki Devri Bitiş Tarihi seçilerek </a:t>
            </a:r>
            <a:br>
              <a:rPr lang="tr-TR" sz="2200" dirty="0"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 Kaydet butonuna basılır. </a:t>
            </a:r>
            <a:br>
              <a:rPr lang="tr-TR" sz="2200" dirty="0"/>
            </a:br>
            <a:br>
              <a:rPr lang="tr-TR" b="1" dirty="0"/>
            </a:br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59" y="4000977"/>
            <a:ext cx="5293360" cy="2597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9FC829D-6FF3-20B4-07F5-BC894A71C210}"/>
              </a:ext>
            </a:extLst>
          </p:cNvPr>
          <p:cNvSpPr txBox="1"/>
          <p:nvPr/>
        </p:nvSpPr>
        <p:spPr>
          <a:xfrm>
            <a:off x="5103340" y="259357"/>
            <a:ext cx="341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Yetki Devri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05" y="2038546"/>
            <a:ext cx="7570476" cy="200935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64441" y="544688"/>
            <a:ext cx="10515600" cy="501221"/>
          </a:xfrm>
        </p:spPr>
        <p:txBody>
          <a:bodyPr>
            <a:noAutofit/>
          </a:bodyPr>
          <a:lstStyle/>
          <a:p>
            <a:br>
              <a:rPr lang="tr-TR" sz="2200" dirty="0"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Yetki devri yapılan personele ait mevzuatta belirtilen evrakların yüklenmesi gerekir.</a:t>
            </a:r>
            <a:br>
              <a:rPr lang="tr-TR" sz="2200" dirty="0">
                <a:cs typeface="Times New Roman" pitchFamily="18" charset="0"/>
              </a:rPr>
            </a:br>
            <a:br>
              <a:rPr lang="tr-TR" sz="2200" dirty="0"/>
            </a:br>
            <a:endParaRPr lang="tr-TR" sz="2200" dirty="0"/>
          </a:p>
        </p:txBody>
      </p:sp>
      <p:pic>
        <p:nvPicPr>
          <p:cNvPr id="8" name="Resi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9" y="1770839"/>
            <a:ext cx="7058661" cy="40203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922B234D-A52F-71F1-68AF-4A314218EA5B}"/>
              </a:ext>
            </a:extLst>
          </p:cNvPr>
          <p:cNvSpPr txBox="1"/>
          <p:nvPr/>
        </p:nvSpPr>
        <p:spPr>
          <a:xfrm>
            <a:off x="7525067" y="2087914"/>
            <a:ext cx="43904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Yetki devretme işlemi yalnızca daha önce yetkili kullanıcı olarak atanmış personel için gerçekleştirilebilmektedir. </a:t>
            </a: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Yetkili personel ataması yapmadan, yetki devri bırakmanın denenmesi halinde aşağıdaki uyarıyla karşılaşılacaktır. 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B1A3F0-6A2D-BFB1-1AA2-4648CD25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870" y="4413906"/>
            <a:ext cx="4461870" cy="62502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F8CCEDB-1F9C-E592-E157-73D7A63D2519}"/>
              </a:ext>
            </a:extLst>
          </p:cNvPr>
          <p:cNvSpPr txBox="1"/>
          <p:nvPr/>
        </p:nvSpPr>
        <p:spPr>
          <a:xfrm>
            <a:off x="641023" y="742666"/>
            <a:ext cx="431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Yemin metni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Diploma örneği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Üye oda kayıt belgesi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98C9D207-3E00-4D37-0F05-E187D7D96130}"/>
              </a:ext>
            </a:extLst>
          </p:cNvPr>
          <p:cNvSpPr/>
          <p:nvPr/>
        </p:nvSpPr>
        <p:spPr>
          <a:xfrm>
            <a:off x="4633784" y="5199673"/>
            <a:ext cx="5857102" cy="929278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7" y="517985"/>
            <a:ext cx="6782319" cy="4331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4935274" y="5303840"/>
            <a:ext cx="5332504" cy="105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tr-TR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Yetki devri onaylandıktan sonra Yetki Devri Belgesi düzenlenerek Kadastro Müdürlüğüne gönderilir.</a:t>
            </a:r>
            <a:endParaRPr lang="tr-TR" sz="16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tr-TR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5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1A4D5FB-0CD2-4ADB-5C54-627AC4659163}"/>
              </a:ext>
            </a:extLst>
          </p:cNvPr>
          <p:cNvSpPr/>
          <p:nvPr/>
        </p:nvSpPr>
        <p:spPr>
          <a:xfrm>
            <a:off x="7026074" y="1575575"/>
            <a:ext cx="3944580" cy="3048497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196866" y="1798859"/>
            <a:ext cx="3944580" cy="2239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tr-TR" sz="2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Yetki devri işlemi gerçekleştirildikten sonra, lisanslı mühendis yetkisini devrettiği süre içerisinde kendi kullanıcı adıyla sisteme giriş yapamayacaktır.</a:t>
            </a:r>
            <a:endParaRPr lang="tr-TR" sz="2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E17EC03-51F7-F1A7-32A7-517E2AFF4C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78" y="1114947"/>
            <a:ext cx="4042484" cy="283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81188C9-09D4-4A01-ACA7-55C9AA6A2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715" y="4495956"/>
            <a:ext cx="3105583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476596"/>
            <a:ext cx="10515600" cy="577410"/>
          </a:xfrm>
        </p:spPr>
        <p:txBody>
          <a:bodyPr>
            <a:normAutofit fontScale="90000"/>
          </a:bodyPr>
          <a:lstStyle/>
          <a:p>
            <a:pPr lvl="0" algn="ctr"/>
            <a:br>
              <a:rPr lang="tr-TR" sz="4000" dirty="0">
                <a:cs typeface="Times New Roman" pitchFamily="18" charset="0"/>
              </a:rPr>
            </a:br>
            <a:r>
              <a:rPr lang="tr-TR" b="1" dirty="0">
                <a:solidFill>
                  <a:srgbClr val="E7792B"/>
                </a:solidFill>
                <a:cs typeface="Times New Roman" pitchFamily="18" charset="0"/>
              </a:rPr>
              <a:t>KAYNAK YÖNETİMİ EKRANI</a:t>
            </a:r>
            <a:br>
              <a:rPr lang="tr-TR" b="1" dirty="0">
                <a:solidFill>
                  <a:srgbClr val="E7792B"/>
                </a:solidFill>
              </a:rPr>
            </a:br>
            <a:endParaRPr lang="tr-TR" dirty="0">
              <a:solidFill>
                <a:srgbClr val="E7792B"/>
              </a:solidFill>
            </a:endParaRPr>
          </a:p>
        </p:txBody>
      </p:sp>
      <p:pic>
        <p:nvPicPr>
          <p:cNvPr id="6" name="Image14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3914" y="1209523"/>
            <a:ext cx="1853242" cy="24567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92" y="2948521"/>
            <a:ext cx="9875886" cy="239123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99D9F71-6DED-E951-7B2B-7FBBD2481F74}"/>
              </a:ext>
            </a:extLst>
          </p:cNvPr>
          <p:cNvSpPr txBox="1"/>
          <p:nvPr/>
        </p:nvSpPr>
        <p:spPr>
          <a:xfrm>
            <a:off x="3049030" y="2312202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0" u="none" strike="noStrike" baseline="0" dirty="0">
                <a:solidFill>
                  <a:schemeClr val="accent1"/>
                </a:solidFill>
              </a:rPr>
              <a:t>Ofis 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F7157E6-1409-5457-42C0-FC0C2955F90F}"/>
              </a:ext>
            </a:extLst>
          </p:cNvPr>
          <p:cNvSpPr txBox="1"/>
          <p:nvPr/>
        </p:nvSpPr>
        <p:spPr>
          <a:xfrm>
            <a:off x="2777182" y="1209523"/>
            <a:ext cx="8800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Büroya ait ofis bilgileri, çalışan personelle ilgili bilgiler ve kullanılan donanımla ilgili tutulur, güncellenebilir. 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CF1F9B9-0F62-A7CF-355D-0DF4A1A0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33" y="2570593"/>
            <a:ext cx="7488967" cy="229301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CFEA086-D4B7-53D0-4B6C-82B70FBA2C83}"/>
              </a:ext>
            </a:extLst>
          </p:cNvPr>
          <p:cNvSpPr txBox="1"/>
          <p:nvPr/>
        </p:nvSpPr>
        <p:spPr>
          <a:xfrm>
            <a:off x="1257301" y="1437472"/>
            <a:ext cx="9283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Bilgiler ilk kez girilecekse                      butonuna basılır, sırasıyla “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ofis bilgileri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iletişim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ve “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konum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alanları doldurulur. </a:t>
            </a:r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ADC80ED-A9D5-DA1F-26AB-FC8E11F6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237" y="1405504"/>
            <a:ext cx="1111721" cy="3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0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93F2ECC-6D3B-34D3-C8C6-2411D39AED17}"/>
              </a:ext>
            </a:extLst>
          </p:cNvPr>
          <p:cNvSpPr/>
          <p:nvPr/>
        </p:nvSpPr>
        <p:spPr>
          <a:xfrm>
            <a:off x="8136923" y="2850237"/>
            <a:ext cx="3555999" cy="2030682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" y="2454592"/>
            <a:ext cx="7121102" cy="327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9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38719" y="886566"/>
            <a:ext cx="2401147" cy="5104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25733" y="524933"/>
            <a:ext cx="3429000" cy="13631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6925733" y="1888067"/>
            <a:ext cx="728134" cy="7958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8009923" y="2930322"/>
            <a:ext cx="355599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26924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 Seçili kayıtta düzeltme, silme, dosya yükleme, yapılan işlemi geri alma, gösterimdeki kolonları açıp kapama, çeşitli sayı ve formatlarda dışa aktarım işlemleri yapılabilir. </a:t>
            </a:r>
            <a:endParaRPr lang="tr-TR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09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03A7990A-7EF0-7E21-1139-2F08C30FE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137" y="330293"/>
            <a:ext cx="3458225" cy="3098707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78E9DA2-CEDB-DE71-A246-BD08491B0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1" y="534688"/>
            <a:ext cx="7210989" cy="499474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F41EF4B-39A0-CD6D-43B2-61ABEB9B2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837" y="3224604"/>
            <a:ext cx="3461772" cy="3098708"/>
          </a:xfrm>
          <a:prstGeom prst="rect">
            <a:avLst/>
          </a:prstGeom>
        </p:spPr>
      </p:pic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77CF482-4F8B-DEFF-6DC2-2B1F370F2042}"/>
              </a:ext>
            </a:extLst>
          </p:cNvPr>
          <p:cNvSpPr/>
          <p:nvPr/>
        </p:nvSpPr>
        <p:spPr>
          <a:xfrm>
            <a:off x="591671" y="3302598"/>
            <a:ext cx="1258644" cy="2689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63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A018E5A-9F7D-3137-8EE8-D60B5C565F09}"/>
              </a:ext>
            </a:extLst>
          </p:cNvPr>
          <p:cNvSpPr/>
          <p:nvPr/>
        </p:nvSpPr>
        <p:spPr>
          <a:xfrm>
            <a:off x="8019535" y="543696"/>
            <a:ext cx="4046579" cy="343517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62114" y="1112108"/>
            <a:ext cx="4361419" cy="2433542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2400" dirty="0"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Personel sekmesinden büroda çalışan personelle ilgili;</a:t>
            </a:r>
            <a:br>
              <a:rPr lang="tr-TR" sz="2400" dirty="0"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 Kişisel bilgiler, </a:t>
            </a:r>
            <a:br>
              <a:rPr lang="tr-TR" sz="2400" dirty="0"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İletişim, eğitim, </a:t>
            </a:r>
            <a:br>
              <a:rPr lang="tr-TR" sz="2400" dirty="0"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Dil eğitimi bilgileri, </a:t>
            </a:r>
            <a:br>
              <a:rPr lang="tr-TR" sz="2400" dirty="0"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Personelin </a:t>
            </a:r>
            <a:r>
              <a:rPr lang="tr-TR" sz="2400" dirty="0" err="1">
                <a:cs typeface="Times New Roman" pitchFamily="18" charset="0"/>
              </a:rPr>
              <a:t>ünvan</a:t>
            </a:r>
            <a:r>
              <a:rPr lang="tr-TR" sz="2400" dirty="0">
                <a:cs typeface="Times New Roman" pitchFamily="18" charset="0"/>
              </a:rPr>
              <a:t> bilgileri </a:t>
            </a:r>
            <a:br>
              <a:rPr lang="tr-TR" sz="2400" dirty="0">
                <a:cs typeface="Times New Roman" pitchFamily="18" charset="0"/>
              </a:rPr>
            </a:br>
            <a:r>
              <a:rPr lang="tr-TR" sz="2400" dirty="0">
                <a:cs typeface="Times New Roman" pitchFamily="18" charset="0"/>
              </a:rPr>
              <a:t>tutulur, güncellenir. </a:t>
            </a:r>
            <a:br>
              <a:rPr lang="tr-TR" dirty="0"/>
            </a:br>
            <a:endParaRPr lang="tr-TR" dirty="0"/>
          </a:p>
        </p:txBody>
      </p:sp>
      <p:pic>
        <p:nvPicPr>
          <p:cNvPr id="5" name="4 İçerik Yer Tutucusu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6" y="592477"/>
            <a:ext cx="1788864" cy="140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985" y="5256951"/>
            <a:ext cx="4497070" cy="5943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43" y="2096280"/>
            <a:ext cx="7698587" cy="284162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E55EBEA-F862-92F4-3E18-0A140CD31926}"/>
              </a:ext>
            </a:extLst>
          </p:cNvPr>
          <p:cNvSpPr txBox="1"/>
          <p:nvPr/>
        </p:nvSpPr>
        <p:spPr>
          <a:xfrm>
            <a:off x="4568784" y="543696"/>
            <a:ext cx="6110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1"/>
                </a:solidFill>
              </a:rPr>
              <a:t>Personel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4F0156F-FA5D-00B0-DE3C-E6E934B69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909" y="2992990"/>
            <a:ext cx="2733691" cy="339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838200" y="419798"/>
            <a:ext cx="10515600" cy="71808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E7792B"/>
                </a:solidFill>
                <a:cs typeface="Times New Roman" pitchFamily="18" charset="0"/>
              </a:rPr>
              <a:t>YÖNETİM PANELİ EKRANI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356" y="1137884"/>
            <a:ext cx="8742741" cy="3978603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829486D-49AE-502A-E732-89A80F147213}"/>
              </a:ext>
            </a:extLst>
          </p:cNvPr>
          <p:cNvSpPr txBox="1"/>
          <p:nvPr/>
        </p:nvSpPr>
        <p:spPr>
          <a:xfrm>
            <a:off x="1002398" y="5407145"/>
            <a:ext cx="10898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u="sng" dirty="0">
                <a:cs typeface="Times New Roman" pitchFamily="18" charset="0"/>
              </a:rPr>
              <a:t>‘Yönetim Paneli’</a:t>
            </a:r>
            <a:r>
              <a:rPr lang="tr-TR" sz="1800" dirty="0">
                <a:cs typeface="Times New Roman" pitchFamily="18" charset="0"/>
              </a:rPr>
              <a:t> genel olarak yapılan işlerin özetlendiği ekrandır. Büronun; mevcut sözleşmeleri, tamamlanan işlemleri, personel sayısı ve sözleşme bedeli görüntülenir. 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468E002-0F82-DA3E-FB8A-6990E2761CC8}"/>
              </a:ext>
            </a:extLst>
          </p:cNvPr>
          <p:cNvSpPr txBox="1"/>
          <p:nvPr/>
        </p:nvSpPr>
        <p:spPr>
          <a:xfrm>
            <a:off x="4905945" y="350229"/>
            <a:ext cx="239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Yeni Kayıt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DB2C77-F1B3-384C-FFC2-E9A915743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4" y="889264"/>
            <a:ext cx="7018637" cy="253973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803" y="2236501"/>
            <a:ext cx="6141197" cy="25397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50" y="3887331"/>
            <a:ext cx="6896423" cy="20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4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0" y="2980454"/>
            <a:ext cx="10531221" cy="2710337"/>
          </a:xfrm>
          <a:prstGeom prst="rect">
            <a:avLst/>
          </a:prstGeom>
        </p:spPr>
      </p:pic>
      <p:sp>
        <p:nvSpPr>
          <p:cNvPr id="9" name="Ok: Aşağı 8">
            <a:extLst>
              <a:ext uri="{FF2B5EF4-FFF2-40B4-BE49-F238E27FC236}">
                <a16:creationId xmlns:a16="http://schemas.microsoft.com/office/drawing/2014/main" id="{8BF296AF-1FBA-3CF1-3605-0CF3E241190A}"/>
              </a:ext>
            </a:extLst>
          </p:cNvPr>
          <p:cNvSpPr/>
          <p:nvPr/>
        </p:nvSpPr>
        <p:spPr>
          <a:xfrm>
            <a:off x="6834433" y="974544"/>
            <a:ext cx="3239970" cy="2560508"/>
          </a:xfrm>
          <a:prstGeom prst="downArrow">
            <a:avLst>
              <a:gd name="adj1" fmla="val 50000"/>
              <a:gd name="adj2" fmla="val 50736"/>
            </a:avLst>
          </a:prstGeom>
          <a:solidFill>
            <a:schemeClr val="accent2">
              <a:alpha val="50000"/>
            </a:schemeClr>
          </a:solidFill>
          <a:ln>
            <a:solidFill>
              <a:srgbClr val="27467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9268B8E-B43A-5615-4AE2-DEB4B0AABBC5}"/>
              </a:ext>
            </a:extLst>
          </p:cNvPr>
          <p:cNvSpPr txBox="1"/>
          <p:nvPr/>
        </p:nvSpPr>
        <p:spPr>
          <a:xfrm>
            <a:off x="4836036" y="446088"/>
            <a:ext cx="233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Donanım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8DA7C0F-772F-2DA4-8F0B-58454DC963EE}"/>
              </a:ext>
            </a:extLst>
          </p:cNvPr>
          <p:cNvSpPr txBox="1"/>
          <p:nvPr/>
        </p:nvSpPr>
        <p:spPr>
          <a:xfrm>
            <a:off x="7735074" y="1156067"/>
            <a:ext cx="2846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Markası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 numarası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Fatura bilgileri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89760" y="506585"/>
            <a:ext cx="9250680" cy="391552"/>
          </a:xfrm>
        </p:spPr>
        <p:txBody>
          <a:bodyPr>
            <a:normAutofit fontScale="90000"/>
          </a:bodyPr>
          <a:lstStyle/>
          <a:p>
            <a:pPr lvl="0" algn="ctr"/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tr-TR" b="1" dirty="0">
                <a:solidFill>
                  <a:srgbClr val="E7792B"/>
                </a:solidFill>
                <a:cs typeface="Times New Roman" pitchFamily="18" charset="0"/>
              </a:rPr>
              <a:t>TEMİNAT İŞLEMLERİ EKRANI</a:t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341783" y="1174067"/>
            <a:ext cx="8087164" cy="1635955"/>
          </a:xfrm>
        </p:spPr>
        <p:txBody>
          <a:bodyPr/>
          <a:lstStyle/>
          <a:p>
            <a:r>
              <a:rPr lang="tr-TR" sz="2200" dirty="0"/>
              <a:t>Sağdaki           seçeneğinden  </a:t>
            </a:r>
          </a:p>
          <a:p>
            <a:pPr>
              <a:buNone/>
            </a:pPr>
            <a:r>
              <a:rPr lang="tr-TR" sz="2200" dirty="0"/>
              <a:t>                              ekleye tıklanır ve aşağıdaki ekran açılır.</a:t>
            </a:r>
          </a:p>
          <a:p>
            <a:endParaRPr lang="tr-TR" dirty="0"/>
          </a:p>
        </p:txBody>
      </p:sp>
      <p:pic>
        <p:nvPicPr>
          <p:cNvPr id="6" name="5 Resi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9968" y="1170660"/>
            <a:ext cx="589593" cy="372793"/>
          </a:xfrm>
          <a:prstGeom prst="rect">
            <a:avLst/>
          </a:prstGeom>
        </p:spPr>
      </p:pic>
      <p:pic>
        <p:nvPicPr>
          <p:cNvPr id="7" name="6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77" y="1572724"/>
            <a:ext cx="2081523" cy="58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Resim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1783" y="2590799"/>
            <a:ext cx="6823298" cy="299466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93" y="1690687"/>
            <a:ext cx="2209800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A375002-DD7F-1473-4D1E-663086FECB3C}"/>
              </a:ext>
            </a:extLst>
          </p:cNvPr>
          <p:cNvSpPr/>
          <p:nvPr/>
        </p:nvSpPr>
        <p:spPr>
          <a:xfrm>
            <a:off x="716692" y="3274541"/>
            <a:ext cx="3546389" cy="23354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3D8B9C4-C3FE-8197-2550-D73AB8DBAACA}"/>
              </a:ext>
            </a:extLst>
          </p:cNvPr>
          <p:cNvSpPr/>
          <p:nvPr/>
        </p:nvSpPr>
        <p:spPr>
          <a:xfrm>
            <a:off x="716692" y="1384622"/>
            <a:ext cx="3546389" cy="15322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E7792B"/>
                </a:solidFill>
                <a:cs typeface="Times New Roman" pitchFamily="18" charset="0"/>
              </a:rPr>
              <a:t>RAPORLAMA EKRANI</a:t>
            </a:r>
            <a:endParaRPr lang="tr-TR" sz="4000" dirty="0">
              <a:solidFill>
                <a:srgbClr val="E7792B"/>
              </a:solidFill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76680" y="1234021"/>
            <a:ext cx="3826412" cy="4393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>
                <a:latin typeface="+mj-lt"/>
              </a:rPr>
              <a:t>   </a:t>
            </a:r>
          </a:p>
          <a:p>
            <a:pPr>
              <a:buNone/>
            </a:pPr>
            <a:r>
              <a:rPr lang="tr-TR" sz="2200" dirty="0">
                <a:latin typeface="+mj-lt"/>
                <a:cs typeface="Times New Roman" pitchFamily="18" charset="0"/>
              </a:rPr>
              <a:t>   Bu ekran ile her lisanslı büro kendi işlem istatistik bilgilerine ulaşabilir. </a:t>
            </a:r>
          </a:p>
          <a:p>
            <a:pPr>
              <a:buNone/>
            </a:pPr>
            <a:endParaRPr lang="tr-TR" sz="2200" dirty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tr-TR" sz="22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22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	Filtre</a:t>
            </a:r>
            <a:r>
              <a:rPr lang="tr-TR" sz="2200" dirty="0">
                <a:latin typeface="+mj-lt"/>
                <a:cs typeface="Times New Roman" pitchFamily="18" charset="0"/>
              </a:rPr>
              <a:t> seçilerek istenen kriterlere göre arama yapabilmek için;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Raporlama</a:t>
            </a:r>
            <a:r>
              <a:rPr lang="tr-TR" sz="2200" dirty="0">
                <a:latin typeface="+mj-lt"/>
                <a:cs typeface="Times New Roman" pitchFamily="18" charset="0"/>
              </a:rPr>
              <a:t> başlığı altında yer alan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İşlem İstatistik</a:t>
            </a:r>
            <a:r>
              <a:rPr lang="tr-TR" sz="2200" dirty="0">
                <a:latin typeface="+mj-lt"/>
                <a:cs typeface="Times New Roman" pitchFamily="18" charset="0"/>
              </a:rPr>
              <a:t> sekmesi seçilir. </a:t>
            </a:r>
            <a:endParaRPr lang="tr-TR" sz="2200" dirty="0">
              <a:latin typeface="+mj-lt"/>
            </a:endParaRPr>
          </a:p>
        </p:txBody>
      </p:sp>
      <p:pic>
        <p:nvPicPr>
          <p:cNvPr id="5" name="4 İçerik Yer Tutucus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26" y="1667023"/>
            <a:ext cx="6842174" cy="375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02" y="786129"/>
            <a:ext cx="6382597" cy="237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13" y="3428999"/>
            <a:ext cx="6768253" cy="2404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701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2A2E1A7-797A-43CE-34D3-FFAC60F52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094" y="1461872"/>
            <a:ext cx="5579906" cy="4034664"/>
          </a:xfr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AB0305E-CBF0-0478-EB4B-417D11221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106" y="1403269"/>
            <a:ext cx="5126825" cy="41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7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719627" y="1340325"/>
            <a:ext cx="10576560" cy="186007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cs typeface="Times New Roman" pitchFamily="18" charset="0"/>
              </a:rPr>
              <a:t>DİNLEDİĞİNİZ İÇİN TEŞEKKÜR EDERİZ.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5150142" y="4762166"/>
            <a:ext cx="2451493" cy="789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u="sng" dirty="0">
                <a:cs typeface="Times New Roman" pitchFamily="18" charset="0"/>
              </a:rPr>
              <a:t>LİHKAB BİRİMİ</a:t>
            </a:r>
          </a:p>
          <a:p>
            <a:pPr>
              <a:buNone/>
            </a:pPr>
            <a:endParaRPr lang="tr-TR" sz="1800" b="1" u="sng" dirty="0">
              <a:cs typeface="Times New Roman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36" y="3232607"/>
            <a:ext cx="1458671" cy="108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C9C4453-4875-DD84-E1D1-4267AF71E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80" y="4762166"/>
            <a:ext cx="1773404" cy="106004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B7297A9-4AA9-7E93-BDC8-10E47CC1D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80" y="3945268"/>
            <a:ext cx="1773405" cy="7386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6B4196A-E2FE-1132-4596-8BC5E7E16581}"/>
              </a:ext>
            </a:extLst>
          </p:cNvPr>
          <p:cNvSpPr/>
          <p:nvPr/>
        </p:nvSpPr>
        <p:spPr>
          <a:xfrm>
            <a:off x="648034" y="348791"/>
            <a:ext cx="10598143" cy="158370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765028" y="825140"/>
            <a:ext cx="10598143" cy="949897"/>
          </a:xfrm>
        </p:spPr>
        <p:txBody>
          <a:bodyPr>
            <a:noAutofit/>
          </a:bodyPr>
          <a:lstStyle/>
          <a:p>
            <a:br>
              <a:rPr lang="tr-TR" sz="2200" dirty="0">
                <a:cs typeface="Times New Roman" pitchFamily="18" charset="0"/>
              </a:rPr>
            </a:br>
            <a:r>
              <a:rPr lang="tr-TR" sz="2200" dirty="0">
                <a:cs typeface="Times New Roman" pitchFamily="18" charset="0"/>
              </a:rPr>
              <a:t>*  Belirli tarih aralığında sözleşme sayıları ve işlemler grafik ile görüntü</a:t>
            </a:r>
            <a:r>
              <a:rPr lang="tr-TR" sz="2200" dirty="0"/>
              <a:t>lenebilir.</a:t>
            </a:r>
            <a:br>
              <a:rPr lang="tr-TR" sz="2200" dirty="0"/>
            </a:br>
            <a:br>
              <a:rPr lang="tr-TR" sz="2200" dirty="0"/>
            </a:br>
            <a:r>
              <a:rPr lang="tr-TR" sz="2200" dirty="0"/>
              <a:t>*  </a:t>
            </a:r>
            <a:r>
              <a:rPr lang="tr-TR" sz="2200" dirty="0">
                <a:latin typeface="+mn-lt"/>
                <a:ea typeface="+mn-ea"/>
                <a:cs typeface="+mn-cs"/>
              </a:rPr>
              <a:t>B</a:t>
            </a:r>
            <a:r>
              <a:rPr lang="tr-TR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aşvurulara ait bilgiler, büroya ait yetki alanını gösterir harita ve personel    bilgilerinin bulunduğu liste görüntülenir.</a:t>
            </a:r>
            <a:br>
              <a:rPr lang="tr-TR" sz="2200" dirty="0"/>
            </a:br>
            <a:br>
              <a:rPr lang="tr-TR" sz="2200" dirty="0"/>
            </a:br>
            <a:endParaRPr lang="tr-TR" sz="2200" dirty="0"/>
          </a:p>
        </p:txBody>
      </p:sp>
      <p:pic>
        <p:nvPicPr>
          <p:cNvPr id="7" name="7 İçerik Yer Tutucusu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1" y="2136063"/>
            <a:ext cx="9618843" cy="382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744562" y="713897"/>
            <a:ext cx="10515600" cy="71808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E7792B"/>
                </a:solidFill>
                <a:cs typeface="Times New Roman" pitchFamily="18" charset="0"/>
              </a:rPr>
              <a:t>BAŞVURU İŞLEMLERİ EKRANI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9" y="1782727"/>
            <a:ext cx="11038081" cy="38650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97635" y="1394907"/>
            <a:ext cx="8161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dirty="0">
                <a:ea typeface="Calibri" pitchFamily="34" charset="0"/>
                <a:cs typeface="Times New Roman" pitchFamily="18" charset="0"/>
              </a:rPr>
              <a:t>İlk sırada </a:t>
            </a:r>
            <a:r>
              <a:rPr lang="tr-TR" b="1" dirty="0">
                <a:ea typeface="Calibri" pitchFamily="34" charset="0"/>
                <a:cs typeface="Times New Roman" pitchFamily="18" charset="0"/>
              </a:rPr>
              <a:t>“İşlem”</a:t>
            </a:r>
            <a:r>
              <a:rPr lang="tr-TR" dirty="0">
                <a:ea typeface="Calibri" pitchFamily="34" charset="0"/>
                <a:cs typeface="Times New Roman" pitchFamily="18" charset="0"/>
              </a:rPr>
              <a:t> butonu vardır. “İşlemler” den alt kategoriler görüntülenir.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91" y="2108441"/>
            <a:ext cx="11035849" cy="353932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294C752-07BD-ACF9-C39A-52259AA1EA27}"/>
              </a:ext>
            </a:extLst>
          </p:cNvPr>
          <p:cNvSpPr txBox="1"/>
          <p:nvPr/>
        </p:nvSpPr>
        <p:spPr>
          <a:xfrm>
            <a:off x="4712043" y="527485"/>
            <a:ext cx="350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Yeni Kayıt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895968" y="798632"/>
            <a:ext cx="36237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Başvuru tipi türlerinden</a:t>
            </a:r>
          </a:p>
          <a:p>
            <a:endParaRPr lang="tr-T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/>
              <a:t>Bizzat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/>
              <a:t>İnşaat Sözleşmesi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/>
              <a:t>Temsilen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/>
              <a:t>Vekâleten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err="1"/>
              <a:t>Vesayeten</a:t>
            </a:r>
            <a:r>
              <a:rPr lang="tr-TR" sz="2200" dirty="0"/>
              <a:t> </a:t>
            </a:r>
            <a:r>
              <a:rPr lang="tr-TR" sz="2200" dirty="0" err="1"/>
              <a:t>Veraseten</a:t>
            </a:r>
            <a:endParaRPr lang="tr-TR" sz="2200" dirty="0"/>
          </a:p>
          <a:p>
            <a:endParaRPr lang="tr-TR" sz="2200" dirty="0"/>
          </a:p>
          <a:p>
            <a:r>
              <a:rPr lang="tr-TR" sz="2200" dirty="0"/>
              <a:t>seçim yapılır. </a:t>
            </a:r>
          </a:p>
          <a:p>
            <a:endParaRPr lang="tr-TR" sz="2200" dirty="0"/>
          </a:p>
          <a:p>
            <a:r>
              <a:rPr lang="tr-TR" sz="2200" dirty="0"/>
              <a:t>Bu seçimin niteliğine göre istenen evraklar ve girilmesi gereken bilgiler değişmektedir.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59" y="798632"/>
            <a:ext cx="6718347" cy="50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1239</Words>
  <Application>Microsoft Office PowerPoint</Application>
  <PresentationFormat>Geniş ekran</PresentationFormat>
  <Paragraphs>188</Paragraphs>
  <Slides>56</Slides>
  <Notes>40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Office Teması</vt:lpstr>
      <vt:lpstr>PowerPoint Sunusu</vt:lpstr>
      <vt:lpstr>İçindekiler </vt:lpstr>
      <vt:lpstr>PowerPoint Sunusu</vt:lpstr>
      <vt:lpstr>   Sağ üst köşede yer alan                                 sekmesi ile ilgili kullanıcıya ait kişisel düzenlemeler yapılabilmekte ve mesajlar görüntülenmektedir.    </vt:lpstr>
      <vt:lpstr>YÖNETİM PANELİ EKRANI</vt:lpstr>
      <vt:lpstr> *  Belirli tarih aralığında sözleşme sayıları ve işlemler grafik ile görüntülenebilir.  *  Başvurulara ait bilgiler, büroya ait yetki alanını gösterir harita ve personel    bilgilerinin bulunduğu liste görüntülenir.  </vt:lpstr>
      <vt:lpstr>BAŞVURU İŞLEMLERİ EKRANI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Zemin sekmesinde bir istisna bulunmaktadır. Bu istisna ise “Hatalı Bağımsız Bölüm Düzeltme” işlemlerindedir.  İşleme konu taşınmazlar eklendikten sonra sağ listede bir buton oluşmaktadır.  </vt:lpstr>
      <vt:lpstr>İşleme konu taşınmazda bulunan bağımsız bölümler ekrana gelecektir. İşlem görecek bağımsız bölümlerin seçilmesi gerekmektedir.    !!! Bağımsız bölüm seçimi yapılmadığı takdirde tapu kayıt bilgilerine ulaşılamayacaktır.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Kadastro Tarafından İptal Edilen Başvurular  Sistem içerisinde kadastro tarafından iptal edilen başvurular olduğunda aşağıdaki uyarı ekrana gelir. </vt:lpstr>
      <vt:lpstr> İptal edilen başvuru numaralarının sebebini öğrenmek ve uyarının sürekli ekrana yansımaması için;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Lisanlı büro tarafından mevzuat gereği aylık olarak Kadastro Müdürlüğüne gönderilen Damga Vergisi Çizelgesi tarih aralığı ve ilçe seçilerek hazırlanabilir.  </vt:lpstr>
      <vt:lpstr>        Kolon Aç/Kapa Seçeneği           Başvuru işlemine ait görüntülenmek istenen kolonlar seçilebilir. </vt:lpstr>
      <vt:lpstr>  </vt:lpstr>
      <vt:lpstr>PowerPoint Sunusu</vt:lpstr>
      <vt:lpstr> LİSANSLI MÜHENDİS İŞLEMLERİ EKRANI </vt:lpstr>
      <vt:lpstr>PowerPoint Sunusu</vt:lpstr>
      <vt:lpstr>   Yetki devri yapılacak mühendis seçilir.   -Yetki Devri Sebebi -Yetki Devri Başlangıç Tarihi -Yetki Devri Bitiş Tarihi seçilerek   Kaydet butonuna basılır.   </vt:lpstr>
      <vt:lpstr> Yetki devri yapılan personele ait mevzuatta belirtilen evrakların yüklenmesi gerekir.  </vt:lpstr>
      <vt:lpstr>PowerPoint Sunusu</vt:lpstr>
      <vt:lpstr>PowerPoint Sunusu</vt:lpstr>
      <vt:lpstr> KAYNAK YÖNETİMİ EKRANI </vt:lpstr>
      <vt:lpstr>PowerPoint Sunusu</vt:lpstr>
      <vt:lpstr>PowerPoint Sunusu</vt:lpstr>
      <vt:lpstr>PowerPoint Sunusu</vt:lpstr>
      <vt:lpstr> Personel sekmesinden büroda çalışan personelle ilgili;  Kişisel bilgiler,  İletişim, eğitim,  Dil eğitimi bilgileri,  Personelin ünvan bilgileri  tutulur, güncellenir.  </vt:lpstr>
      <vt:lpstr>PowerPoint Sunusu</vt:lpstr>
      <vt:lpstr>PowerPoint Sunusu</vt:lpstr>
      <vt:lpstr> TEMİNAT İŞLEMLERİ EKRANI </vt:lpstr>
      <vt:lpstr>RAPORLAMA EKRANI</vt:lpstr>
      <vt:lpstr>PowerPoint Sunusu</vt:lpstr>
      <vt:lpstr>PowerPoint Sunusu</vt:lpstr>
      <vt:lpstr>DİNLEDİĞİNİZ İÇİN TEŞEKKÜR EDERİZ.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TAPU</dc:title>
  <dc:creator>Microsoft Office User</dc:creator>
  <cp:lastModifiedBy>AYNUR ACAR ÇELİK</cp:lastModifiedBy>
  <cp:revision>406</cp:revision>
  <dcterms:created xsi:type="dcterms:W3CDTF">2022-02-05T17:51:22Z</dcterms:created>
  <dcterms:modified xsi:type="dcterms:W3CDTF">2026-05-05T07:59:00Z</dcterms:modified>
</cp:coreProperties>
</file>