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55"/>
  </p:notesMasterIdLst>
  <p:sldIdLst>
    <p:sldId id="308" r:id="rId3"/>
    <p:sldId id="307" r:id="rId4"/>
    <p:sldId id="373" r:id="rId5"/>
    <p:sldId id="257" r:id="rId6"/>
    <p:sldId id="316" r:id="rId7"/>
    <p:sldId id="315" r:id="rId8"/>
    <p:sldId id="379" r:id="rId9"/>
    <p:sldId id="355" r:id="rId10"/>
    <p:sldId id="313" r:id="rId11"/>
    <p:sldId id="382" r:id="rId12"/>
    <p:sldId id="385" r:id="rId13"/>
    <p:sldId id="383" r:id="rId14"/>
    <p:sldId id="384" r:id="rId15"/>
    <p:sldId id="414" r:id="rId16"/>
    <p:sldId id="282" r:id="rId17"/>
    <p:sldId id="279" r:id="rId18"/>
    <p:sldId id="260" r:id="rId19"/>
    <p:sldId id="261" r:id="rId20"/>
    <p:sldId id="280" r:id="rId21"/>
    <p:sldId id="278" r:id="rId22"/>
    <p:sldId id="356" r:id="rId23"/>
    <p:sldId id="398" r:id="rId24"/>
    <p:sldId id="340" r:id="rId25"/>
    <p:sldId id="419" r:id="rId26"/>
    <p:sldId id="397" r:id="rId27"/>
    <p:sldId id="416" r:id="rId28"/>
    <p:sldId id="361" r:id="rId29"/>
    <p:sldId id="293" r:id="rId30"/>
    <p:sldId id="389" r:id="rId31"/>
    <p:sldId id="265" r:id="rId32"/>
    <p:sldId id="402" r:id="rId33"/>
    <p:sldId id="403" r:id="rId34"/>
    <p:sldId id="404" r:id="rId35"/>
    <p:sldId id="405" r:id="rId36"/>
    <p:sldId id="358" r:id="rId37"/>
    <p:sldId id="390" r:id="rId38"/>
    <p:sldId id="359" r:id="rId39"/>
    <p:sldId id="391" r:id="rId40"/>
    <p:sldId id="360" r:id="rId41"/>
    <p:sldId id="392" r:id="rId42"/>
    <p:sldId id="417" r:id="rId43"/>
    <p:sldId id="357" r:id="rId44"/>
    <p:sldId id="399" r:id="rId45"/>
    <p:sldId id="318" r:id="rId46"/>
    <p:sldId id="418" r:id="rId47"/>
    <p:sldId id="362" r:id="rId48"/>
    <p:sldId id="393" r:id="rId49"/>
    <p:sldId id="328" r:id="rId50"/>
    <p:sldId id="329" r:id="rId51"/>
    <p:sldId id="320" r:id="rId52"/>
    <p:sldId id="336" r:id="rId53"/>
    <p:sldId id="292" r:id="rId54"/>
  </p:sldIdLst>
  <p:sldSz cx="24387175" cy="13716000"/>
  <p:notesSz cx="6797675" cy="9926638"/>
  <p:defaultTextStyle>
    <a:defPPr>
      <a:defRPr lang="en-US"/>
    </a:defPPr>
    <a:lvl1pPr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1pPr>
    <a:lvl2pPr marL="1087438" indent="-630238"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2pPr>
    <a:lvl3pPr marL="2176463" indent="-1262063"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3pPr>
    <a:lvl4pPr marL="3265488" indent="-1893888"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4pPr>
    <a:lvl5pPr marL="4354513" indent="-2525713"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1F497D"/>
    <a:srgbClr val="273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94541"/>
  </p:normalViewPr>
  <p:slideViewPr>
    <p:cSldViewPr snapToGrid="0" snapToObjects="1">
      <p:cViewPr varScale="1">
        <p:scale>
          <a:sx n="44" d="100"/>
          <a:sy n="44" d="100"/>
        </p:scale>
        <p:origin x="947" y="65"/>
      </p:cViewPr>
      <p:guideLst>
        <p:guide orient="horz" pos="4320"/>
        <p:guide pos="768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CDB58-82E6-47B5-8A49-BFF53912556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592BF6C2-6FD9-4BE4-AB0E-07EEF04A88F5}">
      <dgm:prSet phldrT="[Metin]" custT="1"/>
      <dgm:spPr>
        <a:noFill/>
        <a:ln>
          <a:solidFill>
            <a:schemeClr val="tx1"/>
          </a:solidFill>
        </a:ln>
      </dgm:spPr>
      <dgm:t>
        <a:bodyPr/>
        <a:lstStyle/>
        <a:p>
          <a:r>
            <a:rPr lang="tr-TR" altLang="tr-TR" sz="4400" b="1" dirty="0">
              <a:solidFill>
                <a:schemeClr val="tx1"/>
              </a:solidFill>
              <a:latin typeface="Times New Roman" panose="02020603050405020304" pitchFamily="18" charset="0"/>
              <a:cs typeface="Times New Roman" panose="02020603050405020304" pitchFamily="18" charset="0"/>
            </a:rPr>
            <a:t>Lisanslı Harita Kadastro Mühendislik Bürolarının Sorumlulukları</a:t>
          </a:r>
          <a:endParaRPr lang="tr-TR" sz="4400" b="1" dirty="0">
            <a:solidFill>
              <a:schemeClr val="tx1"/>
            </a:solidFill>
            <a:latin typeface="Times New Roman" panose="02020603050405020304" pitchFamily="18" charset="0"/>
            <a:cs typeface="Times New Roman" panose="02020603050405020304" pitchFamily="18" charset="0"/>
          </a:endParaRPr>
        </a:p>
      </dgm:t>
    </dgm:pt>
    <dgm:pt modelId="{7979E91A-4E90-4B18-9128-79F6751B19D8}" type="parTrans" cxnId="{8B068060-A527-4A4A-9B40-48552C2529B5}">
      <dgm:prSet/>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9B116AF5-6C9A-4AFE-A358-20982FC7AFDB}" type="sibTrans" cxnId="{8B068060-A527-4A4A-9B40-48552C2529B5}">
      <dgm:prSet/>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21E5092C-D2B7-418E-8876-60A41854A3ED}">
      <dgm:prSet phldrT="[Metin]" custT="1"/>
      <dgm:spPr>
        <a:noFill/>
        <a:ln>
          <a:solidFill>
            <a:schemeClr val="tx1"/>
          </a:solidFill>
        </a:ln>
      </dgm:spPr>
      <dgm:t>
        <a:bodyPr/>
        <a:lstStyle/>
        <a:p>
          <a:r>
            <a:rPr lang="tr-TR" sz="4400" dirty="0">
              <a:solidFill>
                <a:schemeClr val="tx1"/>
              </a:solidFill>
              <a:latin typeface="Times New Roman" panose="02020603050405020304" pitchFamily="18" charset="0"/>
              <a:cs typeface="Times New Roman" panose="02020603050405020304" pitchFamily="18" charset="0"/>
            </a:rPr>
            <a:t>Disiplin Sorumluluğu</a:t>
          </a:r>
        </a:p>
      </dgm:t>
    </dgm:pt>
    <dgm:pt modelId="{B01C6F0A-A115-4156-9504-48151DC5C207}" type="parTrans" cxnId="{EE499E29-123D-4BCE-A093-DCF3AFE44829}">
      <dgm:prSet/>
      <dgm:spPr>
        <a:noFill/>
        <a:ln>
          <a:solidFill>
            <a:schemeClr val="tx1"/>
          </a:solidFill>
        </a:ln>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7A4938C5-D6F5-4673-9DD7-F269B32D8E65}" type="sibTrans" cxnId="{EE499E29-123D-4BCE-A093-DCF3AFE44829}">
      <dgm:prSet/>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47CC7EF3-B5AE-4332-B443-5ED8083337FF}">
      <dgm:prSet phldrT="[Metin]" custT="1"/>
      <dgm:spPr>
        <a:noFill/>
        <a:ln>
          <a:solidFill>
            <a:schemeClr val="tx1"/>
          </a:solidFill>
        </a:ln>
      </dgm:spPr>
      <dgm:t>
        <a:bodyPr/>
        <a:lstStyle/>
        <a:p>
          <a:r>
            <a:rPr lang="tr-TR" sz="4400" dirty="0">
              <a:solidFill>
                <a:schemeClr val="tx1"/>
              </a:solidFill>
              <a:latin typeface="Times New Roman" panose="02020603050405020304" pitchFamily="18" charset="0"/>
              <a:cs typeface="Times New Roman" panose="02020603050405020304" pitchFamily="18" charset="0"/>
            </a:rPr>
            <a:t>Mali Sorumluluğu</a:t>
          </a:r>
        </a:p>
      </dgm:t>
    </dgm:pt>
    <dgm:pt modelId="{16D2C7EC-63CA-4A96-ACFA-6C0956470F08}" type="parTrans" cxnId="{4777E611-CBFD-409F-B7EF-D6A9DCFBE575}">
      <dgm:prSet/>
      <dgm:spPr>
        <a:noFill/>
        <a:ln>
          <a:solidFill>
            <a:schemeClr val="tx1"/>
          </a:solidFill>
        </a:ln>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727485C6-48F1-4E6F-8D6E-FBEFFB8A437A}" type="sibTrans" cxnId="{4777E611-CBFD-409F-B7EF-D6A9DCFBE575}">
      <dgm:prSet/>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60A6F5CF-386C-4C1B-B46D-A7635C2EDF04}">
      <dgm:prSet phldrT="[Metin]" custT="1"/>
      <dgm:spPr>
        <a:noFill/>
        <a:ln>
          <a:solidFill>
            <a:schemeClr val="tx1"/>
          </a:solidFill>
        </a:ln>
      </dgm:spPr>
      <dgm:t>
        <a:bodyPr/>
        <a:lstStyle/>
        <a:p>
          <a:r>
            <a:rPr lang="tr-TR" sz="4400" dirty="0">
              <a:solidFill>
                <a:schemeClr val="tx1"/>
              </a:solidFill>
              <a:latin typeface="Times New Roman" panose="02020603050405020304" pitchFamily="18" charset="0"/>
              <a:cs typeface="Times New Roman" panose="02020603050405020304" pitchFamily="18" charset="0"/>
            </a:rPr>
            <a:t>Ceza Sorumluluğu</a:t>
          </a:r>
        </a:p>
      </dgm:t>
    </dgm:pt>
    <dgm:pt modelId="{5AF05B69-AF24-4E8D-96F5-D2CC6A4F6FAF}" type="parTrans" cxnId="{A6D24D85-C507-4E1B-BD12-262DF77B02EC}">
      <dgm:prSet/>
      <dgm:spPr>
        <a:noFill/>
        <a:ln>
          <a:solidFill>
            <a:schemeClr val="tx1"/>
          </a:solidFill>
        </a:ln>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08BEC314-3028-47F9-B71E-8F0224DF9C61}" type="sibTrans" cxnId="{A6D24D85-C507-4E1B-BD12-262DF77B02EC}">
      <dgm:prSet/>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740224FD-2677-48C1-BC3D-05199B13CB29}">
      <dgm:prSet custT="1"/>
      <dgm:spPr>
        <a:noFill/>
        <a:ln>
          <a:solidFill>
            <a:schemeClr val="tx1"/>
          </a:solidFill>
        </a:ln>
      </dgm:spPr>
      <dgm:t>
        <a:bodyPr/>
        <a:lstStyle/>
        <a:p>
          <a:r>
            <a:rPr lang="tr-TR" sz="4400" dirty="0">
              <a:solidFill>
                <a:schemeClr val="tx1"/>
              </a:solidFill>
              <a:latin typeface="Times New Roman" panose="02020603050405020304" pitchFamily="18" charset="0"/>
              <a:cs typeface="Times New Roman" panose="02020603050405020304" pitchFamily="18" charset="0"/>
            </a:rPr>
            <a:t>Diğer Sorumluluklar</a:t>
          </a:r>
        </a:p>
      </dgm:t>
    </dgm:pt>
    <dgm:pt modelId="{973885DF-E059-474B-A209-7D40C595CE90}" type="parTrans" cxnId="{AD3F6340-3E19-41E2-A559-5FC6D617D4AB}">
      <dgm:prSet/>
      <dgm:spPr>
        <a:ln>
          <a:solidFill>
            <a:schemeClr val="tx1"/>
          </a:solidFill>
        </a:ln>
      </dgm:spPr>
      <dgm:t>
        <a:bodyPr/>
        <a:lstStyle/>
        <a:p>
          <a:endParaRPr lang="tr-TR" sz="4400" b="1">
            <a:solidFill>
              <a:schemeClr val="tx1"/>
            </a:solidFill>
            <a:latin typeface="Times New Roman" panose="02020603050405020304" pitchFamily="18" charset="0"/>
            <a:cs typeface="Times New Roman" panose="02020603050405020304" pitchFamily="18" charset="0"/>
          </a:endParaRPr>
        </a:p>
      </dgm:t>
    </dgm:pt>
    <dgm:pt modelId="{476E21E0-5CC2-4111-A4B1-367D07480076}" type="sibTrans" cxnId="{AD3F6340-3E19-41E2-A559-5FC6D617D4AB}">
      <dgm:prSet/>
      <dgm:spPr/>
      <dgm:t>
        <a:bodyPr/>
        <a:lstStyle/>
        <a:p>
          <a:endParaRPr lang="tr-TR" sz="4400">
            <a:solidFill>
              <a:schemeClr val="tx1"/>
            </a:solidFill>
            <a:latin typeface="Times New Roman" panose="02020603050405020304" pitchFamily="18" charset="0"/>
            <a:cs typeface="Times New Roman" panose="02020603050405020304" pitchFamily="18" charset="0"/>
          </a:endParaRPr>
        </a:p>
      </dgm:t>
    </dgm:pt>
    <dgm:pt modelId="{83E6892F-4F38-47A4-A38A-1BD550349737}" type="pres">
      <dgm:prSet presAssocID="{7D8CDB58-82E6-47B5-8A49-BFF539125561}" presName="hierChild1" presStyleCnt="0">
        <dgm:presLayoutVars>
          <dgm:orgChart val="1"/>
          <dgm:chPref val="1"/>
          <dgm:dir/>
          <dgm:animOne val="branch"/>
          <dgm:animLvl val="lvl"/>
          <dgm:resizeHandles/>
        </dgm:presLayoutVars>
      </dgm:prSet>
      <dgm:spPr/>
    </dgm:pt>
    <dgm:pt modelId="{B49EA16A-36D8-4741-94AC-9D530DB17B18}" type="pres">
      <dgm:prSet presAssocID="{592BF6C2-6FD9-4BE4-AB0E-07EEF04A88F5}" presName="hierRoot1" presStyleCnt="0">
        <dgm:presLayoutVars>
          <dgm:hierBranch val="init"/>
        </dgm:presLayoutVars>
      </dgm:prSet>
      <dgm:spPr/>
    </dgm:pt>
    <dgm:pt modelId="{5746711E-89CC-4625-B5DD-29AC559D7D30}" type="pres">
      <dgm:prSet presAssocID="{592BF6C2-6FD9-4BE4-AB0E-07EEF04A88F5}" presName="rootComposite1" presStyleCnt="0"/>
      <dgm:spPr/>
    </dgm:pt>
    <dgm:pt modelId="{BFB9CB8C-A8EC-4D62-9D3C-D945C8DE6C78}" type="pres">
      <dgm:prSet presAssocID="{592BF6C2-6FD9-4BE4-AB0E-07EEF04A88F5}" presName="rootText1" presStyleLbl="node0" presStyleIdx="0" presStyleCnt="1" custScaleX="314102" custScaleY="104326" custLinFactNeighborY="-62415">
        <dgm:presLayoutVars>
          <dgm:chPref val="3"/>
        </dgm:presLayoutVars>
      </dgm:prSet>
      <dgm:spPr/>
    </dgm:pt>
    <dgm:pt modelId="{DD3648BF-5A5A-4D97-A7EE-D275E5498F70}" type="pres">
      <dgm:prSet presAssocID="{592BF6C2-6FD9-4BE4-AB0E-07EEF04A88F5}" presName="rootConnector1" presStyleLbl="node1" presStyleIdx="0" presStyleCnt="0"/>
      <dgm:spPr/>
    </dgm:pt>
    <dgm:pt modelId="{5361A319-5A0A-48A4-AA62-C42186E2497D}" type="pres">
      <dgm:prSet presAssocID="{592BF6C2-6FD9-4BE4-AB0E-07EEF04A88F5}" presName="hierChild2" presStyleCnt="0"/>
      <dgm:spPr/>
    </dgm:pt>
    <dgm:pt modelId="{2FE99EC6-3094-4CC2-AE05-FB8E337A444E}" type="pres">
      <dgm:prSet presAssocID="{B01C6F0A-A115-4156-9504-48151DC5C207}" presName="Name37" presStyleLbl="parChTrans1D2" presStyleIdx="0" presStyleCnt="4"/>
      <dgm:spPr/>
    </dgm:pt>
    <dgm:pt modelId="{EA08AE8A-9489-4DB5-8809-2A413D7F72C2}" type="pres">
      <dgm:prSet presAssocID="{21E5092C-D2B7-418E-8876-60A41854A3ED}" presName="hierRoot2" presStyleCnt="0">
        <dgm:presLayoutVars>
          <dgm:hierBranch val="init"/>
        </dgm:presLayoutVars>
      </dgm:prSet>
      <dgm:spPr/>
    </dgm:pt>
    <dgm:pt modelId="{9C528F19-5400-4556-B8DD-927A863C6EF7}" type="pres">
      <dgm:prSet presAssocID="{21E5092C-D2B7-418E-8876-60A41854A3ED}" presName="rootComposite" presStyleCnt="0"/>
      <dgm:spPr/>
    </dgm:pt>
    <dgm:pt modelId="{D2BEE79F-9AE6-4F37-9886-6292F6F4E8D3}" type="pres">
      <dgm:prSet presAssocID="{21E5092C-D2B7-418E-8876-60A41854A3ED}" presName="rootText" presStyleLbl="node2" presStyleIdx="0" presStyleCnt="4">
        <dgm:presLayoutVars>
          <dgm:chPref val="3"/>
        </dgm:presLayoutVars>
      </dgm:prSet>
      <dgm:spPr/>
    </dgm:pt>
    <dgm:pt modelId="{8AE57B35-A53C-4EE2-B764-DC4AD9FB24E4}" type="pres">
      <dgm:prSet presAssocID="{21E5092C-D2B7-418E-8876-60A41854A3ED}" presName="rootConnector" presStyleLbl="node2" presStyleIdx="0" presStyleCnt="4"/>
      <dgm:spPr/>
    </dgm:pt>
    <dgm:pt modelId="{AB9FDCB5-169A-4FC7-BC9C-281190078A87}" type="pres">
      <dgm:prSet presAssocID="{21E5092C-D2B7-418E-8876-60A41854A3ED}" presName="hierChild4" presStyleCnt="0"/>
      <dgm:spPr/>
    </dgm:pt>
    <dgm:pt modelId="{03A4E0A8-FE77-4322-8177-30861F311050}" type="pres">
      <dgm:prSet presAssocID="{21E5092C-D2B7-418E-8876-60A41854A3ED}" presName="hierChild5" presStyleCnt="0"/>
      <dgm:spPr/>
    </dgm:pt>
    <dgm:pt modelId="{711883F4-9B83-47E6-869D-A18129C48D40}" type="pres">
      <dgm:prSet presAssocID="{16D2C7EC-63CA-4A96-ACFA-6C0956470F08}" presName="Name37" presStyleLbl="parChTrans1D2" presStyleIdx="1" presStyleCnt="4"/>
      <dgm:spPr/>
    </dgm:pt>
    <dgm:pt modelId="{133926E7-BE3F-4D7B-BC5C-42E3480376BC}" type="pres">
      <dgm:prSet presAssocID="{47CC7EF3-B5AE-4332-B443-5ED8083337FF}" presName="hierRoot2" presStyleCnt="0">
        <dgm:presLayoutVars>
          <dgm:hierBranch val="init"/>
        </dgm:presLayoutVars>
      </dgm:prSet>
      <dgm:spPr/>
    </dgm:pt>
    <dgm:pt modelId="{3BEE809A-C34A-4A08-A633-C816873190D9}" type="pres">
      <dgm:prSet presAssocID="{47CC7EF3-B5AE-4332-B443-5ED8083337FF}" presName="rootComposite" presStyleCnt="0"/>
      <dgm:spPr/>
    </dgm:pt>
    <dgm:pt modelId="{D60CCD89-8F7F-46C6-94CF-98E7831A8D72}" type="pres">
      <dgm:prSet presAssocID="{47CC7EF3-B5AE-4332-B443-5ED8083337FF}" presName="rootText" presStyleLbl="node2" presStyleIdx="1" presStyleCnt="4">
        <dgm:presLayoutVars>
          <dgm:chPref val="3"/>
        </dgm:presLayoutVars>
      </dgm:prSet>
      <dgm:spPr/>
    </dgm:pt>
    <dgm:pt modelId="{799D6084-A57E-46F8-A4A2-1D0FFADFB96F}" type="pres">
      <dgm:prSet presAssocID="{47CC7EF3-B5AE-4332-B443-5ED8083337FF}" presName="rootConnector" presStyleLbl="node2" presStyleIdx="1" presStyleCnt="4"/>
      <dgm:spPr/>
    </dgm:pt>
    <dgm:pt modelId="{08B7046B-CA54-41D5-B6EC-5A7E06D93637}" type="pres">
      <dgm:prSet presAssocID="{47CC7EF3-B5AE-4332-B443-5ED8083337FF}" presName="hierChild4" presStyleCnt="0"/>
      <dgm:spPr/>
    </dgm:pt>
    <dgm:pt modelId="{D6E95A80-3A2E-4DDC-AF9F-B10B48685F2C}" type="pres">
      <dgm:prSet presAssocID="{47CC7EF3-B5AE-4332-B443-5ED8083337FF}" presName="hierChild5" presStyleCnt="0"/>
      <dgm:spPr/>
    </dgm:pt>
    <dgm:pt modelId="{4545D8D5-DB01-4238-9269-2F72F3FF4FFA}" type="pres">
      <dgm:prSet presAssocID="{5AF05B69-AF24-4E8D-96F5-D2CC6A4F6FAF}" presName="Name37" presStyleLbl="parChTrans1D2" presStyleIdx="2" presStyleCnt="4"/>
      <dgm:spPr/>
    </dgm:pt>
    <dgm:pt modelId="{C6E5A110-7E67-45CA-AAB6-2F4E86EE1163}" type="pres">
      <dgm:prSet presAssocID="{60A6F5CF-386C-4C1B-B46D-A7635C2EDF04}" presName="hierRoot2" presStyleCnt="0">
        <dgm:presLayoutVars>
          <dgm:hierBranch val="init"/>
        </dgm:presLayoutVars>
      </dgm:prSet>
      <dgm:spPr/>
    </dgm:pt>
    <dgm:pt modelId="{07DE6DE1-9A95-4125-AD0C-4A049437D065}" type="pres">
      <dgm:prSet presAssocID="{60A6F5CF-386C-4C1B-B46D-A7635C2EDF04}" presName="rootComposite" presStyleCnt="0"/>
      <dgm:spPr/>
    </dgm:pt>
    <dgm:pt modelId="{48C6371F-61A6-404A-91D6-224C4E8B35E6}" type="pres">
      <dgm:prSet presAssocID="{60A6F5CF-386C-4C1B-B46D-A7635C2EDF04}" presName="rootText" presStyleLbl="node2" presStyleIdx="2" presStyleCnt="4">
        <dgm:presLayoutVars>
          <dgm:chPref val="3"/>
        </dgm:presLayoutVars>
      </dgm:prSet>
      <dgm:spPr/>
    </dgm:pt>
    <dgm:pt modelId="{9F6B75D0-095F-44E3-942A-3B2F2656230B}" type="pres">
      <dgm:prSet presAssocID="{60A6F5CF-386C-4C1B-B46D-A7635C2EDF04}" presName="rootConnector" presStyleLbl="node2" presStyleIdx="2" presStyleCnt="4"/>
      <dgm:spPr/>
    </dgm:pt>
    <dgm:pt modelId="{42E9DF8F-F155-49FC-98E4-93A821FE661E}" type="pres">
      <dgm:prSet presAssocID="{60A6F5CF-386C-4C1B-B46D-A7635C2EDF04}" presName="hierChild4" presStyleCnt="0"/>
      <dgm:spPr/>
    </dgm:pt>
    <dgm:pt modelId="{07347BE7-5BC7-4C0A-A29F-444449581A9A}" type="pres">
      <dgm:prSet presAssocID="{60A6F5CF-386C-4C1B-B46D-A7635C2EDF04}" presName="hierChild5" presStyleCnt="0"/>
      <dgm:spPr/>
    </dgm:pt>
    <dgm:pt modelId="{A95E63A7-D597-48EF-914D-52E96390AF62}" type="pres">
      <dgm:prSet presAssocID="{973885DF-E059-474B-A209-7D40C595CE90}" presName="Name37" presStyleLbl="parChTrans1D2" presStyleIdx="3" presStyleCnt="4"/>
      <dgm:spPr/>
    </dgm:pt>
    <dgm:pt modelId="{A3701FCE-40F8-4B22-918F-796453BAD767}" type="pres">
      <dgm:prSet presAssocID="{740224FD-2677-48C1-BC3D-05199B13CB29}" presName="hierRoot2" presStyleCnt="0">
        <dgm:presLayoutVars>
          <dgm:hierBranch val="init"/>
        </dgm:presLayoutVars>
      </dgm:prSet>
      <dgm:spPr/>
    </dgm:pt>
    <dgm:pt modelId="{76F14C83-A3E8-4A9C-A03A-9E105E7317CA}" type="pres">
      <dgm:prSet presAssocID="{740224FD-2677-48C1-BC3D-05199B13CB29}" presName="rootComposite" presStyleCnt="0"/>
      <dgm:spPr/>
    </dgm:pt>
    <dgm:pt modelId="{4C844E85-7E32-4AAC-9508-5337D83B1DE2}" type="pres">
      <dgm:prSet presAssocID="{740224FD-2677-48C1-BC3D-05199B13CB29}" presName="rootText" presStyleLbl="node2" presStyleIdx="3" presStyleCnt="4">
        <dgm:presLayoutVars>
          <dgm:chPref val="3"/>
        </dgm:presLayoutVars>
      </dgm:prSet>
      <dgm:spPr/>
    </dgm:pt>
    <dgm:pt modelId="{8B051A91-63B5-4FE7-BE20-7491A356FF6F}" type="pres">
      <dgm:prSet presAssocID="{740224FD-2677-48C1-BC3D-05199B13CB29}" presName="rootConnector" presStyleLbl="node2" presStyleIdx="3" presStyleCnt="4"/>
      <dgm:spPr/>
    </dgm:pt>
    <dgm:pt modelId="{8A0ACFEF-2264-46FA-8229-CCA926CD7C7E}" type="pres">
      <dgm:prSet presAssocID="{740224FD-2677-48C1-BC3D-05199B13CB29}" presName="hierChild4" presStyleCnt="0"/>
      <dgm:spPr/>
    </dgm:pt>
    <dgm:pt modelId="{5DD37F4A-6C0B-43E4-BB37-0B4005F1D382}" type="pres">
      <dgm:prSet presAssocID="{740224FD-2677-48C1-BC3D-05199B13CB29}" presName="hierChild5" presStyleCnt="0"/>
      <dgm:spPr/>
    </dgm:pt>
    <dgm:pt modelId="{C6180588-D1ED-4869-B333-1C45814EEE9F}" type="pres">
      <dgm:prSet presAssocID="{592BF6C2-6FD9-4BE4-AB0E-07EEF04A88F5}" presName="hierChild3" presStyleCnt="0"/>
      <dgm:spPr/>
    </dgm:pt>
  </dgm:ptLst>
  <dgm:cxnLst>
    <dgm:cxn modelId="{4777E611-CBFD-409F-B7EF-D6A9DCFBE575}" srcId="{592BF6C2-6FD9-4BE4-AB0E-07EEF04A88F5}" destId="{47CC7EF3-B5AE-4332-B443-5ED8083337FF}" srcOrd="1" destOrd="0" parTransId="{16D2C7EC-63CA-4A96-ACFA-6C0956470F08}" sibTransId="{727485C6-48F1-4E6F-8D6E-FBEFFB8A437A}"/>
    <dgm:cxn modelId="{26A9FD14-CE2A-44B1-838B-BBA4405C1259}" type="presOf" srcId="{B01C6F0A-A115-4156-9504-48151DC5C207}" destId="{2FE99EC6-3094-4CC2-AE05-FB8E337A444E}" srcOrd="0" destOrd="0" presId="urn:microsoft.com/office/officeart/2005/8/layout/orgChart1"/>
    <dgm:cxn modelId="{EE499E29-123D-4BCE-A093-DCF3AFE44829}" srcId="{592BF6C2-6FD9-4BE4-AB0E-07EEF04A88F5}" destId="{21E5092C-D2B7-418E-8876-60A41854A3ED}" srcOrd="0" destOrd="0" parTransId="{B01C6F0A-A115-4156-9504-48151DC5C207}" sibTransId="{7A4938C5-D6F5-4673-9DD7-F269B32D8E65}"/>
    <dgm:cxn modelId="{A74F163E-6E10-4501-91C2-EC6FFA6834F0}" type="presOf" srcId="{60A6F5CF-386C-4C1B-B46D-A7635C2EDF04}" destId="{9F6B75D0-095F-44E3-942A-3B2F2656230B}" srcOrd="1" destOrd="0" presId="urn:microsoft.com/office/officeart/2005/8/layout/orgChart1"/>
    <dgm:cxn modelId="{AD3F6340-3E19-41E2-A559-5FC6D617D4AB}" srcId="{592BF6C2-6FD9-4BE4-AB0E-07EEF04A88F5}" destId="{740224FD-2677-48C1-BC3D-05199B13CB29}" srcOrd="3" destOrd="0" parTransId="{973885DF-E059-474B-A209-7D40C595CE90}" sibTransId="{476E21E0-5CC2-4111-A4B1-367D07480076}"/>
    <dgm:cxn modelId="{C4CEC85C-4FE1-4DCC-A36D-EEA815B13CCB}" type="presOf" srcId="{47CC7EF3-B5AE-4332-B443-5ED8083337FF}" destId="{D60CCD89-8F7F-46C6-94CF-98E7831A8D72}" srcOrd="0" destOrd="0" presId="urn:microsoft.com/office/officeart/2005/8/layout/orgChart1"/>
    <dgm:cxn modelId="{8B068060-A527-4A4A-9B40-48552C2529B5}" srcId="{7D8CDB58-82E6-47B5-8A49-BFF539125561}" destId="{592BF6C2-6FD9-4BE4-AB0E-07EEF04A88F5}" srcOrd="0" destOrd="0" parTransId="{7979E91A-4E90-4B18-9128-79F6751B19D8}" sibTransId="{9B116AF5-6C9A-4AFE-A358-20982FC7AFDB}"/>
    <dgm:cxn modelId="{A53D7172-B6ED-461C-9E7B-C0E85019DEA5}" type="presOf" srcId="{740224FD-2677-48C1-BC3D-05199B13CB29}" destId="{4C844E85-7E32-4AAC-9508-5337D83B1DE2}" srcOrd="0" destOrd="0" presId="urn:microsoft.com/office/officeart/2005/8/layout/orgChart1"/>
    <dgm:cxn modelId="{6A535B73-0DA4-4975-9F77-AD4971122B13}" type="presOf" srcId="{47CC7EF3-B5AE-4332-B443-5ED8083337FF}" destId="{799D6084-A57E-46F8-A4A2-1D0FFADFB96F}" srcOrd="1" destOrd="0" presId="urn:microsoft.com/office/officeart/2005/8/layout/orgChart1"/>
    <dgm:cxn modelId="{A6D24D85-C507-4E1B-BD12-262DF77B02EC}" srcId="{592BF6C2-6FD9-4BE4-AB0E-07EEF04A88F5}" destId="{60A6F5CF-386C-4C1B-B46D-A7635C2EDF04}" srcOrd="2" destOrd="0" parTransId="{5AF05B69-AF24-4E8D-96F5-D2CC6A4F6FAF}" sibTransId="{08BEC314-3028-47F9-B71E-8F0224DF9C61}"/>
    <dgm:cxn modelId="{24D25396-4CE6-449D-A868-699F2C8FC38D}" type="presOf" srcId="{592BF6C2-6FD9-4BE4-AB0E-07EEF04A88F5}" destId="{DD3648BF-5A5A-4D97-A7EE-D275E5498F70}" srcOrd="1" destOrd="0" presId="urn:microsoft.com/office/officeart/2005/8/layout/orgChart1"/>
    <dgm:cxn modelId="{D18DE59A-B43B-46A4-AA48-806E15323D79}" type="presOf" srcId="{21E5092C-D2B7-418E-8876-60A41854A3ED}" destId="{D2BEE79F-9AE6-4F37-9886-6292F6F4E8D3}" srcOrd="0" destOrd="0" presId="urn:microsoft.com/office/officeart/2005/8/layout/orgChart1"/>
    <dgm:cxn modelId="{3A97D5A9-7201-4476-9A79-2C4E804E8B96}" type="presOf" srcId="{592BF6C2-6FD9-4BE4-AB0E-07EEF04A88F5}" destId="{BFB9CB8C-A8EC-4D62-9D3C-D945C8DE6C78}" srcOrd="0" destOrd="0" presId="urn:microsoft.com/office/officeart/2005/8/layout/orgChart1"/>
    <dgm:cxn modelId="{52BEF0B8-088F-4437-97E4-94EFCCB86963}" type="presOf" srcId="{21E5092C-D2B7-418E-8876-60A41854A3ED}" destId="{8AE57B35-A53C-4EE2-B764-DC4AD9FB24E4}" srcOrd="1" destOrd="0" presId="urn:microsoft.com/office/officeart/2005/8/layout/orgChart1"/>
    <dgm:cxn modelId="{2DF39DC8-6E09-4FA9-9DDB-E1668B0913EF}" type="presOf" srcId="{5AF05B69-AF24-4E8D-96F5-D2CC6A4F6FAF}" destId="{4545D8D5-DB01-4238-9269-2F72F3FF4FFA}" srcOrd="0" destOrd="0" presId="urn:microsoft.com/office/officeart/2005/8/layout/orgChart1"/>
    <dgm:cxn modelId="{681258D2-BD8B-4559-A2EF-8EBFCD4BB8BE}" type="presOf" srcId="{16D2C7EC-63CA-4A96-ACFA-6C0956470F08}" destId="{711883F4-9B83-47E6-869D-A18129C48D40}" srcOrd="0" destOrd="0" presId="urn:microsoft.com/office/officeart/2005/8/layout/orgChart1"/>
    <dgm:cxn modelId="{32AF02DE-B483-48A3-9554-A0714182FAAA}" type="presOf" srcId="{740224FD-2677-48C1-BC3D-05199B13CB29}" destId="{8B051A91-63B5-4FE7-BE20-7491A356FF6F}" srcOrd="1" destOrd="0" presId="urn:microsoft.com/office/officeart/2005/8/layout/orgChart1"/>
    <dgm:cxn modelId="{3AE789F9-9BC2-456A-9D78-EE0205EC105D}" type="presOf" srcId="{7D8CDB58-82E6-47B5-8A49-BFF539125561}" destId="{83E6892F-4F38-47A4-A38A-1BD550349737}" srcOrd="0" destOrd="0" presId="urn:microsoft.com/office/officeart/2005/8/layout/orgChart1"/>
    <dgm:cxn modelId="{8FD848FA-1C3E-4835-8BB8-01C905F1B487}" type="presOf" srcId="{973885DF-E059-474B-A209-7D40C595CE90}" destId="{A95E63A7-D597-48EF-914D-52E96390AF62}" srcOrd="0" destOrd="0" presId="urn:microsoft.com/office/officeart/2005/8/layout/orgChart1"/>
    <dgm:cxn modelId="{BC364EFC-3A82-4AEC-ABE7-623019B6EE4E}" type="presOf" srcId="{60A6F5CF-386C-4C1B-B46D-A7635C2EDF04}" destId="{48C6371F-61A6-404A-91D6-224C4E8B35E6}" srcOrd="0" destOrd="0" presId="urn:microsoft.com/office/officeart/2005/8/layout/orgChart1"/>
    <dgm:cxn modelId="{9F8B9511-8C8A-468C-A31A-9AE3B437C11A}" type="presParOf" srcId="{83E6892F-4F38-47A4-A38A-1BD550349737}" destId="{B49EA16A-36D8-4741-94AC-9D530DB17B18}" srcOrd="0" destOrd="0" presId="urn:microsoft.com/office/officeart/2005/8/layout/orgChart1"/>
    <dgm:cxn modelId="{1EB303C0-3AC8-445B-B7C0-33E73D52EB5D}" type="presParOf" srcId="{B49EA16A-36D8-4741-94AC-9D530DB17B18}" destId="{5746711E-89CC-4625-B5DD-29AC559D7D30}" srcOrd="0" destOrd="0" presId="urn:microsoft.com/office/officeart/2005/8/layout/orgChart1"/>
    <dgm:cxn modelId="{136FABD6-A252-4E1D-97DF-E38941A8FB1C}" type="presParOf" srcId="{5746711E-89CC-4625-B5DD-29AC559D7D30}" destId="{BFB9CB8C-A8EC-4D62-9D3C-D945C8DE6C78}" srcOrd="0" destOrd="0" presId="urn:microsoft.com/office/officeart/2005/8/layout/orgChart1"/>
    <dgm:cxn modelId="{2D7E5EC3-32E2-4383-A30B-4618F1854BD9}" type="presParOf" srcId="{5746711E-89CC-4625-B5DD-29AC559D7D30}" destId="{DD3648BF-5A5A-4D97-A7EE-D275E5498F70}" srcOrd="1" destOrd="0" presId="urn:microsoft.com/office/officeart/2005/8/layout/orgChart1"/>
    <dgm:cxn modelId="{27FA7DC4-D81C-4B8C-B744-646E0BC18C57}" type="presParOf" srcId="{B49EA16A-36D8-4741-94AC-9D530DB17B18}" destId="{5361A319-5A0A-48A4-AA62-C42186E2497D}" srcOrd="1" destOrd="0" presId="urn:microsoft.com/office/officeart/2005/8/layout/orgChart1"/>
    <dgm:cxn modelId="{54DF6203-B88A-4104-9883-64978936DF91}" type="presParOf" srcId="{5361A319-5A0A-48A4-AA62-C42186E2497D}" destId="{2FE99EC6-3094-4CC2-AE05-FB8E337A444E}" srcOrd="0" destOrd="0" presId="urn:microsoft.com/office/officeart/2005/8/layout/orgChart1"/>
    <dgm:cxn modelId="{36DE2E60-C30F-4FEC-8BCB-49F0F3406978}" type="presParOf" srcId="{5361A319-5A0A-48A4-AA62-C42186E2497D}" destId="{EA08AE8A-9489-4DB5-8809-2A413D7F72C2}" srcOrd="1" destOrd="0" presId="urn:microsoft.com/office/officeart/2005/8/layout/orgChart1"/>
    <dgm:cxn modelId="{DE884C40-9EF3-473F-8F6A-08347B14A00F}" type="presParOf" srcId="{EA08AE8A-9489-4DB5-8809-2A413D7F72C2}" destId="{9C528F19-5400-4556-B8DD-927A863C6EF7}" srcOrd="0" destOrd="0" presId="urn:microsoft.com/office/officeart/2005/8/layout/orgChart1"/>
    <dgm:cxn modelId="{92029928-6D1B-4C2E-9902-6434390CBB7C}" type="presParOf" srcId="{9C528F19-5400-4556-B8DD-927A863C6EF7}" destId="{D2BEE79F-9AE6-4F37-9886-6292F6F4E8D3}" srcOrd="0" destOrd="0" presId="urn:microsoft.com/office/officeart/2005/8/layout/orgChart1"/>
    <dgm:cxn modelId="{9B25C4EA-DC0A-4413-BEAD-607FF246B651}" type="presParOf" srcId="{9C528F19-5400-4556-B8DD-927A863C6EF7}" destId="{8AE57B35-A53C-4EE2-B764-DC4AD9FB24E4}" srcOrd="1" destOrd="0" presId="urn:microsoft.com/office/officeart/2005/8/layout/orgChart1"/>
    <dgm:cxn modelId="{08DD81EE-B6EA-4E89-951C-333CA9178A13}" type="presParOf" srcId="{EA08AE8A-9489-4DB5-8809-2A413D7F72C2}" destId="{AB9FDCB5-169A-4FC7-BC9C-281190078A87}" srcOrd="1" destOrd="0" presId="urn:microsoft.com/office/officeart/2005/8/layout/orgChart1"/>
    <dgm:cxn modelId="{440E7165-5140-4A77-9DF1-CFF2F07A490A}" type="presParOf" srcId="{EA08AE8A-9489-4DB5-8809-2A413D7F72C2}" destId="{03A4E0A8-FE77-4322-8177-30861F311050}" srcOrd="2" destOrd="0" presId="urn:microsoft.com/office/officeart/2005/8/layout/orgChart1"/>
    <dgm:cxn modelId="{3A55BF23-9BAA-4463-81B6-27649835681E}" type="presParOf" srcId="{5361A319-5A0A-48A4-AA62-C42186E2497D}" destId="{711883F4-9B83-47E6-869D-A18129C48D40}" srcOrd="2" destOrd="0" presId="urn:microsoft.com/office/officeart/2005/8/layout/orgChart1"/>
    <dgm:cxn modelId="{4E30C259-ACDF-4A0D-8FD2-A55CD5241D02}" type="presParOf" srcId="{5361A319-5A0A-48A4-AA62-C42186E2497D}" destId="{133926E7-BE3F-4D7B-BC5C-42E3480376BC}" srcOrd="3" destOrd="0" presId="urn:microsoft.com/office/officeart/2005/8/layout/orgChart1"/>
    <dgm:cxn modelId="{8685EAFC-D9FA-4AB1-AA4B-8DA50BF7B45D}" type="presParOf" srcId="{133926E7-BE3F-4D7B-BC5C-42E3480376BC}" destId="{3BEE809A-C34A-4A08-A633-C816873190D9}" srcOrd="0" destOrd="0" presId="urn:microsoft.com/office/officeart/2005/8/layout/orgChart1"/>
    <dgm:cxn modelId="{DE4B2B5C-BF6A-4104-A235-BBA54C102548}" type="presParOf" srcId="{3BEE809A-C34A-4A08-A633-C816873190D9}" destId="{D60CCD89-8F7F-46C6-94CF-98E7831A8D72}" srcOrd="0" destOrd="0" presId="urn:microsoft.com/office/officeart/2005/8/layout/orgChart1"/>
    <dgm:cxn modelId="{8636E905-2508-412C-BC6C-33E30DD86E5A}" type="presParOf" srcId="{3BEE809A-C34A-4A08-A633-C816873190D9}" destId="{799D6084-A57E-46F8-A4A2-1D0FFADFB96F}" srcOrd="1" destOrd="0" presId="urn:microsoft.com/office/officeart/2005/8/layout/orgChart1"/>
    <dgm:cxn modelId="{7DC8C98E-5E13-4461-9382-9E918880AB45}" type="presParOf" srcId="{133926E7-BE3F-4D7B-BC5C-42E3480376BC}" destId="{08B7046B-CA54-41D5-B6EC-5A7E06D93637}" srcOrd="1" destOrd="0" presId="urn:microsoft.com/office/officeart/2005/8/layout/orgChart1"/>
    <dgm:cxn modelId="{CBC47073-A057-466A-B564-8759AEA1FDB6}" type="presParOf" srcId="{133926E7-BE3F-4D7B-BC5C-42E3480376BC}" destId="{D6E95A80-3A2E-4DDC-AF9F-B10B48685F2C}" srcOrd="2" destOrd="0" presId="urn:microsoft.com/office/officeart/2005/8/layout/orgChart1"/>
    <dgm:cxn modelId="{D6E2224D-2296-47C1-93B7-5B2A69E3852D}" type="presParOf" srcId="{5361A319-5A0A-48A4-AA62-C42186E2497D}" destId="{4545D8D5-DB01-4238-9269-2F72F3FF4FFA}" srcOrd="4" destOrd="0" presId="urn:microsoft.com/office/officeart/2005/8/layout/orgChart1"/>
    <dgm:cxn modelId="{BB930B64-9EED-4B8C-8A2E-21ED80D791BB}" type="presParOf" srcId="{5361A319-5A0A-48A4-AA62-C42186E2497D}" destId="{C6E5A110-7E67-45CA-AAB6-2F4E86EE1163}" srcOrd="5" destOrd="0" presId="urn:microsoft.com/office/officeart/2005/8/layout/orgChart1"/>
    <dgm:cxn modelId="{BCEAC422-06EF-465C-8FD6-629BB7F2AEF5}" type="presParOf" srcId="{C6E5A110-7E67-45CA-AAB6-2F4E86EE1163}" destId="{07DE6DE1-9A95-4125-AD0C-4A049437D065}" srcOrd="0" destOrd="0" presId="urn:microsoft.com/office/officeart/2005/8/layout/orgChart1"/>
    <dgm:cxn modelId="{C2BA7F47-554B-4C0D-8520-4103608BA552}" type="presParOf" srcId="{07DE6DE1-9A95-4125-AD0C-4A049437D065}" destId="{48C6371F-61A6-404A-91D6-224C4E8B35E6}" srcOrd="0" destOrd="0" presId="urn:microsoft.com/office/officeart/2005/8/layout/orgChart1"/>
    <dgm:cxn modelId="{1E4CBDBE-ED9F-472E-A3D7-48ABF1E26ABF}" type="presParOf" srcId="{07DE6DE1-9A95-4125-AD0C-4A049437D065}" destId="{9F6B75D0-095F-44E3-942A-3B2F2656230B}" srcOrd="1" destOrd="0" presId="urn:microsoft.com/office/officeart/2005/8/layout/orgChart1"/>
    <dgm:cxn modelId="{B999938E-B9E4-44D9-9F90-B228D7033D43}" type="presParOf" srcId="{C6E5A110-7E67-45CA-AAB6-2F4E86EE1163}" destId="{42E9DF8F-F155-49FC-98E4-93A821FE661E}" srcOrd="1" destOrd="0" presId="urn:microsoft.com/office/officeart/2005/8/layout/orgChart1"/>
    <dgm:cxn modelId="{9C4FEFD3-9881-4FCE-A8E6-665E5879A0DF}" type="presParOf" srcId="{C6E5A110-7E67-45CA-AAB6-2F4E86EE1163}" destId="{07347BE7-5BC7-4C0A-A29F-444449581A9A}" srcOrd="2" destOrd="0" presId="urn:microsoft.com/office/officeart/2005/8/layout/orgChart1"/>
    <dgm:cxn modelId="{3F50EF33-1E35-431D-BA23-0ABE157D0D0B}" type="presParOf" srcId="{5361A319-5A0A-48A4-AA62-C42186E2497D}" destId="{A95E63A7-D597-48EF-914D-52E96390AF62}" srcOrd="6" destOrd="0" presId="urn:microsoft.com/office/officeart/2005/8/layout/orgChart1"/>
    <dgm:cxn modelId="{4D194C6B-7AFD-465A-977F-E93B0EE97198}" type="presParOf" srcId="{5361A319-5A0A-48A4-AA62-C42186E2497D}" destId="{A3701FCE-40F8-4B22-918F-796453BAD767}" srcOrd="7" destOrd="0" presId="urn:microsoft.com/office/officeart/2005/8/layout/orgChart1"/>
    <dgm:cxn modelId="{4381BFBD-FA5F-4D69-AE75-C0C0067A34D8}" type="presParOf" srcId="{A3701FCE-40F8-4B22-918F-796453BAD767}" destId="{76F14C83-A3E8-4A9C-A03A-9E105E7317CA}" srcOrd="0" destOrd="0" presId="urn:microsoft.com/office/officeart/2005/8/layout/orgChart1"/>
    <dgm:cxn modelId="{A3778C7C-A216-400F-87C7-D40583A0AD60}" type="presParOf" srcId="{76F14C83-A3E8-4A9C-A03A-9E105E7317CA}" destId="{4C844E85-7E32-4AAC-9508-5337D83B1DE2}" srcOrd="0" destOrd="0" presId="urn:microsoft.com/office/officeart/2005/8/layout/orgChart1"/>
    <dgm:cxn modelId="{F1184E3E-03C5-4BC4-8493-DCFB42AA3BA6}" type="presParOf" srcId="{76F14C83-A3E8-4A9C-A03A-9E105E7317CA}" destId="{8B051A91-63B5-4FE7-BE20-7491A356FF6F}" srcOrd="1" destOrd="0" presId="urn:microsoft.com/office/officeart/2005/8/layout/orgChart1"/>
    <dgm:cxn modelId="{5525C16F-5300-4E90-A085-7BE950846C1F}" type="presParOf" srcId="{A3701FCE-40F8-4B22-918F-796453BAD767}" destId="{8A0ACFEF-2264-46FA-8229-CCA926CD7C7E}" srcOrd="1" destOrd="0" presId="urn:microsoft.com/office/officeart/2005/8/layout/orgChart1"/>
    <dgm:cxn modelId="{F001AEAF-9439-4C74-9ED3-D87ECCCA1885}" type="presParOf" srcId="{A3701FCE-40F8-4B22-918F-796453BAD767}" destId="{5DD37F4A-6C0B-43E4-BB37-0B4005F1D382}" srcOrd="2" destOrd="0" presId="urn:microsoft.com/office/officeart/2005/8/layout/orgChart1"/>
    <dgm:cxn modelId="{3F36220B-46E3-42E3-963D-AF78003A038B}" type="presParOf" srcId="{B49EA16A-36D8-4741-94AC-9D530DB17B18}" destId="{C6180588-D1ED-4869-B333-1C45814EEE9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2C1419-620E-4045-85F3-8A8D0576432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94EB28A3-FC40-404C-8C49-F6C971FD4141}">
      <dgm:prSet phldrT="[Metin]" custT="1"/>
      <dgm:spPr>
        <a:solidFill>
          <a:srgbClr val="FFC000"/>
        </a:solidFill>
      </dgm:spPr>
      <dgm:t>
        <a:bodyPr/>
        <a:lstStyle/>
        <a:p>
          <a:r>
            <a:rPr lang="tr-TR" sz="4400" b="1" dirty="0">
              <a:latin typeface="Times New Roman" panose="02020603050405020304" pitchFamily="18" charset="0"/>
              <a:cs typeface="Times New Roman" panose="02020603050405020304" pitchFamily="18" charset="0"/>
            </a:rPr>
            <a:t> SORUMLULUĞUN ŞARTLARI</a:t>
          </a:r>
          <a:endParaRPr lang="tr-TR" sz="4400" dirty="0">
            <a:latin typeface="Times New Roman" panose="02020603050405020304" pitchFamily="18" charset="0"/>
            <a:cs typeface="Times New Roman" panose="02020603050405020304" pitchFamily="18" charset="0"/>
          </a:endParaRPr>
        </a:p>
      </dgm:t>
    </dgm:pt>
    <dgm:pt modelId="{8E803468-2D3D-41D6-A4D7-297ECB2DC8C5}" type="parTrans" cxnId="{85E51D25-A400-4816-AE39-7849728F7F55}">
      <dgm:prSet/>
      <dgm:spPr/>
      <dgm:t>
        <a:bodyPr/>
        <a:lstStyle/>
        <a:p>
          <a:endParaRPr lang="tr-TR" sz="4400">
            <a:latin typeface="Times New Roman" panose="02020603050405020304" pitchFamily="18" charset="0"/>
            <a:cs typeface="Times New Roman" panose="02020603050405020304" pitchFamily="18" charset="0"/>
          </a:endParaRPr>
        </a:p>
      </dgm:t>
    </dgm:pt>
    <dgm:pt modelId="{376445CB-77DD-4F7E-BA97-B81A003170DC}" type="sibTrans" cxnId="{85E51D25-A400-4816-AE39-7849728F7F55}">
      <dgm:prSet/>
      <dgm:spPr/>
      <dgm:t>
        <a:bodyPr/>
        <a:lstStyle/>
        <a:p>
          <a:endParaRPr lang="tr-TR" sz="4400">
            <a:latin typeface="Times New Roman" panose="02020603050405020304" pitchFamily="18" charset="0"/>
            <a:cs typeface="Times New Roman" panose="02020603050405020304" pitchFamily="18" charset="0"/>
          </a:endParaRPr>
        </a:p>
      </dgm:t>
    </dgm:pt>
    <dgm:pt modelId="{E0FCD203-4BC4-4455-B312-9229B7EA3B9E}">
      <dgm:prSet phldrT="[Metin]" custT="1"/>
      <dgm:spPr/>
      <dgm:t>
        <a:bodyPr/>
        <a:lstStyle/>
        <a:p>
          <a:pPr algn="l"/>
          <a:r>
            <a:rPr lang="tr-TR" sz="4400" dirty="0">
              <a:latin typeface="Times New Roman" panose="02020603050405020304" pitchFamily="18" charset="0"/>
              <a:cs typeface="Times New Roman" panose="02020603050405020304" pitchFamily="18" charset="0"/>
            </a:rPr>
            <a:t>A. Tapu Sicilinin Tutulmasına İlişkin İşlem ya da Eylem </a:t>
          </a:r>
        </a:p>
      </dgm:t>
    </dgm:pt>
    <dgm:pt modelId="{57BCF7FA-D164-4DAD-BC80-6FD1EA961D9F}" type="parTrans" cxnId="{36BEE65B-8DE3-4688-A41E-AB9BD80712B1}">
      <dgm:prSet/>
      <dgm:spPr/>
      <dgm:t>
        <a:bodyPr/>
        <a:lstStyle/>
        <a:p>
          <a:endParaRPr lang="tr-TR" sz="4400">
            <a:latin typeface="Times New Roman" panose="02020603050405020304" pitchFamily="18" charset="0"/>
            <a:cs typeface="Times New Roman" panose="02020603050405020304" pitchFamily="18" charset="0"/>
          </a:endParaRPr>
        </a:p>
      </dgm:t>
    </dgm:pt>
    <dgm:pt modelId="{B62BBE60-6C07-4B97-A2F8-45064ABA8FF4}" type="sibTrans" cxnId="{36BEE65B-8DE3-4688-A41E-AB9BD80712B1}">
      <dgm:prSet/>
      <dgm:spPr/>
      <dgm:t>
        <a:bodyPr/>
        <a:lstStyle/>
        <a:p>
          <a:endParaRPr lang="tr-TR" sz="4400">
            <a:latin typeface="Times New Roman" panose="02020603050405020304" pitchFamily="18" charset="0"/>
            <a:cs typeface="Times New Roman" panose="02020603050405020304" pitchFamily="18" charset="0"/>
          </a:endParaRPr>
        </a:p>
      </dgm:t>
    </dgm:pt>
    <dgm:pt modelId="{063A08D4-8B4A-49A9-B069-328D38A4FD68}">
      <dgm:prSet phldrT="[Metin]" custT="1"/>
      <dgm:spPr/>
      <dgm:t>
        <a:bodyPr/>
        <a:lstStyle/>
        <a:p>
          <a:pPr algn="l"/>
          <a:r>
            <a:rPr lang="tr-TR" sz="4400" dirty="0">
              <a:latin typeface="Times New Roman" panose="02020603050405020304" pitchFamily="18" charset="0"/>
              <a:cs typeface="Times New Roman" panose="02020603050405020304" pitchFamily="18" charset="0"/>
            </a:rPr>
            <a:t>B. Tapu Sicilinin Tutulmasında Hukuka Aykırılık </a:t>
          </a:r>
        </a:p>
      </dgm:t>
    </dgm:pt>
    <dgm:pt modelId="{AF933EBB-6010-4705-9AD4-A6F8803C0CF0}" type="parTrans" cxnId="{31D4F0A8-B8D2-4950-B1CD-7A1BEB216FF6}">
      <dgm:prSet/>
      <dgm:spPr/>
      <dgm:t>
        <a:bodyPr/>
        <a:lstStyle/>
        <a:p>
          <a:endParaRPr lang="tr-TR" sz="4400">
            <a:latin typeface="Times New Roman" panose="02020603050405020304" pitchFamily="18" charset="0"/>
            <a:cs typeface="Times New Roman" panose="02020603050405020304" pitchFamily="18" charset="0"/>
          </a:endParaRPr>
        </a:p>
      </dgm:t>
    </dgm:pt>
    <dgm:pt modelId="{02581A86-4839-47C9-889B-E1CF1313286F}" type="sibTrans" cxnId="{31D4F0A8-B8D2-4950-B1CD-7A1BEB216FF6}">
      <dgm:prSet/>
      <dgm:spPr/>
      <dgm:t>
        <a:bodyPr/>
        <a:lstStyle/>
        <a:p>
          <a:endParaRPr lang="tr-TR" sz="4400">
            <a:latin typeface="Times New Roman" panose="02020603050405020304" pitchFamily="18" charset="0"/>
            <a:cs typeface="Times New Roman" panose="02020603050405020304" pitchFamily="18" charset="0"/>
          </a:endParaRPr>
        </a:p>
      </dgm:t>
    </dgm:pt>
    <dgm:pt modelId="{510A6FFE-6933-433B-B7E9-70D2BC7A200B}">
      <dgm:prSet custT="1"/>
      <dgm:spPr/>
      <dgm:t>
        <a:bodyPr/>
        <a:lstStyle/>
        <a:p>
          <a:pPr algn="l"/>
          <a:r>
            <a:rPr lang="tr-TR" sz="4400" dirty="0">
              <a:latin typeface="Times New Roman" panose="02020603050405020304" pitchFamily="18" charset="0"/>
              <a:cs typeface="Times New Roman" panose="02020603050405020304" pitchFamily="18" charset="0"/>
            </a:rPr>
            <a:t>C. Zarar</a:t>
          </a:r>
        </a:p>
      </dgm:t>
    </dgm:pt>
    <dgm:pt modelId="{C4355037-D8FB-4658-9000-C66EE8D3753A}" type="parTrans" cxnId="{3B116D3B-5AB6-475D-81D4-625EFD3FE7C4}">
      <dgm:prSet/>
      <dgm:spPr/>
      <dgm:t>
        <a:bodyPr/>
        <a:lstStyle/>
        <a:p>
          <a:endParaRPr lang="tr-TR" sz="4400">
            <a:latin typeface="Times New Roman" panose="02020603050405020304" pitchFamily="18" charset="0"/>
            <a:cs typeface="Times New Roman" panose="02020603050405020304" pitchFamily="18" charset="0"/>
          </a:endParaRPr>
        </a:p>
      </dgm:t>
    </dgm:pt>
    <dgm:pt modelId="{0FB1CE24-C86A-4991-84C0-F1D81093136E}" type="sibTrans" cxnId="{3B116D3B-5AB6-475D-81D4-625EFD3FE7C4}">
      <dgm:prSet/>
      <dgm:spPr/>
      <dgm:t>
        <a:bodyPr/>
        <a:lstStyle/>
        <a:p>
          <a:endParaRPr lang="tr-TR" sz="4400">
            <a:latin typeface="Times New Roman" panose="02020603050405020304" pitchFamily="18" charset="0"/>
            <a:cs typeface="Times New Roman" panose="02020603050405020304" pitchFamily="18" charset="0"/>
          </a:endParaRPr>
        </a:p>
      </dgm:t>
    </dgm:pt>
    <dgm:pt modelId="{E1D413A8-8678-4C47-BE89-243094F4D856}">
      <dgm:prSet custT="1"/>
      <dgm:spPr/>
      <dgm:t>
        <a:bodyPr/>
        <a:lstStyle/>
        <a:p>
          <a:pPr algn="l"/>
          <a:r>
            <a:rPr lang="tr-TR" sz="4400" dirty="0">
              <a:latin typeface="Times New Roman" panose="02020603050405020304" pitchFamily="18" charset="0"/>
              <a:cs typeface="Times New Roman" panose="02020603050405020304" pitchFamily="18" charset="0"/>
            </a:rPr>
            <a:t>D. Nedensellik Bağı</a:t>
          </a:r>
        </a:p>
      </dgm:t>
    </dgm:pt>
    <dgm:pt modelId="{3CB0C123-876B-4327-9EDF-3BD4DC13A8B2}" type="parTrans" cxnId="{DA8E4421-E613-43EB-863A-731C30FD0F09}">
      <dgm:prSet/>
      <dgm:spPr/>
      <dgm:t>
        <a:bodyPr/>
        <a:lstStyle/>
        <a:p>
          <a:endParaRPr lang="tr-TR" sz="4400">
            <a:latin typeface="Times New Roman" panose="02020603050405020304" pitchFamily="18" charset="0"/>
            <a:cs typeface="Times New Roman" panose="02020603050405020304" pitchFamily="18" charset="0"/>
          </a:endParaRPr>
        </a:p>
      </dgm:t>
    </dgm:pt>
    <dgm:pt modelId="{FBBFA16D-CAF2-4410-8291-5343078819AC}" type="sibTrans" cxnId="{DA8E4421-E613-43EB-863A-731C30FD0F09}">
      <dgm:prSet/>
      <dgm:spPr/>
      <dgm:t>
        <a:bodyPr/>
        <a:lstStyle/>
        <a:p>
          <a:endParaRPr lang="tr-TR" sz="4400">
            <a:latin typeface="Times New Roman" panose="02020603050405020304" pitchFamily="18" charset="0"/>
            <a:cs typeface="Times New Roman" panose="02020603050405020304" pitchFamily="18" charset="0"/>
          </a:endParaRPr>
        </a:p>
      </dgm:t>
    </dgm:pt>
    <dgm:pt modelId="{6A1D513C-5CF7-41DF-A60B-8A7EBA499189}" type="pres">
      <dgm:prSet presAssocID="{952C1419-620E-4045-85F3-8A8D05764327}" presName="diagram" presStyleCnt="0">
        <dgm:presLayoutVars>
          <dgm:chPref val="1"/>
          <dgm:dir/>
          <dgm:animOne val="branch"/>
          <dgm:animLvl val="lvl"/>
          <dgm:resizeHandles/>
        </dgm:presLayoutVars>
      </dgm:prSet>
      <dgm:spPr/>
    </dgm:pt>
    <dgm:pt modelId="{019BD3AA-9EFF-40CC-90E4-2DCC97FCA840}" type="pres">
      <dgm:prSet presAssocID="{94EB28A3-FC40-404C-8C49-F6C971FD4141}" presName="root" presStyleCnt="0"/>
      <dgm:spPr/>
    </dgm:pt>
    <dgm:pt modelId="{0D524024-6B49-4760-AC3B-0A85C720B67E}" type="pres">
      <dgm:prSet presAssocID="{94EB28A3-FC40-404C-8C49-F6C971FD4141}" presName="rootComposite" presStyleCnt="0"/>
      <dgm:spPr/>
    </dgm:pt>
    <dgm:pt modelId="{D1126D70-287D-48A3-8658-F4696CBC11D0}" type="pres">
      <dgm:prSet presAssocID="{94EB28A3-FC40-404C-8C49-F6C971FD4141}" presName="rootText" presStyleLbl="node1" presStyleIdx="0" presStyleCnt="1" custScaleX="496959"/>
      <dgm:spPr/>
    </dgm:pt>
    <dgm:pt modelId="{EE5DBFB5-092C-40C8-9E37-9A97B16BB7DD}" type="pres">
      <dgm:prSet presAssocID="{94EB28A3-FC40-404C-8C49-F6C971FD4141}" presName="rootConnector" presStyleLbl="node1" presStyleIdx="0" presStyleCnt="1"/>
      <dgm:spPr/>
    </dgm:pt>
    <dgm:pt modelId="{E3E96C92-3DBE-4B58-909B-A49394AD304C}" type="pres">
      <dgm:prSet presAssocID="{94EB28A3-FC40-404C-8C49-F6C971FD4141}" presName="childShape" presStyleCnt="0"/>
      <dgm:spPr/>
    </dgm:pt>
    <dgm:pt modelId="{A1AF3015-2CC3-48AF-B691-A347F0AE20DA}" type="pres">
      <dgm:prSet presAssocID="{57BCF7FA-D164-4DAD-BC80-6FD1EA961D9F}" presName="Name13" presStyleLbl="parChTrans1D2" presStyleIdx="0" presStyleCnt="4"/>
      <dgm:spPr/>
    </dgm:pt>
    <dgm:pt modelId="{233A86CB-68C2-4463-8B5D-F84B6E0059E4}" type="pres">
      <dgm:prSet presAssocID="{E0FCD203-4BC4-4455-B312-9229B7EA3B9E}" presName="childText" presStyleLbl="bgAcc1" presStyleIdx="0" presStyleCnt="4" custScaleX="615157" custScaleY="79898">
        <dgm:presLayoutVars>
          <dgm:bulletEnabled val="1"/>
        </dgm:presLayoutVars>
      </dgm:prSet>
      <dgm:spPr/>
    </dgm:pt>
    <dgm:pt modelId="{A0AB3280-865E-41E5-BD47-E92550E12DE1}" type="pres">
      <dgm:prSet presAssocID="{AF933EBB-6010-4705-9AD4-A6F8803C0CF0}" presName="Name13" presStyleLbl="parChTrans1D2" presStyleIdx="1" presStyleCnt="4"/>
      <dgm:spPr/>
    </dgm:pt>
    <dgm:pt modelId="{34B7E683-4E03-42CC-8B2A-ED32AB86F842}" type="pres">
      <dgm:prSet presAssocID="{063A08D4-8B4A-49A9-B069-328D38A4FD68}" presName="childText" presStyleLbl="bgAcc1" presStyleIdx="1" presStyleCnt="4" custScaleX="527169">
        <dgm:presLayoutVars>
          <dgm:bulletEnabled val="1"/>
        </dgm:presLayoutVars>
      </dgm:prSet>
      <dgm:spPr/>
    </dgm:pt>
    <dgm:pt modelId="{10B3C03E-EE81-4B87-AD11-6FDE74B63D4D}" type="pres">
      <dgm:prSet presAssocID="{C4355037-D8FB-4658-9000-C66EE8D3753A}" presName="Name13" presStyleLbl="parChTrans1D2" presStyleIdx="2" presStyleCnt="4"/>
      <dgm:spPr/>
    </dgm:pt>
    <dgm:pt modelId="{08E9B629-C15C-445B-B8DD-4398A37314A9}" type="pres">
      <dgm:prSet presAssocID="{510A6FFE-6933-433B-B7E9-70D2BC7A200B}" presName="childText" presStyleLbl="bgAcc1" presStyleIdx="2" presStyleCnt="4" custScaleX="144128">
        <dgm:presLayoutVars>
          <dgm:bulletEnabled val="1"/>
        </dgm:presLayoutVars>
      </dgm:prSet>
      <dgm:spPr/>
    </dgm:pt>
    <dgm:pt modelId="{C75A70B0-4A39-473E-8CB5-5CBCAB6538B3}" type="pres">
      <dgm:prSet presAssocID="{3CB0C123-876B-4327-9EDF-3BD4DC13A8B2}" presName="Name13" presStyleLbl="parChTrans1D2" presStyleIdx="3" presStyleCnt="4"/>
      <dgm:spPr/>
    </dgm:pt>
    <dgm:pt modelId="{429C6957-5C5E-4B3B-A77A-48187C127EA6}" type="pres">
      <dgm:prSet presAssocID="{E1D413A8-8678-4C47-BE89-243094F4D856}" presName="childText" presStyleLbl="bgAcc1" presStyleIdx="3" presStyleCnt="4" custScaleX="276813">
        <dgm:presLayoutVars>
          <dgm:bulletEnabled val="1"/>
        </dgm:presLayoutVars>
      </dgm:prSet>
      <dgm:spPr/>
    </dgm:pt>
  </dgm:ptLst>
  <dgm:cxnLst>
    <dgm:cxn modelId="{CC1AA309-98F6-421A-A075-82F3E556DA54}" type="presOf" srcId="{E1D413A8-8678-4C47-BE89-243094F4D856}" destId="{429C6957-5C5E-4B3B-A77A-48187C127EA6}" srcOrd="0" destOrd="0" presId="urn:microsoft.com/office/officeart/2005/8/layout/hierarchy3"/>
    <dgm:cxn modelId="{D2FC6110-54EE-4103-8E13-952C00FB4AF5}" type="presOf" srcId="{94EB28A3-FC40-404C-8C49-F6C971FD4141}" destId="{EE5DBFB5-092C-40C8-9E37-9A97B16BB7DD}" srcOrd="1" destOrd="0" presId="urn:microsoft.com/office/officeart/2005/8/layout/hierarchy3"/>
    <dgm:cxn modelId="{DA8E4421-E613-43EB-863A-731C30FD0F09}" srcId="{94EB28A3-FC40-404C-8C49-F6C971FD4141}" destId="{E1D413A8-8678-4C47-BE89-243094F4D856}" srcOrd="3" destOrd="0" parTransId="{3CB0C123-876B-4327-9EDF-3BD4DC13A8B2}" sibTransId="{FBBFA16D-CAF2-4410-8291-5343078819AC}"/>
    <dgm:cxn modelId="{4807C221-705B-4B82-B835-244F7BD3A4CA}" type="presOf" srcId="{510A6FFE-6933-433B-B7E9-70D2BC7A200B}" destId="{08E9B629-C15C-445B-B8DD-4398A37314A9}" srcOrd="0" destOrd="0" presId="urn:microsoft.com/office/officeart/2005/8/layout/hierarchy3"/>
    <dgm:cxn modelId="{85E51D25-A400-4816-AE39-7849728F7F55}" srcId="{952C1419-620E-4045-85F3-8A8D05764327}" destId="{94EB28A3-FC40-404C-8C49-F6C971FD4141}" srcOrd="0" destOrd="0" parTransId="{8E803468-2D3D-41D6-A4D7-297ECB2DC8C5}" sibTransId="{376445CB-77DD-4F7E-BA97-B81A003170DC}"/>
    <dgm:cxn modelId="{EB5B353B-E590-4D26-87FA-F27F4A358F73}" type="presOf" srcId="{063A08D4-8B4A-49A9-B069-328D38A4FD68}" destId="{34B7E683-4E03-42CC-8B2A-ED32AB86F842}" srcOrd="0" destOrd="0" presId="urn:microsoft.com/office/officeart/2005/8/layout/hierarchy3"/>
    <dgm:cxn modelId="{3B116D3B-5AB6-475D-81D4-625EFD3FE7C4}" srcId="{94EB28A3-FC40-404C-8C49-F6C971FD4141}" destId="{510A6FFE-6933-433B-B7E9-70D2BC7A200B}" srcOrd="2" destOrd="0" parTransId="{C4355037-D8FB-4658-9000-C66EE8D3753A}" sibTransId="{0FB1CE24-C86A-4991-84C0-F1D81093136E}"/>
    <dgm:cxn modelId="{36BEE65B-8DE3-4688-A41E-AB9BD80712B1}" srcId="{94EB28A3-FC40-404C-8C49-F6C971FD4141}" destId="{E0FCD203-4BC4-4455-B312-9229B7EA3B9E}" srcOrd="0" destOrd="0" parTransId="{57BCF7FA-D164-4DAD-BC80-6FD1EA961D9F}" sibTransId="{B62BBE60-6C07-4B97-A2F8-45064ABA8FF4}"/>
    <dgm:cxn modelId="{7799C25E-5821-49B3-9392-07C1CEB7649F}" type="presOf" srcId="{952C1419-620E-4045-85F3-8A8D05764327}" destId="{6A1D513C-5CF7-41DF-A60B-8A7EBA499189}" srcOrd="0" destOrd="0" presId="urn:microsoft.com/office/officeart/2005/8/layout/hierarchy3"/>
    <dgm:cxn modelId="{AC30FC49-C52E-4558-81B4-C47FEA0284E3}" type="presOf" srcId="{94EB28A3-FC40-404C-8C49-F6C971FD4141}" destId="{D1126D70-287D-48A3-8658-F4696CBC11D0}" srcOrd="0" destOrd="0" presId="urn:microsoft.com/office/officeart/2005/8/layout/hierarchy3"/>
    <dgm:cxn modelId="{9F567F6D-D230-4174-88CC-778E374E88BB}" type="presOf" srcId="{57BCF7FA-D164-4DAD-BC80-6FD1EA961D9F}" destId="{A1AF3015-2CC3-48AF-B691-A347F0AE20DA}" srcOrd="0" destOrd="0" presId="urn:microsoft.com/office/officeart/2005/8/layout/hierarchy3"/>
    <dgm:cxn modelId="{92665183-D35A-4FA8-95C1-D4B830030CA0}" type="presOf" srcId="{AF933EBB-6010-4705-9AD4-A6F8803C0CF0}" destId="{A0AB3280-865E-41E5-BD47-E92550E12DE1}" srcOrd="0" destOrd="0" presId="urn:microsoft.com/office/officeart/2005/8/layout/hierarchy3"/>
    <dgm:cxn modelId="{31D4F0A8-B8D2-4950-B1CD-7A1BEB216FF6}" srcId="{94EB28A3-FC40-404C-8C49-F6C971FD4141}" destId="{063A08D4-8B4A-49A9-B069-328D38A4FD68}" srcOrd="1" destOrd="0" parTransId="{AF933EBB-6010-4705-9AD4-A6F8803C0CF0}" sibTransId="{02581A86-4839-47C9-889B-E1CF1313286F}"/>
    <dgm:cxn modelId="{A64D11BE-06C2-419B-8B5C-43DAF0E9CA94}" type="presOf" srcId="{C4355037-D8FB-4658-9000-C66EE8D3753A}" destId="{10B3C03E-EE81-4B87-AD11-6FDE74B63D4D}" srcOrd="0" destOrd="0" presId="urn:microsoft.com/office/officeart/2005/8/layout/hierarchy3"/>
    <dgm:cxn modelId="{3ED7DECC-BBB1-401D-8A6C-11FA185B0C3F}" type="presOf" srcId="{E0FCD203-4BC4-4455-B312-9229B7EA3B9E}" destId="{233A86CB-68C2-4463-8B5D-F84B6E0059E4}" srcOrd="0" destOrd="0" presId="urn:microsoft.com/office/officeart/2005/8/layout/hierarchy3"/>
    <dgm:cxn modelId="{DEE379F7-0906-45F9-AEEA-1DE6597016E4}" type="presOf" srcId="{3CB0C123-876B-4327-9EDF-3BD4DC13A8B2}" destId="{C75A70B0-4A39-473E-8CB5-5CBCAB6538B3}" srcOrd="0" destOrd="0" presId="urn:microsoft.com/office/officeart/2005/8/layout/hierarchy3"/>
    <dgm:cxn modelId="{FD0EA974-CEDD-4924-854A-52724BFF46C3}" type="presParOf" srcId="{6A1D513C-5CF7-41DF-A60B-8A7EBA499189}" destId="{019BD3AA-9EFF-40CC-90E4-2DCC97FCA840}" srcOrd="0" destOrd="0" presId="urn:microsoft.com/office/officeart/2005/8/layout/hierarchy3"/>
    <dgm:cxn modelId="{782317B2-7FBA-48A8-B131-36AABE52FD61}" type="presParOf" srcId="{019BD3AA-9EFF-40CC-90E4-2DCC97FCA840}" destId="{0D524024-6B49-4760-AC3B-0A85C720B67E}" srcOrd="0" destOrd="0" presId="urn:microsoft.com/office/officeart/2005/8/layout/hierarchy3"/>
    <dgm:cxn modelId="{93C814ED-5CD8-448D-A933-E4F75363592F}" type="presParOf" srcId="{0D524024-6B49-4760-AC3B-0A85C720B67E}" destId="{D1126D70-287D-48A3-8658-F4696CBC11D0}" srcOrd="0" destOrd="0" presId="urn:microsoft.com/office/officeart/2005/8/layout/hierarchy3"/>
    <dgm:cxn modelId="{3DF5CFCB-8A5C-4476-8AFF-97EC7F96D629}" type="presParOf" srcId="{0D524024-6B49-4760-AC3B-0A85C720B67E}" destId="{EE5DBFB5-092C-40C8-9E37-9A97B16BB7DD}" srcOrd="1" destOrd="0" presId="urn:microsoft.com/office/officeart/2005/8/layout/hierarchy3"/>
    <dgm:cxn modelId="{81B7C1A6-5208-4940-97F9-F8F62FB3B259}" type="presParOf" srcId="{019BD3AA-9EFF-40CC-90E4-2DCC97FCA840}" destId="{E3E96C92-3DBE-4B58-909B-A49394AD304C}" srcOrd="1" destOrd="0" presId="urn:microsoft.com/office/officeart/2005/8/layout/hierarchy3"/>
    <dgm:cxn modelId="{17311AAE-43A9-4D2F-ADA1-2DACB03C3349}" type="presParOf" srcId="{E3E96C92-3DBE-4B58-909B-A49394AD304C}" destId="{A1AF3015-2CC3-48AF-B691-A347F0AE20DA}" srcOrd="0" destOrd="0" presId="urn:microsoft.com/office/officeart/2005/8/layout/hierarchy3"/>
    <dgm:cxn modelId="{406AE443-3C48-4CCB-9B48-83EB17DEA608}" type="presParOf" srcId="{E3E96C92-3DBE-4B58-909B-A49394AD304C}" destId="{233A86CB-68C2-4463-8B5D-F84B6E0059E4}" srcOrd="1" destOrd="0" presId="urn:microsoft.com/office/officeart/2005/8/layout/hierarchy3"/>
    <dgm:cxn modelId="{0C989EAE-B88C-4DD7-956C-5116A36451EF}" type="presParOf" srcId="{E3E96C92-3DBE-4B58-909B-A49394AD304C}" destId="{A0AB3280-865E-41E5-BD47-E92550E12DE1}" srcOrd="2" destOrd="0" presId="urn:microsoft.com/office/officeart/2005/8/layout/hierarchy3"/>
    <dgm:cxn modelId="{83084DD7-4F17-4BF3-8FA7-3D0D466EAEAC}" type="presParOf" srcId="{E3E96C92-3DBE-4B58-909B-A49394AD304C}" destId="{34B7E683-4E03-42CC-8B2A-ED32AB86F842}" srcOrd="3" destOrd="0" presId="urn:microsoft.com/office/officeart/2005/8/layout/hierarchy3"/>
    <dgm:cxn modelId="{FE9DFED3-B108-4F03-BBB3-B3FA0A875A60}" type="presParOf" srcId="{E3E96C92-3DBE-4B58-909B-A49394AD304C}" destId="{10B3C03E-EE81-4B87-AD11-6FDE74B63D4D}" srcOrd="4" destOrd="0" presId="urn:microsoft.com/office/officeart/2005/8/layout/hierarchy3"/>
    <dgm:cxn modelId="{75BB6EB1-8712-4446-815D-49BC24433043}" type="presParOf" srcId="{E3E96C92-3DBE-4B58-909B-A49394AD304C}" destId="{08E9B629-C15C-445B-B8DD-4398A37314A9}" srcOrd="5" destOrd="0" presId="urn:microsoft.com/office/officeart/2005/8/layout/hierarchy3"/>
    <dgm:cxn modelId="{2203FE56-1317-4909-A749-ABB8C7A893BE}" type="presParOf" srcId="{E3E96C92-3DBE-4B58-909B-A49394AD304C}" destId="{C75A70B0-4A39-473E-8CB5-5CBCAB6538B3}" srcOrd="6" destOrd="0" presId="urn:microsoft.com/office/officeart/2005/8/layout/hierarchy3"/>
    <dgm:cxn modelId="{4503D291-F6B1-4A0C-AB09-290A3E057F5D}" type="presParOf" srcId="{E3E96C92-3DBE-4B58-909B-A49394AD304C}" destId="{429C6957-5C5E-4B3B-A77A-48187C127EA6}"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E63A7-D597-48EF-914D-52E96390AF62}">
      <dsp:nvSpPr>
        <dsp:cNvPr id="0" name=""/>
        <dsp:cNvSpPr/>
      </dsp:nvSpPr>
      <dsp:spPr>
        <a:xfrm>
          <a:off x="9004852" y="2563572"/>
          <a:ext cx="7052655" cy="2028658"/>
        </a:xfrm>
        <a:custGeom>
          <a:avLst/>
          <a:gdLst/>
          <a:ahLst/>
          <a:cxnLst/>
          <a:rect l="0" t="0" r="0" b="0"/>
          <a:pathLst>
            <a:path>
              <a:moveTo>
                <a:pt x="0" y="0"/>
              </a:moveTo>
              <a:lnTo>
                <a:pt x="0" y="1620653"/>
              </a:lnTo>
              <a:lnTo>
                <a:pt x="7052655" y="1620653"/>
              </a:lnTo>
              <a:lnTo>
                <a:pt x="7052655" y="202865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4545D8D5-DB01-4238-9269-2F72F3FF4FFA}">
      <dsp:nvSpPr>
        <dsp:cNvPr id="0" name=""/>
        <dsp:cNvSpPr/>
      </dsp:nvSpPr>
      <dsp:spPr>
        <a:xfrm>
          <a:off x="9004852" y="2563572"/>
          <a:ext cx="2350885" cy="2028658"/>
        </a:xfrm>
        <a:custGeom>
          <a:avLst/>
          <a:gdLst/>
          <a:ahLst/>
          <a:cxnLst/>
          <a:rect l="0" t="0" r="0" b="0"/>
          <a:pathLst>
            <a:path>
              <a:moveTo>
                <a:pt x="0" y="0"/>
              </a:moveTo>
              <a:lnTo>
                <a:pt x="0" y="1620653"/>
              </a:lnTo>
              <a:lnTo>
                <a:pt x="2350885" y="1620653"/>
              </a:lnTo>
              <a:lnTo>
                <a:pt x="2350885" y="202865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11883F4-9B83-47E6-869D-A18129C48D40}">
      <dsp:nvSpPr>
        <dsp:cNvPr id="0" name=""/>
        <dsp:cNvSpPr/>
      </dsp:nvSpPr>
      <dsp:spPr>
        <a:xfrm>
          <a:off x="6653966" y="2563572"/>
          <a:ext cx="2350885" cy="2028658"/>
        </a:xfrm>
        <a:custGeom>
          <a:avLst/>
          <a:gdLst/>
          <a:ahLst/>
          <a:cxnLst/>
          <a:rect l="0" t="0" r="0" b="0"/>
          <a:pathLst>
            <a:path>
              <a:moveTo>
                <a:pt x="2350885" y="0"/>
              </a:moveTo>
              <a:lnTo>
                <a:pt x="2350885" y="1620653"/>
              </a:lnTo>
              <a:lnTo>
                <a:pt x="0" y="1620653"/>
              </a:lnTo>
              <a:lnTo>
                <a:pt x="0" y="202865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FE99EC6-3094-4CC2-AE05-FB8E337A444E}">
      <dsp:nvSpPr>
        <dsp:cNvPr id="0" name=""/>
        <dsp:cNvSpPr/>
      </dsp:nvSpPr>
      <dsp:spPr>
        <a:xfrm>
          <a:off x="1952196" y="2563572"/>
          <a:ext cx="7052655" cy="2028658"/>
        </a:xfrm>
        <a:custGeom>
          <a:avLst/>
          <a:gdLst/>
          <a:ahLst/>
          <a:cxnLst/>
          <a:rect l="0" t="0" r="0" b="0"/>
          <a:pathLst>
            <a:path>
              <a:moveTo>
                <a:pt x="7052655" y="0"/>
              </a:moveTo>
              <a:lnTo>
                <a:pt x="7052655" y="1620653"/>
              </a:lnTo>
              <a:lnTo>
                <a:pt x="0" y="1620653"/>
              </a:lnTo>
              <a:lnTo>
                <a:pt x="0" y="2028658"/>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FB9CB8C-A8EC-4D62-9D3C-D945C8DE6C78}">
      <dsp:nvSpPr>
        <dsp:cNvPr id="0" name=""/>
        <dsp:cNvSpPr/>
      </dsp:nvSpPr>
      <dsp:spPr>
        <a:xfrm>
          <a:off x="2902225" y="536642"/>
          <a:ext cx="12205252" cy="2026929"/>
        </a:xfrm>
        <a:prstGeom prst="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tr-TR" altLang="tr-TR" sz="4400" b="1" kern="1200" dirty="0">
              <a:solidFill>
                <a:schemeClr val="tx1"/>
              </a:solidFill>
              <a:latin typeface="Times New Roman" panose="02020603050405020304" pitchFamily="18" charset="0"/>
              <a:cs typeface="Times New Roman" panose="02020603050405020304" pitchFamily="18" charset="0"/>
            </a:rPr>
            <a:t>Lisanslı Harita Kadastro Mühendislik Bürolarının Sorumlulukları</a:t>
          </a:r>
          <a:endParaRPr lang="tr-TR" sz="4400" b="1" kern="1200" dirty="0">
            <a:solidFill>
              <a:schemeClr val="tx1"/>
            </a:solidFill>
            <a:latin typeface="Times New Roman" panose="02020603050405020304" pitchFamily="18" charset="0"/>
            <a:cs typeface="Times New Roman" panose="02020603050405020304" pitchFamily="18" charset="0"/>
          </a:endParaRPr>
        </a:p>
      </dsp:txBody>
      <dsp:txXfrm>
        <a:off x="2902225" y="536642"/>
        <a:ext cx="12205252" cy="2026929"/>
      </dsp:txXfrm>
    </dsp:sp>
    <dsp:sp modelId="{D2BEE79F-9AE6-4F37-9886-6292F6F4E8D3}">
      <dsp:nvSpPr>
        <dsp:cNvPr id="0" name=""/>
        <dsp:cNvSpPr/>
      </dsp:nvSpPr>
      <dsp:spPr>
        <a:xfrm>
          <a:off x="9315" y="4592230"/>
          <a:ext cx="3885760" cy="1942880"/>
        </a:xfrm>
        <a:prstGeom prst="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tr-TR" sz="4400" kern="1200" dirty="0">
              <a:solidFill>
                <a:schemeClr val="tx1"/>
              </a:solidFill>
              <a:latin typeface="Times New Roman" panose="02020603050405020304" pitchFamily="18" charset="0"/>
              <a:cs typeface="Times New Roman" panose="02020603050405020304" pitchFamily="18" charset="0"/>
            </a:rPr>
            <a:t>Disiplin Sorumluluğu</a:t>
          </a:r>
        </a:p>
      </dsp:txBody>
      <dsp:txXfrm>
        <a:off x="9315" y="4592230"/>
        <a:ext cx="3885760" cy="1942880"/>
      </dsp:txXfrm>
    </dsp:sp>
    <dsp:sp modelId="{D60CCD89-8F7F-46C6-94CF-98E7831A8D72}">
      <dsp:nvSpPr>
        <dsp:cNvPr id="0" name=""/>
        <dsp:cNvSpPr/>
      </dsp:nvSpPr>
      <dsp:spPr>
        <a:xfrm>
          <a:off x="4711086" y="4592230"/>
          <a:ext cx="3885760" cy="1942880"/>
        </a:xfrm>
        <a:prstGeom prst="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tr-TR" sz="4400" kern="1200" dirty="0">
              <a:solidFill>
                <a:schemeClr val="tx1"/>
              </a:solidFill>
              <a:latin typeface="Times New Roman" panose="02020603050405020304" pitchFamily="18" charset="0"/>
              <a:cs typeface="Times New Roman" panose="02020603050405020304" pitchFamily="18" charset="0"/>
            </a:rPr>
            <a:t>Mali Sorumluluğu</a:t>
          </a:r>
        </a:p>
      </dsp:txBody>
      <dsp:txXfrm>
        <a:off x="4711086" y="4592230"/>
        <a:ext cx="3885760" cy="1942880"/>
      </dsp:txXfrm>
    </dsp:sp>
    <dsp:sp modelId="{48C6371F-61A6-404A-91D6-224C4E8B35E6}">
      <dsp:nvSpPr>
        <dsp:cNvPr id="0" name=""/>
        <dsp:cNvSpPr/>
      </dsp:nvSpPr>
      <dsp:spPr>
        <a:xfrm>
          <a:off x="9412856" y="4592230"/>
          <a:ext cx="3885760" cy="1942880"/>
        </a:xfrm>
        <a:prstGeom prst="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tr-TR" sz="4400" kern="1200" dirty="0">
              <a:solidFill>
                <a:schemeClr val="tx1"/>
              </a:solidFill>
              <a:latin typeface="Times New Roman" panose="02020603050405020304" pitchFamily="18" charset="0"/>
              <a:cs typeface="Times New Roman" panose="02020603050405020304" pitchFamily="18" charset="0"/>
            </a:rPr>
            <a:t>Ceza Sorumluluğu</a:t>
          </a:r>
        </a:p>
      </dsp:txBody>
      <dsp:txXfrm>
        <a:off x="9412856" y="4592230"/>
        <a:ext cx="3885760" cy="1942880"/>
      </dsp:txXfrm>
    </dsp:sp>
    <dsp:sp modelId="{4C844E85-7E32-4AAC-9508-5337D83B1DE2}">
      <dsp:nvSpPr>
        <dsp:cNvPr id="0" name=""/>
        <dsp:cNvSpPr/>
      </dsp:nvSpPr>
      <dsp:spPr>
        <a:xfrm>
          <a:off x="14114627" y="4592230"/>
          <a:ext cx="3885760" cy="1942880"/>
        </a:xfrm>
        <a:prstGeom prst="rect">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tr-TR" sz="4400" kern="1200" dirty="0">
              <a:solidFill>
                <a:schemeClr val="tx1"/>
              </a:solidFill>
              <a:latin typeface="Times New Roman" panose="02020603050405020304" pitchFamily="18" charset="0"/>
              <a:cs typeface="Times New Roman" panose="02020603050405020304" pitchFamily="18" charset="0"/>
            </a:rPr>
            <a:t>Diğer Sorumluluklar</a:t>
          </a:r>
        </a:p>
      </dsp:txBody>
      <dsp:txXfrm>
        <a:off x="14114627" y="4592230"/>
        <a:ext cx="3885760" cy="1942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26D70-287D-48A3-8658-F4696CBC11D0}">
      <dsp:nvSpPr>
        <dsp:cNvPr id="0" name=""/>
        <dsp:cNvSpPr/>
      </dsp:nvSpPr>
      <dsp:spPr>
        <a:xfrm>
          <a:off x="16836" y="5610"/>
          <a:ext cx="13422745" cy="1350488"/>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tr-TR" sz="4400" b="1" kern="1200" dirty="0">
              <a:latin typeface="Times New Roman" panose="02020603050405020304" pitchFamily="18" charset="0"/>
              <a:cs typeface="Times New Roman" panose="02020603050405020304" pitchFamily="18" charset="0"/>
            </a:rPr>
            <a:t> SORUMLULUĞUN ŞARTLARI</a:t>
          </a:r>
          <a:endParaRPr lang="tr-TR" sz="4400" kern="1200" dirty="0">
            <a:latin typeface="Times New Roman" panose="02020603050405020304" pitchFamily="18" charset="0"/>
            <a:cs typeface="Times New Roman" panose="02020603050405020304" pitchFamily="18" charset="0"/>
          </a:endParaRPr>
        </a:p>
      </dsp:txBody>
      <dsp:txXfrm>
        <a:off x="56390" y="45164"/>
        <a:ext cx="13343637" cy="1271380"/>
      </dsp:txXfrm>
    </dsp:sp>
    <dsp:sp modelId="{A1AF3015-2CC3-48AF-B691-A347F0AE20DA}">
      <dsp:nvSpPr>
        <dsp:cNvPr id="0" name=""/>
        <dsp:cNvSpPr/>
      </dsp:nvSpPr>
      <dsp:spPr>
        <a:xfrm>
          <a:off x="1359111" y="1356098"/>
          <a:ext cx="1342274" cy="877128"/>
        </a:xfrm>
        <a:custGeom>
          <a:avLst/>
          <a:gdLst/>
          <a:ahLst/>
          <a:cxnLst/>
          <a:rect l="0" t="0" r="0" b="0"/>
          <a:pathLst>
            <a:path>
              <a:moveTo>
                <a:pt x="0" y="0"/>
              </a:moveTo>
              <a:lnTo>
                <a:pt x="0" y="877128"/>
              </a:lnTo>
              <a:lnTo>
                <a:pt x="1342274" y="8771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A86CB-68C2-4463-8B5D-F84B6E0059E4}">
      <dsp:nvSpPr>
        <dsp:cNvPr id="0" name=""/>
        <dsp:cNvSpPr/>
      </dsp:nvSpPr>
      <dsp:spPr>
        <a:xfrm>
          <a:off x="2701385" y="1693720"/>
          <a:ext cx="13292196" cy="10790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tr-TR" sz="4400" kern="1200" dirty="0">
              <a:latin typeface="Times New Roman" panose="02020603050405020304" pitchFamily="18" charset="0"/>
              <a:cs typeface="Times New Roman" panose="02020603050405020304" pitchFamily="18" charset="0"/>
            </a:rPr>
            <a:t>A. Tapu Sicilinin Tutulmasına İlişkin İşlem ya da Eylem </a:t>
          </a:r>
        </a:p>
      </dsp:txBody>
      <dsp:txXfrm>
        <a:off x="2732988" y="1725323"/>
        <a:ext cx="13228990" cy="1015807"/>
      </dsp:txXfrm>
    </dsp:sp>
    <dsp:sp modelId="{A0AB3280-865E-41E5-BD47-E92550E12DE1}">
      <dsp:nvSpPr>
        <dsp:cNvPr id="0" name=""/>
        <dsp:cNvSpPr/>
      </dsp:nvSpPr>
      <dsp:spPr>
        <a:xfrm>
          <a:off x="1359111" y="1356098"/>
          <a:ext cx="1342274" cy="2429501"/>
        </a:xfrm>
        <a:custGeom>
          <a:avLst/>
          <a:gdLst/>
          <a:ahLst/>
          <a:cxnLst/>
          <a:rect l="0" t="0" r="0" b="0"/>
          <a:pathLst>
            <a:path>
              <a:moveTo>
                <a:pt x="0" y="0"/>
              </a:moveTo>
              <a:lnTo>
                <a:pt x="0" y="2429501"/>
              </a:lnTo>
              <a:lnTo>
                <a:pt x="1342274" y="2429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B7E683-4E03-42CC-8B2A-ED32AB86F842}">
      <dsp:nvSpPr>
        <dsp:cNvPr id="0" name=""/>
        <dsp:cNvSpPr/>
      </dsp:nvSpPr>
      <dsp:spPr>
        <a:xfrm>
          <a:off x="2701385" y="3110355"/>
          <a:ext cx="11390968" cy="13504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tr-TR" sz="4400" kern="1200" dirty="0">
              <a:latin typeface="Times New Roman" panose="02020603050405020304" pitchFamily="18" charset="0"/>
              <a:cs typeface="Times New Roman" panose="02020603050405020304" pitchFamily="18" charset="0"/>
            </a:rPr>
            <a:t>B. Tapu Sicilinin Tutulmasında Hukuka Aykırılık </a:t>
          </a:r>
        </a:p>
      </dsp:txBody>
      <dsp:txXfrm>
        <a:off x="2740939" y="3149909"/>
        <a:ext cx="11311860" cy="1271380"/>
      </dsp:txXfrm>
    </dsp:sp>
    <dsp:sp modelId="{10B3C03E-EE81-4B87-AD11-6FDE74B63D4D}">
      <dsp:nvSpPr>
        <dsp:cNvPr id="0" name=""/>
        <dsp:cNvSpPr/>
      </dsp:nvSpPr>
      <dsp:spPr>
        <a:xfrm>
          <a:off x="1359111" y="1356098"/>
          <a:ext cx="1342274" cy="4117611"/>
        </a:xfrm>
        <a:custGeom>
          <a:avLst/>
          <a:gdLst/>
          <a:ahLst/>
          <a:cxnLst/>
          <a:rect l="0" t="0" r="0" b="0"/>
          <a:pathLst>
            <a:path>
              <a:moveTo>
                <a:pt x="0" y="0"/>
              </a:moveTo>
              <a:lnTo>
                <a:pt x="0" y="4117611"/>
              </a:lnTo>
              <a:lnTo>
                <a:pt x="1342274" y="4117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9B629-C15C-445B-B8DD-4398A37314A9}">
      <dsp:nvSpPr>
        <dsp:cNvPr id="0" name=""/>
        <dsp:cNvSpPr/>
      </dsp:nvSpPr>
      <dsp:spPr>
        <a:xfrm>
          <a:off x="2701385" y="4798466"/>
          <a:ext cx="3114290" cy="13504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tr-TR" sz="4400" kern="1200" dirty="0">
              <a:latin typeface="Times New Roman" panose="02020603050405020304" pitchFamily="18" charset="0"/>
              <a:cs typeface="Times New Roman" panose="02020603050405020304" pitchFamily="18" charset="0"/>
            </a:rPr>
            <a:t>C. Zarar</a:t>
          </a:r>
        </a:p>
      </dsp:txBody>
      <dsp:txXfrm>
        <a:off x="2740939" y="4838020"/>
        <a:ext cx="3035182" cy="1271380"/>
      </dsp:txXfrm>
    </dsp:sp>
    <dsp:sp modelId="{C75A70B0-4A39-473E-8CB5-5CBCAB6538B3}">
      <dsp:nvSpPr>
        <dsp:cNvPr id="0" name=""/>
        <dsp:cNvSpPr/>
      </dsp:nvSpPr>
      <dsp:spPr>
        <a:xfrm>
          <a:off x="1359111" y="1356098"/>
          <a:ext cx="1342274" cy="5805721"/>
        </a:xfrm>
        <a:custGeom>
          <a:avLst/>
          <a:gdLst/>
          <a:ahLst/>
          <a:cxnLst/>
          <a:rect l="0" t="0" r="0" b="0"/>
          <a:pathLst>
            <a:path>
              <a:moveTo>
                <a:pt x="0" y="0"/>
              </a:moveTo>
              <a:lnTo>
                <a:pt x="0" y="5805721"/>
              </a:lnTo>
              <a:lnTo>
                <a:pt x="1342274" y="5805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9C6957-5C5E-4B3B-A77A-48187C127EA6}">
      <dsp:nvSpPr>
        <dsp:cNvPr id="0" name=""/>
        <dsp:cNvSpPr/>
      </dsp:nvSpPr>
      <dsp:spPr>
        <a:xfrm>
          <a:off x="2701385" y="6486576"/>
          <a:ext cx="5981323" cy="13504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tr-TR" sz="4400" kern="1200" dirty="0">
              <a:latin typeface="Times New Roman" panose="02020603050405020304" pitchFamily="18" charset="0"/>
              <a:cs typeface="Times New Roman" panose="02020603050405020304" pitchFamily="18" charset="0"/>
            </a:rPr>
            <a:t>D. Nedensellik Bağı</a:t>
          </a:r>
        </a:p>
      </dsp:txBody>
      <dsp:txXfrm>
        <a:off x="2740939" y="6526130"/>
        <a:ext cx="5902215" cy="12713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08018D-88FA-D942-B7F0-EECBE130EF7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368F510-32A8-7E49-8128-242C000A7A84}"/>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a:defRPr/>
            </a:pPr>
            <a:fld id="{1C9F1E84-099C-D04F-99C7-F609F5C814E9}" type="datetimeFigureOut">
              <a:rPr lang="en-US"/>
              <a:pPr>
                <a:defRPr/>
              </a:pPr>
              <a:t>4/22/2026</a:t>
            </a:fld>
            <a:endParaRPr lang="en-US"/>
          </a:p>
        </p:txBody>
      </p:sp>
      <p:sp>
        <p:nvSpPr>
          <p:cNvPr id="4" name="Slide Image Placeholder 3">
            <a:extLst>
              <a:ext uri="{FF2B5EF4-FFF2-40B4-BE49-F238E27FC236}">
                <a16:creationId xmlns:a16="http://schemas.microsoft.com/office/drawing/2014/main" id="{A9C63952-72D7-0543-81E4-517C4E2E4DAE}"/>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FF7016F-ECC1-724A-BC79-9E34725FF12A}"/>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0A1313-F9A7-6A45-8AD5-49C453F9B2E4}"/>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DB928292-5A8E-5242-BB12-B2A06B0F5917}"/>
              </a:ext>
            </a:extLst>
          </p:cNvPr>
          <p:cNvSpPr>
            <a:spLocks noGrp="1"/>
          </p:cNvSpPr>
          <p:nvPr>
            <p:ph type="sldNum" sz="quarter" idx="5"/>
          </p:nvPr>
        </p:nvSpPr>
        <p:spPr>
          <a:xfrm>
            <a:off x="3850443" y="9428584"/>
            <a:ext cx="2945659" cy="49805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ECE3430-D5EA-9042-BFB7-2FFAFBBBEE9B}" type="slidenum">
              <a:rPr lang="en-US" altLang="tr-TR"/>
              <a:pPr>
                <a:defRPr/>
              </a:pPr>
              <a:t>‹#›</a:t>
            </a:fld>
            <a:endParaRPr lang="en-US" altLang="tr-TR"/>
          </a:p>
        </p:txBody>
      </p:sp>
    </p:spTree>
    <p:extLst>
      <p:ext uri="{BB962C8B-B14F-4D97-AF65-F5344CB8AC3E}">
        <p14:creationId xmlns:p14="http://schemas.microsoft.com/office/powerpoint/2010/main" val="2412814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ayt Resmi Yer Tutucusu 1">
            <a:extLst>
              <a:ext uri="{FF2B5EF4-FFF2-40B4-BE49-F238E27FC236}">
                <a16:creationId xmlns:a16="http://schemas.microsoft.com/office/drawing/2014/main" id="{D849AEC5-A866-1C4B-9163-2FBA4D4E2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 Yer Tutucusu 2">
            <a:extLst>
              <a:ext uri="{FF2B5EF4-FFF2-40B4-BE49-F238E27FC236}">
                <a16:creationId xmlns:a16="http://schemas.microsoft.com/office/drawing/2014/main" id="{7AE2A3A6-744F-7F47-80CE-A593BB2808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dirty="0"/>
          </a:p>
        </p:txBody>
      </p:sp>
      <p:sp>
        <p:nvSpPr>
          <p:cNvPr id="55299" name="Slayt Numarası Yer Tutucusu 3">
            <a:extLst>
              <a:ext uri="{FF2B5EF4-FFF2-40B4-BE49-F238E27FC236}">
                <a16:creationId xmlns:a16="http://schemas.microsoft.com/office/drawing/2014/main" id="{E191543F-E184-B24F-B4E4-EB40416BB1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1087438" rtl="0" eaLnBrk="0" fontAlgn="base" latinLnBrk="0" hangingPunct="0">
              <a:lnSpc>
                <a:spcPct val="100000"/>
              </a:lnSpc>
              <a:spcBef>
                <a:spcPct val="0"/>
              </a:spcBef>
              <a:spcAft>
                <a:spcPct val="0"/>
              </a:spcAft>
              <a:buClrTx/>
              <a:buSzTx/>
              <a:buFontTx/>
              <a:buNone/>
              <a:tabLst/>
              <a:defRPr/>
            </a:pPr>
            <a:fld id="{0330F3F8-48DD-F342-BA3E-0E4C9B80D7E5}" type="slidenum">
              <a:rPr kumimoji="0" lang="en-US" altLang="tr-TR"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1087438" rtl="0" eaLnBrk="0" fontAlgn="base" latinLnBrk="0" hangingPunct="0">
                <a:lnSpc>
                  <a:spcPct val="100000"/>
                </a:lnSpc>
                <a:spcBef>
                  <a:spcPct val="0"/>
                </a:spcBef>
                <a:spcAft>
                  <a:spcPct val="0"/>
                </a:spcAft>
                <a:buClrTx/>
                <a:buSzTx/>
                <a:buFontTx/>
                <a:buNone/>
                <a:tabLst/>
                <a:defRPr/>
              </a:pPr>
              <a:t>1</a:t>
            </a:fld>
            <a:endParaRPr kumimoji="0" lang="en-US" altLang="tr-TR"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93426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ayt Resmi Yer Tutucusu 1">
            <a:extLst>
              <a:ext uri="{FF2B5EF4-FFF2-40B4-BE49-F238E27FC236}">
                <a16:creationId xmlns:a16="http://schemas.microsoft.com/office/drawing/2014/main" id="{D849AEC5-A866-1C4B-9163-2FBA4D4E29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 Yer Tutucusu 2">
            <a:extLst>
              <a:ext uri="{FF2B5EF4-FFF2-40B4-BE49-F238E27FC236}">
                <a16:creationId xmlns:a16="http://schemas.microsoft.com/office/drawing/2014/main" id="{7AE2A3A6-744F-7F47-80CE-A593BB2808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55299" name="Slayt Numarası Yer Tutucusu 3">
            <a:extLst>
              <a:ext uri="{FF2B5EF4-FFF2-40B4-BE49-F238E27FC236}">
                <a16:creationId xmlns:a16="http://schemas.microsoft.com/office/drawing/2014/main" id="{E191543F-E184-B24F-B4E4-EB40416BB1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330F3F8-48DD-F342-BA3E-0E4C9B80D7E5}" type="slidenum">
              <a:rPr lang="en-US" altLang="tr-TR" smtClean="0"/>
              <a:pPr/>
              <a:t>52</a:t>
            </a:fld>
            <a:endParaRPr lang="en-US" altLang="tr-TR"/>
          </a:p>
        </p:txBody>
      </p:sp>
    </p:spTree>
    <p:extLst>
      <p:ext uri="{BB962C8B-B14F-4D97-AF65-F5344CB8AC3E}">
        <p14:creationId xmlns:p14="http://schemas.microsoft.com/office/powerpoint/2010/main" val="115908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tr-TR"/>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tr-TR"/>
              <a:t>Click to edit Master subtitle style</a:t>
            </a:r>
            <a:endParaRPr lang="en-US"/>
          </a:p>
        </p:txBody>
      </p:sp>
      <p:sp>
        <p:nvSpPr>
          <p:cNvPr id="4" name="Date Placeholder 3">
            <a:extLst>
              <a:ext uri="{FF2B5EF4-FFF2-40B4-BE49-F238E27FC236}">
                <a16:creationId xmlns:a16="http://schemas.microsoft.com/office/drawing/2014/main" id="{32C81EC2-D577-BA4A-8ED4-18F40FCF3481}"/>
              </a:ext>
            </a:extLst>
          </p:cNvPr>
          <p:cNvSpPr>
            <a:spLocks noGrp="1"/>
          </p:cNvSpPr>
          <p:nvPr>
            <p:ph type="dt" sz="half" idx="10"/>
          </p:nvPr>
        </p:nvSpPr>
        <p:spPr/>
        <p:txBody>
          <a:bodyPr/>
          <a:lstStyle>
            <a:lvl1pPr>
              <a:defRPr/>
            </a:lvl1pPr>
          </a:lstStyle>
          <a:p>
            <a:pPr>
              <a:defRPr/>
            </a:pPr>
            <a:fld id="{56000DAE-00D6-4DFD-9FD0-A633206F3E5C}"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B804B450-C6F3-F34C-BA50-48FABD6C17A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D733F57-620A-044A-911C-C65B8514E260}"/>
              </a:ext>
            </a:extLst>
          </p:cNvPr>
          <p:cNvSpPr>
            <a:spLocks noGrp="1"/>
          </p:cNvSpPr>
          <p:nvPr>
            <p:ph type="sldNum" sz="quarter" idx="12"/>
          </p:nvPr>
        </p:nvSpPr>
        <p:spPr/>
        <p:txBody>
          <a:bodyPr/>
          <a:lstStyle>
            <a:lvl1pPr>
              <a:defRPr/>
            </a:lvl1pPr>
          </a:lstStyle>
          <a:p>
            <a:pPr>
              <a:defRPr/>
            </a:pPr>
            <a:fld id="{C59BA56A-6975-7A47-8D89-FFA0BA4F8CB7}" type="slidenum">
              <a:rPr lang="en-US" altLang="en-US"/>
              <a:pPr>
                <a:defRPr/>
              </a:pPr>
              <a:t>‹#›</a:t>
            </a:fld>
            <a:endParaRPr lang="en-US" altLang="en-US"/>
          </a:p>
        </p:txBody>
      </p:sp>
    </p:spTree>
    <p:extLst>
      <p:ext uri="{BB962C8B-B14F-4D97-AF65-F5344CB8AC3E}">
        <p14:creationId xmlns:p14="http://schemas.microsoft.com/office/powerpoint/2010/main" val="274704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AEA477AB-6E68-AF45-9023-65F20E3770E8}"/>
              </a:ext>
            </a:extLst>
          </p:cNvPr>
          <p:cNvSpPr>
            <a:spLocks noGrp="1"/>
          </p:cNvSpPr>
          <p:nvPr>
            <p:ph type="dt" sz="half" idx="10"/>
          </p:nvPr>
        </p:nvSpPr>
        <p:spPr/>
        <p:txBody>
          <a:bodyPr/>
          <a:lstStyle>
            <a:lvl1pPr>
              <a:defRPr/>
            </a:lvl1pPr>
          </a:lstStyle>
          <a:p>
            <a:pPr>
              <a:defRPr/>
            </a:pPr>
            <a:fld id="{E9AD5129-EA65-4501-96AB-56FD2210AC04}"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F6FDF35E-073C-824F-A006-C7774985F67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C4F2FED-8DEF-8B47-B8D2-E8E40B2B6900}"/>
              </a:ext>
            </a:extLst>
          </p:cNvPr>
          <p:cNvSpPr>
            <a:spLocks noGrp="1"/>
          </p:cNvSpPr>
          <p:nvPr>
            <p:ph type="sldNum" sz="quarter" idx="12"/>
          </p:nvPr>
        </p:nvSpPr>
        <p:spPr/>
        <p:txBody>
          <a:bodyPr/>
          <a:lstStyle>
            <a:lvl1pPr>
              <a:defRPr/>
            </a:lvl1pPr>
          </a:lstStyle>
          <a:p>
            <a:pPr>
              <a:defRPr/>
            </a:pPr>
            <a:fld id="{A7C1DA7B-54D5-6E4A-BF67-3AFF2C555E6B}" type="slidenum">
              <a:rPr lang="en-US" altLang="en-US"/>
              <a:pPr>
                <a:defRPr/>
              </a:pPr>
              <a:t>‹#›</a:t>
            </a:fld>
            <a:endParaRPr lang="en-US" altLang="en-US"/>
          </a:p>
        </p:txBody>
      </p:sp>
    </p:spTree>
    <p:extLst>
      <p:ext uri="{BB962C8B-B14F-4D97-AF65-F5344CB8AC3E}">
        <p14:creationId xmlns:p14="http://schemas.microsoft.com/office/powerpoint/2010/main" val="65218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57006" y="1098550"/>
            <a:ext cx="14632305" cy="23406100"/>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3251625" y="1098550"/>
            <a:ext cx="43498930" cy="23406100"/>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AAAD005A-9B12-9548-BAA5-7B2053C1A277}"/>
              </a:ext>
            </a:extLst>
          </p:cNvPr>
          <p:cNvSpPr>
            <a:spLocks noGrp="1"/>
          </p:cNvSpPr>
          <p:nvPr>
            <p:ph type="dt" sz="half" idx="10"/>
          </p:nvPr>
        </p:nvSpPr>
        <p:spPr/>
        <p:txBody>
          <a:bodyPr/>
          <a:lstStyle>
            <a:lvl1pPr>
              <a:defRPr/>
            </a:lvl1pPr>
          </a:lstStyle>
          <a:p>
            <a:pPr>
              <a:defRPr/>
            </a:pPr>
            <a:fld id="{694D0E9B-E597-480C-A88C-A4C46B79DB80}"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3C2A3E9D-CBD1-7C4C-A9DA-05214E4B9A5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1C63FA6-4434-5246-99A4-01D3F68A06FC}"/>
              </a:ext>
            </a:extLst>
          </p:cNvPr>
          <p:cNvSpPr>
            <a:spLocks noGrp="1"/>
          </p:cNvSpPr>
          <p:nvPr>
            <p:ph type="sldNum" sz="quarter" idx="12"/>
          </p:nvPr>
        </p:nvSpPr>
        <p:spPr/>
        <p:txBody>
          <a:bodyPr/>
          <a:lstStyle>
            <a:lvl1pPr>
              <a:defRPr/>
            </a:lvl1pPr>
          </a:lstStyle>
          <a:p>
            <a:pPr>
              <a:defRPr/>
            </a:pPr>
            <a:fld id="{5AF93A9D-521F-464F-B30C-593DB2884841}" type="slidenum">
              <a:rPr lang="en-US" altLang="en-US"/>
              <a:pPr>
                <a:defRPr/>
              </a:pPr>
              <a:t>‹#›</a:t>
            </a:fld>
            <a:endParaRPr lang="en-US" altLang="en-US"/>
          </a:p>
        </p:txBody>
      </p:sp>
    </p:spTree>
    <p:extLst>
      <p:ext uri="{BB962C8B-B14F-4D97-AF65-F5344CB8AC3E}">
        <p14:creationId xmlns:p14="http://schemas.microsoft.com/office/powerpoint/2010/main" val="1658375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tr-TR"/>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tr-TR"/>
              <a:t>Click to edit Master subtitle style</a:t>
            </a:r>
            <a:endParaRPr lang="en-US"/>
          </a:p>
        </p:txBody>
      </p:sp>
      <p:sp>
        <p:nvSpPr>
          <p:cNvPr id="4" name="Date Placeholder 3">
            <a:extLst>
              <a:ext uri="{FF2B5EF4-FFF2-40B4-BE49-F238E27FC236}">
                <a16:creationId xmlns:a16="http://schemas.microsoft.com/office/drawing/2014/main" id="{32C81EC2-D577-BA4A-8ED4-18F40FCF3481}"/>
              </a:ext>
            </a:extLst>
          </p:cNvPr>
          <p:cNvSpPr>
            <a:spLocks noGrp="1"/>
          </p:cNvSpPr>
          <p:nvPr>
            <p:ph type="dt" sz="half" idx="10"/>
          </p:nvPr>
        </p:nvSpPr>
        <p:spPr/>
        <p:txBody>
          <a:bodyPr/>
          <a:lstStyle>
            <a:lvl1pPr>
              <a:defRPr/>
            </a:lvl1pPr>
          </a:lstStyle>
          <a:p>
            <a:pPr>
              <a:defRPr/>
            </a:pPr>
            <a:fld id="{8CED894B-1BBB-4ACA-88AF-CD84D9D39A51}"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B804B450-C6F3-F34C-BA50-48FABD6C17A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D733F57-620A-044A-911C-C65B8514E260}"/>
              </a:ext>
            </a:extLst>
          </p:cNvPr>
          <p:cNvSpPr>
            <a:spLocks noGrp="1"/>
          </p:cNvSpPr>
          <p:nvPr>
            <p:ph type="sldNum" sz="quarter" idx="12"/>
          </p:nvPr>
        </p:nvSpPr>
        <p:spPr/>
        <p:txBody>
          <a:bodyPr/>
          <a:lstStyle>
            <a:lvl1pPr>
              <a:defRPr/>
            </a:lvl1pPr>
          </a:lstStyle>
          <a:p>
            <a:pPr>
              <a:defRPr/>
            </a:pPr>
            <a:fld id="{C59BA56A-6975-7A47-8D89-FFA0BA4F8CB7}" type="slidenum">
              <a:rPr lang="en-US" altLang="en-US"/>
              <a:pPr>
                <a:defRPr/>
              </a:pPr>
              <a:t>‹#›</a:t>
            </a:fld>
            <a:endParaRPr lang="en-US" altLang="en-US"/>
          </a:p>
        </p:txBody>
      </p:sp>
    </p:spTree>
    <p:extLst>
      <p:ext uri="{BB962C8B-B14F-4D97-AF65-F5344CB8AC3E}">
        <p14:creationId xmlns:p14="http://schemas.microsoft.com/office/powerpoint/2010/main" val="2747047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68051E20-77B9-014F-ADC1-47A35E79351E}"/>
              </a:ext>
            </a:extLst>
          </p:cNvPr>
          <p:cNvSpPr>
            <a:spLocks noGrp="1"/>
          </p:cNvSpPr>
          <p:nvPr>
            <p:ph type="dt" sz="half" idx="10"/>
          </p:nvPr>
        </p:nvSpPr>
        <p:spPr/>
        <p:txBody>
          <a:bodyPr/>
          <a:lstStyle>
            <a:lvl1pPr>
              <a:defRPr/>
            </a:lvl1pPr>
          </a:lstStyle>
          <a:p>
            <a:pPr>
              <a:defRPr/>
            </a:pPr>
            <a:fld id="{BF80A1DB-B3A7-42B8-890C-0D8D4BA5F4D8}"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2FD31501-AD70-2F49-8BA8-EDA47B2CB61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250B28E-6EB0-6B47-97FC-AD34AC02AEC0}"/>
              </a:ext>
            </a:extLst>
          </p:cNvPr>
          <p:cNvSpPr>
            <a:spLocks noGrp="1"/>
          </p:cNvSpPr>
          <p:nvPr>
            <p:ph type="sldNum" sz="quarter" idx="12"/>
          </p:nvPr>
        </p:nvSpPr>
        <p:spPr/>
        <p:txBody>
          <a:bodyPr/>
          <a:lstStyle>
            <a:lvl1pPr>
              <a:defRPr/>
            </a:lvl1pPr>
          </a:lstStyle>
          <a:p>
            <a:pPr>
              <a:defRPr/>
            </a:pPr>
            <a:fld id="{11D55053-8B16-9541-B035-A3E667511473}" type="slidenum">
              <a:rPr lang="en-US" altLang="en-US"/>
              <a:pPr>
                <a:defRPr/>
              </a:pPr>
              <a:t>‹#›</a:t>
            </a:fld>
            <a:endParaRPr lang="en-US" altLang="en-US"/>
          </a:p>
        </p:txBody>
      </p:sp>
    </p:spTree>
    <p:extLst>
      <p:ext uri="{BB962C8B-B14F-4D97-AF65-F5344CB8AC3E}">
        <p14:creationId xmlns:p14="http://schemas.microsoft.com/office/powerpoint/2010/main" val="50007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9500" b="1" cap="all"/>
            </a:lvl1pPr>
          </a:lstStyle>
          <a:p>
            <a:r>
              <a:rPr lang="tr-TR"/>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tr-TR"/>
              <a:t>Click to edit Master text styles</a:t>
            </a:r>
          </a:p>
        </p:txBody>
      </p:sp>
      <p:sp>
        <p:nvSpPr>
          <p:cNvPr id="4" name="Date Placeholder 3">
            <a:extLst>
              <a:ext uri="{FF2B5EF4-FFF2-40B4-BE49-F238E27FC236}">
                <a16:creationId xmlns:a16="http://schemas.microsoft.com/office/drawing/2014/main" id="{F8C69EDC-CE34-D74F-84C2-CF33F06E67E2}"/>
              </a:ext>
            </a:extLst>
          </p:cNvPr>
          <p:cNvSpPr>
            <a:spLocks noGrp="1"/>
          </p:cNvSpPr>
          <p:nvPr>
            <p:ph type="dt" sz="half" idx="10"/>
          </p:nvPr>
        </p:nvSpPr>
        <p:spPr/>
        <p:txBody>
          <a:bodyPr/>
          <a:lstStyle>
            <a:lvl1pPr>
              <a:defRPr/>
            </a:lvl1pPr>
          </a:lstStyle>
          <a:p>
            <a:pPr>
              <a:defRPr/>
            </a:pPr>
            <a:fld id="{3CD3CD19-736D-4E65-8060-6BEFB0321C17}"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B20B083A-CFEC-DC4A-9199-1D8FCD7E3C6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E5B0DBC-FC92-B844-B324-3CF7730AC69F}"/>
              </a:ext>
            </a:extLst>
          </p:cNvPr>
          <p:cNvSpPr>
            <a:spLocks noGrp="1"/>
          </p:cNvSpPr>
          <p:nvPr>
            <p:ph type="sldNum" sz="quarter" idx="12"/>
          </p:nvPr>
        </p:nvSpPr>
        <p:spPr/>
        <p:txBody>
          <a:bodyPr/>
          <a:lstStyle>
            <a:lvl1pPr>
              <a:defRPr/>
            </a:lvl1pPr>
          </a:lstStyle>
          <a:p>
            <a:pPr>
              <a:defRPr/>
            </a:pPr>
            <a:fld id="{A434D3D0-9B4D-6D40-A73C-09FCBA8ADB78}" type="slidenum">
              <a:rPr lang="en-US" altLang="en-US"/>
              <a:pPr>
                <a:defRPr/>
              </a:pPr>
              <a:t>‹#›</a:t>
            </a:fld>
            <a:endParaRPr lang="en-US" altLang="en-US"/>
          </a:p>
        </p:txBody>
      </p:sp>
    </p:spTree>
    <p:extLst>
      <p:ext uri="{BB962C8B-B14F-4D97-AF65-F5344CB8AC3E}">
        <p14:creationId xmlns:p14="http://schemas.microsoft.com/office/powerpoint/2010/main" val="94898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3251623" y="6400801"/>
            <a:ext cx="29065619"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32723696" y="6400801"/>
            <a:ext cx="29065616"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3">
            <a:extLst>
              <a:ext uri="{FF2B5EF4-FFF2-40B4-BE49-F238E27FC236}">
                <a16:creationId xmlns:a16="http://schemas.microsoft.com/office/drawing/2014/main" id="{03D27C6E-2FA1-6949-8D12-D7CF711A9BE8}"/>
              </a:ext>
            </a:extLst>
          </p:cNvPr>
          <p:cNvSpPr>
            <a:spLocks noGrp="1"/>
          </p:cNvSpPr>
          <p:nvPr>
            <p:ph type="dt" sz="half" idx="10"/>
          </p:nvPr>
        </p:nvSpPr>
        <p:spPr/>
        <p:txBody>
          <a:bodyPr/>
          <a:lstStyle>
            <a:lvl1pPr>
              <a:defRPr/>
            </a:lvl1pPr>
          </a:lstStyle>
          <a:p>
            <a:pPr>
              <a:defRPr/>
            </a:pPr>
            <a:fld id="{1B6A79E3-F8EA-4527-AA11-FB25FE86D09A}" type="datetime1">
              <a:rPr lang="en-US" altLang="en-US" smtClean="0"/>
              <a:t>4/22/2026</a:t>
            </a:fld>
            <a:endParaRPr lang="en-US" altLang="en-US"/>
          </a:p>
        </p:txBody>
      </p:sp>
      <p:sp>
        <p:nvSpPr>
          <p:cNvPr id="6" name="Footer Placeholder 4">
            <a:extLst>
              <a:ext uri="{FF2B5EF4-FFF2-40B4-BE49-F238E27FC236}">
                <a16:creationId xmlns:a16="http://schemas.microsoft.com/office/drawing/2014/main" id="{31503A05-77FA-1645-98C5-36226D2337C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BC9C140-377A-A540-BC96-E318F555F578}"/>
              </a:ext>
            </a:extLst>
          </p:cNvPr>
          <p:cNvSpPr>
            <a:spLocks noGrp="1"/>
          </p:cNvSpPr>
          <p:nvPr>
            <p:ph type="sldNum" sz="quarter" idx="12"/>
          </p:nvPr>
        </p:nvSpPr>
        <p:spPr/>
        <p:txBody>
          <a:bodyPr/>
          <a:lstStyle>
            <a:lvl1pPr>
              <a:defRPr/>
            </a:lvl1pPr>
          </a:lstStyle>
          <a:p>
            <a:pPr>
              <a:defRPr/>
            </a:pPr>
            <a:fld id="{52506623-FD3A-B64B-9D12-423417864F90}" type="slidenum">
              <a:rPr lang="en-US" altLang="en-US"/>
              <a:pPr>
                <a:defRPr/>
              </a:pPr>
              <a:t>‹#›</a:t>
            </a:fld>
            <a:endParaRPr lang="en-US" altLang="en-US"/>
          </a:p>
        </p:txBody>
      </p:sp>
    </p:spTree>
    <p:extLst>
      <p:ext uri="{BB962C8B-B14F-4D97-AF65-F5344CB8AC3E}">
        <p14:creationId xmlns:p14="http://schemas.microsoft.com/office/powerpoint/2010/main" val="1778186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tr-TR"/>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tr-TR"/>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3">
            <a:extLst>
              <a:ext uri="{FF2B5EF4-FFF2-40B4-BE49-F238E27FC236}">
                <a16:creationId xmlns:a16="http://schemas.microsoft.com/office/drawing/2014/main" id="{A4BE3B21-55F1-E142-B468-949CDBC8C965}"/>
              </a:ext>
            </a:extLst>
          </p:cNvPr>
          <p:cNvSpPr>
            <a:spLocks noGrp="1"/>
          </p:cNvSpPr>
          <p:nvPr>
            <p:ph type="dt" sz="half" idx="10"/>
          </p:nvPr>
        </p:nvSpPr>
        <p:spPr/>
        <p:txBody>
          <a:bodyPr/>
          <a:lstStyle>
            <a:lvl1pPr>
              <a:defRPr/>
            </a:lvl1pPr>
          </a:lstStyle>
          <a:p>
            <a:pPr>
              <a:defRPr/>
            </a:pPr>
            <a:fld id="{BCE7E0C0-C871-4BE4-A7D2-D05674A23A87}" type="datetime1">
              <a:rPr lang="en-US" altLang="en-US" smtClean="0"/>
              <a:t>4/22/2026</a:t>
            </a:fld>
            <a:endParaRPr lang="en-US" altLang="en-US"/>
          </a:p>
        </p:txBody>
      </p:sp>
      <p:sp>
        <p:nvSpPr>
          <p:cNvPr id="8" name="Footer Placeholder 4">
            <a:extLst>
              <a:ext uri="{FF2B5EF4-FFF2-40B4-BE49-F238E27FC236}">
                <a16:creationId xmlns:a16="http://schemas.microsoft.com/office/drawing/2014/main" id="{B64F23AD-2535-C442-A279-94999308576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03F9C6E0-813F-0D40-8FA2-2E8560327B43}"/>
              </a:ext>
            </a:extLst>
          </p:cNvPr>
          <p:cNvSpPr>
            <a:spLocks noGrp="1"/>
          </p:cNvSpPr>
          <p:nvPr>
            <p:ph type="sldNum" sz="quarter" idx="12"/>
          </p:nvPr>
        </p:nvSpPr>
        <p:spPr/>
        <p:txBody>
          <a:bodyPr/>
          <a:lstStyle>
            <a:lvl1pPr>
              <a:defRPr/>
            </a:lvl1pPr>
          </a:lstStyle>
          <a:p>
            <a:pPr>
              <a:defRPr/>
            </a:pPr>
            <a:fld id="{14B09D1B-09D4-824E-87BF-876EC999FBD0}" type="slidenum">
              <a:rPr lang="en-US" altLang="en-US"/>
              <a:pPr>
                <a:defRPr/>
              </a:pPr>
              <a:t>‹#›</a:t>
            </a:fld>
            <a:endParaRPr lang="en-US" altLang="en-US"/>
          </a:p>
        </p:txBody>
      </p:sp>
    </p:spTree>
    <p:extLst>
      <p:ext uri="{BB962C8B-B14F-4D97-AF65-F5344CB8AC3E}">
        <p14:creationId xmlns:p14="http://schemas.microsoft.com/office/powerpoint/2010/main" val="2984803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3">
            <a:extLst>
              <a:ext uri="{FF2B5EF4-FFF2-40B4-BE49-F238E27FC236}">
                <a16:creationId xmlns:a16="http://schemas.microsoft.com/office/drawing/2014/main" id="{9157704B-3127-F540-A3F1-FCBFA4022FCE}"/>
              </a:ext>
            </a:extLst>
          </p:cNvPr>
          <p:cNvSpPr>
            <a:spLocks noGrp="1"/>
          </p:cNvSpPr>
          <p:nvPr>
            <p:ph type="dt" sz="half" idx="10"/>
          </p:nvPr>
        </p:nvSpPr>
        <p:spPr/>
        <p:txBody>
          <a:bodyPr/>
          <a:lstStyle>
            <a:lvl1pPr>
              <a:defRPr/>
            </a:lvl1pPr>
          </a:lstStyle>
          <a:p>
            <a:pPr>
              <a:defRPr/>
            </a:pPr>
            <a:fld id="{6BA1ED93-2FF1-480D-BEAE-CAE8CEC1DEFE}" type="datetime1">
              <a:rPr lang="en-US" altLang="en-US" smtClean="0"/>
              <a:t>4/22/2026</a:t>
            </a:fld>
            <a:endParaRPr lang="en-US" altLang="en-US"/>
          </a:p>
        </p:txBody>
      </p:sp>
      <p:sp>
        <p:nvSpPr>
          <p:cNvPr id="4" name="Footer Placeholder 4">
            <a:extLst>
              <a:ext uri="{FF2B5EF4-FFF2-40B4-BE49-F238E27FC236}">
                <a16:creationId xmlns:a16="http://schemas.microsoft.com/office/drawing/2014/main" id="{18AE56CB-1000-CE45-8129-37CF2940F93B}"/>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3295497C-32BB-6647-B0DC-1EAD27BB8562}"/>
              </a:ext>
            </a:extLst>
          </p:cNvPr>
          <p:cNvSpPr>
            <a:spLocks noGrp="1"/>
          </p:cNvSpPr>
          <p:nvPr>
            <p:ph type="sldNum" sz="quarter" idx="12"/>
          </p:nvPr>
        </p:nvSpPr>
        <p:spPr/>
        <p:txBody>
          <a:bodyPr/>
          <a:lstStyle>
            <a:lvl1pPr>
              <a:defRPr/>
            </a:lvl1pPr>
          </a:lstStyle>
          <a:p>
            <a:pPr>
              <a:defRPr/>
            </a:pPr>
            <a:fld id="{A5CFEAC2-47ED-C449-95BB-CFA268261446}" type="slidenum">
              <a:rPr lang="en-US" altLang="en-US"/>
              <a:pPr>
                <a:defRPr/>
              </a:pPr>
              <a:t>‹#›</a:t>
            </a:fld>
            <a:endParaRPr lang="en-US" altLang="en-US"/>
          </a:p>
        </p:txBody>
      </p:sp>
    </p:spTree>
    <p:extLst>
      <p:ext uri="{BB962C8B-B14F-4D97-AF65-F5344CB8AC3E}">
        <p14:creationId xmlns:p14="http://schemas.microsoft.com/office/powerpoint/2010/main" val="39802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966ACA-C284-DC49-86C6-8B44AD78A1D1}"/>
              </a:ext>
            </a:extLst>
          </p:cNvPr>
          <p:cNvSpPr>
            <a:spLocks noGrp="1"/>
          </p:cNvSpPr>
          <p:nvPr>
            <p:ph type="dt" sz="half" idx="10"/>
          </p:nvPr>
        </p:nvSpPr>
        <p:spPr/>
        <p:txBody>
          <a:bodyPr/>
          <a:lstStyle>
            <a:lvl1pPr>
              <a:defRPr/>
            </a:lvl1pPr>
          </a:lstStyle>
          <a:p>
            <a:pPr>
              <a:defRPr/>
            </a:pPr>
            <a:fld id="{8EC7FC62-3CBB-40C9-A08A-40DA75258617}" type="datetime1">
              <a:rPr lang="en-US" altLang="en-US" smtClean="0"/>
              <a:t>4/22/2026</a:t>
            </a:fld>
            <a:endParaRPr lang="en-US" altLang="en-US"/>
          </a:p>
        </p:txBody>
      </p:sp>
      <p:sp>
        <p:nvSpPr>
          <p:cNvPr id="3" name="Footer Placeholder 4">
            <a:extLst>
              <a:ext uri="{FF2B5EF4-FFF2-40B4-BE49-F238E27FC236}">
                <a16:creationId xmlns:a16="http://schemas.microsoft.com/office/drawing/2014/main" id="{E4052F62-03C9-6E43-8F64-18E1C424EB3B}"/>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908F3DD4-FC04-154F-A6EB-9E6C9BE7A518}"/>
              </a:ext>
            </a:extLst>
          </p:cNvPr>
          <p:cNvSpPr>
            <a:spLocks noGrp="1"/>
          </p:cNvSpPr>
          <p:nvPr>
            <p:ph type="sldNum" sz="quarter" idx="12"/>
          </p:nvPr>
        </p:nvSpPr>
        <p:spPr/>
        <p:txBody>
          <a:bodyPr/>
          <a:lstStyle>
            <a:lvl1pPr>
              <a:defRPr/>
            </a:lvl1pPr>
          </a:lstStyle>
          <a:p>
            <a:pPr>
              <a:defRPr/>
            </a:pPr>
            <a:fld id="{A5A3CE69-7658-7C46-A850-2218C675A501}" type="slidenum">
              <a:rPr lang="en-US" altLang="en-US"/>
              <a:pPr>
                <a:defRPr/>
              </a:pPr>
              <a:t>‹#›</a:t>
            </a:fld>
            <a:endParaRPr lang="en-US" altLang="en-US"/>
          </a:p>
        </p:txBody>
      </p:sp>
    </p:spTree>
    <p:extLst>
      <p:ext uri="{BB962C8B-B14F-4D97-AF65-F5344CB8AC3E}">
        <p14:creationId xmlns:p14="http://schemas.microsoft.com/office/powerpoint/2010/main" val="403298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800" b="1"/>
            </a:lvl1pPr>
          </a:lstStyle>
          <a:p>
            <a:r>
              <a:rPr lang="tr-TR"/>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tr-TR"/>
              <a:t>Click to edit Master text styles</a:t>
            </a:r>
          </a:p>
        </p:txBody>
      </p:sp>
      <p:sp>
        <p:nvSpPr>
          <p:cNvPr id="5" name="Date Placeholder 3">
            <a:extLst>
              <a:ext uri="{FF2B5EF4-FFF2-40B4-BE49-F238E27FC236}">
                <a16:creationId xmlns:a16="http://schemas.microsoft.com/office/drawing/2014/main" id="{B08944A8-CCD7-ED4D-AB94-CA2CD09D6DD6}"/>
              </a:ext>
            </a:extLst>
          </p:cNvPr>
          <p:cNvSpPr>
            <a:spLocks noGrp="1"/>
          </p:cNvSpPr>
          <p:nvPr>
            <p:ph type="dt" sz="half" idx="10"/>
          </p:nvPr>
        </p:nvSpPr>
        <p:spPr/>
        <p:txBody>
          <a:bodyPr/>
          <a:lstStyle>
            <a:lvl1pPr>
              <a:defRPr/>
            </a:lvl1pPr>
          </a:lstStyle>
          <a:p>
            <a:pPr>
              <a:defRPr/>
            </a:pPr>
            <a:fld id="{05947104-06C3-4C2F-86DD-878DDABE9E1B}" type="datetime1">
              <a:rPr lang="en-US" altLang="en-US" smtClean="0"/>
              <a:t>4/22/2026</a:t>
            </a:fld>
            <a:endParaRPr lang="en-US" altLang="en-US"/>
          </a:p>
        </p:txBody>
      </p:sp>
      <p:sp>
        <p:nvSpPr>
          <p:cNvPr id="6" name="Footer Placeholder 4">
            <a:extLst>
              <a:ext uri="{FF2B5EF4-FFF2-40B4-BE49-F238E27FC236}">
                <a16:creationId xmlns:a16="http://schemas.microsoft.com/office/drawing/2014/main" id="{9DA0FE1E-B1FD-A44D-A226-B0EC93A9BF9F}"/>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444ECB5-E164-8E4D-9C9B-0DB5AA78A083}"/>
              </a:ext>
            </a:extLst>
          </p:cNvPr>
          <p:cNvSpPr>
            <a:spLocks noGrp="1"/>
          </p:cNvSpPr>
          <p:nvPr>
            <p:ph type="sldNum" sz="quarter" idx="12"/>
          </p:nvPr>
        </p:nvSpPr>
        <p:spPr/>
        <p:txBody>
          <a:bodyPr/>
          <a:lstStyle>
            <a:lvl1pPr>
              <a:defRPr/>
            </a:lvl1pPr>
          </a:lstStyle>
          <a:p>
            <a:pPr>
              <a:defRPr/>
            </a:pPr>
            <a:fld id="{A9899E44-4305-CC40-86AC-0C9CA4A21F5A}" type="slidenum">
              <a:rPr lang="en-US" altLang="en-US"/>
              <a:pPr>
                <a:defRPr/>
              </a:pPr>
              <a:t>‹#›</a:t>
            </a:fld>
            <a:endParaRPr lang="en-US" altLang="en-US"/>
          </a:p>
        </p:txBody>
      </p:sp>
    </p:spTree>
    <p:extLst>
      <p:ext uri="{BB962C8B-B14F-4D97-AF65-F5344CB8AC3E}">
        <p14:creationId xmlns:p14="http://schemas.microsoft.com/office/powerpoint/2010/main" val="316740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68051E20-77B9-014F-ADC1-47A35E79351E}"/>
              </a:ext>
            </a:extLst>
          </p:cNvPr>
          <p:cNvSpPr>
            <a:spLocks noGrp="1"/>
          </p:cNvSpPr>
          <p:nvPr>
            <p:ph type="dt" sz="half" idx="10"/>
          </p:nvPr>
        </p:nvSpPr>
        <p:spPr/>
        <p:txBody>
          <a:bodyPr/>
          <a:lstStyle>
            <a:lvl1pPr>
              <a:defRPr/>
            </a:lvl1pPr>
          </a:lstStyle>
          <a:p>
            <a:pPr>
              <a:defRPr/>
            </a:pPr>
            <a:fld id="{FCFE6511-492A-4307-AD2C-B2B957C538B6}"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2FD31501-AD70-2F49-8BA8-EDA47B2CB61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250B28E-6EB0-6B47-97FC-AD34AC02AEC0}"/>
              </a:ext>
            </a:extLst>
          </p:cNvPr>
          <p:cNvSpPr>
            <a:spLocks noGrp="1"/>
          </p:cNvSpPr>
          <p:nvPr>
            <p:ph type="sldNum" sz="quarter" idx="12"/>
          </p:nvPr>
        </p:nvSpPr>
        <p:spPr/>
        <p:txBody>
          <a:bodyPr/>
          <a:lstStyle>
            <a:lvl1pPr>
              <a:defRPr/>
            </a:lvl1pPr>
          </a:lstStyle>
          <a:p>
            <a:pPr>
              <a:defRPr/>
            </a:pPr>
            <a:fld id="{11D55053-8B16-9541-B035-A3E667511473}" type="slidenum">
              <a:rPr lang="en-US" altLang="en-US"/>
              <a:pPr>
                <a:defRPr/>
              </a:pPr>
              <a:t>‹#›</a:t>
            </a:fld>
            <a:endParaRPr lang="en-US" altLang="en-US"/>
          </a:p>
        </p:txBody>
      </p:sp>
    </p:spTree>
    <p:extLst>
      <p:ext uri="{BB962C8B-B14F-4D97-AF65-F5344CB8AC3E}">
        <p14:creationId xmlns:p14="http://schemas.microsoft.com/office/powerpoint/2010/main" val="50007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800" b="1"/>
            </a:lvl1pPr>
          </a:lstStyle>
          <a:p>
            <a:r>
              <a:rPr lang="tr-TR"/>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tr-TR"/>
              <a:t>Click to edit Master text styles</a:t>
            </a:r>
          </a:p>
        </p:txBody>
      </p:sp>
      <p:sp>
        <p:nvSpPr>
          <p:cNvPr id="5" name="Date Placeholder 3">
            <a:extLst>
              <a:ext uri="{FF2B5EF4-FFF2-40B4-BE49-F238E27FC236}">
                <a16:creationId xmlns:a16="http://schemas.microsoft.com/office/drawing/2014/main" id="{14D3FC35-38A7-AA44-B879-1F43CDCDAB13}"/>
              </a:ext>
            </a:extLst>
          </p:cNvPr>
          <p:cNvSpPr>
            <a:spLocks noGrp="1"/>
          </p:cNvSpPr>
          <p:nvPr>
            <p:ph type="dt" sz="half" idx="10"/>
          </p:nvPr>
        </p:nvSpPr>
        <p:spPr/>
        <p:txBody>
          <a:bodyPr/>
          <a:lstStyle>
            <a:lvl1pPr>
              <a:defRPr/>
            </a:lvl1pPr>
          </a:lstStyle>
          <a:p>
            <a:pPr>
              <a:defRPr/>
            </a:pPr>
            <a:fld id="{7323B759-285A-41E7-952D-1DB036572BC1}" type="datetime1">
              <a:rPr lang="en-US" altLang="en-US" smtClean="0"/>
              <a:t>4/22/2026</a:t>
            </a:fld>
            <a:endParaRPr lang="en-US" altLang="en-US"/>
          </a:p>
        </p:txBody>
      </p:sp>
      <p:sp>
        <p:nvSpPr>
          <p:cNvPr id="6" name="Footer Placeholder 4">
            <a:extLst>
              <a:ext uri="{FF2B5EF4-FFF2-40B4-BE49-F238E27FC236}">
                <a16:creationId xmlns:a16="http://schemas.microsoft.com/office/drawing/2014/main" id="{D98E9B59-5B9E-124D-88A2-E27F09D5748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0B90B8A-BA6C-6C4E-9586-C9109748D2B9}"/>
              </a:ext>
            </a:extLst>
          </p:cNvPr>
          <p:cNvSpPr>
            <a:spLocks noGrp="1"/>
          </p:cNvSpPr>
          <p:nvPr>
            <p:ph type="sldNum" sz="quarter" idx="12"/>
          </p:nvPr>
        </p:nvSpPr>
        <p:spPr/>
        <p:txBody>
          <a:bodyPr/>
          <a:lstStyle>
            <a:lvl1pPr>
              <a:defRPr/>
            </a:lvl1pPr>
          </a:lstStyle>
          <a:p>
            <a:pPr>
              <a:defRPr/>
            </a:pPr>
            <a:fld id="{AB68060B-9EA3-F244-9D46-B9167B2A9699}" type="slidenum">
              <a:rPr lang="en-US" altLang="en-US"/>
              <a:pPr>
                <a:defRPr/>
              </a:pPr>
              <a:t>‹#›</a:t>
            </a:fld>
            <a:endParaRPr lang="en-US" altLang="en-US"/>
          </a:p>
        </p:txBody>
      </p:sp>
    </p:spTree>
    <p:extLst>
      <p:ext uri="{BB962C8B-B14F-4D97-AF65-F5344CB8AC3E}">
        <p14:creationId xmlns:p14="http://schemas.microsoft.com/office/powerpoint/2010/main" val="428024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AEA477AB-6E68-AF45-9023-65F20E3770E8}"/>
              </a:ext>
            </a:extLst>
          </p:cNvPr>
          <p:cNvSpPr>
            <a:spLocks noGrp="1"/>
          </p:cNvSpPr>
          <p:nvPr>
            <p:ph type="dt" sz="half" idx="10"/>
          </p:nvPr>
        </p:nvSpPr>
        <p:spPr/>
        <p:txBody>
          <a:bodyPr/>
          <a:lstStyle>
            <a:lvl1pPr>
              <a:defRPr/>
            </a:lvl1pPr>
          </a:lstStyle>
          <a:p>
            <a:pPr>
              <a:defRPr/>
            </a:pPr>
            <a:fld id="{D518D255-9C8B-4913-8439-C62078F0D39C}"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F6FDF35E-073C-824F-A006-C7774985F67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C4F2FED-8DEF-8B47-B8D2-E8E40B2B6900}"/>
              </a:ext>
            </a:extLst>
          </p:cNvPr>
          <p:cNvSpPr>
            <a:spLocks noGrp="1"/>
          </p:cNvSpPr>
          <p:nvPr>
            <p:ph type="sldNum" sz="quarter" idx="12"/>
          </p:nvPr>
        </p:nvSpPr>
        <p:spPr/>
        <p:txBody>
          <a:bodyPr/>
          <a:lstStyle>
            <a:lvl1pPr>
              <a:defRPr/>
            </a:lvl1pPr>
          </a:lstStyle>
          <a:p>
            <a:pPr>
              <a:defRPr/>
            </a:pPr>
            <a:fld id="{A7C1DA7B-54D5-6E4A-BF67-3AFF2C555E6B}" type="slidenum">
              <a:rPr lang="en-US" altLang="en-US"/>
              <a:pPr>
                <a:defRPr/>
              </a:pPr>
              <a:t>‹#›</a:t>
            </a:fld>
            <a:endParaRPr lang="en-US" altLang="en-US"/>
          </a:p>
        </p:txBody>
      </p:sp>
    </p:spTree>
    <p:extLst>
      <p:ext uri="{BB962C8B-B14F-4D97-AF65-F5344CB8AC3E}">
        <p14:creationId xmlns:p14="http://schemas.microsoft.com/office/powerpoint/2010/main" val="652186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57006" y="1098550"/>
            <a:ext cx="14632305" cy="23406100"/>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3251625" y="1098550"/>
            <a:ext cx="43498930" cy="23406100"/>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AAAD005A-9B12-9548-BAA5-7B2053C1A277}"/>
              </a:ext>
            </a:extLst>
          </p:cNvPr>
          <p:cNvSpPr>
            <a:spLocks noGrp="1"/>
          </p:cNvSpPr>
          <p:nvPr>
            <p:ph type="dt" sz="half" idx="10"/>
          </p:nvPr>
        </p:nvSpPr>
        <p:spPr/>
        <p:txBody>
          <a:bodyPr/>
          <a:lstStyle>
            <a:lvl1pPr>
              <a:defRPr/>
            </a:lvl1pPr>
          </a:lstStyle>
          <a:p>
            <a:pPr>
              <a:defRPr/>
            </a:pPr>
            <a:fld id="{11BF1171-83FC-4CB5-BACB-6B9951DAFCFD}"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3C2A3E9D-CBD1-7C4C-A9DA-05214E4B9A5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1C63FA6-4434-5246-99A4-01D3F68A06FC}"/>
              </a:ext>
            </a:extLst>
          </p:cNvPr>
          <p:cNvSpPr>
            <a:spLocks noGrp="1"/>
          </p:cNvSpPr>
          <p:nvPr>
            <p:ph type="sldNum" sz="quarter" idx="12"/>
          </p:nvPr>
        </p:nvSpPr>
        <p:spPr/>
        <p:txBody>
          <a:bodyPr/>
          <a:lstStyle>
            <a:lvl1pPr>
              <a:defRPr/>
            </a:lvl1pPr>
          </a:lstStyle>
          <a:p>
            <a:pPr>
              <a:defRPr/>
            </a:pPr>
            <a:fld id="{5AF93A9D-521F-464F-B30C-593DB2884841}" type="slidenum">
              <a:rPr lang="en-US" altLang="en-US"/>
              <a:pPr>
                <a:defRPr/>
              </a:pPr>
              <a:t>‹#›</a:t>
            </a:fld>
            <a:endParaRPr lang="en-US" altLang="en-US"/>
          </a:p>
        </p:txBody>
      </p:sp>
    </p:spTree>
    <p:extLst>
      <p:ext uri="{BB962C8B-B14F-4D97-AF65-F5344CB8AC3E}">
        <p14:creationId xmlns:p14="http://schemas.microsoft.com/office/powerpoint/2010/main" val="165837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9500" b="1" cap="all"/>
            </a:lvl1pPr>
          </a:lstStyle>
          <a:p>
            <a:r>
              <a:rPr lang="tr-TR"/>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tr-TR"/>
              <a:t>Click to edit Master text styles</a:t>
            </a:r>
          </a:p>
        </p:txBody>
      </p:sp>
      <p:sp>
        <p:nvSpPr>
          <p:cNvPr id="4" name="Date Placeholder 3">
            <a:extLst>
              <a:ext uri="{FF2B5EF4-FFF2-40B4-BE49-F238E27FC236}">
                <a16:creationId xmlns:a16="http://schemas.microsoft.com/office/drawing/2014/main" id="{F8C69EDC-CE34-D74F-84C2-CF33F06E67E2}"/>
              </a:ext>
            </a:extLst>
          </p:cNvPr>
          <p:cNvSpPr>
            <a:spLocks noGrp="1"/>
          </p:cNvSpPr>
          <p:nvPr>
            <p:ph type="dt" sz="half" idx="10"/>
          </p:nvPr>
        </p:nvSpPr>
        <p:spPr/>
        <p:txBody>
          <a:bodyPr/>
          <a:lstStyle>
            <a:lvl1pPr>
              <a:defRPr/>
            </a:lvl1pPr>
          </a:lstStyle>
          <a:p>
            <a:pPr>
              <a:defRPr/>
            </a:pPr>
            <a:fld id="{A81BE0D3-9F57-4DE6-A97A-38367C7917D9}"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B20B083A-CFEC-DC4A-9199-1D8FCD7E3C6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E5B0DBC-FC92-B844-B324-3CF7730AC69F}"/>
              </a:ext>
            </a:extLst>
          </p:cNvPr>
          <p:cNvSpPr>
            <a:spLocks noGrp="1"/>
          </p:cNvSpPr>
          <p:nvPr>
            <p:ph type="sldNum" sz="quarter" idx="12"/>
          </p:nvPr>
        </p:nvSpPr>
        <p:spPr/>
        <p:txBody>
          <a:bodyPr/>
          <a:lstStyle>
            <a:lvl1pPr>
              <a:defRPr/>
            </a:lvl1pPr>
          </a:lstStyle>
          <a:p>
            <a:pPr>
              <a:defRPr/>
            </a:pPr>
            <a:fld id="{A434D3D0-9B4D-6D40-A73C-09FCBA8ADB78}" type="slidenum">
              <a:rPr lang="en-US" altLang="en-US"/>
              <a:pPr>
                <a:defRPr/>
              </a:pPr>
              <a:t>‹#›</a:t>
            </a:fld>
            <a:endParaRPr lang="en-US" altLang="en-US"/>
          </a:p>
        </p:txBody>
      </p:sp>
    </p:spTree>
    <p:extLst>
      <p:ext uri="{BB962C8B-B14F-4D97-AF65-F5344CB8AC3E}">
        <p14:creationId xmlns:p14="http://schemas.microsoft.com/office/powerpoint/2010/main" val="94898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3251623" y="6400801"/>
            <a:ext cx="29065619"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32723696" y="6400801"/>
            <a:ext cx="29065616"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3">
            <a:extLst>
              <a:ext uri="{FF2B5EF4-FFF2-40B4-BE49-F238E27FC236}">
                <a16:creationId xmlns:a16="http://schemas.microsoft.com/office/drawing/2014/main" id="{03D27C6E-2FA1-6949-8D12-D7CF711A9BE8}"/>
              </a:ext>
            </a:extLst>
          </p:cNvPr>
          <p:cNvSpPr>
            <a:spLocks noGrp="1"/>
          </p:cNvSpPr>
          <p:nvPr>
            <p:ph type="dt" sz="half" idx="10"/>
          </p:nvPr>
        </p:nvSpPr>
        <p:spPr/>
        <p:txBody>
          <a:bodyPr/>
          <a:lstStyle>
            <a:lvl1pPr>
              <a:defRPr/>
            </a:lvl1pPr>
          </a:lstStyle>
          <a:p>
            <a:pPr>
              <a:defRPr/>
            </a:pPr>
            <a:fld id="{DF1385A9-7D6F-443C-BEB3-21F76CD60D25}" type="datetime1">
              <a:rPr lang="en-US" altLang="en-US" smtClean="0"/>
              <a:t>4/22/2026</a:t>
            </a:fld>
            <a:endParaRPr lang="en-US" altLang="en-US"/>
          </a:p>
        </p:txBody>
      </p:sp>
      <p:sp>
        <p:nvSpPr>
          <p:cNvPr id="6" name="Footer Placeholder 4">
            <a:extLst>
              <a:ext uri="{FF2B5EF4-FFF2-40B4-BE49-F238E27FC236}">
                <a16:creationId xmlns:a16="http://schemas.microsoft.com/office/drawing/2014/main" id="{31503A05-77FA-1645-98C5-36226D2337C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BC9C140-377A-A540-BC96-E318F555F578}"/>
              </a:ext>
            </a:extLst>
          </p:cNvPr>
          <p:cNvSpPr>
            <a:spLocks noGrp="1"/>
          </p:cNvSpPr>
          <p:nvPr>
            <p:ph type="sldNum" sz="quarter" idx="12"/>
          </p:nvPr>
        </p:nvSpPr>
        <p:spPr/>
        <p:txBody>
          <a:bodyPr/>
          <a:lstStyle>
            <a:lvl1pPr>
              <a:defRPr/>
            </a:lvl1pPr>
          </a:lstStyle>
          <a:p>
            <a:pPr>
              <a:defRPr/>
            </a:pPr>
            <a:fld id="{52506623-FD3A-B64B-9D12-423417864F90}" type="slidenum">
              <a:rPr lang="en-US" altLang="en-US"/>
              <a:pPr>
                <a:defRPr/>
              </a:pPr>
              <a:t>‹#›</a:t>
            </a:fld>
            <a:endParaRPr lang="en-US" altLang="en-US"/>
          </a:p>
        </p:txBody>
      </p:sp>
    </p:spTree>
    <p:extLst>
      <p:ext uri="{BB962C8B-B14F-4D97-AF65-F5344CB8AC3E}">
        <p14:creationId xmlns:p14="http://schemas.microsoft.com/office/powerpoint/2010/main" val="177818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tr-TR"/>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tr-TR"/>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3">
            <a:extLst>
              <a:ext uri="{FF2B5EF4-FFF2-40B4-BE49-F238E27FC236}">
                <a16:creationId xmlns:a16="http://schemas.microsoft.com/office/drawing/2014/main" id="{A4BE3B21-55F1-E142-B468-949CDBC8C965}"/>
              </a:ext>
            </a:extLst>
          </p:cNvPr>
          <p:cNvSpPr>
            <a:spLocks noGrp="1"/>
          </p:cNvSpPr>
          <p:nvPr>
            <p:ph type="dt" sz="half" idx="10"/>
          </p:nvPr>
        </p:nvSpPr>
        <p:spPr/>
        <p:txBody>
          <a:bodyPr/>
          <a:lstStyle>
            <a:lvl1pPr>
              <a:defRPr/>
            </a:lvl1pPr>
          </a:lstStyle>
          <a:p>
            <a:pPr>
              <a:defRPr/>
            </a:pPr>
            <a:fld id="{A200A553-76D0-4B5D-894D-F764D19E5870}" type="datetime1">
              <a:rPr lang="en-US" altLang="en-US" smtClean="0"/>
              <a:t>4/22/2026</a:t>
            </a:fld>
            <a:endParaRPr lang="en-US" altLang="en-US"/>
          </a:p>
        </p:txBody>
      </p:sp>
      <p:sp>
        <p:nvSpPr>
          <p:cNvPr id="8" name="Footer Placeholder 4">
            <a:extLst>
              <a:ext uri="{FF2B5EF4-FFF2-40B4-BE49-F238E27FC236}">
                <a16:creationId xmlns:a16="http://schemas.microsoft.com/office/drawing/2014/main" id="{B64F23AD-2535-C442-A279-94999308576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03F9C6E0-813F-0D40-8FA2-2E8560327B43}"/>
              </a:ext>
            </a:extLst>
          </p:cNvPr>
          <p:cNvSpPr>
            <a:spLocks noGrp="1"/>
          </p:cNvSpPr>
          <p:nvPr>
            <p:ph type="sldNum" sz="quarter" idx="12"/>
          </p:nvPr>
        </p:nvSpPr>
        <p:spPr/>
        <p:txBody>
          <a:bodyPr/>
          <a:lstStyle>
            <a:lvl1pPr>
              <a:defRPr/>
            </a:lvl1pPr>
          </a:lstStyle>
          <a:p>
            <a:pPr>
              <a:defRPr/>
            </a:pPr>
            <a:fld id="{14B09D1B-09D4-824E-87BF-876EC999FBD0}" type="slidenum">
              <a:rPr lang="en-US" altLang="en-US"/>
              <a:pPr>
                <a:defRPr/>
              </a:pPr>
              <a:t>‹#›</a:t>
            </a:fld>
            <a:endParaRPr lang="en-US" altLang="en-US"/>
          </a:p>
        </p:txBody>
      </p:sp>
    </p:spTree>
    <p:extLst>
      <p:ext uri="{BB962C8B-B14F-4D97-AF65-F5344CB8AC3E}">
        <p14:creationId xmlns:p14="http://schemas.microsoft.com/office/powerpoint/2010/main" val="2984803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3">
            <a:extLst>
              <a:ext uri="{FF2B5EF4-FFF2-40B4-BE49-F238E27FC236}">
                <a16:creationId xmlns:a16="http://schemas.microsoft.com/office/drawing/2014/main" id="{9157704B-3127-F540-A3F1-FCBFA4022FCE}"/>
              </a:ext>
            </a:extLst>
          </p:cNvPr>
          <p:cNvSpPr>
            <a:spLocks noGrp="1"/>
          </p:cNvSpPr>
          <p:nvPr>
            <p:ph type="dt" sz="half" idx="10"/>
          </p:nvPr>
        </p:nvSpPr>
        <p:spPr/>
        <p:txBody>
          <a:bodyPr/>
          <a:lstStyle>
            <a:lvl1pPr>
              <a:defRPr/>
            </a:lvl1pPr>
          </a:lstStyle>
          <a:p>
            <a:pPr>
              <a:defRPr/>
            </a:pPr>
            <a:fld id="{358650FE-AB7D-4257-A469-0900409CFF0A}" type="datetime1">
              <a:rPr lang="en-US" altLang="en-US" smtClean="0"/>
              <a:t>4/22/2026</a:t>
            </a:fld>
            <a:endParaRPr lang="en-US" altLang="en-US"/>
          </a:p>
        </p:txBody>
      </p:sp>
      <p:sp>
        <p:nvSpPr>
          <p:cNvPr id="4" name="Footer Placeholder 4">
            <a:extLst>
              <a:ext uri="{FF2B5EF4-FFF2-40B4-BE49-F238E27FC236}">
                <a16:creationId xmlns:a16="http://schemas.microsoft.com/office/drawing/2014/main" id="{18AE56CB-1000-CE45-8129-37CF2940F93B}"/>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3295497C-32BB-6647-B0DC-1EAD27BB8562}"/>
              </a:ext>
            </a:extLst>
          </p:cNvPr>
          <p:cNvSpPr>
            <a:spLocks noGrp="1"/>
          </p:cNvSpPr>
          <p:nvPr>
            <p:ph type="sldNum" sz="quarter" idx="12"/>
          </p:nvPr>
        </p:nvSpPr>
        <p:spPr/>
        <p:txBody>
          <a:bodyPr/>
          <a:lstStyle>
            <a:lvl1pPr>
              <a:defRPr/>
            </a:lvl1pPr>
          </a:lstStyle>
          <a:p>
            <a:pPr>
              <a:defRPr/>
            </a:pPr>
            <a:fld id="{A5CFEAC2-47ED-C449-95BB-CFA268261446}" type="slidenum">
              <a:rPr lang="en-US" altLang="en-US"/>
              <a:pPr>
                <a:defRPr/>
              </a:pPr>
              <a:t>‹#›</a:t>
            </a:fld>
            <a:endParaRPr lang="en-US" altLang="en-US"/>
          </a:p>
        </p:txBody>
      </p:sp>
    </p:spTree>
    <p:extLst>
      <p:ext uri="{BB962C8B-B14F-4D97-AF65-F5344CB8AC3E}">
        <p14:creationId xmlns:p14="http://schemas.microsoft.com/office/powerpoint/2010/main" val="3980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966ACA-C284-DC49-86C6-8B44AD78A1D1}"/>
              </a:ext>
            </a:extLst>
          </p:cNvPr>
          <p:cNvSpPr>
            <a:spLocks noGrp="1"/>
          </p:cNvSpPr>
          <p:nvPr>
            <p:ph type="dt" sz="half" idx="10"/>
          </p:nvPr>
        </p:nvSpPr>
        <p:spPr/>
        <p:txBody>
          <a:bodyPr/>
          <a:lstStyle>
            <a:lvl1pPr>
              <a:defRPr/>
            </a:lvl1pPr>
          </a:lstStyle>
          <a:p>
            <a:pPr>
              <a:defRPr/>
            </a:pPr>
            <a:fld id="{334A3EA4-36CB-48CD-8534-9316CF9C25D1}" type="datetime1">
              <a:rPr lang="en-US" altLang="en-US" smtClean="0"/>
              <a:t>4/22/2026</a:t>
            </a:fld>
            <a:endParaRPr lang="en-US" altLang="en-US"/>
          </a:p>
        </p:txBody>
      </p:sp>
      <p:sp>
        <p:nvSpPr>
          <p:cNvPr id="3" name="Footer Placeholder 4">
            <a:extLst>
              <a:ext uri="{FF2B5EF4-FFF2-40B4-BE49-F238E27FC236}">
                <a16:creationId xmlns:a16="http://schemas.microsoft.com/office/drawing/2014/main" id="{E4052F62-03C9-6E43-8F64-18E1C424EB3B}"/>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908F3DD4-FC04-154F-A6EB-9E6C9BE7A518}"/>
              </a:ext>
            </a:extLst>
          </p:cNvPr>
          <p:cNvSpPr>
            <a:spLocks noGrp="1"/>
          </p:cNvSpPr>
          <p:nvPr>
            <p:ph type="sldNum" sz="quarter" idx="12"/>
          </p:nvPr>
        </p:nvSpPr>
        <p:spPr/>
        <p:txBody>
          <a:bodyPr/>
          <a:lstStyle>
            <a:lvl1pPr>
              <a:defRPr/>
            </a:lvl1pPr>
          </a:lstStyle>
          <a:p>
            <a:pPr>
              <a:defRPr/>
            </a:pPr>
            <a:fld id="{A5A3CE69-7658-7C46-A850-2218C675A501}" type="slidenum">
              <a:rPr lang="en-US" altLang="en-US"/>
              <a:pPr>
                <a:defRPr/>
              </a:pPr>
              <a:t>‹#›</a:t>
            </a:fld>
            <a:endParaRPr lang="en-US" altLang="en-US"/>
          </a:p>
        </p:txBody>
      </p:sp>
    </p:spTree>
    <p:extLst>
      <p:ext uri="{BB962C8B-B14F-4D97-AF65-F5344CB8AC3E}">
        <p14:creationId xmlns:p14="http://schemas.microsoft.com/office/powerpoint/2010/main" val="40329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800" b="1"/>
            </a:lvl1pPr>
          </a:lstStyle>
          <a:p>
            <a:r>
              <a:rPr lang="tr-TR"/>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tr-TR"/>
              <a:t>Click to edit Master text styles</a:t>
            </a:r>
          </a:p>
        </p:txBody>
      </p:sp>
      <p:sp>
        <p:nvSpPr>
          <p:cNvPr id="5" name="Date Placeholder 3">
            <a:extLst>
              <a:ext uri="{FF2B5EF4-FFF2-40B4-BE49-F238E27FC236}">
                <a16:creationId xmlns:a16="http://schemas.microsoft.com/office/drawing/2014/main" id="{B08944A8-CCD7-ED4D-AB94-CA2CD09D6DD6}"/>
              </a:ext>
            </a:extLst>
          </p:cNvPr>
          <p:cNvSpPr>
            <a:spLocks noGrp="1"/>
          </p:cNvSpPr>
          <p:nvPr>
            <p:ph type="dt" sz="half" idx="10"/>
          </p:nvPr>
        </p:nvSpPr>
        <p:spPr/>
        <p:txBody>
          <a:bodyPr/>
          <a:lstStyle>
            <a:lvl1pPr>
              <a:defRPr/>
            </a:lvl1pPr>
          </a:lstStyle>
          <a:p>
            <a:pPr>
              <a:defRPr/>
            </a:pPr>
            <a:fld id="{9FE9226B-CBF6-4995-9E9C-2672BA524C04}" type="datetime1">
              <a:rPr lang="en-US" altLang="en-US" smtClean="0"/>
              <a:t>4/22/2026</a:t>
            </a:fld>
            <a:endParaRPr lang="en-US" altLang="en-US"/>
          </a:p>
        </p:txBody>
      </p:sp>
      <p:sp>
        <p:nvSpPr>
          <p:cNvPr id="6" name="Footer Placeholder 4">
            <a:extLst>
              <a:ext uri="{FF2B5EF4-FFF2-40B4-BE49-F238E27FC236}">
                <a16:creationId xmlns:a16="http://schemas.microsoft.com/office/drawing/2014/main" id="{9DA0FE1E-B1FD-A44D-A226-B0EC93A9BF9F}"/>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444ECB5-E164-8E4D-9C9B-0DB5AA78A083}"/>
              </a:ext>
            </a:extLst>
          </p:cNvPr>
          <p:cNvSpPr>
            <a:spLocks noGrp="1"/>
          </p:cNvSpPr>
          <p:nvPr>
            <p:ph type="sldNum" sz="quarter" idx="12"/>
          </p:nvPr>
        </p:nvSpPr>
        <p:spPr/>
        <p:txBody>
          <a:bodyPr/>
          <a:lstStyle>
            <a:lvl1pPr>
              <a:defRPr/>
            </a:lvl1pPr>
          </a:lstStyle>
          <a:p>
            <a:pPr>
              <a:defRPr/>
            </a:pPr>
            <a:fld id="{A9899E44-4305-CC40-86AC-0C9CA4A21F5A}" type="slidenum">
              <a:rPr lang="en-US" altLang="en-US"/>
              <a:pPr>
                <a:defRPr/>
              </a:pPr>
              <a:t>‹#›</a:t>
            </a:fld>
            <a:endParaRPr lang="en-US" altLang="en-US"/>
          </a:p>
        </p:txBody>
      </p:sp>
    </p:spTree>
    <p:extLst>
      <p:ext uri="{BB962C8B-B14F-4D97-AF65-F5344CB8AC3E}">
        <p14:creationId xmlns:p14="http://schemas.microsoft.com/office/powerpoint/2010/main" val="3167406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800" b="1"/>
            </a:lvl1pPr>
          </a:lstStyle>
          <a:p>
            <a:r>
              <a:rPr lang="tr-TR"/>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tr-TR"/>
              <a:t>Click to edit Master text styles</a:t>
            </a:r>
          </a:p>
        </p:txBody>
      </p:sp>
      <p:sp>
        <p:nvSpPr>
          <p:cNvPr id="5" name="Date Placeholder 3">
            <a:extLst>
              <a:ext uri="{FF2B5EF4-FFF2-40B4-BE49-F238E27FC236}">
                <a16:creationId xmlns:a16="http://schemas.microsoft.com/office/drawing/2014/main" id="{14D3FC35-38A7-AA44-B879-1F43CDCDAB13}"/>
              </a:ext>
            </a:extLst>
          </p:cNvPr>
          <p:cNvSpPr>
            <a:spLocks noGrp="1"/>
          </p:cNvSpPr>
          <p:nvPr>
            <p:ph type="dt" sz="half" idx="10"/>
          </p:nvPr>
        </p:nvSpPr>
        <p:spPr/>
        <p:txBody>
          <a:bodyPr/>
          <a:lstStyle>
            <a:lvl1pPr>
              <a:defRPr/>
            </a:lvl1pPr>
          </a:lstStyle>
          <a:p>
            <a:pPr>
              <a:defRPr/>
            </a:pPr>
            <a:fld id="{5A2F785D-B727-4841-B204-BE3A53F6AE2F}" type="datetime1">
              <a:rPr lang="en-US" altLang="en-US" smtClean="0"/>
              <a:t>4/22/2026</a:t>
            </a:fld>
            <a:endParaRPr lang="en-US" altLang="en-US"/>
          </a:p>
        </p:txBody>
      </p:sp>
      <p:sp>
        <p:nvSpPr>
          <p:cNvPr id="6" name="Footer Placeholder 4">
            <a:extLst>
              <a:ext uri="{FF2B5EF4-FFF2-40B4-BE49-F238E27FC236}">
                <a16:creationId xmlns:a16="http://schemas.microsoft.com/office/drawing/2014/main" id="{D98E9B59-5B9E-124D-88A2-E27F09D5748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0B90B8A-BA6C-6C4E-9586-C9109748D2B9}"/>
              </a:ext>
            </a:extLst>
          </p:cNvPr>
          <p:cNvSpPr>
            <a:spLocks noGrp="1"/>
          </p:cNvSpPr>
          <p:nvPr>
            <p:ph type="sldNum" sz="quarter" idx="12"/>
          </p:nvPr>
        </p:nvSpPr>
        <p:spPr/>
        <p:txBody>
          <a:bodyPr/>
          <a:lstStyle>
            <a:lvl1pPr>
              <a:defRPr/>
            </a:lvl1pPr>
          </a:lstStyle>
          <a:p>
            <a:pPr>
              <a:defRPr/>
            </a:pPr>
            <a:fld id="{AB68060B-9EA3-F244-9D46-B9167B2A9699}" type="slidenum">
              <a:rPr lang="en-US" altLang="en-US"/>
              <a:pPr>
                <a:defRPr/>
              </a:pPr>
              <a:t>‹#›</a:t>
            </a:fld>
            <a:endParaRPr lang="en-US" altLang="en-US"/>
          </a:p>
        </p:txBody>
      </p:sp>
    </p:spTree>
    <p:extLst>
      <p:ext uri="{BB962C8B-B14F-4D97-AF65-F5344CB8AC3E}">
        <p14:creationId xmlns:p14="http://schemas.microsoft.com/office/powerpoint/2010/main" val="42802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234D50-1E84-8447-9278-37E26113A5A5}"/>
              </a:ext>
            </a:extLst>
          </p:cNvPr>
          <p:cNvSpPr>
            <a:spLocks noGrp="1"/>
          </p:cNvSpPr>
          <p:nvPr>
            <p:ph type="title"/>
          </p:nvPr>
        </p:nvSpPr>
        <p:spPr bwMode="auto">
          <a:xfrm>
            <a:off x="1219200" y="549275"/>
            <a:ext cx="21948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ctr" anchorCtr="0" compatLnSpc="1">
            <a:prstTxWarp prst="textNoShape">
              <a:avLst/>
            </a:prstTxWarp>
          </a:bodyPr>
          <a:lstStyle/>
          <a:p>
            <a:pPr lvl="0"/>
            <a:r>
              <a:rPr lang="tr-TR" altLang="en-US"/>
              <a:t>Click to edit Master title style</a:t>
            </a:r>
            <a:endParaRPr lang="en-US" altLang="en-US"/>
          </a:p>
        </p:txBody>
      </p:sp>
      <p:sp>
        <p:nvSpPr>
          <p:cNvPr id="1027" name="Text Placeholder 2">
            <a:extLst>
              <a:ext uri="{FF2B5EF4-FFF2-40B4-BE49-F238E27FC236}">
                <a16:creationId xmlns:a16="http://schemas.microsoft.com/office/drawing/2014/main" id="{7ADB0DCF-B9CF-7C49-90B7-B0CFBA4F82E4}"/>
              </a:ext>
            </a:extLst>
          </p:cNvPr>
          <p:cNvSpPr>
            <a:spLocks noGrp="1"/>
          </p:cNvSpPr>
          <p:nvPr>
            <p:ph type="body" idx="1"/>
          </p:nvPr>
        </p:nvSpPr>
        <p:spPr bwMode="auto">
          <a:xfrm>
            <a:off x="1219200" y="3200400"/>
            <a:ext cx="21948775" cy="905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t" anchorCtr="0" compatLnSpc="1">
            <a:prstTxWarp prst="textNoShape">
              <a:avLst/>
            </a:prstTxWarp>
          </a:bodyPr>
          <a:lstStyle/>
          <a:p>
            <a:pPr lvl="0"/>
            <a:r>
              <a:rPr lang="tr-TR" altLang="en-US"/>
              <a:t>Click to edit Master text styles</a:t>
            </a:r>
          </a:p>
          <a:p>
            <a:pPr lvl="1"/>
            <a:r>
              <a:rPr lang="tr-TR" altLang="en-US"/>
              <a:t>Second level</a:t>
            </a:r>
          </a:p>
          <a:p>
            <a:pPr lvl="2"/>
            <a:r>
              <a:rPr lang="tr-TR" altLang="en-US"/>
              <a:t>Third level</a:t>
            </a:r>
          </a:p>
          <a:p>
            <a:pPr lvl="3"/>
            <a:r>
              <a:rPr lang="tr-TR" altLang="en-US"/>
              <a:t>Fourth level</a:t>
            </a:r>
          </a:p>
          <a:p>
            <a:pPr lvl="4"/>
            <a:r>
              <a:rPr lang="tr-TR" altLang="en-US"/>
              <a:t>Fifth level</a:t>
            </a:r>
            <a:endParaRPr lang="en-US" altLang="en-US"/>
          </a:p>
        </p:txBody>
      </p:sp>
      <p:sp>
        <p:nvSpPr>
          <p:cNvPr id="4" name="Date Placeholder 3">
            <a:extLst>
              <a:ext uri="{FF2B5EF4-FFF2-40B4-BE49-F238E27FC236}">
                <a16:creationId xmlns:a16="http://schemas.microsoft.com/office/drawing/2014/main" id="{AE890329-83F9-5C42-9664-FC08C20B4705}"/>
              </a:ext>
            </a:extLst>
          </p:cNvPr>
          <p:cNvSpPr>
            <a:spLocks noGrp="1"/>
          </p:cNvSpPr>
          <p:nvPr>
            <p:ph type="dt" sz="half" idx="2"/>
          </p:nvPr>
        </p:nvSpPr>
        <p:spPr>
          <a:xfrm>
            <a:off x="1219200" y="12712700"/>
            <a:ext cx="5691188" cy="730250"/>
          </a:xfrm>
          <a:prstGeom prst="rect">
            <a:avLst/>
          </a:prstGeom>
        </p:spPr>
        <p:txBody>
          <a:bodyPr vert="horz" wrap="square" lIns="217728" tIns="108864" rIns="217728" bIns="108864" numCol="1" anchor="ctr" anchorCtr="0" compatLnSpc="1">
            <a:prstTxWarp prst="textNoShape">
              <a:avLst/>
            </a:prstTxWarp>
          </a:bodyPr>
          <a:lstStyle>
            <a:lvl1pPr eaLnBrk="1" hangingPunct="1">
              <a:defRPr sz="2900">
                <a:solidFill>
                  <a:srgbClr val="898989"/>
                </a:solidFill>
              </a:defRPr>
            </a:lvl1pPr>
          </a:lstStyle>
          <a:p>
            <a:pPr>
              <a:defRPr/>
            </a:pPr>
            <a:fld id="{4777D783-4800-46AE-8BA3-CA190AE39F9C}"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BFDAD71B-3E59-7B47-A429-C2CEA6D132E3}"/>
              </a:ext>
            </a:extLst>
          </p:cNvPr>
          <p:cNvSpPr>
            <a:spLocks noGrp="1"/>
          </p:cNvSpPr>
          <p:nvPr>
            <p:ph type="ftr" sz="quarter" idx="3"/>
          </p:nvPr>
        </p:nvSpPr>
        <p:spPr>
          <a:xfrm>
            <a:off x="8332788" y="12712700"/>
            <a:ext cx="7721600" cy="730250"/>
          </a:xfrm>
          <a:prstGeom prst="rect">
            <a:avLst/>
          </a:prstGeom>
        </p:spPr>
        <p:txBody>
          <a:bodyPr vert="horz" lIns="217728" tIns="108864" rIns="217728" bIns="108864" rtlCol="0" anchor="ctr"/>
          <a:lstStyle>
            <a:lvl1pPr algn="ctr" defTabSz="1088639" eaLnBrk="1" fontAlgn="auto" hangingPunct="1">
              <a:spcBef>
                <a:spcPts val="0"/>
              </a:spcBef>
              <a:spcAft>
                <a:spcPts val="0"/>
              </a:spcAft>
              <a:defRPr sz="2900">
                <a:solidFill>
                  <a:schemeClr val="tx1">
                    <a:tint val="75000"/>
                  </a:schemeClr>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E4C920C5-0503-A04E-81B5-E668A745E2E2}"/>
              </a:ext>
            </a:extLst>
          </p:cNvPr>
          <p:cNvSpPr>
            <a:spLocks noGrp="1"/>
          </p:cNvSpPr>
          <p:nvPr>
            <p:ph type="sldNum" sz="quarter" idx="4"/>
          </p:nvPr>
        </p:nvSpPr>
        <p:spPr>
          <a:xfrm>
            <a:off x="17476788" y="12712700"/>
            <a:ext cx="5691187" cy="730250"/>
          </a:xfrm>
          <a:prstGeom prst="rect">
            <a:avLst/>
          </a:prstGeom>
        </p:spPr>
        <p:txBody>
          <a:bodyPr vert="horz" wrap="square" lIns="217728" tIns="108864" rIns="217728" bIns="108864" numCol="1" anchor="ctr" anchorCtr="0" compatLnSpc="1">
            <a:prstTxWarp prst="textNoShape">
              <a:avLst/>
            </a:prstTxWarp>
          </a:bodyPr>
          <a:lstStyle>
            <a:lvl1pPr algn="r" eaLnBrk="1" hangingPunct="1">
              <a:defRPr sz="2900">
                <a:solidFill>
                  <a:srgbClr val="898989"/>
                </a:solidFill>
              </a:defRPr>
            </a:lvl1pPr>
          </a:lstStyle>
          <a:p>
            <a:pPr>
              <a:defRPr/>
            </a:pPr>
            <a:fld id="{32EA287B-E809-F34C-894B-FE6CF27920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1087438" rtl="0" eaLnBrk="0" fontAlgn="base" hangingPunct="0">
        <a:spcBef>
          <a:spcPct val="0"/>
        </a:spcBef>
        <a:spcAft>
          <a:spcPct val="0"/>
        </a:spcAft>
        <a:defRPr sz="10500" kern="1200">
          <a:solidFill>
            <a:schemeClr val="tx1"/>
          </a:solidFill>
          <a:latin typeface="+mj-lt"/>
          <a:ea typeface="ＭＳ Ｐゴシック" panose="020B0600070205080204" pitchFamily="34" charset="-128"/>
          <a:cs typeface="+mj-cs"/>
        </a:defRPr>
      </a:lvl1pPr>
      <a:lvl2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2pPr>
      <a:lvl3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3pPr>
      <a:lvl4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4pPr>
      <a:lvl5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5pPr>
      <a:lvl6pPr marL="4572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6pPr>
      <a:lvl7pPr marL="9144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7pPr>
      <a:lvl8pPr marL="13716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8pPr>
      <a:lvl9pPr marL="18288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9pPr>
    </p:titleStyle>
    <p:bodyStyle>
      <a:lvl1pPr marL="815975" indent="-815975" algn="l" defTabSz="1087438" rtl="0" eaLnBrk="0" fontAlgn="base" hangingPunct="0">
        <a:spcBef>
          <a:spcPct val="20000"/>
        </a:spcBef>
        <a:spcAft>
          <a:spcPct val="0"/>
        </a:spcAft>
        <a:buFont typeface="Arial" panose="020B0604020202020204" pitchFamily="34" charset="0"/>
        <a:buChar char="•"/>
        <a:defRPr sz="7600" kern="1200">
          <a:solidFill>
            <a:schemeClr val="tx1"/>
          </a:solidFill>
          <a:latin typeface="+mn-lt"/>
          <a:ea typeface="ＭＳ Ｐゴシック" panose="020B0600070205080204" pitchFamily="34" charset="-128"/>
          <a:cs typeface="+mn-cs"/>
        </a:defRPr>
      </a:lvl1pPr>
      <a:lvl2pPr marL="1768475" indent="-679450" algn="l" defTabSz="1087438" rtl="0" eaLnBrk="0" fontAlgn="base" hangingPunct="0">
        <a:spcBef>
          <a:spcPct val="20000"/>
        </a:spcBef>
        <a:spcAft>
          <a:spcPct val="0"/>
        </a:spcAft>
        <a:buFont typeface="Arial" panose="020B0604020202020204" pitchFamily="34" charset="0"/>
        <a:buChar char="–"/>
        <a:defRPr sz="6700" kern="1200">
          <a:solidFill>
            <a:schemeClr val="tx1"/>
          </a:solidFill>
          <a:latin typeface="+mn-lt"/>
          <a:ea typeface="ＭＳ Ｐゴシック" panose="020B0600070205080204" pitchFamily="34" charset="-128"/>
          <a:cs typeface="+mn-cs"/>
        </a:defRPr>
      </a:lvl2pPr>
      <a:lvl3pPr marL="2720975" indent="-542925" algn="l" defTabSz="1087438"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ＭＳ Ｐゴシック" panose="020B0600070205080204" pitchFamily="34" charset="-128"/>
          <a:cs typeface="+mn-cs"/>
        </a:defRPr>
      </a:lvl3pPr>
      <a:lvl4pPr marL="3810000" indent="-542925" algn="l" defTabSz="108743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mn-cs"/>
        </a:defRPr>
      </a:lvl4pPr>
      <a:lvl5pPr marL="4897438" indent="-542925" algn="l" defTabSz="108743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8639" rtl="0" eaLnBrk="1" latinLnBrk="0" hangingPunct="1">
        <a:defRPr sz="4300" kern="1200">
          <a:solidFill>
            <a:schemeClr val="tx1"/>
          </a:solidFill>
          <a:latin typeface="+mn-lt"/>
          <a:ea typeface="+mn-ea"/>
          <a:cs typeface="+mn-cs"/>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234D50-1E84-8447-9278-37E26113A5A5}"/>
              </a:ext>
            </a:extLst>
          </p:cNvPr>
          <p:cNvSpPr>
            <a:spLocks noGrp="1"/>
          </p:cNvSpPr>
          <p:nvPr>
            <p:ph type="title"/>
          </p:nvPr>
        </p:nvSpPr>
        <p:spPr bwMode="auto">
          <a:xfrm>
            <a:off x="1219200" y="549275"/>
            <a:ext cx="21948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ctr" anchorCtr="0" compatLnSpc="1">
            <a:prstTxWarp prst="textNoShape">
              <a:avLst/>
            </a:prstTxWarp>
          </a:bodyPr>
          <a:lstStyle/>
          <a:p>
            <a:pPr lvl="0"/>
            <a:r>
              <a:rPr lang="tr-TR" altLang="en-US"/>
              <a:t>Click to edit Master title style</a:t>
            </a:r>
            <a:endParaRPr lang="en-US" altLang="en-US"/>
          </a:p>
        </p:txBody>
      </p:sp>
      <p:sp>
        <p:nvSpPr>
          <p:cNvPr id="1027" name="Text Placeholder 2">
            <a:extLst>
              <a:ext uri="{FF2B5EF4-FFF2-40B4-BE49-F238E27FC236}">
                <a16:creationId xmlns:a16="http://schemas.microsoft.com/office/drawing/2014/main" id="{7ADB0DCF-B9CF-7C49-90B7-B0CFBA4F82E4}"/>
              </a:ext>
            </a:extLst>
          </p:cNvPr>
          <p:cNvSpPr>
            <a:spLocks noGrp="1"/>
          </p:cNvSpPr>
          <p:nvPr>
            <p:ph type="body" idx="1"/>
          </p:nvPr>
        </p:nvSpPr>
        <p:spPr bwMode="auto">
          <a:xfrm>
            <a:off x="1219200" y="3200400"/>
            <a:ext cx="21948775" cy="905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t" anchorCtr="0" compatLnSpc="1">
            <a:prstTxWarp prst="textNoShape">
              <a:avLst/>
            </a:prstTxWarp>
          </a:bodyPr>
          <a:lstStyle/>
          <a:p>
            <a:pPr lvl="0"/>
            <a:r>
              <a:rPr lang="tr-TR" altLang="en-US"/>
              <a:t>Click to edit Master text styles</a:t>
            </a:r>
          </a:p>
          <a:p>
            <a:pPr lvl="1"/>
            <a:r>
              <a:rPr lang="tr-TR" altLang="en-US"/>
              <a:t>Second level</a:t>
            </a:r>
          </a:p>
          <a:p>
            <a:pPr lvl="2"/>
            <a:r>
              <a:rPr lang="tr-TR" altLang="en-US"/>
              <a:t>Third level</a:t>
            </a:r>
          </a:p>
          <a:p>
            <a:pPr lvl="3"/>
            <a:r>
              <a:rPr lang="tr-TR" altLang="en-US"/>
              <a:t>Fourth level</a:t>
            </a:r>
          </a:p>
          <a:p>
            <a:pPr lvl="4"/>
            <a:r>
              <a:rPr lang="tr-TR" altLang="en-US"/>
              <a:t>Fifth level</a:t>
            </a:r>
            <a:endParaRPr lang="en-US" altLang="en-US"/>
          </a:p>
        </p:txBody>
      </p:sp>
      <p:sp>
        <p:nvSpPr>
          <p:cNvPr id="4" name="Date Placeholder 3">
            <a:extLst>
              <a:ext uri="{FF2B5EF4-FFF2-40B4-BE49-F238E27FC236}">
                <a16:creationId xmlns:a16="http://schemas.microsoft.com/office/drawing/2014/main" id="{AE890329-83F9-5C42-9664-FC08C20B4705}"/>
              </a:ext>
            </a:extLst>
          </p:cNvPr>
          <p:cNvSpPr>
            <a:spLocks noGrp="1"/>
          </p:cNvSpPr>
          <p:nvPr>
            <p:ph type="dt" sz="half" idx="2"/>
          </p:nvPr>
        </p:nvSpPr>
        <p:spPr>
          <a:xfrm>
            <a:off x="1219200" y="12712700"/>
            <a:ext cx="5691188" cy="730250"/>
          </a:xfrm>
          <a:prstGeom prst="rect">
            <a:avLst/>
          </a:prstGeom>
        </p:spPr>
        <p:txBody>
          <a:bodyPr vert="horz" wrap="square" lIns="217728" tIns="108864" rIns="217728" bIns="108864" numCol="1" anchor="ctr" anchorCtr="0" compatLnSpc="1">
            <a:prstTxWarp prst="textNoShape">
              <a:avLst/>
            </a:prstTxWarp>
          </a:bodyPr>
          <a:lstStyle>
            <a:lvl1pPr eaLnBrk="1" hangingPunct="1">
              <a:defRPr sz="2900">
                <a:solidFill>
                  <a:srgbClr val="898989"/>
                </a:solidFill>
              </a:defRPr>
            </a:lvl1pPr>
          </a:lstStyle>
          <a:p>
            <a:pPr>
              <a:defRPr/>
            </a:pPr>
            <a:fld id="{DD0FD157-F946-4B80-A5E3-C66EDBBC8194}" type="datetime1">
              <a:rPr lang="en-US" altLang="en-US" smtClean="0"/>
              <a:t>4/22/2026</a:t>
            </a:fld>
            <a:endParaRPr lang="en-US" altLang="en-US"/>
          </a:p>
        </p:txBody>
      </p:sp>
      <p:sp>
        <p:nvSpPr>
          <p:cNvPr id="5" name="Footer Placeholder 4">
            <a:extLst>
              <a:ext uri="{FF2B5EF4-FFF2-40B4-BE49-F238E27FC236}">
                <a16:creationId xmlns:a16="http://schemas.microsoft.com/office/drawing/2014/main" id="{BFDAD71B-3E59-7B47-A429-C2CEA6D132E3}"/>
              </a:ext>
            </a:extLst>
          </p:cNvPr>
          <p:cNvSpPr>
            <a:spLocks noGrp="1"/>
          </p:cNvSpPr>
          <p:nvPr>
            <p:ph type="ftr" sz="quarter" idx="3"/>
          </p:nvPr>
        </p:nvSpPr>
        <p:spPr>
          <a:xfrm>
            <a:off x="8332788" y="12712700"/>
            <a:ext cx="7721600" cy="730250"/>
          </a:xfrm>
          <a:prstGeom prst="rect">
            <a:avLst/>
          </a:prstGeom>
        </p:spPr>
        <p:txBody>
          <a:bodyPr vert="horz" lIns="217728" tIns="108864" rIns="217728" bIns="108864" rtlCol="0" anchor="ctr"/>
          <a:lstStyle>
            <a:lvl1pPr algn="ctr" defTabSz="1088639" eaLnBrk="1" fontAlgn="auto" hangingPunct="1">
              <a:spcBef>
                <a:spcPts val="0"/>
              </a:spcBef>
              <a:spcAft>
                <a:spcPts val="0"/>
              </a:spcAft>
              <a:defRPr sz="2900">
                <a:solidFill>
                  <a:schemeClr val="tx1">
                    <a:tint val="75000"/>
                  </a:schemeClr>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E4C920C5-0503-A04E-81B5-E668A745E2E2}"/>
              </a:ext>
            </a:extLst>
          </p:cNvPr>
          <p:cNvSpPr>
            <a:spLocks noGrp="1"/>
          </p:cNvSpPr>
          <p:nvPr>
            <p:ph type="sldNum" sz="quarter" idx="4"/>
          </p:nvPr>
        </p:nvSpPr>
        <p:spPr>
          <a:xfrm>
            <a:off x="17476788" y="12712700"/>
            <a:ext cx="5691187" cy="730250"/>
          </a:xfrm>
          <a:prstGeom prst="rect">
            <a:avLst/>
          </a:prstGeom>
        </p:spPr>
        <p:txBody>
          <a:bodyPr vert="horz" wrap="square" lIns="217728" tIns="108864" rIns="217728" bIns="108864" numCol="1" anchor="ctr" anchorCtr="0" compatLnSpc="1">
            <a:prstTxWarp prst="textNoShape">
              <a:avLst/>
            </a:prstTxWarp>
          </a:bodyPr>
          <a:lstStyle>
            <a:lvl1pPr algn="r" eaLnBrk="1" hangingPunct="1">
              <a:defRPr sz="2900">
                <a:solidFill>
                  <a:srgbClr val="898989"/>
                </a:solidFill>
              </a:defRPr>
            </a:lvl1pPr>
          </a:lstStyle>
          <a:p>
            <a:pPr>
              <a:defRPr/>
            </a:pPr>
            <a:fld id="{32EA287B-E809-F34C-894B-FE6CF27920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1087438" rtl="0" eaLnBrk="0" fontAlgn="base" hangingPunct="0">
        <a:spcBef>
          <a:spcPct val="0"/>
        </a:spcBef>
        <a:spcAft>
          <a:spcPct val="0"/>
        </a:spcAft>
        <a:defRPr sz="10500" kern="1200">
          <a:solidFill>
            <a:schemeClr val="tx1"/>
          </a:solidFill>
          <a:latin typeface="+mj-lt"/>
          <a:ea typeface="ＭＳ Ｐゴシック" panose="020B0600070205080204" pitchFamily="34" charset="-128"/>
          <a:cs typeface="+mj-cs"/>
        </a:defRPr>
      </a:lvl1pPr>
      <a:lvl2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2pPr>
      <a:lvl3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3pPr>
      <a:lvl4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4pPr>
      <a:lvl5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5pPr>
      <a:lvl6pPr marL="4572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6pPr>
      <a:lvl7pPr marL="9144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7pPr>
      <a:lvl8pPr marL="13716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8pPr>
      <a:lvl9pPr marL="18288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9pPr>
    </p:titleStyle>
    <p:bodyStyle>
      <a:lvl1pPr marL="815975" indent="-815975" algn="l" defTabSz="1087438" rtl="0" eaLnBrk="0" fontAlgn="base" hangingPunct="0">
        <a:spcBef>
          <a:spcPct val="20000"/>
        </a:spcBef>
        <a:spcAft>
          <a:spcPct val="0"/>
        </a:spcAft>
        <a:buFont typeface="Arial" panose="020B0604020202020204" pitchFamily="34" charset="0"/>
        <a:buChar char="•"/>
        <a:defRPr sz="7600" kern="1200">
          <a:solidFill>
            <a:schemeClr val="tx1"/>
          </a:solidFill>
          <a:latin typeface="+mn-lt"/>
          <a:ea typeface="ＭＳ Ｐゴシック" panose="020B0600070205080204" pitchFamily="34" charset="-128"/>
          <a:cs typeface="+mn-cs"/>
        </a:defRPr>
      </a:lvl1pPr>
      <a:lvl2pPr marL="1768475" indent="-679450" algn="l" defTabSz="1087438" rtl="0" eaLnBrk="0" fontAlgn="base" hangingPunct="0">
        <a:spcBef>
          <a:spcPct val="20000"/>
        </a:spcBef>
        <a:spcAft>
          <a:spcPct val="0"/>
        </a:spcAft>
        <a:buFont typeface="Arial" panose="020B0604020202020204" pitchFamily="34" charset="0"/>
        <a:buChar char="–"/>
        <a:defRPr sz="6700" kern="1200">
          <a:solidFill>
            <a:schemeClr val="tx1"/>
          </a:solidFill>
          <a:latin typeface="+mn-lt"/>
          <a:ea typeface="ＭＳ Ｐゴシック" panose="020B0600070205080204" pitchFamily="34" charset="-128"/>
          <a:cs typeface="+mn-cs"/>
        </a:defRPr>
      </a:lvl2pPr>
      <a:lvl3pPr marL="2720975" indent="-542925" algn="l" defTabSz="1087438"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ＭＳ Ｐゴシック" panose="020B0600070205080204" pitchFamily="34" charset="-128"/>
          <a:cs typeface="+mn-cs"/>
        </a:defRPr>
      </a:lvl3pPr>
      <a:lvl4pPr marL="3810000" indent="-542925" algn="l" defTabSz="108743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mn-cs"/>
        </a:defRPr>
      </a:lvl4pPr>
      <a:lvl5pPr marL="4897438" indent="-542925" algn="l" defTabSz="108743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8639" rtl="0" eaLnBrk="1" latinLnBrk="0" hangingPunct="1">
        <a:defRPr sz="4300" kern="1200">
          <a:solidFill>
            <a:schemeClr val="tx1"/>
          </a:solidFill>
          <a:latin typeface="+mn-lt"/>
          <a:ea typeface="+mn-ea"/>
          <a:cs typeface="+mn-cs"/>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jpeg"/><Relationship Id="rId4" Type="http://schemas.openxmlformats.org/officeDocument/2006/relationships/image" Target="../media/image7.png"/><Relationship Id="rId9"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g"/><Relationship Id="rId5" Type="http://schemas.openxmlformats.org/officeDocument/2006/relationships/image" Target="../media/image2.jpe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layoutt3.jpg">
            <a:extLst>
              <a:ext uri="{FF2B5EF4-FFF2-40B4-BE49-F238E27FC236}">
                <a16:creationId xmlns:a16="http://schemas.microsoft.com/office/drawing/2014/main" id="{331341BB-F215-674E-A3B8-CCC0C0C4F13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36686"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Dikdörtgen 1">
            <a:extLst>
              <a:ext uri="{FF2B5EF4-FFF2-40B4-BE49-F238E27FC236}">
                <a16:creationId xmlns:a16="http://schemas.microsoft.com/office/drawing/2014/main" id="{04E3904C-B9E0-4D48-A937-E49889BAE214}"/>
              </a:ext>
            </a:extLst>
          </p:cNvPr>
          <p:cNvSpPr>
            <a:spLocks noChangeArrowheads="1"/>
          </p:cNvSpPr>
          <p:nvPr/>
        </p:nvSpPr>
        <p:spPr bwMode="auto">
          <a:xfrm>
            <a:off x="2581598" y="4037162"/>
            <a:ext cx="19657369"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r>
              <a:rPr lang="tr-TR" altLang="en-US" sz="5400" b="1" dirty="0">
                <a:latin typeface="Times New Roman" panose="02020603050405020304" pitchFamily="18" charset="0"/>
                <a:cs typeface="Times New Roman" panose="02020603050405020304" pitchFamily="18" charset="0"/>
              </a:rPr>
              <a:t>LİSANSLI HARİTA KADASTRO MÜHENDİSLİK BÜROLARININ, </a:t>
            </a:r>
            <a:r>
              <a:rPr lang="tr-TR" altLang="tr-TR" sz="5400" b="1" dirty="0">
                <a:latin typeface="Times New Roman" panose="02020603050405020304" pitchFamily="18" charset="0"/>
                <a:cs typeface="Times New Roman" panose="02020603050405020304" pitchFamily="18" charset="0"/>
              </a:rPr>
              <a:t> </a:t>
            </a:r>
          </a:p>
          <a:p>
            <a:pPr lvl="0" algn="ctr"/>
            <a:r>
              <a:rPr lang="tr-TR" altLang="tr-TR" sz="5400" b="1" dirty="0">
                <a:latin typeface="Times New Roman" panose="02020603050405020304" pitchFamily="18" charset="0"/>
                <a:cs typeface="Times New Roman" panose="02020603050405020304" pitchFamily="18" charset="0"/>
              </a:rPr>
              <a:t>DİSİPLİN HUKUKU BAKIMINDAN SORUMLULUKLARI</a:t>
            </a:r>
          </a:p>
          <a:p>
            <a:pPr lvl="0" algn="ctr"/>
            <a:r>
              <a:rPr kumimoji="0" lang="tr-TR" altLang="tr-TR" sz="5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MALİ</a:t>
            </a:r>
            <a:r>
              <a:rPr kumimoji="0" lang="tr-TR" altLang="tr-TR" sz="5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YÖNDEN SORUMLULUKLARI</a:t>
            </a:r>
          </a:p>
          <a:p>
            <a:pPr lvl="0" algn="ctr"/>
            <a:r>
              <a:rPr lang="tr-TR" altLang="tr-TR" sz="5400" b="1" baseline="0" dirty="0">
                <a:latin typeface="Times New Roman" panose="02020603050405020304" pitchFamily="18" charset="0"/>
                <a:cs typeface="Times New Roman" panose="02020603050405020304" pitchFamily="18" charset="0"/>
              </a:rPr>
              <a:t>CEZA HUKUKU YÖNÜYLE </a:t>
            </a:r>
            <a:r>
              <a:rPr lang="tr-TR" altLang="tr-TR" sz="5400" b="1" dirty="0">
                <a:latin typeface="Times New Roman" panose="02020603050405020304" pitchFamily="18" charset="0"/>
                <a:cs typeface="Times New Roman" panose="02020603050405020304" pitchFamily="18" charset="0"/>
              </a:rPr>
              <a:t>SORUMLULUKLARI</a:t>
            </a:r>
          </a:p>
          <a:p>
            <a:pPr lvl="0" algn="ctr"/>
            <a:endParaRPr lang="tr-TR" altLang="tr-TR" sz="4800" b="1" dirty="0">
              <a:solidFill>
                <a:srgbClr val="273B82"/>
              </a:solidFill>
              <a:latin typeface="Times New Roman" panose="02020603050405020304" pitchFamily="18" charset="0"/>
              <a:cs typeface="Times New Roman" panose="02020603050405020304" pitchFamily="18" charset="0"/>
            </a:endParaRPr>
          </a:p>
        </p:txBody>
      </p:sp>
      <p:pic>
        <p:nvPicPr>
          <p:cNvPr id="5" name="Picture 10" descr="Tapu-ve-kadastro-mudurlugu-01.jpg">
            <a:extLst>
              <a:ext uri="{FF2B5EF4-FFF2-40B4-BE49-F238E27FC236}">
                <a16:creationId xmlns:a16="http://schemas.microsoft.com/office/drawing/2014/main" id="{2B17EA62-D149-4E80-AF39-7A35E400726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74375" y="724694"/>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1">
            <a:extLst>
              <a:ext uri="{FF2B5EF4-FFF2-40B4-BE49-F238E27FC236}">
                <a16:creationId xmlns:a16="http://schemas.microsoft.com/office/drawing/2014/main" id="{04E3904C-B9E0-4D48-A937-E49889BAE214}"/>
              </a:ext>
            </a:extLst>
          </p:cNvPr>
          <p:cNvSpPr>
            <a:spLocks noChangeArrowheads="1"/>
          </p:cNvSpPr>
          <p:nvPr/>
        </p:nvSpPr>
        <p:spPr bwMode="auto">
          <a:xfrm>
            <a:off x="18895077" y="11823185"/>
            <a:ext cx="66877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r>
              <a:rPr lang="tr-TR" altLang="en-US" sz="3600" b="1" dirty="0">
                <a:solidFill>
                  <a:srgbClr val="E46C0A"/>
                </a:solidFill>
              </a:rPr>
              <a:t> </a:t>
            </a:r>
            <a:endParaRPr kumimoji="0" lang="tr-TR" altLang="tr-TR" sz="3600" b="0" i="1" u="none" strike="noStrike" kern="1200" cap="none" spc="0" normalizeH="0" baseline="0" noProof="0" dirty="0">
              <a:ln>
                <a:noFill/>
              </a:ln>
              <a:solidFill>
                <a:srgbClr val="E46C0A"/>
              </a:solidFill>
              <a:effectLst/>
              <a:uLnTx/>
              <a:uFillTx/>
            </a:endParaRPr>
          </a:p>
        </p:txBody>
      </p:sp>
      <p:sp>
        <p:nvSpPr>
          <p:cNvPr id="3" name="Slayt Numarası Yer Tutucusu 2">
            <a:extLst>
              <a:ext uri="{FF2B5EF4-FFF2-40B4-BE49-F238E27FC236}">
                <a16:creationId xmlns:a16="http://schemas.microsoft.com/office/drawing/2014/main" id="{F4F47275-AC99-453F-97CB-618F0D30C493}"/>
              </a:ext>
            </a:extLst>
          </p:cNvPr>
          <p:cNvSpPr>
            <a:spLocks noGrp="1"/>
          </p:cNvSpPr>
          <p:nvPr>
            <p:ph type="sldNum" sz="quarter" idx="12"/>
          </p:nvPr>
        </p:nvSpPr>
        <p:spPr/>
        <p:txBody>
          <a:bodyPr/>
          <a:lstStyle/>
          <a:p>
            <a:pPr>
              <a:defRPr/>
            </a:pPr>
            <a:fld id="{11D55053-8B16-9541-B035-A3E667511473}" type="slidenum">
              <a:rPr lang="en-US" altLang="en-US" smtClean="0"/>
              <a:pPr>
                <a:defRPr/>
              </a:pPr>
              <a:t>1</a:t>
            </a:fld>
            <a:endParaRPr lang="en-US" altLang="en-US"/>
          </a:p>
        </p:txBody>
      </p:sp>
      <p:sp>
        <p:nvSpPr>
          <p:cNvPr id="9" name="Metin kutusu 8">
            <a:extLst>
              <a:ext uri="{FF2B5EF4-FFF2-40B4-BE49-F238E27FC236}">
                <a16:creationId xmlns:a16="http://schemas.microsoft.com/office/drawing/2014/main" id="{1B89A99B-ECF8-40F0-8E56-DB2FED49C190}"/>
              </a:ext>
            </a:extLst>
          </p:cNvPr>
          <p:cNvSpPr txBox="1"/>
          <p:nvPr/>
        </p:nvSpPr>
        <p:spPr>
          <a:xfrm>
            <a:off x="1638618" y="10235081"/>
            <a:ext cx="7468806" cy="1985159"/>
          </a:xfrm>
          <a:prstGeom prst="rect">
            <a:avLst/>
          </a:prstGeom>
          <a:noFill/>
        </p:spPr>
        <p:txBody>
          <a:bodyPr wrap="square" rtlCol="0">
            <a:spAutoFit/>
          </a:bodyPr>
          <a:lstStyle/>
          <a:p>
            <a:pPr algn="ctr"/>
            <a:r>
              <a:rPr lang="tr-TR" sz="4000" b="1" dirty="0"/>
              <a:t>Dr. Mehmet Fatih GÜRBÜZ</a:t>
            </a:r>
          </a:p>
          <a:p>
            <a:pPr algn="ctr"/>
            <a:r>
              <a:rPr lang="tr-TR" sz="4000" b="1" dirty="0"/>
              <a:t>Tapu ve Kadastro Başmüfettişi</a:t>
            </a:r>
            <a:endParaRPr lang="en-US" sz="4000" b="1" dirty="0"/>
          </a:p>
          <a:p>
            <a:endParaRPr lang="en-US" dirty="0"/>
          </a:p>
        </p:txBody>
      </p:sp>
    </p:spTree>
    <p:extLst>
      <p:ext uri="{BB962C8B-B14F-4D97-AF65-F5344CB8AC3E}">
        <p14:creationId xmlns:p14="http://schemas.microsoft.com/office/powerpoint/2010/main" val="395858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39148" y="2345635"/>
            <a:ext cx="18466905" cy="10063922"/>
          </a:xfrm>
        </p:spPr>
        <p:txBody>
          <a:bodyPr/>
          <a:lstStyle/>
          <a:p>
            <a:pPr marL="174625" indent="0" algn="just">
              <a:buNone/>
            </a:pPr>
            <a:r>
              <a:rPr lang="tr-TR" sz="4400" b="1" dirty="0">
                <a:latin typeface="Times New Roman" panose="02020603050405020304" pitchFamily="18" charset="0"/>
                <a:cs typeface="Times New Roman" panose="02020603050405020304" pitchFamily="18" charset="0"/>
              </a:rPr>
              <a:t>	a. Disiplin Sorumluluğu Açısından</a:t>
            </a:r>
            <a:r>
              <a:rPr lang="tr-TR" sz="4400" dirty="0">
                <a:latin typeface="Times New Roman" panose="02020603050405020304" pitchFamily="18" charset="0"/>
                <a:cs typeface="Times New Roman" panose="02020603050405020304" pitchFamily="18" charset="0"/>
              </a:rPr>
              <a:t>;</a:t>
            </a:r>
            <a:endParaRPr lang="tr-TR" altLang="tr-TR" sz="4400" dirty="0">
              <a:latin typeface="Times New Roman" panose="02020603050405020304" pitchFamily="18" charset="0"/>
              <a:cs typeface="Times New Roman" panose="02020603050405020304" pitchFamily="18" charset="0"/>
            </a:endParaRPr>
          </a:p>
          <a:p>
            <a:pPr marL="174625" indent="0" algn="just">
              <a:buNone/>
            </a:pPr>
            <a:r>
              <a:rPr lang="tr-TR" altLang="tr-TR" sz="4400" dirty="0">
                <a:latin typeface="Times New Roman" panose="02020603050405020304" pitchFamily="18" charset="0"/>
                <a:cs typeface="Times New Roman" panose="02020603050405020304" pitchFamily="18" charset="0"/>
              </a:rPr>
              <a:t>	</a:t>
            </a:r>
            <a:r>
              <a:rPr lang="tr-TR" sz="4400" dirty="0">
                <a:latin typeface="Times New Roman" panose="02020603050405020304" pitchFamily="18" charset="0"/>
                <a:cs typeface="Times New Roman" panose="02020603050405020304" pitchFamily="18" charset="0"/>
              </a:rPr>
              <a:t>Tapu ve Kadastro Genel Müdürlüğü, kadastro teknik hizmetleri kapsamında yaptıkları iş ve işlemler ile mekân, personel, donanım ve arşiv düzeni ile ilgili konularda lisanslı harita kadastro mühendislik bürolarını, ilgili mevzuat hükümleri çerçevesinde denetler. </a:t>
            </a:r>
          </a:p>
          <a:p>
            <a:pPr marL="174625" indent="0" algn="just">
              <a:buNone/>
            </a:pPr>
            <a:r>
              <a:rPr lang="tr-TR" sz="4400" dirty="0">
                <a:latin typeface="Times New Roman" panose="02020603050405020304" pitchFamily="18" charset="0"/>
                <a:cs typeface="Times New Roman" panose="02020603050405020304" pitchFamily="18" charset="0"/>
              </a:rPr>
              <a:t>	Tapu ve Kadastro Genel Müdürlüğü, denetim, inceleme ve soruşturma sonucu tespit ettiği hata, eksiklik ve olumsuzluklardan dolayı lisanslı harita ve kadastro mühendislerine,</a:t>
            </a:r>
          </a:p>
          <a:p>
            <a:pPr marL="174625" indent="0" algn="just">
              <a:buNone/>
            </a:pPr>
            <a:r>
              <a:rPr lang="tr-TR" sz="4400" dirty="0">
                <a:latin typeface="Times New Roman" panose="02020603050405020304" pitchFamily="18" charset="0"/>
                <a:cs typeface="Times New Roman" panose="02020603050405020304" pitchFamily="18" charset="0"/>
              </a:rPr>
              <a:t>	- Uyarma, </a:t>
            </a:r>
          </a:p>
          <a:p>
            <a:pPr marL="174625" indent="0" algn="just">
              <a:buNone/>
            </a:pPr>
            <a:r>
              <a:rPr lang="tr-TR" sz="4400" dirty="0">
                <a:latin typeface="Times New Roman" panose="02020603050405020304" pitchFamily="18" charset="0"/>
                <a:cs typeface="Times New Roman" panose="02020603050405020304" pitchFamily="18" charset="0"/>
              </a:rPr>
              <a:t>	- Kınama, </a:t>
            </a:r>
          </a:p>
          <a:p>
            <a:pPr marL="174625" indent="0" algn="just">
              <a:buNone/>
            </a:pPr>
            <a:r>
              <a:rPr lang="tr-TR" sz="4400" dirty="0">
                <a:latin typeface="Times New Roman" panose="02020603050405020304" pitchFamily="18" charset="0"/>
                <a:cs typeface="Times New Roman" panose="02020603050405020304" pitchFamily="18" charset="0"/>
              </a:rPr>
              <a:t>	- Lisansın geçici iptali </a:t>
            </a:r>
          </a:p>
          <a:p>
            <a:pPr marL="174625" indent="0" algn="just">
              <a:buNone/>
            </a:pPr>
            <a:r>
              <a:rPr lang="tr-TR" sz="4400" dirty="0">
                <a:latin typeface="Times New Roman" panose="02020603050405020304" pitchFamily="18" charset="0"/>
                <a:cs typeface="Times New Roman" panose="02020603050405020304" pitchFamily="18" charset="0"/>
              </a:rPr>
              <a:t>	- Lisansın sürekli iptali,</a:t>
            </a:r>
          </a:p>
          <a:p>
            <a:pPr marL="174625" indent="0" algn="just">
              <a:buNone/>
            </a:pPr>
            <a:r>
              <a:rPr lang="tr-TR" sz="4400" dirty="0">
                <a:latin typeface="Times New Roman" panose="02020603050405020304" pitchFamily="18" charset="0"/>
                <a:cs typeface="Times New Roman" panose="02020603050405020304" pitchFamily="18" charset="0"/>
              </a:rPr>
              <a:t>	cezalarını verilebilir.</a:t>
            </a:r>
          </a:p>
          <a:p>
            <a:pPr marL="174625" indent="0" algn="just">
              <a:buNone/>
            </a:pPr>
            <a:endParaRPr lang="tr-TR" sz="4400" dirty="0">
              <a:solidFill>
                <a:srgbClr val="1F497D"/>
              </a:solidFill>
              <a:latin typeface="Times New Roman" panose="02020603050405020304" pitchFamily="18" charset="0"/>
              <a:cs typeface="Times New Roman" panose="02020603050405020304" pitchFamily="18" charset="0"/>
            </a:endParaRP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874299" y="232748"/>
            <a:ext cx="17135405" cy="1809743"/>
          </a:xfrm>
        </p:spPr>
        <p:txBody>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1.4. </a:t>
            </a:r>
            <a:r>
              <a:rPr lang="tr-TR" altLang="tr-TR" sz="5400" b="1" dirty="0">
                <a:solidFill>
                  <a:schemeClr val="tx2"/>
                </a:solidFill>
                <a:latin typeface="Times New Roman" panose="02020603050405020304" pitchFamily="18" charset="0"/>
                <a:cs typeface="Times New Roman" panose="02020603050405020304" pitchFamily="18" charset="0"/>
              </a:rPr>
              <a:t>Lisanslı Harita Kadastro Mühendislik Bürolarının </a:t>
            </a:r>
            <a:r>
              <a:rPr lang="en-US" altLang="en-US" sz="5400" b="1" dirty="0">
                <a:solidFill>
                  <a:schemeClr val="tx2"/>
                </a:solidFill>
                <a:latin typeface="Times New Roman" panose="02020603050405020304" pitchFamily="18" charset="0"/>
                <a:cs typeface="Times New Roman" panose="02020603050405020304" pitchFamily="18" charset="0"/>
              </a:rPr>
              <a:t>Sorumluluklar</a:t>
            </a:r>
            <a:r>
              <a:rPr lang="tr-TR" altLang="en-US" sz="5400" b="1" dirty="0">
                <a:solidFill>
                  <a:schemeClr val="tx2"/>
                </a:solidFill>
                <a:latin typeface="Times New Roman" panose="02020603050405020304" pitchFamily="18" charset="0"/>
                <a:cs typeface="Times New Roman" panose="02020603050405020304" pitchFamily="18" charset="0"/>
              </a:rPr>
              <a:t>ı</a:t>
            </a:r>
            <a:endParaRPr lang="en-US" altLang="en-US" sz="54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6D0C760D-8935-45D7-9A6E-B9971555164E}"/>
              </a:ext>
            </a:extLst>
          </p:cNvPr>
          <p:cNvSpPr>
            <a:spLocks noGrp="1"/>
          </p:cNvSpPr>
          <p:nvPr>
            <p:ph type="sldNum" sz="quarter" idx="12"/>
          </p:nvPr>
        </p:nvSpPr>
        <p:spPr/>
        <p:txBody>
          <a:bodyPr/>
          <a:lstStyle/>
          <a:p>
            <a:pPr>
              <a:defRPr/>
            </a:pPr>
            <a:fld id="{11D55053-8B16-9541-B035-A3E667511473}" type="slidenum">
              <a:rPr lang="en-US" altLang="en-US" smtClean="0"/>
              <a:pPr>
                <a:defRPr/>
              </a:pPr>
              <a:t>10</a:t>
            </a:fld>
            <a:endParaRPr lang="en-US" altLang="en-US"/>
          </a:p>
        </p:txBody>
      </p:sp>
    </p:spTree>
    <p:extLst>
      <p:ext uri="{BB962C8B-B14F-4D97-AF65-F5344CB8AC3E}">
        <p14:creationId xmlns:p14="http://schemas.microsoft.com/office/powerpoint/2010/main" val="229548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39148" y="2266122"/>
            <a:ext cx="18943983" cy="10446578"/>
          </a:xfrm>
        </p:spPr>
        <p:txBody>
          <a:bodyPr/>
          <a:lstStyle/>
          <a:p>
            <a:pPr marL="174625" indent="0" algn="just">
              <a:buNone/>
            </a:pPr>
            <a:r>
              <a:rPr lang="tr-TR" sz="4400" b="1" dirty="0">
                <a:latin typeface="Times New Roman" panose="02020603050405020304" pitchFamily="18" charset="0"/>
                <a:cs typeface="Times New Roman" panose="02020603050405020304" pitchFamily="18" charset="0"/>
              </a:rPr>
              <a:t>	b. Mali Sorumluluk Açısından</a:t>
            </a:r>
            <a:r>
              <a:rPr lang="tr-TR" sz="4400" dirty="0">
                <a:latin typeface="Times New Roman" panose="02020603050405020304" pitchFamily="18" charset="0"/>
                <a:cs typeface="Times New Roman" panose="02020603050405020304" pitchFamily="18" charset="0"/>
              </a:rPr>
              <a:t>;</a:t>
            </a:r>
            <a:endParaRPr lang="tr-TR" altLang="tr-TR" sz="4400" dirty="0">
              <a:latin typeface="Times New Roman" panose="02020603050405020304" pitchFamily="18" charset="0"/>
              <a:cs typeface="Times New Roman" panose="02020603050405020304" pitchFamily="18" charset="0"/>
            </a:endParaRPr>
          </a:p>
          <a:p>
            <a:pPr marL="174625" indent="0" algn="just">
              <a:buNone/>
            </a:pPr>
            <a:r>
              <a:rPr lang="tr-TR" altLang="tr-TR" sz="4400" dirty="0">
                <a:latin typeface="Times New Roman" panose="02020603050405020304" pitchFamily="18" charset="0"/>
                <a:cs typeface="Times New Roman" panose="02020603050405020304" pitchFamily="18" charset="0"/>
              </a:rPr>
              <a:t>	Lisanslı Harita Kadastro Mühendislik Bürolarının </a:t>
            </a:r>
            <a:r>
              <a:rPr lang="tr-TR" sz="4400" dirty="0">
                <a:latin typeface="Times New Roman" panose="02020603050405020304" pitchFamily="18" charset="0"/>
                <a:cs typeface="Times New Roman" panose="02020603050405020304" pitchFamily="18" charset="0"/>
              </a:rPr>
              <a:t>işlemlerinden dolayı zarar doğması halinde kusuru bulunana 4721 sayılı Türk Medeni Kanununun 1007 inci maddesi uyarınca rücu edilir. (</a:t>
            </a:r>
            <a:r>
              <a:rPr lang="tr-TR" sz="4400" i="1" dirty="0">
                <a:latin typeface="Times New Roman" panose="02020603050405020304" pitchFamily="18" charset="0"/>
                <a:cs typeface="Times New Roman" panose="02020603050405020304" pitchFamily="18" charset="0"/>
              </a:rPr>
              <a:t>5368 </a:t>
            </a:r>
            <a:r>
              <a:rPr lang="tr-TR" sz="4400" i="1" dirty="0" err="1">
                <a:latin typeface="Times New Roman" panose="02020603050405020304" pitchFamily="18" charset="0"/>
                <a:cs typeface="Times New Roman" panose="02020603050405020304" pitchFamily="18" charset="0"/>
              </a:rPr>
              <a:t>sy</a:t>
            </a:r>
            <a:r>
              <a:rPr lang="tr-TR" sz="4400" i="1" dirty="0">
                <a:latin typeface="Times New Roman" panose="02020603050405020304" pitchFamily="18" charset="0"/>
                <a:cs typeface="Times New Roman" panose="02020603050405020304" pitchFamily="18" charset="0"/>
              </a:rPr>
              <a:t>. kanun m.5</a:t>
            </a:r>
            <a:r>
              <a:rPr lang="tr-TR" sz="4400" dirty="0">
                <a:latin typeface="Times New Roman" panose="02020603050405020304" pitchFamily="18" charset="0"/>
                <a:cs typeface="Times New Roman" panose="02020603050405020304" pitchFamily="18" charset="0"/>
              </a:rPr>
              <a:t>)</a:t>
            </a:r>
          </a:p>
          <a:p>
            <a:pPr marL="174625" indent="0" algn="just">
              <a:buNone/>
            </a:pPr>
            <a:r>
              <a:rPr lang="tr-TR" sz="4400" dirty="0">
                <a:latin typeface="Times New Roman" panose="02020603050405020304" pitchFamily="18" charset="0"/>
                <a:cs typeface="Times New Roman" panose="02020603050405020304" pitchFamily="18" charset="0"/>
              </a:rPr>
              <a:t> </a:t>
            </a:r>
            <a:r>
              <a:rPr lang="tr-TR" sz="4400" i="1" dirty="0">
                <a:latin typeface="Times New Roman" panose="02020603050405020304" pitchFamily="18" charset="0"/>
                <a:cs typeface="Times New Roman" panose="02020603050405020304" pitchFamily="18" charset="0"/>
              </a:rPr>
              <a:t>(TMK Madde 1007-  Tapu sicilinin tutulmasından doğan bütün zararlardan Devlet sorumludur. Devlet, zararın doğmasında kusuru bulunan görevlilere rücu eder.)</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874299" y="232748"/>
            <a:ext cx="17135405" cy="2033373"/>
          </a:xfrm>
        </p:spPr>
        <p:txBody>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1.4. </a:t>
            </a:r>
            <a:r>
              <a:rPr lang="tr-TR" altLang="tr-TR" sz="5400" b="1" dirty="0">
                <a:solidFill>
                  <a:schemeClr val="tx2"/>
                </a:solidFill>
                <a:latin typeface="Times New Roman" panose="02020603050405020304" pitchFamily="18" charset="0"/>
                <a:cs typeface="Times New Roman" panose="02020603050405020304" pitchFamily="18" charset="0"/>
              </a:rPr>
              <a:t>Lisanslı Harita Kadastro Mühendislik Bürolarının </a:t>
            </a:r>
            <a:r>
              <a:rPr lang="en-US" altLang="en-US" sz="5400" b="1" dirty="0">
                <a:solidFill>
                  <a:schemeClr val="tx2"/>
                </a:solidFill>
                <a:latin typeface="Times New Roman" panose="02020603050405020304" pitchFamily="18" charset="0"/>
                <a:cs typeface="Times New Roman" panose="02020603050405020304" pitchFamily="18" charset="0"/>
              </a:rPr>
              <a:t>Sorumluluklar</a:t>
            </a:r>
            <a:r>
              <a:rPr lang="tr-TR" altLang="en-US" sz="5400" b="1" dirty="0">
                <a:solidFill>
                  <a:schemeClr val="tx2"/>
                </a:solidFill>
                <a:latin typeface="Times New Roman" panose="02020603050405020304" pitchFamily="18" charset="0"/>
                <a:cs typeface="Times New Roman" panose="02020603050405020304" pitchFamily="18" charset="0"/>
              </a:rPr>
              <a:t>ı</a:t>
            </a:r>
            <a:endParaRPr lang="en-US" altLang="en-US" sz="54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6D0C760D-8935-45D7-9A6E-B9971555164E}"/>
              </a:ext>
            </a:extLst>
          </p:cNvPr>
          <p:cNvSpPr>
            <a:spLocks noGrp="1"/>
          </p:cNvSpPr>
          <p:nvPr>
            <p:ph type="sldNum" sz="quarter" idx="12"/>
          </p:nvPr>
        </p:nvSpPr>
        <p:spPr/>
        <p:txBody>
          <a:bodyPr/>
          <a:lstStyle/>
          <a:p>
            <a:pPr>
              <a:defRPr/>
            </a:pPr>
            <a:fld id="{11D55053-8B16-9541-B035-A3E667511473}" type="slidenum">
              <a:rPr lang="en-US" altLang="en-US" smtClean="0"/>
              <a:pPr>
                <a:defRPr/>
              </a:pPr>
              <a:t>11</a:t>
            </a:fld>
            <a:endParaRPr lang="en-US" altLang="en-US"/>
          </a:p>
        </p:txBody>
      </p:sp>
    </p:spTree>
    <p:extLst>
      <p:ext uri="{BB962C8B-B14F-4D97-AF65-F5344CB8AC3E}">
        <p14:creationId xmlns:p14="http://schemas.microsoft.com/office/powerpoint/2010/main" val="45541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39148" y="1769164"/>
            <a:ext cx="18943983" cy="10943535"/>
          </a:xfrm>
        </p:spPr>
        <p:txBody>
          <a:bodyPr/>
          <a:lstStyle/>
          <a:p>
            <a:pPr marL="174625" indent="0" algn="just">
              <a:buNone/>
            </a:pPr>
            <a:r>
              <a:rPr lang="tr-TR" sz="4400" b="1" dirty="0">
                <a:latin typeface="Times New Roman" panose="02020603050405020304" pitchFamily="18" charset="0"/>
                <a:cs typeface="Times New Roman" panose="02020603050405020304" pitchFamily="18" charset="0"/>
              </a:rPr>
              <a:t>	c. Ceza Hukuku Açısından</a:t>
            </a:r>
            <a:r>
              <a:rPr lang="tr-TR" sz="4400" dirty="0">
                <a:latin typeface="Times New Roman" panose="02020603050405020304" pitchFamily="18" charset="0"/>
                <a:cs typeface="Times New Roman" panose="02020603050405020304" pitchFamily="18" charset="0"/>
              </a:rPr>
              <a:t>;</a:t>
            </a:r>
            <a:endParaRPr lang="tr-TR" altLang="tr-TR" sz="4400" dirty="0">
              <a:latin typeface="Times New Roman" panose="02020603050405020304" pitchFamily="18" charset="0"/>
              <a:cs typeface="Times New Roman" panose="02020603050405020304" pitchFamily="18" charset="0"/>
            </a:endParaRPr>
          </a:p>
          <a:p>
            <a:pPr marL="746125" indent="-571500" algn="just">
              <a:spcBef>
                <a:spcPts val="1200"/>
              </a:spcBef>
            </a:pPr>
            <a:r>
              <a:rPr lang="tr-TR" altLang="tr-TR" sz="4400" dirty="0">
                <a:latin typeface="Times New Roman" panose="02020603050405020304" pitchFamily="18" charset="0"/>
                <a:cs typeface="Times New Roman" panose="02020603050405020304" pitchFamily="18" charset="0"/>
              </a:rPr>
              <a:t>Lisanslı Harita Kadastro Mühendisleri </a:t>
            </a:r>
            <a:r>
              <a:rPr lang="tr-TR" sz="4400" dirty="0">
                <a:latin typeface="Times New Roman" panose="02020603050405020304" pitchFamily="18" charset="0"/>
                <a:cs typeface="Times New Roman" panose="02020603050405020304" pitchFamily="18" charset="0"/>
              </a:rPr>
              <a:t>Türk Ceza Kanunu’nun  uygulanmasında </a:t>
            </a:r>
            <a:r>
              <a:rPr lang="tr-TR" sz="4400" u="sng" dirty="0">
                <a:latin typeface="Times New Roman" panose="02020603050405020304" pitchFamily="18" charset="0"/>
                <a:cs typeface="Times New Roman" panose="02020603050405020304" pitchFamily="18" charset="0"/>
              </a:rPr>
              <a:t>kamu görevlisi </a:t>
            </a:r>
            <a:r>
              <a:rPr lang="tr-TR" sz="4400" dirty="0">
                <a:latin typeface="Times New Roman" panose="02020603050405020304" pitchFamily="18" charset="0"/>
                <a:cs typeface="Times New Roman" panose="02020603050405020304" pitchFamily="18" charset="0"/>
              </a:rPr>
              <a:t>sayılmaktadırlar. (</a:t>
            </a:r>
            <a:r>
              <a:rPr lang="tr-TR" sz="4400" i="1" dirty="0">
                <a:latin typeface="Times New Roman" panose="02020603050405020304" pitchFamily="18" charset="0"/>
                <a:cs typeface="Times New Roman" panose="02020603050405020304" pitchFamily="18" charset="0"/>
              </a:rPr>
              <a:t>5368 </a:t>
            </a:r>
            <a:r>
              <a:rPr lang="tr-TR" sz="4400" i="1" dirty="0" err="1">
                <a:latin typeface="Times New Roman" panose="02020603050405020304" pitchFamily="18" charset="0"/>
                <a:cs typeface="Times New Roman" panose="02020603050405020304" pitchFamily="18" charset="0"/>
              </a:rPr>
              <a:t>sy</a:t>
            </a:r>
            <a:r>
              <a:rPr lang="tr-TR" sz="4400" i="1" dirty="0">
                <a:latin typeface="Times New Roman" panose="02020603050405020304" pitchFamily="18" charset="0"/>
                <a:cs typeface="Times New Roman" panose="02020603050405020304" pitchFamily="18" charset="0"/>
              </a:rPr>
              <a:t>. kanun m.5</a:t>
            </a:r>
            <a:r>
              <a:rPr lang="tr-TR" sz="4400" dirty="0">
                <a:latin typeface="Times New Roman" panose="02020603050405020304" pitchFamily="18" charset="0"/>
                <a:cs typeface="Times New Roman" panose="02020603050405020304" pitchFamily="18" charset="0"/>
              </a:rPr>
              <a:t>)</a:t>
            </a:r>
            <a:endParaRPr lang="tr-TR" sz="4400" i="1" dirty="0">
              <a:latin typeface="Times New Roman" panose="02020603050405020304" pitchFamily="18" charset="0"/>
              <a:cs typeface="Times New Roman" panose="02020603050405020304" pitchFamily="18" charset="0"/>
            </a:endParaRPr>
          </a:p>
          <a:p>
            <a:pPr marL="746125" indent="-571500" algn="just">
              <a:spcBef>
                <a:spcPts val="1200"/>
              </a:spcBef>
            </a:pPr>
            <a:r>
              <a:rPr lang="tr-TR" altLang="tr-TR" sz="4400" dirty="0">
                <a:latin typeface="Times New Roman" panose="02020603050405020304" pitchFamily="18" charset="0"/>
                <a:cs typeface="Times New Roman" panose="02020603050405020304" pitchFamily="18" charset="0"/>
              </a:rPr>
              <a:t>Lisanslı Harita Kadastro Mühendislerinin</a:t>
            </a:r>
            <a:r>
              <a:rPr lang="tr-TR" sz="4400" dirty="0">
                <a:latin typeface="Times New Roman" panose="02020603050405020304" pitchFamily="18" charset="0"/>
                <a:cs typeface="Times New Roman" panose="02020603050405020304" pitchFamily="18" charset="0"/>
              </a:rPr>
              <a:t> yapmış oldukları işlemler neticesinde bir zarar doğup görev nedeni ile suç oluştuğu takdirde </a:t>
            </a:r>
            <a:r>
              <a:rPr lang="tr-TR" sz="4400" u="sng" dirty="0">
                <a:latin typeface="Times New Roman" panose="02020603050405020304" pitchFamily="18" charset="0"/>
                <a:cs typeface="Times New Roman" panose="02020603050405020304" pitchFamily="18" charset="0"/>
              </a:rPr>
              <a:t>soruşturma usulü yönünden</a:t>
            </a:r>
            <a:r>
              <a:rPr lang="tr-TR" sz="4400" dirty="0">
                <a:latin typeface="Times New Roman" panose="02020603050405020304" pitchFamily="18" charset="0"/>
                <a:cs typeface="Times New Roman" panose="02020603050405020304" pitchFamily="18" charset="0"/>
              </a:rPr>
              <a:t> 4483 sayılı Memurlar ve Diğer Kamu Görevlilerinin Yargılanması Hakkında Kanun kapsamında değil, </a:t>
            </a:r>
            <a:r>
              <a:rPr lang="tr-TR" sz="4400" u="sng" dirty="0">
                <a:latin typeface="Times New Roman" panose="02020603050405020304" pitchFamily="18" charset="0"/>
                <a:cs typeface="Times New Roman" panose="02020603050405020304" pitchFamily="18" charset="0"/>
              </a:rPr>
              <a:t>genel hükümlere</a:t>
            </a:r>
            <a:r>
              <a:rPr lang="tr-TR" sz="4400" dirty="0">
                <a:latin typeface="Times New Roman" panose="02020603050405020304" pitchFamily="18" charset="0"/>
                <a:cs typeface="Times New Roman" panose="02020603050405020304" pitchFamily="18" charset="0"/>
              </a:rPr>
              <a:t> göre işlem yapılmaktadır. </a:t>
            </a:r>
          </a:p>
          <a:p>
            <a:pPr marL="174625" indent="0" algn="just">
              <a:spcBef>
                <a:spcPts val="1200"/>
              </a:spcBef>
              <a:buNone/>
            </a:pPr>
            <a:r>
              <a:rPr lang="tr-TR" sz="4400" dirty="0">
                <a:latin typeface="Times New Roman" panose="02020603050405020304" pitchFamily="18" charset="0"/>
                <a:cs typeface="Times New Roman" panose="02020603050405020304" pitchFamily="18" charset="0"/>
              </a:rPr>
              <a:t>	Bu bağlamda görevleri sebebiyle işledikleri suçlar bakımından herhangi bir kurum ve yetkiliden merciden soruşturma izni alınmaksızın soruşturmaları doğrudan </a:t>
            </a:r>
            <a:r>
              <a:rPr lang="tr-TR" sz="4400" u="sng" dirty="0">
                <a:latin typeface="Times New Roman" panose="02020603050405020304" pitchFamily="18" charset="0"/>
                <a:cs typeface="Times New Roman" panose="02020603050405020304" pitchFamily="18" charset="0"/>
              </a:rPr>
              <a:t>yetkili Cumhuriyet Başsavcılıkları </a:t>
            </a:r>
            <a:r>
              <a:rPr lang="tr-TR" sz="4400" dirty="0">
                <a:latin typeface="Times New Roman" panose="02020603050405020304" pitchFamily="18" charset="0"/>
                <a:cs typeface="Times New Roman" panose="02020603050405020304" pitchFamily="18" charset="0"/>
              </a:rPr>
              <a:t>tarafından yapılmaktadır.</a:t>
            </a:r>
          </a:p>
          <a:p>
            <a:pPr marL="174625" indent="0" algn="just">
              <a:buNone/>
            </a:pPr>
            <a:endParaRPr lang="tr-TR" sz="4400" i="1" dirty="0">
              <a:latin typeface="Times New Roman" panose="02020603050405020304" pitchFamily="18" charset="0"/>
              <a:cs typeface="Times New Roman" panose="02020603050405020304" pitchFamily="18" charset="0"/>
            </a:endParaRPr>
          </a:p>
          <a:p>
            <a:pPr marL="174625" indent="0" algn="just">
              <a:buNone/>
            </a:pPr>
            <a:endParaRPr lang="tr-TR" sz="600" i="1" dirty="0">
              <a:latin typeface="Times New Roman" panose="02020603050405020304" pitchFamily="18" charset="0"/>
              <a:cs typeface="Times New Roman" panose="02020603050405020304" pitchFamily="18" charset="0"/>
            </a:endParaRP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874299" y="232748"/>
            <a:ext cx="17135405" cy="1774955"/>
          </a:xfrm>
        </p:spPr>
        <p:txBody>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1.4. </a:t>
            </a:r>
            <a:r>
              <a:rPr lang="tr-TR" altLang="tr-TR" sz="5400" b="1" dirty="0">
                <a:solidFill>
                  <a:schemeClr val="tx2"/>
                </a:solidFill>
                <a:latin typeface="Times New Roman" panose="02020603050405020304" pitchFamily="18" charset="0"/>
                <a:cs typeface="Times New Roman" panose="02020603050405020304" pitchFamily="18" charset="0"/>
              </a:rPr>
              <a:t>Lisanslı Harita Kadastro Mühendislik Bürolarının </a:t>
            </a:r>
            <a:r>
              <a:rPr lang="en-US" altLang="en-US" sz="5400" b="1" dirty="0">
                <a:solidFill>
                  <a:schemeClr val="tx2"/>
                </a:solidFill>
                <a:latin typeface="Times New Roman" panose="02020603050405020304" pitchFamily="18" charset="0"/>
                <a:cs typeface="Times New Roman" panose="02020603050405020304" pitchFamily="18" charset="0"/>
              </a:rPr>
              <a:t>Sorumluluklar</a:t>
            </a:r>
            <a:r>
              <a:rPr lang="tr-TR" altLang="en-US" sz="5400" b="1" dirty="0">
                <a:solidFill>
                  <a:schemeClr val="tx2"/>
                </a:solidFill>
                <a:latin typeface="Times New Roman" panose="02020603050405020304" pitchFamily="18" charset="0"/>
                <a:cs typeface="Times New Roman" panose="02020603050405020304" pitchFamily="18" charset="0"/>
              </a:rPr>
              <a:t>ı</a:t>
            </a:r>
            <a:endParaRPr lang="en-US" altLang="en-US" sz="54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6D0C760D-8935-45D7-9A6E-B9971555164E}"/>
              </a:ext>
            </a:extLst>
          </p:cNvPr>
          <p:cNvSpPr>
            <a:spLocks noGrp="1"/>
          </p:cNvSpPr>
          <p:nvPr>
            <p:ph type="sldNum" sz="quarter" idx="12"/>
          </p:nvPr>
        </p:nvSpPr>
        <p:spPr/>
        <p:txBody>
          <a:bodyPr/>
          <a:lstStyle/>
          <a:p>
            <a:pPr>
              <a:defRPr/>
            </a:pPr>
            <a:fld id="{11D55053-8B16-9541-B035-A3E667511473}" type="slidenum">
              <a:rPr lang="en-US" altLang="en-US" smtClean="0"/>
              <a:pPr>
                <a:defRPr/>
              </a:pPr>
              <a:t>12</a:t>
            </a:fld>
            <a:endParaRPr lang="en-US" altLang="en-US"/>
          </a:p>
        </p:txBody>
      </p:sp>
    </p:spTree>
    <p:extLst>
      <p:ext uri="{BB962C8B-B14F-4D97-AF65-F5344CB8AC3E}">
        <p14:creationId xmlns:p14="http://schemas.microsoft.com/office/powerpoint/2010/main" val="2596560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39148" y="2524538"/>
            <a:ext cx="18943983" cy="10188161"/>
          </a:xfrm>
        </p:spPr>
        <p:txBody>
          <a:bodyPr/>
          <a:lstStyle/>
          <a:p>
            <a:pPr marL="174625" indent="0" algn="just">
              <a:buNone/>
            </a:pPr>
            <a:endParaRPr lang="tr-TR" sz="600" i="1" dirty="0">
              <a:latin typeface="Times New Roman" panose="02020603050405020304" pitchFamily="18" charset="0"/>
              <a:cs typeface="Times New Roman" panose="02020603050405020304" pitchFamily="18" charset="0"/>
            </a:endParaRPr>
          </a:p>
          <a:p>
            <a:pPr marL="174625" indent="0" algn="just">
              <a:buNone/>
            </a:pPr>
            <a:r>
              <a:rPr lang="tr-TR" sz="4400" b="1" dirty="0">
                <a:latin typeface="Times New Roman" panose="02020603050405020304" pitchFamily="18" charset="0"/>
                <a:cs typeface="Times New Roman" panose="02020603050405020304" pitchFamily="18" charset="0"/>
              </a:rPr>
              <a:t>	ç. Diğer Sorumluluklar; </a:t>
            </a:r>
          </a:p>
          <a:p>
            <a:pPr marL="174625" indent="0" algn="just">
              <a:buNone/>
            </a:pPr>
            <a:r>
              <a:rPr lang="tr-TR" sz="4400" b="1" dirty="0">
                <a:latin typeface="Times New Roman" panose="02020603050405020304" pitchFamily="18" charset="0"/>
                <a:cs typeface="Times New Roman" panose="02020603050405020304" pitchFamily="18" charset="0"/>
              </a:rPr>
              <a:t>	- İdari para cezası </a:t>
            </a:r>
            <a:r>
              <a:rPr lang="tr-TR" sz="4400" dirty="0">
                <a:latin typeface="Times New Roman" panose="02020603050405020304" pitchFamily="18" charset="0"/>
                <a:cs typeface="Times New Roman" panose="02020603050405020304" pitchFamily="18" charset="0"/>
              </a:rPr>
              <a:t>: 5368 sayılı Kanunun 4/A maddesi ile 8 inci maddesinin birinci ve ikinci fıkraları hükümlerine aykırı davranışta bulunanlara, fiilleri suç oluşturmadığı takdirde, bin Türk Lirasından elli bin Türk Lirasına kadar idarî para cezası Tapu ve Kadastro Genel Müdürlüğünce verilir. </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874299" y="232748"/>
            <a:ext cx="17135405" cy="2291789"/>
          </a:xfrm>
        </p:spPr>
        <p:txBody>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1.4. </a:t>
            </a:r>
            <a:r>
              <a:rPr lang="tr-TR" altLang="tr-TR" sz="5400" b="1" dirty="0">
                <a:solidFill>
                  <a:schemeClr val="tx2"/>
                </a:solidFill>
                <a:latin typeface="Times New Roman" panose="02020603050405020304" pitchFamily="18" charset="0"/>
                <a:cs typeface="Times New Roman" panose="02020603050405020304" pitchFamily="18" charset="0"/>
              </a:rPr>
              <a:t>Lisanslı Harita Kadastro Mühendislik Bürolarının </a:t>
            </a:r>
            <a:r>
              <a:rPr lang="en-US" altLang="en-US" sz="5400" b="1" dirty="0">
                <a:solidFill>
                  <a:schemeClr val="tx2"/>
                </a:solidFill>
                <a:latin typeface="Times New Roman" panose="02020603050405020304" pitchFamily="18" charset="0"/>
                <a:cs typeface="Times New Roman" panose="02020603050405020304" pitchFamily="18" charset="0"/>
              </a:rPr>
              <a:t>Sorumluluklar</a:t>
            </a:r>
            <a:r>
              <a:rPr lang="tr-TR" altLang="en-US" sz="5400" b="1" dirty="0">
                <a:solidFill>
                  <a:schemeClr val="tx2"/>
                </a:solidFill>
                <a:latin typeface="Times New Roman" panose="02020603050405020304" pitchFamily="18" charset="0"/>
                <a:cs typeface="Times New Roman" panose="02020603050405020304" pitchFamily="18" charset="0"/>
              </a:rPr>
              <a:t>ı</a:t>
            </a:r>
            <a:endParaRPr lang="en-US" altLang="en-US" sz="54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6D0C760D-8935-45D7-9A6E-B9971555164E}"/>
              </a:ext>
            </a:extLst>
          </p:cNvPr>
          <p:cNvSpPr>
            <a:spLocks noGrp="1"/>
          </p:cNvSpPr>
          <p:nvPr>
            <p:ph type="sldNum" sz="quarter" idx="12"/>
          </p:nvPr>
        </p:nvSpPr>
        <p:spPr/>
        <p:txBody>
          <a:bodyPr/>
          <a:lstStyle/>
          <a:p>
            <a:pPr>
              <a:defRPr/>
            </a:pPr>
            <a:fld id="{11D55053-8B16-9541-B035-A3E667511473}" type="slidenum">
              <a:rPr lang="en-US" altLang="en-US" smtClean="0"/>
              <a:pPr>
                <a:defRPr/>
              </a:pPr>
              <a:t>13</a:t>
            </a:fld>
            <a:endParaRPr lang="en-US" altLang="en-US"/>
          </a:p>
        </p:txBody>
      </p:sp>
    </p:spTree>
    <p:extLst>
      <p:ext uri="{BB962C8B-B14F-4D97-AF65-F5344CB8AC3E}">
        <p14:creationId xmlns:p14="http://schemas.microsoft.com/office/powerpoint/2010/main" val="383000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401440" y="2862470"/>
            <a:ext cx="19476821" cy="5426766"/>
          </a:xfrm>
        </p:spPr>
        <p:txBody>
          <a:bodyPr/>
          <a:lstStyle/>
          <a:p>
            <a:pPr eaLnBrk="1" hangingPunct="1"/>
            <a:r>
              <a:rPr lang="tr-TR" altLang="en-US" sz="7200" b="1" dirty="0">
                <a:solidFill>
                  <a:srgbClr val="E46C0A"/>
                </a:solidFill>
                <a:latin typeface="Times New Roman" panose="02020603050405020304" pitchFamily="18" charset="0"/>
                <a:cs typeface="Times New Roman" panose="02020603050405020304" pitchFamily="18" charset="0"/>
              </a:rPr>
              <a:t>2. BÖLÜM </a:t>
            </a:r>
            <a:br>
              <a:rPr lang="tr-TR" altLang="en-US" sz="7200" b="1" dirty="0">
                <a:solidFill>
                  <a:srgbClr val="E46C0A"/>
                </a:solidFill>
                <a:latin typeface="Times New Roman" panose="02020603050405020304" pitchFamily="18" charset="0"/>
                <a:cs typeface="Times New Roman" panose="02020603050405020304" pitchFamily="18" charset="0"/>
              </a:rPr>
            </a:br>
            <a:r>
              <a:rPr lang="tr-TR" altLang="en-US" sz="7200" b="1" dirty="0">
                <a:solidFill>
                  <a:srgbClr val="E46C0A"/>
                </a:solidFill>
                <a:latin typeface="Times New Roman" panose="02020603050405020304" pitchFamily="18" charset="0"/>
                <a:cs typeface="Times New Roman" panose="02020603050405020304" pitchFamily="18" charset="0"/>
              </a:rPr>
              <a:t>LİSANSLI HARİTA KADASTRO MÜHENDİSLİK BÜROLARININ DİSİPLİN SORUMLULUĞU</a:t>
            </a:r>
            <a:br>
              <a:rPr lang="tr-TR" altLang="en-US" sz="7200" b="1" dirty="0">
                <a:solidFill>
                  <a:srgbClr val="FF0000"/>
                </a:solidFill>
                <a:latin typeface="Times New Roman" panose="02020603050405020304" pitchFamily="18" charset="0"/>
                <a:cs typeface="Times New Roman" panose="02020603050405020304" pitchFamily="18" charset="0"/>
              </a:rPr>
            </a:br>
            <a:endParaRPr lang="en-US" altLang="en-US" sz="72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A6DC180-6E6F-4726-A43E-EC2774AAC480}"/>
              </a:ext>
            </a:extLst>
          </p:cNvPr>
          <p:cNvSpPr>
            <a:spLocks noGrp="1"/>
          </p:cNvSpPr>
          <p:nvPr>
            <p:ph type="sldNum" sz="quarter" idx="12"/>
          </p:nvPr>
        </p:nvSpPr>
        <p:spPr/>
        <p:txBody>
          <a:bodyPr/>
          <a:lstStyle/>
          <a:p>
            <a:pPr>
              <a:defRPr/>
            </a:pPr>
            <a:fld id="{11D55053-8B16-9541-B035-A3E667511473}" type="slidenum">
              <a:rPr lang="en-US" altLang="en-US" smtClean="0"/>
              <a:pPr>
                <a:defRPr/>
              </a:pPr>
              <a:t>14</a:t>
            </a:fld>
            <a:endParaRPr lang="en-US" altLang="en-US"/>
          </a:p>
        </p:txBody>
      </p:sp>
    </p:spTree>
    <p:extLst>
      <p:ext uri="{BB962C8B-B14F-4D97-AF65-F5344CB8AC3E}">
        <p14:creationId xmlns:p14="http://schemas.microsoft.com/office/powerpoint/2010/main" val="2109724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logo içeren bir resim&#10;&#10;Yapay zeka tarafından oluşturulmuş içerik yanlış olabilir.">
            <a:extLst>
              <a:ext uri="{FF2B5EF4-FFF2-40B4-BE49-F238E27FC236}">
                <a16:creationId xmlns:a16="http://schemas.microsoft.com/office/drawing/2014/main" id="{D5073233-FC76-A3DC-50DC-7C858540A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58478"/>
            <a:ext cx="24384000" cy="13599045"/>
          </a:xfrm>
          <a:prstGeom prst="rect">
            <a:avLst/>
          </a:prstGeom>
        </p:spPr>
      </p:pic>
    </p:spTree>
    <p:extLst>
      <p:ext uri="{BB962C8B-B14F-4D97-AF65-F5344CB8AC3E}">
        <p14:creationId xmlns:p14="http://schemas.microsoft.com/office/powerpoint/2010/main" val="39174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6760C423-CE5E-4539-B343-B1311912BDBD}"/>
              </a:ext>
            </a:extLst>
          </p:cNvPr>
          <p:cNvPicPr/>
          <p:nvPr/>
        </p:nvPicPr>
        <p:blipFill>
          <a:blip r:embed="rId2" cstate="print"/>
          <a:stretch>
            <a:fillRect/>
          </a:stretch>
        </p:blipFill>
        <p:spPr>
          <a:xfrm>
            <a:off x="1587" y="0"/>
            <a:ext cx="26212800" cy="14135100"/>
          </a:xfrm>
          <a:prstGeom prst="rect">
            <a:avLst/>
          </a:prstGeom>
        </p:spPr>
      </p:pic>
    </p:spTree>
    <p:extLst>
      <p:ext uri="{BB962C8B-B14F-4D97-AF65-F5344CB8AC3E}">
        <p14:creationId xmlns:p14="http://schemas.microsoft.com/office/powerpoint/2010/main" val="878353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2861018D-759E-4786-AF6A-E6FD8E7F7190}"/>
              </a:ext>
            </a:extLst>
          </p:cNvPr>
          <p:cNvPicPr/>
          <p:nvPr/>
        </p:nvPicPr>
        <p:blipFill>
          <a:blip r:embed="rId2" cstate="print"/>
          <a:stretch>
            <a:fillRect/>
          </a:stretch>
        </p:blipFill>
        <p:spPr>
          <a:xfrm>
            <a:off x="1587" y="0"/>
            <a:ext cx="26212800" cy="14135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E9FAAC3E-7957-49F2-A4BE-D69C99D55C1B}"/>
              </a:ext>
            </a:extLst>
          </p:cNvPr>
          <p:cNvPicPr/>
          <p:nvPr/>
        </p:nvPicPr>
        <p:blipFill>
          <a:blip r:embed="rId2" cstate="print"/>
          <a:stretch>
            <a:fillRect/>
          </a:stretch>
        </p:blipFill>
        <p:spPr>
          <a:xfrm>
            <a:off x="1587" y="0"/>
            <a:ext cx="26212800" cy="14135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sayı, numara içeren bir resim&#10;&#10;Yapay zeka tarafından oluşturulmuş içerik yanlış olabilir.">
            <a:extLst>
              <a:ext uri="{FF2B5EF4-FFF2-40B4-BE49-F238E27FC236}">
                <a16:creationId xmlns:a16="http://schemas.microsoft.com/office/drawing/2014/main" id="{C68A42F1-B6D7-E271-6B4B-7314578FF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58478"/>
            <a:ext cx="24384000" cy="13599045"/>
          </a:xfrm>
          <a:prstGeom prst="rect">
            <a:avLst/>
          </a:prstGeom>
        </p:spPr>
      </p:pic>
    </p:spTree>
    <p:extLst>
      <p:ext uri="{BB962C8B-B14F-4D97-AF65-F5344CB8AC3E}">
        <p14:creationId xmlns:p14="http://schemas.microsoft.com/office/powerpoint/2010/main" val="488952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1709530"/>
            <a:ext cx="18884345" cy="11310731"/>
          </a:xfrm>
        </p:spPr>
        <p:txBody>
          <a:bodyPr/>
          <a:lstStyle/>
          <a:p>
            <a:pPr marL="0" indent="0" algn="just" eaLnBrk="1" hangingPunct="1">
              <a:spcBef>
                <a:spcPts val="0"/>
              </a:spcBef>
              <a:spcAft>
                <a:spcPts val="1800"/>
              </a:spcAft>
              <a:buNone/>
            </a:pPr>
            <a:r>
              <a:rPr lang="tr-TR" altLang="en-US" sz="5400" b="1" dirty="0"/>
              <a:t>	</a:t>
            </a:r>
            <a:r>
              <a:rPr lang="tr-TR" altLang="en-US" sz="5400" b="1" dirty="0">
                <a:latin typeface="Times New Roman" panose="02020603050405020304" pitchFamily="18" charset="0"/>
                <a:cs typeface="Times New Roman" panose="02020603050405020304" pitchFamily="18" charset="0"/>
              </a:rPr>
              <a:t>1 - Genel Olarak </a:t>
            </a:r>
            <a:r>
              <a:rPr lang="tr-TR" altLang="en-US" sz="5400" b="1" dirty="0" err="1">
                <a:latin typeface="Times New Roman" panose="02020603050405020304" pitchFamily="18" charset="0"/>
                <a:cs typeface="Times New Roman" panose="02020603050405020304" pitchFamily="18" charset="0"/>
              </a:rPr>
              <a:t>Lihkab</a:t>
            </a:r>
            <a:r>
              <a:rPr lang="tr-TR" altLang="en-US" sz="5400" b="1" dirty="0">
                <a:latin typeface="Times New Roman" panose="02020603050405020304" pitchFamily="18" charset="0"/>
                <a:cs typeface="Times New Roman" panose="02020603050405020304" pitchFamily="18" charset="0"/>
              </a:rPr>
              <a:t> Mevzuatı, </a:t>
            </a:r>
            <a:r>
              <a:rPr lang="tr-TR" altLang="en-US" sz="5400" b="1" dirty="0" err="1">
                <a:latin typeface="Times New Roman" panose="02020603050405020304" pitchFamily="18" charset="0"/>
                <a:cs typeface="Times New Roman" panose="02020603050405020304" pitchFamily="18" charset="0"/>
              </a:rPr>
              <a:t>Lihkabların</a:t>
            </a:r>
            <a:r>
              <a:rPr lang="tr-TR" altLang="en-US" sz="5400" b="1" dirty="0">
                <a:latin typeface="Times New Roman" panose="02020603050405020304" pitchFamily="18" charset="0"/>
                <a:cs typeface="Times New Roman" panose="02020603050405020304" pitchFamily="18" charset="0"/>
              </a:rPr>
              <a:t> Görev,  Yetki ve Sorumlulukları</a:t>
            </a:r>
          </a:p>
          <a:p>
            <a:pPr marL="0" indent="0" algn="just" eaLnBrk="1" hangingPunct="1">
              <a:spcBef>
                <a:spcPts val="0"/>
              </a:spcBef>
              <a:spcAft>
                <a:spcPts val="1800"/>
              </a:spcAft>
              <a:buNone/>
            </a:pPr>
            <a:r>
              <a:rPr lang="tr-TR" altLang="en-US" sz="5400" b="1" dirty="0">
                <a:latin typeface="Times New Roman" panose="02020603050405020304" pitchFamily="18" charset="0"/>
                <a:cs typeface="Times New Roman" panose="02020603050405020304" pitchFamily="18" charset="0"/>
              </a:rPr>
              <a:t>	2 - Lisanslı Harita Kadastro Mühendislik Bürolarının Disiplin Sorumluluğu</a:t>
            </a:r>
          </a:p>
          <a:p>
            <a:pPr marL="0" indent="0" algn="just" eaLnBrk="1" hangingPunct="1">
              <a:spcBef>
                <a:spcPts val="0"/>
              </a:spcBef>
              <a:spcAft>
                <a:spcPts val="1800"/>
              </a:spcAft>
              <a:buNone/>
            </a:pPr>
            <a:r>
              <a:rPr lang="tr-TR" altLang="en-US" sz="5400" b="1" dirty="0">
                <a:latin typeface="Times New Roman" panose="02020603050405020304" pitchFamily="18" charset="0"/>
                <a:cs typeface="Times New Roman" panose="02020603050405020304" pitchFamily="18" charset="0"/>
              </a:rPr>
              <a:t>	3 - Lisanslı Harita Kadastro Mühendislik Bürolarının Mali Sorumluluğu</a:t>
            </a:r>
          </a:p>
          <a:p>
            <a:pPr marL="0" indent="0" algn="just" eaLnBrk="1" hangingPunct="1">
              <a:spcBef>
                <a:spcPts val="0"/>
              </a:spcBef>
              <a:spcAft>
                <a:spcPts val="1800"/>
              </a:spcAft>
              <a:buNone/>
            </a:pPr>
            <a:r>
              <a:rPr lang="tr-TR" altLang="en-US" sz="5400" b="1" dirty="0">
                <a:latin typeface="Times New Roman" panose="02020603050405020304" pitchFamily="18" charset="0"/>
                <a:cs typeface="Times New Roman" panose="02020603050405020304" pitchFamily="18" charset="0"/>
              </a:rPr>
              <a:t>	4 - Lisanslı Harita Kadastro Mühendislik Bürolarının Diğer Sorumlulukları</a:t>
            </a:r>
          </a:p>
          <a:p>
            <a:pPr marL="0" indent="0" algn="just" eaLnBrk="1" hangingPunct="1">
              <a:spcBef>
                <a:spcPts val="0"/>
              </a:spcBef>
              <a:spcAft>
                <a:spcPts val="1800"/>
              </a:spcAft>
              <a:buNone/>
            </a:pPr>
            <a:r>
              <a:rPr lang="tr-TR" altLang="en-US" sz="5400" b="1" dirty="0">
                <a:latin typeface="Times New Roman" panose="02020603050405020304" pitchFamily="18" charset="0"/>
                <a:cs typeface="Times New Roman" panose="02020603050405020304" pitchFamily="18" charset="0"/>
              </a:rPr>
              <a:t>	5 - Lisanslı Harita Kadastro Mühendislik Bürolarının Ceza Hukuku Yönünden Sorumluluğu</a:t>
            </a:r>
          </a:p>
          <a:p>
            <a:pPr marL="0" indent="0" algn="just" eaLnBrk="1" hangingPunct="1">
              <a:spcBef>
                <a:spcPts val="0"/>
              </a:spcBef>
              <a:spcAft>
                <a:spcPts val="1800"/>
              </a:spcAft>
              <a:buNone/>
            </a:pPr>
            <a:r>
              <a:rPr lang="tr-TR" altLang="en-US" sz="5400" b="1" dirty="0">
                <a:latin typeface="Times New Roman" panose="02020603050405020304" pitchFamily="18" charset="0"/>
                <a:cs typeface="Times New Roman" panose="02020603050405020304" pitchFamily="18" charset="0"/>
              </a:rPr>
              <a:t>	</a:t>
            </a:r>
            <a:endParaRPr lang="tr-TR" altLang="en-US" sz="5400" b="1" dirty="0">
              <a:solidFill>
                <a:srgbClr val="FF0000"/>
              </a:solidFill>
              <a:latin typeface="Times New Roman" panose="02020603050405020304" pitchFamily="18" charset="0"/>
              <a:cs typeface="Times New Roman" panose="02020603050405020304" pitchFamily="18" charset="0"/>
            </a:endParaRPr>
          </a:p>
          <a:p>
            <a:pPr marL="0" indent="0" algn="just" eaLnBrk="1" hangingPunct="1">
              <a:lnSpc>
                <a:spcPct val="80000"/>
              </a:lnSpc>
              <a:buFont typeface="Arial" panose="020B0604020202020204" pitchFamily="34" charset="0"/>
              <a:buNone/>
            </a:pPr>
            <a:endParaRPr lang="tr-TR" altLang="en-US" sz="4000" b="1" dirty="0">
              <a:solidFill>
                <a:srgbClr val="1F497D"/>
              </a:solidFill>
            </a:endParaRPr>
          </a:p>
          <a:p>
            <a:pPr marL="0" indent="0" algn="just" eaLnBrk="1" hangingPunct="1">
              <a:lnSpc>
                <a:spcPct val="80000"/>
              </a:lnSpc>
              <a:buNone/>
            </a:pPr>
            <a:endParaRPr lang="tr-TR" altLang="tr-TR" sz="4000" b="1" dirty="0">
              <a:solidFill>
                <a:srgbClr val="1F497D"/>
              </a:solidFill>
            </a:endParaRP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639977" y="213416"/>
            <a:ext cx="19297919" cy="1689652"/>
          </a:xfrm>
        </p:spPr>
        <p:txBody>
          <a:bodyPr/>
          <a:lstStyle/>
          <a:p>
            <a:pPr eaLnBrk="1" hangingPunct="1"/>
            <a:r>
              <a:rPr lang="tr-TR" altLang="en-US" sz="6600" b="1" dirty="0">
                <a:solidFill>
                  <a:srgbClr val="C00000"/>
                </a:solidFill>
                <a:latin typeface="Times New Roman" panose="02020603050405020304" pitchFamily="18" charset="0"/>
                <a:cs typeface="Times New Roman" panose="02020603050405020304" pitchFamily="18" charset="0"/>
              </a:rPr>
              <a:t>SUNUM PLANI</a:t>
            </a:r>
            <a:endParaRPr lang="en-US" altLang="en-US" sz="6600" b="1" dirty="0">
              <a:solidFill>
                <a:srgbClr val="C00000"/>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19FBE4D1-B05C-4C87-8931-B0A9BE53E541}"/>
              </a:ext>
            </a:extLst>
          </p:cNvPr>
          <p:cNvSpPr>
            <a:spLocks noGrp="1"/>
          </p:cNvSpPr>
          <p:nvPr>
            <p:ph type="sldNum" sz="quarter" idx="12"/>
          </p:nvPr>
        </p:nvSpPr>
        <p:spPr/>
        <p:txBody>
          <a:bodyPr/>
          <a:lstStyle/>
          <a:p>
            <a:pPr>
              <a:defRPr/>
            </a:pPr>
            <a:fld id="{11D55053-8B16-9541-B035-A3E667511473}" type="slidenum">
              <a:rPr lang="en-US" altLang="en-US" smtClean="0"/>
              <a:pPr>
                <a:defRPr/>
              </a:pPr>
              <a:t>2</a:t>
            </a:fld>
            <a:endParaRPr lang="en-US" altLang="en-US"/>
          </a:p>
        </p:txBody>
      </p:sp>
    </p:spTree>
    <p:extLst>
      <p:ext uri="{BB962C8B-B14F-4D97-AF65-F5344CB8AC3E}">
        <p14:creationId xmlns:p14="http://schemas.microsoft.com/office/powerpoint/2010/main" val="221215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ekran görüntüsü, diyagram içeren bir resim&#10;&#10;Yapay zeka tarafından oluşturulmuş içerik yanlış olabilir.">
            <a:extLst>
              <a:ext uri="{FF2B5EF4-FFF2-40B4-BE49-F238E27FC236}">
                <a16:creationId xmlns:a16="http://schemas.microsoft.com/office/drawing/2014/main" id="{9932D6C2-1764-69E9-8B8C-99AECB50F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429881"/>
            <a:ext cx="24384000" cy="12856239"/>
          </a:xfrm>
          <a:prstGeom prst="rect">
            <a:avLst/>
          </a:prstGeom>
        </p:spPr>
      </p:pic>
    </p:spTree>
    <p:extLst>
      <p:ext uri="{BB962C8B-B14F-4D97-AF65-F5344CB8AC3E}">
        <p14:creationId xmlns:p14="http://schemas.microsoft.com/office/powerpoint/2010/main" val="508339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1053549"/>
            <a:ext cx="19222278" cy="11390246"/>
          </a:xfrm>
        </p:spPr>
        <p:txBody>
          <a:bodyPr/>
          <a:lstStyle/>
          <a:p>
            <a:pPr marL="0" indent="0" algn="just">
              <a:spcBef>
                <a:spcPts val="600"/>
              </a:spcBef>
              <a:buNone/>
            </a:pPr>
            <a:r>
              <a:rPr lang="tr-TR" sz="4400" dirty="0">
                <a:latin typeface="Times New Roman" panose="02020603050405020304" pitchFamily="18" charset="0"/>
                <a:cs typeface="Times New Roman" panose="02020603050405020304" pitchFamily="18" charset="0"/>
              </a:rPr>
              <a:t>	</a:t>
            </a:r>
            <a:endParaRPr lang="tr-TR" sz="600" dirty="0">
              <a:latin typeface="Times New Roman" panose="02020603050405020304" pitchFamily="18" charset="0"/>
              <a:cs typeface="Times New Roman" panose="02020603050405020304" pitchFamily="18" charset="0"/>
            </a:endParaRPr>
          </a:p>
          <a:p>
            <a:pPr marL="0" indent="0" algn="just">
              <a:spcBef>
                <a:spcPts val="600"/>
              </a:spcBef>
              <a:buNone/>
            </a:pPr>
            <a:r>
              <a:rPr lang="tr-TR" sz="4400" dirty="0">
                <a:latin typeface="Times New Roman" panose="02020603050405020304" pitchFamily="18" charset="0"/>
                <a:cs typeface="Times New Roman" panose="02020603050405020304" pitchFamily="18" charset="0"/>
              </a:rPr>
              <a:t>	</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0" y="0"/>
            <a:ext cx="21806453" cy="1281601"/>
          </a:xfrm>
        </p:spPr>
        <p:txBody>
          <a:bodyPr>
            <a:no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2. 2. Disiplin İşlemleri ve Savunma Hakkı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43C57D37-EC04-47D7-90F9-463787BF7A19}"/>
              </a:ext>
            </a:extLst>
          </p:cNvPr>
          <p:cNvSpPr>
            <a:spLocks noGrp="1"/>
          </p:cNvSpPr>
          <p:nvPr>
            <p:ph type="sldNum" sz="quarter" idx="12"/>
          </p:nvPr>
        </p:nvSpPr>
        <p:spPr/>
        <p:txBody>
          <a:bodyPr/>
          <a:lstStyle/>
          <a:p>
            <a:pPr>
              <a:defRPr/>
            </a:pPr>
            <a:fld id="{11D55053-8B16-9541-B035-A3E667511473}" type="slidenum">
              <a:rPr lang="en-US" altLang="en-US" smtClean="0"/>
              <a:pPr>
                <a:defRPr/>
              </a:pPr>
              <a:t>21</a:t>
            </a:fld>
            <a:endParaRPr lang="en-US" altLang="en-US"/>
          </a:p>
        </p:txBody>
      </p:sp>
      <p:pic>
        <p:nvPicPr>
          <p:cNvPr id="7" name="Resim 6" descr="metin, ekran görüntüsü, yazı tipi, diyagram içeren bir resim&#10;&#10;Yapay zeka tarafından oluşturulmuş içerik yanlış olabilir.">
            <a:extLst>
              <a:ext uri="{FF2B5EF4-FFF2-40B4-BE49-F238E27FC236}">
                <a16:creationId xmlns:a16="http://schemas.microsoft.com/office/drawing/2014/main" id="{08CA0D78-AB30-4871-8F7D-48E71D0F1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888" y="1498762"/>
            <a:ext cx="13011976" cy="7256826"/>
          </a:xfrm>
          <a:prstGeom prst="rect">
            <a:avLst/>
          </a:prstGeom>
        </p:spPr>
      </p:pic>
      <p:sp>
        <p:nvSpPr>
          <p:cNvPr id="8" name="Metin kutusu 7">
            <a:extLst>
              <a:ext uri="{FF2B5EF4-FFF2-40B4-BE49-F238E27FC236}">
                <a16:creationId xmlns:a16="http://schemas.microsoft.com/office/drawing/2014/main" id="{1370DFBA-DF1D-4831-8EA8-3ED260446FBC}"/>
              </a:ext>
            </a:extLst>
          </p:cNvPr>
          <p:cNvSpPr txBox="1"/>
          <p:nvPr/>
        </p:nvSpPr>
        <p:spPr>
          <a:xfrm>
            <a:off x="919735" y="9490857"/>
            <a:ext cx="17382808" cy="3170099"/>
          </a:xfrm>
          <a:prstGeom prst="rect">
            <a:avLst/>
          </a:prstGeom>
          <a:noFill/>
        </p:spPr>
        <p:txBody>
          <a:bodyPr wrap="square">
            <a:spAutoFit/>
          </a:bodyPr>
          <a:lstStyle/>
          <a:p>
            <a:pPr marL="0" indent="0" algn="just">
              <a:buNone/>
            </a:pPr>
            <a:r>
              <a:rPr lang="tr-TR" sz="4000" dirty="0">
                <a:latin typeface="Times New Roman" panose="02020603050405020304" pitchFamily="18" charset="0"/>
                <a:cs typeface="Times New Roman" panose="02020603050405020304" pitchFamily="18" charset="0"/>
              </a:rPr>
              <a:t>        Süresinde </a:t>
            </a:r>
            <a:r>
              <a:rPr lang="tr-TR" sz="4000" u="sng" dirty="0">
                <a:latin typeface="Times New Roman" panose="02020603050405020304" pitchFamily="18" charset="0"/>
                <a:cs typeface="Times New Roman" panose="02020603050405020304" pitchFamily="18" charset="0"/>
              </a:rPr>
              <a:t>savunma yapılmaması</a:t>
            </a:r>
            <a:r>
              <a:rPr lang="tr-TR" sz="4000" dirty="0">
                <a:latin typeface="Times New Roman" panose="02020603050405020304" pitchFamily="18" charset="0"/>
                <a:cs typeface="Times New Roman" panose="02020603050405020304" pitchFamily="18" charset="0"/>
              </a:rPr>
              <a:t> halinde, savunma hakkından </a:t>
            </a:r>
            <a:r>
              <a:rPr lang="tr-TR" sz="4000" u="sng" dirty="0">
                <a:latin typeface="Times New Roman" panose="02020603050405020304" pitchFamily="18" charset="0"/>
                <a:cs typeface="Times New Roman" panose="02020603050405020304" pitchFamily="18" charset="0"/>
              </a:rPr>
              <a:t>vazgeçilmiş sayılır</a:t>
            </a:r>
            <a:r>
              <a:rPr lang="tr-TR" sz="4000" dirty="0">
                <a:latin typeface="Times New Roman" panose="02020603050405020304" pitchFamily="18" charset="0"/>
                <a:cs typeface="Times New Roman" panose="02020603050405020304" pitchFamily="18" charset="0"/>
              </a:rPr>
              <a:t>.</a:t>
            </a:r>
          </a:p>
          <a:p>
            <a:pPr marL="0" indent="0" algn="just">
              <a:buNone/>
            </a:pPr>
            <a:r>
              <a:rPr lang="tr-TR" sz="4000" dirty="0">
                <a:latin typeface="Times New Roman" panose="02020603050405020304" pitchFamily="18" charset="0"/>
                <a:cs typeface="Times New Roman" panose="02020603050405020304" pitchFamily="18" charset="0"/>
              </a:rPr>
              <a:t>	! Soruşturma sırasında alınan Lisanslı Harita Kadastro Mühendisinin </a:t>
            </a:r>
            <a:r>
              <a:rPr lang="tr-TR" sz="4000" u="sng" dirty="0">
                <a:latin typeface="Times New Roman" panose="02020603050405020304" pitchFamily="18" charset="0"/>
                <a:cs typeface="Times New Roman" panose="02020603050405020304" pitchFamily="18" charset="0"/>
              </a:rPr>
              <a:t>ifadesi</a:t>
            </a:r>
            <a:r>
              <a:rPr lang="tr-TR" sz="4000" dirty="0">
                <a:latin typeface="Times New Roman" panose="02020603050405020304" pitchFamily="18" charset="0"/>
                <a:cs typeface="Times New Roman" panose="02020603050405020304" pitchFamily="18" charset="0"/>
              </a:rPr>
              <a:t> </a:t>
            </a:r>
            <a:r>
              <a:rPr lang="tr-TR" sz="4000" u="sng" dirty="0">
                <a:latin typeface="Times New Roman" panose="02020603050405020304" pitchFamily="18" charset="0"/>
                <a:cs typeface="Times New Roman" panose="02020603050405020304" pitchFamily="18" charset="0"/>
              </a:rPr>
              <a:t>savunma sayılmaz</a:t>
            </a:r>
            <a:r>
              <a:rPr lang="tr-TR" sz="4000" dirty="0">
                <a:latin typeface="Times New Roman" panose="02020603050405020304" pitchFamily="18" charset="0"/>
                <a:cs typeface="Times New Roman" panose="02020603050405020304" pitchFamily="18" charset="0"/>
              </a:rPr>
              <a:t>. Soruşturma usulü; memur disiplin soruşturmalarında uygulanan usuldür. </a:t>
            </a:r>
          </a:p>
        </p:txBody>
      </p:sp>
    </p:spTree>
    <p:extLst>
      <p:ext uri="{BB962C8B-B14F-4D97-AF65-F5344CB8AC3E}">
        <p14:creationId xmlns:p14="http://schemas.microsoft.com/office/powerpoint/2010/main" val="887442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39757" y="655983"/>
            <a:ext cx="19699356" cy="12091511"/>
          </a:xfrm>
        </p:spPr>
        <p:txBody>
          <a:bodyPr/>
          <a:lstStyle/>
          <a:p>
            <a:pPr marL="0" indent="0" algn="just">
              <a:spcBef>
                <a:spcPts val="300"/>
              </a:spcBef>
              <a:buNone/>
            </a:pPr>
            <a:r>
              <a:rPr lang="tr-TR" sz="4400" dirty="0">
                <a:latin typeface="Times New Roman" panose="02020603050405020304" pitchFamily="18" charset="0"/>
                <a:cs typeface="Times New Roman" panose="02020603050405020304" pitchFamily="18" charset="0"/>
              </a:rPr>
              <a:t>	Yapılan soruşturma sonucunda disiplin soruşturma dosyası, lisanslı mühendisin savunması ve sicil dosyası birlikte değerlendirilerek </a:t>
            </a:r>
            <a:r>
              <a:rPr lang="tr-TR" sz="4400" u="sng" dirty="0">
                <a:latin typeface="Times New Roman" panose="02020603050405020304" pitchFamily="18" charset="0"/>
                <a:cs typeface="Times New Roman" panose="02020603050405020304" pitchFamily="18" charset="0"/>
              </a:rPr>
              <a:t>uyarma</a:t>
            </a:r>
            <a:r>
              <a:rPr lang="tr-TR" sz="4400" dirty="0">
                <a:latin typeface="Times New Roman" panose="02020603050405020304" pitchFamily="18" charset="0"/>
                <a:cs typeface="Times New Roman" panose="02020603050405020304" pitchFamily="18" charset="0"/>
              </a:rPr>
              <a:t> ve </a:t>
            </a:r>
            <a:r>
              <a:rPr lang="tr-TR" sz="4400" u="sng" dirty="0">
                <a:latin typeface="Times New Roman" panose="02020603050405020304" pitchFamily="18" charset="0"/>
                <a:cs typeface="Times New Roman" panose="02020603050405020304" pitchFamily="18" charset="0"/>
              </a:rPr>
              <a:t>kınama</a:t>
            </a:r>
            <a:r>
              <a:rPr lang="tr-TR" sz="4400" dirty="0">
                <a:latin typeface="Times New Roman" panose="02020603050405020304" pitchFamily="18" charset="0"/>
                <a:cs typeface="Times New Roman" panose="02020603050405020304" pitchFamily="18" charset="0"/>
              </a:rPr>
              <a:t> cezaları Genel Müdür tarafından karara bağlanır. (Gen. m.31/2)</a:t>
            </a:r>
          </a:p>
          <a:p>
            <a:pPr marL="0" indent="0" algn="just">
              <a:spcBef>
                <a:spcPts val="300"/>
              </a:spcBef>
              <a:buNone/>
            </a:pPr>
            <a:r>
              <a:rPr lang="tr-TR" sz="4400" dirty="0">
                <a:latin typeface="Times New Roman" panose="02020603050405020304" pitchFamily="18" charset="0"/>
                <a:cs typeface="Times New Roman" panose="02020603050405020304" pitchFamily="18" charset="0"/>
              </a:rPr>
              <a:t>	Lisansın geçici veya sürekli iptali önerisi içeren veya eylemin niteliği ya da tekerrür nedeniyle </a:t>
            </a:r>
            <a:r>
              <a:rPr lang="tr-TR" sz="4400" u="sng" dirty="0">
                <a:latin typeface="Times New Roman" panose="02020603050405020304" pitchFamily="18" charset="0"/>
                <a:cs typeface="Times New Roman" panose="02020603050405020304" pitchFamily="18" charset="0"/>
              </a:rPr>
              <a:t>lisansın geçici</a:t>
            </a:r>
            <a:r>
              <a:rPr lang="tr-TR" sz="4400" dirty="0">
                <a:latin typeface="Times New Roman" panose="02020603050405020304" pitchFamily="18" charset="0"/>
                <a:cs typeface="Times New Roman" panose="02020603050405020304" pitchFamily="18" charset="0"/>
              </a:rPr>
              <a:t> veya </a:t>
            </a:r>
            <a:r>
              <a:rPr lang="tr-TR" sz="4400" u="sng" dirty="0">
                <a:latin typeface="Times New Roman" panose="02020603050405020304" pitchFamily="18" charset="0"/>
                <a:cs typeface="Times New Roman" panose="02020603050405020304" pitchFamily="18" charset="0"/>
              </a:rPr>
              <a:t>sürekli iptali</a:t>
            </a:r>
            <a:r>
              <a:rPr lang="tr-TR" sz="4400" dirty="0">
                <a:latin typeface="Times New Roman" panose="02020603050405020304" pitchFamily="18" charset="0"/>
                <a:cs typeface="Times New Roman" panose="02020603050405020304" pitchFamily="18" charset="0"/>
              </a:rPr>
              <a:t> cezaları gerektiren dosyalar </a:t>
            </a:r>
            <a:r>
              <a:rPr lang="tr-TR" sz="4400" u="sng" dirty="0">
                <a:latin typeface="Times New Roman" panose="02020603050405020304" pitchFamily="18" charset="0"/>
                <a:cs typeface="Times New Roman" panose="02020603050405020304" pitchFamily="18" charset="0"/>
              </a:rPr>
              <a:t>lisanslı büro komisyonuna</a:t>
            </a:r>
            <a:r>
              <a:rPr lang="tr-TR" sz="4400" dirty="0">
                <a:latin typeface="Times New Roman" panose="02020603050405020304" pitchFamily="18" charset="0"/>
                <a:cs typeface="Times New Roman" panose="02020603050405020304" pitchFamily="18" charset="0"/>
              </a:rPr>
              <a:t> sevk edilir. (Gen. m.31/3)</a:t>
            </a:r>
          </a:p>
          <a:p>
            <a:pPr marL="0" indent="0" algn="just">
              <a:spcBef>
                <a:spcPts val="300"/>
              </a:spcBef>
              <a:buNone/>
            </a:pPr>
            <a:r>
              <a:rPr lang="tr-TR" sz="4400" dirty="0">
                <a:latin typeface="Times New Roman" panose="02020603050405020304" pitchFamily="18" charset="0"/>
                <a:cs typeface="Times New Roman" panose="02020603050405020304" pitchFamily="18" charset="0"/>
              </a:rPr>
              <a:t>	Lisanslı büro komisyonu; Kadastro Dairesi Başkanlığının bağlı olduğu Genel Müdür Yardımcısının başkanlığında, Teftiş Kurulu Başkanı, Birinci Hukuk Müşaviri, Kadastro Dairesi Başkanı ve lisanslı büro birim sorumlusu olmak üzere beş asıl üyeden oluşur. Lisanslı büro komisyonu üye tam sayısı ile toplanır ve salt çoğunluk ile karar verir. (Yön. m.4/2)</a:t>
            </a:r>
          </a:p>
          <a:p>
            <a:pPr marL="0" indent="0" algn="just">
              <a:spcBef>
                <a:spcPts val="300"/>
              </a:spcBef>
              <a:buNone/>
            </a:pPr>
            <a:r>
              <a:rPr lang="tr-TR" sz="4400" dirty="0">
                <a:latin typeface="Times New Roman" panose="02020603050405020304" pitchFamily="18" charset="0"/>
                <a:cs typeface="Times New Roman" panose="02020603050405020304" pitchFamily="18" charset="0"/>
              </a:rPr>
              <a:t>	Gerekçeli karar bilahare düzenlenerek toplantıya katılan üyelerce imzalanır ve Genel Müdürün onayına sunulur. (Gen. m.31/5)</a:t>
            </a:r>
          </a:p>
          <a:p>
            <a:pPr marL="0" indent="0" algn="just">
              <a:spcBef>
                <a:spcPts val="300"/>
              </a:spcBef>
              <a:buNone/>
            </a:pPr>
            <a:r>
              <a:rPr lang="tr-TR" sz="4400" dirty="0">
                <a:latin typeface="Times New Roman" panose="02020603050405020304" pitchFamily="18" charset="0"/>
                <a:cs typeface="Times New Roman" panose="02020603050405020304" pitchFamily="18" charset="0"/>
              </a:rPr>
              <a:t>	Lisanslı büro komisyonu önerilen ceza ile bağlı değildir, cezayı kabul veya reddedebileceği gibi geçici veya sürekli iptal cezalarından birinin verilmesine karar verebilir. Önerilen cezanın </a:t>
            </a:r>
            <a:r>
              <a:rPr lang="tr-TR" sz="4400" u="sng" dirty="0">
                <a:latin typeface="Times New Roman" panose="02020603050405020304" pitchFamily="18" charset="0"/>
                <a:cs typeface="Times New Roman" panose="02020603050405020304" pitchFamily="18" charset="0"/>
              </a:rPr>
              <a:t>lisanslı büro komisyonunca</a:t>
            </a:r>
            <a:r>
              <a:rPr lang="tr-TR" sz="4400" dirty="0">
                <a:latin typeface="Times New Roman" panose="02020603050405020304" pitchFamily="18" charset="0"/>
                <a:cs typeface="Times New Roman" panose="02020603050405020304" pitchFamily="18" charset="0"/>
              </a:rPr>
              <a:t> </a:t>
            </a:r>
            <a:r>
              <a:rPr lang="tr-TR" sz="4400" u="sng" dirty="0">
                <a:latin typeface="Times New Roman" panose="02020603050405020304" pitchFamily="18" charset="0"/>
                <a:cs typeface="Times New Roman" panose="02020603050405020304" pitchFamily="18" charset="0"/>
              </a:rPr>
              <a:t>reddedilmesi</a:t>
            </a:r>
            <a:r>
              <a:rPr lang="tr-TR" sz="4400" dirty="0">
                <a:latin typeface="Times New Roman" panose="02020603050405020304" pitchFamily="18" charset="0"/>
                <a:cs typeface="Times New Roman" panose="02020603050405020304" pitchFamily="18" charset="0"/>
              </a:rPr>
              <a:t> durumunda, </a:t>
            </a:r>
            <a:r>
              <a:rPr lang="tr-TR" sz="4400" u="sng" dirty="0">
                <a:latin typeface="Times New Roman" panose="02020603050405020304" pitchFamily="18" charset="0"/>
                <a:cs typeface="Times New Roman" panose="02020603050405020304" pitchFamily="18" charset="0"/>
              </a:rPr>
              <a:t>Genel Müdür</a:t>
            </a:r>
            <a:r>
              <a:rPr lang="tr-TR" sz="4400" dirty="0">
                <a:latin typeface="Times New Roman" panose="02020603050405020304" pitchFamily="18" charset="0"/>
                <a:cs typeface="Times New Roman" panose="02020603050405020304" pitchFamily="18" charset="0"/>
              </a:rPr>
              <a:t> tarafından </a:t>
            </a:r>
            <a:r>
              <a:rPr lang="tr-TR" sz="4400" u="sng" dirty="0">
                <a:latin typeface="Times New Roman" panose="02020603050405020304" pitchFamily="18" charset="0"/>
                <a:cs typeface="Times New Roman" panose="02020603050405020304" pitchFamily="18" charset="0"/>
              </a:rPr>
              <a:t>uyarma</a:t>
            </a:r>
            <a:r>
              <a:rPr lang="tr-TR" sz="4400" dirty="0">
                <a:latin typeface="Times New Roman" panose="02020603050405020304" pitchFamily="18" charset="0"/>
                <a:cs typeface="Times New Roman" panose="02020603050405020304" pitchFamily="18" charset="0"/>
              </a:rPr>
              <a:t> veya </a:t>
            </a:r>
            <a:r>
              <a:rPr lang="tr-TR" sz="4400" u="sng" dirty="0">
                <a:latin typeface="Times New Roman" panose="02020603050405020304" pitchFamily="18" charset="0"/>
                <a:cs typeface="Times New Roman" panose="02020603050405020304" pitchFamily="18" charset="0"/>
              </a:rPr>
              <a:t>kınama</a:t>
            </a:r>
            <a:r>
              <a:rPr lang="tr-TR" sz="4400" dirty="0">
                <a:latin typeface="Times New Roman" panose="02020603050405020304" pitchFamily="18" charset="0"/>
                <a:cs typeface="Times New Roman" panose="02020603050405020304" pitchFamily="18" charset="0"/>
              </a:rPr>
              <a:t> cezası verilebilir. (Gen. m.31/6)</a:t>
            </a:r>
          </a:p>
          <a:p>
            <a:pPr marL="0" indent="0" algn="just">
              <a:spcBef>
                <a:spcPts val="300"/>
              </a:spcBef>
              <a:buNone/>
            </a:pPr>
            <a:endParaRPr lang="tr-TR" sz="4400" dirty="0">
              <a:latin typeface="Times New Roman" panose="02020603050405020304" pitchFamily="18" charset="0"/>
              <a:cs typeface="Times New Roman" panose="02020603050405020304" pitchFamily="18" charset="0"/>
            </a:endParaRPr>
          </a:p>
          <a:p>
            <a:pPr marL="0" indent="0" algn="just">
              <a:buNone/>
            </a:pPr>
            <a:endParaRPr lang="tr-TR" sz="4400" dirty="0">
              <a:latin typeface="Times New Roman" panose="02020603050405020304" pitchFamily="18" charset="0"/>
              <a:cs typeface="Times New Roman" panose="02020603050405020304" pitchFamily="18" charset="0"/>
            </a:endParaRPr>
          </a:p>
          <a:p>
            <a:pPr marL="0" indent="0" algn="just">
              <a:buNone/>
            </a:pPr>
            <a:endParaRPr lang="tr-TR" altLang="tr-TR" sz="4400" dirty="0">
              <a:latin typeface="Times New Roman" panose="02020603050405020304" pitchFamily="18" charset="0"/>
              <a:cs typeface="Times New Roman" panose="02020603050405020304" pitchFamily="18" charset="0"/>
            </a:endParaRP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3" y="-99389"/>
            <a:ext cx="21369128" cy="1067896"/>
          </a:xfrm>
        </p:spPr>
        <p:txBody>
          <a:bodyPr>
            <a:normAutofit fontScale="90000"/>
          </a:bodyPr>
          <a:lstStyle/>
          <a:p>
            <a:pPr eaLnBrk="1" hangingPunct="1"/>
            <a:r>
              <a:rPr lang="tr-TR" altLang="en-US" sz="6000" b="1" dirty="0">
                <a:solidFill>
                  <a:schemeClr val="tx2"/>
                </a:solidFill>
                <a:latin typeface="Times New Roman" panose="02020603050405020304" pitchFamily="18" charset="0"/>
                <a:cs typeface="Times New Roman" panose="02020603050405020304" pitchFamily="18" charset="0"/>
              </a:rPr>
              <a:t>2. 2. Disiplin İşlemleri ve Savunma Hakkı</a:t>
            </a:r>
            <a:endParaRPr lang="en-US" altLang="en-US" sz="72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43C57D37-EC04-47D7-90F9-463787BF7A19}"/>
              </a:ext>
            </a:extLst>
          </p:cNvPr>
          <p:cNvSpPr>
            <a:spLocks noGrp="1"/>
          </p:cNvSpPr>
          <p:nvPr>
            <p:ph type="sldNum" sz="quarter" idx="12"/>
          </p:nvPr>
        </p:nvSpPr>
        <p:spPr/>
        <p:txBody>
          <a:bodyPr/>
          <a:lstStyle/>
          <a:p>
            <a:pPr algn="ctr">
              <a:defRPr/>
            </a:pPr>
            <a:fld id="{11D55053-8B16-9541-B035-A3E667511473}" type="slidenum">
              <a:rPr lang="en-US" altLang="en-US" smtClean="0"/>
              <a:pPr algn="ctr">
                <a:defRPr/>
              </a:pPr>
              <a:t>22</a:t>
            </a:fld>
            <a:endParaRPr lang="en-US" altLang="en-US" dirty="0"/>
          </a:p>
        </p:txBody>
      </p:sp>
    </p:spTree>
    <p:extLst>
      <p:ext uri="{BB962C8B-B14F-4D97-AF65-F5344CB8AC3E}">
        <p14:creationId xmlns:p14="http://schemas.microsoft.com/office/powerpoint/2010/main" val="41053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AA651D-5A17-42E8-A16A-406F3C3688A1}"/>
              </a:ext>
            </a:extLst>
          </p:cNvPr>
          <p:cNvSpPr txBox="1"/>
          <p:nvPr/>
        </p:nvSpPr>
        <p:spPr>
          <a:xfrm>
            <a:off x="1069848" y="347355"/>
            <a:ext cx="22997160" cy="2120132"/>
          </a:xfrm>
          <a:prstGeom prst="rect">
            <a:avLst/>
          </a:prstGeom>
          <a:noFill/>
        </p:spPr>
        <p:txBody>
          <a:bodyPr wrap="square">
            <a:spAutoFit/>
          </a:bodyPr>
          <a:lstStyle/>
          <a:p>
            <a:pPr indent="450215" algn="just">
              <a:lnSpc>
                <a:spcPct val="115000"/>
              </a:lnSpc>
              <a:spcBef>
                <a:spcPts val="600"/>
              </a:spcBef>
              <a:spcAft>
                <a:spcPts val="600"/>
              </a:spcAft>
            </a:pPr>
            <a:r>
              <a:rPr lang="tr-TR" sz="3600" b="1" kern="100" dirty="0">
                <a:effectLst/>
                <a:latin typeface="Aptos"/>
                <a:ea typeface="Aptos"/>
                <a:cs typeface="Arial" panose="020B0604020202020204" pitchFamily="34" charset="0"/>
              </a:rPr>
              <a:t>LİHKAB Komisyonu’nun 21/02/2024 tarihli ve 2024/1 </a:t>
            </a:r>
            <a:r>
              <a:rPr lang="tr-TR" sz="3600" b="1" kern="100" dirty="0" err="1">
                <a:effectLst/>
                <a:latin typeface="Aptos"/>
                <a:ea typeface="Aptos"/>
                <a:cs typeface="Arial" panose="020B0604020202020204" pitchFamily="34" charset="0"/>
              </a:rPr>
              <a:t>nolu</a:t>
            </a:r>
            <a:r>
              <a:rPr lang="tr-TR" sz="3600" b="1" kern="100" dirty="0">
                <a:effectLst/>
                <a:latin typeface="Aptos"/>
                <a:ea typeface="Aptos"/>
                <a:cs typeface="Arial" panose="020B0604020202020204" pitchFamily="34" charset="0"/>
              </a:rPr>
              <a:t> kararı;</a:t>
            </a:r>
            <a:endParaRPr lang="en-US" sz="3600" kern="100" dirty="0">
              <a:effectLst/>
              <a:latin typeface="Aptos"/>
              <a:ea typeface="Aptos"/>
              <a:cs typeface="Arial" panose="020B0604020202020204" pitchFamily="34" charset="0"/>
            </a:endParaRPr>
          </a:p>
          <a:p>
            <a:pPr indent="450215" algn="just">
              <a:lnSpc>
                <a:spcPct val="115000"/>
              </a:lnSpc>
              <a:spcBef>
                <a:spcPts val="600"/>
              </a:spcBef>
              <a:spcAft>
                <a:spcPts val="600"/>
              </a:spcAft>
            </a:pPr>
            <a:r>
              <a:rPr lang="tr-TR" sz="3600" kern="100" dirty="0">
                <a:effectLst/>
                <a:latin typeface="Aptos"/>
                <a:ea typeface="Aptos"/>
                <a:cs typeface="Arial" panose="020B0604020202020204" pitchFamily="34" charset="0"/>
              </a:rPr>
              <a:t>Aynı fiile birden fazla disiplin cezası verilemeyeceğine yönelik genel hukuk ilkelerine uygun düşmediğinden 5368 sayılı Kanun’un 4/A maddesinin dördüncü fıkrasının (a) bendinin uygulanmamasına karar verilmiştir.</a:t>
            </a:r>
            <a:endParaRPr lang="en-US" sz="3600" kern="100" dirty="0">
              <a:effectLst/>
              <a:latin typeface="Aptos"/>
              <a:ea typeface="Aptos"/>
              <a:cs typeface="Arial" panose="020B0604020202020204" pitchFamily="34" charset="0"/>
            </a:endParaRPr>
          </a:p>
        </p:txBody>
      </p:sp>
      <p:pic>
        <p:nvPicPr>
          <p:cNvPr id="7" name="Resim 6">
            <a:extLst>
              <a:ext uri="{FF2B5EF4-FFF2-40B4-BE49-F238E27FC236}">
                <a16:creationId xmlns:a16="http://schemas.microsoft.com/office/drawing/2014/main" id="{A226A9E6-0FC2-4657-998F-52886F91D199}"/>
              </a:ext>
            </a:extLst>
          </p:cNvPr>
          <p:cNvPicPr>
            <a:picLocks noChangeAspect="1"/>
          </p:cNvPicPr>
          <p:nvPr/>
        </p:nvPicPr>
        <p:blipFill>
          <a:blip r:embed="rId2"/>
          <a:stretch>
            <a:fillRect/>
          </a:stretch>
        </p:blipFill>
        <p:spPr>
          <a:xfrm>
            <a:off x="4623308" y="2540639"/>
            <a:ext cx="14323060" cy="10384708"/>
          </a:xfrm>
          <a:prstGeom prst="rect">
            <a:avLst/>
          </a:prstGeom>
        </p:spPr>
      </p:pic>
    </p:spTree>
    <p:extLst>
      <p:ext uri="{BB962C8B-B14F-4D97-AF65-F5344CB8AC3E}">
        <p14:creationId xmlns:p14="http://schemas.microsoft.com/office/powerpoint/2010/main" val="412038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6AA651D-5A17-42E8-A16A-406F3C3688A1}"/>
              </a:ext>
            </a:extLst>
          </p:cNvPr>
          <p:cNvSpPr txBox="1"/>
          <p:nvPr/>
        </p:nvSpPr>
        <p:spPr>
          <a:xfrm>
            <a:off x="1069848" y="347355"/>
            <a:ext cx="22997160" cy="923330"/>
          </a:xfrm>
          <a:prstGeom prst="rect">
            <a:avLst/>
          </a:prstGeom>
          <a:noFill/>
        </p:spPr>
        <p:txBody>
          <a:bodyPr wrap="square">
            <a:spAutoFit/>
          </a:bodyPr>
          <a:lstStyle/>
          <a:p>
            <a:pPr algn="ctr">
              <a:spcAft>
                <a:spcPts val="400"/>
              </a:spcAft>
            </a:pPr>
            <a:r>
              <a:rPr lang="tr-TR" sz="5400" b="1" kern="1400" spc="-50" dirty="0">
                <a:effectLst/>
                <a:latin typeface="Aptos Display"/>
                <a:ea typeface="Times New Roman" panose="02020603050405020304" pitchFamily="18" charset="0"/>
                <a:cs typeface="Times New Roman" panose="02020603050405020304" pitchFamily="18" charset="0"/>
              </a:rPr>
              <a:t>LİHKAB Disiplin Cezalarında Tekerrür</a:t>
            </a:r>
            <a:endParaRPr lang="en-US" sz="5400" b="1" kern="1400" spc="-50" dirty="0">
              <a:effectLst/>
              <a:latin typeface="Aptos Display"/>
              <a:ea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95D8EAB5-0BB1-428D-9317-0CA8E56FF05E}"/>
              </a:ext>
            </a:extLst>
          </p:cNvPr>
          <p:cNvSpPr txBox="1"/>
          <p:nvPr/>
        </p:nvSpPr>
        <p:spPr>
          <a:xfrm>
            <a:off x="740664" y="1405241"/>
            <a:ext cx="22997160" cy="4154984"/>
          </a:xfrm>
          <a:prstGeom prst="rect">
            <a:avLst/>
          </a:prstGeom>
          <a:noFill/>
        </p:spPr>
        <p:txBody>
          <a:bodyPr wrap="square">
            <a:spAutoFit/>
          </a:bodyPr>
          <a:lstStyle/>
          <a:p>
            <a:pPr indent="450215" algn="just">
              <a:spcBef>
                <a:spcPts val="600"/>
              </a:spcBef>
              <a:spcAft>
                <a:spcPts val="600"/>
              </a:spcAft>
            </a:pPr>
            <a:r>
              <a:rPr lang="tr-TR" sz="4400" dirty="0">
                <a:solidFill>
                  <a:srgbClr val="343434"/>
                </a:solidFill>
                <a:latin typeface="Aptos"/>
                <a:cs typeface="Times New Roman" panose="02020603050405020304" pitchFamily="18" charset="0"/>
              </a:rPr>
              <a:t>5368 sayılı Kanun’un 4/A maddesinin dördüncü fıkrasının (a) bendindeki ‘</a:t>
            </a:r>
            <a:r>
              <a:rPr lang="tr-TR" sz="4400" b="1" dirty="0">
                <a:solidFill>
                  <a:srgbClr val="343434"/>
                </a:solidFill>
                <a:latin typeface="Aptos"/>
                <a:cs typeface="Times New Roman" panose="02020603050405020304" pitchFamily="18" charset="0"/>
              </a:rPr>
              <a:t>İki yıl içinde üç defa uyarma veya iki defa kınama cezası almış olmaları halinde lisansları 1 yıl süreyle geçici iptal edilmesi’ </a:t>
            </a:r>
            <a:r>
              <a:rPr lang="tr-TR" sz="4400" dirty="0">
                <a:solidFill>
                  <a:srgbClr val="343434"/>
                </a:solidFill>
                <a:latin typeface="Aptos"/>
                <a:cs typeface="Times New Roman" panose="02020603050405020304" pitchFamily="18" charset="0"/>
              </a:rPr>
              <a:t>hükmünün uygulanmamasına, bunun yerine şartlarının varlığı halinde aynı Kanunun 4/A maddesinin yedinci fıkrasındaki </a:t>
            </a:r>
            <a:r>
              <a:rPr lang="tr-TR" sz="4400" b="1" dirty="0">
                <a:solidFill>
                  <a:srgbClr val="343434"/>
                </a:solidFill>
                <a:latin typeface="Aptos"/>
                <a:cs typeface="Times New Roman" panose="02020603050405020304" pitchFamily="18" charset="0"/>
              </a:rPr>
              <a:t>‘Uyarma veya kınama cezasını gerektiren fiil veya hallerin, iki yıl içerisinde tekerrür etmesi halinde bir derece ağır ceza uygulanır.’” </a:t>
            </a:r>
            <a:r>
              <a:rPr lang="tr-TR" sz="4400" dirty="0">
                <a:solidFill>
                  <a:srgbClr val="343434"/>
                </a:solidFill>
                <a:latin typeface="Aptos"/>
                <a:cs typeface="Times New Roman" panose="02020603050405020304" pitchFamily="18" charset="0"/>
              </a:rPr>
              <a:t>şeklindeki tekerrür hükümlerinin uygulanmasına oyçokluğu ile karar verilmiştir.</a:t>
            </a:r>
            <a:endParaRPr lang="en-US" sz="4400" dirty="0">
              <a:solidFill>
                <a:srgbClr val="343434"/>
              </a:solidFill>
              <a:latin typeface="Aptos"/>
              <a:cs typeface="Times New Roman" panose="02020603050405020304" pitchFamily="18" charset="0"/>
            </a:endParaRPr>
          </a:p>
        </p:txBody>
      </p:sp>
      <p:sp>
        <p:nvSpPr>
          <p:cNvPr id="8" name="Metin kutusu 7">
            <a:extLst>
              <a:ext uri="{FF2B5EF4-FFF2-40B4-BE49-F238E27FC236}">
                <a16:creationId xmlns:a16="http://schemas.microsoft.com/office/drawing/2014/main" id="{8CEBC2DB-83DB-413A-9FAC-13E1CF19A2BB}"/>
              </a:ext>
            </a:extLst>
          </p:cNvPr>
          <p:cNvSpPr txBox="1"/>
          <p:nvPr/>
        </p:nvSpPr>
        <p:spPr>
          <a:xfrm>
            <a:off x="1069848" y="5796171"/>
            <a:ext cx="22997160" cy="2123658"/>
          </a:xfrm>
          <a:prstGeom prst="rect">
            <a:avLst/>
          </a:prstGeom>
          <a:noFill/>
        </p:spPr>
        <p:txBody>
          <a:bodyPr wrap="square">
            <a:spAutoFit/>
          </a:bodyPr>
          <a:lstStyle/>
          <a:p>
            <a:pPr indent="450215" algn="just">
              <a:spcBef>
                <a:spcPts val="600"/>
              </a:spcBef>
              <a:spcAft>
                <a:spcPts val="600"/>
              </a:spcAft>
            </a:pPr>
            <a:r>
              <a:rPr lang="tr-TR" sz="4400" dirty="0">
                <a:solidFill>
                  <a:srgbClr val="343434"/>
                </a:solidFill>
                <a:effectLst/>
                <a:latin typeface="Aptos"/>
                <a:ea typeface="Times New Roman" panose="02020603050405020304" pitchFamily="18" charset="0"/>
                <a:cs typeface="Times New Roman" panose="02020603050405020304" pitchFamily="18" charset="0"/>
              </a:rPr>
              <a:t>Buna göre, lisanslı mühendislerin kesinleşen bir UYARMA veya KINAMA cezasından sonra İKİ YIL içinde yeniden aynı bentten cezayı gerektiren bir eylemde bulunması halinde bir derece ağır ceza uygulanacaktır. </a:t>
            </a:r>
            <a:endParaRPr lang="en-US" sz="4400" dirty="0">
              <a:effectLst/>
              <a:latin typeface="Aptos"/>
              <a:ea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2CE5A9E-E8B0-4C54-AF1C-4BE9C0FFEC48}"/>
              </a:ext>
            </a:extLst>
          </p:cNvPr>
          <p:cNvSpPr txBox="1"/>
          <p:nvPr/>
        </p:nvSpPr>
        <p:spPr>
          <a:xfrm>
            <a:off x="1280223" y="8294560"/>
            <a:ext cx="21826728" cy="3521413"/>
          </a:xfrm>
          <a:prstGeom prst="rect">
            <a:avLst/>
          </a:prstGeom>
          <a:noFill/>
        </p:spPr>
        <p:txBody>
          <a:bodyPr wrap="square">
            <a:spAutoFit/>
          </a:bodyPr>
          <a:lstStyle/>
          <a:p>
            <a:pPr indent="450215" algn="just">
              <a:spcBef>
                <a:spcPts val="600"/>
              </a:spcBef>
              <a:spcAft>
                <a:spcPts val="600"/>
              </a:spcAft>
            </a:pPr>
            <a:r>
              <a:rPr lang="tr-TR" sz="4400" b="1" dirty="0">
                <a:solidFill>
                  <a:srgbClr val="343434"/>
                </a:solidFill>
                <a:latin typeface="Aptos"/>
                <a:cs typeface="Times New Roman" panose="02020603050405020304" pitchFamily="18" charset="0"/>
              </a:rPr>
              <a:t>Tekerrürün şartları:</a:t>
            </a:r>
            <a:endParaRPr lang="en-US" sz="4400" b="1" dirty="0">
              <a:solidFill>
                <a:srgbClr val="343434"/>
              </a:solidFill>
              <a:latin typeface="Aptos"/>
              <a:cs typeface="Times New Roman" panose="02020603050405020304" pitchFamily="18" charset="0"/>
            </a:endParaRPr>
          </a:p>
          <a:p>
            <a:pPr marL="342900" lvl="0" indent="450215" algn="just">
              <a:lnSpc>
                <a:spcPct val="115000"/>
              </a:lnSpc>
              <a:spcBef>
                <a:spcPts val="600"/>
              </a:spcBef>
              <a:spcAft>
                <a:spcPts val="600"/>
              </a:spcAft>
              <a:buFont typeface="+mj-lt"/>
              <a:buAutoNum type="arabicPeriod"/>
            </a:pPr>
            <a:r>
              <a:rPr lang="tr-TR" sz="4400" dirty="0">
                <a:solidFill>
                  <a:srgbClr val="343434"/>
                </a:solidFill>
                <a:latin typeface="Aptos"/>
                <a:cs typeface="Times New Roman" panose="02020603050405020304" pitchFamily="18" charset="0"/>
              </a:rPr>
              <a:t>İlk ceza tebliğ edilmiş olmalıdır.</a:t>
            </a:r>
            <a:endParaRPr lang="en-US" sz="4400" dirty="0">
              <a:solidFill>
                <a:srgbClr val="343434"/>
              </a:solidFill>
              <a:latin typeface="Aptos"/>
              <a:cs typeface="Times New Roman" panose="02020603050405020304" pitchFamily="18" charset="0"/>
            </a:endParaRPr>
          </a:p>
          <a:p>
            <a:pPr marL="342900" lvl="0" indent="450215" algn="just">
              <a:lnSpc>
                <a:spcPct val="115000"/>
              </a:lnSpc>
              <a:spcBef>
                <a:spcPts val="600"/>
              </a:spcBef>
              <a:spcAft>
                <a:spcPts val="600"/>
              </a:spcAft>
              <a:buFont typeface="+mj-lt"/>
              <a:buAutoNum type="arabicPeriod"/>
            </a:pPr>
            <a:r>
              <a:rPr lang="tr-TR" sz="4400" dirty="0">
                <a:solidFill>
                  <a:srgbClr val="343434"/>
                </a:solidFill>
                <a:latin typeface="Aptos"/>
                <a:cs typeface="Times New Roman" panose="02020603050405020304" pitchFamily="18" charset="0"/>
              </a:rPr>
              <a:t>İkinci fiil veya hal, ilk cezanın tebliğ tarihinden sonra gerçekleşmelidir.</a:t>
            </a:r>
            <a:endParaRPr lang="en-US" sz="4400" dirty="0">
              <a:solidFill>
                <a:srgbClr val="343434"/>
              </a:solidFill>
              <a:latin typeface="Aptos"/>
              <a:cs typeface="Times New Roman" panose="02020603050405020304" pitchFamily="18" charset="0"/>
            </a:endParaRPr>
          </a:p>
          <a:p>
            <a:pPr marL="342900" lvl="0" indent="450215" algn="just">
              <a:lnSpc>
                <a:spcPct val="115000"/>
              </a:lnSpc>
              <a:spcBef>
                <a:spcPts val="600"/>
              </a:spcBef>
              <a:spcAft>
                <a:spcPts val="600"/>
              </a:spcAft>
              <a:buFont typeface="+mj-lt"/>
              <a:buAutoNum type="arabicPeriod"/>
            </a:pPr>
            <a:r>
              <a:rPr lang="tr-TR" sz="4400" dirty="0">
                <a:solidFill>
                  <a:srgbClr val="343434"/>
                </a:solidFill>
                <a:latin typeface="Aptos"/>
                <a:cs typeface="Times New Roman" panose="02020603050405020304" pitchFamily="18" charset="0"/>
              </a:rPr>
              <a:t>İkinci fiil veya hal, ilk cezanın tebliğ tarihinden itibaren 2 yıl içinde gerçekleşmelidir.</a:t>
            </a:r>
            <a:endParaRPr lang="en-US" sz="4400" dirty="0">
              <a:solidFill>
                <a:srgbClr val="343434"/>
              </a:solidFill>
              <a:latin typeface="Aptos"/>
              <a:cs typeface="Times New Roman" panose="02020603050405020304" pitchFamily="18" charset="0"/>
            </a:endParaRPr>
          </a:p>
        </p:txBody>
      </p:sp>
    </p:spTree>
    <p:extLst>
      <p:ext uri="{BB962C8B-B14F-4D97-AF65-F5344CB8AC3E}">
        <p14:creationId xmlns:p14="http://schemas.microsoft.com/office/powerpoint/2010/main" val="206159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39758" y="1630018"/>
            <a:ext cx="18407269" cy="11415372"/>
          </a:xfrm>
        </p:spPr>
        <p:txBody>
          <a:bodyPr/>
          <a:lstStyle/>
          <a:p>
            <a:pPr marL="0" indent="0" algn="just">
              <a:buNone/>
            </a:pPr>
            <a:r>
              <a:rPr lang="tr-TR" sz="4400" dirty="0">
                <a:latin typeface="Times New Roman" panose="02020603050405020304" pitchFamily="18" charset="0"/>
                <a:cs typeface="Times New Roman" panose="02020603050405020304" pitchFamily="18" charset="0"/>
              </a:rPr>
              <a:t>	Bu Kanun hükümlerine göre verilen disiplin cezaları kesin olup, verildiği tarihten itibaren hüküm ifade eder ve derhal uygulanır. </a:t>
            </a:r>
          </a:p>
          <a:p>
            <a:pPr marL="0" indent="0" algn="just">
              <a:buNone/>
            </a:pPr>
            <a:r>
              <a:rPr lang="tr-TR" sz="4400" dirty="0">
                <a:latin typeface="Times New Roman" panose="02020603050405020304" pitchFamily="18" charset="0"/>
                <a:cs typeface="Times New Roman" panose="02020603050405020304" pitchFamily="18" charset="0"/>
              </a:rPr>
              <a:t>	İdareye itiraz mümkün değildir…</a:t>
            </a:r>
          </a:p>
          <a:p>
            <a:pPr marL="0" indent="0" algn="just">
              <a:buNone/>
            </a:pPr>
            <a:r>
              <a:rPr lang="tr-TR" sz="4400" dirty="0">
                <a:latin typeface="Times New Roman" panose="02020603050405020304" pitchFamily="18" charset="0"/>
                <a:cs typeface="Times New Roman" panose="02020603050405020304" pitchFamily="18" charset="0"/>
              </a:rPr>
              <a:t>	Disiplin cezalarına karşı 60 gün içinde </a:t>
            </a:r>
            <a:r>
              <a:rPr lang="tr-TR" sz="4400" u="sng" dirty="0">
                <a:latin typeface="Times New Roman" panose="02020603050405020304" pitchFamily="18" charset="0"/>
                <a:cs typeface="Times New Roman" panose="02020603050405020304" pitchFamily="18" charset="0"/>
              </a:rPr>
              <a:t>idari yargı</a:t>
            </a:r>
            <a:r>
              <a:rPr lang="tr-TR" sz="4400" dirty="0">
                <a:latin typeface="Times New Roman" panose="02020603050405020304" pitchFamily="18" charset="0"/>
                <a:cs typeface="Times New Roman" panose="02020603050405020304" pitchFamily="18" charset="0"/>
              </a:rPr>
              <a:t> yoluna başvurulabilir. </a:t>
            </a:r>
            <a:r>
              <a:rPr lang="tr-TR" sz="4400" dirty="0">
                <a:effectLst/>
                <a:latin typeface="Times New Roman" panose="02020603050405020304" pitchFamily="18" charset="0"/>
                <a:ea typeface="Times New Roman" panose="02020603050405020304" pitchFamily="18" charset="0"/>
                <a:cs typeface="Times New Roman" panose="02020603050405020304" pitchFamily="18" charset="0"/>
              </a:rPr>
              <a:t> Disiplin cezaları lisanslı mühendisin sicil dosyasına işlenir. </a:t>
            </a:r>
          </a:p>
          <a:p>
            <a:pPr marL="0" indent="0" algn="just">
              <a:buNone/>
            </a:pPr>
            <a:endParaRPr lang="tr-T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tr-TR" sz="4400" dirty="0">
                <a:latin typeface="Times New Roman" panose="02020603050405020304" pitchFamily="18" charset="0"/>
                <a:ea typeface="Times New Roman" panose="02020603050405020304" pitchFamily="18" charset="0"/>
                <a:cs typeface="Times New Roman" panose="02020603050405020304" pitchFamily="18" charset="0"/>
              </a:rPr>
              <a:t>	Lisansın sürekli iptali cezasından başka bir disiplin cezası ile tecziye edilen lisanslı mühendis;</a:t>
            </a:r>
          </a:p>
          <a:p>
            <a:pPr marL="0" indent="0" algn="just">
              <a:buNone/>
            </a:pPr>
            <a:r>
              <a:rPr lang="tr-TR" sz="4400" dirty="0">
                <a:latin typeface="Times New Roman" panose="02020603050405020304" pitchFamily="18" charset="0"/>
                <a:ea typeface="Times New Roman" panose="02020603050405020304" pitchFamily="18" charset="0"/>
                <a:cs typeface="Times New Roman" panose="02020603050405020304" pitchFamily="18" charset="0"/>
              </a:rPr>
              <a:t>	- uyarma ve kınama cezalarının uygulanmasından beş sene, </a:t>
            </a:r>
          </a:p>
          <a:p>
            <a:pPr marL="0" indent="0" algn="just">
              <a:buNone/>
            </a:pPr>
            <a:r>
              <a:rPr lang="tr-TR" sz="4400" dirty="0">
                <a:latin typeface="Times New Roman" panose="02020603050405020304" pitchFamily="18" charset="0"/>
                <a:ea typeface="Times New Roman" panose="02020603050405020304" pitchFamily="18" charset="0"/>
                <a:cs typeface="Times New Roman" panose="02020603050405020304" pitchFamily="18" charset="0"/>
              </a:rPr>
              <a:t>	- diğer cezaların uygulanmasından on sene, (geçici iptal)</a:t>
            </a:r>
          </a:p>
          <a:p>
            <a:pPr marL="0" indent="0" algn="just">
              <a:buNone/>
            </a:pPr>
            <a:r>
              <a:rPr lang="tr-TR" sz="4400" dirty="0">
                <a:latin typeface="Times New Roman" panose="02020603050405020304" pitchFamily="18" charset="0"/>
                <a:ea typeface="Times New Roman" panose="02020603050405020304" pitchFamily="18" charset="0"/>
                <a:cs typeface="Times New Roman" panose="02020603050405020304" pitchFamily="18" charset="0"/>
              </a:rPr>
              <a:t>	sonra İdareye başvurarak, verilmiş olan cezalarının sicil dosyasından silinmesini isteyebilir.</a:t>
            </a:r>
          </a:p>
          <a:p>
            <a:pPr marL="0" indent="0" algn="just">
              <a:buNone/>
            </a:pPr>
            <a:endParaRPr lang="tr-TR"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61950" indent="0" algn="just">
              <a:buNone/>
            </a:pPr>
            <a:endParaRPr lang="tr-TR" altLang="tr-TR" sz="60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3" y="258414"/>
            <a:ext cx="21369128" cy="1371603"/>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2. 2. Disiplin İşlemleri ve Savunma Hakkı</a:t>
            </a:r>
            <a:endParaRPr lang="en-US" altLang="en-US" sz="54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43C57D37-EC04-47D7-90F9-463787BF7A19}"/>
              </a:ext>
            </a:extLst>
          </p:cNvPr>
          <p:cNvSpPr>
            <a:spLocks noGrp="1"/>
          </p:cNvSpPr>
          <p:nvPr>
            <p:ph type="sldNum" sz="quarter" idx="12"/>
          </p:nvPr>
        </p:nvSpPr>
        <p:spPr/>
        <p:txBody>
          <a:bodyPr/>
          <a:lstStyle/>
          <a:p>
            <a:pPr>
              <a:defRPr/>
            </a:pPr>
            <a:fld id="{11D55053-8B16-9541-B035-A3E667511473}" type="slidenum">
              <a:rPr lang="en-US" altLang="en-US" smtClean="0"/>
              <a:pPr>
                <a:defRPr/>
              </a:pPr>
              <a:t>25</a:t>
            </a:fld>
            <a:endParaRPr lang="en-US" altLang="en-US"/>
          </a:p>
        </p:txBody>
      </p:sp>
    </p:spTree>
    <p:extLst>
      <p:ext uri="{BB962C8B-B14F-4D97-AF65-F5344CB8AC3E}">
        <p14:creationId xmlns:p14="http://schemas.microsoft.com/office/powerpoint/2010/main" val="219880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401440" y="3418256"/>
            <a:ext cx="19476821" cy="4870980"/>
          </a:xfrm>
        </p:spPr>
        <p:txBody>
          <a:bodyPr/>
          <a:lstStyle/>
          <a:p>
            <a:pPr eaLnBrk="1" hangingPunct="1"/>
            <a:r>
              <a:rPr lang="tr-TR" altLang="en-US" sz="7200" b="1" dirty="0">
                <a:solidFill>
                  <a:srgbClr val="E46C0A"/>
                </a:solidFill>
                <a:latin typeface="Times New Roman" panose="02020603050405020304" pitchFamily="18" charset="0"/>
                <a:cs typeface="Times New Roman" panose="02020603050405020304" pitchFamily="18" charset="0"/>
              </a:rPr>
              <a:t>3. BÖLÜM</a:t>
            </a:r>
            <a:br>
              <a:rPr lang="tr-TR" altLang="en-US" sz="7200" b="1" dirty="0">
                <a:solidFill>
                  <a:srgbClr val="E46C0A"/>
                </a:solidFill>
                <a:latin typeface="Times New Roman" panose="02020603050405020304" pitchFamily="18" charset="0"/>
                <a:cs typeface="Times New Roman" panose="02020603050405020304" pitchFamily="18" charset="0"/>
              </a:rPr>
            </a:br>
            <a:r>
              <a:rPr lang="tr-TR" altLang="en-US" sz="7200" b="1" dirty="0">
                <a:solidFill>
                  <a:srgbClr val="E46C0A"/>
                </a:solidFill>
                <a:latin typeface="Times New Roman" panose="02020603050405020304" pitchFamily="18" charset="0"/>
                <a:cs typeface="Times New Roman" panose="02020603050405020304" pitchFamily="18" charset="0"/>
              </a:rPr>
              <a:t>LİSANSLI HARİTA KADASTRO MÜHENDİSLİK BÜROLARININ MALİ SORUMLULUĞU</a:t>
            </a:r>
            <a:endParaRPr lang="en-US" altLang="en-US" sz="72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A6DC180-6E6F-4726-A43E-EC2774AAC480}"/>
              </a:ext>
            </a:extLst>
          </p:cNvPr>
          <p:cNvSpPr>
            <a:spLocks noGrp="1"/>
          </p:cNvSpPr>
          <p:nvPr>
            <p:ph type="sldNum" sz="quarter" idx="12"/>
          </p:nvPr>
        </p:nvSpPr>
        <p:spPr/>
        <p:txBody>
          <a:bodyPr/>
          <a:lstStyle/>
          <a:p>
            <a:pPr>
              <a:defRPr/>
            </a:pPr>
            <a:fld id="{11D55053-8B16-9541-B035-A3E667511473}" type="slidenum">
              <a:rPr lang="en-US" altLang="en-US" smtClean="0"/>
              <a:pPr>
                <a:defRPr/>
              </a:pPr>
              <a:t>26</a:t>
            </a:fld>
            <a:endParaRPr lang="en-US" altLang="en-US"/>
          </a:p>
        </p:txBody>
      </p:sp>
    </p:spTree>
    <p:extLst>
      <p:ext uri="{BB962C8B-B14F-4D97-AF65-F5344CB8AC3E}">
        <p14:creationId xmlns:p14="http://schemas.microsoft.com/office/powerpoint/2010/main" val="661626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 y="2882348"/>
            <a:ext cx="18798362" cy="10833652"/>
          </a:xfrm>
        </p:spPr>
        <p:txBody>
          <a:bodyPr/>
          <a:lstStyle/>
          <a:p>
            <a:pPr marL="0" indent="0" algn="just">
              <a:buNone/>
              <a:defRPr/>
            </a:pPr>
            <a:r>
              <a:rPr lang="tr-TR" sz="4400" dirty="0">
                <a:latin typeface="Times New Roman" panose="02020603050405020304" pitchFamily="18" charset="0"/>
                <a:cs typeface="Times New Roman" panose="02020603050405020304" pitchFamily="18" charset="0"/>
              </a:rPr>
              <a:t>	5368 sayılı Kanunun 5. maddesinde büroların işlemlerinden dolayı zarar doğması halinde kusuru bulunana 4721 sayılı Türk Medeni Kanununun 1007. maddesi kapsamında rücu edileceği belirtilmiştir. </a:t>
            </a:r>
          </a:p>
          <a:p>
            <a:pPr marL="0" indent="0" algn="just">
              <a:buNone/>
              <a:defRPr/>
            </a:pPr>
            <a:endParaRPr lang="tr-TR" sz="4400" dirty="0">
              <a:latin typeface="Times New Roman" panose="02020603050405020304" pitchFamily="18" charset="0"/>
              <a:cs typeface="Times New Roman" panose="02020603050405020304" pitchFamily="18" charset="0"/>
            </a:endParaRPr>
          </a:p>
          <a:p>
            <a:pPr marL="0" indent="0" algn="just">
              <a:buNone/>
              <a:defRPr/>
            </a:pPr>
            <a:r>
              <a:rPr lang="tr-TR" sz="4400" dirty="0">
                <a:latin typeface="Times New Roman" panose="02020603050405020304" pitchFamily="18" charset="0"/>
                <a:cs typeface="Times New Roman" panose="02020603050405020304" pitchFamily="18" charset="0"/>
              </a:rPr>
              <a:t>	TMK 1007. maddesi «</a:t>
            </a:r>
            <a:r>
              <a:rPr lang="tr-TR" sz="4400" i="1" dirty="0">
                <a:latin typeface="Times New Roman" panose="02020603050405020304" pitchFamily="18" charset="0"/>
                <a:cs typeface="Times New Roman" panose="02020603050405020304" pitchFamily="18" charset="0"/>
              </a:rPr>
              <a:t>Tapu sicilinin tutulmasından doğan bütün zararlardan devlet sorumludur. Devlet, zararın doğmasında kusuru bulunan görevlilere rücu eder.»</a:t>
            </a:r>
            <a:r>
              <a:rPr lang="tr-TR" sz="4400" dirty="0">
                <a:latin typeface="Times New Roman" panose="02020603050405020304" pitchFamily="18" charset="0"/>
                <a:cs typeface="Times New Roman" panose="02020603050405020304" pitchFamily="18" charset="0"/>
              </a:rPr>
              <a:t> hükmündedir. </a:t>
            </a:r>
          </a:p>
          <a:p>
            <a:pPr algn="just">
              <a:buFont typeface="Wingdings" panose="05000000000000000000" pitchFamily="2" charset="2"/>
              <a:buChar char="q"/>
              <a:defRPr/>
            </a:pPr>
            <a:endParaRPr lang="tr-TR" sz="3400" b="1" dirty="0">
              <a:solidFill>
                <a:srgbClr val="0033CC"/>
              </a:solidFill>
              <a:latin typeface="+mj-lt"/>
            </a:endParaRPr>
          </a:p>
          <a:p>
            <a:pPr algn="just">
              <a:buFont typeface="Wingdings" panose="05000000000000000000" pitchFamily="2" charset="2"/>
              <a:buChar char="q"/>
              <a:defRPr/>
            </a:pPr>
            <a:endParaRPr lang="tr-TR" sz="3400" b="1" dirty="0">
              <a:solidFill>
                <a:srgbClr val="0033CC"/>
              </a:solidFill>
              <a:latin typeface="+mj-lt"/>
            </a:endParaRPr>
          </a:p>
          <a:p>
            <a:pPr marL="361950" indent="0" algn="just">
              <a:buNone/>
            </a:pPr>
            <a:endParaRPr lang="tr-TR" altLang="tr-TR" sz="60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305594" y="934278"/>
            <a:ext cx="16054387" cy="1868557"/>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3.1 </a:t>
            </a:r>
            <a:r>
              <a:rPr lang="tr-TR" altLang="tr-TR" sz="5400" b="1" dirty="0">
                <a:solidFill>
                  <a:schemeClr val="tx2"/>
                </a:solidFill>
                <a:latin typeface="Times New Roman" panose="02020603050405020304" pitchFamily="18" charset="0"/>
                <a:cs typeface="Times New Roman" panose="02020603050405020304" pitchFamily="18" charset="0"/>
              </a:rPr>
              <a:t>Mali Sorumluluk</a:t>
            </a:r>
            <a:endParaRPr lang="en-US" altLang="en-US" sz="72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537AF831-5598-43E6-B331-17018D7F43D2}"/>
              </a:ext>
            </a:extLst>
          </p:cNvPr>
          <p:cNvSpPr>
            <a:spLocks noGrp="1"/>
          </p:cNvSpPr>
          <p:nvPr>
            <p:ph type="sldNum" sz="quarter" idx="12"/>
          </p:nvPr>
        </p:nvSpPr>
        <p:spPr/>
        <p:txBody>
          <a:bodyPr/>
          <a:lstStyle/>
          <a:p>
            <a:pPr>
              <a:defRPr/>
            </a:pPr>
            <a:fld id="{11D55053-8B16-9541-B035-A3E667511473}" type="slidenum">
              <a:rPr lang="en-US" altLang="en-US" smtClean="0"/>
              <a:pPr>
                <a:defRPr/>
              </a:pPr>
              <a:t>27</a:t>
            </a:fld>
            <a:endParaRPr lang="en-US" altLang="en-US"/>
          </a:p>
        </p:txBody>
      </p:sp>
    </p:spTree>
    <p:extLst>
      <p:ext uri="{BB962C8B-B14F-4D97-AF65-F5344CB8AC3E}">
        <p14:creationId xmlns:p14="http://schemas.microsoft.com/office/powerpoint/2010/main" val="3945447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87" y="57150"/>
            <a:ext cx="24384000" cy="136017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28017" y="3268461"/>
            <a:ext cx="18526538" cy="11236463"/>
          </a:xfrm>
        </p:spPr>
        <p:txBody>
          <a:bodyPr/>
          <a:lstStyle/>
          <a:p>
            <a:pPr marL="0" indent="0" algn="just">
              <a:buNone/>
              <a:defRPr/>
            </a:pPr>
            <a:r>
              <a:rPr lang="tr-TR" altLang="tr-TR" sz="4400" dirty="0">
                <a:latin typeface="Times New Roman" panose="02020603050405020304" pitchFamily="18" charset="0"/>
                <a:cs typeface="Times New Roman" panose="02020603050405020304" pitchFamily="18" charset="0"/>
              </a:rPr>
              <a:t>	Lisanslı Harita Kadastro Mühendislik Büroları</a:t>
            </a:r>
            <a:r>
              <a:rPr lang="tr-TR" sz="4400" dirty="0">
                <a:latin typeface="Times New Roman" panose="02020603050405020304" pitchFamily="18" charset="0"/>
                <a:cs typeface="Times New Roman" panose="02020603050405020304" pitchFamily="18" charset="0"/>
              </a:rPr>
              <a:t> tarafından yapılan işlemler tapu sicilinin tutulmasına müteallik işlemler olarak nitelendirilmiştir. Zira tapu planı, Tapu Sicili Tüzüğünün 7. maddesinde ana sicillerden biri olarak sayılmıştır. Bu bakımdan </a:t>
            </a:r>
            <a:r>
              <a:rPr lang="tr-TR" altLang="tr-TR" sz="4400" dirty="0">
                <a:latin typeface="Times New Roman" panose="02020603050405020304" pitchFamily="18" charset="0"/>
                <a:cs typeface="Times New Roman" panose="02020603050405020304" pitchFamily="18" charset="0"/>
              </a:rPr>
              <a:t>Lisanslı Harita Kadastro Mühendislik Bürolarının</a:t>
            </a:r>
            <a:r>
              <a:rPr lang="tr-TR" sz="4400" dirty="0">
                <a:latin typeface="Times New Roman" panose="02020603050405020304" pitchFamily="18" charset="0"/>
                <a:cs typeface="Times New Roman" panose="02020603050405020304" pitchFamily="18" charset="0"/>
              </a:rPr>
              <a:t> 5368 sayılı Kanun ile verilen görevler bağlamında yaptıkları işlemler, tapu sicilinin yani tapu planının tutulması kapsamında değerlendirilmiş ve bürolara TMK 1007. maddesinde düzenlenen mali sorumluluk yüklenmiştir.</a:t>
            </a:r>
          </a:p>
          <a:p>
            <a:pPr marL="0" indent="0" algn="just">
              <a:buNone/>
              <a:defRPr/>
            </a:pPr>
            <a:r>
              <a:rPr lang="tr-TR" sz="4400" dirty="0">
                <a:latin typeface="Times New Roman" panose="02020603050405020304" pitchFamily="18" charset="0"/>
                <a:cs typeface="Times New Roman" panose="02020603050405020304" pitchFamily="18" charset="0"/>
              </a:rPr>
              <a:t>	</a:t>
            </a:r>
            <a:endParaRPr lang="tr-TR" altLang="tr-TR" sz="60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1"/>
            <a:ext cx="21329374" cy="1476236"/>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3.1 </a:t>
            </a:r>
            <a:r>
              <a:rPr lang="tr-TR" altLang="tr-TR" sz="5400" b="1" dirty="0">
                <a:solidFill>
                  <a:schemeClr val="tx2"/>
                </a:solidFill>
                <a:latin typeface="Times New Roman" panose="02020603050405020304" pitchFamily="18" charset="0"/>
                <a:cs typeface="Times New Roman" panose="02020603050405020304" pitchFamily="18" charset="0"/>
              </a:rPr>
              <a:t>Mali Sorumluluk</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537AF831-5598-43E6-B331-17018D7F43D2}"/>
              </a:ext>
            </a:extLst>
          </p:cNvPr>
          <p:cNvSpPr>
            <a:spLocks noGrp="1"/>
          </p:cNvSpPr>
          <p:nvPr>
            <p:ph type="sldNum" sz="quarter" idx="12"/>
          </p:nvPr>
        </p:nvSpPr>
        <p:spPr/>
        <p:txBody>
          <a:bodyPr/>
          <a:lstStyle/>
          <a:p>
            <a:pPr>
              <a:defRPr/>
            </a:pPr>
            <a:fld id="{11D55053-8B16-9541-B035-A3E667511473}" type="slidenum">
              <a:rPr lang="en-US" altLang="en-US" smtClean="0"/>
              <a:pPr>
                <a:defRPr/>
              </a:pPr>
              <a:t>29</a:t>
            </a:fld>
            <a:endParaRPr lang="en-US" altLang="en-US"/>
          </a:p>
        </p:txBody>
      </p:sp>
    </p:spTree>
    <p:extLst>
      <p:ext uri="{BB962C8B-B14F-4D97-AF65-F5344CB8AC3E}">
        <p14:creationId xmlns:p14="http://schemas.microsoft.com/office/powerpoint/2010/main" val="352957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401440" y="3418255"/>
            <a:ext cx="19476821" cy="5685987"/>
          </a:xfrm>
        </p:spPr>
        <p:txBody>
          <a:bodyPr/>
          <a:lstStyle/>
          <a:p>
            <a:pPr eaLnBrk="1" hangingPunct="1"/>
            <a:r>
              <a:rPr lang="tr-TR" altLang="en-US" sz="7200" b="1" dirty="0">
                <a:solidFill>
                  <a:srgbClr val="E46C0A"/>
                </a:solidFill>
                <a:latin typeface="Times New Roman" panose="02020603050405020304" pitchFamily="18" charset="0"/>
                <a:cs typeface="Times New Roman" panose="02020603050405020304" pitchFamily="18" charset="0"/>
              </a:rPr>
              <a:t>1. BÖLÜM </a:t>
            </a:r>
            <a:br>
              <a:rPr lang="tr-TR" altLang="en-US" sz="7200" b="1" dirty="0">
                <a:solidFill>
                  <a:srgbClr val="E46C0A"/>
                </a:solidFill>
                <a:latin typeface="Times New Roman" panose="02020603050405020304" pitchFamily="18" charset="0"/>
                <a:cs typeface="Times New Roman" panose="02020603050405020304" pitchFamily="18" charset="0"/>
              </a:rPr>
            </a:br>
            <a:r>
              <a:rPr lang="tr-TR" altLang="en-US" sz="7200" b="1" dirty="0">
                <a:solidFill>
                  <a:srgbClr val="E46C0A"/>
                </a:solidFill>
                <a:latin typeface="Times New Roman" panose="02020603050405020304" pitchFamily="18" charset="0"/>
                <a:cs typeface="Times New Roman" panose="02020603050405020304" pitchFamily="18" charset="0"/>
              </a:rPr>
              <a:t>GENEL OLARAK LİHKAB MEVZUATI, LİHKABLARIN GÖREV,  YETKİ VE SORUMLULUKLARI</a:t>
            </a:r>
            <a:endParaRPr lang="en-US" altLang="en-US" sz="72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A6DC180-6E6F-4726-A43E-EC2774AAC480}"/>
              </a:ext>
            </a:extLst>
          </p:cNvPr>
          <p:cNvSpPr>
            <a:spLocks noGrp="1"/>
          </p:cNvSpPr>
          <p:nvPr>
            <p:ph type="sldNum" sz="quarter" idx="12"/>
          </p:nvPr>
        </p:nvSpPr>
        <p:spPr/>
        <p:txBody>
          <a:bodyPr/>
          <a:lstStyle/>
          <a:p>
            <a:pPr>
              <a:defRPr/>
            </a:pPr>
            <a:fld id="{11D55053-8B16-9541-B035-A3E667511473}" type="slidenum">
              <a:rPr lang="en-US" altLang="en-US" smtClean="0"/>
              <a:pPr>
                <a:defRPr/>
              </a:pPr>
              <a:t>3</a:t>
            </a:fld>
            <a:endParaRPr lang="en-US" altLang="en-US"/>
          </a:p>
        </p:txBody>
      </p:sp>
    </p:spTree>
    <p:extLst>
      <p:ext uri="{BB962C8B-B14F-4D97-AF65-F5344CB8AC3E}">
        <p14:creationId xmlns:p14="http://schemas.microsoft.com/office/powerpoint/2010/main" val="221215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87" y="57150"/>
            <a:ext cx="24384000" cy="136017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 y="2206486"/>
            <a:ext cx="18526538" cy="10506214"/>
          </a:xfrm>
        </p:spPr>
        <p:txBody>
          <a:bodyPr/>
          <a:lstStyle/>
          <a:p>
            <a:pPr marL="0" indent="0" algn="just">
              <a:buNone/>
              <a:defRPr/>
            </a:pPr>
            <a:r>
              <a:rPr lang="tr-TR" altLang="tr-TR" sz="4400" dirty="0">
                <a:latin typeface="Times New Roman" panose="02020603050405020304" pitchFamily="18" charset="0"/>
                <a:cs typeface="Times New Roman" panose="02020603050405020304" pitchFamily="18" charset="0"/>
              </a:rPr>
              <a:t>	</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0"/>
            <a:ext cx="21329374" cy="1780539"/>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3.2.2. </a:t>
            </a:r>
            <a:r>
              <a:rPr lang="tr-TR" altLang="tr-TR" sz="5400" b="1" dirty="0">
                <a:solidFill>
                  <a:schemeClr val="tx2"/>
                </a:solidFill>
                <a:latin typeface="Times New Roman" panose="02020603050405020304" pitchFamily="18" charset="0"/>
                <a:cs typeface="Times New Roman" panose="02020603050405020304" pitchFamily="18" charset="0"/>
              </a:rPr>
              <a:t>Sorumluluğun Şartları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537AF831-5598-43E6-B331-17018D7F43D2}"/>
              </a:ext>
            </a:extLst>
          </p:cNvPr>
          <p:cNvSpPr>
            <a:spLocks noGrp="1"/>
          </p:cNvSpPr>
          <p:nvPr>
            <p:ph type="sldNum" sz="quarter" idx="12"/>
          </p:nvPr>
        </p:nvSpPr>
        <p:spPr/>
        <p:txBody>
          <a:bodyPr/>
          <a:lstStyle/>
          <a:p>
            <a:pPr>
              <a:defRPr/>
            </a:pPr>
            <a:fld id="{11D55053-8B16-9541-B035-A3E667511473}" type="slidenum">
              <a:rPr lang="en-US" altLang="en-US" smtClean="0"/>
              <a:pPr>
                <a:defRPr/>
              </a:pPr>
              <a:t>31</a:t>
            </a:fld>
            <a:endParaRPr lang="en-US" altLang="en-US"/>
          </a:p>
        </p:txBody>
      </p:sp>
      <p:graphicFrame>
        <p:nvGraphicFramePr>
          <p:cNvPr id="9" name="Diyagram 8">
            <a:extLst>
              <a:ext uri="{FF2B5EF4-FFF2-40B4-BE49-F238E27FC236}">
                <a16:creationId xmlns:a16="http://schemas.microsoft.com/office/drawing/2014/main" id="{7BA087CD-123C-46D8-822A-A23DD836623B}"/>
              </a:ext>
            </a:extLst>
          </p:cNvPr>
          <p:cNvGraphicFramePr/>
          <p:nvPr>
            <p:extLst>
              <p:ext uri="{D42A27DB-BD31-4B8C-83A1-F6EECF244321}">
                <p14:modId xmlns:p14="http://schemas.microsoft.com/office/powerpoint/2010/main" val="4120553824"/>
              </p:ext>
            </p:extLst>
          </p:nvPr>
        </p:nvGraphicFramePr>
        <p:xfrm>
          <a:off x="886102" y="3001615"/>
          <a:ext cx="16010419" cy="7842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Metin kutusu 1">
            <a:extLst>
              <a:ext uri="{FF2B5EF4-FFF2-40B4-BE49-F238E27FC236}">
                <a16:creationId xmlns:a16="http://schemas.microsoft.com/office/drawing/2014/main" id="{A6C4F185-7B43-42D2-95ED-9301D5904CC2}"/>
              </a:ext>
            </a:extLst>
          </p:cNvPr>
          <p:cNvSpPr txBox="1">
            <a:spLocks noChangeArrowheads="1"/>
          </p:cNvSpPr>
          <p:nvPr/>
        </p:nvSpPr>
        <p:spPr bwMode="auto">
          <a:xfrm>
            <a:off x="2087217" y="11517312"/>
            <a:ext cx="12586735" cy="76944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tr-TR" altLang="tr-TR" sz="4400" dirty="0">
                <a:latin typeface="Times New Roman" panose="02020603050405020304" pitchFamily="18" charset="0"/>
                <a:cs typeface="Times New Roman" panose="02020603050405020304" pitchFamily="18" charset="0"/>
              </a:rPr>
              <a:t>Şartlarının </a:t>
            </a:r>
            <a:r>
              <a:rPr lang="tr-TR" altLang="tr-TR" sz="4400" u="sng" dirty="0">
                <a:latin typeface="Times New Roman" panose="02020603050405020304" pitchFamily="18" charset="0"/>
                <a:cs typeface="Times New Roman" panose="02020603050405020304" pitchFamily="18" charset="0"/>
              </a:rPr>
              <a:t>kümülatif</a:t>
            </a:r>
            <a:r>
              <a:rPr lang="tr-TR" altLang="tr-TR" sz="4400" dirty="0">
                <a:latin typeface="Times New Roman" panose="02020603050405020304" pitchFamily="18" charset="0"/>
                <a:cs typeface="Times New Roman" panose="02020603050405020304" pitchFamily="18" charset="0"/>
              </a:rPr>
              <a:t> olarak gerçekleşmesi gerekir.</a:t>
            </a:r>
          </a:p>
        </p:txBody>
      </p:sp>
      <p:pic>
        <p:nvPicPr>
          <p:cNvPr id="11" name="object 2">
            <a:extLst>
              <a:ext uri="{FF2B5EF4-FFF2-40B4-BE49-F238E27FC236}">
                <a16:creationId xmlns:a16="http://schemas.microsoft.com/office/drawing/2014/main" id="{6CEC0A34-3CA8-4ACB-B39A-18C9BA2EC565}"/>
              </a:ext>
            </a:extLst>
          </p:cNvPr>
          <p:cNvPicPr/>
          <p:nvPr/>
        </p:nvPicPr>
        <p:blipFill>
          <a:blip r:embed="rId9" cstate="print"/>
          <a:stretch>
            <a:fillRect/>
          </a:stretch>
        </p:blipFill>
        <p:spPr>
          <a:xfrm>
            <a:off x="886102" y="1757400"/>
            <a:ext cx="19541594" cy="10788167"/>
          </a:xfrm>
          <a:prstGeom prst="rect">
            <a:avLst/>
          </a:prstGeom>
        </p:spPr>
      </p:pic>
    </p:spTree>
    <p:extLst>
      <p:ext uri="{BB962C8B-B14F-4D97-AF65-F5344CB8AC3E}">
        <p14:creationId xmlns:p14="http://schemas.microsoft.com/office/powerpoint/2010/main" val="73231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 y="2206486"/>
            <a:ext cx="18526538" cy="10506214"/>
          </a:xfrm>
        </p:spPr>
        <p:txBody>
          <a:bodyPr/>
          <a:lstStyle/>
          <a:p>
            <a:pPr marL="0" indent="0" algn="just">
              <a:buNone/>
              <a:defRPr/>
            </a:pPr>
            <a:r>
              <a:rPr lang="tr-TR" altLang="tr-TR" sz="4400" dirty="0">
                <a:latin typeface="Times New Roman" panose="02020603050405020304" pitchFamily="18" charset="0"/>
                <a:cs typeface="Times New Roman" panose="02020603050405020304" pitchFamily="18" charset="0"/>
              </a:rPr>
              <a:t>	</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1"/>
            <a:ext cx="21329374" cy="1476236"/>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3.2.2. Kusura Dayanmayan </a:t>
            </a:r>
            <a:r>
              <a:rPr lang="tr-TR" altLang="tr-TR" sz="5400" b="1" dirty="0">
                <a:solidFill>
                  <a:schemeClr val="tx2"/>
                </a:solidFill>
                <a:latin typeface="Times New Roman" panose="02020603050405020304" pitchFamily="18" charset="0"/>
                <a:cs typeface="Times New Roman" panose="02020603050405020304" pitchFamily="18" charset="0"/>
              </a:rPr>
              <a:t>Sorumluluğun Şartları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537AF831-5598-43E6-B331-17018D7F43D2}"/>
              </a:ext>
            </a:extLst>
          </p:cNvPr>
          <p:cNvSpPr>
            <a:spLocks noGrp="1"/>
          </p:cNvSpPr>
          <p:nvPr>
            <p:ph type="sldNum" sz="quarter" idx="12"/>
          </p:nvPr>
        </p:nvSpPr>
        <p:spPr/>
        <p:txBody>
          <a:bodyPr/>
          <a:lstStyle/>
          <a:p>
            <a:pPr>
              <a:defRPr/>
            </a:pPr>
            <a:fld id="{11D55053-8B16-9541-B035-A3E667511473}" type="slidenum">
              <a:rPr lang="en-US" altLang="en-US" smtClean="0"/>
              <a:pPr>
                <a:defRPr/>
              </a:pPr>
              <a:t>32</a:t>
            </a:fld>
            <a:endParaRPr lang="en-US" altLang="en-US"/>
          </a:p>
        </p:txBody>
      </p:sp>
      <p:sp>
        <p:nvSpPr>
          <p:cNvPr id="11" name="Metin kutusu 4">
            <a:extLst>
              <a:ext uri="{FF2B5EF4-FFF2-40B4-BE49-F238E27FC236}">
                <a16:creationId xmlns:a16="http://schemas.microsoft.com/office/drawing/2014/main" id="{9678102F-5861-4F21-8DAB-0EBE38CBDE65}"/>
              </a:ext>
            </a:extLst>
          </p:cNvPr>
          <p:cNvSpPr txBox="1">
            <a:spLocks noChangeArrowheads="1"/>
          </p:cNvSpPr>
          <p:nvPr/>
        </p:nvSpPr>
        <p:spPr bwMode="auto">
          <a:xfrm>
            <a:off x="1" y="3341137"/>
            <a:ext cx="1852653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tr-TR" altLang="tr-TR" sz="4400" b="1" i="1" dirty="0">
                <a:latin typeface="Times New Roman" panose="02020603050405020304" pitchFamily="18" charset="0"/>
                <a:cs typeface="Times New Roman" panose="02020603050405020304" pitchFamily="18" charset="0"/>
              </a:rPr>
              <a:t>	A. Tapu Sicilinin Tutulmasına İlişkin İşlem ya da Eylem</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Tapu sicilinin tutulması kavramı incelendiğinde, Tapu Sicil Tüzüğü 7.maddesinde tapu sicilinin ana ve yardımcı sicillerden oluştuğu belirtilmiştir.</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a:t>
            </a:r>
            <a:r>
              <a:rPr lang="tr-TR" altLang="tr-TR" sz="4400" b="1" dirty="0">
                <a:latin typeface="Times New Roman" panose="02020603050405020304" pitchFamily="18" charset="0"/>
                <a:cs typeface="Times New Roman" panose="02020603050405020304" pitchFamily="18" charset="0"/>
              </a:rPr>
              <a:t>Ana siciller</a:t>
            </a:r>
            <a:r>
              <a:rPr lang="tr-TR" altLang="tr-TR" sz="4400" dirty="0">
                <a:latin typeface="Times New Roman" panose="02020603050405020304" pitchFamily="18" charset="0"/>
                <a:cs typeface="Times New Roman" panose="02020603050405020304" pitchFamily="18" charset="0"/>
              </a:rPr>
              <a:t>, TMK m.1000-1003 hükümleri arasında belirtilmiş olup tapu kütüğü, kat mülkiyeti kütüğü, yevmiye defteri, resmi belgeler ile planlardan oluşmaktadır.</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a:t>
            </a:r>
            <a:r>
              <a:rPr lang="tr-TR" altLang="tr-TR" sz="4400" b="1" dirty="0">
                <a:latin typeface="Times New Roman" panose="02020603050405020304" pitchFamily="18" charset="0"/>
                <a:cs typeface="Times New Roman" panose="02020603050405020304" pitchFamily="18" charset="0"/>
              </a:rPr>
              <a:t>Yardımcı siciller </a:t>
            </a:r>
            <a:r>
              <a:rPr lang="tr-TR" altLang="tr-TR" sz="4400" dirty="0">
                <a:latin typeface="Times New Roman" panose="02020603050405020304" pitchFamily="18" charset="0"/>
                <a:cs typeface="Times New Roman" panose="02020603050405020304" pitchFamily="18" charset="0"/>
              </a:rPr>
              <a:t>ise aziller sicili, düzeltmeler sicili, kamu orta malları sicili ve tapu envanter defteridir.</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67574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 y="2206486"/>
            <a:ext cx="18526538" cy="10506214"/>
          </a:xfrm>
        </p:spPr>
        <p:txBody>
          <a:bodyPr/>
          <a:lstStyle/>
          <a:p>
            <a:pPr marL="0" indent="0" algn="just">
              <a:buNone/>
              <a:defRPr/>
            </a:pPr>
            <a:r>
              <a:rPr lang="tr-TR" altLang="tr-TR" sz="4400" dirty="0">
                <a:latin typeface="Times New Roman" panose="02020603050405020304" pitchFamily="18" charset="0"/>
                <a:cs typeface="Times New Roman" panose="02020603050405020304" pitchFamily="18" charset="0"/>
              </a:rPr>
              <a:t>	</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0"/>
            <a:ext cx="21329374" cy="1307135"/>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3.2.2. Kusura Dayanmayan </a:t>
            </a:r>
            <a:r>
              <a:rPr lang="tr-TR" altLang="tr-TR" sz="5400" b="1" dirty="0">
                <a:solidFill>
                  <a:schemeClr val="tx2"/>
                </a:solidFill>
                <a:latin typeface="Times New Roman" panose="02020603050405020304" pitchFamily="18" charset="0"/>
                <a:cs typeface="Times New Roman" panose="02020603050405020304" pitchFamily="18" charset="0"/>
              </a:rPr>
              <a:t>Sorumluluğun Şartları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537AF831-5598-43E6-B331-17018D7F43D2}"/>
              </a:ext>
            </a:extLst>
          </p:cNvPr>
          <p:cNvSpPr>
            <a:spLocks noGrp="1"/>
          </p:cNvSpPr>
          <p:nvPr>
            <p:ph type="sldNum" sz="quarter" idx="12"/>
          </p:nvPr>
        </p:nvSpPr>
        <p:spPr/>
        <p:txBody>
          <a:bodyPr/>
          <a:lstStyle/>
          <a:p>
            <a:pPr>
              <a:defRPr/>
            </a:pPr>
            <a:fld id="{11D55053-8B16-9541-B035-A3E667511473}" type="slidenum">
              <a:rPr lang="en-US" altLang="en-US" smtClean="0"/>
              <a:pPr>
                <a:defRPr/>
              </a:pPr>
              <a:t>33</a:t>
            </a:fld>
            <a:endParaRPr lang="en-US" altLang="en-US"/>
          </a:p>
        </p:txBody>
      </p:sp>
      <p:sp>
        <p:nvSpPr>
          <p:cNvPr id="8" name="Metin kutusu 4">
            <a:extLst>
              <a:ext uri="{FF2B5EF4-FFF2-40B4-BE49-F238E27FC236}">
                <a16:creationId xmlns:a16="http://schemas.microsoft.com/office/drawing/2014/main" id="{4537CAF6-239B-4A39-8D8A-3B9358670B8F}"/>
              </a:ext>
            </a:extLst>
          </p:cNvPr>
          <p:cNvSpPr txBox="1">
            <a:spLocks noChangeArrowheads="1"/>
          </p:cNvSpPr>
          <p:nvPr/>
        </p:nvSpPr>
        <p:spPr bwMode="auto">
          <a:xfrm>
            <a:off x="1" y="1260554"/>
            <a:ext cx="19460816" cy="1024896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tr-TR" altLang="tr-TR" sz="4400" b="1" i="1" dirty="0">
                <a:latin typeface="Times New Roman" panose="02020603050405020304" pitchFamily="18" charset="0"/>
                <a:cs typeface="Times New Roman" panose="02020603050405020304" pitchFamily="18" charset="0"/>
              </a:rPr>
              <a:t>	B. Tapu Sicilinin Tutulmasında Hukuka Aykırılık </a:t>
            </a:r>
          </a:p>
          <a:p>
            <a:pPr algn="just">
              <a:spcBef>
                <a:spcPct val="0"/>
              </a:spcBef>
              <a:buFontTx/>
              <a:buNone/>
              <a:defRPr/>
            </a:pPr>
            <a:r>
              <a:rPr lang="tr-TR" altLang="tr-TR" sz="4400" b="1" dirty="0">
                <a:latin typeface="Times New Roman" panose="02020603050405020304" pitchFamily="18" charset="0"/>
                <a:cs typeface="Times New Roman" panose="02020603050405020304" pitchFamily="18" charset="0"/>
              </a:rPr>
              <a:t>	</a:t>
            </a:r>
            <a:r>
              <a:rPr lang="tr-TR" altLang="tr-TR" sz="4400" dirty="0">
                <a:latin typeface="Times New Roman" panose="02020603050405020304" pitchFamily="18" charset="0"/>
                <a:cs typeface="Times New Roman" panose="02020603050405020304" pitchFamily="18" charset="0"/>
              </a:rPr>
              <a:t>Devletin tapu sicilinin tutulmasından doğan sorumluluğundan bahsedilebilmesi için sicilin hukuka aykırı olarak tutulmuş olması gerekmektedir.</a:t>
            </a:r>
          </a:p>
          <a:p>
            <a:pPr algn="just">
              <a:spcBef>
                <a:spcPct val="0"/>
              </a:spcBef>
              <a:buFontTx/>
              <a:buNone/>
              <a:defRPr/>
            </a:pPr>
            <a:r>
              <a:rPr lang="tr-TR" altLang="tr-TR" sz="4400" dirty="0">
                <a:latin typeface="Times New Roman" panose="02020603050405020304" pitchFamily="18" charset="0"/>
                <a:cs typeface="Times New Roman" panose="02020603050405020304" pitchFamily="18" charset="0"/>
              </a:rPr>
              <a:t>	</a:t>
            </a:r>
            <a:r>
              <a:rPr lang="tr-TR" altLang="tr-TR" sz="4400" b="1" dirty="0">
                <a:latin typeface="Times New Roman" panose="02020603050405020304" pitchFamily="18" charset="0"/>
                <a:cs typeface="Times New Roman" panose="02020603050405020304" pitchFamily="18" charset="0"/>
              </a:rPr>
              <a:t>Tapu sicilinin tutulmasından doğacak olan hukuka aykırılık</a:t>
            </a:r>
            <a:r>
              <a:rPr lang="tr-TR" altLang="tr-TR" sz="4400" dirty="0">
                <a:latin typeface="Times New Roman" panose="02020603050405020304" pitchFamily="18" charset="0"/>
                <a:cs typeface="Times New Roman" panose="02020603050405020304" pitchFamily="18" charset="0"/>
              </a:rPr>
              <a:t>, </a:t>
            </a:r>
            <a:r>
              <a:rPr lang="tr-TR" altLang="tr-TR" sz="4400" dirty="0">
                <a:highlight>
                  <a:srgbClr val="FFFF00"/>
                </a:highlight>
                <a:latin typeface="Times New Roman" panose="02020603050405020304" pitchFamily="18" charset="0"/>
                <a:cs typeface="Times New Roman" panose="02020603050405020304" pitchFamily="18" charset="0"/>
              </a:rPr>
              <a:t>memurun yapması gereken bir işlemi yapmaması </a:t>
            </a:r>
            <a:r>
              <a:rPr lang="tr-TR" altLang="tr-TR" sz="4400" dirty="0">
                <a:latin typeface="Times New Roman" panose="02020603050405020304" pitchFamily="18" charset="0"/>
                <a:cs typeface="Times New Roman" panose="02020603050405020304" pitchFamily="18" charset="0"/>
              </a:rPr>
              <a:t>ya da </a:t>
            </a:r>
            <a:r>
              <a:rPr lang="tr-TR" altLang="tr-TR" sz="4400" dirty="0">
                <a:highlight>
                  <a:srgbClr val="00FF00"/>
                </a:highlight>
                <a:latin typeface="Times New Roman" panose="02020603050405020304" pitchFamily="18" charset="0"/>
                <a:cs typeface="Times New Roman" panose="02020603050405020304" pitchFamily="18" charset="0"/>
              </a:rPr>
              <a:t>yapmaması gereken bir işlemi yapması durumlarından kaynaklanmaktadır. </a:t>
            </a:r>
          </a:p>
          <a:p>
            <a:pPr algn="just">
              <a:spcBef>
                <a:spcPct val="0"/>
              </a:spcBef>
              <a:buFontTx/>
              <a:buNone/>
              <a:defRPr/>
            </a:pPr>
            <a:endParaRPr lang="tr-TR" altLang="tr-TR" sz="4400" dirty="0">
              <a:highlight>
                <a:srgbClr val="00FF00"/>
              </a:highlight>
              <a:latin typeface="Times New Roman" panose="02020603050405020304" pitchFamily="18" charset="0"/>
              <a:cs typeface="Times New Roman" panose="02020603050405020304" pitchFamily="18" charset="0"/>
            </a:endParaRPr>
          </a:p>
          <a:p>
            <a:pPr algn="just">
              <a:spcBef>
                <a:spcPct val="0"/>
              </a:spcBef>
              <a:buFontTx/>
              <a:buNone/>
              <a:defRPr/>
            </a:pPr>
            <a:endParaRPr lang="tr-TR" altLang="tr-TR" sz="4400" dirty="0">
              <a:highlight>
                <a:srgbClr val="00FF00"/>
              </a:highlight>
              <a:latin typeface="Times New Roman" panose="02020603050405020304" pitchFamily="18" charset="0"/>
              <a:cs typeface="Times New Roman" panose="02020603050405020304" pitchFamily="18" charset="0"/>
            </a:endParaRPr>
          </a:p>
          <a:p>
            <a:pPr algn="just">
              <a:spcBef>
                <a:spcPct val="0"/>
              </a:spcBef>
              <a:buFontTx/>
              <a:buNone/>
            </a:pPr>
            <a:r>
              <a:rPr lang="tr-TR" altLang="tr-TR" sz="4400" b="1" i="1" dirty="0">
                <a:latin typeface="Times New Roman" panose="02020603050405020304" pitchFamily="18" charset="0"/>
                <a:cs typeface="Times New Roman" panose="02020603050405020304" pitchFamily="18" charset="0"/>
              </a:rPr>
              <a:t>	C. Zarar  </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Tapu sicilinin tutulması nedeni ile ayni hakkını kaybeden ya da ayni hakkı sınırlandırılan kişi, bu durumu açacağı tapu kaydının düzeltilmesi davası ile düzeltilebilecek ise o halde kişinin herhangi bir zararının doğmadığı kabul edilecektir.</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Zararın varlığının kesin olarak anlaşıldığı hallerde tapu kaydının düzeltimi davası açılması gerek olmaksızın MK m.1007’den kaynaklı tazminat davası açılabilecektir. (</a:t>
            </a:r>
            <a:r>
              <a:rPr lang="tr-TR" altLang="tr-TR" sz="4400" i="1" dirty="0">
                <a:latin typeface="Times New Roman" panose="02020603050405020304" pitchFamily="18" charset="0"/>
                <a:cs typeface="Times New Roman" panose="02020603050405020304" pitchFamily="18" charset="0"/>
              </a:rPr>
              <a:t>Yargıtay 20. HD E.2015/9999, K.2016/7191</a:t>
            </a:r>
            <a:r>
              <a:rPr lang="tr-TR" altLang="tr-TR"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7499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 y="2206486"/>
            <a:ext cx="18526538" cy="10506214"/>
          </a:xfrm>
        </p:spPr>
        <p:txBody>
          <a:bodyPr/>
          <a:lstStyle/>
          <a:p>
            <a:pPr marL="0" indent="0" algn="just">
              <a:buNone/>
              <a:defRPr/>
            </a:pPr>
            <a:r>
              <a:rPr lang="tr-TR" altLang="tr-TR" sz="4400" dirty="0">
                <a:latin typeface="Times New Roman" panose="02020603050405020304" pitchFamily="18" charset="0"/>
                <a:cs typeface="Times New Roman" panose="02020603050405020304" pitchFamily="18" charset="0"/>
              </a:rPr>
              <a:t>	</a:t>
            </a: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367888"/>
            <a:ext cx="21329374" cy="1476236"/>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3.2.2. Kusura Dayanmayan </a:t>
            </a:r>
            <a:r>
              <a:rPr lang="tr-TR" altLang="tr-TR" sz="5400" b="1" dirty="0">
                <a:solidFill>
                  <a:schemeClr val="tx2"/>
                </a:solidFill>
                <a:latin typeface="Times New Roman" panose="02020603050405020304" pitchFamily="18" charset="0"/>
                <a:cs typeface="Times New Roman" panose="02020603050405020304" pitchFamily="18" charset="0"/>
              </a:rPr>
              <a:t>Sorumluluğun Şartları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537AF831-5598-43E6-B331-17018D7F43D2}"/>
              </a:ext>
            </a:extLst>
          </p:cNvPr>
          <p:cNvSpPr>
            <a:spLocks noGrp="1"/>
          </p:cNvSpPr>
          <p:nvPr>
            <p:ph type="sldNum" sz="quarter" idx="12"/>
          </p:nvPr>
        </p:nvSpPr>
        <p:spPr/>
        <p:txBody>
          <a:bodyPr/>
          <a:lstStyle/>
          <a:p>
            <a:pPr>
              <a:defRPr/>
            </a:pPr>
            <a:fld id="{11D55053-8B16-9541-B035-A3E667511473}" type="slidenum">
              <a:rPr lang="en-US" altLang="en-US" smtClean="0"/>
              <a:pPr>
                <a:defRPr/>
              </a:pPr>
              <a:t>34</a:t>
            </a:fld>
            <a:endParaRPr lang="en-US" altLang="en-US"/>
          </a:p>
        </p:txBody>
      </p:sp>
      <p:sp>
        <p:nvSpPr>
          <p:cNvPr id="8" name="Metin kutusu 4">
            <a:extLst>
              <a:ext uri="{FF2B5EF4-FFF2-40B4-BE49-F238E27FC236}">
                <a16:creationId xmlns:a16="http://schemas.microsoft.com/office/drawing/2014/main" id="{4537CAF6-239B-4A39-8D8A-3B9358670B8F}"/>
              </a:ext>
            </a:extLst>
          </p:cNvPr>
          <p:cNvSpPr txBox="1">
            <a:spLocks noChangeArrowheads="1"/>
          </p:cNvSpPr>
          <p:nvPr/>
        </p:nvSpPr>
        <p:spPr bwMode="auto">
          <a:xfrm>
            <a:off x="107950" y="2037385"/>
            <a:ext cx="19074572" cy="686341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tr-TR" altLang="tr-TR" sz="4400" b="1" i="1" dirty="0">
                <a:latin typeface="Times New Roman" panose="02020603050405020304" pitchFamily="18" charset="0"/>
                <a:cs typeface="Times New Roman" panose="02020603050405020304" pitchFamily="18" charset="0"/>
              </a:rPr>
              <a:t>	D. İlliyet Bağı   </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Tapu sicilinin tutulmasından dolayı devletin sorumluluğunun doğabilmesi için meydana gelen zarar ile tapu sicilinin hukuka aykırı olarak tutulması arasında illiyet bağının, neden sonuç ilişkisinin kurulabilmesi gerekmektedir.</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Tapu sicilinin tutulmasına ilişkin işlemin yapılması ya da yapılmaması gereken bir işlemin yapılması gerçekleşen zararı doğurmaya elverişli ise uygun illiyet bağının mevcut olduğu kabul edilmektedir.</a:t>
            </a:r>
          </a:p>
          <a:p>
            <a:pPr algn="just">
              <a:spcBef>
                <a:spcPct val="0"/>
              </a:spcBef>
              <a:buFontTx/>
              <a:buNone/>
            </a:pPr>
            <a:r>
              <a:rPr lang="tr-TR" altLang="tr-TR" sz="4400" dirty="0">
                <a:latin typeface="Times New Roman" panose="02020603050405020304" pitchFamily="18" charset="0"/>
                <a:cs typeface="Times New Roman" panose="02020603050405020304" pitchFamily="18" charset="0"/>
              </a:rPr>
              <a:t>	Zarar görenin kusuru belli ağırlıkta ise illiyet bağını kesecektir. Zira zarar görenin kusuru artık meydana gelen zararın sebebi halini almıştır.</a:t>
            </a:r>
          </a:p>
          <a:p>
            <a:pPr algn="just">
              <a:spcBef>
                <a:spcPct val="0"/>
              </a:spcBef>
              <a:buFontTx/>
              <a:buNone/>
              <a:defRPr/>
            </a:pPr>
            <a:endParaRPr lang="tr-TR" altLang="tr-TR" sz="4400" dirty="0">
              <a:highlight>
                <a:srgbClr val="00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67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296963" y="2722183"/>
            <a:ext cx="18290006" cy="10752572"/>
          </a:xfrm>
        </p:spPr>
        <p:txBody>
          <a:bodyPr/>
          <a:lstStyle/>
          <a:p>
            <a:pPr marL="0" indent="0" algn="just">
              <a:buNone/>
              <a:defRPr/>
            </a:pPr>
            <a:r>
              <a:rPr lang="tr-TR" sz="4400" dirty="0">
                <a:latin typeface="Times New Roman" panose="02020603050405020304" pitchFamily="18" charset="0"/>
                <a:cs typeface="Times New Roman" panose="02020603050405020304" pitchFamily="18" charset="0"/>
              </a:rPr>
              <a:t>	Yargıtay kararlarında; Türk Medeni Kanunun 1007. maddesine göre hazine aleyhine açılan davalar için yasada özel bir düzenleme bulunmadığından, bu tür davalarda 6098 sayılı TBK madde 146’daki </a:t>
            </a:r>
            <a:r>
              <a:rPr lang="tr-TR" sz="4400" u="sng" dirty="0">
                <a:latin typeface="Times New Roman" panose="02020603050405020304" pitchFamily="18" charset="0"/>
                <a:cs typeface="Times New Roman" panose="02020603050405020304" pitchFamily="18" charset="0"/>
              </a:rPr>
              <a:t>10 yıllık</a:t>
            </a:r>
            <a:r>
              <a:rPr lang="tr-TR" sz="4400" dirty="0">
                <a:latin typeface="Times New Roman" panose="02020603050405020304" pitchFamily="18" charset="0"/>
                <a:cs typeface="Times New Roman" panose="02020603050405020304" pitchFamily="18" charset="0"/>
              </a:rPr>
              <a:t> </a:t>
            </a:r>
            <a:r>
              <a:rPr lang="tr-TR" sz="4400" u="sng" dirty="0">
                <a:latin typeface="Times New Roman" panose="02020603050405020304" pitchFamily="18" charset="0"/>
                <a:cs typeface="Times New Roman" panose="02020603050405020304" pitchFamily="18" charset="0"/>
              </a:rPr>
              <a:t>genel zamanaşımı </a:t>
            </a:r>
            <a:r>
              <a:rPr lang="tr-TR" sz="4400" dirty="0">
                <a:latin typeface="Times New Roman" panose="02020603050405020304" pitchFamily="18" charset="0"/>
                <a:cs typeface="Times New Roman" panose="02020603050405020304" pitchFamily="18" charset="0"/>
              </a:rPr>
              <a:t>süresinin uygulanacağı belirtilmiştir. </a:t>
            </a:r>
          </a:p>
          <a:p>
            <a:pPr marL="0" indent="0" algn="just">
              <a:buNone/>
              <a:defRPr/>
            </a:pPr>
            <a:r>
              <a:rPr lang="tr-TR" sz="4400" dirty="0">
                <a:latin typeface="Times New Roman" panose="02020603050405020304" pitchFamily="18" charset="0"/>
                <a:cs typeface="Times New Roman" panose="02020603050405020304" pitchFamily="18" charset="0"/>
              </a:rPr>
              <a:t>	(</a:t>
            </a:r>
            <a:r>
              <a:rPr lang="tr-TR" sz="4400" i="1" dirty="0">
                <a:latin typeface="Times New Roman" panose="02020603050405020304" pitchFamily="18" charset="0"/>
                <a:cs typeface="Times New Roman" panose="02020603050405020304" pitchFamily="18" charset="0"/>
              </a:rPr>
              <a:t>Yargıtay 5. Hukuk Dairesinin E:2013/28329, K:2014/14914; E:2012/12363, K:2012/25680; 20. Hukuk Dairesinin E:2011/13662, K:2011/14625 sayılı kararları</a:t>
            </a:r>
            <a:r>
              <a:rPr lang="tr-TR" sz="4400" dirty="0">
                <a:latin typeface="Times New Roman" panose="02020603050405020304" pitchFamily="18" charset="0"/>
                <a:cs typeface="Times New Roman" panose="02020603050405020304" pitchFamily="18" charset="0"/>
              </a:rPr>
              <a:t>)</a:t>
            </a:r>
          </a:p>
          <a:p>
            <a:pPr marL="0" indent="0" algn="just">
              <a:buNone/>
              <a:defRPr/>
            </a:pPr>
            <a:endParaRPr lang="tr-TR" sz="1200" dirty="0">
              <a:latin typeface="Times New Roman" panose="02020603050405020304" pitchFamily="18" charset="0"/>
              <a:cs typeface="Times New Roman" panose="02020603050405020304" pitchFamily="18" charset="0"/>
            </a:endParaRPr>
          </a:p>
          <a:p>
            <a:pPr marL="0" indent="0" algn="just">
              <a:buNone/>
              <a:defRPr/>
            </a:pPr>
            <a:r>
              <a:rPr lang="tr-TR" sz="4400" dirty="0">
                <a:latin typeface="Times New Roman" panose="02020603050405020304" pitchFamily="18" charset="0"/>
                <a:cs typeface="Times New Roman" panose="02020603050405020304" pitchFamily="18" charset="0"/>
              </a:rPr>
              <a:t>	</a:t>
            </a:r>
            <a:endParaRPr lang="tr-TR" altLang="tr-TR" sz="4400" dirty="0">
              <a:latin typeface="Times New Roman" panose="02020603050405020304" pitchFamily="18" charset="0"/>
              <a:cs typeface="Times New Roman" panose="02020603050405020304" pitchFamily="18" charset="0"/>
            </a:endParaRP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954157" y="-45277"/>
            <a:ext cx="17413356" cy="1496390"/>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3.3. Devletin Sorumluluğunda Zamanaşımı</a:t>
            </a:r>
            <a:endParaRPr lang="en-US" altLang="en-US" sz="54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D6ADDEAE-6450-4427-9CA4-9795A5A17BE4}"/>
              </a:ext>
            </a:extLst>
          </p:cNvPr>
          <p:cNvSpPr>
            <a:spLocks noGrp="1"/>
          </p:cNvSpPr>
          <p:nvPr>
            <p:ph type="sldNum" sz="quarter" idx="12"/>
          </p:nvPr>
        </p:nvSpPr>
        <p:spPr/>
        <p:txBody>
          <a:bodyPr/>
          <a:lstStyle/>
          <a:p>
            <a:pPr>
              <a:defRPr/>
            </a:pPr>
            <a:fld id="{11D55053-8B16-9541-B035-A3E667511473}" type="slidenum">
              <a:rPr lang="en-US" altLang="en-US" smtClean="0"/>
              <a:pPr>
                <a:defRPr/>
              </a:pPr>
              <a:t>35</a:t>
            </a:fld>
            <a:endParaRPr lang="en-US" altLang="en-US"/>
          </a:p>
        </p:txBody>
      </p:sp>
    </p:spTree>
    <p:extLst>
      <p:ext uri="{BB962C8B-B14F-4D97-AF65-F5344CB8AC3E}">
        <p14:creationId xmlns:p14="http://schemas.microsoft.com/office/powerpoint/2010/main" val="2634560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508357" y="-3077996"/>
            <a:ext cx="18290006" cy="2000276"/>
          </a:xfrm>
        </p:spPr>
        <p:txBody>
          <a:bodyPr/>
          <a:lstStyle/>
          <a:p>
            <a:pPr marL="174625" indent="361950" algn="just"/>
            <a:endParaRPr lang="tr-TR" sz="4000" dirty="0">
              <a:solidFill>
                <a:schemeClr val="tx2"/>
              </a:solidFill>
              <a:cs typeface="Times New Roman" pitchFamily="18" charset="0"/>
            </a:endParaRPr>
          </a:p>
          <a:p>
            <a:pPr marL="361950" indent="0" algn="just">
              <a:buNone/>
            </a:pPr>
            <a:endParaRPr lang="tr-TR" sz="4000" u="sng" dirty="0">
              <a:solidFill>
                <a:schemeClr val="tx2"/>
              </a:solidFill>
              <a:latin typeface="Times New Roman" pitchFamily="18" charset="0"/>
              <a:cs typeface="Times New Roman" pitchFamily="18" charset="0"/>
            </a:endParaRPr>
          </a:p>
          <a:p>
            <a:pPr marL="361950" indent="0" algn="just">
              <a:buNone/>
            </a:pPr>
            <a:endParaRPr lang="tr-TR" sz="4000" u="sng" dirty="0">
              <a:solidFill>
                <a:schemeClr val="tx2"/>
              </a:solidFill>
              <a:latin typeface="Times New Roman" pitchFamily="18" charset="0"/>
              <a:cs typeface="Times New Roman" pitchFamily="18" charset="0"/>
            </a:endParaRPr>
          </a:p>
          <a:p>
            <a:pPr marL="361950" indent="0" algn="just">
              <a:buNone/>
            </a:pPr>
            <a:endParaRPr lang="tr-TR" sz="4000" u="sng" dirty="0">
              <a:solidFill>
                <a:schemeClr val="tx2"/>
              </a:solidFill>
              <a:latin typeface="Times New Roman" pitchFamily="18" charset="0"/>
              <a:cs typeface="Times New Roman" pitchFamily="18" charset="0"/>
            </a:endParaRPr>
          </a:p>
          <a:p>
            <a:pPr marL="361950" indent="0" algn="just">
              <a:buNone/>
            </a:pPr>
            <a:endParaRPr lang="tr-TR" sz="4000" dirty="0">
              <a:solidFill>
                <a:schemeClr val="tx2"/>
              </a:solidFill>
              <a:latin typeface="Times New Roman" pitchFamily="18" charset="0"/>
              <a:cs typeface="Times New Roman" pitchFamily="18" charset="0"/>
            </a:endParaRPr>
          </a:p>
          <a:p>
            <a:pPr marL="361950" indent="0" algn="just">
              <a:buNone/>
            </a:pPr>
            <a:r>
              <a:rPr lang="tr-TR" sz="4000" dirty="0">
                <a:solidFill>
                  <a:schemeClr val="tx2"/>
                </a:solidFill>
                <a:latin typeface="Times New Roman" pitchFamily="18" charset="0"/>
                <a:cs typeface="Times New Roman" pitchFamily="18" charset="0"/>
              </a:rPr>
              <a:t> </a:t>
            </a:r>
            <a:r>
              <a:rPr lang="tr-TR" sz="4400" dirty="0">
                <a:latin typeface="Times New Roman" panose="02020603050405020304" pitchFamily="18" charset="0"/>
                <a:cs typeface="Times New Roman" panose="02020603050405020304" pitchFamily="18" charset="0"/>
              </a:rPr>
              <a:t>- 10 yıllık süre, tapu sicilinde hatanın yapıldığı tarihten itibaren değil, </a:t>
            </a:r>
            <a:r>
              <a:rPr lang="tr-TR" sz="4400" u="sng" dirty="0">
                <a:latin typeface="Times New Roman" panose="02020603050405020304" pitchFamily="18" charset="0"/>
                <a:cs typeface="Times New Roman" panose="02020603050405020304" pitchFamily="18" charset="0"/>
              </a:rPr>
              <a:t>zararın doğduğunun kesin</a:t>
            </a:r>
            <a:r>
              <a:rPr lang="tr-TR" sz="4400" dirty="0">
                <a:latin typeface="Times New Roman" panose="02020603050405020304" pitchFamily="18" charset="0"/>
                <a:cs typeface="Times New Roman" panose="02020603050405020304" pitchFamily="18" charset="0"/>
              </a:rPr>
              <a:t> tespit edilmesinden sonra başlatılmaktadır. (</a:t>
            </a:r>
            <a:r>
              <a:rPr lang="tr-TR" sz="4400" i="1" dirty="0">
                <a:latin typeface="Times New Roman" panose="02020603050405020304" pitchFamily="18" charset="0"/>
                <a:cs typeface="Times New Roman" panose="02020603050405020304" pitchFamily="18" charset="0"/>
              </a:rPr>
              <a:t>Yargıtay Hukuk Genel Kurulunun 20/01/1982, K. 82/46 ve Yargıtay H.G.K. E. 1999/1–222, K. 1999/226</a:t>
            </a:r>
            <a:r>
              <a:rPr lang="tr-TR" sz="4400" dirty="0">
                <a:latin typeface="Times New Roman" panose="02020603050405020304" pitchFamily="18" charset="0"/>
                <a:cs typeface="Times New Roman" panose="02020603050405020304" pitchFamily="18" charset="0"/>
              </a:rPr>
              <a:t>)</a:t>
            </a:r>
          </a:p>
          <a:p>
            <a:pPr marL="0" indent="0" algn="just">
              <a:buNone/>
              <a:defRPr/>
            </a:pPr>
            <a:r>
              <a:rPr lang="tr-TR" sz="4400" dirty="0">
                <a:latin typeface="Times New Roman" panose="02020603050405020304" pitchFamily="18" charset="0"/>
                <a:cs typeface="Times New Roman" panose="02020603050405020304" pitchFamily="18" charset="0"/>
              </a:rPr>
              <a:t>- Zamanaşımı süresinin başlangıcında sicilde yapılan yanlış işlemin tarihi değil, maddi zararın doğmasına sebep olan işlem tarihi esas alınır.</a:t>
            </a:r>
          </a:p>
          <a:p>
            <a:pPr marL="0" indent="0" algn="just">
              <a:buNone/>
              <a:defRPr/>
            </a:pPr>
            <a:r>
              <a:rPr lang="tr-TR" sz="4400" dirty="0">
                <a:latin typeface="Times New Roman" panose="02020603050405020304" pitchFamily="18" charset="0"/>
                <a:cs typeface="Times New Roman" panose="02020603050405020304" pitchFamily="18" charset="0"/>
              </a:rPr>
              <a:t>	Hal böyle olunca da, tapu sicilinin (</a:t>
            </a:r>
            <a:r>
              <a:rPr lang="tr-TR" sz="4400" i="1" dirty="0">
                <a:latin typeface="Times New Roman" panose="02020603050405020304" pitchFamily="18" charset="0"/>
                <a:cs typeface="Times New Roman" panose="02020603050405020304" pitchFamily="18" charset="0"/>
              </a:rPr>
              <a:t>tapu kütüğü ve tapu planının</a:t>
            </a:r>
            <a:r>
              <a:rPr lang="tr-TR" sz="4400" dirty="0">
                <a:latin typeface="Times New Roman" panose="02020603050405020304" pitchFamily="18" charset="0"/>
                <a:cs typeface="Times New Roman" panose="02020603050405020304" pitchFamily="18" charset="0"/>
              </a:rPr>
              <a:t>) oluşturulmasında ve tutulmasında yapılan yanlışlıklardan yıllar sonra bile (</a:t>
            </a:r>
            <a:r>
              <a:rPr lang="tr-TR" sz="4400" i="1" dirty="0">
                <a:latin typeface="Times New Roman" panose="02020603050405020304" pitchFamily="18" charset="0"/>
                <a:cs typeface="Times New Roman" panose="02020603050405020304" pitchFamily="18" charset="0"/>
              </a:rPr>
              <a:t>zamanaşımına bağlı kalınmaksızın</a:t>
            </a:r>
            <a:r>
              <a:rPr lang="tr-TR" sz="4400" dirty="0">
                <a:latin typeface="Times New Roman" panose="02020603050405020304" pitchFamily="18" charset="0"/>
                <a:cs typeface="Times New Roman" panose="02020603050405020304" pitchFamily="18" charset="0"/>
              </a:rPr>
              <a:t>) Türk Medeni Kanununun 1007. maddesi kapsamında hazine aleyhine tazminat davaları açılabilmektedir.</a:t>
            </a:r>
          </a:p>
          <a:p>
            <a:pPr marL="361950" indent="0" algn="just">
              <a:buNone/>
            </a:pPr>
            <a:endParaRPr lang="tr-TR" sz="4000" dirty="0">
              <a:solidFill>
                <a:schemeClr val="tx2"/>
              </a:solidFill>
              <a:latin typeface="Times New Roman" pitchFamily="18" charset="0"/>
              <a:cs typeface="Times New Roman" pitchFamily="18" charset="0"/>
            </a:endParaRPr>
          </a:p>
          <a:p>
            <a:pPr marL="361950" indent="0" algn="just">
              <a:buNone/>
            </a:pPr>
            <a:endParaRPr lang="tr-TR" altLang="tr-TR" sz="6000" dirty="0"/>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D6ADDEAE-6450-4427-9CA4-9795A5A17BE4}"/>
              </a:ext>
            </a:extLst>
          </p:cNvPr>
          <p:cNvSpPr>
            <a:spLocks noGrp="1"/>
          </p:cNvSpPr>
          <p:nvPr>
            <p:ph type="sldNum" sz="quarter" idx="12"/>
          </p:nvPr>
        </p:nvSpPr>
        <p:spPr/>
        <p:txBody>
          <a:bodyPr/>
          <a:lstStyle/>
          <a:p>
            <a:pPr>
              <a:defRPr/>
            </a:pPr>
            <a:fld id="{11D55053-8B16-9541-B035-A3E667511473}" type="slidenum">
              <a:rPr lang="en-US" altLang="en-US" smtClean="0"/>
              <a:pPr>
                <a:defRPr/>
              </a:pPr>
              <a:t>36</a:t>
            </a:fld>
            <a:endParaRPr lang="en-US" altLang="en-US"/>
          </a:p>
        </p:txBody>
      </p:sp>
      <p:sp>
        <p:nvSpPr>
          <p:cNvPr id="7" name="Title 9">
            <a:extLst>
              <a:ext uri="{FF2B5EF4-FFF2-40B4-BE49-F238E27FC236}">
                <a16:creationId xmlns:a16="http://schemas.microsoft.com/office/drawing/2014/main" id="{0EBA97FF-EDAE-414C-BD50-5B31A1F94AF2}"/>
              </a:ext>
            </a:extLst>
          </p:cNvPr>
          <p:cNvSpPr txBox="1">
            <a:spLocks/>
          </p:cNvSpPr>
          <p:nvPr/>
        </p:nvSpPr>
        <p:spPr bwMode="auto">
          <a:xfrm>
            <a:off x="691323" y="-247388"/>
            <a:ext cx="17413356" cy="133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ctr" anchorCtr="0" compatLnSpc="1">
            <a:prstTxWarp prst="textNoShape">
              <a:avLst/>
            </a:prstTxWarp>
            <a:normAutofit/>
          </a:bodyPr>
          <a:lstStyle>
            <a:lvl1pPr algn="ctr" defTabSz="1087438" rtl="0" eaLnBrk="0" fontAlgn="base" hangingPunct="0">
              <a:spcBef>
                <a:spcPct val="0"/>
              </a:spcBef>
              <a:spcAft>
                <a:spcPct val="0"/>
              </a:spcAft>
              <a:defRPr sz="10500" kern="1200">
                <a:solidFill>
                  <a:schemeClr val="tx1"/>
                </a:solidFill>
                <a:latin typeface="+mj-lt"/>
                <a:ea typeface="ＭＳ Ｐゴシック" panose="020B0600070205080204" pitchFamily="34" charset="-128"/>
                <a:cs typeface="+mj-cs"/>
              </a:defRPr>
            </a:lvl1pPr>
            <a:lvl2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2pPr>
            <a:lvl3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3pPr>
            <a:lvl4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4pPr>
            <a:lvl5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5pPr>
            <a:lvl6pPr marL="4572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6pPr>
            <a:lvl7pPr marL="9144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7pPr>
            <a:lvl8pPr marL="13716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8pPr>
            <a:lvl9pPr marL="18288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9p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3.3. Devletin Sorumluluğunda Zamanaşımı</a:t>
            </a:r>
            <a:endParaRPr lang="en-US" altLang="en-US" sz="5400" b="1"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52F96888-36F1-4F96-950E-EB09AFD38EB4}"/>
              </a:ext>
            </a:extLst>
          </p:cNvPr>
          <p:cNvPicPr>
            <a:picLocks noChangeAspect="1"/>
          </p:cNvPicPr>
          <p:nvPr/>
        </p:nvPicPr>
        <p:blipFill>
          <a:blip r:embed="rId4"/>
          <a:stretch>
            <a:fillRect/>
          </a:stretch>
        </p:blipFill>
        <p:spPr>
          <a:xfrm>
            <a:off x="3334416" y="7787065"/>
            <a:ext cx="13842429" cy="7721480"/>
          </a:xfrm>
          <a:prstGeom prst="rect">
            <a:avLst/>
          </a:prstGeom>
        </p:spPr>
      </p:pic>
    </p:spTree>
    <p:extLst>
      <p:ext uri="{BB962C8B-B14F-4D97-AF65-F5344CB8AC3E}">
        <p14:creationId xmlns:p14="http://schemas.microsoft.com/office/powerpoint/2010/main" val="3973034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475488" y="2831361"/>
            <a:ext cx="18290006" cy="12977370"/>
          </a:xfrm>
        </p:spPr>
        <p:txBody>
          <a:bodyPr/>
          <a:lstStyle/>
          <a:p>
            <a:pPr marL="0" indent="0" algn="just">
              <a:buNone/>
            </a:pPr>
            <a:r>
              <a:rPr lang="tr-TR" altLang="tr-TR" sz="3200" dirty="0">
                <a:latin typeface="Times New Roman" panose="02020603050405020304" pitchFamily="18" charset="0"/>
                <a:cs typeface="Times New Roman" panose="02020603050405020304" pitchFamily="18" charset="0"/>
              </a:rPr>
              <a:t>	 </a:t>
            </a:r>
            <a:r>
              <a:rPr lang="tr-TR" altLang="tr-TR" sz="4400" dirty="0">
                <a:latin typeface="Times New Roman" panose="02020603050405020304" pitchFamily="18" charset="0"/>
                <a:cs typeface="Times New Roman" panose="02020603050405020304" pitchFamily="18" charset="0"/>
              </a:rPr>
              <a:t>Devletin tazminata mahkûm olması durumunda ise 6098 sayılı Türk Borçlar Kanununun 73. maddesinde belirtilen sürelerde kusurlu memura rücu davası açması gerekir. 6098 sayılı Türk Borçlar Kanununun 73. maddesi “</a:t>
            </a:r>
            <a:r>
              <a:rPr lang="tr-TR" altLang="tr-TR" sz="4400" i="1" dirty="0">
                <a:latin typeface="Times New Roman" panose="02020603050405020304" pitchFamily="18" charset="0"/>
                <a:cs typeface="Times New Roman" panose="02020603050405020304" pitchFamily="18" charset="0"/>
              </a:rPr>
              <a:t>Rücu istemi, tazminatın tamamının ödendiği ve birlikte sorumlu  kişinin öğrenildiği tarihten başlayarak </a:t>
            </a:r>
            <a:r>
              <a:rPr lang="tr-TR" altLang="tr-TR" sz="4400" i="1" u="sng" dirty="0">
                <a:latin typeface="Times New Roman" panose="02020603050405020304" pitchFamily="18" charset="0"/>
                <a:cs typeface="Times New Roman" panose="02020603050405020304" pitchFamily="18" charset="0"/>
              </a:rPr>
              <a:t>iki yılın </a:t>
            </a:r>
            <a:r>
              <a:rPr lang="tr-TR" altLang="tr-TR" sz="4400" i="1" dirty="0">
                <a:latin typeface="Times New Roman" panose="02020603050405020304" pitchFamily="18" charset="0"/>
                <a:cs typeface="Times New Roman" panose="02020603050405020304" pitchFamily="18" charset="0"/>
              </a:rPr>
              <a:t>ve her hâlde tazminatın tamamının ödendiği tarihten başlayarak </a:t>
            </a:r>
            <a:r>
              <a:rPr lang="tr-TR" altLang="tr-TR" sz="4400" i="1" u="sng" dirty="0">
                <a:latin typeface="Times New Roman" panose="02020603050405020304" pitchFamily="18" charset="0"/>
                <a:cs typeface="Times New Roman" panose="02020603050405020304" pitchFamily="18" charset="0"/>
              </a:rPr>
              <a:t>on yılın </a:t>
            </a:r>
            <a:r>
              <a:rPr lang="tr-TR" altLang="tr-TR" sz="4400" i="1" dirty="0">
                <a:latin typeface="Times New Roman" panose="02020603050405020304" pitchFamily="18" charset="0"/>
                <a:cs typeface="Times New Roman" panose="02020603050405020304" pitchFamily="18" charset="0"/>
              </a:rPr>
              <a:t>geçmesiyle zamanaşımına uğrar</a:t>
            </a:r>
            <a:r>
              <a:rPr lang="tr-TR" altLang="tr-TR" sz="4400" dirty="0">
                <a:latin typeface="Times New Roman" panose="02020603050405020304" pitchFamily="18" charset="0"/>
                <a:cs typeface="Times New Roman" panose="02020603050405020304" pitchFamily="18" charset="0"/>
              </a:rPr>
              <a:t>.” hükmündedir. </a:t>
            </a:r>
          </a:p>
          <a:p>
            <a:pPr marL="0" indent="0" algn="just">
              <a:buNone/>
            </a:pPr>
            <a:r>
              <a:rPr lang="tr-TR" altLang="tr-TR" sz="4400" dirty="0">
                <a:latin typeface="Times New Roman" panose="02020603050405020304" pitchFamily="18" charset="0"/>
                <a:cs typeface="Times New Roman" panose="02020603050405020304" pitchFamily="18" charset="0"/>
              </a:rPr>
              <a:t>	</a:t>
            </a:r>
            <a:endParaRPr lang="tr-TR" altLang="tr-TR" sz="34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0" y="128997"/>
            <a:ext cx="18009705" cy="1540778"/>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3.4. Rücu Davasında Zamanaşımı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72731B7A-2635-4DAC-AC0E-A3D92A87ACE2}"/>
              </a:ext>
            </a:extLst>
          </p:cNvPr>
          <p:cNvSpPr>
            <a:spLocks noGrp="1"/>
          </p:cNvSpPr>
          <p:nvPr>
            <p:ph type="sldNum" sz="quarter" idx="12"/>
          </p:nvPr>
        </p:nvSpPr>
        <p:spPr/>
        <p:txBody>
          <a:bodyPr/>
          <a:lstStyle/>
          <a:p>
            <a:pPr>
              <a:defRPr/>
            </a:pPr>
            <a:fld id="{11D55053-8B16-9541-B035-A3E667511473}" type="slidenum">
              <a:rPr lang="en-US" altLang="en-US" smtClean="0"/>
              <a:pPr>
                <a:defRPr/>
              </a:pPr>
              <a:t>37</a:t>
            </a:fld>
            <a:endParaRPr lang="en-US" altLang="en-US"/>
          </a:p>
        </p:txBody>
      </p:sp>
    </p:spTree>
    <p:extLst>
      <p:ext uri="{BB962C8B-B14F-4D97-AF65-F5344CB8AC3E}">
        <p14:creationId xmlns:p14="http://schemas.microsoft.com/office/powerpoint/2010/main" val="2016106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146304" y="1743627"/>
            <a:ext cx="18290006" cy="12977370"/>
          </a:xfrm>
        </p:spPr>
        <p:txBody>
          <a:bodyPr/>
          <a:lstStyle/>
          <a:p>
            <a:pPr marL="0" indent="0" algn="just">
              <a:buNone/>
            </a:pPr>
            <a:r>
              <a:rPr lang="tr-TR" altLang="tr-TR" sz="4400" dirty="0">
                <a:latin typeface="Times New Roman" panose="02020603050405020304" pitchFamily="18" charset="0"/>
                <a:cs typeface="Times New Roman" panose="02020603050405020304" pitchFamily="18" charset="0"/>
              </a:rPr>
              <a:t>	Tapu ve Kadastro müdürlükleri personelinin karşı karşıya olduğu ağır mali sorumluluğa bir çare bulmak adına yasal düzenleme yapılarak 6552 sayılı Kanunun 84. maddesi ile 2644 sayılı Tapu Kanununa eklenen Ek 2. madde hükmü 11.09.2014 tarihinde yürürlüğe konulmuştur. (10/9/2014-6552/84 md)</a:t>
            </a:r>
          </a:p>
          <a:p>
            <a:pPr marL="0" indent="0" algn="just">
              <a:buNone/>
            </a:pPr>
            <a:r>
              <a:rPr lang="tr-TR" altLang="tr-TR" sz="4400" dirty="0">
                <a:latin typeface="Times New Roman" panose="02020603050405020304" pitchFamily="18" charset="0"/>
                <a:cs typeface="Times New Roman" panose="02020603050405020304" pitchFamily="18" charset="0"/>
              </a:rPr>
              <a:t>	Tapu Kanununun Ek 2. madde hükmü “</a:t>
            </a:r>
            <a:r>
              <a:rPr lang="tr-TR" altLang="tr-TR" sz="4400" i="1" dirty="0">
                <a:latin typeface="Times New Roman" panose="02020603050405020304" pitchFamily="18" charset="0"/>
                <a:cs typeface="Times New Roman" panose="02020603050405020304" pitchFamily="18" charset="0"/>
              </a:rPr>
              <a:t>Tapu ve kadastro işlemleri ile ilgili olarak, Devletin kusursuz sorumluluğu sebebiyle yapılan ödemeler dolayısıyla, ihmali bulunan personel aleyhine başlatılacak rücu istemleri, ödeme tarihinden itibaren iki yıl, her hâlde zarara yol açan işlemin gerçekleştirildiği tarihten itibaren on yılın geçmesiyle zamanaşımına uğrar. Ağır kusura dayalı sorumluluğu bulunan personel için 11/01/2011 tarihli ve 6098 sayılı Türk Borçlar Kanununun 73 üncü maddesi hükümleri saklıdır</a:t>
            </a:r>
            <a:r>
              <a:rPr lang="tr-TR" altLang="tr-TR" sz="4400" dirty="0">
                <a:latin typeface="Times New Roman" panose="02020603050405020304" pitchFamily="18" charset="0"/>
                <a:cs typeface="Times New Roman" panose="02020603050405020304" pitchFamily="18" charset="0"/>
              </a:rPr>
              <a:t>.” şeklindedir. </a:t>
            </a:r>
          </a:p>
          <a:p>
            <a:pPr marL="0" indent="0" algn="just">
              <a:buNone/>
            </a:pPr>
            <a:r>
              <a:rPr lang="tr-TR" altLang="tr-TR" sz="4400" dirty="0">
                <a:latin typeface="Times New Roman" panose="02020603050405020304" pitchFamily="18" charset="0"/>
                <a:cs typeface="Times New Roman" panose="02020603050405020304" pitchFamily="18" charset="0"/>
              </a:rPr>
              <a:t>	Bu düzenlemeye göre; tapu ve kadastro memurlarının ağır kusur halleri dışındaki kusurlu eylemlerinin üzerinden </a:t>
            </a:r>
            <a:r>
              <a:rPr lang="tr-TR" altLang="tr-TR" sz="4400" b="1" dirty="0">
                <a:latin typeface="Times New Roman" panose="02020603050405020304" pitchFamily="18" charset="0"/>
                <a:cs typeface="Times New Roman" panose="02020603050405020304" pitchFamily="18" charset="0"/>
              </a:rPr>
              <a:t>on yıl </a:t>
            </a:r>
            <a:r>
              <a:rPr lang="tr-TR" altLang="tr-TR" sz="4400" dirty="0">
                <a:latin typeface="Times New Roman" panose="02020603050405020304" pitchFamily="18" charset="0"/>
                <a:cs typeface="Times New Roman" panose="02020603050405020304" pitchFamily="18" charset="0"/>
              </a:rPr>
              <a:t>geçmekle rücu istemi zamanaşımına uğrayacaktır. </a:t>
            </a:r>
          </a:p>
          <a:p>
            <a:pPr marL="361950" indent="0" algn="just">
              <a:buNone/>
            </a:pPr>
            <a:endParaRPr lang="tr-TR" sz="3400" dirty="0">
              <a:solidFill>
                <a:schemeClr val="tx2"/>
              </a:solidFill>
              <a:latin typeface="Times New Roman" pitchFamily="18" charset="0"/>
              <a:cs typeface="Times New Roman" pitchFamily="18" charset="0"/>
            </a:endParaRPr>
          </a:p>
          <a:p>
            <a:pPr marL="361950" indent="0" algn="just">
              <a:buNone/>
            </a:pPr>
            <a:endParaRPr lang="tr-TR" altLang="tr-TR" sz="34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0" y="-69784"/>
            <a:ext cx="17234453" cy="1218365"/>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3.4. Rücu Davasında Zamanaşımı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72731B7A-2635-4DAC-AC0E-A3D92A87ACE2}"/>
              </a:ext>
            </a:extLst>
          </p:cNvPr>
          <p:cNvSpPr>
            <a:spLocks noGrp="1"/>
          </p:cNvSpPr>
          <p:nvPr>
            <p:ph type="sldNum" sz="quarter" idx="12"/>
          </p:nvPr>
        </p:nvSpPr>
        <p:spPr/>
        <p:txBody>
          <a:bodyPr/>
          <a:lstStyle/>
          <a:p>
            <a:pPr>
              <a:defRPr/>
            </a:pPr>
            <a:fld id="{11D55053-8B16-9541-B035-A3E667511473}" type="slidenum">
              <a:rPr lang="en-US" altLang="en-US" smtClean="0"/>
              <a:pPr>
                <a:defRPr/>
              </a:pPr>
              <a:t>38</a:t>
            </a:fld>
            <a:endParaRPr lang="en-US" altLang="en-US"/>
          </a:p>
        </p:txBody>
      </p:sp>
    </p:spTree>
    <p:extLst>
      <p:ext uri="{BB962C8B-B14F-4D97-AF65-F5344CB8AC3E}">
        <p14:creationId xmlns:p14="http://schemas.microsoft.com/office/powerpoint/2010/main" val="312571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1218364"/>
            <a:ext cx="18798363" cy="11304939"/>
          </a:xfrm>
        </p:spPr>
        <p:txBody>
          <a:bodyPr/>
          <a:lstStyle/>
          <a:p>
            <a:pPr marL="0" indent="0" algn="just">
              <a:buNone/>
            </a:pPr>
            <a:r>
              <a:rPr lang="tr-TR" altLang="tr-TR" sz="3600" b="1" dirty="0">
                <a:solidFill>
                  <a:srgbClr val="0033CC"/>
                </a:solidFill>
              </a:rPr>
              <a:t>	</a:t>
            </a:r>
            <a:r>
              <a:rPr lang="tr-TR" altLang="tr-TR" sz="4400" b="1" dirty="0">
                <a:solidFill>
                  <a:srgbClr val="0033CC"/>
                </a:solidFill>
              </a:rPr>
              <a:t> </a:t>
            </a:r>
            <a:r>
              <a:rPr lang="tr-TR" altLang="tr-TR" sz="4400" dirty="0">
                <a:latin typeface="Times New Roman" panose="02020603050405020304" pitchFamily="18" charset="0"/>
                <a:cs typeface="Times New Roman" panose="02020603050405020304" pitchFamily="18" charset="0"/>
              </a:rPr>
              <a:t>6098 sayılı Türk Borçlar Kanununun 161. maddesinde belirtilen “</a:t>
            </a:r>
            <a:r>
              <a:rPr lang="tr-TR" altLang="tr-TR" sz="4400" i="1" dirty="0">
                <a:latin typeface="Times New Roman" panose="02020603050405020304" pitchFamily="18" charset="0"/>
                <a:cs typeface="Times New Roman" panose="02020603050405020304" pitchFamily="18" charset="0"/>
              </a:rPr>
              <a:t>Zamanaşımı ileri sürülmedikçe, hâkim bunu kendiliğinden göz önüne alamaz</a:t>
            </a:r>
            <a:r>
              <a:rPr lang="tr-TR" altLang="tr-TR" sz="4400" dirty="0">
                <a:latin typeface="Times New Roman" panose="02020603050405020304" pitchFamily="18" charset="0"/>
                <a:cs typeface="Times New Roman" panose="02020603050405020304" pitchFamily="18" charset="0"/>
              </a:rPr>
              <a:t>.” hükmü gereği zamanaşımı Borçlar Hukukunda </a:t>
            </a:r>
            <a:r>
              <a:rPr lang="tr-TR" altLang="tr-TR" sz="4400" u="sng" dirty="0">
                <a:latin typeface="Times New Roman" panose="02020603050405020304" pitchFamily="18" charset="0"/>
                <a:cs typeface="Times New Roman" panose="02020603050405020304" pitchFamily="18" charset="0"/>
              </a:rPr>
              <a:t>resen dikkate alınamadığından </a:t>
            </a:r>
            <a:r>
              <a:rPr lang="tr-TR" altLang="tr-TR" sz="4400" dirty="0">
                <a:latin typeface="Times New Roman" panose="02020603050405020304" pitchFamily="18" charset="0"/>
                <a:cs typeface="Times New Roman" panose="02020603050405020304" pitchFamily="18" charset="0"/>
              </a:rPr>
              <a:t>on yıl geçse dahi kusurlu memurlar hakkında rücu davası açılacak ve rücu davasında zamanaşımı bulunduğu ilgili memurlarca ileri sürülmedikçe memurlar borçtan dolayı sorumlu olacaktır. </a:t>
            </a:r>
          </a:p>
          <a:p>
            <a:pPr marL="0" indent="0" algn="just">
              <a:buNone/>
            </a:pPr>
            <a:r>
              <a:rPr lang="tr-TR" altLang="tr-TR" sz="4400" dirty="0">
                <a:latin typeface="Times New Roman" panose="02020603050405020304" pitchFamily="18" charset="0"/>
                <a:cs typeface="Times New Roman" panose="02020603050405020304" pitchFamily="18" charset="0"/>
              </a:rPr>
              <a:t>	Bu nedenle tapu ve kadastro memurları ile lisanslı harita kadastro mühendislerinin açılacak rücu davalarında </a:t>
            </a:r>
            <a:r>
              <a:rPr lang="tr-TR" altLang="tr-TR" sz="4400" u="sng" dirty="0">
                <a:latin typeface="Times New Roman" panose="02020603050405020304" pitchFamily="18" charset="0"/>
                <a:cs typeface="Times New Roman" panose="02020603050405020304" pitchFamily="18" charset="0"/>
              </a:rPr>
              <a:t>zamanaşımını bir def’i </a:t>
            </a:r>
            <a:r>
              <a:rPr lang="tr-TR" altLang="tr-TR" sz="4400" dirty="0">
                <a:latin typeface="Times New Roman" panose="02020603050405020304" pitchFamily="18" charset="0"/>
                <a:cs typeface="Times New Roman" panose="02020603050405020304" pitchFamily="18" charset="0"/>
              </a:rPr>
              <a:t>olarak dilekçeler aşamasında veya dilekçeler aşamasında zamanında cevap vermek koşuluyla tahkikat aşamasının sonuna kadar ıslah yoluyla ileri sürmeleri gerekmektedir.</a:t>
            </a:r>
            <a:endParaRPr lang="tr-TR" sz="4400" dirty="0">
              <a:solidFill>
                <a:schemeClr val="tx2"/>
              </a:solidFill>
              <a:cs typeface="Times New Roman" pitchFamily="18" charset="0"/>
            </a:endParaRPr>
          </a:p>
          <a:p>
            <a:pPr marL="361950" indent="0" algn="just">
              <a:buNone/>
            </a:pPr>
            <a:endParaRPr lang="tr-TR" altLang="tr-TR" sz="36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0" y="0"/>
            <a:ext cx="18526539" cy="1218365"/>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3.5. Zamanaşımı Savunmasının İleri Sürülmesi</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2B21006D-1787-4BD2-835F-2818CCCC2960}"/>
              </a:ext>
            </a:extLst>
          </p:cNvPr>
          <p:cNvSpPr>
            <a:spLocks noGrp="1"/>
          </p:cNvSpPr>
          <p:nvPr>
            <p:ph type="sldNum" sz="quarter" idx="12"/>
          </p:nvPr>
        </p:nvSpPr>
        <p:spPr/>
        <p:txBody>
          <a:bodyPr/>
          <a:lstStyle/>
          <a:p>
            <a:pPr>
              <a:defRPr/>
            </a:pPr>
            <a:fld id="{11D55053-8B16-9541-B035-A3E667511473}" type="slidenum">
              <a:rPr lang="en-US" altLang="en-US" smtClean="0"/>
              <a:pPr>
                <a:defRPr/>
              </a:pPr>
              <a:t>39</a:t>
            </a:fld>
            <a:endParaRPr lang="en-US" altLang="en-US"/>
          </a:p>
        </p:txBody>
      </p:sp>
    </p:spTree>
    <p:extLst>
      <p:ext uri="{BB962C8B-B14F-4D97-AF65-F5344CB8AC3E}">
        <p14:creationId xmlns:p14="http://schemas.microsoft.com/office/powerpoint/2010/main" val="82215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6556303-D217-F38B-2A6D-55356E427FA4}"/>
              </a:ext>
            </a:extLst>
          </p:cNvPr>
          <p:cNvPicPr>
            <a:picLocks noChangeAspect="1"/>
          </p:cNvPicPr>
          <p:nvPr/>
        </p:nvPicPr>
        <p:blipFill>
          <a:blip r:embed="rId2"/>
          <a:stretch>
            <a:fillRect/>
          </a:stretch>
        </p:blipFill>
        <p:spPr>
          <a:xfrm>
            <a:off x="1587" y="55715"/>
            <a:ext cx="24384000" cy="1360457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1218364"/>
            <a:ext cx="18798363" cy="11304939"/>
          </a:xfrm>
        </p:spPr>
        <p:txBody>
          <a:bodyPr/>
          <a:lstStyle/>
          <a:p>
            <a:pPr marL="0" indent="0" algn="just">
              <a:buNone/>
            </a:pPr>
            <a:r>
              <a:rPr lang="tr-TR" altLang="tr-TR" sz="3600" b="1" dirty="0">
                <a:solidFill>
                  <a:srgbClr val="0033CC"/>
                </a:solidFill>
              </a:rPr>
              <a:t>	</a:t>
            </a:r>
            <a:r>
              <a:rPr lang="tr-TR" altLang="tr-TR" sz="4400" dirty="0">
                <a:latin typeface="Times New Roman" panose="02020603050405020304" pitchFamily="18" charset="0"/>
                <a:cs typeface="Times New Roman" panose="02020603050405020304" pitchFamily="18" charset="0"/>
              </a:rPr>
              <a:t>Tapu ve kadastro memurlarının lehine kaleme alınan bu zamanaşımı düzenlemesinin istisnasını “ağır kusur” halleri oluşturmaktadır. Ağır kusur halinde zamanaşımı savunmasından istifade etmek mümkün olmayacaktır. </a:t>
            </a:r>
          </a:p>
          <a:p>
            <a:pPr marL="0" indent="0" algn="just">
              <a:buNone/>
            </a:pPr>
            <a:endParaRPr lang="tr-TR" altLang="tr-TR" sz="4400" dirty="0">
              <a:latin typeface="Times New Roman" panose="02020603050405020304" pitchFamily="18" charset="0"/>
              <a:cs typeface="Times New Roman" panose="02020603050405020304" pitchFamily="18" charset="0"/>
            </a:endParaRPr>
          </a:p>
          <a:p>
            <a:pPr marL="0" indent="0" algn="just">
              <a:buNone/>
            </a:pPr>
            <a:r>
              <a:rPr lang="tr-TR" altLang="tr-TR" sz="4400" dirty="0">
                <a:latin typeface="Times New Roman" panose="02020603050405020304" pitchFamily="18" charset="0"/>
                <a:cs typeface="Times New Roman" panose="02020603050405020304" pitchFamily="18" charset="0"/>
              </a:rPr>
              <a:t>	Kusurun kanunlarımızda tanımı yapılmış değildir. En genel tanımıyla kusur, genel hukuk düzenince kınanan fiillerdir. Bir başka deyişle, kusurlu davranışlar hukuka aykırı fiillerdir. </a:t>
            </a:r>
          </a:p>
          <a:p>
            <a:pPr marL="0" indent="0" algn="just">
              <a:buNone/>
            </a:pPr>
            <a:endParaRPr lang="tr-TR" altLang="tr-TR" sz="4400" dirty="0">
              <a:latin typeface="Times New Roman" panose="02020603050405020304" pitchFamily="18" charset="0"/>
              <a:cs typeface="Times New Roman" panose="02020603050405020304" pitchFamily="18" charset="0"/>
            </a:endParaRPr>
          </a:p>
          <a:p>
            <a:pPr marL="0" indent="0" algn="just">
              <a:buNone/>
            </a:pPr>
            <a:r>
              <a:rPr lang="tr-TR" altLang="tr-TR" sz="4400" dirty="0">
                <a:latin typeface="Times New Roman" panose="02020603050405020304" pitchFamily="18" charset="0"/>
                <a:cs typeface="Times New Roman" panose="02020603050405020304" pitchFamily="18" charset="0"/>
              </a:rPr>
              <a:t>	“Ağır kusur” kasıt ya da kasta yakın kusurlardır. Ağır kusur, yargı kararlarında, “</a:t>
            </a:r>
            <a:r>
              <a:rPr lang="tr-TR" altLang="tr-TR" sz="4400" i="1" dirty="0">
                <a:latin typeface="Times New Roman" panose="02020603050405020304" pitchFamily="18" charset="0"/>
                <a:cs typeface="Times New Roman" panose="02020603050405020304" pitchFamily="18" charset="0"/>
              </a:rPr>
              <a:t>aynı durum ve koşullarda her mantıklı insanın göstereceği en ilkel (basit) dikkat ve özenin gösterilmemesi</a:t>
            </a:r>
            <a:r>
              <a:rPr lang="tr-TR" altLang="tr-TR" sz="4400" dirty="0">
                <a:latin typeface="Times New Roman" panose="02020603050405020304" pitchFamily="18" charset="0"/>
                <a:cs typeface="Times New Roman" panose="02020603050405020304" pitchFamily="18" charset="0"/>
              </a:rPr>
              <a:t>” şeklinde tanımlanmaktadır. </a:t>
            </a:r>
            <a:endParaRPr lang="tr-TR" sz="3600" dirty="0">
              <a:solidFill>
                <a:schemeClr val="tx2"/>
              </a:solidFill>
              <a:cs typeface="Times New Roman" pitchFamily="18" charset="0"/>
            </a:endParaRPr>
          </a:p>
          <a:p>
            <a:pPr marL="361950" indent="0" algn="just">
              <a:buNone/>
            </a:pPr>
            <a:endParaRPr lang="tr-TR" altLang="tr-TR" sz="36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0" y="-25668"/>
            <a:ext cx="18546417" cy="1218365"/>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3.5. Zamanaşımı Savunmasının İleri Sürülmesi</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2B21006D-1787-4BD2-835F-2818CCCC2960}"/>
              </a:ext>
            </a:extLst>
          </p:cNvPr>
          <p:cNvSpPr>
            <a:spLocks noGrp="1"/>
          </p:cNvSpPr>
          <p:nvPr>
            <p:ph type="sldNum" sz="quarter" idx="12"/>
          </p:nvPr>
        </p:nvSpPr>
        <p:spPr/>
        <p:txBody>
          <a:bodyPr/>
          <a:lstStyle/>
          <a:p>
            <a:pPr>
              <a:defRPr/>
            </a:pPr>
            <a:fld id="{11D55053-8B16-9541-B035-A3E667511473}" type="slidenum">
              <a:rPr lang="en-US" altLang="en-US" smtClean="0"/>
              <a:pPr>
                <a:defRPr/>
              </a:pPr>
              <a:t>40</a:t>
            </a:fld>
            <a:endParaRPr lang="en-US" altLang="en-US"/>
          </a:p>
        </p:txBody>
      </p:sp>
    </p:spTree>
    <p:extLst>
      <p:ext uri="{BB962C8B-B14F-4D97-AF65-F5344CB8AC3E}">
        <p14:creationId xmlns:p14="http://schemas.microsoft.com/office/powerpoint/2010/main" val="928402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401440" y="3418256"/>
            <a:ext cx="19476821" cy="4870980"/>
          </a:xfrm>
        </p:spPr>
        <p:txBody>
          <a:bodyPr/>
          <a:lstStyle/>
          <a:p>
            <a:pPr eaLnBrk="1" hangingPunct="1"/>
            <a:r>
              <a:rPr lang="tr-TR" altLang="en-US" sz="7200" b="1" dirty="0">
                <a:solidFill>
                  <a:srgbClr val="E46C0A"/>
                </a:solidFill>
                <a:latin typeface="Times New Roman" panose="02020603050405020304" pitchFamily="18" charset="0"/>
                <a:cs typeface="Times New Roman" panose="02020603050405020304" pitchFamily="18" charset="0"/>
              </a:rPr>
              <a:t>4. BÖLÜM</a:t>
            </a:r>
            <a:br>
              <a:rPr lang="tr-TR" altLang="en-US" sz="7200" b="1" dirty="0">
                <a:solidFill>
                  <a:srgbClr val="E46C0A"/>
                </a:solidFill>
                <a:latin typeface="Times New Roman" panose="02020603050405020304" pitchFamily="18" charset="0"/>
                <a:cs typeface="Times New Roman" panose="02020603050405020304" pitchFamily="18" charset="0"/>
              </a:rPr>
            </a:br>
            <a:r>
              <a:rPr lang="tr-TR" altLang="en-US" sz="7200" b="1" dirty="0">
                <a:solidFill>
                  <a:srgbClr val="E46C0A"/>
                </a:solidFill>
                <a:latin typeface="Times New Roman" panose="02020603050405020304" pitchFamily="18" charset="0"/>
                <a:cs typeface="Times New Roman" panose="02020603050405020304" pitchFamily="18" charset="0"/>
              </a:rPr>
              <a:t>LİSANSLI HARİTA KADASTRO MÜHENDİSLİK BÜROLARININ DİĞER SORUMLULUKLARI</a:t>
            </a:r>
            <a:endParaRPr lang="en-US" altLang="en-US" sz="72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A6DC180-6E6F-4726-A43E-EC2774AAC480}"/>
              </a:ext>
            </a:extLst>
          </p:cNvPr>
          <p:cNvSpPr>
            <a:spLocks noGrp="1"/>
          </p:cNvSpPr>
          <p:nvPr>
            <p:ph type="sldNum" sz="quarter" idx="12"/>
          </p:nvPr>
        </p:nvSpPr>
        <p:spPr/>
        <p:txBody>
          <a:bodyPr/>
          <a:lstStyle/>
          <a:p>
            <a:pPr>
              <a:defRPr/>
            </a:pPr>
            <a:fld id="{11D55053-8B16-9541-B035-A3E667511473}" type="slidenum">
              <a:rPr lang="en-US" altLang="en-US" smtClean="0"/>
              <a:pPr>
                <a:defRPr/>
              </a:pPr>
              <a:t>41</a:t>
            </a:fld>
            <a:endParaRPr lang="en-US" altLang="en-US"/>
          </a:p>
        </p:txBody>
      </p:sp>
    </p:spTree>
    <p:extLst>
      <p:ext uri="{BB962C8B-B14F-4D97-AF65-F5344CB8AC3E}">
        <p14:creationId xmlns:p14="http://schemas.microsoft.com/office/powerpoint/2010/main" val="3712330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39755" y="1689656"/>
            <a:ext cx="18665686" cy="11753294"/>
          </a:xfrm>
        </p:spPr>
        <p:txBody>
          <a:bodyPr/>
          <a:lstStyle/>
          <a:p>
            <a:pPr marL="0" algn="just">
              <a:spcBef>
                <a:spcPts val="600"/>
              </a:spcBef>
            </a:pPr>
            <a:r>
              <a:rPr lang="tr-TR" sz="4400" b="1" dirty="0">
                <a:latin typeface="Times New Roman" panose="02020603050405020304" pitchFamily="18" charset="0"/>
                <a:cs typeface="Times New Roman" panose="02020603050405020304" pitchFamily="18" charset="0"/>
              </a:rPr>
              <a:t>İdari para cezası </a:t>
            </a:r>
            <a:r>
              <a:rPr lang="tr-TR" sz="4400" dirty="0">
                <a:latin typeface="Times New Roman" panose="02020603050405020304" pitchFamily="18" charset="0"/>
                <a:cs typeface="Times New Roman" panose="02020603050405020304" pitchFamily="18" charset="0"/>
              </a:rPr>
              <a:t>: 5368 sayılı Kanunun 4/A maddesi ile 8 inci maddesinin birinci ve ikinci fıkraları hükümlerine aykırı davranışta bulunanlara, fiilleri suç oluşturmadığı takdirde, bin Türk Lirasından elli bin Türk Lirasına kadar idarî para cezası Tapu ve Kadastro Genel Müdürlüğünce verilir. </a:t>
            </a:r>
          </a:p>
          <a:p>
            <a:pPr marL="0" indent="0" algn="just">
              <a:spcBef>
                <a:spcPts val="0"/>
              </a:spcBef>
              <a:buNone/>
            </a:pPr>
            <a:r>
              <a:rPr lang="tr-TR" sz="4400" dirty="0">
                <a:latin typeface="Times New Roman" panose="02020603050405020304" pitchFamily="18" charset="0"/>
                <a:cs typeface="Times New Roman" panose="02020603050405020304" pitchFamily="18" charset="0"/>
              </a:rPr>
              <a:t>	</a:t>
            </a:r>
            <a:r>
              <a:rPr lang="tr-TR" sz="4400" u="sng" dirty="0">
                <a:latin typeface="Times New Roman" panose="02020603050405020304" pitchFamily="18" charset="0"/>
                <a:cs typeface="Times New Roman" panose="02020603050405020304" pitchFamily="18" charset="0"/>
              </a:rPr>
              <a:t>Ceza hukuku yönünden suç oluşturmadığı takdirde;</a:t>
            </a:r>
            <a:r>
              <a:rPr lang="tr-TR" sz="4400" dirty="0">
                <a:latin typeface="Times New Roman" panose="02020603050405020304" pitchFamily="18" charset="0"/>
                <a:cs typeface="Times New Roman" panose="02020603050405020304" pitchFamily="18" charset="0"/>
              </a:rPr>
              <a:t> </a:t>
            </a:r>
          </a:p>
          <a:p>
            <a:pPr marL="0" indent="0" algn="just">
              <a:spcBef>
                <a:spcPts val="0"/>
              </a:spcBef>
              <a:buNone/>
            </a:pPr>
            <a:r>
              <a:rPr lang="tr-TR" sz="4400" dirty="0">
                <a:latin typeface="Times New Roman" panose="02020603050405020304" pitchFamily="18" charset="0"/>
                <a:cs typeface="Times New Roman" panose="02020603050405020304" pitchFamily="18" charset="0"/>
              </a:rPr>
              <a:t>	a) Tutulması gerekli kayıt ve defterlerin usulüne uygun tutulmaması.</a:t>
            </a:r>
          </a:p>
          <a:p>
            <a:pPr marL="0" algn="just">
              <a:spcBef>
                <a:spcPts val="0"/>
              </a:spcBef>
              <a:buNone/>
            </a:pPr>
            <a:r>
              <a:rPr lang="tr-TR" sz="4400" dirty="0">
                <a:latin typeface="Times New Roman" panose="02020603050405020304" pitchFamily="18" charset="0"/>
                <a:cs typeface="Times New Roman" panose="02020603050405020304" pitchFamily="18" charset="0"/>
              </a:rPr>
              <a:t>	b) Hizmete ilişkin bilgi ve belgelerin verilmesi, kullanılmasında İdarece belirlenen usullere uyulmaması.</a:t>
            </a:r>
          </a:p>
          <a:p>
            <a:pPr marL="0" algn="just">
              <a:spcBef>
                <a:spcPts val="0"/>
              </a:spcBef>
              <a:buNone/>
            </a:pPr>
            <a:r>
              <a:rPr lang="tr-TR" sz="4400" dirty="0">
                <a:latin typeface="Times New Roman" panose="02020603050405020304" pitchFamily="18" charset="0"/>
                <a:cs typeface="Times New Roman" panose="02020603050405020304" pitchFamily="18" charset="0"/>
              </a:rPr>
              <a:t>	c) Adres değişikliğinde İdareye bilgi verilmemesi.</a:t>
            </a:r>
          </a:p>
          <a:p>
            <a:pPr marL="0" algn="just">
              <a:spcBef>
                <a:spcPts val="0"/>
              </a:spcBef>
              <a:buNone/>
            </a:pPr>
            <a:r>
              <a:rPr lang="tr-TR" sz="4400" dirty="0">
                <a:latin typeface="Times New Roman" panose="02020603050405020304" pitchFamily="18" charset="0"/>
                <a:cs typeface="Times New Roman" panose="02020603050405020304" pitchFamily="18" charset="0"/>
              </a:rPr>
              <a:t>	ç) Hizmetle ilgili İdarece belirlenen ücret tarifesine uyulmaması.</a:t>
            </a:r>
          </a:p>
          <a:p>
            <a:pPr marL="0" algn="just">
              <a:spcBef>
                <a:spcPts val="0"/>
              </a:spcBef>
              <a:buNone/>
            </a:pPr>
            <a:r>
              <a:rPr lang="tr-TR" sz="4400" dirty="0">
                <a:latin typeface="Times New Roman" panose="02020603050405020304" pitchFamily="18" charset="0"/>
                <a:cs typeface="Times New Roman" panose="02020603050405020304" pitchFamily="18" charset="0"/>
              </a:rPr>
              <a:t>	d) Kanunun 4/A maddesinde belirtilen disiplin cezası gerektiren fiil ve hallerin işlenmesi (</a:t>
            </a:r>
            <a:r>
              <a:rPr lang="tr-TR" sz="4400" i="1" dirty="0">
                <a:latin typeface="Times New Roman" panose="02020603050405020304" pitchFamily="18" charset="0"/>
                <a:cs typeface="Times New Roman" panose="02020603050405020304" pitchFamily="18" charset="0"/>
              </a:rPr>
              <a:t>bu hüküm sadece genelge de bulunmaktadır</a:t>
            </a:r>
            <a:r>
              <a:rPr lang="tr-TR" sz="4400" dirty="0">
                <a:latin typeface="Times New Roman" panose="02020603050405020304" pitchFamily="18" charset="0"/>
                <a:cs typeface="Times New Roman" panose="02020603050405020304" pitchFamily="18" charset="0"/>
              </a:rPr>
              <a:t>)</a:t>
            </a:r>
            <a:endParaRPr lang="tr-TR" sz="1200" dirty="0">
              <a:latin typeface="Times New Roman" panose="02020603050405020304" pitchFamily="18" charset="0"/>
              <a:cs typeface="Times New Roman" panose="02020603050405020304" pitchFamily="18" charset="0"/>
            </a:endParaRPr>
          </a:p>
          <a:p>
            <a:pPr marL="0" algn="just">
              <a:spcBef>
                <a:spcPts val="0"/>
              </a:spcBef>
              <a:buNone/>
            </a:pPr>
            <a:r>
              <a:rPr lang="tr-TR" sz="4400" dirty="0">
                <a:latin typeface="Times New Roman" panose="02020603050405020304" pitchFamily="18" charset="0"/>
                <a:cs typeface="Times New Roman" panose="02020603050405020304" pitchFamily="18" charset="0"/>
              </a:rPr>
              <a:t>	Tespit edilen eylemlere ilişkin ilgili hükümlere istinaden </a:t>
            </a:r>
            <a:r>
              <a:rPr lang="tr-TR" sz="4400" u="sng" dirty="0">
                <a:latin typeface="Times New Roman" panose="02020603050405020304" pitchFamily="18" charset="0"/>
                <a:cs typeface="Times New Roman" panose="02020603050405020304" pitchFamily="18" charset="0"/>
              </a:rPr>
              <a:t>Genel Müdür </a:t>
            </a:r>
            <a:r>
              <a:rPr lang="tr-TR" sz="4400" dirty="0">
                <a:latin typeface="Times New Roman" panose="02020603050405020304" pitchFamily="18" charset="0"/>
                <a:cs typeface="Times New Roman" panose="02020603050405020304" pitchFamily="18" charset="0"/>
              </a:rPr>
              <a:t>tarafından idari para cezası verilir. </a:t>
            </a:r>
          </a:p>
          <a:p>
            <a:pPr marL="0" algn="just">
              <a:spcBef>
                <a:spcPts val="0"/>
              </a:spcBef>
              <a:buNone/>
            </a:pPr>
            <a:r>
              <a:rPr lang="tr-TR" sz="4400" dirty="0">
                <a:latin typeface="Times New Roman" panose="02020603050405020304" pitchFamily="18" charset="0"/>
                <a:cs typeface="Times New Roman" panose="02020603050405020304" pitchFamily="18" charset="0"/>
              </a:rPr>
              <a:t>	</a:t>
            </a:r>
            <a:endParaRPr lang="tr-TR" altLang="tr-TR" sz="60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0"/>
            <a:ext cx="18884348" cy="1371600"/>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4.1. İdari Para Cezası </a:t>
            </a:r>
            <a:endParaRPr lang="en-US" altLang="en-US" sz="5400" b="1" dirty="0"/>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1834F8D4-B810-4014-BCE3-9743990323EF}"/>
              </a:ext>
            </a:extLst>
          </p:cNvPr>
          <p:cNvSpPr>
            <a:spLocks noGrp="1"/>
          </p:cNvSpPr>
          <p:nvPr>
            <p:ph type="sldNum" sz="quarter" idx="12"/>
          </p:nvPr>
        </p:nvSpPr>
        <p:spPr/>
        <p:txBody>
          <a:bodyPr/>
          <a:lstStyle/>
          <a:p>
            <a:pPr>
              <a:defRPr/>
            </a:pPr>
            <a:fld id="{11D55053-8B16-9541-B035-A3E667511473}" type="slidenum">
              <a:rPr lang="en-US" altLang="en-US" smtClean="0"/>
              <a:pPr>
                <a:defRPr/>
              </a:pPr>
              <a:t>42</a:t>
            </a:fld>
            <a:endParaRPr lang="en-US" altLang="en-US"/>
          </a:p>
        </p:txBody>
      </p:sp>
    </p:spTree>
    <p:extLst>
      <p:ext uri="{BB962C8B-B14F-4D97-AF65-F5344CB8AC3E}">
        <p14:creationId xmlns:p14="http://schemas.microsoft.com/office/powerpoint/2010/main" val="887442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39756" y="1689656"/>
            <a:ext cx="18307878" cy="11753294"/>
          </a:xfrm>
        </p:spPr>
        <p:txBody>
          <a:bodyPr/>
          <a:lstStyle/>
          <a:p>
            <a:pPr marL="0" algn="just">
              <a:spcBef>
                <a:spcPts val="1200"/>
              </a:spcBef>
              <a:buNone/>
            </a:pPr>
            <a:r>
              <a:rPr lang="tr-TR" sz="4400" dirty="0">
                <a:latin typeface="Times New Roman" panose="02020603050405020304" pitchFamily="18" charset="0"/>
                <a:cs typeface="Times New Roman" panose="02020603050405020304" pitchFamily="18" charset="0"/>
              </a:rPr>
              <a:t>	İdari para cezaları, tebliğinden itibaren </a:t>
            </a:r>
            <a:r>
              <a:rPr lang="tr-TR" sz="4400" u="sng" dirty="0">
                <a:latin typeface="Times New Roman" panose="02020603050405020304" pitchFamily="18" charset="0"/>
                <a:cs typeface="Times New Roman" panose="02020603050405020304" pitchFamily="18" charset="0"/>
              </a:rPr>
              <a:t>bir ay içinde ödenir</a:t>
            </a:r>
            <a:r>
              <a:rPr lang="tr-TR" sz="4400" dirty="0">
                <a:latin typeface="Times New Roman" panose="02020603050405020304" pitchFamily="18" charset="0"/>
                <a:cs typeface="Times New Roman" panose="02020603050405020304" pitchFamily="18" charset="0"/>
              </a:rPr>
              <a:t>. </a:t>
            </a:r>
          </a:p>
          <a:p>
            <a:pPr marL="0" algn="just">
              <a:spcBef>
                <a:spcPts val="1200"/>
              </a:spcBef>
              <a:buNone/>
            </a:pPr>
            <a:r>
              <a:rPr lang="tr-TR" sz="4400" dirty="0">
                <a:latin typeface="Times New Roman" panose="02020603050405020304" pitchFamily="18" charset="0"/>
                <a:cs typeface="Times New Roman" panose="02020603050405020304" pitchFamily="18" charset="0"/>
              </a:rPr>
              <a:t>	Bu madde kapsamında verilen idari para cezalarına karşı tebliğ tarihinden itibaren </a:t>
            </a:r>
            <a:r>
              <a:rPr lang="tr-TR" sz="4400" u="sng" dirty="0">
                <a:latin typeface="Times New Roman" panose="02020603050405020304" pitchFamily="18" charset="0"/>
                <a:cs typeface="Times New Roman" panose="02020603050405020304" pitchFamily="18" charset="0"/>
              </a:rPr>
              <a:t>altmış gün içinde</a:t>
            </a:r>
            <a:r>
              <a:rPr lang="tr-TR" sz="4400" dirty="0">
                <a:latin typeface="Times New Roman" panose="02020603050405020304" pitchFamily="18" charset="0"/>
                <a:cs typeface="Times New Roman" panose="02020603050405020304" pitchFamily="18" charset="0"/>
              </a:rPr>
              <a:t> </a:t>
            </a:r>
            <a:r>
              <a:rPr lang="tr-TR" sz="4400" u="sng" dirty="0">
                <a:latin typeface="Times New Roman" panose="02020603050405020304" pitchFamily="18" charset="0"/>
                <a:cs typeface="Times New Roman" panose="02020603050405020304" pitchFamily="18" charset="0"/>
              </a:rPr>
              <a:t>idare mahkemesinde</a:t>
            </a:r>
            <a:r>
              <a:rPr lang="tr-TR" sz="4400" dirty="0">
                <a:latin typeface="Times New Roman" panose="02020603050405020304" pitchFamily="18" charset="0"/>
                <a:cs typeface="Times New Roman" panose="02020603050405020304" pitchFamily="18" charset="0"/>
              </a:rPr>
              <a:t> dava açılabilir.</a:t>
            </a:r>
          </a:p>
          <a:p>
            <a:pPr marL="0" algn="just">
              <a:spcBef>
                <a:spcPts val="1200"/>
              </a:spcBef>
              <a:buNone/>
            </a:pPr>
            <a:r>
              <a:rPr lang="tr-TR" sz="4400" dirty="0">
                <a:latin typeface="Times New Roman" panose="02020603050405020304" pitchFamily="18" charset="0"/>
                <a:cs typeface="Times New Roman" panose="02020603050405020304" pitchFamily="18" charset="0"/>
              </a:rPr>
              <a:t>	Bir eylemden dolayı disiplin cezası verilmesi ya da disiplin cezasının zamanaşımına uğramış olması, idari para cezası verilmesine engel teşkil etmez. (Gen. m.32/2)</a:t>
            </a:r>
          </a:p>
          <a:p>
            <a:pPr marL="361950" indent="0" algn="just">
              <a:buNone/>
            </a:pPr>
            <a:endParaRPr lang="tr-TR" altLang="tr-TR" sz="6000" dirty="0"/>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0"/>
            <a:ext cx="18884348" cy="1888710"/>
          </a:xfrm>
        </p:spPr>
        <p:txBody>
          <a:bodyPr>
            <a:normAutofit/>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4.1. İdari Para Cezası </a:t>
            </a:r>
            <a:endParaRPr lang="en-US" altLang="en-US" sz="5400" b="1" dirty="0"/>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lt Bilgi Yer Tutucusu 1">
            <a:extLst>
              <a:ext uri="{FF2B5EF4-FFF2-40B4-BE49-F238E27FC236}">
                <a16:creationId xmlns:a16="http://schemas.microsoft.com/office/drawing/2014/main" id="{C74478A4-2EC6-49B3-A8DA-45FEE874E5FB}"/>
              </a:ext>
            </a:extLst>
          </p:cNvPr>
          <p:cNvSpPr>
            <a:spLocks noGrp="1"/>
          </p:cNvSpPr>
          <p:nvPr>
            <p:ph type="ftr" sz="quarter" idx="11"/>
          </p:nvPr>
        </p:nvSpPr>
        <p:spPr/>
        <p:txBody>
          <a:bodyPr/>
          <a:lstStyle/>
          <a:p>
            <a:pPr>
              <a:defRPr/>
            </a:pPr>
            <a:endParaRPr lang="en-US" dirty="0"/>
          </a:p>
        </p:txBody>
      </p:sp>
      <p:sp>
        <p:nvSpPr>
          <p:cNvPr id="3" name="Slayt Numarası Yer Tutucusu 2">
            <a:extLst>
              <a:ext uri="{FF2B5EF4-FFF2-40B4-BE49-F238E27FC236}">
                <a16:creationId xmlns:a16="http://schemas.microsoft.com/office/drawing/2014/main" id="{1834F8D4-B810-4014-BCE3-9743990323EF}"/>
              </a:ext>
            </a:extLst>
          </p:cNvPr>
          <p:cNvSpPr>
            <a:spLocks noGrp="1"/>
          </p:cNvSpPr>
          <p:nvPr>
            <p:ph type="sldNum" sz="quarter" idx="12"/>
          </p:nvPr>
        </p:nvSpPr>
        <p:spPr/>
        <p:txBody>
          <a:bodyPr/>
          <a:lstStyle/>
          <a:p>
            <a:pPr>
              <a:defRPr/>
            </a:pPr>
            <a:fld id="{11D55053-8B16-9541-B035-A3E667511473}" type="slidenum">
              <a:rPr lang="en-US" altLang="en-US" smtClean="0"/>
              <a:pPr>
                <a:defRPr/>
              </a:pPr>
              <a:t>43</a:t>
            </a:fld>
            <a:endParaRPr lang="en-US" altLang="en-US"/>
          </a:p>
        </p:txBody>
      </p:sp>
    </p:spTree>
    <p:extLst>
      <p:ext uri="{BB962C8B-B14F-4D97-AF65-F5344CB8AC3E}">
        <p14:creationId xmlns:p14="http://schemas.microsoft.com/office/powerpoint/2010/main" val="936960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89B8F237-78BC-4865-B8F4-DFC159760527}"/>
              </a:ext>
            </a:extLst>
          </p:cNvPr>
          <p:cNvPicPr/>
          <p:nvPr/>
        </p:nvPicPr>
        <p:blipFill>
          <a:blip r:embed="rId2" cstate="print"/>
          <a:stretch>
            <a:fillRect/>
          </a:stretch>
        </p:blipFill>
        <p:spPr>
          <a:xfrm>
            <a:off x="54365" y="0"/>
            <a:ext cx="26107245" cy="141351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401440" y="3418256"/>
            <a:ext cx="19476821" cy="4870980"/>
          </a:xfrm>
        </p:spPr>
        <p:txBody>
          <a:bodyPr/>
          <a:lstStyle/>
          <a:p>
            <a:pPr eaLnBrk="1" hangingPunct="1"/>
            <a:r>
              <a:rPr lang="tr-TR" altLang="en-US" sz="7200" b="1" dirty="0">
                <a:solidFill>
                  <a:srgbClr val="E46C0A"/>
                </a:solidFill>
                <a:latin typeface="Times New Roman" panose="02020603050405020304" pitchFamily="18" charset="0"/>
                <a:cs typeface="Times New Roman" panose="02020603050405020304" pitchFamily="18" charset="0"/>
              </a:rPr>
              <a:t>5. BÖLÜM</a:t>
            </a:r>
            <a:br>
              <a:rPr lang="tr-TR" altLang="en-US" sz="7200" b="1" dirty="0">
                <a:solidFill>
                  <a:srgbClr val="E46C0A"/>
                </a:solidFill>
                <a:latin typeface="Times New Roman" panose="02020603050405020304" pitchFamily="18" charset="0"/>
                <a:cs typeface="Times New Roman" panose="02020603050405020304" pitchFamily="18" charset="0"/>
              </a:rPr>
            </a:br>
            <a:r>
              <a:rPr lang="tr-TR" altLang="en-US" sz="7200" b="1" dirty="0">
                <a:solidFill>
                  <a:srgbClr val="E46C0A"/>
                </a:solidFill>
                <a:latin typeface="Times New Roman" panose="02020603050405020304" pitchFamily="18" charset="0"/>
                <a:cs typeface="Times New Roman" panose="02020603050405020304" pitchFamily="18" charset="0"/>
              </a:rPr>
              <a:t>LİSANSLI HARİTA KADASTRO MÜHENDİSLİK BÜROLARININ CEZA SORUMLULUĞU</a:t>
            </a:r>
            <a:endParaRPr lang="en-US" altLang="en-US" sz="72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A6DC180-6E6F-4726-A43E-EC2774AAC480}"/>
              </a:ext>
            </a:extLst>
          </p:cNvPr>
          <p:cNvSpPr>
            <a:spLocks noGrp="1"/>
          </p:cNvSpPr>
          <p:nvPr>
            <p:ph type="sldNum" sz="quarter" idx="12"/>
          </p:nvPr>
        </p:nvSpPr>
        <p:spPr/>
        <p:txBody>
          <a:bodyPr/>
          <a:lstStyle/>
          <a:p>
            <a:pPr>
              <a:defRPr/>
            </a:pPr>
            <a:fld id="{11D55053-8B16-9541-B035-A3E667511473}" type="slidenum">
              <a:rPr lang="en-US" altLang="en-US" smtClean="0"/>
              <a:pPr>
                <a:defRPr/>
              </a:pPr>
              <a:t>45</a:t>
            </a:fld>
            <a:endParaRPr lang="en-US" altLang="en-US"/>
          </a:p>
        </p:txBody>
      </p:sp>
    </p:spTree>
    <p:extLst>
      <p:ext uri="{BB962C8B-B14F-4D97-AF65-F5344CB8AC3E}">
        <p14:creationId xmlns:p14="http://schemas.microsoft.com/office/powerpoint/2010/main" val="1617553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grafik">
            <a:hlinkClick r:id="" action="ppaction://media"/>
            <a:extLst>
              <a:ext uri="{FF2B5EF4-FFF2-40B4-BE49-F238E27FC236}">
                <a16:creationId xmlns:a16="http://schemas.microsoft.com/office/drawing/2014/main" id="{3C9A4DE5-23BC-4843-B50D-8FAB8C3AF8A4}"/>
              </a:ext>
            </a:extLst>
          </p:cNvPr>
          <p:cNvPicPr>
            <a:picLocks noChangeAspect="1"/>
          </p:cNvPicPr>
          <p:nvPr>
            <a:videoFile r:link="rId2"/>
            <p:extLst>
              <p:ext uri="{DAA4B4D4-6D71-4841-9C94-3DE7FCFB9230}">
                <p14:media xmlns:p14="http://schemas.microsoft.com/office/powerpoint/2010/main" r:embed="rId1">
                  <p14:bmkLst>
                    <p14:bmk name="Yer İşareti 1" time="3631.359"/>
                  </p14:bmkLst>
                </p14:media>
              </p:ext>
            </p:extLst>
          </p:nvPr>
        </p:nvPicPr>
        <p:blipFill>
          <a:blip r:embed="rId4"/>
          <a:stretch>
            <a:fillRect/>
          </a:stretch>
        </p:blipFill>
        <p:spPr>
          <a:xfrm>
            <a:off x="-240633" y="0"/>
            <a:ext cx="24387175" cy="13717786"/>
          </a:xfrm>
          <a:prstGeom prst="rect">
            <a:avLst/>
          </a:prstGeom>
        </p:spPr>
      </p:pic>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200877" y="1987826"/>
            <a:ext cx="19323763" cy="11296374"/>
          </a:xfrm>
        </p:spPr>
        <p:txBody>
          <a:bodyPr/>
          <a:lstStyle/>
          <a:p>
            <a:pPr marL="0" indent="0" algn="just" eaLnBrk="1" hangingPunct="1">
              <a:buNone/>
            </a:pPr>
            <a:r>
              <a:rPr lang="tr-TR" altLang="tr-TR" sz="4400" dirty="0">
                <a:latin typeface="Times New Roman" panose="02020603050405020304" pitchFamily="18" charset="0"/>
                <a:cs typeface="Times New Roman" panose="02020603050405020304" pitchFamily="18" charset="0"/>
              </a:rPr>
              <a:t>	657 sayılı kanunun 4(A) maddesinde memur, «</a:t>
            </a:r>
            <a:r>
              <a:rPr lang="tr-TR" altLang="tr-TR" sz="4400" i="1" dirty="0">
                <a:latin typeface="Times New Roman" panose="02020603050405020304" pitchFamily="18" charset="0"/>
                <a:cs typeface="Times New Roman" panose="02020603050405020304" pitchFamily="18" charset="0"/>
              </a:rPr>
              <a:t>Mevcut kuruluş biçimine bakılmaksızın, Devlet ve diğer kamu tüzel kişiliklerince genel idare esaslarına göre yürütülen asli ve sürekli kamu hizmetlerini ifa ile görevlendirilenler, bu kanunun uygulanmasında memur sayılır</a:t>
            </a:r>
            <a:r>
              <a:rPr lang="tr-TR" altLang="tr-TR" sz="4400" dirty="0">
                <a:latin typeface="Times New Roman" panose="02020603050405020304" pitchFamily="18" charset="0"/>
                <a:cs typeface="Times New Roman" panose="02020603050405020304" pitchFamily="18" charset="0"/>
              </a:rPr>
              <a:t>» şeklinde tanımlanmıştır. </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5237 sayılı kanunun 6. maddesinde ise «</a:t>
            </a:r>
            <a:r>
              <a:rPr lang="tr-TR" altLang="tr-TR" sz="4400" i="1" dirty="0">
                <a:latin typeface="Times New Roman" panose="02020603050405020304" pitchFamily="18" charset="0"/>
                <a:cs typeface="Times New Roman" panose="02020603050405020304" pitchFamily="18" charset="0"/>
              </a:rPr>
              <a:t>kamu görevlisi deyiminden; kamusal faaliyetin yürütülmesine atama veya seçilme yoluyla ya da herhangi bir surette sürekli, süreli veya geçici olarak katılan kişi</a:t>
            </a:r>
            <a:r>
              <a:rPr lang="tr-TR" altLang="tr-TR" sz="4400" dirty="0">
                <a:latin typeface="Times New Roman" panose="02020603050405020304" pitchFamily="18" charset="0"/>
                <a:cs typeface="Times New Roman" panose="02020603050405020304" pitchFamily="18" charset="0"/>
              </a:rPr>
              <a:t>» tanımı yapılmıştır.</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Açıkça görüldüğü üzere kanun koyucu ceza sorumluluğu açısından memur tanımı yapmaktan imtina etmiştir. Memur yerine kamu görevlisi tanımı yaparak ceza sorumluluğunu daha geniş tutmuştur. </a:t>
            </a:r>
          </a:p>
          <a:p>
            <a:pPr marL="0" indent="0" algn="just" eaLnBrk="1" hangingPunct="1">
              <a:lnSpc>
                <a:spcPct val="80000"/>
              </a:lnSpc>
              <a:buNone/>
            </a:pPr>
            <a:endParaRPr lang="tr-TR" altLang="tr-TR" sz="3200" b="1" dirty="0">
              <a:solidFill>
                <a:srgbClr val="C00000"/>
              </a:solidFill>
            </a:endParaRPr>
          </a:p>
        </p:txBody>
      </p:sp>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1" y="0"/>
            <a:ext cx="19540330" cy="1712990"/>
          </a:xfrm>
        </p:spPr>
        <p:txBody>
          <a:bodyPr/>
          <a:lstStyle/>
          <a:p>
            <a:pPr eaLnBrk="1" hangingPunct="1"/>
            <a:br>
              <a:rPr lang="tr-TR" altLang="en-US" sz="5400" b="1" dirty="0">
                <a:latin typeface="Times New Roman" panose="02020603050405020304" pitchFamily="18" charset="0"/>
                <a:cs typeface="Times New Roman" panose="02020603050405020304" pitchFamily="18" charset="0"/>
              </a:rPr>
            </a:br>
            <a:r>
              <a:rPr lang="tr-TR" altLang="en-US" sz="5400" b="1" dirty="0">
                <a:solidFill>
                  <a:schemeClr val="tx2"/>
                </a:solidFill>
                <a:latin typeface="Times New Roman" panose="02020603050405020304" pitchFamily="18" charset="0"/>
                <a:cs typeface="Times New Roman" panose="02020603050405020304" pitchFamily="18" charset="0"/>
              </a:rPr>
              <a:t>5.1. Memura Özgü Bazı Suçlar ve Soruşturma Usulü</a:t>
            </a:r>
            <a:br>
              <a:rPr lang="tr-TR" altLang="en-US" sz="4800" b="1" dirty="0">
                <a:solidFill>
                  <a:schemeClr val="tx2"/>
                </a:solidFill>
                <a:latin typeface="Times New Roman" panose="02020603050405020304" pitchFamily="18" charset="0"/>
                <a:cs typeface="Times New Roman" panose="02020603050405020304" pitchFamily="18" charset="0"/>
              </a:rPr>
            </a:br>
            <a:endParaRPr lang="en-US" altLang="en-US" sz="4800" b="1" dirty="0">
              <a:solidFill>
                <a:schemeClr val="tx2"/>
              </a:solidFill>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a:extLst>
              <a:ext uri="{FF2B5EF4-FFF2-40B4-BE49-F238E27FC236}">
                <a16:creationId xmlns:a16="http://schemas.microsoft.com/office/drawing/2014/main" id="{7A1805ED-2BDE-449D-B7F2-ABC3C11A702A}"/>
              </a:ext>
            </a:extLst>
          </p:cNvPr>
          <p:cNvSpPr>
            <a:spLocks noGrp="1"/>
          </p:cNvSpPr>
          <p:nvPr>
            <p:ph type="sldNum" sz="quarter" idx="12"/>
          </p:nvPr>
        </p:nvSpPr>
        <p:spPr/>
        <p:txBody>
          <a:bodyPr/>
          <a:lstStyle/>
          <a:p>
            <a:pPr>
              <a:defRPr/>
            </a:pPr>
            <a:fld id="{11D55053-8B16-9541-B035-A3E667511473}" type="slidenum">
              <a:rPr lang="en-US" altLang="en-US" smtClean="0"/>
              <a:pPr>
                <a:defRPr/>
              </a:pPr>
              <a:t>46</a:t>
            </a:fld>
            <a:endParaRPr lang="en-US" altLang="en-US"/>
          </a:p>
        </p:txBody>
      </p:sp>
    </p:spTree>
    <p:extLst>
      <p:ext uri="{BB962C8B-B14F-4D97-AF65-F5344CB8AC3E}">
        <p14:creationId xmlns:p14="http://schemas.microsoft.com/office/powerpoint/2010/main" val="13829845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grafik">
            <a:hlinkClick r:id="" action="ppaction://media"/>
            <a:extLst>
              <a:ext uri="{FF2B5EF4-FFF2-40B4-BE49-F238E27FC236}">
                <a16:creationId xmlns:a16="http://schemas.microsoft.com/office/drawing/2014/main" id="{3C9A4DE5-23BC-4843-B50D-8FAB8C3AF8A4}"/>
              </a:ext>
            </a:extLst>
          </p:cNvPr>
          <p:cNvPicPr>
            <a:picLocks noChangeAspect="1"/>
          </p:cNvPicPr>
          <p:nvPr>
            <a:videoFile r:link="rId2"/>
            <p:extLst>
              <p:ext uri="{DAA4B4D4-6D71-4841-9C94-3DE7FCFB9230}">
                <p14:media xmlns:p14="http://schemas.microsoft.com/office/powerpoint/2010/main" r:embed="rId1">
                  <p14:bmkLst>
                    <p14:bmk name="Yer İşareti 1" time="3631.359"/>
                  </p14:bmkLst>
                </p14:media>
              </p:ext>
            </p:extLst>
          </p:nvPr>
        </p:nvPicPr>
        <p:blipFill>
          <a:blip r:embed="rId4"/>
          <a:stretch>
            <a:fillRect/>
          </a:stretch>
        </p:blipFill>
        <p:spPr>
          <a:xfrm>
            <a:off x="-240633" y="0"/>
            <a:ext cx="24387175" cy="13717786"/>
          </a:xfrm>
          <a:prstGeom prst="rect">
            <a:avLst/>
          </a:prstGeom>
        </p:spPr>
      </p:pic>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894528"/>
            <a:ext cx="18161751" cy="12205246"/>
          </a:xfrm>
        </p:spPr>
        <p:txBody>
          <a:bodyPr/>
          <a:lstStyle/>
          <a:p>
            <a:pPr marL="0" indent="0" algn="just" eaLnBrk="1" hangingPunct="1">
              <a:buNone/>
            </a:pPr>
            <a:r>
              <a:rPr lang="tr-TR" altLang="tr-TR" sz="4400" dirty="0">
                <a:latin typeface="Times New Roman" panose="02020603050405020304" pitchFamily="18" charset="0"/>
                <a:cs typeface="Times New Roman" panose="02020603050405020304" pitchFamily="18" charset="0"/>
              </a:rPr>
              <a:t>	Lisanslı Harita Kadastro Mühendisleri ceza hukuku anlamında kamu görevlisi olsa da idare hukuku anlamında “</a:t>
            </a:r>
            <a:r>
              <a:rPr lang="tr-TR" altLang="tr-TR" sz="4400" i="1" dirty="0">
                <a:latin typeface="Times New Roman" panose="02020603050405020304" pitchFamily="18" charset="0"/>
                <a:cs typeface="Times New Roman" panose="02020603050405020304" pitchFamily="18" charset="0"/>
              </a:rPr>
              <a:t>memur ve diğer kamu görevlisi</a:t>
            </a:r>
            <a:r>
              <a:rPr lang="tr-TR" altLang="tr-TR" sz="4400" dirty="0">
                <a:latin typeface="Times New Roman" panose="02020603050405020304" pitchFamily="18" charset="0"/>
                <a:cs typeface="Times New Roman" panose="02020603050405020304" pitchFamily="18" charset="0"/>
              </a:rPr>
              <a:t>” sayılmadığından (zira devletle bir kadroya bağlı </a:t>
            </a:r>
            <a:r>
              <a:rPr lang="tr-TR" altLang="tr-TR" sz="4400" dirty="0" err="1">
                <a:latin typeface="Times New Roman" panose="02020603050405020304" pitchFamily="18" charset="0"/>
                <a:cs typeface="Times New Roman" panose="02020603050405020304" pitchFamily="18" charset="0"/>
              </a:rPr>
              <a:t>statüter</a:t>
            </a:r>
            <a:r>
              <a:rPr lang="tr-TR" altLang="tr-TR" sz="4400" dirty="0">
                <a:latin typeface="Times New Roman" panose="02020603050405020304" pitchFamily="18" charset="0"/>
                <a:cs typeface="Times New Roman" panose="02020603050405020304" pitchFamily="18" charset="0"/>
              </a:rPr>
              <a:t> bir ilişkileri bulunmadığından) görevleri sebebiyle işlenen suçlar bakımından </a:t>
            </a:r>
            <a:r>
              <a:rPr lang="tr-TR" altLang="tr-TR" sz="4400" u="sng" dirty="0">
                <a:latin typeface="Times New Roman" panose="02020603050405020304" pitchFamily="18" charset="0"/>
                <a:cs typeface="Times New Roman" panose="02020603050405020304" pitchFamily="18" charset="0"/>
              </a:rPr>
              <a:t>4483 sayılı Kanun ile getirilen korumadan yararlanamazlar.</a:t>
            </a:r>
            <a:r>
              <a:rPr lang="tr-TR" altLang="tr-TR" sz="4400" dirty="0">
                <a:latin typeface="Times New Roman" panose="02020603050405020304" pitchFamily="18" charset="0"/>
                <a:cs typeface="Times New Roman" panose="02020603050405020304" pitchFamily="18" charset="0"/>
              </a:rPr>
              <a:t> </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Bu bakımdan (görevleri sebebiyle  ortaya çıkan) haklarındaki suç isnatlarıyla ilgili soruşturmalar C. Savcılıklarınca herhangi bir merciden izin alınmadan doğrudan yapılır. </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Müfettişlerce de görevleri sebebiyle işlenen suçlarda; bürolara hakkında ön inceleme raporu düzenlenerek yetkili mercie gönderilmek yerine soruşturma raporu düzenlenerek doğrudan bu rapor yetkili c.savcılığına </a:t>
            </a:r>
            <a:r>
              <a:rPr lang="tr-TR" altLang="tr-TR" sz="4400" dirty="0" err="1">
                <a:latin typeface="Times New Roman" panose="02020603050405020304" pitchFamily="18" charset="0"/>
                <a:cs typeface="Times New Roman" panose="02020603050405020304" pitchFamily="18" charset="0"/>
              </a:rPr>
              <a:t>ihbaren</a:t>
            </a:r>
            <a:r>
              <a:rPr lang="tr-TR" altLang="tr-TR" sz="4400" dirty="0">
                <a:latin typeface="Times New Roman" panose="02020603050405020304" pitchFamily="18" charset="0"/>
                <a:cs typeface="Times New Roman" panose="02020603050405020304" pitchFamily="18" charset="0"/>
              </a:rPr>
              <a:t> tevdi edilir. </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Ceza Hukuku anlamında Lisanslı Harita Kadastro Mühendislerinin kamu görevlisi olmaları kendileri bakımından ağırlaştırıcı bir unsur olarak karşımıza çıkmaktadır. Ceza Kanununda sadece memurlar tarafından işlenebilen özgü (mahsus) suçlar da Lisanslı Harita Kadastro Mühendisleri tarafından da işlenebilecektir.</a:t>
            </a: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a:extLst>
              <a:ext uri="{FF2B5EF4-FFF2-40B4-BE49-F238E27FC236}">
                <a16:creationId xmlns:a16="http://schemas.microsoft.com/office/drawing/2014/main" id="{7A1805ED-2BDE-449D-B7F2-ABC3C11A702A}"/>
              </a:ext>
            </a:extLst>
          </p:cNvPr>
          <p:cNvSpPr>
            <a:spLocks noGrp="1"/>
          </p:cNvSpPr>
          <p:nvPr>
            <p:ph type="sldNum" sz="quarter" idx="12"/>
          </p:nvPr>
        </p:nvSpPr>
        <p:spPr/>
        <p:txBody>
          <a:bodyPr/>
          <a:lstStyle/>
          <a:p>
            <a:pPr>
              <a:defRPr/>
            </a:pPr>
            <a:fld id="{11D55053-8B16-9541-B035-A3E667511473}" type="slidenum">
              <a:rPr lang="en-US" altLang="en-US" smtClean="0"/>
              <a:pPr>
                <a:defRPr/>
              </a:pPr>
              <a:t>47</a:t>
            </a:fld>
            <a:endParaRPr lang="en-US" altLang="en-US"/>
          </a:p>
        </p:txBody>
      </p:sp>
      <p:sp>
        <p:nvSpPr>
          <p:cNvPr id="10" name="Title 9">
            <a:extLst>
              <a:ext uri="{FF2B5EF4-FFF2-40B4-BE49-F238E27FC236}">
                <a16:creationId xmlns:a16="http://schemas.microsoft.com/office/drawing/2014/main" id="{E1D2ADD2-EC29-4A52-A69D-767D7A9EEB62}"/>
              </a:ext>
            </a:extLst>
          </p:cNvPr>
          <p:cNvSpPr>
            <a:spLocks noGrp="1"/>
          </p:cNvSpPr>
          <p:nvPr>
            <p:ph type="title"/>
          </p:nvPr>
        </p:nvSpPr>
        <p:spPr>
          <a:xfrm>
            <a:off x="0" y="-139700"/>
            <a:ext cx="19540538" cy="1431925"/>
          </a:xfrm>
        </p:spPr>
        <p:txBody>
          <a:bodyPr/>
          <a:lstStyle/>
          <a:p>
            <a:pPr eaLnBrk="1" hangingPunct="1"/>
            <a:br>
              <a:rPr lang="tr-TR" altLang="en-US" sz="5400" b="1" dirty="0">
                <a:latin typeface="Times New Roman" panose="02020603050405020304" pitchFamily="18" charset="0"/>
                <a:cs typeface="Times New Roman" panose="02020603050405020304" pitchFamily="18" charset="0"/>
              </a:rPr>
            </a:br>
            <a:r>
              <a:rPr lang="tr-TR" altLang="en-US" sz="5400" b="1" dirty="0">
                <a:solidFill>
                  <a:schemeClr val="tx2"/>
                </a:solidFill>
                <a:latin typeface="Times New Roman" panose="02020603050405020304" pitchFamily="18" charset="0"/>
                <a:cs typeface="Times New Roman" panose="02020603050405020304" pitchFamily="18" charset="0"/>
              </a:rPr>
              <a:t>5.1. Memura Özgü Bazı Suçlar ve Soruşturma Usulü</a:t>
            </a:r>
            <a:br>
              <a:rPr lang="tr-TR" altLang="en-US" sz="4800" b="1" dirty="0">
                <a:solidFill>
                  <a:schemeClr val="tx2"/>
                </a:solidFill>
                <a:latin typeface="Times New Roman" panose="02020603050405020304" pitchFamily="18" charset="0"/>
                <a:cs typeface="Times New Roman" panose="02020603050405020304" pitchFamily="18" charset="0"/>
              </a:rPr>
            </a:br>
            <a:endParaRPr lang="en-US" altLang="en-US" sz="4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59341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87" y="57150"/>
            <a:ext cx="24384000" cy="136017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87" y="57150"/>
            <a:ext cx="24384000" cy="136017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87" y="57150"/>
            <a:ext cx="24384000" cy="136017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grafik">
            <a:hlinkClick r:id="" action="ppaction://media"/>
            <a:extLst>
              <a:ext uri="{FF2B5EF4-FFF2-40B4-BE49-F238E27FC236}">
                <a16:creationId xmlns:a16="http://schemas.microsoft.com/office/drawing/2014/main" id="{3C9A4DE5-23BC-4843-B50D-8FAB8C3AF8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86"/>
            <a:ext cx="24387175" cy="13717786"/>
          </a:xfrm>
          <a:prstGeom prst="rect">
            <a:avLst/>
          </a:prstGeom>
        </p:spPr>
      </p:pic>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1786"/>
            <a:ext cx="19480696" cy="1114969"/>
          </a:xfrm>
        </p:spPr>
        <p:txBody>
          <a:bodyPr/>
          <a:lstStyle/>
          <a:p>
            <a:pPr algn="ctr">
              <a:buNone/>
            </a:pPr>
            <a:r>
              <a:rPr lang="tr-TR" sz="5400" b="1" dirty="0">
                <a:solidFill>
                  <a:schemeClr val="tx2"/>
                </a:solidFill>
                <a:latin typeface="Times New Roman" panose="02020603050405020304" pitchFamily="18" charset="0"/>
                <a:cs typeface="Times New Roman" panose="02020603050405020304" pitchFamily="18" charset="0"/>
              </a:rPr>
              <a:t>		5.2. Kamu Güvenine Karşı Suçlar</a:t>
            </a:r>
            <a:endParaRPr lang="tr-TR" sz="5400" dirty="0">
              <a:latin typeface="Times New Roman" panose="02020603050405020304" pitchFamily="18" charset="0"/>
              <a:cs typeface="Times New Roman" panose="02020603050405020304" pitchFamily="18" charset="0"/>
            </a:endParaRPr>
          </a:p>
          <a:p>
            <a:pPr>
              <a:buNone/>
            </a:pPr>
            <a:r>
              <a:rPr lang="tr-TR" sz="5400" b="1" dirty="0">
                <a:solidFill>
                  <a:srgbClr val="C00000"/>
                </a:solidFill>
                <a:latin typeface="Times New Roman" panose="02020603050405020304" pitchFamily="18" charset="0"/>
                <a:cs typeface="Times New Roman" panose="02020603050405020304" pitchFamily="18" charset="0"/>
              </a:rPr>
              <a:t>	     </a:t>
            </a:r>
            <a:endParaRPr lang="tr-TR" altLang="tr-TR" sz="5400" dirty="0">
              <a:solidFill>
                <a:srgbClr val="C00000"/>
              </a:solidFill>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a:extLst>
              <a:ext uri="{FF2B5EF4-FFF2-40B4-BE49-F238E27FC236}">
                <a16:creationId xmlns:a16="http://schemas.microsoft.com/office/drawing/2014/main" id="{7A1805ED-2BDE-449D-B7F2-ABC3C11A702A}"/>
              </a:ext>
            </a:extLst>
          </p:cNvPr>
          <p:cNvSpPr>
            <a:spLocks noGrp="1"/>
          </p:cNvSpPr>
          <p:nvPr>
            <p:ph type="sldNum" sz="quarter" idx="12"/>
          </p:nvPr>
        </p:nvSpPr>
        <p:spPr/>
        <p:txBody>
          <a:bodyPr/>
          <a:lstStyle/>
          <a:p>
            <a:pPr>
              <a:defRPr/>
            </a:pPr>
            <a:fld id="{11D55053-8B16-9541-B035-A3E667511473}" type="slidenum">
              <a:rPr lang="en-US" altLang="en-US" smtClean="0"/>
              <a:pPr>
                <a:defRPr/>
              </a:pPr>
              <a:t>50</a:t>
            </a:fld>
            <a:endParaRPr lang="en-US" altLang="en-US"/>
          </a:p>
        </p:txBody>
      </p:sp>
      <p:sp>
        <p:nvSpPr>
          <p:cNvPr id="5" name="Dikdörtgen 4">
            <a:extLst>
              <a:ext uri="{FF2B5EF4-FFF2-40B4-BE49-F238E27FC236}">
                <a16:creationId xmlns:a16="http://schemas.microsoft.com/office/drawing/2014/main" id="{8C8D94F8-40BB-48FF-97CF-2F215FB66F03}"/>
              </a:ext>
            </a:extLst>
          </p:cNvPr>
          <p:cNvSpPr/>
          <p:nvPr/>
        </p:nvSpPr>
        <p:spPr>
          <a:xfrm>
            <a:off x="39754" y="819573"/>
            <a:ext cx="19301792" cy="923330"/>
          </a:xfrm>
          <a:prstGeom prst="rect">
            <a:avLst/>
          </a:prstGeom>
        </p:spPr>
        <p:txBody>
          <a:bodyPr wrap="square">
            <a:spAutoFit/>
          </a:bodyPr>
          <a:lstStyle/>
          <a:p>
            <a:pPr>
              <a:buNone/>
            </a:pPr>
            <a:r>
              <a:rPr lang="tr-TR" sz="5400" b="1" dirty="0">
                <a:solidFill>
                  <a:srgbClr val="C00000"/>
                </a:solidFill>
                <a:latin typeface="Times New Roman" panose="02020603050405020304" pitchFamily="18" charset="0"/>
                <a:cs typeface="Times New Roman" panose="02020603050405020304" pitchFamily="18" charset="0"/>
              </a:rPr>
              <a:t> 	</a:t>
            </a:r>
            <a:endParaRPr lang="tr-TR" sz="4400"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CA963BFA-6DF9-4A07-B58E-AFA89A82FCAA}"/>
              </a:ext>
            </a:extLst>
          </p:cNvPr>
          <p:cNvPicPr>
            <a:picLocks noChangeAspect="1"/>
          </p:cNvPicPr>
          <p:nvPr/>
        </p:nvPicPr>
        <p:blipFill>
          <a:blip r:embed="rId6"/>
          <a:stretch>
            <a:fillRect/>
          </a:stretch>
        </p:blipFill>
        <p:spPr>
          <a:xfrm>
            <a:off x="364331" y="1057462"/>
            <a:ext cx="10947756" cy="6106795"/>
          </a:xfrm>
          <a:prstGeom prst="rect">
            <a:avLst/>
          </a:prstGeom>
        </p:spPr>
      </p:pic>
      <p:pic>
        <p:nvPicPr>
          <p:cNvPr id="9" name="Picture 2">
            <a:extLst>
              <a:ext uri="{FF2B5EF4-FFF2-40B4-BE49-F238E27FC236}">
                <a16:creationId xmlns:a16="http://schemas.microsoft.com/office/drawing/2014/main" id="{1926DF9D-9F25-4192-96A3-3A2E4FF6E0A0}"/>
              </a:ext>
            </a:extLst>
          </p:cNvPr>
          <p:cNvPicPr>
            <a:picLocks noChangeAspect="1"/>
          </p:cNvPicPr>
          <p:nvPr/>
        </p:nvPicPr>
        <p:blipFill>
          <a:blip r:embed="rId7"/>
          <a:stretch>
            <a:fillRect/>
          </a:stretch>
        </p:blipFill>
        <p:spPr>
          <a:xfrm>
            <a:off x="12408519" y="1113183"/>
            <a:ext cx="11256343" cy="6106795"/>
          </a:xfrm>
          <a:prstGeom prst="rect">
            <a:avLst/>
          </a:prstGeom>
        </p:spPr>
      </p:pic>
      <p:pic>
        <p:nvPicPr>
          <p:cNvPr id="10" name="Picture 2">
            <a:extLst>
              <a:ext uri="{FF2B5EF4-FFF2-40B4-BE49-F238E27FC236}">
                <a16:creationId xmlns:a16="http://schemas.microsoft.com/office/drawing/2014/main" id="{B96965BB-6191-4F83-B2DE-2B9511FD1968}"/>
              </a:ext>
            </a:extLst>
          </p:cNvPr>
          <p:cNvPicPr>
            <a:picLocks noChangeAspect="1"/>
          </p:cNvPicPr>
          <p:nvPr/>
        </p:nvPicPr>
        <p:blipFill>
          <a:blip r:embed="rId8"/>
          <a:stretch>
            <a:fillRect/>
          </a:stretch>
        </p:blipFill>
        <p:spPr>
          <a:xfrm>
            <a:off x="364332" y="7609206"/>
            <a:ext cx="10947755" cy="6106794"/>
          </a:xfrm>
          <a:prstGeom prst="rect">
            <a:avLst/>
          </a:prstGeom>
        </p:spPr>
      </p:pic>
      <p:pic>
        <p:nvPicPr>
          <p:cNvPr id="11" name="Picture 2">
            <a:extLst>
              <a:ext uri="{FF2B5EF4-FFF2-40B4-BE49-F238E27FC236}">
                <a16:creationId xmlns:a16="http://schemas.microsoft.com/office/drawing/2014/main" id="{0AE9B735-0055-451C-BC71-E5135C175E9B}"/>
              </a:ext>
            </a:extLst>
          </p:cNvPr>
          <p:cNvPicPr>
            <a:picLocks noChangeAspect="1"/>
          </p:cNvPicPr>
          <p:nvPr/>
        </p:nvPicPr>
        <p:blipFill>
          <a:blip r:embed="rId9"/>
          <a:stretch>
            <a:fillRect/>
          </a:stretch>
        </p:blipFill>
        <p:spPr>
          <a:xfrm>
            <a:off x="12389483" y="7609206"/>
            <a:ext cx="11275380" cy="5964144"/>
          </a:xfrm>
          <a:prstGeom prst="rect">
            <a:avLst/>
          </a:prstGeom>
        </p:spPr>
      </p:pic>
    </p:spTree>
    <p:extLst>
      <p:ext uri="{BB962C8B-B14F-4D97-AF65-F5344CB8AC3E}">
        <p14:creationId xmlns:p14="http://schemas.microsoft.com/office/powerpoint/2010/main" val="639365305"/>
      </p:ext>
    </p:extLst>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grafik">
            <a:hlinkClick r:id="" action="ppaction://media"/>
            <a:extLst>
              <a:ext uri="{FF2B5EF4-FFF2-40B4-BE49-F238E27FC236}">
                <a16:creationId xmlns:a16="http://schemas.microsoft.com/office/drawing/2014/main" id="{3C9A4DE5-23BC-4843-B50D-8FAB8C3AF8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237"/>
            <a:ext cx="24387175" cy="13717786"/>
          </a:xfrm>
          <a:prstGeom prst="rect">
            <a:avLst/>
          </a:prstGeom>
        </p:spPr>
      </p:pic>
      <p:sp>
        <p:nvSpPr>
          <p:cNvPr id="18434" name="Content Placeholder 7">
            <a:extLst>
              <a:ext uri="{FF2B5EF4-FFF2-40B4-BE49-F238E27FC236}">
                <a16:creationId xmlns:a16="http://schemas.microsoft.com/office/drawing/2014/main" id="{219BBB8A-480D-6F42-BFCB-153DF6561F04}"/>
              </a:ext>
            </a:extLst>
          </p:cNvPr>
          <p:cNvSpPr>
            <a:spLocks noGrp="1"/>
          </p:cNvSpPr>
          <p:nvPr>
            <p:ph idx="1"/>
          </p:nvPr>
        </p:nvSpPr>
        <p:spPr>
          <a:xfrm>
            <a:off x="0" y="34237"/>
            <a:ext cx="18869735" cy="13974443"/>
          </a:xfrm>
        </p:spPr>
        <p:txBody>
          <a:bodyPr/>
          <a:lstStyle/>
          <a:p>
            <a:pPr marL="0" marR="0" lvl="0" indent="0" algn="just" defTabSz="914400" rtl="0" eaLnBrk="0" fontAlgn="base" latinLnBrk="0" hangingPunct="0">
              <a:lnSpc>
                <a:spcPct val="100000"/>
              </a:lnSpc>
              <a:spcBef>
                <a:spcPct val="0"/>
              </a:spcBef>
              <a:spcAft>
                <a:spcPts val="600"/>
              </a:spcAft>
              <a:buClrTx/>
              <a:buSzTx/>
              <a:buFontTx/>
              <a:buNone/>
              <a:tabLst>
                <a:tab pos="342900" algn="l"/>
              </a:tabLst>
              <a:defRPr/>
            </a:pPr>
            <a:endParaRPr lang="tr-TR" sz="4400" dirty="0">
              <a:latin typeface="Times New Roman" panose="02020603050405020304" pitchFamily="18" charset="0"/>
              <a:ea typeface="Arial Unicode MS" pitchFamily="34" charset="-128"/>
              <a:cs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600"/>
              </a:spcAft>
              <a:buClrTx/>
              <a:buSzTx/>
              <a:buFontTx/>
              <a:buNone/>
              <a:tabLst>
                <a:tab pos="342900" algn="l"/>
              </a:tabLst>
              <a:defRPr/>
            </a:pPr>
            <a:endParaRPr kumimoji="0" lang="tr-TR"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342900" algn="l"/>
              </a:tabLst>
              <a:defRPr/>
            </a:pPr>
            <a:endParaRPr lang="tr-TR" altLang="tr-TR" sz="23900" dirty="0">
              <a:solidFill>
                <a:srgbClr val="C00000"/>
              </a:solidFill>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a:extLst>
              <a:ext uri="{FF2B5EF4-FFF2-40B4-BE49-F238E27FC236}">
                <a16:creationId xmlns:a16="http://schemas.microsoft.com/office/drawing/2014/main" id="{7A1805ED-2BDE-449D-B7F2-ABC3C11A702A}"/>
              </a:ext>
            </a:extLst>
          </p:cNvPr>
          <p:cNvSpPr>
            <a:spLocks noGrp="1"/>
          </p:cNvSpPr>
          <p:nvPr>
            <p:ph type="sldNum" sz="quarter" idx="12"/>
          </p:nvPr>
        </p:nvSpPr>
        <p:spPr/>
        <p:txBody>
          <a:bodyPr/>
          <a:lstStyle/>
          <a:p>
            <a:pPr>
              <a:defRPr/>
            </a:pPr>
            <a:fld id="{11D55053-8B16-9541-B035-A3E667511473}" type="slidenum">
              <a:rPr lang="en-US" altLang="en-US" smtClean="0"/>
              <a:pPr>
                <a:defRPr/>
              </a:pPr>
              <a:t>51</a:t>
            </a:fld>
            <a:endParaRPr lang="en-US" altLang="en-US"/>
          </a:p>
        </p:txBody>
      </p:sp>
      <p:pic>
        <p:nvPicPr>
          <p:cNvPr id="7" name="object 2">
            <a:extLst>
              <a:ext uri="{FF2B5EF4-FFF2-40B4-BE49-F238E27FC236}">
                <a16:creationId xmlns:a16="http://schemas.microsoft.com/office/drawing/2014/main" id="{8EF38999-FCC6-4AEB-A975-A5A1A2597D65}"/>
              </a:ext>
            </a:extLst>
          </p:cNvPr>
          <p:cNvPicPr/>
          <p:nvPr/>
        </p:nvPicPr>
        <p:blipFill>
          <a:blip r:embed="rId6" cstate="print"/>
          <a:stretch>
            <a:fillRect/>
          </a:stretch>
        </p:blipFill>
        <p:spPr>
          <a:xfrm>
            <a:off x="573596" y="3118559"/>
            <a:ext cx="11681523" cy="7345633"/>
          </a:xfrm>
          <a:prstGeom prst="rect">
            <a:avLst/>
          </a:prstGeom>
        </p:spPr>
      </p:pic>
      <p:pic>
        <p:nvPicPr>
          <p:cNvPr id="9" name="object 2">
            <a:extLst>
              <a:ext uri="{FF2B5EF4-FFF2-40B4-BE49-F238E27FC236}">
                <a16:creationId xmlns:a16="http://schemas.microsoft.com/office/drawing/2014/main" id="{6CE950A9-AC9B-481E-A437-31F9D0BB2077}"/>
              </a:ext>
            </a:extLst>
          </p:cNvPr>
          <p:cNvPicPr/>
          <p:nvPr/>
        </p:nvPicPr>
        <p:blipFill>
          <a:blip r:embed="rId7" cstate="print"/>
          <a:stretch>
            <a:fillRect/>
          </a:stretch>
        </p:blipFill>
        <p:spPr>
          <a:xfrm>
            <a:off x="12767183" y="3220849"/>
            <a:ext cx="11107928" cy="7243343"/>
          </a:xfrm>
          <a:prstGeom prst="rect">
            <a:avLst/>
          </a:prstGeom>
        </p:spPr>
      </p:pic>
    </p:spTree>
    <p:extLst>
      <p:ext uri="{BB962C8B-B14F-4D97-AF65-F5344CB8AC3E}">
        <p14:creationId xmlns:p14="http://schemas.microsoft.com/office/powerpoint/2010/main" val="2658071203"/>
      </p:ext>
    </p:extLst>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layoutt3.jpg">
            <a:extLst>
              <a:ext uri="{FF2B5EF4-FFF2-40B4-BE49-F238E27FC236}">
                <a16:creationId xmlns:a16="http://schemas.microsoft.com/office/drawing/2014/main" id="{331341BB-F215-674E-A3B8-CCC0C0C4F13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Dikdörtgen 1">
            <a:extLst>
              <a:ext uri="{FF2B5EF4-FFF2-40B4-BE49-F238E27FC236}">
                <a16:creationId xmlns:a16="http://schemas.microsoft.com/office/drawing/2014/main" id="{04E3904C-B9E0-4D48-A937-E49889BAE214}"/>
              </a:ext>
            </a:extLst>
          </p:cNvPr>
          <p:cNvSpPr>
            <a:spLocks noChangeArrowheads="1"/>
          </p:cNvSpPr>
          <p:nvPr/>
        </p:nvSpPr>
        <p:spPr bwMode="auto">
          <a:xfrm>
            <a:off x="8491072" y="4183063"/>
            <a:ext cx="783842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tr-TR" altLang="tr-TR" sz="8000" b="1" i="1" dirty="0">
                <a:solidFill>
                  <a:schemeClr val="accent6">
                    <a:lumMod val="75000"/>
                  </a:schemeClr>
                </a:solidFill>
              </a:rPr>
              <a:t>Teşekkür Ederim…</a:t>
            </a:r>
          </a:p>
          <a:p>
            <a:pPr algn="ctr"/>
            <a:endParaRPr lang="tr-TR" altLang="tr-TR" sz="8000" b="1" i="1" dirty="0">
              <a:solidFill>
                <a:schemeClr val="accent6">
                  <a:lumMod val="75000"/>
                </a:schemeClr>
              </a:solidFill>
            </a:endParaRPr>
          </a:p>
          <a:p>
            <a:pPr algn="ctr"/>
            <a:endParaRPr lang="tr-TR" altLang="tr-TR" sz="8000" b="1" i="1" dirty="0">
              <a:solidFill>
                <a:schemeClr val="accent6">
                  <a:lumMod val="75000"/>
                </a:schemeClr>
              </a:solidFill>
            </a:endParaRPr>
          </a:p>
          <a:p>
            <a:pPr algn="ctr"/>
            <a:endParaRPr lang="tr-TR" altLang="tr-TR" sz="8000" i="1" dirty="0">
              <a:solidFill>
                <a:schemeClr val="accent6">
                  <a:lumMod val="75000"/>
                </a:schemeClr>
              </a:solidFill>
            </a:endParaRPr>
          </a:p>
        </p:txBody>
      </p:sp>
      <p:pic>
        <p:nvPicPr>
          <p:cNvPr id="5" name="Picture 10" descr="Tapu-ve-kadastro-mudurlugu-01.jpg">
            <a:extLst>
              <a:ext uri="{FF2B5EF4-FFF2-40B4-BE49-F238E27FC236}">
                <a16:creationId xmlns:a16="http://schemas.microsoft.com/office/drawing/2014/main" id="{2B17EA62-D149-4E80-AF39-7A35E400726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04285" y="9183687"/>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006F3475-2448-4477-98B6-6ABAB314B17A}"/>
              </a:ext>
            </a:extLst>
          </p:cNvPr>
          <p:cNvSpPr>
            <a:spLocks noGrp="1"/>
          </p:cNvSpPr>
          <p:nvPr>
            <p:ph type="sldNum" sz="quarter" idx="12"/>
          </p:nvPr>
        </p:nvSpPr>
        <p:spPr/>
        <p:txBody>
          <a:bodyPr/>
          <a:lstStyle/>
          <a:p>
            <a:pPr>
              <a:defRPr/>
            </a:pPr>
            <a:fld id="{11D55053-8B16-9541-B035-A3E667511473}" type="slidenum">
              <a:rPr lang="en-US" altLang="en-US" smtClean="0"/>
              <a:pPr>
                <a:defRPr/>
              </a:pPr>
              <a:t>52</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87" y="57150"/>
            <a:ext cx="24384000" cy="13601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639977" y="635298"/>
            <a:ext cx="17787171" cy="1730215"/>
          </a:xfrm>
        </p:spPr>
        <p:txBody>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1.2 </a:t>
            </a:r>
            <a:r>
              <a:rPr lang="tr-TR" altLang="tr-TR" sz="5400" b="1" dirty="0">
                <a:solidFill>
                  <a:schemeClr val="tx2"/>
                </a:solidFill>
                <a:latin typeface="Times New Roman" panose="02020603050405020304" pitchFamily="18" charset="0"/>
                <a:cs typeface="Times New Roman" panose="02020603050405020304" pitchFamily="18" charset="0"/>
              </a:rPr>
              <a:t>Lisanslı Harita Kadastro Mühendislik Büroları </a:t>
            </a:r>
            <a:r>
              <a:rPr lang="en-US" altLang="en-US" sz="5400" b="1" dirty="0">
                <a:solidFill>
                  <a:schemeClr val="tx2"/>
                </a:solidFill>
                <a:latin typeface="Times New Roman" panose="02020603050405020304" pitchFamily="18" charset="0"/>
                <a:cs typeface="Times New Roman" panose="02020603050405020304" pitchFamily="18" charset="0"/>
              </a:rPr>
              <a:t>Hakkında Mevzuat</a:t>
            </a: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A6DC180-6E6F-4726-A43E-EC2774AAC480}"/>
              </a:ext>
            </a:extLst>
          </p:cNvPr>
          <p:cNvSpPr>
            <a:spLocks noGrp="1"/>
          </p:cNvSpPr>
          <p:nvPr>
            <p:ph type="sldNum" sz="quarter" idx="12"/>
          </p:nvPr>
        </p:nvSpPr>
        <p:spPr/>
        <p:txBody>
          <a:bodyPr/>
          <a:lstStyle/>
          <a:p>
            <a:pPr>
              <a:defRPr/>
            </a:pPr>
            <a:fld id="{11D55053-8B16-9541-B035-A3E667511473}" type="slidenum">
              <a:rPr lang="en-US" altLang="en-US" smtClean="0"/>
              <a:pPr>
                <a:defRPr/>
              </a:pPr>
              <a:t>7</a:t>
            </a:fld>
            <a:endParaRPr lang="en-US" altLang="en-US"/>
          </a:p>
        </p:txBody>
      </p:sp>
      <p:sp>
        <p:nvSpPr>
          <p:cNvPr id="4" name="İçerik Yer Tutucusu 3">
            <a:extLst>
              <a:ext uri="{FF2B5EF4-FFF2-40B4-BE49-F238E27FC236}">
                <a16:creationId xmlns:a16="http://schemas.microsoft.com/office/drawing/2014/main" id="{6F8D7DC6-6137-41FE-B3A5-068A078E2D97}"/>
              </a:ext>
            </a:extLst>
          </p:cNvPr>
          <p:cNvSpPr>
            <a:spLocks noGrp="1"/>
          </p:cNvSpPr>
          <p:nvPr>
            <p:ph idx="1"/>
          </p:nvPr>
        </p:nvSpPr>
        <p:spPr>
          <a:xfrm>
            <a:off x="0" y="2425148"/>
            <a:ext cx="17787171" cy="11017802"/>
          </a:xfrm>
        </p:spPr>
        <p:txBody>
          <a:bodyPr/>
          <a:lstStyle/>
          <a:p>
            <a:pPr algn="just" eaLnBrk="1" hangingPunct="1"/>
            <a:r>
              <a:rPr lang="tr-TR" altLang="tr-TR" sz="4400" dirty="0">
                <a:latin typeface="Times New Roman" panose="02020603050405020304" pitchFamily="18" charset="0"/>
                <a:cs typeface="Times New Roman" panose="02020603050405020304" pitchFamily="18" charset="0"/>
              </a:rPr>
              <a:t>5368 sayılı Lisanslı Harita Kadastro Mühendisleri ve Büroları Hakkındaki Kanun, 29.06.2005 tarihli ve 25860 sayılı Resmi Gazetede yayımlanmıştır.</a:t>
            </a:r>
          </a:p>
          <a:p>
            <a:pPr algn="just" eaLnBrk="1" hangingPunct="1"/>
            <a:r>
              <a:rPr lang="tr-TR" altLang="tr-TR" sz="4400" dirty="0">
                <a:latin typeface="Times New Roman" panose="02020603050405020304" pitchFamily="18" charset="0"/>
                <a:cs typeface="Times New Roman" panose="02020603050405020304" pitchFamily="18" charset="0"/>
              </a:rPr>
              <a:t>Lisanslı Harita Kadastro Mühendislik Bürolarının, çalışma usul ve esaslarına ilişkin;</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 (</a:t>
            </a:r>
            <a:r>
              <a:rPr lang="tr-TR" altLang="tr-TR" sz="4400" i="1" dirty="0">
                <a:latin typeface="Times New Roman" panose="02020603050405020304" pitchFamily="18" charset="0"/>
                <a:cs typeface="Times New Roman" panose="02020603050405020304" pitchFamily="18" charset="0"/>
              </a:rPr>
              <a:t>mülga</a:t>
            </a:r>
            <a:r>
              <a:rPr lang="tr-TR" altLang="tr-TR" sz="4400" dirty="0">
                <a:latin typeface="Times New Roman" panose="02020603050405020304" pitchFamily="18" charset="0"/>
                <a:cs typeface="Times New Roman" panose="02020603050405020304" pitchFamily="18" charset="0"/>
              </a:rPr>
              <a:t>) Lisanslı Harita Kadastro Mühendisleri ve Büroları Hakkında Yönetmelik 05.05.2008 tarihli ve 26867 sayılı Resmi Gazete’de, </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 (</a:t>
            </a:r>
            <a:r>
              <a:rPr lang="tr-TR" altLang="tr-TR" sz="4400" i="1" dirty="0">
                <a:latin typeface="Times New Roman" panose="02020603050405020304" pitchFamily="18" charset="0"/>
                <a:cs typeface="Times New Roman" panose="02020603050405020304" pitchFamily="18" charset="0"/>
              </a:rPr>
              <a:t>mülga</a:t>
            </a:r>
            <a:r>
              <a:rPr lang="tr-TR" altLang="tr-TR" sz="4400" dirty="0">
                <a:latin typeface="Times New Roman" panose="02020603050405020304" pitchFamily="18" charset="0"/>
                <a:cs typeface="Times New Roman" panose="02020603050405020304" pitchFamily="18" charset="0"/>
              </a:rPr>
              <a:t>) Lisanslı Harita Kadastro Mühendisleri ve Büroları Hakkında Yönetmelik 15.06.2013 tarih ve 28678 sayılı Resmi Gazete’de,</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yayımlanmıştır.</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- 25.09.2021 tarihli ve 31609 sayılı Resmi Gazete’de yayımlanan Lisanslı Harita Kadastro Mühendisleri ve Büroları Hakkında Yönetmelik yürürlükte bulunmaktadır. </a:t>
            </a:r>
          </a:p>
          <a:p>
            <a:pPr marL="0" indent="0" algn="just" eaLnBrk="1" hangingPunct="1">
              <a:buNone/>
            </a:pPr>
            <a:r>
              <a:rPr lang="tr-TR" altLang="tr-TR" sz="4400" dirty="0">
                <a:latin typeface="Times New Roman" panose="02020603050405020304" pitchFamily="18" charset="0"/>
                <a:cs typeface="Times New Roman" panose="02020603050405020304" pitchFamily="18" charset="0"/>
              </a:rPr>
              <a:t>- 10.06.2022 tarihli Lisanslı Harita Kadastro Mühendisleri Ve Bürolarının Çalışma Usul Ve Esasları Hakkında Genelge</a:t>
            </a:r>
            <a:endParaRPr lang="tr-TR" altLang="tr-TR" sz="4400" dirty="0"/>
          </a:p>
          <a:p>
            <a:pPr marL="0" indent="0">
              <a:buNone/>
            </a:pPr>
            <a:endParaRPr lang="tr-TR" sz="3200" dirty="0"/>
          </a:p>
        </p:txBody>
      </p:sp>
    </p:spTree>
    <p:extLst>
      <p:ext uri="{BB962C8B-B14F-4D97-AF65-F5344CB8AC3E}">
        <p14:creationId xmlns:p14="http://schemas.microsoft.com/office/powerpoint/2010/main" val="136248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grafik">
            <a:hlinkClick r:id="" action="ppaction://media"/>
            <a:extLst>
              <a:ext uri="{FF2B5EF4-FFF2-40B4-BE49-F238E27FC236}">
                <a16:creationId xmlns:a16="http://schemas.microsoft.com/office/drawing/2014/main" id="{3C9A4DE5-23BC-4843-B50D-8FAB8C3AF8A4}"/>
              </a:ext>
            </a:extLst>
          </p:cNvPr>
          <p:cNvPicPr>
            <a:picLocks noChangeAspect="1"/>
          </p:cNvPicPr>
          <p:nvPr>
            <a:videoFile r:link="rId1"/>
            <p:extLst>
              <p:ext uri="{DAA4B4D4-6D71-4841-9C94-3DE7FCFB9230}">
                <p14:media xmlns:p14="http://schemas.microsoft.com/office/powerpoint/2010/main"/>
              </p:ext>
            </p:extLst>
          </p:nvPr>
        </p:nvPicPr>
        <p:blipFill>
          <a:blip r:embed="rId3"/>
          <a:stretch>
            <a:fillRect/>
          </a:stretch>
        </p:blipFill>
        <p:spPr>
          <a:xfrm>
            <a:off x="-136188" y="-1786"/>
            <a:ext cx="24387175" cy="13444736"/>
          </a:xfrm>
          <a:prstGeom prst="rect">
            <a:avLst/>
          </a:prstGeom>
        </p:spPr>
      </p:pic>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ACC7C2CB-7D68-4B45-A560-AFEEDFD3C6FC}"/>
              </a:ext>
            </a:extLst>
          </p:cNvPr>
          <p:cNvSpPr>
            <a:spLocks noGrp="1"/>
          </p:cNvSpPr>
          <p:nvPr>
            <p:ph type="sldNum" sz="quarter" idx="12"/>
          </p:nvPr>
        </p:nvSpPr>
        <p:spPr/>
        <p:txBody>
          <a:bodyPr/>
          <a:lstStyle/>
          <a:p>
            <a:pPr>
              <a:defRPr/>
            </a:pPr>
            <a:fld id="{11D55053-8B16-9541-B035-A3E667511473}" type="slidenum">
              <a:rPr lang="en-US" altLang="en-US" smtClean="0"/>
              <a:pPr>
                <a:defRPr/>
              </a:pPr>
              <a:t>8</a:t>
            </a:fld>
            <a:endParaRPr lang="en-US" altLang="en-US"/>
          </a:p>
        </p:txBody>
      </p:sp>
      <p:sp>
        <p:nvSpPr>
          <p:cNvPr id="18" name="Düz Bağlayıcı 3">
            <a:extLst>
              <a:ext uri="{FF2B5EF4-FFF2-40B4-BE49-F238E27FC236}">
                <a16:creationId xmlns:a16="http://schemas.microsoft.com/office/drawing/2014/main" id="{D7604730-52D0-40CC-8538-EDD7C92C6CBB}"/>
              </a:ext>
            </a:extLst>
          </p:cNvPr>
          <p:cNvSpPr/>
          <p:nvPr/>
        </p:nvSpPr>
        <p:spPr>
          <a:xfrm>
            <a:off x="11009228" y="2990231"/>
            <a:ext cx="925117" cy="9161577"/>
          </a:xfrm>
          <a:custGeom>
            <a:avLst/>
            <a:gdLst/>
            <a:ahLst/>
            <a:cxnLst/>
            <a:rect l="0" t="0" r="0" b="0"/>
            <a:pathLst>
              <a:path>
                <a:moveTo>
                  <a:pt x="0" y="0"/>
                </a:moveTo>
                <a:lnTo>
                  <a:pt x="0" y="9161577"/>
                </a:lnTo>
                <a:lnTo>
                  <a:pt x="925117" y="9161577"/>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Düz Bağlayıcı 4">
            <a:extLst>
              <a:ext uri="{FF2B5EF4-FFF2-40B4-BE49-F238E27FC236}">
                <a16:creationId xmlns:a16="http://schemas.microsoft.com/office/drawing/2014/main" id="{87511117-4AC5-49FF-A4DE-50B9AD4EB630}"/>
              </a:ext>
            </a:extLst>
          </p:cNvPr>
          <p:cNvSpPr/>
          <p:nvPr/>
        </p:nvSpPr>
        <p:spPr>
          <a:xfrm>
            <a:off x="11009228" y="2990231"/>
            <a:ext cx="925117" cy="7783458"/>
          </a:xfrm>
          <a:custGeom>
            <a:avLst/>
            <a:gdLst/>
            <a:ahLst/>
            <a:cxnLst/>
            <a:rect l="0" t="0" r="0" b="0"/>
            <a:pathLst>
              <a:path>
                <a:moveTo>
                  <a:pt x="0" y="0"/>
                </a:moveTo>
                <a:lnTo>
                  <a:pt x="0" y="7783458"/>
                </a:lnTo>
                <a:lnTo>
                  <a:pt x="925117" y="7783458"/>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Düz Bağlayıcı 5">
            <a:extLst>
              <a:ext uri="{FF2B5EF4-FFF2-40B4-BE49-F238E27FC236}">
                <a16:creationId xmlns:a16="http://schemas.microsoft.com/office/drawing/2014/main" id="{38ED6FDD-98A8-42D7-BE1F-AD6775D83721}"/>
              </a:ext>
            </a:extLst>
          </p:cNvPr>
          <p:cNvSpPr/>
          <p:nvPr/>
        </p:nvSpPr>
        <p:spPr>
          <a:xfrm>
            <a:off x="11009228" y="2990231"/>
            <a:ext cx="925117" cy="6405339"/>
          </a:xfrm>
          <a:custGeom>
            <a:avLst/>
            <a:gdLst/>
            <a:ahLst/>
            <a:cxnLst/>
            <a:rect l="0" t="0" r="0" b="0"/>
            <a:pathLst>
              <a:path>
                <a:moveTo>
                  <a:pt x="0" y="0"/>
                </a:moveTo>
                <a:lnTo>
                  <a:pt x="0" y="6405339"/>
                </a:lnTo>
                <a:lnTo>
                  <a:pt x="925117" y="6405339"/>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Düz Bağlayıcı 6">
            <a:extLst>
              <a:ext uri="{FF2B5EF4-FFF2-40B4-BE49-F238E27FC236}">
                <a16:creationId xmlns:a16="http://schemas.microsoft.com/office/drawing/2014/main" id="{AB6BF2B8-E628-46CB-8ABC-2301F9E78F57}"/>
              </a:ext>
            </a:extLst>
          </p:cNvPr>
          <p:cNvSpPr/>
          <p:nvPr/>
        </p:nvSpPr>
        <p:spPr>
          <a:xfrm>
            <a:off x="11009228" y="2990231"/>
            <a:ext cx="925117" cy="5027221"/>
          </a:xfrm>
          <a:custGeom>
            <a:avLst/>
            <a:gdLst/>
            <a:ahLst/>
            <a:cxnLst/>
            <a:rect l="0" t="0" r="0" b="0"/>
            <a:pathLst>
              <a:path>
                <a:moveTo>
                  <a:pt x="0" y="0"/>
                </a:moveTo>
                <a:lnTo>
                  <a:pt x="0" y="5027221"/>
                </a:lnTo>
                <a:lnTo>
                  <a:pt x="925117" y="5027221"/>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Düz Bağlayıcı 7">
            <a:extLst>
              <a:ext uri="{FF2B5EF4-FFF2-40B4-BE49-F238E27FC236}">
                <a16:creationId xmlns:a16="http://schemas.microsoft.com/office/drawing/2014/main" id="{78B44A78-17CB-4A3F-902D-7397A7794133}"/>
              </a:ext>
            </a:extLst>
          </p:cNvPr>
          <p:cNvSpPr/>
          <p:nvPr/>
        </p:nvSpPr>
        <p:spPr>
          <a:xfrm>
            <a:off x="11009228" y="2990231"/>
            <a:ext cx="925117" cy="3649102"/>
          </a:xfrm>
          <a:custGeom>
            <a:avLst/>
            <a:gdLst/>
            <a:ahLst/>
            <a:cxnLst/>
            <a:rect l="0" t="0" r="0" b="0"/>
            <a:pathLst>
              <a:path>
                <a:moveTo>
                  <a:pt x="0" y="0"/>
                </a:moveTo>
                <a:lnTo>
                  <a:pt x="0" y="3649102"/>
                </a:lnTo>
                <a:lnTo>
                  <a:pt x="925117" y="364910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Düz Bağlayıcı 8">
            <a:extLst>
              <a:ext uri="{FF2B5EF4-FFF2-40B4-BE49-F238E27FC236}">
                <a16:creationId xmlns:a16="http://schemas.microsoft.com/office/drawing/2014/main" id="{7E07B9F4-5428-4720-BD83-F9170ACF813B}"/>
              </a:ext>
            </a:extLst>
          </p:cNvPr>
          <p:cNvSpPr/>
          <p:nvPr/>
        </p:nvSpPr>
        <p:spPr>
          <a:xfrm>
            <a:off x="11009228" y="2990231"/>
            <a:ext cx="925117" cy="2270984"/>
          </a:xfrm>
          <a:custGeom>
            <a:avLst/>
            <a:gdLst/>
            <a:ahLst/>
            <a:cxnLst/>
            <a:rect l="0" t="0" r="0" b="0"/>
            <a:pathLst>
              <a:path>
                <a:moveTo>
                  <a:pt x="0" y="0"/>
                </a:moveTo>
                <a:lnTo>
                  <a:pt x="0" y="2270984"/>
                </a:lnTo>
                <a:lnTo>
                  <a:pt x="925117" y="2270984"/>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Düz Bağlayıcı 9">
            <a:extLst>
              <a:ext uri="{FF2B5EF4-FFF2-40B4-BE49-F238E27FC236}">
                <a16:creationId xmlns:a16="http://schemas.microsoft.com/office/drawing/2014/main" id="{AC2CCD5C-0C0D-4CC6-A854-CDAF7687C3F2}"/>
              </a:ext>
            </a:extLst>
          </p:cNvPr>
          <p:cNvSpPr/>
          <p:nvPr/>
        </p:nvSpPr>
        <p:spPr>
          <a:xfrm>
            <a:off x="11009228" y="2990231"/>
            <a:ext cx="925117" cy="892865"/>
          </a:xfrm>
          <a:custGeom>
            <a:avLst/>
            <a:gdLst/>
            <a:ahLst/>
            <a:cxnLst/>
            <a:rect l="0" t="0" r="0" b="0"/>
            <a:pathLst>
              <a:path>
                <a:moveTo>
                  <a:pt x="0" y="0"/>
                </a:moveTo>
                <a:lnTo>
                  <a:pt x="0" y="892865"/>
                </a:lnTo>
                <a:lnTo>
                  <a:pt x="925117" y="892865"/>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Düz Bağlayıcı 10">
            <a:extLst>
              <a:ext uri="{FF2B5EF4-FFF2-40B4-BE49-F238E27FC236}">
                <a16:creationId xmlns:a16="http://schemas.microsoft.com/office/drawing/2014/main" id="{094228FE-880F-4FD4-94AE-82F597167A72}"/>
              </a:ext>
            </a:extLst>
          </p:cNvPr>
          <p:cNvSpPr/>
          <p:nvPr/>
        </p:nvSpPr>
        <p:spPr>
          <a:xfrm>
            <a:off x="10225644" y="1612112"/>
            <a:ext cx="3250564" cy="407612"/>
          </a:xfrm>
          <a:custGeom>
            <a:avLst/>
            <a:gdLst/>
            <a:ahLst/>
            <a:cxnLst/>
            <a:rect l="0" t="0" r="0" b="0"/>
            <a:pathLst>
              <a:path>
                <a:moveTo>
                  <a:pt x="0" y="0"/>
                </a:moveTo>
                <a:lnTo>
                  <a:pt x="0" y="203806"/>
                </a:lnTo>
                <a:lnTo>
                  <a:pt x="3250564" y="203806"/>
                </a:lnTo>
                <a:lnTo>
                  <a:pt x="3250564" y="40761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Düz Bağlayıcı 11">
            <a:extLst>
              <a:ext uri="{FF2B5EF4-FFF2-40B4-BE49-F238E27FC236}">
                <a16:creationId xmlns:a16="http://schemas.microsoft.com/office/drawing/2014/main" id="{C427445B-7260-45E5-BF29-1C31A5CC4778}"/>
              </a:ext>
            </a:extLst>
          </p:cNvPr>
          <p:cNvSpPr/>
          <p:nvPr/>
        </p:nvSpPr>
        <p:spPr>
          <a:xfrm>
            <a:off x="604564" y="3546826"/>
            <a:ext cx="914027" cy="3649102"/>
          </a:xfrm>
          <a:custGeom>
            <a:avLst/>
            <a:gdLst/>
            <a:ahLst/>
            <a:cxnLst/>
            <a:rect l="0" t="0" r="0" b="0"/>
            <a:pathLst>
              <a:path>
                <a:moveTo>
                  <a:pt x="0" y="0"/>
                </a:moveTo>
                <a:lnTo>
                  <a:pt x="0" y="3649102"/>
                </a:lnTo>
                <a:lnTo>
                  <a:pt x="914027" y="364910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Düz Bağlayıcı 12">
            <a:extLst>
              <a:ext uri="{FF2B5EF4-FFF2-40B4-BE49-F238E27FC236}">
                <a16:creationId xmlns:a16="http://schemas.microsoft.com/office/drawing/2014/main" id="{3D8C4DD2-A38F-47E5-B383-990C30A835BD}"/>
              </a:ext>
            </a:extLst>
          </p:cNvPr>
          <p:cNvSpPr/>
          <p:nvPr/>
        </p:nvSpPr>
        <p:spPr>
          <a:xfrm>
            <a:off x="604560" y="3067311"/>
            <a:ext cx="914027" cy="2270984"/>
          </a:xfrm>
          <a:custGeom>
            <a:avLst/>
            <a:gdLst/>
            <a:ahLst/>
            <a:cxnLst/>
            <a:rect l="0" t="0" r="0" b="0"/>
            <a:pathLst>
              <a:path>
                <a:moveTo>
                  <a:pt x="0" y="0"/>
                </a:moveTo>
                <a:lnTo>
                  <a:pt x="0" y="2270984"/>
                </a:lnTo>
                <a:lnTo>
                  <a:pt x="914027" y="2270984"/>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Düz Bağlayıcı 13">
            <a:extLst>
              <a:ext uri="{FF2B5EF4-FFF2-40B4-BE49-F238E27FC236}">
                <a16:creationId xmlns:a16="http://schemas.microsoft.com/office/drawing/2014/main" id="{B81FF4BD-9607-4DBC-A216-5E0016B555F6}"/>
              </a:ext>
            </a:extLst>
          </p:cNvPr>
          <p:cNvSpPr/>
          <p:nvPr/>
        </p:nvSpPr>
        <p:spPr>
          <a:xfrm>
            <a:off x="604561" y="3137046"/>
            <a:ext cx="914027" cy="892865"/>
          </a:xfrm>
          <a:custGeom>
            <a:avLst/>
            <a:gdLst/>
            <a:ahLst/>
            <a:cxnLst/>
            <a:rect l="0" t="0" r="0" b="0"/>
            <a:pathLst>
              <a:path>
                <a:moveTo>
                  <a:pt x="0" y="0"/>
                </a:moveTo>
                <a:lnTo>
                  <a:pt x="0" y="892865"/>
                </a:lnTo>
                <a:lnTo>
                  <a:pt x="914027" y="892865"/>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Düz Bağlayıcı 14">
            <a:extLst>
              <a:ext uri="{FF2B5EF4-FFF2-40B4-BE49-F238E27FC236}">
                <a16:creationId xmlns:a16="http://schemas.microsoft.com/office/drawing/2014/main" id="{7E3756F3-0ABA-4C58-8B58-342AB27C9141}"/>
              </a:ext>
            </a:extLst>
          </p:cNvPr>
          <p:cNvSpPr/>
          <p:nvPr/>
        </p:nvSpPr>
        <p:spPr>
          <a:xfrm>
            <a:off x="6938113" y="1612112"/>
            <a:ext cx="3287530" cy="407612"/>
          </a:xfrm>
          <a:custGeom>
            <a:avLst/>
            <a:gdLst/>
            <a:ahLst/>
            <a:cxnLst/>
            <a:rect l="0" t="0" r="0" b="0"/>
            <a:pathLst>
              <a:path>
                <a:moveTo>
                  <a:pt x="3287530" y="0"/>
                </a:moveTo>
                <a:lnTo>
                  <a:pt x="3287530" y="203806"/>
                </a:lnTo>
                <a:lnTo>
                  <a:pt x="0" y="203806"/>
                </a:lnTo>
                <a:lnTo>
                  <a:pt x="0" y="407612"/>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30" name="Grup 29">
            <a:extLst>
              <a:ext uri="{FF2B5EF4-FFF2-40B4-BE49-F238E27FC236}">
                <a16:creationId xmlns:a16="http://schemas.microsoft.com/office/drawing/2014/main" id="{907BDCB1-2D88-4F82-806F-5738B0311F20}"/>
              </a:ext>
            </a:extLst>
          </p:cNvPr>
          <p:cNvGrpSpPr/>
          <p:nvPr/>
        </p:nvGrpSpPr>
        <p:grpSpPr>
          <a:xfrm>
            <a:off x="2579395" y="176454"/>
            <a:ext cx="15292496" cy="1435658"/>
            <a:chOff x="2153918" y="4433"/>
            <a:chExt cx="15292496" cy="970506"/>
          </a:xfrm>
        </p:grpSpPr>
        <p:sp>
          <p:nvSpPr>
            <p:cNvPr id="31" name="Dikdörtgen 30">
              <a:extLst>
                <a:ext uri="{FF2B5EF4-FFF2-40B4-BE49-F238E27FC236}">
                  <a16:creationId xmlns:a16="http://schemas.microsoft.com/office/drawing/2014/main" id="{1AF40D6C-9EEC-4AFB-962B-BF72A9C03BE2}"/>
                </a:ext>
              </a:extLst>
            </p:cNvPr>
            <p:cNvSpPr/>
            <p:nvPr/>
          </p:nvSpPr>
          <p:spPr>
            <a:xfrm>
              <a:off x="2153918" y="4433"/>
              <a:ext cx="15292496"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Metin kutusu 31">
              <a:extLst>
                <a:ext uri="{FF2B5EF4-FFF2-40B4-BE49-F238E27FC236}">
                  <a16:creationId xmlns:a16="http://schemas.microsoft.com/office/drawing/2014/main" id="{4582994F-C1AB-43F6-8186-30153E5E4E52}"/>
                </a:ext>
              </a:extLst>
            </p:cNvPr>
            <p:cNvSpPr txBox="1"/>
            <p:nvPr/>
          </p:nvSpPr>
          <p:spPr>
            <a:xfrm>
              <a:off x="2153918" y="4433"/>
              <a:ext cx="15292496"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2489200">
                <a:lnSpc>
                  <a:spcPct val="90000"/>
                </a:lnSpc>
                <a:spcAft>
                  <a:spcPct val="35000"/>
                </a:spcAft>
              </a:pPr>
              <a:r>
                <a:rPr lang="tr-TR" altLang="tr-TR" sz="4400" b="1" dirty="0">
                  <a:solidFill>
                    <a:schemeClr val="tx1"/>
                  </a:solidFill>
                  <a:latin typeface="Times New Roman" panose="02020603050405020304" pitchFamily="18" charset="0"/>
                  <a:cs typeface="Times New Roman" panose="02020603050405020304" pitchFamily="18" charset="0"/>
                </a:rPr>
                <a:t>1.3. Lisanslı Harita Kadastro Mühendislik Büroları</a:t>
              </a:r>
              <a:r>
                <a:rPr lang="tr-TR" sz="4400" b="1" kern="1200" dirty="0">
                  <a:solidFill>
                    <a:schemeClr val="tx1"/>
                  </a:solidFill>
                  <a:latin typeface="Times New Roman" panose="02020603050405020304" pitchFamily="18" charset="0"/>
                  <a:cs typeface="Times New Roman" panose="02020603050405020304" pitchFamily="18" charset="0"/>
                </a:rPr>
                <a:t> Tarafından Gerçekleştirilen İşlemler</a:t>
              </a:r>
            </a:p>
          </p:txBody>
        </p:sp>
      </p:grpSp>
      <p:grpSp>
        <p:nvGrpSpPr>
          <p:cNvPr id="33" name="Grup 32">
            <a:extLst>
              <a:ext uri="{FF2B5EF4-FFF2-40B4-BE49-F238E27FC236}">
                <a16:creationId xmlns:a16="http://schemas.microsoft.com/office/drawing/2014/main" id="{A3A4AECD-EAE3-4F84-8A40-A72E7724F7B3}"/>
              </a:ext>
            </a:extLst>
          </p:cNvPr>
          <p:cNvGrpSpPr/>
          <p:nvPr/>
        </p:nvGrpSpPr>
        <p:grpSpPr>
          <a:xfrm>
            <a:off x="238543" y="2019725"/>
            <a:ext cx="8309109" cy="970506"/>
            <a:chOff x="3465877" y="1382552"/>
            <a:chExt cx="6093516" cy="970506"/>
          </a:xfrm>
        </p:grpSpPr>
        <p:sp>
          <p:nvSpPr>
            <p:cNvPr id="34" name="Dikdörtgen 33">
              <a:extLst>
                <a:ext uri="{FF2B5EF4-FFF2-40B4-BE49-F238E27FC236}">
                  <a16:creationId xmlns:a16="http://schemas.microsoft.com/office/drawing/2014/main" id="{5667E554-E47A-465A-BE4D-1C250FB151BE}"/>
                </a:ext>
              </a:extLst>
            </p:cNvPr>
            <p:cNvSpPr/>
            <p:nvPr/>
          </p:nvSpPr>
          <p:spPr>
            <a:xfrm>
              <a:off x="3465877" y="1382552"/>
              <a:ext cx="6093516"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Metin kutusu 34">
              <a:extLst>
                <a:ext uri="{FF2B5EF4-FFF2-40B4-BE49-F238E27FC236}">
                  <a16:creationId xmlns:a16="http://schemas.microsoft.com/office/drawing/2014/main" id="{ABB888E2-902E-487C-BF49-2131A25B8A3C}"/>
                </a:ext>
              </a:extLst>
            </p:cNvPr>
            <p:cNvSpPr txBox="1"/>
            <p:nvPr/>
          </p:nvSpPr>
          <p:spPr>
            <a:xfrm>
              <a:off x="3465877" y="1382552"/>
              <a:ext cx="6093516"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4400" b="1" u="none" kern="1200" dirty="0">
                  <a:solidFill>
                    <a:schemeClr val="tx1"/>
                  </a:solidFill>
                  <a:latin typeface="Times New Roman" panose="02020603050405020304" pitchFamily="18" charset="0"/>
                  <a:cs typeface="Times New Roman" panose="02020603050405020304" pitchFamily="18" charset="0"/>
                </a:rPr>
                <a:t>Tescile Tâbi Olmayan</a:t>
              </a:r>
              <a:r>
                <a:rPr lang="tr-TR" sz="4400" b="1" u="sng" kern="1200" dirty="0">
                  <a:solidFill>
                    <a:schemeClr val="tx1"/>
                  </a:solidFill>
                  <a:latin typeface="Times New Roman" panose="02020603050405020304" pitchFamily="18" charset="0"/>
                  <a:cs typeface="Times New Roman" panose="02020603050405020304" pitchFamily="18" charset="0"/>
                </a:rPr>
                <a:t> </a:t>
              </a:r>
              <a:endParaRPr lang="tr-TR" sz="4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36" name="Grup 35">
            <a:extLst>
              <a:ext uri="{FF2B5EF4-FFF2-40B4-BE49-F238E27FC236}">
                <a16:creationId xmlns:a16="http://schemas.microsoft.com/office/drawing/2014/main" id="{46022681-44CF-4BEA-9F2C-4C0D316B2F04}"/>
              </a:ext>
            </a:extLst>
          </p:cNvPr>
          <p:cNvGrpSpPr/>
          <p:nvPr/>
        </p:nvGrpSpPr>
        <p:grpSpPr>
          <a:xfrm>
            <a:off x="1518596" y="3397843"/>
            <a:ext cx="3653483" cy="970506"/>
            <a:chOff x="4989256" y="2760670"/>
            <a:chExt cx="1941012" cy="970506"/>
          </a:xfrm>
        </p:grpSpPr>
        <p:sp>
          <p:nvSpPr>
            <p:cNvPr id="37" name="Dikdörtgen 36">
              <a:extLst>
                <a:ext uri="{FF2B5EF4-FFF2-40B4-BE49-F238E27FC236}">
                  <a16:creationId xmlns:a16="http://schemas.microsoft.com/office/drawing/2014/main" id="{4D21A54B-32FD-456D-AF9B-C1FB7C97DF00}"/>
                </a:ext>
              </a:extLst>
            </p:cNvPr>
            <p:cNvSpPr/>
            <p:nvPr/>
          </p:nvSpPr>
          <p:spPr>
            <a:xfrm>
              <a:off x="4989256" y="2760670"/>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Metin kutusu 37">
              <a:extLst>
                <a:ext uri="{FF2B5EF4-FFF2-40B4-BE49-F238E27FC236}">
                  <a16:creationId xmlns:a16="http://schemas.microsoft.com/office/drawing/2014/main" id="{4BF6307B-F277-48DF-BAF5-2E9EE62A9242}"/>
                </a:ext>
              </a:extLst>
            </p:cNvPr>
            <p:cNvSpPr txBox="1"/>
            <p:nvPr/>
          </p:nvSpPr>
          <p:spPr>
            <a:xfrm>
              <a:off x="4989256" y="2760670"/>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2489200">
                <a:lnSpc>
                  <a:spcPct val="90000"/>
                </a:lnSpc>
                <a:spcAft>
                  <a:spcPct val="35000"/>
                </a:spcAft>
              </a:pPr>
              <a:r>
                <a:rPr lang="tr-TR" sz="3600" dirty="0">
                  <a:solidFill>
                    <a:schemeClr val="tx1"/>
                  </a:solidFill>
                  <a:latin typeface="Times New Roman" panose="02020603050405020304" pitchFamily="18" charset="0"/>
                  <a:cs typeface="Times New Roman" panose="02020603050405020304" pitchFamily="18" charset="0"/>
                </a:rPr>
                <a:t>Aplikasyon</a:t>
              </a:r>
              <a:endParaRPr lang="tr-TR" sz="3600" kern="1200" dirty="0">
                <a:solidFill>
                  <a:schemeClr val="tx1"/>
                </a:solidFill>
                <a:latin typeface="Times New Roman" panose="02020603050405020304" pitchFamily="18" charset="0"/>
                <a:cs typeface="Times New Roman" panose="02020603050405020304" pitchFamily="18" charset="0"/>
              </a:endParaRPr>
            </a:p>
          </p:txBody>
        </p:sp>
      </p:grpSp>
      <p:grpSp>
        <p:nvGrpSpPr>
          <p:cNvPr id="39" name="Grup 38">
            <a:extLst>
              <a:ext uri="{FF2B5EF4-FFF2-40B4-BE49-F238E27FC236}">
                <a16:creationId xmlns:a16="http://schemas.microsoft.com/office/drawing/2014/main" id="{9FE3A400-F12F-44E7-ADF6-E44F748F518F}"/>
              </a:ext>
            </a:extLst>
          </p:cNvPr>
          <p:cNvGrpSpPr/>
          <p:nvPr/>
        </p:nvGrpSpPr>
        <p:grpSpPr>
          <a:xfrm>
            <a:off x="1518590" y="4775961"/>
            <a:ext cx="4570138" cy="1455759"/>
            <a:chOff x="4989256" y="4138789"/>
            <a:chExt cx="1941012" cy="970506"/>
          </a:xfrm>
        </p:grpSpPr>
        <p:sp>
          <p:nvSpPr>
            <p:cNvPr id="40" name="Dikdörtgen 39">
              <a:extLst>
                <a:ext uri="{FF2B5EF4-FFF2-40B4-BE49-F238E27FC236}">
                  <a16:creationId xmlns:a16="http://schemas.microsoft.com/office/drawing/2014/main" id="{576ACF4B-8246-4E98-9A71-E7B8A553E730}"/>
                </a:ext>
              </a:extLst>
            </p:cNvPr>
            <p:cNvSpPr/>
            <p:nvPr/>
          </p:nvSpPr>
          <p:spPr>
            <a:xfrm>
              <a:off x="4989256" y="4138789"/>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 name="Metin kutusu 40">
              <a:extLst>
                <a:ext uri="{FF2B5EF4-FFF2-40B4-BE49-F238E27FC236}">
                  <a16:creationId xmlns:a16="http://schemas.microsoft.com/office/drawing/2014/main" id="{0D145641-E4C5-4B55-9FC4-181C0DC30DE5}"/>
                </a:ext>
              </a:extLst>
            </p:cNvPr>
            <p:cNvSpPr txBox="1"/>
            <p:nvPr/>
          </p:nvSpPr>
          <p:spPr>
            <a:xfrm>
              <a:off x="4989256" y="4138789"/>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2489200">
                <a:lnSpc>
                  <a:spcPct val="90000"/>
                </a:lnSpc>
                <a:spcAft>
                  <a:spcPct val="35000"/>
                </a:spcAft>
              </a:pPr>
              <a:r>
                <a:rPr lang="tr-TR" sz="3600" dirty="0">
                  <a:solidFill>
                    <a:schemeClr val="tx1"/>
                  </a:solidFill>
                  <a:latin typeface="Times New Roman" panose="02020603050405020304" pitchFamily="18" charset="0"/>
                  <a:cs typeface="Times New Roman" panose="02020603050405020304" pitchFamily="18" charset="0"/>
                </a:rPr>
                <a:t>Parselin Yerinde Gösterilmesi</a:t>
              </a:r>
              <a:endParaRPr lang="tr-TR" sz="3600" kern="1200" dirty="0">
                <a:solidFill>
                  <a:schemeClr val="tx1"/>
                </a:solidFill>
                <a:latin typeface="Times New Roman" panose="02020603050405020304" pitchFamily="18" charset="0"/>
                <a:cs typeface="Times New Roman" panose="02020603050405020304" pitchFamily="18" charset="0"/>
              </a:endParaRPr>
            </a:p>
          </p:txBody>
        </p:sp>
      </p:grpSp>
      <p:grpSp>
        <p:nvGrpSpPr>
          <p:cNvPr id="42" name="Grup 41">
            <a:extLst>
              <a:ext uri="{FF2B5EF4-FFF2-40B4-BE49-F238E27FC236}">
                <a16:creationId xmlns:a16="http://schemas.microsoft.com/office/drawing/2014/main" id="{896479A4-8649-4456-9A8E-5B9303CC1610}"/>
              </a:ext>
            </a:extLst>
          </p:cNvPr>
          <p:cNvGrpSpPr/>
          <p:nvPr/>
        </p:nvGrpSpPr>
        <p:grpSpPr>
          <a:xfrm>
            <a:off x="1497980" y="6710670"/>
            <a:ext cx="3653482" cy="970506"/>
            <a:chOff x="4989256" y="5516907"/>
            <a:chExt cx="1941012" cy="970506"/>
          </a:xfrm>
        </p:grpSpPr>
        <p:sp>
          <p:nvSpPr>
            <p:cNvPr id="43" name="Dikdörtgen 42">
              <a:extLst>
                <a:ext uri="{FF2B5EF4-FFF2-40B4-BE49-F238E27FC236}">
                  <a16:creationId xmlns:a16="http://schemas.microsoft.com/office/drawing/2014/main" id="{5BE2E7BC-186A-4E01-AA92-DE8C1FEA943D}"/>
                </a:ext>
              </a:extLst>
            </p:cNvPr>
            <p:cNvSpPr/>
            <p:nvPr/>
          </p:nvSpPr>
          <p:spPr>
            <a:xfrm>
              <a:off x="4989256" y="5516907"/>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Metin kutusu 43">
              <a:extLst>
                <a:ext uri="{FF2B5EF4-FFF2-40B4-BE49-F238E27FC236}">
                  <a16:creationId xmlns:a16="http://schemas.microsoft.com/office/drawing/2014/main" id="{A16618BD-DDA7-45B7-B10B-38C403BB285A}"/>
                </a:ext>
              </a:extLst>
            </p:cNvPr>
            <p:cNvSpPr txBox="1"/>
            <p:nvPr/>
          </p:nvSpPr>
          <p:spPr>
            <a:xfrm>
              <a:off x="4989256" y="5516907"/>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a:solidFill>
                    <a:schemeClr val="tx1"/>
                  </a:solidFill>
                  <a:latin typeface="Times New Roman" panose="02020603050405020304" pitchFamily="18" charset="0"/>
                  <a:cs typeface="Times New Roman" panose="02020603050405020304" pitchFamily="18" charset="0"/>
                </a:rPr>
                <a:t>Plan Örneği</a:t>
              </a:r>
            </a:p>
          </p:txBody>
        </p:sp>
      </p:grpSp>
      <p:grpSp>
        <p:nvGrpSpPr>
          <p:cNvPr id="45" name="Grup 44">
            <a:extLst>
              <a:ext uri="{FF2B5EF4-FFF2-40B4-BE49-F238E27FC236}">
                <a16:creationId xmlns:a16="http://schemas.microsoft.com/office/drawing/2014/main" id="{FD4CBE87-0033-4ADF-875D-34D5065296C7}"/>
              </a:ext>
            </a:extLst>
          </p:cNvPr>
          <p:cNvGrpSpPr/>
          <p:nvPr/>
        </p:nvGrpSpPr>
        <p:grpSpPr>
          <a:xfrm>
            <a:off x="9299177" y="2019725"/>
            <a:ext cx="8909312" cy="970506"/>
            <a:chOff x="9967006" y="1382552"/>
            <a:chExt cx="6167449" cy="970506"/>
          </a:xfrm>
        </p:grpSpPr>
        <p:sp>
          <p:nvSpPr>
            <p:cNvPr id="46" name="Dikdörtgen 45">
              <a:extLst>
                <a:ext uri="{FF2B5EF4-FFF2-40B4-BE49-F238E27FC236}">
                  <a16:creationId xmlns:a16="http://schemas.microsoft.com/office/drawing/2014/main" id="{4B2A623F-5AE5-4372-AA9F-E58054824549}"/>
                </a:ext>
              </a:extLst>
            </p:cNvPr>
            <p:cNvSpPr/>
            <p:nvPr/>
          </p:nvSpPr>
          <p:spPr>
            <a:xfrm>
              <a:off x="9967006" y="1382552"/>
              <a:ext cx="6167449"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7" name="Metin kutusu 46">
              <a:extLst>
                <a:ext uri="{FF2B5EF4-FFF2-40B4-BE49-F238E27FC236}">
                  <a16:creationId xmlns:a16="http://schemas.microsoft.com/office/drawing/2014/main" id="{4B5EDF1E-67D2-4AAB-8ECB-635BA0F85EEA}"/>
                </a:ext>
              </a:extLst>
            </p:cNvPr>
            <p:cNvSpPr txBox="1"/>
            <p:nvPr/>
          </p:nvSpPr>
          <p:spPr>
            <a:xfrm>
              <a:off x="9967006" y="1382552"/>
              <a:ext cx="6167449"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4400" b="1" kern="1200" dirty="0">
                  <a:solidFill>
                    <a:schemeClr val="tx1"/>
                  </a:solidFill>
                  <a:latin typeface="Times New Roman" panose="02020603050405020304" pitchFamily="18" charset="0"/>
                  <a:cs typeface="Times New Roman" panose="02020603050405020304" pitchFamily="18" charset="0"/>
                </a:rPr>
                <a:t>Tescile Tabi Olan</a:t>
              </a:r>
            </a:p>
          </p:txBody>
        </p:sp>
      </p:grpSp>
      <p:grpSp>
        <p:nvGrpSpPr>
          <p:cNvPr id="48" name="Grup 47">
            <a:extLst>
              <a:ext uri="{FF2B5EF4-FFF2-40B4-BE49-F238E27FC236}">
                <a16:creationId xmlns:a16="http://schemas.microsoft.com/office/drawing/2014/main" id="{EF0B270A-A397-4A4E-836A-CF711A32EDA0}"/>
              </a:ext>
            </a:extLst>
          </p:cNvPr>
          <p:cNvGrpSpPr/>
          <p:nvPr/>
        </p:nvGrpSpPr>
        <p:grpSpPr>
          <a:xfrm>
            <a:off x="11934345" y="3338209"/>
            <a:ext cx="6998346" cy="790896"/>
            <a:chOff x="11508869" y="2760670"/>
            <a:chExt cx="1941012" cy="970506"/>
          </a:xfrm>
        </p:grpSpPr>
        <p:sp>
          <p:nvSpPr>
            <p:cNvPr id="49" name="Dikdörtgen 48">
              <a:extLst>
                <a:ext uri="{FF2B5EF4-FFF2-40B4-BE49-F238E27FC236}">
                  <a16:creationId xmlns:a16="http://schemas.microsoft.com/office/drawing/2014/main" id="{7964C8B9-35E6-4A56-9111-CA8930A6CE10}"/>
                </a:ext>
              </a:extLst>
            </p:cNvPr>
            <p:cNvSpPr/>
            <p:nvPr/>
          </p:nvSpPr>
          <p:spPr>
            <a:xfrm>
              <a:off x="11508869" y="2760670"/>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0" name="Metin kutusu 49">
              <a:extLst>
                <a:ext uri="{FF2B5EF4-FFF2-40B4-BE49-F238E27FC236}">
                  <a16:creationId xmlns:a16="http://schemas.microsoft.com/office/drawing/2014/main" id="{A2140FF1-2161-4D16-B1FE-B80339AF5269}"/>
                </a:ext>
              </a:extLst>
            </p:cNvPr>
            <p:cNvSpPr txBox="1"/>
            <p:nvPr/>
          </p:nvSpPr>
          <p:spPr>
            <a:xfrm>
              <a:off x="11508869" y="2760670"/>
              <a:ext cx="1941012" cy="8274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a:solidFill>
                    <a:schemeClr val="tx1"/>
                  </a:solidFill>
                  <a:latin typeface="Times New Roman" panose="02020603050405020304" pitchFamily="18" charset="0"/>
                  <a:cs typeface="Times New Roman" panose="02020603050405020304" pitchFamily="18" charset="0"/>
                </a:rPr>
                <a:t>Cins Değişikliği</a:t>
              </a:r>
            </a:p>
          </p:txBody>
        </p:sp>
      </p:grpSp>
      <p:grpSp>
        <p:nvGrpSpPr>
          <p:cNvPr id="51" name="Grup 50">
            <a:extLst>
              <a:ext uri="{FF2B5EF4-FFF2-40B4-BE49-F238E27FC236}">
                <a16:creationId xmlns:a16="http://schemas.microsoft.com/office/drawing/2014/main" id="{D22DEF32-AB02-43F2-B47F-7251F86D55B7}"/>
              </a:ext>
            </a:extLst>
          </p:cNvPr>
          <p:cNvGrpSpPr/>
          <p:nvPr/>
        </p:nvGrpSpPr>
        <p:grpSpPr>
          <a:xfrm>
            <a:off x="11934345" y="4636816"/>
            <a:ext cx="6998345" cy="892865"/>
            <a:chOff x="11508869" y="4138789"/>
            <a:chExt cx="1941012" cy="970506"/>
          </a:xfrm>
        </p:grpSpPr>
        <p:sp>
          <p:nvSpPr>
            <p:cNvPr id="52" name="Dikdörtgen 51">
              <a:extLst>
                <a:ext uri="{FF2B5EF4-FFF2-40B4-BE49-F238E27FC236}">
                  <a16:creationId xmlns:a16="http://schemas.microsoft.com/office/drawing/2014/main" id="{E0FBFD9D-6317-4729-AF56-DD6DA68ECAA9}"/>
                </a:ext>
              </a:extLst>
            </p:cNvPr>
            <p:cNvSpPr/>
            <p:nvPr/>
          </p:nvSpPr>
          <p:spPr>
            <a:xfrm>
              <a:off x="11508869" y="4138789"/>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3" name="Metin kutusu 52">
              <a:extLst>
                <a:ext uri="{FF2B5EF4-FFF2-40B4-BE49-F238E27FC236}">
                  <a16:creationId xmlns:a16="http://schemas.microsoft.com/office/drawing/2014/main" id="{33CA1C18-1E34-468D-B622-F3B8DEA14387}"/>
                </a:ext>
              </a:extLst>
            </p:cNvPr>
            <p:cNvSpPr txBox="1"/>
            <p:nvPr/>
          </p:nvSpPr>
          <p:spPr>
            <a:xfrm>
              <a:off x="11508869" y="4138789"/>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err="1">
                  <a:solidFill>
                    <a:schemeClr val="tx1"/>
                  </a:solidFill>
                  <a:latin typeface="Times New Roman" panose="02020603050405020304" pitchFamily="18" charset="0"/>
                  <a:cs typeface="Times New Roman" panose="02020603050405020304" pitchFamily="18" charset="0"/>
                </a:rPr>
                <a:t>Arzi</a:t>
              </a:r>
              <a:r>
                <a:rPr lang="tr-TR" sz="3600" kern="1200" dirty="0">
                  <a:solidFill>
                    <a:schemeClr val="tx1"/>
                  </a:solidFill>
                  <a:latin typeface="Times New Roman" panose="02020603050405020304" pitchFamily="18" charset="0"/>
                  <a:cs typeface="Times New Roman" panose="02020603050405020304" pitchFamily="18" charset="0"/>
                </a:rPr>
                <a:t> İrtifak Hakkı Tesisi veya terkini</a:t>
              </a:r>
            </a:p>
          </p:txBody>
        </p:sp>
      </p:grpSp>
      <p:grpSp>
        <p:nvGrpSpPr>
          <p:cNvPr id="54" name="Grup 53">
            <a:extLst>
              <a:ext uri="{FF2B5EF4-FFF2-40B4-BE49-F238E27FC236}">
                <a16:creationId xmlns:a16="http://schemas.microsoft.com/office/drawing/2014/main" id="{A059C557-3AFE-419C-9039-7CDDC3506413}"/>
              </a:ext>
            </a:extLst>
          </p:cNvPr>
          <p:cNvGrpSpPr/>
          <p:nvPr/>
        </p:nvGrpSpPr>
        <p:grpSpPr>
          <a:xfrm>
            <a:off x="11934345" y="5849450"/>
            <a:ext cx="7018961" cy="1035893"/>
            <a:chOff x="11508869" y="5516907"/>
            <a:chExt cx="1941012" cy="970506"/>
          </a:xfrm>
        </p:grpSpPr>
        <p:sp>
          <p:nvSpPr>
            <p:cNvPr id="55" name="Dikdörtgen 54">
              <a:extLst>
                <a:ext uri="{FF2B5EF4-FFF2-40B4-BE49-F238E27FC236}">
                  <a16:creationId xmlns:a16="http://schemas.microsoft.com/office/drawing/2014/main" id="{1D11D5E9-9904-499C-B3C9-E416A914DC27}"/>
                </a:ext>
              </a:extLst>
            </p:cNvPr>
            <p:cNvSpPr/>
            <p:nvPr/>
          </p:nvSpPr>
          <p:spPr>
            <a:xfrm>
              <a:off x="11508869" y="5516907"/>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6" name="Metin kutusu 55">
              <a:extLst>
                <a:ext uri="{FF2B5EF4-FFF2-40B4-BE49-F238E27FC236}">
                  <a16:creationId xmlns:a16="http://schemas.microsoft.com/office/drawing/2014/main" id="{C681E5E3-9C82-4100-BBF2-F0DF316EC8AA}"/>
                </a:ext>
              </a:extLst>
            </p:cNvPr>
            <p:cNvSpPr txBox="1"/>
            <p:nvPr/>
          </p:nvSpPr>
          <p:spPr>
            <a:xfrm>
              <a:off x="11508869" y="5516907"/>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a:solidFill>
                    <a:schemeClr val="tx1"/>
                  </a:solidFill>
                  <a:latin typeface="Times New Roman" panose="02020603050405020304" pitchFamily="18" charset="0"/>
                  <a:cs typeface="Times New Roman" panose="02020603050405020304" pitchFamily="18" charset="0"/>
                </a:rPr>
                <a:t>Birleştirme</a:t>
              </a:r>
            </a:p>
          </p:txBody>
        </p:sp>
      </p:grpSp>
      <p:grpSp>
        <p:nvGrpSpPr>
          <p:cNvPr id="57" name="Grup 56">
            <a:extLst>
              <a:ext uri="{FF2B5EF4-FFF2-40B4-BE49-F238E27FC236}">
                <a16:creationId xmlns:a16="http://schemas.microsoft.com/office/drawing/2014/main" id="{2C4AB4FC-FCCF-45F1-B0C2-1550B753D96D}"/>
              </a:ext>
            </a:extLst>
          </p:cNvPr>
          <p:cNvGrpSpPr/>
          <p:nvPr/>
        </p:nvGrpSpPr>
        <p:grpSpPr>
          <a:xfrm>
            <a:off x="11934346" y="7373175"/>
            <a:ext cx="6998344" cy="827479"/>
            <a:chOff x="11508869" y="6895026"/>
            <a:chExt cx="1941012" cy="970506"/>
          </a:xfrm>
        </p:grpSpPr>
        <p:sp>
          <p:nvSpPr>
            <p:cNvPr id="58" name="Dikdörtgen 57">
              <a:extLst>
                <a:ext uri="{FF2B5EF4-FFF2-40B4-BE49-F238E27FC236}">
                  <a16:creationId xmlns:a16="http://schemas.microsoft.com/office/drawing/2014/main" id="{8670F732-EC24-4F2D-8F50-1B47FF456EB6}"/>
                </a:ext>
              </a:extLst>
            </p:cNvPr>
            <p:cNvSpPr/>
            <p:nvPr/>
          </p:nvSpPr>
          <p:spPr>
            <a:xfrm>
              <a:off x="11508869" y="6895026"/>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9" name="Metin kutusu 58">
              <a:extLst>
                <a:ext uri="{FF2B5EF4-FFF2-40B4-BE49-F238E27FC236}">
                  <a16:creationId xmlns:a16="http://schemas.microsoft.com/office/drawing/2014/main" id="{EE039D94-2694-4455-BED1-0EECEF50846A}"/>
                </a:ext>
              </a:extLst>
            </p:cNvPr>
            <p:cNvSpPr txBox="1"/>
            <p:nvPr/>
          </p:nvSpPr>
          <p:spPr>
            <a:xfrm>
              <a:off x="11508869" y="6895026"/>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err="1">
                  <a:solidFill>
                    <a:schemeClr val="tx1"/>
                  </a:solidFill>
                  <a:latin typeface="Times New Roman" panose="02020603050405020304" pitchFamily="18" charset="0"/>
                  <a:cs typeface="Times New Roman" panose="02020603050405020304" pitchFamily="18" charset="0"/>
                </a:rPr>
                <a:t>Muhdesatın</a:t>
              </a:r>
              <a:r>
                <a:rPr lang="tr-TR" sz="3600" kern="1200" dirty="0">
                  <a:solidFill>
                    <a:schemeClr val="tx1"/>
                  </a:solidFill>
                  <a:latin typeface="Times New Roman" panose="02020603050405020304" pitchFamily="18" charset="0"/>
                  <a:cs typeface="Times New Roman" panose="02020603050405020304" pitchFamily="18" charset="0"/>
                </a:rPr>
                <a:t> Terkini</a:t>
              </a:r>
            </a:p>
          </p:txBody>
        </p:sp>
      </p:grpSp>
      <p:grpSp>
        <p:nvGrpSpPr>
          <p:cNvPr id="60" name="Grup 59">
            <a:extLst>
              <a:ext uri="{FF2B5EF4-FFF2-40B4-BE49-F238E27FC236}">
                <a16:creationId xmlns:a16="http://schemas.microsoft.com/office/drawing/2014/main" id="{275E0518-8A05-48F4-B5F6-637CE33F0918}"/>
              </a:ext>
            </a:extLst>
          </p:cNvPr>
          <p:cNvGrpSpPr/>
          <p:nvPr/>
        </p:nvGrpSpPr>
        <p:grpSpPr>
          <a:xfrm>
            <a:off x="11934346" y="8771897"/>
            <a:ext cx="7018960" cy="827479"/>
            <a:chOff x="11508869" y="8273145"/>
            <a:chExt cx="1941012" cy="970506"/>
          </a:xfrm>
        </p:grpSpPr>
        <p:sp>
          <p:nvSpPr>
            <p:cNvPr id="61" name="Dikdörtgen 60">
              <a:extLst>
                <a:ext uri="{FF2B5EF4-FFF2-40B4-BE49-F238E27FC236}">
                  <a16:creationId xmlns:a16="http://schemas.microsoft.com/office/drawing/2014/main" id="{E005B1D5-AFBF-4319-A7C0-1B7A16FC3B41}"/>
                </a:ext>
              </a:extLst>
            </p:cNvPr>
            <p:cNvSpPr/>
            <p:nvPr/>
          </p:nvSpPr>
          <p:spPr>
            <a:xfrm>
              <a:off x="11508869" y="8273145"/>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2" name="Metin kutusu 61">
              <a:extLst>
                <a:ext uri="{FF2B5EF4-FFF2-40B4-BE49-F238E27FC236}">
                  <a16:creationId xmlns:a16="http://schemas.microsoft.com/office/drawing/2014/main" id="{12B49B29-E73F-43E6-89C3-9D4CA225DAEE}"/>
                </a:ext>
              </a:extLst>
            </p:cNvPr>
            <p:cNvSpPr txBox="1"/>
            <p:nvPr/>
          </p:nvSpPr>
          <p:spPr>
            <a:xfrm>
              <a:off x="11508869" y="8273145"/>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a:solidFill>
                    <a:schemeClr val="tx1"/>
                  </a:solidFill>
                  <a:latin typeface="Times New Roman" panose="02020603050405020304" pitchFamily="18" charset="0"/>
                  <a:cs typeface="Times New Roman" panose="02020603050405020304" pitchFamily="18" charset="0"/>
                </a:rPr>
                <a:t>Hatalı Bağımsız Bölüm Düzeltme</a:t>
              </a:r>
            </a:p>
          </p:txBody>
        </p:sp>
      </p:grpSp>
      <p:grpSp>
        <p:nvGrpSpPr>
          <p:cNvPr id="63" name="Grup 62">
            <a:extLst>
              <a:ext uri="{FF2B5EF4-FFF2-40B4-BE49-F238E27FC236}">
                <a16:creationId xmlns:a16="http://schemas.microsoft.com/office/drawing/2014/main" id="{1BBD34B5-61A9-45B9-960D-494C0E3A5F7B}"/>
              </a:ext>
            </a:extLst>
          </p:cNvPr>
          <p:cNvGrpSpPr/>
          <p:nvPr/>
        </p:nvGrpSpPr>
        <p:grpSpPr>
          <a:xfrm>
            <a:off x="11930438" y="10047098"/>
            <a:ext cx="7018960" cy="970507"/>
            <a:chOff x="11508869" y="9651263"/>
            <a:chExt cx="1941012" cy="970506"/>
          </a:xfrm>
        </p:grpSpPr>
        <p:sp>
          <p:nvSpPr>
            <p:cNvPr id="64" name="Dikdörtgen 63">
              <a:extLst>
                <a:ext uri="{FF2B5EF4-FFF2-40B4-BE49-F238E27FC236}">
                  <a16:creationId xmlns:a16="http://schemas.microsoft.com/office/drawing/2014/main" id="{AA318FF5-BD21-43F2-805B-044AE31A33C1}"/>
                </a:ext>
              </a:extLst>
            </p:cNvPr>
            <p:cNvSpPr/>
            <p:nvPr/>
          </p:nvSpPr>
          <p:spPr>
            <a:xfrm>
              <a:off x="11508869" y="9651263"/>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Metin kutusu 64">
              <a:extLst>
                <a:ext uri="{FF2B5EF4-FFF2-40B4-BE49-F238E27FC236}">
                  <a16:creationId xmlns:a16="http://schemas.microsoft.com/office/drawing/2014/main" id="{855AE23A-68B2-44BE-8EDA-22964AAF1EBA}"/>
                </a:ext>
              </a:extLst>
            </p:cNvPr>
            <p:cNvSpPr txBox="1"/>
            <p:nvPr/>
          </p:nvSpPr>
          <p:spPr>
            <a:xfrm>
              <a:off x="11508869" y="9651263"/>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a:solidFill>
                    <a:schemeClr val="tx1"/>
                  </a:solidFill>
                  <a:latin typeface="Times New Roman" panose="02020603050405020304" pitchFamily="18" charset="0"/>
                  <a:cs typeface="Times New Roman" panose="02020603050405020304" pitchFamily="18" charset="0"/>
                </a:rPr>
                <a:t>3091 sayılı kanunun uygulaması </a:t>
              </a:r>
            </a:p>
          </p:txBody>
        </p:sp>
      </p:grpSp>
      <p:grpSp>
        <p:nvGrpSpPr>
          <p:cNvPr id="66" name="Grup 65">
            <a:extLst>
              <a:ext uri="{FF2B5EF4-FFF2-40B4-BE49-F238E27FC236}">
                <a16:creationId xmlns:a16="http://schemas.microsoft.com/office/drawing/2014/main" id="{72653DBF-D883-409A-9ACC-13408BFB40D8}"/>
              </a:ext>
            </a:extLst>
          </p:cNvPr>
          <p:cNvGrpSpPr/>
          <p:nvPr/>
        </p:nvGrpSpPr>
        <p:grpSpPr>
          <a:xfrm>
            <a:off x="11934346" y="11372616"/>
            <a:ext cx="6998344" cy="970506"/>
            <a:chOff x="11508869" y="11029382"/>
            <a:chExt cx="1941012" cy="970506"/>
          </a:xfrm>
        </p:grpSpPr>
        <p:sp>
          <p:nvSpPr>
            <p:cNvPr id="67" name="Dikdörtgen 66">
              <a:extLst>
                <a:ext uri="{FF2B5EF4-FFF2-40B4-BE49-F238E27FC236}">
                  <a16:creationId xmlns:a16="http://schemas.microsoft.com/office/drawing/2014/main" id="{6B24096D-823B-491C-9AF3-C3B2509BAA12}"/>
                </a:ext>
              </a:extLst>
            </p:cNvPr>
            <p:cNvSpPr/>
            <p:nvPr/>
          </p:nvSpPr>
          <p:spPr>
            <a:xfrm>
              <a:off x="11508869" y="11029382"/>
              <a:ext cx="1941012" cy="970506"/>
            </a:xfrm>
            <a:prstGeom prst="rect">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8" name="Metin kutusu 67">
              <a:extLst>
                <a:ext uri="{FF2B5EF4-FFF2-40B4-BE49-F238E27FC236}">
                  <a16:creationId xmlns:a16="http://schemas.microsoft.com/office/drawing/2014/main" id="{1BE5EB12-6E4A-49EE-9E85-87F3E7B0D56D}"/>
                </a:ext>
              </a:extLst>
            </p:cNvPr>
            <p:cNvSpPr txBox="1"/>
            <p:nvPr/>
          </p:nvSpPr>
          <p:spPr>
            <a:xfrm>
              <a:off x="11508869" y="11029382"/>
              <a:ext cx="1941012" cy="970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tr-TR" sz="3600" kern="1200" dirty="0">
                  <a:solidFill>
                    <a:schemeClr val="tx1"/>
                  </a:solidFill>
                  <a:latin typeface="Times New Roman" panose="02020603050405020304" pitchFamily="18" charset="0"/>
                  <a:cs typeface="Times New Roman" panose="02020603050405020304" pitchFamily="18" charset="0"/>
                </a:rPr>
                <a:t>İmar Barışı</a:t>
              </a:r>
            </a:p>
          </p:txBody>
        </p:sp>
      </p:grpSp>
      <p:sp>
        <p:nvSpPr>
          <p:cNvPr id="14" name="Metin kutusu 13">
            <a:extLst>
              <a:ext uri="{FF2B5EF4-FFF2-40B4-BE49-F238E27FC236}">
                <a16:creationId xmlns:a16="http://schemas.microsoft.com/office/drawing/2014/main" id="{041E4294-0633-4405-9DFC-129E5F390BE2}"/>
              </a:ext>
            </a:extLst>
          </p:cNvPr>
          <p:cNvSpPr txBox="1"/>
          <p:nvPr/>
        </p:nvSpPr>
        <p:spPr>
          <a:xfrm>
            <a:off x="238544" y="9599376"/>
            <a:ext cx="9987100" cy="1754326"/>
          </a:xfrm>
          <a:prstGeom prst="rect">
            <a:avLst/>
          </a:prstGeom>
          <a:noFill/>
        </p:spPr>
        <p:txBody>
          <a:bodyPr wrap="square" rtlCol="0">
            <a:spAutoFit/>
          </a:bodyPr>
          <a:lstStyle/>
          <a:p>
            <a:pPr algn="just"/>
            <a:r>
              <a:rPr lang="tr-TR" sz="3600" dirty="0">
                <a:latin typeface="Times New Roman" panose="02020603050405020304" pitchFamily="18" charset="0"/>
                <a:cs typeface="Times New Roman" panose="02020603050405020304" pitchFamily="18" charset="0"/>
              </a:rPr>
              <a:t>	* İdarece belirlenecek kadastro teknik hizmetleri niteliğindeki diğer iş ve işlemleri yapmakla görevli, yetkili ve sorumludur.</a:t>
            </a:r>
          </a:p>
        </p:txBody>
      </p:sp>
    </p:spTree>
    <p:extLst>
      <p:ext uri="{BB962C8B-B14F-4D97-AF65-F5344CB8AC3E}">
        <p14:creationId xmlns:p14="http://schemas.microsoft.com/office/powerpoint/2010/main" val="221215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İçerik Yer Tutucusu 6">
            <a:extLst>
              <a:ext uri="{FF2B5EF4-FFF2-40B4-BE49-F238E27FC236}">
                <a16:creationId xmlns:a16="http://schemas.microsoft.com/office/drawing/2014/main" id="{DBCF155D-A5C3-4F4D-9E15-9A5E330733D6}"/>
              </a:ext>
            </a:extLst>
          </p:cNvPr>
          <p:cNvGraphicFramePr>
            <a:graphicFrameLocks noGrp="1"/>
          </p:cNvGraphicFramePr>
          <p:nvPr>
            <p:ph idx="1"/>
            <p:extLst>
              <p:ext uri="{D42A27DB-BD31-4B8C-83A1-F6EECF244321}">
                <p14:modId xmlns:p14="http://schemas.microsoft.com/office/powerpoint/2010/main" val="2679834726"/>
              </p:ext>
            </p:extLst>
          </p:nvPr>
        </p:nvGraphicFramePr>
        <p:xfrm>
          <a:off x="596348" y="2186608"/>
          <a:ext cx="18009704" cy="8284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5" name="Title 9">
            <a:extLst>
              <a:ext uri="{FF2B5EF4-FFF2-40B4-BE49-F238E27FC236}">
                <a16:creationId xmlns:a16="http://schemas.microsoft.com/office/drawing/2014/main" id="{B2591907-4E15-7841-9E9E-C9A107BFED7A}"/>
              </a:ext>
            </a:extLst>
          </p:cNvPr>
          <p:cNvSpPr>
            <a:spLocks noGrp="1"/>
          </p:cNvSpPr>
          <p:nvPr>
            <p:ph type="title"/>
          </p:nvPr>
        </p:nvSpPr>
        <p:spPr>
          <a:xfrm>
            <a:off x="874299" y="232748"/>
            <a:ext cx="17135405" cy="1953859"/>
          </a:xfrm>
        </p:spPr>
        <p:txBody>
          <a:bodyPr/>
          <a:lstStyle/>
          <a:p>
            <a:pPr eaLnBrk="1" hangingPunct="1"/>
            <a:r>
              <a:rPr lang="tr-TR" altLang="en-US" sz="5400" b="1" dirty="0">
                <a:solidFill>
                  <a:schemeClr val="tx2"/>
                </a:solidFill>
                <a:latin typeface="Times New Roman" panose="02020603050405020304" pitchFamily="18" charset="0"/>
                <a:cs typeface="Times New Roman" panose="02020603050405020304" pitchFamily="18" charset="0"/>
              </a:rPr>
              <a:t>1.4. </a:t>
            </a:r>
            <a:r>
              <a:rPr lang="tr-TR" altLang="tr-TR" sz="5400" b="1" dirty="0">
                <a:solidFill>
                  <a:schemeClr val="tx2"/>
                </a:solidFill>
                <a:latin typeface="Times New Roman" panose="02020603050405020304" pitchFamily="18" charset="0"/>
                <a:cs typeface="Times New Roman" panose="02020603050405020304" pitchFamily="18" charset="0"/>
              </a:rPr>
              <a:t>Lisanslı Harita Kadastro Mühendislik Bürolarının </a:t>
            </a:r>
            <a:r>
              <a:rPr lang="en-US" altLang="en-US" sz="5400" b="1" dirty="0">
                <a:solidFill>
                  <a:schemeClr val="tx2"/>
                </a:solidFill>
                <a:latin typeface="Times New Roman" panose="02020603050405020304" pitchFamily="18" charset="0"/>
                <a:cs typeface="Times New Roman" panose="02020603050405020304" pitchFamily="18" charset="0"/>
              </a:rPr>
              <a:t>Sorumluluklar</a:t>
            </a:r>
            <a:r>
              <a:rPr lang="tr-TR" altLang="en-US" sz="5400" b="1" dirty="0">
                <a:solidFill>
                  <a:schemeClr val="tx2"/>
                </a:solidFill>
                <a:latin typeface="Times New Roman" panose="02020603050405020304" pitchFamily="18" charset="0"/>
                <a:cs typeface="Times New Roman" panose="02020603050405020304" pitchFamily="18" charset="0"/>
              </a:rPr>
              <a:t>ı</a:t>
            </a:r>
            <a:endParaRPr lang="en-US" altLang="en-US" sz="5400" b="1" dirty="0">
              <a:latin typeface="Times New Roman" panose="02020603050405020304" pitchFamily="18" charset="0"/>
              <a:cs typeface="Times New Roman" panose="02020603050405020304" pitchFamily="18" charset="0"/>
            </a:endParaRPr>
          </a:p>
        </p:txBody>
      </p:sp>
      <p:pic>
        <p:nvPicPr>
          <p:cNvPr id="6" name="Picture 10" descr="Tapu-ve-kadastro-mudurlugu-01.jpg">
            <a:extLst>
              <a:ext uri="{FF2B5EF4-FFF2-40B4-BE49-F238E27FC236}">
                <a16:creationId xmlns:a16="http://schemas.microsoft.com/office/drawing/2014/main" id="{DF0779C2-AC84-4B33-A515-DB38DE87E14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ayt Numarası Yer Tutucusu 2">
            <a:extLst>
              <a:ext uri="{FF2B5EF4-FFF2-40B4-BE49-F238E27FC236}">
                <a16:creationId xmlns:a16="http://schemas.microsoft.com/office/drawing/2014/main" id="{6D0C760D-8935-45D7-9A6E-B9971555164E}"/>
              </a:ext>
            </a:extLst>
          </p:cNvPr>
          <p:cNvSpPr>
            <a:spLocks noGrp="1"/>
          </p:cNvSpPr>
          <p:nvPr>
            <p:ph type="sldNum" sz="quarter" idx="12"/>
          </p:nvPr>
        </p:nvSpPr>
        <p:spPr/>
        <p:txBody>
          <a:bodyPr/>
          <a:lstStyle/>
          <a:p>
            <a:pPr>
              <a:defRPr/>
            </a:pPr>
            <a:fld id="{11D55053-8B16-9541-B035-A3E667511473}" type="slidenum">
              <a:rPr lang="en-US" altLang="en-US" smtClean="0"/>
              <a:pPr>
                <a:defRPr/>
              </a:pPr>
              <a:t>9</a:t>
            </a:fld>
            <a:endParaRPr lang="en-US" altLang="en-US"/>
          </a:p>
        </p:txBody>
      </p:sp>
      <p:pic>
        <p:nvPicPr>
          <p:cNvPr id="8" name="Resim 7" descr="metin, ekran görüntüsü, yazı tipi, diyagram içeren bir resim&#10;&#10;Yapay zeka tarafından oluşturulan içerik yanlış olabilir.">
            <a:extLst>
              <a:ext uri="{FF2B5EF4-FFF2-40B4-BE49-F238E27FC236}">
                <a16:creationId xmlns:a16="http://schemas.microsoft.com/office/drawing/2014/main" id="{720C103E-F596-45CD-A975-C5DC484569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788" y="2424377"/>
            <a:ext cx="18705004" cy="10476707"/>
          </a:xfrm>
          <a:prstGeom prst="rect">
            <a:avLst/>
          </a:prstGeom>
        </p:spPr>
      </p:pic>
    </p:spTree>
    <p:extLst>
      <p:ext uri="{BB962C8B-B14F-4D97-AF65-F5344CB8AC3E}">
        <p14:creationId xmlns:p14="http://schemas.microsoft.com/office/powerpoint/2010/main" val="315466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pu_sunu" id="{3A9BF301-6B03-B949-9ACB-63FAED616A35}" vid="{A2E79A9C-D18E-2148-A011-36DE5DD7C73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pu_sunu" id="{3A9BF301-6B03-B949-9ACB-63FAED616A35}" vid="{A2E79A9C-D18E-2148-A011-36DE5DD7C7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5614</TotalTime>
  <Words>2897</Words>
  <Application>Microsoft Office PowerPoint</Application>
  <PresentationFormat>Özel</PresentationFormat>
  <Paragraphs>235</Paragraphs>
  <Slides>52</Slides>
  <Notes>2</Notes>
  <HiddenSlides>0</HiddenSlides>
  <MMClips>5</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52</vt:i4>
      </vt:variant>
    </vt:vector>
  </HeadingPairs>
  <TitlesOfParts>
    <vt:vector size="60" baseType="lpstr">
      <vt:lpstr>Aptos</vt:lpstr>
      <vt:lpstr>Aptos Display</vt:lpstr>
      <vt:lpstr>Arial</vt:lpstr>
      <vt:lpstr>Calibri</vt:lpstr>
      <vt:lpstr>Times New Roman</vt:lpstr>
      <vt:lpstr>Wingdings</vt:lpstr>
      <vt:lpstr>Office Theme</vt:lpstr>
      <vt:lpstr>1_Office Theme</vt:lpstr>
      <vt:lpstr>PowerPoint Sunusu</vt:lpstr>
      <vt:lpstr>SUNUM PLANI</vt:lpstr>
      <vt:lpstr>1. BÖLÜM  GENEL OLARAK LİHKAB MEVZUATI, LİHKABLARIN GÖREV,  YETKİ VE SORUMLULUKLARI</vt:lpstr>
      <vt:lpstr>PowerPoint Sunusu</vt:lpstr>
      <vt:lpstr>PowerPoint Sunusu</vt:lpstr>
      <vt:lpstr>PowerPoint Sunusu</vt:lpstr>
      <vt:lpstr>1.2 Lisanslı Harita Kadastro Mühendislik Büroları Hakkında Mevzuat</vt:lpstr>
      <vt:lpstr>PowerPoint Sunusu</vt:lpstr>
      <vt:lpstr>1.4. Lisanslı Harita Kadastro Mühendislik Bürolarının Sorumlulukları</vt:lpstr>
      <vt:lpstr>1.4. Lisanslı Harita Kadastro Mühendislik Bürolarının Sorumlulukları</vt:lpstr>
      <vt:lpstr>1.4. Lisanslı Harita Kadastro Mühendislik Bürolarının Sorumlulukları</vt:lpstr>
      <vt:lpstr>1.4. Lisanslı Harita Kadastro Mühendislik Bürolarının Sorumlulukları</vt:lpstr>
      <vt:lpstr>1.4. Lisanslı Harita Kadastro Mühendislik Bürolarının Sorumlulukları</vt:lpstr>
      <vt:lpstr>2. BÖLÜM  LİSANSLI HARİTA KADASTRO MÜHENDİSLİK BÜROLARININ DİSİPLİN SORUMLULUĞU </vt:lpstr>
      <vt:lpstr>PowerPoint Sunusu</vt:lpstr>
      <vt:lpstr>PowerPoint Sunusu</vt:lpstr>
      <vt:lpstr>PowerPoint Sunusu</vt:lpstr>
      <vt:lpstr>PowerPoint Sunusu</vt:lpstr>
      <vt:lpstr>PowerPoint Sunusu</vt:lpstr>
      <vt:lpstr>PowerPoint Sunusu</vt:lpstr>
      <vt:lpstr>2. 2. Disiplin İşlemleri ve Savunma Hakkı</vt:lpstr>
      <vt:lpstr>2. 2. Disiplin İşlemleri ve Savunma Hakkı</vt:lpstr>
      <vt:lpstr>PowerPoint Sunusu</vt:lpstr>
      <vt:lpstr>PowerPoint Sunusu</vt:lpstr>
      <vt:lpstr>2. 2. Disiplin İşlemleri ve Savunma Hakkı</vt:lpstr>
      <vt:lpstr>3. BÖLÜM LİSANSLI HARİTA KADASTRO MÜHENDİSLİK BÜROLARININ MALİ SORUMLULUĞU</vt:lpstr>
      <vt:lpstr>3.1 Mali Sorumluluk</vt:lpstr>
      <vt:lpstr>PowerPoint Sunusu</vt:lpstr>
      <vt:lpstr>3.1 Mali Sorumluluk</vt:lpstr>
      <vt:lpstr>PowerPoint Sunusu</vt:lpstr>
      <vt:lpstr>3.2.2. Sorumluluğun Şartları</vt:lpstr>
      <vt:lpstr>3.2.2. Kusura Dayanmayan Sorumluluğun Şartları</vt:lpstr>
      <vt:lpstr>3.2.2. Kusura Dayanmayan Sorumluluğun Şartları</vt:lpstr>
      <vt:lpstr>3.2.2. Kusura Dayanmayan Sorumluluğun Şartları</vt:lpstr>
      <vt:lpstr>3.3. Devletin Sorumluluğunda Zamanaşımı</vt:lpstr>
      <vt:lpstr>PowerPoint Sunusu</vt:lpstr>
      <vt:lpstr>3.4. Rücu Davasında Zamanaşımı</vt:lpstr>
      <vt:lpstr>3.4. Rücu Davasında Zamanaşımı</vt:lpstr>
      <vt:lpstr>3.5. Zamanaşımı Savunmasının İleri Sürülmesi</vt:lpstr>
      <vt:lpstr>3.5. Zamanaşımı Savunmasının İleri Sürülmesi</vt:lpstr>
      <vt:lpstr>4. BÖLÜM LİSANSLI HARİTA KADASTRO MÜHENDİSLİK BÜROLARININ DİĞER SORUMLULUKLARI</vt:lpstr>
      <vt:lpstr>4.1. İdari Para Cezası </vt:lpstr>
      <vt:lpstr>4.1. İdari Para Cezası </vt:lpstr>
      <vt:lpstr>PowerPoint Sunusu</vt:lpstr>
      <vt:lpstr>5. BÖLÜM LİSANSLI HARİTA KADASTRO MÜHENDİSLİK BÜROLARININ CEZA SORUMLULUĞU</vt:lpstr>
      <vt:lpstr> 5.1. Memura Özgü Bazı Suçlar ve Soruşturma Usulü </vt:lpstr>
      <vt:lpstr> 5.1. Memura Özgü Bazı Suçlar ve Soruşturma Usulü </vt:lpstr>
      <vt:lpstr>PowerPoint Sunusu</vt:lpstr>
      <vt:lpstr>PowerPoint Sunusu</vt:lpstr>
      <vt:lpstr>PowerPoint Sunusu</vt:lpstr>
      <vt:lpstr>PowerPoint Sunusu</vt:lpstr>
      <vt:lpstr>PowerPoint Sunusu</vt:lpstr>
    </vt:vector>
  </TitlesOfParts>
  <Company>heyo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Burcu Erbay</dc:creator>
  <cp:lastModifiedBy>HP</cp:lastModifiedBy>
  <cp:revision>794</cp:revision>
  <cp:lastPrinted>2025-03-18T13:37:07Z</cp:lastPrinted>
  <dcterms:created xsi:type="dcterms:W3CDTF">2021-01-29T10:34:18Z</dcterms:created>
  <dcterms:modified xsi:type="dcterms:W3CDTF">2026-04-22T05:34:14Z</dcterms:modified>
</cp:coreProperties>
</file>