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65"/>
  </p:notesMasterIdLst>
  <p:sldIdLst>
    <p:sldId id="351" r:id="rId3"/>
    <p:sldId id="256" r:id="rId4"/>
    <p:sldId id="392" r:id="rId5"/>
    <p:sldId id="393" r:id="rId6"/>
    <p:sldId id="394" r:id="rId7"/>
    <p:sldId id="398" r:id="rId8"/>
    <p:sldId id="397" r:id="rId9"/>
    <p:sldId id="399" r:id="rId10"/>
    <p:sldId id="396" r:id="rId11"/>
    <p:sldId id="400" r:id="rId12"/>
    <p:sldId id="395" r:id="rId13"/>
    <p:sldId id="401" r:id="rId14"/>
    <p:sldId id="402" r:id="rId15"/>
    <p:sldId id="403" r:id="rId16"/>
    <p:sldId id="404" r:id="rId17"/>
    <p:sldId id="405" r:id="rId18"/>
    <p:sldId id="407" r:id="rId19"/>
    <p:sldId id="406" r:id="rId20"/>
    <p:sldId id="408" r:id="rId21"/>
    <p:sldId id="410" r:id="rId22"/>
    <p:sldId id="411" r:id="rId23"/>
    <p:sldId id="413" r:id="rId24"/>
    <p:sldId id="415" r:id="rId25"/>
    <p:sldId id="416" r:id="rId26"/>
    <p:sldId id="417" r:id="rId27"/>
    <p:sldId id="418" r:id="rId28"/>
    <p:sldId id="419" r:id="rId29"/>
    <p:sldId id="421" r:id="rId30"/>
    <p:sldId id="422" r:id="rId31"/>
    <p:sldId id="423" r:id="rId32"/>
    <p:sldId id="424" r:id="rId33"/>
    <p:sldId id="425" r:id="rId34"/>
    <p:sldId id="420" r:id="rId35"/>
    <p:sldId id="427" r:id="rId36"/>
    <p:sldId id="428" r:id="rId37"/>
    <p:sldId id="426" r:id="rId38"/>
    <p:sldId id="412" r:id="rId39"/>
    <p:sldId id="431" r:id="rId40"/>
    <p:sldId id="430" r:id="rId41"/>
    <p:sldId id="436" r:id="rId42"/>
    <p:sldId id="435" r:id="rId43"/>
    <p:sldId id="434" r:id="rId44"/>
    <p:sldId id="433" r:id="rId45"/>
    <p:sldId id="432" r:id="rId46"/>
    <p:sldId id="440" r:id="rId47"/>
    <p:sldId id="439" r:id="rId48"/>
    <p:sldId id="438" r:id="rId49"/>
    <p:sldId id="437" r:id="rId50"/>
    <p:sldId id="446" r:id="rId51"/>
    <p:sldId id="445" r:id="rId52"/>
    <p:sldId id="444" r:id="rId53"/>
    <p:sldId id="443" r:id="rId54"/>
    <p:sldId id="442" r:id="rId55"/>
    <p:sldId id="441" r:id="rId56"/>
    <p:sldId id="449" r:id="rId57"/>
    <p:sldId id="448" r:id="rId58"/>
    <p:sldId id="447" r:id="rId59"/>
    <p:sldId id="453" r:id="rId60"/>
    <p:sldId id="452" r:id="rId61"/>
    <p:sldId id="451" r:id="rId62"/>
    <p:sldId id="454" r:id="rId63"/>
    <p:sldId id="389" r:id="rId64"/>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NAN ŞIĞVA" initials="SŞ" lastIdx="3" clrIdx="0">
    <p:extLst>
      <p:ext uri="{19B8F6BF-5375-455C-9EA6-DF929625EA0E}">
        <p15:presenceInfo xmlns:p15="http://schemas.microsoft.com/office/powerpoint/2012/main" userId="S-1-5-21-1343024091-507921405-1202660629-24492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79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82" autoAdjust="0"/>
    <p:restoredTop sz="95967" autoAdjust="0"/>
  </p:normalViewPr>
  <p:slideViewPr>
    <p:cSldViewPr snapToGrid="0" snapToObjects="1">
      <p:cViewPr varScale="1">
        <p:scale>
          <a:sx n="85" d="100"/>
          <a:sy n="85" d="100"/>
        </p:scale>
        <p:origin x="192" y="78"/>
      </p:cViewPr>
      <p:guideLst/>
    </p:cSldViewPr>
  </p:slideViewPr>
  <p:outlineViewPr>
    <p:cViewPr>
      <p:scale>
        <a:sx n="33" d="100"/>
        <a:sy n="33" d="100"/>
      </p:scale>
      <p:origin x="0" y="-496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5-03-06T16:54:51.452" idx="1">
    <p:pos x="7335" y="1299"/>
    <p:text/>
    <p:extLst>
      <p:ext uri="{C676402C-5697-4E1C-873F-D02D1690AC5C}">
        <p15:threadingInfo xmlns:p15="http://schemas.microsoft.com/office/powerpoint/2012/main" timeZoneBias="-1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5-03-06T16:54:51.452" idx="2">
    <p:pos x="7335" y="1299"/>
    <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CE32F9-21DF-4726-964E-888EECD14DC8}" type="datetimeFigureOut">
              <a:rPr lang="tr-TR" smtClean="0"/>
              <a:t>30.04.2026</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ED5EBB-E9D9-4E28-8011-A701994721D2}" type="slidenum">
              <a:rPr lang="tr-TR" smtClean="0"/>
              <a:t>‹#›</a:t>
            </a:fld>
            <a:endParaRPr lang="tr-TR"/>
          </a:p>
        </p:txBody>
      </p:sp>
    </p:spTree>
    <p:extLst>
      <p:ext uri="{BB962C8B-B14F-4D97-AF65-F5344CB8AC3E}">
        <p14:creationId xmlns:p14="http://schemas.microsoft.com/office/powerpoint/2010/main" val="2350608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4ED5EBB-E9D9-4E28-8011-A701994721D2}" type="slidenum">
              <a:rPr lang="tr-TR" smtClean="0"/>
              <a:t>1</a:t>
            </a:fld>
            <a:endParaRPr lang="tr-TR"/>
          </a:p>
        </p:txBody>
      </p:sp>
    </p:spTree>
    <p:extLst>
      <p:ext uri="{BB962C8B-B14F-4D97-AF65-F5344CB8AC3E}">
        <p14:creationId xmlns:p14="http://schemas.microsoft.com/office/powerpoint/2010/main" val="2546617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D10BB12-2C0A-EC4E-AC3D-531201242E94}"/>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841768A3-319D-D44F-A9C5-0B2D1BBE08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F3A48D4F-E0C1-8445-8A01-8B0F69FD97FB}"/>
              </a:ext>
            </a:extLst>
          </p:cNvPr>
          <p:cNvSpPr>
            <a:spLocks noGrp="1"/>
          </p:cNvSpPr>
          <p:nvPr>
            <p:ph type="dt" sz="half" idx="10"/>
          </p:nvPr>
        </p:nvSpPr>
        <p:spPr/>
        <p:txBody>
          <a:bodyPr/>
          <a:lstStyle/>
          <a:p>
            <a:fld id="{77428E68-251D-FF42-B583-C91C772A4B4B}" type="datetimeFigureOut">
              <a:rPr lang="tr-TR" smtClean="0"/>
              <a:t>30.04.2026</a:t>
            </a:fld>
            <a:endParaRPr lang="tr-TR"/>
          </a:p>
        </p:txBody>
      </p:sp>
      <p:sp>
        <p:nvSpPr>
          <p:cNvPr id="5" name="Alt Bilgi Yer Tutucusu 4">
            <a:extLst>
              <a:ext uri="{FF2B5EF4-FFF2-40B4-BE49-F238E27FC236}">
                <a16:creationId xmlns:a16="http://schemas.microsoft.com/office/drawing/2014/main" id="{A57953FA-A1E8-2C49-BC05-A1B6ECBB31B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AA9A8561-B1BB-1040-A65A-8E07FE84A5A4}"/>
              </a:ext>
            </a:extLst>
          </p:cNvPr>
          <p:cNvSpPr>
            <a:spLocks noGrp="1"/>
          </p:cNvSpPr>
          <p:nvPr>
            <p:ph type="sldNum" sz="quarter" idx="12"/>
          </p:nvPr>
        </p:nvSpPr>
        <p:spPr/>
        <p:txBody>
          <a:bodyPr/>
          <a:lstStyle/>
          <a:p>
            <a:fld id="{A413CC06-D0F8-0F43-BE45-BF6B76BC7346}" type="slidenum">
              <a:rPr lang="tr-TR" smtClean="0"/>
              <a:t>‹#›</a:t>
            </a:fld>
            <a:endParaRPr lang="tr-TR"/>
          </a:p>
        </p:txBody>
      </p:sp>
    </p:spTree>
    <p:extLst>
      <p:ext uri="{BB962C8B-B14F-4D97-AF65-F5344CB8AC3E}">
        <p14:creationId xmlns:p14="http://schemas.microsoft.com/office/powerpoint/2010/main" val="3285684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E45C947-CCCF-3543-AEB2-CF7096DB840D}"/>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4BF11CFD-3716-5E49-996E-9CE3E342C162}"/>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45ADD7AC-BB9D-B449-AA24-95F46925BA6E}"/>
              </a:ext>
            </a:extLst>
          </p:cNvPr>
          <p:cNvSpPr>
            <a:spLocks noGrp="1"/>
          </p:cNvSpPr>
          <p:nvPr>
            <p:ph type="dt" sz="half" idx="10"/>
          </p:nvPr>
        </p:nvSpPr>
        <p:spPr/>
        <p:txBody>
          <a:bodyPr/>
          <a:lstStyle/>
          <a:p>
            <a:fld id="{77428E68-251D-FF42-B583-C91C772A4B4B}" type="datetimeFigureOut">
              <a:rPr lang="tr-TR" smtClean="0"/>
              <a:t>30.04.2026</a:t>
            </a:fld>
            <a:endParaRPr lang="tr-TR"/>
          </a:p>
        </p:txBody>
      </p:sp>
      <p:sp>
        <p:nvSpPr>
          <p:cNvPr id="5" name="Alt Bilgi Yer Tutucusu 4">
            <a:extLst>
              <a:ext uri="{FF2B5EF4-FFF2-40B4-BE49-F238E27FC236}">
                <a16:creationId xmlns:a16="http://schemas.microsoft.com/office/drawing/2014/main" id="{F179F4C9-7F3B-6241-AC9C-0DFA00C5019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CC062B58-5827-A846-A2E0-93053A40E549}"/>
              </a:ext>
            </a:extLst>
          </p:cNvPr>
          <p:cNvSpPr>
            <a:spLocks noGrp="1"/>
          </p:cNvSpPr>
          <p:nvPr>
            <p:ph type="sldNum" sz="quarter" idx="12"/>
          </p:nvPr>
        </p:nvSpPr>
        <p:spPr/>
        <p:txBody>
          <a:bodyPr/>
          <a:lstStyle/>
          <a:p>
            <a:fld id="{A413CC06-D0F8-0F43-BE45-BF6B76BC7346}" type="slidenum">
              <a:rPr lang="tr-TR" smtClean="0"/>
              <a:t>‹#›</a:t>
            </a:fld>
            <a:endParaRPr lang="tr-TR"/>
          </a:p>
        </p:txBody>
      </p:sp>
    </p:spTree>
    <p:extLst>
      <p:ext uri="{BB962C8B-B14F-4D97-AF65-F5344CB8AC3E}">
        <p14:creationId xmlns:p14="http://schemas.microsoft.com/office/powerpoint/2010/main" val="272412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8A830352-DEA0-EF41-822E-A3D9897AD8B2}"/>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8F52B88A-99BD-554D-A25B-1EA9E19E4D31}"/>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F5C686AE-D696-0A46-9DF8-076E3BB3A0DE}"/>
              </a:ext>
            </a:extLst>
          </p:cNvPr>
          <p:cNvSpPr>
            <a:spLocks noGrp="1"/>
          </p:cNvSpPr>
          <p:nvPr>
            <p:ph type="dt" sz="half" idx="10"/>
          </p:nvPr>
        </p:nvSpPr>
        <p:spPr/>
        <p:txBody>
          <a:bodyPr/>
          <a:lstStyle/>
          <a:p>
            <a:fld id="{77428E68-251D-FF42-B583-C91C772A4B4B}" type="datetimeFigureOut">
              <a:rPr lang="tr-TR" smtClean="0"/>
              <a:t>30.04.2026</a:t>
            </a:fld>
            <a:endParaRPr lang="tr-TR"/>
          </a:p>
        </p:txBody>
      </p:sp>
      <p:sp>
        <p:nvSpPr>
          <p:cNvPr id="5" name="Alt Bilgi Yer Tutucusu 4">
            <a:extLst>
              <a:ext uri="{FF2B5EF4-FFF2-40B4-BE49-F238E27FC236}">
                <a16:creationId xmlns:a16="http://schemas.microsoft.com/office/drawing/2014/main" id="{44933AE5-6CAB-2C4D-B96F-A4C5D866CFF0}"/>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8A7A1C30-CBFC-D04F-B967-AE22F3151B74}"/>
              </a:ext>
            </a:extLst>
          </p:cNvPr>
          <p:cNvSpPr>
            <a:spLocks noGrp="1"/>
          </p:cNvSpPr>
          <p:nvPr>
            <p:ph type="sldNum" sz="quarter" idx="12"/>
          </p:nvPr>
        </p:nvSpPr>
        <p:spPr/>
        <p:txBody>
          <a:bodyPr/>
          <a:lstStyle/>
          <a:p>
            <a:fld id="{A413CC06-D0F8-0F43-BE45-BF6B76BC7346}" type="slidenum">
              <a:rPr lang="tr-TR" smtClean="0"/>
              <a:t>‹#›</a:t>
            </a:fld>
            <a:endParaRPr lang="tr-TR"/>
          </a:p>
        </p:txBody>
      </p:sp>
    </p:spTree>
    <p:extLst>
      <p:ext uri="{BB962C8B-B14F-4D97-AF65-F5344CB8AC3E}">
        <p14:creationId xmlns:p14="http://schemas.microsoft.com/office/powerpoint/2010/main" val="9237152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8051E20-77B9-014F-ADC1-47A35E79351E}"/>
              </a:ext>
            </a:extLst>
          </p:cNvPr>
          <p:cNvSpPr>
            <a:spLocks noGrp="1"/>
          </p:cNvSpPr>
          <p:nvPr>
            <p:ph type="dt" sz="half" idx="10"/>
          </p:nvPr>
        </p:nvSpPr>
        <p:spPr/>
        <p:txBody>
          <a:bodyPr/>
          <a:lstStyle>
            <a:lvl1pPr>
              <a:defRPr/>
            </a:lvl1pPr>
          </a:lstStyle>
          <a:p>
            <a:pPr>
              <a:defRPr/>
            </a:pPr>
            <a:fld id="{2F915E6D-6505-CF46-B5C3-7C43DDB7C38B}" type="datetimeFigureOut">
              <a:rPr lang="en-US" altLang="en-US"/>
              <a:pPr>
                <a:defRPr/>
              </a:pPr>
              <a:t>4/30/2026</a:t>
            </a:fld>
            <a:endParaRPr lang="en-US" altLang="en-US" dirty="0"/>
          </a:p>
        </p:txBody>
      </p:sp>
      <p:sp>
        <p:nvSpPr>
          <p:cNvPr id="5" name="Footer Placeholder 4">
            <a:extLst>
              <a:ext uri="{FF2B5EF4-FFF2-40B4-BE49-F238E27FC236}">
                <a16:creationId xmlns:a16="http://schemas.microsoft.com/office/drawing/2014/main" id="{2FD31501-AD70-2F49-8BA8-EDA47B2CB615}"/>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5250B28E-6EB0-6B47-97FC-AD34AC02AEC0}"/>
              </a:ext>
            </a:extLst>
          </p:cNvPr>
          <p:cNvSpPr>
            <a:spLocks noGrp="1"/>
          </p:cNvSpPr>
          <p:nvPr>
            <p:ph type="sldNum" sz="quarter" idx="12"/>
          </p:nvPr>
        </p:nvSpPr>
        <p:spPr/>
        <p:txBody>
          <a:bodyPr/>
          <a:lstStyle>
            <a:lvl1pPr>
              <a:defRPr/>
            </a:lvl1pPr>
          </a:lstStyle>
          <a:p>
            <a:pPr>
              <a:defRPr/>
            </a:pPr>
            <a:fld id="{11D55053-8B16-9541-B035-A3E667511473}" type="slidenum">
              <a:rPr lang="en-US" altLang="en-US"/>
              <a:pPr>
                <a:defRPr/>
              </a:pPr>
              <a:t>‹#›</a:t>
            </a:fld>
            <a:endParaRPr lang="en-US" altLang="en-US" dirty="0"/>
          </a:p>
        </p:txBody>
      </p:sp>
    </p:spTree>
    <p:extLst>
      <p:ext uri="{BB962C8B-B14F-4D97-AF65-F5344CB8AC3E}">
        <p14:creationId xmlns:p14="http://schemas.microsoft.com/office/powerpoint/2010/main" val="1248521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DC9E31E-133F-E543-9001-9CC432BA9D74}"/>
              </a:ext>
            </a:extLst>
          </p:cNvPr>
          <p:cNvSpPr>
            <a:spLocks noGrp="1"/>
          </p:cNvSpPr>
          <p:nvPr>
            <p:ph type="ctrTitle"/>
          </p:nvPr>
        </p:nvSpPr>
        <p:spPr>
          <a:xfrm>
            <a:off x="1524000" y="1122363"/>
            <a:ext cx="9144000" cy="2387600"/>
          </a:xfrm>
        </p:spPr>
        <p:txBody>
          <a:bodyPr anchor="b"/>
          <a:lstStyle>
            <a:lvl1pPr algn="ctr">
              <a:defRPr sz="5999"/>
            </a:lvl1pPr>
          </a:lstStyle>
          <a:p>
            <a:r>
              <a:rPr lang="tr-TR"/>
              <a:t>Asıl başlık stilini düzenlemek için tıklayın</a:t>
            </a:r>
          </a:p>
        </p:txBody>
      </p:sp>
      <p:sp>
        <p:nvSpPr>
          <p:cNvPr id="3" name="Alt Başlık 2">
            <a:extLst>
              <a:ext uri="{FF2B5EF4-FFF2-40B4-BE49-F238E27FC236}">
                <a16:creationId xmlns:a16="http://schemas.microsoft.com/office/drawing/2014/main" id="{7A5864DD-E6C7-A44F-93B6-FAAB02B16621}"/>
              </a:ext>
            </a:extLst>
          </p:cNvPr>
          <p:cNvSpPr>
            <a:spLocks noGrp="1"/>
          </p:cNvSpPr>
          <p:nvPr>
            <p:ph type="subTitle" idx="1"/>
          </p:nvPr>
        </p:nvSpPr>
        <p:spPr>
          <a:xfrm>
            <a:off x="1524000" y="3602038"/>
            <a:ext cx="9144000" cy="1655762"/>
          </a:xfrm>
        </p:spPr>
        <p:txBody>
          <a:bodyPr/>
          <a:lstStyle>
            <a:lvl1pPr marL="0" indent="0" algn="ctr">
              <a:buNone/>
              <a:defRPr sz="2400"/>
            </a:lvl1pPr>
            <a:lvl2pPr marL="457132" indent="0" algn="ctr">
              <a:buNone/>
              <a:defRPr sz="2000"/>
            </a:lvl2pPr>
            <a:lvl3pPr marL="914263" indent="0" algn="ctr">
              <a:buNone/>
              <a:defRPr sz="1800"/>
            </a:lvl3pPr>
            <a:lvl4pPr marL="1371394" indent="0" algn="ctr">
              <a:buNone/>
              <a:defRPr sz="1600"/>
            </a:lvl4pPr>
            <a:lvl5pPr marL="1828526" indent="0" algn="ctr">
              <a:buNone/>
              <a:defRPr sz="1600"/>
            </a:lvl5pPr>
            <a:lvl6pPr marL="2285657" indent="0" algn="ctr">
              <a:buNone/>
              <a:defRPr sz="1600"/>
            </a:lvl6pPr>
            <a:lvl7pPr marL="2742788" indent="0" algn="ctr">
              <a:buNone/>
              <a:defRPr sz="1600"/>
            </a:lvl7pPr>
            <a:lvl8pPr marL="3199920" indent="0" algn="ctr">
              <a:buNone/>
              <a:defRPr sz="1600"/>
            </a:lvl8pPr>
            <a:lvl9pPr marL="3657051"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A57DD136-69CC-2F42-807D-06DBD953E9BC}"/>
              </a:ext>
            </a:extLst>
          </p:cNvPr>
          <p:cNvSpPr>
            <a:spLocks noGrp="1"/>
          </p:cNvSpPr>
          <p:nvPr>
            <p:ph type="dt" sz="half" idx="10"/>
          </p:nvPr>
        </p:nvSpPr>
        <p:spPr/>
        <p:txBody>
          <a:bodyPr/>
          <a:lstStyle/>
          <a:p>
            <a:fld id="{5B794119-2440-BA41-B275-3E13F4DD40AE}" type="datetimeFigureOut">
              <a:rPr lang="tr-TR" smtClean="0"/>
              <a:pPr/>
              <a:t>30.04.2026</a:t>
            </a:fld>
            <a:endParaRPr lang="tr-TR"/>
          </a:p>
        </p:txBody>
      </p:sp>
      <p:sp>
        <p:nvSpPr>
          <p:cNvPr id="5" name="Alt Bilgi Yer Tutucusu 4">
            <a:extLst>
              <a:ext uri="{FF2B5EF4-FFF2-40B4-BE49-F238E27FC236}">
                <a16:creationId xmlns:a16="http://schemas.microsoft.com/office/drawing/2014/main" id="{D058F7C4-742D-6245-829C-D822D97A681E}"/>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DAC0A60B-8968-9A48-821E-D8C9B83A39DB}"/>
              </a:ext>
            </a:extLst>
          </p:cNvPr>
          <p:cNvSpPr>
            <a:spLocks noGrp="1"/>
          </p:cNvSpPr>
          <p:nvPr>
            <p:ph type="sldNum" sz="quarter" idx="12"/>
          </p:nvPr>
        </p:nvSpPr>
        <p:spPr/>
        <p:txBody>
          <a:bodyPr/>
          <a:lstStyle/>
          <a:p>
            <a:fld id="{C9C39A95-5BC8-6C49-8FDD-F54DC35E65D6}" type="slidenum">
              <a:rPr lang="tr-TR" smtClean="0"/>
              <a:pPr/>
              <a:t>‹#›</a:t>
            </a:fld>
            <a:endParaRPr lang="tr-TR"/>
          </a:p>
        </p:txBody>
      </p:sp>
    </p:spTree>
    <p:extLst>
      <p:ext uri="{BB962C8B-B14F-4D97-AF65-F5344CB8AC3E}">
        <p14:creationId xmlns:p14="http://schemas.microsoft.com/office/powerpoint/2010/main" val="3439378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D9327D9-4490-6A48-AEF2-C343AD85945A}"/>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7D751BC7-B4F2-0C41-A730-EC145B9D637B}"/>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5FDE7E7D-88D4-8948-AA9A-14ED9D1861D3}"/>
              </a:ext>
            </a:extLst>
          </p:cNvPr>
          <p:cNvSpPr>
            <a:spLocks noGrp="1"/>
          </p:cNvSpPr>
          <p:nvPr>
            <p:ph type="dt" sz="half" idx="10"/>
          </p:nvPr>
        </p:nvSpPr>
        <p:spPr/>
        <p:txBody>
          <a:bodyPr/>
          <a:lstStyle/>
          <a:p>
            <a:fld id="{77428E68-251D-FF42-B583-C91C772A4B4B}" type="datetimeFigureOut">
              <a:rPr lang="tr-TR" smtClean="0"/>
              <a:t>30.04.2026</a:t>
            </a:fld>
            <a:endParaRPr lang="tr-TR"/>
          </a:p>
        </p:txBody>
      </p:sp>
      <p:sp>
        <p:nvSpPr>
          <p:cNvPr id="5" name="Alt Bilgi Yer Tutucusu 4">
            <a:extLst>
              <a:ext uri="{FF2B5EF4-FFF2-40B4-BE49-F238E27FC236}">
                <a16:creationId xmlns:a16="http://schemas.microsoft.com/office/drawing/2014/main" id="{7140A4D1-0F72-8648-B851-CC7049448A8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CE15DE91-EB38-5945-AC35-B33D58D8549E}"/>
              </a:ext>
            </a:extLst>
          </p:cNvPr>
          <p:cNvSpPr>
            <a:spLocks noGrp="1"/>
          </p:cNvSpPr>
          <p:nvPr>
            <p:ph type="sldNum" sz="quarter" idx="12"/>
          </p:nvPr>
        </p:nvSpPr>
        <p:spPr/>
        <p:txBody>
          <a:bodyPr/>
          <a:lstStyle/>
          <a:p>
            <a:fld id="{A413CC06-D0F8-0F43-BE45-BF6B76BC7346}" type="slidenum">
              <a:rPr lang="tr-TR" smtClean="0"/>
              <a:t>‹#›</a:t>
            </a:fld>
            <a:endParaRPr lang="tr-TR"/>
          </a:p>
        </p:txBody>
      </p:sp>
    </p:spTree>
    <p:extLst>
      <p:ext uri="{BB962C8B-B14F-4D97-AF65-F5344CB8AC3E}">
        <p14:creationId xmlns:p14="http://schemas.microsoft.com/office/powerpoint/2010/main" val="2234521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A80E7F7-3EE1-1345-9653-1D52C135D45D}"/>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0673E9C8-DEFB-B742-A1E6-D558B7D7C9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13C08F4B-E736-DB4F-BA08-4B70FC11867F}"/>
              </a:ext>
            </a:extLst>
          </p:cNvPr>
          <p:cNvSpPr>
            <a:spLocks noGrp="1"/>
          </p:cNvSpPr>
          <p:nvPr>
            <p:ph type="dt" sz="half" idx="10"/>
          </p:nvPr>
        </p:nvSpPr>
        <p:spPr/>
        <p:txBody>
          <a:bodyPr/>
          <a:lstStyle/>
          <a:p>
            <a:fld id="{77428E68-251D-FF42-B583-C91C772A4B4B}" type="datetimeFigureOut">
              <a:rPr lang="tr-TR" smtClean="0"/>
              <a:t>30.04.2026</a:t>
            </a:fld>
            <a:endParaRPr lang="tr-TR"/>
          </a:p>
        </p:txBody>
      </p:sp>
      <p:sp>
        <p:nvSpPr>
          <p:cNvPr id="5" name="Alt Bilgi Yer Tutucusu 4">
            <a:extLst>
              <a:ext uri="{FF2B5EF4-FFF2-40B4-BE49-F238E27FC236}">
                <a16:creationId xmlns:a16="http://schemas.microsoft.com/office/drawing/2014/main" id="{FFABD80A-C438-194F-9AE5-6C44E378954E}"/>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E9F4613-893F-154C-8951-52CED5E9DCF9}"/>
              </a:ext>
            </a:extLst>
          </p:cNvPr>
          <p:cNvSpPr>
            <a:spLocks noGrp="1"/>
          </p:cNvSpPr>
          <p:nvPr>
            <p:ph type="sldNum" sz="quarter" idx="12"/>
          </p:nvPr>
        </p:nvSpPr>
        <p:spPr/>
        <p:txBody>
          <a:bodyPr/>
          <a:lstStyle/>
          <a:p>
            <a:fld id="{A413CC06-D0F8-0F43-BE45-BF6B76BC7346}" type="slidenum">
              <a:rPr lang="tr-TR" smtClean="0"/>
              <a:t>‹#›</a:t>
            </a:fld>
            <a:endParaRPr lang="tr-TR"/>
          </a:p>
        </p:txBody>
      </p:sp>
    </p:spTree>
    <p:extLst>
      <p:ext uri="{BB962C8B-B14F-4D97-AF65-F5344CB8AC3E}">
        <p14:creationId xmlns:p14="http://schemas.microsoft.com/office/powerpoint/2010/main" val="452642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717DF0E-CDD4-9748-9156-C13AA8A4D56E}"/>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AC187036-60BA-A147-B14D-3210011978DE}"/>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D06D5719-D469-ED4C-9E10-3270FB0A06D6}"/>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48EB0C60-E022-6E41-9A69-996652DEA6D3}"/>
              </a:ext>
            </a:extLst>
          </p:cNvPr>
          <p:cNvSpPr>
            <a:spLocks noGrp="1"/>
          </p:cNvSpPr>
          <p:nvPr>
            <p:ph type="dt" sz="half" idx="10"/>
          </p:nvPr>
        </p:nvSpPr>
        <p:spPr/>
        <p:txBody>
          <a:bodyPr/>
          <a:lstStyle/>
          <a:p>
            <a:fld id="{77428E68-251D-FF42-B583-C91C772A4B4B}" type="datetimeFigureOut">
              <a:rPr lang="tr-TR" smtClean="0"/>
              <a:t>30.04.2026</a:t>
            </a:fld>
            <a:endParaRPr lang="tr-TR"/>
          </a:p>
        </p:txBody>
      </p:sp>
      <p:sp>
        <p:nvSpPr>
          <p:cNvPr id="6" name="Alt Bilgi Yer Tutucusu 5">
            <a:extLst>
              <a:ext uri="{FF2B5EF4-FFF2-40B4-BE49-F238E27FC236}">
                <a16:creationId xmlns:a16="http://schemas.microsoft.com/office/drawing/2014/main" id="{158127E9-8517-864C-8560-01C651E2C3AA}"/>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68786148-EAB1-1E4A-B5E7-2D6084609896}"/>
              </a:ext>
            </a:extLst>
          </p:cNvPr>
          <p:cNvSpPr>
            <a:spLocks noGrp="1"/>
          </p:cNvSpPr>
          <p:nvPr>
            <p:ph type="sldNum" sz="quarter" idx="12"/>
          </p:nvPr>
        </p:nvSpPr>
        <p:spPr/>
        <p:txBody>
          <a:bodyPr/>
          <a:lstStyle/>
          <a:p>
            <a:fld id="{A413CC06-D0F8-0F43-BE45-BF6B76BC7346}" type="slidenum">
              <a:rPr lang="tr-TR" smtClean="0"/>
              <a:t>‹#›</a:t>
            </a:fld>
            <a:endParaRPr lang="tr-TR"/>
          </a:p>
        </p:txBody>
      </p:sp>
    </p:spTree>
    <p:extLst>
      <p:ext uri="{BB962C8B-B14F-4D97-AF65-F5344CB8AC3E}">
        <p14:creationId xmlns:p14="http://schemas.microsoft.com/office/powerpoint/2010/main" val="954942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F3678BE-D7BE-F447-A7C3-C36F9DE3D2A9}"/>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B9AF4610-4A04-394E-9DDF-F78A0E951F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3EB36B3A-AECD-8644-A6E8-855D3133F264}"/>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CF25BA2B-DA2E-BA4F-B118-9A3B537E2A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2A8CB41E-5D43-8742-AE69-49490E8070A9}"/>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2FC39671-89B9-F04D-957A-E56FC93D562A}"/>
              </a:ext>
            </a:extLst>
          </p:cNvPr>
          <p:cNvSpPr>
            <a:spLocks noGrp="1"/>
          </p:cNvSpPr>
          <p:nvPr>
            <p:ph type="dt" sz="half" idx="10"/>
          </p:nvPr>
        </p:nvSpPr>
        <p:spPr/>
        <p:txBody>
          <a:bodyPr/>
          <a:lstStyle/>
          <a:p>
            <a:fld id="{77428E68-251D-FF42-B583-C91C772A4B4B}" type="datetimeFigureOut">
              <a:rPr lang="tr-TR" smtClean="0"/>
              <a:t>30.04.2026</a:t>
            </a:fld>
            <a:endParaRPr lang="tr-TR"/>
          </a:p>
        </p:txBody>
      </p:sp>
      <p:sp>
        <p:nvSpPr>
          <p:cNvPr id="8" name="Alt Bilgi Yer Tutucusu 7">
            <a:extLst>
              <a:ext uri="{FF2B5EF4-FFF2-40B4-BE49-F238E27FC236}">
                <a16:creationId xmlns:a16="http://schemas.microsoft.com/office/drawing/2014/main" id="{8AC81389-2D34-824D-9F4E-866EFD134F05}"/>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C3B055C5-B3E9-AA44-912B-F19EAC66F13D}"/>
              </a:ext>
            </a:extLst>
          </p:cNvPr>
          <p:cNvSpPr>
            <a:spLocks noGrp="1"/>
          </p:cNvSpPr>
          <p:nvPr>
            <p:ph type="sldNum" sz="quarter" idx="12"/>
          </p:nvPr>
        </p:nvSpPr>
        <p:spPr/>
        <p:txBody>
          <a:bodyPr/>
          <a:lstStyle/>
          <a:p>
            <a:fld id="{A413CC06-D0F8-0F43-BE45-BF6B76BC7346}" type="slidenum">
              <a:rPr lang="tr-TR" smtClean="0"/>
              <a:t>‹#›</a:t>
            </a:fld>
            <a:endParaRPr lang="tr-TR"/>
          </a:p>
        </p:txBody>
      </p:sp>
    </p:spTree>
    <p:extLst>
      <p:ext uri="{BB962C8B-B14F-4D97-AF65-F5344CB8AC3E}">
        <p14:creationId xmlns:p14="http://schemas.microsoft.com/office/powerpoint/2010/main" val="112446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77E3B5A-26AC-F84B-A65E-35198DB970F9}"/>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589CFD16-4982-364C-96F4-B4F7D696D7CD}"/>
              </a:ext>
            </a:extLst>
          </p:cNvPr>
          <p:cNvSpPr>
            <a:spLocks noGrp="1"/>
          </p:cNvSpPr>
          <p:nvPr>
            <p:ph type="dt" sz="half" idx="10"/>
          </p:nvPr>
        </p:nvSpPr>
        <p:spPr/>
        <p:txBody>
          <a:bodyPr/>
          <a:lstStyle/>
          <a:p>
            <a:fld id="{77428E68-251D-FF42-B583-C91C772A4B4B}" type="datetimeFigureOut">
              <a:rPr lang="tr-TR" smtClean="0"/>
              <a:t>30.04.2026</a:t>
            </a:fld>
            <a:endParaRPr lang="tr-TR"/>
          </a:p>
        </p:txBody>
      </p:sp>
      <p:sp>
        <p:nvSpPr>
          <p:cNvPr id="4" name="Alt Bilgi Yer Tutucusu 3">
            <a:extLst>
              <a:ext uri="{FF2B5EF4-FFF2-40B4-BE49-F238E27FC236}">
                <a16:creationId xmlns:a16="http://schemas.microsoft.com/office/drawing/2014/main" id="{70D7FB34-FF2E-D947-90E6-2B210ED94DD4}"/>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876F22E3-749C-6140-A05D-15752AB1FA84}"/>
              </a:ext>
            </a:extLst>
          </p:cNvPr>
          <p:cNvSpPr>
            <a:spLocks noGrp="1"/>
          </p:cNvSpPr>
          <p:nvPr>
            <p:ph type="sldNum" sz="quarter" idx="12"/>
          </p:nvPr>
        </p:nvSpPr>
        <p:spPr/>
        <p:txBody>
          <a:bodyPr/>
          <a:lstStyle/>
          <a:p>
            <a:fld id="{A413CC06-D0F8-0F43-BE45-BF6B76BC7346}" type="slidenum">
              <a:rPr lang="tr-TR" smtClean="0"/>
              <a:t>‹#›</a:t>
            </a:fld>
            <a:endParaRPr lang="tr-TR"/>
          </a:p>
        </p:txBody>
      </p:sp>
    </p:spTree>
    <p:extLst>
      <p:ext uri="{BB962C8B-B14F-4D97-AF65-F5344CB8AC3E}">
        <p14:creationId xmlns:p14="http://schemas.microsoft.com/office/powerpoint/2010/main" val="3752797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A7622F29-844E-D14A-A10A-7FDC6CB2C1AB}"/>
              </a:ext>
            </a:extLst>
          </p:cNvPr>
          <p:cNvSpPr>
            <a:spLocks noGrp="1"/>
          </p:cNvSpPr>
          <p:nvPr>
            <p:ph type="dt" sz="half" idx="10"/>
          </p:nvPr>
        </p:nvSpPr>
        <p:spPr/>
        <p:txBody>
          <a:bodyPr/>
          <a:lstStyle/>
          <a:p>
            <a:fld id="{77428E68-251D-FF42-B583-C91C772A4B4B}" type="datetimeFigureOut">
              <a:rPr lang="tr-TR" smtClean="0"/>
              <a:t>30.04.2026</a:t>
            </a:fld>
            <a:endParaRPr lang="tr-TR"/>
          </a:p>
        </p:txBody>
      </p:sp>
      <p:sp>
        <p:nvSpPr>
          <p:cNvPr id="3" name="Alt Bilgi Yer Tutucusu 2">
            <a:extLst>
              <a:ext uri="{FF2B5EF4-FFF2-40B4-BE49-F238E27FC236}">
                <a16:creationId xmlns:a16="http://schemas.microsoft.com/office/drawing/2014/main" id="{0461FABE-4A85-8744-A612-8ED9E74E8F63}"/>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C95AF82D-68EB-1A4F-9BA0-D4411AFBE61B}"/>
              </a:ext>
            </a:extLst>
          </p:cNvPr>
          <p:cNvSpPr>
            <a:spLocks noGrp="1"/>
          </p:cNvSpPr>
          <p:nvPr>
            <p:ph type="sldNum" sz="quarter" idx="12"/>
          </p:nvPr>
        </p:nvSpPr>
        <p:spPr/>
        <p:txBody>
          <a:bodyPr/>
          <a:lstStyle/>
          <a:p>
            <a:fld id="{A413CC06-D0F8-0F43-BE45-BF6B76BC7346}" type="slidenum">
              <a:rPr lang="tr-TR" smtClean="0"/>
              <a:t>‹#›</a:t>
            </a:fld>
            <a:endParaRPr lang="tr-TR"/>
          </a:p>
        </p:txBody>
      </p:sp>
    </p:spTree>
    <p:extLst>
      <p:ext uri="{BB962C8B-B14F-4D97-AF65-F5344CB8AC3E}">
        <p14:creationId xmlns:p14="http://schemas.microsoft.com/office/powerpoint/2010/main" val="1992764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E35A83A-ECCE-B94C-8A6D-FC3F59BB1E39}"/>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E53DCCB3-F5D0-BA43-83B7-ECB56FD96A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804E3625-2A65-2240-9AD2-795FB6A7F9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3331C0A4-CCD6-634F-957C-11F266AF61D3}"/>
              </a:ext>
            </a:extLst>
          </p:cNvPr>
          <p:cNvSpPr>
            <a:spLocks noGrp="1"/>
          </p:cNvSpPr>
          <p:nvPr>
            <p:ph type="dt" sz="half" idx="10"/>
          </p:nvPr>
        </p:nvSpPr>
        <p:spPr/>
        <p:txBody>
          <a:bodyPr/>
          <a:lstStyle/>
          <a:p>
            <a:fld id="{77428E68-251D-FF42-B583-C91C772A4B4B}" type="datetimeFigureOut">
              <a:rPr lang="tr-TR" smtClean="0"/>
              <a:t>30.04.2026</a:t>
            </a:fld>
            <a:endParaRPr lang="tr-TR"/>
          </a:p>
        </p:txBody>
      </p:sp>
      <p:sp>
        <p:nvSpPr>
          <p:cNvPr id="6" name="Alt Bilgi Yer Tutucusu 5">
            <a:extLst>
              <a:ext uri="{FF2B5EF4-FFF2-40B4-BE49-F238E27FC236}">
                <a16:creationId xmlns:a16="http://schemas.microsoft.com/office/drawing/2014/main" id="{E98101CC-80F6-274E-B21E-905147E70CA8}"/>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B266A50A-9E17-9B4C-AC79-FF4A3EB24489}"/>
              </a:ext>
            </a:extLst>
          </p:cNvPr>
          <p:cNvSpPr>
            <a:spLocks noGrp="1"/>
          </p:cNvSpPr>
          <p:nvPr>
            <p:ph type="sldNum" sz="quarter" idx="12"/>
          </p:nvPr>
        </p:nvSpPr>
        <p:spPr/>
        <p:txBody>
          <a:bodyPr/>
          <a:lstStyle/>
          <a:p>
            <a:fld id="{A413CC06-D0F8-0F43-BE45-BF6B76BC7346}" type="slidenum">
              <a:rPr lang="tr-TR" smtClean="0"/>
              <a:t>‹#›</a:t>
            </a:fld>
            <a:endParaRPr lang="tr-TR"/>
          </a:p>
        </p:txBody>
      </p:sp>
    </p:spTree>
    <p:extLst>
      <p:ext uri="{BB962C8B-B14F-4D97-AF65-F5344CB8AC3E}">
        <p14:creationId xmlns:p14="http://schemas.microsoft.com/office/powerpoint/2010/main" val="785724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578E9F5-BCD7-7C44-BF2E-D4ACE35A81A2}"/>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19699746-3490-D144-AE09-B3F3C1E2BA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48B7AFC0-42CD-7E42-A05F-4C1135C7BB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D87E6C37-127A-B54C-8E36-003ECFD948BA}"/>
              </a:ext>
            </a:extLst>
          </p:cNvPr>
          <p:cNvSpPr>
            <a:spLocks noGrp="1"/>
          </p:cNvSpPr>
          <p:nvPr>
            <p:ph type="dt" sz="half" idx="10"/>
          </p:nvPr>
        </p:nvSpPr>
        <p:spPr/>
        <p:txBody>
          <a:bodyPr/>
          <a:lstStyle/>
          <a:p>
            <a:fld id="{77428E68-251D-FF42-B583-C91C772A4B4B}" type="datetimeFigureOut">
              <a:rPr lang="tr-TR" smtClean="0"/>
              <a:t>30.04.2026</a:t>
            </a:fld>
            <a:endParaRPr lang="tr-TR"/>
          </a:p>
        </p:txBody>
      </p:sp>
      <p:sp>
        <p:nvSpPr>
          <p:cNvPr id="6" name="Alt Bilgi Yer Tutucusu 5">
            <a:extLst>
              <a:ext uri="{FF2B5EF4-FFF2-40B4-BE49-F238E27FC236}">
                <a16:creationId xmlns:a16="http://schemas.microsoft.com/office/drawing/2014/main" id="{0F32F136-5536-0743-A0D6-24C8A0E179B2}"/>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5885840B-895A-BD48-BDF8-51DA2D6CD902}"/>
              </a:ext>
            </a:extLst>
          </p:cNvPr>
          <p:cNvSpPr>
            <a:spLocks noGrp="1"/>
          </p:cNvSpPr>
          <p:nvPr>
            <p:ph type="sldNum" sz="quarter" idx="12"/>
          </p:nvPr>
        </p:nvSpPr>
        <p:spPr/>
        <p:txBody>
          <a:bodyPr/>
          <a:lstStyle/>
          <a:p>
            <a:fld id="{A413CC06-D0F8-0F43-BE45-BF6B76BC7346}" type="slidenum">
              <a:rPr lang="tr-TR" smtClean="0"/>
              <a:t>‹#›</a:t>
            </a:fld>
            <a:endParaRPr lang="tr-TR"/>
          </a:p>
        </p:txBody>
      </p:sp>
    </p:spTree>
    <p:extLst>
      <p:ext uri="{BB962C8B-B14F-4D97-AF65-F5344CB8AC3E}">
        <p14:creationId xmlns:p14="http://schemas.microsoft.com/office/powerpoint/2010/main" val="3016788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7448E8F6-AD17-D64C-8B52-5A580442DF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36806028-4742-2740-857E-CF65380F4C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368FCC8E-BA9F-6B40-8537-E960CF0FC7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428E68-251D-FF42-B583-C91C772A4B4B}" type="datetimeFigureOut">
              <a:rPr lang="tr-TR" smtClean="0"/>
              <a:t>30.04.2026</a:t>
            </a:fld>
            <a:endParaRPr lang="tr-TR"/>
          </a:p>
        </p:txBody>
      </p:sp>
      <p:sp>
        <p:nvSpPr>
          <p:cNvPr id="5" name="Alt Bilgi Yer Tutucusu 4">
            <a:extLst>
              <a:ext uri="{FF2B5EF4-FFF2-40B4-BE49-F238E27FC236}">
                <a16:creationId xmlns:a16="http://schemas.microsoft.com/office/drawing/2014/main" id="{BAD75DB2-79B2-E74A-98D7-96762958E6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55913F90-D6CB-DC4E-87EB-864211465E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13CC06-D0F8-0F43-BE45-BF6B76BC7346}" type="slidenum">
              <a:rPr lang="tr-TR" smtClean="0"/>
              <a:t>‹#›</a:t>
            </a:fld>
            <a:endParaRPr lang="tr-TR"/>
          </a:p>
        </p:txBody>
      </p:sp>
    </p:spTree>
    <p:extLst>
      <p:ext uri="{BB962C8B-B14F-4D97-AF65-F5344CB8AC3E}">
        <p14:creationId xmlns:p14="http://schemas.microsoft.com/office/powerpoint/2010/main" val="13190345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8234D50-1E84-8447-9278-37E26113A5A5}"/>
              </a:ext>
            </a:extLst>
          </p:cNvPr>
          <p:cNvSpPr>
            <a:spLocks noGrp="1"/>
          </p:cNvSpPr>
          <p:nvPr>
            <p:ph type="title"/>
          </p:nvPr>
        </p:nvSpPr>
        <p:spPr bwMode="auto">
          <a:xfrm>
            <a:off x="609521" y="274638"/>
            <a:ext cx="1097295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17728" tIns="108864" rIns="217728" bIns="108864" numCol="1" anchor="ctr" anchorCtr="0" compatLnSpc="1">
            <a:prstTxWarp prst="textNoShape">
              <a:avLst/>
            </a:prstTxWarp>
          </a:bodyPr>
          <a:lstStyle/>
          <a:p>
            <a:pPr lvl="0"/>
            <a:r>
              <a:rPr lang="tr-TR" altLang="en-US"/>
              <a:t>Click to edit Master title style</a:t>
            </a:r>
            <a:endParaRPr lang="en-US" altLang="en-US"/>
          </a:p>
        </p:txBody>
      </p:sp>
      <p:sp>
        <p:nvSpPr>
          <p:cNvPr id="1027" name="Text Placeholder 2">
            <a:extLst>
              <a:ext uri="{FF2B5EF4-FFF2-40B4-BE49-F238E27FC236}">
                <a16:creationId xmlns:a16="http://schemas.microsoft.com/office/drawing/2014/main" id="{7ADB0DCF-B9CF-7C49-90B7-B0CFBA4F82E4}"/>
              </a:ext>
            </a:extLst>
          </p:cNvPr>
          <p:cNvSpPr>
            <a:spLocks noGrp="1"/>
          </p:cNvSpPr>
          <p:nvPr>
            <p:ph type="body" idx="1"/>
          </p:nvPr>
        </p:nvSpPr>
        <p:spPr bwMode="auto">
          <a:xfrm>
            <a:off x="609521" y="1600200"/>
            <a:ext cx="10972959"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17728" tIns="108864" rIns="217728" bIns="108864" numCol="1" anchor="t" anchorCtr="0" compatLnSpc="1">
            <a:prstTxWarp prst="textNoShape">
              <a:avLst/>
            </a:prstTxWarp>
          </a:bodyPr>
          <a:lstStyle/>
          <a:p>
            <a:pPr lvl="0"/>
            <a:r>
              <a:rPr lang="tr-TR" altLang="en-US" dirty="0" err="1"/>
              <a:t>Click</a:t>
            </a:r>
            <a:r>
              <a:rPr lang="tr-TR" altLang="en-US" dirty="0"/>
              <a:t> </a:t>
            </a:r>
            <a:r>
              <a:rPr lang="tr-TR" altLang="en-US" dirty="0" err="1"/>
              <a:t>to</a:t>
            </a:r>
            <a:r>
              <a:rPr lang="tr-TR" altLang="en-US" dirty="0"/>
              <a:t> </a:t>
            </a:r>
            <a:r>
              <a:rPr lang="tr-TR" altLang="en-US" dirty="0" err="1"/>
              <a:t>edit</a:t>
            </a:r>
            <a:r>
              <a:rPr lang="tr-TR" altLang="en-US" dirty="0"/>
              <a:t> Master </a:t>
            </a:r>
            <a:r>
              <a:rPr lang="tr-TR" altLang="en-US" dirty="0" err="1"/>
              <a:t>text</a:t>
            </a:r>
            <a:r>
              <a:rPr lang="tr-TR" altLang="en-US" dirty="0"/>
              <a:t> </a:t>
            </a:r>
            <a:r>
              <a:rPr lang="tr-TR" altLang="en-US" dirty="0" err="1"/>
              <a:t>styles</a:t>
            </a:r>
            <a:endParaRPr lang="tr-TR" altLang="en-US" dirty="0"/>
          </a:p>
          <a:p>
            <a:pPr lvl="1"/>
            <a:r>
              <a:rPr lang="tr-TR" altLang="en-US" dirty="0"/>
              <a:t>Second </a:t>
            </a:r>
            <a:r>
              <a:rPr lang="tr-TR" altLang="en-US" dirty="0" err="1"/>
              <a:t>level</a:t>
            </a:r>
            <a:endParaRPr lang="tr-TR" altLang="en-US" dirty="0"/>
          </a:p>
          <a:p>
            <a:pPr lvl="2"/>
            <a:r>
              <a:rPr lang="tr-TR" altLang="en-US" dirty="0"/>
              <a:t>Third </a:t>
            </a:r>
            <a:r>
              <a:rPr lang="tr-TR" altLang="en-US" dirty="0" err="1"/>
              <a:t>level</a:t>
            </a:r>
            <a:endParaRPr lang="tr-TR" altLang="en-US" dirty="0"/>
          </a:p>
          <a:p>
            <a:pPr lvl="3"/>
            <a:r>
              <a:rPr lang="tr-TR" altLang="en-US" dirty="0" err="1"/>
              <a:t>Fourth</a:t>
            </a:r>
            <a:r>
              <a:rPr lang="tr-TR" altLang="en-US" dirty="0"/>
              <a:t> </a:t>
            </a:r>
            <a:r>
              <a:rPr lang="tr-TR" altLang="en-US" dirty="0" err="1"/>
              <a:t>level</a:t>
            </a:r>
            <a:endParaRPr lang="tr-TR" altLang="en-US" dirty="0"/>
          </a:p>
          <a:p>
            <a:pPr lvl="4"/>
            <a:r>
              <a:rPr lang="tr-TR" altLang="en-US" dirty="0" err="1"/>
              <a:t>Fifth</a:t>
            </a:r>
            <a:r>
              <a:rPr lang="tr-TR" altLang="en-US" dirty="0"/>
              <a:t> </a:t>
            </a:r>
            <a:r>
              <a:rPr lang="tr-TR" altLang="en-US" dirty="0" err="1"/>
              <a:t>level</a:t>
            </a:r>
            <a:endParaRPr lang="en-US" altLang="en-US" dirty="0"/>
          </a:p>
        </p:txBody>
      </p:sp>
      <p:sp>
        <p:nvSpPr>
          <p:cNvPr id="4" name="Date Placeholder 3">
            <a:extLst>
              <a:ext uri="{FF2B5EF4-FFF2-40B4-BE49-F238E27FC236}">
                <a16:creationId xmlns:a16="http://schemas.microsoft.com/office/drawing/2014/main" id="{AE890329-83F9-5C42-9664-FC08C20B4705}"/>
              </a:ext>
            </a:extLst>
          </p:cNvPr>
          <p:cNvSpPr>
            <a:spLocks noGrp="1"/>
          </p:cNvSpPr>
          <p:nvPr>
            <p:ph type="dt" sz="half" idx="2"/>
          </p:nvPr>
        </p:nvSpPr>
        <p:spPr>
          <a:xfrm>
            <a:off x="609520" y="6356350"/>
            <a:ext cx="2845224" cy="365125"/>
          </a:xfrm>
          <a:prstGeom prst="rect">
            <a:avLst/>
          </a:prstGeom>
        </p:spPr>
        <p:txBody>
          <a:bodyPr vert="horz" wrap="square" lIns="217728" tIns="108864" rIns="217728" bIns="108864" numCol="1" anchor="ctr" anchorCtr="0" compatLnSpc="1">
            <a:prstTxWarp prst="textNoShape">
              <a:avLst/>
            </a:prstTxWarp>
          </a:bodyPr>
          <a:lstStyle>
            <a:lvl1pPr eaLnBrk="1" hangingPunct="1">
              <a:defRPr sz="1450">
                <a:solidFill>
                  <a:srgbClr val="898989"/>
                </a:solidFill>
              </a:defRPr>
            </a:lvl1pPr>
          </a:lstStyle>
          <a:p>
            <a:pPr>
              <a:defRPr/>
            </a:pPr>
            <a:fld id="{A4B25F88-DBBE-2545-95AD-427E472AF48B}" type="datetimeFigureOut">
              <a:rPr lang="en-US" altLang="en-US"/>
              <a:pPr>
                <a:defRPr/>
              </a:pPr>
              <a:t>4/30/2026</a:t>
            </a:fld>
            <a:endParaRPr lang="en-US" altLang="en-US" dirty="0"/>
          </a:p>
        </p:txBody>
      </p:sp>
      <p:sp>
        <p:nvSpPr>
          <p:cNvPr id="5" name="Footer Placeholder 4">
            <a:extLst>
              <a:ext uri="{FF2B5EF4-FFF2-40B4-BE49-F238E27FC236}">
                <a16:creationId xmlns:a16="http://schemas.microsoft.com/office/drawing/2014/main" id="{BFDAD71B-3E59-7B47-A429-C2CEA6D132E3}"/>
              </a:ext>
            </a:extLst>
          </p:cNvPr>
          <p:cNvSpPr>
            <a:spLocks noGrp="1"/>
          </p:cNvSpPr>
          <p:nvPr>
            <p:ph type="ftr" sz="quarter" idx="3"/>
          </p:nvPr>
        </p:nvSpPr>
        <p:spPr>
          <a:xfrm>
            <a:off x="4165852" y="6356350"/>
            <a:ext cx="3860297" cy="365125"/>
          </a:xfrm>
          <a:prstGeom prst="rect">
            <a:avLst/>
          </a:prstGeom>
        </p:spPr>
        <p:txBody>
          <a:bodyPr vert="horz" lIns="217728" tIns="108864" rIns="217728" bIns="108864" rtlCol="0" anchor="ctr"/>
          <a:lstStyle>
            <a:lvl1pPr algn="ctr" defTabSz="544211" eaLnBrk="1" fontAlgn="auto" hangingPunct="1">
              <a:spcBef>
                <a:spcPts val="0"/>
              </a:spcBef>
              <a:spcAft>
                <a:spcPts val="0"/>
              </a:spcAft>
              <a:defRPr sz="1450">
                <a:solidFill>
                  <a:schemeClr val="tx1">
                    <a:tint val="75000"/>
                  </a:schemeClr>
                </a:solidFill>
                <a:latin typeface="+mn-lt"/>
                <a:ea typeface="+mn-ea"/>
              </a:defRPr>
            </a:lvl1pPr>
          </a:lstStyle>
          <a:p>
            <a:pPr>
              <a:defRPr/>
            </a:pPr>
            <a:endParaRPr lang="en-US" dirty="0"/>
          </a:p>
        </p:txBody>
      </p:sp>
      <p:sp>
        <p:nvSpPr>
          <p:cNvPr id="6" name="Slide Number Placeholder 5">
            <a:extLst>
              <a:ext uri="{FF2B5EF4-FFF2-40B4-BE49-F238E27FC236}">
                <a16:creationId xmlns:a16="http://schemas.microsoft.com/office/drawing/2014/main" id="{E4C920C5-0503-A04E-81B5-E668A745E2E2}"/>
              </a:ext>
            </a:extLst>
          </p:cNvPr>
          <p:cNvSpPr>
            <a:spLocks noGrp="1"/>
          </p:cNvSpPr>
          <p:nvPr>
            <p:ph type="sldNum" sz="quarter" idx="4"/>
          </p:nvPr>
        </p:nvSpPr>
        <p:spPr>
          <a:xfrm>
            <a:off x="8737257" y="6356350"/>
            <a:ext cx="2845223" cy="365125"/>
          </a:xfrm>
          <a:prstGeom prst="rect">
            <a:avLst/>
          </a:prstGeom>
        </p:spPr>
        <p:txBody>
          <a:bodyPr vert="horz" wrap="square" lIns="217728" tIns="108864" rIns="217728" bIns="108864" numCol="1" anchor="ctr" anchorCtr="0" compatLnSpc="1">
            <a:prstTxWarp prst="textNoShape">
              <a:avLst/>
            </a:prstTxWarp>
          </a:bodyPr>
          <a:lstStyle>
            <a:lvl1pPr algn="r" eaLnBrk="1" hangingPunct="1">
              <a:defRPr sz="1450">
                <a:solidFill>
                  <a:srgbClr val="898989"/>
                </a:solidFill>
              </a:defRPr>
            </a:lvl1pPr>
          </a:lstStyle>
          <a:p>
            <a:pPr>
              <a:defRPr/>
            </a:pPr>
            <a:fld id="{32EA287B-E809-F34C-894B-FE6CF27920B7}" type="slidenum">
              <a:rPr lang="en-US" altLang="en-US"/>
              <a:pPr>
                <a:defRPr/>
              </a:pPr>
              <a:t>‹#›</a:t>
            </a:fld>
            <a:endParaRPr lang="en-US" altLang="en-US" dirty="0"/>
          </a:p>
        </p:txBody>
      </p:sp>
    </p:spTree>
    <p:extLst>
      <p:ext uri="{BB962C8B-B14F-4D97-AF65-F5344CB8AC3E}">
        <p14:creationId xmlns:p14="http://schemas.microsoft.com/office/powerpoint/2010/main" val="3068887769"/>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543610" rtl="0" eaLnBrk="0" fontAlgn="base" hangingPunct="0">
        <a:spcBef>
          <a:spcPct val="0"/>
        </a:spcBef>
        <a:spcAft>
          <a:spcPct val="0"/>
        </a:spcAft>
        <a:defRPr sz="5249" kern="1200">
          <a:solidFill>
            <a:schemeClr val="tx1"/>
          </a:solidFill>
          <a:latin typeface="+mj-lt"/>
          <a:ea typeface="ＭＳ Ｐゴシック" panose="020B0600070205080204" pitchFamily="34" charset="-128"/>
          <a:cs typeface="+mj-cs"/>
        </a:defRPr>
      </a:lvl1pPr>
      <a:lvl2pPr algn="ctr" defTabSz="543610" rtl="0" eaLnBrk="0" fontAlgn="base" hangingPunct="0">
        <a:spcBef>
          <a:spcPct val="0"/>
        </a:spcBef>
        <a:spcAft>
          <a:spcPct val="0"/>
        </a:spcAft>
        <a:defRPr sz="5249">
          <a:solidFill>
            <a:schemeClr val="tx1"/>
          </a:solidFill>
          <a:latin typeface="Calibri" panose="020F0502020204030204" pitchFamily="34" charset="0"/>
          <a:ea typeface="ＭＳ Ｐゴシック" panose="020B0600070205080204" pitchFamily="34" charset="-128"/>
        </a:defRPr>
      </a:lvl2pPr>
      <a:lvl3pPr algn="ctr" defTabSz="543610" rtl="0" eaLnBrk="0" fontAlgn="base" hangingPunct="0">
        <a:spcBef>
          <a:spcPct val="0"/>
        </a:spcBef>
        <a:spcAft>
          <a:spcPct val="0"/>
        </a:spcAft>
        <a:defRPr sz="5249">
          <a:solidFill>
            <a:schemeClr val="tx1"/>
          </a:solidFill>
          <a:latin typeface="Calibri" panose="020F0502020204030204" pitchFamily="34" charset="0"/>
          <a:ea typeface="ＭＳ Ｐゴシック" panose="020B0600070205080204" pitchFamily="34" charset="-128"/>
        </a:defRPr>
      </a:lvl3pPr>
      <a:lvl4pPr algn="ctr" defTabSz="543610" rtl="0" eaLnBrk="0" fontAlgn="base" hangingPunct="0">
        <a:spcBef>
          <a:spcPct val="0"/>
        </a:spcBef>
        <a:spcAft>
          <a:spcPct val="0"/>
        </a:spcAft>
        <a:defRPr sz="5249">
          <a:solidFill>
            <a:schemeClr val="tx1"/>
          </a:solidFill>
          <a:latin typeface="Calibri" panose="020F0502020204030204" pitchFamily="34" charset="0"/>
          <a:ea typeface="ＭＳ Ｐゴシック" panose="020B0600070205080204" pitchFamily="34" charset="-128"/>
        </a:defRPr>
      </a:lvl4pPr>
      <a:lvl5pPr algn="ctr" defTabSz="543610" rtl="0" eaLnBrk="0" fontAlgn="base" hangingPunct="0">
        <a:spcBef>
          <a:spcPct val="0"/>
        </a:spcBef>
        <a:spcAft>
          <a:spcPct val="0"/>
        </a:spcAft>
        <a:defRPr sz="5249">
          <a:solidFill>
            <a:schemeClr val="tx1"/>
          </a:solidFill>
          <a:latin typeface="Calibri" panose="020F0502020204030204" pitchFamily="34" charset="0"/>
          <a:ea typeface="ＭＳ Ｐゴシック" panose="020B0600070205080204" pitchFamily="34" charset="-128"/>
        </a:defRPr>
      </a:lvl5pPr>
      <a:lvl6pPr marL="228554" algn="ctr" defTabSz="543610" rtl="0" fontAlgn="base">
        <a:spcBef>
          <a:spcPct val="0"/>
        </a:spcBef>
        <a:spcAft>
          <a:spcPct val="0"/>
        </a:spcAft>
        <a:defRPr sz="5249">
          <a:solidFill>
            <a:schemeClr val="tx1"/>
          </a:solidFill>
          <a:latin typeface="Calibri" panose="020F0502020204030204" pitchFamily="34" charset="0"/>
          <a:ea typeface="ＭＳ Ｐゴシック" panose="020B0600070205080204" pitchFamily="34" charset="-128"/>
        </a:defRPr>
      </a:lvl6pPr>
      <a:lvl7pPr marL="457109" algn="ctr" defTabSz="543610" rtl="0" fontAlgn="base">
        <a:spcBef>
          <a:spcPct val="0"/>
        </a:spcBef>
        <a:spcAft>
          <a:spcPct val="0"/>
        </a:spcAft>
        <a:defRPr sz="5249">
          <a:solidFill>
            <a:schemeClr val="tx1"/>
          </a:solidFill>
          <a:latin typeface="Calibri" panose="020F0502020204030204" pitchFamily="34" charset="0"/>
          <a:ea typeface="ＭＳ Ｐゴシック" panose="020B0600070205080204" pitchFamily="34" charset="-128"/>
        </a:defRPr>
      </a:lvl7pPr>
      <a:lvl8pPr marL="685663" algn="ctr" defTabSz="543610" rtl="0" fontAlgn="base">
        <a:spcBef>
          <a:spcPct val="0"/>
        </a:spcBef>
        <a:spcAft>
          <a:spcPct val="0"/>
        </a:spcAft>
        <a:defRPr sz="5249">
          <a:solidFill>
            <a:schemeClr val="tx1"/>
          </a:solidFill>
          <a:latin typeface="Calibri" panose="020F0502020204030204" pitchFamily="34" charset="0"/>
          <a:ea typeface="ＭＳ Ｐゴシック" panose="020B0600070205080204" pitchFamily="34" charset="-128"/>
        </a:defRPr>
      </a:lvl8pPr>
      <a:lvl9pPr marL="914217" algn="ctr" defTabSz="543610" rtl="0" fontAlgn="base">
        <a:spcBef>
          <a:spcPct val="0"/>
        </a:spcBef>
        <a:spcAft>
          <a:spcPct val="0"/>
        </a:spcAft>
        <a:defRPr sz="5249">
          <a:solidFill>
            <a:schemeClr val="tx1"/>
          </a:solidFill>
          <a:latin typeface="Calibri" panose="020F0502020204030204" pitchFamily="34" charset="0"/>
          <a:ea typeface="ＭＳ Ｐゴシック" panose="020B0600070205080204" pitchFamily="34" charset="-128"/>
        </a:defRPr>
      </a:lvl9pPr>
    </p:titleStyle>
    <p:bodyStyle>
      <a:lvl1pPr marL="407906" indent="-407906" algn="l" defTabSz="543610" rtl="0" eaLnBrk="0" fontAlgn="base" hangingPunct="0">
        <a:spcBef>
          <a:spcPct val="20000"/>
        </a:spcBef>
        <a:spcAft>
          <a:spcPct val="0"/>
        </a:spcAft>
        <a:buFont typeface="Arial" panose="020B0604020202020204" pitchFamily="34" charset="0"/>
        <a:buChar char="•"/>
        <a:defRPr sz="3799" kern="1200">
          <a:solidFill>
            <a:schemeClr val="tx1"/>
          </a:solidFill>
          <a:latin typeface="+mn-lt"/>
          <a:ea typeface="ＭＳ Ｐゴシック" panose="020B0600070205080204" pitchFamily="34" charset="-128"/>
          <a:cs typeface="+mn-cs"/>
        </a:defRPr>
      </a:lvl1pPr>
      <a:lvl2pPr marL="884061" indent="-339657" algn="l" defTabSz="543610" rtl="0" eaLnBrk="0" fontAlgn="base" hangingPunct="0">
        <a:spcBef>
          <a:spcPct val="20000"/>
        </a:spcBef>
        <a:spcAft>
          <a:spcPct val="0"/>
        </a:spcAft>
        <a:buFont typeface="Arial" panose="020B0604020202020204" pitchFamily="34" charset="0"/>
        <a:buChar char="–"/>
        <a:defRPr sz="3349" kern="1200">
          <a:solidFill>
            <a:schemeClr val="tx1"/>
          </a:solidFill>
          <a:latin typeface="+mn-lt"/>
          <a:ea typeface="ＭＳ Ｐゴシック" panose="020B0600070205080204" pitchFamily="34" charset="-128"/>
          <a:cs typeface="+mn-cs"/>
        </a:defRPr>
      </a:lvl2pPr>
      <a:lvl3pPr marL="1360215" indent="-271408" algn="l" defTabSz="543610" rtl="0" eaLnBrk="0" fontAlgn="base" hangingPunct="0">
        <a:spcBef>
          <a:spcPct val="20000"/>
        </a:spcBef>
        <a:spcAft>
          <a:spcPct val="0"/>
        </a:spcAft>
        <a:buFont typeface="Arial" panose="020B0604020202020204" pitchFamily="34" charset="0"/>
        <a:buChar char="•"/>
        <a:defRPr sz="2849" kern="1200">
          <a:solidFill>
            <a:schemeClr val="tx1"/>
          </a:solidFill>
          <a:latin typeface="+mn-lt"/>
          <a:ea typeface="ＭＳ Ｐゴシック" panose="020B0600070205080204" pitchFamily="34" charset="-128"/>
          <a:cs typeface="+mn-cs"/>
        </a:defRPr>
      </a:lvl3pPr>
      <a:lvl4pPr marL="1904619" indent="-271408" algn="l" defTabSz="54361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mn-cs"/>
        </a:defRPr>
      </a:lvl4pPr>
      <a:lvl5pPr marL="2448229" indent="-271408" algn="l" defTabSz="54361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mn-cs"/>
        </a:defRPr>
      </a:lvl5pPr>
      <a:lvl6pPr marL="2993158" indent="-272105" algn="l" defTabSz="544211" rtl="0" eaLnBrk="1" latinLnBrk="0" hangingPunct="1">
        <a:spcBef>
          <a:spcPct val="20000"/>
        </a:spcBef>
        <a:buFont typeface="Arial"/>
        <a:buChar char="•"/>
        <a:defRPr sz="2400" kern="1200">
          <a:solidFill>
            <a:schemeClr val="tx1"/>
          </a:solidFill>
          <a:latin typeface="+mn-lt"/>
          <a:ea typeface="+mn-ea"/>
          <a:cs typeface="+mn-cs"/>
        </a:defRPr>
      </a:lvl6pPr>
      <a:lvl7pPr marL="3537369" indent="-272105" algn="l" defTabSz="544211" rtl="0" eaLnBrk="1" latinLnBrk="0" hangingPunct="1">
        <a:spcBef>
          <a:spcPct val="20000"/>
        </a:spcBef>
        <a:buFont typeface="Arial"/>
        <a:buChar char="•"/>
        <a:defRPr sz="2400" kern="1200">
          <a:solidFill>
            <a:schemeClr val="tx1"/>
          </a:solidFill>
          <a:latin typeface="+mn-lt"/>
          <a:ea typeface="+mn-ea"/>
          <a:cs typeface="+mn-cs"/>
        </a:defRPr>
      </a:lvl7pPr>
      <a:lvl8pPr marL="4081580" indent="-272105" algn="l" defTabSz="544211" rtl="0" eaLnBrk="1" latinLnBrk="0" hangingPunct="1">
        <a:spcBef>
          <a:spcPct val="20000"/>
        </a:spcBef>
        <a:buFont typeface="Arial"/>
        <a:buChar char="•"/>
        <a:defRPr sz="2400" kern="1200">
          <a:solidFill>
            <a:schemeClr val="tx1"/>
          </a:solidFill>
          <a:latin typeface="+mn-lt"/>
          <a:ea typeface="+mn-ea"/>
          <a:cs typeface="+mn-cs"/>
        </a:defRPr>
      </a:lvl8pPr>
      <a:lvl9pPr marL="4625790" indent="-272105" algn="l" defTabSz="544211"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4211" rtl="0" eaLnBrk="1" latinLnBrk="0" hangingPunct="1">
        <a:defRPr sz="2150" kern="1200">
          <a:solidFill>
            <a:schemeClr val="tx1"/>
          </a:solidFill>
          <a:latin typeface="+mn-lt"/>
          <a:ea typeface="+mn-ea"/>
          <a:cs typeface="+mn-cs"/>
        </a:defRPr>
      </a:lvl1pPr>
      <a:lvl2pPr marL="544211" algn="l" defTabSz="544211" rtl="0" eaLnBrk="1" latinLnBrk="0" hangingPunct="1">
        <a:defRPr sz="2150" kern="1200">
          <a:solidFill>
            <a:schemeClr val="tx1"/>
          </a:solidFill>
          <a:latin typeface="+mn-lt"/>
          <a:ea typeface="+mn-ea"/>
          <a:cs typeface="+mn-cs"/>
        </a:defRPr>
      </a:lvl2pPr>
      <a:lvl3pPr marL="1088421" algn="l" defTabSz="544211" rtl="0" eaLnBrk="1" latinLnBrk="0" hangingPunct="1">
        <a:defRPr sz="2150" kern="1200">
          <a:solidFill>
            <a:schemeClr val="tx1"/>
          </a:solidFill>
          <a:latin typeface="+mn-lt"/>
          <a:ea typeface="+mn-ea"/>
          <a:cs typeface="+mn-cs"/>
        </a:defRPr>
      </a:lvl3pPr>
      <a:lvl4pPr marL="1632632" algn="l" defTabSz="544211" rtl="0" eaLnBrk="1" latinLnBrk="0" hangingPunct="1">
        <a:defRPr sz="2150" kern="1200">
          <a:solidFill>
            <a:schemeClr val="tx1"/>
          </a:solidFill>
          <a:latin typeface="+mn-lt"/>
          <a:ea typeface="+mn-ea"/>
          <a:cs typeface="+mn-cs"/>
        </a:defRPr>
      </a:lvl4pPr>
      <a:lvl5pPr marL="2176843" algn="l" defTabSz="544211" rtl="0" eaLnBrk="1" latinLnBrk="0" hangingPunct="1">
        <a:defRPr sz="2150" kern="1200">
          <a:solidFill>
            <a:schemeClr val="tx1"/>
          </a:solidFill>
          <a:latin typeface="+mn-lt"/>
          <a:ea typeface="+mn-ea"/>
          <a:cs typeface="+mn-cs"/>
        </a:defRPr>
      </a:lvl5pPr>
      <a:lvl6pPr marL="2721053" algn="l" defTabSz="544211" rtl="0" eaLnBrk="1" latinLnBrk="0" hangingPunct="1">
        <a:defRPr sz="2150" kern="1200">
          <a:solidFill>
            <a:schemeClr val="tx1"/>
          </a:solidFill>
          <a:latin typeface="+mn-lt"/>
          <a:ea typeface="+mn-ea"/>
          <a:cs typeface="+mn-cs"/>
        </a:defRPr>
      </a:lvl6pPr>
      <a:lvl7pPr marL="3265264" algn="l" defTabSz="544211" rtl="0" eaLnBrk="1" latinLnBrk="0" hangingPunct="1">
        <a:defRPr sz="2150" kern="1200">
          <a:solidFill>
            <a:schemeClr val="tx1"/>
          </a:solidFill>
          <a:latin typeface="+mn-lt"/>
          <a:ea typeface="+mn-ea"/>
          <a:cs typeface="+mn-cs"/>
        </a:defRPr>
      </a:lvl7pPr>
      <a:lvl8pPr marL="3809474" algn="l" defTabSz="544211" rtl="0" eaLnBrk="1" latinLnBrk="0" hangingPunct="1">
        <a:defRPr sz="2150" kern="1200">
          <a:solidFill>
            <a:schemeClr val="tx1"/>
          </a:solidFill>
          <a:latin typeface="+mn-lt"/>
          <a:ea typeface="+mn-ea"/>
          <a:cs typeface="+mn-cs"/>
        </a:defRPr>
      </a:lvl8pPr>
      <a:lvl9pPr marL="4353685" algn="l" defTabSz="544211" rtl="0" eaLnBrk="1" latinLnBrk="0" hangingPunct="1">
        <a:defRPr sz="21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35.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g"/><Relationship Id="rId1" Type="http://schemas.openxmlformats.org/officeDocument/2006/relationships/slideLayout" Target="../slideLayouts/slideLayout13.xml"/><Relationship Id="rId5" Type="http://schemas.openxmlformats.org/officeDocument/2006/relationships/image" Target="../media/image82.png"/><Relationship Id="rId4" Type="http://schemas.openxmlformats.org/officeDocument/2006/relationships/image" Target="../media/image8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B14AF67B-524A-2749-935D-83F1EB95D5BA}"/>
              </a:ext>
            </a:extLst>
          </p:cNvPr>
          <p:cNvPicPr>
            <a:picLocks noChangeAspect="1"/>
          </p:cNvPicPr>
          <p:nvPr/>
        </p:nvPicPr>
        <p:blipFill>
          <a:blip r:embed="rId3"/>
          <a:stretch>
            <a:fillRect/>
          </a:stretch>
        </p:blipFill>
        <p:spPr>
          <a:xfrm>
            <a:off x="0" y="-4105"/>
            <a:ext cx="12192000" cy="6866210"/>
          </a:xfrm>
          <a:prstGeom prst="rect">
            <a:avLst/>
          </a:prstGeom>
        </p:spPr>
      </p:pic>
      <p:pic>
        <p:nvPicPr>
          <p:cNvPr id="3" name="Resim 2">
            <a:extLst>
              <a:ext uri="{FF2B5EF4-FFF2-40B4-BE49-F238E27FC236}">
                <a16:creationId xmlns:a16="http://schemas.microsoft.com/office/drawing/2014/main" id="{F92C7138-CDE0-4417-B956-6ED6AD9859D9}"/>
              </a:ext>
            </a:extLst>
          </p:cNvPr>
          <p:cNvPicPr>
            <a:picLocks noChangeAspect="1"/>
          </p:cNvPicPr>
          <p:nvPr/>
        </p:nvPicPr>
        <p:blipFill>
          <a:blip r:embed="rId3"/>
          <a:stretch>
            <a:fillRect/>
          </a:stretch>
        </p:blipFill>
        <p:spPr>
          <a:xfrm>
            <a:off x="0" y="0"/>
            <a:ext cx="12192000" cy="6866210"/>
          </a:xfrm>
          <a:prstGeom prst="rect">
            <a:avLst/>
          </a:prstGeom>
        </p:spPr>
      </p:pic>
      <p:pic>
        <p:nvPicPr>
          <p:cNvPr id="5" name="Resim 4">
            <a:extLst>
              <a:ext uri="{FF2B5EF4-FFF2-40B4-BE49-F238E27FC236}">
                <a16:creationId xmlns:a16="http://schemas.microsoft.com/office/drawing/2014/main" id="{D8509767-F546-4BAA-BBA4-1CDB2DE85A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6294" y="1532679"/>
            <a:ext cx="2141298" cy="18659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Resim 10">
            <a:extLst>
              <a:ext uri="{FF2B5EF4-FFF2-40B4-BE49-F238E27FC236}">
                <a16:creationId xmlns:a16="http://schemas.microsoft.com/office/drawing/2014/main" id="{A2567FB6-E7F1-4658-9AE4-F5EF63B05E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3692" y="604972"/>
            <a:ext cx="1567736" cy="640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9 Resim" descr="spinearth">
            <a:extLst>
              <a:ext uri="{FF2B5EF4-FFF2-40B4-BE49-F238E27FC236}">
                <a16:creationId xmlns:a16="http://schemas.microsoft.com/office/drawing/2014/main" id="{9CFDD205-2C10-4018-8C25-79D792210E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75234" y="4797243"/>
            <a:ext cx="1079538" cy="103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Resim 10">
            <a:extLst>
              <a:ext uri="{FF2B5EF4-FFF2-40B4-BE49-F238E27FC236}">
                <a16:creationId xmlns:a16="http://schemas.microsoft.com/office/drawing/2014/main" id="{9A7F9FB7-B79C-4723-9802-EC9CFA8796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80135"/>
          <a:stretch>
            <a:fillRect/>
          </a:stretch>
        </p:blipFill>
        <p:spPr bwMode="auto">
          <a:xfrm>
            <a:off x="10997429" y="4891893"/>
            <a:ext cx="650638" cy="97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ikdörtgen 9">
            <a:extLst>
              <a:ext uri="{FF2B5EF4-FFF2-40B4-BE49-F238E27FC236}">
                <a16:creationId xmlns:a16="http://schemas.microsoft.com/office/drawing/2014/main" id="{CD7DC640-32D5-469B-9A14-8BCF464EB4F6}"/>
              </a:ext>
            </a:extLst>
          </p:cNvPr>
          <p:cNvSpPr/>
          <p:nvPr/>
        </p:nvSpPr>
        <p:spPr>
          <a:xfrm>
            <a:off x="976997" y="5663472"/>
            <a:ext cx="1000890" cy="339868"/>
          </a:xfrm>
          <a:prstGeom prst="rect">
            <a:avLst/>
          </a:prstGeom>
          <a:solidFill>
            <a:srgbClr val="012B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400" b="1" i="0" u="none" strike="noStrike" kern="0" cap="none" spc="0" normalizeH="0" baseline="0" noProof="0" dirty="0">
                <a:ln>
                  <a:noFill/>
                </a:ln>
                <a:solidFill>
                  <a:srgbClr val="E7792B"/>
                </a:solidFill>
                <a:effectLst/>
                <a:uLnTx/>
                <a:uFillTx/>
                <a:latin typeface="Calibri"/>
                <a:ea typeface="+mn-ea"/>
                <a:cs typeface="+mn-cs"/>
              </a:rPr>
              <a:t>2024</a:t>
            </a:r>
          </a:p>
        </p:txBody>
      </p:sp>
      <p:sp>
        <p:nvSpPr>
          <p:cNvPr id="11" name="Oval 10">
            <a:extLst>
              <a:ext uri="{FF2B5EF4-FFF2-40B4-BE49-F238E27FC236}">
                <a16:creationId xmlns:a16="http://schemas.microsoft.com/office/drawing/2014/main" id="{B47C7C1B-5F9E-4618-8FFB-5B90734F4998}"/>
              </a:ext>
            </a:extLst>
          </p:cNvPr>
          <p:cNvSpPr/>
          <p:nvPr/>
        </p:nvSpPr>
        <p:spPr>
          <a:xfrm>
            <a:off x="750802" y="5657502"/>
            <a:ext cx="1453279" cy="538025"/>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1800" b="1" i="0" u="none" strike="noStrike" kern="0" cap="none" spc="0" normalizeH="0" baseline="0" noProof="0" dirty="0">
                <a:ln>
                  <a:noFill/>
                </a:ln>
                <a:solidFill>
                  <a:prstClr val="white"/>
                </a:solidFill>
                <a:effectLst/>
                <a:uLnTx/>
                <a:uFillTx/>
                <a:latin typeface="Calibri" panose="020F0502020204030204"/>
                <a:ea typeface="+mn-ea"/>
                <a:cs typeface="+mn-cs"/>
              </a:rPr>
              <a:t>2026</a:t>
            </a:r>
          </a:p>
        </p:txBody>
      </p:sp>
      <p:sp>
        <p:nvSpPr>
          <p:cNvPr id="12" name="4 Metin kutusu">
            <a:extLst>
              <a:ext uri="{FF2B5EF4-FFF2-40B4-BE49-F238E27FC236}">
                <a16:creationId xmlns:a16="http://schemas.microsoft.com/office/drawing/2014/main" id="{1A3F2034-0C4F-4195-90E0-1827A757232D}"/>
              </a:ext>
            </a:extLst>
          </p:cNvPr>
          <p:cNvSpPr txBox="1"/>
          <p:nvPr/>
        </p:nvSpPr>
        <p:spPr>
          <a:xfrm>
            <a:off x="7430610" y="3398675"/>
            <a:ext cx="4435692" cy="461665"/>
          </a:xfrm>
          <a:prstGeom prst="rect">
            <a:avLst/>
          </a:prstGeom>
          <a:noFill/>
        </p:spPr>
        <p:txBody>
          <a:bodyPr wrap="square" rtlCol="0">
            <a:spAutoFit/>
          </a:bodyPr>
          <a:lstStyle/>
          <a:p>
            <a:pPr algn="ctr" fontAlgn="base">
              <a:spcBef>
                <a:spcPct val="0"/>
              </a:spcBef>
              <a:spcAft>
                <a:spcPct val="0"/>
              </a:spcAft>
              <a:defRPr/>
            </a:pPr>
            <a:r>
              <a:rPr lang="tr-TR" sz="1200" dirty="0">
                <a:solidFill>
                  <a:schemeClr val="accent6">
                    <a:lumMod val="75000"/>
                  </a:schemeClr>
                </a:solidFill>
                <a:latin typeface="Arial Black" pitchFamily="34" charset="0"/>
                <a:cs typeface="Arial" charset="0"/>
              </a:rPr>
              <a:t>Ahmet ÖĞÜT</a:t>
            </a:r>
          </a:p>
          <a:p>
            <a:pPr algn="ctr"/>
            <a:r>
              <a:rPr lang="tr-TR" sz="1200" dirty="0">
                <a:solidFill>
                  <a:schemeClr val="accent6">
                    <a:lumMod val="75000"/>
                  </a:schemeClr>
                </a:solidFill>
                <a:latin typeface="Arial Black" pitchFamily="34" charset="0"/>
                <a:cs typeface="Arial" charset="0"/>
              </a:rPr>
              <a:t>Tapu ve Kadastro Uzmanı</a:t>
            </a:r>
          </a:p>
        </p:txBody>
      </p:sp>
      <p:sp>
        <p:nvSpPr>
          <p:cNvPr id="13" name="7 Oval">
            <a:extLst>
              <a:ext uri="{FF2B5EF4-FFF2-40B4-BE49-F238E27FC236}">
                <a16:creationId xmlns:a16="http://schemas.microsoft.com/office/drawing/2014/main" id="{79CBAAB6-45CA-45D5-899D-D2BD406EEF78}"/>
              </a:ext>
            </a:extLst>
          </p:cNvPr>
          <p:cNvSpPr/>
          <p:nvPr/>
        </p:nvSpPr>
        <p:spPr>
          <a:xfrm>
            <a:off x="325698" y="3678916"/>
            <a:ext cx="6083980" cy="1312008"/>
          </a:xfrm>
          <a:prstGeom prst="ellipse">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fontAlgn="base">
              <a:spcBef>
                <a:spcPct val="0"/>
              </a:spcBef>
              <a:spcAft>
                <a:spcPct val="0"/>
              </a:spcAft>
              <a:defRPr/>
            </a:pPr>
            <a:endParaRPr lang="tr-TR" sz="2000" b="1" kern="0" dirty="0">
              <a:solidFill>
                <a:srgbClr val="002060"/>
              </a:solidFill>
              <a:latin typeface="Arial Black" panose="020B0A04020102020204" pitchFamily="34" charset="0"/>
              <a:ea typeface="Segoe UI Black" pitchFamily="34" charset="0"/>
            </a:endParaRPr>
          </a:p>
          <a:p>
            <a:pPr algn="ctr" fontAlgn="base">
              <a:spcBef>
                <a:spcPct val="0"/>
              </a:spcBef>
              <a:spcAft>
                <a:spcPct val="0"/>
              </a:spcAft>
              <a:defRPr/>
            </a:pPr>
            <a:r>
              <a:rPr lang="tr-TR" sz="2000" b="1" kern="0" dirty="0">
                <a:solidFill>
                  <a:srgbClr val="002060"/>
                </a:solidFill>
                <a:latin typeface="Arial Black" panose="020B0A04020102020204" pitchFamily="34" charset="0"/>
                <a:ea typeface="Segoe UI Black" pitchFamily="34" charset="0"/>
              </a:rPr>
              <a:t>LİHKAB DENETİM İŞLEMLERİ</a:t>
            </a:r>
          </a:p>
          <a:p>
            <a:pPr algn="ctr" fontAlgn="base">
              <a:spcBef>
                <a:spcPct val="0"/>
              </a:spcBef>
              <a:spcAft>
                <a:spcPct val="0"/>
              </a:spcAft>
              <a:defRPr/>
            </a:pPr>
            <a:r>
              <a:rPr lang="tr-TR" sz="2000" b="1" kern="0" dirty="0">
                <a:solidFill>
                  <a:srgbClr val="002060"/>
                </a:solidFill>
                <a:latin typeface="Arial Black" panose="020B0A04020102020204" pitchFamily="34" charset="0"/>
                <a:ea typeface="Segoe UI Black" pitchFamily="34" charset="0"/>
                <a:cs typeface="Segoe UI Black" pitchFamily="34" charset="0"/>
              </a:rPr>
              <a:t> </a:t>
            </a:r>
          </a:p>
        </p:txBody>
      </p:sp>
    </p:spTree>
    <p:extLst>
      <p:ext uri="{BB962C8B-B14F-4D97-AF65-F5344CB8AC3E}">
        <p14:creationId xmlns:p14="http://schemas.microsoft.com/office/powerpoint/2010/main" val="371033955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B707D910-EC96-5E43-824D-A4B77D0D00AC}"/>
              </a:ext>
            </a:extLst>
          </p:cNvPr>
          <p:cNvSpPr txBox="1">
            <a:spLocks/>
          </p:cNvSpPr>
          <p:nvPr/>
        </p:nvSpPr>
        <p:spPr>
          <a:xfrm>
            <a:off x="350108" y="708540"/>
            <a:ext cx="2899719" cy="4942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altLang="en-US" sz="1100" b="1" dirty="0">
                <a:solidFill>
                  <a:schemeClr val="tx1">
                    <a:lumMod val="85000"/>
                    <a:lumOff val="15000"/>
                  </a:schemeClr>
                </a:solidFill>
                <a:latin typeface="Arial Black" panose="020B0604020202020204" pitchFamily="34" charset="0"/>
              </a:rPr>
              <a:t>BÜRONUN YERİNİN TESPİTİ</a:t>
            </a:r>
            <a:endParaRPr lang="tr-TR" sz="1100" b="1" dirty="0">
              <a:solidFill>
                <a:schemeClr val="tx1">
                  <a:lumMod val="85000"/>
                  <a:lumOff val="15000"/>
                </a:schemeClr>
              </a:solidFill>
              <a:latin typeface="Arial Black" panose="020B0604020202020204" pitchFamily="34" charset="0"/>
            </a:endParaRPr>
          </a:p>
        </p:txBody>
      </p:sp>
      <p:sp>
        <p:nvSpPr>
          <p:cNvPr id="6" name="Başlık 1">
            <a:extLst>
              <a:ext uri="{FF2B5EF4-FFF2-40B4-BE49-F238E27FC236}">
                <a16:creationId xmlns:a16="http://schemas.microsoft.com/office/drawing/2014/main" id="{02190DF1-A65B-0045-827E-7283B2432FB8}"/>
              </a:ext>
            </a:extLst>
          </p:cNvPr>
          <p:cNvSpPr txBox="1">
            <a:spLocks/>
          </p:cNvSpPr>
          <p:nvPr/>
        </p:nvSpPr>
        <p:spPr>
          <a:xfrm>
            <a:off x="365445" y="1559298"/>
            <a:ext cx="9266827" cy="110799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tr-TR" sz="2800" b="1" dirty="0">
                <a:latin typeface="Arial" pitchFamily="34" charset="0"/>
              </a:rPr>
              <a:t>Büronun ilk kuruluşunda </a:t>
            </a:r>
            <a:r>
              <a:rPr lang="tr-TR" sz="2800" b="1" dirty="0">
                <a:solidFill>
                  <a:srgbClr val="FF0000"/>
                </a:solidFill>
                <a:latin typeface="Arial" pitchFamily="34" charset="0"/>
              </a:rPr>
              <a:t>meslek odasına tescili</a:t>
            </a:r>
            <a:r>
              <a:rPr lang="tr-TR" sz="2800" b="1" dirty="0">
                <a:latin typeface="Arial" pitchFamily="34" charset="0"/>
              </a:rPr>
              <a:t> yapılmış mı?</a:t>
            </a:r>
          </a:p>
          <a:p>
            <a:pPr algn="just"/>
            <a:endParaRPr lang="tr-TR" sz="2400" b="1" dirty="0">
              <a:solidFill>
                <a:srgbClr val="1F497D"/>
              </a:solidFill>
            </a:endParaRPr>
          </a:p>
        </p:txBody>
      </p:sp>
      <p:cxnSp>
        <p:nvCxnSpPr>
          <p:cNvPr id="8" name="Düz Bağlayıcı 7">
            <a:extLst>
              <a:ext uri="{FF2B5EF4-FFF2-40B4-BE49-F238E27FC236}">
                <a16:creationId xmlns:a16="http://schemas.microsoft.com/office/drawing/2014/main" id="{6EBD0341-5472-9B49-BE23-46808BF90B3D}"/>
              </a:ext>
            </a:extLst>
          </p:cNvPr>
          <p:cNvCxnSpPr>
            <a:cxnSpLocks/>
          </p:cNvCxnSpPr>
          <p:nvPr/>
        </p:nvCxnSpPr>
        <p:spPr>
          <a:xfrm>
            <a:off x="457200" y="1322174"/>
            <a:ext cx="432486" cy="0"/>
          </a:xfrm>
          <a:prstGeom prst="line">
            <a:avLst/>
          </a:prstGeom>
          <a:ln w="31750">
            <a:solidFill>
              <a:srgbClr val="E7792B"/>
            </a:solidFill>
          </a:ln>
        </p:spPr>
        <p:style>
          <a:lnRef idx="1">
            <a:schemeClr val="accent2"/>
          </a:lnRef>
          <a:fillRef idx="0">
            <a:schemeClr val="accent2"/>
          </a:fillRef>
          <a:effectRef idx="0">
            <a:schemeClr val="accent2"/>
          </a:effectRef>
          <a:fontRef idx="minor">
            <a:schemeClr val="tx1"/>
          </a:fontRef>
        </p:style>
      </p:cxnSp>
      <p:sp>
        <p:nvSpPr>
          <p:cNvPr id="7" name="Başlık 1">
            <a:extLst>
              <a:ext uri="{FF2B5EF4-FFF2-40B4-BE49-F238E27FC236}">
                <a16:creationId xmlns:a16="http://schemas.microsoft.com/office/drawing/2014/main" id="{CB153186-C8ED-456F-B97E-1C672EFFEB95}"/>
              </a:ext>
            </a:extLst>
          </p:cNvPr>
          <p:cNvSpPr>
            <a:spLocks noGrp="1"/>
          </p:cNvSpPr>
          <p:nvPr>
            <p:ph type="ctrTitle"/>
          </p:nvPr>
        </p:nvSpPr>
        <p:spPr>
          <a:xfrm>
            <a:off x="350838" y="358775"/>
            <a:ext cx="4839727" cy="493713"/>
          </a:xfrm>
        </p:spPr>
        <p:txBody>
          <a:bodyPr>
            <a:normAutofit fontScale="90000"/>
          </a:bodyPr>
          <a:lstStyle/>
          <a:p>
            <a:pPr algn="l"/>
            <a:r>
              <a:rPr lang="tr-TR" sz="2400" b="1" dirty="0">
                <a:solidFill>
                  <a:srgbClr val="E7792B"/>
                </a:solidFill>
                <a:latin typeface="Arial Black" panose="020B0604020202020204" pitchFamily="34" charset="0"/>
              </a:rPr>
              <a:t>LİHKAB DENETİM  İŞLEMLERİ</a:t>
            </a:r>
            <a:endParaRPr lang="tr-TR" sz="2400" b="1" dirty="0">
              <a:solidFill>
                <a:srgbClr val="E7792B"/>
              </a:solidFill>
              <a:latin typeface="Arial Black" panose="020B0604020202020204" pitchFamily="34" charset="0"/>
              <a:cs typeface="Arial Black" panose="020B0604020202020204" pitchFamily="34" charset="0"/>
            </a:endParaRPr>
          </a:p>
        </p:txBody>
      </p:sp>
      <p:sp>
        <p:nvSpPr>
          <p:cNvPr id="2" name="Metin kutusu 1">
            <a:extLst>
              <a:ext uri="{FF2B5EF4-FFF2-40B4-BE49-F238E27FC236}">
                <a16:creationId xmlns:a16="http://schemas.microsoft.com/office/drawing/2014/main" id="{60DE449F-A209-4D89-BCD2-B2730FFE2AC6}"/>
              </a:ext>
            </a:extLst>
          </p:cNvPr>
          <p:cNvSpPr txBox="1"/>
          <p:nvPr/>
        </p:nvSpPr>
        <p:spPr>
          <a:xfrm>
            <a:off x="365445" y="2837254"/>
            <a:ext cx="11269432" cy="1231106"/>
          </a:xfrm>
          <a:prstGeom prst="rect">
            <a:avLst/>
          </a:prstGeom>
          <a:noFill/>
        </p:spPr>
        <p:txBody>
          <a:bodyPr wrap="none" rtlCol="0">
            <a:spAutoFit/>
          </a:bodyPr>
          <a:lstStyle/>
          <a:p>
            <a:r>
              <a:rPr lang="tr-TR" sz="2800" b="1" dirty="0">
                <a:latin typeface="Arial" pitchFamily="34" charset="0"/>
              </a:rPr>
              <a:t>Büronun çalışmaya başlaması ve </a:t>
            </a:r>
            <a:r>
              <a:rPr lang="tr-TR" sz="2800" b="1" dirty="0">
                <a:solidFill>
                  <a:srgbClr val="FF0000"/>
                </a:solidFill>
                <a:latin typeface="Arial" pitchFamily="34" charset="0"/>
              </a:rPr>
              <a:t>işyeri adresi, mülkî amirliklere, </a:t>
            </a:r>
          </a:p>
          <a:p>
            <a:r>
              <a:rPr lang="tr-TR" sz="2800" b="1" dirty="0">
                <a:solidFill>
                  <a:srgbClr val="FF0000"/>
                </a:solidFill>
                <a:latin typeface="Arial" pitchFamily="34" charset="0"/>
              </a:rPr>
              <a:t>kadastro müdürlüğüne ve oda temsilciliğine </a:t>
            </a:r>
            <a:r>
              <a:rPr lang="tr-TR" sz="2800" b="1" dirty="0">
                <a:latin typeface="Arial" pitchFamily="34" charset="0"/>
              </a:rPr>
              <a:t>bildirilmiş mi?   </a:t>
            </a:r>
            <a:endParaRPr lang="tr-TR" sz="2800" b="1" dirty="0">
              <a:latin typeface="Arial" pitchFamily="34" charset="0"/>
              <a:ea typeface="+mj-ea"/>
              <a:cs typeface="+mj-cs"/>
            </a:endParaRPr>
          </a:p>
          <a:p>
            <a:endParaRPr lang="tr-TR" dirty="0"/>
          </a:p>
        </p:txBody>
      </p:sp>
      <p:pic>
        <p:nvPicPr>
          <p:cNvPr id="15" name="Picture 2" descr="C:\Users\tk36026\Desktop\Lihkab.jpg">
            <a:extLst>
              <a:ext uri="{FF2B5EF4-FFF2-40B4-BE49-F238E27FC236}">
                <a16:creationId xmlns:a16="http://schemas.microsoft.com/office/drawing/2014/main" id="{C91B2F27-0417-4B29-A26C-016F953C7129}"/>
              </a:ext>
            </a:extLst>
          </p:cNvPr>
          <p:cNvPicPr>
            <a:picLocks noChangeAspect="1" noChangeArrowheads="1"/>
          </p:cNvPicPr>
          <p:nvPr/>
        </p:nvPicPr>
        <p:blipFill>
          <a:blip r:embed="rId2"/>
          <a:srcRect/>
          <a:stretch>
            <a:fillRect/>
          </a:stretch>
        </p:blipFill>
        <p:spPr bwMode="auto">
          <a:xfrm>
            <a:off x="1361393" y="4115210"/>
            <a:ext cx="8153800" cy="1760490"/>
          </a:xfrm>
          <a:prstGeom prst="rect">
            <a:avLst/>
          </a:prstGeom>
          <a:noFill/>
        </p:spPr>
      </p:pic>
    </p:spTree>
    <p:extLst>
      <p:ext uri="{BB962C8B-B14F-4D97-AF65-F5344CB8AC3E}">
        <p14:creationId xmlns:p14="http://schemas.microsoft.com/office/powerpoint/2010/main" val="3329460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B707D910-EC96-5E43-824D-A4B77D0D00AC}"/>
              </a:ext>
            </a:extLst>
          </p:cNvPr>
          <p:cNvSpPr txBox="1">
            <a:spLocks/>
          </p:cNvSpPr>
          <p:nvPr/>
        </p:nvSpPr>
        <p:spPr>
          <a:xfrm>
            <a:off x="350108" y="753805"/>
            <a:ext cx="2899719" cy="4942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tr-TR" altLang="en-US" sz="1100" b="1" dirty="0">
              <a:solidFill>
                <a:schemeClr val="tx1">
                  <a:lumMod val="85000"/>
                  <a:lumOff val="15000"/>
                </a:schemeClr>
              </a:solidFill>
              <a:latin typeface="Arial Black" panose="020B0604020202020204" pitchFamily="34" charset="0"/>
            </a:endParaRPr>
          </a:p>
          <a:p>
            <a:pPr algn="l"/>
            <a:r>
              <a:rPr lang="tr-TR" altLang="en-US" sz="1100" b="1" dirty="0">
                <a:solidFill>
                  <a:schemeClr val="tx1">
                    <a:lumMod val="85000"/>
                    <a:lumOff val="15000"/>
                  </a:schemeClr>
                </a:solidFill>
                <a:latin typeface="Arial Black" panose="020B0604020202020204" pitchFamily="34" charset="0"/>
              </a:rPr>
              <a:t>LİHKAB MEKANI</a:t>
            </a:r>
            <a:endParaRPr lang="tr-TR" sz="1100" b="1" dirty="0">
              <a:solidFill>
                <a:schemeClr val="tx1">
                  <a:lumMod val="85000"/>
                  <a:lumOff val="15000"/>
                </a:schemeClr>
              </a:solidFill>
              <a:latin typeface="Arial Black" panose="020B0604020202020204" pitchFamily="34" charset="0"/>
            </a:endParaRPr>
          </a:p>
        </p:txBody>
      </p:sp>
      <p:sp>
        <p:nvSpPr>
          <p:cNvPr id="6" name="Başlık 1">
            <a:extLst>
              <a:ext uri="{FF2B5EF4-FFF2-40B4-BE49-F238E27FC236}">
                <a16:creationId xmlns:a16="http://schemas.microsoft.com/office/drawing/2014/main" id="{02190DF1-A65B-0045-827E-7283B2432FB8}"/>
              </a:ext>
            </a:extLst>
          </p:cNvPr>
          <p:cNvSpPr txBox="1">
            <a:spLocks/>
          </p:cNvSpPr>
          <p:nvPr/>
        </p:nvSpPr>
        <p:spPr>
          <a:xfrm>
            <a:off x="799386" y="1618756"/>
            <a:ext cx="2698412" cy="49371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tr-TR" sz="2400" b="1" dirty="0">
                <a:latin typeface="Arial" pitchFamily="34" charset="0"/>
              </a:rPr>
              <a:t>Yönetim Birimi</a:t>
            </a:r>
          </a:p>
          <a:p>
            <a:pPr algn="just"/>
            <a:endParaRPr lang="tr-TR" sz="2400" dirty="0">
              <a:latin typeface="Arial" pitchFamily="34" charset="0"/>
            </a:endParaRPr>
          </a:p>
        </p:txBody>
      </p:sp>
      <p:cxnSp>
        <p:nvCxnSpPr>
          <p:cNvPr id="8" name="Düz Bağlayıcı 7">
            <a:extLst>
              <a:ext uri="{FF2B5EF4-FFF2-40B4-BE49-F238E27FC236}">
                <a16:creationId xmlns:a16="http://schemas.microsoft.com/office/drawing/2014/main" id="{6EBD0341-5472-9B49-BE23-46808BF90B3D}"/>
              </a:ext>
            </a:extLst>
          </p:cNvPr>
          <p:cNvCxnSpPr>
            <a:cxnSpLocks/>
          </p:cNvCxnSpPr>
          <p:nvPr/>
        </p:nvCxnSpPr>
        <p:spPr>
          <a:xfrm>
            <a:off x="457200" y="1322174"/>
            <a:ext cx="432486" cy="0"/>
          </a:xfrm>
          <a:prstGeom prst="line">
            <a:avLst/>
          </a:prstGeom>
          <a:ln w="31750">
            <a:solidFill>
              <a:srgbClr val="E7792B"/>
            </a:solidFill>
          </a:ln>
        </p:spPr>
        <p:style>
          <a:lnRef idx="1">
            <a:schemeClr val="accent2"/>
          </a:lnRef>
          <a:fillRef idx="0">
            <a:schemeClr val="accent2"/>
          </a:fillRef>
          <a:effectRef idx="0">
            <a:schemeClr val="accent2"/>
          </a:effectRef>
          <a:fontRef idx="minor">
            <a:schemeClr val="tx1"/>
          </a:fontRef>
        </p:style>
      </p:cxnSp>
      <p:sp>
        <p:nvSpPr>
          <p:cNvPr id="7" name="Başlık 1">
            <a:extLst>
              <a:ext uri="{FF2B5EF4-FFF2-40B4-BE49-F238E27FC236}">
                <a16:creationId xmlns:a16="http://schemas.microsoft.com/office/drawing/2014/main" id="{CB153186-C8ED-456F-B97E-1C672EFFEB95}"/>
              </a:ext>
            </a:extLst>
          </p:cNvPr>
          <p:cNvSpPr>
            <a:spLocks noGrp="1"/>
          </p:cNvSpPr>
          <p:nvPr>
            <p:ph type="ctrTitle"/>
          </p:nvPr>
        </p:nvSpPr>
        <p:spPr>
          <a:xfrm>
            <a:off x="350838" y="358775"/>
            <a:ext cx="4839727" cy="493713"/>
          </a:xfrm>
        </p:spPr>
        <p:txBody>
          <a:bodyPr>
            <a:normAutofit fontScale="90000"/>
          </a:bodyPr>
          <a:lstStyle/>
          <a:p>
            <a:pPr algn="l"/>
            <a:r>
              <a:rPr lang="tr-TR" sz="2400" b="1" dirty="0">
                <a:solidFill>
                  <a:srgbClr val="E7792B"/>
                </a:solidFill>
                <a:latin typeface="Arial Black" panose="020B0604020202020204" pitchFamily="34" charset="0"/>
              </a:rPr>
              <a:t>LİHKAB DENETİM  İŞLEMLERİ</a:t>
            </a:r>
            <a:endParaRPr lang="tr-TR" sz="2400" b="1" dirty="0">
              <a:solidFill>
                <a:srgbClr val="E7792B"/>
              </a:solidFill>
              <a:latin typeface="Arial Black" panose="020B0604020202020204" pitchFamily="34" charset="0"/>
              <a:cs typeface="Arial Black" panose="020B0604020202020204" pitchFamily="34" charset="0"/>
            </a:endParaRPr>
          </a:p>
        </p:txBody>
      </p:sp>
      <p:sp>
        <p:nvSpPr>
          <p:cNvPr id="2" name="Metin kutusu 1">
            <a:extLst>
              <a:ext uri="{FF2B5EF4-FFF2-40B4-BE49-F238E27FC236}">
                <a16:creationId xmlns:a16="http://schemas.microsoft.com/office/drawing/2014/main" id="{DF24DC81-0A31-4380-B03D-05866CEC5403}"/>
              </a:ext>
            </a:extLst>
          </p:cNvPr>
          <p:cNvSpPr txBox="1"/>
          <p:nvPr/>
        </p:nvSpPr>
        <p:spPr>
          <a:xfrm>
            <a:off x="809640" y="2243075"/>
            <a:ext cx="3359831" cy="461665"/>
          </a:xfrm>
          <a:prstGeom prst="rect">
            <a:avLst/>
          </a:prstGeom>
          <a:noFill/>
        </p:spPr>
        <p:txBody>
          <a:bodyPr wrap="none" rtlCol="0">
            <a:spAutoFit/>
          </a:bodyPr>
          <a:lstStyle/>
          <a:p>
            <a:r>
              <a:rPr lang="tr-TR" sz="2400" b="1" dirty="0">
                <a:latin typeface="Arial" pitchFamily="34" charset="0"/>
                <a:ea typeface="+mj-ea"/>
                <a:cs typeface="+mj-cs"/>
              </a:rPr>
              <a:t>Teknik Çalışma Birimi</a:t>
            </a:r>
          </a:p>
        </p:txBody>
      </p:sp>
      <p:sp>
        <p:nvSpPr>
          <p:cNvPr id="9" name="Metin kutusu 8">
            <a:extLst>
              <a:ext uri="{FF2B5EF4-FFF2-40B4-BE49-F238E27FC236}">
                <a16:creationId xmlns:a16="http://schemas.microsoft.com/office/drawing/2014/main" id="{9383C0F6-C092-4916-95FC-4B7A1437C234}"/>
              </a:ext>
            </a:extLst>
          </p:cNvPr>
          <p:cNvSpPr txBox="1"/>
          <p:nvPr/>
        </p:nvSpPr>
        <p:spPr>
          <a:xfrm>
            <a:off x="714282" y="2975425"/>
            <a:ext cx="3523791" cy="507703"/>
          </a:xfrm>
          <a:prstGeom prst="rect">
            <a:avLst/>
          </a:prstGeom>
          <a:noFill/>
        </p:spPr>
        <p:txBody>
          <a:bodyPr wrap="square" rtlCol="0">
            <a:spAutoFit/>
          </a:bodyPr>
          <a:lstStyle/>
          <a:p>
            <a:r>
              <a:rPr lang="tr-TR" sz="2699" dirty="0"/>
              <a:t> </a:t>
            </a:r>
            <a:r>
              <a:rPr lang="tr-TR" sz="2699" b="1" dirty="0"/>
              <a:t>Bekleme salonu</a:t>
            </a:r>
          </a:p>
        </p:txBody>
      </p:sp>
      <p:sp>
        <p:nvSpPr>
          <p:cNvPr id="11" name="Metin kutusu 10">
            <a:extLst>
              <a:ext uri="{FF2B5EF4-FFF2-40B4-BE49-F238E27FC236}">
                <a16:creationId xmlns:a16="http://schemas.microsoft.com/office/drawing/2014/main" id="{0558393B-BBB4-44FF-85DF-5D64D5DF07ED}"/>
              </a:ext>
            </a:extLst>
          </p:cNvPr>
          <p:cNvSpPr txBox="1"/>
          <p:nvPr/>
        </p:nvSpPr>
        <p:spPr>
          <a:xfrm>
            <a:off x="714282" y="3762332"/>
            <a:ext cx="1425285" cy="507703"/>
          </a:xfrm>
          <a:prstGeom prst="rect">
            <a:avLst/>
          </a:prstGeom>
          <a:noFill/>
        </p:spPr>
        <p:txBody>
          <a:bodyPr wrap="square" rtlCol="0">
            <a:spAutoFit/>
          </a:bodyPr>
          <a:lstStyle/>
          <a:p>
            <a:r>
              <a:rPr lang="tr-TR" sz="2699" dirty="0"/>
              <a:t> </a:t>
            </a:r>
            <a:r>
              <a:rPr lang="tr-TR" sz="2699" b="1" dirty="0"/>
              <a:t>Arşiv</a:t>
            </a:r>
            <a:r>
              <a:rPr lang="tr-TR" sz="2699" dirty="0"/>
              <a:t> </a:t>
            </a:r>
          </a:p>
        </p:txBody>
      </p:sp>
      <p:sp>
        <p:nvSpPr>
          <p:cNvPr id="12" name="Metin kutusu 11">
            <a:extLst>
              <a:ext uri="{FF2B5EF4-FFF2-40B4-BE49-F238E27FC236}">
                <a16:creationId xmlns:a16="http://schemas.microsoft.com/office/drawing/2014/main" id="{AF68AE1D-2D0C-434D-B23D-DC5442C2D513}"/>
              </a:ext>
            </a:extLst>
          </p:cNvPr>
          <p:cNvSpPr txBox="1"/>
          <p:nvPr/>
        </p:nvSpPr>
        <p:spPr>
          <a:xfrm>
            <a:off x="757940" y="4695661"/>
            <a:ext cx="1898389" cy="507703"/>
          </a:xfrm>
          <a:prstGeom prst="rect">
            <a:avLst/>
          </a:prstGeom>
          <a:noFill/>
        </p:spPr>
        <p:txBody>
          <a:bodyPr wrap="square" rtlCol="0">
            <a:spAutoFit/>
          </a:bodyPr>
          <a:lstStyle/>
          <a:p>
            <a:r>
              <a:rPr lang="tr-TR" sz="2699" b="1" dirty="0"/>
              <a:t>Depo</a:t>
            </a:r>
          </a:p>
        </p:txBody>
      </p:sp>
      <p:sp>
        <p:nvSpPr>
          <p:cNvPr id="13" name="Metin kutusu 12">
            <a:extLst>
              <a:ext uri="{FF2B5EF4-FFF2-40B4-BE49-F238E27FC236}">
                <a16:creationId xmlns:a16="http://schemas.microsoft.com/office/drawing/2014/main" id="{3B34C064-3209-48D6-809D-2F3DFA0C59E6}"/>
              </a:ext>
            </a:extLst>
          </p:cNvPr>
          <p:cNvSpPr txBox="1"/>
          <p:nvPr/>
        </p:nvSpPr>
        <p:spPr>
          <a:xfrm>
            <a:off x="714282" y="5598435"/>
            <a:ext cx="3643530" cy="507703"/>
          </a:xfrm>
          <a:prstGeom prst="rect">
            <a:avLst/>
          </a:prstGeom>
          <a:noFill/>
        </p:spPr>
        <p:txBody>
          <a:bodyPr wrap="square" rtlCol="0">
            <a:spAutoFit/>
          </a:bodyPr>
          <a:lstStyle/>
          <a:p>
            <a:r>
              <a:rPr lang="tr-TR" sz="2699" b="1" dirty="0"/>
              <a:t>Tuvalet ve lavabo</a:t>
            </a:r>
          </a:p>
        </p:txBody>
      </p:sp>
    </p:spTree>
    <p:extLst>
      <p:ext uri="{BB962C8B-B14F-4D97-AF65-F5344CB8AC3E}">
        <p14:creationId xmlns:p14="http://schemas.microsoft.com/office/powerpoint/2010/main" val="41108224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B707D910-EC96-5E43-824D-A4B77D0D00AC}"/>
              </a:ext>
            </a:extLst>
          </p:cNvPr>
          <p:cNvSpPr txBox="1">
            <a:spLocks/>
          </p:cNvSpPr>
          <p:nvPr/>
        </p:nvSpPr>
        <p:spPr>
          <a:xfrm>
            <a:off x="350108" y="753805"/>
            <a:ext cx="2899719" cy="4942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2000" b="1" dirty="0">
                <a:solidFill>
                  <a:schemeClr val="tx1">
                    <a:lumMod val="85000"/>
                    <a:lumOff val="15000"/>
                  </a:schemeClr>
                </a:solidFill>
                <a:latin typeface="Arial Black" panose="020B0604020202020204" pitchFamily="34" charset="0"/>
              </a:rPr>
              <a:t>YÖNETİM BÖLÜMÜ</a:t>
            </a:r>
          </a:p>
        </p:txBody>
      </p:sp>
      <p:sp>
        <p:nvSpPr>
          <p:cNvPr id="6" name="Başlık 1">
            <a:extLst>
              <a:ext uri="{FF2B5EF4-FFF2-40B4-BE49-F238E27FC236}">
                <a16:creationId xmlns:a16="http://schemas.microsoft.com/office/drawing/2014/main" id="{02190DF1-A65B-0045-827E-7283B2432FB8}"/>
              </a:ext>
            </a:extLst>
          </p:cNvPr>
          <p:cNvSpPr txBox="1">
            <a:spLocks/>
          </p:cNvSpPr>
          <p:nvPr/>
        </p:nvSpPr>
        <p:spPr>
          <a:xfrm>
            <a:off x="221943" y="1618756"/>
            <a:ext cx="9330429" cy="49371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tr-TR" sz="2400" b="1" dirty="0">
                <a:solidFill>
                  <a:srgbClr val="FF0000"/>
                </a:solidFill>
                <a:latin typeface="Arial" pitchFamily="34" charset="0"/>
              </a:rPr>
              <a:t>Lisans belgesi,</a:t>
            </a:r>
            <a:r>
              <a:rPr lang="tr-TR" sz="2400" b="1" dirty="0">
                <a:latin typeface="Arial" pitchFamily="34" charset="0"/>
              </a:rPr>
              <a:t> yönetim bölümünde uygun bir yere asılmış mı?  </a:t>
            </a:r>
          </a:p>
          <a:p>
            <a:pPr algn="just"/>
            <a:endParaRPr lang="tr-TR" sz="2400" dirty="0">
              <a:latin typeface="Arial" pitchFamily="34" charset="0"/>
            </a:endParaRPr>
          </a:p>
        </p:txBody>
      </p:sp>
      <p:cxnSp>
        <p:nvCxnSpPr>
          <p:cNvPr id="8" name="Düz Bağlayıcı 7">
            <a:extLst>
              <a:ext uri="{FF2B5EF4-FFF2-40B4-BE49-F238E27FC236}">
                <a16:creationId xmlns:a16="http://schemas.microsoft.com/office/drawing/2014/main" id="{6EBD0341-5472-9B49-BE23-46808BF90B3D}"/>
              </a:ext>
            </a:extLst>
          </p:cNvPr>
          <p:cNvCxnSpPr>
            <a:cxnSpLocks/>
          </p:cNvCxnSpPr>
          <p:nvPr/>
        </p:nvCxnSpPr>
        <p:spPr>
          <a:xfrm>
            <a:off x="457200" y="1322174"/>
            <a:ext cx="432486" cy="0"/>
          </a:xfrm>
          <a:prstGeom prst="line">
            <a:avLst/>
          </a:prstGeom>
          <a:ln w="31750">
            <a:solidFill>
              <a:srgbClr val="E7792B"/>
            </a:solidFill>
          </a:ln>
        </p:spPr>
        <p:style>
          <a:lnRef idx="1">
            <a:schemeClr val="accent2"/>
          </a:lnRef>
          <a:fillRef idx="0">
            <a:schemeClr val="accent2"/>
          </a:fillRef>
          <a:effectRef idx="0">
            <a:schemeClr val="accent2"/>
          </a:effectRef>
          <a:fontRef idx="minor">
            <a:schemeClr val="tx1"/>
          </a:fontRef>
        </p:style>
      </p:cxnSp>
      <p:sp>
        <p:nvSpPr>
          <p:cNvPr id="7" name="Başlık 1">
            <a:extLst>
              <a:ext uri="{FF2B5EF4-FFF2-40B4-BE49-F238E27FC236}">
                <a16:creationId xmlns:a16="http://schemas.microsoft.com/office/drawing/2014/main" id="{CB153186-C8ED-456F-B97E-1C672EFFEB95}"/>
              </a:ext>
            </a:extLst>
          </p:cNvPr>
          <p:cNvSpPr>
            <a:spLocks noGrp="1"/>
          </p:cNvSpPr>
          <p:nvPr>
            <p:ph type="ctrTitle"/>
          </p:nvPr>
        </p:nvSpPr>
        <p:spPr>
          <a:xfrm>
            <a:off x="350838" y="358775"/>
            <a:ext cx="4839727" cy="493713"/>
          </a:xfrm>
        </p:spPr>
        <p:txBody>
          <a:bodyPr>
            <a:normAutofit fontScale="90000"/>
          </a:bodyPr>
          <a:lstStyle/>
          <a:p>
            <a:pPr algn="l"/>
            <a:r>
              <a:rPr lang="tr-TR" sz="2400" b="1" dirty="0">
                <a:solidFill>
                  <a:srgbClr val="E7792B"/>
                </a:solidFill>
                <a:latin typeface="Arial Black" panose="020B0604020202020204" pitchFamily="34" charset="0"/>
              </a:rPr>
              <a:t>LİHKAB DENETİM  İŞLEMLERİ</a:t>
            </a:r>
            <a:endParaRPr lang="tr-TR" sz="2400" b="1" dirty="0">
              <a:solidFill>
                <a:srgbClr val="E7792B"/>
              </a:solidFill>
              <a:latin typeface="Arial Black" panose="020B0604020202020204" pitchFamily="34" charset="0"/>
              <a:cs typeface="Arial Black" panose="020B0604020202020204" pitchFamily="34" charset="0"/>
            </a:endParaRPr>
          </a:p>
        </p:txBody>
      </p:sp>
      <p:pic>
        <p:nvPicPr>
          <p:cNvPr id="14" name="Picture 2" descr="C:\Users\tk22969\Desktop\diploma.jfif">
            <a:extLst>
              <a:ext uri="{FF2B5EF4-FFF2-40B4-BE49-F238E27FC236}">
                <a16:creationId xmlns:a16="http://schemas.microsoft.com/office/drawing/2014/main" id="{8049B164-00DE-48B1-AF61-A865BA7958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550102"/>
            <a:ext cx="9619308" cy="3122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795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B707D910-EC96-5E43-824D-A4B77D0D00AC}"/>
              </a:ext>
            </a:extLst>
          </p:cNvPr>
          <p:cNvSpPr txBox="1">
            <a:spLocks/>
          </p:cNvSpPr>
          <p:nvPr/>
        </p:nvSpPr>
        <p:spPr>
          <a:xfrm>
            <a:off x="350108" y="1125042"/>
            <a:ext cx="8634094" cy="49371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tr-TR" altLang="en-US" sz="1800" b="1" dirty="0">
                <a:solidFill>
                  <a:schemeClr val="tx1">
                    <a:lumMod val="85000"/>
                    <a:lumOff val="15000"/>
                  </a:schemeClr>
                </a:solidFill>
                <a:latin typeface="Arial Black" panose="020B0604020202020204" pitchFamily="34" charset="0"/>
              </a:rPr>
              <a:t>TEKNİK ÇALIŞMA BİRİMİNDE </a:t>
            </a:r>
            <a:r>
              <a:rPr lang="tr-TR" sz="1800" b="1" dirty="0">
                <a:solidFill>
                  <a:schemeClr val="tx1">
                    <a:lumMod val="85000"/>
                    <a:lumOff val="15000"/>
                  </a:schemeClr>
                </a:solidFill>
                <a:latin typeface="Arial Black" panose="020B0604020202020204" pitchFamily="34" charset="0"/>
              </a:rPr>
              <a:t>ASILACAK L</a:t>
            </a:r>
            <a:r>
              <a:rPr lang="tr-TR" altLang="en-US" sz="1800" b="1" dirty="0">
                <a:solidFill>
                  <a:schemeClr val="tx1">
                    <a:lumMod val="85000"/>
                    <a:lumOff val="15000"/>
                  </a:schemeClr>
                </a:solidFill>
                <a:latin typeface="Arial Black" panose="020B0604020202020204" pitchFamily="34" charset="0"/>
              </a:rPr>
              <a:t>EVHALAR </a:t>
            </a:r>
            <a:endParaRPr lang="tr-TR" sz="1800" b="1" dirty="0">
              <a:solidFill>
                <a:schemeClr val="tx1">
                  <a:lumMod val="85000"/>
                  <a:lumOff val="15000"/>
                </a:schemeClr>
              </a:solidFill>
              <a:latin typeface="Arial Black" panose="020B0604020202020204" pitchFamily="34" charset="0"/>
            </a:endParaRPr>
          </a:p>
        </p:txBody>
      </p:sp>
      <p:sp>
        <p:nvSpPr>
          <p:cNvPr id="6" name="Başlık 1">
            <a:extLst>
              <a:ext uri="{FF2B5EF4-FFF2-40B4-BE49-F238E27FC236}">
                <a16:creationId xmlns:a16="http://schemas.microsoft.com/office/drawing/2014/main" id="{02190DF1-A65B-0045-827E-7283B2432FB8}"/>
              </a:ext>
            </a:extLst>
          </p:cNvPr>
          <p:cNvSpPr txBox="1">
            <a:spLocks/>
          </p:cNvSpPr>
          <p:nvPr/>
        </p:nvSpPr>
        <p:spPr>
          <a:xfrm>
            <a:off x="221943" y="1618756"/>
            <a:ext cx="11970057" cy="49371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tr-TR" sz="2400" dirty="0">
                <a:solidFill>
                  <a:srgbClr val="FF0000"/>
                </a:solidFill>
                <a:latin typeface="Arial" pitchFamily="34" charset="0"/>
              </a:rPr>
              <a:t>  </a:t>
            </a:r>
            <a:r>
              <a:rPr lang="tr-TR" sz="2400" b="1" dirty="0">
                <a:solidFill>
                  <a:srgbClr val="FF0000"/>
                </a:solidFill>
                <a:latin typeface="Arial" pitchFamily="34" charset="0"/>
              </a:rPr>
              <a:t>Yetki sahasını gösteren harita</a:t>
            </a:r>
            <a:r>
              <a:rPr lang="tr-TR" sz="2400" b="1" dirty="0">
                <a:latin typeface="Arial" pitchFamily="34" charset="0"/>
              </a:rPr>
              <a:t> </a:t>
            </a:r>
          </a:p>
          <a:p>
            <a:pPr algn="just"/>
            <a:endParaRPr lang="tr-TR" sz="2400" dirty="0">
              <a:latin typeface="Arial" pitchFamily="34" charset="0"/>
            </a:endParaRPr>
          </a:p>
        </p:txBody>
      </p:sp>
      <p:cxnSp>
        <p:nvCxnSpPr>
          <p:cNvPr id="8" name="Düz Bağlayıcı 7">
            <a:extLst>
              <a:ext uri="{FF2B5EF4-FFF2-40B4-BE49-F238E27FC236}">
                <a16:creationId xmlns:a16="http://schemas.microsoft.com/office/drawing/2014/main" id="{6EBD0341-5472-9B49-BE23-46808BF90B3D}"/>
              </a:ext>
            </a:extLst>
          </p:cNvPr>
          <p:cNvCxnSpPr>
            <a:cxnSpLocks/>
          </p:cNvCxnSpPr>
          <p:nvPr/>
        </p:nvCxnSpPr>
        <p:spPr>
          <a:xfrm>
            <a:off x="457200" y="1322174"/>
            <a:ext cx="432486" cy="0"/>
          </a:xfrm>
          <a:prstGeom prst="line">
            <a:avLst/>
          </a:prstGeom>
          <a:ln w="31750">
            <a:solidFill>
              <a:srgbClr val="E7792B"/>
            </a:solidFill>
          </a:ln>
        </p:spPr>
        <p:style>
          <a:lnRef idx="1">
            <a:schemeClr val="accent2"/>
          </a:lnRef>
          <a:fillRef idx="0">
            <a:schemeClr val="accent2"/>
          </a:fillRef>
          <a:effectRef idx="0">
            <a:schemeClr val="accent2"/>
          </a:effectRef>
          <a:fontRef idx="minor">
            <a:schemeClr val="tx1"/>
          </a:fontRef>
        </p:style>
      </p:cxnSp>
      <p:sp>
        <p:nvSpPr>
          <p:cNvPr id="7" name="Başlık 1">
            <a:extLst>
              <a:ext uri="{FF2B5EF4-FFF2-40B4-BE49-F238E27FC236}">
                <a16:creationId xmlns:a16="http://schemas.microsoft.com/office/drawing/2014/main" id="{CB153186-C8ED-456F-B97E-1C672EFFEB95}"/>
              </a:ext>
            </a:extLst>
          </p:cNvPr>
          <p:cNvSpPr>
            <a:spLocks noGrp="1"/>
          </p:cNvSpPr>
          <p:nvPr>
            <p:ph type="ctrTitle"/>
          </p:nvPr>
        </p:nvSpPr>
        <p:spPr>
          <a:xfrm>
            <a:off x="889686" y="457225"/>
            <a:ext cx="10593911" cy="493713"/>
          </a:xfrm>
        </p:spPr>
        <p:txBody>
          <a:bodyPr>
            <a:normAutofit/>
          </a:bodyPr>
          <a:lstStyle/>
          <a:p>
            <a:r>
              <a:rPr lang="tr-TR" sz="2400" b="1" dirty="0">
                <a:solidFill>
                  <a:srgbClr val="E7792B"/>
                </a:solidFill>
                <a:latin typeface="Arial Black" panose="020B0604020202020204" pitchFamily="34" charset="0"/>
              </a:rPr>
              <a:t>LİHKAB DENETİM  İŞLEMLERİ</a:t>
            </a:r>
            <a:endParaRPr lang="tr-TR" sz="2400" b="1" dirty="0">
              <a:solidFill>
                <a:srgbClr val="E7792B"/>
              </a:solidFill>
              <a:latin typeface="Arial Black" panose="020B0604020202020204" pitchFamily="34" charset="0"/>
              <a:cs typeface="Arial Black" panose="020B0604020202020204" pitchFamily="34" charset="0"/>
            </a:endParaRPr>
          </a:p>
        </p:txBody>
      </p:sp>
      <p:pic>
        <p:nvPicPr>
          <p:cNvPr id="9" name="Picture 2" descr="C:\Users\tk22969\Desktop\Adsız.jpg">
            <a:extLst>
              <a:ext uri="{FF2B5EF4-FFF2-40B4-BE49-F238E27FC236}">
                <a16:creationId xmlns:a16="http://schemas.microsoft.com/office/drawing/2014/main" id="{8CD30942-0E40-4EE3-9CA7-BB9931D513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398" y="2409051"/>
            <a:ext cx="10955199" cy="3198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540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B707D910-EC96-5E43-824D-A4B77D0D00AC}"/>
              </a:ext>
            </a:extLst>
          </p:cNvPr>
          <p:cNvSpPr txBox="1">
            <a:spLocks/>
          </p:cNvSpPr>
          <p:nvPr/>
        </p:nvSpPr>
        <p:spPr>
          <a:xfrm>
            <a:off x="350108" y="753806"/>
            <a:ext cx="4612509" cy="3952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altLang="en-US" sz="1100" b="1" dirty="0">
                <a:solidFill>
                  <a:schemeClr val="tx1">
                    <a:lumMod val="85000"/>
                    <a:lumOff val="15000"/>
                  </a:schemeClr>
                </a:solidFill>
                <a:latin typeface="Arial Black" panose="020B0604020202020204" pitchFamily="34" charset="0"/>
              </a:rPr>
              <a:t>TEKNİK ÇALIŞMA BİRİMİNDE </a:t>
            </a:r>
            <a:r>
              <a:rPr lang="tr-TR" sz="1100" b="1" dirty="0">
                <a:solidFill>
                  <a:schemeClr val="tx1">
                    <a:lumMod val="85000"/>
                    <a:lumOff val="15000"/>
                  </a:schemeClr>
                </a:solidFill>
                <a:latin typeface="Arial Black" panose="020B0604020202020204" pitchFamily="34" charset="0"/>
              </a:rPr>
              <a:t>ASILACAK L</a:t>
            </a:r>
            <a:r>
              <a:rPr lang="tr-TR" altLang="en-US" sz="1100" b="1" dirty="0">
                <a:solidFill>
                  <a:schemeClr val="tx1">
                    <a:lumMod val="85000"/>
                    <a:lumOff val="15000"/>
                  </a:schemeClr>
                </a:solidFill>
                <a:latin typeface="Arial Black" panose="020B0604020202020204" pitchFamily="34" charset="0"/>
              </a:rPr>
              <a:t>EVHALAR </a:t>
            </a:r>
            <a:endParaRPr lang="tr-TR" sz="1100" b="1" dirty="0">
              <a:solidFill>
                <a:schemeClr val="tx1">
                  <a:lumMod val="85000"/>
                  <a:lumOff val="15000"/>
                </a:schemeClr>
              </a:solidFill>
              <a:latin typeface="Arial Black" panose="020B0604020202020204" pitchFamily="34" charset="0"/>
            </a:endParaRPr>
          </a:p>
        </p:txBody>
      </p:sp>
      <p:sp>
        <p:nvSpPr>
          <p:cNvPr id="6" name="Başlık 1">
            <a:extLst>
              <a:ext uri="{FF2B5EF4-FFF2-40B4-BE49-F238E27FC236}">
                <a16:creationId xmlns:a16="http://schemas.microsoft.com/office/drawing/2014/main" id="{02190DF1-A65B-0045-827E-7283B2432FB8}"/>
              </a:ext>
            </a:extLst>
          </p:cNvPr>
          <p:cNvSpPr txBox="1">
            <a:spLocks/>
          </p:cNvSpPr>
          <p:nvPr/>
        </p:nvSpPr>
        <p:spPr>
          <a:xfrm>
            <a:off x="221943" y="1618756"/>
            <a:ext cx="11970057" cy="49371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2400" dirty="0">
                <a:solidFill>
                  <a:srgbClr val="FF0000"/>
                </a:solidFill>
                <a:latin typeface="Arial" pitchFamily="34" charset="0"/>
              </a:rPr>
              <a:t>  Çalışma Saatleri</a:t>
            </a:r>
            <a:r>
              <a:rPr lang="tr-TR" sz="2400" dirty="0">
                <a:latin typeface="Arial" pitchFamily="34" charset="0"/>
              </a:rPr>
              <a:t> </a:t>
            </a:r>
          </a:p>
          <a:p>
            <a:pPr algn="just"/>
            <a:endParaRPr lang="tr-TR" sz="2400" dirty="0">
              <a:latin typeface="Arial" pitchFamily="34" charset="0"/>
            </a:endParaRPr>
          </a:p>
        </p:txBody>
      </p:sp>
      <p:cxnSp>
        <p:nvCxnSpPr>
          <p:cNvPr id="8" name="Düz Bağlayıcı 7">
            <a:extLst>
              <a:ext uri="{FF2B5EF4-FFF2-40B4-BE49-F238E27FC236}">
                <a16:creationId xmlns:a16="http://schemas.microsoft.com/office/drawing/2014/main" id="{6EBD0341-5472-9B49-BE23-46808BF90B3D}"/>
              </a:ext>
            </a:extLst>
          </p:cNvPr>
          <p:cNvCxnSpPr>
            <a:cxnSpLocks/>
          </p:cNvCxnSpPr>
          <p:nvPr/>
        </p:nvCxnSpPr>
        <p:spPr>
          <a:xfrm>
            <a:off x="457200" y="1322174"/>
            <a:ext cx="432486" cy="0"/>
          </a:xfrm>
          <a:prstGeom prst="line">
            <a:avLst/>
          </a:prstGeom>
          <a:ln w="31750">
            <a:solidFill>
              <a:srgbClr val="E7792B"/>
            </a:solidFill>
          </a:ln>
        </p:spPr>
        <p:style>
          <a:lnRef idx="1">
            <a:schemeClr val="accent2"/>
          </a:lnRef>
          <a:fillRef idx="0">
            <a:schemeClr val="accent2"/>
          </a:fillRef>
          <a:effectRef idx="0">
            <a:schemeClr val="accent2"/>
          </a:effectRef>
          <a:fontRef idx="minor">
            <a:schemeClr val="tx1"/>
          </a:fontRef>
        </p:style>
      </p:cxnSp>
      <p:sp>
        <p:nvSpPr>
          <p:cNvPr id="7" name="Başlık 1">
            <a:extLst>
              <a:ext uri="{FF2B5EF4-FFF2-40B4-BE49-F238E27FC236}">
                <a16:creationId xmlns:a16="http://schemas.microsoft.com/office/drawing/2014/main" id="{CB153186-C8ED-456F-B97E-1C672EFFEB95}"/>
              </a:ext>
            </a:extLst>
          </p:cNvPr>
          <p:cNvSpPr>
            <a:spLocks noGrp="1"/>
          </p:cNvSpPr>
          <p:nvPr>
            <p:ph type="ctrTitle"/>
          </p:nvPr>
        </p:nvSpPr>
        <p:spPr>
          <a:xfrm>
            <a:off x="350838" y="358775"/>
            <a:ext cx="4839727" cy="493713"/>
          </a:xfrm>
        </p:spPr>
        <p:txBody>
          <a:bodyPr>
            <a:normAutofit fontScale="90000"/>
          </a:bodyPr>
          <a:lstStyle/>
          <a:p>
            <a:pPr algn="l"/>
            <a:r>
              <a:rPr lang="tr-TR" sz="2400" b="1" dirty="0">
                <a:solidFill>
                  <a:srgbClr val="E7792B"/>
                </a:solidFill>
                <a:latin typeface="Arial Black" panose="020B0604020202020204" pitchFamily="34" charset="0"/>
              </a:rPr>
              <a:t>LİHKAB DENETİM  İŞLEMLERİ</a:t>
            </a:r>
            <a:endParaRPr lang="tr-TR" sz="2400" b="1" dirty="0">
              <a:solidFill>
                <a:srgbClr val="E7792B"/>
              </a:solidFill>
              <a:latin typeface="Arial Black" panose="020B0604020202020204" pitchFamily="34" charset="0"/>
              <a:cs typeface="Arial Black" panose="020B0604020202020204" pitchFamily="34" charset="0"/>
            </a:endParaRPr>
          </a:p>
        </p:txBody>
      </p:sp>
      <p:pic>
        <p:nvPicPr>
          <p:cNvPr id="10" name="Picture 2" descr="http://www.fatihcavus.net.tr/gerekli/mesai2.jpg">
            <a:extLst>
              <a:ext uri="{FF2B5EF4-FFF2-40B4-BE49-F238E27FC236}">
                <a16:creationId xmlns:a16="http://schemas.microsoft.com/office/drawing/2014/main" id="{E3895868-DAA8-4F93-85A0-FE110633F5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0740" y="2968051"/>
            <a:ext cx="8478802" cy="2501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3621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B707D910-EC96-5E43-824D-A4B77D0D00AC}"/>
              </a:ext>
            </a:extLst>
          </p:cNvPr>
          <p:cNvSpPr txBox="1">
            <a:spLocks/>
          </p:cNvSpPr>
          <p:nvPr/>
        </p:nvSpPr>
        <p:spPr>
          <a:xfrm>
            <a:off x="350108" y="753806"/>
            <a:ext cx="4612509" cy="3952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altLang="en-US" sz="1100" b="1" dirty="0">
                <a:solidFill>
                  <a:schemeClr val="tx1">
                    <a:lumMod val="85000"/>
                    <a:lumOff val="15000"/>
                  </a:schemeClr>
                </a:solidFill>
                <a:latin typeface="Arial Black" panose="020B0604020202020204" pitchFamily="34" charset="0"/>
              </a:rPr>
              <a:t>TEKNİK ÇALIŞMA BİRİMİNDE </a:t>
            </a:r>
            <a:r>
              <a:rPr lang="tr-TR" sz="1100" b="1" dirty="0">
                <a:solidFill>
                  <a:schemeClr val="tx1">
                    <a:lumMod val="85000"/>
                    <a:lumOff val="15000"/>
                  </a:schemeClr>
                </a:solidFill>
                <a:latin typeface="Arial Black" panose="020B0604020202020204" pitchFamily="34" charset="0"/>
              </a:rPr>
              <a:t>ASILACAK L</a:t>
            </a:r>
            <a:r>
              <a:rPr lang="tr-TR" altLang="en-US" sz="1100" b="1" dirty="0">
                <a:solidFill>
                  <a:schemeClr val="tx1">
                    <a:lumMod val="85000"/>
                    <a:lumOff val="15000"/>
                  </a:schemeClr>
                </a:solidFill>
                <a:latin typeface="Arial Black" panose="020B0604020202020204" pitchFamily="34" charset="0"/>
              </a:rPr>
              <a:t>EVHALAR </a:t>
            </a:r>
            <a:endParaRPr lang="tr-TR" sz="1100" b="1" dirty="0">
              <a:solidFill>
                <a:schemeClr val="tx1">
                  <a:lumMod val="85000"/>
                  <a:lumOff val="15000"/>
                </a:schemeClr>
              </a:solidFill>
              <a:latin typeface="Arial Black" panose="020B0604020202020204" pitchFamily="34" charset="0"/>
            </a:endParaRPr>
          </a:p>
        </p:txBody>
      </p:sp>
      <p:sp>
        <p:nvSpPr>
          <p:cNvPr id="6" name="Başlık 1">
            <a:extLst>
              <a:ext uri="{FF2B5EF4-FFF2-40B4-BE49-F238E27FC236}">
                <a16:creationId xmlns:a16="http://schemas.microsoft.com/office/drawing/2014/main" id="{02190DF1-A65B-0045-827E-7283B2432FB8}"/>
              </a:ext>
            </a:extLst>
          </p:cNvPr>
          <p:cNvSpPr txBox="1">
            <a:spLocks/>
          </p:cNvSpPr>
          <p:nvPr/>
        </p:nvSpPr>
        <p:spPr>
          <a:xfrm>
            <a:off x="221943" y="1618756"/>
            <a:ext cx="11970057" cy="49371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2400" dirty="0">
                <a:solidFill>
                  <a:srgbClr val="FF0000"/>
                </a:solidFill>
                <a:latin typeface="Arial" pitchFamily="34" charset="0"/>
              </a:rPr>
              <a:t>  </a:t>
            </a:r>
            <a:r>
              <a:rPr lang="tr-TR" sz="2400" b="1" dirty="0">
                <a:solidFill>
                  <a:srgbClr val="FF0000"/>
                </a:solidFill>
                <a:latin typeface="Arial" pitchFamily="34" charset="0"/>
              </a:rPr>
              <a:t>Asgari Ücret </a:t>
            </a:r>
          </a:p>
          <a:p>
            <a:pPr algn="just"/>
            <a:endParaRPr lang="tr-TR" sz="2400" dirty="0">
              <a:latin typeface="Arial" pitchFamily="34" charset="0"/>
            </a:endParaRPr>
          </a:p>
        </p:txBody>
      </p:sp>
      <p:cxnSp>
        <p:nvCxnSpPr>
          <p:cNvPr id="8" name="Düz Bağlayıcı 7">
            <a:extLst>
              <a:ext uri="{FF2B5EF4-FFF2-40B4-BE49-F238E27FC236}">
                <a16:creationId xmlns:a16="http://schemas.microsoft.com/office/drawing/2014/main" id="{6EBD0341-5472-9B49-BE23-46808BF90B3D}"/>
              </a:ext>
            </a:extLst>
          </p:cNvPr>
          <p:cNvCxnSpPr>
            <a:cxnSpLocks/>
          </p:cNvCxnSpPr>
          <p:nvPr/>
        </p:nvCxnSpPr>
        <p:spPr>
          <a:xfrm>
            <a:off x="457200" y="1322174"/>
            <a:ext cx="432486" cy="0"/>
          </a:xfrm>
          <a:prstGeom prst="line">
            <a:avLst/>
          </a:prstGeom>
          <a:ln w="31750">
            <a:solidFill>
              <a:srgbClr val="E7792B"/>
            </a:solidFill>
          </a:ln>
        </p:spPr>
        <p:style>
          <a:lnRef idx="1">
            <a:schemeClr val="accent2"/>
          </a:lnRef>
          <a:fillRef idx="0">
            <a:schemeClr val="accent2"/>
          </a:fillRef>
          <a:effectRef idx="0">
            <a:schemeClr val="accent2"/>
          </a:effectRef>
          <a:fontRef idx="minor">
            <a:schemeClr val="tx1"/>
          </a:fontRef>
        </p:style>
      </p:cxnSp>
      <p:sp>
        <p:nvSpPr>
          <p:cNvPr id="7" name="Başlık 1">
            <a:extLst>
              <a:ext uri="{FF2B5EF4-FFF2-40B4-BE49-F238E27FC236}">
                <a16:creationId xmlns:a16="http://schemas.microsoft.com/office/drawing/2014/main" id="{CB153186-C8ED-456F-B97E-1C672EFFEB95}"/>
              </a:ext>
            </a:extLst>
          </p:cNvPr>
          <p:cNvSpPr>
            <a:spLocks noGrp="1"/>
          </p:cNvSpPr>
          <p:nvPr>
            <p:ph type="ctrTitle"/>
          </p:nvPr>
        </p:nvSpPr>
        <p:spPr>
          <a:xfrm>
            <a:off x="350838" y="358775"/>
            <a:ext cx="4839727" cy="493713"/>
          </a:xfrm>
        </p:spPr>
        <p:txBody>
          <a:bodyPr>
            <a:normAutofit fontScale="90000"/>
          </a:bodyPr>
          <a:lstStyle/>
          <a:p>
            <a:pPr algn="l"/>
            <a:r>
              <a:rPr lang="tr-TR" sz="2400" b="1" dirty="0">
                <a:solidFill>
                  <a:srgbClr val="E7792B"/>
                </a:solidFill>
                <a:latin typeface="Arial Black" panose="020B0604020202020204" pitchFamily="34" charset="0"/>
              </a:rPr>
              <a:t>LİHKAB DENETİM  İŞLEMLERİ</a:t>
            </a:r>
            <a:endParaRPr lang="tr-TR" sz="2400" b="1" dirty="0">
              <a:solidFill>
                <a:srgbClr val="E7792B"/>
              </a:solidFill>
              <a:latin typeface="Arial Black" panose="020B0604020202020204" pitchFamily="34" charset="0"/>
              <a:cs typeface="Arial Black" panose="020B0604020202020204" pitchFamily="34" charset="0"/>
            </a:endParaRPr>
          </a:p>
        </p:txBody>
      </p:sp>
      <p:pic>
        <p:nvPicPr>
          <p:cNvPr id="9" name="Picture 4" descr="Bu İş Yerinde Asgari Ücret Uygulanmaktadır Yazısı Levha Fiyatı, Yorumları -  Trendyol">
            <a:extLst>
              <a:ext uri="{FF2B5EF4-FFF2-40B4-BE49-F238E27FC236}">
                <a16:creationId xmlns:a16="http://schemas.microsoft.com/office/drawing/2014/main" id="{A0C0F5C1-09A9-4DCD-9866-CC5E5FE317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9048" y="2409051"/>
            <a:ext cx="7646995" cy="3259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4663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B707D910-EC96-5E43-824D-A4B77D0D00AC}"/>
              </a:ext>
            </a:extLst>
          </p:cNvPr>
          <p:cNvSpPr txBox="1">
            <a:spLocks/>
          </p:cNvSpPr>
          <p:nvPr/>
        </p:nvSpPr>
        <p:spPr>
          <a:xfrm>
            <a:off x="350108" y="753806"/>
            <a:ext cx="4612509" cy="3952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altLang="en-US" sz="1100" b="1" dirty="0">
                <a:solidFill>
                  <a:schemeClr val="tx1">
                    <a:lumMod val="85000"/>
                    <a:lumOff val="15000"/>
                  </a:schemeClr>
                </a:solidFill>
                <a:latin typeface="Arial Black" panose="020B0604020202020204" pitchFamily="34" charset="0"/>
              </a:rPr>
              <a:t>TEKNİK ÇALIŞMA BİRİMİNDE </a:t>
            </a:r>
            <a:r>
              <a:rPr lang="tr-TR" sz="1100" b="1" dirty="0">
                <a:solidFill>
                  <a:schemeClr val="tx1">
                    <a:lumMod val="85000"/>
                    <a:lumOff val="15000"/>
                  </a:schemeClr>
                </a:solidFill>
                <a:latin typeface="Arial Black" panose="020B0604020202020204" pitchFamily="34" charset="0"/>
              </a:rPr>
              <a:t>ASILACAK L</a:t>
            </a:r>
            <a:r>
              <a:rPr lang="tr-TR" altLang="en-US" sz="1100" b="1" dirty="0">
                <a:solidFill>
                  <a:schemeClr val="tx1">
                    <a:lumMod val="85000"/>
                    <a:lumOff val="15000"/>
                  </a:schemeClr>
                </a:solidFill>
                <a:latin typeface="Arial Black" panose="020B0604020202020204" pitchFamily="34" charset="0"/>
              </a:rPr>
              <a:t>EVHALAR </a:t>
            </a:r>
            <a:endParaRPr lang="tr-TR" sz="1100" b="1" dirty="0">
              <a:solidFill>
                <a:schemeClr val="tx1">
                  <a:lumMod val="85000"/>
                  <a:lumOff val="15000"/>
                </a:schemeClr>
              </a:solidFill>
              <a:latin typeface="Arial Black" panose="020B0604020202020204" pitchFamily="34" charset="0"/>
            </a:endParaRPr>
          </a:p>
        </p:txBody>
      </p:sp>
      <p:sp>
        <p:nvSpPr>
          <p:cNvPr id="6" name="Başlık 1">
            <a:extLst>
              <a:ext uri="{FF2B5EF4-FFF2-40B4-BE49-F238E27FC236}">
                <a16:creationId xmlns:a16="http://schemas.microsoft.com/office/drawing/2014/main" id="{02190DF1-A65B-0045-827E-7283B2432FB8}"/>
              </a:ext>
            </a:extLst>
          </p:cNvPr>
          <p:cNvSpPr txBox="1">
            <a:spLocks/>
          </p:cNvSpPr>
          <p:nvPr/>
        </p:nvSpPr>
        <p:spPr>
          <a:xfrm>
            <a:off x="221943" y="1618756"/>
            <a:ext cx="11970057" cy="49371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2400" dirty="0">
                <a:solidFill>
                  <a:srgbClr val="FF0000"/>
                </a:solidFill>
                <a:latin typeface="Arial" pitchFamily="34" charset="0"/>
              </a:rPr>
              <a:t>  Lisanslı büro tarafından yapılan işlemlere ait liste ve bilgilendirme yazısı</a:t>
            </a:r>
          </a:p>
          <a:p>
            <a:pPr algn="l"/>
            <a:r>
              <a:rPr lang="tr-TR" sz="2400" dirty="0">
                <a:solidFill>
                  <a:srgbClr val="FF0000"/>
                </a:solidFill>
                <a:latin typeface="Arial" pitchFamily="34" charset="0"/>
              </a:rPr>
              <a:t> </a:t>
            </a:r>
          </a:p>
          <a:p>
            <a:pPr algn="just"/>
            <a:endParaRPr lang="tr-TR" sz="2400" dirty="0">
              <a:latin typeface="Arial" pitchFamily="34" charset="0"/>
            </a:endParaRPr>
          </a:p>
        </p:txBody>
      </p:sp>
      <p:cxnSp>
        <p:nvCxnSpPr>
          <p:cNvPr id="8" name="Düz Bağlayıcı 7">
            <a:extLst>
              <a:ext uri="{FF2B5EF4-FFF2-40B4-BE49-F238E27FC236}">
                <a16:creationId xmlns:a16="http://schemas.microsoft.com/office/drawing/2014/main" id="{6EBD0341-5472-9B49-BE23-46808BF90B3D}"/>
              </a:ext>
            </a:extLst>
          </p:cNvPr>
          <p:cNvCxnSpPr>
            <a:cxnSpLocks/>
          </p:cNvCxnSpPr>
          <p:nvPr/>
        </p:nvCxnSpPr>
        <p:spPr>
          <a:xfrm>
            <a:off x="457200" y="1322174"/>
            <a:ext cx="432486" cy="0"/>
          </a:xfrm>
          <a:prstGeom prst="line">
            <a:avLst/>
          </a:prstGeom>
          <a:ln w="31750">
            <a:solidFill>
              <a:srgbClr val="E7792B"/>
            </a:solidFill>
          </a:ln>
        </p:spPr>
        <p:style>
          <a:lnRef idx="1">
            <a:schemeClr val="accent2"/>
          </a:lnRef>
          <a:fillRef idx="0">
            <a:schemeClr val="accent2"/>
          </a:fillRef>
          <a:effectRef idx="0">
            <a:schemeClr val="accent2"/>
          </a:effectRef>
          <a:fontRef idx="minor">
            <a:schemeClr val="tx1"/>
          </a:fontRef>
        </p:style>
      </p:cxnSp>
      <p:sp>
        <p:nvSpPr>
          <p:cNvPr id="7" name="Başlık 1">
            <a:extLst>
              <a:ext uri="{FF2B5EF4-FFF2-40B4-BE49-F238E27FC236}">
                <a16:creationId xmlns:a16="http://schemas.microsoft.com/office/drawing/2014/main" id="{CB153186-C8ED-456F-B97E-1C672EFFEB95}"/>
              </a:ext>
            </a:extLst>
          </p:cNvPr>
          <p:cNvSpPr>
            <a:spLocks noGrp="1"/>
          </p:cNvSpPr>
          <p:nvPr>
            <p:ph type="ctrTitle"/>
          </p:nvPr>
        </p:nvSpPr>
        <p:spPr>
          <a:xfrm>
            <a:off x="350838" y="358775"/>
            <a:ext cx="4839727" cy="493713"/>
          </a:xfrm>
        </p:spPr>
        <p:txBody>
          <a:bodyPr>
            <a:normAutofit fontScale="90000"/>
          </a:bodyPr>
          <a:lstStyle/>
          <a:p>
            <a:pPr algn="l"/>
            <a:r>
              <a:rPr lang="tr-TR" sz="2400" b="1" dirty="0">
                <a:solidFill>
                  <a:srgbClr val="E7792B"/>
                </a:solidFill>
                <a:latin typeface="Arial Black" panose="020B0604020202020204" pitchFamily="34" charset="0"/>
              </a:rPr>
              <a:t>LİHKAB DENETİM  İŞLEMLERİ</a:t>
            </a:r>
            <a:endParaRPr lang="tr-TR" sz="2400" b="1" dirty="0">
              <a:solidFill>
                <a:srgbClr val="E7792B"/>
              </a:solidFill>
              <a:latin typeface="Arial Black" panose="020B0604020202020204" pitchFamily="34" charset="0"/>
              <a:cs typeface="Arial Black" panose="020B0604020202020204" pitchFamily="34" charset="0"/>
            </a:endParaRPr>
          </a:p>
        </p:txBody>
      </p:sp>
      <p:sp>
        <p:nvSpPr>
          <p:cNvPr id="10" name="Metin kutusu 9">
            <a:extLst>
              <a:ext uri="{FF2B5EF4-FFF2-40B4-BE49-F238E27FC236}">
                <a16:creationId xmlns:a16="http://schemas.microsoft.com/office/drawing/2014/main" id="{A7B95CA6-0688-401E-841D-8A41FA4AD41C}"/>
              </a:ext>
            </a:extLst>
          </p:cNvPr>
          <p:cNvSpPr txBox="1"/>
          <p:nvPr/>
        </p:nvSpPr>
        <p:spPr>
          <a:xfrm>
            <a:off x="704849" y="2317731"/>
            <a:ext cx="8230138" cy="353943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tr-TR" sz="3200" b="1" dirty="0"/>
              <a:t>Aplikasyon: </a:t>
            </a:r>
            <a:r>
              <a:rPr lang="tr-TR" sz="3200" dirty="0"/>
              <a:t> </a:t>
            </a:r>
          </a:p>
          <a:p>
            <a:r>
              <a:rPr lang="tr-TR" sz="3200" b="1" dirty="0"/>
              <a:t>Parsel yer gösterme: </a:t>
            </a:r>
            <a:r>
              <a:rPr lang="tr-TR" sz="3200" dirty="0"/>
              <a:t> </a:t>
            </a:r>
          </a:p>
          <a:p>
            <a:r>
              <a:rPr lang="tr-TR" sz="3200" b="1" dirty="0"/>
              <a:t>Bağımsız bölüm yer gösterme: </a:t>
            </a:r>
          </a:p>
          <a:p>
            <a:r>
              <a:rPr lang="tr-TR" sz="3200" b="1" dirty="0"/>
              <a:t>İrtifak hakkı tesisi, terkini: </a:t>
            </a:r>
            <a:r>
              <a:rPr lang="tr-TR" sz="3200" dirty="0"/>
              <a:t> </a:t>
            </a:r>
          </a:p>
          <a:p>
            <a:r>
              <a:rPr lang="tr-TR" sz="3200" b="1" dirty="0"/>
              <a:t>Birleştirme</a:t>
            </a:r>
            <a:r>
              <a:rPr lang="tr-TR" sz="3200" dirty="0"/>
              <a:t>:</a:t>
            </a:r>
          </a:p>
          <a:p>
            <a:r>
              <a:rPr lang="tr-TR" sz="3200" b="1" dirty="0"/>
              <a:t>Cins değişikliği: </a:t>
            </a:r>
          </a:p>
          <a:p>
            <a:r>
              <a:rPr lang="tr-TR" sz="3200" b="1" dirty="0"/>
              <a:t>Hatalı Blok ve Bağımsız Bölüm Düzeltme işlemi:</a:t>
            </a:r>
            <a:endParaRPr lang="tr-TR" sz="3200" dirty="0"/>
          </a:p>
        </p:txBody>
      </p:sp>
    </p:spTree>
    <p:extLst>
      <p:ext uri="{BB962C8B-B14F-4D97-AF65-F5344CB8AC3E}">
        <p14:creationId xmlns:p14="http://schemas.microsoft.com/office/powerpoint/2010/main" val="3337367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B707D910-EC96-5E43-824D-A4B77D0D00AC}"/>
              </a:ext>
            </a:extLst>
          </p:cNvPr>
          <p:cNvSpPr txBox="1">
            <a:spLocks/>
          </p:cNvSpPr>
          <p:nvPr/>
        </p:nvSpPr>
        <p:spPr>
          <a:xfrm>
            <a:off x="350108" y="753806"/>
            <a:ext cx="4612509" cy="3952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altLang="en-US" sz="1100" b="1" dirty="0">
                <a:solidFill>
                  <a:schemeClr val="tx1">
                    <a:lumMod val="85000"/>
                    <a:lumOff val="15000"/>
                  </a:schemeClr>
                </a:solidFill>
                <a:latin typeface="Arial Black" panose="020B0604020202020204" pitchFamily="34" charset="0"/>
              </a:rPr>
              <a:t>TEKNİK ÇALIŞMA BİRİMİNDE </a:t>
            </a:r>
            <a:r>
              <a:rPr lang="tr-TR" sz="1100" b="1" dirty="0">
                <a:solidFill>
                  <a:schemeClr val="tx1">
                    <a:lumMod val="85000"/>
                    <a:lumOff val="15000"/>
                  </a:schemeClr>
                </a:solidFill>
                <a:latin typeface="Arial Black" panose="020B0604020202020204" pitchFamily="34" charset="0"/>
              </a:rPr>
              <a:t>ASILACAK L</a:t>
            </a:r>
            <a:r>
              <a:rPr lang="tr-TR" altLang="en-US" sz="1100" b="1" dirty="0">
                <a:solidFill>
                  <a:schemeClr val="tx1">
                    <a:lumMod val="85000"/>
                    <a:lumOff val="15000"/>
                  </a:schemeClr>
                </a:solidFill>
                <a:latin typeface="Arial Black" panose="020B0604020202020204" pitchFamily="34" charset="0"/>
              </a:rPr>
              <a:t>EVHALAR </a:t>
            </a:r>
            <a:endParaRPr lang="tr-TR" sz="1100" b="1" dirty="0">
              <a:solidFill>
                <a:schemeClr val="tx1">
                  <a:lumMod val="85000"/>
                  <a:lumOff val="15000"/>
                </a:schemeClr>
              </a:solidFill>
              <a:latin typeface="Arial Black" panose="020B0604020202020204" pitchFamily="34" charset="0"/>
            </a:endParaRPr>
          </a:p>
        </p:txBody>
      </p:sp>
      <p:sp>
        <p:nvSpPr>
          <p:cNvPr id="6" name="Başlık 1">
            <a:extLst>
              <a:ext uri="{FF2B5EF4-FFF2-40B4-BE49-F238E27FC236}">
                <a16:creationId xmlns:a16="http://schemas.microsoft.com/office/drawing/2014/main" id="{02190DF1-A65B-0045-827E-7283B2432FB8}"/>
              </a:ext>
            </a:extLst>
          </p:cNvPr>
          <p:cNvSpPr txBox="1">
            <a:spLocks/>
          </p:cNvSpPr>
          <p:nvPr/>
        </p:nvSpPr>
        <p:spPr>
          <a:xfrm>
            <a:off x="221943" y="1618756"/>
            <a:ext cx="11970057" cy="49371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2400" dirty="0">
                <a:solidFill>
                  <a:srgbClr val="FF0000"/>
                </a:solidFill>
                <a:latin typeface="Arial" pitchFamily="34" charset="0"/>
              </a:rPr>
              <a:t>  Yetki alanında yer alan tapu ve kadastro müdürlüklerinin irtibat telefonları</a:t>
            </a:r>
          </a:p>
          <a:p>
            <a:pPr algn="l"/>
            <a:endParaRPr lang="tr-TR" sz="2400" dirty="0">
              <a:solidFill>
                <a:srgbClr val="FF0000"/>
              </a:solidFill>
              <a:latin typeface="Arial" pitchFamily="34" charset="0"/>
            </a:endParaRPr>
          </a:p>
          <a:p>
            <a:pPr algn="l"/>
            <a:r>
              <a:rPr lang="tr-TR" sz="2400" dirty="0">
                <a:solidFill>
                  <a:srgbClr val="FF0000"/>
                </a:solidFill>
                <a:latin typeface="Arial" pitchFamily="34" charset="0"/>
              </a:rPr>
              <a:t> </a:t>
            </a:r>
          </a:p>
          <a:p>
            <a:pPr algn="just"/>
            <a:endParaRPr lang="tr-TR" sz="2400" dirty="0">
              <a:latin typeface="Arial" pitchFamily="34" charset="0"/>
            </a:endParaRPr>
          </a:p>
        </p:txBody>
      </p:sp>
      <p:cxnSp>
        <p:nvCxnSpPr>
          <p:cNvPr id="8" name="Düz Bağlayıcı 7">
            <a:extLst>
              <a:ext uri="{FF2B5EF4-FFF2-40B4-BE49-F238E27FC236}">
                <a16:creationId xmlns:a16="http://schemas.microsoft.com/office/drawing/2014/main" id="{6EBD0341-5472-9B49-BE23-46808BF90B3D}"/>
              </a:ext>
            </a:extLst>
          </p:cNvPr>
          <p:cNvCxnSpPr>
            <a:cxnSpLocks/>
          </p:cNvCxnSpPr>
          <p:nvPr/>
        </p:nvCxnSpPr>
        <p:spPr>
          <a:xfrm>
            <a:off x="457200" y="1322174"/>
            <a:ext cx="432486" cy="0"/>
          </a:xfrm>
          <a:prstGeom prst="line">
            <a:avLst/>
          </a:prstGeom>
          <a:ln w="31750">
            <a:solidFill>
              <a:srgbClr val="E7792B"/>
            </a:solidFill>
          </a:ln>
        </p:spPr>
        <p:style>
          <a:lnRef idx="1">
            <a:schemeClr val="accent2"/>
          </a:lnRef>
          <a:fillRef idx="0">
            <a:schemeClr val="accent2"/>
          </a:fillRef>
          <a:effectRef idx="0">
            <a:schemeClr val="accent2"/>
          </a:effectRef>
          <a:fontRef idx="minor">
            <a:schemeClr val="tx1"/>
          </a:fontRef>
        </p:style>
      </p:cxnSp>
      <p:sp>
        <p:nvSpPr>
          <p:cNvPr id="7" name="Başlık 1">
            <a:extLst>
              <a:ext uri="{FF2B5EF4-FFF2-40B4-BE49-F238E27FC236}">
                <a16:creationId xmlns:a16="http://schemas.microsoft.com/office/drawing/2014/main" id="{CB153186-C8ED-456F-B97E-1C672EFFEB95}"/>
              </a:ext>
            </a:extLst>
          </p:cNvPr>
          <p:cNvSpPr>
            <a:spLocks noGrp="1"/>
          </p:cNvSpPr>
          <p:nvPr>
            <p:ph type="ctrTitle"/>
          </p:nvPr>
        </p:nvSpPr>
        <p:spPr>
          <a:xfrm>
            <a:off x="350838" y="358775"/>
            <a:ext cx="4839727" cy="493713"/>
          </a:xfrm>
        </p:spPr>
        <p:txBody>
          <a:bodyPr>
            <a:normAutofit fontScale="90000"/>
          </a:bodyPr>
          <a:lstStyle/>
          <a:p>
            <a:pPr algn="l"/>
            <a:r>
              <a:rPr lang="tr-TR" sz="2400" b="1" dirty="0">
                <a:solidFill>
                  <a:srgbClr val="E7792B"/>
                </a:solidFill>
                <a:latin typeface="Arial Black" panose="020B0604020202020204" pitchFamily="34" charset="0"/>
              </a:rPr>
              <a:t>LİHKAB DENETİM  İŞLEMLERİ</a:t>
            </a:r>
            <a:endParaRPr lang="tr-TR" sz="2400" b="1" dirty="0">
              <a:solidFill>
                <a:srgbClr val="E7792B"/>
              </a:solidFill>
              <a:latin typeface="Arial Black" panose="020B0604020202020204" pitchFamily="34" charset="0"/>
              <a:cs typeface="Arial Black" panose="020B0604020202020204" pitchFamily="34" charset="0"/>
            </a:endParaRPr>
          </a:p>
        </p:txBody>
      </p:sp>
      <p:pic>
        <p:nvPicPr>
          <p:cNvPr id="9" name="Picture 2" descr="C:\Users\tk22969\Desktop\Adsız.jpg">
            <a:extLst>
              <a:ext uri="{FF2B5EF4-FFF2-40B4-BE49-F238E27FC236}">
                <a16:creationId xmlns:a16="http://schemas.microsoft.com/office/drawing/2014/main" id="{6BFC3093-A1A0-4710-A783-BC28893F44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786" y="2654411"/>
            <a:ext cx="5668315" cy="292964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tk22969\Desktop\Adsız.jpg">
            <a:extLst>
              <a:ext uri="{FF2B5EF4-FFF2-40B4-BE49-F238E27FC236}">
                <a16:creationId xmlns:a16="http://schemas.microsoft.com/office/drawing/2014/main" id="{08F55C3D-E5CE-4F87-A970-9CB31115CC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9442" y="2654411"/>
            <a:ext cx="4218913" cy="2929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7222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B707D910-EC96-5E43-824D-A4B77D0D00AC}"/>
              </a:ext>
            </a:extLst>
          </p:cNvPr>
          <p:cNvSpPr txBox="1">
            <a:spLocks/>
          </p:cNvSpPr>
          <p:nvPr/>
        </p:nvSpPr>
        <p:spPr>
          <a:xfrm>
            <a:off x="350108" y="753806"/>
            <a:ext cx="4612509" cy="3952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altLang="en-US" sz="1100" b="1" dirty="0">
                <a:solidFill>
                  <a:schemeClr val="tx1">
                    <a:lumMod val="85000"/>
                    <a:lumOff val="15000"/>
                  </a:schemeClr>
                </a:solidFill>
                <a:latin typeface="Arial Black" panose="020B0604020202020204" pitchFamily="34" charset="0"/>
              </a:rPr>
              <a:t>TEKNİK ÇALIŞMA BİRİMİNDE </a:t>
            </a:r>
            <a:r>
              <a:rPr lang="tr-TR" sz="1100" b="1" dirty="0">
                <a:solidFill>
                  <a:schemeClr val="tx1">
                    <a:lumMod val="85000"/>
                    <a:lumOff val="15000"/>
                  </a:schemeClr>
                </a:solidFill>
                <a:latin typeface="Arial Black" panose="020B0604020202020204" pitchFamily="34" charset="0"/>
              </a:rPr>
              <a:t>ASILACAK L</a:t>
            </a:r>
            <a:r>
              <a:rPr lang="tr-TR" altLang="en-US" sz="1100" b="1" dirty="0">
                <a:solidFill>
                  <a:schemeClr val="tx1">
                    <a:lumMod val="85000"/>
                    <a:lumOff val="15000"/>
                  </a:schemeClr>
                </a:solidFill>
                <a:latin typeface="Arial Black" panose="020B0604020202020204" pitchFamily="34" charset="0"/>
              </a:rPr>
              <a:t>EVHALAR </a:t>
            </a:r>
            <a:endParaRPr lang="tr-TR" sz="1100" b="1" dirty="0">
              <a:solidFill>
                <a:schemeClr val="tx1">
                  <a:lumMod val="85000"/>
                  <a:lumOff val="15000"/>
                </a:schemeClr>
              </a:solidFill>
              <a:latin typeface="Arial Black" panose="020B0604020202020204" pitchFamily="34" charset="0"/>
            </a:endParaRPr>
          </a:p>
        </p:txBody>
      </p:sp>
      <p:sp>
        <p:nvSpPr>
          <p:cNvPr id="6" name="Başlık 1">
            <a:extLst>
              <a:ext uri="{FF2B5EF4-FFF2-40B4-BE49-F238E27FC236}">
                <a16:creationId xmlns:a16="http://schemas.microsoft.com/office/drawing/2014/main" id="{02190DF1-A65B-0045-827E-7283B2432FB8}"/>
              </a:ext>
            </a:extLst>
          </p:cNvPr>
          <p:cNvSpPr txBox="1">
            <a:spLocks/>
          </p:cNvSpPr>
          <p:nvPr/>
        </p:nvSpPr>
        <p:spPr>
          <a:xfrm>
            <a:off x="221943" y="1618756"/>
            <a:ext cx="11970057" cy="49371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2400" dirty="0">
                <a:solidFill>
                  <a:srgbClr val="FF0000"/>
                </a:solidFill>
                <a:latin typeface="Arial" pitchFamily="34" charset="0"/>
              </a:rPr>
              <a:t>  </a:t>
            </a:r>
            <a:r>
              <a:rPr lang="tr-TR" sz="2400" b="1" dirty="0">
                <a:solidFill>
                  <a:srgbClr val="FF0000"/>
                </a:solidFill>
                <a:latin typeface="Arial" pitchFamily="34" charset="0"/>
              </a:rPr>
              <a:t>Kadastro teknik hizmetleri ücret tarifesi</a:t>
            </a:r>
          </a:p>
          <a:p>
            <a:pPr algn="l"/>
            <a:endParaRPr lang="tr-TR" sz="2400" dirty="0">
              <a:solidFill>
                <a:srgbClr val="FF0000"/>
              </a:solidFill>
              <a:latin typeface="Arial" pitchFamily="34" charset="0"/>
            </a:endParaRPr>
          </a:p>
          <a:p>
            <a:pPr algn="l"/>
            <a:r>
              <a:rPr lang="tr-TR" sz="2400" dirty="0">
                <a:solidFill>
                  <a:srgbClr val="FF0000"/>
                </a:solidFill>
                <a:latin typeface="Arial" pitchFamily="34" charset="0"/>
              </a:rPr>
              <a:t> </a:t>
            </a:r>
          </a:p>
          <a:p>
            <a:pPr algn="just"/>
            <a:endParaRPr lang="tr-TR" sz="2400" dirty="0">
              <a:latin typeface="Arial" pitchFamily="34" charset="0"/>
            </a:endParaRPr>
          </a:p>
        </p:txBody>
      </p:sp>
      <p:cxnSp>
        <p:nvCxnSpPr>
          <p:cNvPr id="8" name="Düz Bağlayıcı 7">
            <a:extLst>
              <a:ext uri="{FF2B5EF4-FFF2-40B4-BE49-F238E27FC236}">
                <a16:creationId xmlns:a16="http://schemas.microsoft.com/office/drawing/2014/main" id="{6EBD0341-5472-9B49-BE23-46808BF90B3D}"/>
              </a:ext>
            </a:extLst>
          </p:cNvPr>
          <p:cNvCxnSpPr>
            <a:cxnSpLocks/>
          </p:cNvCxnSpPr>
          <p:nvPr/>
        </p:nvCxnSpPr>
        <p:spPr>
          <a:xfrm>
            <a:off x="457200" y="1322174"/>
            <a:ext cx="432486" cy="0"/>
          </a:xfrm>
          <a:prstGeom prst="line">
            <a:avLst/>
          </a:prstGeom>
          <a:ln w="31750">
            <a:solidFill>
              <a:srgbClr val="E7792B"/>
            </a:solidFill>
          </a:ln>
        </p:spPr>
        <p:style>
          <a:lnRef idx="1">
            <a:schemeClr val="accent2"/>
          </a:lnRef>
          <a:fillRef idx="0">
            <a:schemeClr val="accent2"/>
          </a:fillRef>
          <a:effectRef idx="0">
            <a:schemeClr val="accent2"/>
          </a:effectRef>
          <a:fontRef idx="minor">
            <a:schemeClr val="tx1"/>
          </a:fontRef>
        </p:style>
      </p:cxnSp>
      <p:sp>
        <p:nvSpPr>
          <p:cNvPr id="7" name="Başlık 1">
            <a:extLst>
              <a:ext uri="{FF2B5EF4-FFF2-40B4-BE49-F238E27FC236}">
                <a16:creationId xmlns:a16="http://schemas.microsoft.com/office/drawing/2014/main" id="{CB153186-C8ED-456F-B97E-1C672EFFEB95}"/>
              </a:ext>
            </a:extLst>
          </p:cNvPr>
          <p:cNvSpPr>
            <a:spLocks noGrp="1"/>
          </p:cNvSpPr>
          <p:nvPr>
            <p:ph type="ctrTitle"/>
          </p:nvPr>
        </p:nvSpPr>
        <p:spPr>
          <a:xfrm>
            <a:off x="350838" y="358775"/>
            <a:ext cx="4839727" cy="493713"/>
          </a:xfrm>
        </p:spPr>
        <p:txBody>
          <a:bodyPr>
            <a:normAutofit fontScale="90000"/>
          </a:bodyPr>
          <a:lstStyle/>
          <a:p>
            <a:pPr algn="l"/>
            <a:r>
              <a:rPr lang="tr-TR" sz="2400" b="1" dirty="0">
                <a:solidFill>
                  <a:srgbClr val="E7792B"/>
                </a:solidFill>
                <a:latin typeface="Arial Black" panose="020B0604020202020204" pitchFamily="34" charset="0"/>
              </a:rPr>
              <a:t>LİHKAB DENETİM  İŞLEMLERİ</a:t>
            </a:r>
            <a:endParaRPr lang="tr-TR" sz="2400" b="1" dirty="0">
              <a:solidFill>
                <a:srgbClr val="E7792B"/>
              </a:solidFill>
              <a:latin typeface="Arial Black" panose="020B0604020202020204" pitchFamily="34" charset="0"/>
              <a:cs typeface="Arial Black" panose="020B0604020202020204" pitchFamily="34" charset="0"/>
            </a:endParaRPr>
          </a:p>
        </p:txBody>
      </p:sp>
      <p:pic>
        <p:nvPicPr>
          <p:cNvPr id="9" name="Picture 2" descr="C:\Users\tk22969\Desktop\Adsız.jpg">
            <a:extLst>
              <a:ext uri="{FF2B5EF4-FFF2-40B4-BE49-F238E27FC236}">
                <a16:creationId xmlns:a16="http://schemas.microsoft.com/office/drawing/2014/main" id="{D666A6A2-FE89-4B42-9565-3C3EEF31EF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196" y="2263353"/>
            <a:ext cx="10121393" cy="3512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655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B707D910-EC96-5E43-824D-A4B77D0D00AC}"/>
              </a:ext>
            </a:extLst>
          </p:cNvPr>
          <p:cNvSpPr txBox="1">
            <a:spLocks/>
          </p:cNvSpPr>
          <p:nvPr/>
        </p:nvSpPr>
        <p:spPr>
          <a:xfrm>
            <a:off x="350108" y="753806"/>
            <a:ext cx="4612509" cy="3952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altLang="en-US" sz="1100" b="1" dirty="0">
                <a:solidFill>
                  <a:schemeClr val="tx1">
                    <a:lumMod val="85000"/>
                    <a:lumOff val="15000"/>
                  </a:schemeClr>
                </a:solidFill>
                <a:latin typeface="Arial Black" panose="020B0604020202020204" pitchFamily="34" charset="0"/>
              </a:rPr>
              <a:t>TEKNİK ÇALIŞMA BİRİMİNDE </a:t>
            </a:r>
            <a:r>
              <a:rPr lang="tr-TR" sz="1100" b="1" dirty="0">
                <a:solidFill>
                  <a:schemeClr val="tx1">
                    <a:lumMod val="85000"/>
                    <a:lumOff val="15000"/>
                  </a:schemeClr>
                </a:solidFill>
                <a:latin typeface="Arial Black" panose="020B0604020202020204" pitchFamily="34" charset="0"/>
              </a:rPr>
              <a:t>ASILACAK L</a:t>
            </a:r>
            <a:r>
              <a:rPr lang="tr-TR" altLang="en-US" sz="1100" b="1" dirty="0">
                <a:solidFill>
                  <a:schemeClr val="tx1">
                    <a:lumMod val="85000"/>
                    <a:lumOff val="15000"/>
                  </a:schemeClr>
                </a:solidFill>
                <a:latin typeface="Arial Black" panose="020B0604020202020204" pitchFamily="34" charset="0"/>
              </a:rPr>
              <a:t>EVHALAR </a:t>
            </a:r>
            <a:endParaRPr lang="tr-TR" sz="1100" b="1" dirty="0">
              <a:solidFill>
                <a:schemeClr val="tx1">
                  <a:lumMod val="85000"/>
                  <a:lumOff val="15000"/>
                </a:schemeClr>
              </a:solidFill>
              <a:latin typeface="Arial Black" panose="020B0604020202020204" pitchFamily="34" charset="0"/>
            </a:endParaRPr>
          </a:p>
        </p:txBody>
      </p:sp>
      <p:sp>
        <p:nvSpPr>
          <p:cNvPr id="6" name="Başlık 1">
            <a:extLst>
              <a:ext uri="{FF2B5EF4-FFF2-40B4-BE49-F238E27FC236}">
                <a16:creationId xmlns:a16="http://schemas.microsoft.com/office/drawing/2014/main" id="{02190DF1-A65B-0045-827E-7283B2432FB8}"/>
              </a:ext>
            </a:extLst>
          </p:cNvPr>
          <p:cNvSpPr txBox="1">
            <a:spLocks/>
          </p:cNvSpPr>
          <p:nvPr/>
        </p:nvSpPr>
        <p:spPr>
          <a:xfrm>
            <a:off x="221943" y="1618756"/>
            <a:ext cx="11970057" cy="49371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2400" dirty="0">
                <a:solidFill>
                  <a:srgbClr val="FF0000"/>
                </a:solidFill>
                <a:latin typeface="Arial" pitchFamily="34" charset="0"/>
              </a:rPr>
              <a:t>  </a:t>
            </a:r>
            <a:r>
              <a:rPr lang="tr-TR" sz="2400" b="1" dirty="0">
                <a:solidFill>
                  <a:srgbClr val="FF0000"/>
                </a:solidFill>
                <a:latin typeface="Arial" pitchFamily="34" charset="0"/>
              </a:rPr>
              <a:t>Personel Listesi </a:t>
            </a:r>
          </a:p>
          <a:p>
            <a:pPr algn="l"/>
            <a:endParaRPr lang="tr-TR" sz="2400" dirty="0">
              <a:solidFill>
                <a:srgbClr val="FF0000"/>
              </a:solidFill>
              <a:latin typeface="Arial" pitchFamily="34" charset="0"/>
            </a:endParaRPr>
          </a:p>
          <a:p>
            <a:pPr algn="l"/>
            <a:r>
              <a:rPr lang="tr-TR" sz="2400" dirty="0">
                <a:solidFill>
                  <a:srgbClr val="FF0000"/>
                </a:solidFill>
                <a:latin typeface="Arial" pitchFamily="34" charset="0"/>
              </a:rPr>
              <a:t> </a:t>
            </a:r>
          </a:p>
          <a:p>
            <a:pPr algn="just"/>
            <a:endParaRPr lang="tr-TR" sz="2400" dirty="0">
              <a:latin typeface="Arial" pitchFamily="34" charset="0"/>
            </a:endParaRPr>
          </a:p>
        </p:txBody>
      </p:sp>
      <p:cxnSp>
        <p:nvCxnSpPr>
          <p:cNvPr id="8" name="Düz Bağlayıcı 7">
            <a:extLst>
              <a:ext uri="{FF2B5EF4-FFF2-40B4-BE49-F238E27FC236}">
                <a16:creationId xmlns:a16="http://schemas.microsoft.com/office/drawing/2014/main" id="{6EBD0341-5472-9B49-BE23-46808BF90B3D}"/>
              </a:ext>
            </a:extLst>
          </p:cNvPr>
          <p:cNvCxnSpPr>
            <a:cxnSpLocks/>
          </p:cNvCxnSpPr>
          <p:nvPr/>
        </p:nvCxnSpPr>
        <p:spPr>
          <a:xfrm>
            <a:off x="457200" y="1322174"/>
            <a:ext cx="432486" cy="0"/>
          </a:xfrm>
          <a:prstGeom prst="line">
            <a:avLst/>
          </a:prstGeom>
          <a:ln w="31750">
            <a:solidFill>
              <a:srgbClr val="E7792B"/>
            </a:solidFill>
          </a:ln>
        </p:spPr>
        <p:style>
          <a:lnRef idx="1">
            <a:schemeClr val="accent2"/>
          </a:lnRef>
          <a:fillRef idx="0">
            <a:schemeClr val="accent2"/>
          </a:fillRef>
          <a:effectRef idx="0">
            <a:schemeClr val="accent2"/>
          </a:effectRef>
          <a:fontRef idx="minor">
            <a:schemeClr val="tx1"/>
          </a:fontRef>
        </p:style>
      </p:cxnSp>
      <p:sp>
        <p:nvSpPr>
          <p:cNvPr id="7" name="Başlık 1">
            <a:extLst>
              <a:ext uri="{FF2B5EF4-FFF2-40B4-BE49-F238E27FC236}">
                <a16:creationId xmlns:a16="http://schemas.microsoft.com/office/drawing/2014/main" id="{CB153186-C8ED-456F-B97E-1C672EFFEB95}"/>
              </a:ext>
            </a:extLst>
          </p:cNvPr>
          <p:cNvSpPr>
            <a:spLocks noGrp="1"/>
          </p:cNvSpPr>
          <p:nvPr>
            <p:ph type="ctrTitle"/>
          </p:nvPr>
        </p:nvSpPr>
        <p:spPr>
          <a:xfrm>
            <a:off x="350838" y="358775"/>
            <a:ext cx="4839727" cy="493713"/>
          </a:xfrm>
        </p:spPr>
        <p:txBody>
          <a:bodyPr>
            <a:normAutofit fontScale="90000"/>
          </a:bodyPr>
          <a:lstStyle/>
          <a:p>
            <a:pPr algn="l"/>
            <a:r>
              <a:rPr lang="tr-TR" sz="2400" b="1" dirty="0">
                <a:solidFill>
                  <a:srgbClr val="E7792B"/>
                </a:solidFill>
                <a:latin typeface="Arial Black" panose="020B0604020202020204" pitchFamily="34" charset="0"/>
              </a:rPr>
              <a:t>LİHKAB DENETİM  İŞLEMLERİ</a:t>
            </a:r>
            <a:endParaRPr lang="tr-TR" sz="2400" b="1" dirty="0">
              <a:solidFill>
                <a:srgbClr val="E7792B"/>
              </a:solidFill>
              <a:latin typeface="Arial Black" panose="020B0604020202020204" pitchFamily="34" charset="0"/>
              <a:cs typeface="Arial Black" panose="020B0604020202020204" pitchFamily="34" charset="0"/>
            </a:endParaRPr>
          </a:p>
        </p:txBody>
      </p:sp>
      <p:pic>
        <p:nvPicPr>
          <p:cNvPr id="10" name="Picture 2" descr="https://ckys.saglik.gov.tr/ckysyardimURL/CKYS_HTML/CKYS_HTML_SB/HTML_GRAPHICS/IKYS/Personel_Sube/personel_sube_sb_html-21.jpg">
            <a:extLst>
              <a:ext uri="{FF2B5EF4-FFF2-40B4-BE49-F238E27FC236}">
                <a16:creationId xmlns:a16="http://schemas.microsoft.com/office/drawing/2014/main" id="{FE3CD974-F682-4E21-847A-8FF1F3E3E3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887" y="2112470"/>
            <a:ext cx="9940705" cy="3908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297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şlık 1">
            <a:extLst>
              <a:ext uri="{FF2B5EF4-FFF2-40B4-BE49-F238E27FC236}">
                <a16:creationId xmlns:a16="http://schemas.microsoft.com/office/drawing/2014/main" id="{DF5DC079-FE1E-4DEC-B537-FF34664F7F64}"/>
              </a:ext>
            </a:extLst>
          </p:cNvPr>
          <p:cNvSpPr>
            <a:spLocks noGrp="1"/>
          </p:cNvSpPr>
          <p:nvPr>
            <p:ph type="ctrTitle"/>
          </p:nvPr>
        </p:nvSpPr>
        <p:spPr>
          <a:xfrm>
            <a:off x="350106" y="69131"/>
            <a:ext cx="11537093" cy="481376"/>
          </a:xfrm>
        </p:spPr>
        <p:txBody>
          <a:bodyPr>
            <a:normAutofit/>
          </a:bodyPr>
          <a:lstStyle/>
          <a:p>
            <a:pPr algn="l"/>
            <a:r>
              <a:rPr lang="tr-TR" sz="2400" b="1" dirty="0">
                <a:solidFill>
                  <a:srgbClr val="E7792B"/>
                </a:solidFill>
                <a:latin typeface="Arial Black" panose="020B0604020202020204" pitchFamily="34" charset="0"/>
              </a:rPr>
              <a:t>LİHKAB DENETİM  İŞLEMLERİ</a:t>
            </a:r>
            <a:endParaRPr lang="tr-TR" sz="2400" b="1" dirty="0">
              <a:solidFill>
                <a:srgbClr val="E7792B"/>
              </a:solidFill>
              <a:latin typeface="Arial Black" panose="020B0604020202020204" pitchFamily="34" charset="0"/>
              <a:cs typeface="Arial Black" panose="020B0604020202020204" pitchFamily="34" charset="0"/>
            </a:endParaRPr>
          </a:p>
        </p:txBody>
      </p:sp>
      <p:sp>
        <p:nvSpPr>
          <p:cNvPr id="10" name="Başlık 1">
            <a:extLst>
              <a:ext uri="{FF2B5EF4-FFF2-40B4-BE49-F238E27FC236}">
                <a16:creationId xmlns:a16="http://schemas.microsoft.com/office/drawing/2014/main" id="{E3F84120-2B93-481A-BE50-53B33543D83D}"/>
              </a:ext>
            </a:extLst>
          </p:cNvPr>
          <p:cNvSpPr txBox="1">
            <a:spLocks/>
          </p:cNvSpPr>
          <p:nvPr/>
        </p:nvSpPr>
        <p:spPr>
          <a:xfrm>
            <a:off x="350108" y="753805"/>
            <a:ext cx="2899719" cy="4942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tr-TR" sz="2000" b="1" dirty="0">
                <a:solidFill>
                  <a:prstClr val="black">
                    <a:lumMod val="85000"/>
                    <a:lumOff val="15000"/>
                  </a:prstClr>
                </a:solidFill>
                <a:latin typeface="Arial Black" panose="020B0604020202020204" pitchFamily="34" charset="0"/>
                <a:cs typeface="Arial Black" panose="020B0604020202020204" pitchFamily="34" charset="0"/>
              </a:rPr>
              <a:t>Ders Sunum Planı</a:t>
            </a:r>
            <a:endParaRPr kumimoji="0" lang="tr-TR" sz="2000" b="1" i="0" u="none" strike="noStrike" kern="1200" cap="none" spc="0" normalizeH="0" baseline="0" noProof="0" dirty="0">
              <a:ln>
                <a:noFill/>
              </a:ln>
              <a:solidFill>
                <a:prstClr val="black">
                  <a:lumMod val="85000"/>
                  <a:lumOff val="15000"/>
                </a:prstClr>
              </a:solidFill>
              <a:effectLst/>
              <a:uLnTx/>
              <a:uFillTx/>
              <a:latin typeface="Arial Black" panose="020B0604020202020204" pitchFamily="34" charset="0"/>
              <a:ea typeface="+mj-ea"/>
              <a:cs typeface="Arial Black" panose="020B0604020202020204" pitchFamily="34" charset="0"/>
            </a:endParaRPr>
          </a:p>
        </p:txBody>
      </p:sp>
      <p:sp>
        <p:nvSpPr>
          <p:cNvPr id="11" name="7 Oval">
            <a:extLst>
              <a:ext uri="{FF2B5EF4-FFF2-40B4-BE49-F238E27FC236}">
                <a16:creationId xmlns:a16="http://schemas.microsoft.com/office/drawing/2014/main" id="{FCB7E431-4FAB-4166-83F8-BAF19ACAE99C}"/>
              </a:ext>
            </a:extLst>
          </p:cNvPr>
          <p:cNvSpPr/>
          <p:nvPr/>
        </p:nvSpPr>
        <p:spPr>
          <a:xfrm>
            <a:off x="1905431" y="1286256"/>
            <a:ext cx="8715436" cy="357190"/>
          </a:xfrm>
          <a:prstGeom prst="ellipse">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fontAlgn="base">
              <a:spcBef>
                <a:spcPct val="0"/>
              </a:spcBef>
              <a:spcAft>
                <a:spcPct val="0"/>
              </a:spcAft>
              <a:defRPr/>
            </a:pPr>
            <a:endParaRPr lang="tr-TR" sz="2000" b="1" kern="0" dirty="0">
              <a:solidFill>
                <a:srgbClr val="002060"/>
              </a:solidFill>
              <a:latin typeface="Arial Black" panose="020B0A04020102020204" pitchFamily="34" charset="0"/>
              <a:ea typeface="Segoe UI Black" pitchFamily="34" charset="0"/>
            </a:endParaRPr>
          </a:p>
          <a:p>
            <a:pPr algn="ctr" fontAlgn="base">
              <a:spcBef>
                <a:spcPct val="0"/>
              </a:spcBef>
              <a:spcAft>
                <a:spcPct val="0"/>
              </a:spcAft>
              <a:defRPr/>
            </a:pPr>
            <a:r>
              <a:rPr lang="tr-TR" sz="2000" b="1" kern="0" dirty="0">
                <a:solidFill>
                  <a:srgbClr val="002060"/>
                </a:solidFill>
                <a:latin typeface="Arial Black" panose="020B0A04020102020204" pitchFamily="34" charset="0"/>
                <a:ea typeface="Segoe UI Black" pitchFamily="34" charset="0"/>
              </a:rPr>
              <a:t>LİHKAB DENETİM  İŞLEMLERİ</a:t>
            </a: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tr-TR" sz="2000" b="1" i="0" u="none" strike="noStrike" kern="0" cap="none" spc="0" normalizeH="0" baseline="0" noProof="0" dirty="0">
              <a:ln>
                <a:noFill/>
              </a:ln>
              <a:solidFill>
                <a:srgbClr val="002060"/>
              </a:solidFill>
              <a:effectLst/>
              <a:uLnTx/>
              <a:uFillTx/>
              <a:latin typeface="Arial Black" panose="020B0A04020102020204" pitchFamily="34" charset="0"/>
              <a:ea typeface="Segoe UI Black" pitchFamily="34" charset="0"/>
              <a:cs typeface="Segoe UI Black" pitchFamily="34" charset="0"/>
            </a:endParaRPr>
          </a:p>
        </p:txBody>
      </p:sp>
      <p:sp>
        <p:nvSpPr>
          <p:cNvPr id="12" name="Metin kutusu 11">
            <a:extLst>
              <a:ext uri="{FF2B5EF4-FFF2-40B4-BE49-F238E27FC236}">
                <a16:creationId xmlns:a16="http://schemas.microsoft.com/office/drawing/2014/main" id="{8DE6E4D2-7CC7-4E45-AD92-0C4CAA1A9EC4}"/>
              </a:ext>
            </a:extLst>
          </p:cNvPr>
          <p:cNvSpPr txBox="1"/>
          <p:nvPr/>
        </p:nvSpPr>
        <p:spPr>
          <a:xfrm>
            <a:off x="4173219" y="1995693"/>
            <a:ext cx="3844413" cy="1323439"/>
          </a:xfrm>
          <a:prstGeom prst="rect">
            <a:avLst/>
          </a:prstGeom>
          <a:noFill/>
        </p:spPr>
        <p:txBody>
          <a:bodyPr wrap="square">
            <a:spAutoFit/>
          </a:bodyPr>
          <a:lstStyle/>
          <a:p>
            <a:pPr marL="0" lvl="1" fontAlgn="base">
              <a:spcBef>
                <a:spcPct val="0"/>
              </a:spcBef>
              <a:spcAft>
                <a:spcPct val="0"/>
              </a:spcAft>
              <a:buFont typeface="Wingdings" pitchFamily="2" charset="2"/>
              <a:buChar char="§"/>
              <a:defRPr/>
            </a:pPr>
            <a:r>
              <a:rPr lang="tr-TR" sz="2000" b="1" kern="0" dirty="0">
                <a:solidFill>
                  <a:srgbClr val="0033CC"/>
                </a:solidFill>
                <a:effectLst>
                  <a:outerShdw blurRad="38100" dist="38100" dir="2700000" algn="tl">
                    <a:srgbClr val="000000">
                      <a:alpha val="43137"/>
                    </a:srgbClr>
                  </a:outerShdw>
                </a:effectLst>
                <a:latin typeface="Comic Sans MS" pitchFamily="66" charset="0"/>
              </a:rPr>
              <a:t>İDARİ YÖNDEN DENETİM</a:t>
            </a:r>
          </a:p>
          <a:p>
            <a:pPr marL="0" lvl="1" fontAlgn="base">
              <a:spcBef>
                <a:spcPct val="0"/>
              </a:spcBef>
              <a:spcAft>
                <a:spcPct val="0"/>
              </a:spcAft>
              <a:buFont typeface="Wingdings" pitchFamily="2" charset="2"/>
              <a:buChar char="§"/>
              <a:defRPr/>
            </a:pPr>
            <a:r>
              <a:rPr lang="tr-TR" sz="2000" b="1" kern="0" dirty="0">
                <a:solidFill>
                  <a:srgbClr val="0033CC"/>
                </a:solidFill>
                <a:effectLst>
                  <a:outerShdw blurRad="38100" dist="38100" dir="2700000" algn="tl">
                    <a:srgbClr val="000000">
                      <a:alpha val="43137"/>
                    </a:srgbClr>
                  </a:outerShdw>
                </a:effectLst>
                <a:latin typeface="Comic Sans MS" pitchFamily="66" charset="0"/>
              </a:rPr>
              <a:t>MEVZUAT YÖNÜNDEN DENETİM</a:t>
            </a:r>
          </a:p>
          <a:p>
            <a:pPr marL="0" marR="0" lvl="1" indent="0" algn="l" defTabSz="914400" rtl="0" eaLnBrk="1" fontAlgn="base" latinLnBrk="0" hangingPunct="1">
              <a:lnSpc>
                <a:spcPct val="100000"/>
              </a:lnSpc>
              <a:spcBef>
                <a:spcPct val="0"/>
              </a:spcBef>
              <a:spcAft>
                <a:spcPct val="0"/>
              </a:spcAft>
              <a:buClrTx/>
              <a:buSzTx/>
              <a:buFont typeface="Wingdings" pitchFamily="2" charset="2"/>
              <a:buChar char="§"/>
              <a:tabLst/>
              <a:defRPr/>
            </a:pPr>
            <a:endParaRPr kumimoji="0" lang="tr-TR" sz="2000" b="1" i="0" u="none" strike="noStrike" kern="0" cap="none" spc="0" normalizeH="0" baseline="0" noProof="0" dirty="0">
              <a:ln>
                <a:noFill/>
              </a:ln>
              <a:solidFill>
                <a:srgbClr val="0033CC"/>
              </a:solidFill>
              <a:effectLst>
                <a:outerShdw blurRad="38100" dist="38100" dir="2700000" algn="tl">
                  <a:srgbClr val="000000">
                    <a:alpha val="43137"/>
                  </a:srgbClr>
                </a:outerShdw>
              </a:effectLst>
              <a:uLnTx/>
              <a:uFillTx/>
              <a:latin typeface="Comic Sans MS" pitchFamily="66" charset="0"/>
              <a:ea typeface="+mn-ea"/>
              <a:cs typeface="+mn-cs"/>
            </a:endParaRPr>
          </a:p>
        </p:txBody>
      </p:sp>
    </p:spTree>
    <p:extLst>
      <p:ext uri="{BB962C8B-B14F-4D97-AF65-F5344CB8AC3E}">
        <p14:creationId xmlns:p14="http://schemas.microsoft.com/office/powerpoint/2010/main" val="2327062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B707D910-EC96-5E43-824D-A4B77D0D00AC}"/>
              </a:ext>
            </a:extLst>
          </p:cNvPr>
          <p:cNvSpPr txBox="1">
            <a:spLocks/>
          </p:cNvSpPr>
          <p:nvPr/>
        </p:nvSpPr>
        <p:spPr>
          <a:xfrm>
            <a:off x="350108" y="753806"/>
            <a:ext cx="4612509" cy="3952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altLang="en-US" sz="1100" b="1" dirty="0">
                <a:solidFill>
                  <a:schemeClr val="tx1">
                    <a:lumMod val="85000"/>
                    <a:lumOff val="15000"/>
                  </a:schemeClr>
                </a:solidFill>
                <a:latin typeface="Arial Black" panose="020B0604020202020204" pitchFamily="34" charset="0"/>
              </a:rPr>
              <a:t>TEKNİK ÇALIŞMA BİRİMİNDE </a:t>
            </a:r>
            <a:r>
              <a:rPr lang="tr-TR" sz="1100" b="1" dirty="0">
                <a:solidFill>
                  <a:schemeClr val="tx1">
                    <a:lumMod val="85000"/>
                    <a:lumOff val="15000"/>
                  </a:schemeClr>
                </a:solidFill>
                <a:latin typeface="Arial Black" panose="020B0604020202020204" pitchFamily="34" charset="0"/>
              </a:rPr>
              <a:t>ASILACAK L</a:t>
            </a:r>
            <a:r>
              <a:rPr lang="tr-TR" altLang="en-US" sz="1100" b="1" dirty="0">
                <a:solidFill>
                  <a:schemeClr val="tx1">
                    <a:lumMod val="85000"/>
                    <a:lumOff val="15000"/>
                  </a:schemeClr>
                </a:solidFill>
                <a:latin typeface="Arial Black" panose="020B0604020202020204" pitchFamily="34" charset="0"/>
              </a:rPr>
              <a:t>EVHALAR </a:t>
            </a:r>
            <a:endParaRPr lang="tr-TR" sz="1100" b="1" dirty="0">
              <a:solidFill>
                <a:schemeClr val="tx1">
                  <a:lumMod val="85000"/>
                  <a:lumOff val="15000"/>
                </a:schemeClr>
              </a:solidFill>
              <a:latin typeface="Arial Black" panose="020B0604020202020204" pitchFamily="34" charset="0"/>
            </a:endParaRPr>
          </a:p>
        </p:txBody>
      </p:sp>
      <p:sp>
        <p:nvSpPr>
          <p:cNvPr id="6" name="Başlık 1">
            <a:extLst>
              <a:ext uri="{FF2B5EF4-FFF2-40B4-BE49-F238E27FC236}">
                <a16:creationId xmlns:a16="http://schemas.microsoft.com/office/drawing/2014/main" id="{02190DF1-A65B-0045-827E-7283B2432FB8}"/>
              </a:ext>
            </a:extLst>
          </p:cNvPr>
          <p:cNvSpPr txBox="1">
            <a:spLocks/>
          </p:cNvSpPr>
          <p:nvPr/>
        </p:nvSpPr>
        <p:spPr>
          <a:xfrm>
            <a:off x="221943" y="1618756"/>
            <a:ext cx="11970057" cy="49371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2400" dirty="0">
                <a:solidFill>
                  <a:srgbClr val="FF0000"/>
                </a:solidFill>
                <a:latin typeface="Arial" pitchFamily="34" charset="0"/>
              </a:rPr>
              <a:t>  </a:t>
            </a:r>
            <a:r>
              <a:rPr lang="tr-TR" sz="2400" b="1" dirty="0">
                <a:solidFill>
                  <a:srgbClr val="FF0000"/>
                </a:solidFill>
                <a:latin typeface="Arial" pitchFamily="34" charset="0"/>
              </a:rPr>
              <a:t>Vergi Levhası</a:t>
            </a:r>
          </a:p>
          <a:p>
            <a:pPr algn="l"/>
            <a:endParaRPr lang="tr-TR" sz="2400" b="1" dirty="0">
              <a:solidFill>
                <a:srgbClr val="FF0000"/>
              </a:solidFill>
              <a:latin typeface="Arial" pitchFamily="34" charset="0"/>
            </a:endParaRPr>
          </a:p>
          <a:p>
            <a:pPr algn="l"/>
            <a:r>
              <a:rPr lang="tr-TR" sz="2400" dirty="0">
                <a:solidFill>
                  <a:srgbClr val="FF0000"/>
                </a:solidFill>
                <a:latin typeface="Arial" pitchFamily="34" charset="0"/>
              </a:rPr>
              <a:t> </a:t>
            </a:r>
          </a:p>
          <a:p>
            <a:pPr algn="just"/>
            <a:endParaRPr lang="tr-TR" sz="2400" dirty="0">
              <a:latin typeface="Arial" pitchFamily="34" charset="0"/>
            </a:endParaRPr>
          </a:p>
        </p:txBody>
      </p:sp>
      <p:cxnSp>
        <p:nvCxnSpPr>
          <p:cNvPr id="8" name="Düz Bağlayıcı 7">
            <a:extLst>
              <a:ext uri="{FF2B5EF4-FFF2-40B4-BE49-F238E27FC236}">
                <a16:creationId xmlns:a16="http://schemas.microsoft.com/office/drawing/2014/main" id="{6EBD0341-5472-9B49-BE23-46808BF90B3D}"/>
              </a:ext>
            </a:extLst>
          </p:cNvPr>
          <p:cNvCxnSpPr>
            <a:cxnSpLocks/>
          </p:cNvCxnSpPr>
          <p:nvPr/>
        </p:nvCxnSpPr>
        <p:spPr>
          <a:xfrm>
            <a:off x="457200" y="1322174"/>
            <a:ext cx="432486" cy="0"/>
          </a:xfrm>
          <a:prstGeom prst="line">
            <a:avLst/>
          </a:prstGeom>
          <a:ln w="31750">
            <a:solidFill>
              <a:srgbClr val="E7792B"/>
            </a:solidFill>
          </a:ln>
        </p:spPr>
        <p:style>
          <a:lnRef idx="1">
            <a:schemeClr val="accent2"/>
          </a:lnRef>
          <a:fillRef idx="0">
            <a:schemeClr val="accent2"/>
          </a:fillRef>
          <a:effectRef idx="0">
            <a:schemeClr val="accent2"/>
          </a:effectRef>
          <a:fontRef idx="minor">
            <a:schemeClr val="tx1"/>
          </a:fontRef>
        </p:style>
      </p:cxnSp>
      <p:sp>
        <p:nvSpPr>
          <p:cNvPr id="7" name="Başlık 1">
            <a:extLst>
              <a:ext uri="{FF2B5EF4-FFF2-40B4-BE49-F238E27FC236}">
                <a16:creationId xmlns:a16="http://schemas.microsoft.com/office/drawing/2014/main" id="{CB153186-C8ED-456F-B97E-1C672EFFEB95}"/>
              </a:ext>
            </a:extLst>
          </p:cNvPr>
          <p:cNvSpPr>
            <a:spLocks noGrp="1"/>
          </p:cNvSpPr>
          <p:nvPr>
            <p:ph type="ctrTitle"/>
          </p:nvPr>
        </p:nvSpPr>
        <p:spPr>
          <a:xfrm>
            <a:off x="350838" y="358775"/>
            <a:ext cx="4839727" cy="493713"/>
          </a:xfrm>
        </p:spPr>
        <p:txBody>
          <a:bodyPr>
            <a:normAutofit fontScale="90000"/>
          </a:bodyPr>
          <a:lstStyle/>
          <a:p>
            <a:pPr algn="l"/>
            <a:r>
              <a:rPr lang="tr-TR" sz="2400" b="1" dirty="0">
                <a:solidFill>
                  <a:srgbClr val="E7792B"/>
                </a:solidFill>
                <a:latin typeface="Arial Black" panose="020B0604020202020204" pitchFamily="34" charset="0"/>
              </a:rPr>
              <a:t>LİHKAB DENETİM  İŞLEMLERİ</a:t>
            </a:r>
            <a:endParaRPr lang="tr-TR" sz="2400" b="1" dirty="0">
              <a:solidFill>
                <a:srgbClr val="E7792B"/>
              </a:solidFill>
              <a:latin typeface="Arial Black" panose="020B0604020202020204" pitchFamily="34" charset="0"/>
              <a:cs typeface="Arial Black" panose="020B0604020202020204" pitchFamily="34" charset="0"/>
            </a:endParaRPr>
          </a:p>
        </p:txBody>
      </p:sp>
      <p:pic>
        <p:nvPicPr>
          <p:cNvPr id="9" name="Picture 3" descr="C:\Users\tk22969\Desktop\Adsız.jpg">
            <a:extLst>
              <a:ext uri="{FF2B5EF4-FFF2-40B4-BE49-F238E27FC236}">
                <a16:creationId xmlns:a16="http://schemas.microsoft.com/office/drawing/2014/main" id="{B9EB596B-4FE9-4C88-B1BE-E1B05EA630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81473"/>
            <a:ext cx="7191727" cy="3576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8454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B707D910-EC96-5E43-824D-A4B77D0D00AC}"/>
              </a:ext>
            </a:extLst>
          </p:cNvPr>
          <p:cNvSpPr txBox="1">
            <a:spLocks/>
          </p:cNvSpPr>
          <p:nvPr/>
        </p:nvSpPr>
        <p:spPr>
          <a:xfrm>
            <a:off x="350108" y="753806"/>
            <a:ext cx="4612509" cy="3952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altLang="en-US" sz="1100" b="1" dirty="0">
                <a:solidFill>
                  <a:schemeClr val="tx1">
                    <a:lumMod val="85000"/>
                    <a:lumOff val="15000"/>
                  </a:schemeClr>
                </a:solidFill>
                <a:latin typeface="Arial Black" panose="020B0604020202020204" pitchFamily="34" charset="0"/>
              </a:rPr>
              <a:t>DEFTER VE DOSYALAR </a:t>
            </a:r>
            <a:endParaRPr lang="tr-TR" sz="1100" b="1" dirty="0">
              <a:solidFill>
                <a:schemeClr val="tx1">
                  <a:lumMod val="85000"/>
                  <a:lumOff val="15000"/>
                </a:schemeClr>
              </a:solidFill>
              <a:latin typeface="Arial Black" panose="020B0604020202020204" pitchFamily="34" charset="0"/>
            </a:endParaRPr>
          </a:p>
        </p:txBody>
      </p:sp>
      <p:cxnSp>
        <p:nvCxnSpPr>
          <p:cNvPr id="8" name="Düz Bağlayıcı 7">
            <a:extLst>
              <a:ext uri="{FF2B5EF4-FFF2-40B4-BE49-F238E27FC236}">
                <a16:creationId xmlns:a16="http://schemas.microsoft.com/office/drawing/2014/main" id="{6EBD0341-5472-9B49-BE23-46808BF90B3D}"/>
              </a:ext>
            </a:extLst>
          </p:cNvPr>
          <p:cNvCxnSpPr>
            <a:cxnSpLocks/>
          </p:cNvCxnSpPr>
          <p:nvPr/>
        </p:nvCxnSpPr>
        <p:spPr>
          <a:xfrm>
            <a:off x="457200" y="1322174"/>
            <a:ext cx="432486" cy="0"/>
          </a:xfrm>
          <a:prstGeom prst="line">
            <a:avLst/>
          </a:prstGeom>
          <a:ln w="31750">
            <a:solidFill>
              <a:srgbClr val="E7792B"/>
            </a:solidFill>
          </a:ln>
        </p:spPr>
        <p:style>
          <a:lnRef idx="1">
            <a:schemeClr val="accent2"/>
          </a:lnRef>
          <a:fillRef idx="0">
            <a:schemeClr val="accent2"/>
          </a:fillRef>
          <a:effectRef idx="0">
            <a:schemeClr val="accent2"/>
          </a:effectRef>
          <a:fontRef idx="minor">
            <a:schemeClr val="tx1"/>
          </a:fontRef>
        </p:style>
      </p:cxnSp>
      <p:sp>
        <p:nvSpPr>
          <p:cNvPr id="7" name="Başlık 1">
            <a:extLst>
              <a:ext uri="{FF2B5EF4-FFF2-40B4-BE49-F238E27FC236}">
                <a16:creationId xmlns:a16="http://schemas.microsoft.com/office/drawing/2014/main" id="{CB153186-C8ED-456F-B97E-1C672EFFEB95}"/>
              </a:ext>
            </a:extLst>
          </p:cNvPr>
          <p:cNvSpPr>
            <a:spLocks noGrp="1"/>
          </p:cNvSpPr>
          <p:nvPr>
            <p:ph type="ctrTitle"/>
          </p:nvPr>
        </p:nvSpPr>
        <p:spPr>
          <a:xfrm>
            <a:off x="350838" y="358775"/>
            <a:ext cx="4839727" cy="493713"/>
          </a:xfrm>
        </p:spPr>
        <p:txBody>
          <a:bodyPr>
            <a:normAutofit fontScale="90000"/>
          </a:bodyPr>
          <a:lstStyle/>
          <a:p>
            <a:pPr algn="l"/>
            <a:r>
              <a:rPr lang="tr-TR" sz="2400" b="1" dirty="0">
                <a:solidFill>
                  <a:srgbClr val="E7792B"/>
                </a:solidFill>
                <a:latin typeface="Arial Black" panose="020B0604020202020204" pitchFamily="34" charset="0"/>
              </a:rPr>
              <a:t>LİHKAB DENETİM  İŞLEMLERİ</a:t>
            </a:r>
            <a:endParaRPr lang="tr-TR" sz="2400" b="1" dirty="0">
              <a:solidFill>
                <a:srgbClr val="E7792B"/>
              </a:solidFill>
              <a:latin typeface="Arial Black" panose="020B0604020202020204" pitchFamily="34" charset="0"/>
              <a:cs typeface="Arial Black" panose="020B0604020202020204" pitchFamily="34" charset="0"/>
            </a:endParaRPr>
          </a:p>
        </p:txBody>
      </p:sp>
      <p:sp>
        <p:nvSpPr>
          <p:cNvPr id="2" name="Metin kutusu 1">
            <a:extLst>
              <a:ext uri="{FF2B5EF4-FFF2-40B4-BE49-F238E27FC236}">
                <a16:creationId xmlns:a16="http://schemas.microsoft.com/office/drawing/2014/main" id="{FB0ACB02-B598-4305-B91E-1E7BA6D23F2B}"/>
              </a:ext>
            </a:extLst>
          </p:cNvPr>
          <p:cNvSpPr txBox="1"/>
          <p:nvPr/>
        </p:nvSpPr>
        <p:spPr>
          <a:xfrm>
            <a:off x="625628" y="1518080"/>
            <a:ext cx="7899920" cy="3323987"/>
          </a:xfrm>
          <a:prstGeom prst="rect">
            <a:avLst/>
          </a:prstGeom>
          <a:noFill/>
        </p:spPr>
        <p:txBody>
          <a:bodyPr wrap="none" rtlCol="0">
            <a:spAutoFit/>
          </a:bodyPr>
          <a:lstStyle/>
          <a:p>
            <a:pPr algn="just">
              <a:defRPr/>
            </a:pPr>
            <a:r>
              <a:rPr lang="tr-TR" sz="2400" dirty="0">
                <a:solidFill>
                  <a:srgbClr val="FF0000"/>
                </a:solidFill>
                <a:latin typeface="Arial" pitchFamily="34" charset="0"/>
                <a:ea typeface="+mj-ea"/>
                <a:cs typeface="+mj-cs"/>
              </a:rPr>
              <a:t>Gelen ve giden evrak defteri  (elektronik)   </a:t>
            </a:r>
          </a:p>
          <a:p>
            <a:r>
              <a:rPr lang="tr-TR" sz="2400" dirty="0">
                <a:latin typeface="Arial" pitchFamily="34" charset="0"/>
                <a:ea typeface="+mj-ea"/>
                <a:cs typeface="+mj-cs"/>
              </a:rPr>
              <a:t>Personel dosyası</a:t>
            </a:r>
          </a:p>
          <a:p>
            <a:r>
              <a:rPr lang="tr-TR" sz="2400" dirty="0">
                <a:latin typeface="Arial" pitchFamily="34" charset="0"/>
                <a:ea typeface="+mj-ea"/>
                <a:cs typeface="+mj-cs"/>
              </a:rPr>
              <a:t>Donanım dosyası</a:t>
            </a:r>
          </a:p>
          <a:p>
            <a:r>
              <a:rPr lang="tr-TR" sz="2400" dirty="0">
                <a:latin typeface="Arial" pitchFamily="34" charset="0"/>
                <a:ea typeface="+mj-ea"/>
                <a:cs typeface="+mj-cs"/>
              </a:rPr>
              <a:t>Kadastro teknik hizmetleri kayıt defteri (Ofis </a:t>
            </a:r>
            <a:r>
              <a:rPr lang="tr-TR" sz="2400" dirty="0" err="1">
                <a:latin typeface="Arial" pitchFamily="34" charset="0"/>
                <a:ea typeface="+mj-ea"/>
                <a:cs typeface="+mj-cs"/>
              </a:rPr>
              <a:t>otomosyon</a:t>
            </a:r>
            <a:r>
              <a:rPr lang="tr-TR" sz="2400" dirty="0">
                <a:latin typeface="Arial" pitchFamily="34" charset="0"/>
                <a:ea typeface="+mj-ea"/>
                <a:cs typeface="+mj-cs"/>
              </a:rPr>
              <a:t>) </a:t>
            </a:r>
          </a:p>
          <a:p>
            <a:r>
              <a:rPr lang="tr-TR" sz="2400" dirty="0">
                <a:latin typeface="Arial" pitchFamily="34" charset="0"/>
                <a:ea typeface="+mj-ea"/>
                <a:cs typeface="+mj-cs"/>
              </a:rPr>
              <a:t>Teftiş ve Denetim defteri ve dosyası</a:t>
            </a:r>
          </a:p>
          <a:p>
            <a:r>
              <a:rPr lang="tr-TR" sz="2400" dirty="0">
                <a:latin typeface="Arial" pitchFamily="34" charset="0"/>
                <a:ea typeface="+mj-ea"/>
                <a:cs typeface="+mj-cs"/>
              </a:rPr>
              <a:t>Sözleşme dosyası</a:t>
            </a:r>
          </a:p>
          <a:p>
            <a:r>
              <a:rPr lang="tr-TR" sz="2400" dirty="0">
                <a:latin typeface="Arial" pitchFamily="34" charset="0"/>
                <a:ea typeface="+mj-ea"/>
                <a:cs typeface="+mj-cs"/>
              </a:rPr>
              <a:t>Sicil dosyası </a:t>
            </a:r>
          </a:p>
          <a:p>
            <a:r>
              <a:rPr lang="tr-TR" sz="2400" dirty="0">
                <a:solidFill>
                  <a:srgbClr val="FF0000"/>
                </a:solidFill>
                <a:latin typeface="Arial" pitchFamily="34" charset="0"/>
                <a:ea typeface="+mj-ea"/>
                <a:cs typeface="+mj-cs"/>
              </a:rPr>
              <a:t>Bulunup bulunmadığına bakılır</a:t>
            </a:r>
          </a:p>
          <a:p>
            <a:endParaRPr lang="tr-TR" dirty="0"/>
          </a:p>
        </p:txBody>
      </p:sp>
    </p:spTree>
    <p:extLst>
      <p:ext uri="{BB962C8B-B14F-4D97-AF65-F5344CB8AC3E}">
        <p14:creationId xmlns:p14="http://schemas.microsoft.com/office/powerpoint/2010/main" val="5624275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B707D910-EC96-5E43-824D-A4B77D0D00AC}"/>
              </a:ext>
            </a:extLst>
          </p:cNvPr>
          <p:cNvSpPr txBox="1">
            <a:spLocks/>
          </p:cNvSpPr>
          <p:nvPr/>
        </p:nvSpPr>
        <p:spPr>
          <a:xfrm>
            <a:off x="350108" y="753806"/>
            <a:ext cx="4612509" cy="3952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altLang="en-US" sz="1100" b="1" dirty="0">
                <a:solidFill>
                  <a:schemeClr val="tx1">
                    <a:lumMod val="85000"/>
                    <a:lumOff val="15000"/>
                  </a:schemeClr>
                </a:solidFill>
                <a:latin typeface="Arial Black" panose="020B0604020202020204" pitchFamily="34" charset="0"/>
              </a:rPr>
              <a:t>PERSONEL DOSYASI </a:t>
            </a:r>
            <a:endParaRPr lang="tr-TR" sz="1100" b="1" dirty="0">
              <a:solidFill>
                <a:schemeClr val="tx1">
                  <a:lumMod val="85000"/>
                  <a:lumOff val="15000"/>
                </a:schemeClr>
              </a:solidFill>
              <a:latin typeface="Arial Black" panose="020B0604020202020204" pitchFamily="34" charset="0"/>
            </a:endParaRPr>
          </a:p>
        </p:txBody>
      </p:sp>
      <p:sp>
        <p:nvSpPr>
          <p:cNvPr id="6" name="Başlık 1">
            <a:extLst>
              <a:ext uri="{FF2B5EF4-FFF2-40B4-BE49-F238E27FC236}">
                <a16:creationId xmlns:a16="http://schemas.microsoft.com/office/drawing/2014/main" id="{02190DF1-A65B-0045-827E-7283B2432FB8}"/>
              </a:ext>
            </a:extLst>
          </p:cNvPr>
          <p:cNvSpPr txBox="1">
            <a:spLocks/>
          </p:cNvSpPr>
          <p:nvPr/>
        </p:nvSpPr>
        <p:spPr>
          <a:xfrm>
            <a:off x="221943" y="1618756"/>
            <a:ext cx="11970057" cy="49371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2400" dirty="0">
                <a:latin typeface="Arial" pitchFamily="34" charset="0"/>
                <a:cs typeface="Arial" pitchFamily="34" charset="0"/>
              </a:rPr>
              <a:t> Personel Dosyası Ve Şartlarının Sağlanıp sağlanmadığı,</a:t>
            </a:r>
            <a:endParaRPr lang="tr-TR" sz="2400" dirty="0">
              <a:solidFill>
                <a:srgbClr val="FF0000"/>
              </a:solidFill>
              <a:latin typeface="Arial" pitchFamily="34" charset="0"/>
            </a:endParaRPr>
          </a:p>
          <a:p>
            <a:pPr algn="l"/>
            <a:endParaRPr lang="tr-TR" sz="2400" dirty="0">
              <a:solidFill>
                <a:srgbClr val="FF0000"/>
              </a:solidFill>
              <a:latin typeface="Arial" pitchFamily="34" charset="0"/>
            </a:endParaRPr>
          </a:p>
          <a:p>
            <a:pPr algn="l"/>
            <a:r>
              <a:rPr lang="tr-TR" sz="2400" dirty="0">
                <a:solidFill>
                  <a:srgbClr val="FF0000"/>
                </a:solidFill>
                <a:latin typeface="Arial" pitchFamily="34" charset="0"/>
              </a:rPr>
              <a:t> </a:t>
            </a:r>
          </a:p>
          <a:p>
            <a:pPr algn="just"/>
            <a:endParaRPr lang="tr-TR" sz="2400" dirty="0">
              <a:latin typeface="Arial" pitchFamily="34" charset="0"/>
            </a:endParaRPr>
          </a:p>
        </p:txBody>
      </p:sp>
      <p:cxnSp>
        <p:nvCxnSpPr>
          <p:cNvPr id="8" name="Düz Bağlayıcı 7">
            <a:extLst>
              <a:ext uri="{FF2B5EF4-FFF2-40B4-BE49-F238E27FC236}">
                <a16:creationId xmlns:a16="http://schemas.microsoft.com/office/drawing/2014/main" id="{6EBD0341-5472-9B49-BE23-46808BF90B3D}"/>
              </a:ext>
            </a:extLst>
          </p:cNvPr>
          <p:cNvCxnSpPr>
            <a:cxnSpLocks/>
          </p:cNvCxnSpPr>
          <p:nvPr/>
        </p:nvCxnSpPr>
        <p:spPr>
          <a:xfrm>
            <a:off x="457200" y="1322174"/>
            <a:ext cx="432486" cy="0"/>
          </a:xfrm>
          <a:prstGeom prst="line">
            <a:avLst/>
          </a:prstGeom>
          <a:ln w="31750">
            <a:solidFill>
              <a:srgbClr val="E7792B"/>
            </a:solidFill>
          </a:ln>
        </p:spPr>
        <p:style>
          <a:lnRef idx="1">
            <a:schemeClr val="accent2"/>
          </a:lnRef>
          <a:fillRef idx="0">
            <a:schemeClr val="accent2"/>
          </a:fillRef>
          <a:effectRef idx="0">
            <a:schemeClr val="accent2"/>
          </a:effectRef>
          <a:fontRef idx="minor">
            <a:schemeClr val="tx1"/>
          </a:fontRef>
        </p:style>
      </p:cxnSp>
      <p:sp>
        <p:nvSpPr>
          <p:cNvPr id="7" name="Başlık 1">
            <a:extLst>
              <a:ext uri="{FF2B5EF4-FFF2-40B4-BE49-F238E27FC236}">
                <a16:creationId xmlns:a16="http://schemas.microsoft.com/office/drawing/2014/main" id="{CB153186-C8ED-456F-B97E-1C672EFFEB95}"/>
              </a:ext>
            </a:extLst>
          </p:cNvPr>
          <p:cNvSpPr>
            <a:spLocks noGrp="1"/>
          </p:cNvSpPr>
          <p:nvPr>
            <p:ph type="ctrTitle"/>
          </p:nvPr>
        </p:nvSpPr>
        <p:spPr>
          <a:xfrm>
            <a:off x="350838" y="358775"/>
            <a:ext cx="4839727" cy="493713"/>
          </a:xfrm>
        </p:spPr>
        <p:txBody>
          <a:bodyPr>
            <a:normAutofit fontScale="90000"/>
          </a:bodyPr>
          <a:lstStyle/>
          <a:p>
            <a:pPr algn="l"/>
            <a:r>
              <a:rPr lang="tr-TR" sz="2400" b="1" dirty="0">
                <a:solidFill>
                  <a:srgbClr val="E7792B"/>
                </a:solidFill>
                <a:latin typeface="Arial Black" panose="020B0604020202020204" pitchFamily="34" charset="0"/>
              </a:rPr>
              <a:t>LİHKAB DENETİM  İŞLEMLERİ</a:t>
            </a:r>
            <a:endParaRPr lang="tr-TR" sz="2400" b="1" dirty="0">
              <a:solidFill>
                <a:srgbClr val="E7792B"/>
              </a:solidFill>
              <a:latin typeface="Arial Black" panose="020B0604020202020204" pitchFamily="34" charset="0"/>
              <a:cs typeface="Arial Black" panose="020B0604020202020204" pitchFamily="34" charset="0"/>
            </a:endParaRPr>
          </a:p>
        </p:txBody>
      </p:sp>
      <p:pic>
        <p:nvPicPr>
          <p:cNvPr id="10" name="Picture 2" descr="C:\Users\tk36026\Desktop\personel-1030x438.png">
            <a:extLst>
              <a:ext uri="{FF2B5EF4-FFF2-40B4-BE49-F238E27FC236}">
                <a16:creationId xmlns:a16="http://schemas.microsoft.com/office/drawing/2014/main" id="{D068C7CB-920C-4E75-9948-53FA37BD40BB}"/>
              </a:ext>
            </a:extLst>
          </p:cNvPr>
          <p:cNvPicPr>
            <a:picLocks noChangeAspect="1" noChangeArrowheads="1"/>
          </p:cNvPicPr>
          <p:nvPr/>
        </p:nvPicPr>
        <p:blipFill>
          <a:blip r:embed="rId2"/>
          <a:srcRect/>
          <a:stretch>
            <a:fillRect/>
          </a:stretch>
        </p:blipFill>
        <p:spPr bwMode="auto">
          <a:xfrm>
            <a:off x="6525088" y="2087715"/>
            <a:ext cx="4797986" cy="3727158"/>
          </a:xfrm>
          <a:prstGeom prst="rect">
            <a:avLst/>
          </a:prstGeom>
          <a:noFill/>
        </p:spPr>
      </p:pic>
      <p:sp>
        <p:nvSpPr>
          <p:cNvPr id="2" name="Metin kutusu 1">
            <a:extLst>
              <a:ext uri="{FF2B5EF4-FFF2-40B4-BE49-F238E27FC236}">
                <a16:creationId xmlns:a16="http://schemas.microsoft.com/office/drawing/2014/main" id="{1377EA24-DC5B-4882-B174-8FEA448D5743}"/>
              </a:ext>
            </a:extLst>
          </p:cNvPr>
          <p:cNvSpPr txBox="1"/>
          <p:nvPr/>
        </p:nvSpPr>
        <p:spPr>
          <a:xfrm>
            <a:off x="457200" y="2814220"/>
            <a:ext cx="6535760" cy="2585323"/>
          </a:xfrm>
          <a:prstGeom prst="rect">
            <a:avLst/>
          </a:prstGeom>
          <a:noFill/>
        </p:spPr>
        <p:txBody>
          <a:bodyPr wrap="square" rtlCol="0">
            <a:spAutoFit/>
          </a:bodyPr>
          <a:lstStyle/>
          <a:p>
            <a:pPr indent="450850"/>
            <a:r>
              <a:rPr lang="tr-TR" sz="2400" dirty="0">
                <a:latin typeface="Arial" pitchFamily="34" charset="0"/>
                <a:cs typeface="Arial" pitchFamily="34" charset="0"/>
              </a:rPr>
              <a:t>Lisanslı büroda, meslek alanı ile ilgili en az </a:t>
            </a:r>
            <a:r>
              <a:rPr lang="tr-TR" sz="2400" dirty="0">
                <a:solidFill>
                  <a:srgbClr val="FF0000"/>
                </a:solidFill>
                <a:latin typeface="Arial" pitchFamily="34" charset="0"/>
                <a:cs typeface="Arial" pitchFamily="34" charset="0"/>
              </a:rPr>
              <a:t>iki tekniker veya teknisyen </a:t>
            </a:r>
            <a:r>
              <a:rPr lang="tr-TR" sz="2400" dirty="0">
                <a:latin typeface="Arial" pitchFamily="34" charset="0"/>
                <a:cs typeface="Arial" pitchFamily="34" charset="0"/>
              </a:rPr>
              <a:t>ile en </a:t>
            </a:r>
            <a:r>
              <a:rPr lang="tr-TR" sz="2400" dirty="0">
                <a:solidFill>
                  <a:srgbClr val="FF0000"/>
                </a:solidFill>
                <a:latin typeface="Arial" pitchFamily="34" charset="0"/>
                <a:cs typeface="Arial" pitchFamily="34" charset="0"/>
              </a:rPr>
              <a:t>az bir mühendis </a:t>
            </a:r>
            <a:r>
              <a:rPr lang="tr-TR" sz="2400" dirty="0">
                <a:latin typeface="Arial" pitchFamily="34" charset="0"/>
                <a:cs typeface="Arial" pitchFamily="34" charset="0"/>
              </a:rPr>
              <a:t>çalışıyor mu?  </a:t>
            </a:r>
          </a:p>
          <a:p>
            <a:pPr indent="450850"/>
            <a:endParaRPr lang="tr-TR" sz="2400" dirty="0">
              <a:latin typeface="Arial" pitchFamily="34" charset="0"/>
              <a:cs typeface="Arial" pitchFamily="34" charset="0"/>
            </a:endParaRPr>
          </a:p>
          <a:p>
            <a:pPr indent="450850"/>
            <a:r>
              <a:rPr lang="tr-TR" sz="2400" dirty="0">
                <a:latin typeface="Arial" pitchFamily="34" charset="0"/>
                <a:cs typeface="Arial" pitchFamily="34" charset="0"/>
              </a:rPr>
              <a:t>Personel sayısı </a:t>
            </a:r>
            <a:r>
              <a:rPr lang="tr-TR" sz="2400" dirty="0">
                <a:solidFill>
                  <a:srgbClr val="FF0000"/>
                </a:solidFill>
                <a:latin typeface="Arial" pitchFamily="34" charset="0"/>
                <a:cs typeface="Arial" pitchFamily="34" charset="0"/>
              </a:rPr>
              <a:t>iş hacmi itibari ile yeterli </a:t>
            </a:r>
            <a:r>
              <a:rPr lang="tr-TR" sz="2400" dirty="0">
                <a:latin typeface="Arial" pitchFamily="34" charset="0"/>
                <a:cs typeface="Arial" pitchFamily="34" charset="0"/>
              </a:rPr>
              <a:t>mi?</a:t>
            </a:r>
          </a:p>
          <a:p>
            <a:endParaRPr lang="tr-TR" dirty="0"/>
          </a:p>
        </p:txBody>
      </p:sp>
    </p:spTree>
    <p:extLst>
      <p:ext uri="{BB962C8B-B14F-4D97-AF65-F5344CB8AC3E}">
        <p14:creationId xmlns:p14="http://schemas.microsoft.com/office/powerpoint/2010/main" val="35483959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B707D910-EC96-5E43-824D-A4B77D0D00AC}"/>
              </a:ext>
            </a:extLst>
          </p:cNvPr>
          <p:cNvSpPr txBox="1">
            <a:spLocks/>
          </p:cNvSpPr>
          <p:nvPr/>
        </p:nvSpPr>
        <p:spPr>
          <a:xfrm>
            <a:off x="350108" y="753806"/>
            <a:ext cx="4612509" cy="3952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altLang="en-US" sz="1100" b="1" dirty="0">
                <a:solidFill>
                  <a:schemeClr val="tx1">
                    <a:lumMod val="85000"/>
                    <a:lumOff val="15000"/>
                  </a:schemeClr>
                </a:solidFill>
                <a:latin typeface="Arial Black" panose="020B0604020202020204" pitchFamily="34" charset="0"/>
              </a:rPr>
              <a:t>PERSONEL DOSYASI </a:t>
            </a:r>
            <a:endParaRPr lang="tr-TR" sz="1100" b="1" dirty="0">
              <a:solidFill>
                <a:schemeClr val="tx1">
                  <a:lumMod val="85000"/>
                  <a:lumOff val="15000"/>
                </a:schemeClr>
              </a:solidFill>
              <a:latin typeface="Arial Black" panose="020B0604020202020204" pitchFamily="34" charset="0"/>
            </a:endParaRPr>
          </a:p>
        </p:txBody>
      </p:sp>
      <p:sp>
        <p:nvSpPr>
          <p:cNvPr id="6" name="Başlık 1">
            <a:extLst>
              <a:ext uri="{FF2B5EF4-FFF2-40B4-BE49-F238E27FC236}">
                <a16:creationId xmlns:a16="http://schemas.microsoft.com/office/drawing/2014/main" id="{02190DF1-A65B-0045-827E-7283B2432FB8}"/>
              </a:ext>
            </a:extLst>
          </p:cNvPr>
          <p:cNvSpPr txBox="1">
            <a:spLocks/>
          </p:cNvSpPr>
          <p:nvPr/>
        </p:nvSpPr>
        <p:spPr>
          <a:xfrm>
            <a:off x="221943" y="1618756"/>
            <a:ext cx="11970057" cy="49371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2400" dirty="0">
                <a:latin typeface="Arial" pitchFamily="34" charset="0"/>
                <a:cs typeface="Arial" pitchFamily="34" charset="0"/>
              </a:rPr>
              <a:t> Teknik personel dosyalarında aşağıdaki belgelerden eksik olan var mı? </a:t>
            </a:r>
            <a:endParaRPr lang="tr-TR" sz="2400" dirty="0">
              <a:solidFill>
                <a:srgbClr val="FF0000"/>
              </a:solidFill>
              <a:latin typeface="Arial" pitchFamily="34" charset="0"/>
            </a:endParaRPr>
          </a:p>
          <a:p>
            <a:pPr algn="l"/>
            <a:r>
              <a:rPr lang="tr-TR" sz="2400" dirty="0">
                <a:solidFill>
                  <a:srgbClr val="FF0000"/>
                </a:solidFill>
                <a:latin typeface="Arial" pitchFamily="34" charset="0"/>
              </a:rPr>
              <a:t> </a:t>
            </a:r>
          </a:p>
          <a:p>
            <a:pPr algn="just"/>
            <a:endParaRPr lang="tr-TR" sz="2400" dirty="0">
              <a:latin typeface="Arial" pitchFamily="34" charset="0"/>
            </a:endParaRPr>
          </a:p>
        </p:txBody>
      </p:sp>
      <p:cxnSp>
        <p:nvCxnSpPr>
          <p:cNvPr id="8" name="Düz Bağlayıcı 7">
            <a:extLst>
              <a:ext uri="{FF2B5EF4-FFF2-40B4-BE49-F238E27FC236}">
                <a16:creationId xmlns:a16="http://schemas.microsoft.com/office/drawing/2014/main" id="{6EBD0341-5472-9B49-BE23-46808BF90B3D}"/>
              </a:ext>
            </a:extLst>
          </p:cNvPr>
          <p:cNvCxnSpPr>
            <a:cxnSpLocks/>
          </p:cNvCxnSpPr>
          <p:nvPr/>
        </p:nvCxnSpPr>
        <p:spPr>
          <a:xfrm>
            <a:off x="457200" y="1322174"/>
            <a:ext cx="432486" cy="0"/>
          </a:xfrm>
          <a:prstGeom prst="line">
            <a:avLst/>
          </a:prstGeom>
          <a:ln w="31750">
            <a:solidFill>
              <a:srgbClr val="E7792B"/>
            </a:solidFill>
          </a:ln>
        </p:spPr>
        <p:style>
          <a:lnRef idx="1">
            <a:schemeClr val="accent2"/>
          </a:lnRef>
          <a:fillRef idx="0">
            <a:schemeClr val="accent2"/>
          </a:fillRef>
          <a:effectRef idx="0">
            <a:schemeClr val="accent2"/>
          </a:effectRef>
          <a:fontRef idx="minor">
            <a:schemeClr val="tx1"/>
          </a:fontRef>
        </p:style>
      </p:cxnSp>
      <p:sp>
        <p:nvSpPr>
          <p:cNvPr id="7" name="Başlık 1">
            <a:extLst>
              <a:ext uri="{FF2B5EF4-FFF2-40B4-BE49-F238E27FC236}">
                <a16:creationId xmlns:a16="http://schemas.microsoft.com/office/drawing/2014/main" id="{CB153186-C8ED-456F-B97E-1C672EFFEB95}"/>
              </a:ext>
            </a:extLst>
          </p:cNvPr>
          <p:cNvSpPr>
            <a:spLocks noGrp="1"/>
          </p:cNvSpPr>
          <p:nvPr>
            <p:ph type="ctrTitle"/>
          </p:nvPr>
        </p:nvSpPr>
        <p:spPr>
          <a:xfrm>
            <a:off x="350838" y="358775"/>
            <a:ext cx="4839727" cy="493713"/>
          </a:xfrm>
        </p:spPr>
        <p:txBody>
          <a:bodyPr>
            <a:normAutofit fontScale="90000"/>
          </a:bodyPr>
          <a:lstStyle/>
          <a:p>
            <a:pPr algn="l"/>
            <a:r>
              <a:rPr lang="tr-TR" sz="2400" b="1" dirty="0">
                <a:solidFill>
                  <a:srgbClr val="E7792B"/>
                </a:solidFill>
                <a:latin typeface="Arial Black" panose="020B0604020202020204" pitchFamily="34" charset="0"/>
              </a:rPr>
              <a:t>LİHKAB DENETİM  İŞLEMLERİ</a:t>
            </a:r>
            <a:endParaRPr lang="tr-TR" sz="2400" b="1" dirty="0">
              <a:solidFill>
                <a:srgbClr val="E7792B"/>
              </a:solidFill>
              <a:latin typeface="Arial Black" panose="020B0604020202020204" pitchFamily="34" charset="0"/>
              <a:cs typeface="Arial Black" panose="020B0604020202020204" pitchFamily="34" charset="0"/>
            </a:endParaRPr>
          </a:p>
        </p:txBody>
      </p:sp>
      <p:sp>
        <p:nvSpPr>
          <p:cNvPr id="3" name="Metin kutusu 2">
            <a:extLst>
              <a:ext uri="{FF2B5EF4-FFF2-40B4-BE49-F238E27FC236}">
                <a16:creationId xmlns:a16="http://schemas.microsoft.com/office/drawing/2014/main" id="{AB713389-3848-42D8-A3F4-FB5FE7055110}"/>
              </a:ext>
            </a:extLst>
          </p:cNvPr>
          <p:cNvSpPr txBox="1"/>
          <p:nvPr/>
        </p:nvSpPr>
        <p:spPr>
          <a:xfrm>
            <a:off x="352255" y="2556769"/>
            <a:ext cx="7789312" cy="738664"/>
          </a:xfrm>
          <a:prstGeom prst="rect">
            <a:avLst/>
          </a:prstGeom>
          <a:noFill/>
        </p:spPr>
        <p:txBody>
          <a:bodyPr wrap="none" rtlCol="0">
            <a:spAutoFit/>
          </a:bodyPr>
          <a:lstStyle/>
          <a:p>
            <a:r>
              <a:rPr lang="tr-TR" sz="2400" dirty="0">
                <a:solidFill>
                  <a:srgbClr val="FF0000"/>
                </a:solidFill>
                <a:latin typeface="Arial" panose="020B0604020202020204" pitchFamily="34" charset="0"/>
                <a:cs typeface="Arial" pitchFamily="34" charset="0"/>
              </a:rPr>
              <a:t>Diploma ya da bitirme </a:t>
            </a:r>
            <a:r>
              <a:rPr lang="tr-TR" sz="2400" dirty="0">
                <a:latin typeface="Arial" pitchFamily="34" charset="0"/>
                <a:ea typeface="+mj-ea"/>
                <a:cs typeface="Arial" pitchFamily="34" charset="0"/>
              </a:rPr>
              <a:t>belgesinin aslı veya onaylı örneği</a:t>
            </a:r>
          </a:p>
          <a:p>
            <a:endParaRPr lang="tr-TR" dirty="0"/>
          </a:p>
        </p:txBody>
      </p:sp>
      <p:pic>
        <p:nvPicPr>
          <p:cNvPr id="9" name="Picture 2" descr="C:\Users\tk36026\Desktop\personel dosyası.jpg">
            <a:extLst>
              <a:ext uri="{FF2B5EF4-FFF2-40B4-BE49-F238E27FC236}">
                <a16:creationId xmlns:a16="http://schemas.microsoft.com/office/drawing/2014/main" id="{96A4A52E-453A-4541-9050-AFB3ED28F8D4}"/>
              </a:ext>
            </a:extLst>
          </p:cNvPr>
          <p:cNvPicPr>
            <a:picLocks noChangeAspect="1" noChangeArrowheads="1"/>
          </p:cNvPicPr>
          <p:nvPr/>
        </p:nvPicPr>
        <p:blipFill>
          <a:blip r:embed="rId2"/>
          <a:srcRect/>
          <a:stretch>
            <a:fillRect/>
          </a:stretch>
        </p:blipFill>
        <p:spPr bwMode="auto">
          <a:xfrm>
            <a:off x="490788" y="3367772"/>
            <a:ext cx="5111021" cy="2375761"/>
          </a:xfrm>
          <a:prstGeom prst="rect">
            <a:avLst/>
          </a:prstGeom>
          <a:noFill/>
        </p:spPr>
      </p:pic>
      <p:pic>
        <p:nvPicPr>
          <p:cNvPr id="11" name="Picture 2" descr="C:\Users\tk22969\Desktop\diploma.jfif">
            <a:extLst>
              <a:ext uri="{FF2B5EF4-FFF2-40B4-BE49-F238E27FC236}">
                <a16:creationId xmlns:a16="http://schemas.microsoft.com/office/drawing/2014/main" id="{1EF16F25-5FD8-4E4F-9D92-8C99C683E7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1051" y="3295434"/>
            <a:ext cx="4726176" cy="2375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9678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B707D910-EC96-5E43-824D-A4B77D0D00AC}"/>
              </a:ext>
            </a:extLst>
          </p:cNvPr>
          <p:cNvSpPr txBox="1">
            <a:spLocks/>
          </p:cNvSpPr>
          <p:nvPr/>
        </p:nvSpPr>
        <p:spPr>
          <a:xfrm>
            <a:off x="350108" y="753806"/>
            <a:ext cx="4612509" cy="3952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altLang="en-US" sz="1100" b="1" dirty="0">
                <a:solidFill>
                  <a:schemeClr val="tx1">
                    <a:lumMod val="85000"/>
                    <a:lumOff val="15000"/>
                  </a:schemeClr>
                </a:solidFill>
                <a:latin typeface="Arial Black" panose="020B0604020202020204" pitchFamily="34" charset="0"/>
              </a:rPr>
              <a:t>PERSONEL DOSYASI </a:t>
            </a:r>
            <a:endParaRPr lang="tr-TR" sz="1100" b="1" dirty="0">
              <a:solidFill>
                <a:schemeClr val="tx1">
                  <a:lumMod val="85000"/>
                  <a:lumOff val="15000"/>
                </a:schemeClr>
              </a:solidFill>
              <a:latin typeface="Arial Black" panose="020B0604020202020204" pitchFamily="34" charset="0"/>
            </a:endParaRPr>
          </a:p>
        </p:txBody>
      </p:sp>
      <p:cxnSp>
        <p:nvCxnSpPr>
          <p:cNvPr id="8" name="Düz Bağlayıcı 7">
            <a:extLst>
              <a:ext uri="{FF2B5EF4-FFF2-40B4-BE49-F238E27FC236}">
                <a16:creationId xmlns:a16="http://schemas.microsoft.com/office/drawing/2014/main" id="{6EBD0341-5472-9B49-BE23-46808BF90B3D}"/>
              </a:ext>
            </a:extLst>
          </p:cNvPr>
          <p:cNvCxnSpPr>
            <a:cxnSpLocks/>
          </p:cNvCxnSpPr>
          <p:nvPr/>
        </p:nvCxnSpPr>
        <p:spPr>
          <a:xfrm>
            <a:off x="457200" y="1322174"/>
            <a:ext cx="432486" cy="0"/>
          </a:xfrm>
          <a:prstGeom prst="line">
            <a:avLst/>
          </a:prstGeom>
          <a:ln w="31750">
            <a:solidFill>
              <a:srgbClr val="E7792B"/>
            </a:solidFill>
          </a:ln>
        </p:spPr>
        <p:style>
          <a:lnRef idx="1">
            <a:schemeClr val="accent2"/>
          </a:lnRef>
          <a:fillRef idx="0">
            <a:schemeClr val="accent2"/>
          </a:fillRef>
          <a:effectRef idx="0">
            <a:schemeClr val="accent2"/>
          </a:effectRef>
          <a:fontRef idx="minor">
            <a:schemeClr val="tx1"/>
          </a:fontRef>
        </p:style>
      </p:cxnSp>
      <p:sp>
        <p:nvSpPr>
          <p:cNvPr id="7" name="Başlık 1">
            <a:extLst>
              <a:ext uri="{FF2B5EF4-FFF2-40B4-BE49-F238E27FC236}">
                <a16:creationId xmlns:a16="http://schemas.microsoft.com/office/drawing/2014/main" id="{CB153186-C8ED-456F-B97E-1C672EFFEB95}"/>
              </a:ext>
            </a:extLst>
          </p:cNvPr>
          <p:cNvSpPr>
            <a:spLocks noGrp="1"/>
          </p:cNvSpPr>
          <p:nvPr>
            <p:ph type="ctrTitle"/>
          </p:nvPr>
        </p:nvSpPr>
        <p:spPr>
          <a:xfrm>
            <a:off x="350838" y="358775"/>
            <a:ext cx="4839727" cy="493713"/>
          </a:xfrm>
        </p:spPr>
        <p:txBody>
          <a:bodyPr>
            <a:normAutofit fontScale="90000"/>
          </a:bodyPr>
          <a:lstStyle/>
          <a:p>
            <a:pPr algn="l"/>
            <a:r>
              <a:rPr lang="tr-TR" sz="2400" b="1" dirty="0">
                <a:solidFill>
                  <a:srgbClr val="E7792B"/>
                </a:solidFill>
                <a:latin typeface="Arial Black" panose="020B0604020202020204" pitchFamily="34" charset="0"/>
              </a:rPr>
              <a:t>LİHKAB DENETİM  İŞLEMLERİ</a:t>
            </a:r>
            <a:endParaRPr lang="tr-TR" sz="2400" b="1" dirty="0">
              <a:solidFill>
                <a:srgbClr val="E7792B"/>
              </a:solidFill>
              <a:latin typeface="Arial Black" panose="020B0604020202020204" pitchFamily="34" charset="0"/>
              <a:cs typeface="Arial Black" panose="020B0604020202020204" pitchFamily="34" charset="0"/>
            </a:endParaRPr>
          </a:p>
        </p:txBody>
      </p:sp>
      <p:sp>
        <p:nvSpPr>
          <p:cNvPr id="3" name="Metin kutusu 2">
            <a:extLst>
              <a:ext uri="{FF2B5EF4-FFF2-40B4-BE49-F238E27FC236}">
                <a16:creationId xmlns:a16="http://schemas.microsoft.com/office/drawing/2014/main" id="{AB713389-3848-42D8-A3F4-FB5FE7055110}"/>
              </a:ext>
            </a:extLst>
          </p:cNvPr>
          <p:cNvSpPr txBox="1"/>
          <p:nvPr/>
        </p:nvSpPr>
        <p:spPr>
          <a:xfrm>
            <a:off x="350837" y="1713390"/>
            <a:ext cx="11136867" cy="3385542"/>
          </a:xfrm>
          <a:prstGeom prst="rect">
            <a:avLst/>
          </a:prstGeom>
          <a:noFill/>
        </p:spPr>
        <p:txBody>
          <a:bodyPr wrap="square" rtlCol="0">
            <a:spAutoFit/>
          </a:bodyPr>
          <a:lstStyle/>
          <a:p>
            <a:pPr algn="just"/>
            <a:r>
              <a:rPr lang="tr-TR" sz="2800" b="1" dirty="0">
                <a:solidFill>
                  <a:srgbClr val="FF0000"/>
                </a:solidFill>
                <a:latin typeface="Arial" pitchFamily="34" charset="0"/>
                <a:cs typeface="Arial" pitchFamily="34" charset="0"/>
              </a:rPr>
              <a:t>Sabıka kaydı olmadığına </a:t>
            </a:r>
            <a:r>
              <a:rPr lang="tr-TR" sz="2800" b="1" dirty="0">
                <a:latin typeface="Arial" pitchFamily="34" charset="0"/>
                <a:cs typeface="Arial" pitchFamily="34" charset="0"/>
              </a:rPr>
              <a:t>dair yazılı beyanı</a:t>
            </a:r>
          </a:p>
          <a:p>
            <a:pPr algn="just"/>
            <a:r>
              <a:rPr lang="tr-TR" sz="2800" b="1" dirty="0">
                <a:solidFill>
                  <a:srgbClr val="FF0000"/>
                </a:solidFill>
                <a:latin typeface="Arial" pitchFamily="34" charset="0"/>
                <a:cs typeface="Arial" pitchFamily="34" charset="0"/>
              </a:rPr>
              <a:t>Sosyal Güvenlik Kurumu giriş belgesi  </a:t>
            </a:r>
          </a:p>
          <a:p>
            <a:pPr algn="just"/>
            <a:r>
              <a:rPr lang="tr-TR" sz="2800" b="1" dirty="0">
                <a:solidFill>
                  <a:srgbClr val="FF0000"/>
                </a:solidFill>
                <a:latin typeface="Arial" pitchFamily="34" charset="0"/>
                <a:cs typeface="Arial" pitchFamily="34" charset="0"/>
              </a:rPr>
              <a:t>Eğitim</a:t>
            </a:r>
            <a:r>
              <a:rPr lang="tr-TR" sz="2800" b="1" dirty="0">
                <a:latin typeface="Arial" pitchFamily="34" charset="0"/>
                <a:cs typeface="Arial" pitchFamily="34" charset="0"/>
              </a:rPr>
              <a:t> gördüğüne dair belge</a:t>
            </a:r>
          </a:p>
          <a:p>
            <a:pPr algn="just"/>
            <a:r>
              <a:rPr lang="tr-TR" sz="2800" b="1" dirty="0">
                <a:solidFill>
                  <a:srgbClr val="FF0000"/>
                </a:solidFill>
                <a:latin typeface="Arial" pitchFamily="34" charset="0"/>
                <a:cs typeface="Arial" pitchFamily="34" charset="0"/>
              </a:rPr>
              <a:t>Mühendis için oda üye sicil kayıt belgesi</a:t>
            </a:r>
          </a:p>
          <a:p>
            <a:pPr algn="just"/>
            <a:r>
              <a:rPr lang="tr-TR" sz="2800" b="1" dirty="0">
                <a:solidFill>
                  <a:srgbClr val="FF0000"/>
                </a:solidFill>
                <a:latin typeface="Arial" pitchFamily="34" charset="0"/>
                <a:cs typeface="Arial" pitchFamily="34" charset="0"/>
              </a:rPr>
              <a:t>Sağlık açısından </a:t>
            </a:r>
            <a:r>
              <a:rPr lang="tr-TR" sz="2800" b="1" dirty="0">
                <a:latin typeface="Arial" pitchFamily="34" charset="0"/>
                <a:cs typeface="Arial" pitchFamily="34" charset="0"/>
              </a:rPr>
              <a:t>görevini devamlı yapmasına engel bir durumu </a:t>
            </a:r>
          </a:p>
          <a:p>
            <a:pPr algn="just"/>
            <a:r>
              <a:rPr lang="tr-TR" sz="2800" b="1" dirty="0">
                <a:latin typeface="Arial" pitchFamily="34" charset="0"/>
                <a:cs typeface="Arial" pitchFamily="34" charset="0"/>
              </a:rPr>
              <a:t>olmadığına </a:t>
            </a:r>
            <a:r>
              <a:rPr lang="tr-TR" sz="2800" b="1" dirty="0">
                <a:solidFill>
                  <a:srgbClr val="FF0000"/>
                </a:solidFill>
                <a:latin typeface="Arial" pitchFamily="34" charset="0"/>
                <a:cs typeface="Arial" pitchFamily="34" charset="0"/>
              </a:rPr>
              <a:t>ilişkin yazılı beyanı</a:t>
            </a:r>
            <a:endParaRPr lang="tr-TR" sz="2800" b="1" dirty="0">
              <a:solidFill>
                <a:srgbClr val="1F497D"/>
              </a:solidFill>
              <a:latin typeface="Arial" pitchFamily="34" charset="0"/>
              <a:cs typeface="Arial" pitchFamily="34" charset="0"/>
            </a:endParaRPr>
          </a:p>
          <a:p>
            <a:endParaRPr lang="tr-TR" sz="2800" dirty="0">
              <a:latin typeface="Arial" pitchFamily="34" charset="0"/>
              <a:ea typeface="+mj-ea"/>
              <a:cs typeface="Arial" pitchFamily="34" charset="0"/>
            </a:endParaRPr>
          </a:p>
          <a:p>
            <a:endParaRPr lang="tr-TR" dirty="0"/>
          </a:p>
        </p:txBody>
      </p:sp>
    </p:spTree>
    <p:extLst>
      <p:ext uri="{BB962C8B-B14F-4D97-AF65-F5344CB8AC3E}">
        <p14:creationId xmlns:p14="http://schemas.microsoft.com/office/powerpoint/2010/main" val="15720228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B707D910-EC96-5E43-824D-A4B77D0D00AC}"/>
              </a:ext>
            </a:extLst>
          </p:cNvPr>
          <p:cNvSpPr txBox="1">
            <a:spLocks/>
          </p:cNvSpPr>
          <p:nvPr/>
        </p:nvSpPr>
        <p:spPr>
          <a:xfrm>
            <a:off x="350108" y="753806"/>
            <a:ext cx="4612509" cy="3952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altLang="en-US" sz="1100" b="1" dirty="0">
                <a:solidFill>
                  <a:schemeClr val="tx1">
                    <a:lumMod val="85000"/>
                    <a:lumOff val="15000"/>
                  </a:schemeClr>
                </a:solidFill>
                <a:latin typeface="Arial Black" panose="020B0604020202020204" pitchFamily="34" charset="0"/>
              </a:rPr>
              <a:t>PERSONEL DOSYASI </a:t>
            </a:r>
            <a:endParaRPr lang="tr-TR" sz="1100" b="1" dirty="0">
              <a:solidFill>
                <a:schemeClr val="tx1">
                  <a:lumMod val="85000"/>
                  <a:lumOff val="15000"/>
                </a:schemeClr>
              </a:solidFill>
              <a:latin typeface="Arial Black" panose="020B0604020202020204" pitchFamily="34" charset="0"/>
            </a:endParaRPr>
          </a:p>
        </p:txBody>
      </p:sp>
      <p:cxnSp>
        <p:nvCxnSpPr>
          <p:cNvPr id="8" name="Düz Bağlayıcı 7">
            <a:extLst>
              <a:ext uri="{FF2B5EF4-FFF2-40B4-BE49-F238E27FC236}">
                <a16:creationId xmlns:a16="http://schemas.microsoft.com/office/drawing/2014/main" id="{6EBD0341-5472-9B49-BE23-46808BF90B3D}"/>
              </a:ext>
            </a:extLst>
          </p:cNvPr>
          <p:cNvCxnSpPr>
            <a:cxnSpLocks/>
          </p:cNvCxnSpPr>
          <p:nvPr/>
        </p:nvCxnSpPr>
        <p:spPr>
          <a:xfrm>
            <a:off x="457200" y="1322174"/>
            <a:ext cx="432486" cy="0"/>
          </a:xfrm>
          <a:prstGeom prst="line">
            <a:avLst/>
          </a:prstGeom>
          <a:ln w="31750">
            <a:solidFill>
              <a:srgbClr val="E7792B"/>
            </a:solidFill>
          </a:ln>
        </p:spPr>
        <p:style>
          <a:lnRef idx="1">
            <a:schemeClr val="accent2"/>
          </a:lnRef>
          <a:fillRef idx="0">
            <a:schemeClr val="accent2"/>
          </a:fillRef>
          <a:effectRef idx="0">
            <a:schemeClr val="accent2"/>
          </a:effectRef>
          <a:fontRef idx="minor">
            <a:schemeClr val="tx1"/>
          </a:fontRef>
        </p:style>
      </p:cxnSp>
      <p:sp>
        <p:nvSpPr>
          <p:cNvPr id="7" name="Başlık 1">
            <a:extLst>
              <a:ext uri="{FF2B5EF4-FFF2-40B4-BE49-F238E27FC236}">
                <a16:creationId xmlns:a16="http://schemas.microsoft.com/office/drawing/2014/main" id="{CB153186-C8ED-456F-B97E-1C672EFFEB95}"/>
              </a:ext>
            </a:extLst>
          </p:cNvPr>
          <p:cNvSpPr>
            <a:spLocks noGrp="1"/>
          </p:cNvSpPr>
          <p:nvPr>
            <p:ph type="ctrTitle"/>
          </p:nvPr>
        </p:nvSpPr>
        <p:spPr>
          <a:xfrm>
            <a:off x="350838" y="358775"/>
            <a:ext cx="4839727" cy="493713"/>
          </a:xfrm>
        </p:spPr>
        <p:txBody>
          <a:bodyPr>
            <a:normAutofit fontScale="90000"/>
          </a:bodyPr>
          <a:lstStyle/>
          <a:p>
            <a:pPr algn="l"/>
            <a:r>
              <a:rPr lang="tr-TR" sz="2400" b="1" dirty="0">
                <a:solidFill>
                  <a:srgbClr val="E7792B"/>
                </a:solidFill>
                <a:latin typeface="Arial Black" panose="020B0604020202020204" pitchFamily="34" charset="0"/>
              </a:rPr>
              <a:t>LİHKAB DENETİM  İŞLEMLERİ</a:t>
            </a:r>
            <a:endParaRPr lang="tr-TR" sz="2400" b="1" dirty="0">
              <a:solidFill>
                <a:srgbClr val="E7792B"/>
              </a:solidFill>
              <a:latin typeface="Arial Black" panose="020B0604020202020204" pitchFamily="34" charset="0"/>
              <a:cs typeface="Arial Black" panose="020B0604020202020204" pitchFamily="34" charset="0"/>
            </a:endParaRPr>
          </a:p>
        </p:txBody>
      </p:sp>
      <p:sp>
        <p:nvSpPr>
          <p:cNvPr id="3" name="Metin kutusu 2">
            <a:extLst>
              <a:ext uri="{FF2B5EF4-FFF2-40B4-BE49-F238E27FC236}">
                <a16:creationId xmlns:a16="http://schemas.microsoft.com/office/drawing/2014/main" id="{AB713389-3848-42D8-A3F4-FB5FE7055110}"/>
              </a:ext>
            </a:extLst>
          </p:cNvPr>
          <p:cNvSpPr txBox="1"/>
          <p:nvPr/>
        </p:nvSpPr>
        <p:spPr>
          <a:xfrm>
            <a:off x="280657" y="1778171"/>
            <a:ext cx="11473442" cy="2308324"/>
          </a:xfrm>
          <a:prstGeom prst="rect">
            <a:avLst/>
          </a:prstGeom>
          <a:noFill/>
        </p:spPr>
        <p:txBody>
          <a:bodyPr wrap="square" rtlCol="0">
            <a:spAutoFit/>
          </a:bodyPr>
          <a:lstStyle/>
          <a:p>
            <a:pPr indent="450850" algn="just"/>
            <a:r>
              <a:rPr lang="tr-TR" sz="2400" dirty="0">
                <a:latin typeface="Arial" pitchFamily="34" charset="0"/>
                <a:cs typeface="Arial" pitchFamily="34" charset="0"/>
              </a:rPr>
              <a:t>Personel değişikliği var mı? (Genelge md.20/8,20/9)</a:t>
            </a:r>
          </a:p>
          <a:p>
            <a:pPr indent="450850" algn="just"/>
            <a:r>
              <a:rPr lang="tr-TR" sz="2400" dirty="0">
                <a:latin typeface="Arial" pitchFamily="34" charset="0"/>
                <a:cs typeface="Arial" pitchFamily="34" charset="0"/>
              </a:rPr>
              <a:t>Var ise;	</a:t>
            </a:r>
          </a:p>
          <a:p>
            <a:pPr indent="450850" algn="just"/>
            <a:r>
              <a:rPr lang="tr-TR" sz="2400" i="1" dirty="0">
                <a:solidFill>
                  <a:srgbClr val="FF0000"/>
                </a:solidFill>
                <a:latin typeface="Arial" pitchFamily="34" charset="0"/>
                <a:cs typeface="Arial" pitchFamily="34" charset="0"/>
              </a:rPr>
              <a:t>20 gün içinde yeni personel </a:t>
            </a:r>
            <a:r>
              <a:rPr lang="tr-TR" sz="2400" i="1" dirty="0">
                <a:latin typeface="Arial" pitchFamily="34" charset="0"/>
                <a:cs typeface="Arial" pitchFamily="34" charset="0"/>
              </a:rPr>
              <a:t>istihdam edilmiş mi?</a:t>
            </a:r>
            <a:endParaRPr lang="tr-TR" sz="2400" dirty="0">
              <a:latin typeface="Arial" pitchFamily="34" charset="0"/>
              <a:cs typeface="Arial" pitchFamily="34" charset="0"/>
            </a:endParaRPr>
          </a:p>
          <a:p>
            <a:pPr indent="450850" algn="just"/>
            <a:r>
              <a:rPr lang="tr-TR" sz="2400" i="1" dirty="0">
                <a:latin typeface="Arial" pitchFamily="34" charset="0"/>
                <a:cs typeface="Arial" pitchFamily="34" charset="0"/>
              </a:rPr>
              <a:t>Personel değişikliği </a:t>
            </a:r>
            <a:r>
              <a:rPr lang="tr-TR" sz="2400" i="1" dirty="0">
                <a:solidFill>
                  <a:srgbClr val="FF0000"/>
                </a:solidFill>
                <a:latin typeface="Arial" pitchFamily="34" charset="0"/>
                <a:cs typeface="Arial" pitchFamily="34" charset="0"/>
              </a:rPr>
              <a:t>7 gün içinde kadastro müdürlüğüne </a:t>
            </a:r>
            <a:r>
              <a:rPr lang="tr-TR" sz="2400" i="1" dirty="0">
                <a:latin typeface="Arial" pitchFamily="34" charset="0"/>
                <a:cs typeface="Arial" pitchFamily="34" charset="0"/>
              </a:rPr>
              <a:t>bildirilmiş mi?</a:t>
            </a:r>
            <a:endParaRPr lang="tr-TR" sz="2400" dirty="0">
              <a:latin typeface="Arial" pitchFamily="34" charset="0"/>
              <a:cs typeface="Arial" pitchFamily="34" charset="0"/>
            </a:endParaRPr>
          </a:p>
          <a:p>
            <a:pPr indent="450850" algn="just"/>
            <a:r>
              <a:rPr lang="tr-TR" sz="2400" dirty="0">
                <a:solidFill>
                  <a:srgbClr val="FF0000"/>
                </a:solidFill>
                <a:latin typeface="Arial" pitchFamily="34" charset="0"/>
                <a:cs typeface="Arial" pitchFamily="34" charset="0"/>
              </a:rPr>
              <a:t>Lisanslı mühendis ilk faaliyete başladığında meslek içi eğitim, kurs ve seminerlere  katılmış mı?  </a:t>
            </a:r>
            <a:endParaRPr lang="tr-TR" dirty="0"/>
          </a:p>
        </p:txBody>
      </p:sp>
      <p:pic>
        <p:nvPicPr>
          <p:cNvPr id="6" name="Picture 2" descr="C:\Users\tk36026\Desktop\personel değ.jpg">
            <a:extLst>
              <a:ext uri="{FF2B5EF4-FFF2-40B4-BE49-F238E27FC236}">
                <a16:creationId xmlns:a16="http://schemas.microsoft.com/office/drawing/2014/main" id="{2EBAB0CE-7715-45D0-8445-62B33DC13AAB}"/>
              </a:ext>
            </a:extLst>
          </p:cNvPr>
          <p:cNvPicPr>
            <a:picLocks noChangeAspect="1" noChangeArrowheads="1"/>
          </p:cNvPicPr>
          <p:nvPr/>
        </p:nvPicPr>
        <p:blipFill>
          <a:blip r:embed="rId2"/>
          <a:srcRect/>
          <a:stretch>
            <a:fillRect/>
          </a:stretch>
        </p:blipFill>
        <p:spPr bwMode="auto">
          <a:xfrm>
            <a:off x="817024" y="4198619"/>
            <a:ext cx="9323584" cy="1559579"/>
          </a:xfrm>
          <a:prstGeom prst="rect">
            <a:avLst/>
          </a:prstGeom>
          <a:noFill/>
        </p:spPr>
      </p:pic>
    </p:spTree>
    <p:extLst>
      <p:ext uri="{BB962C8B-B14F-4D97-AF65-F5344CB8AC3E}">
        <p14:creationId xmlns:p14="http://schemas.microsoft.com/office/powerpoint/2010/main" val="14258766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B707D910-EC96-5E43-824D-A4B77D0D00AC}"/>
              </a:ext>
            </a:extLst>
          </p:cNvPr>
          <p:cNvSpPr txBox="1">
            <a:spLocks/>
          </p:cNvSpPr>
          <p:nvPr/>
        </p:nvSpPr>
        <p:spPr>
          <a:xfrm>
            <a:off x="350108" y="753806"/>
            <a:ext cx="4612509" cy="3952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altLang="en-US" sz="1100" b="1" dirty="0">
                <a:solidFill>
                  <a:schemeClr val="tx1">
                    <a:lumMod val="85000"/>
                    <a:lumOff val="15000"/>
                  </a:schemeClr>
                </a:solidFill>
                <a:latin typeface="Arial Black" panose="020B0604020202020204" pitchFamily="34" charset="0"/>
              </a:rPr>
              <a:t>DONANIM DURUMU </a:t>
            </a:r>
            <a:endParaRPr lang="tr-TR" sz="1100" b="1" dirty="0">
              <a:solidFill>
                <a:schemeClr val="tx1">
                  <a:lumMod val="85000"/>
                  <a:lumOff val="15000"/>
                </a:schemeClr>
              </a:solidFill>
              <a:latin typeface="Arial Black" panose="020B0604020202020204" pitchFamily="34" charset="0"/>
            </a:endParaRPr>
          </a:p>
        </p:txBody>
      </p:sp>
      <p:cxnSp>
        <p:nvCxnSpPr>
          <p:cNvPr id="8" name="Düz Bağlayıcı 7">
            <a:extLst>
              <a:ext uri="{FF2B5EF4-FFF2-40B4-BE49-F238E27FC236}">
                <a16:creationId xmlns:a16="http://schemas.microsoft.com/office/drawing/2014/main" id="{6EBD0341-5472-9B49-BE23-46808BF90B3D}"/>
              </a:ext>
            </a:extLst>
          </p:cNvPr>
          <p:cNvCxnSpPr>
            <a:cxnSpLocks/>
          </p:cNvCxnSpPr>
          <p:nvPr/>
        </p:nvCxnSpPr>
        <p:spPr>
          <a:xfrm>
            <a:off x="457200" y="1322174"/>
            <a:ext cx="432486" cy="0"/>
          </a:xfrm>
          <a:prstGeom prst="line">
            <a:avLst/>
          </a:prstGeom>
          <a:ln w="31750">
            <a:solidFill>
              <a:srgbClr val="E7792B"/>
            </a:solidFill>
          </a:ln>
        </p:spPr>
        <p:style>
          <a:lnRef idx="1">
            <a:schemeClr val="accent2"/>
          </a:lnRef>
          <a:fillRef idx="0">
            <a:schemeClr val="accent2"/>
          </a:fillRef>
          <a:effectRef idx="0">
            <a:schemeClr val="accent2"/>
          </a:effectRef>
          <a:fontRef idx="minor">
            <a:schemeClr val="tx1"/>
          </a:fontRef>
        </p:style>
      </p:cxnSp>
      <p:sp>
        <p:nvSpPr>
          <p:cNvPr id="7" name="Başlık 1">
            <a:extLst>
              <a:ext uri="{FF2B5EF4-FFF2-40B4-BE49-F238E27FC236}">
                <a16:creationId xmlns:a16="http://schemas.microsoft.com/office/drawing/2014/main" id="{CB153186-C8ED-456F-B97E-1C672EFFEB95}"/>
              </a:ext>
            </a:extLst>
          </p:cNvPr>
          <p:cNvSpPr>
            <a:spLocks noGrp="1"/>
          </p:cNvSpPr>
          <p:nvPr>
            <p:ph type="ctrTitle"/>
          </p:nvPr>
        </p:nvSpPr>
        <p:spPr>
          <a:xfrm>
            <a:off x="350838" y="358775"/>
            <a:ext cx="4839727" cy="493713"/>
          </a:xfrm>
        </p:spPr>
        <p:txBody>
          <a:bodyPr>
            <a:normAutofit fontScale="90000"/>
          </a:bodyPr>
          <a:lstStyle/>
          <a:p>
            <a:pPr algn="l"/>
            <a:r>
              <a:rPr lang="tr-TR" sz="2400" b="1" dirty="0">
                <a:solidFill>
                  <a:srgbClr val="E7792B"/>
                </a:solidFill>
                <a:latin typeface="Arial Black" panose="020B0604020202020204" pitchFamily="34" charset="0"/>
              </a:rPr>
              <a:t>LİHKAB DENETİM  İŞLEMLERİ</a:t>
            </a:r>
            <a:endParaRPr lang="tr-TR" sz="2400" b="1" dirty="0">
              <a:solidFill>
                <a:srgbClr val="E7792B"/>
              </a:solidFill>
              <a:latin typeface="Arial Black" panose="020B0604020202020204" pitchFamily="34" charset="0"/>
              <a:cs typeface="Arial Black" panose="020B0604020202020204" pitchFamily="34" charset="0"/>
            </a:endParaRPr>
          </a:p>
        </p:txBody>
      </p:sp>
      <p:sp>
        <p:nvSpPr>
          <p:cNvPr id="3" name="Metin kutusu 2">
            <a:extLst>
              <a:ext uri="{FF2B5EF4-FFF2-40B4-BE49-F238E27FC236}">
                <a16:creationId xmlns:a16="http://schemas.microsoft.com/office/drawing/2014/main" id="{AB713389-3848-42D8-A3F4-FB5FE7055110}"/>
              </a:ext>
            </a:extLst>
          </p:cNvPr>
          <p:cNvSpPr txBox="1"/>
          <p:nvPr/>
        </p:nvSpPr>
        <p:spPr>
          <a:xfrm>
            <a:off x="280657" y="1778171"/>
            <a:ext cx="11473442" cy="2308324"/>
          </a:xfrm>
          <a:prstGeom prst="rect">
            <a:avLst/>
          </a:prstGeom>
          <a:noFill/>
        </p:spPr>
        <p:txBody>
          <a:bodyPr wrap="square" rtlCol="0">
            <a:spAutoFit/>
          </a:bodyPr>
          <a:lstStyle/>
          <a:p>
            <a:pPr algn="just"/>
            <a:r>
              <a:rPr lang="tr-TR" sz="1800" dirty="0">
                <a:latin typeface="Arial" pitchFamily="34" charset="0"/>
                <a:cs typeface="Arial" pitchFamily="34" charset="0"/>
              </a:rPr>
              <a:t>Lisanslı büroda en az birer adet; </a:t>
            </a:r>
          </a:p>
          <a:p>
            <a:pPr algn="just"/>
            <a:r>
              <a:rPr lang="tr-TR" sz="1800" dirty="0">
                <a:solidFill>
                  <a:srgbClr val="FF0000"/>
                </a:solidFill>
                <a:latin typeface="Arial" pitchFamily="34" charset="0"/>
                <a:cs typeface="Arial" pitchFamily="34" charset="0"/>
              </a:rPr>
              <a:t>Elektronik takeometre, </a:t>
            </a:r>
          </a:p>
          <a:p>
            <a:pPr algn="just"/>
            <a:r>
              <a:rPr lang="tr-TR" sz="1800" dirty="0">
                <a:solidFill>
                  <a:srgbClr val="FF0000"/>
                </a:solidFill>
                <a:latin typeface="Arial" pitchFamily="34" charset="0"/>
                <a:cs typeface="Arial" pitchFamily="34" charset="0"/>
              </a:rPr>
              <a:t>Bilgisayar, yazıcı, bunların ek donanımları, </a:t>
            </a:r>
          </a:p>
          <a:p>
            <a:pPr algn="just"/>
            <a:r>
              <a:rPr lang="tr-TR" sz="1800" dirty="0">
                <a:solidFill>
                  <a:srgbClr val="FF0000"/>
                </a:solidFill>
                <a:latin typeface="Arial" pitchFamily="34" charset="0"/>
                <a:cs typeface="Arial" pitchFamily="34" charset="0"/>
              </a:rPr>
              <a:t>Mesleki yazılım programları, </a:t>
            </a:r>
          </a:p>
          <a:p>
            <a:pPr algn="just"/>
            <a:r>
              <a:rPr lang="tr-TR" sz="1800" dirty="0">
                <a:solidFill>
                  <a:srgbClr val="FF0000"/>
                </a:solidFill>
                <a:latin typeface="Arial" pitchFamily="34" charset="0"/>
                <a:cs typeface="Arial" pitchFamily="34" charset="0"/>
              </a:rPr>
              <a:t>Teknik araç ve gereçler  </a:t>
            </a:r>
          </a:p>
          <a:p>
            <a:pPr algn="just"/>
            <a:r>
              <a:rPr lang="tr-TR" sz="1800" dirty="0">
                <a:solidFill>
                  <a:srgbClr val="FF0000"/>
                </a:solidFill>
                <a:latin typeface="Arial" pitchFamily="34" charset="0"/>
                <a:cs typeface="Arial" pitchFamily="34" charset="0"/>
              </a:rPr>
              <a:t>Telefon, faks</a:t>
            </a:r>
            <a:r>
              <a:rPr lang="tr-TR" sz="1800" dirty="0">
                <a:latin typeface="Arial" pitchFamily="34" charset="0"/>
                <a:cs typeface="Arial" pitchFamily="34" charset="0"/>
              </a:rPr>
              <a:t> gibi büro donanımları var mı?</a:t>
            </a:r>
          </a:p>
          <a:p>
            <a:pPr algn="just"/>
            <a:r>
              <a:rPr lang="tr-TR" sz="1800" dirty="0">
                <a:latin typeface="Arial" pitchFamily="34" charset="0"/>
                <a:cs typeface="Arial" pitchFamily="34" charset="0"/>
              </a:rPr>
              <a:t>Elektronik takeometre gibi ölçüm aletlerinin, en az iki yılda bir periyodik </a:t>
            </a:r>
            <a:r>
              <a:rPr lang="tr-TR" sz="1800" dirty="0">
                <a:solidFill>
                  <a:srgbClr val="FF0000"/>
                </a:solidFill>
                <a:latin typeface="Arial" pitchFamily="34" charset="0"/>
                <a:cs typeface="Arial" pitchFamily="34" charset="0"/>
              </a:rPr>
              <a:t>bakım ve kalibrasyonları </a:t>
            </a:r>
            <a:r>
              <a:rPr lang="tr-TR" sz="1800" dirty="0">
                <a:latin typeface="Arial" pitchFamily="34" charset="0"/>
                <a:cs typeface="Arial" pitchFamily="34" charset="0"/>
              </a:rPr>
              <a:t>yapılıyor mu?  </a:t>
            </a:r>
          </a:p>
          <a:p>
            <a:pPr indent="450850" algn="just"/>
            <a:endParaRPr lang="tr-TR" dirty="0"/>
          </a:p>
        </p:txBody>
      </p:sp>
      <p:pic>
        <p:nvPicPr>
          <p:cNvPr id="9" name="Picture 2" descr="C:\Users\tk36026\Desktop\donanım.jpg">
            <a:extLst>
              <a:ext uri="{FF2B5EF4-FFF2-40B4-BE49-F238E27FC236}">
                <a16:creationId xmlns:a16="http://schemas.microsoft.com/office/drawing/2014/main" id="{7C626F93-079C-40BD-963E-38D174091662}"/>
              </a:ext>
            </a:extLst>
          </p:cNvPr>
          <p:cNvPicPr>
            <a:picLocks noChangeAspect="1" noChangeArrowheads="1"/>
          </p:cNvPicPr>
          <p:nvPr/>
        </p:nvPicPr>
        <p:blipFill>
          <a:blip r:embed="rId2"/>
          <a:srcRect/>
          <a:stretch>
            <a:fillRect/>
          </a:stretch>
        </p:blipFill>
        <p:spPr bwMode="auto">
          <a:xfrm>
            <a:off x="350838" y="3964676"/>
            <a:ext cx="4087997" cy="1916600"/>
          </a:xfrm>
          <a:prstGeom prst="rect">
            <a:avLst/>
          </a:prstGeom>
          <a:noFill/>
        </p:spPr>
      </p:pic>
      <p:pic>
        <p:nvPicPr>
          <p:cNvPr id="10" name="Picture 2" descr="C:\Users\tk22969\Desktop\images.jfif">
            <a:extLst>
              <a:ext uri="{FF2B5EF4-FFF2-40B4-BE49-F238E27FC236}">
                <a16:creationId xmlns:a16="http://schemas.microsoft.com/office/drawing/2014/main" id="{EADAF25C-98C3-4825-89AF-B2739AC958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8754" y="3964676"/>
            <a:ext cx="3900959" cy="191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2937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B707D910-EC96-5E43-824D-A4B77D0D00AC}"/>
              </a:ext>
            </a:extLst>
          </p:cNvPr>
          <p:cNvSpPr txBox="1">
            <a:spLocks/>
          </p:cNvSpPr>
          <p:nvPr/>
        </p:nvSpPr>
        <p:spPr>
          <a:xfrm>
            <a:off x="350108" y="753806"/>
            <a:ext cx="4612509" cy="3952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altLang="en-US" sz="1100" b="1" dirty="0">
                <a:solidFill>
                  <a:schemeClr val="tx1">
                    <a:lumMod val="85000"/>
                    <a:lumOff val="15000"/>
                  </a:schemeClr>
                </a:solidFill>
                <a:latin typeface="Arial Black" panose="020B0604020202020204" pitchFamily="34" charset="0"/>
              </a:rPr>
              <a:t>DONANIM DURUMU </a:t>
            </a:r>
            <a:endParaRPr lang="tr-TR" sz="1100" b="1" dirty="0">
              <a:solidFill>
                <a:schemeClr val="tx1">
                  <a:lumMod val="85000"/>
                  <a:lumOff val="15000"/>
                </a:schemeClr>
              </a:solidFill>
              <a:latin typeface="Arial Black" panose="020B0604020202020204" pitchFamily="34" charset="0"/>
            </a:endParaRPr>
          </a:p>
        </p:txBody>
      </p:sp>
      <p:cxnSp>
        <p:nvCxnSpPr>
          <p:cNvPr id="8" name="Düz Bağlayıcı 7">
            <a:extLst>
              <a:ext uri="{FF2B5EF4-FFF2-40B4-BE49-F238E27FC236}">
                <a16:creationId xmlns:a16="http://schemas.microsoft.com/office/drawing/2014/main" id="{6EBD0341-5472-9B49-BE23-46808BF90B3D}"/>
              </a:ext>
            </a:extLst>
          </p:cNvPr>
          <p:cNvCxnSpPr>
            <a:cxnSpLocks/>
          </p:cNvCxnSpPr>
          <p:nvPr/>
        </p:nvCxnSpPr>
        <p:spPr>
          <a:xfrm>
            <a:off x="457200" y="1322174"/>
            <a:ext cx="432486" cy="0"/>
          </a:xfrm>
          <a:prstGeom prst="line">
            <a:avLst/>
          </a:prstGeom>
          <a:ln w="31750">
            <a:solidFill>
              <a:srgbClr val="E7792B"/>
            </a:solidFill>
          </a:ln>
        </p:spPr>
        <p:style>
          <a:lnRef idx="1">
            <a:schemeClr val="accent2"/>
          </a:lnRef>
          <a:fillRef idx="0">
            <a:schemeClr val="accent2"/>
          </a:fillRef>
          <a:effectRef idx="0">
            <a:schemeClr val="accent2"/>
          </a:effectRef>
          <a:fontRef idx="minor">
            <a:schemeClr val="tx1"/>
          </a:fontRef>
        </p:style>
      </p:cxnSp>
      <p:sp>
        <p:nvSpPr>
          <p:cNvPr id="7" name="Başlık 1">
            <a:extLst>
              <a:ext uri="{FF2B5EF4-FFF2-40B4-BE49-F238E27FC236}">
                <a16:creationId xmlns:a16="http://schemas.microsoft.com/office/drawing/2014/main" id="{CB153186-C8ED-456F-B97E-1C672EFFEB95}"/>
              </a:ext>
            </a:extLst>
          </p:cNvPr>
          <p:cNvSpPr>
            <a:spLocks noGrp="1"/>
          </p:cNvSpPr>
          <p:nvPr>
            <p:ph type="ctrTitle"/>
          </p:nvPr>
        </p:nvSpPr>
        <p:spPr>
          <a:xfrm>
            <a:off x="350838" y="358775"/>
            <a:ext cx="4839727" cy="493713"/>
          </a:xfrm>
        </p:spPr>
        <p:txBody>
          <a:bodyPr>
            <a:normAutofit fontScale="90000"/>
          </a:bodyPr>
          <a:lstStyle/>
          <a:p>
            <a:pPr algn="l"/>
            <a:r>
              <a:rPr lang="tr-TR" sz="2400" b="1" dirty="0">
                <a:solidFill>
                  <a:srgbClr val="E7792B"/>
                </a:solidFill>
                <a:latin typeface="Arial Black" panose="020B0604020202020204" pitchFamily="34" charset="0"/>
              </a:rPr>
              <a:t>LİHKAB DENETİM  İŞLEMLERİ</a:t>
            </a:r>
            <a:endParaRPr lang="tr-TR" sz="2400" b="1" dirty="0">
              <a:solidFill>
                <a:srgbClr val="E7792B"/>
              </a:solidFill>
              <a:latin typeface="Arial Black" panose="020B0604020202020204" pitchFamily="34" charset="0"/>
              <a:cs typeface="Arial Black" panose="020B0604020202020204" pitchFamily="34" charset="0"/>
            </a:endParaRPr>
          </a:p>
        </p:txBody>
      </p:sp>
      <p:sp>
        <p:nvSpPr>
          <p:cNvPr id="2" name="Metin kutusu 1">
            <a:extLst>
              <a:ext uri="{FF2B5EF4-FFF2-40B4-BE49-F238E27FC236}">
                <a16:creationId xmlns:a16="http://schemas.microsoft.com/office/drawing/2014/main" id="{F8696548-5FA9-4176-A6C1-AD491EF1B9E2}"/>
              </a:ext>
            </a:extLst>
          </p:cNvPr>
          <p:cNvSpPr txBox="1"/>
          <p:nvPr/>
        </p:nvSpPr>
        <p:spPr>
          <a:xfrm>
            <a:off x="457199" y="1686757"/>
            <a:ext cx="9787631" cy="923330"/>
          </a:xfrm>
          <a:prstGeom prst="rect">
            <a:avLst/>
          </a:prstGeom>
          <a:noFill/>
        </p:spPr>
        <p:txBody>
          <a:bodyPr wrap="square" rtlCol="0">
            <a:spAutoFit/>
          </a:bodyPr>
          <a:lstStyle/>
          <a:p>
            <a:r>
              <a:rPr lang="tr-TR" sz="1800" dirty="0">
                <a:latin typeface="Arial" pitchFamily="34" charset="0"/>
                <a:cs typeface="Arial" pitchFamily="34" charset="0"/>
              </a:rPr>
              <a:t>Elektronik takeometre gibi ölçüm aletlerinin, en az iki yılda bir periyodik </a:t>
            </a:r>
            <a:r>
              <a:rPr lang="tr-TR" sz="1800" dirty="0">
                <a:solidFill>
                  <a:srgbClr val="FF0000"/>
                </a:solidFill>
                <a:latin typeface="Arial" pitchFamily="34" charset="0"/>
                <a:cs typeface="Arial" pitchFamily="34" charset="0"/>
              </a:rPr>
              <a:t>bakım ve kalibrasyonları </a:t>
            </a:r>
            <a:r>
              <a:rPr lang="tr-TR" sz="1800" dirty="0">
                <a:latin typeface="Arial" pitchFamily="34" charset="0"/>
                <a:cs typeface="Arial" pitchFamily="34" charset="0"/>
              </a:rPr>
              <a:t>yapılıyor mu?</a:t>
            </a:r>
          </a:p>
          <a:p>
            <a:endParaRPr lang="tr-TR" dirty="0"/>
          </a:p>
        </p:txBody>
      </p:sp>
      <p:pic>
        <p:nvPicPr>
          <p:cNvPr id="11" name="Picture 2" descr="C:\Users\tk36026\Desktop\donanımBil.jpg">
            <a:extLst>
              <a:ext uri="{FF2B5EF4-FFF2-40B4-BE49-F238E27FC236}">
                <a16:creationId xmlns:a16="http://schemas.microsoft.com/office/drawing/2014/main" id="{ABE406C0-962D-4D23-892E-47F51E856FD3}"/>
              </a:ext>
            </a:extLst>
          </p:cNvPr>
          <p:cNvPicPr>
            <a:picLocks noChangeAspect="1" noChangeArrowheads="1"/>
          </p:cNvPicPr>
          <p:nvPr/>
        </p:nvPicPr>
        <p:blipFill>
          <a:blip r:embed="rId2"/>
          <a:srcRect/>
          <a:stretch>
            <a:fillRect/>
          </a:stretch>
        </p:blipFill>
        <p:spPr bwMode="auto">
          <a:xfrm>
            <a:off x="457200" y="2974669"/>
            <a:ext cx="8244986" cy="2795816"/>
          </a:xfrm>
          <a:prstGeom prst="rect">
            <a:avLst/>
          </a:prstGeom>
          <a:noFill/>
        </p:spPr>
      </p:pic>
    </p:spTree>
    <p:extLst>
      <p:ext uri="{BB962C8B-B14F-4D97-AF65-F5344CB8AC3E}">
        <p14:creationId xmlns:p14="http://schemas.microsoft.com/office/powerpoint/2010/main" val="37516579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B707D910-EC96-5E43-824D-A4B77D0D00AC}"/>
              </a:ext>
            </a:extLst>
          </p:cNvPr>
          <p:cNvSpPr txBox="1">
            <a:spLocks/>
          </p:cNvSpPr>
          <p:nvPr/>
        </p:nvSpPr>
        <p:spPr>
          <a:xfrm>
            <a:off x="350108" y="753806"/>
            <a:ext cx="4612509" cy="3952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1100" b="1" dirty="0">
                <a:solidFill>
                  <a:schemeClr val="tx1">
                    <a:lumMod val="85000"/>
                    <a:lumOff val="15000"/>
                  </a:schemeClr>
                </a:solidFill>
                <a:latin typeface="Arial Black" panose="020B0604020202020204" pitchFamily="34" charset="0"/>
              </a:rPr>
              <a:t>ARŞİVLEME</a:t>
            </a:r>
            <a:r>
              <a:rPr lang="tr-TR" altLang="en-US" sz="1100" b="1" dirty="0">
                <a:solidFill>
                  <a:schemeClr val="tx1">
                    <a:lumMod val="85000"/>
                    <a:lumOff val="15000"/>
                  </a:schemeClr>
                </a:solidFill>
                <a:latin typeface="Arial Black" panose="020B0604020202020204" pitchFamily="34" charset="0"/>
              </a:rPr>
              <a:t> </a:t>
            </a:r>
            <a:endParaRPr lang="tr-TR" sz="1100" b="1" dirty="0">
              <a:solidFill>
                <a:schemeClr val="tx1">
                  <a:lumMod val="85000"/>
                  <a:lumOff val="15000"/>
                </a:schemeClr>
              </a:solidFill>
              <a:latin typeface="Arial Black" panose="020B0604020202020204" pitchFamily="34" charset="0"/>
            </a:endParaRPr>
          </a:p>
        </p:txBody>
      </p:sp>
      <p:cxnSp>
        <p:nvCxnSpPr>
          <p:cNvPr id="8" name="Düz Bağlayıcı 7">
            <a:extLst>
              <a:ext uri="{FF2B5EF4-FFF2-40B4-BE49-F238E27FC236}">
                <a16:creationId xmlns:a16="http://schemas.microsoft.com/office/drawing/2014/main" id="{6EBD0341-5472-9B49-BE23-46808BF90B3D}"/>
              </a:ext>
            </a:extLst>
          </p:cNvPr>
          <p:cNvCxnSpPr>
            <a:cxnSpLocks/>
          </p:cNvCxnSpPr>
          <p:nvPr/>
        </p:nvCxnSpPr>
        <p:spPr>
          <a:xfrm>
            <a:off x="457200" y="1322174"/>
            <a:ext cx="432486" cy="0"/>
          </a:xfrm>
          <a:prstGeom prst="line">
            <a:avLst/>
          </a:prstGeom>
          <a:ln w="31750">
            <a:solidFill>
              <a:srgbClr val="E7792B"/>
            </a:solidFill>
          </a:ln>
        </p:spPr>
        <p:style>
          <a:lnRef idx="1">
            <a:schemeClr val="accent2"/>
          </a:lnRef>
          <a:fillRef idx="0">
            <a:schemeClr val="accent2"/>
          </a:fillRef>
          <a:effectRef idx="0">
            <a:schemeClr val="accent2"/>
          </a:effectRef>
          <a:fontRef idx="minor">
            <a:schemeClr val="tx1"/>
          </a:fontRef>
        </p:style>
      </p:cxnSp>
      <p:sp>
        <p:nvSpPr>
          <p:cNvPr id="7" name="Başlık 1">
            <a:extLst>
              <a:ext uri="{FF2B5EF4-FFF2-40B4-BE49-F238E27FC236}">
                <a16:creationId xmlns:a16="http://schemas.microsoft.com/office/drawing/2014/main" id="{CB153186-C8ED-456F-B97E-1C672EFFEB95}"/>
              </a:ext>
            </a:extLst>
          </p:cNvPr>
          <p:cNvSpPr>
            <a:spLocks noGrp="1"/>
          </p:cNvSpPr>
          <p:nvPr>
            <p:ph type="ctrTitle"/>
          </p:nvPr>
        </p:nvSpPr>
        <p:spPr>
          <a:xfrm>
            <a:off x="350838" y="358775"/>
            <a:ext cx="4839727" cy="493713"/>
          </a:xfrm>
        </p:spPr>
        <p:txBody>
          <a:bodyPr>
            <a:normAutofit fontScale="90000"/>
          </a:bodyPr>
          <a:lstStyle/>
          <a:p>
            <a:pPr algn="l"/>
            <a:r>
              <a:rPr lang="tr-TR" sz="2400" b="1" dirty="0">
                <a:solidFill>
                  <a:srgbClr val="E7792B"/>
                </a:solidFill>
                <a:latin typeface="Arial Black" panose="020B0604020202020204" pitchFamily="34" charset="0"/>
              </a:rPr>
              <a:t>LİHKAB DENETİM  İŞLEMLERİ</a:t>
            </a:r>
            <a:endParaRPr lang="tr-TR" sz="2400" b="1" dirty="0">
              <a:solidFill>
                <a:srgbClr val="E7792B"/>
              </a:solidFill>
              <a:latin typeface="Arial Black" panose="020B0604020202020204" pitchFamily="34" charset="0"/>
              <a:cs typeface="Arial Black" panose="020B0604020202020204" pitchFamily="34" charset="0"/>
            </a:endParaRPr>
          </a:p>
        </p:txBody>
      </p:sp>
      <p:sp>
        <p:nvSpPr>
          <p:cNvPr id="3" name="Metin kutusu 2">
            <a:extLst>
              <a:ext uri="{FF2B5EF4-FFF2-40B4-BE49-F238E27FC236}">
                <a16:creationId xmlns:a16="http://schemas.microsoft.com/office/drawing/2014/main" id="{AB713389-3848-42D8-A3F4-FB5FE7055110}"/>
              </a:ext>
            </a:extLst>
          </p:cNvPr>
          <p:cNvSpPr txBox="1"/>
          <p:nvPr/>
        </p:nvSpPr>
        <p:spPr>
          <a:xfrm>
            <a:off x="280657" y="1778171"/>
            <a:ext cx="11473442" cy="1754326"/>
          </a:xfrm>
          <a:prstGeom prst="rect">
            <a:avLst/>
          </a:prstGeom>
          <a:noFill/>
        </p:spPr>
        <p:txBody>
          <a:bodyPr wrap="square" rtlCol="0">
            <a:spAutoFit/>
          </a:bodyPr>
          <a:lstStyle/>
          <a:p>
            <a:pPr algn="just"/>
            <a:r>
              <a:rPr lang="tr-TR" dirty="0">
                <a:latin typeface="Arial" pitchFamily="34" charset="0"/>
                <a:cs typeface="Arial" pitchFamily="34" charset="0"/>
              </a:rPr>
              <a:t>Lisanslı bürolarda arşiv, Genel Müdürlüğün 2019/12 </a:t>
            </a:r>
            <a:r>
              <a:rPr lang="tr-TR" dirty="0" err="1">
                <a:latin typeface="Arial" pitchFamily="34" charset="0"/>
                <a:cs typeface="Arial" pitchFamily="34" charset="0"/>
              </a:rPr>
              <a:t>nolu</a:t>
            </a:r>
            <a:r>
              <a:rPr lang="tr-TR" dirty="0">
                <a:latin typeface="Arial" pitchFamily="34" charset="0"/>
                <a:cs typeface="Arial" pitchFamily="34" charset="0"/>
              </a:rPr>
              <a:t> Arşiv Hizmetleri Genelgesi hükümleri doğrultusunda oluşturulur.</a:t>
            </a:r>
          </a:p>
          <a:p>
            <a:pPr algn="just"/>
            <a:r>
              <a:rPr lang="tr-TR" sz="1800" dirty="0">
                <a:solidFill>
                  <a:srgbClr val="FF0000"/>
                </a:solidFill>
                <a:latin typeface="Arial" pitchFamily="34" charset="0"/>
                <a:cs typeface="Arial" pitchFamily="34" charset="0"/>
              </a:rPr>
              <a:t>Arşivde güvenlik, nem ve yangına karşı önlem alınmış mı? </a:t>
            </a:r>
          </a:p>
          <a:p>
            <a:pPr algn="just"/>
            <a:r>
              <a:rPr lang="tr-TR" dirty="0">
                <a:latin typeface="Arial" pitchFamily="34" charset="0"/>
                <a:cs typeface="Arial" pitchFamily="34" charset="0"/>
              </a:rPr>
              <a:t>İş sahibine verilen belgelerin birer nüshası arşivleniyor mu?</a:t>
            </a:r>
          </a:p>
          <a:p>
            <a:pPr algn="just"/>
            <a:r>
              <a:rPr lang="tr-TR" sz="1800" dirty="0">
                <a:latin typeface="Arial" pitchFamily="34" charset="0"/>
                <a:cs typeface="Arial" pitchFamily="34" charset="0"/>
              </a:rPr>
              <a:t>Yazılım ve donanımlara ait </a:t>
            </a:r>
            <a:r>
              <a:rPr lang="tr-TR" sz="1800" dirty="0">
                <a:solidFill>
                  <a:srgbClr val="FF0000"/>
                </a:solidFill>
                <a:latin typeface="Arial" pitchFamily="34" charset="0"/>
                <a:cs typeface="Arial" pitchFamily="34" charset="0"/>
              </a:rPr>
              <a:t>faturalar, kalibrasyon belgeleri donanım dosyasında, arşivleniyor </a:t>
            </a:r>
            <a:r>
              <a:rPr lang="tr-TR" sz="1800" dirty="0">
                <a:latin typeface="Arial" pitchFamily="34" charset="0"/>
                <a:cs typeface="Arial" pitchFamily="34" charset="0"/>
              </a:rPr>
              <a:t>mu?</a:t>
            </a:r>
          </a:p>
          <a:p>
            <a:pPr indent="450850" algn="just"/>
            <a:endParaRPr lang="tr-TR" dirty="0"/>
          </a:p>
        </p:txBody>
      </p:sp>
      <p:pic>
        <p:nvPicPr>
          <p:cNvPr id="11" name="Picture 3" descr="C:\Users\tk36026\Desktop\arşiv.jpg">
            <a:extLst>
              <a:ext uri="{FF2B5EF4-FFF2-40B4-BE49-F238E27FC236}">
                <a16:creationId xmlns:a16="http://schemas.microsoft.com/office/drawing/2014/main" id="{3084D91C-9505-486D-AC64-A245F458CDF5}"/>
              </a:ext>
            </a:extLst>
          </p:cNvPr>
          <p:cNvPicPr>
            <a:picLocks noChangeAspect="1" noChangeArrowheads="1"/>
          </p:cNvPicPr>
          <p:nvPr/>
        </p:nvPicPr>
        <p:blipFill>
          <a:blip r:embed="rId2"/>
          <a:srcRect/>
          <a:stretch>
            <a:fillRect/>
          </a:stretch>
        </p:blipFill>
        <p:spPr bwMode="auto">
          <a:xfrm>
            <a:off x="437901" y="3683421"/>
            <a:ext cx="6310219" cy="2164213"/>
          </a:xfrm>
          <a:prstGeom prst="rect">
            <a:avLst/>
          </a:prstGeom>
          <a:noFill/>
        </p:spPr>
      </p:pic>
    </p:spTree>
    <p:extLst>
      <p:ext uri="{BB962C8B-B14F-4D97-AF65-F5344CB8AC3E}">
        <p14:creationId xmlns:p14="http://schemas.microsoft.com/office/powerpoint/2010/main" val="27248305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B707D910-EC96-5E43-824D-A4B77D0D00AC}"/>
              </a:ext>
            </a:extLst>
          </p:cNvPr>
          <p:cNvSpPr txBox="1">
            <a:spLocks/>
          </p:cNvSpPr>
          <p:nvPr/>
        </p:nvSpPr>
        <p:spPr>
          <a:xfrm>
            <a:off x="350108" y="753806"/>
            <a:ext cx="4612509" cy="3952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1100" b="1" dirty="0">
                <a:solidFill>
                  <a:schemeClr val="tx1">
                    <a:lumMod val="85000"/>
                    <a:lumOff val="15000"/>
                  </a:schemeClr>
                </a:solidFill>
                <a:latin typeface="Arial Black" panose="020B0604020202020204" pitchFamily="34" charset="0"/>
              </a:rPr>
              <a:t>ARŞİVLEME</a:t>
            </a:r>
            <a:r>
              <a:rPr lang="tr-TR" altLang="en-US" sz="1100" b="1" dirty="0">
                <a:solidFill>
                  <a:schemeClr val="tx1">
                    <a:lumMod val="85000"/>
                    <a:lumOff val="15000"/>
                  </a:schemeClr>
                </a:solidFill>
                <a:latin typeface="Arial Black" panose="020B0604020202020204" pitchFamily="34" charset="0"/>
              </a:rPr>
              <a:t> </a:t>
            </a:r>
            <a:endParaRPr lang="tr-TR" sz="1100" b="1" dirty="0">
              <a:solidFill>
                <a:schemeClr val="tx1">
                  <a:lumMod val="85000"/>
                  <a:lumOff val="15000"/>
                </a:schemeClr>
              </a:solidFill>
              <a:latin typeface="Arial Black" panose="020B0604020202020204" pitchFamily="34" charset="0"/>
            </a:endParaRPr>
          </a:p>
        </p:txBody>
      </p:sp>
      <p:cxnSp>
        <p:nvCxnSpPr>
          <p:cNvPr id="8" name="Düz Bağlayıcı 7">
            <a:extLst>
              <a:ext uri="{FF2B5EF4-FFF2-40B4-BE49-F238E27FC236}">
                <a16:creationId xmlns:a16="http://schemas.microsoft.com/office/drawing/2014/main" id="{6EBD0341-5472-9B49-BE23-46808BF90B3D}"/>
              </a:ext>
            </a:extLst>
          </p:cNvPr>
          <p:cNvCxnSpPr>
            <a:cxnSpLocks/>
          </p:cNvCxnSpPr>
          <p:nvPr/>
        </p:nvCxnSpPr>
        <p:spPr>
          <a:xfrm>
            <a:off x="457200" y="1322174"/>
            <a:ext cx="432486" cy="0"/>
          </a:xfrm>
          <a:prstGeom prst="line">
            <a:avLst/>
          </a:prstGeom>
          <a:ln w="31750">
            <a:solidFill>
              <a:srgbClr val="E7792B"/>
            </a:solidFill>
          </a:ln>
        </p:spPr>
        <p:style>
          <a:lnRef idx="1">
            <a:schemeClr val="accent2"/>
          </a:lnRef>
          <a:fillRef idx="0">
            <a:schemeClr val="accent2"/>
          </a:fillRef>
          <a:effectRef idx="0">
            <a:schemeClr val="accent2"/>
          </a:effectRef>
          <a:fontRef idx="minor">
            <a:schemeClr val="tx1"/>
          </a:fontRef>
        </p:style>
      </p:cxnSp>
      <p:sp>
        <p:nvSpPr>
          <p:cNvPr id="7" name="Başlık 1">
            <a:extLst>
              <a:ext uri="{FF2B5EF4-FFF2-40B4-BE49-F238E27FC236}">
                <a16:creationId xmlns:a16="http://schemas.microsoft.com/office/drawing/2014/main" id="{CB153186-C8ED-456F-B97E-1C672EFFEB95}"/>
              </a:ext>
            </a:extLst>
          </p:cNvPr>
          <p:cNvSpPr>
            <a:spLocks noGrp="1"/>
          </p:cNvSpPr>
          <p:nvPr>
            <p:ph type="ctrTitle"/>
          </p:nvPr>
        </p:nvSpPr>
        <p:spPr>
          <a:xfrm>
            <a:off x="350838" y="358775"/>
            <a:ext cx="4839727" cy="493713"/>
          </a:xfrm>
        </p:spPr>
        <p:txBody>
          <a:bodyPr>
            <a:normAutofit fontScale="90000"/>
          </a:bodyPr>
          <a:lstStyle/>
          <a:p>
            <a:pPr algn="l"/>
            <a:r>
              <a:rPr lang="tr-TR" sz="2400" b="1" dirty="0">
                <a:solidFill>
                  <a:srgbClr val="E7792B"/>
                </a:solidFill>
                <a:latin typeface="Arial Black" panose="020B0604020202020204" pitchFamily="34" charset="0"/>
              </a:rPr>
              <a:t>LİHKAB DENETİM  İŞLEMLERİ</a:t>
            </a:r>
            <a:endParaRPr lang="tr-TR" sz="2400" b="1" dirty="0">
              <a:solidFill>
                <a:srgbClr val="E7792B"/>
              </a:solidFill>
              <a:latin typeface="Arial Black" panose="020B0604020202020204" pitchFamily="34" charset="0"/>
              <a:cs typeface="Arial Black" panose="020B0604020202020204" pitchFamily="34" charset="0"/>
            </a:endParaRPr>
          </a:p>
        </p:txBody>
      </p:sp>
      <p:sp>
        <p:nvSpPr>
          <p:cNvPr id="3" name="Metin kutusu 2">
            <a:extLst>
              <a:ext uri="{FF2B5EF4-FFF2-40B4-BE49-F238E27FC236}">
                <a16:creationId xmlns:a16="http://schemas.microsoft.com/office/drawing/2014/main" id="{AB713389-3848-42D8-A3F4-FB5FE7055110}"/>
              </a:ext>
            </a:extLst>
          </p:cNvPr>
          <p:cNvSpPr txBox="1"/>
          <p:nvPr/>
        </p:nvSpPr>
        <p:spPr>
          <a:xfrm>
            <a:off x="280657" y="1778171"/>
            <a:ext cx="11473442" cy="3939540"/>
          </a:xfrm>
          <a:prstGeom prst="rect">
            <a:avLst/>
          </a:prstGeom>
          <a:noFill/>
        </p:spPr>
        <p:txBody>
          <a:bodyPr wrap="square" rtlCol="0">
            <a:spAutoFit/>
          </a:bodyPr>
          <a:lstStyle/>
          <a:p>
            <a:pPr algn="just"/>
            <a:r>
              <a:rPr lang="tr-TR" sz="1800" dirty="0">
                <a:solidFill>
                  <a:srgbClr val="FF0000"/>
                </a:solidFill>
                <a:latin typeface="Arial" pitchFamily="34" charset="0"/>
                <a:cs typeface="Arial" pitchFamily="34" charset="0"/>
              </a:rPr>
              <a:t>Sicil dosyasında arşivlenmeyen var mı? </a:t>
            </a:r>
            <a:endParaRPr lang="tr-TR" sz="1200" dirty="0">
              <a:solidFill>
                <a:srgbClr val="FF0000"/>
              </a:solidFill>
              <a:latin typeface="Arial" pitchFamily="34" charset="0"/>
              <a:cs typeface="Arial" pitchFamily="34" charset="0"/>
            </a:endParaRPr>
          </a:p>
          <a:p>
            <a:pPr algn="just"/>
            <a:endParaRPr lang="tr-TR" dirty="0">
              <a:latin typeface="Arial" pitchFamily="34" charset="0"/>
              <a:cs typeface="Arial" pitchFamily="34" charset="0"/>
            </a:endParaRPr>
          </a:p>
          <a:p>
            <a:pPr indent="450850">
              <a:buFontTx/>
              <a:buChar char="•"/>
            </a:pPr>
            <a:r>
              <a:rPr lang="tr-TR" sz="2800" b="1" dirty="0">
                <a:cs typeface="Times New Roman" pitchFamily="18" charset="0"/>
              </a:rPr>
              <a:t>Lisans belgesinin onaylı sureti</a:t>
            </a:r>
          </a:p>
          <a:p>
            <a:pPr indent="450850">
              <a:buFontTx/>
              <a:buChar char="•"/>
            </a:pPr>
            <a:r>
              <a:rPr lang="tr-TR" sz="2800" b="1" dirty="0">
                <a:solidFill>
                  <a:srgbClr val="FF0000"/>
                </a:solidFill>
                <a:cs typeface="Times New Roman" pitchFamily="18" charset="0"/>
              </a:rPr>
              <a:t>Mahkeme yemin tutanağı</a:t>
            </a:r>
          </a:p>
          <a:p>
            <a:pPr indent="450850">
              <a:buFontTx/>
              <a:buChar char="•"/>
            </a:pPr>
            <a:r>
              <a:rPr lang="tr-TR" sz="2800" b="1" dirty="0">
                <a:cs typeface="Times New Roman" pitchFamily="18" charset="0"/>
              </a:rPr>
              <a:t>Adres beyanı</a:t>
            </a:r>
          </a:p>
          <a:p>
            <a:pPr indent="450850">
              <a:buFontTx/>
              <a:buChar char="•"/>
            </a:pPr>
            <a:r>
              <a:rPr lang="tr-TR" sz="2800" b="1" dirty="0">
                <a:solidFill>
                  <a:srgbClr val="FF0000"/>
                </a:solidFill>
                <a:cs typeface="Times New Roman" pitchFamily="18" charset="0"/>
              </a:rPr>
              <a:t>Oda tescil belgesi</a:t>
            </a:r>
          </a:p>
          <a:p>
            <a:pPr indent="450850">
              <a:buFontTx/>
              <a:buChar char="•"/>
            </a:pPr>
            <a:r>
              <a:rPr lang="tr-TR" sz="2800" b="1" dirty="0"/>
              <a:t>Y</a:t>
            </a:r>
            <a:r>
              <a:rPr lang="fi-FI" sz="2800" b="1" dirty="0"/>
              <a:t>etki devrine ait mahkeme yemin tutanağı, </a:t>
            </a:r>
            <a:endParaRPr lang="tr-TR" sz="2800" b="1" dirty="0"/>
          </a:p>
          <a:p>
            <a:pPr indent="450850">
              <a:buFontTx/>
              <a:buChar char="•"/>
            </a:pPr>
            <a:r>
              <a:rPr lang="tr-TR" sz="2800" b="1" dirty="0">
                <a:solidFill>
                  <a:srgbClr val="FF0000"/>
                </a:solidFill>
                <a:cs typeface="Times New Roman" pitchFamily="18" charset="0"/>
              </a:rPr>
              <a:t>Yetki devir belgesi,</a:t>
            </a:r>
          </a:p>
          <a:p>
            <a:pPr indent="450850">
              <a:buFontTx/>
              <a:buChar char="•"/>
            </a:pPr>
            <a:r>
              <a:rPr lang="tr-TR" sz="2800" b="1" dirty="0">
                <a:cs typeface="Times New Roman" pitchFamily="18" charset="0"/>
              </a:rPr>
              <a:t>Kadastro Müdürlüğünün onay yazısı,</a:t>
            </a:r>
          </a:p>
          <a:p>
            <a:pPr indent="450850" algn="just"/>
            <a:endParaRPr lang="tr-TR" dirty="0"/>
          </a:p>
        </p:txBody>
      </p:sp>
    </p:spTree>
    <p:extLst>
      <p:ext uri="{BB962C8B-B14F-4D97-AF65-F5344CB8AC3E}">
        <p14:creationId xmlns:p14="http://schemas.microsoft.com/office/powerpoint/2010/main" val="1004560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B707D910-EC96-5E43-824D-A4B77D0D00AC}"/>
              </a:ext>
            </a:extLst>
          </p:cNvPr>
          <p:cNvSpPr txBox="1">
            <a:spLocks/>
          </p:cNvSpPr>
          <p:nvPr/>
        </p:nvSpPr>
        <p:spPr>
          <a:xfrm>
            <a:off x="350108" y="753805"/>
            <a:ext cx="2899719" cy="494227"/>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tr-TR" altLang="en-US" sz="2000" b="1" dirty="0">
              <a:solidFill>
                <a:schemeClr val="tx1">
                  <a:lumMod val="85000"/>
                  <a:lumOff val="15000"/>
                </a:schemeClr>
              </a:solidFill>
              <a:latin typeface="Arial Black" panose="020B0604020202020204" pitchFamily="34" charset="0"/>
            </a:endParaRPr>
          </a:p>
          <a:p>
            <a:pPr algn="l"/>
            <a:r>
              <a:rPr lang="tr-TR" altLang="en-US" sz="2000" b="1" dirty="0">
                <a:solidFill>
                  <a:schemeClr val="tx1">
                    <a:lumMod val="85000"/>
                    <a:lumOff val="15000"/>
                  </a:schemeClr>
                </a:solidFill>
                <a:latin typeface="Arial Black" panose="020B0604020202020204" pitchFamily="34" charset="0"/>
              </a:rPr>
              <a:t>TEFTİŞ VE DENETİMİN KAPSAMI</a:t>
            </a:r>
            <a:endParaRPr lang="tr-TR" sz="2000" b="1" dirty="0">
              <a:solidFill>
                <a:schemeClr val="tx1">
                  <a:lumMod val="85000"/>
                  <a:lumOff val="15000"/>
                </a:schemeClr>
              </a:solidFill>
              <a:latin typeface="Arial Black" panose="020B0604020202020204" pitchFamily="34" charset="0"/>
            </a:endParaRPr>
          </a:p>
        </p:txBody>
      </p:sp>
      <p:sp>
        <p:nvSpPr>
          <p:cNvPr id="6" name="Başlık 1">
            <a:extLst>
              <a:ext uri="{FF2B5EF4-FFF2-40B4-BE49-F238E27FC236}">
                <a16:creationId xmlns:a16="http://schemas.microsoft.com/office/drawing/2014/main" id="{02190DF1-A65B-0045-827E-7283B2432FB8}"/>
              </a:ext>
            </a:extLst>
          </p:cNvPr>
          <p:cNvSpPr txBox="1">
            <a:spLocks/>
          </p:cNvSpPr>
          <p:nvPr/>
        </p:nvSpPr>
        <p:spPr>
          <a:xfrm>
            <a:off x="337751" y="1618755"/>
            <a:ext cx="10684476" cy="90202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tr-TR" sz="2400" dirty="0">
                <a:latin typeface="Arial" pitchFamily="34" charset="0"/>
              </a:rPr>
              <a:t>Lisanslı büro faaliyetlerinin denetimi, </a:t>
            </a:r>
            <a:r>
              <a:rPr lang="tr-TR" sz="2400" dirty="0">
                <a:solidFill>
                  <a:srgbClr val="FF0000"/>
                </a:solidFill>
                <a:latin typeface="Arial" pitchFamily="34" charset="0"/>
              </a:rPr>
              <a:t>yılda en az bir kez bölge</a:t>
            </a:r>
            <a:r>
              <a:rPr lang="tr-TR" sz="2400" dirty="0">
                <a:latin typeface="Arial" pitchFamily="34" charset="0"/>
              </a:rPr>
              <a:t>, </a:t>
            </a:r>
            <a:r>
              <a:rPr lang="tr-TR" sz="2400" dirty="0">
                <a:solidFill>
                  <a:srgbClr val="FF0000"/>
                </a:solidFill>
                <a:latin typeface="Arial" pitchFamily="34" charset="0"/>
              </a:rPr>
              <a:t>2 kez kadastro müdürlüğünce </a:t>
            </a:r>
            <a:r>
              <a:rPr lang="tr-TR" sz="2400" dirty="0">
                <a:latin typeface="Arial" pitchFamily="34" charset="0"/>
              </a:rPr>
              <a:t>idarenin görevlendireceği denetim elemanı</a:t>
            </a:r>
            <a:r>
              <a:rPr lang="tr-TR" sz="2400" dirty="0">
                <a:solidFill>
                  <a:srgbClr val="FF0000"/>
                </a:solidFill>
                <a:latin typeface="Arial" pitchFamily="34" charset="0"/>
              </a:rPr>
              <a:t> </a:t>
            </a:r>
            <a:r>
              <a:rPr lang="tr-TR" sz="2400" dirty="0">
                <a:latin typeface="Arial" pitchFamily="34" charset="0"/>
              </a:rPr>
              <a:t>tarafından yapılır.  (</a:t>
            </a:r>
            <a:r>
              <a:rPr lang="tr-TR" sz="2400" dirty="0">
                <a:solidFill>
                  <a:srgbClr val="FF0000"/>
                </a:solidFill>
                <a:latin typeface="Arial" pitchFamily="34" charset="0"/>
              </a:rPr>
              <a:t>Yntm.42/2</a:t>
            </a:r>
            <a:r>
              <a:rPr lang="tr-TR" sz="2400" dirty="0">
                <a:latin typeface="Arial" pitchFamily="34" charset="0"/>
              </a:rPr>
              <a:t>)</a:t>
            </a:r>
            <a:r>
              <a:rPr lang="tr-TR" sz="2400" b="1" dirty="0">
                <a:solidFill>
                  <a:srgbClr val="1F497D"/>
                </a:solidFill>
              </a:rPr>
              <a:t> </a:t>
            </a:r>
          </a:p>
        </p:txBody>
      </p:sp>
      <p:cxnSp>
        <p:nvCxnSpPr>
          <p:cNvPr id="8" name="Düz Bağlayıcı 7">
            <a:extLst>
              <a:ext uri="{FF2B5EF4-FFF2-40B4-BE49-F238E27FC236}">
                <a16:creationId xmlns:a16="http://schemas.microsoft.com/office/drawing/2014/main" id="{6EBD0341-5472-9B49-BE23-46808BF90B3D}"/>
              </a:ext>
            </a:extLst>
          </p:cNvPr>
          <p:cNvCxnSpPr>
            <a:cxnSpLocks/>
          </p:cNvCxnSpPr>
          <p:nvPr/>
        </p:nvCxnSpPr>
        <p:spPr>
          <a:xfrm>
            <a:off x="457200" y="1322174"/>
            <a:ext cx="432486" cy="0"/>
          </a:xfrm>
          <a:prstGeom prst="line">
            <a:avLst/>
          </a:prstGeom>
          <a:ln w="31750">
            <a:solidFill>
              <a:srgbClr val="E7792B"/>
            </a:solidFill>
          </a:ln>
        </p:spPr>
        <p:style>
          <a:lnRef idx="1">
            <a:schemeClr val="accent2"/>
          </a:lnRef>
          <a:fillRef idx="0">
            <a:schemeClr val="accent2"/>
          </a:fillRef>
          <a:effectRef idx="0">
            <a:schemeClr val="accent2"/>
          </a:effectRef>
          <a:fontRef idx="minor">
            <a:schemeClr val="tx1"/>
          </a:fontRef>
        </p:style>
      </p:cxnSp>
      <p:sp>
        <p:nvSpPr>
          <p:cNvPr id="7" name="Başlık 1">
            <a:extLst>
              <a:ext uri="{FF2B5EF4-FFF2-40B4-BE49-F238E27FC236}">
                <a16:creationId xmlns:a16="http://schemas.microsoft.com/office/drawing/2014/main" id="{CB153186-C8ED-456F-B97E-1C672EFFEB95}"/>
              </a:ext>
            </a:extLst>
          </p:cNvPr>
          <p:cNvSpPr>
            <a:spLocks noGrp="1"/>
          </p:cNvSpPr>
          <p:nvPr>
            <p:ph type="ctrTitle"/>
          </p:nvPr>
        </p:nvSpPr>
        <p:spPr>
          <a:xfrm>
            <a:off x="350838" y="358775"/>
            <a:ext cx="4839727" cy="493713"/>
          </a:xfrm>
        </p:spPr>
        <p:txBody>
          <a:bodyPr>
            <a:normAutofit fontScale="90000"/>
          </a:bodyPr>
          <a:lstStyle/>
          <a:p>
            <a:pPr algn="l"/>
            <a:r>
              <a:rPr lang="tr-TR" sz="2400" b="1" dirty="0">
                <a:solidFill>
                  <a:srgbClr val="E7792B"/>
                </a:solidFill>
                <a:latin typeface="Arial Black" panose="020B0604020202020204" pitchFamily="34" charset="0"/>
              </a:rPr>
              <a:t>LİHKAB DENETİM  İŞLEMLERİ</a:t>
            </a:r>
            <a:endParaRPr lang="tr-TR" sz="2400" b="1" dirty="0">
              <a:solidFill>
                <a:srgbClr val="E7792B"/>
              </a:solidFill>
              <a:latin typeface="Arial Black" panose="020B0604020202020204" pitchFamily="34" charset="0"/>
              <a:cs typeface="Arial Black" panose="020B0604020202020204" pitchFamily="34" charset="0"/>
            </a:endParaRPr>
          </a:p>
        </p:txBody>
      </p:sp>
      <p:pic>
        <p:nvPicPr>
          <p:cNvPr id="10" name="Picture 2" descr="C:\Users\tk36026\Desktop\denetim resim.jfif">
            <a:extLst>
              <a:ext uri="{FF2B5EF4-FFF2-40B4-BE49-F238E27FC236}">
                <a16:creationId xmlns:a16="http://schemas.microsoft.com/office/drawing/2014/main" id="{8FDA1B76-A00A-4427-8DB3-CEBA6EF64C85}"/>
              </a:ext>
            </a:extLst>
          </p:cNvPr>
          <p:cNvPicPr>
            <a:picLocks noChangeAspect="1" noChangeArrowheads="1"/>
          </p:cNvPicPr>
          <p:nvPr/>
        </p:nvPicPr>
        <p:blipFill>
          <a:blip r:embed="rId2"/>
          <a:srcRect/>
          <a:stretch>
            <a:fillRect/>
          </a:stretch>
        </p:blipFill>
        <p:spPr bwMode="auto">
          <a:xfrm>
            <a:off x="1398497" y="3545539"/>
            <a:ext cx="7052776" cy="1639501"/>
          </a:xfrm>
          <a:prstGeom prst="rect">
            <a:avLst/>
          </a:prstGeom>
          <a:noFill/>
        </p:spPr>
      </p:pic>
    </p:spTree>
    <p:extLst>
      <p:ext uri="{BB962C8B-B14F-4D97-AF65-F5344CB8AC3E}">
        <p14:creationId xmlns:p14="http://schemas.microsoft.com/office/powerpoint/2010/main" val="35687880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B707D910-EC96-5E43-824D-A4B77D0D00AC}"/>
              </a:ext>
            </a:extLst>
          </p:cNvPr>
          <p:cNvSpPr txBox="1">
            <a:spLocks/>
          </p:cNvSpPr>
          <p:nvPr/>
        </p:nvSpPr>
        <p:spPr>
          <a:xfrm>
            <a:off x="350108" y="753806"/>
            <a:ext cx="4612509" cy="3952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1100" b="1" dirty="0">
                <a:solidFill>
                  <a:schemeClr val="tx1">
                    <a:lumMod val="85000"/>
                    <a:lumOff val="15000"/>
                  </a:schemeClr>
                </a:solidFill>
                <a:latin typeface="Arial Black" panose="020B0604020202020204" pitchFamily="34" charset="0"/>
              </a:rPr>
              <a:t>ARŞİVLEME</a:t>
            </a:r>
            <a:r>
              <a:rPr lang="tr-TR" altLang="en-US" sz="1100" b="1" dirty="0">
                <a:solidFill>
                  <a:schemeClr val="tx1">
                    <a:lumMod val="85000"/>
                    <a:lumOff val="15000"/>
                  </a:schemeClr>
                </a:solidFill>
                <a:latin typeface="Arial Black" panose="020B0604020202020204" pitchFamily="34" charset="0"/>
              </a:rPr>
              <a:t> </a:t>
            </a:r>
            <a:endParaRPr lang="tr-TR" sz="1100" b="1" dirty="0">
              <a:solidFill>
                <a:schemeClr val="tx1">
                  <a:lumMod val="85000"/>
                  <a:lumOff val="15000"/>
                </a:schemeClr>
              </a:solidFill>
              <a:latin typeface="Arial Black" panose="020B0604020202020204" pitchFamily="34" charset="0"/>
            </a:endParaRPr>
          </a:p>
        </p:txBody>
      </p:sp>
      <p:cxnSp>
        <p:nvCxnSpPr>
          <p:cNvPr id="8" name="Düz Bağlayıcı 7">
            <a:extLst>
              <a:ext uri="{FF2B5EF4-FFF2-40B4-BE49-F238E27FC236}">
                <a16:creationId xmlns:a16="http://schemas.microsoft.com/office/drawing/2014/main" id="{6EBD0341-5472-9B49-BE23-46808BF90B3D}"/>
              </a:ext>
            </a:extLst>
          </p:cNvPr>
          <p:cNvCxnSpPr>
            <a:cxnSpLocks/>
          </p:cNvCxnSpPr>
          <p:nvPr/>
        </p:nvCxnSpPr>
        <p:spPr>
          <a:xfrm>
            <a:off x="457200" y="1322174"/>
            <a:ext cx="432486" cy="0"/>
          </a:xfrm>
          <a:prstGeom prst="line">
            <a:avLst/>
          </a:prstGeom>
          <a:ln w="31750">
            <a:solidFill>
              <a:srgbClr val="E7792B"/>
            </a:solidFill>
          </a:ln>
        </p:spPr>
        <p:style>
          <a:lnRef idx="1">
            <a:schemeClr val="accent2"/>
          </a:lnRef>
          <a:fillRef idx="0">
            <a:schemeClr val="accent2"/>
          </a:fillRef>
          <a:effectRef idx="0">
            <a:schemeClr val="accent2"/>
          </a:effectRef>
          <a:fontRef idx="minor">
            <a:schemeClr val="tx1"/>
          </a:fontRef>
        </p:style>
      </p:cxnSp>
      <p:sp>
        <p:nvSpPr>
          <p:cNvPr id="7" name="Başlık 1">
            <a:extLst>
              <a:ext uri="{FF2B5EF4-FFF2-40B4-BE49-F238E27FC236}">
                <a16:creationId xmlns:a16="http://schemas.microsoft.com/office/drawing/2014/main" id="{CB153186-C8ED-456F-B97E-1C672EFFEB95}"/>
              </a:ext>
            </a:extLst>
          </p:cNvPr>
          <p:cNvSpPr>
            <a:spLocks noGrp="1"/>
          </p:cNvSpPr>
          <p:nvPr>
            <p:ph type="ctrTitle"/>
          </p:nvPr>
        </p:nvSpPr>
        <p:spPr>
          <a:xfrm>
            <a:off x="350838" y="358775"/>
            <a:ext cx="4839727" cy="493713"/>
          </a:xfrm>
        </p:spPr>
        <p:txBody>
          <a:bodyPr>
            <a:normAutofit fontScale="90000"/>
          </a:bodyPr>
          <a:lstStyle/>
          <a:p>
            <a:pPr algn="l"/>
            <a:r>
              <a:rPr lang="tr-TR" sz="2400" b="1" dirty="0">
                <a:solidFill>
                  <a:srgbClr val="E7792B"/>
                </a:solidFill>
                <a:latin typeface="Arial Black" panose="020B0604020202020204" pitchFamily="34" charset="0"/>
              </a:rPr>
              <a:t>LİHKAB DENETİM  İŞLEMLERİ</a:t>
            </a:r>
            <a:endParaRPr lang="tr-TR" sz="2400" b="1" dirty="0">
              <a:solidFill>
                <a:srgbClr val="E7792B"/>
              </a:solidFill>
              <a:latin typeface="Arial Black" panose="020B0604020202020204" pitchFamily="34" charset="0"/>
              <a:cs typeface="Arial Black" panose="020B0604020202020204" pitchFamily="34" charset="0"/>
            </a:endParaRPr>
          </a:p>
        </p:txBody>
      </p:sp>
      <p:sp>
        <p:nvSpPr>
          <p:cNvPr id="3" name="Metin kutusu 2">
            <a:extLst>
              <a:ext uri="{FF2B5EF4-FFF2-40B4-BE49-F238E27FC236}">
                <a16:creationId xmlns:a16="http://schemas.microsoft.com/office/drawing/2014/main" id="{AB713389-3848-42D8-A3F4-FB5FE7055110}"/>
              </a:ext>
            </a:extLst>
          </p:cNvPr>
          <p:cNvSpPr txBox="1"/>
          <p:nvPr/>
        </p:nvSpPr>
        <p:spPr>
          <a:xfrm>
            <a:off x="280657" y="1778171"/>
            <a:ext cx="11473442" cy="3600986"/>
          </a:xfrm>
          <a:prstGeom prst="rect">
            <a:avLst/>
          </a:prstGeom>
          <a:noFill/>
        </p:spPr>
        <p:txBody>
          <a:bodyPr wrap="square" rtlCol="0">
            <a:spAutoFit/>
          </a:bodyPr>
          <a:lstStyle/>
          <a:p>
            <a:pPr algn="just"/>
            <a:r>
              <a:rPr lang="tr-TR" sz="3600" b="1" dirty="0">
                <a:latin typeface="Arial" pitchFamily="34" charset="0"/>
                <a:cs typeface="Arial" pitchFamily="34" charset="0"/>
              </a:rPr>
              <a:t>SÖZLEŞME DOSYASI </a:t>
            </a:r>
          </a:p>
          <a:p>
            <a:pPr algn="just"/>
            <a:endParaRPr lang="tr-TR" b="1" dirty="0">
              <a:latin typeface="Arial" pitchFamily="34" charset="0"/>
              <a:cs typeface="Arial" pitchFamily="34" charset="0"/>
            </a:endParaRPr>
          </a:p>
          <a:p>
            <a:pPr algn="just"/>
            <a:endParaRPr lang="tr-TR" dirty="0">
              <a:latin typeface="Arial" pitchFamily="34" charset="0"/>
              <a:cs typeface="Arial" pitchFamily="34" charset="0"/>
            </a:endParaRPr>
          </a:p>
          <a:p>
            <a:pPr algn="just"/>
            <a:r>
              <a:rPr lang="tr-TR" sz="4000" dirty="0">
                <a:solidFill>
                  <a:srgbClr val="FF0000"/>
                </a:solidFill>
                <a:cs typeface="Times New Roman" pitchFamily="18" charset="0"/>
              </a:rPr>
              <a:t>İptal edilenler de dahil olmak üzere sözleşmeler, işleme verilen kayıt numarasına ve yıla göre sözleşme dosyasında arşivleniyor mu?  </a:t>
            </a:r>
            <a:endParaRPr lang="tr-TR" sz="4000" b="1" dirty="0">
              <a:solidFill>
                <a:srgbClr val="1F497D"/>
              </a:solidFill>
            </a:endParaRPr>
          </a:p>
          <a:p>
            <a:pPr algn="just"/>
            <a:endParaRPr lang="tr-TR" dirty="0">
              <a:latin typeface="Arial" pitchFamily="34" charset="0"/>
              <a:cs typeface="Arial" pitchFamily="34" charset="0"/>
            </a:endParaRPr>
          </a:p>
          <a:p>
            <a:pPr indent="450850" algn="just"/>
            <a:endParaRPr lang="tr-TR" dirty="0"/>
          </a:p>
        </p:txBody>
      </p:sp>
    </p:spTree>
    <p:extLst>
      <p:ext uri="{BB962C8B-B14F-4D97-AF65-F5344CB8AC3E}">
        <p14:creationId xmlns:p14="http://schemas.microsoft.com/office/powerpoint/2010/main" val="21377059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B707D910-EC96-5E43-824D-A4B77D0D00AC}"/>
              </a:ext>
            </a:extLst>
          </p:cNvPr>
          <p:cNvSpPr txBox="1">
            <a:spLocks/>
          </p:cNvSpPr>
          <p:nvPr/>
        </p:nvSpPr>
        <p:spPr>
          <a:xfrm>
            <a:off x="350108" y="753806"/>
            <a:ext cx="4612509" cy="3952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1100" b="1" dirty="0">
                <a:solidFill>
                  <a:schemeClr val="tx1">
                    <a:lumMod val="85000"/>
                    <a:lumOff val="15000"/>
                  </a:schemeClr>
                </a:solidFill>
                <a:latin typeface="Arial Black" panose="020B0604020202020204" pitchFamily="34" charset="0"/>
              </a:rPr>
              <a:t>ARŞİVLEME</a:t>
            </a:r>
            <a:r>
              <a:rPr lang="tr-TR" altLang="en-US" sz="1100" b="1" dirty="0">
                <a:solidFill>
                  <a:schemeClr val="tx1">
                    <a:lumMod val="85000"/>
                    <a:lumOff val="15000"/>
                  </a:schemeClr>
                </a:solidFill>
                <a:latin typeface="Arial Black" panose="020B0604020202020204" pitchFamily="34" charset="0"/>
              </a:rPr>
              <a:t> </a:t>
            </a:r>
            <a:endParaRPr lang="tr-TR" sz="1100" b="1" dirty="0">
              <a:solidFill>
                <a:schemeClr val="tx1">
                  <a:lumMod val="85000"/>
                  <a:lumOff val="15000"/>
                </a:schemeClr>
              </a:solidFill>
              <a:latin typeface="Arial Black" panose="020B0604020202020204" pitchFamily="34" charset="0"/>
            </a:endParaRPr>
          </a:p>
        </p:txBody>
      </p:sp>
      <p:cxnSp>
        <p:nvCxnSpPr>
          <p:cNvPr id="8" name="Düz Bağlayıcı 7">
            <a:extLst>
              <a:ext uri="{FF2B5EF4-FFF2-40B4-BE49-F238E27FC236}">
                <a16:creationId xmlns:a16="http://schemas.microsoft.com/office/drawing/2014/main" id="{6EBD0341-5472-9B49-BE23-46808BF90B3D}"/>
              </a:ext>
            </a:extLst>
          </p:cNvPr>
          <p:cNvCxnSpPr>
            <a:cxnSpLocks/>
          </p:cNvCxnSpPr>
          <p:nvPr/>
        </p:nvCxnSpPr>
        <p:spPr>
          <a:xfrm>
            <a:off x="457200" y="1322174"/>
            <a:ext cx="432486" cy="0"/>
          </a:xfrm>
          <a:prstGeom prst="line">
            <a:avLst/>
          </a:prstGeom>
          <a:ln w="31750">
            <a:solidFill>
              <a:srgbClr val="E7792B"/>
            </a:solidFill>
          </a:ln>
        </p:spPr>
        <p:style>
          <a:lnRef idx="1">
            <a:schemeClr val="accent2"/>
          </a:lnRef>
          <a:fillRef idx="0">
            <a:schemeClr val="accent2"/>
          </a:fillRef>
          <a:effectRef idx="0">
            <a:schemeClr val="accent2"/>
          </a:effectRef>
          <a:fontRef idx="minor">
            <a:schemeClr val="tx1"/>
          </a:fontRef>
        </p:style>
      </p:cxnSp>
      <p:sp>
        <p:nvSpPr>
          <p:cNvPr id="7" name="Başlık 1">
            <a:extLst>
              <a:ext uri="{FF2B5EF4-FFF2-40B4-BE49-F238E27FC236}">
                <a16:creationId xmlns:a16="http://schemas.microsoft.com/office/drawing/2014/main" id="{CB153186-C8ED-456F-B97E-1C672EFFEB95}"/>
              </a:ext>
            </a:extLst>
          </p:cNvPr>
          <p:cNvSpPr>
            <a:spLocks noGrp="1"/>
          </p:cNvSpPr>
          <p:nvPr>
            <p:ph type="ctrTitle"/>
          </p:nvPr>
        </p:nvSpPr>
        <p:spPr>
          <a:xfrm>
            <a:off x="350838" y="358775"/>
            <a:ext cx="4839727" cy="493713"/>
          </a:xfrm>
        </p:spPr>
        <p:txBody>
          <a:bodyPr>
            <a:normAutofit fontScale="90000"/>
          </a:bodyPr>
          <a:lstStyle/>
          <a:p>
            <a:pPr algn="l"/>
            <a:r>
              <a:rPr lang="tr-TR" sz="2400" b="1" dirty="0">
                <a:solidFill>
                  <a:srgbClr val="E7792B"/>
                </a:solidFill>
                <a:latin typeface="Arial Black" panose="020B0604020202020204" pitchFamily="34" charset="0"/>
              </a:rPr>
              <a:t>LİHKAB DENETİM  İŞLEMLERİ</a:t>
            </a:r>
            <a:endParaRPr lang="tr-TR" sz="2400" b="1" dirty="0">
              <a:solidFill>
                <a:srgbClr val="E7792B"/>
              </a:solidFill>
              <a:latin typeface="Arial Black" panose="020B0604020202020204" pitchFamily="34" charset="0"/>
              <a:cs typeface="Arial Black" panose="020B0604020202020204" pitchFamily="34" charset="0"/>
            </a:endParaRPr>
          </a:p>
        </p:txBody>
      </p:sp>
      <p:pic>
        <p:nvPicPr>
          <p:cNvPr id="2" name="Resim 1">
            <a:extLst>
              <a:ext uri="{FF2B5EF4-FFF2-40B4-BE49-F238E27FC236}">
                <a16:creationId xmlns:a16="http://schemas.microsoft.com/office/drawing/2014/main" id="{2C596F6E-9BC8-40E3-989A-1869AB62D43D}"/>
              </a:ext>
            </a:extLst>
          </p:cNvPr>
          <p:cNvPicPr>
            <a:picLocks noChangeAspect="1"/>
          </p:cNvPicPr>
          <p:nvPr/>
        </p:nvPicPr>
        <p:blipFill>
          <a:blip r:embed="rId2"/>
          <a:stretch>
            <a:fillRect/>
          </a:stretch>
        </p:blipFill>
        <p:spPr>
          <a:xfrm>
            <a:off x="490191" y="1393795"/>
            <a:ext cx="5271417" cy="4643022"/>
          </a:xfrm>
          <a:prstGeom prst="rect">
            <a:avLst/>
          </a:prstGeom>
        </p:spPr>
      </p:pic>
      <p:pic>
        <p:nvPicPr>
          <p:cNvPr id="4" name="Resim 3">
            <a:extLst>
              <a:ext uri="{FF2B5EF4-FFF2-40B4-BE49-F238E27FC236}">
                <a16:creationId xmlns:a16="http://schemas.microsoft.com/office/drawing/2014/main" id="{C9D0B68B-EE29-4BD9-AA28-A1C2AEA1EE9E}"/>
              </a:ext>
            </a:extLst>
          </p:cNvPr>
          <p:cNvPicPr>
            <a:picLocks noChangeAspect="1"/>
          </p:cNvPicPr>
          <p:nvPr/>
        </p:nvPicPr>
        <p:blipFill>
          <a:blip r:embed="rId2"/>
          <a:stretch>
            <a:fillRect/>
          </a:stretch>
        </p:blipFill>
        <p:spPr>
          <a:xfrm>
            <a:off x="5877021" y="1162978"/>
            <a:ext cx="5708338" cy="4580877"/>
          </a:xfrm>
          <a:prstGeom prst="rect">
            <a:avLst/>
          </a:prstGeom>
        </p:spPr>
      </p:pic>
    </p:spTree>
    <p:extLst>
      <p:ext uri="{BB962C8B-B14F-4D97-AF65-F5344CB8AC3E}">
        <p14:creationId xmlns:p14="http://schemas.microsoft.com/office/powerpoint/2010/main" val="26592045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B707D910-EC96-5E43-824D-A4B77D0D00AC}"/>
              </a:ext>
            </a:extLst>
          </p:cNvPr>
          <p:cNvSpPr txBox="1">
            <a:spLocks/>
          </p:cNvSpPr>
          <p:nvPr/>
        </p:nvSpPr>
        <p:spPr>
          <a:xfrm>
            <a:off x="350108" y="904728"/>
            <a:ext cx="4612509" cy="3952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1100" b="1" dirty="0">
                <a:solidFill>
                  <a:schemeClr val="tx1">
                    <a:lumMod val="85000"/>
                    <a:lumOff val="15000"/>
                  </a:schemeClr>
                </a:solidFill>
                <a:latin typeface="Arial Black" panose="020B0604020202020204" pitchFamily="34" charset="0"/>
              </a:rPr>
              <a:t>SÖZLEŞME DOSYASI </a:t>
            </a:r>
          </a:p>
          <a:p>
            <a:pPr algn="l"/>
            <a:r>
              <a:rPr lang="tr-TR" altLang="en-US" sz="1100" b="1" dirty="0">
                <a:solidFill>
                  <a:schemeClr val="tx1">
                    <a:lumMod val="85000"/>
                    <a:lumOff val="15000"/>
                  </a:schemeClr>
                </a:solidFill>
                <a:latin typeface="Arial Black" panose="020B0604020202020204" pitchFamily="34" charset="0"/>
              </a:rPr>
              <a:t> </a:t>
            </a:r>
            <a:endParaRPr lang="tr-TR" sz="1100" b="1" dirty="0">
              <a:solidFill>
                <a:schemeClr val="tx1">
                  <a:lumMod val="85000"/>
                  <a:lumOff val="15000"/>
                </a:schemeClr>
              </a:solidFill>
              <a:latin typeface="Arial Black" panose="020B0604020202020204" pitchFamily="34" charset="0"/>
            </a:endParaRPr>
          </a:p>
        </p:txBody>
      </p:sp>
      <p:cxnSp>
        <p:nvCxnSpPr>
          <p:cNvPr id="8" name="Düz Bağlayıcı 7">
            <a:extLst>
              <a:ext uri="{FF2B5EF4-FFF2-40B4-BE49-F238E27FC236}">
                <a16:creationId xmlns:a16="http://schemas.microsoft.com/office/drawing/2014/main" id="{6EBD0341-5472-9B49-BE23-46808BF90B3D}"/>
              </a:ext>
            </a:extLst>
          </p:cNvPr>
          <p:cNvCxnSpPr>
            <a:cxnSpLocks/>
          </p:cNvCxnSpPr>
          <p:nvPr/>
        </p:nvCxnSpPr>
        <p:spPr>
          <a:xfrm>
            <a:off x="457200" y="1322174"/>
            <a:ext cx="432486" cy="0"/>
          </a:xfrm>
          <a:prstGeom prst="line">
            <a:avLst/>
          </a:prstGeom>
          <a:ln w="31750">
            <a:solidFill>
              <a:srgbClr val="E7792B"/>
            </a:solidFill>
          </a:ln>
        </p:spPr>
        <p:style>
          <a:lnRef idx="1">
            <a:schemeClr val="accent2"/>
          </a:lnRef>
          <a:fillRef idx="0">
            <a:schemeClr val="accent2"/>
          </a:fillRef>
          <a:effectRef idx="0">
            <a:schemeClr val="accent2"/>
          </a:effectRef>
          <a:fontRef idx="minor">
            <a:schemeClr val="tx1"/>
          </a:fontRef>
        </p:style>
      </p:cxnSp>
      <p:sp>
        <p:nvSpPr>
          <p:cNvPr id="7" name="Başlık 1">
            <a:extLst>
              <a:ext uri="{FF2B5EF4-FFF2-40B4-BE49-F238E27FC236}">
                <a16:creationId xmlns:a16="http://schemas.microsoft.com/office/drawing/2014/main" id="{CB153186-C8ED-456F-B97E-1C672EFFEB95}"/>
              </a:ext>
            </a:extLst>
          </p:cNvPr>
          <p:cNvSpPr>
            <a:spLocks noGrp="1"/>
          </p:cNvSpPr>
          <p:nvPr>
            <p:ph type="ctrTitle"/>
          </p:nvPr>
        </p:nvSpPr>
        <p:spPr>
          <a:xfrm>
            <a:off x="350838" y="358775"/>
            <a:ext cx="4839727" cy="493713"/>
          </a:xfrm>
        </p:spPr>
        <p:txBody>
          <a:bodyPr>
            <a:normAutofit fontScale="90000"/>
          </a:bodyPr>
          <a:lstStyle/>
          <a:p>
            <a:pPr algn="l"/>
            <a:r>
              <a:rPr lang="tr-TR" sz="2400" b="1" dirty="0">
                <a:solidFill>
                  <a:srgbClr val="E7792B"/>
                </a:solidFill>
                <a:latin typeface="Arial Black" panose="020B0604020202020204" pitchFamily="34" charset="0"/>
              </a:rPr>
              <a:t>LİHKAB DENETİM  İŞLEMLERİ</a:t>
            </a:r>
            <a:endParaRPr lang="tr-TR" sz="2400" b="1" dirty="0">
              <a:solidFill>
                <a:srgbClr val="E7792B"/>
              </a:solidFill>
              <a:latin typeface="Arial Black" panose="020B0604020202020204" pitchFamily="34" charset="0"/>
              <a:cs typeface="Arial Black" panose="020B0604020202020204" pitchFamily="34" charset="0"/>
            </a:endParaRPr>
          </a:p>
        </p:txBody>
      </p:sp>
      <p:sp>
        <p:nvSpPr>
          <p:cNvPr id="3" name="Metin kutusu 2">
            <a:extLst>
              <a:ext uri="{FF2B5EF4-FFF2-40B4-BE49-F238E27FC236}">
                <a16:creationId xmlns:a16="http://schemas.microsoft.com/office/drawing/2014/main" id="{AB713389-3848-42D8-A3F4-FB5FE7055110}"/>
              </a:ext>
            </a:extLst>
          </p:cNvPr>
          <p:cNvSpPr txBox="1"/>
          <p:nvPr/>
        </p:nvSpPr>
        <p:spPr>
          <a:xfrm>
            <a:off x="280657" y="1778171"/>
            <a:ext cx="11473442" cy="2585323"/>
          </a:xfrm>
          <a:prstGeom prst="rect">
            <a:avLst/>
          </a:prstGeom>
          <a:noFill/>
        </p:spPr>
        <p:txBody>
          <a:bodyPr wrap="square" rtlCol="0">
            <a:spAutoFit/>
          </a:bodyPr>
          <a:lstStyle/>
          <a:p>
            <a:pPr algn="just">
              <a:defRPr/>
            </a:pPr>
            <a:r>
              <a:rPr lang="tr-TR" sz="3600" dirty="0">
                <a:solidFill>
                  <a:srgbClr val="FF0000"/>
                </a:solidFill>
                <a:latin typeface="Arial" pitchFamily="34" charset="0"/>
                <a:cs typeface="Arial" pitchFamily="34" charset="0"/>
              </a:rPr>
              <a:t>İş ücretlerine ve sürelerine </a:t>
            </a:r>
            <a:r>
              <a:rPr lang="tr-TR" sz="3600" dirty="0">
                <a:latin typeface="Arial" pitchFamily="34" charset="0"/>
                <a:cs typeface="Arial" pitchFamily="34" charset="0"/>
              </a:rPr>
              <a:t>uyulup uyulmadığını,</a:t>
            </a:r>
          </a:p>
          <a:p>
            <a:pPr algn="just">
              <a:defRPr/>
            </a:pPr>
            <a:endParaRPr lang="tr-TR" sz="3600" dirty="0">
              <a:latin typeface="Arial" pitchFamily="34" charset="0"/>
              <a:cs typeface="Arial" pitchFamily="34" charset="0"/>
            </a:endParaRPr>
          </a:p>
          <a:p>
            <a:pPr algn="just">
              <a:defRPr/>
            </a:pPr>
            <a:r>
              <a:rPr lang="tr-TR" sz="3600" dirty="0">
                <a:solidFill>
                  <a:srgbClr val="FF0000"/>
                </a:solidFill>
                <a:latin typeface="Arial" pitchFamily="34" charset="0"/>
                <a:cs typeface="Arial" pitchFamily="34" charset="0"/>
              </a:rPr>
              <a:t>Çalışma saatlerine uyulup </a:t>
            </a:r>
            <a:r>
              <a:rPr lang="tr-TR" sz="3600" dirty="0">
                <a:latin typeface="Arial" pitchFamily="34" charset="0"/>
                <a:cs typeface="Arial" pitchFamily="34" charset="0"/>
              </a:rPr>
              <a:t>uyulmadığını,</a:t>
            </a:r>
          </a:p>
          <a:p>
            <a:pPr algn="just"/>
            <a:endParaRPr lang="tr-TR" sz="3600" dirty="0">
              <a:latin typeface="Arial" pitchFamily="34" charset="0"/>
              <a:cs typeface="Arial" pitchFamily="34" charset="0"/>
            </a:endParaRPr>
          </a:p>
          <a:p>
            <a:pPr indent="450850" algn="just"/>
            <a:endParaRPr lang="tr-TR" dirty="0"/>
          </a:p>
        </p:txBody>
      </p:sp>
      <p:pic>
        <p:nvPicPr>
          <p:cNvPr id="9" name="Picture 2" descr="C:\Users\tk36026\Desktop\çalışma-sürelerin.jpg">
            <a:extLst>
              <a:ext uri="{FF2B5EF4-FFF2-40B4-BE49-F238E27FC236}">
                <a16:creationId xmlns:a16="http://schemas.microsoft.com/office/drawing/2014/main" id="{8DC4D5D0-CE57-48BB-9A4B-2C6270731509}"/>
              </a:ext>
            </a:extLst>
          </p:cNvPr>
          <p:cNvPicPr>
            <a:picLocks noChangeAspect="1" noChangeArrowheads="1"/>
          </p:cNvPicPr>
          <p:nvPr/>
        </p:nvPicPr>
        <p:blipFill>
          <a:blip r:embed="rId2"/>
          <a:srcRect/>
          <a:stretch>
            <a:fillRect/>
          </a:stretch>
        </p:blipFill>
        <p:spPr bwMode="auto">
          <a:xfrm>
            <a:off x="433467" y="3547494"/>
            <a:ext cx="8198198" cy="2294013"/>
          </a:xfrm>
          <a:prstGeom prst="rect">
            <a:avLst/>
          </a:prstGeom>
          <a:noFill/>
        </p:spPr>
      </p:pic>
    </p:spTree>
    <p:extLst>
      <p:ext uri="{BB962C8B-B14F-4D97-AF65-F5344CB8AC3E}">
        <p14:creationId xmlns:p14="http://schemas.microsoft.com/office/powerpoint/2010/main" val="17915178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B707D910-EC96-5E43-824D-A4B77D0D00AC}"/>
              </a:ext>
            </a:extLst>
          </p:cNvPr>
          <p:cNvSpPr txBox="1">
            <a:spLocks/>
          </p:cNvSpPr>
          <p:nvPr/>
        </p:nvSpPr>
        <p:spPr>
          <a:xfrm>
            <a:off x="350108" y="753806"/>
            <a:ext cx="4612509" cy="3952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1100" b="1" dirty="0">
                <a:solidFill>
                  <a:schemeClr val="tx1">
                    <a:lumMod val="85000"/>
                    <a:lumOff val="15000"/>
                  </a:schemeClr>
                </a:solidFill>
                <a:latin typeface="Arial Black" panose="020B0604020202020204" pitchFamily="34" charset="0"/>
              </a:rPr>
              <a:t>TEFTİŞ VE DENETİMLERİN UYGULANMASI</a:t>
            </a:r>
            <a:r>
              <a:rPr lang="tr-TR" altLang="en-US" sz="1100" b="1" dirty="0">
                <a:solidFill>
                  <a:schemeClr val="tx1">
                    <a:lumMod val="85000"/>
                    <a:lumOff val="15000"/>
                  </a:schemeClr>
                </a:solidFill>
                <a:latin typeface="Arial Black" panose="020B0604020202020204" pitchFamily="34" charset="0"/>
              </a:rPr>
              <a:t> </a:t>
            </a:r>
            <a:endParaRPr lang="tr-TR" sz="1100" b="1" dirty="0">
              <a:solidFill>
                <a:schemeClr val="tx1">
                  <a:lumMod val="85000"/>
                  <a:lumOff val="15000"/>
                </a:schemeClr>
              </a:solidFill>
              <a:latin typeface="Arial Black" panose="020B0604020202020204" pitchFamily="34" charset="0"/>
            </a:endParaRPr>
          </a:p>
        </p:txBody>
      </p:sp>
      <p:cxnSp>
        <p:nvCxnSpPr>
          <p:cNvPr id="8" name="Düz Bağlayıcı 7">
            <a:extLst>
              <a:ext uri="{FF2B5EF4-FFF2-40B4-BE49-F238E27FC236}">
                <a16:creationId xmlns:a16="http://schemas.microsoft.com/office/drawing/2014/main" id="{6EBD0341-5472-9B49-BE23-46808BF90B3D}"/>
              </a:ext>
            </a:extLst>
          </p:cNvPr>
          <p:cNvCxnSpPr>
            <a:cxnSpLocks/>
          </p:cNvCxnSpPr>
          <p:nvPr/>
        </p:nvCxnSpPr>
        <p:spPr>
          <a:xfrm>
            <a:off x="457200" y="1322174"/>
            <a:ext cx="432486" cy="0"/>
          </a:xfrm>
          <a:prstGeom prst="line">
            <a:avLst/>
          </a:prstGeom>
          <a:ln w="31750">
            <a:solidFill>
              <a:srgbClr val="E7792B"/>
            </a:solidFill>
          </a:ln>
        </p:spPr>
        <p:style>
          <a:lnRef idx="1">
            <a:schemeClr val="accent2"/>
          </a:lnRef>
          <a:fillRef idx="0">
            <a:schemeClr val="accent2"/>
          </a:fillRef>
          <a:effectRef idx="0">
            <a:schemeClr val="accent2"/>
          </a:effectRef>
          <a:fontRef idx="minor">
            <a:schemeClr val="tx1"/>
          </a:fontRef>
        </p:style>
      </p:cxnSp>
      <p:sp>
        <p:nvSpPr>
          <p:cNvPr id="7" name="Başlık 1">
            <a:extLst>
              <a:ext uri="{FF2B5EF4-FFF2-40B4-BE49-F238E27FC236}">
                <a16:creationId xmlns:a16="http://schemas.microsoft.com/office/drawing/2014/main" id="{CB153186-C8ED-456F-B97E-1C672EFFEB95}"/>
              </a:ext>
            </a:extLst>
          </p:cNvPr>
          <p:cNvSpPr>
            <a:spLocks noGrp="1"/>
          </p:cNvSpPr>
          <p:nvPr>
            <p:ph type="ctrTitle"/>
          </p:nvPr>
        </p:nvSpPr>
        <p:spPr>
          <a:xfrm>
            <a:off x="350838" y="358775"/>
            <a:ext cx="4839727" cy="493713"/>
          </a:xfrm>
        </p:spPr>
        <p:txBody>
          <a:bodyPr>
            <a:normAutofit fontScale="90000"/>
          </a:bodyPr>
          <a:lstStyle/>
          <a:p>
            <a:pPr algn="l"/>
            <a:r>
              <a:rPr lang="tr-TR" sz="2400" b="1" dirty="0">
                <a:solidFill>
                  <a:srgbClr val="E7792B"/>
                </a:solidFill>
                <a:latin typeface="Arial Black" panose="020B0604020202020204" pitchFamily="34" charset="0"/>
              </a:rPr>
              <a:t>LİHKAB DENETİM  İŞLEMLERİ</a:t>
            </a:r>
            <a:endParaRPr lang="tr-TR" sz="2400" b="1" dirty="0">
              <a:solidFill>
                <a:srgbClr val="E7792B"/>
              </a:solidFill>
              <a:latin typeface="Arial Black" panose="020B0604020202020204" pitchFamily="34" charset="0"/>
              <a:cs typeface="Arial Black" panose="020B0604020202020204" pitchFamily="34" charset="0"/>
            </a:endParaRPr>
          </a:p>
        </p:txBody>
      </p:sp>
      <p:sp>
        <p:nvSpPr>
          <p:cNvPr id="3" name="Metin kutusu 2">
            <a:extLst>
              <a:ext uri="{FF2B5EF4-FFF2-40B4-BE49-F238E27FC236}">
                <a16:creationId xmlns:a16="http://schemas.microsoft.com/office/drawing/2014/main" id="{AB713389-3848-42D8-A3F4-FB5FE7055110}"/>
              </a:ext>
            </a:extLst>
          </p:cNvPr>
          <p:cNvSpPr txBox="1"/>
          <p:nvPr/>
        </p:nvSpPr>
        <p:spPr>
          <a:xfrm>
            <a:off x="280657" y="1778171"/>
            <a:ext cx="11473442" cy="2308324"/>
          </a:xfrm>
          <a:prstGeom prst="rect">
            <a:avLst/>
          </a:prstGeom>
          <a:noFill/>
        </p:spPr>
        <p:txBody>
          <a:bodyPr wrap="square" rtlCol="0">
            <a:spAutoFit/>
          </a:bodyPr>
          <a:lstStyle/>
          <a:p>
            <a:pPr eaLnBrk="1" hangingPunct="1"/>
            <a:r>
              <a:rPr lang="tr-TR" dirty="0">
                <a:latin typeface="Arial" pitchFamily="34" charset="0"/>
                <a:cs typeface="Arial" pitchFamily="34" charset="0"/>
              </a:rPr>
              <a:t>TEFTİŞ VE DENETİME YARDIMCI OLUNMASI</a:t>
            </a:r>
          </a:p>
          <a:p>
            <a:pPr eaLnBrk="1" hangingPunct="1"/>
            <a:endParaRPr lang="tr-TR" dirty="0">
              <a:latin typeface="Arial" pitchFamily="34" charset="0"/>
              <a:cs typeface="Arial" pitchFamily="34" charset="0"/>
            </a:endParaRPr>
          </a:p>
          <a:p>
            <a:pPr eaLnBrk="1" hangingPunct="1"/>
            <a:r>
              <a:rPr lang="tr-TR" sz="1800" dirty="0">
                <a:latin typeface="Arial" pitchFamily="34" charset="0"/>
                <a:cs typeface="Arial" pitchFamily="34" charset="0"/>
              </a:rPr>
              <a:t>Denetim elemanınca talep edilen </a:t>
            </a:r>
            <a:r>
              <a:rPr lang="tr-TR" sz="1800" dirty="0">
                <a:solidFill>
                  <a:srgbClr val="FF0000"/>
                </a:solidFill>
                <a:latin typeface="Arial" pitchFamily="34" charset="0"/>
                <a:cs typeface="Arial" pitchFamily="34" charset="0"/>
              </a:rPr>
              <a:t>bütün belge, defter ve dosyaları, evrak, senet ve makbuzları, her türlü mal ve eşyayı denetlenmesi </a:t>
            </a:r>
            <a:r>
              <a:rPr lang="tr-TR" sz="1800" dirty="0">
                <a:latin typeface="Arial" pitchFamily="34" charset="0"/>
                <a:cs typeface="Arial" pitchFamily="34" charset="0"/>
              </a:rPr>
              <a:t>amacıyla vermek, inceleme ve kontrollerini kolaylaştırmak zorundadır.</a:t>
            </a:r>
          </a:p>
          <a:p>
            <a:pPr eaLnBrk="1" hangingPunct="1"/>
            <a:r>
              <a:rPr lang="tr-TR" sz="1800" dirty="0">
                <a:latin typeface="Arial" pitchFamily="34" charset="0"/>
                <a:cs typeface="Arial" pitchFamily="34" charset="0"/>
              </a:rPr>
              <a:t>Denetim elemanlarınca sorulan sözlü ve yazılı soruları yanıtlamakla yükümlüdür.</a:t>
            </a:r>
          </a:p>
          <a:p>
            <a:pPr eaLnBrk="1" hangingPunct="1"/>
            <a:r>
              <a:rPr lang="tr-TR" sz="1800" dirty="0">
                <a:solidFill>
                  <a:srgbClr val="FF0000"/>
                </a:solidFill>
                <a:latin typeface="Arial" pitchFamily="34" charset="0"/>
                <a:cs typeface="Arial" pitchFamily="34" charset="0"/>
              </a:rPr>
              <a:t>Denetim görevlilerine uygun bir çalışma yeri sağlamak ve diğer önlemleri almak zorundadır.</a:t>
            </a:r>
            <a:r>
              <a:rPr lang="tr-TR" sz="1800" dirty="0">
                <a:latin typeface="Arial" pitchFamily="34" charset="0"/>
                <a:cs typeface="Arial" pitchFamily="34" charset="0"/>
              </a:rPr>
              <a:t> (Yönetmelik md.35/3)</a:t>
            </a:r>
            <a:endParaRPr lang="tr-TR" sz="1400" b="1" dirty="0">
              <a:solidFill>
                <a:srgbClr val="1F497D"/>
              </a:solidFill>
            </a:endParaRPr>
          </a:p>
          <a:p>
            <a:pPr indent="450850" algn="just"/>
            <a:endParaRPr lang="tr-TR" dirty="0"/>
          </a:p>
        </p:txBody>
      </p:sp>
    </p:spTree>
    <p:extLst>
      <p:ext uri="{BB962C8B-B14F-4D97-AF65-F5344CB8AC3E}">
        <p14:creationId xmlns:p14="http://schemas.microsoft.com/office/powerpoint/2010/main" val="8125811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B707D910-EC96-5E43-824D-A4B77D0D00AC}"/>
              </a:ext>
            </a:extLst>
          </p:cNvPr>
          <p:cNvSpPr txBox="1">
            <a:spLocks/>
          </p:cNvSpPr>
          <p:nvPr/>
        </p:nvSpPr>
        <p:spPr>
          <a:xfrm>
            <a:off x="350108" y="753806"/>
            <a:ext cx="4612509" cy="3952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1100" b="1" dirty="0">
                <a:solidFill>
                  <a:schemeClr val="tx1">
                    <a:lumMod val="85000"/>
                    <a:lumOff val="15000"/>
                  </a:schemeClr>
                </a:solidFill>
                <a:latin typeface="Arial Black" panose="020B0604020202020204" pitchFamily="34" charset="0"/>
              </a:rPr>
              <a:t>TEFTİŞ VE DENETİMLERİN UYGULANMASI</a:t>
            </a:r>
            <a:r>
              <a:rPr lang="tr-TR" altLang="en-US" sz="1100" b="1" dirty="0">
                <a:solidFill>
                  <a:schemeClr val="tx1">
                    <a:lumMod val="85000"/>
                    <a:lumOff val="15000"/>
                  </a:schemeClr>
                </a:solidFill>
                <a:latin typeface="Arial Black" panose="020B0604020202020204" pitchFamily="34" charset="0"/>
              </a:rPr>
              <a:t> </a:t>
            </a:r>
            <a:endParaRPr lang="tr-TR" sz="1100" b="1" dirty="0">
              <a:solidFill>
                <a:schemeClr val="tx1">
                  <a:lumMod val="85000"/>
                  <a:lumOff val="15000"/>
                </a:schemeClr>
              </a:solidFill>
              <a:latin typeface="Arial Black" panose="020B0604020202020204" pitchFamily="34" charset="0"/>
            </a:endParaRPr>
          </a:p>
        </p:txBody>
      </p:sp>
      <p:cxnSp>
        <p:nvCxnSpPr>
          <p:cNvPr id="8" name="Düz Bağlayıcı 7">
            <a:extLst>
              <a:ext uri="{FF2B5EF4-FFF2-40B4-BE49-F238E27FC236}">
                <a16:creationId xmlns:a16="http://schemas.microsoft.com/office/drawing/2014/main" id="{6EBD0341-5472-9B49-BE23-46808BF90B3D}"/>
              </a:ext>
            </a:extLst>
          </p:cNvPr>
          <p:cNvCxnSpPr>
            <a:cxnSpLocks/>
          </p:cNvCxnSpPr>
          <p:nvPr/>
        </p:nvCxnSpPr>
        <p:spPr>
          <a:xfrm>
            <a:off x="457200" y="1322174"/>
            <a:ext cx="432486" cy="0"/>
          </a:xfrm>
          <a:prstGeom prst="line">
            <a:avLst/>
          </a:prstGeom>
          <a:ln w="31750">
            <a:solidFill>
              <a:srgbClr val="E7792B"/>
            </a:solidFill>
          </a:ln>
        </p:spPr>
        <p:style>
          <a:lnRef idx="1">
            <a:schemeClr val="accent2"/>
          </a:lnRef>
          <a:fillRef idx="0">
            <a:schemeClr val="accent2"/>
          </a:fillRef>
          <a:effectRef idx="0">
            <a:schemeClr val="accent2"/>
          </a:effectRef>
          <a:fontRef idx="minor">
            <a:schemeClr val="tx1"/>
          </a:fontRef>
        </p:style>
      </p:cxnSp>
      <p:sp>
        <p:nvSpPr>
          <p:cNvPr id="7" name="Başlık 1">
            <a:extLst>
              <a:ext uri="{FF2B5EF4-FFF2-40B4-BE49-F238E27FC236}">
                <a16:creationId xmlns:a16="http://schemas.microsoft.com/office/drawing/2014/main" id="{CB153186-C8ED-456F-B97E-1C672EFFEB95}"/>
              </a:ext>
            </a:extLst>
          </p:cNvPr>
          <p:cNvSpPr>
            <a:spLocks noGrp="1"/>
          </p:cNvSpPr>
          <p:nvPr>
            <p:ph type="ctrTitle"/>
          </p:nvPr>
        </p:nvSpPr>
        <p:spPr>
          <a:xfrm>
            <a:off x="350838" y="358775"/>
            <a:ext cx="4839727" cy="493713"/>
          </a:xfrm>
        </p:spPr>
        <p:txBody>
          <a:bodyPr>
            <a:normAutofit fontScale="90000"/>
          </a:bodyPr>
          <a:lstStyle/>
          <a:p>
            <a:pPr algn="l"/>
            <a:r>
              <a:rPr lang="tr-TR" sz="2400" b="1" dirty="0">
                <a:solidFill>
                  <a:srgbClr val="E7792B"/>
                </a:solidFill>
                <a:latin typeface="Arial Black" panose="020B0604020202020204" pitchFamily="34" charset="0"/>
              </a:rPr>
              <a:t>LİHKAB DENETİM  İŞLEMLERİ</a:t>
            </a:r>
            <a:endParaRPr lang="tr-TR" sz="2400" b="1" dirty="0">
              <a:solidFill>
                <a:srgbClr val="E7792B"/>
              </a:solidFill>
              <a:latin typeface="Arial Black" panose="020B0604020202020204" pitchFamily="34" charset="0"/>
              <a:cs typeface="Arial Black" panose="020B0604020202020204" pitchFamily="34" charset="0"/>
            </a:endParaRPr>
          </a:p>
        </p:txBody>
      </p:sp>
      <p:sp>
        <p:nvSpPr>
          <p:cNvPr id="3" name="Metin kutusu 2">
            <a:extLst>
              <a:ext uri="{FF2B5EF4-FFF2-40B4-BE49-F238E27FC236}">
                <a16:creationId xmlns:a16="http://schemas.microsoft.com/office/drawing/2014/main" id="{AB713389-3848-42D8-A3F4-FB5FE7055110}"/>
              </a:ext>
            </a:extLst>
          </p:cNvPr>
          <p:cNvSpPr txBox="1"/>
          <p:nvPr/>
        </p:nvSpPr>
        <p:spPr>
          <a:xfrm>
            <a:off x="350108" y="1472874"/>
            <a:ext cx="11473442" cy="646331"/>
          </a:xfrm>
          <a:prstGeom prst="rect">
            <a:avLst/>
          </a:prstGeom>
          <a:noFill/>
        </p:spPr>
        <p:txBody>
          <a:bodyPr wrap="square" rtlCol="0">
            <a:spAutoFit/>
          </a:bodyPr>
          <a:lstStyle/>
          <a:p>
            <a:pPr eaLnBrk="1" hangingPunct="1"/>
            <a:r>
              <a:rPr lang="tr-TR" dirty="0">
                <a:latin typeface="Arial" pitchFamily="34" charset="0"/>
                <a:cs typeface="Arial" pitchFamily="34" charset="0"/>
              </a:rPr>
              <a:t>TEFTİŞ, DENETİM DEFTERLERİ VE DOSYASI</a:t>
            </a:r>
          </a:p>
          <a:p>
            <a:pPr indent="450850" algn="just"/>
            <a:endParaRPr lang="tr-TR" dirty="0"/>
          </a:p>
        </p:txBody>
      </p:sp>
      <p:sp>
        <p:nvSpPr>
          <p:cNvPr id="6" name="Dikdörtgen 5">
            <a:extLst>
              <a:ext uri="{FF2B5EF4-FFF2-40B4-BE49-F238E27FC236}">
                <a16:creationId xmlns:a16="http://schemas.microsoft.com/office/drawing/2014/main" id="{9C29ACE3-6AB8-45CF-85D3-D650FF0BF30A}"/>
              </a:ext>
            </a:extLst>
          </p:cNvPr>
          <p:cNvSpPr/>
          <p:nvPr/>
        </p:nvSpPr>
        <p:spPr>
          <a:xfrm>
            <a:off x="371196" y="2062481"/>
            <a:ext cx="6544510" cy="3108543"/>
          </a:xfrm>
          <a:prstGeom prst="rect">
            <a:avLst/>
          </a:prstGeom>
        </p:spPr>
        <p:txBody>
          <a:bodyPr wrap="square">
            <a:spAutoFit/>
          </a:bodyPr>
          <a:lstStyle/>
          <a:p>
            <a:pPr algn="just" eaLnBrk="1" hangingPunct="1"/>
            <a:r>
              <a:rPr lang="tr-TR" sz="2800" dirty="0" err="1">
                <a:latin typeface="Arial" pitchFamily="34" charset="0"/>
                <a:cs typeface="Arial" pitchFamily="34" charset="0"/>
              </a:rPr>
              <a:t>LİHKAB’larda</a:t>
            </a:r>
            <a:r>
              <a:rPr lang="tr-TR" sz="2800" dirty="0">
                <a:latin typeface="Arial" pitchFamily="34" charset="0"/>
                <a:cs typeface="Arial" pitchFamily="34" charset="0"/>
              </a:rPr>
              <a:t>  denetim elemanları için</a:t>
            </a:r>
          </a:p>
          <a:p>
            <a:pPr algn="just" eaLnBrk="1" hangingPunct="1"/>
            <a:r>
              <a:rPr lang="tr-TR" sz="2800" dirty="0">
                <a:solidFill>
                  <a:srgbClr val="FF0000"/>
                </a:solidFill>
                <a:latin typeface="Arial" pitchFamily="34" charset="0"/>
                <a:cs typeface="Arial" pitchFamily="34" charset="0"/>
              </a:rPr>
              <a:t>teftiş ve denetim defteri bulunur.</a:t>
            </a:r>
          </a:p>
          <a:p>
            <a:pPr algn="just" eaLnBrk="1" hangingPunct="1"/>
            <a:r>
              <a:rPr lang="tr-TR" sz="2800" dirty="0">
                <a:latin typeface="Arial" pitchFamily="34" charset="0"/>
                <a:cs typeface="Arial" pitchFamily="34" charset="0"/>
              </a:rPr>
              <a:t>Teftiş ve denetim defterlerine teftişler</a:t>
            </a:r>
          </a:p>
          <a:p>
            <a:pPr algn="just" eaLnBrk="1" hangingPunct="1"/>
            <a:r>
              <a:rPr lang="tr-TR" sz="2800" dirty="0">
                <a:latin typeface="Arial" pitchFamily="34" charset="0"/>
                <a:cs typeface="Arial" pitchFamily="34" charset="0"/>
              </a:rPr>
              <a:t>sonucunda teftişle ve düzenlenen </a:t>
            </a:r>
          </a:p>
          <a:p>
            <a:pPr algn="just" eaLnBrk="1" hangingPunct="1"/>
            <a:r>
              <a:rPr lang="tr-TR" sz="2800" dirty="0">
                <a:latin typeface="Arial" pitchFamily="34" charset="0"/>
                <a:cs typeface="Arial" pitchFamily="34" charset="0"/>
              </a:rPr>
              <a:t>servis raporları ile teftiş tarihleri </a:t>
            </a:r>
          </a:p>
          <a:p>
            <a:pPr algn="just" eaLnBrk="1" hangingPunct="1"/>
            <a:r>
              <a:rPr lang="tr-TR" sz="2800" dirty="0">
                <a:latin typeface="Arial" pitchFamily="34" charset="0"/>
                <a:cs typeface="Arial" pitchFamily="34" charset="0"/>
              </a:rPr>
              <a:t>vb. hususlar kısa ve öz şekilde</a:t>
            </a:r>
          </a:p>
          <a:p>
            <a:pPr algn="just" eaLnBrk="1" hangingPunct="1"/>
            <a:r>
              <a:rPr lang="tr-TR" sz="2800" dirty="0">
                <a:latin typeface="Arial" pitchFamily="34" charset="0"/>
                <a:cs typeface="Arial" pitchFamily="34" charset="0"/>
              </a:rPr>
              <a:t>yazılır ve imzalanır.</a:t>
            </a:r>
          </a:p>
        </p:txBody>
      </p:sp>
      <p:pic>
        <p:nvPicPr>
          <p:cNvPr id="2" name="Resim 1">
            <a:extLst>
              <a:ext uri="{FF2B5EF4-FFF2-40B4-BE49-F238E27FC236}">
                <a16:creationId xmlns:a16="http://schemas.microsoft.com/office/drawing/2014/main" id="{ACE0F53D-923F-4B80-B2A5-8B31432CE7C9}"/>
              </a:ext>
            </a:extLst>
          </p:cNvPr>
          <p:cNvPicPr>
            <a:picLocks noChangeAspect="1"/>
          </p:cNvPicPr>
          <p:nvPr/>
        </p:nvPicPr>
        <p:blipFill>
          <a:blip r:embed="rId2"/>
          <a:stretch>
            <a:fillRect/>
          </a:stretch>
        </p:blipFill>
        <p:spPr>
          <a:xfrm>
            <a:off x="7121739" y="762684"/>
            <a:ext cx="4492313" cy="4795519"/>
          </a:xfrm>
          <a:prstGeom prst="rect">
            <a:avLst/>
          </a:prstGeom>
        </p:spPr>
      </p:pic>
      <p:pic>
        <p:nvPicPr>
          <p:cNvPr id="4" name="Resim 3">
            <a:extLst>
              <a:ext uri="{FF2B5EF4-FFF2-40B4-BE49-F238E27FC236}">
                <a16:creationId xmlns:a16="http://schemas.microsoft.com/office/drawing/2014/main" id="{8C7839A7-28B1-4D89-B6F7-C9A313F4D864}"/>
              </a:ext>
            </a:extLst>
          </p:cNvPr>
          <p:cNvPicPr>
            <a:picLocks noChangeAspect="1"/>
          </p:cNvPicPr>
          <p:nvPr/>
        </p:nvPicPr>
        <p:blipFill>
          <a:blip r:embed="rId3"/>
          <a:stretch>
            <a:fillRect/>
          </a:stretch>
        </p:blipFill>
        <p:spPr>
          <a:xfrm>
            <a:off x="8870972" y="847655"/>
            <a:ext cx="2481777" cy="963390"/>
          </a:xfrm>
          <a:prstGeom prst="rect">
            <a:avLst/>
          </a:prstGeom>
        </p:spPr>
      </p:pic>
    </p:spTree>
    <p:extLst>
      <p:ext uri="{BB962C8B-B14F-4D97-AF65-F5344CB8AC3E}">
        <p14:creationId xmlns:p14="http://schemas.microsoft.com/office/powerpoint/2010/main" val="6055458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B707D910-EC96-5E43-824D-A4B77D0D00AC}"/>
              </a:ext>
            </a:extLst>
          </p:cNvPr>
          <p:cNvSpPr txBox="1">
            <a:spLocks/>
          </p:cNvSpPr>
          <p:nvPr/>
        </p:nvSpPr>
        <p:spPr>
          <a:xfrm>
            <a:off x="350108" y="753806"/>
            <a:ext cx="4612509" cy="3952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1100" b="1" dirty="0">
                <a:solidFill>
                  <a:schemeClr val="tx1">
                    <a:lumMod val="85000"/>
                    <a:lumOff val="15000"/>
                  </a:schemeClr>
                </a:solidFill>
                <a:latin typeface="Arial Black" panose="020B0604020202020204" pitchFamily="34" charset="0"/>
              </a:rPr>
              <a:t>TEFTİŞ VE DENETİMLERİN UYGULANMASI</a:t>
            </a:r>
            <a:r>
              <a:rPr lang="tr-TR" altLang="en-US" sz="1100" b="1" dirty="0">
                <a:solidFill>
                  <a:schemeClr val="tx1">
                    <a:lumMod val="85000"/>
                    <a:lumOff val="15000"/>
                  </a:schemeClr>
                </a:solidFill>
                <a:latin typeface="Arial Black" panose="020B0604020202020204" pitchFamily="34" charset="0"/>
              </a:rPr>
              <a:t> </a:t>
            </a:r>
            <a:endParaRPr lang="tr-TR" sz="1100" b="1" dirty="0">
              <a:solidFill>
                <a:schemeClr val="tx1">
                  <a:lumMod val="85000"/>
                  <a:lumOff val="15000"/>
                </a:schemeClr>
              </a:solidFill>
              <a:latin typeface="Arial Black" panose="020B0604020202020204" pitchFamily="34" charset="0"/>
            </a:endParaRPr>
          </a:p>
        </p:txBody>
      </p:sp>
      <p:cxnSp>
        <p:nvCxnSpPr>
          <p:cNvPr id="8" name="Düz Bağlayıcı 7">
            <a:extLst>
              <a:ext uri="{FF2B5EF4-FFF2-40B4-BE49-F238E27FC236}">
                <a16:creationId xmlns:a16="http://schemas.microsoft.com/office/drawing/2014/main" id="{6EBD0341-5472-9B49-BE23-46808BF90B3D}"/>
              </a:ext>
            </a:extLst>
          </p:cNvPr>
          <p:cNvCxnSpPr>
            <a:cxnSpLocks/>
          </p:cNvCxnSpPr>
          <p:nvPr/>
        </p:nvCxnSpPr>
        <p:spPr>
          <a:xfrm>
            <a:off x="457200" y="1322174"/>
            <a:ext cx="432486" cy="0"/>
          </a:xfrm>
          <a:prstGeom prst="line">
            <a:avLst/>
          </a:prstGeom>
          <a:ln w="31750">
            <a:solidFill>
              <a:srgbClr val="E7792B"/>
            </a:solidFill>
          </a:ln>
        </p:spPr>
        <p:style>
          <a:lnRef idx="1">
            <a:schemeClr val="accent2"/>
          </a:lnRef>
          <a:fillRef idx="0">
            <a:schemeClr val="accent2"/>
          </a:fillRef>
          <a:effectRef idx="0">
            <a:schemeClr val="accent2"/>
          </a:effectRef>
          <a:fontRef idx="minor">
            <a:schemeClr val="tx1"/>
          </a:fontRef>
        </p:style>
      </p:cxnSp>
      <p:sp>
        <p:nvSpPr>
          <p:cNvPr id="7" name="Başlık 1">
            <a:extLst>
              <a:ext uri="{FF2B5EF4-FFF2-40B4-BE49-F238E27FC236}">
                <a16:creationId xmlns:a16="http://schemas.microsoft.com/office/drawing/2014/main" id="{CB153186-C8ED-456F-B97E-1C672EFFEB95}"/>
              </a:ext>
            </a:extLst>
          </p:cNvPr>
          <p:cNvSpPr>
            <a:spLocks noGrp="1"/>
          </p:cNvSpPr>
          <p:nvPr>
            <p:ph type="ctrTitle"/>
          </p:nvPr>
        </p:nvSpPr>
        <p:spPr>
          <a:xfrm>
            <a:off x="350838" y="358775"/>
            <a:ext cx="4839727" cy="493713"/>
          </a:xfrm>
        </p:spPr>
        <p:txBody>
          <a:bodyPr>
            <a:normAutofit fontScale="90000"/>
          </a:bodyPr>
          <a:lstStyle/>
          <a:p>
            <a:pPr algn="l"/>
            <a:r>
              <a:rPr lang="tr-TR" sz="2400" b="1" dirty="0">
                <a:solidFill>
                  <a:srgbClr val="E7792B"/>
                </a:solidFill>
                <a:latin typeface="Arial Black" panose="020B0604020202020204" pitchFamily="34" charset="0"/>
              </a:rPr>
              <a:t>LİHKAB DENETİM  İŞLEMLERİ</a:t>
            </a:r>
            <a:endParaRPr lang="tr-TR" sz="2400" b="1" dirty="0">
              <a:solidFill>
                <a:srgbClr val="E7792B"/>
              </a:solidFill>
              <a:latin typeface="Arial Black" panose="020B0604020202020204" pitchFamily="34" charset="0"/>
              <a:cs typeface="Arial Black" panose="020B0604020202020204" pitchFamily="34" charset="0"/>
            </a:endParaRPr>
          </a:p>
        </p:txBody>
      </p:sp>
      <p:sp>
        <p:nvSpPr>
          <p:cNvPr id="3" name="Metin kutusu 2">
            <a:extLst>
              <a:ext uri="{FF2B5EF4-FFF2-40B4-BE49-F238E27FC236}">
                <a16:creationId xmlns:a16="http://schemas.microsoft.com/office/drawing/2014/main" id="{AB713389-3848-42D8-A3F4-FB5FE7055110}"/>
              </a:ext>
            </a:extLst>
          </p:cNvPr>
          <p:cNvSpPr txBox="1"/>
          <p:nvPr/>
        </p:nvSpPr>
        <p:spPr>
          <a:xfrm>
            <a:off x="350108" y="1472874"/>
            <a:ext cx="11473442" cy="738664"/>
          </a:xfrm>
          <a:prstGeom prst="rect">
            <a:avLst/>
          </a:prstGeom>
          <a:noFill/>
        </p:spPr>
        <p:txBody>
          <a:bodyPr wrap="square" rtlCol="0">
            <a:spAutoFit/>
          </a:bodyPr>
          <a:lstStyle/>
          <a:p>
            <a:pPr eaLnBrk="1" hangingPunct="1"/>
            <a:r>
              <a:rPr lang="tr-TR" sz="2400" dirty="0">
                <a:latin typeface="Arial" pitchFamily="34" charset="0"/>
                <a:cs typeface="Arial" pitchFamily="34" charset="0"/>
              </a:rPr>
              <a:t>TEFTİŞ, DENETİM DEFTERLERİ VE DOSYASI</a:t>
            </a:r>
          </a:p>
          <a:p>
            <a:pPr indent="450850" algn="just"/>
            <a:endParaRPr lang="tr-TR" dirty="0"/>
          </a:p>
        </p:txBody>
      </p:sp>
      <p:sp>
        <p:nvSpPr>
          <p:cNvPr id="6" name="Dikdörtgen 5">
            <a:extLst>
              <a:ext uri="{FF2B5EF4-FFF2-40B4-BE49-F238E27FC236}">
                <a16:creationId xmlns:a16="http://schemas.microsoft.com/office/drawing/2014/main" id="{9C29ACE3-6AB8-45CF-85D3-D650FF0BF30A}"/>
              </a:ext>
            </a:extLst>
          </p:cNvPr>
          <p:cNvSpPr/>
          <p:nvPr/>
        </p:nvSpPr>
        <p:spPr>
          <a:xfrm>
            <a:off x="371196" y="2062481"/>
            <a:ext cx="6544510" cy="2677656"/>
          </a:xfrm>
          <a:prstGeom prst="rect">
            <a:avLst/>
          </a:prstGeom>
        </p:spPr>
        <p:txBody>
          <a:bodyPr wrap="square">
            <a:spAutoFit/>
          </a:bodyPr>
          <a:lstStyle/>
          <a:p>
            <a:pPr algn="just" eaLnBrk="1" hangingPunct="1"/>
            <a:r>
              <a:rPr lang="tr-TR" sz="2800" dirty="0">
                <a:latin typeface="Arial" pitchFamily="34" charset="0"/>
                <a:cs typeface="Arial" pitchFamily="34" charset="0"/>
              </a:rPr>
              <a:t>Ayrıca </a:t>
            </a:r>
            <a:r>
              <a:rPr lang="tr-TR" sz="2800" dirty="0" err="1">
                <a:latin typeface="Arial" pitchFamily="34" charset="0"/>
                <a:cs typeface="Arial" pitchFamily="34" charset="0"/>
              </a:rPr>
              <a:t>LİHKAB’larda</a:t>
            </a:r>
            <a:r>
              <a:rPr lang="tr-TR" sz="2800" dirty="0">
                <a:latin typeface="Arial" pitchFamily="34" charset="0"/>
                <a:cs typeface="Arial" pitchFamily="34" charset="0"/>
              </a:rPr>
              <a:t> teftişle ilgili rapor ve yazışmalar ile talimatların yer aldığı teftiş dosya ve klasörleri tutulur, arşivlenir.</a:t>
            </a:r>
          </a:p>
          <a:p>
            <a:pPr algn="just" eaLnBrk="1" hangingPunct="1"/>
            <a:r>
              <a:rPr lang="tr-TR" sz="2800" dirty="0">
                <a:latin typeface="Arial" pitchFamily="34" charset="0"/>
                <a:cs typeface="Arial" pitchFamily="34" charset="0"/>
              </a:rPr>
              <a:t>Önceki </a:t>
            </a:r>
            <a:r>
              <a:rPr lang="tr-TR" sz="2800" dirty="0">
                <a:solidFill>
                  <a:srgbClr val="FF0000"/>
                </a:solidFill>
                <a:latin typeface="Arial" pitchFamily="34" charset="0"/>
                <a:cs typeface="Arial" pitchFamily="34" charset="0"/>
              </a:rPr>
              <a:t>denetim raporlarına ilişkin verilen emirler </a:t>
            </a:r>
            <a:r>
              <a:rPr lang="tr-TR" sz="2800" dirty="0">
                <a:latin typeface="Arial" pitchFamily="34" charset="0"/>
                <a:cs typeface="Arial" pitchFamily="34" charset="0"/>
              </a:rPr>
              <a:t>yerine getirilmiş mi?</a:t>
            </a:r>
          </a:p>
        </p:txBody>
      </p:sp>
      <p:pic>
        <p:nvPicPr>
          <p:cNvPr id="2" name="Resim 1">
            <a:extLst>
              <a:ext uri="{FF2B5EF4-FFF2-40B4-BE49-F238E27FC236}">
                <a16:creationId xmlns:a16="http://schemas.microsoft.com/office/drawing/2014/main" id="{ACE0F53D-923F-4B80-B2A5-8B31432CE7C9}"/>
              </a:ext>
            </a:extLst>
          </p:cNvPr>
          <p:cNvPicPr>
            <a:picLocks noChangeAspect="1"/>
          </p:cNvPicPr>
          <p:nvPr/>
        </p:nvPicPr>
        <p:blipFill>
          <a:blip r:embed="rId2"/>
          <a:stretch>
            <a:fillRect/>
          </a:stretch>
        </p:blipFill>
        <p:spPr>
          <a:xfrm>
            <a:off x="7121739" y="762684"/>
            <a:ext cx="4492313" cy="4795519"/>
          </a:xfrm>
          <a:prstGeom prst="rect">
            <a:avLst/>
          </a:prstGeom>
        </p:spPr>
      </p:pic>
    </p:spTree>
    <p:extLst>
      <p:ext uri="{BB962C8B-B14F-4D97-AF65-F5344CB8AC3E}">
        <p14:creationId xmlns:p14="http://schemas.microsoft.com/office/powerpoint/2010/main" val="24418884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B707D910-EC96-5E43-824D-A4B77D0D00AC}"/>
              </a:ext>
            </a:extLst>
          </p:cNvPr>
          <p:cNvSpPr txBox="1">
            <a:spLocks/>
          </p:cNvSpPr>
          <p:nvPr/>
        </p:nvSpPr>
        <p:spPr>
          <a:xfrm>
            <a:off x="350108" y="753806"/>
            <a:ext cx="4612509" cy="3952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1100" b="1" dirty="0">
                <a:solidFill>
                  <a:schemeClr val="tx1">
                    <a:lumMod val="85000"/>
                    <a:lumOff val="15000"/>
                  </a:schemeClr>
                </a:solidFill>
                <a:latin typeface="Arial Black" panose="020B0604020202020204" pitchFamily="34" charset="0"/>
              </a:rPr>
              <a:t>YETKİ DEVRİ</a:t>
            </a:r>
            <a:r>
              <a:rPr lang="tr-TR" altLang="en-US" sz="1100" b="1" dirty="0">
                <a:solidFill>
                  <a:schemeClr val="tx1">
                    <a:lumMod val="85000"/>
                    <a:lumOff val="15000"/>
                  </a:schemeClr>
                </a:solidFill>
                <a:latin typeface="Arial Black" panose="020B0604020202020204" pitchFamily="34" charset="0"/>
              </a:rPr>
              <a:t> </a:t>
            </a:r>
            <a:endParaRPr lang="tr-TR" sz="1100" b="1" dirty="0">
              <a:solidFill>
                <a:schemeClr val="tx1">
                  <a:lumMod val="85000"/>
                  <a:lumOff val="15000"/>
                </a:schemeClr>
              </a:solidFill>
              <a:latin typeface="Arial Black" panose="020B0604020202020204" pitchFamily="34" charset="0"/>
            </a:endParaRPr>
          </a:p>
        </p:txBody>
      </p:sp>
      <p:cxnSp>
        <p:nvCxnSpPr>
          <p:cNvPr id="8" name="Düz Bağlayıcı 7">
            <a:extLst>
              <a:ext uri="{FF2B5EF4-FFF2-40B4-BE49-F238E27FC236}">
                <a16:creationId xmlns:a16="http://schemas.microsoft.com/office/drawing/2014/main" id="{6EBD0341-5472-9B49-BE23-46808BF90B3D}"/>
              </a:ext>
            </a:extLst>
          </p:cNvPr>
          <p:cNvCxnSpPr>
            <a:cxnSpLocks/>
          </p:cNvCxnSpPr>
          <p:nvPr/>
        </p:nvCxnSpPr>
        <p:spPr>
          <a:xfrm>
            <a:off x="457200" y="1322174"/>
            <a:ext cx="432486" cy="0"/>
          </a:xfrm>
          <a:prstGeom prst="line">
            <a:avLst/>
          </a:prstGeom>
          <a:ln w="31750">
            <a:solidFill>
              <a:srgbClr val="E7792B"/>
            </a:solidFill>
          </a:ln>
        </p:spPr>
        <p:style>
          <a:lnRef idx="1">
            <a:schemeClr val="accent2"/>
          </a:lnRef>
          <a:fillRef idx="0">
            <a:schemeClr val="accent2"/>
          </a:fillRef>
          <a:effectRef idx="0">
            <a:schemeClr val="accent2"/>
          </a:effectRef>
          <a:fontRef idx="minor">
            <a:schemeClr val="tx1"/>
          </a:fontRef>
        </p:style>
      </p:cxnSp>
      <p:sp>
        <p:nvSpPr>
          <p:cNvPr id="7" name="Başlık 1">
            <a:extLst>
              <a:ext uri="{FF2B5EF4-FFF2-40B4-BE49-F238E27FC236}">
                <a16:creationId xmlns:a16="http://schemas.microsoft.com/office/drawing/2014/main" id="{CB153186-C8ED-456F-B97E-1C672EFFEB95}"/>
              </a:ext>
            </a:extLst>
          </p:cNvPr>
          <p:cNvSpPr>
            <a:spLocks noGrp="1"/>
          </p:cNvSpPr>
          <p:nvPr>
            <p:ph type="ctrTitle"/>
          </p:nvPr>
        </p:nvSpPr>
        <p:spPr>
          <a:xfrm>
            <a:off x="350838" y="358775"/>
            <a:ext cx="4839727" cy="493713"/>
          </a:xfrm>
        </p:spPr>
        <p:txBody>
          <a:bodyPr>
            <a:normAutofit fontScale="90000"/>
          </a:bodyPr>
          <a:lstStyle/>
          <a:p>
            <a:pPr algn="l"/>
            <a:r>
              <a:rPr lang="tr-TR" sz="2400" b="1" dirty="0">
                <a:solidFill>
                  <a:srgbClr val="E7792B"/>
                </a:solidFill>
                <a:latin typeface="Arial Black" panose="020B0604020202020204" pitchFamily="34" charset="0"/>
              </a:rPr>
              <a:t>LİHKAB DENETİM  İŞLEMLERİ</a:t>
            </a:r>
            <a:endParaRPr lang="tr-TR" sz="2400" b="1" dirty="0">
              <a:solidFill>
                <a:srgbClr val="E7792B"/>
              </a:solidFill>
              <a:latin typeface="Arial Black" panose="020B0604020202020204" pitchFamily="34" charset="0"/>
              <a:cs typeface="Arial Black" panose="020B0604020202020204" pitchFamily="34" charset="0"/>
            </a:endParaRPr>
          </a:p>
        </p:txBody>
      </p:sp>
      <p:sp>
        <p:nvSpPr>
          <p:cNvPr id="3" name="Metin kutusu 2">
            <a:extLst>
              <a:ext uri="{FF2B5EF4-FFF2-40B4-BE49-F238E27FC236}">
                <a16:creationId xmlns:a16="http://schemas.microsoft.com/office/drawing/2014/main" id="{AB713389-3848-42D8-A3F4-FB5FE7055110}"/>
              </a:ext>
            </a:extLst>
          </p:cNvPr>
          <p:cNvSpPr txBox="1"/>
          <p:nvPr/>
        </p:nvSpPr>
        <p:spPr>
          <a:xfrm>
            <a:off x="280657" y="1289902"/>
            <a:ext cx="11695320" cy="5109091"/>
          </a:xfrm>
          <a:prstGeom prst="rect">
            <a:avLst/>
          </a:prstGeom>
          <a:noFill/>
        </p:spPr>
        <p:txBody>
          <a:bodyPr wrap="square" rtlCol="0">
            <a:spAutoFit/>
          </a:bodyPr>
          <a:lstStyle/>
          <a:p>
            <a:pPr algn="just" eaLnBrk="1" hangingPunct="1"/>
            <a:r>
              <a:rPr lang="tr-TR" sz="2200" dirty="0"/>
              <a:t>Lisanslı mühendis tarafından; yetki devri ile ilgili belgelerin LİHKAB </a:t>
            </a:r>
            <a:r>
              <a:rPr lang="tr-TR" sz="2200" dirty="0">
                <a:solidFill>
                  <a:srgbClr val="FF0000"/>
                </a:solidFill>
              </a:rPr>
              <a:t>Ofis Otomasyon Sistemine yüklenmesi</a:t>
            </a:r>
            <a:r>
              <a:rPr lang="tr-TR" sz="2200" dirty="0"/>
              <a:t> ve İdare tarafından </a:t>
            </a:r>
            <a:r>
              <a:rPr lang="tr-TR" sz="2200" dirty="0">
                <a:solidFill>
                  <a:srgbClr val="FF0000"/>
                </a:solidFill>
              </a:rPr>
              <a:t>onaylanmasının </a:t>
            </a:r>
            <a:r>
              <a:rPr lang="tr-TR" sz="2200" dirty="0"/>
              <a:t>ardından, yetki devri belgesi lisanslı mühendis tarafından düzenlenir. Belgenin bir nüshası sicil dosyasında muhafaza edilerek, diğer nüshalar kadastro müdürlüğüne iletilir. Kadastro müdürlüğü tarafından, bu belge arşivlenerek yetki devrinin başlangıç ve bitim süreleri takip edilir</a:t>
            </a:r>
            <a:r>
              <a:rPr lang="tr-TR" sz="2200" dirty="0">
                <a:solidFill>
                  <a:srgbClr val="00B0F0"/>
                </a:solidFill>
              </a:rPr>
              <a:t>.</a:t>
            </a:r>
          </a:p>
          <a:p>
            <a:pPr eaLnBrk="1" hangingPunct="1"/>
            <a:r>
              <a:rPr lang="tr-TR" sz="2200" dirty="0"/>
              <a:t>* Lisanslı mühendisin yıl içinde </a:t>
            </a:r>
            <a:r>
              <a:rPr lang="tr-TR" sz="2200" dirty="0">
                <a:solidFill>
                  <a:srgbClr val="FF0000"/>
                </a:solidFill>
              </a:rPr>
              <a:t>imza yetkisi devri yaptığı süreler 30 günü </a:t>
            </a:r>
            <a:r>
              <a:rPr lang="tr-TR" sz="2200" dirty="0"/>
              <a:t>aşıyor mu? (Yönetmelik md.43)</a:t>
            </a:r>
          </a:p>
          <a:p>
            <a:pPr eaLnBrk="1" hangingPunct="1"/>
            <a:r>
              <a:rPr lang="tr-TR" sz="2200" dirty="0"/>
              <a:t>*Yetki devredilen mühendis </a:t>
            </a:r>
          </a:p>
          <a:p>
            <a:pPr eaLnBrk="1" hangingPunct="1"/>
            <a:r>
              <a:rPr lang="tr-TR" sz="2200" dirty="0"/>
              <a:t>a) </a:t>
            </a:r>
            <a:r>
              <a:rPr lang="tr-TR" sz="2200" dirty="0">
                <a:solidFill>
                  <a:srgbClr val="FF0000"/>
                </a:solidFill>
              </a:rPr>
              <a:t>Aynı büroda </a:t>
            </a:r>
            <a:r>
              <a:rPr lang="tr-TR" sz="2200" dirty="0"/>
              <a:t>çalışıyor mu? </a:t>
            </a:r>
          </a:p>
          <a:p>
            <a:pPr eaLnBrk="1" hangingPunct="1"/>
            <a:r>
              <a:rPr lang="tr-TR" sz="2200" dirty="0"/>
              <a:t>b) Kamu ya da özel sektörde en az </a:t>
            </a:r>
            <a:r>
              <a:rPr lang="tr-TR" sz="2200" dirty="0">
                <a:solidFill>
                  <a:srgbClr val="FF0000"/>
                </a:solidFill>
              </a:rPr>
              <a:t>iki yıl harita ve kadastro </a:t>
            </a:r>
            <a:r>
              <a:rPr lang="tr-TR" sz="2200" dirty="0"/>
              <a:t>hizmetlerinde deneyim sahibi olduğunu belgeleyebiliyor mu?</a:t>
            </a:r>
          </a:p>
          <a:p>
            <a:pPr eaLnBrk="1" hangingPunct="1"/>
            <a:r>
              <a:rPr lang="tr-TR" sz="2200" dirty="0"/>
              <a:t>c) </a:t>
            </a:r>
            <a:r>
              <a:rPr lang="tr-TR" sz="2200" dirty="0">
                <a:solidFill>
                  <a:srgbClr val="FF0000"/>
                </a:solidFill>
              </a:rPr>
              <a:t>Odaya kayıtlı </a:t>
            </a:r>
            <a:r>
              <a:rPr lang="tr-TR" sz="2200" dirty="0"/>
              <a:t>mı?  </a:t>
            </a:r>
          </a:p>
          <a:p>
            <a:pPr eaLnBrk="1" hangingPunct="1"/>
            <a:r>
              <a:rPr lang="tr-TR" sz="2200" dirty="0"/>
              <a:t> *Mahkeme yemin tutanağı, imza sirküleri, Lisans sahibinin onay yazısı, </a:t>
            </a:r>
          </a:p>
          <a:p>
            <a:pPr eaLnBrk="1" hangingPunct="1"/>
            <a:r>
              <a:rPr lang="tr-TR" sz="2200" dirty="0"/>
              <a:t>yetki devir belgesi ve ekleri sicil dosyasında arşivleniyor mu?  </a:t>
            </a:r>
            <a:endParaRPr lang="tr-TR" sz="2200" b="1" dirty="0">
              <a:solidFill>
                <a:srgbClr val="1F497D"/>
              </a:solidFill>
            </a:endParaRPr>
          </a:p>
          <a:p>
            <a:pPr indent="450850" algn="just"/>
            <a:endParaRPr lang="tr-TR" dirty="0"/>
          </a:p>
        </p:txBody>
      </p:sp>
      <p:pic>
        <p:nvPicPr>
          <p:cNvPr id="2" name="Resim 1">
            <a:extLst>
              <a:ext uri="{FF2B5EF4-FFF2-40B4-BE49-F238E27FC236}">
                <a16:creationId xmlns:a16="http://schemas.microsoft.com/office/drawing/2014/main" id="{ECFFCEF7-7C0D-4375-9F72-D57193300ECE}"/>
              </a:ext>
            </a:extLst>
          </p:cNvPr>
          <p:cNvPicPr>
            <a:picLocks noChangeAspect="1"/>
          </p:cNvPicPr>
          <p:nvPr/>
        </p:nvPicPr>
        <p:blipFill>
          <a:blip r:embed="rId2"/>
          <a:stretch>
            <a:fillRect/>
          </a:stretch>
        </p:blipFill>
        <p:spPr>
          <a:xfrm>
            <a:off x="8514339" y="4696510"/>
            <a:ext cx="1981372" cy="1182727"/>
          </a:xfrm>
          <a:prstGeom prst="rect">
            <a:avLst/>
          </a:prstGeom>
        </p:spPr>
      </p:pic>
    </p:spTree>
    <p:extLst>
      <p:ext uri="{BB962C8B-B14F-4D97-AF65-F5344CB8AC3E}">
        <p14:creationId xmlns:p14="http://schemas.microsoft.com/office/powerpoint/2010/main" val="31739465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B707D910-EC96-5E43-824D-A4B77D0D00AC}"/>
              </a:ext>
            </a:extLst>
          </p:cNvPr>
          <p:cNvSpPr txBox="1">
            <a:spLocks/>
          </p:cNvSpPr>
          <p:nvPr/>
        </p:nvSpPr>
        <p:spPr>
          <a:xfrm>
            <a:off x="350108" y="753806"/>
            <a:ext cx="4612509" cy="3952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1100" b="1" dirty="0">
                <a:solidFill>
                  <a:schemeClr val="tx1">
                    <a:lumMod val="85000"/>
                    <a:lumOff val="15000"/>
                  </a:schemeClr>
                </a:solidFill>
                <a:latin typeface="Arial Black" panose="020B0604020202020204" pitchFamily="34" charset="0"/>
              </a:rPr>
              <a:t>MEVZUAT YÖNÜNDEN DENETİM</a:t>
            </a:r>
            <a:r>
              <a:rPr lang="tr-TR" altLang="en-US" sz="1100" b="1" dirty="0">
                <a:solidFill>
                  <a:schemeClr val="tx1">
                    <a:lumMod val="85000"/>
                    <a:lumOff val="15000"/>
                  </a:schemeClr>
                </a:solidFill>
                <a:latin typeface="Arial Black" panose="020B0604020202020204" pitchFamily="34" charset="0"/>
              </a:rPr>
              <a:t> </a:t>
            </a:r>
            <a:endParaRPr lang="tr-TR" sz="1100" b="1" dirty="0">
              <a:solidFill>
                <a:schemeClr val="tx1">
                  <a:lumMod val="85000"/>
                  <a:lumOff val="15000"/>
                </a:schemeClr>
              </a:solidFill>
              <a:latin typeface="Arial Black" panose="020B0604020202020204" pitchFamily="34" charset="0"/>
            </a:endParaRPr>
          </a:p>
        </p:txBody>
      </p:sp>
      <p:sp>
        <p:nvSpPr>
          <p:cNvPr id="6" name="Başlık 1">
            <a:extLst>
              <a:ext uri="{FF2B5EF4-FFF2-40B4-BE49-F238E27FC236}">
                <a16:creationId xmlns:a16="http://schemas.microsoft.com/office/drawing/2014/main" id="{02190DF1-A65B-0045-827E-7283B2432FB8}"/>
              </a:ext>
            </a:extLst>
          </p:cNvPr>
          <p:cNvSpPr txBox="1">
            <a:spLocks/>
          </p:cNvSpPr>
          <p:nvPr/>
        </p:nvSpPr>
        <p:spPr>
          <a:xfrm>
            <a:off x="221943" y="1618756"/>
            <a:ext cx="11970057" cy="49371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2400" dirty="0">
                <a:latin typeface="Arial" pitchFamily="34" charset="0"/>
              </a:rPr>
              <a:t>Kadastro teknik hizmetlerine ilişkin yapılan iş ve işlemler </a:t>
            </a:r>
          </a:p>
        </p:txBody>
      </p:sp>
      <p:cxnSp>
        <p:nvCxnSpPr>
          <p:cNvPr id="8" name="Düz Bağlayıcı 7">
            <a:extLst>
              <a:ext uri="{FF2B5EF4-FFF2-40B4-BE49-F238E27FC236}">
                <a16:creationId xmlns:a16="http://schemas.microsoft.com/office/drawing/2014/main" id="{6EBD0341-5472-9B49-BE23-46808BF90B3D}"/>
              </a:ext>
            </a:extLst>
          </p:cNvPr>
          <p:cNvCxnSpPr>
            <a:cxnSpLocks/>
          </p:cNvCxnSpPr>
          <p:nvPr/>
        </p:nvCxnSpPr>
        <p:spPr>
          <a:xfrm>
            <a:off x="457200" y="1322174"/>
            <a:ext cx="432486" cy="0"/>
          </a:xfrm>
          <a:prstGeom prst="line">
            <a:avLst/>
          </a:prstGeom>
          <a:ln w="31750">
            <a:solidFill>
              <a:srgbClr val="E7792B"/>
            </a:solidFill>
          </a:ln>
        </p:spPr>
        <p:style>
          <a:lnRef idx="1">
            <a:schemeClr val="accent2"/>
          </a:lnRef>
          <a:fillRef idx="0">
            <a:schemeClr val="accent2"/>
          </a:fillRef>
          <a:effectRef idx="0">
            <a:schemeClr val="accent2"/>
          </a:effectRef>
          <a:fontRef idx="minor">
            <a:schemeClr val="tx1"/>
          </a:fontRef>
        </p:style>
      </p:cxnSp>
      <p:sp>
        <p:nvSpPr>
          <p:cNvPr id="7" name="Başlık 1">
            <a:extLst>
              <a:ext uri="{FF2B5EF4-FFF2-40B4-BE49-F238E27FC236}">
                <a16:creationId xmlns:a16="http://schemas.microsoft.com/office/drawing/2014/main" id="{CB153186-C8ED-456F-B97E-1C672EFFEB95}"/>
              </a:ext>
            </a:extLst>
          </p:cNvPr>
          <p:cNvSpPr>
            <a:spLocks noGrp="1"/>
          </p:cNvSpPr>
          <p:nvPr>
            <p:ph type="ctrTitle"/>
          </p:nvPr>
        </p:nvSpPr>
        <p:spPr>
          <a:xfrm>
            <a:off x="350838" y="358775"/>
            <a:ext cx="4839727" cy="493713"/>
          </a:xfrm>
        </p:spPr>
        <p:txBody>
          <a:bodyPr>
            <a:normAutofit fontScale="90000"/>
          </a:bodyPr>
          <a:lstStyle/>
          <a:p>
            <a:pPr algn="l"/>
            <a:r>
              <a:rPr lang="tr-TR" sz="2400" b="1" dirty="0">
                <a:solidFill>
                  <a:srgbClr val="E7792B"/>
                </a:solidFill>
                <a:latin typeface="Arial Black" panose="020B0604020202020204" pitchFamily="34" charset="0"/>
              </a:rPr>
              <a:t>LİHKAB DENETİM  İŞLEMLERİ</a:t>
            </a:r>
            <a:endParaRPr lang="tr-TR" sz="2400" b="1" dirty="0">
              <a:solidFill>
                <a:srgbClr val="E7792B"/>
              </a:solidFill>
              <a:latin typeface="Arial Black" panose="020B0604020202020204" pitchFamily="34" charset="0"/>
              <a:cs typeface="Arial Black" panose="020B0604020202020204" pitchFamily="34" charset="0"/>
            </a:endParaRPr>
          </a:p>
        </p:txBody>
      </p:sp>
      <p:pic>
        <p:nvPicPr>
          <p:cNvPr id="2" name="Resim 1">
            <a:extLst>
              <a:ext uri="{FF2B5EF4-FFF2-40B4-BE49-F238E27FC236}">
                <a16:creationId xmlns:a16="http://schemas.microsoft.com/office/drawing/2014/main" id="{49B59DA4-4932-4D13-89E7-B3D6975DFD15}"/>
              </a:ext>
            </a:extLst>
          </p:cNvPr>
          <p:cNvPicPr>
            <a:picLocks noChangeAspect="1"/>
          </p:cNvPicPr>
          <p:nvPr/>
        </p:nvPicPr>
        <p:blipFill>
          <a:blip r:embed="rId2"/>
          <a:stretch>
            <a:fillRect/>
          </a:stretch>
        </p:blipFill>
        <p:spPr>
          <a:xfrm>
            <a:off x="439444" y="2409051"/>
            <a:ext cx="9259410" cy="3454805"/>
          </a:xfrm>
          <a:prstGeom prst="rect">
            <a:avLst/>
          </a:prstGeom>
        </p:spPr>
      </p:pic>
    </p:spTree>
    <p:extLst>
      <p:ext uri="{BB962C8B-B14F-4D97-AF65-F5344CB8AC3E}">
        <p14:creationId xmlns:p14="http://schemas.microsoft.com/office/powerpoint/2010/main" val="12763080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B707D910-EC96-5E43-824D-A4B77D0D00AC}"/>
              </a:ext>
            </a:extLst>
          </p:cNvPr>
          <p:cNvSpPr txBox="1">
            <a:spLocks/>
          </p:cNvSpPr>
          <p:nvPr/>
        </p:nvSpPr>
        <p:spPr>
          <a:xfrm>
            <a:off x="350108" y="753806"/>
            <a:ext cx="4612509" cy="3952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1100" b="1" dirty="0">
                <a:solidFill>
                  <a:schemeClr val="tx1">
                    <a:lumMod val="85000"/>
                    <a:lumOff val="15000"/>
                  </a:schemeClr>
                </a:solidFill>
                <a:latin typeface="Arial Black" panose="020B0604020202020204" pitchFamily="34" charset="0"/>
              </a:rPr>
              <a:t>MEVZUAT YÖNÜNDEN DENETİM</a:t>
            </a:r>
            <a:r>
              <a:rPr lang="tr-TR" altLang="en-US" sz="1100" b="1" dirty="0">
                <a:solidFill>
                  <a:schemeClr val="tx1">
                    <a:lumMod val="85000"/>
                    <a:lumOff val="15000"/>
                  </a:schemeClr>
                </a:solidFill>
                <a:latin typeface="Arial Black" panose="020B0604020202020204" pitchFamily="34" charset="0"/>
              </a:rPr>
              <a:t> </a:t>
            </a:r>
            <a:endParaRPr lang="tr-TR" sz="1100" b="1" dirty="0">
              <a:solidFill>
                <a:schemeClr val="tx1">
                  <a:lumMod val="85000"/>
                  <a:lumOff val="15000"/>
                </a:schemeClr>
              </a:solidFill>
              <a:latin typeface="Arial Black" panose="020B0604020202020204" pitchFamily="34" charset="0"/>
            </a:endParaRPr>
          </a:p>
        </p:txBody>
      </p:sp>
      <p:sp>
        <p:nvSpPr>
          <p:cNvPr id="6" name="Başlık 1">
            <a:extLst>
              <a:ext uri="{FF2B5EF4-FFF2-40B4-BE49-F238E27FC236}">
                <a16:creationId xmlns:a16="http://schemas.microsoft.com/office/drawing/2014/main" id="{02190DF1-A65B-0045-827E-7283B2432FB8}"/>
              </a:ext>
            </a:extLst>
          </p:cNvPr>
          <p:cNvSpPr txBox="1">
            <a:spLocks/>
          </p:cNvSpPr>
          <p:nvPr/>
        </p:nvSpPr>
        <p:spPr>
          <a:xfrm>
            <a:off x="221943" y="1618756"/>
            <a:ext cx="11656379" cy="49371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defRPr/>
            </a:pPr>
            <a:r>
              <a:rPr lang="tr-TR" sz="2400" spc="-150" dirty="0">
                <a:solidFill>
                  <a:srgbClr val="FF0000"/>
                </a:solidFill>
                <a:latin typeface="Arial" pitchFamily="34" charset="0"/>
                <a:cs typeface="Arial" pitchFamily="34" charset="0"/>
              </a:rPr>
              <a:t>TEKNİK HATA TESBİTİ </a:t>
            </a:r>
          </a:p>
          <a:p>
            <a:pPr algn="just">
              <a:lnSpc>
                <a:spcPct val="150000"/>
              </a:lnSpc>
              <a:defRPr/>
            </a:pPr>
            <a:r>
              <a:rPr lang="tr-TR" sz="2800" spc="-150" dirty="0">
                <a:latin typeface="Arial" pitchFamily="34" charset="0"/>
                <a:cs typeface="Arial" pitchFamily="34" charset="0"/>
              </a:rPr>
              <a:t>İşlem yapılacak parselde </a:t>
            </a:r>
            <a:r>
              <a:rPr lang="tr-TR" sz="2800" spc="-150" dirty="0">
                <a:solidFill>
                  <a:srgbClr val="FF0000"/>
                </a:solidFill>
                <a:latin typeface="Arial" pitchFamily="34" charset="0"/>
                <a:cs typeface="Arial" pitchFamily="34" charset="0"/>
              </a:rPr>
              <a:t>öncelikle </a:t>
            </a:r>
            <a:r>
              <a:rPr lang="tr-TR" sz="2800" spc="-150" dirty="0">
                <a:latin typeface="Arial" pitchFamily="34" charset="0"/>
                <a:cs typeface="Arial" pitchFamily="34" charset="0"/>
              </a:rPr>
              <a:t> </a:t>
            </a:r>
            <a:r>
              <a:rPr lang="tr-TR" sz="2800" spc="-150" dirty="0">
                <a:solidFill>
                  <a:srgbClr val="FF0000"/>
                </a:solidFill>
                <a:latin typeface="Arial" pitchFamily="34" charset="0"/>
                <a:cs typeface="Arial" pitchFamily="34" charset="0"/>
              </a:rPr>
              <a:t>dayanak bilgi ve belgelere göre teknik hata </a:t>
            </a:r>
          </a:p>
          <a:p>
            <a:pPr algn="just">
              <a:lnSpc>
                <a:spcPct val="150000"/>
              </a:lnSpc>
              <a:defRPr/>
            </a:pPr>
            <a:r>
              <a:rPr lang="tr-TR" sz="2800" spc="-150" dirty="0">
                <a:solidFill>
                  <a:srgbClr val="FF0000"/>
                </a:solidFill>
                <a:latin typeface="Arial" pitchFamily="34" charset="0"/>
                <a:cs typeface="Arial" pitchFamily="34" charset="0"/>
              </a:rPr>
              <a:t>olup olmadığı</a:t>
            </a:r>
          </a:p>
          <a:p>
            <a:pPr algn="just">
              <a:lnSpc>
                <a:spcPct val="150000"/>
              </a:lnSpc>
              <a:defRPr/>
            </a:pPr>
            <a:r>
              <a:rPr lang="tr-TR" sz="2800" spc="-150" dirty="0">
                <a:latin typeface="Arial" pitchFamily="34" charset="0"/>
                <a:cs typeface="Arial" pitchFamily="34" charset="0"/>
              </a:rPr>
              <a:t>kontrol edilmeli,</a:t>
            </a:r>
          </a:p>
          <a:p>
            <a:pPr algn="just">
              <a:lnSpc>
                <a:spcPct val="150000"/>
              </a:lnSpc>
              <a:defRPr/>
            </a:pPr>
            <a:r>
              <a:rPr lang="tr-TR" sz="2800" spc="-150" dirty="0">
                <a:latin typeface="Arial" pitchFamily="34" charset="0"/>
                <a:cs typeface="Arial" pitchFamily="34" charset="0"/>
              </a:rPr>
              <a:t>Kontrol sonucu hata tespit edilirse </a:t>
            </a:r>
            <a:r>
              <a:rPr lang="tr-TR" sz="2800" spc="-150" dirty="0">
                <a:solidFill>
                  <a:srgbClr val="FF0000"/>
                </a:solidFill>
                <a:latin typeface="Arial" pitchFamily="34" charset="0"/>
                <a:cs typeface="Arial" pitchFamily="34" charset="0"/>
              </a:rPr>
              <a:t>teknik hata düzeltilmeden </a:t>
            </a:r>
            <a:r>
              <a:rPr lang="tr-TR" sz="2800" spc="-150" dirty="0">
                <a:latin typeface="Arial" pitchFamily="34" charset="0"/>
                <a:cs typeface="Arial" pitchFamily="34" charset="0"/>
              </a:rPr>
              <a:t>işlem yapılmamalıdır,  </a:t>
            </a:r>
            <a:endParaRPr lang="tr-TR" sz="2800" spc="-150" dirty="0">
              <a:solidFill>
                <a:srgbClr val="FF0000"/>
              </a:solidFill>
              <a:latin typeface="Arial" pitchFamily="34" charset="0"/>
              <a:cs typeface="Arial" pitchFamily="34" charset="0"/>
            </a:endParaRPr>
          </a:p>
          <a:p>
            <a:pPr algn="l"/>
            <a:endParaRPr lang="tr-TR" sz="2400" dirty="0">
              <a:latin typeface="Arial" pitchFamily="34" charset="0"/>
            </a:endParaRPr>
          </a:p>
        </p:txBody>
      </p:sp>
      <p:cxnSp>
        <p:nvCxnSpPr>
          <p:cNvPr id="8" name="Düz Bağlayıcı 7">
            <a:extLst>
              <a:ext uri="{FF2B5EF4-FFF2-40B4-BE49-F238E27FC236}">
                <a16:creationId xmlns:a16="http://schemas.microsoft.com/office/drawing/2014/main" id="{6EBD0341-5472-9B49-BE23-46808BF90B3D}"/>
              </a:ext>
            </a:extLst>
          </p:cNvPr>
          <p:cNvCxnSpPr>
            <a:cxnSpLocks/>
          </p:cNvCxnSpPr>
          <p:nvPr/>
        </p:nvCxnSpPr>
        <p:spPr>
          <a:xfrm>
            <a:off x="457200" y="1322174"/>
            <a:ext cx="432486" cy="0"/>
          </a:xfrm>
          <a:prstGeom prst="line">
            <a:avLst/>
          </a:prstGeom>
          <a:ln w="31750">
            <a:solidFill>
              <a:srgbClr val="E7792B"/>
            </a:solidFill>
          </a:ln>
        </p:spPr>
        <p:style>
          <a:lnRef idx="1">
            <a:schemeClr val="accent2"/>
          </a:lnRef>
          <a:fillRef idx="0">
            <a:schemeClr val="accent2"/>
          </a:fillRef>
          <a:effectRef idx="0">
            <a:schemeClr val="accent2"/>
          </a:effectRef>
          <a:fontRef idx="minor">
            <a:schemeClr val="tx1"/>
          </a:fontRef>
        </p:style>
      </p:cxnSp>
      <p:sp>
        <p:nvSpPr>
          <p:cNvPr id="7" name="Başlık 1">
            <a:extLst>
              <a:ext uri="{FF2B5EF4-FFF2-40B4-BE49-F238E27FC236}">
                <a16:creationId xmlns:a16="http://schemas.microsoft.com/office/drawing/2014/main" id="{CB153186-C8ED-456F-B97E-1C672EFFEB95}"/>
              </a:ext>
            </a:extLst>
          </p:cNvPr>
          <p:cNvSpPr>
            <a:spLocks noGrp="1"/>
          </p:cNvSpPr>
          <p:nvPr>
            <p:ph type="ctrTitle"/>
          </p:nvPr>
        </p:nvSpPr>
        <p:spPr>
          <a:xfrm>
            <a:off x="350838" y="358775"/>
            <a:ext cx="4839727" cy="493713"/>
          </a:xfrm>
        </p:spPr>
        <p:txBody>
          <a:bodyPr>
            <a:normAutofit fontScale="90000"/>
          </a:bodyPr>
          <a:lstStyle/>
          <a:p>
            <a:pPr algn="l"/>
            <a:r>
              <a:rPr lang="tr-TR" sz="2400" b="1" dirty="0">
                <a:solidFill>
                  <a:srgbClr val="E7792B"/>
                </a:solidFill>
                <a:latin typeface="Arial Black" panose="020B0604020202020204" pitchFamily="34" charset="0"/>
              </a:rPr>
              <a:t>LİHKAB DENETİM  İŞLEMLERİ</a:t>
            </a:r>
            <a:endParaRPr lang="tr-TR" sz="2400" b="1" dirty="0">
              <a:solidFill>
                <a:srgbClr val="E7792B"/>
              </a:solidFill>
              <a:latin typeface="Arial Black" panose="020B0604020202020204" pitchFamily="34" charset="0"/>
              <a:cs typeface="Arial Black" panose="020B0604020202020204" pitchFamily="34" charset="0"/>
            </a:endParaRPr>
          </a:p>
        </p:txBody>
      </p:sp>
      <p:pic>
        <p:nvPicPr>
          <p:cNvPr id="3" name="Resim 2">
            <a:extLst>
              <a:ext uri="{FF2B5EF4-FFF2-40B4-BE49-F238E27FC236}">
                <a16:creationId xmlns:a16="http://schemas.microsoft.com/office/drawing/2014/main" id="{989D53C1-A389-4015-A75B-FB5ACEDF5D68}"/>
              </a:ext>
            </a:extLst>
          </p:cNvPr>
          <p:cNvPicPr>
            <a:picLocks noChangeAspect="1"/>
          </p:cNvPicPr>
          <p:nvPr/>
        </p:nvPicPr>
        <p:blipFill>
          <a:blip r:embed="rId2"/>
          <a:stretch>
            <a:fillRect/>
          </a:stretch>
        </p:blipFill>
        <p:spPr>
          <a:xfrm>
            <a:off x="7001437" y="354162"/>
            <a:ext cx="3066554" cy="1589816"/>
          </a:xfrm>
          <a:prstGeom prst="rect">
            <a:avLst/>
          </a:prstGeom>
        </p:spPr>
      </p:pic>
    </p:spTree>
    <p:extLst>
      <p:ext uri="{BB962C8B-B14F-4D97-AF65-F5344CB8AC3E}">
        <p14:creationId xmlns:p14="http://schemas.microsoft.com/office/powerpoint/2010/main" val="32386923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B707D910-EC96-5E43-824D-A4B77D0D00AC}"/>
              </a:ext>
            </a:extLst>
          </p:cNvPr>
          <p:cNvSpPr txBox="1">
            <a:spLocks/>
          </p:cNvSpPr>
          <p:nvPr/>
        </p:nvSpPr>
        <p:spPr>
          <a:xfrm>
            <a:off x="350108" y="753806"/>
            <a:ext cx="4612509" cy="3952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1100" b="1" dirty="0">
                <a:solidFill>
                  <a:schemeClr val="tx1">
                    <a:lumMod val="85000"/>
                    <a:lumOff val="15000"/>
                  </a:schemeClr>
                </a:solidFill>
                <a:latin typeface="Arial Black" panose="020B0604020202020204" pitchFamily="34" charset="0"/>
              </a:rPr>
              <a:t>TEKNİK HATA ÇEŞİTLERİ</a:t>
            </a:r>
          </a:p>
        </p:txBody>
      </p:sp>
      <p:sp>
        <p:nvSpPr>
          <p:cNvPr id="6" name="Başlık 1">
            <a:extLst>
              <a:ext uri="{FF2B5EF4-FFF2-40B4-BE49-F238E27FC236}">
                <a16:creationId xmlns:a16="http://schemas.microsoft.com/office/drawing/2014/main" id="{02190DF1-A65B-0045-827E-7283B2432FB8}"/>
              </a:ext>
            </a:extLst>
          </p:cNvPr>
          <p:cNvSpPr txBox="1">
            <a:spLocks/>
          </p:cNvSpPr>
          <p:nvPr/>
        </p:nvSpPr>
        <p:spPr>
          <a:xfrm>
            <a:off x="221943" y="1618756"/>
            <a:ext cx="11970057" cy="49371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defRPr/>
            </a:pPr>
            <a:r>
              <a:rPr lang="tr-TR" sz="2400" b="1" dirty="0">
                <a:latin typeface="Arial" pitchFamily="34" charset="0"/>
              </a:rPr>
              <a:t>TEKNİK HATA ÇEŞİTLERİ</a:t>
            </a:r>
          </a:p>
          <a:p>
            <a:pPr algn="just">
              <a:lnSpc>
                <a:spcPct val="150000"/>
              </a:lnSpc>
              <a:defRPr/>
            </a:pPr>
            <a:r>
              <a:rPr lang="tr-TR" sz="2800" b="1" dirty="0">
                <a:solidFill>
                  <a:srgbClr val="E7792B"/>
                </a:solidFill>
                <a:latin typeface="Arial" pitchFamily="34" charset="0"/>
              </a:rPr>
              <a:t>Sınırlandırma</a:t>
            </a:r>
          </a:p>
          <a:p>
            <a:pPr algn="just">
              <a:lnSpc>
                <a:spcPct val="150000"/>
              </a:lnSpc>
              <a:defRPr/>
            </a:pPr>
            <a:r>
              <a:rPr lang="tr-TR" sz="2800" b="1" dirty="0">
                <a:latin typeface="Arial" pitchFamily="34" charset="0"/>
              </a:rPr>
              <a:t>Ölçü</a:t>
            </a:r>
          </a:p>
          <a:p>
            <a:pPr algn="just">
              <a:lnSpc>
                <a:spcPct val="150000"/>
              </a:lnSpc>
              <a:defRPr/>
            </a:pPr>
            <a:r>
              <a:rPr lang="tr-TR" sz="2800" b="1" dirty="0" err="1">
                <a:solidFill>
                  <a:srgbClr val="E7792B"/>
                </a:solidFill>
                <a:latin typeface="Arial" pitchFamily="34" charset="0"/>
              </a:rPr>
              <a:t>Tersimat</a:t>
            </a:r>
            <a:endParaRPr lang="tr-TR" sz="2800" b="1" dirty="0">
              <a:solidFill>
                <a:srgbClr val="E7792B"/>
              </a:solidFill>
              <a:latin typeface="Arial" pitchFamily="34" charset="0"/>
            </a:endParaRPr>
          </a:p>
          <a:p>
            <a:pPr algn="just">
              <a:lnSpc>
                <a:spcPct val="150000"/>
              </a:lnSpc>
              <a:defRPr/>
            </a:pPr>
            <a:r>
              <a:rPr lang="tr-TR" sz="2800" b="1" dirty="0">
                <a:latin typeface="Arial" pitchFamily="34" charset="0"/>
              </a:rPr>
              <a:t>Yüzölçümü</a:t>
            </a:r>
          </a:p>
        </p:txBody>
      </p:sp>
      <p:cxnSp>
        <p:nvCxnSpPr>
          <p:cNvPr id="8" name="Düz Bağlayıcı 7">
            <a:extLst>
              <a:ext uri="{FF2B5EF4-FFF2-40B4-BE49-F238E27FC236}">
                <a16:creationId xmlns:a16="http://schemas.microsoft.com/office/drawing/2014/main" id="{6EBD0341-5472-9B49-BE23-46808BF90B3D}"/>
              </a:ext>
            </a:extLst>
          </p:cNvPr>
          <p:cNvCxnSpPr>
            <a:cxnSpLocks/>
          </p:cNvCxnSpPr>
          <p:nvPr/>
        </p:nvCxnSpPr>
        <p:spPr>
          <a:xfrm>
            <a:off x="457200" y="1322174"/>
            <a:ext cx="432486" cy="0"/>
          </a:xfrm>
          <a:prstGeom prst="line">
            <a:avLst/>
          </a:prstGeom>
          <a:ln w="31750">
            <a:solidFill>
              <a:srgbClr val="E7792B"/>
            </a:solidFill>
          </a:ln>
        </p:spPr>
        <p:style>
          <a:lnRef idx="1">
            <a:schemeClr val="accent2"/>
          </a:lnRef>
          <a:fillRef idx="0">
            <a:schemeClr val="accent2"/>
          </a:fillRef>
          <a:effectRef idx="0">
            <a:schemeClr val="accent2"/>
          </a:effectRef>
          <a:fontRef idx="minor">
            <a:schemeClr val="tx1"/>
          </a:fontRef>
        </p:style>
      </p:cxnSp>
      <p:sp>
        <p:nvSpPr>
          <p:cNvPr id="7" name="Başlık 1">
            <a:extLst>
              <a:ext uri="{FF2B5EF4-FFF2-40B4-BE49-F238E27FC236}">
                <a16:creationId xmlns:a16="http://schemas.microsoft.com/office/drawing/2014/main" id="{CB153186-C8ED-456F-B97E-1C672EFFEB95}"/>
              </a:ext>
            </a:extLst>
          </p:cNvPr>
          <p:cNvSpPr>
            <a:spLocks noGrp="1"/>
          </p:cNvSpPr>
          <p:nvPr>
            <p:ph type="ctrTitle"/>
          </p:nvPr>
        </p:nvSpPr>
        <p:spPr>
          <a:xfrm>
            <a:off x="350838" y="358775"/>
            <a:ext cx="4839727" cy="493713"/>
          </a:xfrm>
        </p:spPr>
        <p:txBody>
          <a:bodyPr>
            <a:normAutofit fontScale="90000"/>
          </a:bodyPr>
          <a:lstStyle/>
          <a:p>
            <a:pPr algn="l"/>
            <a:r>
              <a:rPr lang="tr-TR" sz="2400" b="1" dirty="0">
                <a:solidFill>
                  <a:srgbClr val="E7792B"/>
                </a:solidFill>
                <a:latin typeface="Arial Black" panose="020B0604020202020204" pitchFamily="34" charset="0"/>
              </a:rPr>
              <a:t>LİHKAB DENETİM  İŞLEMLERİ</a:t>
            </a:r>
            <a:endParaRPr lang="tr-TR" sz="2400" b="1" dirty="0">
              <a:solidFill>
                <a:srgbClr val="E7792B"/>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3324219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B707D910-EC96-5E43-824D-A4B77D0D00AC}"/>
              </a:ext>
            </a:extLst>
          </p:cNvPr>
          <p:cNvSpPr txBox="1">
            <a:spLocks/>
          </p:cNvSpPr>
          <p:nvPr/>
        </p:nvSpPr>
        <p:spPr>
          <a:xfrm>
            <a:off x="350108" y="753805"/>
            <a:ext cx="2899719" cy="494227"/>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tr-TR" altLang="en-US" sz="2000" b="1" dirty="0">
              <a:solidFill>
                <a:schemeClr val="tx1">
                  <a:lumMod val="85000"/>
                  <a:lumOff val="15000"/>
                </a:schemeClr>
              </a:solidFill>
              <a:latin typeface="Arial Black" panose="020B0604020202020204" pitchFamily="34" charset="0"/>
            </a:endParaRPr>
          </a:p>
          <a:p>
            <a:pPr algn="l"/>
            <a:r>
              <a:rPr lang="tr-TR" altLang="en-US" sz="2000" b="1" dirty="0">
                <a:solidFill>
                  <a:schemeClr val="tx1">
                    <a:lumMod val="85000"/>
                    <a:lumOff val="15000"/>
                  </a:schemeClr>
                </a:solidFill>
                <a:latin typeface="Arial Black" panose="020B0604020202020204" pitchFamily="34" charset="0"/>
              </a:rPr>
              <a:t>TEFTİŞ VE DENETİMİN KAPSAMI</a:t>
            </a:r>
            <a:endParaRPr lang="tr-TR" sz="2000" b="1" dirty="0">
              <a:solidFill>
                <a:schemeClr val="tx1">
                  <a:lumMod val="85000"/>
                  <a:lumOff val="15000"/>
                </a:schemeClr>
              </a:solidFill>
              <a:latin typeface="Arial Black" panose="020B0604020202020204" pitchFamily="34" charset="0"/>
            </a:endParaRPr>
          </a:p>
        </p:txBody>
      </p:sp>
      <p:sp>
        <p:nvSpPr>
          <p:cNvPr id="6" name="Başlık 1">
            <a:extLst>
              <a:ext uri="{FF2B5EF4-FFF2-40B4-BE49-F238E27FC236}">
                <a16:creationId xmlns:a16="http://schemas.microsoft.com/office/drawing/2014/main" id="{02190DF1-A65B-0045-827E-7283B2432FB8}"/>
              </a:ext>
            </a:extLst>
          </p:cNvPr>
          <p:cNvSpPr txBox="1">
            <a:spLocks/>
          </p:cNvSpPr>
          <p:nvPr/>
        </p:nvSpPr>
        <p:spPr>
          <a:xfrm>
            <a:off x="337751" y="1618755"/>
            <a:ext cx="10684476" cy="90202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tr-TR" sz="2400" dirty="0">
                <a:solidFill>
                  <a:srgbClr val="FF0000"/>
                </a:solidFill>
                <a:latin typeface="Arial" pitchFamily="34" charset="0"/>
              </a:rPr>
              <a:t>Denetim Elemanı: </a:t>
            </a:r>
            <a:r>
              <a:rPr lang="tr-TR" sz="2400" dirty="0">
                <a:latin typeface="Arial" pitchFamily="34" charset="0"/>
              </a:rPr>
              <a:t>İdarece görevlendirilen personel ile müfettişler</a:t>
            </a:r>
            <a:endParaRPr lang="tr-TR" sz="2400" b="1" dirty="0">
              <a:solidFill>
                <a:srgbClr val="1F497D"/>
              </a:solidFill>
            </a:endParaRPr>
          </a:p>
        </p:txBody>
      </p:sp>
      <p:cxnSp>
        <p:nvCxnSpPr>
          <p:cNvPr id="8" name="Düz Bağlayıcı 7">
            <a:extLst>
              <a:ext uri="{FF2B5EF4-FFF2-40B4-BE49-F238E27FC236}">
                <a16:creationId xmlns:a16="http://schemas.microsoft.com/office/drawing/2014/main" id="{6EBD0341-5472-9B49-BE23-46808BF90B3D}"/>
              </a:ext>
            </a:extLst>
          </p:cNvPr>
          <p:cNvCxnSpPr>
            <a:cxnSpLocks/>
          </p:cNvCxnSpPr>
          <p:nvPr/>
        </p:nvCxnSpPr>
        <p:spPr>
          <a:xfrm>
            <a:off x="457200" y="1322174"/>
            <a:ext cx="432486" cy="0"/>
          </a:xfrm>
          <a:prstGeom prst="line">
            <a:avLst/>
          </a:prstGeom>
          <a:ln w="31750">
            <a:solidFill>
              <a:srgbClr val="E7792B"/>
            </a:solidFill>
          </a:ln>
        </p:spPr>
        <p:style>
          <a:lnRef idx="1">
            <a:schemeClr val="accent2"/>
          </a:lnRef>
          <a:fillRef idx="0">
            <a:schemeClr val="accent2"/>
          </a:fillRef>
          <a:effectRef idx="0">
            <a:schemeClr val="accent2"/>
          </a:effectRef>
          <a:fontRef idx="minor">
            <a:schemeClr val="tx1"/>
          </a:fontRef>
        </p:style>
      </p:cxnSp>
      <p:sp>
        <p:nvSpPr>
          <p:cNvPr id="7" name="Başlık 1">
            <a:extLst>
              <a:ext uri="{FF2B5EF4-FFF2-40B4-BE49-F238E27FC236}">
                <a16:creationId xmlns:a16="http://schemas.microsoft.com/office/drawing/2014/main" id="{CB153186-C8ED-456F-B97E-1C672EFFEB95}"/>
              </a:ext>
            </a:extLst>
          </p:cNvPr>
          <p:cNvSpPr>
            <a:spLocks noGrp="1"/>
          </p:cNvSpPr>
          <p:nvPr>
            <p:ph type="ctrTitle"/>
          </p:nvPr>
        </p:nvSpPr>
        <p:spPr>
          <a:xfrm>
            <a:off x="350838" y="358775"/>
            <a:ext cx="4839727" cy="493713"/>
          </a:xfrm>
        </p:spPr>
        <p:txBody>
          <a:bodyPr>
            <a:normAutofit fontScale="90000"/>
          </a:bodyPr>
          <a:lstStyle/>
          <a:p>
            <a:pPr algn="l"/>
            <a:r>
              <a:rPr lang="tr-TR" sz="2400" b="1" dirty="0">
                <a:solidFill>
                  <a:srgbClr val="E7792B"/>
                </a:solidFill>
                <a:latin typeface="Arial Black" panose="020B0604020202020204" pitchFamily="34" charset="0"/>
              </a:rPr>
              <a:t>LİHKAB DENETİM  İŞLEMLERİ</a:t>
            </a:r>
            <a:endParaRPr lang="tr-TR" sz="2400" b="1" dirty="0">
              <a:solidFill>
                <a:srgbClr val="E7792B"/>
              </a:solidFill>
              <a:latin typeface="Arial Black" panose="020B0604020202020204" pitchFamily="34" charset="0"/>
              <a:cs typeface="Arial Black" panose="020B0604020202020204" pitchFamily="34" charset="0"/>
            </a:endParaRPr>
          </a:p>
        </p:txBody>
      </p:sp>
      <p:pic>
        <p:nvPicPr>
          <p:cNvPr id="9" name="Picture 2" descr="C:\Users\tk36026\Desktop\Den.Ele..jpg">
            <a:extLst>
              <a:ext uri="{FF2B5EF4-FFF2-40B4-BE49-F238E27FC236}">
                <a16:creationId xmlns:a16="http://schemas.microsoft.com/office/drawing/2014/main" id="{FD87C2AA-08A8-4F14-B400-108D39B3B9C9}"/>
              </a:ext>
            </a:extLst>
          </p:cNvPr>
          <p:cNvPicPr>
            <a:picLocks noChangeAspect="1" noChangeArrowheads="1"/>
          </p:cNvPicPr>
          <p:nvPr/>
        </p:nvPicPr>
        <p:blipFill>
          <a:blip r:embed="rId2"/>
          <a:srcRect/>
          <a:stretch>
            <a:fillRect/>
          </a:stretch>
        </p:blipFill>
        <p:spPr bwMode="auto">
          <a:xfrm>
            <a:off x="2543819" y="2680448"/>
            <a:ext cx="7302145" cy="3218328"/>
          </a:xfrm>
          <a:prstGeom prst="rect">
            <a:avLst/>
          </a:prstGeom>
          <a:noFill/>
        </p:spPr>
      </p:pic>
    </p:spTree>
    <p:extLst>
      <p:ext uri="{BB962C8B-B14F-4D97-AF65-F5344CB8AC3E}">
        <p14:creationId xmlns:p14="http://schemas.microsoft.com/office/powerpoint/2010/main" val="8024297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B707D910-EC96-5E43-824D-A4B77D0D00AC}"/>
              </a:ext>
            </a:extLst>
          </p:cNvPr>
          <p:cNvSpPr txBox="1">
            <a:spLocks/>
          </p:cNvSpPr>
          <p:nvPr/>
        </p:nvSpPr>
        <p:spPr>
          <a:xfrm>
            <a:off x="350108" y="753806"/>
            <a:ext cx="4612509" cy="3952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1100" b="1" dirty="0">
                <a:solidFill>
                  <a:schemeClr val="tx1">
                    <a:lumMod val="85000"/>
                    <a:lumOff val="15000"/>
                  </a:schemeClr>
                </a:solidFill>
                <a:latin typeface="Arial Black" panose="020B0604020202020204" pitchFamily="34" charset="0"/>
              </a:rPr>
              <a:t>TEKNİK HATA ÇEŞİTLERİ</a:t>
            </a:r>
          </a:p>
        </p:txBody>
      </p:sp>
      <p:cxnSp>
        <p:nvCxnSpPr>
          <p:cNvPr id="8" name="Düz Bağlayıcı 7">
            <a:extLst>
              <a:ext uri="{FF2B5EF4-FFF2-40B4-BE49-F238E27FC236}">
                <a16:creationId xmlns:a16="http://schemas.microsoft.com/office/drawing/2014/main" id="{6EBD0341-5472-9B49-BE23-46808BF90B3D}"/>
              </a:ext>
            </a:extLst>
          </p:cNvPr>
          <p:cNvCxnSpPr>
            <a:cxnSpLocks/>
          </p:cNvCxnSpPr>
          <p:nvPr/>
        </p:nvCxnSpPr>
        <p:spPr>
          <a:xfrm>
            <a:off x="457200" y="1322174"/>
            <a:ext cx="432486" cy="0"/>
          </a:xfrm>
          <a:prstGeom prst="line">
            <a:avLst/>
          </a:prstGeom>
          <a:ln w="31750">
            <a:solidFill>
              <a:srgbClr val="E7792B"/>
            </a:solidFill>
          </a:ln>
        </p:spPr>
        <p:style>
          <a:lnRef idx="1">
            <a:schemeClr val="accent2"/>
          </a:lnRef>
          <a:fillRef idx="0">
            <a:schemeClr val="accent2"/>
          </a:fillRef>
          <a:effectRef idx="0">
            <a:schemeClr val="accent2"/>
          </a:effectRef>
          <a:fontRef idx="minor">
            <a:schemeClr val="tx1"/>
          </a:fontRef>
        </p:style>
      </p:cxnSp>
      <p:sp>
        <p:nvSpPr>
          <p:cNvPr id="7" name="Başlık 1">
            <a:extLst>
              <a:ext uri="{FF2B5EF4-FFF2-40B4-BE49-F238E27FC236}">
                <a16:creationId xmlns:a16="http://schemas.microsoft.com/office/drawing/2014/main" id="{CB153186-C8ED-456F-B97E-1C672EFFEB95}"/>
              </a:ext>
            </a:extLst>
          </p:cNvPr>
          <p:cNvSpPr>
            <a:spLocks noGrp="1"/>
          </p:cNvSpPr>
          <p:nvPr>
            <p:ph type="ctrTitle"/>
          </p:nvPr>
        </p:nvSpPr>
        <p:spPr>
          <a:xfrm>
            <a:off x="350838" y="358775"/>
            <a:ext cx="4839727" cy="493713"/>
          </a:xfrm>
        </p:spPr>
        <p:txBody>
          <a:bodyPr>
            <a:normAutofit fontScale="90000"/>
          </a:bodyPr>
          <a:lstStyle/>
          <a:p>
            <a:pPr algn="l"/>
            <a:r>
              <a:rPr lang="tr-TR" sz="2400" b="1" dirty="0">
                <a:solidFill>
                  <a:srgbClr val="E7792B"/>
                </a:solidFill>
                <a:latin typeface="Arial Black" panose="020B0604020202020204" pitchFamily="34" charset="0"/>
              </a:rPr>
              <a:t>LİHKAB DENETİM  İŞLEMLERİ</a:t>
            </a:r>
            <a:endParaRPr lang="tr-TR" sz="2400" b="1" dirty="0">
              <a:solidFill>
                <a:srgbClr val="E7792B"/>
              </a:solidFill>
              <a:latin typeface="Arial Black" panose="020B0604020202020204" pitchFamily="34" charset="0"/>
              <a:cs typeface="Arial Black" panose="020B0604020202020204" pitchFamily="34" charset="0"/>
            </a:endParaRPr>
          </a:p>
        </p:txBody>
      </p:sp>
      <p:pic>
        <p:nvPicPr>
          <p:cNvPr id="2" name="Resim 1">
            <a:extLst>
              <a:ext uri="{FF2B5EF4-FFF2-40B4-BE49-F238E27FC236}">
                <a16:creationId xmlns:a16="http://schemas.microsoft.com/office/drawing/2014/main" id="{B0BA4C5A-2E91-4693-B90F-C6C494820C11}"/>
              </a:ext>
            </a:extLst>
          </p:cNvPr>
          <p:cNvPicPr>
            <a:picLocks noChangeAspect="1"/>
          </p:cNvPicPr>
          <p:nvPr/>
        </p:nvPicPr>
        <p:blipFill>
          <a:blip r:embed="rId2"/>
          <a:stretch>
            <a:fillRect/>
          </a:stretch>
        </p:blipFill>
        <p:spPr>
          <a:xfrm>
            <a:off x="350108" y="1247519"/>
            <a:ext cx="10560548" cy="4509769"/>
          </a:xfrm>
          <a:prstGeom prst="rect">
            <a:avLst/>
          </a:prstGeom>
        </p:spPr>
      </p:pic>
    </p:spTree>
    <p:extLst>
      <p:ext uri="{BB962C8B-B14F-4D97-AF65-F5344CB8AC3E}">
        <p14:creationId xmlns:p14="http://schemas.microsoft.com/office/powerpoint/2010/main" val="18282090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B707D910-EC96-5E43-824D-A4B77D0D00AC}"/>
              </a:ext>
            </a:extLst>
          </p:cNvPr>
          <p:cNvSpPr txBox="1">
            <a:spLocks/>
          </p:cNvSpPr>
          <p:nvPr/>
        </p:nvSpPr>
        <p:spPr>
          <a:xfrm>
            <a:off x="350108" y="753806"/>
            <a:ext cx="4612509" cy="3952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1100" b="1" dirty="0">
                <a:solidFill>
                  <a:schemeClr val="tx1">
                    <a:lumMod val="85000"/>
                    <a:lumOff val="15000"/>
                  </a:schemeClr>
                </a:solidFill>
                <a:latin typeface="Arial Black" panose="020B0604020202020204" pitchFamily="34" charset="0"/>
              </a:rPr>
              <a:t>TEKNİK HATA ÇEŞİTLERİ</a:t>
            </a:r>
          </a:p>
        </p:txBody>
      </p:sp>
      <p:cxnSp>
        <p:nvCxnSpPr>
          <p:cNvPr id="8" name="Düz Bağlayıcı 7">
            <a:extLst>
              <a:ext uri="{FF2B5EF4-FFF2-40B4-BE49-F238E27FC236}">
                <a16:creationId xmlns:a16="http://schemas.microsoft.com/office/drawing/2014/main" id="{6EBD0341-5472-9B49-BE23-46808BF90B3D}"/>
              </a:ext>
            </a:extLst>
          </p:cNvPr>
          <p:cNvCxnSpPr>
            <a:cxnSpLocks/>
          </p:cNvCxnSpPr>
          <p:nvPr/>
        </p:nvCxnSpPr>
        <p:spPr>
          <a:xfrm>
            <a:off x="457200" y="1322174"/>
            <a:ext cx="432486" cy="0"/>
          </a:xfrm>
          <a:prstGeom prst="line">
            <a:avLst/>
          </a:prstGeom>
          <a:ln w="31750">
            <a:solidFill>
              <a:srgbClr val="E7792B"/>
            </a:solidFill>
          </a:ln>
        </p:spPr>
        <p:style>
          <a:lnRef idx="1">
            <a:schemeClr val="accent2"/>
          </a:lnRef>
          <a:fillRef idx="0">
            <a:schemeClr val="accent2"/>
          </a:fillRef>
          <a:effectRef idx="0">
            <a:schemeClr val="accent2"/>
          </a:effectRef>
          <a:fontRef idx="minor">
            <a:schemeClr val="tx1"/>
          </a:fontRef>
        </p:style>
      </p:cxnSp>
      <p:sp>
        <p:nvSpPr>
          <p:cNvPr id="7" name="Başlık 1">
            <a:extLst>
              <a:ext uri="{FF2B5EF4-FFF2-40B4-BE49-F238E27FC236}">
                <a16:creationId xmlns:a16="http://schemas.microsoft.com/office/drawing/2014/main" id="{CB153186-C8ED-456F-B97E-1C672EFFEB95}"/>
              </a:ext>
            </a:extLst>
          </p:cNvPr>
          <p:cNvSpPr>
            <a:spLocks noGrp="1"/>
          </p:cNvSpPr>
          <p:nvPr>
            <p:ph type="ctrTitle"/>
          </p:nvPr>
        </p:nvSpPr>
        <p:spPr>
          <a:xfrm>
            <a:off x="350838" y="358775"/>
            <a:ext cx="4839727" cy="493713"/>
          </a:xfrm>
        </p:spPr>
        <p:txBody>
          <a:bodyPr>
            <a:normAutofit fontScale="90000"/>
          </a:bodyPr>
          <a:lstStyle/>
          <a:p>
            <a:pPr algn="l"/>
            <a:r>
              <a:rPr lang="tr-TR" sz="2400" b="1" dirty="0">
                <a:solidFill>
                  <a:srgbClr val="E7792B"/>
                </a:solidFill>
                <a:latin typeface="Arial Black" panose="020B0604020202020204" pitchFamily="34" charset="0"/>
              </a:rPr>
              <a:t>LİHKAB DENETİM  İŞLEMLERİ</a:t>
            </a:r>
            <a:endParaRPr lang="tr-TR" sz="2400" b="1" dirty="0">
              <a:solidFill>
                <a:srgbClr val="E7792B"/>
              </a:solidFill>
              <a:latin typeface="Arial Black" panose="020B0604020202020204" pitchFamily="34" charset="0"/>
              <a:cs typeface="Arial Black" panose="020B0604020202020204" pitchFamily="34" charset="0"/>
            </a:endParaRPr>
          </a:p>
        </p:txBody>
      </p:sp>
      <p:pic>
        <p:nvPicPr>
          <p:cNvPr id="2" name="Resim 1">
            <a:extLst>
              <a:ext uri="{FF2B5EF4-FFF2-40B4-BE49-F238E27FC236}">
                <a16:creationId xmlns:a16="http://schemas.microsoft.com/office/drawing/2014/main" id="{7B61B8FA-670C-4FF2-BCFD-0740C00D5580}"/>
              </a:ext>
            </a:extLst>
          </p:cNvPr>
          <p:cNvPicPr>
            <a:picLocks noChangeAspect="1"/>
          </p:cNvPicPr>
          <p:nvPr/>
        </p:nvPicPr>
        <p:blipFill>
          <a:blip r:embed="rId2"/>
          <a:stretch>
            <a:fillRect/>
          </a:stretch>
        </p:blipFill>
        <p:spPr>
          <a:xfrm>
            <a:off x="889686" y="1615736"/>
            <a:ext cx="9914438" cy="4270158"/>
          </a:xfrm>
          <a:prstGeom prst="rect">
            <a:avLst/>
          </a:prstGeom>
        </p:spPr>
      </p:pic>
      <p:pic>
        <p:nvPicPr>
          <p:cNvPr id="3" name="Resim 2">
            <a:extLst>
              <a:ext uri="{FF2B5EF4-FFF2-40B4-BE49-F238E27FC236}">
                <a16:creationId xmlns:a16="http://schemas.microsoft.com/office/drawing/2014/main" id="{AAF94E11-E8DA-453F-84D9-796FF8C52D4C}"/>
              </a:ext>
            </a:extLst>
          </p:cNvPr>
          <p:cNvPicPr>
            <a:picLocks noChangeAspect="1"/>
          </p:cNvPicPr>
          <p:nvPr/>
        </p:nvPicPr>
        <p:blipFill>
          <a:blip r:embed="rId3"/>
          <a:stretch>
            <a:fillRect/>
          </a:stretch>
        </p:blipFill>
        <p:spPr>
          <a:xfrm>
            <a:off x="4663180" y="3426419"/>
            <a:ext cx="991618" cy="648791"/>
          </a:xfrm>
          <a:prstGeom prst="rect">
            <a:avLst/>
          </a:prstGeom>
        </p:spPr>
      </p:pic>
    </p:spTree>
    <p:extLst>
      <p:ext uri="{BB962C8B-B14F-4D97-AF65-F5344CB8AC3E}">
        <p14:creationId xmlns:p14="http://schemas.microsoft.com/office/powerpoint/2010/main" val="8518811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B707D910-EC96-5E43-824D-A4B77D0D00AC}"/>
              </a:ext>
            </a:extLst>
          </p:cNvPr>
          <p:cNvSpPr txBox="1">
            <a:spLocks/>
          </p:cNvSpPr>
          <p:nvPr/>
        </p:nvSpPr>
        <p:spPr>
          <a:xfrm>
            <a:off x="350108" y="753806"/>
            <a:ext cx="4612509" cy="3952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1100" b="1" dirty="0">
                <a:solidFill>
                  <a:schemeClr val="tx1">
                    <a:lumMod val="85000"/>
                    <a:lumOff val="15000"/>
                  </a:schemeClr>
                </a:solidFill>
                <a:latin typeface="Arial Black" panose="020B0604020202020204" pitchFamily="34" charset="0"/>
              </a:rPr>
              <a:t>TEKNİK HATA ÇEŞİTLERİ</a:t>
            </a:r>
          </a:p>
        </p:txBody>
      </p:sp>
      <p:cxnSp>
        <p:nvCxnSpPr>
          <p:cNvPr id="8" name="Düz Bağlayıcı 7">
            <a:extLst>
              <a:ext uri="{FF2B5EF4-FFF2-40B4-BE49-F238E27FC236}">
                <a16:creationId xmlns:a16="http://schemas.microsoft.com/office/drawing/2014/main" id="{6EBD0341-5472-9B49-BE23-46808BF90B3D}"/>
              </a:ext>
            </a:extLst>
          </p:cNvPr>
          <p:cNvCxnSpPr>
            <a:cxnSpLocks/>
          </p:cNvCxnSpPr>
          <p:nvPr/>
        </p:nvCxnSpPr>
        <p:spPr>
          <a:xfrm>
            <a:off x="457200" y="1322174"/>
            <a:ext cx="432486" cy="0"/>
          </a:xfrm>
          <a:prstGeom prst="line">
            <a:avLst/>
          </a:prstGeom>
          <a:ln w="31750">
            <a:solidFill>
              <a:srgbClr val="E7792B"/>
            </a:solidFill>
          </a:ln>
        </p:spPr>
        <p:style>
          <a:lnRef idx="1">
            <a:schemeClr val="accent2"/>
          </a:lnRef>
          <a:fillRef idx="0">
            <a:schemeClr val="accent2"/>
          </a:fillRef>
          <a:effectRef idx="0">
            <a:schemeClr val="accent2"/>
          </a:effectRef>
          <a:fontRef idx="minor">
            <a:schemeClr val="tx1"/>
          </a:fontRef>
        </p:style>
      </p:cxnSp>
      <p:sp>
        <p:nvSpPr>
          <p:cNvPr id="7" name="Başlık 1">
            <a:extLst>
              <a:ext uri="{FF2B5EF4-FFF2-40B4-BE49-F238E27FC236}">
                <a16:creationId xmlns:a16="http://schemas.microsoft.com/office/drawing/2014/main" id="{CB153186-C8ED-456F-B97E-1C672EFFEB95}"/>
              </a:ext>
            </a:extLst>
          </p:cNvPr>
          <p:cNvSpPr>
            <a:spLocks noGrp="1"/>
          </p:cNvSpPr>
          <p:nvPr>
            <p:ph type="ctrTitle"/>
          </p:nvPr>
        </p:nvSpPr>
        <p:spPr>
          <a:xfrm>
            <a:off x="350838" y="358775"/>
            <a:ext cx="4839727" cy="493713"/>
          </a:xfrm>
        </p:spPr>
        <p:txBody>
          <a:bodyPr>
            <a:normAutofit fontScale="90000"/>
          </a:bodyPr>
          <a:lstStyle/>
          <a:p>
            <a:pPr algn="l"/>
            <a:r>
              <a:rPr lang="tr-TR" sz="2400" b="1" dirty="0">
                <a:solidFill>
                  <a:srgbClr val="E7792B"/>
                </a:solidFill>
                <a:latin typeface="Arial Black" panose="020B0604020202020204" pitchFamily="34" charset="0"/>
              </a:rPr>
              <a:t>LİHKAB DENETİM  İŞLEMLERİ</a:t>
            </a:r>
            <a:endParaRPr lang="tr-TR" sz="2400" b="1" dirty="0">
              <a:solidFill>
                <a:srgbClr val="E7792B"/>
              </a:solidFill>
              <a:latin typeface="Arial Black" panose="020B0604020202020204" pitchFamily="34" charset="0"/>
              <a:cs typeface="Arial Black" panose="020B0604020202020204" pitchFamily="34" charset="0"/>
            </a:endParaRPr>
          </a:p>
        </p:txBody>
      </p:sp>
      <p:pic>
        <p:nvPicPr>
          <p:cNvPr id="2" name="Resim 1">
            <a:extLst>
              <a:ext uri="{FF2B5EF4-FFF2-40B4-BE49-F238E27FC236}">
                <a16:creationId xmlns:a16="http://schemas.microsoft.com/office/drawing/2014/main" id="{F6BFFF13-E69D-4712-BD54-BF38A999E08B}"/>
              </a:ext>
            </a:extLst>
          </p:cNvPr>
          <p:cNvPicPr>
            <a:picLocks noChangeAspect="1"/>
          </p:cNvPicPr>
          <p:nvPr/>
        </p:nvPicPr>
        <p:blipFill>
          <a:blip r:embed="rId2"/>
          <a:stretch>
            <a:fillRect/>
          </a:stretch>
        </p:blipFill>
        <p:spPr>
          <a:xfrm>
            <a:off x="541538" y="1495279"/>
            <a:ext cx="10085033" cy="4428615"/>
          </a:xfrm>
          <a:prstGeom prst="rect">
            <a:avLst/>
          </a:prstGeom>
        </p:spPr>
      </p:pic>
    </p:spTree>
    <p:extLst>
      <p:ext uri="{BB962C8B-B14F-4D97-AF65-F5344CB8AC3E}">
        <p14:creationId xmlns:p14="http://schemas.microsoft.com/office/powerpoint/2010/main" val="31377066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B707D910-EC96-5E43-824D-A4B77D0D00AC}"/>
              </a:ext>
            </a:extLst>
          </p:cNvPr>
          <p:cNvSpPr txBox="1">
            <a:spLocks/>
          </p:cNvSpPr>
          <p:nvPr/>
        </p:nvSpPr>
        <p:spPr>
          <a:xfrm>
            <a:off x="350108" y="753806"/>
            <a:ext cx="4612509" cy="3952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1100" b="1" dirty="0">
                <a:solidFill>
                  <a:schemeClr val="tx1">
                    <a:lumMod val="85000"/>
                    <a:lumOff val="15000"/>
                  </a:schemeClr>
                </a:solidFill>
                <a:latin typeface="Arial Black" panose="020B0604020202020204" pitchFamily="34" charset="0"/>
              </a:rPr>
              <a:t>TEKNİK HATA ÇEŞİTLERİ</a:t>
            </a:r>
          </a:p>
        </p:txBody>
      </p:sp>
      <p:cxnSp>
        <p:nvCxnSpPr>
          <p:cNvPr id="8" name="Düz Bağlayıcı 7">
            <a:extLst>
              <a:ext uri="{FF2B5EF4-FFF2-40B4-BE49-F238E27FC236}">
                <a16:creationId xmlns:a16="http://schemas.microsoft.com/office/drawing/2014/main" id="{6EBD0341-5472-9B49-BE23-46808BF90B3D}"/>
              </a:ext>
            </a:extLst>
          </p:cNvPr>
          <p:cNvCxnSpPr>
            <a:cxnSpLocks/>
          </p:cNvCxnSpPr>
          <p:nvPr/>
        </p:nvCxnSpPr>
        <p:spPr>
          <a:xfrm>
            <a:off x="457200" y="1322174"/>
            <a:ext cx="432486" cy="0"/>
          </a:xfrm>
          <a:prstGeom prst="line">
            <a:avLst/>
          </a:prstGeom>
          <a:ln w="31750">
            <a:solidFill>
              <a:srgbClr val="E7792B"/>
            </a:solidFill>
          </a:ln>
        </p:spPr>
        <p:style>
          <a:lnRef idx="1">
            <a:schemeClr val="accent2"/>
          </a:lnRef>
          <a:fillRef idx="0">
            <a:schemeClr val="accent2"/>
          </a:fillRef>
          <a:effectRef idx="0">
            <a:schemeClr val="accent2"/>
          </a:effectRef>
          <a:fontRef idx="minor">
            <a:schemeClr val="tx1"/>
          </a:fontRef>
        </p:style>
      </p:cxnSp>
      <p:sp>
        <p:nvSpPr>
          <p:cNvPr id="7" name="Başlık 1">
            <a:extLst>
              <a:ext uri="{FF2B5EF4-FFF2-40B4-BE49-F238E27FC236}">
                <a16:creationId xmlns:a16="http://schemas.microsoft.com/office/drawing/2014/main" id="{CB153186-C8ED-456F-B97E-1C672EFFEB95}"/>
              </a:ext>
            </a:extLst>
          </p:cNvPr>
          <p:cNvSpPr>
            <a:spLocks noGrp="1"/>
          </p:cNvSpPr>
          <p:nvPr>
            <p:ph type="ctrTitle"/>
          </p:nvPr>
        </p:nvSpPr>
        <p:spPr>
          <a:xfrm>
            <a:off x="350838" y="358775"/>
            <a:ext cx="4839727" cy="493713"/>
          </a:xfrm>
        </p:spPr>
        <p:txBody>
          <a:bodyPr>
            <a:normAutofit fontScale="90000"/>
          </a:bodyPr>
          <a:lstStyle/>
          <a:p>
            <a:pPr algn="l"/>
            <a:r>
              <a:rPr lang="tr-TR" sz="2400" b="1" dirty="0">
                <a:solidFill>
                  <a:srgbClr val="E7792B"/>
                </a:solidFill>
                <a:latin typeface="Arial Black" panose="020B0604020202020204" pitchFamily="34" charset="0"/>
              </a:rPr>
              <a:t>LİHKAB DENETİM  İŞLEMLERİ</a:t>
            </a:r>
            <a:endParaRPr lang="tr-TR" sz="2400" b="1" dirty="0">
              <a:solidFill>
                <a:srgbClr val="E7792B"/>
              </a:solidFill>
              <a:latin typeface="Arial Black" panose="020B0604020202020204" pitchFamily="34" charset="0"/>
              <a:cs typeface="Arial Black" panose="020B0604020202020204" pitchFamily="34" charset="0"/>
            </a:endParaRPr>
          </a:p>
        </p:txBody>
      </p:sp>
      <p:pic>
        <p:nvPicPr>
          <p:cNvPr id="2" name="Resim 1">
            <a:extLst>
              <a:ext uri="{FF2B5EF4-FFF2-40B4-BE49-F238E27FC236}">
                <a16:creationId xmlns:a16="http://schemas.microsoft.com/office/drawing/2014/main" id="{ACC80A37-2F58-43DD-ACC4-2440C2E29935}"/>
              </a:ext>
            </a:extLst>
          </p:cNvPr>
          <p:cNvPicPr>
            <a:picLocks noChangeAspect="1"/>
          </p:cNvPicPr>
          <p:nvPr/>
        </p:nvPicPr>
        <p:blipFill>
          <a:blip r:embed="rId2"/>
          <a:stretch>
            <a:fillRect/>
          </a:stretch>
        </p:blipFill>
        <p:spPr>
          <a:xfrm>
            <a:off x="825624" y="1544101"/>
            <a:ext cx="9774314" cy="4268043"/>
          </a:xfrm>
          <a:prstGeom prst="rect">
            <a:avLst/>
          </a:prstGeom>
        </p:spPr>
      </p:pic>
      <p:pic>
        <p:nvPicPr>
          <p:cNvPr id="3" name="Resim 2">
            <a:extLst>
              <a:ext uri="{FF2B5EF4-FFF2-40B4-BE49-F238E27FC236}">
                <a16:creationId xmlns:a16="http://schemas.microsoft.com/office/drawing/2014/main" id="{E98C7092-C59F-44E8-8FF8-B816F3C973B0}"/>
              </a:ext>
            </a:extLst>
          </p:cNvPr>
          <p:cNvPicPr>
            <a:picLocks noChangeAspect="1"/>
          </p:cNvPicPr>
          <p:nvPr/>
        </p:nvPicPr>
        <p:blipFill>
          <a:blip r:embed="rId3"/>
          <a:stretch>
            <a:fillRect/>
          </a:stretch>
        </p:blipFill>
        <p:spPr>
          <a:xfrm>
            <a:off x="4763908" y="2849830"/>
            <a:ext cx="2664183" cy="1158340"/>
          </a:xfrm>
          <a:prstGeom prst="rect">
            <a:avLst/>
          </a:prstGeom>
        </p:spPr>
      </p:pic>
    </p:spTree>
    <p:extLst>
      <p:ext uri="{BB962C8B-B14F-4D97-AF65-F5344CB8AC3E}">
        <p14:creationId xmlns:p14="http://schemas.microsoft.com/office/powerpoint/2010/main" val="25599893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B707D910-EC96-5E43-824D-A4B77D0D00AC}"/>
              </a:ext>
            </a:extLst>
          </p:cNvPr>
          <p:cNvSpPr txBox="1">
            <a:spLocks/>
          </p:cNvSpPr>
          <p:nvPr/>
        </p:nvSpPr>
        <p:spPr>
          <a:xfrm>
            <a:off x="350108" y="753806"/>
            <a:ext cx="4612509" cy="3952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1100" b="1" dirty="0">
                <a:solidFill>
                  <a:schemeClr val="tx1">
                    <a:lumMod val="85000"/>
                    <a:lumOff val="15000"/>
                  </a:schemeClr>
                </a:solidFill>
                <a:latin typeface="Arial Black" panose="020B0604020202020204" pitchFamily="34" charset="0"/>
              </a:rPr>
              <a:t>TEKNİK HATA ÇEŞİTLERİ</a:t>
            </a:r>
          </a:p>
        </p:txBody>
      </p:sp>
      <p:cxnSp>
        <p:nvCxnSpPr>
          <p:cNvPr id="8" name="Düz Bağlayıcı 7">
            <a:extLst>
              <a:ext uri="{FF2B5EF4-FFF2-40B4-BE49-F238E27FC236}">
                <a16:creationId xmlns:a16="http://schemas.microsoft.com/office/drawing/2014/main" id="{6EBD0341-5472-9B49-BE23-46808BF90B3D}"/>
              </a:ext>
            </a:extLst>
          </p:cNvPr>
          <p:cNvCxnSpPr>
            <a:cxnSpLocks/>
          </p:cNvCxnSpPr>
          <p:nvPr/>
        </p:nvCxnSpPr>
        <p:spPr>
          <a:xfrm>
            <a:off x="457200" y="1322174"/>
            <a:ext cx="432486" cy="0"/>
          </a:xfrm>
          <a:prstGeom prst="line">
            <a:avLst/>
          </a:prstGeom>
          <a:ln w="31750">
            <a:solidFill>
              <a:srgbClr val="E7792B"/>
            </a:solidFill>
          </a:ln>
        </p:spPr>
        <p:style>
          <a:lnRef idx="1">
            <a:schemeClr val="accent2"/>
          </a:lnRef>
          <a:fillRef idx="0">
            <a:schemeClr val="accent2"/>
          </a:fillRef>
          <a:effectRef idx="0">
            <a:schemeClr val="accent2"/>
          </a:effectRef>
          <a:fontRef idx="minor">
            <a:schemeClr val="tx1"/>
          </a:fontRef>
        </p:style>
      </p:cxnSp>
      <p:sp>
        <p:nvSpPr>
          <p:cNvPr id="7" name="Başlık 1">
            <a:extLst>
              <a:ext uri="{FF2B5EF4-FFF2-40B4-BE49-F238E27FC236}">
                <a16:creationId xmlns:a16="http://schemas.microsoft.com/office/drawing/2014/main" id="{CB153186-C8ED-456F-B97E-1C672EFFEB95}"/>
              </a:ext>
            </a:extLst>
          </p:cNvPr>
          <p:cNvSpPr>
            <a:spLocks noGrp="1"/>
          </p:cNvSpPr>
          <p:nvPr>
            <p:ph type="ctrTitle"/>
          </p:nvPr>
        </p:nvSpPr>
        <p:spPr>
          <a:xfrm>
            <a:off x="350838" y="358775"/>
            <a:ext cx="4839727" cy="493713"/>
          </a:xfrm>
        </p:spPr>
        <p:txBody>
          <a:bodyPr>
            <a:normAutofit fontScale="90000"/>
          </a:bodyPr>
          <a:lstStyle/>
          <a:p>
            <a:pPr algn="l"/>
            <a:r>
              <a:rPr lang="tr-TR" sz="2400" b="1" dirty="0">
                <a:solidFill>
                  <a:srgbClr val="E7792B"/>
                </a:solidFill>
                <a:latin typeface="Arial Black" panose="020B0604020202020204" pitchFamily="34" charset="0"/>
              </a:rPr>
              <a:t>LİHKAB DENETİM  İŞLEMLERİ</a:t>
            </a:r>
            <a:endParaRPr lang="tr-TR" sz="2400" b="1" dirty="0">
              <a:solidFill>
                <a:srgbClr val="E7792B"/>
              </a:solidFill>
              <a:latin typeface="Arial Black" panose="020B0604020202020204" pitchFamily="34" charset="0"/>
              <a:cs typeface="Arial Black" panose="020B0604020202020204" pitchFamily="34" charset="0"/>
            </a:endParaRPr>
          </a:p>
        </p:txBody>
      </p:sp>
      <p:pic>
        <p:nvPicPr>
          <p:cNvPr id="4" name="Resim 3">
            <a:extLst>
              <a:ext uri="{FF2B5EF4-FFF2-40B4-BE49-F238E27FC236}">
                <a16:creationId xmlns:a16="http://schemas.microsoft.com/office/drawing/2014/main" id="{97B30EBD-8F75-46C6-BC98-D8046E560727}"/>
              </a:ext>
            </a:extLst>
          </p:cNvPr>
          <p:cNvPicPr>
            <a:picLocks noChangeAspect="1"/>
          </p:cNvPicPr>
          <p:nvPr/>
        </p:nvPicPr>
        <p:blipFill>
          <a:blip r:embed="rId2"/>
          <a:stretch>
            <a:fillRect/>
          </a:stretch>
        </p:blipFill>
        <p:spPr>
          <a:xfrm>
            <a:off x="457201" y="1746294"/>
            <a:ext cx="10124982" cy="4198345"/>
          </a:xfrm>
          <a:prstGeom prst="rect">
            <a:avLst/>
          </a:prstGeom>
        </p:spPr>
      </p:pic>
      <p:pic>
        <p:nvPicPr>
          <p:cNvPr id="10" name="Resim 9">
            <a:extLst>
              <a:ext uri="{FF2B5EF4-FFF2-40B4-BE49-F238E27FC236}">
                <a16:creationId xmlns:a16="http://schemas.microsoft.com/office/drawing/2014/main" id="{4C8BA1D9-4C5B-4BBB-80A6-A988BE0D0177}"/>
              </a:ext>
            </a:extLst>
          </p:cNvPr>
          <p:cNvPicPr>
            <a:picLocks noChangeAspect="1"/>
          </p:cNvPicPr>
          <p:nvPr/>
        </p:nvPicPr>
        <p:blipFill>
          <a:blip r:embed="rId3"/>
          <a:stretch>
            <a:fillRect/>
          </a:stretch>
        </p:blipFill>
        <p:spPr>
          <a:xfrm>
            <a:off x="6845708" y="761940"/>
            <a:ext cx="2804403" cy="774259"/>
          </a:xfrm>
          <a:prstGeom prst="rect">
            <a:avLst/>
          </a:prstGeom>
        </p:spPr>
      </p:pic>
      <p:pic>
        <p:nvPicPr>
          <p:cNvPr id="11" name="Resim 10">
            <a:extLst>
              <a:ext uri="{FF2B5EF4-FFF2-40B4-BE49-F238E27FC236}">
                <a16:creationId xmlns:a16="http://schemas.microsoft.com/office/drawing/2014/main" id="{E0F3D994-478E-4EE8-88A2-0ED24CD35069}"/>
              </a:ext>
            </a:extLst>
          </p:cNvPr>
          <p:cNvPicPr>
            <a:picLocks noChangeAspect="1"/>
          </p:cNvPicPr>
          <p:nvPr/>
        </p:nvPicPr>
        <p:blipFill>
          <a:blip r:embed="rId4"/>
          <a:stretch>
            <a:fillRect/>
          </a:stretch>
        </p:blipFill>
        <p:spPr>
          <a:xfrm>
            <a:off x="7014116" y="608880"/>
            <a:ext cx="2731245" cy="713294"/>
          </a:xfrm>
          <a:prstGeom prst="rect">
            <a:avLst/>
          </a:prstGeom>
        </p:spPr>
      </p:pic>
      <p:pic>
        <p:nvPicPr>
          <p:cNvPr id="12" name="Resim 11">
            <a:extLst>
              <a:ext uri="{FF2B5EF4-FFF2-40B4-BE49-F238E27FC236}">
                <a16:creationId xmlns:a16="http://schemas.microsoft.com/office/drawing/2014/main" id="{C0336E76-EFDF-4041-A910-F7E23F2477FE}"/>
              </a:ext>
            </a:extLst>
          </p:cNvPr>
          <p:cNvPicPr>
            <a:picLocks noChangeAspect="1"/>
          </p:cNvPicPr>
          <p:nvPr/>
        </p:nvPicPr>
        <p:blipFill>
          <a:blip r:embed="rId5"/>
          <a:stretch>
            <a:fillRect/>
          </a:stretch>
        </p:blipFill>
        <p:spPr>
          <a:xfrm>
            <a:off x="6983253" y="1038685"/>
            <a:ext cx="2700762" cy="566977"/>
          </a:xfrm>
          <a:prstGeom prst="rect">
            <a:avLst/>
          </a:prstGeom>
        </p:spPr>
      </p:pic>
      <p:pic>
        <p:nvPicPr>
          <p:cNvPr id="13" name="Resim 12">
            <a:extLst>
              <a:ext uri="{FF2B5EF4-FFF2-40B4-BE49-F238E27FC236}">
                <a16:creationId xmlns:a16="http://schemas.microsoft.com/office/drawing/2014/main" id="{CED13F95-92E4-4A8C-9C80-693DAA50FAC7}"/>
              </a:ext>
            </a:extLst>
          </p:cNvPr>
          <p:cNvPicPr>
            <a:picLocks noChangeAspect="1"/>
          </p:cNvPicPr>
          <p:nvPr/>
        </p:nvPicPr>
        <p:blipFill>
          <a:blip r:embed="rId6"/>
          <a:stretch>
            <a:fillRect/>
          </a:stretch>
        </p:blipFill>
        <p:spPr>
          <a:xfrm>
            <a:off x="9820183" y="612387"/>
            <a:ext cx="3443845" cy="915214"/>
          </a:xfrm>
          <a:prstGeom prst="rect">
            <a:avLst/>
          </a:prstGeom>
        </p:spPr>
      </p:pic>
      <p:pic>
        <p:nvPicPr>
          <p:cNvPr id="14" name="Resim 13">
            <a:extLst>
              <a:ext uri="{FF2B5EF4-FFF2-40B4-BE49-F238E27FC236}">
                <a16:creationId xmlns:a16="http://schemas.microsoft.com/office/drawing/2014/main" id="{DF5CEC69-7FA6-4D7E-A834-F39BFAFB89DE}"/>
              </a:ext>
            </a:extLst>
          </p:cNvPr>
          <p:cNvPicPr>
            <a:picLocks noChangeAspect="1"/>
          </p:cNvPicPr>
          <p:nvPr/>
        </p:nvPicPr>
        <p:blipFill>
          <a:blip r:embed="rId7"/>
          <a:stretch>
            <a:fillRect/>
          </a:stretch>
        </p:blipFill>
        <p:spPr>
          <a:xfrm>
            <a:off x="3993183" y="3897580"/>
            <a:ext cx="1786283" cy="1158340"/>
          </a:xfrm>
          <a:prstGeom prst="rect">
            <a:avLst/>
          </a:prstGeom>
        </p:spPr>
      </p:pic>
    </p:spTree>
    <p:extLst>
      <p:ext uri="{BB962C8B-B14F-4D97-AF65-F5344CB8AC3E}">
        <p14:creationId xmlns:p14="http://schemas.microsoft.com/office/powerpoint/2010/main" val="3112375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B707D910-EC96-5E43-824D-A4B77D0D00AC}"/>
              </a:ext>
            </a:extLst>
          </p:cNvPr>
          <p:cNvSpPr txBox="1">
            <a:spLocks/>
          </p:cNvSpPr>
          <p:nvPr/>
        </p:nvSpPr>
        <p:spPr>
          <a:xfrm>
            <a:off x="350108" y="753806"/>
            <a:ext cx="4612509" cy="3952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1100" b="1" dirty="0">
                <a:solidFill>
                  <a:schemeClr val="tx1">
                    <a:lumMod val="85000"/>
                    <a:lumOff val="15000"/>
                  </a:schemeClr>
                </a:solidFill>
                <a:latin typeface="Arial Black" panose="020B0604020202020204" pitchFamily="34" charset="0"/>
              </a:rPr>
              <a:t>TEKNİK HATA ÇEŞİTLERİ</a:t>
            </a:r>
          </a:p>
        </p:txBody>
      </p:sp>
      <p:cxnSp>
        <p:nvCxnSpPr>
          <p:cNvPr id="8" name="Düz Bağlayıcı 7">
            <a:extLst>
              <a:ext uri="{FF2B5EF4-FFF2-40B4-BE49-F238E27FC236}">
                <a16:creationId xmlns:a16="http://schemas.microsoft.com/office/drawing/2014/main" id="{6EBD0341-5472-9B49-BE23-46808BF90B3D}"/>
              </a:ext>
            </a:extLst>
          </p:cNvPr>
          <p:cNvCxnSpPr>
            <a:cxnSpLocks/>
          </p:cNvCxnSpPr>
          <p:nvPr/>
        </p:nvCxnSpPr>
        <p:spPr>
          <a:xfrm>
            <a:off x="457200" y="1322174"/>
            <a:ext cx="432486" cy="0"/>
          </a:xfrm>
          <a:prstGeom prst="line">
            <a:avLst/>
          </a:prstGeom>
          <a:ln w="31750">
            <a:solidFill>
              <a:srgbClr val="E7792B"/>
            </a:solidFill>
          </a:ln>
        </p:spPr>
        <p:style>
          <a:lnRef idx="1">
            <a:schemeClr val="accent2"/>
          </a:lnRef>
          <a:fillRef idx="0">
            <a:schemeClr val="accent2"/>
          </a:fillRef>
          <a:effectRef idx="0">
            <a:schemeClr val="accent2"/>
          </a:effectRef>
          <a:fontRef idx="minor">
            <a:schemeClr val="tx1"/>
          </a:fontRef>
        </p:style>
      </p:cxnSp>
      <p:sp>
        <p:nvSpPr>
          <p:cNvPr id="7" name="Başlık 1">
            <a:extLst>
              <a:ext uri="{FF2B5EF4-FFF2-40B4-BE49-F238E27FC236}">
                <a16:creationId xmlns:a16="http://schemas.microsoft.com/office/drawing/2014/main" id="{CB153186-C8ED-456F-B97E-1C672EFFEB95}"/>
              </a:ext>
            </a:extLst>
          </p:cNvPr>
          <p:cNvSpPr>
            <a:spLocks noGrp="1"/>
          </p:cNvSpPr>
          <p:nvPr>
            <p:ph type="ctrTitle"/>
          </p:nvPr>
        </p:nvSpPr>
        <p:spPr>
          <a:xfrm>
            <a:off x="350838" y="358775"/>
            <a:ext cx="4839727" cy="493713"/>
          </a:xfrm>
        </p:spPr>
        <p:txBody>
          <a:bodyPr>
            <a:normAutofit fontScale="90000"/>
          </a:bodyPr>
          <a:lstStyle/>
          <a:p>
            <a:pPr algn="l"/>
            <a:r>
              <a:rPr lang="tr-TR" sz="2400" b="1" dirty="0">
                <a:solidFill>
                  <a:srgbClr val="E7792B"/>
                </a:solidFill>
                <a:latin typeface="Arial Black" panose="020B0604020202020204" pitchFamily="34" charset="0"/>
              </a:rPr>
              <a:t>LİHKAB DENETİM  İŞLEMLERİ</a:t>
            </a:r>
            <a:endParaRPr lang="tr-TR" sz="2400" b="1" dirty="0">
              <a:solidFill>
                <a:srgbClr val="E7792B"/>
              </a:solidFill>
              <a:latin typeface="Arial Black" panose="020B0604020202020204" pitchFamily="34" charset="0"/>
              <a:cs typeface="Arial Black" panose="020B0604020202020204" pitchFamily="34" charset="0"/>
            </a:endParaRPr>
          </a:p>
        </p:txBody>
      </p:sp>
      <p:pic>
        <p:nvPicPr>
          <p:cNvPr id="2" name="Resim 1">
            <a:extLst>
              <a:ext uri="{FF2B5EF4-FFF2-40B4-BE49-F238E27FC236}">
                <a16:creationId xmlns:a16="http://schemas.microsoft.com/office/drawing/2014/main" id="{E7B1A8F0-BC57-4465-B170-F642ACCEF036}"/>
              </a:ext>
            </a:extLst>
          </p:cNvPr>
          <p:cNvPicPr>
            <a:picLocks noChangeAspect="1"/>
          </p:cNvPicPr>
          <p:nvPr/>
        </p:nvPicPr>
        <p:blipFill>
          <a:blip r:embed="rId2"/>
          <a:stretch>
            <a:fillRect/>
          </a:stretch>
        </p:blipFill>
        <p:spPr>
          <a:xfrm>
            <a:off x="942199" y="1544101"/>
            <a:ext cx="7825689" cy="4400474"/>
          </a:xfrm>
          <a:prstGeom prst="rect">
            <a:avLst/>
          </a:prstGeom>
        </p:spPr>
      </p:pic>
      <p:pic>
        <p:nvPicPr>
          <p:cNvPr id="3" name="Resim 2">
            <a:extLst>
              <a:ext uri="{FF2B5EF4-FFF2-40B4-BE49-F238E27FC236}">
                <a16:creationId xmlns:a16="http://schemas.microsoft.com/office/drawing/2014/main" id="{A4FF1E90-6C4A-49DD-BC8A-E8B9B3DE9E30}"/>
              </a:ext>
            </a:extLst>
          </p:cNvPr>
          <p:cNvPicPr>
            <a:picLocks noChangeAspect="1"/>
          </p:cNvPicPr>
          <p:nvPr/>
        </p:nvPicPr>
        <p:blipFill>
          <a:blip r:embed="rId3"/>
          <a:stretch>
            <a:fillRect/>
          </a:stretch>
        </p:blipFill>
        <p:spPr>
          <a:xfrm>
            <a:off x="5121805" y="2572438"/>
            <a:ext cx="2434313" cy="1428062"/>
          </a:xfrm>
          <a:prstGeom prst="rect">
            <a:avLst/>
          </a:prstGeom>
        </p:spPr>
      </p:pic>
    </p:spTree>
    <p:extLst>
      <p:ext uri="{BB962C8B-B14F-4D97-AF65-F5344CB8AC3E}">
        <p14:creationId xmlns:p14="http://schemas.microsoft.com/office/powerpoint/2010/main" val="22291008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B707D910-EC96-5E43-824D-A4B77D0D00AC}"/>
              </a:ext>
            </a:extLst>
          </p:cNvPr>
          <p:cNvSpPr txBox="1">
            <a:spLocks/>
          </p:cNvSpPr>
          <p:nvPr/>
        </p:nvSpPr>
        <p:spPr>
          <a:xfrm>
            <a:off x="350108" y="753806"/>
            <a:ext cx="9930234" cy="3952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tr-TR" sz="2000" b="1" dirty="0">
                <a:solidFill>
                  <a:schemeClr val="tx1">
                    <a:lumMod val="85000"/>
                    <a:lumOff val="15000"/>
                  </a:schemeClr>
                </a:solidFill>
                <a:latin typeface="Arial Black" panose="020B0604020202020204" pitchFamily="34" charset="0"/>
              </a:rPr>
              <a:t>Parselin yerinde gösterilmesi </a:t>
            </a:r>
          </a:p>
        </p:txBody>
      </p:sp>
      <p:cxnSp>
        <p:nvCxnSpPr>
          <p:cNvPr id="8" name="Düz Bağlayıcı 7">
            <a:extLst>
              <a:ext uri="{FF2B5EF4-FFF2-40B4-BE49-F238E27FC236}">
                <a16:creationId xmlns:a16="http://schemas.microsoft.com/office/drawing/2014/main" id="{6EBD0341-5472-9B49-BE23-46808BF90B3D}"/>
              </a:ext>
            </a:extLst>
          </p:cNvPr>
          <p:cNvCxnSpPr>
            <a:cxnSpLocks/>
          </p:cNvCxnSpPr>
          <p:nvPr/>
        </p:nvCxnSpPr>
        <p:spPr>
          <a:xfrm>
            <a:off x="457200" y="1322174"/>
            <a:ext cx="432486" cy="0"/>
          </a:xfrm>
          <a:prstGeom prst="line">
            <a:avLst/>
          </a:prstGeom>
          <a:ln w="31750">
            <a:solidFill>
              <a:srgbClr val="E7792B"/>
            </a:solidFill>
          </a:ln>
        </p:spPr>
        <p:style>
          <a:lnRef idx="1">
            <a:schemeClr val="accent2"/>
          </a:lnRef>
          <a:fillRef idx="0">
            <a:schemeClr val="accent2"/>
          </a:fillRef>
          <a:effectRef idx="0">
            <a:schemeClr val="accent2"/>
          </a:effectRef>
          <a:fontRef idx="minor">
            <a:schemeClr val="tx1"/>
          </a:fontRef>
        </p:style>
      </p:cxnSp>
      <p:sp>
        <p:nvSpPr>
          <p:cNvPr id="7" name="Başlık 1">
            <a:extLst>
              <a:ext uri="{FF2B5EF4-FFF2-40B4-BE49-F238E27FC236}">
                <a16:creationId xmlns:a16="http://schemas.microsoft.com/office/drawing/2014/main" id="{CB153186-C8ED-456F-B97E-1C672EFFEB95}"/>
              </a:ext>
            </a:extLst>
          </p:cNvPr>
          <p:cNvSpPr>
            <a:spLocks noGrp="1"/>
          </p:cNvSpPr>
          <p:nvPr>
            <p:ph type="ctrTitle"/>
          </p:nvPr>
        </p:nvSpPr>
        <p:spPr>
          <a:xfrm>
            <a:off x="350838" y="358775"/>
            <a:ext cx="4839727" cy="493713"/>
          </a:xfrm>
        </p:spPr>
        <p:txBody>
          <a:bodyPr>
            <a:normAutofit fontScale="90000"/>
          </a:bodyPr>
          <a:lstStyle/>
          <a:p>
            <a:pPr algn="l"/>
            <a:r>
              <a:rPr lang="tr-TR" sz="2400" b="1" dirty="0">
                <a:solidFill>
                  <a:srgbClr val="E7792B"/>
                </a:solidFill>
                <a:latin typeface="Arial Black" panose="020B0604020202020204" pitchFamily="34" charset="0"/>
              </a:rPr>
              <a:t>LİHKAB DENETİM  İŞLEMLERİ</a:t>
            </a:r>
            <a:endParaRPr lang="tr-TR" sz="2400" b="1" dirty="0">
              <a:solidFill>
                <a:srgbClr val="E7792B"/>
              </a:solidFill>
              <a:latin typeface="Arial Black" panose="020B0604020202020204" pitchFamily="34" charset="0"/>
              <a:cs typeface="Arial Black" panose="020B0604020202020204" pitchFamily="34" charset="0"/>
            </a:endParaRPr>
          </a:p>
        </p:txBody>
      </p:sp>
      <p:pic>
        <p:nvPicPr>
          <p:cNvPr id="2" name="Resim 1">
            <a:extLst>
              <a:ext uri="{FF2B5EF4-FFF2-40B4-BE49-F238E27FC236}">
                <a16:creationId xmlns:a16="http://schemas.microsoft.com/office/drawing/2014/main" id="{6D4A460B-9753-4990-9870-92ABA52E5947}"/>
              </a:ext>
            </a:extLst>
          </p:cNvPr>
          <p:cNvPicPr>
            <a:picLocks noChangeAspect="1"/>
          </p:cNvPicPr>
          <p:nvPr/>
        </p:nvPicPr>
        <p:blipFill>
          <a:blip r:embed="rId2"/>
          <a:stretch>
            <a:fillRect/>
          </a:stretch>
        </p:blipFill>
        <p:spPr>
          <a:xfrm>
            <a:off x="609600" y="1402783"/>
            <a:ext cx="8429625" cy="4052433"/>
          </a:xfrm>
          <a:prstGeom prst="rect">
            <a:avLst/>
          </a:prstGeom>
        </p:spPr>
      </p:pic>
      <p:pic>
        <p:nvPicPr>
          <p:cNvPr id="3" name="Resim 2">
            <a:extLst>
              <a:ext uri="{FF2B5EF4-FFF2-40B4-BE49-F238E27FC236}">
                <a16:creationId xmlns:a16="http://schemas.microsoft.com/office/drawing/2014/main" id="{BAB4B1A1-3DAC-4780-8B75-BAA0193C62F2}"/>
              </a:ext>
            </a:extLst>
          </p:cNvPr>
          <p:cNvPicPr>
            <a:picLocks noChangeAspect="1"/>
          </p:cNvPicPr>
          <p:nvPr/>
        </p:nvPicPr>
        <p:blipFill>
          <a:blip r:embed="rId3"/>
          <a:stretch>
            <a:fillRect/>
          </a:stretch>
        </p:blipFill>
        <p:spPr>
          <a:xfrm>
            <a:off x="221942" y="5455216"/>
            <a:ext cx="7084380" cy="1123136"/>
          </a:xfrm>
          <a:prstGeom prst="rect">
            <a:avLst/>
          </a:prstGeom>
        </p:spPr>
      </p:pic>
      <p:pic>
        <p:nvPicPr>
          <p:cNvPr id="4" name="Resim 3">
            <a:extLst>
              <a:ext uri="{FF2B5EF4-FFF2-40B4-BE49-F238E27FC236}">
                <a16:creationId xmlns:a16="http://schemas.microsoft.com/office/drawing/2014/main" id="{20783B33-69CE-45B2-A2FD-FC5799C8E380}"/>
              </a:ext>
            </a:extLst>
          </p:cNvPr>
          <p:cNvPicPr>
            <a:picLocks noChangeAspect="1"/>
          </p:cNvPicPr>
          <p:nvPr/>
        </p:nvPicPr>
        <p:blipFill>
          <a:blip r:embed="rId4"/>
          <a:stretch>
            <a:fillRect/>
          </a:stretch>
        </p:blipFill>
        <p:spPr>
          <a:xfrm>
            <a:off x="4962617" y="4095750"/>
            <a:ext cx="3914718" cy="606651"/>
          </a:xfrm>
          <a:prstGeom prst="rect">
            <a:avLst/>
          </a:prstGeom>
        </p:spPr>
      </p:pic>
    </p:spTree>
    <p:extLst>
      <p:ext uri="{BB962C8B-B14F-4D97-AF65-F5344CB8AC3E}">
        <p14:creationId xmlns:p14="http://schemas.microsoft.com/office/powerpoint/2010/main" val="16131184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Düz Bağlayıcı 7">
            <a:extLst>
              <a:ext uri="{FF2B5EF4-FFF2-40B4-BE49-F238E27FC236}">
                <a16:creationId xmlns:a16="http://schemas.microsoft.com/office/drawing/2014/main" id="{6EBD0341-5472-9B49-BE23-46808BF90B3D}"/>
              </a:ext>
            </a:extLst>
          </p:cNvPr>
          <p:cNvCxnSpPr>
            <a:cxnSpLocks/>
          </p:cNvCxnSpPr>
          <p:nvPr/>
        </p:nvCxnSpPr>
        <p:spPr>
          <a:xfrm>
            <a:off x="457200" y="1322174"/>
            <a:ext cx="432486" cy="0"/>
          </a:xfrm>
          <a:prstGeom prst="line">
            <a:avLst/>
          </a:prstGeom>
          <a:ln w="31750">
            <a:solidFill>
              <a:srgbClr val="E7792B"/>
            </a:solidFill>
          </a:ln>
        </p:spPr>
        <p:style>
          <a:lnRef idx="1">
            <a:schemeClr val="accent2"/>
          </a:lnRef>
          <a:fillRef idx="0">
            <a:schemeClr val="accent2"/>
          </a:fillRef>
          <a:effectRef idx="0">
            <a:schemeClr val="accent2"/>
          </a:effectRef>
          <a:fontRef idx="minor">
            <a:schemeClr val="tx1"/>
          </a:fontRef>
        </p:style>
      </p:cxnSp>
      <p:sp>
        <p:nvSpPr>
          <p:cNvPr id="7" name="Başlık 1">
            <a:extLst>
              <a:ext uri="{FF2B5EF4-FFF2-40B4-BE49-F238E27FC236}">
                <a16:creationId xmlns:a16="http://schemas.microsoft.com/office/drawing/2014/main" id="{CB153186-C8ED-456F-B97E-1C672EFFEB95}"/>
              </a:ext>
            </a:extLst>
          </p:cNvPr>
          <p:cNvSpPr>
            <a:spLocks noGrp="1"/>
          </p:cNvSpPr>
          <p:nvPr>
            <p:ph type="ctrTitle"/>
          </p:nvPr>
        </p:nvSpPr>
        <p:spPr>
          <a:xfrm>
            <a:off x="350838" y="358775"/>
            <a:ext cx="4839727" cy="493713"/>
          </a:xfrm>
        </p:spPr>
        <p:txBody>
          <a:bodyPr>
            <a:normAutofit fontScale="90000"/>
          </a:bodyPr>
          <a:lstStyle/>
          <a:p>
            <a:pPr algn="l"/>
            <a:r>
              <a:rPr lang="tr-TR" sz="2400" b="1" dirty="0">
                <a:solidFill>
                  <a:srgbClr val="E7792B"/>
                </a:solidFill>
                <a:latin typeface="Arial Black" panose="020B0604020202020204" pitchFamily="34" charset="0"/>
              </a:rPr>
              <a:t>LİHKAB DENETİM  İŞLEMLERİ</a:t>
            </a:r>
            <a:endParaRPr lang="tr-TR" sz="2400" b="1" dirty="0">
              <a:solidFill>
                <a:srgbClr val="E7792B"/>
              </a:solidFill>
              <a:latin typeface="Arial Black" panose="020B0604020202020204" pitchFamily="34" charset="0"/>
              <a:cs typeface="Arial Black" panose="020B0604020202020204" pitchFamily="34" charset="0"/>
            </a:endParaRPr>
          </a:p>
        </p:txBody>
      </p:sp>
      <p:pic>
        <p:nvPicPr>
          <p:cNvPr id="2" name="Resim 1">
            <a:extLst>
              <a:ext uri="{FF2B5EF4-FFF2-40B4-BE49-F238E27FC236}">
                <a16:creationId xmlns:a16="http://schemas.microsoft.com/office/drawing/2014/main" id="{5D98A731-9647-4019-B608-70D0AA42315D}"/>
              </a:ext>
            </a:extLst>
          </p:cNvPr>
          <p:cNvPicPr>
            <a:picLocks noChangeAspect="1"/>
          </p:cNvPicPr>
          <p:nvPr/>
        </p:nvPicPr>
        <p:blipFill>
          <a:blip r:embed="rId2"/>
          <a:stretch>
            <a:fillRect/>
          </a:stretch>
        </p:blipFill>
        <p:spPr>
          <a:xfrm>
            <a:off x="507109" y="1495278"/>
            <a:ext cx="10866424" cy="4040541"/>
          </a:xfrm>
          <a:prstGeom prst="rect">
            <a:avLst/>
          </a:prstGeom>
        </p:spPr>
      </p:pic>
    </p:spTree>
    <p:extLst>
      <p:ext uri="{BB962C8B-B14F-4D97-AF65-F5344CB8AC3E}">
        <p14:creationId xmlns:p14="http://schemas.microsoft.com/office/powerpoint/2010/main" val="17941991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B707D910-EC96-5E43-824D-A4B77D0D00AC}"/>
              </a:ext>
            </a:extLst>
          </p:cNvPr>
          <p:cNvSpPr txBox="1">
            <a:spLocks/>
          </p:cNvSpPr>
          <p:nvPr/>
        </p:nvSpPr>
        <p:spPr>
          <a:xfrm>
            <a:off x="350108" y="753806"/>
            <a:ext cx="8962568" cy="3952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tr-TR" sz="2000" b="1" dirty="0">
                <a:solidFill>
                  <a:srgbClr val="FF0000"/>
                </a:solidFill>
                <a:latin typeface="Arial Black" panose="020B0604020202020204" pitchFamily="34" charset="0"/>
              </a:rPr>
              <a:t>APLİKASYON</a:t>
            </a:r>
            <a:r>
              <a:rPr lang="tr-TR" sz="1100" b="1" dirty="0">
                <a:solidFill>
                  <a:schemeClr val="tx1">
                    <a:lumMod val="85000"/>
                    <a:lumOff val="15000"/>
                  </a:schemeClr>
                </a:solidFill>
                <a:latin typeface="Arial Black" panose="020B0604020202020204" pitchFamily="34" charset="0"/>
              </a:rPr>
              <a:t> </a:t>
            </a:r>
          </a:p>
        </p:txBody>
      </p:sp>
      <p:sp>
        <p:nvSpPr>
          <p:cNvPr id="6" name="Başlık 1">
            <a:extLst>
              <a:ext uri="{FF2B5EF4-FFF2-40B4-BE49-F238E27FC236}">
                <a16:creationId xmlns:a16="http://schemas.microsoft.com/office/drawing/2014/main" id="{02190DF1-A65B-0045-827E-7283B2432FB8}"/>
              </a:ext>
            </a:extLst>
          </p:cNvPr>
          <p:cNvSpPr txBox="1">
            <a:spLocks/>
          </p:cNvSpPr>
          <p:nvPr/>
        </p:nvSpPr>
        <p:spPr>
          <a:xfrm>
            <a:off x="221943" y="1149070"/>
            <a:ext cx="11970057" cy="519846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3000" b="1" dirty="0">
                <a:solidFill>
                  <a:srgbClr val="FF0000"/>
                </a:solidFill>
                <a:latin typeface="Arial" panose="020B0604020202020204" pitchFamily="34" charset="0"/>
                <a:cs typeface="Arial" panose="020B0604020202020204" pitchFamily="34" charset="0"/>
              </a:rPr>
              <a:t>1- </a:t>
            </a:r>
            <a:r>
              <a:rPr lang="tr-TR" sz="3000" b="1" dirty="0">
                <a:latin typeface="Arial" panose="020B0604020202020204" pitchFamily="34" charset="0"/>
                <a:cs typeface="Arial" panose="020B0604020202020204" pitchFamily="34" charset="0"/>
              </a:rPr>
              <a:t>Aplikasyon</a:t>
            </a:r>
            <a:r>
              <a:rPr lang="tr-TR" sz="3000" b="1" dirty="0">
                <a:solidFill>
                  <a:srgbClr val="FF0000"/>
                </a:solidFill>
                <a:latin typeface="Arial" panose="020B0604020202020204" pitchFamily="34" charset="0"/>
                <a:cs typeface="Arial" panose="020B0604020202020204" pitchFamily="34" charset="0"/>
              </a:rPr>
              <a:t>  GNSS veya TUSAGA- Aktif ile yapılmıştır </a:t>
            </a:r>
            <a:r>
              <a:rPr lang="tr-TR" sz="3000" b="1" dirty="0">
                <a:latin typeface="Arial" panose="020B0604020202020204" pitchFamily="34" charset="0"/>
                <a:cs typeface="Arial" panose="020B0604020202020204" pitchFamily="34" charset="0"/>
              </a:rPr>
              <a:t>ibaresi,</a:t>
            </a:r>
          </a:p>
          <a:p>
            <a:pPr algn="l"/>
            <a:r>
              <a:rPr lang="tr-TR" sz="3000" b="1" dirty="0">
                <a:solidFill>
                  <a:srgbClr val="FF0000"/>
                </a:solidFill>
                <a:latin typeface="Arial" panose="020B0604020202020204" pitchFamily="34" charset="0"/>
                <a:cs typeface="Arial" panose="020B0604020202020204" pitchFamily="34" charset="0"/>
              </a:rPr>
              <a:t>2- «</a:t>
            </a:r>
            <a:r>
              <a:rPr lang="tr-TR" sz="3000" b="1" dirty="0" err="1">
                <a:solidFill>
                  <a:srgbClr val="FF0000"/>
                </a:solidFill>
                <a:latin typeface="Arial" panose="020B0604020202020204" pitchFamily="34" charset="0"/>
                <a:cs typeface="Arial" panose="020B0604020202020204" pitchFamily="34" charset="0"/>
              </a:rPr>
              <a:t>Röper</a:t>
            </a:r>
            <a:r>
              <a:rPr lang="tr-TR" sz="3000" b="1" dirty="0">
                <a:solidFill>
                  <a:srgbClr val="FF0000"/>
                </a:solidFill>
                <a:latin typeface="Arial" panose="020B0604020202020204" pitchFamily="34" charset="0"/>
                <a:cs typeface="Arial" panose="020B0604020202020204" pitchFamily="34" charset="0"/>
              </a:rPr>
              <a:t> alınacak sabit tesis yoktur». </a:t>
            </a:r>
            <a:r>
              <a:rPr lang="tr-TR" sz="3000" b="1" dirty="0">
                <a:latin typeface="Arial" panose="020B0604020202020204" pitchFamily="34" charset="0"/>
                <a:cs typeface="Arial" panose="020B0604020202020204" pitchFamily="34" charset="0"/>
              </a:rPr>
              <a:t>ibaresi,</a:t>
            </a:r>
          </a:p>
          <a:p>
            <a:pPr algn="l"/>
            <a:r>
              <a:rPr lang="tr-TR" sz="3000" b="1" dirty="0">
                <a:solidFill>
                  <a:srgbClr val="FF0000"/>
                </a:solidFill>
                <a:latin typeface="Arial" panose="020B0604020202020204" pitchFamily="34" charset="0"/>
                <a:cs typeface="Arial" panose="020B0604020202020204" pitchFamily="34" charset="0"/>
              </a:rPr>
              <a:t>3-</a:t>
            </a:r>
            <a:r>
              <a:rPr lang="tr-TR" sz="3000" b="1" dirty="0">
                <a:latin typeface="Arial" panose="020B0604020202020204" pitchFamily="34" charset="0"/>
                <a:cs typeface="Arial" panose="020B0604020202020204" pitchFamily="34" charset="0"/>
              </a:rPr>
              <a:t> </a:t>
            </a:r>
            <a:r>
              <a:rPr lang="tr-TR" sz="3000" b="1" dirty="0">
                <a:solidFill>
                  <a:srgbClr val="FF0000"/>
                </a:solidFill>
                <a:latin typeface="Arial" panose="020B0604020202020204" pitchFamily="34" charset="0"/>
                <a:cs typeface="Arial" panose="020B0604020202020204" pitchFamily="34" charset="0"/>
              </a:rPr>
              <a:t>Aplikasyonu yapılan parselin tapu yüzölçümü ile hesaplanan </a:t>
            </a:r>
          </a:p>
          <a:p>
            <a:pPr algn="l"/>
            <a:r>
              <a:rPr lang="tr-TR" sz="3000" b="1" dirty="0">
                <a:solidFill>
                  <a:srgbClr val="FF0000"/>
                </a:solidFill>
                <a:latin typeface="Arial" panose="020B0604020202020204" pitchFamily="34" charset="0"/>
                <a:cs typeface="Arial" panose="020B0604020202020204" pitchFamily="34" charset="0"/>
              </a:rPr>
              <a:t>yüzölçümü arasında yanılma sınırı dışında yüzölçümü hatası vardır. </a:t>
            </a:r>
            <a:r>
              <a:rPr lang="tr-TR" sz="3000" b="1" dirty="0">
                <a:latin typeface="Arial" panose="020B0604020202020204" pitchFamily="34" charset="0"/>
                <a:cs typeface="Arial" panose="020B0604020202020204" pitchFamily="34" charset="0"/>
              </a:rPr>
              <a:t>ibaresi,</a:t>
            </a:r>
          </a:p>
          <a:p>
            <a:pPr algn="l"/>
            <a:r>
              <a:rPr lang="tr-TR" sz="3000" b="1" dirty="0">
                <a:solidFill>
                  <a:srgbClr val="FF0000"/>
                </a:solidFill>
                <a:latin typeface="Arial" panose="020B0604020202020204" pitchFamily="34" charset="0"/>
                <a:cs typeface="Arial" panose="020B0604020202020204" pitchFamily="34" charset="0"/>
              </a:rPr>
              <a:t>4-</a:t>
            </a:r>
            <a:r>
              <a:rPr lang="tr-TR" sz="3000" b="1" spc="-150" dirty="0">
                <a:solidFill>
                  <a:srgbClr val="FF0000"/>
                </a:solidFill>
                <a:latin typeface="Arial" panose="020B0604020202020204" pitchFamily="34" charset="0"/>
                <a:cs typeface="Arial" panose="020B0604020202020204" pitchFamily="34" charset="0"/>
              </a:rPr>
              <a:t> Tapu Planlarında yanılma sınırının belirlenmesi hakkında yönetmelik hükümlerine göre </a:t>
            </a:r>
            <a:r>
              <a:rPr lang="tr-TR" sz="3000" b="1" spc="-150" dirty="0">
                <a:latin typeface="Arial" panose="020B0604020202020204" pitchFamily="34" charset="0"/>
                <a:cs typeface="Arial" panose="020B0604020202020204" pitchFamily="34" charset="0"/>
              </a:rPr>
              <a:t>hesaplanan  </a:t>
            </a:r>
            <a:r>
              <a:rPr lang="tr-TR" sz="3000" b="1" spc="-150" dirty="0">
                <a:solidFill>
                  <a:srgbClr val="FF0000"/>
                </a:solidFill>
                <a:latin typeface="Arial" panose="020B0604020202020204" pitchFamily="34" charset="0"/>
                <a:cs typeface="Arial" panose="020B0604020202020204" pitchFamily="34" charset="0"/>
              </a:rPr>
              <a:t>yanılma sınırları </a:t>
            </a:r>
            <a:r>
              <a:rPr lang="tr-TR" sz="3000" b="1" spc="-150" dirty="0">
                <a:latin typeface="Arial" panose="020B0604020202020204" pitchFamily="34" charset="0"/>
                <a:cs typeface="Arial" panose="020B0604020202020204" pitchFamily="34" charset="0"/>
              </a:rPr>
              <a:t>belirtilmelidir,</a:t>
            </a:r>
          </a:p>
          <a:p>
            <a:pPr algn="l"/>
            <a:r>
              <a:rPr lang="tr-TR" sz="3000" b="1" dirty="0">
                <a:latin typeface="Arial" panose="020B0604020202020204" pitchFamily="34" charset="0"/>
                <a:cs typeface="Arial" panose="020B0604020202020204" pitchFamily="34" charset="0"/>
              </a:rPr>
              <a:t>5-</a:t>
            </a:r>
            <a:r>
              <a:rPr lang="tr-TR" sz="3000" b="1" spc="-150" dirty="0">
                <a:latin typeface="Arial" panose="020B0604020202020204" pitchFamily="34" charset="0"/>
                <a:cs typeface="Arial" panose="020B0604020202020204" pitchFamily="34" charset="0"/>
              </a:rPr>
              <a:t> Kontrol ölçüsü </a:t>
            </a:r>
            <a:r>
              <a:rPr lang="tr-TR" sz="3000" b="1" spc="-150" dirty="0">
                <a:solidFill>
                  <a:srgbClr val="FF0000"/>
                </a:solidFill>
                <a:latin typeface="Arial" panose="020B0604020202020204" pitchFamily="34" charset="0"/>
                <a:cs typeface="Arial" panose="020B0604020202020204" pitchFamily="34" charset="0"/>
              </a:rPr>
              <a:t>en az üç kontrol noktası</a:t>
            </a:r>
          </a:p>
          <a:p>
            <a:pPr algn="l"/>
            <a:r>
              <a:rPr lang="tr-TR" sz="3000" b="1" spc="-150" dirty="0">
                <a:solidFill>
                  <a:srgbClr val="FF0000"/>
                </a:solidFill>
                <a:latin typeface="Arial" panose="020B0604020202020204" pitchFamily="34" charset="0"/>
                <a:cs typeface="Arial" panose="020B0604020202020204" pitchFamily="34" charset="0"/>
              </a:rPr>
              <a:t>ve iki ayrı nokta çiftinden </a:t>
            </a:r>
            <a:r>
              <a:rPr lang="tr-TR" sz="3000" b="1" spc="-150" dirty="0">
                <a:latin typeface="Arial" panose="020B0604020202020204" pitchFamily="34" charset="0"/>
                <a:cs typeface="Arial" panose="020B0604020202020204" pitchFamily="34" charset="0"/>
              </a:rPr>
              <a:t>yapılmalı</a:t>
            </a:r>
          </a:p>
          <a:p>
            <a:pPr algn="l"/>
            <a:r>
              <a:rPr lang="tr-TR" sz="3000" b="1" spc="-150" dirty="0">
                <a:latin typeface="Arial" panose="020B0604020202020204" pitchFamily="34" charset="0"/>
                <a:cs typeface="Arial" panose="020B0604020202020204" pitchFamily="34" charset="0"/>
              </a:rPr>
              <a:t>6- Teknik belgenin orijinal değerlerine bağlı kalarak  </a:t>
            </a:r>
          </a:p>
          <a:p>
            <a:pPr algn="l"/>
            <a:r>
              <a:rPr lang="tr-TR" sz="3000" b="1" spc="-150" dirty="0">
                <a:latin typeface="Arial" panose="020B0604020202020204" pitchFamily="34" charset="0"/>
                <a:cs typeface="Arial" panose="020B0604020202020204" pitchFamily="34" charset="0"/>
              </a:rPr>
              <a:t>aplikasyon krokisi düzenlenmeli,</a:t>
            </a:r>
            <a:endParaRPr lang="tr-TR" sz="3000" b="1" dirty="0">
              <a:solidFill>
                <a:srgbClr val="FF0000"/>
              </a:solidFill>
              <a:latin typeface="Arial" panose="020B0604020202020204" pitchFamily="34" charset="0"/>
              <a:cs typeface="Arial" panose="020B0604020202020204" pitchFamily="34" charset="0"/>
            </a:endParaRPr>
          </a:p>
          <a:p>
            <a:pPr algn="just">
              <a:lnSpc>
                <a:spcPct val="150000"/>
              </a:lnSpc>
              <a:defRPr/>
            </a:pPr>
            <a:endParaRPr lang="tr-TR" sz="2400" dirty="0">
              <a:latin typeface="Arial" pitchFamily="34" charset="0"/>
            </a:endParaRPr>
          </a:p>
        </p:txBody>
      </p:sp>
      <p:sp>
        <p:nvSpPr>
          <p:cNvPr id="7" name="Başlık 1">
            <a:extLst>
              <a:ext uri="{FF2B5EF4-FFF2-40B4-BE49-F238E27FC236}">
                <a16:creationId xmlns:a16="http://schemas.microsoft.com/office/drawing/2014/main" id="{CB153186-C8ED-456F-B97E-1C672EFFEB95}"/>
              </a:ext>
            </a:extLst>
          </p:cNvPr>
          <p:cNvSpPr>
            <a:spLocks noGrp="1"/>
          </p:cNvSpPr>
          <p:nvPr>
            <p:ph type="ctrTitle"/>
          </p:nvPr>
        </p:nvSpPr>
        <p:spPr>
          <a:xfrm>
            <a:off x="350838" y="358775"/>
            <a:ext cx="4839727" cy="493713"/>
          </a:xfrm>
        </p:spPr>
        <p:txBody>
          <a:bodyPr>
            <a:normAutofit fontScale="90000"/>
          </a:bodyPr>
          <a:lstStyle/>
          <a:p>
            <a:pPr algn="l"/>
            <a:r>
              <a:rPr lang="tr-TR" sz="2400" b="1" dirty="0">
                <a:solidFill>
                  <a:srgbClr val="E7792B"/>
                </a:solidFill>
                <a:latin typeface="Arial Black" panose="020B0604020202020204" pitchFamily="34" charset="0"/>
              </a:rPr>
              <a:t>LİHKAB DENETİM  İŞLEMLERİ</a:t>
            </a:r>
            <a:endParaRPr lang="tr-TR" sz="2400" b="1" dirty="0">
              <a:solidFill>
                <a:srgbClr val="E7792B"/>
              </a:solidFill>
              <a:latin typeface="Arial Black" panose="020B0604020202020204" pitchFamily="34" charset="0"/>
              <a:cs typeface="Arial Black" panose="020B0604020202020204" pitchFamily="34" charset="0"/>
            </a:endParaRPr>
          </a:p>
        </p:txBody>
      </p:sp>
      <p:sp>
        <p:nvSpPr>
          <p:cNvPr id="2" name="Rectangle 1">
            <a:extLst>
              <a:ext uri="{FF2B5EF4-FFF2-40B4-BE49-F238E27FC236}">
                <a16:creationId xmlns:a16="http://schemas.microsoft.com/office/drawing/2014/main" id="{53DB8908-6721-45F4-8F05-B5BF7F6AE32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altLang="tr-TR" sz="9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TAPU PLANLARINDA YANILMA SINIRININ BELİRLENMESİ</a:t>
            </a:r>
            <a:endParaRPr kumimoji="0" lang="tr-TR" altLang="tr-TR" sz="800" b="0"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tr-TR" altLang="tr-TR" sz="9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HAKKINDA YÖNETMELİK</a:t>
            </a:r>
            <a:endParaRPr kumimoji="0" lang="tr-TR" altLang="tr-TR"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177261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B707D910-EC96-5E43-824D-A4B77D0D00AC}"/>
              </a:ext>
            </a:extLst>
          </p:cNvPr>
          <p:cNvSpPr txBox="1">
            <a:spLocks/>
          </p:cNvSpPr>
          <p:nvPr/>
        </p:nvSpPr>
        <p:spPr>
          <a:xfrm>
            <a:off x="337351" y="753806"/>
            <a:ext cx="10662081" cy="3952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1100" b="1" dirty="0">
                <a:solidFill>
                  <a:schemeClr val="tx1">
                    <a:lumMod val="85000"/>
                    <a:lumOff val="15000"/>
                  </a:schemeClr>
                </a:solidFill>
                <a:latin typeface="Arial Black" panose="020B0604020202020204" pitchFamily="34" charset="0"/>
              </a:rPr>
              <a:t> </a:t>
            </a:r>
            <a:r>
              <a:rPr lang="tr-TR" sz="1800" b="1" dirty="0">
                <a:solidFill>
                  <a:schemeClr val="tx1">
                    <a:lumMod val="85000"/>
                    <a:lumOff val="15000"/>
                  </a:schemeClr>
                </a:solidFill>
                <a:latin typeface="Arial Black" panose="020B0604020202020204" pitchFamily="34" charset="0"/>
              </a:rPr>
              <a:t>TESCİLSİZ YAPILARDA APLİKASYON SINIRLARININ GÖSTERİMİ </a:t>
            </a:r>
          </a:p>
        </p:txBody>
      </p:sp>
      <p:cxnSp>
        <p:nvCxnSpPr>
          <p:cNvPr id="8" name="Düz Bağlayıcı 7">
            <a:extLst>
              <a:ext uri="{FF2B5EF4-FFF2-40B4-BE49-F238E27FC236}">
                <a16:creationId xmlns:a16="http://schemas.microsoft.com/office/drawing/2014/main" id="{6EBD0341-5472-9B49-BE23-46808BF90B3D}"/>
              </a:ext>
            </a:extLst>
          </p:cNvPr>
          <p:cNvCxnSpPr>
            <a:cxnSpLocks/>
          </p:cNvCxnSpPr>
          <p:nvPr/>
        </p:nvCxnSpPr>
        <p:spPr>
          <a:xfrm>
            <a:off x="457200" y="1322174"/>
            <a:ext cx="432486" cy="0"/>
          </a:xfrm>
          <a:prstGeom prst="line">
            <a:avLst/>
          </a:prstGeom>
          <a:ln w="31750">
            <a:solidFill>
              <a:srgbClr val="E7792B"/>
            </a:solidFill>
          </a:ln>
        </p:spPr>
        <p:style>
          <a:lnRef idx="1">
            <a:schemeClr val="accent2"/>
          </a:lnRef>
          <a:fillRef idx="0">
            <a:schemeClr val="accent2"/>
          </a:fillRef>
          <a:effectRef idx="0">
            <a:schemeClr val="accent2"/>
          </a:effectRef>
          <a:fontRef idx="minor">
            <a:schemeClr val="tx1"/>
          </a:fontRef>
        </p:style>
      </p:cxnSp>
      <p:sp>
        <p:nvSpPr>
          <p:cNvPr id="7" name="Başlık 1">
            <a:extLst>
              <a:ext uri="{FF2B5EF4-FFF2-40B4-BE49-F238E27FC236}">
                <a16:creationId xmlns:a16="http://schemas.microsoft.com/office/drawing/2014/main" id="{CB153186-C8ED-456F-B97E-1C672EFFEB95}"/>
              </a:ext>
            </a:extLst>
          </p:cNvPr>
          <p:cNvSpPr>
            <a:spLocks noGrp="1"/>
          </p:cNvSpPr>
          <p:nvPr>
            <p:ph type="ctrTitle"/>
          </p:nvPr>
        </p:nvSpPr>
        <p:spPr>
          <a:xfrm>
            <a:off x="350838" y="358775"/>
            <a:ext cx="4839727" cy="493713"/>
          </a:xfrm>
        </p:spPr>
        <p:txBody>
          <a:bodyPr>
            <a:normAutofit fontScale="90000"/>
          </a:bodyPr>
          <a:lstStyle/>
          <a:p>
            <a:pPr algn="l"/>
            <a:r>
              <a:rPr lang="tr-TR" sz="2400" b="1" dirty="0">
                <a:solidFill>
                  <a:srgbClr val="E7792B"/>
                </a:solidFill>
                <a:latin typeface="Arial Black" panose="020B0604020202020204" pitchFamily="34" charset="0"/>
              </a:rPr>
              <a:t>LİHKAB DENETİM  İŞLEMLERİ</a:t>
            </a:r>
            <a:endParaRPr lang="tr-TR" sz="2400" b="1" dirty="0">
              <a:solidFill>
                <a:srgbClr val="E7792B"/>
              </a:solidFill>
              <a:latin typeface="Arial Black" panose="020B0604020202020204" pitchFamily="34" charset="0"/>
              <a:cs typeface="Arial Black" panose="020B0604020202020204" pitchFamily="34" charset="0"/>
            </a:endParaRPr>
          </a:p>
        </p:txBody>
      </p:sp>
      <p:pic>
        <p:nvPicPr>
          <p:cNvPr id="2" name="Resim 1">
            <a:extLst>
              <a:ext uri="{FF2B5EF4-FFF2-40B4-BE49-F238E27FC236}">
                <a16:creationId xmlns:a16="http://schemas.microsoft.com/office/drawing/2014/main" id="{8239504D-0192-4561-8575-039F7A40AE96}"/>
              </a:ext>
            </a:extLst>
          </p:cNvPr>
          <p:cNvPicPr>
            <a:picLocks noChangeAspect="1"/>
          </p:cNvPicPr>
          <p:nvPr/>
        </p:nvPicPr>
        <p:blipFill>
          <a:blip r:embed="rId2"/>
          <a:stretch>
            <a:fillRect/>
          </a:stretch>
        </p:blipFill>
        <p:spPr>
          <a:xfrm>
            <a:off x="350839" y="1544101"/>
            <a:ext cx="10861812" cy="3732750"/>
          </a:xfrm>
          <a:prstGeom prst="rect">
            <a:avLst/>
          </a:prstGeom>
        </p:spPr>
      </p:pic>
      <p:pic>
        <p:nvPicPr>
          <p:cNvPr id="3" name="Resim 2">
            <a:extLst>
              <a:ext uri="{FF2B5EF4-FFF2-40B4-BE49-F238E27FC236}">
                <a16:creationId xmlns:a16="http://schemas.microsoft.com/office/drawing/2014/main" id="{745CEB51-F7C0-4597-B389-1EB9DF67296B}"/>
              </a:ext>
            </a:extLst>
          </p:cNvPr>
          <p:cNvPicPr>
            <a:picLocks noChangeAspect="1"/>
          </p:cNvPicPr>
          <p:nvPr/>
        </p:nvPicPr>
        <p:blipFill>
          <a:blip r:embed="rId3"/>
          <a:stretch>
            <a:fillRect/>
          </a:stretch>
        </p:blipFill>
        <p:spPr>
          <a:xfrm>
            <a:off x="2543176" y="2173555"/>
            <a:ext cx="2247972" cy="1158340"/>
          </a:xfrm>
          <a:prstGeom prst="rect">
            <a:avLst/>
          </a:prstGeom>
        </p:spPr>
      </p:pic>
    </p:spTree>
    <p:extLst>
      <p:ext uri="{BB962C8B-B14F-4D97-AF65-F5344CB8AC3E}">
        <p14:creationId xmlns:p14="http://schemas.microsoft.com/office/powerpoint/2010/main" val="1947407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B707D910-EC96-5E43-824D-A4B77D0D00AC}"/>
              </a:ext>
            </a:extLst>
          </p:cNvPr>
          <p:cNvSpPr txBox="1">
            <a:spLocks/>
          </p:cNvSpPr>
          <p:nvPr/>
        </p:nvSpPr>
        <p:spPr>
          <a:xfrm>
            <a:off x="350108" y="753805"/>
            <a:ext cx="2899719" cy="494227"/>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tr-TR" altLang="en-US" sz="2000" b="1" dirty="0">
              <a:solidFill>
                <a:schemeClr val="tx1">
                  <a:lumMod val="85000"/>
                  <a:lumOff val="15000"/>
                </a:schemeClr>
              </a:solidFill>
              <a:latin typeface="Arial Black" panose="020B0604020202020204" pitchFamily="34" charset="0"/>
            </a:endParaRPr>
          </a:p>
          <a:p>
            <a:pPr algn="l"/>
            <a:r>
              <a:rPr lang="tr-TR" altLang="en-US" sz="2000" b="1" dirty="0">
                <a:solidFill>
                  <a:schemeClr val="tx1">
                    <a:lumMod val="85000"/>
                    <a:lumOff val="15000"/>
                  </a:schemeClr>
                </a:solidFill>
                <a:latin typeface="Arial Black" panose="020B0604020202020204" pitchFamily="34" charset="0"/>
              </a:rPr>
              <a:t>TEFTİŞ VE DENETİMİN KAPSAMI</a:t>
            </a:r>
            <a:endParaRPr lang="tr-TR" sz="2000" b="1" dirty="0">
              <a:solidFill>
                <a:schemeClr val="tx1">
                  <a:lumMod val="85000"/>
                  <a:lumOff val="15000"/>
                </a:schemeClr>
              </a:solidFill>
              <a:latin typeface="Arial Black" panose="020B0604020202020204" pitchFamily="34" charset="0"/>
            </a:endParaRPr>
          </a:p>
        </p:txBody>
      </p:sp>
      <p:sp>
        <p:nvSpPr>
          <p:cNvPr id="6" name="Başlık 1">
            <a:extLst>
              <a:ext uri="{FF2B5EF4-FFF2-40B4-BE49-F238E27FC236}">
                <a16:creationId xmlns:a16="http://schemas.microsoft.com/office/drawing/2014/main" id="{02190DF1-A65B-0045-827E-7283B2432FB8}"/>
              </a:ext>
            </a:extLst>
          </p:cNvPr>
          <p:cNvSpPr txBox="1">
            <a:spLocks/>
          </p:cNvSpPr>
          <p:nvPr/>
        </p:nvSpPr>
        <p:spPr>
          <a:xfrm>
            <a:off x="337751" y="1618755"/>
            <a:ext cx="10684476" cy="90202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tr-TR" altLang="en-US" sz="2000" b="1" kern="0" dirty="0">
                <a:solidFill>
                  <a:srgbClr val="0033CC"/>
                </a:solidFill>
                <a:effectLst>
                  <a:outerShdw blurRad="38100" dist="38100" dir="2700000" algn="tl">
                    <a:srgbClr val="000000">
                      <a:alpha val="43137"/>
                    </a:srgbClr>
                  </a:outerShdw>
                </a:effectLst>
                <a:latin typeface="Comic Sans MS" pitchFamily="66" charset="0"/>
                <a:ea typeface="+mn-ea"/>
                <a:cs typeface="+mn-cs"/>
              </a:rPr>
              <a:t>A- İDARİ YÖNDEN DENETİM</a:t>
            </a:r>
            <a:endParaRPr lang="tr-TR" sz="2000" b="1" kern="0" dirty="0">
              <a:solidFill>
                <a:srgbClr val="0033CC"/>
              </a:solidFill>
              <a:effectLst>
                <a:outerShdw blurRad="38100" dist="38100" dir="2700000" algn="tl">
                  <a:srgbClr val="000000">
                    <a:alpha val="43137"/>
                  </a:srgbClr>
                </a:outerShdw>
              </a:effectLst>
              <a:latin typeface="Comic Sans MS" pitchFamily="66" charset="0"/>
              <a:ea typeface="+mn-ea"/>
              <a:cs typeface="+mn-cs"/>
            </a:endParaRPr>
          </a:p>
        </p:txBody>
      </p:sp>
      <p:cxnSp>
        <p:nvCxnSpPr>
          <p:cNvPr id="8" name="Düz Bağlayıcı 7">
            <a:extLst>
              <a:ext uri="{FF2B5EF4-FFF2-40B4-BE49-F238E27FC236}">
                <a16:creationId xmlns:a16="http://schemas.microsoft.com/office/drawing/2014/main" id="{6EBD0341-5472-9B49-BE23-46808BF90B3D}"/>
              </a:ext>
            </a:extLst>
          </p:cNvPr>
          <p:cNvCxnSpPr>
            <a:cxnSpLocks/>
          </p:cNvCxnSpPr>
          <p:nvPr/>
        </p:nvCxnSpPr>
        <p:spPr>
          <a:xfrm>
            <a:off x="457200" y="1322174"/>
            <a:ext cx="432486" cy="0"/>
          </a:xfrm>
          <a:prstGeom prst="line">
            <a:avLst/>
          </a:prstGeom>
          <a:ln w="31750">
            <a:solidFill>
              <a:srgbClr val="E7792B"/>
            </a:solidFill>
          </a:ln>
        </p:spPr>
        <p:style>
          <a:lnRef idx="1">
            <a:schemeClr val="accent2"/>
          </a:lnRef>
          <a:fillRef idx="0">
            <a:schemeClr val="accent2"/>
          </a:fillRef>
          <a:effectRef idx="0">
            <a:schemeClr val="accent2"/>
          </a:effectRef>
          <a:fontRef idx="minor">
            <a:schemeClr val="tx1"/>
          </a:fontRef>
        </p:style>
      </p:cxnSp>
      <p:sp>
        <p:nvSpPr>
          <p:cNvPr id="7" name="Başlık 1">
            <a:extLst>
              <a:ext uri="{FF2B5EF4-FFF2-40B4-BE49-F238E27FC236}">
                <a16:creationId xmlns:a16="http://schemas.microsoft.com/office/drawing/2014/main" id="{CB153186-C8ED-456F-B97E-1C672EFFEB95}"/>
              </a:ext>
            </a:extLst>
          </p:cNvPr>
          <p:cNvSpPr>
            <a:spLocks noGrp="1"/>
          </p:cNvSpPr>
          <p:nvPr>
            <p:ph type="ctrTitle"/>
          </p:nvPr>
        </p:nvSpPr>
        <p:spPr>
          <a:xfrm>
            <a:off x="350838" y="358775"/>
            <a:ext cx="4839727" cy="493713"/>
          </a:xfrm>
        </p:spPr>
        <p:txBody>
          <a:bodyPr>
            <a:normAutofit fontScale="90000"/>
          </a:bodyPr>
          <a:lstStyle/>
          <a:p>
            <a:pPr algn="l"/>
            <a:r>
              <a:rPr lang="tr-TR" sz="2400" b="1" dirty="0">
                <a:solidFill>
                  <a:srgbClr val="E7792B"/>
                </a:solidFill>
                <a:latin typeface="Arial Black" panose="020B0604020202020204" pitchFamily="34" charset="0"/>
              </a:rPr>
              <a:t>LİHKAB DENETİM  İŞLEMLERİ</a:t>
            </a:r>
            <a:endParaRPr lang="tr-TR" sz="2400" b="1" dirty="0">
              <a:solidFill>
                <a:srgbClr val="E7792B"/>
              </a:solidFill>
              <a:latin typeface="Arial Black" panose="020B0604020202020204" pitchFamily="34" charset="0"/>
              <a:cs typeface="Arial Black" panose="020B0604020202020204" pitchFamily="34" charset="0"/>
            </a:endParaRPr>
          </a:p>
        </p:txBody>
      </p:sp>
      <p:pic>
        <p:nvPicPr>
          <p:cNvPr id="9" name="Picture 2" descr="C:\Users\tk36026\Desktop\tkgm.png">
            <a:extLst>
              <a:ext uri="{FF2B5EF4-FFF2-40B4-BE49-F238E27FC236}">
                <a16:creationId xmlns:a16="http://schemas.microsoft.com/office/drawing/2014/main" id="{1DE3E4E1-6E34-4ECB-B270-2F7F63392F83}"/>
              </a:ext>
            </a:extLst>
          </p:cNvPr>
          <p:cNvPicPr>
            <a:picLocks noChangeAspect="1" noChangeArrowheads="1"/>
          </p:cNvPicPr>
          <p:nvPr/>
        </p:nvPicPr>
        <p:blipFill>
          <a:blip r:embed="rId2"/>
          <a:srcRect/>
          <a:stretch>
            <a:fillRect/>
          </a:stretch>
        </p:blipFill>
        <p:spPr bwMode="auto">
          <a:xfrm>
            <a:off x="1764145" y="2520780"/>
            <a:ext cx="8543637" cy="3146425"/>
          </a:xfrm>
          <a:prstGeom prst="rect">
            <a:avLst/>
          </a:prstGeom>
          <a:noFill/>
        </p:spPr>
      </p:pic>
    </p:spTree>
    <p:extLst>
      <p:ext uri="{BB962C8B-B14F-4D97-AF65-F5344CB8AC3E}">
        <p14:creationId xmlns:p14="http://schemas.microsoft.com/office/powerpoint/2010/main" val="15864050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B707D910-EC96-5E43-824D-A4B77D0D00AC}"/>
              </a:ext>
            </a:extLst>
          </p:cNvPr>
          <p:cNvSpPr txBox="1">
            <a:spLocks/>
          </p:cNvSpPr>
          <p:nvPr/>
        </p:nvSpPr>
        <p:spPr>
          <a:xfrm>
            <a:off x="350108" y="753806"/>
            <a:ext cx="4612509" cy="3952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1100" b="1" dirty="0">
                <a:solidFill>
                  <a:schemeClr val="tx1">
                    <a:lumMod val="85000"/>
                    <a:lumOff val="15000"/>
                  </a:schemeClr>
                </a:solidFill>
                <a:latin typeface="Arial Black" panose="020B0604020202020204" pitchFamily="34" charset="0"/>
              </a:rPr>
              <a:t> HATA ÇEŞİTLERİ</a:t>
            </a:r>
          </a:p>
        </p:txBody>
      </p:sp>
      <p:sp>
        <p:nvSpPr>
          <p:cNvPr id="7" name="Başlık 1">
            <a:extLst>
              <a:ext uri="{FF2B5EF4-FFF2-40B4-BE49-F238E27FC236}">
                <a16:creationId xmlns:a16="http://schemas.microsoft.com/office/drawing/2014/main" id="{CB153186-C8ED-456F-B97E-1C672EFFEB95}"/>
              </a:ext>
            </a:extLst>
          </p:cNvPr>
          <p:cNvSpPr>
            <a:spLocks noGrp="1"/>
          </p:cNvSpPr>
          <p:nvPr>
            <p:ph type="ctrTitle"/>
          </p:nvPr>
        </p:nvSpPr>
        <p:spPr>
          <a:xfrm>
            <a:off x="350838" y="358775"/>
            <a:ext cx="4839727" cy="493713"/>
          </a:xfrm>
        </p:spPr>
        <p:txBody>
          <a:bodyPr>
            <a:normAutofit fontScale="90000"/>
          </a:bodyPr>
          <a:lstStyle/>
          <a:p>
            <a:pPr algn="l"/>
            <a:r>
              <a:rPr lang="tr-TR" sz="2400" b="1" dirty="0">
                <a:solidFill>
                  <a:srgbClr val="E7792B"/>
                </a:solidFill>
                <a:latin typeface="Arial Black" panose="020B0604020202020204" pitchFamily="34" charset="0"/>
              </a:rPr>
              <a:t>LİHKAB DENETİM  İŞLEMLERİ</a:t>
            </a:r>
            <a:endParaRPr lang="tr-TR" sz="2400" b="1" dirty="0">
              <a:solidFill>
                <a:srgbClr val="E7792B"/>
              </a:solidFill>
              <a:latin typeface="Arial Black" panose="020B0604020202020204" pitchFamily="34" charset="0"/>
              <a:cs typeface="Arial Black" panose="020B0604020202020204" pitchFamily="34" charset="0"/>
            </a:endParaRPr>
          </a:p>
        </p:txBody>
      </p:sp>
      <p:pic>
        <p:nvPicPr>
          <p:cNvPr id="2" name="Resim 1">
            <a:extLst>
              <a:ext uri="{FF2B5EF4-FFF2-40B4-BE49-F238E27FC236}">
                <a16:creationId xmlns:a16="http://schemas.microsoft.com/office/drawing/2014/main" id="{3F3A572F-A3AA-45C8-BF18-9E2AC555B7A1}"/>
              </a:ext>
            </a:extLst>
          </p:cNvPr>
          <p:cNvPicPr>
            <a:picLocks noChangeAspect="1"/>
          </p:cNvPicPr>
          <p:nvPr/>
        </p:nvPicPr>
        <p:blipFill>
          <a:blip r:embed="rId2"/>
          <a:stretch>
            <a:fillRect/>
          </a:stretch>
        </p:blipFill>
        <p:spPr>
          <a:xfrm>
            <a:off x="526821" y="1495279"/>
            <a:ext cx="11138357" cy="4181622"/>
          </a:xfrm>
          <a:prstGeom prst="rect">
            <a:avLst/>
          </a:prstGeom>
        </p:spPr>
      </p:pic>
    </p:spTree>
    <p:extLst>
      <p:ext uri="{BB962C8B-B14F-4D97-AF65-F5344CB8AC3E}">
        <p14:creationId xmlns:p14="http://schemas.microsoft.com/office/powerpoint/2010/main" val="14948018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B707D910-EC96-5E43-824D-A4B77D0D00AC}"/>
              </a:ext>
            </a:extLst>
          </p:cNvPr>
          <p:cNvSpPr txBox="1">
            <a:spLocks/>
          </p:cNvSpPr>
          <p:nvPr/>
        </p:nvSpPr>
        <p:spPr>
          <a:xfrm>
            <a:off x="350108" y="753806"/>
            <a:ext cx="4612509" cy="3952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1100" b="1" dirty="0">
                <a:solidFill>
                  <a:schemeClr val="tx1">
                    <a:lumMod val="85000"/>
                    <a:lumOff val="15000"/>
                  </a:schemeClr>
                </a:solidFill>
                <a:latin typeface="Arial Black" panose="020B0604020202020204" pitchFamily="34" charset="0"/>
              </a:rPr>
              <a:t>TEKNİK HATA ÇEŞİTLERİ</a:t>
            </a:r>
          </a:p>
        </p:txBody>
      </p:sp>
      <p:cxnSp>
        <p:nvCxnSpPr>
          <p:cNvPr id="8" name="Düz Bağlayıcı 7">
            <a:extLst>
              <a:ext uri="{FF2B5EF4-FFF2-40B4-BE49-F238E27FC236}">
                <a16:creationId xmlns:a16="http://schemas.microsoft.com/office/drawing/2014/main" id="{6EBD0341-5472-9B49-BE23-46808BF90B3D}"/>
              </a:ext>
            </a:extLst>
          </p:cNvPr>
          <p:cNvCxnSpPr>
            <a:cxnSpLocks/>
          </p:cNvCxnSpPr>
          <p:nvPr/>
        </p:nvCxnSpPr>
        <p:spPr>
          <a:xfrm>
            <a:off x="457200" y="1322174"/>
            <a:ext cx="432486" cy="0"/>
          </a:xfrm>
          <a:prstGeom prst="line">
            <a:avLst/>
          </a:prstGeom>
          <a:ln w="31750">
            <a:solidFill>
              <a:srgbClr val="E7792B"/>
            </a:solidFill>
          </a:ln>
        </p:spPr>
        <p:style>
          <a:lnRef idx="1">
            <a:schemeClr val="accent2"/>
          </a:lnRef>
          <a:fillRef idx="0">
            <a:schemeClr val="accent2"/>
          </a:fillRef>
          <a:effectRef idx="0">
            <a:schemeClr val="accent2"/>
          </a:effectRef>
          <a:fontRef idx="minor">
            <a:schemeClr val="tx1"/>
          </a:fontRef>
        </p:style>
      </p:cxnSp>
      <p:sp>
        <p:nvSpPr>
          <p:cNvPr id="7" name="Başlık 1">
            <a:extLst>
              <a:ext uri="{FF2B5EF4-FFF2-40B4-BE49-F238E27FC236}">
                <a16:creationId xmlns:a16="http://schemas.microsoft.com/office/drawing/2014/main" id="{CB153186-C8ED-456F-B97E-1C672EFFEB95}"/>
              </a:ext>
            </a:extLst>
          </p:cNvPr>
          <p:cNvSpPr>
            <a:spLocks noGrp="1"/>
          </p:cNvSpPr>
          <p:nvPr>
            <p:ph type="ctrTitle"/>
          </p:nvPr>
        </p:nvSpPr>
        <p:spPr>
          <a:xfrm>
            <a:off x="350838" y="358775"/>
            <a:ext cx="4839727" cy="493713"/>
          </a:xfrm>
        </p:spPr>
        <p:txBody>
          <a:bodyPr>
            <a:normAutofit fontScale="90000"/>
          </a:bodyPr>
          <a:lstStyle/>
          <a:p>
            <a:pPr algn="l"/>
            <a:r>
              <a:rPr lang="tr-TR" sz="2400" b="1" dirty="0">
                <a:solidFill>
                  <a:srgbClr val="E7792B"/>
                </a:solidFill>
                <a:latin typeface="Arial Black" panose="020B0604020202020204" pitchFamily="34" charset="0"/>
              </a:rPr>
              <a:t>LİHKAB DENETİM  İŞLEMLERİ</a:t>
            </a:r>
            <a:endParaRPr lang="tr-TR" sz="2400" b="1" dirty="0">
              <a:solidFill>
                <a:srgbClr val="E7792B"/>
              </a:solidFill>
              <a:latin typeface="Arial Black" panose="020B0604020202020204" pitchFamily="34" charset="0"/>
              <a:cs typeface="Arial Black" panose="020B0604020202020204" pitchFamily="34" charset="0"/>
            </a:endParaRPr>
          </a:p>
        </p:txBody>
      </p:sp>
      <p:pic>
        <p:nvPicPr>
          <p:cNvPr id="2" name="Resim 1">
            <a:extLst>
              <a:ext uri="{FF2B5EF4-FFF2-40B4-BE49-F238E27FC236}">
                <a16:creationId xmlns:a16="http://schemas.microsoft.com/office/drawing/2014/main" id="{2DE24A1D-F453-421C-B8B1-B6D3479FEFC0}"/>
              </a:ext>
            </a:extLst>
          </p:cNvPr>
          <p:cNvPicPr>
            <a:picLocks noChangeAspect="1"/>
          </p:cNvPicPr>
          <p:nvPr/>
        </p:nvPicPr>
        <p:blipFill>
          <a:blip r:embed="rId2"/>
          <a:stretch>
            <a:fillRect/>
          </a:stretch>
        </p:blipFill>
        <p:spPr>
          <a:xfrm>
            <a:off x="380999" y="1544102"/>
            <a:ext cx="11229975" cy="4656674"/>
          </a:xfrm>
          <a:prstGeom prst="rect">
            <a:avLst/>
          </a:prstGeom>
        </p:spPr>
      </p:pic>
      <p:pic>
        <p:nvPicPr>
          <p:cNvPr id="3" name="Resim 2">
            <a:extLst>
              <a:ext uri="{FF2B5EF4-FFF2-40B4-BE49-F238E27FC236}">
                <a16:creationId xmlns:a16="http://schemas.microsoft.com/office/drawing/2014/main" id="{0D129760-9818-4B73-873F-FBC9C0C704AB}"/>
              </a:ext>
            </a:extLst>
          </p:cNvPr>
          <p:cNvPicPr>
            <a:picLocks noChangeAspect="1"/>
          </p:cNvPicPr>
          <p:nvPr/>
        </p:nvPicPr>
        <p:blipFill>
          <a:blip r:embed="rId3"/>
          <a:stretch>
            <a:fillRect/>
          </a:stretch>
        </p:blipFill>
        <p:spPr>
          <a:xfrm>
            <a:off x="0" y="2438400"/>
            <a:ext cx="12192000" cy="4058920"/>
          </a:xfrm>
          <a:prstGeom prst="rect">
            <a:avLst/>
          </a:prstGeom>
        </p:spPr>
      </p:pic>
      <p:pic>
        <p:nvPicPr>
          <p:cNvPr id="4" name="Resim 3">
            <a:extLst>
              <a:ext uri="{FF2B5EF4-FFF2-40B4-BE49-F238E27FC236}">
                <a16:creationId xmlns:a16="http://schemas.microsoft.com/office/drawing/2014/main" id="{50E7B301-2C52-4DB3-B694-91CE64CECEFF}"/>
              </a:ext>
            </a:extLst>
          </p:cNvPr>
          <p:cNvPicPr>
            <a:picLocks noChangeAspect="1"/>
          </p:cNvPicPr>
          <p:nvPr/>
        </p:nvPicPr>
        <p:blipFill>
          <a:blip r:embed="rId4"/>
          <a:stretch>
            <a:fillRect/>
          </a:stretch>
        </p:blipFill>
        <p:spPr>
          <a:xfrm>
            <a:off x="8248649" y="2381250"/>
            <a:ext cx="3950025" cy="1350075"/>
          </a:xfrm>
          <a:prstGeom prst="rect">
            <a:avLst/>
          </a:prstGeom>
        </p:spPr>
      </p:pic>
    </p:spTree>
    <p:extLst>
      <p:ext uri="{BB962C8B-B14F-4D97-AF65-F5344CB8AC3E}">
        <p14:creationId xmlns:p14="http://schemas.microsoft.com/office/powerpoint/2010/main" val="19655130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B707D910-EC96-5E43-824D-A4B77D0D00AC}"/>
              </a:ext>
            </a:extLst>
          </p:cNvPr>
          <p:cNvSpPr txBox="1">
            <a:spLocks/>
          </p:cNvSpPr>
          <p:nvPr/>
        </p:nvSpPr>
        <p:spPr>
          <a:xfrm>
            <a:off x="350108" y="753806"/>
            <a:ext cx="4612509" cy="3952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1100" b="1" dirty="0">
                <a:solidFill>
                  <a:schemeClr val="tx1">
                    <a:lumMod val="85000"/>
                    <a:lumOff val="15000"/>
                  </a:schemeClr>
                </a:solidFill>
                <a:latin typeface="Arial Black" panose="020B0604020202020204" pitchFamily="34" charset="0"/>
              </a:rPr>
              <a:t>  HATA ÇEŞİTLERİ</a:t>
            </a:r>
          </a:p>
        </p:txBody>
      </p:sp>
      <p:cxnSp>
        <p:nvCxnSpPr>
          <p:cNvPr id="8" name="Düz Bağlayıcı 7">
            <a:extLst>
              <a:ext uri="{FF2B5EF4-FFF2-40B4-BE49-F238E27FC236}">
                <a16:creationId xmlns:a16="http://schemas.microsoft.com/office/drawing/2014/main" id="{6EBD0341-5472-9B49-BE23-46808BF90B3D}"/>
              </a:ext>
            </a:extLst>
          </p:cNvPr>
          <p:cNvCxnSpPr>
            <a:cxnSpLocks/>
          </p:cNvCxnSpPr>
          <p:nvPr/>
        </p:nvCxnSpPr>
        <p:spPr>
          <a:xfrm>
            <a:off x="457200" y="1322174"/>
            <a:ext cx="432486" cy="0"/>
          </a:xfrm>
          <a:prstGeom prst="line">
            <a:avLst/>
          </a:prstGeom>
          <a:ln w="31750">
            <a:solidFill>
              <a:srgbClr val="E7792B"/>
            </a:solidFill>
          </a:ln>
        </p:spPr>
        <p:style>
          <a:lnRef idx="1">
            <a:schemeClr val="accent2"/>
          </a:lnRef>
          <a:fillRef idx="0">
            <a:schemeClr val="accent2"/>
          </a:fillRef>
          <a:effectRef idx="0">
            <a:schemeClr val="accent2"/>
          </a:effectRef>
          <a:fontRef idx="minor">
            <a:schemeClr val="tx1"/>
          </a:fontRef>
        </p:style>
      </p:cxnSp>
      <p:sp>
        <p:nvSpPr>
          <p:cNvPr id="7" name="Başlık 1">
            <a:extLst>
              <a:ext uri="{FF2B5EF4-FFF2-40B4-BE49-F238E27FC236}">
                <a16:creationId xmlns:a16="http://schemas.microsoft.com/office/drawing/2014/main" id="{CB153186-C8ED-456F-B97E-1C672EFFEB95}"/>
              </a:ext>
            </a:extLst>
          </p:cNvPr>
          <p:cNvSpPr>
            <a:spLocks noGrp="1"/>
          </p:cNvSpPr>
          <p:nvPr>
            <p:ph type="ctrTitle"/>
          </p:nvPr>
        </p:nvSpPr>
        <p:spPr>
          <a:xfrm>
            <a:off x="350838" y="358775"/>
            <a:ext cx="4839727" cy="493713"/>
          </a:xfrm>
        </p:spPr>
        <p:txBody>
          <a:bodyPr>
            <a:normAutofit fontScale="90000"/>
          </a:bodyPr>
          <a:lstStyle/>
          <a:p>
            <a:pPr algn="l"/>
            <a:r>
              <a:rPr lang="tr-TR" sz="2400" b="1" dirty="0">
                <a:solidFill>
                  <a:srgbClr val="E7792B"/>
                </a:solidFill>
                <a:latin typeface="Arial Black" panose="020B0604020202020204" pitchFamily="34" charset="0"/>
              </a:rPr>
              <a:t>LİHKAB DENETİM  İŞLEMLERİ</a:t>
            </a:r>
            <a:endParaRPr lang="tr-TR" sz="2400" b="1" dirty="0">
              <a:solidFill>
                <a:srgbClr val="E7792B"/>
              </a:solidFill>
              <a:latin typeface="Arial Black" panose="020B0604020202020204" pitchFamily="34" charset="0"/>
              <a:cs typeface="Arial Black" panose="020B0604020202020204" pitchFamily="34" charset="0"/>
            </a:endParaRPr>
          </a:p>
        </p:txBody>
      </p:sp>
      <p:pic>
        <p:nvPicPr>
          <p:cNvPr id="2" name="Resim 1">
            <a:extLst>
              <a:ext uri="{FF2B5EF4-FFF2-40B4-BE49-F238E27FC236}">
                <a16:creationId xmlns:a16="http://schemas.microsoft.com/office/drawing/2014/main" id="{F181CAD1-9122-4280-BE0E-2E46F23EAB09}"/>
              </a:ext>
            </a:extLst>
          </p:cNvPr>
          <p:cNvPicPr>
            <a:picLocks noChangeAspect="1"/>
          </p:cNvPicPr>
          <p:nvPr/>
        </p:nvPicPr>
        <p:blipFill>
          <a:blip r:embed="rId2"/>
          <a:stretch>
            <a:fillRect/>
          </a:stretch>
        </p:blipFill>
        <p:spPr>
          <a:xfrm>
            <a:off x="350839" y="1457325"/>
            <a:ext cx="10721794" cy="4219576"/>
          </a:xfrm>
          <a:prstGeom prst="rect">
            <a:avLst/>
          </a:prstGeom>
        </p:spPr>
      </p:pic>
      <p:pic>
        <p:nvPicPr>
          <p:cNvPr id="3" name="Resim 2">
            <a:extLst>
              <a:ext uri="{FF2B5EF4-FFF2-40B4-BE49-F238E27FC236}">
                <a16:creationId xmlns:a16="http://schemas.microsoft.com/office/drawing/2014/main" id="{AA293359-6017-43C8-BCFA-2EB06C0ED9AB}"/>
              </a:ext>
            </a:extLst>
          </p:cNvPr>
          <p:cNvPicPr>
            <a:picLocks noChangeAspect="1"/>
          </p:cNvPicPr>
          <p:nvPr/>
        </p:nvPicPr>
        <p:blipFill>
          <a:blip r:embed="rId3"/>
          <a:stretch>
            <a:fillRect/>
          </a:stretch>
        </p:blipFill>
        <p:spPr>
          <a:xfrm>
            <a:off x="5249578" y="3297364"/>
            <a:ext cx="1548518" cy="687743"/>
          </a:xfrm>
          <a:prstGeom prst="rect">
            <a:avLst/>
          </a:prstGeom>
        </p:spPr>
      </p:pic>
      <p:pic>
        <p:nvPicPr>
          <p:cNvPr id="4" name="Resim 3">
            <a:extLst>
              <a:ext uri="{FF2B5EF4-FFF2-40B4-BE49-F238E27FC236}">
                <a16:creationId xmlns:a16="http://schemas.microsoft.com/office/drawing/2014/main" id="{D4B7A6C3-308F-44B9-AD78-9D6D20321AB2}"/>
              </a:ext>
            </a:extLst>
          </p:cNvPr>
          <p:cNvPicPr>
            <a:picLocks noChangeAspect="1"/>
          </p:cNvPicPr>
          <p:nvPr/>
        </p:nvPicPr>
        <p:blipFill>
          <a:blip r:embed="rId4"/>
          <a:stretch>
            <a:fillRect/>
          </a:stretch>
        </p:blipFill>
        <p:spPr>
          <a:xfrm>
            <a:off x="889029" y="3642207"/>
            <a:ext cx="1231499" cy="1767993"/>
          </a:xfrm>
          <a:prstGeom prst="rect">
            <a:avLst/>
          </a:prstGeom>
        </p:spPr>
      </p:pic>
      <p:pic>
        <p:nvPicPr>
          <p:cNvPr id="9" name="Resim 8">
            <a:extLst>
              <a:ext uri="{FF2B5EF4-FFF2-40B4-BE49-F238E27FC236}">
                <a16:creationId xmlns:a16="http://schemas.microsoft.com/office/drawing/2014/main" id="{DE2B7C95-B62D-4C66-AB09-CFE8515FE9FD}"/>
              </a:ext>
            </a:extLst>
          </p:cNvPr>
          <p:cNvPicPr>
            <a:picLocks noChangeAspect="1"/>
          </p:cNvPicPr>
          <p:nvPr/>
        </p:nvPicPr>
        <p:blipFill>
          <a:blip r:embed="rId5"/>
          <a:stretch>
            <a:fillRect/>
          </a:stretch>
        </p:blipFill>
        <p:spPr>
          <a:xfrm>
            <a:off x="2046709" y="2825776"/>
            <a:ext cx="1219306" cy="953935"/>
          </a:xfrm>
          <a:prstGeom prst="rect">
            <a:avLst/>
          </a:prstGeom>
        </p:spPr>
      </p:pic>
      <p:pic>
        <p:nvPicPr>
          <p:cNvPr id="10" name="Resim 9">
            <a:extLst>
              <a:ext uri="{FF2B5EF4-FFF2-40B4-BE49-F238E27FC236}">
                <a16:creationId xmlns:a16="http://schemas.microsoft.com/office/drawing/2014/main" id="{DD1652FB-1DA5-4A23-98FE-00FF54A159F8}"/>
              </a:ext>
            </a:extLst>
          </p:cNvPr>
          <p:cNvPicPr>
            <a:picLocks noChangeAspect="1"/>
          </p:cNvPicPr>
          <p:nvPr/>
        </p:nvPicPr>
        <p:blipFill>
          <a:blip r:embed="rId6"/>
          <a:stretch>
            <a:fillRect/>
          </a:stretch>
        </p:blipFill>
        <p:spPr>
          <a:xfrm>
            <a:off x="6798096" y="3019513"/>
            <a:ext cx="5283762" cy="2329469"/>
          </a:xfrm>
          <a:prstGeom prst="rect">
            <a:avLst/>
          </a:prstGeom>
        </p:spPr>
      </p:pic>
    </p:spTree>
    <p:extLst>
      <p:ext uri="{BB962C8B-B14F-4D97-AF65-F5344CB8AC3E}">
        <p14:creationId xmlns:p14="http://schemas.microsoft.com/office/powerpoint/2010/main" val="21857747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B707D910-EC96-5E43-824D-A4B77D0D00AC}"/>
              </a:ext>
            </a:extLst>
          </p:cNvPr>
          <p:cNvSpPr txBox="1">
            <a:spLocks/>
          </p:cNvSpPr>
          <p:nvPr/>
        </p:nvSpPr>
        <p:spPr>
          <a:xfrm>
            <a:off x="350108" y="753806"/>
            <a:ext cx="4612509" cy="3952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1100" b="1" dirty="0">
                <a:solidFill>
                  <a:schemeClr val="tx1">
                    <a:lumMod val="85000"/>
                    <a:lumOff val="15000"/>
                  </a:schemeClr>
                </a:solidFill>
                <a:latin typeface="Arial Black" panose="020B0604020202020204" pitchFamily="34" charset="0"/>
              </a:rPr>
              <a:t>  HATA ÇEŞİTLERİ</a:t>
            </a:r>
          </a:p>
        </p:txBody>
      </p:sp>
      <p:cxnSp>
        <p:nvCxnSpPr>
          <p:cNvPr id="8" name="Düz Bağlayıcı 7">
            <a:extLst>
              <a:ext uri="{FF2B5EF4-FFF2-40B4-BE49-F238E27FC236}">
                <a16:creationId xmlns:a16="http://schemas.microsoft.com/office/drawing/2014/main" id="{6EBD0341-5472-9B49-BE23-46808BF90B3D}"/>
              </a:ext>
            </a:extLst>
          </p:cNvPr>
          <p:cNvCxnSpPr>
            <a:cxnSpLocks/>
          </p:cNvCxnSpPr>
          <p:nvPr/>
        </p:nvCxnSpPr>
        <p:spPr>
          <a:xfrm>
            <a:off x="457200" y="1322174"/>
            <a:ext cx="432486" cy="0"/>
          </a:xfrm>
          <a:prstGeom prst="line">
            <a:avLst/>
          </a:prstGeom>
          <a:ln w="31750">
            <a:solidFill>
              <a:srgbClr val="E7792B"/>
            </a:solidFill>
          </a:ln>
        </p:spPr>
        <p:style>
          <a:lnRef idx="1">
            <a:schemeClr val="accent2"/>
          </a:lnRef>
          <a:fillRef idx="0">
            <a:schemeClr val="accent2"/>
          </a:fillRef>
          <a:effectRef idx="0">
            <a:schemeClr val="accent2"/>
          </a:effectRef>
          <a:fontRef idx="minor">
            <a:schemeClr val="tx1"/>
          </a:fontRef>
        </p:style>
      </p:cxnSp>
      <p:sp>
        <p:nvSpPr>
          <p:cNvPr id="7" name="Başlık 1">
            <a:extLst>
              <a:ext uri="{FF2B5EF4-FFF2-40B4-BE49-F238E27FC236}">
                <a16:creationId xmlns:a16="http://schemas.microsoft.com/office/drawing/2014/main" id="{CB153186-C8ED-456F-B97E-1C672EFFEB95}"/>
              </a:ext>
            </a:extLst>
          </p:cNvPr>
          <p:cNvSpPr>
            <a:spLocks noGrp="1"/>
          </p:cNvSpPr>
          <p:nvPr>
            <p:ph type="ctrTitle"/>
          </p:nvPr>
        </p:nvSpPr>
        <p:spPr>
          <a:xfrm>
            <a:off x="350838" y="358775"/>
            <a:ext cx="4839727" cy="493713"/>
          </a:xfrm>
        </p:spPr>
        <p:txBody>
          <a:bodyPr>
            <a:normAutofit fontScale="90000"/>
          </a:bodyPr>
          <a:lstStyle/>
          <a:p>
            <a:pPr algn="l"/>
            <a:r>
              <a:rPr lang="tr-TR" sz="2400" b="1" dirty="0">
                <a:solidFill>
                  <a:srgbClr val="E7792B"/>
                </a:solidFill>
                <a:latin typeface="Arial Black" panose="020B0604020202020204" pitchFamily="34" charset="0"/>
              </a:rPr>
              <a:t>LİHKAB DENETİM  İŞLEMLERİ</a:t>
            </a:r>
            <a:endParaRPr lang="tr-TR" sz="2400" b="1" dirty="0">
              <a:solidFill>
                <a:srgbClr val="E7792B"/>
              </a:solidFill>
              <a:latin typeface="Arial Black" panose="020B0604020202020204" pitchFamily="34" charset="0"/>
              <a:cs typeface="Arial Black" panose="020B0604020202020204" pitchFamily="34" charset="0"/>
            </a:endParaRPr>
          </a:p>
        </p:txBody>
      </p:sp>
      <p:pic>
        <p:nvPicPr>
          <p:cNvPr id="2" name="Resim 1">
            <a:extLst>
              <a:ext uri="{FF2B5EF4-FFF2-40B4-BE49-F238E27FC236}">
                <a16:creationId xmlns:a16="http://schemas.microsoft.com/office/drawing/2014/main" id="{98570E46-C49E-4E3E-864F-86E85E4F169B}"/>
              </a:ext>
            </a:extLst>
          </p:cNvPr>
          <p:cNvPicPr>
            <a:picLocks noChangeAspect="1"/>
          </p:cNvPicPr>
          <p:nvPr/>
        </p:nvPicPr>
        <p:blipFill>
          <a:blip r:embed="rId2"/>
          <a:stretch>
            <a:fillRect/>
          </a:stretch>
        </p:blipFill>
        <p:spPr>
          <a:xfrm>
            <a:off x="457201" y="1544100"/>
            <a:ext cx="10305692" cy="4199475"/>
          </a:xfrm>
          <a:prstGeom prst="rect">
            <a:avLst/>
          </a:prstGeom>
        </p:spPr>
      </p:pic>
      <p:pic>
        <p:nvPicPr>
          <p:cNvPr id="3" name="Resim 2">
            <a:extLst>
              <a:ext uri="{FF2B5EF4-FFF2-40B4-BE49-F238E27FC236}">
                <a16:creationId xmlns:a16="http://schemas.microsoft.com/office/drawing/2014/main" id="{EFE3D133-A30F-4FB7-A0BE-E47260FA81FA}"/>
              </a:ext>
            </a:extLst>
          </p:cNvPr>
          <p:cNvPicPr>
            <a:picLocks noChangeAspect="1"/>
          </p:cNvPicPr>
          <p:nvPr/>
        </p:nvPicPr>
        <p:blipFill>
          <a:blip r:embed="rId3"/>
          <a:stretch>
            <a:fillRect/>
          </a:stretch>
        </p:blipFill>
        <p:spPr>
          <a:xfrm>
            <a:off x="3267075" y="5305425"/>
            <a:ext cx="3381375" cy="833180"/>
          </a:xfrm>
          <a:prstGeom prst="rect">
            <a:avLst/>
          </a:prstGeom>
        </p:spPr>
      </p:pic>
    </p:spTree>
    <p:extLst>
      <p:ext uri="{BB962C8B-B14F-4D97-AF65-F5344CB8AC3E}">
        <p14:creationId xmlns:p14="http://schemas.microsoft.com/office/powerpoint/2010/main" val="15377908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B707D910-EC96-5E43-824D-A4B77D0D00AC}"/>
              </a:ext>
            </a:extLst>
          </p:cNvPr>
          <p:cNvSpPr txBox="1">
            <a:spLocks/>
          </p:cNvSpPr>
          <p:nvPr/>
        </p:nvSpPr>
        <p:spPr>
          <a:xfrm>
            <a:off x="350108" y="753806"/>
            <a:ext cx="4612509" cy="3952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1100" b="1" dirty="0">
                <a:solidFill>
                  <a:schemeClr val="tx1">
                    <a:lumMod val="85000"/>
                    <a:lumOff val="15000"/>
                  </a:schemeClr>
                </a:solidFill>
                <a:latin typeface="Arial Black" panose="020B0604020202020204" pitchFamily="34" charset="0"/>
              </a:rPr>
              <a:t>TEKNİK HATA ÇEŞİTLERİ</a:t>
            </a:r>
          </a:p>
        </p:txBody>
      </p:sp>
      <p:sp>
        <p:nvSpPr>
          <p:cNvPr id="6" name="Başlık 1">
            <a:extLst>
              <a:ext uri="{FF2B5EF4-FFF2-40B4-BE49-F238E27FC236}">
                <a16:creationId xmlns:a16="http://schemas.microsoft.com/office/drawing/2014/main" id="{02190DF1-A65B-0045-827E-7283B2432FB8}"/>
              </a:ext>
            </a:extLst>
          </p:cNvPr>
          <p:cNvSpPr txBox="1">
            <a:spLocks/>
          </p:cNvSpPr>
          <p:nvPr/>
        </p:nvSpPr>
        <p:spPr>
          <a:xfrm>
            <a:off x="221943" y="1618756"/>
            <a:ext cx="11970057" cy="49371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50000"/>
              </a:lnSpc>
            </a:pPr>
            <a:r>
              <a:rPr lang="tr-TR" sz="2400" dirty="0">
                <a:latin typeface="Arial" pitchFamily="34" charset="0"/>
                <a:cs typeface="Arial" pitchFamily="34" charset="0"/>
              </a:rPr>
              <a:t>Yapılı iken yapısız hale gelmede zemindeki incelemede yapının yıkıldığı </a:t>
            </a:r>
          </a:p>
          <a:p>
            <a:pPr algn="just">
              <a:lnSpc>
                <a:spcPct val="150000"/>
              </a:lnSpc>
            </a:pPr>
            <a:r>
              <a:rPr lang="tr-TR" sz="2400" dirty="0">
                <a:latin typeface="Arial" pitchFamily="34" charset="0"/>
                <a:cs typeface="Arial" pitchFamily="34" charset="0"/>
              </a:rPr>
              <a:t>tespit edilir. Ayrıca </a:t>
            </a:r>
            <a:r>
              <a:rPr lang="tr-TR" sz="2400" dirty="0">
                <a:solidFill>
                  <a:srgbClr val="FF0000"/>
                </a:solidFill>
                <a:latin typeface="Arial" pitchFamily="34" charset="0"/>
                <a:cs typeface="Arial" pitchFamily="34" charset="0"/>
              </a:rPr>
              <a:t>yıkım belge istenmesi veyahut tutanak düzenlenmesine</a:t>
            </a:r>
          </a:p>
          <a:p>
            <a:pPr algn="just">
              <a:lnSpc>
                <a:spcPct val="150000"/>
              </a:lnSpc>
            </a:pPr>
            <a:r>
              <a:rPr lang="tr-TR" sz="2400" dirty="0">
                <a:latin typeface="Arial" pitchFamily="34" charset="0"/>
                <a:cs typeface="Arial" pitchFamily="34" charset="0"/>
              </a:rPr>
              <a:t>gerek yoktur.</a:t>
            </a:r>
          </a:p>
          <a:p>
            <a:pPr algn="just">
              <a:lnSpc>
                <a:spcPct val="150000"/>
              </a:lnSpc>
              <a:defRPr/>
            </a:pPr>
            <a:endParaRPr lang="tr-TR" sz="2400" dirty="0">
              <a:latin typeface="Arial" pitchFamily="34" charset="0"/>
            </a:endParaRPr>
          </a:p>
        </p:txBody>
      </p:sp>
      <p:cxnSp>
        <p:nvCxnSpPr>
          <p:cNvPr id="8" name="Düz Bağlayıcı 7">
            <a:extLst>
              <a:ext uri="{FF2B5EF4-FFF2-40B4-BE49-F238E27FC236}">
                <a16:creationId xmlns:a16="http://schemas.microsoft.com/office/drawing/2014/main" id="{6EBD0341-5472-9B49-BE23-46808BF90B3D}"/>
              </a:ext>
            </a:extLst>
          </p:cNvPr>
          <p:cNvCxnSpPr>
            <a:cxnSpLocks/>
          </p:cNvCxnSpPr>
          <p:nvPr/>
        </p:nvCxnSpPr>
        <p:spPr>
          <a:xfrm>
            <a:off x="457200" y="1322174"/>
            <a:ext cx="432486" cy="0"/>
          </a:xfrm>
          <a:prstGeom prst="line">
            <a:avLst/>
          </a:prstGeom>
          <a:ln w="31750">
            <a:solidFill>
              <a:srgbClr val="E7792B"/>
            </a:solidFill>
          </a:ln>
        </p:spPr>
        <p:style>
          <a:lnRef idx="1">
            <a:schemeClr val="accent2"/>
          </a:lnRef>
          <a:fillRef idx="0">
            <a:schemeClr val="accent2"/>
          </a:fillRef>
          <a:effectRef idx="0">
            <a:schemeClr val="accent2"/>
          </a:effectRef>
          <a:fontRef idx="minor">
            <a:schemeClr val="tx1"/>
          </a:fontRef>
        </p:style>
      </p:cxnSp>
      <p:sp>
        <p:nvSpPr>
          <p:cNvPr id="7" name="Başlık 1">
            <a:extLst>
              <a:ext uri="{FF2B5EF4-FFF2-40B4-BE49-F238E27FC236}">
                <a16:creationId xmlns:a16="http://schemas.microsoft.com/office/drawing/2014/main" id="{CB153186-C8ED-456F-B97E-1C672EFFEB95}"/>
              </a:ext>
            </a:extLst>
          </p:cNvPr>
          <p:cNvSpPr>
            <a:spLocks noGrp="1"/>
          </p:cNvSpPr>
          <p:nvPr>
            <p:ph type="ctrTitle"/>
          </p:nvPr>
        </p:nvSpPr>
        <p:spPr>
          <a:xfrm>
            <a:off x="350838" y="358775"/>
            <a:ext cx="4839727" cy="493713"/>
          </a:xfrm>
        </p:spPr>
        <p:txBody>
          <a:bodyPr>
            <a:normAutofit fontScale="90000"/>
          </a:bodyPr>
          <a:lstStyle/>
          <a:p>
            <a:pPr algn="l"/>
            <a:r>
              <a:rPr lang="tr-TR" sz="2400" b="1" dirty="0">
                <a:solidFill>
                  <a:srgbClr val="E7792B"/>
                </a:solidFill>
                <a:latin typeface="Arial Black" panose="020B0604020202020204" pitchFamily="34" charset="0"/>
              </a:rPr>
              <a:t>LİHKAB DENETİM  İŞLEMLERİ</a:t>
            </a:r>
            <a:endParaRPr lang="tr-TR" sz="2400" b="1" dirty="0">
              <a:solidFill>
                <a:srgbClr val="E7792B"/>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7025844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B707D910-EC96-5E43-824D-A4B77D0D00AC}"/>
              </a:ext>
            </a:extLst>
          </p:cNvPr>
          <p:cNvSpPr txBox="1">
            <a:spLocks/>
          </p:cNvSpPr>
          <p:nvPr/>
        </p:nvSpPr>
        <p:spPr>
          <a:xfrm>
            <a:off x="350108" y="753806"/>
            <a:ext cx="4612509" cy="3952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1100" b="1" dirty="0">
                <a:solidFill>
                  <a:schemeClr val="tx1">
                    <a:lumMod val="85000"/>
                    <a:lumOff val="15000"/>
                  </a:schemeClr>
                </a:solidFill>
                <a:latin typeface="Arial Black" panose="020B0604020202020204" pitchFamily="34" charset="0"/>
              </a:rPr>
              <a:t>TEKNİK HATA ÇEŞİTLERİ</a:t>
            </a:r>
          </a:p>
        </p:txBody>
      </p:sp>
      <p:cxnSp>
        <p:nvCxnSpPr>
          <p:cNvPr id="8" name="Düz Bağlayıcı 7">
            <a:extLst>
              <a:ext uri="{FF2B5EF4-FFF2-40B4-BE49-F238E27FC236}">
                <a16:creationId xmlns:a16="http://schemas.microsoft.com/office/drawing/2014/main" id="{6EBD0341-5472-9B49-BE23-46808BF90B3D}"/>
              </a:ext>
            </a:extLst>
          </p:cNvPr>
          <p:cNvCxnSpPr>
            <a:cxnSpLocks/>
          </p:cNvCxnSpPr>
          <p:nvPr/>
        </p:nvCxnSpPr>
        <p:spPr>
          <a:xfrm>
            <a:off x="457200" y="1322174"/>
            <a:ext cx="432486" cy="0"/>
          </a:xfrm>
          <a:prstGeom prst="line">
            <a:avLst/>
          </a:prstGeom>
          <a:ln w="31750">
            <a:solidFill>
              <a:srgbClr val="E7792B"/>
            </a:solidFill>
          </a:ln>
        </p:spPr>
        <p:style>
          <a:lnRef idx="1">
            <a:schemeClr val="accent2"/>
          </a:lnRef>
          <a:fillRef idx="0">
            <a:schemeClr val="accent2"/>
          </a:fillRef>
          <a:effectRef idx="0">
            <a:schemeClr val="accent2"/>
          </a:effectRef>
          <a:fontRef idx="minor">
            <a:schemeClr val="tx1"/>
          </a:fontRef>
        </p:style>
      </p:cxnSp>
      <p:sp>
        <p:nvSpPr>
          <p:cNvPr id="7" name="Başlık 1">
            <a:extLst>
              <a:ext uri="{FF2B5EF4-FFF2-40B4-BE49-F238E27FC236}">
                <a16:creationId xmlns:a16="http://schemas.microsoft.com/office/drawing/2014/main" id="{CB153186-C8ED-456F-B97E-1C672EFFEB95}"/>
              </a:ext>
            </a:extLst>
          </p:cNvPr>
          <p:cNvSpPr>
            <a:spLocks noGrp="1"/>
          </p:cNvSpPr>
          <p:nvPr>
            <p:ph type="ctrTitle"/>
          </p:nvPr>
        </p:nvSpPr>
        <p:spPr>
          <a:xfrm>
            <a:off x="350838" y="358775"/>
            <a:ext cx="4839727" cy="493713"/>
          </a:xfrm>
        </p:spPr>
        <p:txBody>
          <a:bodyPr>
            <a:normAutofit fontScale="90000"/>
          </a:bodyPr>
          <a:lstStyle/>
          <a:p>
            <a:pPr algn="l"/>
            <a:r>
              <a:rPr lang="tr-TR" sz="2400" b="1" dirty="0">
                <a:solidFill>
                  <a:srgbClr val="E7792B"/>
                </a:solidFill>
                <a:latin typeface="Arial Black" panose="020B0604020202020204" pitchFamily="34" charset="0"/>
              </a:rPr>
              <a:t>LİHKAB DENETİM  İŞLEMLERİ</a:t>
            </a:r>
            <a:endParaRPr lang="tr-TR" sz="2400" b="1" dirty="0">
              <a:solidFill>
                <a:srgbClr val="E7792B"/>
              </a:solidFill>
              <a:latin typeface="Arial Black" panose="020B0604020202020204" pitchFamily="34" charset="0"/>
              <a:cs typeface="Arial Black" panose="020B0604020202020204" pitchFamily="34" charset="0"/>
            </a:endParaRPr>
          </a:p>
        </p:txBody>
      </p:sp>
      <p:pic>
        <p:nvPicPr>
          <p:cNvPr id="2" name="Resim 1">
            <a:extLst>
              <a:ext uri="{FF2B5EF4-FFF2-40B4-BE49-F238E27FC236}">
                <a16:creationId xmlns:a16="http://schemas.microsoft.com/office/drawing/2014/main" id="{B9FEE865-21DB-4CB9-B144-99FC706A4256}"/>
              </a:ext>
            </a:extLst>
          </p:cNvPr>
          <p:cNvPicPr>
            <a:picLocks noChangeAspect="1"/>
          </p:cNvPicPr>
          <p:nvPr/>
        </p:nvPicPr>
        <p:blipFill>
          <a:blip r:embed="rId2"/>
          <a:stretch>
            <a:fillRect/>
          </a:stretch>
        </p:blipFill>
        <p:spPr>
          <a:xfrm>
            <a:off x="350108" y="1544101"/>
            <a:ext cx="10159965" cy="4380449"/>
          </a:xfrm>
          <a:prstGeom prst="rect">
            <a:avLst/>
          </a:prstGeom>
        </p:spPr>
      </p:pic>
      <p:pic>
        <p:nvPicPr>
          <p:cNvPr id="3" name="Resim 2">
            <a:extLst>
              <a:ext uri="{FF2B5EF4-FFF2-40B4-BE49-F238E27FC236}">
                <a16:creationId xmlns:a16="http://schemas.microsoft.com/office/drawing/2014/main" id="{D743AF55-26B2-4086-B5F4-D07445828A46}"/>
              </a:ext>
            </a:extLst>
          </p:cNvPr>
          <p:cNvPicPr>
            <a:picLocks noChangeAspect="1"/>
          </p:cNvPicPr>
          <p:nvPr/>
        </p:nvPicPr>
        <p:blipFill>
          <a:blip r:embed="rId3"/>
          <a:stretch>
            <a:fillRect/>
          </a:stretch>
        </p:blipFill>
        <p:spPr>
          <a:xfrm>
            <a:off x="5810250" y="3334141"/>
            <a:ext cx="4004632" cy="1329406"/>
          </a:xfrm>
          <a:prstGeom prst="rect">
            <a:avLst/>
          </a:prstGeom>
        </p:spPr>
      </p:pic>
    </p:spTree>
    <p:extLst>
      <p:ext uri="{BB962C8B-B14F-4D97-AF65-F5344CB8AC3E}">
        <p14:creationId xmlns:p14="http://schemas.microsoft.com/office/powerpoint/2010/main" val="13678667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B707D910-EC96-5E43-824D-A4B77D0D00AC}"/>
              </a:ext>
            </a:extLst>
          </p:cNvPr>
          <p:cNvSpPr txBox="1">
            <a:spLocks/>
          </p:cNvSpPr>
          <p:nvPr/>
        </p:nvSpPr>
        <p:spPr>
          <a:xfrm>
            <a:off x="350108" y="753806"/>
            <a:ext cx="4612509" cy="3952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1100" b="1" dirty="0">
                <a:solidFill>
                  <a:schemeClr val="tx1">
                    <a:lumMod val="85000"/>
                    <a:lumOff val="15000"/>
                  </a:schemeClr>
                </a:solidFill>
                <a:latin typeface="Arial Black" panose="020B0604020202020204" pitchFamily="34" charset="0"/>
              </a:rPr>
              <a:t>  HATA ÇEŞİTLERİ</a:t>
            </a:r>
          </a:p>
        </p:txBody>
      </p:sp>
      <p:cxnSp>
        <p:nvCxnSpPr>
          <p:cNvPr id="8" name="Düz Bağlayıcı 7">
            <a:extLst>
              <a:ext uri="{FF2B5EF4-FFF2-40B4-BE49-F238E27FC236}">
                <a16:creationId xmlns:a16="http://schemas.microsoft.com/office/drawing/2014/main" id="{6EBD0341-5472-9B49-BE23-46808BF90B3D}"/>
              </a:ext>
            </a:extLst>
          </p:cNvPr>
          <p:cNvCxnSpPr>
            <a:cxnSpLocks/>
          </p:cNvCxnSpPr>
          <p:nvPr/>
        </p:nvCxnSpPr>
        <p:spPr>
          <a:xfrm>
            <a:off x="457200" y="1322174"/>
            <a:ext cx="432486" cy="0"/>
          </a:xfrm>
          <a:prstGeom prst="line">
            <a:avLst/>
          </a:prstGeom>
          <a:ln w="31750">
            <a:solidFill>
              <a:srgbClr val="E7792B"/>
            </a:solidFill>
          </a:ln>
        </p:spPr>
        <p:style>
          <a:lnRef idx="1">
            <a:schemeClr val="accent2"/>
          </a:lnRef>
          <a:fillRef idx="0">
            <a:schemeClr val="accent2"/>
          </a:fillRef>
          <a:effectRef idx="0">
            <a:schemeClr val="accent2"/>
          </a:effectRef>
          <a:fontRef idx="minor">
            <a:schemeClr val="tx1"/>
          </a:fontRef>
        </p:style>
      </p:cxnSp>
      <p:sp>
        <p:nvSpPr>
          <p:cNvPr id="7" name="Başlık 1">
            <a:extLst>
              <a:ext uri="{FF2B5EF4-FFF2-40B4-BE49-F238E27FC236}">
                <a16:creationId xmlns:a16="http://schemas.microsoft.com/office/drawing/2014/main" id="{CB153186-C8ED-456F-B97E-1C672EFFEB95}"/>
              </a:ext>
            </a:extLst>
          </p:cNvPr>
          <p:cNvSpPr>
            <a:spLocks noGrp="1"/>
          </p:cNvSpPr>
          <p:nvPr>
            <p:ph type="ctrTitle"/>
          </p:nvPr>
        </p:nvSpPr>
        <p:spPr>
          <a:xfrm>
            <a:off x="350838" y="358775"/>
            <a:ext cx="4839727" cy="493713"/>
          </a:xfrm>
        </p:spPr>
        <p:txBody>
          <a:bodyPr>
            <a:normAutofit fontScale="90000"/>
          </a:bodyPr>
          <a:lstStyle/>
          <a:p>
            <a:pPr algn="l"/>
            <a:r>
              <a:rPr lang="tr-TR" sz="2400" b="1" dirty="0">
                <a:solidFill>
                  <a:srgbClr val="E7792B"/>
                </a:solidFill>
                <a:latin typeface="Arial Black" panose="020B0604020202020204" pitchFamily="34" charset="0"/>
              </a:rPr>
              <a:t>LİHKAB DENETİM  İŞLEMLERİ</a:t>
            </a:r>
            <a:endParaRPr lang="tr-TR" sz="2400" b="1" dirty="0">
              <a:solidFill>
                <a:srgbClr val="E7792B"/>
              </a:solidFill>
              <a:latin typeface="Arial Black" panose="020B0604020202020204" pitchFamily="34" charset="0"/>
              <a:cs typeface="Arial Black" panose="020B0604020202020204" pitchFamily="34" charset="0"/>
            </a:endParaRPr>
          </a:p>
        </p:txBody>
      </p:sp>
      <p:pic>
        <p:nvPicPr>
          <p:cNvPr id="2" name="Resim 1">
            <a:extLst>
              <a:ext uri="{FF2B5EF4-FFF2-40B4-BE49-F238E27FC236}">
                <a16:creationId xmlns:a16="http://schemas.microsoft.com/office/drawing/2014/main" id="{81E8463A-0B56-46E1-A69B-489D5AF5C4C1}"/>
              </a:ext>
            </a:extLst>
          </p:cNvPr>
          <p:cNvPicPr>
            <a:picLocks noChangeAspect="1"/>
          </p:cNvPicPr>
          <p:nvPr/>
        </p:nvPicPr>
        <p:blipFill>
          <a:blip r:embed="rId2"/>
          <a:stretch>
            <a:fillRect/>
          </a:stretch>
        </p:blipFill>
        <p:spPr>
          <a:xfrm>
            <a:off x="389030" y="1495278"/>
            <a:ext cx="10745202" cy="4305441"/>
          </a:xfrm>
          <a:prstGeom prst="rect">
            <a:avLst/>
          </a:prstGeom>
        </p:spPr>
      </p:pic>
    </p:spTree>
    <p:extLst>
      <p:ext uri="{BB962C8B-B14F-4D97-AF65-F5344CB8AC3E}">
        <p14:creationId xmlns:p14="http://schemas.microsoft.com/office/powerpoint/2010/main" val="27851867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B707D910-EC96-5E43-824D-A4B77D0D00AC}"/>
              </a:ext>
            </a:extLst>
          </p:cNvPr>
          <p:cNvSpPr txBox="1">
            <a:spLocks/>
          </p:cNvSpPr>
          <p:nvPr/>
        </p:nvSpPr>
        <p:spPr>
          <a:xfrm>
            <a:off x="350108" y="753806"/>
            <a:ext cx="4612509" cy="3952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1100" b="1" dirty="0">
                <a:solidFill>
                  <a:schemeClr val="tx1">
                    <a:lumMod val="85000"/>
                    <a:lumOff val="15000"/>
                  </a:schemeClr>
                </a:solidFill>
                <a:latin typeface="Arial Black" panose="020B0604020202020204" pitchFamily="34" charset="0"/>
              </a:rPr>
              <a:t>  HATA ÇEŞİTLERİ</a:t>
            </a:r>
          </a:p>
        </p:txBody>
      </p:sp>
      <p:sp>
        <p:nvSpPr>
          <p:cNvPr id="6" name="Başlık 1">
            <a:extLst>
              <a:ext uri="{FF2B5EF4-FFF2-40B4-BE49-F238E27FC236}">
                <a16:creationId xmlns:a16="http://schemas.microsoft.com/office/drawing/2014/main" id="{02190DF1-A65B-0045-827E-7283B2432FB8}"/>
              </a:ext>
            </a:extLst>
          </p:cNvPr>
          <p:cNvSpPr txBox="1">
            <a:spLocks/>
          </p:cNvSpPr>
          <p:nvPr/>
        </p:nvSpPr>
        <p:spPr>
          <a:xfrm>
            <a:off x="221943" y="1161556"/>
            <a:ext cx="11970057" cy="49371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lang="tr-TR" sz="2400" dirty="0"/>
              <a:t>3194 Sayılı İ.K. 15 ve 16. madde kapsamındaki </a:t>
            </a:r>
            <a:r>
              <a:rPr lang="tr-TR" sz="2400" dirty="0">
                <a:solidFill>
                  <a:srgbClr val="FF0000"/>
                </a:solidFill>
              </a:rPr>
              <a:t>imar uygulamalarda taşınmazların</a:t>
            </a:r>
            <a:r>
              <a:rPr lang="tr-TR" sz="2400" dirty="0"/>
              <a:t> tarla, bağ, bahçe vb. vasıfları  işlemin doğal sonucu olarak </a:t>
            </a:r>
            <a:r>
              <a:rPr lang="tr-TR" sz="2400" dirty="0">
                <a:solidFill>
                  <a:srgbClr val="FF0000"/>
                </a:solidFill>
              </a:rPr>
              <a:t>“Arsa</a:t>
            </a:r>
            <a:r>
              <a:rPr lang="tr-TR" sz="2400" dirty="0"/>
              <a:t>” ya dönüşür. Belgesine göre hatalı belirlenmiş cinsler 2016/2 sayılı Genelge kapsamında Kadastro Müdürlüklerince </a:t>
            </a:r>
            <a:r>
              <a:rPr lang="tr-TR" sz="2400" dirty="0">
                <a:solidFill>
                  <a:srgbClr val="FF0000"/>
                </a:solidFill>
              </a:rPr>
              <a:t>döner sermaye ücreti alınmadan </a:t>
            </a:r>
            <a:r>
              <a:rPr lang="tr-TR" sz="2400" dirty="0"/>
              <a:t> düzeltilir.</a:t>
            </a:r>
          </a:p>
          <a:p>
            <a:pPr algn="just">
              <a:lnSpc>
                <a:spcPct val="150000"/>
              </a:lnSpc>
              <a:defRPr/>
            </a:pPr>
            <a:endParaRPr lang="tr-TR" sz="2400" dirty="0">
              <a:latin typeface="Arial" pitchFamily="34" charset="0"/>
            </a:endParaRPr>
          </a:p>
        </p:txBody>
      </p:sp>
      <p:cxnSp>
        <p:nvCxnSpPr>
          <p:cNvPr id="8" name="Düz Bağlayıcı 7">
            <a:extLst>
              <a:ext uri="{FF2B5EF4-FFF2-40B4-BE49-F238E27FC236}">
                <a16:creationId xmlns:a16="http://schemas.microsoft.com/office/drawing/2014/main" id="{6EBD0341-5472-9B49-BE23-46808BF90B3D}"/>
              </a:ext>
            </a:extLst>
          </p:cNvPr>
          <p:cNvCxnSpPr>
            <a:cxnSpLocks/>
          </p:cNvCxnSpPr>
          <p:nvPr/>
        </p:nvCxnSpPr>
        <p:spPr>
          <a:xfrm>
            <a:off x="457200" y="1322174"/>
            <a:ext cx="432486" cy="0"/>
          </a:xfrm>
          <a:prstGeom prst="line">
            <a:avLst/>
          </a:prstGeom>
          <a:ln w="31750">
            <a:solidFill>
              <a:srgbClr val="E7792B"/>
            </a:solidFill>
          </a:ln>
        </p:spPr>
        <p:style>
          <a:lnRef idx="1">
            <a:schemeClr val="accent2"/>
          </a:lnRef>
          <a:fillRef idx="0">
            <a:schemeClr val="accent2"/>
          </a:fillRef>
          <a:effectRef idx="0">
            <a:schemeClr val="accent2"/>
          </a:effectRef>
          <a:fontRef idx="minor">
            <a:schemeClr val="tx1"/>
          </a:fontRef>
        </p:style>
      </p:cxnSp>
      <p:sp>
        <p:nvSpPr>
          <p:cNvPr id="7" name="Başlık 1">
            <a:extLst>
              <a:ext uri="{FF2B5EF4-FFF2-40B4-BE49-F238E27FC236}">
                <a16:creationId xmlns:a16="http://schemas.microsoft.com/office/drawing/2014/main" id="{CB153186-C8ED-456F-B97E-1C672EFFEB95}"/>
              </a:ext>
            </a:extLst>
          </p:cNvPr>
          <p:cNvSpPr>
            <a:spLocks noGrp="1"/>
          </p:cNvSpPr>
          <p:nvPr>
            <p:ph type="ctrTitle"/>
          </p:nvPr>
        </p:nvSpPr>
        <p:spPr>
          <a:xfrm>
            <a:off x="350838" y="358775"/>
            <a:ext cx="4839727" cy="493713"/>
          </a:xfrm>
        </p:spPr>
        <p:txBody>
          <a:bodyPr>
            <a:normAutofit fontScale="90000"/>
          </a:bodyPr>
          <a:lstStyle/>
          <a:p>
            <a:pPr algn="l"/>
            <a:r>
              <a:rPr lang="tr-TR" sz="2400" b="1" dirty="0">
                <a:solidFill>
                  <a:srgbClr val="E7792B"/>
                </a:solidFill>
                <a:latin typeface="Arial Black" panose="020B0604020202020204" pitchFamily="34" charset="0"/>
              </a:rPr>
              <a:t>LİHKAB DENETİM  İŞLEMLERİ</a:t>
            </a:r>
            <a:endParaRPr lang="tr-TR" sz="2400" b="1" dirty="0">
              <a:solidFill>
                <a:srgbClr val="E7792B"/>
              </a:solidFill>
              <a:latin typeface="Arial Black" panose="020B0604020202020204" pitchFamily="34" charset="0"/>
              <a:cs typeface="Arial Black" panose="020B0604020202020204" pitchFamily="34" charset="0"/>
            </a:endParaRPr>
          </a:p>
        </p:txBody>
      </p:sp>
      <p:pic>
        <p:nvPicPr>
          <p:cNvPr id="2" name="Resim 1">
            <a:extLst>
              <a:ext uri="{FF2B5EF4-FFF2-40B4-BE49-F238E27FC236}">
                <a16:creationId xmlns:a16="http://schemas.microsoft.com/office/drawing/2014/main" id="{0CFD47CD-E8D8-4DDD-9463-93D7CC3E251D}"/>
              </a:ext>
            </a:extLst>
          </p:cNvPr>
          <p:cNvPicPr>
            <a:picLocks noChangeAspect="1"/>
          </p:cNvPicPr>
          <p:nvPr/>
        </p:nvPicPr>
        <p:blipFill>
          <a:blip r:embed="rId2"/>
          <a:stretch>
            <a:fillRect/>
          </a:stretch>
        </p:blipFill>
        <p:spPr>
          <a:xfrm>
            <a:off x="350108" y="3429000"/>
            <a:ext cx="5374417" cy="2402032"/>
          </a:xfrm>
          <a:prstGeom prst="rect">
            <a:avLst/>
          </a:prstGeom>
        </p:spPr>
      </p:pic>
      <p:pic>
        <p:nvPicPr>
          <p:cNvPr id="3" name="Resim 2">
            <a:extLst>
              <a:ext uri="{FF2B5EF4-FFF2-40B4-BE49-F238E27FC236}">
                <a16:creationId xmlns:a16="http://schemas.microsoft.com/office/drawing/2014/main" id="{22FA1B9C-83C8-41E9-83D4-2D814CD1BF64}"/>
              </a:ext>
            </a:extLst>
          </p:cNvPr>
          <p:cNvPicPr>
            <a:picLocks noChangeAspect="1"/>
          </p:cNvPicPr>
          <p:nvPr/>
        </p:nvPicPr>
        <p:blipFill>
          <a:blip r:embed="rId3"/>
          <a:stretch>
            <a:fillRect/>
          </a:stretch>
        </p:blipFill>
        <p:spPr>
          <a:xfrm>
            <a:off x="5657586" y="3133725"/>
            <a:ext cx="6096528" cy="2697307"/>
          </a:xfrm>
          <a:prstGeom prst="rect">
            <a:avLst/>
          </a:prstGeom>
        </p:spPr>
      </p:pic>
    </p:spTree>
    <p:extLst>
      <p:ext uri="{BB962C8B-B14F-4D97-AF65-F5344CB8AC3E}">
        <p14:creationId xmlns:p14="http://schemas.microsoft.com/office/powerpoint/2010/main" val="12448601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B707D910-EC96-5E43-824D-A4B77D0D00AC}"/>
              </a:ext>
            </a:extLst>
          </p:cNvPr>
          <p:cNvSpPr txBox="1">
            <a:spLocks/>
          </p:cNvSpPr>
          <p:nvPr/>
        </p:nvSpPr>
        <p:spPr>
          <a:xfrm>
            <a:off x="350108" y="753806"/>
            <a:ext cx="4612509" cy="3952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1100" b="1" dirty="0">
                <a:solidFill>
                  <a:schemeClr val="tx1">
                    <a:lumMod val="85000"/>
                    <a:lumOff val="15000"/>
                  </a:schemeClr>
                </a:solidFill>
                <a:latin typeface="Arial Black" panose="020B0604020202020204" pitchFamily="34" charset="0"/>
              </a:rPr>
              <a:t>  HATA ÇEŞİTLERİ</a:t>
            </a:r>
          </a:p>
        </p:txBody>
      </p:sp>
      <p:cxnSp>
        <p:nvCxnSpPr>
          <p:cNvPr id="8" name="Düz Bağlayıcı 7">
            <a:extLst>
              <a:ext uri="{FF2B5EF4-FFF2-40B4-BE49-F238E27FC236}">
                <a16:creationId xmlns:a16="http://schemas.microsoft.com/office/drawing/2014/main" id="{6EBD0341-5472-9B49-BE23-46808BF90B3D}"/>
              </a:ext>
            </a:extLst>
          </p:cNvPr>
          <p:cNvCxnSpPr>
            <a:cxnSpLocks/>
          </p:cNvCxnSpPr>
          <p:nvPr/>
        </p:nvCxnSpPr>
        <p:spPr>
          <a:xfrm>
            <a:off x="457200" y="1322174"/>
            <a:ext cx="432486" cy="0"/>
          </a:xfrm>
          <a:prstGeom prst="line">
            <a:avLst/>
          </a:prstGeom>
          <a:ln w="31750">
            <a:solidFill>
              <a:srgbClr val="E7792B"/>
            </a:solidFill>
          </a:ln>
        </p:spPr>
        <p:style>
          <a:lnRef idx="1">
            <a:schemeClr val="accent2"/>
          </a:lnRef>
          <a:fillRef idx="0">
            <a:schemeClr val="accent2"/>
          </a:fillRef>
          <a:effectRef idx="0">
            <a:schemeClr val="accent2"/>
          </a:effectRef>
          <a:fontRef idx="minor">
            <a:schemeClr val="tx1"/>
          </a:fontRef>
        </p:style>
      </p:cxnSp>
      <p:sp>
        <p:nvSpPr>
          <p:cNvPr id="7" name="Başlık 1">
            <a:extLst>
              <a:ext uri="{FF2B5EF4-FFF2-40B4-BE49-F238E27FC236}">
                <a16:creationId xmlns:a16="http://schemas.microsoft.com/office/drawing/2014/main" id="{CB153186-C8ED-456F-B97E-1C672EFFEB95}"/>
              </a:ext>
            </a:extLst>
          </p:cNvPr>
          <p:cNvSpPr>
            <a:spLocks noGrp="1"/>
          </p:cNvSpPr>
          <p:nvPr>
            <p:ph type="ctrTitle"/>
          </p:nvPr>
        </p:nvSpPr>
        <p:spPr>
          <a:xfrm>
            <a:off x="350838" y="358775"/>
            <a:ext cx="4839727" cy="493713"/>
          </a:xfrm>
        </p:spPr>
        <p:txBody>
          <a:bodyPr>
            <a:normAutofit fontScale="90000"/>
          </a:bodyPr>
          <a:lstStyle/>
          <a:p>
            <a:pPr algn="l"/>
            <a:r>
              <a:rPr lang="tr-TR" sz="2400" b="1" dirty="0">
                <a:solidFill>
                  <a:srgbClr val="E7792B"/>
                </a:solidFill>
                <a:latin typeface="Arial Black" panose="020B0604020202020204" pitchFamily="34" charset="0"/>
              </a:rPr>
              <a:t>LİHKAB DENETİM  İŞLEMLERİ</a:t>
            </a:r>
            <a:endParaRPr lang="tr-TR" sz="2400" b="1" dirty="0">
              <a:solidFill>
                <a:srgbClr val="E7792B"/>
              </a:solidFill>
              <a:latin typeface="Arial Black" panose="020B0604020202020204" pitchFamily="34" charset="0"/>
              <a:cs typeface="Arial Black" panose="020B0604020202020204" pitchFamily="34" charset="0"/>
            </a:endParaRPr>
          </a:p>
        </p:txBody>
      </p:sp>
      <p:pic>
        <p:nvPicPr>
          <p:cNvPr id="2" name="Resim 1">
            <a:extLst>
              <a:ext uri="{FF2B5EF4-FFF2-40B4-BE49-F238E27FC236}">
                <a16:creationId xmlns:a16="http://schemas.microsoft.com/office/drawing/2014/main" id="{26CA1F22-0F36-411A-A125-EE02F7B68526}"/>
              </a:ext>
            </a:extLst>
          </p:cNvPr>
          <p:cNvPicPr>
            <a:picLocks noChangeAspect="1"/>
          </p:cNvPicPr>
          <p:nvPr/>
        </p:nvPicPr>
        <p:blipFill>
          <a:blip r:embed="rId2"/>
          <a:stretch>
            <a:fillRect/>
          </a:stretch>
        </p:blipFill>
        <p:spPr>
          <a:xfrm>
            <a:off x="457201" y="1809750"/>
            <a:ext cx="10704368" cy="3667125"/>
          </a:xfrm>
          <a:prstGeom prst="rect">
            <a:avLst/>
          </a:prstGeom>
        </p:spPr>
      </p:pic>
    </p:spTree>
    <p:extLst>
      <p:ext uri="{BB962C8B-B14F-4D97-AF65-F5344CB8AC3E}">
        <p14:creationId xmlns:p14="http://schemas.microsoft.com/office/powerpoint/2010/main" val="5075067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B707D910-EC96-5E43-824D-A4B77D0D00AC}"/>
              </a:ext>
            </a:extLst>
          </p:cNvPr>
          <p:cNvSpPr txBox="1">
            <a:spLocks/>
          </p:cNvSpPr>
          <p:nvPr/>
        </p:nvSpPr>
        <p:spPr>
          <a:xfrm>
            <a:off x="350108" y="753806"/>
            <a:ext cx="4612509" cy="3952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1100" b="1" dirty="0">
                <a:solidFill>
                  <a:schemeClr val="tx1">
                    <a:lumMod val="85000"/>
                    <a:lumOff val="15000"/>
                  </a:schemeClr>
                </a:solidFill>
                <a:latin typeface="Arial Black" panose="020B0604020202020204" pitchFamily="34" charset="0"/>
              </a:rPr>
              <a:t>TEKNİK HATA ÇEŞİTLERİ</a:t>
            </a:r>
          </a:p>
        </p:txBody>
      </p:sp>
      <p:cxnSp>
        <p:nvCxnSpPr>
          <p:cNvPr id="8" name="Düz Bağlayıcı 7">
            <a:extLst>
              <a:ext uri="{FF2B5EF4-FFF2-40B4-BE49-F238E27FC236}">
                <a16:creationId xmlns:a16="http://schemas.microsoft.com/office/drawing/2014/main" id="{6EBD0341-5472-9B49-BE23-46808BF90B3D}"/>
              </a:ext>
            </a:extLst>
          </p:cNvPr>
          <p:cNvCxnSpPr>
            <a:cxnSpLocks/>
          </p:cNvCxnSpPr>
          <p:nvPr/>
        </p:nvCxnSpPr>
        <p:spPr>
          <a:xfrm>
            <a:off x="457200" y="1322174"/>
            <a:ext cx="432486" cy="0"/>
          </a:xfrm>
          <a:prstGeom prst="line">
            <a:avLst/>
          </a:prstGeom>
          <a:ln w="31750">
            <a:solidFill>
              <a:srgbClr val="E7792B"/>
            </a:solidFill>
          </a:ln>
        </p:spPr>
        <p:style>
          <a:lnRef idx="1">
            <a:schemeClr val="accent2"/>
          </a:lnRef>
          <a:fillRef idx="0">
            <a:schemeClr val="accent2"/>
          </a:fillRef>
          <a:effectRef idx="0">
            <a:schemeClr val="accent2"/>
          </a:effectRef>
          <a:fontRef idx="minor">
            <a:schemeClr val="tx1"/>
          </a:fontRef>
        </p:style>
      </p:cxnSp>
      <p:sp>
        <p:nvSpPr>
          <p:cNvPr id="7" name="Başlık 1">
            <a:extLst>
              <a:ext uri="{FF2B5EF4-FFF2-40B4-BE49-F238E27FC236}">
                <a16:creationId xmlns:a16="http://schemas.microsoft.com/office/drawing/2014/main" id="{CB153186-C8ED-456F-B97E-1C672EFFEB95}"/>
              </a:ext>
            </a:extLst>
          </p:cNvPr>
          <p:cNvSpPr>
            <a:spLocks noGrp="1"/>
          </p:cNvSpPr>
          <p:nvPr>
            <p:ph type="ctrTitle"/>
          </p:nvPr>
        </p:nvSpPr>
        <p:spPr>
          <a:xfrm>
            <a:off x="350838" y="358775"/>
            <a:ext cx="4839727" cy="493713"/>
          </a:xfrm>
        </p:spPr>
        <p:txBody>
          <a:bodyPr>
            <a:normAutofit fontScale="90000"/>
          </a:bodyPr>
          <a:lstStyle/>
          <a:p>
            <a:pPr algn="l"/>
            <a:r>
              <a:rPr lang="tr-TR" sz="2400" b="1" dirty="0">
                <a:solidFill>
                  <a:srgbClr val="E7792B"/>
                </a:solidFill>
                <a:latin typeface="Arial Black" panose="020B0604020202020204" pitchFamily="34" charset="0"/>
              </a:rPr>
              <a:t>LİHKAB DENETİM  İŞLEMLERİ</a:t>
            </a:r>
            <a:endParaRPr lang="tr-TR" sz="2400" b="1" dirty="0">
              <a:solidFill>
                <a:srgbClr val="E7792B"/>
              </a:solidFill>
              <a:latin typeface="Arial Black" panose="020B0604020202020204" pitchFamily="34" charset="0"/>
              <a:cs typeface="Arial Black" panose="020B0604020202020204" pitchFamily="34" charset="0"/>
            </a:endParaRPr>
          </a:p>
        </p:txBody>
      </p:sp>
      <p:pic>
        <p:nvPicPr>
          <p:cNvPr id="2" name="Resim 1">
            <a:extLst>
              <a:ext uri="{FF2B5EF4-FFF2-40B4-BE49-F238E27FC236}">
                <a16:creationId xmlns:a16="http://schemas.microsoft.com/office/drawing/2014/main" id="{7EE748A5-0167-45CE-A1AF-8AE5DBF24FE6}"/>
              </a:ext>
            </a:extLst>
          </p:cNvPr>
          <p:cNvPicPr>
            <a:picLocks noChangeAspect="1"/>
          </p:cNvPicPr>
          <p:nvPr/>
        </p:nvPicPr>
        <p:blipFill>
          <a:blip r:embed="rId2"/>
          <a:stretch>
            <a:fillRect/>
          </a:stretch>
        </p:blipFill>
        <p:spPr>
          <a:xfrm>
            <a:off x="214463" y="1495279"/>
            <a:ext cx="11221149" cy="4229245"/>
          </a:xfrm>
          <a:prstGeom prst="rect">
            <a:avLst/>
          </a:prstGeom>
        </p:spPr>
      </p:pic>
      <p:pic>
        <p:nvPicPr>
          <p:cNvPr id="3" name="Resim 2">
            <a:extLst>
              <a:ext uri="{FF2B5EF4-FFF2-40B4-BE49-F238E27FC236}">
                <a16:creationId xmlns:a16="http://schemas.microsoft.com/office/drawing/2014/main" id="{E9793DEF-6E96-4C7C-90AE-F19F86F5392F}"/>
              </a:ext>
            </a:extLst>
          </p:cNvPr>
          <p:cNvPicPr>
            <a:picLocks noChangeAspect="1"/>
          </p:cNvPicPr>
          <p:nvPr/>
        </p:nvPicPr>
        <p:blipFill>
          <a:blip r:embed="rId3"/>
          <a:stretch>
            <a:fillRect/>
          </a:stretch>
        </p:blipFill>
        <p:spPr>
          <a:xfrm>
            <a:off x="5140113" y="1495279"/>
            <a:ext cx="6837424" cy="1383873"/>
          </a:xfrm>
          <a:prstGeom prst="rect">
            <a:avLst/>
          </a:prstGeom>
        </p:spPr>
      </p:pic>
    </p:spTree>
    <p:extLst>
      <p:ext uri="{BB962C8B-B14F-4D97-AF65-F5344CB8AC3E}">
        <p14:creationId xmlns:p14="http://schemas.microsoft.com/office/powerpoint/2010/main" val="950312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B707D910-EC96-5E43-824D-A4B77D0D00AC}"/>
              </a:ext>
            </a:extLst>
          </p:cNvPr>
          <p:cNvSpPr txBox="1">
            <a:spLocks/>
          </p:cNvSpPr>
          <p:nvPr/>
        </p:nvSpPr>
        <p:spPr>
          <a:xfrm>
            <a:off x="350108" y="753805"/>
            <a:ext cx="2899719" cy="494227"/>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tr-TR" altLang="en-US" sz="2000" b="1" dirty="0">
              <a:solidFill>
                <a:schemeClr val="tx1">
                  <a:lumMod val="85000"/>
                  <a:lumOff val="15000"/>
                </a:schemeClr>
              </a:solidFill>
              <a:latin typeface="Arial Black" panose="020B0604020202020204" pitchFamily="34" charset="0"/>
            </a:endParaRPr>
          </a:p>
          <a:p>
            <a:pPr algn="l"/>
            <a:endParaRPr lang="tr-TR" altLang="en-US" sz="2000" b="1" dirty="0">
              <a:solidFill>
                <a:schemeClr val="tx1">
                  <a:lumMod val="85000"/>
                  <a:lumOff val="15000"/>
                </a:schemeClr>
              </a:solidFill>
              <a:latin typeface="Arial Black" panose="020B0604020202020204" pitchFamily="34" charset="0"/>
            </a:endParaRPr>
          </a:p>
          <a:p>
            <a:pPr algn="l"/>
            <a:r>
              <a:rPr lang="tr-TR" altLang="en-US" sz="2000" b="1" dirty="0">
                <a:solidFill>
                  <a:schemeClr val="tx1">
                    <a:lumMod val="85000"/>
                    <a:lumOff val="15000"/>
                  </a:schemeClr>
                </a:solidFill>
                <a:latin typeface="Arial Black" panose="020B0604020202020204" pitchFamily="34" charset="0"/>
              </a:rPr>
              <a:t>İDARİ YÖNDEN DENETİM</a:t>
            </a:r>
            <a:endParaRPr lang="tr-TR" sz="2000" b="1" dirty="0">
              <a:solidFill>
                <a:schemeClr val="tx1">
                  <a:lumMod val="85000"/>
                  <a:lumOff val="15000"/>
                </a:schemeClr>
              </a:solidFill>
              <a:latin typeface="Arial Black" panose="020B0604020202020204" pitchFamily="34" charset="0"/>
            </a:endParaRPr>
          </a:p>
          <a:p>
            <a:pPr algn="l"/>
            <a:endParaRPr lang="tr-TR" sz="2000" b="1" dirty="0">
              <a:solidFill>
                <a:schemeClr val="tx1">
                  <a:lumMod val="85000"/>
                  <a:lumOff val="15000"/>
                </a:schemeClr>
              </a:solidFill>
              <a:latin typeface="Arial Black" panose="020B0604020202020204" pitchFamily="34" charset="0"/>
            </a:endParaRPr>
          </a:p>
        </p:txBody>
      </p:sp>
      <p:sp>
        <p:nvSpPr>
          <p:cNvPr id="6" name="Başlık 1">
            <a:extLst>
              <a:ext uri="{FF2B5EF4-FFF2-40B4-BE49-F238E27FC236}">
                <a16:creationId xmlns:a16="http://schemas.microsoft.com/office/drawing/2014/main" id="{02190DF1-A65B-0045-827E-7283B2432FB8}"/>
              </a:ext>
            </a:extLst>
          </p:cNvPr>
          <p:cNvSpPr txBox="1">
            <a:spLocks/>
          </p:cNvSpPr>
          <p:nvPr/>
        </p:nvSpPr>
        <p:spPr>
          <a:xfrm>
            <a:off x="337751" y="1618755"/>
            <a:ext cx="10684476" cy="311460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3200" dirty="0">
                <a:latin typeface="Arial" pitchFamily="34" charset="0"/>
              </a:rPr>
              <a:t>Mekân, </a:t>
            </a:r>
            <a:br>
              <a:rPr lang="tr-TR" sz="3200" dirty="0">
                <a:latin typeface="Arial" pitchFamily="34" charset="0"/>
              </a:rPr>
            </a:br>
            <a:r>
              <a:rPr lang="tr-TR" sz="3200" dirty="0">
                <a:latin typeface="Arial" pitchFamily="34" charset="0"/>
              </a:rPr>
              <a:t>Personel,</a:t>
            </a:r>
            <a:br>
              <a:rPr lang="tr-TR" sz="3200" dirty="0">
                <a:latin typeface="Arial" pitchFamily="34" charset="0"/>
              </a:rPr>
            </a:br>
            <a:r>
              <a:rPr lang="tr-TR" sz="3200" dirty="0">
                <a:latin typeface="Arial" pitchFamily="34" charset="0"/>
              </a:rPr>
              <a:t>Donanım </a:t>
            </a:r>
            <a:br>
              <a:rPr lang="tr-TR" sz="3200" dirty="0">
                <a:latin typeface="Arial" pitchFamily="34" charset="0"/>
              </a:rPr>
            </a:br>
            <a:r>
              <a:rPr lang="tr-TR" sz="3200" dirty="0">
                <a:latin typeface="Arial" pitchFamily="34" charset="0"/>
              </a:rPr>
              <a:t>Arşiv düzeni </a:t>
            </a:r>
            <a:br>
              <a:rPr lang="tr-TR" sz="3200" dirty="0">
                <a:latin typeface="Arial" pitchFamily="34" charset="0"/>
              </a:rPr>
            </a:br>
            <a:r>
              <a:rPr lang="tr-TR" sz="3200" dirty="0">
                <a:latin typeface="Arial" pitchFamily="34" charset="0"/>
              </a:rPr>
              <a:t>Büro çalışanlarının tutum ve davranışlarını kapsar. </a:t>
            </a:r>
          </a:p>
          <a:p>
            <a:pPr algn="just"/>
            <a:endParaRPr lang="tr-TR" sz="2400" b="1" dirty="0">
              <a:solidFill>
                <a:srgbClr val="1F497D"/>
              </a:solidFill>
            </a:endParaRPr>
          </a:p>
        </p:txBody>
      </p:sp>
      <p:cxnSp>
        <p:nvCxnSpPr>
          <p:cNvPr id="8" name="Düz Bağlayıcı 7">
            <a:extLst>
              <a:ext uri="{FF2B5EF4-FFF2-40B4-BE49-F238E27FC236}">
                <a16:creationId xmlns:a16="http://schemas.microsoft.com/office/drawing/2014/main" id="{6EBD0341-5472-9B49-BE23-46808BF90B3D}"/>
              </a:ext>
            </a:extLst>
          </p:cNvPr>
          <p:cNvCxnSpPr>
            <a:cxnSpLocks/>
          </p:cNvCxnSpPr>
          <p:nvPr/>
        </p:nvCxnSpPr>
        <p:spPr>
          <a:xfrm>
            <a:off x="457200" y="1322174"/>
            <a:ext cx="432486" cy="0"/>
          </a:xfrm>
          <a:prstGeom prst="line">
            <a:avLst/>
          </a:prstGeom>
          <a:ln w="31750">
            <a:solidFill>
              <a:srgbClr val="E7792B"/>
            </a:solidFill>
          </a:ln>
        </p:spPr>
        <p:style>
          <a:lnRef idx="1">
            <a:schemeClr val="accent2"/>
          </a:lnRef>
          <a:fillRef idx="0">
            <a:schemeClr val="accent2"/>
          </a:fillRef>
          <a:effectRef idx="0">
            <a:schemeClr val="accent2"/>
          </a:effectRef>
          <a:fontRef idx="minor">
            <a:schemeClr val="tx1"/>
          </a:fontRef>
        </p:style>
      </p:cxnSp>
      <p:sp>
        <p:nvSpPr>
          <p:cNvPr id="7" name="Başlık 1">
            <a:extLst>
              <a:ext uri="{FF2B5EF4-FFF2-40B4-BE49-F238E27FC236}">
                <a16:creationId xmlns:a16="http://schemas.microsoft.com/office/drawing/2014/main" id="{CB153186-C8ED-456F-B97E-1C672EFFEB95}"/>
              </a:ext>
            </a:extLst>
          </p:cNvPr>
          <p:cNvSpPr>
            <a:spLocks noGrp="1"/>
          </p:cNvSpPr>
          <p:nvPr>
            <p:ph type="ctrTitle"/>
          </p:nvPr>
        </p:nvSpPr>
        <p:spPr>
          <a:xfrm>
            <a:off x="350838" y="358775"/>
            <a:ext cx="4839727" cy="493713"/>
          </a:xfrm>
        </p:spPr>
        <p:txBody>
          <a:bodyPr>
            <a:normAutofit fontScale="90000"/>
          </a:bodyPr>
          <a:lstStyle/>
          <a:p>
            <a:pPr algn="l"/>
            <a:r>
              <a:rPr lang="tr-TR" sz="2400" b="1" dirty="0">
                <a:solidFill>
                  <a:srgbClr val="E7792B"/>
                </a:solidFill>
                <a:latin typeface="Arial Black" panose="020B0604020202020204" pitchFamily="34" charset="0"/>
              </a:rPr>
              <a:t>LİHKAB DENETİM  İŞLEMLERİ</a:t>
            </a:r>
            <a:endParaRPr lang="tr-TR" sz="2400" b="1" dirty="0">
              <a:solidFill>
                <a:srgbClr val="E7792B"/>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41864350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B707D910-EC96-5E43-824D-A4B77D0D00AC}"/>
              </a:ext>
            </a:extLst>
          </p:cNvPr>
          <p:cNvSpPr txBox="1">
            <a:spLocks/>
          </p:cNvSpPr>
          <p:nvPr/>
        </p:nvSpPr>
        <p:spPr>
          <a:xfrm>
            <a:off x="350108" y="753806"/>
            <a:ext cx="4612509" cy="3952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sz="1100" b="1" dirty="0">
                <a:solidFill>
                  <a:schemeClr val="tx1">
                    <a:lumMod val="85000"/>
                    <a:lumOff val="15000"/>
                  </a:schemeClr>
                </a:solidFill>
                <a:latin typeface="Arial Black" panose="020B0604020202020204" pitchFamily="34" charset="0"/>
              </a:rPr>
              <a:t>  HATA ÇEŞİTLERİ</a:t>
            </a:r>
          </a:p>
        </p:txBody>
      </p:sp>
      <p:sp>
        <p:nvSpPr>
          <p:cNvPr id="7" name="Başlık 1">
            <a:extLst>
              <a:ext uri="{FF2B5EF4-FFF2-40B4-BE49-F238E27FC236}">
                <a16:creationId xmlns:a16="http://schemas.microsoft.com/office/drawing/2014/main" id="{CB153186-C8ED-456F-B97E-1C672EFFEB95}"/>
              </a:ext>
            </a:extLst>
          </p:cNvPr>
          <p:cNvSpPr>
            <a:spLocks noGrp="1"/>
          </p:cNvSpPr>
          <p:nvPr>
            <p:ph type="ctrTitle"/>
          </p:nvPr>
        </p:nvSpPr>
        <p:spPr>
          <a:xfrm>
            <a:off x="350838" y="358775"/>
            <a:ext cx="4839727" cy="493713"/>
          </a:xfrm>
        </p:spPr>
        <p:txBody>
          <a:bodyPr>
            <a:normAutofit fontScale="90000"/>
          </a:bodyPr>
          <a:lstStyle/>
          <a:p>
            <a:pPr algn="l"/>
            <a:r>
              <a:rPr lang="tr-TR" sz="2400" b="1" dirty="0">
                <a:solidFill>
                  <a:srgbClr val="E7792B"/>
                </a:solidFill>
                <a:latin typeface="Arial Black" panose="020B0604020202020204" pitchFamily="34" charset="0"/>
              </a:rPr>
              <a:t>LİHKAB DENETİM  İŞLEMLERİ</a:t>
            </a:r>
            <a:endParaRPr lang="tr-TR" sz="2400" b="1" dirty="0">
              <a:solidFill>
                <a:srgbClr val="E7792B"/>
              </a:solidFill>
              <a:latin typeface="Arial Black" panose="020B0604020202020204" pitchFamily="34" charset="0"/>
              <a:cs typeface="Arial Black" panose="020B0604020202020204" pitchFamily="34" charset="0"/>
            </a:endParaRPr>
          </a:p>
        </p:txBody>
      </p:sp>
      <p:pic>
        <p:nvPicPr>
          <p:cNvPr id="2" name="Resim 1">
            <a:extLst>
              <a:ext uri="{FF2B5EF4-FFF2-40B4-BE49-F238E27FC236}">
                <a16:creationId xmlns:a16="http://schemas.microsoft.com/office/drawing/2014/main" id="{2B223206-CCC8-48C3-A0A1-3FD1A7C0D661}"/>
              </a:ext>
            </a:extLst>
          </p:cNvPr>
          <p:cNvPicPr>
            <a:picLocks noChangeAspect="1"/>
          </p:cNvPicPr>
          <p:nvPr/>
        </p:nvPicPr>
        <p:blipFill>
          <a:blip r:embed="rId2"/>
          <a:stretch>
            <a:fillRect/>
          </a:stretch>
        </p:blipFill>
        <p:spPr>
          <a:xfrm>
            <a:off x="543109" y="1760829"/>
            <a:ext cx="11515725" cy="4433485"/>
          </a:xfrm>
          <a:prstGeom prst="rect">
            <a:avLst/>
          </a:prstGeom>
        </p:spPr>
      </p:pic>
    </p:spTree>
    <p:extLst>
      <p:ext uri="{BB962C8B-B14F-4D97-AF65-F5344CB8AC3E}">
        <p14:creationId xmlns:p14="http://schemas.microsoft.com/office/powerpoint/2010/main" val="9054537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7B8E34B-D9D5-4F9D-9CA1-A707E5E02269}"/>
              </a:ext>
            </a:extLst>
          </p:cNvPr>
          <p:cNvSpPr>
            <a:spLocks noGrp="1"/>
          </p:cNvSpPr>
          <p:nvPr>
            <p:ph type="title"/>
          </p:nvPr>
        </p:nvSpPr>
        <p:spPr>
          <a:xfrm>
            <a:off x="838200" y="177554"/>
            <a:ext cx="10515600" cy="665826"/>
          </a:xfrm>
        </p:spPr>
        <p:txBody>
          <a:bodyPr>
            <a:normAutofit/>
          </a:bodyPr>
          <a:lstStyle/>
          <a:p>
            <a:pPr algn="ctr"/>
            <a:r>
              <a:rPr lang="tr-TR" sz="3600" b="1" dirty="0">
                <a:solidFill>
                  <a:srgbClr val="FF0000"/>
                </a:solidFill>
              </a:rPr>
              <a:t>Son Teftiş Raporlarından alınan sık yapılan hatalar</a:t>
            </a:r>
          </a:p>
        </p:txBody>
      </p:sp>
      <p:sp>
        <p:nvSpPr>
          <p:cNvPr id="3" name="İçerik Yer Tutucusu 2">
            <a:extLst>
              <a:ext uri="{FF2B5EF4-FFF2-40B4-BE49-F238E27FC236}">
                <a16:creationId xmlns:a16="http://schemas.microsoft.com/office/drawing/2014/main" id="{3AE82066-FE10-4074-83BB-85DD61FEABC9}"/>
              </a:ext>
            </a:extLst>
          </p:cNvPr>
          <p:cNvSpPr>
            <a:spLocks noGrp="1"/>
          </p:cNvSpPr>
          <p:nvPr>
            <p:ph idx="1"/>
          </p:nvPr>
        </p:nvSpPr>
        <p:spPr>
          <a:xfrm>
            <a:off x="838200" y="754602"/>
            <a:ext cx="10515600" cy="5422361"/>
          </a:xfrm>
        </p:spPr>
        <p:txBody>
          <a:bodyPr>
            <a:normAutofit fontScale="25000" lnSpcReduction="20000"/>
          </a:bodyPr>
          <a:lstStyle/>
          <a:p>
            <a:pPr marL="342900" lvl="0" indent="-342900">
              <a:lnSpc>
                <a:spcPct val="107000"/>
              </a:lnSpc>
              <a:buFont typeface="+mj-lt"/>
              <a:buAutoNum type="arabicPeriod"/>
            </a:pPr>
            <a:r>
              <a:rPr lang="tr-TR" sz="9600" b="1" dirty="0">
                <a:effectLst/>
                <a:latin typeface="Calibri" panose="020F0502020204030204" pitchFamily="34" charset="0"/>
                <a:ea typeface="Calibri" panose="020F0502020204030204" pitchFamily="34" charset="0"/>
                <a:cs typeface="Times New Roman" panose="02020603050405020304" pitchFamily="18" charset="0"/>
              </a:rPr>
              <a:t>İşlemlere ait belgelerin Kadastro Müdürlüğünden MEGSİS üzerinden alınması gerekir iken  alınmadığı, </a:t>
            </a:r>
          </a:p>
          <a:p>
            <a:pPr marL="342900" lvl="0" indent="-342900">
              <a:lnSpc>
                <a:spcPct val="107000"/>
              </a:lnSpc>
              <a:buFont typeface="+mj-lt"/>
              <a:buAutoNum type="arabicPeriod"/>
            </a:pPr>
            <a:r>
              <a:rPr lang="tr-TR" sz="9600" b="1" dirty="0">
                <a:effectLst/>
                <a:latin typeface="Calibri" panose="020F0502020204030204" pitchFamily="34" charset="0"/>
                <a:ea typeface="Calibri" panose="020F0502020204030204" pitchFamily="34" charset="0"/>
                <a:cs typeface="Times New Roman" panose="02020603050405020304" pitchFamily="18" charset="0"/>
              </a:rPr>
              <a:t>Birbirine bitişik parseller için ayrı ayrı ücret alındığı,</a:t>
            </a:r>
          </a:p>
          <a:p>
            <a:pPr marL="342900" lvl="0" indent="-342900">
              <a:lnSpc>
                <a:spcPct val="107000"/>
              </a:lnSpc>
              <a:buFont typeface="+mj-lt"/>
              <a:buAutoNum type="arabicPeriod"/>
            </a:pPr>
            <a:r>
              <a:rPr lang="tr-TR" sz="9600" b="1" dirty="0">
                <a:effectLst/>
                <a:latin typeface="Calibri" panose="020F0502020204030204" pitchFamily="34" charset="0"/>
                <a:ea typeface="Calibri" panose="020F0502020204030204" pitchFamily="34" charset="0"/>
                <a:cs typeface="Times New Roman" panose="02020603050405020304" pitchFamily="18" charset="0"/>
              </a:rPr>
              <a:t>Aplikasyon krokisi düzenlendikten sonraki bir tarihte teknik bilgi ve belge talebi yapılmakta olduğu,</a:t>
            </a:r>
          </a:p>
          <a:p>
            <a:pPr marL="342900" lvl="0" indent="-342900">
              <a:lnSpc>
                <a:spcPct val="107000"/>
              </a:lnSpc>
              <a:buFont typeface="+mj-lt"/>
              <a:buAutoNum type="arabicPeriod"/>
            </a:pPr>
            <a:r>
              <a:rPr lang="tr-TR" sz="9600" b="1" dirty="0">
                <a:effectLst/>
                <a:latin typeface="Calibri" panose="020F0502020204030204" pitchFamily="34" charset="0"/>
                <a:ea typeface="Calibri" panose="020F0502020204030204" pitchFamily="34" charset="0"/>
                <a:cs typeface="Times New Roman" panose="02020603050405020304" pitchFamily="18" charset="0"/>
              </a:rPr>
              <a:t>Aplikasyon krokilerinde </a:t>
            </a:r>
            <a:r>
              <a:rPr lang="tr-TR" sz="9600" b="1" dirty="0" err="1">
                <a:effectLst/>
                <a:latin typeface="Calibri" panose="020F0502020204030204" pitchFamily="34" charset="0"/>
                <a:ea typeface="Calibri" panose="020F0502020204030204" pitchFamily="34" charset="0"/>
                <a:cs typeface="Times New Roman" panose="02020603050405020304" pitchFamily="18" charset="0"/>
              </a:rPr>
              <a:t>MEGSİS’teki</a:t>
            </a:r>
            <a:r>
              <a:rPr lang="tr-TR" sz="9600" b="1" dirty="0">
                <a:effectLst/>
                <a:latin typeface="Calibri" panose="020F0502020204030204" pitchFamily="34" charset="0"/>
                <a:ea typeface="Calibri" panose="020F0502020204030204" pitchFamily="34" charset="0"/>
                <a:cs typeface="Times New Roman" panose="02020603050405020304" pitchFamily="18" charset="0"/>
              </a:rPr>
              <a:t> ID numarasının yazılmadığı,</a:t>
            </a:r>
          </a:p>
          <a:p>
            <a:pPr marL="342900" lvl="0" indent="-342900">
              <a:lnSpc>
                <a:spcPct val="107000"/>
              </a:lnSpc>
              <a:buFont typeface="+mj-lt"/>
              <a:buAutoNum type="arabicPeriod"/>
            </a:pPr>
            <a:r>
              <a:rPr lang="tr-TR" sz="9600" b="1" dirty="0">
                <a:effectLst/>
                <a:latin typeface="Calibri" panose="020F0502020204030204" pitchFamily="34" charset="0"/>
                <a:ea typeface="Calibri" panose="020F0502020204030204" pitchFamily="34" charset="0"/>
                <a:cs typeface="Times New Roman" panose="02020603050405020304" pitchFamily="18" charset="0"/>
              </a:rPr>
              <a:t>Aplikasyon krokilerinde aplikasyonu yapılan parsele ilişkin taşkın durumların gösterilmediği,</a:t>
            </a:r>
          </a:p>
          <a:p>
            <a:pPr marL="342900" lvl="0" indent="-342900">
              <a:lnSpc>
                <a:spcPct val="107000"/>
              </a:lnSpc>
              <a:buFont typeface="+mj-lt"/>
              <a:buAutoNum type="arabicPeriod"/>
            </a:pPr>
            <a:r>
              <a:rPr lang="tr-TR" sz="9600" b="1" dirty="0">
                <a:effectLst/>
                <a:latin typeface="Calibri" panose="020F0502020204030204" pitchFamily="34" charset="0"/>
                <a:ea typeface="Calibri" panose="020F0502020204030204" pitchFamily="34" charset="0"/>
                <a:cs typeface="Times New Roman" panose="02020603050405020304" pitchFamily="18" charset="0"/>
              </a:rPr>
              <a:t>Aplikasyon krokilerinde tescilsiz yapıların gösterildiği,</a:t>
            </a:r>
          </a:p>
          <a:p>
            <a:pPr marL="342900" lvl="0" indent="-342900">
              <a:lnSpc>
                <a:spcPct val="107000"/>
              </a:lnSpc>
              <a:buFont typeface="+mj-lt"/>
              <a:buAutoNum type="arabicPeriod"/>
            </a:pPr>
            <a:r>
              <a:rPr lang="tr-TR" sz="9600" b="1" dirty="0">
                <a:effectLst/>
                <a:latin typeface="Calibri" panose="020F0502020204030204" pitchFamily="34" charset="0"/>
                <a:ea typeface="Calibri" panose="020F0502020204030204" pitchFamily="34" charset="0"/>
                <a:cs typeface="Times New Roman" panose="02020603050405020304" pitchFamily="18" charset="0"/>
              </a:rPr>
              <a:t>İşlem ücretlerinin doğru tahsil edilmediği, eksik veya fazla alındığı, rekabet ortamı yaratıldığı,</a:t>
            </a:r>
          </a:p>
          <a:p>
            <a:pPr marL="342900" lvl="0" indent="-342900">
              <a:lnSpc>
                <a:spcPct val="107000"/>
              </a:lnSpc>
              <a:buFont typeface="+mj-lt"/>
              <a:buAutoNum type="arabicPeriod"/>
            </a:pPr>
            <a:r>
              <a:rPr lang="tr-TR" sz="9600" b="1" dirty="0">
                <a:effectLst/>
                <a:latin typeface="Calibri" panose="020F0502020204030204" pitchFamily="34" charset="0"/>
                <a:ea typeface="Calibri" panose="020F0502020204030204" pitchFamily="34" charset="0"/>
                <a:cs typeface="Times New Roman" panose="02020603050405020304" pitchFamily="18" charset="0"/>
              </a:rPr>
              <a:t>Ofis </a:t>
            </a:r>
            <a:r>
              <a:rPr lang="tr-TR" sz="9600" b="1" dirty="0" err="1">
                <a:effectLst/>
                <a:latin typeface="Calibri" panose="020F0502020204030204" pitchFamily="34" charset="0"/>
                <a:ea typeface="Calibri" panose="020F0502020204030204" pitchFamily="34" charset="0"/>
                <a:cs typeface="Times New Roman" panose="02020603050405020304" pitchFamily="18" charset="0"/>
              </a:rPr>
              <a:t>otomosyan</a:t>
            </a:r>
            <a:r>
              <a:rPr lang="tr-TR" sz="9600" b="1" dirty="0">
                <a:effectLst/>
                <a:latin typeface="Calibri" panose="020F0502020204030204" pitchFamily="34" charset="0"/>
                <a:ea typeface="Calibri" panose="020F0502020204030204" pitchFamily="34" charset="0"/>
                <a:cs typeface="Times New Roman" panose="02020603050405020304" pitchFamily="18" charset="0"/>
              </a:rPr>
              <a:t> sistemine işlemle ilgili olmayan belgeler yüklendiği,</a:t>
            </a:r>
          </a:p>
          <a:p>
            <a:pPr marL="342900" lvl="0" indent="-342900">
              <a:lnSpc>
                <a:spcPct val="107000"/>
              </a:lnSpc>
              <a:buFont typeface="+mj-lt"/>
              <a:buAutoNum type="arabicPeriod"/>
            </a:pPr>
            <a:r>
              <a:rPr lang="tr-TR" sz="9600" b="1" dirty="0">
                <a:effectLst/>
                <a:latin typeface="Calibri" panose="020F0502020204030204" pitchFamily="34" charset="0"/>
                <a:ea typeface="Calibri" panose="020F0502020204030204" pitchFamily="34" charset="0"/>
                <a:cs typeface="Times New Roman" panose="02020603050405020304" pitchFamily="18" charset="0"/>
              </a:rPr>
              <a:t>Fiziki arşivlemede gereksiz evrakların arşivlendiği,  (</a:t>
            </a:r>
            <a:r>
              <a:rPr lang="tr-TR" sz="9600" b="1" dirty="0" err="1">
                <a:effectLst/>
                <a:latin typeface="Calibri" panose="020F0502020204030204" pitchFamily="34" charset="0"/>
                <a:ea typeface="Calibri" panose="020F0502020204030204" pitchFamily="34" charset="0"/>
                <a:cs typeface="Times New Roman" panose="02020603050405020304" pitchFamily="18" charset="0"/>
              </a:rPr>
              <a:t>ör.Tapu</a:t>
            </a:r>
            <a:r>
              <a:rPr lang="tr-TR" sz="9600" b="1" dirty="0">
                <a:effectLst/>
                <a:latin typeface="Calibri" panose="020F0502020204030204" pitchFamily="34" charset="0"/>
                <a:ea typeface="Calibri" panose="020F0502020204030204" pitchFamily="34" charset="0"/>
                <a:cs typeface="Times New Roman" panose="02020603050405020304" pitchFamily="18" charset="0"/>
              </a:rPr>
              <a:t> senedi, vekaletname, kimlik fotokopisi vs.) </a:t>
            </a:r>
          </a:p>
          <a:p>
            <a:pPr marL="0" lvl="0" indent="0">
              <a:lnSpc>
                <a:spcPct val="107000"/>
              </a:lnSpc>
              <a:spcAft>
                <a:spcPts val="800"/>
              </a:spcAft>
              <a:buNone/>
            </a:pPr>
            <a:r>
              <a:rPr lang="tr-TR" sz="9600" dirty="0">
                <a:effectLst/>
                <a:latin typeface="Calibri" panose="020F0502020204030204" pitchFamily="34" charset="0"/>
                <a:ea typeface="Calibri" panose="020F0502020204030204" pitchFamily="34" charset="0"/>
                <a:cs typeface="Times New Roman" panose="02020603050405020304" pitchFamily="18" charset="0"/>
              </a:rPr>
              <a:t> </a:t>
            </a:r>
          </a:p>
          <a:p>
            <a:endParaRPr lang="tr-TR" dirty="0"/>
          </a:p>
        </p:txBody>
      </p:sp>
    </p:spTree>
    <p:extLst>
      <p:ext uri="{BB962C8B-B14F-4D97-AF65-F5344CB8AC3E}">
        <p14:creationId xmlns:p14="http://schemas.microsoft.com/office/powerpoint/2010/main" val="3404316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701D264D-18B1-3F41-9886-67674251DD78}"/>
              </a:ext>
            </a:extLst>
          </p:cNvPr>
          <p:cNvPicPr>
            <a:picLocks noChangeAspect="1"/>
          </p:cNvPicPr>
          <p:nvPr/>
        </p:nvPicPr>
        <p:blipFill>
          <a:blip r:embed="rId2"/>
          <a:stretch>
            <a:fillRect/>
          </a:stretch>
        </p:blipFill>
        <p:spPr>
          <a:xfrm>
            <a:off x="10392" y="447"/>
            <a:ext cx="12171216" cy="6857107"/>
          </a:xfrm>
          <a:prstGeom prst="rect">
            <a:avLst/>
          </a:prstGeom>
        </p:spPr>
      </p:pic>
      <p:pic>
        <p:nvPicPr>
          <p:cNvPr id="4" name="Resim 3">
            <a:extLst>
              <a:ext uri="{FF2B5EF4-FFF2-40B4-BE49-F238E27FC236}">
                <a16:creationId xmlns:a16="http://schemas.microsoft.com/office/drawing/2014/main" id="{4188C9D1-405A-4FFD-A3DB-F4A964452B4C}"/>
              </a:ext>
            </a:extLst>
          </p:cNvPr>
          <p:cNvPicPr>
            <a:picLocks noChangeAspect="1"/>
          </p:cNvPicPr>
          <p:nvPr/>
        </p:nvPicPr>
        <p:blipFill>
          <a:blip r:embed="rId2"/>
          <a:stretch>
            <a:fillRect/>
          </a:stretch>
        </p:blipFill>
        <p:spPr>
          <a:xfrm>
            <a:off x="10392" y="447"/>
            <a:ext cx="12171216" cy="6857107"/>
          </a:xfrm>
          <a:prstGeom prst="rect">
            <a:avLst/>
          </a:prstGeom>
        </p:spPr>
      </p:pic>
      <p:pic>
        <p:nvPicPr>
          <p:cNvPr id="5" name="8 Resim">
            <a:extLst>
              <a:ext uri="{FF2B5EF4-FFF2-40B4-BE49-F238E27FC236}">
                <a16:creationId xmlns:a16="http://schemas.microsoft.com/office/drawing/2014/main" id="{92A4DE8C-A931-4430-BAF9-825EC7CDA9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587" y="2984521"/>
            <a:ext cx="3608949" cy="21498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6" name="TEŞEKKÜRLER">
            <a:extLst>
              <a:ext uri="{FF2B5EF4-FFF2-40B4-BE49-F238E27FC236}">
                <a16:creationId xmlns:a16="http://schemas.microsoft.com/office/drawing/2014/main" id="{33682EE7-0CA8-4F04-B7D1-9B28FD6311C6}"/>
              </a:ext>
            </a:extLst>
          </p:cNvPr>
          <p:cNvSpPr txBox="1">
            <a:spLocks/>
          </p:cNvSpPr>
          <p:nvPr/>
        </p:nvSpPr>
        <p:spPr>
          <a:xfrm>
            <a:off x="6468912" y="3618689"/>
            <a:ext cx="3608950" cy="565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Autofit/>
          </a:bodyPr>
          <a:lstStyle>
            <a:lvl1pPr marL="0" marR="0" indent="0" algn="ctr" defTabSz="584200" rtl="0" latinLnBrk="0">
              <a:lnSpc>
                <a:spcPct val="90000"/>
              </a:lnSpc>
              <a:spcBef>
                <a:spcPts val="0"/>
              </a:spcBef>
              <a:spcAft>
                <a:spcPts val="0"/>
              </a:spcAft>
              <a:buClrTx/>
              <a:buSzTx/>
              <a:buFontTx/>
              <a:buNone/>
              <a:tabLst/>
              <a:defRPr sz="11000" b="1" i="0" u="none" strike="noStrike" cap="all" spc="300" baseline="0">
                <a:solidFill>
                  <a:srgbClr val="FFFFFF"/>
                </a:solidFill>
                <a:uFillTx/>
                <a:latin typeface="Arial"/>
                <a:ea typeface="Arial"/>
                <a:cs typeface="Arial"/>
                <a:sym typeface="Arial"/>
              </a:defRPr>
            </a:lvl1pPr>
            <a:lvl2pPr marL="0" marR="0" indent="0" algn="ctr" defTabSz="584200" rtl="0" latinLnBrk="0">
              <a:lnSpc>
                <a:spcPct val="90000"/>
              </a:lnSpc>
              <a:spcBef>
                <a:spcPts val="0"/>
              </a:spcBef>
              <a:spcAft>
                <a:spcPts val="0"/>
              </a:spcAft>
              <a:buClrTx/>
              <a:buSzTx/>
              <a:buFontTx/>
              <a:buNone/>
              <a:tabLst/>
              <a:defRPr sz="7000" b="1" i="0" u="none" strike="noStrike" cap="all" spc="208" baseline="0">
                <a:solidFill>
                  <a:srgbClr val="3578B0"/>
                </a:solidFill>
                <a:uFillTx/>
                <a:latin typeface="Arial"/>
                <a:ea typeface="Arial"/>
                <a:cs typeface="Arial"/>
                <a:sym typeface="Arial"/>
              </a:defRPr>
            </a:lvl2pPr>
            <a:lvl3pPr marL="0" marR="0" indent="0" algn="ctr" defTabSz="584200" rtl="0" latinLnBrk="0">
              <a:lnSpc>
                <a:spcPct val="90000"/>
              </a:lnSpc>
              <a:spcBef>
                <a:spcPts val="0"/>
              </a:spcBef>
              <a:spcAft>
                <a:spcPts val="0"/>
              </a:spcAft>
              <a:buClrTx/>
              <a:buSzTx/>
              <a:buFontTx/>
              <a:buNone/>
              <a:tabLst/>
              <a:defRPr sz="7000" b="1" i="0" u="none" strike="noStrike" cap="all" spc="208" baseline="0">
                <a:solidFill>
                  <a:srgbClr val="3578B0"/>
                </a:solidFill>
                <a:uFillTx/>
                <a:latin typeface="Arial"/>
                <a:ea typeface="Arial"/>
                <a:cs typeface="Arial"/>
                <a:sym typeface="Arial"/>
              </a:defRPr>
            </a:lvl3pPr>
            <a:lvl4pPr marL="0" marR="0" indent="0" algn="ctr" defTabSz="584200" rtl="0" latinLnBrk="0">
              <a:lnSpc>
                <a:spcPct val="90000"/>
              </a:lnSpc>
              <a:spcBef>
                <a:spcPts val="0"/>
              </a:spcBef>
              <a:spcAft>
                <a:spcPts val="0"/>
              </a:spcAft>
              <a:buClrTx/>
              <a:buSzTx/>
              <a:buFontTx/>
              <a:buNone/>
              <a:tabLst/>
              <a:defRPr sz="7000" b="1" i="0" u="none" strike="noStrike" cap="all" spc="208" baseline="0">
                <a:solidFill>
                  <a:srgbClr val="3578B0"/>
                </a:solidFill>
                <a:uFillTx/>
                <a:latin typeface="Arial"/>
                <a:ea typeface="Arial"/>
                <a:cs typeface="Arial"/>
                <a:sym typeface="Arial"/>
              </a:defRPr>
            </a:lvl4pPr>
            <a:lvl5pPr marL="0" marR="0" indent="0" algn="ctr" defTabSz="584200" rtl="0" latinLnBrk="0">
              <a:lnSpc>
                <a:spcPct val="90000"/>
              </a:lnSpc>
              <a:spcBef>
                <a:spcPts val="0"/>
              </a:spcBef>
              <a:spcAft>
                <a:spcPts val="0"/>
              </a:spcAft>
              <a:buClrTx/>
              <a:buSzTx/>
              <a:buFontTx/>
              <a:buNone/>
              <a:tabLst/>
              <a:defRPr sz="7000" b="1" i="0" u="none" strike="noStrike" cap="all" spc="208" baseline="0">
                <a:solidFill>
                  <a:srgbClr val="3578B0"/>
                </a:solidFill>
                <a:uFillTx/>
                <a:latin typeface="Arial"/>
                <a:ea typeface="Arial"/>
                <a:cs typeface="Arial"/>
                <a:sym typeface="Arial"/>
              </a:defRPr>
            </a:lvl5pPr>
            <a:lvl6pPr marL="0" marR="0" indent="0" algn="ctr" defTabSz="584200" rtl="0" latinLnBrk="0">
              <a:lnSpc>
                <a:spcPct val="90000"/>
              </a:lnSpc>
              <a:spcBef>
                <a:spcPts val="0"/>
              </a:spcBef>
              <a:spcAft>
                <a:spcPts val="0"/>
              </a:spcAft>
              <a:buClrTx/>
              <a:buSzTx/>
              <a:buFontTx/>
              <a:buNone/>
              <a:tabLst/>
              <a:defRPr sz="7000" b="1" i="0" u="none" strike="noStrike" cap="all" spc="208" baseline="0">
                <a:solidFill>
                  <a:srgbClr val="3578B0"/>
                </a:solidFill>
                <a:uFillTx/>
                <a:latin typeface="Arial"/>
                <a:ea typeface="Arial"/>
                <a:cs typeface="Arial"/>
                <a:sym typeface="Arial"/>
              </a:defRPr>
            </a:lvl6pPr>
            <a:lvl7pPr marL="0" marR="0" indent="0" algn="ctr" defTabSz="584200" rtl="0" latinLnBrk="0">
              <a:lnSpc>
                <a:spcPct val="90000"/>
              </a:lnSpc>
              <a:spcBef>
                <a:spcPts val="0"/>
              </a:spcBef>
              <a:spcAft>
                <a:spcPts val="0"/>
              </a:spcAft>
              <a:buClrTx/>
              <a:buSzTx/>
              <a:buFontTx/>
              <a:buNone/>
              <a:tabLst/>
              <a:defRPr sz="7000" b="1" i="0" u="none" strike="noStrike" cap="all" spc="208" baseline="0">
                <a:solidFill>
                  <a:srgbClr val="3578B0"/>
                </a:solidFill>
                <a:uFillTx/>
                <a:latin typeface="Arial"/>
                <a:ea typeface="Arial"/>
                <a:cs typeface="Arial"/>
                <a:sym typeface="Arial"/>
              </a:defRPr>
            </a:lvl7pPr>
            <a:lvl8pPr marL="0" marR="0" indent="0" algn="ctr" defTabSz="584200" rtl="0" latinLnBrk="0">
              <a:lnSpc>
                <a:spcPct val="90000"/>
              </a:lnSpc>
              <a:spcBef>
                <a:spcPts val="0"/>
              </a:spcBef>
              <a:spcAft>
                <a:spcPts val="0"/>
              </a:spcAft>
              <a:buClrTx/>
              <a:buSzTx/>
              <a:buFontTx/>
              <a:buNone/>
              <a:tabLst/>
              <a:defRPr sz="7000" b="1" i="0" u="none" strike="noStrike" cap="all" spc="208" baseline="0">
                <a:solidFill>
                  <a:srgbClr val="3578B0"/>
                </a:solidFill>
                <a:uFillTx/>
                <a:latin typeface="Arial"/>
                <a:ea typeface="Arial"/>
                <a:cs typeface="Arial"/>
                <a:sym typeface="Arial"/>
              </a:defRPr>
            </a:lvl8pPr>
            <a:lvl9pPr marL="0" marR="0" indent="0" algn="ctr" defTabSz="584200" rtl="0" latinLnBrk="0">
              <a:lnSpc>
                <a:spcPct val="90000"/>
              </a:lnSpc>
              <a:spcBef>
                <a:spcPts val="0"/>
              </a:spcBef>
              <a:spcAft>
                <a:spcPts val="0"/>
              </a:spcAft>
              <a:buClrTx/>
              <a:buSzTx/>
              <a:buFontTx/>
              <a:buNone/>
              <a:tabLst/>
              <a:defRPr sz="7000" b="1" i="0" u="none" strike="noStrike" cap="all" spc="208" baseline="0">
                <a:solidFill>
                  <a:srgbClr val="3578B0"/>
                </a:solidFill>
                <a:uFillTx/>
                <a:latin typeface="Arial"/>
                <a:ea typeface="Arial"/>
                <a:cs typeface="Arial"/>
                <a:sym typeface="Arial"/>
              </a:defRPr>
            </a:lvl9pPr>
          </a:lstStyle>
          <a:p>
            <a:pPr>
              <a:defRPr/>
            </a:pPr>
            <a:r>
              <a:rPr lang="tr-TR" sz="2400" kern="0" dirty="0">
                <a:solidFill>
                  <a:srgbClr val="002060"/>
                </a:solidFill>
                <a:latin typeface="Arial Black" panose="020B0A04020102020204" pitchFamily="34" charset="0"/>
              </a:rPr>
              <a:t>TEŞEKKÜR EDERİM</a:t>
            </a:r>
          </a:p>
        </p:txBody>
      </p:sp>
      <p:sp>
        <p:nvSpPr>
          <p:cNvPr id="7" name="4 Metin kutusu">
            <a:extLst>
              <a:ext uri="{FF2B5EF4-FFF2-40B4-BE49-F238E27FC236}">
                <a16:creationId xmlns:a16="http://schemas.microsoft.com/office/drawing/2014/main" id="{46C3FF99-FFE8-4679-8A9C-BD152291A75D}"/>
              </a:ext>
            </a:extLst>
          </p:cNvPr>
          <p:cNvSpPr txBox="1"/>
          <p:nvPr/>
        </p:nvSpPr>
        <p:spPr>
          <a:xfrm>
            <a:off x="1764144" y="495442"/>
            <a:ext cx="8672947" cy="1815882"/>
          </a:xfrm>
          <a:prstGeom prst="rect">
            <a:avLst/>
          </a:prstGeom>
          <a:noFill/>
        </p:spPr>
        <p:txBody>
          <a:bodyPr wrap="square" rtlCol="0">
            <a:spAutoFit/>
          </a:bodyPr>
          <a:lstStyle/>
          <a:p>
            <a:pPr algn="ctr" fontAlgn="base">
              <a:spcBef>
                <a:spcPct val="0"/>
              </a:spcBef>
              <a:spcAft>
                <a:spcPct val="0"/>
              </a:spcAft>
              <a:defRPr/>
            </a:pPr>
            <a:r>
              <a:rPr lang="tr-TR" sz="1600" dirty="0">
                <a:solidFill>
                  <a:srgbClr val="002060"/>
                </a:solidFill>
                <a:latin typeface="Arial Black" pitchFamily="34" charset="0"/>
                <a:cs typeface="Arial" charset="0"/>
              </a:rPr>
              <a:t>Ahmet ÖĞÜT</a:t>
            </a:r>
          </a:p>
          <a:p>
            <a:pPr algn="ctr"/>
            <a:r>
              <a:rPr lang="tr-TR" sz="1600" dirty="0">
                <a:solidFill>
                  <a:srgbClr val="002060"/>
                </a:solidFill>
                <a:latin typeface="Arial Black" pitchFamily="34" charset="0"/>
                <a:cs typeface="Arial" charset="0"/>
              </a:rPr>
              <a:t>Tapu ve Kadastro Uzmanı</a:t>
            </a:r>
          </a:p>
          <a:p>
            <a:pPr algn="ctr" fontAlgn="base">
              <a:spcBef>
                <a:spcPct val="0"/>
              </a:spcBef>
              <a:spcAft>
                <a:spcPct val="0"/>
              </a:spcAft>
              <a:defRPr/>
            </a:pPr>
            <a:endParaRPr lang="tr-TR" sz="1600" dirty="0">
              <a:solidFill>
                <a:srgbClr val="002060"/>
              </a:solidFill>
              <a:latin typeface="Arial Black" pitchFamily="34" charset="0"/>
              <a:cs typeface="Arial" charset="0"/>
              <a:sym typeface="Arial"/>
            </a:endParaRPr>
          </a:p>
          <a:p>
            <a:pPr algn="ctr" fontAlgn="base">
              <a:spcBef>
                <a:spcPct val="0"/>
              </a:spcBef>
              <a:spcAft>
                <a:spcPct val="0"/>
              </a:spcAft>
              <a:defRPr/>
            </a:pPr>
            <a:endParaRPr lang="tr-TR" sz="1600" dirty="0">
              <a:solidFill>
                <a:srgbClr val="002060"/>
              </a:solidFill>
              <a:latin typeface="Arial Black" pitchFamily="34" charset="0"/>
              <a:cs typeface="Arial" charset="0"/>
              <a:sym typeface="Arial"/>
            </a:endParaRPr>
          </a:p>
          <a:p>
            <a:pPr algn="ctr" fontAlgn="base">
              <a:spcBef>
                <a:spcPct val="0"/>
              </a:spcBef>
              <a:spcAft>
                <a:spcPct val="0"/>
              </a:spcAft>
              <a:defRPr/>
            </a:pPr>
            <a:endParaRPr lang="tr-TR" sz="1600" dirty="0">
              <a:solidFill>
                <a:srgbClr val="002060"/>
              </a:solidFill>
              <a:latin typeface="Arial Black" pitchFamily="34" charset="0"/>
              <a:cs typeface="Arial" charset="0"/>
              <a:sym typeface="Arial"/>
            </a:endParaRPr>
          </a:p>
          <a:p>
            <a:pPr algn="ctr" fontAlgn="base">
              <a:spcBef>
                <a:spcPct val="0"/>
              </a:spcBef>
              <a:spcAft>
                <a:spcPct val="0"/>
              </a:spcAft>
              <a:defRPr/>
            </a:pPr>
            <a:endParaRPr lang="tr-TR" sz="1600" dirty="0">
              <a:solidFill>
                <a:srgbClr val="002060"/>
              </a:solidFill>
              <a:latin typeface="Arial Black" pitchFamily="34" charset="0"/>
              <a:cs typeface="Arial" charset="0"/>
              <a:sym typeface="Arial"/>
            </a:endParaRPr>
          </a:p>
          <a:p>
            <a:pPr algn="ctr" fontAlgn="base">
              <a:spcBef>
                <a:spcPct val="0"/>
              </a:spcBef>
              <a:spcAft>
                <a:spcPct val="0"/>
              </a:spcAft>
              <a:defRPr/>
            </a:pPr>
            <a:endParaRPr lang="tr-TR" sz="1600" dirty="0">
              <a:solidFill>
                <a:srgbClr val="002060"/>
              </a:solidFill>
              <a:latin typeface="Arial Black" pitchFamily="34" charset="0"/>
              <a:cs typeface="Arial" charset="0"/>
              <a:sym typeface="Arial"/>
            </a:endParaRPr>
          </a:p>
        </p:txBody>
      </p:sp>
      <p:pic>
        <p:nvPicPr>
          <p:cNvPr id="8" name="Picture 4">
            <a:extLst>
              <a:ext uri="{FF2B5EF4-FFF2-40B4-BE49-F238E27FC236}">
                <a16:creationId xmlns:a16="http://schemas.microsoft.com/office/drawing/2014/main" id="{A3E7BF7A-A069-4D55-A263-52BBC88F95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553" y="5172577"/>
            <a:ext cx="11731557" cy="871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Resim 3">
            <a:extLst>
              <a:ext uri="{FF2B5EF4-FFF2-40B4-BE49-F238E27FC236}">
                <a16:creationId xmlns:a16="http://schemas.microsoft.com/office/drawing/2014/main" id="{F7489F18-00CD-4629-BCAF-66FD9BA7F70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5908" y="549071"/>
            <a:ext cx="2854493" cy="716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597312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2" presetClass="entr" presetSubtype="9"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1750" fill="hold"/>
                                        <p:tgtEl>
                                          <p:spTgt spid="10"/>
                                        </p:tgtEl>
                                        <p:attrNameLst>
                                          <p:attrName>ppt_x</p:attrName>
                                        </p:attrNameLst>
                                      </p:cBhvr>
                                      <p:tavLst>
                                        <p:tav tm="0">
                                          <p:val>
                                            <p:strVal val="0-#ppt_w/2"/>
                                          </p:val>
                                        </p:tav>
                                        <p:tav tm="100000">
                                          <p:val>
                                            <p:strVal val="#ppt_x"/>
                                          </p:val>
                                        </p:tav>
                                      </p:tavLst>
                                    </p:anim>
                                    <p:anim calcmode="lin" valueType="num">
                                      <p:cBhvr additive="base">
                                        <p:cTn id="18" dur="175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B707D910-EC96-5E43-824D-A4B77D0D00AC}"/>
              </a:ext>
            </a:extLst>
          </p:cNvPr>
          <p:cNvSpPr txBox="1">
            <a:spLocks/>
          </p:cNvSpPr>
          <p:nvPr/>
        </p:nvSpPr>
        <p:spPr>
          <a:xfrm>
            <a:off x="350108" y="753805"/>
            <a:ext cx="2899719" cy="494227"/>
          </a:xfrm>
          <a:prstGeom prst="rect">
            <a:avLst/>
          </a:prstGeom>
        </p:spPr>
        <p:txBody>
          <a:bodyPr vert="horz" lIns="91440" tIns="45720" rIns="91440" bIns="45720" rtlCol="0" anchor="b">
            <a:normAutofit fontScale="4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tr-TR" altLang="en-US" sz="2000" b="1" dirty="0">
              <a:solidFill>
                <a:schemeClr val="tx1">
                  <a:lumMod val="85000"/>
                  <a:lumOff val="15000"/>
                </a:schemeClr>
              </a:solidFill>
              <a:latin typeface="Arial Black" panose="020B0604020202020204" pitchFamily="34" charset="0"/>
            </a:endParaRPr>
          </a:p>
          <a:p>
            <a:pPr algn="l"/>
            <a:endParaRPr lang="tr-TR" altLang="en-US" sz="2000" b="1" dirty="0">
              <a:solidFill>
                <a:schemeClr val="tx1">
                  <a:lumMod val="85000"/>
                  <a:lumOff val="15000"/>
                </a:schemeClr>
              </a:solidFill>
              <a:latin typeface="Arial Black" panose="020B0604020202020204" pitchFamily="34" charset="0"/>
            </a:endParaRPr>
          </a:p>
          <a:p>
            <a:pPr algn="l"/>
            <a:r>
              <a:rPr lang="tr-TR" altLang="en-US" sz="2900" b="1" dirty="0">
                <a:solidFill>
                  <a:schemeClr val="tx1">
                    <a:lumMod val="85000"/>
                    <a:lumOff val="15000"/>
                  </a:schemeClr>
                </a:solidFill>
                <a:latin typeface="Arial Black" panose="020B0604020202020204" pitchFamily="34" charset="0"/>
              </a:rPr>
              <a:t>Büro Yerinin Tespiti </a:t>
            </a:r>
            <a:endParaRPr lang="tr-TR" sz="2900" b="1" dirty="0">
              <a:solidFill>
                <a:schemeClr val="tx1">
                  <a:lumMod val="85000"/>
                  <a:lumOff val="15000"/>
                </a:schemeClr>
              </a:solidFill>
              <a:latin typeface="Arial Black" panose="020B0604020202020204" pitchFamily="34" charset="0"/>
            </a:endParaRPr>
          </a:p>
          <a:p>
            <a:pPr algn="l"/>
            <a:endParaRPr lang="tr-TR" sz="2000" b="1" dirty="0">
              <a:solidFill>
                <a:schemeClr val="tx1">
                  <a:lumMod val="85000"/>
                  <a:lumOff val="15000"/>
                </a:schemeClr>
              </a:solidFill>
              <a:latin typeface="Arial Black" panose="020B0604020202020204" pitchFamily="34" charset="0"/>
            </a:endParaRPr>
          </a:p>
        </p:txBody>
      </p:sp>
      <p:sp>
        <p:nvSpPr>
          <p:cNvPr id="6" name="Başlık 1">
            <a:extLst>
              <a:ext uri="{FF2B5EF4-FFF2-40B4-BE49-F238E27FC236}">
                <a16:creationId xmlns:a16="http://schemas.microsoft.com/office/drawing/2014/main" id="{02190DF1-A65B-0045-827E-7283B2432FB8}"/>
              </a:ext>
            </a:extLst>
          </p:cNvPr>
          <p:cNvSpPr txBox="1">
            <a:spLocks/>
          </p:cNvSpPr>
          <p:nvPr/>
        </p:nvSpPr>
        <p:spPr>
          <a:xfrm>
            <a:off x="337751" y="1618755"/>
            <a:ext cx="10684476" cy="90202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tr-TR" sz="2800" b="1" dirty="0">
                <a:latin typeface="Arial" pitchFamily="34" charset="0"/>
              </a:rPr>
              <a:t>Şehir merkezinde, ulaşımı kolay, herkes tarafından bilinen yerlerde mi? </a:t>
            </a:r>
          </a:p>
          <a:p>
            <a:pPr algn="just"/>
            <a:endParaRPr lang="tr-TR" sz="2400" b="1" dirty="0">
              <a:solidFill>
                <a:srgbClr val="1F497D"/>
              </a:solidFill>
            </a:endParaRPr>
          </a:p>
        </p:txBody>
      </p:sp>
      <p:cxnSp>
        <p:nvCxnSpPr>
          <p:cNvPr id="8" name="Düz Bağlayıcı 7">
            <a:extLst>
              <a:ext uri="{FF2B5EF4-FFF2-40B4-BE49-F238E27FC236}">
                <a16:creationId xmlns:a16="http://schemas.microsoft.com/office/drawing/2014/main" id="{6EBD0341-5472-9B49-BE23-46808BF90B3D}"/>
              </a:ext>
            </a:extLst>
          </p:cNvPr>
          <p:cNvCxnSpPr>
            <a:cxnSpLocks/>
          </p:cNvCxnSpPr>
          <p:nvPr/>
        </p:nvCxnSpPr>
        <p:spPr>
          <a:xfrm>
            <a:off x="457200" y="1322174"/>
            <a:ext cx="432486" cy="0"/>
          </a:xfrm>
          <a:prstGeom prst="line">
            <a:avLst/>
          </a:prstGeom>
          <a:ln w="31750">
            <a:solidFill>
              <a:srgbClr val="E7792B"/>
            </a:solidFill>
          </a:ln>
        </p:spPr>
        <p:style>
          <a:lnRef idx="1">
            <a:schemeClr val="accent2"/>
          </a:lnRef>
          <a:fillRef idx="0">
            <a:schemeClr val="accent2"/>
          </a:fillRef>
          <a:effectRef idx="0">
            <a:schemeClr val="accent2"/>
          </a:effectRef>
          <a:fontRef idx="minor">
            <a:schemeClr val="tx1"/>
          </a:fontRef>
        </p:style>
      </p:cxnSp>
      <p:sp>
        <p:nvSpPr>
          <p:cNvPr id="7" name="Başlık 1">
            <a:extLst>
              <a:ext uri="{FF2B5EF4-FFF2-40B4-BE49-F238E27FC236}">
                <a16:creationId xmlns:a16="http://schemas.microsoft.com/office/drawing/2014/main" id="{CB153186-C8ED-456F-B97E-1C672EFFEB95}"/>
              </a:ext>
            </a:extLst>
          </p:cNvPr>
          <p:cNvSpPr>
            <a:spLocks noGrp="1"/>
          </p:cNvSpPr>
          <p:nvPr>
            <p:ph type="ctrTitle"/>
          </p:nvPr>
        </p:nvSpPr>
        <p:spPr>
          <a:xfrm>
            <a:off x="350838" y="358775"/>
            <a:ext cx="4839727" cy="493713"/>
          </a:xfrm>
        </p:spPr>
        <p:txBody>
          <a:bodyPr>
            <a:normAutofit fontScale="90000"/>
          </a:bodyPr>
          <a:lstStyle/>
          <a:p>
            <a:pPr algn="l"/>
            <a:r>
              <a:rPr lang="tr-TR" sz="2400" b="1" dirty="0">
                <a:solidFill>
                  <a:srgbClr val="E7792B"/>
                </a:solidFill>
                <a:latin typeface="Arial Black" panose="020B0604020202020204" pitchFamily="34" charset="0"/>
              </a:rPr>
              <a:t>LİHKAB DENETİM  İŞLEMLERİ</a:t>
            </a:r>
            <a:endParaRPr lang="tr-TR" sz="2400" b="1" dirty="0">
              <a:solidFill>
                <a:srgbClr val="E7792B"/>
              </a:solidFill>
              <a:latin typeface="Arial Black" panose="020B0604020202020204" pitchFamily="34" charset="0"/>
              <a:cs typeface="Arial Black" panose="020B0604020202020204" pitchFamily="34" charset="0"/>
            </a:endParaRPr>
          </a:p>
        </p:txBody>
      </p:sp>
      <p:sp>
        <p:nvSpPr>
          <p:cNvPr id="2" name="Metin kutusu 1">
            <a:extLst>
              <a:ext uri="{FF2B5EF4-FFF2-40B4-BE49-F238E27FC236}">
                <a16:creationId xmlns:a16="http://schemas.microsoft.com/office/drawing/2014/main" id="{C02CE917-651B-4D85-93C0-7864961A9780}"/>
              </a:ext>
            </a:extLst>
          </p:cNvPr>
          <p:cNvSpPr txBox="1"/>
          <p:nvPr/>
        </p:nvSpPr>
        <p:spPr>
          <a:xfrm>
            <a:off x="349618" y="2891502"/>
            <a:ext cx="7658040" cy="738664"/>
          </a:xfrm>
          <a:prstGeom prst="rect">
            <a:avLst/>
          </a:prstGeom>
          <a:noFill/>
        </p:spPr>
        <p:txBody>
          <a:bodyPr wrap="square" rtlCol="0">
            <a:spAutoFit/>
          </a:bodyPr>
          <a:lstStyle/>
          <a:p>
            <a:r>
              <a:rPr lang="sv-SE" sz="2400" b="1" dirty="0">
                <a:latin typeface="Arial" pitchFamily="34" charset="0"/>
                <a:ea typeface="+mj-ea"/>
                <a:cs typeface="+mj-cs"/>
              </a:rPr>
              <a:t>Kadastro müdürlüklerine ve bankalara yakın </a:t>
            </a:r>
            <a:r>
              <a:rPr lang="tr-TR" sz="2400" b="1" dirty="0">
                <a:latin typeface="Arial" pitchFamily="34" charset="0"/>
                <a:ea typeface="+mj-ea"/>
                <a:cs typeface="+mj-cs"/>
              </a:rPr>
              <a:t>mı?</a:t>
            </a:r>
          </a:p>
          <a:p>
            <a:endParaRPr lang="tr-TR" dirty="0"/>
          </a:p>
        </p:txBody>
      </p:sp>
      <p:sp>
        <p:nvSpPr>
          <p:cNvPr id="3" name="Metin kutusu 2">
            <a:extLst>
              <a:ext uri="{FF2B5EF4-FFF2-40B4-BE49-F238E27FC236}">
                <a16:creationId xmlns:a16="http://schemas.microsoft.com/office/drawing/2014/main" id="{32776E08-84FA-4268-BA6A-7F5958A7C4E6}"/>
              </a:ext>
            </a:extLst>
          </p:cNvPr>
          <p:cNvSpPr txBox="1"/>
          <p:nvPr/>
        </p:nvSpPr>
        <p:spPr>
          <a:xfrm>
            <a:off x="380584" y="3727761"/>
            <a:ext cx="9118523" cy="738664"/>
          </a:xfrm>
          <a:prstGeom prst="rect">
            <a:avLst/>
          </a:prstGeom>
          <a:noFill/>
        </p:spPr>
        <p:txBody>
          <a:bodyPr wrap="square" rtlCol="0">
            <a:spAutoFit/>
          </a:bodyPr>
          <a:lstStyle/>
          <a:p>
            <a:r>
              <a:rPr lang="tr-TR" sz="2400" b="1" dirty="0">
                <a:latin typeface="Arial" pitchFamily="34" charset="0"/>
                <a:ea typeface="+mj-ea"/>
                <a:cs typeface="+mj-cs"/>
              </a:rPr>
              <a:t>Güvenlik , sağlıklı ve uygun çalışma koşulları sağlanmış mı?</a:t>
            </a:r>
          </a:p>
          <a:p>
            <a:endParaRPr lang="tr-TR" dirty="0"/>
          </a:p>
        </p:txBody>
      </p:sp>
      <p:sp>
        <p:nvSpPr>
          <p:cNvPr id="9" name="Metin kutusu 8">
            <a:extLst>
              <a:ext uri="{FF2B5EF4-FFF2-40B4-BE49-F238E27FC236}">
                <a16:creationId xmlns:a16="http://schemas.microsoft.com/office/drawing/2014/main" id="{B1E865C0-A51E-4B8B-9388-827DD4ECDED1}"/>
              </a:ext>
            </a:extLst>
          </p:cNvPr>
          <p:cNvSpPr txBox="1"/>
          <p:nvPr/>
        </p:nvSpPr>
        <p:spPr>
          <a:xfrm>
            <a:off x="391711" y="4767308"/>
            <a:ext cx="10998339" cy="1477328"/>
          </a:xfrm>
          <a:prstGeom prst="rect">
            <a:avLst/>
          </a:prstGeom>
          <a:noFill/>
        </p:spPr>
        <p:txBody>
          <a:bodyPr wrap="square" rtlCol="0">
            <a:spAutoFit/>
          </a:bodyPr>
          <a:lstStyle/>
          <a:p>
            <a:r>
              <a:rPr lang="tr-TR" sz="2400" b="1" dirty="0">
                <a:latin typeface="Arial" pitchFamily="34" charset="0"/>
                <a:ea typeface="+mj-ea"/>
                <a:cs typeface="+mj-cs"/>
              </a:rPr>
              <a:t>Büronun başka amaçlarla (ticaret, ikamet, serbest </a:t>
            </a:r>
            <a:r>
              <a:rPr lang="tr-TR" sz="2400" b="1" dirty="0" err="1">
                <a:latin typeface="Arial" pitchFamily="34" charset="0"/>
                <a:ea typeface="+mj-ea"/>
                <a:cs typeface="+mj-cs"/>
              </a:rPr>
              <a:t>müh.faaliyeti</a:t>
            </a:r>
            <a:r>
              <a:rPr lang="tr-TR" sz="2400" b="1" dirty="0">
                <a:latin typeface="Arial" pitchFamily="34" charset="0"/>
                <a:ea typeface="+mj-ea"/>
                <a:cs typeface="+mj-cs"/>
              </a:rPr>
              <a:t> dışında vs.)</a:t>
            </a:r>
          </a:p>
          <a:p>
            <a:r>
              <a:rPr lang="tr-TR" sz="2400" b="1" dirty="0">
                <a:latin typeface="Arial" pitchFamily="34" charset="0"/>
                <a:ea typeface="+mj-ea"/>
                <a:cs typeface="+mj-cs"/>
              </a:rPr>
              <a:t>kullanılma durumu var mı? </a:t>
            </a:r>
          </a:p>
          <a:p>
            <a:endParaRPr lang="tr-TR" dirty="0"/>
          </a:p>
        </p:txBody>
      </p:sp>
    </p:spTree>
    <p:extLst>
      <p:ext uri="{BB962C8B-B14F-4D97-AF65-F5344CB8AC3E}">
        <p14:creationId xmlns:p14="http://schemas.microsoft.com/office/powerpoint/2010/main" val="3367227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B707D910-EC96-5E43-824D-A4B77D0D00AC}"/>
              </a:ext>
            </a:extLst>
          </p:cNvPr>
          <p:cNvSpPr txBox="1">
            <a:spLocks/>
          </p:cNvSpPr>
          <p:nvPr/>
        </p:nvSpPr>
        <p:spPr>
          <a:xfrm>
            <a:off x="350108" y="753805"/>
            <a:ext cx="2899719" cy="494227"/>
          </a:xfrm>
          <a:prstGeom prst="rect">
            <a:avLst/>
          </a:prstGeom>
        </p:spPr>
        <p:txBody>
          <a:bodyPr vert="horz" lIns="91440" tIns="45720" rIns="91440" bIns="45720" rtlCol="0" anchor="b">
            <a:normAutofit fontScale="4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tr-TR" altLang="en-US" sz="2000" b="1" dirty="0">
              <a:solidFill>
                <a:schemeClr val="tx1">
                  <a:lumMod val="85000"/>
                  <a:lumOff val="15000"/>
                </a:schemeClr>
              </a:solidFill>
              <a:latin typeface="Arial Black" panose="020B0604020202020204" pitchFamily="34" charset="0"/>
            </a:endParaRPr>
          </a:p>
          <a:p>
            <a:pPr algn="l"/>
            <a:endParaRPr lang="tr-TR" altLang="en-US" sz="2000" b="1" dirty="0">
              <a:solidFill>
                <a:schemeClr val="tx1">
                  <a:lumMod val="85000"/>
                  <a:lumOff val="15000"/>
                </a:schemeClr>
              </a:solidFill>
              <a:latin typeface="Arial Black" panose="020B0604020202020204" pitchFamily="34" charset="0"/>
            </a:endParaRPr>
          </a:p>
          <a:p>
            <a:pPr algn="l"/>
            <a:r>
              <a:rPr lang="tr-TR" altLang="en-US" sz="2900" b="1" dirty="0">
                <a:solidFill>
                  <a:schemeClr val="tx1">
                    <a:lumMod val="85000"/>
                    <a:lumOff val="15000"/>
                  </a:schemeClr>
                </a:solidFill>
                <a:latin typeface="Arial Black" panose="020B0604020202020204" pitchFamily="34" charset="0"/>
              </a:rPr>
              <a:t>Büro Yerinin Tespiti </a:t>
            </a:r>
            <a:endParaRPr lang="tr-TR" sz="2900" b="1" dirty="0">
              <a:solidFill>
                <a:schemeClr val="tx1">
                  <a:lumMod val="85000"/>
                  <a:lumOff val="15000"/>
                </a:schemeClr>
              </a:solidFill>
              <a:latin typeface="Arial Black" panose="020B0604020202020204" pitchFamily="34" charset="0"/>
            </a:endParaRPr>
          </a:p>
          <a:p>
            <a:pPr algn="l"/>
            <a:endParaRPr lang="tr-TR" sz="2000" b="1" dirty="0">
              <a:solidFill>
                <a:schemeClr val="tx1">
                  <a:lumMod val="85000"/>
                  <a:lumOff val="15000"/>
                </a:schemeClr>
              </a:solidFill>
              <a:latin typeface="Arial Black" panose="020B0604020202020204" pitchFamily="34" charset="0"/>
            </a:endParaRPr>
          </a:p>
        </p:txBody>
      </p:sp>
      <p:sp>
        <p:nvSpPr>
          <p:cNvPr id="6" name="Başlık 1">
            <a:extLst>
              <a:ext uri="{FF2B5EF4-FFF2-40B4-BE49-F238E27FC236}">
                <a16:creationId xmlns:a16="http://schemas.microsoft.com/office/drawing/2014/main" id="{02190DF1-A65B-0045-827E-7283B2432FB8}"/>
              </a:ext>
            </a:extLst>
          </p:cNvPr>
          <p:cNvSpPr txBox="1">
            <a:spLocks/>
          </p:cNvSpPr>
          <p:nvPr/>
        </p:nvSpPr>
        <p:spPr>
          <a:xfrm>
            <a:off x="337751" y="1618755"/>
            <a:ext cx="10684476" cy="90202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tr-TR" sz="2800" b="1" dirty="0">
                <a:latin typeface="Arial" pitchFamily="34" charset="0"/>
                <a:cs typeface="Arial" pitchFamily="34" charset="0"/>
              </a:rPr>
              <a:t>Büro </a:t>
            </a:r>
            <a:r>
              <a:rPr lang="tr-TR" sz="2800" b="1" dirty="0">
                <a:solidFill>
                  <a:srgbClr val="FF0000"/>
                </a:solidFill>
                <a:latin typeface="Arial" pitchFamily="34" charset="0"/>
                <a:cs typeface="Arial" pitchFamily="34" charset="0"/>
              </a:rPr>
              <a:t>mülkiyeti/kira sözleşmesi </a:t>
            </a:r>
            <a:r>
              <a:rPr lang="tr-TR" sz="2800" b="1" dirty="0">
                <a:latin typeface="Arial" pitchFamily="34" charset="0"/>
                <a:cs typeface="Arial" pitchFamily="34" charset="0"/>
              </a:rPr>
              <a:t>ve giderleri </a:t>
            </a:r>
            <a:r>
              <a:rPr lang="tr-TR" sz="2800" b="1" dirty="0">
                <a:solidFill>
                  <a:srgbClr val="FF0000"/>
                </a:solidFill>
                <a:latin typeface="Arial" pitchFamily="34" charset="0"/>
                <a:cs typeface="Arial" pitchFamily="34" charset="0"/>
              </a:rPr>
              <a:t>lisans sahibi </a:t>
            </a:r>
            <a:r>
              <a:rPr lang="tr-TR" sz="2800" b="1" dirty="0">
                <a:latin typeface="Arial" pitchFamily="34" charset="0"/>
                <a:cs typeface="Arial" pitchFamily="34" charset="0"/>
              </a:rPr>
              <a:t>adına mı?</a:t>
            </a:r>
            <a:endParaRPr lang="tr-TR" sz="2800" b="1" dirty="0">
              <a:solidFill>
                <a:srgbClr val="1F497D"/>
              </a:solidFill>
            </a:endParaRPr>
          </a:p>
        </p:txBody>
      </p:sp>
      <p:cxnSp>
        <p:nvCxnSpPr>
          <p:cNvPr id="8" name="Düz Bağlayıcı 7">
            <a:extLst>
              <a:ext uri="{FF2B5EF4-FFF2-40B4-BE49-F238E27FC236}">
                <a16:creationId xmlns:a16="http://schemas.microsoft.com/office/drawing/2014/main" id="{6EBD0341-5472-9B49-BE23-46808BF90B3D}"/>
              </a:ext>
            </a:extLst>
          </p:cNvPr>
          <p:cNvCxnSpPr>
            <a:cxnSpLocks/>
          </p:cNvCxnSpPr>
          <p:nvPr/>
        </p:nvCxnSpPr>
        <p:spPr>
          <a:xfrm>
            <a:off x="457200" y="1322174"/>
            <a:ext cx="432486" cy="0"/>
          </a:xfrm>
          <a:prstGeom prst="line">
            <a:avLst/>
          </a:prstGeom>
          <a:ln w="31750">
            <a:solidFill>
              <a:srgbClr val="E7792B"/>
            </a:solidFill>
          </a:ln>
        </p:spPr>
        <p:style>
          <a:lnRef idx="1">
            <a:schemeClr val="accent2"/>
          </a:lnRef>
          <a:fillRef idx="0">
            <a:schemeClr val="accent2"/>
          </a:fillRef>
          <a:effectRef idx="0">
            <a:schemeClr val="accent2"/>
          </a:effectRef>
          <a:fontRef idx="minor">
            <a:schemeClr val="tx1"/>
          </a:fontRef>
        </p:style>
      </p:cxnSp>
      <p:sp>
        <p:nvSpPr>
          <p:cNvPr id="7" name="Başlık 1">
            <a:extLst>
              <a:ext uri="{FF2B5EF4-FFF2-40B4-BE49-F238E27FC236}">
                <a16:creationId xmlns:a16="http://schemas.microsoft.com/office/drawing/2014/main" id="{CB153186-C8ED-456F-B97E-1C672EFFEB95}"/>
              </a:ext>
            </a:extLst>
          </p:cNvPr>
          <p:cNvSpPr>
            <a:spLocks noGrp="1"/>
          </p:cNvSpPr>
          <p:nvPr>
            <p:ph type="ctrTitle"/>
          </p:nvPr>
        </p:nvSpPr>
        <p:spPr>
          <a:xfrm>
            <a:off x="350838" y="358775"/>
            <a:ext cx="4839727" cy="493713"/>
          </a:xfrm>
        </p:spPr>
        <p:txBody>
          <a:bodyPr>
            <a:normAutofit fontScale="90000"/>
          </a:bodyPr>
          <a:lstStyle/>
          <a:p>
            <a:pPr algn="l"/>
            <a:r>
              <a:rPr lang="tr-TR" sz="2400" b="1" dirty="0">
                <a:solidFill>
                  <a:srgbClr val="E7792B"/>
                </a:solidFill>
                <a:latin typeface="Arial Black" panose="020B0604020202020204" pitchFamily="34" charset="0"/>
              </a:rPr>
              <a:t>LİHKAB DENETİM  İŞLEMLERİ</a:t>
            </a:r>
            <a:endParaRPr lang="tr-TR" sz="2400" b="1" dirty="0">
              <a:solidFill>
                <a:srgbClr val="E7792B"/>
              </a:solidFill>
              <a:latin typeface="Arial Black" panose="020B0604020202020204" pitchFamily="34" charset="0"/>
              <a:cs typeface="Arial Black" panose="020B0604020202020204" pitchFamily="34" charset="0"/>
            </a:endParaRPr>
          </a:p>
        </p:txBody>
      </p:sp>
      <p:pic>
        <p:nvPicPr>
          <p:cNvPr id="10" name="Picture 3" descr="C:\Users\tk22969\Desktop\Adsız.jpg">
            <a:extLst>
              <a:ext uri="{FF2B5EF4-FFF2-40B4-BE49-F238E27FC236}">
                <a16:creationId xmlns:a16="http://schemas.microsoft.com/office/drawing/2014/main" id="{1E35C5A0-1A5F-402C-8AB6-97A807E375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9995" y="2214282"/>
            <a:ext cx="4177087" cy="36755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tk22969\Desktop\Adsız.1png.jpg">
            <a:extLst>
              <a:ext uri="{FF2B5EF4-FFF2-40B4-BE49-F238E27FC236}">
                <a16:creationId xmlns:a16="http://schemas.microsoft.com/office/drawing/2014/main" id="{0D495D91-FC98-404C-8EFD-77848C7B4D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8976" y="2225794"/>
            <a:ext cx="4735060" cy="3675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754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B707D910-EC96-5E43-824D-A4B77D0D00AC}"/>
              </a:ext>
            </a:extLst>
          </p:cNvPr>
          <p:cNvSpPr txBox="1">
            <a:spLocks/>
          </p:cNvSpPr>
          <p:nvPr/>
        </p:nvSpPr>
        <p:spPr>
          <a:xfrm>
            <a:off x="350108" y="753805"/>
            <a:ext cx="2899719" cy="4942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tr-TR" altLang="en-US" sz="1100" b="1" dirty="0">
                <a:solidFill>
                  <a:schemeClr val="tx1">
                    <a:lumMod val="85000"/>
                    <a:lumOff val="15000"/>
                  </a:schemeClr>
                </a:solidFill>
                <a:latin typeface="Arial Black" panose="020B0604020202020204" pitchFamily="34" charset="0"/>
              </a:rPr>
              <a:t>BÜRONUN YERİNE AİT TABELA DÜZENİ</a:t>
            </a:r>
            <a:endParaRPr lang="tr-TR" sz="1100" b="1" dirty="0">
              <a:solidFill>
                <a:schemeClr val="tx1">
                  <a:lumMod val="85000"/>
                  <a:lumOff val="15000"/>
                </a:schemeClr>
              </a:solidFill>
              <a:latin typeface="Arial Black" panose="020B0604020202020204" pitchFamily="34" charset="0"/>
            </a:endParaRPr>
          </a:p>
        </p:txBody>
      </p:sp>
      <p:sp>
        <p:nvSpPr>
          <p:cNvPr id="6" name="Başlık 1">
            <a:extLst>
              <a:ext uri="{FF2B5EF4-FFF2-40B4-BE49-F238E27FC236}">
                <a16:creationId xmlns:a16="http://schemas.microsoft.com/office/drawing/2014/main" id="{02190DF1-A65B-0045-827E-7283B2432FB8}"/>
              </a:ext>
            </a:extLst>
          </p:cNvPr>
          <p:cNvSpPr txBox="1">
            <a:spLocks/>
          </p:cNvSpPr>
          <p:nvPr/>
        </p:nvSpPr>
        <p:spPr>
          <a:xfrm>
            <a:off x="337751" y="1618756"/>
            <a:ext cx="4660377" cy="64505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tr-TR" sz="2400" b="1" dirty="0">
                <a:latin typeface="Arial" pitchFamily="34" charset="0"/>
              </a:rPr>
              <a:t>İdarece belirlenen formatta mı?</a:t>
            </a:r>
          </a:p>
          <a:p>
            <a:pPr algn="just"/>
            <a:endParaRPr lang="tr-TR" sz="2400" b="1" dirty="0">
              <a:solidFill>
                <a:srgbClr val="1F497D"/>
              </a:solidFill>
            </a:endParaRPr>
          </a:p>
        </p:txBody>
      </p:sp>
      <p:cxnSp>
        <p:nvCxnSpPr>
          <p:cNvPr id="8" name="Düz Bağlayıcı 7">
            <a:extLst>
              <a:ext uri="{FF2B5EF4-FFF2-40B4-BE49-F238E27FC236}">
                <a16:creationId xmlns:a16="http://schemas.microsoft.com/office/drawing/2014/main" id="{6EBD0341-5472-9B49-BE23-46808BF90B3D}"/>
              </a:ext>
            </a:extLst>
          </p:cNvPr>
          <p:cNvCxnSpPr>
            <a:cxnSpLocks/>
          </p:cNvCxnSpPr>
          <p:nvPr/>
        </p:nvCxnSpPr>
        <p:spPr>
          <a:xfrm>
            <a:off x="457200" y="1322174"/>
            <a:ext cx="432486" cy="0"/>
          </a:xfrm>
          <a:prstGeom prst="line">
            <a:avLst/>
          </a:prstGeom>
          <a:ln w="31750">
            <a:solidFill>
              <a:srgbClr val="E7792B"/>
            </a:solidFill>
          </a:ln>
        </p:spPr>
        <p:style>
          <a:lnRef idx="1">
            <a:schemeClr val="accent2"/>
          </a:lnRef>
          <a:fillRef idx="0">
            <a:schemeClr val="accent2"/>
          </a:fillRef>
          <a:effectRef idx="0">
            <a:schemeClr val="accent2"/>
          </a:effectRef>
          <a:fontRef idx="minor">
            <a:schemeClr val="tx1"/>
          </a:fontRef>
        </p:style>
      </p:cxnSp>
      <p:sp>
        <p:nvSpPr>
          <p:cNvPr id="7" name="Başlık 1">
            <a:extLst>
              <a:ext uri="{FF2B5EF4-FFF2-40B4-BE49-F238E27FC236}">
                <a16:creationId xmlns:a16="http://schemas.microsoft.com/office/drawing/2014/main" id="{CB153186-C8ED-456F-B97E-1C672EFFEB95}"/>
              </a:ext>
            </a:extLst>
          </p:cNvPr>
          <p:cNvSpPr>
            <a:spLocks noGrp="1"/>
          </p:cNvSpPr>
          <p:nvPr>
            <p:ph type="ctrTitle"/>
          </p:nvPr>
        </p:nvSpPr>
        <p:spPr>
          <a:xfrm>
            <a:off x="350838" y="358775"/>
            <a:ext cx="4839727" cy="493713"/>
          </a:xfrm>
        </p:spPr>
        <p:txBody>
          <a:bodyPr>
            <a:normAutofit fontScale="90000"/>
          </a:bodyPr>
          <a:lstStyle/>
          <a:p>
            <a:pPr algn="l"/>
            <a:r>
              <a:rPr lang="tr-TR" sz="2400" b="1" dirty="0">
                <a:solidFill>
                  <a:srgbClr val="E7792B"/>
                </a:solidFill>
                <a:latin typeface="Arial Black" panose="020B0604020202020204" pitchFamily="34" charset="0"/>
              </a:rPr>
              <a:t>LİHKAB DENETİM  İŞLEMLERİ</a:t>
            </a:r>
            <a:endParaRPr lang="tr-TR" sz="2400" b="1" dirty="0">
              <a:solidFill>
                <a:srgbClr val="E7792B"/>
              </a:solidFill>
              <a:latin typeface="Arial Black" panose="020B0604020202020204" pitchFamily="34" charset="0"/>
              <a:cs typeface="Arial Black" panose="020B0604020202020204" pitchFamily="34" charset="0"/>
            </a:endParaRPr>
          </a:p>
        </p:txBody>
      </p:sp>
      <p:pic>
        <p:nvPicPr>
          <p:cNvPr id="11" name="Picture 2" descr="C:\Users\tk22969\Desktop\Adsız2.jpg">
            <a:extLst>
              <a:ext uri="{FF2B5EF4-FFF2-40B4-BE49-F238E27FC236}">
                <a16:creationId xmlns:a16="http://schemas.microsoft.com/office/drawing/2014/main" id="{DC3DA8D3-33F5-4875-88A0-86F8285B37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1821" y="1000919"/>
            <a:ext cx="4479534" cy="1262888"/>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a:extLst>
              <a:ext uri="{FF2B5EF4-FFF2-40B4-BE49-F238E27FC236}">
                <a16:creationId xmlns:a16="http://schemas.microsoft.com/office/drawing/2014/main" id="{60DE449F-A209-4D89-BCD2-B2730FFE2AC6}"/>
              </a:ext>
            </a:extLst>
          </p:cNvPr>
          <p:cNvSpPr txBox="1"/>
          <p:nvPr/>
        </p:nvSpPr>
        <p:spPr>
          <a:xfrm>
            <a:off x="301841" y="3480047"/>
            <a:ext cx="7467109" cy="738664"/>
          </a:xfrm>
          <a:prstGeom prst="rect">
            <a:avLst/>
          </a:prstGeom>
          <a:noFill/>
        </p:spPr>
        <p:txBody>
          <a:bodyPr wrap="none" rtlCol="0">
            <a:spAutoFit/>
          </a:bodyPr>
          <a:lstStyle/>
          <a:p>
            <a:r>
              <a:rPr lang="tr-TR" sz="2400" b="1" dirty="0">
                <a:latin typeface="Arial" pitchFamily="34" charset="0"/>
                <a:ea typeface="+mj-ea"/>
                <a:cs typeface="+mj-cs"/>
              </a:rPr>
              <a:t>Bina veya iş merkezinde kolayca görülüyor mu ?  </a:t>
            </a:r>
          </a:p>
          <a:p>
            <a:endParaRPr lang="tr-TR" dirty="0"/>
          </a:p>
        </p:txBody>
      </p:sp>
      <p:pic>
        <p:nvPicPr>
          <p:cNvPr id="12" name="Picture 3" descr="C:\Users\tk22969\Desktop\Adsız1.jpg">
            <a:extLst>
              <a:ext uri="{FF2B5EF4-FFF2-40B4-BE49-F238E27FC236}">
                <a16:creationId xmlns:a16="http://schemas.microsoft.com/office/drawing/2014/main" id="{D7C18AFF-E4FA-4377-A1A3-241EE671C5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8471" y="3072033"/>
            <a:ext cx="3162884" cy="1262888"/>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a:extLst>
              <a:ext uri="{FF2B5EF4-FFF2-40B4-BE49-F238E27FC236}">
                <a16:creationId xmlns:a16="http://schemas.microsoft.com/office/drawing/2014/main" id="{EADEDD22-5C02-4ACE-BC4D-8223094EE548}"/>
              </a:ext>
            </a:extLst>
          </p:cNvPr>
          <p:cNvSpPr txBox="1"/>
          <p:nvPr/>
        </p:nvSpPr>
        <p:spPr>
          <a:xfrm>
            <a:off x="275204" y="5122416"/>
            <a:ext cx="6578357" cy="1477328"/>
          </a:xfrm>
          <a:prstGeom prst="rect">
            <a:avLst/>
          </a:prstGeom>
          <a:noFill/>
        </p:spPr>
        <p:txBody>
          <a:bodyPr wrap="square" rtlCol="0">
            <a:spAutoFit/>
          </a:bodyPr>
          <a:lstStyle/>
          <a:p>
            <a:r>
              <a:rPr lang="tr-TR" sz="2400" b="1" dirty="0">
                <a:latin typeface="Arial" pitchFamily="34" charset="0"/>
                <a:ea typeface="+mj-ea"/>
                <a:cs typeface="+mj-cs"/>
              </a:rPr>
              <a:t>İdarece belirlenen tip tabelaların dışında başka</a:t>
            </a:r>
          </a:p>
          <a:p>
            <a:r>
              <a:rPr lang="tr-TR" sz="2400" b="1" dirty="0">
                <a:latin typeface="Arial" pitchFamily="34" charset="0"/>
                <a:ea typeface="+mj-ea"/>
                <a:cs typeface="+mj-cs"/>
              </a:rPr>
              <a:t>tabela var mı?  </a:t>
            </a:r>
          </a:p>
          <a:p>
            <a:endParaRPr lang="tr-TR" dirty="0"/>
          </a:p>
        </p:txBody>
      </p:sp>
      <p:pic>
        <p:nvPicPr>
          <p:cNvPr id="13" name="Picture 4" descr="C:\Users\tk22969\Desktop\Adsız.jpg">
            <a:extLst>
              <a:ext uri="{FF2B5EF4-FFF2-40B4-BE49-F238E27FC236}">
                <a16:creationId xmlns:a16="http://schemas.microsoft.com/office/drawing/2014/main" id="{EFE46A2E-49B4-429B-9653-2A49847EEA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0585" y="4608517"/>
            <a:ext cx="3651021" cy="1107996"/>
          </a:xfrm>
          <a:prstGeom prst="rect">
            <a:avLst/>
          </a:prstGeom>
          <a:noFill/>
          <a:extLst>
            <a:ext uri="{909E8E84-426E-40DD-AFC4-6F175D3DCCD1}">
              <a14:hiddenFill xmlns:a14="http://schemas.microsoft.com/office/drawing/2010/main">
                <a:solidFill>
                  <a:srgbClr val="FFFFFF"/>
                </a:solidFill>
              </a14:hiddenFill>
            </a:ext>
          </a:extLst>
        </p:spPr>
      </p:pic>
      <p:sp>
        <p:nvSpPr>
          <p:cNvPr id="14" name="Metin kutusu 8">
            <a:extLst>
              <a:ext uri="{FF2B5EF4-FFF2-40B4-BE49-F238E27FC236}">
                <a16:creationId xmlns:a16="http://schemas.microsoft.com/office/drawing/2014/main" id="{7539A088-1C61-4741-A90A-500D23901915}"/>
              </a:ext>
            </a:extLst>
          </p:cNvPr>
          <p:cNvSpPr txBox="1"/>
          <p:nvPr/>
        </p:nvSpPr>
        <p:spPr>
          <a:xfrm>
            <a:off x="7060154" y="5139884"/>
            <a:ext cx="3465692" cy="830997"/>
          </a:xfrm>
          <a:prstGeom prst="rect">
            <a:avLst/>
          </a:prstGeom>
          <a:solidFill>
            <a:srgbClr val="FFFF00"/>
          </a:solidFill>
        </p:spPr>
        <p:txBody>
          <a:bodyPr wrap="square" rtlCol="0">
            <a:spAutoFit/>
          </a:bodyPr>
          <a:lstStyle/>
          <a:p>
            <a:r>
              <a:rPr lang="tr-TR" sz="2400" dirty="0">
                <a:latin typeface="Arial" pitchFamily="34" charset="0"/>
                <a:ea typeface="+mj-ea"/>
                <a:cs typeface="+mj-cs"/>
              </a:rPr>
              <a:t>İnşaat, Turizm ve Gıda Tic. </a:t>
            </a:r>
            <a:r>
              <a:rPr lang="tr-TR" sz="2400" dirty="0" err="1">
                <a:latin typeface="Arial" pitchFamily="34" charset="0"/>
                <a:ea typeface="+mj-ea"/>
                <a:cs typeface="+mj-cs"/>
              </a:rPr>
              <a:t>Lmt</a:t>
            </a:r>
            <a:r>
              <a:rPr lang="tr-TR" sz="2400" dirty="0">
                <a:latin typeface="Arial" pitchFamily="34" charset="0"/>
                <a:ea typeface="+mj-ea"/>
                <a:cs typeface="+mj-cs"/>
              </a:rPr>
              <a:t>. Şti.</a:t>
            </a:r>
          </a:p>
        </p:txBody>
      </p:sp>
    </p:spTree>
    <p:extLst>
      <p:ext uri="{BB962C8B-B14F-4D97-AF65-F5344CB8AC3E}">
        <p14:creationId xmlns:p14="http://schemas.microsoft.com/office/powerpoint/2010/main" val="1777102129"/>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apu_sunu" id="{3A9BF301-6B03-B949-9ACB-63FAED616A35}" vid="{A2E79A9C-D18E-2148-A011-36DE5DD7C735}"/>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920</TotalTime>
  <Words>1634</Words>
  <Application>Microsoft Office PowerPoint</Application>
  <PresentationFormat>Geniş ekran</PresentationFormat>
  <Paragraphs>312</Paragraphs>
  <Slides>62</Slides>
  <Notes>1</Notes>
  <HiddenSlides>0</HiddenSlides>
  <MMClips>0</MMClips>
  <ScaleCrop>false</ScaleCrop>
  <HeadingPairs>
    <vt:vector size="6" baseType="variant">
      <vt:variant>
        <vt:lpstr>Kullanılan Yazı Tipleri</vt:lpstr>
      </vt:variant>
      <vt:variant>
        <vt:i4>7</vt:i4>
      </vt:variant>
      <vt:variant>
        <vt:lpstr>Tema</vt:lpstr>
      </vt:variant>
      <vt:variant>
        <vt:i4>2</vt:i4>
      </vt:variant>
      <vt:variant>
        <vt:lpstr>Slayt Başlıkları</vt:lpstr>
      </vt:variant>
      <vt:variant>
        <vt:i4>62</vt:i4>
      </vt:variant>
    </vt:vector>
  </HeadingPairs>
  <TitlesOfParts>
    <vt:vector size="71" baseType="lpstr">
      <vt:lpstr>Arial</vt:lpstr>
      <vt:lpstr>Arial Black</vt:lpstr>
      <vt:lpstr>Calibri</vt:lpstr>
      <vt:lpstr>Calibri Light</vt:lpstr>
      <vt:lpstr>Comic Sans MS</vt:lpstr>
      <vt:lpstr>Times New Roman</vt:lpstr>
      <vt:lpstr>Wingdings</vt:lpstr>
      <vt:lpstr>Office Teması</vt:lpstr>
      <vt:lpstr>Office Theme</vt:lpstr>
      <vt:lpstr>PowerPoint Sunusu</vt:lpstr>
      <vt:lpstr>LİHKAB DENETİM  İŞLEMLERİ</vt:lpstr>
      <vt:lpstr>LİHKAB DENETİM  İŞLEMLERİ</vt:lpstr>
      <vt:lpstr>LİHKAB DENETİM  İŞLEMLERİ</vt:lpstr>
      <vt:lpstr>LİHKAB DENETİM  İŞLEMLERİ</vt:lpstr>
      <vt:lpstr>LİHKAB DENETİM  İŞLEMLERİ</vt:lpstr>
      <vt:lpstr>LİHKAB DENETİM  İŞLEMLERİ</vt:lpstr>
      <vt:lpstr>LİHKAB DENETİM  İŞLEMLERİ</vt:lpstr>
      <vt:lpstr>LİHKAB DENETİM  İŞLEMLERİ</vt:lpstr>
      <vt:lpstr>LİHKAB DENETİM  İŞLEMLERİ</vt:lpstr>
      <vt:lpstr>LİHKAB DENETİM  İŞLEMLERİ</vt:lpstr>
      <vt:lpstr>LİHKAB DENETİM  İŞLEMLERİ</vt:lpstr>
      <vt:lpstr>LİHKAB DENETİM  İŞLEMLERİ</vt:lpstr>
      <vt:lpstr>LİHKAB DENETİM  İŞLEMLERİ</vt:lpstr>
      <vt:lpstr>LİHKAB DENETİM  İŞLEMLERİ</vt:lpstr>
      <vt:lpstr>LİHKAB DENETİM  İŞLEMLERİ</vt:lpstr>
      <vt:lpstr>LİHKAB DENETİM  İŞLEMLERİ</vt:lpstr>
      <vt:lpstr>LİHKAB DENETİM  İŞLEMLERİ</vt:lpstr>
      <vt:lpstr>LİHKAB DENETİM  İŞLEMLERİ</vt:lpstr>
      <vt:lpstr>LİHKAB DENETİM  İŞLEMLERİ</vt:lpstr>
      <vt:lpstr>LİHKAB DENETİM  İŞLEMLERİ</vt:lpstr>
      <vt:lpstr>LİHKAB DENETİM  İŞLEMLERİ</vt:lpstr>
      <vt:lpstr>LİHKAB DENETİM  İŞLEMLERİ</vt:lpstr>
      <vt:lpstr>LİHKAB DENETİM  İŞLEMLERİ</vt:lpstr>
      <vt:lpstr>LİHKAB DENETİM  İŞLEMLERİ</vt:lpstr>
      <vt:lpstr>LİHKAB DENETİM  İŞLEMLERİ</vt:lpstr>
      <vt:lpstr>LİHKAB DENETİM  İŞLEMLERİ</vt:lpstr>
      <vt:lpstr>LİHKAB DENETİM  İŞLEMLERİ</vt:lpstr>
      <vt:lpstr>LİHKAB DENETİM  İŞLEMLERİ</vt:lpstr>
      <vt:lpstr>LİHKAB DENETİM  İŞLEMLERİ</vt:lpstr>
      <vt:lpstr>LİHKAB DENETİM  İŞLEMLERİ</vt:lpstr>
      <vt:lpstr>LİHKAB DENETİM  İŞLEMLERİ</vt:lpstr>
      <vt:lpstr>LİHKAB DENETİM  İŞLEMLERİ</vt:lpstr>
      <vt:lpstr>LİHKAB DENETİM  İŞLEMLERİ</vt:lpstr>
      <vt:lpstr>LİHKAB DENETİM  İŞLEMLERİ</vt:lpstr>
      <vt:lpstr>LİHKAB DENETİM  İŞLEMLERİ</vt:lpstr>
      <vt:lpstr>LİHKAB DENETİM  İŞLEMLERİ</vt:lpstr>
      <vt:lpstr>LİHKAB DENETİM  İŞLEMLERİ</vt:lpstr>
      <vt:lpstr>LİHKAB DENETİM  İŞLEMLERİ</vt:lpstr>
      <vt:lpstr>LİHKAB DENETİM  İŞLEMLERİ</vt:lpstr>
      <vt:lpstr>LİHKAB DENETİM  İŞLEMLERİ</vt:lpstr>
      <vt:lpstr>LİHKAB DENETİM  İŞLEMLERİ</vt:lpstr>
      <vt:lpstr>LİHKAB DENETİM  İŞLEMLERİ</vt:lpstr>
      <vt:lpstr>LİHKAB DENETİM  İŞLEMLERİ</vt:lpstr>
      <vt:lpstr>LİHKAB DENETİM  İŞLEMLERİ</vt:lpstr>
      <vt:lpstr>LİHKAB DENETİM  İŞLEMLERİ</vt:lpstr>
      <vt:lpstr>LİHKAB DENETİM  İŞLEMLERİ</vt:lpstr>
      <vt:lpstr>LİHKAB DENETİM  İŞLEMLERİ</vt:lpstr>
      <vt:lpstr>LİHKAB DENETİM  İŞLEMLERİ</vt:lpstr>
      <vt:lpstr>LİHKAB DENETİM  İŞLEMLERİ</vt:lpstr>
      <vt:lpstr>LİHKAB DENETİM  İŞLEMLERİ</vt:lpstr>
      <vt:lpstr>LİHKAB DENETİM  İŞLEMLERİ</vt:lpstr>
      <vt:lpstr>LİHKAB DENETİM  İŞLEMLERİ</vt:lpstr>
      <vt:lpstr>LİHKAB DENETİM  İŞLEMLERİ</vt:lpstr>
      <vt:lpstr>LİHKAB DENETİM  İŞLEMLERİ</vt:lpstr>
      <vt:lpstr>LİHKAB DENETİM  İŞLEMLERİ</vt:lpstr>
      <vt:lpstr>LİHKAB DENETİM  İŞLEMLERİ</vt:lpstr>
      <vt:lpstr>LİHKAB DENETİM  İŞLEMLERİ</vt:lpstr>
      <vt:lpstr>LİHKAB DENETİM  İŞLEMLERİ</vt:lpstr>
      <vt:lpstr>LİHKAB DENETİM  İŞLEMLERİ</vt:lpstr>
      <vt:lpstr>Son Teftiş Raporlarından alınan sık yapılan hatalar</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TAPU</dc:title>
  <dc:creator>Microsoft Office User</dc:creator>
  <cp:lastModifiedBy>AYNUR ACAR ÇELİK</cp:lastModifiedBy>
  <cp:revision>77</cp:revision>
  <dcterms:created xsi:type="dcterms:W3CDTF">2022-02-05T17:51:22Z</dcterms:created>
  <dcterms:modified xsi:type="dcterms:W3CDTF">2026-04-30T09:32:24Z</dcterms:modified>
</cp:coreProperties>
</file>