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1" r:id="rId2"/>
    <p:sldId id="319" r:id="rId3"/>
    <p:sldId id="402" r:id="rId4"/>
    <p:sldId id="426" r:id="rId5"/>
    <p:sldId id="289" r:id="rId6"/>
    <p:sldId id="399" r:id="rId7"/>
    <p:sldId id="282" r:id="rId8"/>
    <p:sldId id="419" r:id="rId9"/>
    <p:sldId id="291" r:id="rId10"/>
    <p:sldId id="393" r:id="rId11"/>
    <p:sldId id="425" r:id="rId12"/>
    <p:sldId id="314" r:id="rId13"/>
    <p:sldId id="414" r:id="rId14"/>
    <p:sldId id="415" r:id="rId15"/>
    <p:sldId id="418" r:id="rId16"/>
    <p:sldId id="416" r:id="rId17"/>
    <p:sldId id="420" r:id="rId18"/>
    <p:sldId id="421" r:id="rId19"/>
    <p:sldId id="422" r:id="rId20"/>
    <p:sldId id="423" r:id="rId21"/>
    <p:sldId id="389" r:id="rId22"/>
  </p:sldIdLst>
  <p:sldSz cx="12192000" cy="6858000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E7792B"/>
    <a:srgbClr val="00FF00"/>
    <a:srgbClr val="CF8E8E"/>
    <a:srgbClr val="F9F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1199" autoAdjust="0"/>
  </p:normalViewPr>
  <p:slideViewPr>
    <p:cSldViewPr snapToGrid="0" snapToObjects="1">
      <p:cViewPr varScale="1">
        <p:scale>
          <a:sx n="92" d="100"/>
          <a:sy n="92" d="100"/>
        </p:scale>
        <p:origin x="1110" y="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401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41D3EB-5F63-40AB-A5A8-5C8548B9B39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0791338-928E-48AE-A9E7-CDEEB2492EA4}">
      <dgm:prSet custT="1"/>
      <dgm:spPr/>
      <dgm:t>
        <a:bodyPr/>
        <a:lstStyle/>
        <a:p>
          <a:pPr algn="just"/>
          <a:r>
            <a:rPr lang="tr-TR" sz="3600" b="1" i="1" dirty="0">
              <a:latin typeface="+mj-lt"/>
            </a:rPr>
            <a:t>Performans: </a:t>
          </a:r>
          <a:r>
            <a:rPr lang="tr-TR" sz="2800" b="0" i="1" dirty="0">
              <a:latin typeface="+mj-lt"/>
            </a:rPr>
            <a:t>(başarım, ölçülebilen sonuç) herhangi bir görevin gereği olarak önceden belirlenen standartlara uygun davranışların gösterilmesi ve beklenen amaçlara yaklaşma derecesi olarak tanımlanabilir. </a:t>
          </a:r>
        </a:p>
      </dgm:t>
    </dgm:pt>
    <dgm:pt modelId="{7BC337A4-E289-4348-AE90-5E9129BDED23}" type="parTrans" cxnId="{B869B421-2ADF-4723-9679-832AC8017DA4}">
      <dgm:prSet/>
      <dgm:spPr/>
      <dgm:t>
        <a:bodyPr/>
        <a:lstStyle/>
        <a:p>
          <a:endParaRPr lang="tr-TR"/>
        </a:p>
      </dgm:t>
    </dgm:pt>
    <dgm:pt modelId="{868B46E3-9F94-4FD6-9FA9-E6ED2AF0894D}" type="sibTrans" cxnId="{B869B421-2ADF-4723-9679-832AC8017DA4}">
      <dgm:prSet/>
      <dgm:spPr/>
      <dgm:t>
        <a:bodyPr/>
        <a:lstStyle/>
        <a:p>
          <a:endParaRPr lang="tr-TR"/>
        </a:p>
      </dgm:t>
    </dgm:pt>
    <dgm:pt modelId="{F0D78E03-CE00-4BFE-BD8A-DD9CC6E63309}">
      <dgm:prSet custT="1"/>
      <dgm:spPr/>
      <dgm:t>
        <a:bodyPr/>
        <a:lstStyle/>
        <a:p>
          <a:pPr algn="just"/>
          <a:r>
            <a:rPr lang="tr-TR" sz="3200" b="1" i="1" dirty="0">
              <a:latin typeface="+mj-lt"/>
            </a:rPr>
            <a:t>Performans Kriteri:</a:t>
          </a:r>
          <a:r>
            <a:rPr lang="tr-TR" sz="3200" i="1" dirty="0">
              <a:latin typeface="+mj-lt"/>
            </a:rPr>
            <a:t> </a:t>
          </a:r>
          <a:r>
            <a:rPr lang="tr-TR" sz="2400" dirty="0">
              <a:latin typeface="+mj-lt"/>
            </a:rPr>
            <a:t>Bir sistemin / prosesin iyileştirilmesi için kontrol edilerek geliştirilmesi öngörülen noktalardır. Bir işletmenin performans kriterleri; </a:t>
          </a:r>
          <a:r>
            <a:rPr lang="tr-TR" sz="2400" b="1" dirty="0">
              <a:solidFill>
                <a:srgbClr val="FFC000"/>
              </a:solidFill>
              <a:latin typeface="+mj-lt"/>
            </a:rPr>
            <a:t>Kalite, Maliyet, Verimlilik, Üretkenlik, Etkinlik, Yeterlilik, Karlılık, Müşteri Memnuniyeti, Çalışan Memnuniyeti </a:t>
          </a:r>
          <a:r>
            <a:rPr lang="tr-TR" sz="2400" dirty="0">
              <a:latin typeface="+mj-lt"/>
            </a:rPr>
            <a:t>konularında olabilir)</a:t>
          </a:r>
        </a:p>
      </dgm:t>
    </dgm:pt>
    <dgm:pt modelId="{2D201161-5831-4F7C-90C5-E796C1DF5568}" type="parTrans" cxnId="{4E374C36-1231-4A55-8EE9-023794315434}">
      <dgm:prSet/>
      <dgm:spPr/>
      <dgm:t>
        <a:bodyPr/>
        <a:lstStyle/>
        <a:p>
          <a:endParaRPr lang="tr-TR"/>
        </a:p>
      </dgm:t>
    </dgm:pt>
    <dgm:pt modelId="{654CFEE3-F62A-4EE7-9CFA-B26522F5E779}" type="sibTrans" cxnId="{4E374C36-1231-4A55-8EE9-023794315434}">
      <dgm:prSet/>
      <dgm:spPr/>
      <dgm:t>
        <a:bodyPr/>
        <a:lstStyle/>
        <a:p>
          <a:endParaRPr lang="tr-TR"/>
        </a:p>
      </dgm:t>
    </dgm:pt>
    <dgm:pt modelId="{6C4FE295-8DA3-4F02-A7CA-525FDBFEA1E2}">
      <dgm:prSet custT="1"/>
      <dgm:spPr/>
      <dgm:t>
        <a:bodyPr/>
        <a:lstStyle/>
        <a:p>
          <a:r>
            <a:rPr lang="tr-TR" sz="3200" b="1" i="1" dirty="0">
              <a:latin typeface="+mj-lt"/>
            </a:rPr>
            <a:t>Performansın takibi ile,</a:t>
          </a:r>
          <a:endParaRPr lang="tr-TR" sz="3200" i="1" dirty="0">
            <a:latin typeface="+mj-lt"/>
          </a:endParaRPr>
        </a:p>
      </dgm:t>
    </dgm:pt>
    <dgm:pt modelId="{40E90A0A-6AA0-48C2-8333-2038733EF0FA}" type="parTrans" cxnId="{ACF38BE5-AE5B-4FD4-876B-30353FAFDDCD}">
      <dgm:prSet/>
      <dgm:spPr/>
      <dgm:t>
        <a:bodyPr/>
        <a:lstStyle/>
        <a:p>
          <a:endParaRPr lang="tr-TR"/>
        </a:p>
      </dgm:t>
    </dgm:pt>
    <dgm:pt modelId="{D3646A2E-A2A0-4A8E-9000-748CC037D5B2}" type="sibTrans" cxnId="{ACF38BE5-AE5B-4FD4-876B-30353FAFDDCD}">
      <dgm:prSet/>
      <dgm:spPr/>
      <dgm:t>
        <a:bodyPr/>
        <a:lstStyle/>
        <a:p>
          <a:endParaRPr lang="tr-TR"/>
        </a:p>
      </dgm:t>
    </dgm:pt>
    <dgm:pt modelId="{4EF7CA66-89B6-4297-9AE1-2A1CE91D1C85}">
      <dgm:prSet/>
      <dgm:spPr/>
      <dgm:t>
        <a:bodyPr/>
        <a:lstStyle/>
        <a:p>
          <a:r>
            <a:rPr lang="tr-TR" sz="1700" b="1" i="1" dirty="0">
              <a:latin typeface="+mj-lt"/>
            </a:rPr>
            <a:t>Kurumun daha verimli ve etkili olması sağlanır</a:t>
          </a:r>
        </a:p>
      </dgm:t>
    </dgm:pt>
    <dgm:pt modelId="{A985D2DC-CC24-4F7A-BA5B-FF2C3E67FA99}" type="parTrans" cxnId="{490F5F81-0AAE-4785-808A-304F6046663D}">
      <dgm:prSet/>
      <dgm:spPr/>
      <dgm:t>
        <a:bodyPr/>
        <a:lstStyle/>
        <a:p>
          <a:endParaRPr lang="tr-TR"/>
        </a:p>
      </dgm:t>
    </dgm:pt>
    <dgm:pt modelId="{EB49E863-FD53-4986-A996-FAA0FB7AE003}" type="sibTrans" cxnId="{490F5F81-0AAE-4785-808A-304F6046663D}">
      <dgm:prSet/>
      <dgm:spPr/>
      <dgm:t>
        <a:bodyPr/>
        <a:lstStyle/>
        <a:p>
          <a:endParaRPr lang="tr-TR"/>
        </a:p>
      </dgm:t>
    </dgm:pt>
    <dgm:pt modelId="{9A862836-BA93-49FE-A65A-63D15855610F}">
      <dgm:prSet/>
      <dgm:spPr/>
      <dgm:t>
        <a:bodyPr/>
        <a:lstStyle/>
        <a:p>
          <a:r>
            <a:rPr lang="tr-TR" sz="1700" b="1" i="1" dirty="0">
              <a:latin typeface="+mj-lt"/>
            </a:rPr>
            <a:t>Kalite Yönetim Sistemi ile mevzuat arasında tutarlılık geliştirilir</a:t>
          </a:r>
        </a:p>
      </dgm:t>
    </dgm:pt>
    <dgm:pt modelId="{238CDA95-D678-4B80-89B6-2CF540ABD676}" type="parTrans" cxnId="{5E075EA8-D517-4221-94FE-F15C68C7E7B9}">
      <dgm:prSet/>
      <dgm:spPr/>
      <dgm:t>
        <a:bodyPr/>
        <a:lstStyle/>
        <a:p>
          <a:endParaRPr lang="tr-TR"/>
        </a:p>
      </dgm:t>
    </dgm:pt>
    <dgm:pt modelId="{5780DC79-0BF8-4EF1-98E3-2F6879103F3A}" type="sibTrans" cxnId="{5E075EA8-D517-4221-94FE-F15C68C7E7B9}">
      <dgm:prSet/>
      <dgm:spPr/>
      <dgm:t>
        <a:bodyPr/>
        <a:lstStyle/>
        <a:p>
          <a:endParaRPr lang="tr-TR"/>
        </a:p>
      </dgm:t>
    </dgm:pt>
    <dgm:pt modelId="{0DEA8C05-60E4-4FC6-B6F9-5F454598A18E}">
      <dgm:prSet custT="1"/>
      <dgm:spPr/>
      <dgm:t>
        <a:bodyPr/>
        <a:lstStyle/>
        <a:p>
          <a:r>
            <a:rPr lang="tr-TR" sz="1700" b="1" i="1" dirty="0">
              <a:latin typeface="+mj-lt"/>
            </a:rPr>
            <a:t>KYS prensipleri </a:t>
          </a:r>
          <a:r>
            <a:rPr lang="tr-TR" sz="1600" b="1" i="1" dirty="0">
              <a:solidFill>
                <a:srgbClr val="FF0000"/>
              </a:solidFill>
              <a:latin typeface="+mj-lt"/>
            </a:rPr>
            <a:t>(Müşteri Odaklılık, Liderlik, Kişilerin Katılımı, Proses Yaklaşımı, İyileştirme, Kanıt Esaslı Karar alma, İlişki Yönetimi)</a:t>
          </a:r>
          <a:r>
            <a:rPr lang="tr-TR" sz="1700" b="1" i="1" dirty="0">
              <a:latin typeface="+mj-lt"/>
            </a:rPr>
            <a:t> kurumun hizmet sunumunda etkili hale gelir </a:t>
          </a:r>
        </a:p>
      </dgm:t>
    </dgm:pt>
    <dgm:pt modelId="{0A6D9DA6-1DF8-4FC5-A96C-B48717C11D2E}" type="parTrans" cxnId="{20B59FC9-B25B-4F00-BC12-9E6020063994}">
      <dgm:prSet/>
      <dgm:spPr/>
      <dgm:t>
        <a:bodyPr/>
        <a:lstStyle/>
        <a:p>
          <a:endParaRPr lang="tr-TR"/>
        </a:p>
      </dgm:t>
    </dgm:pt>
    <dgm:pt modelId="{186E18E1-699B-41AD-962F-AB16374D1862}" type="sibTrans" cxnId="{20B59FC9-B25B-4F00-BC12-9E6020063994}">
      <dgm:prSet/>
      <dgm:spPr/>
      <dgm:t>
        <a:bodyPr/>
        <a:lstStyle/>
        <a:p>
          <a:endParaRPr lang="tr-TR"/>
        </a:p>
      </dgm:t>
    </dgm:pt>
    <dgm:pt modelId="{42AD92AA-2A97-4D0F-BFA3-911CE4666781}" type="pres">
      <dgm:prSet presAssocID="{E141D3EB-5F63-40AB-A5A8-5C8548B9B39F}" presName="Name0" presStyleCnt="0">
        <dgm:presLayoutVars>
          <dgm:dir/>
          <dgm:animLvl val="lvl"/>
          <dgm:resizeHandles val="exact"/>
        </dgm:presLayoutVars>
      </dgm:prSet>
      <dgm:spPr/>
    </dgm:pt>
    <dgm:pt modelId="{716ED1FD-92D9-4AC8-8B9C-6C11A763CD18}" type="pres">
      <dgm:prSet presAssocID="{70791338-928E-48AE-A9E7-CDEEB2492EA4}" presName="linNode" presStyleCnt="0"/>
      <dgm:spPr/>
    </dgm:pt>
    <dgm:pt modelId="{E8D95C38-1113-41A9-ADBD-A85B380F2753}" type="pres">
      <dgm:prSet presAssocID="{70791338-928E-48AE-A9E7-CDEEB2492EA4}" presName="parentText" presStyleLbl="node1" presStyleIdx="0" presStyleCnt="3" custScaleX="277778">
        <dgm:presLayoutVars>
          <dgm:chMax val="1"/>
          <dgm:bulletEnabled val="1"/>
        </dgm:presLayoutVars>
      </dgm:prSet>
      <dgm:spPr/>
    </dgm:pt>
    <dgm:pt modelId="{CF73C275-FB36-44CF-BC03-D253B6BA1DED}" type="pres">
      <dgm:prSet presAssocID="{868B46E3-9F94-4FD6-9FA9-E6ED2AF0894D}" presName="sp" presStyleCnt="0"/>
      <dgm:spPr/>
    </dgm:pt>
    <dgm:pt modelId="{CC7955E8-3CB3-4BBB-A92F-4C222A3023D1}" type="pres">
      <dgm:prSet presAssocID="{F0D78E03-CE00-4BFE-BD8A-DD9CC6E63309}" presName="linNode" presStyleCnt="0"/>
      <dgm:spPr/>
    </dgm:pt>
    <dgm:pt modelId="{F9FC7A8D-A911-4C02-A41E-0D7465AF50F0}" type="pres">
      <dgm:prSet presAssocID="{F0D78E03-CE00-4BFE-BD8A-DD9CC6E63309}" presName="parentText" presStyleLbl="node1" presStyleIdx="1" presStyleCnt="3" custScaleX="278049" custScaleY="110410">
        <dgm:presLayoutVars>
          <dgm:chMax val="1"/>
          <dgm:bulletEnabled val="1"/>
        </dgm:presLayoutVars>
      </dgm:prSet>
      <dgm:spPr/>
    </dgm:pt>
    <dgm:pt modelId="{BE262727-F6AC-40DF-8754-7772584EA240}" type="pres">
      <dgm:prSet presAssocID="{654CFEE3-F62A-4EE7-9CFA-B26522F5E779}" presName="sp" presStyleCnt="0"/>
      <dgm:spPr/>
    </dgm:pt>
    <dgm:pt modelId="{C6E3B55E-A91D-4E49-94DD-1A4FB3A989E4}" type="pres">
      <dgm:prSet presAssocID="{6C4FE295-8DA3-4F02-A7CA-525FDBFEA1E2}" presName="linNode" presStyleCnt="0"/>
      <dgm:spPr/>
    </dgm:pt>
    <dgm:pt modelId="{7E7F5934-81AE-4F0B-A79F-68D3667B92AC}" type="pres">
      <dgm:prSet presAssocID="{6C4FE295-8DA3-4F02-A7CA-525FDBFEA1E2}" presName="parentText" presStyleLbl="node1" presStyleIdx="2" presStyleCnt="3" custScaleX="111475">
        <dgm:presLayoutVars>
          <dgm:chMax val="1"/>
          <dgm:bulletEnabled val="1"/>
        </dgm:presLayoutVars>
      </dgm:prSet>
      <dgm:spPr/>
    </dgm:pt>
    <dgm:pt modelId="{8708B523-FAB5-446D-A9DA-37CF295CF42C}" type="pres">
      <dgm:prSet presAssocID="{6C4FE295-8DA3-4F02-A7CA-525FDBFEA1E2}" presName="descendantText" presStyleLbl="alignAccFollowNode1" presStyleIdx="0" presStyleCnt="1" custScaleX="197718" custScaleY="123368">
        <dgm:presLayoutVars>
          <dgm:bulletEnabled val="1"/>
        </dgm:presLayoutVars>
      </dgm:prSet>
      <dgm:spPr/>
    </dgm:pt>
  </dgm:ptLst>
  <dgm:cxnLst>
    <dgm:cxn modelId="{B869B421-2ADF-4723-9679-832AC8017DA4}" srcId="{E141D3EB-5F63-40AB-A5A8-5C8548B9B39F}" destId="{70791338-928E-48AE-A9E7-CDEEB2492EA4}" srcOrd="0" destOrd="0" parTransId="{7BC337A4-E289-4348-AE90-5E9129BDED23}" sibTransId="{868B46E3-9F94-4FD6-9FA9-E6ED2AF0894D}"/>
    <dgm:cxn modelId="{4E374C36-1231-4A55-8EE9-023794315434}" srcId="{E141D3EB-5F63-40AB-A5A8-5C8548B9B39F}" destId="{F0D78E03-CE00-4BFE-BD8A-DD9CC6E63309}" srcOrd="1" destOrd="0" parTransId="{2D201161-5831-4F7C-90C5-E796C1DF5568}" sibTransId="{654CFEE3-F62A-4EE7-9CFA-B26522F5E779}"/>
    <dgm:cxn modelId="{6C916B43-462D-46FC-9B7E-F26F56FEBF93}" type="presOf" srcId="{F0D78E03-CE00-4BFE-BD8A-DD9CC6E63309}" destId="{F9FC7A8D-A911-4C02-A41E-0D7465AF50F0}" srcOrd="0" destOrd="0" presId="urn:microsoft.com/office/officeart/2005/8/layout/vList5"/>
    <dgm:cxn modelId="{E989966E-2354-4299-8EF8-2A5B13A04466}" type="presOf" srcId="{6C4FE295-8DA3-4F02-A7CA-525FDBFEA1E2}" destId="{7E7F5934-81AE-4F0B-A79F-68D3667B92AC}" srcOrd="0" destOrd="0" presId="urn:microsoft.com/office/officeart/2005/8/layout/vList5"/>
    <dgm:cxn modelId="{490F5F81-0AAE-4785-808A-304F6046663D}" srcId="{6C4FE295-8DA3-4F02-A7CA-525FDBFEA1E2}" destId="{4EF7CA66-89B6-4297-9AE1-2A1CE91D1C85}" srcOrd="0" destOrd="0" parTransId="{A985D2DC-CC24-4F7A-BA5B-FF2C3E67FA99}" sibTransId="{EB49E863-FD53-4986-A996-FAA0FB7AE003}"/>
    <dgm:cxn modelId="{3878BA89-CB3B-4502-B21F-4166DADF07F3}" type="presOf" srcId="{E141D3EB-5F63-40AB-A5A8-5C8548B9B39F}" destId="{42AD92AA-2A97-4D0F-BFA3-911CE4666781}" srcOrd="0" destOrd="0" presId="urn:microsoft.com/office/officeart/2005/8/layout/vList5"/>
    <dgm:cxn modelId="{189A9EA3-004C-4B80-804D-84D258EBE509}" type="presOf" srcId="{70791338-928E-48AE-A9E7-CDEEB2492EA4}" destId="{E8D95C38-1113-41A9-ADBD-A85B380F2753}" srcOrd="0" destOrd="0" presId="urn:microsoft.com/office/officeart/2005/8/layout/vList5"/>
    <dgm:cxn modelId="{5E075EA8-D517-4221-94FE-F15C68C7E7B9}" srcId="{6C4FE295-8DA3-4F02-A7CA-525FDBFEA1E2}" destId="{9A862836-BA93-49FE-A65A-63D15855610F}" srcOrd="1" destOrd="0" parTransId="{238CDA95-D678-4B80-89B6-2CF540ABD676}" sibTransId="{5780DC79-0BF8-4EF1-98E3-2F6879103F3A}"/>
    <dgm:cxn modelId="{E79DE0BE-CED5-4795-A711-0C0DE27861B2}" type="presOf" srcId="{0DEA8C05-60E4-4FC6-B6F9-5F454598A18E}" destId="{8708B523-FAB5-446D-A9DA-37CF295CF42C}" srcOrd="0" destOrd="2" presId="urn:microsoft.com/office/officeart/2005/8/layout/vList5"/>
    <dgm:cxn modelId="{20B59FC9-B25B-4F00-BC12-9E6020063994}" srcId="{6C4FE295-8DA3-4F02-A7CA-525FDBFEA1E2}" destId="{0DEA8C05-60E4-4FC6-B6F9-5F454598A18E}" srcOrd="2" destOrd="0" parTransId="{0A6D9DA6-1DF8-4FC5-A96C-B48717C11D2E}" sibTransId="{186E18E1-699B-41AD-962F-AB16374D1862}"/>
    <dgm:cxn modelId="{ACF38BE5-AE5B-4FD4-876B-30353FAFDDCD}" srcId="{E141D3EB-5F63-40AB-A5A8-5C8548B9B39F}" destId="{6C4FE295-8DA3-4F02-A7CA-525FDBFEA1E2}" srcOrd="2" destOrd="0" parTransId="{40E90A0A-6AA0-48C2-8333-2038733EF0FA}" sibTransId="{D3646A2E-A2A0-4A8E-9000-748CC037D5B2}"/>
    <dgm:cxn modelId="{BC02EEE8-FE43-421E-93A3-39FE0176FD94}" type="presOf" srcId="{4EF7CA66-89B6-4297-9AE1-2A1CE91D1C85}" destId="{8708B523-FAB5-446D-A9DA-37CF295CF42C}" srcOrd="0" destOrd="0" presId="urn:microsoft.com/office/officeart/2005/8/layout/vList5"/>
    <dgm:cxn modelId="{7AED95FA-6341-4FCD-A8BD-D90E9C21C227}" type="presOf" srcId="{9A862836-BA93-49FE-A65A-63D15855610F}" destId="{8708B523-FAB5-446D-A9DA-37CF295CF42C}" srcOrd="0" destOrd="1" presId="urn:microsoft.com/office/officeart/2005/8/layout/vList5"/>
    <dgm:cxn modelId="{30E3CE3F-0F9C-4BC0-8123-4BA88BBCE78B}" type="presParOf" srcId="{42AD92AA-2A97-4D0F-BFA3-911CE4666781}" destId="{716ED1FD-92D9-4AC8-8B9C-6C11A763CD18}" srcOrd="0" destOrd="0" presId="urn:microsoft.com/office/officeart/2005/8/layout/vList5"/>
    <dgm:cxn modelId="{E28EF906-A8E9-49D3-8769-5E718785CE6C}" type="presParOf" srcId="{716ED1FD-92D9-4AC8-8B9C-6C11A763CD18}" destId="{E8D95C38-1113-41A9-ADBD-A85B380F2753}" srcOrd="0" destOrd="0" presId="urn:microsoft.com/office/officeart/2005/8/layout/vList5"/>
    <dgm:cxn modelId="{75F9E88A-BD80-4ABD-B6E3-E9D503B61BB4}" type="presParOf" srcId="{42AD92AA-2A97-4D0F-BFA3-911CE4666781}" destId="{CF73C275-FB36-44CF-BC03-D253B6BA1DED}" srcOrd="1" destOrd="0" presId="urn:microsoft.com/office/officeart/2005/8/layout/vList5"/>
    <dgm:cxn modelId="{160D5222-E1AA-4A08-BDD5-402B59654ADD}" type="presParOf" srcId="{42AD92AA-2A97-4D0F-BFA3-911CE4666781}" destId="{CC7955E8-3CB3-4BBB-A92F-4C222A3023D1}" srcOrd="2" destOrd="0" presId="urn:microsoft.com/office/officeart/2005/8/layout/vList5"/>
    <dgm:cxn modelId="{80ECBE97-226F-4B54-A694-F46AF20A31D6}" type="presParOf" srcId="{CC7955E8-3CB3-4BBB-A92F-4C222A3023D1}" destId="{F9FC7A8D-A911-4C02-A41E-0D7465AF50F0}" srcOrd="0" destOrd="0" presId="urn:microsoft.com/office/officeart/2005/8/layout/vList5"/>
    <dgm:cxn modelId="{8C16B14F-2B4E-435C-B8D6-0895460D9B5E}" type="presParOf" srcId="{42AD92AA-2A97-4D0F-BFA3-911CE4666781}" destId="{BE262727-F6AC-40DF-8754-7772584EA240}" srcOrd="3" destOrd="0" presId="urn:microsoft.com/office/officeart/2005/8/layout/vList5"/>
    <dgm:cxn modelId="{67E7E8F6-BCE4-4801-8C08-3C18DE5220C4}" type="presParOf" srcId="{42AD92AA-2A97-4D0F-BFA3-911CE4666781}" destId="{C6E3B55E-A91D-4E49-94DD-1A4FB3A989E4}" srcOrd="4" destOrd="0" presId="urn:microsoft.com/office/officeart/2005/8/layout/vList5"/>
    <dgm:cxn modelId="{639BFD1C-99D3-4B91-BF71-84E844B22C49}" type="presParOf" srcId="{C6E3B55E-A91D-4E49-94DD-1A4FB3A989E4}" destId="{7E7F5934-81AE-4F0B-A79F-68D3667B92AC}" srcOrd="0" destOrd="0" presId="urn:microsoft.com/office/officeart/2005/8/layout/vList5"/>
    <dgm:cxn modelId="{76ED5B03-F6E1-4BA0-8107-7D503425C84A}" type="presParOf" srcId="{C6E3B55E-A91D-4E49-94DD-1A4FB3A989E4}" destId="{8708B523-FAB5-446D-A9DA-37CF295CF4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FF102A-055C-4179-97F7-622B1E65DC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E52F0D7-C027-4CD7-B00E-074CF2908F9D}">
      <dgm:prSet custT="1"/>
      <dgm:spPr/>
      <dgm:t>
        <a:bodyPr/>
        <a:lstStyle/>
        <a:p>
          <a:r>
            <a:rPr lang="tr-TR" sz="2200" dirty="0"/>
            <a:t>TSE </a:t>
          </a:r>
          <a:r>
            <a:rPr lang="tr-TR" sz="2200" b="1" dirty="0">
              <a:solidFill>
                <a:srgbClr val="FFC000"/>
              </a:solidFill>
            </a:rPr>
            <a:t>2024 2. Gözetim tetkikinde,</a:t>
          </a:r>
          <a:r>
            <a:rPr lang="tr-TR" sz="2200" dirty="0"/>
            <a:t> </a:t>
          </a:r>
          <a:r>
            <a:rPr lang="tr-TR" sz="2200" b="1" i="1" dirty="0"/>
            <a:t>‘</a:t>
          </a:r>
          <a:r>
            <a:rPr lang="tr-TR" sz="2200" b="1" i="1" baseline="0" dirty="0"/>
            <a:t>YGG Toplantısı giriş performans raporunun daha açıklayıcı hazırlanması’ </a:t>
          </a:r>
          <a:r>
            <a:rPr lang="tr-TR" sz="2200" dirty="0"/>
            <a:t>iyileştirme önerisinde bulundu. </a:t>
          </a:r>
        </a:p>
      </dgm:t>
    </dgm:pt>
    <dgm:pt modelId="{1019F2E0-7055-4407-AA96-8F6EEDB01E35}" type="parTrans" cxnId="{64A4678B-6E91-4DFC-889D-631C238D7264}">
      <dgm:prSet/>
      <dgm:spPr/>
      <dgm:t>
        <a:bodyPr/>
        <a:lstStyle/>
        <a:p>
          <a:endParaRPr lang="tr-TR"/>
        </a:p>
      </dgm:t>
    </dgm:pt>
    <dgm:pt modelId="{B2539EAA-2089-4188-8DF9-1649CDF6CB96}" type="sibTrans" cxnId="{64A4678B-6E91-4DFC-889D-631C238D7264}">
      <dgm:prSet/>
      <dgm:spPr/>
      <dgm:t>
        <a:bodyPr/>
        <a:lstStyle/>
        <a:p>
          <a:endParaRPr lang="tr-TR"/>
        </a:p>
      </dgm:t>
    </dgm:pt>
    <dgm:pt modelId="{BE80CBFD-B3B4-4C78-A272-EA82C931F8CA}">
      <dgm:prSet custT="1"/>
      <dgm:spPr/>
      <dgm:t>
        <a:bodyPr/>
        <a:lstStyle/>
        <a:p>
          <a:r>
            <a:rPr lang="tr-TR" sz="2400" dirty="0"/>
            <a:t>2025 Yılı </a:t>
          </a:r>
          <a:r>
            <a:rPr lang="tr-TR" sz="2400" b="1" i="1" dirty="0"/>
            <a:t>Kalite Yönetim Sistemi Faaliyet Raporu, </a:t>
          </a:r>
          <a:r>
            <a:rPr lang="tr-TR" sz="2400" b="1" dirty="0"/>
            <a:t>bu öneri kapsamında </a:t>
          </a:r>
          <a:r>
            <a:rPr lang="tr-TR" sz="2400" b="1" i="1" dirty="0">
              <a:solidFill>
                <a:schemeClr val="accent4"/>
              </a:solidFill>
            </a:rPr>
            <a:t>‘YGG Giriş Raporu’</a:t>
          </a:r>
          <a:r>
            <a:rPr lang="tr-TR" sz="2400" b="1" dirty="0"/>
            <a:t> formatında hazırlandı.</a:t>
          </a:r>
          <a:endParaRPr lang="tr-TR" sz="2400" dirty="0"/>
        </a:p>
      </dgm:t>
    </dgm:pt>
    <dgm:pt modelId="{9AB519E1-2C03-440B-B8B4-9CBDA05A8C11}" type="parTrans" cxnId="{84264044-4A8C-4B65-A6D5-537E034FDF6C}">
      <dgm:prSet/>
      <dgm:spPr/>
      <dgm:t>
        <a:bodyPr/>
        <a:lstStyle/>
        <a:p>
          <a:endParaRPr lang="tr-TR"/>
        </a:p>
      </dgm:t>
    </dgm:pt>
    <dgm:pt modelId="{913A515F-DFD7-4F18-9F70-3FCB3124F25B}" type="sibTrans" cxnId="{84264044-4A8C-4B65-A6D5-537E034FDF6C}">
      <dgm:prSet/>
      <dgm:spPr/>
      <dgm:t>
        <a:bodyPr/>
        <a:lstStyle/>
        <a:p>
          <a:endParaRPr lang="tr-TR"/>
        </a:p>
      </dgm:t>
    </dgm:pt>
    <dgm:pt modelId="{D31ABF20-4283-44B9-8CA9-EE048076F86F}">
      <dgm:prSet custT="1"/>
      <dgm:spPr/>
      <dgm:t>
        <a:bodyPr/>
        <a:lstStyle/>
        <a:p>
          <a:r>
            <a:rPr lang="tr-TR" sz="2200" dirty="0">
              <a:solidFill>
                <a:schemeClr val="bg1"/>
              </a:solidFill>
            </a:rPr>
            <a:t>Birimlerimiz, 2026 Yılı YGG Toplantılarını, hazırlayacakları </a:t>
          </a:r>
          <a:r>
            <a:rPr lang="tr-TR" sz="2200" b="1" dirty="0">
              <a:solidFill>
                <a:schemeClr val="accent4"/>
              </a:solidFill>
            </a:rPr>
            <a:t>giriş performans raporu</a:t>
          </a:r>
          <a:r>
            <a:rPr lang="tr-TR" sz="2200" b="0" dirty="0">
              <a:solidFill>
                <a:schemeClr val="bg1"/>
              </a:solidFill>
            </a:rPr>
            <a:t> </a:t>
          </a:r>
          <a:r>
            <a:rPr lang="tr-TR" sz="2200" dirty="0">
              <a:solidFill>
                <a:schemeClr val="bg1"/>
              </a:solidFill>
            </a:rPr>
            <a:t>ile  YGG Prosedürü ve Kapsam Analizi Prosedürü doğrultusunda gerçekleştirecektir.</a:t>
          </a:r>
          <a:r>
            <a:rPr lang="tr-TR" sz="2000" dirty="0">
              <a:solidFill>
                <a:schemeClr val="bg1"/>
              </a:solidFill>
            </a:rPr>
            <a:t> </a:t>
          </a:r>
        </a:p>
      </dgm:t>
    </dgm:pt>
    <dgm:pt modelId="{64C966E5-F241-4A32-9B06-C656F5CD0FAA}" type="parTrans" cxnId="{C516B826-146B-4285-8ACC-F1C1BD740387}">
      <dgm:prSet/>
      <dgm:spPr/>
      <dgm:t>
        <a:bodyPr/>
        <a:lstStyle/>
        <a:p>
          <a:endParaRPr lang="tr-TR"/>
        </a:p>
      </dgm:t>
    </dgm:pt>
    <dgm:pt modelId="{EB6B6DF6-6F33-4096-B96D-14C3CC11E38F}" type="sibTrans" cxnId="{C516B826-146B-4285-8ACC-F1C1BD740387}">
      <dgm:prSet/>
      <dgm:spPr/>
      <dgm:t>
        <a:bodyPr/>
        <a:lstStyle/>
        <a:p>
          <a:endParaRPr lang="tr-TR"/>
        </a:p>
      </dgm:t>
    </dgm:pt>
    <dgm:pt modelId="{13960BC2-6128-4C59-8832-E421004990A2}" type="pres">
      <dgm:prSet presAssocID="{4DFF102A-055C-4179-97F7-622B1E65DCF6}" presName="linear" presStyleCnt="0">
        <dgm:presLayoutVars>
          <dgm:animLvl val="lvl"/>
          <dgm:resizeHandles val="exact"/>
        </dgm:presLayoutVars>
      </dgm:prSet>
      <dgm:spPr/>
    </dgm:pt>
    <dgm:pt modelId="{59177D5C-CDCA-469B-A649-2256120BD5C4}" type="pres">
      <dgm:prSet presAssocID="{BE52F0D7-C027-4CD7-B00E-074CF2908F9D}" presName="parentText" presStyleLbl="node1" presStyleIdx="0" presStyleCnt="3" custScaleY="134542" custLinFactNeighborY="-78360">
        <dgm:presLayoutVars>
          <dgm:chMax val="0"/>
          <dgm:bulletEnabled val="1"/>
        </dgm:presLayoutVars>
      </dgm:prSet>
      <dgm:spPr/>
    </dgm:pt>
    <dgm:pt modelId="{DE21DB26-A59A-42B7-8CBC-47E4ECA570C3}" type="pres">
      <dgm:prSet presAssocID="{B2539EAA-2089-4188-8DF9-1649CDF6CB96}" presName="spacer" presStyleCnt="0"/>
      <dgm:spPr/>
    </dgm:pt>
    <dgm:pt modelId="{58CC7B5F-F7B7-4C5E-91DF-888AE8C55097}" type="pres">
      <dgm:prSet presAssocID="{BE80CBFD-B3B4-4C78-A272-EA82C931F8CA}" presName="parentText" presStyleLbl="node1" presStyleIdx="1" presStyleCnt="3" custScaleY="110323">
        <dgm:presLayoutVars>
          <dgm:chMax val="0"/>
          <dgm:bulletEnabled val="1"/>
        </dgm:presLayoutVars>
      </dgm:prSet>
      <dgm:spPr/>
    </dgm:pt>
    <dgm:pt modelId="{5FC6EA28-F97D-40BE-BCB7-78763BD20064}" type="pres">
      <dgm:prSet presAssocID="{913A515F-DFD7-4F18-9F70-3FCB3124F25B}" presName="spacer" presStyleCnt="0"/>
      <dgm:spPr/>
    </dgm:pt>
    <dgm:pt modelId="{1C0B1FCA-BF29-4772-AFB9-609E24F3CDDC}" type="pres">
      <dgm:prSet presAssocID="{D31ABF20-4283-44B9-8CA9-EE048076F86F}" presName="parentText" presStyleLbl="node1" presStyleIdx="2" presStyleCnt="3" custScaleY="134896">
        <dgm:presLayoutVars>
          <dgm:chMax val="0"/>
          <dgm:bulletEnabled val="1"/>
        </dgm:presLayoutVars>
      </dgm:prSet>
      <dgm:spPr/>
    </dgm:pt>
  </dgm:ptLst>
  <dgm:cxnLst>
    <dgm:cxn modelId="{2D5A7D1D-C6DF-401D-A325-478433745135}" type="presOf" srcId="{4DFF102A-055C-4179-97F7-622B1E65DCF6}" destId="{13960BC2-6128-4C59-8832-E421004990A2}" srcOrd="0" destOrd="0" presId="urn:microsoft.com/office/officeart/2005/8/layout/vList2"/>
    <dgm:cxn modelId="{C516B826-146B-4285-8ACC-F1C1BD740387}" srcId="{4DFF102A-055C-4179-97F7-622B1E65DCF6}" destId="{D31ABF20-4283-44B9-8CA9-EE048076F86F}" srcOrd="2" destOrd="0" parTransId="{64C966E5-F241-4A32-9B06-C656F5CD0FAA}" sibTransId="{EB6B6DF6-6F33-4096-B96D-14C3CC11E38F}"/>
    <dgm:cxn modelId="{84264044-4A8C-4B65-A6D5-537E034FDF6C}" srcId="{4DFF102A-055C-4179-97F7-622B1E65DCF6}" destId="{BE80CBFD-B3B4-4C78-A272-EA82C931F8CA}" srcOrd="1" destOrd="0" parTransId="{9AB519E1-2C03-440B-B8B4-9CBDA05A8C11}" sibTransId="{913A515F-DFD7-4F18-9F70-3FCB3124F25B}"/>
    <dgm:cxn modelId="{C2F69A70-CE62-4FFE-834D-D5ED725D59A3}" type="presOf" srcId="{BE80CBFD-B3B4-4C78-A272-EA82C931F8CA}" destId="{58CC7B5F-F7B7-4C5E-91DF-888AE8C55097}" srcOrd="0" destOrd="0" presId="urn:microsoft.com/office/officeart/2005/8/layout/vList2"/>
    <dgm:cxn modelId="{64A4678B-6E91-4DFC-889D-631C238D7264}" srcId="{4DFF102A-055C-4179-97F7-622B1E65DCF6}" destId="{BE52F0D7-C027-4CD7-B00E-074CF2908F9D}" srcOrd="0" destOrd="0" parTransId="{1019F2E0-7055-4407-AA96-8F6EEDB01E35}" sibTransId="{B2539EAA-2089-4188-8DF9-1649CDF6CB96}"/>
    <dgm:cxn modelId="{AE737EB3-D82E-4904-90FF-B8EB8362FF81}" type="presOf" srcId="{D31ABF20-4283-44B9-8CA9-EE048076F86F}" destId="{1C0B1FCA-BF29-4772-AFB9-609E24F3CDDC}" srcOrd="0" destOrd="0" presId="urn:microsoft.com/office/officeart/2005/8/layout/vList2"/>
    <dgm:cxn modelId="{248B2FDF-9C38-43EF-82C2-1ECBEB91C95F}" type="presOf" srcId="{BE52F0D7-C027-4CD7-B00E-074CF2908F9D}" destId="{59177D5C-CDCA-469B-A649-2256120BD5C4}" srcOrd="0" destOrd="0" presId="urn:microsoft.com/office/officeart/2005/8/layout/vList2"/>
    <dgm:cxn modelId="{0D81AF30-AEEF-4F12-B00C-4E96C2EF38B0}" type="presParOf" srcId="{13960BC2-6128-4C59-8832-E421004990A2}" destId="{59177D5C-CDCA-469B-A649-2256120BD5C4}" srcOrd="0" destOrd="0" presId="urn:microsoft.com/office/officeart/2005/8/layout/vList2"/>
    <dgm:cxn modelId="{C1898A80-1BE2-4AF8-A9E5-9E558397C1B9}" type="presParOf" srcId="{13960BC2-6128-4C59-8832-E421004990A2}" destId="{DE21DB26-A59A-42B7-8CBC-47E4ECA570C3}" srcOrd="1" destOrd="0" presId="urn:microsoft.com/office/officeart/2005/8/layout/vList2"/>
    <dgm:cxn modelId="{79FBA190-9237-4522-94EC-5A1C042C4C1C}" type="presParOf" srcId="{13960BC2-6128-4C59-8832-E421004990A2}" destId="{58CC7B5F-F7B7-4C5E-91DF-888AE8C55097}" srcOrd="2" destOrd="0" presId="urn:microsoft.com/office/officeart/2005/8/layout/vList2"/>
    <dgm:cxn modelId="{91A9399F-9F08-428A-931F-7624214C16FD}" type="presParOf" srcId="{13960BC2-6128-4C59-8832-E421004990A2}" destId="{5FC6EA28-F97D-40BE-BCB7-78763BD20064}" srcOrd="3" destOrd="0" presId="urn:microsoft.com/office/officeart/2005/8/layout/vList2"/>
    <dgm:cxn modelId="{0705EF13-B320-4B72-A6D6-D5F748CD5425}" type="presParOf" srcId="{13960BC2-6128-4C59-8832-E421004990A2}" destId="{1C0B1FCA-BF29-4772-AFB9-609E24F3CD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563078-FE4C-4932-9564-C9BD7581C49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DD764DE-103D-4392-8C47-93B2A456BBEC}">
      <dgm:prSet custT="1"/>
      <dgm:spPr/>
      <dgm:t>
        <a:bodyPr/>
        <a:lstStyle/>
        <a:p>
          <a:pPr algn="l"/>
          <a:r>
            <a:rPr lang="tr-TR" sz="2100" dirty="0"/>
            <a:t>Yönetimin gözden geçirmesi, aşağıdakiler dikkate alınarak planlanmalı ve gerçekleştirilmelidir:</a:t>
          </a:r>
        </a:p>
      </dgm:t>
    </dgm:pt>
    <dgm:pt modelId="{0FF80288-F8DE-4B21-BC0B-BD49B45B96DC}" type="parTrans" cxnId="{F610D50E-4C0E-47AC-90C8-DE8CC805D02F}">
      <dgm:prSet/>
      <dgm:spPr/>
      <dgm:t>
        <a:bodyPr/>
        <a:lstStyle/>
        <a:p>
          <a:endParaRPr lang="tr-TR"/>
        </a:p>
      </dgm:t>
    </dgm:pt>
    <dgm:pt modelId="{A1FB0D4A-FB5B-48F6-9DBF-1787DAE152A5}" type="sibTrans" cxnId="{F610D50E-4C0E-47AC-90C8-DE8CC805D02F}">
      <dgm:prSet/>
      <dgm:spPr/>
      <dgm:t>
        <a:bodyPr/>
        <a:lstStyle/>
        <a:p>
          <a:endParaRPr lang="tr-TR"/>
        </a:p>
      </dgm:t>
    </dgm:pt>
    <dgm:pt modelId="{BB5B7D92-57C4-4FA5-BDE3-B45185A8FDBE}">
      <dgm:prSet custT="1"/>
      <dgm:spPr/>
      <dgm:t>
        <a:bodyPr/>
        <a:lstStyle/>
        <a:p>
          <a:pPr algn="l"/>
          <a:r>
            <a:rPr lang="tr-TR" sz="2000" dirty="0"/>
            <a:t>a) Önceki yönetim gözden geçirmelerinde karar alınan faaliyetlerin durumu,</a:t>
          </a:r>
        </a:p>
      </dgm:t>
    </dgm:pt>
    <dgm:pt modelId="{297E850C-6B84-4861-9B51-8A0B07738618}" type="parTrans" cxnId="{38F51D11-656A-4B92-B284-E19182A5DF0A}">
      <dgm:prSet/>
      <dgm:spPr/>
      <dgm:t>
        <a:bodyPr/>
        <a:lstStyle/>
        <a:p>
          <a:endParaRPr lang="tr-TR"/>
        </a:p>
      </dgm:t>
    </dgm:pt>
    <dgm:pt modelId="{10EF6078-1BA8-44BB-8751-7D70E72B4CC4}" type="sibTrans" cxnId="{38F51D11-656A-4B92-B284-E19182A5DF0A}">
      <dgm:prSet/>
      <dgm:spPr/>
      <dgm:t>
        <a:bodyPr/>
        <a:lstStyle/>
        <a:p>
          <a:endParaRPr lang="tr-TR"/>
        </a:p>
      </dgm:t>
    </dgm:pt>
    <dgm:pt modelId="{F70C2210-52AD-4DB1-8F2E-F7C4AEAEB3A5}">
      <dgm:prSet custT="1"/>
      <dgm:spPr/>
      <dgm:t>
        <a:bodyPr/>
        <a:lstStyle/>
        <a:p>
          <a:pPr algn="l"/>
          <a:r>
            <a:rPr lang="tr-TR" sz="2000" dirty="0"/>
            <a:t>b) Kalite yönetim sistemi ile ilgili iç ve dış hususlardaki değişiklikler,</a:t>
          </a:r>
        </a:p>
      </dgm:t>
    </dgm:pt>
    <dgm:pt modelId="{1199EE45-C8C5-46C4-AD37-FED00C671201}" type="parTrans" cxnId="{66752824-693D-4310-BBB4-C1FC8F253FCA}">
      <dgm:prSet/>
      <dgm:spPr/>
      <dgm:t>
        <a:bodyPr/>
        <a:lstStyle/>
        <a:p>
          <a:endParaRPr lang="tr-TR"/>
        </a:p>
      </dgm:t>
    </dgm:pt>
    <dgm:pt modelId="{7ABED747-7F33-4A14-99EB-AFE84389E55F}" type="sibTrans" cxnId="{66752824-693D-4310-BBB4-C1FC8F253FCA}">
      <dgm:prSet/>
      <dgm:spPr/>
      <dgm:t>
        <a:bodyPr/>
        <a:lstStyle/>
        <a:p>
          <a:endParaRPr lang="tr-TR"/>
        </a:p>
      </dgm:t>
    </dgm:pt>
    <dgm:pt modelId="{0CD9117B-1750-43AA-935F-9FE68D7AB738}">
      <dgm:prSet custT="1"/>
      <dgm:spPr/>
      <dgm:t>
        <a:bodyPr/>
        <a:lstStyle/>
        <a:p>
          <a:pPr algn="l"/>
          <a:r>
            <a:rPr lang="tr-TR" sz="2000" dirty="0"/>
            <a:t>c) Aşağıdakilerle ilgili eğilimler dâhil, kalite yönetim sisteminin performansı ve etkinliği ile ilgili bilgi:</a:t>
          </a:r>
        </a:p>
      </dgm:t>
    </dgm:pt>
    <dgm:pt modelId="{C6BB37DF-17B4-4E23-AFC5-43BF0B711390}" type="parTrans" cxnId="{25CDFF52-E01E-4C2F-951B-A1D7D6F49F0D}">
      <dgm:prSet/>
      <dgm:spPr/>
      <dgm:t>
        <a:bodyPr/>
        <a:lstStyle/>
        <a:p>
          <a:endParaRPr lang="tr-TR"/>
        </a:p>
      </dgm:t>
    </dgm:pt>
    <dgm:pt modelId="{4EDEF449-A14B-45B8-A567-23572A5C859D}" type="sibTrans" cxnId="{25CDFF52-E01E-4C2F-951B-A1D7D6F49F0D}">
      <dgm:prSet/>
      <dgm:spPr/>
      <dgm:t>
        <a:bodyPr/>
        <a:lstStyle/>
        <a:p>
          <a:endParaRPr lang="tr-TR"/>
        </a:p>
      </dgm:t>
    </dgm:pt>
    <dgm:pt modelId="{C102F529-B2F0-448C-A52B-86933B3D60D5}">
      <dgm:prSet custT="1"/>
      <dgm:spPr/>
      <dgm:t>
        <a:bodyPr/>
        <a:lstStyle/>
        <a:p>
          <a:pPr algn="l"/>
          <a:r>
            <a:rPr lang="tr-TR" sz="2000" dirty="0"/>
            <a:t>1) Müşteri memnuniyeti ve ilgili taraflardan gelen geri bildirimler, </a:t>
          </a:r>
        </a:p>
      </dgm:t>
    </dgm:pt>
    <dgm:pt modelId="{76FB9ED5-478B-443D-8A16-1067A5A157EB}" type="parTrans" cxnId="{1EABE742-895D-4354-8A48-1F1D50140221}">
      <dgm:prSet/>
      <dgm:spPr/>
      <dgm:t>
        <a:bodyPr/>
        <a:lstStyle/>
        <a:p>
          <a:endParaRPr lang="tr-TR"/>
        </a:p>
      </dgm:t>
    </dgm:pt>
    <dgm:pt modelId="{AFE775DD-2EDD-45F2-ACE1-0265070546BD}" type="sibTrans" cxnId="{1EABE742-895D-4354-8A48-1F1D50140221}">
      <dgm:prSet/>
      <dgm:spPr/>
      <dgm:t>
        <a:bodyPr/>
        <a:lstStyle/>
        <a:p>
          <a:endParaRPr lang="tr-TR"/>
        </a:p>
      </dgm:t>
    </dgm:pt>
    <dgm:pt modelId="{88A63C53-DC16-438A-AD52-87354C59B401}">
      <dgm:prSet custT="1"/>
      <dgm:spPr/>
      <dgm:t>
        <a:bodyPr/>
        <a:lstStyle/>
        <a:p>
          <a:pPr algn="l"/>
          <a:r>
            <a:rPr lang="tr-TR" sz="2000" dirty="0"/>
            <a:t>2) Kalite hedeflerine erişme derecesi,  </a:t>
          </a:r>
        </a:p>
      </dgm:t>
    </dgm:pt>
    <dgm:pt modelId="{C8354173-A312-468C-9D3E-E4489F8729E9}" type="parTrans" cxnId="{8F69739B-B2DD-424C-A3FA-2A3218723920}">
      <dgm:prSet/>
      <dgm:spPr/>
      <dgm:t>
        <a:bodyPr/>
        <a:lstStyle/>
        <a:p>
          <a:endParaRPr lang="tr-TR"/>
        </a:p>
      </dgm:t>
    </dgm:pt>
    <dgm:pt modelId="{D1AAF9AF-2B8E-4953-9B2F-8D7D6123F15F}" type="sibTrans" cxnId="{8F69739B-B2DD-424C-A3FA-2A3218723920}">
      <dgm:prSet/>
      <dgm:spPr/>
      <dgm:t>
        <a:bodyPr/>
        <a:lstStyle/>
        <a:p>
          <a:endParaRPr lang="tr-TR"/>
        </a:p>
      </dgm:t>
    </dgm:pt>
    <dgm:pt modelId="{F733C3EB-F8D9-4732-A294-60D464AFF4F5}">
      <dgm:prSet custT="1"/>
      <dgm:spPr/>
      <dgm:t>
        <a:bodyPr/>
        <a:lstStyle/>
        <a:p>
          <a:pPr algn="l"/>
          <a:r>
            <a:rPr lang="tr-TR" sz="2000" dirty="0"/>
            <a:t>3) Proses performansı ile ürün ve hizmetlerin uygunluğu,</a:t>
          </a:r>
        </a:p>
      </dgm:t>
    </dgm:pt>
    <dgm:pt modelId="{32F4AC5C-CB1B-45AA-8303-447518AA0ED9}" type="parTrans" cxnId="{C8858805-41B8-415F-AA4C-AC24957AC44F}">
      <dgm:prSet/>
      <dgm:spPr/>
      <dgm:t>
        <a:bodyPr/>
        <a:lstStyle/>
        <a:p>
          <a:endParaRPr lang="tr-TR"/>
        </a:p>
      </dgm:t>
    </dgm:pt>
    <dgm:pt modelId="{9FA66573-2D8B-4C01-8DF0-B475B8208663}" type="sibTrans" cxnId="{C8858805-41B8-415F-AA4C-AC24957AC44F}">
      <dgm:prSet/>
      <dgm:spPr/>
      <dgm:t>
        <a:bodyPr/>
        <a:lstStyle/>
        <a:p>
          <a:endParaRPr lang="tr-TR"/>
        </a:p>
      </dgm:t>
    </dgm:pt>
    <dgm:pt modelId="{E3C92D8C-C89B-4043-9078-122900B4FB67}">
      <dgm:prSet custT="1"/>
      <dgm:spPr/>
      <dgm:t>
        <a:bodyPr/>
        <a:lstStyle/>
        <a:p>
          <a:pPr algn="l"/>
          <a:r>
            <a:rPr lang="tr-TR" sz="2000" dirty="0"/>
            <a:t>4) Uygunsuzluklar ve düzeltici faaliyetler, </a:t>
          </a:r>
        </a:p>
      </dgm:t>
    </dgm:pt>
    <dgm:pt modelId="{445BE8E7-70F2-4777-AF6F-1F8F8EDC2D0F}" type="parTrans" cxnId="{AC8054FD-28BC-403E-ABE3-FDEBF1E2DC05}">
      <dgm:prSet/>
      <dgm:spPr/>
      <dgm:t>
        <a:bodyPr/>
        <a:lstStyle/>
        <a:p>
          <a:endParaRPr lang="tr-TR"/>
        </a:p>
      </dgm:t>
    </dgm:pt>
    <dgm:pt modelId="{41FD7150-B62D-4103-95B5-EB393F62EE8F}" type="sibTrans" cxnId="{AC8054FD-28BC-403E-ABE3-FDEBF1E2DC05}">
      <dgm:prSet/>
      <dgm:spPr/>
      <dgm:t>
        <a:bodyPr/>
        <a:lstStyle/>
        <a:p>
          <a:endParaRPr lang="tr-TR"/>
        </a:p>
      </dgm:t>
    </dgm:pt>
    <dgm:pt modelId="{653F55E7-4370-4F39-BAEE-459E6FD296F2}">
      <dgm:prSet custT="1"/>
      <dgm:spPr/>
      <dgm:t>
        <a:bodyPr/>
        <a:lstStyle/>
        <a:p>
          <a:pPr algn="l"/>
          <a:r>
            <a:rPr lang="tr-TR" sz="2000" dirty="0"/>
            <a:t>5) İzleme ve ölçme sonuçları,   </a:t>
          </a:r>
        </a:p>
      </dgm:t>
    </dgm:pt>
    <dgm:pt modelId="{DBF4B562-8405-4DCE-99AD-F313A3A48388}" type="parTrans" cxnId="{6E2DE234-904B-434F-B979-4BCB31202056}">
      <dgm:prSet/>
      <dgm:spPr/>
      <dgm:t>
        <a:bodyPr/>
        <a:lstStyle/>
        <a:p>
          <a:endParaRPr lang="tr-TR"/>
        </a:p>
      </dgm:t>
    </dgm:pt>
    <dgm:pt modelId="{C06102A2-3B93-4896-83E7-69CF699C80EC}" type="sibTrans" cxnId="{6E2DE234-904B-434F-B979-4BCB31202056}">
      <dgm:prSet/>
      <dgm:spPr/>
      <dgm:t>
        <a:bodyPr/>
        <a:lstStyle/>
        <a:p>
          <a:endParaRPr lang="tr-TR"/>
        </a:p>
      </dgm:t>
    </dgm:pt>
    <dgm:pt modelId="{F439AF51-D694-4379-A6D4-D5F975EA126B}">
      <dgm:prSet custT="1"/>
      <dgm:spPr/>
      <dgm:t>
        <a:bodyPr/>
        <a:lstStyle/>
        <a:p>
          <a:pPr algn="l"/>
          <a:r>
            <a:rPr lang="tr-TR" sz="2000" dirty="0"/>
            <a:t>6) Tetkik sonuçları,</a:t>
          </a:r>
        </a:p>
      </dgm:t>
    </dgm:pt>
    <dgm:pt modelId="{8FF3EE32-2CA7-4285-A319-AA45369F64E8}" type="parTrans" cxnId="{748F6C3B-1815-4A2D-BFE8-3C78A456DAB9}">
      <dgm:prSet/>
      <dgm:spPr/>
      <dgm:t>
        <a:bodyPr/>
        <a:lstStyle/>
        <a:p>
          <a:endParaRPr lang="tr-TR"/>
        </a:p>
      </dgm:t>
    </dgm:pt>
    <dgm:pt modelId="{DB69FD61-68E3-4F5C-9675-517C4DC6424A}" type="sibTrans" cxnId="{748F6C3B-1815-4A2D-BFE8-3C78A456DAB9}">
      <dgm:prSet/>
      <dgm:spPr/>
      <dgm:t>
        <a:bodyPr/>
        <a:lstStyle/>
        <a:p>
          <a:endParaRPr lang="tr-TR"/>
        </a:p>
      </dgm:t>
    </dgm:pt>
    <dgm:pt modelId="{1044F921-F953-4147-BFC4-BE3A2A962DDF}">
      <dgm:prSet custT="1"/>
      <dgm:spPr/>
      <dgm:t>
        <a:bodyPr/>
        <a:lstStyle/>
        <a:p>
          <a:pPr algn="l"/>
          <a:r>
            <a:rPr lang="tr-TR" sz="2000" dirty="0"/>
            <a:t>7) Dış tedarikçilerin performansı, </a:t>
          </a:r>
        </a:p>
      </dgm:t>
    </dgm:pt>
    <dgm:pt modelId="{6CA36816-CDD7-4429-BC40-678A683E9CF6}" type="parTrans" cxnId="{39408D13-0A9D-46B1-B034-DB5ADB94E241}">
      <dgm:prSet/>
      <dgm:spPr/>
      <dgm:t>
        <a:bodyPr/>
        <a:lstStyle/>
        <a:p>
          <a:endParaRPr lang="tr-TR"/>
        </a:p>
      </dgm:t>
    </dgm:pt>
    <dgm:pt modelId="{938572B2-4C83-4DD9-ABF4-8C4E2E421188}" type="sibTrans" cxnId="{39408D13-0A9D-46B1-B034-DB5ADB94E241}">
      <dgm:prSet/>
      <dgm:spPr/>
      <dgm:t>
        <a:bodyPr/>
        <a:lstStyle/>
        <a:p>
          <a:endParaRPr lang="tr-TR"/>
        </a:p>
      </dgm:t>
    </dgm:pt>
    <dgm:pt modelId="{EB73AF3D-4064-4E5A-A854-E8D26A090879}">
      <dgm:prSet custT="1"/>
      <dgm:spPr/>
      <dgm:t>
        <a:bodyPr/>
        <a:lstStyle/>
        <a:p>
          <a:pPr algn="l"/>
          <a:r>
            <a:rPr lang="tr-TR" sz="2000" dirty="0"/>
            <a:t>d) Kaynakların yeterliği,  </a:t>
          </a:r>
        </a:p>
      </dgm:t>
    </dgm:pt>
    <dgm:pt modelId="{C23DC81A-11FB-47DA-AB3C-533C25C04AB5}" type="parTrans" cxnId="{20762590-50C6-4126-9CBA-9413535CCA4B}">
      <dgm:prSet/>
      <dgm:spPr/>
      <dgm:t>
        <a:bodyPr/>
        <a:lstStyle/>
        <a:p>
          <a:endParaRPr lang="tr-TR"/>
        </a:p>
      </dgm:t>
    </dgm:pt>
    <dgm:pt modelId="{239E64A6-CDC0-4A3D-8EE3-D3CDD1CB9649}" type="sibTrans" cxnId="{20762590-50C6-4126-9CBA-9413535CCA4B}">
      <dgm:prSet/>
      <dgm:spPr/>
      <dgm:t>
        <a:bodyPr/>
        <a:lstStyle/>
        <a:p>
          <a:endParaRPr lang="tr-TR"/>
        </a:p>
      </dgm:t>
    </dgm:pt>
    <dgm:pt modelId="{9D000082-9B28-4DFE-AF54-6053CCD6CDA4}">
      <dgm:prSet custT="1"/>
      <dgm:spPr/>
      <dgm:t>
        <a:bodyPr/>
        <a:lstStyle/>
        <a:p>
          <a:pPr algn="l"/>
          <a:r>
            <a:rPr lang="tr-TR" sz="2000" dirty="0"/>
            <a:t>e) Risk ve fırsatların belirlenmesi için gerçekleştirilen faaliyetlerin</a:t>
          </a:r>
          <a:r>
            <a:rPr lang="tr-TR" sz="2000" b="1" dirty="0"/>
            <a:t> </a:t>
          </a:r>
          <a:r>
            <a:rPr lang="tr-TR" sz="2000" dirty="0"/>
            <a:t>etkinliği,</a:t>
          </a:r>
        </a:p>
      </dgm:t>
    </dgm:pt>
    <dgm:pt modelId="{8E617308-49C9-4754-B1E4-5607D65D7BCB}" type="parTrans" cxnId="{AEBE8E18-4FA5-4429-9971-3B7114968C57}">
      <dgm:prSet/>
      <dgm:spPr/>
      <dgm:t>
        <a:bodyPr/>
        <a:lstStyle/>
        <a:p>
          <a:endParaRPr lang="tr-TR"/>
        </a:p>
      </dgm:t>
    </dgm:pt>
    <dgm:pt modelId="{C7BC83C8-A999-4DF1-9783-6DA63E2CC5CD}" type="sibTrans" cxnId="{AEBE8E18-4FA5-4429-9971-3B7114968C57}">
      <dgm:prSet/>
      <dgm:spPr/>
      <dgm:t>
        <a:bodyPr/>
        <a:lstStyle/>
        <a:p>
          <a:endParaRPr lang="tr-TR"/>
        </a:p>
      </dgm:t>
    </dgm:pt>
    <dgm:pt modelId="{F0FEB95A-1E7D-49AF-AE5A-4D515E7ABB84}">
      <dgm:prSet custT="1"/>
      <dgm:spPr/>
      <dgm:t>
        <a:bodyPr/>
        <a:lstStyle/>
        <a:p>
          <a:pPr algn="l"/>
          <a:r>
            <a:rPr lang="tr-TR" sz="2000" dirty="0"/>
            <a:t>f) İyileştirme için fırsatlar.</a:t>
          </a:r>
        </a:p>
      </dgm:t>
    </dgm:pt>
    <dgm:pt modelId="{8C73205D-7D33-4CEB-B2AF-0B50C019E302}" type="parTrans" cxnId="{B3A0A794-B9B0-4452-8F52-520CC7E271BA}">
      <dgm:prSet/>
      <dgm:spPr/>
      <dgm:t>
        <a:bodyPr/>
        <a:lstStyle/>
        <a:p>
          <a:endParaRPr lang="tr-TR"/>
        </a:p>
      </dgm:t>
    </dgm:pt>
    <dgm:pt modelId="{3CA99A0B-2998-4949-A86C-FAF66F913D39}" type="sibTrans" cxnId="{B3A0A794-B9B0-4452-8F52-520CC7E271BA}">
      <dgm:prSet/>
      <dgm:spPr/>
      <dgm:t>
        <a:bodyPr/>
        <a:lstStyle/>
        <a:p>
          <a:endParaRPr lang="tr-TR"/>
        </a:p>
      </dgm:t>
    </dgm:pt>
    <dgm:pt modelId="{F0D89444-A4D0-455D-B77B-0AE5141DF56B}" type="pres">
      <dgm:prSet presAssocID="{A9563078-FE4C-4932-9564-C9BD7581C498}" presName="compositeShape" presStyleCnt="0">
        <dgm:presLayoutVars>
          <dgm:dir/>
          <dgm:resizeHandles/>
        </dgm:presLayoutVars>
      </dgm:prSet>
      <dgm:spPr/>
    </dgm:pt>
    <dgm:pt modelId="{C91F728B-48F6-4BC7-B47A-B93CCB42E003}" type="pres">
      <dgm:prSet presAssocID="{A9563078-FE4C-4932-9564-C9BD7581C498}" presName="pyramid" presStyleLbl="node1" presStyleIdx="0" presStyleCnt="1" custFlipVert="1" custScaleX="831" custScaleY="831" custLinFactX="34455" custLinFactNeighborX="100000" custLinFactNeighborY="11318"/>
      <dgm:spPr/>
    </dgm:pt>
    <dgm:pt modelId="{E866443A-D03E-416B-AFFE-706AF7412E5E}" type="pres">
      <dgm:prSet presAssocID="{A9563078-FE4C-4932-9564-C9BD7581C498}" presName="theList" presStyleCnt="0"/>
      <dgm:spPr/>
    </dgm:pt>
    <dgm:pt modelId="{71171B4F-E5DE-43EA-8482-1945638336D4}" type="pres">
      <dgm:prSet presAssocID="{4DD764DE-103D-4392-8C47-93B2A456BBEC}" presName="aNode" presStyleLbl="fgAcc1" presStyleIdx="0" presStyleCnt="14" custScaleX="297343" custScaleY="123243" custLinFactY="-100000" custLinFactNeighborY="-152310">
        <dgm:presLayoutVars>
          <dgm:bulletEnabled val="1"/>
        </dgm:presLayoutVars>
      </dgm:prSet>
      <dgm:spPr/>
    </dgm:pt>
    <dgm:pt modelId="{347C0D93-36F1-442A-957D-8E33C9770196}" type="pres">
      <dgm:prSet presAssocID="{4DD764DE-103D-4392-8C47-93B2A456BBEC}" presName="aSpace" presStyleCnt="0"/>
      <dgm:spPr/>
    </dgm:pt>
    <dgm:pt modelId="{E42EF834-CD1B-4927-AE00-645D7655176A}" type="pres">
      <dgm:prSet presAssocID="{BB5B7D92-57C4-4FA5-BDE3-B45185A8FDBE}" presName="aNode" presStyleLbl="fgAcc1" presStyleIdx="1" presStyleCnt="14" custScaleX="297344" custScaleY="121282" custLinFactY="-43269" custLinFactNeighborY="-100000">
        <dgm:presLayoutVars>
          <dgm:bulletEnabled val="1"/>
        </dgm:presLayoutVars>
      </dgm:prSet>
      <dgm:spPr/>
    </dgm:pt>
    <dgm:pt modelId="{C909FA3A-576E-44F6-A2AB-6B7013923F69}" type="pres">
      <dgm:prSet presAssocID="{BB5B7D92-57C4-4FA5-BDE3-B45185A8FDBE}" presName="aSpace" presStyleCnt="0"/>
      <dgm:spPr/>
    </dgm:pt>
    <dgm:pt modelId="{D87598CD-0F99-4DC2-B56E-97DAE52BB6E7}" type="pres">
      <dgm:prSet presAssocID="{F70C2210-52AD-4DB1-8F2E-F7C4AEAEB3A5}" presName="aNode" presStyleLbl="fgAcc1" presStyleIdx="2" presStyleCnt="14" custScaleX="296710" custScaleY="116102" custLinFactY="-28152" custLinFactNeighborX="-317" custLinFactNeighborY="-100000">
        <dgm:presLayoutVars>
          <dgm:bulletEnabled val="1"/>
        </dgm:presLayoutVars>
      </dgm:prSet>
      <dgm:spPr/>
    </dgm:pt>
    <dgm:pt modelId="{F9657329-8ED4-4B5B-A306-CBEF05C5723D}" type="pres">
      <dgm:prSet presAssocID="{F70C2210-52AD-4DB1-8F2E-F7C4AEAEB3A5}" presName="aSpace" presStyleCnt="0"/>
      <dgm:spPr/>
    </dgm:pt>
    <dgm:pt modelId="{0C71394C-7242-4D67-9FCC-CE48A4138A6A}" type="pres">
      <dgm:prSet presAssocID="{0CD9117B-1750-43AA-935F-9FE68D7AB738}" presName="aNode" presStyleLbl="fgAcc1" presStyleIdx="3" presStyleCnt="14" custScaleX="297343" custScaleY="120837" custLinFactY="-13034" custLinFactNeighborX="0" custLinFactNeighborY="-100000">
        <dgm:presLayoutVars>
          <dgm:bulletEnabled val="1"/>
        </dgm:presLayoutVars>
      </dgm:prSet>
      <dgm:spPr/>
    </dgm:pt>
    <dgm:pt modelId="{F5CE4578-7D29-4C10-8B0A-63CCC5C01DAA}" type="pres">
      <dgm:prSet presAssocID="{0CD9117B-1750-43AA-935F-9FE68D7AB738}" presName="aSpace" presStyleCnt="0"/>
      <dgm:spPr/>
    </dgm:pt>
    <dgm:pt modelId="{A2FD6C71-8807-42C0-B7D5-9E2E51FD0393}" type="pres">
      <dgm:prSet presAssocID="{C102F529-B2F0-448C-A52B-86933B3D60D5}" presName="aNode" presStyleLbl="fgAcc1" presStyleIdx="4" presStyleCnt="14" custScaleX="194525">
        <dgm:presLayoutVars>
          <dgm:bulletEnabled val="1"/>
        </dgm:presLayoutVars>
      </dgm:prSet>
      <dgm:spPr/>
    </dgm:pt>
    <dgm:pt modelId="{ECAFBE81-062D-4F20-AA42-FE1E0C5F16EC}" type="pres">
      <dgm:prSet presAssocID="{C102F529-B2F0-448C-A52B-86933B3D60D5}" presName="aSpace" presStyleCnt="0"/>
      <dgm:spPr/>
    </dgm:pt>
    <dgm:pt modelId="{ADD4415A-06C1-4E97-936B-A69F676B9976}" type="pres">
      <dgm:prSet presAssocID="{88A63C53-DC16-438A-AD52-87354C59B401}" presName="aNode" presStyleLbl="fgAcc1" presStyleIdx="5" presStyleCnt="14" custScaleX="194525">
        <dgm:presLayoutVars>
          <dgm:bulletEnabled val="1"/>
        </dgm:presLayoutVars>
      </dgm:prSet>
      <dgm:spPr/>
    </dgm:pt>
    <dgm:pt modelId="{23D28D59-8F79-43C4-99B3-1EB92D55182B}" type="pres">
      <dgm:prSet presAssocID="{88A63C53-DC16-438A-AD52-87354C59B401}" presName="aSpace" presStyleCnt="0"/>
      <dgm:spPr/>
    </dgm:pt>
    <dgm:pt modelId="{8D0F9683-DBA2-4DB6-9773-22DE88FD7C2E}" type="pres">
      <dgm:prSet presAssocID="{F733C3EB-F8D9-4732-A294-60D464AFF4F5}" presName="aNode" presStyleLbl="fgAcc1" presStyleIdx="6" presStyleCnt="14" custScaleX="194525">
        <dgm:presLayoutVars>
          <dgm:bulletEnabled val="1"/>
        </dgm:presLayoutVars>
      </dgm:prSet>
      <dgm:spPr/>
    </dgm:pt>
    <dgm:pt modelId="{3D34C570-031D-45EE-9407-72C0C5E77F64}" type="pres">
      <dgm:prSet presAssocID="{F733C3EB-F8D9-4732-A294-60D464AFF4F5}" presName="aSpace" presStyleCnt="0"/>
      <dgm:spPr/>
    </dgm:pt>
    <dgm:pt modelId="{8A28B711-3310-48E5-9BCF-9C82DCA2FC93}" type="pres">
      <dgm:prSet presAssocID="{E3C92D8C-C89B-4043-9078-122900B4FB67}" presName="aNode" presStyleLbl="fgAcc1" presStyleIdx="7" presStyleCnt="14" custScaleX="194525">
        <dgm:presLayoutVars>
          <dgm:bulletEnabled val="1"/>
        </dgm:presLayoutVars>
      </dgm:prSet>
      <dgm:spPr/>
    </dgm:pt>
    <dgm:pt modelId="{E1529960-DF9B-4DFD-8853-23BCD060F32C}" type="pres">
      <dgm:prSet presAssocID="{E3C92D8C-C89B-4043-9078-122900B4FB67}" presName="aSpace" presStyleCnt="0"/>
      <dgm:spPr/>
    </dgm:pt>
    <dgm:pt modelId="{A0D2D2CC-BA5C-4F5D-BEA9-86EDC4D8709A}" type="pres">
      <dgm:prSet presAssocID="{653F55E7-4370-4F39-BAEE-459E6FD296F2}" presName="aNode" presStyleLbl="fgAcc1" presStyleIdx="8" presStyleCnt="14" custScaleX="194525">
        <dgm:presLayoutVars>
          <dgm:bulletEnabled val="1"/>
        </dgm:presLayoutVars>
      </dgm:prSet>
      <dgm:spPr/>
    </dgm:pt>
    <dgm:pt modelId="{0A696624-18A3-46E9-A574-984846C9E0B8}" type="pres">
      <dgm:prSet presAssocID="{653F55E7-4370-4F39-BAEE-459E6FD296F2}" presName="aSpace" presStyleCnt="0"/>
      <dgm:spPr/>
    </dgm:pt>
    <dgm:pt modelId="{401B55FE-AA65-48DD-805C-ED7B07A62B8E}" type="pres">
      <dgm:prSet presAssocID="{F439AF51-D694-4379-A6D4-D5F975EA126B}" presName="aNode" presStyleLbl="fgAcc1" presStyleIdx="9" presStyleCnt="14" custScaleX="194525">
        <dgm:presLayoutVars>
          <dgm:bulletEnabled val="1"/>
        </dgm:presLayoutVars>
      </dgm:prSet>
      <dgm:spPr/>
    </dgm:pt>
    <dgm:pt modelId="{EA1FA2C3-3A39-4C3B-B7C5-81FA408375D6}" type="pres">
      <dgm:prSet presAssocID="{F439AF51-D694-4379-A6D4-D5F975EA126B}" presName="aSpace" presStyleCnt="0"/>
      <dgm:spPr/>
    </dgm:pt>
    <dgm:pt modelId="{D4D234BE-CDF2-4036-86E8-E0ECA4770226}" type="pres">
      <dgm:prSet presAssocID="{1044F921-F953-4147-BFC4-BE3A2A962DDF}" presName="aNode" presStyleLbl="fgAcc1" presStyleIdx="10" presStyleCnt="14" custScaleX="194525">
        <dgm:presLayoutVars>
          <dgm:bulletEnabled val="1"/>
        </dgm:presLayoutVars>
      </dgm:prSet>
      <dgm:spPr/>
    </dgm:pt>
    <dgm:pt modelId="{DA3C1EDC-131C-4E05-92BE-8A58FE0CF51E}" type="pres">
      <dgm:prSet presAssocID="{1044F921-F953-4147-BFC4-BE3A2A962DDF}" presName="aSpace" presStyleCnt="0"/>
      <dgm:spPr/>
    </dgm:pt>
    <dgm:pt modelId="{946F1862-CE26-4E41-AB22-B6E801E6F849}" type="pres">
      <dgm:prSet presAssocID="{EB73AF3D-4064-4E5A-A854-E8D26A090879}" presName="aNode" presStyleLbl="fgAcc1" presStyleIdx="11" presStyleCnt="14" custScaleX="297737" custLinFactNeighborX="-8059">
        <dgm:presLayoutVars>
          <dgm:bulletEnabled val="1"/>
        </dgm:presLayoutVars>
      </dgm:prSet>
      <dgm:spPr/>
    </dgm:pt>
    <dgm:pt modelId="{A577FFE9-88A6-4440-87D2-C9B566F9257C}" type="pres">
      <dgm:prSet presAssocID="{EB73AF3D-4064-4E5A-A854-E8D26A090879}" presName="aSpace" presStyleCnt="0"/>
      <dgm:spPr/>
    </dgm:pt>
    <dgm:pt modelId="{8DACBBE9-1942-4C9C-82D5-A212DF9399A9}" type="pres">
      <dgm:prSet presAssocID="{9D000082-9B28-4DFE-AF54-6053CCD6CDA4}" presName="aNode" presStyleLbl="fgAcc1" presStyleIdx="12" presStyleCnt="14" custScaleX="297737">
        <dgm:presLayoutVars>
          <dgm:bulletEnabled val="1"/>
        </dgm:presLayoutVars>
      </dgm:prSet>
      <dgm:spPr/>
    </dgm:pt>
    <dgm:pt modelId="{83E0FAAD-482C-440C-A98B-6BE5A8060A67}" type="pres">
      <dgm:prSet presAssocID="{9D000082-9B28-4DFE-AF54-6053CCD6CDA4}" presName="aSpace" presStyleCnt="0"/>
      <dgm:spPr/>
    </dgm:pt>
    <dgm:pt modelId="{AF288B95-DAB0-4084-95AB-D1F1C248EA2F}" type="pres">
      <dgm:prSet presAssocID="{F0FEB95A-1E7D-49AF-AE5A-4D515E7ABB84}" presName="aNode" presStyleLbl="fgAcc1" presStyleIdx="13" presStyleCnt="14" custScaleX="297737">
        <dgm:presLayoutVars>
          <dgm:bulletEnabled val="1"/>
        </dgm:presLayoutVars>
      </dgm:prSet>
      <dgm:spPr/>
    </dgm:pt>
    <dgm:pt modelId="{88AF8AD2-3A82-44DB-84A2-F0908ECCFA29}" type="pres">
      <dgm:prSet presAssocID="{F0FEB95A-1E7D-49AF-AE5A-4D515E7ABB84}" presName="aSpace" presStyleCnt="0"/>
      <dgm:spPr/>
    </dgm:pt>
  </dgm:ptLst>
  <dgm:cxnLst>
    <dgm:cxn modelId="{5D819902-3F61-440C-B171-13E1995E5367}" type="presOf" srcId="{653F55E7-4370-4F39-BAEE-459E6FD296F2}" destId="{A0D2D2CC-BA5C-4F5D-BEA9-86EDC4D8709A}" srcOrd="0" destOrd="0" presId="urn:microsoft.com/office/officeart/2005/8/layout/pyramid2"/>
    <dgm:cxn modelId="{C8858805-41B8-415F-AA4C-AC24957AC44F}" srcId="{A9563078-FE4C-4932-9564-C9BD7581C498}" destId="{F733C3EB-F8D9-4732-A294-60D464AFF4F5}" srcOrd="6" destOrd="0" parTransId="{32F4AC5C-CB1B-45AA-8303-447518AA0ED9}" sibTransId="{9FA66573-2D8B-4C01-8DF0-B475B8208663}"/>
    <dgm:cxn modelId="{F610D50E-4C0E-47AC-90C8-DE8CC805D02F}" srcId="{A9563078-FE4C-4932-9564-C9BD7581C498}" destId="{4DD764DE-103D-4392-8C47-93B2A456BBEC}" srcOrd="0" destOrd="0" parTransId="{0FF80288-F8DE-4B21-BC0B-BD49B45B96DC}" sibTransId="{A1FB0D4A-FB5B-48F6-9DBF-1787DAE152A5}"/>
    <dgm:cxn modelId="{38F51D11-656A-4B92-B284-E19182A5DF0A}" srcId="{A9563078-FE4C-4932-9564-C9BD7581C498}" destId="{BB5B7D92-57C4-4FA5-BDE3-B45185A8FDBE}" srcOrd="1" destOrd="0" parTransId="{297E850C-6B84-4861-9B51-8A0B07738618}" sibTransId="{10EF6078-1BA8-44BB-8751-7D70E72B4CC4}"/>
    <dgm:cxn modelId="{39408D13-0A9D-46B1-B034-DB5ADB94E241}" srcId="{A9563078-FE4C-4932-9564-C9BD7581C498}" destId="{1044F921-F953-4147-BFC4-BE3A2A962DDF}" srcOrd="10" destOrd="0" parTransId="{6CA36816-CDD7-4429-BC40-678A683E9CF6}" sibTransId="{938572B2-4C83-4DD9-ABF4-8C4E2E421188}"/>
    <dgm:cxn modelId="{AEBE8E18-4FA5-4429-9971-3B7114968C57}" srcId="{A9563078-FE4C-4932-9564-C9BD7581C498}" destId="{9D000082-9B28-4DFE-AF54-6053CCD6CDA4}" srcOrd="12" destOrd="0" parTransId="{8E617308-49C9-4754-B1E4-5607D65D7BCB}" sibTransId="{C7BC83C8-A999-4DF1-9783-6DA63E2CC5CD}"/>
    <dgm:cxn modelId="{66752824-693D-4310-BBB4-C1FC8F253FCA}" srcId="{A9563078-FE4C-4932-9564-C9BD7581C498}" destId="{F70C2210-52AD-4DB1-8F2E-F7C4AEAEB3A5}" srcOrd="2" destOrd="0" parTransId="{1199EE45-C8C5-46C4-AD37-FED00C671201}" sibTransId="{7ABED747-7F33-4A14-99EB-AFE84389E55F}"/>
    <dgm:cxn modelId="{6E2DE234-904B-434F-B979-4BCB31202056}" srcId="{A9563078-FE4C-4932-9564-C9BD7581C498}" destId="{653F55E7-4370-4F39-BAEE-459E6FD296F2}" srcOrd="8" destOrd="0" parTransId="{DBF4B562-8405-4DCE-99AD-F313A3A48388}" sibTransId="{C06102A2-3B93-4896-83E7-69CF699C80EC}"/>
    <dgm:cxn modelId="{748F6C3B-1815-4A2D-BFE8-3C78A456DAB9}" srcId="{A9563078-FE4C-4932-9564-C9BD7581C498}" destId="{F439AF51-D694-4379-A6D4-D5F975EA126B}" srcOrd="9" destOrd="0" parTransId="{8FF3EE32-2CA7-4285-A319-AA45369F64E8}" sibTransId="{DB69FD61-68E3-4F5C-9675-517C4DC6424A}"/>
    <dgm:cxn modelId="{D6D6213D-846A-40BC-A1F7-AE00709D0919}" type="presOf" srcId="{0CD9117B-1750-43AA-935F-9FE68D7AB738}" destId="{0C71394C-7242-4D67-9FCC-CE48A4138A6A}" srcOrd="0" destOrd="0" presId="urn:microsoft.com/office/officeart/2005/8/layout/pyramid2"/>
    <dgm:cxn modelId="{A8F72B41-EDBF-49DB-87DC-19C676DE068B}" type="presOf" srcId="{F0FEB95A-1E7D-49AF-AE5A-4D515E7ABB84}" destId="{AF288B95-DAB0-4084-95AB-D1F1C248EA2F}" srcOrd="0" destOrd="0" presId="urn:microsoft.com/office/officeart/2005/8/layout/pyramid2"/>
    <dgm:cxn modelId="{1EABE742-895D-4354-8A48-1F1D50140221}" srcId="{A9563078-FE4C-4932-9564-C9BD7581C498}" destId="{C102F529-B2F0-448C-A52B-86933B3D60D5}" srcOrd="4" destOrd="0" parTransId="{76FB9ED5-478B-443D-8A16-1067A5A157EB}" sibTransId="{AFE775DD-2EDD-45F2-ACE1-0265070546BD}"/>
    <dgm:cxn modelId="{84405C6B-65E1-43F6-A2E7-062BECC7647E}" type="presOf" srcId="{EB73AF3D-4064-4E5A-A854-E8D26A090879}" destId="{946F1862-CE26-4E41-AB22-B6E801E6F849}" srcOrd="0" destOrd="0" presId="urn:microsoft.com/office/officeart/2005/8/layout/pyramid2"/>
    <dgm:cxn modelId="{95EC116C-C14B-431D-9EDC-38219FC0D535}" type="presOf" srcId="{F733C3EB-F8D9-4732-A294-60D464AFF4F5}" destId="{8D0F9683-DBA2-4DB6-9773-22DE88FD7C2E}" srcOrd="0" destOrd="0" presId="urn:microsoft.com/office/officeart/2005/8/layout/pyramid2"/>
    <dgm:cxn modelId="{EB220351-AAA9-417B-809C-9C94E12D52D9}" type="presOf" srcId="{E3C92D8C-C89B-4043-9078-122900B4FB67}" destId="{8A28B711-3310-48E5-9BCF-9C82DCA2FC93}" srcOrd="0" destOrd="0" presId="urn:microsoft.com/office/officeart/2005/8/layout/pyramid2"/>
    <dgm:cxn modelId="{E997B851-BE21-477F-AC54-06C1B323A52C}" type="presOf" srcId="{BB5B7D92-57C4-4FA5-BDE3-B45185A8FDBE}" destId="{E42EF834-CD1B-4927-AE00-645D7655176A}" srcOrd="0" destOrd="0" presId="urn:microsoft.com/office/officeart/2005/8/layout/pyramid2"/>
    <dgm:cxn modelId="{25CDFF52-E01E-4C2F-951B-A1D7D6F49F0D}" srcId="{A9563078-FE4C-4932-9564-C9BD7581C498}" destId="{0CD9117B-1750-43AA-935F-9FE68D7AB738}" srcOrd="3" destOrd="0" parTransId="{C6BB37DF-17B4-4E23-AFC5-43BF0B711390}" sibTransId="{4EDEF449-A14B-45B8-A567-23572A5C859D}"/>
    <dgm:cxn modelId="{D1D59E58-FABC-410B-8887-58596CE66211}" type="presOf" srcId="{88A63C53-DC16-438A-AD52-87354C59B401}" destId="{ADD4415A-06C1-4E97-936B-A69F676B9976}" srcOrd="0" destOrd="0" presId="urn:microsoft.com/office/officeart/2005/8/layout/pyramid2"/>
    <dgm:cxn modelId="{C63A7E7B-BB9A-4253-BDB4-06B66042185E}" type="presOf" srcId="{1044F921-F953-4147-BFC4-BE3A2A962DDF}" destId="{D4D234BE-CDF2-4036-86E8-E0ECA4770226}" srcOrd="0" destOrd="0" presId="urn:microsoft.com/office/officeart/2005/8/layout/pyramid2"/>
    <dgm:cxn modelId="{ADC92787-C1B9-4034-8B04-A757D345E9EC}" type="presOf" srcId="{A9563078-FE4C-4932-9564-C9BD7581C498}" destId="{F0D89444-A4D0-455D-B77B-0AE5141DF56B}" srcOrd="0" destOrd="0" presId="urn:microsoft.com/office/officeart/2005/8/layout/pyramid2"/>
    <dgm:cxn modelId="{4379788F-3525-4BA1-B60E-776BB48FCEDE}" type="presOf" srcId="{9D000082-9B28-4DFE-AF54-6053CCD6CDA4}" destId="{8DACBBE9-1942-4C9C-82D5-A212DF9399A9}" srcOrd="0" destOrd="0" presId="urn:microsoft.com/office/officeart/2005/8/layout/pyramid2"/>
    <dgm:cxn modelId="{20762590-50C6-4126-9CBA-9413535CCA4B}" srcId="{A9563078-FE4C-4932-9564-C9BD7581C498}" destId="{EB73AF3D-4064-4E5A-A854-E8D26A090879}" srcOrd="11" destOrd="0" parTransId="{C23DC81A-11FB-47DA-AB3C-533C25C04AB5}" sibTransId="{239E64A6-CDC0-4A3D-8EE3-D3CDD1CB9649}"/>
    <dgm:cxn modelId="{EF5F3792-E714-439D-85FF-089CA2807336}" type="presOf" srcId="{F70C2210-52AD-4DB1-8F2E-F7C4AEAEB3A5}" destId="{D87598CD-0F99-4DC2-B56E-97DAE52BB6E7}" srcOrd="0" destOrd="0" presId="urn:microsoft.com/office/officeart/2005/8/layout/pyramid2"/>
    <dgm:cxn modelId="{B3A0A794-B9B0-4452-8F52-520CC7E271BA}" srcId="{A9563078-FE4C-4932-9564-C9BD7581C498}" destId="{F0FEB95A-1E7D-49AF-AE5A-4D515E7ABB84}" srcOrd="13" destOrd="0" parTransId="{8C73205D-7D33-4CEB-B2AF-0B50C019E302}" sibTransId="{3CA99A0B-2998-4949-A86C-FAF66F913D39}"/>
    <dgm:cxn modelId="{8F69739B-B2DD-424C-A3FA-2A3218723920}" srcId="{A9563078-FE4C-4932-9564-C9BD7581C498}" destId="{88A63C53-DC16-438A-AD52-87354C59B401}" srcOrd="5" destOrd="0" parTransId="{C8354173-A312-468C-9D3E-E4489F8729E9}" sibTransId="{D1AAF9AF-2B8E-4953-9B2F-8D7D6123F15F}"/>
    <dgm:cxn modelId="{C7CFCFCD-AC6E-401B-9FA5-FE7785471E8D}" type="presOf" srcId="{F439AF51-D694-4379-A6D4-D5F975EA126B}" destId="{401B55FE-AA65-48DD-805C-ED7B07A62B8E}" srcOrd="0" destOrd="0" presId="urn:microsoft.com/office/officeart/2005/8/layout/pyramid2"/>
    <dgm:cxn modelId="{14D738D0-B0C7-4821-8AC9-4E06C2044071}" type="presOf" srcId="{4DD764DE-103D-4392-8C47-93B2A456BBEC}" destId="{71171B4F-E5DE-43EA-8482-1945638336D4}" srcOrd="0" destOrd="0" presId="urn:microsoft.com/office/officeart/2005/8/layout/pyramid2"/>
    <dgm:cxn modelId="{92FEF5EE-B644-428D-AEF5-75A667B6C394}" type="presOf" srcId="{C102F529-B2F0-448C-A52B-86933B3D60D5}" destId="{A2FD6C71-8807-42C0-B7D5-9E2E51FD0393}" srcOrd="0" destOrd="0" presId="urn:microsoft.com/office/officeart/2005/8/layout/pyramid2"/>
    <dgm:cxn modelId="{AC8054FD-28BC-403E-ABE3-FDEBF1E2DC05}" srcId="{A9563078-FE4C-4932-9564-C9BD7581C498}" destId="{E3C92D8C-C89B-4043-9078-122900B4FB67}" srcOrd="7" destOrd="0" parTransId="{445BE8E7-70F2-4777-AF6F-1F8F8EDC2D0F}" sibTransId="{41FD7150-B62D-4103-95B5-EB393F62EE8F}"/>
    <dgm:cxn modelId="{6C3CA5C4-73A8-4E6D-B0F7-03D29DA50E85}" type="presParOf" srcId="{F0D89444-A4D0-455D-B77B-0AE5141DF56B}" destId="{C91F728B-48F6-4BC7-B47A-B93CCB42E003}" srcOrd="0" destOrd="0" presId="urn:microsoft.com/office/officeart/2005/8/layout/pyramid2"/>
    <dgm:cxn modelId="{92C91ECB-B2D5-4877-A10E-A60270A328D3}" type="presParOf" srcId="{F0D89444-A4D0-455D-B77B-0AE5141DF56B}" destId="{E866443A-D03E-416B-AFFE-706AF7412E5E}" srcOrd="1" destOrd="0" presId="urn:microsoft.com/office/officeart/2005/8/layout/pyramid2"/>
    <dgm:cxn modelId="{F233EFE6-AA54-48E5-8503-2E96CD91F2D0}" type="presParOf" srcId="{E866443A-D03E-416B-AFFE-706AF7412E5E}" destId="{71171B4F-E5DE-43EA-8482-1945638336D4}" srcOrd="0" destOrd="0" presId="urn:microsoft.com/office/officeart/2005/8/layout/pyramid2"/>
    <dgm:cxn modelId="{F80CF939-F0F5-4A22-9BD3-56D3AC3D2DAB}" type="presParOf" srcId="{E866443A-D03E-416B-AFFE-706AF7412E5E}" destId="{347C0D93-36F1-442A-957D-8E33C9770196}" srcOrd="1" destOrd="0" presId="urn:microsoft.com/office/officeart/2005/8/layout/pyramid2"/>
    <dgm:cxn modelId="{1AF12FEE-AB01-4651-8BD2-F9EC39833F31}" type="presParOf" srcId="{E866443A-D03E-416B-AFFE-706AF7412E5E}" destId="{E42EF834-CD1B-4927-AE00-645D7655176A}" srcOrd="2" destOrd="0" presId="urn:microsoft.com/office/officeart/2005/8/layout/pyramid2"/>
    <dgm:cxn modelId="{7F2C1149-27AD-48E2-B90F-C7523C7215E6}" type="presParOf" srcId="{E866443A-D03E-416B-AFFE-706AF7412E5E}" destId="{C909FA3A-576E-44F6-A2AB-6B7013923F69}" srcOrd="3" destOrd="0" presId="urn:microsoft.com/office/officeart/2005/8/layout/pyramid2"/>
    <dgm:cxn modelId="{10716739-DDB8-49C0-911A-049FB6CF56A4}" type="presParOf" srcId="{E866443A-D03E-416B-AFFE-706AF7412E5E}" destId="{D87598CD-0F99-4DC2-B56E-97DAE52BB6E7}" srcOrd="4" destOrd="0" presId="urn:microsoft.com/office/officeart/2005/8/layout/pyramid2"/>
    <dgm:cxn modelId="{3572A7ED-EE9E-465C-B9F3-7F9C25126880}" type="presParOf" srcId="{E866443A-D03E-416B-AFFE-706AF7412E5E}" destId="{F9657329-8ED4-4B5B-A306-CBEF05C5723D}" srcOrd="5" destOrd="0" presId="urn:microsoft.com/office/officeart/2005/8/layout/pyramid2"/>
    <dgm:cxn modelId="{858A4C24-A551-4013-B601-8DE71C6FB2B3}" type="presParOf" srcId="{E866443A-D03E-416B-AFFE-706AF7412E5E}" destId="{0C71394C-7242-4D67-9FCC-CE48A4138A6A}" srcOrd="6" destOrd="0" presId="urn:microsoft.com/office/officeart/2005/8/layout/pyramid2"/>
    <dgm:cxn modelId="{E58913CA-F2AE-4918-8EBE-8B3A6E492F47}" type="presParOf" srcId="{E866443A-D03E-416B-AFFE-706AF7412E5E}" destId="{F5CE4578-7D29-4C10-8B0A-63CCC5C01DAA}" srcOrd="7" destOrd="0" presId="urn:microsoft.com/office/officeart/2005/8/layout/pyramid2"/>
    <dgm:cxn modelId="{CB68BFD9-D68B-4B4B-8349-5731152E0B61}" type="presParOf" srcId="{E866443A-D03E-416B-AFFE-706AF7412E5E}" destId="{A2FD6C71-8807-42C0-B7D5-9E2E51FD0393}" srcOrd="8" destOrd="0" presId="urn:microsoft.com/office/officeart/2005/8/layout/pyramid2"/>
    <dgm:cxn modelId="{DE14A058-F64E-4910-9B32-85A7DC407F13}" type="presParOf" srcId="{E866443A-D03E-416B-AFFE-706AF7412E5E}" destId="{ECAFBE81-062D-4F20-AA42-FE1E0C5F16EC}" srcOrd="9" destOrd="0" presId="urn:microsoft.com/office/officeart/2005/8/layout/pyramid2"/>
    <dgm:cxn modelId="{E48BFEE3-1692-4DC6-A3A0-9F4FAC1FBB5A}" type="presParOf" srcId="{E866443A-D03E-416B-AFFE-706AF7412E5E}" destId="{ADD4415A-06C1-4E97-936B-A69F676B9976}" srcOrd="10" destOrd="0" presId="urn:microsoft.com/office/officeart/2005/8/layout/pyramid2"/>
    <dgm:cxn modelId="{5ADDA010-E060-45A7-8EBD-FA6A8013EF8B}" type="presParOf" srcId="{E866443A-D03E-416B-AFFE-706AF7412E5E}" destId="{23D28D59-8F79-43C4-99B3-1EB92D55182B}" srcOrd="11" destOrd="0" presId="urn:microsoft.com/office/officeart/2005/8/layout/pyramid2"/>
    <dgm:cxn modelId="{5333FB08-6E94-400D-A647-7AD8DF95FE36}" type="presParOf" srcId="{E866443A-D03E-416B-AFFE-706AF7412E5E}" destId="{8D0F9683-DBA2-4DB6-9773-22DE88FD7C2E}" srcOrd="12" destOrd="0" presId="urn:microsoft.com/office/officeart/2005/8/layout/pyramid2"/>
    <dgm:cxn modelId="{D771A53A-E05D-450E-AE02-863C67E76D94}" type="presParOf" srcId="{E866443A-D03E-416B-AFFE-706AF7412E5E}" destId="{3D34C570-031D-45EE-9407-72C0C5E77F64}" srcOrd="13" destOrd="0" presId="urn:microsoft.com/office/officeart/2005/8/layout/pyramid2"/>
    <dgm:cxn modelId="{8B216C4A-2D2B-45C0-B88C-A3B57F15B901}" type="presParOf" srcId="{E866443A-D03E-416B-AFFE-706AF7412E5E}" destId="{8A28B711-3310-48E5-9BCF-9C82DCA2FC93}" srcOrd="14" destOrd="0" presId="urn:microsoft.com/office/officeart/2005/8/layout/pyramid2"/>
    <dgm:cxn modelId="{8728EB28-09FC-4033-B2F5-C87C1244DB43}" type="presParOf" srcId="{E866443A-D03E-416B-AFFE-706AF7412E5E}" destId="{E1529960-DF9B-4DFD-8853-23BCD060F32C}" srcOrd="15" destOrd="0" presId="urn:microsoft.com/office/officeart/2005/8/layout/pyramid2"/>
    <dgm:cxn modelId="{A3D951DC-BF2C-48BA-8F54-800B0955EF5A}" type="presParOf" srcId="{E866443A-D03E-416B-AFFE-706AF7412E5E}" destId="{A0D2D2CC-BA5C-4F5D-BEA9-86EDC4D8709A}" srcOrd="16" destOrd="0" presId="urn:microsoft.com/office/officeart/2005/8/layout/pyramid2"/>
    <dgm:cxn modelId="{3492EF66-1AD8-4F71-958D-A33B1B66E8AD}" type="presParOf" srcId="{E866443A-D03E-416B-AFFE-706AF7412E5E}" destId="{0A696624-18A3-46E9-A574-984846C9E0B8}" srcOrd="17" destOrd="0" presId="urn:microsoft.com/office/officeart/2005/8/layout/pyramid2"/>
    <dgm:cxn modelId="{B73368D5-66CB-406F-9D05-3F1C37EBB24A}" type="presParOf" srcId="{E866443A-D03E-416B-AFFE-706AF7412E5E}" destId="{401B55FE-AA65-48DD-805C-ED7B07A62B8E}" srcOrd="18" destOrd="0" presId="urn:microsoft.com/office/officeart/2005/8/layout/pyramid2"/>
    <dgm:cxn modelId="{EA6F0022-5CD8-49D6-9231-E91E70C8A877}" type="presParOf" srcId="{E866443A-D03E-416B-AFFE-706AF7412E5E}" destId="{EA1FA2C3-3A39-4C3B-B7C5-81FA408375D6}" srcOrd="19" destOrd="0" presId="urn:microsoft.com/office/officeart/2005/8/layout/pyramid2"/>
    <dgm:cxn modelId="{B429BDC3-8C07-4BB5-A0C6-9EE619E01F24}" type="presParOf" srcId="{E866443A-D03E-416B-AFFE-706AF7412E5E}" destId="{D4D234BE-CDF2-4036-86E8-E0ECA4770226}" srcOrd="20" destOrd="0" presId="urn:microsoft.com/office/officeart/2005/8/layout/pyramid2"/>
    <dgm:cxn modelId="{67718BAF-6A02-4964-875F-BFBFDA6A52BF}" type="presParOf" srcId="{E866443A-D03E-416B-AFFE-706AF7412E5E}" destId="{DA3C1EDC-131C-4E05-92BE-8A58FE0CF51E}" srcOrd="21" destOrd="0" presId="urn:microsoft.com/office/officeart/2005/8/layout/pyramid2"/>
    <dgm:cxn modelId="{32032510-DCE4-45A2-84F2-581C816259D3}" type="presParOf" srcId="{E866443A-D03E-416B-AFFE-706AF7412E5E}" destId="{946F1862-CE26-4E41-AB22-B6E801E6F849}" srcOrd="22" destOrd="0" presId="urn:microsoft.com/office/officeart/2005/8/layout/pyramid2"/>
    <dgm:cxn modelId="{76C852E7-A806-4F88-8701-5B9C9CE87634}" type="presParOf" srcId="{E866443A-D03E-416B-AFFE-706AF7412E5E}" destId="{A577FFE9-88A6-4440-87D2-C9B566F9257C}" srcOrd="23" destOrd="0" presId="urn:microsoft.com/office/officeart/2005/8/layout/pyramid2"/>
    <dgm:cxn modelId="{3230B180-8EC9-405A-A519-036FD309198C}" type="presParOf" srcId="{E866443A-D03E-416B-AFFE-706AF7412E5E}" destId="{8DACBBE9-1942-4C9C-82D5-A212DF9399A9}" srcOrd="24" destOrd="0" presId="urn:microsoft.com/office/officeart/2005/8/layout/pyramid2"/>
    <dgm:cxn modelId="{D9926782-826A-4D9A-908A-CC892A03127E}" type="presParOf" srcId="{E866443A-D03E-416B-AFFE-706AF7412E5E}" destId="{83E0FAAD-482C-440C-A98B-6BE5A8060A67}" srcOrd="25" destOrd="0" presId="urn:microsoft.com/office/officeart/2005/8/layout/pyramid2"/>
    <dgm:cxn modelId="{E28EBC4A-9EB3-438C-BD6A-2A7B16FF99D6}" type="presParOf" srcId="{E866443A-D03E-416B-AFFE-706AF7412E5E}" destId="{AF288B95-DAB0-4084-95AB-D1F1C248EA2F}" srcOrd="26" destOrd="0" presId="urn:microsoft.com/office/officeart/2005/8/layout/pyramid2"/>
    <dgm:cxn modelId="{FC23B8A3-DAC8-4F3A-A442-302805A75D09}" type="presParOf" srcId="{E866443A-D03E-416B-AFFE-706AF7412E5E}" destId="{88AF8AD2-3A82-44DB-84A2-F0908ECCFA29}" srcOrd="2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95C38-1113-41A9-ADBD-A85B380F2753}">
      <dsp:nvSpPr>
        <dsp:cNvPr id="0" name=""/>
        <dsp:cNvSpPr/>
      </dsp:nvSpPr>
      <dsp:spPr>
        <a:xfrm>
          <a:off x="5" y="690"/>
          <a:ext cx="10731499" cy="1520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i="1" kern="1200" dirty="0">
              <a:latin typeface="+mj-lt"/>
            </a:rPr>
            <a:t>Performans: </a:t>
          </a:r>
          <a:r>
            <a:rPr lang="tr-TR" sz="2800" b="0" i="1" kern="1200" dirty="0">
              <a:latin typeface="+mj-lt"/>
            </a:rPr>
            <a:t>(başarım, ölçülebilen sonuç) herhangi bir görevin gereği olarak önceden belirlenen standartlara uygun davranışların gösterilmesi ve beklenen amaçlara yaklaşma derecesi olarak tanımlanabilir. </a:t>
          </a:r>
        </a:p>
      </dsp:txBody>
      <dsp:txXfrm>
        <a:off x="74218" y="74903"/>
        <a:ext cx="10583073" cy="1371838"/>
      </dsp:txXfrm>
    </dsp:sp>
    <dsp:sp modelId="{F9FC7A8D-A911-4C02-A41E-0D7465AF50F0}">
      <dsp:nvSpPr>
        <dsp:cNvPr id="0" name=""/>
        <dsp:cNvSpPr/>
      </dsp:nvSpPr>
      <dsp:spPr>
        <a:xfrm>
          <a:off x="5" y="1596967"/>
          <a:ext cx="10741969" cy="16785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i="1" kern="1200" dirty="0">
              <a:latin typeface="+mj-lt"/>
            </a:rPr>
            <a:t>Performans Kriteri:</a:t>
          </a:r>
          <a:r>
            <a:rPr lang="tr-TR" sz="3200" i="1" kern="1200" dirty="0">
              <a:latin typeface="+mj-lt"/>
            </a:rPr>
            <a:t> </a:t>
          </a:r>
          <a:r>
            <a:rPr lang="tr-TR" sz="2400" kern="1200" dirty="0">
              <a:latin typeface="+mj-lt"/>
            </a:rPr>
            <a:t>Bir sistemin / prosesin iyileştirilmesi için kontrol edilerek geliştirilmesi öngörülen noktalardır. Bir işletmenin performans kriterleri; </a:t>
          </a:r>
          <a:r>
            <a:rPr lang="tr-TR" sz="2400" b="1" kern="1200" dirty="0">
              <a:solidFill>
                <a:srgbClr val="FFC000"/>
              </a:solidFill>
              <a:latin typeface="+mj-lt"/>
            </a:rPr>
            <a:t>Kalite, Maliyet, Verimlilik, Üretkenlik, Etkinlik, Yeterlilik, Karlılık, Müşteri Memnuniyeti, Çalışan Memnuniyeti </a:t>
          </a:r>
          <a:r>
            <a:rPr lang="tr-TR" sz="2400" kern="1200" dirty="0">
              <a:latin typeface="+mj-lt"/>
            </a:rPr>
            <a:t>konularında olabilir)</a:t>
          </a:r>
        </a:p>
      </dsp:txBody>
      <dsp:txXfrm>
        <a:off x="81944" y="1678906"/>
        <a:ext cx="10578091" cy="1514645"/>
      </dsp:txXfrm>
    </dsp:sp>
    <dsp:sp modelId="{8708B523-FAB5-446D-A9DA-37CF295CF42C}">
      <dsp:nvSpPr>
        <dsp:cNvPr id="0" name=""/>
        <dsp:cNvSpPr/>
      </dsp:nvSpPr>
      <dsp:spPr>
        <a:xfrm rot="5400000">
          <a:off x="5909833" y="36436"/>
          <a:ext cx="1500415" cy="81504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700" b="1" i="1" kern="1200" dirty="0">
              <a:latin typeface="+mj-lt"/>
            </a:rPr>
            <a:t>Kurumun daha verimli ve etkili olması sağlanır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700" b="1" i="1" kern="1200" dirty="0">
              <a:latin typeface="+mj-lt"/>
            </a:rPr>
            <a:t>Kalite Yönetim Sistemi ile mevzuat arasında tutarlılık geliştirilir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700" b="1" i="1" kern="1200" dirty="0">
              <a:latin typeface="+mj-lt"/>
            </a:rPr>
            <a:t>KYS prensipleri </a:t>
          </a:r>
          <a:r>
            <a:rPr lang="tr-TR" sz="1600" b="1" i="1" kern="1200" dirty="0">
              <a:solidFill>
                <a:srgbClr val="FF0000"/>
              </a:solidFill>
              <a:latin typeface="+mj-lt"/>
            </a:rPr>
            <a:t>(Müşteri Odaklılık, Liderlik, Kişilerin Katılımı, Proses Yaklaşımı, İyileştirme, Kanıt Esaslı Karar alma, İlişki Yönetimi)</a:t>
          </a:r>
          <a:r>
            <a:rPr lang="tr-TR" sz="1700" b="1" i="1" kern="1200" dirty="0">
              <a:latin typeface="+mj-lt"/>
            </a:rPr>
            <a:t> kurumun hizmet sunumunda etkili hale gelir </a:t>
          </a:r>
        </a:p>
      </dsp:txBody>
      <dsp:txXfrm rot="-5400000">
        <a:off x="2584840" y="3434673"/>
        <a:ext cx="8077157" cy="1353927"/>
      </dsp:txXfrm>
    </dsp:sp>
    <dsp:sp modelId="{7E7F5934-81AE-4F0B-A79F-68D3667B92AC}">
      <dsp:nvSpPr>
        <dsp:cNvPr id="0" name=""/>
        <dsp:cNvSpPr/>
      </dsp:nvSpPr>
      <dsp:spPr>
        <a:xfrm>
          <a:off x="5" y="3351504"/>
          <a:ext cx="2584834" cy="1520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i="1" kern="1200" dirty="0">
              <a:latin typeface="+mj-lt"/>
            </a:rPr>
            <a:t>Performansın takibi ile,</a:t>
          </a:r>
          <a:endParaRPr lang="tr-TR" sz="3200" i="1" kern="1200" dirty="0">
            <a:latin typeface="+mj-lt"/>
          </a:endParaRPr>
        </a:p>
      </dsp:txBody>
      <dsp:txXfrm>
        <a:off x="74218" y="3425717"/>
        <a:ext cx="2436408" cy="1371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77D5C-CDCA-469B-A649-2256120BD5C4}">
      <dsp:nvSpPr>
        <dsp:cNvPr id="0" name=""/>
        <dsp:cNvSpPr/>
      </dsp:nvSpPr>
      <dsp:spPr>
        <a:xfrm>
          <a:off x="0" y="3951"/>
          <a:ext cx="7474146" cy="1630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TSE </a:t>
          </a:r>
          <a:r>
            <a:rPr lang="tr-TR" sz="2200" b="1" kern="1200" dirty="0">
              <a:solidFill>
                <a:srgbClr val="FFC000"/>
              </a:solidFill>
            </a:rPr>
            <a:t>2024 2. Gözetim tetkikinde,</a:t>
          </a:r>
          <a:r>
            <a:rPr lang="tr-TR" sz="2200" kern="1200" dirty="0"/>
            <a:t> </a:t>
          </a:r>
          <a:r>
            <a:rPr lang="tr-TR" sz="2200" b="1" i="1" kern="1200" dirty="0"/>
            <a:t>‘</a:t>
          </a:r>
          <a:r>
            <a:rPr lang="tr-TR" sz="2200" b="1" i="1" kern="1200" baseline="0" dirty="0"/>
            <a:t>YGG Toplantısı giriş performans raporunun daha açıklayıcı hazırlanması’ </a:t>
          </a:r>
          <a:r>
            <a:rPr lang="tr-TR" sz="2200" kern="1200" dirty="0"/>
            <a:t>iyileştirme önerisinde bulundu. </a:t>
          </a:r>
        </a:p>
      </dsp:txBody>
      <dsp:txXfrm>
        <a:off x="79610" y="83561"/>
        <a:ext cx="7314926" cy="1471590"/>
      </dsp:txXfrm>
    </dsp:sp>
    <dsp:sp modelId="{58CC7B5F-F7B7-4C5E-91DF-888AE8C55097}">
      <dsp:nvSpPr>
        <dsp:cNvPr id="0" name=""/>
        <dsp:cNvSpPr/>
      </dsp:nvSpPr>
      <dsp:spPr>
        <a:xfrm>
          <a:off x="0" y="1670719"/>
          <a:ext cx="7474146" cy="13372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2025 Yılı </a:t>
          </a:r>
          <a:r>
            <a:rPr lang="tr-TR" sz="2400" b="1" i="1" kern="1200" dirty="0"/>
            <a:t>Kalite Yönetim Sistemi Faaliyet Raporu, </a:t>
          </a:r>
          <a:r>
            <a:rPr lang="tr-TR" sz="2400" b="1" kern="1200" dirty="0"/>
            <a:t>bu öneri kapsamında </a:t>
          </a:r>
          <a:r>
            <a:rPr lang="tr-TR" sz="2400" b="1" i="1" kern="1200" dirty="0">
              <a:solidFill>
                <a:schemeClr val="accent4"/>
              </a:solidFill>
            </a:rPr>
            <a:t>‘YGG Giriş Raporu’</a:t>
          </a:r>
          <a:r>
            <a:rPr lang="tr-TR" sz="2400" b="1" kern="1200" dirty="0"/>
            <a:t> formatında hazırlandı.</a:t>
          </a:r>
          <a:endParaRPr lang="tr-TR" sz="2400" kern="1200" dirty="0"/>
        </a:p>
      </dsp:txBody>
      <dsp:txXfrm>
        <a:off x="65279" y="1735998"/>
        <a:ext cx="7343588" cy="1206689"/>
      </dsp:txXfrm>
    </dsp:sp>
    <dsp:sp modelId="{1C0B1FCA-BF29-4772-AFB9-609E24F3CDDC}">
      <dsp:nvSpPr>
        <dsp:cNvPr id="0" name=""/>
        <dsp:cNvSpPr/>
      </dsp:nvSpPr>
      <dsp:spPr>
        <a:xfrm>
          <a:off x="0" y="3028126"/>
          <a:ext cx="7474146" cy="1635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bg1"/>
              </a:solidFill>
            </a:rPr>
            <a:t>Birimlerimiz, 2026 Yılı YGG Toplantılarını, hazırlayacakları </a:t>
          </a:r>
          <a:r>
            <a:rPr lang="tr-TR" sz="2200" b="1" kern="1200" dirty="0">
              <a:solidFill>
                <a:schemeClr val="accent4"/>
              </a:solidFill>
            </a:rPr>
            <a:t>giriş performans raporu</a:t>
          </a:r>
          <a:r>
            <a:rPr lang="tr-TR" sz="2200" b="0" kern="1200" dirty="0">
              <a:solidFill>
                <a:schemeClr val="bg1"/>
              </a:solidFill>
            </a:rPr>
            <a:t> </a:t>
          </a:r>
          <a:r>
            <a:rPr lang="tr-TR" sz="2200" kern="1200" dirty="0">
              <a:solidFill>
                <a:schemeClr val="bg1"/>
              </a:solidFill>
            </a:rPr>
            <a:t>ile  YGG Prosedürü ve Kapsam Analizi Prosedürü doğrultusunda gerçekleştirecektir.</a:t>
          </a:r>
          <a:r>
            <a:rPr lang="tr-TR" sz="2000" kern="1200" dirty="0">
              <a:solidFill>
                <a:schemeClr val="bg1"/>
              </a:solidFill>
            </a:rPr>
            <a:t> </a:t>
          </a:r>
        </a:p>
      </dsp:txBody>
      <dsp:txXfrm>
        <a:off x="79819" y="3107945"/>
        <a:ext cx="7314508" cy="14754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F728B-48F6-4BC7-B47A-B93CCB42E003}">
      <dsp:nvSpPr>
        <dsp:cNvPr id="0" name=""/>
        <dsp:cNvSpPr/>
      </dsp:nvSpPr>
      <dsp:spPr>
        <a:xfrm flipV="1">
          <a:off x="10580846" y="3352121"/>
          <a:ext cx="45738" cy="457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71B4F-E5DE-43EA-8482-1945638336D4}">
      <dsp:nvSpPr>
        <dsp:cNvPr id="0" name=""/>
        <dsp:cNvSpPr/>
      </dsp:nvSpPr>
      <dsp:spPr>
        <a:xfrm>
          <a:off x="-5655" y="236675"/>
          <a:ext cx="10637895" cy="3272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Yönetimin gözden geçirmesi, aşağıdakiler dikkate alınarak planlanmalı ve gerçekleştirilmelidir:</a:t>
          </a:r>
        </a:p>
      </dsp:txBody>
      <dsp:txXfrm>
        <a:off x="10320" y="252650"/>
        <a:ext cx="10605945" cy="295306"/>
      </dsp:txXfrm>
    </dsp:sp>
    <dsp:sp modelId="{E42EF834-CD1B-4927-AE00-645D7655176A}">
      <dsp:nvSpPr>
        <dsp:cNvPr id="0" name=""/>
        <dsp:cNvSpPr/>
      </dsp:nvSpPr>
      <dsp:spPr>
        <a:xfrm>
          <a:off x="-5673" y="765130"/>
          <a:ext cx="10637931" cy="3220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a) Önceki yönetim gözden geçirmelerinde karar alınan faaliyetlerin durumu,</a:t>
          </a:r>
        </a:p>
      </dsp:txBody>
      <dsp:txXfrm>
        <a:off x="10048" y="780851"/>
        <a:ext cx="10606489" cy="290607"/>
      </dsp:txXfrm>
    </dsp:sp>
    <dsp:sp modelId="{D87598CD-0F99-4DC2-B56E-97DAE52BB6E7}">
      <dsp:nvSpPr>
        <dsp:cNvPr id="0" name=""/>
        <dsp:cNvSpPr/>
      </dsp:nvSpPr>
      <dsp:spPr>
        <a:xfrm>
          <a:off x="0" y="1160513"/>
          <a:ext cx="10615249" cy="30829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b) Kalite yönetim sistemi ile ilgili iç ve dış hususlardaki değişiklikler,</a:t>
          </a:r>
        </a:p>
      </dsp:txBody>
      <dsp:txXfrm>
        <a:off x="15050" y="1175563"/>
        <a:ext cx="10585149" cy="278194"/>
      </dsp:txXfrm>
    </dsp:sp>
    <dsp:sp modelId="{0C71394C-7242-4D67-9FCC-CE48A4138A6A}">
      <dsp:nvSpPr>
        <dsp:cNvPr id="0" name=""/>
        <dsp:cNvSpPr/>
      </dsp:nvSpPr>
      <dsp:spPr>
        <a:xfrm>
          <a:off x="-5655" y="1542144"/>
          <a:ext cx="10637895" cy="3208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c) Aşağıdakilerle ilgili eğilimler dâhil, kalite yönetim sisteminin performansı ve etkinliği ile ilgili bilgi:</a:t>
          </a:r>
        </a:p>
      </dsp:txBody>
      <dsp:txXfrm>
        <a:off x="10008" y="1557807"/>
        <a:ext cx="10606569" cy="289542"/>
      </dsp:txXfrm>
    </dsp:sp>
    <dsp:sp modelId="{A2FD6C71-8807-42C0-B7D5-9E2E51FD0393}">
      <dsp:nvSpPr>
        <dsp:cNvPr id="0" name=""/>
        <dsp:cNvSpPr/>
      </dsp:nvSpPr>
      <dsp:spPr>
        <a:xfrm>
          <a:off x="1833579" y="1964007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1) Müşteri memnuniyeti ve ilgili taraflardan gelen geri bildirimler, </a:t>
          </a:r>
        </a:p>
      </dsp:txBody>
      <dsp:txXfrm>
        <a:off x="1846541" y="1976969"/>
        <a:ext cx="6933502" cy="239613"/>
      </dsp:txXfrm>
    </dsp:sp>
    <dsp:sp modelId="{ADD4415A-06C1-4E97-936B-A69F676B9976}">
      <dsp:nvSpPr>
        <dsp:cNvPr id="0" name=""/>
        <dsp:cNvSpPr/>
      </dsp:nvSpPr>
      <dsp:spPr>
        <a:xfrm>
          <a:off x="1833579" y="2262737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2) Kalite hedeflerine erişme derecesi,  </a:t>
          </a:r>
        </a:p>
      </dsp:txBody>
      <dsp:txXfrm>
        <a:off x="1846541" y="2275699"/>
        <a:ext cx="6933502" cy="239613"/>
      </dsp:txXfrm>
    </dsp:sp>
    <dsp:sp modelId="{8D0F9683-DBA2-4DB6-9773-22DE88FD7C2E}">
      <dsp:nvSpPr>
        <dsp:cNvPr id="0" name=""/>
        <dsp:cNvSpPr/>
      </dsp:nvSpPr>
      <dsp:spPr>
        <a:xfrm>
          <a:off x="1833579" y="2561468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3) Proses performansı ile ürün ve hizmetlerin uygunluğu,</a:t>
          </a:r>
        </a:p>
      </dsp:txBody>
      <dsp:txXfrm>
        <a:off x="1846541" y="2574430"/>
        <a:ext cx="6933502" cy="239613"/>
      </dsp:txXfrm>
    </dsp:sp>
    <dsp:sp modelId="{8A28B711-3310-48E5-9BCF-9C82DCA2FC93}">
      <dsp:nvSpPr>
        <dsp:cNvPr id="0" name=""/>
        <dsp:cNvSpPr/>
      </dsp:nvSpPr>
      <dsp:spPr>
        <a:xfrm>
          <a:off x="1833579" y="2860198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4) Uygunsuzluklar ve düzeltici faaliyetler, </a:t>
          </a:r>
        </a:p>
      </dsp:txBody>
      <dsp:txXfrm>
        <a:off x="1846541" y="2873160"/>
        <a:ext cx="6933502" cy="239613"/>
      </dsp:txXfrm>
    </dsp:sp>
    <dsp:sp modelId="{A0D2D2CC-BA5C-4F5D-BEA9-86EDC4D8709A}">
      <dsp:nvSpPr>
        <dsp:cNvPr id="0" name=""/>
        <dsp:cNvSpPr/>
      </dsp:nvSpPr>
      <dsp:spPr>
        <a:xfrm>
          <a:off x="1833579" y="3158928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5) İzleme ve ölçme sonuçları,   </a:t>
          </a:r>
        </a:p>
      </dsp:txBody>
      <dsp:txXfrm>
        <a:off x="1846541" y="3171890"/>
        <a:ext cx="6933502" cy="239613"/>
      </dsp:txXfrm>
    </dsp:sp>
    <dsp:sp modelId="{401B55FE-AA65-48DD-805C-ED7B07A62B8E}">
      <dsp:nvSpPr>
        <dsp:cNvPr id="0" name=""/>
        <dsp:cNvSpPr/>
      </dsp:nvSpPr>
      <dsp:spPr>
        <a:xfrm>
          <a:off x="1833579" y="3457658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6) Tetkik sonuçları,</a:t>
          </a:r>
        </a:p>
      </dsp:txBody>
      <dsp:txXfrm>
        <a:off x="1846541" y="3470620"/>
        <a:ext cx="6933502" cy="239613"/>
      </dsp:txXfrm>
    </dsp:sp>
    <dsp:sp modelId="{D4D234BE-CDF2-4036-86E8-E0ECA4770226}">
      <dsp:nvSpPr>
        <dsp:cNvPr id="0" name=""/>
        <dsp:cNvSpPr/>
      </dsp:nvSpPr>
      <dsp:spPr>
        <a:xfrm>
          <a:off x="1833579" y="3756389"/>
          <a:ext cx="6959426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7) Dış tedarikçilerin performansı, </a:t>
          </a:r>
        </a:p>
      </dsp:txBody>
      <dsp:txXfrm>
        <a:off x="1846541" y="3769351"/>
        <a:ext cx="6933502" cy="239613"/>
      </dsp:txXfrm>
    </dsp:sp>
    <dsp:sp modelId="{946F1862-CE26-4E41-AB22-B6E801E6F849}">
      <dsp:nvSpPr>
        <dsp:cNvPr id="0" name=""/>
        <dsp:cNvSpPr/>
      </dsp:nvSpPr>
      <dsp:spPr>
        <a:xfrm>
          <a:off x="-12703" y="4055119"/>
          <a:ext cx="10651991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d) Kaynakların yeterliği,  </a:t>
          </a:r>
        </a:p>
      </dsp:txBody>
      <dsp:txXfrm>
        <a:off x="259" y="4068081"/>
        <a:ext cx="10626067" cy="239613"/>
      </dsp:txXfrm>
    </dsp:sp>
    <dsp:sp modelId="{8DACBBE9-1942-4C9C-82D5-A212DF9399A9}">
      <dsp:nvSpPr>
        <dsp:cNvPr id="0" name=""/>
        <dsp:cNvSpPr/>
      </dsp:nvSpPr>
      <dsp:spPr>
        <a:xfrm>
          <a:off x="-12703" y="4353849"/>
          <a:ext cx="10651991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e) Risk ve fırsatların belirlenmesi için gerçekleştirilen faaliyetlerin</a:t>
          </a:r>
          <a:r>
            <a:rPr lang="tr-TR" sz="2000" b="1" kern="1200" dirty="0"/>
            <a:t> </a:t>
          </a:r>
          <a:r>
            <a:rPr lang="tr-TR" sz="2000" kern="1200" dirty="0"/>
            <a:t>etkinliği,</a:t>
          </a:r>
        </a:p>
      </dsp:txBody>
      <dsp:txXfrm>
        <a:off x="259" y="4366811"/>
        <a:ext cx="10626067" cy="239613"/>
      </dsp:txXfrm>
    </dsp:sp>
    <dsp:sp modelId="{AF288B95-DAB0-4084-95AB-D1F1C248EA2F}">
      <dsp:nvSpPr>
        <dsp:cNvPr id="0" name=""/>
        <dsp:cNvSpPr/>
      </dsp:nvSpPr>
      <dsp:spPr>
        <a:xfrm>
          <a:off x="-12703" y="4652579"/>
          <a:ext cx="10651991" cy="2655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f) İyileştirme için fırsatlar.</a:t>
          </a:r>
        </a:p>
      </dsp:txBody>
      <dsp:txXfrm>
        <a:off x="259" y="4665541"/>
        <a:ext cx="10626067" cy="239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AA9C6C94-F3FF-4F0C-A204-A4AFFC0E51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C15253C-61F4-45CF-90A2-90AE0631FE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F1ABEBAF-9053-4D59-92AC-F8C09B2F0CB4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86FC930-D99B-45E1-93BD-B4BA1685B0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0C8BCC5-2CF2-48D6-85C6-BCA3B8695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5AF776CF-F0D3-4B55-8738-142D4F3B37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612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FAC22E9E-D795-4E20-A382-C4162F982666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4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F24F4435-3346-408D-8899-A72D08DFBC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15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D5EBB-E9D9-4E28-8011-A701994721D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6617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50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701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6287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910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2666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526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27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023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166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31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7678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0341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27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9747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26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306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8741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6343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9187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F4435-3346-408D-8899-A72D08DFBCEC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39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10BB12-2C0A-EC4E-AC3D-531201242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41768A3-319D-D44F-A9C5-0B2D1BBE0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A48D4F-E0C1-8445-8A01-8B0F69FD9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7953FA-A1E8-2C49-BC05-A1B6ECBB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A9A8561-B1BB-1040-A65A-8E07FE84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568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45C947-CCCF-3543-AEB2-CF7096DB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BF11CFD-3716-5E49-996E-9CE3E342C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5ADD7AC-BB9D-B449-AA24-95F46925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179F4C9-7F3B-6241-AC9C-0DFA00C5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062B58-5827-A846-A2E0-93053A40E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1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A830352-DEA0-EF41-822E-A3D9897AD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F52B88A-99BD-554D-A25B-1EA9E19E4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C686AE-D696-0A46-9DF8-076E3BB3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4933AE5-6CAB-2C4D-B96F-A4C5D866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A7A1C30-CBFC-D04F-B967-AE22F315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71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9327D9-4490-6A48-AEF2-C343AD85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751BC7-B4F2-0C41-A730-EC145B9D6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DE7E7D-88D4-8948-AA9A-14ED9D18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140A4D1-0F72-8648-B851-CC704944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15DE91-EB38-5945-AC35-B33D58D8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52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80E7F7-3EE1-1345-9653-1D52C135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673E9C8-DEFB-B742-A1E6-D558B7D7C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C08F4B-E736-DB4F-BA08-4B70FC11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FABD80A-C438-194F-9AE5-6C44E378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E9F4613-893F-154C-8951-52CED5E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264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17DF0E-CDD4-9748-9156-C13AA8A4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187036-60BA-A147-B14D-321001197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06D5719-D469-ED4C-9E10-3270FB0A0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EB0C60-E022-6E41-9A69-996652DE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8127E9-8517-864C-8560-01C651E2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8786148-EAB1-1E4A-B5E7-2D608460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494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3678BE-D7BE-F447-A7C3-C36F9DE3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9AF4610-4A04-394E-9DDF-F78A0E95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EB36B3A-AECD-8644-A6E8-855D3133F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F25BA2B-DA2E-BA4F-B118-9A3B537E2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A8CB41E-5D43-8742-AE69-49490E807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FC39671-89B9-F04D-957A-E56FC93D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8AC81389-2D34-824D-9F4E-866EFD13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3B055C5-B3E9-AA44-912B-F19EAC66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44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7E3B5A-26AC-F84B-A65E-35198DB9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89CFD16-4982-364C-96F4-B4F7D696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0D7FB34-FF2E-D947-90E6-2B210ED9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76F22E3-749C-6140-A05D-15752AB1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79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7622F29-844E-D14A-A10A-7FDC6CB2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61FABE-4A85-8744-A612-8ED9E74E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95AF82D-68EB-1A4F-9BA0-D4411AFB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76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35A83A-ECCE-B94C-8A6D-FC3F59BB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3DCCB3-F5D0-BA43-83B7-ECB56FD96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04E3625-2A65-2240-9AD2-795FB6A7F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331C0A4-CCD6-634F-957C-11F266AF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8101CC-80F6-274E-B21E-905147E7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266A50A-9E17-9B4C-AC79-FF4A3EB2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572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78E9F5-BCD7-7C44-BF2E-D4ACE35A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9699746-3490-D144-AE09-B3F3C1E2B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8B7AFC0-42CD-7E42-A05F-4C1135C7B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87E6C37-127A-B54C-8E36-003ECFD94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F32F136-5536-0743-A0D6-24C8A0E1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885840B-895A-BD48-BDF8-51DA2D6C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78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448E8F6-AD17-D64C-8B52-5A580442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6806028-4742-2740-857E-CF65380F4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8FCC8E-BA9F-6B40-8537-E960CF0FC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28E68-251D-FF42-B583-C91C772A4B4B}" type="datetimeFigureOut">
              <a:rPr lang="tr-TR" smtClean="0"/>
              <a:t>3.04.2026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D75DB2-79B2-E74A-98D7-96762958E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913F90-D6CB-DC4E-87EB-86421146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3CC06-D0F8-0F43-BE45-BF6B76BC73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903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14AF67B-524A-2749-935D-83F1EB95D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05"/>
            <a:ext cx="12192000" cy="686621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92C7138-CDE0-4417-B956-6ED6AD98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007"/>
            <a:ext cx="12192000" cy="6866210"/>
          </a:xfrm>
          <a:prstGeom prst="rect">
            <a:avLst/>
          </a:prstGeom>
        </p:spPr>
      </p:pic>
      <p:pic>
        <p:nvPicPr>
          <p:cNvPr id="7" name="Resim 10">
            <a:extLst>
              <a:ext uri="{FF2B5EF4-FFF2-40B4-BE49-F238E27FC236}">
                <a16:creationId xmlns:a16="http://schemas.microsoft.com/office/drawing/2014/main" id="{A2567FB6-E7F1-4658-9AE4-F5EF63B05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68" y="578338"/>
            <a:ext cx="2736215" cy="111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9 Resim" descr="spinearth">
            <a:extLst>
              <a:ext uri="{FF2B5EF4-FFF2-40B4-BE49-F238E27FC236}">
                <a16:creationId xmlns:a16="http://schemas.microsoft.com/office/drawing/2014/main" id="{9CFDD205-2C10-4018-8C25-79D79221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174" y="5059795"/>
            <a:ext cx="1079538" cy="103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10">
            <a:extLst>
              <a:ext uri="{FF2B5EF4-FFF2-40B4-BE49-F238E27FC236}">
                <a16:creationId xmlns:a16="http://schemas.microsoft.com/office/drawing/2014/main" id="{9A7F9FB7-B79C-4723-9802-EC9CFA87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5"/>
          <a:stretch>
            <a:fillRect/>
          </a:stretch>
        </p:blipFill>
        <p:spPr bwMode="auto">
          <a:xfrm>
            <a:off x="9341324" y="5166520"/>
            <a:ext cx="650638" cy="9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CD7DC640-32D5-469B-9A14-8BCF464EB4F6}"/>
              </a:ext>
            </a:extLst>
          </p:cNvPr>
          <p:cNvSpPr/>
          <p:nvPr/>
        </p:nvSpPr>
        <p:spPr>
          <a:xfrm>
            <a:off x="976997" y="5663472"/>
            <a:ext cx="1000890" cy="339868"/>
          </a:xfrm>
          <a:prstGeom prst="rect">
            <a:avLst/>
          </a:prstGeom>
          <a:solidFill>
            <a:srgbClr val="012B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E779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7C7C1B-5F9E-4618-8FFB-5B90734F4998}"/>
              </a:ext>
            </a:extLst>
          </p:cNvPr>
          <p:cNvSpPr/>
          <p:nvPr/>
        </p:nvSpPr>
        <p:spPr>
          <a:xfrm>
            <a:off x="733046" y="5512904"/>
            <a:ext cx="1453279" cy="722379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</a:t>
            </a:r>
          </a:p>
        </p:txBody>
      </p:sp>
      <p:sp>
        <p:nvSpPr>
          <p:cNvPr id="14" name="4 Metin kutusu">
            <a:extLst>
              <a:ext uri="{FF2B5EF4-FFF2-40B4-BE49-F238E27FC236}">
                <a16:creationId xmlns:a16="http://schemas.microsoft.com/office/drawing/2014/main" id="{A443F2B7-8A7A-44E5-9454-821CF64E2D65}"/>
              </a:ext>
            </a:extLst>
          </p:cNvPr>
          <p:cNvSpPr txBox="1"/>
          <p:nvPr/>
        </p:nvSpPr>
        <p:spPr>
          <a:xfrm>
            <a:off x="2639543" y="3537562"/>
            <a:ext cx="6161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b="1" i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KALİTE YÖNETİM SİSTEMİNDE ANLAYIŞ VE UYGULAMA BİRLİĞİ</a:t>
            </a:r>
            <a:r>
              <a:rPr lang="tr-TR" altLang="tr-TR" sz="2400" b="1" i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400" b="1" kern="0" dirty="0">
                <a:solidFill>
                  <a:srgbClr val="E7792B"/>
                </a:solidFill>
                <a:latin typeface="+mj-lt"/>
                <a:ea typeface="Segoe UI Black" pitchFamily="34" charset="0"/>
                <a:cs typeface="Segoe UI Black" pitchFamily="34" charset="0"/>
              </a:rPr>
              <a:t>Yönetimin Gözden Geçirme Toplantısı Rehberi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8FE7BBB-80BA-4D0D-BB36-6D15E3471F92}"/>
              </a:ext>
            </a:extLst>
          </p:cNvPr>
          <p:cNvSpPr txBox="1"/>
          <p:nvPr/>
        </p:nvSpPr>
        <p:spPr>
          <a:xfrm>
            <a:off x="3494544" y="4536575"/>
            <a:ext cx="464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sz="2800" b="1" kern="0" dirty="0">
                <a:solidFill>
                  <a:schemeClr val="bg1"/>
                </a:solidFill>
                <a:ea typeface="Segoe UI Black" pitchFamily="34" charset="0"/>
                <a:cs typeface="Segoe UI Black" pitchFamily="34" charset="0"/>
              </a:rPr>
              <a:t>KALİTE KOORDİNATÖRLÜĞÜ</a:t>
            </a:r>
          </a:p>
        </p:txBody>
      </p:sp>
    </p:spTree>
    <p:extLst>
      <p:ext uri="{BB962C8B-B14F-4D97-AF65-F5344CB8AC3E}">
        <p14:creationId xmlns:p14="http://schemas.microsoft.com/office/powerpoint/2010/main" val="37103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08513" cy="10391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624062" y="306070"/>
            <a:ext cx="10868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589F22D-79F2-466E-9F38-17C84A31C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56" y="791028"/>
            <a:ext cx="3035054" cy="529672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D04E61C-69FD-41A9-982A-F9B6F8CEE963}"/>
              </a:ext>
            </a:extLst>
          </p:cNvPr>
          <p:cNvSpPr txBox="1"/>
          <p:nvPr/>
        </p:nvSpPr>
        <p:spPr>
          <a:xfrm>
            <a:off x="3958936" y="791028"/>
            <a:ext cx="750509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tr-TR" sz="2200" dirty="0"/>
              <a:t>Tapu ve Kadastro Genel Müdürlüğünün bağlamı; kurumumun misyon, vizyon ve stratejik yönüyle ilgili olan ve kalite yönetim sisteminin amaçlarına ulaşılmasını etkileyen iç ve dış hususların birlikte meydana getirdiği ortamdan oluşmaktadır. </a:t>
            </a:r>
          </a:p>
          <a:p>
            <a:pPr algn="just"/>
            <a:endParaRPr lang="tr-TR" dirty="0"/>
          </a:p>
          <a:p>
            <a:pPr algn="just"/>
            <a:r>
              <a:rPr lang="tr-TR" sz="2200" dirty="0"/>
              <a:t>Birimlerin </a:t>
            </a:r>
            <a:r>
              <a:rPr lang="tr-TR" sz="2200" b="1" dirty="0"/>
              <a:t>iç ve dış hususları</a:t>
            </a:r>
            <a:r>
              <a:rPr lang="tr-TR" sz="2200" dirty="0"/>
              <a:t>nın belirlenmesi, </a:t>
            </a:r>
            <a:r>
              <a:rPr lang="tr-TR" sz="2200" b="1" dirty="0"/>
              <a:t>ilgili tarafların</a:t>
            </a:r>
            <a:r>
              <a:rPr lang="tr-TR" sz="2200" dirty="0"/>
              <a:t>ın </a:t>
            </a:r>
            <a:r>
              <a:rPr lang="tr-TR" sz="2200" i="1" dirty="0"/>
              <a:t>(paydaş)</a:t>
            </a:r>
            <a:r>
              <a:rPr lang="tr-TR" sz="2200" dirty="0"/>
              <a:t> </a:t>
            </a:r>
            <a:r>
              <a:rPr lang="tr-TR" sz="2200" b="1" dirty="0"/>
              <a:t>ihtiyaç ve beklentileri</a:t>
            </a:r>
            <a:r>
              <a:rPr lang="tr-TR" sz="2200" dirty="0"/>
              <a:t>nin tespit edilmesi, gözden geçirilmesi ve sürekli iyileştirilmesi kapsamında </a:t>
            </a:r>
            <a:r>
              <a:rPr lang="tr-TR" sz="2200" b="1" i="1" dirty="0"/>
              <a:t>PR.10 TKGM Bağlam Analizi Prosedürü</a:t>
            </a:r>
            <a:r>
              <a:rPr lang="tr-TR" sz="2200" dirty="0"/>
              <a:t> yayınlanmıştır. </a:t>
            </a:r>
          </a:p>
          <a:p>
            <a:pPr algn="just"/>
            <a:endParaRPr lang="tr-TR" dirty="0"/>
          </a:p>
          <a:p>
            <a:pPr algn="just"/>
            <a:r>
              <a:rPr lang="tr-TR" sz="2200" dirty="0"/>
              <a:t>Birimlerin </a:t>
            </a:r>
            <a:r>
              <a:rPr lang="tr-TR" sz="2200" b="1" i="1" dirty="0"/>
              <a:t>(Daire Başkanlıkları, Bölge Müdürlükleri, Tapu Müdürlükleri ve Kadastro Müdürlükleri)</a:t>
            </a:r>
            <a:r>
              <a:rPr lang="tr-TR" sz="2200" dirty="0"/>
              <a:t> iç ve dış hususları, </a:t>
            </a:r>
            <a:r>
              <a:rPr lang="tr-TR" sz="2200" b="1" i="1" dirty="0"/>
              <a:t>23285165.ÇZG.02 ÇİZELGESİ</a:t>
            </a:r>
            <a:r>
              <a:rPr lang="tr-TR" sz="2200" dirty="0"/>
              <a:t> ile belirlenmiş; ilgili taraflarının ihtiyaç ve beklentileri ise </a:t>
            </a:r>
            <a:r>
              <a:rPr lang="tr-TR" sz="2200" b="1" dirty="0"/>
              <a:t>23285165.ÇZG.03 ÇİZELGESİ</a:t>
            </a:r>
            <a:r>
              <a:rPr lang="tr-TR" sz="2200" dirty="0"/>
              <a:t> ile belirlenerek karşılanması hedeflenmiştir. </a:t>
            </a:r>
          </a:p>
        </p:txBody>
      </p:sp>
    </p:spTree>
    <p:extLst>
      <p:ext uri="{BB962C8B-B14F-4D97-AF65-F5344CB8AC3E}">
        <p14:creationId xmlns:p14="http://schemas.microsoft.com/office/powerpoint/2010/main" val="263365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graphicFrame>
        <p:nvGraphicFramePr>
          <p:cNvPr id="9" name="Diyagram 8">
            <a:extLst>
              <a:ext uri="{FF2B5EF4-FFF2-40B4-BE49-F238E27FC236}">
                <a16:creationId xmlns:a16="http://schemas.microsoft.com/office/drawing/2014/main" id="{F7BFA7D8-5341-486F-BFE1-DBB243521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952376"/>
              </p:ext>
            </p:extLst>
          </p:nvPr>
        </p:nvGraphicFramePr>
        <p:xfrm>
          <a:off x="707290" y="1083980"/>
          <a:ext cx="7474146" cy="4682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044E1478-1C91-456A-A904-3F664EB44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4683" y="1083980"/>
            <a:ext cx="3054927" cy="4589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42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1225103" y="1127464"/>
            <a:ext cx="10626585" cy="4545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sz="2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 flipV="1">
            <a:off x="904616" y="601471"/>
            <a:ext cx="10463039" cy="2519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818461" y="108950"/>
            <a:ext cx="10626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graphicFrame>
        <p:nvGraphicFramePr>
          <p:cNvPr id="11" name="Diyagram 10">
            <a:extLst>
              <a:ext uri="{FF2B5EF4-FFF2-40B4-BE49-F238E27FC236}">
                <a16:creationId xmlns:a16="http://schemas.microsoft.com/office/drawing/2014/main" id="{9E27FA6F-D241-47B9-904F-0D5271316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891068"/>
              </p:ext>
            </p:extLst>
          </p:nvPr>
        </p:nvGraphicFramePr>
        <p:xfrm>
          <a:off x="897585" y="737754"/>
          <a:ext cx="10626585" cy="550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332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ABBFF4D8-7081-4B3E-BC8B-BA96722F3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23" y="1940637"/>
            <a:ext cx="5180557" cy="3853265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657326CB-E239-4917-A442-7DF94CCD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150" y="1925993"/>
            <a:ext cx="5402126" cy="3853265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984086B4-6ABB-4C26-8A02-BE41D68B30AC}"/>
              </a:ext>
            </a:extLst>
          </p:cNvPr>
          <p:cNvSpPr txBox="1"/>
          <p:nvPr/>
        </p:nvSpPr>
        <p:spPr>
          <a:xfrm>
            <a:off x="719092" y="947861"/>
            <a:ext cx="10670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tr-TR" sz="1800" b="1" dirty="0">
                <a:solidFill>
                  <a:schemeClr val="accent6"/>
                </a:solidFill>
              </a:rPr>
              <a:t>Önceki yıl YGG Toplantısında alınan kararların gerçekleşmeleri, izleme ve ölçme sonuçlarından elde edilen veriler ışığında gözden geçirilerek performansları değerlendirilir. Gerçekleme durumu ve performansına göre yeni kararların alınmasında veri olarak kullanılır.</a:t>
            </a:r>
            <a:endParaRPr lang="tr-TR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330DD33-79A7-4783-A26F-6FB0000D4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7" y="797634"/>
            <a:ext cx="6090417" cy="5279725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BDB5D00-8CBB-4E08-84F9-18ED80F826D5}"/>
              </a:ext>
            </a:extLst>
          </p:cNvPr>
          <p:cNvSpPr txBox="1"/>
          <p:nvPr/>
        </p:nvSpPr>
        <p:spPr>
          <a:xfrm>
            <a:off x="7067947" y="1145504"/>
            <a:ext cx="456988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chemeClr val="accent5"/>
                </a:solidFill>
              </a:rPr>
              <a:t>Strateji Geliştirme </a:t>
            </a:r>
          </a:p>
          <a:p>
            <a:pPr algn="ctr"/>
            <a:r>
              <a:rPr lang="tr-TR" sz="3200" b="1" dirty="0">
                <a:solidFill>
                  <a:schemeClr val="accent5"/>
                </a:solidFill>
              </a:rPr>
              <a:t>Daire Başkanlığı</a:t>
            </a:r>
          </a:p>
          <a:p>
            <a:endParaRPr lang="tr-TR" dirty="0"/>
          </a:p>
          <a:p>
            <a:pPr algn="ctr"/>
            <a:r>
              <a:rPr lang="tr-TR" b="1" dirty="0">
                <a:solidFill>
                  <a:schemeClr val="accent6"/>
                </a:solidFill>
              </a:rPr>
              <a:t>PERFORMANS KRİTERLERİ</a:t>
            </a:r>
          </a:p>
          <a:p>
            <a:pPr algn="ctr"/>
            <a:r>
              <a:rPr lang="tr-TR" dirty="0"/>
              <a:t>Kalite Eylem Planı Gerçekleşme Oranı, Memnuniyet Anketleri Sonuçları, </a:t>
            </a:r>
          </a:p>
          <a:p>
            <a:pPr algn="ctr"/>
            <a:r>
              <a:rPr lang="tr-TR" dirty="0"/>
              <a:t>Stratejik Plan-Performans Programı </a:t>
            </a:r>
          </a:p>
          <a:p>
            <a:pPr algn="ctr"/>
            <a:r>
              <a:rPr lang="tr-TR" dirty="0"/>
              <a:t>Performans göstergeleri gerçekleşme oranı, </a:t>
            </a:r>
          </a:p>
          <a:p>
            <a:pPr algn="ctr"/>
            <a:r>
              <a:rPr lang="tr-TR" dirty="0"/>
              <a:t>İç Kontrol Eylem Planı gerçekleşme sonuçları</a:t>
            </a:r>
          </a:p>
          <a:p>
            <a:pPr algn="ctr"/>
            <a:endParaRPr lang="tr-TR" dirty="0"/>
          </a:p>
          <a:p>
            <a:pPr algn="ctr"/>
            <a:r>
              <a:rPr lang="tr-TR" b="1" i="1" dirty="0">
                <a:solidFill>
                  <a:schemeClr val="accent6"/>
                </a:solidFill>
              </a:rPr>
              <a:t>YGG Toplantısında performans kriterlerinin gerçekleşmeleri gözden geçirilir.</a:t>
            </a:r>
          </a:p>
        </p:txBody>
      </p:sp>
      <p:pic>
        <p:nvPicPr>
          <p:cNvPr id="13" name="Resim 12" descr="el tutuşmak">
            <a:extLst>
              <a:ext uri="{FF2B5EF4-FFF2-40B4-BE49-F238E27FC236}">
                <a16:creationId xmlns:a16="http://schemas.microsoft.com/office/drawing/2014/main" id="{D7B30D8B-5666-44A4-9005-D0473A7FE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788" y="2782252"/>
            <a:ext cx="249355" cy="166253"/>
          </a:xfrm>
          <a:prstGeom prst="rect">
            <a:avLst/>
          </a:prstGeom>
        </p:spPr>
      </p:pic>
      <p:pic>
        <p:nvPicPr>
          <p:cNvPr id="15" name="Resim 14" descr="el tutuşmak">
            <a:extLst>
              <a:ext uri="{FF2B5EF4-FFF2-40B4-BE49-F238E27FC236}">
                <a16:creationId xmlns:a16="http://schemas.microsoft.com/office/drawing/2014/main" id="{A7187444-2F97-4785-999C-E44FAEB35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865" y="3064081"/>
            <a:ext cx="249355" cy="166253"/>
          </a:xfrm>
          <a:prstGeom prst="rect">
            <a:avLst/>
          </a:prstGeom>
        </p:spPr>
      </p:pic>
      <p:pic>
        <p:nvPicPr>
          <p:cNvPr id="16" name="Resim 15" descr="el tutuşmak">
            <a:extLst>
              <a:ext uri="{FF2B5EF4-FFF2-40B4-BE49-F238E27FC236}">
                <a16:creationId xmlns:a16="http://schemas.microsoft.com/office/drawing/2014/main" id="{00621634-0BAC-4E26-81E3-FDFBF382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187" y="3324628"/>
            <a:ext cx="249355" cy="166253"/>
          </a:xfrm>
          <a:prstGeom prst="rect">
            <a:avLst/>
          </a:prstGeom>
        </p:spPr>
      </p:pic>
      <p:pic>
        <p:nvPicPr>
          <p:cNvPr id="17" name="Resim 16" descr="el tutuşmak">
            <a:extLst>
              <a:ext uri="{FF2B5EF4-FFF2-40B4-BE49-F238E27FC236}">
                <a16:creationId xmlns:a16="http://schemas.microsoft.com/office/drawing/2014/main" id="{2FE37CAB-3791-487E-84B4-AC30B4E39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218" y="3888691"/>
            <a:ext cx="249355" cy="1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2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4F13CEB-8A7C-4D8F-8526-1328F32D9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191" y="799158"/>
            <a:ext cx="3897935" cy="4160657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BDB5D00-8CBB-4E08-84F9-18ED80F826D5}"/>
              </a:ext>
            </a:extLst>
          </p:cNvPr>
          <p:cNvSpPr txBox="1"/>
          <p:nvPr/>
        </p:nvSpPr>
        <p:spPr>
          <a:xfrm>
            <a:off x="686541" y="4883602"/>
            <a:ext cx="10753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chemeClr val="accent6"/>
                </a:solidFill>
              </a:rPr>
              <a:t>YGG Toplantısında, birimlerin iç ve dış hususlarındaki değişimler; ilgili tarafların ve onların ihtiyaç ve beklentilerindeki değişimler ( Bağlı birimlerinki dahil: Bölge Müdürlükleri bağlı bütün Şube, Tapu ve Kadastro Müdürlüklerinin verilerini, Başkanlıklar ise Birim ve Şube Müdürlüklerinin verilerini de gözden geçireceklerdir.) değerlendirilerek gerekli kararlar alınır.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4707E3-E4CF-4762-B621-BCFB4CFF899A}"/>
              </a:ext>
            </a:extLst>
          </p:cNvPr>
          <p:cNvSpPr txBox="1"/>
          <p:nvPr/>
        </p:nvSpPr>
        <p:spPr>
          <a:xfrm>
            <a:off x="5308693" y="799265"/>
            <a:ext cx="22662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chemeClr val="accent5"/>
                </a:solidFill>
              </a:rPr>
              <a:t>Strateji Geliştirme Daire Başkanlığı</a:t>
            </a:r>
          </a:p>
          <a:p>
            <a:pPr algn="ctr"/>
            <a:endParaRPr lang="tr-TR" sz="2800" b="1" dirty="0">
              <a:solidFill>
                <a:schemeClr val="accent5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accent6"/>
                </a:solidFill>
              </a:rPr>
              <a:t>İç ve Dış Hususları;</a:t>
            </a:r>
          </a:p>
          <a:p>
            <a:pPr algn="ctr"/>
            <a:endParaRPr lang="tr-TR" sz="2000" b="1" dirty="0">
              <a:solidFill>
                <a:schemeClr val="accent6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chemeClr val="accent6"/>
                </a:solidFill>
              </a:rPr>
              <a:t>İlgili Taraflarının İhtiyaç ve Beklentileri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814BFDA-FA98-403F-B8B1-E54102EF0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33" y="799265"/>
            <a:ext cx="4511622" cy="41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7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33642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47BF324-7E85-4AFA-BEAB-C95C30FA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95" y="853374"/>
            <a:ext cx="3657314" cy="521491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868F932-9BC0-405D-B126-AB91346BB7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26865" y="853373"/>
            <a:ext cx="4467754" cy="5214913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CEA9F1B7-3962-4A7A-B956-86B84ECEA21C}"/>
              </a:ext>
            </a:extLst>
          </p:cNvPr>
          <p:cNvSpPr txBox="1"/>
          <p:nvPr/>
        </p:nvSpPr>
        <p:spPr>
          <a:xfrm>
            <a:off x="9123217" y="989506"/>
            <a:ext cx="245225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2200" b="1" dirty="0">
                <a:solidFill>
                  <a:schemeClr val="accent6"/>
                </a:solidFill>
              </a:rPr>
              <a:t>Her Birim kendi görev alanındaki, </a:t>
            </a:r>
            <a:r>
              <a:rPr lang="tr-TR" sz="2200" b="1" i="1" dirty="0">
                <a:solidFill>
                  <a:srgbClr val="FF0000"/>
                </a:solidFill>
              </a:rPr>
              <a:t>Stratejik Plan ile  duyurulan 5 amaç ve bu amaçlara ulaşmak için belirlenen hedeflere ulaşma ve performansını</a:t>
            </a:r>
            <a:r>
              <a:rPr lang="tr-TR" sz="2200" b="1" dirty="0">
                <a:solidFill>
                  <a:schemeClr val="accent6"/>
                </a:solidFill>
              </a:rPr>
              <a:t> ilgili yılın YGG Toplantısında değerlendirmeli ve gözden geçirmelidir. </a:t>
            </a:r>
          </a:p>
        </p:txBody>
      </p:sp>
    </p:spTree>
    <p:extLst>
      <p:ext uri="{BB962C8B-B14F-4D97-AF65-F5344CB8AC3E}">
        <p14:creationId xmlns:p14="http://schemas.microsoft.com/office/powerpoint/2010/main" val="217906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0C9CDA5-1509-44EE-A337-DE06F0CF7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627" y="1286069"/>
            <a:ext cx="4402382" cy="393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ABDB5D00-8CBB-4E08-84F9-18ED80F826D5}"/>
              </a:ext>
            </a:extLst>
          </p:cNvPr>
          <p:cNvSpPr txBox="1"/>
          <p:nvPr/>
        </p:nvSpPr>
        <p:spPr>
          <a:xfrm>
            <a:off x="1101435" y="1206668"/>
            <a:ext cx="521623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chemeClr val="accent5"/>
                </a:solidFill>
              </a:rPr>
              <a:t>Tetkik Sonuçlarının Değerlendirilmesi</a:t>
            </a:r>
          </a:p>
          <a:p>
            <a:pPr algn="ctr"/>
            <a:r>
              <a:rPr lang="tr-TR" sz="2800" dirty="0">
                <a:latin typeface="+mj-lt"/>
              </a:rPr>
              <a:t>Birimler cari yıl YGG toplantısında, kendi iç tetkiklerini; sonraki yılda ise Koordinatörlük ve Belgelendirme Kuruluşu Tetkikleri ile bu tetkiklerden kaynaklı Düzeltici ve İyileştirici Faaliyetlerin yerine getirilmesini değerlendirir.</a:t>
            </a:r>
            <a:endParaRPr lang="tr-TR" sz="28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6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BDB5D00-8CBB-4E08-84F9-18ED80F826D5}"/>
              </a:ext>
            </a:extLst>
          </p:cNvPr>
          <p:cNvSpPr txBox="1"/>
          <p:nvPr/>
        </p:nvSpPr>
        <p:spPr>
          <a:xfrm>
            <a:off x="719093" y="1373807"/>
            <a:ext cx="593109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chemeClr val="accent5"/>
                </a:solidFill>
              </a:rPr>
              <a:t>Birim Memnuniyetinin </a:t>
            </a:r>
          </a:p>
          <a:p>
            <a:pPr algn="ctr"/>
            <a:r>
              <a:rPr lang="tr-TR" sz="3600" b="1" dirty="0">
                <a:solidFill>
                  <a:schemeClr val="accent5"/>
                </a:solidFill>
              </a:rPr>
              <a:t>Değerlendirilmesi</a:t>
            </a:r>
            <a:endParaRPr lang="tr-TR" sz="3200" b="1" dirty="0">
              <a:solidFill>
                <a:schemeClr val="accent5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2800" dirty="0"/>
              <a:t>Vatandaş Memnuniyet anketini  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2800" dirty="0"/>
              <a:t>Çalışan Memnuniyet anketini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2800" dirty="0"/>
              <a:t>ALO 181 Çağrı Merkezi verilerini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2800" dirty="0"/>
              <a:t>CİMER verilerini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2800" dirty="0"/>
              <a:t>Öneri ve Şikayet verilerini değerlendirir.</a:t>
            </a:r>
          </a:p>
          <a:p>
            <a:pPr algn="ctr"/>
            <a:endParaRPr lang="tr-TR" sz="2800" b="1" i="1" dirty="0">
              <a:solidFill>
                <a:schemeClr val="accent6"/>
              </a:solidFill>
            </a:endParaRPr>
          </a:p>
          <a:p>
            <a:pPr algn="ctr"/>
            <a:endParaRPr lang="tr-TR" sz="2400" b="1" dirty="0">
              <a:solidFill>
                <a:schemeClr val="accent6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E03405A-EC6B-4F6B-B2B2-0CB5831E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597" y="1558636"/>
            <a:ext cx="4091339" cy="37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1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BDB5D00-8CBB-4E08-84F9-18ED80F826D5}"/>
              </a:ext>
            </a:extLst>
          </p:cNvPr>
          <p:cNvSpPr txBox="1"/>
          <p:nvPr/>
        </p:nvSpPr>
        <p:spPr>
          <a:xfrm>
            <a:off x="812612" y="937385"/>
            <a:ext cx="799888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3200" b="1" dirty="0">
                <a:solidFill>
                  <a:schemeClr val="accent5"/>
                </a:solidFill>
              </a:rPr>
              <a:t>Kaynakların Değerlendirilmesi</a:t>
            </a:r>
            <a:endParaRPr lang="tr-TR" sz="3600" b="1" dirty="0">
              <a:solidFill>
                <a:schemeClr val="accent5"/>
              </a:solidFill>
            </a:endParaRPr>
          </a:p>
          <a:p>
            <a:pPr algn="just"/>
            <a:r>
              <a:rPr lang="tr-TR" sz="2400" dirty="0"/>
              <a:t>Birimler, görev ve sorumluluklarını eksiksiz yerine getirmek ve müşteri memnuniyetini artırmak için;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400" dirty="0"/>
              <a:t>Kurumsal Görevin icrasında kullanılan E-Hizmet ve projelerin sürekliliği ve geliştirilmesi, donanım ve yazılımın sağlanması ile kullanıcıların bilgilendirilmesi kapsamındaki ihtiyaç ve beklentileri değerlendirilmeli,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400" dirty="0"/>
              <a:t> Personelin görev, mesleki yeterliliği ve farkındalığı sürekli eğitim ve bilgilendirmelerle geliştirilmeli,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400" dirty="0"/>
              <a:t>Alt yapının, (mekan, kullanılan araç-gereç) İSG, hizmet sunumu ve Kurumsal Konsepte uygunluğu açısından sürekliliği sağlamalı,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sz="2400" dirty="0"/>
              <a:t>İletişimin ( iç ve dış ilgili taraflar arasında ) değerlendirilmeli, </a:t>
            </a:r>
          </a:p>
          <a:p>
            <a:pPr algn="just"/>
            <a:endParaRPr lang="tr-TR" sz="20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A688551-5125-40F5-85C8-F8F3C8CF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756" y="1085829"/>
            <a:ext cx="2734152" cy="536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067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696190" y="853374"/>
            <a:ext cx="10713028" cy="17263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696190" y="270472"/>
            <a:ext cx="10848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dirty="0"/>
              <a:t>YÖNETİMİN GÖZDEN GEÇİRME TOPLANTISI REHBERİ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B22D2113-AADF-4F2A-B03F-E15F3FF608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927194"/>
            <a:ext cx="7185313" cy="353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696190" y="4634345"/>
            <a:ext cx="10598727" cy="1276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 sunum, birimlerimizin </a:t>
            </a:r>
            <a:r>
              <a:rPr lang="tr-TR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‘Yönetimin Gözden Geçirmesi Toplantısı’ </a:t>
            </a: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konusunda </a:t>
            </a:r>
            <a:r>
              <a:rPr lang="tr-TR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anlayış ve uygulama birliğini</a:t>
            </a:r>
            <a:r>
              <a:rPr lang="tr-T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pekiştirerek, </a:t>
            </a:r>
            <a:r>
              <a:rPr lang="tr-TR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Kurumumuzun hizmetlerinden duyulan memnuniyeti artırmayı ve sürekli kılmayı amaçlamaktadır.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tr-TR" sz="1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2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45724" y="275206"/>
            <a:ext cx="10727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1F3FC61-94E7-4AA4-8758-B8255F83DAAE}"/>
              </a:ext>
            </a:extLst>
          </p:cNvPr>
          <p:cNvSpPr txBox="1"/>
          <p:nvPr/>
        </p:nvSpPr>
        <p:spPr>
          <a:xfrm>
            <a:off x="719091" y="961100"/>
            <a:ext cx="5931091" cy="483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latin typeface="+mj-lt"/>
              </a:rPr>
              <a:t>Yönetimin gözden geçirmesi çıktıları, aşağıdaki konularla ilgili karar ve faaliyetleri kapsamalıdır: </a:t>
            </a:r>
          </a:p>
          <a:p>
            <a:endParaRPr lang="tr-TR" sz="1400" b="1" dirty="0">
              <a:latin typeface="+mj-lt"/>
            </a:endParaRPr>
          </a:p>
          <a:p>
            <a:pPr marL="342900" indent="-342900">
              <a:buAutoNum type="alphaLcParenR"/>
            </a:pPr>
            <a:r>
              <a:rPr lang="tr-TR" sz="2800" b="1" dirty="0">
                <a:latin typeface="+mj-lt"/>
              </a:rPr>
              <a:t>İyileştirme için fırsatlar, </a:t>
            </a:r>
          </a:p>
          <a:p>
            <a:r>
              <a:rPr lang="tr-TR" sz="2800" b="1" dirty="0">
                <a:latin typeface="+mj-lt"/>
              </a:rPr>
              <a:t>b) Kalite yönetim sistemi ile ilgili her türlü değişiklik ihtiyacı, </a:t>
            </a:r>
          </a:p>
          <a:p>
            <a:r>
              <a:rPr lang="tr-TR" sz="2800" b="1" dirty="0">
                <a:latin typeface="+mj-lt"/>
              </a:rPr>
              <a:t>c) İhtiyaç duyulan kaynaklar. </a:t>
            </a:r>
          </a:p>
          <a:p>
            <a:endParaRPr lang="tr-TR" sz="1400" b="1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Kuruluş, yönetimin gözden geçirmesi sonuçlarının kanıtı olarak </a:t>
            </a:r>
            <a:r>
              <a:rPr lang="tr-TR" sz="2800" b="1" dirty="0" err="1">
                <a:latin typeface="+mj-lt"/>
              </a:rPr>
              <a:t>dokümante</a:t>
            </a:r>
            <a:r>
              <a:rPr lang="tr-TR" sz="2800" b="1" dirty="0">
                <a:latin typeface="+mj-lt"/>
              </a:rPr>
              <a:t> edilmiş bilgiyi muhafaza etmelidir.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5683132-E57D-4D30-9B00-A8D4BCC32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869" y="961099"/>
            <a:ext cx="4985061" cy="46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01D264D-18B1-3F41-9886-67674251D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" y="447"/>
            <a:ext cx="12171216" cy="685710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188C9D1-405A-4FFD-A3DB-F4A964452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4" y="-29827"/>
            <a:ext cx="12171216" cy="6857107"/>
          </a:xfrm>
          <a:prstGeom prst="rect">
            <a:avLst/>
          </a:prstGeom>
        </p:spPr>
      </p:pic>
      <p:pic>
        <p:nvPicPr>
          <p:cNvPr id="5" name="8 Resim">
            <a:extLst>
              <a:ext uri="{FF2B5EF4-FFF2-40B4-BE49-F238E27FC236}">
                <a16:creationId xmlns:a16="http://schemas.microsoft.com/office/drawing/2014/main" id="{92A4DE8C-A931-4430-BAF9-825EC7CD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11" y="3022763"/>
            <a:ext cx="3608949" cy="2149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3E7BF7A-A069-4D55-A263-52BBC88F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3" y="5172577"/>
            <a:ext cx="11731557" cy="87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3">
            <a:extLst>
              <a:ext uri="{FF2B5EF4-FFF2-40B4-BE49-F238E27FC236}">
                <a16:creationId xmlns:a16="http://schemas.microsoft.com/office/drawing/2014/main" id="{F7489F18-00CD-4629-BCAF-66FD9BA7F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8" y="549071"/>
            <a:ext cx="2854493" cy="71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C1B99B48-611D-44E2-A995-C027C0C1FFBC}"/>
              </a:ext>
            </a:extLst>
          </p:cNvPr>
          <p:cNvSpPr txBox="1"/>
          <p:nvPr/>
        </p:nvSpPr>
        <p:spPr>
          <a:xfrm>
            <a:off x="3179620" y="6318693"/>
            <a:ext cx="6234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359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727969" y="275206"/>
            <a:ext cx="10744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3620998-6EC0-441D-85D4-53AC9E7A6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79" y="1701079"/>
            <a:ext cx="3874427" cy="368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0F6FD2D-697D-45F4-94DB-6FA237B80DC2}"/>
              </a:ext>
            </a:extLst>
          </p:cNvPr>
          <p:cNvSpPr txBox="1"/>
          <p:nvPr/>
        </p:nvSpPr>
        <p:spPr>
          <a:xfrm>
            <a:off x="3761506" y="1280380"/>
            <a:ext cx="41494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3200" dirty="0"/>
              <a:t>YGG Toplantısı Kuruluşun, son bir yılını değerlendirerek sonraki yılın planlamasını yaptığı ve bu doğrultuda yıl içinde kaynakları sağlayarak gerçekleştireceği bir süreçtir.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1CFDED9-97D0-4DF1-AD21-8383F4F73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46" y="1489856"/>
            <a:ext cx="3004355" cy="4314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664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696190" y="853374"/>
            <a:ext cx="10713028" cy="17263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696190" y="270472"/>
            <a:ext cx="10848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dirty="0"/>
              <a:t>YÖNETİMİN GÖZDEN GEÇİRME TOPLANTISI REHBERİ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3E7B8594-A6AB-447A-B0A1-7A635015C79A}"/>
              </a:ext>
            </a:extLst>
          </p:cNvPr>
          <p:cNvSpPr/>
          <p:nvPr/>
        </p:nvSpPr>
        <p:spPr>
          <a:xfrm>
            <a:off x="987132" y="1517076"/>
            <a:ext cx="332516" cy="28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A7F8F6B6-5091-4567-9820-716B3D9C7AA8}"/>
              </a:ext>
            </a:extLst>
          </p:cNvPr>
          <p:cNvSpPr/>
          <p:nvPr/>
        </p:nvSpPr>
        <p:spPr>
          <a:xfrm>
            <a:off x="987132" y="2996048"/>
            <a:ext cx="332516" cy="28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8BBDD3BD-7D68-4C8A-9DE3-F4ED15740D94}"/>
              </a:ext>
            </a:extLst>
          </p:cNvPr>
          <p:cNvSpPr/>
          <p:nvPr/>
        </p:nvSpPr>
        <p:spPr>
          <a:xfrm>
            <a:off x="1014840" y="4111343"/>
            <a:ext cx="304808" cy="28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893611" y="1443148"/>
            <a:ext cx="10536389" cy="44575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tr-TR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Kalite Yönetim Sistemi</a:t>
            </a:r>
            <a:r>
              <a:rPr lang="tr-TR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kuruluşlara, ürettiği ürün ve sunduğu hizmetin i</a:t>
            </a:r>
            <a:r>
              <a:rPr lang="tr-TR" sz="2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lgili taraflarının ihtiyaç ve beklentilerini hangi oranda karşıladığı; müşteri memnuniyetinin sürekli artırılması için ne gerektiği ve </a:t>
            </a:r>
            <a:r>
              <a:rPr lang="tr-TR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sürekli iyileştirme konularında </a:t>
            </a:r>
            <a:r>
              <a:rPr lang="tr-TR" sz="21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«risk tabanlı proses yönetimi» </a:t>
            </a:r>
            <a:r>
              <a:rPr lang="tr-TR" sz="2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doğrultusunda rehberlik yapar.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tr-TR" sz="2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Kuruluş, müşterilerinin ihtiyaç ve beklentisini karşılamak  için prosesler oluşturur ve yürütür. Proses çıktılarını, müşteri memnuniyeti doğrultusunda gözden geçirir ve memnuniyetin artarak sürmesi doğrultusunda ihtiyaç duyulan iyileştirmeleri yapar. 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tr-TR" sz="2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Kuruluşun, ürün ve hizmetleri alanındaki yetkinliği; misyonu, vizyonu, kalite politikası, değerleri, kurumsal kültürü ve iletişimi konularındaki anlayış ve uygulama birliği; farkındalığını ve hizmet kalitesini artırır; sürekliliğini  sağlar.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tr-TR" sz="2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69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18070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656945" y="1127464"/>
            <a:ext cx="10821882" cy="4545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sz="2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750858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625772" y="310716"/>
            <a:ext cx="11084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1B9A0158-9D39-4626-A7C0-AC7DE8CBB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229940"/>
              </p:ext>
            </p:extLst>
          </p:nvPr>
        </p:nvGraphicFramePr>
        <p:xfrm>
          <a:off x="736845" y="977623"/>
          <a:ext cx="10741981" cy="4872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979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B584BFF-6E00-41AD-B272-F4220C8D0206}"/>
              </a:ext>
            </a:extLst>
          </p:cNvPr>
          <p:cNvSpPr txBox="1"/>
          <p:nvPr/>
        </p:nvSpPr>
        <p:spPr>
          <a:xfrm>
            <a:off x="634450" y="310717"/>
            <a:ext cx="11013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27969" y="863765"/>
            <a:ext cx="1067096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E7792B"/>
                </a:solidFill>
              </a:rPr>
              <a:t>Verimlilik (</a:t>
            </a:r>
            <a:r>
              <a:rPr lang="tr-TR" sz="2000" b="1" dirty="0" err="1">
                <a:solidFill>
                  <a:srgbClr val="E7792B"/>
                </a:solidFill>
              </a:rPr>
              <a:t>productivity</a:t>
            </a:r>
            <a:r>
              <a:rPr lang="tr-TR" sz="2000" b="1" dirty="0">
                <a:solidFill>
                  <a:srgbClr val="E7792B"/>
                </a:solidFill>
              </a:rPr>
              <a:t>), etkinlik (</a:t>
            </a:r>
            <a:r>
              <a:rPr lang="tr-TR" sz="2000" b="1" dirty="0" err="1">
                <a:solidFill>
                  <a:srgbClr val="E7792B"/>
                </a:solidFill>
              </a:rPr>
              <a:t>efficiency</a:t>
            </a:r>
            <a:r>
              <a:rPr lang="tr-TR" sz="2000" b="1" dirty="0">
                <a:solidFill>
                  <a:srgbClr val="E7792B"/>
                </a:solidFill>
              </a:rPr>
              <a:t>) ve etkililik (</a:t>
            </a:r>
            <a:r>
              <a:rPr lang="tr-TR" sz="2000" b="1" dirty="0" err="1">
                <a:solidFill>
                  <a:srgbClr val="E7792B"/>
                </a:solidFill>
              </a:rPr>
              <a:t>effectiveness</a:t>
            </a:r>
            <a:r>
              <a:rPr lang="tr-TR" sz="2000" b="1" dirty="0">
                <a:solidFill>
                  <a:srgbClr val="E7792B"/>
                </a:solidFill>
              </a:rPr>
              <a:t>) kavramları ile yakın ilişkilidir. </a:t>
            </a:r>
            <a:r>
              <a:rPr lang="tr-TR" sz="2000" dirty="0"/>
              <a:t>Etkinlik işleri doğru yapmak; Etkililik doğru işleri yapmak; Verimlilik doğru işleri doğru yapmaktır.</a:t>
            </a:r>
            <a:endParaRPr lang="tr-TR" sz="2400" dirty="0"/>
          </a:p>
          <a:p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/>
              <a:t>Verimlilik</a:t>
            </a:r>
            <a:r>
              <a:rPr lang="tr-TR" sz="2000" dirty="0"/>
              <a:t>  elde edilen sonuç ile kullanılan kaynaklar arasındaki ilişki. Aynı girdi ile daha fazla çıktı veya aynı çıktının daha az girdi ile elde edilmesidir.    </a:t>
            </a:r>
            <a:r>
              <a:rPr lang="tr-TR" sz="2000" b="1" i="1" dirty="0">
                <a:solidFill>
                  <a:schemeClr val="accent6"/>
                </a:solidFill>
              </a:rPr>
              <a:t>Verimlilik = Çıktı (müşteriye değer) / Girdi (üreticiye maliyet)</a:t>
            </a:r>
            <a:r>
              <a:rPr lang="tr-TR" sz="2000" b="1" i="1" dirty="0"/>
              <a:t> </a:t>
            </a:r>
            <a:r>
              <a:rPr lang="tr-TR" sz="2000" dirty="0"/>
              <a:t> </a:t>
            </a:r>
            <a:r>
              <a:rPr lang="tr-TR" sz="2000" dirty="0">
                <a:solidFill>
                  <a:srgbClr val="FF0000"/>
                </a:solidFill>
              </a:rPr>
              <a:t>Verimlilik, her şeyden önce bir düşünce tarzıdır ve sürekli var olanı iyileştirmeye çalışır. Her şeyin, bugün dünden, yarın bugünden daha iyi yapılabileceği inancına dayanır.</a:t>
            </a:r>
          </a:p>
          <a:p>
            <a:endParaRPr lang="tr-TR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/>
              <a:t>Etkinlik (</a:t>
            </a:r>
            <a:r>
              <a:rPr lang="tr-TR" sz="2000" b="1" dirty="0" err="1"/>
              <a:t>Efficiency</a:t>
            </a:r>
            <a:r>
              <a:rPr lang="tr-TR" sz="2000" b="1" dirty="0"/>
              <a:t>)</a:t>
            </a:r>
            <a:r>
              <a:rPr lang="tr-TR" sz="2000" dirty="0"/>
              <a:t>, planlanmış faaliyetleri gerçekleştirme ve planlanmış sonuçlara ulaşılma derecesi </a:t>
            </a:r>
            <a:r>
              <a:rPr lang="tr-TR" sz="2000" b="1" i="1" dirty="0">
                <a:solidFill>
                  <a:schemeClr val="accent6"/>
                </a:solidFill>
              </a:rPr>
              <a:t>Etkinlik = Gerçekleşen faaliyet / Planlanmış faaliyet</a:t>
            </a:r>
          </a:p>
          <a:p>
            <a:endParaRPr lang="tr-TR" sz="20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/>
              <a:t>Etkililik (</a:t>
            </a:r>
            <a:r>
              <a:rPr lang="tr-TR" sz="2000" b="1" dirty="0" err="1"/>
              <a:t>Effectiveness</a:t>
            </a:r>
            <a:r>
              <a:rPr lang="tr-TR" sz="2000" b="1" dirty="0"/>
              <a:t>)</a:t>
            </a:r>
            <a:r>
              <a:rPr lang="tr-TR" sz="2000" dirty="0"/>
              <a:t>, bir işletmenin daha önceden belirlenmiş olan amaçlarına / vizyonuna uyum oranıdır.  </a:t>
            </a:r>
            <a:r>
              <a:rPr lang="tr-TR" sz="2000" b="1" i="1" dirty="0">
                <a:solidFill>
                  <a:schemeClr val="accent6"/>
                </a:solidFill>
              </a:rPr>
              <a:t>Etkililik = Gerçekleşen çıktı / Beklenen(hedeflenen) çıktı </a:t>
            </a:r>
          </a:p>
          <a:p>
            <a:endParaRPr lang="tr-TR" sz="20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rgbClr val="474747"/>
                </a:solidFill>
                <a:latin typeface="Google Sans"/>
              </a:rPr>
              <a:t>Üretkenlik </a:t>
            </a:r>
            <a:r>
              <a:rPr lang="tr-TR" sz="2000" dirty="0">
                <a:solidFill>
                  <a:srgbClr val="040C28"/>
                </a:solidFill>
                <a:latin typeface="Google Sans"/>
              </a:rPr>
              <a:t>amaçlarınızı gerçekleştirmek için zaman, enerji ve kaynaklarınızı etkili bir şekilde yönetme sürecini ifade eder</a:t>
            </a:r>
            <a:r>
              <a:rPr lang="tr-TR" sz="2000" dirty="0">
                <a:solidFill>
                  <a:srgbClr val="474747"/>
                </a:solidFill>
                <a:latin typeface="Google Sans"/>
              </a:rPr>
              <a:t>.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780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920242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623628" y="289935"/>
            <a:ext cx="11242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E2BCC6F9-F227-4EE7-952B-775910C8D1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237141"/>
              </p:ext>
            </p:extLst>
          </p:nvPr>
        </p:nvGraphicFramePr>
        <p:xfrm>
          <a:off x="727974" y="829966"/>
          <a:ext cx="10920237" cy="43779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10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6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4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1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4624">
                <a:tc gridSpan="4">
                  <a:txBody>
                    <a:bodyPr/>
                    <a:lstStyle/>
                    <a:p>
                      <a:pPr algn="ctr"/>
                      <a:r>
                        <a:rPr lang="tr-TR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(BAĞLAMINI TANIMLA, İLGİLİ TARAFLARINI-İHTİYAÇ VE BEKLENTİLERİNİ BELİRLE, PROSESLERİNİ OLUŞTUR VE KYS ŞARTLARINI BELİRLE, KAYNAKLARI SAĞLA</a:t>
                      </a:r>
                      <a:r>
                        <a:rPr lang="tr-TR" sz="1200" b="1" i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r>
                        <a:rPr lang="tr-TR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tr-TR" sz="14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+mj-lt"/>
                        </a:rPr>
                        <a:t>PLANLA</a:t>
                      </a:r>
                      <a:endParaRPr lang="tr-TR" sz="16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9" marR="91439" marT="45721" marB="45721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rgbClr val="FF0000"/>
                          </a:solidFill>
                          <a:latin typeface="+mj-lt"/>
                        </a:rPr>
                        <a:t>UYGULA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rgbClr val="FF0000"/>
                          </a:solidFill>
                          <a:latin typeface="+mj-lt"/>
                        </a:rPr>
                        <a:t>KONTROL ET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rgbClr val="FF0000"/>
                          </a:solidFill>
                          <a:latin typeface="+mj-lt"/>
                        </a:rPr>
                        <a:t>ÖNLEM AL</a:t>
                      </a: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892">
                <a:tc>
                  <a:txBody>
                    <a:bodyPr/>
                    <a:lstStyle/>
                    <a:p>
                      <a:r>
                        <a:rPr lang="tr-TR" sz="1400" dirty="0">
                          <a:latin typeface="+mj-lt"/>
                        </a:rPr>
                        <a:t>4. Kuruluşun</a:t>
                      </a:r>
                      <a:r>
                        <a:rPr lang="tr-TR" sz="1400" baseline="0" dirty="0">
                          <a:latin typeface="+mj-lt"/>
                        </a:rPr>
                        <a:t> bağlamı</a:t>
                      </a:r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latin typeface="+mj-lt"/>
                        </a:rPr>
                        <a:t>5. Liderlik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6. Planlama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 Destek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 Operasyon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 Performans Değerlendirme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10. İyileştirme</a:t>
                      </a: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6">
                <a:tc>
                  <a:txBody>
                    <a:bodyPr/>
                    <a:lstStyle/>
                    <a:p>
                      <a:r>
                        <a:rPr lang="tr-TR" sz="1400" dirty="0">
                          <a:latin typeface="+mj-lt"/>
                        </a:rPr>
                        <a:t>4.1 Kuruluş ve Bağlamının</a:t>
                      </a:r>
                      <a:r>
                        <a:rPr lang="tr-TR" sz="1400" baseline="0" dirty="0">
                          <a:latin typeface="+mj-lt"/>
                        </a:rPr>
                        <a:t> Anlaşılması</a:t>
                      </a:r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latin typeface="+mj-lt"/>
                        </a:rPr>
                        <a:t>5.1 Liderlik</a:t>
                      </a:r>
                      <a:r>
                        <a:rPr lang="tr-TR" sz="1400" baseline="0" dirty="0">
                          <a:latin typeface="+mj-lt"/>
                        </a:rPr>
                        <a:t> ve Taahhüt</a:t>
                      </a:r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6.1 Risk ve</a:t>
                      </a:r>
                      <a:r>
                        <a:rPr kumimoji="0" lang="tr-TR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Fırsatları Belirleme Faaliyetleri</a:t>
                      </a:r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7.1 Kaynaklar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8.1 </a:t>
                      </a:r>
                      <a:r>
                        <a:rPr kumimoji="0" lang="tr-TR" sz="14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Operasyonel</a:t>
                      </a: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Planlama ve</a:t>
                      </a:r>
                      <a:r>
                        <a:rPr kumimoji="0" lang="tr-TR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Kontrol</a:t>
                      </a:r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9.1 İzleme, Ölçme, Analiz ve Değerlendirme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10.1 Genel</a:t>
                      </a: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312"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4.2 İlgili Taraf İhtiyaç ve Beklentilerinin Anlaşılması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latin typeface="+mj-lt"/>
                        </a:rPr>
                        <a:t>5.2 Kalite Politikası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6.2 Kalite Hedefleri ve</a:t>
                      </a:r>
                      <a:r>
                        <a:rPr kumimoji="0" lang="tr-TR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Bunlara Erişmek için Planlama</a:t>
                      </a:r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7.2</a:t>
                      </a:r>
                      <a:r>
                        <a:rPr kumimoji="0" lang="tr-TR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Yetkinlik</a:t>
                      </a:r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8.2 Ürün ve Hizmetler için Şartlar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9.2 İç Tetkik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10.2 Uygunsuzluk ve Düzeltici Faaliyet</a:t>
                      </a: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8472"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4.3 Kalite</a:t>
                      </a:r>
                      <a:r>
                        <a:rPr kumimoji="0" lang="nn-NO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</a:t>
                      </a:r>
                      <a:r>
                        <a:rPr kumimoji="0" lang="nn-NO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önetim </a:t>
                      </a: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nn-NO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isteminin </a:t>
                      </a: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K</a:t>
                      </a:r>
                      <a:r>
                        <a:rPr kumimoji="0" lang="nn-NO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apsamının </a:t>
                      </a: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nn-NO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elirlenmesi</a:t>
                      </a:r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latin typeface="+mj-lt"/>
                        </a:rPr>
                        <a:t>5.3 Kurumsal Görev ve Yetki ve Sorumluluklar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6.3 Değişikliklerin Planlaması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7.3 Farkındalık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8.4 Dışarıdan Tedarik Edilen Proses, Ürün, Hizmetlerin Kontrolü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9.3 Yönetimin Gözden Geçirmesi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10.3 Sürekli iyileştirme</a:t>
                      </a:r>
                    </a:p>
                    <a:p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892"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4.4 Kalite Yönetim Sistemi ve Prosesleri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7.4 İletişim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8.5 Üretim ve Hizmetin Sunumu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kumimoji="0" lang="tr-TR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892">
                <a:tc>
                  <a:txBody>
                    <a:bodyPr/>
                    <a:lstStyle/>
                    <a:p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7.5 </a:t>
                      </a:r>
                      <a:r>
                        <a:rPr kumimoji="0" lang="tr-TR" sz="14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Dokümante</a:t>
                      </a: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Edilmiş Bilgi</a:t>
                      </a: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8.7 Uygun Olmayan Çıktının Kontrolü</a:t>
                      </a:r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endParaRPr lang="tr-TR" sz="1400" dirty="0">
                        <a:latin typeface="+mj-lt"/>
                      </a:endParaRPr>
                    </a:p>
                  </a:txBody>
                  <a:tcPr marL="91439" marR="91439" marT="45721" marB="4572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Dikdörtgen 11">
            <a:extLst>
              <a:ext uri="{FF2B5EF4-FFF2-40B4-BE49-F238E27FC236}">
                <a16:creationId xmlns:a16="http://schemas.microsoft.com/office/drawing/2014/main" id="{9AC5BCBF-10A3-4630-833C-D1D9555EE005}"/>
              </a:ext>
            </a:extLst>
          </p:cNvPr>
          <p:cNvSpPr/>
          <p:nvPr/>
        </p:nvSpPr>
        <p:spPr>
          <a:xfrm>
            <a:off x="613063" y="5292205"/>
            <a:ext cx="11128489" cy="869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500"/>
              </a:spcAft>
            </a:pPr>
            <a:r>
              <a:rPr lang="tr-TR" sz="1600" b="1" i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Her Birim, ilgili taraflarını tayin etmeli, ihtiyaç ve beklentilerini belirlenmeli ve karşılanması için </a:t>
            </a:r>
            <a:r>
              <a:rPr lang="tr-TR" sz="1600" b="1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süreçlerini / </a:t>
            </a:r>
            <a:r>
              <a:rPr lang="tr-TR" sz="1600" b="1" i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proseslerini oluşturulmalıdır. Her </a:t>
            </a:r>
            <a:r>
              <a:rPr lang="tr-TR" sz="1600" b="1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Birim süreç</a:t>
            </a:r>
            <a:r>
              <a:rPr lang="tr-TR" sz="1600" b="1" i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lerinin işletilmesi, başarım verilerinin takip edilmesi, müşteri memnuniyetinin artırılması ve sürekli iyileştirilmesi kapsamında  </a:t>
            </a:r>
            <a:r>
              <a:rPr lang="tr-TR" sz="1600" b="1" i="1" u="sng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gözden geçirmelidir</a:t>
            </a:r>
            <a:r>
              <a:rPr lang="tr-TR" sz="1600" b="1" i="1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1600" b="1" i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727967" y="1127464"/>
            <a:ext cx="11123721" cy="4545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sz="2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727969" y="780637"/>
            <a:ext cx="10670961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B584BFF-6E00-41AD-B272-F4220C8D0206}"/>
              </a:ext>
            </a:extLst>
          </p:cNvPr>
          <p:cNvSpPr txBox="1"/>
          <p:nvPr/>
        </p:nvSpPr>
        <p:spPr>
          <a:xfrm>
            <a:off x="634450" y="310717"/>
            <a:ext cx="11013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04757AA-5A1A-443A-A82C-23E40ABA5CE9}"/>
              </a:ext>
            </a:extLst>
          </p:cNvPr>
          <p:cNvSpPr txBox="1"/>
          <p:nvPr/>
        </p:nvSpPr>
        <p:spPr>
          <a:xfrm>
            <a:off x="5590309" y="853374"/>
            <a:ext cx="580862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dirty="0"/>
              <a:t>Kurumumuzun 2024-2028 Stratejik Planında </a:t>
            </a:r>
            <a:r>
              <a:rPr lang="tr-TR" sz="1400" i="1" dirty="0"/>
              <a:t>(sayfa 21-69)</a:t>
            </a:r>
            <a:r>
              <a:rPr lang="tr-TR" sz="2400" i="1" dirty="0"/>
              <a:t> </a:t>
            </a:r>
            <a:r>
              <a:rPr lang="tr-TR" sz="2000" dirty="0"/>
              <a:t>Genel Müdürlük bazında, </a:t>
            </a:r>
            <a:r>
              <a:rPr lang="tr-TR" sz="2000" b="1" dirty="0"/>
              <a:t>Durum Analizi</a:t>
            </a:r>
            <a:r>
              <a:rPr lang="tr-TR" sz="2000" dirty="0"/>
              <a:t> başlığı altında </a:t>
            </a:r>
            <a:r>
              <a:rPr lang="tr-TR" sz="2000" b="1" dirty="0"/>
              <a:t>iç ve dış hususlar</a:t>
            </a:r>
            <a:r>
              <a:rPr lang="tr-TR" sz="2000" dirty="0"/>
              <a:t> ile </a:t>
            </a:r>
            <a:r>
              <a:rPr lang="tr-TR" sz="2000" b="1" dirty="0"/>
              <a:t>ilgili tarafların</a:t>
            </a:r>
            <a:r>
              <a:rPr lang="tr-TR" sz="2000" dirty="0"/>
              <a:t> </a:t>
            </a:r>
            <a:r>
              <a:rPr lang="tr-TR" sz="2000" i="1" dirty="0"/>
              <a:t>(paydaşlar) </a:t>
            </a:r>
            <a:r>
              <a:rPr lang="tr-TR" sz="2000" dirty="0"/>
              <a:t>durumu analiz edilerek </a:t>
            </a:r>
            <a:r>
              <a:rPr lang="tr-TR" sz="2000" b="1" dirty="0"/>
              <a:t>ihtiyaç ve beklentilerinin </a:t>
            </a:r>
            <a:r>
              <a:rPr lang="tr-TR" sz="2000" dirty="0"/>
              <a:t>karşılanma stratejisi belirlenmiştir. </a:t>
            </a:r>
          </a:p>
          <a:p>
            <a:r>
              <a:rPr lang="tr-TR" sz="2000" dirty="0"/>
              <a:t>	</a:t>
            </a:r>
            <a:r>
              <a:rPr lang="tr-TR" sz="2000" dirty="0" err="1"/>
              <a:t>TKGM’nin</a:t>
            </a:r>
            <a:r>
              <a:rPr lang="tr-TR" sz="2000" dirty="0"/>
              <a:t> iç ve dış hususları,</a:t>
            </a:r>
            <a:endParaRPr lang="tr-TR" sz="2000" b="1" i="1" dirty="0"/>
          </a:p>
          <a:p>
            <a:pPr marL="342900" indent="-342900">
              <a:buAutoNum type="alphaLcPeriod"/>
            </a:pPr>
            <a:r>
              <a:rPr lang="tr-TR" sz="2000" dirty="0"/>
              <a:t>İnsan Kaynakları Yetkinlik Analizi</a:t>
            </a:r>
          </a:p>
          <a:p>
            <a:pPr marL="342900" indent="-342900">
              <a:buAutoNum type="alphaLcPeriod"/>
            </a:pPr>
            <a:r>
              <a:rPr lang="tr-TR" sz="2000" dirty="0"/>
              <a:t>Kurum Kültürü Analizi</a:t>
            </a:r>
          </a:p>
          <a:p>
            <a:pPr marL="342900" indent="-342900">
              <a:buAutoNum type="alphaLcPeriod"/>
            </a:pPr>
            <a:r>
              <a:rPr lang="tr-TR" sz="2000" dirty="0"/>
              <a:t>Fiziksel Kaynak Analizi</a:t>
            </a:r>
          </a:p>
          <a:p>
            <a:pPr marL="342900" indent="-342900">
              <a:buAutoNum type="alphaLcPeriod" startAt="4"/>
            </a:pPr>
            <a:r>
              <a:rPr lang="tr-TR" sz="2000" dirty="0"/>
              <a:t>Teknoloji ve Bilişim Altyapısı Analizi; GZFT ve PESTLE analiz çalışmaları ile değerlendirilmiştir. </a:t>
            </a:r>
          </a:p>
          <a:p>
            <a:endParaRPr lang="tr-TR" sz="1100" dirty="0"/>
          </a:p>
          <a:p>
            <a:r>
              <a:rPr lang="tr-TR" sz="2000" dirty="0"/>
              <a:t>	</a:t>
            </a:r>
            <a:r>
              <a:rPr lang="tr-TR" sz="2000" dirty="0" err="1"/>
              <a:t>TKGM’nin</a:t>
            </a:r>
            <a:r>
              <a:rPr lang="tr-TR" sz="2000" dirty="0"/>
              <a:t> </a:t>
            </a:r>
            <a:r>
              <a:rPr lang="tr-TR" sz="2000" dirty="0">
                <a:latin typeface="+mj-lt"/>
              </a:rPr>
              <a:t>ilgili tarafları (paydaşları) ve bunların ihtiyaç ve beklentilerinin ne olduğu ve nasıl karşılanacağı 2024-2028 Stratejik Planda </a:t>
            </a:r>
            <a:r>
              <a:rPr lang="tr-TR" sz="1400" i="1" dirty="0"/>
              <a:t>(sayfa 21-69)</a:t>
            </a:r>
            <a:r>
              <a:rPr lang="tr-TR" sz="2000" i="1" dirty="0"/>
              <a:t> </a:t>
            </a:r>
            <a:r>
              <a:rPr lang="tr-TR" sz="2000" dirty="0">
                <a:latin typeface="+mj-lt"/>
              </a:rPr>
              <a:t>çeşitli tablolar ile yer almaktadır.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B5022A7-D4F4-415F-9F34-AD49AA83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66" y="915055"/>
            <a:ext cx="4561006" cy="53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3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45875A-CF8A-DC4D-8DEF-958EF3185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273" y="6225095"/>
            <a:ext cx="7546020" cy="494227"/>
          </a:xfrm>
        </p:spPr>
        <p:txBody>
          <a:bodyPr>
            <a:noAutofit/>
          </a:bodyPr>
          <a:lstStyle/>
          <a:p>
            <a:r>
              <a:rPr lang="tr-TR" altLang="tr-TR" sz="1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Kalite Yönetim Sisteminde Anlayış ve Uygulama Birliği</a:t>
            </a:r>
            <a:endParaRPr lang="tr-TR" sz="800" dirty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02190DF1-A65B-0045-827E-7283B2432FB8}"/>
              </a:ext>
            </a:extLst>
          </p:cNvPr>
          <p:cNvSpPr txBox="1">
            <a:spLocks/>
          </p:cNvSpPr>
          <p:nvPr/>
        </p:nvSpPr>
        <p:spPr>
          <a:xfrm>
            <a:off x="727967" y="1127464"/>
            <a:ext cx="11123721" cy="45453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sz="2800"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6EBD0341-5472-9B49-BE23-46808BF90B3D}"/>
              </a:ext>
            </a:extLst>
          </p:cNvPr>
          <p:cNvCxnSpPr>
            <a:cxnSpLocks/>
          </p:cNvCxnSpPr>
          <p:nvPr/>
        </p:nvCxnSpPr>
        <p:spPr>
          <a:xfrm>
            <a:off x="532459" y="822201"/>
            <a:ext cx="10910792" cy="0"/>
          </a:xfrm>
          <a:prstGeom prst="line">
            <a:avLst/>
          </a:prstGeom>
          <a:ln w="31750">
            <a:solidFill>
              <a:srgbClr val="E7792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D9AE23D1-7CB0-47CD-9B4B-65658A77719F}"/>
              </a:ext>
            </a:extLst>
          </p:cNvPr>
          <p:cNvSpPr txBox="1"/>
          <p:nvPr/>
        </p:nvSpPr>
        <p:spPr>
          <a:xfrm>
            <a:off x="426028" y="310717"/>
            <a:ext cx="11233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/>
              <a:t>YÖNETİMİN GÖZDEN GEÇİRME TOPLANTISI REHBERİ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F42A981D-28B8-4E08-B989-C098317D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6" y="1127463"/>
            <a:ext cx="3647209" cy="4949899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A911EEB6-AB53-411C-9004-E850EECBC1F3}"/>
              </a:ext>
            </a:extLst>
          </p:cNvPr>
          <p:cNvSpPr txBox="1"/>
          <p:nvPr/>
        </p:nvSpPr>
        <p:spPr>
          <a:xfrm>
            <a:off x="4187536" y="1041125"/>
            <a:ext cx="7409660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25-27 Şubat 2025 Tarihinde yapılan Kalite </a:t>
            </a:r>
            <a:r>
              <a:rPr lang="tr-T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Çalıştayı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ile Daire Başkanlıkları, var olan süreçlerini (proses) revize etmiş; Bölge Müdürlükleri, Tapu Müdürlükleri ve Kadastro Müdürlükleri için taslak süreçler hazırlanmıştır. </a:t>
            </a:r>
            <a:r>
              <a:rPr lang="tr-T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Ankara Bölge Müdürlüğü, Çankaya Tapu Müdürlüğü ve Ankara Kadastro Müdürlüğü özelinde hazırlanan taslak süreçler, 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kendilerine uyarlamaları için</a:t>
            </a:r>
            <a:r>
              <a:rPr lang="tr-TR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birimlere gönderilmiştir.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tr-TR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Sorumluları tayin edilen, riskleri belirlenen, gerekli kaynakları sağlanan, performans kriterleri belirlenen Süreçler / Prosesler; izleme yöntemleri ve platformları aracılığı ile belirlenen başarı kriterlerini ne oranda karşıladığı ölçülmelidir. 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Sürekli 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tr-TR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yileştirme ve Müşteri Memnuniyetinin artırılması kapsamında performans kriterleri </a:t>
            </a:r>
            <a:r>
              <a:rPr lang="tr-TR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Yönetimin Gözden Geçirme Toplantılarında değerlendirilmelidir. </a:t>
            </a:r>
            <a:endParaRPr lang="tr-TR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tr-TR" sz="24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tr-TR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6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12696</TotalTime>
  <Words>1784</Words>
  <Application>Microsoft Office PowerPoint</Application>
  <PresentationFormat>Geniş ekran</PresentationFormat>
  <Paragraphs>198</Paragraphs>
  <Slides>21</Slides>
  <Notes>21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Google Sans</vt:lpstr>
      <vt:lpstr>Symbol</vt:lpstr>
      <vt:lpstr>Times New Roman</vt:lpstr>
      <vt:lpstr>Wingdings</vt:lpstr>
      <vt:lpstr>Office Teması</vt:lpstr>
      <vt:lpstr>PowerPoint Sunusu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Kalite Yönetim Sisteminde Anlayış ve Uygulama Birliği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TAPU</dc:title>
  <dc:creator>Microsoft Office User</dc:creator>
  <cp:lastModifiedBy>SIDDIK AKDOĞAN</cp:lastModifiedBy>
  <cp:revision>800</cp:revision>
  <cp:lastPrinted>2026-03-06T07:27:47Z</cp:lastPrinted>
  <dcterms:created xsi:type="dcterms:W3CDTF">2022-02-05T17:51:22Z</dcterms:created>
  <dcterms:modified xsi:type="dcterms:W3CDTF">2026-04-03T12:13:08Z</dcterms:modified>
</cp:coreProperties>
</file>