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50" r:id="rId2"/>
    <p:sldId id="292" r:id="rId3"/>
    <p:sldId id="392" r:id="rId4"/>
    <p:sldId id="259" r:id="rId5"/>
    <p:sldId id="393" r:id="rId6"/>
    <p:sldId id="387" r:id="rId7"/>
    <p:sldId id="371" r:id="rId8"/>
    <p:sldId id="293" r:id="rId9"/>
    <p:sldId id="380" r:id="rId10"/>
    <p:sldId id="283" r:id="rId11"/>
    <p:sldId id="375" r:id="rId12"/>
    <p:sldId id="306" r:id="rId13"/>
    <p:sldId id="367" r:id="rId14"/>
    <p:sldId id="314" r:id="rId15"/>
    <p:sldId id="333" r:id="rId16"/>
    <p:sldId id="300" r:id="rId17"/>
    <p:sldId id="394" r:id="rId18"/>
    <p:sldId id="391" r:id="rId19"/>
    <p:sldId id="313" r:id="rId20"/>
    <p:sldId id="361" r:id="rId21"/>
    <p:sldId id="344" r:id="rId22"/>
    <p:sldId id="311" r:id="rId23"/>
    <p:sldId id="354" r:id="rId24"/>
    <p:sldId id="343" r:id="rId25"/>
    <p:sldId id="355" r:id="rId26"/>
    <p:sldId id="294" r:id="rId27"/>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77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53"/>
  </p:normalViewPr>
  <p:slideViewPr>
    <p:cSldViewPr snapToGrid="0" snapToObjects="1">
      <p:cViewPr varScale="1">
        <p:scale>
          <a:sx n="108" d="100"/>
          <a:sy n="108" d="100"/>
        </p:scale>
        <p:origin x="4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3T12:40:10.8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10BB12-2C0A-EC4E-AC3D-531201242E9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41768A3-319D-D44F-A9C5-0B2D1BBE0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3A48D4F-E0C1-8445-8A01-8B0F69FD97FB}"/>
              </a:ext>
            </a:extLst>
          </p:cNvPr>
          <p:cNvSpPr>
            <a:spLocks noGrp="1"/>
          </p:cNvSpPr>
          <p:nvPr>
            <p:ph type="dt" sz="half" idx="10"/>
          </p:nvPr>
        </p:nvSpPr>
        <p:spPr/>
        <p:txBody>
          <a:bodyPr/>
          <a:lstStyle/>
          <a:p>
            <a:fld id="{77428E68-251D-FF42-B583-C91C772A4B4B}" type="datetimeFigureOut">
              <a:rPr lang="tr-TR" smtClean="0"/>
              <a:t>3.04.2026</a:t>
            </a:fld>
            <a:endParaRPr lang="tr-TR"/>
          </a:p>
        </p:txBody>
      </p:sp>
      <p:sp>
        <p:nvSpPr>
          <p:cNvPr id="5" name="Alt Bilgi Yer Tutucusu 4">
            <a:extLst>
              <a:ext uri="{FF2B5EF4-FFF2-40B4-BE49-F238E27FC236}">
                <a16:creationId xmlns:a16="http://schemas.microsoft.com/office/drawing/2014/main" id="{A57953FA-A1E8-2C49-BC05-A1B6ECBB31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A9A8561-B1BB-1040-A65A-8E07FE84A5A4}"/>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328568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45C947-CCCF-3543-AEB2-CF7096DB840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BF11CFD-3716-5E49-996E-9CE3E342C16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5ADD7AC-BB9D-B449-AA24-95F46925BA6E}"/>
              </a:ext>
            </a:extLst>
          </p:cNvPr>
          <p:cNvSpPr>
            <a:spLocks noGrp="1"/>
          </p:cNvSpPr>
          <p:nvPr>
            <p:ph type="dt" sz="half" idx="10"/>
          </p:nvPr>
        </p:nvSpPr>
        <p:spPr/>
        <p:txBody>
          <a:bodyPr/>
          <a:lstStyle/>
          <a:p>
            <a:fld id="{77428E68-251D-FF42-B583-C91C772A4B4B}" type="datetimeFigureOut">
              <a:rPr lang="tr-TR" smtClean="0"/>
              <a:t>3.04.2026</a:t>
            </a:fld>
            <a:endParaRPr lang="tr-TR"/>
          </a:p>
        </p:txBody>
      </p:sp>
      <p:sp>
        <p:nvSpPr>
          <p:cNvPr id="5" name="Alt Bilgi Yer Tutucusu 4">
            <a:extLst>
              <a:ext uri="{FF2B5EF4-FFF2-40B4-BE49-F238E27FC236}">
                <a16:creationId xmlns:a16="http://schemas.microsoft.com/office/drawing/2014/main" id="{F179F4C9-7F3B-6241-AC9C-0DFA00C501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062B58-5827-A846-A2E0-93053A40E549}"/>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27241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A830352-DEA0-EF41-822E-A3D9897AD8B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F52B88A-99BD-554D-A25B-1EA9E19E4D3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C686AE-D696-0A46-9DF8-076E3BB3A0DE}"/>
              </a:ext>
            </a:extLst>
          </p:cNvPr>
          <p:cNvSpPr>
            <a:spLocks noGrp="1"/>
          </p:cNvSpPr>
          <p:nvPr>
            <p:ph type="dt" sz="half" idx="10"/>
          </p:nvPr>
        </p:nvSpPr>
        <p:spPr/>
        <p:txBody>
          <a:bodyPr/>
          <a:lstStyle/>
          <a:p>
            <a:fld id="{77428E68-251D-FF42-B583-C91C772A4B4B}" type="datetimeFigureOut">
              <a:rPr lang="tr-TR" smtClean="0"/>
              <a:t>3.04.2026</a:t>
            </a:fld>
            <a:endParaRPr lang="tr-TR"/>
          </a:p>
        </p:txBody>
      </p:sp>
      <p:sp>
        <p:nvSpPr>
          <p:cNvPr id="5" name="Alt Bilgi Yer Tutucusu 4">
            <a:extLst>
              <a:ext uri="{FF2B5EF4-FFF2-40B4-BE49-F238E27FC236}">
                <a16:creationId xmlns:a16="http://schemas.microsoft.com/office/drawing/2014/main" id="{44933AE5-6CAB-2C4D-B96F-A4C5D866CFF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A7A1C30-CBFC-D04F-B967-AE22F3151B74}"/>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92371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9327D9-4490-6A48-AEF2-C343AD85945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D751BC7-B4F2-0C41-A730-EC145B9D637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FDE7E7D-88D4-8948-AA9A-14ED9D1861D3}"/>
              </a:ext>
            </a:extLst>
          </p:cNvPr>
          <p:cNvSpPr>
            <a:spLocks noGrp="1"/>
          </p:cNvSpPr>
          <p:nvPr>
            <p:ph type="dt" sz="half" idx="10"/>
          </p:nvPr>
        </p:nvSpPr>
        <p:spPr/>
        <p:txBody>
          <a:bodyPr/>
          <a:lstStyle/>
          <a:p>
            <a:fld id="{77428E68-251D-FF42-B583-C91C772A4B4B}" type="datetimeFigureOut">
              <a:rPr lang="tr-TR" smtClean="0"/>
              <a:t>3.04.2026</a:t>
            </a:fld>
            <a:endParaRPr lang="tr-TR"/>
          </a:p>
        </p:txBody>
      </p:sp>
      <p:sp>
        <p:nvSpPr>
          <p:cNvPr id="5" name="Alt Bilgi Yer Tutucusu 4">
            <a:extLst>
              <a:ext uri="{FF2B5EF4-FFF2-40B4-BE49-F238E27FC236}">
                <a16:creationId xmlns:a16="http://schemas.microsoft.com/office/drawing/2014/main" id="{7140A4D1-0F72-8648-B851-CC7049448A8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15DE91-EB38-5945-AC35-B33D58D8549E}"/>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223452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80E7F7-3EE1-1345-9653-1D52C135D45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673E9C8-DEFB-B742-A1E6-D558B7D7C9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3C08F4B-E736-DB4F-BA08-4B70FC11867F}"/>
              </a:ext>
            </a:extLst>
          </p:cNvPr>
          <p:cNvSpPr>
            <a:spLocks noGrp="1"/>
          </p:cNvSpPr>
          <p:nvPr>
            <p:ph type="dt" sz="half" idx="10"/>
          </p:nvPr>
        </p:nvSpPr>
        <p:spPr/>
        <p:txBody>
          <a:bodyPr/>
          <a:lstStyle/>
          <a:p>
            <a:fld id="{77428E68-251D-FF42-B583-C91C772A4B4B}" type="datetimeFigureOut">
              <a:rPr lang="tr-TR" smtClean="0"/>
              <a:t>3.04.2026</a:t>
            </a:fld>
            <a:endParaRPr lang="tr-TR"/>
          </a:p>
        </p:txBody>
      </p:sp>
      <p:sp>
        <p:nvSpPr>
          <p:cNvPr id="5" name="Alt Bilgi Yer Tutucusu 4">
            <a:extLst>
              <a:ext uri="{FF2B5EF4-FFF2-40B4-BE49-F238E27FC236}">
                <a16:creationId xmlns:a16="http://schemas.microsoft.com/office/drawing/2014/main" id="{FFABD80A-C438-194F-9AE5-6C44E37895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E9F4613-893F-154C-8951-52CED5E9DCF9}"/>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45264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17DF0E-CDD4-9748-9156-C13AA8A4D56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C187036-60BA-A147-B14D-3210011978D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06D5719-D469-ED4C-9E10-3270FB0A06D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8EB0C60-E022-6E41-9A69-996652DEA6D3}"/>
              </a:ext>
            </a:extLst>
          </p:cNvPr>
          <p:cNvSpPr>
            <a:spLocks noGrp="1"/>
          </p:cNvSpPr>
          <p:nvPr>
            <p:ph type="dt" sz="half" idx="10"/>
          </p:nvPr>
        </p:nvSpPr>
        <p:spPr/>
        <p:txBody>
          <a:bodyPr/>
          <a:lstStyle/>
          <a:p>
            <a:fld id="{77428E68-251D-FF42-B583-C91C772A4B4B}" type="datetimeFigureOut">
              <a:rPr lang="tr-TR" smtClean="0"/>
              <a:t>3.04.2026</a:t>
            </a:fld>
            <a:endParaRPr lang="tr-TR"/>
          </a:p>
        </p:txBody>
      </p:sp>
      <p:sp>
        <p:nvSpPr>
          <p:cNvPr id="6" name="Alt Bilgi Yer Tutucusu 5">
            <a:extLst>
              <a:ext uri="{FF2B5EF4-FFF2-40B4-BE49-F238E27FC236}">
                <a16:creationId xmlns:a16="http://schemas.microsoft.com/office/drawing/2014/main" id="{158127E9-8517-864C-8560-01C651E2C3A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8786148-EAB1-1E4A-B5E7-2D6084609896}"/>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95494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3678BE-D7BE-F447-A7C3-C36F9DE3D2A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9AF4610-4A04-394E-9DDF-F78A0E951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EB36B3A-AECD-8644-A6E8-855D3133F26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F25BA2B-DA2E-BA4F-B118-9A3B537E2A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A8CB41E-5D43-8742-AE69-49490E8070A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FC39671-89B9-F04D-957A-E56FC93D562A}"/>
              </a:ext>
            </a:extLst>
          </p:cNvPr>
          <p:cNvSpPr>
            <a:spLocks noGrp="1"/>
          </p:cNvSpPr>
          <p:nvPr>
            <p:ph type="dt" sz="half" idx="10"/>
          </p:nvPr>
        </p:nvSpPr>
        <p:spPr/>
        <p:txBody>
          <a:bodyPr/>
          <a:lstStyle/>
          <a:p>
            <a:fld id="{77428E68-251D-FF42-B583-C91C772A4B4B}" type="datetimeFigureOut">
              <a:rPr lang="tr-TR" smtClean="0"/>
              <a:t>3.04.2026</a:t>
            </a:fld>
            <a:endParaRPr lang="tr-TR"/>
          </a:p>
        </p:txBody>
      </p:sp>
      <p:sp>
        <p:nvSpPr>
          <p:cNvPr id="8" name="Alt Bilgi Yer Tutucusu 7">
            <a:extLst>
              <a:ext uri="{FF2B5EF4-FFF2-40B4-BE49-F238E27FC236}">
                <a16:creationId xmlns:a16="http://schemas.microsoft.com/office/drawing/2014/main" id="{8AC81389-2D34-824D-9F4E-866EFD134F0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3B055C5-B3E9-AA44-912B-F19EAC66F13D}"/>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11244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7E3B5A-26AC-F84B-A65E-35198DB970F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89CFD16-4982-364C-96F4-B4F7D696D7CD}"/>
              </a:ext>
            </a:extLst>
          </p:cNvPr>
          <p:cNvSpPr>
            <a:spLocks noGrp="1"/>
          </p:cNvSpPr>
          <p:nvPr>
            <p:ph type="dt" sz="half" idx="10"/>
          </p:nvPr>
        </p:nvSpPr>
        <p:spPr/>
        <p:txBody>
          <a:bodyPr/>
          <a:lstStyle/>
          <a:p>
            <a:fld id="{77428E68-251D-FF42-B583-C91C772A4B4B}" type="datetimeFigureOut">
              <a:rPr lang="tr-TR" smtClean="0"/>
              <a:t>3.04.2026</a:t>
            </a:fld>
            <a:endParaRPr lang="tr-TR"/>
          </a:p>
        </p:txBody>
      </p:sp>
      <p:sp>
        <p:nvSpPr>
          <p:cNvPr id="4" name="Alt Bilgi Yer Tutucusu 3">
            <a:extLst>
              <a:ext uri="{FF2B5EF4-FFF2-40B4-BE49-F238E27FC236}">
                <a16:creationId xmlns:a16="http://schemas.microsoft.com/office/drawing/2014/main" id="{70D7FB34-FF2E-D947-90E6-2B210ED94DD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76F22E3-749C-6140-A05D-15752AB1FA84}"/>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375279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7622F29-844E-D14A-A10A-7FDC6CB2C1AB}"/>
              </a:ext>
            </a:extLst>
          </p:cNvPr>
          <p:cNvSpPr>
            <a:spLocks noGrp="1"/>
          </p:cNvSpPr>
          <p:nvPr>
            <p:ph type="dt" sz="half" idx="10"/>
          </p:nvPr>
        </p:nvSpPr>
        <p:spPr/>
        <p:txBody>
          <a:bodyPr/>
          <a:lstStyle/>
          <a:p>
            <a:fld id="{77428E68-251D-FF42-B583-C91C772A4B4B}" type="datetimeFigureOut">
              <a:rPr lang="tr-TR" smtClean="0"/>
              <a:t>3.04.2026</a:t>
            </a:fld>
            <a:endParaRPr lang="tr-TR"/>
          </a:p>
        </p:txBody>
      </p:sp>
      <p:sp>
        <p:nvSpPr>
          <p:cNvPr id="3" name="Alt Bilgi Yer Tutucusu 2">
            <a:extLst>
              <a:ext uri="{FF2B5EF4-FFF2-40B4-BE49-F238E27FC236}">
                <a16:creationId xmlns:a16="http://schemas.microsoft.com/office/drawing/2014/main" id="{0461FABE-4A85-8744-A612-8ED9E74E8F6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95AF82D-68EB-1A4F-9BA0-D4411AFBE61B}"/>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199276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35A83A-ECCE-B94C-8A6D-FC3F59BB1E3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53DCCB3-F5D0-BA43-83B7-ECB56FD96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04E3625-2A65-2240-9AD2-795FB6A7F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331C0A4-CCD6-634F-957C-11F266AF61D3}"/>
              </a:ext>
            </a:extLst>
          </p:cNvPr>
          <p:cNvSpPr>
            <a:spLocks noGrp="1"/>
          </p:cNvSpPr>
          <p:nvPr>
            <p:ph type="dt" sz="half" idx="10"/>
          </p:nvPr>
        </p:nvSpPr>
        <p:spPr/>
        <p:txBody>
          <a:bodyPr/>
          <a:lstStyle/>
          <a:p>
            <a:fld id="{77428E68-251D-FF42-B583-C91C772A4B4B}" type="datetimeFigureOut">
              <a:rPr lang="tr-TR" smtClean="0"/>
              <a:t>3.04.2026</a:t>
            </a:fld>
            <a:endParaRPr lang="tr-TR"/>
          </a:p>
        </p:txBody>
      </p:sp>
      <p:sp>
        <p:nvSpPr>
          <p:cNvPr id="6" name="Alt Bilgi Yer Tutucusu 5">
            <a:extLst>
              <a:ext uri="{FF2B5EF4-FFF2-40B4-BE49-F238E27FC236}">
                <a16:creationId xmlns:a16="http://schemas.microsoft.com/office/drawing/2014/main" id="{E98101CC-80F6-274E-B21E-905147E70CA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266A50A-9E17-9B4C-AC79-FF4A3EB24489}"/>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78572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78E9F5-BCD7-7C44-BF2E-D4ACE35A81A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9699746-3490-D144-AE09-B3F3C1E2B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8B7AFC0-42CD-7E42-A05F-4C1135C7B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87E6C37-127A-B54C-8E36-003ECFD948BA}"/>
              </a:ext>
            </a:extLst>
          </p:cNvPr>
          <p:cNvSpPr>
            <a:spLocks noGrp="1"/>
          </p:cNvSpPr>
          <p:nvPr>
            <p:ph type="dt" sz="half" idx="10"/>
          </p:nvPr>
        </p:nvSpPr>
        <p:spPr/>
        <p:txBody>
          <a:bodyPr/>
          <a:lstStyle/>
          <a:p>
            <a:fld id="{77428E68-251D-FF42-B583-C91C772A4B4B}" type="datetimeFigureOut">
              <a:rPr lang="tr-TR" smtClean="0"/>
              <a:t>3.04.2026</a:t>
            </a:fld>
            <a:endParaRPr lang="tr-TR"/>
          </a:p>
        </p:txBody>
      </p:sp>
      <p:sp>
        <p:nvSpPr>
          <p:cNvPr id="6" name="Alt Bilgi Yer Tutucusu 5">
            <a:extLst>
              <a:ext uri="{FF2B5EF4-FFF2-40B4-BE49-F238E27FC236}">
                <a16:creationId xmlns:a16="http://schemas.microsoft.com/office/drawing/2014/main" id="{0F32F136-5536-0743-A0D6-24C8A0E179B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885840B-895A-BD48-BDF8-51DA2D6CD902}"/>
              </a:ext>
            </a:extLst>
          </p:cNvPr>
          <p:cNvSpPr>
            <a:spLocks noGrp="1"/>
          </p:cNvSpPr>
          <p:nvPr>
            <p:ph type="sldNum" sz="quarter" idx="12"/>
          </p:nvPr>
        </p:nvSpPr>
        <p:spPr/>
        <p:txBody>
          <a:bodyPr/>
          <a:lstStyle/>
          <a:p>
            <a:fld id="{A413CC06-D0F8-0F43-BE45-BF6B76BC7346}" type="slidenum">
              <a:rPr lang="tr-TR" smtClean="0"/>
              <a:t>‹#›</a:t>
            </a:fld>
            <a:endParaRPr lang="tr-TR"/>
          </a:p>
        </p:txBody>
      </p:sp>
    </p:spTree>
    <p:extLst>
      <p:ext uri="{BB962C8B-B14F-4D97-AF65-F5344CB8AC3E}">
        <p14:creationId xmlns:p14="http://schemas.microsoft.com/office/powerpoint/2010/main" val="301678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448E8F6-AD17-D64C-8B52-5A580442D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806028-4742-2740-857E-CF65380F4C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68FCC8E-BA9F-6B40-8537-E960CF0FC7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28E68-251D-FF42-B583-C91C772A4B4B}" type="datetimeFigureOut">
              <a:rPr lang="tr-TR" smtClean="0"/>
              <a:t>3.04.2026</a:t>
            </a:fld>
            <a:endParaRPr lang="tr-TR"/>
          </a:p>
        </p:txBody>
      </p:sp>
      <p:sp>
        <p:nvSpPr>
          <p:cNvPr id="5" name="Alt Bilgi Yer Tutucusu 4">
            <a:extLst>
              <a:ext uri="{FF2B5EF4-FFF2-40B4-BE49-F238E27FC236}">
                <a16:creationId xmlns:a16="http://schemas.microsoft.com/office/drawing/2014/main" id="{BAD75DB2-79B2-E74A-98D7-96762958E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5913F90-D6CB-DC4E-87EB-864211465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3CC06-D0F8-0F43-BE45-BF6B76BC7346}" type="slidenum">
              <a:rPr lang="tr-TR" smtClean="0"/>
              <a:t>‹#›</a:t>
            </a:fld>
            <a:endParaRPr lang="tr-TR"/>
          </a:p>
        </p:txBody>
      </p:sp>
    </p:spTree>
    <p:extLst>
      <p:ext uri="{BB962C8B-B14F-4D97-AF65-F5344CB8AC3E}">
        <p14:creationId xmlns:p14="http://schemas.microsoft.com/office/powerpoint/2010/main" val="131903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mailto:kalite@tkgm.gov.tr"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1.xml"/><Relationship Id="rId4" Type="http://schemas.openxmlformats.org/officeDocument/2006/relationships/image" Target="../media/image4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14AF67B-524A-2749-935D-83F1EB95D5BA}"/>
              </a:ext>
            </a:extLst>
          </p:cNvPr>
          <p:cNvPicPr>
            <a:picLocks noChangeAspect="1"/>
          </p:cNvPicPr>
          <p:nvPr/>
        </p:nvPicPr>
        <p:blipFill>
          <a:blip r:embed="rId2"/>
          <a:stretch>
            <a:fillRect/>
          </a:stretch>
        </p:blipFill>
        <p:spPr>
          <a:xfrm>
            <a:off x="0" y="4773"/>
            <a:ext cx="12192000" cy="6866210"/>
          </a:xfrm>
          <a:prstGeom prst="rect">
            <a:avLst/>
          </a:prstGeom>
        </p:spPr>
      </p:pic>
      <p:sp>
        <p:nvSpPr>
          <p:cNvPr id="3" name="Metin kutusu 2">
            <a:extLst>
              <a:ext uri="{FF2B5EF4-FFF2-40B4-BE49-F238E27FC236}">
                <a16:creationId xmlns:a16="http://schemas.microsoft.com/office/drawing/2014/main" id="{532421C7-E094-4779-8E97-E7C0164486A4}"/>
              </a:ext>
            </a:extLst>
          </p:cNvPr>
          <p:cNvSpPr txBox="1"/>
          <p:nvPr/>
        </p:nvSpPr>
        <p:spPr>
          <a:xfrm>
            <a:off x="852256" y="3757596"/>
            <a:ext cx="10777491" cy="2154436"/>
          </a:xfrm>
          <a:prstGeom prst="rect">
            <a:avLst/>
          </a:prstGeom>
          <a:noFill/>
        </p:spPr>
        <p:txBody>
          <a:bodyPr wrap="square">
            <a:spAutoFit/>
          </a:bodyPr>
          <a:lstStyle/>
          <a:p>
            <a:pPr algn="ctr"/>
            <a:r>
              <a:rPr lang="tr-TR" altLang="tr-TR" sz="2800" b="1" dirty="0">
                <a:solidFill>
                  <a:schemeClr val="accent4"/>
                </a:solidFill>
              </a:rPr>
              <a:t>STRATEJİ GELİŞTİRME DAİRE BAŞKANLIĞI / KALİTE KOORDİNATÖRLÜĞÜ</a:t>
            </a:r>
            <a:br>
              <a:rPr lang="tr-TR" altLang="tr-TR" sz="4800" b="1" dirty="0">
                <a:solidFill>
                  <a:schemeClr val="accent4"/>
                </a:solidFill>
              </a:rPr>
            </a:br>
            <a:r>
              <a:rPr lang="tr-TR" altLang="tr-TR" sz="2600" b="1" dirty="0">
                <a:solidFill>
                  <a:schemeClr val="accent4"/>
                </a:solidFill>
              </a:rPr>
              <a:t>TS EN ISO 19011:2018 </a:t>
            </a:r>
            <a:r>
              <a:rPr lang="tr-TR" sz="2600" b="1" i="1" dirty="0">
                <a:solidFill>
                  <a:schemeClr val="accent4"/>
                </a:solidFill>
              </a:rPr>
              <a:t>Yönetim Sistemlerini Denetleme Kılavuzu </a:t>
            </a:r>
            <a:r>
              <a:rPr lang="tr-TR" altLang="tr-TR" sz="2000" b="1" dirty="0">
                <a:solidFill>
                  <a:schemeClr val="bg1"/>
                </a:solidFill>
              </a:rPr>
              <a:t> </a:t>
            </a:r>
          </a:p>
          <a:p>
            <a:pPr algn="ctr"/>
            <a:r>
              <a:rPr lang="tr-TR" altLang="tr-TR" sz="2000" b="1" dirty="0">
                <a:solidFill>
                  <a:schemeClr val="bg1"/>
                </a:solidFill>
              </a:rPr>
              <a:t>MERKEZ BİRİMLERİ İÇ TETKİK </a:t>
            </a:r>
          </a:p>
          <a:p>
            <a:pPr algn="ctr"/>
            <a:r>
              <a:rPr lang="tr-TR" altLang="tr-TR" sz="2000" b="1" dirty="0">
                <a:solidFill>
                  <a:schemeClr val="bg1"/>
                </a:solidFill>
              </a:rPr>
              <a:t>BİLGİLENDİRME TOPLANTISI</a:t>
            </a:r>
          </a:p>
          <a:p>
            <a:pPr algn="ctr"/>
            <a:r>
              <a:rPr lang="tr-TR" altLang="tr-TR" sz="2000" b="1" dirty="0">
                <a:solidFill>
                  <a:schemeClr val="bg1"/>
                </a:solidFill>
              </a:rPr>
              <a:t>27 MART 2026  </a:t>
            </a:r>
          </a:p>
          <a:p>
            <a:pPr algn="ctr"/>
            <a:endParaRPr lang="en-US" altLang="ko-KR" sz="2000" b="1" dirty="0">
              <a:solidFill>
                <a:schemeClr val="bg1"/>
              </a:solidFill>
              <a:ea typeface="맑은 고딕" pitchFamily="50" charset="-127"/>
              <a:cs typeface="Times New Roman" panose="02020603050405020304" pitchFamily="18" charset="0"/>
            </a:endParaRPr>
          </a:p>
        </p:txBody>
      </p:sp>
      <p:sp>
        <p:nvSpPr>
          <p:cNvPr id="7" name="Oval 6">
            <a:extLst>
              <a:ext uri="{FF2B5EF4-FFF2-40B4-BE49-F238E27FC236}">
                <a16:creationId xmlns:a16="http://schemas.microsoft.com/office/drawing/2014/main" id="{354A1DB7-D0B9-4D07-9401-9EAE5EF606FE}"/>
              </a:ext>
            </a:extLst>
          </p:cNvPr>
          <p:cNvSpPr/>
          <p:nvPr/>
        </p:nvSpPr>
        <p:spPr>
          <a:xfrm>
            <a:off x="870013" y="5557421"/>
            <a:ext cx="1251751" cy="522695"/>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E7792B"/>
                </a:solidFill>
                <a:effectLst/>
                <a:uLnTx/>
                <a:uFillTx/>
                <a:latin typeface="Calibri" panose="020F0502020204030204"/>
                <a:ea typeface="+mn-ea"/>
                <a:cs typeface="+mn-cs"/>
              </a:rPr>
              <a:t>2026</a:t>
            </a:r>
          </a:p>
        </p:txBody>
      </p:sp>
    </p:spTree>
    <p:extLst>
      <p:ext uri="{BB962C8B-B14F-4D97-AF65-F5344CB8AC3E}">
        <p14:creationId xmlns:p14="http://schemas.microsoft.com/office/powerpoint/2010/main" val="38244766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727968" y="1127464"/>
            <a:ext cx="10670961" cy="454536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27969" y="780637"/>
            <a:ext cx="10440140"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727970" y="230815"/>
            <a:ext cx="10546671" cy="615553"/>
          </a:xfrm>
          <a:prstGeom prst="rect">
            <a:avLst/>
          </a:prstGeom>
          <a:noFill/>
        </p:spPr>
        <p:txBody>
          <a:bodyPr wrap="square">
            <a:spAutoFit/>
          </a:bodyPr>
          <a:lstStyle/>
          <a:p>
            <a:r>
              <a:rPr lang="tr-TR" sz="3400" dirty="0">
                <a:solidFill>
                  <a:srgbClr val="00B050"/>
                </a:solidFill>
              </a:rPr>
              <a:t>TETKİKLERLE NEYİ ÖLÇERİZ VE BİZE NE SAĞLAR? 1/2</a:t>
            </a:r>
          </a:p>
        </p:txBody>
      </p:sp>
      <p:sp>
        <p:nvSpPr>
          <p:cNvPr id="7" name="Metin kutusu 6">
            <a:extLst>
              <a:ext uri="{FF2B5EF4-FFF2-40B4-BE49-F238E27FC236}">
                <a16:creationId xmlns:a16="http://schemas.microsoft.com/office/drawing/2014/main" id="{C8E2087C-83AE-4AC6-9B81-169385D444E5}"/>
              </a:ext>
            </a:extLst>
          </p:cNvPr>
          <p:cNvSpPr txBox="1"/>
          <p:nvPr/>
        </p:nvSpPr>
        <p:spPr>
          <a:xfrm>
            <a:off x="994311" y="1038697"/>
            <a:ext cx="9809813" cy="4524315"/>
          </a:xfrm>
          <a:prstGeom prst="rect">
            <a:avLst/>
          </a:prstGeom>
          <a:noFill/>
        </p:spPr>
        <p:txBody>
          <a:bodyPr wrap="square">
            <a:spAutoFit/>
          </a:bodyPr>
          <a:lstStyle/>
          <a:p>
            <a:pPr algn="ctr"/>
            <a:r>
              <a:rPr lang="tr-TR" sz="4000" b="1" dirty="0">
                <a:solidFill>
                  <a:srgbClr val="0070C0"/>
                </a:solidFill>
              </a:rPr>
              <a:t>*</a:t>
            </a:r>
            <a:r>
              <a:rPr lang="tr-TR" sz="3600" b="1" dirty="0">
                <a:solidFill>
                  <a:srgbClr val="0070C0"/>
                </a:solidFill>
              </a:rPr>
              <a:t>Performansın objektif delilidir</a:t>
            </a:r>
            <a:r>
              <a:rPr lang="tr-TR" sz="3600" b="1" dirty="0"/>
              <a:t>.</a:t>
            </a:r>
          </a:p>
          <a:p>
            <a:pPr algn="ctr"/>
            <a:r>
              <a:rPr lang="tr-TR" sz="2400" b="1" dirty="0">
                <a:solidFill>
                  <a:srgbClr val="00B050"/>
                </a:solidFill>
              </a:rPr>
              <a:t>(</a:t>
            </a:r>
            <a:r>
              <a:rPr lang="tr-TR" sz="2400" b="1" dirty="0" err="1">
                <a:solidFill>
                  <a:srgbClr val="00B050"/>
                </a:solidFill>
              </a:rPr>
              <a:t>KYS’den</a:t>
            </a:r>
            <a:r>
              <a:rPr lang="tr-TR" sz="2400" b="1" dirty="0">
                <a:solidFill>
                  <a:srgbClr val="00B050"/>
                </a:solidFill>
              </a:rPr>
              <a:t> beklenen çıktıların başarısını gösterir.)</a:t>
            </a:r>
            <a:endParaRPr lang="tr-TR" sz="2000" b="1" dirty="0">
              <a:solidFill>
                <a:srgbClr val="00B050"/>
              </a:solidFill>
            </a:endParaRPr>
          </a:p>
          <a:p>
            <a:pPr algn="ctr"/>
            <a:r>
              <a:rPr lang="tr-TR" sz="3600" b="1" dirty="0">
                <a:solidFill>
                  <a:srgbClr val="0070C0"/>
                </a:solidFill>
              </a:rPr>
              <a:t>*Standartlar ve yasalara uyumu ölçer.</a:t>
            </a:r>
          </a:p>
          <a:p>
            <a:pPr algn="ctr"/>
            <a:r>
              <a:rPr lang="tr-TR" sz="2400" b="1" dirty="0">
                <a:solidFill>
                  <a:srgbClr val="00B050"/>
                </a:solidFill>
              </a:rPr>
              <a:t>(KYS ve tabi olduğumuz mevzuata uyumu ve uygulama başarısını gösterir.)</a:t>
            </a:r>
            <a:endParaRPr lang="tr-TR" sz="4000" b="1" dirty="0">
              <a:solidFill>
                <a:srgbClr val="00B050"/>
              </a:solidFill>
            </a:endParaRPr>
          </a:p>
          <a:p>
            <a:pPr algn="ctr"/>
            <a:r>
              <a:rPr lang="tr-TR" sz="3600" b="1" dirty="0">
                <a:solidFill>
                  <a:srgbClr val="0070C0"/>
                </a:solidFill>
              </a:rPr>
              <a:t>*Müşteri ve kuruluşun şartlarına uyumu ölçer</a:t>
            </a:r>
            <a:r>
              <a:rPr lang="tr-TR" sz="4000" b="1" dirty="0">
                <a:solidFill>
                  <a:srgbClr val="0070C0"/>
                </a:solidFill>
              </a:rPr>
              <a:t>.</a:t>
            </a:r>
          </a:p>
          <a:p>
            <a:pPr algn="ctr"/>
            <a:r>
              <a:rPr lang="tr-TR" sz="2400" b="1" dirty="0">
                <a:solidFill>
                  <a:srgbClr val="00B050"/>
                </a:solidFill>
              </a:rPr>
              <a:t>( Vatandaşın beklentisi ve kurumumuzun belirlediği şartları «hizmet şartları, hizmet standartları, yönetmelik, yönerge, talimat vb.» ölçer.)</a:t>
            </a:r>
            <a:r>
              <a:rPr lang="tr-TR" sz="4000" b="1" dirty="0">
                <a:solidFill>
                  <a:srgbClr val="00B050"/>
                </a:solidFill>
              </a:rPr>
              <a:t> </a:t>
            </a:r>
            <a:endParaRPr lang="tr-TR" sz="3600" b="1" dirty="0">
              <a:solidFill>
                <a:srgbClr val="00B050"/>
              </a:solidFill>
            </a:endParaRPr>
          </a:p>
          <a:p>
            <a:pPr algn="ctr"/>
            <a:r>
              <a:rPr lang="tr-TR" sz="3600" b="1" dirty="0">
                <a:solidFill>
                  <a:srgbClr val="0070C0"/>
                </a:solidFill>
              </a:rPr>
              <a:t>*Etkinliği değerlendirir. </a:t>
            </a:r>
            <a:r>
              <a:rPr lang="tr-TR" sz="2400" b="1" dirty="0">
                <a:solidFill>
                  <a:srgbClr val="00B050"/>
                </a:solidFill>
              </a:rPr>
              <a:t>(Planladığımız sonuçlara ulaşma derecesini ve </a:t>
            </a:r>
            <a:r>
              <a:rPr lang="tr-TR" sz="2400" i="1" dirty="0">
                <a:solidFill>
                  <a:srgbClr val="FF0000"/>
                </a:solidFill>
              </a:rPr>
              <a:t>çıktının girdiye oranını </a:t>
            </a:r>
            <a:r>
              <a:rPr lang="tr-TR" sz="2400" i="1" dirty="0">
                <a:solidFill>
                  <a:srgbClr val="00B050"/>
                </a:solidFill>
              </a:rPr>
              <a:t>/ </a:t>
            </a:r>
            <a:r>
              <a:rPr lang="tr-TR" sz="2400" b="1" dirty="0">
                <a:solidFill>
                  <a:srgbClr val="00B050"/>
                </a:solidFill>
              </a:rPr>
              <a:t>verimliliği</a:t>
            </a:r>
            <a:r>
              <a:rPr lang="tr-TR" sz="2400" i="1" dirty="0">
                <a:solidFill>
                  <a:srgbClr val="00B050"/>
                </a:solidFill>
              </a:rPr>
              <a:t> </a:t>
            </a:r>
            <a:r>
              <a:rPr lang="tr-TR" sz="2400" b="1" dirty="0">
                <a:solidFill>
                  <a:srgbClr val="00B050"/>
                </a:solidFill>
              </a:rPr>
              <a:t>ölçer)</a:t>
            </a:r>
            <a:endParaRPr lang="tr-TR" sz="4000" b="1" dirty="0">
              <a:solidFill>
                <a:srgbClr val="00B050"/>
              </a:solidFill>
            </a:endParaRPr>
          </a:p>
        </p:txBody>
      </p:sp>
    </p:spTree>
    <p:extLst>
      <p:ext uri="{BB962C8B-B14F-4D97-AF65-F5344CB8AC3E}">
        <p14:creationId xmlns:p14="http://schemas.microsoft.com/office/powerpoint/2010/main" val="217392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727968" y="1127464"/>
            <a:ext cx="10670961" cy="454536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825627" y="780637"/>
            <a:ext cx="10440140"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727970" y="230815"/>
            <a:ext cx="10324729" cy="615553"/>
          </a:xfrm>
          <a:prstGeom prst="rect">
            <a:avLst/>
          </a:prstGeom>
          <a:noFill/>
        </p:spPr>
        <p:txBody>
          <a:bodyPr wrap="square">
            <a:spAutoFit/>
          </a:bodyPr>
          <a:lstStyle/>
          <a:p>
            <a:r>
              <a:rPr lang="tr-TR" sz="3400" dirty="0">
                <a:solidFill>
                  <a:srgbClr val="00B050"/>
                </a:solidFill>
              </a:rPr>
              <a:t>TETKİKLERLE NEYİ ÖLÇERİZ VE BİZE NE SAĞLAR? 2/2</a:t>
            </a:r>
          </a:p>
        </p:txBody>
      </p:sp>
      <p:sp>
        <p:nvSpPr>
          <p:cNvPr id="7" name="Metin kutusu 6">
            <a:extLst>
              <a:ext uri="{FF2B5EF4-FFF2-40B4-BE49-F238E27FC236}">
                <a16:creationId xmlns:a16="http://schemas.microsoft.com/office/drawing/2014/main" id="{C8E2087C-83AE-4AC6-9B81-169385D444E5}"/>
              </a:ext>
            </a:extLst>
          </p:cNvPr>
          <p:cNvSpPr txBox="1"/>
          <p:nvPr/>
        </p:nvSpPr>
        <p:spPr>
          <a:xfrm>
            <a:off x="656956" y="1047581"/>
            <a:ext cx="9472473" cy="4401205"/>
          </a:xfrm>
          <a:prstGeom prst="rect">
            <a:avLst/>
          </a:prstGeom>
          <a:noFill/>
        </p:spPr>
        <p:txBody>
          <a:bodyPr wrap="square">
            <a:spAutoFit/>
          </a:bodyPr>
          <a:lstStyle/>
          <a:p>
            <a:pPr algn="ctr"/>
            <a:r>
              <a:rPr lang="tr-TR" sz="3600" b="1" dirty="0">
                <a:solidFill>
                  <a:srgbClr val="0070C0"/>
                </a:solidFill>
              </a:rPr>
              <a:t>*Hedeflere uyumu/ulaşılmayı ölçer. </a:t>
            </a:r>
          </a:p>
          <a:p>
            <a:pPr algn="ctr"/>
            <a:r>
              <a:rPr lang="tr-TR" sz="2400" b="1" dirty="0">
                <a:solidFill>
                  <a:srgbClr val="00B050"/>
                </a:solidFill>
              </a:rPr>
              <a:t>(Kurumumuzun belirlenen amaç ve hedeflerine </a:t>
            </a:r>
            <a:r>
              <a:rPr lang="tr-TR" sz="2000" b="1" i="1" dirty="0">
                <a:solidFill>
                  <a:srgbClr val="0070C0"/>
                </a:solidFill>
              </a:rPr>
              <a:t>Ör. Stratejik Plan 2024-2028</a:t>
            </a:r>
            <a:r>
              <a:rPr lang="tr-TR" sz="2400" b="1" dirty="0">
                <a:solidFill>
                  <a:srgbClr val="00B050"/>
                </a:solidFill>
              </a:rPr>
              <a:t> hangi oranda ulaştığını ölçer, ulaşmadıysa sebeplerini görmemizi sağlar)</a:t>
            </a:r>
          </a:p>
          <a:p>
            <a:pPr algn="ctr"/>
            <a:r>
              <a:rPr lang="tr-TR" sz="400" b="1" dirty="0">
                <a:solidFill>
                  <a:srgbClr val="00B050"/>
                </a:solidFill>
              </a:rPr>
              <a:t> </a:t>
            </a:r>
            <a:endParaRPr lang="tr-TR" sz="800" b="1" dirty="0">
              <a:solidFill>
                <a:srgbClr val="00B050"/>
              </a:solidFill>
            </a:endParaRPr>
          </a:p>
          <a:p>
            <a:pPr algn="ctr"/>
            <a:r>
              <a:rPr lang="tr-TR" sz="3600" b="1" dirty="0">
                <a:solidFill>
                  <a:srgbClr val="0070C0"/>
                </a:solidFill>
              </a:rPr>
              <a:t>*Eğitim, bilinç ve farkındalığı ölçer. </a:t>
            </a:r>
          </a:p>
          <a:p>
            <a:pPr algn="ctr"/>
            <a:r>
              <a:rPr lang="tr-TR" sz="2400" b="1" dirty="0">
                <a:solidFill>
                  <a:srgbClr val="00B050"/>
                </a:solidFill>
              </a:rPr>
              <a:t>(Çalışanlarımızın yetkinliğini, bilinç ve farkındalığını görmemizi sağlar; ihtiyaç duyulan eğitim ve bilgilendirmeleri gerçekleştirme fırsatı sunar.)</a:t>
            </a:r>
            <a:endParaRPr lang="tr-TR" sz="3600" b="1" dirty="0">
              <a:solidFill>
                <a:srgbClr val="00B050"/>
              </a:solidFill>
            </a:endParaRPr>
          </a:p>
          <a:p>
            <a:pPr algn="ctr"/>
            <a:r>
              <a:rPr lang="tr-TR" sz="3600" b="1" dirty="0">
                <a:solidFill>
                  <a:srgbClr val="0070C0"/>
                </a:solidFill>
              </a:rPr>
              <a:t>*Güven oluşturur.</a:t>
            </a:r>
          </a:p>
          <a:p>
            <a:pPr algn="ctr"/>
            <a:r>
              <a:rPr lang="tr-TR" sz="2400" b="1" dirty="0">
                <a:solidFill>
                  <a:srgbClr val="00B050"/>
                </a:solidFill>
              </a:rPr>
              <a:t>(Kurumumuzun, çalışanlarımızın kendine güveninin yanı sıra müşterilerimizin-vatandaşlarımızın kurumumuza duyulan güvenini artırır.)</a:t>
            </a:r>
            <a:endParaRPr lang="tr-TR" sz="3600" b="1" dirty="0">
              <a:solidFill>
                <a:srgbClr val="00B050"/>
              </a:solidFill>
            </a:endParaRPr>
          </a:p>
        </p:txBody>
      </p:sp>
    </p:spTree>
    <p:extLst>
      <p:ext uri="{BB962C8B-B14F-4D97-AF65-F5344CB8AC3E}">
        <p14:creationId xmlns:p14="http://schemas.microsoft.com/office/powerpoint/2010/main" val="116191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674700" y="1064174"/>
            <a:ext cx="10937292" cy="47773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27969" y="780637"/>
            <a:ext cx="10839638"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12560" y="275207"/>
            <a:ext cx="10591060" cy="584775"/>
          </a:xfrm>
          <a:prstGeom prst="rect">
            <a:avLst/>
          </a:prstGeom>
          <a:noFill/>
        </p:spPr>
        <p:txBody>
          <a:bodyPr wrap="square">
            <a:spAutoFit/>
          </a:bodyPr>
          <a:lstStyle/>
          <a:p>
            <a:r>
              <a:rPr lang="tr-TR" sz="3200" dirty="0">
                <a:solidFill>
                  <a:srgbClr val="00B050"/>
                </a:solidFill>
              </a:rPr>
              <a:t>TETKİK KRİTERLERİNİN KAYNAĞI VE BAZI TANIMLAR</a:t>
            </a:r>
            <a:endParaRPr lang="tr-TR" sz="1500" dirty="0">
              <a:solidFill>
                <a:srgbClr val="00B050"/>
              </a:solidFill>
            </a:endParaRPr>
          </a:p>
        </p:txBody>
      </p:sp>
      <p:sp>
        <p:nvSpPr>
          <p:cNvPr id="7" name="Metin kutusu 6">
            <a:extLst>
              <a:ext uri="{FF2B5EF4-FFF2-40B4-BE49-F238E27FC236}">
                <a16:creationId xmlns:a16="http://schemas.microsoft.com/office/drawing/2014/main" id="{AA6CABC1-2AB3-44B1-BBB1-226F53950BAA}"/>
              </a:ext>
            </a:extLst>
          </p:cNvPr>
          <p:cNvSpPr txBox="1"/>
          <p:nvPr/>
        </p:nvSpPr>
        <p:spPr>
          <a:xfrm>
            <a:off x="727969" y="870622"/>
            <a:ext cx="10789331" cy="4939814"/>
          </a:xfrm>
          <a:prstGeom prst="rect">
            <a:avLst/>
          </a:prstGeom>
          <a:noFill/>
        </p:spPr>
        <p:txBody>
          <a:bodyPr wrap="square">
            <a:spAutoFit/>
          </a:bodyPr>
          <a:lstStyle/>
          <a:p>
            <a:r>
              <a:rPr lang="tr-TR" sz="3200" b="1" dirty="0">
                <a:solidFill>
                  <a:srgbClr val="00B050"/>
                </a:solidFill>
              </a:rPr>
              <a:t>Uygunluk</a:t>
            </a:r>
            <a:r>
              <a:rPr lang="tr-TR" sz="3200" dirty="0"/>
              <a:t> belirlenen b</a:t>
            </a:r>
            <a:r>
              <a:rPr lang="tr-TR" altLang="tr-TR" sz="3200" dirty="0"/>
              <a:t>ir şartın yerine getirilmiş olması.</a:t>
            </a:r>
          </a:p>
          <a:p>
            <a:endParaRPr lang="tr-TR" sz="900" b="1" i="0" dirty="0">
              <a:solidFill>
                <a:srgbClr val="00B050"/>
              </a:solidFill>
              <a:effectLst/>
            </a:endParaRPr>
          </a:p>
          <a:p>
            <a:r>
              <a:rPr lang="tr-TR" sz="3200" b="1" i="0" dirty="0">
                <a:solidFill>
                  <a:srgbClr val="00B050"/>
                </a:solidFill>
                <a:effectLst/>
              </a:rPr>
              <a:t>Doğrulama / yeterlilik</a:t>
            </a:r>
            <a:r>
              <a:rPr lang="tr-TR" sz="3200" b="0" i="0" dirty="0">
                <a:solidFill>
                  <a:srgbClr val="00B050"/>
                </a:solidFill>
                <a:effectLst/>
              </a:rPr>
              <a:t> </a:t>
            </a:r>
            <a:r>
              <a:rPr lang="tr-TR" sz="3200" dirty="0"/>
              <a:t>belirlenen gerekliliklerin yerine getirildiğinin, objektif kanıtın sağlanması yoluyla teyidi</a:t>
            </a:r>
            <a:endParaRPr lang="tr-TR" sz="3200" b="1" dirty="0"/>
          </a:p>
          <a:p>
            <a:endParaRPr lang="tr-TR" sz="900" b="1" dirty="0">
              <a:solidFill>
                <a:srgbClr val="00B050"/>
              </a:solidFill>
            </a:endParaRPr>
          </a:p>
          <a:p>
            <a:pPr eaLnBrk="1" hangingPunct="1">
              <a:buFont typeface="Wingdings" panose="05000000000000000000" pitchFamily="2" charset="2"/>
              <a:buNone/>
              <a:defRPr/>
            </a:pPr>
            <a:r>
              <a:rPr lang="tr-TR" altLang="tr-TR" sz="3200" b="1" dirty="0">
                <a:solidFill>
                  <a:srgbClr val="00B050"/>
                </a:solidFill>
              </a:rPr>
              <a:t>Düzeltici Faaliyet </a:t>
            </a:r>
            <a:r>
              <a:rPr lang="tr-TR" altLang="tr-TR" sz="3200" dirty="0"/>
              <a:t>tespit edilen uygunsuzlukların sebebini veya diğer istenmeyen durumu yok etmek için yapılan faaliyetlerdir. </a:t>
            </a:r>
            <a:r>
              <a:rPr lang="tr-TR" altLang="tr-TR" sz="3200" i="1" dirty="0">
                <a:solidFill>
                  <a:srgbClr val="0070C0"/>
                </a:solidFill>
              </a:rPr>
              <a:t>(düzeltici faaliyet, uygunsuzluğun tekrar meydana gelmesini önlemeyi de kapsar)</a:t>
            </a:r>
          </a:p>
          <a:p>
            <a:endParaRPr lang="tr-TR" sz="900" b="1" dirty="0">
              <a:solidFill>
                <a:srgbClr val="00B050"/>
              </a:solidFill>
            </a:endParaRPr>
          </a:p>
          <a:p>
            <a:r>
              <a:rPr lang="tr-TR" sz="3200" b="1" dirty="0">
                <a:solidFill>
                  <a:srgbClr val="00B050"/>
                </a:solidFill>
              </a:rPr>
              <a:t>Sürekli İyileştirme </a:t>
            </a:r>
            <a:r>
              <a:rPr lang="tr-TR" sz="3200" dirty="0"/>
              <a:t>kalite yönetim sisteminin uygunluğunu, yeterliliğini ve etkinliğini sürekli olarak iyileştirme. </a:t>
            </a:r>
          </a:p>
        </p:txBody>
      </p:sp>
      <p:sp>
        <p:nvSpPr>
          <p:cNvPr id="4" name="Başlık 3">
            <a:extLst>
              <a:ext uri="{FF2B5EF4-FFF2-40B4-BE49-F238E27FC236}">
                <a16:creationId xmlns:a16="http://schemas.microsoft.com/office/drawing/2014/main" id="{707F77F2-6746-4CEC-B88D-2C8E17D17B7E}"/>
              </a:ext>
            </a:extLst>
          </p:cNvPr>
          <p:cNvSpPr>
            <a:spLocks noGrp="1"/>
          </p:cNvSpPr>
          <p:nvPr>
            <p:ph type="ctrTitle"/>
          </p:nvPr>
        </p:nvSpPr>
        <p:spPr/>
        <p:txBody>
          <a:bodyPr/>
          <a:lstStyle/>
          <a:p>
            <a:endParaRPr lang="tr-TR"/>
          </a:p>
        </p:txBody>
      </p:sp>
    </p:spTree>
    <p:extLst>
      <p:ext uri="{BB962C8B-B14F-4D97-AF65-F5344CB8AC3E}">
        <p14:creationId xmlns:p14="http://schemas.microsoft.com/office/powerpoint/2010/main" val="97091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674700" y="1064174"/>
            <a:ext cx="10937292" cy="47773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1029810" y="780637"/>
            <a:ext cx="9809825"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1029809" y="275207"/>
            <a:ext cx="9179511" cy="584775"/>
          </a:xfrm>
          <a:prstGeom prst="rect">
            <a:avLst/>
          </a:prstGeom>
          <a:noFill/>
        </p:spPr>
        <p:txBody>
          <a:bodyPr wrap="square">
            <a:spAutoFit/>
          </a:bodyPr>
          <a:lstStyle/>
          <a:p>
            <a:r>
              <a:rPr lang="tr-TR" sz="3200" dirty="0">
                <a:solidFill>
                  <a:srgbClr val="00B050"/>
                </a:solidFill>
              </a:rPr>
              <a:t>TETKİK KRİTERLERİNİN KAYNAĞI VE BAZI TANIMLAR</a:t>
            </a:r>
            <a:endParaRPr lang="tr-TR" sz="1500" dirty="0">
              <a:solidFill>
                <a:srgbClr val="00B050"/>
              </a:solidFill>
            </a:endParaRPr>
          </a:p>
        </p:txBody>
      </p:sp>
      <p:sp>
        <p:nvSpPr>
          <p:cNvPr id="9" name="Metin kutusu 8">
            <a:extLst>
              <a:ext uri="{FF2B5EF4-FFF2-40B4-BE49-F238E27FC236}">
                <a16:creationId xmlns:a16="http://schemas.microsoft.com/office/drawing/2014/main" id="{EAE39A87-8226-4A09-942D-25B6A7552DA9}"/>
              </a:ext>
            </a:extLst>
          </p:cNvPr>
          <p:cNvSpPr txBox="1"/>
          <p:nvPr/>
        </p:nvSpPr>
        <p:spPr>
          <a:xfrm>
            <a:off x="1180730" y="842224"/>
            <a:ext cx="9721049" cy="5262979"/>
          </a:xfrm>
          <a:prstGeom prst="rect">
            <a:avLst/>
          </a:prstGeom>
          <a:noFill/>
        </p:spPr>
        <p:txBody>
          <a:bodyPr wrap="square">
            <a:spAutoFit/>
          </a:bodyPr>
          <a:lstStyle/>
          <a:p>
            <a:r>
              <a:rPr lang="tr-TR" sz="2800" i="1" dirty="0"/>
              <a:t>Tetkik kriterleri, uygunluğun tespiti için bir referans olarak kullanılır. Kriterler aşağıdakilerden birini veya daha fazlasını içerebilir: </a:t>
            </a:r>
          </a:p>
          <a:p>
            <a:r>
              <a:rPr lang="tr-TR" sz="2800" i="1" dirty="0"/>
              <a:t>• Uygulanabilir politikalar, </a:t>
            </a:r>
          </a:p>
          <a:p>
            <a:r>
              <a:rPr lang="tr-TR" sz="2800" i="1" dirty="0"/>
              <a:t>• Prosesler / Süreçler,</a:t>
            </a:r>
          </a:p>
          <a:p>
            <a:r>
              <a:rPr lang="tr-TR" sz="2800" i="1" dirty="0"/>
              <a:t>• Yasal ve diğer şartlar, </a:t>
            </a:r>
          </a:p>
          <a:p>
            <a:r>
              <a:rPr lang="tr-TR" sz="2800" i="1" dirty="0"/>
              <a:t>• Yönetim sistemi şartları, </a:t>
            </a:r>
          </a:p>
          <a:p>
            <a:r>
              <a:rPr lang="tr-TR" sz="2800" i="1" dirty="0"/>
              <a:t>• Bağlam, riskler ve fırsatlar, </a:t>
            </a:r>
          </a:p>
          <a:p>
            <a:r>
              <a:rPr lang="tr-TR" sz="2800" i="1" dirty="0"/>
              <a:t>• Performans göstergeleri ve hedefler, </a:t>
            </a:r>
          </a:p>
          <a:p>
            <a:r>
              <a:rPr lang="tr-TR" sz="2800" i="1" dirty="0"/>
              <a:t>• İlgili tarafların şartları, </a:t>
            </a:r>
          </a:p>
          <a:p>
            <a:r>
              <a:rPr lang="tr-TR" sz="2800" i="1" dirty="0"/>
              <a:t>• Sektör davranış kuralları veya </a:t>
            </a:r>
          </a:p>
          <a:p>
            <a:r>
              <a:rPr lang="tr-TR" sz="2800" i="1" dirty="0"/>
              <a:t>• Diğer planlı düzenlemeler.</a:t>
            </a:r>
          </a:p>
        </p:txBody>
      </p:sp>
    </p:spTree>
    <p:extLst>
      <p:ext uri="{BB962C8B-B14F-4D97-AF65-F5344CB8AC3E}">
        <p14:creationId xmlns:p14="http://schemas.microsoft.com/office/powerpoint/2010/main" val="3791663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674700" y="1064174"/>
            <a:ext cx="10937292" cy="47773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27969" y="780637"/>
            <a:ext cx="10670961"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12559" y="266327"/>
            <a:ext cx="10842595" cy="615553"/>
          </a:xfrm>
          <a:prstGeom prst="rect">
            <a:avLst/>
          </a:prstGeom>
          <a:noFill/>
        </p:spPr>
        <p:txBody>
          <a:bodyPr wrap="square">
            <a:spAutoFit/>
          </a:bodyPr>
          <a:lstStyle/>
          <a:p>
            <a:r>
              <a:rPr lang="tr-TR" sz="3400" dirty="0">
                <a:solidFill>
                  <a:srgbClr val="00B050"/>
                </a:solidFill>
              </a:rPr>
              <a:t>TETKİK KRİTERLERİ KAYNAKLARINDAN ÖRNEKLER </a:t>
            </a:r>
          </a:p>
        </p:txBody>
      </p:sp>
      <p:sp>
        <p:nvSpPr>
          <p:cNvPr id="9" name="Metin kutusu 8">
            <a:extLst>
              <a:ext uri="{FF2B5EF4-FFF2-40B4-BE49-F238E27FC236}">
                <a16:creationId xmlns:a16="http://schemas.microsoft.com/office/drawing/2014/main" id="{8B530F1A-BC8B-4143-B3D2-0D4A3D5C159E}"/>
              </a:ext>
            </a:extLst>
          </p:cNvPr>
          <p:cNvSpPr txBox="1"/>
          <p:nvPr/>
        </p:nvSpPr>
        <p:spPr>
          <a:xfrm>
            <a:off x="612559" y="892063"/>
            <a:ext cx="10786371" cy="4832092"/>
          </a:xfrm>
          <a:prstGeom prst="rect">
            <a:avLst/>
          </a:prstGeom>
          <a:noFill/>
        </p:spPr>
        <p:txBody>
          <a:bodyPr wrap="square">
            <a:spAutoFit/>
          </a:bodyPr>
          <a:lstStyle/>
          <a:p>
            <a:r>
              <a:rPr lang="tr-TR" sz="2000" i="1" dirty="0">
                <a:solidFill>
                  <a:srgbClr val="FF0000"/>
                </a:solidFill>
              </a:rPr>
              <a:t>ISO 9001 KALİTE YÖNETİM SİSTEMİ STANDARDI</a:t>
            </a:r>
          </a:p>
          <a:p>
            <a:endParaRPr lang="tr-TR" sz="500" i="1" dirty="0"/>
          </a:p>
          <a:p>
            <a:r>
              <a:rPr lang="tr-TR" sz="2000" i="1" dirty="0">
                <a:solidFill>
                  <a:srgbClr val="00B050"/>
                </a:solidFill>
              </a:rPr>
              <a:t>CUMHURBAŞKANLIĞININ  4 NOLU KARARNAMESİ </a:t>
            </a:r>
            <a:r>
              <a:rPr lang="tr-TR" sz="2000" b="1" i="1" dirty="0">
                <a:solidFill>
                  <a:srgbClr val="00B050"/>
                </a:solidFill>
              </a:rPr>
              <a:t>Resmî Gazete Tarihi – Sayısı : 15/7/2018 – 30479 (TKGM Madde 478-488 )</a:t>
            </a:r>
          </a:p>
          <a:p>
            <a:endParaRPr lang="tr-TR" sz="500" i="1" dirty="0">
              <a:solidFill>
                <a:srgbClr val="00B050"/>
              </a:solidFill>
            </a:endParaRPr>
          </a:p>
          <a:p>
            <a:r>
              <a:rPr lang="tr-TR" sz="2000" i="1" dirty="0">
                <a:solidFill>
                  <a:srgbClr val="00B050"/>
                </a:solidFill>
              </a:rPr>
              <a:t>TAPU VE KADASTRO GENEL MÜDÜRLÜĞÜ MERKEZ VE TAŞRA TEŞKİLATLARINA AİT; YETKİ, GÖREV VE SORUMLULUKLARI HAKKINDAKİ GENELGELER</a:t>
            </a:r>
          </a:p>
          <a:p>
            <a:endParaRPr lang="tr-TR" sz="500" dirty="0">
              <a:solidFill>
                <a:srgbClr val="00B050"/>
              </a:solidFill>
            </a:endParaRPr>
          </a:p>
          <a:p>
            <a:r>
              <a:rPr lang="tr-TR" sz="2000" dirty="0">
                <a:solidFill>
                  <a:srgbClr val="00B050"/>
                </a:solidFill>
              </a:rPr>
              <a:t>TKGM ARŞİV HİZMETLERİ GENELGESİ </a:t>
            </a:r>
            <a:r>
              <a:rPr lang="tr-TR" sz="2000" dirty="0" err="1">
                <a:solidFill>
                  <a:srgbClr val="00B050"/>
                </a:solidFill>
              </a:rPr>
              <a:t>vd</a:t>
            </a:r>
            <a:r>
              <a:rPr lang="tr-TR" sz="2000" dirty="0">
                <a:solidFill>
                  <a:srgbClr val="00B050"/>
                </a:solidFill>
              </a:rPr>
              <a:t>…</a:t>
            </a:r>
          </a:p>
          <a:p>
            <a:endParaRPr lang="tr-TR" sz="500" i="1" dirty="0">
              <a:solidFill>
                <a:srgbClr val="00B050"/>
              </a:solidFill>
            </a:endParaRPr>
          </a:p>
          <a:p>
            <a:r>
              <a:rPr lang="tr-TR" sz="2000" i="1" dirty="0">
                <a:solidFill>
                  <a:srgbClr val="00B050"/>
                </a:solidFill>
              </a:rPr>
              <a:t>KURUMSAL KİMLİK KLAVUZU</a:t>
            </a:r>
          </a:p>
          <a:p>
            <a:endParaRPr lang="tr-TR" sz="700" dirty="0"/>
          </a:p>
          <a:p>
            <a:pPr marL="0" indent="0">
              <a:buNone/>
            </a:pPr>
            <a:r>
              <a:rPr lang="tr-TR" sz="2000" b="1" dirty="0"/>
              <a:t>6331 sayılı İŞ SAĞLIĞI VE GÜVENLİĞİ KANUNU Resmî Gazete  Tarih : 30/6/2012 - Sayı : 28339 </a:t>
            </a:r>
          </a:p>
          <a:p>
            <a:pPr marL="0" indent="0">
              <a:buNone/>
            </a:pPr>
            <a:r>
              <a:rPr lang="tr-TR" sz="2000" b="1" dirty="0"/>
              <a:t>6331 sayılı kanunun ilgili yönetmelikleri…</a:t>
            </a:r>
            <a:br>
              <a:rPr lang="tr-TR" sz="2000" dirty="0"/>
            </a:br>
            <a:r>
              <a:rPr lang="tr-TR" sz="2000" b="1" dirty="0"/>
              <a:t>Binaların Yangından Korunması Hakkında Yönetmelik Resmi Gaz. Tarih  </a:t>
            </a:r>
            <a:r>
              <a:rPr lang="tr-TR" sz="2000" b="1" i="0" dirty="0">
                <a:solidFill>
                  <a:srgbClr val="000000"/>
                </a:solidFill>
                <a:effectLst/>
              </a:rPr>
              <a:t>19 Aralık 2007-Sayı: 26735</a:t>
            </a:r>
          </a:p>
          <a:p>
            <a:endParaRPr lang="tr-TR" sz="500" i="1" dirty="0"/>
          </a:p>
          <a:p>
            <a:r>
              <a:rPr lang="tr-TR" sz="2000" b="1" dirty="0"/>
              <a:t>Kamu ihale kanunu vd. ilgili kanun yönetmelik vb. bağlayıcı yasal mevzuat </a:t>
            </a:r>
            <a:r>
              <a:rPr lang="tr-TR" sz="2000" b="1" dirty="0" err="1"/>
              <a:t>vd</a:t>
            </a:r>
            <a:r>
              <a:rPr lang="tr-TR" sz="2000" b="1" dirty="0"/>
              <a:t>…</a:t>
            </a:r>
          </a:p>
          <a:p>
            <a:endParaRPr lang="tr-TR" sz="500" b="1" dirty="0"/>
          </a:p>
          <a:p>
            <a:r>
              <a:rPr lang="tr-TR" b="1" i="1" dirty="0">
                <a:solidFill>
                  <a:srgbClr val="FF0000"/>
                </a:solidFill>
              </a:rPr>
              <a:t>Kalite Koordinatörlüğü tarafından revize edilen dokümanlar (KEK, Prosedürler, İç Tetkik Soruları, formlar vb.)</a:t>
            </a:r>
          </a:p>
          <a:p>
            <a:endParaRPr lang="tr-TR" sz="500" b="1" i="1" dirty="0">
              <a:solidFill>
                <a:srgbClr val="00B0F0"/>
              </a:solidFill>
            </a:endParaRPr>
          </a:p>
          <a:p>
            <a:r>
              <a:rPr lang="tr-TR" sz="2800" b="1" i="1" dirty="0">
                <a:solidFill>
                  <a:srgbClr val="00B0F0"/>
                </a:solidFill>
              </a:rPr>
              <a:t>*Tetkik başarısı için revize edilen dokümanlar mutlaka incelenmelidir.</a:t>
            </a:r>
            <a:endParaRPr lang="tr-TR" sz="2800" b="1" dirty="0">
              <a:solidFill>
                <a:srgbClr val="00B0F0"/>
              </a:solidFill>
            </a:endParaRPr>
          </a:p>
        </p:txBody>
      </p:sp>
    </p:spTree>
    <p:extLst>
      <p:ext uri="{BB962C8B-B14F-4D97-AF65-F5344CB8AC3E}">
        <p14:creationId xmlns:p14="http://schemas.microsoft.com/office/powerpoint/2010/main" val="4273731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674700" y="1064174"/>
            <a:ext cx="10937292" cy="47773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27969" y="780637"/>
            <a:ext cx="10839638"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12560" y="275207"/>
            <a:ext cx="10591060" cy="584775"/>
          </a:xfrm>
          <a:prstGeom prst="rect">
            <a:avLst/>
          </a:prstGeom>
          <a:noFill/>
        </p:spPr>
        <p:txBody>
          <a:bodyPr wrap="square">
            <a:spAutoFit/>
          </a:bodyPr>
          <a:lstStyle/>
          <a:p>
            <a:r>
              <a:rPr lang="tr-TR" sz="3200" dirty="0">
                <a:solidFill>
                  <a:srgbClr val="00B050"/>
                </a:solidFill>
              </a:rPr>
              <a:t>TETKİK DELİLLERİNİ TOPLAMA YER VE YÖNTEMLERİ</a:t>
            </a:r>
            <a:endParaRPr lang="tr-TR" sz="1500" dirty="0">
              <a:solidFill>
                <a:srgbClr val="00B050"/>
              </a:solidFill>
            </a:endParaRPr>
          </a:p>
        </p:txBody>
      </p:sp>
      <p:sp>
        <p:nvSpPr>
          <p:cNvPr id="7" name="Metin kutusu 6">
            <a:extLst>
              <a:ext uri="{FF2B5EF4-FFF2-40B4-BE49-F238E27FC236}">
                <a16:creationId xmlns:a16="http://schemas.microsoft.com/office/drawing/2014/main" id="{A1351E78-B0AE-4D12-96DA-3D8B602E74E1}"/>
              </a:ext>
            </a:extLst>
          </p:cNvPr>
          <p:cNvSpPr txBox="1"/>
          <p:nvPr/>
        </p:nvSpPr>
        <p:spPr>
          <a:xfrm>
            <a:off x="674700" y="771357"/>
            <a:ext cx="10602899" cy="523220"/>
          </a:xfrm>
          <a:prstGeom prst="rect">
            <a:avLst/>
          </a:prstGeom>
          <a:noFill/>
        </p:spPr>
        <p:txBody>
          <a:bodyPr wrap="square">
            <a:spAutoFit/>
          </a:bodyPr>
          <a:lstStyle/>
          <a:p>
            <a:pPr marL="0" indent="0">
              <a:buNone/>
            </a:pPr>
            <a:r>
              <a:rPr lang="tr-TR" sz="2800" b="1" dirty="0">
                <a:solidFill>
                  <a:srgbClr val="FF0000"/>
                </a:solidFill>
                <a:latin typeface="+mj-lt"/>
              </a:rPr>
              <a:t>Belirlenen kriterler kapsamında; aşağıdaki yollardan deliller elde edilebilir:</a:t>
            </a:r>
          </a:p>
        </p:txBody>
      </p:sp>
      <p:sp>
        <p:nvSpPr>
          <p:cNvPr id="10" name="Metin kutusu 9">
            <a:extLst>
              <a:ext uri="{FF2B5EF4-FFF2-40B4-BE49-F238E27FC236}">
                <a16:creationId xmlns:a16="http://schemas.microsoft.com/office/drawing/2014/main" id="{D3ACBA0A-3C78-43B6-9F60-89535B12A892}"/>
              </a:ext>
            </a:extLst>
          </p:cNvPr>
          <p:cNvSpPr txBox="1"/>
          <p:nvPr/>
        </p:nvSpPr>
        <p:spPr>
          <a:xfrm>
            <a:off x="914401" y="1157255"/>
            <a:ext cx="10653206" cy="4493538"/>
          </a:xfrm>
          <a:prstGeom prst="rect">
            <a:avLst/>
          </a:prstGeom>
          <a:noFill/>
        </p:spPr>
        <p:txBody>
          <a:bodyPr wrap="square">
            <a:spAutoFit/>
          </a:bodyPr>
          <a:lstStyle/>
          <a:p>
            <a:r>
              <a:rPr lang="tr-TR" sz="2600" b="1" dirty="0">
                <a:solidFill>
                  <a:srgbClr val="FF0000"/>
                </a:solidFill>
                <a:latin typeface="+mj-lt"/>
              </a:rPr>
              <a:t>a-</a:t>
            </a:r>
            <a:r>
              <a:rPr lang="tr-TR" sz="2600" b="1" dirty="0">
                <a:solidFill>
                  <a:srgbClr val="00B050"/>
                </a:solidFill>
                <a:latin typeface="+mj-lt"/>
              </a:rPr>
              <a:t> Çalışanlar ve diğer kişilerle görüşmelerden, </a:t>
            </a:r>
          </a:p>
          <a:p>
            <a:r>
              <a:rPr lang="tr-TR" sz="2600" b="1" dirty="0">
                <a:solidFill>
                  <a:srgbClr val="FF0000"/>
                </a:solidFill>
                <a:latin typeface="+mj-lt"/>
              </a:rPr>
              <a:t>b- </a:t>
            </a:r>
            <a:r>
              <a:rPr lang="tr-TR" sz="2600" b="1" dirty="0">
                <a:latin typeface="+mj-lt"/>
              </a:rPr>
              <a:t>Faaliyetlerin gözlemlenmesi, çalışma ortamı ve koşullarından,</a:t>
            </a:r>
          </a:p>
          <a:p>
            <a:r>
              <a:rPr lang="tr-TR" sz="2600" b="1" dirty="0">
                <a:solidFill>
                  <a:srgbClr val="FF0000"/>
                </a:solidFill>
                <a:latin typeface="+mj-lt"/>
              </a:rPr>
              <a:t>c- </a:t>
            </a:r>
            <a:r>
              <a:rPr lang="tr-TR" sz="2600" b="1" dirty="0">
                <a:solidFill>
                  <a:srgbClr val="00B050"/>
                </a:solidFill>
                <a:latin typeface="+mj-lt"/>
              </a:rPr>
              <a:t>Politikalar, hedefler, planlar, prosedürler, standartlar, talimatlar, şartnameler, çizimler, sözleşmeler ve siparişler gibi dokümanlardan, </a:t>
            </a:r>
          </a:p>
          <a:p>
            <a:r>
              <a:rPr lang="tr-TR" sz="2600" b="1" dirty="0">
                <a:solidFill>
                  <a:srgbClr val="FF0000"/>
                </a:solidFill>
                <a:latin typeface="+mj-lt"/>
              </a:rPr>
              <a:t>d-</a:t>
            </a:r>
            <a:r>
              <a:rPr lang="tr-TR" sz="2600" b="1" dirty="0">
                <a:latin typeface="+mj-lt"/>
              </a:rPr>
              <a:t> Toplantı tutanakları, tetkik raporları, izleme programının kayıtları ve ölçüm sonuçları gibi kayıtlardan,</a:t>
            </a:r>
          </a:p>
          <a:p>
            <a:r>
              <a:rPr lang="tr-TR" sz="2600" b="1" dirty="0">
                <a:solidFill>
                  <a:srgbClr val="FF0000"/>
                </a:solidFill>
                <a:latin typeface="+mj-lt"/>
              </a:rPr>
              <a:t>e- </a:t>
            </a:r>
            <a:r>
              <a:rPr lang="tr-TR" sz="2600" b="1" dirty="0">
                <a:solidFill>
                  <a:srgbClr val="00B050"/>
                </a:solidFill>
                <a:latin typeface="+mj-lt"/>
              </a:rPr>
              <a:t>Veri analizleri ve performans göstergelerinden, </a:t>
            </a:r>
          </a:p>
          <a:p>
            <a:r>
              <a:rPr lang="tr-TR" sz="2600" b="1" dirty="0">
                <a:solidFill>
                  <a:srgbClr val="FF0000"/>
                </a:solidFill>
                <a:latin typeface="+mj-lt"/>
              </a:rPr>
              <a:t>f- </a:t>
            </a:r>
            <a:r>
              <a:rPr lang="tr-TR" sz="2600" b="1" dirty="0">
                <a:latin typeface="+mj-lt"/>
              </a:rPr>
              <a:t>Diğer kaynaklardan gelen raporlardan, örneğin; müşteri geri bildirimi, harici araştırmalar ve ölçümler, dış taraflar ve tedarikçi derecelendirmelerinden gelen ilgili bilgilerden,</a:t>
            </a:r>
          </a:p>
          <a:p>
            <a:r>
              <a:rPr lang="tr-TR" sz="2600" b="1" dirty="0">
                <a:solidFill>
                  <a:srgbClr val="FF0000"/>
                </a:solidFill>
                <a:latin typeface="+mj-lt"/>
              </a:rPr>
              <a:t>g-</a:t>
            </a:r>
            <a:r>
              <a:rPr lang="tr-TR" sz="2600" b="1" dirty="0">
                <a:solidFill>
                  <a:srgbClr val="00B050"/>
                </a:solidFill>
                <a:latin typeface="+mj-lt"/>
              </a:rPr>
              <a:t> Veri tabanı ve internet sitelerinden elde edilebilir.</a:t>
            </a:r>
          </a:p>
        </p:txBody>
      </p:sp>
    </p:spTree>
    <p:extLst>
      <p:ext uri="{BB962C8B-B14F-4D97-AF65-F5344CB8AC3E}">
        <p14:creationId xmlns:p14="http://schemas.microsoft.com/office/powerpoint/2010/main" val="3911227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674700" y="1064174"/>
            <a:ext cx="5806000" cy="47773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27969" y="780637"/>
            <a:ext cx="10670961"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12559" y="257449"/>
            <a:ext cx="10842595" cy="600164"/>
          </a:xfrm>
          <a:prstGeom prst="rect">
            <a:avLst/>
          </a:prstGeom>
          <a:noFill/>
        </p:spPr>
        <p:txBody>
          <a:bodyPr wrap="square">
            <a:spAutoFit/>
          </a:bodyPr>
          <a:lstStyle/>
          <a:p>
            <a:r>
              <a:rPr lang="tr-TR" sz="3300" b="1" dirty="0">
                <a:solidFill>
                  <a:srgbClr val="00B050"/>
                </a:solidFill>
                <a:latin typeface="+mj-lt"/>
              </a:rPr>
              <a:t>TETKİK EKİBİ ÜYELERİ VE TETKİK EDİLEN TARAF İLE İLETİŞİM</a:t>
            </a:r>
          </a:p>
        </p:txBody>
      </p:sp>
      <p:sp>
        <p:nvSpPr>
          <p:cNvPr id="7" name="Metin kutusu 6">
            <a:extLst>
              <a:ext uri="{FF2B5EF4-FFF2-40B4-BE49-F238E27FC236}">
                <a16:creationId xmlns:a16="http://schemas.microsoft.com/office/drawing/2014/main" id="{78BCCC89-3E2A-4CD7-A3F1-3088041C3074}"/>
              </a:ext>
            </a:extLst>
          </p:cNvPr>
          <p:cNvSpPr txBox="1"/>
          <p:nvPr/>
        </p:nvSpPr>
        <p:spPr>
          <a:xfrm>
            <a:off x="727969" y="1145213"/>
            <a:ext cx="10502283" cy="4585871"/>
          </a:xfrm>
          <a:prstGeom prst="rect">
            <a:avLst/>
          </a:prstGeom>
          <a:noFill/>
        </p:spPr>
        <p:txBody>
          <a:bodyPr wrap="square">
            <a:spAutoFit/>
          </a:bodyPr>
          <a:lstStyle/>
          <a:p>
            <a:pPr marL="457200" indent="-457200">
              <a:buFont typeface="Arial" panose="020B0604020202020204" pitchFamily="34" charset="0"/>
              <a:buChar char="•"/>
            </a:pPr>
            <a:r>
              <a:rPr lang="tr-TR" sz="2800" dirty="0">
                <a:latin typeface="+mj-lt"/>
              </a:rPr>
              <a:t>Kalite Koordinatörlüğü, Yıllık Plan kapsamında, biri Ekip Lideri olmak üzere Tetkikçileri belirler. </a:t>
            </a:r>
          </a:p>
          <a:p>
            <a:pPr marL="457200" indent="-457200">
              <a:buFont typeface="Arial" panose="020B0604020202020204" pitchFamily="34" charset="0"/>
              <a:buChar char="•"/>
            </a:pPr>
            <a:r>
              <a:rPr lang="tr-TR" sz="2800" dirty="0">
                <a:latin typeface="+mj-lt"/>
              </a:rPr>
              <a:t>Ekip Lideri, tetkikçiler ve tetkik edilecek taraf ile iletişim kurarak tetkiki programlar, koordine eder ve uygular. </a:t>
            </a:r>
          </a:p>
          <a:p>
            <a:pPr marL="457200" indent="-457200">
              <a:buFont typeface="Arial" panose="020B0604020202020204" pitchFamily="34" charset="0"/>
              <a:buChar char="•"/>
            </a:pPr>
            <a:r>
              <a:rPr lang="tr-TR" sz="2800" dirty="0">
                <a:latin typeface="+mj-lt"/>
              </a:rPr>
              <a:t>Ekip Lideri, tetkik programının uygulanmasını göstermek için tetkik kayıtlarının oluşturulmasını, yönetilmesini ve saklanmasını güvence altına almalıdır. </a:t>
            </a:r>
          </a:p>
          <a:p>
            <a:r>
              <a:rPr lang="tr-TR" sz="2400" dirty="0">
                <a:latin typeface="+mj-lt"/>
              </a:rPr>
              <a:t>Tetkikte </a:t>
            </a:r>
            <a:r>
              <a:rPr lang="tr-TR" sz="2400" dirty="0" err="1">
                <a:latin typeface="+mj-lt"/>
              </a:rPr>
              <a:t>faydanılan</a:t>
            </a:r>
            <a:r>
              <a:rPr lang="tr-TR" sz="2400" dirty="0">
                <a:latin typeface="+mj-lt"/>
              </a:rPr>
              <a:t> dokümanları </a:t>
            </a:r>
          </a:p>
          <a:p>
            <a:r>
              <a:rPr lang="tr-TR" sz="2400" dirty="0">
                <a:solidFill>
                  <a:srgbClr val="00B0F0"/>
                </a:solidFill>
                <a:latin typeface="+mj-lt"/>
              </a:rPr>
              <a:t>(PLN.01 İç Tetkik Planı, FR.15İç Tetkik Soru Listesi Formu,</a:t>
            </a:r>
            <a:r>
              <a:rPr lang="tr-TR" sz="2400" dirty="0">
                <a:latin typeface="+mj-lt"/>
              </a:rPr>
              <a:t> </a:t>
            </a:r>
            <a:r>
              <a:rPr lang="tr-TR" sz="2400" dirty="0">
                <a:solidFill>
                  <a:srgbClr val="00B0F0"/>
                </a:solidFill>
                <a:latin typeface="+mj-lt"/>
              </a:rPr>
              <a:t>Rehber.01 İç Tetkik Rehberi,FR.14 İç Tetkik Raporu, FR.297 Toplantı Tutanağı ( Açılış ve Kapanış), FR.09 Düzeltici ve İyileştirici Faaliyet Formu vb.</a:t>
            </a:r>
            <a:r>
              <a:rPr lang="tr-TR" sz="2400" dirty="0">
                <a:latin typeface="+mj-lt"/>
              </a:rPr>
              <a:t> </a:t>
            </a:r>
            <a:endParaRPr lang="tr-TR" sz="2400" b="1" dirty="0">
              <a:latin typeface="+mj-lt"/>
            </a:endParaRPr>
          </a:p>
        </p:txBody>
      </p:sp>
    </p:spTree>
    <p:extLst>
      <p:ext uri="{BB962C8B-B14F-4D97-AF65-F5344CB8AC3E}">
        <p14:creationId xmlns:p14="http://schemas.microsoft.com/office/powerpoint/2010/main" val="257537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674700" y="1064174"/>
            <a:ext cx="5806000" cy="47773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27969" y="780637"/>
            <a:ext cx="10670961"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12559" y="257449"/>
            <a:ext cx="10842595" cy="600164"/>
          </a:xfrm>
          <a:prstGeom prst="rect">
            <a:avLst/>
          </a:prstGeom>
          <a:noFill/>
        </p:spPr>
        <p:txBody>
          <a:bodyPr wrap="square">
            <a:spAutoFit/>
          </a:bodyPr>
          <a:lstStyle/>
          <a:p>
            <a:r>
              <a:rPr lang="tr-TR" sz="3300" b="1" dirty="0">
                <a:solidFill>
                  <a:srgbClr val="00B050"/>
                </a:solidFill>
                <a:latin typeface="+mj-lt"/>
              </a:rPr>
              <a:t>TETKİK EKİBİ ÜYELERİ VE TETKİK EDİLEN TARAF İLE İLETİŞİM</a:t>
            </a:r>
          </a:p>
        </p:txBody>
      </p:sp>
      <p:sp>
        <p:nvSpPr>
          <p:cNvPr id="7" name="Metin kutusu 6">
            <a:extLst>
              <a:ext uri="{FF2B5EF4-FFF2-40B4-BE49-F238E27FC236}">
                <a16:creationId xmlns:a16="http://schemas.microsoft.com/office/drawing/2014/main" id="{78BCCC89-3E2A-4CD7-A3F1-3088041C3074}"/>
              </a:ext>
            </a:extLst>
          </p:cNvPr>
          <p:cNvSpPr txBox="1"/>
          <p:nvPr/>
        </p:nvSpPr>
        <p:spPr>
          <a:xfrm>
            <a:off x="1837677" y="1367159"/>
            <a:ext cx="7750205" cy="3908762"/>
          </a:xfrm>
          <a:prstGeom prst="rect">
            <a:avLst/>
          </a:prstGeom>
          <a:noFill/>
        </p:spPr>
        <p:txBody>
          <a:bodyPr wrap="square">
            <a:spAutoFit/>
          </a:bodyPr>
          <a:lstStyle/>
          <a:p>
            <a:r>
              <a:rPr lang="tr-TR" sz="2400" dirty="0">
                <a:latin typeface="+mj-lt"/>
              </a:rPr>
              <a:t>Kalite Koordinatörlüğü, Yıllık Plan kapsamında, biri Ekip Lideri olmak üzere Tetkikçileri belirler. Ekip Lideri, tetkikçiler ve tetkik edilecek taraf ile iletişim kurarak tetkiki programlar, koordine eder ve uygular. </a:t>
            </a:r>
          </a:p>
          <a:p>
            <a:r>
              <a:rPr lang="tr-TR" sz="2400" dirty="0">
                <a:latin typeface="+mj-lt"/>
              </a:rPr>
              <a:t>Ekip Lideri, tetkik programının uygulanmasını göstermek için tetkik kayıtlarının oluşturulmasını, yönetilmesini ve saklanmasını güvence altına almalıdır. </a:t>
            </a:r>
          </a:p>
          <a:p>
            <a:r>
              <a:rPr lang="tr-TR" sz="2000" dirty="0">
                <a:latin typeface="+mj-lt"/>
              </a:rPr>
              <a:t>Tetkikte </a:t>
            </a:r>
            <a:r>
              <a:rPr lang="tr-TR" sz="2000" dirty="0" err="1">
                <a:latin typeface="+mj-lt"/>
              </a:rPr>
              <a:t>faydanılan</a:t>
            </a:r>
            <a:r>
              <a:rPr lang="tr-TR" sz="2000" dirty="0">
                <a:latin typeface="+mj-lt"/>
              </a:rPr>
              <a:t> dokümanları </a:t>
            </a:r>
          </a:p>
          <a:p>
            <a:r>
              <a:rPr lang="tr-TR" sz="2000" dirty="0">
                <a:solidFill>
                  <a:srgbClr val="00B0F0"/>
                </a:solidFill>
                <a:latin typeface="+mj-lt"/>
              </a:rPr>
              <a:t>(PLN.01 İç Tetkik Planı, FR.15İç Tetkik Soru Listesi Formu,</a:t>
            </a:r>
            <a:r>
              <a:rPr lang="tr-TR" sz="2000" dirty="0">
                <a:latin typeface="+mj-lt"/>
              </a:rPr>
              <a:t> </a:t>
            </a:r>
            <a:r>
              <a:rPr lang="tr-TR" sz="2000" dirty="0">
                <a:solidFill>
                  <a:srgbClr val="00B0F0"/>
                </a:solidFill>
                <a:latin typeface="+mj-lt"/>
              </a:rPr>
              <a:t>Rehber.01 İç Tetkik Rehberi,FR.14 İç Tetkik Raporu, FR.297 Toplantı Tutanağı ( Açılış ve Kapanış), FR.09 Düzeltici ve İyileştirici Faaliyet Formu vb.</a:t>
            </a:r>
            <a:r>
              <a:rPr lang="tr-TR" sz="2000" dirty="0">
                <a:latin typeface="+mj-lt"/>
              </a:rPr>
              <a:t> </a:t>
            </a:r>
            <a:endParaRPr lang="tr-TR" sz="2000" b="1" dirty="0">
              <a:latin typeface="+mj-lt"/>
            </a:endParaRPr>
          </a:p>
        </p:txBody>
      </p:sp>
      <p:pic>
        <p:nvPicPr>
          <p:cNvPr id="9" name="Resim 8">
            <a:extLst>
              <a:ext uri="{FF2B5EF4-FFF2-40B4-BE49-F238E27FC236}">
                <a16:creationId xmlns:a16="http://schemas.microsoft.com/office/drawing/2014/main" id="{4A4E613C-6D7C-4CA3-9604-F9ADD3567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529" y="1230789"/>
            <a:ext cx="9013794" cy="4260052"/>
          </a:xfrm>
          <a:prstGeom prst="rect">
            <a:avLst/>
          </a:prstGeom>
          <a:ln>
            <a:noFill/>
          </a:ln>
          <a:effectLst>
            <a:softEdge rad="112500"/>
          </a:effectLst>
        </p:spPr>
      </p:pic>
    </p:spTree>
    <p:extLst>
      <p:ext uri="{BB962C8B-B14F-4D97-AF65-F5344CB8AC3E}">
        <p14:creationId xmlns:p14="http://schemas.microsoft.com/office/powerpoint/2010/main" val="340429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674700" y="1064174"/>
            <a:ext cx="10022892" cy="47773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870016" y="816147"/>
            <a:ext cx="10164928"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754607" y="239696"/>
            <a:ext cx="9942985" cy="584775"/>
          </a:xfrm>
          <a:prstGeom prst="rect">
            <a:avLst/>
          </a:prstGeom>
          <a:noFill/>
        </p:spPr>
        <p:txBody>
          <a:bodyPr wrap="square">
            <a:spAutoFit/>
          </a:bodyPr>
          <a:lstStyle/>
          <a:p>
            <a:pPr marL="0" indent="0">
              <a:buNone/>
            </a:pPr>
            <a:r>
              <a:rPr lang="tr-TR" sz="3200" b="1" dirty="0">
                <a:solidFill>
                  <a:srgbClr val="00B050"/>
                </a:solidFill>
                <a:latin typeface="+mj-lt"/>
              </a:rPr>
              <a:t>TETKİK RAPORUNUN HAZIRLANMASI</a:t>
            </a:r>
          </a:p>
        </p:txBody>
      </p:sp>
      <p:sp>
        <p:nvSpPr>
          <p:cNvPr id="11" name="Dikdörtgen 10"/>
          <p:cNvSpPr/>
          <p:nvPr/>
        </p:nvSpPr>
        <p:spPr>
          <a:xfrm>
            <a:off x="870016" y="1099206"/>
            <a:ext cx="10164928" cy="5047536"/>
          </a:xfrm>
          <a:prstGeom prst="rect">
            <a:avLst/>
          </a:prstGeom>
        </p:spPr>
        <p:txBody>
          <a:bodyPr wrap="square">
            <a:spAutoFit/>
          </a:bodyPr>
          <a:lstStyle/>
          <a:p>
            <a:r>
              <a:rPr lang="tr-TR" sz="2800" dirty="0">
                <a:solidFill>
                  <a:srgbClr val="00B050"/>
                </a:solidFill>
              </a:rPr>
              <a:t>Kapanış toplantısından önce hazırlanan </a:t>
            </a:r>
            <a:r>
              <a:rPr lang="tr-TR" sz="2800" dirty="0">
                <a:solidFill>
                  <a:srgbClr val="FF0000"/>
                </a:solidFill>
              </a:rPr>
              <a:t>tetkik raporu</a:t>
            </a:r>
            <a:r>
              <a:rPr lang="tr-TR" sz="2800" dirty="0">
                <a:solidFill>
                  <a:srgbClr val="00B050"/>
                </a:solidFill>
              </a:rPr>
              <a:t>, tetkik edilen taraf ile mutabık kalındığında; düzeltici / iyileştirici faaliyet ve sürelerini kapsayacak şekilde;  ekinde</a:t>
            </a:r>
          </a:p>
          <a:p>
            <a:r>
              <a:rPr lang="tr-TR" sz="2800" dirty="0">
                <a:solidFill>
                  <a:srgbClr val="FF0000"/>
                </a:solidFill>
              </a:rPr>
              <a:t>1- Açılış Toplantısı Formu</a:t>
            </a:r>
          </a:p>
          <a:p>
            <a:r>
              <a:rPr lang="tr-TR" sz="2800" dirty="0">
                <a:solidFill>
                  <a:srgbClr val="FF0000"/>
                </a:solidFill>
              </a:rPr>
              <a:t>2- Tetkik Soru Listesi formu </a:t>
            </a:r>
            <a:r>
              <a:rPr lang="tr-TR" sz="2000" b="1" dirty="0">
                <a:solidFill>
                  <a:srgbClr val="00B050"/>
                </a:solidFill>
              </a:rPr>
              <a:t>(uygunluk ve uygunsuzluk kanıtlarını içerecek şekilde )</a:t>
            </a:r>
            <a:endParaRPr lang="tr-TR" sz="2800" b="1" dirty="0">
              <a:solidFill>
                <a:srgbClr val="00B050"/>
              </a:solidFill>
            </a:endParaRPr>
          </a:p>
          <a:p>
            <a:r>
              <a:rPr lang="tr-TR" sz="2800" dirty="0">
                <a:solidFill>
                  <a:srgbClr val="FF0000"/>
                </a:solidFill>
              </a:rPr>
              <a:t>3- Kapanış Toplantısı Formu</a:t>
            </a:r>
          </a:p>
          <a:p>
            <a:r>
              <a:rPr lang="tr-TR" sz="2800" dirty="0">
                <a:solidFill>
                  <a:srgbClr val="00B050"/>
                </a:solidFill>
              </a:rPr>
              <a:t>Olacak şekilde düzenlenir. Tetkik edilen taraf 5 gün içende resmi yazı ile raporun elektronik bir nüshasını Kalite Koordinatörlüğüne EBYS ile ulaştırılacaktır.</a:t>
            </a:r>
          </a:p>
          <a:p>
            <a:endParaRPr lang="tr-TR" sz="1400" b="1" dirty="0">
              <a:solidFill>
                <a:srgbClr val="00B050"/>
              </a:solidFill>
            </a:endParaRPr>
          </a:p>
          <a:p>
            <a:r>
              <a:rPr lang="tr-TR" sz="2800" b="1" dirty="0">
                <a:solidFill>
                  <a:srgbClr val="FF0000"/>
                </a:solidFill>
              </a:rPr>
              <a:t>*Raporun Word kısmı </a:t>
            </a:r>
            <a:r>
              <a:rPr lang="tr-TR" sz="2800" b="1" dirty="0">
                <a:solidFill>
                  <a:srgbClr val="00B050"/>
                </a:solidFill>
                <a:hlinkClick r:id="rId2"/>
              </a:rPr>
              <a:t>kalite@tkgm.gov.tr</a:t>
            </a:r>
            <a:r>
              <a:rPr lang="tr-TR" sz="2800" b="1" dirty="0">
                <a:solidFill>
                  <a:srgbClr val="00B050"/>
                </a:solidFill>
              </a:rPr>
              <a:t> </a:t>
            </a:r>
            <a:r>
              <a:rPr lang="tr-TR" sz="2800" b="1" dirty="0">
                <a:solidFill>
                  <a:srgbClr val="FF0000"/>
                </a:solidFill>
              </a:rPr>
              <a:t>adresine gönderilecektir.</a:t>
            </a:r>
          </a:p>
          <a:p>
            <a:endParaRPr lang="tr-TR" sz="2800" b="1" dirty="0">
              <a:solidFill>
                <a:srgbClr val="00B050"/>
              </a:solidFill>
            </a:endParaRPr>
          </a:p>
        </p:txBody>
      </p:sp>
    </p:spTree>
    <p:extLst>
      <p:ext uri="{BB962C8B-B14F-4D97-AF65-F5344CB8AC3E}">
        <p14:creationId xmlns:p14="http://schemas.microsoft.com/office/powerpoint/2010/main" val="359911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27969" y="780637"/>
            <a:ext cx="10786369"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12559" y="275207"/>
            <a:ext cx="10351363" cy="584775"/>
          </a:xfrm>
          <a:prstGeom prst="rect">
            <a:avLst/>
          </a:prstGeom>
          <a:noFill/>
        </p:spPr>
        <p:txBody>
          <a:bodyPr wrap="square">
            <a:spAutoFit/>
          </a:bodyPr>
          <a:lstStyle/>
          <a:p>
            <a:r>
              <a:rPr lang="tr-TR" sz="3200" dirty="0">
                <a:solidFill>
                  <a:srgbClr val="FF0000"/>
                </a:solidFill>
              </a:rPr>
              <a:t>UYGUNSUZLUK</a:t>
            </a:r>
            <a:r>
              <a:rPr lang="tr-TR" sz="3200" dirty="0"/>
              <a:t> </a:t>
            </a:r>
            <a:r>
              <a:rPr lang="tr-TR" sz="3200" b="1" dirty="0"/>
              <a:t>VE</a:t>
            </a:r>
            <a:r>
              <a:rPr lang="tr-TR" sz="3200" dirty="0"/>
              <a:t> </a:t>
            </a:r>
            <a:r>
              <a:rPr lang="tr-TR" sz="3200" dirty="0">
                <a:solidFill>
                  <a:srgbClr val="00B050"/>
                </a:solidFill>
              </a:rPr>
              <a:t>DÜZELTİCİ FAALİYET</a:t>
            </a:r>
            <a:endParaRPr lang="tr-TR" sz="1500" dirty="0">
              <a:solidFill>
                <a:srgbClr val="00B050"/>
              </a:solidFill>
            </a:endParaRPr>
          </a:p>
        </p:txBody>
      </p:sp>
      <p:sp>
        <p:nvSpPr>
          <p:cNvPr id="10" name="Metin kutusu 9">
            <a:extLst>
              <a:ext uri="{FF2B5EF4-FFF2-40B4-BE49-F238E27FC236}">
                <a16:creationId xmlns:a16="http://schemas.microsoft.com/office/drawing/2014/main" id="{3B24D373-55F4-4BF4-BD3F-4578347BDB2C}"/>
              </a:ext>
            </a:extLst>
          </p:cNvPr>
          <p:cNvSpPr txBox="1"/>
          <p:nvPr/>
        </p:nvSpPr>
        <p:spPr>
          <a:xfrm>
            <a:off x="6276513" y="1428160"/>
            <a:ext cx="5237825" cy="3477875"/>
          </a:xfrm>
          <a:prstGeom prst="rect">
            <a:avLst/>
          </a:prstGeom>
          <a:noFill/>
        </p:spPr>
        <p:txBody>
          <a:bodyPr wrap="square">
            <a:spAutoFit/>
          </a:bodyPr>
          <a:lstStyle/>
          <a:p>
            <a:pPr marL="342900" indent="-342900">
              <a:buFont typeface="Arial" panose="020B0604020202020204" pitchFamily="34" charset="0"/>
              <a:buChar char="•"/>
            </a:pPr>
            <a:r>
              <a:rPr lang="tr-TR" altLang="tr-TR" sz="2200" dirty="0">
                <a:latin typeface="+mj-lt"/>
              </a:rPr>
              <a:t>Uygunsuzluklar için daima bir </a:t>
            </a:r>
            <a:r>
              <a:rPr lang="tr-TR" altLang="tr-TR" sz="2200" b="1" dirty="0">
                <a:solidFill>
                  <a:srgbClr val="00B050"/>
                </a:solidFill>
                <a:latin typeface="+mj-lt"/>
              </a:rPr>
              <a:t>objektif kanıt </a:t>
            </a:r>
            <a:r>
              <a:rPr lang="tr-TR" altLang="tr-TR" sz="2200" dirty="0">
                <a:latin typeface="+mj-lt"/>
              </a:rPr>
              <a:t>bulunmalıdır. Bunun için gözlem formları, mevcut dokümantasyon ve kayıtlar ile denetlenenin açıklamaları kullanılabilir.</a:t>
            </a:r>
          </a:p>
          <a:p>
            <a:pPr marL="342900" indent="-342900">
              <a:buFont typeface="Arial" panose="020B0604020202020204" pitchFamily="34" charset="0"/>
              <a:buChar char="•"/>
            </a:pPr>
            <a:r>
              <a:rPr lang="tr-TR" altLang="tr-TR" sz="2200" b="1" i="1" dirty="0">
                <a:latin typeface="+mj-lt"/>
              </a:rPr>
              <a:t>Sistemde yetersizlik, verimsizlik ya da bilgi eksikliği tespit edildiği, ya da genel sağlık ve güvenlik kurallarına aykırı bir durum görüldüğü takdirde durum bir </a:t>
            </a:r>
            <a:r>
              <a:rPr lang="tr-TR" altLang="tr-TR" sz="2200" b="1" i="1" dirty="0">
                <a:solidFill>
                  <a:srgbClr val="00B050"/>
                </a:solidFill>
                <a:latin typeface="+mj-lt"/>
              </a:rPr>
              <a:t>öneri</a:t>
            </a:r>
            <a:r>
              <a:rPr lang="tr-TR" altLang="tr-TR" sz="2200" b="1" i="1" dirty="0">
                <a:solidFill>
                  <a:srgbClr val="FF0000"/>
                </a:solidFill>
                <a:latin typeface="+mj-lt"/>
              </a:rPr>
              <a:t> </a:t>
            </a:r>
            <a:r>
              <a:rPr lang="tr-TR" altLang="tr-TR" sz="2200" b="1" i="1" dirty="0">
                <a:latin typeface="+mj-lt"/>
              </a:rPr>
              <a:t>olarak belirtilebilir.</a:t>
            </a:r>
          </a:p>
        </p:txBody>
      </p:sp>
      <p:sp>
        <p:nvSpPr>
          <p:cNvPr id="9" name="Metin kutusu 8">
            <a:extLst>
              <a:ext uri="{FF2B5EF4-FFF2-40B4-BE49-F238E27FC236}">
                <a16:creationId xmlns:a16="http://schemas.microsoft.com/office/drawing/2014/main" id="{18C23456-1872-473E-9200-ED6AF96B0619}"/>
              </a:ext>
            </a:extLst>
          </p:cNvPr>
          <p:cNvSpPr txBox="1"/>
          <p:nvPr/>
        </p:nvSpPr>
        <p:spPr>
          <a:xfrm>
            <a:off x="443871" y="1377071"/>
            <a:ext cx="6152243" cy="3816429"/>
          </a:xfrm>
          <a:prstGeom prst="rect">
            <a:avLst/>
          </a:prstGeom>
          <a:noFill/>
        </p:spPr>
        <p:txBody>
          <a:bodyPr wrap="square">
            <a:spAutoFit/>
          </a:bodyPr>
          <a:lstStyle/>
          <a:p>
            <a:r>
              <a:rPr lang="tr-TR" sz="2200" b="1" dirty="0">
                <a:solidFill>
                  <a:srgbClr val="FF0000"/>
                </a:solidFill>
                <a:latin typeface="+mj-lt"/>
              </a:rPr>
              <a:t>      UYGUNSUZLUK</a:t>
            </a:r>
          </a:p>
          <a:p>
            <a:pPr marL="342900" indent="-342900">
              <a:buFont typeface="Arial" panose="020B0604020202020204" pitchFamily="34" charset="0"/>
              <a:buChar char="•"/>
            </a:pPr>
            <a:r>
              <a:rPr lang="tr-TR" altLang="tr-TR" sz="2200" dirty="0">
                <a:latin typeface="+mj-lt"/>
              </a:rPr>
              <a:t>ISO 9001’de şart koşulan maddelerden birinin sistem planlanırken tanımlanmaması veya eksik tanımlanması</a:t>
            </a:r>
          </a:p>
          <a:p>
            <a:pPr marL="342900" indent="-342900">
              <a:buFont typeface="Arial" panose="020B0604020202020204" pitchFamily="34" charset="0"/>
              <a:buChar char="•"/>
            </a:pPr>
            <a:r>
              <a:rPr lang="tr-TR" altLang="tr-TR" sz="2200" dirty="0">
                <a:latin typeface="+mj-lt"/>
              </a:rPr>
              <a:t>Sistem planlanırken tanımlanan bir faaliyetin uygulanmaması ya da eksik uygulanması</a:t>
            </a:r>
          </a:p>
          <a:p>
            <a:pPr marL="342900" indent="-342900">
              <a:buFont typeface="Arial" panose="020B0604020202020204" pitchFamily="34" charset="0"/>
              <a:buChar char="•"/>
            </a:pPr>
            <a:r>
              <a:rPr lang="tr-TR" altLang="tr-TR" sz="2200" dirty="0">
                <a:latin typeface="+mj-lt"/>
              </a:rPr>
              <a:t>Uygunsuzluk, </a:t>
            </a:r>
            <a:r>
              <a:rPr lang="tr-TR" altLang="tr-TR" sz="2200" dirty="0">
                <a:solidFill>
                  <a:srgbClr val="00B050"/>
                </a:solidFill>
                <a:latin typeface="+mj-lt"/>
              </a:rPr>
              <a:t>bir kusur, hata veya başarısızlık olarak yansıtılmamalıdır.</a:t>
            </a:r>
          </a:p>
          <a:p>
            <a:pPr marL="342900" indent="-342900">
              <a:buFont typeface="Arial" panose="020B0604020202020204" pitchFamily="34" charset="0"/>
              <a:buChar char="•"/>
            </a:pPr>
            <a:r>
              <a:rPr lang="tr-TR" altLang="tr-TR" sz="2200" dirty="0">
                <a:latin typeface="+mj-lt"/>
              </a:rPr>
              <a:t>Uygunsuzluk bir </a:t>
            </a:r>
            <a:r>
              <a:rPr lang="tr-TR" altLang="tr-TR" sz="2200" b="1" dirty="0">
                <a:solidFill>
                  <a:srgbClr val="00B050"/>
                </a:solidFill>
                <a:latin typeface="+mj-lt"/>
              </a:rPr>
              <a:t>farklılık - uyuşmazlıktır</a:t>
            </a:r>
            <a:r>
              <a:rPr lang="tr-TR" altLang="tr-TR" sz="2200" dirty="0">
                <a:solidFill>
                  <a:srgbClr val="00B050"/>
                </a:solidFill>
                <a:latin typeface="+mj-lt"/>
              </a:rPr>
              <a:t>.</a:t>
            </a:r>
          </a:p>
          <a:p>
            <a:pPr marL="342900" indent="-342900">
              <a:buFont typeface="Arial" panose="020B0604020202020204" pitchFamily="34" charset="0"/>
              <a:buChar char="•"/>
            </a:pPr>
            <a:r>
              <a:rPr lang="tr-TR" altLang="tr-TR" sz="2200" dirty="0">
                <a:latin typeface="+mj-lt"/>
              </a:rPr>
              <a:t>Olumsuzluk betimlemeleri yerine, </a:t>
            </a:r>
            <a:r>
              <a:rPr lang="tr-TR" altLang="tr-TR" sz="2200" dirty="0">
                <a:solidFill>
                  <a:srgbClr val="00B050"/>
                </a:solidFill>
                <a:latin typeface="+mj-lt"/>
              </a:rPr>
              <a:t>“iyileştirme fırsatı”</a:t>
            </a:r>
            <a:r>
              <a:rPr lang="tr-TR" altLang="tr-TR" sz="2200" dirty="0">
                <a:latin typeface="+mj-lt"/>
              </a:rPr>
              <a:t> terimi kullanabilir.</a:t>
            </a:r>
          </a:p>
        </p:txBody>
      </p:sp>
      <mc:AlternateContent xmlns:mc="http://schemas.openxmlformats.org/markup-compatibility/2006" xmlns:p14="http://schemas.microsoft.com/office/powerpoint/2010/main">
        <mc:Choice Requires="p14">
          <p:contentPart p14:bwMode="auto" r:id="rId2">
            <p14:nvContentPartPr>
              <p14:cNvPr id="13" name="Mürekkep 12">
                <a:extLst>
                  <a:ext uri="{FF2B5EF4-FFF2-40B4-BE49-F238E27FC236}">
                    <a16:creationId xmlns:a16="http://schemas.microsoft.com/office/drawing/2014/main" id="{5BD90363-D122-4B2B-8AFE-4298B4DCD048}"/>
                  </a:ext>
                </a:extLst>
              </p14:cNvPr>
              <p14:cNvContentPartPr/>
              <p14:nvPr/>
            </p14:nvContentPartPr>
            <p14:xfrm>
              <a:off x="-417649" y="5521837"/>
              <a:ext cx="360" cy="360"/>
            </p14:xfrm>
          </p:contentPart>
        </mc:Choice>
        <mc:Fallback xmlns="">
          <p:pic>
            <p:nvPicPr>
              <p:cNvPr id="13" name="Mürekkep 12">
                <a:extLst>
                  <a:ext uri="{FF2B5EF4-FFF2-40B4-BE49-F238E27FC236}">
                    <a16:creationId xmlns:a16="http://schemas.microsoft.com/office/drawing/2014/main" id="{5BD90363-D122-4B2B-8AFE-4298B4DCD048}"/>
                  </a:ext>
                </a:extLst>
              </p:cNvPr>
              <p:cNvPicPr/>
              <p:nvPr/>
            </p:nvPicPr>
            <p:blipFill>
              <a:blip r:embed="rId4"/>
              <a:stretch>
                <a:fillRect/>
              </a:stretch>
            </p:blipFill>
            <p:spPr>
              <a:xfrm>
                <a:off x="-471649" y="5413837"/>
                <a:ext cx="108000" cy="216000"/>
              </a:xfrm>
              <a:prstGeom prst="rect">
                <a:avLst/>
              </a:prstGeom>
            </p:spPr>
          </p:pic>
        </mc:Fallback>
      </mc:AlternateContent>
    </p:spTree>
    <p:extLst>
      <p:ext uri="{BB962C8B-B14F-4D97-AF65-F5344CB8AC3E}">
        <p14:creationId xmlns:p14="http://schemas.microsoft.com/office/powerpoint/2010/main" val="48731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790113" y="1127464"/>
            <a:ext cx="10449018" cy="4938388"/>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eaLnBrk="1" hangingPunct="1">
              <a:lnSpc>
                <a:spcPct val="120000"/>
              </a:lnSpc>
            </a:pPr>
            <a:r>
              <a:rPr lang="tr-TR" altLang="tr-TR" sz="11200" b="1" i="1" dirty="0">
                <a:solidFill>
                  <a:srgbClr val="0070C0"/>
                </a:solidFill>
              </a:rPr>
              <a:t>     TKGM İç Tetkiklerinin, revize edilen dokümanlar doğrultusunda, etkin ve amaca uygun olarak yapılabilmesi için tetkik görevlilerinin yapılan değişiklikler konusunda bilgilendirilmesidir. </a:t>
            </a:r>
          </a:p>
          <a:p>
            <a:pPr algn="l">
              <a:lnSpc>
                <a:spcPct val="120000"/>
              </a:lnSpc>
            </a:pPr>
            <a:endParaRPr lang="tr-TR" altLang="tr-TR" sz="6400" dirty="0"/>
          </a:p>
          <a:p>
            <a:pPr algn="l">
              <a:lnSpc>
                <a:spcPct val="120000"/>
              </a:lnSpc>
            </a:pPr>
            <a:r>
              <a:rPr lang="tr-TR" altLang="tr-TR" sz="11200" dirty="0"/>
              <a:t>     Kalite sistem tetkiklerinin her aşamasında </a:t>
            </a:r>
            <a:r>
              <a:rPr lang="tr-TR" altLang="tr-TR" sz="11200" dirty="0">
                <a:solidFill>
                  <a:srgbClr val="0070C0"/>
                </a:solidFill>
              </a:rPr>
              <a:t>ISO 19011 kapsamında</a:t>
            </a:r>
            <a:r>
              <a:rPr lang="tr-TR" altLang="tr-TR" sz="11200" dirty="0"/>
              <a:t>; </a:t>
            </a:r>
            <a:r>
              <a:rPr lang="tr-TR" altLang="tr-TR" sz="11200" dirty="0">
                <a:solidFill>
                  <a:srgbClr val="0070C0"/>
                </a:solidFill>
              </a:rPr>
              <a:t>‘’tayin edilen </a:t>
            </a:r>
            <a:r>
              <a:rPr lang="tr-TR" altLang="tr-TR" sz="11200" b="1" dirty="0">
                <a:solidFill>
                  <a:srgbClr val="00B050"/>
                </a:solidFill>
              </a:rPr>
              <a:t>tetkik kriterleri </a:t>
            </a:r>
            <a:r>
              <a:rPr lang="tr-TR" altLang="tr-TR" sz="11200" dirty="0">
                <a:solidFill>
                  <a:srgbClr val="0070C0"/>
                </a:solidFill>
              </a:rPr>
              <a:t>çerçevesinde</a:t>
            </a:r>
            <a:r>
              <a:rPr lang="tr-TR" altLang="tr-TR" sz="11200" b="1" dirty="0">
                <a:solidFill>
                  <a:srgbClr val="0070C0"/>
                </a:solidFill>
              </a:rPr>
              <a:t> </a:t>
            </a:r>
            <a:r>
              <a:rPr lang="tr-TR" altLang="tr-TR" sz="11200" dirty="0">
                <a:solidFill>
                  <a:srgbClr val="0070C0"/>
                </a:solidFill>
              </a:rPr>
              <a:t>toplanan </a:t>
            </a:r>
            <a:r>
              <a:rPr lang="tr-TR" altLang="tr-TR" sz="11200" b="1" dirty="0">
                <a:solidFill>
                  <a:srgbClr val="00B050"/>
                </a:solidFill>
              </a:rPr>
              <a:t>tetkik delillerinin</a:t>
            </a:r>
            <a:r>
              <a:rPr lang="tr-TR" altLang="tr-TR" sz="11200" b="1" dirty="0">
                <a:solidFill>
                  <a:srgbClr val="0070C0"/>
                </a:solidFill>
              </a:rPr>
              <a:t>, </a:t>
            </a:r>
            <a:r>
              <a:rPr lang="tr-TR" altLang="tr-TR" sz="11200" dirty="0">
                <a:solidFill>
                  <a:srgbClr val="0070C0"/>
                </a:solidFill>
              </a:rPr>
              <a:t>uygunluk derecesini  belirlemek için </a:t>
            </a:r>
            <a:r>
              <a:rPr lang="tr-TR" altLang="tr-TR" sz="11200" b="1" dirty="0">
                <a:solidFill>
                  <a:srgbClr val="0070C0"/>
                </a:solidFill>
              </a:rPr>
              <a:t>bu delillerin </a:t>
            </a:r>
            <a:r>
              <a:rPr lang="tr-TR" altLang="tr-TR" sz="11200" b="1" dirty="0">
                <a:solidFill>
                  <a:srgbClr val="00B050"/>
                </a:solidFill>
              </a:rPr>
              <a:t>objektif</a:t>
            </a:r>
            <a:r>
              <a:rPr lang="tr-TR" altLang="tr-TR" sz="11200" b="1" dirty="0">
                <a:solidFill>
                  <a:srgbClr val="0070C0"/>
                </a:solidFill>
              </a:rPr>
              <a:t> </a:t>
            </a:r>
            <a:r>
              <a:rPr lang="tr-TR" altLang="tr-TR" sz="11200" dirty="0">
                <a:solidFill>
                  <a:srgbClr val="0070C0"/>
                </a:solidFill>
              </a:rPr>
              <a:t>olarak</a:t>
            </a:r>
            <a:r>
              <a:rPr lang="tr-TR" altLang="tr-TR" sz="11200" b="1" dirty="0">
                <a:solidFill>
                  <a:srgbClr val="0070C0"/>
                </a:solidFill>
              </a:rPr>
              <a:t> </a:t>
            </a:r>
            <a:r>
              <a:rPr lang="tr-TR" altLang="tr-TR" sz="11200" dirty="0">
                <a:solidFill>
                  <a:srgbClr val="0070C0"/>
                </a:solidFill>
              </a:rPr>
              <a:t>tetkik kriterleriyle kıyaslayarak değerlendirmek ve </a:t>
            </a:r>
            <a:r>
              <a:rPr lang="tr-TR" altLang="tr-TR" sz="11200" b="1" dirty="0">
                <a:solidFill>
                  <a:srgbClr val="00B050"/>
                </a:solidFill>
              </a:rPr>
              <a:t>bulguya</a:t>
            </a:r>
            <a:r>
              <a:rPr lang="tr-TR" altLang="tr-TR" sz="11200" b="1" dirty="0">
                <a:solidFill>
                  <a:srgbClr val="0070C0"/>
                </a:solidFill>
              </a:rPr>
              <a:t> </a:t>
            </a:r>
            <a:r>
              <a:rPr lang="tr-TR" altLang="tr-TR" sz="11200" dirty="0">
                <a:solidFill>
                  <a:srgbClr val="0070C0"/>
                </a:solidFill>
              </a:rPr>
              <a:t>dönüştürmek için anlayış ve uygulama içerisinde </a:t>
            </a:r>
            <a:r>
              <a:rPr lang="tr-TR" altLang="tr-TR" sz="11200" b="1" dirty="0">
                <a:solidFill>
                  <a:srgbClr val="00B050"/>
                </a:solidFill>
              </a:rPr>
              <a:t>sistematik</a:t>
            </a:r>
            <a:r>
              <a:rPr lang="tr-TR" altLang="tr-TR" sz="11200" b="1" dirty="0">
                <a:solidFill>
                  <a:srgbClr val="0070C0"/>
                </a:solidFill>
              </a:rPr>
              <a:t> ve </a:t>
            </a:r>
            <a:r>
              <a:rPr lang="tr-TR" altLang="tr-TR" sz="11200" b="1" dirty="0">
                <a:solidFill>
                  <a:srgbClr val="00B050"/>
                </a:solidFill>
              </a:rPr>
              <a:t>bağımsız</a:t>
            </a:r>
            <a:r>
              <a:rPr lang="tr-TR" altLang="tr-TR" sz="11200" dirty="0">
                <a:solidFill>
                  <a:srgbClr val="0070C0"/>
                </a:solidFill>
              </a:rPr>
              <a:t> bir süreç yürütmek ve </a:t>
            </a:r>
            <a:r>
              <a:rPr lang="tr-TR" altLang="tr-TR" sz="11200" b="1" dirty="0" err="1">
                <a:solidFill>
                  <a:srgbClr val="00B050"/>
                </a:solidFill>
              </a:rPr>
              <a:t>dokümante</a:t>
            </a:r>
            <a:r>
              <a:rPr lang="tr-TR" altLang="tr-TR" sz="11200" b="1" dirty="0">
                <a:solidFill>
                  <a:srgbClr val="0070C0"/>
                </a:solidFill>
              </a:rPr>
              <a:t> </a:t>
            </a:r>
            <a:r>
              <a:rPr lang="tr-TR" altLang="tr-TR" sz="11200" dirty="0">
                <a:solidFill>
                  <a:srgbClr val="0070C0"/>
                </a:solidFill>
              </a:rPr>
              <a:t>etmektir</a:t>
            </a:r>
            <a:r>
              <a:rPr lang="tr-TR" altLang="tr-TR" sz="11200" dirty="0"/>
              <a:t>.</a:t>
            </a:r>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27969" y="780637"/>
            <a:ext cx="10670961"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239697" y="310716"/>
            <a:ext cx="11088208" cy="584775"/>
          </a:xfrm>
          <a:prstGeom prst="rect">
            <a:avLst/>
          </a:prstGeom>
          <a:noFill/>
        </p:spPr>
        <p:txBody>
          <a:bodyPr wrap="square">
            <a:spAutoFit/>
          </a:bodyPr>
          <a:lstStyle/>
          <a:p>
            <a:r>
              <a:rPr lang="tr-TR" sz="3200" b="1" dirty="0">
                <a:solidFill>
                  <a:srgbClr val="00B050"/>
                </a:solidFill>
              </a:rPr>
              <a:t>    BİLGİLENDİRMENİN AMACI NEDİR?</a:t>
            </a:r>
            <a:endParaRPr lang="tr-TR" sz="3200" dirty="0">
              <a:solidFill>
                <a:srgbClr val="00B050"/>
              </a:solidFill>
            </a:endParaRPr>
          </a:p>
        </p:txBody>
      </p:sp>
      <p:sp>
        <p:nvSpPr>
          <p:cNvPr id="3" name="Ok: Köşeli Çift Ayraç 2">
            <a:extLst>
              <a:ext uri="{FF2B5EF4-FFF2-40B4-BE49-F238E27FC236}">
                <a16:creationId xmlns:a16="http://schemas.microsoft.com/office/drawing/2014/main" id="{4FCE2544-B98C-454C-8C36-0DD95492EAFF}"/>
              </a:ext>
            </a:extLst>
          </p:cNvPr>
          <p:cNvSpPr/>
          <p:nvPr/>
        </p:nvSpPr>
        <p:spPr>
          <a:xfrm>
            <a:off x="722052" y="1256993"/>
            <a:ext cx="298881" cy="2168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Ok: Köşeli Çift Ayraç 6">
            <a:extLst>
              <a:ext uri="{FF2B5EF4-FFF2-40B4-BE49-F238E27FC236}">
                <a16:creationId xmlns:a16="http://schemas.microsoft.com/office/drawing/2014/main" id="{0270E960-3E40-4D01-9EFD-CDC440EBC61A}"/>
              </a:ext>
            </a:extLst>
          </p:cNvPr>
          <p:cNvSpPr/>
          <p:nvPr/>
        </p:nvSpPr>
        <p:spPr>
          <a:xfrm>
            <a:off x="725011" y="2805982"/>
            <a:ext cx="298881" cy="2168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498900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674700" y="1064174"/>
            <a:ext cx="10937292" cy="47773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27969" y="780637"/>
            <a:ext cx="10786369"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12559" y="275207"/>
            <a:ext cx="10351363" cy="584775"/>
          </a:xfrm>
          <a:prstGeom prst="rect">
            <a:avLst/>
          </a:prstGeom>
          <a:noFill/>
        </p:spPr>
        <p:txBody>
          <a:bodyPr wrap="square">
            <a:spAutoFit/>
          </a:bodyPr>
          <a:lstStyle/>
          <a:p>
            <a:r>
              <a:rPr lang="tr-TR" sz="3200" dirty="0">
                <a:solidFill>
                  <a:srgbClr val="FF0000"/>
                </a:solidFill>
              </a:rPr>
              <a:t>UYGUNSUZLUK</a:t>
            </a:r>
            <a:r>
              <a:rPr lang="tr-TR" sz="3200" dirty="0"/>
              <a:t> </a:t>
            </a:r>
            <a:r>
              <a:rPr lang="tr-TR" sz="3200" b="1" dirty="0"/>
              <a:t>VE</a:t>
            </a:r>
            <a:r>
              <a:rPr lang="tr-TR" sz="3200" dirty="0"/>
              <a:t> </a:t>
            </a:r>
            <a:r>
              <a:rPr lang="tr-TR" sz="3200" dirty="0">
                <a:solidFill>
                  <a:srgbClr val="00B050"/>
                </a:solidFill>
              </a:rPr>
              <a:t>DÜZELTİCİ FAALİYET</a:t>
            </a:r>
            <a:endParaRPr lang="tr-TR" sz="1500" dirty="0">
              <a:solidFill>
                <a:srgbClr val="00B050"/>
              </a:solidFill>
            </a:endParaRPr>
          </a:p>
        </p:txBody>
      </p:sp>
      <p:sp>
        <p:nvSpPr>
          <p:cNvPr id="9" name="Metin kutusu 8">
            <a:extLst>
              <a:ext uri="{FF2B5EF4-FFF2-40B4-BE49-F238E27FC236}">
                <a16:creationId xmlns:a16="http://schemas.microsoft.com/office/drawing/2014/main" id="{18C23456-1872-473E-9200-ED6AF96B0619}"/>
              </a:ext>
            </a:extLst>
          </p:cNvPr>
          <p:cNvSpPr txBox="1"/>
          <p:nvPr/>
        </p:nvSpPr>
        <p:spPr>
          <a:xfrm>
            <a:off x="601457" y="1110744"/>
            <a:ext cx="5399847" cy="4524315"/>
          </a:xfrm>
          <a:prstGeom prst="rect">
            <a:avLst/>
          </a:prstGeom>
          <a:noFill/>
        </p:spPr>
        <p:txBody>
          <a:bodyPr wrap="square">
            <a:spAutoFit/>
          </a:bodyPr>
          <a:lstStyle/>
          <a:p>
            <a:r>
              <a:rPr lang="tr-TR" sz="2400" b="1" dirty="0">
                <a:solidFill>
                  <a:srgbClr val="FF0000"/>
                </a:solidFill>
                <a:latin typeface="+mj-lt"/>
              </a:rPr>
              <a:t>UYGUNSUZLUK NASIL TANIMLANMALI?</a:t>
            </a:r>
          </a:p>
          <a:p>
            <a:r>
              <a:rPr lang="tr-TR" sz="2400" dirty="0">
                <a:solidFill>
                  <a:srgbClr val="FF0000"/>
                </a:solidFill>
                <a:latin typeface="+mj-lt"/>
              </a:rPr>
              <a:t>Bulgunun kısa açıklaması, objektif delillerle gerçekleri ifade etmesi, ilgili dokümanlar ve standardın ilgili maddesi, tespit edildiği yer/bölüm/alan belirtilmesi gerekir. </a:t>
            </a:r>
          </a:p>
          <a:p>
            <a:r>
              <a:rPr lang="tr-TR" sz="2400" b="1" dirty="0">
                <a:solidFill>
                  <a:srgbClr val="FF0000"/>
                </a:solidFill>
                <a:latin typeface="+mj-lt"/>
              </a:rPr>
              <a:t>Uygunsuzluğun tanımı </a:t>
            </a:r>
            <a:r>
              <a:rPr lang="tr-TR" sz="2400" dirty="0">
                <a:solidFill>
                  <a:srgbClr val="FF0000"/>
                </a:solidFill>
                <a:latin typeface="+mj-lt"/>
              </a:rPr>
              <a:t>Tespit edilen uygunsuzluk açık ve net olarak belirtilmeli; anlatımda kuruluşun terminolojisi kullanılmalıdır. </a:t>
            </a:r>
            <a:r>
              <a:rPr lang="tr-TR" sz="2400" i="1" dirty="0">
                <a:solidFill>
                  <a:srgbClr val="FF0000"/>
                </a:solidFill>
                <a:latin typeface="+mj-lt"/>
              </a:rPr>
              <a:t>(tespit edilen uygunsuzluk ilgili herkesçe açık ve net olarak anlaşılacak şekilde tanımlanmalı. </a:t>
            </a:r>
            <a:r>
              <a:rPr lang="tr-TR" sz="2400" dirty="0">
                <a:solidFill>
                  <a:srgbClr val="00B0F0"/>
                </a:solidFill>
                <a:latin typeface="+mj-lt"/>
              </a:rPr>
              <a:t>(FR.09 Düzeltici ve İyileştirici Faaliyet Formu) </a:t>
            </a:r>
            <a:endParaRPr lang="tr-TR" sz="2400" dirty="0">
              <a:latin typeface="+mj-lt"/>
            </a:endParaRPr>
          </a:p>
        </p:txBody>
      </p:sp>
      <p:sp>
        <p:nvSpPr>
          <p:cNvPr id="10" name="Metin kutusu 9">
            <a:extLst>
              <a:ext uri="{FF2B5EF4-FFF2-40B4-BE49-F238E27FC236}">
                <a16:creationId xmlns:a16="http://schemas.microsoft.com/office/drawing/2014/main" id="{3B24D373-55F4-4BF4-BD3F-4578347BDB2C}"/>
              </a:ext>
            </a:extLst>
          </p:cNvPr>
          <p:cNvSpPr txBox="1"/>
          <p:nvPr/>
        </p:nvSpPr>
        <p:spPr>
          <a:xfrm>
            <a:off x="6096000" y="1108565"/>
            <a:ext cx="5494543" cy="4524315"/>
          </a:xfrm>
          <a:prstGeom prst="rect">
            <a:avLst/>
          </a:prstGeom>
          <a:noFill/>
        </p:spPr>
        <p:txBody>
          <a:bodyPr wrap="square">
            <a:spAutoFit/>
          </a:bodyPr>
          <a:lstStyle/>
          <a:p>
            <a:r>
              <a:rPr lang="tr-TR" sz="2400" b="1" dirty="0">
                <a:solidFill>
                  <a:srgbClr val="00B050"/>
                </a:solidFill>
                <a:latin typeface="+mj-lt"/>
              </a:rPr>
              <a:t>DÜZELTİCİ FALİYETLER</a:t>
            </a:r>
          </a:p>
          <a:p>
            <a:r>
              <a:rPr lang="tr-TR" sz="2400" dirty="0">
                <a:solidFill>
                  <a:srgbClr val="7030A0"/>
                </a:solidFill>
                <a:latin typeface="+mj-lt"/>
              </a:rPr>
              <a:t>*</a:t>
            </a:r>
            <a:r>
              <a:rPr lang="tr-TR" sz="2400" dirty="0">
                <a:solidFill>
                  <a:srgbClr val="00B050"/>
                </a:solidFill>
                <a:latin typeface="+mj-lt"/>
              </a:rPr>
              <a:t>Tetkik edilen birim, uygunsuzluğu düzeltmek ve uygunsuzluk sebebini ortadan kaldırmakla sorumludur.</a:t>
            </a:r>
          </a:p>
          <a:p>
            <a:r>
              <a:rPr lang="tr-TR" sz="2400" dirty="0">
                <a:solidFill>
                  <a:srgbClr val="7030A0"/>
                </a:solidFill>
                <a:latin typeface="+mj-lt"/>
              </a:rPr>
              <a:t>*</a:t>
            </a:r>
            <a:r>
              <a:rPr lang="tr-TR" sz="2400" dirty="0">
                <a:solidFill>
                  <a:srgbClr val="00B050"/>
                </a:solidFill>
                <a:latin typeface="+mj-lt"/>
              </a:rPr>
              <a:t>Tetkik edilen birim ile uygulama ve zaman üzerinde anlaşma sağlanmalıdır.</a:t>
            </a:r>
          </a:p>
          <a:p>
            <a:r>
              <a:rPr lang="tr-TR" sz="2400" dirty="0">
                <a:solidFill>
                  <a:srgbClr val="7030A0"/>
                </a:solidFill>
                <a:latin typeface="+mj-lt"/>
              </a:rPr>
              <a:t>*</a:t>
            </a:r>
            <a:r>
              <a:rPr lang="tr-TR" sz="2400" b="1" dirty="0">
                <a:solidFill>
                  <a:srgbClr val="0070C0"/>
                </a:solidFill>
                <a:latin typeface="+mj-lt"/>
              </a:rPr>
              <a:t>Uygunsuzlukların sebebi hedef alınmalıdır.</a:t>
            </a:r>
          </a:p>
          <a:p>
            <a:r>
              <a:rPr lang="tr-TR" sz="2400" b="1" dirty="0">
                <a:solidFill>
                  <a:srgbClr val="0070C0"/>
                </a:solidFill>
                <a:latin typeface="+mj-lt"/>
              </a:rPr>
              <a:t>*Gerçekçi uygulama süreleri belirlenmelidir. </a:t>
            </a:r>
          </a:p>
          <a:p>
            <a:r>
              <a:rPr lang="tr-TR" sz="2400" b="1" dirty="0">
                <a:solidFill>
                  <a:srgbClr val="0070C0"/>
                </a:solidFill>
                <a:latin typeface="+mj-lt"/>
              </a:rPr>
              <a:t>*Uygunsuzluklar belirtilen zamanlarda tamamlanmalıdır.</a:t>
            </a:r>
          </a:p>
          <a:p>
            <a:r>
              <a:rPr lang="tr-TR" sz="2400" dirty="0">
                <a:solidFill>
                  <a:srgbClr val="7030A0"/>
                </a:solidFill>
                <a:latin typeface="+mj-lt"/>
              </a:rPr>
              <a:t>*</a:t>
            </a:r>
            <a:r>
              <a:rPr lang="tr-TR" sz="2400" dirty="0">
                <a:solidFill>
                  <a:srgbClr val="00B050"/>
                </a:solidFill>
                <a:latin typeface="+mj-lt"/>
              </a:rPr>
              <a:t>Düzeltici faaliyetler takip tetkiklerinden önce tamamlanmış olmalıdır</a:t>
            </a:r>
          </a:p>
        </p:txBody>
      </p:sp>
    </p:spTree>
    <p:extLst>
      <p:ext uri="{BB962C8B-B14F-4D97-AF65-F5344CB8AC3E}">
        <p14:creationId xmlns:p14="http://schemas.microsoft.com/office/powerpoint/2010/main" val="155756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702812" y="1064173"/>
            <a:ext cx="10937292" cy="47773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56081" y="780636"/>
            <a:ext cx="10670961"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40671" y="310716"/>
            <a:ext cx="10842595" cy="584775"/>
          </a:xfrm>
          <a:prstGeom prst="rect">
            <a:avLst/>
          </a:prstGeom>
          <a:noFill/>
        </p:spPr>
        <p:txBody>
          <a:bodyPr wrap="square">
            <a:spAutoFit/>
          </a:bodyPr>
          <a:lstStyle/>
          <a:p>
            <a:r>
              <a:rPr lang="tr-TR" sz="3200" dirty="0">
                <a:solidFill>
                  <a:srgbClr val="00B050"/>
                </a:solidFill>
              </a:rPr>
              <a:t>GÖZDEN GEÇİRME - ÖZ DEĞERLENDİRME TETKİK EDİLEN TARAF</a:t>
            </a:r>
            <a:endParaRPr lang="tr-TR" sz="1500" dirty="0">
              <a:solidFill>
                <a:srgbClr val="00B050"/>
              </a:solidFill>
            </a:endParaRPr>
          </a:p>
        </p:txBody>
      </p:sp>
      <p:graphicFrame>
        <p:nvGraphicFramePr>
          <p:cNvPr id="3" name="Tablo 2">
            <a:extLst>
              <a:ext uri="{FF2B5EF4-FFF2-40B4-BE49-F238E27FC236}">
                <a16:creationId xmlns:a16="http://schemas.microsoft.com/office/drawing/2014/main" id="{DCC5178B-D12D-4FD8-AFDF-C12CA230A0B9}"/>
              </a:ext>
            </a:extLst>
          </p:cNvPr>
          <p:cNvGraphicFramePr>
            <a:graphicFrameLocks noGrp="1"/>
          </p:cNvGraphicFramePr>
          <p:nvPr>
            <p:extLst>
              <p:ext uri="{D42A27DB-BD31-4B8C-83A1-F6EECF244321}">
                <p14:modId xmlns:p14="http://schemas.microsoft.com/office/powerpoint/2010/main" val="3123549525"/>
              </p:ext>
            </p:extLst>
          </p:nvPr>
        </p:nvGraphicFramePr>
        <p:xfrm>
          <a:off x="756081" y="895491"/>
          <a:ext cx="10670961" cy="4762449"/>
        </p:xfrm>
        <a:graphic>
          <a:graphicData uri="http://schemas.openxmlformats.org/drawingml/2006/table">
            <a:tbl>
              <a:tblPr firstRow="1" firstCol="1" bandRow="1">
                <a:tableStyleId>{5C22544A-7EE6-4342-B048-85BDC9FD1C3A}</a:tableStyleId>
              </a:tblPr>
              <a:tblGrid>
                <a:gridCol w="10670961">
                  <a:extLst>
                    <a:ext uri="{9D8B030D-6E8A-4147-A177-3AD203B41FA5}">
                      <a16:colId xmlns:a16="http://schemas.microsoft.com/office/drawing/2014/main" val="509619298"/>
                    </a:ext>
                  </a:extLst>
                </a:gridCol>
              </a:tblGrid>
              <a:tr h="675019">
                <a:tc>
                  <a:txBody>
                    <a:bodyPr/>
                    <a:lstStyle/>
                    <a:p>
                      <a:pPr algn="l">
                        <a:lnSpc>
                          <a:spcPct val="107000"/>
                        </a:lnSpc>
                        <a:spcAft>
                          <a:spcPts val="800"/>
                        </a:spcAft>
                      </a:pPr>
                      <a:r>
                        <a:rPr lang="tr-TR" sz="2600" dirty="0">
                          <a:solidFill>
                            <a:schemeClr val="tx1"/>
                          </a:solidFill>
                          <a:effectLst/>
                        </a:rPr>
                        <a:t>1-</a:t>
                      </a:r>
                      <a:r>
                        <a:rPr lang="tr-TR" sz="2600" baseline="0" dirty="0">
                          <a:solidFill>
                            <a:schemeClr val="tx1"/>
                          </a:solidFill>
                          <a:effectLst/>
                        </a:rPr>
                        <a:t> </a:t>
                      </a:r>
                      <a:r>
                        <a:rPr lang="tr-TR" sz="2600" dirty="0">
                          <a:solidFill>
                            <a:schemeClr val="tx1"/>
                          </a:solidFill>
                          <a:effectLst/>
                        </a:rPr>
                        <a:t>(Hazırlık) Ziyaret öncesi Kalite Temsilcisinin desteği (Önceki Tetkikin raporu, varsa Düzeltici Faaliyet formları, YGG raporu, kendilerine ait talimat, form vb. sağlaması )</a:t>
                      </a:r>
                      <a:endParaRPr lang="tr-TR"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981912440"/>
                  </a:ext>
                </a:extLst>
              </a:tr>
              <a:tr h="675019">
                <a:tc>
                  <a:txBody>
                    <a:bodyPr/>
                    <a:lstStyle/>
                    <a:p>
                      <a:pPr algn="l">
                        <a:lnSpc>
                          <a:spcPct val="107000"/>
                        </a:lnSpc>
                        <a:spcAft>
                          <a:spcPts val="800"/>
                        </a:spcAft>
                      </a:pPr>
                      <a:r>
                        <a:rPr lang="tr-TR" sz="2600" dirty="0">
                          <a:solidFill>
                            <a:srgbClr val="00B050"/>
                          </a:solidFill>
                          <a:effectLst/>
                        </a:rPr>
                        <a:t>2-</a:t>
                      </a:r>
                      <a:r>
                        <a:rPr lang="tr-TR" sz="2600" baseline="0" dirty="0">
                          <a:solidFill>
                            <a:srgbClr val="00B050"/>
                          </a:solidFill>
                          <a:effectLst/>
                        </a:rPr>
                        <a:t> </a:t>
                      </a:r>
                      <a:r>
                        <a:rPr lang="tr-TR" sz="2600" dirty="0">
                          <a:solidFill>
                            <a:srgbClr val="00B050"/>
                          </a:solidFill>
                          <a:effectLst/>
                        </a:rPr>
                        <a:t>(Farkındalık) Kalite Koordinatör Yardımcısının KYS ve fiili alan uygulamaları konusunda eğitimi, farkındalığı ve yetkinliği</a:t>
                      </a:r>
                      <a:endParaRPr lang="tr-TR" sz="2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381606823"/>
                  </a:ext>
                </a:extLst>
              </a:tr>
              <a:tr h="536044">
                <a:tc>
                  <a:txBody>
                    <a:bodyPr/>
                    <a:lstStyle/>
                    <a:p>
                      <a:pPr algn="l">
                        <a:lnSpc>
                          <a:spcPct val="107000"/>
                        </a:lnSpc>
                        <a:spcAft>
                          <a:spcPts val="800"/>
                        </a:spcAft>
                      </a:pPr>
                      <a:r>
                        <a:rPr lang="tr-TR" sz="2600" dirty="0">
                          <a:solidFill>
                            <a:schemeClr val="tx1"/>
                          </a:solidFill>
                          <a:effectLst/>
                        </a:rPr>
                        <a:t>3-</a:t>
                      </a:r>
                      <a:r>
                        <a:rPr lang="tr-TR" sz="2600" baseline="0" dirty="0">
                          <a:solidFill>
                            <a:schemeClr val="tx1"/>
                          </a:solidFill>
                          <a:effectLst/>
                        </a:rPr>
                        <a:t> </a:t>
                      </a:r>
                      <a:r>
                        <a:rPr lang="tr-TR" sz="2600" dirty="0">
                          <a:solidFill>
                            <a:schemeClr val="tx1"/>
                          </a:solidFill>
                          <a:effectLst/>
                        </a:rPr>
                        <a:t>(Sahiplenme) Açılış Toplantısına Üst Yönetim ve ilgili kişilerin katılımı</a:t>
                      </a:r>
                      <a:endParaRPr lang="tr-TR"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017972665"/>
                  </a:ext>
                </a:extLst>
              </a:tr>
              <a:tr h="536044">
                <a:tc>
                  <a:txBody>
                    <a:bodyPr/>
                    <a:lstStyle/>
                    <a:p>
                      <a:pPr algn="l">
                        <a:lnSpc>
                          <a:spcPct val="107000"/>
                        </a:lnSpc>
                        <a:spcAft>
                          <a:spcPts val="800"/>
                        </a:spcAft>
                      </a:pPr>
                      <a:r>
                        <a:rPr lang="tr-TR" sz="2600" dirty="0">
                          <a:solidFill>
                            <a:srgbClr val="00B050"/>
                          </a:solidFill>
                          <a:effectLst/>
                        </a:rPr>
                        <a:t>4-</a:t>
                      </a:r>
                      <a:r>
                        <a:rPr lang="tr-TR" sz="2600" baseline="0" dirty="0">
                          <a:solidFill>
                            <a:srgbClr val="00B050"/>
                          </a:solidFill>
                          <a:effectLst/>
                        </a:rPr>
                        <a:t> </a:t>
                      </a:r>
                      <a:r>
                        <a:rPr lang="tr-TR" sz="2600" dirty="0">
                          <a:solidFill>
                            <a:srgbClr val="00B050"/>
                          </a:solidFill>
                          <a:effectLst/>
                        </a:rPr>
                        <a:t>(Liderlik) Üst Yönetimin </a:t>
                      </a:r>
                      <a:r>
                        <a:rPr lang="tr-TR" sz="2600" dirty="0" err="1">
                          <a:solidFill>
                            <a:srgbClr val="00B050"/>
                          </a:solidFill>
                          <a:effectLst/>
                        </a:rPr>
                        <a:t>KYS’ne</a:t>
                      </a:r>
                      <a:r>
                        <a:rPr lang="tr-TR" sz="2600" dirty="0">
                          <a:solidFill>
                            <a:srgbClr val="00B050"/>
                          </a:solidFill>
                          <a:effectLst/>
                        </a:rPr>
                        <a:t> desteği</a:t>
                      </a:r>
                      <a:r>
                        <a:rPr lang="tr-TR" sz="2600" dirty="0">
                          <a:solidFill>
                            <a:schemeClr val="tx1"/>
                          </a:solidFill>
                          <a:effectLst/>
                        </a:rPr>
                        <a:t> </a:t>
                      </a:r>
                      <a:endParaRPr lang="tr-TR"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797093485"/>
                  </a:ext>
                </a:extLst>
              </a:tr>
              <a:tr h="536044">
                <a:tc>
                  <a:txBody>
                    <a:bodyPr/>
                    <a:lstStyle/>
                    <a:p>
                      <a:pPr algn="l">
                        <a:lnSpc>
                          <a:spcPct val="107000"/>
                        </a:lnSpc>
                        <a:spcAft>
                          <a:spcPts val="800"/>
                        </a:spcAft>
                      </a:pPr>
                      <a:r>
                        <a:rPr lang="tr-TR" sz="2600" dirty="0">
                          <a:solidFill>
                            <a:schemeClr val="tx1"/>
                          </a:solidFill>
                          <a:effectLst/>
                        </a:rPr>
                        <a:t>5-</a:t>
                      </a:r>
                      <a:r>
                        <a:rPr lang="tr-TR" sz="2600" baseline="0" dirty="0">
                          <a:solidFill>
                            <a:schemeClr val="tx1"/>
                          </a:solidFill>
                          <a:effectLst/>
                        </a:rPr>
                        <a:t> </a:t>
                      </a:r>
                      <a:r>
                        <a:rPr lang="tr-TR" sz="2600" dirty="0">
                          <a:solidFill>
                            <a:schemeClr val="tx1"/>
                          </a:solidFill>
                          <a:effectLst/>
                        </a:rPr>
                        <a:t>(Destek) Tetkik için gerekli kaynakların sağlanması (ulaşım, rehberlik </a:t>
                      </a:r>
                      <a:r>
                        <a:rPr lang="tr-TR" sz="2600" dirty="0" err="1">
                          <a:solidFill>
                            <a:schemeClr val="tx1"/>
                          </a:solidFill>
                          <a:effectLst/>
                        </a:rPr>
                        <a:t>vb</a:t>
                      </a:r>
                      <a:r>
                        <a:rPr lang="tr-TR" sz="2600" dirty="0">
                          <a:solidFill>
                            <a:schemeClr val="tx1"/>
                          </a:solidFill>
                          <a:effectLst/>
                        </a:rPr>
                        <a:t>)</a:t>
                      </a:r>
                      <a:endParaRPr lang="tr-TR"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55596261"/>
                  </a:ext>
                </a:extLst>
              </a:tr>
              <a:tr h="536044">
                <a:tc>
                  <a:txBody>
                    <a:bodyPr/>
                    <a:lstStyle/>
                    <a:p>
                      <a:pPr algn="l">
                        <a:lnSpc>
                          <a:spcPct val="107000"/>
                        </a:lnSpc>
                        <a:spcAft>
                          <a:spcPts val="800"/>
                        </a:spcAft>
                      </a:pPr>
                      <a:r>
                        <a:rPr lang="tr-TR" sz="2600" dirty="0">
                          <a:solidFill>
                            <a:srgbClr val="00B050"/>
                          </a:solidFill>
                          <a:effectLst/>
                        </a:rPr>
                        <a:t>6-</a:t>
                      </a:r>
                      <a:r>
                        <a:rPr lang="tr-TR" sz="2600" baseline="0" dirty="0">
                          <a:solidFill>
                            <a:srgbClr val="00B050"/>
                          </a:solidFill>
                          <a:effectLst/>
                        </a:rPr>
                        <a:t> </a:t>
                      </a:r>
                      <a:r>
                        <a:rPr lang="tr-TR" sz="2600" dirty="0">
                          <a:solidFill>
                            <a:srgbClr val="00B050"/>
                          </a:solidFill>
                          <a:effectLst/>
                        </a:rPr>
                        <a:t>(Çalışanların Katılımı) Çalışanların, KYS konusunda farkındalığı ve desteği</a:t>
                      </a:r>
                      <a:endParaRPr lang="tr-TR" sz="2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59002636"/>
                  </a:ext>
                </a:extLst>
              </a:tr>
              <a:tr h="536044">
                <a:tc>
                  <a:txBody>
                    <a:bodyPr/>
                    <a:lstStyle/>
                    <a:p>
                      <a:pPr algn="l">
                        <a:lnSpc>
                          <a:spcPct val="107000"/>
                        </a:lnSpc>
                        <a:spcAft>
                          <a:spcPts val="800"/>
                        </a:spcAft>
                      </a:pPr>
                      <a:r>
                        <a:rPr lang="tr-TR" sz="2600" dirty="0">
                          <a:solidFill>
                            <a:schemeClr val="tx1"/>
                          </a:solidFill>
                          <a:effectLst/>
                        </a:rPr>
                        <a:t>7</a:t>
                      </a:r>
                      <a:r>
                        <a:rPr lang="tr-TR" sz="2600" baseline="0" dirty="0">
                          <a:solidFill>
                            <a:schemeClr val="tx1"/>
                          </a:solidFill>
                          <a:effectLst/>
                        </a:rPr>
                        <a:t>- </a:t>
                      </a:r>
                      <a:r>
                        <a:rPr lang="tr-TR" sz="2600" dirty="0">
                          <a:solidFill>
                            <a:schemeClr val="tx1"/>
                          </a:solidFill>
                          <a:effectLst/>
                        </a:rPr>
                        <a:t>(Çalışma Ortamı) Fiziki Mekanların İSG konusunda yeterliliği</a:t>
                      </a:r>
                      <a:endParaRPr lang="tr-TR" sz="2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98498262"/>
                  </a:ext>
                </a:extLst>
              </a:tr>
            </a:tbl>
          </a:graphicData>
        </a:graphic>
      </p:graphicFrame>
    </p:spTree>
    <p:extLst>
      <p:ext uri="{BB962C8B-B14F-4D97-AF65-F5344CB8AC3E}">
        <p14:creationId xmlns:p14="http://schemas.microsoft.com/office/powerpoint/2010/main" val="2196161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702812" y="1064173"/>
            <a:ext cx="10937292" cy="47773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56081" y="780636"/>
            <a:ext cx="10670961"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40671" y="310716"/>
            <a:ext cx="10842595" cy="584775"/>
          </a:xfrm>
          <a:prstGeom prst="rect">
            <a:avLst/>
          </a:prstGeom>
          <a:noFill/>
        </p:spPr>
        <p:txBody>
          <a:bodyPr wrap="square">
            <a:spAutoFit/>
          </a:bodyPr>
          <a:lstStyle/>
          <a:p>
            <a:r>
              <a:rPr lang="tr-TR" sz="3200" dirty="0">
                <a:solidFill>
                  <a:srgbClr val="00B050"/>
                </a:solidFill>
              </a:rPr>
              <a:t>GÖZDEN GEÇİRME - ÖZ DEĞERLENDİRME  TETKİK EKİBİ</a:t>
            </a:r>
            <a:endParaRPr lang="tr-TR" sz="1500" dirty="0">
              <a:solidFill>
                <a:srgbClr val="00B050"/>
              </a:solidFill>
            </a:endParaRPr>
          </a:p>
        </p:txBody>
      </p:sp>
      <p:graphicFrame>
        <p:nvGraphicFramePr>
          <p:cNvPr id="11" name="Tablo 10">
            <a:extLst>
              <a:ext uri="{FF2B5EF4-FFF2-40B4-BE49-F238E27FC236}">
                <a16:creationId xmlns:a16="http://schemas.microsoft.com/office/drawing/2014/main" id="{F8E487BD-D1FF-463E-B570-813D6267332D}"/>
              </a:ext>
            </a:extLst>
          </p:cNvPr>
          <p:cNvGraphicFramePr>
            <a:graphicFrameLocks noGrp="1"/>
          </p:cNvGraphicFramePr>
          <p:nvPr>
            <p:extLst>
              <p:ext uri="{D42A27DB-BD31-4B8C-83A1-F6EECF244321}">
                <p14:modId xmlns:p14="http://schemas.microsoft.com/office/powerpoint/2010/main" val="4003182733"/>
              </p:ext>
            </p:extLst>
          </p:nvPr>
        </p:nvGraphicFramePr>
        <p:xfrm>
          <a:off x="756080" y="985234"/>
          <a:ext cx="10670962" cy="4666171"/>
        </p:xfrm>
        <a:graphic>
          <a:graphicData uri="http://schemas.openxmlformats.org/drawingml/2006/table">
            <a:tbl>
              <a:tblPr firstRow="1" firstCol="1" bandRow="1">
                <a:tableStyleId>{93296810-A885-4BE3-A3E7-6D5BEEA58F35}</a:tableStyleId>
              </a:tblPr>
              <a:tblGrid>
                <a:gridCol w="10670962">
                  <a:extLst>
                    <a:ext uri="{9D8B030D-6E8A-4147-A177-3AD203B41FA5}">
                      <a16:colId xmlns:a16="http://schemas.microsoft.com/office/drawing/2014/main" val="2375188638"/>
                    </a:ext>
                  </a:extLst>
                </a:gridCol>
              </a:tblGrid>
              <a:tr h="668103">
                <a:tc>
                  <a:txBody>
                    <a:bodyPr/>
                    <a:lstStyle/>
                    <a:p>
                      <a:pPr>
                        <a:lnSpc>
                          <a:spcPct val="107000"/>
                        </a:lnSpc>
                        <a:spcAft>
                          <a:spcPts val="800"/>
                        </a:spcAft>
                      </a:pPr>
                      <a:r>
                        <a:rPr lang="tr-TR" sz="2900" dirty="0">
                          <a:solidFill>
                            <a:schemeClr val="tx1"/>
                          </a:solidFill>
                          <a:effectLst/>
                        </a:rPr>
                        <a:t>1-</a:t>
                      </a:r>
                      <a:r>
                        <a:rPr lang="tr-TR" sz="2900" baseline="0" dirty="0">
                          <a:solidFill>
                            <a:schemeClr val="tx1"/>
                          </a:solidFill>
                          <a:effectLst/>
                        </a:rPr>
                        <a:t> </a:t>
                      </a:r>
                      <a:r>
                        <a:rPr lang="tr-TR" sz="2900" dirty="0">
                          <a:solidFill>
                            <a:schemeClr val="tx1"/>
                          </a:solidFill>
                          <a:effectLst/>
                        </a:rPr>
                        <a:t>(Hazırlık)Tetkik Ekibi, Kalite Temsilciniz ile tetkik öncesinde, tetkik planı, tetkik kriterleri, iç tetkik soru listesi, tetkik dokümanları ve tetkikin seyri konularında teyitleşti mi?</a:t>
                      </a:r>
                      <a:endParaRPr lang="tr-TR" sz="2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724606246"/>
                  </a:ext>
                </a:extLst>
              </a:tr>
              <a:tr h="1009691">
                <a:tc>
                  <a:txBody>
                    <a:bodyPr/>
                    <a:lstStyle/>
                    <a:p>
                      <a:pPr>
                        <a:lnSpc>
                          <a:spcPct val="107000"/>
                        </a:lnSpc>
                        <a:spcAft>
                          <a:spcPts val="800"/>
                        </a:spcAft>
                      </a:pPr>
                      <a:r>
                        <a:rPr lang="tr-TR" sz="2900" dirty="0">
                          <a:solidFill>
                            <a:srgbClr val="00B050"/>
                          </a:solidFill>
                          <a:effectLst/>
                        </a:rPr>
                        <a:t>2-</a:t>
                      </a:r>
                      <a:r>
                        <a:rPr lang="tr-TR" sz="2900" baseline="0" dirty="0">
                          <a:solidFill>
                            <a:srgbClr val="00B050"/>
                          </a:solidFill>
                          <a:effectLst/>
                        </a:rPr>
                        <a:t> </a:t>
                      </a:r>
                      <a:r>
                        <a:rPr lang="tr-TR" sz="2900" dirty="0">
                          <a:solidFill>
                            <a:srgbClr val="00B050"/>
                          </a:solidFill>
                          <a:effectLst/>
                        </a:rPr>
                        <a:t>(Açılış Toplantısı) Tetkik Ekibini tanıtmak, planlanan tüm tetkik faaliyetlerinin gerçekleştirilebilir olduğunu, tetkik hedeflerinin, kapsamının ve kriterlerinin belirlendiğinin ve tetkik ekibinin ihtiyaç duyduğu kaynakların mevcut olduğunun teyidi dahil Tetkik Ekibi ve Üst Yönetimin katılımıyla açılış toplantısı düzenlendi mi?</a:t>
                      </a:r>
                      <a:endParaRPr lang="tr-TR" sz="2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70348995"/>
                  </a:ext>
                </a:extLst>
              </a:tr>
              <a:tr h="598500">
                <a:tc>
                  <a:txBody>
                    <a:bodyPr/>
                    <a:lstStyle/>
                    <a:p>
                      <a:pPr>
                        <a:lnSpc>
                          <a:spcPct val="107000"/>
                        </a:lnSpc>
                        <a:spcAft>
                          <a:spcPts val="800"/>
                        </a:spcAft>
                      </a:pPr>
                      <a:r>
                        <a:rPr lang="tr-TR" sz="2900" dirty="0">
                          <a:solidFill>
                            <a:schemeClr val="tx1"/>
                          </a:solidFill>
                          <a:effectLst/>
                        </a:rPr>
                        <a:t>3-</a:t>
                      </a:r>
                      <a:r>
                        <a:rPr lang="tr-TR" sz="2900" baseline="0" dirty="0">
                          <a:solidFill>
                            <a:schemeClr val="tx1"/>
                          </a:solidFill>
                          <a:effectLst/>
                        </a:rPr>
                        <a:t> </a:t>
                      </a:r>
                      <a:r>
                        <a:rPr lang="tr-TR" sz="2900" dirty="0">
                          <a:solidFill>
                            <a:schemeClr val="tx1"/>
                          </a:solidFill>
                          <a:effectLst/>
                        </a:rPr>
                        <a:t>(Ahlaki Davranış) Tetkik Ekibi, işini sorumluluk içinde dürüst, tetkik kriterlerine uygun ve sisteme güveni sürdürecek şekilde yaptı mı?</a:t>
                      </a:r>
                      <a:endParaRPr lang="tr-TR" sz="2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456275943"/>
                  </a:ext>
                </a:extLst>
              </a:tr>
            </a:tbl>
          </a:graphicData>
        </a:graphic>
      </p:graphicFrame>
    </p:spTree>
    <p:extLst>
      <p:ext uri="{BB962C8B-B14F-4D97-AF65-F5344CB8AC3E}">
        <p14:creationId xmlns:p14="http://schemas.microsoft.com/office/powerpoint/2010/main" val="1129365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702812" y="1064173"/>
            <a:ext cx="10937292" cy="47773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56081" y="780636"/>
            <a:ext cx="10670961"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40671" y="275205"/>
            <a:ext cx="10842595" cy="584775"/>
          </a:xfrm>
          <a:prstGeom prst="rect">
            <a:avLst/>
          </a:prstGeom>
          <a:noFill/>
        </p:spPr>
        <p:txBody>
          <a:bodyPr wrap="square">
            <a:spAutoFit/>
          </a:bodyPr>
          <a:lstStyle/>
          <a:p>
            <a:r>
              <a:rPr lang="tr-TR" sz="3200" dirty="0">
                <a:solidFill>
                  <a:srgbClr val="00B050"/>
                </a:solidFill>
              </a:rPr>
              <a:t>GÖZDEN GEÇİRME - ÖZ DEĞERLENDİRME  TETKİK EKİBİ</a:t>
            </a:r>
            <a:endParaRPr lang="tr-TR" sz="1500" dirty="0">
              <a:solidFill>
                <a:srgbClr val="00B050"/>
              </a:solidFill>
            </a:endParaRPr>
          </a:p>
        </p:txBody>
      </p:sp>
      <p:graphicFrame>
        <p:nvGraphicFramePr>
          <p:cNvPr id="11" name="Tablo 10">
            <a:extLst>
              <a:ext uri="{FF2B5EF4-FFF2-40B4-BE49-F238E27FC236}">
                <a16:creationId xmlns:a16="http://schemas.microsoft.com/office/drawing/2014/main" id="{F8E487BD-D1FF-463E-B570-813D6267332D}"/>
              </a:ext>
            </a:extLst>
          </p:cNvPr>
          <p:cNvGraphicFramePr>
            <a:graphicFrameLocks noGrp="1"/>
          </p:cNvGraphicFramePr>
          <p:nvPr>
            <p:extLst>
              <p:ext uri="{D42A27DB-BD31-4B8C-83A1-F6EECF244321}">
                <p14:modId xmlns:p14="http://schemas.microsoft.com/office/powerpoint/2010/main" val="2353194142"/>
              </p:ext>
            </p:extLst>
          </p:nvPr>
        </p:nvGraphicFramePr>
        <p:xfrm>
          <a:off x="756080" y="860539"/>
          <a:ext cx="10670962" cy="4961447"/>
        </p:xfrm>
        <a:graphic>
          <a:graphicData uri="http://schemas.openxmlformats.org/drawingml/2006/table">
            <a:tbl>
              <a:tblPr firstRow="1" firstCol="1" bandRow="1">
                <a:tableStyleId>{93296810-A885-4BE3-A3E7-6D5BEEA58F35}</a:tableStyleId>
              </a:tblPr>
              <a:tblGrid>
                <a:gridCol w="10670962">
                  <a:extLst>
                    <a:ext uri="{9D8B030D-6E8A-4147-A177-3AD203B41FA5}">
                      <a16:colId xmlns:a16="http://schemas.microsoft.com/office/drawing/2014/main" val="2375188638"/>
                    </a:ext>
                  </a:extLst>
                </a:gridCol>
              </a:tblGrid>
              <a:tr h="668103">
                <a:tc>
                  <a:txBody>
                    <a:bodyPr/>
                    <a:lstStyle/>
                    <a:p>
                      <a:pPr>
                        <a:lnSpc>
                          <a:spcPct val="107000"/>
                        </a:lnSpc>
                        <a:spcAft>
                          <a:spcPts val="800"/>
                        </a:spcAft>
                      </a:pPr>
                      <a:r>
                        <a:rPr lang="tr-TR" sz="2800" dirty="0">
                          <a:solidFill>
                            <a:schemeClr val="tx1"/>
                          </a:solidFill>
                          <a:effectLst/>
                        </a:rPr>
                        <a:t>4-</a:t>
                      </a:r>
                      <a:r>
                        <a:rPr lang="tr-TR" sz="2800" baseline="0" dirty="0">
                          <a:solidFill>
                            <a:schemeClr val="tx1"/>
                          </a:solidFill>
                          <a:effectLst/>
                        </a:rPr>
                        <a:t> </a:t>
                      </a:r>
                      <a:r>
                        <a:rPr lang="tr-TR" sz="2800" dirty="0">
                          <a:solidFill>
                            <a:schemeClr val="tx1"/>
                          </a:solidFill>
                          <a:effectLst/>
                        </a:rPr>
                        <a:t>(Bağımsızlık ve Tarafsızlık) Tetkik Ekibi, tetkik boyunca objektif ve tarafsız davranarak, önyargı ve menfaat çatışmasından uzak, tetkik bulgularını ve sonuçlarını sadece tetkik delillerine dayandırarak gerçekleştirdi mi?</a:t>
                      </a:r>
                      <a:endParaRPr lang="tr-T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502851921"/>
                  </a:ext>
                </a:extLst>
              </a:tr>
              <a:tr h="668103">
                <a:tc>
                  <a:txBody>
                    <a:bodyPr/>
                    <a:lstStyle/>
                    <a:p>
                      <a:pPr>
                        <a:lnSpc>
                          <a:spcPct val="107000"/>
                        </a:lnSpc>
                        <a:spcAft>
                          <a:spcPts val="800"/>
                        </a:spcAft>
                      </a:pPr>
                      <a:r>
                        <a:rPr lang="tr-TR" sz="2800" dirty="0">
                          <a:solidFill>
                            <a:srgbClr val="00B050"/>
                          </a:solidFill>
                          <a:effectLst/>
                        </a:rPr>
                        <a:t>5-</a:t>
                      </a:r>
                      <a:r>
                        <a:rPr lang="tr-TR" sz="2800" baseline="0" dirty="0">
                          <a:solidFill>
                            <a:srgbClr val="00B050"/>
                          </a:solidFill>
                          <a:effectLst/>
                        </a:rPr>
                        <a:t> </a:t>
                      </a:r>
                      <a:r>
                        <a:rPr lang="tr-TR" sz="2800" dirty="0">
                          <a:solidFill>
                            <a:srgbClr val="00B050"/>
                          </a:solidFill>
                          <a:effectLst/>
                        </a:rPr>
                        <a:t>(Delile Dayalı Yaklaşım ve Dürüst Sunum) Tetkik Ekibi, delilleri doğrulanabilir (aynı koşullarda farklı tetkikçilerce de aynı sonuç bulunacak şekilde), tutarlı, net ve eksiksiz bulgular olarak objektif bir şekilde raporladı mı?</a:t>
                      </a:r>
                      <a:endParaRPr lang="tr-TR"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786266194"/>
                  </a:ext>
                </a:extLst>
              </a:tr>
              <a:tr h="668103">
                <a:tc>
                  <a:txBody>
                    <a:bodyPr/>
                    <a:lstStyle/>
                    <a:p>
                      <a:pPr>
                        <a:lnSpc>
                          <a:spcPct val="107000"/>
                        </a:lnSpc>
                        <a:spcAft>
                          <a:spcPts val="800"/>
                        </a:spcAft>
                      </a:pPr>
                      <a:r>
                        <a:rPr lang="tr-TR" sz="2800" dirty="0">
                          <a:solidFill>
                            <a:schemeClr val="tx1"/>
                          </a:solidFill>
                          <a:effectLst/>
                        </a:rPr>
                        <a:t>6-</a:t>
                      </a:r>
                      <a:r>
                        <a:rPr lang="tr-TR" sz="2800" baseline="0" dirty="0">
                          <a:solidFill>
                            <a:schemeClr val="tx1"/>
                          </a:solidFill>
                          <a:effectLst/>
                        </a:rPr>
                        <a:t> </a:t>
                      </a:r>
                      <a:r>
                        <a:rPr lang="tr-TR" sz="2800" dirty="0">
                          <a:solidFill>
                            <a:schemeClr val="tx1"/>
                          </a:solidFill>
                          <a:effectLst/>
                        </a:rPr>
                        <a:t>(Profesyonellik ve Yapıcılık) Tetkik Ekibi, olumsuz bir uygulamayı veya başarısızlığı aramak yerine pozitif bir yaklaşım ile uygunsuzluğu iyileştirme odaklı, adil,  gerçekleri arayarak raporladı mı?</a:t>
                      </a:r>
                      <a:endParaRPr lang="tr-T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118948964"/>
                  </a:ext>
                </a:extLst>
              </a:tr>
            </a:tbl>
          </a:graphicData>
        </a:graphic>
      </p:graphicFrame>
    </p:spTree>
    <p:extLst>
      <p:ext uri="{BB962C8B-B14F-4D97-AF65-F5344CB8AC3E}">
        <p14:creationId xmlns:p14="http://schemas.microsoft.com/office/powerpoint/2010/main" val="3307139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702812" y="1064173"/>
            <a:ext cx="10937292" cy="47773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56081" y="780636"/>
            <a:ext cx="10670961"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40671" y="310716"/>
            <a:ext cx="10842595" cy="584775"/>
          </a:xfrm>
          <a:prstGeom prst="rect">
            <a:avLst/>
          </a:prstGeom>
          <a:noFill/>
        </p:spPr>
        <p:txBody>
          <a:bodyPr wrap="square">
            <a:spAutoFit/>
          </a:bodyPr>
          <a:lstStyle/>
          <a:p>
            <a:r>
              <a:rPr lang="tr-TR" sz="3200" dirty="0">
                <a:solidFill>
                  <a:srgbClr val="00B050"/>
                </a:solidFill>
              </a:rPr>
              <a:t>GÖZDEN GEÇİRME - ÖZ DEĞERLENDİRME  TETKİK EKİBİ</a:t>
            </a:r>
            <a:endParaRPr lang="tr-TR" sz="1500" dirty="0">
              <a:solidFill>
                <a:srgbClr val="00B050"/>
              </a:solidFill>
            </a:endParaRPr>
          </a:p>
        </p:txBody>
      </p:sp>
      <p:graphicFrame>
        <p:nvGraphicFramePr>
          <p:cNvPr id="12" name="Tablo 11">
            <a:extLst>
              <a:ext uri="{FF2B5EF4-FFF2-40B4-BE49-F238E27FC236}">
                <a16:creationId xmlns:a16="http://schemas.microsoft.com/office/drawing/2014/main" id="{CF7CA504-1660-4BC2-A24C-29B0C4FCDE69}"/>
              </a:ext>
            </a:extLst>
          </p:cNvPr>
          <p:cNvGraphicFramePr>
            <a:graphicFrameLocks noGrp="1"/>
          </p:cNvGraphicFramePr>
          <p:nvPr>
            <p:extLst>
              <p:ext uri="{D42A27DB-BD31-4B8C-83A1-F6EECF244321}">
                <p14:modId xmlns:p14="http://schemas.microsoft.com/office/powerpoint/2010/main" val="2082738946"/>
              </p:ext>
            </p:extLst>
          </p:nvPr>
        </p:nvGraphicFramePr>
        <p:xfrm>
          <a:off x="756081" y="895491"/>
          <a:ext cx="10670961" cy="5270773"/>
        </p:xfrm>
        <a:graphic>
          <a:graphicData uri="http://schemas.openxmlformats.org/drawingml/2006/table">
            <a:tbl>
              <a:tblPr firstRow="1" firstCol="1" bandRow="1">
                <a:tableStyleId>{93296810-A885-4BE3-A3E7-6D5BEEA58F35}</a:tableStyleId>
              </a:tblPr>
              <a:tblGrid>
                <a:gridCol w="10670961">
                  <a:extLst>
                    <a:ext uri="{9D8B030D-6E8A-4147-A177-3AD203B41FA5}">
                      <a16:colId xmlns:a16="http://schemas.microsoft.com/office/drawing/2014/main" val="709085773"/>
                    </a:ext>
                  </a:extLst>
                </a:gridCol>
              </a:tblGrid>
              <a:tr h="2249469">
                <a:tc>
                  <a:txBody>
                    <a:bodyPr/>
                    <a:lstStyle/>
                    <a:p>
                      <a:pPr>
                        <a:lnSpc>
                          <a:spcPct val="100000"/>
                        </a:lnSpc>
                        <a:spcAft>
                          <a:spcPts val="800"/>
                        </a:spcAft>
                      </a:pPr>
                      <a:r>
                        <a:rPr lang="tr-TR" sz="2800" dirty="0">
                          <a:solidFill>
                            <a:schemeClr val="tx1"/>
                          </a:solidFill>
                          <a:effectLst/>
                        </a:rPr>
                        <a:t>7-</a:t>
                      </a:r>
                      <a:r>
                        <a:rPr lang="tr-TR" sz="2800" baseline="0" dirty="0">
                          <a:solidFill>
                            <a:schemeClr val="tx1"/>
                          </a:solidFill>
                          <a:effectLst/>
                        </a:rPr>
                        <a:t> </a:t>
                      </a:r>
                      <a:r>
                        <a:rPr lang="tr-TR" sz="2800" dirty="0">
                          <a:solidFill>
                            <a:schemeClr val="tx1"/>
                          </a:solidFill>
                          <a:effectLst/>
                        </a:rPr>
                        <a:t>(Kendine Güvenle Sisteme Fayda Sağlamak) Tetkik Ekibi, çalışanlarla tartışma ve eleştiriden uzak, saygıya dayalı, etkin bir etkileşimde bulunarak, yapıcı bir diyalog ve tetkik ile tetkik edilenin daha iyi konuma gelmesi için küçük ayrıntılar yerine sistemin iyileştirilmesine odaklanan bütüncül bir yöntem izledi mi?</a:t>
                      </a:r>
                      <a:endParaRPr lang="tr-TR" sz="2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01782019"/>
                  </a:ext>
                </a:extLst>
              </a:tr>
              <a:tr h="887704">
                <a:tc>
                  <a:txBody>
                    <a:bodyPr/>
                    <a:lstStyle/>
                    <a:p>
                      <a:pPr>
                        <a:lnSpc>
                          <a:spcPct val="100000"/>
                        </a:lnSpc>
                        <a:spcAft>
                          <a:spcPts val="800"/>
                        </a:spcAft>
                      </a:pPr>
                      <a:r>
                        <a:rPr lang="tr-TR" sz="2800" dirty="0">
                          <a:solidFill>
                            <a:srgbClr val="00B050"/>
                          </a:solidFill>
                          <a:effectLst/>
                        </a:rPr>
                        <a:t>8-</a:t>
                      </a:r>
                      <a:r>
                        <a:rPr lang="tr-TR" sz="2800" baseline="0" dirty="0">
                          <a:solidFill>
                            <a:srgbClr val="00B050"/>
                          </a:solidFill>
                          <a:effectLst/>
                        </a:rPr>
                        <a:t> </a:t>
                      </a:r>
                      <a:r>
                        <a:rPr lang="tr-TR" sz="2800" dirty="0">
                          <a:solidFill>
                            <a:srgbClr val="00B050"/>
                          </a:solidFill>
                          <a:effectLst/>
                        </a:rPr>
                        <a:t>(Zamanlama ve dakiklik) Tetkik Ekibi, tetkik planı dahilinde ziyaret edilecek her bölüme zamanlamaya uyarak gerekli vakti ayırdı mı?</a:t>
                      </a:r>
                      <a:endParaRPr lang="tr-TR" sz="2800" dirty="0">
                        <a:solidFill>
                          <a:srgbClr val="00B050"/>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98847333"/>
                  </a:ext>
                </a:extLst>
              </a:tr>
              <a:tr h="1795547">
                <a:tc>
                  <a:txBody>
                    <a:bodyPr/>
                    <a:lstStyle/>
                    <a:p>
                      <a:pPr>
                        <a:lnSpc>
                          <a:spcPct val="100000"/>
                        </a:lnSpc>
                        <a:spcAft>
                          <a:spcPts val="800"/>
                        </a:spcAft>
                      </a:pPr>
                      <a:r>
                        <a:rPr lang="tr-TR" sz="2800" dirty="0">
                          <a:solidFill>
                            <a:schemeClr val="tx1"/>
                          </a:solidFill>
                          <a:effectLst/>
                        </a:rPr>
                        <a:t>9-</a:t>
                      </a:r>
                      <a:r>
                        <a:rPr lang="tr-TR" sz="2800" baseline="0" dirty="0">
                          <a:solidFill>
                            <a:schemeClr val="tx1"/>
                          </a:solidFill>
                          <a:effectLst/>
                        </a:rPr>
                        <a:t> </a:t>
                      </a:r>
                      <a:r>
                        <a:rPr lang="tr-TR" sz="2800" dirty="0">
                          <a:solidFill>
                            <a:schemeClr val="tx1"/>
                          </a:solidFill>
                          <a:effectLst/>
                        </a:rPr>
                        <a:t>(Kapanış Oturumu) Tetkik bulgularının ve sonuçlarının tetkik edilen tarafından anlaşılacak ve kabul edilecek şekilde sunulması, tetkik hedeflerine ulaşılması, tetkik kapsamının başarılması ve tetkik kriterlerinin yerine getirilmesi sağlanarak kapanış oturumu gerçekleştirildi mi? </a:t>
                      </a:r>
                      <a:endParaRPr lang="tr-TR" sz="2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583239428"/>
                  </a:ext>
                </a:extLst>
              </a:tr>
            </a:tbl>
          </a:graphicData>
        </a:graphic>
      </p:graphicFrame>
    </p:spTree>
    <p:extLst>
      <p:ext uri="{BB962C8B-B14F-4D97-AF65-F5344CB8AC3E}">
        <p14:creationId xmlns:p14="http://schemas.microsoft.com/office/powerpoint/2010/main" val="3866656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702812" y="1064173"/>
            <a:ext cx="10937292" cy="47773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tr-TR" sz="2800"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56081" y="780636"/>
            <a:ext cx="10670961"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40671" y="310716"/>
            <a:ext cx="10842595" cy="584775"/>
          </a:xfrm>
          <a:prstGeom prst="rect">
            <a:avLst/>
          </a:prstGeom>
          <a:noFill/>
        </p:spPr>
        <p:txBody>
          <a:bodyPr wrap="square">
            <a:spAutoFit/>
          </a:bodyPr>
          <a:lstStyle/>
          <a:p>
            <a:r>
              <a:rPr lang="tr-TR" sz="3200" dirty="0">
                <a:solidFill>
                  <a:srgbClr val="00B050"/>
                </a:solidFill>
              </a:rPr>
              <a:t>GÖZDEN GEÇİRME - ÖZ DEĞERLENDİRME  TETKİK EKİBİ</a:t>
            </a:r>
            <a:endParaRPr lang="tr-TR" sz="1500" dirty="0">
              <a:solidFill>
                <a:srgbClr val="00B050"/>
              </a:solidFill>
            </a:endParaRPr>
          </a:p>
        </p:txBody>
      </p:sp>
      <p:graphicFrame>
        <p:nvGraphicFramePr>
          <p:cNvPr id="12" name="Tablo 11">
            <a:extLst>
              <a:ext uri="{FF2B5EF4-FFF2-40B4-BE49-F238E27FC236}">
                <a16:creationId xmlns:a16="http://schemas.microsoft.com/office/drawing/2014/main" id="{CF7CA504-1660-4BC2-A24C-29B0C4FCDE69}"/>
              </a:ext>
            </a:extLst>
          </p:cNvPr>
          <p:cNvGraphicFramePr>
            <a:graphicFrameLocks noGrp="1"/>
          </p:cNvGraphicFramePr>
          <p:nvPr>
            <p:extLst>
              <p:ext uri="{D42A27DB-BD31-4B8C-83A1-F6EECF244321}">
                <p14:modId xmlns:p14="http://schemas.microsoft.com/office/powerpoint/2010/main" val="1593971649"/>
              </p:ext>
            </p:extLst>
          </p:nvPr>
        </p:nvGraphicFramePr>
        <p:xfrm>
          <a:off x="220721" y="895491"/>
          <a:ext cx="11372907" cy="5069840"/>
        </p:xfrm>
        <a:graphic>
          <a:graphicData uri="http://schemas.openxmlformats.org/drawingml/2006/table">
            <a:tbl>
              <a:tblPr firstRow="1" firstCol="1" bandRow="1">
                <a:tableStyleId>{93296810-A885-4BE3-A3E7-6D5BEEA58F35}</a:tableStyleId>
              </a:tblPr>
              <a:tblGrid>
                <a:gridCol w="11372907">
                  <a:extLst>
                    <a:ext uri="{9D8B030D-6E8A-4147-A177-3AD203B41FA5}">
                      <a16:colId xmlns:a16="http://schemas.microsoft.com/office/drawing/2014/main" val="709085773"/>
                    </a:ext>
                  </a:extLst>
                </a:gridCol>
              </a:tblGrid>
              <a:tr h="4946020">
                <a:tc>
                  <a:txBody>
                    <a:bodyPr/>
                    <a:lstStyle/>
                    <a:p>
                      <a:pPr lvl="1">
                        <a:lnSpc>
                          <a:spcPct val="100000"/>
                        </a:lnSpc>
                        <a:spcAft>
                          <a:spcPts val="800"/>
                        </a:spcAft>
                      </a:pPr>
                      <a:r>
                        <a:rPr lang="tr-TR" sz="2600" dirty="0">
                          <a:solidFill>
                            <a:schemeClr val="tx1"/>
                          </a:solidFill>
                          <a:effectLst/>
                        </a:rPr>
                        <a:t>10-</a:t>
                      </a:r>
                      <a:r>
                        <a:rPr lang="tr-TR" sz="2600" baseline="0" dirty="0">
                          <a:solidFill>
                            <a:schemeClr val="tx1"/>
                          </a:solidFill>
                          <a:effectLst/>
                        </a:rPr>
                        <a:t> </a:t>
                      </a:r>
                      <a:r>
                        <a:rPr lang="tr-TR" sz="2600" dirty="0">
                          <a:solidFill>
                            <a:schemeClr val="tx1"/>
                          </a:solidFill>
                          <a:effectLst/>
                        </a:rPr>
                        <a:t>(Tetkik Raporunun Hazırlanarak Dağıtılması) Tetkik raporu; aşağıdakileri kapsayacak veya atıf yapılarak tetkikin tam, doğru, kısa ve açık bir kaydını sunuyor mu?</a:t>
                      </a:r>
                    </a:p>
                    <a:p>
                      <a:pPr lvl="1">
                        <a:lnSpc>
                          <a:spcPct val="100000"/>
                        </a:lnSpc>
                        <a:spcAft>
                          <a:spcPts val="800"/>
                        </a:spcAft>
                      </a:pPr>
                      <a:r>
                        <a:rPr lang="tr-TR" sz="2600" dirty="0">
                          <a:solidFill>
                            <a:srgbClr val="00B050"/>
                          </a:solidFill>
                          <a:effectLst/>
                        </a:rPr>
                        <a:t>A-Tetkik kapsamı; tetkik edilen prosesler veya organizasyonun fonksiyonel birimlerinin ayrıntılı olarak tanımlanması,</a:t>
                      </a:r>
                    </a:p>
                    <a:p>
                      <a:pPr lvl="1">
                        <a:lnSpc>
                          <a:spcPct val="100000"/>
                        </a:lnSpc>
                        <a:spcAft>
                          <a:spcPts val="800"/>
                        </a:spcAft>
                      </a:pPr>
                      <a:r>
                        <a:rPr lang="tr-TR" sz="2600" dirty="0">
                          <a:solidFill>
                            <a:schemeClr val="tx1"/>
                          </a:solidFill>
                          <a:effectLst/>
                        </a:rPr>
                        <a:t>B-Tetkik müşterisinin tanımlanması,</a:t>
                      </a:r>
                    </a:p>
                    <a:p>
                      <a:pPr lvl="1">
                        <a:lnSpc>
                          <a:spcPct val="100000"/>
                        </a:lnSpc>
                        <a:spcAft>
                          <a:spcPts val="800"/>
                        </a:spcAft>
                      </a:pPr>
                      <a:r>
                        <a:rPr lang="tr-TR" sz="2600" dirty="0">
                          <a:solidFill>
                            <a:srgbClr val="00B050"/>
                          </a:solidFill>
                          <a:effectLst/>
                        </a:rPr>
                        <a:t>C-Tetkikte, tetkik ekibi ve tetkik edilen katılımcıların tanımlanması,</a:t>
                      </a:r>
                    </a:p>
                    <a:p>
                      <a:pPr lvl="1">
                        <a:lnSpc>
                          <a:spcPct val="100000"/>
                        </a:lnSpc>
                        <a:spcAft>
                          <a:spcPts val="800"/>
                        </a:spcAft>
                      </a:pPr>
                      <a:r>
                        <a:rPr lang="tr-TR" sz="2600" dirty="0">
                          <a:solidFill>
                            <a:schemeClr val="tx1"/>
                          </a:solidFill>
                          <a:effectLst/>
                        </a:rPr>
                        <a:t>D-Tetkik faaliyetlerinin yürütüldüğü tarihler ve yerler,</a:t>
                      </a:r>
                    </a:p>
                    <a:p>
                      <a:pPr lvl="1">
                        <a:lnSpc>
                          <a:spcPct val="100000"/>
                        </a:lnSpc>
                        <a:spcAft>
                          <a:spcPts val="800"/>
                        </a:spcAft>
                      </a:pPr>
                      <a:r>
                        <a:rPr lang="tr-TR" sz="2600" dirty="0">
                          <a:solidFill>
                            <a:srgbClr val="00B050"/>
                          </a:solidFill>
                          <a:effectLst/>
                        </a:rPr>
                        <a:t>E-Tetkik bulguları ve ilgili delillerine dayalı Tetkik sonuçları,</a:t>
                      </a:r>
                    </a:p>
                    <a:p>
                      <a:pPr lvl="1">
                        <a:lnSpc>
                          <a:spcPct val="100000"/>
                        </a:lnSpc>
                        <a:spcAft>
                          <a:spcPts val="800"/>
                        </a:spcAft>
                      </a:pPr>
                      <a:r>
                        <a:rPr lang="tr-TR" sz="2600" dirty="0">
                          <a:solidFill>
                            <a:schemeClr val="tx1"/>
                          </a:solidFill>
                          <a:effectLst/>
                        </a:rPr>
                        <a:t>F-Tetkik kriterlerinin ne derecede yerine getirdiğinin bir ifadesi</a:t>
                      </a:r>
                    </a:p>
                    <a:p>
                      <a:pPr lvl="1">
                        <a:lnSpc>
                          <a:spcPct val="100000"/>
                        </a:lnSpc>
                        <a:spcAft>
                          <a:spcPts val="800"/>
                        </a:spcAft>
                      </a:pPr>
                      <a:r>
                        <a:rPr lang="tr-TR" sz="2600" dirty="0">
                          <a:solidFill>
                            <a:srgbClr val="00B050"/>
                          </a:solidFill>
                          <a:effectLst/>
                        </a:rPr>
                        <a:t>G-Varsa Düzeltici faaliyet talebi ve düzeltme süresi</a:t>
                      </a:r>
                      <a:endParaRPr lang="tr-TR" sz="2600" i="1" dirty="0">
                        <a:solidFill>
                          <a:srgbClr val="00B050"/>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749489269"/>
                  </a:ext>
                </a:extLst>
              </a:tr>
            </a:tbl>
          </a:graphicData>
        </a:graphic>
      </p:graphicFrame>
    </p:spTree>
    <p:extLst>
      <p:ext uri="{BB962C8B-B14F-4D97-AF65-F5344CB8AC3E}">
        <p14:creationId xmlns:p14="http://schemas.microsoft.com/office/powerpoint/2010/main" val="1816023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595745" y="1427018"/>
            <a:ext cx="11319165" cy="473825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endParaRPr lang="tr-TR" sz="3400" dirty="0">
              <a:latin typeface="+mj-lt"/>
            </a:endParaRPr>
          </a:p>
        </p:txBody>
      </p:sp>
      <p:sp>
        <p:nvSpPr>
          <p:cNvPr id="7" name="Metin kutusu 6">
            <a:extLst>
              <a:ext uri="{FF2B5EF4-FFF2-40B4-BE49-F238E27FC236}">
                <a16:creationId xmlns:a16="http://schemas.microsoft.com/office/drawing/2014/main" id="{1894CAF3-78FD-40C9-A7AA-B9D760D14894}"/>
              </a:ext>
            </a:extLst>
          </p:cNvPr>
          <p:cNvSpPr txBox="1"/>
          <p:nvPr/>
        </p:nvSpPr>
        <p:spPr>
          <a:xfrm>
            <a:off x="2201662" y="6311567"/>
            <a:ext cx="7643677" cy="307777"/>
          </a:xfrm>
          <a:prstGeom prst="rect">
            <a:avLst/>
          </a:prstGeom>
          <a:noFill/>
        </p:spPr>
        <p:txBody>
          <a:bodyPr wrap="square">
            <a:spAutoFit/>
          </a:bodyPr>
          <a:lstStyle/>
          <a:p>
            <a:r>
              <a:rPr lang="tr-TR" sz="1400" b="1" i="1" dirty="0">
                <a:solidFill>
                  <a:srgbClr val="002060"/>
                </a:solidFill>
              </a:rPr>
              <a:t>Sıddık AKDOĞAN </a:t>
            </a:r>
            <a:r>
              <a:rPr lang="tr-TR" sz="1400" b="1" i="1" dirty="0" err="1">
                <a:solidFill>
                  <a:srgbClr val="002060"/>
                </a:solidFill>
              </a:rPr>
              <a:t>Kad</a:t>
            </a:r>
            <a:r>
              <a:rPr lang="tr-TR" sz="1400" b="1" i="1" dirty="0">
                <a:solidFill>
                  <a:srgbClr val="002060"/>
                </a:solidFill>
              </a:rPr>
              <a:t>. Tek. / Makine Müh. / İş Güvenliği (B) Uzmanı / KYS-BTG / İSGY-TG</a:t>
            </a:r>
          </a:p>
        </p:txBody>
      </p:sp>
      <p:sp>
        <p:nvSpPr>
          <p:cNvPr id="4" name="Başlık 3">
            <a:extLst>
              <a:ext uri="{FF2B5EF4-FFF2-40B4-BE49-F238E27FC236}">
                <a16:creationId xmlns:a16="http://schemas.microsoft.com/office/drawing/2014/main" id="{10AE7811-6ED5-4D46-A416-F3D5A07787C2}"/>
              </a:ext>
            </a:extLst>
          </p:cNvPr>
          <p:cNvSpPr>
            <a:spLocks noGrp="1"/>
          </p:cNvSpPr>
          <p:nvPr>
            <p:ph type="ctrTitle"/>
          </p:nvPr>
        </p:nvSpPr>
        <p:spPr/>
        <p:txBody>
          <a:bodyPr/>
          <a:lstStyle/>
          <a:p>
            <a:endParaRPr lang="tr-TR"/>
          </a:p>
        </p:txBody>
      </p:sp>
      <p:pic>
        <p:nvPicPr>
          <p:cNvPr id="11" name="Resim 10">
            <a:extLst>
              <a:ext uri="{FF2B5EF4-FFF2-40B4-BE49-F238E27FC236}">
                <a16:creationId xmlns:a16="http://schemas.microsoft.com/office/drawing/2014/main" id="{29D481E8-C2BB-465D-B707-15121DF880FB}"/>
              </a:ext>
            </a:extLst>
          </p:cNvPr>
          <p:cNvPicPr>
            <a:picLocks noChangeAspect="1"/>
          </p:cNvPicPr>
          <p:nvPr/>
        </p:nvPicPr>
        <p:blipFill>
          <a:blip r:embed="rId2"/>
          <a:stretch>
            <a:fillRect/>
          </a:stretch>
        </p:blipFill>
        <p:spPr>
          <a:xfrm>
            <a:off x="10392" y="447"/>
            <a:ext cx="12171216" cy="6857107"/>
          </a:xfrm>
          <a:prstGeom prst="rect">
            <a:avLst/>
          </a:prstGeom>
        </p:spPr>
      </p:pic>
      <p:pic>
        <p:nvPicPr>
          <p:cNvPr id="15" name="8 Resim">
            <a:extLst>
              <a:ext uri="{FF2B5EF4-FFF2-40B4-BE49-F238E27FC236}">
                <a16:creationId xmlns:a16="http://schemas.microsoft.com/office/drawing/2014/main" id="{3C31A0A2-24EE-4C1B-BAEF-AC466EF4C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694" y="4079927"/>
            <a:ext cx="3152740" cy="2201822"/>
          </a:xfrm>
          <a:prstGeom prst="rect">
            <a:avLst/>
          </a:prstGeo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Lst>
        </p:spPr>
      </p:pic>
      <p:pic>
        <p:nvPicPr>
          <p:cNvPr id="16" name="Resim 15">
            <a:extLst>
              <a:ext uri="{FF2B5EF4-FFF2-40B4-BE49-F238E27FC236}">
                <a16:creationId xmlns:a16="http://schemas.microsoft.com/office/drawing/2014/main" id="{317F0B67-4F67-4478-99CB-A8E45C95FA94}"/>
              </a:ext>
            </a:extLst>
          </p:cNvPr>
          <p:cNvPicPr>
            <a:picLocks noChangeAspect="1"/>
          </p:cNvPicPr>
          <p:nvPr/>
        </p:nvPicPr>
        <p:blipFill>
          <a:blip r:embed="rId4"/>
          <a:stretch>
            <a:fillRect/>
          </a:stretch>
        </p:blipFill>
        <p:spPr>
          <a:xfrm>
            <a:off x="3900894" y="4092411"/>
            <a:ext cx="3018826" cy="2189338"/>
          </a:xfrm>
          <a:prstGeom prst="rect">
            <a:avLst/>
          </a:prstGeom>
          <a:ln>
            <a:noFill/>
          </a:ln>
          <a:effectLst>
            <a:softEdge rad="112500"/>
          </a:effectLst>
        </p:spPr>
      </p:pic>
      <p:pic>
        <p:nvPicPr>
          <p:cNvPr id="17" name="Picture 2" descr="Müşteri Şikayet Yönetimi">
            <a:extLst>
              <a:ext uri="{FF2B5EF4-FFF2-40B4-BE49-F238E27FC236}">
                <a16:creationId xmlns:a16="http://schemas.microsoft.com/office/drawing/2014/main" id="{04FCE834-419E-4D34-8D0D-713A7B8F2B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0037" y="5070077"/>
            <a:ext cx="1438013" cy="11187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4" descr="Hedefler için Planlama ve Harekete Geçme">
            <a:extLst>
              <a:ext uri="{FF2B5EF4-FFF2-40B4-BE49-F238E27FC236}">
                <a16:creationId xmlns:a16="http://schemas.microsoft.com/office/drawing/2014/main" id="{99D96FA4-7229-45BE-AFCF-60244078C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660" y="4090853"/>
            <a:ext cx="3115319" cy="2190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9 Resim" descr="spinearth">
            <a:extLst>
              <a:ext uri="{FF2B5EF4-FFF2-40B4-BE49-F238E27FC236}">
                <a16:creationId xmlns:a16="http://schemas.microsoft.com/office/drawing/2014/main" id="{A207B84C-3821-42AC-A590-7536AA0C82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69412" y="4316596"/>
            <a:ext cx="1563753" cy="150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Resim 10">
            <a:extLst>
              <a:ext uri="{FF2B5EF4-FFF2-40B4-BE49-F238E27FC236}">
                <a16:creationId xmlns:a16="http://schemas.microsoft.com/office/drawing/2014/main" id="{CE586F17-0757-4282-840B-9F283A5252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80135"/>
          <a:stretch>
            <a:fillRect/>
          </a:stretch>
        </p:blipFill>
        <p:spPr bwMode="auto">
          <a:xfrm>
            <a:off x="10374487" y="4411603"/>
            <a:ext cx="942474" cy="140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Başlık 1">
            <a:extLst>
              <a:ext uri="{FF2B5EF4-FFF2-40B4-BE49-F238E27FC236}">
                <a16:creationId xmlns:a16="http://schemas.microsoft.com/office/drawing/2014/main" id="{EE4BF3CB-9B67-419A-A9B9-E575E7C1DDE9}"/>
              </a:ext>
            </a:extLst>
          </p:cNvPr>
          <p:cNvSpPr txBox="1">
            <a:spLocks/>
          </p:cNvSpPr>
          <p:nvPr/>
        </p:nvSpPr>
        <p:spPr>
          <a:xfrm>
            <a:off x="350108" y="358391"/>
            <a:ext cx="11564801" cy="72087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3600" b="1" dirty="0">
                <a:solidFill>
                  <a:schemeClr val="bg1"/>
                </a:solidFill>
                <a:ea typeface="Times New Roman" panose="02020603050405020304" pitchFamily="18" charset="0"/>
                <a:cs typeface="Times New Roman" panose="02020603050405020304" pitchFamily="18" charset="0"/>
              </a:rPr>
              <a:t>TKGM KALİTE ÇALIŞTAYI</a:t>
            </a:r>
          </a:p>
        </p:txBody>
      </p:sp>
    </p:spTree>
    <p:extLst>
      <p:ext uri="{BB962C8B-B14F-4D97-AF65-F5344CB8AC3E}">
        <p14:creationId xmlns:p14="http://schemas.microsoft.com/office/powerpoint/2010/main" val="275061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40636"/>
            <a:ext cx="11564801" cy="494227"/>
          </a:xfrm>
        </p:spPr>
        <p:txBody>
          <a:bodyPr>
            <a:normAutofit fontScale="90000"/>
          </a:bodyPr>
          <a:lstStyle/>
          <a:p>
            <a:pPr algn="ctr"/>
            <a:r>
              <a:rPr lang="tr-TR" sz="3200" b="1" dirty="0">
                <a:solidFill>
                  <a:srgbClr val="00B050"/>
                </a:solidFill>
              </a:rPr>
              <a:t> KURULUŞUN BAĞLAMI - ÜRÜN VE HİZMET SUNUMUNDA PUKÖ</a:t>
            </a:r>
            <a:endParaRPr lang="tr-TR" sz="3200" b="1" dirty="0">
              <a:solidFill>
                <a:schemeClr val="accent2"/>
              </a:solidFill>
              <a:effectLst/>
              <a:latin typeface="+mj-lt"/>
              <a:ea typeface="Times New Roman" panose="02020603050405020304" pitchFamily="18" charset="0"/>
              <a:cs typeface="Times New Roman" panose="02020603050405020304" pitchFamily="18" charset="0"/>
            </a:endParaRPr>
          </a:p>
        </p:txBody>
      </p:sp>
      <p:sp>
        <p:nvSpPr>
          <p:cNvPr id="8" name="Başlık 1">
            <a:extLst>
              <a:ext uri="{FF2B5EF4-FFF2-40B4-BE49-F238E27FC236}">
                <a16:creationId xmlns:a16="http://schemas.microsoft.com/office/drawing/2014/main" id="{E0485981-110C-4DEE-BAE6-C8AA33D375FA}"/>
              </a:ext>
            </a:extLst>
          </p:cNvPr>
          <p:cNvSpPr txBox="1">
            <a:spLocks/>
          </p:cNvSpPr>
          <p:nvPr/>
        </p:nvSpPr>
        <p:spPr>
          <a:xfrm>
            <a:off x="1441141" y="913608"/>
            <a:ext cx="10376786" cy="48923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tr-TR" sz="2800" b="1" dirty="0">
                <a:solidFill>
                  <a:srgbClr val="0070C0"/>
                </a:solidFill>
              </a:rPr>
              <a:t>Kurum/Kuruluş : Ürün-Hizmet</a:t>
            </a:r>
          </a:p>
          <a:p>
            <a:pPr marL="457200" indent="-457200" algn="l">
              <a:buFont typeface="Arial" panose="020B0604020202020204" pitchFamily="34" charset="0"/>
              <a:buChar char="•"/>
            </a:pPr>
            <a:r>
              <a:rPr lang="tr-TR" sz="2800" b="1" dirty="0">
                <a:solidFill>
                  <a:srgbClr val="FF0000"/>
                </a:solidFill>
              </a:rPr>
              <a:t>P</a:t>
            </a:r>
            <a:r>
              <a:rPr lang="tr-TR" sz="2800" b="1" dirty="0">
                <a:solidFill>
                  <a:srgbClr val="0070C0"/>
                </a:solidFill>
              </a:rPr>
              <a:t>    İç – Dış Hususlar / İlgili Tarafların İhtiyaç ve Beklentileri</a:t>
            </a:r>
          </a:p>
          <a:p>
            <a:pPr algn="l"/>
            <a:r>
              <a:rPr lang="tr-TR" sz="2800" b="1" dirty="0">
                <a:solidFill>
                  <a:srgbClr val="0070C0"/>
                </a:solidFill>
              </a:rPr>
              <a:t>           </a:t>
            </a:r>
            <a:r>
              <a:rPr lang="tr-TR" sz="2400" b="1" dirty="0">
                <a:solidFill>
                  <a:schemeClr val="accent2">
                    <a:lumMod val="50000"/>
                  </a:schemeClr>
                </a:solidFill>
              </a:rPr>
              <a:t>( Kaynaklar: İnsan, alt yapı, yardımcı ekipman, enerji </a:t>
            </a:r>
            <a:r>
              <a:rPr lang="tr-TR" sz="2400" b="1" dirty="0" err="1">
                <a:solidFill>
                  <a:schemeClr val="accent2">
                    <a:lumMod val="50000"/>
                  </a:schemeClr>
                </a:solidFill>
              </a:rPr>
              <a:t>vb</a:t>
            </a:r>
            <a:r>
              <a:rPr lang="tr-TR" sz="2400" b="1" dirty="0">
                <a:solidFill>
                  <a:schemeClr val="accent2">
                    <a:lumMod val="50000"/>
                  </a:schemeClr>
                </a:solidFill>
              </a:rPr>
              <a:t> </a:t>
            </a:r>
            <a:r>
              <a:rPr lang="tr-TR" sz="2400" b="1" dirty="0">
                <a:solidFill>
                  <a:srgbClr val="FF0000"/>
                </a:solidFill>
              </a:rPr>
              <a:t>Madde 4-5-6-7</a:t>
            </a:r>
            <a:r>
              <a:rPr lang="tr-TR" sz="2400" b="1" dirty="0">
                <a:solidFill>
                  <a:schemeClr val="accent2">
                    <a:lumMod val="50000"/>
                  </a:schemeClr>
                </a:solidFill>
              </a:rPr>
              <a:t>)</a:t>
            </a:r>
            <a:endParaRPr lang="tr-TR" sz="2800" b="1" dirty="0">
              <a:solidFill>
                <a:schemeClr val="accent2">
                  <a:lumMod val="50000"/>
                </a:schemeClr>
              </a:solidFill>
            </a:endParaRPr>
          </a:p>
          <a:p>
            <a:pPr marL="457200" indent="-457200" algn="l">
              <a:buFont typeface="Arial" panose="020B0604020202020204" pitchFamily="34" charset="0"/>
              <a:buChar char="•"/>
            </a:pPr>
            <a:r>
              <a:rPr lang="tr-TR" sz="2800" b="1" dirty="0">
                <a:solidFill>
                  <a:srgbClr val="FF0000"/>
                </a:solidFill>
              </a:rPr>
              <a:t>U</a:t>
            </a:r>
            <a:r>
              <a:rPr lang="tr-TR" sz="2800" b="1" dirty="0">
                <a:solidFill>
                  <a:srgbClr val="0070C0"/>
                </a:solidFill>
              </a:rPr>
              <a:t>   Süreçler</a:t>
            </a:r>
          </a:p>
          <a:p>
            <a:pPr algn="l"/>
            <a:r>
              <a:rPr lang="tr-TR" sz="2400" b="1" dirty="0">
                <a:solidFill>
                  <a:srgbClr val="0070C0"/>
                </a:solidFill>
              </a:rPr>
              <a:t>           </a:t>
            </a:r>
            <a:r>
              <a:rPr lang="tr-TR" sz="2400" b="1" dirty="0">
                <a:solidFill>
                  <a:schemeClr val="accent2">
                    <a:lumMod val="50000"/>
                  </a:schemeClr>
                </a:solidFill>
              </a:rPr>
              <a:t>( Ürün üretimi / hizmet sunumu </a:t>
            </a:r>
            <a:r>
              <a:rPr lang="tr-TR" sz="2400" b="1" dirty="0">
                <a:solidFill>
                  <a:srgbClr val="FF0000"/>
                </a:solidFill>
              </a:rPr>
              <a:t>Madde 8</a:t>
            </a:r>
            <a:r>
              <a:rPr lang="tr-TR" sz="2400" b="1" dirty="0">
                <a:solidFill>
                  <a:schemeClr val="accent2">
                    <a:lumMod val="50000"/>
                  </a:schemeClr>
                </a:solidFill>
              </a:rPr>
              <a:t>)</a:t>
            </a:r>
          </a:p>
          <a:p>
            <a:pPr marL="457200" indent="-457200" algn="l">
              <a:buFont typeface="Arial" panose="020B0604020202020204" pitchFamily="34" charset="0"/>
              <a:buChar char="•"/>
            </a:pPr>
            <a:r>
              <a:rPr lang="tr-TR" sz="2800" b="1" dirty="0">
                <a:solidFill>
                  <a:srgbClr val="FF0000"/>
                </a:solidFill>
              </a:rPr>
              <a:t>K </a:t>
            </a:r>
            <a:r>
              <a:rPr lang="tr-TR" sz="2800" b="1" dirty="0">
                <a:solidFill>
                  <a:srgbClr val="0070C0"/>
                </a:solidFill>
              </a:rPr>
              <a:t>  Ölçme Analiz</a:t>
            </a:r>
          </a:p>
          <a:p>
            <a:pPr algn="l"/>
            <a:r>
              <a:rPr lang="tr-TR" sz="2400" b="1" dirty="0">
                <a:solidFill>
                  <a:schemeClr val="accent2">
                    <a:lumMod val="50000"/>
                  </a:schemeClr>
                </a:solidFill>
              </a:rPr>
              <a:t>            (Süreç verileri, tetkikler, diğer ölçümler… </a:t>
            </a:r>
            <a:r>
              <a:rPr lang="tr-TR" sz="2400" b="1" dirty="0">
                <a:solidFill>
                  <a:srgbClr val="FF0000"/>
                </a:solidFill>
              </a:rPr>
              <a:t>Madde 9</a:t>
            </a:r>
            <a:r>
              <a:rPr lang="tr-TR" sz="2400" b="1" dirty="0">
                <a:solidFill>
                  <a:schemeClr val="accent2">
                    <a:lumMod val="50000"/>
                  </a:schemeClr>
                </a:solidFill>
              </a:rPr>
              <a:t>)</a:t>
            </a:r>
          </a:p>
          <a:p>
            <a:pPr marL="457200" indent="-457200" algn="l">
              <a:buFont typeface="Arial" panose="020B0604020202020204" pitchFamily="34" charset="0"/>
              <a:buChar char="•"/>
            </a:pPr>
            <a:r>
              <a:rPr lang="tr-TR" sz="2800" b="1" dirty="0">
                <a:solidFill>
                  <a:srgbClr val="FF0000"/>
                </a:solidFill>
              </a:rPr>
              <a:t>Ö</a:t>
            </a:r>
            <a:r>
              <a:rPr lang="tr-TR" sz="2800" b="1" dirty="0">
                <a:solidFill>
                  <a:srgbClr val="0070C0"/>
                </a:solidFill>
              </a:rPr>
              <a:t>   YGG Toplantısı / Revizyon</a:t>
            </a:r>
          </a:p>
          <a:p>
            <a:pPr algn="l"/>
            <a:r>
              <a:rPr lang="tr-TR" sz="2400" b="1" dirty="0">
                <a:solidFill>
                  <a:srgbClr val="0070C0"/>
                </a:solidFill>
              </a:rPr>
              <a:t>            </a:t>
            </a:r>
            <a:r>
              <a:rPr lang="tr-TR" sz="2400" b="1" dirty="0">
                <a:solidFill>
                  <a:schemeClr val="accent2">
                    <a:lumMod val="50000"/>
                  </a:schemeClr>
                </a:solidFill>
              </a:rPr>
              <a:t>( Verileri değerlendir, yeni kararlar al. </a:t>
            </a:r>
            <a:r>
              <a:rPr lang="tr-TR" sz="2400" b="1" dirty="0">
                <a:solidFill>
                  <a:srgbClr val="FF0000"/>
                </a:solidFill>
              </a:rPr>
              <a:t>Madde 10</a:t>
            </a:r>
            <a:r>
              <a:rPr lang="tr-TR" sz="2400" b="1" dirty="0">
                <a:solidFill>
                  <a:schemeClr val="accent2">
                    <a:lumMod val="50000"/>
                  </a:schemeClr>
                </a:solidFill>
              </a:rPr>
              <a:t>)</a:t>
            </a:r>
          </a:p>
          <a:p>
            <a:pPr algn="l"/>
            <a:endParaRPr lang="tr-TR" sz="2400" b="1" dirty="0">
              <a:solidFill>
                <a:schemeClr val="accent2">
                  <a:lumMod val="50000"/>
                </a:schemeClr>
              </a:solidFill>
            </a:endParaRPr>
          </a:p>
          <a:p>
            <a:pPr algn="l"/>
            <a:r>
              <a:rPr lang="tr-TR" sz="2400" b="1" i="1" dirty="0">
                <a:solidFill>
                  <a:srgbClr val="00B050"/>
                </a:solidFill>
                <a:effectLst/>
                <a:ea typeface="Calibri" panose="020F0502020204030204" pitchFamily="34" charset="0"/>
                <a:cs typeface="Times New Roman" panose="02020603050405020304" pitchFamily="18" charset="0"/>
              </a:rPr>
              <a:t>«Kuruluşun bağlamı, kuruluşun hedeflerini gerçekleştirmek ve geliştirmek için kuruluşun yaklaşımını etkileyebilecek iç ve dış hususlarının birleşimidir.»</a:t>
            </a:r>
          </a:p>
          <a:p>
            <a:pPr algn="l"/>
            <a:endParaRPr lang="tr-TR" sz="2400" b="1" dirty="0">
              <a:solidFill>
                <a:schemeClr val="accent2">
                  <a:lumMod val="50000"/>
                </a:schemeClr>
              </a:solidFill>
            </a:endParaRPr>
          </a:p>
        </p:txBody>
      </p:sp>
    </p:spTree>
    <p:extLst>
      <p:ext uri="{BB962C8B-B14F-4D97-AF65-F5344CB8AC3E}">
        <p14:creationId xmlns:p14="http://schemas.microsoft.com/office/powerpoint/2010/main" val="404726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58391"/>
            <a:ext cx="11564801" cy="494227"/>
          </a:xfrm>
        </p:spPr>
        <p:txBody>
          <a:bodyPr>
            <a:normAutofit fontScale="90000"/>
          </a:bodyPr>
          <a:lstStyle/>
          <a:p>
            <a:r>
              <a:rPr lang="tr-TR" sz="3200" b="1" dirty="0">
                <a:solidFill>
                  <a:srgbClr val="00B050"/>
                </a:solidFill>
              </a:rPr>
              <a:t>KURULUŞTA PUKÖ NASIL UYGULANMALI</a:t>
            </a:r>
            <a:endParaRPr lang="tr-TR" sz="4000" dirty="0">
              <a:solidFill>
                <a:srgbClr val="00B050"/>
              </a:solidFill>
            </a:endParaRPr>
          </a:p>
        </p:txBody>
      </p:sp>
      <p:sp>
        <p:nvSpPr>
          <p:cNvPr id="5" name="Başlık 1">
            <a:extLst>
              <a:ext uri="{FF2B5EF4-FFF2-40B4-BE49-F238E27FC236}">
                <a16:creationId xmlns:a16="http://schemas.microsoft.com/office/drawing/2014/main" id="{B707D910-EC96-5E43-824D-A4B77D0D00AC}"/>
              </a:ext>
            </a:extLst>
          </p:cNvPr>
          <p:cNvSpPr txBox="1">
            <a:spLocks/>
          </p:cNvSpPr>
          <p:nvPr/>
        </p:nvSpPr>
        <p:spPr>
          <a:xfrm>
            <a:off x="350108" y="913609"/>
            <a:ext cx="11467819" cy="4653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2800" b="1" dirty="0">
                <a:solidFill>
                  <a:srgbClr val="0070C0"/>
                </a:solidFill>
              </a:rPr>
              <a:t>Standart, kalite yönetim sistemi için evrensel gereksinimleri belirler:</a:t>
            </a:r>
          </a:p>
        </p:txBody>
      </p:sp>
      <p:sp>
        <p:nvSpPr>
          <p:cNvPr id="6" name="Başlık 1">
            <a:extLst>
              <a:ext uri="{FF2B5EF4-FFF2-40B4-BE49-F238E27FC236}">
                <a16:creationId xmlns:a16="http://schemas.microsoft.com/office/drawing/2014/main" id="{02190DF1-A65B-0045-827E-7283B2432FB8}"/>
              </a:ext>
            </a:extLst>
          </p:cNvPr>
          <p:cNvSpPr txBox="1">
            <a:spLocks/>
          </p:cNvSpPr>
          <p:nvPr/>
        </p:nvSpPr>
        <p:spPr>
          <a:xfrm>
            <a:off x="253126" y="1496291"/>
            <a:ext cx="11564801" cy="2812843"/>
          </a:xfrm>
          <a:prstGeom prst="rect">
            <a:avLst/>
          </a:prstGeom>
        </p:spPr>
        <p:txBody>
          <a:bodyPr vert="horz" lIns="91440" tIns="45720" rIns="91440" bIns="45720" rtlCol="0" anchor="t">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lnSpc>
                <a:spcPct val="120000"/>
              </a:lnSpc>
            </a:pPr>
            <a:r>
              <a:rPr lang="tr-TR" sz="9600" b="1" i="1" dirty="0"/>
              <a:t>       PUKÖ döngüsüne dayanan sürekli iyileştirme isteği olmalıdır / </a:t>
            </a:r>
            <a:r>
              <a:rPr lang="tr-TR" sz="9600" b="1" i="1" dirty="0" err="1">
                <a:solidFill>
                  <a:srgbClr val="FF6600"/>
                </a:solidFill>
              </a:rPr>
              <a:t>Proaktif</a:t>
            </a:r>
            <a:r>
              <a:rPr lang="tr-TR" sz="9600" b="1" i="1" dirty="0">
                <a:solidFill>
                  <a:srgbClr val="FF6600"/>
                </a:solidFill>
              </a:rPr>
              <a:t> başarı hedefi</a:t>
            </a:r>
            <a:r>
              <a:rPr lang="tr-TR" sz="9600" b="1" i="1" dirty="0"/>
              <a:t> </a:t>
            </a:r>
          </a:p>
          <a:p>
            <a:pPr lvl="0" algn="l">
              <a:lnSpc>
                <a:spcPct val="120000"/>
              </a:lnSpc>
            </a:pPr>
            <a:r>
              <a:rPr lang="tr-TR" sz="9600" b="1" i="1" dirty="0"/>
              <a:t>       Kuruluşun net kalite hedefleri ve stratejileri olmalıdır / </a:t>
            </a:r>
            <a:r>
              <a:rPr lang="tr-TR" sz="9600" b="1" i="1" dirty="0">
                <a:solidFill>
                  <a:srgbClr val="FF6600"/>
                </a:solidFill>
              </a:rPr>
              <a:t>Stratejik Plan – amaç ve hedefler </a:t>
            </a:r>
          </a:p>
          <a:p>
            <a:pPr lvl="0" algn="l">
              <a:lnSpc>
                <a:spcPct val="120000"/>
              </a:lnSpc>
            </a:pPr>
            <a:r>
              <a:rPr lang="tr-TR" sz="9600" b="1" i="1" dirty="0"/>
              <a:t>       Süreçler şeffaf olmalı, verimli işletilmelidir / </a:t>
            </a:r>
            <a:r>
              <a:rPr lang="tr-TR" sz="9600" b="1" i="1" dirty="0">
                <a:solidFill>
                  <a:srgbClr val="FF6600"/>
                </a:solidFill>
              </a:rPr>
              <a:t>ilgililerde anlayış ve uygulama birliği </a:t>
            </a:r>
          </a:p>
          <a:p>
            <a:pPr lvl="0" algn="l">
              <a:lnSpc>
                <a:spcPct val="120000"/>
              </a:lnSpc>
            </a:pPr>
            <a:r>
              <a:rPr lang="tr-TR" sz="9600" b="1" i="1" dirty="0"/>
              <a:t>       Sonuçlar ölçülebilir ve belgelenmiş olmalıdır / </a:t>
            </a:r>
            <a:r>
              <a:rPr lang="tr-TR" sz="9600" b="1" i="1" dirty="0">
                <a:solidFill>
                  <a:srgbClr val="FF6600"/>
                </a:solidFill>
              </a:rPr>
              <a:t>ölçme ve değerlendirmeye dayalı karar</a:t>
            </a:r>
          </a:p>
          <a:p>
            <a:pPr lvl="0" algn="l">
              <a:lnSpc>
                <a:spcPct val="120000"/>
              </a:lnSpc>
            </a:pPr>
            <a:r>
              <a:rPr lang="tr-TR" sz="9600" b="1" i="1" dirty="0"/>
              <a:t>       Yönetim, kaliteyi sahiplenmelidir / </a:t>
            </a:r>
            <a:r>
              <a:rPr lang="tr-TR" sz="9600" b="1" i="1" dirty="0">
                <a:solidFill>
                  <a:srgbClr val="FF6600"/>
                </a:solidFill>
              </a:rPr>
              <a:t>her seviyedeki yönetici sorumluluk almalıdır.</a:t>
            </a:r>
          </a:p>
          <a:p>
            <a:pPr algn="l"/>
            <a:r>
              <a:rPr lang="tr-TR" b="1" dirty="0"/>
              <a:t> </a:t>
            </a:r>
            <a:endParaRPr lang="tr-TR" dirty="0"/>
          </a:p>
          <a:p>
            <a:r>
              <a:rPr lang="tr-TR" sz="9600" dirty="0">
                <a:solidFill>
                  <a:srgbClr val="FF6600"/>
                </a:solidFill>
              </a:rPr>
              <a:t>Üst Yönetim, </a:t>
            </a:r>
            <a:r>
              <a:rPr lang="tr-TR" sz="9600" b="1" dirty="0">
                <a:solidFill>
                  <a:srgbClr val="FF6600"/>
                </a:solidFill>
              </a:rPr>
              <a:t>7</a:t>
            </a:r>
            <a:r>
              <a:rPr lang="tr-TR" sz="9600" dirty="0">
                <a:solidFill>
                  <a:srgbClr val="FF6600"/>
                </a:solidFill>
              </a:rPr>
              <a:t> </a:t>
            </a:r>
            <a:r>
              <a:rPr lang="tr-TR" sz="9600" b="1" i="1" dirty="0">
                <a:solidFill>
                  <a:srgbClr val="FF6600"/>
                </a:solidFill>
              </a:rPr>
              <a:t>Kalite Yönetim Prensibi </a:t>
            </a:r>
            <a:r>
              <a:rPr lang="tr-TR" sz="9600" dirty="0">
                <a:solidFill>
                  <a:srgbClr val="FF6600"/>
                </a:solidFill>
              </a:rPr>
              <a:t>çerçevesinde sürekli iyileştirmeye odaklanmalıdır</a:t>
            </a:r>
          </a:p>
          <a:p>
            <a:pPr algn="l"/>
            <a:r>
              <a:rPr lang="tr-TR" sz="5600" dirty="0">
                <a:latin typeface="Arial" panose="020B0604020202020204" pitchFamily="34" charset="0"/>
              </a:rPr>
              <a:t>        </a:t>
            </a:r>
            <a:endParaRPr lang="tr-TR" sz="1200" dirty="0">
              <a:latin typeface="Arial" panose="020B0604020202020204" pitchFamily="34" charset="0"/>
            </a:endParaRPr>
          </a:p>
          <a:p>
            <a:pPr algn="l"/>
            <a:r>
              <a:rPr lang="tr-TR" sz="5600" dirty="0">
                <a:latin typeface="Arial" panose="020B0604020202020204" pitchFamily="34" charset="0"/>
              </a:rPr>
              <a:t>        </a:t>
            </a:r>
            <a:r>
              <a:rPr lang="tr-TR" sz="4000" dirty="0">
                <a:latin typeface="Arial" panose="020B0604020202020204" pitchFamily="34" charset="0"/>
              </a:rPr>
              <a:t> </a:t>
            </a:r>
            <a:r>
              <a:rPr lang="tr-TR" sz="5600" dirty="0">
                <a:latin typeface="Arial" panose="020B0604020202020204" pitchFamily="34" charset="0"/>
              </a:rPr>
              <a:t>(</a:t>
            </a:r>
            <a:r>
              <a:rPr lang="tr-TR" sz="5600" b="0" i="0" u="none" strike="noStrike" baseline="0" dirty="0">
                <a:latin typeface="Arial" panose="020B0604020202020204" pitchFamily="34" charset="0"/>
              </a:rPr>
              <a:t>Müşteri odaklılık,  Liderlik, Kişilerin katılımı </a:t>
            </a:r>
            <a:r>
              <a:rPr lang="tr-TR" sz="5600" b="0" i="1" u="none" strike="noStrike" baseline="0" dirty="0">
                <a:latin typeface="Arial" panose="020B0604020202020204" pitchFamily="34" charset="0"/>
              </a:rPr>
              <a:t>(Personelin bağlılığı),</a:t>
            </a:r>
            <a:r>
              <a:rPr lang="tr-TR" sz="5600" b="0" i="0" u="none" strike="noStrike" baseline="0" dirty="0">
                <a:latin typeface="Arial" panose="020B0604020202020204" pitchFamily="34" charset="0"/>
              </a:rPr>
              <a:t> Proses yaklaşımı, İyileştirme, Kanıt esaslı karar alma, İlişki yönetimi)</a:t>
            </a:r>
            <a:endParaRPr lang="tr-TR" sz="9600" dirty="0">
              <a:solidFill>
                <a:srgbClr val="FF6600"/>
              </a:solidFill>
            </a:endParaRPr>
          </a:p>
          <a:p>
            <a:endParaRPr lang="tr-TR" dirty="0"/>
          </a:p>
        </p:txBody>
      </p:sp>
      <p:sp>
        <p:nvSpPr>
          <p:cNvPr id="3" name="Eylem Düğmesi: İleriye Git veya Sonrakine Git 2">
            <a:hlinkClick r:id="" action="ppaction://hlinkshowjump?jump=nextslide" highlightClick="1"/>
            <a:extLst>
              <a:ext uri="{FF2B5EF4-FFF2-40B4-BE49-F238E27FC236}">
                <a16:creationId xmlns:a16="http://schemas.microsoft.com/office/drawing/2014/main" id="{1BAB5E33-3119-45C6-A203-D2C90A804612}"/>
              </a:ext>
            </a:extLst>
          </p:cNvPr>
          <p:cNvSpPr/>
          <p:nvPr/>
        </p:nvSpPr>
        <p:spPr>
          <a:xfrm>
            <a:off x="417250" y="1642370"/>
            <a:ext cx="230820" cy="16867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Eylem Düğmesi: İleriye Git veya Sonrakine Git 6">
            <a:hlinkClick r:id="" action="ppaction://hlinkshowjump?jump=nextslide" highlightClick="1"/>
            <a:extLst>
              <a:ext uri="{FF2B5EF4-FFF2-40B4-BE49-F238E27FC236}">
                <a16:creationId xmlns:a16="http://schemas.microsoft.com/office/drawing/2014/main" id="{74215435-5699-418C-9216-BBEC437EFE85}"/>
              </a:ext>
            </a:extLst>
          </p:cNvPr>
          <p:cNvSpPr/>
          <p:nvPr/>
        </p:nvSpPr>
        <p:spPr>
          <a:xfrm>
            <a:off x="417250" y="2015232"/>
            <a:ext cx="230820" cy="16867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Eylem Düğmesi: İleriye Git veya Sonrakine Git 7">
            <a:hlinkClick r:id="" action="ppaction://hlinkshowjump?jump=nextslide" highlightClick="1"/>
            <a:extLst>
              <a:ext uri="{FF2B5EF4-FFF2-40B4-BE49-F238E27FC236}">
                <a16:creationId xmlns:a16="http://schemas.microsoft.com/office/drawing/2014/main" id="{15EE1DA3-E6DD-4C5B-B9E1-42C191F3DBAB}"/>
              </a:ext>
            </a:extLst>
          </p:cNvPr>
          <p:cNvSpPr/>
          <p:nvPr/>
        </p:nvSpPr>
        <p:spPr>
          <a:xfrm>
            <a:off x="417250" y="2388094"/>
            <a:ext cx="230820" cy="16867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Eylem Düğmesi: İleriye Git veya Sonrakine Git 8">
            <a:hlinkClick r:id="" action="ppaction://hlinkshowjump?jump=nextslide" highlightClick="1"/>
            <a:extLst>
              <a:ext uri="{FF2B5EF4-FFF2-40B4-BE49-F238E27FC236}">
                <a16:creationId xmlns:a16="http://schemas.microsoft.com/office/drawing/2014/main" id="{EF2DDB99-E135-4F5C-8D7B-B2567CCF62B5}"/>
              </a:ext>
            </a:extLst>
          </p:cNvPr>
          <p:cNvSpPr/>
          <p:nvPr/>
        </p:nvSpPr>
        <p:spPr>
          <a:xfrm>
            <a:off x="422900" y="2760956"/>
            <a:ext cx="230820" cy="16867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Eylem Düğmesi: İleriye Git veya Sonrakine Git 9">
            <a:hlinkClick r:id="" action="ppaction://hlinkshowjump?jump=nextslide" highlightClick="1"/>
            <a:extLst>
              <a:ext uri="{FF2B5EF4-FFF2-40B4-BE49-F238E27FC236}">
                <a16:creationId xmlns:a16="http://schemas.microsoft.com/office/drawing/2014/main" id="{0C48FE31-2D53-4AAA-8B87-837A631350DB}"/>
              </a:ext>
            </a:extLst>
          </p:cNvPr>
          <p:cNvSpPr/>
          <p:nvPr/>
        </p:nvSpPr>
        <p:spPr>
          <a:xfrm>
            <a:off x="422900" y="3129068"/>
            <a:ext cx="230820" cy="16867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id="{CFC43A2C-C4FD-4235-A2BF-B429573D2159}"/>
              </a:ext>
            </a:extLst>
          </p:cNvPr>
          <p:cNvSpPr txBox="1"/>
          <p:nvPr/>
        </p:nvSpPr>
        <p:spPr>
          <a:xfrm>
            <a:off x="411713" y="4557824"/>
            <a:ext cx="2501284" cy="430887"/>
          </a:xfrm>
          <a:prstGeom prst="rect">
            <a:avLst/>
          </a:prstGeom>
          <a:noFill/>
        </p:spPr>
        <p:txBody>
          <a:bodyPr wrap="square">
            <a:spAutoFit/>
          </a:bodyPr>
          <a:lstStyle/>
          <a:p>
            <a:r>
              <a:rPr lang="tr-TR" sz="2200" b="1" dirty="0">
                <a:solidFill>
                  <a:schemeClr val="bg1"/>
                </a:solidFill>
                <a:highlight>
                  <a:srgbClr val="000080"/>
                </a:highlight>
              </a:rPr>
              <a:t>*</a:t>
            </a:r>
            <a:r>
              <a:rPr lang="tr-TR" sz="2200" b="1" dirty="0">
                <a:solidFill>
                  <a:srgbClr val="FF6600"/>
                </a:solidFill>
                <a:highlight>
                  <a:srgbClr val="000080"/>
                </a:highlight>
              </a:rPr>
              <a:t> Müşteri odaklılık  </a:t>
            </a:r>
          </a:p>
        </p:txBody>
      </p:sp>
      <p:sp>
        <p:nvSpPr>
          <p:cNvPr id="12" name="Metin kutusu 11">
            <a:extLst>
              <a:ext uri="{FF2B5EF4-FFF2-40B4-BE49-F238E27FC236}">
                <a16:creationId xmlns:a16="http://schemas.microsoft.com/office/drawing/2014/main" id="{3668C609-BBE2-482D-8342-D84C58D1AB0B}"/>
              </a:ext>
            </a:extLst>
          </p:cNvPr>
          <p:cNvSpPr txBox="1"/>
          <p:nvPr/>
        </p:nvSpPr>
        <p:spPr>
          <a:xfrm>
            <a:off x="6465233" y="4395429"/>
            <a:ext cx="3167849" cy="769441"/>
          </a:xfrm>
          <a:prstGeom prst="rect">
            <a:avLst/>
          </a:prstGeom>
          <a:noFill/>
        </p:spPr>
        <p:txBody>
          <a:bodyPr wrap="square">
            <a:spAutoFit/>
          </a:bodyPr>
          <a:lstStyle/>
          <a:p>
            <a:r>
              <a:rPr lang="tr-TR" sz="2200" b="1" dirty="0">
                <a:solidFill>
                  <a:srgbClr val="0070C0"/>
                </a:solidFill>
              </a:rPr>
              <a:t>- Proses yaklaşımı </a:t>
            </a:r>
          </a:p>
          <a:p>
            <a:r>
              <a:rPr lang="tr-TR" sz="2200" b="1" dirty="0">
                <a:solidFill>
                  <a:srgbClr val="0070C0"/>
                </a:solidFill>
              </a:rPr>
              <a:t>- Kanıt esaslı karar alma </a:t>
            </a:r>
          </a:p>
        </p:txBody>
      </p:sp>
      <p:sp>
        <p:nvSpPr>
          <p:cNvPr id="13" name="Metin kutusu 12">
            <a:extLst>
              <a:ext uri="{FF2B5EF4-FFF2-40B4-BE49-F238E27FC236}">
                <a16:creationId xmlns:a16="http://schemas.microsoft.com/office/drawing/2014/main" id="{02BFB398-FA76-4AA9-B679-0AAB225A5AC2}"/>
              </a:ext>
            </a:extLst>
          </p:cNvPr>
          <p:cNvSpPr txBox="1"/>
          <p:nvPr/>
        </p:nvSpPr>
        <p:spPr>
          <a:xfrm>
            <a:off x="3543211" y="4227557"/>
            <a:ext cx="2501284" cy="1107996"/>
          </a:xfrm>
          <a:prstGeom prst="rect">
            <a:avLst/>
          </a:prstGeom>
          <a:noFill/>
        </p:spPr>
        <p:txBody>
          <a:bodyPr wrap="square">
            <a:spAutoFit/>
          </a:bodyPr>
          <a:lstStyle/>
          <a:p>
            <a:r>
              <a:rPr lang="tr-TR" sz="2200" b="1" dirty="0">
                <a:solidFill>
                  <a:srgbClr val="0070C0"/>
                </a:solidFill>
              </a:rPr>
              <a:t>- Liderlik</a:t>
            </a:r>
          </a:p>
          <a:p>
            <a:r>
              <a:rPr lang="tr-TR" sz="2200" b="1" dirty="0">
                <a:solidFill>
                  <a:srgbClr val="0070C0"/>
                </a:solidFill>
              </a:rPr>
              <a:t>- İlişki yönetimi        - Kişilerin katılımı </a:t>
            </a:r>
          </a:p>
        </p:txBody>
      </p:sp>
      <p:sp>
        <p:nvSpPr>
          <p:cNvPr id="15" name="Metin kutusu 14">
            <a:extLst>
              <a:ext uri="{FF2B5EF4-FFF2-40B4-BE49-F238E27FC236}">
                <a16:creationId xmlns:a16="http://schemas.microsoft.com/office/drawing/2014/main" id="{5859852E-0A09-46C0-8BFA-A85BF8259070}"/>
              </a:ext>
            </a:extLst>
          </p:cNvPr>
          <p:cNvSpPr txBox="1"/>
          <p:nvPr/>
        </p:nvSpPr>
        <p:spPr>
          <a:xfrm>
            <a:off x="10102164" y="4578319"/>
            <a:ext cx="1741872" cy="430887"/>
          </a:xfrm>
          <a:prstGeom prst="rect">
            <a:avLst/>
          </a:prstGeom>
          <a:noFill/>
        </p:spPr>
        <p:txBody>
          <a:bodyPr wrap="square">
            <a:spAutoFit/>
          </a:bodyPr>
          <a:lstStyle/>
          <a:p>
            <a:r>
              <a:rPr lang="tr-TR" sz="2200" b="1" dirty="0">
                <a:solidFill>
                  <a:schemeClr val="bg1"/>
                </a:solidFill>
                <a:highlight>
                  <a:srgbClr val="000080"/>
                </a:highlight>
              </a:rPr>
              <a:t>* </a:t>
            </a:r>
            <a:r>
              <a:rPr lang="tr-TR" sz="2200" b="1" dirty="0">
                <a:solidFill>
                  <a:srgbClr val="FF6600"/>
                </a:solidFill>
                <a:highlight>
                  <a:srgbClr val="000080"/>
                </a:highlight>
              </a:rPr>
              <a:t>İyileştirme </a:t>
            </a:r>
          </a:p>
        </p:txBody>
      </p:sp>
      <p:sp>
        <p:nvSpPr>
          <p:cNvPr id="4" name="Sol Sağ Ok 3"/>
          <p:cNvSpPr/>
          <p:nvPr/>
        </p:nvSpPr>
        <p:spPr>
          <a:xfrm>
            <a:off x="2776953" y="4675119"/>
            <a:ext cx="556782" cy="2487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ol Sağ Ok 15"/>
          <p:cNvSpPr/>
          <p:nvPr/>
        </p:nvSpPr>
        <p:spPr>
          <a:xfrm>
            <a:off x="5741385" y="4661449"/>
            <a:ext cx="557182" cy="27628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Sol Sağ Ok 16"/>
          <p:cNvSpPr/>
          <p:nvPr/>
        </p:nvSpPr>
        <p:spPr>
          <a:xfrm>
            <a:off x="9430065" y="4661449"/>
            <a:ext cx="523550" cy="2624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a:extLst>
              <a:ext uri="{FF2B5EF4-FFF2-40B4-BE49-F238E27FC236}">
                <a16:creationId xmlns:a16="http://schemas.microsoft.com/office/drawing/2014/main" id="{E8ECD374-FE75-4442-A4D7-2CECDD58740A}"/>
              </a:ext>
            </a:extLst>
          </p:cNvPr>
          <p:cNvSpPr txBox="1"/>
          <p:nvPr/>
        </p:nvSpPr>
        <p:spPr>
          <a:xfrm>
            <a:off x="3260132" y="5521243"/>
            <a:ext cx="2501284" cy="430887"/>
          </a:xfrm>
          <a:prstGeom prst="rect">
            <a:avLst/>
          </a:prstGeom>
          <a:noFill/>
        </p:spPr>
        <p:txBody>
          <a:bodyPr wrap="square">
            <a:spAutoFit/>
          </a:bodyPr>
          <a:lstStyle/>
          <a:p>
            <a:r>
              <a:rPr lang="tr-TR" sz="2200" b="1" dirty="0">
                <a:solidFill>
                  <a:srgbClr val="FF0000"/>
                </a:solidFill>
                <a:highlight>
                  <a:srgbClr val="000080"/>
                </a:highlight>
              </a:rPr>
              <a:t>*</a:t>
            </a:r>
            <a:r>
              <a:rPr lang="tr-TR" sz="2200" b="1" dirty="0">
                <a:solidFill>
                  <a:schemeClr val="bg1"/>
                </a:solidFill>
                <a:highlight>
                  <a:srgbClr val="000080"/>
                </a:highlight>
              </a:rPr>
              <a:t>Sürekli İyileştirme</a:t>
            </a:r>
            <a:r>
              <a:rPr lang="tr-TR" sz="2200" b="1" dirty="0">
                <a:solidFill>
                  <a:srgbClr val="FF6600"/>
                </a:solidFill>
                <a:highlight>
                  <a:srgbClr val="000080"/>
                </a:highlight>
              </a:rPr>
              <a:t> </a:t>
            </a:r>
          </a:p>
        </p:txBody>
      </p:sp>
      <p:sp>
        <p:nvSpPr>
          <p:cNvPr id="20" name="Metin kutusu 19">
            <a:extLst>
              <a:ext uri="{FF2B5EF4-FFF2-40B4-BE49-F238E27FC236}">
                <a16:creationId xmlns:a16="http://schemas.microsoft.com/office/drawing/2014/main" id="{33166DD3-0BD5-45E2-8D92-C542D531B046}"/>
              </a:ext>
            </a:extLst>
          </p:cNvPr>
          <p:cNvSpPr txBox="1"/>
          <p:nvPr/>
        </p:nvSpPr>
        <p:spPr>
          <a:xfrm>
            <a:off x="6404807" y="5513504"/>
            <a:ext cx="2112841" cy="430887"/>
          </a:xfrm>
          <a:prstGeom prst="rect">
            <a:avLst/>
          </a:prstGeom>
          <a:noFill/>
        </p:spPr>
        <p:txBody>
          <a:bodyPr wrap="square">
            <a:spAutoFit/>
          </a:bodyPr>
          <a:lstStyle/>
          <a:p>
            <a:r>
              <a:rPr lang="tr-TR" sz="2200" b="1" dirty="0">
                <a:solidFill>
                  <a:srgbClr val="FF0000"/>
                </a:solidFill>
                <a:highlight>
                  <a:srgbClr val="000080"/>
                </a:highlight>
              </a:rPr>
              <a:t>*</a:t>
            </a:r>
            <a:r>
              <a:rPr lang="tr-TR" sz="2200" b="1" dirty="0">
                <a:solidFill>
                  <a:schemeClr val="bg1"/>
                </a:solidFill>
                <a:highlight>
                  <a:srgbClr val="000080"/>
                </a:highlight>
              </a:rPr>
              <a:t> Sürdürebilirlik</a:t>
            </a:r>
            <a:endParaRPr lang="tr-TR" sz="2200" b="1" dirty="0">
              <a:solidFill>
                <a:srgbClr val="FF6600"/>
              </a:solidFill>
              <a:highlight>
                <a:srgbClr val="000080"/>
              </a:highlight>
            </a:endParaRPr>
          </a:p>
        </p:txBody>
      </p:sp>
      <p:sp>
        <p:nvSpPr>
          <p:cNvPr id="21" name="Sol Sağ Ok 3">
            <a:extLst>
              <a:ext uri="{FF2B5EF4-FFF2-40B4-BE49-F238E27FC236}">
                <a16:creationId xmlns:a16="http://schemas.microsoft.com/office/drawing/2014/main" id="{75DAEA84-3533-454C-A7AF-B98F2BC3AA7E}"/>
              </a:ext>
            </a:extLst>
          </p:cNvPr>
          <p:cNvSpPr/>
          <p:nvPr/>
        </p:nvSpPr>
        <p:spPr>
          <a:xfrm>
            <a:off x="5737116" y="5599877"/>
            <a:ext cx="556782" cy="2487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5129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45875A-CF8A-DC4D-8DEF-958EF3185420}"/>
              </a:ext>
            </a:extLst>
          </p:cNvPr>
          <p:cNvSpPr>
            <a:spLocks noGrp="1"/>
          </p:cNvSpPr>
          <p:nvPr>
            <p:ph type="ctrTitle"/>
          </p:nvPr>
        </p:nvSpPr>
        <p:spPr>
          <a:xfrm>
            <a:off x="350108" y="340636"/>
            <a:ext cx="11564801" cy="494227"/>
          </a:xfrm>
        </p:spPr>
        <p:txBody>
          <a:bodyPr>
            <a:normAutofit fontScale="90000"/>
          </a:bodyPr>
          <a:lstStyle/>
          <a:p>
            <a:pPr algn="ctr"/>
            <a:r>
              <a:rPr lang="tr-TR" sz="3200" b="1" dirty="0">
                <a:solidFill>
                  <a:srgbClr val="00B050"/>
                </a:solidFill>
              </a:rPr>
              <a:t> BU YIL HANGİ YÖNÜMÜZÜ GELİŞTİRECEĞİZ</a:t>
            </a:r>
            <a:endParaRPr lang="tr-TR" sz="3200" b="1" dirty="0">
              <a:solidFill>
                <a:schemeClr val="accent2"/>
              </a:solidFill>
              <a:effectLst/>
              <a:latin typeface="+mj-lt"/>
              <a:ea typeface="Times New Roman" panose="02020603050405020304" pitchFamily="18" charset="0"/>
              <a:cs typeface="Times New Roman" panose="02020603050405020304" pitchFamily="18" charset="0"/>
            </a:endParaRPr>
          </a:p>
        </p:txBody>
      </p:sp>
      <p:sp>
        <p:nvSpPr>
          <p:cNvPr id="6" name="Başlık 1">
            <a:extLst>
              <a:ext uri="{FF2B5EF4-FFF2-40B4-BE49-F238E27FC236}">
                <a16:creationId xmlns:a16="http://schemas.microsoft.com/office/drawing/2014/main" id="{5715BC98-2AD4-4D3D-A3D2-A90F05A7EB8D}"/>
              </a:ext>
            </a:extLst>
          </p:cNvPr>
          <p:cNvSpPr txBox="1">
            <a:spLocks/>
          </p:cNvSpPr>
          <p:nvPr/>
        </p:nvSpPr>
        <p:spPr>
          <a:xfrm>
            <a:off x="1100831" y="913608"/>
            <a:ext cx="10717096" cy="38270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tr-TR" sz="2800" b="1" dirty="0">
                <a:solidFill>
                  <a:srgbClr val="0070C0"/>
                </a:solidFill>
              </a:rPr>
              <a:t>İç – Dış Hususlarımız</a:t>
            </a:r>
          </a:p>
          <a:p>
            <a:pPr marL="457200" indent="-457200" algn="l">
              <a:buFont typeface="Arial" panose="020B0604020202020204" pitchFamily="34" charset="0"/>
              <a:buChar char="•"/>
            </a:pPr>
            <a:r>
              <a:rPr lang="tr-TR" sz="2800" b="1" dirty="0">
                <a:solidFill>
                  <a:srgbClr val="0070C0"/>
                </a:solidFill>
              </a:rPr>
              <a:t>İlgili Taraflarımızın İhtiyaç ve Beklentileri</a:t>
            </a:r>
          </a:p>
          <a:p>
            <a:pPr marL="457200" indent="-457200" algn="l">
              <a:buFont typeface="Arial" panose="020B0604020202020204" pitchFamily="34" charset="0"/>
              <a:buChar char="•"/>
            </a:pPr>
            <a:r>
              <a:rPr lang="tr-TR" sz="2800" b="1" dirty="0">
                <a:solidFill>
                  <a:srgbClr val="0070C0"/>
                </a:solidFill>
              </a:rPr>
              <a:t>Süreçlerimizin performansı</a:t>
            </a:r>
          </a:p>
          <a:p>
            <a:pPr marL="457200" indent="-457200" algn="l">
              <a:buFont typeface="Arial" panose="020B0604020202020204" pitchFamily="34" charset="0"/>
              <a:buChar char="•"/>
            </a:pPr>
            <a:r>
              <a:rPr lang="tr-TR" sz="2800" b="1" dirty="0">
                <a:solidFill>
                  <a:srgbClr val="0070C0"/>
                </a:solidFill>
              </a:rPr>
              <a:t>YGG Toplantısında anlayış ve uygulama birliği (Usul ve esas)</a:t>
            </a:r>
          </a:p>
          <a:p>
            <a:pPr algn="l"/>
            <a:endParaRPr lang="tr-TR" sz="2400" b="1" dirty="0">
              <a:solidFill>
                <a:srgbClr val="00B050"/>
              </a:solidFill>
            </a:endParaRPr>
          </a:p>
          <a:p>
            <a:pPr algn="l"/>
            <a:r>
              <a:rPr lang="tr-TR" sz="2400" b="1" dirty="0">
                <a:solidFill>
                  <a:srgbClr val="00B050"/>
                </a:solidFill>
              </a:rPr>
              <a:t>-     YGG Giriş Raporu hazırlanmalı </a:t>
            </a:r>
          </a:p>
          <a:p>
            <a:pPr marL="457200" indent="-457200" algn="l">
              <a:buFontTx/>
              <a:buChar char="-"/>
            </a:pPr>
            <a:r>
              <a:rPr lang="tr-TR" sz="2400" b="1" dirty="0">
                <a:solidFill>
                  <a:srgbClr val="00B050"/>
                </a:solidFill>
              </a:rPr>
              <a:t>Tetkiklerde uygunluk-uygunsuzluk kanıtı yazılmalı</a:t>
            </a:r>
          </a:p>
          <a:p>
            <a:pPr marL="457200" indent="-457200" algn="l">
              <a:buFontTx/>
              <a:buChar char="-"/>
            </a:pPr>
            <a:r>
              <a:rPr lang="tr-TR" sz="2400" b="1" dirty="0">
                <a:solidFill>
                  <a:srgbClr val="00B050"/>
                </a:solidFill>
              </a:rPr>
              <a:t>Uygunsuzluklar için makul süre tayin edilmeli</a:t>
            </a:r>
          </a:p>
          <a:p>
            <a:pPr marL="457200" indent="-457200" algn="l">
              <a:buFontTx/>
              <a:buChar char="-"/>
            </a:pPr>
            <a:r>
              <a:rPr lang="tr-TR" sz="2400" b="1" dirty="0">
                <a:solidFill>
                  <a:srgbClr val="00B050"/>
                </a:solidFill>
              </a:rPr>
              <a:t>Geçen yıl açılan </a:t>
            </a:r>
            <a:r>
              <a:rPr lang="tr-TR" sz="2400" b="1" dirty="0" err="1">
                <a:solidFill>
                  <a:srgbClr val="00B050"/>
                </a:solidFill>
              </a:rPr>
              <a:t>DİF’ler</a:t>
            </a:r>
            <a:r>
              <a:rPr lang="tr-TR" sz="2400" b="1" dirty="0">
                <a:solidFill>
                  <a:srgbClr val="00B050"/>
                </a:solidFill>
              </a:rPr>
              <a:t> kontrol edilmeli</a:t>
            </a:r>
            <a:endParaRPr lang="tr-TR" sz="2800" b="1" dirty="0">
              <a:solidFill>
                <a:srgbClr val="0070C0"/>
              </a:solidFill>
            </a:endParaRPr>
          </a:p>
        </p:txBody>
      </p:sp>
    </p:spTree>
    <p:extLst>
      <p:ext uri="{BB962C8B-B14F-4D97-AF65-F5344CB8AC3E}">
        <p14:creationId xmlns:p14="http://schemas.microsoft.com/office/powerpoint/2010/main" val="189968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692457" y="780637"/>
            <a:ext cx="10697594"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585926" y="310716"/>
            <a:ext cx="10804126" cy="584775"/>
          </a:xfrm>
          <a:prstGeom prst="rect">
            <a:avLst/>
          </a:prstGeom>
          <a:noFill/>
        </p:spPr>
        <p:txBody>
          <a:bodyPr wrap="square">
            <a:spAutoFit/>
          </a:bodyPr>
          <a:lstStyle/>
          <a:p>
            <a:r>
              <a:rPr lang="tr-TR" sz="3200" dirty="0">
                <a:solidFill>
                  <a:srgbClr val="00B050"/>
                </a:solidFill>
              </a:rPr>
              <a:t>TETKİKİN HEDEFİ</a:t>
            </a:r>
          </a:p>
        </p:txBody>
      </p:sp>
      <p:sp>
        <p:nvSpPr>
          <p:cNvPr id="3" name="Dikdörtgen 2"/>
          <p:cNvSpPr/>
          <p:nvPr/>
        </p:nvSpPr>
        <p:spPr>
          <a:xfrm>
            <a:off x="613626" y="993227"/>
            <a:ext cx="10776425" cy="4985980"/>
          </a:xfrm>
          <a:prstGeom prst="rect">
            <a:avLst/>
          </a:prstGeom>
        </p:spPr>
        <p:txBody>
          <a:bodyPr wrap="square">
            <a:spAutoFit/>
          </a:bodyPr>
          <a:lstStyle/>
          <a:p>
            <a:r>
              <a:rPr lang="tr-TR" sz="2900" b="1" dirty="0">
                <a:solidFill>
                  <a:srgbClr val="00B050"/>
                </a:solidFill>
              </a:rPr>
              <a:t>Tetkik hedefleri için aşağıdaki örnekler dikkate alınabilir</a:t>
            </a:r>
          </a:p>
          <a:p>
            <a:r>
              <a:rPr lang="tr-TR" sz="2900" dirty="0"/>
              <a:t>• Yönetim sisteminin ve performansının iyileştirilmesine yönelik fırsatları belirlemek, </a:t>
            </a:r>
          </a:p>
          <a:p>
            <a:r>
              <a:rPr lang="tr-TR" sz="2900" dirty="0">
                <a:solidFill>
                  <a:srgbClr val="00B050"/>
                </a:solidFill>
              </a:rPr>
              <a:t>• Tetkik edilen kuruluşun bağlamını belirleme yeteneğini ve </a:t>
            </a:r>
            <a:r>
              <a:rPr lang="tr-TR" sz="2800" dirty="0">
                <a:solidFill>
                  <a:srgbClr val="00B050"/>
                </a:solidFill>
              </a:rPr>
              <a:t>İlgili tarafların (iç/dış) ihtiyaç ve beklentilerinin karşılanmasını değerlendirmek </a:t>
            </a:r>
          </a:p>
          <a:p>
            <a:r>
              <a:rPr lang="tr-TR" sz="2900" dirty="0"/>
              <a:t>• Tetkik edilen kuruluşun risk ve fırsatları belirleme ve bunlara yönelik aksiyonları tanımlama ve uygulama yeteneğini değerlendirme, </a:t>
            </a:r>
          </a:p>
          <a:p>
            <a:r>
              <a:rPr lang="tr-TR" sz="2900" dirty="0">
                <a:solidFill>
                  <a:srgbClr val="00B050"/>
                </a:solidFill>
              </a:rPr>
              <a:t>• İlgili tüm şartlara uygunluk, ör. yasal şartlar, uyumluluk taahhütleri, bir yönetim sistemi standardına göre belgelendirme şartları, </a:t>
            </a:r>
          </a:p>
          <a:p>
            <a:r>
              <a:rPr lang="tr-TR" sz="2900" dirty="0"/>
              <a:t>• Yönetim sistemi hedeflerinin kuruluşun stratejik yönüne uygunluğunu ve uyumunu değerlendirmek.</a:t>
            </a:r>
          </a:p>
        </p:txBody>
      </p:sp>
    </p:spTree>
    <p:extLst>
      <p:ext uri="{BB962C8B-B14F-4D97-AF65-F5344CB8AC3E}">
        <p14:creationId xmlns:p14="http://schemas.microsoft.com/office/powerpoint/2010/main" val="1841570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02190DF1-A65B-0045-827E-7283B2432FB8}"/>
              </a:ext>
            </a:extLst>
          </p:cNvPr>
          <p:cNvSpPr txBox="1">
            <a:spLocks/>
          </p:cNvSpPr>
          <p:nvPr/>
        </p:nvSpPr>
        <p:spPr>
          <a:xfrm>
            <a:off x="639192" y="943072"/>
            <a:ext cx="10688714" cy="5122780"/>
          </a:xfrm>
          <a:prstGeom prst="rect">
            <a:avLst/>
          </a:prstGeom>
        </p:spPr>
        <p:txBody>
          <a:bodyPr vert="horz" lIns="91440" tIns="45720" rIns="91440" bIns="45720" rtlCol="0"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eaLnBrk="1" hangingPunct="1">
              <a:lnSpc>
                <a:spcPct val="120000"/>
              </a:lnSpc>
            </a:pPr>
            <a:r>
              <a:rPr lang="tr-TR" sz="3100" b="1" i="1" dirty="0">
                <a:solidFill>
                  <a:srgbClr val="0070C0"/>
                </a:solidFill>
              </a:rPr>
              <a:t>Kuruluşta, Kalite Yönetim Sistemi Prensiplerinin uygulandığına dair kanıt</a:t>
            </a:r>
          </a:p>
          <a:p>
            <a:pPr algn="l" eaLnBrk="1" hangingPunct="1">
              <a:lnSpc>
                <a:spcPct val="120000"/>
              </a:lnSpc>
            </a:pPr>
            <a:r>
              <a:rPr lang="tr-TR" sz="2400" b="1" dirty="0">
                <a:solidFill>
                  <a:srgbClr val="00B050"/>
                </a:solidFill>
              </a:rPr>
              <a:t>1- </a:t>
            </a:r>
            <a:r>
              <a:rPr lang="tr-TR" sz="2400" b="1" dirty="0">
                <a:solidFill>
                  <a:srgbClr val="FF0000"/>
                </a:solidFill>
              </a:rPr>
              <a:t>Müşteri odaklılık </a:t>
            </a:r>
            <a:r>
              <a:rPr lang="tr-TR" sz="2200" b="1" i="1" dirty="0"/>
              <a:t>(Kalite yönetiminin esas odak noktası, müşteri ihtiyaçlarını karşılamak ve müşteri beklentilerinin ötesine geçmek için çabalamaktır.)</a:t>
            </a:r>
          </a:p>
          <a:p>
            <a:pPr algn="l" eaLnBrk="1" hangingPunct="1">
              <a:lnSpc>
                <a:spcPct val="120000"/>
              </a:lnSpc>
            </a:pPr>
            <a:r>
              <a:rPr lang="tr-TR" sz="2400" b="1" dirty="0">
                <a:solidFill>
                  <a:srgbClr val="00B050"/>
                </a:solidFill>
              </a:rPr>
              <a:t>2- Liderlik </a:t>
            </a:r>
            <a:r>
              <a:rPr lang="tr-TR" sz="2200" b="1" i="1" dirty="0"/>
              <a:t>(Her seviyedeki lider, amaç ve istikamet birliği oluşturur ve kişilerin, kuruluşun kalite hedeflerine ulaşmasına dâhil olduğu koşulları tesis eder)</a:t>
            </a:r>
          </a:p>
          <a:p>
            <a:pPr algn="l" eaLnBrk="1" hangingPunct="1">
              <a:lnSpc>
                <a:spcPct val="120000"/>
              </a:lnSpc>
            </a:pPr>
            <a:r>
              <a:rPr lang="tr-TR" sz="2400" b="1" dirty="0">
                <a:solidFill>
                  <a:srgbClr val="00B050"/>
                </a:solidFill>
              </a:rPr>
              <a:t>3- Kişilerin katılımı </a:t>
            </a:r>
            <a:r>
              <a:rPr lang="tr-TR" sz="2200" b="1" i="1" dirty="0"/>
              <a:t>(Kuruluşun tamamında tüm seviyelerdeki yetkin, yetkili ve bağlılığı olan kişiler, değer yaratmak ve değer sağlamak için kuruluşun kabiliyetini artırmada önem taşır.)</a:t>
            </a:r>
            <a:endParaRPr lang="tr-TR" sz="1600" b="1" i="1" dirty="0"/>
          </a:p>
          <a:p>
            <a:pPr algn="l" eaLnBrk="1" hangingPunct="1">
              <a:lnSpc>
                <a:spcPct val="120000"/>
              </a:lnSpc>
            </a:pPr>
            <a:r>
              <a:rPr lang="tr-TR" sz="2400" b="1" dirty="0">
                <a:solidFill>
                  <a:srgbClr val="00B050"/>
                </a:solidFill>
              </a:rPr>
              <a:t>4- Proses yaklaşımı </a:t>
            </a:r>
            <a:r>
              <a:rPr lang="tr-TR" sz="2200" b="1" i="1" dirty="0"/>
              <a:t>(Faaliyetler, birbirleri ile ilişkili prosesler olarak anlaşıldığında ve uyumlu yönetildiğinde, tutarlı ve öngörülebilir sonuçlar daha etkin ve verimli bir şekilde elde edilir.)</a:t>
            </a:r>
            <a:endParaRPr lang="tr-TR" sz="1600" b="1" i="1" dirty="0"/>
          </a:p>
          <a:p>
            <a:pPr algn="l" eaLnBrk="1" hangingPunct="1">
              <a:lnSpc>
                <a:spcPct val="120000"/>
              </a:lnSpc>
            </a:pPr>
            <a:r>
              <a:rPr lang="tr-TR" sz="2400" b="1" dirty="0">
                <a:solidFill>
                  <a:srgbClr val="00B050"/>
                </a:solidFill>
              </a:rPr>
              <a:t>5- </a:t>
            </a:r>
            <a:r>
              <a:rPr lang="tr-TR" sz="2400" b="1" dirty="0">
                <a:solidFill>
                  <a:srgbClr val="FF0000"/>
                </a:solidFill>
              </a:rPr>
              <a:t>İyileştirme </a:t>
            </a:r>
            <a:r>
              <a:rPr lang="tr-TR" sz="2200" b="1" i="1" dirty="0"/>
              <a:t>(İyileştirme; mevcut performans seviyelerini sürdürmede, kuruluşun iç ve dış koşullarındaki değişikliklere tepki vermede ve yeni fırsatlar yaratmada kuruluşlar için hayatidir. )</a:t>
            </a:r>
          </a:p>
          <a:p>
            <a:pPr algn="l" eaLnBrk="1" hangingPunct="1">
              <a:lnSpc>
                <a:spcPct val="120000"/>
              </a:lnSpc>
            </a:pPr>
            <a:r>
              <a:rPr lang="tr-TR" sz="2400" b="1" dirty="0">
                <a:solidFill>
                  <a:srgbClr val="00B050"/>
                </a:solidFill>
              </a:rPr>
              <a:t>6- Kanıt esaslı karar alma </a:t>
            </a:r>
            <a:r>
              <a:rPr lang="tr-TR" sz="2400" b="1" i="1" dirty="0"/>
              <a:t>(Veri ve bilgilerin analiz edilmesi ve değerlendirilmesine dayalı kararlarla, istenen sonuçların elde edilmesi daha olasıdır)</a:t>
            </a:r>
          </a:p>
          <a:p>
            <a:pPr algn="l" eaLnBrk="1" hangingPunct="1">
              <a:lnSpc>
                <a:spcPct val="120000"/>
              </a:lnSpc>
            </a:pPr>
            <a:r>
              <a:rPr lang="tr-TR" sz="2400" b="1" dirty="0">
                <a:solidFill>
                  <a:srgbClr val="00B050"/>
                </a:solidFill>
              </a:rPr>
              <a:t>7- İlişki yönetimi </a:t>
            </a:r>
            <a:r>
              <a:rPr lang="tr-TR" sz="2200" b="1" dirty="0"/>
              <a:t>(</a:t>
            </a:r>
            <a:r>
              <a:rPr lang="tr-TR" sz="2200" b="1" i="1" dirty="0"/>
              <a:t>Kuruluşlar, sürdürülebilir başarı için ilgili taraflarla ilişkilerini yönetir. İlgili taraflar, kuruluşun performansını etkiler, bu etkiler optimize edilerek yönetildiğinde, sürdürülebilir başarının gerçekleşmesi daha olasıdır.)</a:t>
            </a:r>
            <a:endParaRPr lang="tr-TR" altLang="tr-TR" sz="2200" b="1" i="1" dirty="0"/>
          </a:p>
        </p:txBody>
      </p:sp>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36847" y="887171"/>
            <a:ext cx="10591059"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39191" y="296741"/>
            <a:ext cx="10815961" cy="615553"/>
          </a:xfrm>
          <a:prstGeom prst="rect">
            <a:avLst/>
          </a:prstGeom>
          <a:noFill/>
        </p:spPr>
        <p:txBody>
          <a:bodyPr wrap="square">
            <a:spAutoFit/>
          </a:bodyPr>
          <a:lstStyle/>
          <a:p>
            <a:r>
              <a:rPr lang="tr-TR" sz="3400" dirty="0">
                <a:solidFill>
                  <a:srgbClr val="00B050"/>
                </a:solidFill>
              </a:rPr>
              <a:t>KURULUŞTA KYS PRENSİPLERİNİ UYGULAMANIN ÖNEMİ</a:t>
            </a:r>
          </a:p>
        </p:txBody>
      </p:sp>
    </p:spTree>
    <p:extLst>
      <p:ext uri="{BB962C8B-B14F-4D97-AF65-F5344CB8AC3E}">
        <p14:creationId xmlns:p14="http://schemas.microsoft.com/office/powerpoint/2010/main" val="71444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692457" y="780637"/>
            <a:ext cx="10571288"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585926" y="310716"/>
            <a:ext cx="11051892" cy="584775"/>
          </a:xfrm>
          <a:prstGeom prst="rect">
            <a:avLst/>
          </a:prstGeom>
          <a:noFill/>
        </p:spPr>
        <p:txBody>
          <a:bodyPr wrap="square">
            <a:spAutoFit/>
          </a:bodyPr>
          <a:lstStyle/>
          <a:p>
            <a:r>
              <a:rPr lang="tr-TR" sz="3200" dirty="0">
                <a:solidFill>
                  <a:srgbClr val="00B050"/>
                </a:solidFill>
              </a:rPr>
              <a:t>TETKİKTE  5N 1K </a:t>
            </a:r>
          </a:p>
        </p:txBody>
      </p:sp>
      <p:pic>
        <p:nvPicPr>
          <p:cNvPr id="22" name="Resim 21">
            <a:extLst>
              <a:ext uri="{FF2B5EF4-FFF2-40B4-BE49-F238E27FC236}">
                <a16:creationId xmlns:a16="http://schemas.microsoft.com/office/drawing/2014/main" id="{54FEA08D-3015-44FB-9B69-7AFEFB5DCBB0}"/>
              </a:ext>
            </a:extLst>
          </p:cNvPr>
          <p:cNvPicPr>
            <a:picLocks noChangeAspect="1"/>
          </p:cNvPicPr>
          <p:nvPr/>
        </p:nvPicPr>
        <p:blipFill>
          <a:blip r:embed="rId2"/>
          <a:stretch>
            <a:fillRect/>
          </a:stretch>
        </p:blipFill>
        <p:spPr>
          <a:xfrm>
            <a:off x="3009531" y="895491"/>
            <a:ext cx="6152224" cy="4812582"/>
          </a:xfrm>
          <a:prstGeom prst="rect">
            <a:avLst/>
          </a:prstGeom>
          <a:ln>
            <a:noFill/>
          </a:ln>
          <a:effectLst>
            <a:softEdge rad="112500"/>
          </a:effectLst>
        </p:spPr>
      </p:pic>
    </p:spTree>
    <p:extLst>
      <p:ext uri="{BB962C8B-B14F-4D97-AF65-F5344CB8AC3E}">
        <p14:creationId xmlns:p14="http://schemas.microsoft.com/office/powerpoint/2010/main" val="71149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Düz Bağlayıcı 7">
            <a:extLst>
              <a:ext uri="{FF2B5EF4-FFF2-40B4-BE49-F238E27FC236}">
                <a16:creationId xmlns:a16="http://schemas.microsoft.com/office/drawing/2014/main" id="{6EBD0341-5472-9B49-BE23-46808BF90B3D}"/>
              </a:ext>
            </a:extLst>
          </p:cNvPr>
          <p:cNvCxnSpPr>
            <a:cxnSpLocks/>
          </p:cNvCxnSpPr>
          <p:nvPr/>
        </p:nvCxnSpPr>
        <p:spPr>
          <a:xfrm>
            <a:off x="727969" y="780637"/>
            <a:ext cx="10670961" cy="0"/>
          </a:xfrm>
          <a:prstGeom prst="line">
            <a:avLst/>
          </a:prstGeom>
          <a:ln w="31750">
            <a:solidFill>
              <a:srgbClr val="E7792B"/>
            </a:solidFill>
          </a:ln>
        </p:spPr>
        <p:style>
          <a:lnRef idx="1">
            <a:schemeClr val="accent2"/>
          </a:lnRef>
          <a:fillRef idx="0">
            <a:schemeClr val="accent2"/>
          </a:fillRef>
          <a:effectRef idx="0">
            <a:schemeClr val="accent2"/>
          </a:effectRef>
          <a:fontRef idx="minor">
            <a:schemeClr val="tx1"/>
          </a:fontRef>
        </p:style>
      </p:cxnSp>
      <p:sp>
        <p:nvSpPr>
          <p:cNvPr id="23" name="Metin kutusu 22">
            <a:extLst>
              <a:ext uri="{FF2B5EF4-FFF2-40B4-BE49-F238E27FC236}">
                <a16:creationId xmlns:a16="http://schemas.microsoft.com/office/drawing/2014/main" id="{D9AE23D1-7CB0-47CD-9B4B-65658A77719F}"/>
              </a:ext>
            </a:extLst>
          </p:cNvPr>
          <p:cNvSpPr txBox="1"/>
          <p:nvPr/>
        </p:nvSpPr>
        <p:spPr>
          <a:xfrm>
            <a:off x="656945" y="310716"/>
            <a:ext cx="10741985" cy="584775"/>
          </a:xfrm>
          <a:prstGeom prst="rect">
            <a:avLst/>
          </a:prstGeom>
          <a:noFill/>
        </p:spPr>
        <p:txBody>
          <a:bodyPr wrap="square">
            <a:spAutoFit/>
          </a:bodyPr>
          <a:lstStyle/>
          <a:p>
            <a:r>
              <a:rPr lang="tr-TR" sz="3200" dirty="0">
                <a:solidFill>
                  <a:srgbClr val="00B050"/>
                </a:solidFill>
              </a:rPr>
              <a:t>TETKİKİN AMACI </a:t>
            </a:r>
          </a:p>
        </p:txBody>
      </p:sp>
      <p:sp>
        <p:nvSpPr>
          <p:cNvPr id="11" name="Metin kutusu 10">
            <a:extLst>
              <a:ext uri="{FF2B5EF4-FFF2-40B4-BE49-F238E27FC236}">
                <a16:creationId xmlns:a16="http://schemas.microsoft.com/office/drawing/2014/main" id="{1D548F01-7E99-4023-BA8A-C8120FE7E9B8}"/>
              </a:ext>
            </a:extLst>
          </p:cNvPr>
          <p:cNvSpPr txBox="1"/>
          <p:nvPr/>
        </p:nvSpPr>
        <p:spPr>
          <a:xfrm>
            <a:off x="713169" y="1017375"/>
            <a:ext cx="10667872" cy="4601260"/>
          </a:xfrm>
          <a:prstGeom prst="rect">
            <a:avLst/>
          </a:prstGeom>
          <a:noFill/>
        </p:spPr>
        <p:txBody>
          <a:bodyPr wrap="square">
            <a:spAutoFit/>
          </a:bodyPr>
          <a:lstStyle/>
          <a:p>
            <a:pPr algn="ctr" eaLnBrk="1" hangingPunct="1"/>
            <a:r>
              <a:rPr lang="tr-TR" altLang="tr-TR" sz="2800" b="1" dirty="0">
                <a:solidFill>
                  <a:srgbClr val="FF0000"/>
                </a:solidFill>
              </a:rPr>
              <a:t>Tetkiklerde hedef iyileştirmek, amaç sürekliliği sağlamaktır.</a:t>
            </a:r>
          </a:p>
          <a:p>
            <a:pPr algn="ctr"/>
            <a:r>
              <a:rPr lang="tr-TR" altLang="tr-TR" sz="2400" dirty="0">
                <a:solidFill>
                  <a:srgbClr val="0070C0"/>
                </a:solidFill>
              </a:rPr>
              <a:t>Tetkikler,  hata bulmak için değil, uygunluğu doğrulamak için gerçekleştirilir.</a:t>
            </a:r>
          </a:p>
          <a:p>
            <a:pPr algn="ctr"/>
            <a:r>
              <a:rPr lang="tr-TR" altLang="tr-TR" sz="2400" dirty="0">
                <a:solidFill>
                  <a:srgbClr val="0070C0"/>
                </a:solidFill>
              </a:rPr>
              <a:t>Kişiler değil sistem ve uygulamalar denetlenir.</a:t>
            </a:r>
          </a:p>
          <a:p>
            <a:pPr algn="ctr" eaLnBrk="1" hangingPunct="1"/>
            <a:r>
              <a:rPr lang="tr-TR" altLang="tr-TR" sz="2400" dirty="0">
                <a:solidFill>
                  <a:srgbClr val="0070C0"/>
                </a:solidFill>
              </a:rPr>
              <a:t>Tetkikte hatalar için suçlu aranmaz!</a:t>
            </a:r>
          </a:p>
          <a:p>
            <a:pPr marL="0" indent="0">
              <a:buNone/>
            </a:pPr>
            <a:r>
              <a:rPr lang="tr-TR" sz="2600" b="1" dirty="0">
                <a:solidFill>
                  <a:srgbClr val="FF0000"/>
                </a:solidFill>
              </a:rPr>
              <a:t>Tetkikin amacı aşağıdaki konularda objektif deliller elde edebilmektir </a:t>
            </a:r>
          </a:p>
          <a:p>
            <a:pPr marL="0" indent="0">
              <a:buNone/>
            </a:pPr>
            <a:r>
              <a:rPr lang="tr-TR" altLang="tr-TR" sz="2400" dirty="0">
                <a:solidFill>
                  <a:srgbClr val="0070C0"/>
                </a:solidFill>
              </a:rPr>
              <a:t>Standart şartlarına uygunluğu tarafsız olarak doğrulamak </a:t>
            </a:r>
          </a:p>
          <a:p>
            <a:pPr marL="0" indent="0">
              <a:buNone/>
            </a:pPr>
            <a:r>
              <a:rPr lang="tr-TR" altLang="tr-TR" sz="2400" dirty="0">
                <a:solidFill>
                  <a:srgbClr val="0070C0"/>
                </a:solidFill>
              </a:rPr>
              <a:t>Planlamaya uygunluğu izlemek</a:t>
            </a:r>
            <a:endParaRPr lang="tr-TR" sz="2000" i="1" dirty="0">
              <a:solidFill>
                <a:srgbClr val="00B050"/>
              </a:solidFill>
            </a:endParaRPr>
          </a:p>
          <a:p>
            <a:pPr marL="0" indent="0">
              <a:buNone/>
            </a:pPr>
            <a:r>
              <a:rPr lang="tr-TR" altLang="tr-TR" sz="2400" dirty="0">
                <a:solidFill>
                  <a:srgbClr val="0070C0"/>
                </a:solidFill>
              </a:rPr>
              <a:t>Etkinliği doğrulamak konularında delil elde etmek </a:t>
            </a:r>
          </a:p>
          <a:p>
            <a:pPr marL="0" indent="0">
              <a:buNone/>
            </a:pPr>
            <a:r>
              <a:rPr lang="tr-TR" altLang="tr-TR" sz="2400" dirty="0">
                <a:solidFill>
                  <a:srgbClr val="0070C0"/>
                </a:solidFill>
              </a:rPr>
              <a:t>Verimlilik ölçümünde kullanılacak veri sağlamak </a:t>
            </a:r>
          </a:p>
          <a:p>
            <a:pPr marL="0" indent="0">
              <a:buNone/>
            </a:pPr>
            <a:endParaRPr lang="tr-TR" sz="300" b="1" dirty="0"/>
          </a:p>
          <a:p>
            <a:pPr marL="0" indent="0">
              <a:buNone/>
            </a:pPr>
            <a:endParaRPr lang="tr-TR" sz="800" b="1" dirty="0"/>
          </a:p>
          <a:p>
            <a:pPr marL="0" indent="0">
              <a:buNone/>
            </a:pPr>
            <a:r>
              <a:rPr lang="tr-TR" sz="2000" b="1" dirty="0">
                <a:solidFill>
                  <a:srgbClr val="FF0000"/>
                </a:solidFill>
              </a:rPr>
              <a:t>Destek / Kaynakların Yeterliliği </a:t>
            </a:r>
            <a:r>
              <a:rPr lang="tr-TR" sz="2000" dirty="0">
                <a:solidFill>
                  <a:srgbClr val="FF0000"/>
                </a:solidFill>
              </a:rPr>
              <a:t> </a:t>
            </a:r>
            <a:endParaRPr lang="tr-TR" sz="2000" dirty="0">
              <a:solidFill>
                <a:srgbClr val="0070C0"/>
              </a:solidFill>
            </a:endParaRPr>
          </a:p>
          <a:p>
            <a:pPr>
              <a:buAutoNum type="arabicPeriod"/>
            </a:pPr>
            <a:r>
              <a:rPr lang="tr-TR" sz="2000" dirty="0">
                <a:solidFill>
                  <a:srgbClr val="0070C0"/>
                </a:solidFill>
              </a:rPr>
              <a:t>İnsan kaynakları  2.Alt yapı yeterliliği 3.Dokümantasyon 4.Proses işletim ortamı 5.Kurumsal bilgi</a:t>
            </a:r>
          </a:p>
          <a:p>
            <a:r>
              <a:rPr lang="tr-TR" sz="2000" dirty="0">
                <a:solidFill>
                  <a:srgbClr val="00B050"/>
                </a:solidFill>
              </a:rPr>
              <a:t>* Yetkinlik  * Farkındalık  * İletişim  * </a:t>
            </a:r>
            <a:r>
              <a:rPr lang="tr-TR" sz="2000" dirty="0" err="1">
                <a:solidFill>
                  <a:srgbClr val="00B050"/>
                </a:solidFill>
              </a:rPr>
              <a:t>Dokümante</a:t>
            </a:r>
            <a:r>
              <a:rPr lang="tr-TR" sz="2000" dirty="0">
                <a:solidFill>
                  <a:srgbClr val="00B050"/>
                </a:solidFill>
              </a:rPr>
              <a:t> edilmiş bilgi</a:t>
            </a:r>
            <a:endParaRPr lang="tr-TR" sz="2600" dirty="0">
              <a:solidFill>
                <a:srgbClr val="00B050"/>
              </a:solidFill>
            </a:endParaRPr>
          </a:p>
        </p:txBody>
      </p:sp>
    </p:spTree>
    <p:extLst>
      <p:ext uri="{BB962C8B-B14F-4D97-AF65-F5344CB8AC3E}">
        <p14:creationId xmlns:p14="http://schemas.microsoft.com/office/powerpoint/2010/main" val="339904390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4720</TotalTime>
  <Words>2471</Words>
  <Application>Microsoft Office PowerPoint</Application>
  <PresentationFormat>Geniş ekran</PresentationFormat>
  <Paragraphs>215</Paragraphs>
  <Slides>26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Calibri</vt:lpstr>
      <vt:lpstr>Calibri Light</vt:lpstr>
      <vt:lpstr>Wingdings</vt:lpstr>
      <vt:lpstr>Office Teması</vt:lpstr>
      <vt:lpstr>PowerPoint Sunusu</vt:lpstr>
      <vt:lpstr>PowerPoint Sunusu</vt:lpstr>
      <vt:lpstr> KURULUŞUN BAĞLAMI - ÜRÜN VE HİZMET SUNUMUNDA PUKÖ</vt:lpstr>
      <vt:lpstr>KURULUŞTA PUKÖ NASIL UYGULANMALI</vt:lpstr>
      <vt:lpstr> BU YIL HANGİ YÖNÜMÜZÜ GELİŞTİRECEĞİZ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TAPU</dc:title>
  <dc:creator>Microsoft Office User</dc:creator>
  <cp:lastModifiedBy>SIDDIK AKDOĞAN</cp:lastModifiedBy>
  <cp:revision>182</cp:revision>
  <cp:lastPrinted>2026-03-26T12:19:24Z</cp:lastPrinted>
  <dcterms:created xsi:type="dcterms:W3CDTF">2022-02-05T17:51:22Z</dcterms:created>
  <dcterms:modified xsi:type="dcterms:W3CDTF">2026-04-03T12:09:01Z</dcterms:modified>
</cp:coreProperties>
</file>