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57" r:id="rId3"/>
  </p:sldMasterIdLst>
  <p:notesMasterIdLst>
    <p:notesMasterId r:id="rId26"/>
  </p:notesMasterIdLst>
  <p:sldIdLst>
    <p:sldId id="350" r:id="rId4"/>
    <p:sldId id="366" r:id="rId5"/>
    <p:sldId id="379" r:id="rId6"/>
    <p:sldId id="393" r:id="rId7"/>
    <p:sldId id="392" r:id="rId8"/>
    <p:sldId id="377" r:id="rId9"/>
    <p:sldId id="372" r:id="rId10"/>
    <p:sldId id="389" r:id="rId11"/>
    <p:sldId id="374" r:id="rId12"/>
    <p:sldId id="378" r:id="rId13"/>
    <p:sldId id="388" r:id="rId14"/>
    <p:sldId id="380" r:id="rId15"/>
    <p:sldId id="373" r:id="rId16"/>
    <p:sldId id="376" r:id="rId17"/>
    <p:sldId id="381" r:id="rId18"/>
    <p:sldId id="384" r:id="rId19"/>
    <p:sldId id="383" r:id="rId20"/>
    <p:sldId id="386" r:id="rId21"/>
    <p:sldId id="390" r:id="rId22"/>
    <p:sldId id="394" r:id="rId23"/>
    <p:sldId id="391" r:id="rId24"/>
    <p:sldId id="311" r:id="rId25"/>
  </p:sldIdLst>
  <p:sldSz cx="24387175" cy="13716000"/>
  <p:notesSz cx="6858000" cy="9144000"/>
  <p:defaultTextStyle>
    <a:defPPr>
      <a:defRPr lang="en-US"/>
    </a:defPPr>
    <a:lvl1pPr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1pPr>
    <a:lvl2pPr marL="1087438" indent="-63023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2pPr>
    <a:lvl3pPr marL="2176463" indent="-126206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3pPr>
    <a:lvl4pPr marL="3265488" indent="-1893888"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4pPr>
    <a:lvl5pPr marL="4354513" indent="-2525713" algn="l" defTabSz="1087438" rtl="0" eaLnBrk="0" fontAlgn="base" hangingPunct="0">
      <a:spcBef>
        <a:spcPct val="0"/>
      </a:spcBef>
      <a:spcAft>
        <a:spcPct val="0"/>
      </a:spcAft>
      <a:defRPr sz="43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43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pos="140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273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85"/>
    <p:restoredTop sz="90201" autoAdjust="0"/>
  </p:normalViewPr>
  <p:slideViewPr>
    <p:cSldViewPr snapToGrid="0" snapToObjects="1">
      <p:cViewPr varScale="1">
        <p:scale>
          <a:sx n="39" d="100"/>
          <a:sy n="39" d="100"/>
        </p:scale>
        <p:origin x="1272" y="67"/>
      </p:cViewPr>
      <p:guideLst>
        <p:guide orient="horz" pos="4320"/>
        <p:guide pos="140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AB81E-29DE-4D87-B1A7-388418018B1D}"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tr-TR"/>
        </a:p>
      </dgm:t>
    </dgm:pt>
    <dgm:pt modelId="{A114D5CC-9936-4C94-971E-2C1D740B9B45}">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a:highlight>
                <a:srgbClr val="800000"/>
              </a:highlight>
            </a:rPr>
            <a:t>İdare düzeyi </a:t>
          </a:r>
        </a:p>
        <a:p>
          <a:pPr marL="0" marR="0" lvl="0" indent="0" defTabSz="914400" eaLnBrk="1" fontAlgn="auto" latinLnBrk="0" hangingPunct="1">
            <a:lnSpc>
              <a:spcPct val="100000"/>
            </a:lnSpc>
            <a:spcBef>
              <a:spcPts val="0"/>
            </a:spcBef>
            <a:spcAft>
              <a:spcPts val="0"/>
            </a:spcAft>
            <a:buClrTx/>
            <a:buSzTx/>
            <a:buFontTx/>
            <a:buNone/>
            <a:tabLst/>
            <a:defRPr/>
          </a:pPr>
          <a:r>
            <a:rPr lang="tr-TR" dirty="0">
              <a:highlight>
                <a:srgbClr val="800000"/>
              </a:highlight>
            </a:rPr>
            <a:t>(stratejik düzey)</a:t>
          </a:r>
        </a:p>
        <a:p>
          <a:pPr marL="0" lvl="0" defTabSz="1111250">
            <a:lnSpc>
              <a:spcPct val="90000"/>
            </a:lnSpc>
            <a:spcBef>
              <a:spcPct val="0"/>
            </a:spcBef>
            <a:spcAft>
              <a:spcPct val="35000"/>
            </a:spcAft>
            <a:buNone/>
          </a:pPr>
          <a:endParaRPr lang="tr-TR" dirty="0"/>
        </a:p>
      </dgm:t>
    </dgm:pt>
    <dgm:pt modelId="{76FE7EA7-5ACC-4596-A2E4-EDF9056FEAB5}" type="parTrans" cxnId="{1CD84358-91A9-4AAA-9A50-C61D0B6D9E49}">
      <dgm:prSet/>
      <dgm:spPr/>
      <dgm:t>
        <a:bodyPr/>
        <a:lstStyle/>
        <a:p>
          <a:endParaRPr lang="tr-TR"/>
        </a:p>
      </dgm:t>
    </dgm:pt>
    <dgm:pt modelId="{6D9BF806-585F-4CDF-A405-E6FCD59BDBA7}" type="sibTrans" cxnId="{1CD84358-91A9-4AAA-9A50-C61D0B6D9E49}">
      <dgm:prSet/>
      <dgm:spPr/>
      <dgm:t>
        <a:bodyPr/>
        <a:lstStyle/>
        <a:p>
          <a:endParaRPr lang="tr-TR"/>
        </a:p>
      </dgm:t>
    </dgm:pt>
    <dgm:pt modelId="{D070DF8B-E5C8-4CE4-A1FF-7A594EB74C56}">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dirty="0">
              <a:highlight>
                <a:srgbClr val="800000"/>
              </a:highlight>
            </a:rPr>
            <a:t>Birim düzeyi </a:t>
          </a:r>
        </a:p>
        <a:p>
          <a:pPr marL="0" marR="0" lvl="0" indent="0" defTabSz="914400" eaLnBrk="1" fontAlgn="auto" latinLnBrk="0" hangingPunct="1">
            <a:lnSpc>
              <a:spcPct val="100000"/>
            </a:lnSpc>
            <a:spcBef>
              <a:spcPts val="0"/>
            </a:spcBef>
            <a:spcAft>
              <a:spcPts val="0"/>
            </a:spcAft>
            <a:buClrTx/>
            <a:buSzTx/>
            <a:buFontTx/>
            <a:buNone/>
            <a:tabLst/>
            <a:defRPr/>
          </a:pPr>
          <a:r>
            <a:rPr lang="tr-TR" dirty="0">
              <a:highlight>
                <a:srgbClr val="800000"/>
              </a:highlight>
            </a:rPr>
            <a:t>(performans düzeyi</a:t>
          </a:r>
          <a:r>
            <a:rPr lang="tr-TR" dirty="0"/>
            <a:t>)</a:t>
          </a:r>
        </a:p>
        <a:p>
          <a:pPr marL="0" lvl="0" defTabSz="1289050">
            <a:lnSpc>
              <a:spcPct val="90000"/>
            </a:lnSpc>
            <a:spcBef>
              <a:spcPct val="0"/>
            </a:spcBef>
            <a:spcAft>
              <a:spcPct val="35000"/>
            </a:spcAft>
            <a:buNone/>
          </a:pPr>
          <a:endParaRPr lang="tr-TR" dirty="0"/>
        </a:p>
      </dgm:t>
    </dgm:pt>
    <dgm:pt modelId="{5DD9329E-B60B-4D8A-89CB-8C52F1AF1AB7}" type="parTrans" cxnId="{60E760FA-3CBB-4C5C-B3E5-16C7DA2D7400}">
      <dgm:prSet/>
      <dgm:spPr/>
      <dgm:t>
        <a:bodyPr/>
        <a:lstStyle/>
        <a:p>
          <a:endParaRPr lang="tr-TR"/>
        </a:p>
      </dgm:t>
    </dgm:pt>
    <dgm:pt modelId="{CF4EE290-1F39-4D98-97F8-B8E570A8FE8E}" type="sibTrans" cxnId="{60E760FA-3CBB-4C5C-B3E5-16C7DA2D7400}">
      <dgm:prSet/>
      <dgm:spPr/>
      <dgm:t>
        <a:bodyPr/>
        <a:lstStyle/>
        <a:p>
          <a:endParaRPr lang="tr-TR"/>
        </a:p>
      </dgm:t>
    </dgm:pt>
    <dgm:pt modelId="{04B88531-CC01-4536-9680-EE900F2BD8BE}">
      <dgm:prSet phldrT="[Metin]"/>
      <dgm:spPr/>
      <dgm:t>
        <a:bodyPr/>
        <a:lstStyle/>
        <a:p>
          <a:r>
            <a:rPr lang="tr-TR" dirty="0"/>
            <a:t> Üst yönetimin politikalarının uygulandığı ve idare içinde kamu kaynaklarının kullanılmasından en üst düzeyde sorumlu olunan birimleri ifade eder</a:t>
          </a:r>
        </a:p>
      </dgm:t>
    </dgm:pt>
    <dgm:pt modelId="{193F2CCE-52DB-489A-B82F-B5C1A5CB9C91}" type="parTrans" cxnId="{E0FE80CF-8702-4913-BF8D-9C9A86D4403D}">
      <dgm:prSet/>
      <dgm:spPr/>
      <dgm:t>
        <a:bodyPr/>
        <a:lstStyle/>
        <a:p>
          <a:endParaRPr lang="tr-TR"/>
        </a:p>
      </dgm:t>
    </dgm:pt>
    <dgm:pt modelId="{C3CE90F4-BFBB-45D2-A01B-353B945DD138}" type="sibTrans" cxnId="{E0FE80CF-8702-4913-BF8D-9C9A86D4403D}">
      <dgm:prSet/>
      <dgm:spPr/>
      <dgm:t>
        <a:bodyPr/>
        <a:lstStyle/>
        <a:p>
          <a:endParaRPr lang="tr-TR"/>
        </a:p>
      </dgm:t>
    </dgm:pt>
    <dgm:pt modelId="{965EC11E-E78A-4946-89AE-2A574ED8DB0C}">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n-NO" dirty="0">
              <a:highlight>
                <a:srgbClr val="800000"/>
              </a:highlight>
            </a:rPr>
            <a:t>Taşra</a:t>
          </a:r>
          <a:r>
            <a:rPr lang="tr-TR" dirty="0">
              <a:highlight>
                <a:srgbClr val="800000"/>
              </a:highlight>
            </a:rPr>
            <a:t> -</a:t>
          </a:r>
          <a:r>
            <a:rPr lang="nn-NO" dirty="0">
              <a:highlight>
                <a:srgbClr val="800000"/>
              </a:highlight>
            </a:rPr>
            <a:t>Alt birim</a:t>
          </a:r>
          <a:r>
            <a:rPr lang="tr-TR" dirty="0">
              <a:highlight>
                <a:srgbClr val="800000"/>
              </a:highlight>
            </a:rPr>
            <a:t> </a:t>
          </a:r>
          <a:r>
            <a:rPr lang="nn-NO" dirty="0">
              <a:highlight>
                <a:srgbClr val="800000"/>
              </a:highlight>
            </a:rPr>
            <a:t>düzeyi </a:t>
          </a:r>
          <a:endParaRPr lang="tr-TR" dirty="0">
            <a:highlight>
              <a:srgbClr val="800000"/>
            </a:highlight>
          </a:endParaRPr>
        </a:p>
        <a:p>
          <a:pPr marL="0" marR="0" lvl="0" indent="0" defTabSz="914400" eaLnBrk="1" fontAlgn="auto" latinLnBrk="0" hangingPunct="1">
            <a:lnSpc>
              <a:spcPct val="100000"/>
            </a:lnSpc>
            <a:spcBef>
              <a:spcPts val="0"/>
            </a:spcBef>
            <a:spcAft>
              <a:spcPts val="0"/>
            </a:spcAft>
            <a:buClrTx/>
            <a:buSzTx/>
            <a:buFontTx/>
            <a:buNone/>
            <a:tabLst/>
            <a:defRPr/>
          </a:pPr>
          <a:r>
            <a:rPr lang="nn-NO" dirty="0">
              <a:highlight>
                <a:srgbClr val="800000"/>
              </a:highlight>
            </a:rPr>
            <a:t>(faaliyet / operasyonel düzeyi)</a:t>
          </a:r>
          <a:endParaRPr lang="tr-TR" dirty="0">
            <a:highlight>
              <a:srgbClr val="800000"/>
            </a:highlight>
          </a:endParaRPr>
        </a:p>
        <a:p>
          <a:pPr marL="0" lvl="0" defTabSz="1200150">
            <a:lnSpc>
              <a:spcPct val="90000"/>
            </a:lnSpc>
            <a:spcBef>
              <a:spcPct val="0"/>
            </a:spcBef>
            <a:spcAft>
              <a:spcPct val="35000"/>
            </a:spcAft>
            <a:buNone/>
          </a:pPr>
          <a:endParaRPr lang="tr-TR" dirty="0"/>
        </a:p>
      </dgm:t>
    </dgm:pt>
    <dgm:pt modelId="{EBD9F2D0-C6BE-43CD-BAFE-33325E0F79AC}" type="parTrans" cxnId="{BA482898-CC02-4CF3-B861-79E2FAC9417B}">
      <dgm:prSet/>
      <dgm:spPr/>
      <dgm:t>
        <a:bodyPr/>
        <a:lstStyle/>
        <a:p>
          <a:endParaRPr lang="tr-TR"/>
        </a:p>
      </dgm:t>
    </dgm:pt>
    <dgm:pt modelId="{9CB956D9-E694-415A-A0D5-2C799D3D232F}" type="sibTrans" cxnId="{BA482898-CC02-4CF3-B861-79E2FAC9417B}">
      <dgm:prSet/>
      <dgm:spPr/>
      <dgm:t>
        <a:bodyPr/>
        <a:lstStyle/>
        <a:p>
          <a:endParaRPr lang="tr-TR"/>
        </a:p>
      </dgm:t>
    </dgm:pt>
    <dgm:pt modelId="{60E56FB7-D21E-4A51-80C6-04C10F5E068F}">
      <dgm:prSet phldrT="[Metin]"/>
      <dgm:spPr/>
      <dgm:t>
        <a:bodyPr/>
        <a:lstStyle/>
        <a:p>
          <a:r>
            <a:rPr lang="tr-TR" dirty="0">
              <a:latin typeface="+mn-lt"/>
            </a:rPr>
            <a:t>: Tüm idareyi kapsayan, stratejik hedeflere ilişkin kararların verildiği ve idarenin üst yönetiminin sorumluluğunda olan alandır.</a:t>
          </a:r>
        </a:p>
      </dgm:t>
    </dgm:pt>
    <dgm:pt modelId="{13720AB9-8C5D-486F-8918-C8B12F3A557D}" type="sibTrans" cxnId="{FE707F3F-A9CF-442C-B2C2-BEDE1C2C30BB}">
      <dgm:prSet/>
      <dgm:spPr/>
      <dgm:t>
        <a:bodyPr/>
        <a:lstStyle/>
        <a:p>
          <a:endParaRPr lang="tr-TR"/>
        </a:p>
      </dgm:t>
    </dgm:pt>
    <dgm:pt modelId="{5932D84B-8239-4240-AB8B-E832399A5773}" type="parTrans" cxnId="{FE707F3F-A9CF-442C-B2C2-BEDE1C2C30BB}">
      <dgm:prSet/>
      <dgm:spPr/>
      <dgm:t>
        <a:bodyPr/>
        <a:lstStyle/>
        <a:p>
          <a:endParaRPr lang="tr-TR"/>
        </a:p>
      </dgm:t>
    </dgm:pt>
    <dgm:pt modelId="{E94D3341-FBA6-4F78-871C-A41CAE2BC034}">
      <dgm:prSet/>
      <dgm:spPr/>
      <dgm:t>
        <a:bodyPr/>
        <a:lstStyle/>
        <a:p>
          <a:r>
            <a:rPr lang="tr-TR" dirty="0">
              <a:latin typeface="+mn-lt"/>
            </a:rPr>
            <a:t>Belirsizlik çoktur, risklerin etkisi yüksektir; hükümet politikaları, genel ekonomi, teknolojik gelişmeler gibi dış risklerden en fazla etkilenen alandır.</a:t>
          </a:r>
        </a:p>
      </dgm:t>
    </dgm:pt>
    <dgm:pt modelId="{507299C9-4AE4-4DB1-8DD5-4F676D202B75}" type="sibTrans" cxnId="{F981FEE7-9A89-4E7B-8F04-DE8D597FA978}">
      <dgm:prSet/>
      <dgm:spPr/>
      <dgm:t>
        <a:bodyPr/>
        <a:lstStyle/>
        <a:p>
          <a:endParaRPr lang="tr-TR"/>
        </a:p>
      </dgm:t>
    </dgm:pt>
    <dgm:pt modelId="{78C17BF4-52FB-40B5-AF18-57DD350B6122}" type="parTrans" cxnId="{F981FEE7-9A89-4E7B-8F04-DE8D597FA978}">
      <dgm:prSet/>
      <dgm:spPr/>
      <dgm:t>
        <a:bodyPr/>
        <a:lstStyle/>
        <a:p>
          <a:endParaRPr lang="tr-TR"/>
        </a:p>
      </dgm:t>
    </dgm:pt>
    <dgm:pt modelId="{5B966BC1-A277-4790-9687-23EDF05B49D5}">
      <dgm:prSet/>
      <dgm:spPr/>
      <dgm:t>
        <a:bodyPr/>
        <a:lstStyle/>
        <a:p>
          <a:r>
            <a:rPr lang="tr-TR" dirty="0">
              <a:latin typeface="+mn-lt"/>
            </a:rPr>
            <a:t>Sahibi üst yöneticidir</a:t>
          </a:r>
        </a:p>
      </dgm:t>
    </dgm:pt>
    <dgm:pt modelId="{949A49C7-FA11-4C71-8116-A0F5BAC5EACD}" type="sibTrans" cxnId="{A3735C7B-C527-4145-B142-BE934900607E}">
      <dgm:prSet/>
      <dgm:spPr/>
      <dgm:t>
        <a:bodyPr/>
        <a:lstStyle/>
        <a:p>
          <a:endParaRPr lang="tr-TR"/>
        </a:p>
      </dgm:t>
    </dgm:pt>
    <dgm:pt modelId="{C7761D9A-32F0-4C1F-B261-7929B0A55D2C}" type="parTrans" cxnId="{A3735C7B-C527-4145-B142-BE934900607E}">
      <dgm:prSet/>
      <dgm:spPr/>
      <dgm:t>
        <a:bodyPr/>
        <a:lstStyle/>
        <a:p>
          <a:endParaRPr lang="tr-TR"/>
        </a:p>
      </dgm:t>
    </dgm:pt>
    <dgm:pt modelId="{86F1690A-6C9A-4558-9255-86CD733371EE}">
      <dgm:prSet phldrT="[Metin]"/>
      <dgm:spPr/>
      <dgm:t>
        <a:bodyPr/>
        <a:lstStyle/>
        <a:p>
          <a:r>
            <a:rPr lang="tr-TR" dirty="0">
              <a:latin typeface="+mn-lt"/>
            </a:rPr>
            <a:t> Stratejik hedefler orta ve uzun döneme yöneliktir ve üst düzey politika belgeleriyle ilişkilidir.</a:t>
          </a:r>
        </a:p>
      </dgm:t>
    </dgm:pt>
    <dgm:pt modelId="{4ACA23DD-0F64-4745-A2B4-33BA9B440D05}" type="parTrans" cxnId="{7B815397-BDF9-46B5-ADBA-C7788DC72AE2}">
      <dgm:prSet/>
      <dgm:spPr/>
      <dgm:t>
        <a:bodyPr/>
        <a:lstStyle/>
        <a:p>
          <a:endParaRPr lang="tr-TR"/>
        </a:p>
      </dgm:t>
    </dgm:pt>
    <dgm:pt modelId="{0701176D-F2B0-4F87-A8C2-927281421C5D}" type="sibTrans" cxnId="{7B815397-BDF9-46B5-ADBA-C7788DC72AE2}">
      <dgm:prSet/>
      <dgm:spPr/>
      <dgm:t>
        <a:bodyPr/>
        <a:lstStyle/>
        <a:p>
          <a:endParaRPr lang="tr-TR"/>
        </a:p>
      </dgm:t>
    </dgm:pt>
    <dgm:pt modelId="{224549BF-89A5-4E52-AD07-493042807D39}">
      <dgm:prSet phldrT="[Metin]"/>
      <dgm:spPr/>
      <dgm:t>
        <a:bodyPr/>
        <a:lstStyle/>
        <a:p>
          <a:r>
            <a:rPr lang="tr-TR" dirty="0"/>
            <a:t> Birim hedeflerini gerçekleştirmeye yönelik faaliyet düzeyinde yapılan işlerdir. Çalışanların tüm faaliyetleri bu kapsamdadır.</a:t>
          </a:r>
        </a:p>
      </dgm:t>
    </dgm:pt>
    <dgm:pt modelId="{505565FA-F15A-4DF8-A9E1-DFD490E93E43}" type="sibTrans" cxnId="{43B3869C-E7FA-4997-AEE9-01EBA1EC73BC}">
      <dgm:prSet/>
      <dgm:spPr/>
      <dgm:t>
        <a:bodyPr/>
        <a:lstStyle/>
        <a:p>
          <a:endParaRPr lang="tr-TR"/>
        </a:p>
      </dgm:t>
    </dgm:pt>
    <dgm:pt modelId="{1F32EA10-7B64-4AF7-8878-FB0B91734F18}" type="parTrans" cxnId="{43B3869C-E7FA-4997-AEE9-01EBA1EC73BC}">
      <dgm:prSet/>
      <dgm:spPr/>
      <dgm:t>
        <a:bodyPr/>
        <a:lstStyle/>
        <a:p>
          <a:endParaRPr lang="tr-TR"/>
        </a:p>
      </dgm:t>
    </dgm:pt>
    <dgm:pt modelId="{13CE273A-7DA3-4AFD-A01B-02A706A48196}">
      <dgm:prSet phldrT="[Metin]"/>
      <dgm:spPr/>
      <dgm:t>
        <a:bodyPr/>
        <a:lstStyle/>
        <a:p>
          <a:r>
            <a:rPr lang="tr-TR" dirty="0"/>
            <a:t>Riskler orta </a:t>
          </a:r>
          <a:r>
            <a:rPr lang="sv-SE" dirty="0"/>
            <a:t>dönemde etkilidir. Hem dışarıdan hem de idare</a:t>
          </a:r>
          <a:r>
            <a:rPr lang="tr-TR" dirty="0"/>
            <a:t> içinden kaynaklanan risklerden etkilenir. </a:t>
          </a:r>
        </a:p>
      </dgm:t>
    </dgm:pt>
    <dgm:pt modelId="{0B8AA884-0D27-4009-B01C-1DEBDE14F4C8}" type="parTrans" cxnId="{DA013CED-BB22-4191-8A37-6C89E633628D}">
      <dgm:prSet/>
      <dgm:spPr/>
      <dgm:t>
        <a:bodyPr/>
        <a:lstStyle/>
        <a:p>
          <a:endParaRPr lang="tr-TR"/>
        </a:p>
      </dgm:t>
    </dgm:pt>
    <dgm:pt modelId="{A29DFA30-1FBD-4DB6-B12F-A00A8AC26DAE}" type="sibTrans" cxnId="{DA013CED-BB22-4191-8A37-6C89E633628D}">
      <dgm:prSet/>
      <dgm:spPr/>
      <dgm:t>
        <a:bodyPr/>
        <a:lstStyle/>
        <a:p>
          <a:endParaRPr lang="tr-TR"/>
        </a:p>
      </dgm:t>
    </dgm:pt>
    <dgm:pt modelId="{0963E23D-1749-474E-B095-C40FD4C475A0}">
      <dgm:prSet phldrT="[Metin]"/>
      <dgm:spPr/>
      <dgm:t>
        <a:bodyPr/>
        <a:lstStyle/>
        <a:p>
          <a:r>
            <a:rPr lang="tr-TR" dirty="0"/>
            <a:t>Birim düzeyinde yönetilmesi gereken risklerin sahibi birim yöneticisidir</a:t>
          </a:r>
        </a:p>
      </dgm:t>
    </dgm:pt>
    <dgm:pt modelId="{417068D9-F5F0-485E-9F9D-AD7750FA2315}" type="parTrans" cxnId="{64553CC8-B76A-40EA-AB21-346B4F8D85D0}">
      <dgm:prSet/>
      <dgm:spPr/>
      <dgm:t>
        <a:bodyPr/>
        <a:lstStyle/>
        <a:p>
          <a:endParaRPr lang="tr-TR"/>
        </a:p>
      </dgm:t>
    </dgm:pt>
    <dgm:pt modelId="{F8F1FECB-411F-4865-8761-58C6B214B487}" type="sibTrans" cxnId="{64553CC8-B76A-40EA-AB21-346B4F8D85D0}">
      <dgm:prSet/>
      <dgm:spPr/>
      <dgm:t>
        <a:bodyPr/>
        <a:lstStyle/>
        <a:p>
          <a:endParaRPr lang="tr-TR"/>
        </a:p>
      </dgm:t>
    </dgm:pt>
    <dgm:pt modelId="{52B49A4A-D9F4-4681-8752-55E5683D9F45}">
      <dgm:prSet phldrT="[Metin]"/>
      <dgm:spPr/>
      <dgm:t>
        <a:bodyPr/>
        <a:lstStyle/>
        <a:p>
          <a:r>
            <a:rPr lang="tr-TR" dirty="0"/>
            <a:t> Kısa vadeli kararların alındığı, kamu hizmetlerinin üretildiği ve belirsizliklerin en az görüldüğü alandır. </a:t>
          </a:r>
        </a:p>
      </dgm:t>
    </dgm:pt>
    <dgm:pt modelId="{75CDF8CF-1E53-4AD2-B590-D99E9A9824D6}" type="parTrans" cxnId="{E84697D2-142B-427D-95AD-8090AC51117F}">
      <dgm:prSet/>
      <dgm:spPr/>
      <dgm:t>
        <a:bodyPr/>
        <a:lstStyle/>
        <a:p>
          <a:endParaRPr lang="tr-TR"/>
        </a:p>
      </dgm:t>
    </dgm:pt>
    <dgm:pt modelId="{4A641CC6-E827-4D27-AD7D-C8F4325D5F30}" type="sibTrans" cxnId="{E84697D2-142B-427D-95AD-8090AC51117F}">
      <dgm:prSet/>
      <dgm:spPr/>
      <dgm:t>
        <a:bodyPr/>
        <a:lstStyle/>
        <a:p>
          <a:endParaRPr lang="tr-TR"/>
        </a:p>
      </dgm:t>
    </dgm:pt>
    <dgm:pt modelId="{D1C35629-4FD7-4A63-877E-F86570258DED}">
      <dgm:prSet/>
      <dgm:spPr/>
      <dgm:t>
        <a:bodyPr/>
        <a:lstStyle/>
        <a:p>
          <a:r>
            <a:rPr lang="tr-TR" dirty="0"/>
            <a:t>Daha çok iç risklerden etkilenir. Sahibi alt birim/taşra birimi yöneticisidir.</a:t>
          </a:r>
        </a:p>
      </dgm:t>
    </dgm:pt>
    <dgm:pt modelId="{04BB5CA7-9AB1-4A69-AFBA-E0D00EB2C36A}" type="parTrans" cxnId="{B9108156-5310-4B29-95DC-EF0C4E211A4E}">
      <dgm:prSet/>
      <dgm:spPr/>
      <dgm:t>
        <a:bodyPr/>
        <a:lstStyle/>
        <a:p>
          <a:endParaRPr lang="tr-TR"/>
        </a:p>
      </dgm:t>
    </dgm:pt>
    <dgm:pt modelId="{6DFABFCD-9DF9-4810-81DB-1B73EBB3E7B0}" type="sibTrans" cxnId="{B9108156-5310-4B29-95DC-EF0C4E211A4E}">
      <dgm:prSet/>
      <dgm:spPr/>
      <dgm:t>
        <a:bodyPr/>
        <a:lstStyle/>
        <a:p>
          <a:endParaRPr lang="tr-TR"/>
        </a:p>
      </dgm:t>
    </dgm:pt>
    <dgm:pt modelId="{6373063C-BACC-4303-834B-810C34C6E526}" type="pres">
      <dgm:prSet presAssocID="{999AB81E-29DE-4D87-B1A7-388418018B1D}" presName="Name0" presStyleCnt="0">
        <dgm:presLayoutVars>
          <dgm:dir/>
          <dgm:animLvl val="lvl"/>
          <dgm:resizeHandles val="exact"/>
        </dgm:presLayoutVars>
      </dgm:prSet>
      <dgm:spPr/>
    </dgm:pt>
    <dgm:pt modelId="{69DA8F8B-D6E3-4948-B68D-F046A43BA3CC}" type="pres">
      <dgm:prSet presAssocID="{A114D5CC-9936-4C94-971E-2C1D740B9B45}" presName="composite" presStyleCnt="0"/>
      <dgm:spPr/>
    </dgm:pt>
    <dgm:pt modelId="{4904FC7E-E500-4E9A-9C78-715E7EE87762}" type="pres">
      <dgm:prSet presAssocID="{A114D5CC-9936-4C94-971E-2C1D740B9B45}" presName="parTx" presStyleLbl="alignNode1" presStyleIdx="0" presStyleCnt="3">
        <dgm:presLayoutVars>
          <dgm:chMax val="0"/>
          <dgm:chPref val="0"/>
          <dgm:bulletEnabled val="1"/>
        </dgm:presLayoutVars>
      </dgm:prSet>
      <dgm:spPr/>
    </dgm:pt>
    <dgm:pt modelId="{904D1BCB-01F5-4834-8E0A-9180EFBFBACC}" type="pres">
      <dgm:prSet presAssocID="{A114D5CC-9936-4C94-971E-2C1D740B9B45}" presName="desTx" presStyleLbl="alignAccFollowNode1" presStyleIdx="0" presStyleCnt="3">
        <dgm:presLayoutVars>
          <dgm:bulletEnabled val="1"/>
        </dgm:presLayoutVars>
      </dgm:prSet>
      <dgm:spPr/>
    </dgm:pt>
    <dgm:pt modelId="{1D711E97-3247-4BC4-910C-DDA0601219A4}" type="pres">
      <dgm:prSet presAssocID="{6D9BF806-585F-4CDF-A405-E6FCD59BDBA7}" presName="space" presStyleCnt="0"/>
      <dgm:spPr/>
    </dgm:pt>
    <dgm:pt modelId="{4D3B7787-E6A5-4132-AA2A-13473A34911B}" type="pres">
      <dgm:prSet presAssocID="{D070DF8B-E5C8-4CE4-A1FF-7A594EB74C56}" presName="composite" presStyleCnt="0"/>
      <dgm:spPr/>
    </dgm:pt>
    <dgm:pt modelId="{73077FBF-31F5-45C0-9080-2DDC0BB56A80}" type="pres">
      <dgm:prSet presAssocID="{D070DF8B-E5C8-4CE4-A1FF-7A594EB74C56}" presName="parTx" presStyleLbl="alignNode1" presStyleIdx="1" presStyleCnt="3">
        <dgm:presLayoutVars>
          <dgm:chMax val="0"/>
          <dgm:chPref val="0"/>
          <dgm:bulletEnabled val="1"/>
        </dgm:presLayoutVars>
      </dgm:prSet>
      <dgm:spPr/>
    </dgm:pt>
    <dgm:pt modelId="{C904B117-4FEE-43CF-81FC-C44B1F621F11}" type="pres">
      <dgm:prSet presAssocID="{D070DF8B-E5C8-4CE4-A1FF-7A594EB74C56}" presName="desTx" presStyleLbl="alignAccFollowNode1" presStyleIdx="1" presStyleCnt="3">
        <dgm:presLayoutVars>
          <dgm:bulletEnabled val="1"/>
        </dgm:presLayoutVars>
      </dgm:prSet>
      <dgm:spPr/>
    </dgm:pt>
    <dgm:pt modelId="{86CE1620-ED44-47C5-A809-134413505B1E}" type="pres">
      <dgm:prSet presAssocID="{CF4EE290-1F39-4D98-97F8-B8E570A8FE8E}" presName="space" presStyleCnt="0"/>
      <dgm:spPr/>
    </dgm:pt>
    <dgm:pt modelId="{37A0C708-F306-4B25-BD3A-D1B9E6FCE1B7}" type="pres">
      <dgm:prSet presAssocID="{965EC11E-E78A-4946-89AE-2A574ED8DB0C}" presName="composite" presStyleCnt="0"/>
      <dgm:spPr/>
    </dgm:pt>
    <dgm:pt modelId="{98E1A71D-E820-4961-9308-95F8841E2E17}" type="pres">
      <dgm:prSet presAssocID="{965EC11E-E78A-4946-89AE-2A574ED8DB0C}" presName="parTx" presStyleLbl="alignNode1" presStyleIdx="2" presStyleCnt="3">
        <dgm:presLayoutVars>
          <dgm:chMax val="0"/>
          <dgm:chPref val="0"/>
          <dgm:bulletEnabled val="1"/>
        </dgm:presLayoutVars>
      </dgm:prSet>
      <dgm:spPr/>
    </dgm:pt>
    <dgm:pt modelId="{7AC65750-22F6-4A9F-867D-BD1537473CCB}" type="pres">
      <dgm:prSet presAssocID="{965EC11E-E78A-4946-89AE-2A574ED8DB0C}" presName="desTx" presStyleLbl="alignAccFollowNode1" presStyleIdx="2" presStyleCnt="3">
        <dgm:presLayoutVars>
          <dgm:bulletEnabled val="1"/>
        </dgm:presLayoutVars>
      </dgm:prSet>
      <dgm:spPr/>
    </dgm:pt>
  </dgm:ptLst>
  <dgm:cxnLst>
    <dgm:cxn modelId="{7C99B506-31BB-4CA2-8737-BB64D8C16F99}" type="presOf" srcId="{224549BF-89A5-4E52-AD07-493042807D39}" destId="{7AC65750-22F6-4A9F-867D-BD1537473CCB}" srcOrd="0" destOrd="0" presId="urn:microsoft.com/office/officeart/2005/8/layout/hList1"/>
    <dgm:cxn modelId="{7F13E714-04C5-46D6-B57F-1811E0177884}" type="presOf" srcId="{52B49A4A-D9F4-4681-8752-55E5683D9F45}" destId="{7AC65750-22F6-4A9F-867D-BD1537473CCB}" srcOrd="0" destOrd="1" presId="urn:microsoft.com/office/officeart/2005/8/layout/hList1"/>
    <dgm:cxn modelId="{B7B4672C-444A-4698-BE74-25664BD714CA}" type="presOf" srcId="{A114D5CC-9936-4C94-971E-2C1D740B9B45}" destId="{4904FC7E-E500-4E9A-9C78-715E7EE87762}" srcOrd="0" destOrd="0" presId="urn:microsoft.com/office/officeart/2005/8/layout/hList1"/>
    <dgm:cxn modelId="{FE707F3F-A9CF-442C-B2C2-BEDE1C2C30BB}" srcId="{A114D5CC-9936-4C94-971E-2C1D740B9B45}" destId="{60E56FB7-D21E-4A51-80C6-04C10F5E068F}" srcOrd="0" destOrd="0" parTransId="{5932D84B-8239-4240-AB8B-E832399A5773}" sibTransId="{13720AB9-8C5D-486F-8918-C8B12F3A557D}"/>
    <dgm:cxn modelId="{76AF2260-DED2-45A8-A70B-BD99802092D0}" type="presOf" srcId="{D070DF8B-E5C8-4CE4-A1FF-7A594EB74C56}" destId="{73077FBF-31F5-45C0-9080-2DDC0BB56A80}" srcOrd="0" destOrd="0" presId="urn:microsoft.com/office/officeart/2005/8/layout/hList1"/>
    <dgm:cxn modelId="{B9108156-5310-4B29-95DC-EF0C4E211A4E}" srcId="{965EC11E-E78A-4946-89AE-2A574ED8DB0C}" destId="{D1C35629-4FD7-4A63-877E-F86570258DED}" srcOrd="2" destOrd="0" parTransId="{04BB5CA7-9AB1-4A69-AFBA-E0D00EB2C36A}" sibTransId="{6DFABFCD-9DF9-4810-81DB-1B73EBB3E7B0}"/>
    <dgm:cxn modelId="{1CD84358-91A9-4AAA-9A50-C61D0B6D9E49}" srcId="{999AB81E-29DE-4D87-B1A7-388418018B1D}" destId="{A114D5CC-9936-4C94-971E-2C1D740B9B45}" srcOrd="0" destOrd="0" parTransId="{76FE7EA7-5ACC-4596-A2E4-EDF9056FEAB5}" sibTransId="{6D9BF806-585F-4CDF-A405-E6FCD59BDBA7}"/>
    <dgm:cxn modelId="{A3735C7B-C527-4145-B142-BE934900607E}" srcId="{A114D5CC-9936-4C94-971E-2C1D740B9B45}" destId="{5B966BC1-A277-4790-9687-23EDF05B49D5}" srcOrd="3" destOrd="0" parTransId="{C7761D9A-32F0-4C1F-B261-7929B0A55D2C}" sibTransId="{949A49C7-FA11-4C71-8116-A0F5BAC5EACD}"/>
    <dgm:cxn modelId="{65C56B95-4691-4841-984B-4AB783825C84}" type="presOf" srcId="{999AB81E-29DE-4D87-B1A7-388418018B1D}" destId="{6373063C-BACC-4303-834B-810C34C6E526}" srcOrd="0" destOrd="0" presId="urn:microsoft.com/office/officeart/2005/8/layout/hList1"/>
    <dgm:cxn modelId="{7B815397-BDF9-46B5-ADBA-C7788DC72AE2}" srcId="{A114D5CC-9936-4C94-971E-2C1D740B9B45}" destId="{86F1690A-6C9A-4558-9255-86CD733371EE}" srcOrd="1" destOrd="0" parTransId="{4ACA23DD-0F64-4745-A2B4-33BA9B440D05}" sibTransId="{0701176D-F2B0-4F87-A8C2-927281421C5D}"/>
    <dgm:cxn modelId="{BA482898-CC02-4CF3-B861-79E2FAC9417B}" srcId="{999AB81E-29DE-4D87-B1A7-388418018B1D}" destId="{965EC11E-E78A-4946-89AE-2A574ED8DB0C}" srcOrd="2" destOrd="0" parTransId="{EBD9F2D0-C6BE-43CD-BAFE-33325E0F79AC}" sibTransId="{9CB956D9-E694-415A-A0D5-2C799D3D232F}"/>
    <dgm:cxn modelId="{43B3869C-E7FA-4997-AEE9-01EBA1EC73BC}" srcId="{965EC11E-E78A-4946-89AE-2A574ED8DB0C}" destId="{224549BF-89A5-4E52-AD07-493042807D39}" srcOrd="0" destOrd="0" parTransId="{1F32EA10-7B64-4AF7-8878-FB0B91734F18}" sibTransId="{505565FA-F15A-4DF8-A9E1-DFD490E93E43}"/>
    <dgm:cxn modelId="{24A725AE-D6A7-4075-89DE-367B7AE81C27}" type="presOf" srcId="{965EC11E-E78A-4946-89AE-2A574ED8DB0C}" destId="{98E1A71D-E820-4961-9308-95F8841E2E17}" srcOrd="0" destOrd="0" presId="urn:microsoft.com/office/officeart/2005/8/layout/hList1"/>
    <dgm:cxn modelId="{D9CC95B6-6F2C-4575-BD5D-1D3FA2C82E76}" type="presOf" srcId="{5B966BC1-A277-4790-9687-23EDF05B49D5}" destId="{904D1BCB-01F5-4834-8E0A-9180EFBFBACC}" srcOrd="0" destOrd="3" presId="urn:microsoft.com/office/officeart/2005/8/layout/hList1"/>
    <dgm:cxn modelId="{64553CC8-B76A-40EA-AB21-346B4F8D85D0}" srcId="{D070DF8B-E5C8-4CE4-A1FF-7A594EB74C56}" destId="{0963E23D-1749-474E-B095-C40FD4C475A0}" srcOrd="2" destOrd="0" parTransId="{417068D9-F5F0-485E-9F9D-AD7750FA2315}" sibTransId="{F8F1FECB-411F-4865-8761-58C6B214B487}"/>
    <dgm:cxn modelId="{E0FE80CF-8702-4913-BF8D-9C9A86D4403D}" srcId="{D070DF8B-E5C8-4CE4-A1FF-7A594EB74C56}" destId="{04B88531-CC01-4536-9680-EE900F2BD8BE}" srcOrd="0" destOrd="0" parTransId="{193F2CCE-52DB-489A-B82F-B5C1A5CB9C91}" sibTransId="{C3CE90F4-BFBB-45D2-A01B-353B945DD138}"/>
    <dgm:cxn modelId="{E84697D2-142B-427D-95AD-8090AC51117F}" srcId="{965EC11E-E78A-4946-89AE-2A574ED8DB0C}" destId="{52B49A4A-D9F4-4681-8752-55E5683D9F45}" srcOrd="1" destOrd="0" parTransId="{75CDF8CF-1E53-4AD2-B590-D99E9A9824D6}" sibTransId="{4A641CC6-E827-4D27-AD7D-C8F4325D5F30}"/>
    <dgm:cxn modelId="{01381ED4-92D2-474C-A8C1-59C3913FCCAF}" type="presOf" srcId="{60E56FB7-D21E-4A51-80C6-04C10F5E068F}" destId="{904D1BCB-01F5-4834-8E0A-9180EFBFBACC}" srcOrd="0" destOrd="0" presId="urn:microsoft.com/office/officeart/2005/8/layout/hList1"/>
    <dgm:cxn modelId="{2E9F61DB-00AA-455E-AFB3-292E5D0C7576}" type="presOf" srcId="{0963E23D-1749-474E-B095-C40FD4C475A0}" destId="{C904B117-4FEE-43CF-81FC-C44B1F621F11}" srcOrd="0" destOrd="2" presId="urn:microsoft.com/office/officeart/2005/8/layout/hList1"/>
    <dgm:cxn modelId="{7B1028E0-3965-4534-BD55-B605AD0E9975}" type="presOf" srcId="{E94D3341-FBA6-4F78-871C-A41CAE2BC034}" destId="{904D1BCB-01F5-4834-8E0A-9180EFBFBACC}" srcOrd="0" destOrd="2" presId="urn:microsoft.com/office/officeart/2005/8/layout/hList1"/>
    <dgm:cxn modelId="{F25EAEE4-9D0A-4A44-98AC-828E9EDEE973}" type="presOf" srcId="{D1C35629-4FD7-4A63-877E-F86570258DED}" destId="{7AC65750-22F6-4A9F-867D-BD1537473CCB}" srcOrd="0" destOrd="2" presId="urn:microsoft.com/office/officeart/2005/8/layout/hList1"/>
    <dgm:cxn modelId="{7E8096E5-EC84-4BDF-99F9-E52D0C7336BB}" type="presOf" srcId="{04B88531-CC01-4536-9680-EE900F2BD8BE}" destId="{C904B117-4FEE-43CF-81FC-C44B1F621F11}" srcOrd="0" destOrd="0" presId="urn:microsoft.com/office/officeart/2005/8/layout/hList1"/>
    <dgm:cxn modelId="{312846E7-F6B4-4356-8F5C-F1888814E894}" type="presOf" srcId="{13CE273A-7DA3-4AFD-A01B-02A706A48196}" destId="{C904B117-4FEE-43CF-81FC-C44B1F621F11}" srcOrd="0" destOrd="1" presId="urn:microsoft.com/office/officeart/2005/8/layout/hList1"/>
    <dgm:cxn modelId="{F981FEE7-9A89-4E7B-8F04-DE8D597FA978}" srcId="{A114D5CC-9936-4C94-971E-2C1D740B9B45}" destId="{E94D3341-FBA6-4F78-871C-A41CAE2BC034}" srcOrd="2" destOrd="0" parTransId="{78C17BF4-52FB-40B5-AF18-57DD350B6122}" sibTransId="{507299C9-4AE4-4DB1-8DD5-4F676D202B75}"/>
    <dgm:cxn modelId="{DA013CED-BB22-4191-8A37-6C89E633628D}" srcId="{D070DF8B-E5C8-4CE4-A1FF-7A594EB74C56}" destId="{13CE273A-7DA3-4AFD-A01B-02A706A48196}" srcOrd="1" destOrd="0" parTransId="{0B8AA884-0D27-4009-B01C-1DEBDE14F4C8}" sibTransId="{A29DFA30-1FBD-4DB6-B12F-A00A8AC26DAE}"/>
    <dgm:cxn modelId="{99D6C4F3-1472-4217-A00D-BD3CC64019FF}" type="presOf" srcId="{86F1690A-6C9A-4558-9255-86CD733371EE}" destId="{904D1BCB-01F5-4834-8E0A-9180EFBFBACC}" srcOrd="0" destOrd="1" presId="urn:microsoft.com/office/officeart/2005/8/layout/hList1"/>
    <dgm:cxn modelId="{60E760FA-3CBB-4C5C-B3E5-16C7DA2D7400}" srcId="{999AB81E-29DE-4D87-B1A7-388418018B1D}" destId="{D070DF8B-E5C8-4CE4-A1FF-7A594EB74C56}" srcOrd="1" destOrd="0" parTransId="{5DD9329E-B60B-4D8A-89CB-8C52F1AF1AB7}" sibTransId="{CF4EE290-1F39-4D98-97F8-B8E570A8FE8E}"/>
    <dgm:cxn modelId="{98FC86BA-2FB3-48C0-A233-10BD6C35EF02}" type="presParOf" srcId="{6373063C-BACC-4303-834B-810C34C6E526}" destId="{69DA8F8B-D6E3-4948-B68D-F046A43BA3CC}" srcOrd="0" destOrd="0" presId="urn:microsoft.com/office/officeart/2005/8/layout/hList1"/>
    <dgm:cxn modelId="{A7DE97E3-294F-4D2C-8734-2E2EC62FDFC5}" type="presParOf" srcId="{69DA8F8B-D6E3-4948-B68D-F046A43BA3CC}" destId="{4904FC7E-E500-4E9A-9C78-715E7EE87762}" srcOrd="0" destOrd="0" presId="urn:microsoft.com/office/officeart/2005/8/layout/hList1"/>
    <dgm:cxn modelId="{DC64DA5C-F740-4C13-916E-4AAC7611E0ED}" type="presParOf" srcId="{69DA8F8B-D6E3-4948-B68D-F046A43BA3CC}" destId="{904D1BCB-01F5-4834-8E0A-9180EFBFBACC}" srcOrd="1" destOrd="0" presId="urn:microsoft.com/office/officeart/2005/8/layout/hList1"/>
    <dgm:cxn modelId="{43376041-D62C-45EB-BA7B-8EE5AB264504}" type="presParOf" srcId="{6373063C-BACC-4303-834B-810C34C6E526}" destId="{1D711E97-3247-4BC4-910C-DDA0601219A4}" srcOrd="1" destOrd="0" presId="urn:microsoft.com/office/officeart/2005/8/layout/hList1"/>
    <dgm:cxn modelId="{05A4E562-B1F7-4E5B-83A5-0315465B8FB8}" type="presParOf" srcId="{6373063C-BACC-4303-834B-810C34C6E526}" destId="{4D3B7787-E6A5-4132-AA2A-13473A34911B}" srcOrd="2" destOrd="0" presId="urn:microsoft.com/office/officeart/2005/8/layout/hList1"/>
    <dgm:cxn modelId="{7A89A26C-624A-4FC6-AD7B-1D53BBFE99A8}" type="presParOf" srcId="{4D3B7787-E6A5-4132-AA2A-13473A34911B}" destId="{73077FBF-31F5-45C0-9080-2DDC0BB56A80}" srcOrd="0" destOrd="0" presId="urn:microsoft.com/office/officeart/2005/8/layout/hList1"/>
    <dgm:cxn modelId="{E5DA6391-8AFD-49DB-A159-A3C8D8641B75}" type="presParOf" srcId="{4D3B7787-E6A5-4132-AA2A-13473A34911B}" destId="{C904B117-4FEE-43CF-81FC-C44B1F621F11}" srcOrd="1" destOrd="0" presId="urn:microsoft.com/office/officeart/2005/8/layout/hList1"/>
    <dgm:cxn modelId="{046908BD-F96C-44C0-8836-3E79646CFEA6}" type="presParOf" srcId="{6373063C-BACC-4303-834B-810C34C6E526}" destId="{86CE1620-ED44-47C5-A809-134413505B1E}" srcOrd="3" destOrd="0" presId="urn:microsoft.com/office/officeart/2005/8/layout/hList1"/>
    <dgm:cxn modelId="{EF63102A-8211-42BD-889C-48AFBF9ECC3B}" type="presParOf" srcId="{6373063C-BACC-4303-834B-810C34C6E526}" destId="{37A0C708-F306-4B25-BD3A-D1B9E6FCE1B7}" srcOrd="4" destOrd="0" presId="urn:microsoft.com/office/officeart/2005/8/layout/hList1"/>
    <dgm:cxn modelId="{69E89D01-A8D0-4D76-8D6F-0320D70AA549}" type="presParOf" srcId="{37A0C708-F306-4B25-BD3A-D1B9E6FCE1B7}" destId="{98E1A71D-E820-4961-9308-95F8841E2E17}" srcOrd="0" destOrd="0" presId="urn:microsoft.com/office/officeart/2005/8/layout/hList1"/>
    <dgm:cxn modelId="{1A837071-0B0C-4DA4-B272-4967D4B9A0C4}" type="presParOf" srcId="{37A0C708-F306-4B25-BD3A-D1B9E6FCE1B7}" destId="{7AC65750-22F6-4A9F-867D-BD1537473C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4FC7E-E500-4E9A-9C78-715E7EE87762}">
      <dsp:nvSpPr>
        <dsp:cNvPr id="0" name=""/>
        <dsp:cNvSpPr/>
      </dsp:nvSpPr>
      <dsp:spPr>
        <a:xfrm>
          <a:off x="6573" y="219642"/>
          <a:ext cx="6408911" cy="188300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500" kern="1200" dirty="0">
              <a:highlight>
                <a:srgbClr val="800000"/>
              </a:highlight>
            </a:rPr>
            <a:t>İdare düzeyi </a:t>
          </a:r>
        </a:p>
        <a:p>
          <a:pPr marL="0" marR="0" lvl="0" indent="0" algn="ctr" defTabSz="914400" eaLnBrk="1" fontAlgn="auto" latinLnBrk="0" hangingPunct="1">
            <a:lnSpc>
              <a:spcPct val="100000"/>
            </a:lnSpc>
            <a:spcBef>
              <a:spcPct val="0"/>
            </a:spcBef>
            <a:spcAft>
              <a:spcPts val="0"/>
            </a:spcAft>
            <a:buClrTx/>
            <a:buSzTx/>
            <a:buFontTx/>
            <a:buNone/>
            <a:tabLst/>
            <a:defRPr/>
          </a:pPr>
          <a:r>
            <a:rPr lang="tr-TR" sz="3500" kern="1200" dirty="0">
              <a:highlight>
                <a:srgbClr val="800000"/>
              </a:highlight>
            </a:rPr>
            <a:t>(stratejik düzey)</a:t>
          </a:r>
        </a:p>
        <a:p>
          <a:pPr marL="0" lvl="0" algn="ctr" defTabSz="1111250">
            <a:lnSpc>
              <a:spcPct val="90000"/>
            </a:lnSpc>
            <a:spcBef>
              <a:spcPct val="0"/>
            </a:spcBef>
            <a:spcAft>
              <a:spcPct val="35000"/>
            </a:spcAft>
            <a:buNone/>
          </a:pPr>
          <a:endParaRPr lang="tr-TR" sz="3500" kern="1200" dirty="0"/>
        </a:p>
      </dsp:txBody>
      <dsp:txXfrm>
        <a:off x="6573" y="219642"/>
        <a:ext cx="6408911" cy="1883005"/>
      </dsp:txXfrm>
    </dsp:sp>
    <dsp:sp modelId="{904D1BCB-01F5-4834-8E0A-9180EFBFBACC}">
      <dsp:nvSpPr>
        <dsp:cNvPr id="0" name=""/>
        <dsp:cNvSpPr/>
      </dsp:nvSpPr>
      <dsp:spPr>
        <a:xfrm>
          <a:off x="6573" y="2102647"/>
          <a:ext cx="6408911" cy="768600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tr-TR" sz="3500" kern="1200" dirty="0">
              <a:latin typeface="+mn-lt"/>
            </a:rPr>
            <a:t>: Tüm idareyi kapsayan, stratejik hedeflere ilişkin kararların verildiği ve idarenin üst yönetiminin sorumluluğunda olan alandır.</a:t>
          </a:r>
        </a:p>
        <a:p>
          <a:pPr marL="285750" lvl="1" indent="-285750" algn="l" defTabSz="1555750">
            <a:lnSpc>
              <a:spcPct val="90000"/>
            </a:lnSpc>
            <a:spcBef>
              <a:spcPct val="0"/>
            </a:spcBef>
            <a:spcAft>
              <a:spcPct val="15000"/>
            </a:spcAft>
            <a:buChar char="•"/>
          </a:pPr>
          <a:r>
            <a:rPr lang="tr-TR" sz="3500" kern="1200" dirty="0">
              <a:latin typeface="+mn-lt"/>
            </a:rPr>
            <a:t> Stratejik hedefler orta ve uzun döneme yöneliktir ve üst düzey politika belgeleriyle ilişkilidir.</a:t>
          </a:r>
        </a:p>
        <a:p>
          <a:pPr marL="285750" lvl="1" indent="-285750" algn="l" defTabSz="1555750">
            <a:lnSpc>
              <a:spcPct val="90000"/>
            </a:lnSpc>
            <a:spcBef>
              <a:spcPct val="0"/>
            </a:spcBef>
            <a:spcAft>
              <a:spcPct val="15000"/>
            </a:spcAft>
            <a:buChar char="•"/>
          </a:pPr>
          <a:r>
            <a:rPr lang="tr-TR" sz="3500" kern="1200" dirty="0">
              <a:latin typeface="+mn-lt"/>
            </a:rPr>
            <a:t>Belirsizlik çoktur, risklerin etkisi yüksektir; hükümet politikaları, genel ekonomi, teknolojik gelişmeler gibi dış risklerden en fazla etkilenen alandır.</a:t>
          </a:r>
        </a:p>
        <a:p>
          <a:pPr marL="285750" lvl="1" indent="-285750" algn="l" defTabSz="1555750">
            <a:lnSpc>
              <a:spcPct val="90000"/>
            </a:lnSpc>
            <a:spcBef>
              <a:spcPct val="0"/>
            </a:spcBef>
            <a:spcAft>
              <a:spcPct val="15000"/>
            </a:spcAft>
            <a:buChar char="•"/>
          </a:pPr>
          <a:r>
            <a:rPr lang="tr-TR" sz="3500" kern="1200" dirty="0">
              <a:latin typeface="+mn-lt"/>
            </a:rPr>
            <a:t>Sahibi üst yöneticidir</a:t>
          </a:r>
        </a:p>
      </dsp:txBody>
      <dsp:txXfrm>
        <a:off x="6573" y="2102647"/>
        <a:ext cx="6408911" cy="7686000"/>
      </dsp:txXfrm>
    </dsp:sp>
    <dsp:sp modelId="{73077FBF-31F5-45C0-9080-2DDC0BB56A80}">
      <dsp:nvSpPr>
        <dsp:cNvPr id="0" name=""/>
        <dsp:cNvSpPr/>
      </dsp:nvSpPr>
      <dsp:spPr>
        <a:xfrm>
          <a:off x="7312731" y="219642"/>
          <a:ext cx="6408911" cy="1883005"/>
        </a:xfrm>
        <a:prstGeom prst="rect">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3500" kern="1200" dirty="0">
              <a:highlight>
                <a:srgbClr val="800000"/>
              </a:highlight>
            </a:rPr>
            <a:t>Birim düzeyi </a:t>
          </a:r>
        </a:p>
        <a:p>
          <a:pPr marL="0" marR="0" lvl="0" indent="0" algn="ctr" defTabSz="914400" eaLnBrk="1" fontAlgn="auto" latinLnBrk="0" hangingPunct="1">
            <a:lnSpc>
              <a:spcPct val="100000"/>
            </a:lnSpc>
            <a:spcBef>
              <a:spcPct val="0"/>
            </a:spcBef>
            <a:spcAft>
              <a:spcPts val="0"/>
            </a:spcAft>
            <a:buClrTx/>
            <a:buSzTx/>
            <a:buFontTx/>
            <a:buNone/>
            <a:tabLst/>
            <a:defRPr/>
          </a:pPr>
          <a:r>
            <a:rPr lang="tr-TR" sz="3500" kern="1200" dirty="0">
              <a:highlight>
                <a:srgbClr val="800000"/>
              </a:highlight>
            </a:rPr>
            <a:t>(performans düzeyi</a:t>
          </a:r>
          <a:r>
            <a:rPr lang="tr-TR" sz="3500" kern="1200" dirty="0"/>
            <a:t>)</a:t>
          </a:r>
        </a:p>
        <a:p>
          <a:pPr marL="0" lvl="0" algn="ctr" defTabSz="1289050">
            <a:lnSpc>
              <a:spcPct val="90000"/>
            </a:lnSpc>
            <a:spcBef>
              <a:spcPct val="0"/>
            </a:spcBef>
            <a:spcAft>
              <a:spcPct val="35000"/>
            </a:spcAft>
            <a:buNone/>
          </a:pPr>
          <a:endParaRPr lang="tr-TR" sz="3500" kern="1200" dirty="0"/>
        </a:p>
      </dsp:txBody>
      <dsp:txXfrm>
        <a:off x="7312731" y="219642"/>
        <a:ext cx="6408911" cy="1883005"/>
      </dsp:txXfrm>
    </dsp:sp>
    <dsp:sp modelId="{C904B117-4FEE-43CF-81FC-C44B1F621F11}">
      <dsp:nvSpPr>
        <dsp:cNvPr id="0" name=""/>
        <dsp:cNvSpPr/>
      </dsp:nvSpPr>
      <dsp:spPr>
        <a:xfrm>
          <a:off x="7312731" y="2102647"/>
          <a:ext cx="6408911" cy="7686000"/>
        </a:xfrm>
        <a:prstGeom prst="rect">
          <a:avLst/>
        </a:prstGeom>
        <a:solidFill>
          <a:schemeClr val="accent5">
            <a:tint val="40000"/>
            <a:alpha val="90000"/>
            <a:hueOff val="-3369881"/>
            <a:satOff val="-11416"/>
            <a:lumOff val="-14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tr-TR" sz="3500" kern="1200" dirty="0"/>
            <a:t> Üst yönetimin politikalarının uygulandığı ve idare içinde kamu kaynaklarının kullanılmasından en üst düzeyde sorumlu olunan birimleri ifade eder</a:t>
          </a:r>
        </a:p>
        <a:p>
          <a:pPr marL="285750" lvl="1" indent="-285750" algn="l" defTabSz="1555750">
            <a:lnSpc>
              <a:spcPct val="90000"/>
            </a:lnSpc>
            <a:spcBef>
              <a:spcPct val="0"/>
            </a:spcBef>
            <a:spcAft>
              <a:spcPct val="15000"/>
            </a:spcAft>
            <a:buChar char="•"/>
          </a:pPr>
          <a:r>
            <a:rPr lang="tr-TR" sz="3500" kern="1200" dirty="0"/>
            <a:t>Riskler orta </a:t>
          </a:r>
          <a:r>
            <a:rPr lang="sv-SE" sz="3500" kern="1200" dirty="0"/>
            <a:t>dönemde etkilidir. Hem dışarıdan hem de idare</a:t>
          </a:r>
          <a:r>
            <a:rPr lang="tr-TR" sz="3500" kern="1200" dirty="0"/>
            <a:t> içinden kaynaklanan risklerden etkilenir. </a:t>
          </a:r>
        </a:p>
        <a:p>
          <a:pPr marL="285750" lvl="1" indent="-285750" algn="l" defTabSz="1555750">
            <a:lnSpc>
              <a:spcPct val="90000"/>
            </a:lnSpc>
            <a:spcBef>
              <a:spcPct val="0"/>
            </a:spcBef>
            <a:spcAft>
              <a:spcPct val="15000"/>
            </a:spcAft>
            <a:buChar char="•"/>
          </a:pPr>
          <a:r>
            <a:rPr lang="tr-TR" sz="3500" kern="1200" dirty="0"/>
            <a:t>Birim düzeyinde yönetilmesi gereken risklerin sahibi birim yöneticisidir</a:t>
          </a:r>
        </a:p>
      </dsp:txBody>
      <dsp:txXfrm>
        <a:off x="7312731" y="2102647"/>
        <a:ext cx="6408911" cy="7686000"/>
      </dsp:txXfrm>
    </dsp:sp>
    <dsp:sp modelId="{98E1A71D-E820-4961-9308-95F8841E2E17}">
      <dsp:nvSpPr>
        <dsp:cNvPr id="0" name=""/>
        <dsp:cNvSpPr/>
      </dsp:nvSpPr>
      <dsp:spPr>
        <a:xfrm>
          <a:off x="14618890" y="219642"/>
          <a:ext cx="6408911" cy="1883005"/>
        </a:xfrm>
        <a:prstGeom prst="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n-NO" sz="3500" kern="1200" dirty="0">
              <a:highlight>
                <a:srgbClr val="800000"/>
              </a:highlight>
            </a:rPr>
            <a:t>Taşra</a:t>
          </a:r>
          <a:r>
            <a:rPr lang="tr-TR" sz="3500" kern="1200" dirty="0">
              <a:highlight>
                <a:srgbClr val="800000"/>
              </a:highlight>
            </a:rPr>
            <a:t> -</a:t>
          </a:r>
          <a:r>
            <a:rPr lang="nn-NO" sz="3500" kern="1200" dirty="0">
              <a:highlight>
                <a:srgbClr val="800000"/>
              </a:highlight>
            </a:rPr>
            <a:t>Alt birim</a:t>
          </a:r>
          <a:r>
            <a:rPr lang="tr-TR" sz="3500" kern="1200" dirty="0">
              <a:highlight>
                <a:srgbClr val="800000"/>
              </a:highlight>
            </a:rPr>
            <a:t> </a:t>
          </a:r>
          <a:r>
            <a:rPr lang="nn-NO" sz="3500" kern="1200" dirty="0">
              <a:highlight>
                <a:srgbClr val="800000"/>
              </a:highlight>
            </a:rPr>
            <a:t>düzeyi </a:t>
          </a:r>
          <a:endParaRPr lang="tr-TR" sz="3500" kern="1200" dirty="0">
            <a:highlight>
              <a:srgbClr val="800000"/>
            </a:highlight>
          </a:endParaRPr>
        </a:p>
        <a:p>
          <a:pPr marL="0" marR="0" lvl="0" indent="0" algn="ctr" defTabSz="914400" eaLnBrk="1" fontAlgn="auto" latinLnBrk="0" hangingPunct="1">
            <a:lnSpc>
              <a:spcPct val="100000"/>
            </a:lnSpc>
            <a:spcBef>
              <a:spcPct val="0"/>
            </a:spcBef>
            <a:spcAft>
              <a:spcPts val="0"/>
            </a:spcAft>
            <a:buClrTx/>
            <a:buSzTx/>
            <a:buFontTx/>
            <a:buNone/>
            <a:tabLst/>
            <a:defRPr/>
          </a:pPr>
          <a:r>
            <a:rPr lang="nn-NO" sz="3500" kern="1200" dirty="0">
              <a:highlight>
                <a:srgbClr val="800000"/>
              </a:highlight>
            </a:rPr>
            <a:t>(faaliyet / operasyonel düzeyi)</a:t>
          </a:r>
          <a:endParaRPr lang="tr-TR" sz="3500" kern="1200" dirty="0">
            <a:highlight>
              <a:srgbClr val="800000"/>
            </a:highlight>
          </a:endParaRPr>
        </a:p>
        <a:p>
          <a:pPr marL="0" lvl="0" algn="ctr" defTabSz="1200150">
            <a:lnSpc>
              <a:spcPct val="90000"/>
            </a:lnSpc>
            <a:spcBef>
              <a:spcPct val="0"/>
            </a:spcBef>
            <a:spcAft>
              <a:spcPct val="35000"/>
            </a:spcAft>
            <a:buNone/>
          </a:pPr>
          <a:endParaRPr lang="tr-TR" sz="3500" kern="1200" dirty="0"/>
        </a:p>
      </dsp:txBody>
      <dsp:txXfrm>
        <a:off x="14618890" y="219642"/>
        <a:ext cx="6408911" cy="1883005"/>
      </dsp:txXfrm>
    </dsp:sp>
    <dsp:sp modelId="{7AC65750-22F6-4A9F-867D-BD1537473CCB}">
      <dsp:nvSpPr>
        <dsp:cNvPr id="0" name=""/>
        <dsp:cNvSpPr/>
      </dsp:nvSpPr>
      <dsp:spPr>
        <a:xfrm>
          <a:off x="14618890" y="2102647"/>
          <a:ext cx="6408911" cy="7686000"/>
        </a:xfrm>
        <a:prstGeom prst="rect">
          <a:avLst/>
        </a:prstGeom>
        <a:solidFill>
          <a:schemeClr val="accent5">
            <a:tint val="40000"/>
            <a:alpha val="90000"/>
            <a:hueOff val="-6739762"/>
            <a:satOff val="-22832"/>
            <a:lumOff val="-29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tr-TR" sz="3500" kern="1200" dirty="0"/>
            <a:t> Birim hedeflerini gerçekleştirmeye yönelik faaliyet düzeyinde yapılan işlerdir. Çalışanların tüm faaliyetleri bu kapsamdadır.</a:t>
          </a:r>
        </a:p>
        <a:p>
          <a:pPr marL="285750" lvl="1" indent="-285750" algn="l" defTabSz="1555750">
            <a:lnSpc>
              <a:spcPct val="90000"/>
            </a:lnSpc>
            <a:spcBef>
              <a:spcPct val="0"/>
            </a:spcBef>
            <a:spcAft>
              <a:spcPct val="15000"/>
            </a:spcAft>
            <a:buChar char="•"/>
          </a:pPr>
          <a:r>
            <a:rPr lang="tr-TR" sz="3500" kern="1200" dirty="0"/>
            <a:t> Kısa vadeli kararların alındığı, kamu hizmetlerinin üretildiği ve belirsizliklerin en az görüldüğü alandır. </a:t>
          </a:r>
        </a:p>
        <a:p>
          <a:pPr marL="285750" lvl="1" indent="-285750" algn="l" defTabSz="1555750">
            <a:lnSpc>
              <a:spcPct val="90000"/>
            </a:lnSpc>
            <a:spcBef>
              <a:spcPct val="0"/>
            </a:spcBef>
            <a:spcAft>
              <a:spcPct val="15000"/>
            </a:spcAft>
            <a:buChar char="•"/>
          </a:pPr>
          <a:r>
            <a:rPr lang="tr-TR" sz="3500" kern="1200" dirty="0"/>
            <a:t>Daha çok iç risklerden etkilenir. Sahibi alt birim/taşra birimi yöneticisidir.</a:t>
          </a:r>
        </a:p>
      </dsp:txBody>
      <dsp:txXfrm>
        <a:off x="14618890" y="2102647"/>
        <a:ext cx="6408911" cy="768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8018D-88FA-D942-B7F0-EECBE130EF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C368F510-32A8-7E49-8128-242C000A7A8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C9F1E84-099C-D04F-99C7-F609F5C814E9}" type="datetimeFigureOut">
              <a:rPr lang="en-US"/>
              <a:pPr>
                <a:defRPr/>
              </a:pPr>
              <a:t>6/18/2025</a:t>
            </a:fld>
            <a:endParaRPr lang="en-US" dirty="0"/>
          </a:p>
        </p:txBody>
      </p:sp>
      <p:sp>
        <p:nvSpPr>
          <p:cNvPr id="4" name="Slide Image Placeholder 3">
            <a:extLst>
              <a:ext uri="{FF2B5EF4-FFF2-40B4-BE49-F238E27FC236}">
                <a16:creationId xmlns:a16="http://schemas.microsoft.com/office/drawing/2014/main" id="{A9C63952-72D7-0543-81E4-517C4E2E4DA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FF7016F-ECC1-724A-BC79-9E34725FF12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A0A1313-F9A7-6A45-8AD5-49C453F9B2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DB928292-5A8E-5242-BB12-B2A06B0F591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ECE3430-D5EA-9042-BFB7-2FFAFBBBEE9B}" type="slidenum">
              <a:rPr lang="en-US" altLang="tr-TR"/>
              <a:pPr>
                <a:defRPr/>
              </a:pPr>
              <a:t>‹#›</a:t>
            </a:fld>
            <a:endParaRPr lang="en-US" altLang="tr-TR" dirty="0"/>
          </a:p>
        </p:txBody>
      </p:sp>
    </p:spTree>
    <p:extLst>
      <p:ext uri="{BB962C8B-B14F-4D97-AF65-F5344CB8AC3E}">
        <p14:creationId xmlns:p14="http://schemas.microsoft.com/office/powerpoint/2010/main" val="1761542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7ECE3430-D5EA-9042-BFB7-2FFAFBBBEE9B}" type="slidenum">
              <a:rPr lang="en-US" altLang="tr-TR" smtClean="0"/>
              <a:pPr>
                <a:defRPr/>
              </a:pPr>
              <a:t>2</a:t>
            </a:fld>
            <a:endParaRPr lang="en-US" altLang="tr-TR" dirty="0"/>
          </a:p>
        </p:txBody>
      </p:sp>
    </p:spTree>
    <p:extLst>
      <p:ext uri="{BB962C8B-B14F-4D97-AF65-F5344CB8AC3E}">
        <p14:creationId xmlns:p14="http://schemas.microsoft.com/office/powerpoint/2010/main" val="342087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ayt Resmi Yer Tutucusu 1">
            <a:extLst>
              <a:ext uri="{FF2B5EF4-FFF2-40B4-BE49-F238E27FC236}">
                <a16:creationId xmlns:a16="http://schemas.microsoft.com/office/drawing/2014/main" id="{D849AEC5-A866-1C4B-9163-2FBA4D4E2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 Yer Tutucusu 2">
            <a:extLst>
              <a:ext uri="{FF2B5EF4-FFF2-40B4-BE49-F238E27FC236}">
                <a16:creationId xmlns:a16="http://schemas.microsoft.com/office/drawing/2014/main" id="{7AE2A3A6-744F-7F47-80CE-A593BB280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a:p>
        </p:txBody>
      </p:sp>
      <p:sp>
        <p:nvSpPr>
          <p:cNvPr id="55299" name="Slayt Numarası Yer Tutucusu 3">
            <a:extLst>
              <a:ext uri="{FF2B5EF4-FFF2-40B4-BE49-F238E27FC236}">
                <a16:creationId xmlns:a16="http://schemas.microsoft.com/office/drawing/2014/main" id="{E191543F-E184-B24F-B4E4-EB40416BB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30F3F8-48DD-F342-BA3E-0E4C9B80D7E5}" type="slidenum">
              <a:rPr lang="en-US" altLang="tr-TR" smtClean="0"/>
              <a:pPr/>
              <a:t>22</a:t>
            </a:fld>
            <a:endParaRPr lang="en-US" altLang="tr-TR" dirty="0"/>
          </a:p>
        </p:txBody>
      </p:sp>
    </p:spTree>
    <p:extLst>
      <p:ext uri="{BB962C8B-B14F-4D97-AF65-F5344CB8AC3E}">
        <p14:creationId xmlns:p14="http://schemas.microsoft.com/office/powerpoint/2010/main" val="275407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fld id="{2F915E6D-6505-CF46-B5C3-7C43DDB7C38B}" type="datetimeFigureOut">
              <a:rPr lang="en-US" altLang="en-US"/>
              <a:pPr>
                <a:defRPr/>
              </a:pPr>
              <a:t>6/18/2025</a:t>
            </a:fld>
            <a:endParaRPr lang="en-US" altLang="en-US" dirty="0"/>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dirty="0"/>
          </a:p>
        </p:txBody>
      </p:sp>
    </p:spTree>
    <p:extLst>
      <p:ext uri="{BB962C8B-B14F-4D97-AF65-F5344CB8AC3E}">
        <p14:creationId xmlns:p14="http://schemas.microsoft.com/office/powerpoint/2010/main" val="50007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137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0BB12-2C0A-EC4E-AC3D-531201242E94}"/>
              </a:ext>
            </a:extLst>
          </p:cNvPr>
          <p:cNvSpPr>
            <a:spLocks noGrp="1"/>
          </p:cNvSpPr>
          <p:nvPr>
            <p:ph type="ctrTitle"/>
          </p:nvPr>
        </p:nvSpPr>
        <p:spPr>
          <a:xfrm>
            <a:off x="3048397" y="2244726"/>
            <a:ext cx="18290381" cy="4775200"/>
          </a:xfrm>
        </p:spPr>
        <p:txBody>
          <a:bodyPr anchor="b"/>
          <a:lstStyle>
            <a:lvl1pPr algn="ctr">
              <a:defRPr sz="12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768A3-319D-D44F-A9C5-0B2D1BBE08D4}"/>
              </a:ext>
            </a:extLst>
          </p:cNvPr>
          <p:cNvSpPr>
            <a:spLocks noGrp="1"/>
          </p:cNvSpPr>
          <p:nvPr>
            <p:ph type="subTitle" idx="1"/>
          </p:nvPr>
        </p:nvSpPr>
        <p:spPr>
          <a:xfrm>
            <a:off x="3048397" y="7204076"/>
            <a:ext cx="18290381" cy="3311524"/>
          </a:xfrm>
        </p:spPr>
        <p:txBody>
          <a:bodyPr/>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3A48D4F-E0C1-8445-8A01-8B0F69FD97FB}"/>
              </a:ext>
            </a:extLst>
          </p:cNvPr>
          <p:cNvSpPr>
            <a:spLocks noGrp="1"/>
          </p:cNvSpPr>
          <p:nvPr>
            <p:ph type="dt" sz="half" idx="10"/>
          </p:nvPr>
        </p:nvSpPr>
        <p:spPr/>
        <p:txBody>
          <a:bodyPr/>
          <a:lstStyle/>
          <a:p>
            <a:fld id="{77428E68-251D-FF42-B583-C91C772A4B4B}" type="datetimeFigureOut">
              <a:rPr lang="tr-TR" smtClean="0">
                <a:solidFill>
                  <a:prstClr val="black">
                    <a:tint val="75000"/>
                  </a:prstClr>
                </a:solidFill>
              </a:rPr>
              <a:pPr/>
              <a:t>18.06.2025</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A57953FA-A1E8-2C49-BC05-A1B6ECBB31B2}"/>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AA9A8561-B1BB-1040-A65A-8E07FE84A5A4}"/>
              </a:ext>
            </a:extLst>
          </p:cNvPr>
          <p:cNvSpPr>
            <a:spLocks noGrp="1"/>
          </p:cNvSpPr>
          <p:nvPr>
            <p:ph type="sldNum" sz="quarter" idx="12"/>
          </p:nvPr>
        </p:nvSpPr>
        <p:spPr/>
        <p:txBody>
          <a:bodyPr/>
          <a:lstStyle/>
          <a:p>
            <a:fld id="{A413CC06-D0F8-0F43-BE45-BF6B76BC734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5684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9327D9-4490-6A48-AEF2-C343AD8594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751BC7-B4F2-0C41-A730-EC145B9D63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DE7E7D-88D4-8948-AA9A-14ED9D1861D3}"/>
              </a:ext>
            </a:extLst>
          </p:cNvPr>
          <p:cNvSpPr>
            <a:spLocks noGrp="1"/>
          </p:cNvSpPr>
          <p:nvPr>
            <p:ph type="dt" sz="half" idx="10"/>
          </p:nvPr>
        </p:nvSpPr>
        <p:spPr/>
        <p:txBody>
          <a:bodyPr/>
          <a:lstStyle/>
          <a:p>
            <a:fld id="{77428E68-251D-FF42-B583-C91C772A4B4B}" type="datetimeFigureOut">
              <a:rPr lang="tr-TR" smtClean="0">
                <a:solidFill>
                  <a:prstClr val="black">
                    <a:tint val="75000"/>
                  </a:prstClr>
                </a:solidFill>
              </a:rPr>
              <a:pPr/>
              <a:t>18.06.2025</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7140A4D1-0F72-8648-B851-CC7049448A81}"/>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id="{CE15DE91-EB38-5945-AC35-B33D58D8549E}"/>
              </a:ext>
            </a:extLst>
          </p:cNvPr>
          <p:cNvSpPr>
            <a:spLocks noGrp="1"/>
          </p:cNvSpPr>
          <p:nvPr>
            <p:ph type="sldNum" sz="quarter" idx="12"/>
          </p:nvPr>
        </p:nvSpPr>
        <p:spPr/>
        <p:txBody>
          <a:bodyPr/>
          <a:lstStyle/>
          <a:p>
            <a:fld id="{A413CC06-D0F8-0F43-BE45-BF6B76BC734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4521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051E20-77B9-014F-ADC1-47A35E79351E}"/>
              </a:ext>
            </a:extLst>
          </p:cNvPr>
          <p:cNvSpPr>
            <a:spLocks noGrp="1"/>
          </p:cNvSpPr>
          <p:nvPr>
            <p:ph type="dt" sz="half" idx="10"/>
          </p:nvPr>
        </p:nvSpPr>
        <p:spPr/>
        <p:txBody>
          <a:bodyPr/>
          <a:lstStyle>
            <a:lvl1pPr>
              <a:defRPr/>
            </a:lvl1pPr>
          </a:lstStyle>
          <a:p>
            <a:pPr>
              <a:defRPr/>
            </a:pPr>
            <a:fld id="{2F915E6D-6505-CF46-B5C3-7C43DDB7C38B}" type="datetimeFigureOut">
              <a:rPr lang="en-US" altLang="en-US"/>
              <a:pPr>
                <a:defRPr/>
              </a:pPr>
              <a:t>6/18/2025</a:t>
            </a:fld>
            <a:endParaRPr lang="en-US" altLang="en-US" dirty="0"/>
          </a:p>
        </p:txBody>
      </p:sp>
      <p:sp>
        <p:nvSpPr>
          <p:cNvPr id="5" name="Footer Placeholder 4">
            <a:extLst>
              <a:ext uri="{FF2B5EF4-FFF2-40B4-BE49-F238E27FC236}">
                <a16:creationId xmlns:a16="http://schemas.microsoft.com/office/drawing/2014/main" id="{2FD31501-AD70-2F49-8BA8-EDA47B2CB61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250B28E-6EB0-6B47-97FC-AD34AC02AEC0}"/>
              </a:ext>
            </a:extLst>
          </p:cNvPr>
          <p:cNvSpPr>
            <a:spLocks noGrp="1"/>
          </p:cNvSpPr>
          <p:nvPr>
            <p:ph type="sldNum" sz="quarter" idx="12"/>
          </p:nvPr>
        </p:nvSpPr>
        <p:spPr/>
        <p:txBody>
          <a:bodyPr/>
          <a:lstStyle>
            <a:lvl1pPr>
              <a:defRPr/>
            </a:lvl1pPr>
          </a:lstStyle>
          <a:p>
            <a:pPr>
              <a:defRPr/>
            </a:pPr>
            <a:fld id="{11D55053-8B16-9541-B035-A3E667511473}" type="slidenum">
              <a:rPr lang="en-US" altLang="en-US"/>
              <a:pPr>
                <a:defRPr/>
              </a:pPr>
              <a:t>‹#›</a:t>
            </a:fld>
            <a:endParaRPr lang="en-US" altLang="en-US" dirty="0"/>
          </a:p>
        </p:txBody>
      </p:sp>
    </p:spTree>
    <p:extLst>
      <p:ext uri="{BB962C8B-B14F-4D97-AF65-F5344CB8AC3E}">
        <p14:creationId xmlns:p14="http://schemas.microsoft.com/office/powerpoint/2010/main" val="170079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3048397" y="2244726"/>
            <a:ext cx="18290381" cy="4775200"/>
          </a:xfrm>
        </p:spPr>
        <p:txBody>
          <a:bodyPr anchor="b"/>
          <a:lstStyle>
            <a:lvl1pPr algn="ctr">
              <a:defRPr sz="12000"/>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3048397" y="7204076"/>
            <a:ext cx="18290381" cy="3311524"/>
          </a:xfrm>
        </p:spPr>
        <p:txBody>
          <a:bodyPr/>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18.06.2025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41574232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1219200" y="549275"/>
            <a:ext cx="2194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1219200" y="3200400"/>
            <a:ext cx="21948775"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dirty="0" err="1"/>
              <a:t>Click</a:t>
            </a:r>
            <a:r>
              <a:rPr lang="tr-TR" altLang="en-US" dirty="0"/>
              <a:t> </a:t>
            </a:r>
            <a:r>
              <a:rPr lang="tr-TR" altLang="en-US" dirty="0" err="1"/>
              <a:t>to</a:t>
            </a:r>
            <a:r>
              <a:rPr lang="tr-TR" altLang="en-US" dirty="0"/>
              <a:t> </a:t>
            </a:r>
            <a:r>
              <a:rPr lang="tr-TR" altLang="en-US" dirty="0" err="1"/>
              <a:t>edit</a:t>
            </a:r>
            <a:r>
              <a:rPr lang="tr-TR" altLang="en-US" dirty="0"/>
              <a:t> Master </a:t>
            </a:r>
            <a:r>
              <a:rPr lang="tr-TR" altLang="en-US" dirty="0" err="1"/>
              <a:t>text</a:t>
            </a:r>
            <a:r>
              <a:rPr lang="tr-TR" altLang="en-US" dirty="0"/>
              <a:t> </a:t>
            </a:r>
            <a:r>
              <a:rPr lang="tr-TR" altLang="en-US" dirty="0" err="1"/>
              <a:t>styles</a:t>
            </a:r>
            <a:endParaRPr lang="tr-TR" altLang="en-US" dirty="0"/>
          </a:p>
          <a:p>
            <a:pPr lvl="1"/>
            <a:r>
              <a:rPr lang="tr-TR" altLang="en-US" dirty="0"/>
              <a:t>Second </a:t>
            </a:r>
            <a:r>
              <a:rPr lang="tr-TR" altLang="en-US" dirty="0" err="1"/>
              <a:t>level</a:t>
            </a:r>
            <a:endParaRPr lang="tr-TR" altLang="en-US" dirty="0"/>
          </a:p>
          <a:p>
            <a:pPr lvl="2"/>
            <a:r>
              <a:rPr lang="tr-TR" altLang="en-US" dirty="0"/>
              <a:t>Third </a:t>
            </a:r>
            <a:r>
              <a:rPr lang="tr-TR" altLang="en-US" dirty="0" err="1"/>
              <a:t>level</a:t>
            </a:r>
            <a:endParaRPr lang="tr-TR" altLang="en-US" dirty="0"/>
          </a:p>
          <a:p>
            <a:pPr lvl="3"/>
            <a:r>
              <a:rPr lang="tr-TR" altLang="en-US" dirty="0" err="1"/>
              <a:t>Fourth</a:t>
            </a:r>
            <a:r>
              <a:rPr lang="tr-TR" altLang="en-US" dirty="0"/>
              <a:t> </a:t>
            </a:r>
            <a:r>
              <a:rPr lang="tr-TR" altLang="en-US" dirty="0" err="1"/>
              <a:t>level</a:t>
            </a:r>
            <a:endParaRPr lang="tr-TR" altLang="en-US" dirty="0"/>
          </a:p>
          <a:p>
            <a:pPr lvl="4"/>
            <a:r>
              <a:rPr lang="tr-TR" altLang="en-US" dirty="0" err="1"/>
              <a:t>Fifth</a:t>
            </a:r>
            <a:r>
              <a:rPr lang="tr-TR" altLang="en-US" dirty="0"/>
              <a:t> </a:t>
            </a:r>
            <a:r>
              <a:rPr lang="tr-TR" altLang="en-US" dirty="0" err="1"/>
              <a:t>level</a:t>
            </a:r>
            <a:endParaRPr lang="en-US" altLang="en-US" dirty="0"/>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1219200" y="12712700"/>
            <a:ext cx="5691188"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900">
                <a:solidFill>
                  <a:srgbClr val="898989"/>
                </a:solidFill>
              </a:defRPr>
            </a:lvl1pPr>
          </a:lstStyle>
          <a:p>
            <a:pPr>
              <a:defRPr/>
            </a:pPr>
            <a:fld id="{A4B25F88-DBBE-2545-95AD-427E472AF48B}" type="datetimeFigureOut">
              <a:rPr lang="en-US" altLang="en-US"/>
              <a:pPr>
                <a:defRPr/>
              </a:pPr>
              <a:t>6/18/2025</a:t>
            </a:fld>
            <a:endParaRPr lang="en-US" altLang="en-US" dirty="0"/>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8332788" y="12712700"/>
            <a:ext cx="7721600" cy="730250"/>
          </a:xfrm>
          <a:prstGeom prst="rect">
            <a:avLst/>
          </a:prstGeom>
        </p:spPr>
        <p:txBody>
          <a:bodyPr vert="horz" lIns="217728" tIns="108864" rIns="217728" bIns="108864" rtlCol="0" anchor="ctr"/>
          <a:lstStyle>
            <a:lvl1pPr algn="ctr" defTabSz="1088639" eaLnBrk="1" fontAlgn="auto" hangingPunct="1">
              <a:spcBef>
                <a:spcPts val="0"/>
              </a:spcBef>
              <a:spcAft>
                <a:spcPts val="0"/>
              </a:spcAft>
              <a:defRPr sz="29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7476788" y="12712700"/>
            <a:ext cx="5691187"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900">
                <a:solidFill>
                  <a:srgbClr val="898989"/>
                </a:solidFill>
              </a:defRPr>
            </a:lvl1pPr>
          </a:lstStyle>
          <a:p>
            <a:pPr>
              <a:defRPr/>
            </a:pPr>
            <a:fld id="{32EA287B-E809-F34C-894B-FE6CF27920B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p:titleStyle>
    <p:bodyStyle>
      <a:lvl1pPr marL="815975" indent="-815975" algn="l" defTabSz="10874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ＭＳ Ｐゴシック" panose="020B0600070205080204" pitchFamily="34" charset="-128"/>
          <a:cs typeface="+mn-cs"/>
        </a:defRPr>
      </a:lvl1pPr>
      <a:lvl2pPr marL="1768475" indent="-679450" algn="l" defTabSz="10874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ＭＳ Ｐゴシック" panose="020B0600070205080204" pitchFamily="34" charset="-128"/>
          <a:cs typeface="+mn-cs"/>
        </a:defRPr>
      </a:lvl2pPr>
      <a:lvl3pPr marL="2720975" indent="-542925" algn="l" defTabSz="10874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ＭＳ Ｐゴシック" panose="020B0600070205080204" pitchFamily="34" charset="-128"/>
          <a:cs typeface="+mn-cs"/>
        </a:defRPr>
      </a:lvl3pPr>
      <a:lvl4pPr marL="3810000"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4pPr>
      <a:lvl5pPr marL="4897438"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448E8F6-AD17-D64C-8B52-5A580442DF42}"/>
              </a:ext>
            </a:extLst>
          </p:cNvPr>
          <p:cNvSpPr>
            <a:spLocks noGrp="1"/>
          </p:cNvSpPr>
          <p:nvPr>
            <p:ph type="title"/>
          </p:nvPr>
        </p:nvSpPr>
        <p:spPr>
          <a:xfrm>
            <a:off x="1676619" y="730251"/>
            <a:ext cx="21033938" cy="2651126"/>
          </a:xfrm>
          <a:prstGeom prst="rect">
            <a:avLst/>
          </a:prstGeom>
        </p:spPr>
        <p:txBody>
          <a:bodyPr vert="horz" lIns="182889" tIns="91445" rIns="182889" bIns="91445"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06028-4742-2740-857E-CF65380F4CCC}"/>
              </a:ext>
            </a:extLst>
          </p:cNvPr>
          <p:cNvSpPr>
            <a:spLocks noGrp="1"/>
          </p:cNvSpPr>
          <p:nvPr>
            <p:ph type="body" idx="1"/>
          </p:nvPr>
        </p:nvSpPr>
        <p:spPr>
          <a:xfrm>
            <a:off x="1676619" y="3651250"/>
            <a:ext cx="21033938" cy="8702676"/>
          </a:xfrm>
          <a:prstGeom prst="rect">
            <a:avLst/>
          </a:prstGeom>
        </p:spPr>
        <p:txBody>
          <a:bodyPr vert="horz" lIns="182889" tIns="91445" rIns="182889" bIns="91445"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8FCC8E-BA9F-6B40-8537-E960CF0FC73F}"/>
              </a:ext>
            </a:extLst>
          </p:cNvPr>
          <p:cNvSpPr>
            <a:spLocks noGrp="1"/>
          </p:cNvSpPr>
          <p:nvPr>
            <p:ph type="dt" sz="half" idx="2"/>
          </p:nvPr>
        </p:nvSpPr>
        <p:spPr>
          <a:xfrm>
            <a:off x="1676618" y="12712701"/>
            <a:ext cx="5487114" cy="730250"/>
          </a:xfrm>
          <a:prstGeom prst="rect">
            <a:avLst/>
          </a:prstGeom>
        </p:spPr>
        <p:txBody>
          <a:bodyPr vert="horz" lIns="182889" tIns="91445" rIns="182889" bIns="91445" rtlCol="0" anchor="ctr"/>
          <a:lstStyle>
            <a:lvl1pPr algn="l">
              <a:defRPr sz="2400">
                <a:solidFill>
                  <a:schemeClr val="tx1">
                    <a:tint val="75000"/>
                  </a:schemeClr>
                </a:solidFill>
              </a:defRPr>
            </a:lvl1pPr>
          </a:lstStyle>
          <a:p>
            <a:pPr>
              <a:defRPr/>
            </a:pPr>
            <a:fld id="{A4B25F88-DBBE-2545-95AD-427E472AF48B}" type="datetimeFigureOut">
              <a:rPr lang="en-US" altLang="en-US" smtClean="0">
                <a:solidFill>
                  <a:prstClr val="black">
                    <a:tint val="75000"/>
                  </a:prstClr>
                </a:solidFill>
              </a:rPr>
              <a:pPr>
                <a:defRPr/>
              </a:pPr>
              <a:t>6/18/2025</a:t>
            </a:fld>
            <a:endParaRPr lang="en-US" altLang="en-US" dirty="0">
              <a:solidFill>
                <a:prstClr val="black">
                  <a:tint val="75000"/>
                </a:prstClr>
              </a:solidFill>
            </a:endParaRPr>
          </a:p>
        </p:txBody>
      </p:sp>
      <p:sp>
        <p:nvSpPr>
          <p:cNvPr id="5" name="Alt Bilgi Yer Tutucusu 4">
            <a:extLst>
              <a:ext uri="{FF2B5EF4-FFF2-40B4-BE49-F238E27FC236}">
                <a16:creationId xmlns:a16="http://schemas.microsoft.com/office/drawing/2014/main" id="{BAD75DB2-79B2-E74A-98D7-96762958E64B}"/>
              </a:ext>
            </a:extLst>
          </p:cNvPr>
          <p:cNvSpPr>
            <a:spLocks noGrp="1"/>
          </p:cNvSpPr>
          <p:nvPr>
            <p:ph type="ftr" sz="quarter" idx="3"/>
          </p:nvPr>
        </p:nvSpPr>
        <p:spPr>
          <a:xfrm>
            <a:off x="8078252" y="12712701"/>
            <a:ext cx="8230672" cy="730250"/>
          </a:xfrm>
          <a:prstGeom prst="rect">
            <a:avLst/>
          </a:prstGeom>
        </p:spPr>
        <p:txBody>
          <a:bodyPr vert="horz" lIns="182889" tIns="91445" rIns="182889" bIns="91445" rtlCol="0" anchor="ctr"/>
          <a:lstStyle>
            <a:lvl1pPr algn="ctr">
              <a:defRPr sz="2400">
                <a:solidFill>
                  <a:schemeClr val="tx1">
                    <a:tint val="75000"/>
                  </a:schemeClr>
                </a:solidFill>
              </a:defRPr>
            </a:lvl1pPr>
          </a:lstStyle>
          <a:p>
            <a:pPr>
              <a:defRPr/>
            </a:pPr>
            <a:endParaRPr lang="en-US" dirty="0">
              <a:solidFill>
                <a:prstClr val="black">
                  <a:tint val="75000"/>
                </a:prstClr>
              </a:solidFill>
            </a:endParaRPr>
          </a:p>
        </p:txBody>
      </p:sp>
      <p:sp>
        <p:nvSpPr>
          <p:cNvPr id="6" name="Slayt Numarası Yer Tutucusu 5">
            <a:extLst>
              <a:ext uri="{FF2B5EF4-FFF2-40B4-BE49-F238E27FC236}">
                <a16:creationId xmlns:a16="http://schemas.microsoft.com/office/drawing/2014/main" id="{55913F90-D6CB-DC4E-87EB-864211465E95}"/>
              </a:ext>
            </a:extLst>
          </p:cNvPr>
          <p:cNvSpPr>
            <a:spLocks noGrp="1"/>
          </p:cNvSpPr>
          <p:nvPr>
            <p:ph type="sldNum" sz="quarter" idx="4"/>
          </p:nvPr>
        </p:nvSpPr>
        <p:spPr>
          <a:xfrm>
            <a:off x="17223443" y="12712701"/>
            <a:ext cx="5487114" cy="730250"/>
          </a:xfrm>
          <a:prstGeom prst="rect">
            <a:avLst/>
          </a:prstGeom>
        </p:spPr>
        <p:txBody>
          <a:bodyPr vert="horz" lIns="182889" tIns="91445" rIns="182889" bIns="91445" rtlCol="0" anchor="ctr"/>
          <a:lstStyle>
            <a:lvl1pPr algn="r">
              <a:defRPr sz="2400">
                <a:solidFill>
                  <a:schemeClr val="tx1">
                    <a:tint val="75000"/>
                  </a:schemeClr>
                </a:solidFill>
              </a:defRPr>
            </a:lvl1pPr>
          </a:lstStyle>
          <a:p>
            <a:pPr>
              <a:defRPr/>
            </a:pPr>
            <a:fld id="{32EA287B-E809-F34C-894B-FE6CF27920B7}"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1569945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1828891"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23" indent="-457223" algn="l" defTabSz="1828891"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69" indent="-457223" algn="l" defTabSz="1828891"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114" indent="-457223" algn="l" defTabSz="1828891"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560"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5006"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451"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897"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343"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789"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234D50-1E84-8447-9278-37E26113A5A5}"/>
              </a:ext>
            </a:extLst>
          </p:cNvPr>
          <p:cNvSpPr>
            <a:spLocks noGrp="1"/>
          </p:cNvSpPr>
          <p:nvPr>
            <p:ph type="title"/>
          </p:nvPr>
        </p:nvSpPr>
        <p:spPr bwMode="auto">
          <a:xfrm>
            <a:off x="1219200" y="549275"/>
            <a:ext cx="2194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ctr" anchorCtr="0" compatLnSpc="1">
            <a:prstTxWarp prst="textNoShape">
              <a:avLst/>
            </a:prstTxWarp>
          </a:bodyPr>
          <a:lstStyle/>
          <a:p>
            <a:pPr lvl="0"/>
            <a:r>
              <a:rPr lang="tr-TR" altLang="en-US"/>
              <a:t>Click to edit Master title style</a:t>
            </a:r>
            <a:endParaRPr lang="en-US" altLang="en-US"/>
          </a:p>
        </p:txBody>
      </p:sp>
      <p:sp>
        <p:nvSpPr>
          <p:cNvPr id="1027" name="Text Placeholder 2">
            <a:extLst>
              <a:ext uri="{FF2B5EF4-FFF2-40B4-BE49-F238E27FC236}">
                <a16:creationId xmlns:a16="http://schemas.microsoft.com/office/drawing/2014/main" id="{7ADB0DCF-B9CF-7C49-90B7-B0CFBA4F82E4}"/>
              </a:ext>
            </a:extLst>
          </p:cNvPr>
          <p:cNvSpPr>
            <a:spLocks noGrp="1"/>
          </p:cNvSpPr>
          <p:nvPr>
            <p:ph type="body" idx="1"/>
          </p:nvPr>
        </p:nvSpPr>
        <p:spPr bwMode="auto">
          <a:xfrm>
            <a:off x="1219200" y="3200400"/>
            <a:ext cx="21948775"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tr-TR" altLang="en-US" dirty="0" err="1"/>
              <a:t>Click</a:t>
            </a:r>
            <a:r>
              <a:rPr lang="tr-TR" altLang="en-US" dirty="0"/>
              <a:t> </a:t>
            </a:r>
            <a:r>
              <a:rPr lang="tr-TR" altLang="en-US" dirty="0" err="1"/>
              <a:t>to</a:t>
            </a:r>
            <a:r>
              <a:rPr lang="tr-TR" altLang="en-US" dirty="0"/>
              <a:t> </a:t>
            </a:r>
            <a:r>
              <a:rPr lang="tr-TR" altLang="en-US" dirty="0" err="1"/>
              <a:t>edit</a:t>
            </a:r>
            <a:r>
              <a:rPr lang="tr-TR" altLang="en-US" dirty="0"/>
              <a:t> Master </a:t>
            </a:r>
            <a:r>
              <a:rPr lang="tr-TR" altLang="en-US" dirty="0" err="1"/>
              <a:t>text</a:t>
            </a:r>
            <a:r>
              <a:rPr lang="tr-TR" altLang="en-US" dirty="0"/>
              <a:t> </a:t>
            </a:r>
            <a:r>
              <a:rPr lang="tr-TR" altLang="en-US" dirty="0" err="1"/>
              <a:t>styles</a:t>
            </a:r>
            <a:endParaRPr lang="tr-TR" altLang="en-US" dirty="0"/>
          </a:p>
          <a:p>
            <a:pPr lvl="1"/>
            <a:r>
              <a:rPr lang="tr-TR" altLang="en-US" dirty="0"/>
              <a:t>Second </a:t>
            </a:r>
            <a:r>
              <a:rPr lang="tr-TR" altLang="en-US" dirty="0" err="1"/>
              <a:t>level</a:t>
            </a:r>
            <a:endParaRPr lang="tr-TR" altLang="en-US" dirty="0"/>
          </a:p>
          <a:p>
            <a:pPr lvl="2"/>
            <a:r>
              <a:rPr lang="tr-TR" altLang="en-US" dirty="0"/>
              <a:t>Third </a:t>
            </a:r>
            <a:r>
              <a:rPr lang="tr-TR" altLang="en-US" dirty="0" err="1"/>
              <a:t>level</a:t>
            </a:r>
            <a:endParaRPr lang="tr-TR" altLang="en-US" dirty="0"/>
          </a:p>
          <a:p>
            <a:pPr lvl="3"/>
            <a:r>
              <a:rPr lang="tr-TR" altLang="en-US" dirty="0" err="1"/>
              <a:t>Fourth</a:t>
            </a:r>
            <a:r>
              <a:rPr lang="tr-TR" altLang="en-US" dirty="0"/>
              <a:t> </a:t>
            </a:r>
            <a:r>
              <a:rPr lang="tr-TR" altLang="en-US" dirty="0" err="1"/>
              <a:t>level</a:t>
            </a:r>
            <a:endParaRPr lang="tr-TR" altLang="en-US" dirty="0"/>
          </a:p>
          <a:p>
            <a:pPr lvl="4"/>
            <a:r>
              <a:rPr lang="tr-TR" altLang="en-US" dirty="0" err="1"/>
              <a:t>Fifth</a:t>
            </a:r>
            <a:r>
              <a:rPr lang="tr-TR" altLang="en-US" dirty="0"/>
              <a:t> </a:t>
            </a:r>
            <a:r>
              <a:rPr lang="tr-TR" altLang="en-US" dirty="0" err="1"/>
              <a:t>level</a:t>
            </a:r>
            <a:endParaRPr lang="en-US" altLang="en-US" dirty="0"/>
          </a:p>
        </p:txBody>
      </p:sp>
      <p:sp>
        <p:nvSpPr>
          <p:cNvPr id="4" name="Date Placeholder 3">
            <a:extLst>
              <a:ext uri="{FF2B5EF4-FFF2-40B4-BE49-F238E27FC236}">
                <a16:creationId xmlns:a16="http://schemas.microsoft.com/office/drawing/2014/main" id="{AE890329-83F9-5C42-9664-FC08C20B4705}"/>
              </a:ext>
            </a:extLst>
          </p:cNvPr>
          <p:cNvSpPr>
            <a:spLocks noGrp="1"/>
          </p:cNvSpPr>
          <p:nvPr>
            <p:ph type="dt" sz="half" idx="2"/>
          </p:nvPr>
        </p:nvSpPr>
        <p:spPr>
          <a:xfrm>
            <a:off x="1219200" y="12712700"/>
            <a:ext cx="5691188" cy="730250"/>
          </a:xfrm>
          <a:prstGeom prst="rect">
            <a:avLst/>
          </a:prstGeom>
        </p:spPr>
        <p:txBody>
          <a:bodyPr vert="horz" wrap="square" lIns="217728" tIns="108864" rIns="217728" bIns="108864" numCol="1" anchor="ctr" anchorCtr="0" compatLnSpc="1">
            <a:prstTxWarp prst="textNoShape">
              <a:avLst/>
            </a:prstTxWarp>
          </a:bodyPr>
          <a:lstStyle>
            <a:lvl1pPr eaLnBrk="1" hangingPunct="1">
              <a:defRPr sz="2900">
                <a:solidFill>
                  <a:srgbClr val="898989"/>
                </a:solidFill>
              </a:defRPr>
            </a:lvl1pPr>
          </a:lstStyle>
          <a:p>
            <a:pPr>
              <a:defRPr/>
            </a:pPr>
            <a:fld id="{A4B25F88-DBBE-2545-95AD-427E472AF48B}" type="datetimeFigureOut">
              <a:rPr lang="en-US" altLang="en-US"/>
              <a:pPr>
                <a:defRPr/>
              </a:pPr>
              <a:t>6/18/2025</a:t>
            </a:fld>
            <a:endParaRPr lang="en-US" altLang="en-US" dirty="0"/>
          </a:p>
        </p:txBody>
      </p:sp>
      <p:sp>
        <p:nvSpPr>
          <p:cNvPr id="5" name="Footer Placeholder 4">
            <a:extLst>
              <a:ext uri="{FF2B5EF4-FFF2-40B4-BE49-F238E27FC236}">
                <a16:creationId xmlns:a16="http://schemas.microsoft.com/office/drawing/2014/main" id="{BFDAD71B-3E59-7B47-A429-C2CEA6D132E3}"/>
              </a:ext>
            </a:extLst>
          </p:cNvPr>
          <p:cNvSpPr>
            <a:spLocks noGrp="1"/>
          </p:cNvSpPr>
          <p:nvPr>
            <p:ph type="ftr" sz="quarter" idx="3"/>
          </p:nvPr>
        </p:nvSpPr>
        <p:spPr>
          <a:xfrm>
            <a:off x="8332788" y="12712700"/>
            <a:ext cx="7721600" cy="730250"/>
          </a:xfrm>
          <a:prstGeom prst="rect">
            <a:avLst/>
          </a:prstGeom>
        </p:spPr>
        <p:txBody>
          <a:bodyPr vert="horz" lIns="217728" tIns="108864" rIns="217728" bIns="108864" rtlCol="0" anchor="ctr"/>
          <a:lstStyle>
            <a:lvl1pPr algn="ctr" defTabSz="1088639" eaLnBrk="1" fontAlgn="auto" hangingPunct="1">
              <a:spcBef>
                <a:spcPts val="0"/>
              </a:spcBef>
              <a:spcAft>
                <a:spcPts val="0"/>
              </a:spcAft>
              <a:defRPr sz="29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E4C920C5-0503-A04E-81B5-E668A745E2E2}"/>
              </a:ext>
            </a:extLst>
          </p:cNvPr>
          <p:cNvSpPr>
            <a:spLocks noGrp="1"/>
          </p:cNvSpPr>
          <p:nvPr>
            <p:ph type="sldNum" sz="quarter" idx="4"/>
          </p:nvPr>
        </p:nvSpPr>
        <p:spPr>
          <a:xfrm>
            <a:off x="17476788" y="12712700"/>
            <a:ext cx="5691187" cy="730250"/>
          </a:xfrm>
          <a:prstGeom prst="rect">
            <a:avLst/>
          </a:prstGeom>
        </p:spPr>
        <p:txBody>
          <a:bodyPr vert="horz" wrap="square" lIns="217728" tIns="108864" rIns="217728" bIns="108864" numCol="1" anchor="ctr" anchorCtr="0" compatLnSpc="1">
            <a:prstTxWarp prst="textNoShape">
              <a:avLst/>
            </a:prstTxWarp>
          </a:bodyPr>
          <a:lstStyle>
            <a:lvl1pPr algn="r" eaLnBrk="1" hangingPunct="1">
              <a:defRPr sz="2900">
                <a:solidFill>
                  <a:srgbClr val="898989"/>
                </a:solidFill>
              </a:defRPr>
            </a:lvl1pPr>
          </a:lstStyle>
          <a:p>
            <a:pPr>
              <a:defRPr/>
            </a:pPr>
            <a:fld id="{32EA287B-E809-F34C-894B-FE6CF27920B7}" type="slidenum">
              <a:rPr lang="en-US" altLang="en-US"/>
              <a:pPr>
                <a:defRPr/>
              </a:pPr>
              <a:t>‹#›</a:t>
            </a:fld>
            <a:endParaRPr lang="en-US" altLang="en-US" dirty="0"/>
          </a:p>
        </p:txBody>
      </p:sp>
    </p:spTree>
    <p:extLst>
      <p:ext uri="{BB962C8B-B14F-4D97-AF65-F5344CB8AC3E}">
        <p14:creationId xmlns:p14="http://schemas.microsoft.com/office/powerpoint/2010/main" val="1991426149"/>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1087438" rtl="0" eaLnBrk="0" fontAlgn="base" hangingPunct="0">
        <a:spcBef>
          <a:spcPct val="0"/>
        </a:spcBef>
        <a:spcAft>
          <a:spcPct val="0"/>
        </a:spcAft>
        <a:defRPr sz="10500" kern="1200">
          <a:solidFill>
            <a:schemeClr val="tx1"/>
          </a:solidFill>
          <a:latin typeface="+mj-lt"/>
          <a:ea typeface="ＭＳ Ｐゴシック" panose="020B0600070205080204" pitchFamily="34" charset="-128"/>
          <a:cs typeface="+mj-cs"/>
        </a:defRPr>
      </a:lvl1pPr>
      <a:lvl2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2pPr>
      <a:lvl3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3pPr>
      <a:lvl4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4pPr>
      <a:lvl5pPr algn="ctr" defTabSz="1087438" rtl="0" eaLnBrk="0" fontAlgn="base" hangingPunct="0">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5pPr>
      <a:lvl6pPr marL="4572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6pPr>
      <a:lvl7pPr marL="9144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7pPr>
      <a:lvl8pPr marL="13716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8pPr>
      <a:lvl9pPr marL="1828800" algn="ctr" defTabSz="1087438" rtl="0" fontAlgn="base">
        <a:spcBef>
          <a:spcPct val="0"/>
        </a:spcBef>
        <a:spcAft>
          <a:spcPct val="0"/>
        </a:spcAft>
        <a:defRPr sz="10500">
          <a:solidFill>
            <a:schemeClr val="tx1"/>
          </a:solidFill>
          <a:latin typeface="Calibri" panose="020F0502020204030204" pitchFamily="34" charset="0"/>
          <a:ea typeface="ＭＳ Ｐゴシック" panose="020B0600070205080204" pitchFamily="34" charset="-128"/>
        </a:defRPr>
      </a:lvl9pPr>
    </p:titleStyle>
    <p:bodyStyle>
      <a:lvl1pPr marL="815975" indent="-815975" algn="l" defTabSz="1087438" rtl="0" eaLnBrk="0" fontAlgn="base" hangingPunct="0">
        <a:spcBef>
          <a:spcPct val="20000"/>
        </a:spcBef>
        <a:spcAft>
          <a:spcPct val="0"/>
        </a:spcAft>
        <a:buFont typeface="Arial" panose="020B0604020202020204" pitchFamily="34" charset="0"/>
        <a:buChar char="•"/>
        <a:defRPr sz="7600" kern="1200">
          <a:solidFill>
            <a:schemeClr val="tx1"/>
          </a:solidFill>
          <a:latin typeface="+mn-lt"/>
          <a:ea typeface="ＭＳ Ｐゴシック" panose="020B0600070205080204" pitchFamily="34" charset="-128"/>
          <a:cs typeface="+mn-cs"/>
        </a:defRPr>
      </a:lvl1pPr>
      <a:lvl2pPr marL="1768475" indent="-679450" algn="l" defTabSz="1087438"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ＭＳ Ｐゴシック" panose="020B0600070205080204" pitchFamily="34" charset="-128"/>
          <a:cs typeface="+mn-cs"/>
        </a:defRPr>
      </a:lvl2pPr>
      <a:lvl3pPr marL="2720975" indent="-542925" algn="l" defTabSz="1087438" rtl="0" eaLnBrk="0" fontAlgn="base" hangingPunct="0">
        <a:spcBef>
          <a:spcPct val="20000"/>
        </a:spcBef>
        <a:spcAft>
          <a:spcPct val="0"/>
        </a:spcAft>
        <a:buFont typeface="Arial" panose="020B0604020202020204" pitchFamily="34" charset="0"/>
        <a:buChar char="•"/>
        <a:defRPr sz="5700" kern="1200">
          <a:solidFill>
            <a:schemeClr val="tx1"/>
          </a:solidFill>
          <a:latin typeface="+mn-lt"/>
          <a:ea typeface="ＭＳ Ｐゴシック" panose="020B0600070205080204" pitchFamily="34" charset="-128"/>
          <a:cs typeface="+mn-cs"/>
        </a:defRPr>
      </a:lvl3pPr>
      <a:lvl4pPr marL="3810000"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4pPr>
      <a:lvl5pPr marL="4897438" indent="-542925" algn="l" defTabSz="1087438" rtl="0" eaLnBrk="0" fontAlgn="base" hangingPunct="0">
        <a:spcBef>
          <a:spcPct val="20000"/>
        </a:spcBef>
        <a:spcAft>
          <a:spcPct val="0"/>
        </a:spcAft>
        <a:buFont typeface="Arial" panose="020B0604020202020204" pitchFamily="34" charset="0"/>
        <a:buChar char="»"/>
        <a:defRPr sz="4800" kern="1200">
          <a:solidFill>
            <a:schemeClr val="tx1"/>
          </a:solidFill>
          <a:latin typeface="+mn-lt"/>
          <a:ea typeface="ＭＳ Ｐゴシック" panose="020B0600070205080204" pitchFamily="34" charset="-128"/>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BD8B7BA-362B-4F51-890D-CD2530EB5A74}"/>
              </a:ext>
            </a:extLst>
          </p:cNvPr>
          <p:cNvPicPr>
            <a:picLocks noChangeAspect="1"/>
          </p:cNvPicPr>
          <p:nvPr/>
        </p:nvPicPr>
        <p:blipFill>
          <a:blip r:embed="rId2"/>
          <a:stretch>
            <a:fillRect/>
          </a:stretch>
        </p:blipFill>
        <p:spPr>
          <a:xfrm>
            <a:off x="18497" y="0"/>
            <a:ext cx="24350180" cy="13716000"/>
          </a:xfrm>
          <a:prstGeom prst="rect">
            <a:avLst/>
          </a:prstGeom>
        </p:spPr>
      </p:pic>
      <p:sp>
        <p:nvSpPr>
          <p:cNvPr id="6" name="Metin kutusu 5">
            <a:extLst>
              <a:ext uri="{FF2B5EF4-FFF2-40B4-BE49-F238E27FC236}">
                <a16:creationId xmlns:a16="http://schemas.microsoft.com/office/drawing/2014/main" id="{D769372C-AEBF-4016-85D1-6ED5955C2AA8}"/>
              </a:ext>
            </a:extLst>
          </p:cNvPr>
          <p:cNvSpPr txBox="1"/>
          <p:nvPr/>
        </p:nvSpPr>
        <p:spPr>
          <a:xfrm>
            <a:off x="6589059" y="9084325"/>
            <a:ext cx="12192000" cy="1015663"/>
          </a:xfrm>
          <a:prstGeom prst="rect">
            <a:avLst/>
          </a:prstGeom>
          <a:noFill/>
        </p:spPr>
        <p:txBody>
          <a:bodyPr wrap="square">
            <a:spAutoFit/>
          </a:bodyPr>
          <a:lstStyle/>
          <a:p>
            <a:pPr marL="0" marR="0" lvl="0" indent="0" algn="ctr" defTabSz="1087438" rtl="0" eaLnBrk="0" fontAlgn="base" latinLnBrk="0" hangingPunct="0">
              <a:lnSpc>
                <a:spcPct val="100000"/>
              </a:lnSpc>
              <a:spcBef>
                <a:spcPct val="0"/>
              </a:spcBef>
              <a:spcAft>
                <a:spcPct val="0"/>
              </a:spcAft>
              <a:buClrTx/>
              <a:buSzTx/>
              <a:buFontTx/>
              <a:buNone/>
              <a:tabLst/>
              <a:defRPr/>
            </a:pPr>
            <a:r>
              <a:rPr kumimoji="0" lang="tr-TR" sz="6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TAPU DAİRESİ BAŞKANLIĞI</a:t>
            </a:r>
          </a:p>
        </p:txBody>
      </p:sp>
      <p:sp>
        <p:nvSpPr>
          <p:cNvPr id="8" name="Metin kutusu 7">
            <a:extLst>
              <a:ext uri="{FF2B5EF4-FFF2-40B4-BE49-F238E27FC236}">
                <a16:creationId xmlns:a16="http://schemas.microsoft.com/office/drawing/2014/main" id="{D2CFF852-C2E4-4D44-8AA5-D28B19C075E5}"/>
              </a:ext>
            </a:extLst>
          </p:cNvPr>
          <p:cNvSpPr txBox="1"/>
          <p:nvPr/>
        </p:nvSpPr>
        <p:spPr>
          <a:xfrm>
            <a:off x="2352369" y="11067334"/>
            <a:ext cx="1865670" cy="769441"/>
          </a:xfrm>
          <a:prstGeom prst="rect">
            <a:avLst/>
          </a:prstGeom>
          <a:noFill/>
        </p:spPr>
        <p:txBody>
          <a:bodyPr wrap="square">
            <a:spAutoFit/>
          </a:bodyPr>
          <a:lstStyle/>
          <a:p>
            <a:pPr marL="0" marR="0" lvl="0" indent="0" algn="l" defTabSz="1087438" rtl="0" eaLnBrk="0" fontAlgn="base" latinLnBrk="0" hangingPunct="0">
              <a:lnSpc>
                <a:spcPct val="100000"/>
              </a:lnSpc>
              <a:spcBef>
                <a:spcPct val="0"/>
              </a:spcBef>
              <a:spcAft>
                <a:spcPct val="0"/>
              </a:spcAft>
              <a:buClrTx/>
              <a:buSzTx/>
              <a:buFontTx/>
              <a:buNone/>
              <a:tabLst/>
              <a:defRPr/>
            </a:pPr>
            <a:r>
              <a:rPr kumimoji="0" lang="tr-TR" sz="4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2025</a:t>
            </a:r>
            <a:endParaRPr kumimoji="0" lang="tr-TR" sz="4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244766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012066" y="4512366"/>
            <a:ext cx="22363042" cy="3785652"/>
          </a:xfrm>
          <a:prstGeom prst="rect">
            <a:avLst/>
          </a:prstGeom>
          <a:noFill/>
        </p:spPr>
        <p:txBody>
          <a:bodyPr wrap="square">
            <a:spAutoFit/>
          </a:bodyPr>
          <a:lstStyle/>
          <a:p>
            <a:pPr marL="571500" indent="-571500">
              <a:buClr>
                <a:srgbClr val="0070C0"/>
              </a:buClr>
              <a:buFont typeface="Wingdings" panose="05000000000000000000" pitchFamily="2" charset="2"/>
              <a:buChar char="ü"/>
            </a:pPr>
            <a:r>
              <a:rPr lang="tr-TR" sz="4000" dirty="0"/>
              <a:t>Parselin emlak beyan değerinin 63.509 TL olmasına karşın harcın  6400  TL  üzerinden  hesaplandığı;  </a:t>
            </a:r>
          </a:p>
          <a:p>
            <a:pPr marL="571500" indent="-571500">
              <a:buClr>
                <a:srgbClr val="0070C0"/>
              </a:buClr>
              <a:buFont typeface="Wingdings" panose="05000000000000000000" pitchFamily="2" charset="2"/>
              <a:buChar char="ü"/>
            </a:pPr>
            <a:r>
              <a:rPr lang="tr-TR" sz="4000" dirty="0"/>
              <a:t>Parselin  emlak  beyan  değerinin 366.102 TL olmasına karşın 177,400 TL üzerinden  harcın hesaplandığı; </a:t>
            </a:r>
          </a:p>
          <a:p>
            <a:pPr marL="571500" indent="-571500">
              <a:buClr>
                <a:srgbClr val="0070C0"/>
              </a:buClr>
              <a:buFont typeface="Wingdings" panose="05000000000000000000" pitchFamily="2" charset="2"/>
              <a:buChar char="ü"/>
            </a:pPr>
            <a:r>
              <a:rPr lang="tr-TR" sz="4000" dirty="0"/>
              <a:t>Parselin  emlak  beyan  değerinin  42.122  TL  olmasına  karşın  4300  TL  üzerinden  harcın  hesaplandığı,  </a:t>
            </a:r>
          </a:p>
          <a:p>
            <a:pPr marL="571500" indent="-571500">
              <a:buClr>
                <a:srgbClr val="0070C0"/>
              </a:buClr>
              <a:buFont typeface="Wingdings" panose="05000000000000000000" pitchFamily="2" charset="2"/>
              <a:buChar char="ü"/>
            </a:pPr>
            <a:r>
              <a:rPr lang="tr-TR" sz="4000" dirty="0"/>
              <a:t>Parselin emlak  beyan  değerinin  243.189 TL  olmasına karşın  24.300  TL  üzerinden  harcı  hesaplanarak  </a:t>
            </a:r>
          </a:p>
          <a:p>
            <a:pPr>
              <a:buClr>
                <a:srgbClr val="0070C0"/>
              </a:buClr>
            </a:pPr>
            <a:r>
              <a:rPr lang="tr-TR" sz="4000" dirty="0"/>
              <a:t>eksik  harç  tahsil  edilmesine  sebep olunduğu,  işlem  tarafları  ve  işlemi  hazırlayan  ifadelerinden  kasıtlı  </a:t>
            </a:r>
          </a:p>
          <a:p>
            <a:pPr>
              <a:buClr>
                <a:srgbClr val="0070C0"/>
              </a:buClr>
            </a:pPr>
            <a:r>
              <a:rPr lang="tr-TR" sz="4000" dirty="0"/>
              <a:t>olarak  emlak  beyan  değerlerinin  eksik  gösterildiği</a:t>
            </a:r>
            <a:endParaRPr lang="tr-TR" sz="11500" dirty="0"/>
          </a:p>
        </p:txBody>
      </p:sp>
      <p:pic>
        <p:nvPicPr>
          <p:cNvPr id="4" name="Resim 3">
            <a:extLst>
              <a:ext uri="{FF2B5EF4-FFF2-40B4-BE49-F238E27FC236}">
                <a16:creationId xmlns:a16="http://schemas.microsoft.com/office/drawing/2014/main" id="{3900E49E-FB86-456B-B6DE-964625E9B11F}"/>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896613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681700" y="4150222"/>
            <a:ext cx="21488401" cy="507831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5400" dirty="0"/>
              <a:t>Bağcı mahallesi 7.cilt tapu kütüğünün Müdürlükte bulunamadığı; durumun tutanaklarla kayıt altına alındığı; kütük kapsamındaki taşınmazlara ait dosyalarının/belgelerinin emniyet altına alınma çalışmasına gidildiği; </a:t>
            </a:r>
          </a:p>
          <a:p>
            <a:pPr marL="571500" indent="-571500" algn="just">
              <a:buClr>
                <a:srgbClr val="0070C0"/>
              </a:buClr>
              <a:buFont typeface="Wingdings" panose="05000000000000000000" pitchFamily="2" charset="2"/>
              <a:buChar char="ü"/>
            </a:pPr>
            <a:r>
              <a:rPr lang="tr-TR" sz="5400" dirty="0"/>
              <a:t>Resmi senet ciltleri ile ilgili olarak: Tapu Müdürlüğüne ait 2010 yılı 71. cilt ve 2013 yılı 314. cilt resmi senet ciltlerinin Müdürlükte bulunamadığı; durumun tutanakla kayıt altına alındığı</a:t>
            </a:r>
          </a:p>
        </p:txBody>
      </p:sp>
      <p:pic>
        <p:nvPicPr>
          <p:cNvPr id="4" name="Resim 3">
            <a:extLst>
              <a:ext uri="{FF2B5EF4-FFF2-40B4-BE49-F238E27FC236}">
                <a16:creationId xmlns:a16="http://schemas.microsoft.com/office/drawing/2014/main" id="{9E0B127E-9988-4913-9027-BDC271C7D8B6}"/>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315375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11358" y="3894190"/>
            <a:ext cx="21885964" cy="5016758"/>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4000" dirty="0"/>
              <a:t>Parseldeki  Emin  kızı  Sırma  Namı  diğer  Fatma  adına  kayıtlı  hisselerin  Nüfus Müdürlüğü'nden alınan yazı ve Muhtarlığından alınan </a:t>
            </a:r>
            <a:r>
              <a:rPr lang="tr-TR" sz="4000" dirty="0" err="1"/>
              <a:t>ilmuhabere</a:t>
            </a:r>
            <a:r>
              <a:rPr lang="tr-TR" sz="4000" dirty="0"/>
              <a:t> istinaden kişi  kimlik  bilgilerinde  düzeltme işlemi ile </a:t>
            </a:r>
            <a:r>
              <a:rPr lang="tr-TR" sz="4000" dirty="0" err="1"/>
              <a:t>Fatime</a:t>
            </a:r>
            <a:r>
              <a:rPr lang="tr-TR" sz="4000" dirty="0"/>
              <a:t> Çelik adına tescil edildiği, sonrasında </a:t>
            </a:r>
            <a:r>
              <a:rPr lang="tr-TR" sz="4000" dirty="0" err="1"/>
              <a:t>KK’ya</a:t>
            </a:r>
            <a:r>
              <a:rPr lang="tr-TR" sz="4000" dirty="0"/>
              <a:t> devredildiği, Her  iki  kişi  kimlik bilgileri düzeltme işlemlerinin; Nüfus Müdürlüğü'nün yazısı ekindeki nüfus kütüğü sayfa örneğinde Recep kızı </a:t>
            </a:r>
            <a:r>
              <a:rPr lang="tr-TR" sz="4000" dirty="0" err="1"/>
              <a:t>Fatime</a:t>
            </a:r>
            <a:r>
              <a:rPr lang="tr-TR" sz="4000" dirty="0"/>
              <a:t> ÇELİK nüfus bilgilerinin yer aldığı kısımda "</a:t>
            </a:r>
            <a:r>
              <a:rPr lang="tr-TR" sz="4000" dirty="0" err="1"/>
              <a:t>Namıdiğer</a:t>
            </a:r>
            <a:r>
              <a:rPr lang="tr-TR" sz="4000" dirty="0"/>
              <a:t> Sırma" şeklinde ibarenin olmadığı ayrıca Nüfus Müdürlüğü’nün aynı tarih yazısında Emin kızı Fatma adına yapılan  sorgulamada  19  adet  kayıt bulunduğunun belirtildiği, ayrıca mahalle muhtarı ve azaların ifadelerinde "Emin kızı Sırma Namı diğer Fatma" adında bir kişiyi tanımadıklarını belirttikleri, </a:t>
            </a:r>
            <a:endParaRPr lang="tr-TR" sz="3200" dirty="0"/>
          </a:p>
        </p:txBody>
      </p:sp>
      <p:pic>
        <p:nvPicPr>
          <p:cNvPr id="4" name="Resim 3">
            <a:extLst>
              <a:ext uri="{FF2B5EF4-FFF2-40B4-BE49-F238E27FC236}">
                <a16:creationId xmlns:a16="http://schemas.microsoft.com/office/drawing/2014/main" id="{62222E8D-D4D0-481A-962F-A6ACD0CE970A}"/>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48316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983390" y="2464904"/>
            <a:ext cx="22343165" cy="8463855"/>
          </a:xfrm>
          <a:prstGeom prst="rect">
            <a:avLst/>
          </a:prstGeom>
          <a:noFill/>
        </p:spPr>
        <p:txBody>
          <a:bodyPr wrap="square">
            <a:spAutoFit/>
          </a:bodyPr>
          <a:lstStyle/>
          <a:p>
            <a:pPr algn="just">
              <a:buClr>
                <a:srgbClr val="0070C0"/>
              </a:buClr>
            </a:pPr>
            <a:endParaRPr lang="tr-TR" sz="3200" dirty="0"/>
          </a:p>
          <a:p>
            <a:pPr marL="571500" indent="-571500" algn="just">
              <a:buClr>
                <a:srgbClr val="0070C0"/>
              </a:buClr>
              <a:buFont typeface="Wingdings" panose="05000000000000000000" pitchFamily="2" charset="2"/>
              <a:buChar char="ü"/>
            </a:pPr>
            <a:r>
              <a:rPr lang="tr-TR" sz="3200" dirty="0"/>
              <a:t>Taşınmazın babası Hasan oğlu Ali ÇİFTÇİ adına kadastro tespiti ile tescilli olduğu ve mirasçıları olarak kendilerinin kullanımında bulunduğu söz konusu taşınmazın 2011 yılında yapılan intikal-satış işlemi ile başka kişiler adına tescil edildiğini öğrendiklerini Köyünde 1977 yılında yapılan tapulama çalışmaları neticesinde 496 parselin 1329 </a:t>
            </a:r>
            <a:r>
              <a:rPr lang="tr-TR" sz="3200" dirty="0" err="1"/>
              <a:t>doğlumlu</a:t>
            </a:r>
            <a:r>
              <a:rPr lang="tr-TR" sz="3200" dirty="0"/>
              <a:t> Hasan oğlu Ali ÇİFTÇİ adına tespit gördüğü, askı ilanı ve kesinleşme süreci sonrasında tutanağın tapu kütüğüne tescil işleminin gerçekleştirildiği, ancak tapu kütüğüne tescil edilirken </a:t>
            </a:r>
            <a:r>
              <a:rPr lang="tr-TR" sz="3400" dirty="0">
                <a:highlight>
                  <a:srgbClr val="FFFF00"/>
                </a:highlight>
              </a:rPr>
              <a:t>Hasan oğlu Ali ÇİFTÇİ" olarak tescil edilmesi gerekirken hatalı olarak Hasan oğlu Ali ÇİFTÇİOĞLU yazıldığı</a:t>
            </a:r>
            <a:r>
              <a:rPr lang="tr-TR" sz="3200" dirty="0"/>
              <a:t>, Daha sonra söz konusu parselin 12.09.2011 tarihli ve 3902 yevmiyeli işlem ile intikal ve  satış işlemine konu edildiği, işlemde kullanılan veraset belgelerinde ve  başvuru evrakı arasında yer alan nüfus kayıt örneğinde Ali </a:t>
            </a:r>
            <a:r>
              <a:rPr lang="tr-TR" sz="3200" dirty="0" err="1"/>
              <a:t>ÇİFTÇİOĞLU’nun</a:t>
            </a:r>
            <a:r>
              <a:rPr lang="tr-TR" sz="3200" dirty="0"/>
              <a:t> doğum tarihinin 01.07.1907 olduğu ve baba adının </a:t>
            </a:r>
            <a:r>
              <a:rPr lang="tr-TR" sz="3200" dirty="0" err="1"/>
              <a:t>Mulla</a:t>
            </a:r>
            <a:r>
              <a:rPr lang="tr-TR" sz="3200" dirty="0"/>
              <a:t> Hasan olduğu, ancak tapu kütüğüne yapılan tescilde baba adının Hasan olduğu, Nüfus Müdürlüğü ile yapılan yazışmalar neticesinde 1329 doğumlu Hasan oğlu  Ali ÇİFTÇİOĞLU isimli kayda rastlanılmadığı, Ali </a:t>
            </a:r>
            <a:r>
              <a:rPr lang="tr-TR" sz="3200" dirty="0" err="1"/>
              <a:t>ÇİFTÇİOĞLU'nun</a:t>
            </a:r>
            <a:r>
              <a:rPr lang="tr-TR" sz="3200" dirty="0"/>
              <a:t> baba adı  ve doğum tarihinde herhangi bir düzeltme işlemi uygulanmadığının bildirildiği, Söz konusu intikal ve satış işleminde Muhtarlığınca düzenlenen ilmühaberin de kullanıldığı, bu ilmühaberde 496 parselin Hasan oğlu Ali </a:t>
            </a:r>
            <a:r>
              <a:rPr lang="tr-TR" sz="3200" dirty="0" err="1"/>
              <a:t>ÇİFTÇİ’nin</a:t>
            </a:r>
            <a:r>
              <a:rPr lang="tr-TR" sz="3200" dirty="0"/>
              <a:t> zilyet ve tasarrufunda olduğunun belirtildiği, bu kişinin baba adı ve doğum tarihinin yanlış yazıldığının da belirtildiği, bu belgelere dayanılarak gerçekleştirilen 12.09.2011 tarihli ve 3902 yevmiyeli işlem ile intikal ve satış işlemi ile taşınmazın …..ÇİFTÇİOĞLU adına tescillerinin yapıldığı aynı tarih ve yevmiye ile de 3. kişiye satışının gerçekleştirildiği, ipotek tesis edildiği, ihtiyati haciz tesis edildiği, sonrasında </a:t>
            </a:r>
            <a:r>
              <a:rPr lang="tr-TR" sz="3200" dirty="0" err="1"/>
              <a:t>İİK</a:t>
            </a:r>
            <a:r>
              <a:rPr lang="tr-TR" sz="3200" dirty="0"/>
              <a:t>. 150/c şerhi tesis edildiği, Sonuç olarak, ön inceleme konusu olayda tapulama tespitinin tapu kütüğüne tescili sırasında hata yapıldığı, </a:t>
            </a:r>
          </a:p>
        </p:txBody>
      </p:sp>
      <p:pic>
        <p:nvPicPr>
          <p:cNvPr id="4" name="Resim 3">
            <a:extLst>
              <a:ext uri="{FF2B5EF4-FFF2-40B4-BE49-F238E27FC236}">
                <a16:creationId xmlns:a16="http://schemas.microsoft.com/office/drawing/2014/main" id="{6815787D-91CC-43BC-97DA-3637A8B17FDD}"/>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376802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550504" y="2782957"/>
            <a:ext cx="21327784" cy="8079135"/>
          </a:xfrm>
          <a:prstGeom prst="rect">
            <a:avLst/>
          </a:prstGeom>
          <a:noFill/>
          <a:ln>
            <a:noFill/>
          </a:ln>
        </p:spPr>
        <p:txBody>
          <a:bodyPr wrap="square">
            <a:spAutoFit/>
          </a:bodyPr>
          <a:lstStyle/>
          <a:p>
            <a:pPr marL="571500" indent="-571500" algn="just">
              <a:buClr>
                <a:srgbClr val="0070C0"/>
              </a:buClr>
              <a:buFont typeface="Wingdings" panose="05000000000000000000" pitchFamily="2" charset="2"/>
              <a:buChar char="ü"/>
            </a:pPr>
            <a:r>
              <a:rPr lang="tr-TR" sz="3400" dirty="0"/>
              <a:t>Parselin tamamının Ali oğlu Mustafa adına 1956 tarihli kadastro tespitine göre  tescilli olduğu, bu  taşınmazla ilgili  olarak  mirasçılar  adına  elbirliği  mülkiyet olarak </a:t>
            </a:r>
            <a:r>
              <a:rPr lang="tr-TR" sz="3400" dirty="0" err="1"/>
              <a:t>intikalen</a:t>
            </a:r>
            <a:r>
              <a:rPr lang="tr-TR" sz="3400" dirty="0"/>
              <a:t> tescili için 2018 yılında müracaatta bulunulduğu, İşlem öncesinde Tapu Müdürlüğü’nce Bölge Müdürlüğünden Osmanlıca tapu kayıtlarının Türkçeye çevri yapılması için talepte bulunulduğu, bunun üzerine Bölge Müdürlüğünce taşınmazın dayanağı  olan  zabıt  kayıtlarından  hareketle,  bahse  konu  taşınmaz  maliki Alioğlu Mustafa’nın  kimlik  tespitine  ilişkin  iktisap  ilmühaberi  ile  nüfus tezkeresinin  Osmanlıcadan Türkçeye çevrilmiş olarak adı geçen Tapu Müdürlüğüne gönderildiği, Kadastro Tutanağına göre; taşınmazın malikinin Sivas ili 1302 (1886) doğumlu Ali ve Şerife oğlu Mustafa olduğu, adı geçenin de bu taşınmazı "ölünceye kadar bakma akdi" sonucunda 1336 (1920) tarihinde iktisap etmiş olduğu, Sulh Hukuk Mahkemesi'nden verilen veraset belgesiyle intikal işleminin gerçekleştirildiği, veraset ilamına göre muris kimlik bilgilerinin 01.07.1882 doğumlu Ali ve Şerife oğlu Mustafa olarak geçtiği ve bu </a:t>
            </a:r>
            <a:r>
              <a:rPr lang="tr-TR" sz="3400" dirty="0">
                <a:highlight>
                  <a:srgbClr val="FFFF00"/>
                </a:highlight>
              </a:rPr>
              <a:t>kişinin de 1907 yılında vefat ettiği</a:t>
            </a:r>
            <a:r>
              <a:rPr lang="tr-TR" sz="3400" dirty="0"/>
              <a:t>, Somut olayda; intikal işlemine konu edilen muris Mustafa'nın 1907 yılında vefat ettiği, ancak dayanak zabıt kayıtlarından </a:t>
            </a:r>
            <a:r>
              <a:rPr lang="tr-TR" sz="3400" dirty="0">
                <a:highlight>
                  <a:srgbClr val="FF0000"/>
                </a:highlight>
              </a:rPr>
              <a:t>taşınmazı 1920 yılında "ölünceye kadar bakma akdi« ile edindiği</a:t>
            </a:r>
            <a:r>
              <a:rPr lang="tr-TR" dirty="0"/>
              <a:t> </a:t>
            </a:r>
            <a:r>
              <a:rPr lang="tr-TR" sz="3400" dirty="0"/>
              <a:t>tespit edildiğinden, Tapu Müdürlüğü'nce gerçekleştirilen intikal işleminin, Tapu Sicili Tüzüğü’nün 17. ve 18. maddeleri hükümlerine aykırı olarak gerçek hak sahibine ait olmadığını gösterdiği, bu nedenle intikal işleminin hukuki dayanaktan yoksun olduğu,</a:t>
            </a:r>
          </a:p>
        </p:txBody>
      </p:sp>
      <p:pic>
        <p:nvPicPr>
          <p:cNvPr id="4" name="Resim 3">
            <a:extLst>
              <a:ext uri="{FF2B5EF4-FFF2-40B4-BE49-F238E27FC236}">
                <a16:creationId xmlns:a16="http://schemas.microsoft.com/office/drawing/2014/main" id="{A466BA90-826B-4E99-BFF7-16C967A62C82}"/>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2905920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699989" y="3364736"/>
            <a:ext cx="21349252" cy="600164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3200" dirty="0"/>
              <a:t>1996  yılında  yapılan  imar  uygulaması  sonrasında  oluşan  bu  parselin  </a:t>
            </a:r>
            <a:r>
              <a:rPr lang="tr-TR" sz="3200" dirty="0">
                <a:highlight>
                  <a:srgbClr val="FFFF00"/>
                </a:highlight>
              </a:rPr>
              <a:t>S.S. Ankara Merve Konut Yapı Kooperatifi olmasına  </a:t>
            </a:r>
            <a:r>
              <a:rPr lang="tr-TR" sz="3200" dirty="0"/>
              <a:t>rağmen, "</a:t>
            </a:r>
            <a:r>
              <a:rPr lang="tr-TR" sz="3200" dirty="0">
                <a:highlight>
                  <a:srgbClr val="FFFF00"/>
                </a:highlight>
              </a:rPr>
              <a:t>S.S. Merve Yapı Kooperatifi</a:t>
            </a:r>
            <a:r>
              <a:rPr lang="tr-TR" sz="3200" dirty="0"/>
              <a:t>" hatalı olarak tescil edildiği, hatalı tescil edilen kooperatifin İskenderun Ticaret Sicil Müdürlüğü'nde  kayıtlı olduğu, Somut olayda; </a:t>
            </a:r>
            <a:r>
              <a:rPr lang="tr-TR" sz="3200" dirty="0" err="1"/>
              <a:t>S.S</a:t>
            </a:r>
            <a:r>
              <a:rPr lang="tr-TR" sz="3200" dirty="0"/>
              <a:t>. Merve Konut Yapı Kooperatifi" aleyhine İskenderun Asliye Hukuk Mahkemesi’nde alacak davası açıldığı ve icra  takibinin  başlatıldığı,  ilgili  İskenderun  İcra Müdürlüklerinin muhtelif tarih ve sayılı haciz taleplerine istinaden, söz konusu taşınmazın ilgili tapu kaydı üzerine haciz, satışa arz şerhlerinin tesis edildiği, sonrasında Ankara İcra Dairesi’nin cebri satış ile </a:t>
            </a:r>
            <a:r>
              <a:rPr lang="tr-TR" sz="3200" dirty="0" err="1"/>
              <a:t>A.Ş</a:t>
            </a:r>
            <a:r>
              <a:rPr lang="tr-TR" sz="3200" dirty="0"/>
              <a:t>. adına tescilinin yapıldığı, Kooperatif tarafından konu hakkında Cumhuriyet Başsavcılığına suç duyurusunda bulunulduğu ve "tapu iptali ve tescili davası" açıldığı, ihtiyati tedbir şerhi konulduğu, </a:t>
            </a:r>
          </a:p>
          <a:p>
            <a:pPr marL="571500" indent="-571500" algn="just">
              <a:buClr>
                <a:srgbClr val="0070C0"/>
              </a:buClr>
              <a:buFont typeface="Wingdings" panose="05000000000000000000" pitchFamily="2" charset="2"/>
              <a:buChar char="ü"/>
            </a:pPr>
            <a:r>
              <a:rPr lang="tr-TR" sz="3200" dirty="0"/>
              <a:t>Kooperatif tarafından 1993 yılında satış  suretiyle  devralındığı, Merkezi Sicil Kayıt Sistemi Yetki Belgesinde gerçek borçlu </a:t>
            </a:r>
            <a:r>
              <a:rPr lang="tr-TR" sz="3200" dirty="0" err="1"/>
              <a:t>S.S</a:t>
            </a:r>
            <a:r>
              <a:rPr lang="tr-TR" sz="3200" dirty="0"/>
              <a:t>. Merve Konut Yapı Kooperatifi'nin  ticaret  siciline  tescil  tarihinin 1994  olduğunun  açıkça  gözüktüğü,  bir tüzel kişiliğin henüz tescil olmadan taşınmaz edinemeyeceğinden, gerçek borçlu Merve Yapı Kooperatifi  yetkililerinin  bu  hususu bilmemelerinin mümkün olmadığı</a:t>
            </a:r>
            <a:r>
              <a:rPr lang="tr-TR" sz="2400" dirty="0"/>
              <a:t>, </a:t>
            </a:r>
            <a:endParaRPr lang="tr-TR" sz="2200" dirty="0"/>
          </a:p>
        </p:txBody>
      </p:sp>
      <p:pic>
        <p:nvPicPr>
          <p:cNvPr id="4" name="Resim 3">
            <a:extLst>
              <a:ext uri="{FF2B5EF4-FFF2-40B4-BE49-F238E27FC236}">
                <a16:creationId xmlns:a16="http://schemas.microsoft.com/office/drawing/2014/main" id="{AC8FDC3D-B50A-4C21-AA7E-92EFFFE2A4F7}"/>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755668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351723" y="3774920"/>
            <a:ext cx="22343164" cy="6740307"/>
          </a:xfrm>
          <a:prstGeom prst="rect">
            <a:avLst/>
          </a:prstGeom>
          <a:noFill/>
        </p:spPr>
        <p:txBody>
          <a:bodyPr wrap="square">
            <a:spAutoFit/>
          </a:bodyPr>
          <a:lstStyle/>
          <a:p>
            <a:pPr marL="571500" indent="-571500">
              <a:buClr>
                <a:srgbClr val="0070C0"/>
              </a:buClr>
              <a:buFont typeface="Wingdings" panose="05000000000000000000" pitchFamily="2" charset="2"/>
              <a:buChar char="ü"/>
            </a:pPr>
            <a:r>
              <a:rPr lang="tr-TR" sz="3600" dirty="0"/>
              <a:t>2B  arazilerinin kullanıcılarının isimlerinin TAKBİS üzerinden veri düzeltme fonksiyonu kullanılmak suretiyle değiştirildikten sonra kullanıcıları dışındaki kişilere satılmasına sebebiyet verilmesi,</a:t>
            </a:r>
          </a:p>
          <a:p>
            <a:pPr marL="571500" indent="-571500">
              <a:buClr>
                <a:srgbClr val="0070C0"/>
              </a:buClr>
              <a:buFont typeface="Wingdings" panose="05000000000000000000" pitchFamily="2" charset="2"/>
              <a:buChar char="ü"/>
            </a:pPr>
            <a:r>
              <a:rPr lang="tr-TR" sz="3600" dirty="0"/>
              <a:t>Daha önce orman vasfı dışına çıkarılmış olmakla beraber, yapılan kullanım kadastrosu çalışmalarında  eylemli  ormana  dönüşmüş  olduğu  yönünde  beyan  bulunan taşınmazlarda  bu beyanın herhangi bir belgeye dayanmaksızın veri düzeltme fonksiyonu kullanılmak suretiyle sistem üzerinden terkin edilmesi,</a:t>
            </a:r>
          </a:p>
          <a:p>
            <a:pPr marL="571500" indent="-571500">
              <a:buClr>
                <a:srgbClr val="0070C0"/>
              </a:buClr>
              <a:buFont typeface="Wingdings" panose="05000000000000000000" pitchFamily="2" charset="2"/>
              <a:buChar char="ü"/>
            </a:pPr>
            <a:r>
              <a:rPr lang="tr-TR" sz="3600" dirty="0"/>
              <a:t>Taşınmazların bir kısmının herhangi bir belgeye dayanmaksızın cinsini  (yapısızken yapılı hale gelme gibi) veri düzeltme fonksiyonu kullanılmak suretiyle değiştirmesi,</a:t>
            </a:r>
          </a:p>
          <a:p>
            <a:pPr marL="571500" indent="-571500">
              <a:buClr>
                <a:srgbClr val="0070C0"/>
              </a:buClr>
              <a:buFont typeface="Wingdings" panose="05000000000000000000" pitchFamily="2" charset="2"/>
              <a:buChar char="ü"/>
            </a:pPr>
            <a:r>
              <a:rPr lang="tr-TR" sz="3600" dirty="0"/>
              <a:t>Resmi senette  taşınmazın tamamı  Murat  GÜREL  tarafından  alınmış  olmasına  rağmen  veri  düzeltme  fonksiyonu kullanılmak suretiyle bu taşınmaza Mustafa </a:t>
            </a:r>
            <a:r>
              <a:rPr lang="tr-TR" sz="3600" dirty="0" err="1"/>
              <a:t>GÜRSEL'in</a:t>
            </a:r>
            <a:r>
              <a:rPr lang="tr-TR" sz="3600" dirty="0"/>
              <a:t> hissedar edilmesi,</a:t>
            </a:r>
          </a:p>
          <a:p>
            <a:pPr marL="571500" indent="-571500">
              <a:buClr>
                <a:srgbClr val="0070C0"/>
              </a:buClr>
              <a:buFont typeface="Wingdings" panose="05000000000000000000" pitchFamily="2" charset="2"/>
              <a:buChar char="ü"/>
            </a:pPr>
            <a:r>
              <a:rPr lang="tr-TR" sz="3600" dirty="0"/>
              <a:t>Taşınmazların  kütük sayfalarında  kazıntı  yapmak  suretiyle  malik  ismini  değiştirmesi  ve  sistem  üzerinden  malik eklenmesi,</a:t>
            </a:r>
            <a:endParaRPr lang="tr-TR" sz="23900" dirty="0"/>
          </a:p>
        </p:txBody>
      </p:sp>
      <p:pic>
        <p:nvPicPr>
          <p:cNvPr id="4" name="Resim 3">
            <a:extLst>
              <a:ext uri="{FF2B5EF4-FFF2-40B4-BE49-F238E27FC236}">
                <a16:creationId xmlns:a16="http://schemas.microsoft.com/office/drawing/2014/main" id="{4F88E53E-178C-44BB-937E-E7A944856953}"/>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261601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703965" y="3737113"/>
            <a:ext cx="20534243" cy="6740307"/>
          </a:xfrm>
          <a:prstGeom prst="rect">
            <a:avLst/>
          </a:prstGeom>
          <a:noFill/>
        </p:spPr>
        <p:txBody>
          <a:bodyPr wrap="square">
            <a:spAutoFit/>
          </a:bodyPr>
          <a:lstStyle/>
          <a:p>
            <a:pPr marL="571500" indent="-571500">
              <a:buClr>
                <a:srgbClr val="0070C0"/>
              </a:buClr>
              <a:buFont typeface="Wingdings" panose="05000000000000000000" pitchFamily="2" charset="2"/>
              <a:buChar char="ü"/>
            </a:pPr>
            <a:r>
              <a:rPr lang="tr-TR" sz="3600" dirty="0"/>
              <a:t>İmar uygulamalarının tescilinin sırasında yapılan hataların </a:t>
            </a:r>
            <a:r>
              <a:rPr lang="tr-TR" sz="3600" dirty="0" err="1"/>
              <a:t>daksillenmek</a:t>
            </a:r>
            <a:r>
              <a:rPr lang="tr-TR" sz="3600" dirty="0"/>
              <a:t> suretiyle silindiği ve yeniden yazılarak düzeltildiği,</a:t>
            </a:r>
          </a:p>
          <a:p>
            <a:pPr marL="571500" indent="-571500">
              <a:buClr>
                <a:srgbClr val="0070C0"/>
              </a:buClr>
              <a:buFont typeface="Wingdings" panose="05000000000000000000" pitchFamily="2" charset="2"/>
              <a:buChar char="ü"/>
            </a:pPr>
            <a:r>
              <a:rPr lang="tr-TR" sz="3600" dirty="0"/>
              <a:t>İmar tadilatına giren hisselerin yolsuz olarak ilgisiz kişilerin hisselerine ilave edildiği,</a:t>
            </a:r>
          </a:p>
          <a:p>
            <a:pPr marL="571500" indent="-571500">
              <a:buClr>
                <a:srgbClr val="0070C0"/>
              </a:buClr>
              <a:buFont typeface="Wingdings" panose="05000000000000000000" pitchFamily="2" charset="2"/>
              <a:buChar char="ü"/>
            </a:pPr>
            <a:r>
              <a:rPr lang="tr-TR" sz="3600" dirty="0"/>
              <a:t>Dağıtım  cetvellerinin elle değiştirildiği ve yetkililerince bu değişikliklerin  imza  ve mühürle onaylanmamasına rağmen tescillerin değişikliklere göre yapıldığı,</a:t>
            </a:r>
          </a:p>
          <a:p>
            <a:pPr marL="571500" indent="-571500">
              <a:buClr>
                <a:srgbClr val="0070C0"/>
              </a:buClr>
              <a:buFont typeface="Wingdings" panose="05000000000000000000" pitchFamily="2" charset="2"/>
              <a:buChar char="ü"/>
            </a:pPr>
            <a:r>
              <a:rPr lang="tr-TR" sz="3600" dirty="0"/>
              <a:t>İmar uygulamalarının tescillerinden sonra maliklerin isminin </a:t>
            </a:r>
            <a:r>
              <a:rPr lang="tr-TR" sz="3600" dirty="0" err="1"/>
              <a:t>daksille</a:t>
            </a:r>
            <a:r>
              <a:rPr lang="tr-TR" sz="3600" dirty="0"/>
              <a:t> silinmek ve üzerine  yeni isim yazılmak suretiyle usulsüz şekilde trampa sonucunu doğuracak işlemler yapıldığı,</a:t>
            </a:r>
          </a:p>
          <a:p>
            <a:pPr marL="571500" indent="-571500">
              <a:buClr>
                <a:srgbClr val="0070C0"/>
              </a:buClr>
              <a:buFont typeface="Wingdings" panose="05000000000000000000" pitchFamily="2" charset="2"/>
              <a:buChar char="ü"/>
            </a:pPr>
            <a:r>
              <a:rPr lang="tr-TR" sz="3600" dirty="0"/>
              <a:t>Bazı parsellerde maliklerin isimlerinin </a:t>
            </a:r>
            <a:r>
              <a:rPr lang="tr-TR" sz="3600" dirty="0" err="1"/>
              <a:t>daksillenmek</a:t>
            </a:r>
            <a:r>
              <a:rPr lang="tr-TR" sz="3600" dirty="0"/>
              <a:t> suretiyle silinerek başka kişilerin isimlerinin yazıldığı</a:t>
            </a:r>
          </a:p>
          <a:p>
            <a:pPr marL="571500" indent="-571500">
              <a:buClr>
                <a:srgbClr val="0070C0"/>
              </a:buClr>
              <a:buFont typeface="Wingdings" panose="05000000000000000000" pitchFamily="2" charset="2"/>
              <a:buChar char="ü"/>
            </a:pPr>
            <a:r>
              <a:rPr lang="tr-TR" sz="3600" dirty="0"/>
              <a:t>Bazı parsellerin alanlarının elle değiştirilmek suretiyle eklenen alanlara, alanı azaltılan parsellerin maliklerinin paydaş olarak tescil edildiği,</a:t>
            </a:r>
          </a:p>
          <a:p>
            <a:pPr marL="571500" indent="-571500">
              <a:buClr>
                <a:srgbClr val="0070C0"/>
              </a:buClr>
              <a:buFont typeface="Wingdings" panose="05000000000000000000" pitchFamily="2" charset="2"/>
              <a:buChar char="ü"/>
            </a:pPr>
            <a:r>
              <a:rPr lang="tr-TR" sz="3600" dirty="0"/>
              <a:t>Elbirliği halinde kayıtlı olması gereken paydaşların elbirliğinden çıkarılarak aynı parsellerdeki payların birleştirilerek tescil edildiği, </a:t>
            </a:r>
          </a:p>
        </p:txBody>
      </p:sp>
      <p:pic>
        <p:nvPicPr>
          <p:cNvPr id="4" name="Resim 3">
            <a:extLst>
              <a:ext uri="{FF2B5EF4-FFF2-40B4-BE49-F238E27FC236}">
                <a16:creationId xmlns:a16="http://schemas.microsoft.com/office/drawing/2014/main" id="{2ECDE4E7-59F8-49F3-8C6D-679D7C0D971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526963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252331" y="2325757"/>
            <a:ext cx="22144382" cy="10064294"/>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3600" dirty="0"/>
              <a:t>Taşınmazın  1/5  hissesi 1969  tarihli  tapulama  tespiti  sonucunda  T.C.  Kimlik  numarası  girilmemiş  ve  anne-baba  adı bilinmeyen Süleyman adına kayıtlı olduğu,</a:t>
            </a:r>
          </a:p>
          <a:p>
            <a:pPr marL="571500" indent="-571500" algn="just">
              <a:buClr>
                <a:srgbClr val="0070C0"/>
              </a:buClr>
              <a:buFont typeface="Wingdings" panose="05000000000000000000" pitchFamily="2" charset="2"/>
              <a:buChar char="ü"/>
            </a:pPr>
            <a:r>
              <a:rPr lang="tr-TR" sz="3600" dirty="0"/>
              <a:t>2020  tarihinde  web  </a:t>
            </a:r>
            <a:r>
              <a:rPr lang="tr-TR" sz="3600" dirty="0" err="1"/>
              <a:t>portalı</a:t>
            </a:r>
            <a:r>
              <a:rPr lang="tr-TR" sz="3600" dirty="0"/>
              <a:t>  üzerinden  intikal  başvurusu  yapıldığı, </a:t>
            </a:r>
          </a:p>
          <a:p>
            <a:pPr marL="571500" indent="-571500" algn="just">
              <a:buClr>
                <a:srgbClr val="0070C0"/>
              </a:buClr>
              <a:buFont typeface="Wingdings" panose="05000000000000000000" pitchFamily="2" charset="2"/>
              <a:buChar char="ü"/>
            </a:pPr>
            <a:r>
              <a:rPr lang="tr-TR" sz="3600" dirty="0"/>
              <a:t>Sulh Hukuk Mahkemesince Süleyman oğlu Hüseyin Ağa ARSAN adına düzenlenmiş gibi görünen ve yapılan yazışmalardan sahte olduğu anlaşılan veraset belgesinin sisteme tarandığı, evrakın sahteliği yanında içerik olarak da işleme esas alınamayacak bir belge olmasına karşın (intikal yapılacak hisse Süleyman adına kayıtlı iken,  Hüseyin Ağa adına düzenlenen bir veraset belgesi olduğu) Süleyman'ın kaydına ilişkin işlemde bu belge  esas alınarak    intikal  işlemi  ile  1/5  hissenin    AZA adına tescillerinin yapıldığı ve aynı gün satış işlemi ile </a:t>
            </a:r>
            <a:r>
              <a:rPr lang="tr-TR" sz="3600" dirty="0" err="1"/>
              <a:t>TTK'a</a:t>
            </a:r>
            <a:r>
              <a:rPr lang="tr-TR" sz="3600" dirty="0"/>
              <a:t> devredildiği, </a:t>
            </a:r>
          </a:p>
          <a:p>
            <a:pPr marL="571500" indent="-571500" algn="just">
              <a:buClr>
                <a:srgbClr val="0070C0"/>
              </a:buClr>
              <a:buFont typeface="Wingdings" panose="05000000000000000000" pitchFamily="2" charset="2"/>
              <a:buChar char="ü"/>
            </a:pPr>
            <a:r>
              <a:rPr lang="tr-TR" sz="3600" dirty="0"/>
              <a:t>Satış işlemine  ilişkin  Müdürlük  akit  masası  kamera  görüntülerinin  incelendiği  ve  işlemlerin  imzasının alındığına ilişkin  herhangi  bir  kamera  kaydına  rastlanmadığı, </a:t>
            </a:r>
          </a:p>
          <a:p>
            <a:pPr marL="571500" indent="-571500" algn="just">
              <a:buClr>
                <a:srgbClr val="0070C0"/>
              </a:buClr>
              <a:buFont typeface="Wingdings" panose="05000000000000000000" pitchFamily="2" charset="2"/>
              <a:buChar char="ü"/>
            </a:pPr>
            <a:r>
              <a:rPr lang="tr-TR" sz="3600" dirty="0"/>
              <a:t>Satış işlemine ilişkin başvuru istem belgesine "satıcı imza odasına gelmediğinden bina dışında 34 XX 0503 plakalı Audi A4 aracın içinde alındı" şeklinde açıklama girildiği</a:t>
            </a:r>
          </a:p>
          <a:p>
            <a:pPr marL="571500" indent="-571500" algn="just">
              <a:buClr>
                <a:srgbClr val="0070C0"/>
              </a:buClr>
              <a:buFont typeface="Wingdings" panose="05000000000000000000" pitchFamily="2" charset="2"/>
              <a:buChar char="ü"/>
            </a:pPr>
            <a:r>
              <a:rPr lang="tr-TR" sz="3600" dirty="0"/>
              <a:t>Emniyet kayıtlarından bu plaka numarası ile tescilli bir araç bulunmadığı bilgisi alındığı,</a:t>
            </a:r>
          </a:p>
          <a:p>
            <a:pPr marL="571500" indent="-571500" algn="just">
              <a:buClr>
                <a:srgbClr val="0070C0"/>
              </a:buClr>
              <a:buFont typeface="Wingdings" panose="05000000000000000000" pitchFamily="2" charset="2"/>
              <a:buChar char="ü"/>
            </a:pPr>
            <a:r>
              <a:rPr lang="tr-TR" sz="3600" dirty="0"/>
              <a:t>Söz konusu intikal ve satış işlemlerinde başvurunun alınması ve işlemin sonuçlandırılması aşamalarında; o dönemde yetki devrine göre görevli olmayan Tapu Sicil Müdür Yardımcısı tarafından işlem başvurusunun alınıp havale edilmek suretiyle işlemlerin gerçekleştirildiği, elektronik imzalı veraset belgesini belge doğrulama sistemi üzerinden kontrol etmeden işlemi hazırladıkları ifade edilmektedir</a:t>
            </a:r>
            <a:r>
              <a:rPr lang="tr-TR" sz="2800" dirty="0"/>
              <a:t>.</a:t>
            </a:r>
          </a:p>
        </p:txBody>
      </p:sp>
      <p:pic>
        <p:nvPicPr>
          <p:cNvPr id="4" name="Resim 3">
            <a:extLst>
              <a:ext uri="{FF2B5EF4-FFF2-40B4-BE49-F238E27FC236}">
                <a16:creationId xmlns:a16="http://schemas.microsoft.com/office/drawing/2014/main" id="{74E4B82C-9B88-406C-99BF-BBD74C252C1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9563644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31235" y="3299791"/>
            <a:ext cx="21965477" cy="7478970"/>
          </a:xfrm>
          <a:prstGeom prst="rect">
            <a:avLst/>
          </a:prstGeom>
          <a:noFill/>
        </p:spPr>
        <p:txBody>
          <a:bodyPr wrap="square">
            <a:spAutoFit/>
          </a:bodyPr>
          <a:lstStyle/>
          <a:p>
            <a:pPr marL="571500" indent="-571500" algn="just">
              <a:buFont typeface="Wingdings" panose="05000000000000000000" pitchFamily="2" charset="2"/>
              <a:buChar char="ü"/>
            </a:pPr>
            <a:r>
              <a:rPr lang="tr-TR" sz="4000" dirty="0">
                <a:effectLst/>
                <a:latin typeface="+mn-lt"/>
              </a:rPr>
              <a:t>Memur ŞŞ ve Müdür </a:t>
            </a:r>
            <a:r>
              <a:rPr lang="tr-TR" sz="4000" dirty="0" err="1">
                <a:latin typeface="+mn-lt"/>
              </a:rPr>
              <a:t>Y</a:t>
            </a:r>
            <a:r>
              <a:rPr lang="tr-TR" sz="4000" dirty="0" err="1">
                <a:effectLst/>
                <a:latin typeface="+mn-lt"/>
              </a:rPr>
              <a:t>rd</a:t>
            </a:r>
            <a:r>
              <a:rPr lang="tr-TR" sz="4000" dirty="0">
                <a:effectLst/>
                <a:latin typeface="+mn-lt"/>
              </a:rPr>
              <a:t> AK</a:t>
            </a:r>
            <a:r>
              <a:rPr lang="tr-TR" sz="4000" dirty="0">
                <a:latin typeface="+mn-lt"/>
              </a:rPr>
              <a:t> ‘</a:t>
            </a:r>
            <a:r>
              <a:rPr lang="tr-TR" sz="4000" dirty="0" err="1">
                <a:latin typeface="+mn-lt"/>
              </a:rPr>
              <a:t>nin</a:t>
            </a:r>
            <a:r>
              <a:rPr lang="tr-TR" sz="4000" dirty="0">
                <a:latin typeface="+mn-lt"/>
              </a:rPr>
              <a:t> 2023 </a:t>
            </a:r>
            <a:r>
              <a:rPr lang="tr-TR" sz="4000" dirty="0">
                <a:effectLst/>
                <a:latin typeface="+mn-lt"/>
              </a:rPr>
              <a:t>ve 2024 yıllarına ait dönemlerde, </a:t>
            </a:r>
            <a:r>
              <a:rPr lang="tr-TR" sz="4000" dirty="0" err="1">
                <a:effectLst/>
                <a:latin typeface="+mn-lt"/>
              </a:rPr>
              <a:t>TAKBİS’te</a:t>
            </a:r>
            <a:r>
              <a:rPr lang="tr-TR" sz="4000" dirty="0">
                <a:effectLst/>
                <a:latin typeface="+mn-lt"/>
              </a:rPr>
              <a:t>  veri düzeltme fonksiyonu kullanılarak taşınmaz hisselerinde mirasçı olmayan paylı mülkiyet sahibinin yasal mirasçılarla birlikte elbirliği mülkiyet sahibi gibi tescili yönüyle mirasçılık belgesine aykırı şekilde iştirak grubuna dahil edilerek değiştirildiği, </a:t>
            </a:r>
          </a:p>
          <a:p>
            <a:pPr marL="571500" indent="-571500" algn="just">
              <a:buFont typeface="Wingdings" panose="05000000000000000000" pitchFamily="2" charset="2"/>
              <a:buChar char="ü"/>
            </a:pPr>
            <a:r>
              <a:rPr lang="tr-TR" sz="4000" dirty="0">
                <a:latin typeface="+mn-lt"/>
              </a:rPr>
              <a:t>M</a:t>
            </a:r>
            <a:r>
              <a:rPr lang="tr-TR" sz="4000" dirty="0">
                <a:effectLst/>
                <a:latin typeface="+mn-lt"/>
              </a:rPr>
              <a:t>iras ortaklığında maliklerin izni olmadan elbirliği mülkiyetinin paylı mülkiyete çevrildiği, </a:t>
            </a:r>
          </a:p>
          <a:p>
            <a:pPr marL="571500" indent="-571500" algn="just">
              <a:buFont typeface="Wingdings" panose="05000000000000000000" pitchFamily="2" charset="2"/>
              <a:buChar char="ü"/>
            </a:pPr>
            <a:r>
              <a:rPr lang="tr-TR" sz="4000" dirty="0">
                <a:latin typeface="+mn-lt"/>
              </a:rPr>
              <a:t>S</a:t>
            </a:r>
            <a:r>
              <a:rPr lang="tr-TR" sz="4000" dirty="0">
                <a:effectLst/>
                <a:latin typeface="+mn-lt"/>
              </a:rPr>
              <a:t>onrasında taşınmazlar üzerinde pay temliki işlemlerinin yapıldığı, </a:t>
            </a:r>
          </a:p>
          <a:p>
            <a:pPr marL="571500" indent="-571500" algn="just">
              <a:buFont typeface="Wingdings" panose="05000000000000000000" pitchFamily="2" charset="2"/>
              <a:buChar char="ü"/>
            </a:pPr>
            <a:r>
              <a:rPr lang="tr-TR" sz="4000" dirty="0">
                <a:latin typeface="+mn-lt"/>
              </a:rPr>
              <a:t>G</a:t>
            </a:r>
            <a:r>
              <a:rPr lang="tr-TR" sz="4000" dirty="0">
                <a:effectLst/>
                <a:latin typeface="+mn-lt"/>
              </a:rPr>
              <a:t>erçekleştirilen intikal işleminin TAKBIS ortamında yapılmasına rağmen Türk Medeni Kanunu'nun öngördüğü tapu kütüklerine tescil edilmediği, </a:t>
            </a:r>
          </a:p>
          <a:p>
            <a:pPr marL="571500" indent="-571500" algn="just">
              <a:buFont typeface="Wingdings" panose="05000000000000000000" pitchFamily="2" charset="2"/>
              <a:buChar char="ü"/>
            </a:pPr>
            <a:r>
              <a:rPr lang="tr-TR" sz="4000" dirty="0">
                <a:effectLst/>
                <a:latin typeface="+mn-lt"/>
              </a:rPr>
              <a:t>5403 sayılı kanun  kapsamında tarım arazisinin mevzuata aykırı  bi</a:t>
            </a:r>
            <a:r>
              <a:rPr lang="tr-TR" sz="4000" dirty="0">
                <a:latin typeface="+mn-lt"/>
              </a:rPr>
              <a:t>r </a:t>
            </a:r>
            <a:r>
              <a:rPr lang="tr-TR" sz="4000" dirty="0">
                <a:effectLst/>
                <a:latin typeface="+mn-lt"/>
              </a:rPr>
              <a:t>şekilde Tarım Müdürlüğüne soru konusu edilmeden </a:t>
            </a:r>
            <a:r>
              <a:rPr lang="tr-TR" sz="4000" dirty="0" err="1">
                <a:effectLst/>
                <a:latin typeface="+mn-lt"/>
              </a:rPr>
              <a:t>hisselendirme</a:t>
            </a:r>
            <a:r>
              <a:rPr lang="tr-TR" sz="4000" dirty="0">
                <a:effectLst/>
                <a:latin typeface="+mn-lt"/>
              </a:rPr>
              <a:t> yapılarak paylı mülkiyet şeklinde satıldığı, </a:t>
            </a:r>
          </a:p>
          <a:p>
            <a:pPr marL="571500" indent="-571500" algn="just">
              <a:buFont typeface="Wingdings" panose="05000000000000000000" pitchFamily="2" charset="2"/>
              <a:buChar char="ü"/>
            </a:pPr>
            <a:r>
              <a:rPr lang="tr-TR" sz="4000" dirty="0">
                <a:effectLst/>
                <a:latin typeface="+mn-lt"/>
              </a:rPr>
              <a:t>ile bu işlemler sebebiyle tahsil edilmesi gereken tapu harcı ve döner sermaye ücretinin tahsil edilmediği görülmüştür</a:t>
            </a:r>
          </a:p>
        </p:txBody>
      </p:sp>
      <p:pic>
        <p:nvPicPr>
          <p:cNvPr id="4" name="Resim 3">
            <a:extLst>
              <a:ext uri="{FF2B5EF4-FFF2-40B4-BE49-F238E27FC236}">
                <a16:creationId xmlns:a16="http://schemas.microsoft.com/office/drawing/2014/main" id="{74E4B82C-9B88-406C-99BF-BBD74C252C1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748578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E559804-7367-4D29-9F29-4B4C1E5AAEE4}"/>
              </a:ext>
            </a:extLst>
          </p:cNvPr>
          <p:cNvGraphicFramePr>
            <a:graphicFrameLocks noGrp="1"/>
          </p:cNvGraphicFramePr>
          <p:nvPr>
            <p:ph idx="1"/>
            <p:extLst>
              <p:ext uri="{D42A27DB-BD31-4B8C-83A1-F6EECF244321}">
                <p14:modId xmlns:p14="http://schemas.microsoft.com/office/powerpoint/2010/main" val="4275015698"/>
              </p:ext>
            </p:extLst>
          </p:nvPr>
        </p:nvGraphicFramePr>
        <p:xfrm>
          <a:off x="1676400" y="2345636"/>
          <a:ext cx="21034375" cy="1000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Yuvarlatılmış Dikdörtgen 14">
            <a:extLst>
              <a:ext uri="{FF2B5EF4-FFF2-40B4-BE49-F238E27FC236}">
                <a16:creationId xmlns:a16="http://schemas.microsoft.com/office/drawing/2014/main" id="{0AB1F70B-8826-4446-93E9-286ED7BCD418}"/>
              </a:ext>
            </a:extLst>
          </p:cNvPr>
          <p:cNvSpPr/>
          <p:nvPr/>
        </p:nvSpPr>
        <p:spPr>
          <a:xfrm>
            <a:off x="8557741" y="669927"/>
            <a:ext cx="7271697" cy="8667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Risk Yönetiminin Türleri</a:t>
            </a:r>
            <a:endParaRPr lang="tr-TR" sz="4000" b="1" dirty="0">
              <a:solidFill>
                <a:schemeClr val="bg1"/>
              </a:solidFill>
            </a:endParaRPr>
          </a:p>
        </p:txBody>
      </p:sp>
      <p:pic>
        <p:nvPicPr>
          <p:cNvPr id="3" name="Resim 2">
            <a:extLst>
              <a:ext uri="{FF2B5EF4-FFF2-40B4-BE49-F238E27FC236}">
                <a16:creationId xmlns:a16="http://schemas.microsoft.com/office/drawing/2014/main" id="{593A7F13-F8AC-4D14-AADC-6D7B7C3BEBB9}"/>
              </a:ext>
            </a:extLst>
          </p:cNvPr>
          <p:cNvPicPr>
            <a:picLocks noChangeAspect="1"/>
          </p:cNvPicPr>
          <p:nvPr/>
        </p:nvPicPr>
        <p:blipFill>
          <a:blip r:embed="rId8"/>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2299439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31235" y="2385391"/>
            <a:ext cx="21965477" cy="10248960"/>
          </a:xfrm>
          <a:prstGeom prst="rect">
            <a:avLst/>
          </a:prstGeom>
          <a:noFill/>
        </p:spPr>
        <p:txBody>
          <a:bodyPr wrap="square">
            <a:spAutoFit/>
          </a:bodyPr>
          <a:lstStyle/>
          <a:p>
            <a:r>
              <a:rPr lang="tr-TR" sz="4400" dirty="0">
                <a:effectLst/>
                <a:latin typeface="+mn-lt"/>
              </a:rPr>
              <a:t>Müdür Yrd. </a:t>
            </a:r>
            <a:r>
              <a:rPr lang="tr-TR" sz="4400" dirty="0">
                <a:latin typeface="+mn-lt"/>
              </a:rPr>
              <a:t>AX</a:t>
            </a:r>
            <a:r>
              <a:rPr lang="tr-TR" sz="4400" dirty="0">
                <a:effectLst/>
                <a:latin typeface="+mn-lt"/>
              </a:rPr>
              <a:t>, Muhtar SK ve </a:t>
            </a:r>
            <a:r>
              <a:rPr lang="tr-TR" sz="4400" dirty="0">
                <a:latin typeface="+mn-lt"/>
              </a:rPr>
              <a:t>JK</a:t>
            </a:r>
            <a:r>
              <a:rPr lang="tr-TR" sz="4400" dirty="0">
                <a:effectLst/>
                <a:latin typeface="+mn-lt"/>
              </a:rPr>
              <a:t>’ işbirliği içerisinde ve kasıtlı hareket ederek; Almanya’da yaşadığı ifade edilen ve hastalıkları dolayısıyla fiil ehliyetinden yoksun olduğuna yönelik beyanlarda bulunan </a:t>
            </a:r>
            <a:r>
              <a:rPr lang="tr-TR" sz="4400" dirty="0" err="1">
                <a:effectLst/>
                <a:latin typeface="+mn-lt"/>
              </a:rPr>
              <a:t>PÇT’in</a:t>
            </a:r>
            <a:r>
              <a:rPr lang="tr-TR" sz="4400" dirty="0">
                <a:effectLst/>
                <a:latin typeface="+mn-lt"/>
              </a:rPr>
              <a:t> Merkez Mahallesi 144 ada 22 parseldeki hissesinin satışını, PÇT Türkiye’ye gelemediğinden ve (kuvvetle muhtemeldir ki) vefat etmesi halinde yabancı uyruklu eşinin miras yoluyla bu taşınmazdan pay almamasını sağlayabilmek amacıyla, ilaveten, </a:t>
            </a:r>
            <a:r>
              <a:rPr lang="tr-TR" sz="4400" dirty="0" err="1">
                <a:effectLst/>
                <a:latin typeface="+mn-lt"/>
              </a:rPr>
              <a:t>PÇT’in</a:t>
            </a:r>
            <a:r>
              <a:rPr lang="tr-TR" sz="4400" dirty="0">
                <a:effectLst/>
                <a:latin typeface="+mn-lt"/>
              </a:rPr>
              <a:t> işlemde kullanılabilecek hukuksal  niteliğe sahip (Türkiye’de kabul görebilecek nitelikte) bir vekaletnamesi (</a:t>
            </a:r>
            <a:r>
              <a:rPr lang="tr-TR" sz="4400" dirty="0" err="1">
                <a:effectLst/>
                <a:latin typeface="+mn-lt"/>
              </a:rPr>
              <a:t>JK’yı</a:t>
            </a:r>
            <a:r>
              <a:rPr lang="tr-TR" sz="4400" dirty="0">
                <a:effectLst/>
                <a:latin typeface="+mn-lt"/>
              </a:rPr>
              <a:t> veya başka bir kişiyi vekil tayin ettiğini tevsik eden bir vekaletname) olmadığı için, </a:t>
            </a:r>
            <a:r>
              <a:rPr lang="tr-TR" sz="4400" dirty="0" err="1">
                <a:effectLst/>
                <a:latin typeface="+mn-lt"/>
              </a:rPr>
              <a:t>PÇT’in</a:t>
            </a:r>
            <a:r>
              <a:rPr lang="tr-TR" sz="4400" dirty="0">
                <a:effectLst/>
                <a:latin typeface="+mn-lt"/>
              </a:rPr>
              <a:t> bizzat imzalayacağı (akde katılacağı) bir resmi senet düzenletip bunu </a:t>
            </a:r>
            <a:r>
              <a:rPr lang="tr-TR" sz="4400" dirty="0" err="1">
                <a:effectLst/>
                <a:latin typeface="+mn-lt"/>
              </a:rPr>
              <a:t>JK’ya</a:t>
            </a:r>
            <a:r>
              <a:rPr lang="tr-TR" sz="4400" dirty="0">
                <a:effectLst/>
                <a:latin typeface="+mn-lt"/>
              </a:rPr>
              <a:t> imzalatarak satışı gerçekleştirdikleri,</a:t>
            </a:r>
          </a:p>
          <a:p>
            <a:r>
              <a:rPr lang="tr-TR" sz="4400" dirty="0">
                <a:latin typeface="+mn-lt"/>
              </a:rPr>
              <a:t>Başvuruyu müdür </a:t>
            </a:r>
            <a:r>
              <a:rPr lang="tr-TR" sz="4400" dirty="0" err="1">
                <a:latin typeface="+mn-lt"/>
              </a:rPr>
              <a:t>yrd</a:t>
            </a:r>
            <a:r>
              <a:rPr lang="tr-TR" sz="4400" dirty="0">
                <a:latin typeface="+mn-lt"/>
              </a:rPr>
              <a:t>  </a:t>
            </a:r>
            <a:r>
              <a:rPr lang="tr-TR" sz="4400" dirty="0" err="1">
                <a:latin typeface="+mn-lt"/>
              </a:rPr>
              <a:t>AX’in</a:t>
            </a:r>
            <a:r>
              <a:rPr lang="tr-TR" sz="4400" dirty="0">
                <a:latin typeface="+mn-lt"/>
              </a:rPr>
              <a:t> aldığı,</a:t>
            </a:r>
          </a:p>
          <a:p>
            <a:r>
              <a:rPr lang="tr-TR" sz="4400" dirty="0">
                <a:effectLst/>
                <a:latin typeface="+mn-lt"/>
              </a:rPr>
              <a:t>Yetkisiz vekaleti  işlemi hazırlayan memura vermeyip bizzat gelmiş gibi işlemi hazırlattığı,</a:t>
            </a:r>
          </a:p>
          <a:p>
            <a:r>
              <a:rPr lang="tr-TR" sz="4400" dirty="0">
                <a:latin typeface="+mn-lt"/>
              </a:rPr>
              <a:t>İşlemi hazırlayan memur yetki devrinde kendisine bağlı değilken imzaların AX huzurunda alındığı,</a:t>
            </a:r>
          </a:p>
          <a:p>
            <a:r>
              <a:rPr lang="tr-TR" sz="4400" dirty="0">
                <a:latin typeface="+mn-lt"/>
              </a:rPr>
              <a:t>Sonrasında ilk resmi senedi yırtarak yeniden resmi senet düzenleyip tüm imzaları daire dışında aldığı  ve resmi senedi hazırlayan, kontrol edenin AX olduğu,</a:t>
            </a:r>
          </a:p>
        </p:txBody>
      </p:sp>
      <p:pic>
        <p:nvPicPr>
          <p:cNvPr id="4" name="Resim 3">
            <a:extLst>
              <a:ext uri="{FF2B5EF4-FFF2-40B4-BE49-F238E27FC236}">
                <a16:creationId xmlns:a16="http://schemas.microsoft.com/office/drawing/2014/main" id="{74E4B82C-9B88-406C-99BF-BBD74C252C1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41981657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31236" y="3750906"/>
            <a:ext cx="20868928" cy="7540526"/>
          </a:xfrm>
          <a:prstGeom prst="rect">
            <a:avLst/>
          </a:prstGeom>
          <a:noFill/>
        </p:spPr>
        <p:txBody>
          <a:bodyPr wrap="square">
            <a:spAutoFit/>
          </a:bodyPr>
          <a:lstStyle/>
          <a:p>
            <a:pPr algn="just"/>
            <a:r>
              <a:rPr lang="tr-TR" sz="4400" dirty="0">
                <a:effectLst/>
                <a:latin typeface="+mn-lt"/>
              </a:rPr>
              <a:t>….parsel sayılı taşınmazlarda hak sahipleri adına kayıtlı hisselerde TAKBİS üzerinden yapılan usulsüz veri düzeltme ve sahte işlemler ile 3. şahıslar adına çevrildiği, söz konusu parsellerin tapu kütüğü sayfalarını yok etmek veya tahrifat yapmak suretiyle hak sahibi olmayan kişiler adına yolsuz tesciller yapılarak kayıtlarda usulsüz satış işlemlerinin yapılmasına sebebiyet verildiği,</a:t>
            </a:r>
          </a:p>
          <a:p>
            <a:pPr algn="just"/>
            <a:r>
              <a:rPr lang="tr-TR" sz="4400" dirty="0">
                <a:effectLst/>
                <a:latin typeface="+mn-lt"/>
              </a:rPr>
              <a:t>7 ve 8 numaralı parsel sayılı taşınmazlar JM adına kayıtlı iken Tekniker PŞT tarafından </a:t>
            </a:r>
            <a:r>
              <a:rPr lang="tr-TR" sz="4400" dirty="0" err="1">
                <a:effectLst/>
                <a:latin typeface="+mn-lt"/>
              </a:rPr>
              <a:t>TAKBİS'te</a:t>
            </a:r>
            <a:r>
              <a:rPr lang="tr-TR" sz="4400" dirty="0">
                <a:effectLst/>
                <a:latin typeface="+mn-lt"/>
              </a:rPr>
              <a:t> veri düzeltme fonksiyonu kullanılmak suretiyle usulsüz olarak JM adına olan kaydın pasife alınarak annesi AŞT adına hukuki dayanaktan yoksun olarak kayıt oluşturulduğu,  tapu kütük sayfaları kopartılmak suretiyle zayi edildiği ve tapu kütüğünde gerçekleştirilen sahte işlemler ile AŞT adına yolsuz tescil yapılan taşınmazların…. tarihli işlem ile AŞT tarafından FTM ne satıldığı, sonradan bir kez daha satıldığı,</a:t>
            </a:r>
          </a:p>
        </p:txBody>
      </p:sp>
      <p:pic>
        <p:nvPicPr>
          <p:cNvPr id="4" name="Resim 3">
            <a:extLst>
              <a:ext uri="{FF2B5EF4-FFF2-40B4-BE49-F238E27FC236}">
                <a16:creationId xmlns:a16="http://schemas.microsoft.com/office/drawing/2014/main" id="{74E4B82C-9B88-406C-99BF-BBD74C252C1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2701671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A75E787-3141-EC4A-B3E8-90B69282DE33}"/>
              </a:ext>
            </a:extLst>
          </p:cNvPr>
          <p:cNvPicPr>
            <a:picLocks noChangeAspect="1"/>
          </p:cNvPicPr>
          <p:nvPr/>
        </p:nvPicPr>
        <p:blipFill>
          <a:blip r:embed="rId3"/>
          <a:stretch>
            <a:fillRect/>
          </a:stretch>
        </p:blipFill>
        <p:spPr>
          <a:xfrm>
            <a:off x="-1" y="0"/>
            <a:ext cx="24387175" cy="13761136"/>
          </a:xfrm>
          <a:prstGeom prst="rect">
            <a:avLst/>
          </a:prstGeom>
        </p:spPr>
      </p:pic>
    </p:spTree>
    <p:extLst>
      <p:ext uri="{BB962C8B-B14F-4D97-AF65-F5344CB8AC3E}">
        <p14:creationId xmlns:p14="http://schemas.microsoft.com/office/powerpoint/2010/main" val="35212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03269" y="2112172"/>
            <a:ext cx="21580636" cy="9879628"/>
          </a:xfrm>
          <a:prstGeom prst="rect">
            <a:avLst/>
          </a:prstGeom>
          <a:noFill/>
        </p:spPr>
        <p:txBody>
          <a:bodyPr wrap="square">
            <a:spAutoFit/>
          </a:bodyPr>
          <a:lstStyle/>
          <a:p>
            <a:r>
              <a:rPr lang="tr-TR" sz="3600" b="1" i="0" u="none" strike="noStrike" baseline="0" dirty="0">
                <a:solidFill>
                  <a:srgbClr val="000000"/>
                </a:solidFill>
                <a:latin typeface="Times New Roman" panose="02020603050405020304" pitchFamily="18" charset="0"/>
              </a:rPr>
              <a:t> </a:t>
            </a:r>
            <a:r>
              <a:rPr lang="tr-TR" sz="3600" b="1" i="0" u="none" strike="noStrike" baseline="0" dirty="0" err="1">
                <a:solidFill>
                  <a:srgbClr val="000000"/>
                </a:solidFill>
                <a:latin typeface="+mn-lt"/>
              </a:rPr>
              <a:t>Takbis’te</a:t>
            </a:r>
            <a:r>
              <a:rPr lang="tr-TR" sz="3600" b="1" i="0" u="none" strike="noStrike" baseline="0" dirty="0">
                <a:solidFill>
                  <a:srgbClr val="000000"/>
                </a:solidFill>
                <a:latin typeface="+mn-lt"/>
              </a:rPr>
              <a:t> </a:t>
            </a:r>
            <a:r>
              <a:rPr lang="tr-TR" sz="3600" b="1" i="0" u="none" strike="noStrike" baseline="0" dirty="0" err="1">
                <a:solidFill>
                  <a:srgbClr val="000000"/>
                </a:solidFill>
                <a:latin typeface="+mn-lt"/>
              </a:rPr>
              <a:t>maliksiz</a:t>
            </a:r>
            <a:r>
              <a:rPr lang="tr-TR" sz="3600" b="1" i="0" u="none" strike="noStrike" baseline="0" dirty="0">
                <a:solidFill>
                  <a:srgbClr val="000000"/>
                </a:solidFill>
                <a:latin typeface="+mn-lt"/>
              </a:rPr>
              <a:t> gözüken kamu orta malları </a:t>
            </a:r>
            <a:endParaRPr lang="tr-TR" sz="3600" b="0" i="0" u="none" strike="noStrike" baseline="0" dirty="0">
              <a:solidFill>
                <a:srgbClr val="000000"/>
              </a:solidFill>
              <a:latin typeface="+mn-lt"/>
            </a:endParaRPr>
          </a:p>
          <a:p>
            <a:endParaRPr lang="tr-TR" sz="4000" b="0" i="0" u="none" strike="noStrike" baseline="0" dirty="0">
              <a:solidFill>
                <a:srgbClr val="000000"/>
              </a:solidFill>
              <a:latin typeface="+mn-lt"/>
            </a:endParaRPr>
          </a:p>
          <a:p>
            <a:r>
              <a:rPr lang="tr-TR" sz="4000" b="0" i="0" u="none" strike="noStrike" baseline="0" dirty="0">
                <a:solidFill>
                  <a:srgbClr val="000000"/>
                </a:solidFill>
                <a:latin typeface="+mn-lt"/>
              </a:rPr>
              <a:t>➢ </a:t>
            </a:r>
            <a:r>
              <a:rPr lang="tr-TR" sz="4000" b="0" i="0" u="none" strike="noStrike" baseline="0" dirty="0" err="1">
                <a:solidFill>
                  <a:srgbClr val="000000"/>
                </a:solidFill>
                <a:latin typeface="+mn-lt"/>
              </a:rPr>
              <a:t>Camikebir</a:t>
            </a:r>
            <a:r>
              <a:rPr lang="tr-TR" sz="4000" b="0" i="0" u="none" strike="noStrike" baseline="0" dirty="0">
                <a:solidFill>
                  <a:srgbClr val="000000"/>
                </a:solidFill>
                <a:latin typeface="+mn-lt"/>
              </a:rPr>
              <a:t> 36 ada 192 parsel </a:t>
            </a:r>
            <a:r>
              <a:rPr lang="tr-TR" sz="4000" b="0" i="0" u="none" strike="noStrike" baseline="0" dirty="0" err="1">
                <a:solidFill>
                  <a:srgbClr val="000000"/>
                </a:solidFill>
                <a:latin typeface="+mn-lt"/>
              </a:rPr>
              <a:t>nolu</a:t>
            </a:r>
            <a:r>
              <a:rPr lang="tr-TR" sz="4000" b="0" i="0" u="none" strike="noStrike" baseline="0" dirty="0">
                <a:solidFill>
                  <a:srgbClr val="000000"/>
                </a:solidFill>
                <a:latin typeface="+mn-lt"/>
              </a:rPr>
              <a:t> mera, </a:t>
            </a:r>
          </a:p>
          <a:p>
            <a:endParaRPr lang="tr-TR" sz="4000" b="0" i="0" u="none" strike="noStrike" baseline="0" dirty="0">
              <a:solidFill>
                <a:srgbClr val="000000"/>
              </a:solidFill>
              <a:latin typeface="+mn-lt"/>
            </a:endParaRPr>
          </a:p>
          <a:p>
            <a:r>
              <a:rPr lang="tr-TR" sz="4000" b="0" i="0" u="none" strike="noStrike" baseline="0" dirty="0">
                <a:solidFill>
                  <a:srgbClr val="000000"/>
                </a:solidFill>
                <a:latin typeface="+mn-lt"/>
              </a:rPr>
              <a:t>Yukarıda belirtilen kamu orta malları </a:t>
            </a:r>
            <a:r>
              <a:rPr lang="tr-TR" sz="4000" b="0" i="0" u="none" strike="noStrike" baseline="0" dirty="0" err="1">
                <a:solidFill>
                  <a:srgbClr val="000000"/>
                </a:solidFill>
                <a:latin typeface="+mn-lt"/>
              </a:rPr>
              <a:t>Takbis’te</a:t>
            </a:r>
            <a:r>
              <a:rPr lang="tr-TR" sz="4000" b="0" i="0" u="none" strike="noStrike" baseline="0" dirty="0">
                <a:solidFill>
                  <a:srgbClr val="000000"/>
                </a:solidFill>
                <a:latin typeface="+mn-lt"/>
              </a:rPr>
              <a:t> </a:t>
            </a:r>
            <a:r>
              <a:rPr lang="tr-TR" sz="4000" b="0" i="0" u="none" strike="noStrike" baseline="0" dirty="0" err="1">
                <a:solidFill>
                  <a:srgbClr val="000000"/>
                </a:solidFill>
                <a:latin typeface="+mn-lt"/>
              </a:rPr>
              <a:t>maliksiz</a:t>
            </a:r>
            <a:r>
              <a:rPr lang="tr-TR" sz="4000" b="0" i="0" u="none" strike="noStrike" baseline="0" dirty="0">
                <a:solidFill>
                  <a:srgbClr val="000000"/>
                </a:solidFill>
                <a:latin typeface="+mn-lt"/>
              </a:rPr>
              <a:t> olarak gözükmektedir. Bu taşınmazların </a:t>
            </a:r>
            <a:r>
              <a:rPr lang="tr-TR" sz="4000" b="0" i="0" u="none" strike="noStrike" baseline="0" dirty="0" err="1">
                <a:solidFill>
                  <a:srgbClr val="000000"/>
                </a:solidFill>
                <a:latin typeface="+mn-lt"/>
              </a:rPr>
              <a:t>Takbis</a:t>
            </a:r>
            <a:r>
              <a:rPr lang="tr-TR" sz="4000" b="0" i="0" u="none" strike="noStrike" baseline="0" dirty="0">
                <a:solidFill>
                  <a:srgbClr val="000000"/>
                </a:solidFill>
                <a:latin typeface="+mn-lt"/>
              </a:rPr>
              <a:t> kayıtlarındaki malik görüntüleme simgesi tıklandığı zaman, malik ismi sütununda Kamu orta malı yazması gerekir. </a:t>
            </a:r>
          </a:p>
          <a:p>
            <a:endParaRPr lang="tr-TR" sz="4000" b="0" i="0" u="none" strike="noStrike" baseline="0" dirty="0">
              <a:solidFill>
                <a:srgbClr val="000000"/>
              </a:solidFill>
              <a:latin typeface="+mn-lt"/>
            </a:endParaRPr>
          </a:p>
          <a:p>
            <a:r>
              <a:rPr lang="tr-TR" sz="4000" b="1" i="0" u="none" strike="noStrike" baseline="0" dirty="0">
                <a:solidFill>
                  <a:srgbClr val="000000"/>
                </a:solidFill>
                <a:latin typeface="+mn-lt"/>
              </a:rPr>
              <a:t>MADDE 5. </a:t>
            </a:r>
            <a:r>
              <a:rPr lang="tr-TR" sz="4000" b="1" i="0" u="none" strike="noStrike" baseline="0" dirty="0" err="1">
                <a:solidFill>
                  <a:srgbClr val="000000"/>
                </a:solidFill>
                <a:latin typeface="+mn-lt"/>
              </a:rPr>
              <a:t>Takbis’te</a:t>
            </a:r>
            <a:r>
              <a:rPr lang="tr-TR" sz="4000" b="1" i="0" u="none" strike="noStrike" baseline="0" dirty="0">
                <a:solidFill>
                  <a:srgbClr val="000000"/>
                </a:solidFill>
                <a:latin typeface="+mn-lt"/>
              </a:rPr>
              <a:t> </a:t>
            </a:r>
            <a:r>
              <a:rPr lang="tr-TR" sz="4000" b="1" i="0" u="none" strike="noStrike" baseline="0" dirty="0" err="1">
                <a:solidFill>
                  <a:srgbClr val="000000"/>
                </a:solidFill>
                <a:latin typeface="+mn-lt"/>
              </a:rPr>
              <a:t>maliksiz</a:t>
            </a:r>
            <a:r>
              <a:rPr lang="tr-TR" sz="4000" b="1" i="0" u="none" strike="noStrike" baseline="0" dirty="0">
                <a:solidFill>
                  <a:srgbClr val="000000"/>
                </a:solidFill>
                <a:latin typeface="+mn-lt"/>
              </a:rPr>
              <a:t> gözüken Maliye Hazinesi taşınmazları </a:t>
            </a:r>
            <a:endParaRPr lang="tr-TR" sz="4000" b="0" i="0" u="none" strike="noStrike" baseline="0" dirty="0">
              <a:solidFill>
                <a:srgbClr val="000000"/>
              </a:solidFill>
              <a:latin typeface="+mn-lt"/>
            </a:endParaRPr>
          </a:p>
          <a:p>
            <a:r>
              <a:rPr lang="tr-TR" sz="4000" b="0" i="0" u="none" strike="noStrike" baseline="0" dirty="0">
                <a:solidFill>
                  <a:srgbClr val="000000"/>
                </a:solidFill>
                <a:latin typeface="+mn-lt"/>
              </a:rPr>
              <a:t>➢ Cumhuriyet 22 ada 1 parsel </a:t>
            </a:r>
            <a:r>
              <a:rPr lang="tr-TR" sz="4000" b="0" i="0" u="none" strike="noStrike" baseline="0" dirty="0" err="1">
                <a:solidFill>
                  <a:srgbClr val="000000"/>
                </a:solidFill>
                <a:latin typeface="+mn-lt"/>
              </a:rPr>
              <a:t>nolu</a:t>
            </a:r>
            <a:r>
              <a:rPr lang="tr-TR" sz="4000" b="0" i="0" u="none" strike="noStrike" baseline="0" dirty="0">
                <a:solidFill>
                  <a:srgbClr val="000000"/>
                </a:solidFill>
                <a:latin typeface="+mn-lt"/>
              </a:rPr>
              <a:t> ham toprak vasıflı taşınmaz, </a:t>
            </a:r>
          </a:p>
          <a:p>
            <a:r>
              <a:rPr lang="tr-TR" sz="4000" b="0" i="0" u="none" strike="noStrike" baseline="0" dirty="0">
                <a:solidFill>
                  <a:srgbClr val="000000"/>
                </a:solidFill>
                <a:latin typeface="+mn-lt"/>
              </a:rPr>
              <a:t>➢ Zincirlikuyu 25 ada 5 parsel </a:t>
            </a:r>
            <a:r>
              <a:rPr lang="tr-TR" sz="4000" b="0" i="0" u="none" strike="noStrike" baseline="0" dirty="0" err="1">
                <a:solidFill>
                  <a:srgbClr val="000000"/>
                </a:solidFill>
                <a:latin typeface="+mn-lt"/>
              </a:rPr>
              <a:t>nolu</a:t>
            </a:r>
            <a:r>
              <a:rPr lang="tr-TR" sz="4000" b="0" i="0" u="none" strike="noStrike" baseline="0" dirty="0">
                <a:solidFill>
                  <a:srgbClr val="000000"/>
                </a:solidFill>
                <a:latin typeface="+mn-lt"/>
              </a:rPr>
              <a:t> ham toprak vasıflı taşınmaz, </a:t>
            </a:r>
          </a:p>
          <a:p>
            <a:r>
              <a:rPr lang="tr-TR" sz="4000" b="0" i="0" u="none" strike="noStrike" baseline="0" dirty="0">
                <a:solidFill>
                  <a:srgbClr val="000000"/>
                </a:solidFill>
                <a:latin typeface="+mn-lt"/>
              </a:rPr>
              <a:t>➢ Karacadağ 44 ada 3 parsel </a:t>
            </a:r>
            <a:r>
              <a:rPr lang="tr-TR" sz="4000" b="0" i="0" u="none" strike="noStrike" baseline="0" dirty="0" err="1">
                <a:solidFill>
                  <a:srgbClr val="000000"/>
                </a:solidFill>
                <a:latin typeface="+mn-lt"/>
              </a:rPr>
              <a:t>nolu</a:t>
            </a:r>
            <a:r>
              <a:rPr lang="tr-TR" sz="4000" b="0" i="0" u="none" strike="noStrike" baseline="0" dirty="0">
                <a:solidFill>
                  <a:srgbClr val="000000"/>
                </a:solidFill>
                <a:latin typeface="+mn-lt"/>
              </a:rPr>
              <a:t> arsa vasıflı taşınmaz, </a:t>
            </a:r>
          </a:p>
          <a:p>
            <a:endParaRPr lang="tr-TR" sz="4000" b="0" i="0" u="none" strike="noStrike" baseline="0" dirty="0">
              <a:solidFill>
                <a:srgbClr val="000000"/>
              </a:solidFill>
              <a:latin typeface="+mn-lt"/>
            </a:endParaRPr>
          </a:p>
          <a:p>
            <a:r>
              <a:rPr lang="tr-TR" sz="4000" b="0" i="0" u="none" strike="noStrike" baseline="0" dirty="0">
                <a:solidFill>
                  <a:srgbClr val="000000"/>
                </a:solidFill>
                <a:latin typeface="+mn-lt"/>
              </a:rPr>
              <a:t>Yukarıda belirtilen taşınmazlar tapu kütüğünde Maliye Hazinesi adına tescillidir. Fakat bu taşınmazlar </a:t>
            </a:r>
            <a:r>
              <a:rPr lang="tr-TR" sz="4000" b="0" i="0" u="none" strike="noStrike" baseline="0" dirty="0" err="1">
                <a:solidFill>
                  <a:srgbClr val="000000"/>
                </a:solidFill>
                <a:latin typeface="+mn-lt"/>
              </a:rPr>
              <a:t>Takbis’te</a:t>
            </a:r>
            <a:r>
              <a:rPr lang="tr-TR" sz="4000" b="0" i="0" u="none" strike="noStrike" baseline="0" dirty="0">
                <a:solidFill>
                  <a:srgbClr val="000000"/>
                </a:solidFill>
                <a:latin typeface="+mn-lt"/>
              </a:rPr>
              <a:t> </a:t>
            </a:r>
            <a:r>
              <a:rPr lang="tr-TR" sz="4000" b="0" i="0" u="none" strike="noStrike" baseline="0" dirty="0" err="1">
                <a:solidFill>
                  <a:srgbClr val="000000"/>
                </a:solidFill>
                <a:latin typeface="+mn-lt"/>
              </a:rPr>
              <a:t>maliksiz</a:t>
            </a:r>
            <a:r>
              <a:rPr lang="tr-TR" sz="4000" b="0" i="0" u="none" strike="noStrike" baseline="0" dirty="0">
                <a:solidFill>
                  <a:srgbClr val="000000"/>
                </a:solidFill>
                <a:latin typeface="+mn-lt"/>
              </a:rPr>
              <a:t> olarak kayıtlı gözükmektedir. Bu taşınmazlardaki malik isimlerinin </a:t>
            </a:r>
            <a:r>
              <a:rPr lang="tr-TR" sz="4000" b="0" i="0" u="none" strike="noStrike" baseline="0" dirty="0" err="1">
                <a:solidFill>
                  <a:srgbClr val="000000"/>
                </a:solidFill>
                <a:latin typeface="+mn-lt"/>
              </a:rPr>
              <a:t>Takbis’e</a:t>
            </a:r>
            <a:r>
              <a:rPr lang="tr-TR" sz="4000" b="0" i="0" u="none" strike="noStrike" baseline="0" dirty="0">
                <a:solidFill>
                  <a:srgbClr val="000000"/>
                </a:solidFill>
                <a:latin typeface="+mn-lt"/>
              </a:rPr>
              <a:t> girilmesi gerekir.</a:t>
            </a:r>
            <a:r>
              <a:rPr lang="tr-TR" sz="4000" b="0" i="0" u="none" strike="noStrike" baseline="0" dirty="0">
                <a:solidFill>
                  <a:srgbClr val="000000"/>
                </a:solidFill>
                <a:latin typeface="Times New Roman" panose="02020603050405020304" pitchFamily="18" charset="0"/>
              </a:rPr>
              <a:t> </a:t>
            </a:r>
            <a:endParaRPr lang="tr-TR" sz="9600" dirty="0"/>
          </a:p>
        </p:txBody>
      </p:sp>
      <p:pic>
        <p:nvPicPr>
          <p:cNvPr id="6" name="Resim 5">
            <a:extLst>
              <a:ext uri="{FF2B5EF4-FFF2-40B4-BE49-F238E27FC236}">
                <a16:creationId xmlns:a16="http://schemas.microsoft.com/office/drawing/2014/main" id="{E4ADE229-0806-4A08-B68F-EFCC98D7155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413292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03269" y="2112172"/>
            <a:ext cx="21580636" cy="9510296"/>
          </a:xfrm>
          <a:prstGeom prst="rect">
            <a:avLst/>
          </a:prstGeom>
          <a:noFill/>
        </p:spPr>
        <p:txBody>
          <a:bodyPr wrap="square">
            <a:spAutoFit/>
          </a:bodyPr>
          <a:lstStyle/>
          <a:p>
            <a:r>
              <a:rPr lang="tr-TR" sz="3600" b="1" i="0" u="none" strike="noStrike" baseline="0" dirty="0">
                <a:solidFill>
                  <a:srgbClr val="000000"/>
                </a:solidFill>
                <a:latin typeface="Times New Roman" panose="02020603050405020304" pitchFamily="18" charset="0"/>
              </a:rPr>
              <a:t> </a:t>
            </a:r>
            <a:r>
              <a:rPr lang="tr-TR" sz="3600" b="1" i="0" u="none" strike="noStrike" baseline="0" dirty="0" err="1">
                <a:solidFill>
                  <a:srgbClr val="000000"/>
                </a:solidFill>
                <a:latin typeface="+mn-lt"/>
              </a:rPr>
              <a:t>Takbis’te</a:t>
            </a:r>
            <a:r>
              <a:rPr lang="tr-TR" sz="3600" b="1" i="0" u="none" strike="noStrike" baseline="0" dirty="0">
                <a:solidFill>
                  <a:srgbClr val="000000"/>
                </a:solidFill>
                <a:latin typeface="+mn-lt"/>
              </a:rPr>
              <a:t> pasif taşınmaz olarak gözüken Maliye Hazinesi taşınmazı </a:t>
            </a:r>
          </a:p>
          <a:p>
            <a:endParaRPr lang="tr-TR" sz="3600" b="0" i="0" u="none" strike="noStrike" baseline="0" dirty="0">
              <a:solidFill>
                <a:srgbClr val="000000"/>
              </a:solidFill>
              <a:latin typeface="+mn-lt"/>
            </a:endParaRPr>
          </a:p>
          <a:p>
            <a:r>
              <a:rPr lang="tr-TR" sz="3600" b="0" i="0" u="none" strike="noStrike" baseline="0" dirty="0">
                <a:solidFill>
                  <a:srgbClr val="000000"/>
                </a:solidFill>
                <a:latin typeface="+mn-lt"/>
              </a:rPr>
              <a:t>31 ada 1 parsel </a:t>
            </a:r>
            <a:r>
              <a:rPr lang="tr-TR" sz="3600" b="0" i="0" u="none" strike="noStrike" baseline="0" dirty="0" err="1">
                <a:solidFill>
                  <a:srgbClr val="000000"/>
                </a:solidFill>
                <a:latin typeface="+mn-lt"/>
              </a:rPr>
              <a:t>nolu</a:t>
            </a:r>
            <a:r>
              <a:rPr lang="tr-TR" sz="3600" b="0" i="0" u="none" strike="noStrike" baseline="0" dirty="0">
                <a:solidFill>
                  <a:srgbClr val="000000"/>
                </a:solidFill>
                <a:latin typeface="+mn-lt"/>
              </a:rPr>
              <a:t>  taşınmaz, tapu kütüğünde Maliye Hazinesi adına ve aktif olarak kayıtlı olmasına rağmen </a:t>
            </a:r>
            <a:r>
              <a:rPr lang="tr-TR" sz="3600" b="0" i="0" u="none" strike="noStrike" baseline="0" dirty="0" err="1">
                <a:solidFill>
                  <a:srgbClr val="000000"/>
                </a:solidFill>
                <a:latin typeface="+mn-lt"/>
              </a:rPr>
              <a:t>Takbis’te</a:t>
            </a:r>
            <a:r>
              <a:rPr lang="tr-TR" sz="3600" b="0" i="0" u="none" strike="noStrike" baseline="0" dirty="0">
                <a:solidFill>
                  <a:srgbClr val="000000"/>
                </a:solidFill>
                <a:latin typeface="+mn-lt"/>
              </a:rPr>
              <a:t> pasif durumdadır. Tapu Sicili Tüzüğü’nün 12 ilâ 15. maddeleri uyarınca elektronik tapu sicili bilgilerinin fiziksel tapu kütüğü bilgileriyle uyumlu olması gerektiğinden dolayı, bu taşınmazın ve malik bilgisinin </a:t>
            </a:r>
            <a:r>
              <a:rPr lang="tr-TR" sz="3600" b="0" i="0" u="none" strike="noStrike" baseline="0" dirty="0" err="1">
                <a:solidFill>
                  <a:srgbClr val="000000"/>
                </a:solidFill>
                <a:latin typeface="+mn-lt"/>
              </a:rPr>
              <a:t>Takbis’te</a:t>
            </a:r>
            <a:r>
              <a:rPr lang="tr-TR" sz="3600" b="0" i="0" u="none" strike="noStrike" baseline="0" dirty="0">
                <a:solidFill>
                  <a:srgbClr val="000000"/>
                </a:solidFill>
                <a:latin typeface="+mn-lt"/>
              </a:rPr>
              <a:t> aktif hale getirilmesine ihtiyaç vardır. </a:t>
            </a:r>
          </a:p>
          <a:p>
            <a:endParaRPr lang="tr-TR" sz="3600" b="0" i="0" u="none" strike="noStrike" baseline="0" dirty="0">
              <a:solidFill>
                <a:srgbClr val="000000"/>
              </a:solidFill>
              <a:latin typeface="+mn-lt"/>
            </a:endParaRPr>
          </a:p>
          <a:p>
            <a:r>
              <a:rPr lang="tr-TR" sz="3600" b="1" i="0" u="none" strike="noStrike" baseline="0" dirty="0">
                <a:solidFill>
                  <a:srgbClr val="000000"/>
                </a:solidFill>
                <a:latin typeface="+mn-lt"/>
              </a:rPr>
              <a:t>MADDE 7. </a:t>
            </a:r>
            <a:r>
              <a:rPr lang="tr-TR" sz="3600" b="1" i="0" u="none" strike="noStrike" baseline="0" dirty="0" err="1">
                <a:solidFill>
                  <a:srgbClr val="000000"/>
                </a:solidFill>
                <a:latin typeface="+mn-lt"/>
              </a:rPr>
              <a:t>Takbis’te</a:t>
            </a:r>
            <a:r>
              <a:rPr lang="tr-TR" sz="3600" b="1" i="0" u="none" strike="noStrike" baseline="0" dirty="0">
                <a:solidFill>
                  <a:srgbClr val="000000"/>
                </a:solidFill>
                <a:latin typeface="+mn-lt"/>
              </a:rPr>
              <a:t> aktif olarak yaşaması gerektiği halde, </a:t>
            </a:r>
            <a:r>
              <a:rPr lang="tr-TR" sz="3600" b="1" i="0" u="none" strike="noStrike" baseline="0" dirty="0" err="1">
                <a:solidFill>
                  <a:srgbClr val="000000"/>
                </a:solidFill>
                <a:latin typeface="+mn-lt"/>
              </a:rPr>
              <a:t>Takbis’e</a:t>
            </a:r>
            <a:r>
              <a:rPr lang="tr-TR" sz="3600" b="1" i="0" u="none" strike="noStrike" baseline="0" dirty="0">
                <a:solidFill>
                  <a:srgbClr val="000000"/>
                </a:solidFill>
                <a:latin typeface="+mn-lt"/>
              </a:rPr>
              <a:t> hiç girilmemiş durumda olan kamu veya köy orta malları </a:t>
            </a:r>
            <a:endParaRPr lang="tr-TR" sz="3600" b="0" i="0" u="none" strike="noStrike" baseline="0" dirty="0">
              <a:solidFill>
                <a:srgbClr val="000000"/>
              </a:solidFill>
              <a:latin typeface="+mn-lt"/>
            </a:endParaRPr>
          </a:p>
          <a:p>
            <a:r>
              <a:rPr lang="tr-TR" sz="3600" b="0" i="0" u="none" strike="noStrike" baseline="0" dirty="0" err="1">
                <a:solidFill>
                  <a:srgbClr val="000000"/>
                </a:solidFill>
                <a:latin typeface="+mn-lt"/>
              </a:rPr>
              <a:t>Takbis’te</a:t>
            </a:r>
            <a:r>
              <a:rPr lang="tr-TR" sz="3600" b="0" i="0" u="none" strike="noStrike" baseline="0" dirty="0">
                <a:solidFill>
                  <a:srgbClr val="000000"/>
                </a:solidFill>
                <a:latin typeface="+mn-lt"/>
              </a:rPr>
              <a:t> sondajlama yapılan kontrollerde aşağıdaki kamu veya köy orta mallarının </a:t>
            </a:r>
            <a:r>
              <a:rPr lang="tr-TR" sz="3600" b="0" i="0" u="none" strike="noStrike" baseline="0" dirty="0" err="1">
                <a:solidFill>
                  <a:srgbClr val="000000"/>
                </a:solidFill>
                <a:latin typeface="+mn-lt"/>
              </a:rPr>
              <a:t>Takbis’te</a:t>
            </a:r>
            <a:r>
              <a:rPr lang="tr-TR" sz="3600" b="0" i="0" u="none" strike="noStrike" baseline="0" dirty="0">
                <a:solidFill>
                  <a:srgbClr val="000000"/>
                </a:solidFill>
                <a:latin typeface="+mn-lt"/>
              </a:rPr>
              <a:t> var olması gerektiği halde, bu taşınmazların </a:t>
            </a:r>
            <a:r>
              <a:rPr lang="tr-TR" sz="3600" b="0" i="0" u="none" strike="noStrike" baseline="0" dirty="0" err="1">
                <a:solidFill>
                  <a:srgbClr val="000000"/>
                </a:solidFill>
                <a:latin typeface="+mn-lt"/>
              </a:rPr>
              <a:t>Takbis’e</a:t>
            </a:r>
            <a:r>
              <a:rPr lang="tr-TR" sz="3600" b="0" i="0" u="none" strike="noStrike" baseline="0" dirty="0">
                <a:solidFill>
                  <a:srgbClr val="000000"/>
                </a:solidFill>
                <a:latin typeface="+mn-lt"/>
              </a:rPr>
              <a:t> hiç girilmemiş durumda olduğu anlaşılmıştır. </a:t>
            </a:r>
          </a:p>
          <a:p>
            <a:r>
              <a:rPr lang="tr-TR" sz="3600" b="0" i="0" u="none" strike="noStrike" baseline="0" dirty="0">
                <a:solidFill>
                  <a:srgbClr val="000000"/>
                </a:solidFill>
                <a:latin typeface="+mn-lt"/>
              </a:rPr>
              <a:t>➢ 39 parsel </a:t>
            </a:r>
            <a:r>
              <a:rPr lang="tr-TR" sz="3600" b="0" i="0" u="none" strike="noStrike" baseline="0" dirty="0" err="1">
                <a:solidFill>
                  <a:srgbClr val="000000"/>
                </a:solidFill>
                <a:latin typeface="+mn-lt"/>
              </a:rPr>
              <a:t>nolu</a:t>
            </a:r>
            <a:r>
              <a:rPr lang="tr-TR" sz="3600" b="0" i="0" u="none" strike="noStrike" baseline="0" dirty="0">
                <a:solidFill>
                  <a:srgbClr val="000000"/>
                </a:solidFill>
                <a:latin typeface="+mn-lt"/>
              </a:rPr>
              <a:t> mera, </a:t>
            </a:r>
          </a:p>
          <a:p>
            <a:r>
              <a:rPr lang="tr-TR" sz="3600" b="0" i="0" u="none" strike="noStrike" baseline="0" dirty="0">
                <a:solidFill>
                  <a:srgbClr val="000000"/>
                </a:solidFill>
                <a:latin typeface="+mn-lt"/>
              </a:rPr>
              <a:t>➢ 4 parsel </a:t>
            </a:r>
            <a:r>
              <a:rPr lang="tr-TR" sz="3600" b="0" i="0" u="none" strike="noStrike" baseline="0" dirty="0" err="1">
                <a:solidFill>
                  <a:srgbClr val="000000"/>
                </a:solidFill>
                <a:latin typeface="+mn-lt"/>
              </a:rPr>
              <a:t>nolu</a:t>
            </a:r>
            <a:r>
              <a:rPr lang="tr-TR" sz="3600" b="0" i="0" u="none" strike="noStrike" baseline="0" dirty="0">
                <a:solidFill>
                  <a:srgbClr val="000000"/>
                </a:solidFill>
                <a:latin typeface="+mn-lt"/>
              </a:rPr>
              <a:t> mezarlık, </a:t>
            </a:r>
          </a:p>
          <a:p>
            <a:r>
              <a:rPr lang="tr-TR" sz="3600" b="0" i="0" u="none" strike="noStrike" baseline="0" dirty="0">
                <a:solidFill>
                  <a:srgbClr val="000000"/>
                </a:solidFill>
                <a:latin typeface="+mn-lt"/>
              </a:rPr>
              <a:t>➢ 1 parsel </a:t>
            </a:r>
            <a:r>
              <a:rPr lang="tr-TR" sz="3600" b="0" i="0" u="none" strike="noStrike" baseline="0" dirty="0" err="1">
                <a:solidFill>
                  <a:srgbClr val="000000"/>
                </a:solidFill>
                <a:latin typeface="+mn-lt"/>
              </a:rPr>
              <a:t>nolu</a:t>
            </a:r>
            <a:r>
              <a:rPr lang="tr-TR" sz="3600" b="0" i="0" u="none" strike="noStrike" baseline="0" dirty="0">
                <a:solidFill>
                  <a:srgbClr val="000000"/>
                </a:solidFill>
                <a:latin typeface="+mn-lt"/>
              </a:rPr>
              <a:t> çeşme ve avlu</a:t>
            </a:r>
          </a:p>
          <a:p>
            <a:r>
              <a:rPr lang="tr-TR" sz="3600" b="0" i="0" u="none" strike="noStrike" baseline="0" dirty="0">
                <a:solidFill>
                  <a:srgbClr val="000000"/>
                </a:solidFill>
                <a:latin typeface="+mn-lt"/>
              </a:rPr>
              <a:t>➢ 10 parsel </a:t>
            </a:r>
            <a:r>
              <a:rPr lang="tr-TR" sz="3600" b="0" i="0" u="none" strike="noStrike" baseline="0" dirty="0" err="1">
                <a:solidFill>
                  <a:srgbClr val="000000"/>
                </a:solidFill>
                <a:latin typeface="+mn-lt"/>
              </a:rPr>
              <a:t>nolu</a:t>
            </a:r>
            <a:r>
              <a:rPr lang="tr-TR" sz="3600" b="0" i="0" u="none" strike="noStrike" baseline="0" dirty="0">
                <a:solidFill>
                  <a:srgbClr val="000000"/>
                </a:solidFill>
                <a:latin typeface="+mn-lt"/>
              </a:rPr>
              <a:t> sulak yeri, </a:t>
            </a:r>
          </a:p>
          <a:p>
            <a:r>
              <a:rPr lang="tr-TR" sz="3600" b="0" i="0" u="none" strike="noStrike" baseline="0" dirty="0">
                <a:solidFill>
                  <a:srgbClr val="000000"/>
                </a:solidFill>
                <a:latin typeface="+mn-lt"/>
              </a:rPr>
              <a:t>Tapu Sicili Tüzüğü’nün 12 ilâ 15. maddeleri uyarınca elektronik tapu sicili bilgilerinin fiziksel tapu kütüğü bilgileriyle uyumlu olması gerektiğinden dolayı, bu taşınmazların aktif taşınmaz olarak </a:t>
            </a:r>
            <a:r>
              <a:rPr lang="tr-TR" sz="3600" b="0" i="0" u="none" strike="noStrike" baseline="0" dirty="0" err="1">
                <a:solidFill>
                  <a:srgbClr val="000000"/>
                </a:solidFill>
                <a:latin typeface="+mn-lt"/>
              </a:rPr>
              <a:t>Takbis’e</a:t>
            </a:r>
            <a:r>
              <a:rPr lang="tr-TR" sz="3600" b="0" i="0" u="none" strike="noStrike" baseline="0" dirty="0">
                <a:solidFill>
                  <a:srgbClr val="000000"/>
                </a:solidFill>
                <a:latin typeface="+mn-lt"/>
              </a:rPr>
              <a:t> girilmesine ihtiyaç vardır</a:t>
            </a:r>
            <a:r>
              <a:rPr lang="tr-TR" sz="1800" b="0" i="0" u="none" strike="noStrike" baseline="0" dirty="0">
                <a:solidFill>
                  <a:srgbClr val="000000"/>
                </a:solidFill>
                <a:latin typeface="+mn-lt"/>
              </a:rPr>
              <a:t>. </a:t>
            </a:r>
          </a:p>
        </p:txBody>
      </p:sp>
      <p:pic>
        <p:nvPicPr>
          <p:cNvPr id="6" name="Resim 5">
            <a:extLst>
              <a:ext uri="{FF2B5EF4-FFF2-40B4-BE49-F238E27FC236}">
                <a16:creationId xmlns:a16="http://schemas.microsoft.com/office/drawing/2014/main" id="{E4ADE229-0806-4A08-B68F-EFCC98D7155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860984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25668" y="3967342"/>
            <a:ext cx="21580636" cy="507831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5400" dirty="0"/>
              <a:t>İpotek lehtarı adı geçen banka tarafından gönderilen ipotek  fek  yazısında; sadece 6 no.lu bağımsız bölüm üzerinde mevcut olan ipoteğin fekkinin talep edilmesine rağmen, 6 no.lu bağımsız bölüm üzerindeki ipotekle birlikte 1 ve 2 no.lu bağımsız bölümler üzerinde bulunan ipoteklerin terkin edildiği, sonrasında 1 ve 2 no.lu bağımsız bölümlerin satış işlemlerinin gerçekleştiği</a:t>
            </a:r>
          </a:p>
        </p:txBody>
      </p:sp>
      <p:pic>
        <p:nvPicPr>
          <p:cNvPr id="6" name="Resim 5">
            <a:extLst>
              <a:ext uri="{FF2B5EF4-FFF2-40B4-BE49-F238E27FC236}">
                <a16:creationId xmlns:a16="http://schemas.microsoft.com/office/drawing/2014/main" id="{E4ADE229-0806-4A08-B68F-EFCC98D71555}"/>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2120594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536474" y="3894190"/>
            <a:ext cx="21567913" cy="600164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4800" dirty="0"/>
              <a:t> Taşınmaz malik YY adına kayıtlı iken, adı  geçen  aleyhine  açılan  ‘Tapu  İptali  ve  Tescil’ davayla ilgili olarak, anılan parseldeki 4/9 hissesine ihtiyati tedbir şerhi konulduğu, aynı mahkemenin müzekkeresi ile; 4/9 hissesine konulan ihtiyati tedbirin 3/9 hissesinden terkin edilerek, 1/9 hissesi üzerine tedbirin devamının istenilmesine rağmen, Tapu Müdürlüğünce adı geçenin 4/9 hissenin tamamından terkin edilerek yolsuz bir işlem yapıldığı, söz konusu taşınmaz üzerinde kat irtifakı tesis edildikten sonra, malike ait olan 1, 5, 6 ve 7 no.lu bağımsız bölümlerin farklı tarihlerde muhtelif kişilere satıldığı, </a:t>
            </a:r>
          </a:p>
        </p:txBody>
      </p:sp>
      <p:pic>
        <p:nvPicPr>
          <p:cNvPr id="4" name="Resim 3">
            <a:extLst>
              <a:ext uri="{FF2B5EF4-FFF2-40B4-BE49-F238E27FC236}">
                <a16:creationId xmlns:a16="http://schemas.microsoft.com/office/drawing/2014/main" id="{9CC7569B-0B1D-435C-8A8D-63D44F62F20B}"/>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1905968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506072" y="3894190"/>
            <a:ext cx="21671980" cy="507831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5400" dirty="0"/>
              <a:t>Müdürlükte  2020  yılında  gerçekleştirilen  muhtelif  hisseli  satış  işlemlerinde; A-Belediyesine sorulan görüşlere Belediyenin "olumsuz« görüş bildirmesine rağmen Belediyeden gelen yazılarda tahrifat yapılarak Belediyenin görüşünün </a:t>
            </a:r>
            <a:r>
              <a:rPr lang="tr-TR" sz="5400" dirty="0">
                <a:highlight>
                  <a:srgbClr val="FFFF00"/>
                </a:highlight>
              </a:rPr>
              <a:t>olumlu hale getirildiği</a:t>
            </a:r>
            <a:r>
              <a:rPr lang="tr-TR" sz="5400" dirty="0"/>
              <a:t>, dolayısıyla belgelerde tahrifat yapılmak suretiyle mevzuata aykırı hisseli satış işlemlerinin gerçekleştirildiği</a:t>
            </a:r>
          </a:p>
        </p:txBody>
      </p:sp>
      <p:pic>
        <p:nvPicPr>
          <p:cNvPr id="4" name="Resim 3">
            <a:extLst>
              <a:ext uri="{FF2B5EF4-FFF2-40B4-BE49-F238E27FC236}">
                <a16:creationId xmlns:a16="http://schemas.microsoft.com/office/drawing/2014/main" id="{1C744014-C939-4B86-9AF4-669498C4B49E}"/>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9519693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687926" y="3487846"/>
            <a:ext cx="21011322" cy="6740307"/>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5400" dirty="0"/>
              <a:t>Yapılan incelemede; parselin hibe işlemi ile 352/1000 hissesinin YAYA adına, 648/1000 hissesinin ipka kalarak BABA adına tescilli olduğu, Taşınmazın  tapu  kütüğünde  tescil işleminden  sonraki  satırda  farklı bir yevmiyeli bir satış  işlemi  ile taşınmazın tamamının BABA adına tescil edildiği, Tapu Müdürlüğü'nce intikal başvurusu üzerine araştırmalar yapıldığı ve yapılan incelemelerde resmi senedin bulunması gereken ciltte bulunamadığı, yevmiye defterinde ise ilgili yevmiyelerin bulunması gereken sayfaların koparıldığının tespit edildiği,</a:t>
            </a:r>
          </a:p>
        </p:txBody>
      </p:sp>
      <p:pic>
        <p:nvPicPr>
          <p:cNvPr id="4" name="Resim 3">
            <a:extLst>
              <a:ext uri="{FF2B5EF4-FFF2-40B4-BE49-F238E27FC236}">
                <a16:creationId xmlns:a16="http://schemas.microsoft.com/office/drawing/2014/main" id="{CCD1ABA4-DD1A-45B4-94C3-A7935940D7FE}"/>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24353746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4"/>
          <p:cNvSpPr/>
          <p:nvPr/>
        </p:nvSpPr>
        <p:spPr>
          <a:xfrm>
            <a:off x="6858001" y="669926"/>
            <a:ext cx="10058400" cy="133777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anchor="ctr"/>
          <a:lstStyle/>
          <a:p>
            <a:pPr algn="ctr" eaLnBrk="1" fontAlgn="auto" hangingPunct="1">
              <a:spcBef>
                <a:spcPts val="0"/>
              </a:spcBef>
              <a:spcAft>
                <a:spcPts val="0"/>
              </a:spcAft>
              <a:defRPr/>
            </a:pPr>
            <a:r>
              <a:rPr lang="tr-TR" sz="4000" b="1" spc="100" dirty="0">
                <a:ln w="11430"/>
                <a:solidFill>
                  <a:schemeClr val="bg1"/>
                </a:solidFill>
                <a:effectLst>
                  <a:outerShdw blurRad="76200" dist="50800" dir="5400000" algn="tl" rotWithShape="0">
                    <a:srgbClr val="000000">
                      <a:alpha val="65000"/>
                    </a:srgbClr>
                  </a:outerShdw>
                </a:effectLst>
              </a:rPr>
              <a:t>Tapu Sicilinin Tutulmasında Karşılaşılabilecek Risk Çeşitleri</a:t>
            </a:r>
            <a:endParaRPr lang="tr-TR" sz="4000" b="1" dirty="0">
              <a:solidFill>
                <a:schemeClr val="bg1"/>
              </a:solidFill>
            </a:endParaRPr>
          </a:p>
        </p:txBody>
      </p:sp>
      <p:sp>
        <p:nvSpPr>
          <p:cNvPr id="10" name="Metin kutusu 9">
            <a:extLst>
              <a:ext uri="{FF2B5EF4-FFF2-40B4-BE49-F238E27FC236}">
                <a16:creationId xmlns:a16="http://schemas.microsoft.com/office/drawing/2014/main" id="{0912BE2F-9C76-46D6-9E51-60911CAE8B91}"/>
              </a:ext>
            </a:extLst>
          </p:cNvPr>
          <p:cNvSpPr txBox="1"/>
          <p:nvPr/>
        </p:nvSpPr>
        <p:spPr>
          <a:xfrm>
            <a:off x="1451114" y="3894190"/>
            <a:ext cx="22144382" cy="7571303"/>
          </a:xfrm>
          <a:prstGeom prst="rect">
            <a:avLst/>
          </a:prstGeom>
          <a:noFill/>
        </p:spPr>
        <p:txBody>
          <a:bodyPr wrap="square">
            <a:spAutoFit/>
          </a:bodyPr>
          <a:lstStyle/>
          <a:p>
            <a:pPr marL="571500" indent="-571500" algn="just">
              <a:buClr>
                <a:srgbClr val="0070C0"/>
              </a:buClr>
              <a:buFont typeface="Wingdings" panose="05000000000000000000" pitchFamily="2" charset="2"/>
              <a:buChar char="ü"/>
            </a:pPr>
            <a:r>
              <a:rPr lang="tr-TR" sz="5400" dirty="0"/>
              <a:t>Taşınmaz hissedarlarından G’nin taşınmazdaki 298/15204 olan hissesinin tamamını 1992 tarih ve 1 yevmiyeli işlemle </a:t>
            </a:r>
            <a:r>
              <a:rPr lang="tr-TR" sz="5400" dirty="0" err="1"/>
              <a:t>D’e</a:t>
            </a:r>
            <a:r>
              <a:rPr lang="tr-TR" sz="5400" dirty="0"/>
              <a:t> satarak hak ve alakasını kestiği, ancak tescil sırasında G adına kayıtlı hissenin terkin edilmediği; bu durumdan faydalanan malikin terkin edilmeyip halen adına tescilli duran bu hissenin tamamının 2015 tarih ve 3 yevmiye ile vekaleten </a:t>
            </a:r>
            <a:r>
              <a:rPr lang="tr-TR" sz="5400" dirty="0" err="1"/>
              <a:t>ZZ’ye</a:t>
            </a:r>
            <a:r>
              <a:rPr lang="tr-TR" sz="5400" dirty="0"/>
              <a:t> satışının yapıldığı; 2016 tarih ve 6 yevmiyeli işlem ile de  TT’ye satışının yapıldığı; son tescil maliki TT hissesi üzerine mükerrer satış varlığına dair belirtme konulduğu; taşınmazın hisse oranları toplamının 1/1’i karşılamadığı görülmüştür</a:t>
            </a:r>
          </a:p>
        </p:txBody>
      </p:sp>
      <p:pic>
        <p:nvPicPr>
          <p:cNvPr id="4" name="Resim 3">
            <a:extLst>
              <a:ext uri="{FF2B5EF4-FFF2-40B4-BE49-F238E27FC236}">
                <a16:creationId xmlns:a16="http://schemas.microsoft.com/office/drawing/2014/main" id="{40A89DB3-4E29-4A9B-84CE-7926C571B640}"/>
              </a:ext>
            </a:extLst>
          </p:cNvPr>
          <p:cNvPicPr>
            <a:picLocks noChangeAspect="1"/>
          </p:cNvPicPr>
          <p:nvPr/>
        </p:nvPicPr>
        <p:blipFill>
          <a:blip r:embed="rId2"/>
          <a:stretch>
            <a:fillRect/>
          </a:stretch>
        </p:blipFill>
        <p:spPr>
          <a:xfrm>
            <a:off x="459347" y="193676"/>
            <a:ext cx="5285214" cy="1662017"/>
          </a:xfrm>
          <a:prstGeom prst="rect">
            <a:avLst/>
          </a:prstGeom>
        </p:spPr>
      </p:pic>
    </p:spTree>
    <p:extLst>
      <p:ext uri="{BB962C8B-B14F-4D97-AF65-F5344CB8AC3E}">
        <p14:creationId xmlns:p14="http://schemas.microsoft.com/office/powerpoint/2010/main" val="3884318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pu_sunu" id="{3A9BF301-6B03-B949-9ACB-63FAED616A35}" vid="{A2E79A9C-D18E-2148-A011-36DE5DD7C7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3519</TotalTime>
  <Words>2734</Words>
  <Application>Microsoft Office PowerPoint</Application>
  <PresentationFormat>Özel</PresentationFormat>
  <Paragraphs>114</Paragraphs>
  <Slides>22</Slides>
  <Notes>2</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22</vt:i4>
      </vt:variant>
    </vt:vector>
  </HeadingPairs>
  <TitlesOfParts>
    <vt:vector size="30" baseType="lpstr">
      <vt:lpstr>Arial</vt:lpstr>
      <vt:lpstr>Calibri</vt:lpstr>
      <vt:lpstr>Calibri Light</vt:lpstr>
      <vt:lpstr>Times New Roman</vt:lpstr>
      <vt:lpstr>Wingdings</vt:lpstr>
      <vt:lpstr>Office Theme</vt:lpstr>
      <vt:lpstr>Office Teması</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 Erbay</dc:creator>
  <cp:lastModifiedBy>HASAN ÇELİK</cp:lastModifiedBy>
  <cp:revision>255</cp:revision>
  <dcterms:created xsi:type="dcterms:W3CDTF">2021-01-29T10:34:18Z</dcterms:created>
  <dcterms:modified xsi:type="dcterms:W3CDTF">2025-06-17T22:25:35Z</dcterms:modified>
</cp:coreProperties>
</file>