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notesMasterIdLst>
    <p:notesMasterId r:id="rId39"/>
  </p:notesMasterIdLst>
  <p:handoutMasterIdLst>
    <p:handoutMasterId r:id="rId40"/>
  </p:handoutMasterIdLst>
  <p:sldIdLst>
    <p:sldId id="874" r:id="rId2"/>
    <p:sldId id="1027" r:id="rId3"/>
    <p:sldId id="1061" r:id="rId4"/>
    <p:sldId id="1028" r:id="rId5"/>
    <p:sldId id="1029" r:id="rId6"/>
    <p:sldId id="1030" r:id="rId7"/>
    <p:sldId id="1031" r:id="rId8"/>
    <p:sldId id="1032" r:id="rId9"/>
    <p:sldId id="1033" r:id="rId10"/>
    <p:sldId id="1034" r:id="rId11"/>
    <p:sldId id="1035" r:id="rId12"/>
    <p:sldId id="1036" r:id="rId13"/>
    <p:sldId id="1037" r:id="rId14"/>
    <p:sldId id="1038" r:id="rId15"/>
    <p:sldId id="1039" r:id="rId16"/>
    <p:sldId id="1040" r:id="rId17"/>
    <p:sldId id="1041" r:id="rId18"/>
    <p:sldId id="1042" r:id="rId19"/>
    <p:sldId id="1043" r:id="rId20"/>
    <p:sldId id="1044" r:id="rId21"/>
    <p:sldId id="1045" r:id="rId22"/>
    <p:sldId id="1046" r:id="rId23"/>
    <p:sldId id="1047" r:id="rId24"/>
    <p:sldId id="1048" r:id="rId25"/>
    <p:sldId id="1049" r:id="rId26"/>
    <p:sldId id="1053" r:id="rId27"/>
    <p:sldId id="1054" r:id="rId28"/>
    <p:sldId id="1055" r:id="rId29"/>
    <p:sldId id="1056" r:id="rId30"/>
    <p:sldId id="1057" r:id="rId31"/>
    <p:sldId id="1058" r:id="rId32"/>
    <p:sldId id="1059" r:id="rId33"/>
    <p:sldId id="1060" r:id="rId34"/>
    <p:sldId id="1050" r:id="rId35"/>
    <p:sldId id="1051" r:id="rId36"/>
    <p:sldId id="1052" r:id="rId37"/>
    <p:sldId id="1025" r:id="rId38"/>
  </p:sldIdLst>
  <p:sldSz cx="9144000" cy="6858000" type="screen4x3"/>
  <p:notesSz cx="6794500" cy="9931400"/>
  <p:custShowLst>
    <p:custShow name="Sistemİsletim" id="0">
      <p:sldLst/>
    </p:custShow>
    <p:custShow name="SistemMerkezi" id="1">
      <p:sldLst/>
    </p:custShow>
    <p:custShow name="AlyapiSayisallastirma" id="2">
      <p:sldLst/>
    </p:custShow>
    <p:custShow name="Kadastro" id="3">
      <p:sldLst/>
    </p:custShow>
    <p:custShow name="VeriPaylasim" id="4">
      <p:sldLst/>
    </p:custShow>
    <p:custShow name="YonetimBilgiSistemi" id="5">
      <p:sldLst/>
    </p:custShow>
    <p:custShow name="Tübitak" id="6">
      <p:sldLst/>
    </p:custShow>
  </p:custShowLst>
  <p:defaultTextStyle>
    <a:defPPr>
      <a:defRPr lang="en-US"/>
    </a:defPPr>
    <a:lvl1pPr algn="l" rtl="0" fontAlgn="base">
      <a:spcBef>
        <a:spcPct val="0"/>
      </a:spcBef>
      <a:spcAft>
        <a:spcPct val="0"/>
      </a:spcAft>
      <a:defRPr sz="900" kern="1200">
        <a:solidFill>
          <a:schemeClr val="tx1"/>
        </a:solidFill>
        <a:latin typeface="Arial" charset="0"/>
        <a:ea typeface="+mn-ea"/>
        <a:cs typeface="Arial" charset="0"/>
      </a:defRPr>
    </a:lvl1pPr>
    <a:lvl2pPr marL="457200" algn="l" rtl="0" fontAlgn="base">
      <a:spcBef>
        <a:spcPct val="0"/>
      </a:spcBef>
      <a:spcAft>
        <a:spcPct val="0"/>
      </a:spcAft>
      <a:defRPr sz="900" kern="1200">
        <a:solidFill>
          <a:schemeClr val="tx1"/>
        </a:solidFill>
        <a:latin typeface="Arial" charset="0"/>
        <a:ea typeface="+mn-ea"/>
        <a:cs typeface="Arial" charset="0"/>
      </a:defRPr>
    </a:lvl2pPr>
    <a:lvl3pPr marL="914400" algn="l" rtl="0" fontAlgn="base">
      <a:spcBef>
        <a:spcPct val="0"/>
      </a:spcBef>
      <a:spcAft>
        <a:spcPct val="0"/>
      </a:spcAft>
      <a:defRPr sz="900" kern="1200">
        <a:solidFill>
          <a:schemeClr val="tx1"/>
        </a:solidFill>
        <a:latin typeface="Arial" charset="0"/>
        <a:ea typeface="+mn-ea"/>
        <a:cs typeface="Arial" charset="0"/>
      </a:defRPr>
    </a:lvl3pPr>
    <a:lvl4pPr marL="1371600" algn="l" rtl="0" fontAlgn="base">
      <a:spcBef>
        <a:spcPct val="0"/>
      </a:spcBef>
      <a:spcAft>
        <a:spcPct val="0"/>
      </a:spcAft>
      <a:defRPr sz="900" kern="1200">
        <a:solidFill>
          <a:schemeClr val="tx1"/>
        </a:solidFill>
        <a:latin typeface="Arial" charset="0"/>
        <a:ea typeface="+mn-ea"/>
        <a:cs typeface="Arial" charset="0"/>
      </a:defRPr>
    </a:lvl4pPr>
    <a:lvl5pPr marL="1828800" algn="l" rtl="0" fontAlgn="base">
      <a:spcBef>
        <a:spcPct val="0"/>
      </a:spcBef>
      <a:spcAft>
        <a:spcPct val="0"/>
      </a:spcAft>
      <a:defRPr sz="900" kern="1200">
        <a:solidFill>
          <a:schemeClr val="tx1"/>
        </a:solidFill>
        <a:latin typeface="Arial" charset="0"/>
        <a:ea typeface="+mn-ea"/>
        <a:cs typeface="Arial" charset="0"/>
      </a:defRPr>
    </a:lvl5pPr>
    <a:lvl6pPr marL="2286000" algn="l" defTabSz="914400" rtl="0" eaLnBrk="1" latinLnBrk="0" hangingPunct="1">
      <a:defRPr sz="900" kern="1200">
        <a:solidFill>
          <a:schemeClr val="tx1"/>
        </a:solidFill>
        <a:latin typeface="Arial" charset="0"/>
        <a:ea typeface="+mn-ea"/>
        <a:cs typeface="Arial" charset="0"/>
      </a:defRPr>
    </a:lvl6pPr>
    <a:lvl7pPr marL="2743200" algn="l" defTabSz="914400" rtl="0" eaLnBrk="1" latinLnBrk="0" hangingPunct="1">
      <a:defRPr sz="900" kern="1200">
        <a:solidFill>
          <a:schemeClr val="tx1"/>
        </a:solidFill>
        <a:latin typeface="Arial" charset="0"/>
        <a:ea typeface="+mn-ea"/>
        <a:cs typeface="Arial" charset="0"/>
      </a:defRPr>
    </a:lvl7pPr>
    <a:lvl8pPr marL="3200400" algn="l" defTabSz="914400" rtl="0" eaLnBrk="1" latinLnBrk="0" hangingPunct="1">
      <a:defRPr sz="900" kern="1200">
        <a:solidFill>
          <a:schemeClr val="tx1"/>
        </a:solidFill>
        <a:latin typeface="Arial" charset="0"/>
        <a:ea typeface="+mn-ea"/>
        <a:cs typeface="Arial" charset="0"/>
      </a:defRPr>
    </a:lvl8pPr>
    <a:lvl9pPr marL="3657600" algn="l" defTabSz="914400" rtl="0" eaLnBrk="1" latinLnBrk="0" hangingPunct="1">
      <a:defRPr sz="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05" userDrawn="1">
          <p15:clr>
            <a:srgbClr val="A4A3A4"/>
          </p15:clr>
        </p15:guide>
        <p15:guide id="2" pos="2903" userDrawn="1">
          <p15:clr>
            <a:srgbClr val="A4A3A4"/>
          </p15:clr>
        </p15:guide>
      </p15:sldGuideLst>
    </p:ext>
    <p:ext uri="{2D200454-40CA-4A62-9FC3-DE9A4176ACB9}">
      <p15:notesGuideLst xmlns:p15="http://schemas.microsoft.com/office/powerpoint/2012/main">
        <p15:guide id="1" orient="horz" pos="3129">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33"/>
    <a:srgbClr val="E88416"/>
    <a:srgbClr val="002F8E"/>
    <a:srgbClr val="FFFFFF"/>
    <a:srgbClr val="003192"/>
    <a:srgbClr val="E7834B"/>
    <a:srgbClr val="BC8600"/>
    <a:srgbClr val="CCECFF"/>
    <a:srgbClr val="CB7313"/>
    <a:srgbClr val="E795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426" autoAdjust="0"/>
    <p:restoredTop sz="94668" autoAdjust="0"/>
  </p:normalViewPr>
  <p:slideViewPr>
    <p:cSldViewPr snapToGrid="0">
      <p:cViewPr varScale="1">
        <p:scale>
          <a:sx n="108" d="100"/>
          <a:sy n="108" d="100"/>
        </p:scale>
        <p:origin x="1302" y="96"/>
      </p:cViewPr>
      <p:guideLst>
        <p:guide orient="horz" pos="2205"/>
        <p:guide pos="2903"/>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51" d="100"/>
          <a:sy n="51" d="100"/>
        </p:scale>
        <p:origin x="-2946" y="-96"/>
      </p:cViewPr>
      <p:guideLst>
        <p:guide orient="horz" pos="3129"/>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45024" cy="495538"/>
          </a:xfrm>
          <a:prstGeom prst="rect">
            <a:avLst/>
          </a:prstGeom>
          <a:noFill/>
          <a:ln w="9525">
            <a:noFill/>
            <a:miter lim="800000"/>
            <a:headEnd/>
            <a:tailEnd/>
          </a:ln>
        </p:spPr>
        <p:txBody>
          <a:bodyPr vert="horz" wrap="square" lIns="95825" tIns="47913" rIns="95825" bIns="47913" numCol="1" anchor="t" anchorCtr="0" compatLnSpc="1">
            <a:prstTxWarp prst="textNoShape">
              <a:avLst/>
            </a:prstTxWarp>
          </a:bodyPr>
          <a:lstStyle>
            <a:lvl1pPr defTabSz="958359" eaLnBrk="1" hangingPunct="1">
              <a:defRPr sz="1300">
                <a:latin typeface="Arial" pitchFamily="34" charset="0"/>
                <a:cs typeface="+mn-cs"/>
              </a:defRPr>
            </a:lvl1pPr>
          </a:lstStyle>
          <a:p>
            <a:pPr>
              <a:defRPr/>
            </a:pPr>
            <a:endParaRPr lang="tr-TR"/>
          </a:p>
        </p:txBody>
      </p:sp>
      <p:sp>
        <p:nvSpPr>
          <p:cNvPr id="38915" name="Rectangle 3"/>
          <p:cNvSpPr>
            <a:spLocks noGrp="1" noChangeArrowheads="1"/>
          </p:cNvSpPr>
          <p:nvPr>
            <p:ph type="dt" sz="quarter" idx="1"/>
          </p:nvPr>
        </p:nvSpPr>
        <p:spPr bwMode="auto">
          <a:xfrm>
            <a:off x="3847890" y="0"/>
            <a:ext cx="2945024" cy="495538"/>
          </a:xfrm>
          <a:prstGeom prst="rect">
            <a:avLst/>
          </a:prstGeom>
          <a:noFill/>
          <a:ln w="9525">
            <a:noFill/>
            <a:miter lim="800000"/>
            <a:headEnd/>
            <a:tailEnd/>
          </a:ln>
        </p:spPr>
        <p:txBody>
          <a:bodyPr vert="horz" wrap="square" lIns="95825" tIns="47913" rIns="95825" bIns="47913" numCol="1" anchor="t" anchorCtr="0" compatLnSpc="1">
            <a:prstTxWarp prst="textNoShape">
              <a:avLst/>
            </a:prstTxWarp>
          </a:bodyPr>
          <a:lstStyle>
            <a:lvl1pPr algn="r" defTabSz="958359" eaLnBrk="1" hangingPunct="1">
              <a:defRPr sz="1300">
                <a:latin typeface="Arial" pitchFamily="34" charset="0"/>
                <a:cs typeface="+mn-cs"/>
              </a:defRPr>
            </a:lvl1pPr>
          </a:lstStyle>
          <a:p>
            <a:pPr>
              <a:defRPr/>
            </a:pPr>
            <a:endParaRPr lang="tr-TR"/>
          </a:p>
        </p:txBody>
      </p:sp>
      <p:sp>
        <p:nvSpPr>
          <p:cNvPr id="38916" name="Rectangle 4"/>
          <p:cNvSpPr>
            <a:spLocks noGrp="1" noChangeArrowheads="1"/>
          </p:cNvSpPr>
          <p:nvPr>
            <p:ph type="ftr" sz="quarter" idx="2"/>
          </p:nvPr>
        </p:nvSpPr>
        <p:spPr bwMode="auto">
          <a:xfrm>
            <a:off x="1469338" y="9435862"/>
            <a:ext cx="1785104" cy="495538"/>
          </a:xfrm>
          <a:prstGeom prst="rect">
            <a:avLst/>
          </a:prstGeom>
          <a:noFill/>
          <a:ln w="9525">
            <a:noFill/>
            <a:miter lim="800000"/>
            <a:headEnd/>
            <a:tailEnd/>
          </a:ln>
        </p:spPr>
        <p:txBody>
          <a:bodyPr vert="horz" wrap="square" lIns="95825" tIns="47913" rIns="95825" bIns="47913" numCol="1" anchor="b" anchorCtr="0" compatLnSpc="1">
            <a:prstTxWarp prst="textNoShape">
              <a:avLst/>
            </a:prstTxWarp>
          </a:bodyPr>
          <a:lstStyle>
            <a:lvl1pPr defTabSz="958359" eaLnBrk="1" hangingPunct="1">
              <a:defRPr sz="1300">
                <a:latin typeface="Arial" pitchFamily="34" charset="0"/>
                <a:cs typeface="+mn-cs"/>
              </a:defRPr>
            </a:lvl1pPr>
          </a:lstStyle>
          <a:p>
            <a:pPr>
              <a:defRPr/>
            </a:pPr>
            <a:endParaRPr lang="tr-TR"/>
          </a:p>
        </p:txBody>
      </p:sp>
      <p:sp>
        <p:nvSpPr>
          <p:cNvPr id="38917" name="Rectangle 5"/>
          <p:cNvSpPr>
            <a:spLocks noGrp="1" noChangeArrowheads="1"/>
          </p:cNvSpPr>
          <p:nvPr>
            <p:ph type="sldNum" sz="quarter" idx="3"/>
          </p:nvPr>
        </p:nvSpPr>
        <p:spPr bwMode="auto">
          <a:xfrm>
            <a:off x="5325161" y="9435862"/>
            <a:ext cx="495069" cy="495538"/>
          </a:xfrm>
          <a:prstGeom prst="rect">
            <a:avLst/>
          </a:prstGeom>
          <a:noFill/>
          <a:ln w="9525">
            <a:noFill/>
            <a:miter lim="800000"/>
            <a:headEnd/>
            <a:tailEnd/>
          </a:ln>
        </p:spPr>
        <p:txBody>
          <a:bodyPr vert="horz" wrap="square" lIns="95825" tIns="47913" rIns="95825" bIns="47913" numCol="1" anchor="b" anchorCtr="0" compatLnSpc="1">
            <a:prstTxWarp prst="textNoShape">
              <a:avLst/>
            </a:prstTxWarp>
          </a:bodyPr>
          <a:lstStyle>
            <a:lvl1pPr algn="r" defTabSz="955344" eaLnBrk="1" hangingPunct="1">
              <a:defRPr sz="1300">
                <a:latin typeface="Arial" charset="0"/>
                <a:cs typeface="+mn-cs"/>
              </a:defRPr>
            </a:lvl1pPr>
          </a:lstStyle>
          <a:p>
            <a:pPr>
              <a:defRPr/>
            </a:pPr>
            <a:fld id="{3DD61070-7FB3-467D-9E17-07106FA86A36}" type="slidenum">
              <a:rPr lang="en-US" altLang="tr-TR"/>
              <a:pPr>
                <a:defRPr/>
              </a:pPr>
              <a:t>‹#›</a:t>
            </a:fld>
            <a:endParaRPr lang="en-US" altLang="tr-TR"/>
          </a:p>
        </p:txBody>
      </p:sp>
      <p:pic>
        <p:nvPicPr>
          <p:cNvPr id="16390" name="Picture 6" descr="g222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0494" y="9442215"/>
            <a:ext cx="814007" cy="489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9" name="Text Box 7"/>
          <p:cNvSpPr txBox="1">
            <a:spLocks noChangeArrowheads="1"/>
          </p:cNvSpPr>
          <p:nvPr/>
        </p:nvSpPr>
        <p:spPr bwMode="auto">
          <a:xfrm>
            <a:off x="2007251" y="9642336"/>
            <a:ext cx="3327432" cy="298593"/>
          </a:xfrm>
          <a:prstGeom prst="rect">
            <a:avLst/>
          </a:prstGeom>
          <a:noFill/>
          <a:ln>
            <a:noFill/>
          </a:ln>
        </p:spPr>
        <p:txBody>
          <a:bodyPr wrap="none" lIns="95825" tIns="47913" rIns="95825" bIns="47913">
            <a:spAutoFit/>
          </a:bodyPr>
          <a:lstStyle>
            <a:lvl1pPr defTabSz="960438">
              <a:defRPr sz="900">
                <a:solidFill>
                  <a:schemeClr val="tx1"/>
                </a:solidFill>
                <a:latin typeface="Arial" charset="0"/>
              </a:defRPr>
            </a:lvl1pPr>
            <a:lvl2pPr marL="742950" indent="-285750" defTabSz="960438">
              <a:defRPr sz="900">
                <a:solidFill>
                  <a:schemeClr val="tx1"/>
                </a:solidFill>
                <a:latin typeface="Arial" charset="0"/>
              </a:defRPr>
            </a:lvl2pPr>
            <a:lvl3pPr marL="1143000" indent="-228600" defTabSz="960438">
              <a:defRPr sz="900">
                <a:solidFill>
                  <a:schemeClr val="tx1"/>
                </a:solidFill>
                <a:latin typeface="Arial" charset="0"/>
              </a:defRPr>
            </a:lvl3pPr>
            <a:lvl4pPr marL="1600200" indent="-228600" defTabSz="960438">
              <a:defRPr sz="900">
                <a:solidFill>
                  <a:schemeClr val="tx1"/>
                </a:solidFill>
                <a:latin typeface="Arial" charset="0"/>
              </a:defRPr>
            </a:lvl4pPr>
            <a:lvl5pPr marL="2057400" indent="-228600" defTabSz="960438">
              <a:defRPr sz="900">
                <a:solidFill>
                  <a:schemeClr val="tx1"/>
                </a:solidFill>
                <a:latin typeface="Arial" charset="0"/>
              </a:defRPr>
            </a:lvl5pPr>
            <a:lvl6pPr marL="2514600" indent="-228600" defTabSz="960438" eaLnBrk="0" fontAlgn="base" hangingPunct="0">
              <a:spcBef>
                <a:spcPct val="0"/>
              </a:spcBef>
              <a:spcAft>
                <a:spcPct val="0"/>
              </a:spcAft>
              <a:defRPr sz="900">
                <a:solidFill>
                  <a:schemeClr val="tx1"/>
                </a:solidFill>
                <a:latin typeface="Arial" charset="0"/>
              </a:defRPr>
            </a:lvl6pPr>
            <a:lvl7pPr marL="2971800" indent="-228600" defTabSz="960438" eaLnBrk="0" fontAlgn="base" hangingPunct="0">
              <a:spcBef>
                <a:spcPct val="0"/>
              </a:spcBef>
              <a:spcAft>
                <a:spcPct val="0"/>
              </a:spcAft>
              <a:defRPr sz="900">
                <a:solidFill>
                  <a:schemeClr val="tx1"/>
                </a:solidFill>
                <a:latin typeface="Arial" charset="0"/>
              </a:defRPr>
            </a:lvl7pPr>
            <a:lvl8pPr marL="3429000" indent="-228600" defTabSz="960438" eaLnBrk="0" fontAlgn="base" hangingPunct="0">
              <a:spcBef>
                <a:spcPct val="0"/>
              </a:spcBef>
              <a:spcAft>
                <a:spcPct val="0"/>
              </a:spcAft>
              <a:defRPr sz="900">
                <a:solidFill>
                  <a:schemeClr val="tx1"/>
                </a:solidFill>
                <a:latin typeface="Arial" charset="0"/>
              </a:defRPr>
            </a:lvl8pPr>
            <a:lvl9pPr marL="3886200" indent="-228600" defTabSz="960438" eaLnBrk="0" fontAlgn="base" hangingPunct="0">
              <a:spcBef>
                <a:spcPct val="0"/>
              </a:spcBef>
              <a:spcAft>
                <a:spcPct val="0"/>
              </a:spcAft>
              <a:defRPr sz="900">
                <a:solidFill>
                  <a:schemeClr val="tx1"/>
                </a:solidFill>
                <a:latin typeface="Arial" charset="0"/>
              </a:defRPr>
            </a:lvl9pPr>
          </a:lstStyle>
          <a:p>
            <a:pPr>
              <a:defRPr/>
            </a:pPr>
            <a:r>
              <a:rPr lang="en-US" altLang="tr-TR" sz="1300">
                <a:latin typeface="Tahoma" pitchFamily="34" charset="0"/>
                <a:cs typeface="+mn-cs"/>
              </a:rPr>
              <a:t>TÜBİTAK/UEKAE tarafından hazırlanmıştır.</a:t>
            </a:r>
            <a:r>
              <a:rPr lang="en-US" altLang="tr-TR" sz="1000">
                <a:latin typeface="Tahoma" pitchFamily="34" charset="0"/>
                <a:cs typeface="+mn-cs"/>
              </a:rPr>
              <a:t> </a:t>
            </a:r>
            <a:endParaRPr lang="tr-TR" altLang="tr-TR" sz="1000">
              <a:latin typeface="Tahoma" pitchFamily="34" charset="0"/>
              <a:cs typeface="+mn-cs"/>
            </a:endParaRPr>
          </a:p>
        </p:txBody>
      </p:sp>
      <p:pic>
        <p:nvPicPr>
          <p:cNvPr id="16392" name="Picture 8" descr="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460" y="9167446"/>
            <a:ext cx="787032" cy="76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6291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5024" cy="495538"/>
          </a:xfrm>
          <a:prstGeom prst="rect">
            <a:avLst/>
          </a:prstGeom>
          <a:noFill/>
          <a:ln w="9525">
            <a:noFill/>
            <a:miter lim="800000"/>
            <a:headEnd/>
            <a:tailEnd/>
          </a:ln>
        </p:spPr>
        <p:txBody>
          <a:bodyPr vert="horz" wrap="square" lIns="95825" tIns="47913" rIns="95825" bIns="47913" numCol="1" anchor="t" anchorCtr="0" compatLnSpc="1">
            <a:prstTxWarp prst="textNoShape">
              <a:avLst/>
            </a:prstTxWarp>
          </a:bodyPr>
          <a:lstStyle>
            <a:lvl1pPr defTabSz="958359" eaLnBrk="1" hangingPunct="1">
              <a:defRPr sz="1300">
                <a:latin typeface="Arial" pitchFamily="34" charset="0"/>
                <a:cs typeface="+mn-cs"/>
              </a:defRPr>
            </a:lvl1pPr>
          </a:lstStyle>
          <a:p>
            <a:pPr>
              <a:defRPr/>
            </a:pPr>
            <a:endParaRPr lang="tr-TR"/>
          </a:p>
        </p:txBody>
      </p:sp>
      <p:sp>
        <p:nvSpPr>
          <p:cNvPr id="5123" name="Rectangle 3"/>
          <p:cNvSpPr>
            <a:spLocks noGrp="1" noChangeArrowheads="1"/>
          </p:cNvSpPr>
          <p:nvPr>
            <p:ph type="dt" idx="1"/>
          </p:nvPr>
        </p:nvSpPr>
        <p:spPr bwMode="auto">
          <a:xfrm>
            <a:off x="3847890" y="0"/>
            <a:ext cx="2945024" cy="495538"/>
          </a:xfrm>
          <a:prstGeom prst="rect">
            <a:avLst/>
          </a:prstGeom>
          <a:noFill/>
          <a:ln w="9525">
            <a:noFill/>
            <a:miter lim="800000"/>
            <a:headEnd/>
            <a:tailEnd/>
          </a:ln>
        </p:spPr>
        <p:txBody>
          <a:bodyPr vert="horz" wrap="square" lIns="95825" tIns="47913" rIns="95825" bIns="47913" numCol="1" anchor="t" anchorCtr="0" compatLnSpc="1">
            <a:prstTxWarp prst="textNoShape">
              <a:avLst/>
            </a:prstTxWarp>
          </a:bodyPr>
          <a:lstStyle>
            <a:lvl1pPr algn="r" defTabSz="958359" eaLnBrk="1" hangingPunct="1">
              <a:defRPr sz="1300">
                <a:latin typeface="Arial" pitchFamily="34" charset="0"/>
                <a:cs typeface="+mn-cs"/>
              </a:defRPr>
            </a:lvl1pPr>
          </a:lstStyle>
          <a:p>
            <a:pPr>
              <a:defRPr/>
            </a:pPr>
            <a:endParaRPr lang="tr-TR"/>
          </a:p>
        </p:txBody>
      </p:sp>
      <p:sp>
        <p:nvSpPr>
          <p:cNvPr id="15364"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3893" y="4718726"/>
            <a:ext cx="5431474" cy="4467779"/>
          </a:xfrm>
          <a:prstGeom prst="rect">
            <a:avLst/>
          </a:prstGeom>
          <a:noFill/>
          <a:ln w="9525">
            <a:noFill/>
            <a:miter lim="800000"/>
            <a:headEnd/>
            <a:tailEnd/>
          </a:ln>
        </p:spPr>
        <p:txBody>
          <a:bodyPr vert="horz" wrap="square" lIns="95825" tIns="47913" rIns="95825" bIns="479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9435862"/>
            <a:ext cx="2945024" cy="493949"/>
          </a:xfrm>
          <a:prstGeom prst="rect">
            <a:avLst/>
          </a:prstGeom>
          <a:noFill/>
          <a:ln w="9525">
            <a:noFill/>
            <a:miter lim="800000"/>
            <a:headEnd/>
            <a:tailEnd/>
          </a:ln>
        </p:spPr>
        <p:txBody>
          <a:bodyPr vert="horz" wrap="square" lIns="95825" tIns="47913" rIns="95825" bIns="47913" numCol="1" anchor="b" anchorCtr="0" compatLnSpc="1">
            <a:prstTxWarp prst="textNoShape">
              <a:avLst/>
            </a:prstTxWarp>
          </a:bodyPr>
          <a:lstStyle>
            <a:lvl1pPr defTabSz="958359" eaLnBrk="1" hangingPunct="1">
              <a:defRPr sz="1300">
                <a:latin typeface="Arial" pitchFamily="34" charset="0"/>
                <a:cs typeface="+mn-cs"/>
              </a:defRPr>
            </a:lvl1pPr>
          </a:lstStyle>
          <a:p>
            <a:pPr>
              <a:defRPr/>
            </a:pPr>
            <a:endParaRPr lang="tr-TR"/>
          </a:p>
        </p:txBody>
      </p:sp>
      <p:sp>
        <p:nvSpPr>
          <p:cNvPr id="5127" name="Rectangle 7"/>
          <p:cNvSpPr>
            <a:spLocks noGrp="1" noChangeArrowheads="1"/>
          </p:cNvSpPr>
          <p:nvPr>
            <p:ph type="sldNum" sz="quarter" idx="5"/>
          </p:nvPr>
        </p:nvSpPr>
        <p:spPr bwMode="auto">
          <a:xfrm>
            <a:off x="3847890" y="9435862"/>
            <a:ext cx="2945024" cy="493949"/>
          </a:xfrm>
          <a:prstGeom prst="rect">
            <a:avLst/>
          </a:prstGeom>
          <a:noFill/>
          <a:ln w="9525">
            <a:noFill/>
            <a:miter lim="800000"/>
            <a:headEnd/>
            <a:tailEnd/>
          </a:ln>
        </p:spPr>
        <p:txBody>
          <a:bodyPr vert="horz" wrap="square" lIns="95825" tIns="47913" rIns="95825" bIns="47913" numCol="1" anchor="b" anchorCtr="0" compatLnSpc="1">
            <a:prstTxWarp prst="textNoShape">
              <a:avLst/>
            </a:prstTxWarp>
          </a:bodyPr>
          <a:lstStyle>
            <a:lvl1pPr algn="r" defTabSz="955344" eaLnBrk="1" hangingPunct="1">
              <a:defRPr sz="1300">
                <a:latin typeface="Arial" charset="0"/>
                <a:cs typeface="+mn-cs"/>
              </a:defRPr>
            </a:lvl1pPr>
          </a:lstStyle>
          <a:p>
            <a:pPr>
              <a:defRPr/>
            </a:pPr>
            <a:fld id="{0EC520C1-6256-40AF-AF51-283C58CB3DF0}" type="slidenum">
              <a:rPr lang="en-US" altLang="tr-TR"/>
              <a:pPr>
                <a:defRPr/>
              </a:pPr>
              <a:t>‹#›</a:t>
            </a:fld>
            <a:endParaRPr lang="en-US" altLang="tr-TR"/>
          </a:p>
        </p:txBody>
      </p:sp>
    </p:spTree>
    <p:extLst>
      <p:ext uri="{BB962C8B-B14F-4D97-AF65-F5344CB8AC3E}">
        <p14:creationId xmlns:p14="http://schemas.microsoft.com/office/powerpoint/2010/main" val="3047559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ctangle 7"/>
          <p:cNvSpPr/>
          <p:nvPr/>
        </p:nvSpPr>
        <p:spPr>
          <a:xfrm>
            <a:off x="0" y="576064"/>
            <a:ext cx="899012" cy="45719"/>
          </a:xfrm>
          <a:prstGeom prst="rect">
            <a:avLst/>
          </a:prstGeom>
          <a:solidFill>
            <a:srgbClr val="002F8E"/>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ctangle 8"/>
          <p:cNvSpPr/>
          <p:nvPr/>
        </p:nvSpPr>
        <p:spPr>
          <a:xfrm>
            <a:off x="941126" y="576066"/>
            <a:ext cx="8202873" cy="45719"/>
          </a:xfrm>
          <a:prstGeom prst="rect">
            <a:avLst/>
          </a:prstGeom>
          <a:solidFill>
            <a:srgbClr val="E88416"/>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20"/>
          <p:cNvSpPr/>
          <p:nvPr userDrawn="1"/>
        </p:nvSpPr>
        <p:spPr>
          <a:xfrm>
            <a:off x="0" y="-5800"/>
            <a:ext cx="9143999" cy="584775"/>
          </a:xfrm>
          <a:prstGeom prst="rect">
            <a:avLst/>
          </a:prstGeom>
          <a:noFill/>
          <a:effectLst>
            <a:outerShdw blurRad="127000" dist="330200" dir="5400000" sx="33000" sy="33000" algn="ctr" rotWithShape="0">
              <a:srgbClr val="0070C0">
                <a:alpha val="79000"/>
              </a:srgbClr>
            </a:outerShdw>
          </a:effectLst>
          <a:scene3d>
            <a:camera prst="orthographicFront"/>
            <a:lightRig rig="glow" dir="tl">
              <a:rot lat="0" lon="0" rev="5400000"/>
            </a:lightRig>
          </a:scene3d>
          <a:sp3d>
            <a:bevelB w="114300" prst="artDeco"/>
          </a:sp3d>
        </p:spPr>
        <p:txBody>
          <a:bodyPr wrap="square">
            <a:spAutoFit/>
            <a:sp3d contourW="12700">
              <a:bevelT w="25400" h="25400"/>
              <a:contourClr>
                <a:schemeClr val="accent6">
                  <a:shade val="73000"/>
                </a:schemeClr>
              </a:contourClr>
            </a:sp3d>
          </a:bodyPr>
          <a:lstStyle/>
          <a:p>
            <a:pPr algn="ctr">
              <a:defRPr/>
            </a:pPr>
            <a:r>
              <a:rPr lang="tr-TR" sz="1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libri" panose="020F0502020204030204" pitchFamily="34" charset="0"/>
                <a:cs typeface="+mn-cs"/>
              </a:rPr>
              <a:t>T.C. Çevre ve Şehircilik Bakanlığı</a:t>
            </a:r>
          </a:p>
          <a:p>
            <a:pPr algn="ctr">
              <a:defRPr/>
            </a:pPr>
            <a:r>
              <a:rPr lang="tr-TR" sz="1600" b="1" dirty="0">
                <a:ln w="11430"/>
                <a:solidFill>
                  <a:srgbClr val="003192"/>
                </a:solidFill>
                <a:effectLst>
                  <a:outerShdw blurRad="80000" dist="40000" dir="5040000" algn="tl">
                    <a:srgbClr val="000000">
                      <a:alpha val="30000"/>
                    </a:srgbClr>
                  </a:outerShdw>
                </a:effectLst>
                <a:latin typeface="Calibri" panose="020F0502020204030204" pitchFamily="34" charset="0"/>
                <a:cs typeface="+mn-cs"/>
              </a:rPr>
              <a:t>Tapu ve Kadastro Genel Müdürlüğü</a:t>
            </a:r>
            <a:endParaRPr lang="en-US" sz="1600" b="1" dirty="0">
              <a:ln w="11430"/>
              <a:solidFill>
                <a:srgbClr val="003192"/>
              </a:solidFill>
              <a:effectLst>
                <a:outerShdw blurRad="80000" dist="40000" dir="5040000" algn="tl">
                  <a:srgbClr val="000000">
                    <a:alpha val="30000"/>
                  </a:srgbClr>
                </a:outerShdw>
              </a:effectLst>
              <a:latin typeface="Calibri" panose="020F0502020204030204" pitchFamily="34" charset="0"/>
              <a:cs typeface="+mn-cs"/>
            </a:endParaRPr>
          </a:p>
        </p:txBody>
      </p:sp>
      <p:pic>
        <p:nvPicPr>
          <p:cNvPr id="7" name="Resim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65239" y="14925"/>
            <a:ext cx="591054" cy="561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14"/>
          <p:cNvGrpSpPr>
            <a:grpSpLocks/>
          </p:cNvGrpSpPr>
          <p:nvPr userDrawn="1"/>
        </p:nvGrpSpPr>
        <p:grpSpPr bwMode="auto">
          <a:xfrm>
            <a:off x="0" y="6545101"/>
            <a:ext cx="9144000" cy="45719"/>
            <a:chOff x="-12" y="3963"/>
            <a:chExt cx="5645" cy="68"/>
          </a:xfrm>
        </p:grpSpPr>
        <p:sp>
          <p:nvSpPr>
            <p:cNvPr id="9" name="Rectangle 15"/>
            <p:cNvSpPr>
              <a:spLocks noChangeArrowheads="1"/>
            </p:cNvSpPr>
            <p:nvPr userDrawn="1"/>
          </p:nvSpPr>
          <p:spPr bwMode="auto">
            <a:xfrm>
              <a:off x="-12" y="3963"/>
              <a:ext cx="581" cy="68"/>
            </a:xfrm>
            <a:prstGeom prst="rect">
              <a:avLst/>
            </a:prstGeom>
            <a:solidFill>
              <a:srgbClr val="0033CC"/>
            </a:solidFill>
            <a:ln>
              <a:noFill/>
            </a:ln>
          </p:spPr>
          <p:txBody>
            <a:bodyPr wrap="none" anchor="ctr"/>
            <a:lstStyle>
              <a:lvl1pPr>
                <a:defRPr sz="900">
                  <a:solidFill>
                    <a:schemeClr val="tx1"/>
                  </a:solidFill>
                  <a:latin typeface="Arial" panose="020B0604020202020204" pitchFamily="34" charset="0"/>
                </a:defRPr>
              </a:lvl1pPr>
              <a:lvl2pPr marL="742950" indent="-285750">
                <a:defRPr sz="900">
                  <a:solidFill>
                    <a:schemeClr val="tx1"/>
                  </a:solidFill>
                  <a:latin typeface="Arial" panose="020B0604020202020204" pitchFamily="34" charset="0"/>
                </a:defRPr>
              </a:lvl2pPr>
              <a:lvl3pPr marL="1143000" indent="-228600">
                <a:defRPr sz="900">
                  <a:solidFill>
                    <a:schemeClr val="tx1"/>
                  </a:solidFill>
                  <a:latin typeface="Arial" panose="020B0604020202020204" pitchFamily="34" charset="0"/>
                </a:defRPr>
              </a:lvl3pPr>
              <a:lvl4pPr marL="1600200" indent="-228600">
                <a:defRPr sz="900">
                  <a:solidFill>
                    <a:schemeClr val="tx1"/>
                  </a:solidFill>
                  <a:latin typeface="Arial" panose="020B0604020202020204" pitchFamily="34" charset="0"/>
                </a:defRPr>
              </a:lvl4pPr>
              <a:lvl5pPr marL="2057400" indent="-228600">
                <a:defRPr sz="900">
                  <a:solidFill>
                    <a:schemeClr val="tx1"/>
                  </a:solidFill>
                  <a:latin typeface="Arial" panose="020B0604020202020204" pitchFamily="34" charset="0"/>
                </a:defRPr>
              </a:lvl5pPr>
              <a:lvl6pPr marL="2514600" indent="-228600" eaLnBrk="0" fontAlgn="base" hangingPunct="0">
                <a:spcBef>
                  <a:spcPct val="0"/>
                </a:spcBef>
                <a:spcAft>
                  <a:spcPct val="0"/>
                </a:spcAft>
                <a:defRPr sz="900">
                  <a:solidFill>
                    <a:schemeClr val="tx1"/>
                  </a:solidFill>
                  <a:latin typeface="Arial" panose="020B0604020202020204" pitchFamily="34" charset="0"/>
                </a:defRPr>
              </a:lvl6pPr>
              <a:lvl7pPr marL="2971800" indent="-228600" eaLnBrk="0" fontAlgn="base" hangingPunct="0">
                <a:spcBef>
                  <a:spcPct val="0"/>
                </a:spcBef>
                <a:spcAft>
                  <a:spcPct val="0"/>
                </a:spcAft>
                <a:defRPr sz="900">
                  <a:solidFill>
                    <a:schemeClr val="tx1"/>
                  </a:solidFill>
                  <a:latin typeface="Arial" panose="020B0604020202020204" pitchFamily="34" charset="0"/>
                </a:defRPr>
              </a:lvl7pPr>
              <a:lvl8pPr marL="3429000" indent="-228600" eaLnBrk="0" fontAlgn="base" hangingPunct="0">
                <a:spcBef>
                  <a:spcPct val="0"/>
                </a:spcBef>
                <a:spcAft>
                  <a:spcPct val="0"/>
                </a:spcAft>
                <a:defRPr sz="900">
                  <a:solidFill>
                    <a:schemeClr val="tx1"/>
                  </a:solidFill>
                  <a:latin typeface="Arial" panose="020B0604020202020204" pitchFamily="34" charset="0"/>
                </a:defRPr>
              </a:lvl8pPr>
              <a:lvl9pPr marL="3886200" indent="-228600" eaLnBrk="0" fontAlgn="base" hangingPunct="0">
                <a:spcBef>
                  <a:spcPct val="0"/>
                </a:spcBef>
                <a:spcAft>
                  <a:spcPct val="0"/>
                </a:spcAft>
                <a:defRPr sz="900">
                  <a:solidFill>
                    <a:schemeClr val="tx1"/>
                  </a:solidFill>
                  <a:latin typeface="Arial" panose="020B0604020202020204" pitchFamily="34" charset="0"/>
                </a:defRPr>
              </a:lvl9pPr>
            </a:lstStyle>
            <a:p>
              <a:pPr eaLnBrk="0" hangingPunct="0">
                <a:defRPr/>
              </a:pPr>
              <a:endParaRPr lang="tr-TR" altLang="tr-TR">
                <a:cs typeface="+mn-cs"/>
              </a:endParaRPr>
            </a:p>
          </p:txBody>
        </p:sp>
        <p:sp>
          <p:nvSpPr>
            <p:cNvPr id="10" name="Rectangle 16"/>
            <p:cNvSpPr>
              <a:spLocks noChangeArrowheads="1"/>
            </p:cNvSpPr>
            <p:nvPr userDrawn="1"/>
          </p:nvSpPr>
          <p:spPr bwMode="auto">
            <a:xfrm>
              <a:off x="543" y="3963"/>
              <a:ext cx="581" cy="68"/>
            </a:xfrm>
            <a:prstGeom prst="rect">
              <a:avLst/>
            </a:prstGeom>
            <a:solidFill>
              <a:srgbClr val="FF9933"/>
            </a:solidFill>
            <a:ln>
              <a:noFill/>
            </a:ln>
          </p:spPr>
          <p:txBody>
            <a:bodyPr wrap="none" anchor="ctr"/>
            <a:lstStyle>
              <a:lvl1pPr>
                <a:defRPr sz="900">
                  <a:solidFill>
                    <a:schemeClr val="tx1"/>
                  </a:solidFill>
                  <a:latin typeface="Arial" panose="020B0604020202020204" pitchFamily="34" charset="0"/>
                </a:defRPr>
              </a:lvl1pPr>
              <a:lvl2pPr marL="742950" indent="-285750">
                <a:defRPr sz="900">
                  <a:solidFill>
                    <a:schemeClr val="tx1"/>
                  </a:solidFill>
                  <a:latin typeface="Arial" panose="020B0604020202020204" pitchFamily="34" charset="0"/>
                </a:defRPr>
              </a:lvl2pPr>
              <a:lvl3pPr marL="1143000" indent="-228600">
                <a:defRPr sz="900">
                  <a:solidFill>
                    <a:schemeClr val="tx1"/>
                  </a:solidFill>
                  <a:latin typeface="Arial" panose="020B0604020202020204" pitchFamily="34" charset="0"/>
                </a:defRPr>
              </a:lvl3pPr>
              <a:lvl4pPr marL="1600200" indent="-228600">
                <a:defRPr sz="900">
                  <a:solidFill>
                    <a:schemeClr val="tx1"/>
                  </a:solidFill>
                  <a:latin typeface="Arial" panose="020B0604020202020204" pitchFamily="34" charset="0"/>
                </a:defRPr>
              </a:lvl4pPr>
              <a:lvl5pPr marL="2057400" indent="-228600">
                <a:defRPr sz="900">
                  <a:solidFill>
                    <a:schemeClr val="tx1"/>
                  </a:solidFill>
                  <a:latin typeface="Arial" panose="020B0604020202020204" pitchFamily="34" charset="0"/>
                </a:defRPr>
              </a:lvl5pPr>
              <a:lvl6pPr marL="2514600" indent="-228600" eaLnBrk="0" fontAlgn="base" hangingPunct="0">
                <a:spcBef>
                  <a:spcPct val="0"/>
                </a:spcBef>
                <a:spcAft>
                  <a:spcPct val="0"/>
                </a:spcAft>
                <a:defRPr sz="900">
                  <a:solidFill>
                    <a:schemeClr val="tx1"/>
                  </a:solidFill>
                  <a:latin typeface="Arial" panose="020B0604020202020204" pitchFamily="34" charset="0"/>
                </a:defRPr>
              </a:lvl6pPr>
              <a:lvl7pPr marL="2971800" indent="-228600" eaLnBrk="0" fontAlgn="base" hangingPunct="0">
                <a:spcBef>
                  <a:spcPct val="0"/>
                </a:spcBef>
                <a:spcAft>
                  <a:spcPct val="0"/>
                </a:spcAft>
                <a:defRPr sz="900">
                  <a:solidFill>
                    <a:schemeClr val="tx1"/>
                  </a:solidFill>
                  <a:latin typeface="Arial" panose="020B0604020202020204" pitchFamily="34" charset="0"/>
                </a:defRPr>
              </a:lvl7pPr>
              <a:lvl8pPr marL="3429000" indent="-228600" eaLnBrk="0" fontAlgn="base" hangingPunct="0">
                <a:spcBef>
                  <a:spcPct val="0"/>
                </a:spcBef>
                <a:spcAft>
                  <a:spcPct val="0"/>
                </a:spcAft>
                <a:defRPr sz="900">
                  <a:solidFill>
                    <a:schemeClr val="tx1"/>
                  </a:solidFill>
                  <a:latin typeface="Arial" panose="020B0604020202020204" pitchFamily="34" charset="0"/>
                </a:defRPr>
              </a:lvl8pPr>
              <a:lvl9pPr marL="3886200" indent="-228600" eaLnBrk="0" fontAlgn="base" hangingPunct="0">
                <a:spcBef>
                  <a:spcPct val="0"/>
                </a:spcBef>
                <a:spcAft>
                  <a:spcPct val="0"/>
                </a:spcAft>
                <a:defRPr sz="900">
                  <a:solidFill>
                    <a:schemeClr val="tx1"/>
                  </a:solidFill>
                  <a:latin typeface="Arial" panose="020B0604020202020204" pitchFamily="34" charset="0"/>
                </a:defRPr>
              </a:lvl9pPr>
            </a:lstStyle>
            <a:p>
              <a:pPr algn="ctr" eaLnBrk="0" hangingPunct="0">
                <a:defRPr/>
              </a:pPr>
              <a:endParaRPr lang="tr-TR" altLang="tr-TR" b="1">
                <a:latin typeface="Verdana" panose="020B0604030504040204" pitchFamily="34" charset="0"/>
                <a:cs typeface="+mn-cs"/>
              </a:endParaRPr>
            </a:p>
          </p:txBody>
        </p:sp>
        <p:sp>
          <p:nvSpPr>
            <p:cNvPr id="11" name="Rectangle 17"/>
            <p:cNvSpPr>
              <a:spLocks noChangeArrowheads="1"/>
            </p:cNvSpPr>
            <p:nvPr userDrawn="1"/>
          </p:nvSpPr>
          <p:spPr bwMode="auto">
            <a:xfrm>
              <a:off x="1110" y="3963"/>
              <a:ext cx="581" cy="68"/>
            </a:xfrm>
            <a:prstGeom prst="rect">
              <a:avLst/>
            </a:prstGeom>
            <a:solidFill>
              <a:schemeClr val="bg1">
                <a:lumMod val="65000"/>
              </a:schemeClr>
            </a:solidFill>
            <a:ln w="9525">
              <a:noFill/>
              <a:miter lim="800000"/>
              <a:headEnd/>
              <a:tailEnd/>
            </a:ln>
          </p:spPr>
          <p:txBody>
            <a:bodyPr wrap="none" anchor="ctr"/>
            <a:lstStyle/>
            <a:p>
              <a:pPr algn="ctr" eaLnBrk="0" hangingPunct="0">
                <a:defRPr/>
              </a:pPr>
              <a:r>
                <a:rPr lang="tr-TR" b="1">
                  <a:solidFill>
                    <a:srgbClr val="91002C"/>
                  </a:solidFill>
                  <a:latin typeface="Verdana" pitchFamily="34" charset="0"/>
                  <a:cs typeface="+mn-cs"/>
                </a:rPr>
                <a:t> </a:t>
              </a:r>
            </a:p>
          </p:txBody>
        </p:sp>
        <p:sp>
          <p:nvSpPr>
            <p:cNvPr id="12" name="Rectangle 18"/>
            <p:cNvSpPr>
              <a:spLocks noChangeArrowheads="1"/>
            </p:cNvSpPr>
            <p:nvPr userDrawn="1"/>
          </p:nvSpPr>
          <p:spPr bwMode="auto">
            <a:xfrm>
              <a:off x="1677" y="3963"/>
              <a:ext cx="582" cy="68"/>
            </a:xfrm>
            <a:prstGeom prst="rect">
              <a:avLst/>
            </a:prstGeom>
            <a:solidFill>
              <a:schemeClr val="bg1">
                <a:lumMod val="75000"/>
              </a:schemeClr>
            </a:solidFill>
            <a:ln w="9525">
              <a:noFill/>
              <a:miter lim="800000"/>
              <a:headEnd/>
              <a:tailEnd/>
            </a:ln>
          </p:spPr>
          <p:txBody>
            <a:bodyPr wrap="none" anchor="ctr"/>
            <a:lstStyle/>
            <a:p>
              <a:pPr eaLnBrk="0" hangingPunct="0">
                <a:defRPr/>
              </a:pPr>
              <a:endParaRPr lang="tr-TR">
                <a:cs typeface="+mn-cs"/>
              </a:endParaRPr>
            </a:p>
          </p:txBody>
        </p:sp>
        <p:sp>
          <p:nvSpPr>
            <p:cNvPr id="13" name="Rectangle 19"/>
            <p:cNvSpPr>
              <a:spLocks noChangeArrowheads="1"/>
            </p:cNvSpPr>
            <p:nvPr userDrawn="1"/>
          </p:nvSpPr>
          <p:spPr bwMode="auto">
            <a:xfrm>
              <a:off x="2244" y="3963"/>
              <a:ext cx="3389" cy="68"/>
            </a:xfrm>
            <a:prstGeom prst="rect">
              <a:avLst/>
            </a:prstGeom>
            <a:solidFill>
              <a:schemeClr val="bg1">
                <a:lumMod val="85000"/>
              </a:schemeClr>
            </a:solidFill>
            <a:ln w="9525">
              <a:noFill/>
              <a:miter lim="800000"/>
              <a:headEnd/>
              <a:tailEnd/>
            </a:ln>
          </p:spPr>
          <p:txBody>
            <a:bodyPr wrap="none" anchor="ctr"/>
            <a:lstStyle/>
            <a:p>
              <a:pPr eaLnBrk="0" hangingPunct="0">
                <a:defRPr/>
              </a:pPr>
              <a:endParaRPr lang="tr-TR">
                <a:cs typeface="+mn-cs"/>
              </a:endParaRPr>
            </a:p>
          </p:txBody>
        </p:sp>
      </p:grpSp>
      <p:sp>
        <p:nvSpPr>
          <p:cNvPr id="16" name="19 Dikdörtgen"/>
          <p:cNvSpPr/>
          <p:nvPr userDrawn="1"/>
        </p:nvSpPr>
        <p:spPr>
          <a:xfrm>
            <a:off x="0" y="6610250"/>
            <a:ext cx="9144000" cy="246221"/>
          </a:xfrm>
          <a:prstGeom prst="rect">
            <a:avLst/>
          </a:prstGeom>
        </p:spPr>
        <p:txBody>
          <a:bodyPr wrap="square">
            <a:spAutoFit/>
          </a:bodyPr>
          <a:lstStyle/>
          <a:p>
            <a:r>
              <a:rPr kumimoji="0" lang="tr-TR" sz="1000" b="1" i="0" u="none" strike="noStrike" kern="1200" cap="none" spc="0" normalizeH="0" baseline="0" noProof="0" dirty="0">
                <a:ln>
                  <a:noFill/>
                </a:ln>
                <a:solidFill>
                  <a:srgbClr val="000000"/>
                </a:solidFill>
                <a:effectLst/>
                <a:uLnTx/>
                <a:uFillTx/>
                <a:latin typeface="Comic Sans MS" pitchFamily="66" charset="0"/>
              </a:rPr>
              <a:t>     S. Emre IRMAK Tapu ve Kadastro Uzmanı </a:t>
            </a:r>
            <a:fld id="{95F4E52A-97B9-44B2-8999-DDCBD82871C8}" type="datetime8">
              <a:rPr kumimoji="0" lang="tr-TR" sz="800" b="0" i="0" u="none" strike="noStrike" kern="1200" cap="none" spc="0" normalizeH="0" baseline="0" noProof="0" smtClean="0">
                <a:ln>
                  <a:noFill/>
                </a:ln>
                <a:solidFill>
                  <a:srgbClr val="000000"/>
                </a:solidFill>
                <a:effectLst/>
                <a:uLnTx/>
                <a:uFillTx/>
                <a:latin typeface="Comic Sans MS" pitchFamily="66" charset="0"/>
              </a:rPr>
              <a:pPr/>
              <a:t>17.06.2025 13:40</a:t>
            </a:fld>
            <a:r>
              <a:rPr kumimoji="0" lang="tr-TR" sz="800" b="0" i="0" u="none" strike="noStrike" kern="1200" cap="none" spc="0" normalizeH="0" baseline="0" noProof="0" dirty="0">
                <a:ln>
                  <a:noFill/>
                </a:ln>
                <a:solidFill>
                  <a:srgbClr val="000000"/>
                </a:solidFill>
                <a:effectLst/>
                <a:uLnTx/>
                <a:uFillTx/>
                <a:latin typeface="Comic Sans MS" pitchFamily="66" charset="0"/>
              </a:rPr>
              <a:t>                                                        </a:t>
            </a:r>
            <a:r>
              <a:rPr kumimoji="0" lang="tr-TR" sz="1000" b="1" i="0" u="none" strike="noStrike" kern="1200" cap="none" spc="0" normalizeH="0" baseline="0" noProof="0" dirty="0">
                <a:ln>
                  <a:noFill/>
                </a:ln>
                <a:solidFill>
                  <a:srgbClr val="000000"/>
                </a:solidFill>
                <a:effectLst/>
                <a:uLnTx/>
                <a:uFillTx/>
                <a:latin typeface="Comic Sans MS" pitchFamily="66" charset="0"/>
              </a:rPr>
              <a:t>                  </a:t>
            </a:r>
            <a:endParaRPr lang="tr-TR" sz="1000" b="1" dirty="0"/>
          </a:p>
        </p:txBody>
      </p:sp>
      <p:pic>
        <p:nvPicPr>
          <p:cNvPr id="15" name="Picture 2" descr="C:\Users\vy\Desktop\is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84727" y="6622455"/>
            <a:ext cx="509618" cy="218142"/>
          </a:xfrm>
          <a:prstGeom prst="rect">
            <a:avLst/>
          </a:prstGeom>
          <a:noFill/>
          <a:extLst>
            <a:ext uri="{909E8E84-426E-40DD-AFC4-6F175D3DCCD1}">
              <a14:hiddenFill xmlns:a14="http://schemas.microsoft.com/office/drawing/2010/main">
                <a:solidFill>
                  <a:srgbClr val="FFFFFF"/>
                </a:solidFill>
              </a14:hiddenFill>
            </a:ext>
          </a:extLst>
        </p:spPr>
      </p:pic>
      <p:sp>
        <p:nvSpPr>
          <p:cNvPr id="17" name="18 Metin kutusu"/>
          <p:cNvSpPr txBox="1">
            <a:spLocks noChangeArrowheads="1"/>
          </p:cNvSpPr>
          <p:nvPr userDrawn="1"/>
        </p:nvSpPr>
        <p:spPr bwMode="auto">
          <a:xfrm>
            <a:off x="19050" y="6564364"/>
            <a:ext cx="571500" cy="231775"/>
          </a:xfrm>
          <a:prstGeom prst="rect">
            <a:avLst/>
          </a:prstGeom>
          <a:noFill/>
          <a:ln>
            <a:noFill/>
          </a:ln>
        </p:spPr>
        <p:txBody>
          <a:bodyPr>
            <a:spAutoFit/>
          </a:bodyPr>
          <a:lstStyle>
            <a:lvl1pPr>
              <a:defRPr sz="900">
                <a:solidFill>
                  <a:schemeClr val="tx1"/>
                </a:solidFill>
                <a:latin typeface="Arial" charset="0"/>
              </a:defRPr>
            </a:lvl1pPr>
            <a:lvl2pPr marL="742950" indent="-285750">
              <a:defRPr sz="900">
                <a:solidFill>
                  <a:schemeClr val="tx1"/>
                </a:solidFill>
                <a:latin typeface="Arial" charset="0"/>
              </a:defRPr>
            </a:lvl2pPr>
            <a:lvl3pPr marL="1143000" indent="-228600">
              <a:defRPr sz="900">
                <a:solidFill>
                  <a:schemeClr val="tx1"/>
                </a:solidFill>
                <a:latin typeface="Arial" charset="0"/>
              </a:defRPr>
            </a:lvl3pPr>
            <a:lvl4pPr marL="1600200" indent="-228600">
              <a:defRPr sz="900">
                <a:solidFill>
                  <a:schemeClr val="tx1"/>
                </a:solidFill>
                <a:latin typeface="Arial" charset="0"/>
              </a:defRPr>
            </a:lvl4pPr>
            <a:lvl5pPr marL="2057400" indent="-228600">
              <a:defRPr sz="900">
                <a:solidFill>
                  <a:schemeClr val="tx1"/>
                </a:solidFill>
                <a:latin typeface="Arial" charset="0"/>
              </a:defRPr>
            </a:lvl5pPr>
            <a:lvl6pPr marL="2514600" indent="-228600" eaLnBrk="0" fontAlgn="base" hangingPunct="0">
              <a:spcBef>
                <a:spcPct val="0"/>
              </a:spcBef>
              <a:spcAft>
                <a:spcPct val="0"/>
              </a:spcAft>
              <a:defRPr sz="900">
                <a:solidFill>
                  <a:schemeClr val="tx1"/>
                </a:solidFill>
                <a:latin typeface="Arial" charset="0"/>
              </a:defRPr>
            </a:lvl6pPr>
            <a:lvl7pPr marL="2971800" indent="-228600" eaLnBrk="0" fontAlgn="base" hangingPunct="0">
              <a:spcBef>
                <a:spcPct val="0"/>
              </a:spcBef>
              <a:spcAft>
                <a:spcPct val="0"/>
              </a:spcAft>
              <a:defRPr sz="900">
                <a:solidFill>
                  <a:schemeClr val="tx1"/>
                </a:solidFill>
                <a:latin typeface="Arial" charset="0"/>
              </a:defRPr>
            </a:lvl7pPr>
            <a:lvl8pPr marL="3429000" indent="-228600" eaLnBrk="0" fontAlgn="base" hangingPunct="0">
              <a:spcBef>
                <a:spcPct val="0"/>
              </a:spcBef>
              <a:spcAft>
                <a:spcPct val="0"/>
              </a:spcAft>
              <a:defRPr sz="900">
                <a:solidFill>
                  <a:schemeClr val="tx1"/>
                </a:solidFill>
                <a:latin typeface="Arial" charset="0"/>
              </a:defRPr>
            </a:lvl8pPr>
            <a:lvl9pPr marL="3886200" indent="-228600" eaLnBrk="0" fontAlgn="base" hangingPunct="0">
              <a:spcBef>
                <a:spcPct val="0"/>
              </a:spcBef>
              <a:spcAft>
                <a:spcPct val="0"/>
              </a:spcAft>
              <a:defRPr sz="900">
                <a:solidFill>
                  <a:schemeClr val="tx1"/>
                </a:solidFill>
                <a:latin typeface="Arial" charset="0"/>
              </a:defRPr>
            </a:lvl9pPr>
          </a:lstStyle>
          <a:p>
            <a:pPr eaLnBrk="0" hangingPunct="0">
              <a:defRPr/>
            </a:pPr>
            <a:fld id="{0FD77824-7CE2-4333-AA0F-10346B90C88A}" type="slidenum">
              <a:rPr lang="tr-TR" altLang="tr-TR" smtClean="0">
                <a:cs typeface="+mn-cs"/>
              </a:rPr>
              <a:pPr eaLnBrk="0" hangingPunct="0">
                <a:defRPr/>
              </a:pPr>
              <a:t>‹#›</a:t>
            </a:fld>
            <a:r>
              <a:rPr lang="tr-TR" altLang="tr-TR" dirty="0">
                <a:cs typeface="+mn-cs"/>
              </a:rPr>
              <a:t>  </a:t>
            </a:r>
          </a:p>
        </p:txBody>
      </p:sp>
      <p:pic>
        <p:nvPicPr>
          <p:cNvPr id="18" name="Picture 5" descr="çşb.jpe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45661" y="27296"/>
            <a:ext cx="518614" cy="518691"/>
          </a:xfrm>
          <a:prstGeom prst="rect">
            <a:avLst/>
          </a:prstGeom>
        </p:spPr>
      </p:pic>
    </p:spTree>
    <p:extLst>
      <p:ext uri="{BB962C8B-B14F-4D97-AF65-F5344CB8AC3E}">
        <p14:creationId xmlns:p14="http://schemas.microsoft.com/office/powerpoint/2010/main" val="55267003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5327" r:id="rId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66C7D"/>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6BB76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2"/>
          <p:cNvSpPr/>
          <p:nvPr/>
        </p:nvSpPr>
        <p:spPr>
          <a:xfrm>
            <a:off x="1440492" y="700643"/>
            <a:ext cx="6187859" cy="5165767"/>
          </a:xfrm>
          <a:prstGeom prst="rect">
            <a:avLst/>
          </a:prstGeom>
          <a:blipFill>
            <a:blip r:embed="rId2" cstate="print"/>
            <a:stretch>
              <a:fillRect/>
            </a:stretch>
          </a:blipFill>
        </p:spPr>
        <p:txBody>
          <a:bodyPr wrap="square" lIns="0" tIns="0" rIns="0" bIns="0" rtlCol="0"/>
          <a:lstStyle/>
          <a:p>
            <a:endParaRPr/>
          </a:p>
        </p:txBody>
      </p:sp>
      <p:pic>
        <p:nvPicPr>
          <p:cNvPr id="6" name="Picture 2"/>
          <p:cNvPicPr>
            <a:picLocks noChangeAspect="1" noChangeArrowheads="1"/>
          </p:cNvPicPr>
          <p:nvPr/>
        </p:nvPicPr>
        <p:blipFill>
          <a:blip r:embed="rId3" cstate="print"/>
          <a:srcRect l="3899" r="5589"/>
          <a:stretch>
            <a:fillRect/>
          </a:stretch>
        </p:blipFill>
        <p:spPr bwMode="auto">
          <a:xfrm>
            <a:off x="218365" y="5711868"/>
            <a:ext cx="8666328" cy="73710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Konuşma Balonu: Köşeleri Yuvarlanmış Dikdörtgen 1"/>
          <p:cNvSpPr/>
          <p:nvPr/>
        </p:nvSpPr>
        <p:spPr>
          <a:xfrm>
            <a:off x="184150" y="905068"/>
            <a:ext cx="3174870" cy="1129005"/>
          </a:xfrm>
          <a:prstGeom prst="wedgeRoundRectCallout">
            <a:avLst>
              <a:gd name="adj1" fmla="val 66602"/>
              <a:gd name="adj2" fmla="val 183676"/>
              <a:gd name="adj3" fmla="val 16667"/>
            </a:avLst>
          </a:prstGeom>
          <a:solidFill>
            <a:schemeClr val="accent2">
              <a:lumMod val="5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pPr algn="ctr">
              <a:defRPr/>
            </a:pPr>
            <a:r>
              <a:rPr lang="tr-TR" sz="1800" b="1" dirty="0">
                <a:effectLst/>
                <a:latin typeface="Calibri" panose="020F0502020204030204" pitchFamily="34" charset="0"/>
                <a:ea typeface="Calibri" panose="020F0502020204030204" pitchFamily="34" charset="0"/>
                <a:cs typeface="Times New Roman" panose="02020603050405020304" pitchFamily="18" charset="0"/>
              </a:rPr>
              <a:t>MAHKEME KARARLARININ TESCİLİ İLE İLGİLİ UYGULAMALAR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eaLnBrk="1" hangingPunct="1">
              <a:defRPr/>
            </a:pP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6 Dikdörtgen"/>
          <p:cNvSpPr/>
          <p:nvPr/>
        </p:nvSpPr>
        <p:spPr>
          <a:xfrm>
            <a:off x="2286000" y="3546540"/>
            <a:ext cx="4572000" cy="1015663"/>
          </a:xfrm>
          <a:prstGeom prst="rect">
            <a:avLst/>
          </a:prstGeom>
        </p:spPr>
        <p:txBody>
          <a:bodyPr>
            <a:spAutoFit/>
          </a:bodyPr>
          <a:lstStyle/>
          <a:p>
            <a:pPr algn="ctr">
              <a:buFont typeface="Wingdings" pitchFamily="2" charset="2"/>
              <a:buChar char="§"/>
            </a:pPr>
            <a:r>
              <a:rPr lang="tr-TR" sz="2000" b="1" dirty="0">
                <a:solidFill>
                  <a:schemeClr val="accent2">
                    <a:lumMod val="50000"/>
                  </a:schemeClr>
                </a:solidFill>
                <a:latin typeface="+mn-lt"/>
              </a:rPr>
              <a:t>GİRİŞ</a:t>
            </a:r>
          </a:p>
          <a:p>
            <a:pPr algn="ctr">
              <a:buFont typeface="Wingdings" pitchFamily="2" charset="2"/>
              <a:buChar char="§"/>
            </a:pPr>
            <a:r>
              <a:rPr lang="tr-TR" sz="2000" b="1" dirty="0">
                <a:solidFill>
                  <a:schemeClr val="accent2">
                    <a:lumMod val="50000"/>
                  </a:schemeClr>
                </a:solidFill>
                <a:latin typeface="+mn-lt"/>
              </a:rPr>
              <a:t>  UYGULAMA ÖRNEKLERİ</a:t>
            </a:r>
          </a:p>
          <a:p>
            <a:pPr algn="ctr">
              <a:buFont typeface="Wingdings" pitchFamily="2" charset="2"/>
              <a:buChar char="§"/>
            </a:pPr>
            <a:r>
              <a:rPr lang="tr-TR" sz="2000" b="1" dirty="0">
                <a:solidFill>
                  <a:schemeClr val="accent2">
                    <a:lumMod val="50000"/>
                  </a:schemeClr>
                </a:solidFill>
                <a:latin typeface="+mn-lt"/>
              </a:rPr>
              <a:t>SONUÇ</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830B7B47-BC56-44E4-8D86-02796A537713}"/>
              </a:ext>
            </a:extLst>
          </p:cNvPr>
          <p:cNvSpPr txBox="1"/>
          <p:nvPr/>
        </p:nvSpPr>
        <p:spPr>
          <a:xfrm>
            <a:off x="517849" y="1567544"/>
            <a:ext cx="8108302" cy="4585871"/>
          </a:xfrm>
          <a:prstGeom prst="rect">
            <a:avLst/>
          </a:prstGeom>
          <a:noFill/>
        </p:spPr>
        <p:txBody>
          <a:bodyPr wrap="square" rtlCol="0">
            <a:spAutoFit/>
          </a:bodyPr>
          <a:lstStyle/>
          <a:p>
            <a:pPr algn="just"/>
            <a:r>
              <a:rPr lang="tr-TR" sz="1800" i="1" dirty="0">
                <a:effectLst/>
                <a:latin typeface="Calibri" panose="020F0502020204030204" pitchFamily="34" charset="0"/>
                <a:ea typeface="Calibri" panose="020F0502020204030204" pitchFamily="34" charset="0"/>
                <a:cs typeface="Times New Roman" panose="02020603050405020304" pitchFamily="18" charset="0"/>
              </a:rPr>
              <a:t>(3) </a:t>
            </a:r>
            <a:r>
              <a:rPr lang="tr-TR" sz="18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Mahkeme  kararlarının  uygulanması  sırasında;  tapu  kütüğünde  ad,  </a:t>
            </a:r>
            <a:r>
              <a:rPr lang="tr-TR" sz="1800" b="1" i="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soyad</a:t>
            </a:r>
            <a:r>
              <a:rPr lang="tr-TR" sz="18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ve  baba adındaki yanlış ya da eksikliklerin varlığı halinde ise</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öncelikle mahkeme kararında yer alan taraf ile tapu kaydındaki isimlerin birbiriyle örtüşmediği durumlarda, öncelikle,  Hukuk Muhakemeleri Kanunun 304'üncü maddesi gereği, kararda davalı olarak gösterilen kişinin isminde yazı  hatası  yapılıp  yapılmadığı  hususunun  ilgili  Mahkemeden  sorularak  yazım  yanlışlığının bildirilmesi halinde </a:t>
            </a:r>
            <a:r>
              <a:rPr lang="tr-TR" sz="18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hükmün tashih ettirilmek suretiyle kararın tescil edilmesi</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ancak, mahkeme kararında herhangi bir yazı hatası olmadığının bildirilmesi halinde ise, tapu kaydında hak sahibi görülen kişinin ismindeki yanlışlığın mahkeme kararında yer aldığı şekliyle tashih ettirilmesinin ilgili  İdareden(Kamulaştırmayı  yapan)  talep  edilmesi,  kayıt  malikinin  isminin  mahkeme kararındaki  haliyle  İdaremizin  ilgili  mevzuatı  gereğince  tashihinden  sonra  kararın  infazı gerekmektedir.”</a:t>
            </a:r>
            <a:r>
              <a:rPr lang="tr-TR" sz="1800" dirty="0">
                <a:effectLst/>
                <a:latin typeface="Calibri" panose="020F0502020204030204" pitchFamily="34" charset="0"/>
                <a:ea typeface="Calibri" panose="020F0502020204030204" pitchFamily="34" charset="0"/>
                <a:cs typeface="Times New Roman" panose="02020603050405020304" pitchFamily="18" charset="0"/>
              </a:rPr>
              <a:t> şeklinde mahalline talimat verilmiştir.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24.01.2018 tarihli, 94203732-120.14-E.64502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3095392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FC860879-F34A-4B75-84F9-49C2CB351D1E}"/>
              </a:ext>
            </a:extLst>
          </p:cNvPr>
          <p:cNvSpPr txBox="1"/>
          <p:nvPr/>
        </p:nvSpPr>
        <p:spPr>
          <a:xfrm>
            <a:off x="2015412" y="774441"/>
            <a:ext cx="4945224" cy="1538883"/>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(3) </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 MAHKEME KARARLARININ UYGULANMASINDA MÜKERRERLİK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74A412C7-6E31-4A14-9D69-C8E1D259A00E}"/>
              </a:ext>
            </a:extLst>
          </p:cNvPr>
          <p:cNvSpPr txBox="1"/>
          <p:nvPr/>
        </p:nvSpPr>
        <p:spPr>
          <a:xfrm>
            <a:off x="466531" y="1833039"/>
            <a:ext cx="8416212" cy="5062283"/>
          </a:xfrm>
          <a:prstGeom prst="rect">
            <a:avLst/>
          </a:prstGeom>
          <a:noFill/>
        </p:spPr>
        <p:txBody>
          <a:bodyPr wrap="square" rtlCol="0">
            <a:spAutoFit/>
          </a:bodyPr>
          <a:lstStyle/>
          <a:p>
            <a:pPr algn="just">
              <a:lnSpc>
                <a:spcPct val="107000"/>
              </a:lnSpc>
              <a:spcAft>
                <a:spcPts val="800"/>
              </a:spcAft>
            </a:pPr>
            <a:r>
              <a:rPr lang="tr-TR" sz="1400" dirty="0">
                <a:effectLst/>
                <a:latin typeface="Calibri" panose="020F0502020204030204" pitchFamily="34" charset="0"/>
                <a:ea typeface="Calibri" panose="020F0502020204030204" pitchFamily="34" charset="0"/>
                <a:cs typeface="Times New Roman" panose="02020603050405020304" pitchFamily="18" charset="0"/>
              </a:rPr>
              <a:t>Mersin ili,  Silifke   ilçesi, …Mahallesi  …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parselin  bulunduğu  alanda tapulama çalışmalarının 1976 yılında yapılarak söz konusu X parselin 104160 m</a:t>
            </a:r>
            <a:r>
              <a:rPr lang="tr-TR" sz="14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tr-TR" sz="1400" dirty="0">
                <a:effectLst/>
                <a:latin typeface="Calibri" panose="020F0502020204030204" pitchFamily="34" charset="0"/>
                <a:ea typeface="Calibri" panose="020F0502020204030204" pitchFamily="34" charset="0"/>
                <a:cs typeface="Times New Roman" panose="02020603050405020304" pitchFamily="18" charset="0"/>
              </a:rPr>
              <a:t>  tespit gördüğü, inceleme    konusu   X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parselin   tapulama    sonucu    kesinleşmediği    ve    dava  açıldığı, Silifke  Kadastro    Mahkemesi'nce  verilen  18.02.2011    tarih    …    E.,  …  K.  sayılı kararın  Maliye  Hazinesi  vekili  tarafından  temyiz  edildiği,  Yargıtay 16. Hukuk Dairesi'nin 05.11.2012 tarihli ve … E. … K. sayılı onama kararı ile söz konusu davanın …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 yönünden tespitin kesinleştiği; diğer taraftan söz konusu karara göre, …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parselden,  Bilirkişi  krokisinde  …A  harfi  ile gösterilen  1608.20  m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lik</a:t>
            </a:r>
            <a:r>
              <a:rPr lang="tr-TR" sz="1400" dirty="0">
                <a:effectLst/>
                <a:latin typeface="Calibri" panose="020F0502020204030204" pitchFamily="34" charset="0"/>
                <a:ea typeface="Calibri" panose="020F0502020204030204" pitchFamily="34" charset="0"/>
                <a:cs typeface="Times New Roman" panose="02020603050405020304" pitchFamily="18" charset="0"/>
              </a:rPr>
              <a:t>  A  parsel,  Bilirkişi  krokisinde  …B  harfi  ile gösterilen 25530.91 m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lik</a:t>
            </a:r>
            <a:r>
              <a:rPr lang="tr-TR" sz="1400" dirty="0">
                <a:effectLst/>
                <a:latin typeface="Calibri" panose="020F0502020204030204" pitchFamily="34" charset="0"/>
                <a:ea typeface="Calibri" panose="020F0502020204030204" pitchFamily="34" charset="0"/>
                <a:cs typeface="Times New Roman" panose="02020603050405020304" pitchFamily="18" charset="0"/>
              </a:rPr>
              <a:t> B parsel ve Bilirkişi krokisinde …C harfi ile gösterilen 7388 m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lik</a:t>
            </a:r>
            <a:r>
              <a:rPr lang="tr-TR" sz="1400" dirty="0">
                <a:effectLst/>
                <a:latin typeface="Calibri" panose="020F0502020204030204" pitchFamily="34" charset="0"/>
                <a:ea typeface="Calibri" panose="020F0502020204030204" pitchFamily="34" charset="0"/>
                <a:cs typeface="Times New Roman" panose="02020603050405020304" pitchFamily="18" charset="0"/>
              </a:rPr>
              <a:t> C parsel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ifrazen</a:t>
            </a:r>
            <a:r>
              <a:rPr lang="tr-TR" sz="1400" dirty="0">
                <a:effectLst/>
                <a:latin typeface="Calibri" panose="020F0502020204030204" pitchFamily="34" charset="0"/>
                <a:ea typeface="Calibri" panose="020F0502020204030204" pitchFamily="34" charset="0"/>
                <a:cs typeface="Times New Roman" panose="02020603050405020304" pitchFamily="18" charset="0"/>
              </a:rPr>
              <a:t> ayrılarak Hazine adına tescil edildiği,  geriye kalan 69632.89 m2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lik</a:t>
            </a:r>
            <a:r>
              <a:rPr lang="tr-TR" sz="1400" dirty="0">
                <a:effectLst/>
                <a:latin typeface="Calibri" panose="020F0502020204030204" pitchFamily="34" charset="0"/>
                <a:ea typeface="Calibri" panose="020F0502020204030204" pitchFamily="34" charset="0"/>
                <a:cs typeface="Times New Roman" panose="02020603050405020304" pitchFamily="18" charset="0"/>
              </a:rPr>
              <a:t> kısmın ise X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 olarak kaldığı ve X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parselin 1/6 şar paydan A mirasçıları; B, C, Ç, D,E ve F adlarına tescil edildiği,</a:t>
            </a:r>
          </a:p>
          <a:p>
            <a:pPr algn="just">
              <a:lnSpc>
                <a:spcPct val="107000"/>
              </a:lnSpc>
              <a:spcAft>
                <a:spcPts val="800"/>
              </a:spcAft>
            </a:pPr>
            <a:r>
              <a:rPr lang="tr-TR" sz="1400" dirty="0">
                <a:effectLst/>
                <a:latin typeface="Calibri" panose="020F0502020204030204" pitchFamily="34" charset="0"/>
                <a:ea typeface="Calibri" panose="020F0502020204030204" pitchFamily="34" charset="0"/>
                <a:cs typeface="Times New Roman" panose="02020603050405020304" pitchFamily="18" charset="0"/>
              </a:rPr>
              <a:t>Daha  sonra,  C’nin  parseldeki  payını Y firmasına sattığı, satış işleminden sonra da 18.06.2013 tarihinde Silifke 2. Asliye Hukuk Mahkemesinde …E. sayılı dosyada hasım olarak Maliye  Hazinesi,  Silifke  Belediye  Başkanlığı  ve  Mersin  Büyükşehir Belediye Başkanlığı'nın gösterilerek dava açıldığı,  Bilirkişi raporuna göre dava konusu yerin 152862.96 m2 olduğu, A ve C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parsellerin tamamının B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parselin de 22842 m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lik</a:t>
            </a:r>
            <a:r>
              <a:rPr lang="tr-TR" sz="1400" dirty="0">
                <a:effectLst/>
                <a:latin typeface="Calibri" panose="020F0502020204030204" pitchFamily="34" charset="0"/>
                <a:ea typeface="Calibri" panose="020F0502020204030204" pitchFamily="34" charset="0"/>
                <a:cs typeface="Times New Roman" panose="02020603050405020304" pitchFamily="18" charset="0"/>
              </a:rPr>
              <a:t> kısmının X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parselin 68721 m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lik</a:t>
            </a:r>
            <a:r>
              <a:rPr lang="tr-TR" sz="1400" dirty="0">
                <a:effectLst/>
                <a:latin typeface="Calibri" panose="020F0502020204030204" pitchFamily="34" charset="0"/>
                <a:ea typeface="Calibri" panose="020F0502020204030204" pitchFamily="34" charset="0"/>
                <a:cs typeface="Times New Roman" panose="02020603050405020304" pitchFamily="18" charset="0"/>
              </a:rPr>
              <a:t> kısmının dava konusu yer içinde kaldığı; dava sonucunda Silifke  2.  Asliye  Hukuk Mahkemesi'nin  26.05.2015 tarihli  ve  …  E.  ve  …  K. sayılı kararı ile davanın reddine karar verildiği ve kararın kesinleştiği, tesciline  karar  verilen  ve  A  harfi  ile  gösterilen  kısımla X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400" dirty="0">
                <a:effectLst/>
                <a:latin typeface="Calibri" panose="020F0502020204030204" pitchFamily="34" charset="0"/>
                <a:ea typeface="Calibri" panose="020F0502020204030204" pitchFamily="34" charset="0"/>
                <a:cs typeface="Times New Roman" panose="02020603050405020304" pitchFamily="18" charset="0"/>
              </a:rPr>
              <a:t>    parselin  mükerrerlik  oluşturduğu  gerekçesiyle  kararın  uygulanamadığı,</a:t>
            </a:r>
          </a:p>
          <a:p>
            <a:pPr algn="ctr"/>
            <a:endParaRPr lang="tr-TR" sz="4000" dirty="0">
              <a:latin typeface="Arial Black" pitchFamily="34" charset="0"/>
            </a:endParaRPr>
          </a:p>
        </p:txBody>
      </p:sp>
    </p:spTree>
    <p:extLst>
      <p:ext uri="{BB962C8B-B14F-4D97-AF65-F5344CB8AC3E}">
        <p14:creationId xmlns:p14="http://schemas.microsoft.com/office/powerpoint/2010/main" val="44478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1866EA6F-63EA-456B-B576-B862864D61DB}"/>
              </a:ext>
            </a:extLst>
          </p:cNvPr>
          <p:cNvSpPr txBox="1"/>
          <p:nvPr/>
        </p:nvSpPr>
        <p:spPr>
          <a:xfrm>
            <a:off x="279918" y="1212980"/>
            <a:ext cx="8322906" cy="5758115"/>
          </a:xfrm>
          <a:prstGeom prst="rect">
            <a:avLst/>
          </a:prstGeom>
          <a:noFill/>
        </p:spPr>
        <p:txBody>
          <a:bodyPr wrap="square" rtlCol="0">
            <a:spAutoFit/>
          </a:bodyPr>
          <a:lstStyle/>
          <a:p>
            <a:pPr algn="just">
              <a:lnSpc>
                <a:spcPct val="107000"/>
              </a:lnSpc>
              <a:spcAft>
                <a:spcPts val="800"/>
              </a:spcAft>
            </a:pPr>
            <a:r>
              <a:rPr lang="tr-TR" sz="1600" b="1" dirty="0">
                <a:effectLst/>
                <a:latin typeface="Calibri" panose="020F0502020204030204" pitchFamily="34" charset="0"/>
                <a:ea typeface="Calibri" panose="020F0502020204030204" pitchFamily="34" charset="0"/>
                <a:cs typeface="Times New Roman" panose="02020603050405020304" pitchFamily="18" charset="0"/>
              </a:rPr>
              <a:t>Mevzuat: </a:t>
            </a:r>
            <a:r>
              <a:rPr lang="tr-TR" sz="1600" dirty="0">
                <a:effectLst/>
                <a:latin typeface="Calibri" panose="020F0502020204030204" pitchFamily="34" charset="0"/>
                <a:ea typeface="Calibri" panose="020F0502020204030204" pitchFamily="34" charset="0"/>
                <a:cs typeface="Times New Roman" panose="02020603050405020304" pitchFamily="18" charset="0"/>
              </a:rPr>
              <a:t>Anayasa'nın  138'inci  maddesi, 6100 sayılı Hukuk Muhakemeleri Kanunu'nun "Kesin Hüküm" başlıklı 303'üncü  maddesi.</a:t>
            </a:r>
          </a:p>
          <a:p>
            <a:pPr algn="just">
              <a:lnSpc>
                <a:spcPct val="107000"/>
              </a:lnSpc>
              <a:spcAft>
                <a:spcPts val="800"/>
              </a:spcAft>
            </a:pPr>
            <a:r>
              <a:rPr lang="tr-TR" sz="16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16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600" dirty="0">
                <a:effectLst/>
                <a:latin typeface="Calibri" panose="020F0502020204030204" pitchFamily="34" charset="0"/>
                <a:ea typeface="Calibri" panose="020F0502020204030204" pitchFamily="34" charset="0"/>
                <a:cs typeface="Times New Roman" panose="02020603050405020304" pitchFamily="18" charset="0"/>
              </a:rPr>
              <a:t>  “….Mersin  ili,  Silifke  ilçesi,  …  Mahallesi  X  parsel  ait  tapu kayıtları  incelendiğinde,  söz  konusu  parselin  hükmen  1/6  şar  hisseli  olmak  üzere  ; B, C, Ç, D,E ve F adlarına tescilli  iken, C’nin parseldeki payını X firmasına  sattığı  ve  satış  işleminden  sonra  18.06.2013 tarihinde  Silifke  2.  Asliye  Hukuk Mahkemesinde  …  Esas  sayılı  davayı  açtığı,  diğer hissedarların  bu  davada  taraf  olarak  yer  almadığı  ve  bu  davanın  diğer  hissedarlara  ihbar edilmediği; gerek Silifke Kadastro  Mahkemesi'nin  18.02.2011  tarihli  …  Esas, … sayılı kararında gerekse Silifke Asliye Hukuk Mahkemesi'nin 26.05.2015 tarihli, … E. ve  …  K.  sayılı  kararında  davacı/davalı  olarak  C’nin davalarda  taraf olarak yer aldığı; ancak, C’nin parseldeki payını üçüncü kişiye devrettiği bu kişinin  de  davada  taraf  olarak  yer  almadığı  göz  önüne  alındığında,  6100  sayılı  Hukuk Muhakemeleri Kanunu'nun 303'üncü maddesinin ikinci fıkrası gereğince, bir hüküm, davada veya karşılık davada ileri sürülen taleplerden, sadece hükme bağlanmış olanlar hakkında kesin hüküm edeceğinden, Silifke Asliye Hukuk Mahkemesi'nin 26.05.2015 tarihli, … E. ve …  K.  sayılı  kararının  bu  yönüyle  de  uygulanmasının  mümkün  olmadığı,…” şeklinde mahalline talimat verilmiştir. </a:t>
            </a:r>
            <a:r>
              <a:rPr lang="tr-TR" sz="16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10.03.2020 tarihli, 75467089-105-E.778413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1660152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3B0F33EE-57AC-41D3-B5A6-CDF943F0C5D2}"/>
              </a:ext>
            </a:extLst>
          </p:cNvPr>
          <p:cNvSpPr txBox="1"/>
          <p:nvPr/>
        </p:nvSpPr>
        <p:spPr>
          <a:xfrm>
            <a:off x="1418254" y="895738"/>
            <a:ext cx="6167534" cy="1538883"/>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(4) </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 HARÇ VE DÖNER SERMAYE ÜCRETİNDEN MUAF OLAN KAMU KURUMLARINA İLİŞKİN MAHKEME KARARLARININ İBRAZI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3A4C0DE6-FA61-4970-A0E4-6F9FDCEB8432}"/>
              </a:ext>
            </a:extLst>
          </p:cNvPr>
          <p:cNvSpPr txBox="1"/>
          <p:nvPr/>
        </p:nvSpPr>
        <p:spPr>
          <a:xfrm>
            <a:off x="634481" y="2434621"/>
            <a:ext cx="8052318" cy="3200876"/>
          </a:xfrm>
          <a:prstGeom prst="rect">
            <a:avLst/>
          </a:prstGeom>
          <a:noFill/>
        </p:spPr>
        <p:txBody>
          <a:bodyPr wrap="square" rtlCol="0">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Taşınmaz  malikleriyle  2942  sayılı Kamulaştırma  Kanunu  8'inci  maddesi  kapsamında  uzlaşma  sağlanamaması  durumunda kanunun  10'uncu  maddesine  göre  kamulaştırma  bedelinin  mahkemece  tespiti  ve  taşınmaz malın  Devlet Su İşleri Genel Müdürlüğü  adına  tescilinin  sağlanması  için  taşınmazın  bulunduğu  yer  Asliye  Hukuk Mahkemesinde  dava  açıldığı,  tapu  müdürlüklerince  dava  sonucu  tescil  hükmü  verilen taşınmazlarla ilgili mahkeme ilamının müdürlüklere intikal etmesinin yeterli görülmediği ve Tapu  Sicili  Tüzüğü  uyarınca  taşınmazın  tapu  siciline  tescilinin  sağlanması  için  Devlet Su İşleri Genel Müdürlüğü’nce istemde  bulunulması  şartının  da  aranıldığı,  </a:t>
            </a:r>
          </a:p>
          <a:p>
            <a:pPr algn="ctr"/>
            <a:endParaRPr lang="tr-TR" sz="4000" dirty="0">
              <a:latin typeface="Arial Black" pitchFamily="34" charset="0"/>
            </a:endParaRPr>
          </a:p>
        </p:txBody>
      </p:sp>
    </p:spTree>
    <p:extLst>
      <p:ext uri="{BB962C8B-B14F-4D97-AF65-F5344CB8AC3E}">
        <p14:creationId xmlns:p14="http://schemas.microsoft.com/office/powerpoint/2010/main" val="2442317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FC0F9BD2-052F-4293-9C6E-E3D0363DD39B}"/>
              </a:ext>
            </a:extLst>
          </p:cNvPr>
          <p:cNvSpPr txBox="1"/>
          <p:nvPr/>
        </p:nvSpPr>
        <p:spPr>
          <a:xfrm>
            <a:off x="559837" y="1362269"/>
            <a:ext cx="8173616" cy="4572021"/>
          </a:xfrm>
          <a:prstGeom prst="rect">
            <a:avLst/>
          </a:prstGeom>
          <a:noFill/>
        </p:spPr>
        <p:txBody>
          <a:bodyPr wrap="square" rtlCol="0">
            <a:spAutoFit/>
          </a:bodyPr>
          <a:lstStyle/>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Mevzuat: </a:t>
            </a:r>
            <a:r>
              <a:rPr lang="tr-TR" sz="1800" dirty="0">
                <a:effectLst/>
                <a:latin typeface="Calibri" panose="020F0502020204030204" pitchFamily="34" charset="0"/>
                <a:ea typeface="Calibri" panose="020F0502020204030204" pitchFamily="34" charset="0"/>
                <a:cs typeface="Times New Roman" panose="02020603050405020304" pitchFamily="18" charset="0"/>
              </a:rPr>
              <a:t>4721  sayılı  Türk  Medeni  Kanunu'nun  705'inci  maddesinin  ikinci  fıkrası, </a:t>
            </a:r>
          </a:p>
          <a:p>
            <a:pPr algn="just">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800" dirty="0">
                <a:effectLst/>
                <a:latin typeface="Calibri" panose="020F0502020204030204" pitchFamily="34" charset="0"/>
                <a:ea typeface="Calibri" panose="020F0502020204030204" pitchFamily="34" charset="0"/>
                <a:cs typeface="Times New Roman" panose="02020603050405020304" pitchFamily="18" charset="0"/>
              </a:rPr>
              <a:t>  “…4721 sayılı Türk Medeni Kanunu'nun 705'inci maddesinin  ikinci  fıkrasında  sayılan  tescilsiz  kazanım  hali  olan  mahkeme  kararlarının uygulanması Anayasal bir zorunluluk olmakla birlikte, doğrudan tescil emri taşımadığından ve Tapu Sicili Tüzüğü'nün 16'ncı maddesinin  birinci  fıkrasına istinaden  yazılı istem  olmadıkça tapu  sicili  üzerinde işlem  yapılamayacağından;  </a:t>
            </a:r>
            <a:r>
              <a:rPr lang="tr-TR" sz="1800" i="1" u="sng" dirty="0">
                <a:effectLst/>
                <a:latin typeface="Calibri" panose="020F0502020204030204" pitchFamily="34" charset="0"/>
                <a:ea typeface="Calibri" panose="020F0502020204030204" pitchFamily="34" charset="0"/>
                <a:cs typeface="Times New Roman" panose="02020603050405020304" pitchFamily="18" charset="0"/>
              </a:rPr>
              <a:t>harç  ve  döner  sermaye  ücretinden  muafiyet olması halinde kararın infazının Tapu Sicili Tüzüğü'nün 23'üncü maddesinin ikinci fıkrası (c) bendi gereğince ilgili kurum ve kuruluşlara ait üst yazıya mahkeme kararı bağlanmak suretiyle ilgili tapu müdürlüğünden talep edilebileceği,…”</a:t>
            </a:r>
            <a:r>
              <a:rPr lang="tr-TR" sz="1800" b="1" i="1"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a:effectLst/>
                <a:latin typeface="Calibri" panose="020F0502020204030204" pitchFamily="34" charset="0"/>
                <a:ea typeface="Calibri" panose="020F0502020204030204" pitchFamily="34" charset="0"/>
                <a:cs typeface="Times New Roman" panose="02020603050405020304" pitchFamily="18" charset="0"/>
              </a:rPr>
              <a:t>şeklinde mahalline talimat verilmiştir.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15.04.2020 tarihli, 75467089-120.01-E.718693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1372025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7913F223-334F-4ABA-8551-F22ACE70518F}"/>
              </a:ext>
            </a:extLst>
          </p:cNvPr>
          <p:cNvSpPr txBox="1"/>
          <p:nvPr/>
        </p:nvSpPr>
        <p:spPr>
          <a:xfrm>
            <a:off x="1315618" y="783771"/>
            <a:ext cx="6326154" cy="1815882"/>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(5)  </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TAPU MÜDÜRLÜĞÜNCE MAHKEMEDEN AÇIKLAYICI HERHANGİ BİR YAZI ARANILMAKSIZIN TESCİLİN MAHKEME KARARINA AYKIRI YAPILMASI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34E2DC98-87CE-4B81-A62D-AB31EE89D23C}"/>
              </a:ext>
            </a:extLst>
          </p:cNvPr>
          <p:cNvSpPr txBox="1"/>
          <p:nvPr/>
        </p:nvSpPr>
        <p:spPr>
          <a:xfrm>
            <a:off x="335903" y="2272129"/>
            <a:ext cx="8560836" cy="4585871"/>
          </a:xfrm>
          <a:prstGeom prst="rect">
            <a:avLst/>
          </a:prstGeom>
          <a:noFill/>
        </p:spPr>
        <p:txBody>
          <a:bodyPr wrap="square" rtlCol="0">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 Mahallesi 171 ada 1 parselde kayıtlı taşınmazda hatalı tescilin dayanağı olan Van 3. Asliye Hukuk Mahkemesi'nin … E., …. K sayılı tapu iptal ve tescil davasına yönelik kararın hüküm kısmı; müşteki A’nın sadece babasından  intikal  eden  hissenin  iptali  ile  davacılar  adına  veraset  iştirak  kuralları gereğince  hisseleri  oranında  davacılar  adına  tesciline,  şeklinde  olduğu;  aynı  zamanda,  işbu kararda A’nın babasından A’nın annesine ve  kardeşine  düşen  A’ya  intikal  eden  hisse  dışında  sadece  babasından  intikal  eden  hissenin  iptali  hususunun  Tapu  Sicil  Müdürlüğü'ne  yazılacak yazıda ayrıntılı olarak belirtilmesine şeklinde hüküm kurulduğu; ancak, Tapu  Müdürlüğünce  mahkemeden  herhangi  bir  yazı  aranılmaksızın  tescilin  veraset iştirak kurallarına aykırı şekilde;  davalı-müştekinin payının iptal edilerek davacıların müştekinin iştirak grubundan çıkarılarak ayrı bir iştirak halinde mülkiyet olarak tescil edilmek suretiyle gerçekleştirildiği;  kararın hem A’nın mirastan gelen bütün payının iptali hem de davacıların müştekinin iştirak grubunda olmaması ve infaz edilmemesi gerekmesine  rağmen infaz edildiği ve hatalı tescilin ortaya çıktığı,</a:t>
            </a:r>
          </a:p>
          <a:p>
            <a:pPr algn="ctr"/>
            <a:endParaRPr lang="tr-TR" sz="4000" dirty="0">
              <a:latin typeface="Arial Black" pitchFamily="34" charset="0"/>
            </a:endParaRPr>
          </a:p>
        </p:txBody>
      </p:sp>
    </p:spTree>
    <p:extLst>
      <p:ext uri="{BB962C8B-B14F-4D97-AF65-F5344CB8AC3E}">
        <p14:creationId xmlns:p14="http://schemas.microsoft.com/office/powerpoint/2010/main" val="2262045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B6B90763-76D4-4F07-AA5E-0F968471E88C}"/>
              </a:ext>
            </a:extLst>
          </p:cNvPr>
          <p:cNvSpPr txBox="1"/>
          <p:nvPr/>
        </p:nvSpPr>
        <p:spPr>
          <a:xfrm>
            <a:off x="205273" y="718457"/>
            <a:ext cx="8733453" cy="6584816"/>
          </a:xfrm>
          <a:prstGeom prst="rect">
            <a:avLst/>
          </a:prstGeom>
          <a:noFill/>
        </p:spPr>
        <p:txBody>
          <a:bodyPr wrap="square" rtlCol="0">
            <a:spAutoFit/>
          </a:bodyPr>
          <a:lstStyle/>
          <a:p>
            <a:pPr algn="just">
              <a:lnSpc>
                <a:spcPct val="107000"/>
              </a:lnSpc>
              <a:spcAft>
                <a:spcPts val="800"/>
              </a:spcAft>
            </a:pPr>
            <a:r>
              <a:rPr lang="tr-TR" sz="1600" b="1" dirty="0">
                <a:effectLst/>
                <a:latin typeface="Calibri" panose="020F0502020204030204" pitchFamily="34" charset="0"/>
                <a:ea typeface="Calibri" panose="020F0502020204030204" pitchFamily="34" charset="0"/>
                <a:cs typeface="Times New Roman" panose="02020603050405020304" pitchFamily="18" charset="0"/>
              </a:rPr>
              <a:t>Mevzuat: </a:t>
            </a:r>
            <a:r>
              <a:rPr lang="tr-TR" sz="1600" dirty="0">
                <a:effectLst/>
                <a:latin typeface="Calibri" panose="020F0502020204030204" pitchFamily="34" charset="0"/>
                <a:ea typeface="Calibri" panose="020F0502020204030204" pitchFamily="34" charset="0"/>
                <a:cs typeface="Times New Roman" panose="02020603050405020304" pitchFamily="18" charset="0"/>
              </a:rPr>
              <a:t>4721  sayılı  Türk  Medenin  Kanunun  "Düzeltme"  başlıklı  1027'nci maddesi, Tapu  Sicili  Tüzüğü'nün  "Ana  veya  yardımcı  siciller  üzerindeki  düzeltmeler" başlıklı 74'üncü maddesi, İdaremizin  "Hisse  Hatalarının  Düzeltilmesi"  başlıklı  23.07.2019 tarihli, 2019/7 (1801) sayılı Genelgesi</a:t>
            </a:r>
          </a:p>
          <a:p>
            <a:pPr algn="just">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600" dirty="0">
                <a:effectLst/>
                <a:latin typeface="Calibri" panose="020F0502020204030204" pitchFamily="34" charset="0"/>
                <a:ea typeface="Calibri" panose="020F0502020204030204" pitchFamily="34" charset="0"/>
                <a:cs typeface="Times New Roman" panose="02020603050405020304" pitchFamily="18" charset="0"/>
              </a:rPr>
              <a:t>  </a:t>
            </a:r>
            <a:r>
              <a:rPr lang="tr-TR" sz="1400" i="1" dirty="0">
                <a:effectLst/>
                <a:latin typeface="Calibri" panose="020F0502020204030204" pitchFamily="34" charset="0"/>
                <a:ea typeface="Calibri" panose="020F0502020204030204" pitchFamily="34" charset="0"/>
                <a:cs typeface="Times New Roman" panose="02020603050405020304" pitchFamily="18" charset="0"/>
              </a:rPr>
              <a:t>“…yapılan hatanın, Van  3. Asliye Hukuk Mahkemesi'nin … E., … K sayılı kararının uygulanması sırasında </a:t>
            </a:r>
            <a:r>
              <a:rPr lang="tr-TR" sz="1400" i="1" dirty="0" err="1">
                <a:effectLst/>
                <a:latin typeface="Calibri" panose="020F0502020204030204" pitchFamily="34" charset="0"/>
                <a:ea typeface="Calibri" panose="020F0502020204030204" pitchFamily="34" charset="0"/>
                <a:cs typeface="Times New Roman" panose="02020603050405020304" pitchFamily="18" charset="0"/>
              </a:rPr>
              <a:t>hisselendirmede</a:t>
            </a:r>
            <a:r>
              <a:rPr lang="tr-TR" sz="1400" i="1" dirty="0">
                <a:effectLst/>
                <a:latin typeface="Calibri" panose="020F0502020204030204" pitchFamily="34" charset="0"/>
                <a:ea typeface="Calibri" panose="020F0502020204030204" pitchFamily="34" charset="0"/>
                <a:cs typeface="Times New Roman" panose="02020603050405020304" pitchFamily="18" charset="0"/>
              </a:rPr>
              <a:t> yapılan hata sonucu ortaya çıktığı Başkanlığımızca değerlendirilmekte olup, söz konusu hisseler üzerinde herhangi bir devir yapılmadığından ve ayni veya şahsi hak tesis edilmediğinden;  aynı  zamanda  tapu  iptal  ve  tescile  ilişkin  mahkeme  kararında  iptal  edilen hisseye  ilişkin  ilgili  tapu  müdürlüğüne  yazı  yazılacağı  belirtildiğinden;  Müfettişlik Makamınca  tanzim  edilen  Ön  İnceleme  raporunun  "B-İSTEM"  başlığı  altında "4-Hukuki  Mukteza  Tayini  Yönünden"  kısmında  yer  alan;  "1-Yapılan hatanın, mahkeme kararının uygulanması sırasında </a:t>
            </a:r>
            <a:r>
              <a:rPr lang="tr-TR" sz="1400" i="1" dirty="0" err="1">
                <a:effectLst/>
                <a:latin typeface="Calibri" panose="020F0502020204030204" pitchFamily="34" charset="0"/>
                <a:ea typeface="Calibri" panose="020F0502020204030204" pitchFamily="34" charset="0"/>
                <a:cs typeface="Times New Roman" panose="02020603050405020304" pitchFamily="18" charset="0"/>
              </a:rPr>
              <a:t>hisselendirmede</a:t>
            </a:r>
            <a:r>
              <a:rPr lang="tr-TR" sz="1400" i="1" dirty="0">
                <a:effectLst/>
                <a:latin typeface="Calibri" panose="020F0502020204030204" pitchFamily="34" charset="0"/>
                <a:ea typeface="Calibri" panose="020F0502020204030204" pitchFamily="34" charset="0"/>
                <a:cs typeface="Times New Roman" panose="02020603050405020304" pitchFamily="18" charset="0"/>
              </a:rPr>
              <a:t> hata yapıldığı şeklinde değerlendirilmesi +halinde, 21.10.2020 tarih 4972806 sayılı Hisse Hatalarının Düzeltilmesi Genelge Ek Duyurunun, II-Mahkeme Kararlarının Tescilinden Kaynaklı Hisse Hataları başlıklı (a) maddesinde belirtilen usule göre çözüme kavuşturulması, mahkeme hakimi ile yapılan görüşmede hükmün icrası gerçekleştiğinden tavzih talebinin reddedildiği bilinmekle, hükümde de belirtildiği üzere davalının ne miktardaki hissesinin davacılar adına tescili gerektiği hususunda Tapu Müdürlüğüne yazı yazılacağı belirtildiğinden bir kez de Tapu Müdürlüğünce davalı müşteki aracılığıyla mahkemeye soru konusu edilmesi ve cevap verilmesi halinde, re sen gerekli düzeltme yapılarak Türk Medeni Kanunun 1019. maddesine göre ilgililerine bildirimde bulunulması» şeklindeki  Müfettişlik  önerilerinin  yerine  getirilerek  söz  konusu mahkeme  kararının  uygulanması;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400" i="1" dirty="0">
                <a:effectLst/>
                <a:latin typeface="Calibri" panose="020F0502020204030204" pitchFamily="34" charset="0"/>
                <a:ea typeface="Calibri" panose="020F0502020204030204" pitchFamily="34" charset="0"/>
                <a:cs typeface="Times New Roman" panose="02020603050405020304" pitchFamily="18" charset="0"/>
              </a:rPr>
              <a:t>… Şayet, ilgili Mahkemeden cevabi yazı gelmez/olumsuz cevap gelir ise;  mahkeme kararının ilgili müdürlükçe yanlış uygulanması sonucu ortaya çıkan ve tapu işlemine dayanan hatanın İdaremizin "Hisse Hatalarının Düzeltilmesi" başlıklı 23.07.2019 tarihli, 2019/7 (1801) sayılı Genelgesinde yer alan hükümler doğrultusunda düzeltilmesi,…” </a:t>
            </a:r>
            <a:r>
              <a:rPr lang="tr-TR" sz="1400" dirty="0">
                <a:effectLst/>
                <a:latin typeface="Calibri" panose="020F0502020204030204" pitchFamily="34" charset="0"/>
                <a:ea typeface="Calibri" panose="020F0502020204030204" pitchFamily="34" charset="0"/>
                <a:cs typeface="Times New Roman" panose="02020603050405020304" pitchFamily="18" charset="0"/>
              </a:rPr>
              <a:t>şeklinde mahalline talimat verilmiştir. </a:t>
            </a:r>
            <a:r>
              <a:rPr lang="tr-TR" sz="14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13.10.2020 tarihli, E-75467089-120.01-1949080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1407835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F5E1DE13-C47B-4F0F-BA7C-DD95877C55FC}"/>
              </a:ext>
            </a:extLst>
          </p:cNvPr>
          <p:cNvSpPr txBox="1"/>
          <p:nvPr/>
        </p:nvSpPr>
        <p:spPr>
          <a:xfrm>
            <a:off x="1343608" y="727789"/>
            <a:ext cx="6316824" cy="1538883"/>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(6)  </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MAHKEME KARARININ TAPU KAYITLARI İLE KARŞILAŞTIRILMAK SURETİYLE YORUMLANARAK UYGULANMASI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54F8405D-4A27-46A4-9A79-A71CB4E2E898}"/>
              </a:ext>
            </a:extLst>
          </p:cNvPr>
          <p:cNvSpPr txBox="1"/>
          <p:nvPr/>
        </p:nvSpPr>
        <p:spPr>
          <a:xfrm>
            <a:off x="475860" y="2015412"/>
            <a:ext cx="8182947" cy="4308872"/>
          </a:xfrm>
          <a:prstGeom prst="rect">
            <a:avLst/>
          </a:prstGeom>
          <a:noFill/>
        </p:spPr>
        <p:txBody>
          <a:bodyPr wrap="square" rtlCol="0">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Pazarcık Asliye Hukuk Mahkemesi'nin 13.07.2018 tarih ve … E. ve … K. sayılı  kararın hüküm kısmında; “…taşınmazların tapu kayıtlarındaki (Satış İşlemi hariç) yalnızca davalılar adına olan hisselerin iptali ile bu hisselerin Gaziantep 1.Sulh Hukuk Mahkemesi'nin 29/08/2016 tarih ve … Esas … Karar sayılı mirasçılık belgesi uyarınca hisseleri oranında TAPUYA KAYIT VE TESCİLİNE" şeklinde hüküm tesis edildiği; işbu mahkeme kararına istinaden Kahramanmaraş ili, Pazarcık ilçesi,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Sakarkaya</a:t>
            </a:r>
            <a:r>
              <a:rPr lang="tr-TR" sz="1800" dirty="0">
                <a:effectLst/>
                <a:latin typeface="Calibri" panose="020F0502020204030204" pitchFamily="34" charset="0"/>
                <a:ea typeface="Calibri" panose="020F0502020204030204" pitchFamily="34" charset="0"/>
                <a:cs typeface="Times New Roman" panose="02020603050405020304" pitchFamily="18" charset="0"/>
              </a:rPr>
              <a:t> Mahallesi … Ada …  parsel  ile,  Kahramanmaraş  ili,  Pazarcık  ilçesi,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Sakarkaya</a:t>
            </a:r>
            <a:r>
              <a:rPr lang="tr-TR" sz="1800" dirty="0">
                <a:effectLst/>
                <a:latin typeface="Calibri" panose="020F0502020204030204" pitchFamily="34" charset="0"/>
                <a:ea typeface="Calibri" panose="020F0502020204030204" pitchFamily="34" charset="0"/>
                <a:cs typeface="Times New Roman" panose="02020603050405020304" pitchFamily="18" charset="0"/>
              </a:rPr>
              <a:t>  Mahallesi  …  Ada  …  parsel  sayılı  taşınmazların  tescil  edilmesi  talebinde  bulunulduğu; ancak, mirasçılardan A’nın hissesini 15.06.2017  tarih  ve  …  yevmiye ile  B’ye  sattığı;  mahkemenin hüküm kısmında atıfta bulunduğu üzere Gaziantep 1. Sulh Hukuk Mahkemesi'nin 29.08.2016 tarihli ve … Esas … Karar sayılı mirasçılık belgesinde daha önce satış yapan mirasçılardan A’ya tekrardan  hisse  verildiğinden uygulanması talep edilen kararın icra edilemediği, </a:t>
            </a:r>
          </a:p>
          <a:p>
            <a:pPr algn="ctr"/>
            <a:endParaRPr lang="tr-TR" sz="4000" dirty="0">
              <a:latin typeface="Arial Black" pitchFamily="34" charset="0"/>
            </a:endParaRPr>
          </a:p>
        </p:txBody>
      </p:sp>
    </p:spTree>
    <p:extLst>
      <p:ext uri="{BB962C8B-B14F-4D97-AF65-F5344CB8AC3E}">
        <p14:creationId xmlns:p14="http://schemas.microsoft.com/office/powerpoint/2010/main" val="1161825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71BA4812-2B61-4253-B12F-9881A26D6B13}"/>
              </a:ext>
            </a:extLst>
          </p:cNvPr>
          <p:cNvSpPr txBox="1"/>
          <p:nvPr/>
        </p:nvSpPr>
        <p:spPr>
          <a:xfrm>
            <a:off x="615820" y="1446245"/>
            <a:ext cx="7697756" cy="3682931"/>
          </a:xfrm>
          <a:prstGeom prst="rect">
            <a:avLst/>
          </a:prstGeom>
          <a:noFill/>
        </p:spPr>
        <p:txBody>
          <a:bodyPr wrap="square" rtlCol="0">
            <a:spAutoFit/>
          </a:bodyPr>
          <a:lstStyle/>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Mevzuat:</a:t>
            </a:r>
            <a:r>
              <a:rPr lang="tr-TR" sz="1800" dirty="0">
                <a:effectLst/>
                <a:latin typeface="Calibri" panose="020F0502020204030204" pitchFamily="34" charset="0"/>
                <a:ea typeface="Calibri" panose="020F0502020204030204" pitchFamily="34" charset="0"/>
                <a:cs typeface="Times New Roman" panose="02020603050405020304" pitchFamily="18" charset="0"/>
              </a:rPr>
              <a:t> Anayasa'nın  138'inci  maddesi.</a:t>
            </a:r>
          </a:p>
          <a:p>
            <a:pPr algn="just">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800" dirty="0">
                <a:effectLst/>
                <a:latin typeface="Calibri" panose="020F0502020204030204" pitchFamily="34" charset="0"/>
                <a:ea typeface="Calibri" panose="020F0502020204030204" pitchFamily="34" charset="0"/>
                <a:cs typeface="Times New Roman" panose="02020603050405020304" pitchFamily="18" charset="0"/>
              </a:rPr>
              <a:t>  “…davalılardan  A’nın hissesini B’ye sattığı, mahkeme kararında da bu satışı yapılan hissenin değerlendirme dışında tutulduğunun belirtildiği; dolayısıyla Gaziantep 1.Sulh Hukuk Mahkemesi'nin  29/08/2016  tarihli  ve  …  Esas  …  Karar  sayılı  mirasçılık belgesi uyarınca mirasçılar arasında payları oranında yeni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hisselendirmenin</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u="sng" dirty="0">
                <a:effectLst/>
                <a:latin typeface="Calibri" panose="020F0502020204030204" pitchFamily="34" charset="0"/>
                <a:ea typeface="Calibri" panose="020F0502020204030204" pitchFamily="34" charset="0"/>
                <a:cs typeface="Times New Roman" panose="02020603050405020304" pitchFamily="18" charset="0"/>
              </a:rPr>
              <a:t>sadece iptal edilen hisseler üzerinden hesaplanması gerektiği;…” </a:t>
            </a:r>
            <a:r>
              <a:rPr lang="tr-TR" sz="1800" dirty="0">
                <a:effectLst/>
                <a:latin typeface="Calibri" panose="020F0502020204030204" pitchFamily="34" charset="0"/>
                <a:ea typeface="Calibri" panose="020F0502020204030204" pitchFamily="34" charset="0"/>
                <a:cs typeface="Times New Roman" panose="02020603050405020304" pitchFamily="18" charset="0"/>
              </a:rPr>
              <a:t>şeklinde mahalline talimat verilmiştir.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25.09.2020 tarihli, E-75467089-120.01-2125396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1304160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8CF4DCA5-AEF2-44FA-A384-6C10621F1D00}"/>
              </a:ext>
            </a:extLst>
          </p:cNvPr>
          <p:cNvSpPr txBox="1"/>
          <p:nvPr/>
        </p:nvSpPr>
        <p:spPr>
          <a:xfrm>
            <a:off x="1679510" y="765110"/>
            <a:ext cx="5393094" cy="1538883"/>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(7) </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MAHKEME KARARLARININ RE SEN UYGULANAMAYACAĞI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C7A200BE-7C2E-432C-92A3-598291C7E8BC}"/>
              </a:ext>
            </a:extLst>
          </p:cNvPr>
          <p:cNvSpPr txBox="1"/>
          <p:nvPr/>
        </p:nvSpPr>
        <p:spPr>
          <a:xfrm>
            <a:off x="324239" y="1987420"/>
            <a:ext cx="8495522" cy="4601644"/>
          </a:xfrm>
          <a:prstGeom prst="rect">
            <a:avLst/>
          </a:prstGeom>
          <a:noFill/>
        </p:spPr>
        <p:txBody>
          <a:bodyPr wrap="square" rtlCol="0">
            <a:spAutoFit/>
          </a:bodyPr>
          <a:lstStyle/>
          <a:p>
            <a:pPr algn="just">
              <a:lnSpc>
                <a:spcPct val="107000"/>
              </a:lnSpc>
              <a:spcAft>
                <a:spcPts val="800"/>
              </a:spcAft>
            </a:pPr>
            <a:r>
              <a:rPr lang="tr-TR" sz="1600" i="1" dirty="0">
                <a:effectLst/>
                <a:latin typeface="Calibri" panose="020F0502020204030204" pitchFamily="34" charset="0"/>
                <a:ea typeface="Calibri" panose="020F0502020204030204" pitchFamily="34" charset="0"/>
                <a:cs typeface="Times New Roman" panose="02020603050405020304" pitchFamily="18" charset="0"/>
              </a:rPr>
              <a:t>“…Anayasanın 138'inci maddesi ile yargı kararlarının gereğinin idarece yerine getirilmesi zorunluluğu açık bir şekilde vurgulanmış ise de, mahkeme kararlarını uygulama konusunda idarelerin hiç bir takdir yetkisi olmamakla birlikte, bazı durumlarda </a:t>
            </a:r>
            <a:r>
              <a:rPr lang="tr-TR" sz="16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hukuki imkansızlık, mahkeme kararının uygulama kabiliyetinin olmaması veya fiilen uygulamasının mümkün olmaması gibi </a:t>
            </a:r>
            <a:r>
              <a:rPr lang="tr-TR" sz="1600" i="1" dirty="0">
                <a:effectLst/>
                <a:latin typeface="Calibri" panose="020F0502020204030204" pitchFamily="34" charset="0"/>
                <a:ea typeface="Calibri" panose="020F0502020204030204" pitchFamily="34" charset="0"/>
                <a:cs typeface="Times New Roman" panose="02020603050405020304" pitchFamily="18" charset="0"/>
              </a:rPr>
              <a:t>sebeplerle nadirde olsa Hazine lehine karar verilmiş ama tescili yapılamayan mahkeme kararları ile </a:t>
            </a:r>
            <a:r>
              <a:rPr lang="tr-TR" sz="1600" i="1" dirty="0" err="1">
                <a:effectLst/>
                <a:latin typeface="Calibri" panose="020F0502020204030204" pitchFamily="34" charset="0"/>
                <a:ea typeface="Calibri" panose="020F0502020204030204" pitchFamily="34" charset="0"/>
                <a:cs typeface="Times New Roman" panose="02020603050405020304" pitchFamily="18" charset="0"/>
              </a:rPr>
              <a:t>karşılaşılabilinmektedir</a:t>
            </a:r>
            <a:r>
              <a:rPr lang="tr-TR" sz="1600" i="1" dirty="0">
                <a:effectLst/>
                <a:latin typeface="Calibri" panose="020F0502020204030204" pitchFamily="34" charset="0"/>
                <a:ea typeface="Calibri" panose="020F0502020204030204" pitchFamily="34" charset="0"/>
                <a:cs typeface="Times New Roman" panose="02020603050405020304" pitchFamily="18" charset="0"/>
              </a:rPr>
              <a:t>.</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i="1" dirty="0">
                <a:effectLst/>
                <a:latin typeface="Calibri" panose="020F0502020204030204" pitchFamily="34" charset="0"/>
                <a:ea typeface="Calibri" panose="020F0502020204030204" pitchFamily="34" charset="0"/>
                <a:cs typeface="Times New Roman" panose="02020603050405020304" pitchFamily="18" charset="0"/>
              </a:rPr>
              <a:t>3402 sayılı Kadastro Kanunu'nun 12'nci maddesine istinaden kadastro mahkemesinin kesinleşmiş mahkeme kararlarının talep olmaksızın tapu kütüklerine re sen kaydının yapılması istisnai bir durumdur; kural olarak, kanunlarda veya Tapu Sicil Tüzüğünde belirlenen istisnalar dışında, yazılı istem olmadıkça tapu sicili üzerinde işlem yapılamamaktadır. Ayrıca, 6100 sayılı Hukuk Muhakemeleri Kanunu'nun 321'inci maddesinin ikinci fıkrasında, mahkeme kararlarının davanın taraflarına tebliğ edileceği düzenlendiğinden, hazine lehine karar verilen mahkeme kararları davanın tarafı olan Hazine Avukatları/</a:t>
            </a:r>
            <a:r>
              <a:rPr lang="tr-TR" sz="1600" i="1" dirty="0" err="1">
                <a:effectLst/>
                <a:latin typeface="Calibri" panose="020F0502020204030204" pitchFamily="34" charset="0"/>
                <a:ea typeface="Calibri" panose="020F0502020204030204" pitchFamily="34" charset="0"/>
                <a:cs typeface="Times New Roman" panose="02020603050405020304" pitchFamily="18" charset="0"/>
              </a:rPr>
              <a:t>Muhakemat</a:t>
            </a:r>
            <a:r>
              <a:rPr lang="tr-TR" sz="1600" i="1" dirty="0">
                <a:effectLst/>
                <a:latin typeface="Calibri" panose="020F0502020204030204" pitchFamily="34" charset="0"/>
                <a:ea typeface="Calibri" panose="020F0502020204030204" pitchFamily="34" charset="0"/>
                <a:cs typeface="Times New Roman" panose="02020603050405020304" pitchFamily="18" charset="0"/>
              </a:rPr>
              <a:t> Müdürlüklerine tebliğ edilmekte olup, söz konusu kararlar re sen işlem yapılmak üzere İdaremize tebliğ edilmemektedir.” </a:t>
            </a:r>
            <a:r>
              <a:rPr lang="tr-TR" sz="1600" dirty="0">
                <a:effectLst/>
                <a:latin typeface="Calibri" panose="020F0502020204030204" pitchFamily="34" charset="0"/>
                <a:ea typeface="Calibri" panose="020F0502020204030204" pitchFamily="34" charset="0"/>
                <a:cs typeface="Times New Roman" panose="02020603050405020304" pitchFamily="18" charset="0"/>
              </a:rPr>
              <a:t>şeklinde mahalline talimat verilmiştir. </a:t>
            </a:r>
            <a:r>
              <a:rPr lang="tr-TR" sz="16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05.08.2019 tarihli, 75467089-105-E.3008247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18048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25158AF2-D657-4604-A508-00CE83F5A198}"/>
              </a:ext>
            </a:extLst>
          </p:cNvPr>
          <p:cNvSpPr txBox="1"/>
          <p:nvPr/>
        </p:nvSpPr>
        <p:spPr>
          <a:xfrm>
            <a:off x="2304661" y="783772"/>
            <a:ext cx="4264089" cy="1261884"/>
          </a:xfrm>
          <a:prstGeom prst="rect">
            <a:avLst/>
          </a:prstGeom>
          <a:noFill/>
        </p:spPr>
        <p:txBody>
          <a:bodyPr wrap="square" rtlCol="0">
            <a:spAutoFit/>
          </a:bodyPr>
          <a:lstStyle/>
          <a:p>
            <a:pPr algn="ctr"/>
            <a:r>
              <a:rPr lang="tr-TR" sz="4400" b="1" dirty="0">
                <a:effectLst/>
                <a:latin typeface="Calibri" panose="020F0502020204030204" pitchFamily="34" charset="0"/>
                <a:ea typeface="Calibri" panose="020F0502020204030204" pitchFamily="34" charset="0"/>
                <a:cs typeface="Times New Roman" panose="02020603050405020304" pitchFamily="18" charset="0"/>
              </a:rPr>
              <a:t>GİRİŞ</a:t>
            </a:r>
            <a:endParaRPr lang="tr-TR" sz="44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3200" dirty="0">
              <a:latin typeface="Arial Black" pitchFamily="34" charset="0"/>
            </a:endParaRPr>
          </a:p>
        </p:txBody>
      </p:sp>
      <p:sp>
        <p:nvSpPr>
          <p:cNvPr id="3" name="Metin kutusu 2">
            <a:extLst>
              <a:ext uri="{FF2B5EF4-FFF2-40B4-BE49-F238E27FC236}">
                <a16:creationId xmlns:a16="http://schemas.microsoft.com/office/drawing/2014/main" id="{4D173A01-5A26-4DEB-8DF5-2250130B2A8A}"/>
              </a:ext>
            </a:extLst>
          </p:cNvPr>
          <p:cNvSpPr txBox="1"/>
          <p:nvPr/>
        </p:nvSpPr>
        <p:spPr>
          <a:xfrm>
            <a:off x="541176" y="1926304"/>
            <a:ext cx="8164285" cy="3654462"/>
          </a:xfrm>
          <a:prstGeom prst="rect">
            <a:avLst/>
          </a:prstGeom>
          <a:noFill/>
        </p:spPr>
        <p:txBody>
          <a:bodyPr wrap="square" rtlCol="0">
            <a:spAutoFit/>
          </a:bodyPr>
          <a:lstStyle/>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Mahkeme ilamları, tapu sicili dışında tescilden önce taşınmaz mülkiyetinin kazanılmasını sağlayan sebeplerdendir. Tapu Sicili Tüzüğünün 20/</a:t>
            </a:r>
            <a:r>
              <a:rPr lang="tr-TR" sz="1800" dirty="0">
                <a:latin typeface="Calibri" panose="020F0502020204030204" pitchFamily="34" charset="0"/>
                <a:ea typeface="Calibri" panose="020F0502020204030204" pitchFamily="34" charset="0"/>
                <a:cs typeface="Times New Roman" panose="02020603050405020304" pitchFamily="18" charset="0"/>
              </a:rPr>
              <a:t>e</a:t>
            </a:r>
            <a:r>
              <a:rPr lang="tr-TR" sz="1800" dirty="0">
                <a:effectLst/>
                <a:latin typeface="Calibri" panose="020F0502020204030204" pitchFamily="34" charset="0"/>
                <a:ea typeface="Calibri" panose="020F0502020204030204" pitchFamily="34" charset="0"/>
                <a:cs typeface="Times New Roman" panose="02020603050405020304" pitchFamily="18" charset="0"/>
              </a:rPr>
              <a:t> maddesinde, mahkeme kararına dayalı tescillerde, kesinleşmiş mahkeme kararı aranacağı belirtilmiştir. Bununla birlikte; Anayasanın 138’inci maddesi;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"...yasama ve yürütme organları ile idare, mahkeme kararlarına uymak zorundadır, bu organlar ve idare, mahkeme kararlarını hiçbir surette değiştiremez ve bunların yerine getirilmesini geciktiremez</a:t>
            </a:r>
            <a:r>
              <a:rPr lang="tr-TR" sz="1800" dirty="0">
                <a:effectLst/>
                <a:latin typeface="Calibri" panose="020F0502020204030204" pitchFamily="34" charset="0"/>
                <a:ea typeface="Calibri" panose="020F0502020204030204" pitchFamily="34" charset="0"/>
                <a:cs typeface="Times New Roman" panose="02020603050405020304" pitchFamily="18" charset="0"/>
              </a:rPr>
              <a:t>." hükmündedir.</a:t>
            </a:r>
          </a:p>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İşbu sunuda, tapu sicilinde, Adli/İdari Mahkemelerce verilen kararlarının uygulanmasında en sık karşılaşılan sorunlara değinilmiş; yine, mahkeme kararlarının uygulanmasına ilişkin olarak varsa Yargıtay içtihatları ve bilimsel makalelerden faydalanmak suretiyle, İdaremizce bahsi geçen sunum konusuna ilişkin olarak getirilen çözüm önerileri genel usul ve esaslar çerçevesinde ortaya konulmuştur. </a:t>
            </a:r>
            <a:endParaRPr lang="tr-TR" sz="1400" dirty="0">
              <a:latin typeface="Arial Black"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91FAE21D-1E6F-44C8-BD1E-C050C6FE1782}"/>
              </a:ext>
            </a:extLst>
          </p:cNvPr>
          <p:cNvSpPr txBox="1"/>
          <p:nvPr/>
        </p:nvSpPr>
        <p:spPr>
          <a:xfrm>
            <a:off x="1735495" y="821094"/>
            <a:ext cx="5505060" cy="1538883"/>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(8) </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 KESİNLEŞMİŞ AMA UYGULANMAYAN MAHKEME KARARI BULUNAN TAŞINMAZIN CEBRİ SATIŞI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2304BB98-A2BA-4D1F-9C1E-8C6FDCB54EB6}"/>
              </a:ext>
            </a:extLst>
          </p:cNvPr>
          <p:cNvSpPr txBox="1"/>
          <p:nvPr/>
        </p:nvSpPr>
        <p:spPr>
          <a:xfrm>
            <a:off x="550506" y="1987420"/>
            <a:ext cx="8080310" cy="4585871"/>
          </a:xfrm>
          <a:prstGeom prst="rect">
            <a:avLst/>
          </a:prstGeom>
          <a:noFill/>
        </p:spPr>
        <p:txBody>
          <a:bodyPr wrap="square" rtlCol="0">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Taşınmaz üzerine İstanbul 21.Asliye Hukuk Mahkemesi'nin … Esas sayılı dosyasından üçüncü kişilere devir ve temlikinin önlenmesi amacıyla 20.11.2013 tarihinde ihtiyati tedbir tesisi şerhinin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işlenildiği</a:t>
            </a:r>
            <a:r>
              <a:rPr lang="tr-TR" sz="1800" dirty="0">
                <a:effectLst/>
                <a:latin typeface="Calibri" panose="020F0502020204030204" pitchFamily="34" charset="0"/>
                <a:ea typeface="Calibri" panose="020F0502020204030204" pitchFamily="34" charset="0"/>
                <a:cs typeface="Times New Roman" panose="02020603050405020304" pitchFamily="18" charset="0"/>
              </a:rPr>
              <a:t>, daha sonra taşınmaz üzerine muhtelif tarihlerde haciz şerhlerinin verildiği, ihtiyati tedbir dosyasından devam eden davaya ilişkin olarak; "… 93/3750 arsa paylı 19 numaralı bağımsız bölümün davalı X firması adına olan tapu kaydının iptali ile 1/2 şer pay oranında davacılar A ve B adına tapuya tesciline, …" şeklinde İstanbul 21.Asliye Hukuk Mahkemesi'nin 26.04.2016 tarihli ve … E., … K. sayılı kararı ile hüküm tesis edildiği ve söz konusu mahkeme kararının </a:t>
            </a:r>
            <a:r>
              <a:rPr lang="tr-TR" sz="1800" u="sng" dirty="0">
                <a:effectLst/>
                <a:latin typeface="Calibri" panose="020F0502020204030204" pitchFamily="34" charset="0"/>
                <a:ea typeface="Calibri" panose="020F0502020204030204" pitchFamily="34" charset="0"/>
                <a:cs typeface="Times New Roman" panose="02020603050405020304" pitchFamily="18" charset="0"/>
              </a:rPr>
              <a:t>30.06.2016 tarihinde kesinleştiği</a:t>
            </a:r>
            <a:r>
              <a:rPr lang="tr-TR" sz="1800" dirty="0">
                <a:effectLst/>
                <a:latin typeface="Calibri" panose="020F0502020204030204" pitchFamily="34" charset="0"/>
                <a:ea typeface="Calibri" panose="020F0502020204030204" pitchFamily="34" charset="0"/>
                <a:cs typeface="Times New Roman" panose="02020603050405020304" pitchFamily="18" charset="0"/>
              </a:rPr>
              <a:t>; ayrıca, söz konusu taşınmaz üzerinde bulunan haciz alacakları nedeniyle İstanbul 10.İcra Müdürlüğü'nün … E. sayılı dosyasından taşınmazın satışa çıkarıldığı, İstanbul 7.İcra Hukuk Mahkemesi'nin …. E. sayılı dosyasında görülen ihalenin feshi davasının reddi üzerine söz konusu satışın ihalesi alıcısı C adına </a:t>
            </a:r>
            <a:r>
              <a:rPr lang="tr-TR" sz="1800" u="sng" dirty="0">
                <a:effectLst/>
                <a:latin typeface="Calibri" panose="020F0502020204030204" pitchFamily="34" charset="0"/>
                <a:ea typeface="Calibri" panose="020F0502020204030204" pitchFamily="34" charset="0"/>
                <a:cs typeface="Times New Roman" panose="02020603050405020304" pitchFamily="18" charset="0"/>
              </a:rPr>
              <a:t>18.12.2017 tarihinde kesinleştiği</a:t>
            </a:r>
            <a:r>
              <a:rPr lang="tr-TR" sz="1800" dirty="0">
                <a:effectLst/>
                <a:latin typeface="Calibri" panose="020F0502020204030204" pitchFamily="34" charset="0"/>
                <a:ea typeface="Calibri" panose="020F0502020204030204" pitchFamily="34" charset="0"/>
                <a:cs typeface="Times New Roman" panose="02020603050405020304" pitchFamily="18" charset="0"/>
              </a:rPr>
              <a:t>, ihale alıcısı C tarafından 25.12.2017 tarihinde … başvuru numarası ile cebri satış işlemi için talepte bulunduğu,</a:t>
            </a:r>
          </a:p>
          <a:p>
            <a:pPr algn="ctr"/>
            <a:endParaRPr lang="tr-TR" sz="4000" dirty="0">
              <a:latin typeface="Arial Black" pitchFamily="34" charset="0"/>
            </a:endParaRPr>
          </a:p>
        </p:txBody>
      </p:sp>
    </p:spTree>
    <p:extLst>
      <p:ext uri="{BB962C8B-B14F-4D97-AF65-F5344CB8AC3E}">
        <p14:creationId xmlns:p14="http://schemas.microsoft.com/office/powerpoint/2010/main" val="1959435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B1DF16A8-227E-4E07-B0A1-47D324B54A5B}"/>
              </a:ext>
            </a:extLst>
          </p:cNvPr>
          <p:cNvSpPr txBox="1"/>
          <p:nvPr/>
        </p:nvSpPr>
        <p:spPr>
          <a:xfrm>
            <a:off x="569168" y="1642188"/>
            <a:ext cx="7968342" cy="4275658"/>
          </a:xfrm>
          <a:prstGeom prst="rect">
            <a:avLst/>
          </a:prstGeom>
          <a:noFill/>
        </p:spPr>
        <p:txBody>
          <a:bodyPr wrap="square" rtlCol="0">
            <a:spAutoFit/>
          </a:bodyPr>
          <a:lstStyle/>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Mevzuat: </a:t>
            </a:r>
            <a:r>
              <a:rPr lang="tr-TR" sz="1800" dirty="0">
                <a:effectLst/>
                <a:latin typeface="Calibri" panose="020F0502020204030204" pitchFamily="34" charset="0"/>
                <a:ea typeface="Calibri" panose="020F0502020204030204" pitchFamily="34" charset="0"/>
                <a:cs typeface="Times New Roman" panose="02020603050405020304" pitchFamily="18" charset="0"/>
              </a:rPr>
              <a:t>Anayasanın 138'inci maddesi, 4721 sayılı Türk Medeni Kanunu'nun 705'inci maddesi, 6100 sayılı Hukuk Muhakemeleri Kanunu'nun 389'uncu maddesi.</a:t>
            </a:r>
          </a:p>
          <a:p>
            <a:pPr algn="just">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İçtihat: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a:t>
            </a:r>
            <a:r>
              <a:rPr lang="tr-TR" sz="1800" i="1" u="sng" dirty="0">
                <a:effectLst/>
                <a:latin typeface="Calibri" panose="020F0502020204030204" pitchFamily="34" charset="0"/>
                <a:ea typeface="Calibri" panose="020F0502020204030204" pitchFamily="34" charset="0"/>
                <a:cs typeface="Times New Roman" panose="02020603050405020304" pitchFamily="18" charset="0"/>
              </a:rPr>
              <a:t>Dairemizin süregelen içtihatlarına göre tedbir kararları, sadece malikin taşınmazı üçüncü kişilere </a:t>
            </a:r>
            <a:r>
              <a:rPr lang="tr-TR" sz="1800" i="1" u="sng" dirty="0" err="1">
                <a:effectLst/>
                <a:latin typeface="Calibri" panose="020F0502020204030204" pitchFamily="34" charset="0"/>
                <a:ea typeface="Calibri" panose="020F0502020204030204" pitchFamily="34" charset="0"/>
                <a:cs typeface="Times New Roman" panose="02020603050405020304" pitchFamily="18" charset="0"/>
              </a:rPr>
              <a:t>rızai</a:t>
            </a:r>
            <a:r>
              <a:rPr lang="tr-TR" sz="1800" i="1" u="sng" dirty="0">
                <a:effectLst/>
                <a:latin typeface="Calibri" panose="020F0502020204030204" pitchFamily="34" charset="0"/>
                <a:ea typeface="Calibri" panose="020F0502020204030204" pitchFamily="34" charset="0"/>
                <a:cs typeface="Times New Roman" panose="02020603050405020304" pitchFamily="18" charset="0"/>
              </a:rPr>
              <a:t> devrini ve tasarruflarını engeller</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Yoksa üçüncü kişilere cebri icra yolu ile satışını engellemez. O halde mahkemece ileri sürülen diğer fesih sebepleri incelenerek oluşacak sonuca göre bir karar verilmesi gerekirken, tedbir verilen davaların tamamının taşınmazın aynından kaynaklanan davalar olduğu ve tedbirin de kaldırıldığının bildirilmediği gerekçesiyle davanın kabulüyle ihalenin feshine karar verilmesi isabetsizdir." </a:t>
            </a:r>
            <a:r>
              <a:rPr lang="tr-TR" sz="1800" b="1" i="1" dirty="0">
                <a:effectLst/>
                <a:latin typeface="Calibri" panose="020F0502020204030204" pitchFamily="34" charset="0"/>
                <a:ea typeface="Calibri" panose="020F0502020204030204" pitchFamily="34" charset="0"/>
                <a:cs typeface="Times New Roman" panose="02020603050405020304" pitchFamily="18" charset="0"/>
              </a:rPr>
              <a:t>(</a:t>
            </a:r>
            <a:r>
              <a:rPr lang="tr-TR" sz="1800" b="1" dirty="0">
                <a:effectLst/>
                <a:latin typeface="Calibri" panose="020F0502020204030204" pitchFamily="34" charset="0"/>
                <a:ea typeface="Calibri" panose="020F0502020204030204" pitchFamily="34" charset="0"/>
                <a:cs typeface="Times New Roman" panose="02020603050405020304" pitchFamily="18" charset="0"/>
              </a:rPr>
              <a:t>Yargıtay 12. Hukuk Dairesi'nin 05.04.2011 tarihli, 2010/22335 E., 2011/5578 K. sayılı kararı)</a:t>
            </a:r>
          </a:p>
          <a:p>
            <a:pPr algn="ctr"/>
            <a:endParaRPr lang="tr-TR" sz="4000" dirty="0">
              <a:latin typeface="Arial Black" pitchFamily="34" charset="0"/>
            </a:endParaRPr>
          </a:p>
        </p:txBody>
      </p:sp>
    </p:spTree>
    <p:extLst>
      <p:ext uri="{BB962C8B-B14F-4D97-AF65-F5344CB8AC3E}">
        <p14:creationId xmlns:p14="http://schemas.microsoft.com/office/powerpoint/2010/main" val="1024544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22BCD094-11DA-4053-91BC-AEA1C056DFEB}"/>
              </a:ext>
            </a:extLst>
          </p:cNvPr>
          <p:cNvSpPr txBox="1"/>
          <p:nvPr/>
        </p:nvSpPr>
        <p:spPr>
          <a:xfrm>
            <a:off x="261258" y="887135"/>
            <a:ext cx="8621484" cy="5970865"/>
          </a:xfrm>
          <a:prstGeom prst="rect">
            <a:avLst/>
          </a:prstGeom>
          <a:noFill/>
        </p:spPr>
        <p:txBody>
          <a:bodyPr wrap="square" rtlCol="0">
            <a:spAutoFit/>
          </a:bodyPr>
          <a:lstStyle/>
          <a:p>
            <a:pPr algn="just"/>
            <a:r>
              <a:rPr lang="tr-TR" sz="18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“…İstanbul 21. Asliye Hukuk Mahkemesi'nin 26.04.2016 tarihli ve … E., … K. sayılı kararının Türk Medeni Kanunu'nun 705'nci maddesi gereğince kesinleşme tarihinin cebri icra satışının kesinleşme tarihinden önce olması, tapuda tescil edilmemiş olsa da cebri satış kararının kesinleşmesinden/infazından önce mahkeme kararı gereği taşınmazın mülkiyetinin kazanılmış olması sebebiyle söz konusu kararın Anayasa'nın 138'inci maddesi gereğince infazı gerekirken davacı tarafından da tescilinin talep edilmemesi ve bu nedenle sonraki tarihte kesinleşen cebri satış kararının infazının talep edildiği, bu kapsamda söz konusu taşınmaza ilişkin kesinleşmiş iki tane tescilsiz iktisap halinin bulunması nedeni ile, bunlardan İstanbul 21. Asliye Hukuk Mahkemesi'nin kesinleşmiş kararının (söz konusu kararın 19.09.2017 tarihli … yevmiye </a:t>
            </a:r>
            <a:r>
              <a:rPr lang="tr-TR" sz="1800" i="1"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işlemle "Tescile yönelik kesinleşmiş mahkeme kararı vardır" şeklinde tapu kütüğünün beyanlar sütununda belirtildiği) daha önce olmasına rağmen, İcra Müdürlüğü'nün satış kararının da kesinleşmesi nedeniyle kesinleşen cebri satış kararının tapu kütüğünün beyanlar sütununda belirtilmesi, </a:t>
            </a:r>
            <a:r>
              <a:rPr lang="tr-TR" sz="18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ancak, söz konusu mahkeme kararının tescil hükmünün (talep edilmesi halinde) mü yoksa cebri satış kararının mı tescil edileceği konusunda bu aşamada İdaremizce yapılabilecek bir husus bulunmadığından, "Devletin Kusursuz Sorumluluğu" ilkesi karşısında Hazine zararının önlenmesi ve Devletin menfaatinin korunması amacıyla konunun hükmen halli gerektiği,</a:t>
            </a:r>
            <a:r>
              <a:rPr lang="tr-TR" sz="1800" i="1" dirty="0">
                <a:effectLst/>
                <a:latin typeface="Calibri" panose="020F0502020204030204" pitchFamily="34" charset="0"/>
                <a:ea typeface="Calibri" panose="020F0502020204030204" pitchFamily="34" charset="0"/>
                <a:cs typeface="Times New Roman" panose="02020603050405020304" pitchFamily="18" charset="0"/>
              </a:rPr>
              <a:t>…”</a:t>
            </a:r>
            <a:r>
              <a:rPr lang="tr-TR" sz="1800" dirty="0">
                <a:effectLst/>
                <a:latin typeface="Calibri" panose="020F0502020204030204" pitchFamily="34" charset="0"/>
                <a:ea typeface="Calibri" panose="020F0502020204030204" pitchFamily="34" charset="0"/>
                <a:cs typeface="Times New Roman" panose="02020603050405020304" pitchFamily="18" charset="0"/>
              </a:rPr>
              <a:t> şeklinde mahalline talimat verilmiştir.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19.03.2018 tarihli, 94203732-105-E.426882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2135075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8DEDA5B0-2221-41FB-A198-10573FD2B9EA}"/>
              </a:ext>
            </a:extLst>
          </p:cNvPr>
          <p:cNvSpPr txBox="1"/>
          <p:nvPr/>
        </p:nvSpPr>
        <p:spPr>
          <a:xfrm>
            <a:off x="1530220" y="681135"/>
            <a:ext cx="5896947" cy="2092881"/>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(9)</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 İLAMININ KESİNLEŞTİĞİNE İLİŞKİN KESİNLEŞME TARİHİNİ DE İÇERİR YAZI VEYA KESİNLEŞME ŞERHLİ KARARA İSTİNADEN MAHKEME KARARININ UYGULANMASI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(Örnek 1)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033B8A0B-046B-412F-B654-D58563556CE7}"/>
              </a:ext>
            </a:extLst>
          </p:cNvPr>
          <p:cNvSpPr txBox="1"/>
          <p:nvPr/>
        </p:nvSpPr>
        <p:spPr>
          <a:xfrm>
            <a:off x="494522" y="2593910"/>
            <a:ext cx="8378890" cy="3477875"/>
          </a:xfrm>
          <a:prstGeom prst="rect">
            <a:avLst/>
          </a:prstGeom>
          <a:noFill/>
        </p:spPr>
        <p:txBody>
          <a:bodyPr wrap="square" rtlCol="0">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Osmaniye Kadastro Mahkemesi’nin … E. ve … K. sayılı kararı ile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Nohuttepe</a:t>
            </a:r>
            <a:r>
              <a:rPr lang="tr-TR" sz="1800" dirty="0">
                <a:effectLst/>
                <a:latin typeface="Calibri" panose="020F0502020204030204" pitchFamily="34" charset="0"/>
                <a:ea typeface="Calibri" panose="020F0502020204030204" pitchFamily="34" charset="0"/>
                <a:cs typeface="Times New Roman" panose="02020603050405020304" pitchFamily="18" charset="0"/>
              </a:rPr>
              <a:t> … parselin 7500 hissesi A ve 7500 hissesi de B ve C adlarına tespit ve tesciline karar verildiği ancak kararda kesinleşme şerhi bulunmadığı için tescil edilmediği, bunun üzerine A mirasçıları tarafından Osmaniye 2. Asliye Hukuk Mahkemesine tapu iptali ve tescil davası açıldığı ve …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800" dirty="0">
                <a:effectLst/>
                <a:latin typeface="Calibri" panose="020F0502020204030204" pitchFamily="34" charset="0"/>
                <a:ea typeface="Calibri" panose="020F0502020204030204" pitchFamily="34" charset="0"/>
                <a:cs typeface="Times New Roman" panose="02020603050405020304" pitchFamily="18" charset="0"/>
              </a:rPr>
              <a:t> parselin 7500 hissesi … E. ve … kesinleşmiş kararı ile D,E ve F adlarına veraset ilamındaki hisseleri oranında tesciline karar verildiği ve Yargıtay'ın 04.04.2014 tarihinde onaylandığı, tespit ve tescile ilişkin verilen kararların temyizi kabil olduğundan taraflara tebliğinden sonra kesinlik kazanacağından, tescil tarihinin Osmaniye Kadastro Mahkemesinin … E. ve … K. sayılı karar tarihi mi, yoksa Osmaniye 2. Asliye Hukuk Mahkemesinin … sayılı karar tarihi mi olacağı, </a:t>
            </a:r>
          </a:p>
          <a:p>
            <a:pPr algn="ctr"/>
            <a:endParaRPr lang="tr-TR" sz="4000" dirty="0">
              <a:latin typeface="Arial Black" pitchFamily="34" charset="0"/>
            </a:endParaRPr>
          </a:p>
        </p:txBody>
      </p:sp>
    </p:spTree>
    <p:extLst>
      <p:ext uri="{BB962C8B-B14F-4D97-AF65-F5344CB8AC3E}">
        <p14:creationId xmlns:p14="http://schemas.microsoft.com/office/powerpoint/2010/main" val="2278500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200B1F65-E85F-4DDE-BE5D-64AE096A208B}"/>
              </a:ext>
            </a:extLst>
          </p:cNvPr>
          <p:cNvSpPr txBox="1"/>
          <p:nvPr/>
        </p:nvSpPr>
        <p:spPr>
          <a:xfrm>
            <a:off x="494522" y="1660849"/>
            <a:ext cx="8061649" cy="4572021"/>
          </a:xfrm>
          <a:prstGeom prst="rect">
            <a:avLst/>
          </a:prstGeom>
          <a:noFill/>
        </p:spPr>
        <p:txBody>
          <a:bodyPr wrap="square" rtlCol="0">
            <a:spAutoFit/>
          </a:bodyPr>
          <a:lstStyle/>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Mevzuat: </a:t>
            </a:r>
            <a:r>
              <a:rPr lang="tr-TR" sz="1800" dirty="0">
                <a:effectLst/>
                <a:latin typeface="Calibri" panose="020F0502020204030204" pitchFamily="34" charset="0"/>
                <a:ea typeface="Calibri" panose="020F0502020204030204" pitchFamily="34" charset="0"/>
                <a:cs typeface="Times New Roman" panose="02020603050405020304" pitchFamily="18" charset="0"/>
              </a:rPr>
              <a:t>6100 sayılı Kanun'un 350/2 maddesi, Tapu Sicili Tüzüğü'nün 20/e maddesi, 6100 sayılı Kanun'un 302/4 maddesi.</a:t>
            </a:r>
          </a:p>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“…taşınmazın tamamının 15000 hisse kabul edilerek, 7500 hissesinin A mirasçıları olan </a:t>
            </a:r>
            <a:r>
              <a:rPr lang="tr-TR" sz="1800" dirty="0">
                <a:effectLst/>
                <a:latin typeface="Calibri" panose="020F0502020204030204" pitchFamily="34" charset="0"/>
                <a:ea typeface="Calibri" panose="020F0502020204030204" pitchFamily="34" charset="0"/>
                <a:cs typeface="Times New Roman" panose="02020603050405020304" pitchFamily="18" charset="0"/>
              </a:rPr>
              <a:t>D,E ve F adlarına </a:t>
            </a:r>
            <a:r>
              <a:rPr lang="tr-TR" sz="1800" i="1" dirty="0" err="1">
                <a:effectLst/>
                <a:latin typeface="Calibri" panose="020F0502020204030204" pitchFamily="34" charset="0"/>
                <a:ea typeface="Calibri" panose="020F0502020204030204" pitchFamily="34" charset="0"/>
                <a:cs typeface="Times New Roman" panose="02020603050405020304" pitchFamily="18" charset="0"/>
              </a:rPr>
              <a:t>adlarına</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veraset ilamındaki hisseleri oranında Osmaniye 2. Asliye Hukuk Mahkemesinin … E. ve … K. sayılı kararı doğrultusunda TESCİLİNE, kalan 7500 hissenin ise Kadastro Mahkemesi Hakimliğinin … E.K sayılı ilamının kesinleştiğine ilişkin kesinleşme tarihini de içerir yazısının veya kesinleşme şerhli kararın ibraz edilmesi durumunda bu karara göre veyahut tescile yönelik alınacak yeni bir kesinleşmiş mahkeme kararına göre gereğinin yapılması,…” </a:t>
            </a:r>
            <a:r>
              <a:rPr lang="tr-TR" sz="1800" dirty="0">
                <a:effectLst/>
                <a:latin typeface="Calibri" panose="020F0502020204030204" pitchFamily="34" charset="0"/>
                <a:ea typeface="Calibri" panose="020F0502020204030204" pitchFamily="34" charset="0"/>
                <a:cs typeface="Times New Roman" panose="02020603050405020304" pitchFamily="18" charset="0"/>
              </a:rPr>
              <a:t>şeklinde mahalline talimat verilmiştir.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18/11/2014 tarihli, 94203732-105/71564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675894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C7218510-620F-4759-ACDD-8F4CB54FAF13}"/>
              </a:ext>
            </a:extLst>
          </p:cNvPr>
          <p:cNvSpPr txBox="1"/>
          <p:nvPr/>
        </p:nvSpPr>
        <p:spPr>
          <a:xfrm>
            <a:off x="2248678" y="830424"/>
            <a:ext cx="4404049" cy="1077218"/>
          </a:xfrm>
          <a:prstGeom prst="rect">
            <a:avLst/>
          </a:prstGeom>
          <a:noFill/>
        </p:spPr>
        <p:txBody>
          <a:bodyPr wrap="square" rtlCol="0">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(Örnek 2)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26D8BEF2-5363-4AFE-B2A1-EF7A9A2882DB}"/>
              </a:ext>
            </a:extLst>
          </p:cNvPr>
          <p:cNvSpPr txBox="1"/>
          <p:nvPr/>
        </p:nvSpPr>
        <p:spPr>
          <a:xfrm>
            <a:off x="251926" y="1465946"/>
            <a:ext cx="8640147" cy="5655523"/>
          </a:xfrm>
          <a:prstGeom prst="rect">
            <a:avLst/>
          </a:prstGeom>
          <a:noFill/>
        </p:spPr>
        <p:txBody>
          <a:bodyPr wrap="square" rtlCol="0">
            <a:spAutoFit/>
          </a:bodyPr>
          <a:lstStyle/>
          <a:p>
            <a:pPr algn="just">
              <a:lnSpc>
                <a:spcPct val="107000"/>
              </a:lnSpc>
              <a:spcAft>
                <a:spcPts val="800"/>
              </a:spcAft>
            </a:pPr>
            <a:r>
              <a:rPr lang="tr-TR" sz="1600" dirty="0">
                <a:effectLst/>
                <a:latin typeface="Calibri" panose="020F0502020204030204" pitchFamily="34" charset="0"/>
                <a:ea typeface="Calibri" panose="020F0502020204030204" pitchFamily="34" charset="0"/>
                <a:cs typeface="Times New Roman" panose="02020603050405020304" pitchFamily="18" charset="0"/>
              </a:rPr>
              <a:t>“…6100 sayılı Hukuk Muhakemeleri Kanunu'nun 350/2. maddesi uyarınca taşınmaza ilişkin mahkeme kararlarının kesinleşmeden uygulanamayacağı, Tapu Sicili Tüzüğü'nün 20/e. maddesinde ise mahkeme kararlarına istinaden tapu sicilinde yapılacak işlemlerde kesinleşmiş mahkeme kararının aranılacağı düzenlenmiştir. 6100 sayılı Kanun'un 302/4. maddesinde ise, hükmün kesinleştiğinin, ilamın altına ve ya arkasına yazılıp, tarih ve mahkeme mührü konmak ve başkan veya hakim tarafından imzalanmak suretiyle belirtileceği, düzenlenmiştir.</a:t>
            </a:r>
          </a:p>
          <a:p>
            <a:pPr algn="just">
              <a:lnSpc>
                <a:spcPct val="107000"/>
              </a:lnSpc>
              <a:spcAft>
                <a:spcPts val="800"/>
              </a:spcAft>
            </a:pPr>
            <a:r>
              <a:rPr lang="tr-TR" sz="1600" dirty="0">
                <a:effectLst/>
                <a:latin typeface="Calibri" panose="020F0502020204030204" pitchFamily="34" charset="0"/>
                <a:ea typeface="Calibri" panose="020F0502020204030204" pitchFamily="34" charset="0"/>
                <a:cs typeface="Times New Roman" panose="02020603050405020304" pitchFamily="18" charset="0"/>
              </a:rPr>
              <a:t>Bu doğrultuda, Yeşilyurt Arazi Kadastro Mahkemesi'nin 02.11.1960 tarihli ve … E. ve … K. sayılı kararına ilişkin olarak; Malatya Kadastro Mahkemesi'nin Yeşilyurt Tapu Müdürlüğüne hitaben yazmış olduğu 24.12.2018 tarih ve … </a:t>
            </a:r>
            <a:r>
              <a:rPr lang="tr-TR" sz="1600" dirty="0" err="1">
                <a:effectLst/>
                <a:latin typeface="Calibri" panose="020F0502020204030204" pitchFamily="34" charset="0"/>
                <a:ea typeface="Calibri" panose="020F0502020204030204" pitchFamily="34" charset="0"/>
                <a:cs typeface="Times New Roman" panose="02020603050405020304" pitchFamily="18" charset="0"/>
              </a:rPr>
              <a:t>Muh</a:t>
            </a:r>
            <a:r>
              <a:rPr lang="tr-TR" sz="1600" dirty="0">
                <a:effectLst/>
                <a:latin typeface="Calibri" panose="020F0502020204030204" pitchFamily="34" charset="0"/>
                <a:ea typeface="Calibri" panose="020F0502020204030204" pitchFamily="34" charset="0"/>
                <a:cs typeface="Times New Roman" panose="02020603050405020304" pitchFamily="18" charset="0"/>
              </a:rPr>
              <a:t>. sayılı yazısında da belirtildiği üzere söz konusu kararın Yargıtay 7.Hukuk Dairesi'nin 25.02.1961 tarihli ve … Esas, … Karar sayılı ilamı ile onandığı ve yine işbu kararın "aslı gibidir" yazılıp imzalandığı, </a:t>
            </a:r>
            <a:r>
              <a:rPr lang="tr-TR" sz="1600" u="sng" dirty="0">
                <a:effectLst/>
                <a:latin typeface="Calibri" panose="020F0502020204030204" pitchFamily="34" charset="0"/>
                <a:ea typeface="Calibri" panose="020F0502020204030204" pitchFamily="34" charset="0"/>
                <a:cs typeface="Times New Roman" panose="02020603050405020304" pitchFamily="18" charset="0"/>
              </a:rPr>
              <a:t>ancak işbu mahkeme kararında kesinleşme tarihi ve mührünün bulunmadığı,</a:t>
            </a:r>
            <a:r>
              <a:rPr lang="tr-TR" sz="1600" dirty="0">
                <a:effectLst/>
                <a:latin typeface="Calibri" panose="020F0502020204030204" pitchFamily="34" charset="0"/>
                <a:ea typeface="Calibri" panose="020F0502020204030204" pitchFamily="34" charset="0"/>
                <a:cs typeface="Times New Roman" panose="02020603050405020304" pitchFamily="18" charset="0"/>
              </a:rPr>
              <a:t> her ne kadar onama ilamının mahkeme esas defterine </a:t>
            </a:r>
            <a:r>
              <a:rPr lang="tr-TR" sz="1600" dirty="0" err="1">
                <a:effectLst/>
                <a:latin typeface="Calibri" panose="020F0502020204030204" pitchFamily="34" charset="0"/>
                <a:ea typeface="Calibri" panose="020F0502020204030204" pitchFamily="34" charset="0"/>
                <a:cs typeface="Times New Roman" panose="02020603050405020304" pitchFamily="18" charset="0"/>
              </a:rPr>
              <a:t>işlenildiğinin</a:t>
            </a:r>
            <a:r>
              <a:rPr lang="tr-TR" sz="1600" dirty="0">
                <a:effectLst/>
                <a:latin typeface="Calibri" panose="020F0502020204030204" pitchFamily="34" charset="0"/>
                <a:ea typeface="Calibri" panose="020F0502020204030204" pitchFamily="34" charset="0"/>
                <a:cs typeface="Times New Roman" panose="02020603050405020304" pitchFamily="18" charset="0"/>
              </a:rPr>
              <a:t> anlaşılması ile kararın kesinleşmiş olduğuna dair bir karine/kanaat oluşsa da resmi olarak ortada 6100 sayılı Kanun'un 302/4. fıkrasına göre kesinleşme prosedürüne uygun olmayan bir kararın varlığı söz konusu olup; bu kapsamda, karar gereğinin 6100 sayılı Kanun'un 302/4.fıkrasına göre kesinleşme şerhini içeren mahkeme kararının ibraz edilmesi durumunda yerine getirebileceği,…” şeklinde mahalline talimat verilmiştir. </a:t>
            </a:r>
            <a:r>
              <a:rPr lang="tr-TR" sz="16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15.05.2019 tarihli, 75467089-622.01-E.2242433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29480144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926A118-67A9-44A7-91DC-463B09CC547E}"/>
              </a:ext>
            </a:extLst>
          </p:cNvPr>
          <p:cNvSpPr txBox="1"/>
          <p:nvPr/>
        </p:nvSpPr>
        <p:spPr>
          <a:xfrm>
            <a:off x="2202024" y="858417"/>
            <a:ext cx="4562670" cy="1538883"/>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(10) </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MAHKEME KARARININ İNFAZINDA TAHSİL EDİLMESİ GEREKEN HARÇ</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084B1BEE-C917-4995-8A6A-0CABADE2F29B}"/>
              </a:ext>
            </a:extLst>
          </p:cNvPr>
          <p:cNvSpPr txBox="1"/>
          <p:nvPr/>
        </p:nvSpPr>
        <p:spPr>
          <a:xfrm>
            <a:off x="587829" y="2092208"/>
            <a:ext cx="7879701" cy="4765792"/>
          </a:xfrm>
          <a:prstGeom prst="rect">
            <a:avLst/>
          </a:prstGeom>
          <a:noFill/>
        </p:spPr>
        <p:txBody>
          <a:bodyPr wrap="square" rtlCol="0">
            <a:spAutoFit/>
          </a:bodyPr>
          <a:lstStyle/>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A adına kayıtlı … parselin 15.05.2013 tarihli ve 394 yevmiye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800" dirty="0">
                <a:effectLst/>
                <a:latin typeface="Calibri" panose="020F0502020204030204" pitchFamily="34" charset="0"/>
                <a:ea typeface="Calibri" panose="020F0502020204030204" pitchFamily="34" charset="0"/>
                <a:cs typeface="Times New Roman" panose="02020603050405020304" pitchFamily="18" charset="0"/>
              </a:rPr>
              <a:t>  satış işlemi ile B adına tescil edildiği, 29.05.2014 tarihli ve 679 yevmiye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800" dirty="0">
                <a:effectLst/>
                <a:latin typeface="Calibri" panose="020F0502020204030204" pitchFamily="34" charset="0"/>
                <a:ea typeface="Calibri" panose="020F0502020204030204" pitchFamily="34" charset="0"/>
                <a:cs typeface="Times New Roman" panose="02020603050405020304" pitchFamily="18" charset="0"/>
              </a:rPr>
              <a:t> işlem ile de ayni sermeye olarak X Şirketi adına tescil edildiği, yine A adına kayıtlı başka bir parselin de 15.05.2013 tarih ve 394 yevmiye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800" dirty="0">
                <a:effectLst/>
                <a:latin typeface="Calibri" panose="020F0502020204030204" pitchFamily="34" charset="0"/>
                <a:ea typeface="Calibri" panose="020F0502020204030204" pitchFamily="34" charset="0"/>
                <a:cs typeface="Times New Roman" panose="02020603050405020304" pitchFamily="18" charset="0"/>
              </a:rPr>
              <a:t> satış işlemi ile B adına tescil edildiği, 29.05.2014 tarih ve 680 yevmiye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800" dirty="0">
                <a:effectLst/>
                <a:latin typeface="Calibri" panose="020F0502020204030204" pitchFamily="34" charset="0"/>
                <a:ea typeface="Calibri" panose="020F0502020204030204" pitchFamily="34" charset="0"/>
                <a:cs typeface="Times New Roman" panose="02020603050405020304" pitchFamily="18" charset="0"/>
              </a:rPr>
              <a:t> işlem ile ayni sermaye olarak X şirketi adına tescil edildiği ve her iki taşınmazın 09.10.2014 tarih ve 1227 yevmiye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800" dirty="0">
                <a:effectLst/>
                <a:latin typeface="Calibri" panose="020F0502020204030204" pitchFamily="34" charset="0"/>
                <a:ea typeface="Calibri" panose="020F0502020204030204" pitchFamily="34" charset="0"/>
                <a:cs typeface="Times New Roman" panose="02020603050405020304" pitchFamily="18" charset="0"/>
              </a:rPr>
              <a:t> işlem ile tevhit edildiği ve dava konusu … parseli meydana getirdiği, </a:t>
            </a:r>
          </a:p>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Daha sonra, taşınmazın eski maliki A tarafından açılan davada, Amasra Asliye Hukuk Mahkemesi'nin 26.08.2016 tarih … E. ve … K. sayılı kararı ile "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parsel sayılı taşınmazın davalılardan X firması adına kayıtlı tapu kaydının iptali ile, davacı A adına tesciline, taraflar arasında </a:t>
            </a:r>
            <a:r>
              <a:rPr lang="tr-TR" sz="1800" i="1" dirty="0" err="1">
                <a:effectLst/>
                <a:latin typeface="Calibri" panose="020F0502020204030204" pitchFamily="34" charset="0"/>
                <a:ea typeface="Calibri" panose="020F0502020204030204" pitchFamily="34" charset="0"/>
                <a:cs typeface="Times New Roman" panose="02020603050405020304" pitchFamily="18" charset="0"/>
              </a:rPr>
              <a:t>akdolunan</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gelir paylaşımının kat karşılığı inşaat yapım sözleşmesinin geriye etkili olarak feshine</a:t>
            </a:r>
            <a:r>
              <a:rPr lang="tr-TR" sz="1800" dirty="0">
                <a:effectLst/>
                <a:latin typeface="Calibri" panose="020F0502020204030204" pitchFamily="34" charset="0"/>
                <a:ea typeface="Calibri" panose="020F0502020204030204" pitchFamily="34" charset="0"/>
                <a:cs typeface="Times New Roman" panose="02020603050405020304" pitchFamily="18" charset="0"/>
              </a:rPr>
              <a:t>," şeklinde hüküm kurulduğu ve işbu kararın 31.08.2016 tarihinde kesinleştiği,</a:t>
            </a:r>
          </a:p>
          <a:p>
            <a:pPr algn="ctr"/>
            <a:endParaRPr lang="tr-TR" sz="4000" dirty="0">
              <a:latin typeface="Arial Black" pitchFamily="34" charset="0"/>
            </a:endParaRPr>
          </a:p>
        </p:txBody>
      </p:sp>
    </p:spTree>
    <p:extLst>
      <p:ext uri="{BB962C8B-B14F-4D97-AF65-F5344CB8AC3E}">
        <p14:creationId xmlns:p14="http://schemas.microsoft.com/office/powerpoint/2010/main" val="9588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388DDA63-C8DE-4A90-90BC-E68E820FE551}"/>
              </a:ext>
            </a:extLst>
          </p:cNvPr>
          <p:cNvSpPr txBox="1"/>
          <p:nvPr/>
        </p:nvSpPr>
        <p:spPr>
          <a:xfrm>
            <a:off x="690465" y="1530220"/>
            <a:ext cx="7763070" cy="4585871"/>
          </a:xfrm>
          <a:prstGeom prst="rect">
            <a:avLst/>
          </a:prstGeom>
          <a:noFill/>
        </p:spPr>
        <p:txBody>
          <a:bodyPr wrap="square" rtlCol="0">
            <a:spAutoFit/>
          </a:bodyPr>
          <a:lstStyle/>
          <a:p>
            <a:pPr algn="just"/>
            <a:r>
              <a:rPr lang="tr-TR" sz="18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“…Amasra Asliye Hukuk Mahkemesi'nin 26.08.2016 tarih … E. ve … K. sayılı kararı ile söz konusu taşınmazın tapu kaydı iptal edilerek taşınmazın A adına tesciline karar verildiği, yine işbu kararda taraflar arasında </a:t>
            </a:r>
            <a:r>
              <a:rPr lang="tr-TR" sz="1800" i="1" dirty="0" err="1">
                <a:effectLst/>
                <a:latin typeface="Calibri" panose="020F0502020204030204" pitchFamily="34" charset="0"/>
                <a:ea typeface="Calibri" panose="020F0502020204030204" pitchFamily="34" charset="0"/>
                <a:cs typeface="Times New Roman" panose="02020603050405020304" pitchFamily="18" charset="0"/>
              </a:rPr>
              <a:t>akdolunan</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gelir paylaşımının kat karşılığı inşaat yapım sözleşmesinin de geriye etkili olarak feshine karar verildiği göz önüne alındığında, </a:t>
            </a:r>
            <a:r>
              <a:rPr lang="tr-TR" sz="18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mahkeme kararına istinaden tapu kaydının iptal edilerek, taşınmazın eski malik adına tecil edilmesinin Türk Borçlar Kanunu kapsamında bir </a:t>
            </a:r>
            <a:r>
              <a:rPr lang="tr-TR" sz="1800" b="1" i="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tasarufi</a:t>
            </a:r>
            <a:r>
              <a:rPr lang="tr-TR" sz="18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işlem olmadığı söz konusu işlemin bir tashih işlemi olduğu; bu nedenle soru konusu edilen işlemde 492 sayılı Kanuna bağlı (4) sayılı tarifenin I-13/c fıkrasına göre harç tahsil edilmesi gerektiği Başkanlığımızca düşünülmekle birlikte</a:t>
            </a:r>
            <a:r>
              <a:rPr lang="tr-TR" sz="1800" i="1" dirty="0">
                <a:effectLst/>
                <a:latin typeface="Calibri" panose="020F0502020204030204" pitchFamily="34" charset="0"/>
                <a:ea typeface="Calibri" panose="020F0502020204030204" pitchFamily="34" charset="0"/>
                <a:cs typeface="Times New Roman" panose="02020603050405020304" pitchFamily="18" charset="0"/>
              </a:rPr>
              <a:t>, herhangi bir hak kaybı ve Hazine zararına sebep olunmaması amacıyla tereddüt edilen hususun bu konuda görevli ve yetkili maliye kuruluşuna soru konusu edilerek alınan cevaba göre iş ve işlemlere yön verilmesi,…”</a:t>
            </a:r>
            <a:r>
              <a:rPr lang="tr-TR" sz="1800" dirty="0">
                <a:effectLst/>
                <a:latin typeface="Calibri" panose="020F0502020204030204" pitchFamily="34" charset="0"/>
                <a:ea typeface="Calibri" panose="020F0502020204030204" pitchFamily="34" charset="0"/>
                <a:cs typeface="Times New Roman" panose="02020603050405020304" pitchFamily="18" charset="0"/>
              </a:rPr>
              <a:t> şeklinde mahalline talimat verilmiştir.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08.11.2016 tarihli, 94203732-622.02-E.2421530 sayılı yazısı)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Tree>
    <p:extLst>
      <p:ext uri="{BB962C8B-B14F-4D97-AF65-F5344CB8AC3E}">
        <p14:creationId xmlns:p14="http://schemas.microsoft.com/office/powerpoint/2010/main" val="3013473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6465B48B-FDAA-4E8A-A789-9E88D35E9BC6}"/>
              </a:ext>
            </a:extLst>
          </p:cNvPr>
          <p:cNvSpPr txBox="1"/>
          <p:nvPr/>
        </p:nvSpPr>
        <p:spPr>
          <a:xfrm>
            <a:off x="2183363" y="942392"/>
            <a:ext cx="4599992" cy="1538883"/>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(11)</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 KAT KARŞILIĞI TEMLİK SÖZLEŞMESİNİN MAHKEMECE İPTALİ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AF7EF0BC-DA1A-4DAE-91E9-BEECA6C16C32}"/>
              </a:ext>
            </a:extLst>
          </p:cNvPr>
          <p:cNvSpPr txBox="1"/>
          <p:nvPr/>
        </p:nvSpPr>
        <p:spPr>
          <a:xfrm>
            <a:off x="802433" y="2282032"/>
            <a:ext cx="7781730" cy="3754874"/>
          </a:xfrm>
          <a:prstGeom prst="rect">
            <a:avLst/>
          </a:prstGeom>
          <a:noFill/>
        </p:spPr>
        <p:txBody>
          <a:bodyPr wrap="square" rtlCol="0">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…parsel numaralı taşınmazda 27.09.2016 tarih ve 5390 yevmiye numarası ile kat karşılığı temlik sözleşmesine istinaden temlik işlemi ve sonrasında 10.03.2017 tarih 1618 yevmiye ile (45) adet bağımsız bölümden oluşan  </a:t>
            </a:r>
            <a:r>
              <a:rPr lang="tr-TR" sz="1800" u="sng" dirty="0">
                <a:effectLst/>
                <a:latin typeface="Calibri" panose="020F0502020204030204" pitchFamily="34" charset="0"/>
                <a:ea typeface="Calibri" panose="020F0502020204030204" pitchFamily="34" charset="0"/>
                <a:cs typeface="Times New Roman" panose="02020603050405020304" pitchFamily="18" charset="0"/>
              </a:rPr>
              <a:t>kat  irtifakı  tesisi  yapıldığı  -bu  bağımsız  bölümlerden  bazılarının  üçüncü  kişilere  satıldığı-,</a:t>
            </a:r>
            <a:r>
              <a:rPr lang="tr-TR" sz="1800" dirty="0">
                <a:effectLst/>
                <a:latin typeface="Calibri" panose="020F0502020204030204" pitchFamily="34" charset="0"/>
                <a:ea typeface="Calibri" panose="020F0502020204030204" pitchFamily="34" charset="0"/>
                <a:cs typeface="Times New Roman" panose="02020603050405020304" pitchFamily="18" charset="0"/>
              </a:rPr>
              <a:t> 22.09.2020 tarih ve 9401 sayılı başvuru ile Erzurum 4 üncü Asliye Hukuk Mahkemesi'nin 18.02.2020 tarihli  …  Esas,  …  Karar  sayılı  08.09.2020  tarihinde  kesinleşmiş  kararın  infazının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kat irtifakının terkin edilerek arsa olarak ana gayrimenkuldeki haliyle davalılar adına tescilinin talep edildiği</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bağımsız  bölüm  maliki  üçüncü  kişilerin  bu  kararda  taraf  olarak  yer  almadığı;</a:t>
            </a:r>
            <a:r>
              <a:rPr lang="tr-TR" sz="1800" dirty="0">
                <a:effectLst/>
                <a:latin typeface="Calibri" panose="020F0502020204030204" pitchFamily="34" charset="0"/>
                <a:ea typeface="Calibri" panose="020F0502020204030204" pitchFamily="34" charset="0"/>
                <a:cs typeface="Times New Roman" panose="02020603050405020304" pitchFamily="18" charset="0"/>
              </a:rPr>
              <a:t>  davalı  adına  kayıtlı bağımsız bölümlerde çok sayıda haczin bulunduğu ve hacizler istem sahiplerince kabul edilmediğinden kararın uygulanamadığı,</a:t>
            </a:r>
          </a:p>
          <a:p>
            <a:pPr algn="ctr"/>
            <a:endParaRPr lang="tr-TR" sz="4000" dirty="0">
              <a:latin typeface="Arial Black" pitchFamily="34" charset="0"/>
            </a:endParaRPr>
          </a:p>
        </p:txBody>
      </p:sp>
    </p:spTree>
    <p:extLst>
      <p:ext uri="{BB962C8B-B14F-4D97-AF65-F5344CB8AC3E}">
        <p14:creationId xmlns:p14="http://schemas.microsoft.com/office/powerpoint/2010/main" val="2007758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92EEAFCC-7F5B-403D-AA30-285E3E16BCC9}"/>
              </a:ext>
            </a:extLst>
          </p:cNvPr>
          <p:cNvSpPr txBox="1"/>
          <p:nvPr/>
        </p:nvSpPr>
        <p:spPr>
          <a:xfrm>
            <a:off x="228600" y="1371600"/>
            <a:ext cx="8686800" cy="5139869"/>
          </a:xfrm>
          <a:prstGeom prst="rect">
            <a:avLst/>
          </a:prstGeom>
          <a:noFill/>
        </p:spPr>
        <p:txBody>
          <a:bodyPr wrap="square" rtlCol="0">
            <a:spAutoFit/>
          </a:bodyPr>
          <a:lstStyle/>
          <a:p>
            <a:pPr algn="just"/>
            <a:r>
              <a:rPr lang="tr-TR" sz="1600" b="1" dirty="0">
                <a:effectLst/>
                <a:latin typeface="Calibri" panose="020F0502020204030204" pitchFamily="34" charset="0"/>
                <a:ea typeface="Calibri" panose="020F0502020204030204" pitchFamily="34" charset="0"/>
                <a:cs typeface="Times New Roman" panose="02020603050405020304" pitchFamily="18" charset="0"/>
              </a:rPr>
              <a:t>ÇÖZÜM ÖNERİSİ: </a:t>
            </a:r>
            <a:r>
              <a:rPr lang="tr-TR" sz="1600" dirty="0">
                <a:effectLst/>
                <a:latin typeface="Calibri" panose="020F0502020204030204" pitchFamily="34" charset="0"/>
                <a:ea typeface="Calibri" panose="020F0502020204030204" pitchFamily="34" charset="0"/>
                <a:cs typeface="Times New Roman" panose="02020603050405020304" pitchFamily="18" charset="0"/>
              </a:rPr>
              <a:t>“…Anayasa'nın 138 inci maddesinde de ifade edildiği üzere, kesinleşen mahkeme kararlarının İdare/İdaremiz tarafından uygulanması ve bu kapsamda İdare tarafından bir değerlendirme yapılmaması gerekliliği esas olmakla birlikte; söz konusu mahkeme kararının, 6100 sayılı Kanunun 303/4 üncü maddesi nazara alındığında, </a:t>
            </a:r>
            <a:r>
              <a:rPr lang="tr-TR" sz="1600" b="1" i="1" dirty="0">
                <a:effectLst/>
                <a:latin typeface="Calibri" panose="020F0502020204030204" pitchFamily="34" charset="0"/>
                <a:ea typeface="Calibri" panose="020F0502020204030204" pitchFamily="34" charset="0"/>
                <a:cs typeface="Times New Roman" panose="02020603050405020304" pitchFamily="18" charset="0"/>
              </a:rPr>
              <a:t>davada taraf olmayan ve taşınmazı hükmün kesinleşmesinden  evvel  edinen  kişilerin  mülkiyet  haklarını  etkileyecek  yahut  ortadan  kaldıracak hükümler içermesi, kararda taşınmazda kurulu kat irtifakına ve taşınmazın kaydında bulunan </a:t>
            </a:r>
            <a:r>
              <a:rPr lang="tr-TR" sz="1600" b="1" i="1" dirty="0" err="1">
                <a:effectLst/>
                <a:latin typeface="Calibri" panose="020F0502020204030204" pitchFamily="34" charset="0"/>
                <a:ea typeface="Calibri" panose="020F0502020204030204" pitchFamily="34" charset="0"/>
                <a:cs typeface="Times New Roman" panose="02020603050405020304" pitchFamily="18" charset="0"/>
              </a:rPr>
              <a:t>takyidatlara</a:t>
            </a:r>
            <a:r>
              <a:rPr lang="tr-TR" sz="1600" b="1" i="1" dirty="0">
                <a:effectLst/>
                <a:latin typeface="Calibri" panose="020F0502020204030204" pitchFamily="34" charset="0"/>
                <a:ea typeface="Calibri" panose="020F0502020204030204" pitchFamily="34" charset="0"/>
                <a:cs typeface="Times New Roman" panose="02020603050405020304" pitchFamily="18" charset="0"/>
              </a:rPr>
              <a:t> ilişkin  bir  hüküm  bulunmaması  nedenleriyle,  kararın  bu  haliyle  taşınmazın  güncel  durumunu yansıtmadığından </a:t>
            </a:r>
            <a:r>
              <a:rPr lang="tr-TR" sz="16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fiilen </a:t>
            </a:r>
            <a:r>
              <a:rPr lang="tr-TR" sz="1600" b="1" i="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uygulanamazlık</a:t>
            </a:r>
            <a:r>
              <a:rPr lang="tr-TR" sz="16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teşkil ettiği</a:t>
            </a:r>
            <a:r>
              <a:rPr lang="tr-TR" sz="1600" b="1" i="1" dirty="0">
                <a:effectLst/>
                <a:latin typeface="Calibri" panose="020F0502020204030204" pitchFamily="34" charset="0"/>
                <a:ea typeface="Calibri" panose="020F0502020204030204" pitchFamily="34" charset="0"/>
                <a:cs typeface="Times New Roman" panose="02020603050405020304" pitchFamily="18" charset="0"/>
              </a:rPr>
              <a:t>;</a:t>
            </a:r>
            <a:r>
              <a:rPr lang="tr-TR" sz="1600" dirty="0">
                <a:effectLst/>
                <a:latin typeface="Calibri" panose="020F0502020204030204" pitchFamily="34" charset="0"/>
                <a:ea typeface="Calibri" panose="020F0502020204030204" pitchFamily="34" charset="0"/>
                <a:cs typeface="Times New Roman" panose="02020603050405020304" pitchFamily="18" charset="0"/>
              </a:rPr>
              <a:t> bu nedenle öncelikle ilgili ana taşınmaz ve kat irtifaklı bağımsız bölümlerin kaydına kesinleşmiş mahkeme kararının varlığına ilişkin belirtme tesis edilerek bu duruma aleniyet kazandırılması gerektiği -23.09.2020 tarihli ve 7168 yevmiye numarası ile bu yönde belirtme tesis edildiği görülmektedir.-; diğer yandan davacıların kabul etmeleri halinde davacı şirket adına kayıtlı bulunan bağımsız bölümlerin </a:t>
            </a:r>
            <a:r>
              <a:rPr lang="tr-TR" sz="1600" dirty="0" err="1">
                <a:effectLst/>
                <a:latin typeface="Calibri" panose="020F0502020204030204" pitchFamily="34" charset="0"/>
                <a:ea typeface="Calibri" panose="020F0502020204030204" pitchFamily="34" charset="0"/>
                <a:cs typeface="Times New Roman" panose="02020603050405020304" pitchFamily="18" charset="0"/>
              </a:rPr>
              <a:t>takyidatları</a:t>
            </a:r>
            <a:r>
              <a:rPr lang="tr-TR" sz="1600" dirty="0">
                <a:effectLst/>
                <a:latin typeface="Calibri" panose="020F0502020204030204" pitchFamily="34" charset="0"/>
                <a:ea typeface="Calibri" panose="020F0502020204030204" pitchFamily="34" charset="0"/>
                <a:cs typeface="Times New Roman" panose="02020603050405020304" pitchFamily="18" charset="0"/>
              </a:rPr>
              <a:t> muhafaza edilip, karar hükmünde belirtilen hisseler gözetilerek davacılar adına tescil edilmek suretiyle hükmün kısmen uygulanabileceği, ancak her durumda  yukarıda  belirtilen  hususlar  nedeniyle  kararın  infazında/icrasında  tereddüt  oluştuğunun taşınmazın güncel durumu ve karar hükmü üzerinden açıklanarak 6100 sayılı Kanun'un 305 ve 306 </a:t>
            </a:r>
            <a:r>
              <a:rPr lang="tr-TR" sz="1600" dirty="0" err="1">
                <a:effectLst/>
                <a:latin typeface="Calibri" panose="020F0502020204030204" pitchFamily="34" charset="0"/>
                <a:ea typeface="Calibri" panose="020F0502020204030204" pitchFamily="34" charset="0"/>
                <a:cs typeface="Times New Roman" panose="02020603050405020304" pitchFamily="18" charset="0"/>
              </a:rPr>
              <a:t>ncı</a:t>
            </a:r>
            <a:r>
              <a:rPr lang="tr-TR" sz="1600" dirty="0">
                <a:effectLst/>
                <a:latin typeface="Calibri" panose="020F0502020204030204" pitchFamily="34" charset="0"/>
                <a:ea typeface="Calibri" panose="020F0502020204030204" pitchFamily="34" charset="0"/>
                <a:cs typeface="Times New Roman" panose="02020603050405020304" pitchFamily="18" charset="0"/>
              </a:rPr>
              <a:t> maddesi  kapsamında  davanın  taraflarının  mahkemeye  başvurusu  ile  kararın  tavzihi  yoluna gidilebileceği…” şeklinde mahalline talimat verilmiştir. </a:t>
            </a:r>
            <a:r>
              <a:rPr lang="tr-TR" sz="16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11.12.2020 tarihli, E-75467089-105-3225442 sayılı yazısı)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Tree>
    <p:extLst>
      <p:ext uri="{BB962C8B-B14F-4D97-AF65-F5344CB8AC3E}">
        <p14:creationId xmlns:p14="http://schemas.microsoft.com/office/powerpoint/2010/main" val="1478459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7630DD10-0E31-4A9C-9122-32C27B9BB476}"/>
              </a:ext>
            </a:extLst>
          </p:cNvPr>
          <p:cNvSpPr txBox="1"/>
          <p:nvPr/>
        </p:nvSpPr>
        <p:spPr>
          <a:xfrm>
            <a:off x="1548882" y="2351314"/>
            <a:ext cx="6410131" cy="1938992"/>
          </a:xfrm>
          <a:prstGeom prst="rect">
            <a:avLst/>
          </a:prstGeom>
          <a:noFill/>
        </p:spPr>
        <p:txBody>
          <a:bodyPr wrap="square" rtlCol="0">
            <a:spAutoFit/>
          </a:bodyPr>
          <a:lstStyle/>
          <a:p>
            <a:pPr algn="ctr"/>
            <a:r>
              <a:rPr lang="tr-TR" sz="6000" dirty="0">
                <a:latin typeface="Arial Black" pitchFamily="34" charset="0"/>
              </a:rPr>
              <a:t>UYGULAMA ÖRNEKLERİ</a:t>
            </a:r>
          </a:p>
        </p:txBody>
      </p:sp>
    </p:spTree>
    <p:extLst>
      <p:ext uri="{BB962C8B-B14F-4D97-AF65-F5344CB8AC3E}">
        <p14:creationId xmlns:p14="http://schemas.microsoft.com/office/powerpoint/2010/main" val="33870458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C699A0D2-700C-46AD-A054-5ED97CE6E676}"/>
              </a:ext>
            </a:extLst>
          </p:cNvPr>
          <p:cNvSpPr txBox="1"/>
          <p:nvPr/>
        </p:nvSpPr>
        <p:spPr>
          <a:xfrm>
            <a:off x="2435290" y="877077"/>
            <a:ext cx="4273420" cy="1815882"/>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(12)</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 İHTİYATİ TEDBİRLİ YERDE İLAMIN İNFAZI</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(ÖRNEK 1)</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4" name="Metin kutusu 3">
            <a:extLst>
              <a:ext uri="{FF2B5EF4-FFF2-40B4-BE49-F238E27FC236}">
                <a16:creationId xmlns:a16="http://schemas.microsoft.com/office/drawing/2014/main" id="{435E794D-8632-461E-997F-DADECCBC1CE2}"/>
              </a:ext>
            </a:extLst>
          </p:cNvPr>
          <p:cNvSpPr txBox="1"/>
          <p:nvPr/>
        </p:nvSpPr>
        <p:spPr>
          <a:xfrm>
            <a:off x="494523" y="2161114"/>
            <a:ext cx="8313576" cy="4585871"/>
          </a:xfrm>
          <a:prstGeom prst="rect">
            <a:avLst/>
          </a:prstGeom>
          <a:noFill/>
        </p:spPr>
        <p:txBody>
          <a:bodyPr wrap="square" rtlCol="0">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Asliye Hukuk Mahkemesinin … tarih … Esas.. karar sayılı kesinleşmiş mahkeme kararı gereği tapu iptali ve hükmen tescili istenilen ... İlçesi, … Mahalle, … ada l, 85 ve 86 parsel sayılı taşınmazların üzerine daha önceden, ... Asliye Hukuk Mahkemesinin 01.02.1996 tarih 1996/24 sayılı yazıları gereği, 07.02.1996 tarih 136 yevmiye numarası, yine … Asliye Hukuk Mahkemesinin 05.02.1996 tarih 1996/54 Esas sayılı yazılan gereği 07.02.1996 tarih 137 yevmiye numarası ile ihtiyati tedbir konulmuş olduğu, … Asliye Hukuk Mahkemesine söz konusu mahkeme kararının infazının yapılıp yapılamayacağı hakkında görüş alınması için yazı yazıldığı, … Asliye Hukuk Mahkemesi 14.01.2013 tarih 2012/200 Esas sayılı yazılarında ilgili dosyanın Yargıtay incelemesinde olduğu ve kararın henüz kesinleşmemiş olduğu, Mahkemece konulan tedbirler konusunda dosyanın Yargıtay incelemesinden döndükten sonra karar verilebileceği hususunda görüş bildirmiş olduğu, … Asliye Hukuk Mahkemesinin 12.11.2012 tarih 2011/164 Esas-2012/331 Karar sayılı kesinleşmiş mahkeme kararı gereği tapu iptali ve hükmen tescil talebinin talep edildiği,</a:t>
            </a:r>
          </a:p>
          <a:p>
            <a:pPr algn="ctr"/>
            <a:endParaRPr lang="tr-TR" sz="4000" dirty="0">
              <a:latin typeface="Arial Black" pitchFamily="34" charset="0"/>
            </a:endParaRPr>
          </a:p>
        </p:txBody>
      </p:sp>
    </p:spTree>
    <p:extLst>
      <p:ext uri="{BB962C8B-B14F-4D97-AF65-F5344CB8AC3E}">
        <p14:creationId xmlns:p14="http://schemas.microsoft.com/office/powerpoint/2010/main" val="789205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326CD509-E373-478F-BFF9-4CB3BF00C844}"/>
              </a:ext>
            </a:extLst>
          </p:cNvPr>
          <p:cNvSpPr txBox="1"/>
          <p:nvPr/>
        </p:nvSpPr>
        <p:spPr>
          <a:xfrm>
            <a:off x="634482" y="1483567"/>
            <a:ext cx="8014996" cy="4862870"/>
          </a:xfrm>
          <a:prstGeom prst="rect">
            <a:avLst/>
          </a:prstGeom>
          <a:noFill/>
        </p:spPr>
        <p:txBody>
          <a:bodyPr wrap="square" rtlCol="0">
            <a:spAutoFit/>
          </a:bodyPr>
          <a:lstStyle/>
          <a:p>
            <a:pPr algn="just"/>
            <a:r>
              <a:rPr lang="tr-TR" sz="1800" b="1" dirty="0">
                <a:effectLst/>
                <a:latin typeface="Calibri" panose="020F0502020204030204" pitchFamily="34" charset="0"/>
                <a:ea typeface="Calibri" panose="020F0502020204030204" pitchFamily="34" charset="0"/>
                <a:cs typeface="Times New Roman" panose="02020603050405020304" pitchFamily="18" charset="0"/>
              </a:rPr>
              <a:t>ÇÖZÜM ÖNERİSİ: </a:t>
            </a:r>
            <a:r>
              <a:rPr lang="tr-TR" sz="1800" i="1" u="sng"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“…üzerinde ihtiyati tedbir şerhi bulunan taşınmazlarda bu tedbir kaldırılmadıkça veya ilgili merciin onayı alınmadıkça 3. kişi lehine hak doğurucu işlem yapılamayacağı,</a:t>
            </a:r>
            <a:r>
              <a:rPr lang="tr-TR" sz="1800" i="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Asliye Hukuk Mahkemesinin 01.02.1996 tarih 1996/24 sayılı yazılarına istinaden, 07.02.1996 tarih 136 yevmiye numarası ile ve yine … Asliye Hukuk Mahkemesinin 05.02.1996 tarih 1996/54 Esas sayılı yazılan gereği 07.02.1996 tarih 137 yevmiye numarası ile konulmuş </a:t>
            </a:r>
            <a:r>
              <a:rPr lang="tr-TR" sz="1800" i="1" u="sng"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ihtiyati tedbir şerhlerinin terkin edilebilmelerinin ilgili merciin bildirimine bağlı olduğu, Müdürlükçe ilgili Mahkemeden söz konusu ihtiyati tedbirlerin hukuki durumu ve hükmün infazına muvafakat edilip edilmediğinin sorulduğu, ilgili Mahkemece ihtiyati tedbirlerin durumu ve hükmün infazına muvafakat konusunda ihtiyati tedbirlerin devam ettiği ve dosyanın Yargıtay'dan gelmesinden sonra değerlendirme yapılacağının bildirildiği görüldüğünden</a:t>
            </a:r>
            <a:r>
              <a:rPr lang="tr-TR" sz="1800" i="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ve tapu sicilinde yapılacak bir işlem sonucunda yeni </a:t>
            </a:r>
            <a:r>
              <a:rPr lang="tr-TR" sz="1800" i="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ihtilaf konularına neden olunmaması ve Hazine zararına sebebiyet verilmemesi gerekliliği </a:t>
            </a:r>
            <a:r>
              <a:rPr lang="tr-TR" sz="1800" i="1"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birlikte ele alındığında, söz konusu kararın infazı talebinin reddi,…” </a:t>
            </a:r>
            <a:r>
              <a:rPr lang="tr-TR" sz="1800" b="1"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(Tapu Dairesi Başkanlığı Ret Kararlar Birimine ait 2013/59 sayılı karar)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Tree>
    <p:extLst>
      <p:ext uri="{BB962C8B-B14F-4D97-AF65-F5344CB8AC3E}">
        <p14:creationId xmlns:p14="http://schemas.microsoft.com/office/powerpoint/2010/main" val="2477832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C2EB945E-7704-4986-AF79-6EF49D13C3D0}"/>
              </a:ext>
            </a:extLst>
          </p:cNvPr>
          <p:cNvSpPr txBox="1"/>
          <p:nvPr/>
        </p:nvSpPr>
        <p:spPr>
          <a:xfrm>
            <a:off x="3242387" y="970384"/>
            <a:ext cx="2659225" cy="1077218"/>
          </a:xfrm>
          <a:prstGeom prst="rect">
            <a:avLst/>
          </a:prstGeom>
          <a:noFill/>
        </p:spPr>
        <p:txBody>
          <a:bodyPr wrap="square" rtlCol="0">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(ÖRNEK 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69EC1176-E0B3-4AEC-BE9B-1814DC1A6026}"/>
              </a:ext>
            </a:extLst>
          </p:cNvPr>
          <p:cNvSpPr txBox="1"/>
          <p:nvPr/>
        </p:nvSpPr>
        <p:spPr>
          <a:xfrm>
            <a:off x="485191" y="1875453"/>
            <a:ext cx="8369559" cy="4308872"/>
          </a:xfrm>
          <a:prstGeom prst="rect">
            <a:avLst/>
          </a:prstGeom>
          <a:noFill/>
        </p:spPr>
        <p:txBody>
          <a:bodyPr wrap="square" rtlCol="0">
            <a:spAutoFit/>
          </a:bodyPr>
          <a:lstStyle/>
          <a:p>
            <a:pPr algn="just"/>
            <a:r>
              <a:rPr lang="tr-TR" sz="1800" dirty="0">
                <a:effectLst/>
                <a:latin typeface="Times New Roman" panose="02020603050405020304" pitchFamily="18" charset="0"/>
                <a:ea typeface="Calibri" panose="020F0502020204030204" pitchFamily="34" charset="0"/>
                <a:cs typeface="Times New Roman" panose="02020603050405020304" pitchFamily="18" charset="0"/>
              </a:rPr>
              <a:t>…bağımsız bölümün mahkeme kararına istinaden tapu kaydı üzerindeki tüm kısıtlamaların kaldırılarak temiz olarak S. Y. adına tescilinin talep edildiği, İstanbul … Tüketici Mahkemesinin … tarih ve 2012/99 E. 2013/1069 K. sayılı kesinleşmiş ilamının hüküm kısmında; </a:t>
            </a:r>
            <a:r>
              <a:rPr lang="tr-TR" sz="1800" i="1" dirty="0">
                <a:effectLst/>
                <a:latin typeface="Times New Roman" panose="02020603050405020304" pitchFamily="18" charset="0"/>
                <a:ea typeface="Calibri" panose="020F0502020204030204" pitchFamily="34" charset="0"/>
                <a:cs typeface="Times New Roman" panose="02020603050405020304" pitchFamily="18" charset="0"/>
              </a:rPr>
              <a:t>"…bahsi geçen bağımsız bölümün M. H. adına olan tapu kaydının iptali ile N. oğlu S. Y. adına</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tesciline karar verildiği ve işbu kararın kesinleştiği, anılan kararda, tapu kaydı üzerindeki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takyidatların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terkinine yönelik herhangi bir hükmün bulunmadığı, ayrıca ilgili Müdürlükçe tescil kararını veren İstanbul … Tüketici Mahkemesine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takyidatların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terkin edilip edilemeyeceğinin soru konusu edildiği, ancak bir cevabın verilmediği, taşınmaz kaydındaki diğer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takyidatları</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koyan kurumlara kesinleşmiş karardan bahisle yazılar yazılarak söz konusu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takyidatların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terkin edilip edilmeyeceğinin soru konusu edildiği, müdürlüğün yazılarına istinaden terkin yazısı gönderen kurumların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takyidatlarının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terkin edildiği, bir kısım kurumların ise cevap vermediği, bazı kurumlarında hacizlerin kaldırılmaması yönünde cevap verdiği,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Tree>
    <p:extLst>
      <p:ext uri="{BB962C8B-B14F-4D97-AF65-F5344CB8AC3E}">
        <p14:creationId xmlns:p14="http://schemas.microsoft.com/office/powerpoint/2010/main" val="2596812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0D395E4-796F-4249-9D23-B2C4EC1F9D6E}"/>
              </a:ext>
            </a:extLst>
          </p:cNvPr>
          <p:cNvSpPr txBox="1"/>
          <p:nvPr/>
        </p:nvSpPr>
        <p:spPr>
          <a:xfrm>
            <a:off x="783771" y="1922106"/>
            <a:ext cx="7763069" cy="4031873"/>
          </a:xfrm>
          <a:prstGeom prst="rect">
            <a:avLst/>
          </a:prstGeom>
          <a:noFill/>
        </p:spPr>
        <p:txBody>
          <a:bodyPr wrap="square" rtlCol="0">
            <a:spAutoFit/>
          </a:bodyPr>
          <a:lstStyle/>
          <a:p>
            <a:pPr algn="just"/>
            <a:r>
              <a:rPr lang="tr-TR" sz="1800" b="1" dirty="0">
                <a:effectLst/>
                <a:latin typeface="Calibri" panose="020F0502020204030204" pitchFamily="34" charset="0"/>
                <a:ea typeface="Calibri" panose="020F0502020204030204" pitchFamily="34" charset="0"/>
                <a:cs typeface="Times New Roman" panose="02020603050405020304" pitchFamily="18" charset="0"/>
              </a:rPr>
              <a:t>ÇÖZÜM ÖNERİSİ: </a:t>
            </a:r>
            <a:r>
              <a:rPr lang="tr-TR" sz="18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tr-TR" sz="1800" i="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İstanbul … Tüketici Mahkemesinin 12.11.2013 tarih ve 2012/99 E. 2013/1069 K. sayılı kesinleşmiş ilamının tescili esnasında; bahsi geçen Namık Kemal Mahallesi … ada, … parsel … Kat … </a:t>
            </a:r>
            <a:r>
              <a:rPr lang="tr-TR" sz="1800" i="1"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nolu</a:t>
            </a:r>
            <a:r>
              <a:rPr lang="tr-TR" sz="1800" i="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bağımsız bölüm üzerindeki hacizleri tedbir şerhinden önce </a:t>
            </a:r>
            <a:r>
              <a:rPr lang="tr-TR" sz="1800" i="1"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işlenilen</a:t>
            </a:r>
            <a:r>
              <a:rPr lang="tr-TR" sz="1800" i="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ve tedbir şerhinden sonra </a:t>
            </a:r>
            <a:r>
              <a:rPr lang="tr-TR" sz="1800" i="1"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işlenilenler</a:t>
            </a:r>
            <a:r>
              <a:rPr lang="tr-TR" sz="1800" i="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olarak iki kısma ayırarak değerlendirilmesi ve dilekçe sahibinin söz konusu mahkeme kararına istinaden tapu kaydı üzerindeki tüm kısıtlamaların terkini talebi karşısında; tedbir şerhinden önce işlenen hacizleri ve bu hacizlerin yenileme şerhlerini muhafaza etmek şartıyla söz konusu mahkeme kararının tescil edilebileceği, bununla birlikte tedbir şerhinden sonra işlenen tüm hacizlerin terkin edilerek ilgililerine Türk Medeni Kanunun 1019 uncu maddesi uyarınca bildirimde bulunulması gerektiği,…”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07.07.2015 tarihli, 94203732-105/696981 sayılı yazısı)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Tree>
    <p:extLst>
      <p:ext uri="{BB962C8B-B14F-4D97-AF65-F5344CB8AC3E}">
        <p14:creationId xmlns:p14="http://schemas.microsoft.com/office/powerpoint/2010/main" val="37626998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8B8CFB19-A225-4A7A-82B3-5D247BADBD18}"/>
              </a:ext>
            </a:extLst>
          </p:cNvPr>
          <p:cNvSpPr txBox="1"/>
          <p:nvPr/>
        </p:nvSpPr>
        <p:spPr>
          <a:xfrm>
            <a:off x="2691881" y="914401"/>
            <a:ext cx="3554964" cy="615553"/>
          </a:xfrm>
          <a:prstGeom prst="rect">
            <a:avLst/>
          </a:prstGeom>
          <a:noFill/>
        </p:spPr>
        <p:txBody>
          <a:bodyPr wrap="square" rtlCol="0">
            <a:spAutoFit/>
          </a:bodyPr>
          <a:lstStyle/>
          <a:p>
            <a:pPr algn="ctr"/>
            <a:r>
              <a:rPr lang="tr-TR" sz="3400" dirty="0">
                <a:latin typeface="Arial Black" pitchFamily="34" charset="0"/>
              </a:rPr>
              <a:t>SONUÇ</a:t>
            </a:r>
          </a:p>
        </p:txBody>
      </p:sp>
      <p:sp>
        <p:nvSpPr>
          <p:cNvPr id="3" name="Metin kutusu 2">
            <a:extLst>
              <a:ext uri="{FF2B5EF4-FFF2-40B4-BE49-F238E27FC236}">
                <a16:creationId xmlns:a16="http://schemas.microsoft.com/office/drawing/2014/main" id="{52A4D8C4-D459-4C28-B56F-8095C7BC26CE}"/>
              </a:ext>
            </a:extLst>
          </p:cNvPr>
          <p:cNvSpPr txBox="1"/>
          <p:nvPr/>
        </p:nvSpPr>
        <p:spPr>
          <a:xfrm>
            <a:off x="699796" y="1940768"/>
            <a:ext cx="7921689" cy="4137095"/>
          </a:xfrm>
          <a:prstGeom prst="rect">
            <a:avLst/>
          </a:prstGeom>
          <a:noFill/>
        </p:spPr>
        <p:txBody>
          <a:bodyPr wrap="square" rtlCol="0">
            <a:spAutoFit/>
          </a:bodyPr>
          <a:lstStyle/>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Anayasa’nın 138’inci maddesinin dördüncü fıkrasına göre, yasama yürütme organları ile idare mahkeme kararlarına uymak zorundadır. Bu organlar ve idare mahkeme kararlarını hiç bir suretle değiştiremez ve bunların yerine getirilmesini geciktiremez. Tapu müdürlükleri de bir idare olduğuna göre mahkeme kararlarının uygulanmasının bir zorunluluk olduğu ortadadır.</a:t>
            </a:r>
          </a:p>
          <a:p>
            <a:pPr algn="just">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Ancak; mahkeme kararlarının tapu sicilinde uygulanması esnasında, hüküm sonucunun açık yazılmadığına ve böylece ilâmın icrasında güçlüklerle karşılaşıldığına ve bazen de ilâmın hiç icra edilemediğine rastlanmaktadır. İşbu sunumda, Tapu Dairesi Başkanlığında yapılan arşiv arama ve tarama neticesinde, Adli/İdari Mahkemelerce verilen kararlarının tapu sicilinde uygulamasında en sık karşılaşılan sorunlar tespit edilerek, bu sorunlara getirilen çözüm önerileri, Yargıtay içtihatları ve bilimsel makaleler eşliğinde değerlendirilmiştir.</a:t>
            </a:r>
          </a:p>
        </p:txBody>
      </p:sp>
    </p:spTree>
    <p:extLst>
      <p:ext uri="{BB962C8B-B14F-4D97-AF65-F5344CB8AC3E}">
        <p14:creationId xmlns:p14="http://schemas.microsoft.com/office/powerpoint/2010/main" val="1238269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7C72145B-B88F-40C7-AD64-669DF7F55DF1}"/>
              </a:ext>
            </a:extLst>
          </p:cNvPr>
          <p:cNvSpPr txBox="1"/>
          <p:nvPr/>
        </p:nvSpPr>
        <p:spPr>
          <a:xfrm>
            <a:off x="853751" y="1287625"/>
            <a:ext cx="7436498" cy="5164747"/>
          </a:xfrm>
          <a:prstGeom prst="rect">
            <a:avLst/>
          </a:prstGeom>
          <a:noFill/>
        </p:spPr>
        <p:txBody>
          <a:bodyPr wrap="square" rtlCol="0">
            <a:spAutoFit/>
          </a:bodyPr>
          <a:lstStyle/>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Önemle belirtmek isterim ki; her ne kadar Anayasa’nın 138’inci maddesinin dördüncü fıkrasına göre, idaremiz, mahkeme kararlarını uygulamakla yükümlü kılınsa da, mahkeme kararlarının uygulanmasında fiili imkansızlık gibi durumların ortaya çıkması halinde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Örneğin; mahkemece karar verilen taşınmazın tapu kütüğüne kayıtlı olmaması gibi</a:t>
            </a:r>
            <a:r>
              <a:rPr lang="tr-TR" sz="1800" dirty="0">
                <a:effectLst/>
                <a:latin typeface="Calibri" panose="020F0502020204030204" pitchFamily="34" charset="0"/>
                <a:ea typeface="Calibri" panose="020F0502020204030204" pitchFamily="34" charset="0"/>
                <a:cs typeface="Times New Roman" panose="02020603050405020304" pitchFamily="18" charset="0"/>
              </a:rPr>
              <a:t>) kararın uygulanmaması gerekmektedir. </a:t>
            </a:r>
          </a:p>
          <a:p>
            <a:pPr algn="just">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Mahkeme kararlarının tapu sicilinde uygulamasında karşılaşılan sorunların çözümü noktasında; mahkeme kararının “hüküm fıkrası” öz ve açık bir şekilde kaleme alınmalıdır ki, tapu memuru hüküm fıkrasını okur okumaz hiç duraklamaksızın infaz edebilmelidir, ancak hüküm fıkrasının açık ve net olarak anlaşılamaması ya da birbirine aykırı çelişkili fıkralar içermesi halinde, hükmün gerçek anlamının ortaya çıkarılması amacıyla davanın taraflarınca(tescili talep eden)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hükmün tavzihi”</a:t>
            </a:r>
            <a:r>
              <a:rPr lang="tr-TR" sz="1800" dirty="0">
                <a:effectLst/>
                <a:latin typeface="Calibri" panose="020F0502020204030204" pitchFamily="34" charset="0"/>
                <a:ea typeface="Calibri" panose="020F0502020204030204" pitchFamily="34" charset="0"/>
                <a:cs typeface="Times New Roman" panose="02020603050405020304" pitchFamily="18" charset="0"/>
              </a:rPr>
              <a:t> yoluna gidilmesi gerekmektedir. </a:t>
            </a:r>
          </a:p>
          <a:p>
            <a:pPr algn="ctr"/>
            <a:endParaRPr lang="tr-TR" sz="4000" dirty="0">
              <a:latin typeface="Arial Black" pitchFamily="34" charset="0"/>
            </a:endParaRPr>
          </a:p>
        </p:txBody>
      </p:sp>
    </p:spTree>
    <p:extLst>
      <p:ext uri="{BB962C8B-B14F-4D97-AF65-F5344CB8AC3E}">
        <p14:creationId xmlns:p14="http://schemas.microsoft.com/office/powerpoint/2010/main" val="28358199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1E2E6852-0C94-4A10-9C51-33E1BF7D0BEF}"/>
              </a:ext>
            </a:extLst>
          </p:cNvPr>
          <p:cNvSpPr txBox="1"/>
          <p:nvPr/>
        </p:nvSpPr>
        <p:spPr>
          <a:xfrm>
            <a:off x="839755" y="1828800"/>
            <a:ext cx="7492482" cy="2923877"/>
          </a:xfrm>
          <a:prstGeom prst="rect">
            <a:avLst/>
          </a:prstGeom>
          <a:noFill/>
        </p:spPr>
        <p:txBody>
          <a:bodyPr wrap="square" rtlCol="0">
            <a:spAutoFit/>
          </a:bodyPr>
          <a:lstStyle/>
          <a:p>
            <a:pPr algn="just"/>
            <a:r>
              <a:rPr lang="tr-TR" sz="1800" dirty="0">
                <a:effectLst/>
                <a:latin typeface="Calibri" panose="020F0502020204030204" pitchFamily="34" charset="0"/>
                <a:ea typeface="Calibri" panose="020F0502020204030204" pitchFamily="34" charset="0"/>
                <a:cs typeface="Times New Roman" panose="02020603050405020304" pitchFamily="18" charset="0"/>
              </a:rPr>
              <a:t>Ayrıca, mahkeme kararının uygulanmasında karşılaşılan sorunların çözümü noktasında, ilgili mahkeme ile yapılacak yazışmayla, mahkeme kararının uygulanmamasına sebep olan belirsizliğin ve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tereddütün</a:t>
            </a:r>
            <a:r>
              <a:rPr lang="tr-TR" sz="1800" dirty="0">
                <a:effectLst/>
                <a:latin typeface="Calibri" panose="020F0502020204030204" pitchFamily="34" charset="0"/>
                <a:ea typeface="Calibri" panose="020F0502020204030204" pitchFamily="34" charset="0"/>
                <a:cs typeface="Times New Roman" panose="02020603050405020304" pitchFamily="18" charset="0"/>
              </a:rPr>
              <a:t> açık bir şekilde ortaya konması ve bu hususun mahkemeye bildirilmesi, mahkemeden gelen cevaba göre talebin karşılanması gerekmektedir. Çünkü; dava dosyasını, iddia ve savunma makamlarını dinlemek suretiyle ince ayrıntılarıyla birlikte değerlendirerek kararı veren mercii yerel mahkemelerdir, idaremiz Anayasa’nın amir hükmü gereğince söz konusu kararların uygulayıcı mekanizmasıdır. </a:t>
            </a:r>
          </a:p>
          <a:p>
            <a:pPr algn="ctr"/>
            <a:endParaRPr lang="tr-TR" sz="4000" dirty="0">
              <a:latin typeface="Arial Black" pitchFamily="34" charset="0"/>
            </a:endParaRPr>
          </a:p>
        </p:txBody>
      </p:sp>
    </p:spTree>
    <p:extLst>
      <p:ext uri="{BB962C8B-B14F-4D97-AF65-F5344CB8AC3E}">
        <p14:creationId xmlns:p14="http://schemas.microsoft.com/office/powerpoint/2010/main" val="10162741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0" y="4173122"/>
            <a:ext cx="9144000" cy="584775"/>
          </a:xfrm>
          <a:prstGeom prst="rect">
            <a:avLst/>
          </a:prstGeom>
        </p:spPr>
        <p:txBody>
          <a:bodyPr wrap="square">
            <a:spAutoFit/>
          </a:bodyPr>
          <a:lstStyle/>
          <a:p>
            <a:pPr algn="ctr"/>
            <a:r>
              <a:rPr lang="tr-T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itchFamily="34" charset="0"/>
                <a:cs typeface="Times New Roman" pitchFamily="18" charset="0"/>
              </a:rPr>
              <a:t>ARZ EDERİM</a:t>
            </a:r>
            <a:endParaRPr lang="tr-TR" sz="3200" dirty="0">
              <a:latin typeface="Arial Black" pitchFamily="34" charset="0"/>
              <a:cs typeface="Times New Roman" pitchFamily="18" charset="0"/>
            </a:endParaRPr>
          </a:p>
        </p:txBody>
      </p:sp>
      <p:pic>
        <p:nvPicPr>
          <p:cNvPr id="4"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013" r="3629"/>
          <a:stretch/>
        </p:blipFill>
        <p:spPr bwMode="auto">
          <a:xfrm>
            <a:off x="214282" y="5214950"/>
            <a:ext cx="8715436" cy="12115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ustomShape 4"/>
          <p:cNvSpPr>
            <a:spLocks noChangeArrowheads="1"/>
          </p:cNvSpPr>
          <p:nvPr/>
        </p:nvSpPr>
        <p:spPr bwMode="auto">
          <a:xfrm>
            <a:off x="2890866" y="3400425"/>
            <a:ext cx="3384376" cy="741924"/>
          </a:xfrm>
          <a:prstGeom prst="roundRect">
            <a:avLst>
              <a:gd name="adj" fmla="val 16667"/>
            </a:avLst>
          </a:prstGeom>
          <a:gradFill rotWithShape="0">
            <a:gsLst>
              <a:gs pos="0">
                <a:srgbClr val="397BCA"/>
              </a:gs>
              <a:gs pos="50000">
                <a:srgbClr val="2E5F99"/>
              </a:gs>
              <a:gs pos="100000">
                <a:srgbClr val="397BCA"/>
              </a:gs>
            </a:gsLst>
            <a:lin ang="16200000"/>
          </a:gradFill>
          <a:ln w="9525">
            <a:noFill/>
            <a:round/>
            <a:headEnd/>
            <a:tailEnd/>
          </a:ln>
        </p:spPr>
        <p:txBody>
          <a:bodyPr lIns="90000" tIns="45000" rIns="90000" bIns="45000" anchor="ctr"/>
          <a:lstStyle/>
          <a:p>
            <a:pPr algn="ctr"/>
            <a:r>
              <a:rPr lang="tr-TR" sz="2000" b="1" dirty="0">
                <a:solidFill>
                  <a:schemeClr val="bg1"/>
                </a:solidFill>
                <a:latin typeface="Arial Black" pitchFamily="34" charset="0"/>
                <a:ea typeface="Verdana" pitchFamily="34" charset="0"/>
                <a:cs typeface="Verdana" pitchFamily="34" charset="0"/>
              </a:rPr>
              <a:t>TEŞEKKÜR EDERİM.</a:t>
            </a:r>
            <a:endParaRPr lang="tr-TR" sz="2000" dirty="0">
              <a:solidFill>
                <a:schemeClr val="bg1"/>
              </a:solidFill>
              <a:latin typeface="Arial Black" pitchFamily="34" charset="0"/>
              <a:ea typeface="Verdana" pitchFamily="34" charset="0"/>
              <a:cs typeface="Verdana" pitchFamily="34" charset="0"/>
            </a:endParaRPr>
          </a:p>
        </p:txBody>
      </p:sp>
      <p:sp>
        <p:nvSpPr>
          <p:cNvPr id="5" name="4 Metin kutusu"/>
          <p:cNvSpPr txBox="1"/>
          <p:nvPr/>
        </p:nvSpPr>
        <p:spPr>
          <a:xfrm>
            <a:off x="1549101" y="1660566"/>
            <a:ext cx="5872977" cy="1323439"/>
          </a:xfrm>
          <a:prstGeom prst="rect">
            <a:avLst/>
          </a:prstGeom>
          <a:noFill/>
        </p:spPr>
        <p:txBody>
          <a:bodyPr wrap="square" rtlCol="0">
            <a:spAutoFit/>
          </a:bodyPr>
          <a:lstStyle/>
          <a:p>
            <a:pPr algn="ctr"/>
            <a:r>
              <a:rPr lang="tr-TR" sz="4000" dirty="0">
                <a:latin typeface="Arial Black" pitchFamily="34" charset="0"/>
              </a:rPr>
              <a:t> S. Emre IRMAK</a:t>
            </a:r>
          </a:p>
          <a:p>
            <a:pPr algn="ctr"/>
            <a:r>
              <a:rPr lang="tr-TR" sz="2000" dirty="0">
                <a:solidFill>
                  <a:srgbClr val="0070C0"/>
                </a:solidFill>
                <a:latin typeface="Arial Black" pitchFamily="34" charset="0"/>
              </a:rPr>
              <a:t>Tapu Dairesi Başkanlığı</a:t>
            </a:r>
          </a:p>
          <a:p>
            <a:pPr algn="ctr"/>
            <a:r>
              <a:rPr lang="tr-TR" sz="2000" dirty="0">
                <a:latin typeface="Arial Black" pitchFamily="34" charset="0"/>
              </a:rPr>
              <a:t> Tapu ve Kadastro Uzmanı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E61ABF9-72FD-46D6-A040-7A043FD18E43}"/>
              </a:ext>
            </a:extLst>
          </p:cNvPr>
          <p:cNvSpPr txBox="1"/>
          <p:nvPr/>
        </p:nvSpPr>
        <p:spPr>
          <a:xfrm>
            <a:off x="1819469" y="830424"/>
            <a:ext cx="5533053" cy="1538883"/>
          </a:xfrm>
          <a:prstGeom prst="rect">
            <a:avLst/>
          </a:prstGeom>
          <a:noFill/>
        </p:spPr>
        <p:txBody>
          <a:bodyPr wrap="square" rtlCol="0">
            <a:spAutoFit/>
          </a:bodyPr>
          <a:lstStyle/>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(1) </a:t>
            </a:r>
          </a:p>
          <a:p>
            <a:pPr algn="ctr"/>
            <a:r>
              <a:rPr lang="tr-TR" sz="1800" b="1" dirty="0">
                <a:effectLst/>
                <a:latin typeface="Calibri" panose="020F0502020204030204" pitchFamily="34" charset="0"/>
                <a:ea typeface="Calibri" panose="020F0502020204030204" pitchFamily="34" charset="0"/>
                <a:cs typeface="Times New Roman" panose="02020603050405020304" pitchFamily="18" charset="0"/>
              </a:rPr>
              <a:t> YÜRÜTMENİN DURDURULMASI KARARININ UYGULANMASI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A5F446DB-2952-4031-B18B-CC4364AFC05B}"/>
              </a:ext>
            </a:extLst>
          </p:cNvPr>
          <p:cNvSpPr txBox="1"/>
          <p:nvPr/>
        </p:nvSpPr>
        <p:spPr>
          <a:xfrm>
            <a:off x="391886" y="1973090"/>
            <a:ext cx="8444204" cy="4462760"/>
          </a:xfrm>
          <a:prstGeom prst="rect">
            <a:avLst/>
          </a:prstGeom>
          <a:noFill/>
        </p:spPr>
        <p:txBody>
          <a:bodyPr wrap="square" rtlCol="0">
            <a:spAutoFit/>
          </a:bodyPr>
          <a:lstStyle/>
          <a:p>
            <a:pPr algn="just"/>
            <a:r>
              <a:rPr lang="tr-TR" sz="1600" dirty="0">
                <a:effectLst/>
                <a:latin typeface="Calibri" panose="020F0502020204030204" pitchFamily="34" charset="0"/>
                <a:ea typeface="Calibri" panose="020F0502020204030204" pitchFamily="34" charset="0"/>
                <a:cs typeface="Times New Roman" panose="02020603050405020304" pitchFamily="18" charset="0"/>
              </a:rPr>
              <a:t>X firması  adına  tahsisli  bulunan  Antalya-Side  1  </a:t>
            </a:r>
            <a:r>
              <a:rPr lang="tr-TR" sz="16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600" dirty="0">
                <a:effectLst/>
                <a:latin typeface="Calibri" panose="020F0502020204030204" pitchFamily="34" charset="0"/>
                <a:ea typeface="Calibri" panose="020F0502020204030204" pitchFamily="34" charset="0"/>
                <a:cs typeface="Times New Roman" panose="02020603050405020304" pitchFamily="18" charset="0"/>
              </a:rPr>
              <a:t> Turizm Merkezi kapsamında, y parselde Hazine adına kayıtlı  orman  arazisinin  imar  planında  günübirlik  alan-park  olarak  ayrılan  bölümünün  turizm  tahsisi kararı kapsamı dışına çıkarılmasına yönelik TBMM Kamu Denetçiliği  Kurumu'nun ….Tavsiye  Kararına  Orman  Genel  Müdürlüğü'nce  uyulmaması  üzerine,  Orman  Genel Müdürlüğü Değerlendirme Komisyonun uymama yönündeki … sayılı kararına karşı Antalya 5. İdare Mahkemesinde dava açıldığı, Antalya 5. İdare Mahkemesi'nin … Esas sayılı dosyasından verilen … tarihli kararla, dava konusu işlemin yürütmesinin durdurulmasına karar verildiği ancak mahkeme kararına rağmen, yargı kararına ve hukuka aykırı olarak …. Tarihinde günübirlik alan üzerinde X firması lehine tapuda üst hakkı tescil edildiği, X firması lehine günü birlik alan  üzerinde  hukuka  aykırı  üst  hakkı  kurulmasına  yönelik işlemlerin iptali istemiyle  bu  kez  Antalya İdare Mahkemesi'nin  … Esas  sayılı  dosyası  üzerinden ikame  edilen iptal  davasında Mahkemece verilen … tarihli kararla, </a:t>
            </a:r>
            <a:r>
              <a:rPr lang="tr-TR" sz="1600" b="1" i="1" dirty="0">
                <a:effectLst/>
                <a:latin typeface="Calibri" panose="020F0502020204030204" pitchFamily="34" charset="0"/>
                <a:ea typeface="Calibri" panose="020F0502020204030204" pitchFamily="34" charset="0"/>
                <a:cs typeface="Times New Roman" panose="02020603050405020304" pitchFamily="18" charset="0"/>
              </a:rPr>
              <a:t>üst hakkı kurulmasına yönelik işlemlerin yürütmesinin durdurulmasına karar verildiği,</a:t>
            </a:r>
            <a:r>
              <a:rPr lang="tr-TR" sz="1600" dirty="0">
                <a:effectLst/>
                <a:latin typeface="Calibri" panose="020F0502020204030204" pitchFamily="34" charset="0"/>
                <a:ea typeface="Calibri" panose="020F0502020204030204" pitchFamily="34" charset="0"/>
                <a:cs typeface="Times New Roman" panose="02020603050405020304" pitchFamily="18" charset="0"/>
              </a:rPr>
              <a:t> anılan Karara karşı diğer davalılar ile birlikte İdaremizce de itiraz yoluna gidildiği, Konya Bölge  İdare  Mahkemesi  2.  İdari  Dava  Dairesinin  …  tarihli  ve  …  YD  İtiraz  </a:t>
            </a:r>
            <a:r>
              <a:rPr lang="tr-TR" sz="1600" dirty="0" err="1">
                <a:effectLst/>
                <a:latin typeface="Calibri" panose="020F0502020204030204" pitchFamily="34" charset="0"/>
                <a:ea typeface="Calibri" panose="020F0502020204030204" pitchFamily="34" charset="0"/>
                <a:cs typeface="Times New Roman" panose="02020603050405020304" pitchFamily="18" charset="0"/>
              </a:rPr>
              <a:t>No'lu</a:t>
            </a:r>
            <a:r>
              <a:rPr lang="tr-TR" sz="1600" dirty="0">
                <a:effectLst/>
                <a:latin typeface="Calibri" panose="020F0502020204030204" pitchFamily="34" charset="0"/>
                <a:ea typeface="Calibri" panose="020F0502020204030204" pitchFamily="34" charset="0"/>
                <a:cs typeface="Times New Roman" panose="02020603050405020304" pitchFamily="18" charset="0"/>
              </a:rPr>
              <a:t> Kararıyla  itiraz  istemlerinin  reddine  karar  verildiği,  mahkeme  kararlarının  tüm  idareler  için  bağlayıcı olacağı belirtilerek söz konusu mahkeme kararı doğrultusunda üst hakkının kaldırılması yönünde gerekli idari işlemlerin İdaremizce yerine getirilmesine ilişkin talebin İdaremizden soru konusu edildiği, </a:t>
            </a:r>
          </a:p>
          <a:p>
            <a:pPr algn="just"/>
            <a:endParaRPr lang="tr-TR" sz="1200" dirty="0">
              <a:latin typeface="Arial Black" pitchFamily="34" charset="0"/>
            </a:endParaRPr>
          </a:p>
        </p:txBody>
      </p:sp>
    </p:spTree>
    <p:extLst>
      <p:ext uri="{BB962C8B-B14F-4D97-AF65-F5344CB8AC3E}">
        <p14:creationId xmlns:p14="http://schemas.microsoft.com/office/powerpoint/2010/main" val="383546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02AFC96C-D1C0-41DC-8803-86DF47991A2C}"/>
              </a:ext>
            </a:extLst>
          </p:cNvPr>
          <p:cNvSpPr txBox="1"/>
          <p:nvPr/>
        </p:nvSpPr>
        <p:spPr>
          <a:xfrm>
            <a:off x="569166" y="1259633"/>
            <a:ext cx="8145625" cy="4868384"/>
          </a:xfrm>
          <a:prstGeom prst="rect">
            <a:avLst/>
          </a:prstGeom>
          <a:noFill/>
        </p:spPr>
        <p:txBody>
          <a:bodyPr wrap="square" rtlCol="0">
            <a:spAutoFit/>
          </a:bodyPr>
          <a:lstStyle/>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Mevzuat:  </a:t>
            </a:r>
            <a:r>
              <a:rPr lang="tr-TR" sz="1800" dirty="0">
                <a:effectLst/>
                <a:latin typeface="Calibri" panose="020F0502020204030204" pitchFamily="34" charset="0"/>
                <a:ea typeface="Calibri" panose="020F0502020204030204" pitchFamily="34" charset="0"/>
                <a:cs typeface="Times New Roman" panose="02020603050405020304" pitchFamily="18" charset="0"/>
              </a:rPr>
              <a:t>Anayasası'nın  138’ inci  maddesinin  son  fıkrası, 2577  sayılı Yasanın  "Kararların  sonuçları"  başlıklı  28’nci maddesi, Türk Medeni  Kanununun  1014’ üncü  maddesi, Tapu Sicili Tüzüğü’nün 69’ uncu maddesi, </a:t>
            </a:r>
          </a:p>
          <a:p>
            <a:pPr algn="just">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i="1" dirty="0">
                <a:effectLst/>
                <a:latin typeface="Calibri" panose="020F0502020204030204" pitchFamily="34" charset="0"/>
                <a:ea typeface="Calibri" panose="020F0502020204030204" pitchFamily="34" charset="0"/>
                <a:cs typeface="Times New Roman" panose="02020603050405020304" pitchFamily="18" charset="0"/>
              </a:rPr>
              <a:t>“…işlemi  iptal  edilen  ilgili  idarelerce  bahse  konu  yürütmenin  durdurulması  kararı hakkında  yeni  bir idari işlem tesis  edilmesi  gerekmekle  birlikte  Türk Medeni  Kanunu  ve  Tapu  Sicili Tüzüğünün söz konusu hükümleri kapsamında tapu sicilinde tescilli üst hakkı terkini için hak sahibinin talebi veya bu yönde adli mahkemeler tarafından verilmiş terkin kararı gerektiğinden bu aşamada bahse konu üst hakkının terkini mümkün olmayıp …parsel sayılı taşınmaz üzerinde anılan yürütmeyi durdurma kararının varlığına ilişkin belirtme yapılması,…” </a:t>
            </a:r>
            <a:r>
              <a:rPr lang="tr-TR" sz="1800" dirty="0">
                <a:effectLst/>
                <a:latin typeface="Calibri" panose="020F0502020204030204" pitchFamily="34" charset="0"/>
                <a:ea typeface="Calibri" panose="020F0502020204030204" pitchFamily="34" charset="0"/>
                <a:cs typeface="Times New Roman" panose="02020603050405020304" pitchFamily="18" charset="0"/>
              </a:rPr>
              <a:t>şeklinde mahalline talimat verilmiştir.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02.11.2020 tarihli, E-75467089-622.01-2702743 sayılı yazısı)</a:t>
            </a:r>
          </a:p>
          <a:p>
            <a:pPr algn="ctr"/>
            <a:endParaRPr lang="tr-TR" sz="4000" dirty="0">
              <a:latin typeface="Arial Black" pitchFamily="34" charset="0"/>
            </a:endParaRPr>
          </a:p>
        </p:txBody>
      </p:sp>
    </p:spTree>
    <p:extLst>
      <p:ext uri="{BB962C8B-B14F-4D97-AF65-F5344CB8AC3E}">
        <p14:creationId xmlns:p14="http://schemas.microsoft.com/office/powerpoint/2010/main" val="2223701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BFAD9736-0D4F-47B4-A847-E8538750E8F5}"/>
              </a:ext>
            </a:extLst>
          </p:cNvPr>
          <p:cNvSpPr txBox="1"/>
          <p:nvPr/>
        </p:nvSpPr>
        <p:spPr>
          <a:xfrm>
            <a:off x="1707502" y="699796"/>
            <a:ext cx="5570376" cy="2201115"/>
          </a:xfrm>
          <a:prstGeom prst="rect">
            <a:avLst/>
          </a:prstGeom>
          <a:noFill/>
        </p:spPr>
        <p:txBody>
          <a:bodyPr wrap="square" rtlCol="0">
            <a:spAutoFit/>
          </a:bodyPr>
          <a:lstStyle/>
          <a:p>
            <a:pPr algn="ctr">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UYGULAMA (2) </a:t>
            </a:r>
          </a:p>
          <a:p>
            <a:pPr algn="ctr">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 KAMULAŞTIRMAYA YÖNELİK MAHKEME KARARLARININ UYGULANMASI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sz="1800" b="1" dirty="0">
                <a:effectLst/>
                <a:latin typeface="Calibri" panose="020F0502020204030204" pitchFamily="34" charset="0"/>
                <a:ea typeface="Calibri" panose="020F0502020204030204" pitchFamily="34" charset="0"/>
                <a:cs typeface="Times New Roman" panose="02020603050405020304" pitchFamily="18" charset="0"/>
              </a:rPr>
              <a:t>(Örnek 1)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DAB0911A-85C8-48D7-AE8C-919A546DECCF}"/>
              </a:ext>
            </a:extLst>
          </p:cNvPr>
          <p:cNvSpPr txBox="1"/>
          <p:nvPr/>
        </p:nvSpPr>
        <p:spPr>
          <a:xfrm>
            <a:off x="233265" y="2364857"/>
            <a:ext cx="8677469" cy="4617931"/>
          </a:xfrm>
          <a:prstGeom prst="rect">
            <a:avLst/>
          </a:prstGeom>
          <a:noFill/>
        </p:spPr>
        <p:txBody>
          <a:bodyPr wrap="square" rtlCol="0">
            <a:spAutoFit/>
          </a:bodyPr>
          <a:lstStyle/>
          <a:p>
            <a:pPr algn="just">
              <a:lnSpc>
                <a:spcPct val="107000"/>
              </a:lnSpc>
              <a:spcAft>
                <a:spcPts val="800"/>
              </a:spcAft>
            </a:pPr>
            <a:r>
              <a:rPr lang="tr-TR" sz="1500" u="sng" dirty="0">
                <a:effectLst/>
                <a:latin typeface="Calibri" panose="020F0502020204030204" pitchFamily="34" charset="0"/>
                <a:ea typeface="Calibri" panose="020F0502020204030204" pitchFamily="34" charset="0"/>
                <a:cs typeface="Times New Roman" panose="02020603050405020304" pitchFamily="18" charset="0"/>
              </a:rPr>
              <a:t>İcrası talep  edilen  Antalya  4.Asliye  Hukuk  Mahkemesi'nin  …  tarihli, …  E.  ve  …  K.  sayılı  kararında</a:t>
            </a:r>
            <a:r>
              <a:rPr lang="tr-TR" sz="1500" dirty="0">
                <a:effectLst/>
                <a:latin typeface="Calibri" panose="020F0502020204030204" pitchFamily="34" charset="0"/>
                <a:ea typeface="Calibri" panose="020F0502020204030204" pitchFamily="34" charset="0"/>
                <a:cs typeface="Times New Roman" panose="02020603050405020304" pitchFamily="18" charset="0"/>
              </a:rPr>
              <a:t>,  davalılar  arasında  X, V,Y, Z, </a:t>
            </a:r>
            <a:r>
              <a:rPr lang="tr-TR" sz="1500" dirty="0" err="1">
                <a:effectLst/>
                <a:latin typeface="Calibri" panose="020F0502020204030204" pitchFamily="34" charset="0"/>
                <a:ea typeface="Calibri" panose="020F0502020204030204" pitchFamily="34" charset="0"/>
                <a:cs typeface="Times New Roman" panose="02020603050405020304" pitchFamily="18" charset="0"/>
              </a:rPr>
              <a:t>Q’nun</a:t>
            </a:r>
            <a:r>
              <a:rPr lang="tr-TR" sz="1500" dirty="0">
                <a:effectLst/>
                <a:latin typeface="Calibri" panose="020F0502020204030204" pitchFamily="34" charset="0"/>
                <a:ea typeface="Calibri" panose="020F0502020204030204" pitchFamily="34" charset="0"/>
                <a:cs typeface="Times New Roman" panose="02020603050405020304" pitchFamily="18" charset="0"/>
              </a:rPr>
              <a:t>  yer  aldığı,  söz  konusu davada "acele el koyma" kararı ile Çalkaya Belediye Başkanlığı adına tescil kararı verildiği ve bu kararın A parsel yönüyle 26.04.1999 tarihinde kesinleştiği, A parselin 06.09.1996 tarih ve 5607 yevmiye </a:t>
            </a:r>
            <a:r>
              <a:rPr lang="tr-TR" sz="1500" dirty="0" err="1">
                <a:effectLst/>
                <a:latin typeface="Calibri" panose="020F0502020204030204" pitchFamily="34" charset="0"/>
                <a:ea typeface="Calibri" panose="020F0502020204030204" pitchFamily="34" charset="0"/>
                <a:cs typeface="Times New Roman" panose="02020603050405020304" pitchFamily="18" charset="0"/>
              </a:rPr>
              <a:t>no</a:t>
            </a:r>
            <a:r>
              <a:rPr lang="tr-TR" sz="1500" dirty="0">
                <a:effectLst/>
                <a:latin typeface="Calibri" panose="020F0502020204030204" pitchFamily="34" charset="0"/>
                <a:ea typeface="Calibri" panose="020F0502020204030204" pitchFamily="34" charset="0"/>
                <a:cs typeface="Times New Roman" panose="02020603050405020304" pitchFamily="18" charset="0"/>
              </a:rPr>
              <a:t> ile imar uygulamasına tabi tutulduğu ve işlem sonucunda oluşan parsellerden, … Mahallesi … ada 1, 2, 3, 4, 5, 6, 7, 8, 9, 10, 11, 12, 13, 14,15,16,  17  </a:t>
            </a:r>
            <a:r>
              <a:rPr lang="tr-TR" sz="1500" dirty="0" err="1">
                <a:effectLst/>
                <a:latin typeface="Calibri" panose="020F0502020204030204" pitchFamily="34" charset="0"/>
                <a:ea typeface="Calibri" panose="020F0502020204030204" pitchFamily="34" charset="0"/>
                <a:cs typeface="Times New Roman" panose="02020603050405020304" pitchFamily="18" charset="0"/>
              </a:rPr>
              <a:t>no</a:t>
            </a:r>
            <a:r>
              <a:rPr lang="tr-TR" sz="1500" dirty="0">
                <a:effectLst/>
                <a:latin typeface="Calibri" panose="020F0502020204030204" pitchFamily="34" charset="0"/>
                <a:ea typeface="Calibri" panose="020F0502020204030204" pitchFamily="34" charset="0"/>
                <a:cs typeface="Times New Roman" panose="02020603050405020304" pitchFamily="18" charset="0"/>
              </a:rPr>
              <a:t>  </a:t>
            </a:r>
            <a:r>
              <a:rPr lang="tr-TR" sz="1500" dirty="0" err="1">
                <a:effectLst/>
                <a:latin typeface="Calibri" panose="020F0502020204030204" pitchFamily="34" charset="0"/>
                <a:ea typeface="Calibri" panose="020F0502020204030204" pitchFamily="34" charset="0"/>
                <a:cs typeface="Times New Roman" panose="02020603050405020304" pitchFamily="18" charset="0"/>
              </a:rPr>
              <a:t>lu</a:t>
            </a:r>
            <a:r>
              <a:rPr lang="tr-TR" sz="1500" dirty="0">
                <a:effectLst/>
                <a:latin typeface="Calibri" panose="020F0502020204030204" pitchFamily="34" charset="0"/>
                <a:ea typeface="Calibri" panose="020F0502020204030204" pitchFamily="34" charset="0"/>
                <a:cs typeface="Times New Roman" panose="02020603050405020304" pitchFamily="18" charset="0"/>
              </a:rPr>
              <a:t>  parsellerin  Antalya  Kadastro  Mahkemesi'nin  …  tarihli,  …  E.  ve … K. sayılı kararı gereğince, 13.12.2006 tarih ve 23262 yevmiye numaralı hükmen tescil işlemi ile X, V,Y, Z, Q ile diğer kişiler adlarına tescil edildiği; yine,  … ada  18 parselin  177/330  hissesi X, V,Y, Z, Q ile diğer kişiler adlarına, 153/330 hissesi de Antalya 2.Asliye Hukuk Mahkemesi’nin…tarihli,…E.ve….</a:t>
            </a:r>
            <a:r>
              <a:rPr lang="tr-TR" sz="1500" dirty="0" err="1">
                <a:effectLst/>
                <a:latin typeface="Calibri" panose="020F0502020204030204" pitchFamily="34" charset="0"/>
                <a:ea typeface="Calibri" panose="020F0502020204030204" pitchFamily="34" charset="0"/>
                <a:cs typeface="Times New Roman" panose="02020603050405020304" pitchFamily="18" charset="0"/>
              </a:rPr>
              <a:t>K.sayılı</a:t>
            </a:r>
            <a:r>
              <a:rPr lang="tr-TR" sz="1500" dirty="0">
                <a:effectLst/>
                <a:latin typeface="Calibri" panose="020F0502020204030204" pitchFamily="34" charset="0"/>
                <a:ea typeface="Calibri" panose="020F0502020204030204" pitchFamily="34" charset="0"/>
                <a:cs typeface="Times New Roman" panose="02020603050405020304" pitchFamily="18" charset="0"/>
              </a:rPr>
              <a:t>…Belediyesi adına 05.11.1999 tarihli ve 26 yevmiye </a:t>
            </a:r>
            <a:r>
              <a:rPr lang="tr-TR" sz="1500" dirty="0" err="1">
                <a:effectLst/>
                <a:latin typeface="Calibri" panose="020F0502020204030204" pitchFamily="34" charset="0"/>
                <a:ea typeface="Calibri" panose="020F0502020204030204" pitchFamily="34" charset="0"/>
                <a:cs typeface="Times New Roman" panose="02020603050405020304" pitchFamily="18" charset="0"/>
              </a:rPr>
              <a:t>no</a:t>
            </a:r>
            <a:r>
              <a:rPr lang="tr-TR" sz="1500" dirty="0">
                <a:effectLst/>
                <a:latin typeface="Calibri" panose="020F0502020204030204" pitchFamily="34" charset="0"/>
                <a:ea typeface="Calibri" panose="020F0502020204030204" pitchFamily="34" charset="0"/>
                <a:cs typeface="Times New Roman" panose="02020603050405020304" pitchFamily="18" charset="0"/>
              </a:rPr>
              <a:t> </a:t>
            </a:r>
            <a:r>
              <a:rPr lang="tr-TR" sz="1500" dirty="0" err="1">
                <a:effectLst/>
                <a:latin typeface="Calibri" panose="020F0502020204030204" pitchFamily="34" charset="0"/>
                <a:ea typeface="Calibri" panose="020F0502020204030204" pitchFamily="34" charset="0"/>
                <a:cs typeface="Times New Roman" panose="02020603050405020304" pitchFamily="18" charset="0"/>
              </a:rPr>
              <a:t>lu</a:t>
            </a:r>
            <a:r>
              <a:rPr lang="tr-TR" sz="1500" dirty="0">
                <a:effectLst/>
                <a:latin typeface="Calibri" panose="020F0502020204030204" pitchFamily="34" charset="0"/>
                <a:ea typeface="Calibri" panose="020F0502020204030204" pitchFamily="34" charset="0"/>
                <a:cs typeface="Times New Roman" panose="02020603050405020304" pitchFamily="18" charset="0"/>
              </a:rPr>
              <a:t> işlem ile hükmen tescil edildiği, </a:t>
            </a:r>
          </a:p>
          <a:p>
            <a:pPr algn="just">
              <a:lnSpc>
                <a:spcPct val="107000"/>
              </a:lnSpc>
              <a:spcAft>
                <a:spcPts val="800"/>
              </a:spcAft>
            </a:pPr>
            <a:r>
              <a:rPr lang="tr-TR" sz="1500" dirty="0">
                <a:effectLst/>
                <a:latin typeface="Calibri" panose="020F0502020204030204" pitchFamily="34" charset="0"/>
                <a:ea typeface="Calibri" panose="020F0502020204030204" pitchFamily="34" charset="0"/>
                <a:cs typeface="Times New Roman" panose="02020603050405020304" pitchFamily="18" charset="0"/>
              </a:rPr>
              <a:t>Daha sonra, söz konusu parsellerin imar uygulaması sonucu … Mahallesi … ada 1 parsele gittiği,  …  ada  18  parselinde,  …Mahallesi … ada 6 parsele gittiği, her iki parselde de icrası talep edilen </a:t>
            </a:r>
            <a:r>
              <a:rPr lang="tr-TR" sz="1500" u="sng" dirty="0">
                <a:effectLst/>
                <a:latin typeface="Calibri" panose="020F0502020204030204" pitchFamily="34" charset="0"/>
                <a:ea typeface="Calibri" panose="020F0502020204030204" pitchFamily="34" charset="0"/>
                <a:cs typeface="Times New Roman" panose="02020603050405020304" pitchFamily="18" charset="0"/>
              </a:rPr>
              <a:t>Antalya 4. Asliye Hukuk Mahkemesi'nin … tarihli, … E. ve … K. sayılı kararında</a:t>
            </a:r>
            <a:r>
              <a:rPr lang="tr-TR" sz="1500" dirty="0">
                <a:effectLst/>
                <a:latin typeface="Calibri" panose="020F0502020204030204" pitchFamily="34" charset="0"/>
                <a:ea typeface="Calibri" panose="020F0502020204030204" pitchFamily="34" charset="0"/>
                <a:cs typeface="Times New Roman" panose="02020603050405020304" pitchFamily="18" charset="0"/>
              </a:rPr>
              <a:t> davalı olarak yer alan X, V,Y, Z, Q hissesinin bulunduğu, ancak hissedarların hisseleri üzerinde farklı mahkeme kararlarından ihtiyati tedbirlerin, yine farklı tarih ve yevmiyelerle hacizlerin mevcut olduğu, </a:t>
            </a:r>
          </a:p>
          <a:p>
            <a:pPr algn="ctr"/>
            <a:endParaRPr lang="tr-TR" sz="4000" dirty="0">
              <a:latin typeface="Arial Black" pitchFamily="34" charset="0"/>
            </a:endParaRPr>
          </a:p>
        </p:txBody>
      </p:sp>
    </p:spTree>
    <p:extLst>
      <p:ext uri="{BB962C8B-B14F-4D97-AF65-F5344CB8AC3E}">
        <p14:creationId xmlns:p14="http://schemas.microsoft.com/office/powerpoint/2010/main" val="557678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EB58505D-B765-41C4-87B7-A547E249BB94}"/>
              </a:ext>
            </a:extLst>
          </p:cNvPr>
          <p:cNvSpPr txBox="1"/>
          <p:nvPr/>
        </p:nvSpPr>
        <p:spPr>
          <a:xfrm>
            <a:off x="275253" y="905069"/>
            <a:ext cx="8593494" cy="5323189"/>
          </a:xfrm>
          <a:prstGeom prst="rect">
            <a:avLst/>
          </a:prstGeom>
          <a:noFill/>
        </p:spPr>
        <p:txBody>
          <a:bodyPr wrap="square" rtlCol="0">
            <a:spAutoFit/>
          </a:bodyPr>
          <a:lstStyle/>
          <a:p>
            <a:pPr algn="just">
              <a:lnSpc>
                <a:spcPct val="107000"/>
              </a:lnSpc>
              <a:spcAft>
                <a:spcPts val="800"/>
              </a:spcAft>
            </a:pPr>
            <a:r>
              <a:rPr lang="tr-TR" sz="1600" b="1" dirty="0">
                <a:effectLst/>
                <a:latin typeface="Calibri" panose="020F0502020204030204" pitchFamily="34" charset="0"/>
                <a:ea typeface="Calibri" panose="020F0502020204030204" pitchFamily="34" charset="0"/>
                <a:cs typeface="Times New Roman" panose="02020603050405020304" pitchFamily="18" charset="0"/>
              </a:rPr>
              <a:t>Mevzuat: </a:t>
            </a:r>
            <a:r>
              <a:rPr lang="tr-TR" sz="1600" dirty="0">
                <a:effectLst/>
                <a:latin typeface="Calibri" panose="020F0502020204030204" pitchFamily="34" charset="0"/>
                <a:ea typeface="Calibri" panose="020F0502020204030204" pitchFamily="34" charset="0"/>
                <a:cs typeface="Times New Roman" panose="02020603050405020304" pitchFamily="18" charset="0"/>
              </a:rPr>
              <a:t>Anayasa'nın 138'inci maddesi, 2942 sayılı Kamulaştırma Kanunu'nun "Aynın ihtilaflı bulunması" başlıklı 18'inci maddesi, 6100 sayılı Hukuk Muhakemeleri Kanunu'nun "Kesin Hüküm" başlıklı 303'üncü maddesi. </a:t>
            </a:r>
          </a:p>
          <a:p>
            <a:pPr algn="just">
              <a:lnSpc>
                <a:spcPct val="107000"/>
              </a:lnSpc>
              <a:spcAft>
                <a:spcPts val="800"/>
              </a:spcAft>
            </a:pPr>
            <a:r>
              <a:rPr lang="tr-TR" sz="16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16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600" dirty="0">
                <a:effectLst/>
                <a:latin typeface="Calibri" panose="020F0502020204030204" pitchFamily="34" charset="0"/>
                <a:ea typeface="Calibri" panose="020F0502020204030204" pitchFamily="34" charset="0"/>
                <a:cs typeface="Times New Roman" panose="02020603050405020304" pitchFamily="18" charset="0"/>
              </a:rPr>
              <a:t>  “…Anayasa'nın 138'inci maddesinde idareler, mahkeme kararlarını yerine getirmekle yükümlü kılınmış olduğundan; </a:t>
            </a:r>
            <a:r>
              <a:rPr lang="tr-TR"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taşınmazın imar görmesinin, yeni oluşacak taşınmazlarda ilgili mahkeme kararının uygulanmasına engel olmadığı</a:t>
            </a:r>
            <a:r>
              <a:rPr lang="tr-TR" sz="1600" dirty="0">
                <a:effectLst/>
                <a:latin typeface="Calibri" panose="020F0502020204030204" pitchFamily="34" charset="0"/>
                <a:ea typeface="Calibri" panose="020F0502020204030204" pitchFamily="34" charset="0"/>
                <a:cs typeface="Times New Roman" panose="02020603050405020304" pitchFamily="18" charset="0"/>
              </a:rPr>
              <a:t>; diğer taraftan, 6100  sayılı Hukuk </a:t>
            </a:r>
            <a:r>
              <a:rPr lang="tr-TR" sz="1600" dirty="0" err="1">
                <a:effectLst/>
                <a:latin typeface="Calibri" panose="020F0502020204030204" pitchFamily="34" charset="0"/>
                <a:ea typeface="Calibri" panose="020F0502020204030204" pitchFamily="34" charset="0"/>
                <a:cs typeface="Times New Roman" panose="02020603050405020304" pitchFamily="18" charset="0"/>
              </a:rPr>
              <a:t>Muhakameleri</a:t>
            </a:r>
            <a:r>
              <a:rPr lang="tr-TR" sz="1600" dirty="0">
                <a:effectLst/>
                <a:latin typeface="Calibri" panose="020F0502020204030204" pitchFamily="34" charset="0"/>
                <a:ea typeface="Calibri" panose="020F0502020204030204" pitchFamily="34" charset="0"/>
                <a:cs typeface="Times New Roman" panose="02020603050405020304" pitchFamily="18" charset="0"/>
              </a:rPr>
              <a:t> Kanunu'nun 303'üncü  maddesinin  ikinci  fıkrasına  istinaden,  bir  hüküm,  davada  veya  karşılık  davada  ileri  sürülen taleplerden, sadece hükme bağlanmış olanlar hakkında kesin hüküm teşkil edeceğinden, imar uygulaması sonucu oluşan … Mahallesi … ada 1 parsel ile … Mahallesi … ada 6 parseller yönüyle Antalya  4.Asliye  Hukuk  Mahkemesi'nin  …  tarihli,  …  E.  ve  …  K.  sayılı kararının,  </a:t>
            </a:r>
            <a:r>
              <a:rPr lang="tr-TR"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bu  kararda  davalı  olarak  belirtilen  ve  hali  hazırda  sicilde  hissedar  olarak  gözüken X, V,Y, Z, Q aleyhinde kısmen icrası mümkün olmakla birlikte</a:t>
            </a:r>
            <a:r>
              <a:rPr lang="tr-TR" sz="1600" dirty="0">
                <a:effectLst/>
                <a:latin typeface="Calibri" panose="020F0502020204030204" pitchFamily="34" charset="0"/>
                <a:ea typeface="Calibri" panose="020F0502020204030204" pitchFamily="34" charset="0"/>
                <a:cs typeface="Times New Roman" panose="02020603050405020304" pitchFamily="18" charset="0"/>
              </a:rPr>
              <a:t>,  söz  konusu  hissedarların  hissesi  üzerinde,  farklı  mahkemelerden  ihtiyati tedbir kararları ve hacizlerin mevcut olduğu göz önüne alındığında, Antalya 4.Asliye Hukuk Mahkemesi'nin … tarihli, … E. ve … K. sayılı kararının kısmen icrasının, tedbirleri koyduran mahkemelere soru konusu edilerek, gelen cevaba göre iş ve  işlemlere  yön  verilmesi;  aynı  zamanda,  mevcut  hacizler  ile  birlikte  mahkeme  kararının  tescil edilebileceği,…” şeklinde mahalline talimat verilmiştir. </a:t>
            </a:r>
            <a:r>
              <a:rPr lang="tr-TR" sz="1600" b="1" dirty="0">
                <a:effectLst/>
                <a:latin typeface="Calibri" panose="020F0502020204030204" pitchFamily="34" charset="0"/>
                <a:ea typeface="Calibri" panose="020F0502020204030204" pitchFamily="34" charset="0"/>
                <a:cs typeface="Times New Roman" panose="02020603050405020304" pitchFamily="18" charset="0"/>
              </a:rPr>
              <a:t>(TKGM, Tapu Dairesi Başkanlığı, 25.03.2021 tarihli, E-75467089-120.14-398617 sayılı yazısı</a:t>
            </a:r>
            <a:r>
              <a:rPr lang="tr-TR" sz="1800" b="1"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29604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4649F8BC-610A-4ED8-AAA5-202096626328}"/>
              </a:ext>
            </a:extLst>
          </p:cNvPr>
          <p:cNvSpPr txBox="1"/>
          <p:nvPr/>
        </p:nvSpPr>
        <p:spPr>
          <a:xfrm>
            <a:off x="2258007" y="886408"/>
            <a:ext cx="4310743" cy="1015663"/>
          </a:xfrm>
          <a:prstGeom prst="rect">
            <a:avLst/>
          </a:prstGeom>
          <a:noFill/>
        </p:spPr>
        <p:txBody>
          <a:bodyPr wrap="square" rtlCol="0">
            <a:spAutoFit/>
          </a:bodyPr>
          <a:lstStyle/>
          <a:p>
            <a:pPr algn="ctr"/>
            <a:r>
              <a:rPr lang="tr-TR" sz="2000" b="1" dirty="0">
                <a:effectLst/>
                <a:latin typeface="Calibri" panose="020F0502020204030204" pitchFamily="34" charset="0"/>
                <a:ea typeface="Calibri" panose="020F0502020204030204" pitchFamily="34" charset="0"/>
                <a:cs typeface="Times New Roman" panose="02020603050405020304" pitchFamily="18" charset="0"/>
              </a:rPr>
              <a:t>(Örnek 2)</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
        <p:nvSpPr>
          <p:cNvPr id="3" name="Metin kutusu 2">
            <a:extLst>
              <a:ext uri="{FF2B5EF4-FFF2-40B4-BE49-F238E27FC236}">
                <a16:creationId xmlns:a16="http://schemas.microsoft.com/office/drawing/2014/main" id="{77D8E629-72C4-4430-9059-8D7EE18AFB27}"/>
              </a:ext>
            </a:extLst>
          </p:cNvPr>
          <p:cNvSpPr txBox="1"/>
          <p:nvPr/>
        </p:nvSpPr>
        <p:spPr>
          <a:xfrm>
            <a:off x="746449" y="1623527"/>
            <a:ext cx="7651102" cy="4477636"/>
          </a:xfrm>
          <a:prstGeom prst="rect">
            <a:avLst/>
          </a:prstGeom>
          <a:noFill/>
        </p:spPr>
        <p:txBody>
          <a:bodyPr wrap="square" rtlCol="0">
            <a:spAutoFit/>
          </a:bodyPr>
          <a:lstStyle/>
          <a:p>
            <a:pPr algn="just">
              <a:lnSpc>
                <a:spcPct val="107000"/>
              </a:lnSpc>
              <a:spcAft>
                <a:spcPts val="800"/>
              </a:spcAft>
            </a:pPr>
            <a:r>
              <a:rPr lang="tr-TR" sz="1700" dirty="0">
                <a:effectLst/>
                <a:latin typeface="Calibri" panose="020F0502020204030204" pitchFamily="34" charset="0"/>
                <a:ea typeface="Calibri" panose="020F0502020204030204" pitchFamily="34" charset="0"/>
                <a:cs typeface="Times New Roman" panose="02020603050405020304" pitchFamily="18" charset="0"/>
              </a:rPr>
              <a:t>Taşınmazların bazılarında TANAP Kamulaştırma Direktörlüğü (BOTAŞ) tarafından 49 yıllığına daimi ve müstakil üst hakkı kurulmasına ve bazı parsellerde ifraz yapılarak istasyon yeri ve direk yeri olarak kamulaştırma davalarının açılmış olduğu, işbu davalarının bazıları sonuçlanarak ilgili kurum tarafından gereğinin yapılması için ilgili Tapu Müdürlüğü’ne başvuruda bulunulduğu, söz konusu başvurularla ilgili olarak, </a:t>
            </a:r>
          </a:p>
          <a:p>
            <a:pPr algn="just">
              <a:lnSpc>
                <a:spcPct val="107000"/>
              </a:lnSpc>
              <a:spcAft>
                <a:spcPts val="800"/>
              </a:spcAft>
            </a:pPr>
            <a:r>
              <a:rPr lang="tr-TR" sz="1700" dirty="0">
                <a:effectLst/>
                <a:latin typeface="Calibri" panose="020F0502020204030204" pitchFamily="34" charset="0"/>
                <a:ea typeface="Calibri" panose="020F0502020204030204" pitchFamily="34" charset="0"/>
                <a:cs typeface="Times New Roman" panose="02020603050405020304" pitchFamily="18" charset="0"/>
              </a:rPr>
              <a:t>1) Mirasçıları adlarına elbirliği ya da paylı mülkiyet olarak intikali yapılmamış, muris adına kayıtlı taşınmazlarda mirasçılar adlarına intikalin zorunlu olup olmadığı,</a:t>
            </a:r>
          </a:p>
          <a:p>
            <a:pPr algn="just">
              <a:lnSpc>
                <a:spcPct val="107000"/>
              </a:lnSpc>
              <a:spcAft>
                <a:spcPts val="800"/>
              </a:spcAft>
            </a:pPr>
            <a:r>
              <a:rPr lang="tr-TR" sz="1700" dirty="0">
                <a:effectLst/>
                <a:latin typeface="Calibri" panose="020F0502020204030204" pitchFamily="34" charset="0"/>
                <a:ea typeface="Calibri" panose="020F0502020204030204" pitchFamily="34" charset="0"/>
                <a:cs typeface="Times New Roman" panose="02020603050405020304" pitchFamily="18" charset="0"/>
              </a:rPr>
              <a:t>2) Yargı kararının tarafları arasında eksik mirasçı veya paydaş bulunmasına karşılık ilgisi olmayan isimlerin bulunması halinde yargı kararının nasıl uygulanacağı,</a:t>
            </a:r>
          </a:p>
          <a:p>
            <a:pPr algn="just">
              <a:lnSpc>
                <a:spcPct val="107000"/>
              </a:lnSpc>
              <a:spcAft>
                <a:spcPts val="800"/>
              </a:spcAft>
            </a:pPr>
            <a:r>
              <a:rPr lang="tr-TR" sz="1700" dirty="0">
                <a:effectLst/>
                <a:latin typeface="Calibri" panose="020F0502020204030204" pitchFamily="34" charset="0"/>
                <a:ea typeface="Calibri" panose="020F0502020204030204" pitchFamily="34" charset="0"/>
                <a:cs typeface="Times New Roman" panose="02020603050405020304" pitchFamily="18" charset="0"/>
              </a:rPr>
              <a:t>3) Tapu kütüğünde ad, </a:t>
            </a:r>
            <a:r>
              <a:rPr lang="tr-TR" sz="1700" dirty="0" err="1">
                <a:effectLst/>
                <a:latin typeface="Calibri" panose="020F0502020204030204" pitchFamily="34" charset="0"/>
                <a:ea typeface="Calibri" panose="020F0502020204030204" pitchFamily="34" charset="0"/>
                <a:cs typeface="Times New Roman" panose="02020603050405020304" pitchFamily="18" charset="0"/>
              </a:rPr>
              <a:t>soyad</a:t>
            </a:r>
            <a:r>
              <a:rPr lang="tr-TR" sz="1700" dirty="0">
                <a:effectLst/>
                <a:latin typeface="Calibri" panose="020F0502020204030204" pitchFamily="34" charset="0"/>
                <a:ea typeface="Calibri" panose="020F0502020204030204" pitchFamily="34" charset="0"/>
                <a:cs typeface="Times New Roman" panose="02020603050405020304" pitchFamily="18" charset="0"/>
              </a:rPr>
              <a:t> ve baba adındaki yanlış ya da eksikliklerin varlığı halinde ne tür işlem yapılacağı, hususlarında yaşanan tereddüt sebebiyle, konunun soru konusu edildiği,</a:t>
            </a:r>
          </a:p>
          <a:p>
            <a:pPr algn="ctr"/>
            <a:endParaRPr lang="tr-TR" sz="4000" dirty="0">
              <a:latin typeface="Arial Black" pitchFamily="34" charset="0"/>
            </a:endParaRPr>
          </a:p>
        </p:txBody>
      </p:sp>
    </p:spTree>
    <p:extLst>
      <p:ext uri="{BB962C8B-B14F-4D97-AF65-F5344CB8AC3E}">
        <p14:creationId xmlns:p14="http://schemas.microsoft.com/office/powerpoint/2010/main" val="2726765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8DFC2661-9D45-4C7A-9398-E6D07225D41C}"/>
              </a:ext>
            </a:extLst>
          </p:cNvPr>
          <p:cNvSpPr txBox="1"/>
          <p:nvPr/>
        </p:nvSpPr>
        <p:spPr>
          <a:xfrm>
            <a:off x="256592" y="783771"/>
            <a:ext cx="8630816" cy="6123984"/>
          </a:xfrm>
          <a:prstGeom prst="rect">
            <a:avLst/>
          </a:prstGeom>
          <a:noFill/>
        </p:spPr>
        <p:txBody>
          <a:bodyPr wrap="square" rtlCol="0">
            <a:spAutoFit/>
          </a:bodyPr>
          <a:lstStyle/>
          <a:p>
            <a:pPr algn="just">
              <a:lnSpc>
                <a:spcPct val="107000"/>
              </a:lnSpc>
              <a:spcAft>
                <a:spcPts val="800"/>
              </a:spcAft>
            </a:pPr>
            <a:r>
              <a:rPr lang="tr-TR" sz="1600" b="1" dirty="0">
                <a:effectLst/>
                <a:latin typeface="Calibri" panose="020F0502020204030204" pitchFamily="34" charset="0"/>
                <a:ea typeface="Calibri" panose="020F0502020204030204" pitchFamily="34" charset="0"/>
                <a:cs typeface="Times New Roman" panose="02020603050405020304" pitchFamily="18" charset="0"/>
              </a:rPr>
              <a:t>Mevzuat: </a:t>
            </a:r>
            <a:r>
              <a:rPr lang="tr-TR" sz="1600" dirty="0">
                <a:effectLst/>
                <a:latin typeface="Calibri" panose="020F0502020204030204" pitchFamily="34" charset="0"/>
                <a:ea typeface="Calibri" panose="020F0502020204030204" pitchFamily="34" charset="0"/>
                <a:cs typeface="Times New Roman" panose="02020603050405020304" pitchFamily="18" charset="0"/>
              </a:rPr>
              <a:t>Türk Medeni Kanunu'nun 705'inci maddesinin ikinci fıkrası, Türk    Medeni  Kanununun  599'uncu  maddesi, 6100 sayılı Hukuk Muhakemeleri Kanunu'nun 303'üncü maddesi.</a:t>
            </a:r>
          </a:p>
          <a:p>
            <a:pPr algn="just">
              <a:lnSpc>
                <a:spcPct val="107000"/>
              </a:lnSpc>
              <a:spcAft>
                <a:spcPts val="800"/>
              </a:spcAft>
            </a:pPr>
            <a:r>
              <a:rPr lang="tr-TR" sz="16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1600" b="1" dirty="0">
                <a:effectLst/>
                <a:latin typeface="Calibri" panose="020F0502020204030204" pitchFamily="34" charset="0"/>
                <a:ea typeface="Calibri" panose="020F0502020204030204" pitchFamily="34" charset="0"/>
                <a:cs typeface="Times New Roman" panose="02020603050405020304" pitchFamily="18" charset="0"/>
              </a:rPr>
              <a:t>ÇÖZÜM ÖNERİSİ:</a:t>
            </a:r>
            <a:r>
              <a:rPr lang="tr-TR" sz="1600" dirty="0">
                <a:effectLst/>
                <a:latin typeface="Calibri" panose="020F0502020204030204" pitchFamily="34" charset="0"/>
                <a:ea typeface="Calibri" panose="020F0502020204030204" pitchFamily="34" charset="0"/>
                <a:cs typeface="Times New Roman" panose="02020603050405020304" pitchFamily="18" charset="0"/>
              </a:rPr>
              <a:t>  </a:t>
            </a:r>
          </a:p>
          <a:p>
            <a:pPr lvl="0" algn="just">
              <a:lnSpc>
                <a:spcPct val="107000"/>
              </a:lnSpc>
            </a:pPr>
            <a:r>
              <a:rPr lang="tr-TR" sz="1500" i="1" dirty="0">
                <a:effectLst/>
                <a:latin typeface="Calibri" panose="020F0502020204030204" pitchFamily="34" charset="0"/>
                <a:ea typeface="Calibri" panose="020F0502020204030204" pitchFamily="34" charset="0"/>
                <a:cs typeface="Times New Roman" panose="02020603050405020304" pitchFamily="18" charset="0"/>
              </a:rPr>
              <a:t>(1)  Türk Medeni Kanununun 599'uncu maddesi gereği, mirasçıların miras bırakanın külli halefi konumunda olması, 6100 sayılı Hukuk Muhakemeleri Kanunu'nun 303'üncü maddesi gereği kesin hükmün tarafların küllî halefleri hakkında da geçerli olması ve Anayasa'nın 138'inci maddesi gereği mahkeme kararları doğrudan uygulanması gerektiğinden, </a:t>
            </a:r>
            <a:r>
              <a:rPr lang="tr-TR" sz="15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mahkeme kararının mirasçılar adına intikal ettirilmeksizin aynen infaz edilmesi</a:t>
            </a:r>
            <a:endParaRPr lang="tr-TR" sz="15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tr-TR" sz="1500" b="1" i="1" u="none" strike="no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tr-TR" sz="15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tr-TR" sz="1500" i="1" dirty="0">
                <a:effectLst/>
                <a:latin typeface="Calibri" panose="020F0502020204030204" pitchFamily="34" charset="0"/>
                <a:ea typeface="Calibri" panose="020F0502020204030204" pitchFamily="34" charset="0"/>
                <a:cs typeface="Times New Roman" panose="02020603050405020304" pitchFamily="18" charset="0"/>
              </a:rPr>
              <a:t> (2)  6100  sayılı  Hukuk  Muhakemeleri Kanunu'nun  303'üncü  maddesi  gereği,  kesin  hüküm  davanın  taraflarını  ve  külli  haleflerini bağlayacağından öncelikle adına karar verilen kişinin ölmesi halinde taşınmaz mirasçılarına intikal etmiş olsa bile, mahkeme kararı külli halefler hakkında kesin hüküm teşkil edeceğinden kararın uygulanması  gerektiği;  </a:t>
            </a:r>
            <a:r>
              <a:rPr lang="tr-TR" sz="15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ancak,  taşınmazın  dava  açılmadan  önce  mirasçılar  adına  intikal  etmiş olması ya da intikal etmese dahi davalı olarak murisin değil de mirasçılardan biri veya birkaçının davalı olarak gösterilmesi durumunda, davada davalı olarak gösterilmeyen mirasçılar açısından karar kesin hüküm teşkil etmeyeceğinden bu kişiler yönüyle kararın uygulanmaması gerektiği</a:t>
            </a:r>
            <a:r>
              <a:rPr lang="tr-TR" sz="1500" i="1" dirty="0">
                <a:effectLst/>
                <a:latin typeface="Calibri" panose="020F0502020204030204" pitchFamily="34" charset="0"/>
                <a:ea typeface="Calibri" panose="020F0502020204030204" pitchFamily="34" charset="0"/>
                <a:cs typeface="Times New Roman" panose="02020603050405020304" pitchFamily="18" charset="0"/>
              </a:rPr>
              <a:t>; son olarak ise, taşınmazın dava açılmadan önce ve ya dava açıldıktan sonra üçüncü kişilere devri halinde ise, taşınmazın davalı olduğuna ilişkin tapu kaydında herhangi bir belirtme bulunmaması halinde, Türk Medeni Kanunu'nun </a:t>
            </a:r>
            <a:r>
              <a:rPr lang="tr-TR" sz="1500" i="1" dirty="0" err="1">
                <a:effectLst/>
                <a:latin typeface="Calibri" panose="020F0502020204030204" pitchFamily="34" charset="0"/>
                <a:ea typeface="Calibri" panose="020F0502020204030204" pitchFamily="34" charset="0"/>
                <a:cs typeface="Times New Roman" panose="02020603050405020304" pitchFamily="18" charset="0"/>
              </a:rPr>
              <a:t>iyiniyet</a:t>
            </a:r>
            <a:r>
              <a:rPr lang="tr-TR" sz="1500" i="1" dirty="0">
                <a:effectLst/>
                <a:latin typeface="Calibri" panose="020F0502020204030204" pitchFamily="34" charset="0"/>
                <a:ea typeface="Calibri" panose="020F0502020204030204" pitchFamily="34" charset="0"/>
                <a:cs typeface="Times New Roman" panose="02020603050405020304" pitchFamily="18" charset="0"/>
              </a:rPr>
              <a:t> hükümleri gereğince kararın üçüncü kişiler için de uygulanmaması  ve  taşınmazın  beyanlar  sütununa  kesin  hükmün  varlığı  yönünde  belirtme yapılması,</a:t>
            </a:r>
            <a:endParaRPr lang="tr-TR" sz="15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tr-TR" sz="4000" dirty="0">
              <a:latin typeface="Arial Black" pitchFamily="34" charset="0"/>
            </a:endParaRPr>
          </a:p>
        </p:txBody>
      </p:sp>
    </p:spTree>
    <p:extLst>
      <p:ext uri="{BB962C8B-B14F-4D97-AF65-F5344CB8AC3E}">
        <p14:creationId xmlns:p14="http://schemas.microsoft.com/office/powerpoint/2010/main" val="20125975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Özel 6">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C00000"/>
      </a:hlink>
      <a:folHlink>
        <a:srgbClr val="C0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txDef>
      <a:spPr>
        <a:noFill/>
      </a:spPr>
      <a:bodyPr wrap="square" rtlCol="0">
        <a:spAutoFit/>
      </a:bodyPr>
      <a:lstStyle>
        <a:defPPr algn="ctr">
          <a:defRPr sz="4000" dirty="0" smtClean="0">
            <a:latin typeface="Arial Black" pitchFamily="34" charset="0"/>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32708</TotalTime>
  <Words>6026</Words>
  <Application>Microsoft Office PowerPoint</Application>
  <PresentationFormat>Ekran Gösterisi (4:3)</PresentationFormat>
  <Paragraphs>112</Paragraphs>
  <Slides>37</Slides>
  <Notes>0</Notes>
  <HiddenSlides>0</HiddenSlides>
  <MMClips>0</MMClips>
  <ScaleCrop>false</ScaleCrop>
  <HeadingPairs>
    <vt:vector size="8" baseType="variant">
      <vt:variant>
        <vt:lpstr>Kullanılan Yazı Tipleri</vt:lpstr>
      </vt:variant>
      <vt:variant>
        <vt:i4>10</vt:i4>
      </vt:variant>
      <vt:variant>
        <vt:lpstr>Tema</vt:lpstr>
      </vt:variant>
      <vt:variant>
        <vt:i4>1</vt:i4>
      </vt:variant>
      <vt:variant>
        <vt:lpstr>Slayt Başlıkları</vt:lpstr>
      </vt:variant>
      <vt:variant>
        <vt:i4>37</vt:i4>
      </vt:variant>
      <vt:variant>
        <vt:lpstr>Özel Gösteriler</vt:lpstr>
      </vt:variant>
      <vt:variant>
        <vt:i4>7</vt:i4>
      </vt:variant>
    </vt:vector>
  </HeadingPairs>
  <TitlesOfParts>
    <vt:vector size="55" baseType="lpstr">
      <vt:lpstr>Arial</vt:lpstr>
      <vt:lpstr>Arial Black</vt:lpstr>
      <vt:lpstr>Calibri</vt:lpstr>
      <vt:lpstr>Comic Sans MS</vt:lpstr>
      <vt:lpstr>Tahoma</vt:lpstr>
      <vt:lpstr>Times New Roman</vt:lpstr>
      <vt:lpstr>Tw Cen MT</vt:lpstr>
      <vt:lpstr>Verdana</vt:lpstr>
      <vt:lpstr>Wingdings</vt:lpstr>
      <vt:lpstr>Wingdings 2</vt:lpstr>
      <vt:lpstr>Median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Sistemİsletim</vt:lpstr>
      <vt:lpstr>SistemMerkezi</vt:lpstr>
      <vt:lpstr>AlyapiSayisallastirma</vt:lpstr>
      <vt:lpstr>Kadastro</vt:lpstr>
      <vt:lpstr>VeriPaylasim</vt:lpstr>
      <vt:lpstr>YonetimBilgiSistemi</vt:lpstr>
      <vt:lpstr>Tübitak</vt:lpstr>
    </vt:vector>
  </TitlesOfParts>
  <Manager>Nevzat KUL</Manager>
  <Company>TKGM Strateji Geliştirme Daire Başkanlığı</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Kalite Yönetim Sistemi</dc:title>
  <dc:subject>KYS Ders Sunumu</dc:subject>
  <dc:creator>Nevzat KUL</dc:creator>
  <cp:lastModifiedBy>SÜREYYA EMRE IRMAK</cp:lastModifiedBy>
  <cp:revision>4335</cp:revision>
  <cp:lastPrinted>2018-05-17T08:37:36Z</cp:lastPrinted>
  <dcterms:created xsi:type="dcterms:W3CDTF">2009-03-23T10:21:31Z</dcterms:created>
  <dcterms:modified xsi:type="dcterms:W3CDTF">2025-06-17T12:14:20Z</dcterms:modified>
</cp:coreProperties>
</file>