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90" r:id="rId3"/>
    <p:sldId id="260" r:id="rId4"/>
    <p:sldId id="291" r:id="rId5"/>
    <p:sldId id="292" r:id="rId6"/>
    <p:sldId id="293" r:id="rId7"/>
    <p:sldId id="294" r:id="rId8"/>
    <p:sldId id="297" r:id="rId9"/>
    <p:sldId id="296" r:id="rId10"/>
    <p:sldId id="298" r:id="rId11"/>
    <p:sldId id="299" r:id="rId12"/>
    <p:sldId id="300" r:id="rId13"/>
    <p:sldId id="301" r:id="rId14"/>
    <p:sldId id="329" r:id="rId15"/>
    <p:sldId id="302" r:id="rId16"/>
    <p:sldId id="303" r:id="rId17"/>
    <p:sldId id="304" r:id="rId18"/>
    <p:sldId id="330" r:id="rId19"/>
    <p:sldId id="305" r:id="rId20"/>
    <p:sldId id="306" r:id="rId21"/>
    <p:sldId id="307" r:id="rId22"/>
    <p:sldId id="308" r:id="rId23"/>
    <p:sldId id="324" r:id="rId24"/>
    <p:sldId id="325" r:id="rId25"/>
    <p:sldId id="323" r:id="rId26"/>
    <p:sldId id="326" r:id="rId27"/>
    <p:sldId id="327" r:id="rId28"/>
    <p:sldId id="328" r:id="rId29"/>
    <p:sldId id="309" r:id="rId30"/>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EA6"/>
    <a:srgbClr val="E77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53"/>
  </p:normalViewPr>
  <p:slideViewPr>
    <p:cSldViewPr snapToGrid="0" snapToObjects="1">
      <p:cViewPr varScale="1">
        <p:scale>
          <a:sx n="108" d="100"/>
          <a:sy n="108" d="100"/>
        </p:scale>
        <p:origin x="4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10BB12-2C0A-EC4E-AC3D-531201242E9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41768A3-319D-D44F-A9C5-0B2D1BBE0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3A48D4F-E0C1-8445-8A01-8B0F69FD97FB}"/>
              </a:ext>
            </a:extLst>
          </p:cNvPr>
          <p:cNvSpPr>
            <a:spLocks noGrp="1"/>
          </p:cNvSpPr>
          <p:nvPr>
            <p:ph type="dt" sz="half" idx="10"/>
          </p:nvPr>
        </p:nvSpPr>
        <p:spPr/>
        <p:txBody>
          <a:bodyPr/>
          <a:lstStyle/>
          <a:p>
            <a:fld id="{77428E68-251D-FF42-B583-C91C772A4B4B}" type="datetimeFigureOut">
              <a:rPr lang="tr-TR" smtClean="0"/>
              <a:t>21.11.2022</a:t>
            </a:fld>
            <a:endParaRPr lang="tr-TR"/>
          </a:p>
        </p:txBody>
      </p:sp>
      <p:sp>
        <p:nvSpPr>
          <p:cNvPr id="5" name="Alt Bilgi Yer Tutucusu 4">
            <a:extLst>
              <a:ext uri="{FF2B5EF4-FFF2-40B4-BE49-F238E27FC236}">
                <a16:creationId xmlns:a16="http://schemas.microsoft.com/office/drawing/2014/main" id="{A57953FA-A1E8-2C49-BC05-A1B6ECBB31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A9A8561-B1BB-1040-A65A-8E07FE84A5A4}"/>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328568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45C947-CCCF-3543-AEB2-CF7096DB840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BF11CFD-3716-5E49-996E-9CE3E342C16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5ADD7AC-BB9D-B449-AA24-95F46925BA6E}"/>
              </a:ext>
            </a:extLst>
          </p:cNvPr>
          <p:cNvSpPr>
            <a:spLocks noGrp="1"/>
          </p:cNvSpPr>
          <p:nvPr>
            <p:ph type="dt" sz="half" idx="10"/>
          </p:nvPr>
        </p:nvSpPr>
        <p:spPr/>
        <p:txBody>
          <a:bodyPr/>
          <a:lstStyle/>
          <a:p>
            <a:fld id="{77428E68-251D-FF42-B583-C91C772A4B4B}" type="datetimeFigureOut">
              <a:rPr lang="tr-TR" smtClean="0"/>
              <a:t>21.11.2022</a:t>
            </a:fld>
            <a:endParaRPr lang="tr-TR"/>
          </a:p>
        </p:txBody>
      </p:sp>
      <p:sp>
        <p:nvSpPr>
          <p:cNvPr id="5" name="Alt Bilgi Yer Tutucusu 4">
            <a:extLst>
              <a:ext uri="{FF2B5EF4-FFF2-40B4-BE49-F238E27FC236}">
                <a16:creationId xmlns:a16="http://schemas.microsoft.com/office/drawing/2014/main" id="{F179F4C9-7F3B-6241-AC9C-0DFA00C5019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062B58-5827-A846-A2E0-93053A40E549}"/>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27241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A830352-DEA0-EF41-822E-A3D9897AD8B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F52B88A-99BD-554D-A25B-1EA9E19E4D3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5C686AE-D696-0A46-9DF8-076E3BB3A0DE}"/>
              </a:ext>
            </a:extLst>
          </p:cNvPr>
          <p:cNvSpPr>
            <a:spLocks noGrp="1"/>
          </p:cNvSpPr>
          <p:nvPr>
            <p:ph type="dt" sz="half" idx="10"/>
          </p:nvPr>
        </p:nvSpPr>
        <p:spPr/>
        <p:txBody>
          <a:bodyPr/>
          <a:lstStyle/>
          <a:p>
            <a:fld id="{77428E68-251D-FF42-B583-C91C772A4B4B}" type="datetimeFigureOut">
              <a:rPr lang="tr-TR" smtClean="0"/>
              <a:t>21.11.2022</a:t>
            </a:fld>
            <a:endParaRPr lang="tr-TR"/>
          </a:p>
        </p:txBody>
      </p:sp>
      <p:sp>
        <p:nvSpPr>
          <p:cNvPr id="5" name="Alt Bilgi Yer Tutucusu 4">
            <a:extLst>
              <a:ext uri="{FF2B5EF4-FFF2-40B4-BE49-F238E27FC236}">
                <a16:creationId xmlns:a16="http://schemas.microsoft.com/office/drawing/2014/main" id="{44933AE5-6CAB-2C4D-B96F-A4C5D866CFF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A7A1C30-CBFC-D04F-B967-AE22F3151B74}"/>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92371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9327D9-4490-6A48-AEF2-C343AD85945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D751BC7-B4F2-0C41-A730-EC145B9D637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FDE7E7D-88D4-8948-AA9A-14ED9D1861D3}"/>
              </a:ext>
            </a:extLst>
          </p:cNvPr>
          <p:cNvSpPr>
            <a:spLocks noGrp="1"/>
          </p:cNvSpPr>
          <p:nvPr>
            <p:ph type="dt" sz="half" idx="10"/>
          </p:nvPr>
        </p:nvSpPr>
        <p:spPr/>
        <p:txBody>
          <a:bodyPr/>
          <a:lstStyle/>
          <a:p>
            <a:fld id="{77428E68-251D-FF42-B583-C91C772A4B4B}" type="datetimeFigureOut">
              <a:rPr lang="tr-TR" smtClean="0"/>
              <a:t>21.11.2022</a:t>
            </a:fld>
            <a:endParaRPr lang="tr-TR"/>
          </a:p>
        </p:txBody>
      </p:sp>
      <p:sp>
        <p:nvSpPr>
          <p:cNvPr id="5" name="Alt Bilgi Yer Tutucusu 4">
            <a:extLst>
              <a:ext uri="{FF2B5EF4-FFF2-40B4-BE49-F238E27FC236}">
                <a16:creationId xmlns:a16="http://schemas.microsoft.com/office/drawing/2014/main" id="{7140A4D1-0F72-8648-B851-CC7049448A8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E15DE91-EB38-5945-AC35-B33D58D8549E}"/>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223452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80E7F7-3EE1-1345-9653-1D52C135D45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673E9C8-DEFB-B742-A1E6-D558B7D7C9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3C08F4B-E736-DB4F-BA08-4B70FC11867F}"/>
              </a:ext>
            </a:extLst>
          </p:cNvPr>
          <p:cNvSpPr>
            <a:spLocks noGrp="1"/>
          </p:cNvSpPr>
          <p:nvPr>
            <p:ph type="dt" sz="half" idx="10"/>
          </p:nvPr>
        </p:nvSpPr>
        <p:spPr/>
        <p:txBody>
          <a:bodyPr/>
          <a:lstStyle/>
          <a:p>
            <a:fld id="{77428E68-251D-FF42-B583-C91C772A4B4B}" type="datetimeFigureOut">
              <a:rPr lang="tr-TR" smtClean="0"/>
              <a:t>21.11.2022</a:t>
            </a:fld>
            <a:endParaRPr lang="tr-TR"/>
          </a:p>
        </p:txBody>
      </p:sp>
      <p:sp>
        <p:nvSpPr>
          <p:cNvPr id="5" name="Alt Bilgi Yer Tutucusu 4">
            <a:extLst>
              <a:ext uri="{FF2B5EF4-FFF2-40B4-BE49-F238E27FC236}">
                <a16:creationId xmlns:a16="http://schemas.microsoft.com/office/drawing/2014/main" id="{FFABD80A-C438-194F-9AE5-6C44E37895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E9F4613-893F-154C-8951-52CED5E9DCF9}"/>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45264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17DF0E-CDD4-9748-9156-C13AA8A4D56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C187036-60BA-A147-B14D-3210011978D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06D5719-D469-ED4C-9E10-3270FB0A06D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8EB0C60-E022-6E41-9A69-996652DEA6D3}"/>
              </a:ext>
            </a:extLst>
          </p:cNvPr>
          <p:cNvSpPr>
            <a:spLocks noGrp="1"/>
          </p:cNvSpPr>
          <p:nvPr>
            <p:ph type="dt" sz="half" idx="10"/>
          </p:nvPr>
        </p:nvSpPr>
        <p:spPr/>
        <p:txBody>
          <a:bodyPr/>
          <a:lstStyle/>
          <a:p>
            <a:fld id="{77428E68-251D-FF42-B583-C91C772A4B4B}" type="datetimeFigureOut">
              <a:rPr lang="tr-TR" smtClean="0"/>
              <a:t>21.11.2022</a:t>
            </a:fld>
            <a:endParaRPr lang="tr-TR"/>
          </a:p>
        </p:txBody>
      </p:sp>
      <p:sp>
        <p:nvSpPr>
          <p:cNvPr id="6" name="Alt Bilgi Yer Tutucusu 5">
            <a:extLst>
              <a:ext uri="{FF2B5EF4-FFF2-40B4-BE49-F238E27FC236}">
                <a16:creationId xmlns:a16="http://schemas.microsoft.com/office/drawing/2014/main" id="{158127E9-8517-864C-8560-01C651E2C3A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8786148-EAB1-1E4A-B5E7-2D6084609896}"/>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95494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3678BE-D7BE-F447-A7C3-C36F9DE3D2A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9AF4610-4A04-394E-9DDF-F78A0E951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EB36B3A-AECD-8644-A6E8-855D3133F26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F25BA2B-DA2E-BA4F-B118-9A3B537E2A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A8CB41E-5D43-8742-AE69-49490E8070A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FC39671-89B9-F04D-957A-E56FC93D562A}"/>
              </a:ext>
            </a:extLst>
          </p:cNvPr>
          <p:cNvSpPr>
            <a:spLocks noGrp="1"/>
          </p:cNvSpPr>
          <p:nvPr>
            <p:ph type="dt" sz="half" idx="10"/>
          </p:nvPr>
        </p:nvSpPr>
        <p:spPr/>
        <p:txBody>
          <a:bodyPr/>
          <a:lstStyle/>
          <a:p>
            <a:fld id="{77428E68-251D-FF42-B583-C91C772A4B4B}" type="datetimeFigureOut">
              <a:rPr lang="tr-TR" smtClean="0"/>
              <a:t>21.11.2022</a:t>
            </a:fld>
            <a:endParaRPr lang="tr-TR"/>
          </a:p>
        </p:txBody>
      </p:sp>
      <p:sp>
        <p:nvSpPr>
          <p:cNvPr id="8" name="Alt Bilgi Yer Tutucusu 7">
            <a:extLst>
              <a:ext uri="{FF2B5EF4-FFF2-40B4-BE49-F238E27FC236}">
                <a16:creationId xmlns:a16="http://schemas.microsoft.com/office/drawing/2014/main" id="{8AC81389-2D34-824D-9F4E-866EFD134F0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3B055C5-B3E9-AA44-912B-F19EAC66F13D}"/>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11244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7E3B5A-26AC-F84B-A65E-35198DB970F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89CFD16-4982-364C-96F4-B4F7D696D7CD}"/>
              </a:ext>
            </a:extLst>
          </p:cNvPr>
          <p:cNvSpPr>
            <a:spLocks noGrp="1"/>
          </p:cNvSpPr>
          <p:nvPr>
            <p:ph type="dt" sz="half" idx="10"/>
          </p:nvPr>
        </p:nvSpPr>
        <p:spPr/>
        <p:txBody>
          <a:bodyPr/>
          <a:lstStyle/>
          <a:p>
            <a:fld id="{77428E68-251D-FF42-B583-C91C772A4B4B}" type="datetimeFigureOut">
              <a:rPr lang="tr-TR" smtClean="0"/>
              <a:t>21.11.2022</a:t>
            </a:fld>
            <a:endParaRPr lang="tr-TR"/>
          </a:p>
        </p:txBody>
      </p:sp>
      <p:sp>
        <p:nvSpPr>
          <p:cNvPr id="4" name="Alt Bilgi Yer Tutucusu 3">
            <a:extLst>
              <a:ext uri="{FF2B5EF4-FFF2-40B4-BE49-F238E27FC236}">
                <a16:creationId xmlns:a16="http://schemas.microsoft.com/office/drawing/2014/main" id="{70D7FB34-FF2E-D947-90E6-2B210ED94DD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76F22E3-749C-6140-A05D-15752AB1FA84}"/>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375279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7622F29-844E-D14A-A10A-7FDC6CB2C1AB}"/>
              </a:ext>
            </a:extLst>
          </p:cNvPr>
          <p:cNvSpPr>
            <a:spLocks noGrp="1"/>
          </p:cNvSpPr>
          <p:nvPr>
            <p:ph type="dt" sz="half" idx="10"/>
          </p:nvPr>
        </p:nvSpPr>
        <p:spPr/>
        <p:txBody>
          <a:bodyPr/>
          <a:lstStyle/>
          <a:p>
            <a:fld id="{77428E68-251D-FF42-B583-C91C772A4B4B}" type="datetimeFigureOut">
              <a:rPr lang="tr-TR" smtClean="0"/>
              <a:t>21.11.2022</a:t>
            </a:fld>
            <a:endParaRPr lang="tr-TR"/>
          </a:p>
        </p:txBody>
      </p:sp>
      <p:sp>
        <p:nvSpPr>
          <p:cNvPr id="3" name="Alt Bilgi Yer Tutucusu 2">
            <a:extLst>
              <a:ext uri="{FF2B5EF4-FFF2-40B4-BE49-F238E27FC236}">
                <a16:creationId xmlns:a16="http://schemas.microsoft.com/office/drawing/2014/main" id="{0461FABE-4A85-8744-A612-8ED9E74E8F6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95AF82D-68EB-1A4F-9BA0-D4411AFBE61B}"/>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199276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35A83A-ECCE-B94C-8A6D-FC3F59BB1E3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53DCCB3-F5D0-BA43-83B7-ECB56FD96A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04E3625-2A65-2240-9AD2-795FB6A7F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331C0A4-CCD6-634F-957C-11F266AF61D3}"/>
              </a:ext>
            </a:extLst>
          </p:cNvPr>
          <p:cNvSpPr>
            <a:spLocks noGrp="1"/>
          </p:cNvSpPr>
          <p:nvPr>
            <p:ph type="dt" sz="half" idx="10"/>
          </p:nvPr>
        </p:nvSpPr>
        <p:spPr/>
        <p:txBody>
          <a:bodyPr/>
          <a:lstStyle/>
          <a:p>
            <a:fld id="{77428E68-251D-FF42-B583-C91C772A4B4B}" type="datetimeFigureOut">
              <a:rPr lang="tr-TR" smtClean="0"/>
              <a:t>21.11.2022</a:t>
            </a:fld>
            <a:endParaRPr lang="tr-TR"/>
          </a:p>
        </p:txBody>
      </p:sp>
      <p:sp>
        <p:nvSpPr>
          <p:cNvPr id="6" name="Alt Bilgi Yer Tutucusu 5">
            <a:extLst>
              <a:ext uri="{FF2B5EF4-FFF2-40B4-BE49-F238E27FC236}">
                <a16:creationId xmlns:a16="http://schemas.microsoft.com/office/drawing/2014/main" id="{E98101CC-80F6-274E-B21E-905147E70CA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266A50A-9E17-9B4C-AC79-FF4A3EB24489}"/>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78572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78E9F5-BCD7-7C44-BF2E-D4ACE35A81A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9699746-3490-D144-AE09-B3F3C1E2BA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8B7AFC0-42CD-7E42-A05F-4C1135C7B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87E6C37-127A-B54C-8E36-003ECFD948BA}"/>
              </a:ext>
            </a:extLst>
          </p:cNvPr>
          <p:cNvSpPr>
            <a:spLocks noGrp="1"/>
          </p:cNvSpPr>
          <p:nvPr>
            <p:ph type="dt" sz="half" idx="10"/>
          </p:nvPr>
        </p:nvSpPr>
        <p:spPr/>
        <p:txBody>
          <a:bodyPr/>
          <a:lstStyle/>
          <a:p>
            <a:fld id="{77428E68-251D-FF42-B583-C91C772A4B4B}" type="datetimeFigureOut">
              <a:rPr lang="tr-TR" smtClean="0"/>
              <a:t>21.11.2022</a:t>
            </a:fld>
            <a:endParaRPr lang="tr-TR"/>
          </a:p>
        </p:txBody>
      </p:sp>
      <p:sp>
        <p:nvSpPr>
          <p:cNvPr id="6" name="Alt Bilgi Yer Tutucusu 5">
            <a:extLst>
              <a:ext uri="{FF2B5EF4-FFF2-40B4-BE49-F238E27FC236}">
                <a16:creationId xmlns:a16="http://schemas.microsoft.com/office/drawing/2014/main" id="{0F32F136-5536-0743-A0D6-24C8A0E179B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885840B-895A-BD48-BDF8-51DA2D6CD902}"/>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301678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448E8F6-AD17-D64C-8B52-5A580442D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6806028-4742-2740-857E-CF65380F4C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68FCC8E-BA9F-6B40-8537-E960CF0FC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28E68-251D-FF42-B583-C91C772A4B4B}" type="datetimeFigureOut">
              <a:rPr lang="tr-TR" smtClean="0"/>
              <a:t>21.11.2022</a:t>
            </a:fld>
            <a:endParaRPr lang="tr-TR"/>
          </a:p>
        </p:txBody>
      </p:sp>
      <p:sp>
        <p:nvSpPr>
          <p:cNvPr id="5" name="Alt Bilgi Yer Tutucusu 4">
            <a:extLst>
              <a:ext uri="{FF2B5EF4-FFF2-40B4-BE49-F238E27FC236}">
                <a16:creationId xmlns:a16="http://schemas.microsoft.com/office/drawing/2014/main" id="{BAD75DB2-79B2-E74A-98D7-96762958E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55913F90-D6CB-DC4E-87EB-864211465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3CC06-D0F8-0F43-BE45-BF6B76BC7346}" type="slidenum">
              <a:rPr lang="tr-TR" smtClean="0"/>
              <a:t>‹#›</a:t>
            </a:fld>
            <a:endParaRPr lang="tr-TR"/>
          </a:p>
        </p:txBody>
      </p:sp>
    </p:spTree>
    <p:extLst>
      <p:ext uri="{BB962C8B-B14F-4D97-AF65-F5344CB8AC3E}">
        <p14:creationId xmlns:p14="http://schemas.microsoft.com/office/powerpoint/2010/main" val="131903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tkgm.gov.tr/kalite-yonetim-sistemi"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BA&#286;LI%20M&#220;D&#220;RL&#220;KLER%20L&#304;STES&#304;.xls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kgm.gov.tr/kalite-yonetim-sistemi"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tkgm.gov.tr/ust-yoneti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tkgm.gov.tr/istanbul-bm-organizasyon-semasi"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1394908" y="2802601"/>
            <a:ext cx="9402183" cy="102197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eaLnBrk="1" hangingPunct="1">
              <a:defRPr/>
            </a:pPr>
            <a:r>
              <a:rPr lang="tr-TR" sz="3600" b="1" dirty="0">
                <a:ln/>
                <a:solidFill>
                  <a:schemeClr val="accent2"/>
                </a:solidFill>
              </a:rPr>
              <a:t>TAPU VE KADASTRO GENEL MÜDÜRLÜĞÜ </a:t>
            </a:r>
          </a:p>
          <a:p>
            <a:pPr algn="ctr" eaLnBrk="1" hangingPunct="1">
              <a:defRPr/>
            </a:pPr>
            <a:r>
              <a:rPr lang="tr-TR" sz="3600" b="1" dirty="0">
                <a:ln/>
                <a:solidFill>
                  <a:schemeClr val="accent2"/>
                </a:solidFill>
              </a:rPr>
              <a:t>BİLGİLENDİRME TOPLANTISI</a:t>
            </a:r>
            <a:endParaRPr lang="tr-TR" altLang="ko-KR" sz="9600" b="1" dirty="0">
              <a:solidFill>
                <a:schemeClr val="accent2"/>
              </a:solidFill>
              <a:latin typeface="Times New Roman" panose="02020603050405020304" pitchFamily="18" charset="0"/>
              <a:ea typeface="맑은 고딕" pitchFamily="50" charset="-127"/>
              <a:cs typeface="Times New Roman" panose="02020603050405020304" pitchFamily="18" charset="0"/>
            </a:endParaRPr>
          </a:p>
        </p:txBody>
      </p:sp>
      <p:pic>
        <p:nvPicPr>
          <p:cNvPr id="7" name="Resim 6">
            <a:extLst>
              <a:ext uri="{FF2B5EF4-FFF2-40B4-BE49-F238E27FC236}">
                <a16:creationId xmlns:a16="http://schemas.microsoft.com/office/drawing/2014/main" id="{E267900C-C92D-492A-AEC3-14F1C4D58475}"/>
              </a:ext>
            </a:extLst>
          </p:cNvPr>
          <p:cNvPicPr>
            <a:picLocks noChangeAspect="1"/>
          </p:cNvPicPr>
          <p:nvPr/>
        </p:nvPicPr>
        <p:blipFill>
          <a:blip r:embed="rId2">
            <a:duotone>
              <a:prstClr val="black"/>
              <a:srgbClr val="060EA6">
                <a:tint val="45000"/>
                <a:satMod val="400000"/>
              </a:srgbClr>
            </a:duotone>
            <a:extLst>
              <a:ext uri="{BEBA8EAE-BF5A-486C-A8C5-ECC9F3942E4B}">
                <a14:imgProps xmlns:a14="http://schemas.microsoft.com/office/drawing/2010/main">
                  <a14:imgLayer r:embed="rId3">
                    <a14:imgEffect>
                      <a14:artisticChalkSketch/>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03520" y="425911"/>
            <a:ext cx="1347400" cy="1300123"/>
          </a:xfrm>
          <a:prstGeom prst="rect">
            <a:avLst/>
          </a:prstGeom>
        </p:spPr>
      </p:pic>
    </p:spTree>
    <p:extLst>
      <p:ext uri="{BB962C8B-B14F-4D97-AF65-F5344CB8AC3E}">
        <p14:creationId xmlns:p14="http://schemas.microsoft.com/office/powerpoint/2010/main" val="1405563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3">
            <a:extLst>
              <a:ext uri="{FF2B5EF4-FFF2-40B4-BE49-F238E27FC236}">
                <a16:creationId xmlns:a16="http://schemas.microsoft.com/office/drawing/2014/main" id="{596FDFEA-3CAE-4656-A10F-9FCEF69652C0}"/>
              </a:ext>
            </a:extLst>
          </p:cNvPr>
          <p:cNvSpPr txBox="1">
            <a:spLocks/>
          </p:cNvSpPr>
          <p:nvPr/>
        </p:nvSpPr>
        <p:spPr>
          <a:xfrm>
            <a:off x="1779973" y="1930971"/>
            <a:ext cx="8229600" cy="1717675"/>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a:solidFill>
                  <a:srgbClr val="002060"/>
                </a:solidFill>
                <a:effectLst>
                  <a:outerShdw blurRad="38100" dist="38100" dir="2700000" algn="tl">
                    <a:srgbClr val="000000">
                      <a:alpha val="43137"/>
                    </a:srgbClr>
                  </a:outerShdw>
                </a:effectLst>
              </a:rPr>
              <a:t>Kurumumuzun tarihçesi, görev ve sorumlulukları biliniyor mu? </a:t>
            </a:r>
            <a:endParaRPr lang="tr-TR"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638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a:extLst>
              <a:ext uri="{FF2B5EF4-FFF2-40B4-BE49-F238E27FC236}">
                <a16:creationId xmlns:a16="http://schemas.microsoft.com/office/drawing/2014/main" id="{1FE91796-A171-4B60-9F3E-36E38BE2241D}"/>
              </a:ext>
            </a:extLst>
          </p:cNvPr>
          <p:cNvSpPr txBox="1">
            <a:spLocks/>
          </p:cNvSpPr>
          <p:nvPr/>
        </p:nvSpPr>
        <p:spPr bwMode="auto">
          <a:xfrm>
            <a:off x="537330" y="1088572"/>
            <a:ext cx="11136805" cy="4539872"/>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br>
              <a:rPr lang="tr-TR" altLang="tr-TR" sz="2000" b="1" dirty="0">
                <a:solidFill>
                  <a:srgbClr val="292929"/>
                </a:solidFill>
                <a:latin typeface="+mj-lt"/>
              </a:rPr>
            </a:br>
            <a:r>
              <a:rPr lang="tr-TR" altLang="tr-TR" sz="2000" b="1" dirty="0">
                <a:solidFill>
                  <a:srgbClr val="292929"/>
                </a:solidFill>
                <a:latin typeface="+mj-lt"/>
              </a:rPr>
              <a:t>	Ülkemizde ilk Tapu Teşkilatı 21 Mayıs 1847 tarihinde Defterhane-i Amire Kalemi adıyla kurulmuş ve Cumhuriyete kadar çeşitli isimler altında görevini sürdürmüştür.</a:t>
            </a:r>
          </a:p>
          <a:p>
            <a:pPr algn="just">
              <a:defRPr/>
            </a:pPr>
            <a:r>
              <a:rPr lang="tr-TR" altLang="tr-TR" sz="2000" b="1" dirty="0">
                <a:solidFill>
                  <a:srgbClr val="292929"/>
                </a:solidFill>
                <a:latin typeface="+mj-lt"/>
              </a:rPr>
              <a:t>	Tesis edilen ilk kayıtlar tamamen mülkiyete ve tapu işlemlerine yönelik olmuş ve bu dönemlerde hiçbir harita çalışması, kadastro tesisi ve güncelleştirilmesi konusunda da bir çalışma yapılmamıştır.</a:t>
            </a:r>
            <a:br>
              <a:rPr lang="tr-TR" altLang="tr-TR" sz="2000" b="1" dirty="0">
                <a:solidFill>
                  <a:srgbClr val="292929"/>
                </a:solidFill>
                <a:latin typeface="+mj-lt"/>
              </a:rPr>
            </a:br>
            <a:r>
              <a:rPr lang="tr-TR" altLang="tr-TR" sz="2000" b="1" dirty="0">
                <a:solidFill>
                  <a:srgbClr val="292929"/>
                </a:solidFill>
                <a:latin typeface="+mj-lt"/>
              </a:rPr>
              <a:t>	Cumhuriyetin kurulmasından sonra bağımsız bir tapu teşkilatının oluşturulması konusu; özel bir dal olması, bu hususta özel bir deneyim gerektirmesi ve kapsamının genişliği sebepleriyle önem kazanmıştır.</a:t>
            </a:r>
            <a:br>
              <a:rPr lang="tr-TR" altLang="tr-TR" sz="2000" b="1" dirty="0">
                <a:solidFill>
                  <a:srgbClr val="292929"/>
                </a:solidFill>
                <a:latin typeface="+mj-lt"/>
              </a:rPr>
            </a:br>
            <a:r>
              <a:rPr lang="tr-TR" altLang="tr-TR" sz="2000" b="1" dirty="0">
                <a:solidFill>
                  <a:srgbClr val="292929"/>
                </a:solidFill>
                <a:latin typeface="+mj-lt"/>
              </a:rPr>
              <a:t>Bunun üzerine 1924 yılında Tapu Umum Müdürlüğü Teşkilatı kurulmuştur. Bu teşkilat bünyesine 1925 yılında 658 sayılı Kanunla kadastro birimi ilave edilmiştir. Tapu ve Kadastro Genel Müdürlüğünün bugünkü yapısı ve hedefleri 29 Mayıs 1936 tarih ve 2997 sayılı Kanunla belirlenmiş olup Teşkilat, Maliye Bakanlığına bağlanmıştır. Daha sonra, 7 Temmuz 1939 tarihinde Adalet Bakanlığına bağlanmış ve nihayet taşıdığı önem ve bağımsızlığı göz önüne alınarak 10 Ağustos 1951 tarihinde Başbakanlığa bağlanmıştır. 22 Kasım 2002 Tarihinde Bayındırlık ve İskan Bakanlığına bağlanmıştır. 08 Temmuz 2011 tarihinde de Çevre ve Şehircilik Bakanlığına bağlanmıştır.</a:t>
            </a:r>
          </a:p>
        </p:txBody>
      </p:sp>
      <p:sp>
        <p:nvSpPr>
          <p:cNvPr id="11" name="Metin kutusu 2">
            <a:extLst>
              <a:ext uri="{FF2B5EF4-FFF2-40B4-BE49-F238E27FC236}">
                <a16:creationId xmlns:a16="http://schemas.microsoft.com/office/drawing/2014/main" id="{551248BA-464E-4BA4-9538-E79029C8A0C9}"/>
              </a:ext>
            </a:extLst>
          </p:cNvPr>
          <p:cNvSpPr txBox="1">
            <a:spLocks noChangeArrowheads="1"/>
          </p:cNvSpPr>
          <p:nvPr/>
        </p:nvSpPr>
        <p:spPr bwMode="auto">
          <a:xfrm>
            <a:off x="1038225" y="525645"/>
            <a:ext cx="10458358" cy="4616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altLang="tr-TR" sz="2400" b="1" dirty="0">
                <a:solidFill>
                  <a:schemeClr val="accent2"/>
                </a:solidFill>
                <a:effectLst>
                  <a:outerShdw blurRad="38100" dist="38100" dir="2700000" algn="tl">
                    <a:srgbClr val="000000">
                      <a:alpha val="43137"/>
                    </a:srgbClr>
                  </a:outerShdw>
                </a:effectLst>
              </a:rPr>
              <a:t>Tapu ve Kadastro Genel Müdürlüğünün Tarihsel Gelişimi</a:t>
            </a:r>
          </a:p>
        </p:txBody>
      </p:sp>
    </p:spTree>
    <p:extLst>
      <p:ext uri="{BB962C8B-B14F-4D97-AF65-F5344CB8AC3E}">
        <p14:creationId xmlns:p14="http://schemas.microsoft.com/office/powerpoint/2010/main" val="1351212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2">
            <a:extLst>
              <a:ext uri="{FF2B5EF4-FFF2-40B4-BE49-F238E27FC236}">
                <a16:creationId xmlns:a16="http://schemas.microsoft.com/office/drawing/2014/main" id="{9186A336-44CD-462E-B192-2A04AAA42829}"/>
              </a:ext>
            </a:extLst>
          </p:cNvPr>
          <p:cNvSpPr txBox="1">
            <a:spLocks noChangeArrowheads="1"/>
          </p:cNvSpPr>
          <p:nvPr/>
        </p:nvSpPr>
        <p:spPr bwMode="auto">
          <a:xfrm>
            <a:off x="802458" y="900113"/>
            <a:ext cx="10534188" cy="4616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altLang="tr-TR" sz="2400" b="1" dirty="0">
                <a:solidFill>
                  <a:schemeClr val="accent2"/>
                </a:solidFill>
                <a:effectLst>
                  <a:outerShdw blurRad="38100" dist="38100" dir="2700000" algn="tl">
                    <a:srgbClr val="000000">
                      <a:alpha val="43137"/>
                    </a:srgbClr>
                  </a:outerShdw>
                </a:effectLst>
              </a:rPr>
              <a:t>Tapu ve Kadastro Genel Müdürlüğünün Görev ve Sorumlulukları</a:t>
            </a:r>
          </a:p>
        </p:txBody>
      </p:sp>
      <p:sp>
        <p:nvSpPr>
          <p:cNvPr id="17" name="Metin kutusu 16">
            <a:extLst>
              <a:ext uri="{FF2B5EF4-FFF2-40B4-BE49-F238E27FC236}">
                <a16:creationId xmlns:a16="http://schemas.microsoft.com/office/drawing/2014/main" id="{0812BE51-D4BF-4D18-96EB-DBD5617A4A42}"/>
              </a:ext>
            </a:extLst>
          </p:cNvPr>
          <p:cNvSpPr txBox="1"/>
          <p:nvPr/>
        </p:nvSpPr>
        <p:spPr>
          <a:xfrm>
            <a:off x="684213" y="1487624"/>
            <a:ext cx="10776267" cy="4154984"/>
          </a:xfrm>
          <a:prstGeom prst="rect">
            <a:avLst/>
          </a:prstGeom>
          <a:noFill/>
        </p:spPr>
        <p:txBody>
          <a:bodyPr wrap="square">
            <a:spAutoFit/>
          </a:bodyPr>
          <a:lstStyle/>
          <a:p>
            <a:pPr algn="just">
              <a:defRPr/>
            </a:pPr>
            <a:r>
              <a:rPr lang="tr-TR" sz="2400" kern="0" dirty="0">
                <a:latin typeface="+mj-lt"/>
              </a:rPr>
              <a:t>        4 Sayılı Cumhurbaşkanlığı Kararnamesi ve Tapu ve Kadastro Genel Müdürlüğü Taşra Teşkilatı Yetki, Görev ve Sorumlulukları Hakkındaki 2020/3 sayılı Genelge ile belirlenmiştir.</a:t>
            </a:r>
          </a:p>
          <a:p>
            <a:pPr algn="just">
              <a:defRPr/>
            </a:pPr>
            <a:r>
              <a:rPr lang="tr-TR" altLang="tr-TR" sz="2400" b="1" dirty="0">
                <a:cs typeface="Arial" panose="020B0604020202020204" pitchFamily="34" charset="0"/>
              </a:rPr>
              <a:t>      4 Sayılı Cumhurbaşkanlığı Kararnamesinin 34. Bölüm</a:t>
            </a:r>
            <a:r>
              <a:rPr lang="tr-TR" altLang="tr-TR" sz="2400" dirty="0">
                <a:cs typeface="Arial" panose="020B0604020202020204" pitchFamily="34" charset="0"/>
              </a:rPr>
              <a:t> 478. Maddesi; «…</a:t>
            </a:r>
            <a:r>
              <a:rPr lang="tr-TR" altLang="tr-TR" sz="2400" i="1" dirty="0">
                <a:cs typeface="Arial" panose="020B0604020202020204" pitchFamily="34" charset="0"/>
              </a:rPr>
              <a:t>mülkiyet hakkını tespit etmek üzere taşınmazların kadastro  çalışmalarını  planlamak,  yürütmek,  yenilenmesini  ve  güncellenmesini  sağlamak,  tapu sicillerini oluşturmak, arşivlenerek korunmasını sağlamak, toplu değerleme faaliyetlerini düzenlemek ve  yürütmek, harita  yapmak, üretim standartlarını tespit etmek ve arşivlenmesini sağlamak üzere Çevre,  Şehircilik  ve  İklim  Değişikliği Bakanlığına  bağlı  Tapu  ve  Kadastro  Genel Müdürlüğünün kuruluş, görev, yetki ve sorumlulukları ile teşkilatlanmasına ilişkin usul ve esasları düzenlemektir.</a:t>
            </a:r>
            <a:r>
              <a:rPr lang="tr-TR" altLang="tr-TR" sz="2400" dirty="0">
                <a:cs typeface="Arial" panose="020B0604020202020204" pitchFamily="34" charset="0"/>
              </a:rPr>
              <a:t>» şeklinde belirtilmiştir.</a:t>
            </a:r>
            <a:endParaRPr lang="tr-TR" sz="2400" dirty="0">
              <a:latin typeface="+mj-lt"/>
            </a:endParaRPr>
          </a:p>
        </p:txBody>
      </p:sp>
    </p:spTree>
    <p:extLst>
      <p:ext uri="{BB962C8B-B14F-4D97-AF65-F5344CB8AC3E}">
        <p14:creationId xmlns:p14="http://schemas.microsoft.com/office/powerpoint/2010/main" val="1109208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2">
            <a:extLst>
              <a:ext uri="{FF2B5EF4-FFF2-40B4-BE49-F238E27FC236}">
                <a16:creationId xmlns:a16="http://schemas.microsoft.com/office/drawing/2014/main" id="{7BD54533-CDA7-4262-B590-1BB9C8A9ACED}"/>
              </a:ext>
            </a:extLst>
          </p:cNvPr>
          <p:cNvSpPr txBox="1">
            <a:spLocks noChangeArrowheads="1"/>
          </p:cNvSpPr>
          <p:nvPr/>
        </p:nvSpPr>
        <p:spPr bwMode="auto">
          <a:xfrm>
            <a:off x="2254297" y="469106"/>
            <a:ext cx="6579366" cy="4616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altLang="tr-TR" sz="2400" b="1" dirty="0">
                <a:solidFill>
                  <a:schemeClr val="accent2"/>
                </a:solidFill>
                <a:effectLst>
                  <a:outerShdw blurRad="38100" dist="38100" dir="2700000" algn="tl">
                    <a:srgbClr val="000000">
                      <a:alpha val="43137"/>
                    </a:srgbClr>
                  </a:outerShdw>
                </a:effectLst>
              </a:rPr>
              <a:t>Kurumumuzun Görev ve Sorumlulukları</a:t>
            </a:r>
          </a:p>
        </p:txBody>
      </p:sp>
      <p:sp>
        <p:nvSpPr>
          <p:cNvPr id="14" name="Başlık 1">
            <a:extLst>
              <a:ext uri="{FF2B5EF4-FFF2-40B4-BE49-F238E27FC236}">
                <a16:creationId xmlns:a16="http://schemas.microsoft.com/office/drawing/2014/main" id="{1BE9756A-9DD2-4B77-87F0-C2C8F54C57D9}"/>
              </a:ext>
            </a:extLst>
          </p:cNvPr>
          <p:cNvSpPr txBox="1">
            <a:spLocks/>
          </p:cNvSpPr>
          <p:nvPr/>
        </p:nvSpPr>
        <p:spPr bwMode="auto">
          <a:xfrm>
            <a:off x="519159" y="930771"/>
            <a:ext cx="10835381" cy="50868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altLang="tr-TR" sz="2000" b="1" i="1" dirty="0">
                <a:solidFill>
                  <a:srgbClr val="292929"/>
                </a:solidFill>
                <a:cs typeface="Arial" panose="020B0604020202020204" pitchFamily="34" charset="0"/>
              </a:rPr>
              <a:t>             a) Devletin sorumluluğu altındaki tapu sicillerinin düzenli bir biçimde tutulmasını, taşınmazlarla ilgili her türlü akitli ve akitsiz tapu işlemleri ile tescil işlerinin yapılmasını, siciller üzerindeki değişikliklerin takibini, denetlenmesini, sicil ve belgelerin arşivlenerek korunmasını sağlamak.</a:t>
            </a:r>
          </a:p>
          <a:p>
            <a:pPr algn="just"/>
            <a:br>
              <a:rPr lang="tr-TR" altLang="tr-TR" sz="2000" b="1" i="1" dirty="0">
                <a:cs typeface="Arial" panose="020B0604020202020204" pitchFamily="34" charset="0"/>
              </a:rPr>
            </a:br>
            <a:r>
              <a:rPr lang="tr-TR" altLang="tr-TR" sz="2000" b="1" i="1" dirty="0">
                <a:solidFill>
                  <a:srgbClr val="292929"/>
                </a:solidFill>
                <a:cs typeface="Arial" panose="020B0604020202020204" pitchFamily="34" charset="0"/>
              </a:rPr>
              <a:t>              b) Ülkenin kadastrosunu yapmak, değişiklikleri takip etmek, tapu planlarının yenilenmesini ve güncellenmesini sağlamak, bunlara ilişkin kontrol ve denetim hizmetlerini yürütmek.</a:t>
            </a:r>
          </a:p>
          <a:p>
            <a:pPr algn="just"/>
            <a:br>
              <a:rPr lang="tr-TR" altLang="tr-TR" sz="2000" b="1" i="1" dirty="0">
                <a:cs typeface="Arial" panose="020B0604020202020204" pitchFamily="34" charset="0"/>
              </a:rPr>
            </a:br>
            <a:r>
              <a:rPr lang="tr-TR" altLang="tr-TR" sz="2000" b="1" i="1" dirty="0">
                <a:solidFill>
                  <a:srgbClr val="292929"/>
                </a:solidFill>
                <a:cs typeface="Arial" panose="020B0604020202020204" pitchFamily="34" charset="0"/>
              </a:rPr>
              <a:t>             c) Büyük ölçekli </a:t>
            </a:r>
            <a:r>
              <a:rPr lang="tr-TR" altLang="tr-TR" sz="2000" b="1" i="1" dirty="0" err="1">
                <a:solidFill>
                  <a:srgbClr val="292929"/>
                </a:solidFill>
                <a:cs typeface="Arial" panose="020B0604020202020204" pitchFamily="34" charset="0"/>
              </a:rPr>
              <a:t>kadastral</a:t>
            </a:r>
            <a:r>
              <a:rPr lang="tr-TR" altLang="tr-TR" sz="2000" b="1" i="1" dirty="0">
                <a:solidFill>
                  <a:srgbClr val="292929"/>
                </a:solidFill>
                <a:cs typeface="Arial" panose="020B0604020202020204" pitchFamily="34" charset="0"/>
              </a:rPr>
              <a:t> ve </a:t>
            </a:r>
            <a:r>
              <a:rPr lang="tr-TR" altLang="tr-TR" sz="2000" b="1" i="1" dirty="0" err="1">
                <a:solidFill>
                  <a:srgbClr val="292929"/>
                </a:solidFill>
                <a:cs typeface="Arial" panose="020B0604020202020204" pitchFamily="34" charset="0"/>
              </a:rPr>
              <a:t>topografik</a:t>
            </a:r>
            <a:r>
              <a:rPr lang="tr-TR" altLang="tr-TR" sz="2000" b="1" i="1" dirty="0">
                <a:solidFill>
                  <a:srgbClr val="292929"/>
                </a:solidFill>
                <a:cs typeface="Arial" panose="020B0604020202020204" pitchFamily="34" charset="0"/>
              </a:rPr>
              <a:t> haritaların üretilmesi amacı ile </a:t>
            </a:r>
            <a:r>
              <a:rPr lang="tr-TR" altLang="tr-TR" sz="2000" b="1" i="1" dirty="0" err="1">
                <a:solidFill>
                  <a:srgbClr val="292929"/>
                </a:solidFill>
                <a:cs typeface="Arial" panose="020B0604020202020204" pitchFamily="34" charset="0"/>
              </a:rPr>
              <a:t>jeodezik</a:t>
            </a:r>
            <a:r>
              <a:rPr lang="tr-TR" altLang="tr-TR" sz="2000" b="1" i="1" dirty="0">
                <a:solidFill>
                  <a:srgbClr val="292929"/>
                </a:solidFill>
                <a:cs typeface="Arial" panose="020B0604020202020204" pitchFamily="34" charset="0"/>
              </a:rPr>
              <a:t> altyapı, havadan fotoğraf alımı, 1/5000 ve daha üst ölçekli </a:t>
            </a:r>
            <a:r>
              <a:rPr lang="tr-TR" altLang="tr-TR" sz="2000" b="1" i="1" dirty="0" err="1">
                <a:solidFill>
                  <a:srgbClr val="292929"/>
                </a:solidFill>
                <a:cs typeface="Arial" panose="020B0604020202020204" pitchFamily="34" charset="0"/>
              </a:rPr>
              <a:t>fotogrametrik</a:t>
            </a:r>
            <a:r>
              <a:rPr lang="tr-TR" altLang="tr-TR" sz="2000" b="1" i="1" dirty="0">
                <a:solidFill>
                  <a:srgbClr val="292929"/>
                </a:solidFill>
                <a:cs typeface="Arial" panose="020B0604020202020204" pitchFamily="34" charset="0"/>
              </a:rPr>
              <a:t> ve yersel harita üretim hizmetlerini yapmak veya yaptırmak, kontrol etmek, denetlemek ve temel prensipleri tespit etmek.</a:t>
            </a:r>
          </a:p>
          <a:p>
            <a:pPr algn="just"/>
            <a:br>
              <a:rPr lang="tr-TR" altLang="tr-TR" sz="2000" b="1" i="1" dirty="0">
                <a:cs typeface="Arial" panose="020B0604020202020204" pitchFamily="34" charset="0"/>
              </a:rPr>
            </a:br>
            <a:r>
              <a:rPr lang="tr-TR" altLang="tr-TR" sz="2000" b="1" i="1" dirty="0">
                <a:solidFill>
                  <a:srgbClr val="292929"/>
                </a:solidFill>
                <a:cs typeface="Arial" panose="020B0604020202020204" pitchFamily="34" charset="0"/>
              </a:rPr>
              <a:t>         ç) </a:t>
            </a:r>
            <a:r>
              <a:rPr lang="tr-TR" altLang="tr-TR" sz="2000" b="1" i="1" dirty="0" err="1">
                <a:solidFill>
                  <a:srgbClr val="292929"/>
                </a:solidFill>
                <a:cs typeface="Arial" panose="020B0604020202020204" pitchFamily="34" charset="0"/>
              </a:rPr>
              <a:t>Mekansal</a:t>
            </a:r>
            <a:r>
              <a:rPr lang="tr-TR" altLang="tr-TR" sz="2000" b="1" i="1" dirty="0">
                <a:solidFill>
                  <a:srgbClr val="292929"/>
                </a:solidFill>
                <a:cs typeface="Arial" panose="020B0604020202020204" pitchFamily="34" charset="0"/>
              </a:rPr>
              <a:t> bilgi sistemi altyapısını ve harita üretim izleme merkezini oluşturmak, verilerden gerçek ve tüzel kişiler ile kamu kurum ve kuruluşlarının faydalanmasını sağlamak, coğrafi bilgi sistemleri konusunda verilecek görevleri yapmak.</a:t>
            </a:r>
          </a:p>
          <a:p>
            <a:pPr algn="just"/>
            <a:br>
              <a:rPr lang="tr-TR" altLang="tr-TR" sz="2000" b="1" i="1" dirty="0">
                <a:cs typeface="Arial" panose="020B0604020202020204" pitchFamily="34" charset="0"/>
              </a:rPr>
            </a:br>
            <a:r>
              <a:rPr lang="tr-TR" altLang="tr-TR" sz="2000" b="1" i="1" dirty="0">
                <a:solidFill>
                  <a:srgbClr val="292929"/>
                </a:solidFill>
                <a:cs typeface="Arial" panose="020B0604020202020204" pitchFamily="34" charset="0"/>
              </a:rPr>
              <a:t>             d) Yabancı uyruklu gerçek ve tüzel kişilerin ülkedeki tapu ve kadastro ile ilgili işlemlerini yapmak, Türkiye Cumhuriyeti uyruklu gerçek ve tüzel kişilerin yurtdışındaki taşınmazları ile ilgili hak ve menfaatlerini korumak, devletlerarası emlak müzakerelerine katılmak.</a:t>
            </a:r>
          </a:p>
        </p:txBody>
      </p:sp>
    </p:spTree>
    <p:extLst>
      <p:ext uri="{BB962C8B-B14F-4D97-AF65-F5344CB8AC3E}">
        <p14:creationId xmlns:p14="http://schemas.microsoft.com/office/powerpoint/2010/main" val="2148653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2">
            <a:extLst>
              <a:ext uri="{FF2B5EF4-FFF2-40B4-BE49-F238E27FC236}">
                <a16:creationId xmlns:a16="http://schemas.microsoft.com/office/drawing/2014/main" id="{7BD54533-CDA7-4262-B590-1BB9C8A9ACED}"/>
              </a:ext>
            </a:extLst>
          </p:cNvPr>
          <p:cNvSpPr txBox="1">
            <a:spLocks noChangeArrowheads="1"/>
          </p:cNvSpPr>
          <p:nvPr/>
        </p:nvSpPr>
        <p:spPr bwMode="auto">
          <a:xfrm>
            <a:off x="2254297" y="469106"/>
            <a:ext cx="6579366" cy="4616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altLang="tr-TR" sz="2400" b="1" dirty="0">
                <a:solidFill>
                  <a:schemeClr val="accent2"/>
                </a:solidFill>
                <a:effectLst>
                  <a:outerShdw blurRad="38100" dist="38100" dir="2700000" algn="tl">
                    <a:srgbClr val="000000">
                      <a:alpha val="43137"/>
                    </a:srgbClr>
                  </a:outerShdw>
                </a:effectLst>
              </a:rPr>
              <a:t>Kurumumuzun Görev ve Sorumlulukları</a:t>
            </a:r>
          </a:p>
        </p:txBody>
      </p:sp>
      <p:sp>
        <p:nvSpPr>
          <p:cNvPr id="14" name="Başlık 1">
            <a:extLst>
              <a:ext uri="{FF2B5EF4-FFF2-40B4-BE49-F238E27FC236}">
                <a16:creationId xmlns:a16="http://schemas.microsoft.com/office/drawing/2014/main" id="{1BE9756A-9DD2-4B77-87F0-C2C8F54C57D9}"/>
              </a:ext>
            </a:extLst>
          </p:cNvPr>
          <p:cNvSpPr txBox="1">
            <a:spLocks/>
          </p:cNvSpPr>
          <p:nvPr/>
        </p:nvSpPr>
        <p:spPr bwMode="auto">
          <a:xfrm>
            <a:off x="597537" y="992039"/>
            <a:ext cx="10835381" cy="48739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altLang="tr-TR" sz="2000" b="1" i="1" dirty="0">
                <a:solidFill>
                  <a:srgbClr val="292929"/>
                </a:solidFill>
                <a:cs typeface="Arial" panose="020B0604020202020204" pitchFamily="34" charset="0"/>
              </a:rPr>
              <a:t>        </a:t>
            </a:r>
            <a:br>
              <a:rPr lang="tr-TR" altLang="tr-TR" sz="2000" b="1" i="1" dirty="0">
                <a:cs typeface="Arial" panose="020B0604020202020204" pitchFamily="34" charset="0"/>
              </a:rPr>
            </a:br>
            <a:r>
              <a:rPr lang="tr-TR" altLang="tr-TR" sz="2000" b="1" i="1" dirty="0">
                <a:cs typeface="Arial" panose="020B0604020202020204" pitchFamily="34" charset="0"/>
              </a:rPr>
              <a:t>  </a:t>
            </a:r>
            <a:r>
              <a:rPr lang="tr-TR" altLang="tr-TR" sz="2000" b="1" i="1" dirty="0">
                <a:solidFill>
                  <a:srgbClr val="292929"/>
                </a:solidFill>
                <a:cs typeface="Arial" panose="020B0604020202020204" pitchFamily="34" charset="0"/>
              </a:rPr>
              <a:t>             e) Görev alanıyla ilgili konularda, diğer ülkeler ve uluslararası kuruluşlar ile işbirliği yaparak müşterek projeler planlamak, yürütmek.</a:t>
            </a:r>
          </a:p>
          <a:p>
            <a:pPr algn="just"/>
            <a:br>
              <a:rPr lang="tr-TR" altLang="tr-TR" sz="2000" b="1" i="1" dirty="0">
                <a:cs typeface="Arial" panose="020B0604020202020204" pitchFamily="34" charset="0"/>
              </a:rPr>
            </a:br>
            <a:r>
              <a:rPr lang="tr-TR" altLang="tr-TR" sz="2000" b="1" i="1" dirty="0">
                <a:solidFill>
                  <a:srgbClr val="292929"/>
                </a:solidFill>
                <a:cs typeface="Arial" panose="020B0604020202020204" pitchFamily="34" charset="0"/>
              </a:rPr>
              <a:t>         f) 16/6/2005 tarihli ve 5368 sayılı Lisanslı Harita Kadastro Mühendisleri ve Büroları Hakkında Kanun hükümlerine göre harita ve kadastro mühendislik bürolarına lisans vermek, bu büroların faaliyet usul ve esaslarını belirlemek ve denetlemek.</a:t>
            </a:r>
          </a:p>
          <a:p>
            <a:pPr algn="just"/>
            <a:br>
              <a:rPr lang="tr-TR" altLang="tr-TR" sz="2000" b="1" i="1" dirty="0">
                <a:cs typeface="Arial" panose="020B0604020202020204" pitchFamily="34" charset="0"/>
              </a:rPr>
            </a:br>
            <a:r>
              <a:rPr lang="tr-TR" altLang="tr-TR" sz="2000" b="1" i="1" dirty="0">
                <a:solidFill>
                  <a:srgbClr val="292929"/>
                </a:solidFill>
                <a:cs typeface="Arial" panose="020B0604020202020204" pitchFamily="34" charset="0"/>
              </a:rPr>
              <a:t>               g) Taşınmaza yönelik aracılık faaliyetlerini düzenlemek, lisans vermek, bu faaliyetlerin usul ve esaslarını belirlemek ve denetlemek.</a:t>
            </a:r>
          </a:p>
          <a:p>
            <a:pPr algn="just"/>
            <a:br>
              <a:rPr lang="tr-TR" altLang="tr-TR" sz="2000" b="1" i="1" dirty="0">
                <a:cs typeface="Arial" panose="020B0604020202020204" pitchFamily="34" charset="0"/>
              </a:rPr>
            </a:br>
            <a:r>
              <a:rPr lang="tr-TR" altLang="tr-TR" sz="2000" b="1" i="1" dirty="0">
                <a:solidFill>
                  <a:srgbClr val="292929"/>
                </a:solidFill>
                <a:cs typeface="Arial" panose="020B0604020202020204" pitchFamily="34" charset="0"/>
              </a:rPr>
              <a:t>             ğ) Genel Müdürlüğün görev, hizmet ve faaliyetleri ile ilgili olarak, diğer kamu kurum ve kuruluşları ile meslek kuruluşlarınca uyulacak esasları belirlemek, koordinasyonu sağlamak.</a:t>
            </a:r>
          </a:p>
          <a:p>
            <a:pPr algn="just"/>
            <a:br>
              <a:rPr lang="tr-TR" altLang="tr-TR" sz="2000" b="1" i="1" dirty="0">
                <a:cs typeface="Arial" panose="020B0604020202020204" pitchFamily="34" charset="0"/>
              </a:rPr>
            </a:br>
            <a:r>
              <a:rPr lang="tr-TR" altLang="tr-TR" sz="2000" b="1" i="1" dirty="0">
                <a:solidFill>
                  <a:srgbClr val="292929"/>
                </a:solidFill>
                <a:cs typeface="Arial" panose="020B0604020202020204" pitchFamily="34" charset="0"/>
              </a:rPr>
              <a:t>             h) Kanunlarla verilen diğer görevleri yerine getirmek.</a:t>
            </a:r>
            <a:endParaRPr lang="tr-TR" altLang="tr-TR" sz="4800" b="1" i="1" dirty="0">
              <a:cs typeface="Arial" panose="020B0604020202020204" pitchFamily="34" charset="0"/>
            </a:endParaRPr>
          </a:p>
        </p:txBody>
      </p:sp>
    </p:spTree>
    <p:extLst>
      <p:ext uri="{BB962C8B-B14F-4D97-AF65-F5344CB8AC3E}">
        <p14:creationId xmlns:p14="http://schemas.microsoft.com/office/powerpoint/2010/main" val="543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3">
            <a:extLst>
              <a:ext uri="{FF2B5EF4-FFF2-40B4-BE49-F238E27FC236}">
                <a16:creationId xmlns:a16="http://schemas.microsoft.com/office/drawing/2014/main" id="{F6112271-FBCC-4CA9-92E5-9D4808FB6A8B}"/>
              </a:ext>
            </a:extLst>
          </p:cNvPr>
          <p:cNvSpPr txBox="1">
            <a:spLocks/>
          </p:cNvSpPr>
          <p:nvPr/>
        </p:nvSpPr>
        <p:spPr>
          <a:xfrm>
            <a:off x="1981200" y="2090769"/>
            <a:ext cx="8229600" cy="171767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a:solidFill>
                  <a:srgbClr val="002060"/>
                </a:solidFill>
                <a:effectLst>
                  <a:outerShdw blurRad="38100" dist="38100" dir="2700000" algn="tl">
                    <a:srgbClr val="000000">
                      <a:alpha val="43137"/>
                    </a:srgbClr>
                  </a:outerShdw>
                </a:effectLst>
              </a:rPr>
              <a:t>Kurumumuzun amaç ve hedefleri biliniyor mu? </a:t>
            </a:r>
            <a:endParaRPr lang="tr-TR"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169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2">
            <a:extLst>
              <a:ext uri="{FF2B5EF4-FFF2-40B4-BE49-F238E27FC236}">
                <a16:creationId xmlns:a16="http://schemas.microsoft.com/office/drawing/2014/main" id="{EFDBC9E2-679C-4DAD-B67C-157CDA39E9F3}"/>
              </a:ext>
            </a:extLst>
          </p:cNvPr>
          <p:cNvSpPr txBox="1">
            <a:spLocks noChangeArrowheads="1"/>
          </p:cNvSpPr>
          <p:nvPr/>
        </p:nvSpPr>
        <p:spPr bwMode="auto">
          <a:xfrm>
            <a:off x="1863725" y="487709"/>
            <a:ext cx="7887064" cy="4616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altLang="tr-TR" sz="2400" b="1" dirty="0">
                <a:solidFill>
                  <a:schemeClr val="accent2"/>
                </a:solidFill>
                <a:effectLst>
                  <a:outerShdw blurRad="38100" dist="38100" dir="2700000" algn="tl">
                    <a:srgbClr val="000000">
                      <a:alpha val="43137"/>
                    </a:srgbClr>
                  </a:outerShdw>
                </a:effectLst>
              </a:rPr>
              <a:t>Kurumumuzun Amaç ve Hedefleri biliniyor</a:t>
            </a:r>
          </a:p>
        </p:txBody>
      </p:sp>
      <p:sp>
        <p:nvSpPr>
          <p:cNvPr id="12" name="Başlık 1">
            <a:extLst>
              <a:ext uri="{FF2B5EF4-FFF2-40B4-BE49-F238E27FC236}">
                <a16:creationId xmlns:a16="http://schemas.microsoft.com/office/drawing/2014/main" id="{A2C8B4BE-BD35-4295-AFC9-DA7B0D2AA0C5}"/>
              </a:ext>
            </a:extLst>
          </p:cNvPr>
          <p:cNvSpPr txBox="1">
            <a:spLocks/>
          </p:cNvSpPr>
          <p:nvPr/>
        </p:nvSpPr>
        <p:spPr bwMode="auto">
          <a:xfrm>
            <a:off x="684213" y="1196975"/>
            <a:ext cx="11007678" cy="5969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altLang="tr-TR" sz="1600" dirty="0">
                <a:hlinkClick r:id="rId2"/>
              </a:rPr>
              <a:t>https://www.tkgm.gov.tr/kalite-yonetim-sistemi</a:t>
            </a:r>
            <a:r>
              <a:rPr lang="tr-TR" altLang="tr-TR" sz="1600" dirty="0"/>
              <a:t> adresinden Kalite Koordinatörlüğü sayfasına ulaşılabilmektedir. Kurumumuz sayfasında yer alan Stratejik Planda da açıklandığı üzere;</a:t>
            </a:r>
          </a:p>
        </p:txBody>
      </p:sp>
      <p:pic>
        <p:nvPicPr>
          <p:cNvPr id="14" name="Resim 2">
            <a:extLst>
              <a:ext uri="{FF2B5EF4-FFF2-40B4-BE49-F238E27FC236}">
                <a16:creationId xmlns:a16="http://schemas.microsoft.com/office/drawing/2014/main" id="{F1AD04B0-BBBA-465F-A77B-1EFBB6220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3" y="1777563"/>
            <a:ext cx="10777893" cy="388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ağ Ok 4">
            <a:extLst>
              <a:ext uri="{FF2B5EF4-FFF2-40B4-BE49-F238E27FC236}">
                <a16:creationId xmlns:a16="http://schemas.microsoft.com/office/drawing/2014/main" id="{C208FBFC-8623-4795-AFEF-C4717B9179BD}"/>
              </a:ext>
            </a:extLst>
          </p:cNvPr>
          <p:cNvSpPr/>
          <p:nvPr/>
        </p:nvSpPr>
        <p:spPr>
          <a:xfrm rot="19238586">
            <a:off x="2537272" y="5270879"/>
            <a:ext cx="776686" cy="3476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16918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250" autoRev="1" fill="remove"/>
                                        <p:tgtEl>
                                          <p:spTgt spid="16"/>
                                        </p:tgtEl>
                                        <p:attrNameLst>
                                          <p:attrName>style.color</p:attrName>
                                        </p:attrNameLst>
                                      </p:cBhvr>
                                      <p:to>
                                        <a:schemeClr val="bg1"/>
                                      </p:to>
                                    </p:animClr>
                                    <p:animClr clrSpc="rgb" dir="cw">
                                      <p:cBhvr>
                                        <p:cTn id="7" dur="250" autoRev="1" fill="remove"/>
                                        <p:tgtEl>
                                          <p:spTgt spid="16"/>
                                        </p:tgtEl>
                                        <p:attrNameLst>
                                          <p:attrName>fillcolor</p:attrName>
                                        </p:attrNameLst>
                                      </p:cBhvr>
                                      <p:to>
                                        <a:schemeClr val="bg1"/>
                                      </p:to>
                                    </p:animClr>
                                    <p:set>
                                      <p:cBhvr>
                                        <p:cTn id="8" dur="250" autoRev="1" fill="remove"/>
                                        <p:tgtEl>
                                          <p:spTgt spid="16"/>
                                        </p:tgtEl>
                                        <p:attrNameLst>
                                          <p:attrName>fill.type</p:attrName>
                                        </p:attrNameLst>
                                      </p:cBhvr>
                                      <p:to>
                                        <p:strVal val="solid"/>
                                      </p:to>
                                    </p:set>
                                    <p:set>
                                      <p:cBhvr>
                                        <p:cTn id="9" dur="25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2">
            <a:extLst>
              <a:ext uri="{FF2B5EF4-FFF2-40B4-BE49-F238E27FC236}">
                <a16:creationId xmlns:a16="http://schemas.microsoft.com/office/drawing/2014/main" id="{E4EB58AB-D609-4491-90F4-5557CF5F0E04}"/>
              </a:ext>
            </a:extLst>
          </p:cNvPr>
          <p:cNvSpPr txBox="1">
            <a:spLocks noChangeArrowheads="1"/>
          </p:cNvSpPr>
          <p:nvPr/>
        </p:nvSpPr>
        <p:spPr bwMode="auto">
          <a:xfrm>
            <a:off x="1863724" y="430320"/>
            <a:ext cx="7221621" cy="4616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altLang="tr-TR" sz="2400" b="1" dirty="0">
                <a:solidFill>
                  <a:schemeClr val="accent2"/>
                </a:solidFill>
                <a:effectLst>
                  <a:outerShdw blurRad="38100" dist="38100" dir="2700000" algn="tl">
                    <a:srgbClr val="000000">
                      <a:alpha val="43137"/>
                    </a:srgbClr>
                  </a:outerShdw>
                </a:effectLst>
              </a:rPr>
              <a:t>Kurumumuzun Amaç ve Hedefleri biliniyor</a:t>
            </a:r>
          </a:p>
        </p:txBody>
      </p:sp>
      <p:sp>
        <p:nvSpPr>
          <p:cNvPr id="15" name="Başlık 1">
            <a:extLst>
              <a:ext uri="{FF2B5EF4-FFF2-40B4-BE49-F238E27FC236}">
                <a16:creationId xmlns:a16="http://schemas.microsoft.com/office/drawing/2014/main" id="{36DDBEE6-B4DB-48C4-8539-615FCE8944E0}"/>
              </a:ext>
            </a:extLst>
          </p:cNvPr>
          <p:cNvSpPr txBox="1">
            <a:spLocks/>
          </p:cNvSpPr>
          <p:nvPr/>
        </p:nvSpPr>
        <p:spPr bwMode="auto">
          <a:xfrm>
            <a:off x="539931" y="1125538"/>
            <a:ext cx="11232456" cy="27323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2400" b="1" u="sng" dirty="0">
                <a:solidFill>
                  <a:srgbClr val="C00000"/>
                </a:solidFill>
              </a:rPr>
              <a:t>Amaç 1</a:t>
            </a:r>
          </a:p>
          <a:p>
            <a:r>
              <a:rPr lang="tr-TR" altLang="tr-TR" sz="2400" b="1" u="sng" dirty="0">
                <a:solidFill>
                  <a:srgbClr val="C00000"/>
                </a:solidFill>
              </a:rPr>
              <a:t>Tüm Türkiye‘de tek koordinat sistemine geçmek. </a:t>
            </a:r>
            <a:r>
              <a:rPr lang="tr-TR" altLang="tr-TR" sz="2400" b="1" i="1" u="sng" dirty="0">
                <a:solidFill>
                  <a:srgbClr val="C00000"/>
                </a:solidFill>
              </a:rPr>
              <a:t>(Tek Sistem, Tek Koordinat, Tüm Türkiye </a:t>
            </a:r>
          </a:p>
          <a:p>
            <a:pPr algn="l"/>
            <a:endParaRPr lang="tr-TR" altLang="tr-TR" sz="1600" i="1" u="sng" dirty="0">
              <a:solidFill>
                <a:srgbClr val="C00000"/>
              </a:solidFill>
            </a:endParaRPr>
          </a:p>
          <a:p>
            <a:pPr algn="l"/>
            <a:br>
              <a:rPr lang="tr-TR" altLang="tr-TR" sz="1600" i="1" dirty="0">
                <a:solidFill>
                  <a:srgbClr val="000000"/>
                </a:solidFill>
              </a:rPr>
            </a:br>
            <a:r>
              <a:rPr lang="tr-TR" altLang="tr-TR" sz="2000" b="1" dirty="0">
                <a:solidFill>
                  <a:srgbClr val="060EA6"/>
                </a:solidFill>
              </a:rPr>
              <a:t>Hedef 1.1: Aynı koordinat sisteminde kesin sayısal veriye ulaşılacaktır. </a:t>
            </a:r>
            <a:br>
              <a:rPr lang="tr-TR" altLang="tr-TR" sz="2000" b="1" dirty="0">
                <a:solidFill>
                  <a:srgbClr val="060EA6"/>
                </a:solidFill>
              </a:rPr>
            </a:br>
            <a:endParaRPr lang="tr-TR" altLang="tr-TR" sz="2000" b="1" dirty="0">
              <a:solidFill>
                <a:srgbClr val="060EA6"/>
              </a:solidFill>
            </a:endParaRPr>
          </a:p>
          <a:p>
            <a:pPr algn="l"/>
            <a:r>
              <a:rPr lang="tr-TR" altLang="tr-TR" sz="2000" b="1" dirty="0">
                <a:solidFill>
                  <a:srgbClr val="060EA6"/>
                </a:solidFill>
              </a:rPr>
              <a:t>Hedef 1.2: Tescilsiz alan bırakılmayacaktır. </a:t>
            </a:r>
            <a:br>
              <a:rPr lang="tr-TR" altLang="tr-TR" sz="2000" b="1" dirty="0">
                <a:solidFill>
                  <a:srgbClr val="060EA6"/>
                </a:solidFill>
              </a:rPr>
            </a:br>
            <a:endParaRPr lang="tr-TR" altLang="tr-TR" sz="2000" b="1" dirty="0">
              <a:solidFill>
                <a:srgbClr val="060EA6"/>
              </a:solidFill>
            </a:endParaRPr>
          </a:p>
          <a:p>
            <a:pPr algn="l"/>
            <a:r>
              <a:rPr lang="tr-TR" altLang="tr-TR" sz="2000" b="1" dirty="0">
                <a:solidFill>
                  <a:srgbClr val="060EA6"/>
                </a:solidFill>
              </a:rPr>
              <a:t>Hedef 1.3: Çok boyutlu kadastro amaçlı harita üretimi tamamlanacaktır. </a:t>
            </a:r>
            <a:br>
              <a:rPr lang="tr-TR" altLang="tr-TR" sz="1600" dirty="0">
                <a:solidFill>
                  <a:srgbClr val="000000"/>
                </a:solidFill>
              </a:rPr>
            </a:br>
            <a:endParaRPr lang="tr-TR" altLang="tr-TR" sz="1600" dirty="0">
              <a:solidFill>
                <a:srgbClr val="000000"/>
              </a:solidFill>
            </a:endParaRPr>
          </a:p>
        </p:txBody>
      </p:sp>
      <p:sp>
        <p:nvSpPr>
          <p:cNvPr id="2" name="Başlık 1">
            <a:extLst>
              <a:ext uri="{FF2B5EF4-FFF2-40B4-BE49-F238E27FC236}">
                <a16:creationId xmlns:a16="http://schemas.microsoft.com/office/drawing/2014/main" id="{8E44D90C-5E19-80CE-7CC8-2E16DE4A998D}"/>
              </a:ext>
            </a:extLst>
          </p:cNvPr>
          <p:cNvSpPr txBox="1">
            <a:spLocks/>
          </p:cNvSpPr>
          <p:nvPr/>
        </p:nvSpPr>
        <p:spPr bwMode="auto">
          <a:xfrm>
            <a:off x="385582" y="3851411"/>
            <a:ext cx="11232456" cy="24039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2400" b="1" u="sng" dirty="0">
                <a:solidFill>
                  <a:srgbClr val="C00000"/>
                </a:solidFill>
              </a:rPr>
              <a:t>Amaç 2</a:t>
            </a:r>
          </a:p>
          <a:p>
            <a:r>
              <a:rPr lang="tr-TR" altLang="tr-TR" sz="2400" b="1" u="sng" dirty="0">
                <a:solidFill>
                  <a:srgbClr val="C00000"/>
                </a:solidFill>
              </a:rPr>
              <a:t>Taşınmaz değer haritalarını oluşturmak ve mülkiyet bilgileriyle bütünleştirmek. </a:t>
            </a:r>
          </a:p>
          <a:p>
            <a:pPr algn="l"/>
            <a:endParaRPr lang="tr-TR" altLang="tr-TR" sz="1600" u="sng" dirty="0">
              <a:solidFill>
                <a:srgbClr val="000000"/>
              </a:solidFill>
            </a:endParaRPr>
          </a:p>
          <a:p>
            <a:pPr algn="l"/>
            <a:br>
              <a:rPr lang="tr-TR" altLang="tr-TR" sz="2000" b="1" u="sng" dirty="0">
                <a:solidFill>
                  <a:srgbClr val="060EA6"/>
                </a:solidFill>
              </a:rPr>
            </a:br>
            <a:r>
              <a:rPr lang="tr-TR" altLang="tr-TR" sz="2000" b="1" dirty="0">
                <a:solidFill>
                  <a:srgbClr val="060EA6"/>
                </a:solidFill>
              </a:rPr>
              <a:t>Hedef 2.1: Taşınmaz değerleme sisteminin kurulması için gerekli mevzuat çalışmalarının tamamlanacaktır. </a:t>
            </a:r>
            <a:br>
              <a:rPr lang="tr-TR" altLang="tr-TR" sz="2000" b="1" dirty="0">
                <a:solidFill>
                  <a:srgbClr val="060EA6"/>
                </a:solidFill>
              </a:rPr>
            </a:br>
            <a:endParaRPr lang="tr-TR" altLang="tr-TR" sz="2000" b="1" dirty="0">
              <a:solidFill>
                <a:srgbClr val="060EA6"/>
              </a:solidFill>
            </a:endParaRPr>
          </a:p>
          <a:p>
            <a:pPr algn="l"/>
            <a:r>
              <a:rPr lang="tr-TR" altLang="tr-TR" sz="2000" b="1" dirty="0">
                <a:solidFill>
                  <a:srgbClr val="060EA6"/>
                </a:solidFill>
              </a:rPr>
              <a:t>Hedef 2.2:Taşınmaz mülkiyet bilgileriyle bütünleşik değer bilgileri oluşturulacak, güncellenecek ve </a:t>
            </a:r>
          </a:p>
          <a:p>
            <a:pPr algn="l"/>
            <a:r>
              <a:rPr lang="tr-TR" altLang="tr-TR" sz="2000" b="1" dirty="0">
                <a:solidFill>
                  <a:srgbClr val="060EA6"/>
                </a:solidFill>
              </a:rPr>
              <a:t>                   paylaşılacaktır. </a:t>
            </a:r>
            <a:br>
              <a:rPr lang="tr-TR" altLang="tr-TR" sz="2000" b="1" dirty="0">
                <a:solidFill>
                  <a:srgbClr val="002060"/>
                </a:solidFill>
              </a:rPr>
            </a:br>
            <a:endParaRPr lang="tr-TR" altLang="tr-TR" sz="1600" b="1" dirty="0">
              <a:solidFill>
                <a:srgbClr val="002060"/>
              </a:solidFill>
            </a:endParaRPr>
          </a:p>
        </p:txBody>
      </p:sp>
    </p:spTree>
    <p:extLst>
      <p:ext uri="{BB962C8B-B14F-4D97-AF65-F5344CB8AC3E}">
        <p14:creationId xmlns:p14="http://schemas.microsoft.com/office/powerpoint/2010/main" val="87027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2">
            <a:extLst>
              <a:ext uri="{FF2B5EF4-FFF2-40B4-BE49-F238E27FC236}">
                <a16:creationId xmlns:a16="http://schemas.microsoft.com/office/drawing/2014/main" id="{E4EB58AB-D609-4491-90F4-5557CF5F0E04}"/>
              </a:ext>
            </a:extLst>
          </p:cNvPr>
          <p:cNvSpPr txBox="1">
            <a:spLocks noChangeArrowheads="1"/>
          </p:cNvSpPr>
          <p:nvPr/>
        </p:nvSpPr>
        <p:spPr bwMode="auto">
          <a:xfrm>
            <a:off x="1863724" y="430320"/>
            <a:ext cx="7221621" cy="4616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altLang="tr-TR" sz="2400" b="1" dirty="0">
                <a:solidFill>
                  <a:schemeClr val="accent2"/>
                </a:solidFill>
                <a:effectLst>
                  <a:outerShdw blurRad="38100" dist="38100" dir="2700000" algn="tl">
                    <a:srgbClr val="000000">
                      <a:alpha val="43137"/>
                    </a:srgbClr>
                  </a:outerShdw>
                </a:effectLst>
              </a:rPr>
              <a:t>Kurumumuzun Amaç ve Hedefleri biliniyor</a:t>
            </a:r>
          </a:p>
        </p:txBody>
      </p:sp>
      <p:sp>
        <p:nvSpPr>
          <p:cNvPr id="15" name="Başlık 1">
            <a:extLst>
              <a:ext uri="{FF2B5EF4-FFF2-40B4-BE49-F238E27FC236}">
                <a16:creationId xmlns:a16="http://schemas.microsoft.com/office/drawing/2014/main" id="{36DDBEE6-B4DB-48C4-8539-615FCE8944E0}"/>
              </a:ext>
            </a:extLst>
          </p:cNvPr>
          <p:cNvSpPr txBox="1">
            <a:spLocks/>
          </p:cNvSpPr>
          <p:nvPr/>
        </p:nvSpPr>
        <p:spPr bwMode="auto">
          <a:xfrm>
            <a:off x="468313" y="829450"/>
            <a:ext cx="11232456" cy="2967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2400" b="1" u="sng" dirty="0">
                <a:solidFill>
                  <a:srgbClr val="C00000"/>
                </a:solidFill>
              </a:rPr>
              <a:t>Amaç 3</a:t>
            </a:r>
          </a:p>
          <a:p>
            <a:r>
              <a:rPr lang="tr-TR" altLang="tr-TR" sz="2400" b="1" u="sng" dirty="0">
                <a:solidFill>
                  <a:srgbClr val="C00000"/>
                </a:solidFill>
              </a:rPr>
              <a:t>Türkiye tapu sistemini kurmak. </a:t>
            </a:r>
          </a:p>
          <a:p>
            <a:pPr algn="l"/>
            <a:endParaRPr lang="tr-TR" altLang="tr-TR" sz="1600" b="1" u="sng" dirty="0">
              <a:solidFill>
                <a:srgbClr val="000000"/>
              </a:solidFill>
            </a:endParaRPr>
          </a:p>
          <a:p>
            <a:pPr algn="l"/>
            <a:br>
              <a:rPr lang="tr-TR" altLang="tr-TR" sz="1600" b="1" u="sng" dirty="0">
                <a:solidFill>
                  <a:srgbClr val="000000"/>
                </a:solidFill>
              </a:rPr>
            </a:br>
            <a:r>
              <a:rPr lang="tr-TR" altLang="tr-TR" sz="2000" b="1" dirty="0">
                <a:solidFill>
                  <a:srgbClr val="060EA6"/>
                </a:solidFill>
              </a:rPr>
              <a:t>Hedef 3.1: Hizmetlerin daha hızlı, kaliteli ve erişilebilir sunulabilmesi için elektronik ortamda gerçekleştirilen </a:t>
            </a:r>
          </a:p>
          <a:p>
            <a:pPr algn="l"/>
            <a:r>
              <a:rPr lang="tr-TR" altLang="tr-TR" sz="2000" b="1" dirty="0">
                <a:solidFill>
                  <a:srgbClr val="060EA6"/>
                </a:solidFill>
              </a:rPr>
              <a:t>                    tapu işlemlerinin sayısı arttırılacaktır. </a:t>
            </a:r>
          </a:p>
          <a:p>
            <a:pPr algn="l"/>
            <a:br>
              <a:rPr lang="tr-TR" altLang="tr-TR" sz="2000" b="1" dirty="0">
                <a:solidFill>
                  <a:srgbClr val="060EA6"/>
                </a:solidFill>
              </a:rPr>
            </a:br>
            <a:r>
              <a:rPr lang="tr-TR" altLang="tr-TR" sz="2000" b="1" dirty="0">
                <a:solidFill>
                  <a:srgbClr val="060EA6"/>
                </a:solidFill>
              </a:rPr>
              <a:t>Hedef 3.2: TAKBİS ve Tapu Sicili uyumu 4 yıl içinde tam olarak sağlanacaktır. </a:t>
            </a:r>
          </a:p>
          <a:p>
            <a:pPr algn="l"/>
            <a:br>
              <a:rPr lang="tr-TR" altLang="tr-TR" sz="2000" b="1" dirty="0">
                <a:solidFill>
                  <a:srgbClr val="060EA6"/>
                </a:solidFill>
              </a:rPr>
            </a:br>
            <a:r>
              <a:rPr lang="tr-TR" altLang="tr-TR" sz="2000" b="1" dirty="0">
                <a:solidFill>
                  <a:srgbClr val="060EA6"/>
                </a:solidFill>
              </a:rPr>
              <a:t>Hedef 3.3: Tapu işlem belgeleri 3 yıl içinde tasnif edilecek, elektronik ortama aktarılacak ve paylaşılacaktır. </a:t>
            </a:r>
            <a:br>
              <a:rPr lang="tr-TR" altLang="tr-TR" sz="2000" dirty="0">
                <a:solidFill>
                  <a:srgbClr val="060EA6"/>
                </a:solidFill>
              </a:rPr>
            </a:br>
            <a:endParaRPr lang="tr-TR" altLang="tr-TR" sz="1600" dirty="0">
              <a:solidFill>
                <a:srgbClr val="060EA6"/>
              </a:solidFill>
            </a:endParaRPr>
          </a:p>
        </p:txBody>
      </p:sp>
      <p:sp>
        <p:nvSpPr>
          <p:cNvPr id="2" name="Başlık 1">
            <a:extLst>
              <a:ext uri="{FF2B5EF4-FFF2-40B4-BE49-F238E27FC236}">
                <a16:creationId xmlns:a16="http://schemas.microsoft.com/office/drawing/2014/main" id="{5170C3D3-6B0E-9F43-0960-7DCD07F5C30B}"/>
              </a:ext>
            </a:extLst>
          </p:cNvPr>
          <p:cNvSpPr txBox="1">
            <a:spLocks/>
          </p:cNvSpPr>
          <p:nvPr/>
        </p:nvSpPr>
        <p:spPr bwMode="auto">
          <a:xfrm>
            <a:off x="468313" y="3315745"/>
            <a:ext cx="11232456" cy="2967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2800" b="1" u="sng" dirty="0">
                <a:solidFill>
                  <a:srgbClr val="C00000"/>
                </a:solidFill>
              </a:rPr>
              <a:t>Amaç 4</a:t>
            </a:r>
          </a:p>
          <a:p>
            <a:r>
              <a:rPr lang="tr-TR" altLang="tr-TR" sz="2800" b="1" u="sng" dirty="0">
                <a:solidFill>
                  <a:srgbClr val="C00000"/>
                </a:solidFill>
              </a:rPr>
              <a:t>Hizmet sunumunda kurumsal kapasiteyi güçlendirmek. </a:t>
            </a:r>
          </a:p>
          <a:p>
            <a:pPr algn="l"/>
            <a:endParaRPr lang="tr-TR" altLang="tr-TR" sz="1600" u="sng" dirty="0">
              <a:solidFill>
                <a:srgbClr val="000000"/>
              </a:solidFill>
            </a:endParaRPr>
          </a:p>
          <a:p>
            <a:pPr algn="l"/>
            <a:br>
              <a:rPr lang="tr-TR" altLang="tr-TR" sz="1600" u="sng" dirty="0">
                <a:solidFill>
                  <a:srgbClr val="000000"/>
                </a:solidFill>
              </a:rPr>
            </a:br>
            <a:r>
              <a:rPr lang="tr-TR" altLang="tr-TR" sz="2200" b="1" dirty="0">
                <a:solidFill>
                  <a:srgbClr val="060EA6"/>
                </a:solidFill>
              </a:rPr>
              <a:t>Hedef 4.1: İnsan kaynağı kurum stratejisi doğrultusunda güçlendirilecektir. </a:t>
            </a:r>
          </a:p>
          <a:p>
            <a:pPr algn="l"/>
            <a:br>
              <a:rPr lang="tr-TR" altLang="tr-TR" sz="2200" b="1" dirty="0">
                <a:solidFill>
                  <a:srgbClr val="060EA6"/>
                </a:solidFill>
              </a:rPr>
            </a:br>
            <a:r>
              <a:rPr lang="tr-TR" altLang="tr-TR" sz="2200" b="1" dirty="0">
                <a:solidFill>
                  <a:srgbClr val="060EA6"/>
                </a:solidFill>
              </a:rPr>
              <a:t>Hedef 4.2: Fiziki hizmet alanları geliştirilecek ve hizmetlerin bilinirliği arttırılacaktır.</a:t>
            </a:r>
          </a:p>
          <a:p>
            <a:pPr algn="l"/>
            <a:br>
              <a:rPr lang="tr-TR" altLang="tr-TR" sz="2200" b="1" dirty="0">
                <a:solidFill>
                  <a:srgbClr val="060EA6"/>
                </a:solidFill>
              </a:rPr>
            </a:br>
            <a:r>
              <a:rPr lang="tr-TR" altLang="tr-TR" sz="2200" b="1" dirty="0">
                <a:solidFill>
                  <a:srgbClr val="060EA6"/>
                </a:solidFill>
              </a:rPr>
              <a:t>Hedef 4.3: Bilişim altyapısı modern hizmet standartlarına uygun şekilde sürekli geliştirilecektir. </a:t>
            </a:r>
          </a:p>
          <a:p>
            <a:pPr algn="l"/>
            <a:br>
              <a:rPr lang="tr-TR" altLang="tr-TR" sz="2200" b="1" dirty="0">
                <a:solidFill>
                  <a:srgbClr val="060EA6"/>
                </a:solidFill>
              </a:rPr>
            </a:br>
            <a:r>
              <a:rPr lang="tr-TR" altLang="tr-TR" sz="2200" b="1" dirty="0">
                <a:solidFill>
                  <a:srgbClr val="060EA6"/>
                </a:solidFill>
              </a:rPr>
              <a:t>Hedef 4.4: Uluslararası alanda Kurumun etkinliği ve bilinirliği arttırılacaktır. </a:t>
            </a:r>
          </a:p>
          <a:p>
            <a:pPr algn="l"/>
            <a:br>
              <a:rPr lang="tr-TR" altLang="tr-TR" sz="2200" b="1" dirty="0">
                <a:solidFill>
                  <a:srgbClr val="060EA6"/>
                </a:solidFill>
              </a:rPr>
            </a:br>
            <a:r>
              <a:rPr lang="tr-TR" altLang="tr-TR" sz="2200" b="1" dirty="0">
                <a:solidFill>
                  <a:srgbClr val="060EA6"/>
                </a:solidFill>
              </a:rPr>
              <a:t>Hedef 4.5: Hukuki ve Tarihi değere haiz arşiv dokümanları merkezde toplanacak, tasnif edilecek, restorasyon ve </a:t>
            </a:r>
          </a:p>
          <a:p>
            <a:pPr algn="l"/>
            <a:r>
              <a:rPr lang="tr-TR" altLang="tr-TR" sz="2200" b="1" dirty="0">
                <a:solidFill>
                  <a:srgbClr val="060EA6"/>
                </a:solidFill>
              </a:rPr>
              <a:t>                    konservasyonu yapılacaktır. </a:t>
            </a:r>
            <a:endParaRPr lang="tr-TR" altLang="tr-TR" sz="1700" b="1" dirty="0">
              <a:solidFill>
                <a:srgbClr val="060EA6"/>
              </a:solidFill>
            </a:endParaRPr>
          </a:p>
        </p:txBody>
      </p:sp>
    </p:spTree>
    <p:extLst>
      <p:ext uri="{BB962C8B-B14F-4D97-AF65-F5344CB8AC3E}">
        <p14:creationId xmlns:p14="http://schemas.microsoft.com/office/powerpoint/2010/main" val="366861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3">
            <a:extLst>
              <a:ext uri="{FF2B5EF4-FFF2-40B4-BE49-F238E27FC236}">
                <a16:creationId xmlns:a16="http://schemas.microsoft.com/office/drawing/2014/main" id="{D24581B1-FA8B-4754-8775-29E8AF7EB621}"/>
              </a:ext>
            </a:extLst>
          </p:cNvPr>
          <p:cNvSpPr txBox="1">
            <a:spLocks/>
          </p:cNvSpPr>
          <p:nvPr/>
        </p:nvSpPr>
        <p:spPr>
          <a:xfrm>
            <a:off x="1981200" y="1984236"/>
            <a:ext cx="8229600" cy="171767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a:solidFill>
                  <a:srgbClr val="002060"/>
                </a:solidFill>
                <a:effectLst>
                  <a:outerShdw blurRad="38100" dist="38100" dir="2700000" algn="tl">
                    <a:srgbClr val="000000">
                      <a:alpha val="43137"/>
                    </a:srgbClr>
                  </a:outerShdw>
                </a:effectLst>
              </a:rPr>
              <a:t>Kurumumuzun yürüttüğü projeler biliniyor mu? </a:t>
            </a:r>
            <a:endParaRPr lang="tr-TR"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68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18755"/>
            <a:ext cx="10684476" cy="448543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tr-TR" sz="16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3132295-F617-4BA9-A6ED-3FE699B69830}"/>
              </a:ext>
            </a:extLst>
          </p:cNvPr>
          <p:cNvSpPr txBox="1"/>
          <p:nvPr/>
        </p:nvSpPr>
        <p:spPr>
          <a:xfrm>
            <a:off x="1847850" y="1783054"/>
            <a:ext cx="8496300" cy="3786188"/>
          </a:xfrm>
          <a:prstGeom prst="rect">
            <a:avLst/>
          </a:prstGeom>
          <a:noFill/>
        </p:spPr>
        <p:txBody>
          <a:bodyPr>
            <a:spAutoFit/>
          </a:bodyPr>
          <a:lstStyle/>
          <a:p>
            <a:pPr marL="342900" indent="-342900" eaLnBrk="1" hangingPunct="1">
              <a:buFont typeface="Wingdings" pitchFamily="2" charset="2"/>
              <a:buChar char="§"/>
              <a:defRPr/>
            </a:pPr>
            <a:r>
              <a:rPr lang="tr-TR" sz="2000" dirty="0">
                <a:latin typeface="Arial" charset="0"/>
                <a:cs typeface="Arial" charset="0"/>
              </a:rPr>
              <a:t>Bölge Müdürlüğümüz Hakkında</a:t>
            </a:r>
          </a:p>
          <a:p>
            <a:pPr marL="342900" indent="-342900" eaLnBrk="1" hangingPunct="1">
              <a:buFont typeface="Wingdings" pitchFamily="2" charset="2"/>
              <a:buChar char="§"/>
              <a:defRPr/>
            </a:pPr>
            <a:r>
              <a:rPr lang="tr-TR" sz="2000" dirty="0">
                <a:latin typeface="Arial" charset="0"/>
                <a:cs typeface="Arial" charset="0"/>
              </a:rPr>
              <a:t>Kurumumuzun Kalite Politikası, Misyon ve Vizyonu </a:t>
            </a:r>
          </a:p>
          <a:p>
            <a:pPr marL="342900" indent="-342900" eaLnBrk="1" hangingPunct="1">
              <a:buFont typeface="Wingdings" pitchFamily="2" charset="2"/>
              <a:buChar char="§"/>
              <a:defRPr/>
            </a:pPr>
            <a:r>
              <a:rPr lang="tr-TR" sz="2000" dirty="0">
                <a:latin typeface="Arial" charset="0"/>
                <a:cs typeface="Arial" charset="0"/>
              </a:rPr>
              <a:t>Kurumumuzun Üst Yöneticileri 				</a:t>
            </a:r>
          </a:p>
          <a:p>
            <a:pPr marL="342900" indent="-342900" eaLnBrk="1" hangingPunct="1">
              <a:buFont typeface="Wingdings" pitchFamily="2" charset="2"/>
              <a:buChar char="§"/>
              <a:defRPr/>
            </a:pPr>
            <a:r>
              <a:rPr lang="tr-TR" sz="2000" dirty="0">
                <a:latin typeface="Arial" charset="0"/>
                <a:cs typeface="Arial" charset="0"/>
              </a:rPr>
              <a:t>Kurumumuzun Görev ve Sorumlulukları			</a:t>
            </a:r>
          </a:p>
          <a:p>
            <a:pPr marL="342900" indent="-342900" eaLnBrk="1" hangingPunct="1">
              <a:buFont typeface="Wingdings" pitchFamily="2" charset="2"/>
              <a:buChar char="§"/>
              <a:defRPr/>
            </a:pPr>
            <a:r>
              <a:rPr lang="tr-TR" sz="2000" dirty="0">
                <a:latin typeface="Arial" charset="0"/>
                <a:cs typeface="Arial" charset="0"/>
              </a:rPr>
              <a:t>Kurumumuzun Amaç ve Hedefleri			</a:t>
            </a:r>
          </a:p>
          <a:p>
            <a:pPr marL="342900" indent="-342900" eaLnBrk="1" hangingPunct="1">
              <a:buFont typeface="Wingdings" pitchFamily="2" charset="2"/>
              <a:buChar char="§"/>
              <a:defRPr/>
            </a:pPr>
            <a:r>
              <a:rPr lang="tr-TR" sz="2000" dirty="0">
                <a:latin typeface="Arial" charset="0"/>
                <a:cs typeface="Arial" charset="0"/>
              </a:rPr>
              <a:t>Kurumumuzun Yürüttüğü Projeler 			</a:t>
            </a:r>
          </a:p>
          <a:p>
            <a:pPr marL="342900" indent="-342900" eaLnBrk="1" hangingPunct="1">
              <a:buFont typeface="Wingdings" pitchFamily="2" charset="2"/>
              <a:buChar char="§"/>
              <a:defRPr/>
            </a:pPr>
            <a:r>
              <a:rPr lang="tr-TR" sz="2000" dirty="0">
                <a:latin typeface="Arial" charset="0"/>
                <a:cs typeface="Arial" charset="0"/>
              </a:rPr>
              <a:t>Kurumumuzda Yürütülen Yönetim Sistemleri			</a:t>
            </a:r>
          </a:p>
          <a:p>
            <a:pPr marL="342900" indent="-342900" eaLnBrk="1" hangingPunct="1">
              <a:buFont typeface="Wingdings" pitchFamily="2" charset="2"/>
              <a:buChar char="§"/>
              <a:defRPr/>
            </a:pPr>
            <a:r>
              <a:rPr lang="tr-TR" sz="2000" dirty="0">
                <a:latin typeface="Arial" charset="0"/>
                <a:cs typeface="Arial" charset="0"/>
              </a:rPr>
              <a:t>Personel Görev ve Tanımları		</a:t>
            </a:r>
          </a:p>
          <a:p>
            <a:pPr marL="342900" indent="-342900" eaLnBrk="1" hangingPunct="1">
              <a:buFont typeface="Wingdings" pitchFamily="2" charset="2"/>
              <a:buChar char="§"/>
              <a:defRPr/>
            </a:pPr>
            <a:r>
              <a:rPr lang="tr-TR" sz="2000" dirty="0">
                <a:latin typeface="Arial" charset="0"/>
                <a:cs typeface="Arial" charset="0"/>
              </a:rPr>
              <a:t>Yapılan İş ve İşlemlerin Mevzuattaki Karşılıkları	</a:t>
            </a:r>
          </a:p>
          <a:p>
            <a:pPr marL="342900" indent="-342900" eaLnBrk="1" hangingPunct="1">
              <a:buFont typeface="Wingdings" pitchFamily="2" charset="2"/>
              <a:buChar char="§"/>
              <a:defRPr/>
            </a:pPr>
            <a:r>
              <a:rPr lang="tr-TR" sz="2000" dirty="0">
                <a:latin typeface="Arial" charset="0"/>
                <a:cs typeface="Arial" charset="0"/>
              </a:rPr>
              <a:t>Karşılaşılan Sorunlar, Çözüm Önerileri ve Yatay-Dikey İletişimde İzlenecek Yollar</a:t>
            </a:r>
          </a:p>
          <a:p>
            <a:pPr eaLnBrk="1" hangingPunct="1">
              <a:defRPr/>
            </a:pPr>
            <a:endParaRPr lang="tr-TR" sz="2000" dirty="0">
              <a:latin typeface="Arial" charset="0"/>
              <a:cs typeface="Arial" charset="0"/>
            </a:endParaRPr>
          </a:p>
        </p:txBody>
      </p:sp>
      <p:sp>
        <p:nvSpPr>
          <p:cNvPr id="8" name="Dikdörtgen 3">
            <a:extLst>
              <a:ext uri="{FF2B5EF4-FFF2-40B4-BE49-F238E27FC236}">
                <a16:creationId xmlns:a16="http://schemas.microsoft.com/office/drawing/2014/main" id="{50088139-91D0-4CD8-A4BD-A3C5C05FFF3B}"/>
              </a:ext>
            </a:extLst>
          </p:cNvPr>
          <p:cNvSpPr>
            <a:spLocks noChangeArrowheads="1"/>
          </p:cNvSpPr>
          <p:nvPr/>
        </p:nvSpPr>
        <p:spPr bwMode="auto">
          <a:xfrm>
            <a:off x="3296525" y="868301"/>
            <a:ext cx="4500562" cy="40005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tr-TR" altLang="tr-TR" sz="2000" b="1" dirty="0">
                <a:solidFill>
                  <a:schemeClr val="accent2"/>
                </a:solidFill>
                <a:effectLst>
                  <a:outerShdw blurRad="38100" dist="38100" dir="2700000" algn="tl">
                    <a:srgbClr val="000000">
                      <a:alpha val="43137"/>
                    </a:srgbClr>
                  </a:outerShdw>
                </a:effectLst>
              </a:rPr>
              <a:t>                SUNUM  İÇERİĞİ</a:t>
            </a:r>
          </a:p>
        </p:txBody>
      </p:sp>
    </p:spTree>
    <p:extLst>
      <p:ext uri="{BB962C8B-B14F-4D97-AF65-F5344CB8AC3E}">
        <p14:creationId xmlns:p14="http://schemas.microsoft.com/office/powerpoint/2010/main" val="1284306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2">
            <a:extLst>
              <a:ext uri="{FF2B5EF4-FFF2-40B4-BE49-F238E27FC236}">
                <a16:creationId xmlns:a16="http://schemas.microsoft.com/office/drawing/2014/main" id="{2E39A1D0-F48B-434B-9A0D-7391FAB30D88}"/>
              </a:ext>
            </a:extLst>
          </p:cNvPr>
          <p:cNvSpPr txBox="1">
            <a:spLocks noChangeArrowheads="1"/>
          </p:cNvSpPr>
          <p:nvPr/>
        </p:nvSpPr>
        <p:spPr bwMode="auto">
          <a:xfrm>
            <a:off x="2450684" y="484420"/>
            <a:ext cx="7678737" cy="4616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altLang="tr-TR" sz="2400" b="1" dirty="0">
                <a:solidFill>
                  <a:schemeClr val="accent2"/>
                </a:solidFill>
                <a:effectLst>
                  <a:outerShdw blurRad="38100" dist="38100" dir="2700000" algn="tl">
                    <a:srgbClr val="000000">
                      <a:alpha val="43137"/>
                    </a:srgbClr>
                  </a:outerShdw>
                </a:effectLst>
              </a:rPr>
              <a:t>Kurumumuzun Yürüttüğü Projeler </a:t>
            </a:r>
          </a:p>
        </p:txBody>
      </p:sp>
      <p:sp>
        <p:nvSpPr>
          <p:cNvPr id="9" name="Başlık 1">
            <a:extLst>
              <a:ext uri="{FF2B5EF4-FFF2-40B4-BE49-F238E27FC236}">
                <a16:creationId xmlns:a16="http://schemas.microsoft.com/office/drawing/2014/main" id="{1D480ECB-7FC4-4B56-97B9-9A136853623F}"/>
              </a:ext>
            </a:extLst>
          </p:cNvPr>
          <p:cNvSpPr txBox="1">
            <a:spLocks/>
          </p:cNvSpPr>
          <p:nvPr/>
        </p:nvSpPr>
        <p:spPr bwMode="auto">
          <a:xfrm>
            <a:off x="323850" y="1320800"/>
            <a:ext cx="3240484" cy="493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altLang="tr-TR" sz="2000" b="1" dirty="0">
                <a:solidFill>
                  <a:srgbClr val="060EA6"/>
                </a:solidFill>
              </a:rPr>
              <a:t>-TAKBİS</a:t>
            </a:r>
            <a:br>
              <a:rPr lang="tr-TR" altLang="tr-TR" sz="2000" b="1" dirty="0">
                <a:solidFill>
                  <a:srgbClr val="060EA6"/>
                </a:solidFill>
              </a:rPr>
            </a:br>
            <a:r>
              <a:rPr lang="tr-TR" altLang="tr-TR" sz="2000" b="1" dirty="0">
                <a:solidFill>
                  <a:srgbClr val="060EA6"/>
                </a:solidFill>
              </a:rPr>
              <a:t>-MEGSİS</a:t>
            </a:r>
            <a:br>
              <a:rPr lang="tr-TR" altLang="tr-TR" sz="2000" b="1" dirty="0">
                <a:solidFill>
                  <a:srgbClr val="060EA6"/>
                </a:solidFill>
              </a:rPr>
            </a:br>
            <a:r>
              <a:rPr lang="tr-TR" altLang="tr-TR" sz="2000" b="1" dirty="0">
                <a:solidFill>
                  <a:srgbClr val="060EA6"/>
                </a:solidFill>
              </a:rPr>
              <a:t>-TARBİS</a:t>
            </a:r>
            <a:br>
              <a:rPr lang="tr-TR" altLang="tr-TR" sz="2000" b="1" dirty="0">
                <a:solidFill>
                  <a:srgbClr val="060EA6"/>
                </a:solidFill>
              </a:rPr>
            </a:br>
            <a:r>
              <a:rPr lang="tr-TR" altLang="tr-TR" sz="2000" b="1" dirty="0">
                <a:solidFill>
                  <a:srgbClr val="060EA6"/>
                </a:solidFill>
              </a:rPr>
              <a:t>-TUSAGA-AKTİF</a:t>
            </a:r>
            <a:br>
              <a:rPr lang="tr-TR" altLang="tr-TR" sz="2000" b="1" dirty="0">
                <a:solidFill>
                  <a:srgbClr val="060EA6"/>
                </a:solidFill>
              </a:rPr>
            </a:br>
            <a:r>
              <a:rPr lang="tr-TR" altLang="tr-TR" sz="2000" b="1" dirty="0">
                <a:solidFill>
                  <a:srgbClr val="060EA6"/>
                </a:solidFill>
              </a:rPr>
              <a:t>-HBB</a:t>
            </a:r>
            <a:br>
              <a:rPr lang="tr-TR" altLang="tr-TR" sz="2000" b="1" dirty="0">
                <a:solidFill>
                  <a:srgbClr val="060EA6"/>
                </a:solidFill>
              </a:rPr>
            </a:br>
            <a:r>
              <a:rPr lang="tr-TR" altLang="tr-TR" sz="2000" b="1" dirty="0">
                <a:solidFill>
                  <a:srgbClr val="060EA6"/>
                </a:solidFill>
              </a:rPr>
              <a:t>-KKTC KADASTRO YENİLEME </a:t>
            </a:r>
          </a:p>
          <a:p>
            <a:pPr algn="l"/>
            <a:r>
              <a:rPr lang="tr-TR" altLang="tr-TR" sz="2000" b="1" dirty="0">
                <a:solidFill>
                  <a:srgbClr val="060EA6"/>
                </a:solidFill>
              </a:rPr>
              <a:t>  PROJESİ</a:t>
            </a:r>
            <a:br>
              <a:rPr lang="tr-TR" altLang="tr-TR" sz="2000" b="1" dirty="0">
                <a:solidFill>
                  <a:srgbClr val="060EA6"/>
                </a:solidFill>
              </a:rPr>
            </a:br>
            <a:r>
              <a:rPr lang="tr-TR" altLang="tr-TR" sz="2000" b="1" dirty="0">
                <a:solidFill>
                  <a:srgbClr val="060EA6"/>
                </a:solidFill>
              </a:rPr>
              <a:t>-TUCBS</a:t>
            </a:r>
            <a:br>
              <a:rPr lang="tr-TR" altLang="tr-TR" sz="2000" b="1" dirty="0">
                <a:solidFill>
                  <a:srgbClr val="060EA6"/>
                </a:solidFill>
              </a:rPr>
            </a:br>
            <a:r>
              <a:rPr lang="tr-TR" altLang="tr-TR" sz="2000" b="1" dirty="0">
                <a:solidFill>
                  <a:srgbClr val="060EA6"/>
                </a:solidFill>
              </a:rPr>
              <a:t>-TESİS KADASTROSU</a:t>
            </a:r>
            <a:br>
              <a:rPr lang="tr-TR" altLang="tr-TR" sz="2000" b="1" dirty="0">
                <a:solidFill>
                  <a:srgbClr val="060EA6"/>
                </a:solidFill>
              </a:rPr>
            </a:br>
            <a:r>
              <a:rPr lang="tr-TR" altLang="tr-TR" sz="2000" b="1" dirty="0">
                <a:solidFill>
                  <a:srgbClr val="060EA6"/>
                </a:solidFill>
              </a:rPr>
              <a:t>-SKGP</a:t>
            </a:r>
            <a:br>
              <a:rPr lang="tr-TR" altLang="tr-TR" sz="2000" b="1" dirty="0">
                <a:solidFill>
                  <a:srgbClr val="060EA6"/>
                </a:solidFill>
              </a:rPr>
            </a:br>
            <a:r>
              <a:rPr lang="tr-TR" altLang="tr-TR" sz="2000" b="1" dirty="0">
                <a:solidFill>
                  <a:srgbClr val="060EA6"/>
                </a:solidFill>
              </a:rPr>
              <a:t>-2/B KADASTROSU</a:t>
            </a:r>
            <a:br>
              <a:rPr lang="tr-TR" altLang="tr-TR" sz="2000" b="1" dirty="0">
                <a:solidFill>
                  <a:srgbClr val="060EA6"/>
                </a:solidFill>
              </a:rPr>
            </a:br>
            <a:r>
              <a:rPr lang="tr-TR" altLang="tr-TR" sz="2000" b="1" dirty="0">
                <a:solidFill>
                  <a:srgbClr val="060EA6"/>
                </a:solidFill>
              </a:rPr>
              <a:t>-3B KENT MODELLERİ</a:t>
            </a:r>
            <a:br>
              <a:rPr lang="tr-TR" altLang="tr-TR" sz="2000" b="1" dirty="0">
                <a:solidFill>
                  <a:srgbClr val="060EA6"/>
                </a:solidFill>
              </a:rPr>
            </a:br>
            <a:r>
              <a:rPr lang="tr-TR" altLang="tr-TR" sz="2000" b="1" dirty="0">
                <a:solidFill>
                  <a:srgbClr val="060EA6"/>
                </a:solidFill>
              </a:rPr>
              <a:t>-3 BOYUTLU BİLGİ SİSTEMİ</a:t>
            </a:r>
            <a:br>
              <a:rPr lang="tr-TR" altLang="tr-TR" sz="2000" b="1" dirty="0">
                <a:solidFill>
                  <a:srgbClr val="060EA6"/>
                </a:solidFill>
              </a:rPr>
            </a:br>
            <a:r>
              <a:rPr lang="tr-TR" altLang="tr-TR" sz="2000" b="1" dirty="0">
                <a:solidFill>
                  <a:srgbClr val="060EA6"/>
                </a:solidFill>
              </a:rPr>
              <a:t>-TKMP EF</a:t>
            </a:r>
            <a:br>
              <a:rPr lang="tr-TR" altLang="tr-TR" sz="2000" b="1" dirty="0">
                <a:solidFill>
                  <a:srgbClr val="060EA6"/>
                </a:solidFill>
              </a:rPr>
            </a:br>
            <a:endParaRPr lang="tr-TR" altLang="tr-TR" sz="2000" b="1" dirty="0">
              <a:solidFill>
                <a:srgbClr val="060EA6"/>
              </a:solidFill>
            </a:endParaRPr>
          </a:p>
        </p:txBody>
      </p:sp>
      <p:pic>
        <p:nvPicPr>
          <p:cNvPr id="10" name="Resim 2">
            <a:extLst>
              <a:ext uri="{FF2B5EF4-FFF2-40B4-BE49-F238E27FC236}">
                <a16:creationId xmlns:a16="http://schemas.microsoft.com/office/drawing/2014/main" id="{AC406E1B-8D00-4208-AF94-8CCC64865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678" y="1438721"/>
            <a:ext cx="8182517" cy="416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ağ Ok 4">
            <a:extLst>
              <a:ext uri="{FF2B5EF4-FFF2-40B4-BE49-F238E27FC236}">
                <a16:creationId xmlns:a16="http://schemas.microsoft.com/office/drawing/2014/main" id="{E1DA5C8C-BFDF-4796-9AA9-42A34A10D706}"/>
              </a:ext>
            </a:extLst>
          </p:cNvPr>
          <p:cNvSpPr/>
          <p:nvPr/>
        </p:nvSpPr>
        <p:spPr>
          <a:xfrm rot="19238586">
            <a:off x="6389345" y="2688637"/>
            <a:ext cx="633393" cy="3476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356202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250" autoRev="1" fill="remove"/>
                                        <p:tgtEl>
                                          <p:spTgt spid="11"/>
                                        </p:tgtEl>
                                        <p:attrNameLst>
                                          <p:attrName>style.color</p:attrName>
                                        </p:attrNameLst>
                                      </p:cBhvr>
                                      <p:to>
                                        <a:schemeClr val="bg1"/>
                                      </p:to>
                                    </p:animClr>
                                    <p:animClr clrSpc="rgb" dir="cw">
                                      <p:cBhvr>
                                        <p:cTn id="7" dur="250" autoRev="1" fill="remove"/>
                                        <p:tgtEl>
                                          <p:spTgt spid="11"/>
                                        </p:tgtEl>
                                        <p:attrNameLst>
                                          <p:attrName>fillcolor</p:attrName>
                                        </p:attrNameLst>
                                      </p:cBhvr>
                                      <p:to>
                                        <a:schemeClr val="bg1"/>
                                      </p:to>
                                    </p:animClr>
                                    <p:set>
                                      <p:cBhvr>
                                        <p:cTn id="8" dur="250" autoRev="1" fill="remove"/>
                                        <p:tgtEl>
                                          <p:spTgt spid="11"/>
                                        </p:tgtEl>
                                        <p:attrNameLst>
                                          <p:attrName>fill.type</p:attrName>
                                        </p:attrNameLst>
                                      </p:cBhvr>
                                      <p:to>
                                        <p:strVal val="solid"/>
                                      </p:to>
                                    </p:set>
                                    <p:set>
                                      <p:cBhvr>
                                        <p:cTn id="9" dur="250" autoRev="1" fill="remove"/>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3">
            <a:extLst>
              <a:ext uri="{FF2B5EF4-FFF2-40B4-BE49-F238E27FC236}">
                <a16:creationId xmlns:a16="http://schemas.microsoft.com/office/drawing/2014/main" id="{28802010-905F-448A-A9F4-E2ABE6A7EAD8}"/>
              </a:ext>
            </a:extLst>
          </p:cNvPr>
          <p:cNvSpPr txBox="1">
            <a:spLocks/>
          </p:cNvSpPr>
          <p:nvPr/>
        </p:nvSpPr>
        <p:spPr>
          <a:xfrm>
            <a:off x="1981200" y="1711325"/>
            <a:ext cx="8229600" cy="171767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a:solidFill>
                  <a:srgbClr val="002060"/>
                </a:solidFill>
                <a:effectLst>
                  <a:outerShdw blurRad="38100" dist="38100" dir="2700000" algn="tl">
                    <a:srgbClr val="000000">
                      <a:alpha val="43137"/>
                    </a:srgbClr>
                  </a:outerShdw>
                </a:effectLst>
              </a:rPr>
              <a:t>Kurumumuzda yürütülen yönetim sistemleri biliniyor mu? </a:t>
            </a:r>
            <a:endParaRPr lang="tr-TR"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603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2">
            <a:extLst>
              <a:ext uri="{FF2B5EF4-FFF2-40B4-BE49-F238E27FC236}">
                <a16:creationId xmlns:a16="http://schemas.microsoft.com/office/drawing/2014/main" id="{713D51C0-3C55-4F96-B438-95CC2FBD26D8}"/>
              </a:ext>
            </a:extLst>
          </p:cNvPr>
          <p:cNvSpPr txBox="1">
            <a:spLocks noChangeArrowheads="1"/>
          </p:cNvSpPr>
          <p:nvPr/>
        </p:nvSpPr>
        <p:spPr bwMode="auto">
          <a:xfrm>
            <a:off x="1020932" y="466602"/>
            <a:ext cx="9907480" cy="4616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altLang="tr-TR" sz="2400" b="1" dirty="0">
                <a:solidFill>
                  <a:schemeClr val="accent2"/>
                </a:solidFill>
                <a:effectLst>
                  <a:outerShdw blurRad="38100" dist="38100" dir="2700000" algn="tl">
                    <a:srgbClr val="000000">
                      <a:alpha val="43137"/>
                    </a:srgbClr>
                  </a:outerShdw>
                </a:effectLst>
              </a:rPr>
              <a:t>Kurumumuzda Yürütülen Yönetim Sistemleri</a:t>
            </a:r>
          </a:p>
        </p:txBody>
      </p:sp>
      <p:sp>
        <p:nvSpPr>
          <p:cNvPr id="13" name="Başlık 1">
            <a:extLst>
              <a:ext uri="{FF2B5EF4-FFF2-40B4-BE49-F238E27FC236}">
                <a16:creationId xmlns:a16="http://schemas.microsoft.com/office/drawing/2014/main" id="{6E53CF02-6E28-4C62-9010-5B4D2D289D57}"/>
              </a:ext>
            </a:extLst>
          </p:cNvPr>
          <p:cNvSpPr txBox="1">
            <a:spLocks/>
          </p:cNvSpPr>
          <p:nvPr/>
        </p:nvSpPr>
        <p:spPr bwMode="auto">
          <a:xfrm>
            <a:off x="323850" y="928287"/>
            <a:ext cx="9299544" cy="127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altLang="tr-TR" sz="1800" b="1" dirty="0"/>
              <a:t>Risk Tabanlı Kalite Yönetim Sistemi</a:t>
            </a:r>
            <a:br>
              <a:rPr lang="tr-TR" altLang="tr-TR" sz="1800" b="1" dirty="0"/>
            </a:br>
            <a:r>
              <a:rPr lang="tr-TR" altLang="tr-TR" sz="1800" b="1" dirty="0"/>
              <a:t>Bilgi Güvenliği Sistemi</a:t>
            </a:r>
            <a:br>
              <a:rPr lang="tr-TR" altLang="tr-TR" sz="1800" b="1" dirty="0"/>
            </a:br>
            <a:r>
              <a:rPr lang="tr-TR" altLang="tr-TR" sz="1800" b="1" dirty="0"/>
              <a:t>İş Sağlığı ve Güvenliği Sistemi</a:t>
            </a:r>
          </a:p>
        </p:txBody>
      </p:sp>
      <p:pic>
        <p:nvPicPr>
          <p:cNvPr id="14" name="Resim 2">
            <a:extLst>
              <a:ext uri="{FF2B5EF4-FFF2-40B4-BE49-F238E27FC236}">
                <a16:creationId xmlns:a16="http://schemas.microsoft.com/office/drawing/2014/main" id="{00C0CE58-86F5-4E58-9DD2-431CC5611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817" y="1904753"/>
            <a:ext cx="9299543" cy="403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ağ Ok 4">
            <a:extLst>
              <a:ext uri="{FF2B5EF4-FFF2-40B4-BE49-F238E27FC236}">
                <a16:creationId xmlns:a16="http://schemas.microsoft.com/office/drawing/2014/main" id="{360D1082-C129-45DC-AA03-2774E640B5C2}"/>
              </a:ext>
            </a:extLst>
          </p:cNvPr>
          <p:cNvSpPr/>
          <p:nvPr/>
        </p:nvSpPr>
        <p:spPr>
          <a:xfrm>
            <a:off x="1915250" y="5485150"/>
            <a:ext cx="719802" cy="4457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394439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250" autoRev="1" fill="remove"/>
                                        <p:tgtEl>
                                          <p:spTgt spid="15"/>
                                        </p:tgtEl>
                                        <p:attrNameLst>
                                          <p:attrName>style.color</p:attrName>
                                        </p:attrNameLst>
                                      </p:cBhvr>
                                      <p:to>
                                        <a:schemeClr val="bg1"/>
                                      </p:to>
                                    </p:animClr>
                                    <p:animClr clrSpc="rgb" dir="cw">
                                      <p:cBhvr>
                                        <p:cTn id="7" dur="250" autoRev="1" fill="remove"/>
                                        <p:tgtEl>
                                          <p:spTgt spid="15"/>
                                        </p:tgtEl>
                                        <p:attrNameLst>
                                          <p:attrName>fillcolor</p:attrName>
                                        </p:attrNameLst>
                                      </p:cBhvr>
                                      <p:to>
                                        <a:schemeClr val="bg1"/>
                                      </p:to>
                                    </p:animClr>
                                    <p:set>
                                      <p:cBhvr>
                                        <p:cTn id="8" dur="250" autoRev="1" fill="remove"/>
                                        <p:tgtEl>
                                          <p:spTgt spid="15"/>
                                        </p:tgtEl>
                                        <p:attrNameLst>
                                          <p:attrName>fill.type</p:attrName>
                                        </p:attrNameLst>
                                      </p:cBhvr>
                                      <p:to>
                                        <p:strVal val="solid"/>
                                      </p:to>
                                    </p:set>
                                    <p:set>
                                      <p:cBhvr>
                                        <p:cTn id="9" dur="250" autoRev="1" fill="remove"/>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721459E9-E869-4D70-A6CF-6812D29B5038}"/>
              </a:ext>
            </a:extLst>
          </p:cNvPr>
          <p:cNvSpPr txBox="1">
            <a:spLocks/>
          </p:cNvSpPr>
          <p:nvPr/>
        </p:nvSpPr>
        <p:spPr>
          <a:xfrm>
            <a:off x="1655685" y="1815561"/>
            <a:ext cx="8229600" cy="171767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a:solidFill>
                  <a:srgbClr val="002060"/>
                </a:solidFill>
                <a:effectLst>
                  <a:outerShdw blurRad="38100" dist="38100" dir="2700000" algn="tl">
                    <a:srgbClr val="000000">
                      <a:alpha val="43137"/>
                    </a:srgbClr>
                  </a:outerShdw>
                </a:effectLst>
              </a:rPr>
              <a:t>Personel görev ve tanımları biliniyor mu? </a:t>
            </a:r>
            <a:endParaRPr lang="tr-TR"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184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2">
            <a:extLst>
              <a:ext uri="{FF2B5EF4-FFF2-40B4-BE49-F238E27FC236}">
                <a16:creationId xmlns:a16="http://schemas.microsoft.com/office/drawing/2014/main" id="{8FA88341-EA05-49A2-A9C1-189B80CDA7ED}"/>
              </a:ext>
            </a:extLst>
          </p:cNvPr>
          <p:cNvSpPr txBox="1">
            <a:spLocks noChangeArrowheads="1"/>
          </p:cNvSpPr>
          <p:nvPr/>
        </p:nvSpPr>
        <p:spPr bwMode="auto">
          <a:xfrm>
            <a:off x="2838973" y="624905"/>
            <a:ext cx="6979730" cy="4616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altLang="tr-TR" sz="2400" b="1" dirty="0">
                <a:solidFill>
                  <a:schemeClr val="accent2"/>
                </a:solidFill>
                <a:effectLst>
                  <a:outerShdw blurRad="38100" dist="38100" dir="2700000" algn="tl">
                    <a:srgbClr val="000000">
                      <a:alpha val="43137"/>
                    </a:srgbClr>
                  </a:outerShdw>
                </a:effectLst>
              </a:rPr>
              <a:t>Personel Görev ve Tanımları</a:t>
            </a:r>
          </a:p>
        </p:txBody>
      </p:sp>
      <p:sp>
        <p:nvSpPr>
          <p:cNvPr id="3" name="Başlık 1">
            <a:extLst>
              <a:ext uri="{FF2B5EF4-FFF2-40B4-BE49-F238E27FC236}">
                <a16:creationId xmlns:a16="http://schemas.microsoft.com/office/drawing/2014/main" id="{7F9CDBBC-6C12-4AC4-9D17-AA1F6255A0E7}"/>
              </a:ext>
            </a:extLst>
          </p:cNvPr>
          <p:cNvSpPr txBox="1">
            <a:spLocks/>
          </p:cNvSpPr>
          <p:nvPr/>
        </p:nvSpPr>
        <p:spPr bwMode="auto">
          <a:xfrm>
            <a:off x="694322" y="1931594"/>
            <a:ext cx="6182273" cy="4026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altLang="tr-TR" sz="2400" b="1" dirty="0"/>
              <a:t>Görev tanımımız:</a:t>
            </a:r>
            <a:br>
              <a:rPr lang="tr-TR" altLang="tr-TR" sz="2400" b="1" dirty="0"/>
            </a:br>
            <a:r>
              <a:rPr lang="tr-TR" altLang="tr-TR" sz="2400" b="1" dirty="0"/>
              <a:t>657 Sayılı Devlet Memurları Kanunu;</a:t>
            </a:r>
            <a:br>
              <a:rPr lang="tr-TR" altLang="tr-TR" sz="2400" b="1" dirty="0"/>
            </a:br>
            <a:r>
              <a:rPr lang="tr-TR" altLang="tr-TR" sz="2400" b="1" dirty="0"/>
              <a:t>Tapu ve Kadastro Genel Müdürlüğü   Taşra Teşkilatı Yetki, Görev ve Sorumlulukları Hakkındaki 2020/3 sayılı Genelge; </a:t>
            </a:r>
          </a:p>
          <a:p>
            <a:pPr algn="l"/>
            <a:r>
              <a:rPr lang="tr-TR" altLang="tr-TR" sz="2400" b="1" dirty="0"/>
              <a:t>İç Yönerge ile belirlenmekte olup;  personel için çapraz görevlendirme, amirler tarafından yapılmaktadır.</a:t>
            </a:r>
          </a:p>
        </p:txBody>
      </p:sp>
      <p:pic>
        <p:nvPicPr>
          <p:cNvPr id="4" name="Resim 2">
            <a:extLst>
              <a:ext uri="{FF2B5EF4-FFF2-40B4-BE49-F238E27FC236}">
                <a16:creationId xmlns:a16="http://schemas.microsoft.com/office/drawing/2014/main" id="{DD773B91-2A2F-42F2-ACDD-C074D05DC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277" y="2133600"/>
            <a:ext cx="4022401" cy="24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227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3AAEA5E0-9398-4BF8-B976-12E877F02438}"/>
              </a:ext>
            </a:extLst>
          </p:cNvPr>
          <p:cNvSpPr txBox="1">
            <a:spLocks/>
          </p:cNvSpPr>
          <p:nvPr/>
        </p:nvSpPr>
        <p:spPr>
          <a:xfrm>
            <a:off x="1779972" y="1895460"/>
            <a:ext cx="9468035" cy="1717675"/>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dirty="0">
                <a:solidFill>
                  <a:srgbClr val="002060"/>
                </a:solidFill>
                <a:effectLst>
                  <a:outerShdw blurRad="38100" dist="38100" dir="2700000" algn="tl">
                    <a:srgbClr val="000000">
                      <a:alpha val="43137"/>
                    </a:srgbClr>
                  </a:outerShdw>
                </a:effectLst>
              </a:rPr>
              <a:t>Yapılan iş ve işlemlerin mevzuattaki karşılıkları biliniyor mu? </a:t>
            </a:r>
          </a:p>
        </p:txBody>
      </p:sp>
    </p:spTree>
    <p:extLst>
      <p:ext uri="{BB962C8B-B14F-4D97-AF65-F5344CB8AC3E}">
        <p14:creationId xmlns:p14="http://schemas.microsoft.com/office/powerpoint/2010/main" val="21147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2">
            <a:extLst>
              <a:ext uri="{FF2B5EF4-FFF2-40B4-BE49-F238E27FC236}">
                <a16:creationId xmlns:a16="http://schemas.microsoft.com/office/drawing/2014/main" id="{1838AE07-F419-4611-B959-B241E1B1065D}"/>
              </a:ext>
            </a:extLst>
          </p:cNvPr>
          <p:cNvSpPr txBox="1">
            <a:spLocks noChangeArrowheads="1"/>
          </p:cNvSpPr>
          <p:nvPr/>
        </p:nvSpPr>
        <p:spPr bwMode="auto">
          <a:xfrm>
            <a:off x="2461273" y="422801"/>
            <a:ext cx="7288444" cy="4616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altLang="tr-TR" sz="2400" b="1" dirty="0">
                <a:solidFill>
                  <a:schemeClr val="accent2"/>
                </a:solidFill>
                <a:effectLst>
                  <a:outerShdw blurRad="38100" dist="38100" dir="2700000" algn="tl">
                    <a:srgbClr val="000000">
                      <a:alpha val="43137"/>
                    </a:srgbClr>
                  </a:outerShdw>
                </a:effectLst>
              </a:rPr>
              <a:t>Yapılan İş ve İşlemlerin Mevzuattaki Karşılıkları</a:t>
            </a:r>
          </a:p>
        </p:txBody>
      </p:sp>
      <p:sp>
        <p:nvSpPr>
          <p:cNvPr id="3" name="Başlık 1">
            <a:extLst>
              <a:ext uri="{FF2B5EF4-FFF2-40B4-BE49-F238E27FC236}">
                <a16:creationId xmlns:a16="http://schemas.microsoft.com/office/drawing/2014/main" id="{22B04680-DBE6-4921-A669-86268FB7004A}"/>
              </a:ext>
            </a:extLst>
          </p:cNvPr>
          <p:cNvSpPr txBox="1">
            <a:spLocks/>
          </p:cNvSpPr>
          <p:nvPr/>
        </p:nvSpPr>
        <p:spPr bwMode="auto">
          <a:xfrm>
            <a:off x="763480" y="935211"/>
            <a:ext cx="10804125" cy="1481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altLang="tr-TR" sz="1800" b="1" dirty="0"/>
              <a:t>Kadastro Müdürlükleri işlemleri; 3402 sayılı Kadastro Kanunu, 3045 sayılı Teşkilat Kanunu, 3194 sayılı İmar Kanunu, 2981-3290 sayılı İmar Affı Kanunları, 2859 sayılı Yenileme Kanunu, 4 sayılı Cumhurbaşkanlığı Kararnamesi gibi birçok kanun, tüzük, kararname ve bunlara bağlı yönetmelikler gereğince;</a:t>
            </a:r>
            <a:br>
              <a:rPr lang="tr-TR" altLang="tr-TR" sz="1800" b="1" dirty="0"/>
            </a:br>
            <a:r>
              <a:rPr lang="tr-TR" altLang="tr-TR" sz="1800" b="1" dirty="0"/>
              <a:t>Tapu Müdürlükleri ise 2644, 3045 ve 6083 sayılı kanunlar, 4 sayılı Cumhurbaşkanlığı Kararnamesi gibi birçok kanun, tüzük, kararname ve bunlara bağlı yönetmelikler gereğince görev yapmaktadır.</a:t>
            </a:r>
          </a:p>
        </p:txBody>
      </p:sp>
      <p:pic>
        <p:nvPicPr>
          <p:cNvPr id="4" name="Resim 2">
            <a:extLst>
              <a:ext uri="{FF2B5EF4-FFF2-40B4-BE49-F238E27FC236}">
                <a16:creationId xmlns:a16="http://schemas.microsoft.com/office/drawing/2014/main" id="{A5C19F95-8E71-4C28-B9C9-82ADCF590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451" y="2309813"/>
            <a:ext cx="7917541"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636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29F45CF7-64AF-4FE2-89B0-9668F843F206}"/>
              </a:ext>
            </a:extLst>
          </p:cNvPr>
          <p:cNvSpPr txBox="1">
            <a:spLocks/>
          </p:cNvSpPr>
          <p:nvPr/>
        </p:nvSpPr>
        <p:spPr>
          <a:xfrm>
            <a:off x="457200" y="1989138"/>
            <a:ext cx="10773052" cy="22987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dirty="0">
                <a:solidFill>
                  <a:srgbClr val="002060"/>
                </a:solidFill>
                <a:effectLst>
                  <a:outerShdw blurRad="38100" dist="38100" dir="2700000" algn="tl">
                    <a:srgbClr val="000000">
                      <a:alpha val="43137"/>
                    </a:srgbClr>
                  </a:outerShdw>
                </a:effectLst>
              </a:rPr>
              <a:t>Karşılaşılan sorunlar,</a:t>
            </a:r>
            <a:br>
              <a:rPr lang="tr-TR" dirty="0">
                <a:solidFill>
                  <a:srgbClr val="002060"/>
                </a:solidFill>
                <a:effectLst>
                  <a:outerShdw blurRad="38100" dist="38100" dir="2700000" algn="tl">
                    <a:srgbClr val="000000">
                      <a:alpha val="43137"/>
                    </a:srgbClr>
                  </a:outerShdw>
                </a:effectLst>
              </a:rPr>
            </a:br>
            <a:r>
              <a:rPr lang="tr-TR" dirty="0">
                <a:solidFill>
                  <a:srgbClr val="002060"/>
                </a:solidFill>
                <a:effectLst>
                  <a:outerShdw blurRad="38100" dist="38100" dir="2700000" algn="tl">
                    <a:srgbClr val="000000">
                      <a:alpha val="43137"/>
                    </a:srgbClr>
                  </a:outerShdw>
                </a:effectLst>
              </a:rPr>
              <a:t>çözüm önerileri ve yatay-dikey iletişimde</a:t>
            </a:r>
            <a:br>
              <a:rPr lang="tr-TR" dirty="0">
                <a:solidFill>
                  <a:srgbClr val="002060"/>
                </a:solidFill>
                <a:effectLst>
                  <a:outerShdw blurRad="38100" dist="38100" dir="2700000" algn="tl">
                    <a:srgbClr val="000000">
                      <a:alpha val="43137"/>
                    </a:srgbClr>
                  </a:outerShdw>
                </a:effectLst>
              </a:rPr>
            </a:br>
            <a:r>
              <a:rPr lang="tr-TR" dirty="0">
                <a:solidFill>
                  <a:srgbClr val="002060"/>
                </a:solidFill>
                <a:effectLst>
                  <a:outerShdw blurRad="38100" dist="38100" dir="2700000" algn="tl">
                    <a:srgbClr val="000000">
                      <a:alpha val="43137"/>
                    </a:srgbClr>
                  </a:outerShdw>
                </a:effectLst>
              </a:rPr>
              <a:t>izlenecek yollar  biliniyor mu? </a:t>
            </a:r>
          </a:p>
        </p:txBody>
      </p:sp>
    </p:spTree>
    <p:extLst>
      <p:ext uri="{BB962C8B-B14F-4D97-AF65-F5344CB8AC3E}">
        <p14:creationId xmlns:p14="http://schemas.microsoft.com/office/powerpoint/2010/main" val="135901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2">
            <a:extLst>
              <a:ext uri="{FF2B5EF4-FFF2-40B4-BE49-F238E27FC236}">
                <a16:creationId xmlns:a16="http://schemas.microsoft.com/office/drawing/2014/main" id="{C8AD7267-2700-4366-B1A2-79A8251A66F8}"/>
              </a:ext>
            </a:extLst>
          </p:cNvPr>
          <p:cNvSpPr txBox="1">
            <a:spLocks noChangeArrowheads="1"/>
          </p:cNvSpPr>
          <p:nvPr/>
        </p:nvSpPr>
        <p:spPr bwMode="auto">
          <a:xfrm>
            <a:off x="1198485" y="444000"/>
            <a:ext cx="9836459" cy="830997"/>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altLang="tr-TR" sz="2400" b="1" dirty="0">
                <a:solidFill>
                  <a:schemeClr val="accent2"/>
                </a:solidFill>
                <a:effectLst>
                  <a:outerShdw blurRad="38100" dist="38100" dir="2700000" algn="tl">
                    <a:srgbClr val="000000">
                      <a:alpha val="43137"/>
                    </a:srgbClr>
                  </a:outerShdw>
                </a:effectLst>
              </a:rPr>
              <a:t>Karşılaşılan Sorunlar, Çözüm Önerileri ve</a:t>
            </a:r>
          </a:p>
          <a:p>
            <a:pPr algn="ctr" eaLnBrk="1" hangingPunct="1">
              <a:defRPr/>
            </a:pPr>
            <a:r>
              <a:rPr lang="tr-TR" altLang="tr-TR" sz="2400" b="1" dirty="0">
                <a:solidFill>
                  <a:schemeClr val="accent2"/>
                </a:solidFill>
                <a:effectLst>
                  <a:outerShdw blurRad="38100" dist="38100" dir="2700000" algn="tl">
                    <a:srgbClr val="000000">
                      <a:alpha val="43137"/>
                    </a:srgbClr>
                  </a:outerShdw>
                </a:effectLst>
              </a:rPr>
              <a:t>Yatay-Dikey İletişimde İzlenecek Yollar</a:t>
            </a:r>
          </a:p>
        </p:txBody>
      </p:sp>
      <p:sp>
        <p:nvSpPr>
          <p:cNvPr id="3" name="Başlık 1">
            <a:extLst>
              <a:ext uri="{FF2B5EF4-FFF2-40B4-BE49-F238E27FC236}">
                <a16:creationId xmlns:a16="http://schemas.microsoft.com/office/drawing/2014/main" id="{8EC28FAC-2DBB-4548-826D-5453DAA6506D}"/>
              </a:ext>
            </a:extLst>
          </p:cNvPr>
          <p:cNvSpPr txBox="1">
            <a:spLocks/>
          </p:cNvSpPr>
          <p:nvPr/>
        </p:nvSpPr>
        <p:spPr bwMode="auto">
          <a:xfrm>
            <a:off x="2725662" y="1890436"/>
            <a:ext cx="4496451"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altLang="tr-TR" sz="2000" b="1" dirty="0">
                <a:solidFill>
                  <a:srgbClr val="C00000"/>
                </a:solidFill>
              </a:rPr>
              <a:t>Yatay Dikey İletişim Toplantıları</a:t>
            </a:r>
            <a:br>
              <a:rPr lang="tr-TR" altLang="tr-TR" sz="2000" b="1" dirty="0">
                <a:solidFill>
                  <a:srgbClr val="C00000"/>
                </a:solidFill>
              </a:rPr>
            </a:br>
            <a:br>
              <a:rPr lang="tr-TR" altLang="tr-TR" sz="2000" b="1" dirty="0">
                <a:solidFill>
                  <a:srgbClr val="C00000"/>
                </a:solidFill>
              </a:rPr>
            </a:br>
            <a:r>
              <a:rPr lang="tr-TR" altLang="tr-TR" sz="2000" b="1" dirty="0">
                <a:solidFill>
                  <a:srgbClr val="C00000"/>
                </a:solidFill>
              </a:rPr>
              <a:t>	</a:t>
            </a:r>
            <a:br>
              <a:rPr lang="tr-TR" altLang="tr-TR" sz="2000" b="1" dirty="0">
                <a:solidFill>
                  <a:srgbClr val="C00000"/>
                </a:solidFill>
              </a:rPr>
            </a:br>
            <a:endParaRPr lang="tr-TR" altLang="tr-TR" sz="2000" b="1" dirty="0">
              <a:solidFill>
                <a:srgbClr val="C00000"/>
              </a:solidFill>
            </a:endParaRPr>
          </a:p>
        </p:txBody>
      </p:sp>
      <p:sp>
        <p:nvSpPr>
          <p:cNvPr id="4" name="Başlık 1">
            <a:extLst>
              <a:ext uri="{FF2B5EF4-FFF2-40B4-BE49-F238E27FC236}">
                <a16:creationId xmlns:a16="http://schemas.microsoft.com/office/drawing/2014/main" id="{C30CCAE1-11A1-441B-A655-923BCFF24DDA}"/>
              </a:ext>
            </a:extLst>
          </p:cNvPr>
          <p:cNvSpPr txBox="1">
            <a:spLocks/>
          </p:cNvSpPr>
          <p:nvPr/>
        </p:nvSpPr>
        <p:spPr bwMode="auto">
          <a:xfrm>
            <a:off x="2725662" y="3308196"/>
            <a:ext cx="4195846" cy="4318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l">
              <a:defRPr/>
            </a:pPr>
            <a:r>
              <a:rPr lang="tr-TR" altLang="tr-TR" sz="2000" b="1" kern="0" dirty="0">
                <a:solidFill>
                  <a:srgbClr val="C00000"/>
                </a:solidFill>
              </a:rPr>
              <a:t>Yüz yüze eğitim Toplantıları</a:t>
            </a:r>
            <a:br>
              <a:rPr lang="tr-TR" altLang="tr-TR" sz="2000" b="1" kern="0" dirty="0">
                <a:solidFill>
                  <a:srgbClr val="C00000"/>
                </a:solidFill>
              </a:rPr>
            </a:br>
            <a:br>
              <a:rPr lang="tr-TR" altLang="tr-TR" sz="2000" b="1" kern="0" dirty="0">
                <a:solidFill>
                  <a:srgbClr val="C00000"/>
                </a:solidFill>
              </a:rPr>
            </a:br>
            <a:r>
              <a:rPr lang="tr-TR" altLang="tr-TR" sz="2000" b="1" kern="0" dirty="0">
                <a:solidFill>
                  <a:srgbClr val="C00000"/>
                </a:solidFill>
              </a:rPr>
              <a:t>	</a:t>
            </a:r>
            <a:br>
              <a:rPr lang="tr-TR" altLang="tr-TR" sz="2000" b="1" kern="0" dirty="0">
                <a:solidFill>
                  <a:srgbClr val="C00000"/>
                </a:solidFill>
              </a:rPr>
            </a:br>
            <a:endParaRPr lang="tr-TR" altLang="tr-TR" sz="2000" b="1" kern="0" dirty="0">
              <a:solidFill>
                <a:srgbClr val="C00000"/>
              </a:solidFill>
            </a:endParaRPr>
          </a:p>
        </p:txBody>
      </p:sp>
      <p:pic>
        <p:nvPicPr>
          <p:cNvPr id="5" name="Resim 4">
            <a:extLst>
              <a:ext uri="{FF2B5EF4-FFF2-40B4-BE49-F238E27FC236}">
                <a16:creationId xmlns:a16="http://schemas.microsoft.com/office/drawing/2014/main" id="{FAEEC8EC-2D09-468F-ADCF-7FB362C7E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1269" y="1481139"/>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a:extLst>
              <a:ext uri="{FF2B5EF4-FFF2-40B4-BE49-F238E27FC236}">
                <a16:creationId xmlns:a16="http://schemas.microsoft.com/office/drawing/2014/main" id="{72E596F3-3494-4132-A6FF-7EBCBB005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344" y="2981631"/>
            <a:ext cx="1912275" cy="167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aşlık 1">
            <a:extLst>
              <a:ext uri="{FF2B5EF4-FFF2-40B4-BE49-F238E27FC236}">
                <a16:creationId xmlns:a16="http://schemas.microsoft.com/office/drawing/2014/main" id="{51892850-A373-4442-B304-30066D4EF10B}"/>
              </a:ext>
            </a:extLst>
          </p:cNvPr>
          <p:cNvSpPr txBox="1">
            <a:spLocks/>
          </p:cNvSpPr>
          <p:nvPr/>
        </p:nvSpPr>
        <p:spPr bwMode="auto">
          <a:xfrm>
            <a:off x="2725662" y="4940702"/>
            <a:ext cx="4195846" cy="4318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l">
              <a:defRPr/>
            </a:pPr>
            <a:r>
              <a:rPr lang="tr-TR" altLang="tr-TR" sz="2000" b="1" kern="0" dirty="0">
                <a:solidFill>
                  <a:srgbClr val="C00000"/>
                </a:solidFill>
              </a:rPr>
              <a:t>Öneri Kutuları</a:t>
            </a:r>
          </a:p>
        </p:txBody>
      </p:sp>
      <p:pic>
        <p:nvPicPr>
          <p:cNvPr id="8" name="Resim 7">
            <a:extLst>
              <a:ext uri="{FF2B5EF4-FFF2-40B4-BE49-F238E27FC236}">
                <a16:creationId xmlns:a16="http://schemas.microsoft.com/office/drawing/2014/main" id="{F5DA1346-4857-4535-85DD-EBD970ED5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744" y="4781855"/>
            <a:ext cx="1381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66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Metin kutusu">
            <a:extLst>
              <a:ext uri="{FF2B5EF4-FFF2-40B4-BE49-F238E27FC236}">
                <a16:creationId xmlns:a16="http://schemas.microsoft.com/office/drawing/2014/main" id="{8C838203-B158-4A81-BDF0-E12C4B1C1EB2}"/>
              </a:ext>
            </a:extLst>
          </p:cNvPr>
          <p:cNvSpPr txBox="1">
            <a:spLocks noChangeArrowheads="1"/>
          </p:cNvSpPr>
          <p:nvPr/>
        </p:nvSpPr>
        <p:spPr bwMode="auto">
          <a:xfrm>
            <a:off x="4723183" y="3189719"/>
            <a:ext cx="59039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altLang="tr-TR" b="1" dirty="0">
              <a:solidFill>
                <a:srgbClr val="C00000"/>
              </a:solidFill>
              <a:latin typeface="Comic Sans MS" panose="030F0702030302020204" pitchFamily="66" charset="0"/>
            </a:endParaRPr>
          </a:p>
          <a:p>
            <a:pPr algn="ctr" eaLnBrk="1" hangingPunct="1"/>
            <a:endParaRPr lang="tr-TR" altLang="tr-TR" b="1" dirty="0">
              <a:solidFill>
                <a:srgbClr val="C00000"/>
              </a:solidFill>
              <a:latin typeface="Comic Sans MS" panose="030F0702030302020204" pitchFamily="66" charset="0"/>
            </a:endParaRPr>
          </a:p>
          <a:p>
            <a:pPr algn="ctr" eaLnBrk="1" hangingPunct="1"/>
            <a:r>
              <a:rPr lang="tr-TR" altLang="tr-TR" b="1" dirty="0">
                <a:solidFill>
                  <a:srgbClr val="C00000"/>
                </a:solidFill>
                <a:latin typeface="Comic Sans MS" panose="030F0702030302020204" pitchFamily="66" charset="0"/>
              </a:rPr>
              <a:t>Dinlediğiniz için teşekkür ederim…</a:t>
            </a:r>
          </a:p>
        </p:txBody>
      </p:sp>
    </p:spTree>
    <p:extLst>
      <p:ext uri="{BB962C8B-B14F-4D97-AF65-F5344CB8AC3E}">
        <p14:creationId xmlns:p14="http://schemas.microsoft.com/office/powerpoint/2010/main" val="35129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18755"/>
            <a:ext cx="10684476" cy="448543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tr-TR" sz="16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0" name="5 Dikdörtgen">
            <a:extLst>
              <a:ext uri="{FF2B5EF4-FFF2-40B4-BE49-F238E27FC236}">
                <a16:creationId xmlns:a16="http://schemas.microsoft.com/office/drawing/2014/main" id="{8E07C919-6FE2-40A7-A461-5D865D6786A6}"/>
              </a:ext>
            </a:extLst>
          </p:cNvPr>
          <p:cNvSpPr/>
          <p:nvPr/>
        </p:nvSpPr>
        <p:spPr>
          <a:xfrm>
            <a:off x="1169773" y="553781"/>
            <a:ext cx="9144000" cy="461665"/>
          </a:xfrm>
          <a:prstGeom prst="rect">
            <a:avLst/>
          </a:prstGeom>
          <a:noFill/>
        </p:spPr>
        <p:txBody>
          <a:bodyPr>
            <a:spAutoFit/>
          </a:bodyPr>
          <a:lstStyle/>
          <a:p>
            <a:pPr algn="ctr" eaLnBrk="1" fontAlgn="auto" hangingPunct="1">
              <a:spcBef>
                <a:spcPts val="0"/>
              </a:spcBef>
              <a:spcAft>
                <a:spcPts val="0"/>
              </a:spcAft>
              <a:defRPr/>
            </a:pPr>
            <a:r>
              <a:rPr lang="tr-TR" sz="2400" b="1" dirty="0">
                <a:ln w="1905"/>
                <a:solidFill>
                  <a:schemeClr val="accent2"/>
                </a:solidFill>
                <a:effectLst>
                  <a:outerShdw blurRad="38100" dist="38100" dir="2700000" algn="tl">
                    <a:srgbClr val="000000">
                      <a:alpha val="43137"/>
                    </a:srgbClr>
                  </a:outerShdw>
                </a:effectLst>
                <a:latin typeface="+mn-lt"/>
                <a:cs typeface="Arial" charset="0"/>
              </a:rPr>
              <a:t>Bölge Müdürlüğümüzün Yetki Alanı</a:t>
            </a:r>
          </a:p>
        </p:txBody>
      </p:sp>
      <p:sp>
        <p:nvSpPr>
          <p:cNvPr id="11" name="Dikdörtgen 1">
            <a:extLst>
              <a:ext uri="{FF2B5EF4-FFF2-40B4-BE49-F238E27FC236}">
                <a16:creationId xmlns:a16="http://schemas.microsoft.com/office/drawing/2014/main" id="{5DC8DAE9-D31B-4248-9245-89FCABCD9B66}"/>
              </a:ext>
            </a:extLst>
          </p:cNvPr>
          <p:cNvSpPr>
            <a:spLocks noChangeArrowheads="1"/>
          </p:cNvSpPr>
          <p:nvPr/>
        </p:nvSpPr>
        <p:spPr bwMode="auto">
          <a:xfrm>
            <a:off x="746449" y="1057019"/>
            <a:ext cx="10412963" cy="142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2000" dirty="0"/>
              <a:t>          Tapu ve Kadastro Genel Müdürlüğümüz </a:t>
            </a:r>
            <a:r>
              <a:rPr lang="tr-TR" altLang="tr-TR" sz="2000" dirty="0" err="1"/>
              <a:t>bünyesideki</a:t>
            </a:r>
            <a:r>
              <a:rPr lang="tr-TR" altLang="tr-TR" sz="2000" dirty="0"/>
              <a:t> 23 bölgeden biri olan Bölge Müdürlüğümüzün yetki alanında; </a:t>
            </a:r>
            <a:r>
              <a:rPr lang="tr-TR" altLang="tr-TR" sz="2000" b="1" u="sng" dirty="0"/>
              <a:t>İstanbul, Kocaeli, Sakarya </a:t>
            </a:r>
            <a:r>
              <a:rPr lang="tr-TR" altLang="tr-TR" sz="2000" dirty="0"/>
              <a:t>İl ve İlçelerinde </a:t>
            </a:r>
            <a:r>
              <a:rPr lang="tr-TR" altLang="tr-TR" sz="2000" b="1" u="sng" dirty="0"/>
              <a:t>67</a:t>
            </a:r>
            <a:r>
              <a:rPr lang="tr-TR" altLang="tr-TR" sz="2000" dirty="0"/>
              <a:t> Tapu ve </a:t>
            </a:r>
            <a:r>
              <a:rPr lang="tr-TR" altLang="tr-TR" sz="2000" b="1" u="sng" dirty="0"/>
              <a:t>3</a:t>
            </a:r>
            <a:r>
              <a:rPr lang="tr-TR" altLang="tr-TR" sz="2000" dirty="0"/>
              <a:t> Kadastro Müdürlüğü bulunmaktadır.</a:t>
            </a:r>
          </a:p>
        </p:txBody>
      </p:sp>
      <p:pic>
        <p:nvPicPr>
          <p:cNvPr id="12" name="Resim 11">
            <a:hlinkClick r:id="rId2" action="ppaction://hlinkfile"/>
            <a:extLst>
              <a:ext uri="{FF2B5EF4-FFF2-40B4-BE49-F238E27FC236}">
                <a16:creationId xmlns:a16="http://schemas.microsoft.com/office/drawing/2014/main" id="{34506D64-73FE-4E58-9A77-82FB1E0EB099}"/>
              </a:ext>
            </a:extLst>
          </p:cNvPr>
          <p:cNvPicPr>
            <a:picLocks noChangeAspect="1"/>
          </p:cNvPicPr>
          <p:nvPr/>
        </p:nvPicPr>
        <p:blipFill>
          <a:blip r:embed="rId3" cstate="print"/>
          <a:stretch>
            <a:fillRect/>
          </a:stretch>
        </p:blipFill>
        <p:spPr>
          <a:xfrm>
            <a:off x="1169773" y="2541334"/>
            <a:ext cx="5436300" cy="3467700"/>
          </a:xfrm>
          <a:prstGeom prst="rect">
            <a:avLst/>
          </a:prstGeom>
          <a:ln>
            <a:solidFill>
              <a:schemeClr val="tx1"/>
            </a:solidFill>
          </a:ln>
          <a:effectLst>
            <a:glow rad="127000">
              <a:schemeClr val="tx1">
                <a:lumMod val="75000"/>
                <a:lumOff val="25000"/>
              </a:schemeClr>
            </a:glow>
            <a:outerShdw blurRad="50800" dist="50800" dir="5400000" algn="ctr" rotWithShape="0">
              <a:schemeClr val="tx1">
                <a:lumMod val="75000"/>
                <a:lumOff val="25000"/>
              </a:schemeClr>
            </a:outerShdw>
          </a:effectLst>
        </p:spPr>
      </p:pic>
      <p:sp>
        <p:nvSpPr>
          <p:cNvPr id="13" name="Metin kutusu 2">
            <a:extLst>
              <a:ext uri="{FF2B5EF4-FFF2-40B4-BE49-F238E27FC236}">
                <a16:creationId xmlns:a16="http://schemas.microsoft.com/office/drawing/2014/main" id="{0E199D41-D8A7-40AC-90E4-8864FC1CCCA8}"/>
              </a:ext>
            </a:extLst>
          </p:cNvPr>
          <p:cNvSpPr txBox="1">
            <a:spLocks noChangeArrowheads="1"/>
          </p:cNvSpPr>
          <p:nvPr/>
        </p:nvSpPr>
        <p:spPr bwMode="auto">
          <a:xfrm>
            <a:off x="7597411" y="2984380"/>
            <a:ext cx="382325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600" dirty="0"/>
              <a:t>İstanbul: 39 Tapu Müdürlüğü</a:t>
            </a:r>
          </a:p>
          <a:p>
            <a:pPr eaLnBrk="1" hangingPunct="1"/>
            <a:r>
              <a:rPr lang="tr-TR" altLang="tr-TR" sz="1600" dirty="0"/>
              <a:t>               1 Kadastro Müdürlüğü</a:t>
            </a:r>
          </a:p>
          <a:p>
            <a:pPr eaLnBrk="1" hangingPunct="1"/>
            <a:r>
              <a:rPr lang="tr-TR" altLang="tr-TR" sz="1600" dirty="0"/>
              <a:t>               (17 Kadastro Birimi)</a:t>
            </a:r>
          </a:p>
          <a:p>
            <a:pPr eaLnBrk="1" hangingPunct="1"/>
            <a:r>
              <a:rPr lang="tr-TR" altLang="tr-TR" sz="1600" dirty="0"/>
              <a:t>Kocaeli:  12 Tapu Müdürlüğü</a:t>
            </a:r>
          </a:p>
          <a:p>
            <a:pPr eaLnBrk="1" hangingPunct="1"/>
            <a:r>
              <a:rPr lang="tr-TR" altLang="tr-TR" sz="1600" dirty="0"/>
              <a:t>               1 Kadastro Müdürlüğü</a:t>
            </a:r>
          </a:p>
          <a:p>
            <a:pPr eaLnBrk="1" hangingPunct="1"/>
            <a:r>
              <a:rPr lang="tr-TR" altLang="tr-TR" sz="1600" dirty="0"/>
              <a:t>               (2 Kadastro Birimi)</a:t>
            </a:r>
          </a:p>
          <a:p>
            <a:pPr eaLnBrk="1" hangingPunct="1"/>
            <a:r>
              <a:rPr lang="tr-TR" altLang="tr-TR" sz="1600" dirty="0"/>
              <a:t>Sakarya: 16 Tapu Müdürlüğü</a:t>
            </a:r>
          </a:p>
          <a:p>
            <a:pPr eaLnBrk="1" hangingPunct="1"/>
            <a:r>
              <a:rPr lang="tr-TR" altLang="tr-TR" sz="1600" dirty="0"/>
              <a:t>               1 Kadastro Müdürlüğü</a:t>
            </a:r>
          </a:p>
          <a:p>
            <a:pPr eaLnBrk="1" hangingPunct="1"/>
            <a:r>
              <a:rPr lang="tr-TR" altLang="tr-TR" sz="1600" dirty="0"/>
              <a:t>               (5 Kadastro Birimi)</a:t>
            </a:r>
          </a:p>
        </p:txBody>
      </p:sp>
    </p:spTree>
    <p:extLst>
      <p:ext uri="{BB962C8B-B14F-4D97-AF65-F5344CB8AC3E}">
        <p14:creationId xmlns:p14="http://schemas.microsoft.com/office/powerpoint/2010/main" val="80302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18755"/>
            <a:ext cx="10684476" cy="448543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tr-TR" sz="16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7" name="Başlık 3">
            <a:extLst>
              <a:ext uri="{FF2B5EF4-FFF2-40B4-BE49-F238E27FC236}">
                <a16:creationId xmlns:a16="http://schemas.microsoft.com/office/drawing/2014/main" id="{7B5F1099-E7FB-4EC1-BF5B-4C1F3FD56E8A}"/>
              </a:ext>
            </a:extLst>
          </p:cNvPr>
          <p:cNvSpPr txBox="1">
            <a:spLocks/>
          </p:cNvSpPr>
          <p:nvPr/>
        </p:nvSpPr>
        <p:spPr>
          <a:xfrm>
            <a:off x="1565189" y="1762223"/>
            <a:ext cx="9457038" cy="193269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a:solidFill>
                  <a:srgbClr val="002060"/>
                </a:solidFill>
                <a:effectLst>
                  <a:outerShdw blurRad="38100" dist="38100" dir="2700000" algn="tl">
                    <a:srgbClr val="000000">
                      <a:alpha val="43137"/>
                    </a:srgbClr>
                  </a:outerShdw>
                </a:effectLst>
              </a:rPr>
              <a:t>Kurumumuzun kalite politikası, misyon ve vizyonu biliniyor mu? </a:t>
            </a:r>
            <a:endParaRPr lang="tr-TR"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097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2">
            <a:extLst>
              <a:ext uri="{FF2B5EF4-FFF2-40B4-BE49-F238E27FC236}">
                <a16:creationId xmlns:a16="http://schemas.microsoft.com/office/drawing/2014/main" id="{AEBF4540-8CC5-480A-A7BC-28D0B43D5F10}"/>
              </a:ext>
            </a:extLst>
          </p:cNvPr>
          <p:cNvSpPr txBox="1">
            <a:spLocks noChangeArrowheads="1"/>
          </p:cNvSpPr>
          <p:nvPr/>
        </p:nvSpPr>
        <p:spPr bwMode="auto">
          <a:xfrm>
            <a:off x="861591" y="576402"/>
            <a:ext cx="9999241"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altLang="tr-TR" sz="2800" b="1" dirty="0">
                <a:solidFill>
                  <a:schemeClr val="accent2"/>
                </a:solidFill>
                <a:effectLst>
                  <a:outerShdw blurRad="38100" dist="38100" dir="2700000" algn="tl">
                    <a:srgbClr val="000000">
                      <a:alpha val="43137"/>
                    </a:srgbClr>
                  </a:outerShdw>
                </a:effectLst>
              </a:rPr>
              <a:t>Kurumumuzun Kalite Politikası, Misyon ve Vizyonu</a:t>
            </a:r>
          </a:p>
        </p:txBody>
      </p:sp>
      <p:sp>
        <p:nvSpPr>
          <p:cNvPr id="10" name="Başlık 1">
            <a:extLst>
              <a:ext uri="{FF2B5EF4-FFF2-40B4-BE49-F238E27FC236}">
                <a16:creationId xmlns:a16="http://schemas.microsoft.com/office/drawing/2014/main" id="{011CEF75-5DD6-4D75-8A2A-DD24B1C61992}"/>
              </a:ext>
            </a:extLst>
          </p:cNvPr>
          <p:cNvSpPr txBox="1">
            <a:spLocks/>
          </p:cNvSpPr>
          <p:nvPr/>
        </p:nvSpPr>
        <p:spPr bwMode="auto">
          <a:xfrm>
            <a:off x="861592" y="1284288"/>
            <a:ext cx="10316482" cy="5631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2400" dirty="0">
                <a:hlinkClick r:id="rId2"/>
              </a:rPr>
              <a:t>https://www.tkgm.gov.tr/kalite-yonetim-sistemi</a:t>
            </a:r>
            <a:r>
              <a:rPr lang="tr-TR" altLang="tr-TR" sz="2400" dirty="0"/>
              <a:t> adresinden ulaşılabilmektedir.</a:t>
            </a:r>
          </a:p>
        </p:txBody>
      </p:sp>
      <p:pic>
        <p:nvPicPr>
          <p:cNvPr id="11" name="Resim 3">
            <a:extLst>
              <a:ext uri="{FF2B5EF4-FFF2-40B4-BE49-F238E27FC236}">
                <a16:creationId xmlns:a16="http://schemas.microsoft.com/office/drawing/2014/main" id="{33CEFA83-98C9-46E7-BCE1-F8B3DF177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75" y="1847461"/>
            <a:ext cx="6226244" cy="413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617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660F3A45-66FF-4191-A97B-3A6C09D6749C}"/>
              </a:ext>
            </a:extLst>
          </p:cNvPr>
          <p:cNvSpPr txBox="1"/>
          <p:nvPr/>
        </p:nvSpPr>
        <p:spPr>
          <a:xfrm>
            <a:off x="583714" y="905558"/>
            <a:ext cx="11116874" cy="5016758"/>
          </a:xfrm>
          <a:prstGeom prst="rect">
            <a:avLst/>
          </a:prstGeom>
          <a:noFill/>
        </p:spPr>
        <p:txBody>
          <a:bodyPr wrap="square">
            <a:spAutoFit/>
          </a:bodyPr>
          <a:lstStyle/>
          <a:p>
            <a:pPr marL="342900" indent="-342900" algn="just">
              <a:buFont typeface="+mj-lt"/>
              <a:buAutoNum type="arabicPeriod"/>
              <a:defRPr/>
            </a:pPr>
            <a:r>
              <a:rPr lang="tr-TR" sz="1600" b="1" dirty="0">
                <a:latin typeface="+mj-lt"/>
                <a:cs typeface="Times New Roman" panose="02020603050405020304" pitchFamily="18" charset="0"/>
              </a:rPr>
              <a:t>MÜLKİYET VERİLERİNİN GÜNCEL OLARAK BİLGİ SİSTEMİ ORTAMINDA MUHAFAZA EDİLEREK HİZMETE SUNULMASI, SUNULAN HİZMET KALİTESİNİN ARTTIRILMASI VE BU KAPSAMDA COĞRAFİ BİLGİ SİSTEMİ ALTLIĞININ OLUŞTURULARAK e-DEVLET KAPISINDAN HİZMETLERİN SUNULMASI SAĞLANACAKTIR.</a:t>
            </a:r>
          </a:p>
          <a:p>
            <a:pPr marL="342900" indent="-342900" algn="just">
              <a:buFont typeface="+mj-lt"/>
              <a:buAutoNum type="arabicPeriod"/>
              <a:defRPr/>
            </a:pPr>
            <a:r>
              <a:rPr lang="tr-TR" sz="1600" b="1" dirty="0">
                <a:latin typeface="+mj-lt"/>
                <a:cs typeface="Times New Roman" panose="02020603050405020304" pitchFamily="18" charset="0"/>
              </a:rPr>
              <a:t>HİZMET VERİLEN VATANDAŞ, KURUM VE KURULUŞLARIN (PAYDAŞ) MEMNUNİYETİNİ ÖN PLANA ÇIKARAN BİR KALİTE YÖNETİM SİSTEMİ ANLAYIŞI İLE « HİZMETTE KALİTE VE KALİTEDE SÜREKLİLİK « SAĞLANACAKTIR.</a:t>
            </a:r>
          </a:p>
          <a:p>
            <a:pPr marL="342900" indent="-342900" algn="just">
              <a:buFont typeface="+mj-lt"/>
              <a:buAutoNum type="arabicPeriod"/>
              <a:defRPr/>
            </a:pPr>
            <a:r>
              <a:rPr lang="tr-TR" sz="1600" b="1" dirty="0">
                <a:latin typeface="+mj-lt"/>
                <a:cs typeface="Times New Roman" panose="02020603050405020304" pitchFamily="18" charset="0"/>
              </a:rPr>
              <a:t>TS EN ISO 9001 STANDARFINA GÖRE KURULMUŞ OLAN KALİTE YÖNETİM SİSTEMİNİN SÜREKLİLİĞİNİN VE GELİŞİMİNİN SAĞLANMASI İÇİN KALİTENİN ANCAK TAKIM ÇALIŞMASI/RUHU İLE SÜRDÜRÜLEBİLECEĞİNE İNANARAK, TEDARİKÇİLER/SAĞLAYICILAR VE PAYDAŞLARLA ORTAK AKIL VE MÜŞTERİ MEMNUNİYETİ BİLİNCİ YÖNTEMİ İLE ÇALIŞILACAKTIR.</a:t>
            </a:r>
          </a:p>
          <a:p>
            <a:pPr marL="342900" indent="-342900" algn="just">
              <a:buFont typeface="+mj-lt"/>
              <a:buAutoNum type="arabicPeriod"/>
              <a:defRPr/>
            </a:pPr>
            <a:r>
              <a:rPr lang="tr-TR" sz="1600" b="1" dirty="0">
                <a:latin typeface="+mj-lt"/>
                <a:cs typeface="Times New Roman" panose="02020603050405020304" pitchFamily="18" charset="0"/>
              </a:rPr>
              <a:t>KURUM ÇALIŞANLARINA SAĞLIKLI VE GÜVENLİ ÇALIŞMA ORTAMLARI TEMİN EDİLECEK, EĞİTİM, İLETİŞİM İMKANLARI VE MOTİVASYON DÜZEYLERİ ARTTIRILARAK KURUMSAL AİDİYET DUYGULARI PEKİŞTİRİLECEKTİR.</a:t>
            </a:r>
          </a:p>
          <a:p>
            <a:pPr marL="342900" indent="-342900" algn="just">
              <a:buFont typeface="+mj-lt"/>
              <a:buAutoNum type="arabicPeriod"/>
              <a:defRPr/>
            </a:pPr>
            <a:r>
              <a:rPr lang="tr-TR" sz="1600" b="1" dirty="0">
                <a:latin typeface="+mj-lt"/>
                <a:cs typeface="Times New Roman" panose="02020603050405020304" pitchFamily="18" charset="0"/>
              </a:rPr>
              <a:t>HER TÜRLÜ KAYNAĞIN ETKİLİ, EKONOMİK VE VERİMLİ BİR ŞEKİLDE KULLANIMI İÇİN GEREKLİ TEDBİRLER ALINACAK, BU AMAÇLA PAYDAŞLARLA KOORDİNASYON VE İŞBİRLİĞİ YAPILACAKTIR.</a:t>
            </a:r>
          </a:p>
          <a:p>
            <a:pPr marL="342900" indent="-342900" algn="just">
              <a:buFont typeface="+mj-lt"/>
              <a:buAutoNum type="arabicPeriod"/>
              <a:defRPr/>
            </a:pPr>
            <a:r>
              <a:rPr lang="tr-TR" sz="1600" b="1" dirty="0">
                <a:latin typeface="+mj-lt"/>
                <a:cs typeface="Times New Roman" panose="02020603050405020304" pitchFamily="18" charset="0"/>
              </a:rPr>
              <a:t>KAMU HİZMET STANDARTLARI UYUMUNDA; HIZLI, KALİTELİ, SADELEŞTİRİLMİŞ VE DÜŞÜK MALİYETLİ BİR ŞEKİLDE HİZMET SUNUMU SAĞLANACAKTIR.</a:t>
            </a:r>
          </a:p>
          <a:p>
            <a:pPr marL="342900" indent="-342900" algn="just">
              <a:buFont typeface="+mj-lt"/>
              <a:buAutoNum type="arabicPeriod"/>
              <a:defRPr/>
            </a:pPr>
            <a:r>
              <a:rPr lang="tr-TR" sz="1600" b="1" dirty="0">
                <a:latin typeface="+mj-lt"/>
                <a:cs typeface="Times New Roman" panose="02020603050405020304" pitchFamily="18" charset="0"/>
              </a:rPr>
              <a:t>GÖREV VE HİZMETLERİN GERÇEKLEŞTİRİLMESİNDE «RİSK ODAKLI PROSES YAKLAŞIMI» ESAS ALINARAK YASAL MEVZUATA, ULUSAL VE ULUSLAR ARASI STANDARTLARA UYULACAKTIR.</a:t>
            </a:r>
          </a:p>
          <a:p>
            <a:pPr marL="342900" indent="-342900" algn="just">
              <a:buFont typeface="+mj-lt"/>
              <a:buAutoNum type="arabicPeriod"/>
              <a:defRPr/>
            </a:pPr>
            <a:r>
              <a:rPr lang="tr-TR" sz="1600" b="1" dirty="0">
                <a:latin typeface="+mj-lt"/>
                <a:cs typeface="Times New Roman" panose="02020603050405020304" pitchFamily="18" charset="0"/>
              </a:rPr>
              <a:t>HİZMET KALİTESİNİN YÜKSELTİLMESİ VE VERİMLİLİĞİNİN ARTTIRILMASI İÇİN BİLİMSEL VE TEKNOLOJİK GELİŞMELER TAKİP EDİLEREK, BİLGİ GÜVENLİĞİ YÖNETİM SİSTEMİ KAPSAMINDA YENİLİKLERİN KURUMA ZAMANINDA TRANSFERİ SSAĞLANACAKTIR.</a:t>
            </a:r>
          </a:p>
          <a:p>
            <a:pPr marL="342900" indent="-342900" algn="just">
              <a:buFont typeface="+mj-lt"/>
              <a:buAutoNum type="arabicPeriod"/>
              <a:defRPr/>
            </a:pPr>
            <a:r>
              <a:rPr lang="tr-TR" sz="1600" b="1" dirty="0">
                <a:latin typeface="+mj-lt"/>
                <a:cs typeface="Times New Roman" panose="02020603050405020304" pitchFamily="18" charset="0"/>
              </a:rPr>
              <a:t>KURUMUMUZ TARAFINDAN SUNULAN KAMU HİZMETLERİNDE ULUSAL VE KURUMSAL ETİK İLKELERİNE UYGUN DAVRANILACAKTIR.</a:t>
            </a:r>
          </a:p>
          <a:p>
            <a:pPr marL="342900" indent="-342900" algn="just">
              <a:buFont typeface="+mj-lt"/>
              <a:buAutoNum type="arabicPeriod"/>
              <a:defRPr/>
            </a:pPr>
            <a:r>
              <a:rPr lang="tr-TR" sz="1600" b="1" dirty="0">
                <a:latin typeface="+mj-lt"/>
                <a:cs typeface="Times New Roman" panose="02020603050405020304" pitchFamily="18" charset="0"/>
              </a:rPr>
              <a:t>SÜRDÜRÜLEBİLİR ÇEVRE BİLİNCİNİN OLUŞTURULMASI, KORUNMASI VE GELİŞTİRİLMESİNE KATKI SAĞLANACAKTIR.</a:t>
            </a:r>
          </a:p>
        </p:txBody>
      </p:sp>
      <p:sp>
        <p:nvSpPr>
          <p:cNvPr id="9" name="Metin kutusu 8">
            <a:extLst>
              <a:ext uri="{FF2B5EF4-FFF2-40B4-BE49-F238E27FC236}">
                <a16:creationId xmlns:a16="http://schemas.microsoft.com/office/drawing/2014/main" id="{269228BB-9B62-4D68-A049-C009CBFB0B4D}"/>
              </a:ext>
            </a:extLst>
          </p:cNvPr>
          <p:cNvSpPr txBox="1"/>
          <p:nvPr/>
        </p:nvSpPr>
        <p:spPr>
          <a:xfrm>
            <a:off x="2376487" y="441292"/>
            <a:ext cx="7439025" cy="523220"/>
          </a:xfrm>
          <a:prstGeom prst="rect">
            <a:avLst/>
          </a:prstGeom>
          <a:noFill/>
        </p:spPr>
        <p:txBody>
          <a:bodyPr>
            <a:spAutoFit/>
          </a:bodyPr>
          <a:lstStyle/>
          <a:p>
            <a:pPr algn="ctr" eaLnBrk="1" fontAlgn="auto" hangingPunct="1">
              <a:spcBef>
                <a:spcPts val="0"/>
              </a:spcBef>
              <a:spcAft>
                <a:spcPts val="0"/>
              </a:spcAft>
              <a:defRPr/>
            </a:pPr>
            <a:r>
              <a:rPr lang="tr-TR" sz="2800" b="1" dirty="0">
                <a:solidFill>
                  <a:schemeClr val="accent2"/>
                </a:solidFill>
                <a:effectLst>
                  <a:outerShdw blurRad="38100" dist="38100" dir="2700000" algn="tl">
                    <a:srgbClr val="000000">
                      <a:alpha val="43137"/>
                    </a:srgbClr>
                  </a:outerShdw>
                </a:effectLst>
                <a:latin typeface="+mj-lt"/>
                <a:cs typeface="Times New Roman" panose="02020603050405020304" pitchFamily="18" charset="0"/>
              </a:rPr>
              <a:t>KALİTE POLİTİKASI</a:t>
            </a:r>
          </a:p>
        </p:txBody>
      </p:sp>
    </p:spTree>
    <p:extLst>
      <p:ext uri="{BB962C8B-B14F-4D97-AF65-F5344CB8AC3E}">
        <p14:creationId xmlns:p14="http://schemas.microsoft.com/office/powerpoint/2010/main" val="827882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3">
            <a:extLst>
              <a:ext uri="{FF2B5EF4-FFF2-40B4-BE49-F238E27FC236}">
                <a16:creationId xmlns:a16="http://schemas.microsoft.com/office/drawing/2014/main" id="{2121767C-90BE-4F30-A4E4-9D4281159B07}"/>
              </a:ext>
            </a:extLst>
          </p:cNvPr>
          <p:cNvSpPr txBox="1">
            <a:spLocks/>
          </p:cNvSpPr>
          <p:nvPr/>
        </p:nvSpPr>
        <p:spPr>
          <a:xfrm>
            <a:off x="1819469" y="2215600"/>
            <a:ext cx="8229600" cy="171767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a:solidFill>
                  <a:srgbClr val="002060"/>
                </a:solidFill>
                <a:effectLst>
                  <a:outerShdw blurRad="38100" dist="38100" dir="2700000" algn="tl">
                    <a:srgbClr val="000000">
                      <a:alpha val="43137"/>
                    </a:srgbClr>
                  </a:outerShdw>
                </a:effectLst>
              </a:rPr>
              <a:t>Kurumumuzun üst yöneticileri biliniyor mu? </a:t>
            </a:r>
            <a:endParaRPr lang="tr-TR"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675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2">
            <a:extLst>
              <a:ext uri="{FF2B5EF4-FFF2-40B4-BE49-F238E27FC236}">
                <a16:creationId xmlns:a16="http://schemas.microsoft.com/office/drawing/2014/main" id="{8B49B796-4298-473B-B465-30F5ED4F0141}"/>
              </a:ext>
            </a:extLst>
          </p:cNvPr>
          <p:cNvSpPr txBox="1">
            <a:spLocks noChangeArrowheads="1"/>
          </p:cNvSpPr>
          <p:nvPr/>
        </p:nvSpPr>
        <p:spPr bwMode="auto">
          <a:xfrm>
            <a:off x="1474237" y="485125"/>
            <a:ext cx="9517224" cy="4616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altLang="tr-TR" sz="2400" b="1" dirty="0">
                <a:solidFill>
                  <a:schemeClr val="accent2"/>
                </a:solidFill>
                <a:effectLst>
                  <a:outerShdw blurRad="38100" dist="38100" dir="2700000" algn="tl">
                    <a:srgbClr val="000000">
                      <a:alpha val="43137"/>
                    </a:srgbClr>
                  </a:outerShdw>
                </a:effectLst>
              </a:rPr>
              <a:t>Genel Müdürlüğümüz Üst Yöneticileri</a:t>
            </a:r>
          </a:p>
        </p:txBody>
      </p:sp>
      <p:sp>
        <p:nvSpPr>
          <p:cNvPr id="9" name="Başlık 1">
            <a:extLst>
              <a:ext uri="{FF2B5EF4-FFF2-40B4-BE49-F238E27FC236}">
                <a16:creationId xmlns:a16="http://schemas.microsoft.com/office/drawing/2014/main" id="{86C27765-2AE8-412E-8A6C-4FC46C35E4B9}"/>
              </a:ext>
            </a:extLst>
          </p:cNvPr>
          <p:cNvSpPr txBox="1">
            <a:spLocks/>
          </p:cNvSpPr>
          <p:nvPr/>
        </p:nvSpPr>
        <p:spPr bwMode="auto">
          <a:xfrm>
            <a:off x="1324947" y="1076230"/>
            <a:ext cx="10151706" cy="4616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altLang="tr-TR" sz="2400"/>
              <a:t>         </a:t>
            </a:r>
            <a:r>
              <a:rPr lang="tr-TR" altLang="tr-TR" sz="2400">
                <a:hlinkClick r:id="rId2"/>
              </a:rPr>
              <a:t>https://www.tkgm.gov.tr/ust-yonetim</a:t>
            </a:r>
            <a:r>
              <a:rPr lang="tr-TR" altLang="tr-TR" sz="2400"/>
              <a:t> adresinden ulaşılabilmektedir.</a:t>
            </a:r>
          </a:p>
        </p:txBody>
      </p:sp>
      <p:pic>
        <p:nvPicPr>
          <p:cNvPr id="10" name="Resim 2">
            <a:extLst>
              <a:ext uri="{FF2B5EF4-FFF2-40B4-BE49-F238E27FC236}">
                <a16:creationId xmlns:a16="http://schemas.microsoft.com/office/drawing/2014/main" id="{13AF30F6-CB2A-48B0-8646-B8AB346BA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801" y="1597681"/>
            <a:ext cx="7751632" cy="442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ağ Ok 4">
            <a:extLst>
              <a:ext uri="{FF2B5EF4-FFF2-40B4-BE49-F238E27FC236}">
                <a16:creationId xmlns:a16="http://schemas.microsoft.com/office/drawing/2014/main" id="{4270CC85-F631-4B40-ACBE-CEF3E991D987}"/>
              </a:ext>
            </a:extLst>
          </p:cNvPr>
          <p:cNvSpPr/>
          <p:nvPr/>
        </p:nvSpPr>
        <p:spPr>
          <a:xfrm rot="19238586">
            <a:off x="4457161" y="3103143"/>
            <a:ext cx="533400" cy="3476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71797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250" autoRev="1" fill="remove"/>
                                        <p:tgtEl>
                                          <p:spTgt spid="11"/>
                                        </p:tgtEl>
                                        <p:attrNameLst>
                                          <p:attrName>style.color</p:attrName>
                                        </p:attrNameLst>
                                      </p:cBhvr>
                                      <p:to>
                                        <a:schemeClr val="bg1"/>
                                      </p:to>
                                    </p:animClr>
                                    <p:animClr clrSpc="rgb" dir="cw">
                                      <p:cBhvr>
                                        <p:cTn id="7" dur="250" autoRev="1" fill="remove"/>
                                        <p:tgtEl>
                                          <p:spTgt spid="11"/>
                                        </p:tgtEl>
                                        <p:attrNameLst>
                                          <p:attrName>fillcolor</p:attrName>
                                        </p:attrNameLst>
                                      </p:cBhvr>
                                      <p:to>
                                        <a:schemeClr val="bg1"/>
                                      </p:to>
                                    </p:animClr>
                                    <p:set>
                                      <p:cBhvr>
                                        <p:cTn id="8" dur="250" autoRev="1" fill="remove"/>
                                        <p:tgtEl>
                                          <p:spTgt spid="11"/>
                                        </p:tgtEl>
                                        <p:attrNameLst>
                                          <p:attrName>fill.type</p:attrName>
                                        </p:attrNameLst>
                                      </p:cBhvr>
                                      <p:to>
                                        <p:strVal val="solid"/>
                                      </p:to>
                                    </p:set>
                                    <p:set>
                                      <p:cBhvr>
                                        <p:cTn id="9" dur="250" autoRev="1" fill="remove"/>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18755"/>
            <a:ext cx="10684476" cy="448543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tr-TR" sz="16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Metin kutusu 2">
            <a:extLst>
              <a:ext uri="{FF2B5EF4-FFF2-40B4-BE49-F238E27FC236}">
                <a16:creationId xmlns:a16="http://schemas.microsoft.com/office/drawing/2014/main" id="{7FC747CA-5FF6-4DE2-A253-25617A43DE54}"/>
              </a:ext>
            </a:extLst>
          </p:cNvPr>
          <p:cNvSpPr txBox="1">
            <a:spLocks noChangeArrowheads="1"/>
          </p:cNvSpPr>
          <p:nvPr/>
        </p:nvSpPr>
        <p:spPr bwMode="auto">
          <a:xfrm>
            <a:off x="2687216" y="515257"/>
            <a:ext cx="6997960"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altLang="tr-TR" sz="2800" b="1" dirty="0">
                <a:solidFill>
                  <a:schemeClr val="accent2"/>
                </a:solidFill>
                <a:effectLst>
                  <a:outerShdw blurRad="38100" dist="38100" dir="2700000" algn="tl">
                    <a:srgbClr val="000000">
                      <a:alpha val="43137"/>
                    </a:srgbClr>
                  </a:outerShdw>
                </a:effectLst>
              </a:rPr>
              <a:t>Bölge Müdürlüğümüz Üst Yöneticileri</a:t>
            </a:r>
          </a:p>
        </p:txBody>
      </p:sp>
      <p:sp>
        <p:nvSpPr>
          <p:cNvPr id="9" name="Başlık 1">
            <a:extLst>
              <a:ext uri="{FF2B5EF4-FFF2-40B4-BE49-F238E27FC236}">
                <a16:creationId xmlns:a16="http://schemas.microsoft.com/office/drawing/2014/main" id="{C0DB7E47-9FDE-4ECE-9429-B4174D783825}"/>
              </a:ext>
            </a:extLst>
          </p:cNvPr>
          <p:cNvSpPr txBox="1">
            <a:spLocks/>
          </p:cNvSpPr>
          <p:nvPr/>
        </p:nvSpPr>
        <p:spPr bwMode="auto">
          <a:xfrm>
            <a:off x="1099892" y="1031959"/>
            <a:ext cx="10152826" cy="544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altLang="tr-TR" sz="2000" dirty="0">
                <a:hlinkClick r:id="rId2"/>
              </a:rPr>
              <a:t>https://www.tkgm.gov.tr/istanbul-bm-organizasyon-semasi</a:t>
            </a:r>
            <a:r>
              <a:rPr lang="tr-TR" altLang="tr-TR" sz="2000" dirty="0"/>
              <a:t> adresinden ulaşılabilmektedir.</a:t>
            </a:r>
          </a:p>
        </p:txBody>
      </p:sp>
      <p:pic>
        <p:nvPicPr>
          <p:cNvPr id="10" name="Resim 2">
            <a:extLst>
              <a:ext uri="{FF2B5EF4-FFF2-40B4-BE49-F238E27FC236}">
                <a16:creationId xmlns:a16="http://schemas.microsoft.com/office/drawing/2014/main" id="{12069095-CC4D-4898-94BF-37B7EC740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347" y="1467912"/>
            <a:ext cx="6997959" cy="44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ağ Ok 4">
            <a:extLst>
              <a:ext uri="{FF2B5EF4-FFF2-40B4-BE49-F238E27FC236}">
                <a16:creationId xmlns:a16="http://schemas.microsoft.com/office/drawing/2014/main" id="{1A806F2B-4C5A-4E74-BEC9-67B21E149F27}"/>
              </a:ext>
            </a:extLst>
          </p:cNvPr>
          <p:cNvSpPr/>
          <p:nvPr/>
        </p:nvSpPr>
        <p:spPr>
          <a:xfrm rot="19238586">
            <a:off x="3651036" y="3658281"/>
            <a:ext cx="533400" cy="3476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249859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250" autoRev="1" fill="remove"/>
                                        <p:tgtEl>
                                          <p:spTgt spid="12"/>
                                        </p:tgtEl>
                                        <p:attrNameLst>
                                          <p:attrName>style.color</p:attrName>
                                        </p:attrNameLst>
                                      </p:cBhvr>
                                      <p:to>
                                        <a:schemeClr val="bg1"/>
                                      </p:to>
                                    </p:animClr>
                                    <p:animClr clrSpc="rgb" dir="cw">
                                      <p:cBhvr>
                                        <p:cTn id="7" dur="250" autoRev="1" fill="remove"/>
                                        <p:tgtEl>
                                          <p:spTgt spid="12"/>
                                        </p:tgtEl>
                                        <p:attrNameLst>
                                          <p:attrName>fillcolor</p:attrName>
                                        </p:attrNameLst>
                                      </p:cBhvr>
                                      <p:to>
                                        <a:schemeClr val="bg1"/>
                                      </p:to>
                                    </p:animClr>
                                    <p:set>
                                      <p:cBhvr>
                                        <p:cTn id="8" dur="250" autoRev="1" fill="remove"/>
                                        <p:tgtEl>
                                          <p:spTgt spid="12"/>
                                        </p:tgtEl>
                                        <p:attrNameLst>
                                          <p:attrName>fill.type</p:attrName>
                                        </p:attrNameLst>
                                      </p:cBhvr>
                                      <p:to>
                                        <p:strVal val="solid"/>
                                      </p:to>
                                    </p:set>
                                    <p:set>
                                      <p:cBhvr>
                                        <p:cTn id="9"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TotalTime>
  <Words>1791</Words>
  <Application>Microsoft Office PowerPoint</Application>
  <PresentationFormat>Geniş ekran</PresentationFormat>
  <Paragraphs>118</Paragraphs>
  <Slides>29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29</vt:i4>
      </vt:variant>
    </vt:vector>
  </HeadingPairs>
  <TitlesOfParts>
    <vt:vector size="36" baseType="lpstr">
      <vt:lpstr>Arial</vt:lpstr>
      <vt:lpstr>Calibri</vt:lpstr>
      <vt:lpstr>Calibri Light</vt:lpstr>
      <vt:lpstr>Comic Sans MS</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TAPU</dc:title>
  <dc:creator>Microsoft Office User</dc:creator>
  <cp:lastModifiedBy>HASAN UZUN</cp:lastModifiedBy>
  <cp:revision>111</cp:revision>
  <cp:lastPrinted>2022-11-17T05:52:16Z</cp:lastPrinted>
  <dcterms:created xsi:type="dcterms:W3CDTF">2022-02-05T17:51:22Z</dcterms:created>
  <dcterms:modified xsi:type="dcterms:W3CDTF">2022-11-21T11:45:00Z</dcterms:modified>
</cp:coreProperties>
</file>