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0"/>
  </p:notesMasterIdLst>
  <p:sldIdLst>
    <p:sldId id="257" r:id="rId3"/>
    <p:sldId id="417" r:id="rId4"/>
    <p:sldId id="416" r:id="rId5"/>
    <p:sldId id="415" r:id="rId6"/>
    <p:sldId id="420" r:id="rId7"/>
    <p:sldId id="421" r:id="rId8"/>
    <p:sldId id="418" r:id="rId9"/>
    <p:sldId id="419" r:id="rId10"/>
    <p:sldId id="422" r:id="rId11"/>
    <p:sldId id="423" r:id="rId12"/>
    <p:sldId id="424" r:id="rId13"/>
    <p:sldId id="426" r:id="rId14"/>
    <p:sldId id="427" r:id="rId15"/>
    <p:sldId id="425" r:id="rId16"/>
    <p:sldId id="432" r:id="rId17"/>
    <p:sldId id="431" r:id="rId18"/>
    <p:sldId id="484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90" d="100"/>
          <a:sy n="90" d="100"/>
        </p:scale>
        <p:origin x="-1392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1B6E9-B9AA-43A8-9348-B17E662E706D}" type="datetimeFigureOut">
              <a:rPr lang="tr-TR" smtClean="0"/>
              <a:t>26.10.2021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393C4-B06E-487F-9F2B-3CFDE7BA12D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5052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r-TR" dirty="0" smtClean="0"/>
          </a:p>
        </p:txBody>
      </p:sp>
      <p:sp>
        <p:nvSpPr>
          <p:cNvPr id="4" name="3 Üstbilgi Yer Tutucusu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>
                <a:solidFill>
                  <a:srgbClr val="000000"/>
                </a:solidFill>
              </a:rPr>
              <a:t>EK-2  SUNUM BAŞLIKLARI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667F8618-187F-4CC4-8755-30B39105B5EA}" type="datetime1">
              <a:rPr lang="tr-TR" smtClean="0">
                <a:solidFill>
                  <a:srgbClr val="000000"/>
                </a:solidFill>
              </a:rPr>
              <a:pPr>
                <a:defRPr/>
              </a:pPr>
              <a:t>26.10.2021</a:t>
            </a:fld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>
                <a:solidFill>
                  <a:srgbClr val="000000"/>
                </a:solidFill>
              </a:rPr>
              <a:t>TUSAGA-Aktif Açılış ve Kullanıcılar Sempozyumu</a:t>
            </a:r>
            <a:endParaRPr lang="tr-T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94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306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BD47E5-8CC8-4251-A16C-31E3802F3886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0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ED3F19-4DAE-49B4-A9C5-F772A25116E4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8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01D901-E940-4C6C-825C-FD8846C34F8B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79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3BF5F9-19EA-4268-8308-ED8400239694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61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99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1498" y="77436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184565" y="6649410"/>
            <a:ext cx="576064" cy="30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lang="tr-TR" sz="1200" b="1" kern="1200">
                <a:solidFill>
                  <a:schemeClr val="accent2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1D3A89-A4C6-4AB3-B61C-71C9BF5EAAD8}" type="slidenum">
              <a:rPr smtClean="0">
                <a:solidFill>
                  <a:srgbClr val="3333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dirty="0" smtClean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83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589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653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653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891CAF-4706-44A0-AA2B-933ADB65BF8D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44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67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1870DE-C6A9-41A9-B080-77C1C14D2EE3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75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304C00-DA99-438F-920E-54D527075B8D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68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1D5A4E-5C83-4938-8644-79B5345F9892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73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6E1105-E399-4706-BBB6-D1BB4817CB68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12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E04533-A6C9-4D0A-9466-82A3FD38115B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80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800523" y="6453758"/>
            <a:ext cx="1344149" cy="28761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443445" y="6409134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E04533-A6C9-4D0A-9466-82A3FD38115B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93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BD47E5-8CC8-4251-A16C-31E3802F3886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02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ED3F19-4DAE-49B4-A9C5-F772A25116E4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32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01D901-E940-4C6C-825C-FD8846C34F8B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92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3BF5F9-19EA-4268-8308-ED8400239694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631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270341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304C00-DA99-438F-920E-54D527075B8D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5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1D5A4E-5C83-4938-8644-79B5345F9892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95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6E1105-E399-4706-BBB6-D1BB4817CB68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2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E04533-A6C9-4D0A-9466-82A3FD38115B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87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184565" y="6649410"/>
            <a:ext cx="576064" cy="3079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E04533-A6C9-4D0A-9466-82A3FD38115B}" type="slidenum">
              <a:rPr lang="tr-T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66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063" y="15782"/>
            <a:ext cx="618170" cy="576000"/>
          </a:xfrm>
          <a:prstGeom prst="rect">
            <a:avLst/>
          </a:prstGeom>
        </p:spPr>
      </p:pic>
      <p:pic>
        <p:nvPicPr>
          <p:cNvPr id="1026" name="Picture 2" descr="E:\GEODEZİ\HDB Logolar\CSB Logo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95" y="15782"/>
            <a:ext cx="619200" cy="56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0"/>
          <p:cNvSpPr/>
          <p:nvPr userDrawn="1"/>
        </p:nvSpPr>
        <p:spPr>
          <a:xfrm>
            <a:off x="1562067" y="35913"/>
            <a:ext cx="9143999" cy="584775"/>
          </a:xfrm>
          <a:prstGeom prst="rect">
            <a:avLst/>
          </a:prstGeom>
          <a:noFill/>
          <a:effectLst>
            <a:outerShdw blurRad="127000" dist="330200" dir="5400000" sx="33000" sy="33000" algn="ctr" rotWithShape="0">
              <a:srgbClr val="0070C0">
                <a:alpha val="79000"/>
              </a:srgbClr>
            </a:outerShdw>
          </a:effectLst>
          <a:scene3d>
            <a:camera prst="orthographicFront"/>
            <a:lightRig rig="glow" dir="tl">
              <a:rot lat="0" lon="0" rev="5400000"/>
            </a:lightRig>
          </a:scene3d>
          <a:sp3d>
            <a:bevelB w="114300" prst="artDeco"/>
          </a:sp3d>
        </p:spPr>
        <p:txBody>
          <a:bodyPr wrap="square">
            <a:spAutoFit/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0" cap="none" spc="0" normalizeH="0" baseline="0" noProof="0" dirty="0">
                <a:ln w="11430"/>
                <a:gradFill>
                  <a:gsLst>
                    <a:gs pos="0">
                      <a:srgbClr val="C64847">
                        <a:tint val="90000"/>
                        <a:satMod val="120000"/>
                      </a:srgbClr>
                    </a:gs>
                    <a:gs pos="25000">
                      <a:srgbClr val="C64847">
                        <a:tint val="93000"/>
                        <a:satMod val="120000"/>
                      </a:srgbClr>
                    </a:gs>
                    <a:gs pos="50000">
                      <a:srgbClr val="C64847">
                        <a:shade val="89000"/>
                        <a:satMod val="110000"/>
                      </a:srgbClr>
                    </a:gs>
                    <a:gs pos="75000">
                      <a:srgbClr val="C64847">
                        <a:tint val="93000"/>
                        <a:satMod val="120000"/>
                      </a:srgbClr>
                    </a:gs>
                    <a:gs pos="100000">
                      <a:srgbClr val="C64847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+mn-cs"/>
              </a:rPr>
              <a:t>T.C. Çevre ve Şehircilik Bakanlığı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0" cap="none" spc="0" normalizeH="0" baseline="0" noProof="0" dirty="0">
                <a:ln w="11430"/>
                <a:solidFill>
                  <a:srgbClr val="00319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+mn-cs"/>
              </a:rPr>
              <a:t>Tapu ve Kadastro Genel Müdürlüğü</a:t>
            </a:r>
            <a:endParaRPr kumimoji="0" lang="en-US" sz="1600" b="1" i="0" u="none" strike="noStrike" kern="0" cap="none" spc="0" normalizeH="0" baseline="0" noProof="0" dirty="0">
              <a:ln w="11430"/>
              <a:solidFill>
                <a:srgbClr val="00319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libri" panose="020F0502020204030204" pitchFamily="34" charset="0"/>
              <a:cs typeface="+mn-cs"/>
            </a:endParaRPr>
          </a:p>
        </p:txBody>
      </p:sp>
      <p:sp>
        <p:nvSpPr>
          <p:cNvPr id="13" name="Rectangle 7"/>
          <p:cNvSpPr/>
          <p:nvPr userDrawn="1"/>
        </p:nvSpPr>
        <p:spPr>
          <a:xfrm>
            <a:off x="-1" y="576064"/>
            <a:ext cx="1210147" cy="45719"/>
          </a:xfrm>
          <a:prstGeom prst="rect">
            <a:avLst/>
          </a:prstGeom>
          <a:solidFill>
            <a:srgbClr val="002F8E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8"/>
          <p:cNvSpPr/>
          <p:nvPr userDrawn="1"/>
        </p:nvSpPr>
        <p:spPr>
          <a:xfrm>
            <a:off x="941126" y="576066"/>
            <a:ext cx="11250874" cy="45719"/>
          </a:xfrm>
          <a:prstGeom prst="rect">
            <a:avLst/>
          </a:prstGeom>
          <a:solidFill>
            <a:srgbClr val="E88416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2" name="Group 14"/>
          <p:cNvGrpSpPr>
            <a:grpSpLocks/>
          </p:cNvGrpSpPr>
          <p:nvPr userDrawn="1"/>
        </p:nvGrpSpPr>
        <p:grpSpPr bwMode="auto">
          <a:xfrm>
            <a:off x="-15100" y="6467747"/>
            <a:ext cx="12212999" cy="45719"/>
            <a:chOff x="-12" y="3963"/>
            <a:chExt cx="5645" cy="68"/>
          </a:xfrm>
        </p:grpSpPr>
        <p:sp>
          <p:nvSpPr>
            <p:cNvPr id="23" name="Rectangle 15"/>
            <p:cNvSpPr>
              <a:spLocks noChangeArrowheads="1"/>
            </p:cNvSpPr>
            <p:nvPr userDrawn="1"/>
          </p:nvSpPr>
          <p:spPr bwMode="auto">
            <a:xfrm>
              <a:off x="-12" y="3963"/>
              <a:ext cx="581" cy="68"/>
            </a:xfrm>
            <a:prstGeom prst="rect">
              <a:avLst/>
            </a:prstGeom>
            <a:solidFill>
              <a:srgbClr val="0033CC"/>
            </a:solidFill>
            <a:ln>
              <a:noFill/>
            </a:ln>
          </p:spPr>
          <p:txBody>
            <a:bodyPr wrap="none" anchor="ctr"/>
            <a:lstStyle>
              <a:lvl1pPr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defRPr/>
              </a:pPr>
              <a:endParaRPr lang="tr-TR" altLang="tr-TR">
                <a:cs typeface="+mn-cs"/>
              </a:endParaRPr>
            </a:p>
          </p:txBody>
        </p:sp>
        <p:sp>
          <p:nvSpPr>
            <p:cNvPr id="26" name="Rectangle 16"/>
            <p:cNvSpPr>
              <a:spLocks noChangeArrowheads="1"/>
            </p:cNvSpPr>
            <p:nvPr userDrawn="1"/>
          </p:nvSpPr>
          <p:spPr bwMode="auto">
            <a:xfrm>
              <a:off x="543" y="3963"/>
              <a:ext cx="581" cy="68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wrap="none" anchor="ctr"/>
            <a:lstStyle>
              <a:lvl1pPr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>
                <a:defRPr/>
              </a:pPr>
              <a:endParaRPr lang="tr-TR" altLang="tr-TR" b="1">
                <a:latin typeface="Verdana" panose="020B0604030504040204" pitchFamily="34" charset="0"/>
                <a:cs typeface="+mn-cs"/>
              </a:endParaRPr>
            </a:p>
          </p:txBody>
        </p:sp>
        <p:sp>
          <p:nvSpPr>
            <p:cNvPr id="27" name="Rectangle 17"/>
            <p:cNvSpPr>
              <a:spLocks noChangeArrowheads="1"/>
            </p:cNvSpPr>
            <p:nvPr userDrawn="1"/>
          </p:nvSpPr>
          <p:spPr bwMode="auto">
            <a:xfrm>
              <a:off x="1110" y="3963"/>
              <a:ext cx="581" cy="6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tr-TR" b="1" dirty="0">
                  <a:solidFill>
                    <a:srgbClr val="91002C"/>
                  </a:solidFill>
                  <a:latin typeface="Verdana" pitchFamily="34" charset="0"/>
                  <a:cs typeface="+mn-cs"/>
                </a:rPr>
                <a:t> </a:t>
              </a:r>
            </a:p>
          </p:txBody>
        </p:sp>
        <p:sp>
          <p:nvSpPr>
            <p:cNvPr id="28" name="Rectangle 18"/>
            <p:cNvSpPr>
              <a:spLocks noChangeArrowheads="1"/>
            </p:cNvSpPr>
            <p:nvPr userDrawn="1"/>
          </p:nvSpPr>
          <p:spPr bwMode="auto">
            <a:xfrm>
              <a:off x="1677" y="3963"/>
              <a:ext cx="582" cy="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tr-TR">
                <a:cs typeface="+mn-cs"/>
              </a:endParaRPr>
            </a:p>
          </p:txBody>
        </p:sp>
        <p:sp>
          <p:nvSpPr>
            <p:cNvPr id="29" name="Rectangle 19"/>
            <p:cNvSpPr>
              <a:spLocks noChangeArrowheads="1"/>
            </p:cNvSpPr>
            <p:nvPr userDrawn="1"/>
          </p:nvSpPr>
          <p:spPr bwMode="auto">
            <a:xfrm>
              <a:off x="2244" y="3963"/>
              <a:ext cx="3389" cy="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tr-TR">
                <a:cs typeface="+mn-cs"/>
              </a:endParaRPr>
            </a:p>
          </p:txBody>
        </p:sp>
      </p:grpSp>
      <p:sp>
        <p:nvSpPr>
          <p:cNvPr id="30" name="19 Dikdörtgen"/>
          <p:cNvSpPr/>
          <p:nvPr userDrawn="1"/>
        </p:nvSpPr>
        <p:spPr>
          <a:xfrm>
            <a:off x="0" y="6610250"/>
            <a:ext cx="12192000" cy="247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tr-TR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  </a:t>
            </a:r>
            <a:r>
              <a:rPr kumimoji="0" lang="tr-TR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 Ömer SALGIN Jeodezi Şube Müdürü                                                       </a:t>
            </a:r>
            <a:fld id="{95F4E52A-97B9-44B2-8999-DDCBD82871C8}" type="datetime8">
              <a:rPr kumimoji="0" lang="tr-TR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pPr/>
              <a:t>26.10.2021 11:43</a:t>
            </a:fld>
            <a:r>
              <a:rPr kumimoji="0" lang="tr-TR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                                                       </a:t>
            </a:r>
            <a:r>
              <a:rPr kumimoji="0" lang="tr-TR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                </a:t>
            </a:r>
            <a:r>
              <a:rPr kumimoji="0" lang="tr-TR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endParaRPr lang="tr-TR" sz="1000" b="1" dirty="0"/>
          </a:p>
        </p:txBody>
      </p:sp>
      <p:pic>
        <p:nvPicPr>
          <p:cNvPr id="31" name="Picture 2" descr="C:\Users\vy\Desktop\iso.p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7648" y="6639858"/>
            <a:ext cx="509618" cy="21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18 Metin kutusu"/>
          <p:cNvSpPr txBox="1">
            <a:spLocks noChangeArrowheads="1"/>
          </p:cNvSpPr>
          <p:nvPr userDrawn="1"/>
        </p:nvSpPr>
        <p:spPr bwMode="auto">
          <a:xfrm>
            <a:off x="19049" y="6534732"/>
            <a:ext cx="594350" cy="2462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defRPr/>
            </a:pPr>
            <a:fld id="{0FD77824-7CE2-4333-AA0F-10346B90C88A}" type="slidenum">
              <a:rPr lang="tr-TR" altLang="tr-TR" sz="1000" b="1" i="0" baseline="0" smtClean="0">
                <a:cs typeface="+mn-cs"/>
              </a:rPr>
              <a:pPr eaLnBrk="0" hangingPunct="0">
                <a:defRPr/>
              </a:pPr>
              <a:t>‹#›</a:t>
            </a:fld>
            <a:r>
              <a:rPr lang="tr-TR" altLang="tr-TR" dirty="0" smtClean="0">
                <a:cs typeface="+mn-cs"/>
              </a:rPr>
              <a:t>  </a:t>
            </a:r>
            <a:endParaRPr lang="tr-TR" altLang="tr-TR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884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063" y="15782"/>
            <a:ext cx="618170" cy="576000"/>
          </a:xfrm>
          <a:prstGeom prst="rect">
            <a:avLst/>
          </a:prstGeom>
        </p:spPr>
      </p:pic>
      <p:pic>
        <p:nvPicPr>
          <p:cNvPr id="9" name="Picture 2" descr="E:\GEODEZİ\HDB Logolar\CSB Logo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95" y="15782"/>
            <a:ext cx="619200" cy="56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0"/>
          <p:cNvSpPr/>
          <p:nvPr userDrawn="1"/>
        </p:nvSpPr>
        <p:spPr>
          <a:xfrm>
            <a:off x="1562067" y="35913"/>
            <a:ext cx="9143999" cy="584775"/>
          </a:xfrm>
          <a:prstGeom prst="rect">
            <a:avLst/>
          </a:prstGeom>
          <a:noFill/>
          <a:effectLst>
            <a:outerShdw blurRad="127000" dist="330200" dir="5400000" sx="33000" sy="33000" algn="ctr" rotWithShape="0">
              <a:srgbClr val="0070C0">
                <a:alpha val="79000"/>
              </a:srgbClr>
            </a:outerShdw>
          </a:effectLst>
          <a:scene3d>
            <a:camera prst="orthographicFront"/>
            <a:lightRig rig="glow" dir="tl">
              <a:rot lat="0" lon="0" rev="5400000"/>
            </a:lightRig>
          </a:scene3d>
          <a:sp3d>
            <a:bevelB w="114300" prst="artDeco"/>
          </a:sp3d>
        </p:spPr>
        <p:txBody>
          <a:bodyPr wrap="square">
            <a:spAutoFit/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0" cap="none" spc="0" normalizeH="0" baseline="0" noProof="0" dirty="0">
                <a:ln w="11430"/>
                <a:gradFill>
                  <a:gsLst>
                    <a:gs pos="0">
                      <a:srgbClr val="C64847">
                        <a:tint val="90000"/>
                        <a:satMod val="120000"/>
                      </a:srgbClr>
                    </a:gs>
                    <a:gs pos="25000">
                      <a:srgbClr val="C64847">
                        <a:tint val="93000"/>
                        <a:satMod val="120000"/>
                      </a:srgbClr>
                    </a:gs>
                    <a:gs pos="50000">
                      <a:srgbClr val="C64847">
                        <a:shade val="89000"/>
                        <a:satMod val="110000"/>
                      </a:srgbClr>
                    </a:gs>
                    <a:gs pos="75000">
                      <a:srgbClr val="C64847">
                        <a:tint val="93000"/>
                        <a:satMod val="120000"/>
                      </a:srgbClr>
                    </a:gs>
                    <a:gs pos="100000">
                      <a:srgbClr val="C64847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+mn-cs"/>
              </a:rPr>
              <a:t>T.C. Çevre ve Şehircilik Bakanlığı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0" cap="none" spc="0" normalizeH="0" baseline="0" noProof="0" dirty="0">
                <a:ln w="11430"/>
                <a:solidFill>
                  <a:srgbClr val="00319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+mn-cs"/>
              </a:rPr>
              <a:t>Tapu ve Kadastro Genel Müdürlüğü</a:t>
            </a:r>
            <a:endParaRPr kumimoji="0" lang="en-US" sz="1600" b="1" i="0" u="none" strike="noStrike" kern="0" cap="none" spc="0" normalizeH="0" baseline="0" noProof="0" dirty="0">
              <a:ln w="11430"/>
              <a:solidFill>
                <a:srgbClr val="00319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libri" panose="020F0502020204030204" pitchFamily="34" charset="0"/>
              <a:cs typeface="+mn-cs"/>
            </a:endParaRPr>
          </a:p>
        </p:txBody>
      </p:sp>
      <p:sp>
        <p:nvSpPr>
          <p:cNvPr id="16" name="Rectangle 7"/>
          <p:cNvSpPr/>
          <p:nvPr userDrawn="1"/>
        </p:nvSpPr>
        <p:spPr>
          <a:xfrm>
            <a:off x="-1" y="576064"/>
            <a:ext cx="1210147" cy="45719"/>
          </a:xfrm>
          <a:prstGeom prst="rect">
            <a:avLst/>
          </a:prstGeom>
          <a:solidFill>
            <a:srgbClr val="002F8E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8"/>
          <p:cNvSpPr/>
          <p:nvPr userDrawn="1"/>
        </p:nvSpPr>
        <p:spPr>
          <a:xfrm>
            <a:off x="941126" y="576066"/>
            <a:ext cx="11250874" cy="45719"/>
          </a:xfrm>
          <a:prstGeom prst="rect">
            <a:avLst/>
          </a:prstGeom>
          <a:solidFill>
            <a:srgbClr val="E88416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8" name="Group 14"/>
          <p:cNvGrpSpPr>
            <a:grpSpLocks/>
          </p:cNvGrpSpPr>
          <p:nvPr userDrawn="1"/>
        </p:nvGrpSpPr>
        <p:grpSpPr bwMode="auto">
          <a:xfrm>
            <a:off x="-15100" y="6467747"/>
            <a:ext cx="12212999" cy="45719"/>
            <a:chOff x="-12" y="3963"/>
            <a:chExt cx="5645" cy="68"/>
          </a:xfrm>
        </p:grpSpPr>
        <p:sp>
          <p:nvSpPr>
            <p:cNvPr id="19" name="Rectangle 15"/>
            <p:cNvSpPr>
              <a:spLocks noChangeArrowheads="1"/>
            </p:cNvSpPr>
            <p:nvPr userDrawn="1"/>
          </p:nvSpPr>
          <p:spPr bwMode="auto">
            <a:xfrm>
              <a:off x="-12" y="3963"/>
              <a:ext cx="581" cy="68"/>
            </a:xfrm>
            <a:prstGeom prst="rect">
              <a:avLst/>
            </a:prstGeom>
            <a:solidFill>
              <a:srgbClr val="0033CC"/>
            </a:solidFill>
            <a:ln>
              <a:noFill/>
            </a:ln>
          </p:spPr>
          <p:txBody>
            <a:bodyPr wrap="none" anchor="ctr"/>
            <a:lstStyle>
              <a:lvl1pPr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defRPr/>
              </a:pPr>
              <a:endParaRPr lang="tr-TR" altLang="tr-TR">
                <a:cs typeface="+mn-cs"/>
              </a:endParaRPr>
            </a:p>
          </p:txBody>
        </p:sp>
        <p:sp>
          <p:nvSpPr>
            <p:cNvPr id="20" name="Rectangle 16"/>
            <p:cNvSpPr>
              <a:spLocks noChangeArrowheads="1"/>
            </p:cNvSpPr>
            <p:nvPr userDrawn="1"/>
          </p:nvSpPr>
          <p:spPr bwMode="auto">
            <a:xfrm>
              <a:off x="543" y="3963"/>
              <a:ext cx="581" cy="68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wrap="none" anchor="ctr"/>
            <a:lstStyle>
              <a:lvl1pPr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>
                <a:defRPr/>
              </a:pPr>
              <a:endParaRPr lang="tr-TR" altLang="tr-TR" b="1">
                <a:latin typeface="Verdana" panose="020B0604030504040204" pitchFamily="34" charset="0"/>
                <a:cs typeface="+mn-cs"/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 userDrawn="1"/>
          </p:nvSpPr>
          <p:spPr bwMode="auto">
            <a:xfrm>
              <a:off x="1110" y="3963"/>
              <a:ext cx="581" cy="6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tr-TR" b="1" dirty="0">
                  <a:solidFill>
                    <a:srgbClr val="91002C"/>
                  </a:solidFill>
                  <a:latin typeface="Verdana" pitchFamily="34" charset="0"/>
                  <a:cs typeface="+mn-cs"/>
                </a:rPr>
                <a:t> </a:t>
              </a:r>
            </a:p>
          </p:txBody>
        </p:sp>
        <p:sp>
          <p:nvSpPr>
            <p:cNvPr id="22" name="Rectangle 18"/>
            <p:cNvSpPr>
              <a:spLocks noChangeArrowheads="1"/>
            </p:cNvSpPr>
            <p:nvPr userDrawn="1"/>
          </p:nvSpPr>
          <p:spPr bwMode="auto">
            <a:xfrm>
              <a:off x="1677" y="3963"/>
              <a:ext cx="582" cy="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tr-TR">
                <a:cs typeface="+mn-cs"/>
              </a:endParaRPr>
            </a:p>
          </p:txBody>
        </p:sp>
        <p:sp>
          <p:nvSpPr>
            <p:cNvPr id="23" name="Rectangle 19"/>
            <p:cNvSpPr>
              <a:spLocks noChangeArrowheads="1"/>
            </p:cNvSpPr>
            <p:nvPr userDrawn="1"/>
          </p:nvSpPr>
          <p:spPr bwMode="auto">
            <a:xfrm>
              <a:off x="2244" y="3963"/>
              <a:ext cx="3389" cy="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tr-TR">
                <a:cs typeface="+mn-cs"/>
              </a:endParaRPr>
            </a:p>
          </p:txBody>
        </p:sp>
      </p:grpSp>
      <p:sp>
        <p:nvSpPr>
          <p:cNvPr id="26" name="19 Dikdörtgen"/>
          <p:cNvSpPr/>
          <p:nvPr userDrawn="1"/>
        </p:nvSpPr>
        <p:spPr>
          <a:xfrm>
            <a:off x="0" y="6610250"/>
            <a:ext cx="12192000" cy="247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tr-TR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  </a:t>
            </a:r>
            <a:r>
              <a:rPr kumimoji="0" lang="tr-TR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 Ömer SALGIN Jeodezi Şube Müdürü                                                       </a:t>
            </a:r>
            <a:fld id="{95F4E52A-97B9-44B2-8999-DDCBD82871C8}" type="datetime8">
              <a:rPr kumimoji="0" lang="tr-TR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pPr/>
              <a:t>26.10.2021 11:43</a:t>
            </a:fld>
            <a:r>
              <a:rPr kumimoji="0" lang="tr-TR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                                                       </a:t>
            </a:r>
            <a:r>
              <a:rPr kumimoji="0" lang="tr-TR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                </a:t>
            </a:r>
            <a:r>
              <a:rPr kumimoji="0" lang="tr-TR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endParaRPr lang="tr-TR" sz="1000" b="1" dirty="0"/>
          </a:p>
        </p:txBody>
      </p:sp>
      <p:pic>
        <p:nvPicPr>
          <p:cNvPr id="27" name="Picture 2" descr="C:\Users\vy\Desktop\iso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7648" y="6639858"/>
            <a:ext cx="509618" cy="21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18 Metin kutusu"/>
          <p:cNvSpPr txBox="1">
            <a:spLocks noChangeArrowheads="1"/>
          </p:cNvSpPr>
          <p:nvPr userDrawn="1"/>
        </p:nvSpPr>
        <p:spPr bwMode="auto">
          <a:xfrm>
            <a:off x="19049" y="6534732"/>
            <a:ext cx="594350" cy="2462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defRPr/>
            </a:pPr>
            <a:fld id="{0FD77824-7CE2-4333-AA0F-10346B90C88A}" type="slidenum">
              <a:rPr lang="tr-TR" altLang="tr-TR" sz="1000" b="1" i="0" baseline="0" smtClean="0">
                <a:cs typeface="+mn-cs"/>
              </a:rPr>
              <a:pPr eaLnBrk="0" hangingPunct="0">
                <a:defRPr/>
              </a:pPr>
              <a:t>‹#›</a:t>
            </a:fld>
            <a:r>
              <a:rPr lang="tr-TR" altLang="tr-TR" dirty="0" smtClean="0">
                <a:cs typeface="+mn-cs"/>
              </a:rPr>
              <a:t>  </a:t>
            </a:r>
            <a:endParaRPr lang="tr-TR" altLang="tr-TR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266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88" r:id="rId3"/>
    <p:sldLayoutId id="2147483689" r:id="rId4"/>
    <p:sldLayoutId id="2147483690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10 Grup"/>
          <p:cNvGrpSpPr/>
          <p:nvPr/>
        </p:nvGrpSpPr>
        <p:grpSpPr>
          <a:xfrm>
            <a:off x="1774826" y="998538"/>
            <a:ext cx="8569325" cy="5002212"/>
            <a:chOff x="250825" y="998538"/>
            <a:chExt cx="8569325" cy="5002212"/>
          </a:xfrm>
        </p:grpSpPr>
        <p:sp>
          <p:nvSpPr>
            <p:cNvPr id="11" name="AutoShape 2"/>
            <p:cNvSpPr>
              <a:spLocks noChangeAspect="1" noChangeArrowheads="1" noTextEdit="1"/>
            </p:cNvSpPr>
            <p:nvPr/>
          </p:nvSpPr>
          <p:spPr bwMode="auto">
            <a:xfrm>
              <a:off x="250825" y="2357430"/>
              <a:ext cx="8569325" cy="3643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 dirty="0">
                <a:solidFill>
                  <a:srgbClr val="000000"/>
                </a:solidFill>
                <a:latin typeface="Arial" charset="0"/>
              </a:endParaRPr>
            </a:p>
          </p:txBody>
        </p:sp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1263" y="998538"/>
              <a:ext cx="1154141" cy="1296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69"/>
          <a:stretch/>
        </p:blipFill>
        <p:spPr>
          <a:xfrm>
            <a:off x="98508" y="747308"/>
            <a:ext cx="12093492" cy="5688632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4" y="747308"/>
            <a:ext cx="1772472" cy="128880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0" y="2295525"/>
            <a:ext cx="52557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TEMEL </a:t>
            </a:r>
            <a:r>
              <a:rPr lang="tr-TR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JEODEZİK BİLGİLER</a:t>
            </a:r>
          </a:p>
        </p:txBody>
      </p:sp>
    </p:spTree>
    <p:extLst>
      <p:ext uri="{BB962C8B-B14F-4D97-AF65-F5344CB8AC3E}">
        <p14:creationId xmlns:p14="http://schemas.microsoft.com/office/powerpoint/2010/main" val="29883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1307804" y="1201060"/>
            <a:ext cx="889248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Kartezyen 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koordinat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sistemi:</a:t>
            </a:r>
            <a:endParaRPr lang="tr-TR" sz="2000" b="1" dirty="0">
              <a:solidFill>
                <a:srgbClr val="FF0000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Karşılıklı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birbirine dik 3 referans düzlemi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tarafından tanımlanan ve uzayda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yer alan noktaların tanımlandığı bir koordinat sistemidir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  <a:endParaRPr lang="tr-TR" sz="2000" b="1" dirty="0">
              <a:solidFill>
                <a:srgbClr val="3333CC"/>
              </a:solidFill>
              <a:latin typeface="+mj-lt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319" y="2678388"/>
            <a:ext cx="474345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Yukarı Ok 5">
            <a:hlinkClick r:id="rId3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555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819660" y="1380522"/>
            <a:ext cx="10652937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Projeksiyon 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koordinat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sistemi:</a:t>
            </a:r>
            <a:endParaRPr lang="tr-TR" sz="20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endParaRPr lang="tr-TR" sz="16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Fiziksel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yeryüzünün geometrik bir yüzey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üzerine izdüşürülmesidir.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Yerkürenin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tamamı veya bir bölümü harita üzerine aktarılırken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projeksiyon sistemleri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kullanılır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rgbClr val="3333CC"/>
                </a:solidFill>
                <a:latin typeface="+mj-lt"/>
              </a:rPr>
              <a:t>Coğrafi Koordinat Sisteminin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bir projeksiyon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metodu ve ona ait parametreler kullanılarak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yapılan transformasyonunun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sonucudur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rgbClr val="3333CC"/>
                </a:solidFill>
                <a:latin typeface="+mj-lt"/>
              </a:rPr>
              <a:t>Projeksiyon Koordinat Sistemi, 2 boyutlu düzlem yüzeydir.</a:t>
            </a:r>
          </a:p>
        </p:txBody>
      </p:sp>
      <p:sp>
        <p:nvSpPr>
          <p:cNvPr id="5" name="Yukarı Ok 4">
            <a:hlinkClick r:id="rId2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28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1653538" y="1585316"/>
            <a:ext cx="82171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Projeksiyon 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koordinat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sistemi:</a:t>
            </a:r>
            <a:endParaRPr lang="tr-TR" sz="20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572" y="2490538"/>
            <a:ext cx="7988063" cy="3487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Yukarı Ok 5">
            <a:hlinkClick r:id="rId3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168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11" name="3 Metin kutusu"/>
          <p:cNvSpPr txBox="1">
            <a:spLocks noChangeArrowheads="1"/>
          </p:cNvSpPr>
          <p:nvPr/>
        </p:nvSpPr>
        <p:spPr bwMode="auto">
          <a:xfrm>
            <a:off x="1642906" y="1638480"/>
            <a:ext cx="82171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Projeksiyon 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koordinat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sistemi:</a:t>
            </a:r>
          </a:p>
          <a:p>
            <a:endParaRPr lang="tr-TR" sz="2000" b="1" dirty="0" smtClean="0">
              <a:solidFill>
                <a:srgbClr val="FF0000"/>
              </a:solidFill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Projeksiyon açılabilir yüzey üzerine yapılır.</a:t>
            </a:r>
            <a:endParaRPr lang="tr-TR" sz="20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101" y="3636001"/>
            <a:ext cx="52387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3 Metin kutusu"/>
          <p:cNvSpPr txBox="1">
            <a:spLocks noChangeArrowheads="1"/>
          </p:cNvSpPr>
          <p:nvPr/>
        </p:nvSpPr>
        <p:spPr bwMode="auto">
          <a:xfrm>
            <a:off x="3197153" y="3006632"/>
            <a:ext cx="11182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Düzlem</a:t>
            </a:r>
          </a:p>
        </p:txBody>
      </p:sp>
      <p:sp>
        <p:nvSpPr>
          <p:cNvPr id="14" name="3 Metin kutusu"/>
          <p:cNvSpPr txBox="1">
            <a:spLocks noChangeArrowheads="1"/>
          </p:cNvSpPr>
          <p:nvPr/>
        </p:nvSpPr>
        <p:spPr bwMode="auto">
          <a:xfrm>
            <a:off x="5323539" y="3006632"/>
            <a:ext cx="11182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Silindir</a:t>
            </a:r>
          </a:p>
        </p:txBody>
      </p:sp>
      <p:sp>
        <p:nvSpPr>
          <p:cNvPr id="15" name="3 Metin kutusu"/>
          <p:cNvSpPr txBox="1">
            <a:spLocks noChangeArrowheads="1"/>
          </p:cNvSpPr>
          <p:nvPr/>
        </p:nvSpPr>
        <p:spPr bwMode="auto">
          <a:xfrm>
            <a:off x="7229601" y="3006632"/>
            <a:ext cx="11182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Koni</a:t>
            </a:r>
          </a:p>
        </p:txBody>
      </p:sp>
      <p:sp>
        <p:nvSpPr>
          <p:cNvPr id="10" name="Yukarı Ok 9">
            <a:hlinkClick r:id="rId3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223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1483417" y="1433685"/>
            <a:ext cx="82171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Projeksiyon 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koordinat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sistemi:</a:t>
            </a:r>
          </a:p>
          <a:p>
            <a:endParaRPr lang="tr-TR" sz="2000" b="1" dirty="0" smtClean="0">
              <a:solidFill>
                <a:srgbClr val="FF0000"/>
              </a:solidFill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Projeksiyon yüzeyinin konumuna göre sınıflandırılması.</a:t>
            </a:r>
            <a:endParaRPr lang="tr-TR" sz="20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722" y="2525562"/>
            <a:ext cx="292417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3 Metin kutusu"/>
          <p:cNvSpPr txBox="1">
            <a:spLocks noChangeArrowheads="1"/>
          </p:cNvSpPr>
          <p:nvPr/>
        </p:nvSpPr>
        <p:spPr bwMode="auto">
          <a:xfrm>
            <a:off x="5380074" y="3041224"/>
            <a:ext cx="37485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3333CC"/>
                </a:solidFill>
                <a:latin typeface="Comic Sans MS" pitchFamily="66" charset="0"/>
              </a:rPr>
              <a:t>Eğik konumlu projeksiyonlar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3 Metin kutusu"/>
          <p:cNvSpPr txBox="1">
            <a:spLocks noChangeArrowheads="1"/>
          </p:cNvSpPr>
          <p:nvPr/>
        </p:nvSpPr>
        <p:spPr bwMode="auto">
          <a:xfrm>
            <a:off x="5380074" y="4345943"/>
            <a:ext cx="37485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3333CC"/>
                </a:solidFill>
                <a:latin typeface="Comic Sans MS" pitchFamily="66" charset="0"/>
              </a:rPr>
              <a:t>Düz-kutupsal konumlu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3 Metin kutusu"/>
          <p:cNvSpPr txBox="1">
            <a:spLocks noChangeArrowheads="1"/>
          </p:cNvSpPr>
          <p:nvPr/>
        </p:nvSpPr>
        <p:spPr bwMode="auto">
          <a:xfrm>
            <a:off x="5380074" y="5466133"/>
            <a:ext cx="4176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err="1" smtClean="0">
                <a:solidFill>
                  <a:srgbClr val="3333CC"/>
                </a:solidFill>
                <a:latin typeface="Comic Sans MS" pitchFamily="66" charset="0"/>
              </a:rPr>
              <a:t>Transversal</a:t>
            </a:r>
            <a:r>
              <a:rPr lang="tr-TR" sz="2000" b="1" dirty="0" smtClean="0">
                <a:solidFill>
                  <a:srgbClr val="3333CC"/>
                </a:solidFill>
                <a:latin typeface="Comic Sans MS" pitchFamily="66" charset="0"/>
              </a:rPr>
              <a:t> (Ekvatoral) konumlu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10" name="Yukarı Ok 9">
            <a:hlinkClick r:id="rId3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964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1137684" y="1433685"/>
            <a:ext cx="1026041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Projeksiyon 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koordinat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sistemi: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UTM 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(Universal </a:t>
            </a:r>
            <a:r>
              <a:rPr lang="tr-TR" sz="2000" b="1" dirty="0" err="1">
                <a:solidFill>
                  <a:srgbClr val="FF0000"/>
                </a:solidFill>
                <a:latin typeface="+mj-lt"/>
              </a:rPr>
              <a:t>Transverse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latin typeface="+mj-lt"/>
              </a:rPr>
              <a:t>Mercator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)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PROJEKSİYONU</a:t>
            </a:r>
          </a:p>
          <a:p>
            <a:pPr lvl="0" algn="just">
              <a:lnSpc>
                <a:spcPct val="150000"/>
              </a:lnSpc>
              <a:spcBef>
                <a:spcPct val="20000"/>
              </a:spcBef>
              <a:buClr>
                <a:srgbClr val="99FF99"/>
              </a:buClr>
              <a:buSzPct val="80000"/>
              <a:defRPr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Çok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büyük yüzeye sahip bölgelerin, planlar üzerine düzgün olarak yerleştirilmesi için, genellikle dilim (</a:t>
            </a:r>
            <a:r>
              <a:rPr lang="tr-TR" sz="2000" b="1" dirty="0" err="1">
                <a:solidFill>
                  <a:srgbClr val="3333CC"/>
                </a:solidFill>
                <a:latin typeface="+mj-lt"/>
              </a:rPr>
              <a:t>zone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) olarak adlandırılan şeritlere bölünmesi gerekmektedir.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UTM,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bu yöntemi kullanmaktadır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lvl="0" algn="just">
              <a:lnSpc>
                <a:spcPct val="150000"/>
              </a:lnSpc>
              <a:spcBef>
                <a:spcPct val="20000"/>
              </a:spcBef>
              <a:buClr>
                <a:srgbClr val="99FF99"/>
              </a:buClr>
              <a:buSzPct val="80000"/>
              <a:defRPr/>
            </a:pPr>
            <a:endParaRPr lang="tr-TR" sz="2000" b="1" dirty="0" smtClean="0">
              <a:solidFill>
                <a:srgbClr val="3333CC"/>
              </a:solidFill>
              <a:latin typeface="+mj-lt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  <a:buClr>
                <a:srgbClr val="99FF99"/>
              </a:buClr>
              <a:buSzPct val="80000"/>
              <a:defRPr/>
            </a:pPr>
            <a:r>
              <a:rPr lang="tr-TR" sz="2000" b="1" dirty="0">
                <a:solidFill>
                  <a:srgbClr val="3333CC"/>
                </a:solidFill>
                <a:latin typeface="+mj-lt"/>
              </a:rPr>
              <a:t>Projeksiyon yüzeyinin küreye değdiği bölgedeki uzunluk deformasyonu, başka bir değişle ölçek faktörü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m</a:t>
            </a:r>
            <a:r>
              <a:rPr lang="tr-TR" sz="2000" b="1" baseline="-25000" dirty="0">
                <a:solidFill>
                  <a:srgbClr val="3333CC"/>
                </a:solidFill>
                <a:latin typeface="+mj-lt"/>
              </a:rPr>
              <a:t>0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=1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olur. Bu değer teğet meridyenden uzaklaştıkça büyür. </a:t>
            </a:r>
            <a:endParaRPr lang="tr-TR" sz="2000" b="1" dirty="0" smtClean="0">
              <a:solidFill>
                <a:srgbClr val="3333CC"/>
              </a:solidFill>
              <a:latin typeface="+mj-lt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  <a:buClr>
                <a:srgbClr val="99FF99"/>
              </a:buClr>
              <a:buSzPct val="80000"/>
              <a:defRPr/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  <a:buClr>
                <a:srgbClr val="99FF99"/>
              </a:buClr>
              <a:buSzPct val="80000"/>
              <a:defRPr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6</a:t>
            </a:r>
            <a:r>
              <a:rPr lang="tr-TR" sz="2000" b="1" baseline="30000" dirty="0" smtClean="0">
                <a:solidFill>
                  <a:srgbClr val="3333CC"/>
                </a:solidFill>
                <a:latin typeface="+mj-lt"/>
              </a:rPr>
              <a:t>0</a:t>
            </a:r>
            <a:r>
              <a:rPr lang="tr-TR" sz="2000" b="1" baseline="30000" dirty="0" smtClean="0">
                <a:latin typeface="+mj-lt"/>
              </a:rPr>
              <a:t> </a:t>
            </a:r>
            <a:r>
              <a:rPr lang="tr-TR" sz="2000" b="1" dirty="0" err="1" smtClean="0">
                <a:solidFill>
                  <a:srgbClr val="3333CC"/>
                </a:solidFill>
                <a:latin typeface="+mj-lt"/>
              </a:rPr>
              <a:t>lik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 dilim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genişliğinde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m</a:t>
            </a:r>
            <a:r>
              <a:rPr lang="tr-TR" sz="2000" b="1" baseline="-25000" dirty="0">
                <a:solidFill>
                  <a:srgbClr val="3333CC"/>
                </a:solidFill>
                <a:latin typeface="+mj-lt"/>
              </a:rPr>
              <a:t>0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ölçek faktörü 0.9996 değerini alır.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tr-TR" sz="2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Yukarı Ok 4">
            <a:hlinkClick r:id="rId2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794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478466" y="1340768"/>
            <a:ext cx="107061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Projeksiyon </a:t>
            </a:r>
            <a:r>
              <a:rPr lang="tr-TR" sz="2000" b="1" dirty="0">
                <a:solidFill>
                  <a:srgbClr val="FF0000"/>
                </a:solidFill>
                <a:latin typeface="+mj-lt"/>
              </a:rPr>
              <a:t>koordinat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sistemi:</a:t>
            </a:r>
          </a:p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Sonuç olarak;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altLang="tr-TR" sz="2000" b="1" dirty="0" smtClean="0">
                <a:solidFill>
                  <a:srgbClr val="3333CC"/>
                </a:solidFill>
                <a:latin typeface="+mj-lt"/>
              </a:rPr>
              <a:t>Yer 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kontrol noktalarının enlem ve boylam değerlerinden (</a:t>
            </a:r>
            <a:r>
              <a:rPr lang="el-GR" altLang="tr-TR" sz="2000" b="1" dirty="0">
                <a:solidFill>
                  <a:srgbClr val="3333CC"/>
                </a:solidFill>
                <a:latin typeface="+mj-lt"/>
              </a:rPr>
              <a:t>φ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, </a:t>
            </a:r>
            <a:r>
              <a:rPr lang="el-GR" altLang="tr-TR" sz="2000" b="1" dirty="0">
                <a:solidFill>
                  <a:srgbClr val="3333CC"/>
                </a:solidFill>
                <a:latin typeface="+mj-lt"/>
              </a:rPr>
              <a:t>λ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 </a:t>
            </a:r>
            <a:r>
              <a:rPr lang="tr-TR" altLang="tr-TR" sz="2000" b="1" dirty="0" err="1">
                <a:solidFill>
                  <a:srgbClr val="3333CC"/>
                </a:solidFill>
                <a:latin typeface="+mj-lt"/>
              </a:rPr>
              <a:t>lardan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); GRS80 elipsoidinde, ITRF96 </a:t>
            </a:r>
            <a:r>
              <a:rPr lang="tr-TR" altLang="tr-TR" sz="2000" b="1" dirty="0" err="1">
                <a:solidFill>
                  <a:srgbClr val="3333CC"/>
                </a:solidFill>
                <a:latin typeface="+mj-lt"/>
              </a:rPr>
              <a:t>datumunda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 ve </a:t>
            </a:r>
            <a:r>
              <a:rPr lang="tr-TR" altLang="tr-TR" sz="2000" b="1" dirty="0" smtClean="0">
                <a:solidFill>
                  <a:srgbClr val="3333CC"/>
                </a:solidFill>
                <a:latin typeface="+mj-lt"/>
              </a:rPr>
              <a:t>Gauss-</a:t>
            </a:r>
            <a:r>
              <a:rPr lang="tr-TR" altLang="tr-TR" sz="2000" b="1" dirty="0" err="1" smtClean="0">
                <a:solidFill>
                  <a:srgbClr val="3333CC"/>
                </a:solidFill>
                <a:latin typeface="+mj-lt"/>
              </a:rPr>
              <a:t>Kruger</a:t>
            </a:r>
            <a:r>
              <a:rPr lang="tr-TR" altLang="tr-TR" sz="2000" b="1" dirty="0" smtClean="0">
                <a:solidFill>
                  <a:srgbClr val="3333CC"/>
                </a:solidFill>
                <a:latin typeface="+mj-lt"/>
              </a:rPr>
              <a:t> 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koordinat sisteminde projeksiyon </a:t>
            </a:r>
            <a:r>
              <a:rPr lang="tr-TR" altLang="tr-TR" sz="2000" b="1" dirty="0" err="1">
                <a:solidFill>
                  <a:srgbClr val="3333CC"/>
                </a:solidFill>
                <a:latin typeface="+mj-lt"/>
              </a:rPr>
              <a:t>Xg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, </a:t>
            </a:r>
            <a:r>
              <a:rPr lang="tr-TR" altLang="tr-TR" sz="2000" b="1" dirty="0" err="1">
                <a:solidFill>
                  <a:srgbClr val="3333CC"/>
                </a:solidFill>
                <a:latin typeface="+mj-lt"/>
              </a:rPr>
              <a:t>Yg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 koordinatları hesaplanır</a:t>
            </a:r>
            <a:r>
              <a:rPr lang="tr-TR" alt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alt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Eğer 1:5000 ve daha büyük ölçekli çalışılacaksa </a:t>
            </a:r>
            <a:r>
              <a:rPr lang="tr-TR" altLang="tr-TR" sz="2000" b="1" dirty="0" smtClean="0">
                <a:solidFill>
                  <a:srgbClr val="3333CC"/>
                </a:solidFill>
                <a:latin typeface="+mj-lt"/>
              </a:rPr>
              <a:t>3</a:t>
            </a:r>
            <a:r>
              <a:rPr lang="tr-TR" sz="2000" b="1" baseline="30000" dirty="0" smtClean="0">
                <a:solidFill>
                  <a:srgbClr val="3333CC"/>
                </a:solidFill>
                <a:latin typeface="+mj-lt"/>
              </a:rPr>
              <a:t>0</a:t>
            </a:r>
            <a:r>
              <a:rPr lang="tr-TR" altLang="tr-TR" sz="2000" b="1" dirty="0" smtClean="0">
                <a:solidFill>
                  <a:srgbClr val="3333CC"/>
                </a:solidFill>
                <a:latin typeface="+mj-lt"/>
              </a:rPr>
              <a:t>’lik 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dilimde sağa=Yg+500000 ; yukarı=</a:t>
            </a:r>
            <a:r>
              <a:rPr lang="tr-TR" altLang="tr-TR" sz="2000" b="1" dirty="0" err="1">
                <a:solidFill>
                  <a:srgbClr val="3333CC"/>
                </a:solidFill>
                <a:latin typeface="+mj-lt"/>
              </a:rPr>
              <a:t>Xg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 olur</a:t>
            </a:r>
            <a:r>
              <a:rPr lang="tr-TR" alt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alt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altLang="tr-TR" sz="2000" b="1" dirty="0" smtClean="0">
                <a:solidFill>
                  <a:srgbClr val="3333CC"/>
                </a:solidFill>
                <a:latin typeface="+mj-lt"/>
              </a:rPr>
              <a:t>Eğer 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orta ölçekte </a:t>
            </a:r>
            <a:r>
              <a:rPr lang="tr-TR" altLang="tr-TR" sz="2000" b="1" dirty="0" err="1">
                <a:solidFill>
                  <a:srgbClr val="3333CC"/>
                </a:solidFill>
                <a:latin typeface="+mj-lt"/>
              </a:rPr>
              <a:t>örn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. 1:25000 ölçekli çalışılacaksa sağa=(D.N.)[</a:t>
            </a:r>
            <a:r>
              <a:rPr lang="tr-TR" altLang="tr-TR" sz="2000" b="1" dirty="0" err="1">
                <a:solidFill>
                  <a:srgbClr val="3333CC"/>
                </a:solidFill>
                <a:latin typeface="+mj-lt"/>
              </a:rPr>
              <a:t>Yg</a:t>
            </a:r>
            <a:r>
              <a:rPr lang="tr-TR" altLang="tr-TR" sz="2000" b="1" dirty="0">
                <a:solidFill>
                  <a:srgbClr val="3333CC"/>
                </a:solidFill>
                <a:latin typeface="+mj-lt"/>
              </a:rPr>
              <a:t>.(0.9996)+500000] şeklinde koordinatlar elde edilir</a:t>
            </a:r>
            <a:r>
              <a:rPr lang="tr-TR" alt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  <a:endParaRPr lang="tr-TR" altLang="tr-TR" sz="2000" b="1" dirty="0">
              <a:solidFill>
                <a:srgbClr val="3333CC"/>
              </a:solidFill>
              <a:latin typeface="+mj-lt"/>
            </a:endParaRPr>
          </a:p>
        </p:txBody>
      </p:sp>
      <p:sp>
        <p:nvSpPr>
          <p:cNvPr id="5" name="Yukarı Ok 4">
            <a:hlinkClick r:id="rId2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027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4173123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ARZ EDERİM</a:t>
            </a:r>
            <a:endParaRPr lang="tr-TR" sz="3200" dirty="0"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3" r="3629"/>
          <a:stretch/>
        </p:blipFill>
        <p:spPr bwMode="auto">
          <a:xfrm>
            <a:off x="285710" y="5214950"/>
            <a:ext cx="11620581" cy="1211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stomShape 4"/>
          <p:cNvSpPr>
            <a:spLocks noChangeArrowheads="1"/>
          </p:cNvSpPr>
          <p:nvPr/>
        </p:nvSpPr>
        <p:spPr bwMode="auto">
          <a:xfrm>
            <a:off x="3854488" y="3400425"/>
            <a:ext cx="4512501" cy="74192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97BCA"/>
              </a:gs>
              <a:gs pos="50000">
                <a:srgbClr val="2E5F99"/>
              </a:gs>
              <a:gs pos="100000">
                <a:srgbClr val="397BCA"/>
              </a:gs>
            </a:gsLst>
            <a:lin ang="16200000"/>
          </a:gradFill>
          <a:ln w="9525">
            <a:noFill/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/>
            <a:r>
              <a:rPr lang="tr-TR" sz="2000" b="1" dirty="0">
                <a:solidFill>
                  <a:schemeClr val="bg1"/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TEŞEKKÜR EDERİM.</a:t>
            </a:r>
            <a:endParaRPr lang="tr-TR" sz="2000" dirty="0">
              <a:solidFill>
                <a:schemeClr val="bg1"/>
              </a:solidFill>
              <a:latin typeface="Arial Black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200893" y="1660567"/>
            <a:ext cx="76952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latin typeface="Arial Black" pitchFamily="34" charset="0"/>
              </a:rPr>
              <a:t>Ömer SALGIN</a:t>
            </a:r>
          </a:p>
          <a:p>
            <a:pPr algn="ctr"/>
            <a:r>
              <a:rPr lang="tr-TR" sz="2000" dirty="0" smtClean="0">
                <a:latin typeface="Arial Black" pitchFamily="34" charset="0"/>
              </a:rPr>
              <a:t>Jeodezi Şube Müdürü</a:t>
            </a:r>
            <a:endParaRPr lang="tr-TR" sz="2000" dirty="0">
              <a:latin typeface="Arial Black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19" y="1170674"/>
            <a:ext cx="2957021" cy="243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93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 Metin kutusu"/>
          <p:cNvSpPr txBox="1">
            <a:spLocks noChangeArrowheads="1"/>
          </p:cNvSpPr>
          <p:nvPr/>
        </p:nvSpPr>
        <p:spPr bwMode="auto">
          <a:xfrm>
            <a:off x="1714454" y="808065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JEODEZİ</a:t>
            </a:r>
          </a:p>
        </p:txBody>
      </p:sp>
      <p:sp>
        <p:nvSpPr>
          <p:cNvPr id="7" name="3 Metin kutusu"/>
          <p:cNvSpPr txBox="1">
            <a:spLocks noChangeArrowheads="1"/>
          </p:cNvSpPr>
          <p:nvPr/>
        </p:nvSpPr>
        <p:spPr bwMode="auto">
          <a:xfrm>
            <a:off x="1569028" y="1806607"/>
            <a:ext cx="8893937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sz="2000" b="1" u="sng" dirty="0" smtClean="0">
                <a:solidFill>
                  <a:srgbClr val="FF0000"/>
                </a:solidFill>
                <a:latin typeface="+mj-lt"/>
              </a:rPr>
              <a:t>Jeodezi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; Yeryuvarının şekil, boyut, ve </a:t>
            </a:r>
            <a:r>
              <a:rPr lang="tr-TR" sz="2000" b="1" dirty="0" err="1" smtClean="0">
                <a:solidFill>
                  <a:srgbClr val="3333CC"/>
                </a:solidFill>
                <a:latin typeface="+mj-lt"/>
              </a:rPr>
              <a:t>gravite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 alanı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ile zamana bağlı değişimlerinin 3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boyutlu bir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koordinat sisteminde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tanımlanmasını amaçlayan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bir bilim dalıdır.</a:t>
            </a:r>
            <a:endParaRPr lang="tr-TR" sz="2000" b="1" dirty="0" smtClean="0">
              <a:solidFill>
                <a:srgbClr val="3333CC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sz="2000" b="1" dirty="0" smtClean="0">
              <a:solidFill>
                <a:srgbClr val="3333CC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sz="2000" b="1" dirty="0" smtClean="0">
              <a:solidFill>
                <a:srgbClr val="3333CC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Jeodezinin konuları; ölçme yöntemleri ve donanımları ile teorik esas ve hesaplamalardır. 	   </a:t>
            </a:r>
          </a:p>
          <a:p>
            <a:pPr>
              <a:defRPr/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</p:txBody>
      </p:sp>
      <p:sp>
        <p:nvSpPr>
          <p:cNvPr id="2" name="Yukarı Ok 1">
            <a:hlinkClick r:id="rId2" action="ppaction://hlinksldjump"/>
          </p:cNvPr>
          <p:cNvSpPr/>
          <p:nvPr/>
        </p:nvSpPr>
        <p:spPr>
          <a:xfrm>
            <a:off x="10462965" y="5438370"/>
            <a:ext cx="541733" cy="48396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327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 Metin kutusu"/>
          <p:cNvSpPr txBox="1">
            <a:spLocks noChangeArrowheads="1"/>
          </p:cNvSpPr>
          <p:nvPr/>
        </p:nvSpPr>
        <p:spPr bwMode="auto">
          <a:xfrm>
            <a:off x="592282" y="1792871"/>
            <a:ext cx="557991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sz="2000" b="1" dirty="0">
                <a:solidFill>
                  <a:srgbClr val="3333CC"/>
                </a:solidFill>
                <a:latin typeface="+mj-lt"/>
              </a:rPr>
              <a:t>Yer’in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gerçek şekli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GEOİD’ </a:t>
            </a:r>
            <a:r>
              <a:rPr lang="tr-TR" sz="2000" b="1" dirty="0" err="1" smtClean="0">
                <a:solidFill>
                  <a:srgbClr val="3333CC"/>
                </a:solidFill>
                <a:latin typeface="+mj-lt"/>
              </a:rPr>
              <a:t>dir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.	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sz="2000" b="1" dirty="0" err="1" smtClean="0">
                <a:solidFill>
                  <a:srgbClr val="FF0000"/>
                </a:solidFill>
                <a:latin typeface="+mj-lt"/>
              </a:rPr>
              <a:t>Geoid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; karaların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altında da devam ettiği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varsayılan durgun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deniz yüzeyleridir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tr-TR" sz="2000" b="1" dirty="0" err="1" smtClean="0">
                <a:solidFill>
                  <a:srgbClr val="3333CC"/>
                </a:solidFill>
                <a:latin typeface="+mj-lt"/>
              </a:rPr>
              <a:t>Geoid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, geometrik olarak tanımlanamadığı için hesap yüzeyi olarak farklı yüzeyler kullanılır.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522" y="1777724"/>
            <a:ext cx="485747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3 Metin kutusu"/>
          <p:cNvSpPr txBox="1">
            <a:spLocks noChangeArrowheads="1"/>
          </p:cNvSpPr>
          <p:nvPr/>
        </p:nvSpPr>
        <p:spPr bwMode="auto">
          <a:xfrm>
            <a:off x="1714454" y="808065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JEODEZİ</a:t>
            </a:r>
          </a:p>
        </p:txBody>
      </p:sp>
      <p:sp>
        <p:nvSpPr>
          <p:cNvPr id="8" name="Yukarı Ok 7">
            <a:hlinkClick r:id="rId3" action="ppaction://hlinksldjump"/>
          </p:cNvPr>
          <p:cNvSpPr/>
          <p:nvPr/>
        </p:nvSpPr>
        <p:spPr>
          <a:xfrm>
            <a:off x="10462965" y="5438370"/>
            <a:ext cx="541733" cy="48396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754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 Metin kutusu"/>
          <p:cNvSpPr txBox="1">
            <a:spLocks noChangeArrowheads="1"/>
          </p:cNvSpPr>
          <p:nvPr/>
        </p:nvSpPr>
        <p:spPr bwMode="auto">
          <a:xfrm>
            <a:off x="1258710" y="1495175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Geometrik ve fiziksel yüzeyler	  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762" y="1968291"/>
            <a:ext cx="5362724" cy="442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3 Metin kutusu"/>
          <p:cNvSpPr txBox="1">
            <a:spLocks noChangeArrowheads="1"/>
          </p:cNvSpPr>
          <p:nvPr/>
        </p:nvSpPr>
        <p:spPr bwMode="auto">
          <a:xfrm>
            <a:off x="1714454" y="808065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JEODEZİ</a:t>
            </a:r>
          </a:p>
        </p:txBody>
      </p:sp>
      <p:sp>
        <p:nvSpPr>
          <p:cNvPr id="8" name="Yukarı Ok 7">
            <a:hlinkClick r:id="rId3" action="ppaction://hlinksldjump"/>
          </p:cNvPr>
          <p:cNvSpPr/>
          <p:nvPr/>
        </p:nvSpPr>
        <p:spPr>
          <a:xfrm>
            <a:off x="10462965" y="5438370"/>
            <a:ext cx="541733" cy="48396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514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810491" y="1463580"/>
            <a:ext cx="10203873" cy="457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DATUM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: </a:t>
            </a:r>
          </a:p>
          <a:p>
            <a:pPr>
              <a:lnSpc>
                <a:spcPct val="150000"/>
              </a:lnSpc>
            </a:pPr>
            <a:endParaRPr lang="tr-TR" sz="1400" b="1" dirty="0" smtClean="0">
              <a:solidFill>
                <a:srgbClr val="3333CC"/>
              </a:solidFill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Herhangi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bir noktanın yatay ve düşey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konumunu tanımlamak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için başlangıç alınan referans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yüzeyidir. </a:t>
            </a:r>
            <a:r>
              <a:rPr lang="tr-TR" sz="2000" b="1" dirty="0" err="1" smtClean="0">
                <a:solidFill>
                  <a:srgbClr val="3333CC"/>
                </a:solidFill>
                <a:latin typeface="+mj-lt"/>
              </a:rPr>
              <a:t>Datum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,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Yer’in şeklini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ve boyutunu tanımlayan bir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referans sistemidir.</a:t>
            </a:r>
          </a:p>
          <a:p>
            <a:pPr marL="342900" indent="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Yatay </a:t>
            </a:r>
            <a:r>
              <a:rPr lang="tr-TR" sz="2000" b="1" dirty="0" err="1" smtClean="0">
                <a:solidFill>
                  <a:srgbClr val="3333CC"/>
                </a:solidFill>
                <a:latin typeface="+mj-lt"/>
              </a:rPr>
              <a:t>Datum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: Koordinatlar için referans alınan başlangıç yüzeyi,</a:t>
            </a:r>
          </a:p>
          <a:p>
            <a:pPr marL="342900" indent="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Düşey </a:t>
            </a:r>
            <a:r>
              <a:rPr lang="tr-TR" sz="2000" b="1" dirty="0" err="1" smtClean="0">
                <a:solidFill>
                  <a:srgbClr val="3333CC"/>
                </a:solidFill>
                <a:latin typeface="+mj-lt"/>
              </a:rPr>
              <a:t>Datum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: Yükseklikler için referans alınan başlangıç yüzeyidir.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 err="1" smtClean="0">
                <a:solidFill>
                  <a:srgbClr val="3333CC"/>
                </a:solidFill>
                <a:latin typeface="+mj-lt"/>
              </a:rPr>
              <a:t>Datum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 parametreleri; Referans Elipsoidi ve başlangıç noktasının koordinatları ve dönüklüklerdir.	   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1714454" y="808065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JEODEZİ</a:t>
            </a:r>
          </a:p>
        </p:txBody>
      </p:sp>
      <p:sp>
        <p:nvSpPr>
          <p:cNvPr id="5" name="Yukarı Ok 4">
            <a:hlinkClick r:id="rId2" action="ppaction://hlinksldjump"/>
          </p:cNvPr>
          <p:cNvSpPr/>
          <p:nvPr/>
        </p:nvSpPr>
        <p:spPr>
          <a:xfrm>
            <a:off x="10462965" y="5438370"/>
            <a:ext cx="541733" cy="48396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606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1714454" y="808065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JEODEZİ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2060247" y="1257641"/>
            <a:ext cx="77048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DATUM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: </a:t>
            </a:r>
          </a:p>
          <a:p>
            <a:pPr marL="342900" algn="just"/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Yükseklik belirleme, Düşey </a:t>
            </a:r>
            <a:r>
              <a:rPr lang="tr-TR" sz="2000" b="1" dirty="0" err="1" smtClean="0">
                <a:solidFill>
                  <a:srgbClr val="3333CC"/>
                </a:solidFill>
                <a:latin typeface="+mj-lt"/>
              </a:rPr>
              <a:t>Datum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.  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560" y="1965449"/>
            <a:ext cx="6803727" cy="433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Yukarı Ok 5">
            <a:hlinkClick r:id="rId3" action="ppaction://hlinksldjump"/>
          </p:cNvPr>
          <p:cNvSpPr/>
          <p:nvPr/>
        </p:nvSpPr>
        <p:spPr>
          <a:xfrm>
            <a:off x="10462965" y="5438370"/>
            <a:ext cx="541733" cy="48396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600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5" name="3 Metin kutusu"/>
          <p:cNvSpPr txBox="1">
            <a:spLocks noChangeArrowheads="1"/>
          </p:cNvSpPr>
          <p:nvPr/>
        </p:nvSpPr>
        <p:spPr bwMode="auto">
          <a:xfrm>
            <a:off x="1217451" y="1760061"/>
            <a:ext cx="996711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rgbClr val="3333CC"/>
                </a:solidFill>
                <a:latin typeface="+mj-lt"/>
              </a:rPr>
              <a:t>Koordinatlar, bir noktanın belirli bir referans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sisteminde konumunu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tanımlayan doğrusal ve </a:t>
            </a:r>
            <a:r>
              <a:rPr lang="tr-TR" sz="2000" b="1" dirty="0" err="1">
                <a:solidFill>
                  <a:srgbClr val="3333CC"/>
                </a:solidFill>
                <a:latin typeface="+mj-lt"/>
              </a:rPr>
              <a:t>açısal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büyüklüklerdir.</a:t>
            </a:r>
          </a:p>
          <a:p>
            <a:pPr>
              <a:lnSpc>
                <a:spcPct val="150000"/>
              </a:lnSpc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Bir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koordinat sistemini tanımlamak için:</a:t>
            </a:r>
          </a:p>
          <a:p>
            <a:pPr indent="457200">
              <a:lnSpc>
                <a:spcPct val="150000"/>
              </a:lnSpc>
            </a:pPr>
            <a:r>
              <a:rPr lang="tr-TR" sz="2000" b="1" dirty="0">
                <a:solidFill>
                  <a:srgbClr val="3333CC"/>
                </a:solidFill>
                <a:latin typeface="+mj-lt"/>
              </a:rPr>
              <a:t>• Başlangıç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noktasını</a:t>
            </a:r>
          </a:p>
          <a:p>
            <a:pPr indent="457200">
              <a:lnSpc>
                <a:spcPct val="150000"/>
              </a:lnSpc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• Dönüklüğünü</a:t>
            </a:r>
          </a:p>
          <a:p>
            <a:pPr indent="457200">
              <a:lnSpc>
                <a:spcPct val="150000"/>
              </a:lnSpc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• Birimini</a:t>
            </a: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   tanımlamak gerekir. </a:t>
            </a:r>
          </a:p>
        </p:txBody>
      </p:sp>
      <p:sp>
        <p:nvSpPr>
          <p:cNvPr id="2" name="Yukarı Ok 1">
            <a:hlinkClick r:id="rId2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968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5" name="3 Metin kutusu"/>
          <p:cNvSpPr txBox="1">
            <a:spLocks noChangeArrowheads="1"/>
          </p:cNvSpPr>
          <p:nvPr/>
        </p:nvSpPr>
        <p:spPr bwMode="auto">
          <a:xfrm>
            <a:off x="1031358" y="1762236"/>
            <a:ext cx="10228521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rgbClr val="FF0000"/>
                </a:solidFill>
                <a:latin typeface="+mj-lt"/>
              </a:rPr>
              <a:t>Coğrafi koordinat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sistemi:</a:t>
            </a:r>
            <a:endParaRPr lang="tr-TR" sz="20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endParaRPr lang="tr-TR" sz="1600" b="1" dirty="0">
              <a:solidFill>
                <a:srgbClr val="3333CC"/>
              </a:solidFill>
              <a:latin typeface="+mj-lt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Yeryüzü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üzerindeki bir noktanın konumunun enlem ve boylam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büyüklükleri ile 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referans elipsoidine göre tanımlandığı sistemdir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tr-TR" sz="2000" b="1" dirty="0">
              <a:solidFill>
                <a:srgbClr val="3333CC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rgbClr val="3333CC"/>
                </a:solidFill>
                <a:latin typeface="+mj-lt"/>
              </a:rPr>
              <a:t>Yer’in merkezi başlangıç noktasıdır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.</a:t>
            </a:r>
          </a:p>
          <a:p>
            <a:pPr>
              <a:lnSpc>
                <a:spcPct val="150000"/>
              </a:lnSpc>
            </a:pPr>
            <a:endParaRPr lang="tr-TR" sz="2000" b="1" dirty="0" smtClean="0">
              <a:solidFill>
                <a:srgbClr val="3333CC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Londra </a:t>
            </a:r>
            <a:r>
              <a:rPr lang="tr-TR" sz="2000" b="1" dirty="0" err="1">
                <a:solidFill>
                  <a:srgbClr val="3333CC"/>
                </a:solidFill>
                <a:latin typeface="+mj-lt"/>
              </a:rPr>
              <a:t>Greenwich</a:t>
            </a:r>
            <a:r>
              <a:rPr lang="tr-TR" sz="2000" b="1" dirty="0">
                <a:solidFill>
                  <a:srgbClr val="3333CC"/>
                </a:solidFill>
                <a:latin typeface="+mj-lt"/>
              </a:rPr>
              <a:t> Gözlemevi’nde </a:t>
            </a:r>
            <a:r>
              <a:rPr lang="tr-TR" sz="2000" b="1" dirty="0" smtClean="0">
                <a:solidFill>
                  <a:srgbClr val="3333CC"/>
                </a:solidFill>
                <a:latin typeface="+mj-lt"/>
              </a:rPr>
              <a:t>bulunan gök dürbünün ekseninden geçtiği varsayılan sıfır başlangıç meridyenidir.</a:t>
            </a:r>
          </a:p>
        </p:txBody>
      </p:sp>
      <p:sp>
        <p:nvSpPr>
          <p:cNvPr id="6" name="Yukarı Ok 5">
            <a:hlinkClick r:id="rId2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736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etin kutusu"/>
          <p:cNvSpPr txBox="1">
            <a:spLocks noChangeArrowheads="1"/>
          </p:cNvSpPr>
          <p:nvPr/>
        </p:nvSpPr>
        <p:spPr bwMode="auto">
          <a:xfrm>
            <a:off x="1766408" y="852841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KOORDİNAT SİSTEMLERİ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1461199" y="1508469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+mj-lt"/>
              </a:rPr>
              <a:t>Coğrafi koordinat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sistemi:</a:t>
            </a:r>
            <a:endParaRPr lang="tr-TR" sz="20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176" y="1965714"/>
            <a:ext cx="5172992" cy="443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Yukarı Ok 5">
            <a:hlinkClick r:id="rId3" action="ppaction://hlinksldjump"/>
          </p:cNvPr>
          <p:cNvSpPr/>
          <p:nvPr/>
        </p:nvSpPr>
        <p:spPr>
          <a:xfrm>
            <a:off x="11440633" y="5545713"/>
            <a:ext cx="404037" cy="3872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434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nu2_Yuvarlak Logolu">
  <a:themeElements>
    <a:clrScheme name="Sunu2_Yuvarlak Logol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 Klasik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unu2_Yuvarlak Logol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unu2_Yuvarlak Logolu">
  <a:themeElements>
    <a:clrScheme name="Özel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3333CC"/>
      </a:folHlink>
    </a:clrScheme>
    <a:fontScheme name="Ofis Klasik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unu2_Yuvarlak Logol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u2_Yuvarlak Logol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u2_Yuvarlak Logol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26750</TotalTime>
  <Words>492</Words>
  <Application>Microsoft Office PowerPoint</Application>
  <PresentationFormat>Özel</PresentationFormat>
  <Paragraphs>95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17</vt:i4>
      </vt:variant>
    </vt:vector>
  </HeadingPairs>
  <TitlesOfParts>
    <vt:vector size="19" baseType="lpstr">
      <vt:lpstr>Sunu2_Yuvarlak Logolu</vt:lpstr>
      <vt:lpstr>1_Sunu2_Yuvarlak Logolu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Serdar ERGÜNER</dc:creator>
  <cp:lastModifiedBy>tt</cp:lastModifiedBy>
  <cp:revision>458</cp:revision>
  <dcterms:created xsi:type="dcterms:W3CDTF">2015-01-12T10:45:31Z</dcterms:created>
  <dcterms:modified xsi:type="dcterms:W3CDTF">2021-10-26T09:46:17Z</dcterms:modified>
</cp:coreProperties>
</file>