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29" r:id="rId2"/>
    <p:sldId id="330" r:id="rId3"/>
    <p:sldId id="332" r:id="rId4"/>
    <p:sldId id="333" r:id="rId5"/>
    <p:sldId id="334" r:id="rId6"/>
    <p:sldId id="335" r:id="rId7"/>
    <p:sldId id="336" r:id="rId8"/>
    <p:sldId id="338" r:id="rId9"/>
    <p:sldId id="339" r:id="rId10"/>
    <p:sldId id="343" r:id="rId11"/>
    <p:sldId id="347" r:id="rId12"/>
    <p:sldId id="354" r:id="rId13"/>
    <p:sldId id="337" r:id="rId14"/>
    <p:sldId id="340" r:id="rId15"/>
    <p:sldId id="341" r:id="rId16"/>
    <p:sldId id="342" r:id="rId17"/>
    <p:sldId id="345" r:id="rId18"/>
    <p:sldId id="346" r:id="rId19"/>
    <p:sldId id="348" r:id="rId20"/>
    <p:sldId id="349" r:id="rId21"/>
    <p:sldId id="350" r:id="rId22"/>
    <p:sldId id="351" r:id="rId23"/>
    <p:sldId id="352" r:id="rId24"/>
    <p:sldId id="353"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218" autoAdjust="0"/>
    <p:restoredTop sz="94552" autoAdjust="0"/>
  </p:normalViewPr>
  <p:slideViewPr>
    <p:cSldViewPr>
      <p:cViewPr>
        <p:scale>
          <a:sx n="118" d="100"/>
          <a:sy n="118" d="100"/>
        </p:scale>
        <p:origin x="-528" y="6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EDF851-4ABD-46E8-AC5C-F236ED8D261E}" type="datetimeFigureOut">
              <a:rPr lang="tr-TR" smtClean="0"/>
              <a:pPr/>
              <a:t>5.02.2019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132D06-111C-469C-AAAE-8B6B9F280DA4}" type="slidenum">
              <a:rPr lang="tr-TR" smtClean="0"/>
              <a:pPr/>
              <a:t>‹#›</a:t>
            </a:fld>
            <a:endParaRPr lang="tr-TR"/>
          </a:p>
        </p:txBody>
      </p:sp>
    </p:spTree>
    <p:extLst>
      <p:ext uri="{BB962C8B-B14F-4D97-AF65-F5344CB8AC3E}">
        <p14:creationId xmlns="" xmlns:p14="http://schemas.microsoft.com/office/powerpoint/2010/main" val="2923367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D132D06-111C-469C-AAAE-8B6B9F280DA4}" type="slidenum">
              <a:rPr lang="tr-TR" smtClean="0"/>
              <a:pPr/>
              <a:t>6</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D132D06-111C-469C-AAAE-8B6B9F280DA4}" type="slidenum">
              <a:rPr lang="tr-TR" smtClean="0"/>
              <a:pPr/>
              <a:t>7</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D132D06-111C-469C-AAAE-8B6B9F280DA4}" type="slidenum">
              <a:rPr lang="tr-TR" smtClean="0"/>
              <a:pPr/>
              <a:t>8</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D132D06-111C-469C-AAAE-8B6B9F280DA4}" type="slidenum">
              <a:rPr lang="tr-TR" smtClean="0"/>
              <a:pPr/>
              <a:t>9</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D132D06-111C-469C-AAAE-8B6B9F280DA4}" type="slidenum">
              <a:rPr lang="tr-TR" smtClean="0"/>
              <a:pPr/>
              <a:t>10</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D132D06-111C-469C-AAAE-8B6B9F280DA4}" type="slidenum">
              <a:rPr lang="tr-TR" smtClean="0"/>
              <a:pPr/>
              <a:t>22</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D132D06-111C-469C-AAAE-8B6B9F280DA4}" type="slidenum">
              <a:rPr lang="tr-TR" smtClean="0"/>
              <a:pPr/>
              <a:t>23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70EA695-37F0-487A-A2B7-020CB649F355}" type="datetime1">
              <a:rPr lang="tr-TR" smtClean="0"/>
              <a:pPr/>
              <a:t>5.02.2019</a:t>
            </a:fld>
            <a:endParaRPr lang="tr-TR"/>
          </a:p>
        </p:txBody>
      </p:sp>
      <p:sp>
        <p:nvSpPr>
          <p:cNvPr id="5" name="4 Altbilgi Yer Tutucusu"/>
          <p:cNvSpPr>
            <a:spLocks noGrp="1"/>
          </p:cNvSpPr>
          <p:nvPr>
            <p:ph type="ftr" sz="quarter" idx="11"/>
          </p:nvPr>
        </p:nvSpPr>
        <p:spPr/>
        <p:txBody>
          <a:bodyPr/>
          <a:lstStyle/>
          <a:p>
            <a:r>
              <a:rPr lang="tr-TR" dirty="0" smtClean="0"/>
              <a:t>Şubat 2019</a:t>
            </a:r>
            <a:endParaRPr lang="tr-TR" dirty="0"/>
          </a:p>
        </p:txBody>
      </p:sp>
      <p:sp>
        <p:nvSpPr>
          <p:cNvPr id="6" name="5 Slayt Numarası Yer Tutucusu"/>
          <p:cNvSpPr>
            <a:spLocks noGrp="1"/>
          </p:cNvSpPr>
          <p:nvPr>
            <p:ph type="sldNum" sz="quarter" idx="12"/>
          </p:nvPr>
        </p:nvSpPr>
        <p:spPr/>
        <p:txBody>
          <a:bodyPr/>
          <a:lstStyle/>
          <a:p>
            <a:fld id="{9FC94D3D-1387-45E3-908F-794DCDD979EA}" type="slidenum">
              <a:rPr lang="tr-TR" smtClean="0"/>
              <a:pPr/>
              <a:t>‹#›</a:t>
            </a:fld>
            <a:endParaRPr lang="tr-TR"/>
          </a:p>
        </p:txBody>
      </p:sp>
      <p:sp>
        <p:nvSpPr>
          <p:cNvPr id="7" name="6 Başlık"/>
          <p:cNvSpPr>
            <a:spLocks noGrp="1"/>
          </p:cNvSpPr>
          <p:nvPr>
            <p:ph type="title"/>
          </p:nvPr>
        </p:nvSpPr>
        <p:spPr/>
        <p:txBody>
          <a:bodyPr/>
          <a:lstStyle/>
          <a:p>
            <a:r>
              <a:rPr lang="tr-TR" smtClean="0"/>
              <a:t>Asıl başlık stili için tıklatın</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0A13FE-4BC9-4863-9DBE-9DD0033347B2}" type="datetime1">
              <a:rPr lang="tr-TR" smtClean="0"/>
              <a:pPr/>
              <a:t>5.02.2019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dirty="0" smtClean="0"/>
              <a:t>Şubat 2018</a:t>
            </a:r>
            <a:endParaRPr lang="tr-TR" dirty="0"/>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C94D3D-1387-45E3-908F-794DCDD979EA}" type="slidenum">
              <a:rPr lang="tr-TR" smtClean="0"/>
              <a:pPr/>
              <a:t>‹#›</a:t>
            </a:fld>
            <a:endParaRPr lang="tr-TR"/>
          </a:p>
        </p:txBody>
      </p:sp>
      <p:cxnSp>
        <p:nvCxnSpPr>
          <p:cNvPr id="7" name="6 Düz Bağlayıcı"/>
          <p:cNvCxnSpPr/>
          <p:nvPr userDrawn="1"/>
        </p:nvCxnSpPr>
        <p:spPr>
          <a:xfrm>
            <a:off x="-32" y="6143644"/>
            <a:ext cx="9144000" cy="1588"/>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grpSp>
        <p:nvGrpSpPr>
          <p:cNvPr id="10" name="9 Grup"/>
          <p:cNvGrpSpPr/>
          <p:nvPr userDrawn="1"/>
        </p:nvGrpSpPr>
        <p:grpSpPr>
          <a:xfrm>
            <a:off x="8429652" y="6215082"/>
            <a:ext cx="540000" cy="538314"/>
            <a:chOff x="8429652" y="6215082"/>
            <a:chExt cx="540000" cy="538314"/>
          </a:xfrm>
        </p:grpSpPr>
        <p:grpSp>
          <p:nvGrpSpPr>
            <p:cNvPr id="11" name="Grup 24"/>
            <p:cNvGrpSpPr/>
            <p:nvPr/>
          </p:nvGrpSpPr>
          <p:grpSpPr>
            <a:xfrm flipH="1">
              <a:off x="8429652" y="6215077"/>
              <a:ext cx="540000" cy="503999"/>
              <a:chOff x="2580939" y="2960529"/>
              <a:chExt cx="622909" cy="612447"/>
            </a:xfrm>
          </p:grpSpPr>
          <p:sp>
            <p:nvSpPr>
              <p:cNvPr id="13" name="Dikdörtgen 26"/>
              <p:cNvSpPr/>
              <p:nvPr/>
            </p:nvSpPr>
            <p:spPr>
              <a:xfrm>
                <a:off x="2580939" y="2960529"/>
                <a:ext cx="360000" cy="3600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Dikdörtgen 27"/>
              <p:cNvSpPr/>
              <p:nvPr/>
            </p:nvSpPr>
            <p:spPr>
              <a:xfrm>
                <a:off x="2712713" y="3086940"/>
                <a:ext cx="360000" cy="360000"/>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Dikdörtgen 28"/>
              <p:cNvSpPr/>
              <p:nvPr/>
            </p:nvSpPr>
            <p:spPr>
              <a:xfrm>
                <a:off x="2843848" y="3212976"/>
                <a:ext cx="360000" cy="3600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pic>
          <p:nvPicPr>
            <p:cNvPr id="12" name="Picture 6" descr="tkgm logo ile ilgili gÃ¶rsel sonucu"/>
            <p:cNvPicPr>
              <a:picLocks noChangeAspect="1" noChangeArrowheads="1"/>
            </p:cNvPicPr>
            <p:nvPr/>
          </p:nvPicPr>
          <p:blipFill>
            <a:blip r:embed="rId4" cstate="print"/>
            <a:srcRect/>
            <a:stretch>
              <a:fillRect/>
            </a:stretch>
          </p:blipFill>
          <p:spPr bwMode="auto">
            <a:xfrm>
              <a:off x="8429652" y="6429396"/>
              <a:ext cx="337172" cy="324000"/>
            </a:xfrm>
            <a:prstGeom prst="rect">
              <a:avLst/>
            </a:prstGeom>
            <a:noFill/>
          </p:spPr>
        </p:pic>
      </p:grpSp>
      <p:grpSp>
        <p:nvGrpSpPr>
          <p:cNvPr id="16" name="15 Grup"/>
          <p:cNvGrpSpPr/>
          <p:nvPr userDrawn="1"/>
        </p:nvGrpSpPr>
        <p:grpSpPr>
          <a:xfrm>
            <a:off x="974632" y="447654"/>
            <a:ext cx="8007474" cy="85726"/>
            <a:chOff x="974632" y="428604"/>
            <a:chExt cx="8007474" cy="85726"/>
          </a:xfrm>
        </p:grpSpPr>
        <p:cxnSp>
          <p:nvCxnSpPr>
            <p:cNvPr id="17" name="Straight Connector 6"/>
            <p:cNvCxnSpPr/>
            <p:nvPr/>
          </p:nvCxnSpPr>
          <p:spPr>
            <a:xfrm flipV="1">
              <a:off x="1169896" y="514330"/>
              <a:ext cx="7812210" cy="0"/>
            </a:xfrm>
            <a:prstGeom prst="line">
              <a:avLst/>
            </a:prstGeom>
            <a:ln>
              <a:solidFill>
                <a:srgbClr val="F68222"/>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6"/>
            <p:cNvCxnSpPr/>
            <p:nvPr/>
          </p:nvCxnSpPr>
          <p:spPr>
            <a:xfrm flipV="1">
              <a:off x="974632" y="428604"/>
              <a:ext cx="7812210" cy="0"/>
            </a:xfrm>
            <a:prstGeom prst="line">
              <a:avLst/>
            </a:prstGeom>
            <a:ln>
              <a:solidFill>
                <a:srgbClr val="090EC7"/>
              </a:solidFill>
              <a:tailEnd type="oval"/>
            </a:ln>
          </p:spPr>
          <p:style>
            <a:lnRef idx="1">
              <a:schemeClr val="accent1"/>
            </a:lnRef>
            <a:fillRef idx="0">
              <a:schemeClr val="accent1"/>
            </a:fillRef>
            <a:effectRef idx="0">
              <a:schemeClr val="accent1"/>
            </a:effectRef>
            <a:fontRef idx="minor">
              <a:schemeClr val="tx1"/>
            </a:fontRef>
          </p:style>
        </p:cxnSp>
      </p:grpSp>
      <p:pic>
        <p:nvPicPr>
          <p:cNvPr id="19" name="Picture 4" descr="tkgm logo kutu ile ilgili gÃ¶rsel sonucu"/>
          <p:cNvPicPr>
            <a:picLocks noChangeAspect="1" noChangeArrowheads="1"/>
          </p:cNvPicPr>
          <p:nvPr userDrawn="1"/>
        </p:nvPicPr>
        <p:blipFill>
          <a:blip r:embed="rId5" cstate="print"/>
          <a:srcRect/>
          <a:stretch>
            <a:fillRect/>
          </a:stretch>
        </p:blipFill>
        <p:spPr bwMode="auto">
          <a:xfrm>
            <a:off x="75950" y="23789"/>
            <a:ext cx="995588" cy="936000"/>
          </a:xfrm>
          <a:prstGeom prst="rect">
            <a:avLst/>
          </a:prstGeom>
          <a:noFill/>
        </p:spPr>
      </p:pic>
      <p:sp>
        <p:nvSpPr>
          <p:cNvPr id="20" name="19 Metin kutusu"/>
          <p:cNvSpPr txBox="1"/>
          <p:nvPr userDrawn="1"/>
        </p:nvSpPr>
        <p:spPr>
          <a:xfrm>
            <a:off x="5857884" y="90464"/>
            <a:ext cx="2928958" cy="369332"/>
          </a:xfrm>
          <a:prstGeom prst="rect">
            <a:avLst/>
          </a:prstGeom>
          <a:noFill/>
        </p:spPr>
        <p:txBody>
          <a:bodyPr wrap="square" rtlCol="0">
            <a:spAutoFit/>
          </a:bodyPr>
          <a:lstStyle/>
          <a:p>
            <a:pPr algn="r"/>
            <a:r>
              <a:rPr lang="tr-TR" b="1" dirty="0" smtClean="0">
                <a:solidFill>
                  <a:srgbClr val="F68222"/>
                </a:solidFill>
              </a:rPr>
              <a:t>Kadastro Dairesi Başkanlığı</a:t>
            </a:r>
            <a:endParaRPr lang="tr-TR" b="1" dirty="0">
              <a:solidFill>
                <a:srgbClr val="F68222"/>
              </a:solidFill>
            </a:endParaRPr>
          </a:p>
        </p:txBody>
      </p:sp>
      <p:pic>
        <p:nvPicPr>
          <p:cNvPr id="1026" name="Picture 2"/>
          <p:cNvPicPr>
            <a:picLocks noChangeAspect="1" noChangeArrowheads="1"/>
          </p:cNvPicPr>
          <p:nvPr userDrawn="1"/>
        </p:nvPicPr>
        <p:blipFill>
          <a:blip r:embed="rId6" cstate="print"/>
          <a:srcRect/>
          <a:stretch>
            <a:fillRect/>
          </a:stretch>
        </p:blipFill>
        <p:spPr bwMode="auto">
          <a:xfrm>
            <a:off x="214282" y="6215082"/>
            <a:ext cx="571503" cy="535534"/>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50" r:id="rId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ctr">
              <a:buNone/>
            </a:pPr>
            <a:endParaRPr lang="tr-TR" sz="4000" b="1" dirty="0" smtClean="0"/>
          </a:p>
          <a:p>
            <a:pPr algn="ctr">
              <a:buNone/>
            </a:pPr>
            <a:endParaRPr lang="tr-TR" sz="4000" b="1" dirty="0" smtClean="0"/>
          </a:p>
          <a:p>
            <a:pPr algn="ctr">
              <a:buNone/>
            </a:pPr>
            <a:r>
              <a:rPr lang="tr-TR" sz="4000" b="1" dirty="0" smtClean="0"/>
              <a:t>KADASTRO MÜDÜRLÜKLERİ EĞİTİMİ</a:t>
            </a:r>
            <a:endParaRPr lang="tr-TR" sz="4000" b="1" dirty="0"/>
          </a:p>
        </p:txBody>
      </p:sp>
      <p:sp>
        <p:nvSpPr>
          <p:cNvPr id="3" name="2 Altbilgi Yer Tutucusu"/>
          <p:cNvSpPr>
            <a:spLocks noGrp="1"/>
          </p:cNvSpPr>
          <p:nvPr>
            <p:ph type="ftr" sz="quarter" idx="11"/>
          </p:nvPr>
        </p:nvSpPr>
        <p:spPr/>
        <p:txBody>
          <a:bodyPr/>
          <a:lstStyle/>
          <a:p>
            <a:r>
              <a:rPr lang="tr-TR" dirty="0" smtClean="0"/>
              <a:t>Şubat 2018</a:t>
            </a:r>
            <a:endParaRPr lang="tr-TR" dirty="0"/>
          </a:p>
        </p:txBody>
      </p:sp>
      <p:sp>
        <p:nvSpPr>
          <p:cNvPr id="4" name="3 Başlık"/>
          <p:cNvSpPr>
            <a:spLocks noGrp="1"/>
          </p:cNvSpPr>
          <p:nvPr>
            <p:ph type="title"/>
          </p:nvPr>
        </p:nvSpPr>
        <p:spPr/>
        <p:txBody>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600" b="1" dirty="0" smtClean="0"/>
              <a:t>İHALE ONAY BELGESİ</a:t>
            </a:r>
            <a:endParaRPr lang="tr-TR" sz="3600" b="1" dirty="0"/>
          </a:p>
        </p:txBody>
      </p:sp>
      <p:pic>
        <p:nvPicPr>
          <p:cNvPr id="2050" name="Picture 2"/>
          <p:cNvPicPr>
            <a:picLocks noChangeAspect="1" noChangeArrowheads="1"/>
          </p:cNvPicPr>
          <p:nvPr/>
        </p:nvPicPr>
        <p:blipFill>
          <a:blip r:embed="rId3"/>
          <a:srcRect/>
          <a:stretch>
            <a:fillRect/>
          </a:stretch>
        </p:blipFill>
        <p:spPr bwMode="auto">
          <a:xfrm>
            <a:off x="714347" y="1098151"/>
            <a:ext cx="7643867" cy="48105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bilgi Yer Tutucusu"/>
          <p:cNvSpPr>
            <a:spLocks noGrp="1"/>
          </p:cNvSpPr>
          <p:nvPr>
            <p:ph type="ftr" sz="quarter" idx="11"/>
          </p:nvPr>
        </p:nvSpPr>
        <p:spPr/>
        <p:txBody>
          <a:bodyPr/>
          <a:lstStyle/>
          <a:p>
            <a:r>
              <a:rPr lang="tr-TR" smtClean="0"/>
              <a:t>Şubat 2019</a:t>
            </a:r>
            <a:endParaRPr lang="tr-TR" dirty="0"/>
          </a:p>
        </p:txBody>
      </p:sp>
      <p:sp>
        <p:nvSpPr>
          <p:cNvPr id="6" name="Rectangle 1"/>
          <p:cNvSpPr>
            <a:spLocks noChangeArrowheads="1"/>
          </p:cNvSpPr>
          <p:nvPr/>
        </p:nvSpPr>
        <p:spPr bwMode="auto">
          <a:xfrm>
            <a:off x="428596" y="1000108"/>
            <a:ext cx="7643866" cy="3908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endParaRPr lang="tr-TR" sz="2000" dirty="0" smtClean="0">
              <a:solidFill>
                <a:srgbClr val="0000CC"/>
              </a:solidFill>
            </a:endParaRPr>
          </a:p>
          <a:p>
            <a:pPr lvl="0" algn="just"/>
            <a:endParaRPr lang="tr-TR" sz="2000" b="0" dirty="0" smtClean="0"/>
          </a:p>
          <a:p>
            <a:pPr lvl="0" algn="just"/>
            <a:r>
              <a:rPr lang="tr-TR" sz="3600" dirty="0" smtClean="0">
                <a:latin typeface="+mj-lt"/>
                <a:ea typeface="+mj-ea"/>
                <a:cs typeface="+mj-cs"/>
              </a:rPr>
              <a:t>İhale Yetkilisi;</a:t>
            </a:r>
          </a:p>
          <a:p>
            <a:pPr lvl="0" algn="just"/>
            <a:endParaRPr lang="tr-TR" sz="2000" b="0" dirty="0" smtClean="0"/>
          </a:p>
          <a:p>
            <a:pPr lvl="0" algn="just">
              <a:buFont typeface="Wingdings" pitchFamily="2" charset="2"/>
              <a:buChar char="q"/>
            </a:pPr>
            <a:r>
              <a:rPr lang="tr-TR" sz="2400" b="0" dirty="0" smtClean="0"/>
              <a:t> İhale,</a:t>
            </a:r>
          </a:p>
          <a:p>
            <a:pPr lvl="0" algn="just">
              <a:buFont typeface="Wingdings" pitchFamily="2" charset="2"/>
              <a:buChar char="q"/>
            </a:pPr>
            <a:r>
              <a:rPr lang="tr-TR" sz="2400" b="0" dirty="0" smtClean="0"/>
              <a:t> Sözleşme,</a:t>
            </a:r>
          </a:p>
          <a:p>
            <a:pPr lvl="0" algn="just">
              <a:buFont typeface="Wingdings" pitchFamily="2" charset="2"/>
              <a:buChar char="q"/>
            </a:pPr>
            <a:r>
              <a:rPr lang="tr-TR" sz="2400" b="0" dirty="0" smtClean="0"/>
              <a:t> Harcama yapma,</a:t>
            </a:r>
          </a:p>
          <a:p>
            <a:pPr lvl="0" algn="just"/>
            <a:endParaRPr lang="tr-TR" sz="2000" b="0" dirty="0" smtClean="0">
              <a:solidFill>
                <a:srgbClr val="FF0000"/>
              </a:solidFill>
            </a:endParaRPr>
          </a:p>
          <a:p>
            <a:pPr lvl="0" algn="just"/>
            <a:r>
              <a:rPr lang="tr-TR" sz="2000" b="0" dirty="0" smtClean="0">
                <a:solidFill>
                  <a:srgbClr val="FF0000"/>
                </a:solidFill>
              </a:rPr>
              <a:t> </a:t>
            </a:r>
            <a:r>
              <a:rPr lang="tr-TR" sz="2000" b="0" dirty="0" smtClean="0"/>
              <a:t>yetki ve sorumluluğuna sahip olan kişidir.</a:t>
            </a:r>
          </a:p>
          <a:p>
            <a:pPr algn="just"/>
            <a:endParaRPr lang="tr-TR" sz="2000" b="0" dirty="0" smtClean="0"/>
          </a:p>
          <a:p>
            <a:pPr algn="just"/>
            <a:endParaRPr lang="tr-TR" sz="2000" b="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28596" y="1571612"/>
            <a:ext cx="8229600" cy="4525963"/>
          </a:xfrm>
        </p:spPr>
        <p:txBody>
          <a:bodyPr>
            <a:normAutofit fontScale="77500" lnSpcReduction="20000"/>
          </a:bodyPr>
          <a:lstStyle/>
          <a:p>
            <a:pPr>
              <a:buNone/>
            </a:pPr>
            <a:r>
              <a:rPr lang="tr-TR" b="1" dirty="0" smtClean="0"/>
              <a:t>	4734 </a:t>
            </a:r>
            <a:r>
              <a:rPr lang="tr-TR" b="1" dirty="0" smtClean="0"/>
              <a:t>Sayılı K.İ.K. </a:t>
            </a:r>
            <a:r>
              <a:rPr lang="tr-TR" b="1" dirty="0" smtClean="0"/>
              <a:t>13.madde b/3</a:t>
            </a:r>
            <a:endParaRPr lang="tr-TR" b="1" dirty="0" smtClean="0"/>
          </a:p>
          <a:p>
            <a:pPr>
              <a:buNone/>
            </a:pPr>
            <a:r>
              <a:rPr lang="tr-TR" b="1" dirty="0" smtClean="0"/>
              <a:t>	b</a:t>
            </a:r>
            <a:r>
              <a:rPr lang="tr-TR" b="1" dirty="0" smtClean="0"/>
              <a:t>)</a:t>
            </a:r>
            <a:r>
              <a:rPr lang="tr-TR" dirty="0" smtClean="0"/>
              <a:t> Yaklaşık maliyeti 8 inci maddede belirtilen eşik değerlerin altında kalan ihalelerden;</a:t>
            </a:r>
          </a:p>
          <a:p>
            <a:pPr algn="just">
              <a:buNone/>
            </a:pPr>
            <a:r>
              <a:rPr lang="tr-TR" b="1" dirty="0" smtClean="0"/>
              <a:t>	3)</a:t>
            </a:r>
            <a:r>
              <a:rPr lang="tr-TR" dirty="0" smtClean="0"/>
              <a:t> Yaklaşık maliyeti </a:t>
            </a:r>
            <a:r>
              <a:rPr lang="tr-TR" dirty="0" err="1" smtClean="0"/>
              <a:t>altmışmilyar</a:t>
            </a:r>
            <a:r>
              <a:rPr lang="tr-TR" dirty="0" smtClean="0"/>
              <a:t> Türk Lirasının </a:t>
            </a:r>
            <a:r>
              <a:rPr lang="tr-TR" b="1" dirty="0" smtClean="0"/>
              <a:t>(</a:t>
            </a:r>
            <a:r>
              <a:rPr lang="tr-TR" b="1" dirty="0" err="1" smtClean="0"/>
              <a:t>Üçyüzaltmışbirbindörtyüzseksenbir</a:t>
            </a:r>
            <a:r>
              <a:rPr lang="tr-TR" b="1" dirty="0" smtClean="0"/>
              <a:t> Türk Lirasının)</a:t>
            </a:r>
            <a:r>
              <a:rPr lang="tr-TR" baseline="30000" dirty="0" smtClean="0"/>
              <a:t>* </a:t>
            </a:r>
            <a:r>
              <a:rPr lang="tr-TR" dirty="0" smtClean="0"/>
              <a:t>üzerinde ve eşik değerin altında olan mal veya hizmet alımları ile </a:t>
            </a:r>
            <a:r>
              <a:rPr lang="tr-TR" dirty="0" err="1" smtClean="0"/>
              <a:t>beşyüzmilyar</a:t>
            </a:r>
            <a:r>
              <a:rPr lang="tr-TR" dirty="0" smtClean="0"/>
              <a:t> Türk Lirasının </a:t>
            </a:r>
            <a:r>
              <a:rPr lang="tr-TR" b="1" dirty="0" smtClean="0"/>
              <a:t>(</a:t>
            </a:r>
            <a:r>
              <a:rPr lang="tr-TR" b="1" dirty="0" err="1" smtClean="0"/>
              <a:t>Üçmilyononikibinbeşyüziki</a:t>
            </a:r>
            <a:r>
              <a:rPr lang="tr-TR" b="1" dirty="0" smtClean="0"/>
              <a:t> Türk Lirasının)</a:t>
            </a:r>
            <a:r>
              <a:rPr lang="tr-TR" baseline="30000" dirty="0" smtClean="0"/>
              <a:t>*</a:t>
            </a:r>
            <a:r>
              <a:rPr lang="tr-TR" dirty="0" smtClean="0"/>
              <a:t>üzerinde ve eşik değerin altında olan yapım işlerinin ihalesi, ihale tarihinden en az </a:t>
            </a:r>
            <a:r>
              <a:rPr lang="tr-TR" dirty="0" err="1" smtClean="0"/>
              <a:t>yirmibir</a:t>
            </a:r>
            <a:r>
              <a:rPr lang="tr-TR" dirty="0" smtClean="0"/>
              <a:t> gün önce Kamu İhale Bülteninde ve işin yapılacağı yerde çıkan gazetelerin birinde  </a:t>
            </a:r>
            <a:r>
              <a:rPr lang="tr-TR" b="1" dirty="0" smtClean="0">
                <a:solidFill>
                  <a:srgbClr val="FF0000"/>
                </a:solidFill>
              </a:rPr>
              <a:t>(BİK)</a:t>
            </a:r>
          </a:p>
          <a:p>
            <a:pPr algn="just">
              <a:buNone/>
            </a:pPr>
            <a:r>
              <a:rPr lang="tr-TR" dirty="0" smtClean="0"/>
              <a:t>	En az birer defa yayımlanmak suretiyle ilân edilerek duyurulur.</a:t>
            </a:r>
          </a:p>
          <a:p>
            <a:pPr>
              <a:buNone/>
            </a:pPr>
            <a:endParaRPr lang="tr-TR"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lstStyle/>
          <a:p>
            <a:r>
              <a:rPr lang="tr-TR" dirty="0" smtClean="0"/>
              <a:t>İHALE İLANI</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600200"/>
            <a:ext cx="7758138" cy="4525963"/>
          </a:xfrm>
        </p:spPr>
        <p:txBody>
          <a:bodyPr/>
          <a:lstStyle/>
          <a:p>
            <a:pPr>
              <a:buNone/>
            </a:pPr>
            <a:endParaRPr lang="tr-TR" dirty="0" smtClean="0"/>
          </a:p>
          <a:p>
            <a:pPr algn="just">
              <a:buNone/>
            </a:pPr>
            <a:r>
              <a:rPr lang="tr-TR" dirty="0" smtClean="0"/>
              <a:t>	İhaleye ait özel teknik şartname ve örnek birim fiyat teklif cetveli Başkanlığımız tarafından müdürlüklere verilecektir.</a:t>
            </a:r>
          </a:p>
          <a:p>
            <a:pPr>
              <a:buNone/>
            </a:pPr>
            <a:r>
              <a:rPr lang="tr-TR" dirty="0" smtClean="0"/>
              <a:t>	</a:t>
            </a:r>
            <a:endParaRPr lang="tr-TR"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lstStyle/>
          <a:p>
            <a:r>
              <a:rPr lang="tr-TR" dirty="0" smtClean="0"/>
              <a:t>DOKÜMANLAR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buNone/>
            </a:pPr>
            <a:r>
              <a:rPr lang="tr-TR" sz="2800" b="1" dirty="0" smtClean="0"/>
              <a:t>	</a:t>
            </a:r>
          </a:p>
          <a:p>
            <a:pPr>
              <a:buNone/>
            </a:pPr>
            <a:r>
              <a:rPr lang="tr-TR" sz="2800" b="1" dirty="0" smtClean="0"/>
              <a:t>	</a:t>
            </a:r>
            <a:r>
              <a:rPr lang="tr-TR" sz="2800" b="1" dirty="0" smtClean="0"/>
              <a:t>Danışmalık </a:t>
            </a:r>
            <a:r>
              <a:rPr lang="tr-TR" sz="2800" b="1" dirty="0" smtClean="0"/>
              <a:t>Hizmet Alımları Yön. Madde </a:t>
            </a:r>
            <a:r>
              <a:rPr lang="tr-TR" sz="2800" b="1" dirty="0" smtClean="0"/>
              <a:t>13</a:t>
            </a:r>
          </a:p>
          <a:p>
            <a:pPr algn="just">
              <a:buNone/>
            </a:pPr>
            <a:r>
              <a:rPr lang="tr-TR" sz="2800" dirty="0" smtClean="0"/>
              <a:t>	</a:t>
            </a:r>
            <a:r>
              <a:rPr lang="tr-TR" sz="2800" dirty="0" smtClean="0"/>
              <a:t>İhale </a:t>
            </a:r>
            <a:r>
              <a:rPr lang="tr-TR" sz="2800" dirty="0" smtClean="0"/>
              <a:t>ve ön yeterlik dokümanının hazırlanmasından önce idare tarafından EKAP üzerinden ihale kaydı yapılır. İhale kaydı yapılan her bir ihaleye ihale kayıt numarası verilir ve bu aşamadan sonra ihale ile ilgili yapılacak her işlemde bu numara kullanılır.</a:t>
            </a:r>
            <a:endParaRPr lang="tr-TR" sz="2800" b="1"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5" name="4 Başlık"/>
          <p:cNvSpPr>
            <a:spLocks noGrp="1"/>
          </p:cNvSpPr>
          <p:nvPr>
            <p:ph type="title"/>
          </p:nvPr>
        </p:nvSpPr>
        <p:spPr/>
        <p:txBody>
          <a:bodyPr>
            <a:normAutofit fontScale="90000"/>
          </a:bodyPr>
          <a:lstStyle/>
          <a:p>
            <a:r>
              <a:rPr lang="tr-TR" sz="4000" dirty="0" smtClean="0"/>
              <a:t/>
            </a:r>
            <a:br>
              <a:rPr lang="tr-TR" sz="4000" dirty="0" smtClean="0"/>
            </a:br>
            <a:r>
              <a:rPr lang="tr-TR" sz="4000" dirty="0" smtClean="0"/>
              <a:t/>
            </a:r>
            <a:br>
              <a:rPr lang="tr-TR" sz="4000" dirty="0" smtClean="0"/>
            </a:br>
            <a:r>
              <a:rPr lang="tr-TR" sz="4000" b="1" dirty="0" smtClean="0"/>
              <a:t>İhale </a:t>
            </a:r>
            <a:r>
              <a:rPr lang="tr-TR" sz="4000" b="1" dirty="0" smtClean="0"/>
              <a:t>kaydı, ihale ve ön yeterlik dokümanının hazırlanması </a:t>
            </a: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pPr>
              <a:buNone/>
            </a:pPr>
            <a:r>
              <a:rPr lang="tr-TR" b="1" dirty="0" smtClean="0"/>
              <a:t>	Danışmalık </a:t>
            </a:r>
            <a:r>
              <a:rPr lang="tr-TR" b="1" dirty="0" smtClean="0"/>
              <a:t>Hizmet Alımları Yön. Madde </a:t>
            </a:r>
            <a:r>
              <a:rPr lang="tr-TR" b="1" dirty="0" smtClean="0"/>
              <a:t>19</a:t>
            </a:r>
          </a:p>
          <a:p>
            <a:pPr algn="just">
              <a:buNone/>
            </a:pPr>
            <a:r>
              <a:rPr lang="tr-TR" sz="2600" dirty="0" smtClean="0"/>
              <a:t> </a:t>
            </a:r>
            <a:r>
              <a:rPr lang="tr-TR" sz="2600" dirty="0" smtClean="0"/>
              <a:t>	İhale </a:t>
            </a:r>
            <a:r>
              <a:rPr lang="tr-TR" sz="2600" dirty="0" smtClean="0"/>
              <a:t>yetkilisi, ihaleyi gerçekleştirmek üzere Kanunun 6 </a:t>
            </a:r>
            <a:r>
              <a:rPr lang="tr-TR" sz="2600" dirty="0" err="1" smtClean="0"/>
              <a:t>ncı</a:t>
            </a:r>
            <a:r>
              <a:rPr lang="tr-TR" sz="2600" dirty="0" smtClean="0"/>
              <a:t> maddesi gereğince, ön yeterlik ilan tarihini izleyen en geç </a:t>
            </a:r>
            <a:r>
              <a:rPr lang="tr-TR" sz="2600" dirty="0" smtClean="0"/>
              <a:t>üç </a:t>
            </a:r>
            <a:r>
              <a:rPr lang="tr-TR" sz="2600" dirty="0" smtClean="0"/>
              <a:t>gün içinde ihale komisyonunu oluşturur</a:t>
            </a:r>
            <a:r>
              <a:rPr lang="tr-TR" sz="2600" dirty="0" smtClean="0"/>
              <a:t>.</a:t>
            </a:r>
          </a:p>
          <a:p>
            <a:pPr algn="just">
              <a:buNone/>
            </a:pPr>
            <a:r>
              <a:rPr lang="tr-TR" sz="2600" b="1" dirty="0" smtClean="0"/>
              <a:t>	</a:t>
            </a:r>
            <a:r>
              <a:rPr lang="tr-TR" sz="2800" b="1" dirty="0" smtClean="0"/>
              <a:t>4734 K.İ.K. Madde </a:t>
            </a:r>
            <a:r>
              <a:rPr lang="tr-TR" sz="2800" b="1" dirty="0" smtClean="0"/>
              <a:t>6-</a:t>
            </a:r>
            <a:r>
              <a:rPr lang="tr-TR" sz="2800" dirty="0" smtClean="0"/>
              <a:t> İhale yetkilisi, biri başkan olmak üzere, ikisinin ihale konusu işin uzmanı olması şartıyla, ilgili idare personelinden en az dört kişinin ve muhasebe veya malî işlerden sorumlu bir personelin katılımıyla kurulacak en az beş ve tek sayıda kişiden oluşan ihale komisyonunu, yedek üyeler de dahil olmak üzere görevlendirir.</a:t>
            </a:r>
          </a:p>
          <a:p>
            <a:pPr algn="just">
              <a:buNone/>
            </a:pPr>
            <a:endParaRPr lang="tr-TR" sz="2600"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a:xfrm>
            <a:off x="500034" y="428604"/>
            <a:ext cx="8229600" cy="1143000"/>
          </a:xfrm>
        </p:spPr>
        <p:txBody>
          <a:bodyPr>
            <a:noAutofit/>
          </a:bodyPr>
          <a:lstStyle/>
          <a:p>
            <a:r>
              <a:rPr lang="tr-TR" sz="3600" b="1" dirty="0" smtClean="0"/>
              <a:t>İhale komisyonunun kurulması </a:t>
            </a:r>
            <a:r>
              <a:rPr lang="tr-TR" sz="3600" b="1" dirty="0" smtClean="0"/>
              <a:t/>
            </a:r>
            <a:br>
              <a:rPr lang="tr-TR" sz="3600" b="1" dirty="0" smtClean="0"/>
            </a:br>
            <a:r>
              <a:rPr lang="tr-TR" sz="3600" b="1" dirty="0" smtClean="0"/>
              <a:t>ve </a:t>
            </a:r>
            <a:r>
              <a:rPr lang="tr-TR" sz="3600" b="1" dirty="0" smtClean="0"/>
              <a:t>çalışma esasları</a:t>
            </a:r>
            <a:endParaRPr lang="tr-TR"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pPr>
              <a:buNone/>
            </a:pPr>
            <a:r>
              <a:rPr lang="tr-TR" b="1" dirty="0" smtClean="0"/>
              <a:t>	Danışmalık </a:t>
            </a:r>
            <a:r>
              <a:rPr lang="tr-TR" b="1" dirty="0" smtClean="0"/>
              <a:t>Hizmet Alımları Yön. Madde </a:t>
            </a:r>
            <a:r>
              <a:rPr lang="tr-TR" b="1" dirty="0" smtClean="0"/>
              <a:t>19</a:t>
            </a:r>
          </a:p>
          <a:p>
            <a:pPr algn="just">
              <a:buNone/>
            </a:pPr>
            <a:r>
              <a:rPr lang="tr-TR" sz="2600" dirty="0" smtClean="0"/>
              <a:t> </a:t>
            </a:r>
            <a:r>
              <a:rPr lang="tr-TR" sz="2600" dirty="0" smtClean="0"/>
              <a:t>	İhale </a:t>
            </a:r>
            <a:r>
              <a:rPr lang="tr-TR" sz="2600" dirty="0" smtClean="0"/>
              <a:t>yetkilisi, ihaleyi gerçekleştirmek üzere Kanunun 6 </a:t>
            </a:r>
            <a:r>
              <a:rPr lang="tr-TR" sz="2600" dirty="0" err="1" smtClean="0"/>
              <a:t>ncı</a:t>
            </a:r>
            <a:r>
              <a:rPr lang="tr-TR" sz="2600" dirty="0" smtClean="0"/>
              <a:t> maddesi gereğince, ön yeterlik ilan tarihini izleyen en geç </a:t>
            </a:r>
            <a:r>
              <a:rPr lang="tr-TR" sz="2600" dirty="0" smtClean="0"/>
              <a:t>üç </a:t>
            </a:r>
            <a:r>
              <a:rPr lang="tr-TR" sz="2600" dirty="0" smtClean="0"/>
              <a:t>gün içinde ihale komisyonunu oluşturur</a:t>
            </a:r>
            <a:r>
              <a:rPr lang="tr-TR" sz="2600" dirty="0" smtClean="0"/>
              <a:t>.</a:t>
            </a:r>
          </a:p>
          <a:p>
            <a:pPr algn="just">
              <a:buNone/>
            </a:pPr>
            <a:r>
              <a:rPr lang="tr-TR" sz="2600" b="1" dirty="0" smtClean="0"/>
              <a:t>	</a:t>
            </a:r>
            <a:r>
              <a:rPr lang="tr-TR" sz="2800" b="1" dirty="0" smtClean="0"/>
              <a:t>4734 K.İ.K. Madde </a:t>
            </a:r>
            <a:r>
              <a:rPr lang="tr-TR" sz="2800" b="1" dirty="0" smtClean="0"/>
              <a:t>6-</a:t>
            </a:r>
            <a:r>
              <a:rPr lang="tr-TR" sz="2800" dirty="0" smtClean="0"/>
              <a:t> İhale yetkilisi, biri başkan olmak üzere, ikisinin ihale konusu işin uzmanı olması şartıyla, ilgili idare personelinden en az dört kişinin ve muhasebe veya malî işlerden sorumlu bir personelin katılımıyla kurulacak en az beş ve tek sayıda kişiden oluşan ihale komisyonunu, yedek üyeler de dahil olmak üzere görevlendirir.</a:t>
            </a:r>
          </a:p>
          <a:p>
            <a:pPr algn="just">
              <a:buNone/>
            </a:pPr>
            <a:endParaRPr lang="tr-TR" sz="2600"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a:xfrm>
            <a:off x="500034" y="428604"/>
            <a:ext cx="8229600" cy="1143000"/>
          </a:xfrm>
        </p:spPr>
        <p:txBody>
          <a:bodyPr>
            <a:noAutofit/>
          </a:bodyPr>
          <a:lstStyle/>
          <a:p>
            <a:r>
              <a:rPr lang="tr-TR" sz="3600" b="1" dirty="0" smtClean="0"/>
              <a:t>İhale komisyonunun kurulması </a:t>
            </a:r>
            <a:r>
              <a:rPr lang="tr-TR" sz="3600" b="1" dirty="0" smtClean="0"/>
              <a:t/>
            </a:r>
            <a:br>
              <a:rPr lang="tr-TR" sz="3600" b="1" dirty="0" smtClean="0"/>
            </a:br>
            <a:r>
              <a:rPr lang="tr-TR" sz="3600" b="1" dirty="0" smtClean="0"/>
              <a:t>ve </a:t>
            </a:r>
            <a:r>
              <a:rPr lang="tr-TR" sz="3600" b="1" dirty="0" smtClean="0"/>
              <a:t>çalışma esasları</a:t>
            </a:r>
            <a:endParaRPr lang="tr-TR" sz="3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357298"/>
            <a:ext cx="8229600" cy="4768865"/>
          </a:xfrm>
        </p:spPr>
        <p:txBody>
          <a:bodyPr>
            <a:normAutofit fontScale="70000" lnSpcReduction="20000"/>
          </a:bodyPr>
          <a:lstStyle/>
          <a:p>
            <a:pPr>
              <a:buNone/>
            </a:pPr>
            <a:r>
              <a:rPr lang="tr-TR" b="1" dirty="0" smtClean="0"/>
              <a:t>Danışmalık Hizmet Alımları Yön. Madde </a:t>
            </a:r>
            <a:r>
              <a:rPr lang="tr-TR" b="1" dirty="0" smtClean="0"/>
              <a:t>20</a:t>
            </a:r>
          </a:p>
          <a:p>
            <a:pPr algn="just">
              <a:buNone/>
            </a:pPr>
            <a:r>
              <a:rPr lang="tr-TR" dirty="0" smtClean="0"/>
              <a:t>	(</a:t>
            </a:r>
            <a:r>
              <a:rPr lang="tr-TR" dirty="0" smtClean="0"/>
              <a:t>1) İdare, ihalesi yapılacak her iş için bir ihale işlem dosyası düzenler. </a:t>
            </a:r>
            <a:r>
              <a:rPr lang="tr-TR" b="1" dirty="0" smtClean="0"/>
              <a:t>(Değişik cümle:RG-16/3/2011-27876) </a:t>
            </a:r>
            <a:r>
              <a:rPr lang="tr-TR" dirty="0" smtClean="0"/>
              <a:t>Bu dosyada ihale sürecinin bulunduğu aşamaya göre EKAP üzerinden hazırlanarak çıktısı alınanlar dahil aşağıdaki belgeler yer alır:</a:t>
            </a:r>
          </a:p>
          <a:p>
            <a:pPr algn="just">
              <a:buNone/>
            </a:pPr>
            <a:r>
              <a:rPr lang="tr-TR" dirty="0" smtClean="0"/>
              <a:t>	a</a:t>
            </a:r>
            <a:r>
              <a:rPr lang="tr-TR" dirty="0" smtClean="0"/>
              <a:t>) İhale onay belgesi ve eki yaklaşık maliyet hesap cetveli,</a:t>
            </a:r>
          </a:p>
          <a:p>
            <a:pPr algn="just">
              <a:buNone/>
            </a:pPr>
            <a:r>
              <a:rPr lang="tr-TR" dirty="0" smtClean="0"/>
              <a:t>	b</a:t>
            </a:r>
            <a:r>
              <a:rPr lang="tr-TR" dirty="0" smtClean="0"/>
              <a:t>) Ön yeterlik ve ihale dokümanı ile düzenlenmiş ise zeyilname ve yapılmış ise açıklamalar,</a:t>
            </a:r>
          </a:p>
          <a:p>
            <a:pPr algn="just">
              <a:buNone/>
            </a:pPr>
            <a:r>
              <a:rPr lang="tr-TR" dirty="0" smtClean="0"/>
              <a:t>	c</a:t>
            </a:r>
            <a:r>
              <a:rPr lang="tr-TR" dirty="0" smtClean="0"/>
              <a:t>) Ön yeterlik dokümanının basım maliyetinin, dokümanın posta yoluyla satılmasının öngörülmesi halinde ise ayrıca posta maliyetinin tespitine ilişkin belge ve bilgileri içeren tutanak,</a:t>
            </a:r>
          </a:p>
          <a:p>
            <a:pPr algn="just">
              <a:buNone/>
            </a:pPr>
            <a:r>
              <a:rPr lang="tr-TR" dirty="0" smtClean="0"/>
              <a:t>	ç</a:t>
            </a:r>
            <a:r>
              <a:rPr lang="tr-TR" dirty="0" smtClean="0"/>
              <a:t>) İlan ve davet metinleri,</a:t>
            </a:r>
          </a:p>
          <a:p>
            <a:pPr algn="just">
              <a:buNone/>
            </a:pPr>
            <a:r>
              <a:rPr lang="tr-TR" dirty="0" smtClean="0"/>
              <a:t>	d</a:t>
            </a:r>
            <a:r>
              <a:rPr lang="tr-TR" dirty="0" smtClean="0"/>
              <a:t>) Şikayet başvuruları ile bu başvurular üzerine idare tarafından alınan kararlar ve bunların bildirimine ilişkin belgeler,</a:t>
            </a:r>
          </a:p>
          <a:p>
            <a:pPr>
              <a:buNone/>
            </a:pPr>
            <a:r>
              <a:rPr lang="tr-TR" dirty="0" smtClean="0"/>
              <a:t>	</a:t>
            </a:r>
            <a:endParaRPr lang="tr-TR"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600" b="1" dirty="0" smtClean="0"/>
              <a:t>İHALE İŞLEM DOSYASI</a:t>
            </a:r>
            <a:endParaRPr lang="tr-TR" sz="3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357298"/>
            <a:ext cx="8229600" cy="4768865"/>
          </a:xfrm>
        </p:spPr>
        <p:txBody>
          <a:bodyPr>
            <a:normAutofit fontScale="70000" lnSpcReduction="20000"/>
          </a:bodyPr>
          <a:lstStyle/>
          <a:p>
            <a:pPr>
              <a:buNone/>
            </a:pPr>
            <a:r>
              <a:rPr lang="tr-TR" b="1" dirty="0" smtClean="0"/>
              <a:t>Danışmalık Hizmet Alımları Yön. Madde </a:t>
            </a:r>
            <a:r>
              <a:rPr lang="tr-TR" b="1" dirty="0" smtClean="0"/>
              <a:t>20</a:t>
            </a:r>
          </a:p>
          <a:p>
            <a:pPr>
              <a:buNone/>
            </a:pPr>
            <a:r>
              <a:rPr lang="tr-TR" dirty="0" smtClean="0"/>
              <a:t>	</a:t>
            </a:r>
            <a:endParaRPr lang="tr-TR" dirty="0" smtClean="0"/>
          </a:p>
          <a:p>
            <a:pPr algn="just">
              <a:buNone/>
            </a:pPr>
            <a:r>
              <a:rPr lang="tr-TR" dirty="0" smtClean="0"/>
              <a:t>	e</a:t>
            </a:r>
            <a:r>
              <a:rPr lang="tr-TR" dirty="0" smtClean="0"/>
              <a:t>) </a:t>
            </a:r>
            <a:r>
              <a:rPr lang="tr-TR" dirty="0" err="1" smtClean="0"/>
              <a:t>İtirazen</a:t>
            </a:r>
            <a:r>
              <a:rPr lang="tr-TR" dirty="0" smtClean="0"/>
              <a:t> şikayet başvurusunda bulunulmuş ise başvuruya ilişkin olarak idare ile Kurum arasındaki tüm yazışmalar ve Kurumun verdiği kararların onaylı örnekleri,</a:t>
            </a:r>
          </a:p>
          <a:p>
            <a:pPr algn="just">
              <a:buNone/>
            </a:pPr>
            <a:r>
              <a:rPr lang="tr-TR" dirty="0" smtClean="0"/>
              <a:t>	f</a:t>
            </a:r>
            <a:r>
              <a:rPr lang="tr-TR" dirty="0" smtClean="0"/>
              <a:t>) Aday ve istekliler tarafından sunulan başvurular veya teklifler,</a:t>
            </a:r>
          </a:p>
          <a:p>
            <a:pPr algn="just">
              <a:buNone/>
            </a:pPr>
            <a:r>
              <a:rPr lang="tr-TR" dirty="0" smtClean="0"/>
              <a:t>	g</a:t>
            </a:r>
            <a:r>
              <a:rPr lang="tr-TR" dirty="0" smtClean="0"/>
              <a:t>) İhale komisyonu tutanak ve kararları,</a:t>
            </a:r>
          </a:p>
          <a:p>
            <a:pPr algn="just">
              <a:buNone/>
            </a:pPr>
            <a:r>
              <a:rPr lang="tr-TR" dirty="0" smtClean="0"/>
              <a:t>	</a:t>
            </a:r>
            <a:r>
              <a:rPr lang="tr-TR" dirty="0" smtClean="0"/>
              <a:t>ğ</a:t>
            </a:r>
            <a:r>
              <a:rPr lang="tr-TR" dirty="0" smtClean="0"/>
              <a:t>) Sözleşme bedelinin Kanunun 53 üncü maddesinin (j) bendinin (1) numaralı alt bendinde belirtilen miktarı aşması durumunda bu bedel üzerinden hesaplanacak tutarın Kurumun banka hesabına yatırıldığına ilişkin makbuzun aslı,</a:t>
            </a:r>
          </a:p>
          <a:p>
            <a:pPr algn="just">
              <a:buNone/>
            </a:pPr>
            <a:r>
              <a:rPr lang="tr-TR" dirty="0" smtClean="0"/>
              <a:t>	h</a:t>
            </a:r>
            <a:r>
              <a:rPr lang="tr-TR" dirty="0" smtClean="0"/>
              <a:t>) İhale süreci ile ilgili diğer belgeler.</a:t>
            </a:r>
          </a:p>
          <a:p>
            <a:pPr algn="just">
              <a:buNone/>
            </a:pPr>
            <a:r>
              <a:rPr lang="tr-TR" dirty="0" smtClean="0"/>
              <a:t>	(</a:t>
            </a:r>
            <a:r>
              <a:rPr lang="tr-TR" dirty="0" smtClean="0"/>
              <a:t>2) İhale işlem dosyasının birer örneği, ön yeterlik ilanını izleyen üç gün içinde idare tarafından ihale komisyonu üyelerine verilir.</a:t>
            </a:r>
          </a:p>
          <a:p>
            <a:pPr>
              <a:buNone/>
            </a:pPr>
            <a:endParaRPr lang="tr-TR"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600" b="1" dirty="0" smtClean="0"/>
              <a:t>İHALE İŞLEM DOSYASI</a:t>
            </a:r>
            <a:endParaRPr lang="tr-TR" sz="3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214422"/>
            <a:ext cx="8229600" cy="4911741"/>
          </a:xfrm>
        </p:spPr>
        <p:txBody>
          <a:bodyPr>
            <a:normAutofit fontScale="25000" lnSpcReduction="20000"/>
          </a:bodyPr>
          <a:lstStyle/>
          <a:p>
            <a:pPr>
              <a:buNone/>
            </a:pPr>
            <a:r>
              <a:rPr lang="tr-TR" sz="10400" b="1" dirty="0" smtClean="0"/>
              <a:t>Hizmet </a:t>
            </a:r>
            <a:r>
              <a:rPr lang="tr-TR" sz="10400" b="1" dirty="0" smtClean="0"/>
              <a:t>Alımları Yön. Madde </a:t>
            </a:r>
            <a:r>
              <a:rPr lang="tr-TR" sz="10400" b="1" dirty="0" smtClean="0"/>
              <a:t>59</a:t>
            </a:r>
            <a:endParaRPr lang="tr-TR" sz="10400" b="1" dirty="0" smtClean="0"/>
          </a:p>
          <a:p>
            <a:pPr algn="just">
              <a:buNone/>
            </a:pPr>
            <a:r>
              <a:rPr lang="tr-TR" dirty="0" smtClean="0"/>
              <a:t>	</a:t>
            </a:r>
            <a:r>
              <a:rPr lang="tr-TR" sz="8000" dirty="0" smtClean="0"/>
              <a:t>(</a:t>
            </a:r>
            <a:r>
              <a:rPr lang="tr-TR" sz="8000" dirty="0" smtClean="0"/>
              <a:t>1) İhale komisyonu verilen teklifleri değerlendirdikten sonra Kurum tarafından belirlenen yönteme göre sınır değeri hesaplar.</a:t>
            </a:r>
          </a:p>
          <a:p>
            <a:pPr algn="just">
              <a:buNone/>
            </a:pPr>
            <a:r>
              <a:rPr lang="tr-TR" sz="8000" dirty="0" smtClean="0"/>
              <a:t>	(</a:t>
            </a:r>
            <a:r>
              <a:rPr lang="tr-TR" sz="8000" dirty="0" smtClean="0"/>
              <a:t>2</a:t>
            </a:r>
            <a:r>
              <a:rPr lang="tr-TR" sz="8000" dirty="0" smtClean="0"/>
              <a:t>)</a:t>
            </a:r>
            <a:r>
              <a:rPr lang="tr-TR" sz="8000" b="1" dirty="0" smtClean="0"/>
              <a:t>(</a:t>
            </a:r>
            <a:r>
              <a:rPr lang="tr-TR" sz="8000" b="1" dirty="0" smtClean="0"/>
              <a:t>Değişik:RG-12/6/2015-29384</a:t>
            </a:r>
            <a:r>
              <a:rPr lang="tr-TR" sz="8000" b="1" dirty="0" smtClean="0"/>
              <a:t>) </a:t>
            </a:r>
            <a:r>
              <a:rPr lang="tr-TR" sz="8000" dirty="0" smtClean="0"/>
              <a:t>Aşırı </a:t>
            </a:r>
            <a:r>
              <a:rPr lang="tr-TR" sz="8000" dirty="0" smtClean="0"/>
              <a:t>düşük teklif tespit ve değerlendirme işlemlerine ilişkin olarak, ihale ilanı ve dokümanında belirtilmek kaydıyla, üçüncü, dördüncü ve beşinci fıkralardaki koşullar çerçevesinde aşağıdaki seçeneklerden bir tanesi kullanılır.</a:t>
            </a:r>
          </a:p>
          <a:p>
            <a:pPr algn="just">
              <a:buNone/>
            </a:pPr>
            <a:r>
              <a:rPr lang="tr-TR" sz="8000" dirty="0" smtClean="0"/>
              <a:t>	a</a:t>
            </a:r>
            <a:r>
              <a:rPr lang="tr-TR" sz="8000" dirty="0" smtClean="0"/>
              <a:t>) Sınır değerin altında olan teklifler ihale komisyonunca aşırı düşük teklif olarak tespit edilir ve bu teklif sahiplerinden Kurum tarafından belirlenen kriterlere göre teklifte önemli olduğu tespit edilen bileşenler ile ilgili ayrıntılar yazılı olarak istenir. İhale komisyonu;</a:t>
            </a:r>
          </a:p>
          <a:p>
            <a:pPr algn="just">
              <a:buNone/>
            </a:pPr>
            <a:r>
              <a:rPr lang="tr-TR" sz="8000" dirty="0" smtClean="0"/>
              <a:t>	1</a:t>
            </a:r>
            <a:r>
              <a:rPr lang="tr-TR" sz="8000" dirty="0" smtClean="0"/>
              <a:t>) Verilen hizmetin ekonomik olması,</a:t>
            </a:r>
          </a:p>
          <a:p>
            <a:pPr algn="just">
              <a:buNone/>
            </a:pPr>
            <a:r>
              <a:rPr lang="tr-TR" sz="8000" dirty="0" smtClean="0"/>
              <a:t>	2</a:t>
            </a:r>
            <a:r>
              <a:rPr lang="tr-TR" sz="8000" dirty="0" smtClean="0"/>
              <a:t>) Seçilen teknik çözümler ve teklif sahibinin işin yerine getirilmesinde kullanacağı avantajlı koşullar,</a:t>
            </a:r>
          </a:p>
          <a:p>
            <a:pPr algn="just">
              <a:buNone/>
            </a:pPr>
            <a:r>
              <a:rPr lang="tr-TR" sz="8000" dirty="0" smtClean="0"/>
              <a:t>	3</a:t>
            </a:r>
            <a:r>
              <a:rPr lang="tr-TR" sz="8000" dirty="0" smtClean="0"/>
              <a:t>) Teklif edilen hizmetin özgünlüğü,</a:t>
            </a:r>
          </a:p>
          <a:p>
            <a:pPr algn="just">
              <a:buNone/>
            </a:pPr>
            <a:r>
              <a:rPr lang="tr-TR" sz="8000" dirty="0" smtClean="0"/>
              <a:t>	gibi </a:t>
            </a:r>
            <a:r>
              <a:rPr lang="tr-TR" sz="8000" dirty="0" smtClean="0"/>
              <a:t>hususlarda yapılan yazılı açıklamaları dikkate alarak aşırı düşük teklifleri değerlendirir. Bu </a:t>
            </a:r>
            <a:r>
              <a:rPr lang="tr-TR" sz="8000" dirty="0" smtClean="0"/>
              <a:t>değerlendirme sonucunda</a:t>
            </a:r>
            <a:r>
              <a:rPr lang="tr-TR" sz="8000" dirty="0" smtClean="0"/>
              <a:t>, açıklamaları yeterli görülmeyen veya yazılı açıklamada bulunmayan isteklilerin teklifleri reddedilir.</a:t>
            </a:r>
          </a:p>
          <a:p>
            <a:pPr>
              <a:buNone/>
            </a:pPr>
            <a:r>
              <a:rPr lang="tr-TR" dirty="0" smtClean="0"/>
              <a:t>	</a:t>
            </a:r>
            <a:endParaRPr lang="tr-TR"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200" b="1" dirty="0" smtClean="0"/>
              <a:t>Sınır değer ve aşırı düşük </a:t>
            </a:r>
            <a:r>
              <a:rPr lang="tr-TR" sz="3200" b="1" dirty="0" smtClean="0"/>
              <a:t>teklifler</a:t>
            </a:r>
            <a:endParaRPr lang="tr-TR"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buNone/>
            </a:pPr>
            <a:r>
              <a:rPr lang="tr-TR" dirty="0" smtClean="0"/>
              <a:t>	</a:t>
            </a:r>
          </a:p>
          <a:p>
            <a:pPr algn="just">
              <a:buNone/>
            </a:pPr>
            <a:r>
              <a:rPr lang="tr-TR" b="1" dirty="0" smtClean="0"/>
              <a:t>	4734 Sayılı K.İ.K. 48.madde</a:t>
            </a:r>
            <a:endParaRPr lang="tr-TR" sz="2600" b="1" dirty="0" smtClean="0"/>
          </a:p>
          <a:p>
            <a:pPr algn="just">
              <a:buNone/>
            </a:pPr>
            <a:r>
              <a:rPr lang="tr-TR" sz="2600" b="1" dirty="0" smtClean="0"/>
              <a:t>	</a:t>
            </a:r>
            <a:r>
              <a:rPr lang="tr-TR" sz="2600" dirty="0" smtClean="0"/>
              <a:t>Mimarlık </a:t>
            </a:r>
            <a:r>
              <a:rPr lang="tr-TR" sz="2600" dirty="0" smtClean="0"/>
              <a:t>ve mühendislik, etüt ve proje, </a:t>
            </a:r>
            <a:r>
              <a:rPr lang="tr-TR" sz="2600" dirty="0" smtClean="0">
                <a:solidFill>
                  <a:srgbClr val="FF0000"/>
                </a:solidFill>
              </a:rPr>
              <a:t>harita ve kadastro</a:t>
            </a:r>
            <a:r>
              <a:rPr lang="tr-TR" sz="2600" dirty="0" smtClean="0"/>
              <a:t>, her ölçekte imar planı, imar uygulama, ÇED raporu hazırlanması, plan, yazılım geliştirme, tasarım, teknik şartname hazırlanması, denetim ve kontrolörlük gibi teknik, mali, hukuki veya benzeri alanlardaki hizmetler, danışmanlık hizmet sunucularından alınır.</a:t>
            </a:r>
            <a:endParaRPr lang="tr-TR" sz="2600"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a:xfrm>
            <a:off x="642910" y="714356"/>
            <a:ext cx="8229600" cy="1143000"/>
          </a:xfrm>
        </p:spPr>
        <p:txBody>
          <a:bodyPr/>
          <a:lstStyle/>
          <a:p>
            <a:r>
              <a:rPr lang="tr-TR" b="1" dirty="0" smtClean="0"/>
              <a:t>Danışmanlık hizmetleri    </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62500" lnSpcReduction="20000"/>
          </a:bodyPr>
          <a:lstStyle/>
          <a:p>
            <a:pPr>
              <a:buNone/>
            </a:pPr>
            <a:r>
              <a:rPr lang="tr-TR" sz="4200" b="1" dirty="0" smtClean="0"/>
              <a:t>Hizmet </a:t>
            </a:r>
            <a:r>
              <a:rPr lang="tr-TR" sz="4200" b="1" dirty="0" smtClean="0"/>
              <a:t>Alımları Yön. Madde </a:t>
            </a:r>
            <a:r>
              <a:rPr lang="tr-TR" sz="4200" b="1" dirty="0" smtClean="0"/>
              <a:t>59</a:t>
            </a:r>
          </a:p>
          <a:p>
            <a:pPr>
              <a:buNone/>
            </a:pPr>
            <a:endParaRPr lang="tr-TR" sz="4200" b="1" dirty="0" smtClean="0"/>
          </a:p>
          <a:p>
            <a:pPr>
              <a:buNone/>
            </a:pPr>
            <a:r>
              <a:rPr lang="tr-TR" dirty="0" smtClean="0"/>
              <a:t>	b) İhale, aşırı düşük teklif tespit ve değerlendirme işlemleri yapılmaksızın sonuçlandırır.</a:t>
            </a:r>
          </a:p>
          <a:p>
            <a:pPr>
              <a:buNone/>
            </a:pPr>
            <a:r>
              <a:rPr lang="tr-TR" dirty="0" smtClean="0"/>
              <a:t>	c) Aşırı düşük teklif sınır değerinin altında teklif sunan isteklilerin teklifi açıklama istenmeksizin reddedilir.</a:t>
            </a:r>
          </a:p>
          <a:p>
            <a:pPr>
              <a:buNone/>
            </a:pPr>
            <a:r>
              <a:rPr lang="tr-TR" dirty="0" smtClean="0"/>
              <a:t>	(3)</a:t>
            </a:r>
            <a:r>
              <a:rPr lang="tr-TR" b="1" dirty="0" smtClean="0"/>
              <a:t> (Değişik:RG-12/6/2015-29384)</a:t>
            </a:r>
            <a:r>
              <a:rPr lang="tr-TR" dirty="0" smtClean="0"/>
              <a:t> Yaklaşık maliyeti Kanunun 8 inci maddesinde öngörülen eşik değerin yarısına eşit veya bu değerin üzerinde olan ihalelerde, ikinci fıkranın (a) bendinin kullanılması zorunludur.</a:t>
            </a:r>
          </a:p>
          <a:p>
            <a:pPr>
              <a:buNone/>
            </a:pPr>
            <a:r>
              <a:rPr lang="tr-TR" dirty="0" smtClean="0"/>
              <a:t>	(4) </a:t>
            </a:r>
            <a:r>
              <a:rPr lang="tr-TR" b="1" dirty="0" smtClean="0"/>
              <a:t>(Değişik:RG-12/6/2015-29384) </a:t>
            </a:r>
            <a:r>
              <a:rPr lang="tr-TR" dirty="0" smtClean="0"/>
              <a:t>Yaklaşık maliyeti Kanunun 8 inci maddesinde öngörülen eşik değerin yarısına kadar olan, açık ihale, belli istekliler arasında ihale veya Kanunun 21 inci maddesinin (b), (c) ve (f) bentleri gereğince pazarlık usulü ile yapılan personel çalıştırılmasına dayalı olmayan hizmet alımı ihalelerinde, ikinci fıkranın (a), (b) veya (c) bendindeki seçeneklerden birinin kullanılması zorunludur.</a:t>
            </a:r>
          </a:p>
          <a:p>
            <a:pPr>
              <a:buNone/>
            </a:pPr>
            <a:endParaRPr lang="tr-TR"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600" b="1" dirty="0" smtClean="0"/>
              <a:t>Sınır değer ve aşırı düşük </a:t>
            </a:r>
            <a:r>
              <a:rPr lang="tr-TR" sz="3600" b="1" dirty="0" smtClean="0"/>
              <a:t>teklifler</a:t>
            </a:r>
            <a:endParaRPr lang="tr-TR"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buNone/>
            </a:pPr>
            <a:r>
              <a:rPr lang="tr-TR" sz="2800" b="1" dirty="0" smtClean="0"/>
              <a:t>4734 </a:t>
            </a:r>
            <a:r>
              <a:rPr lang="tr-TR" sz="2800" b="1" dirty="0" smtClean="0"/>
              <a:t>Sayılı K.İ.K. </a:t>
            </a:r>
            <a:r>
              <a:rPr lang="tr-TR" sz="2800" b="1" dirty="0" smtClean="0"/>
              <a:t>8.madde</a:t>
            </a:r>
            <a:endParaRPr lang="tr-TR" sz="2800" b="1" dirty="0" smtClean="0"/>
          </a:p>
          <a:p>
            <a:pPr algn="just">
              <a:buNone/>
            </a:pPr>
            <a:r>
              <a:rPr lang="tr-TR" dirty="0" smtClean="0"/>
              <a:t>	</a:t>
            </a:r>
            <a:r>
              <a:rPr lang="tr-TR" sz="2400" dirty="0" smtClean="0"/>
              <a:t>Bu </a:t>
            </a:r>
            <a:r>
              <a:rPr lang="tr-TR" sz="2400" dirty="0" smtClean="0"/>
              <a:t>Kanunun 13 ve 63 üncü maddelerinin uygulanmasında yaklaşık maliyet dikkate alınarak kullanılacak eşik değerler aşağıda belirtilmiştir</a:t>
            </a:r>
            <a:r>
              <a:rPr lang="tr-TR" sz="2400" dirty="0" smtClean="0"/>
              <a:t>:</a:t>
            </a:r>
            <a:endParaRPr lang="tr-TR" sz="2400" dirty="0" smtClean="0"/>
          </a:p>
          <a:p>
            <a:pPr algn="just">
              <a:buNone/>
            </a:pPr>
            <a:r>
              <a:rPr lang="tr-TR" sz="2400" dirty="0" smtClean="0"/>
              <a:t> </a:t>
            </a:r>
            <a:r>
              <a:rPr lang="tr-TR" sz="2400" dirty="0" smtClean="0"/>
              <a:t>	</a:t>
            </a:r>
            <a:r>
              <a:rPr lang="tr-TR" sz="2400" b="1" dirty="0" smtClean="0"/>
              <a:t>a</a:t>
            </a:r>
            <a:r>
              <a:rPr lang="tr-TR" sz="2400" b="1" dirty="0" smtClean="0"/>
              <a:t>)(Değişik: 12/6/2002-4761/12 md.) </a:t>
            </a:r>
            <a:r>
              <a:rPr lang="tr-TR" sz="2400" dirty="0" smtClean="0"/>
              <a:t>Genel bütçeye dahil daireler ve katma bütçeli idarelerin mal ve hizmet alımlarında </a:t>
            </a:r>
            <a:r>
              <a:rPr lang="tr-TR" sz="2400" dirty="0" err="1" smtClean="0"/>
              <a:t>üçyüzmilyar</a:t>
            </a:r>
            <a:r>
              <a:rPr lang="tr-TR" sz="2400" dirty="0" smtClean="0"/>
              <a:t> Türk Lirası</a:t>
            </a:r>
            <a:r>
              <a:rPr lang="tr-TR" sz="2400" dirty="0" smtClean="0"/>
              <a:t>.</a:t>
            </a:r>
          </a:p>
          <a:p>
            <a:pPr algn="just">
              <a:buNone/>
            </a:pPr>
            <a:r>
              <a:rPr lang="tr-TR" sz="2400" dirty="0" smtClean="0"/>
              <a:t>	</a:t>
            </a:r>
            <a:r>
              <a:rPr lang="tr-TR" sz="2400" dirty="0" smtClean="0"/>
              <a:t> </a:t>
            </a:r>
            <a:r>
              <a:rPr lang="tr-TR" sz="2400" b="1" dirty="0" smtClean="0"/>
              <a:t>(</a:t>
            </a:r>
            <a:r>
              <a:rPr lang="tr-TR" sz="2400" b="1" dirty="0" err="1" smtClean="0"/>
              <a:t>Birmilyonaltıyüzellialtıbinaltıyüz</a:t>
            </a:r>
            <a:r>
              <a:rPr lang="tr-TR" sz="2400" b="1" dirty="0" smtClean="0"/>
              <a:t> Türk </a:t>
            </a:r>
            <a:r>
              <a:rPr lang="tr-TR" sz="2400" b="1" dirty="0" smtClean="0"/>
              <a:t>Lirası)</a:t>
            </a:r>
            <a:endParaRPr lang="tr-TR" sz="2400" dirty="0" smtClean="0"/>
          </a:p>
          <a:p>
            <a:pPr>
              <a:buNone/>
            </a:pPr>
            <a:r>
              <a:rPr lang="tr-TR" sz="2400" dirty="0" smtClean="0"/>
              <a:t>	1.656.600 /2 = 828.300 TL</a:t>
            </a:r>
            <a:endParaRPr lang="tr-TR" sz="2400"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600" b="1" dirty="0" smtClean="0"/>
              <a:t>EŞİK DEĞER</a:t>
            </a:r>
            <a:endParaRPr lang="tr-TR" sz="36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571472" y="1643050"/>
            <a:ext cx="8229600" cy="4525963"/>
          </a:xfrm>
        </p:spPr>
        <p:txBody>
          <a:bodyPr>
            <a:normAutofit/>
          </a:bodyPr>
          <a:lstStyle/>
          <a:p>
            <a:pPr>
              <a:buNone/>
            </a:pPr>
            <a:r>
              <a:rPr lang="tr-TR" b="1" dirty="0" smtClean="0"/>
              <a:t>	4734 </a:t>
            </a:r>
            <a:r>
              <a:rPr lang="tr-TR" b="1" dirty="0" smtClean="0"/>
              <a:t>Sayılı K.İ.K. </a:t>
            </a:r>
            <a:r>
              <a:rPr lang="tr-TR" b="1" dirty="0" smtClean="0"/>
              <a:t>41.madde</a:t>
            </a:r>
            <a:endParaRPr lang="tr-TR" b="1" dirty="0" smtClean="0"/>
          </a:p>
          <a:p>
            <a:pPr algn="just">
              <a:buNone/>
            </a:pPr>
            <a:r>
              <a:rPr lang="tr-TR" dirty="0" smtClean="0"/>
              <a:t>	</a:t>
            </a:r>
            <a:r>
              <a:rPr lang="tr-TR" sz="2600" dirty="0" smtClean="0"/>
              <a:t>İhale </a:t>
            </a:r>
            <a:r>
              <a:rPr lang="tr-TR" sz="2600" dirty="0" smtClean="0"/>
              <a:t>sonucu, ihale kararının ihale yetkilisi tarafından onaylandığı günü izleyen en geç üç gün içinde, ihale üzerinde bırakılan dahil olmak üzere, ihaleye teklif veren bütün isteklilere bildirilir. İhale sonucunun bildiriminde, tekliflerin değerlendirmeye alınmama veya uygun bulunmama gerekçelerine de yer verilir</a:t>
            </a:r>
            <a:r>
              <a:rPr lang="tr-TR" sz="2600" dirty="0" smtClean="0"/>
              <a:t>.</a:t>
            </a:r>
          </a:p>
          <a:p>
            <a:pPr algn="just">
              <a:buNone/>
            </a:pPr>
            <a:r>
              <a:rPr lang="tr-TR" sz="2600" dirty="0" smtClean="0"/>
              <a:t>	</a:t>
            </a:r>
            <a:r>
              <a:rPr lang="tr-TR" sz="2800" dirty="0" smtClean="0"/>
              <a:t>İhale </a:t>
            </a:r>
            <a:r>
              <a:rPr lang="tr-TR" sz="2800" dirty="0" smtClean="0"/>
              <a:t>sonucunun bütün isteklilere bildiriminden itibaren; </a:t>
            </a:r>
            <a:r>
              <a:rPr lang="tr-TR" sz="2800" dirty="0" smtClean="0"/>
              <a:t>on </a:t>
            </a:r>
            <a:r>
              <a:rPr lang="tr-TR" sz="2800" dirty="0" smtClean="0"/>
              <a:t>gün geçmedikçe sözleşme imzalanamaz.</a:t>
            </a:r>
          </a:p>
          <a:p>
            <a:pPr algn="just">
              <a:buNone/>
            </a:pPr>
            <a:endParaRPr lang="tr-TR" sz="2600"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400" b="1" dirty="0" smtClean="0"/>
              <a:t>Kesinleşen ihale kararlarının bildirilmesi </a:t>
            </a:r>
            <a:endParaRPr lang="tr-TR" sz="34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571472" y="1643050"/>
            <a:ext cx="8229600" cy="4525963"/>
          </a:xfrm>
        </p:spPr>
        <p:txBody>
          <a:bodyPr>
            <a:normAutofit fontScale="92500" lnSpcReduction="10000"/>
          </a:bodyPr>
          <a:lstStyle/>
          <a:p>
            <a:pPr>
              <a:buNone/>
            </a:pPr>
            <a:r>
              <a:rPr lang="tr-TR" b="1" dirty="0" smtClean="0"/>
              <a:t>	4734 </a:t>
            </a:r>
            <a:r>
              <a:rPr lang="tr-TR" b="1" dirty="0" smtClean="0"/>
              <a:t>Sayılı K.İ.K. </a:t>
            </a:r>
            <a:r>
              <a:rPr lang="tr-TR" b="1" dirty="0" smtClean="0"/>
              <a:t>42.madde</a:t>
            </a:r>
            <a:endParaRPr lang="tr-TR" b="1" dirty="0" smtClean="0"/>
          </a:p>
          <a:p>
            <a:pPr algn="just">
              <a:buNone/>
            </a:pPr>
            <a:r>
              <a:rPr lang="tr-TR" dirty="0" smtClean="0"/>
              <a:t>	</a:t>
            </a:r>
            <a:r>
              <a:rPr lang="tr-TR" sz="2800" dirty="0" smtClean="0"/>
              <a:t>41 inci maddede belirtilen sürelerin bitimini, ön mali kontrol yapılması gereken hallerde ise bu kontrolün tamamlandığı tarihi izleyen günden itibaren üç gün içinde ihale üzerinde bırakılan istekliye, tebliğ tarihini izleyen on gün içinde kesin teminatı vermek suretiyle sözleşmeyi imzalaması hususu bildirilir</a:t>
            </a:r>
            <a:r>
              <a:rPr lang="tr-TR" sz="2800" dirty="0" smtClean="0"/>
              <a:t>.</a:t>
            </a:r>
          </a:p>
          <a:p>
            <a:pPr algn="just">
              <a:buNone/>
            </a:pPr>
            <a:r>
              <a:rPr lang="tr-TR" sz="2800" dirty="0" smtClean="0"/>
              <a:t>	Sözleşmenin imzalanacağı tarihte, ihale sonuç bilgileri Kuruma gönderilmek suretiyle ihale üzerinde kalan isteklinin ihalelere katılmaktan yasaklı olup olmadığının teyit edilmesi zorunludur.</a:t>
            </a:r>
            <a:endParaRPr lang="tr-TR" sz="2600"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600" b="1" dirty="0" smtClean="0"/>
              <a:t>Sözleşmeye davet </a:t>
            </a:r>
            <a:endParaRPr lang="tr-TR" sz="34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endParaRPr lang="tr-TR" sz="2000" dirty="0" smtClean="0"/>
          </a:p>
          <a:p>
            <a:pPr>
              <a:buNone/>
            </a:pPr>
            <a:endParaRPr lang="tr-TR" sz="2000" dirty="0" smtClean="0"/>
          </a:p>
          <a:p>
            <a:pPr>
              <a:buNone/>
            </a:pPr>
            <a:endParaRPr lang="tr-TR" sz="2000" dirty="0" smtClean="0"/>
          </a:p>
          <a:p>
            <a:pPr>
              <a:buNone/>
            </a:pPr>
            <a:r>
              <a:rPr lang="tr-TR" sz="4000" b="1" dirty="0" smtClean="0"/>
              <a:t>		</a:t>
            </a:r>
            <a:r>
              <a:rPr lang="tr-TR" sz="4000" b="1" smtClean="0"/>
              <a:t>	TEŞEKKÜR </a:t>
            </a:r>
            <a:r>
              <a:rPr lang="tr-TR" sz="4000" b="1" dirty="0" smtClean="0"/>
              <a:t>EDERİM.</a:t>
            </a:r>
            <a:endParaRPr lang="tr-TR" sz="4000" b="1" dirty="0" smtClean="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lstStyle/>
          <a:p>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buNone/>
            </a:pPr>
            <a:r>
              <a:rPr lang="tr-TR" dirty="0" smtClean="0"/>
              <a:t>	</a:t>
            </a:r>
          </a:p>
          <a:p>
            <a:pPr algn="just">
              <a:buNone/>
            </a:pPr>
            <a:r>
              <a:rPr lang="tr-TR" b="1" dirty="0" smtClean="0"/>
              <a:t>	4734 Sayılı K.İ.K. 48.madde</a:t>
            </a:r>
            <a:endParaRPr lang="tr-TR" sz="2600" b="1" dirty="0" smtClean="0"/>
          </a:p>
          <a:p>
            <a:pPr algn="just">
              <a:buNone/>
            </a:pPr>
            <a:r>
              <a:rPr lang="tr-TR" sz="2600" b="1" dirty="0" smtClean="0"/>
              <a:t>	</a:t>
            </a:r>
            <a:r>
              <a:rPr lang="tr-TR" sz="2600" dirty="0" smtClean="0"/>
              <a:t>Danışmanlık hizmetleri, bu bölümde yer alan hükümlere uygun olarak sadece belli istekliler arasında ihale usulü ile ihale edilir. </a:t>
            </a:r>
            <a:r>
              <a:rPr lang="tr-TR" sz="2600" dirty="0" smtClean="0"/>
              <a:t>(Değişik son cümle: 31/3/2012-6288/6 md</a:t>
            </a:r>
            <a:r>
              <a:rPr lang="tr-TR" sz="2600" dirty="0" smtClean="0"/>
              <a:t>.) Ancak </a:t>
            </a:r>
            <a:r>
              <a:rPr lang="tr-TR" sz="2600" dirty="0" smtClean="0"/>
              <a:t>yaklaşık maliyeti 13 üncü maddenin (b) bendinin (2) numaralı alt bendinde hizmet alımları için öngörülen üst limit tutarının dört katının altında kalan danışmanlık hizmetleri, hizmet alımı ihalesiyle gerçekleştirilebilir.</a:t>
            </a:r>
            <a:endParaRPr lang="tr-TR" sz="2600" dirty="0" smtClean="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a:xfrm>
            <a:off x="642910" y="714356"/>
            <a:ext cx="8229600" cy="1143000"/>
          </a:xfrm>
        </p:spPr>
        <p:txBody>
          <a:bodyPr/>
          <a:lstStyle/>
          <a:p>
            <a:r>
              <a:rPr lang="tr-TR" sz="3600" b="1" dirty="0" smtClean="0"/>
              <a:t>Danışmanlık hizmetleri</a:t>
            </a:r>
            <a:r>
              <a:rPr lang="tr-TR" b="1" dirty="0" smtClean="0"/>
              <a:t>    </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500034" y="1643050"/>
            <a:ext cx="8229600" cy="4525963"/>
          </a:xfrm>
        </p:spPr>
        <p:txBody>
          <a:bodyPr>
            <a:normAutofit/>
          </a:bodyPr>
          <a:lstStyle/>
          <a:p>
            <a:pPr algn="just">
              <a:buNone/>
            </a:pPr>
            <a:r>
              <a:rPr lang="tr-TR" dirty="0" smtClean="0"/>
              <a:t>	</a:t>
            </a:r>
          </a:p>
          <a:p>
            <a:pPr algn="just">
              <a:buNone/>
            </a:pPr>
            <a:r>
              <a:rPr lang="tr-TR" b="1" dirty="0" smtClean="0"/>
              <a:t>	4734 Sayılı K.İ.K. 13.madde b/2 </a:t>
            </a:r>
            <a:endParaRPr lang="tr-TR" sz="2600" b="1" dirty="0" smtClean="0"/>
          </a:p>
          <a:p>
            <a:pPr algn="just">
              <a:buNone/>
            </a:pPr>
            <a:r>
              <a:rPr lang="tr-TR" sz="2600" b="1" dirty="0" smtClean="0"/>
              <a:t>	</a:t>
            </a:r>
          </a:p>
          <a:p>
            <a:pPr algn="just">
              <a:buNone/>
            </a:pPr>
            <a:r>
              <a:rPr lang="tr-TR" sz="2600" b="1" dirty="0" smtClean="0"/>
              <a:t>	</a:t>
            </a:r>
            <a:r>
              <a:rPr lang="tr-TR" sz="2600" dirty="0" smtClean="0"/>
              <a:t>2018	- 	270.489 	üst limit</a:t>
            </a:r>
          </a:p>
          <a:p>
            <a:pPr algn="just">
              <a:buNone/>
            </a:pPr>
            <a:r>
              <a:rPr lang="tr-TR" sz="2600" dirty="0" smtClean="0"/>
              <a:t>				270.489*4 = 1.081.956 TL</a:t>
            </a:r>
            <a:endParaRPr lang="tr-TR" sz="2600" dirty="0" smtClean="0"/>
          </a:p>
          <a:p>
            <a:pPr algn="just">
              <a:buNone/>
            </a:pPr>
            <a:endParaRPr lang="tr-TR" sz="2600" b="1" dirty="0" smtClean="0"/>
          </a:p>
          <a:p>
            <a:pPr algn="just">
              <a:buNone/>
            </a:pPr>
            <a:r>
              <a:rPr lang="tr-TR" sz="2600" dirty="0" smtClean="0"/>
              <a:t>	2019</a:t>
            </a:r>
            <a:r>
              <a:rPr lang="tr-TR" sz="2600" dirty="0" smtClean="0"/>
              <a:t>	- 	</a:t>
            </a:r>
            <a:r>
              <a:rPr lang="tr-TR" sz="2600" dirty="0" smtClean="0"/>
              <a:t>361.481 </a:t>
            </a:r>
            <a:r>
              <a:rPr lang="tr-TR" sz="2600" dirty="0" smtClean="0"/>
              <a:t>	üst limit</a:t>
            </a:r>
          </a:p>
          <a:p>
            <a:pPr algn="just">
              <a:buNone/>
            </a:pPr>
            <a:r>
              <a:rPr lang="tr-TR" sz="2600" dirty="0" smtClean="0"/>
              <a:t>				</a:t>
            </a:r>
            <a:r>
              <a:rPr lang="tr-TR" sz="2600" dirty="0" smtClean="0"/>
              <a:t>361.481*4 </a:t>
            </a:r>
            <a:r>
              <a:rPr lang="tr-TR" sz="2600" dirty="0" smtClean="0"/>
              <a:t>= </a:t>
            </a:r>
            <a:r>
              <a:rPr lang="tr-TR" sz="2600" dirty="0" smtClean="0"/>
              <a:t>1.445.924 </a:t>
            </a:r>
            <a:r>
              <a:rPr lang="tr-TR" sz="2600" dirty="0" smtClean="0"/>
              <a:t>TL</a:t>
            </a:r>
          </a:p>
          <a:p>
            <a:pPr algn="just">
              <a:buNone/>
            </a:pPr>
            <a:endParaRPr lang="tr-TR" sz="2600" b="1" dirty="0" smtClean="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a:xfrm>
            <a:off x="642910" y="714356"/>
            <a:ext cx="8229600" cy="1143000"/>
          </a:xfrm>
        </p:spPr>
        <p:txBody>
          <a:bodyPr>
            <a:normAutofit/>
          </a:bodyPr>
          <a:lstStyle/>
          <a:p>
            <a:r>
              <a:rPr lang="tr-TR" sz="3600" b="1" dirty="0" smtClean="0"/>
              <a:t>HİZMET ALIM İHALLERİNDE ÜST LİMİT</a:t>
            </a:r>
            <a:r>
              <a:rPr lang="tr-TR" b="1" dirty="0" smtClean="0"/>
              <a:t>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buNone/>
            </a:pPr>
            <a:r>
              <a:rPr lang="tr-TR" sz="2600" dirty="0" smtClean="0"/>
              <a:t>	</a:t>
            </a:r>
          </a:p>
          <a:p>
            <a:pPr algn="just">
              <a:buNone/>
            </a:pPr>
            <a:r>
              <a:rPr lang="tr-TR" sz="2600" dirty="0" smtClean="0"/>
              <a:t>	</a:t>
            </a:r>
            <a:r>
              <a:rPr lang="tr-TR" sz="2800" b="1" dirty="0" smtClean="0"/>
              <a:t>4734 </a:t>
            </a:r>
            <a:r>
              <a:rPr lang="tr-TR" sz="2800" b="1" dirty="0" smtClean="0"/>
              <a:t>Sayılı K.İ.K. </a:t>
            </a:r>
            <a:r>
              <a:rPr lang="tr-TR" sz="2800" b="1" dirty="0" smtClean="0"/>
              <a:t>8.madde</a:t>
            </a:r>
            <a:endParaRPr lang="tr-TR" sz="2600" dirty="0" smtClean="0"/>
          </a:p>
          <a:p>
            <a:pPr algn="just">
              <a:buNone/>
            </a:pPr>
            <a:r>
              <a:rPr lang="tr-TR" sz="2600" dirty="0" smtClean="0"/>
              <a:t>	</a:t>
            </a:r>
            <a:r>
              <a:rPr lang="tr-TR" sz="2600" dirty="0" smtClean="0"/>
              <a:t>Mal </a:t>
            </a:r>
            <a:r>
              <a:rPr lang="tr-TR" sz="2600" dirty="0" smtClean="0"/>
              <a:t>veya hizmet alımları ile yapım işlerinin ihalesi yapılmadan önce idarece, her türlü fiyat araştırması yapılarak katma değer vergisi hariç olmak üzere yaklaşık maliyet belirlenir ve dayanaklarıyla birlikte bir hesap cetvelinde gösterilir. Yaklaşık maliyete ihale ve ön yeterlik ilânlarında yer verilmez, isteklilere veya ihale süreci ile resmî ilişkisi olmayan diğer kişilere açıklanmaz.</a:t>
            </a:r>
            <a:endParaRPr lang="tr-TR" sz="2600"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600" b="1" dirty="0" smtClean="0"/>
              <a:t>Yaklaşık </a:t>
            </a:r>
            <a:r>
              <a:rPr lang="tr-TR" sz="3600" b="1" dirty="0" smtClean="0"/>
              <a:t>maliyet</a:t>
            </a:r>
            <a:endParaRPr lang="tr-TR"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algn="just">
              <a:buNone/>
            </a:pPr>
            <a:r>
              <a:rPr lang="tr-TR" dirty="0" smtClean="0"/>
              <a:t>	</a:t>
            </a:r>
          </a:p>
          <a:p>
            <a:pPr algn="just">
              <a:buNone/>
            </a:pPr>
            <a:r>
              <a:rPr lang="tr-TR" b="1" dirty="0" smtClean="0"/>
              <a:t>	</a:t>
            </a:r>
            <a:r>
              <a:rPr lang="tr-TR" b="1" dirty="0" smtClean="0"/>
              <a:t>Danışmalık Hizmet Alımları Yön. Madde 10</a:t>
            </a:r>
          </a:p>
          <a:p>
            <a:pPr algn="just">
              <a:buNone/>
            </a:pPr>
            <a:r>
              <a:rPr lang="tr-TR" dirty="0" smtClean="0"/>
              <a:t>	1-İdareler</a:t>
            </a:r>
            <a:r>
              <a:rPr lang="tr-TR" dirty="0" smtClean="0"/>
              <a:t>, yaklaşık maliyetin hesaplanabilmesi için öncelikle ihale konusu hizmeti oluşturan iş kalemlerini veya gruplarını ve bunlara ilişkin miktarları tespit ederler. Bu amaçla, idare tarafından gerek duyulduğunda, aşağıda belirtilen esas ve usuller çerçevesinde miktar araştırması da yapılabilir.</a:t>
            </a:r>
          </a:p>
          <a:p>
            <a:endParaRPr lang="tr-TR"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a:xfrm>
            <a:off x="571472" y="571480"/>
            <a:ext cx="8229600" cy="1143000"/>
          </a:xfrm>
        </p:spPr>
        <p:txBody>
          <a:bodyPr>
            <a:normAutofit fontScale="90000"/>
          </a:bodyPr>
          <a:lstStyle/>
          <a:p>
            <a:r>
              <a:rPr lang="tr-TR" b="1" dirty="0" smtClean="0"/>
              <a:t/>
            </a:r>
            <a:br>
              <a:rPr lang="tr-TR" b="1" dirty="0" smtClean="0"/>
            </a:br>
            <a:r>
              <a:rPr lang="tr-TR" sz="4000" b="1" dirty="0" smtClean="0"/>
              <a:t>Yaklaşık </a:t>
            </a:r>
            <a:r>
              <a:rPr lang="tr-TR" sz="4000" b="1" dirty="0" smtClean="0"/>
              <a:t>maliyetin hesaplanmasına esas miktar ve fiyatların tespiti</a:t>
            </a: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buNone/>
            </a:pPr>
            <a:r>
              <a:rPr lang="tr-TR" dirty="0" smtClean="0"/>
              <a:t>	</a:t>
            </a:r>
            <a:endParaRPr lang="tr-TR" dirty="0" smtClean="0"/>
          </a:p>
          <a:p>
            <a:endParaRPr lang="tr-TR"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a:xfrm>
            <a:off x="571472" y="571480"/>
            <a:ext cx="8229600" cy="1143000"/>
          </a:xfrm>
        </p:spPr>
        <p:txBody>
          <a:bodyPr>
            <a:normAutofit fontScale="90000"/>
          </a:bodyPr>
          <a:lstStyle/>
          <a:p>
            <a:r>
              <a:rPr lang="tr-TR" b="1" dirty="0" smtClean="0"/>
              <a:t/>
            </a:r>
            <a:br>
              <a:rPr lang="tr-TR" b="1" dirty="0" smtClean="0"/>
            </a:br>
            <a:r>
              <a:rPr lang="tr-TR" sz="4000" b="1" dirty="0" smtClean="0"/>
              <a:t>Yaklaşık </a:t>
            </a:r>
            <a:r>
              <a:rPr lang="tr-TR" sz="4000" b="1" dirty="0" smtClean="0"/>
              <a:t>maliyetin hesaplanmasına esas miktar ve fiyatların tespiti</a:t>
            </a:r>
            <a:r>
              <a:rPr lang="tr-TR" dirty="0" smtClean="0"/>
              <a:t/>
            </a:r>
            <a:br>
              <a:rPr lang="tr-TR" dirty="0" smtClean="0"/>
            </a:br>
            <a:endParaRPr lang="tr-TR" dirty="0"/>
          </a:p>
        </p:txBody>
      </p:sp>
      <p:sp>
        <p:nvSpPr>
          <p:cNvPr id="5" name="4 Dikdörtgen"/>
          <p:cNvSpPr/>
          <p:nvPr/>
        </p:nvSpPr>
        <p:spPr>
          <a:xfrm>
            <a:off x="500034" y="1785926"/>
            <a:ext cx="8286808" cy="4647426"/>
          </a:xfrm>
          <a:prstGeom prst="rect">
            <a:avLst/>
          </a:prstGeom>
        </p:spPr>
        <p:txBody>
          <a:bodyPr wrap="square">
            <a:spAutoFit/>
          </a:bodyPr>
          <a:lstStyle/>
          <a:p>
            <a:r>
              <a:rPr lang="tr-TR" sz="3000" b="1" dirty="0" smtClean="0"/>
              <a:t>Yaklaşık maliyete ilişkin fiyatların tespitinde;</a:t>
            </a:r>
          </a:p>
          <a:p>
            <a:pPr algn="just"/>
            <a:r>
              <a:rPr lang="tr-TR" sz="2400" dirty="0" smtClean="0"/>
              <a:t>a</a:t>
            </a:r>
            <a:r>
              <a:rPr lang="tr-TR" sz="2400" dirty="0" smtClean="0"/>
              <a:t>) Kamu kurum ve kuruluşlarınca işin niteliğine göre belirlenmiş fiyatlar,</a:t>
            </a:r>
          </a:p>
          <a:p>
            <a:pPr algn="just"/>
            <a:r>
              <a:rPr lang="tr-TR" sz="2400" dirty="0" smtClean="0"/>
              <a:t>b) İhaleyi yapan idare veya diğer idarelerce gerçekleştirilmiş aynı veya benzer işlerdeki fiyatlar,</a:t>
            </a:r>
          </a:p>
          <a:p>
            <a:pPr algn="just"/>
            <a:r>
              <a:rPr lang="tr-TR" sz="2400" dirty="0" smtClean="0"/>
              <a:t>c) İlgili odalarca belirlenmiş fiyatlar,</a:t>
            </a:r>
          </a:p>
          <a:p>
            <a:pPr algn="just"/>
            <a:r>
              <a:rPr lang="tr-TR" sz="2400" dirty="0" smtClean="0"/>
              <a:t>ç) İhale konusu işi oluşturan iş kalemlerine veya gruplarına ilişkin olarak piyasadan yapılacak fiyat araştırması kapsamında elde edilecek fiyat tekliflerinin aritmetik ortalaması alınmak suretiyle ya da konusunda uzman bilirkişi ve ekspertizlerden soruşturularak oluşturulan fiyatlar</a:t>
            </a:r>
          </a:p>
          <a:p>
            <a:pPr algn="just"/>
            <a:r>
              <a:rPr lang="tr-TR" sz="2400" dirty="0" smtClean="0"/>
              <a:t>esas alınır.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buNone/>
            </a:pPr>
            <a:r>
              <a:rPr lang="tr-TR" dirty="0" smtClean="0"/>
              <a:t>	</a:t>
            </a:r>
            <a:endParaRPr lang="tr-TR" dirty="0" smtClean="0"/>
          </a:p>
          <a:p>
            <a:endParaRPr lang="tr-TR" dirty="0"/>
          </a:p>
        </p:txBody>
      </p:sp>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a:xfrm>
            <a:off x="571472" y="571480"/>
            <a:ext cx="8229600" cy="1143000"/>
          </a:xfrm>
        </p:spPr>
        <p:txBody>
          <a:bodyPr>
            <a:normAutofit fontScale="90000"/>
          </a:bodyPr>
          <a:lstStyle/>
          <a:p>
            <a:r>
              <a:rPr lang="tr-TR" b="1" dirty="0" smtClean="0"/>
              <a:t/>
            </a:r>
            <a:br>
              <a:rPr lang="tr-TR" b="1" dirty="0" smtClean="0"/>
            </a:br>
            <a:r>
              <a:rPr lang="tr-TR" sz="4000" b="1" dirty="0" smtClean="0"/>
              <a:t>Yaklaşık </a:t>
            </a:r>
            <a:r>
              <a:rPr lang="tr-TR" sz="4000" b="1" dirty="0" smtClean="0"/>
              <a:t>maliyetin hesaplanmasına esas miktar ve fiyatların tespiti</a:t>
            </a:r>
            <a:r>
              <a:rPr lang="tr-TR" dirty="0" smtClean="0"/>
              <a:t/>
            </a:r>
            <a:br>
              <a:rPr lang="tr-TR" dirty="0" smtClean="0"/>
            </a:br>
            <a:endParaRPr lang="tr-TR" dirty="0"/>
          </a:p>
        </p:txBody>
      </p:sp>
      <p:sp>
        <p:nvSpPr>
          <p:cNvPr id="5" name="4 Dikdörtgen"/>
          <p:cNvSpPr/>
          <p:nvPr/>
        </p:nvSpPr>
        <p:spPr>
          <a:xfrm>
            <a:off x="1040342" y="2516604"/>
            <a:ext cx="7143800" cy="1569660"/>
          </a:xfrm>
          <a:prstGeom prst="rect">
            <a:avLst/>
          </a:prstGeom>
        </p:spPr>
        <p:txBody>
          <a:bodyPr wrap="square">
            <a:spAutoFit/>
          </a:bodyPr>
          <a:lstStyle/>
          <a:p>
            <a:pPr algn="just"/>
            <a:r>
              <a:rPr lang="tr-TR" sz="2400" dirty="0" smtClean="0"/>
              <a:t>2-İdareler </a:t>
            </a:r>
            <a:r>
              <a:rPr lang="tr-TR" sz="2400" dirty="0" smtClean="0"/>
              <a:t>yaklaşık maliyete ilişkin fiyatların tespitinde, (a), (b), (c) ve (ç) bentlerinde belirtilen fiyatların birini, birkaçını veya tamamını herhangi bir öncelik sırası olmaksızın kullanabilirler.</a:t>
            </a:r>
            <a:endParaRPr lang="tr-TR"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bilgi Yer Tutucusu"/>
          <p:cNvSpPr>
            <a:spLocks noGrp="1"/>
          </p:cNvSpPr>
          <p:nvPr>
            <p:ph type="ftr" sz="quarter" idx="11"/>
          </p:nvPr>
        </p:nvSpPr>
        <p:spPr/>
        <p:txBody>
          <a:bodyPr/>
          <a:lstStyle/>
          <a:p>
            <a:r>
              <a:rPr lang="tr-TR" smtClean="0"/>
              <a:t>Şubat 2019</a:t>
            </a:r>
            <a:endParaRPr lang="tr-TR" dirty="0"/>
          </a:p>
        </p:txBody>
      </p:sp>
      <p:sp>
        <p:nvSpPr>
          <p:cNvPr id="4" name="3 Başlık"/>
          <p:cNvSpPr>
            <a:spLocks noGrp="1"/>
          </p:cNvSpPr>
          <p:nvPr>
            <p:ph type="title"/>
          </p:nvPr>
        </p:nvSpPr>
        <p:spPr/>
        <p:txBody>
          <a:bodyPr>
            <a:normAutofit/>
          </a:bodyPr>
          <a:lstStyle/>
          <a:p>
            <a:r>
              <a:rPr lang="tr-TR" sz="3600" b="1" dirty="0" smtClean="0"/>
              <a:t>İHALE ONAY BELGESİ</a:t>
            </a:r>
            <a:endParaRPr lang="tr-TR" sz="3600" b="1" dirty="0"/>
          </a:p>
        </p:txBody>
      </p:sp>
      <p:sp>
        <p:nvSpPr>
          <p:cNvPr id="5" name="1 İçerik Yer Tutucusu"/>
          <p:cNvSpPr>
            <a:spLocks noGrp="1"/>
          </p:cNvSpPr>
          <p:nvPr>
            <p:ph idx="1"/>
          </p:nvPr>
        </p:nvSpPr>
        <p:spPr/>
        <p:txBody>
          <a:bodyPr>
            <a:normAutofit/>
          </a:bodyPr>
          <a:lstStyle/>
          <a:p>
            <a:pPr algn="just">
              <a:buNone/>
            </a:pPr>
            <a:r>
              <a:rPr lang="tr-TR" dirty="0" smtClean="0"/>
              <a:t>	</a:t>
            </a:r>
          </a:p>
          <a:p>
            <a:pPr algn="just">
              <a:buNone/>
            </a:pPr>
            <a:r>
              <a:rPr lang="tr-TR" b="1" dirty="0" smtClean="0"/>
              <a:t>	Danışmalık Hizmet Alımları Yön. Madde 18</a:t>
            </a:r>
          </a:p>
          <a:p>
            <a:pPr algn="just">
              <a:buNone/>
            </a:pPr>
            <a:r>
              <a:rPr lang="tr-TR" dirty="0" smtClean="0"/>
              <a:t>	</a:t>
            </a:r>
            <a:r>
              <a:rPr lang="tr-TR" sz="2800" dirty="0" smtClean="0"/>
              <a:t>İhale </a:t>
            </a:r>
            <a:r>
              <a:rPr lang="tr-TR" sz="2800" dirty="0" smtClean="0"/>
              <a:t>konusu işe ilişkin yaklaşık maliyet hesap cetveli, şartnameler, sözleşme tasarısı ve diğer doküman ihale onay belgesine eklenir ve bu belge ihale yetkilisinin onayına sunulur.</a:t>
            </a:r>
          </a:p>
          <a:p>
            <a:pPr algn="just">
              <a:buNone/>
            </a:pPr>
            <a:r>
              <a:rPr lang="tr-TR" sz="2800" dirty="0" smtClean="0"/>
              <a:t>	</a:t>
            </a:r>
          </a:p>
          <a:p>
            <a:pPr algn="just">
              <a:buNone/>
            </a:pPr>
            <a:endParaRPr lang="tr-TR" dirty="0" smtClean="0"/>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1700</TotalTime>
  <Words>275</Words>
  <Application>Microsoft Office PowerPoint</Application>
  <PresentationFormat>Ekran Gösterisi (4:3)</PresentationFormat>
  <Paragraphs>159</Paragraphs>
  <Slides>24</Slides>
  <Notes>7</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Slayt 1</vt:lpstr>
      <vt:lpstr>Danışmanlık hizmetleri    </vt:lpstr>
      <vt:lpstr>Danışmanlık hizmetleri    </vt:lpstr>
      <vt:lpstr>HİZMET ALIM İHALLERİNDE ÜST LİMİT    </vt:lpstr>
      <vt:lpstr>Yaklaşık maliyet</vt:lpstr>
      <vt:lpstr> Yaklaşık maliyetin hesaplanmasına esas miktar ve fiyatların tespiti </vt:lpstr>
      <vt:lpstr> Yaklaşık maliyetin hesaplanmasına esas miktar ve fiyatların tespiti </vt:lpstr>
      <vt:lpstr> Yaklaşık maliyetin hesaplanmasına esas miktar ve fiyatların tespiti </vt:lpstr>
      <vt:lpstr>İHALE ONAY BELGESİ</vt:lpstr>
      <vt:lpstr>İHALE ONAY BELGESİ</vt:lpstr>
      <vt:lpstr>Slayt 11</vt:lpstr>
      <vt:lpstr>İHALE İLANI</vt:lpstr>
      <vt:lpstr>DOKÜMANLAR</vt:lpstr>
      <vt:lpstr>  İhale kaydı, ihale ve ön yeterlik dokümanının hazırlanması  </vt:lpstr>
      <vt:lpstr>İhale komisyonunun kurulması  ve çalışma esasları</vt:lpstr>
      <vt:lpstr>İhale komisyonunun kurulması  ve çalışma esasları</vt:lpstr>
      <vt:lpstr>İHALE İŞLEM DOSYASI</vt:lpstr>
      <vt:lpstr>İHALE İŞLEM DOSYASI</vt:lpstr>
      <vt:lpstr>Sınır değer ve aşırı düşük teklifler</vt:lpstr>
      <vt:lpstr>Sınır değer ve aşırı düşük teklifler</vt:lpstr>
      <vt:lpstr>EŞİK DEĞER</vt:lpstr>
      <vt:lpstr>Kesinleşen ihale kararlarının bildirilmesi </vt:lpstr>
      <vt:lpstr>Sözleşmeye davet </vt:lpstr>
      <vt:lpstr>Slayt 24</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tgunes</dc:creator>
  <cp:lastModifiedBy>Windows Kullanıcısı</cp:lastModifiedBy>
  <cp:revision>198</cp:revision>
  <dcterms:created xsi:type="dcterms:W3CDTF">2018-05-28T08:34:00Z</dcterms:created>
  <dcterms:modified xsi:type="dcterms:W3CDTF">2019-02-05T22:23:45Z</dcterms:modified>
</cp:coreProperties>
</file>