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165B940-57DC-4160-A7A7-02320BB4F7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F62661E-FDD0-4E05-8ED9-42FF63153E47}" type="datetimeFigureOut">
              <a:rPr lang="tr-TR" smtClean="0"/>
              <a:pPr/>
              <a:t>20.07.2018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E165B940-57DC-4160-A7A7-02320BB4F76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62661E-FDD0-4E05-8ED9-42FF63153E47}" type="datetimeFigureOut">
              <a:rPr lang="tr-TR" smtClean="0"/>
              <a:pPr/>
              <a:t>20.07.2018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165B940-57DC-4160-A7A7-02320BB4F76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dosimtkgm.gov.tr/"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giris.tkgm.gov.tr/tr/birim/%20kalite-yonetim-sistemi"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91907" y="836712"/>
            <a:ext cx="8305800" cy="720080"/>
          </a:xfrm>
        </p:spPr>
        <p:txBody>
          <a:bodyPr>
            <a:noAutofit/>
          </a:bodyPr>
          <a:lstStyle/>
          <a:p>
            <a:pPr algn="ctr"/>
            <a:r>
              <a:rPr lang="tr-TR" sz="2400" b="1" dirty="0" smtClean="0">
                <a:solidFill>
                  <a:srgbClr val="FF0000"/>
                </a:solidFill>
                <a:latin typeface="Times New Roman" pitchFamily="18" charset="0"/>
                <a:cs typeface="Times New Roman" pitchFamily="18" charset="0"/>
              </a:rPr>
              <a:t>Yönetimi Gözden Geçirme ve Şubelerce İş ve İşlemlerin İşleyişleri ile ilgili Toplantı. (20.07.2018-Cuma)</a:t>
            </a:r>
            <a:endParaRPr lang="tr-TR" sz="2400" b="1" dirty="0">
              <a:solidFill>
                <a:srgbClr val="FF0000"/>
              </a:solidFill>
              <a:latin typeface="Times New Roman" pitchFamily="18" charset="0"/>
              <a:cs typeface="Times New Roman" pitchFamily="18" charset="0"/>
            </a:endParaRPr>
          </a:p>
        </p:txBody>
      </p:sp>
      <p:sp>
        <p:nvSpPr>
          <p:cNvPr id="13313" name="Rectangle 1"/>
          <p:cNvSpPr>
            <a:spLocks noChangeArrowheads="1"/>
          </p:cNvSpPr>
          <p:nvPr/>
        </p:nvSpPr>
        <p:spPr bwMode="auto">
          <a:xfrm>
            <a:off x="0" y="1628800"/>
            <a:ext cx="9109303"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tr-TR" b="1" i="0" u="none" strike="noStrike" cap="none" normalizeH="0" baseline="0" dirty="0" smtClean="0">
                <a:ln>
                  <a:noFill/>
                </a:ln>
                <a:solidFill>
                  <a:srgbClr val="0000CC"/>
                </a:solidFill>
                <a:effectLst/>
                <a:latin typeface="Times New Roman" pitchFamily="18" charset="0"/>
                <a:cs typeface="Times New Roman" pitchFamily="18" charset="0"/>
              </a:rPr>
              <a:t>Genel</a:t>
            </a:r>
            <a:endParaRPr kumimoji="0" lang="tr-TR" b="0" i="0" u="none" strike="noStrike" cap="none" normalizeH="0" baseline="0" dirty="0" smtClean="0">
              <a:ln>
                <a:noFill/>
              </a:ln>
              <a:solidFill>
                <a:srgbClr val="0000CC"/>
              </a:solidFill>
              <a:effectLst/>
              <a:latin typeface="Times New Roman" pitchFamily="18" charset="0"/>
              <a:cs typeface="Times New Roman" pitchFamily="18"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1" i="0" u="none" strike="noStrike" cap="none" normalizeH="0" baseline="0" dirty="0" smtClean="0">
                <a:ln>
                  <a:noFill/>
                </a:ln>
                <a:solidFill>
                  <a:srgbClr val="0000CC"/>
                </a:solidFill>
                <a:effectLst/>
                <a:latin typeface="Times New Roman" pitchFamily="18" charset="0"/>
                <a:cs typeface="Times New Roman" pitchFamily="18" charset="0"/>
              </a:rPr>
              <a:t>Tapu Müdürünün göreve başlaması</a:t>
            </a:r>
            <a:endParaRPr kumimoji="0" lang="tr-TR" b="0" i="0" u="none" strike="noStrike" cap="none" normalizeH="0" baseline="0" dirty="0" smtClean="0">
              <a:ln>
                <a:noFill/>
              </a:ln>
              <a:solidFill>
                <a:srgbClr val="0000CC"/>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Mülki İdare Amirinin (Vali/Kaymakam) bilgisi ve Tapu ve Kadastro Genel Müdürlüğü ve Bölge Müdürlüğü ile Mal Müdürlüğü/Muhasebe Müdürlüğüne bildirimi üzerine göreve başlanılır.</a:t>
            </a: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Bölge Müdürlüğünden TAKBİS, EBYS, ERP, MERNİS ve Tapu Müdürlüğü fonksiyonlarına erişim için yetki talep edilir.</a:t>
            </a: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Yevmiye Defterine göreve başladığına dair belirtme yapılıp imzalanacaktır. </a:t>
            </a: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Tablo Mahzen Defterinde kayıtlı envanter ve arşiv dosyaları devir teslim tutanağı ile teslim alınacak, görevlilere (arşiv memuru/arşivde görevlendirilen personel)  teslim edilecektir.</a:t>
            </a: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1" i="0" u="none" strike="noStrike" cap="none" normalizeH="0" baseline="0" dirty="0" smtClean="0">
                <a:ln>
                  <a:noFill/>
                </a:ln>
                <a:solidFill>
                  <a:srgbClr val="0000CC"/>
                </a:solidFill>
                <a:effectLst/>
                <a:latin typeface="Times New Roman" pitchFamily="18" charset="0"/>
                <a:cs typeface="Times New Roman" pitchFamily="18" charset="0"/>
              </a:rPr>
              <a:t>Tapu Müdürünün görevden ayrılması</a:t>
            </a:r>
            <a:endParaRPr kumimoji="0" lang="tr-TR" b="0" i="0" u="none" strike="noStrike" cap="none" normalizeH="0" baseline="0" dirty="0" smtClean="0">
              <a:ln>
                <a:noFill/>
              </a:ln>
              <a:solidFill>
                <a:srgbClr val="0000CC"/>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Tablo Mahzen Defterinde kayıtlı envanter ve arşiv dosyaları devir teslim tutanağı ile atanan yada yetki bırakılana teslim edilir.</a:t>
            </a: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Mülki İdare Amirinin (Vali/Kaymakam) bilgisi ve Tapu ve Kadastro Genel Müdürlüğü ve Bölge Müdürlüğüne bildirimi üzerine görevden </a:t>
            </a:r>
            <a:r>
              <a:rPr kumimoji="0" lang="tr-TR" b="0" i="0" u="none" strike="noStrike" cap="none" normalizeH="0" baseline="0" dirty="0" err="1" smtClean="0">
                <a:ln>
                  <a:noFill/>
                </a:ln>
                <a:solidFill>
                  <a:schemeClr val="tx1"/>
                </a:solidFill>
                <a:effectLst/>
                <a:latin typeface="Times New Roman" pitchFamily="18" charset="0"/>
                <a:cs typeface="Times New Roman" pitchFamily="18" charset="0"/>
              </a:rPr>
              <a:t>ayrılınır</a:t>
            </a: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a:t>
            </a:r>
          </a:p>
          <a:p>
            <a:pPr marL="914400" marR="0" lvl="2"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Yevmiye Defterine görevden ayrıldığına dair belirtme yapılıp imzalanacaktır.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908720"/>
            <a:ext cx="9144000" cy="5576976"/>
          </a:xfrm>
          <a:prstGeom prst="rect">
            <a:avLst/>
          </a:prstGeom>
        </p:spPr>
        <p:txBody>
          <a:bodyPr wrap="square">
            <a:spAutoFit/>
          </a:bodyPr>
          <a:lstStyle/>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Kamu alanlarının ve tescil harici alanların istatistiki verilerin alınabilmesi ve tematik analizlerinin yapılabilmesi amacına yönelik; </a:t>
            </a:r>
            <a:r>
              <a:rPr lang="tr-T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kamu orta malları, orman parselleri ve Maliye hazinesine ait parselleri ve Tescil harici alanların</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(Büyükşehir ve İl Merkezlerinde) belirlenerek </a:t>
            </a:r>
            <a:r>
              <a:rPr lang="tr-TR"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MEGSİS’e</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aktarılarak entegrasyonunun yapılması çalışmasının </a:t>
            </a:r>
            <a:r>
              <a:rPr lang="tr-T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13.08.2018 günü kadar tamamlanması için gerekli tüm tedbirlerin alınması yönünde 18.07.2018 tarih ve 2087772 sayılı yazımız ile Bağlı Tapu ve Kadastro Müdürlükleri </a:t>
            </a:r>
            <a:r>
              <a:rPr lang="tr-TR" sz="2000" b="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talimatlandırılmıştır</a:t>
            </a:r>
            <a:r>
              <a:rPr lang="tr-T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İhaleli işler kapsamında yürütülen çalışmalarda (Tesis kadastrosu, 3402/ Ek-4,</a:t>
            </a:r>
          </a:p>
          <a:p>
            <a:pPr algn="just">
              <a:lnSpc>
                <a:spcPct val="150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Ek-5 ve Geçici 8, 3402/22-a uygulaması ve 3402/Ek-1 sayısallaştırma çalışmaları) uygulama birliğinin sağlanması ve optimum düzeyde kalitenin artırılması amacıyla </a:t>
            </a:r>
            <a:r>
              <a:rPr lang="tr-TR" sz="2000" b="1" dirty="0">
                <a:latin typeface="Times New Roman" panose="02020603050405020304" pitchFamily="18" charset="0"/>
                <a:ea typeface="Calibri" panose="020F0502020204030204" pitchFamily="34" charset="0"/>
                <a:cs typeface="Times New Roman" panose="02020603050405020304" pitchFamily="18" charset="0"/>
              </a:rPr>
              <a:t>"İhaleli İşler Denetim ve Kontrol </a:t>
            </a:r>
            <a:r>
              <a:rPr lang="tr-TR" sz="2000" b="1" dirty="0" err="1">
                <a:latin typeface="Times New Roman" panose="02020603050405020304" pitchFamily="18" charset="0"/>
                <a:ea typeface="Calibri" panose="020F0502020204030204" pitchFamily="34" charset="0"/>
                <a:cs typeface="Times New Roman" panose="02020603050405020304" pitchFamily="18" charset="0"/>
              </a:rPr>
              <a:t>Standartları"</a:t>
            </a:r>
            <a:r>
              <a:rPr lang="tr-TR" sz="2000" dirty="0" err="1">
                <a:latin typeface="Times New Roman" panose="02020603050405020304" pitchFamily="18" charset="0"/>
                <a:ea typeface="Calibri" panose="020F0502020204030204" pitchFamily="34" charset="0"/>
                <a:cs typeface="Times New Roman" panose="02020603050405020304" pitchFamily="18" charset="0"/>
              </a:rPr>
              <a:t>nın</a:t>
            </a:r>
            <a:r>
              <a:rPr lang="tr-TR" sz="2000" dirty="0">
                <a:latin typeface="Times New Roman" panose="02020603050405020304" pitchFamily="18" charset="0"/>
                <a:ea typeface="Calibri" panose="020F0502020204030204" pitchFamily="34" charset="0"/>
                <a:cs typeface="Times New Roman" panose="02020603050405020304" pitchFamily="18" charset="0"/>
              </a:rPr>
              <a:t> düzenlenmesine ilişkin genelge taslağına katkı </a:t>
            </a:r>
            <a:r>
              <a:rPr lang="tr-TR" sz="2000" dirty="0" err="1" smtClean="0">
                <a:latin typeface="Times New Roman" panose="02020603050405020304" pitchFamily="18" charset="0"/>
                <a:ea typeface="Calibri" panose="020F0502020204030204" pitchFamily="34" charset="0"/>
                <a:cs typeface="Times New Roman" panose="02020603050405020304" pitchFamily="18" charset="0"/>
              </a:rPr>
              <a:t>sağlanılması</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4360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052736"/>
            <a:ext cx="9144000" cy="5740033"/>
          </a:xfrm>
          <a:prstGeom prst="rect">
            <a:avLst/>
          </a:prstGeom>
        </p:spPr>
        <p:txBody>
          <a:bodyPr wrap="square">
            <a:spAutoFit/>
          </a:bodyPr>
          <a:lstStyle/>
          <a:p>
            <a:pPr lvl="0" indent="449580" algn="just">
              <a:lnSpc>
                <a:spcPct val="150000"/>
              </a:lnSpc>
            </a:pP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-Yenileme Kadastrosu(22/a), Sayısallaştırma, (Ek-1) Tescil Harici Alanların Kadastrosu (Geçici 8), Orman Kadastrosu (Ek-5), 2/B Kadastrosu (Ek-4), Askeri Güvenlik ve Yasak Bölge, İç Tetkik raporları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vb</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çalışmaların MEGSİS ortamında düzenli takip edilmesi</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sağlanmalıdır. (MEGSİS sorumlularının Bölge Müdürlüğümüz Şube Müdürlüğü sorumlu personelleri ile irtibat halinde bulunmaları gerekmektedir.) </a:t>
            </a:r>
          </a:p>
          <a:p>
            <a:pPr indent="449580" algn="just">
              <a:lnSpc>
                <a:spcPct val="150000"/>
              </a:lnSpc>
              <a:spcAft>
                <a:spcPts val="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000" dirty="0">
                <a:latin typeface="Times New Roman" panose="02020603050405020304" pitchFamily="18" charset="0"/>
                <a:ea typeface="Calibri" panose="020F0502020204030204" pitchFamily="34" charset="0"/>
                <a:cs typeface="Times New Roman" panose="02020603050405020304" pitchFamily="18" charset="0"/>
              </a:rPr>
              <a:t>Kadastro Müdürlüğü tarafından yapılan </a:t>
            </a:r>
            <a:r>
              <a:rPr lang="tr-TR" sz="2000" dirty="0" err="1">
                <a:latin typeface="Times New Roman" panose="02020603050405020304" pitchFamily="18" charset="0"/>
                <a:ea typeface="Calibri" panose="020F0502020204030204" pitchFamily="34" charset="0"/>
                <a:cs typeface="Times New Roman" panose="02020603050405020304" pitchFamily="18" charset="0"/>
              </a:rPr>
              <a:t>LİHKAB’ların</a:t>
            </a:r>
            <a:r>
              <a:rPr lang="tr-TR" sz="2000" dirty="0">
                <a:latin typeface="Times New Roman" panose="02020603050405020304" pitchFamily="18" charset="0"/>
                <a:ea typeface="Calibri" panose="020F0502020204030204" pitchFamily="34" charset="0"/>
                <a:cs typeface="Times New Roman" panose="02020603050405020304" pitchFamily="18" charset="0"/>
              </a:rPr>
              <a:t> dosya kontrollerinde</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Müfettişlerce </a:t>
            </a:r>
            <a:r>
              <a:rPr lang="tr-TR" sz="2000" dirty="0">
                <a:latin typeface="Times New Roman" panose="02020603050405020304" pitchFamily="18" charset="0"/>
                <a:ea typeface="Calibri" panose="020F0502020204030204" pitchFamily="34" charset="0"/>
                <a:cs typeface="Times New Roman" panose="02020603050405020304" pitchFamily="18" charset="0"/>
              </a:rPr>
              <a:t>veya Bölge Müdürlüğümüzce daha önceden tenkit edilen ve talimata bağlanan hususlara dikkat edilmelidir.</a:t>
            </a:r>
          </a:p>
          <a:p>
            <a:pPr indent="449580" algn="just">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İnceleme </a:t>
            </a:r>
            <a:r>
              <a:rPr lang="tr-TR" sz="2000" dirty="0">
                <a:latin typeface="Times New Roman" panose="02020603050405020304" pitchFamily="18" charset="0"/>
                <a:ea typeface="Calibri" panose="020F0502020204030204" pitchFamily="34" charset="0"/>
                <a:cs typeface="Times New Roman" panose="02020603050405020304" pitchFamily="18" charset="0"/>
              </a:rPr>
              <a:t>– Araştırma Raporları konu dizinine bağlı onaylı belgeler ile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birlikte raporda </a:t>
            </a:r>
            <a:r>
              <a:rPr lang="tr-TR" sz="2000" dirty="0">
                <a:latin typeface="Times New Roman" panose="02020603050405020304" pitchFamily="18" charset="0"/>
                <a:ea typeface="Calibri" panose="020F0502020204030204" pitchFamily="34" charset="0"/>
                <a:cs typeface="Times New Roman" panose="02020603050405020304" pitchFamily="18" charset="0"/>
              </a:rPr>
              <a:t>konu hakkında görüşün oluşturulması ayrıca Müdürlük görüşünün bildirilmesi gerekmektedir</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07000"/>
              </a:lnSpc>
              <a:spcAft>
                <a:spcPts val="800"/>
              </a:spcAft>
            </a:pP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800"/>
              </a:spcAft>
            </a:pP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274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704088"/>
            <a:ext cx="8305800" cy="420656"/>
          </a:xfrm>
        </p:spPr>
        <p:txBody>
          <a:bodyPr>
            <a:normAutofit/>
          </a:bodyPr>
          <a:lstStyle/>
          <a:p>
            <a:pPr algn="ctr"/>
            <a:r>
              <a:rPr lang="tr-TR" sz="2400" dirty="0" smtClean="0">
                <a:solidFill>
                  <a:srgbClr val="FF0000"/>
                </a:solidFill>
                <a:latin typeface="Times New Roman" panose="02020603050405020304" pitchFamily="18" charset="0"/>
                <a:cs typeface="Times New Roman" panose="02020603050405020304" pitchFamily="18" charset="0"/>
              </a:rPr>
              <a:t>Hukuk ve Denetim Şube Müdürlüğü</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0" y="1124744"/>
            <a:ext cx="9144000" cy="5703293"/>
          </a:xfrm>
          <a:prstGeom prst="rect">
            <a:avLst/>
          </a:prstGeom>
        </p:spPr>
        <p:txBody>
          <a:bodyPr wrap="square">
            <a:spAutoFit/>
          </a:bodyPr>
          <a:lstStyle/>
          <a:p>
            <a:pPr algn="just">
              <a:lnSpc>
                <a:spcPct val="107000"/>
              </a:lnSpc>
            </a:pPr>
            <a:r>
              <a:rPr lang="tr-TR" dirty="0" smtClean="0">
                <a:latin typeface="Times New Roman" panose="02020603050405020304" pitchFamily="18" charset="0"/>
                <a:ea typeface="Calibri" panose="020F0502020204030204" pitchFamily="34" charset="0"/>
                <a:cs typeface="Times New Roman" panose="02020603050405020304" pitchFamily="18" charset="0"/>
              </a:rPr>
              <a:t>	Cevaplı </a:t>
            </a:r>
            <a:r>
              <a:rPr lang="tr-TR" dirty="0">
                <a:latin typeface="Times New Roman" panose="02020603050405020304" pitchFamily="18" charset="0"/>
                <a:ea typeface="Calibri" panose="020F0502020204030204" pitchFamily="34" charset="0"/>
                <a:cs typeface="Times New Roman" panose="02020603050405020304" pitchFamily="18" charset="0"/>
              </a:rPr>
              <a:t>raporlar ve inceleme, ön inceleme soruşturma sonrası Genel Müdürlük ve Bölge Müdürlüğünce verilen talimatların anında yerine getirilmesinin sağlanması.</a:t>
            </a:r>
          </a:p>
          <a:p>
            <a:pPr algn="just">
              <a:lnSpc>
                <a:spcPct val="107000"/>
              </a:lnSpc>
            </a:pPr>
            <a:r>
              <a:rPr lang="tr-TR" dirty="0" smtClean="0">
                <a:latin typeface="Times New Roman" panose="02020603050405020304" pitchFamily="18" charset="0"/>
                <a:ea typeface="Calibri" panose="020F0502020204030204" pitchFamily="34" charset="0"/>
                <a:cs typeface="Times New Roman" panose="02020603050405020304" pitchFamily="18" charset="0"/>
              </a:rPr>
              <a:t>	Yerine </a:t>
            </a:r>
            <a:r>
              <a:rPr lang="tr-TR" dirty="0">
                <a:latin typeface="Times New Roman" panose="02020603050405020304" pitchFamily="18" charset="0"/>
                <a:ea typeface="Calibri" panose="020F0502020204030204" pitchFamily="34" charset="0"/>
                <a:cs typeface="Times New Roman" panose="02020603050405020304" pitchFamily="18" charset="0"/>
              </a:rPr>
              <a:t>getirilmediği halde, getirildiği şeklinde bilgi verilmesi durumunda ilgili personel hakkında disiplin hükümlerinin uygulanacağı.</a:t>
            </a:r>
          </a:p>
          <a:p>
            <a:pPr algn="just">
              <a:lnSpc>
                <a:spcPct val="107000"/>
              </a:lnSpc>
            </a:pPr>
            <a:r>
              <a:rPr lang="tr-TR" dirty="0" smtClean="0">
                <a:latin typeface="Times New Roman" panose="02020603050405020304" pitchFamily="18" charset="0"/>
                <a:ea typeface="Calibri" panose="020F0502020204030204" pitchFamily="34" charset="0"/>
                <a:cs typeface="Times New Roman" panose="02020603050405020304" pitchFamily="18" charset="0"/>
              </a:rPr>
              <a:t>	Hazine </a:t>
            </a:r>
            <a:r>
              <a:rPr lang="tr-TR" dirty="0">
                <a:latin typeface="Times New Roman" panose="02020603050405020304" pitchFamily="18" charset="0"/>
                <a:ea typeface="Calibri" panose="020F0502020204030204" pitchFamily="34" charset="0"/>
                <a:cs typeface="Times New Roman" panose="02020603050405020304" pitchFamily="18" charset="0"/>
              </a:rPr>
              <a:t>Avukatı bulunmayan yerlerde davaların takibinin düzenli yapılması, özellikle temyize yönelik kararlarda hassasiyet gösterilmesi, sonuçlarının Hukuk Müşavirliğine bildirilmesi. (Genelge 2012/6)(659 sayılı KHK)</a:t>
            </a:r>
          </a:p>
          <a:p>
            <a:pPr algn="just">
              <a:lnSpc>
                <a:spcPct val="107000"/>
              </a:lnSpc>
            </a:pPr>
            <a:r>
              <a:rPr lang="tr-TR" dirty="0" smtClean="0">
                <a:latin typeface="Times New Roman" panose="02020603050405020304" pitchFamily="18" charset="0"/>
                <a:ea typeface="Calibri" panose="020F0502020204030204" pitchFamily="34" charset="0"/>
                <a:cs typeface="Times New Roman" panose="02020603050405020304" pitchFamily="18" charset="0"/>
              </a:rPr>
              <a:t>	İnceleme</a:t>
            </a:r>
            <a:r>
              <a:rPr lang="tr-TR" dirty="0">
                <a:latin typeface="Times New Roman" panose="02020603050405020304" pitchFamily="18" charset="0"/>
                <a:ea typeface="Calibri" panose="020F0502020204030204" pitchFamily="34" charset="0"/>
                <a:cs typeface="Times New Roman" panose="02020603050405020304" pitchFamily="18" charset="0"/>
              </a:rPr>
              <a:t>, öninceleme ve soruşturma gerektiren konularda, bilgi ve belgelerin eksiksiz olarak ilgili Makamlara süresi içerisinde bildirilmesi.</a:t>
            </a:r>
          </a:p>
          <a:p>
            <a:pPr algn="just">
              <a:lnSpc>
                <a:spcPct val="107000"/>
              </a:lnSpc>
            </a:pPr>
            <a:r>
              <a:rPr lang="tr-TR" dirty="0" smtClean="0">
                <a:latin typeface="Times New Roman" panose="02020603050405020304" pitchFamily="18" charset="0"/>
                <a:ea typeface="Calibri" panose="020F0502020204030204" pitchFamily="34" charset="0"/>
                <a:cs typeface="Times New Roman" panose="02020603050405020304" pitchFamily="18" charset="0"/>
              </a:rPr>
              <a:t>	İnceleme</a:t>
            </a:r>
            <a:r>
              <a:rPr lang="tr-TR" dirty="0">
                <a:latin typeface="Times New Roman" panose="02020603050405020304" pitchFamily="18" charset="0"/>
                <a:ea typeface="Calibri" panose="020F0502020204030204" pitchFamily="34" charset="0"/>
                <a:cs typeface="Times New Roman" panose="02020603050405020304" pitchFamily="18" charset="0"/>
              </a:rPr>
              <a:t>, soruşturma ve teftiş amaçlı müfettişlerce çalışmaya başlanıldığı gün Bölge Müdürüne bilgi verilmesi, </a:t>
            </a:r>
          </a:p>
          <a:p>
            <a:pPr algn="just">
              <a:lnSpc>
                <a:spcPct val="107000"/>
              </a:lnSpc>
            </a:pP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Disiplin </a:t>
            </a:r>
            <a:r>
              <a:rPr lang="tr-TR" b="1" dirty="0">
                <a:latin typeface="Times New Roman" panose="02020603050405020304" pitchFamily="18" charset="0"/>
                <a:ea typeface="Calibri" panose="020F0502020204030204" pitchFamily="34" charset="0"/>
                <a:cs typeface="Times New Roman" panose="02020603050405020304" pitchFamily="18" charset="0"/>
              </a:rPr>
              <a:t>soruşturmalarının;</a:t>
            </a:r>
          </a:p>
          <a:p>
            <a:pPr marL="685800" lvl="1" indent="-228600" algn="just">
              <a:lnSpc>
                <a:spcPct val="107000"/>
              </a:lnSpc>
              <a:buFont typeface="Wingdings" panose="05000000000000000000" pitchFamily="2" charset="2"/>
              <a:buChar char=""/>
            </a:pPr>
            <a:r>
              <a:rPr lang="tr-TR" dirty="0">
                <a:latin typeface="Times New Roman" panose="02020603050405020304" pitchFamily="18" charset="0"/>
                <a:ea typeface="Calibri" panose="020F0502020204030204" pitchFamily="34" charset="0"/>
                <a:cs typeface="Times New Roman" panose="02020603050405020304" pitchFamily="18" charset="0"/>
              </a:rPr>
              <a:t> 1. Disiplin Amiri tarafından gerçekleştirilmesi, </a:t>
            </a:r>
          </a:p>
          <a:p>
            <a:pPr marL="685800" lvl="1" indent="-228600" algn="just">
              <a:lnSpc>
                <a:spcPct val="107000"/>
              </a:lnSpc>
              <a:buFont typeface="Wingdings" panose="05000000000000000000" pitchFamily="2" charset="2"/>
              <a:buChar char=""/>
            </a:pPr>
            <a:r>
              <a:rPr lang="tr-TR" dirty="0">
                <a:latin typeface="Times New Roman" panose="02020603050405020304" pitchFamily="18" charset="0"/>
                <a:ea typeface="Calibri" panose="020F0502020204030204" pitchFamily="34" charset="0"/>
                <a:cs typeface="Times New Roman" panose="02020603050405020304" pitchFamily="18" charset="0"/>
              </a:rPr>
              <a:t>Memurun üstü konumundaki amir ya da mülki idare amiri tarafından görevlendirilecek soruşturma görevlisi tarafından yapılması. </a:t>
            </a:r>
          </a:p>
          <a:p>
            <a:pPr marL="685800" lvl="1" indent="-228600" algn="just">
              <a:lnSpc>
                <a:spcPct val="107000"/>
              </a:lnSpc>
              <a:buFont typeface="Wingdings" panose="05000000000000000000" pitchFamily="2" charset="2"/>
              <a:buChar char=""/>
            </a:pPr>
            <a:r>
              <a:rPr lang="tr-TR" dirty="0">
                <a:latin typeface="Times New Roman" panose="02020603050405020304" pitchFamily="18" charset="0"/>
                <a:ea typeface="Calibri" panose="020F0502020204030204" pitchFamily="34" charset="0"/>
                <a:cs typeface="Times New Roman" panose="02020603050405020304" pitchFamily="18" charset="0"/>
              </a:rPr>
              <a:t>657 Sayılı DMK ve Disiplin Amirleri Hakkındaki Yönetmelikte belirtilen usul ve sürelere riayet edilmesi, Genel Müdürlüğümüz Tapu ve Kadastro Müdürlükleri Ön İnceleme, İnceleme Soruşturma Yönergesi doğrultusunda dosya tanzim edilmesi,</a:t>
            </a:r>
          </a:p>
          <a:p>
            <a:pPr marL="685800" lvl="1" indent="-228600" algn="just">
              <a:lnSpc>
                <a:spcPct val="107000"/>
              </a:lnSpc>
              <a:spcAft>
                <a:spcPts val="800"/>
              </a:spcAft>
              <a:buFont typeface="Wingdings" panose="05000000000000000000" pitchFamily="2" charset="2"/>
              <a:buChar char=""/>
            </a:pPr>
            <a:r>
              <a:rPr lang="tr-TR" dirty="0">
                <a:latin typeface="Times New Roman" panose="02020603050405020304" pitchFamily="18" charset="0"/>
                <a:ea typeface="Calibri" panose="020F0502020204030204" pitchFamily="34" charset="0"/>
                <a:cs typeface="Times New Roman" panose="02020603050405020304" pitchFamily="18" charset="0"/>
              </a:rPr>
              <a:t>Gerekmedikçe üst disiplin amirinden talep edilmemesi.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3977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568" y="764704"/>
            <a:ext cx="8208912" cy="504056"/>
          </a:xfrm>
        </p:spPr>
        <p:txBody>
          <a:bodyPr>
            <a:normAutofit fontScale="90000"/>
          </a:bodyPr>
          <a:lstStyle/>
          <a:p>
            <a:pPr>
              <a:lnSpc>
                <a:spcPct val="107000"/>
              </a:lnSpc>
              <a:spcAft>
                <a:spcPts val="800"/>
              </a:spcAft>
            </a:pPr>
            <a:r>
              <a:rPr lang="tr-TR" sz="5400" dirty="0">
                <a:latin typeface="Times New Roman" panose="02020603050405020304" pitchFamily="18" charset="0"/>
                <a:ea typeface="Calibri" panose="020F0502020204030204" pitchFamily="34" charset="0"/>
                <a:cs typeface="Times New Roman" panose="02020603050405020304" pitchFamily="18" charset="0"/>
              </a:rPr>
              <a:t> </a:t>
            </a:r>
            <a:r>
              <a:rPr lang="tr-TR" sz="4800" dirty="0">
                <a:latin typeface="Calibri" panose="020F0502020204030204" pitchFamily="34" charset="0"/>
                <a:ea typeface="Calibri" panose="020F0502020204030204" pitchFamily="34" charset="0"/>
                <a:cs typeface="Times New Roman" panose="02020603050405020304" pitchFamily="18" charset="0"/>
              </a:rPr>
              <a:t/>
            </a:r>
            <a:br>
              <a:rPr lang="tr-TR" sz="4800" dirty="0">
                <a:latin typeface="Calibri" panose="020F0502020204030204" pitchFamily="34" charset="0"/>
                <a:ea typeface="Calibri" panose="020F0502020204030204" pitchFamily="34" charset="0"/>
                <a:cs typeface="Times New Roman" panose="02020603050405020304" pitchFamily="18" charset="0"/>
              </a:rPr>
            </a:br>
            <a:r>
              <a:rPr lang="tr-TR" sz="27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Bilgi Teknolojileri Şube </a:t>
            </a:r>
            <a:r>
              <a:rPr lang="tr-TR"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Müdürlüğü</a:t>
            </a:r>
            <a:endParaRPr lang="tr-TR" sz="2700" dirty="0">
              <a:solidFill>
                <a:srgbClr val="FF0000"/>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28564" y="1484784"/>
            <a:ext cx="9127141" cy="3690754"/>
          </a:xfrm>
          <a:prstGeom prst="rect">
            <a:avLst/>
          </a:prstGeom>
        </p:spPr>
        <p:txBody>
          <a:bodyPr wrap="square">
            <a:spAutoFit/>
          </a:bodyPr>
          <a:lstStyle/>
          <a:p>
            <a:pPr marL="342900" indent="-342900" algn="just">
              <a:lnSpc>
                <a:spcPct val="107000"/>
              </a:lnSpc>
              <a:buFont typeface="Wingdings" panose="05000000000000000000" pitchFamily="2" charset="2"/>
              <a:buChar char="v"/>
            </a:pPr>
            <a:r>
              <a:rPr lang="tr-TR" sz="2200" dirty="0">
                <a:latin typeface="Times New Roman" panose="02020603050405020304" pitchFamily="18" charset="0"/>
                <a:ea typeface="Calibri" panose="020F0502020204030204" pitchFamily="34" charset="0"/>
                <a:cs typeface="Times New Roman" panose="02020603050405020304" pitchFamily="18" charset="0"/>
              </a:rPr>
              <a:t>Teknik personel ihtiyacında, Bölge Müdür Yardımcısı/Şube Müdürü </a:t>
            </a: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dışında </a:t>
            </a:r>
            <a:r>
              <a:rPr lang="tr-TR" sz="2200" dirty="0">
                <a:latin typeface="Times New Roman" panose="02020603050405020304" pitchFamily="18" charset="0"/>
                <a:ea typeface="Calibri" panose="020F0502020204030204" pitchFamily="34" charset="0"/>
                <a:cs typeface="Times New Roman" panose="02020603050405020304" pitchFamily="18" charset="0"/>
              </a:rPr>
              <a:t>kimsenin aranılmaması. Arıza bildirimlerinin detaylı bir şekilde yazılı olarak bildirilmesi.</a:t>
            </a:r>
          </a:p>
          <a:p>
            <a:pPr marL="342900" indent="-342900" algn="just">
              <a:lnSpc>
                <a:spcPct val="107000"/>
              </a:lnSpc>
              <a:buFont typeface="Wingdings" panose="05000000000000000000" pitchFamily="2" charset="2"/>
              <a:buChar char="v"/>
            </a:pPr>
            <a:r>
              <a:rPr lang="tr-TR" sz="2200" dirty="0" err="1" smtClean="0">
                <a:latin typeface="Times New Roman" panose="02020603050405020304" pitchFamily="18" charset="0"/>
                <a:ea typeface="Calibri" panose="020F0502020204030204" pitchFamily="34" charset="0"/>
                <a:cs typeface="Times New Roman" panose="02020603050405020304" pitchFamily="18" charset="0"/>
              </a:rPr>
              <a:t>EBYS’deki</a:t>
            </a: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200" dirty="0">
                <a:latin typeface="Times New Roman" panose="02020603050405020304" pitchFamily="18" charset="0"/>
                <a:ea typeface="Calibri" panose="020F0502020204030204" pitchFamily="34" charset="0"/>
                <a:cs typeface="Times New Roman" panose="02020603050405020304" pitchFamily="18" charset="0"/>
              </a:rPr>
              <a:t>bekleyen evrakların dönemsel takibinin yapılması,</a:t>
            </a:r>
          </a:p>
          <a:p>
            <a:pPr marL="342900" indent="-342900" algn="just">
              <a:lnSpc>
                <a:spcPct val="107000"/>
              </a:lnSpc>
              <a:buFont typeface="Wingdings" panose="05000000000000000000" pitchFamily="2" charset="2"/>
              <a:buChar char="v"/>
            </a:pPr>
            <a:r>
              <a:rPr lang="tr-TR" sz="2200" dirty="0">
                <a:latin typeface="Times New Roman" panose="02020603050405020304" pitchFamily="18" charset="0"/>
                <a:ea typeface="Calibri" panose="020F0502020204030204" pitchFamily="34" charset="0"/>
                <a:cs typeface="Times New Roman" panose="02020603050405020304" pitchFamily="18" charset="0"/>
              </a:rPr>
              <a:t>Elektronik malzemelerde teslim tarihi itibariyle garantileri                      başlayacağından teslimi takiben kullanılmaya başlanılması,</a:t>
            </a:r>
          </a:p>
          <a:p>
            <a:pPr marL="342900" indent="-342900" algn="just">
              <a:lnSpc>
                <a:spcPct val="107000"/>
              </a:lnSpc>
              <a:buFont typeface="Wingdings" panose="05000000000000000000" pitchFamily="2" charset="2"/>
              <a:buChar char="v"/>
            </a:pPr>
            <a:r>
              <a:rPr lang="tr-TR" sz="2200" dirty="0">
                <a:latin typeface="Times New Roman" panose="02020603050405020304" pitchFamily="18" charset="0"/>
                <a:ea typeface="Calibri" panose="020F0502020204030204" pitchFamily="34" charset="0"/>
                <a:cs typeface="Times New Roman" panose="02020603050405020304" pitchFamily="18" charset="0"/>
              </a:rPr>
              <a:t>Yerinde çözülecek basit problemlerde (kâğıt sıkışması, klavye, </a:t>
            </a:r>
            <a:r>
              <a:rPr lang="tr-TR" sz="2200" dirty="0" err="1">
                <a:latin typeface="Times New Roman" panose="02020603050405020304" pitchFamily="18" charset="0"/>
                <a:ea typeface="Calibri" panose="020F0502020204030204" pitchFamily="34" charset="0"/>
                <a:cs typeface="Times New Roman" panose="02020603050405020304" pitchFamily="18" charset="0"/>
              </a:rPr>
              <a:t>mouse</a:t>
            </a:r>
            <a:r>
              <a:rPr lang="tr-TR" sz="2200" dirty="0">
                <a:latin typeface="Times New Roman" panose="02020603050405020304" pitchFamily="18" charset="0"/>
                <a:ea typeface="Calibri" panose="020F0502020204030204" pitchFamily="34" charset="0"/>
                <a:cs typeface="Times New Roman" panose="02020603050405020304" pitchFamily="18" charset="0"/>
              </a:rPr>
              <a:t> arızaları) Bölge Müdürlüğünün aranmaması.</a:t>
            </a:r>
          </a:p>
          <a:p>
            <a:pPr marL="342900" indent="-342900" algn="just">
              <a:lnSpc>
                <a:spcPct val="107000"/>
              </a:lnSpc>
              <a:spcAft>
                <a:spcPts val="800"/>
              </a:spcAft>
              <a:buFont typeface="Wingdings" panose="05000000000000000000" pitchFamily="2" charset="2"/>
              <a:buChar char="v"/>
            </a:pPr>
            <a:r>
              <a:rPr lang="tr-TR" sz="2200" dirty="0">
                <a:latin typeface="Times New Roman" panose="02020603050405020304" pitchFamily="18" charset="0"/>
                <a:ea typeface="Calibri" panose="020F0502020204030204" pitchFamily="34" charset="0"/>
                <a:cs typeface="Times New Roman" panose="02020603050405020304" pitchFamily="18" charset="0"/>
              </a:rPr>
              <a:t>Uzaktan bağlantı için yardım talep edildiğinde bilgisayar IP numarasının mutlaka bildirilmesi.</a:t>
            </a:r>
            <a:endParaRPr lang="tr-TR"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1706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620688"/>
            <a:ext cx="8079432" cy="648072"/>
          </a:xfrm>
        </p:spPr>
        <p:txBody>
          <a:bodyPr>
            <a:normAutofit/>
          </a:bodyPr>
          <a:lstStyle/>
          <a:p>
            <a:pPr marL="342900" lvl="0" indent="-342900">
              <a:lnSpc>
                <a:spcPct val="107000"/>
              </a:lnSpc>
              <a:spcAft>
                <a:spcPts val="800"/>
              </a:spcAft>
            </a:pPr>
            <a:r>
              <a:rPr lang="tr-TR"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Destek Hizmetleri Şube </a:t>
            </a:r>
            <a:r>
              <a:rPr lang="tr-TR" sz="2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Müdürlüğü</a:t>
            </a:r>
            <a:endParaRPr lang="tr-TR" sz="2800" dirty="0">
              <a:solidFill>
                <a:srgbClr val="FF0000"/>
              </a:solidFill>
            </a:endParaRPr>
          </a:p>
        </p:txBody>
      </p:sp>
      <p:sp>
        <p:nvSpPr>
          <p:cNvPr id="3" name="Dikdörtgen 2"/>
          <p:cNvSpPr/>
          <p:nvPr/>
        </p:nvSpPr>
        <p:spPr>
          <a:xfrm>
            <a:off x="-16060" y="1412776"/>
            <a:ext cx="9144000" cy="4968668"/>
          </a:xfrm>
          <a:prstGeom prst="rect">
            <a:avLst/>
          </a:prstGeom>
        </p:spPr>
        <p:txBody>
          <a:bodyPr wrap="square">
            <a:spAutoFit/>
          </a:bodyPr>
          <a:lstStyle/>
          <a:p>
            <a:pPr marL="685800" lvl="1" indent="-228600" algn="just">
              <a:lnSpc>
                <a:spcPts val="1500"/>
              </a:lnSpc>
              <a:spcBef>
                <a:spcPts val="720"/>
              </a:spcBef>
              <a:spcAft>
                <a:spcPts val="720"/>
              </a:spcAft>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Müdürlüğün tertip düzeni ile temizliğine gerekli özenin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gösterilmesi, </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685800" lvl="1" indent="-228600" algn="just">
              <a:lnSpc>
                <a:spcPct val="107000"/>
              </a:lnSpc>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Kurumsal kimliğin gerektirdiği duyurular haricinde hiçbir afiş ve belgenin pano/duvar/masa/dolap vb. yerlere asılmaması,</a:t>
            </a:r>
          </a:p>
          <a:p>
            <a:pPr marL="685800" lvl="1" indent="-228600" algn="just">
              <a:lnSpc>
                <a:spcPct val="107000"/>
              </a:lnSpc>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Çalışma ortamında ve servislerde gereksiz kütük/dosya vb. bulundurulmaması, </a:t>
            </a:r>
          </a:p>
          <a:p>
            <a:pPr marL="685800" lvl="1" indent="-228600" algn="just">
              <a:lnSpc>
                <a:spcPct val="107000"/>
              </a:lnSpc>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Taşınır sisteminden düşülmesi gereken dayanıklı tüketim malzemelerinin (bilgisayar, yazıcı, masa, sandalye vb.) düşümünün  ve ilgili kuruma devrinin mutlaka yapılması, </a:t>
            </a:r>
          </a:p>
          <a:p>
            <a:pPr marL="685800" lvl="1" indent="-228600" algn="just">
              <a:lnSpc>
                <a:spcPct val="107000"/>
              </a:lnSpc>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Malzeme taleplerinin ihtiyaca göre makul sayıda ve zamanında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yapılması,</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685800" lvl="1" indent="-228600" algn="just">
              <a:lnSpc>
                <a:spcPct val="107000"/>
              </a:lnSpc>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Dayanıklı tüketim malzemeleri onarımı taleplerinde, Genel Bütçe ödenek durumunun belirtilmesi ve arzı tespit formu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düzenlenmesi,</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685800" lvl="1" indent="-228600" algn="just">
              <a:lnSpc>
                <a:spcPct val="107000"/>
              </a:lnSpc>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Özlük hakları Bölge Müdürlüğümüzce yapılan personelin izin, rapor, ödeme işlemlerinin zamanında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bildirilmesi,</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685800" lvl="1" indent="-228600" algn="just">
              <a:lnSpc>
                <a:spcPct val="107000"/>
              </a:lnSpc>
              <a:spcAft>
                <a:spcPts val="800"/>
              </a:spcAft>
              <a:buFont typeface="Times New Roman" panose="02020603050405020304" pitchFamily="18"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Ek ödeme değişikliklerinin (görevden ayrılma/başlama, emeklilik, istifa, ücretsiz izin, sendika üyeliği, ayrılması, derece kademe ilerlemesi) zamanında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bildirilmesi,</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0351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6712"/>
            <a:ext cx="8305800" cy="648072"/>
          </a:xfrm>
        </p:spPr>
        <p:txBody>
          <a:bodyPr anchor="ctr">
            <a:normAutofit/>
          </a:bodyPr>
          <a:lstStyle/>
          <a:p>
            <a:pPr marL="342900" lvl="0" indent="-342900">
              <a:lnSpc>
                <a:spcPct val="107000"/>
              </a:lnSpc>
              <a:spcAft>
                <a:spcPts val="800"/>
              </a:spcAft>
            </a:pPr>
            <a:r>
              <a:rPr lang="tr-TR"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Arşiv </a:t>
            </a:r>
            <a:r>
              <a:rPr lang="tr-TR"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Hizmetleri Şube Müdürlüğü</a:t>
            </a:r>
            <a:endParaRPr lang="tr-T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8100" y="1484784"/>
            <a:ext cx="8926388" cy="5498108"/>
          </a:xfrm>
          <a:prstGeom prst="rect">
            <a:avLst/>
          </a:prstGeom>
        </p:spPr>
        <p:txBody>
          <a:bodyPr wrap="square">
            <a:spAutoFit/>
          </a:bodyPr>
          <a:lstStyle/>
          <a:p>
            <a:pPr marL="800100" lvl="1" indent="-342900" algn="just">
              <a:lnSpc>
                <a:spcPts val="1500"/>
              </a:lnSpc>
              <a:spcBef>
                <a:spcPts val="720"/>
              </a:spcBef>
              <a:spcAft>
                <a:spcPts val="720"/>
              </a:spcAft>
              <a:buFont typeface="Arial" panose="020B0604020202020204" pitchFamily="34" charset="0"/>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Arşivin tertip, düzen ve temizliğine servisle aynı oranda özen gösterilmesi. </a:t>
            </a:r>
          </a:p>
          <a:p>
            <a:pPr marL="800100" lvl="1" indent="-342900" algn="just">
              <a:lnSpc>
                <a:spcPct val="107000"/>
              </a:lnSpc>
              <a:buFont typeface="Arial" panose="020B0604020202020204" pitchFamily="34" charset="0"/>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Arşivlik malzeme dışında kesinlikle hiçbir malzeme konulmaması, depo amacıyla kullanılmaması.</a:t>
            </a:r>
          </a:p>
          <a:p>
            <a:pPr marL="685800" lvl="1" indent="-228600" algn="just">
              <a:lnSpc>
                <a:spcPct val="107000"/>
              </a:lnSpc>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Standart dışında hiçbir bildiri ve duyuru asılmaması.</a:t>
            </a:r>
          </a:p>
          <a:p>
            <a:pPr marL="685800" lvl="1" indent="-228600" algn="just">
              <a:lnSpc>
                <a:spcPct val="107000"/>
              </a:lnSpc>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Dosya sırtlarına yazılan etiketler ile dolap üzerleri ve raf başlarındaki yönlendirme etiketlerinin kurum standardında olması.</a:t>
            </a:r>
          </a:p>
          <a:p>
            <a:pPr marL="685800" lvl="1" indent="-228600" algn="just">
              <a:lnSpc>
                <a:spcPct val="107000"/>
              </a:lnSpc>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Ayıklama ve İmha komisyonları oluşturularak ayıklama ve imha işlerinin 01 Mart-30 Haziran tarihleri arasında tamamlanması.</a:t>
            </a:r>
          </a:p>
          <a:p>
            <a:pPr marL="685800" lvl="1" indent="-228600" algn="just">
              <a:lnSpc>
                <a:spcPct val="107000"/>
              </a:lnSpc>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2017/3 sayılı genelge gereği veri entegrasyonu, ayıklama ve tasnif çalışmalarının hızlı ve düzgün yürümesi için gerekli tedbirlerin alınması, </a:t>
            </a:r>
          </a:p>
          <a:p>
            <a:pPr marL="685800" lvl="1" indent="-228600" algn="just">
              <a:lnSpc>
                <a:spcPct val="107000"/>
              </a:lnSpc>
              <a:spcAft>
                <a:spcPts val="80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Taramalara ilişkin koordinasyon ve denetimin sürekli bir şekilde sağlanması</a:t>
            </a:r>
            <a:r>
              <a:rPr lang="tr-TR" sz="1200" dirty="0">
                <a:latin typeface="Times New Roman" panose="02020603050405020304" pitchFamily="18" charset="0"/>
                <a:ea typeface="Calibri" panose="020F0502020204030204" pitchFamily="34" charset="0"/>
                <a:cs typeface="Times New Roman" panose="02020603050405020304" pitchFamily="18" charset="0"/>
              </a:rPr>
              <a:t>. </a:t>
            </a:r>
            <a:endParaRPr lang="tr-TR" sz="1200" dirty="0" smtClean="0">
              <a:latin typeface="Times New Roman" panose="02020603050405020304" pitchFamily="18" charset="0"/>
              <a:ea typeface="Calibri" panose="020F0502020204030204" pitchFamily="34" charset="0"/>
              <a:cs typeface="Times New Roman" panose="02020603050405020304" pitchFamily="18" charset="0"/>
            </a:endParaRPr>
          </a:p>
          <a:p>
            <a:pPr marL="685800" lvl="1" indent="-228600" algn="just">
              <a:lnSpc>
                <a:spcPct val="107000"/>
              </a:lnSpc>
              <a:spcAft>
                <a:spcPts val="800"/>
              </a:spcAft>
              <a:buFont typeface="Wingdings" panose="05000000000000000000" pitchFamily="2" charset="2"/>
              <a:buChar char=""/>
            </a:pP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228600" algn="just">
              <a:lnSpc>
                <a:spcPct val="107000"/>
              </a:lnSpc>
              <a:spcAft>
                <a:spcPts val="800"/>
              </a:spcAft>
              <a:buFont typeface="Wingdings" panose="05000000000000000000" pitchFamily="2" charset="2"/>
              <a:buChar char=""/>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219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052736"/>
            <a:ext cx="9144000" cy="4807791"/>
          </a:xfrm>
          <a:prstGeom prst="rect">
            <a:avLst/>
          </a:prstGeom>
        </p:spPr>
        <p:txBody>
          <a:bodyPr wrap="square">
            <a:spAutoFit/>
          </a:bodyPr>
          <a:lstStyle/>
          <a:p>
            <a:pPr marL="685800" lvl="1" indent="-228600" algn="just">
              <a:lnSpc>
                <a:spcPct val="107000"/>
              </a:lnSpc>
              <a:buFont typeface="Wingdings" panose="05000000000000000000" pitchFamily="2"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Tablo Mahzen Defterinin </a:t>
            </a:r>
            <a:r>
              <a:rPr lang="tr-TR" sz="2400" dirty="0" err="1">
                <a:latin typeface="Times New Roman" panose="02020603050405020304" pitchFamily="18" charset="0"/>
                <a:ea typeface="Calibri" panose="020F0502020204030204" pitchFamily="34" charset="0"/>
                <a:cs typeface="Times New Roman" panose="02020603050405020304" pitchFamily="18" charset="0"/>
              </a:rPr>
              <a:t>TAKBİS’de</a:t>
            </a:r>
            <a:r>
              <a:rPr lang="tr-TR" sz="2400" dirty="0">
                <a:latin typeface="Times New Roman" panose="02020603050405020304" pitchFamily="18" charset="0"/>
                <a:ea typeface="Calibri" panose="020F0502020204030204" pitchFamily="34" charset="0"/>
                <a:cs typeface="Times New Roman" panose="02020603050405020304" pitchFamily="18" charset="0"/>
              </a:rPr>
              <a:t> düzenli tutulması; </a:t>
            </a:r>
          </a:p>
          <a:p>
            <a:pPr marL="1143000" lvl="2" indent="-228600" algn="just">
              <a:lnSpc>
                <a:spcPct val="107000"/>
              </a:lnSpc>
              <a:buFont typeface="Symbol" panose="05050102010706020507" pitchFamily="18"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Yılsonu çıktılarının alınıp onaylanıp, arşivlenmesi.</a:t>
            </a:r>
          </a:p>
          <a:p>
            <a:pPr marL="1143000" lvl="2" indent="-228600" algn="just">
              <a:lnSpc>
                <a:spcPct val="107000"/>
              </a:lnSpc>
              <a:buFont typeface="Symbol" panose="05050102010706020507" pitchFamily="18"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Kütüklerin açıldığı anda,  yevmiye defteri ve resmi senetlerin ciltlenmesinin takiben kayıt edilmesi. </a:t>
            </a:r>
          </a:p>
          <a:p>
            <a:pPr marL="685800" lvl="1" indent="-228600" algn="just">
              <a:lnSpc>
                <a:spcPct val="107000"/>
              </a:lnSpc>
              <a:buFont typeface="Wingdings" panose="05000000000000000000" pitchFamily="2"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Arşivden çıkartılan belgelerin sistem üzerinden yapılması.</a:t>
            </a:r>
          </a:p>
          <a:p>
            <a:pPr marL="685800" lvl="1" indent="-228600" algn="just">
              <a:lnSpc>
                <a:spcPct val="107000"/>
              </a:lnSpc>
              <a:buFont typeface="Wingdings" panose="05000000000000000000" pitchFamily="2"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Aslı mahalli dışına çıkartılan defterin düzenli tutulması.</a:t>
            </a:r>
          </a:p>
          <a:p>
            <a:pPr marL="685800" lvl="1" indent="-228600" algn="just">
              <a:lnSpc>
                <a:spcPct val="107000"/>
              </a:lnSpc>
              <a:buFont typeface="Wingdings" panose="05000000000000000000" pitchFamily="2"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Genel evrak dosyalarının standart dosya planına göre dosyalanması, geçmiş yıllara ait evrakların arşive kaldırılması, </a:t>
            </a:r>
          </a:p>
          <a:p>
            <a:pPr marL="685800" lvl="1" indent="-228600" algn="just">
              <a:lnSpc>
                <a:spcPct val="107000"/>
              </a:lnSpc>
              <a:buFont typeface="Wingdings" panose="05000000000000000000" pitchFamily="2"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Arşiv için personel görevlendirilmesi yapılarak görevli personelin sağlık kontrollerinin yapılması,</a:t>
            </a:r>
          </a:p>
          <a:p>
            <a:pPr marL="685800" lvl="1" indent="-228600" algn="just">
              <a:lnSpc>
                <a:spcPct val="107000"/>
              </a:lnSpc>
              <a:spcAft>
                <a:spcPts val="800"/>
              </a:spcAft>
              <a:buFont typeface="Wingdings" panose="05000000000000000000" pitchFamily="2" charset="2"/>
              <a:buChar char=""/>
            </a:pPr>
            <a:r>
              <a:rPr lang="tr-TR" sz="2400" dirty="0">
                <a:latin typeface="Times New Roman" panose="02020603050405020304" pitchFamily="18" charset="0"/>
                <a:ea typeface="Calibri" panose="020F0502020204030204" pitchFamily="34" charset="0"/>
                <a:cs typeface="Times New Roman" panose="02020603050405020304" pitchFamily="18" charset="0"/>
              </a:rPr>
              <a:t>Arşiv standartlarının oluşturulması için gerekli gayret ve özenin gösterilmesi.</a:t>
            </a:r>
            <a:endParaRPr lang="tr-T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0534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620688"/>
            <a:ext cx="8305800" cy="648072"/>
          </a:xfrm>
        </p:spPr>
        <p:txBody>
          <a:bodyPr anchor="ctr">
            <a:normAutofit/>
          </a:bodyPr>
          <a:lstStyle/>
          <a:p>
            <a:pPr algn="ctr"/>
            <a:r>
              <a:rPr lang="tr-TR" sz="2400" b="1" dirty="0" smtClean="0">
                <a:solidFill>
                  <a:srgbClr val="FF0000"/>
                </a:solidFill>
                <a:latin typeface="Times New Roman" panose="02020603050405020304" pitchFamily="18" charset="0"/>
                <a:cs typeface="Times New Roman" panose="02020603050405020304" pitchFamily="18" charset="0"/>
              </a:rPr>
              <a:t>Döner Sermaye İşletme Şube Müdürlüğü </a:t>
            </a: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4318" y="1260920"/>
            <a:ext cx="9139681" cy="5674502"/>
          </a:xfrm>
          <a:prstGeom prst="rect">
            <a:avLst/>
          </a:prstGeom>
        </p:spPr>
        <p:txBody>
          <a:bodyPr wrap="square">
            <a:spAutoFit/>
          </a:bodyPr>
          <a:lstStyle/>
          <a:p>
            <a:pPr marL="342900" indent="-342900" algn="just">
              <a:lnSpc>
                <a:spcPct val="107000"/>
              </a:lnSpc>
              <a:buFont typeface="Wingdings" panose="05000000000000000000" pitchFamily="2" charset="2"/>
              <a:buChar char="Ø"/>
            </a:pPr>
            <a:r>
              <a:rPr lang="tr-TR" sz="2000" dirty="0">
                <a:latin typeface="Times New Roman" panose="02020603050405020304" pitchFamily="18" charset="0"/>
                <a:ea typeface="Calibri" panose="020F0502020204030204" pitchFamily="34" charset="0"/>
                <a:cs typeface="Times New Roman" panose="02020603050405020304" pitchFamily="18" charset="0"/>
              </a:rPr>
              <a:t>Fazla çalışma ile ilgili evraklar ayın bitimini takip eden diğer ayın ilk haftasında gönderilmelidir. Bazı müdürlüklerin fazla çalışma saatleri 6 aylık dönemden dolayı tamamlanmış olabilir. Kontrol edilmelidir.</a:t>
            </a:r>
          </a:p>
          <a:p>
            <a:pPr marL="342900" indent="-342900" algn="just">
              <a:lnSpc>
                <a:spcPct val="107000"/>
              </a:lnSpc>
              <a:buFont typeface="Wingdings" panose="05000000000000000000" pitchFamily="2" charset="2"/>
              <a:buChar char="Ø"/>
            </a:pPr>
            <a:r>
              <a:rPr lang="tr-TR" sz="2000" dirty="0">
                <a:latin typeface="Times New Roman" panose="02020603050405020304" pitchFamily="18" charset="0"/>
                <a:ea typeface="Calibri" panose="020F0502020204030204" pitchFamily="34" charset="0"/>
                <a:cs typeface="Times New Roman" panose="02020603050405020304" pitchFamily="18" charset="0"/>
              </a:rPr>
              <a:t>Ek ödeme değişikliklerinin (görevden ayrılma, emeklilik, istifa, ücretsiz izin gibi) zamanında bildirilmelidir.</a:t>
            </a:r>
          </a:p>
          <a:p>
            <a:pPr marL="342900" indent="-342900" algn="just">
              <a:lnSpc>
                <a:spcPct val="107000"/>
              </a:lnSpc>
              <a:buFont typeface="Wingdings" panose="05000000000000000000" pitchFamily="2" charset="2"/>
              <a:buChar char="Ø"/>
            </a:pPr>
            <a:r>
              <a:rPr lang="tr-TR" sz="2000" dirty="0">
                <a:latin typeface="Times New Roman" panose="02020603050405020304" pitchFamily="18" charset="0"/>
                <a:ea typeface="Calibri" panose="020F0502020204030204" pitchFamily="34" charset="0"/>
                <a:cs typeface="Times New Roman" panose="02020603050405020304" pitchFamily="18" charset="0"/>
              </a:rPr>
              <a:t>Elektrik,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Doğalgaz</a:t>
            </a:r>
            <a:r>
              <a:rPr lang="tr-TR" sz="2000" dirty="0">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Su </a:t>
            </a:r>
            <a:r>
              <a:rPr lang="tr-TR" sz="2000" dirty="0">
                <a:latin typeface="Times New Roman" panose="02020603050405020304" pitchFamily="18" charset="0"/>
                <a:ea typeface="Calibri" panose="020F0502020204030204" pitchFamily="34" charset="0"/>
                <a:cs typeface="Times New Roman" panose="02020603050405020304" pitchFamily="18" charset="0"/>
              </a:rPr>
              <a:t>gibi ödemeler için öncelikle </a:t>
            </a:r>
            <a:r>
              <a:rPr lang="tr-TR" sz="2000" dirty="0" err="1" smtClean="0">
                <a:latin typeface="Times New Roman" panose="02020603050405020304" pitchFamily="18" charset="0"/>
                <a:ea typeface="Calibri" panose="020F0502020204030204" pitchFamily="34" charset="0"/>
                <a:cs typeface="Times New Roman" panose="02020603050405020304" pitchFamily="18" charset="0"/>
              </a:rPr>
              <a:t>TKGM’den</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000" dirty="0">
                <a:latin typeface="Times New Roman" panose="02020603050405020304" pitchFamily="18" charset="0"/>
                <a:ea typeface="Calibri" panose="020F0502020204030204" pitchFamily="34" charset="0"/>
                <a:cs typeface="Times New Roman" panose="02020603050405020304" pitchFamily="18" charset="0"/>
              </a:rPr>
              <a:t>ödenek istenmeli bu hususta talepte bulunulduğu taktirde ilgili Daire Başkanlığınca ödenek talepleri karşılanmaktadır. Ödenek gönderilemediği taktirde Döner Sermaye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İşletmece ödeme </a:t>
            </a:r>
            <a:r>
              <a:rPr lang="tr-TR" sz="2000" dirty="0">
                <a:latin typeface="Times New Roman" panose="02020603050405020304" pitchFamily="18" charset="0"/>
                <a:ea typeface="Calibri" panose="020F0502020204030204" pitchFamily="34" charset="0"/>
                <a:cs typeface="Times New Roman" panose="02020603050405020304" pitchFamily="18" charset="0"/>
              </a:rPr>
              <a:t>yapılacaktır</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(Bütçede ödenek olmadığı belirtilmelidir.)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Ø"/>
            </a:pPr>
            <a:r>
              <a:rPr lang="tr-TR" sz="2000" dirty="0">
                <a:latin typeface="Times New Roman" panose="02020603050405020304" pitchFamily="18" charset="0"/>
                <a:ea typeface="Calibri" panose="020F0502020204030204" pitchFamily="34" charset="0"/>
                <a:cs typeface="Times New Roman" panose="02020603050405020304" pitchFamily="18" charset="0"/>
              </a:rPr>
              <a:t>Bakım, onarım, tadilat gibi taleplerde müdürlüğün bütçesinde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ödenek </a:t>
            </a:r>
            <a:r>
              <a:rPr lang="tr-TR" sz="2000" dirty="0">
                <a:latin typeface="Times New Roman" panose="02020603050405020304" pitchFamily="18" charset="0"/>
                <a:ea typeface="Calibri" panose="020F0502020204030204" pitchFamily="34" charset="0"/>
                <a:cs typeface="Times New Roman" panose="02020603050405020304" pitchFamily="18" charset="0"/>
              </a:rPr>
              <a:t>olmadığı belirtilmelidir. Yazıcı,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Bilgisayar</a:t>
            </a:r>
            <a:r>
              <a:rPr lang="tr-TR" sz="2000" dirty="0">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Güç Kaynağı</a:t>
            </a:r>
            <a:r>
              <a:rPr lang="tr-TR" sz="2000" dirty="0">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Klima</a:t>
            </a:r>
            <a:r>
              <a:rPr lang="tr-TR" sz="2000" dirty="0">
                <a:latin typeface="Times New Roman" panose="02020603050405020304" pitchFamily="18" charset="0"/>
                <a:ea typeface="Calibri" panose="020F0502020204030204" pitchFamily="34" charset="0"/>
                <a:cs typeface="Times New Roman" panose="02020603050405020304" pitchFamily="18" charset="0"/>
              </a:rPr>
              <a:t>, </a:t>
            </a:r>
            <a:r>
              <a:rPr lang="tr-TR" sz="2000" smtClean="0">
                <a:latin typeface="Times New Roman" panose="02020603050405020304" pitchFamily="18" charset="0"/>
                <a:ea typeface="Calibri" panose="020F0502020204030204" pitchFamily="34" charset="0"/>
                <a:cs typeface="Times New Roman" panose="02020603050405020304" pitchFamily="18" charset="0"/>
              </a:rPr>
              <a:t>Kamera v.b. gibi </a:t>
            </a:r>
            <a:r>
              <a:rPr lang="tr-TR" sz="2000" dirty="0">
                <a:latin typeface="Times New Roman" panose="02020603050405020304" pitchFamily="18" charset="0"/>
                <a:ea typeface="Calibri" panose="020F0502020204030204" pitchFamily="34" charset="0"/>
                <a:cs typeface="Times New Roman" panose="02020603050405020304" pitchFamily="18" charset="0"/>
              </a:rPr>
              <a:t>bilişim malzemelerinin bakımı yapılacak ise ıslak imzalı iki suret Arıza Tespit Formu doldurularak fiziki olarak gönderilecektir.</a:t>
            </a:r>
          </a:p>
          <a:p>
            <a:pPr marL="342900" indent="-342900" algn="just">
              <a:lnSpc>
                <a:spcPct val="107000"/>
              </a:lnSpc>
              <a:spcAft>
                <a:spcPts val="800"/>
              </a:spcAft>
              <a:buFont typeface="Wingdings" panose="05000000000000000000" pitchFamily="2" charset="2"/>
              <a:buChar char="Ø"/>
            </a:pPr>
            <a:r>
              <a:rPr lang="tr-TR" sz="2000" dirty="0">
                <a:latin typeface="Times New Roman" panose="02020603050405020304" pitchFamily="18" charset="0"/>
                <a:ea typeface="Calibri" panose="020F0502020204030204" pitchFamily="34" charset="0"/>
                <a:cs typeface="Times New Roman" panose="02020603050405020304" pitchFamily="18" charset="0"/>
              </a:rPr>
              <a:t>Döner Sermaye İşletmesi tarafından yapılacak olan yolluk işlemlerinde </a:t>
            </a:r>
            <a:r>
              <a:rPr lang="tr-TR" sz="20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http://www.dosimtkgm.gov.tr</a:t>
            </a:r>
            <a:r>
              <a:rPr lang="tr-TR" sz="2000" dirty="0">
                <a:latin typeface="Times New Roman" panose="02020603050405020304" pitchFamily="18" charset="0"/>
                <a:ea typeface="Calibri" panose="020F0502020204030204" pitchFamily="34" charset="0"/>
                <a:cs typeface="Times New Roman" panose="02020603050405020304" pitchFamily="18" charset="0"/>
              </a:rPr>
              <a:t> adresinden erişilebilen DBİS ( Döner Sermaye Bilgi İşlem Sistemi ) uygulaması üzerinden yolluklar hazırlanarak, ilgili evraklar eklenerek 2 suret halinde gönderilmesi gerekmektedir.</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9550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20688"/>
            <a:ext cx="8507288" cy="792088"/>
          </a:xfrm>
        </p:spPr>
        <p:txBody>
          <a:bodyPr>
            <a:normAutofit fontScale="90000"/>
          </a:bodyPr>
          <a:lstStyle/>
          <a:p>
            <a:pPr marL="342900" lvl="0" indent="-342900">
              <a:lnSpc>
                <a:spcPct val="107000"/>
              </a:lnSpc>
              <a:spcAft>
                <a:spcPts val="800"/>
              </a:spcAft>
            </a:pPr>
            <a:r>
              <a:rPr lang="tr-TR"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Personel </a:t>
            </a:r>
            <a:r>
              <a:rPr lang="tr-TR" sz="27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Şube Müdürlüğü</a:t>
            </a:r>
            <a:r>
              <a:rPr lang="tr-TR" sz="2000" dirty="0">
                <a:latin typeface="Calibri" panose="020F0502020204030204" pitchFamily="34" charset="0"/>
                <a:ea typeface="Calibri" panose="020F0502020204030204" pitchFamily="34" charset="0"/>
                <a:cs typeface="Times New Roman" panose="02020603050405020304" pitchFamily="18" charset="0"/>
              </a:rPr>
              <a:t/>
            </a:r>
            <a:br>
              <a:rPr lang="tr-TR" sz="2000" dirty="0">
                <a:latin typeface="Calibri" panose="020F0502020204030204" pitchFamily="34" charset="0"/>
                <a:ea typeface="Calibri" panose="020F0502020204030204" pitchFamily="34"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21250" y="1154634"/>
            <a:ext cx="9144000" cy="4784964"/>
          </a:xfrm>
          <a:prstGeom prst="rect">
            <a:avLst/>
          </a:prstGeom>
        </p:spPr>
        <p:txBody>
          <a:bodyPr wrap="square">
            <a:spAutoFit/>
          </a:bodyPr>
          <a:lstStyle/>
          <a:p>
            <a:pPr marL="228600" indent="-228600" algn="just">
              <a:lnSpc>
                <a:spcPct val="107000"/>
              </a:lnSpc>
              <a:buFont typeface="Times New Roman" panose="02020603050405020304" pitchFamily="18" charset="0"/>
              <a:buChar char="-"/>
            </a:pPr>
            <a:r>
              <a:rPr lang="tr-TR" sz="1900" dirty="0">
                <a:latin typeface="Times New Roman" panose="02020603050405020304" pitchFamily="18" charset="0"/>
                <a:ea typeface="Calibri" panose="020F0502020204030204" pitchFamily="34" charset="0"/>
                <a:cs typeface="Times New Roman" panose="02020603050405020304" pitchFamily="18" charset="0"/>
              </a:rPr>
              <a:t>Personel ihtiyacının Personel Bilgi Sistemi üzerinden düzenli olarak takibinin yapılması.</a:t>
            </a:r>
          </a:p>
          <a:p>
            <a:pPr marL="228600" indent="-228600" algn="just">
              <a:lnSpc>
                <a:spcPct val="107000"/>
              </a:lnSpc>
              <a:buFont typeface="Times New Roman" panose="02020603050405020304" pitchFamily="18" charset="0"/>
              <a:buChar char="-"/>
            </a:pPr>
            <a:r>
              <a:rPr lang="tr-TR" sz="1900" dirty="0">
                <a:latin typeface="Times New Roman" panose="02020603050405020304" pitchFamily="18" charset="0"/>
                <a:ea typeface="Calibri" panose="020F0502020204030204" pitchFamily="34" charset="0"/>
                <a:cs typeface="Times New Roman" panose="02020603050405020304" pitchFamily="18" charset="0"/>
              </a:rPr>
              <a:t>Etkin kullanılamayan personel ile ilgili gerekli tedbirlerin alınması, eğitim ihtiyacının bulunması halinde öncelikle yerinde eğitim verilmesi, yeterli olmaması halinde Bölge Müdürlüğünce düzenlenecek eğitim programlarına katılımın </a:t>
            </a:r>
            <a:r>
              <a:rPr lang="tr-TR" sz="1900" dirty="0" err="1" smtClean="0">
                <a:latin typeface="Times New Roman" panose="02020603050405020304" pitchFamily="18" charset="0"/>
                <a:ea typeface="Calibri" panose="020F0502020204030204" pitchFamily="34" charset="0"/>
                <a:cs typeface="Times New Roman" panose="02020603050405020304" pitchFamily="18" charset="0"/>
              </a:rPr>
              <a:t>sağlanılması</a:t>
            </a:r>
            <a:r>
              <a:rPr lang="tr-TR" sz="19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1900" dirty="0">
              <a:latin typeface="Times New Roman" panose="02020603050405020304" pitchFamily="18" charset="0"/>
              <a:ea typeface="Calibri" panose="020F0502020204030204" pitchFamily="34" charset="0"/>
              <a:cs typeface="Times New Roman" panose="02020603050405020304" pitchFamily="18" charset="0"/>
            </a:endParaRPr>
          </a:p>
          <a:p>
            <a:pPr marL="228600" indent="-228600" algn="just">
              <a:lnSpc>
                <a:spcPct val="107000"/>
              </a:lnSpc>
              <a:buFont typeface="Times New Roman" panose="02020603050405020304" pitchFamily="18" charset="0"/>
              <a:buChar char="-"/>
            </a:pPr>
            <a:r>
              <a:rPr lang="tr-TR" sz="1900" dirty="0" smtClean="0">
                <a:latin typeface="Times New Roman" panose="02020603050405020304" pitchFamily="18" charset="0"/>
                <a:ea typeface="Calibri" panose="020F0502020204030204" pitchFamily="34" charset="0"/>
                <a:cs typeface="Times New Roman" panose="02020603050405020304" pitchFamily="18" charset="0"/>
              </a:rPr>
              <a:t>Müdürler </a:t>
            </a:r>
            <a:r>
              <a:rPr lang="tr-TR" sz="1900" dirty="0">
                <a:latin typeface="Times New Roman" panose="02020603050405020304" pitchFamily="18" charset="0"/>
                <a:ea typeface="Calibri" panose="020F0502020204030204" pitchFamily="34" charset="0"/>
                <a:cs typeface="Times New Roman" panose="02020603050405020304" pitchFamily="18" charset="0"/>
              </a:rPr>
              <a:t>dahil mesai saatlerine titizlikle riayet edilmesi, ihlali halinde tereddütsüz disiplin hükümlerinin uygulanması.</a:t>
            </a:r>
          </a:p>
          <a:p>
            <a:pPr marL="228600" indent="-228600" algn="just">
              <a:lnSpc>
                <a:spcPct val="107000"/>
              </a:lnSpc>
              <a:buFont typeface="Times New Roman" panose="02020603050405020304" pitchFamily="18" charset="0"/>
              <a:buChar char="-"/>
            </a:pPr>
            <a:r>
              <a:rPr lang="tr-TR" sz="1900" dirty="0">
                <a:latin typeface="Times New Roman" panose="02020603050405020304" pitchFamily="18" charset="0"/>
                <a:ea typeface="Calibri" panose="020F0502020204030204" pitchFamily="34" charset="0"/>
                <a:cs typeface="Times New Roman" panose="02020603050405020304" pitchFamily="18" charset="0"/>
              </a:rPr>
              <a:t>Yıllık izin, sağlık izni ve mazeret izinlerinin EBYS üzerinden düzenlenerek Bölge Müdürlüğümüze dağıtımlı olarak gönderilmesi. </a:t>
            </a:r>
          </a:p>
          <a:p>
            <a:pPr marL="228600" indent="-228600" algn="just">
              <a:lnSpc>
                <a:spcPct val="107000"/>
              </a:lnSpc>
              <a:buFont typeface="Times New Roman" panose="02020603050405020304" pitchFamily="18" charset="0"/>
              <a:buChar char="-"/>
            </a:pPr>
            <a:r>
              <a:rPr lang="tr-TR" sz="1900" dirty="0">
                <a:latin typeface="Times New Roman" panose="02020603050405020304" pitchFamily="18" charset="0"/>
                <a:ea typeface="Calibri" panose="020F0502020204030204" pitchFamily="34" charset="0"/>
                <a:cs typeface="Times New Roman" panose="02020603050405020304" pitchFamily="18" charset="0"/>
              </a:rPr>
              <a:t>Staj başvuruları müdürlüklerimize yapılacak, evraklar tamam ise müdürlükler Bölge Müdürlüğümüzden staj için olur alacak ve stajyer öğrencilerin stajlarını yaptırıp başlayış ve bitiş tarihlerini Bölge müdürlüğümüze bildireceklerdir.</a:t>
            </a:r>
          </a:p>
          <a:p>
            <a:pPr marL="228600" indent="-228600" algn="just">
              <a:lnSpc>
                <a:spcPct val="107000"/>
              </a:lnSpc>
              <a:buFont typeface="Times New Roman" panose="02020603050405020304" pitchFamily="18" charset="0"/>
              <a:buChar char="-"/>
            </a:pPr>
            <a:r>
              <a:rPr lang="tr-TR" sz="1900" dirty="0">
                <a:latin typeface="Times New Roman" panose="02020603050405020304" pitchFamily="18" charset="0"/>
                <a:ea typeface="Calibri" panose="020F0502020204030204" pitchFamily="34" charset="0"/>
                <a:cs typeface="Times New Roman" panose="02020603050405020304" pitchFamily="18" charset="0"/>
              </a:rPr>
              <a:t>İşçi izinleri mutlaka ait olduğu yıl içerisinde kullandırılmalıdır.</a:t>
            </a:r>
          </a:p>
          <a:p>
            <a:pPr marL="228600" indent="-228600" algn="just">
              <a:lnSpc>
                <a:spcPct val="107000"/>
              </a:lnSpc>
              <a:buFont typeface="Times New Roman" panose="02020603050405020304" pitchFamily="18" charset="0"/>
              <a:buChar char="-"/>
            </a:pPr>
            <a:r>
              <a:rPr lang="tr-TR" sz="1900" dirty="0">
                <a:latin typeface="Times New Roman" panose="02020603050405020304" pitchFamily="18" charset="0"/>
                <a:ea typeface="Calibri" panose="020F0502020204030204" pitchFamily="34" charset="0"/>
                <a:cs typeface="Times New Roman" panose="02020603050405020304" pitchFamily="18" charset="0"/>
              </a:rPr>
              <a:t>Pasaport ve ücretsiz izin talepleri zamanında gönderilmelidir.</a:t>
            </a:r>
          </a:p>
          <a:p>
            <a:pPr marL="228600" indent="-228600" algn="just">
              <a:lnSpc>
                <a:spcPct val="107000"/>
              </a:lnSpc>
              <a:spcAft>
                <a:spcPts val="800"/>
              </a:spcAft>
              <a:buFont typeface="Times New Roman" panose="02020603050405020304" pitchFamily="18" charset="0"/>
              <a:buChar char="-"/>
            </a:pPr>
            <a:r>
              <a:rPr lang="tr-TR" sz="1900" dirty="0" smtClean="0">
                <a:latin typeface="Times New Roman" panose="02020603050405020304" pitchFamily="18" charset="0"/>
                <a:ea typeface="Calibri" panose="020F0502020204030204" pitchFamily="34" charset="0"/>
                <a:cs typeface="Times New Roman" panose="02020603050405020304" pitchFamily="18" charset="0"/>
              </a:rPr>
              <a:t>Personellerin </a:t>
            </a:r>
            <a:r>
              <a:rPr lang="tr-TR" sz="1900" dirty="0">
                <a:latin typeface="Times New Roman" panose="02020603050405020304" pitchFamily="18" charset="0"/>
                <a:ea typeface="Calibri" panose="020F0502020204030204" pitchFamily="34" charset="0"/>
                <a:cs typeface="Times New Roman" panose="02020603050405020304" pitchFamily="18" charset="0"/>
              </a:rPr>
              <a:t>sendikaya üye olmaları veya üye oldukları sendika üyeliğinden çekilmeleri halinde üye ve çekilme formları mutlaka Bölge Müdürlüğümüze gönderilmelidir.</a:t>
            </a:r>
            <a:endParaRPr lang="tr-TR" sz="19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3175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58237" y="114400"/>
            <a:ext cx="946047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algn="ctr" fontAlgn="base">
              <a:spcBef>
                <a:spcPct val="0"/>
              </a:spcBef>
              <a:spcAft>
                <a:spcPct val="0"/>
              </a:spcAft>
            </a:pPr>
            <a:r>
              <a:rPr kumimoji="0" lang="tr-TR" sz="2400" b="1" i="0" u="none" strike="noStrike" cap="none" normalizeH="0" baseline="0" dirty="0" smtClean="0">
                <a:ln>
                  <a:noFill/>
                </a:ln>
                <a:solidFill>
                  <a:srgbClr val="FF0000"/>
                </a:solidFill>
                <a:effectLst/>
                <a:latin typeface="Times New Roman" pitchFamily="18" charset="0"/>
                <a:cs typeface="Times New Roman" pitchFamily="18" charset="0"/>
              </a:rPr>
              <a:t>Kalite, Halkla İlişkiler ve Hizmet Değerlendirme Şube Müdürlüğü</a:t>
            </a:r>
            <a:endParaRPr kumimoji="0" lang="tr-T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4338" name="Rectangle 2"/>
          <p:cNvSpPr>
            <a:spLocks noChangeArrowheads="1"/>
          </p:cNvSpPr>
          <p:nvPr/>
        </p:nvSpPr>
        <p:spPr bwMode="auto">
          <a:xfrm>
            <a:off x="0" y="651416"/>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fontAlgn="base">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CİMER bildirimlerinin zamanında tekrar yazışmaya mahal vermeksizin itiraz yeri</a:t>
            </a:r>
            <a:r>
              <a:rPr lang="tr-TR" sz="2000" dirty="0">
                <a:latin typeface="Times New Roman" pitchFamily="18" charset="0"/>
                <a:ea typeface="Calibri" pitchFamily="34" charset="0"/>
                <a:cs typeface="Times New Roman" pitchFamily="18" charset="0"/>
              </a:rPr>
              <a:t> </a:t>
            </a:r>
            <a:endParaRPr lang="tr-TR" sz="2000" dirty="0" smtClean="0">
              <a:latin typeface="Times New Roman" pitchFamily="18" charset="0"/>
              <a:ea typeface="Calibri" pitchFamily="34" charset="0"/>
              <a:cs typeface="Times New Roman" pitchFamily="18" charset="0"/>
            </a:endParaRPr>
          </a:p>
          <a:p>
            <a:pPr algn="just" fontAlgn="base">
              <a:spcBef>
                <a:spcPct val="0"/>
              </a:spcBef>
              <a:spcAft>
                <a:spcPct val="0"/>
              </a:spcAf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 süresi belirtilmek suretiyle cevap verilmesi.</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ALO 181 bildirimlerinin talimatta verilen süre içerisinde cevaplandırılması.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Fiziki ortamın modern hizmet sunumuna uygun olması, dağınık bir görüntü</a:t>
            </a:r>
          </a:p>
          <a:p>
            <a:pPr algn="just" eaLnBrk="0" fontAlgn="base" hangingPunct="0">
              <a:spcBef>
                <a:spcPct val="0"/>
              </a:spcBef>
              <a:spcAft>
                <a:spcPct val="0"/>
              </a:spcAf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kirliliği olmaması, tabela ve logoların güncel olması,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Hizmet Standartları, Kalite Politikası ve Bilgilendirme Doküman ve </a:t>
            </a:r>
          </a:p>
          <a:p>
            <a:pPr algn="just" eaLnBrk="0" fontAlgn="base" hangingPunct="0">
              <a:spcBef>
                <a:spcPct val="0"/>
              </a:spcBef>
              <a:spcAft>
                <a:spcPct val="0"/>
              </a:spcAf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Argümanlarının standartlara uygun olması,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Vatandaş bilgilendirilme ve  yönlendirilmesinin  uygun şekilde yapılması,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Yönlendirme levhalarının kolay görünür yerlere asılması ve anlaşılır olması,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Duyuru ve ilan panolarının düzenli, tertipli olması, görüntü kirliliği ve </a:t>
            </a:r>
          </a:p>
          <a:p>
            <a:pPr algn="just" eaLnBrk="0" fontAlgn="base" hangingPunct="0">
              <a:spcBef>
                <a:spcPct val="0"/>
              </a:spcBef>
              <a:spcAft>
                <a:spcPct val="0"/>
              </a:spcAf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olumsuzluk algısı oluşturmayacak şekilde dizayn edilmiş olması.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Kalite Yönetim Sistemi Kapsamında; </a:t>
            </a:r>
            <a:r>
              <a:rPr lang="tr-TR" sz="2000" u="sng" dirty="0" smtClean="0">
                <a:solidFill>
                  <a:srgbClr val="0000CC"/>
                </a:solidFill>
                <a:hlinkClick r:id="rId2"/>
              </a:rPr>
              <a:t>https://giris.tkgm.gov.tr/tr/birim/ </a:t>
            </a:r>
          </a:p>
          <a:p>
            <a:pPr algn="just" eaLnBrk="0" fontAlgn="base" hangingPunct="0">
              <a:spcBef>
                <a:spcPct val="0"/>
              </a:spcBef>
              <a:spcAft>
                <a:spcPct val="0"/>
              </a:spcAft>
            </a:pPr>
            <a:r>
              <a:rPr lang="tr-TR" sz="2000" u="sng" dirty="0" smtClean="0">
                <a:solidFill>
                  <a:srgbClr val="0000CC"/>
                </a:solidFill>
                <a:hlinkClick r:id="rId2"/>
              </a:rPr>
              <a:t>kalite-</a:t>
            </a:r>
            <a:r>
              <a:rPr lang="tr-TR" sz="2000" u="sng" dirty="0" err="1" smtClean="0">
                <a:solidFill>
                  <a:srgbClr val="0000CC"/>
                </a:solidFill>
                <a:hlinkClick r:id="rId2"/>
              </a:rPr>
              <a:t>yonetim</a:t>
            </a:r>
            <a:r>
              <a:rPr lang="tr-TR" sz="2000" u="sng" dirty="0" smtClean="0">
                <a:solidFill>
                  <a:srgbClr val="0000CC"/>
                </a:solidFill>
                <a:hlinkClick r:id="rId2"/>
              </a:rPr>
              <a:t>-sistemi</a:t>
            </a:r>
            <a:r>
              <a:rPr lang="tr-TR" sz="2000" dirty="0" smtClean="0">
                <a:solidFill>
                  <a:srgbClr val="0000CC"/>
                </a:solidFill>
              </a:rPr>
              <a:t> </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sayfası kullanılıyor olması, kalite dokümanları ve  oluşturulan standart formların  kullanılması,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Kalite El Kitabı ve KYS gereği uygun periyodik bilgilendirme toplantıları yapılması,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İç Tetkikler sonucu bulunan uygunsuzluklara, düzeltici faaliyet uygulanması,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Acil durum eylem planı yapılmalı, personele duyurulmalı, bu kapsamda önleyici  </a:t>
            </a:r>
          </a:p>
          <a:p>
            <a:pPr algn="just" eaLnBrk="0" fontAlgn="base" hangingPunct="0">
              <a:spcBef>
                <a:spcPct val="0"/>
              </a:spcBef>
              <a:spcAft>
                <a:spcPct val="0"/>
              </a:spcAf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ve sınırlayıcı tedbirler belirlenmeli, </a:t>
            </a:r>
            <a:r>
              <a:rPr kumimoji="0" 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dokümante</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edilmiş bilgi olarak tutulması,</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1" algn="just" eaLnBrk="0" fontAlgn="base" hangingPunct="0">
              <a:spcBef>
                <a:spcPct val="0"/>
              </a:spcBef>
              <a:spcAft>
                <a:spcPct val="0"/>
              </a:spcAft>
              <a:buFont typeface="Arial" pitchFamily="34" charset="0"/>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Öneri kutularının yanında kalem ve kâğıt bulundurulması ve düzenli olarak her  </a:t>
            </a:r>
          </a:p>
          <a:p>
            <a:pPr algn="just" eaLnBrk="0" fontAlgn="base" hangingPunct="0">
              <a:spcBef>
                <a:spcPct val="0"/>
              </a:spcBef>
              <a:spcAft>
                <a:spcPct val="0"/>
              </a:spcAft>
            </a:pPr>
            <a:r>
              <a:rPr kumimoji="0" lang="tr-TR" sz="20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ayın son günü açılarak tutanak altına alınması,</a:t>
            </a:r>
            <a:endParaRPr kumimoji="0" lang="tr-TR"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755576" y="656611"/>
            <a:ext cx="7344816" cy="830997"/>
          </a:xfrm>
          <a:prstGeom prst="rect">
            <a:avLst/>
          </a:prstGeom>
        </p:spPr>
        <p:txBody>
          <a:bodyPr wrap="square">
            <a:spAutoFit/>
          </a:bodyPr>
          <a:lstStyle/>
          <a:p>
            <a:r>
              <a:rPr lang="tr-TR" sz="2400" b="1" dirty="0" smtClean="0">
                <a:solidFill>
                  <a:srgbClr val="FF0000"/>
                </a:solidFill>
                <a:latin typeface="Times New Roman" pitchFamily="18" charset="0"/>
                <a:cs typeface="Times New Roman" pitchFamily="18" charset="0"/>
              </a:rPr>
              <a:t>           Tapu Şube Müdürlüğü</a:t>
            </a:r>
            <a:r>
              <a:rPr lang="tr-TR" sz="2400" dirty="0" smtClean="0">
                <a:solidFill>
                  <a:srgbClr val="FF0000"/>
                </a:solidFill>
                <a:latin typeface="Times New Roman" pitchFamily="18" charset="0"/>
                <a:cs typeface="Times New Roman" pitchFamily="18" charset="0"/>
              </a:rPr>
              <a:t/>
            </a:r>
            <a:br>
              <a:rPr lang="tr-TR" sz="2400" dirty="0" smtClean="0">
                <a:solidFill>
                  <a:srgbClr val="FF0000"/>
                </a:solidFill>
                <a:latin typeface="Times New Roman" pitchFamily="18" charset="0"/>
                <a:cs typeface="Times New Roman" pitchFamily="18" charset="0"/>
              </a:rPr>
            </a:br>
            <a:endParaRPr lang="tr-TR" sz="2400" dirty="0">
              <a:solidFill>
                <a:srgbClr val="FF0000"/>
              </a:solidFill>
              <a:latin typeface="Times New Roman" pitchFamily="18" charset="0"/>
              <a:cs typeface="Times New Roman" pitchFamily="18" charset="0"/>
            </a:endParaRPr>
          </a:p>
        </p:txBody>
      </p:sp>
      <p:sp>
        <p:nvSpPr>
          <p:cNvPr id="2" name="Dikdörtgen 1"/>
          <p:cNvSpPr/>
          <p:nvPr/>
        </p:nvSpPr>
        <p:spPr>
          <a:xfrm>
            <a:off x="179512" y="1072110"/>
            <a:ext cx="8856984" cy="5502147"/>
          </a:xfrm>
          <a:prstGeom prst="rect">
            <a:avLst/>
          </a:prstGeom>
        </p:spPr>
        <p:txBody>
          <a:bodyPr wrap="square">
            <a:spAutoFit/>
          </a:bodyPr>
          <a:lstStyle/>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2012/2 </a:t>
            </a:r>
            <a:r>
              <a:rPr lang="tr-TR" sz="2200" dirty="0">
                <a:latin typeface="Times New Roman" panose="02020603050405020304" pitchFamily="18" charset="0"/>
                <a:ea typeface="Calibri" panose="020F0502020204030204" pitchFamily="34" charset="0"/>
                <a:cs typeface="Times New Roman" panose="02020603050405020304" pitchFamily="18" charset="0"/>
              </a:rPr>
              <a:t>sayılı genelgenin (yetki ve sorumluluk genelgesi)  20. Maddesinde belirtilen görevleri yerine getirmekle gecikmeye sebebiyet verilmeksizin özen </a:t>
            </a:r>
            <a:r>
              <a:rPr lang="tr-TR" sz="2200" dirty="0" smtClean="0">
                <a:latin typeface="Times New Roman" panose="02020603050405020304" pitchFamily="18" charset="0"/>
                <a:ea typeface="Calibri" panose="020F0502020204030204" pitchFamily="34" charset="0"/>
                <a:cs typeface="Times New Roman" panose="02020603050405020304" pitchFamily="18" charset="0"/>
              </a:rPr>
              <a:t>gösterilecektir.</a:t>
            </a:r>
          </a:p>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Yevmiye Defterinin çalışma günü başlangıcı açılıp mesai bitiminde imzalanması ile müdürlük dışına çıkışlarda yetkilendirme, dönüşte yetkinin geri alınması mutlaka günlük olarak yapılacaktır.</a:t>
            </a:r>
          </a:p>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2014/1 </a:t>
            </a:r>
            <a:r>
              <a:rPr lang="tr-TR" sz="2200" dirty="0">
                <a:latin typeface="Times New Roman" panose="02020603050405020304" pitchFamily="18" charset="0"/>
                <a:ea typeface="Calibri" panose="020F0502020204030204" pitchFamily="34" charset="0"/>
                <a:cs typeface="Times New Roman" panose="02020603050405020304" pitchFamily="18" charset="0"/>
              </a:rPr>
              <a:t>sayılı genelge doğrultusunda başvuru süreleri takip edilecek, 20 günü aşan ve takip edilmeyen başvurularda SMS ile 10 gün süre verilmek suretiyle başvurular sonlandırılacaktır.</a:t>
            </a:r>
          </a:p>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Makul </a:t>
            </a:r>
            <a:r>
              <a:rPr lang="tr-TR" sz="2200" dirty="0">
                <a:latin typeface="Times New Roman" panose="02020603050405020304" pitchFamily="18" charset="0"/>
                <a:ea typeface="Calibri" panose="020F0502020204030204" pitchFamily="34" charset="0"/>
                <a:cs typeface="Times New Roman" panose="02020603050405020304" pitchFamily="18" charset="0"/>
              </a:rPr>
              <a:t>süre içerisinde tamamlanmayan başvuruların sebebi mutlaka açıklanacaktır.</a:t>
            </a:r>
          </a:p>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Hisse </a:t>
            </a:r>
            <a:r>
              <a:rPr lang="tr-TR" sz="2200" dirty="0">
                <a:latin typeface="Times New Roman" panose="02020603050405020304" pitchFamily="18" charset="0"/>
                <a:ea typeface="Calibri" panose="020F0502020204030204" pitchFamily="34" charset="0"/>
                <a:cs typeface="Times New Roman" panose="02020603050405020304" pitchFamily="18" charset="0"/>
              </a:rPr>
              <a:t>hatalarının düzeltilmesine yönelik planlama yapmak ve bu planın takibini </a:t>
            </a:r>
            <a:r>
              <a:rPr lang="tr-TR" sz="2200" dirty="0" smtClean="0">
                <a:latin typeface="Times New Roman" panose="02020603050405020304" pitchFamily="18" charset="0"/>
                <a:ea typeface="Calibri" panose="020F0502020204030204" pitchFamily="34" charset="0"/>
                <a:cs typeface="Times New Roman" panose="02020603050405020304" pitchFamily="18" charset="0"/>
              </a:rPr>
              <a:t>sağlamak.</a:t>
            </a:r>
          </a:p>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Web </a:t>
            </a:r>
            <a:r>
              <a:rPr lang="tr-TR" sz="2200" dirty="0">
                <a:latin typeface="Times New Roman" panose="02020603050405020304" pitchFamily="18" charset="0"/>
                <a:ea typeface="Calibri" panose="020F0502020204030204" pitchFamily="34" charset="0"/>
                <a:cs typeface="Times New Roman" panose="02020603050405020304" pitchFamily="18" charset="0"/>
              </a:rPr>
              <a:t>Tapu uygulamalarının yaygınlaştırılmasına gayret göstermek.</a:t>
            </a:r>
          </a:p>
          <a:p>
            <a:pPr algn="just">
              <a:lnSpc>
                <a:spcPct val="107000"/>
              </a:lnSpc>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	TAKBİS </a:t>
            </a:r>
            <a:r>
              <a:rPr lang="tr-TR" sz="2200" dirty="0">
                <a:latin typeface="Times New Roman" panose="02020603050405020304" pitchFamily="18" charset="0"/>
                <a:ea typeface="Calibri" panose="020F0502020204030204" pitchFamily="34" charset="0"/>
                <a:cs typeface="Times New Roman" panose="02020603050405020304" pitchFamily="18" charset="0"/>
              </a:rPr>
              <a:t>yönetici fonksiyonları etkin olarak kullanılacaktır. </a:t>
            </a:r>
          </a:p>
        </p:txBody>
      </p:sp>
    </p:spTree>
    <p:extLst>
      <p:ext uri="{BB962C8B-B14F-4D97-AF65-F5344CB8AC3E}">
        <p14:creationId xmlns:p14="http://schemas.microsoft.com/office/powerpoint/2010/main" val="733526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1217" y="1052736"/>
            <a:ext cx="8940624" cy="5508688"/>
          </a:xfrm>
          <a:prstGeom prst="rect">
            <a:avLst/>
          </a:prstGeom>
        </p:spPr>
        <p:txBody>
          <a:bodyPr wrap="square">
            <a:spAutoFit/>
          </a:bodyPr>
          <a:lstStyle/>
          <a:p>
            <a:pPr marL="342900" lvl="0" indent="-342900" algn="just">
              <a:lnSpc>
                <a:spcPct val="107000"/>
              </a:lnSpc>
              <a:spcAft>
                <a:spcPts val="0"/>
              </a:spcAft>
              <a:buFont typeface="Wingdings" panose="05000000000000000000" pitchFamily="2" charset="2"/>
              <a:buChar char=""/>
            </a:pPr>
            <a:r>
              <a:rPr lang="tr-TR" sz="2200" dirty="0" smtClean="0">
                <a:latin typeface="Times New Roman" panose="02020603050405020304" pitchFamily="18" charset="0"/>
                <a:ea typeface="Calibri" panose="020F0502020204030204" pitchFamily="34" charset="0"/>
                <a:cs typeface="Times New Roman" panose="02020603050405020304" pitchFamily="18" charset="0"/>
              </a:rPr>
              <a:t>Başvuruların </a:t>
            </a:r>
            <a:r>
              <a:rPr lang="tr-TR" sz="2200" dirty="0">
                <a:latin typeface="Times New Roman" panose="02020603050405020304" pitchFamily="18" charset="0"/>
                <a:ea typeface="Calibri" panose="020F0502020204030204" pitchFamily="34" charset="0"/>
                <a:cs typeface="Times New Roman" panose="02020603050405020304" pitchFamily="18" charset="0"/>
              </a:rPr>
              <a:t>takibi </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Performans değerlendirme</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Riskli işlem sorgulama (Azil, DASK muafiyeti, yasaklayıcı şerh beyan atlatılması, veraset intikal ilişiği, vb.)</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Arşiv belge tarama durumu sorgulaması</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Yetki alanı dışı işlem kontrolü</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TC Kimlik numarası eşleştirme talepleri</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Veri Düzeltme onayların takibi</a:t>
            </a:r>
          </a:p>
          <a:p>
            <a:pPr marL="342900" lvl="0" indent="-342900" algn="just">
              <a:lnSpc>
                <a:spcPct val="107000"/>
              </a:lnSpc>
              <a:spcAft>
                <a:spcPts val="0"/>
              </a:spcAft>
              <a:buFont typeface="Wingdings" panose="05000000000000000000" pitchFamily="2" charset="2"/>
              <a:buChar char=""/>
            </a:pPr>
            <a:r>
              <a:rPr lang="tr-TR" sz="2200" dirty="0" err="1">
                <a:latin typeface="Times New Roman" panose="02020603050405020304" pitchFamily="18" charset="0"/>
                <a:ea typeface="Calibri" panose="020F0502020204030204" pitchFamily="34" charset="0"/>
                <a:cs typeface="Times New Roman" panose="02020603050405020304" pitchFamily="18" charset="0"/>
              </a:rPr>
              <a:t>Takbis</a:t>
            </a:r>
            <a:r>
              <a:rPr lang="tr-TR" sz="2200" dirty="0">
                <a:latin typeface="Times New Roman" panose="02020603050405020304" pitchFamily="18" charset="0"/>
                <a:ea typeface="Calibri" panose="020F0502020204030204" pitchFamily="34" charset="0"/>
                <a:cs typeface="Times New Roman" panose="02020603050405020304" pitchFamily="18" charset="0"/>
              </a:rPr>
              <a:t>-Kütük eşleştirmeleri (veri entegrasyon) takibi</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İşlem sorgulama, işlem durumu sorgulama</a:t>
            </a:r>
          </a:p>
          <a:p>
            <a:pPr marL="342900" lvl="0" indent="-342900" algn="just">
              <a:lnSpc>
                <a:spcPct val="107000"/>
              </a:lnSpc>
              <a:spcAft>
                <a:spcPts val="0"/>
              </a:spcAft>
              <a:buFont typeface="Wingdings" panose="05000000000000000000" pitchFamily="2" charset="2"/>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Harç ve döner sermaye ücreti sorgulama</a:t>
            </a:r>
          </a:p>
          <a:p>
            <a:pPr marL="1143000" lvl="2" indent="-228600" algn="just">
              <a:lnSpc>
                <a:spcPct val="107000"/>
              </a:lnSpc>
              <a:spcAft>
                <a:spcPts val="800"/>
              </a:spcAft>
              <a:buFont typeface="Times New Roman" panose="02020603050405020304" pitchFamily="18" charset="0"/>
              <a:buChar char="-"/>
            </a:pPr>
            <a:r>
              <a:rPr lang="tr-TR" sz="2200" dirty="0">
                <a:latin typeface="Times New Roman" panose="02020603050405020304" pitchFamily="18" charset="0"/>
                <a:ea typeface="Calibri" panose="020F0502020204030204" pitchFamily="34" charset="0"/>
                <a:cs typeface="Times New Roman" panose="02020603050405020304" pitchFamily="18" charset="0"/>
              </a:rPr>
              <a:t>Yetki devri yapılan müdürlüklerde Tapu Sicil Müdür Yardımcılarının 2014/1 sayılı genelge kapsamında yeterli olmadıkları tespit edilmesi halinde Bölge Müdürlüğü onayı ile yetkili müdür yardımcısı statüsünden çıkartılmasının sağlanması</a:t>
            </a:r>
            <a:r>
              <a:rPr lang="tr-TR" sz="22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403648" y="553006"/>
            <a:ext cx="4084003" cy="468077"/>
          </a:xfrm>
          <a:prstGeom prst="rect">
            <a:avLst/>
          </a:prstGeom>
        </p:spPr>
        <p:txBody>
          <a:bodyPr wrap="none">
            <a:spAutoFit/>
          </a:bodyPr>
          <a:lstStyle/>
          <a:p>
            <a:pPr marL="342900" lvl="0" indent="-342900" algn="just">
              <a:lnSpc>
                <a:spcPct val="107000"/>
              </a:lnSpc>
              <a:spcAft>
                <a:spcPts val="800"/>
              </a:spcAft>
              <a:buFont typeface="Symbol" panose="05050102010706020507" pitchFamily="18" charset="2"/>
              <a:buChar char=""/>
            </a:pPr>
            <a:r>
              <a:rPr lang="tr-TR"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Kadastro Şube Müdürlüğü</a:t>
            </a:r>
            <a:endParaRPr lang="tr-TR"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0" y="879739"/>
            <a:ext cx="9144000" cy="6044603"/>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Tapu ve Kadastro Genel Müdürlüğünün 20.04.2018 tarih ve 1091197 sayılı talimatları gereğince; 3402 Sayılı Kanunun 1. Maddesine göre Mekânsal Bilgi Sisteminin altyapısının oluşturmak amacıyla, 3 yıl içinde Ülke genelindeki tüm </a:t>
            </a:r>
            <a:r>
              <a:rPr lang="tr-TR" sz="2000" dirty="0" err="1">
                <a:latin typeface="Times New Roman" panose="02020603050405020304" pitchFamily="18" charset="0"/>
                <a:ea typeface="Calibri" panose="020F0502020204030204" pitchFamily="34" charset="0"/>
                <a:cs typeface="Times New Roman" panose="02020603050405020304" pitchFamily="18" charset="0"/>
              </a:rPr>
              <a:t>kadastral</a:t>
            </a:r>
            <a:r>
              <a:rPr lang="tr-TR" sz="2000" dirty="0">
                <a:latin typeface="Times New Roman" panose="02020603050405020304" pitchFamily="18" charset="0"/>
                <a:ea typeface="Calibri" panose="020F0502020204030204" pitchFamily="34" charset="0"/>
                <a:cs typeface="Times New Roman" panose="02020603050405020304" pitchFamily="18" charset="0"/>
              </a:rPr>
              <a:t> verilerin ITRF 96 sisteminde kesinleştirilerek sisteme aktarılması ve sunulması hedefi doğrultusunda bağlı Kadastro Müdürlüklerimizden 26.04.2018 tarih ve 1169122 sayılı yazımız ile</a:t>
            </a:r>
            <a:r>
              <a:rPr lang="tr-TR" sz="2000" b="1" dirty="0">
                <a:latin typeface="Times New Roman" panose="02020603050405020304" pitchFamily="18" charset="0"/>
                <a:ea typeface="Calibri" panose="020F0502020204030204" pitchFamily="34" charset="0"/>
                <a:cs typeface="Times New Roman" panose="02020603050405020304" pitchFamily="18" charset="0"/>
              </a:rPr>
              <a:t>, 3402/22-a ve sayısallaştırma ihtiyacı olan birimlere dair uygulama raporları ve bilgi cetvellerinin en geç 1 Kasım 2018 tarihine kadar peyderpey Bölge Müdürlüğümüze gönderilmesi</a:t>
            </a:r>
            <a:r>
              <a:rPr lang="tr-TR" sz="2000" dirty="0">
                <a:latin typeface="Times New Roman" panose="02020603050405020304" pitchFamily="18" charset="0"/>
                <a:ea typeface="Calibri" panose="020F0502020204030204" pitchFamily="34" charset="0"/>
                <a:cs typeface="Times New Roman" panose="02020603050405020304" pitchFamily="18" charset="0"/>
              </a:rPr>
              <a:t> ayrıca Genel Müdürlüğümüzün </a:t>
            </a:r>
            <a:r>
              <a:rPr lang="tr-TR" sz="2000" b="1" dirty="0">
                <a:latin typeface="Times New Roman" panose="02020603050405020304" pitchFamily="18" charset="0"/>
                <a:ea typeface="Calibri" panose="020F0502020204030204" pitchFamily="34" charset="0"/>
                <a:cs typeface="Times New Roman" panose="02020603050405020304" pitchFamily="18" charset="0"/>
              </a:rPr>
              <a:t>11.07.2018 tarih, 1912469</a:t>
            </a:r>
            <a:r>
              <a:rPr lang="tr-TR" sz="2000" dirty="0">
                <a:latin typeface="Times New Roman" panose="02020603050405020304" pitchFamily="18" charset="0"/>
                <a:ea typeface="Calibri" panose="020F0502020204030204" pitchFamily="34" charset="0"/>
                <a:cs typeface="Times New Roman" panose="02020603050405020304" pitchFamily="18" charset="0"/>
              </a:rPr>
              <a:t> sayılı yazıları ile yenileme ihtiyacı bulunan birimlere ilişkin uygulama raporlarının hazırlanarak merkeze gönderilmesinin sağlanması, bir daha uyarıya meydan verilmeyecek şekilde Kurum hedeflerine ulaşılması yönünde kontrol, takip ve yönlendirmenin etkin olarak yapılması gerekmektedir.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8509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9091" y="980728"/>
            <a:ext cx="9144000" cy="4708981"/>
          </a:xfrm>
          <a:prstGeom prst="rect">
            <a:avLst/>
          </a:prstGeom>
        </p:spPr>
        <p:txBody>
          <a:bodyPr wrap="square">
            <a:spAutoFit/>
          </a:bodyPr>
          <a:lstStyle/>
          <a:p>
            <a:pPr marL="171450" indent="-171450" algn="just">
              <a:lnSpc>
                <a:spcPct val="150000"/>
              </a:lnSpc>
              <a:buFont typeface="Arial" panose="020B0604020202020204" pitchFamily="34" charset="0"/>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Tapu ve Kadastro Genel Müdürlüğünün 06.06.2018 tarih ve 1517213 sayılı talimatı gereğince; Kadastro Müdürlükleri tarafından sunulmakta olan hizmetlerin şeffaf, verimli ve etkin olarak en iyi şekilde yürütülmesi, uygulamada birlik sağlanması ve hizmet sunumunda kalitenin artırılması amacı ile “</a:t>
            </a:r>
            <a:r>
              <a:rPr lang="tr-TR" sz="2000" b="1" dirty="0">
                <a:latin typeface="Times New Roman" panose="02020603050405020304" pitchFamily="18" charset="0"/>
                <a:ea typeface="Calibri" panose="020F0502020204030204" pitchFamily="34" charset="0"/>
                <a:cs typeface="Times New Roman" panose="02020603050405020304" pitchFamily="18" charset="0"/>
              </a:rPr>
              <a:t>Kadastro Müdürlükleri Yönetim Standardı” konulu 2018/5 (1784) sayılı genelgede belirtilen hususların</a:t>
            </a:r>
            <a:r>
              <a:rPr lang="tr-TR" sz="2000" dirty="0">
                <a:latin typeface="Times New Roman" panose="02020603050405020304" pitchFamily="18" charset="0"/>
                <a:ea typeface="Calibri" panose="020F0502020204030204" pitchFamily="34" charset="0"/>
                <a:cs typeface="Times New Roman" panose="02020603050405020304" pitchFamily="18" charset="0"/>
              </a:rPr>
              <a:t> yerine getirilmesi,</a:t>
            </a:r>
          </a:p>
          <a:p>
            <a:pPr marL="342900" lvl="0" indent="-342900" algn="just">
              <a:lnSpc>
                <a:spcPct val="150000"/>
              </a:lnSpc>
              <a:spcAft>
                <a:spcPts val="0"/>
              </a:spcAft>
              <a:buFont typeface="Wingdings" panose="05000000000000000000" pitchFamily="2" charset="2"/>
              <a:buChar char="Ø"/>
            </a:pPr>
            <a:r>
              <a:rPr lang="tr-TR" sz="2000" dirty="0">
                <a:latin typeface="Times New Roman" panose="02020603050405020304" pitchFamily="18" charset="0"/>
                <a:ea typeface="Calibri" panose="020F0502020204030204" pitchFamily="34" charset="0"/>
                <a:cs typeface="Times New Roman" panose="02020603050405020304" pitchFamily="18" charset="0"/>
              </a:rPr>
              <a:t>Fiziki Mekân ve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Donanım                       Personel</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Harcırah </a:t>
            </a:r>
            <a:r>
              <a:rPr lang="tr-TR" sz="2000" dirty="0">
                <a:latin typeface="Times New Roman" panose="02020603050405020304" pitchFamily="18" charset="0"/>
                <a:ea typeface="Calibri" panose="020F0502020204030204" pitchFamily="34" charset="0"/>
                <a:cs typeface="Times New Roman" panose="02020603050405020304" pitchFamily="18" charset="0"/>
              </a:rPr>
              <a:t>ve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Ödenek                                 Yazışmalar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Başvuru Bürosu                                        Yetki Devri</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Mahkeme </a:t>
            </a:r>
            <a:r>
              <a:rPr lang="tr-TR" sz="2000" dirty="0">
                <a:latin typeface="Times New Roman" panose="02020603050405020304" pitchFamily="18" charset="0"/>
                <a:ea typeface="Calibri" panose="020F0502020204030204" pitchFamily="34" charset="0"/>
                <a:cs typeface="Times New Roman" panose="02020603050405020304" pitchFamily="18" charset="0"/>
              </a:rPr>
              <a:t>Bilirkişiliği Hizmetleri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Kontrol</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Patlama 1 5"/>
          <p:cNvSpPr/>
          <p:nvPr/>
        </p:nvSpPr>
        <p:spPr>
          <a:xfrm>
            <a:off x="4499992" y="4509120"/>
            <a:ext cx="45719" cy="4571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Patlama 1 6"/>
          <p:cNvSpPr/>
          <p:nvPr/>
        </p:nvSpPr>
        <p:spPr>
          <a:xfrm>
            <a:off x="4545711" y="4895449"/>
            <a:ext cx="45719" cy="4571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Patlama 1 9"/>
          <p:cNvSpPr/>
          <p:nvPr/>
        </p:nvSpPr>
        <p:spPr>
          <a:xfrm>
            <a:off x="4568570" y="5373216"/>
            <a:ext cx="45719" cy="4571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Patlama 1 10"/>
          <p:cNvSpPr/>
          <p:nvPr/>
        </p:nvSpPr>
        <p:spPr>
          <a:xfrm>
            <a:off x="4454273" y="4005064"/>
            <a:ext cx="45719" cy="4571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54378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836712"/>
            <a:ext cx="9155288" cy="6038641"/>
          </a:xfrm>
          <a:prstGeom prst="rect">
            <a:avLst/>
          </a:prstGeom>
        </p:spPr>
        <p:txBody>
          <a:bodyPr wrap="square">
            <a:spAutoFit/>
          </a:bodyPr>
          <a:lstStyle/>
          <a:p>
            <a:pPr algn="just">
              <a:lnSpc>
                <a:spcPct val="150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Genel Müdürlüğümüzün Bölge Müdürlükleri ile 06.07.2018 günü saat 10.00 da yaptığı Video Konferans Sistemi İstişare Toplantısı ve Şantiye denetimlerimizde; </a:t>
            </a:r>
          </a:p>
          <a:p>
            <a:pPr marL="342900" lvl="0" indent="-342900" algn="just">
              <a:lnSpc>
                <a:spcPct val="150000"/>
              </a:lnSpc>
              <a:spcAft>
                <a:spcPts val="0"/>
              </a:spcAft>
              <a:buFont typeface="Wingdings" panose="05000000000000000000" pitchFamily="2" charset="2"/>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İhaleli işlerde görev alan personellerin izinli olmaları halinde yerlerine görev alan personellerin gerekli hassasiyeti göstermeleri ve sorumluluk üstlenmekten kaçınmamaları konusunda Müdürlüğünüz ve personellerinin gereken özeni göstermesi gerekmektedir.</a:t>
            </a:r>
          </a:p>
          <a:p>
            <a:pPr marL="342900" lvl="0" indent="-342900" algn="just">
              <a:lnSpc>
                <a:spcPct val="150000"/>
              </a:lnSpc>
              <a:spcAft>
                <a:spcPts val="0"/>
              </a:spcAft>
              <a:buFont typeface="Wingdings" panose="05000000000000000000" pitchFamily="2" charset="2"/>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İhaleli işler ve </a:t>
            </a:r>
            <a:r>
              <a:rPr lang="tr-TR" sz="2000" dirty="0" err="1">
                <a:latin typeface="Times New Roman" panose="02020603050405020304" pitchFamily="18" charset="0"/>
                <a:ea typeface="Calibri" panose="020F0502020204030204" pitchFamily="34" charset="0"/>
                <a:cs typeface="Times New Roman" panose="02020603050405020304" pitchFamily="18" charset="0"/>
              </a:rPr>
              <a:t>Kadastral</a:t>
            </a:r>
            <a:r>
              <a:rPr lang="tr-TR" sz="2000" dirty="0">
                <a:latin typeface="Times New Roman" panose="02020603050405020304" pitchFamily="18" charset="0"/>
                <a:ea typeface="Calibri" panose="020F0502020204030204" pitchFamily="34" charset="0"/>
                <a:cs typeface="Times New Roman" panose="02020603050405020304" pitchFamily="18" charset="0"/>
              </a:rPr>
              <a:t> verilerin 3 Yılda Kesin Koordinata Kavuşturulması Projesi kapsamında (Kadastro, 22-a uygulaması ve Orman kadastrosu) Kadastro Müdürlüklerinden gönderilen EK-2 Bilgi Cetvellerinin Müdürlüğünüzce değerlendirilmeleri yapılarak, Genel Müdürlüğümüze gönderilen bilgilerde gerekli özen ve hassasiyet gösterilerek, Bölge Müdürlüğümüzce yapılan ihale gruplarında işin yapımı sürecinde ciddi anlamda iş artış ve azalışların olduğu, bu konuda da gerekli hassasiyetin gösterilmesi gerekmektedir</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6548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548680"/>
            <a:ext cx="9144000" cy="6500306"/>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Müdürlüğünüzde ihalelerin kesinleşmesi ile yer teslimi arasındaki süreçte gerek personel görevlendirmesi gerekse de bilirkişi seçimleri tamamlanmalıdır. Ayrıca birden fazla ilçeyi kapsayan ihalelerde personelin ulaşım sorunu – şantiye seçimi önceden planlanmalıdır.</a:t>
            </a:r>
          </a:p>
          <a:p>
            <a:pPr marL="342900" lvl="0" indent="-342900" algn="just">
              <a:lnSpc>
                <a:spcPct val="150000"/>
              </a:lnSpc>
              <a:spcAft>
                <a:spcPts val="0"/>
              </a:spcAft>
              <a:buFont typeface="Wingdings" panose="05000000000000000000" pitchFamily="2" charset="2"/>
              <a:buChar char=""/>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İhale </a:t>
            </a:r>
            <a:r>
              <a:rPr lang="tr-TR" sz="2000" dirty="0">
                <a:latin typeface="Times New Roman" panose="02020603050405020304" pitchFamily="18" charset="0"/>
                <a:ea typeface="Calibri" panose="020F0502020204030204" pitchFamily="34" charset="0"/>
                <a:cs typeface="Times New Roman" panose="02020603050405020304" pitchFamily="18" charset="0"/>
              </a:rPr>
              <a:t>sürecinin teknik takip ve denetim ve kontrolleri kadastro müdürlüklerince yapılıp işleyişle ilgili sorun olursa Bölge Müdürlüğüne yazı ile bildirilecektir. </a:t>
            </a:r>
          </a:p>
          <a:p>
            <a:pPr marL="342900" lvl="0" indent="-342900" algn="just">
              <a:lnSpc>
                <a:spcPct val="150000"/>
              </a:lnSpc>
              <a:spcAft>
                <a:spcPts val="0"/>
              </a:spcAft>
              <a:buFont typeface="Wingdings" panose="05000000000000000000" pitchFamily="2" charset="2"/>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Müdürlüğünüzdeki ihaleli işlerde çalışmaların titizlikle denetiminin sağlanması işlem hacimlerine göre personel sayısının dengeli dağıtımının yapılması gerekmektedir.</a:t>
            </a:r>
          </a:p>
          <a:p>
            <a:pPr marL="342900" lvl="0" indent="-342900" algn="just">
              <a:lnSpc>
                <a:spcPct val="150000"/>
              </a:lnSpc>
              <a:spcAft>
                <a:spcPts val="0"/>
              </a:spcAft>
              <a:buFont typeface="Wingdings" panose="05000000000000000000" pitchFamily="2" charset="2"/>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Muhtar ve bilirkişilerin tutanakların topluca değil de ada bazında imzalatılması sağlanmalı, (çalışmaların sonunda imzadan imtina edilerek tüm tutanakların imzalatılmaması kamu zararına neden olmaktadır.)</a:t>
            </a:r>
          </a:p>
          <a:p>
            <a:pPr marL="342900" lvl="0" indent="-342900" algn="just">
              <a:lnSpc>
                <a:spcPct val="150000"/>
              </a:lnSpc>
              <a:spcAft>
                <a:spcPts val="0"/>
              </a:spcAft>
              <a:buFont typeface="Wingdings" panose="05000000000000000000" pitchFamily="2" charset="2"/>
              <a:buChar char=""/>
            </a:pPr>
            <a:r>
              <a:rPr lang="tr-TR" sz="2000" dirty="0">
                <a:latin typeface="Times New Roman" panose="02020603050405020304" pitchFamily="18" charset="0"/>
                <a:ea typeface="Calibri" panose="020F0502020204030204" pitchFamily="34" charset="0"/>
                <a:cs typeface="Times New Roman" panose="02020603050405020304" pitchFamily="18" charset="0"/>
              </a:rPr>
              <a:t>İhaleyi alan asıl firma ve ya </a:t>
            </a:r>
            <a:r>
              <a:rPr lang="tr-TR" sz="2000" dirty="0" err="1">
                <a:latin typeface="Times New Roman" panose="02020603050405020304" pitchFamily="18" charset="0"/>
                <a:ea typeface="Calibri" panose="020F0502020204030204" pitchFamily="34" charset="0"/>
                <a:cs typeface="Times New Roman" panose="02020603050405020304" pitchFamily="18" charset="0"/>
              </a:rPr>
              <a:t>Taşoren</a:t>
            </a:r>
            <a:r>
              <a:rPr lang="tr-TR" sz="2000" dirty="0">
                <a:latin typeface="Times New Roman" panose="02020603050405020304" pitchFamily="18" charset="0"/>
                <a:ea typeface="Calibri" panose="020F0502020204030204" pitchFamily="34" charset="0"/>
                <a:cs typeface="Times New Roman" panose="02020603050405020304" pitchFamily="18" charset="0"/>
              </a:rPr>
              <a:t> firma yetkilileri dikkate alınarak, Anahtar Teknik personel kontrolleri düzenli yapılmalıdır.</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502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526219"/>
            <a:ext cx="9144000" cy="6352124"/>
          </a:xfrm>
          <a:prstGeom prst="rect">
            <a:avLst/>
          </a:prstGeom>
        </p:spPr>
        <p:txBody>
          <a:bodyPr wrap="square">
            <a:spAutoFit/>
          </a:bodyPr>
          <a:lstStyle/>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t>
            </a:r>
            <a:r>
              <a:rPr lang="tr-TR" sz="1700" dirty="0">
                <a:latin typeface="Times New Roman" panose="02020603050405020304" pitchFamily="18" charset="0"/>
                <a:ea typeface="Calibri" panose="020F0502020204030204" pitchFamily="34" charset="0"/>
                <a:cs typeface="Times New Roman" panose="02020603050405020304" pitchFamily="18" charset="0"/>
              </a:rPr>
              <a:t> İmar Barışı kapsamında Tapu ve Kadastro Müdürlüklerine </a:t>
            </a:r>
            <a:r>
              <a:rPr lang="tr-TR" sz="1700" b="1" dirty="0">
                <a:latin typeface="Times New Roman" panose="02020603050405020304" pitchFamily="18" charset="0"/>
                <a:ea typeface="Times New Roman" panose="02020603050405020304" pitchFamily="18" charset="0"/>
                <a:cs typeface="Times New Roman" panose="02020603050405020304" pitchFamily="18" charset="0"/>
              </a:rPr>
              <a:t>08.06.2018 tarih ve 1622607 sayılı talimata istinaden</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 18.05.2018 tarih ve 30425 sayılı Resmi </a:t>
            </a:r>
            <a:r>
              <a:rPr lang="tr-TR" sz="1700" dirty="0" err="1" smtClean="0">
                <a:latin typeface="Times New Roman" panose="02020603050405020304" pitchFamily="18" charset="0"/>
                <a:ea typeface="Times New Roman" panose="02020603050405020304" pitchFamily="18" charset="0"/>
                <a:cs typeface="Times New Roman" panose="02020603050405020304" pitchFamily="18" charset="0"/>
              </a:rPr>
              <a:t>Gazete'de</a:t>
            </a:r>
            <a:r>
              <a:rPr lang="tr-TR" sz="17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yayımlanan 7143 sayılı Kanun ile 3194 sayılı İmar Kanunu'na eklenen Geçici </a:t>
            </a:r>
            <a:r>
              <a:rPr lang="tr-TR" sz="1700" dirty="0" smtClean="0">
                <a:latin typeface="Times New Roman" panose="02020603050405020304" pitchFamily="18" charset="0"/>
                <a:ea typeface="Times New Roman" panose="02020603050405020304" pitchFamily="18" charset="0"/>
                <a:cs typeface="Times New Roman" panose="02020603050405020304" pitchFamily="18" charset="0"/>
              </a:rPr>
              <a:t>16.ncı </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madde gereğince, imar barışı kapsamında yapılacak başvuruların karşılanması için Tapu ve Kadastro Müdürlükleri/İlçe kadastro hizmet birimlerinde yürütülecek hizmetlere ilişkin görev dağılımı belirlenmiş, daha sonra temin edilen broşürler ve bilgilendirme afişleri Bölge Müdürlüğümüz Şube Müdürlerince 13.06.2018 tarihinde Müdürlük/kadastro hizmet birimlerine dağıtılarak bizzat barış masaları kurulmuş ve barış masalarında görevli personellere gerekli bilgilendirmeler de yapılmak suretiyle imar barışı kapsamında yapılan müracaatların karşılanmaya başlanması sağlanarak, </a:t>
            </a:r>
            <a:r>
              <a:rPr lang="tr-TR" sz="1700" b="1" dirty="0">
                <a:latin typeface="Times New Roman" panose="02020603050405020304" pitchFamily="18" charset="0"/>
                <a:ea typeface="Times New Roman" panose="02020603050405020304" pitchFamily="18" charset="0"/>
                <a:cs typeface="Times New Roman" panose="02020603050405020304" pitchFamily="18" charset="0"/>
              </a:rPr>
              <a:t>02.07.2018 tarih ve 1864129 sayılı talimat ile,</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 7143 sayılı Kanun ile 06.06.2018 tarih 30443 sayılı Resmi </a:t>
            </a:r>
            <a:r>
              <a:rPr lang="tr-TR" sz="1700" dirty="0" err="1" smtClean="0">
                <a:latin typeface="Times New Roman" panose="02020603050405020304" pitchFamily="18" charset="0"/>
                <a:ea typeface="Times New Roman" panose="02020603050405020304" pitchFamily="18" charset="0"/>
                <a:cs typeface="Times New Roman" panose="02020603050405020304" pitchFamily="18" charset="0"/>
              </a:rPr>
              <a:t>Gazete'de</a:t>
            </a:r>
            <a:r>
              <a:rPr lang="tr-TR" sz="17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yayımlanan Tebliğ gereğince, imar barışı kapsamında taşra teşkilatımızca yapılması gereken işlem adımları ve imar barışı için son başvuru tarihi olan 31.10.2018'e kadar Müdürlüğünüz/İlçe kadastro hizmet birimlerine yapılan müracaatların periyodik olarak bildirilmesi </a:t>
            </a:r>
            <a:r>
              <a:rPr lang="tr-TR" sz="1700" b="1" dirty="0">
                <a:latin typeface="Times New Roman" panose="02020603050405020304" pitchFamily="18" charset="0"/>
                <a:ea typeface="Times New Roman" panose="02020603050405020304" pitchFamily="18" charset="0"/>
                <a:cs typeface="Times New Roman" panose="02020603050405020304" pitchFamily="18" charset="0"/>
              </a:rPr>
              <a:t>04.07.2018 tarih ve 1909029 sayılı yazımız ile</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 bildirilmiştir. Konu ile ilgili olarak 06.07.2018 tarih ve 2018/8 (1787) </a:t>
            </a:r>
            <a:r>
              <a:rPr lang="tr-TR" sz="1700" dirty="0" err="1" smtClean="0">
                <a:latin typeface="Times New Roman" panose="02020603050405020304" pitchFamily="18" charset="0"/>
                <a:ea typeface="Times New Roman" panose="02020603050405020304" pitchFamily="18" charset="0"/>
                <a:cs typeface="Times New Roman" panose="02020603050405020304" pitchFamily="18" charset="0"/>
              </a:rPr>
              <a:t>no’lu</a:t>
            </a:r>
            <a:r>
              <a:rPr lang="tr-TR" sz="17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Genelge hükümlerin doğrultusunda işlemlere yön verilmesi amacıyla; bağlı Tapu ve Kadastro Müdürlükleri ve LİHKAB büroları </a:t>
            </a:r>
            <a:r>
              <a:rPr lang="tr-TR" sz="1700" b="1" dirty="0">
                <a:latin typeface="Times New Roman" panose="02020603050405020304" pitchFamily="18" charset="0"/>
                <a:ea typeface="Times New Roman" panose="02020603050405020304" pitchFamily="18" charset="0"/>
                <a:cs typeface="Times New Roman" panose="02020603050405020304" pitchFamily="18" charset="0"/>
              </a:rPr>
              <a:t>10.07.2018 tarih ve 1993711</a:t>
            </a:r>
            <a:r>
              <a:rPr lang="tr-TR" sz="1700" dirty="0">
                <a:latin typeface="Times New Roman" panose="02020603050405020304" pitchFamily="18" charset="0"/>
                <a:ea typeface="Times New Roman" panose="02020603050405020304" pitchFamily="18" charset="0"/>
                <a:cs typeface="Times New Roman" panose="02020603050405020304" pitchFamily="18" charset="0"/>
              </a:rPr>
              <a:t> sayılı yazımız ile </a:t>
            </a:r>
            <a:r>
              <a:rPr lang="tr-TR" sz="1700" dirty="0" err="1" smtClean="0">
                <a:latin typeface="Times New Roman" panose="02020603050405020304" pitchFamily="18" charset="0"/>
                <a:ea typeface="Times New Roman" panose="02020603050405020304" pitchFamily="18" charset="0"/>
                <a:cs typeface="Times New Roman" panose="02020603050405020304" pitchFamily="18" charset="0"/>
              </a:rPr>
              <a:t>talimatlandırılmıştır</a:t>
            </a:r>
            <a:r>
              <a:rPr lang="tr-TR" sz="17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20433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TotalTime>
  <Words>1972</Words>
  <Application>Microsoft Office PowerPoint</Application>
  <PresentationFormat>Ekran Gösterisi (4:3)</PresentationFormat>
  <Paragraphs>129</Paragraphs>
  <Slides>18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18</vt:i4>
      </vt:variant>
    </vt:vector>
  </HeadingPairs>
  <TitlesOfParts>
    <vt:vector size="26" baseType="lpstr">
      <vt:lpstr>Arial</vt:lpstr>
      <vt:lpstr>Calibri</vt:lpstr>
      <vt:lpstr>Constantia</vt:lpstr>
      <vt:lpstr>Symbol</vt:lpstr>
      <vt:lpstr>Times New Roman</vt:lpstr>
      <vt:lpstr>Wingdings</vt:lpstr>
      <vt:lpstr>Wingdings 2</vt:lpstr>
      <vt:lpstr>Akış</vt:lpstr>
      <vt:lpstr>Yönetimi Gözden Geçirme ve Şubelerce İş ve İşlemlerin İşleyişleri ile ilgili Toplantı. (20.07.2018-Cuma)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Hukuk ve Denetim Şube Müdürlüğü</vt:lpstr>
      <vt:lpstr>  Bilgi Teknolojileri Şube Müdürlüğü</vt:lpstr>
      <vt:lpstr>Destek Hizmetleri Şube Müdürlüğü</vt:lpstr>
      <vt:lpstr> Arşiv Hizmetleri Şube Müdürlüğü</vt:lpstr>
      <vt:lpstr>PowerPoint Sunusu</vt:lpstr>
      <vt:lpstr>Döner Sermaye İşletme Şube Müdürlüğü </vt:lpstr>
      <vt:lpstr>  Personel Şube Müdürlüğü </vt:lpstr>
    </vt:vector>
  </TitlesOfParts>
  <Company>TncTR MoTuN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Yönetimi Gözden Geçirme ve Şubelerce İş ve İşlemlerin İşleyişleri ile ilgili Toplantı. (20.07.2018-Cuma)</dc:title>
  <dc:creator>İsmail ERTÜRK</dc:creator>
  <cp:lastModifiedBy>Ali TANIK</cp:lastModifiedBy>
  <cp:revision>29</cp:revision>
  <dcterms:created xsi:type="dcterms:W3CDTF">2018-07-19T08:42:08Z</dcterms:created>
  <dcterms:modified xsi:type="dcterms:W3CDTF">2018-07-20T08:32:57Z</dcterms:modified>
</cp:coreProperties>
</file>