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6" r:id="rId1"/>
  </p:sldMasterIdLst>
  <p:notesMasterIdLst>
    <p:notesMasterId r:id="rId22"/>
  </p:notesMasterIdLst>
  <p:sldIdLst>
    <p:sldId id="256" r:id="rId2"/>
    <p:sldId id="294" r:id="rId3"/>
    <p:sldId id="258" r:id="rId4"/>
    <p:sldId id="295" r:id="rId5"/>
    <p:sldId id="296" r:id="rId6"/>
    <p:sldId id="285" r:id="rId7"/>
    <p:sldId id="293" r:id="rId8"/>
    <p:sldId id="298" r:id="rId9"/>
    <p:sldId id="299" r:id="rId10"/>
    <p:sldId id="300" r:id="rId11"/>
    <p:sldId id="306" r:id="rId12"/>
    <p:sldId id="297" r:id="rId13"/>
    <p:sldId id="264" r:id="rId14"/>
    <p:sldId id="301" r:id="rId15"/>
    <p:sldId id="308" r:id="rId16"/>
    <p:sldId id="303" r:id="rId17"/>
    <p:sldId id="302" r:id="rId18"/>
    <p:sldId id="260" r:id="rId19"/>
    <p:sldId id="304" r:id="rId20"/>
    <p:sldId id="307" r:id="rId21"/>
  </p:sldIdLst>
  <p:sldSz cx="6858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31AC6EE-5FD8-4BF2-AE34-D88818D0407D}">
  <a:tblStyle styleId="{D31AC6EE-5FD8-4BF2-AE34-D88818D0407D}" styleName="Table_0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1414B7C3-BB8B-4A0A-B831-A700372CBB9F}" styleName="Table_1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C2B9CDB1-CAB9-4B8D-B4DB-F2AD4819877C}" styleName="Table_2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8ECF4"/>
          </a:solidFill>
        </a:fill>
      </a:tcStyle>
    </a:wholeTbl>
    <a:band1H>
      <a:tcStyle>
        <a:tcBdr/>
        <a:fill>
          <a:solidFill>
            <a:srgbClr val="CFD7E7"/>
          </a:solidFill>
        </a:fill>
      </a:tcStyle>
    </a:band1H>
    <a:band1V>
      <a:tcStyle>
        <a:tcBdr/>
        <a:fill>
          <a:solidFill>
            <a:srgbClr val="CFD7E7"/>
          </a:solidFill>
        </a:fill>
      </a:tcStyle>
    </a:band1V>
    <a:la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27"/>
  </p:normalViewPr>
  <p:slideViewPr>
    <p:cSldViewPr snapToGrid="0" snapToObjects="1">
      <p:cViewPr varScale="1">
        <p:scale>
          <a:sx n="93" d="100"/>
          <a:sy n="93" d="100"/>
        </p:scale>
        <p:origin x="522" y="78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tr-TR" sz="2000" b="1" dirty="0">
                <a:solidFill>
                  <a:schemeClr val="tx1"/>
                </a:solidFill>
                <a:latin typeface="+mn-lt"/>
              </a:rPr>
              <a:t>2016 YILI AYLIK RAPOR DAĞILIMI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'AYLARA GÖRE DAĞILIM'!$E$4:$E$15</c:f>
              <c:strCache>
                <c:ptCount val="12"/>
                <c:pt idx="0">
                  <c:v>KASIM</c:v>
                </c:pt>
                <c:pt idx="1">
                  <c:v>EKİM</c:v>
                </c:pt>
                <c:pt idx="2">
                  <c:v>MART</c:v>
                </c:pt>
                <c:pt idx="3">
                  <c:v>ARALIK</c:v>
                </c:pt>
                <c:pt idx="4">
                  <c:v>AĞUSTOS</c:v>
                </c:pt>
                <c:pt idx="5">
                  <c:v>MAYIS</c:v>
                </c:pt>
                <c:pt idx="6">
                  <c:v>HAZİRAN</c:v>
                </c:pt>
                <c:pt idx="7">
                  <c:v>NİSAN</c:v>
                </c:pt>
                <c:pt idx="8">
                  <c:v>ŞUBAT</c:v>
                </c:pt>
                <c:pt idx="9">
                  <c:v>EYLÜL</c:v>
                </c:pt>
                <c:pt idx="10">
                  <c:v>OCAK</c:v>
                </c:pt>
                <c:pt idx="11">
                  <c:v>TEMMUZ</c:v>
                </c:pt>
              </c:strCache>
            </c:strRef>
          </c:cat>
          <c:val>
            <c:numRef>
              <c:f>'AYLARA GÖRE DAĞILIM'!$F$4:$F$15</c:f>
              <c:numCache>
                <c:formatCode>General</c:formatCode>
                <c:ptCount val="12"/>
                <c:pt idx="0">
                  <c:v>121703</c:v>
                </c:pt>
                <c:pt idx="1">
                  <c:v>116412</c:v>
                </c:pt>
                <c:pt idx="2">
                  <c:v>115087</c:v>
                </c:pt>
                <c:pt idx="3">
                  <c:v>112180</c:v>
                </c:pt>
                <c:pt idx="4">
                  <c:v>102626</c:v>
                </c:pt>
                <c:pt idx="5">
                  <c:v>102191</c:v>
                </c:pt>
                <c:pt idx="6">
                  <c:v>100814</c:v>
                </c:pt>
                <c:pt idx="7">
                  <c:v>99116</c:v>
                </c:pt>
                <c:pt idx="8">
                  <c:v>97526</c:v>
                </c:pt>
                <c:pt idx="9">
                  <c:v>92489</c:v>
                </c:pt>
                <c:pt idx="10">
                  <c:v>81463</c:v>
                </c:pt>
                <c:pt idx="11">
                  <c:v>69117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553488"/>
        <c:axId val="160554048"/>
        <c:axId val="0"/>
      </c:bar3DChart>
      <c:catAx>
        <c:axId val="16055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60554048"/>
        <c:crosses val="autoZero"/>
        <c:auto val="1"/>
        <c:lblAlgn val="ctr"/>
        <c:lblOffset val="100"/>
        <c:noMultiLvlLbl val="0"/>
      </c:catAx>
      <c:valAx>
        <c:axId val="16055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6055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solidFill>
        <a:srgbClr val="0070C0"/>
      </a:solidFill>
      <a:prstDash val="solid"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dirty="0">
                <a:solidFill>
                  <a:schemeClr val="tx1"/>
                </a:solidFill>
              </a:rPr>
              <a:t>İLLERE</a:t>
            </a:r>
            <a:r>
              <a:rPr lang="tr-TR" dirty="0"/>
              <a:t> </a:t>
            </a:r>
            <a:r>
              <a:rPr lang="tr-TR" dirty="0">
                <a:solidFill>
                  <a:schemeClr val="tx1"/>
                </a:solidFill>
              </a:rPr>
              <a:t>GÖRE DAĞILIM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6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7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8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9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1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2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3"/>
            <c:bubble3D val="0"/>
            <c:spPr>
              <a:solidFill>
                <a:schemeClr val="accent4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4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5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6"/>
            <c:bubble3D val="0"/>
            <c:spPr>
              <a:solidFill>
                <a:schemeClr val="accent1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7"/>
            <c:bubble3D val="0"/>
            <c:spPr>
              <a:solidFill>
                <a:schemeClr val="accent2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8"/>
            <c:bubble3D val="0"/>
            <c:spPr>
              <a:solidFill>
                <a:schemeClr val="accent3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9"/>
            <c:bubble3D val="0"/>
            <c:spPr>
              <a:solidFill>
                <a:schemeClr val="accent4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0"/>
            <c:bubble3D val="0"/>
            <c:spPr>
              <a:solidFill>
                <a:schemeClr val="accent5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1"/>
            <c:bubble3D val="0"/>
            <c:spPr>
              <a:solidFill>
                <a:schemeClr val="accent6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2"/>
            <c:bubble3D val="0"/>
            <c:spPr>
              <a:solidFill>
                <a:schemeClr val="accent1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3"/>
            <c:bubble3D val="0"/>
            <c:spPr>
              <a:solidFill>
                <a:schemeClr val="accent2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4"/>
            <c:bubble3D val="0"/>
            <c:spPr>
              <a:solidFill>
                <a:schemeClr val="accent3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5"/>
            <c:bubble3D val="0"/>
            <c:spPr>
              <a:solidFill>
                <a:schemeClr val="accent4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6"/>
            <c:bubble3D val="0"/>
            <c:spPr>
              <a:solidFill>
                <a:schemeClr val="accent5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7"/>
            <c:bubble3D val="0"/>
            <c:spPr>
              <a:solidFill>
                <a:schemeClr val="accent6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8"/>
            <c:bubble3D val="0"/>
            <c:spPr>
              <a:solidFill>
                <a:schemeClr val="accent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9"/>
            <c:bubble3D val="0"/>
            <c:spPr>
              <a:solidFill>
                <a:schemeClr val="accent2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0"/>
            <c:bubble3D val="0"/>
            <c:spPr>
              <a:solidFill>
                <a:schemeClr val="accent3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1"/>
            <c:bubble3D val="0"/>
            <c:spPr>
              <a:solidFill>
                <a:schemeClr val="accent4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2"/>
            <c:bubble3D val="0"/>
            <c:spPr>
              <a:solidFill>
                <a:schemeClr val="accent5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3"/>
            <c:bubble3D val="0"/>
            <c:spPr>
              <a:solidFill>
                <a:schemeClr val="accent6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4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5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6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7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8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59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1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2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3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7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8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69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1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2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3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4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5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6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7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8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79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8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elete val="1"/>
          </c:dLbls>
          <c:cat>
            <c:strRef>
              <c:f>'İLLERE GÖRE DAĞILIMLAR.'!$G$3:$G$83</c:f>
              <c:strCache>
                <c:ptCount val="81"/>
                <c:pt idx="0">
                  <c:v>İSTANBUL</c:v>
                </c:pt>
                <c:pt idx="1">
                  <c:v>ANKARA</c:v>
                </c:pt>
                <c:pt idx="2">
                  <c:v>İZMİR</c:v>
                </c:pt>
                <c:pt idx="3">
                  <c:v>ANTALYA</c:v>
                </c:pt>
                <c:pt idx="4">
                  <c:v>BURSA</c:v>
                </c:pt>
                <c:pt idx="5">
                  <c:v>MERSİN</c:v>
                </c:pt>
                <c:pt idx="6">
                  <c:v>KOCAELİ</c:v>
                </c:pt>
                <c:pt idx="7">
                  <c:v>TEKİRDAĞ</c:v>
                </c:pt>
                <c:pt idx="8">
                  <c:v>ADANA</c:v>
                </c:pt>
                <c:pt idx="9">
                  <c:v>KONYA</c:v>
                </c:pt>
                <c:pt idx="10">
                  <c:v>MANİSA</c:v>
                </c:pt>
                <c:pt idx="11">
                  <c:v>AYDIN</c:v>
                </c:pt>
                <c:pt idx="12">
                  <c:v>GAZİANTEP</c:v>
                </c:pt>
                <c:pt idx="13">
                  <c:v>BALIKESİR</c:v>
                </c:pt>
                <c:pt idx="14">
                  <c:v>MUĞLA</c:v>
                </c:pt>
                <c:pt idx="15">
                  <c:v>KAYSERİ</c:v>
                </c:pt>
                <c:pt idx="16">
                  <c:v>HATAY</c:v>
                </c:pt>
                <c:pt idx="17">
                  <c:v>SAKARYA</c:v>
                </c:pt>
                <c:pt idx="18">
                  <c:v>DİYARBAKIR</c:v>
                </c:pt>
                <c:pt idx="19">
                  <c:v>SAMSUN</c:v>
                </c:pt>
                <c:pt idx="20">
                  <c:v>ESKİŞEHİR</c:v>
                </c:pt>
                <c:pt idx="21">
                  <c:v>DENİZLİ</c:v>
                </c:pt>
                <c:pt idx="22">
                  <c:v>ŞANLIURFA</c:v>
                </c:pt>
                <c:pt idx="23">
                  <c:v>KAHRAMANMARAŞ</c:v>
                </c:pt>
                <c:pt idx="24">
                  <c:v>ÇANAKKALE</c:v>
                </c:pt>
                <c:pt idx="25">
                  <c:v>AFYONKARAHİSAR</c:v>
                </c:pt>
                <c:pt idx="26">
                  <c:v>MALATYA</c:v>
                </c:pt>
                <c:pt idx="27">
                  <c:v>TRABZON</c:v>
                </c:pt>
                <c:pt idx="28">
                  <c:v>EDİRNE</c:v>
                </c:pt>
                <c:pt idx="29">
                  <c:v>KIRKLARELİ</c:v>
                </c:pt>
                <c:pt idx="30">
                  <c:v>ORDU</c:v>
                </c:pt>
                <c:pt idx="31">
                  <c:v>ÇORUM</c:v>
                </c:pt>
                <c:pt idx="32">
                  <c:v>SİVAS</c:v>
                </c:pt>
                <c:pt idx="33">
                  <c:v>MARDİN</c:v>
                </c:pt>
                <c:pt idx="34">
                  <c:v>TOKAT</c:v>
                </c:pt>
                <c:pt idx="35">
                  <c:v>ERZURUM</c:v>
                </c:pt>
                <c:pt idx="36">
                  <c:v>DÜZCE</c:v>
                </c:pt>
                <c:pt idx="37">
                  <c:v>OSMANİYE</c:v>
                </c:pt>
                <c:pt idx="38">
                  <c:v>ELAZIĞ</c:v>
                </c:pt>
                <c:pt idx="39">
                  <c:v>KÜTAHYA</c:v>
                </c:pt>
                <c:pt idx="40">
                  <c:v>YALOVA</c:v>
                </c:pt>
                <c:pt idx="41">
                  <c:v>ZONGULDAK</c:v>
                </c:pt>
                <c:pt idx="42">
                  <c:v>YOZGAT</c:v>
                </c:pt>
                <c:pt idx="43">
                  <c:v>AMASYA</c:v>
                </c:pt>
                <c:pt idx="44">
                  <c:v>VAN</c:v>
                </c:pt>
                <c:pt idx="45">
                  <c:v>ADIYAMAN</c:v>
                </c:pt>
                <c:pt idx="46">
                  <c:v>NİĞDE</c:v>
                </c:pt>
                <c:pt idx="47">
                  <c:v>ISPARTA</c:v>
                </c:pt>
                <c:pt idx="48">
                  <c:v>BOLU</c:v>
                </c:pt>
                <c:pt idx="49">
                  <c:v>BURDUR</c:v>
                </c:pt>
                <c:pt idx="50">
                  <c:v>GİRESUN</c:v>
                </c:pt>
                <c:pt idx="51">
                  <c:v>AKSARAY</c:v>
                </c:pt>
                <c:pt idx="52">
                  <c:v>KASTAMONU</c:v>
                </c:pt>
                <c:pt idx="53">
                  <c:v>KIRIKKALE</c:v>
                </c:pt>
                <c:pt idx="54">
                  <c:v>UŞAK</c:v>
                </c:pt>
                <c:pt idx="55">
                  <c:v>KIRŞEHİR</c:v>
                </c:pt>
                <c:pt idx="56">
                  <c:v>BİLECİK</c:v>
                </c:pt>
                <c:pt idx="57">
                  <c:v>NEVŞEHİR</c:v>
                </c:pt>
                <c:pt idx="58">
                  <c:v>BATMAN</c:v>
                </c:pt>
                <c:pt idx="59">
                  <c:v>KARABÜK</c:v>
                </c:pt>
                <c:pt idx="60">
                  <c:v>KARAMAN</c:v>
                </c:pt>
                <c:pt idx="61">
                  <c:v>RİZE</c:v>
                </c:pt>
                <c:pt idx="62">
                  <c:v>KARS</c:v>
                </c:pt>
                <c:pt idx="63">
                  <c:v>AĞRI</c:v>
                </c:pt>
                <c:pt idx="64">
                  <c:v>ÇANKIRI</c:v>
                </c:pt>
                <c:pt idx="65">
                  <c:v>BİTLİS</c:v>
                </c:pt>
                <c:pt idx="66">
                  <c:v>SİNOP</c:v>
                </c:pt>
                <c:pt idx="67">
                  <c:v>BARTIN</c:v>
                </c:pt>
                <c:pt idx="68">
                  <c:v>ARTVİN</c:v>
                </c:pt>
                <c:pt idx="69">
                  <c:v>ERZİNCAN</c:v>
                </c:pt>
                <c:pt idx="70">
                  <c:v>IĞDIR</c:v>
                </c:pt>
                <c:pt idx="71">
                  <c:v>SİİRT</c:v>
                </c:pt>
                <c:pt idx="72">
                  <c:v>MUŞ</c:v>
                </c:pt>
                <c:pt idx="73">
                  <c:v>BİNGÖL</c:v>
                </c:pt>
                <c:pt idx="74">
                  <c:v>KİLİS</c:v>
                </c:pt>
                <c:pt idx="75">
                  <c:v>ARDAHAN</c:v>
                </c:pt>
                <c:pt idx="76">
                  <c:v>GÜMÜŞHANE</c:v>
                </c:pt>
                <c:pt idx="77">
                  <c:v>ŞIRNAK</c:v>
                </c:pt>
                <c:pt idx="78">
                  <c:v>TUNCELİ</c:v>
                </c:pt>
                <c:pt idx="79">
                  <c:v>BAYBURT</c:v>
                </c:pt>
                <c:pt idx="80">
                  <c:v>HAKKARİ</c:v>
                </c:pt>
              </c:strCache>
            </c:strRef>
          </c:cat>
          <c:val>
            <c:numRef>
              <c:f>'İLLERE GÖRE DAĞILIMLAR.'!$H$3:$H$83</c:f>
              <c:numCache>
                <c:formatCode>General</c:formatCode>
                <c:ptCount val="81"/>
                <c:pt idx="0">
                  <c:v>232494</c:v>
                </c:pt>
                <c:pt idx="1">
                  <c:v>116606</c:v>
                </c:pt>
                <c:pt idx="2">
                  <c:v>73525</c:v>
                </c:pt>
                <c:pt idx="3">
                  <c:v>53641</c:v>
                </c:pt>
                <c:pt idx="4">
                  <c:v>43144</c:v>
                </c:pt>
                <c:pt idx="5">
                  <c:v>35011</c:v>
                </c:pt>
                <c:pt idx="6">
                  <c:v>34168</c:v>
                </c:pt>
                <c:pt idx="7">
                  <c:v>29655</c:v>
                </c:pt>
                <c:pt idx="8">
                  <c:v>29061</c:v>
                </c:pt>
                <c:pt idx="9">
                  <c:v>27358</c:v>
                </c:pt>
                <c:pt idx="10">
                  <c:v>24042</c:v>
                </c:pt>
                <c:pt idx="11">
                  <c:v>24039</c:v>
                </c:pt>
                <c:pt idx="12">
                  <c:v>23582</c:v>
                </c:pt>
                <c:pt idx="13">
                  <c:v>21420</c:v>
                </c:pt>
                <c:pt idx="14">
                  <c:v>20706</c:v>
                </c:pt>
                <c:pt idx="15">
                  <c:v>20222</c:v>
                </c:pt>
                <c:pt idx="16">
                  <c:v>18328</c:v>
                </c:pt>
                <c:pt idx="17">
                  <c:v>17279</c:v>
                </c:pt>
                <c:pt idx="18">
                  <c:v>16665</c:v>
                </c:pt>
                <c:pt idx="19">
                  <c:v>16665</c:v>
                </c:pt>
                <c:pt idx="20">
                  <c:v>16446</c:v>
                </c:pt>
                <c:pt idx="21">
                  <c:v>15599</c:v>
                </c:pt>
                <c:pt idx="22">
                  <c:v>15205</c:v>
                </c:pt>
                <c:pt idx="23">
                  <c:v>11356</c:v>
                </c:pt>
                <c:pt idx="24">
                  <c:v>11103</c:v>
                </c:pt>
                <c:pt idx="25">
                  <c:v>8843</c:v>
                </c:pt>
                <c:pt idx="26">
                  <c:v>8362</c:v>
                </c:pt>
                <c:pt idx="27">
                  <c:v>8340</c:v>
                </c:pt>
                <c:pt idx="28">
                  <c:v>7954</c:v>
                </c:pt>
                <c:pt idx="29">
                  <c:v>7841</c:v>
                </c:pt>
                <c:pt idx="30">
                  <c:v>7693</c:v>
                </c:pt>
                <c:pt idx="31">
                  <c:v>7535</c:v>
                </c:pt>
                <c:pt idx="32">
                  <c:v>7468</c:v>
                </c:pt>
                <c:pt idx="33">
                  <c:v>6729</c:v>
                </c:pt>
                <c:pt idx="34">
                  <c:v>6446</c:v>
                </c:pt>
                <c:pt idx="35">
                  <c:v>6096</c:v>
                </c:pt>
                <c:pt idx="36">
                  <c:v>6005</c:v>
                </c:pt>
                <c:pt idx="37">
                  <c:v>5969</c:v>
                </c:pt>
                <c:pt idx="38">
                  <c:v>5907</c:v>
                </c:pt>
                <c:pt idx="39">
                  <c:v>5846</c:v>
                </c:pt>
                <c:pt idx="40">
                  <c:v>5445</c:v>
                </c:pt>
                <c:pt idx="41">
                  <c:v>5356</c:v>
                </c:pt>
                <c:pt idx="42">
                  <c:v>5224</c:v>
                </c:pt>
                <c:pt idx="43">
                  <c:v>5135</c:v>
                </c:pt>
                <c:pt idx="44">
                  <c:v>4995</c:v>
                </c:pt>
                <c:pt idx="45">
                  <c:v>4940</c:v>
                </c:pt>
                <c:pt idx="46">
                  <c:v>4790</c:v>
                </c:pt>
                <c:pt idx="47">
                  <c:v>4676</c:v>
                </c:pt>
                <c:pt idx="48">
                  <c:v>4599</c:v>
                </c:pt>
                <c:pt idx="49">
                  <c:v>4559</c:v>
                </c:pt>
                <c:pt idx="50">
                  <c:v>4463</c:v>
                </c:pt>
                <c:pt idx="51">
                  <c:v>4320</c:v>
                </c:pt>
                <c:pt idx="52">
                  <c:v>4291</c:v>
                </c:pt>
                <c:pt idx="53">
                  <c:v>4261</c:v>
                </c:pt>
                <c:pt idx="54">
                  <c:v>4130</c:v>
                </c:pt>
                <c:pt idx="55">
                  <c:v>4077</c:v>
                </c:pt>
                <c:pt idx="56">
                  <c:v>3725</c:v>
                </c:pt>
                <c:pt idx="57">
                  <c:v>3677</c:v>
                </c:pt>
                <c:pt idx="58">
                  <c:v>3480</c:v>
                </c:pt>
                <c:pt idx="59">
                  <c:v>3392</c:v>
                </c:pt>
                <c:pt idx="60">
                  <c:v>3159</c:v>
                </c:pt>
                <c:pt idx="61">
                  <c:v>2921</c:v>
                </c:pt>
                <c:pt idx="62">
                  <c:v>2555</c:v>
                </c:pt>
                <c:pt idx="63">
                  <c:v>2530</c:v>
                </c:pt>
                <c:pt idx="64">
                  <c:v>2530</c:v>
                </c:pt>
                <c:pt idx="65">
                  <c:v>2461</c:v>
                </c:pt>
                <c:pt idx="66">
                  <c:v>2417</c:v>
                </c:pt>
                <c:pt idx="67">
                  <c:v>2211</c:v>
                </c:pt>
                <c:pt idx="68">
                  <c:v>2133</c:v>
                </c:pt>
                <c:pt idx="69">
                  <c:v>2035</c:v>
                </c:pt>
                <c:pt idx="70">
                  <c:v>1912</c:v>
                </c:pt>
                <c:pt idx="71">
                  <c:v>1831</c:v>
                </c:pt>
                <c:pt idx="72">
                  <c:v>1593</c:v>
                </c:pt>
                <c:pt idx="73">
                  <c:v>1456</c:v>
                </c:pt>
                <c:pt idx="74">
                  <c:v>1293</c:v>
                </c:pt>
                <c:pt idx="75">
                  <c:v>990</c:v>
                </c:pt>
                <c:pt idx="76">
                  <c:v>982</c:v>
                </c:pt>
                <c:pt idx="77">
                  <c:v>898</c:v>
                </c:pt>
                <c:pt idx="78">
                  <c:v>749</c:v>
                </c:pt>
                <c:pt idx="79">
                  <c:v>516</c:v>
                </c:pt>
                <c:pt idx="80">
                  <c:v>338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3795861870747"/>
          <c:y val="0.13763576794191282"/>
          <c:w val="0.34462032600745296"/>
          <c:h val="0.7948244477561755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 w="28575" cap="flat" cmpd="sng" algn="ctr">
      <a:solidFill>
        <a:srgbClr val="0070C0"/>
      </a:solidFill>
      <a:prstDash val="solid"/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625789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1185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Shape 7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03" name="Shape 7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2033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34" name="Shape 5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0851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34" name="Shape 5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0851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3185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3185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118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706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339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2888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7" name="Shape 3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1273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Shape 7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73" name="Shape 7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8453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142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2" name="Shape 4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2841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7" name="Shape 2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3495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0" y="794730"/>
            <a:ext cx="6858000" cy="5333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0" y="1547881"/>
            <a:ext cx="6858000" cy="35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None/>
              <a:defRPr/>
            </a:lvl1pPr>
            <a:lvl2pPr lvl="1" algn="ctr">
              <a:spcBef>
                <a:spcPts val="0"/>
              </a:spcBef>
              <a:buNone/>
              <a:defRPr/>
            </a:lvl2pPr>
            <a:lvl3pPr lvl="2" algn="ctr">
              <a:spcBef>
                <a:spcPts val="0"/>
              </a:spcBef>
              <a:buNone/>
              <a:defRPr/>
            </a:lvl3pPr>
            <a:lvl4pPr lvl="3" algn="ctr">
              <a:spcBef>
                <a:spcPts val="0"/>
              </a:spcBef>
              <a:buNone/>
              <a:defRPr/>
            </a:lvl4pPr>
            <a:lvl5pPr lvl="4" algn="ctr">
              <a:spcBef>
                <a:spcPts val="0"/>
              </a:spcBef>
              <a:buNone/>
              <a:defRPr/>
            </a:lvl5pPr>
            <a:lvl6pPr lvl="5" algn="ctr">
              <a:spcBef>
                <a:spcPts val="0"/>
              </a:spcBef>
              <a:buNone/>
              <a:defRPr/>
            </a:lvl6pPr>
            <a:lvl7pPr lvl="6" algn="ctr">
              <a:spcBef>
                <a:spcPts val="0"/>
              </a:spcBef>
              <a:buNone/>
              <a:defRPr/>
            </a:lvl7pPr>
            <a:lvl8pPr lvl="7" algn="ctr">
              <a:spcBef>
                <a:spcPts val="0"/>
              </a:spcBef>
              <a:buNone/>
              <a:defRPr/>
            </a:lvl8pPr>
            <a:lvl9pPr lvl="8" algn="ctr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214754" y="0"/>
            <a:ext cx="5643245" cy="8844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3F3F3F"/>
              </a:buClr>
              <a:buFont typeface="Arial"/>
              <a:buNone/>
              <a:defRPr sz="33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bg>
      <p:bgPr>
        <a:solidFill>
          <a:srgbClr val="EAF1DD">
            <a:alpha val="49803"/>
          </a:srgbClr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 rot="10800000">
            <a:off x="2794045" y="2172"/>
            <a:ext cx="1237725" cy="812400"/>
          </a:xfrm>
          <a:prstGeom prst="triangle">
            <a:avLst>
              <a:gd name="adj" fmla="val 50000"/>
            </a:avLst>
          </a:prstGeom>
          <a:noFill/>
          <a:ln w="38100" cap="flat" cmpd="sng">
            <a:solidFill>
              <a:srgbClr val="F0762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4"/>
          <p:cNvSpPr/>
          <p:nvPr/>
        </p:nvSpPr>
        <p:spPr>
          <a:xfrm rot="10800000">
            <a:off x="3015103" y="97601"/>
            <a:ext cx="795600" cy="554400"/>
          </a:xfrm>
          <a:prstGeom prst="triangle">
            <a:avLst>
              <a:gd name="adj" fmla="val 50000"/>
            </a:avLst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2810169" y="4331240"/>
            <a:ext cx="1237662" cy="812259"/>
          </a:xfrm>
          <a:prstGeom prst="triangle">
            <a:avLst>
              <a:gd name="adj" fmla="val 50000"/>
            </a:avLst>
          </a:prstGeom>
          <a:noFill/>
          <a:ln w="38100" cap="flat" cmpd="sng">
            <a:solidFill>
              <a:srgbClr val="F0762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31237" y="4493811"/>
            <a:ext cx="795527" cy="554359"/>
          </a:xfrm>
          <a:prstGeom prst="triangle">
            <a:avLst>
              <a:gd name="adj" fmla="val 50000"/>
            </a:avLst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35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Slid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0" y="0"/>
            <a:ext cx="6858000" cy="8844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3F3F3F"/>
              </a:buClr>
              <a:buFont typeface="Arial"/>
              <a:buNone/>
              <a:defRPr sz="33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pic" idx="2"/>
          </p:nvPr>
        </p:nvSpPr>
        <p:spPr>
          <a:xfrm>
            <a:off x="0" y="0"/>
            <a:ext cx="6858000" cy="271621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42900" marR="0" lvl="1" indent="0" algn="l" rtl="0">
              <a:spcBef>
                <a:spcPts val="420"/>
              </a:spcBef>
              <a:buClr>
                <a:schemeClr val="dk1"/>
              </a:buClr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28700" marR="0" lvl="3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371600" marR="0" lvl="4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714500" marR="0" lvl="5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057400" marR="0" lvl="6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400300" marR="0" lvl="7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3200" marR="0" lvl="8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pic" idx="2"/>
          </p:nvPr>
        </p:nvSpPr>
        <p:spPr>
          <a:xfrm>
            <a:off x="2294926" y="1"/>
            <a:ext cx="2268149" cy="2571749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42900" marR="0" lvl="1" indent="0" algn="l" rtl="0">
              <a:spcBef>
                <a:spcPts val="420"/>
              </a:spcBef>
              <a:buClr>
                <a:schemeClr val="dk1"/>
              </a:buClr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28700" marR="0" lvl="3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371600" marR="0" lvl="4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714500" marR="0" lvl="5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057400" marR="0" lvl="6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400300" marR="0" lvl="7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3200" marR="0" lvl="8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1" name="Shape 51"/>
          <p:cNvSpPr>
            <a:spLocks noGrp="1"/>
          </p:cNvSpPr>
          <p:nvPr>
            <p:ph type="pic" idx="3"/>
          </p:nvPr>
        </p:nvSpPr>
        <p:spPr>
          <a:xfrm>
            <a:off x="3429075" y="2571751"/>
            <a:ext cx="1134000" cy="2571749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42900" marR="0" lvl="1" indent="0" algn="l" rtl="0">
              <a:spcBef>
                <a:spcPts val="420"/>
              </a:spcBef>
              <a:buClr>
                <a:schemeClr val="dk1"/>
              </a:buClr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28700" marR="0" lvl="3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371600" marR="0" lvl="4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714500" marR="0" lvl="5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057400" marR="0" lvl="6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400300" marR="0" lvl="7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3200" marR="0" lvl="8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pic" idx="4"/>
          </p:nvPr>
        </p:nvSpPr>
        <p:spPr>
          <a:xfrm>
            <a:off x="2294925" y="2571751"/>
            <a:ext cx="1134000" cy="2571749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42900" marR="0" lvl="1" indent="0" algn="l" rtl="0">
              <a:spcBef>
                <a:spcPts val="420"/>
              </a:spcBef>
              <a:buClr>
                <a:schemeClr val="dk1"/>
              </a:buClr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28700" marR="0" lvl="3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371600" marR="0" lvl="4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714500" marR="0" lvl="5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057400" marR="0" lvl="6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400300" marR="0" lvl="7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3200" marR="0" lvl="8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0" y="0"/>
            <a:ext cx="6858000" cy="8844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3F3F3F"/>
              </a:buClr>
              <a:buFont typeface="Arial"/>
              <a:buNone/>
              <a:defRPr sz="33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4" r:id="rId5"/>
    <p:sldLayoutId id="2147483660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0" y="1238984"/>
            <a:ext cx="6858000" cy="4000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Clr>
                <a:srgbClr val="1C7DE1"/>
              </a:buClr>
              <a:buSzPct val="25000"/>
            </a:pPr>
            <a:r>
              <a:rPr lang="tr-TR" sz="2400" dirty="0">
                <a:solidFill>
                  <a:srgbClr val="1C7DE1"/>
                </a:solidFill>
              </a:rPr>
              <a:t>GAYRİMENKUL DEĞERLEME ÇALIŞTAYI</a:t>
            </a:r>
            <a:br>
              <a:rPr lang="tr-TR" sz="2400" dirty="0">
                <a:solidFill>
                  <a:srgbClr val="1C7DE1"/>
                </a:solidFill>
              </a:rPr>
            </a:br>
            <a:r>
              <a:rPr lang="tr-TR" sz="2400" dirty="0">
                <a:solidFill>
                  <a:srgbClr val="1C7DE1"/>
                </a:solidFill>
              </a:rPr>
              <a:t/>
            </a:r>
            <a:br>
              <a:rPr lang="tr-TR" sz="2400" dirty="0">
                <a:solidFill>
                  <a:srgbClr val="1C7DE1"/>
                </a:solidFill>
              </a:rPr>
            </a:br>
            <a:r>
              <a:rPr lang="en" sz="2400" dirty="0">
                <a:solidFill>
                  <a:srgbClr val="1C7DE1"/>
                </a:solidFill>
              </a:rPr>
              <a:t/>
            </a:r>
            <a:br>
              <a:rPr lang="en" sz="2400" dirty="0">
                <a:solidFill>
                  <a:srgbClr val="1C7DE1"/>
                </a:solidFill>
              </a:rPr>
            </a:br>
            <a:r>
              <a:rPr lang="tr-TR" sz="2400" dirty="0">
                <a:solidFill>
                  <a:srgbClr val="1C7DE1"/>
                </a:solidFill>
              </a:rPr>
              <a:t>                                            </a:t>
            </a:r>
            <a:r>
              <a:rPr lang="tr-TR" sz="2100" dirty="0">
                <a:solidFill>
                  <a:srgbClr val="1C7DE1"/>
                </a:solidFill>
              </a:rPr>
              <a:t>Şinasi BAYRAKTAR</a:t>
            </a:r>
            <a:endParaRPr lang="en" sz="2100" dirty="0">
              <a:solidFill>
                <a:srgbClr val="1C7DE1"/>
              </a:solidFill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0" y="1639035"/>
            <a:ext cx="6858000" cy="428288"/>
          </a:xfrm>
          <a:prstGeom prst="rect">
            <a:avLst/>
          </a:prstGeom>
        </p:spPr>
        <p:txBody>
          <a:bodyPr lIns="68569" tIns="68569" rIns="68569" bIns="68569" anchor="ctr" anchorCtr="0">
            <a:noAutofit/>
          </a:bodyPr>
          <a:lstStyle/>
          <a:p>
            <a:endParaRPr lang="tr-TR" sz="825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endParaRPr lang="tr-TR" sz="135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endParaRPr lang="tr-TR" sz="135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tr-TR" sz="1350" b="1" dirty="0">
                <a:solidFill>
                  <a:srgbClr val="1C7DE1"/>
                </a:solidFill>
              </a:rPr>
              <a:t>Mart 2017   </a:t>
            </a:r>
          </a:p>
          <a:p>
            <a:r>
              <a:rPr lang="tr-TR" sz="1350" b="1" dirty="0">
                <a:solidFill>
                  <a:srgbClr val="1C7DE1"/>
                </a:solidFill>
              </a:rPr>
              <a:t>İzmir</a:t>
            </a:r>
          </a:p>
          <a:p>
            <a:pPr>
              <a:buClr>
                <a:srgbClr val="3F3F3F"/>
              </a:buClr>
              <a:buSzPct val="25000"/>
            </a:pPr>
            <a:endParaRPr lang="en" sz="825" b="1" dirty="0">
              <a:solidFill>
                <a:srgbClr val="3F3F3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Gayrimenkul Bilgi Merkezi -3</a:t>
            </a:r>
            <a:endParaRPr lang="tr-TR" sz="2400" dirty="0">
              <a:solidFill>
                <a:srgbClr val="0070C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332634" y="1751303"/>
            <a:ext cx="53461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50" b="1" dirty="0">
                <a:solidFill>
                  <a:srgbClr val="0070C0"/>
                </a:solidFill>
              </a:rPr>
              <a:t>     TGBM DENETİM MEKANİZMASI OLARAK GEREKLİDİR</a:t>
            </a:r>
          </a:p>
          <a:p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Değerleme </a:t>
            </a:r>
            <a:r>
              <a:rPr lang="tr-TR" sz="1050" b="1" dirty="0"/>
              <a:t>faaliyeti yürüten tüm kişilerin kaydı tutulmuş olacaktır.  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TDUB üyelerinin yükümlülükleri  sistem üzerinden takip edilebilecektir</a:t>
            </a:r>
            <a:r>
              <a:rPr lang="tr-TR" sz="1050" b="1" dirty="0"/>
              <a:t>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Değerleme kuruluşu ve Değerleme uzmanlarının bölge hatta il içe bazlı çalışma ve faaliyetleri  gözlenebilecektir.</a:t>
            </a:r>
          </a:p>
          <a:p>
            <a:pPr lvl="0"/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Rapor sayıları ve çalışma süreleri takip edilecek kabul edilebilir iş hacminin üzerine çıkanlar engellenebilecektir.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</p:txBody>
      </p:sp>
      <p:pic>
        <p:nvPicPr>
          <p:cNvPr id="5" name="Picture 2" descr="Image result for tdu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10" y="710611"/>
            <a:ext cx="939213" cy="92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95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Gayrimenkul Bilgi Merkezi -4 </a:t>
            </a:r>
            <a:endParaRPr lang="tr-TR" sz="2400" dirty="0">
              <a:solidFill>
                <a:srgbClr val="0070C0"/>
              </a:solidFill>
            </a:endParaRPr>
          </a:p>
        </p:txBody>
      </p:sp>
      <p:pic>
        <p:nvPicPr>
          <p:cNvPr id="3" name="Picture 2" descr="Image result for tdu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10" y="710611"/>
            <a:ext cx="939213" cy="92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1157214300"/>
              </p:ext>
            </p:extLst>
          </p:nvPr>
        </p:nvGraphicFramePr>
        <p:xfrm>
          <a:off x="1164709" y="1592245"/>
          <a:ext cx="2731883" cy="2570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afik 4"/>
          <p:cNvGraphicFramePr/>
          <p:nvPr>
            <p:extLst>
              <p:ext uri="{D42A27DB-BD31-4B8C-83A1-F6EECF244321}">
                <p14:modId xmlns:p14="http://schemas.microsoft.com/office/powerpoint/2010/main" val="3125713023"/>
              </p:ext>
            </p:extLst>
          </p:nvPr>
        </p:nvGraphicFramePr>
        <p:xfrm>
          <a:off x="3951144" y="1592245"/>
          <a:ext cx="2836718" cy="2570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086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 txBox="1">
            <a:spLocks noGrp="1"/>
          </p:cNvSpPr>
          <p:nvPr>
            <p:ph type="title"/>
          </p:nvPr>
        </p:nvSpPr>
        <p:spPr>
          <a:xfrm>
            <a:off x="0" y="565160"/>
            <a:ext cx="6858000" cy="663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Clr>
                <a:srgbClr val="1C7DE1"/>
              </a:buClr>
              <a:buSzPct val="25000"/>
            </a:pPr>
            <a:r>
              <a:rPr lang="tr-TR" sz="2400" dirty="0">
                <a:solidFill>
                  <a:srgbClr val="1C7DE1"/>
                </a:solidFill>
              </a:rPr>
              <a:t>Değerleme Kuruluşları ve Değerleme Uzmanları</a:t>
            </a:r>
            <a:endParaRPr lang="en" sz="2400" dirty="0"/>
          </a:p>
        </p:txBody>
      </p:sp>
      <p:sp>
        <p:nvSpPr>
          <p:cNvPr id="445" name="Shape 445"/>
          <p:cNvSpPr/>
          <p:nvPr/>
        </p:nvSpPr>
        <p:spPr>
          <a:xfrm rot="5400000">
            <a:off x="5644257" y="1466802"/>
            <a:ext cx="594068" cy="739807"/>
          </a:xfrm>
          <a:prstGeom prst="rtTriangle">
            <a:avLst/>
          </a:prstGeom>
          <a:solidFill>
            <a:srgbClr val="E62949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446" name="Shape 446"/>
          <p:cNvSpPr/>
          <p:nvPr/>
        </p:nvSpPr>
        <p:spPr>
          <a:xfrm rot="5400000">
            <a:off x="4923904" y="2043935"/>
            <a:ext cx="594068" cy="739807"/>
          </a:xfrm>
          <a:prstGeom prst="rtTriangle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447" name="Shape 447"/>
          <p:cNvSpPr/>
          <p:nvPr/>
        </p:nvSpPr>
        <p:spPr>
          <a:xfrm rot="5400000">
            <a:off x="4184098" y="2629871"/>
            <a:ext cx="594068" cy="739807"/>
          </a:xfrm>
          <a:prstGeom prst="rtTriangle">
            <a:avLst/>
          </a:pr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448" name="Shape 448"/>
          <p:cNvSpPr/>
          <p:nvPr/>
        </p:nvSpPr>
        <p:spPr>
          <a:xfrm rot="5400000">
            <a:off x="3447864" y="3215246"/>
            <a:ext cx="594068" cy="739807"/>
          </a:xfrm>
          <a:prstGeom prst="rtTriangle">
            <a:avLst/>
          </a:prstGeom>
          <a:solidFill>
            <a:srgbClr val="1C7DE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449" name="Shape 449"/>
          <p:cNvSpPr/>
          <p:nvPr/>
        </p:nvSpPr>
        <p:spPr>
          <a:xfrm>
            <a:off x="5466296" y="2320172"/>
            <a:ext cx="249092" cy="23317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8392" y="109921"/>
                </a:moveTo>
                <a:cubicBezTo>
                  <a:pt x="58392" y="109945"/>
                  <a:pt x="61607" y="110494"/>
                  <a:pt x="61607" y="109921"/>
                </a:cubicBezTo>
                <a:lnTo>
                  <a:pt x="61607" y="109851"/>
                </a:lnTo>
                <a:cubicBezTo>
                  <a:pt x="80929" y="103093"/>
                  <a:pt x="90538" y="98937"/>
                  <a:pt x="110790" y="107213"/>
                </a:cubicBezTo>
                <a:lnTo>
                  <a:pt x="111142" y="20850"/>
                </a:lnTo>
                <a:lnTo>
                  <a:pt x="105743" y="20850"/>
                </a:lnTo>
                <a:cubicBezTo>
                  <a:pt x="105821" y="46504"/>
                  <a:pt x="105899" y="72157"/>
                  <a:pt x="105976" y="97811"/>
                </a:cubicBezTo>
                <a:cubicBezTo>
                  <a:pt x="91995" y="91718"/>
                  <a:pt x="76016" y="96522"/>
                  <a:pt x="61607" y="109411"/>
                </a:cubicBezTo>
                <a:lnTo>
                  <a:pt x="61607" y="20850"/>
                </a:lnTo>
                <a:lnTo>
                  <a:pt x="61607" y="17030"/>
                </a:lnTo>
                <a:lnTo>
                  <a:pt x="61607" y="15907"/>
                </a:lnTo>
                <a:cubicBezTo>
                  <a:pt x="70238" y="5918"/>
                  <a:pt x="78364" y="83"/>
                  <a:pt x="89113" y="0"/>
                </a:cubicBezTo>
                <a:cubicBezTo>
                  <a:pt x="93999" y="-36"/>
                  <a:pt x="99427" y="1114"/>
                  <a:pt x="105691" y="3604"/>
                </a:cubicBezTo>
                <a:cubicBezTo>
                  <a:pt x="105705" y="8079"/>
                  <a:pt x="105718" y="12555"/>
                  <a:pt x="105732" y="17030"/>
                </a:cubicBezTo>
                <a:lnTo>
                  <a:pt x="115580" y="16954"/>
                </a:lnTo>
                <a:lnTo>
                  <a:pt x="115580" y="29213"/>
                </a:lnTo>
                <a:lnTo>
                  <a:pt x="120000" y="29213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29213"/>
                </a:lnTo>
                <a:lnTo>
                  <a:pt x="3795" y="29213"/>
                </a:lnTo>
                <a:lnTo>
                  <a:pt x="3795" y="16954"/>
                </a:lnTo>
                <a:lnTo>
                  <a:pt x="14267" y="17030"/>
                </a:lnTo>
                <a:cubicBezTo>
                  <a:pt x="14281" y="12555"/>
                  <a:pt x="14294" y="8079"/>
                  <a:pt x="14308" y="3604"/>
                </a:cubicBezTo>
                <a:cubicBezTo>
                  <a:pt x="20572" y="1114"/>
                  <a:pt x="26000" y="-36"/>
                  <a:pt x="30886" y="0"/>
                </a:cubicBezTo>
                <a:cubicBezTo>
                  <a:pt x="41635" y="83"/>
                  <a:pt x="49761" y="5918"/>
                  <a:pt x="58392" y="15907"/>
                </a:cubicBezTo>
                <a:lnTo>
                  <a:pt x="58392" y="17030"/>
                </a:lnTo>
                <a:lnTo>
                  <a:pt x="58392" y="20850"/>
                </a:lnTo>
                <a:lnTo>
                  <a:pt x="58392" y="109411"/>
                </a:lnTo>
                <a:cubicBezTo>
                  <a:pt x="43983" y="96522"/>
                  <a:pt x="28004" y="91718"/>
                  <a:pt x="14023" y="97811"/>
                </a:cubicBezTo>
                <a:lnTo>
                  <a:pt x="14256" y="20850"/>
                </a:lnTo>
                <a:lnTo>
                  <a:pt x="8857" y="20850"/>
                </a:lnTo>
                <a:lnTo>
                  <a:pt x="8504" y="106459"/>
                </a:lnTo>
                <a:cubicBezTo>
                  <a:pt x="28638" y="97578"/>
                  <a:pt x="40064" y="103903"/>
                  <a:pt x="58392" y="109851"/>
                </a:cubicBezTo>
              </a:path>
            </a:pathLst>
          </a:cu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454" name="Shape 454"/>
          <p:cNvSpPr txBox="1"/>
          <p:nvPr/>
        </p:nvSpPr>
        <p:spPr>
          <a:xfrm>
            <a:off x="3391951" y="1622847"/>
            <a:ext cx="2238606" cy="34624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r>
              <a:rPr lang="tr-TR" sz="900" b="1" dirty="0"/>
              <a:t>TDUB üyesi 132 Lisanslı Değerleme Kuruluşu bulunmaktadır.</a:t>
            </a:r>
          </a:p>
          <a:p>
            <a:pPr algn="r">
              <a:buSzPct val="25000"/>
            </a:pPr>
            <a:r>
              <a:rPr lang="en" sz="900" dirty="0">
                <a:solidFill>
                  <a:srgbClr val="3F3F3F"/>
                </a:solidFill>
              </a:rPr>
              <a:t>.</a:t>
            </a:r>
            <a:endParaRPr lang="en" sz="900" dirty="0">
              <a:solidFill>
                <a:srgbClr val="3F3F3F"/>
              </a:solidFill>
            </a:endParaRPr>
          </a:p>
        </p:txBody>
      </p:sp>
      <p:sp>
        <p:nvSpPr>
          <p:cNvPr id="457" name="Shape 457"/>
          <p:cNvSpPr txBox="1"/>
          <p:nvPr/>
        </p:nvSpPr>
        <p:spPr>
          <a:xfrm>
            <a:off x="2994115" y="2148594"/>
            <a:ext cx="1807133" cy="34624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r>
              <a:rPr lang="tr-TR" sz="900" b="1" dirty="0"/>
              <a:t>Değerleme kuruluşlarının 2016 yılında ürettikleri rapor sayısı 1 210 693 tür.</a:t>
            </a:r>
            <a:endParaRPr lang="tr-TR" sz="900" b="1" dirty="0"/>
          </a:p>
          <a:p>
            <a:pPr algn="r">
              <a:buSzPct val="25000"/>
            </a:pPr>
            <a:r>
              <a:rPr lang="en" sz="900" dirty="0">
                <a:solidFill>
                  <a:srgbClr val="3F3F3F"/>
                </a:solidFill>
              </a:rPr>
              <a:t>.</a:t>
            </a:r>
            <a:endParaRPr lang="en" sz="900" dirty="0">
              <a:solidFill>
                <a:srgbClr val="3F3F3F"/>
              </a:solidFill>
            </a:endParaRPr>
          </a:p>
        </p:txBody>
      </p:sp>
      <p:sp>
        <p:nvSpPr>
          <p:cNvPr id="461" name="Shape 461"/>
          <p:cNvSpPr txBox="1"/>
          <p:nvPr/>
        </p:nvSpPr>
        <p:spPr>
          <a:xfrm>
            <a:off x="2276223" y="2734696"/>
            <a:ext cx="1913195" cy="20774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r>
              <a:rPr lang="tr-TR" sz="900" b="1" dirty="0"/>
              <a:t>Önümüzdeki dönemde bazı tasfiye ve birleşmelerin olabileceğini öngörmekteyiz.</a:t>
            </a:r>
            <a:endParaRPr lang="tr-TR" sz="900" b="1" dirty="0"/>
          </a:p>
        </p:txBody>
      </p:sp>
      <p:sp>
        <p:nvSpPr>
          <p:cNvPr id="464" name="Shape 464"/>
          <p:cNvSpPr txBox="1"/>
          <p:nvPr/>
        </p:nvSpPr>
        <p:spPr>
          <a:xfrm>
            <a:off x="1516936" y="3338595"/>
            <a:ext cx="1774817" cy="20774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r>
              <a:rPr lang="tr-TR" sz="900" b="1" dirty="0"/>
              <a:t>TDUB üyesi  3818 Değerleme Uzmanı bulunmaktadır</a:t>
            </a:r>
            <a:r>
              <a:rPr lang="tr-TR" sz="900" b="1" dirty="0"/>
              <a:t>.</a:t>
            </a:r>
            <a:endParaRPr lang="tr-TR" sz="900" b="1" dirty="0"/>
          </a:p>
        </p:txBody>
      </p:sp>
      <p:sp>
        <p:nvSpPr>
          <p:cNvPr id="465" name="Shape 465"/>
          <p:cNvSpPr txBox="1"/>
          <p:nvPr/>
        </p:nvSpPr>
        <p:spPr>
          <a:xfrm>
            <a:off x="5610008" y="1565139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>
                <a:solidFill>
                  <a:schemeClr val="lt1"/>
                </a:solidFill>
              </a:rPr>
              <a:t>01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4870656" y="2148594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>
                <a:solidFill>
                  <a:schemeClr val="lt1"/>
                </a:solidFill>
              </a:rPr>
              <a:t>02</a:t>
            </a:r>
          </a:p>
        </p:txBody>
      </p:sp>
      <p:sp>
        <p:nvSpPr>
          <p:cNvPr id="467" name="Shape 467"/>
          <p:cNvSpPr txBox="1"/>
          <p:nvPr/>
        </p:nvSpPr>
        <p:spPr>
          <a:xfrm>
            <a:off x="4131303" y="2732050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>
                <a:solidFill>
                  <a:schemeClr val="lt1"/>
                </a:solidFill>
              </a:rPr>
              <a:t>03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3391951" y="3315507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>
                <a:solidFill>
                  <a:schemeClr val="lt1"/>
                </a:solidFill>
              </a:rPr>
              <a:t>04</a:t>
            </a:r>
          </a:p>
        </p:txBody>
      </p:sp>
      <p:sp>
        <p:nvSpPr>
          <p:cNvPr id="27" name="Shape 839"/>
          <p:cNvSpPr/>
          <p:nvPr/>
        </p:nvSpPr>
        <p:spPr>
          <a:xfrm rot="10800000">
            <a:off x="4073187" y="3448850"/>
            <a:ext cx="116231" cy="36196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768" y="34839"/>
                </a:moveTo>
                <a:lnTo>
                  <a:pt x="143" y="24200"/>
                </a:lnTo>
                <a:lnTo>
                  <a:pt x="0" y="24200"/>
                </a:lnTo>
                <a:lnTo>
                  <a:pt x="121" y="24151"/>
                </a:lnTo>
                <a:lnTo>
                  <a:pt x="51" y="23989"/>
                </a:lnTo>
                <a:lnTo>
                  <a:pt x="522" y="23989"/>
                </a:lnTo>
                <a:lnTo>
                  <a:pt x="60000" y="0"/>
                </a:lnTo>
                <a:lnTo>
                  <a:pt x="76021" y="6462"/>
                </a:lnTo>
                <a:close/>
                <a:moveTo>
                  <a:pt x="11721" y="50831"/>
                </a:moveTo>
                <a:lnTo>
                  <a:pt x="7130" y="40271"/>
                </a:lnTo>
                <a:lnTo>
                  <a:pt x="83971" y="9668"/>
                </a:lnTo>
                <a:lnTo>
                  <a:pt x="100403" y="16296"/>
                </a:lnTo>
                <a:lnTo>
                  <a:pt x="99211" y="15987"/>
                </a:lnTo>
                <a:close/>
                <a:moveTo>
                  <a:pt x="18611" y="66681"/>
                </a:moveTo>
                <a:lnTo>
                  <a:pt x="14082" y="56263"/>
                </a:lnTo>
                <a:lnTo>
                  <a:pt x="107376" y="19108"/>
                </a:lnTo>
                <a:lnTo>
                  <a:pt x="119477" y="23989"/>
                </a:lnTo>
                <a:lnTo>
                  <a:pt x="119948" y="23989"/>
                </a:lnTo>
                <a:lnTo>
                  <a:pt x="119878" y="24151"/>
                </a:lnTo>
                <a:lnTo>
                  <a:pt x="120000" y="24200"/>
                </a:lnTo>
                <a:lnTo>
                  <a:pt x="119856" y="24200"/>
                </a:lnTo>
                <a:lnTo>
                  <a:pt x="118721" y="26811"/>
                </a:lnTo>
                <a:close/>
                <a:moveTo>
                  <a:pt x="25131" y="81678"/>
                </a:moveTo>
                <a:lnTo>
                  <a:pt x="20973" y="72113"/>
                </a:lnTo>
                <a:lnTo>
                  <a:pt x="115370" y="34518"/>
                </a:lnTo>
                <a:lnTo>
                  <a:pt x="109470" y="48089"/>
                </a:lnTo>
                <a:close/>
                <a:moveTo>
                  <a:pt x="38084" y="94971"/>
                </a:moveTo>
                <a:lnTo>
                  <a:pt x="30910" y="94971"/>
                </a:lnTo>
                <a:lnTo>
                  <a:pt x="27347" y="86774"/>
                </a:lnTo>
                <a:lnTo>
                  <a:pt x="27947" y="86930"/>
                </a:lnTo>
                <a:lnTo>
                  <a:pt x="106120" y="55797"/>
                </a:lnTo>
                <a:lnTo>
                  <a:pt x="99769" y="70404"/>
                </a:lnTo>
                <a:close/>
                <a:moveTo>
                  <a:pt x="89089" y="94971"/>
                </a:moveTo>
                <a:lnTo>
                  <a:pt x="54085" y="94971"/>
                </a:lnTo>
                <a:lnTo>
                  <a:pt x="96419" y="78111"/>
                </a:lnTo>
                <a:close/>
                <a:moveTo>
                  <a:pt x="102888" y="120000"/>
                </a:moveTo>
                <a:lnTo>
                  <a:pt x="17111" y="120000"/>
                </a:lnTo>
                <a:lnTo>
                  <a:pt x="31850" y="98664"/>
                </a:lnTo>
                <a:lnTo>
                  <a:pt x="88149" y="98664"/>
                </a:lnTo>
                <a:close/>
              </a:path>
            </a:pathLst>
          </a:custGeom>
          <a:solidFill>
            <a:srgbClr val="1C7DE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8" name="Shape 786"/>
          <p:cNvSpPr/>
          <p:nvPr/>
        </p:nvSpPr>
        <p:spPr>
          <a:xfrm rot="-5400000">
            <a:off x="6148776" y="1772652"/>
            <a:ext cx="204535" cy="18835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8780" y="88243"/>
                </a:moveTo>
                <a:cubicBezTo>
                  <a:pt x="21351" y="84944"/>
                  <a:pt x="14517" y="80365"/>
                  <a:pt x="8667" y="74602"/>
                </a:cubicBezTo>
                <a:cubicBezTo>
                  <a:pt x="11188" y="83720"/>
                  <a:pt x="16125" y="91832"/>
                  <a:pt x="22752" y="98217"/>
                </a:cubicBezTo>
                <a:cubicBezTo>
                  <a:pt x="25154" y="95082"/>
                  <a:pt x="27145" y="91727"/>
                  <a:pt x="28780" y="88243"/>
                </a:cubicBezTo>
                <a:close/>
                <a:moveTo>
                  <a:pt x="29516" y="32485"/>
                </a:moveTo>
                <a:cubicBezTo>
                  <a:pt x="27786" y="28646"/>
                  <a:pt x="25663" y="24941"/>
                  <a:pt x="23042" y="21501"/>
                </a:cubicBezTo>
                <a:cubicBezTo>
                  <a:pt x="15792" y="28386"/>
                  <a:pt x="10518" y="37314"/>
                  <a:pt x="8119" y="47360"/>
                </a:cubicBezTo>
                <a:cubicBezTo>
                  <a:pt x="14267" y="41039"/>
                  <a:pt x="21545" y="36024"/>
                  <a:pt x="29516" y="32485"/>
                </a:cubicBezTo>
                <a:close/>
                <a:moveTo>
                  <a:pt x="35247" y="62987"/>
                </a:moveTo>
                <a:lnTo>
                  <a:pt x="8552" y="62987"/>
                </a:lnTo>
                <a:cubicBezTo>
                  <a:pt x="14807" y="70885"/>
                  <a:pt x="22814" y="77023"/>
                  <a:pt x="31804" y="81056"/>
                </a:cubicBezTo>
                <a:cubicBezTo>
                  <a:pt x="33825" y="75194"/>
                  <a:pt x="34991" y="69108"/>
                  <a:pt x="35247" y="62987"/>
                </a:cubicBezTo>
                <a:close/>
                <a:moveTo>
                  <a:pt x="35257" y="56211"/>
                </a:moveTo>
                <a:cubicBezTo>
                  <a:pt x="34993" y="50658"/>
                  <a:pt x="33989" y="45137"/>
                  <a:pt x="32275" y="39790"/>
                </a:cubicBezTo>
                <a:cubicBezTo>
                  <a:pt x="23987" y="43555"/>
                  <a:pt x="16555" y="49115"/>
                  <a:pt x="10603" y="56211"/>
                </a:cubicBezTo>
                <a:close/>
                <a:moveTo>
                  <a:pt x="55368" y="94684"/>
                </a:moveTo>
                <a:cubicBezTo>
                  <a:pt x="48332" y="94421"/>
                  <a:pt x="41457" y="93072"/>
                  <a:pt x="34944" y="90774"/>
                </a:cubicBezTo>
                <a:cubicBezTo>
                  <a:pt x="33031" y="94900"/>
                  <a:pt x="30670" y="98866"/>
                  <a:pt x="27809" y="102563"/>
                </a:cubicBezTo>
                <a:cubicBezTo>
                  <a:pt x="35585" y="108484"/>
                  <a:pt x="45059" y="112279"/>
                  <a:pt x="55368" y="113143"/>
                </a:cubicBezTo>
                <a:close/>
                <a:moveTo>
                  <a:pt x="55368" y="62987"/>
                </a:moveTo>
                <a:lnTo>
                  <a:pt x="41900" y="62987"/>
                </a:lnTo>
                <a:cubicBezTo>
                  <a:pt x="41638" y="69952"/>
                  <a:pt x="40309" y="76879"/>
                  <a:pt x="37972" y="83538"/>
                </a:cubicBezTo>
                <a:cubicBezTo>
                  <a:pt x="43529" y="85472"/>
                  <a:pt x="49381" y="86617"/>
                  <a:pt x="55368" y="86881"/>
                </a:cubicBezTo>
                <a:close/>
                <a:moveTo>
                  <a:pt x="55368" y="33843"/>
                </a:moveTo>
                <a:cubicBezTo>
                  <a:pt x="49541" y="34173"/>
                  <a:pt x="43855" y="35341"/>
                  <a:pt x="38459" y="37272"/>
                </a:cubicBezTo>
                <a:cubicBezTo>
                  <a:pt x="40480" y="43430"/>
                  <a:pt x="41643" y="49803"/>
                  <a:pt x="41904" y="56211"/>
                </a:cubicBezTo>
                <a:lnTo>
                  <a:pt x="55368" y="56211"/>
                </a:lnTo>
                <a:close/>
                <a:moveTo>
                  <a:pt x="55368" y="6856"/>
                </a:moveTo>
                <a:cubicBezTo>
                  <a:pt x="45199" y="7709"/>
                  <a:pt x="35843" y="11413"/>
                  <a:pt x="28125" y="17195"/>
                </a:cubicBezTo>
                <a:cubicBezTo>
                  <a:pt x="31202" y="21187"/>
                  <a:pt x="33686" y="25498"/>
                  <a:pt x="35690" y="29969"/>
                </a:cubicBezTo>
                <a:cubicBezTo>
                  <a:pt x="41961" y="27710"/>
                  <a:pt x="48582" y="26364"/>
                  <a:pt x="55368" y="26033"/>
                </a:cubicBezTo>
                <a:close/>
                <a:moveTo>
                  <a:pt x="80995" y="37351"/>
                </a:moveTo>
                <a:cubicBezTo>
                  <a:pt x="74992" y="35218"/>
                  <a:pt x="68645" y="33979"/>
                  <a:pt x="62149" y="33777"/>
                </a:cubicBezTo>
                <a:lnTo>
                  <a:pt x="62149" y="56211"/>
                </a:lnTo>
                <a:lnTo>
                  <a:pt x="77742" y="56211"/>
                </a:lnTo>
                <a:cubicBezTo>
                  <a:pt x="77944" y="49839"/>
                  <a:pt x="79047" y="43493"/>
                  <a:pt x="80995" y="37351"/>
                </a:cubicBezTo>
                <a:close/>
                <a:moveTo>
                  <a:pt x="81702" y="82788"/>
                </a:moveTo>
                <a:cubicBezTo>
                  <a:pt x="79431" y="76372"/>
                  <a:pt x="78114" y="69703"/>
                  <a:pt x="77802" y="62987"/>
                </a:cubicBezTo>
                <a:lnTo>
                  <a:pt x="62149" y="62987"/>
                </a:lnTo>
                <a:lnTo>
                  <a:pt x="62149" y="86861"/>
                </a:lnTo>
                <a:cubicBezTo>
                  <a:pt x="68915" y="86568"/>
                  <a:pt x="75504" y="85154"/>
                  <a:pt x="81702" y="82788"/>
                </a:cubicBezTo>
                <a:close/>
                <a:moveTo>
                  <a:pt x="91254" y="16823"/>
                </a:moveTo>
                <a:cubicBezTo>
                  <a:pt x="83038" y="10812"/>
                  <a:pt x="73011" y="7148"/>
                  <a:pt x="62149" y="6735"/>
                </a:cubicBezTo>
                <a:lnTo>
                  <a:pt x="62149" y="25971"/>
                </a:lnTo>
                <a:cubicBezTo>
                  <a:pt x="69578" y="26170"/>
                  <a:pt x="76836" y="27576"/>
                  <a:pt x="83694" y="30019"/>
                </a:cubicBezTo>
                <a:cubicBezTo>
                  <a:pt x="85703" y="25424"/>
                  <a:pt x="88216" y="20993"/>
                  <a:pt x="91254" y="16823"/>
                </a:cubicBezTo>
                <a:close/>
                <a:moveTo>
                  <a:pt x="92191" y="102478"/>
                </a:moveTo>
                <a:cubicBezTo>
                  <a:pt x="89134" y="98585"/>
                  <a:pt x="86626" y="94394"/>
                  <a:pt x="84614" y="90026"/>
                </a:cubicBezTo>
                <a:cubicBezTo>
                  <a:pt x="77503" y="92765"/>
                  <a:pt x="69928" y="94377"/>
                  <a:pt x="62149" y="94672"/>
                </a:cubicBezTo>
                <a:lnTo>
                  <a:pt x="62149" y="113264"/>
                </a:lnTo>
                <a:cubicBezTo>
                  <a:pt x="73428" y="112835"/>
                  <a:pt x="83806" y="108901"/>
                  <a:pt x="92191" y="102478"/>
                </a:cubicBezTo>
                <a:close/>
                <a:moveTo>
                  <a:pt x="108452" y="56211"/>
                </a:moveTo>
                <a:cubicBezTo>
                  <a:pt x="102585" y="49213"/>
                  <a:pt x="95286" y="43712"/>
                  <a:pt x="87165" y="39928"/>
                </a:cubicBezTo>
                <a:cubicBezTo>
                  <a:pt x="85533" y="45240"/>
                  <a:pt x="84594" y="50713"/>
                  <a:pt x="84387" y="56211"/>
                </a:cubicBezTo>
                <a:close/>
                <a:moveTo>
                  <a:pt x="108893" y="62987"/>
                </a:moveTo>
                <a:lnTo>
                  <a:pt x="84451" y="62987"/>
                </a:lnTo>
                <a:cubicBezTo>
                  <a:pt x="84750" y="68783"/>
                  <a:pt x="85872" y="74538"/>
                  <a:pt x="87772" y="80093"/>
                </a:cubicBezTo>
                <a:cubicBezTo>
                  <a:pt x="95898" y="76042"/>
                  <a:pt x="103149" y="70263"/>
                  <a:pt x="108893" y="62987"/>
                </a:cubicBezTo>
                <a:close/>
                <a:moveTo>
                  <a:pt x="111997" y="48352"/>
                </a:moveTo>
                <a:cubicBezTo>
                  <a:pt x="109700" y="37715"/>
                  <a:pt x="104172" y="28286"/>
                  <a:pt x="96490" y="21123"/>
                </a:cubicBezTo>
                <a:cubicBezTo>
                  <a:pt x="93775" y="24712"/>
                  <a:pt x="91592" y="28582"/>
                  <a:pt x="89828" y="32588"/>
                </a:cubicBezTo>
                <a:cubicBezTo>
                  <a:pt x="98115" y="36327"/>
                  <a:pt x="105653" y="41662"/>
                  <a:pt x="111997" y="48352"/>
                </a:cubicBezTo>
                <a:close/>
                <a:moveTo>
                  <a:pt x="112044" y="71427"/>
                </a:moveTo>
                <a:cubicBezTo>
                  <a:pt x="105949" y="78076"/>
                  <a:pt x="98693" y="83450"/>
                  <a:pt x="90692" y="87326"/>
                </a:cubicBezTo>
                <a:cubicBezTo>
                  <a:pt x="92451" y="91123"/>
                  <a:pt x="94624" y="94770"/>
                  <a:pt x="97268" y="98161"/>
                </a:cubicBezTo>
                <a:cubicBezTo>
                  <a:pt x="104590" y="91027"/>
                  <a:pt x="109851" y="81796"/>
                  <a:pt x="112044" y="71427"/>
                </a:cubicBezTo>
                <a:close/>
                <a:moveTo>
                  <a:pt x="120000" y="60000"/>
                </a:moveTo>
                <a:cubicBezTo>
                  <a:pt x="120000" y="93137"/>
                  <a:pt x="93119" y="120000"/>
                  <a:pt x="59960" y="120000"/>
                </a:cubicBezTo>
                <a:cubicBezTo>
                  <a:pt x="27805" y="120000"/>
                  <a:pt x="1554" y="94738"/>
                  <a:pt x="72" y="62987"/>
                </a:cubicBezTo>
                <a:lnTo>
                  <a:pt x="0" y="62987"/>
                </a:lnTo>
                <a:lnTo>
                  <a:pt x="0" y="56211"/>
                </a:lnTo>
                <a:lnTo>
                  <a:pt x="103" y="56211"/>
                </a:lnTo>
                <a:cubicBezTo>
                  <a:pt x="1902" y="26359"/>
                  <a:pt x="25603" y="2427"/>
                  <a:pt x="55368" y="231"/>
                </a:cubicBezTo>
                <a:lnTo>
                  <a:pt x="55368" y="0"/>
                </a:lnTo>
                <a:lnTo>
                  <a:pt x="59960" y="0"/>
                </a:lnTo>
                <a:lnTo>
                  <a:pt x="62149" y="0"/>
                </a:lnTo>
                <a:lnTo>
                  <a:pt x="62149" y="110"/>
                </a:lnTo>
                <a:cubicBezTo>
                  <a:pt x="94295" y="1191"/>
                  <a:pt x="120000" y="27595"/>
                  <a:pt x="120000" y="60000"/>
                </a:cubicBezTo>
                <a:close/>
              </a:path>
            </a:pathLst>
          </a:custGeom>
          <a:solidFill>
            <a:srgbClr val="E62949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9" name="Shape 250"/>
          <p:cNvSpPr/>
          <p:nvPr/>
        </p:nvSpPr>
        <p:spPr>
          <a:xfrm>
            <a:off x="4830116" y="2880349"/>
            <a:ext cx="239549" cy="2388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6666" y="100217"/>
                </a:moveTo>
                <a:cubicBezTo>
                  <a:pt x="25193" y="100217"/>
                  <a:pt x="24000" y="101415"/>
                  <a:pt x="24000" y="102892"/>
                </a:cubicBezTo>
                <a:cubicBezTo>
                  <a:pt x="24000" y="104369"/>
                  <a:pt x="25193" y="105566"/>
                  <a:pt x="26666" y="105566"/>
                </a:cubicBezTo>
                <a:lnTo>
                  <a:pt x="93333" y="105566"/>
                </a:lnTo>
                <a:cubicBezTo>
                  <a:pt x="94806" y="105566"/>
                  <a:pt x="96000" y="104369"/>
                  <a:pt x="96000" y="102892"/>
                </a:cubicBezTo>
                <a:cubicBezTo>
                  <a:pt x="96000" y="101415"/>
                  <a:pt x="94806" y="100217"/>
                  <a:pt x="93333" y="100217"/>
                </a:cubicBezTo>
                <a:close/>
                <a:moveTo>
                  <a:pt x="26666" y="87913"/>
                </a:moveTo>
                <a:cubicBezTo>
                  <a:pt x="25193" y="87913"/>
                  <a:pt x="24000" y="89111"/>
                  <a:pt x="24000" y="90588"/>
                </a:cubicBezTo>
                <a:cubicBezTo>
                  <a:pt x="24000" y="92065"/>
                  <a:pt x="25193" y="93262"/>
                  <a:pt x="26666" y="93262"/>
                </a:cubicBezTo>
                <a:lnTo>
                  <a:pt x="93333" y="93262"/>
                </a:lnTo>
                <a:cubicBezTo>
                  <a:pt x="94806" y="93262"/>
                  <a:pt x="96000" y="92065"/>
                  <a:pt x="96000" y="90588"/>
                </a:cubicBezTo>
                <a:cubicBezTo>
                  <a:pt x="96000" y="89111"/>
                  <a:pt x="94806" y="87913"/>
                  <a:pt x="93333" y="87913"/>
                </a:cubicBezTo>
                <a:close/>
                <a:moveTo>
                  <a:pt x="26666" y="75609"/>
                </a:moveTo>
                <a:cubicBezTo>
                  <a:pt x="25193" y="75609"/>
                  <a:pt x="24000" y="76806"/>
                  <a:pt x="24000" y="78284"/>
                </a:cubicBezTo>
                <a:cubicBezTo>
                  <a:pt x="24000" y="79761"/>
                  <a:pt x="25193" y="80958"/>
                  <a:pt x="26666" y="80958"/>
                </a:cubicBezTo>
                <a:lnTo>
                  <a:pt x="93333" y="80958"/>
                </a:lnTo>
                <a:cubicBezTo>
                  <a:pt x="94806" y="80958"/>
                  <a:pt x="96000" y="79761"/>
                  <a:pt x="96000" y="78284"/>
                </a:cubicBezTo>
                <a:cubicBezTo>
                  <a:pt x="96000" y="76806"/>
                  <a:pt x="94806" y="75609"/>
                  <a:pt x="93333" y="75609"/>
                </a:cubicBezTo>
                <a:close/>
                <a:moveTo>
                  <a:pt x="26666" y="63305"/>
                </a:moveTo>
                <a:cubicBezTo>
                  <a:pt x="25193" y="63305"/>
                  <a:pt x="24000" y="64502"/>
                  <a:pt x="24000" y="65979"/>
                </a:cubicBezTo>
                <a:cubicBezTo>
                  <a:pt x="24000" y="67457"/>
                  <a:pt x="25193" y="68654"/>
                  <a:pt x="26666" y="68654"/>
                </a:cubicBezTo>
                <a:lnTo>
                  <a:pt x="93333" y="68654"/>
                </a:lnTo>
                <a:cubicBezTo>
                  <a:pt x="94806" y="68654"/>
                  <a:pt x="96000" y="67457"/>
                  <a:pt x="96000" y="65979"/>
                </a:cubicBezTo>
                <a:cubicBezTo>
                  <a:pt x="96000" y="64502"/>
                  <a:pt x="94806" y="63305"/>
                  <a:pt x="93333" y="63305"/>
                </a:cubicBezTo>
                <a:close/>
                <a:moveTo>
                  <a:pt x="26666" y="51001"/>
                </a:moveTo>
                <a:cubicBezTo>
                  <a:pt x="25193" y="51001"/>
                  <a:pt x="24000" y="52198"/>
                  <a:pt x="24000" y="53675"/>
                </a:cubicBezTo>
                <a:cubicBezTo>
                  <a:pt x="24000" y="55152"/>
                  <a:pt x="25193" y="56350"/>
                  <a:pt x="26666" y="56350"/>
                </a:cubicBezTo>
                <a:lnTo>
                  <a:pt x="93333" y="56350"/>
                </a:lnTo>
                <a:cubicBezTo>
                  <a:pt x="94806" y="56350"/>
                  <a:pt x="96000" y="55152"/>
                  <a:pt x="96000" y="53675"/>
                </a:cubicBezTo>
                <a:cubicBezTo>
                  <a:pt x="96000" y="52198"/>
                  <a:pt x="94806" y="51001"/>
                  <a:pt x="93333" y="51001"/>
                </a:cubicBezTo>
                <a:close/>
                <a:moveTo>
                  <a:pt x="26666" y="38697"/>
                </a:moveTo>
                <a:cubicBezTo>
                  <a:pt x="25193" y="38697"/>
                  <a:pt x="24000" y="39894"/>
                  <a:pt x="24000" y="41371"/>
                </a:cubicBezTo>
                <a:cubicBezTo>
                  <a:pt x="24000" y="42848"/>
                  <a:pt x="25193" y="44046"/>
                  <a:pt x="26666" y="44046"/>
                </a:cubicBezTo>
                <a:lnTo>
                  <a:pt x="93333" y="44046"/>
                </a:lnTo>
                <a:cubicBezTo>
                  <a:pt x="94806" y="44046"/>
                  <a:pt x="96000" y="42848"/>
                  <a:pt x="96000" y="41371"/>
                </a:cubicBezTo>
                <a:cubicBezTo>
                  <a:pt x="96000" y="39894"/>
                  <a:pt x="94806" y="38697"/>
                  <a:pt x="93333" y="38697"/>
                </a:cubicBezTo>
                <a:close/>
                <a:moveTo>
                  <a:pt x="0" y="11366"/>
                </a:moveTo>
                <a:lnTo>
                  <a:pt x="6739" y="11366"/>
                </a:lnTo>
                <a:lnTo>
                  <a:pt x="6739" y="17459"/>
                </a:lnTo>
                <a:cubicBezTo>
                  <a:pt x="6739" y="22260"/>
                  <a:pt x="10619" y="26151"/>
                  <a:pt x="15405" y="26151"/>
                </a:cubicBezTo>
                <a:cubicBezTo>
                  <a:pt x="20192" y="26151"/>
                  <a:pt x="24072" y="22260"/>
                  <a:pt x="24072" y="17459"/>
                </a:cubicBezTo>
                <a:lnTo>
                  <a:pt x="24072" y="11366"/>
                </a:lnTo>
                <a:lnTo>
                  <a:pt x="29716" y="11366"/>
                </a:lnTo>
                <a:lnTo>
                  <a:pt x="29716" y="17459"/>
                </a:lnTo>
                <a:cubicBezTo>
                  <a:pt x="29716" y="22260"/>
                  <a:pt x="33597" y="26151"/>
                  <a:pt x="38383" y="26151"/>
                </a:cubicBezTo>
                <a:cubicBezTo>
                  <a:pt x="43170" y="26151"/>
                  <a:pt x="47050" y="22260"/>
                  <a:pt x="47050" y="17459"/>
                </a:cubicBezTo>
                <a:lnTo>
                  <a:pt x="47050" y="11366"/>
                </a:lnTo>
                <a:lnTo>
                  <a:pt x="52694" y="11366"/>
                </a:lnTo>
                <a:lnTo>
                  <a:pt x="52694" y="17459"/>
                </a:lnTo>
                <a:cubicBezTo>
                  <a:pt x="52694" y="22260"/>
                  <a:pt x="56574" y="26151"/>
                  <a:pt x="61361" y="26151"/>
                </a:cubicBezTo>
                <a:cubicBezTo>
                  <a:pt x="66147" y="26151"/>
                  <a:pt x="70028" y="22260"/>
                  <a:pt x="70028" y="17459"/>
                </a:cubicBezTo>
                <a:lnTo>
                  <a:pt x="70028" y="11366"/>
                </a:lnTo>
                <a:lnTo>
                  <a:pt x="75672" y="11366"/>
                </a:lnTo>
                <a:lnTo>
                  <a:pt x="75672" y="17459"/>
                </a:lnTo>
                <a:cubicBezTo>
                  <a:pt x="75672" y="22260"/>
                  <a:pt x="79552" y="26151"/>
                  <a:pt x="84339" y="26151"/>
                </a:cubicBezTo>
                <a:cubicBezTo>
                  <a:pt x="89125" y="26151"/>
                  <a:pt x="93005" y="22260"/>
                  <a:pt x="93005" y="17459"/>
                </a:cubicBezTo>
                <a:lnTo>
                  <a:pt x="93005" y="11366"/>
                </a:lnTo>
                <a:lnTo>
                  <a:pt x="98650" y="11366"/>
                </a:lnTo>
                <a:lnTo>
                  <a:pt x="98650" y="17459"/>
                </a:lnTo>
                <a:cubicBezTo>
                  <a:pt x="98650" y="22259"/>
                  <a:pt x="102530" y="26151"/>
                  <a:pt x="107316" y="26151"/>
                </a:cubicBezTo>
                <a:cubicBezTo>
                  <a:pt x="112103" y="26151"/>
                  <a:pt x="115983" y="22259"/>
                  <a:pt x="115983" y="17459"/>
                </a:cubicBezTo>
                <a:lnTo>
                  <a:pt x="115983" y="11366"/>
                </a:lnTo>
                <a:lnTo>
                  <a:pt x="120000" y="11366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405" y="0"/>
                </a:moveTo>
                <a:cubicBezTo>
                  <a:pt x="17983" y="0"/>
                  <a:pt x="20072" y="2095"/>
                  <a:pt x="20072" y="4680"/>
                </a:cubicBezTo>
                <a:lnTo>
                  <a:pt x="20072" y="18051"/>
                </a:lnTo>
                <a:cubicBezTo>
                  <a:pt x="20072" y="20636"/>
                  <a:pt x="17983" y="22732"/>
                  <a:pt x="15405" y="22732"/>
                </a:cubicBezTo>
                <a:cubicBezTo>
                  <a:pt x="12828" y="22732"/>
                  <a:pt x="10739" y="20636"/>
                  <a:pt x="10739" y="18051"/>
                </a:cubicBezTo>
                <a:lnTo>
                  <a:pt x="10739" y="4680"/>
                </a:lnTo>
                <a:cubicBezTo>
                  <a:pt x="10739" y="2095"/>
                  <a:pt x="12828" y="0"/>
                  <a:pt x="15405" y="0"/>
                </a:cubicBezTo>
                <a:close/>
                <a:moveTo>
                  <a:pt x="38383" y="0"/>
                </a:moveTo>
                <a:cubicBezTo>
                  <a:pt x="40960" y="0"/>
                  <a:pt x="43050" y="2095"/>
                  <a:pt x="43050" y="4680"/>
                </a:cubicBezTo>
                <a:lnTo>
                  <a:pt x="43050" y="18051"/>
                </a:lnTo>
                <a:cubicBezTo>
                  <a:pt x="43050" y="20636"/>
                  <a:pt x="40960" y="22732"/>
                  <a:pt x="38383" y="22732"/>
                </a:cubicBezTo>
                <a:cubicBezTo>
                  <a:pt x="35806" y="22732"/>
                  <a:pt x="33716" y="20636"/>
                  <a:pt x="33716" y="18051"/>
                </a:cubicBezTo>
                <a:lnTo>
                  <a:pt x="33716" y="4680"/>
                </a:lnTo>
                <a:cubicBezTo>
                  <a:pt x="33716" y="2095"/>
                  <a:pt x="35806" y="0"/>
                  <a:pt x="38383" y="0"/>
                </a:cubicBezTo>
                <a:close/>
                <a:moveTo>
                  <a:pt x="61361" y="0"/>
                </a:moveTo>
                <a:cubicBezTo>
                  <a:pt x="63938" y="0"/>
                  <a:pt x="66028" y="2095"/>
                  <a:pt x="66028" y="4680"/>
                </a:cubicBezTo>
                <a:lnTo>
                  <a:pt x="66028" y="18051"/>
                </a:lnTo>
                <a:cubicBezTo>
                  <a:pt x="66028" y="20636"/>
                  <a:pt x="63938" y="22731"/>
                  <a:pt x="61361" y="22731"/>
                </a:cubicBezTo>
                <a:cubicBezTo>
                  <a:pt x="58784" y="22731"/>
                  <a:pt x="56694" y="20636"/>
                  <a:pt x="56694" y="18051"/>
                </a:cubicBezTo>
                <a:lnTo>
                  <a:pt x="56694" y="4680"/>
                </a:lnTo>
                <a:cubicBezTo>
                  <a:pt x="56694" y="2095"/>
                  <a:pt x="58784" y="0"/>
                  <a:pt x="61361" y="0"/>
                </a:cubicBezTo>
                <a:close/>
                <a:moveTo>
                  <a:pt x="84339" y="0"/>
                </a:moveTo>
                <a:cubicBezTo>
                  <a:pt x="86916" y="0"/>
                  <a:pt x="89005" y="2095"/>
                  <a:pt x="89005" y="4680"/>
                </a:cubicBezTo>
                <a:lnTo>
                  <a:pt x="89005" y="18051"/>
                </a:lnTo>
                <a:cubicBezTo>
                  <a:pt x="89005" y="20636"/>
                  <a:pt x="86916" y="22731"/>
                  <a:pt x="84339" y="22731"/>
                </a:cubicBezTo>
                <a:cubicBezTo>
                  <a:pt x="81761" y="22731"/>
                  <a:pt x="79672" y="20636"/>
                  <a:pt x="79672" y="18051"/>
                </a:cubicBezTo>
                <a:lnTo>
                  <a:pt x="79672" y="4680"/>
                </a:lnTo>
                <a:cubicBezTo>
                  <a:pt x="79672" y="2095"/>
                  <a:pt x="81761" y="0"/>
                  <a:pt x="84339" y="0"/>
                </a:cubicBezTo>
                <a:close/>
                <a:moveTo>
                  <a:pt x="107316" y="0"/>
                </a:moveTo>
                <a:cubicBezTo>
                  <a:pt x="109894" y="0"/>
                  <a:pt x="111983" y="2095"/>
                  <a:pt x="111983" y="4680"/>
                </a:cubicBezTo>
                <a:lnTo>
                  <a:pt x="111983" y="18051"/>
                </a:lnTo>
                <a:cubicBezTo>
                  <a:pt x="111983" y="20636"/>
                  <a:pt x="109894" y="22731"/>
                  <a:pt x="107316" y="22731"/>
                </a:cubicBezTo>
                <a:cubicBezTo>
                  <a:pt x="104739" y="22731"/>
                  <a:pt x="102650" y="20636"/>
                  <a:pt x="102650" y="18051"/>
                </a:cubicBezTo>
                <a:lnTo>
                  <a:pt x="102650" y="4680"/>
                </a:lnTo>
                <a:cubicBezTo>
                  <a:pt x="102650" y="2095"/>
                  <a:pt x="104739" y="0"/>
                  <a:pt x="107316" y="0"/>
                </a:cubicBezTo>
                <a:close/>
              </a:path>
            </a:pathLst>
          </a:cu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357146" y="1210085"/>
            <a:ext cx="1878156" cy="1511952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tr-TR" sz="9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Değerleme Uzmanları</a:t>
            </a:r>
          </a:p>
          <a:p>
            <a:endParaRPr lang="tr-TR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buFont typeface="Arial" pitchFamily="34" charset="0"/>
              <a:buChar char="•"/>
            </a:pP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Değerleme Kur.       </a:t>
            </a:r>
            <a:r>
              <a:rPr lang="tr-TR" sz="825" b="1" dirty="0">
                <a:latin typeface="Calibri" panose="020F0502020204030204" pitchFamily="34" charset="0"/>
                <a:cs typeface="Calibri" panose="020F0502020204030204" pitchFamily="34" charset="0"/>
              </a:rPr>
              <a:t>: 1580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82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buFont typeface="Arial" pitchFamily="34" charset="0"/>
              <a:buChar char="•"/>
            </a:pP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Bireysel -  Çözüm </a:t>
            </a: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 :  </a:t>
            </a:r>
            <a:r>
              <a:rPr lang="tr-TR" sz="825" b="1" dirty="0">
                <a:latin typeface="Calibri" panose="020F0502020204030204" pitchFamily="34" charset="0"/>
                <a:cs typeface="Calibri" panose="020F0502020204030204" pitchFamily="34" charset="0"/>
              </a:rPr>
              <a:t>1118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82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buFont typeface="Arial" pitchFamily="34" charset="0"/>
              <a:buChar char="•"/>
            </a:pP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Diğer</a:t>
            </a: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: </a:t>
            </a:r>
            <a:r>
              <a:rPr lang="tr-TR" sz="825" b="1" dirty="0">
                <a:latin typeface="Calibri" panose="020F0502020204030204" pitchFamily="34" charset="0"/>
                <a:cs typeface="Calibri" panose="020F0502020204030204" pitchFamily="34" charset="0"/>
              </a:rPr>
              <a:t>1120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825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buFont typeface="Arial" pitchFamily="34" charset="0"/>
              <a:buChar char="•"/>
            </a:pP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Çoğunluğu Mühendis Lisans</a:t>
            </a:r>
          </a:p>
          <a:p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        üstü seviyede eğitim alma    </a:t>
            </a:r>
          </a:p>
          <a:p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825" dirty="0">
                <a:latin typeface="Calibri" panose="020F0502020204030204" pitchFamily="34" charset="0"/>
                <a:cs typeface="Calibri" panose="020F0502020204030204" pitchFamily="34" charset="0"/>
              </a:rPr>
              <a:t>        çabaları var </a:t>
            </a:r>
            <a:endParaRPr lang="tr-TR" sz="82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gayrimenkul değerleme"/>
          <p:cNvPicPr>
            <a:picLocks noGrp="1" noChangeAspect="1" noChangeArrowheads="1"/>
          </p:cNvPicPr>
          <p:nvPr>
            <p:ph type="pic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69" b="12869"/>
          <a:stretch>
            <a:fillRect/>
          </a:stretch>
        </p:blipFill>
        <p:spPr bwMode="auto">
          <a:xfrm>
            <a:off x="1" y="1133907"/>
            <a:ext cx="6858000" cy="169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Shape 242"/>
          <p:cNvSpPr/>
          <p:nvPr/>
        </p:nvSpPr>
        <p:spPr>
          <a:xfrm>
            <a:off x="4143829" y="2337197"/>
            <a:ext cx="685800" cy="685800"/>
          </a:xfrm>
          <a:prstGeom prst="rect">
            <a:avLst/>
          </a:prstGeom>
          <a:solidFill>
            <a:srgbClr val="E62949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40" name="Shape 240"/>
          <p:cNvSpPr/>
          <p:nvPr/>
        </p:nvSpPr>
        <p:spPr>
          <a:xfrm>
            <a:off x="477239" y="2337197"/>
            <a:ext cx="685800" cy="685800"/>
          </a:xfrm>
          <a:prstGeom prst="rect">
            <a:avLst/>
          </a:prstGeom>
          <a:solidFill>
            <a:srgbClr val="1C7DE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41" name="Shape 241"/>
          <p:cNvSpPr/>
          <p:nvPr/>
        </p:nvSpPr>
        <p:spPr>
          <a:xfrm>
            <a:off x="1569862" y="2337197"/>
            <a:ext cx="685800" cy="685800"/>
          </a:xfrm>
          <a:prstGeom prst="rect">
            <a:avLst/>
          </a:pr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2814905" y="2341154"/>
            <a:ext cx="685800" cy="685800"/>
          </a:xfrm>
          <a:prstGeom prst="rect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5462165" y="2344292"/>
            <a:ext cx="685800" cy="685800"/>
          </a:xfrm>
          <a:prstGeom prst="rect">
            <a:avLst/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224743" y="3225931"/>
            <a:ext cx="1190792" cy="900247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r>
              <a:rPr lang="tr-TR" sz="900" b="1" dirty="0"/>
              <a:t>Son üç </a:t>
            </a:r>
            <a:r>
              <a:rPr lang="tr-TR" sz="900" b="1" dirty="0"/>
              <a:t>yılıdır ortalama1.5 </a:t>
            </a:r>
            <a:r>
              <a:rPr lang="tr-TR" sz="900" b="1" dirty="0"/>
              <a:t>milyon değerleme  rapor üretilmiştir</a:t>
            </a:r>
            <a:r>
              <a:rPr lang="tr-TR" sz="900" b="1" dirty="0"/>
              <a:t>. (650 milyon TL. ciro)</a:t>
            </a:r>
            <a:endParaRPr lang="tr-TR" sz="900" b="1" dirty="0"/>
          </a:p>
          <a:p>
            <a:pPr algn="ctr">
              <a:buSzPct val="25000"/>
            </a:pPr>
            <a:endParaRPr lang="en" sz="900" dirty="0">
              <a:solidFill>
                <a:srgbClr val="3F3F3F"/>
              </a:solidFill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4349019" y="2568904"/>
            <a:ext cx="267370" cy="2502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8392" y="109921"/>
                </a:moveTo>
                <a:cubicBezTo>
                  <a:pt x="58392" y="109945"/>
                  <a:pt x="61607" y="110494"/>
                  <a:pt x="61607" y="109921"/>
                </a:cubicBezTo>
                <a:lnTo>
                  <a:pt x="61607" y="109851"/>
                </a:lnTo>
                <a:cubicBezTo>
                  <a:pt x="80929" y="103093"/>
                  <a:pt x="90538" y="98937"/>
                  <a:pt x="110790" y="107213"/>
                </a:cubicBezTo>
                <a:lnTo>
                  <a:pt x="111142" y="20850"/>
                </a:lnTo>
                <a:lnTo>
                  <a:pt x="105743" y="20850"/>
                </a:lnTo>
                <a:cubicBezTo>
                  <a:pt x="105821" y="46504"/>
                  <a:pt x="105899" y="72157"/>
                  <a:pt x="105976" y="97811"/>
                </a:cubicBezTo>
                <a:cubicBezTo>
                  <a:pt x="91995" y="91718"/>
                  <a:pt x="76016" y="96522"/>
                  <a:pt x="61607" y="109411"/>
                </a:cubicBezTo>
                <a:lnTo>
                  <a:pt x="61607" y="20850"/>
                </a:lnTo>
                <a:lnTo>
                  <a:pt x="61607" y="17030"/>
                </a:lnTo>
                <a:lnTo>
                  <a:pt x="61607" y="15907"/>
                </a:lnTo>
                <a:cubicBezTo>
                  <a:pt x="70238" y="5918"/>
                  <a:pt x="78364" y="83"/>
                  <a:pt x="89113" y="0"/>
                </a:cubicBezTo>
                <a:cubicBezTo>
                  <a:pt x="93999" y="-36"/>
                  <a:pt x="99427" y="1114"/>
                  <a:pt x="105691" y="3604"/>
                </a:cubicBezTo>
                <a:cubicBezTo>
                  <a:pt x="105705" y="8079"/>
                  <a:pt x="105718" y="12555"/>
                  <a:pt x="105732" y="17030"/>
                </a:cubicBezTo>
                <a:lnTo>
                  <a:pt x="115580" y="16954"/>
                </a:lnTo>
                <a:lnTo>
                  <a:pt x="115580" y="29213"/>
                </a:lnTo>
                <a:lnTo>
                  <a:pt x="120000" y="29213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29213"/>
                </a:lnTo>
                <a:lnTo>
                  <a:pt x="3795" y="29213"/>
                </a:lnTo>
                <a:lnTo>
                  <a:pt x="3795" y="16954"/>
                </a:lnTo>
                <a:lnTo>
                  <a:pt x="14267" y="17030"/>
                </a:lnTo>
                <a:cubicBezTo>
                  <a:pt x="14281" y="12555"/>
                  <a:pt x="14294" y="8079"/>
                  <a:pt x="14308" y="3604"/>
                </a:cubicBezTo>
                <a:cubicBezTo>
                  <a:pt x="20572" y="1114"/>
                  <a:pt x="26000" y="-36"/>
                  <a:pt x="30886" y="0"/>
                </a:cubicBezTo>
                <a:cubicBezTo>
                  <a:pt x="41635" y="83"/>
                  <a:pt x="49761" y="5918"/>
                  <a:pt x="58392" y="15907"/>
                </a:cubicBezTo>
                <a:lnTo>
                  <a:pt x="58392" y="17030"/>
                </a:lnTo>
                <a:lnTo>
                  <a:pt x="58392" y="20850"/>
                </a:lnTo>
                <a:lnTo>
                  <a:pt x="58392" y="109411"/>
                </a:lnTo>
                <a:cubicBezTo>
                  <a:pt x="43983" y="96522"/>
                  <a:pt x="28004" y="91718"/>
                  <a:pt x="14023" y="97811"/>
                </a:cubicBezTo>
                <a:lnTo>
                  <a:pt x="14256" y="20850"/>
                </a:lnTo>
                <a:lnTo>
                  <a:pt x="8857" y="20850"/>
                </a:lnTo>
                <a:lnTo>
                  <a:pt x="8504" y="106459"/>
                </a:lnTo>
                <a:cubicBezTo>
                  <a:pt x="28638" y="97578"/>
                  <a:pt x="40064" y="103903"/>
                  <a:pt x="58392" y="10985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52" name="Shape 252"/>
          <p:cNvSpPr/>
          <p:nvPr/>
        </p:nvSpPr>
        <p:spPr>
          <a:xfrm rot="-5400000">
            <a:off x="5669545" y="2555515"/>
            <a:ext cx="297367" cy="2975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8780" y="88243"/>
                </a:moveTo>
                <a:cubicBezTo>
                  <a:pt x="21351" y="84944"/>
                  <a:pt x="14517" y="80365"/>
                  <a:pt x="8667" y="74602"/>
                </a:cubicBezTo>
                <a:cubicBezTo>
                  <a:pt x="11188" y="83720"/>
                  <a:pt x="16125" y="91832"/>
                  <a:pt x="22752" y="98217"/>
                </a:cubicBezTo>
                <a:cubicBezTo>
                  <a:pt x="25154" y="95082"/>
                  <a:pt x="27145" y="91727"/>
                  <a:pt x="28780" y="88243"/>
                </a:cubicBezTo>
                <a:close/>
                <a:moveTo>
                  <a:pt x="29516" y="32485"/>
                </a:moveTo>
                <a:cubicBezTo>
                  <a:pt x="27786" y="28646"/>
                  <a:pt x="25663" y="24941"/>
                  <a:pt x="23042" y="21501"/>
                </a:cubicBezTo>
                <a:cubicBezTo>
                  <a:pt x="15792" y="28386"/>
                  <a:pt x="10518" y="37314"/>
                  <a:pt x="8119" y="47360"/>
                </a:cubicBezTo>
                <a:cubicBezTo>
                  <a:pt x="14267" y="41039"/>
                  <a:pt x="21545" y="36024"/>
                  <a:pt x="29516" y="32485"/>
                </a:cubicBezTo>
                <a:close/>
                <a:moveTo>
                  <a:pt x="35247" y="62987"/>
                </a:moveTo>
                <a:lnTo>
                  <a:pt x="8552" y="62987"/>
                </a:lnTo>
                <a:cubicBezTo>
                  <a:pt x="14807" y="70885"/>
                  <a:pt x="22814" y="77023"/>
                  <a:pt x="31804" y="81056"/>
                </a:cubicBezTo>
                <a:cubicBezTo>
                  <a:pt x="33825" y="75194"/>
                  <a:pt x="34991" y="69108"/>
                  <a:pt x="35247" y="62987"/>
                </a:cubicBezTo>
                <a:close/>
                <a:moveTo>
                  <a:pt x="35257" y="56211"/>
                </a:moveTo>
                <a:cubicBezTo>
                  <a:pt x="34993" y="50658"/>
                  <a:pt x="33989" y="45137"/>
                  <a:pt x="32275" y="39790"/>
                </a:cubicBezTo>
                <a:cubicBezTo>
                  <a:pt x="23987" y="43555"/>
                  <a:pt x="16555" y="49115"/>
                  <a:pt x="10603" y="56211"/>
                </a:cubicBezTo>
                <a:close/>
                <a:moveTo>
                  <a:pt x="55368" y="94684"/>
                </a:moveTo>
                <a:cubicBezTo>
                  <a:pt x="48332" y="94421"/>
                  <a:pt x="41457" y="93072"/>
                  <a:pt x="34944" y="90774"/>
                </a:cubicBezTo>
                <a:cubicBezTo>
                  <a:pt x="33031" y="94900"/>
                  <a:pt x="30670" y="98866"/>
                  <a:pt x="27809" y="102563"/>
                </a:cubicBezTo>
                <a:cubicBezTo>
                  <a:pt x="35585" y="108484"/>
                  <a:pt x="45059" y="112279"/>
                  <a:pt x="55368" y="113143"/>
                </a:cubicBezTo>
                <a:close/>
                <a:moveTo>
                  <a:pt x="55368" y="62987"/>
                </a:moveTo>
                <a:lnTo>
                  <a:pt x="41900" y="62987"/>
                </a:lnTo>
                <a:cubicBezTo>
                  <a:pt x="41638" y="69952"/>
                  <a:pt x="40309" y="76879"/>
                  <a:pt x="37972" y="83538"/>
                </a:cubicBezTo>
                <a:cubicBezTo>
                  <a:pt x="43529" y="85472"/>
                  <a:pt x="49381" y="86617"/>
                  <a:pt x="55368" y="86881"/>
                </a:cubicBezTo>
                <a:close/>
                <a:moveTo>
                  <a:pt x="55368" y="33843"/>
                </a:moveTo>
                <a:cubicBezTo>
                  <a:pt x="49541" y="34173"/>
                  <a:pt x="43855" y="35341"/>
                  <a:pt x="38459" y="37272"/>
                </a:cubicBezTo>
                <a:cubicBezTo>
                  <a:pt x="40480" y="43430"/>
                  <a:pt x="41643" y="49803"/>
                  <a:pt x="41904" y="56211"/>
                </a:cubicBezTo>
                <a:lnTo>
                  <a:pt x="55368" y="56211"/>
                </a:lnTo>
                <a:close/>
                <a:moveTo>
                  <a:pt x="55368" y="6856"/>
                </a:moveTo>
                <a:cubicBezTo>
                  <a:pt x="45199" y="7709"/>
                  <a:pt x="35843" y="11413"/>
                  <a:pt x="28125" y="17195"/>
                </a:cubicBezTo>
                <a:cubicBezTo>
                  <a:pt x="31202" y="21187"/>
                  <a:pt x="33686" y="25498"/>
                  <a:pt x="35690" y="29969"/>
                </a:cubicBezTo>
                <a:cubicBezTo>
                  <a:pt x="41961" y="27710"/>
                  <a:pt x="48582" y="26364"/>
                  <a:pt x="55368" y="26033"/>
                </a:cubicBezTo>
                <a:close/>
                <a:moveTo>
                  <a:pt x="80995" y="37351"/>
                </a:moveTo>
                <a:cubicBezTo>
                  <a:pt x="74992" y="35218"/>
                  <a:pt x="68645" y="33979"/>
                  <a:pt x="62149" y="33777"/>
                </a:cubicBezTo>
                <a:lnTo>
                  <a:pt x="62149" y="56211"/>
                </a:lnTo>
                <a:lnTo>
                  <a:pt x="77742" y="56211"/>
                </a:lnTo>
                <a:cubicBezTo>
                  <a:pt x="77944" y="49839"/>
                  <a:pt x="79047" y="43493"/>
                  <a:pt x="80995" y="37351"/>
                </a:cubicBezTo>
                <a:close/>
                <a:moveTo>
                  <a:pt x="81702" y="82788"/>
                </a:moveTo>
                <a:cubicBezTo>
                  <a:pt x="79431" y="76372"/>
                  <a:pt x="78114" y="69703"/>
                  <a:pt x="77802" y="62987"/>
                </a:cubicBezTo>
                <a:lnTo>
                  <a:pt x="62149" y="62987"/>
                </a:lnTo>
                <a:lnTo>
                  <a:pt x="62149" y="86861"/>
                </a:lnTo>
                <a:cubicBezTo>
                  <a:pt x="68915" y="86568"/>
                  <a:pt x="75504" y="85154"/>
                  <a:pt x="81702" y="82788"/>
                </a:cubicBezTo>
                <a:close/>
                <a:moveTo>
                  <a:pt x="91254" y="16823"/>
                </a:moveTo>
                <a:cubicBezTo>
                  <a:pt x="83038" y="10812"/>
                  <a:pt x="73011" y="7148"/>
                  <a:pt x="62149" y="6735"/>
                </a:cubicBezTo>
                <a:lnTo>
                  <a:pt x="62149" y="25971"/>
                </a:lnTo>
                <a:cubicBezTo>
                  <a:pt x="69578" y="26170"/>
                  <a:pt x="76836" y="27576"/>
                  <a:pt x="83694" y="30019"/>
                </a:cubicBezTo>
                <a:cubicBezTo>
                  <a:pt x="85703" y="25424"/>
                  <a:pt x="88216" y="20993"/>
                  <a:pt x="91254" y="16823"/>
                </a:cubicBezTo>
                <a:close/>
                <a:moveTo>
                  <a:pt x="92191" y="102478"/>
                </a:moveTo>
                <a:cubicBezTo>
                  <a:pt x="89134" y="98585"/>
                  <a:pt x="86626" y="94394"/>
                  <a:pt x="84614" y="90026"/>
                </a:cubicBezTo>
                <a:cubicBezTo>
                  <a:pt x="77503" y="92765"/>
                  <a:pt x="69928" y="94377"/>
                  <a:pt x="62149" y="94672"/>
                </a:cubicBezTo>
                <a:lnTo>
                  <a:pt x="62149" y="113264"/>
                </a:lnTo>
                <a:cubicBezTo>
                  <a:pt x="73428" y="112835"/>
                  <a:pt x="83806" y="108901"/>
                  <a:pt x="92191" y="102478"/>
                </a:cubicBezTo>
                <a:close/>
                <a:moveTo>
                  <a:pt x="108452" y="56211"/>
                </a:moveTo>
                <a:cubicBezTo>
                  <a:pt x="102585" y="49213"/>
                  <a:pt x="95286" y="43712"/>
                  <a:pt x="87165" y="39928"/>
                </a:cubicBezTo>
                <a:cubicBezTo>
                  <a:pt x="85533" y="45240"/>
                  <a:pt x="84594" y="50713"/>
                  <a:pt x="84387" y="56211"/>
                </a:cubicBezTo>
                <a:close/>
                <a:moveTo>
                  <a:pt x="108893" y="62987"/>
                </a:moveTo>
                <a:lnTo>
                  <a:pt x="84451" y="62987"/>
                </a:lnTo>
                <a:cubicBezTo>
                  <a:pt x="84750" y="68783"/>
                  <a:pt x="85872" y="74538"/>
                  <a:pt x="87772" y="80093"/>
                </a:cubicBezTo>
                <a:cubicBezTo>
                  <a:pt x="95898" y="76042"/>
                  <a:pt x="103149" y="70263"/>
                  <a:pt x="108893" y="62987"/>
                </a:cubicBezTo>
                <a:close/>
                <a:moveTo>
                  <a:pt x="111997" y="48352"/>
                </a:moveTo>
                <a:cubicBezTo>
                  <a:pt x="109700" y="37715"/>
                  <a:pt x="104172" y="28286"/>
                  <a:pt x="96490" y="21123"/>
                </a:cubicBezTo>
                <a:cubicBezTo>
                  <a:pt x="93775" y="24712"/>
                  <a:pt x="91592" y="28582"/>
                  <a:pt x="89828" y="32588"/>
                </a:cubicBezTo>
                <a:cubicBezTo>
                  <a:pt x="98115" y="36327"/>
                  <a:pt x="105653" y="41662"/>
                  <a:pt x="111997" y="48352"/>
                </a:cubicBezTo>
                <a:close/>
                <a:moveTo>
                  <a:pt x="112044" y="71427"/>
                </a:moveTo>
                <a:cubicBezTo>
                  <a:pt x="105949" y="78076"/>
                  <a:pt x="98693" y="83450"/>
                  <a:pt x="90692" y="87326"/>
                </a:cubicBezTo>
                <a:cubicBezTo>
                  <a:pt x="92451" y="91123"/>
                  <a:pt x="94624" y="94770"/>
                  <a:pt x="97268" y="98161"/>
                </a:cubicBezTo>
                <a:cubicBezTo>
                  <a:pt x="104590" y="91027"/>
                  <a:pt x="109851" y="81796"/>
                  <a:pt x="112044" y="71427"/>
                </a:cubicBezTo>
                <a:close/>
                <a:moveTo>
                  <a:pt x="120000" y="60000"/>
                </a:moveTo>
                <a:cubicBezTo>
                  <a:pt x="120000" y="93137"/>
                  <a:pt x="93119" y="120000"/>
                  <a:pt x="59960" y="120000"/>
                </a:cubicBezTo>
                <a:cubicBezTo>
                  <a:pt x="27805" y="120000"/>
                  <a:pt x="1554" y="94738"/>
                  <a:pt x="72" y="62987"/>
                </a:cubicBezTo>
                <a:lnTo>
                  <a:pt x="0" y="62987"/>
                </a:lnTo>
                <a:lnTo>
                  <a:pt x="0" y="56211"/>
                </a:lnTo>
                <a:lnTo>
                  <a:pt x="103" y="56211"/>
                </a:lnTo>
                <a:cubicBezTo>
                  <a:pt x="1902" y="26359"/>
                  <a:pt x="25603" y="2427"/>
                  <a:pt x="55368" y="231"/>
                </a:cubicBezTo>
                <a:lnTo>
                  <a:pt x="55368" y="0"/>
                </a:lnTo>
                <a:lnTo>
                  <a:pt x="59960" y="0"/>
                </a:lnTo>
                <a:lnTo>
                  <a:pt x="62149" y="0"/>
                </a:lnTo>
                <a:lnTo>
                  <a:pt x="62149" y="110"/>
                </a:lnTo>
                <a:cubicBezTo>
                  <a:pt x="94295" y="1191"/>
                  <a:pt x="120000" y="27595"/>
                  <a:pt x="120000" y="6000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dk1"/>
              </a:solidFill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1415536" y="3230055"/>
            <a:ext cx="1134125" cy="900247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r>
              <a:rPr lang="tr-TR" sz="900" b="1" dirty="0"/>
              <a:t>TDUB üyelerinin öncelikli konusu SPK ve BDDK ya yönelik işlemlerdir. </a:t>
            </a:r>
          </a:p>
          <a:p>
            <a:pPr algn="ctr">
              <a:buSzPct val="25000"/>
            </a:pPr>
            <a:r>
              <a:rPr lang="en" sz="900" dirty="0">
                <a:solidFill>
                  <a:srgbClr val="3F3F3F"/>
                </a:solidFill>
              </a:rPr>
              <a:t>.  </a:t>
            </a:r>
            <a:endParaRPr lang="en" sz="900" dirty="0">
              <a:solidFill>
                <a:srgbClr val="3F3F3F"/>
              </a:solidFill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2676750" y="3230056"/>
            <a:ext cx="1134125" cy="900247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r>
              <a:rPr lang="tr-TR" sz="900" b="1" dirty="0"/>
              <a:t>SPK ve BDDK ya ait işlemler, toplam faaliyet alanının  % 82’sini </a:t>
            </a:r>
            <a:r>
              <a:rPr lang="tr-TR" sz="900" b="1" dirty="0"/>
              <a:t>oluşturmaktadır.</a:t>
            </a:r>
            <a:endParaRPr lang="tr-TR" sz="900" b="1" dirty="0"/>
          </a:p>
        </p:txBody>
      </p:sp>
      <p:sp>
        <p:nvSpPr>
          <p:cNvPr id="260" name="Shape 260"/>
          <p:cNvSpPr txBox="1"/>
          <p:nvPr/>
        </p:nvSpPr>
        <p:spPr>
          <a:xfrm>
            <a:off x="4049326" y="3101459"/>
            <a:ext cx="1134125" cy="900247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endParaRPr lang="tr-TR" sz="900" b="1" dirty="0"/>
          </a:p>
          <a:p>
            <a:pPr lvl="0"/>
            <a:r>
              <a:rPr lang="tr-TR" sz="900" b="1" dirty="0"/>
              <a:t>Özel </a:t>
            </a:r>
            <a:r>
              <a:rPr lang="tr-TR" sz="900" b="1" dirty="0"/>
              <a:t>ve Tüzel kişilerin taleplerine yönelik raporlar ise %18’dir.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5331718" y="3101459"/>
            <a:ext cx="1209952" cy="152742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endParaRPr lang="tr-TR" sz="900" dirty="0"/>
          </a:p>
          <a:p>
            <a:pPr lvl="0"/>
            <a:r>
              <a:rPr lang="tr-TR" sz="900" b="1" dirty="0"/>
              <a:t>Önümüzdeki dönemde SPK ve BDDK faaliyetleri dışındaki faaliyet alanının da  genişleyeceği beklentisi yüksektir</a:t>
            </a:r>
            <a:r>
              <a:rPr lang="tr-TR" sz="900" dirty="0"/>
              <a:t>.</a:t>
            </a:r>
            <a:endParaRPr lang="tr-TR" sz="900" dirty="0"/>
          </a:p>
        </p:txBody>
      </p:sp>
      <p:sp>
        <p:nvSpPr>
          <p:cNvPr id="28" name="Shape 250"/>
          <p:cNvSpPr/>
          <p:nvPr/>
        </p:nvSpPr>
        <p:spPr>
          <a:xfrm>
            <a:off x="700364" y="2541582"/>
            <a:ext cx="239549" cy="2388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6666" y="100217"/>
                </a:moveTo>
                <a:cubicBezTo>
                  <a:pt x="25193" y="100217"/>
                  <a:pt x="24000" y="101415"/>
                  <a:pt x="24000" y="102892"/>
                </a:cubicBezTo>
                <a:cubicBezTo>
                  <a:pt x="24000" y="104369"/>
                  <a:pt x="25193" y="105566"/>
                  <a:pt x="26666" y="105566"/>
                </a:cubicBezTo>
                <a:lnTo>
                  <a:pt x="93333" y="105566"/>
                </a:lnTo>
                <a:cubicBezTo>
                  <a:pt x="94806" y="105566"/>
                  <a:pt x="96000" y="104369"/>
                  <a:pt x="96000" y="102892"/>
                </a:cubicBezTo>
                <a:cubicBezTo>
                  <a:pt x="96000" y="101415"/>
                  <a:pt x="94806" y="100217"/>
                  <a:pt x="93333" y="100217"/>
                </a:cubicBezTo>
                <a:close/>
                <a:moveTo>
                  <a:pt x="26666" y="87913"/>
                </a:moveTo>
                <a:cubicBezTo>
                  <a:pt x="25193" y="87913"/>
                  <a:pt x="24000" y="89111"/>
                  <a:pt x="24000" y="90588"/>
                </a:cubicBezTo>
                <a:cubicBezTo>
                  <a:pt x="24000" y="92065"/>
                  <a:pt x="25193" y="93262"/>
                  <a:pt x="26666" y="93262"/>
                </a:cubicBezTo>
                <a:lnTo>
                  <a:pt x="93333" y="93262"/>
                </a:lnTo>
                <a:cubicBezTo>
                  <a:pt x="94806" y="93262"/>
                  <a:pt x="96000" y="92065"/>
                  <a:pt x="96000" y="90588"/>
                </a:cubicBezTo>
                <a:cubicBezTo>
                  <a:pt x="96000" y="89111"/>
                  <a:pt x="94806" y="87913"/>
                  <a:pt x="93333" y="87913"/>
                </a:cubicBezTo>
                <a:close/>
                <a:moveTo>
                  <a:pt x="26666" y="75609"/>
                </a:moveTo>
                <a:cubicBezTo>
                  <a:pt x="25193" y="75609"/>
                  <a:pt x="24000" y="76806"/>
                  <a:pt x="24000" y="78284"/>
                </a:cubicBezTo>
                <a:cubicBezTo>
                  <a:pt x="24000" y="79761"/>
                  <a:pt x="25193" y="80958"/>
                  <a:pt x="26666" y="80958"/>
                </a:cubicBezTo>
                <a:lnTo>
                  <a:pt x="93333" y="80958"/>
                </a:lnTo>
                <a:cubicBezTo>
                  <a:pt x="94806" y="80958"/>
                  <a:pt x="96000" y="79761"/>
                  <a:pt x="96000" y="78284"/>
                </a:cubicBezTo>
                <a:cubicBezTo>
                  <a:pt x="96000" y="76806"/>
                  <a:pt x="94806" y="75609"/>
                  <a:pt x="93333" y="75609"/>
                </a:cubicBezTo>
                <a:close/>
                <a:moveTo>
                  <a:pt x="26666" y="63305"/>
                </a:moveTo>
                <a:cubicBezTo>
                  <a:pt x="25193" y="63305"/>
                  <a:pt x="24000" y="64502"/>
                  <a:pt x="24000" y="65979"/>
                </a:cubicBezTo>
                <a:cubicBezTo>
                  <a:pt x="24000" y="67457"/>
                  <a:pt x="25193" y="68654"/>
                  <a:pt x="26666" y="68654"/>
                </a:cubicBezTo>
                <a:lnTo>
                  <a:pt x="93333" y="68654"/>
                </a:lnTo>
                <a:cubicBezTo>
                  <a:pt x="94806" y="68654"/>
                  <a:pt x="96000" y="67457"/>
                  <a:pt x="96000" y="65979"/>
                </a:cubicBezTo>
                <a:cubicBezTo>
                  <a:pt x="96000" y="64502"/>
                  <a:pt x="94806" y="63305"/>
                  <a:pt x="93333" y="63305"/>
                </a:cubicBezTo>
                <a:close/>
                <a:moveTo>
                  <a:pt x="26666" y="51001"/>
                </a:moveTo>
                <a:cubicBezTo>
                  <a:pt x="25193" y="51001"/>
                  <a:pt x="24000" y="52198"/>
                  <a:pt x="24000" y="53675"/>
                </a:cubicBezTo>
                <a:cubicBezTo>
                  <a:pt x="24000" y="55152"/>
                  <a:pt x="25193" y="56350"/>
                  <a:pt x="26666" y="56350"/>
                </a:cubicBezTo>
                <a:lnTo>
                  <a:pt x="93333" y="56350"/>
                </a:lnTo>
                <a:cubicBezTo>
                  <a:pt x="94806" y="56350"/>
                  <a:pt x="96000" y="55152"/>
                  <a:pt x="96000" y="53675"/>
                </a:cubicBezTo>
                <a:cubicBezTo>
                  <a:pt x="96000" y="52198"/>
                  <a:pt x="94806" y="51001"/>
                  <a:pt x="93333" y="51001"/>
                </a:cubicBezTo>
                <a:close/>
                <a:moveTo>
                  <a:pt x="26666" y="38697"/>
                </a:moveTo>
                <a:cubicBezTo>
                  <a:pt x="25193" y="38697"/>
                  <a:pt x="24000" y="39894"/>
                  <a:pt x="24000" y="41371"/>
                </a:cubicBezTo>
                <a:cubicBezTo>
                  <a:pt x="24000" y="42848"/>
                  <a:pt x="25193" y="44046"/>
                  <a:pt x="26666" y="44046"/>
                </a:cubicBezTo>
                <a:lnTo>
                  <a:pt x="93333" y="44046"/>
                </a:lnTo>
                <a:cubicBezTo>
                  <a:pt x="94806" y="44046"/>
                  <a:pt x="96000" y="42848"/>
                  <a:pt x="96000" y="41371"/>
                </a:cubicBezTo>
                <a:cubicBezTo>
                  <a:pt x="96000" y="39894"/>
                  <a:pt x="94806" y="38697"/>
                  <a:pt x="93333" y="38697"/>
                </a:cubicBezTo>
                <a:close/>
                <a:moveTo>
                  <a:pt x="0" y="11366"/>
                </a:moveTo>
                <a:lnTo>
                  <a:pt x="6739" y="11366"/>
                </a:lnTo>
                <a:lnTo>
                  <a:pt x="6739" y="17459"/>
                </a:lnTo>
                <a:cubicBezTo>
                  <a:pt x="6739" y="22260"/>
                  <a:pt x="10619" y="26151"/>
                  <a:pt x="15405" y="26151"/>
                </a:cubicBezTo>
                <a:cubicBezTo>
                  <a:pt x="20192" y="26151"/>
                  <a:pt x="24072" y="22260"/>
                  <a:pt x="24072" y="17459"/>
                </a:cubicBezTo>
                <a:lnTo>
                  <a:pt x="24072" y="11366"/>
                </a:lnTo>
                <a:lnTo>
                  <a:pt x="29716" y="11366"/>
                </a:lnTo>
                <a:lnTo>
                  <a:pt x="29716" y="17459"/>
                </a:lnTo>
                <a:cubicBezTo>
                  <a:pt x="29716" y="22260"/>
                  <a:pt x="33597" y="26151"/>
                  <a:pt x="38383" y="26151"/>
                </a:cubicBezTo>
                <a:cubicBezTo>
                  <a:pt x="43170" y="26151"/>
                  <a:pt x="47050" y="22260"/>
                  <a:pt x="47050" y="17459"/>
                </a:cubicBezTo>
                <a:lnTo>
                  <a:pt x="47050" y="11366"/>
                </a:lnTo>
                <a:lnTo>
                  <a:pt x="52694" y="11366"/>
                </a:lnTo>
                <a:lnTo>
                  <a:pt x="52694" y="17459"/>
                </a:lnTo>
                <a:cubicBezTo>
                  <a:pt x="52694" y="22260"/>
                  <a:pt x="56574" y="26151"/>
                  <a:pt x="61361" y="26151"/>
                </a:cubicBezTo>
                <a:cubicBezTo>
                  <a:pt x="66147" y="26151"/>
                  <a:pt x="70028" y="22260"/>
                  <a:pt x="70028" y="17459"/>
                </a:cubicBezTo>
                <a:lnTo>
                  <a:pt x="70028" y="11366"/>
                </a:lnTo>
                <a:lnTo>
                  <a:pt x="75672" y="11366"/>
                </a:lnTo>
                <a:lnTo>
                  <a:pt x="75672" y="17459"/>
                </a:lnTo>
                <a:cubicBezTo>
                  <a:pt x="75672" y="22260"/>
                  <a:pt x="79552" y="26151"/>
                  <a:pt x="84339" y="26151"/>
                </a:cubicBezTo>
                <a:cubicBezTo>
                  <a:pt x="89125" y="26151"/>
                  <a:pt x="93005" y="22260"/>
                  <a:pt x="93005" y="17459"/>
                </a:cubicBezTo>
                <a:lnTo>
                  <a:pt x="93005" y="11366"/>
                </a:lnTo>
                <a:lnTo>
                  <a:pt x="98650" y="11366"/>
                </a:lnTo>
                <a:lnTo>
                  <a:pt x="98650" y="17459"/>
                </a:lnTo>
                <a:cubicBezTo>
                  <a:pt x="98650" y="22259"/>
                  <a:pt x="102530" y="26151"/>
                  <a:pt x="107316" y="26151"/>
                </a:cubicBezTo>
                <a:cubicBezTo>
                  <a:pt x="112103" y="26151"/>
                  <a:pt x="115983" y="22259"/>
                  <a:pt x="115983" y="17459"/>
                </a:cubicBezTo>
                <a:lnTo>
                  <a:pt x="115983" y="11366"/>
                </a:lnTo>
                <a:lnTo>
                  <a:pt x="120000" y="11366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5405" y="0"/>
                </a:moveTo>
                <a:cubicBezTo>
                  <a:pt x="17983" y="0"/>
                  <a:pt x="20072" y="2095"/>
                  <a:pt x="20072" y="4680"/>
                </a:cubicBezTo>
                <a:lnTo>
                  <a:pt x="20072" y="18051"/>
                </a:lnTo>
                <a:cubicBezTo>
                  <a:pt x="20072" y="20636"/>
                  <a:pt x="17983" y="22732"/>
                  <a:pt x="15405" y="22732"/>
                </a:cubicBezTo>
                <a:cubicBezTo>
                  <a:pt x="12828" y="22732"/>
                  <a:pt x="10739" y="20636"/>
                  <a:pt x="10739" y="18051"/>
                </a:cubicBezTo>
                <a:lnTo>
                  <a:pt x="10739" y="4680"/>
                </a:lnTo>
                <a:cubicBezTo>
                  <a:pt x="10739" y="2095"/>
                  <a:pt x="12828" y="0"/>
                  <a:pt x="15405" y="0"/>
                </a:cubicBezTo>
                <a:close/>
                <a:moveTo>
                  <a:pt x="38383" y="0"/>
                </a:moveTo>
                <a:cubicBezTo>
                  <a:pt x="40960" y="0"/>
                  <a:pt x="43050" y="2095"/>
                  <a:pt x="43050" y="4680"/>
                </a:cubicBezTo>
                <a:lnTo>
                  <a:pt x="43050" y="18051"/>
                </a:lnTo>
                <a:cubicBezTo>
                  <a:pt x="43050" y="20636"/>
                  <a:pt x="40960" y="22732"/>
                  <a:pt x="38383" y="22732"/>
                </a:cubicBezTo>
                <a:cubicBezTo>
                  <a:pt x="35806" y="22732"/>
                  <a:pt x="33716" y="20636"/>
                  <a:pt x="33716" y="18051"/>
                </a:cubicBezTo>
                <a:lnTo>
                  <a:pt x="33716" y="4680"/>
                </a:lnTo>
                <a:cubicBezTo>
                  <a:pt x="33716" y="2095"/>
                  <a:pt x="35806" y="0"/>
                  <a:pt x="38383" y="0"/>
                </a:cubicBezTo>
                <a:close/>
                <a:moveTo>
                  <a:pt x="61361" y="0"/>
                </a:moveTo>
                <a:cubicBezTo>
                  <a:pt x="63938" y="0"/>
                  <a:pt x="66028" y="2095"/>
                  <a:pt x="66028" y="4680"/>
                </a:cubicBezTo>
                <a:lnTo>
                  <a:pt x="66028" y="18051"/>
                </a:lnTo>
                <a:cubicBezTo>
                  <a:pt x="66028" y="20636"/>
                  <a:pt x="63938" y="22731"/>
                  <a:pt x="61361" y="22731"/>
                </a:cubicBezTo>
                <a:cubicBezTo>
                  <a:pt x="58784" y="22731"/>
                  <a:pt x="56694" y="20636"/>
                  <a:pt x="56694" y="18051"/>
                </a:cubicBezTo>
                <a:lnTo>
                  <a:pt x="56694" y="4680"/>
                </a:lnTo>
                <a:cubicBezTo>
                  <a:pt x="56694" y="2095"/>
                  <a:pt x="58784" y="0"/>
                  <a:pt x="61361" y="0"/>
                </a:cubicBezTo>
                <a:close/>
                <a:moveTo>
                  <a:pt x="84339" y="0"/>
                </a:moveTo>
                <a:cubicBezTo>
                  <a:pt x="86916" y="0"/>
                  <a:pt x="89005" y="2095"/>
                  <a:pt x="89005" y="4680"/>
                </a:cubicBezTo>
                <a:lnTo>
                  <a:pt x="89005" y="18051"/>
                </a:lnTo>
                <a:cubicBezTo>
                  <a:pt x="89005" y="20636"/>
                  <a:pt x="86916" y="22731"/>
                  <a:pt x="84339" y="22731"/>
                </a:cubicBezTo>
                <a:cubicBezTo>
                  <a:pt x="81761" y="22731"/>
                  <a:pt x="79672" y="20636"/>
                  <a:pt x="79672" y="18051"/>
                </a:cubicBezTo>
                <a:lnTo>
                  <a:pt x="79672" y="4680"/>
                </a:lnTo>
                <a:cubicBezTo>
                  <a:pt x="79672" y="2095"/>
                  <a:pt x="81761" y="0"/>
                  <a:pt x="84339" y="0"/>
                </a:cubicBezTo>
                <a:close/>
                <a:moveTo>
                  <a:pt x="107316" y="0"/>
                </a:moveTo>
                <a:cubicBezTo>
                  <a:pt x="109894" y="0"/>
                  <a:pt x="111983" y="2095"/>
                  <a:pt x="111983" y="4680"/>
                </a:cubicBezTo>
                <a:lnTo>
                  <a:pt x="111983" y="18051"/>
                </a:lnTo>
                <a:cubicBezTo>
                  <a:pt x="111983" y="20636"/>
                  <a:pt x="109894" y="22731"/>
                  <a:pt x="107316" y="22731"/>
                </a:cubicBezTo>
                <a:cubicBezTo>
                  <a:pt x="104739" y="22731"/>
                  <a:pt x="102650" y="20636"/>
                  <a:pt x="102650" y="18051"/>
                </a:cubicBezTo>
                <a:lnTo>
                  <a:pt x="102650" y="4680"/>
                </a:lnTo>
                <a:cubicBezTo>
                  <a:pt x="102650" y="2095"/>
                  <a:pt x="104739" y="0"/>
                  <a:pt x="10731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1" y="642937"/>
            <a:ext cx="6857999" cy="66335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tr-TR" sz="2400" b="1" dirty="0">
                <a:solidFill>
                  <a:srgbClr val="0070C0"/>
                </a:solidFill>
              </a:rPr>
              <a:t>Mevcut Durum</a:t>
            </a:r>
            <a:endParaRPr lang="en-US" sz="2400" b="1" dirty="0"/>
          </a:p>
        </p:txBody>
      </p:sp>
      <p:sp>
        <p:nvSpPr>
          <p:cNvPr id="23" name="Shape 451"/>
          <p:cNvSpPr/>
          <p:nvPr/>
        </p:nvSpPr>
        <p:spPr>
          <a:xfrm>
            <a:off x="3045848" y="2503576"/>
            <a:ext cx="223915" cy="4014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41" y="0"/>
                </a:moveTo>
                <a:cubicBezTo>
                  <a:pt x="68312" y="142"/>
                  <a:pt x="77049" y="3617"/>
                  <a:pt x="77802" y="9249"/>
                </a:cubicBezTo>
                <a:cubicBezTo>
                  <a:pt x="79731" y="16341"/>
                  <a:pt x="68983" y="18083"/>
                  <a:pt x="72034" y="26607"/>
                </a:cubicBezTo>
                <a:lnTo>
                  <a:pt x="120000" y="26607"/>
                </a:lnTo>
                <a:lnTo>
                  <a:pt x="120000" y="53320"/>
                </a:lnTo>
                <a:cubicBezTo>
                  <a:pt x="105180" y="54850"/>
                  <a:pt x="101982" y="49006"/>
                  <a:pt x="89415" y="50069"/>
                </a:cubicBezTo>
                <a:cubicBezTo>
                  <a:pt x="79319" y="50489"/>
                  <a:pt x="73089" y="55363"/>
                  <a:pt x="72833" y="59977"/>
                </a:cubicBezTo>
                <a:cubicBezTo>
                  <a:pt x="73004" y="64029"/>
                  <a:pt x="79442" y="70012"/>
                  <a:pt x="91464" y="70060"/>
                </a:cubicBezTo>
                <a:cubicBezTo>
                  <a:pt x="106013" y="69226"/>
                  <a:pt x="103877" y="65247"/>
                  <a:pt x="120000" y="65606"/>
                </a:cubicBezTo>
                <a:lnTo>
                  <a:pt x="120000" y="93541"/>
                </a:lnTo>
                <a:lnTo>
                  <a:pt x="70059" y="93541"/>
                </a:lnTo>
                <a:cubicBezTo>
                  <a:pt x="69329" y="102697"/>
                  <a:pt x="76533" y="101447"/>
                  <a:pt x="78036" y="109608"/>
                </a:cubicBezTo>
                <a:cubicBezTo>
                  <a:pt x="77950" y="116314"/>
                  <a:pt x="67224" y="119904"/>
                  <a:pt x="59959" y="120000"/>
                </a:cubicBezTo>
                <a:cubicBezTo>
                  <a:pt x="51687" y="119857"/>
                  <a:pt x="42950" y="116382"/>
                  <a:pt x="42197" y="110750"/>
                </a:cubicBezTo>
                <a:cubicBezTo>
                  <a:pt x="40279" y="103699"/>
                  <a:pt x="50892" y="101936"/>
                  <a:pt x="47995" y="93541"/>
                </a:cubicBezTo>
                <a:lnTo>
                  <a:pt x="0" y="93541"/>
                </a:lnTo>
                <a:lnTo>
                  <a:pt x="0" y="66075"/>
                </a:lnTo>
                <a:cubicBezTo>
                  <a:pt x="15368" y="64341"/>
                  <a:pt x="18478" y="70364"/>
                  <a:pt x="31219" y="69286"/>
                </a:cubicBezTo>
                <a:cubicBezTo>
                  <a:pt x="41315" y="68866"/>
                  <a:pt x="47545" y="63992"/>
                  <a:pt x="47801" y="59379"/>
                </a:cubicBezTo>
                <a:cubicBezTo>
                  <a:pt x="47631" y="55326"/>
                  <a:pt x="41193" y="49343"/>
                  <a:pt x="29171" y="49296"/>
                </a:cubicBezTo>
                <a:cubicBezTo>
                  <a:pt x="14433" y="50140"/>
                  <a:pt x="16816" y="54212"/>
                  <a:pt x="0" y="53739"/>
                </a:cubicBezTo>
                <a:lnTo>
                  <a:pt x="0" y="26607"/>
                </a:lnTo>
                <a:lnTo>
                  <a:pt x="49932" y="26607"/>
                </a:lnTo>
                <a:cubicBezTo>
                  <a:pt x="50748" y="17288"/>
                  <a:pt x="43474" y="18596"/>
                  <a:pt x="41963" y="10391"/>
                </a:cubicBezTo>
                <a:cubicBezTo>
                  <a:pt x="42049" y="3685"/>
                  <a:pt x="52775" y="95"/>
                  <a:pt x="60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5" name="Shape 926"/>
          <p:cNvSpPr/>
          <p:nvPr/>
        </p:nvSpPr>
        <p:spPr>
          <a:xfrm>
            <a:off x="1820739" y="2503577"/>
            <a:ext cx="184046" cy="26589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78614"/>
                </a:moveTo>
                <a:cubicBezTo>
                  <a:pt x="55531" y="78614"/>
                  <a:pt x="51908" y="81122"/>
                  <a:pt x="51908" y="84215"/>
                </a:cubicBezTo>
                <a:cubicBezTo>
                  <a:pt x="51908" y="86325"/>
                  <a:pt x="53593" y="88163"/>
                  <a:pt x="56141" y="89046"/>
                </a:cubicBezTo>
                <a:lnTo>
                  <a:pt x="53370" y="100653"/>
                </a:lnTo>
                <a:lnTo>
                  <a:pt x="66629" y="100653"/>
                </a:lnTo>
                <a:lnTo>
                  <a:pt x="63858" y="89046"/>
                </a:lnTo>
                <a:cubicBezTo>
                  <a:pt x="66406" y="88163"/>
                  <a:pt x="68091" y="86325"/>
                  <a:pt x="68091" y="84215"/>
                </a:cubicBezTo>
                <a:cubicBezTo>
                  <a:pt x="68091" y="81122"/>
                  <a:pt x="64469" y="78614"/>
                  <a:pt x="60000" y="78614"/>
                </a:cubicBezTo>
                <a:close/>
                <a:moveTo>
                  <a:pt x="59712" y="10004"/>
                </a:moveTo>
                <a:cubicBezTo>
                  <a:pt x="47383" y="10113"/>
                  <a:pt x="37471" y="17062"/>
                  <a:pt x="37471" y="25597"/>
                </a:cubicBezTo>
                <a:lnTo>
                  <a:pt x="37395" y="25597"/>
                </a:lnTo>
                <a:lnTo>
                  <a:pt x="37395" y="59268"/>
                </a:lnTo>
                <a:lnTo>
                  <a:pt x="82604" y="59268"/>
                </a:lnTo>
                <a:lnTo>
                  <a:pt x="82604" y="25197"/>
                </a:lnTo>
                <a:lnTo>
                  <a:pt x="82521" y="25198"/>
                </a:lnTo>
                <a:cubicBezTo>
                  <a:pt x="82205" y="16666"/>
                  <a:pt x="72040" y="9895"/>
                  <a:pt x="59712" y="10004"/>
                </a:cubicBezTo>
                <a:close/>
                <a:moveTo>
                  <a:pt x="59527" y="2"/>
                </a:moveTo>
                <a:cubicBezTo>
                  <a:pt x="79765" y="-176"/>
                  <a:pt x="96451" y="10938"/>
                  <a:pt x="96968" y="24942"/>
                </a:cubicBezTo>
                <a:lnTo>
                  <a:pt x="94392" y="24988"/>
                </a:lnTo>
                <a:lnTo>
                  <a:pt x="96980" y="24988"/>
                </a:lnTo>
                <a:lnTo>
                  <a:pt x="96980" y="59268"/>
                </a:lnTo>
                <a:lnTo>
                  <a:pt x="110559" y="59268"/>
                </a:lnTo>
                <a:cubicBezTo>
                  <a:pt x="115773" y="59268"/>
                  <a:pt x="120000" y="62193"/>
                  <a:pt x="120000" y="65802"/>
                </a:cubicBezTo>
                <a:lnTo>
                  <a:pt x="120000" y="113465"/>
                </a:lnTo>
                <a:cubicBezTo>
                  <a:pt x="120000" y="117074"/>
                  <a:pt x="115773" y="120000"/>
                  <a:pt x="110559" y="120000"/>
                </a:cubicBezTo>
                <a:lnTo>
                  <a:pt x="9440" y="120000"/>
                </a:lnTo>
                <a:cubicBezTo>
                  <a:pt x="4226" y="120000"/>
                  <a:pt x="0" y="117074"/>
                  <a:pt x="0" y="113465"/>
                </a:cubicBezTo>
                <a:lnTo>
                  <a:pt x="0" y="65802"/>
                </a:lnTo>
                <a:cubicBezTo>
                  <a:pt x="0" y="62193"/>
                  <a:pt x="4226" y="59268"/>
                  <a:pt x="9440" y="59268"/>
                </a:cubicBezTo>
                <a:lnTo>
                  <a:pt x="23019" y="59268"/>
                </a:lnTo>
                <a:lnTo>
                  <a:pt x="23019" y="25371"/>
                </a:lnTo>
                <a:lnTo>
                  <a:pt x="23052" y="25371"/>
                </a:lnTo>
                <a:cubicBezTo>
                  <a:pt x="23195" y="11465"/>
                  <a:pt x="39398" y="180"/>
                  <a:pt x="59527" y="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642938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Değerleme de </a:t>
            </a:r>
            <a:r>
              <a:rPr lang="tr-TR" sz="2400" dirty="0">
                <a:solidFill>
                  <a:srgbClr val="0070C0"/>
                </a:solidFill>
              </a:rPr>
              <a:t>Diğer Faaliyet Alanları</a:t>
            </a:r>
          </a:p>
        </p:txBody>
      </p:sp>
      <p:sp>
        <p:nvSpPr>
          <p:cNvPr id="4" name="AutoShape 2" descr="Image result for gayrimenkul değerleme"/>
          <p:cNvSpPr>
            <a:spLocks noChangeAspect="1" noChangeArrowheads="1"/>
          </p:cNvSpPr>
          <p:nvPr/>
        </p:nvSpPr>
        <p:spPr bwMode="auto">
          <a:xfrm>
            <a:off x="116681" y="534591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tr-TR" sz="1050" dirty="0"/>
          </a:p>
        </p:txBody>
      </p:sp>
      <p:pic>
        <p:nvPicPr>
          <p:cNvPr id="1032" name="Picture 8" descr="Image result for kamulaştır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925" y="1147857"/>
            <a:ext cx="2268150" cy="142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bilirkiş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926" y="2571750"/>
            <a:ext cx="1134150" cy="192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değerlem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76" y="2571750"/>
            <a:ext cx="1133999" cy="192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Metin kutusu 8"/>
          <p:cNvSpPr txBox="1"/>
          <p:nvPr/>
        </p:nvSpPr>
        <p:spPr>
          <a:xfrm>
            <a:off x="230981" y="1358274"/>
            <a:ext cx="1732901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Kamulaştırma İş ve </a:t>
            </a:r>
            <a:r>
              <a:rPr lang="tr-TR" sz="1050" b="1" dirty="0"/>
              <a:t>İşlemlerinde 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Hazineye Ait Taşınmaz </a:t>
            </a:r>
            <a:r>
              <a:rPr lang="tr-TR" sz="1050" b="1" dirty="0"/>
              <a:t>Malların Değerlendirilmesinde </a:t>
            </a: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Kültür </a:t>
            </a:r>
            <a:r>
              <a:rPr lang="tr-TR" sz="1050" b="1" dirty="0"/>
              <a:t>ve Tabiat </a:t>
            </a:r>
            <a:r>
              <a:rPr lang="tr-TR" sz="1050" b="1" dirty="0"/>
              <a:t>Varlıklarına </a:t>
            </a:r>
            <a:r>
              <a:rPr lang="tr-TR" sz="1050" b="1" dirty="0"/>
              <a:t>Yönelik Hizmetlerde 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Kentsel </a:t>
            </a:r>
            <a:r>
              <a:rPr lang="tr-TR" sz="1050" b="1" dirty="0"/>
              <a:t>Dönüşüm Hizmetlerinde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Kit </a:t>
            </a:r>
            <a:r>
              <a:rPr lang="tr-TR" sz="1050" b="1" dirty="0"/>
              <a:t>Taşınmazlarının </a:t>
            </a:r>
            <a:r>
              <a:rPr lang="tr-TR" sz="1050" b="1" dirty="0"/>
              <a:t>Değerlendirilmesinde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Tarımsal alanların değerlemesinde</a:t>
            </a:r>
            <a:endParaRPr lang="tr-TR" sz="1050" b="1" dirty="0"/>
          </a:p>
          <a:p>
            <a:endParaRPr lang="tr-TR" sz="1050" dirty="0"/>
          </a:p>
        </p:txBody>
      </p:sp>
      <p:sp>
        <p:nvSpPr>
          <p:cNvPr id="10" name="Dikdörtgen 9"/>
          <p:cNvSpPr/>
          <p:nvPr/>
        </p:nvSpPr>
        <p:spPr>
          <a:xfrm>
            <a:off x="4761634" y="1277482"/>
            <a:ext cx="1893744" cy="3485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Sosyal Güvenlik Kurumuna  Ait Taşınmazların Değerlendirilmesinde </a:t>
            </a: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Yeni </a:t>
            </a:r>
            <a:r>
              <a:rPr lang="tr-TR" sz="1050" b="1" dirty="0"/>
              <a:t>Türk Ticaret Kanunu’na Tabi Şirketlerin Varlık Değerlemelerinde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Varlık </a:t>
            </a:r>
            <a:r>
              <a:rPr lang="tr-TR" sz="1050" b="1" dirty="0"/>
              <a:t>Fonu Kapsamında  Yürütülen Faaliyetlerde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Bilirkişilik </a:t>
            </a:r>
            <a:r>
              <a:rPr lang="tr-TR" sz="1050" b="1" dirty="0"/>
              <a:t>Hizmetlerinde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Sanayi ve Tic. Bakanlığı  </a:t>
            </a:r>
            <a:r>
              <a:rPr lang="tr-TR" sz="1050" b="1" dirty="0"/>
              <a:t>Taşınır  Mal </a:t>
            </a:r>
            <a:r>
              <a:rPr lang="tr-TR" sz="1050" b="1" dirty="0"/>
              <a:t>Rehini değerlemelerinde</a:t>
            </a:r>
            <a:endParaRPr lang="tr-TR" sz="1050" b="1" dirty="0"/>
          </a:p>
        </p:txBody>
      </p:sp>
    </p:spTree>
    <p:extLst>
      <p:ext uri="{BB962C8B-B14F-4D97-AF65-F5344CB8AC3E}">
        <p14:creationId xmlns:p14="http://schemas.microsoft.com/office/powerpoint/2010/main" val="315961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Belge ve bilgi temini</a:t>
            </a:r>
            <a:endParaRPr lang="tr-TR" sz="2400" dirty="0">
              <a:solidFill>
                <a:srgbClr val="0070C0"/>
              </a:solidFill>
            </a:endParaRPr>
          </a:p>
        </p:txBody>
      </p:sp>
      <p:sp>
        <p:nvSpPr>
          <p:cNvPr id="547" name="Shape 547"/>
          <p:cNvSpPr/>
          <p:nvPr/>
        </p:nvSpPr>
        <p:spPr>
          <a:xfrm>
            <a:off x="4101147" y="1323029"/>
            <a:ext cx="91585" cy="1999946"/>
          </a:xfrm>
          <a:prstGeom prst="rect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548" name="Shape 548"/>
          <p:cNvSpPr/>
          <p:nvPr/>
        </p:nvSpPr>
        <p:spPr>
          <a:xfrm>
            <a:off x="1509086" y="3322975"/>
            <a:ext cx="81000" cy="912619"/>
          </a:xfrm>
          <a:prstGeom prst="rect">
            <a:avLst/>
          </a:pr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509086" y="3421493"/>
            <a:ext cx="342900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sz="1050" dirty="0"/>
              <a:t> </a:t>
            </a:r>
            <a:endParaRPr lang="tr-TR" sz="1050" b="1" dirty="0"/>
          </a:p>
        </p:txBody>
      </p:sp>
      <p:sp>
        <p:nvSpPr>
          <p:cNvPr id="2" name="Metin kutusu 1"/>
          <p:cNvSpPr txBox="1"/>
          <p:nvPr/>
        </p:nvSpPr>
        <p:spPr>
          <a:xfrm>
            <a:off x="4255594" y="1383239"/>
            <a:ext cx="1725854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dirty="0"/>
              <a:t>Değerleme faaliyetinin en temel işlevi değer belirlemek olmalıdır.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dirty="0"/>
              <a:t>Belge ve bilgi temininde yaşanan zorluklar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dirty="0"/>
              <a:t>Belediyelerin değerleme faaliyetine bakış açısı</a:t>
            </a:r>
            <a:endParaRPr lang="tr-TR" sz="1050" dirty="0"/>
          </a:p>
        </p:txBody>
      </p:sp>
      <p:pic>
        <p:nvPicPr>
          <p:cNvPr id="1026" name="Picture 2" descr="C:\Users\Şinasi\Desktop\233936294_tn50_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37152"/>
            <a:ext cx="1550194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5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gayrimenkul sigortas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753" y="1418439"/>
            <a:ext cx="3042873" cy="195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Gayrimenkul Sigortası </a:t>
            </a:r>
            <a:endParaRPr lang="tr-TR" sz="2400" dirty="0">
              <a:solidFill>
                <a:srgbClr val="0070C0"/>
              </a:solidFill>
            </a:endParaRPr>
          </a:p>
        </p:txBody>
      </p:sp>
      <p:sp>
        <p:nvSpPr>
          <p:cNvPr id="547" name="Shape 547"/>
          <p:cNvSpPr/>
          <p:nvPr/>
        </p:nvSpPr>
        <p:spPr>
          <a:xfrm>
            <a:off x="4101147" y="1323029"/>
            <a:ext cx="91585" cy="1999946"/>
          </a:xfrm>
          <a:prstGeom prst="rect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548" name="Shape 548"/>
          <p:cNvSpPr/>
          <p:nvPr/>
        </p:nvSpPr>
        <p:spPr>
          <a:xfrm>
            <a:off x="1509086" y="3322975"/>
            <a:ext cx="81000" cy="912619"/>
          </a:xfrm>
          <a:prstGeom prst="rect">
            <a:avLst/>
          </a:pr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192732" y="1323029"/>
            <a:ext cx="25561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Gayrimenkul Sigortası sektörün tüm aktörlerinin en temel konusudur</a:t>
            </a:r>
            <a:r>
              <a:rPr lang="tr-TR" sz="1050" b="1" dirty="0"/>
              <a:t>.</a:t>
            </a:r>
          </a:p>
          <a:p>
            <a:pPr lvl="0"/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TDUB ve Değerleme </a:t>
            </a:r>
            <a:r>
              <a:rPr lang="tr-TR" sz="1050" b="1" dirty="0"/>
              <a:t>sektörü olarak, önümüzdeki dönemde </a:t>
            </a:r>
            <a:r>
              <a:rPr lang="tr-TR" sz="1050" b="1" dirty="0"/>
              <a:t>en güncel konumuz olacaktır.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Gayrimenkul Sigortasının uygulamaya konması sektörün tüm  bileşenlerine güven ve  kalite getirecektir</a:t>
            </a:r>
            <a:r>
              <a:rPr lang="tr-TR" sz="1050" b="1" dirty="0"/>
              <a:t>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Sigorta konusunda TKGM den öncülük ve bizimle iş birliği bekliyoruz.</a:t>
            </a:r>
            <a:endParaRPr lang="tr-TR" sz="1050" b="1" dirty="0"/>
          </a:p>
        </p:txBody>
      </p:sp>
      <p:sp>
        <p:nvSpPr>
          <p:cNvPr id="5" name="Dikdörtgen 4"/>
          <p:cNvSpPr/>
          <p:nvPr/>
        </p:nvSpPr>
        <p:spPr>
          <a:xfrm>
            <a:off x="1509086" y="3421493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sz="1050" dirty="0"/>
              <a:t> </a:t>
            </a:r>
            <a:r>
              <a:rPr lang="tr-TR" sz="1050" b="1" dirty="0"/>
              <a:t>Gayrimenkul Sigortasının </a:t>
            </a:r>
            <a:r>
              <a:rPr lang="tr-TR" sz="1050" b="1" dirty="0"/>
              <a:t>Aktörleri</a:t>
            </a:r>
            <a:endParaRPr lang="tr-TR" sz="1050" b="1" dirty="0"/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tr-TR" sz="1050" b="1" dirty="0"/>
              <a:t>Devlet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tr-TR" sz="1050" b="1" dirty="0"/>
              <a:t>Bankalar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tr-TR" sz="1050" b="1" dirty="0"/>
              <a:t>Gayrimenkulün Diğer </a:t>
            </a:r>
            <a:r>
              <a:rPr lang="tr-TR" sz="1050" b="1" dirty="0"/>
              <a:t>Aktörleri</a:t>
            </a:r>
            <a:endParaRPr lang="tr-TR" sz="1050" b="1" dirty="0"/>
          </a:p>
        </p:txBody>
      </p:sp>
    </p:spTree>
    <p:extLst>
      <p:ext uri="{BB962C8B-B14F-4D97-AF65-F5344CB8AC3E}">
        <p14:creationId xmlns:p14="http://schemas.microsoft.com/office/powerpoint/2010/main" val="31174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Tapu ve Kadastro ile İlişkiler</a:t>
            </a:r>
            <a:endParaRPr lang="tr-TR" sz="2400" dirty="0">
              <a:solidFill>
                <a:srgbClr val="0070C0"/>
              </a:solidFill>
            </a:endParaRPr>
          </a:p>
        </p:txBody>
      </p:sp>
      <p:pic>
        <p:nvPicPr>
          <p:cNvPr id="5" name="Picture 2" descr="Image result for tdu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10" y="710611"/>
            <a:ext cx="939213" cy="92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1200852" y="1442211"/>
            <a:ext cx="504726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itchFamily="34" charset="0"/>
              <a:buChar char="•"/>
            </a:pPr>
            <a:r>
              <a:rPr lang="tr-TR" sz="900" b="1" dirty="0"/>
              <a:t>Tapu  ve  Kadastro Hizmetleri, Gayrimenkul Sektörünün  en temel unsurudur</a:t>
            </a:r>
            <a:r>
              <a:rPr lang="tr-TR" sz="900" b="1" dirty="0">
                <a:solidFill>
                  <a:srgbClr val="FF0000"/>
                </a:solidFill>
              </a:rPr>
              <a:t>.             Kayıt altında olan 60 Milyonun </a:t>
            </a:r>
            <a:r>
              <a:rPr lang="tr-TR" sz="900" b="1" dirty="0"/>
              <a:t>üstünde taşınmaz var ve katlanarak artıyor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900" b="1" dirty="0"/>
          </a:p>
          <a:p>
            <a:pPr marL="257175" indent="-257175">
              <a:buFont typeface="Arial" pitchFamily="34" charset="0"/>
              <a:buChar char="•"/>
            </a:pPr>
            <a:r>
              <a:rPr lang="tr-TR" sz="900" b="1" dirty="0"/>
              <a:t>Güçlü bir mülkiyet sistemi sektörün bütün aktörleri  için gereklidir.</a:t>
            </a:r>
          </a:p>
          <a:p>
            <a:pPr marL="257175" indent="-257175">
              <a:buFont typeface="Arial" pitchFamily="34" charset="0"/>
              <a:buChar char="•"/>
            </a:pPr>
            <a:endParaRPr lang="tr-TR" sz="900" b="1" dirty="0"/>
          </a:p>
          <a:p>
            <a:pPr marL="257175" indent="-257175">
              <a:buFont typeface="Arial" pitchFamily="34" charset="0"/>
              <a:buChar char="•"/>
            </a:pPr>
            <a:r>
              <a:rPr lang="tr-TR" sz="900" b="1" dirty="0"/>
              <a:t>Değerleme faaliyeti için en temel unsur olan Tapu Sicil ve Kadastro bilgilerine erişim son yıllarda kolaylaşmıştır.  (8 Mart 2013) </a:t>
            </a:r>
          </a:p>
        </p:txBody>
      </p:sp>
      <p:graphicFrame>
        <p:nvGraphicFramePr>
          <p:cNvPr id="7" name="Shape 479"/>
          <p:cNvGraphicFramePr/>
          <p:nvPr>
            <p:extLst>
              <p:ext uri="{D42A27DB-BD31-4B8C-83A1-F6EECF244321}">
                <p14:modId xmlns:p14="http://schemas.microsoft.com/office/powerpoint/2010/main" val="2735256972"/>
              </p:ext>
            </p:extLst>
          </p:nvPr>
        </p:nvGraphicFramePr>
        <p:xfrm>
          <a:off x="1356014" y="2611174"/>
          <a:ext cx="5143501" cy="1577363"/>
        </p:xfrm>
        <a:graphic>
          <a:graphicData uri="http://schemas.openxmlformats.org/drawingml/2006/table">
            <a:tbl>
              <a:tblPr firstRow="1" bandRow="1">
                <a:noFill/>
                <a:tableStyleId>{D31AC6EE-5FD8-4BF2-AE34-D88818D0407D}</a:tableStyleId>
              </a:tblPr>
              <a:tblGrid>
                <a:gridCol w="386749"/>
                <a:gridCol w="1810301"/>
                <a:gridCol w="228896"/>
                <a:gridCol w="2717555"/>
              </a:tblGrid>
              <a:tr h="52578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" sz="110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01</a:t>
                      </a: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tr-TR" sz="9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TKGM</a:t>
                      </a:r>
                      <a:r>
                        <a:rPr lang="tr-TR" sz="9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ye Katkı</a:t>
                      </a:r>
                      <a:endParaRPr lang="en" sz="9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tr-TR" sz="3000" b="1" u="none" strike="noStrike" cap="none" baseline="0" dirty="0" smtClean="0">
                          <a:solidFill>
                            <a:srgbClr val="1C7DE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 milyon TL</a:t>
                      </a:r>
                      <a:endParaRPr lang="en" sz="3000" b="1" u="none" strike="noStrike" cap="none" dirty="0">
                        <a:solidFill>
                          <a:srgbClr val="1C7DE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78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" sz="110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02</a:t>
                      </a: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tr-TR" sz="9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Değerleme</a:t>
                      </a:r>
                      <a:r>
                        <a:rPr lang="tr-TR" sz="9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 İş ve İşlemleri </a:t>
                      </a:r>
                      <a:endParaRPr lang="en" sz="9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tr-TR" sz="3000" b="1" u="none" strike="noStrike" cap="none" dirty="0" smtClean="0">
                          <a:solidFill>
                            <a:srgbClr val="F4BD2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1,5</a:t>
                      </a:r>
                      <a:r>
                        <a:rPr lang="tr-TR" sz="3000" b="1" u="none" strike="noStrike" cap="none" baseline="0" dirty="0" smtClean="0">
                          <a:solidFill>
                            <a:srgbClr val="F4BD2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milyon</a:t>
                      </a:r>
                      <a:endParaRPr lang="en" sz="3000" b="1" u="none" strike="noStrike" cap="none" dirty="0">
                        <a:solidFill>
                          <a:srgbClr val="F4BD2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78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" sz="110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03</a:t>
                      </a: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tr-TR" sz="9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TKGM</a:t>
                      </a:r>
                      <a:r>
                        <a:rPr lang="tr-TR" sz="9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yıllık İşlem sayısı</a:t>
                      </a:r>
                      <a:endParaRPr lang="en" sz="9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tr-TR" sz="3000" b="1" u="none" strike="noStrike" cap="none" baseline="0" dirty="0" smtClean="0">
                          <a:solidFill>
                            <a:srgbClr val="E62949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 milyon </a:t>
                      </a:r>
                      <a:endParaRPr lang="en" sz="3000" b="1" u="none" strike="noStrike" cap="none" dirty="0">
                        <a:solidFill>
                          <a:srgbClr val="E6294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88" marR="68588" marT="34294" marB="34294" anchor="ctr">
                    <a:lnT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F076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9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2899" y="1695683"/>
            <a:ext cx="6179994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050" b="1" dirty="0"/>
          </a:p>
          <a:p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Gayrimenkule ilişkin bilgiler değişken bir yapıdadır. Bu sebeple bilgilerin en uygun saklama yeri, </a:t>
            </a:r>
            <a:r>
              <a:rPr lang="tr-TR" sz="1050" b="1" dirty="0"/>
              <a:t>bilgilerin üretildiği kurumsal yapıdır. </a:t>
            </a:r>
          </a:p>
          <a:p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 Kurumsal aktörler yetki alanlarını genişletme </a:t>
            </a:r>
            <a:r>
              <a:rPr lang="tr-TR" sz="1050" b="1" dirty="0"/>
              <a:t>yerine Özellikle uzmanlaşmaya  </a:t>
            </a:r>
            <a:r>
              <a:rPr lang="tr-TR" sz="1050" b="1" dirty="0"/>
              <a:t>bilgi paylaşımı ve </a:t>
            </a:r>
            <a:r>
              <a:rPr lang="tr-TR" sz="1050" b="1" dirty="0"/>
              <a:t>kurumlar arası iş birliğine </a:t>
            </a:r>
            <a:r>
              <a:rPr lang="tr-TR" sz="1050" b="1" dirty="0"/>
              <a:t>öncelik </a:t>
            </a:r>
            <a:r>
              <a:rPr lang="tr-TR" sz="1050" b="1" dirty="0"/>
              <a:t>vermelidir.</a:t>
            </a: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TDUB  konum itibarı ile doğru </a:t>
            </a:r>
            <a:r>
              <a:rPr lang="tr-TR" sz="1050" b="1" dirty="0"/>
              <a:t>bir alanda yapılanmıştır. Önümüzdeki dönemde de sektörün gelişimine paralel olarak </a:t>
            </a:r>
            <a:r>
              <a:rPr lang="tr-TR" sz="1050" b="1" dirty="0"/>
              <a:t>hızla gelişip kurumsallaşmaya devam edecektir</a:t>
            </a:r>
            <a:r>
              <a:rPr lang="tr-TR" sz="1050" b="1" dirty="0"/>
              <a:t>. </a:t>
            </a:r>
            <a:endParaRPr lang="tr-TR" sz="1050" b="1" dirty="0"/>
          </a:p>
          <a:p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TDUB tarafından oluşturulmaya çalışılan </a:t>
            </a:r>
            <a:r>
              <a:rPr lang="tr-TR" sz="1050" b="1" dirty="0"/>
              <a:t>TGBM sektördeki çok önemli bir eksikliği giderecektir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Gayrimenkul sektörünün gelişmesi yan sektörlere çok büyük imkanlar sunmaktadır.</a:t>
            </a:r>
            <a:endParaRPr lang="tr-TR" sz="105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1" y="1219633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Sektöre İlişkin Tespit ve öneriler</a:t>
            </a:r>
            <a:endParaRPr lang="tr-T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4690" y="2027547"/>
            <a:ext cx="66164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TKGM  ürünlerini zenginleştirmeli, </a:t>
            </a:r>
            <a:r>
              <a:rPr lang="tr-TR" sz="1050" b="1" dirty="0"/>
              <a:t>niteliğini </a:t>
            </a:r>
            <a:r>
              <a:rPr lang="tr-TR" sz="1050" b="1" dirty="0"/>
              <a:t>artırmalı. İç kullanım kadar dış kullanım </a:t>
            </a:r>
            <a:r>
              <a:rPr lang="tr-TR" sz="1050" b="1"/>
              <a:t>da önemsenmeli</a:t>
            </a: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Mekânsal verilerin toplanmasına yönelik yeni bir </a:t>
            </a:r>
            <a:r>
              <a:rPr lang="tr-TR" sz="1050" b="1" dirty="0"/>
              <a:t>yasa (Çok amaçlı kadastro) Harita Kadastro sektörünün de buna çok ihtiyacı var. Sistem sürekli olarak kendini yenilemeli</a:t>
            </a: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İkili yapıdaki tescil sisteminden vaz geçilerek TAKBİS’ in daha nitelikli bir yapıya kavuşturulması</a:t>
            </a: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Kat Mülkiyeti </a:t>
            </a:r>
            <a:r>
              <a:rPr lang="tr-TR" sz="1050" b="1" dirty="0"/>
              <a:t>Uygulamalarının yenilenmesi,</a:t>
            </a: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Medeni Kanundaki Aleniyet ilkesine alt mevzuatla açıklık </a:t>
            </a:r>
            <a:r>
              <a:rPr lang="tr-TR" sz="1050" b="1" dirty="0"/>
              <a:t>getirilmesi,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Ada parsel sisteminden vazgeçilerek taşınmaz kimlik numarasına geçilmesi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tr-TR" sz="1050" b="1" dirty="0"/>
              <a:t>Bunları yapabilmek için elinizde Döner Sermaye gibi çok önemli bir güç var.</a:t>
            </a:r>
            <a:endParaRPr lang="tr-TR" sz="10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tr-TR" sz="105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896" y="1219633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Değerleme sektörü olarak beklentilerimiz</a:t>
            </a:r>
          </a:p>
        </p:txBody>
      </p:sp>
    </p:spTree>
    <p:extLst>
      <p:ext uri="{BB962C8B-B14F-4D97-AF65-F5344CB8AC3E}">
        <p14:creationId xmlns:p14="http://schemas.microsoft.com/office/powerpoint/2010/main" val="30355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0" y="642937"/>
            <a:ext cx="6858000" cy="663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Clr>
                <a:srgbClr val="1C7DE1"/>
              </a:buClr>
              <a:buSzPct val="25000"/>
            </a:pPr>
            <a:r>
              <a:rPr lang="tr-TR" sz="2400" dirty="0">
                <a:solidFill>
                  <a:srgbClr val="1C7DE1"/>
                </a:solidFill>
              </a:rPr>
              <a:t>Gayrimenkul ve Değer</a:t>
            </a:r>
            <a:endParaRPr lang="en" sz="2400" dirty="0"/>
          </a:p>
        </p:txBody>
      </p:sp>
      <p:grpSp>
        <p:nvGrpSpPr>
          <p:cNvPr id="322" name="Shape 322"/>
          <p:cNvGrpSpPr/>
          <p:nvPr/>
        </p:nvGrpSpPr>
        <p:grpSpPr>
          <a:xfrm>
            <a:off x="114070" y="1791757"/>
            <a:ext cx="2504840" cy="2504840"/>
            <a:chOff x="152093" y="1531760"/>
            <a:chExt cx="3339786" cy="3339786"/>
          </a:xfrm>
        </p:grpSpPr>
        <p:sp>
          <p:nvSpPr>
            <p:cNvPr id="323" name="Shape 323"/>
            <p:cNvSpPr/>
            <p:nvPr/>
          </p:nvSpPr>
          <p:spPr>
            <a:xfrm rot="2700000" flipH="1">
              <a:off x="1034951" y="1627102"/>
              <a:ext cx="1574069" cy="3149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6442" y="6776"/>
                  </a:moveTo>
                  <a:cubicBezTo>
                    <a:pt x="132091" y="19597"/>
                    <a:pt x="132091" y="40384"/>
                    <a:pt x="106442" y="53204"/>
                  </a:cubicBezTo>
                  <a:cubicBezTo>
                    <a:pt x="80793" y="66025"/>
                    <a:pt x="39207" y="66025"/>
                    <a:pt x="13557" y="53204"/>
                  </a:cubicBezTo>
                  <a:cubicBezTo>
                    <a:pt x="-12091" y="40384"/>
                    <a:pt x="-12091" y="19597"/>
                    <a:pt x="13557" y="6776"/>
                  </a:cubicBezTo>
                  <a:cubicBezTo>
                    <a:pt x="39207" y="-6044"/>
                    <a:pt x="80793" y="-6044"/>
                    <a:pt x="106442" y="6776"/>
                  </a:cubicBezTo>
                  <a:close/>
                  <a:moveTo>
                    <a:pt x="120000" y="0"/>
                  </a:moveTo>
                  <a:cubicBezTo>
                    <a:pt x="86862" y="-16563"/>
                    <a:pt x="33137" y="-16563"/>
                    <a:pt x="0" y="0"/>
                  </a:cubicBezTo>
                  <a:cubicBezTo>
                    <a:pt x="-33137" y="16563"/>
                    <a:pt x="-33137" y="43418"/>
                    <a:pt x="0" y="59981"/>
                  </a:cubicBezTo>
                  <a:cubicBezTo>
                    <a:pt x="11402" y="65681"/>
                    <a:pt x="25242" y="69419"/>
                    <a:pt x="39865" y="71148"/>
                  </a:cubicBezTo>
                  <a:lnTo>
                    <a:pt x="39865" y="120000"/>
                  </a:lnTo>
                  <a:lnTo>
                    <a:pt x="80134" y="120000"/>
                  </a:lnTo>
                  <a:lnTo>
                    <a:pt x="80134" y="71148"/>
                  </a:lnTo>
                  <a:cubicBezTo>
                    <a:pt x="94757" y="69419"/>
                    <a:pt x="108597" y="65681"/>
                    <a:pt x="120000" y="59981"/>
                  </a:cubicBezTo>
                  <a:cubicBezTo>
                    <a:pt x="153137" y="43418"/>
                    <a:pt x="153137" y="16563"/>
                    <a:pt x="120000" y="0"/>
                  </a:cubicBezTo>
                  <a:close/>
                </a:path>
              </a:pathLst>
            </a:custGeom>
            <a:solidFill>
              <a:srgbClr val="1C7DE1"/>
            </a:solidFill>
            <a:ln>
              <a:noFill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/>
              <a:endParaRPr sz="1350" dirty="0">
                <a:solidFill>
                  <a:schemeClr val="lt1"/>
                </a:solidFill>
              </a:endParaRPr>
            </a:p>
          </p:txBody>
        </p:sp>
        <p:sp>
          <p:nvSpPr>
            <p:cNvPr id="324" name="Shape 324"/>
            <p:cNvSpPr/>
            <p:nvPr/>
          </p:nvSpPr>
          <p:spPr>
            <a:xfrm rot="-8100000" flipH="1">
              <a:off x="299368" y="4293587"/>
              <a:ext cx="528162" cy="3018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ED4DE"/>
            </a:solidFill>
            <a:ln>
              <a:noFill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/>
              <a:endParaRPr sz="1350" dirty="0">
                <a:solidFill>
                  <a:schemeClr val="lt1"/>
                </a:solidFill>
              </a:endParaRPr>
            </a:p>
          </p:txBody>
        </p:sp>
      </p:grpSp>
      <p:pic>
        <p:nvPicPr>
          <p:cNvPr id="325" name="Shape 325" descr="D:\KBM-정애\014-Fullppt\PNG이미지\지구본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6781" y="2200219"/>
            <a:ext cx="927320" cy="929143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Shape 326"/>
          <p:cNvSpPr/>
          <p:nvPr/>
        </p:nvSpPr>
        <p:spPr>
          <a:xfrm>
            <a:off x="2173747" y="2883100"/>
            <a:ext cx="492524" cy="492524"/>
          </a:xfrm>
          <a:prstGeom prst="ellipse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27" name="Shape 327"/>
          <p:cNvSpPr/>
          <p:nvPr/>
        </p:nvSpPr>
        <p:spPr>
          <a:xfrm>
            <a:off x="1673805" y="1632301"/>
            <a:ext cx="492524" cy="492524"/>
          </a:xfrm>
          <a:prstGeom prst="ellipse">
            <a:avLst/>
          </a:prstGeom>
          <a:solidFill>
            <a:srgbClr val="E62949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29" name="Shape 329"/>
          <p:cNvSpPr/>
          <p:nvPr/>
        </p:nvSpPr>
        <p:spPr>
          <a:xfrm>
            <a:off x="2243535" y="2067244"/>
            <a:ext cx="492524" cy="492524"/>
          </a:xfrm>
          <a:prstGeom prst="ellipse">
            <a:avLst/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grpSp>
        <p:nvGrpSpPr>
          <p:cNvPr id="330" name="Shape 330"/>
          <p:cNvGrpSpPr/>
          <p:nvPr/>
        </p:nvGrpSpPr>
        <p:grpSpPr>
          <a:xfrm>
            <a:off x="2403223" y="1491629"/>
            <a:ext cx="3672072" cy="531189"/>
            <a:chOff x="7164288" y="856925"/>
            <a:chExt cx="1439711" cy="708252"/>
          </a:xfrm>
        </p:grpSpPr>
        <p:sp>
          <p:nvSpPr>
            <p:cNvPr id="331" name="Shape 331"/>
            <p:cNvSpPr txBox="1"/>
            <p:nvPr/>
          </p:nvSpPr>
          <p:spPr>
            <a:xfrm>
              <a:off x="7164288" y="856925"/>
              <a:ext cx="1439711" cy="27699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r>
                <a:rPr lang="tr-TR" sz="1050" b="1" dirty="0"/>
                <a:t>Gayrimenkulde tarihsel süreç  ve değer kavramı  </a:t>
              </a:r>
            </a:p>
          </p:txBody>
        </p:sp>
        <p:sp>
          <p:nvSpPr>
            <p:cNvPr id="332" name="Shape 332"/>
            <p:cNvSpPr txBox="1"/>
            <p:nvPr/>
          </p:nvSpPr>
          <p:spPr>
            <a:xfrm>
              <a:off x="7164288" y="1103512"/>
              <a:ext cx="1439711" cy="461664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>
                <a:buSzPct val="25000"/>
              </a:pPr>
              <a:r>
                <a:rPr lang="tr-TR" sz="900" dirty="0">
                  <a:solidFill>
                    <a:srgbClr val="595959"/>
                  </a:solidFill>
                </a:rPr>
                <a:t>Ülkemizde mülkiyet hakkının ve gayrimenkul uygulamalarının  tarihsel ve kurumsal bir geçmişi var. (İslam Hukuku-Roma Hukuku)</a:t>
              </a:r>
              <a:endParaRPr lang="en" sz="900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336" name="Shape 336"/>
          <p:cNvGrpSpPr/>
          <p:nvPr/>
        </p:nvGrpSpPr>
        <p:grpSpPr>
          <a:xfrm>
            <a:off x="2796326" y="2212094"/>
            <a:ext cx="3672072" cy="531189"/>
            <a:chOff x="7164288" y="856925"/>
            <a:chExt cx="1439711" cy="708252"/>
          </a:xfrm>
        </p:grpSpPr>
        <p:sp>
          <p:nvSpPr>
            <p:cNvPr id="337" name="Shape 337"/>
            <p:cNvSpPr txBox="1"/>
            <p:nvPr/>
          </p:nvSpPr>
          <p:spPr>
            <a:xfrm>
              <a:off x="7164288" y="856925"/>
              <a:ext cx="1439711" cy="27699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r>
                <a:rPr lang="tr-TR" sz="1050" b="1" dirty="0"/>
                <a:t>Medeni Kanun ve Tapu Sicili Tüzüğüne göre değer </a:t>
              </a:r>
            </a:p>
          </p:txBody>
        </p:sp>
        <p:sp>
          <p:nvSpPr>
            <p:cNvPr id="338" name="Shape 338"/>
            <p:cNvSpPr txBox="1"/>
            <p:nvPr/>
          </p:nvSpPr>
          <p:spPr>
            <a:xfrm>
              <a:off x="7164288" y="1103512"/>
              <a:ext cx="1439711" cy="461664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>
                <a:buSzPct val="25000"/>
              </a:pPr>
              <a:r>
                <a:rPr lang="tr-TR" sz="900" dirty="0">
                  <a:solidFill>
                    <a:srgbClr val="595959"/>
                  </a:solidFill>
                </a:rPr>
                <a:t>Gayrimenkul de değer konusu, ipotekli borç senedi ve irat senedi düzenlemeleri ile 1926 yılında MK ile mevzuatımıza girmiştir.   </a:t>
              </a:r>
              <a:endParaRPr lang="en" sz="900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339" name="Shape 339"/>
          <p:cNvGrpSpPr/>
          <p:nvPr/>
        </p:nvGrpSpPr>
        <p:grpSpPr>
          <a:xfrm>
            <a:off x="2736059" y="2980009"/>
            <a:ext cx="3672072" cy="606341"/>
            <a:chOff x="7164288" y="856925"/>
            <a:chExt cx="1439711" cy="808454"/>
          </a:xfrm>
        </p:grpSpPr>
        <p:sp>
          <p:nvSpPr>
            <p:cNvPr id="340" name="Shape 340"/>
            <p:cNvSpPr txBox="1"/>
            <p:nvPr/>
          </p:nvSpPr>
          <p:spPr>
            <a:xfrm>
              <a:off x="7164288" y="856925"/>
              <a:ext cx="1439711" cy="27699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r>
                <a:rPr lang="tr-TR" sz="1050" b="1" dirty="0"/>
                <a:t>Gayrimenkulün finansal uygulamalara konu olması</a:t>
              </a:r>
            </a:p>
            <a:p>
              <a:pPr>
                <a:buSzPct val="25000"/>
              </a:pPr>
              <a:endParaRPr lang="en" sz="900" b="1" dirty="0">
                <a:solidFill>
                  <a:srgbClr val="595959"/>
                </a:solidFill>
              </a:endParaRPr>
            </a:p>
          </p:txBody>
        </p:sp>
        <p:sp>
          <p:nvSpPr>
            <p:cNvPr id="341" name="Shape 341"/>
            <p:cNvSpPr txBox="1"/>
            <p:nvPr/>
          </p:nvSpPr>
          <p:spPr>
            <a:xfrm>
              <a:off x="7164288" y="1203715"/>
              <a:ext cx="1439711" cy="461664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>
                <a:buSzPct val="25000"/>
              </a:pPr>
              <a:r>
                <a:rPr lang="tr-TR" sz="900" dirty="0">
                  <a:solidFill>
                    <a:srgbClr val="595959"/>
                  </a:solidFill>
                </a:rPr>
                <a:t>Günümüzde gayrimenkul artık Finansal uygulamaların en gözde enstrümanı haline gelmiştir ve bu iyi </a:t>
              </a:r>
              <a:r>
                <a:rPr lang="tr-TR" sz="900" dirty="0" err="1">
                  <a:solidFill>
                    <a:srgbClr val="595959"/>
                  </a:solidFill>
                </a:rPr>
                <a:t>birşeydir</a:t>
              </a:r>
              <a:r>
                <a:rPr lang="tr-TR" sz="900" dirty="0">
                  <a:solidFill>
                    <a:srgbClr val="595959"/>
                  </a:solidFill>
                </a:rPr>
                <a:t>.</a:t>
              </a:r>
              <a:endParaRPr lang="en" sz="900" dirty="0">
                <a:solidFill>
                  <a:srgbClr val="595959"/>
                </a:solidFill>
              </a:endParaRPr>
            </a:p>
          </p:txBody>
        </p:sp>
      </p:grpSp>
      <p:sp>
        <p:nvSpPr>
          <p:cNvPr id="342" name="Shape 342"/>
          <p:cNvSpPr txBox="1"/>
          <p:nvPr/>
        </p:nvSpPr>
        <p:spPr>
          <a:xfrm>
            <a:off x="1743593" y="1734278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>
                <a:solidFill>
                  <a:schemeClr val="lt1"/>
                </a:solidFill>
              </a:rPr>
              <a:t>01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2313323" y="2200386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>
                <a:solidFill>
                  <a:schemeClr val="lt1"/>
                </a:solidFill>
              </a:rPr>
              <a:t>02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2265961" y="2983125"/>
            <a:ext cx="352948" cy="230833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1500" b="1" dirty="0">
                <a:solidFill>
                  <a:schemeClr val="lt1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38578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0" y="1238984"/>
            <a:ext cx="6858000" cy="4000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Clr>
                <a:srgbClr val="1C7DE1"/>
              </a:buClr>
              <a:buSzPct val="25000"/>
            </a:pPr>
            <a:r>
              <a:rPr lang="en" sz="2400" dirty="0">
                <a:solidFill>
                  <a:srgbClr val="1C7DE1"/>
                </a:solidFill>
              </a:rPr>
              <a:t/>
            </a:r>
            <a:br>
              <a:rPr lang="en" sz="2400" dirty="0">
                <a:solidFill>
                  <a:srgbClr val="1C7DE1"/>
                </a:solidFill>
              </a:rPr>
            </a:br>
            <a:r>
              <a:rPr lang="tr-TR" sz="2400" dirty="0">
                <a:solidFill>
                  <a:srgbClr val="1C7DE1"/>
                </a:solidFill>
              </a:rPr>
              <a:t>                                            </a:t>
            </a:r>
            <a:endParaRPr lang="en" sz="2100" dirty="0">
              <a:solidFill>
                <a:srgbClr val="1C7DE1"/>
              </a:solidFill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>
          <a:xfrm>
            <a:off x="0" y="1507297"/>
            <a:ext cx="6858000" cy="263474"/>
          </a:xfrm>
        </p:spPr>
        <p:txBody>
          <a:bodyPr/>
          <a:lstStyle/>
          <a:p>
            <a:r>
              <a:rPr lang="tr-TR" sz="2400" dirty="0">
                <a:solidFill>
                  <a:srgbClr val="0070C0"/>
                </a:solidFill>
              </a:rPr>
              <a:t>TEŞEKKÜRLER</a:t>
            </a:r>
            <a:endParaRPr lang="tr-TR" sz="2400" dirty="0">
              <a:solidFill>
                <a:srgbClr val="0070C0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270664" y="1952192"/>
            <a:ext cx="2454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/>
              <a:t>Şinasi Bayraktar</a:t>
            </a:r>
          </a:p>
          <a:p>
            <a:r>
              <a:rPr lang="tr-TR" sz="1050" dirty="0">
                <a:solidFill>
                  <a:srgbClr val="FF0000"/>
                </a:solidFill>
              </a:rPr>
              <a:t>snbayraktar@myner.com</a:t>
            </a:r>
            <a:endParaRPr lang="tr-TR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0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214754" y="642937"/>
            <a:ext cx="5643245" cy="663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Clr>
                <a:srgbClr val="1C7DE1"/>
              </a:buClr>
              <a:buSzPct val="25000"/>
            </a:pPr>
            <a:r>
              <a:rPr lang="tr-TR" sz="2400" b="1" dirty="0">
                <a:solidFill>
                  <a:srgbClr val="1C7DE1"/>
                </a:solidFill>
              </a:rPr>
              <a:t>Gelişim süreci</a:t>
            </a:r>
            <a:endParaRPr lang="en" sz="2400" b="1" dirty="0"/>
          </a:p>
        </p:txBody>
      </p:sp>
      <p:sp>
        <p:nvSpPr>
          <p:cNvPr id="99" name="Shape 99"/>
          <p:cNvSpPr/>
          <p:nvPr/>
        </p:nvSpPr>
        <p:spPr>
          <a:xfrm>
            <a:off x="1559570" y="1550061"/>
            <a:ext cx="837138" cy="432000"/>
          </a:xfrm>
          <a:prstGeom prst="homePlate">
            <a:avLst>
              <a:gd name="adj" fmla="val 54918"/>
            </a:avLst>
          </a:prstGeom>
          <a:solidFill>
            <a:srgbClr val="E62949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2231131" y="1550061"/>
            <a:ext cx="4221869" cy="432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7355" y="60000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rgbClr val="E6294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1620825" y="1609308"/>
            <a:ext cx="453479" cy="323165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2100" b="1">
                <a:solidFill>
                  <a:schemeClr val="lt1"/>
                </a:solidFill>
              </a:rPr>
              <a:t>01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2603323" y="1605978"/>
            <a:ext cx="3633989" cy="320166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r>
              <a:rPr lang="tr-TR" sz="900" b="1" dirty="0"/>
              <a:t>SPK’nın </a:t>
            </a:r>
            <a:r>
              <a:rPr lang="tr-TR" sz="900" b="1" dirty="0"/>
              <a:t>değerleme alanını düzenlemeye mecbur </a:t>
            </a:r>
            <a:r>
              <a:rPr lang="tr-TR" sz="900" b="1" dirty="0"/>
              <a:t>kalması </a:t>
            </a:r>
            <a:endParaRPr lang="en" sz="900" dirty="0">
              <a:solidFill>
                <a:srgbClr val="3F3F3F"/>
              </a:solidFill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1559570" y="2073468"/>
            <a:ext cx="837138" cy="432000"/>
          </a:xfrm>
          <a:prstGeom prst="homePlate">
            <a:avLst>
              <a:gd name="adj" fmla="val 54918"/>
            </a:avLst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2231131" y="2073468"/>
            <a:ext cx="4221869" cy="432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7355" y="60000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rgbClr val="F0762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1620825" y="2132714"/>
            <a:ext cx="453479" cy="323165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2100" b="1">
                <a:solidFill>
                  <a:schemeClr val="lt1"/>
                </a:solidFill>
              </a:rPr>
              <a:t>02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2603323" y="2112823"/>
            <a:ext cx="3633989" cy="20774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lvl="0"/>
            <a:r>
              <a:rPr lang="tr-TR" sz="900" b="1" dirty="0"/>
              <a:t>Uzmanlara lisans verilmesi ve kurulan şirketlerin listeye </a:t>
            </a:r>
            <a:r>
              <a:rPr lang="tr-TR" sz="900" b="1" dirty="0"/>
              <a:t>alınması (2001)</a:t>
            </a:r>
            <a:endParaRPr lang="tr-TR" sz="900" b="1" dirty="0"/>
          </a:p>
        </p:txBody>
      </p:sp>
      <p:sp>
        <p:nvSpPr>
          <p:cNvPr id="111" name="Shape 111"/>
          <p:cNvSpPr/>
          <p:nvPr/>
        </p:nvSpPr>
        <p:spPr>
          <a:xfrm>
            <a:off x="1559570" y="2596875"/>
            <a:ext cx="837138" cy="432000"/>
          </a:xfrm>
          <a:prstGeom prst="homePlate">
            <a:avLst>
              <a:gd name="adj" fmla="val 54918"/>
            </a:avLst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2231131" y="2596875"/>
            <a:ext cx="4221869" cy="432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7355" y="60000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rgbClr val="F4BD2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13" name="Shape 113"/>
          <p:cNvSpPr txBox="1"/>
          <p:nvPr/>
        </p:nvSpPr>
        <p:spPr>
          <a:xfrm>
            <a:off x="1620825" y="2656122"/>
            <a:ext cx="453479" cy="323165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2100" b="1">
                <a:solidFill>
                  <a:schemeClr val="lt1"/>
                </a:solidFill>
              </a:rPr>
              <a:t>03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2603323" y="2707995"/>
            <a:ext cx="3633989" cy="20774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just">
              <a:buSzPct val="25000"/>
            </a:pPr>
            <a:r>
              <a:rPr lang="tr-TR" sz="900" b="1" dirty="0"/>
              <a:t>Değerlemede yasal süreç</a:t>
            </a:r>
            <a:r>
              <a:rPr lang="tr-TR" sz="1050" b="1" dirty="0"/>
              <a:t> </a:t>
            </a:r>
            <a:r>
              <a:rPr lang="tr-TR" sz="1050" dirty="0"/>
              <a:t>(</a:t>
            </a:r>
            <a:r>
              <a:rPr lang="tr-TR" sz="825" dirty="0"/>
              <a:t>2007- 2499 </a:t>
            </a:r>
            <a:r>
              <a:rPr lang="tr-TR" sz="825" dirty="0"/>
              <a:t>40.D</a:t>
            </a:r>
            <a:r>
              <a:rPr lang="tr-TR" sz="1050" dirty="0"/>
              <a:t>)</a:t>
            </a:r>
            <a:endParaRPr lang="tr-TR" sz="1050" dirty="0"/>
          </a:p>
          <a:p>
            <a:pPr>
              <a:buSzPct val="25000"/>
            </a:pPr>
            <a:endParaRPr lang="en" sz="1050" b="1" dirty="0">
              <a:solidFill>
                <a:schemeClr val="dk1"/>
              </a:solidFill>
            </a:endParaRPr>
          </a:p>
        </p:txBody>
      </p:sp>
      <p:sp>
        <p:nvSpPr>
          <p:cNvPr id="117" name="Shape 117"/>
          <p:cNvSpPr/>
          <p:nvPr/>
        </p:nvSpPr>
        <p:spPr>
          <a:xfrm>
            <a:off x="1559570" y="3120282"/>
            <a:ext cx="837138" cy="432000"/>
          </a:xfrm>
          <a:prstGeom prst="homePlate">
            <a:avLst>
              <a:gd name="adj" fmla="val 54918"/>
            </a:avLst>
          </a:pr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18" name="Shape 118"/>
          <p:cNvSpPr/>
          <p:nvPr/>
        </p:nvSpPr>
        <p:spPr>
          <a:xfrm>
            <a:off x="2231131" y="3120282"/>
            <a:ext cx="4221869" cy="432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7355" y="60000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rgbClr val="1ED4D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1620825" y="3179528"/>
            <a:ext cx="453479" cy="323165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2100" b="1">
                <a:solidFill>
                  <a:schemeClr val="lt1"/>
                </a:solidFill>
              </a:rPr>
              <a:t>04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2603323" y="3165312"/>
            <a:ext cx="3633989" cy="20774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r>
              <a:rPr lang="tr-TR" sz="900" b="1" dirty="0"/>
              <a:t> BDDK ve diğer kurumlarının  </a:t>
            </a:r>
            <a:r>
              <a:rPr lang="tr-TR" sz="900" b="1" dirty="0"/>
              <a:t>bu yapıyı benimsemesi </a:t>
            </a:r>
            <a:r>
              <a:rPr lang="tr-TR" sz="900" b="1" dirty="0"/>
              <a:t>ve Düzenlemenin </a:t>
            </a:r>
            <a:r>
              <a:rPr lang="tr-TR" sz="900" b="1" dirty="0"/>
              <a:t>temel yapıya dönüşmesi </a:t>
            </a:r>
          </a:p>
          <a:p>
            <a:pPr lvl="0"/>
            <a:endParaRPr lang="tr-TR" sz="1050" b="1" dirty="0"/>
          </a:p>
          <a:p>
            <a:pPr lvl="0"/>
            <a:endParaRPr lang="tr-TR" sz="900" b="1" dirty="0"/>
          </a:p>
        </p:txBody>
      </p:sp>
      <p:sp>
        <p:nvSpPr>
          <p:cNvPr id="123" name="Shape 123"/>
          <p:cNvSpPr/>
          <p:nvPr/>
        </p:nvSpPr>
        <p:spPr>
          <a:xfrm>
            <a:off x="1559570" y="3643688"/>
            <a:ext cx="837138" cy="432000"/>
          </a:xfrm>
          <a:prstGeom prst="homePlate">
            <a:avLst>
              <a:gd name="adj" fmla="val 54918"/>
            </a:avLst>
          </a:prstGeom>
          <a:solidFill>
            <a:srgbClr val="1C7DE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2231131" y="3643688"/>
            <a:ext cx="4221869" cy="432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7355" y="60000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rgbClr val="1C7DE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125" name="Shape 125"/>
          <p:cNvSpPr txBox="1"/>
          <p:nvPr/>
        </p:nvSpPr>
        <p:spPr>
          <a:xfrm>
            <a:off x="1620825" y="3702934"/>
            <a:ext cx="453479" cy="323165"/>
          </a:xfrm>
          <a:prstGeom prst="rect">
            <a:avLst/>
          </a:prstGeom>
          <a:noFill/>
          <a:ln>
            <a:noFill/>
          </a:ln>
        </p:spPr>
        <p:txBody>
          <a:bodyPr lIns="68569" tIns="0" rIns="68569" bIns="0" anchor="ctr" anchorCtr="0">
            <a:noAutofit/>
          </a:bodyPr>
          <a:lstStyle/>
          <a:p>
            <a:pPr>
              <a:buSzPct val="25000"/>
            </a:pPr>
            <a:r>
              <a:rPr lang="en" sz="2100" b="1">
                <a:solidFill>
                  <a:schemeClr val="lt1"/>
                </a:solidFill>
              </a:rPr>
              <a:t>05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2603323" y="3755813"/>
            <a:ext cx="3633989" cy="20774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r>
              <a:rPr lang="tr-TR" sz="1050" b="1" dirty="0"/>
              <a:t>Asgari ücret tarifesinin uygulamaya konması (2012)</a:t>
            </a:r>
            <a:endParaRPr lang="tr-TR" sz="105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/>
        </p:nvSpPr>
        <p:spPr>
          <a:xfrm>
            <a:off x="1382258" y="897565"/>
            <a:ext cx="5238582" cy="486053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Clr>
                <a:srgbClr val="1C7DE1"/>
              </a:buClr>
              <a:buSzPct val="25000"/>
            </a:pPr>
            <a:r>
              <a:rPr lang="tr-TR" sz="2400" b="1" dirty="0">
                <a:solidFill>
                  <a:srgbClr val="1C7DE1"/>
                </a:solidFill>
              </a:rPr>
              <a:t>TDUB-1 Nasıl bir yapı?</a:t>
            </a:r>
            <a:endParaRPr lang="en" sz="2400" b="1" dirty="0">
              <a:solidFill>
                <a:srgbClr val="1C7DE1"/>
              </a:solidFill>
            </a:endParaRPr>
          </a:p>
        </p:txBody>
      </p:sp>
      <p:grpSp>
        <p:nvGrpSpPr>
          <p:cNvPr id="87" name="Shape 87"/>
          <p:cNvGrpSpPr/>
          <p:nvPr/>
        </p:nvGrpSpPr>
        <p:grpSpPr>
          <a:xfrm>
            <a:off x="1382258" y="1865680"/>
            <a:ext cx="2484276" cy="1371057"/>
            <a:chOff x="1619671" y="2139701"/>
            <a:chExt cx="3240359" cy="1828076"/>
          </a:xfrm>
        </p:grpSpPr>
        <p:sp>
          <p:nvSpPr>
            <p:cNvPr id="88" name="Shape 88"/>
            <p:cNvSpPr txBox="1"/>
            <p:nvPr/>
          </p:nvSpPr>
          <p:spPr>
            <a:xfrm>
              <a:off x="1619671" y="2139701"/>
              <a:ext cx="32403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>
                <a:buSzPct val="25000"/>
              </a:pPr>
              <a:r>
                <a:rPr lang="tr-TR" sz="1350" b="1" dirty="0">
                  <a:solidFill>
                    <a:srgbClr val="F4BD2D"/>
                  </a:solidFill>
                </a:rPr>
                <a:t>Mevzuattaki Yeri</a:t>
              </a:r>
              <a:endParaRPr lang="en" sz="1350" b="1" dirty="0">
                <a:solidFill>
                  <a:srgbClr val="F4BD2D"/>
                </a:solidFill>
              </a:endParaRPr>
            </a:p>
          </p:txBody>
        </p:sp>
        <p:sp>
          <p:nvSpPr>
            <p:cNvPr id="89" name="Shape 89"/>
            <p:cNvSpPr txBox="1"/>
            <p:nvPr/>
          </p:nvSpPr>
          <p:spPr>
            <a:xfrm>
              <a:off x="1619671" y="2582783"/>
              <a:ext cx="3240359" cy="1384995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 marL="214313" indent="-214313">
                <a:buFont typeface="Wingdings" panose="05000000000000000000" pitchFamily="2" charset="2"/>
                <a:buChar char="Ø"/>
              </a:pPr>
              <a:endParaRPr lang="tr-TR" sz="1050" dirty="0"/>
            </a:p>
            <a:p>
              <a:pPr marL="128588" indent="-128588">
                <a:buFont typeface="Arial" pitchFamily="34" charset="0"/>
                <a:buChar char="•"/>
              </a:pPr>
              <a:r>
                <a:rPr lang="tr-TR" sz="1050" dirty="0"/>
                <a:t>SPK Kanunu 76. Madde  (06/12/2012</a:t>
              </a:r>
              <a:r>
                <a:rPr lang="tr-TR" sz="900" dirty="0"/>
                <a:t>)</a:t>
              </a:r>
            </a:p>
            <a:p>
              <a:pPr marL="128588" indent="-128588">
                <a:buFont typeface="Arial" pitchFamily="34" charset="0"/>
                <a:buChar char="•"/>
              </a:pPr>
              <a:endParaRPr lang="tr-TR" sz="900" dirty="0"/>
            </a:p>
            <a:p>
              <a:pPr marL="128588" indent="-128588">
                <a:buFont typeface="Arial" pitchFamily="34" charset="0"/>
                <a:buChar char="•"/>
              </a:pPr>
              <a:r>
                <a:rPr lang="tr-TR" sz="1050" dirty="0"/>
                <a:t>Türkiye Değerleme Uzmanları Birliği’nin yeni statüsü (BKK 2014)</a:t>
              </a:r>
            </a:p>
            <a:p>
              <a:pPr marL="128588" indent="-128588">
                <a:buFont typeface="Arial" pitchFamily="34" charset="0"/>
                <a:buChar char="•"/>
              </a:pPr>
              <a:endParaRPr lang="tr-TR" sz="900" dirty="0"/>
            </a:p>
            <a:p>
              <a:pPr marL="128588" indent="-128588">
                <a:buFont typeface="Arial" pitchFamily="34" charset="0"/>
                <a:buChar char="•"/>
              </a:pPr>
              <a:endParaRPr lang="en" sz="900" dirty="0">
                <a:solidFill>
                  <a:srgbClr val="3F3F3F"/>
                </a:solidFill>
              </a:endParaRPr>
            </a:p>
          </p:txBody>
        </p:sp>
      </p:grpSp>
      <p:grpSp>
        <p:nvGrpSpPr>
          <p:cNvPr id="90" name="Shape 90"/>
          <p:cNvGrpSpPr/>
          <p:nvPr/>
        </p:nvGrpSpPr>
        <p:grpSpPr>
          <a:xfrm>
            <a:off x="4001549" y="1865679"/>
            <a:ext cx="2484276" cy="2367211"/>
            <a:chOff x="1619671" y="2139701"/>
            <a:chExt cx="3240359" cy="1189440"/>
          </a:xfrm>
        </p:grpSpPr>
        <p:sp>
          <p:nvSpPr>
            <p:cNvPr id="91" name="Shape 91"/>
            <p:cNvSpPr txBox="1"/>
            <p:nvPr/>
          </p:nvSpPr>
          <p:spPr>
            <a:xfrm>
              <a:off x="1619671" y="2139701"/>
              <a:ext cx="3240359" cy="184666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>
                <a:buSzPct val="25000"/>
              </a:pPr>
              <a:r>
                <a:rPr lang="tr-TR" sz="1350" b="1" dirty="0">
                  <a:solidFill>
                    <a:srgbClr val="F4BD2D"/>
                  </a:solidFill>
                </a:rPr>
                <a:t>Yapısı</a:t>
              </a:r>
              <a:endParaRPr lang="en" sz="1350" b="1" dirty="0">
                <a:solidFill>
                  <a:srgbClr val="F4BD2D"/>
                </a:solidFill>
              </a:endParaRPr>
            </a:p>
          </p:txBody>
        </p:sp>
        <p:sp>
          <p:nvSpPr>
            <p:cNvPr id="92" name="Shape 92"/>
            <p:cNvSpPr txBox="1"/>
            <p:nvPr/>
          </p:nvSpPr>
          <p:spPr>
            <a:xfrm>
              <a:off x="1619671" y="2313479"/>
              <a:ext cx="3240359" cy="1015662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 marL="128588" indent="-128588">
                <a:buSzPct val="100000"/>
                <a:buFont typeface="Arial" pitchFamily="34" charset="0"/>
                <a:buChar char="•"/>
              </a:pPr>
              <a:r>
                <a:rPr lang="tr-TR" sz="1050" dirty="0"/>
                <a:t>SPK’nın gözetim ve </a:t>
              </a:r>
              <a:r>
                <a:rPr lang="tr-TR" sz="1050" dirty="0"/>
                <a:t>Denetiminde,</a:t>
              </a:r>
            </a:p>
            <a:p>
              <a:pPr marL="128588" indent="-128588">
                <a:buSzPct val="25000"/>
                <a:buFont typeface="Arial" pitchFamily="34" charset="0"/>
                <a:buChar char="•"/>
              </a:pPr>
              <a:endParaRPr lang="tr-TR" sz="1050" dirty="0"/>
            </a:p>
            <a:p>
              <a:pPr marL="128588" indent="-128588">
                <a:buSzPct val="100000"/>
                <a:buFont typeface="Arial" pitchFamily="34" charset="0"/>
                <a:buChar char="•"/>
              </a:pPr>
              <a:r>
                <a:rPr lang="tr-TR" sz="1050" dirty="0"/>
                <a:t>Tüzel kişiliği haiz, kamu kurumu niteliğinde, </a:t>
              </a:r>
            </a:p>
            <a:p>
              <a:pPr marL="128588" indent="-128588">
                <a:buSzPct val="100000"/>
                <a:buFont typeface="Arial" pitchFamily="34" charset="0"/>
                <a:buChar char="•"/>
              </a:pPr>
              <a:endParaRPr lang="tr-TR" sz="1050" dirty="0"/>
            </a:p>
            <a:p>
              <a:pPr marL="128588" indent="-128588">
                <a:buSzPct val="100000"/>
                <a:buFont typeface="Arial" pitchFamily="34" charset="0"/>
                <a:buChar char="•"/>
              </a:pPr>
              <a:r>
                <a:rPr lang="tr-TR" sz="1050" dirty="0"/>
                <a:t>Değerleme </a:t>
              </a:r>
              <a:r>
                <a:rPr lang="tr-TR" sz="1050" dirty="0"/>
                <a:t>kuruluşları ve Değerleme Uzmanlarının birlikte üye olabildiği ve eşit temsil edildiği bir yapıya </a:t>
              </a:r>
              <a:r>
                <a:rPr lang="tr-TR" sz="1050" dirty="0"/>
                <a:t>haiz,</a:t>
              </a:r>
            </a:p>
            <a:p>
              <a:pPr marL="128588" indent="-128588">
                <a:buSzPct val="100000"/>
                <a:buFont typeface="Arial" pitchFamily="34" charset="0"/>
                <a:buChar char="•"/>
              </a:pPr>
              <a:endParaRPr lang="tr-TR" sz="1050" dirty="0"/>
            </a:p>
            <a:p>
              <a:pPr marL="128588" indent="-128588">
                <a:buSzPct val="100000"/>
                <a:buFont typeface="Arial" pitchFamily="34" charset="0"/>
                <a:buChar char="•"/>
              </a:pPr>
              <a:r>
                <a:rPr lang="tr-TR" sz="1050" dirty="0"/>
                <a:t>Mesleki  </a:t>
              </a:r>
              <a:r>
                <a:rPr lang="tr-TR" sz="1050" dirty="0"/>
                <a:t>standartlar, denetim ve disiplin oluşturma yetkisine sahip bir meslek kuruluşu</a:t>
              </a:r>
            </a:p>
            <a:p>
              <a:pPr marL="214313" indent="-214313">
                <a:buFont typeface="Wingdings" panose="05000000000000000000" pitchFamily="2" charset="2"/>
                <a:buChar char="Ø"/>
              </a:pPr>
              <a:endParaRPr lang="tr-TR" sz="1050" dirty="0"/>
            </a:p>
            <a:p>
              <a:pPr marL="128588" indent="-128588">
                <a:buSzPct val="100000"/>
                <a:buFont typeface="Arial" pitchFamily="34" charset="0"/>
                <a:buChar char="•"/>
              </a:pPr>
              <a:endParaRPr lang="tr-TR" sz="1050" dirty="0"/>
            </a:p>
            <a:p>
              <a:pPr marL="128588" indent="-128588">
                <a:buSzPct val="25000"/>
                <a:buFont typeface="Arial" pitchFamily="34" charset="0"/>
                <a:buChar char="•"/>
              </a:pPr>
              <a:endParaRPr lang="en" sz="1050" dirty="0"/>
            </a:p>
          </p:txBody>
        </p:sp>
      </p:grpSp>
      <p:pic>
        <p:nvPicPr>
          <p:cNvPr id="11" name="Picture 2" descr="Image result for tdu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861" y="751419"/>
            <a:ext cx="1053327" cy="1032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1498769" y="1391457"/>
            <a:ext cx="31792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>
                <a:solidFill>
                  <a:srgbClr val="FF0000"/>
                </a:solidFill>
              </a:rPr>
              <a:t>TDUB Değerleme sektörü ’nün yasa ve diğer ilgili mevzuatla oluşturulmuş temel taşıdır.</a:t>
            </a:r>
            <a:endParaRPr lang="tr-TR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/>
          <p:nvPr/>
        </p:nvSpPr>
        <p:spPr>
          <a:xfrm rot="-2700000">
            <a:off x="2650821" y="1891247"/>
            <a:ext cx="1556356" cy="1556356"/>
          </a:xfrm>
          <a:prstGeom prst="frame">
            <a:avLst>
              <a:gd name="adj1" fmla="val 5512"/>
            </a:avLst>
          </a:prstGeom>
          <a:solidFill>
            <a:schemeClr val="lt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dk1"/>
              </a:solidFill>
            </a:endParaRPr>
          </a:p>
        </p:txBody>
      </p:sp>
      <p:sp>
        <p:nvSpPr>
          <p:cNvPr id="362" name="Shape 362"/>
          <p:cNvSpPr/>
          <p:nvPr/>
        </p:nvSpPr>
        <p:spPr>
          <a:xfrm rot="-5400000">
            <a:off x="3250597" y="2345801"/>
            <a:ext cx="412787" cy="4130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8780" y="88243"/>
                </a:moveTo>
                <a:cubicBezTo>
                  <a:pt x="21351" y="84944"/>
                  <a:pt x="14517" y="80365"/>
                  <a:pt x="8667" y="74602"/>
                </a:cubicBezTo>
                <a:cubicBezTo>
                  <a:pt x="11188" y="83720"/>
                  <a:pt x="16125" y="91832"/>
                  <a:pt x="22752" y="98217"/>
                </a:cubicBezTo>
                <a:cubicBezTo>
                  <a:pt x="25154" y="95082"/>
                  <a:pt x="27145" y="91727"/>
                  <a:pt x="28780" y="88243"/>
                </a:cubicBezTo>
                <a:close/>
                <a:moveTo>
                  <a:pt x="29516" y="32485"/>
                </a:moveTo>
                <a:cubicBezTo>
                  <a:pt x="27786" y="28646"/>
                  <a:pt x="25663" y="24941"/>
                  <a:pt x="23042" y="21501"/>
                </a:cubicBezTo>
                <a:cubicBezTo>
                  <a:pt x="15792" y="28386"/>
                  <a:pt x="10518" y="37314"/>
                  <a:pt x="8119" y="47360"/>
                </a:cubicBezTo>
                <a:cubicBezTo>
                  <a:pt x="14267" y="41039"/>
                  <a:pt x="21545" y="36024"/>
                  <a:pt x="29516" y="32485"/>
                </a:cubicBezTo>
                <a:close/>
                <a:moveTo>
                  <a:pt x="35247" y="62987"/>
                </a:moveTo>
                <a:lnTo>
                  <a:pt x="8552" y="62987"/>
                </a:lnTo>
                <a:cubicBezTo>
                  <a:pt x="14807" y="70885"/>
                  <a:pt x="22814" y="77023"/>
                  <a:pt x="31804" y="81056"/>
                </a:cubicBezTo>
                <a:cubicBezTo>
                  <a:pt x="33825" y="75194"/>
                  <a:pt x="34991" y="69108"/>
                  <a:pt x="35247" y="62987"/>
                </a:cubicBezTo>
                <a:close/>
                <a:moveTo>
                  <a:pt x="35257" y="56211"/>
                </a:moveTo>
                <a:cubicBezTo>
                  <a:pt x="34993" y="50658"/>
                  <a:pt x="33989" y="45137"/>
                  <a:pt x="32275" y="39790"/>
                </a:cubicBezTo>
                <a:cubicBezTo>
                  <a:pt x="23987" y="43555"/>
                  <a:pt x="16555" y="49115"/>
                  <a:pt x="10603" y="56211"/>
                </a:cubicBezTo>
                <a:close/>
                <a:moveTo>
                  <a:pt x="55368" y="94684"/>
                </a:moveTo>
                <a:cubicBezTo>
                  <a:pt x="48332" y="94421"/>
                  <a:pt x="41457" y="93072"/>
                  <a:pt x="34944" y="90774"/>
                </a:cubicBezTo>
                <a:cubicBezTo>
                  <a:pt x="33031" y="94900"/>
                  <a:pt x="30670" y="98866"/>
                  <a:pt x="27809" y="102563"/>
                </a:cubicBezTo>
                <a:cubicBezTo>
                  <a:pt x="35585" y="108484"/>
                  <a:pt x="45059" y="112279"/>
                  <a:pt x="55368" y="113143"/>
                </a:cubicBezTo>
                <a:close/>
                <a:moveTo>
                  <a:pt x="55368" y="62987"/>
                </a:moveTo>
                <a:lnTo>
                  <a:pt x="41900" y="62987"/>
                </a:lnTo>
                <a:cubicBezTo>
                  <a:pt x="41638" y="69952"/>
                  <a:pt x="40309" y="76879"/>
                  <a:pt x="37972" y="83538"/>
                </a:cubicBezTo>
                <a:cubicBezTo>
                  <a:pt x="43529" y="85472"/>
                  <a:pt x="49381" y="86617"/>
                  <a:pt x="55368" y="86881"/>
                </a:cubicBezTo>
                <a:close/>
                <a:moveTo>
                  <a:pt x="55368" y="33843"/>
                </a:moveTo>
                <a:cubicBezTo>
                  <a:pt x="49541" y="34173"/>
                  <a:pt x="43855" y="35341"/>
                  <a:pt x="38459" y="37272"/>
                </a:cubicBezTo>
                <a:cubicBezTo>
                  <a:pt x="40480" y="43430"/>
                  <a:pt x="41643" y="49803"/>
                  <a:pt x="41904" y="56211"/>
                </a:cubicBezTo>
                <a:lnTo>
                  <a:pt x="55368" y="56211"/>
                </a:lnTo>
                <a:close/>
                <a:moveTo>
                  <a:pt x="55368" y="6856"/>
                </a:moveTo>
                <a:cubicBezTo>
                  <a:pt x="45199" y="7709"/>
                  <a:pt x="35843" y="11413"/>
                  <a:pt x="28125" y="17195"/>
                </a:cubicBezTo>
                <a:cubicBezTo>
                  <a:pt x="31202" y="21187"/>
                  <a:pt x="33686" y="25498"/>
                  <a:pt x="35690" y="29969"/>
                </a:cubicBezTo>
                <a:cubicBezTo>
                  <a:pt x="41961" y="27710"/>
                  <a:pt x="48582" y="26364"/>
                  <a:pt x="55368" y="26033"/>
                </a:cubicBezTo>
                <a:close/>
                <a:moveTo>
                  <a:pt x="80995" y="37351"/>
                </a:moveTo>
                <a:cubicBezTo>
                  <a:pt x="74992" y="35218"/>
                  <a:pt x="68645" y="33979"/>
                  <a:pt x="62149" y="33777"/>
                </a:cubicBezTo>
                <a:lnTo>
                  <a:pt x="62149" y="56211"/>
                </a:lnTo>
                <a:lnTo>
                  <a:pt x="77742" y="56211"/>
                </a:lnTo>
                <a:cubicBezTo>
                  <a:pt x="77944" y="49839"/>
                  <a:pt x="79047" y="43493"/>
                  <a:pt x="80995" y="37351"/>
                </a:cubicBezTo>
                <a:close/>
                <a:moveTo>
                  <a:pt x="81702" y="82788"/>
                </a:moveTo>
                <a:cubicBezTo>
                  <a:pt x="79431" y="76372"/>
                  <a:pt x="78114" y="69703"/>
                  <a:pt x="77802" y="62987"/>
                </a:cubicBezTo>
                <a:lnTo>
                  <a:pt x="62149" y="62987"/>
                </a:lnTo>
                <a:lnTo>
                  <a:pt x="62149" y="86861"/>
                </a:lnTo>
                <a:cubicBezTo>
                  <a:pt x="68915" y="86568"/>
                  <a:pt x="75504" y="85154"/>
                  <a:pt x="81702" y="82788"/>
                </a:cubicBezTo>
                <a:close/>
                <a:moveTo>
                  <a:pt x="91254" y="16823"/>
                </a:moveTo>
                <a:cubicBezTo>
                  <a:pt x="83038" y="10812"/>
                  <a:pt x="73011" y="7148"/>
                  <a:pt x="62149" y="6735"/>
                </a:cubicBezTo>
                <a:lnTo>
                  <a:pt x="62149" y="25971"/>
                </a:lnTo>
                <a:cubicBezTo>
                  <a:pt x="69578" y="26170"/>
                  <a:pt x="76836" y="27576"/>
                  <a:pt x="83694" y="30019"/>
                </a:cubicBezTo>
                <a:cubicBezTo>
                  <a:pt x="85703" y="25424"/>
                  <a:pt x="88216" y="20993"/>
                  <a:pt x="91254" y="16823"/>
                </a:cubicBezTo>
                <a:close/>
                <a:moveTo>
                  <a:pt x="92191" y="102478"/>
                </a:moveTo>
                <a:cubicBezTo>
                  <a:pt x="89134" y="98585"/>
                  <a:pt x="86626" y="94394"/>
                  <a:pt x="84614" y="90026"/>
                </a:cubicBezTo>
                <a:cubicBezTo>
                  <a:pt x="77503" y="92765"/>
                  <a:pt x="69928" y="94377"/>
                  <a:pt x="62149" y="94672"/>
                </a:cubicBezTo>
                <a:lnTo>
                  <a:pt x="62149" y="113264"/>
                </a:lnTo>
                <a:cubicBezTo>
                  <a:pt x="73428" y="112835"/>
                  <a:pt x="83806" y="108901"/>
                  <a:pt x="92191" y="102478"/>
                </a:cubicBezTo>
                <a:close/>
                <a:moveTo>
                  <a:pt x="108452" y="56211"/>
                </a:moveTo>
                <a:cubicBezTo>
                  <a:pt x="102585" y="49213"/>
                  <a:pt x="95286" y="43712"/>
                  <a:pt x="87165" y="39928"/>
                </a:cubicBezTo>
                <a:cubicBezTo>
                  <a:pt x="85533" y="45240"/>
                  <a:pt x="84594" y="50713"/>
                  <a:pt x="84387" y="56211"/>
                </a:cubicBezTo>
                <a:close/>
                <a:moveTo>
                  <a:pt x="108893" y="62987"/>
                </a:moveTo>
                <a:lnTo>
                  <a:pt x="84451" y="62987"/>
                </a:lnTo>
                <a:cubicBezTo>
                  <a:pt x="84750" y="68783"/>
                  <a:pt x="85872" y="74538"/>
                  <a:pt x="87772" y="80093"/>
                </a:cubicBezTo>
                <a:cubicBezTo>
                  <a:pt x="95898" y="76042"/>
                  <a:pt x="103149" y="70263"/>
                  <a:pt x="108893" y="62987"/>
                </a:cubicBezTo>
                <a:close/>
                <a:moveTo>
                  <a:pt x="111997" y="48352"/>
                </a:moveTo>
                <a:cubicBezTo>
                  <a:pt x="109700" y="37715"/>
                  <a:pt x="104172" y="28286"/>
                  <a:pt x="96490" y="21123"/>
                </a:cubicBezTo>
                <a:cubicBezTo>
                  <a:pt x="93775" y="24712"/>
                  <a:pt x="91592" y="28582"/>
                  <a:pt x="89828" y="32588"/>
                </a:cubicBezTo>
                <a:cubicBezTo>
                  <a:pt x="98115" y="36327"/>
                  <a:pt x="105653" y="41662"/>
                  <a:pt x="111997" y="48352"/>
                </a:cubicBezTo>
                <a:close/>
                <a:moveTo>
                  <a:pt x="112044" y="71427"/>
                </a:moveTo>
                <a:cubicBezTo>
                  <a:pt x="105949" y="78076"/>
                  <a:pt x="98693" y="83450"/>
                  <a:pt x="90692" y="87326"/>
                </a:cubicBezTo>
                <a:cubicBezTo>
                  <a:pt x="92451" y="91123"/>
                  <a:pt x="94624" y="94770"/>
                  <a:pt x="97268" y="98161"/>
                </a:cubicBezTo>
                <a:cubicBezTo>
                  <a:pt x="104590" y="91027"/>
                  <a:pt x="109851" y="81796"/>
                  <a:pt x="112044" y="71427"/>
                </a:cubicBezTo>
                <a:close/>
                <a:moveTo>
                  <a:pt x="120000" y="60000"/>
                </a:moveTo>
                <a:cubicBezTo>
                  <a:pt x="120000" y="93137"/>
                  <a:pt x="93119" y="120000"/>
                  <a:pt x="59960" y="120000"/>
                </a:cubicBezTo>
                <a:cubicBezTo>
                  <a:pt x="27805" y="120000"/>
                  <a:pt x="1554" y="94738"/>
                  <a:pt x="72" y="62987"/>
                </a:cubicBezTo>
                <a:lnTo>
                  <a:pt x="0" y="62987"/>
                </a:lnTo>
                <a:lnTo>
                  <a:pt x="0" y="56211"/>
                </a:lnTo>
                <a:lnTo>
                  <a:pt x="103" y="56211"/>
                </a:lnTo>
                <a:cubicBezTo>
                  <a:pt x="1902" y="26359"/>
                  <a:pt x="25603" y="2427"/>
                  <a:pt x="55368" y="231"/>
                </a:cubicBezTo>
                <a:lnTo>
                  <a:pt x="55368" y="0"/>
                </a:lnTo>
                <a:lnTo>
                  <a:pt x="59960" y="0"/>
                </a:lnTo>
                <a:lnTo>
                  <a:pt x="62149" y="0"/>
                </a:lnTo>
                <a:lnTo>
                  <a:pt x="62149" y="110"/>
                </a:lnTo>
                <a:cubicBezTo>
                  <a:pt x="94295" y="1191"/>
                  <a:pt x="120000" y="27595"/>
                  <a:pt x="120000" y="60000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dk1"/>
              </a:solidFill>
            </a:endParaRPr>
          </a:p>
        </p:txBody>
      </p:sp>
      <p:sp>
        <p:nvSpPr>
          <p:cNvPr id="363" name="Shape 363"/>
          <p:cNvSpPr/>
          <p:nvPr/>
        </p:nvSpPr>
        <p:spPr>
          <a:xfrm>
            <a:off x="3072884" y="1226981"/>
            <a:ext cx="675000" cy="6750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64" name="Shape 364"/>
          <p:cNvSpPr/>
          <p:nvPr/>
        </p:nvSpPr>
        <p:spPr>
          <a:xfrm>
            <a:off x="3883712" y="2961571"/>
            <a:ext cx="675000" cy="675000"/>
          </a:xfrm>
          <a:prstGeom prst="ellipse">
            <a:avLst/>
          </a:prstGeom>
          <a:solidFill>
            <a:srgbClr val="1C7DE1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65" name="Shape 365"/>
          <p:cNvSpPr/>
          <p:nvPr/>
        </p:nvSpPr>
        <p:spPr>
          <a:xfrm>
            <a:off x="2320201" y="2988719"/>
            <a:ext cx="675000" cy="675000"/>
          </a:xfrm>
          <a:prstGeom prst="ellipse">
            <a:avLst/>
          </a:prstGeom>
          <a:solidFill>
            <a:srgbClr val="1ED4D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66" name="Shape 366"/>
          <p:cNvSpPr/>
          <p:nvPr/>
        </p:nvSpPr>
        <p:spPr>
          <a:xfrm>
            <a:off x="3072884" y="3418551"/>
            <a:ext cx="675000" cy="675000"/>
          </a:xfrm>
          <a:prstGeom prst="ellipse">
            <a:avLst/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-18616" y="659453"/>
            <a:ext cx="6858000" cy="663350"/>
          </a:xfrm>
        </p:spPr>
        <p:txBody>
          <a:bodyPr/>
          <a:lstStyle/>
          <a:p>
            <a:r>
              <a:rPr lang="tr-TR" sz="2400" dirty="0">
                <a:solidFill>
                  <a:srgbClr val="0070C0"/>
                </a:solidFill>
              </a:rPr>
              <a:t>TDUB-2 Nasıl bir yapı? </a:t>
            </a:r>
            <a:endParaRPr lang="tr-TR" sz="2400" dirty="0">
              <a:solidFill>
                <a:srgbClr val="0070C0"/>
              </a:solidFill>
            </a:endParaRPr>
          </a:p>
        </p:txBody>
      </p:sp>
      <p:sp>
        <p:nvSpPr>
          <p:cNvPr id="28" name="Shape 638"/>
          <p:cNvSpPr/>
          <p:nvPr/>
        </p:nvSpPr>
        <p:spPr>
          <a:xfrm>
            <a:off x="3972924" y="1564482"/>
            <a:ext cx="733582" cy="695957"/>
          </a:xfrm>
          <a:prstGeom prst="ellipse">
            <a:avLst/>
          </a:prstGeom>
          <a:solidFill>
            <a:srgbClr val="E62949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29" name="Shape 365"/>
          <p:cNvSpPr/>
          <p:nvPr/>
        </p:nvSpPr>
        <p:spPr>
          <a:xfrm>
            <a:off x="2227652" y="1684902"/>
            <a:ext cx="675000" cy="675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889697" y="1762419"/>
            <a:ext cx="977312" cy="3231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750" dirty="0"/>
              <a:t>Değerlendirme Komitesi</a:t>
            </a:r>
            <a:endParaRPr lang="tr-TR" sz="750" dirty="0"/>
          </a:p>
        </p:txBody>
      </p:sp>
      <p:sp>
        <p:nvSpPr>
          <p:cNvPr id="7" name="Metin kutusu 6"/>
          <p:cNvSpPr txBox="1"/>
          <p:nvPr/>
        </p:nvSpPr>
        <p:spPr>
          <a:xfrm>
            <a:off x="3754457" y="3174336"/>
            <a:ext cx="952049" cy="20774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750" dirty="0"/>
              <a:t>Disiplin Komitesi</a:t>
            </a:r>
            <a:endParaRPr lang="tr-TR" sz="750" dirty="0"/>
          </a:p>
        </p:txBody>
      </p:sp>
      <p:sp>
        <p:nvSpPr>
          <p:cNvPr id="8" name="Metin kutusu 7"/>
          <p:cNvSpPr txBox="1"/>
          <p:nvPr/>
        </p:nvSpPr>
        <p:spPr>
          <a:xfrm>
            <a:off x="2975794" y="3663718"/>
            <a:ext cx="869180" cy="2077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750" dirty="0"/>
              <a:t>İletişim Komitesi</a:t>
            </a:r>
            <a:endParaRPr lang="tr-TR" sz="750" dirty="0"/>
          </a:p>
        </p:txBody>
      </p:sp>
      <p:sp>
        <p:nvSpPr>
          <p:cNvPr id="9" name="Metin kutusu 8"/>
          <p:cNvSpPr txBox="1"/>
          <p:nvPr/>
        </p:nvSpPr>
        <p:spPr>
          <a:xfrm>
            <a:off x="2043538" y="3206739"/>
            <a:ext cx="1171070" cy="323165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750" dirty="0"/>
              <a:t>Mesleki Eğitim Komitesi</a:t>
            </a:r>
            <a:endParaRPr lang="tr-TR" sz="75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2793579" y="1407321"/>
            <a:ext cx="1179346" cy="32316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750" dirty="0"/>
              <a:t>Değerleme Uzmanları Komitesi</a:t>
            </a:r>
            <a:endParaRPr lang="tr-TR" sz="750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2027368" y="1921769"/>
            <a:ext cx="1092122" cy="20774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750" dirty="0"/>
              <a:t>Standartlar Komitesi</a:t>
            </a:r>
            <a:endParaRPr lang="tr-TR" sz="750" dirty="0"/>
          </a:p>
        </p:txBody>
      </p:sp>
      <p:pic>
        <p:nvPicPr>
          <p:cNvPr id="63" name="Picture 2" descr="Image result for tdu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327" y="2187935"/>
            <a:ext cx="1053327" cy="84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Dirsek Bağlayıcısı 13"/>
          <p:cNvCxnSpPr/>
          <p:nvPr/>
        </p:nvCxnSpPr>
        <p:spPr>
          <a:xfrm flipV="1">
            <a:off x="4463757" y="1912460"/>
            <a:ext cx="1645777" cy="6036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Dirsek Bağlayıcısı 17"/>
          <p:cNvCxnSpPr/>
          <p:nvPr/>
        </p:nvCxnSpPr>
        <p:spPr>
          <a:xfrm>
            <a:off x="4463180" y="2806345"/>
            <a:ext cx="1646353" cy="4603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Dirsek Bağlayıcısı 31"/>
          <p:cNvCxnSpPr/>
          <p:nvPr/>
        </p:nvCxnSpPr>
        <p:spPr>
          <a:xfrm rot="10800000">
            <a:off x="1081578" y="1960861"/>
            <a:ext cx="1397751" cy="555265"/>
          </a:xfrm>
          <a:prstGeom prst="bentConnector3">
            <a:avLst>
              <a:gd name="adj1" fmla="val 64496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Dirsek Bağlayıcısı 34"/>
          <p:cNvCxnSpPr/>
          <p:nvPr/>
        </p:nvCxnSpPr>
        <p:spPr>
          <a:xfrm rot="10800000" flipV="1">
            <a:off x="1081578" y="2794070"/>
            <a:ext cx="1397750" cy="451820"/>
          </a:xfrm>
          <a:prstGeom prst="bentConnector3">
            <a:avLst>
              <a:gd name="adj1" fmla="val 66169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Yuvarlatılmış Dikdörtgen 46"/>
          <p:cNvSpPr/>
          <p:nvPr/>
        </p:nvSpPr>
        <p:spPr>
          <a:xfrm>
            <a:off x="130810" y="1557363"/>
            <a:ext cx="950768" cy="5358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50" b="1" dirty="0"/>
              <a:t>TDUB</a:t>
            </a:r>
          </a:p>
          <a:p>
            <a:pPr algn="ctr"/>
            <a:r>
              <a:rPr lang="tr-TR" sz="1050" b="1" dirty="0"/>
              <a:t>Eğitim Akademisi</a:t>
            </a:r>
            <a:endParaRPr lang="tr-TR" sz="1050" b="1" dirty="0"/>
          </a:p>
        </p:txBody>
      </p:sp>
      <p:sp>
        <p:nvSpPr>
          <p:cNvPr id="48" name="Yuvarlatılmış Dikdörtgen 47"/>
          <p:cNvSpPr/>
          <p:nvPr/>
        </p:nvSpPr>
        <p:spPr>
          <a:xfrm>
            <a:off x="87624" y="2883691"/>
            <a:ext cx="1037138" cy="6460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50" b="1" dirty="0"/>
              <a:t>GBM</a:t>
            </a:r>
          </a:p>
          <a:p>
            <a:pPr algn="ctr"/>
            <a:r>
              <a:rPr lang="tr-TR" sz="1050" b="1" dirty="0"/>
              <a:t>Gayrimenkul Bilgi Merkezi</a:t>
            </a:r>
            <a:endParaRPr lang="tr-TR" sz="1050" b="1" dirty="0"/>
          </a:p>
        </p:txBody>
      </p:sp>
      <p:pic>
        <p:nvPicPr>
          <p:cNvPr id="59" name="Resim 5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533" y="1573977"/>
            <a:ext cx="568816" cy="563692"/>
          </a:xfrm>
          <a:prstGeom prst="rect">
            <a:avLst/>
          </a:prstGeom>
        </p:spPr>
      </p:pic>
      <p:pic>
        <p:nvPicPr>
          <p:cNvPr id="62" name="Resim 6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3" t="24356" r="10125" b="23149"/>
          <a:stretch/>
        </p:blipFill>
        <p:spPr>
          <a:xfrm>
            <a:off x="5435473" y="3349114"/>
            <a:ext cx="1348120" cy="45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85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Shape 775"/>
          <p:cNvSpPr txBox="1">
            <a:spLocks noGrp="1"/>
          </p:cNvSpPr>
          <p:nvPr>
            <p:ph type="title"/>
          </p:nvPr>
        </p:nvSpPr>
        <p:spPr>
          <a:xfrm>
            <a:off x="1160748" y="642937"/>
            <a:ext cx="5697251" cy="663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1C7DE1"/>
              </a:buClr>
              <a:buSzPct val="25000"/>
            </a:pPr>
            <a:r>
              <a:rPr lang="tr-TR" sz="2400" dirty="0">
                <a:solidFill>
                  <a:srgbClr val="1C7DE1"/>
                </a:solidFill>
              </a:rPr>
              <a:t>Uluslararası İlişkiler</a:t>
            </a:r>
            <a:endParaRPr lang="en" sz="2400" dirty="0"/>
          </a:p>
        </p:txBody>
      </p:sp>
      <p:sp>
        <p:nvSpPr>
          <p:cNvPr id="776" name="Shape 776"/>
          <p:cNvSpPr/>
          <p:nvPr/>
        </p:nvSpPr>
        <p:spPr>
          <a:xfrm>
            <a:off x="1414444" y="1969746"/>
            <a:ext cx="2322257" cy="54006"/>
          </a:xfrm>
          <a:prstGeom prst="rect">
            <a:avLst/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777" name="Shape 777"/>
          <p:cNvSpPr/>
          <p:nvPr/>
        </p:nvSpPr>
        <p:spPr>
          <a:xfrm>
            <a:off x="1414444" y="4170754"/>
            <a:ext cx="2322257" cy="54006"/>
          </a:xfrm>
          <a:prstGeom prst="rect">
            <a:avLst/>
          </a:prstGeom>
          <a:solidFill>
            <a:srgbClr val="F07624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778" name="Shape 778"/>
          <p:cNvSpPr/>
          <p:nvPr/>
        </p:nvSpPr>
        <p:spPr>
          <a:xfrm>
            <a:off x="4131078" y="1969746"/>
            <a:ext cx="2322257" cy="54006"/>
          </a:xfrm>
          <a:prstGeom prst="rect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sp>
        <p:nvSpPr>
          <p:cNvPr id="779" name="Shape 779"/>
          <p:cNvSpPr/>
          <p:nvPr/>
        </p:nvSpPr>
        <p:spPr>
          <a:xfrm>
            <a:off x="4091866" y="4170190"/>
            <a:ext cx="2322257" cy="54006"/>
          </a:xfrm>
          <a:prstGeom prst="rect">
            <a:avLst/>
          </a:prstGeom>
          <a:solidFill>
            <a:srgbClr val="F4BD2D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/>
            <a:endParaRPr sz="1350" dirty="0">
              <a:solidFill>
                <a:schemeClr val="lt1"/>
              </a:solidFill>
            </a:endParaRPr>
          </a:p>
        </p:txBody>
      </p:sp>
      <p:grpSp>
        <p:nvGrpSpPr>
          <p:cNvPr id="780" name="Shape 780"/>
          <p:cNvGrpSpPr/>
          <p:nvPr/>
        </p:nvGrpSpPr>
        <p:grpSpPr>
          <a:xfrm>
            <a:off x="1598141" y="1996749"/>
            <a:ext cx="2243498" cy="1970354"/>
            <a:chOff x="2227883" y="1330362"/>
            <a:chExt cx="2835931" cy="2627138"/>
          </a:xfrm>
        </p:grpSpPr>
        <p:sp>
          <p:nvSpPr>
            <p:cNvPr id="781" name="Shape 781"/>
            <p:cNvSpPr txBox="1"/>
            <p:nvPr/>
          </p:nvSpPr>
          <p:spPr>
            <a:xfrm>
              <a:off x="2227883" y="1832062"/>
              <a:ext cx="2835931" cy="212543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 marL="128588" indent="-128588" algn="just">
                <a:buFont typeface="Arial" pitchFamily="34" charset="0"/>
                <a:buChar char="•"/>
              </a:pPr>
              <a:r>
                <a:rPr lang="tr-TR" sz="825" dirty="0">
                  <a:latin typeface="+mn-lt"/>
                </a:rPr>
                <a:t>1981 yılında kurulmuş, </a:t>
              </a:r>
              <a:endParaRPr lang="tr-TR" sz="825" dirty="0">
                <a:latin typeface="+mn-lt"/>
              </a:endParaRPr>
            </a:p>
            <a:p>
              <a:pPr algn="just"/>
              <a:r>
                <a:rPr lang="tr-TR" sz="825" dirty="0">
                  <a:latin typeface="+mn-lt"/>
                </a:rPr>
                <a:t>     Londra</a:t>
              </a:r>
              <a:r>
                <a:rPr lang="tr-TR" sz="825" dirty="0">
                  <a:latin typeface="+mn-lt"/>
                </a:rPr>
                <a:t>/ İngiltere </a:t>
              </a:r>
              <a:r>
                <a:rPr lang="tr-TR" sz="825" dirty="0">
                  <a:latin typeface="+mn-lt"/>
                </a:rPr>
                <a:t>merkezli,</a:t>
              </a:r>
              <a:endParaRPr lang="tr-TR" sz="825" dirty="0">
                <a:latin typeface="+mn-lt"/>
              </a:endParaRPr>
            </a:p>
            <a:p>
              <a:pPr algn="just"/>
              <a:endParaRPr lang="tr-TR" sz="825" dirty="0">
                <a:latin typeface="+mn-lt"/>
              </a:endParaRPr>
            </a:p>
            <a:p>
              <a:pPr marL="128588" indent="-128588" algn="just">
                <a:buFont typeface="Arial" pitchFamily="34" charset="0"/>
                <a:buChar char="•"/>
              </a:pPr>
              <a:r>
                <a:rPr lang="tr-TR" sz="825" dirty="0">
                  <a:latin typeface="+mn-lt"/>
                </a:rPr>
                <a:t>Gayrimenkul değerlemesi alanında uluslararası standartların oluşturulması ve üyeler arasındaki işbirliğinin sağlanması misyonuna sahip, </a:t>
              </a:r>
            </a:p>
            <a:p>
              <a:pPr marL="214313" indent="-214313" algn="just">
                <a:buFont typeface="Wingdings" panose="05000000000000000000" pitchFamily="2" charset="2"/>
                <a:buChar char="Ø"/>
              </a:pPr>
              <a:endParaRPr lang="tr-TR" sz="825" dirty="0">
                <a:latin typeface="+mn-lt"/>
              </a:endParaRPr>
            </a:p>
            <a:p>
              <a:pPr marL="128588" indent="-128588" algn="just">
                <a:buFont typeface="Arial" pitchFamily="34" charset="0"/>
                <a:buChar char="•"/>
              </a:pPr>
              <a:r>
                <a:rPr lang="tr-TR" sz="825" dirty="0">
                  <a:latin typeface="+mn-lt"/>
                </a:rPr>
                <a:t>46 ülkeden 55 üye kuruluşa teknik danışmanlık hizmeti sağlayan uluslararası bir kuruluştur</a:t>
              </a:r>
              <a:r>
                <a:rPr lang="tr-TR" sz="825" dirty="0">
                  <a:latin typeface="+mn-lt"/>
                </a:rPr>
                <a:t>.</a:t>
              </a:r>
            </a:p>
            <a:p>
              <a:pPr marL="128588" indent="-128588" algn="just">
                <a:buFont typeface="Arial" pitchFamily="34" charset="0"/>
                <a:buChar char="•"/>
              </a:pPr>
              <a:endParaRPr lang="tr-TR" sz="825" dirty="0">
                <a:latin typeface="+mn-lt"/>
              </a:endParaRPr>
            </a:p>
            <a:p>
              <a:pPr marL="128588" indent="-128588" algn="just">
                <a:buFont typeface="Arial" pitchFamily="34" charset="0"/>
                <a:buChar char="•"/>
              </a:pPr>
              <a:r>
                <a:rPr lang="tr-TR" sz="825" dirty="0">
                  <a:latin typeface="+mn-lt"/>
                </a:rPr>
                <a:t>7 Mart 2016 üye olduk </a:t>
              </a:r>
            </a:p>
            <a:p>
              <a:pPr marL="128588" indent="-128588" algn="just">
                <a:buFont typeface="Arial" pitchFamily="34" charset="0"/>
                <a:buChar char="•"/>
              </a:pPr>
              <a:endParaRPr lang="tr-TR" sz="825" dirty="0">
                <a:latin typeface="+mn-lt"/>
              </a:endParaRPr>
            </a:p>
          </p:txBody>
        </p:sp>
        <p:sp>
          <p:nvSpPr>
            <p:cNvPr id="782" name="Shape 782"/>
            <p:cNvSpPr txBox="1"/>
            <p:nvPr/>
          </p:nvSpPr>
          <p:spPr>
            <a:xfrm>
              <a:off x="2227883" y="1330362"/>
              <a:ext cx="2835931" cy="27699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 lvl="0">
                <a:buSzPct val="25000"/>
              </a:pPr>
              <a:r>
                <a:rPr lang="tr-TR" sz="900" b="1" dirty="0">
                  <a:latin typeface="Georgia" panose="02040502050405020303" pitchFamily="18" charset="0"/>
                </a:rPr>
                <a:t>Uluslararası Değerleme Standartları </a:t>
              </a:r>
              <a:r>
                <a:rPr lang="tr-TR" sz="900" b="1" dirty="0">
                  <a:latin typeface="Georgia" panose="02040502050405020303" pitchFamily="18" charset="0"/>
                </a:rPr>
                <a:t>Konseyi IVSC</a:t>
              </a:r>
              <a:endParaRPr lang="en" sz="900" b="1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783" name="Shape 783"/>
          <p:cNvGrpSpPr/>
          <p:nvPr/>
        </p:nvGrpSpPr>
        <p:grpSpPr>
          <a:xfrm>
            <a:off x="4181620" y="2007410"/>
            <a:ext cx="2243498" cy="1970354"/>
            <a:chOff x="2227883" y="1330362"/>
            <a:chExt cx="2835931" cy="2627139"/>
          </a:xfrm>
        </p:grpSpPr>
        <p:sp>
          <p:nvSpPr>
            <p:cNvPr id="784" name="Shape 784"/>
            <p:cNvSpPr txBox="1"/>
            <p:nvPr/>
          </p:nvSpPr>
          <p:spPr>
            <a:xfrm>
              <a:off x="2227883" y="1649177"/>
              <a:ext cx="2835931" cy="2308323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 marL="128588" indent="-128588">
                <a:buFont typeface="Arial" pitchFamily="34" charset="0"/>
                <a:buChar char="•"/>
              </a:pPr>
              <a:r>
                <a:rPr lang="tr-TR" sz="825" dirty="0"/>
                <a:t>1997 yılında EUROVAL’in devamı olarak kurulan,</a:t>
              </a:r>
            </a:p>
            <a:p>
              <a:pPr marL="128588" indent="-128588">
                <a:buFont typeface="Arial" pitchFamily="34" charset="0"/>
                <a:buChar char="•"/>
              </a:pPr>
              <a:endParaRPr lang="tr-TR" sz="825" dirty="0"/>
            </a:p>
            <a:p>
              <a:pPr marL="128588" indent="-128588">
                <a:buFont typeface="Arial" pitchFamily="34" charset="0"/>
                <a:buChar char="•"/>
              </a:pPr>
              <a:r>
                <a:rPr lang="tr-TR" sz="825" dirty="0"/>
                <a:t>35 Ülkeden 63 Değerleme Kuruluşu ve 70.000 Değerleme Uzmanını bünyesinde barındıran,</a:t>
              </a:r>
            </a:p>
            <a:p>
              <a:pPr marL="128588" indent="-128588">
                <a:buFont typeface="Arial" pitchFamily="34" charset="0"/>
                <a:buChar char="•"/>
              </a:pPr>
              <a:endParaRPr lang="tr-TR" sz="825" dirty="0"/>
            </a:p>
            <a:p>
              <a:pPr marL="128588" indent="-128588">
                <a:buFont typeface="Arial" pitchFamily="34" charset="0"/>
                <a:buChar char="•"/>
              </a:pPr>
              <a:r>
                <a:rPr lang="tr-TR" sz="825" dirty="0"/>
                <a:t>Avrupa Değerleme Standartlarını Düzenleyen ve Uygulanmasını teşvik eden,</a:t>
              </a:r>
            </a:p>
            <a:p>
              <a:pPr marL="128588" indent="-128588">
                <a:buFont typeface="Arial" pitchFamily="34" charset="0"/>
                <a:buChar char="•"/>
              </a:pPr>
              <a:endParaRPr lang="tr-TR" sz="825" dirty="0"/>
            </a:p>
            <a:p>
              <a:pPr marL="128588" indent="-128588">
                <a:buFont typeface="Arial" pitchFamily="34" charset="0"/>
                <a:buChar char="•"/>
              </a:pPr>
              <a:r>
                <a:rPr lang="tr-TR" sz="825" dirty="0"/>
                <a:t>Avrupa Birliği Kuruluşları nezdinde temsil yetkisine haiz bir birlik grubudur</a:t>
              </a:r>
              <a:r>
                <a:rPr lang="tr-TR" sz="825" dirty="0"/>
                <a:t>.</a:t>
              </a:r>
            </a:p>
            <a:p>
              <a:pPr marL="128588" indent="-128588">
                <a:buFont typeface="Arial" pitchFamily="34" charset="0"/>
                <a:buChar char="•"/>
              </a:pPr>
              <a:endParaRPr lang="tr-TR" sz="825" dirty="0"/>
            </a:p>
            <a:p>
              <a:pPr marL="128588" indent="-128588">
                <a:buFont typeface="Arial" pitchFamily="34" charset="0"/>
                <a:buChar char="•"/>
              </a:pPr>
              <a:r>
                <a:rPr lang="tr-TR" sz="825" dirty="0"/>
                <a:t> 22 Ekim 2016 üye </a:t>
              </a:r>
              <a:r>
                <a:rPr lang="tr-TR" sz="900" dirty="0"/>
                <a:t>olduk</a:t>
              </a:r>
              <a:endParaRPr lang="tr-TR" sz="900" dirty="0"/>
            </a:p>
          </p:txBody>
        </p:sp>
        <p:sp>
          <p:nvSpPr>
            <p:cNvPr id="785" name="Shape 785"/>
            <p:cNvSpPr txBox="1"/>
            <p:nvPr/>
          </p:nvSpPr>
          <p:spPr>
            <a:xfrm>
              <a:off x="2227883" y="1330362"/>
              <a:ext cx="2835931" cy="27699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pPr>
                <a:buSzPct val="25000"/>
              </a:pPr>
              <a:r>
                <a:rPr lang="tr-TR" sz="900" b="1" i="1" dirty="0"/>
                <a:t>Avrupa Değerleme Birlikleri Grubu</a:t>
              </a:r>
              <a:r>
                <a:rPr lang="tr-TR" sz="900" b="1" dirty="0"/>
                <a:t> </a:t>
              </a:r>
            </a:p>
            <a:p>
              <a:pPr>
                <a:buSzPct val="25000"/>
              </a:pPr>
              <a:endParaRPr lang="en" sz="900" b="1" dirty="0">
                <a:solidFill>
                  <a:srgbClr val="595959"/>
                </a:solidFill>
              </a:endParaRPr>
            </a:p>
          </p:txBody>
        </p:sp>
      </p:grpSp>
      <p:pic>
        <p:nvPicPr>
          <p:cNvPr id="15" name="Picture 2" descr="Image result for IV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668" y="1313414"/>
            <a:ext cx="615810" cy="61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477" y="1394736"/>
            <a:ext cx="2000000" cy="4476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>
                <a:solidFill>
                  <a:srgbClr val="0070C0"/>
                </a:solidFill>
              </a:rPr>
              <a:t>TDUB ve Eğitim</a:t>
            </a:r>
            <a:endParaRPr lang="en-US" sz="2400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737" y="2378814"/>
            <a:ext cx="1955649" cy="1253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1214753" y="1470602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Değerlemede ana unsur İnsan ve süreç çok </a:t>
            </a:r>
            <a:r>
              <a:rPr lang="tr-TR" sz="1050" b="1" dirty="0"/>
              <a:t>hızlı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Üniversiteler de </a:t>
            </a:r>
            <a:r>
              <a:rPr lang="tr-TR" sz="1050" b="1" dirty="0"/>
              <a:t>bu alana ilgi artmıştır. </a:t>
            </a:r>
            <a:r>
              <a:rPr lang="tr-TR" sz="1050" b="1" dirty="0"/>
              <a:t>L</a:t>
            </a:r>
            <a:r>
              <a:rPr lang="tr-TR" sz="1050" b="1" dirty="0"/>
              <a:t>isans </a:t>
            </a:r>
            <a:r>
              <a:rPr lang="tr-TR" sz="1050" b="1" dirty="0"/>
              <a:t>ve lisans üstü eğitimlere hız verilmiştir.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TDUB Eğitim </a:t>
            </a:r>
            <a:r>
              <a:rPr lang="tr-TR" sz="1050" b="1" dirty="0"/>
              <a:t>Akademisi kurularak sektörün kalitesi yükseltilmeye çalışılmaktadır.</a:t>
            </a:r>
          </a:p>
        </p:txBody>
      </p:sp>
      <p:pic>
        <p:nvPicPr>
          <p:cNvPr id="5" name="Picture 2" descr="Image result for tdu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903" y="751420"/>
            <a:ext cx="939213" cy="92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1667741" y="2849380"/>
            <a:ext cx="28917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itchFamily="2" charset="2"/>
              <a:buChar char="§"/>
            </a:pPr>
            <a:r>
              <a:rPr lang="tr-TR" sz="1050" b="1" dirty="0"/>
              <a:t>Lisanslama Sınavlarına Yönelik Eğitimler</a:t>
            </a:r>
          </a:p>
          <a:p>
            <a:pPr marL="214313" indent="-214313">
              <a:buFont typeface="Wingdings" pitchFamily="2" charset="2"/>
              <a:buChar char="§"/>
            </a:pPr>
            <a:r>
              <a:rPr lang="tr-TR" sz="1050" b="1" dirty="0"/>
              <a:t>Mesleki ve Bireysel Eğitimler</a:t>
            </a:r>
          </a:p>
          <a:p>
            <a:pPr marL="214313" indent="-214313">
              <a:buFont typeface="Wingdings" pitchFamily="2" charset="2"/>
              <a:buChar char="§"/>
            </a:pPr>
            <a:r>
              <a:rPr lang="tr-TR" sz="1050" b="1" dirty="0"/>
              <a:t>Kurumsal Eğitimler</a:t>
            </a:r>
            <a:endParaRPr lang="tr-TR" sz="1050" b="1" dirty="0"/>
          </a:p>
        </p:txBody>
      </p:sp>
    </p:spTree>
    <p:extLst>
      <p:ext uri="{BB962C8B-B14F-4D97-AF65-F5344CB8AC3E}">
        <p14:creationId xmlns:p14="http://schemas.microsoft.com/office/powerpoint/2010/main" val="191672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Gayrimenkul Bilgi Merkezi -1 </a:t>
            </a:r>
            <a:endParaRPr lang="tr-TR" sz="2400" dirty="0">
              <a:solidFill>
                <a:srgbClr val="0070C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714500" y="1615677"/>
            <a:ext cx="45044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algn="just">
              <a:buFont typeface="Arial" pitchFamily="34" charset="0"/>
              <a:buChar char="•"/>
            </a:pPr>
            <a:r>
              <a:rPr lang="tr-TR" sz="1050" b="1" dirty="0">
                <a:solidFill>
                  <a:schemeClr val="tx1"/>
                </a:solidFill>
              </a:rPr>
              <a:t>09 Şubat 2016 </a:t>
            </a:r>
            <a:r>
              <a:rPr lang="tr-TR" sz="1050" b="1" dirty="0"/>
              <a:t>tarihinde, </a:t>
            </a:r>
            <a:r>
              <a:rPr lang="tr-TR" sz="1050" b="1" dirty="0">
                <a:solidFill>
                  <a:srgbClr val="0070C0"/>
                </a:solidFill>
              </a:rPr>
              <a:t>TDUB Gayrimenkul Bilgi Merkezi A.Ş.</a:t>
            </a:r>
            <a:r>
              <a:rPr lang="tr-TR" sz="1050" b="1" dirty="0"/>
              <a:t>  unvanı ile İstanbul’da kurulmuştur</a:t>
            </a:r>
            <a:r>
              <a:rPr lang="tr-TR" sz="1050" b="1" dirty="0"/>
              <a:t>.</a:t>
            </a:r>
          </a:p>
          <a:p>
            <a:pPr marL="214313" indent="-214313" algn="just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 algn="just">
              <a:buFont typeface="Arial" pitchFamily="34" charset="0"/>
              <a:buChar char="•"/>
            </a:pPr>
            <a:r>
              <a:rPr lang="tr-TR" sz="1050" b="1" dirty="0"/>
              <a:t>TDUB işlevini sürdürebilmek için bu yapıyı kurmaya mecburdur.</a:t>
            </a:r>
            <a:endParaRPr lang="tr-TR" sz="1050" b="1" dirty="0"/>
          </a:p>
          <a:p>
            <a:pPr marL="214313" indent="-214313" algn="just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 algn="just">
              <a:buFont typeface="Arial" pitchFamily="34" charset="0"/>
              <a:buChar char="•"/>
            </a:pPr>
            <a:r>
              <a:rPr lang="tr-TR" sz="1050" b="1" dirty="0"/>
              <a:t>TDUB, </a:t>
            </a:r>
            <a:r>
              <a:rPr lang="tr-TR" sz="1050" b="1" dirty="0"/>
              <a:t>kendi üyelerinin </a:t>
            </a:r>
            <a:r>
              <a:rPr lang="tr-TR" sz="1050" b="1" dirty="0"/>
              <a:t>ürettiği tüm rapor bilgilerini, belirlediği esas ve usullerde almaya kanunla yetkilendirilmiştir.</a:t>
            </a:r>
          </a:p>
          <a:p>
            <a:pPr marL="214313" indent="-214313" algn="just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 algn="just">
              <a:buFont typeface="Arial" pitchFamily="34" charset="0"/>
              <a:buChar char="•"/>
            </a:pPr>
            <a:r>
              <a:rPr lang="tr-TR" sz="1050" b="1" dirty="0"/>
              <a:t>TDUB  üyesi değerleme kuruluşlarının elinde mevzuatla saklamak zorunda oldukları </a:t>
            </a:r>
            <a:r>
              <a:rPr lang="tr-TR" sz="1050" b="1" dirty="0">
                <a:solidFill>
                  <a:srgbClr val="0070C0"/>
                </a:solidFill>
              </a:rPr>
              <a:t>15 milyonu aşkın değerleme raporu </a:t>
            </a:r>
            <a:r>
              <a:rPr lang="tr-TR" sz="1050" b="1" dirty="0"/>
              <a:t>bilgisi vardır. Buna her yıl yeni raporlar eklenmektedir.</a:t>
            </a:r>
          </a:p>
          <a:p>
            <a:pPr marL="214313" indent="-214313" algn="just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 algn="just">
              <a:buFont typeface="Arial" pitchFamily="34" charset="0"/>
              <a:buChar char="•"/>
            </a:pPr>
            <a:r>
              <a:rPr lang="tr-TR" sz="1050" b="1" dirty="0"/>
              <a:t>TGBM</a:t>
            </a:r>
            <a:r>
              <a:rPr lang="tr-TR" sz="1050" b="1" dirty="0"/>
              <a:t>, D</a:t>
            </a:r>
            <a:r>
              <a:rPr lang="tr-TR" sz="1050" b="1" dirty="0"/>
              <a:t>eğerleme </a:t>
            </a:r>
            <a:r>
              <a:rPr lang="tr-TR" sz="1050" b="1" dirty="0"/>
              <a:t>raporlarında yer </a:t>
            </a:r>
            <a:r>
              <a:rPr lang="tr-TR" sz="1050" b="1" dirty="0"/>
              <a:t>alan, </a:t>
            </a:r>
            <a:r>
              <a:rPr lang="tr-TR" sz="1050" b="1" dirty="0"/>
              <a:t>standartlaştırılmış verileri toplayarak </a:t>
            </a:r>
            <a:r>
              <a:rPr lang="tr-TR" sz="1050" b="1" dirty="0">
                <a:solidFill>
                  <a:srgbClr val="0070C0"/>
                </a:solidFill>
              </a:rPr>
              <a:t>gayrimenkul veri bankasını </a:t>
            </a:r>
            <a:r>
              <a:rPr lang="tr-TR" sz="1050" b="1" dirty="0"/>
              <a:t>oluşturacak ve güvenli bir şekilde saklanmasını sağlayacaktır.</a:t>
            </a:r>
          </a:p>
          <a:p>
            <a:pPr marL="214313" indent="-214313">
              <a:buFont typeface="Wingdings" panose="05000000000000000000" pitchFamily="2" charset="2"/>
              <a:buChar char="Ø"/>
            </a:pPr>
            <a:endParaRPr lang="tr-TR" sz="1050" dirty="0"/>
          </a:p>
        </p:txBody>
      </p:sp>
      <p:pic>
        <p:nvPicPr>
          <p:cNvPr id="4" name="Picture 2" descr="Image result for tdu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044" y="711593"/>
            <a:ext cx="939213" cy="92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09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" y="642937"/>
            <a:ext cx="6857999" cy="66335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0070C0"/>
                </a:solidFill>
              </a:rPr>
              <a:t>Gayrimenkul Bilgi Merkezi </a:t>
            </a:r>
            <a:r>
              <a:rPr lang="tr-TR" sz="2400" dirty="0">
                <a:solidFill>
                  <a:srgbClr val="0070C0"/>
                </a:solidFill>
              </a:rPr>
              <a:t>-</a:t>
            </a:r>
            <a:r>
              <a:rPr lang="tr-TR" sz="2400" dirty="0">
                <a:solidFill>
                  <a:srgbClr val="0070C0"/>
                </a:solidFill>
              </a:rPr>
              <a:t>2</a:t>
            </a:r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1246911" y="1529995"/>
            <a:ext cx="5299364" cy="2516073"/>
          </a:xfrm>
          <a:prstGeom prst="rect">
            <a:avLst/>
          </a:prstGeom>
          <a:ln>
            <a:solidFill>
              <a:schemeClr val="bg1"/>
            </a:solidFill>
            <a:prstDash val="dashDot"/>
          </a:ln>
        </p:spPr>
        <p:txBody>
          <a:bodyPr wrap="square">
            <a:spAutoFit/>
          </a:bodyPr>
          <a:lstStyle/>
          <a:p>
            <a:pPr lvl="0"/>
            <a:r>
              <a:rPr lang="tr-TR" sz="1050" b="1" dirty="0">
                <a:solidFill>
                  <a:srgbClr val="0070C0"/>
                </a:solidFill>
              </a:rPr>
              <a:t>      GBM’NİN GELİR KAYNAĞI  VE FAALİYET ALANLARI</a:t>
            </a:r>
          </a:p>
          <a:p>
            <a:pPr lvl="0"/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TGBM </a:t>
            </a:r>
            <a:r>
              <a:rPr lang="tr-TR" sz="1050" b="1" dirty="0"/>
              <a:t>kendi gelirini kanundan aldığı hakla ve SPK’ nın onayı ile sağlamaktadır.  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6362 Sayılı Sermaye Piyasası Kanunu’nun 76. </a:t>
            </a:r>
            <a:r>
              <a:rPr lang="tr-TR" sz="1050" b="1" dirty="0"/>
              <a:t>Md. </a:t>
            </a:r>
            <a:r>
              <a:rPr lang="tr-TR" sz="1050" b="1" dirty="0"/>
              <a:t>yetkiye dayanarak </a:t>
            </a:r>
            <a:r>
              <a:rPr lang="tr-TR" sz="1050" b="1" dirty="0"/>
              <a:t>TGBM </a:t>
            </a:r>
            <a:r>
              <a:rPr lang="tr-TR" sz="1050" b="1" dirty="0"/>
              <a:t>Payı ve rapor başına aktarılacak bedele ilişkin </a:t>
            </a:r>
            <a:r>
              <a:rPr lang="tr-TR" sz="1050" b="1" dirty="0"/>
              <a:t>bilgiler, </a:t>
            </a:r>
            <a:r>
              <a:rPr lang="tr-TR" sz="1050" b="1" dirty="0"/>
              <a:t>her yıl resmi gazetede yayımlanarak yürürlüğe girmektedir</a:t>
            </a:r>
            <a:r>
              <a:rPr lang="tr-TR" sz="1050" b="1" dirty="0"/>
              <a:t>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Türkiye genelinde üretilen tüm bilgiler hem TDUB üyelerine , hem de üçüncü kişilere kullandırılabilecek ve Birliğe gelir sağlanabilecek, kamuya bilgi kaynağı yaratabilecektir.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  <a:p>
            <a:pPr marL="214313" indent="-214313">
              <a:buFont typeface="Arial" pitchFamily="34" charset="0"/>
              <a:buChar char="•"/>
            </a:pPr>
            <a:r>
              <a:rPr lang="tr-TR" sz="1050" b="1" dirty="0"/>
              <a:t>Gayrimenkul Değerleme Raporlarında mukayeseli analizler yapılabilecektir. </a:t>
            </a:r>
          </a:p>
          <a:p>
            <a:pPr marL="214313" indent="-214313">
              <a:buFont typeface="Arial" pitchFamily="34" charset="0"/>
              <a:buChar char="•"/>
            </a:pPr>
            <a:endParaRPr lang="tr-TR" sz="1050" b="1" dirty="0"/>
          </a:p>
        </p:txBody>
      </p:sp>
      <p:pic>
        <p:nvPicPr>
          <p:cNvPr id="4" name="Picture 2" descr="Image result for tdu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10" y="710611"/>
            <a:ext cx="939213" cy="92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49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s Slide Master">
  <a:themeElements>
    <a:clrScheme name="Custom 1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1181</Words>
  <Application>Microsoft Office PowerPoint</Application>
  <PresentationFormat>Özel</PresentationFormat>
  <Paragraphs>232</Paragraphs>
  <Slides>20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Wingdings</vt:lpstr>
      <vt:lpstr>Contents Slide Master</vt:lpstr>
      <vt:lpstr>GAYRİMENKUL DEĞERLEME ÇALIŞTAYI                                               Şinasi BAYRAKTAR</vt:lpstr>
      <vt:lpstr>Gayrimenkul ve Değer</vt:lpstr>
      <vt:lpstr>Gelişim süreci</vt:lpstr>
      <vt:lpstr>PowerPoint Sunusu</vt:lpstr>
      <vt:lpstr>TDUB-2 Nasıl bir yapı? </vt:lpstr>
      <vt:lpstr>Uluslararası İlişkiler</vt:lpstr>
      <vt:lpstr>TDUB ve Eğitim</vt:lpstr>
      <vt:lpstr>Gayrimenkul Bilgi Merkezi -1 </vt:lpstr>
      <vt:lpstr>Gayrimenkul Bilgi Merkezi -2</vt:lpstr>
      <vt:lpstr>Gayrimenkul Bilgi Merkezi -3</vt:lpstr>
      <vt:lpstr>Gayrimenkul Bilgi Merkezi -4 </vt:lpstr>
      <vt:lpstr>Değerleme Kuruluşları ve Değerleme Uzmanları</vt:lpstr>
      <vt:lpstr>PowerPoint Sunusu</vt:lpstr>
      <vt:lpstr>PowerPoint Sunusu</vt:lpstr>
      <vt:lpstr>Belge ve bilgi temini</vt:lpstr>
      <vt:lpstr>Gayrimenkul Sigortası </vt:lpstr>
      <vt:lpstr>Tapu ve Kadastro ile İlişkiler</vt:lpstr>
      <vt:lpstr>PowerPoint Sunusu</vt:lpstr>
      <vt:lpstr>PowerPoint Sunusu</vt:lpstr>
      <vt:lpstr>                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GAYRİMENKUL DEĞERLEME ÇALIŞTAYI                                               Şinasi BAYRAKTAR</dc:title>
  <dc:creator>ALİ</dc:creator>
  <cp:lastModifiedBy>Rl</cp:lastModifiedBy>
  <cp:revision>92</cp:revision>
  <dcterms:modified xsi:type="dcterms:W3CDTF">2017-03-01T10:51:31Z</dcterms:modified>
</cp:coreProperties>
</file>