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37"/>
  </p:notesMasterIdLst>
  <p:sldIdLst>
    <p:sldId id="416" r:id="rId2"/>
    <p:sldId id="398" r:id="rId3"/>
    <p:sldId id="399" r:id="rId4"/>
    <p:sldId id="402" r:id="rId5"/>
    <p:sldId id="403" r:id="rId6"/>
    <p:sldId id="404" r:id="rId7"/>
    <p:sldId id="405" r:id="rId8"/>
    <p:sldId id="418" r:id="rId9"/>
    <p:sldId id="406" r:id="rId10"/>
    <p:sldId id="407" r:id="rId11"/>
    <p:sldId id="408" r:id="rId12"/>
    <p:sldId id="409" r:id="rId13"/>
    <p:sldId id="410" r:id="rId14"/>
    <p:sldId id="411" r:id="rId15"/>
    <p:sldId id="412" r:id="rId16"/>
    <p:sldId id="413" r:id="rId17"/>
    <p:sldId id="414" r:id="rId18"/>
    <p:sldId id="417" r:id="rId19"/>
    <p:sldId id="415" r:id="rId20"/>
    <p:sldId id="394" r:id="rId21"/>
    <p:sldId id="395" r:id="rId22"/>
    <p:sldId id="396" r:id="rId23"/>
    <p:sldId id="397" r:id="rId24"/>
    <p:sldId id="388" r:id="rId25"/>
    <p:sldId id="389" r:id="rId26"/>
    <p:sldId id="390" r:id="rId27"/>
    <p:sldId id="391" r:id="rId28"/>
    <p:sldId id="429" r:id="rId29"/>
    <p:sldId id="430" r:id="rId30"/>
    <p:sldId id="428" r:id="rId31"/>
    <p:sldId id="431" r:id="rId32"/>
    <p:sldId id="426" r:id="rId33"/>
    <p:sldId id="427" r:id="rId34"/>
    <p:sldId id="392" r:id="rId35"/>
    <p:sldId id="393" r:id="rId36"/>
  </p:sldIdLst>
  <p:sldSz cx="9144000" cy="6858000" type="screen4x3"/>
  <p:notesSz cx="6808788" cy="99393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CEFD1B93-5C37-4485-ADDF-4D7BCB57EB75}">
          <p14:sldIdLst>
            <p14:sldId id="416"/>
            <p14:sldId id="398"/>
            <p14:sldId id="399"/>
            <p14:sldId id="402"/>
            <p14:sldId id="403"/>
            <p14:sldId id="404"/>
            <p14:sldId id="405"/>
            <p14:sldId id="418"/>
            <p14:sldId id="406"/>
            <p14:sldId id="407"/>
            <p14:sldId id="408"/>
            <p14:sldId id="409"/>
            <p14:sldId id="410"/>
            <p14:sldId id="411"/>
            <p14:sldId id="412"/>
            <p14:sldId id="413"/>
            <p14:sldId id="414"/>
            <p14:sldId id="417"/>
            <p14:sldId id="415"/>
            <p14:sldId id="394"/>
            <p14:sldId id="395"/>
            <p14:sldId id="396"/>
            <p14:sldId id="397"/>
            <p14:sldId id="388"/>
            <p14:sldId id="389"/>
            <p14:sldId id="390"/>
            <p14:sldId id="391"/>
            <p14:sldId id="429"/>
            <p14:sldId id="430"/>
            <p14:sldId id="428"/>
            <p14:sldId id="431"/>
            <p14:sldId id="426"/>
            <p14:sldId id="427"/>
            <p14:sldId id="392"/>
            <p14:sldId id="39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6600"/>
    <a:srgbClr val="FFDF79"/>
    <a:srgbClr val="FFCC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8528" autoAdjust="0"/>
  </p:normalViewPr>
  <p:slideViewPr>
    <p:cSldViewPr>
      <p:cViewPr varScale="1">
        <p:scale>
          <a:sx n="78" d="100"/>
          <a:sy n="78" d="100"/>
        </p:scale>
        <p:origin x="159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9" d="100"/>
        <a:sy n="89" d="100"/>
      </p:scale>
      <p:origin x="0" y="2442"/>
    </p:cViewPr>
  </p:sorterViewPr>
  <p:notesViewPr>
    <p:cSldViewPr>
      <p:cViewPr varScale="1">
        <p:scale>
          <a:sx n="81" d="100"/>
          <a:sy n="81" d="100"/>
        </p:scale>
        <p:origin x="399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51109" cy="497285"/>
          </a:xfrm>
          <a:prstGeom prst="rect">
            <a:avLst/>
          </a:prstGeom>
        </p:spPr>
        <p:txBody>
          <a:bodyPr vert="horz" lIns="91416" tIns="45708" rIns="91416" bIns="45708" rtlCol="0"/>
          <a:lstStyle>
            <a:lvl1pPr algn="l">
              <a:defRPr sz="1200"/>
            </a:lvl1pPr>
          </a:lstStyle>
          <a:p>
            <a:endParaRPr lang="tr-TR"/>
          </a:p>
        </p:txBody>
      </p:sp>
      <p:sp>
        <p:nvSpPr>
          <p:cNvPr id="3" name="Date Placeholder 2"/>
          <p:cNvSpPr>
            <a:spLocks noGrp="1"/>
          </p:cNvSpPr>
          <p:nvPr>
            <p:ph type="dt" idx="1"/>
          </p:nvPr>
        </p:nvSpPr>
        <p:spPr>
          <a:xfrm>
            <a:off x="3856096" y="0"/>
            <a:ext cx="2951109" cy="497285"/>
          </a:xfrm>
          <a:prstGeom prst="rect">
            <a:avLst/>
          </a:prstGeom>
        </p:spPr>
        <p:txBody>
          <a:bodyPr vert="horz" lIns="91416" tIns="45708" rIns="91416" bIns="45708" rtlCol="0"/>
          <a:lstStyle>
            <a:lvl1pPr algn="r">
              <a:defRPr sz="1200"/>
            </a:lvl1pPr>
          </a:lstStyle>
          <a:p>
            <a:fld id="{479AB038-28B3-4A9B-B59B-BC85A54A4C3F}" type="datetimeFigureOut">
              <a:rPr lang="tr-TR" smtClean="0"/>
              <a:pPr/>
              <a:t>10.10.2018</a:t>
            </a:fld>
            <a:endParaRPr lang="tr-TR"/>
          </a:p>
        </p:txBody>
      </p:sp>
      <p:sp>
        <p:nvSpPr>
          <p:cNvPr id="4" name="Slide Image Placeholder 3"/>
          <p:cNvSpPr>
            <a:spLocks noGrp="1" noRot="1" noChangeAspect="1"/>
          </p:cNvSpPr>
          <p:nvPr>
            <p:ph type="sldImg" idx="2"/>
          </p:nvPr>
        </p:nvSpPr>
        <p:spPr>
          <a:xfrm>
            <a:off x="919163" y="744538"/>
            <a:ext cx="4970462" cy="3727450"/>
          </a:xfrm>
          <a:prstGeom prst="rect">
            <a:avLst/>
          </a:prstGeom>
          <a:noFill/>
          <a:ln w="12700">
            <a:solidFill>
              <a:prstClr val="black"/>
            </a:solidFill>
          </a:ln>
        </p:spPr>
        <p:txBody>
          <a:bodyPr vert="horz" lIns="91416" tIns="45708" rIns="91416" bIns="45708" rtlCol="0" anchor="ctr"/>
          <a:lstStyle/>
          <a:p>
            <a:endParaRPr lang="tr-TR"/>
          </a:p>
        </p:txBody>
      </p:sp>
      <p:sp>
        <p:nvSpPr>
          <p:cNvPr id="5" name="Notes Placeholder 4"/>
          <p:cNvSpPr>
            <a:spLocks noGrp="1"/>
          </p:cNvSpPr>
          <p:nvPr>
            <p:ph type="body" sz="quarter" idx="3"/>
          </p:nvPr>
        </p:nvSpPr>
        <p:spPr>
          <a:xfrm>
            <a:off x="681513" y="4721822"/>
            <a:ext cx="5445763" cy="4472385"/>
          </a:xfrm>
          <a:prstGeom prst="rect">
            <a:avLst/>
          </a:prstGeom>
        </p:spPr>
        <p:txBody>
          <a:bodyPr vert="horz" lIns="91416" tIns="45708" rIns="91416" bIns="4570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1" y="9440465"/>
            <a:ext cx="2951109" cy="497285"/>
          </a:xfrm>
          <a:prstGeom prst="rect">
            <a:avLst/>
          </a:prstGeom>
        </p:spPr>
        <p:txBody>
          <a:bodyPr vert="horz" lIns="91416" tIns="45708" rIns="91416" bIns="45708" rtlCol="0" anchor="b"/>
          <a:lstStyle>
            <a:lvl1pPr algn="l">
              <a:defRPr sz="1200"/>
            </a:lvl1pPr>
          </a:lstStyle>
          <a:p>
            <a:endParaRPr lang="tr-TR"/>
          </a:p>
        </p:txBody>
      </p:sp>
      <p:sp>
        <p:nvSpPr>
          <p:cNvPr id="7" name="Slide Number Placeholder 6"/>
          <p:cNvSpPr>
            <a:spLocks noGrp="1"/>
          </p:cNvSpPr>
          <p:nvPr>
            <p:ph type="sldNum" sz="quarter" idx="5"/>
          </p:nvPr>
        </p:nvSpPr>
        <p:spPr>
          <a:xfrm>
            <a:off x="3856096" y="9440465"/>
            <a:ext cx="2951109" cy="497285"/>
          </a:xfrm>
          <a:prstGeom prst="rect">
            <a:avLst/>
          </a:prstGeom>
        </p:spPr>
        <p:txBody>
          <a:bodyPr vert="horz" lIns="91416" tIns="45708" rIns="91416" bIns="45708" rtlCol="0" anchor="b"/>
          <a:lstStyle>
            <a:lvl1pPr algn="r">
              <a:defRPr sz="1200"/>
            </a:lvl1pPr>
          </a:lstStyle>
          <a:p>
            <a:fld id="{318608F5-B669-4A7A-B069-E642B1C0A8EC}" type="slidenum">
              <a:rPr lang="tr-TR" smtClean="0"/>
              <a:pPr/>
              <a:t>‹#›</a:t>
            </a:fld>
            <a:endParaRPr lang="tr-TR"/>
          </a:p>
        </p:txBody>
      </p:sp>
    </p:spTree>
    <p:extLst>
      <p:ext uri="{BB962C8B-B14F-4D97-AF65-F5344CB8AC3E}">
        <p14:creationId xmlns:p14="http://schemas.microsoft.com/office/powerpoint/2010/main" val="3602852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C5382692-6AE4-4572-B2A7-5865B5011AB9}" type="datetime1">
              <a:rPr lang="tr-TR" smtClean="0">
                <a:solidFill>
                  <a:prstClr val="black">
                    <a:tint val="75000"/>
                  </a:prstClr>
                </a:solidFill>
              </a:rPr>
              <a:pPr/>
              <a:t>10.10.2018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3B3F8FBA-AE54-43E9-A846-A1B31AEC14A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26553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4DBD0998-3B15-44D1-9776-22C074449679}" type="datetime1">
              <a:rPr lang="tr-TR" smtClean="0">
                <a:solidFill>
                  <a:prstClr val="black">
                    <a:tint val="75000"/>
                  </a:prstClr>
                </a:solidFill>
              </a:rPr>
              <a:pPr/>
              <a:t>10.10.2018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3B3F8FBA-AE54-43E9-A846-A1B31AEC14A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21287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190418A-D3B0-4EFA-AD7B-031E9E6CF61E}" type="datetime1">
              <a:rPr lang="tr-TR" smtClean="0">
                <a:solidFill>
                  <a:prstClr val="black">
                    <a:tint val="75000"/>
                  </a:prstClr>
                </a:solidFill>
              </a:rPr>
              <a:pPr/>
              <a:t>10.10.2018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3B3F8FBA-AE54-43E9-A846-A1B31AEC14A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02180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19BAF92F-EBA7-46B1-8912-01BD46C58E24}" type="datetime1">
              <a:rPr lang="tr-TR" smtClean="0">
                <a:solidFill>
                  <a:prstClr val="black">
                    <a:tint val="75000"/>
                  </a:prstClr>
                </a:solidFill>
              </a:rPr>
              <a:pPr/>
              <a:t>10.10.2018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3B3F8FBA-AE54-43E9-A846-A1B31AEC14A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28036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59B2FA-3B07-456D-A320-1FBFDB577E3C}" type="datetime1">
              <a:rPr lang="tr-TR" smtClean="0">
                <a:solidFill>
                  <a:prstClr val="black">
                    <a:tint val="75000"/>
                  </a:prstClr>
                </a:solidFill>
              </a:rPr>
              <a:pPr/>
              <a:t>10.10.2018</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3B3F8FBA-AE54-43E9-A846-A1B31AEC14A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84983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F0FE76CF-3BEE-4BED-9A55-FFEFBA6AD072}" type="datetime1">
              <a:rPr lang="tr-TR" smtClean="0">
                <a:solidFill>
                  <a:prstClr val="black">
                    <a:tint val="75000"/>
                  </a:prstClr>
                </a:solidFill>
              </a:rPr>
              <a:pPr/>
              <a:t>10.10.2018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3B3F8FBA-AE54-43E9-A846-A1B31AEC14A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98026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67B7D693-2377-4964-8FA9-6B3DF4BD1688}" type="datetime1">
              <a:rPr lang="tr-TR" smtClean="0">
                <a:solidFill>
                  <a:prstClr val="black">
                    <a:tint val="75000"/>
                  </a:prstClr>
                </a:solidFill>
              </a:rPr>
              <a:pPr/>
              <a:t>10.10.2018</a:t>
            </a:fld>
            <a:endParaRPr lang="tr-TR">
              <a:solidFill>
                <a:prstClr val="black">
                  <a:tint val="75000"/>
                </a:prstClr>
              </a:solidFill>
            </a:endParaRPr>
          </a:p>
        </p:txBody>
      </p:sp>
      <p:sp>
        <p:nvSpPr>
          <p:cNvPr id="8" name="Footer Placeholder 7"/>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9" name="Slide Number Placeholder 8"/>
          <p:cNvSpPr>
            <a:spLocks noGrp="1"/>
          </p:cNvSpPr>
          <p:nvPr>
            <p:ph type="sldNum" sz="quarter" idx="12"/>
          </p:nvPr>
        </p:nvSpPr>
        <p:spPr/>
        <p:txBody>
          <a:bodyPr/>
          <a:lstStyle/>
          <a:p>
            <a:fld id="{3B3F8FBA-AE54-43E9-A846-A1B31AEC14A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32280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C2C75772-9CD4-44CF-A50A-8F9973A0232C}" type="datetime1">
              <a:rPr lang="tr-TR" smtClean="0">
                <a:solidFill>
                  <a:prstClr val="black">
                    <a:tint val="75000"/>
                  </a:prstClr>
                </a:solidFill>
              </a:rPr>
              <a:pPr/>
              <a:t>10.10.2018</a:t>
            </a:fld>
            <a:endParaRPr lang="tr-TR">
              <a:solidFill>
                <a:prstClr val="black">
                  <a:tint val="75000"/>
                </a:prstClr>
              </a:solidFill>
            </a:endParaRPr>
          </a:p>
        </p:txBody>
      </p:sp>
      <p:sp>
        <p:nvSpPr>
          <p:cNvPr id="4" name="Footer Placeholder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ide Number Placeholder 4"/>
          <p:cNvSpPr>
            <a:spLocks noGrp="1"/>
          </p:cNvSpPr>
          <p:nvPr>
            <p:ph type="sldNum" sz="quarter" idx="12"/>
          </p:nvPr>
        </p:nvSpPr>
        <p:spPr/>
        <p:txBody>
          <a:bodyPr/>
          <a:lstStyle/>
          <a:p>
            <a:fld id="{3B3F8FBA-AE54-43E9-A846-A1B31AEC14A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50104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07863F-3E3C-4CA8-9C0A-BC44782029BA}" type="datetime1">
              <a:rPr lang="tr-TR" smtClean="0">
                <a:solidFill>
                  <a:prstClr val="black">
                    <a:tint val="75000"/>
                  </a:prstClr>
                </a:solidFill>
              </a:rPr>
              <a:pPr/>
              <a:t>10.10.2018</a:t>
            </a:fld>
            <a:endParaRPr lang="tr-TR">
              <a:solidFill>
                <a:prstClr val="black">
                  <a:tint val="75000"/>
                </a:prstClr>
              </a:solidFill>
            </a:endParaRPr>
          </a:p>
        </p:txBody>
      </p:sp>
      <p:sp>
        <p:nvSpPr>
          <p:cNvPr id="3" name="Footer Placeholder 2"/>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4" name="Slide Number Placeholder 3"/>
          <p:cNvSpPr>
            <a:spLocks noGrp="1"/>
          </p:cNvSpPr>
          <p:nvPr>
            <p:ph type="sldNum" sz="quarter" idx="12"/>
          </p:nvPr>
        </p:nvSpPr>
        <p:spPr/>
        <p:txBody>
          <a:bodyPr/>
          <a:lstStyle/>
          <a:p>
            <a:fld id="{3B3F8FBA-AE54-43E9-A846-A1B31AEC14A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39110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3EE9D8-97FE-4437-8EFA-1B8A797EBA37}" type="datetime1">
              <a:rPr lang="tr-TR" smtClean="0">
                <a:solidFill>
                  <a:prstClr val="black">
                    <a:tint val="75000"/>
                  </a:prstClr>
                </a:solidFill>
              </a:rPr>
              <a:pPr/>
              <a:t>10.10.2018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3B3F8FBA-AE54-43E9-A846-A1B31AEC14A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95387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1BCCE9-D8D7-4D5E-BE33-FF92CFFC3763}" type="datetime1">
              <a:rPr lang="tr-TR" smtClean="0">
                <a:solidFill>
                  <a:prstClr val="black">
                    <a:tint val="75000"/>
                  </a:prstClr>
                </a:solidFill>
              </a:rPr>
              <a:pPr/>
              <a:t>10.10.2018</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3B3F8FBA-AE54-43E9-A846-A1B31AEC14A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47863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
            <a:lum/>
          </a:blip>
          <a:srcRect/>
          <a:stretch>
            <a:fillRect t="-29000" b="-29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FD384-1A1A-454E-BD1A-A06977D152D9}" type="datetime1">
              <a:rPr lang="tr-TR" smtClean="0">
                <a:solidFill>
                  <a:prstClr val="black">
                    <a:tint val="75000"/>
                  </a:prstClr>
                </a:solidFill>
              </a:rPr>
              <a:pPr/>
              <a:t>10.10.2018</a:t>
            </a:fld>
            <a:endParaRPr lang="tr-T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solidFill>
                  <a:prstClr val="black">
                    <a:tint val="75000"/>
                  </a:prstClr>
                </a:solidFill>
              </a:rPr>
              <a:t>HALK SİGORTA A.Ş.</a:t>
            </a:r>
            <a:endParaRPr lang="tr-T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3F8FBA-AE54-43E9-A846-A1B31AEC14A6}"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6124916"/>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fotoanaliz.hurriyet.com.tr/LiveImages/YeniFotoAnaliz/Yazarlara%20g%F6re%202008'in%20rotas%FD/dolar11.jp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2376264"/>
          </a:xfrm>
        </p:spPr>
        <p:txBody>
          <a:bodyPr>
            <a:noAutofit/>
          </a:bodyPr>
          <a:lstStyle/>
          <a:p>
            <a:pPr marL="0" indent="0" algn="ctr">
              <a:buNone/>
            </a:pPr>
            <a:r>
              <a:rPr lang="tr-TR" sz="4800" b="1" dirty="0" smtClean="0">
                <a:solidFill>
                  <a:srgbClr val="002060"/>
                </a:solidFill>
              </a:rPr>
              <a:t>TAPU VE KADASTRO GENEL MÜDÜRLÜĞÜ </a:t>
            </a:r>
            <a:endParaRPr lang="tr-TR" sz="4400" b="1" dirty="0" smtClean="0">
              <a:solidFill>
                <a:srgbClr val="002060"/>
              </a:solidFill>
            </a:endParaRPr>
          </a:p>
          <a:p>
            <a:pPr marL="0" indent="0" algn="ctr">
              <a:buNone/>
            </a:pPr>
            <a:r>
              <a:rPr lang="tr-TR" sz="4800" b="1" dirty="0" err="1" smtClean="0">
                <a:solidFill>
                  <a:srgbClr val="002060"/>
                </a:solidFill>
              </a:rPr>
              <a:t>Sigor</a:t>
            </a:r>
            <a:r>
              <a:rPr lang="tr-TR" sz="4800" b="1" dirty="0" err="1" smtClean="0">
                <a:solidFill>
                  <a:srgbClr val="FF9933"/>
                </a:solidFill>
              </a:rPr>
              <a:t>TAM</a:t>
            </a:r>
            <a:r>
              <a:rPr lang="tr-TR" sz="4800" b="1" dirty="0" smtClean="0">
                <a:solidFill>
                  <a:srgbClr val="FF9933"/>
                </a:solidFill>
              </a:rPr>
              <a:t> </a:t>
            </a:r>
            <a:r>
              <a:rPr lang="tr-TR" sz="4800" b="1" dirty="0">
                <a:solidFill>
                  <a:srgbClr val="FF9933"/>
                </a:solidFill>
              </a:rPr>
              <a:t>TAMAMLAYICI SAĞLIK </a:t>
            </a:r>
            <a:r>
              <a:rPr lang="tr-TR" sz="4800" b="1" dirty="0" smtClean="0">
                <a:solidFill>
                  <a:srgbClr val="FF9933"/>
                </a:solidFill>
              </a:rPr>
              <a:t>SİGORTASI </a:t>
            </a:r>
          </a:p>
          <a:p>
            <a:pPr marL="0" indent="0" algn="ctr">
              <a:buNone/>
            </a:pPr>
            <a:r>
              <a:rPr lang="tr-TR" sz="4800" b="1" dirty="0" smtClean="0">
                <a:solidFill>
                  <a:srgbClr val="FF9933"/>
                </a:solidFill>
              </a:rPr>
              <a:t>BİLGİLENDİRME SUNUMU</a:t>
            </a:r>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1</a:t>
            </a:fld>
            <a:endParaRPr lang="tr-TR">
              <a:solidFill>
                <a:prstClr val="black">
                  <a:tint val="75000"/>
                </a:prstClr>
              </a:solidFill>
            </a:endParaRPr>
          </a:p>
        </p:txBody>
      </p:sp>
    </p:spTree>
    <p:extLst>
      <p:ext uri="{BB962C8B-B14F-4D97-AF65-F5344CB8AC3E}">
        <p14:creationId xmlns:p14="http://schemas.microsoft.com/office/powerpoint/2010/main" val="2348353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764704"/>
            <a:ext cx="8229600" cy="1080120"/>
          </a:xfrm>
        </p:spPr>
        <p:txBody>
          <a:bodyPr>
            <a:normAutofit/>
          </a:bodyPr>
          <a:lstStyle/>
          <a:p>
            <a:r>
              <a:rPr lang="tr-TR" sz="3200" b="1" dirty="0" smtClean="0">
                <a:solidFill>
                  <a:srgbClr val="FF6600"/>
                </a:solidFill>
              </a:rPr>
              <a:t>YENİLEME GARANTİSİ VE GEÇİŞ POLİÇELER</a:t>
            </a:r>
            <a:endParaRPr lang="tr-TR" sz="3200" b="1" dirty="0">
              <a:solidFill>
                <a:srgbClr val="FF6600"/>
              </a:solidFill>
            </a:endParaRPr>
          </a:p>
        </p:txBody>
      </p:sp>
      <p:sp>
        <p:nvSpPr>
          <p:cNvPr id="3" name="İçerik Yer Tutucusu 2"/>
          <p:cNvSpPr>
            <a:spLocks noGrp="1"/>
          </p:cNvSpPr>
          <p:nvPr>
            <p:ph idx="1"/>
          </p:nvPr>
        </p:nvSpPr>
        <p:spPr>
          <a:xfrm>
            <a:off x="457200" y="1628800"/>
            <a:ext cx="8435280" cy="4727550"/>
          </a:xfrm>
        </p:spPr>
        <p:txBody>
          <a:bodyPr>
            <a:normAutofit fontScale="55000" lnSpcReduction="20000"/>
          </a:bodyPr>
          <a:lstStyle/>
          <a:p>
            <a:pPr algn="just">
              <a:buFont typeface="Wingdings" panose="05000000000000000000" pitchFamily="2" charset="2"/>
              <a:buChar char="Ø"/>
            </a:pPr>
            <a:endParaRPr lang="tr-TR" dirty="0" smtClean="0">
              <a:solidFill>
                <a:srgbClr val="002060"/>
              </a:solidFill>
            </a:endParaRPr>
          </a:p>
          <a:p>
            <a:pPr algn="just">
              <a:buFont typeface="Wingdings" panose="05000000000000000000" pitchFamily="2" charset="2"/>
              <a:buChar char="Ø"/>
            </a:pPr>
            <a:r>
              <a:rPr lang="tr-TR" dirty="0" smtClean="0">
                <a:solidFill>
                  <a:srgbClr val="002060"/>
                </a:solidFill>
              </a:rPr>
              <a:t>Ömür </a:t>
            </a:r>
            <a:r>
              <a:rPr lang="tr-TR" dirty="0">
                <a:solidFill>
                  <a:srgbClr val="002060"/>
                </a:solidFill>
              </a:rPr>
              <a:t>Boyu Yenileme Garantisi hakkı kazanan sigortalıların mevcut üründe devam etmesi durumunda tekrar risk analizi değerlendirmesi ( kapsam dışı, üst limit, ek prim ve katılım payı </a:t>
            </a:r>
            <a:r>
              <a:rPr lang="tr-TR" dirty="0" err="1">
                <a:solidFill>
                  <a:srgbClr val="002060"/>
                </a:solidFill>
              </a:rPr>
              <a:t>v.b</a:t>
            </a:r>
            <a:r>
              <a:rPr lang="tr-TR" dirty="0">
                <a:solidFill>
                  <a:srgbClr val="002060"/>
                </a:solidFill>
              </a:rPr>
              <a:t>. uygulanmaz) yapılmaz. Ancak sigortalının Ömür Boyu Yenileme Garantisi hakkı kazandıktan sonra farklı bir ürün/plana geçmek istemesi durumunda HALK SİGORTA A.Ş yeniden risk analizi yapılır ve şirketçe uygun bulunması durumunda söz konusu ürüne geçiş yapabilir.</a:t>
            </a:r>
          </a:p>
          <a:p>
            <a:pPr algn="just">
              <a:buFont typeface="Wingdings" panose="05000000000000000000" pitchFamily="2" charset="2"/>
              <a:buChar char="Ø"/>
            </a:pPr>
            <a:endParaRPr lang="tr-TR" dirty="0" smtClean="0">
              <a:solidFill>
                <a:srgbClr val="002060"/>
              </a:solidFill>
            </a:endParaRPr>
          </a:p>
          <a:p>
            <a:pPr algn="just">
              <a:buFont typeface="Wingdings" panose="05000000000000000000" pitchFamily="2" charset="2"/>
              <a:buChar char="Ø"/>
            </a:pPr>
            <a:r>
              <a:rPr lang="tr-TR" dirty="0" smtClean="0">
                <a:solidFill>
                  <a:srgbClr val="002060"/>
                </a:solidFill>
              </a:rPr>
              <a:t>Farklı </a:t>
            </a:r>
            <a:r>
              <a:rPr lang="tr-TR" dirty="0">
                <a:solidFill>
                  <a:srgbClr val="002060"/>
                </a:solidFill>
              </a:rPr>
              <a:t>şirketten </a:t>
            </a:r>
            <a:r>
              <a:rPr lang="tr-TR" b="1" dirty="0" err="1">
                <a:solidFill>
                  <a:srgbClr val="002060"/>
                </a:solidFill>
              </a:rPr>
              <a:t>Sigor</a:t>
            </a:r>
            <a:r>
              <a:rPr lang="tr-TR" b="1" dirty="0" err="1">
                <a:solidFill>
                  <a:srgbClr val="FF6600"/>
                </a:solidFill>
              </a:rPr>
              <a:t>TAM</a:t>
            </a:r>
            <a:r>
              <a:rPr lang="tr-TR" b="1" dirty="0">
                <a:solidFill>
                  <a:srgbClr val="FF6600"/>
                </a:solidFill>
              </a:rPr>
              <a:t> </a:t>
            </a:r>
            <a:r>
              <a:rPr lang="tr-TR" dirty="0">
                <a:solidFill>
                  <a:srgbClr val="002060"/>
                </a:solidFill>
              </a:rPr>
              <a:t>Tamamlayıcı Sağlık </a:t>
            </a:r>
            <a:r>
              <a:rPr lang="tr-TR" dirty="0" smtClean="0">
                <a:solidFill>
                  <a:srgbClr val="002060"/>
                </a:solidFill>
              </a:rPr>
              <a:t>Sigortası’ </a:t>
            </a:r>
            <a:r>
              <a:rPr lang="tr-TR" dirty="0" err="1">
                <a:solidFill>
                  <a:srgbClr val="002060"/>
                </a:solidFill>
              </a:rPr>
              <a:t>na</a:t>
            </a:r>
            <a:r>
              <a:rPr lang="tr-TR" dirty="0">
                <a:solidFill>
                  <a:srgbClr val="002060"/>
                </a:solidFill>
              </a:rPr>
              <a:t> yapılacak geçişlerde yenileme garantisi olsun </a:t>
            </a:r>
            <a:r>
              <a:rPr lang="tr-TR" dirty="0" smtClean="0">
                <a:solidFill>
                  <a:srgbClr val="002060"/>
                </a:solidFill>
              </a:rPr>
              <a:t>olmasın HALK SİGORTA tarafından  </a:t>
            </a:r>
            <a:r>
              <a:rPr lang="tr-TR" dirty="0">
                <a:solidFill>
                  <a:srgbClr val="002060"/>
                </a:solidFill>
              </a:rPr>
              <a:t>risk analizi yapılacak, yapılan değerlendirme sonucunda kapsam dışı, üst limit, katılım payı, ek prim </a:t>
            </a:r>
            <a:r>
              <a:rPr lang="tr-TR" dirty="0" err="1">
                <a:solidFill>
                  <a:srgbClr val="002060"/>
                </a:solidFill>
              </a:rPr>
              <a:t>v.b</a:t>
            </a:r>
            <a:r>
              <a:rPr lang="tr-TR" dirty="0">
                <a:solidFill>
                  <a:srgbClr val="002060"/>
                </a:solidFill>
              </a:rPr>
              <a:t>. uygulamalar söz konusu olabilecektir.</a:t>
            </a:r>
          </a:p>
          <a:p>
            <a:pPr algn="just">
              <a:buFont typeface="Wingdings" panose="05000000000000000000" pitchFamily="2" charset="2"/>
              <a:buChar char="Ø"/>
            </a:pPr>
            <a:endParaRPr lang="tr-TR" dirty="0">
              <a:solidFill>
                <a:srgbClr val="002060"/>
              </a:solidFill>
            </a:endParaRPr>
          </a:p>
          <a:p>
            <a:pPr algn="just">
              <a:buFont typeface="Wingdings" panose="05000000000000000000" pitchFamily="2" charset="2"/>
              <a:buChar char="Ø"/>
            </a:pPr>
            <a:r>
              <a:rPr lang="tr-TR" dirty="0">
                <a:solidFill>
                  <a:srgbClr val="002060"/>
                </a:solidFill>
              </a:rPr>
              <a:t>Ömür Boyu Yenileme Garantisi hakkı kazanan sigortalının son kullandığı ürün poliçe yenileme döneminde şirket tarafından yürürlükten kaldırılmış ise mevcut poliçe teminatlarına ve anlaşmalı kurum ağına en uygun, şirketin başka bir ürününe geçişi sağlanarak poliçe yenilemesi yapılır. Böyle bir durumda sigortalının mevcut Ömür Boyu Yenileme Garantisi hakkı saklı tutulacaktır</a:t>
            </a:r>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10</a:t>
            </a:fld>
            <a:endParaRPr lang="tr-TR">
              <a:solidFill>
                <a:prstClr val="black">
                  <a:tint val="75000"/>
                </a:prstClr>
              </a:solidFill>
            </a:endParaRPr>
          </a:p>
        </p:txBody>
      </p:sp>
    </p:spTree>
    <p:extLst>
      <p:ext uri="{BB962C8B-B14F-4D97-AF65-F5344CB8AC3E}">
        <p14:creationId xmlns:p14="http://schemas.microsoft.com/office/powerpoint/2010/main" val="962000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1484" y="737272"/>
            <a:ext cx="8363272" cy="634082"/>
          </a:xfrm>
        </p:spPr>
        <p:txBody>
          <a:bodyPr>
            <a:normAutofit/>
          </a:bodyPr>
          <a:lstStyle/>
          <a:p>
            <a:r>
              <a:rPr lang="tr-TR" sz="3200" b="1" dirty="0" smtClean="0">
                <a:solidFill>
                  <a:srgbClr val="FF6600"/>
                </a:solidFill>
              </a:rPr>
              <a:t>BEKLEME SÜRELERİ</a:t>
            </a:r>
            <a:endParaRPr lang="tr-TR" sz="3200" b="1" dirty="0">
              <a:solidFill>
                <a:srgbClr val="FF6600"/>
              </a:solidFill>
            </a:endParaRPr>
          </a:p>
        </p:txBody>
      </p:sp>
      <p:sp>
        <p:nvSpPr>
          <p:cNvPr id="3" name="İçerik Yer Tutucusu 2"/>
          <p:cNvSpPr>
            <a:spLocks noGrp="1"/>
          </p:cNvSpPr>
          <p:nvPr>
            <p:ph idx="1"/>
          </p:nvPr>
        </p:nvSpPr>
        <p:spPr>
          <a:xfrm>
            <a:off x="481388" y="1450840"/>
            <a:ext cx="8513004" cy="5087590"/>
          </a:xfrm>
        </p:spPr>
        <p:txBody>
          <a:bodyPr>
            <a:normAutofit fontScale="62500" lnSpcReduction="20000"/>
          </a:bodyPr>
          <a:lstStyle/>
          <a:p>
            <a:pPr marL="0" indent="0" algn="just">
              <a:buNone/>
            </a:pPr>
            <a:r>
              <a:rPr lang="tr-TR" dirty="0" smtClean="0">
                <a:solidFill>
                  <a:srgbClr val="002060"/>
                </a:solidFill>
              </a:rPr>
              <a:t> </a:t>
            </a:r>
            <a:r>
              <a:rPr lang="tr-TR" dirty="0">
                <a:solidFill>
                  <a:srgbClr val="002060"/>
                </a:solidFill>
              </a:rPr>
              <a:t>Aşağıda belirtilen hastalık ve komplikasyonlar ile ilgili müdahale ve yatarak tedavi giderleri, rahatsızlığın ani veya kaza sonucu olarak ortaya çıkmasına bakılmaksızın sigorta başlangıç tarihinden </a:t>
            </a:r>
            <a:r>
              <a:rPr lang="tr-TR" dirty="0" smtClean="0">
                <a:solidFill>
                  <a:srgbClr val="002060"/>
                </a:solidFill>
              </a:rPr>
              <a:t>itibaren</a:t>
            </a:r>
          </a:p>
          <a:p>
            <a:pPr marL="0" indent="0" algn="just">
              <a:buNone/>
            </a:pPr>
            <a:r>
              <a:rPr lang="tr-TR" dirty="0" smtClean="0">
                <a:solidFill>
                  <a:srgbClr val="002060"/>
                </a:solidFill>
              </a:rPr>
              <a:t> </a:t>
            </a:r>
            <a:r>
              <a:rPr lang="tr-TR" b="1" u="sng" dirty="0">
                <a:solidFill>
                  <a:srgbClr val="002060"/>
                </a:solidFill>
              </a:rPr>
              <a:t>3 ay süre </a:t>
            </a:r>
            <a:r>
              <a:rPr lang="tr-TR" dirty="0">
                <a:solidFill>
                  <a:srgbClr val="002060"/>
                </a:solidFill>
              </a:rPr>
              <a:t>ile kapsam dışındadır.   </a:t>
            </a:r>
          </a:p>
          <a:p>
            <a:pPr marL="0" indent="0" algn="just">
              <a:buNone/>
            </a:pPr>
            <a:r>
              <a:rPr lang="tr-TR" dirty="0">
                <a:solidFill>
                  <a:srgbClr val="002060"/>
                </a:solidFill>
              </a:rPr>
              <a:t> </a:t>
            </a:r>
          </a:p>
          <a:p>
            <a:pPr marL="514350" lvl="0" indent="-514350" algn="just">
              <a:buFont typeface="+mj-lt"/>
              <a:buAutoNum type="arabicPeriod"/>
            </a:pPr>
            <a:r>
              <a:rPr lang="tr-TR" dirty="0">
                <a:solidFill>
                  <a:srgbClr val="002060"/>
                </a:solidFill>
              </a:rPr>
              <a:t>Her türlü kanser ve kalp hastalıkları, kronik böbrek rahatsızlıkları ve diyaliz, </a:t>
            </a:r>
            <a:r>
              <a:rPr lang="tr-TR" dirty="0" err="1">
                <a:solidFill>
                  <a:srgbClr val="002060"/>
                </a:solidFill>
              </a:rPr>
              <a:t>üriner</a:t>
            </a:r>
            <a:r>
              <a:rPr lang="tr-TR" dirty="0">
                <a:solidFill>
                  <a:srgbClr val="002060"/>
                </a:solidFill>
              </a:rPr>
              <a:t> sistemin taşlı hastalıkları, prostat hastalıkları, </a:t>
            </a:r>
            <a:r>
              <a:rPr lang="tr-TR" dirty="0" err="1">
                <a:solidFill>
                  <a:srgbClr val="002060"/>
                </a:solidFill>
              </a:rPr>
              <a:t>varikosel</a:t>
            </a:r>
            <a:r>
              <a:rPr lang="tr-TR" dirty="0">
                <a:solidFill>
                  <a:srgbClr val="002060"/>
                </a:solidFill>
              </a:rPr>
              <a:t>.</a:t>
            </a:r>
          </a:p>
          <a:p>
            <a:pPr marL="514350" lvl="0" indent="-514350" algn="just">
              <a:buFont typeface="+mj-lt"/>
              <a:buAutoNum type="arabicPeriod"/>
            </a:pPr>
            <a:r>
              <a:rPr lang="tr-TR" dirty="0">
                <a:solidFill>
                  <a:srgbClr val="002060"/>
                </a:solidFill>
              </a:rPr>
              <a:t>Her türlü disk </a:t>
            </a:r>
            <a:r>
              <a:rPr lang="tr-TR" dirty="0" err="1">
                <a:solidFill>
                  <a:srgbClr val="002060"/>
                </a:solidFill>
              </a:rPr>
              <a:t>hernisi</a:t>
            </a:r>
            <a:r>
              <a:rPr lang="tr-TR" dirty="0">
                <a:solidFill>
                  <a:srgbClr val="002060"/>
                </a:solidFill>
              </a:rPr>
              <a:t> (bel fıtığı, boyun fıtığı vb.), diz cerrahisi (</a:t>
            </a:r>
            <a:r>
              <a:rPr lang="tr-TR" dirty="0" err="1">
                <a:solidFill>
                  <a:srgbClr val="002060"/>
                </a:solidFill>
              </a:rPr>
              <a:t>menisküs</a:t>
            </a:r>
            <a:r>
              <a:rPr lang="tr-TR" dirty="0">
                <a:solidFill>
                  <a:srgbClr val="002060"/>
                </a:solidFill>
              </a:rPr>
              <a:t>, </a:t>
            </a:r>
            <a:r>
              <a:rPr lang="tr-TR" dirty="0" err="1" smtClean="0">
                <a:solidFill>
                  <a:srgbClr val="002060"/>
                </a:solidFill>
              </a:rPr>
              <a:t>kondromalazi</a:t>
            </a:r>
            <a:r>
              <a:rPr lang="tr-TR" dirty="0" smtClean="0">
                <a:solidFill>
                  <a:srgbClr val="002060"/>
                </a:solidFill>
              </a:rPr>
              <a:t>, bağ </a:t>
            </a:r>
            <a:r>
              <a:rPr lang="tr-TR" dirty="0" err="1" smtClean="0">
                <a:solidFill>
                  <a:srgbClr val="002060"/>
                </a:solidFill>
              </a:rPr>
              <a:t>rüptürleri</a:t>
            </a:r>
            <a:r>
              <a:rPr lang="tr-TR" dirty="0" smtClean="0">
                <a:solidFill>
                  <a:srgbClr val="002060"/>
                </a:solidFill>
              </a:rPr>
              <a:t> vb.), omuz cerrahisi (</a:t>
            </a:r>
            <a:r>
              <a:rPr lang="tr-TR" dirty="0" err="1" smtClean="0">
                <a:solidFill>
                  <a:srgbClr val="002060"/>
                </a:solidFill>
              </a:rPr>
              <a:t>habitüel</a:t>
            </a:r>
            <a:r>
              <a:rPr lang="tr-TR" dirty="0" smtClean="0">
                <a:solidFill>
                  <a:srgbClr val="002060"/>
                </a:solidFill>
              </a:rPr>
              <a:t> omuz çıkığı, </a:t>
            </a:r>
            <a:r>
              <a:rPr lang="tr-TR" dirty="0" err="1" smtClean="0">
                <a:solidFill>
                  <a:srgbClr val="002060"/>
                </a:solidFill>
              </a:rPr>
              <a:t>rotator</a:t>
            </a:r>
            <a:r>
              <a:rPr lang="tr-TR" dirty="0" smtClean="0">
                <a:solidFill>
                  <a:srgbClr val="002060"/>
                </a:solidFill>
              </a:rPr>
              <a:t> </a:t>
            </a:r>
            <a:r>
              <a:rPr lang="tr-TR" dirty="0" err="1" smtClean="0">
                <a:solidFill>
                  <a:srgbClr val="002060"/>
                </a:solidFill>
              </a:rPr>
              <a:t>cuff</a:t>
            </a:r>
            <a:r>
              <a:rPr lang="tr-TR" dirty="0" smtClean="0">
                <a:solidFill>
                  <a:srgbClr val="002060"/>
                </a:solidFill>
              </a:rPr>
              <a:t> yırtığı, </a:t>
            </a:r>
            <a:r>
              <a:rPr lang="tr-TR" dirty="0" err="1" smtClean="0">
                <a:solidFill>
                  <a:srgbClr val="002060"/>
                </a:solidFill>
              </a:rPr>
              <a:t>impingement</a:t>
            </a:r>
            <a:r>
              <a:rPr lang="tr-TR" dirty="0" smtClean="0">
                <a:solidFill>
                  <a:srgbClr val="002060"/>
                </a:solidFill>
              </a:rPr>
              <a:t> sendromu vb.), omurga cerrahisi ve </a:t>
            </a:r>
            <a:r>
              <a:rPr lang="tr-TR" dirty="0" err="1" smtClean="0">
                <a:solidFill>
                  <a:srgbClr val="002060"/>
                </a:solidFill>
              </a:rPr>
              <a:t>artroskopik</a:t>
            </a:r>
            <a:r>
              <a:rPr lang="tr-TR" dirty="0" smtClean="0">
                <a:solidFill>
                  <a:srgbClr val="002060"/>
                </a:solidFill>
              </a:rPr>
              <a:t> cerrahi işlemleri, endoskopik işlemler, </a:t>
            </a:r>
          </a:p>
          <a:p>
            <a:pPr marL="514350" lvl="0" indent="-514350" algn="just">
              <a:buFont typeface="+mj-lt"/>
              <a:buAutoNum type="arabicPeriod"/>
            </a:pPr>
            <a:r>
              <a:rPr lang="tr-TR" dirty="0" smtClean="0">
                <a:solidFill>
                  <a:srgbClr val="002060"/>
                </a:solidFill>
              </a:rPr>
              <a:t>Her </a:t>
            </a:r>
            <a:r>
              <a:rPr lang="tr-TR" dirty="0">
                <a:solidFill>
                  <a:srgbClr val="002060"/>
                </a:solidFill>
              </a:rPr>
              <a:t>türlü fıtık (kasık fıtığı, mide fıtığı vb.), safra kesesi hastalıkları, safra yolu hastalıkları, katarakt, glokom ve tiroit hastalıkları, </a:t>
            </a:r>
            <a:r>
              <a:rPr lang="tr-TR" dirty="0" err="1">
                <a:solidFill>
                  <a:srgbClr val="002060"/>
                </a:solidFill>
              </a:rPr>
              <a:t>pilonidal</a:t>
            </a:r>
            <a:r>
              <a:rPr lang="tr-TR" dirty="0">
                <a:solidFill>
                  <a:srgbClr val="002060"/>
                </a:solidFill>
              </a:rPr>
              <a:t> sinüs, </a:t>
            </a:r>
            <a:r>
              <a:rPr lang="tr-TR" dirty="0" err="1">
                <a:solidFill>
                  <a:srgbClr val="002060"/>
                </a:solidFill>
              </a:rPr>
              <a:t>tonsillit</a:t>
            </a:r>
            <a:r>
              <a:rPr lang="tr-TR" dirty="0">
                <a:solidFill>
                  <a:srgbClr val="002060"/>
                </a:solidFill>
              </a:rPr>
              <a:t> ,geniz eti ,sinüzit ve orta kulak cerrahisi </a:t>
            </a:r>
          </a:p>
          <a:p>
            <a:pPr marL="514350" lvl="0" indent="-514350" algn="just">
              <a:buFont typeface="+mj-lt"/>
              <a:buAutoNum type="arabicPeriod"/>
            </a:pPr>
            <a:r>
              <a:rPr lang="tr-TR" dirty="0" err="1">
                <a:solidFill>
                  <a:srgbClr val="002060"/>
                </a:solidFill>
              </a:rPr>
              <a:t>Myom</a:t>
            </a:r>
            <a:r>
              <a:rPr lang="tr-TR" dirty="0">
                <a:solidFill>
                  <a:srgbClr val="002060"/>
                </a:solidFill>
              </a:rPr>
              <a:t>, yumurtalık, meme ve rahim hastalıkları, </a:t>
            </a:r>
            <a:r>
              <a:rPr lang="tr-TR" dirty="0" err="1">
                <a:solidFill>
                  <a:srgbClr val="002060"/>
                </a:solidFill>
              </a:rPr>
              <a:t>endometriozis</a:t>
            </a:r>
            <a:r>
              <a:rPr lang="tr-TR" dirty="0">
                <a:solidFill>
                  <a:srgbClr val="002060"/>
                </a:solidFill>
              </a:rPr>
              <a:t>, </a:t>
            </a:r>
            <a:r>
              <a:rPr lang="tr-TR" dirty="0" err="1">
                <a:solidFill>
                  <a:srgbClr val="002060"/>
                </a:solidFill>
              </a:rPr>
              <a:t>sistosel</a:t>
            </a:r>
            <a:r>
              <a:rPr lang="tr-TR" dirty="0">
                <a:solidFill>
                  <a:srgbClr val="002060"/>
                </a:solidFill>
              </a:rPr>
              <a:t>, </a:t>
            </a:r>
            <a:r>
              <a:rPr lang="tr-TR" dirty="0" err="1">
                <a:solidFill>
                  <a:srgbClr val="002060"/>
                </a:solidFill>
              </a:rPr>
              <a:t>rektosel</a:t>
            </a:r>
            <a:r>
              <a:rPr lang="tr-TR" dirty="0">
                <a:solidFill>
                  <a:srgbClr val="002060"/>
                </a:solidFill>
              </a:rPr>
              <a:t> ve </a:t>
            </a:r>
            <a:r>
              <a:rPr lang="tr-TR" dirty="0" err="1">
                <a:solidFill>
                  <a:srgbClr val="002060"/>
                </a:solidFill>
              </a:rPr>
              <a:t>prolapsus</a:t>
            </a:r>
            <a:r>
              <a:rPr lang="tr-TR" dirty="0">
                <a:solidFill>
                  <a:srgbClr val="002060"/>
                </a:solidFill>
              </a:rPr>
              <a:t> </a:t>
            </a:r>
            <a:r>
              <a:rPr lang="tr-TR" dirty="0" err="1">
                <a:solidFill>
                  <a:srgbClr val="002060"/>
                </a:solidFill>
              </a:rPr>
              <a:t>uteri</a:t>
            </a:r>
            <a:r>
              <a:rPr lang="tr-TR" dirty="0">
                <a:solidFill>
                  <a:srgbClr val="002060"/>
                </a:solidFill>
              </a:rPr>
              <a:t> ( rahim sarkması), varis (</a:t>
            </a:r>
            <a:r>
              <a:rPr lang="tr-TR" dirty="0" err="1">
                <a:solidFill>
                  <a:srgbClr val="002060"/>
                </a:solidFill>
              </a:rPr>
              <a:t>özefagus</a:t>
            </a:r>
            <a:r>
              <a:rPr lang="tr-TR" dirty="0">
                <a:solidFill>
                  <a:srgbClr val="002060"/>
                </a:solidFill>
              </a:rPr>
              <a:t> varisleri dahil), </a:t>
            </a:r>
            <a:r>
              <a:rPr lang="tr-TR" dirty="0" err="1">
                <a:solidFill>
                  <a:srgbClr val="002060"/>
                </a:solidFill>
              </a:rPr>
              <a:t>hidrosel</a:t>
            </a:r>
            <a:r>
              <a:rPr lang="tr-TR" dirty="0">
                <a:solidFill>
                  <a:srgbClr val="002060"/>
                </a:solidFill>
              </a:rPr>
              <a:t>, </a:t>
            </a:r>
            <a:r>
              <a:rPr lang="tr-TR" dirty="0" err="1">
                <a:solidFill>
                  <a:srgbClr val="002060"/>
                </a:solidFill>
              </a:rPr>
              <a:t>spermatosel</a:t>
            </a:r>
            <a:r>
              <a:rPr lang="tr-TR" dirty="0">
                <a:solidFill>
                  <a:srgbClr val="002060"/>
                </a:solidFill>
              </a:rPr>
              <a:t>, </a:t>
            </a:r>
          </a:p>
          <a:p>
            <a:pPr marL="514350" lvl="0" indent="-514350" algn="just">
              <a:buFont typeface="+mj-lt"/>
              <a:buAutoNum type="arabicPeriod"/>
            </a:pPr>
            <a:r>
              <a:rPr lang="tr-TR" dirty="0">
                <a:solidFill>
                  <a:srgbClr val="002060"/>
                </a:solidFill>
              </a:rPr>
              <a:t>Organ yetmezlikleri, organ nakilleri.</a:t>
            </a:r>
          </a:p>
          <a:p>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11</a:t>
            </a:fld>
            <a:endParaRPr lang="tr-TR">
              <a:solidFill>
                <a:prstClr val="black">
                  <a:tint val="75000"/>
                </a:prstClr>
              </a:solidFill>
            </a:endParaRPr>
          </a:p>
        </p:txBody>
      </p:sp>
    </p:spTree>
    <p:extLst>
      <p:ext uri="{BB962C8B-B14F-4D97-AF65-F5344CB8AC3E}">
        <p14:creationId xmlns:p14="http://schemas.microsoft.com/office/powerpoint/2010/main" val="28794418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2372" y="951719"/>
            <a:ext cx="8363272" cy="634082"/>
          </a:xfrm>
        </p:spPr>
        <p:txBody>
          <a:bodyPr>
            <a:normAutofit/>
          </a:bodyPr>
          <a:lstStyle/>
          <a:p>
            <a:r>
              <a:rPr lang="tr-TR" sz="3200" b="1" dirty="0" smtClean="0">
                <a:solidFill>
                  <a:srgbClr val="FF6600"/>
                </a:solidFill>
              </a:rPr>
              <a:t>BEKLEME SÜRELERİ</a:t>
            </a:r>
            <a:endParaRPr lang="tr-TR" sz="3200" b="1" dirty="0">
              <a:solidFill>
                <a:srgbClr val="FF6600"/>
              </a:solidFill>
            </a:endParaRPr>
          </a:p>
        </p:txBody>
      </p:sp>
      <p:sp>
        <p:nvSpPr>
          <p:cNvPr id="3" name="İçerik Yer Tutucusu 2"/>
          <p:cNvSpPr>
            <a:spLocks noGrp="1"/>
          </p:cNvSpPr>
          <p:nvPr>
            <p:ph idx="1"/>
          </p:nvPr>
        </p:nvSpPr>
        <p:spPr>
          <a:xfrm>
            <a:off x="323528" y="1268760"/>
            <a:ext cx="8640960" cy="5184576"/>
          </a:xfrm>
        </p:spPr>
        <p:txBody>
          <a:bodyPr>
            <a:noAutofit/>
          </a:bodyPr>
          <a:lstStyle/>
          <a:p>
            <a:pPr marL="0" indent="0" algn="just">
              <a:buNone/>
            </a:pPr>
            <a:endParaRPr lang="tr-TR" sz="2000" dirty="0" smtClean="0">
              <a:solidFill>
                <a:srgbClr val="002060"/>
              </a:solidFill>
            </a:endParaRPr>
          </a:p>
          <a:p>
            <a:pPr marL="0" indent="0" algn="just">
              <a:buNone/>
            </a:pPr>
            <a:r>
              <a:rPr lang="tr-TR" sz="2000" dirty="0" smtClean="0">
                <a:solidFill>
                  <a:srgbClr val="002060"/>
                </a:solidFill>
              </a:rPr>
              <a:t>Poliçe </a:t>
            </a:r>
            <a:r>
              <a:rPr lang="tr-TR" sz="2000" dirty="0">
                <a:solidFill>
                  <a:srgbClr val="002060"/>
                </a:solidFill>
              </a:rPr>
              <a:t>başlangıç tarihinde mevcut olmayan, aşağıda belirtilen hastalık ve komplikasyonlar ile ilgili müdahale </a:t>
            </a:r>
            <a:r>
              <a:rPr lang="tr-TR" sz="2000" dirty="0" smtClean="0">
                <a:solidFill>
                  <a:srgbClr val="002060"/>
                </a:solidFill>
              </a:rPr>
              <a:t>ve/veya </a:t>
            </a:r>
            <a:r>
              <a:rPr lang="tr-TR" sz="2000" dirty="0">
                <a:solidFill>
                  <a:srgbClr val="002060"/>
                </a:solidFill>
              </a:rPr>
              <a:t>yatarak tedavi giderleri, rahatsızlığın ani veya kaza sonucu olarak ortaya çıkmasına bakılmaksızın sigorta başlangıç tarihinden itibaren </a:t>
            </a:r>
            <a:r>
              <a:rPr lang="tr-TR" sz="2000" b="1" u="sng" dirty="0" smtClean="0">
                <a:solidFill>
                  <a:srgbClr val="002060"/>
                </a:solidFill>
              </a:rPr>
              <a:t>3 </a:t>
            </a:r>
            <a:r>
              <a:rPr lang="tr-TR" sz="2000" b="1" u="sng" dirty="0">
                <a:solidFill>
                  <a:srgbClr val="002060"/>
                </a:solidFill>
              </a:rPr>
              <a:t>YIL </a:t>
            </a:r>
            <a:r>
              <a:rPr lang="tr-TR" sz="2000" dirty="0">
                <a:solidFill>
                  <a:srgbClr val="002060"/>
                </a:solidFill>
              </a:rPr>
              <a:t>süre ile kapsam dışındadır.  </a:t>
            </a:r>
            <a:endParaRPr lang="tr-TR" sz="2000" dirty="0" smtClean="0">
              <a:solidFill>
                <a:srgbClr val="002060"/>
              </a:solidFill>
            </a:endParaRPr>
          </a:p>
          <a:p>
            <a:pPr marL="0" indent="0" algn="just">
              <a:buNone/>
            </a:pPr>
            <a:r>
              <a:rPr lang="tr-TR" sz="2000" dirty="0" smtClean="0">
                <a:solidFill>
                  <a:srgbClr val="002060"/>
                </a:solidFill>
              </a:rPr>
              <a:t> </a:t>
            </a:r>
            <a:endParaRPr lang="tr-TR" sz="2000" dirty="0">
              <a:solidFill>
                <a:srgbClr val="002060"/>
              </a:solidFill>
            </a:endParaRPr>
          </a:p>
          <a:p>
            <a:pPr marL="514350" lvl="0" indent="-514350" algn="just">
              <a:buFont typeface="+mj-lt"/>
              <a:buAutoNum type="arabicPeriod"/>
            </a:pPr>
            <a:r>
              <a:rPr lang="tr-TR" sz="2000" dirty="0" smtClean="0">
                <a:solidFill>
                  <a:srgbClr val="002060"/>
                </a:solidFill>
              </a:rPr>
              <a:t>Omurga </a:t>
            </a:r>
            <a:r>
              <a:rPr lang="tr-TR" sz="2000" dirty="0">
                <a:solidFill>
                  <a:srgbClr val="002060"/>
                </a:solidFill>
              </a:rPr>
              <a:t>şekil bozuklukları tedavisi ile ilgili giderler, Ameliyat nedenine bakılmaksızın nazal </a:t>
            </a:r>
            <a:r>
              <a:rPr lang="tr-TR" sz="2000" dirty="0" err="1">
                <a:solidFill>
                  <a:srgbClr val="002060"/>
                </a:solidFill>
              </a:rPr>
              <a:t>septum</a:t>
            </a:r>
            <a:r>
              <a:rPr lang="tr-TR" sz="2000" dirty="0">
                <a:solidFill>
                  <a:srgbClr val="002060"/>
                </a:solidFill>
              </a:rPr>
              <a:t> ve buruna ait her tür yapısal bozukluğa yönelik cerrahi girişimler (</a:t>
            </a:r>
            <a:r>
              <a:rPr lang="tr-TR" sz="2000" dirty="0" err="1">
                <a:solidFill>
                  <a:srgbClr val="002060"/>
                </a:solidFill>
              </a:rPr>
              <a:t>septum</a:t>
            </a:r>
            <a:r>
              <a:rPr lang="tr-TR" sz="2000" dirty="0">
                <a:solidFill>
                  <a:srgbClr val="002060"/>
                </a:solidFill>
              </a:rPr>
              <a:t> </a:t>
            </a:r>
            <a:r>
              <a:rPr lang="tr-TR" sz="2000" dirty="0" err="1">
                <a:solidFill>
                  <a:srgbClr val="002060"/>
                </a:solidFill>
              </a:rPr>
              <a:t>deviasyonu</a:t>
            </a:r>
            <a:r>
              <a:rPr lang="tr-TR" sz="2000" dirty="0">
                <a:solidFill>
                  <a:srgbClr val="002060"/>
                </a:solidFill>
              </a:rPr>
              <a:t>, SMR, </a:t>
            </a:r>
            <a:r>
              <a:rPr lang="tr-TR" sz="2000" dirty="0" err="1">
                <a:solidFill>
                  <a:srgbClr val="002060"/>
                </a:solidFill>
              </a:rPr>
              <a:t>septoplasti,nazal</a:t>
            </a:r>
            <a:r>
              <a:rPr lang="tr-TR" sz="2000" dirty="0">
                <a:solidFill>
                  <a:srgbClr val="002060"/>
                </a:solidFill>
              </a:rPr>
              <a:t> </a:t>
            </a:r>
            <a:r>
              <a:rPr lang="tr-TR" sz="2000" dirty="0" err="1">
                <a:solidFill>
                  <a:srgbClr val="002060"/>
                </a:solidFill>
              </a:rPr>
              <a:t>valv</a:t>
            </a:r>
            <a:r>
              <a:rPr lang="tr-TR" sz="2000" dirty="0">
                <a:solidFill>
                  <a:srgbClr val="002060"/>
                </a:solidFill>
              </a:rPr>
              <a:t> operasyonları) ile ameliyat ve girişimler,</a:t>
            </a:r>
          </a:p>
          <a:p>
            <a:pPr marL="514350" lvl="0" indent="-514350" algn="just">
              <a:buFont typeface="+mj-lt"/>
              <a:buAutoNum type="arabicPeriod"/>
            </a:pPr>
            <a:r>
              <a:rPr lang="tr-TR" sz="2000" dirty="0">
                <a:solidFill>
                  <a:srgbClr val="002060"/>
                </a:solidFill>
              </a:rPr>
              <a:t>Tanısı ileri yaşta konulsa dahi doğuştan gelen tüm hastalık ve sakatlıklar (doğumsal anomaliler, genetik bozukluklar),   </a:t>
            </a:r>
          </a:p>
          <a:p>
            <a:pPr marL="514350" lvl="0" indent="-514350" algn="just">
              <a:buFont typeface="+mj-lt"/>
              <a:buAutoNum type="arabicPeriod"/>
            </a:pPr>
            <a:r>
              <a:rPr lang="tr-TR" sz="2000" dirty="0">
                <a:solidFill>
                  <a:srgbClr val="002060"/>
                </a:solidFill>
              </a:rPr>
              <a:t>Sebep ne olursa olsun her türlü </a:t>
            </a:r>
            <a:r>
              <a:rPr lang="tr-TR" sz="2000" dirty="0" err="1">
                <a:solidFill>
                  <a:srgbClr val="002060"/>
                </a:solidFill>
              </a:rPr>
              <a:t>Bariatrik</a:t>
            </a:r>
            <a:r>
              <a:rPr lang="tr-TR" sz="2000" dirty="0">
                <a:solidFill>
                  <a:srgbClr val="002060"/>
                </a:solidFill>
              </a:rPr>
              <a:t> Cerrahi yöntemleri (</a:t>
            </a:r>
            <a:r>
              <a:rPr lang="tr-TR" sz="2000" dirty="0" err="1">
                <a:solidFill>
                  <a:srgbClr val="002060"/>
                </a:solidFill>
              </a:rPr>
              <a:t>Gastrik</a:t>
            </a:r>
            <a:r>
              <a:rPr lang="tr-TR" sz="2000" dirty="0">
                <a:solidFill>
                  <a:srgbClr val="002060"/>
                </a:solidFill>
              </a:rPr>
              <a:t> bypass, mide balonu, mide tüpü, mide kelepçesi, mide küçültme ameliyatları, </a:t>
            </a:r>
            <a:r>
              <a:rPr lang="tr-TR" sz="2000" dirty="0" err="1">
                <a:solidFill>
                  <a:srgbClr val="002060"/>
                </a:solidFill>
              </a:rPr>
              <a:t>biliopankreatik</a:t>
            </a:r>
            <a:r>
              <a:rPr lang="tr-TR" sz="2000" dirty="0">
                <a:solidFill>
                  <a:srgbClr val="002060"/>
                </a:solidFill>
              </a:rPr>
              <a:t> </a:t>
            </a:r>
            <a:r>
              <a:rPr lang="tr-TR" sz="2000" dirty="0" err="1">
                <a:solidFill>
                  <a:srgbClr val="002060"/>
                </a:solidFill>
              </a:rPr>
              <a:t>diversiyon</a:t>
            </a:r>
            <a:r>
              <a:rPr lang="tr-TR" sz="2000" dirty="0">
                <a:solidFill>
                  <a:srgbClr val="002060"/>
                </a:solidFill>
              </a:rPr>
              <a:t>, </a:t>
            </a:r>
            <a:r>
              <a:rPr lang="tr-TR" sz="2000" dirty="0" err="1">
                <a:solidFill>
                  <a:srgbClr val="002060"/>
                </a:solidFill>
              </a:rPr>
              <a:t>Jejuno-ileostomi</a:t>
            </a:r>
            <a:r>
              <a:rPr lang="tr-TR" sz="2000" dirty="0">
                <a:solidFill>
                  <a:srgbClr val="002060"/>
                </a:solidFill>
              </a:rPr>
              <a:t>, barsak kısaltılması vb</a:t>
            </a:r>
            <a:r>
              <a:rPr lang="tr-TR" sz="2000" dirty="0" smtClean="0">
                <a:solidFill>
                  <a:srgbClr val="002060"/>
                </a:solidFill>
              </a:rPr>
              <a:t>.</a:t>
            </a:r>
            <a:endParaRPr lang="tr-TR" sz="2000" dirty="0">
              <a:solidFill>
                <a:srgbClr val="002060"/>
              </a:solidFill>
            </a:endParaRPr>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12</a:t>
            </a:fld>
            <a:endParaRPr lang="tr-TR">
              <a:solidFill>
                <a:prstClr val="black">
                  <a:tint val="75000"/>
                </a:prstClr>
              </a:solidFill>
            </a:endParaRPr>
          </a:p>
        </p:txBody>
      </p:sp>
    </p:spTree>
    <p:extLst>
      <p:ext uri="{BB962C8B-B14F-4D97-AF65-F5344CB8AC3E}">
        <p14:creationId xmlns:p14="http://schemas.microsoft.com/office/powerpoint/2010/main" val="30362995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9512" y="781984"/>
            <a:ext cx="8229600" cy="562074"/>
          </a:xfrm>
        </p:spPr>
        <p:txBody>
          <a:bodyPr>
            <a:normAutofit fontScale="90000"/>
          </a:bodyPr>
          <a:lstStyle/>
          <a:p>
            <a:r>
              <a:rPr lang="tr-TR" sz="3200" b="1" dirty="0" smtClean="0">
                <a:solidFill>
                  <a:srgbClr val="FF6600"/>
                </a:solidFill>
              </a:rPr>
              <a:t>TEMİNAT DIŞI KALAN HALLER</a:t>
            </a:r>
            <a:endParaRPr lang="tr-TR" sz="3200" b="1" dirty="0">
              <a:solidFill>
                <a:srgbClr val="FF6600"/>
              </a:solidFill>
            </a:endParaRPr>
          </a:p>
        </p:txBody>
      </p:sp>
      <p:sp>
        <p:nvSpPr>
          <p:cNvPr id="3" name="İçerik Yer Tutucusu 2"/>
          <p:cNvSpPr>
            <a:spLocks noGrp="1"/>
          </p:cNvSpPr>
          <p:nvPr>
            <p:ph idx="1"/>
          </p:nvPr>
        </p:nvSpPr>
        <p:spPr>
          <a:xfrm>
            <a:off x="457200" y="1344058"/>
            <a:ext cx="8435280" cy="5012292"/>
          </a:xfrm>
        </p:spPr>
        <p:txBody>
          <a:bodyPr>
            <a:normAutofit fontScale="55000" lnSpcReduction="20000"/>
          </a:bodyPr>
          <a:lstStyle/>
          <a:p>
            <a:pPr marL="0" indent="0">
              <a:buNone/>
            </a:pPr>
            <a:r>
              <a:rPr lang="tr-TR" sz="3600" dirty="0">
                <a:solidFill>
                  <a:srgbClr val="002060"/>
                </a:solidFill>
              </a:rPr>
              <a:t>Aşağıda belirtilen durumlar, tedaviler ve giderler, Sağlık Sigortası Genel Şartları’ </a:t>
            </a:r>
            <a:r>
              <a:rPr lang="tr-TR" sz="3600" dirty="0" err="1">
                <a:solidFill>
                  <a:srgbClr val="002060"/>
                </a:solidFill>
              </a:rPr>
              <a:t>nın</a:t>
            </a:r>
            <a:r>
              <a:rPr lang="tr-TR" sz="3600" dirty="0">
                <a:solidFill>
                  <a:srgbClr val="002060"/>
                </a:solidFill>
              </a:rPr>
              <a:t> 2. ve 3. Maddesine ek olarak sigorta teminatı dışında tutulmuştur. Sigortacı bunlardan dolayı yükümlülük altına giremez.</a:t>
            </a:r>
          </a:p>
          <a:p>
            <a:pPr marL="0" indent="0" algn="just">
              <a:buNone/>
            </a:pPr>
            <a:endParaRPr lang="tr-TR" sz="3600" dirty="0">
              <a:solidFill>
                <a:srgbClr val="002060"/>
              </a:solidFill>
            </a:endParaRPr>
          </a:p>
          <a:p>
            <a:pPr lvl="0" algn="just">
              <a:buFont typeface="Wingdings" panose="05000000000000000000" pitchFamily="2" charset="2"/>
              <a:buChar char="ü"/>
            </a:pPr>
            <a:r>
              <a:rPr lang="tr-TR" sz="3600" dirty="0">
                <a:solidFill>
                  <a:srgbClr val="002060"/>
                </a:solidFill>
              </a:rPr>
              <a:t>Beyan edilmiş dahi olsa, Sigortalının poliçe başlangıç tarihinden önce var olan şikayet ve hastalıkları ile ilgili her türlü sağlık giderleri, bunlara bağlı </a:t>
            </a:r>
            <a:r>
              <a:rPr lang="tr-TR" sz="3600" dirty="0" err="1">
                <a:solidFill>
                  <a:srgbClr val="002060"/>
                </a:solidFill>
              </a:rPr>
              <a:t>nüks</a:t>
            </a:r>
            <a:r>
              <a:rPr lang="tr-TR" sz="3600" dirty="0">
                <a:solidFill>
                  <a:srgbClr val="002060"/>
                </a:solidFill>
              </a:rPr>
              <a:t> ve komplikasyonları</a:t>
            </a:r>
            <a:r>
              <a:rPr lang="tr-TR" sz="3600" dirty="0" smtClean="0">
                <a:solidFill>
                  <a:srgbClr val="002060"/>
                </a:solidFill>
              </a:rPr>
              <a:t>,</a:t>
            </a:r>
          </a:p>
          <a:p>
            <a:pPr lvl="0" algn="just">
              <a:buFont typeface="Wingdings" panose="05000000000000000000" pitchFamily="2" charset="2"/>
              <a:buChar char="ü"/>
            </a:pPr>
            <a:endParaRPr lang="tr-TR" sz="3600" dirty="0">
              <a:solidFill>
                <a:srgbClr val="002060"/>
              </a:solidFill>
            </a:endParaRPr>
          </a:p>
          <a:p>
            <a:pPr lvl="0" algn="just">
              <a:buFont typeface="Wingdings" panose="05000000000000000000" pitchFamily="2" charset="2"/>
              <a:buChar char="ü"/>
            </a:pPr>
            <a:r>
              <a:rPr lang="tr-TR" sz="3600" dirty="0">
                <a:solidFill>
                  <a:srgbClr val="002060"/>
                </a:solidFill>
              </a:rPr>
              <a:t>SGK tarafından sağlanan Genel Sağlık Sigortası’nın aktif olmadığı (işten ayrılma, prim ödenmemesi vb.) durumlarda meydana gelen sağlık giderleri, </a:t>
            </a:r>
            <a:endParaRPr lang="tr-TR" sz="3600" dirty="0" smtClean="0">
              <a:solidFill>
                <a:srgbClr val="002060"/>
              </a:solidFill>
            </a:endParaRPr>
          </a:p>
          <a:p>
            <a:pPr marL="0" lvl="0" indent="0" algn="just">
              <a:buNone/>
            </a:pPr>
            <a:endParaRPr lang="tr-TR" sz="3600" dirty="0">
              <a:solidFill>
                <a:srgbClr val="002060"/>
              </a:solidFill>
            </a:endParaRPr>
          </a:p>
          <a:p>
            <a:pPr lvl="0" algn="just">
              <a:buFont typeface="Wingdings" panose="05000000000000000000" pitchFamily="2" charset="2"/>
              <a:buChar char="ü"/>
            </a:pPr>
            <a:r>
              <a:rPr lang="tr-TR" sz="3600" dirty="0">
                <a:solidFill>
                  <a:srgbClr val="002060"/>
                </a:solidFill>
              </a:rPr>
              <a:t>SGK tarafından ödenmesine kurallar dahilinde izin verilen, sağlık kurumu tarafından temin edilerek yatarak tedavide kullanılan malzemeler ve ilaçların karşılanma usulleri dışında kalan, anlaşmalı kurumlarla yapılan protokol kapsamında kullanılan malzemeler dışında SGK tarafından karşılanmayan sağlık hizmetleri, </a:t>
            </a:r>
          </a:p>
          <a:p>
            <a:pPr marL="0" indent="0">
              <a:buNone/>
            </a:pPr>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13</a:t>
            </a:fld>
            <a:endParaRPr lang="tr-TR">
              <a:solidFill>
                <a:prstClr val="black">
                  <a:tint val="75000"/>
                </a:prstClr>
              </a:solidFill>
            </a:endParaRPr>
          </a:p>
        </p:txBody>
      </p:sp>
    </p:spTree>
    <p:extLst>
      <p:ext uri="{BB962C8B-B14F-4D97-AF65-F5344CB8AC3E}">
        <p14:creationId xmlns:p14="http://schemas.microsoft.com/office/powerpoint/2010/main" val="26101293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8259" y="849312"/>
            <a:ext cx="8229600" cy="490066"/>
          </a:xfrm>
        </p:spPr>
        <p:txBody>
          <a:bodyPr>
            <a:noAutofit/>
          </a:bodyPr>
          <a:lstStyle/>
          <a:p>
            <a:r>
              <a:rPr lang="tr-TR" sz="3200" b="1" dirty="0">
                <a:solidFill>
                  <a:srgbClr val="FF6600"/>
                </a:solidFill>
              </a:rPr>
              <a:t>TEMİNAT DIŞI KALAN HALLER</a:t>
            </a:r>
            <a:endParaRPr lang="tr-TR" sz="3200" dirty="0"/>
          </a:p>
        </p:txBody>
      </p:sp>
      <p:sp>
        <p:nvSpPr>
          <p:cNvPr id="3" name="İçerik Yer Tutucusu 2"/>
          <p:cNvSpPr>
            <a:spLocks noGrp="1"/>
          </p:cNvSpPr>
          <p:nvPr>
            <p:ph idx="1"/>
          </p:nvPr>
        </p:nvSpPr>
        <p:spPr>
          <a:xfrm>
            <a:off x="457200" y="1600200"/>
            <a:ext cx="8363272" cy="4756150"/>
          </a:xfrm>
        </p:spPr>
        <p:txBody>
          <a:bodyPr>
            <a:normAutofit fontScale="62500" lnSpcReduction="20000"/>
          </a:bodyPr>
          <a:lstStyle/>
          <a:p>
            <a:pPr algn="just">
              <a:buFont typeface="Wingdings" panose="05000000000000000000" pitchFamily="2" charset="2"/>
              <a:buChar char="ü"/>
            </a:pPr>
            <a:r>
              <a:rPr lang="tr-TR" dirty="0">
                <a:solidFill>
                  <a:srgbClr val="002060"/>
                </a:solidFill>
              </a:rPr>
              <a:t>Poliçede belirtilen kullanım adedini ve/veya teminat limitini ve/veya katılım payını aşan ayakta tedavi giderleri ile;5510 Sosyal Sigortalar ve Genel Sağlık Sigortası Kanunu ilgili maddesi gereği sağlık hizmetlerinden yararlananların ödemekle yükümlü oldukları katılım payları, Uzman Hekim Raporu ve Sağlık Kurulu Raporları için oluşacak sağlık giderleri, </a:t>
            </a:r>
          </a:p>
          <a:p>
            <a:pPr lvl="0" algn="just">
              <a:buFont typeface="Wingdings" panose="05000000000000000000" pitchFamily="2" charset="2"/>
              <a:buChar char="ü"/>
            </a:pPr>
            <a:endParaRPr lang="tr-TR" dirty="0" smtClean="0">
              <a:solidFill>
                <a:srgbClr val="002060"/>
              </a:solidFill>
            </a:endParaRPr>
          </a:p>
          <a:p>
            <a:pPr lvl="0" algn="just">
              <a:buFont typeface="Wingdings" panose="05000000000000000000" pitchFamily="2" charset="2"/>
              <a:buChar char="ü"/>
            </a:pPr>
            <a:r>
              <a:rPr lang="tr-TR" dirty="0" smtClean="0">
                <a:solidFill>
                  <a:srgbClr val="002060"/>
                </a:solidFill>
              </a:rPr>
              <a:t>Anlaşmasız </a:t>
            </a:r>
            <a:r>
              <a:rPr lang="tr-TR" dirty="0">
                <a:solidFill>
                  <a:srgbClr val="002060"/>
                </a:solidFill>
              </a:rPr>
              <a:t>Ambulans ücretleri (şehir içi ve şehir dışı dahil</a:t>
            </a:r>
            <a:r>
              <a:rPr lang="tr-TR" dirty="0" smtClean="0">
                <a:solidFill>
                  <a:srgbClr val="002060"/>
                </a:solidFill>
              </a:rPr>
              <a:t>)</a:t>
            </a:r>
          </a:p>
          <a:p>
            <a:pPr lvl="0" algn="just">
              <a:buFont typeface="Wingdings" panose="05000000000000000000" pitchFamily="2" charset="2"/>
              <a:buChar char="ü"/>
            </a:pPr>
            <a:endParaRPr lang="tr-TR" dirty="0">
              <a:solidFill>
                <a:srgbClr val="002060"/>
              </a:solidFill>
            </a:endParaRPr>
          </a:p>
          <a:p>
            <a:pPr lvl="0" algn="just">
              <a:buFont typeface="Wingdings" panose="05000000000000000000" pitchFamily="2" charset="2"/>
              <a:buChar char="ü"/>
            </a:pPr>
            <a:r>
              <a:rPr lang="tr-TR" dirty="0">
                <a:solidFill>
                  <a:srgbClr val="002060"/>
                </a:solidFill>
              </a:rPr>
              <a:t>Her türlü diş tedavisi, diş eti, çene kemiği, çene eklemi ve ağız çene cerrahisine yönelik muayene, tetkik, tedavi ve bunların komplikasyonlarına ait her türlü giderler, </a:t>
            </a:r>
            <a:endParaRPr lang="tr-TR" dirty="0" smtClean="0">
              <a:solidFill>
                <a:srgbClr val="002060"/>
              </a:solidFill>
            </a:endParaRPr>
          </a:p>
          <a:p>
            <a:pPr marL="0" lvl="0" indent="0" algn="just">
              <a:buNone/>
            </a:pPr>
            <a:endParaRPr lang="tr-TR" dirty="0">
              <a:solidFill>
                <a:srgbClr val="002060"/>
              </a:solidFill>
            </a:endParaRPr>
          </a:p>
          <a:p>
            <a:pPr lvl="0" algn="just">
              <a:buFont typeface="Wingdings" panose="05000000000000000000" pitchFamily="2" charset="2"/>
              <a:buChar char="ü"/>
            </a:pPr>
            <a:r>
              <a:rPr lang="tr-TR" dirty="0">
                <a:solidFill>
                  <a:srgbClr val="002060"/>
                </a:solidFill>
              </a:rPr>
              <a:t>Gözlük cam, çerçevesi, her türlü </a:t>
            </a:r>
            <a:r>
              <a:rPr lang="tr-TR" dirty="0" err="1">
                <a:solidFill>
                  <a:srgbClr val="002060"/>
                </a:solidFill>
              </a:rPr>
              <a:t>kontakt</a:t>
            </a:r>
            <a:r>
              <a:rPr lang="tr-TR" dirty="0">
                <a:solidFill>
                  <a:srgbClr val="002060"/>
                </a:solidFill>
              </a:rPr>
              <a:t> lens giderleri, lens solüsyonları giderleri ile gözdeki kırılma kusuru (</a:t>
            </a:r>
            <a:r>
              <a:rPr lang="tr-TR" dirty="0" err="1">
                <a:solidFill>
                  <a:srgbClr val="002060"/>
                </a:solidFill>
              </a:rPr>
              <a:t>miyopi</a:t>
            </a:r>
            <a:r>
              <a:rPr lang="tr-TR" dirty="0">
                <a:solidFill>
                  <a:srgbClr val="002060"/>
                </a:solidFill>
              </a:rPr>
              <a:t> vb.) cerrahisi ile şaşılık, görme tembelliği ve bunlarla ilgili giderler, </a:t>
            </a:r>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14</a:t>
            </a:fld>
            <a:endParaRPr lang="tr-TR">
              <a:solidFill>
                <a:prstClr val="black">
                  <a:tint val="75000"/>
                </a:prstClr>
              </a:solidFill>
            </a:endParaRPr>
          </a:p>
        </p:txBody>
      </p:sp>
    </p:spTree>
    <p:extLst>
      <p:ext uri="{BB962C8B-B14F-4D97-AF65-F5344CB8AC3E}">
        <p14:creationId xmlns:p14="http://schemas.microsoft.com/office/powerpoint/2010/main" val="23427482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2123" y="990042"/>
            <a:ext cx="8229600" cy="490066"/>
          </a:xfrm>
        </p:spPr>
        <p:txBody>
          <a:bodyPr>
            <a:noAutofit/>
          </a:bodyPr>
          <a:lstStyle/>
          <a:p>
            <a:r>
              <a:rPr lang="tr-TR" sz="3200" b="1" dirty="0">
                <a:solidFill>
                  <a:srgbClr val="FF6600"/>
                </a:solidFill>
              </a:rPr>
              <a:t>TEMİNAT DIŞI KALAN HALLER</a:t>
            </a:r>
            <a:endParaRPr lang="tr-TR" sz="3200" dirty="0"/>
          </a:p>
        </p:txBody>
      </p:sp>
      <p:sp>
        <p:nvSpPr>
          <p:cNvPr id="3" name="İçerik Yer Tutucusu 2"/>
          <p:cNvSpPr>
            <a:spLocks noGrp="1"/>
          </p:cNvSpPr>
          <p:nvPr>
            <p:ph idx="1"/>
          </p:nvPr>
        </p:nvSpPr>
        <p:spPr>
          <a:xfrm>
            <a:off x="457200" y="1600200"/>
            <a:ext cx="8363272" cy="4756150"/>
          </a:xfrm>
        </p:spPr>
        <p:txBody>
          <a:bodyPr>
            <a:normAutofit fontScale="62500" lnSpcReduction="20000"/>
          </a:bodyPr>
          <a:lstStyle/>
          <a:p>
            <a:pPr lvl="0" algn="just">
              <a:buFont typeface="Wingdings" panose="05000000000000000000" pitchFamily="2" charset="2"/>
              <a:buChar char="ü"/>
            </a:pPr>
            <a:r>
              <a:rPr lang="tr-TR" dirty="0" smtClean="0">
                <a:solidFill>
                  <a:srgbClr val="002060"/>
                </a:solidFill>
              </a:rPr>
              <a:t>Ayakta tedavi teminatındaki her türlü ilaç masrafları, aşı giderleri, tetkikler için kullanılan malzeme ve </a:t>
            </a:r>
            <a:r>
              <a:rPr lang="tr-TR" dirty="0" err="1" smtClean="0">
                <a:solidFill>
                  <a:srgbClr val="002060"/>
                </a:solidFill>
              </a:rPr>
              <a:t>kontras</a:t>
            </a:r>
            <a:r>
              <a:rPr lang="tr-TR" dirty="0" smtClean="0">
                <a:solidFill>
                  <a:srgbClr val="002060"/>
                </a:solidFill>
              </a:rPr>
              <a:t> maddeler, malzeme masrafları, yurtdışında gerçekleşen ve getirtilecek olan ilaç masrafları ile her türlü sağlık gideri, ortopedik ayakkabı, tabanlık, koltuk değneği, boyunluk, tekerlekli sandalye, korseler, buz kesesi </a:t>
            </a:r>
            <a:r>
              <a:rPr lang="tr-TR" dirty="0" err="1" smtClean="0">
                <a:solidFill>
                  <a:srgbClr val="002060"/>
                </a:solidFill>
              </a:rPr>
              <a:t>v.b.her</a:t>
            </a:r>
            <a:r>
              <a:rPr lang="tr-TR" dirty="0" smtClean="0">
                <a:solidFill>
                  <a:srgbClr val="002060"/>
                </a:solidFill>
              </a:rPr>
              <a:t> türlü diğer ortopedik destekleyicilere ait giderler, işitme cihazı, şeker </a:t>
            </a:r>
            <a:r>
              <a:rPr lang="tr-TR" dirty="0" err="1" smtClean="0">
                <a:solidFill>
                  <a:srgbClr val="002060"/>
                </a:solidFill>
              </a:rPr>
              <a:t>stripleri</a:t>
            </a:r>
            <a:r>
              <a:rPr lang="tr-TR" dirty="0" smtClean="0">
                <a:solidFill>
                  <a:srgbClr val="002060"/>
                </a:solidFill>
              </a:rPr>
              <a:t> ve şeker ölçüm cihazı, tatlandırıcılar, diyet amaçlı ürün ve ilaçlar vb.</a:t>
            </a:r>
          </a:p>
          <a:p>
            <a:pPr lvl="0" algn="just">
              <a:buFont typeface="Wingdings" panose="05000000000000000000" pitchFamily="2" charset="2"/>
              <a:buChar char="ü"/>
            </a:pPr>
            <a:endParaRPr lang="tr-TR" dirty="0">
              <a:solidFill>
                <a:srgbClr val="002060"/>
              </a:solidFill>
            </a:endParaRPr>
          </a:p>
          <a:p>
            <a:pPr lvl="0" algn="just">
              <a:buFont typeface="Wingdings" panose="05000000000000000000" pitchFamily="2" charset="2"/>
              <a:buChar char="ü"/>
            </a:pPr>
            <a:r>
              <a:rPr lang="tr-TR" dirty="0">
                <a:solidFill>
                  <a:srgbClr val="002060"/>
                </a:solidFill>
              </a:rPr>
              <a:t>Gündelik iş görememe, yol, gündelik bakım, rehabilitasyon, </a:t>
            </a:r>
            <a:r>
              <a:rPr lang="tr-TR" dirty="0" err="1">
                <a:solidFill>
                  <a:srgbClr val="002060"/>
                </a:solidFill>
              </a:rPr>
              <a:t>check</a:t>
            </a:r>
            <a:r>
              <a:rPr lang="tr-TR" dirty="0">
                <a:solidFill>
                  <a:srgbClr val="002060"/>
                </a:solidFill>
              </a:rPr>
              <a:t> </a:t>
            </a:r>
            <a:r>
              <a:rPr lang="tr-TR" dirty="0" err="1">
                <a:solidFill>
                  <a:srgbClr val="002060"/>
                </a:solidFill>
              </a:rPr>
              <a:t>up</a:t>
            </a:r>
            <a:r>
              <a:rPr lang="tr-TR" dirty="0">
                <a:solidFill>
                  <a:srgbClr val="002060"/>
                </a:solidFill>
              </a:rPr>
              <a:t>, ikinci refakatçi ücretleri, lüks ve </a:t>
            </a:r>
            <a:r>
              <a:rPr lang="tr-TR" dirty="0" err="1">
                <a:solidFill>
                  <a:srgbClr val="002060"/>
                </a:solidFill>
              </a:rPr>
              <a:t>suit</a:t>
            </a:r>
            <a:r>
              <a:rPr lang="tr-TR" dirty="0">
                <a:solidFill>
                  <a:srgbClr val="002060"/>
                </a:solidFill>
              </a:rPr>
              <a:t> oda farkları vb. özel harcamalar, </a:t>
            </a:r>
          </a:p>
          <a:p>
            <a:pPr lvl="0" algn="just">
              <a:buFont typeface="Wingdings" panose="05000000000000000000" pitchFamily="2" charset="2"/>
              <a:buChar char="ü"/>
            </a:pPr>
            <a:endParaRPr lang="tr-TR" dirty="0">
              <a:solidFill>
                <a:srgbClr val="002060"/>
              </a:solidFill>
            </a:endParaRPr>
          </a:p>
          <a:p>
            <a:pPr lvl="0" algn="just">
              <a:buFont typeface="Wingdings" panose="05000000000000000000" pitchFamily="2" charset="2"/>
              <a:buChar char="ü"/>
            </a:pPr>
            <a:r>
              <a:rPr lang="tr-TR" dirty="0">
                <a:solidFill>
                  <a:srgbClr val="002060"/>
                </a:solidFill>
              </a:rPr>
              <a:t>Sosyal Güvenlik Kurumu tarafından onaylansa dahi tüp bebek, Kısırlık tanı ve tedavisi, yardımcı üreme teknikleri ile ilgili tüm tetkik ve tedaviler (</a:t>
            </a:r>
            <a:r>
              <a:rPr lang="tr-TR" dirty="0" err="1">
                <a:solidFill>
                  <a:srgbClr val="002060"/>
                </a:solidFill>
              </a:rPr>
              <a:t>follikül</a:t>
            </a:r>
            <a:r>
              <a:rPr lang="tr-TR" dirty="0">
                <a:solidFill>
                  <a:srgbClr val="002060"/>
                </a:solidFill>
              </a:rPr>
              <a:t> takibi, </a:t>
            </a:r>
            <a:r>
              <a:rPr lang="tr-TR" dirty="0" err="1">
                <a:solidFill>
                  <a:srgbClr val="002060"/>
                </a:solidFill>
              </a:rPr>
              <a:t>histerosalpingografi</a:t>
            </a:r>
            <a:r>
              <a:rPr lang="tr-TR" dirty="0">
                <a:solidFill>
                  <a:srgbClr val="002060"/>
                </a:solidFill>
              </a:rPr>
              <a:t>, </a:t>
            </a:r>
            <a:r>
              <a:rPr lang="tr-TR" dirty="0" err="1">
                <a:solidFill>
                  <a:srgbClr val="002060"/>
                </a:solidFill>
              </a:rPr>
              <a:t>spermiogram</a:t>
            </a:r>
            <a:r>
              <a:rPr lang="tr-TR" dirty="0">
                <a:solidFill>
                  <a:srgbClr val="002060"/>
                </a:solidFill>
              </a:rPr>
              <a:t>, </a:t>
            </a:r>
            <a:r>
              <a:rPr lang="tr-TR" dirty="0" err="1">
                <a:solidFill>
                  <a:srgbClr val="002060"/>
                </a:solidFill>
              </a:rPr>
              <a:t>adhezyolizis</a:t>
            </a:r>
            <a:r>
              <a:rPr lang="tr-TR" dirty="0">
                <a:solidFill>
                  <a:srgbClr val="002060"/>
                </a:solidFill>
              </a:rPr>
              <a:t>, suni döllenme, tüp bebek, düşük araştırması, embriyo redüksiyonu vb.) kişi cinsel fonksiyon bozuklukları ile ilgili tetkik ve tedaviler, </a:t>
            </a:r>
            <a:r>
              <a:rPr lang="tr-TR" dirty="0" err="1">
                <a:solidFill>
                  <a:srgbClr val="002060"/>
                </a:solidFill>
              </a:rPr>
              <a:t>impotans</a:t>
            </a:r>
            <a:r>
              <a:rPr lang="tr-TR" dirty="0">
                <a:solidFill>
                  <a:srgbClr val="002060"/>
                </a:solidFill>
              </a:rPr>
              <a:t> (</a:t>
            </a:r>
            <a:r>
              <a:rPr lang="tr-TR" dirty="0" err="1">
                <a:solidFill>
                  <a:srgbClr val="002060"/>
                </a:solidFill>
              </a:rPr>
              <a:t>penil</a:t>
            </a:r>
            <a:r>
              <a:rPr lang="tr-TR" dirty="0">
                <a:solidFill>
                  <a:srgbClr val="002060"/>
                </a:solidFill>
              </a:rPr>
              <a:t> </a:t>
            </a:r>
            <a:r>
              <a:rPr lang="tr-TR" dirty="0" err="1">
                <a:solidFill>
                  <a:srgbClr val="002060"/>
                </a:solidFill>
              </a:rPr>
              <a:t>doppler</a:t>
            </a:r>
            <a:r>
              <a:rPr lang="tr-TR" dirty="0">
                <a:solidFill>
                  <a:srgbClr val="002060"/>
                </a:solidFill>
              </a:rPr>
              <a:t>, </a:t>
            </a:r>
            <a:r>
              <a:rPr lang="tr-TR" dirty="0" err="1">
                <a:solidFill>
                  <a:srgbClr val="002060"/>
                </a:solidFill>
              </a:rPr>
              <a:t>penil</a:t>
            </a:r>
            <a:r>
              <a:rPr lang="tr-TR" dirty="0">
                <a:solidFill>
                  <a:srgbClr val="002060"/>
                </a:solidFill>
              </a:rPr>
              <a:t>-protez, vb.), cinsiyet değiştirme ameliyatları ve bu ameliyat öncesi ve sonrasında yapılan tüm </a:t>
            </a:r>
            <a:r>
              <a:rPr lang="tr-TR" dirty="0" err="1">
                <a:solidFill>
                  <a:srgbClr val="002060"/>
                </a:solidFill>
              </a:rPr>
              <a:t>hormonal</a:t>
            </a:r>
            <a:r>
              <a:rPr lang="tr-TR" dirty="0">
                <a:solidFill>
                  <a:srgbClr val="002060"/>
                </a:solidFill>
              </a:rPr>
              <a:t> tedavi giderleri, </a:t>
            </a:r>
          </a:p>
          <a:p>
            <a:pPr lvl="0" algn="just">
              <a:buFont typeface="Wingdings" panose="05000000000000000000" pitchFamily="2" charset="2"/>
              <a:buChar char="ü"/>
            </a:pPr>
            <a:endParaRPr lang="tr-TR" dirty="0" smtClean="0"/>
          </a:p>
          <a:p>
            <a:pPr marL="514350" indent="-514350" algn="just">
              <a:buFont typeface="+mj-lt"/>
              <a:buAutoNum type="arabicPeriod"/>
            </a:pPr>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15</a:t>
            </a:fld>
            <a:endParaRPr lang="tr-TR">
              <a:solidFill>
                <a:prstClr val="black">
                  <a:tint val="75000"/>
                </a:prstClr>
              </a:solidFill>
            </a:endParaRPr>
          </a:p>
        </p:txBody>
      </p:sp>
    </p:spTree>
    <p:extLst>
      <p:ext uri="{BB962C8B-B14F-4D97-AF65-F5344CB8AC3E}">
        <p14:creationId xmlns:p14="http://schemas.microsoft.com/office/powerpoint/2010/main" val="1741003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576" y="949394"/>
            <a:ext cx="8147248" cy="490066"/>
          </a:xfrm>
        </p:spPr>
        <p:txBody>
          <a:bodyPr>
            <a:noAutofit/>
          </a:bodyPr>
          <a:lstStyle/>
          <a:p>
            <a:r>
              <a:rPr lang="tr-TR" sz="3200" b="1" dirty="0">
                <a:solidFill>
                  <a:srgbClr val="FF6600"/>
                </a:solidFill>
              </a:rPr>
              <a:t>TEMİNAT DIŞI KALAN HALLER</a:t>
            </a:r>
            <a:endParaRPr lang="tr-TR" sz="3200" dirty="0"/>
          </a:p>
        </p:txBody>
      </p:sp>
      <p:sp>
        <p:nvSpPr>
          <p:cNvPr id="3" name="İçerik Yer Tutucusu 2"/>
          <p:cNvSpPr>
            <a:spLocks noGrp="1"/>
          </p:cNvSpPr>
          <p:nvPr>
            <p:ph idx="1"/>
          </p:nvPr>
        </p:nvSpPr>
        <p:spPr>
          <a:xfrm>
            <a:off x="539552" y="1254770"/>
            <a:ext cx="8363272" cy="4982542"/>
          </a:xfrm>
        </p:spPr>
        <p:txBody>
          <a:bodyPr>
            <a:normAutofit fontScale="55000" lnSpcReduction="20000"/>
          </a:bodyPr>
          <a:lstStyle/>
          <a:p>
            <a:pPr lvl="0" algn="just">
              <a:buFont typeface="Wingdings" panose="05000000000000000000" pitchFamily="2" charset="2"/>
              <a:buChar char="ü"/>
            </a:pPr>
            <a:endParaRPr lang="tr-TR" sz="4200" dirty="0"/>
          </a:p>
          <a:p>
            <a:pPr lvl="0" algn="just">
              <a:buFont typeface="Wingdings" panose="05000000000000000000" pitchFamily="2" charset="2"/>
              <a:buChar char="ü"/>
            </a:pPr>
            <a:r>
              <a:rPr lang="tr-TR" sz="4200" dirty="0">
                <a:solidFill>
                  <a:srgbClr val="002060"/>
                </a:solidFill>
              </a:rPr>
              <a:t>Dünya Sağlık Örgütü veya Sağlık Bakanlığı tarafından ilan edilmiş bulunan salgın hastalıklara (kolera, sıtma, kuş gribi, domuz gribi vb.) ait sağlık giderleri, </a:t>
            </a:r>
            <a:endParaRPr lang="tr-TR" sz="4200" dirty="0" smtClean="0">
              <a:solidFill>
                <a:srgbClr val="002060"/>
              </a:solidFill>
            </a:endParaRPr>
          </a:p>
          <a:p>
            <a:pPr marL="0" lvl="0" indent="0" algn="just">
              <a:buNone/>
            </a:pPr>
            <a:endParaRPr lang="tr-TR" sz="4200" dirty="0">
              <a:solidFill>
                <a:srgbClr val="002060"/>
              </a:solidFill>
            </a:endParaRPr>
          </a:p>
          <a:p>
            <a:pPr algn="just">
              <a:buFont typeface="Wingdings" panose="05000000000000000000" pitchFamily="2" charset="2"/>
              <a:buChar char="ü"/>
            </a:pPr>
            <a:r>
              <a:rPr lang="tr-TR" sz="4200" dirty="0">
                <a:solidFill>
                  <a:srgbClr val="002060"/>
                </a:solidFill>
              </a:rPr>
              <a:t>Her türlü estetik ve plastik cerrahi ameliyatları (burun küçültme, </a:t>
            </a:r>
            <a:r>
              <a:rPr lang="tr-TR" sz="4200" dirty="0" err="1">
                <a:solidFill>
                  <a:srgbClr val="002060"/>
                </a:solidFill>
              </a:rPr>
              <a:t>rinoplasti</a:t>
            </a:r>
            <a:r>
              <a:rPr lang="tr-TR" sz="4200" dirty="0">
                <a:solidFill>
                  <a:srgbClr val="002060"/>
                </a:solidFill>
              </a:rPr>
              <a:t>, yağ aldırma, meme küçültme vb.), estetik amaçlı her türlü girişim, estetik amaçlı aşı, enjeksiyon ve tedaviler; terleme tedavisi, </a:t>
            </a:r>
            <a:r>
              <a:rPr lang="tr-TR" sz="4200" dirty="0" err="1">
                <a:solidFill>
                  <a:srgbClr val="002060"/>
                </a:solidFill>
              </a:rPr>
              <a:t>jinekomasti</a:t>
            </a:r>
            <a:r>
              <a:rPr lang="tr-TR" sz="4200" dirty="0">
                <a:solidFill>
                  <a:srgbClr val="002060"/>
                </a:solidFill>
              </a:rPr>
              <a:t>; poliçe öncesi dönemde ortaya çıkmış düşme, travma, çarpma, yanık ya da hastalık sonucu gerekli olabilecek her çeşit estetik ve plastik </a:t>
            </a:r>
            <a:r>
              <a:rPr lang="tr-TR" sz="4200" dirty="0" smtClean="0">
                <a:solidFill>
                  <a:srgbClr val="002060"/>
                </a:solidFill>
              </a:rPr>
              <a:t>operasyonlar</a:t>
            </a:r>
          </a:p>
          <a:p>
            <a:pPr algn="just">
              <a:buFont typeface="Wingdings" panose="05000000000000000000" pitchFamily="2" charset="2"/>
              <a:buChar char="ü"/>
            </a:pPr>
            <a:endParaRPr lang="tr-TR" sz="4200" dirty="0" smtClean="0">
              <a:solidFill>
                <a:srgbClr val="002060"/>
              </a:solidFill>
            </a:endParaRPr>
          </a:p>
          <a:p>
            <a:pPr lvl="0" algn="just">
              <a:buFont typeface="Wingdings" panose="05000000000000000000" pitchFamily="2" charset="2"/>
              <a:buChar char="ü"/>
            </a:pPr>
            <a:r>
              <a:rPr lang="tr-TR" sz="4200" dirty="0">
                <a:solidFill>
                  <a:srgbClr val="002060"/>
                </a:solidFill>
              </a:rPr>
              <a:t>Kök hücre nakli ve tedavi amaçlı kök hücre çalışmaları, embriyo klonlanması, bu klonlama sonrasında elde edilen hücreler ile yapılan her türlü tedavi ve nakil işlemleri, kordon kanı alımı, saklanması ve kordon kanı bankasına ilişkin giderler, </a:t>
            </a:r>
            <a:endParaRPr lang="tr-TR" sz="4200" dirty="0" smtClean="0">
              <a:solidFill>
                <a:srgbClr val="002060"/>
              </a:solidFill>
            </a:endParaRPr>
          </a:p>
          <a:p>
            <a:pPr lvl="0" algn="just">
              <a:buFont typeface="Wingdings" panose="05000000000000000000" pitchFamily="2" charset="2"/>
              <a:buChar char="ü"/>
            </a:pPr>
            <a:endParaRPr lang="tr-TR" sz="4200"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16</a:t>
            </a:fld>
            <a:endParaRPr lang="tr-TR">
              <a:solidFill>
                <a:prstClr val="black">
                  <a:tint val="75000"/>
                </a:prstClr>
              </a:solidFill>
            </a:endParaRPr>
          </a:p>
        </p:txBody>
      </p:sp>
    </p:spTree>
    <p:extLst>
      <p:ext uri="{BB962C8B-B14F-4D97-AF65-F5344CB8AC3E}">
        <p14:creationId xmlns:p14="http://schemas.microsoft.com/office/powerpoint/2010/main" val="23800325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1560" y="787557"/>
            <a:ext cx="8383960" cy="557930"/>
          </a:xfrm>
        </p:spPr>
        <p:txBody>
          <a:bodyPr>
            <a:noAutofit/>
          </a:bodyPr>
          <a:lstStyle/>
          <a:p>
            <a:r>
              <a:rPr lang="tr-TR" sz="3200" b="1" dirty="0">
                <a:solidFill>
                  <a:srgbClr val="FF6600"/>
                </a:solidFill>
              </a:rPr>
              <a:t>TEMİNAT DIŞI KALAN HALLER</a:t>
            </a:r>
            <a:endParaRPr lang="tr-TR" sz="3200" dirty="0"/>
          </a:p>
        </p:txBody>
      </p:sp>
      <p:sp>
        <p:nvSpPr>
          <p:cNvPr id="3" name="İçerik Yer Tutucusu 2"/>
          <p:cNvSpPr>
            <a:spLocks noGrp="1"/>
          </p:cNvSpPr>
          <p:nvPr>
            <p:ph idx="1"/>
          </p:nvPr>
        </p:nvSpPr>
        <p:spPr>
          <a:xfrm>
            <a:off x="611560" y="1345488"/>
            <a:ext cx="8208912" cy="5010862"/>
          </a:xfrm>
        </p:spPr>
        <p:txBody>
          <a:bodyPr>
            <a:normAutofit fontScale="55000" lnSpcReduction="20000"/>
          </a:bodyPr>
          <a:lstStyle/>
          <a:p>
            <a:pPr lvl="0" algn="just">
              <a:buFont typeface="Wingdings" panose="05000000000000000000" pitchFamily="2" charset="2"/>
              <a:buChar char="ü"/>
            </a:pPr>
            <a:r>
              <a:rPr lang="tr-TR" dirty="0">
                <a:solidFill>
                  <a:srgbClr val="002060"/>
                </a:solidFill>
              </a:rPr>
              <a:t>Organ naklinde ve kan transfüzyonunda; organın, kan ürünlerinin ve vericinin masrafları ile organ ve/veya dokuya ait tüm giderler, kemik iliği nakillerinde </a:t>
            </a:r>
            <a:r>
              <a:rPr lang="tr-TR" dirty="0" err="1">
                <a:solidFill>
                  <a:srgbClr val="002060"/>
                </a:solidFill>
              </a:rPr>
              <a:t>donöre</a:t>
            </a:r>
            <a:r>
              <a:rPr lang="tr-TR" dirty="0">
                <a:solidFill>
                  <a:srgbClr val="002060"/>
                </a:solidFill>
              </a:rPr>
              <a:t> ve alıcıya ait materyalin saklanmasına ilişkin giderler, </a:t>
            </a:r>
          </a:p>
          <a:p>
            <a:pPr lvl="0" algn="just">
              <a:buFont typeface="Wingdings" panose="05000000000000000000" pitchFamily="2" charset="2"/>
              <a:buChar char="ü"/>
            </a:pPr>
            <a:endParaRPr lang="tr-TR" dirty="0" smtClean="0">
              <a:solidFill>
                <a:srgbClr val="002060"/>
              </a:solidFill>
            </a:endParaRPr>
          </a:p>
          <a:p>
            <a:pPr lvl="0" algn="just">
              <a:buFont typeface="Wingdings" panose="05000000000000000000" pitchFamily="2" charset="2"/>
              <a:buChar char="ü"/>
            </a:pPr>
            <a:r>
              <a:rPr lang="tr-TR" dirty="0" smtClean="0">
                <a:solidFill>
                  <a:srgbClr val="002060"/>
                </a:solidFill>
              </a:rPr>
              <a:t>Kişinin </a:t>
            </a:r>
            <a:r>
              <a:rPr lang="tr-TR" dirty="0">
                <a:solidFill>
                  <a:srgbClr val="002060"/>
                </a:solidFill>
              </a:rPr>
              <a:t>akli dengesinin yerinde olduğu veya olmadığı zamanlarda kendisine vereceği zararlar, alkollü araç kullanımı, alkol zehirlenmesi, alkolizm ve alkol kullanımı sonucu doğan hastalıklar, yaralanmalar; eroin, morfin vb. gibi uyuşturucu ve bağımlılık yapan maddeler kullanılması neticesinde oluşabilecek her türlü sağlık giderleri, Her türlü psikiyatrik muayene ve tedavi gideri, psikosomatik hastalıklar, psikolog ve danışmanlık hizmetleri harcamaları; ruh ve sinir hastalıkları hastaneleri ve/veya benzeri bakım evlerinde tedavi edilen her türlü hastalık ve </a:t>
            </a:r>
            <a:r>
              <a:rPr lang="tr-TR" dirty="0" err="1">
                <a:solidFill>
                  <a:srgbClr val="002060"/>
                </a:solidFill>
              </a:rPr>
              <a:t>geriatrik</a:t>
            </a:r>
            <a:r>
              <a:rPr lang="tr-TR" dirty="0">
                <a:solidFill>
                  <a:srgbClr val="002060"/>
                </a:solidFill>
              </a:rPr>
              <a:t> hastalıklar, </a:t>
            </a:r>
            <a:endParaRPr lang="tr-TR" dirty="0" smtClean="0">
              <a:solidFill>
                <a:srgbClr val="002060"/>
              </a:solidFill>
            </a:endParaRPr>
          </a:p>
          <a:p>
            <a:pPr lvl="0" algn="just">
              <a:buFont typeface="Wingdings" panose="05000000000000000000" pitchFamily="2" charset="2"/>
              <a:buChar char="ü"/>
            </a:pPr>
            <a:endParaRPr lang="tr-TR" dirty="0">
              <a:solidFill>
                <a:srgbClr val="002060"/>
              </a:solidFill>
            </a:endParaRPr>
          </a:p>
          <a:p>
            <a:pPr lvl="0" algn="just">
              <a:buFont typeface="Wingdings" panose="05000000000000000000" pitchFamily="2" charset="2"/>
              <a:buChar char="ü"/>
            </a:pPr>
            <a:r>
              <a:rPr lang="tr-TR" dirty="0">
                <a:solidFill>
                  <a:srgbClr val="002060"/>
                </a:solidFill>
              </a:rPr>
              <a:t>Karayolları Trafik Kanunu hükümlerinde bahsi geçen, gerekli sürücü belgesine sahip olmadan araç kullanımı esnasında oluşabilecek yaralanmalar ve konu ile ilgili her türlü ulaşım ve tedavi masrafları, </a:t>
            </a:r>
            <a:endParaRPr lang="tr-TR" dirty="0" smtClean="0">
              <a:solidFill>
                <a:srgbClr val="002060"/>
              </a:solidFill>
            </a:endParaRPr>
          </a:p>
          <a:p>
            <a:pPr lvl="0" algn="just">
              <a:buFont typeface="Wingdings" panose="05000000000000000000" pitchFamily="2" charset="2"/>
              <a:buChar char="ü"/>
            </a:pPr>
            <a:endParaRPr lang="tr-TR" dirty="0">
              <a:solidFill>
                <a:srgbClr val="002060"/>
              </a:solidFill>
            </a:endParaRPr>
          </a:p>
          <a:p>
            <a:pPr lvl="0" algn="just">
              <a:buFont typeface="Wingdings" panose="05000000000000000000" pitchFamily="2" charset="2"/>
              <a:buChar char="ü"/>
            </a:pPr>
            <a:r>
              <a:rPr lang="tr-TR" dirty="0">
                <a:solidFill>
                  <a:srgbClr val="002060"/>
                </a:solidFill>
              </a:rPr>
              <a:t>Tıbbi cihazlar, tıbbi cihazların kiraları ve kalibrasyonları (robotik cerrahi kira bedeli, uyku </a:t>
            </a:r>
            <a:r>
              <a:rPr lang="tr-TR" dirty="0" err="1">
                <a:solidFill>
                  <a:srgbClr val="002060"/>
                </a:solidFill>
              </a:rPr>
              <a:t>apnesi</a:t>
            </a:r>
            <a:r>
              <a:rPr lang="tr-TR" dirty="0">
                <a:solidFill>
                  <a:srgbClr val="002060"/>
                </a:solidFill>
              </a:rPr>
              <a:t> cihazı ve kalibrasyonu, </a:t>
            </a:r>
            <a:r>
              <a:rPr lang="tr-TR" dirty="0" err="1">
                <a:solidFill>
                  <a:srgbClr val="002060"/>
                </a:solidFill>
              </a:rPr>
              <a:t>holter</a:t>
            </a:r>
            <a:r>
              <a:rPr lang="tr-TR" dirty="0">
                <a:solidFill>
                  <a:srgbClr val="002060"/>
                </a:solidFill>
              </a:rPr>
              <a:t> cihazı, </a:t>
            </a:r>
            <a:r>
              <a:rPr lang="tr-TR" dirty="0" err="1">
                <a:solidFill>
                  <a:srgbClr val="002060"/>
                </a:solidFill>
              </a:rPr>
              <a:t>nebülizatör</a:t>
            </a:r>
            <a:r>
              <a:rPr lang="tr-TR" dirty="0">
                <a:solidFill>
                  <a:srgbClr val="002060"/>
                </a:solidFill>
              </a:rPr>
              <a:t> vb.), robotik cerrahi ve robotik uzuvlar ile ilgili tüm harcamalar. </a:t>
            </a:r>
          </a:p>
          <a:p>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17</a:t>
            </a:fld>
            <a:endParaRPr lang="tr-TR">
              <a:solidFill>
                <a:prstClr val="black">
                  <a:tint val="75000"/>
                </a:prstClr>
              </a:solidFill>
            </a:endParaRPr>
          </a:p>
        </p:txBody>
      </p:sp>
    </p:spTree>
    <p:extLst>
      <p:ext uri="{BB962C8B-B14F-4D97-AF65-F5344CB8AC3E}">
        <p14:creationId xmlns:p14="http://schemas.microsoft.com/office/powerpoint/2010/main" val="33844105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a:bodyPr>
          <a:lstStyle/>
          <a:p>
            <a:r>
              <a:rPr lang="tr-TR" sz="3200" b="1" dirty="0">
                <a:solidFill>
                  <a:srgbClr val="FF6600"/>
                </a:solidFill>
              </a:rPr>
              <a:t>TEMİNAT DIŞI KALAN HALLER</a:t>
            </a:r>
            <a:endParaRPr lang="tr-TR" sz="3200" dirty="0"/>
          </a:p>
        </p:txBody>
      </p:sp>
      <p:sp>
        <p:nvSpPr>
          <p:cNvPr id="3" name="İçerik Yer Tutucusu 2"/>
          <p:cNvSpPr>
            <a:spLocks noGrp="1"/>
          </p:cNvSpPr>
          <p:nvPr>
            <p:ph idx="1"/>
          </p:nvPr>
        </p:nvSpPr>
        <p:spPr>
          <a:xfrm>
            <a:off x="457200" y="1052736"/>
            <a:ext cx="8229600" cy="5073427"/>
          </a:xfrm>
        </p:spPr>
        <p:txBody>
          <a:bodyPr>
            <a:noAutofit/>
          </a:bodyPr>
          <a:lstStyle/>
          <a:p>
            <a:pPr>
              <a:buFont typeface="Wingdings" pitchFamily="2" charset="2"/>
              <a:buChar char="ü"/>
            </a:pPr>
            <a:r>
              <a:rPr lang="tr-TR" sz="1600" dirty="0">
                <a:solidFill>
                  <a:schemeClr val="accent1">
                    <a:lumMod val="50000"/>
                  </a:schemeClr>
                </a:solidFill>
              </a:rPr>
              <a:t>HIV pozitifliği ve </a:t>
            </a:r>
            <a:r>
              <a:rPr lang="tr-TR" sz="1600" dirty="0" err="1">
                <a:solidFill>
                  <a:schemeClr val="accent1">
                    <a:lumMod val="50000"/>
                  </a:schemeClr>
                </a:solidFill>
              </a:rPr>
              <a:t>HIV'in</a:t>
            </a:r>
            <a:r>
              <a:rPr lang="tr-TR" sz="1600" dirty="0">
                <a:solidFill>
                  <a:schemeClr val="accent1">
                    <a:lumMod val="50000"/>
                  </a:schemeClr>
                </a:solidFill>
              </a:rPr>
              <a:t> sebep olacağı AIDS, HIV virüsünün neden olabileceği tüm hastalıklar ,</a:t>
            </a:r>
            <a:r>
              <a:rPr lang="tr-TR" sz="1600" dirty="0" err="1">
                <a:solidFill>
                  <a:schemeClr val="accent1">
                    <a:lumMod val="50000"/>
                  </a:schemeClr>
                </a:solidFill>
              </a:rPr>
              <a:t>Genital</a:t>
            </a:r>
            <a:r>
              <a:rPr lang="tr-TR" sz="1600" dirty="0">
                <a:solidFill>
                  <a:schemeClr val="accent1">
                    <a:lumMod val="50000"/>
                  </a:schemeClr>
                </a:solidFill>
              </a:rPr>
              <a:t> </a:t>
            </a:r>
            <a:r>
              <a:rPr lang="tr-TR" sz="1600" dirty="0" err="1">
                <a:solidFill>
                  <a:schemeClr val="accent1">
                    <a:lumMod val="50000"/>
                  </a:schemeClr>
                </a:solidFill>
              </a:rPr>
              <a:t>kondilom</a:t>
            </a:r>
            <a:r>
              <a:rPr lang="tr-TR" sz="1600" dirty="0">
                <a:solidFill>
                  <a:schemeClr val="accent1">
                    <a:lumMod val="50000"/>
                  </a:schemeClr>
                </a:solidFill>
              </a:rPr>
              <a:t>, </a:t>
            </a:r>
            <a:r>
              <a:rPr lang="tr-TR" sz="1600" dirty="0" err="1">
                <a:solidFill>
                  <a:schemeClr val="accent1">
                    <a:lumMod val="50000"/>
                  </a:schemeClr>
                </a:solidFill>
              </a:rPr>
              <a:t>Genital</a:t>
            </a:r>
            <a:r>
              <a:rPr lang="tr-TR" sz="1600" dirty="0">
                <a:solidFill>
                  <a:schemeClr val="accent1">
                    <a:lumMod val="50000"/>
                  </a:schemeClr>
                </a:solidFill>
              </a:rPr>
              <a:t> siğil ,</a:t>
            </a:r>
            <a:r>
              <a:rPr lang="tr-TR" sz="1600" dirty="0" err="1">
                <a:solidFill>
                  <a:schemeClr val="accent1">
                    <a:lumMod val="50000"/>
                  </a:schemeClr>
                </a:solidFill>
              </a:rPr>
              <a:t>Genital</a:t>
            </a:r>
            <a:r>
              <a:rPr lang="tr-TR" sz="1600" dirty="0">
                <a:solidFill>
                  <a:schemeClr val="accent1">
                    <a:lumMod val="50000"/>
                  </a:schemeClr>
                </a:solidFill>
              </a:rPr>
              <a:t> </a:t>
            </a:r>
            <a:r>
              <a:rPr lang="tr-TR" sz="1600" dirty="0" err="1">
                <a:solidFill>
                  <a:schemeClr val="accent1">
                    <a:lumMod val="50000"/>
                  </a:schemeClr>
                </a:solidFill>
              </a:rPr>
              <a:t>herpes</a:t>
            </a:r>
            <a:r>
              <a:rPr lang="tr-TR" sz="1600" dirty="0">
                <a:solidFill>
                  <a:schemeClr val="accent1">
                    <a:lumMod val="50000"/>
                  </a:schemeClr>
                </a:solidFill>
              </a:rPr>
              <a:t> ,</a:t>
            </a:r>
            <a:r>
              <a:rPr lang="tr-TR" sz="1600" dirty="0" err="1">
                <a:solidFill>
                  <a:schemeClr val="accent1">
                    <a:lumMod val="50000"/>
                  </a:schemeClr>
                </a:solidFill>
              </a:rPr>
              <a:t>Sifiliz</a:t>
            </a:r>
            <a:r>
              <a:rPr lang="tr-TR" sz="1600" dirty="0">
                <a:solidFill>
                  <a:schemeClr val="accent1">
                    <a:lumMod val="50000"/>
                  </a:schemeClr>
                </a:solidFill>
              </a:rPr>
              <a:t>, </a:t>
            </a:r>
            <a:r>
              <a:rPr lang="tr-TR" sz="1600" dirty="0" err="1">
                <a:solidFill>
                  <a:schemeClr val="accent1">
                    <a:lumMod val="50000"/>
                  </a:schemeClr>
                </a:solidFill>
              </a:rPr>
              <a:t>Gonore</a:t>
            </a:r>
            <a:r>
              <a:rPr lang="tr-TR" sz="1600" dirty="0">
                <a:solidFill>
                  <a:schemeClr val="accent1">
                    <a:lumMod val="50000"/>
                  </a:schemeClr>
                </a:solidFill>
              </a:rPr>
              <a:t>,,</a:t>
            </a:r>
            <a:r>
              <a:rPr lang="tr-TR" sz="1600" dirty="0" err="1">
                <a:solidFill>
                  <a:schemeClr val="accent1">
                    <a:lumMod val="50000"/>
                  </a:schemeClr>
                </a:solidFill>
              </a:rPr>
              <a:t>Trikomoniasis</a:t>
            </a:r>
            <a:r>
              <a:rPr lang="tr-TR" sz="1600" dirty="0">
                <a:solidFill>
                  <a:schemeClr val="accent1">
                    <a:lumMod val="50000"/>
                  </a:schemeClr>
                </a:solidFill>
              </a:rPr>
              <a:t> ile ilgili olan her türlü test, tahlil ve tedavi masrafları kapsam dışıdır . </a:t>
            </a:r>
          </a:p>
          <a:p>
            <a:pPr>
              <a:buFont typeface="Wingdings" pitchFamily="2" charset="2"/>
              <a:buChar char="ü"/>
            </a:pPr>
            <a:r>
              <a:rPr lang="tr-TR" sz="1600" dirty="0">
                <a:solidFill>
                  <a:schemeClr val="accent1">
                    <a:lumMod val="50000"/>
                  </a:schemeClr>
                </a:solidFill>
              </a:rPr>
              <a:t>19. Koruyucu hekimlik hizmetleri, belirli bir semptom ve/veya hastalığa bağlı olmadan veya tarama amaçlı yapılan tüm işlem giderleri (</a:t>
            </a:r>
            <a:r>
              <a:rPr lang="tr-TR" sz="1600" dirty="0" err="1">
                <a:solidFill>
                  <a:schemeClr val="accent1">
                    <a:lumMod val="50000"/>
                  </a:schemeClr>
                </a:solidFill>
              </a:rPr>
              <a:t>check-up</a:t>
            </a:r>
            <a:r>
              <a:rPr lang="tr-TR" sz="1600" dirty="0">
                <a:solidFill>
                  <a:schemeClr val="accent1">
                    <a:lumMod val="50000"/>
                  </a:schemeClr>
                </a:solidFill>
              </a:rPr>
              <a:t>, aşılama kontrol testleri, kanser </a:t>
            </a:r>
            <a:r>
              <a:rPr lang="tr-TR" sz="1600" dirty="0" err="1">
                <a:solidFill>
                  <a:schemeClr val="accent1">
                    <a:lumMod val="50000"/>
                  </a:schemeClr>
                </a:solidFill>
              </a:rPr>
              <a:t>markerları</a:t>
            </a:r>
            <a:r>
              <a:rPr lang="tr-TR" sz="1600" dirty="0">
                <a:solidFill>
                  <a:schemeClr val="accent1">
                    <a:lumMod val="50000"/>
                  </a:schemeClr>
                </a:solidFill>
              </a:rPr>
              <a:t>) Araştırma ve Deneysel Amaçlı Tanı ve Tedaviler (Amerikan FDA (</a:t>
            </a:r>
            <a:r>
              <a:rPr lang="tr-TR" sz="1600" dirty="0" err="1">
                <a:solidFill>
                  <a:schemeClr val="accent1">
                    <a:lumMod val="50000"/>
                  </a:schemeClr>
                </a:solidFill>
              </a:rPr>
              <a:t>Food</a:t>
            </a:r>
            <a:r>
              <a:rPr lang="tr-TR" sz="1600" dirty="0">
                <a:solidFill>
                  <a:schemeClr val="accent1">
                    <a:lumMod val="50000"/>
                  </a:schemeClr>
                </a:solidFill>
              </a:rPr>
              <a:t> </a:t>
            </a:r>
            <a:r>
              <a:rPr lang="tr-TR" sz="1600" dirty="0" err="1">
                <a:solidFill>
                  <a:schemeClr val="accent1">
                    <a:lumMod val="50000"/>
                  </a:schemeClr>
                </a:solidFill>
              </a:rPr>
              <a:t>and</a:t>
            </a:r>
            <a:r>
              <a:rPr lang="tr-TR" sz="1600" dirty="0">
                <a:solidFill>
                  <a:schemeClr val="accent1">
                    <a:lumMod val="50000"/>
                  </a:schemeClr>
                </a:solidFill>
              </a:rPr>
              <a:t> </a:t>
            </a:r>
            <a:r>
              <a:rPr lang="tr-TR" sz="1600" dirty="0" err="1">
                <a:solidFill>
                  <a:schemeClr val="accent1">
                    <a:lumMod val="50000"/>
                  </a:schemeClr>
                </a:solidFill>
              </a:rPr>
              <a:t>Drug</a:t>
            </a:r>
            <a:r>
              <a:rPr lang="tr-TR" sz="1600" dirty="0">
                <a:solidFill>
                  <a:schemeClr val="accent1">
                    <a:lumMod val="50000"/>
                  </a:schemeClr>
                </a:solidFill>
              </a:rPr>
              <a:t> Administration) FDA kurumu tarafından onaylanmamış, deneysel aşamada olduğu kabul edilen, bilimselliği henüz kanıtlanmamış tüm tanı ve tedavi giderleri, Yatış Gerektirmeyen Hastane Hizmetleri, Ayakta tedavi katılım payı faturaları, süreli işyeri ve çalışan taramaları, </a:t>
            </a:r>
            <a:r>
              <a:rPr lang="tr-TR" sz="1600" dirty="0" err="1">
                <a:solidFill>
                  <a:schemeClr val="accent1">
                    <a:lumMod val="50000"/>
                  </a:schemeClr>
                </a:solidFill>
              </a:rPr>
              <a:t>doktorlarin</a:t>
            </a:r>
            <a:r>
              <a:rPr lang="tr-TR" sz="1600" dirty="0">
                <a:solidFill>
                  <a:schemeClr val="accent1">
                    <a:lumMod val="50000"/>
                  </a:schemeClr>
                </a:solidFill>
              </a:rPr>
              <a:t> talep etmiş oldukları kendi uzmanlık alanıyla ilintili olmayan tetkik ve tedavi bedelleri, bir tıp doktoru tarafından yapılmayan tetkik ve tedaviler ile ilgili tüm giderler, kontrol amaçlı yapılan EBT (</a:t>
            </a:r>
            <a:r>
              <a:rPr lang="tr-TR" sz="1600" dirty="0" err="1">
                <a:solidFill>
                  <a:schemeClr val="accent1">
                    <a:lumMod val="50000"/>
                  </a:schemeClr>
                </a:solidFill>
              </a:rPr>
              <a:t>Electron</a:t>
            </a:r>
            <a:r>
              <a:rPr lang="tr-TR" sz="1600" dirty="0">
                <a:solidFill>
                  <a:schemeClr val="accent1">
                    <a:lumMod val="50000"/>
                  </a:schemeClr>
                </a:solidFill>
              </a:rPr>
              <a:t> </a:t>
            </a:r>
            <a:r>
              <a:rPr lang="tr-TR" sz="1600" dirty="0" err="1">
                <a:solidFill>
                  <a:schemeClr val="accent1">
                    <a:lumMod val="50000"/>
                  </a:schemeClr>
                </a:solidFill>
              </a:rPr>
              <a:t>Beam</a:t>
            </a:r>
            <a:r>
              <a:rPr lang="tr-TR" sz="1600" dirty="0">
                <a:solidFill>
                  <a:schemeClr val="accent1">
                    <a:lumMod val="50000"/>
                  </a:schemeClr>
                </a:solidFill>
              </a:rPr>
              <a:t> Tomografi), VCT (</a:t>
            </a:r>
            <a:r>
              <a:rPr lang="tr-TR" sz="1600" dirty="0" err="1">
                <a:solidFill>
                  <a:schemeClr val="accent1">
                    <a:lumMod val="50000"/>
                  </a:schemeClr>
                </a:solidFill>
              </a:rPr>
              <a:t>Volumetric</a:t>
            </a:r>
            <a:r>
              <a:rPr lang="tr-TR" sz="1600" dirty="0">
                <a:solidFill>
                  <a:schemeClr val="accent1">
                    <a:lumMod val="50000"/>
                  </a:schemeClr>
                </a:solidFill>
              </a:rPr>
              <a:t> </a:t>
            </a:r>
            <a:r>
              <a:rPr lang="tr-TR" sz="1600" dirty="0" err="1">
                <a:solidFill>
                  <a:schemeClr val="accent1">
                    <a:lumMod val="50000"/>
                  </a:schemeClr>
                </a:solidFill>
              </a:rPr>
              <a:t>Computed</a:t>
            </a:r>
            <a:r>
              <a:rPr lang="tr-TR" sz="1600" dirty="0">
                <a:solidFill>
                  <a:schemeClr val="accent1">
                    <a:lumMod val="50000"/>
                  </a:schemeClr>
                </a:solidFill>
              </a:rPr>
              <a:t> </a:t>
            </a:r>
            <a:r>
              <a:rPr lang="tr-TR" sz="1600" dirty="0" err="1">
                <a:solidFill>
                  <a:schemeClr val="accent1">
                    <a:lumMod val="50000"/>
                  </a:schemeClr>
                </a:solidFill>
              </a:rPr>
              <a:t>Tomography</a:t>
            </a:r>
            <a:r>
              <a:rPr lang="tr-TR" sz="1600" dirty="0">
                <a:solidFill>
                  <a:schemeClr val="accent1">
                    <a:lumMod val="50000"/>
                  </a:schemeClr>
                </a:solidFill>
              </a:rPr>
              <a:t>) ve kalsiyum </a:t>
            </a:r>
            <a:r>
              <a:rPr lang="tr-TR" sz="1600" dirty="0" err="1">
                <a:solidFill>
                  <a:schemeClr val="accent1">
                    <a:lumMod val="50000"/>
                  </a:schemeClr>
                </a:solidFill>
              </a:rPr>
              <a:t>skorlama</a:t>
            </a:r>
            <a:r>
              <a:rPr lang="tr-TR" sz="1600" dirty="0">
                <a:solidFill>
                  <a:schemeClr val="accent1">
                    <a:lumMod val="50000"/>
                  </a:schemeClr>
                </a:solidFill>
              </a:rPr>
              <a:t> tetkik bedelleri, sanal </a:t>
            </a:r>
            <a:r>
              <a:rPr lang="tr-TR" sz="1600" dirty="0" err="1">
                <a:solidFill>
                  <a:schemeClr val="accent1">
                    <a:lumMod val="50000"/>
                  </a:schemeClr>
                </a:solidFill>
              </a:rPr>
              <a:t>kolonoskopi</a:t>
            </a:r>
            <a:r>
              <a:rPr lang="tr-TR" sz="1600" dirty="0">
                <a:solidFill>
                  <a:schemeClr val="accent1">
                    <a:lumMod val="50000"/>
                  </a:schemeClr>
                </a:solidFill>
              </a:rPr>
              <a:t>, sanal </a:t>
            </a:r>
            <a:r>
              <a:rPr lang="tr-TR" sz="1600" dirty="0" err="1">
                <a:solidFill>
                  <a:schemeClr val="accent1">
                    <a:lumMod val="50000"/>
                  </a:schemeClr>
                </a:solidFill>
              </a:rPr>
              <a:t>anjio</a:t>
            </a:r>
            <a:r>
              <a:rPr lang="tr-TR" sz="1600" dirty="0">
                <a:solidFill>
                  <a:schemeClr val="accent1">
                    <a:lumMod val="50000"/>
                  </a:schemeClr>
                </a:solidFill>
              </a:rPr>
              <a:t> ve buna benzer tarama amaçlı tetkikler, </a:t>
            </a:r>
            <a:r>
              <a:rPr lang="tr-TR" sz="1600" dirty="0" err="1">
                <a:solidFill>
                  <a:schemeClr val="accent1">
                    <a:lumMod val="50000"/>
                  </a:schemeClr>
                </a:solidFill>
              </a:rPr>
              <a:t>voiding</a:t>
            </a:r>
            <a:r>
              <a:rPr lang="tr-TR" sz="1600" dirty="0">
                <a:solidFill>
                  <a:schemeClr val="accent1">
                    <a:lumMod val="50000"/>
                  </a:schemeClr>
                </a:solidFill>
              </a:rPr>
              <a:t> </a:t>
            </a:r>
            <a:r>
              <a:rPr lang="tr-TR" sz="1600" dirty="0" err="1">
                <a:solidFill>
                  <a:schemeClr val="accent1">
                    <a:lumMod val="50000"/>
                  </a:schemeClr>
                </a:solidFill>
              </a:rPr>
              <a:t>sistoüretrografi</a:t>
            </a:r>
            <a:r>
              <a:rPr lang="tr-TR" sz="1600" dirty="0">
                <a:solidFill>
                  <a:schemeClr val="accent1">
                    <a:lumMod val="50000"/>
                  </a:schemeClr>
                </a:solidFill>
              </a:rPr>
              <a:t>, robotik cerrahi cihaz kullanım bedeli kapsam dışıdır . </a:t>
            </a:r>
          </a:p>
          <a:p>
            <a:pPr>
              <a:buFont typeface="Wingdings" pitchFamily="2" charset="2"/>
              <a:buChar char="ü"/>
            </a:pPr>
            <a:r>
              <a:rPr lang="tr-TR" sz="1600" dirty="0">
                <a:solidFill>
                  <a:schemeClr val="accent1">
                    <a:lumMod val="50000"/>
                  </a:schemeClr>
                </a:solidFill>
              </a:rPr>
              <a:t>20. Profesyonel, amatör veya hobi amaçlı olsun olmasın tüm tehlikeli spor faaliyetleri ve/veya bunlarla sınırlı olmayan tehlikeli faaliyetlerden doğan masraflar (dağcılık, solunum cihazıyla dalma, uçak ve planör pilotluğu, paraşütçülük, </a:t>
            </a:r>
            <a:r>
              <a:rPr lang="tr-TR" sz="1600" dirty="0" err="1">
                <a:solidFill>
                  <a:schemeClr val="accent1">
                    <a:lumMod val="50000"/>
                  </a:schemeClr>
                </a:solidFill>
              </a:rPr>
              <a:t>parapant</a:t>
            </a:r>
            <a:r>
              <a:rPr lang="tr-TR" sz="1600" dirty="0">
                <a:solidFill>
                  <a:schemeClr val="accent1">
                    <a:lumMod val="50000"/>
                  </a:schemeClr>
                </a:solidFill>
              </a:rPr>
              <a:t>, delta kanatla </a:t>
            </a:r>
            <a:r>
              <a:rPr lang="tr-TR" sz="1600" dirty="0" err="1">
                <a:solidFill>
                  <a:schemeClr val="accent1">
                    <a:lumMod val="50000"/>
                  </a:schemeClr>
                </a:solidFill>
              </a:rPr>
              <a:t>uçma,ata</a:t>
            </a:r>
            <a:r>
              <a:rPr lang="tr-TR" sz="1600" dirty="0">
                <a:solidFill>
                  <a:schemeClr val="accent1">
                    <a:lumMod val="50000"/>
                  </a:schemeClr>
                </a:solidFill>
              </a:rPr>
              <a:t> binme ,kayak yapma, ulaşım amaçlı olsa dahi motosiklet kullanma, </a:t>
            </a:r>
            <a:r>
              <a:rPr lang="tr-TR" sz="1600" dirty="0" err="1">
                <a:solidFill>
                  <a:schemeClr val="accent1">
                    <a:lumMod val="50000"/>
                  </a:schemeClr>
                </a:solidFill>
              </a:rPr>
              <a:t>vb</a:t>
            </a:r>
            <a:r>
              <a:rPr lang="tr-TR" sz="1600" dirty="0">
                <a:solidFill>
                  <a:schemeClr val="accent1">
                    <a:lumMod val="50000"/>
                  </a:schemeClr>
                </a:solidFill>
              </a:rPr>
              <a:t>…) </a:t>
            </a:r>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18</a:t>
            </a:fld>
            <a:endParaRPr lang="tr-TR">
              <a:solidFill>
                <a:prstClr val="black">
                  <a:tint val="75000"/>
                </a:prstClr>
              </a:solidFill>
            </a:endParaRPr>
          </a:p>
        </p:txBody>
      </p:sp>
    </p:spTree>
    <p:extLst>
      <p:ext uri="{BB962C8B-B14F-4D97-AF65-F5344CB8AC3E}">
        <p14:creationId xmlns:p14="http://schemas.microsoft.com/office/powerpoint/2010/main" val="3154132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1520" y="833437"/>
            <a:ext cx="8467030" cy="577852"/>
          </a:xfrm>
        </p:spPr>
        <p:txBody>
          <a:bodyPr>
            <a:noAutofit/>
          </a:bodyPr>
          <a:lstStyle/>
          <a:p>
            <a:r>
              <a:rPr lang="tr-TR" sz="3200" b="1" dirty="0" smtClean="0">
                <a:solidFill>
                  <a:srgbClr val="FF6600"/>
                </a:solidFill>
              </a:rPr>
              <a:t>PRİM ÖDEMELERİ</a:t>
            </a:r>
            <a:endParaRPr lang="tr-TR" sz="3200" b="1" dirty="0">
              <a:solidFill>
                <a:srgbClr val="FF6600"/>
              </a:solidFill>
            </a:endParaRPr>
          </a:p>
        </p:txBody>
      </p:sp>
      <p:sp>
        <p:nvSpPr>
          <p:cNvPr id="3" name="İçerik Yer Tutucusu 2"/>
          <p:cNvSpPr>
            <a:spLocks noGrp="1"/>
          </p:cNvSpPr>
          <p:nvPr>
            <p:ph idx="1"/>
          </p:nvPr>
        </p:nvSpPr>
        <p:spPr>
          <a:xfrm>
            <a:off x="630238" y="1700809"/>
            <a:ext cx="8229600" cy="4838104"/>
          </a:xfrm>
        </p:spPr>
        <p:txBody>
          <a:bodyPr/>
          <a:lstStyle/>
          <a:p>
            <a:r>
              <a:rPr lang="tr-TR" sz="2000" dirty="0" smtClean="0"/>
              <a:t>                                                      </a:t>
            </a:r>
          </a:p>
          <a:p>
            <a:r>
              <a:rPr lang="tr-TR" sz="2000" dirty="0" smtClean="0"/>
              <a:t>                                   </a:t>
            </a:r>
          </a:p>
          <a:p>
            <a:r>
              <a:rPr lang="tr-TR" sz="2000" dirty="0" smtClean="0"/>
              <a:t>                                                    </a:t>
            </a:r>
            <a:r>
              <a:rPr lang="tr-TR" sz="2000" b="1" dirty="0" smtClean="0">
                <a:solidFill>
                  <a:srgbClr val="FF0000"/>
                </a:solidFill>
              </a:rPr>
              <a:t>ANLAŞMALI BANKA KARTLARINA 9 TAKSİT</a:t>
            </a:r>
            <a:endParaRPr lang="es-ES" sz="2000" b="1" dirty="0" smtClean="0">
              <a:solidFill>
                <a:srgbClr val="FF0000"/>
              </a:solidFill>
            </a:endParaRPr>
          </a:p>
          <a:p>
            <a:r>
              <a:rPr lang="tr-TR" sz="2000" dirty="0" smtClean="0"/>
              <a:t>                                        </a:t>
            </a:r>
          </a:p>
          <a:p>
            <a:r>
              <a:rPr lang="tr-TR" sz="2000" b="1" dirty="0">
                <a:solidFill>
                  <a:srgbClr val="FF0000"/>
                </a:solidFill>
              </a:rPr>
              <a:t>                                                     </a:t>
            </a:r>
            <a:r>
              <a:rPr lang="tr-TR" sz="2000" b="1" dirty="0" smtClean="0">
                <a:solidFill>
                  <a:srgbClr val="FF0000"/>
                </a:solidFill>
              </a:rPr>
              <a:t>TAKSİTLER </a:t>
            </a:r>
            <a:r>
              <a:rPr lang="tr-TR" sz="2000" b="1" dirty="0">
                <a:solidFill>
                  <a:srgbClr val="FF0000"/>
                </a:solidFill>
              </a:rPr>
              <a:t>KREDİ KARTI (BLOKAJLI)</a:t>
            </a:r>
          </a:p>
          <a:p>
            <a:endParaRPr lang="tr-TR" sz="2000" b="1" dirty="0" smtClean="0">
              <a:solidFill>
                <a:srgbClr val="FF0000"/>
              </a:solidFill>
            </a:endParaRPr>
          </a:p>
          <a:p>
            <a:pPr marL="0" indent="0">
              <a:buNone/>
            </a:pPr>
            <a:endParaRPr lang="tr-TR" sz="2000" b="1" dirty="0" smtClean="0">
              <a:solidFill>
                <a:srgbClr val="FF6600"/>
              </a:solidFill>
            </a:endParaRPr>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19</a:t>
            </a:fld>
            <a:endParaRPr lang="tr-TR">
              <a:solidFill>
                <a:prstClr val="black">
                  <a:tint val="75000"/>
                </a:prstClr>
              </a:solidFill>
            </a:endParaRPr>
          </a:p>
        </p:txBody>
      </p:sp>
      <p:sp>
        <p:nvSpPr>
          <p:cNvPr id="15" name="Line 8"/>
          <p:cNvSpPr>
            <a:spLocks noChangeShapeType="1"/>
          </p:cNvSpPr>
          <p:nvPr/>
        </p:nvSpPr>
        <p:spPr bwMode="auto">
          <a:xfrm>
            <a:off x="3832224" y="2276872"/>
            <a:ext cx="4854575" cy="0"/>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a:lstStyle/>
          <a:p>
            <a:endParaRPr lang="tr-TR" dirty="0" smtClean="0">
              <a:solidFill>
                <a:prstClr val="black"/>
              </a:solidFill>
            </a:endParaRPr>
          </a:p>
          <a:p>
            <a:endParaRPr lang="tr-TR" dirty="0">
              <a:solidFill>
                <a:prstClr val="black"/>
              </a:solidFill>
            </a:endParaRPr>
          </a:p>
          <a:p>
            <a:endParaRPr lang="tr-TR" dirty="0">
              <a:solidFill>
                <a:prstClr val="black"/>
              </a:solidFill>
            </a:endParaRPr>
          </a:p>
        </p:txBody>
      </p:sp>
      <p:sp>
        <p:nvSpPr>
          <p:cNvPr id="18" name="Line 49"/>
          <p:cNvSpPr>
            <a:spLocks noChangeShapeType="1"/>
          </p:cNvSpPr>
          <p:nvPr/>
        </p:nvSpPr>
        <p:spPr bwMode="auto">
          <a:xfrm>
            <a:off x="3863975" y="2996952"/>
            <a:ext cx="4854575" cy="0"/>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a:lstStyle/>
          <a:p>
            <a:endParaRPr lang="tr-TR">
              <a:solidFill>
                <a:prstClr val="black"/>
              </a:solidFill>
            </a:endParaRPr>
          </a:p>
        </p:txBody>
      </p:sp>
      <p:sp>
        <p:nvSpPr>
          <p:cNvPr id="19" name="Line 50"/>
          <p:cNvSpPr>
            <a:spLocks noChangeShapeType="1"/>
          </p:cNvSpPr>
          <p:nvPr/>
        </p:nvSpPr>
        <p:spPr bwMode="auto">
          <a:xfrm>
            <a:off x="4005263" y="3789040"/>
            <a:ext cx="4854575" cy="0"/>
          </a:xfrm>
          <a:prstGeom prst="line">
            <a:avLst/>
          </a:prstGeom>
          <a:ln>
            <a:headEnd/>
            <a:tailEnd/>
          </a:ln>
        </p:spPr>
        <p:style>
          <a:lnRef idx="1">
            <a:schemeClr val="accent1"/>
          </a:lnRef>
          <a:fillRef idx="0">
            <a:schemeClr val="accent1"/>
          </a:fillRef>
          <a:effectRef idx="0">
            <a:schemeClr val="accent1"/>
          </a:effectRef>
          <a:fontRef idx="minor">
            <a:schemeClr val="tx1"/>
          </a:fontRef>
        </p:style>
        <p:txBody>
          <a:bodyPr/>
          <a:lstStyle/>
          <a:p>
            <a:endParaRPr lang="tr-TR">
              <a:solidFill>
                <a:prstClr val="black"/>
              </a:solidFill>
            </a:endParaRPr>
          </a:p>
        </p:txBody>
      </p:sp>
      <p:pic>
        <p:nvPicPr>
          <p:cNvPr id="28" name="Picture 4" descr="Tam boyutlu görseli göster">
            <a:hlinkClick r:id="rId2"/>
          </p:cNvPr>
          <p:cNvPicPr>
            <a:picLocks noChangeAspect="1" noChangeArrowheads="1"/>
          </p:cNvPicPr>
          <p:nvPr/>
        </p:nvPicPr>
        <p:blipFill>
          <a:blip r:embed="rId3"/>
          <a:srcRect/>
          <a:stretch>
            <a:fillRect/>
          </a:stretch>
        </p:blipFill>
        <p:spPr bwMode="auto">
          <a:xfrm>
            <a:off x="694692" y="1699098"/>
            <a:ext cx="2149116" cy="1977187"/>
          </a:xfrm>
          <a:prstGeom prst="rect">
            <a:avLst/>
          </a:prstGeom>
          <a:noFill/>
          <a:ln w="9525">
            <a:noFill/>
            <a:miter lim="800000"/>
            <a:headEnd/>
            <a:tailEnd/>
          </a:ln>
        </p:spPr>
      </p:pic>
    </p:spTree>
    <p:extLst>
      <p:ext uri="{BB962C8B-B14F-4D97-AF65-F5344CB8AC3E}">
        <p14:creationId xmlns:p14="http://schemas.microsoft.com/office/powerpoint/2010/main" val="3431251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3088" y="595227"/>
            <a:ext cx="8496944" cy="5328592"/>
          </a:xfrm>
        </p:spPr>
        <p:txBody>
          <a:bodyPr>
            <a:normAutofit fontScale="70000" lnSpcReduction="20000"/>
          </a:bodyPr>
          <a:lstStyle/>
          <a:p>
            <a:pPr marL="0" indent="0" algn="just">
              <a:buNone/>
            </a:pPr>
            <a:r>
              <a:rPr lang="tr-TR" sz="2800" b="1" dirty="0" err="1" smtClean="0">
                <a:solidFill>
                  <a:srgbClr val="002060"/>
                </a:solidFill>
              </a:rPr>
              <a:t>Sigor</a:t>
            </a:r>
            <a:r>
              <a:rPr lang="tr-TR" sz="2800" b="1" dirty="0" err="1" smtClean="0">
                <a:solidFill>
                  <a:srgbClr val="FF6600"/>
                </a:solidFill>
              </a:rPr>
              <a:t>TAM</a:t>
            </a:r>
            <a:r>
              <a:rPr lang="tr-TR" sz="2800" b="1" dirty="0" smtClean="0">
                <a:solidFill>
                  <a:srgbClr val="FF6600"/>
                </a:solidFill>
              </a:rPr>
              <a:t>  </a:t>
            </a:r>
            <a:r>
              <a:rPr lang="tr-TR" sz="2800" b="1" dirty="0">
                <a:solidFill>
                  <a:srgbClr val="FF6600"/>
                </a:solidFill>
              </a:rPr>
              <a:t>TAMAMLAYICI SAĞLIK SİGORTASI NEDİR? </a:t>
            </a:r>
            <a:endParaRPr lang="tr-TR" sz="2800" dirty="0" smtClean="0"/>
          </a:p>
          <a:p>
            <a:pPr marL="0" indent="0" algn="just">
              <a:buNone/>
            </a:pPr>
            <a:endParaRPr lang="tr-TR" sz="2800" dirty="0" smtClean="0"/>
          </a:p>
          <a:p>
            <a:pPr marL="0" indent="0" algn="just">
              <a:buNone/>
            </a:pPr>
            <a:r>
              <a:rPr lang="tr-TR" sz="2800" dirty="0" smtClean="0">
                <a:solidFill>
                  <a:srgbClr val="002060"/>
                </a:solidFill>
              </a:rPr>
              <a:t>Sigortalının </a:t>
            </a:r>
            <a:r>
              <a:rPr lang="tr-TR" sz="2800" dirty="0">
                <a:solidFill>
                  <a:srgbClr val="002060"/>
                </a:solidFill>
              </a:rPr>
              <a:t>HALK SİGORTA  A.Ş. tarafından belirlenmiş Anlaşmalı kurum listesinde yer alan ve Sosyal Güvenlik Kurumu (SGK) ile anlaşmalı özel sağlık kuruluşlarından sigorta süresi içinde, sigortalının </a:t>
            </a:r>
            <a:r>
              <a:rPr lang="tr-TR" sz="2800" dirty="0" smtClean="0">
                <a:solidFill>
                  <a:srgbClr val="002060"/>
                </a:solidFill>
              </a:rPr>
              <a:t>hastalık </a:t>
            </a:r>
            <a:r>
              <a:rPr lang="tr-TR" sz="2800" dirty="0">
                <a:solidFill>
                  <a:srgbClr val="002060"/>
                </a:solidFill>
              </a:rPr>
              <a:t>ve/veya kaza halinde alacağı sağlık hizmetleri karşılığında ödeyeceği fark ücretlerini poliçe özel ve sağlık sigortası genel şartları doğrultusunda teminat altına </a:t>
            </a:r>
            <a:r>
              <a:rPr lang="tr-TR" sz="2800" dirty="0" smtClean="0">
                <a:solidFill>
                  <a:srgbClr val="002060"/>
                </a:solidFill>
              </a:rPr>
              <a:t>alan Özel Sağlık Sigortası ürünüdür.</a:t>
            </a:r>
          </a:p>
          <a:p>
            <a:pPr marL="0" indent="0" algn="just">
              <a:buNone/>
            </a:pPr>
            <a:endParaRPr lang="tr-TR" sz="2800" dirty="0" smtClean="0"/>
          </a:p>
          <a:p>
            <a:pPr marL="0" indent="0" algn="just">
              <a:buNone/>
            </a:pPr>
            <a:r>
              <a:rPr lang="tr-TR" sz="2800" b="1" dirty="0" smtClean="0">
                <a:solidFill>
                  <a:srgbClr val="FF6600"/>
                </a:solidFill>
              </a:rPr>
              <a:t>BİZ NEYİ TAMAMLIYORUZ?</a:t>
            </a:r>
          </a:p>
          <a:p>
            <a:pPr marL="0" indent="0" algn="just">
              <a:buNone/>
            </a:pPr>
            <a:endParaRPr lang="tr-TR" sz="2800" b="1" dirty="0">
              <a:solidFill>
                <a:srgbClr val="FF6600"/>
              </a:solidFill>
            </a:endParaRPr>
          </a:p>
          <a:p>
            <a:pPr marL="0" indent="0" algn="just">
              <a:buNone/>
            </a:pPr>
            <a:r>
              <a:rPr lang="tr-TR" sz="2800" dirty="0" smtClean="0">
                <a:solidFill>
                  <a:srgbClr val="002060"/>
                </a:solidFill>
              </a:rPr>
              <a:t>Halk </a:t>
            </a:r>
            <a:r>
              <a:rPr lang="tr-TR" sz="2800" dirty="0">
                <a:solidFill>
                  <a:srgbClr val="002060"/>
                </a:solidFill>
              </a:rPr>
              <a:t>Sigorta  olarak </a:t>
            </a:r>
            <a:r>
              <a:rPr lang="tr-TR" sz="2800" b="1" dirty="0" err="1" smtClean="0">
                <a:solidFill>
                  <a:srgbClr val="002060"/>
                </a:solidFill>
              </a:rPr>
              <a:t>Sigor</a:t>
            </a:r>
            <a:r>
              <a:rPr lang="tr-TR" sz="2800" b="1" dirty="0" err="1" smtClean="0">
                <a:solidFill>
                  <a:srgbClr val="FF6600"/>
                </a:solidFill>
              </a:rPr>
              <a:t>TAM</a:t>
            </a:r>
            <a:r>
              <a:rPr lang="tr-TR" sz="2800" b="1" dirty="0" smtClean="0">
                <a:solidFill>
                  <a:srgbClr val="FF6600"/>
                </a:solidFill>
              </a:rPr>
              <a:t> </a:t>
            </a:r>
            <a:r>
              <a:rPr lang="tr-TR" sz="2800" dirty="0" smtClean="0">
                <a:solidFill>
                  <a:srgbClr val="002060"/>
                </a:solidFill>
              </a:rPr>
              <a:t>Tamamlayıcı Sağlık Sigortası</a:t>
            </a:r>
            <a:r>
              <a:rPr lang="tr-TR" sz="2800" b="1" dirty="0" smtClean="0">
                <a:solidFill>
                  <a:srgbClr val="002060"/>
                </a:solidFill>
              </a:rPr>
              <a:t>  </a:t>
            </a:r>
            <a:r>
              <a:rPr lang="tr-TR" sz="2800" dirty="0" smtClean="0">
                <a:solidFill>
                  <a:srgbClr val="002060"/>
                </a:solidFill>
              </a:rPr>
              <a:t>için </a:t>
            </a:r>
            <a:r>
              <a:rPr lang="tr-TR" sz="2800" dirty="0">
                <a:solidFill>
                  <a:srgbClr val="002060"/>
                </a:solidFill>
              </a:rPr>
              <a:t>özel anlaşma yaptığımız SGK anlaşmalı kurumlarda poliçe özel şartları dahilinde </a:t>
            </a:r>
            <a:r>
              <a:rPr lang="tr-TR" sz="2800" dirty="0" err="1">
                <a:solidFill>
                  <a:srgbClr val="002060"/>
                </a:solidFill>
              </a:rPr>
              <a:t>SGK’dan</a:t>
            </a:r>
            <a:r>
              <a:rPr lang="tr-TR" sz="2800" dirty="0">
                <a:solidFill>
                  <a:srgbClr val="002060"/>
                </a:solidFill>
              </a:rPr>
              <a:t> onay alınan işlemler için kurumun sigortalıdan talep ettiği fark ücreti tamamlıyoruz.</a:t>
            </a:r>
          </a:p>
          <a:p>
            <a:pPr marL="0" indent="0" algn="just">
              <a:buNone/>
            </a:pPr>
            <a:endParaRPr lang="tr-TR" sz="2800" dirty="0">
              <a:solidFill>
                <a:srgbClr val="002060"/>
              </a:solidFill>
            </a:endParaRPr>
          </a:p>
          <a:p>
            <a:pPr marL="0" indent="0" algn="just">
              <a:buNone/>
            </a:pPr>
            <a:r>
              <a:rPr lang="tr-TR" sz="2800" dirty="0">
                <a:solidFill>
                  <a:srgbClr val="002060"/>
                </a:solidFill>
              </a:rPr>
              <a:t>Bu poliçe kapsamında anlaşmalı kurumlarımız içinde yer alan özel hastanelerden faydalanabilir, SGK FARK ÜCRETLERİNİ ödemeden tedavi olabilirsiniz.</a:t>
            </a:r>
          </a:p>
          <a:p>
            <a:pPr marL="0" indent="0" algn="just">
              <a:buNone/>
            </a:pPr>
            <a:endParaRPr lang="tr-TR" sz="2800" dirty="0"/>
          </a:p>
          <a:p>
            <a:pPr marL="0" indent="0">
              <a:buNone/>
            </a:pPr>
            <a:endParaRPr lang="tr-TR" dirty="0" smtClean="0"/>
          </a:p>
          <a:p>
            <a:pPr marL="0" indent="0">
              <a:buNone/>
            </a:pPr>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2</a:t>
            </a:fld>
            <a:endParaRPr lang="tr-TR">
              <a:solidFill>
                <a:prstClr val="black">
                  <a:tint val="75000"/>
                </a:prstClr>
              </a:solidFill>
            </a:endParaRPr>
          </a:p>
        </p:txBody>
      </p:sp>
    </p:spTree>
    <p:extLst>
      <p:ext uri="{BB962C8B-B14F-4D97-AF65-F5344CB8AC3E}">
        <p14:creationId xmlns:p14="http://schemas.microsoft.com/office/powerpoint/2010/main" val="490912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907672"/>
            <a:ext cx="8507288" cy="490066"/>
          </a:xfrm>
        </p:spPr>
        <p:txBody>
          <a:bodyPr>
            <a:noAutofit/>
          </a:bodyPr>
          <a:lstStyle/>
          <a:p>
            <a:r>
              <a:rPr lang="tr-TR" sz="3200" b="1" dirty="0">
                <a:solidFill>
                  <a:srgbClr val="FF6600"/>
                </a:solidFill>
              </a:rPr>
              <a:t>POLİÇE SETİMİZDE NELER VAR?</a:t>
            </a:r>
            <a:endParaRPr lang="tr-TR" sz="3200" dirty="0"/>
          </a:p>
        </p:txBody>
      </p:sp>
      <p:sp>
        <p:nvSpPr>
          <p:cNvPr id="3" name="İçerik Yer Tutucusu 2"/>
          <p:cNvSpPr>
            <a:spLocks noGrp="1"/>
          </p:cNvSpPr>
          <p:nvPr>
            <p:ph idx="1"/>
          </p:nvPr>
        </p:nvSpPr>
        <p:spPr>
          <a:xfrm>
            <a:off x="2987824" y="1628800"/>
            <a:ext cx="5976664" cy="4532929"/>
          </a:xfrm>
        </p:spPr>
        <p:txBody>
          <a:bodyPr/>
          <a:lstStyle/>
          <a:p>
            <a:pPr marL="0" indent="0">
              <a:buNone/>
            </a:pPr>
            <a:r>
              <a:rPr lang="tr-TR" sz="2400" b="1" dirty="0">
                <a:solidFill>
                  <a:srgbClr val="002060"/>
                </a:solidFill>
              </a:rPr>
              <a:t>POLİÇE</a:t>
            </a:r>
          </a:p>
          <a:p>
            <a:pPr marL="0" indent="0">
              <a:buNone/>
            </a:pPr>
            <a:r>
              <a:rPr lang="tr-TR" sz="2400" b="1" dirty="0">
                <a:solidFill>
                  <a:srgbClr val="FF0000"/>
                </a:solidFill>
              </a:rPr>
              <a:t>SİGORTALI TANITIM </a:t>
            </a:r>
            <a:r>
              <a:rPr lang="tr-TR" sz="2400" b="1" dirty="0" smtClean="0">
                <a:solidFill>
                  <a:srgbClr val="FF0000"/>
                </a:solidFill>
              </a:rPr>
              <a:t>KARTI</a:t>
            </a:r>
          </a:p>
          <a:p>
            <a:pPr marL="0" indent="0">
              <a:buNone/>
            </a:pPr>
            <a:r>
              <a:rPr lang="tr-TR" sz="2400" b="1" dirty="0">
                <a:solidFill>
                  <a:srgbClr val="FF0000"/>
                </a:solidFill>
              </a:rPr>
              <a:t>POLİÇE ÖZEL </a:t>
            </a:r>
            <a:r>
              <a:rPr lang="tr-TR" sz="2400" b="1" dirty="0" smtClean="0">
                <a:solidFill>
                  <a:srgbClr val="FF0000"/>
                </a:solidFill>
              </a:rPr>
              <a:t>ŞARTLARI</a:t>
            </a:r>
          </a:p>
          <a:p>
            <a:pPr marL="0" indent="0">
              <a:buNone/>
            </a:pPr>
            <a:r>
              <a:rPr lang="tr-TR" sz="2400" b="1" dirty="0">
                <a:solidFill>
                  <a:srgbClr val="FF0000"/>
                </a:solidFill>
              </a:rPr>
              <a:t>SAĞLIK SİGORTASI GENEL </a:t>
            </a:r>
            <a:r>
              <a:rPr lang="tr-TR" sz="2400" b="1" dirty="0" smtClean="0">
                <a:solidFill>
                  <a:srgbClr val="FF0000"/>
                </a:solidFill>
              </a:rPr>
              <a:t>ŞARTLARI</a:t>
            </a:r>
          </a:p>
          <a:p>
            <a:pPr marL="0" indent="0">
              <a:buNone/>
            </a:pPr>
            <a:r>
              <a:rPr lang="tr-TR" sz="2400" b="1" dirty="0">
                <a:solidFill>
                  <a:srgbClr val="FF0000"/>
                </a:solidFill>
              </a:rPr>
              <a:t>ANLAŞMALI KURUM </a:t>
            </a:r>
            <a:r>
              <a:rPr lang="tr-TR" sz="2400" b="1" dirty="0" smtClean="0">
                <a:solidFill>
                  <a:srgbClr val="FF0000"/>
                </a:solidFill>
              </a:rPr>
              <a:t>KİTAPÇIĞI</a:t>
            </a:r>
          </a:p>
          <a:p>
            <a:pPr marL="0" indent="0">
              <a:buNone/>
            </a:pPr>
            <a:r>
              <a:rPr lang="tr-TR" sz="2400" b="1" dirty="0">
                <a:solidFill>
                  <a:srgbClr val="FF0000"/>
                </a:solidFill>
              </a:rPr>
              <a:t>KULLANIM </a:t>
            </a:r>
            <a:r>
              <a:rPr lang="tr-TR" sz="2400" b="1" dirty="0" smtClean="0">
                <a:solidFill>
                  <a:srgbClr val="FF0000"/>
                </a:solidFill>
              </a:rPr>
              <a:t>KLAVUZU</a:t>
            </a:r>
          </a:p>
          <a:p>
            <a:pPr marL="0" indent="0">
              <a:buNone/>
            </a:pPr>
            <a:r>
              <a:rPr lang="tr-TR" sz="2400" b="1" dirty="0">
                <a:solidFill>
                  <a:srgbClr val="FF0000"/>
                </a:solidFill>
              </a:rPr>
              <a:t>BİLGİLENDİRME FORMU</a:t>
            </a:r>
            <a:endParaRPr lang="es-ES" sz="2400" b="1" dirty="0">
              <a:solidFill>
                <a:srgbClr val="FF0000"/>
              </a:solidFill>
            </a:endParaRPr>
          </a:p>
          <a:p>
            <a:pPr marL="0" indent="0">
              <a:buNone/>
            </a:pPr>
            <a:endParaRPr lang="es-ES" sz="2400" b="1" dirty="0">
              <a:solidFill>
                <a:srgbClr val="FF0000"/>
              </a:solidFill>
            </a:endParaRPr>
          </a:p>
          <a:p>
            <a:endParaRPr lang="es-ES" b="1" dirty="0">
              <a:solidFill>
                <a:srgbClr val="FF0000"/>
              </a:solidFill>
            </a:endParaRPr>
          </a:p>
          <a:p>
            <a:endParaRPr lang="tr-TR" b="1" dirty="0">
              <a:solidFill>
                <a:srgbClr val="FF0000"/>
              </a:solidFill>
            </a:endParaRPr>
          </a:p>
          <a:p>
            <a:endParaRPr lang="es-ES" b="1" dirty="0">
              <a:solidFill>
                <a:srgbClr val="FF0000"/>
              </a:solidFill>
            </a:endParaRPr>
          </a:p>
          <a:p>
            <a:endParaRPr lang="es-ES" b="1" dirty="0">
              <a:solidFill>
                <a:srgbClr val="FF0000"/>
              </a:solidFill>
            </a:endParaRPr>
          </a:p>
          <a:p>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20</a:t>
            </a:fld>
            <a:endParaRPr lang="tr-TR">
              <a:solidFill>
                <a:prstClr val="black">
                  <a:tint val="75000"/>
                </a:prstClr>
              </a:solidFill>
            </a:endParaRPr>
          </a:p>
        </p:txBody>
      </p:sp>
      <p:sp>
        <p:nvSpPr>
          <p:cNvPr id="6" name="Line 20"/>
          <p:cNvSpPr>
            <a:spLocks noChangeShapeType="1"/>
          </p:cNvSpPr>
          <p:nvPr/>
        </p:nvSpPr>
        <p:spPr bwMode="auto">
          <a:xfrm>
            <a:off x="2996916" y="2009658"/>
            <a:ext cx="4854575" cy="0"/>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a:lstStyle/>
          <a:p>
            <a:endParaRPr lang="tr-TR">
              <a:solidFill>
                <a:prstClr val="black"/>
              </a:solidFill>
            </a:endParaRPr>
          </a:p>
        </p:txBody>
      </p:sp>
      <p:sp>
        <p:nvSpPr>
          <p:cNvPr id="7" name="Line 20"/>
          <p:cNvSpPr>
            <a:spLocks noChangeShapeType="1"/>
          </p:cNvSpPr>
          <p:nvPr/>
        </p:nvSpPr>
        <p:spPr bwMode="auto">
          <a:xfrm>
            <a:off x="3011489" y="3284984"/>
            <a:ext cx="4854575" cy="0"/>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a:lstStyle/>
          <a:p>
            <a:endParaRPr lang="tr-TR">
              <a:solidFill>
                <a:prstClr val="black"/>
              </a:solidFill>
            </a:endParaRPr>
          </a:p>
        </p:txBody>
      </p:sp>
      <p:sp>
        <p:nvSpPr>
          <p:cNvPr id="8" name="Line 20"/>
          <p:cNvSpPr>
            <a:spLocks noChangeShapeType="1"/>
          </p:cNvSpPr>
          <p:nvPr/>
        </p:nvSpPr>
        <p:spPr bwMode="auto">
          <a:xfrm>
            <a:off x="3011489" y="3746577"/>
            <a:ext cx="4854575" cy="0"/>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a:lstStyle/>
          <a:p>
            <a:endParaRPr lang="tr-TR">
              <a:solidFill>
                <a:prstClr val="black"/>
              </a:solidFill>
            </a:endParaRPr>
          </a:p>
        </p:txBody>
      </p:sp>
      <p:sp>
        <p:nvSpPr>
          <p:cNvPr id="9" name="Line 20"/>
          <p:cNvSpPr>
            <a:spLocks noChangeShapeType="1"/>
          </p:cNvSpPr>
          <p:nvPr/>
        </p:nvSpPr>
        <p:spPr bwMode="auto">
          <a:xfrm>
            <a:off x="2996916" y="4221088"/>
            <a:ext cx="4854575" cy="0"/>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a:lstStyle/>
          <a:p>
            <a:endParaRPr lang="tr-TR">
              <a:solidFill>
                <a:prstClr val="black"/>
              </a:solidFill>
            </a:endParaRPr>
          </a:p>
        </p:txBody>
      </p:sp>
      <p:sp>
        <p:nvSpPr>
          <p:cNvPr id="10" name="Line 20"/>
          <p:cNvSpPr>
            <a:spLocks noChangeShapeType="1"/>
          </p:cNvSpPr>
          <p:nvPr/>
        </p:nvSpPr>
        <p:spPr bwMode="auto">
          <a:xfrm>
            <a:off x="3011489" y="4653136"/>
            <a:ext cx="4854575" cy="0"/>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a:lstStyle/>
          <a:p>
            <a:endParaRPr lang="tr-TR">
              <a:solidFill>
                <a:prstClr val="black"/>
              </a:solidFill>
            </a:endParaRPr>
          </a:p>
        </p:txBody>
      </p:sp>
      <p:sp>
        <p:nvSpPr>
          <p:cNvPr id="12" name="Line 20"/>
          <p:cNvSpPr>
            <a:spLocks noChangeShapeType="1"/>
          </p:cNvSpPr>
          <p:nvPr/>
        </p:nvSpPr>
        <p:spPr bwMode="auto">
          <a:xfrm>
            <a:off x="2996916" y="2420888"/>
            <a:ext cx="4854575" cy="0"/>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a:lstStyle/>
          <a:p>
            <a:endParaRPr lang="tr-TR">
              <a:solidFill>
                <a:prstClr val="black"/>
              </a:solidFill>
            </a:endParaRPr>
          </a:p>
        </p:txBody>
      </p:sp>
      <p:sp>
        <p:nvSpPr>
          <p:cNvPr id="13" name="Line 20"/>
          <p:cNvSpPr>
            <a:spLocks noChangeShapeType="1"/>
          </p:cNvSpPr>
          <p:nvPr/>
        </p:nvSpPr>
        <p:spPr bwMode="auto">
          <a:xfrm>
            <a:off x="2996916" y="2852936"/>
            <a:ext cx="4854575" cy="0"/>
          </a:xfrm>
          <a:prstGeom prst="line">
            <a:avLst/>
          </a:prstGeom>
          <a:ln>
            <a:headEnd/>
            <a:tailEnd/>
          </a:ln>
        </p:spPr>
        <p:style>
          <a:lnRef idx="3">
            <a:schemeClr val="accent1"/>
          </a:lnRef>
          <a:fillRef idx="0">
            <a:schemeClr val="accent1"/>
          </a:fillRef>
          <a:effectRef idx="2">
            <a:schemeClr val="accent1"/>
          </a:effectRef>
          <a:fontRef idx="minor">
            <a:schemeClr val="tx1"/>
          </a:fontRef>
        </p:style>
        <p:txBody>
          <a:bodyPr/>
          <a:lstStyle/>
          <a:p>
            <a:endParaRPr lang="tr-TR">
              <a:solidFill>
                <a:prstClr val="black"/>
              </a:solidFill>
            </a:endParaRPr>
          </a:p>
        </p:txBody>
      </p:sp>
      <p:pic>
        <p:nvPicPr>
          <p:cNvPr id="14" name="İçerik Yer Tutucusu 19"/>
          <p:cNvPicPr>
            <a:picLocks noChangeAspect="1"/>
          </p:cNvPicPr>
          <p:nvPr/>
        </p:nvPicPr>
        <p:blipFill>
          <a:blip r:embed="rId2"/>
          <a:stretch>
            <a:fillRect/>
          </a:stretch>
        </p:blipFill>
        <p:spPr>
          <a:xfrm>
            <a:off x="1093886" y="2009658"/>
            <a:ext cx="1728192" cy="1736919"/>
          </a:xfrm>
          <a:prstGeom prst="rect">
            <a:avLst/>
          </a:prstGeom>
        </p:spPr>
      </p:pic>
    </p:spTree>
    <p:extLst>
      <p:ext uri="{BB962C8B-B14F-4D97-AF65-F5344CB8AC3E}">
        <p14:creationId xmlns:p14="http://schemas.microsoft.com/office/powerpoint/2010/main" val="29240310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42392" y="174886"/>
            <a:ext cx="8568314" cy="1642194"/>
          </a:xfrm>
        </p:spPr>
        <p:txBody>
          <a:bodyPr>
            <a:normAutofit fontScale="90000"/>
          </a:bodyPr>
          <a:lstStyle/>
          <a:p>
            <a:r>
              <a:rPr lang="tr-TR" sz="3600" b="1" dirty="0">
                <a:solidFill>
                  <a:srgbClr val="FF6600"/>
                </a:solidFill>
                <a:effectLst>
                  <a:outerShdw blurRad="38100" dist="38100" dir="2700000" algn="tl">
                    <a:srgbClr val="C0C0C0"/>
                  </a:outerShdw>
                </a:effectLst>
              </a:rPr>
              <a:t/>
            </a:r>
            <a:br>
              <a:rPr lang="tr-TR" sz="3600" b="1" dirty="0">
                <a:solidFill>
                  <a:srgbClr val="FF6600"/>
                </a:solidFill>
                <a:effectLst>
                  <a:outerShdw blurRad="38100" dist="38100" dir="2700000" algn="tl">
                    <a:srgbClr val="C0C0C0"/>
                  </a:outerShdw>
                </a:effectLst>
              </a:rPr>
            </a:br>
            <a:r>
              <a:rPr lang="tr-TR" sz="3600" b="1" dirty="0" smtClean="0">
                <a:solidFill>
                  <a:srgbClr val="FF6600"/>
                </a:solidFill>
                <a:effectLst>
                  <a:outerShdw blurRad="38100" dist="38100" dir="2700000" algn="tl">
                    <a:srgbClr val="C0C0C0"/>
                  </a:outerShdw>
                </a:effectLst>
              </a:rPr>
              <a:t>BAŞVURU </a:t>
            </a:r>
            <a:r>
              <a:rPr lang="tr-TR" sz="3600" b="1" dirty="0">
                <a:solidFill>
                  <a:srgbClr val="FF6600"/>
                </a:solidFill>
                <a:effectLst>
                  <a:outerShdw blurRad="38100" dist="38100" dir="2700000" algn="tl">
                    <a:srgbClr val="C0C0C0"/>
                  </a:outerShdw>
                </a:effectLst>
              </a:rPr>
              <a:t>FORMU </a:t>
            </a:r>
            <a:r>
              <a:rPr lang="tr-TR" sz="3600" b="1" dirty="0" smtClean="0">
                <a:solidFill>
                  <a:srgbClr val="FF6600"/>
                </a:solidFill>
                <a:effectLst>
                  <a:outerShdw blurRad="38100" dist="38100" dir="2700000" algn="tl">
                    <a:srgbClr val="C0C0C0"/>
                  </a:outerShdw>
                </a:effectLst>
              </a:rPr>
              <a:t>SORULARI</a:t>
            </a:r>
            <a:br>
              <a:rPr lang="tr-TR" sz="3600" b="1" dirty="0" smtClean="0">
                <a:solidFill>
                  <a:srgbClr val="FF6600"/>
                </a:solidFill>
                <a:effectLst>
                  <a:outerShdw blurRad="38100" dist="38100" dir="2700000" algn="tl">
                    <a:srgbClr val="C0C0C0"/>
                  </a:outerShdw>
                </a:effectLst>
              </a:rPr>
            </a:br>
            <a:r>
              <a:rPr lang="tr-TR" sz="3600" b="1" dirty="0" smtClean="0">
                <a:solidFill>
                  <a:srgbClr val="FF6600"/>
                </a:solidFill>
                <a:effectLst>
                  <a:outerShdw blurRad="38100" dist="38100" dir="2700000" algn="tl">
                    <a:srgbClr val="C0C0C0"/>
                  </a:outerShdw>
                </a:effectLst>
              </a:rPr>
              <a:t> </a:t>
            </a:r>
            <a:r>
              <a:rPr lang="tr-TR" sz="3600" b="1" dirty="0">
                <a:solidFill>
                  <a:srgbClr val="FF6600"/>
                </a:solidFill>
                <a:effectLst>
                  <a:outerShdw blurRad="38100" dist="38100" dir="2700000" algn="tl">
                    <a:srgbClr val="C0C0C0"/>
                  </a:outerShdw>
                </a:effectLst>
              </a:rPr>
              <a:t>BEYAN </a:t>
            </a:r>
            <a:r>
              <a:rPr lang="tr-TR" sz="3600" b="1" dirty="0" smtClean="0">
                <a:solidFill>
                  <a:srgbClr val="FF6600"/>
                </a:solidFill>
                <a:effectLst>
                  <a:outerShdw blurRad="38100" dist="38100" dir="2700000" algn="tl">
                    <a:srgbClr val="C0C0C0"/>
                  </a:outerShdw>
                </a:effectLst>
              </a:rPr>
              <a:t>ALIMINDA DİKKAT </a:t>
            </a:r>
            <a:r>
              <a:rPr lang="tr-TR" sz="3600" b="1" dirty="0">
                <a:solidFill>
                  <a:srgbClr val="FF6600"/>
                </a:solidFill>
                <a:effectLst>
                  <a:outerShdw blurRad="38100" dist="38100" dir="2700000" algn="tl">
                    <a:srgbClr val="C0C0C0"/>
                  </a:outerShdw>
                </a:effectLst>
              </a:rPr>
              <a:t>EDİLMESİ GEREKEN ÖNEMLİ NOKTALAR</a:t>
            </a:r>
            <a:r>
              <a:rPr lang="tr-TR" b="1" dirty="0">
                <a:solidFill>
                  <a:srgbClr val="FF6600"/>
                </a:solidFill>
                <a:effectLst>
                  <a:outerShdw blurRad="38100" dist="38100" dir="2700000" algn="tl">
                    <a:srgbClr val="C0C0C0"/>
                  </a:outerShdw>
                </a:effectLst>
              </a:rPr>
              <a:t/>
            </a:r>
            <a:br>
              <a:rPr lang="tr-TR" b="1" dirty="0">
                <a:solidFill>
                  <a:srgbClr val="FF6600"/>
                </a:solidFill>
                <a:effectLst>
                  <a:outerShdw blurRad="38100" dist="38100" dir="2700000" algn="tl">
                    <a:srgbClr val="C0C0C0"/>
                  </a:outerShdw>
                </a:effectLst>
              </a:rPr>
            </a:br>
            <a:endParaRPr lang="tr-TR" dirty="0">
              <a:solidFill>
                <a:srgbClr val="FF6600"/>
              </a:solidFill>
            </a:endParaRPr>
          </a:p>
        </p:txBody>
      </p:sp>
      <p:sp>
        <p:nvSpPr>
          <p:cNvPr id="3" name="İçerik Yer Tutucusu 2"/>
          <p:cNvSpPr>
            <a:spLocks noGrp="1"/>
          </p:cNvSpPr>
          <p:nvPr>
            <p:ph idx="1"/>
          </p:nvPr>
        </p:nvSpPr>
        <p:spPr>
          <a:xfrm>
            <a:off x="442392" y="1817080"/>
            <a:ext cx="8450088" cy="4636256"/>
          </a:xfrm>
        </p:spPr>
        <p:txBody>
          <a:bodyPr>
            <a:normAutofit fontScale="40000" lnSpcReduction="20000"/>
          </a:bodyPr>
          <a:lstStyle/>
          <a:p>
            <a:pPr>
              <a:buFontTx/>
              <a:buNone/>
              <a:defRPr/>
            </a:pPr>
            <a:endParaRPr lang="tr-TR" b="1" dirty="0">
              <a:solidFill>
                <a:srgbClr val="002060"/>
              </a:solidFill>
              <a:effectLst>
                <a:outerShdw blurRad="38100" dist="38100" dir="2700000" algn="tl">
                  <a:srgbClr val="C0C0C0"/>
                </a:outerShdw>
              </a:effectLst>
            </a:endParaRPr>
          </a:p>
          <a:p>
            <a:pPr>
              <a:buFont typeface="Wingdings" panose="05000000000000000000" pitchFamily="2" charset="2"/>
              <a:buChar char="Ø"/>
              <a:defRPr/>
            </a:pPr>
            <a:r>
              <a:rPr lang="tr-TR" sz="4200" dirty="0" smtClean="0">
                <a:solidFill>
                  <a:srgbClr val="002060"/>
                </a:solidFill>
                <a:effectLst>
                  <a:outerShdw blurRad="38100" dist="38100" dir="2700000" algn="tl">
                    <a:srgbClr val="C0C0C0"/>
                  </a:outerShdw>
                </a:effectLst>
              </a:rPr>
              <a:t>BAŞVURU SAĞLIK BEYAN FORMUNDAKİ; TÜM SORULAR KAPSAMA  ALINACAK HER BİR BİREY İÇİN EKSİKSİZ YANITLANMALI, BU BİLGİLER İÇİN RİSK ANALİZİ YAPILACAĞI DİKKATE ALINMALIDIR</a:t>
            </a:r>
          </a:p>
          <a:p>
            <a:pPr>
              <a:buFont typeface="Wingdings" panose="05000000000000000000" pitchFamily="2" charset="2"/>
              <a:buChar char="Ø"/>
              <a:defRPr/>
            </a:pPr>
            <a:endParaRPr lang="tr-TR" sz="4200" dirty="0">
              <a:solidFill>
                <a:srgbClr val="002060"/>
              </a:solidFill>
              <a:effectLst>
                <a:outerShdw blurRad="38100" dist="38100" dir="2700000" algn="tl">
                  <a:srgbClr val="C0C0C0"/>
                </a:outerShdw>
              </a:effectLst>
            </a:endParaRPr>
          </a:p>
          <a:p>
            <a:pPr>
              <a:buFont typeface="Wingdings" panose="05000000000000000000" pitchFamily="2" charset="2"/>
              <a:buChar char="Ø"/>
              <a:defRPr/>
            </a:pPr>
            <a:r>
              <a:rPr lang="tr-TR" sz="4200" dirty="0" smtClean="0">
                <a:solidFill>
                  <a:srgbClr val="002060"/>
                </a:solidFill>
                <a:effectLst>
                  <a:outerShdw blurRad="38100" dist="38100" dir="2700000" algn="tl">
                    <a:srgbClr val="C0C0C0"/>
                  </a:outerShdw>
                </a:effectLst>
              </a:rPr>
              <a:t>BAŞVURU </a:t>
            </a:r>
            <a:r>
              <a:rPr lang="tr-TR" sz="4200" dirty="0">
                <a:solidFill>
                  <a:srgbClr val="002060"/>
                </a:solidFill>
                <a:effectLst>
                  <a:outerShdw blurRad="38100" dist="38100" dir="2700000" algn="tl">
                    <a:srgbClr val="C0C0C0"/>
                  </a:outerShdw>
                </a:effectLst>
              </a:rPr>
              <a:t>SAĞLIK BEYAN </a:t>
            </a:r>
            <a:r>
              <a:rPr lang="tr-TR" sz="4200" dirty="0" smtClean="0">
                <a:solidFill>
                  <a:srgbClr val="002060"/>
                </a:solidFill>
                <a:effectLst>
                  <a:outerShdw blurRad="38100" dist="38100" dir="2700000" algn="tl">
                    <a:srgbClr val="C0C0C0"/>
                  </a:outerShdw>
                </a:effectLst>
              </a:rPr>
              <a:t>FORMUNA İSTİNADEN ALINAN BEYANLAR 30 GÜN GEÇERLİ OLACAĞINDAN, YAPILAN GÖRÜŞMEYİ TAKİBEN SİGORTALI ADAYI ONAYININ BU </a:t>
            </a:r>
            <a:r>
              <a:rPr lang="tr-TR" sz="4200" dirty="0">
                <a:solidFill>
                  <a:srgbClr val="002060"/>
                </a:solidFill>
                <a:effectLst>
                  <a:outerShdw blurRad="38100" dist="38100" dir="2700000" algn="tl">
                    <a:srgbClr val="C0C0C0"/>
                  </a:outerShdw>
                </a:effectLst>
              </a:rPr>
              <a:t>SÜREDE </a:t>
            </a:r>
            <a:r>
              <a:rPr lang="tr-TR" sz="4200" dirty="0" smtClean="0">
                <a:solidFill>
                  <a:srgbClr val="002060"/>
                </a:solidFill>
                <a:effectLst>
                  <a:outerShdw blurRad="38100" dist="38100" dir="2700000" algn="tl">
                    <a:srgbClr val="C0C0C0"/>
                  </a:outerShdw>
                </a:effectLst>
              </a:rPr>
              <a:t>ALINMASI, BU SÜREDEN SONRAKİ ONAYLARDA BEYANIN GEÇERLİ OLDUĞU ONAYI VEYA VARSA DEĞİŞEN SAĞLIK DURUM BİGİ/BEYANI ALINMALIDIR.</a:t>
            </a:r>
            <a:endParaRPr lang="tr-TR" sz="4200" dirty="0">
              <a:solidFill>
                <a:srgbClr val="002060"/>
              </a:solidFill>
              <a:effectLst>
                <a:outerShdw blurRad="38100" dist="38100" dir="2700000" algn="tl">
                  <a:srgbClr val="C0C0C0"/>
                </a:outerShdw>
              </a:effectLst>
            </a:endParaRPr>
          </a:p>
          <a:p>
            <a:pPr>
              <a:buFont typeface="Wingdings" panose="05000000000000000000" pitchFamily="2" charset="2"/>
              <a:buChar char="Ø"/>
              <a:defRPr/>
            </a:pPr>
            <a:endParaRPr lang="tr-TR" sz="4200" dirty="0" smtClean="0">
              <a:solidFill>
                <a:srgbClr val="002060"/>
              </a:solidFill>
              <a:effectLst>
                <a:outerShdw blurRad="38100" dist="38100" dir="2700000" algn="tl">
                  <a:srgbClr val="C0C0C0"/>
                </a:outerShdw>
              </a:effectLst>
            </a:endParaRPr>
          </a:p>
          <a:p>
            <a:pPr>
              <a:buFont typeface="Wingdings" panose="05000000000000000000" pitchFamily="2" charset="2"/>
              <a:buChar char="Ø"/>
              <a:defRPr/>
            </a:pPr>
            <a:r>
              <a:rPr lang="tr-TR" sz="4200" dirty="0">
                <a:solidFill>
                  <a:srgbClr val="002060"/>
                </a:solidFill>
                <a:effectLst>
                  <a:outerShdw blurRad="38100" dist="38100" dir="2700000" algn="tl">
                    <a:srgbClr val="C0C0C0"/>
                  </a:outerShdw>
                </a:effectLst>
              </a:rPr>
              <a:t>SİGORTALI ADI </a:t>
            </a:r>
            <a:r>
              <a:rPr lang="tr-TR" sz="4200" dirty="0" smtClean="0">
                <a:solidFill>
                  <a:srgbClr val="002060"/>
                </a:solidFill>
                <a:effectLst>
                  <a:outerShdw blurRad="38100" dist="38100" dir="2700000" algn="tl">
                    <a:srgbClr val="C0C0C0"/>
                  </a:outerShdw>
                </a:effectLst>
              </a:rPr>
              <a:t>SOYADI, BİR </a:t>
            </a:r>
            <a:r>
              <a:rPr lang="tr-TR" sz="4200" dirty="0">
                <a:solidFill>
                  <a:srgbClr val="002060"/>
                </a:solidFill>
                <a:effectLst>
                  <a:outerShdw blurRad="38100" dist="38100" dir="2700000" algn="tl">
                    <a:srgbClr val="C0C0C0"/>
                  </a:outerShdw>
                </a:effectLst>
              </a:rPr>
              <a:t>ÖNCEKİ SİGORTA ŞİRKETİ ADI, POLİÇE TÜRÜ MUTLAKA DOLDURULMALIDIR.VARSA POLİÇE NO – KART NO, BELİRTİLMELİ.</a:t>
            </a:r>
          </a:p>
          <a:p>
            <a:pPr>
              <a:buFont typeface="Wingdings" panose="05000000000000000000" pitchFamily="2" charset="2"/>
              <a:buChar char="Ø"/>
              <a:defRPr/>
            </a:pPr>
            <a:endParaRPr lang="tr-TR" sz="4200" dirty="0">
              <a:solidFill>
                <a:srgbClr val="002060"/>
              </a:solidFill>
              <a:effectLst>
                <a:outerShdw blurRad="38100" dist="38100" dir="2700000" algn="tl">
                  <a:srgbClr val="C0C0C0"/>
                </a:outerShdw>
              </a:effectLst>
            </a:endParaRPr>
          </a:p>
          <a:p>
            <a:pPr>
              <a:buFont typeface="Wingdings" panose="05000000000000000000" pitchFamily="2" charset="2"/>
              <a:buChar char="Ø"/>
              <a:defRPr/>
            </a:pPr>
            <a:r>
              <a:rPr lang="tr-TR" sz="4200" dirty="0">
                <a:solidFill>
                  <a:srgbClr val="002060"/>
                </a:solidFill>
                <a:effectLst>
                  <a:outerShdw blurRad="38100" dist="38100" dir="2700000" algn="tl">
                    <a:srgbClr val="C0C0C0"/>
                  </a:outerShdw>
                </a:effectLst>
              </a:rPr>
              <a:t>AYRICA GEÇİŞ POLİÇE İLE İLGİLİ TÜM BELGELERİN ( POLİÇE, SERTİFİKA </a:t>
            </a:r>
            <a:r>
              <a:rPr lang="tr-TR" sz="4200" dirty="0" smtClean="0">
                <a:solidFill>
                  <a:srgbClr val="002060"/>
                </a:solidFill>
                <a:effectLst>
                  <a:outerShdw blurRad="38100" dist="38100" dir="2700000" algn="tl">
                    <a:srgbClr val="C0C0C0"/>
                  </a:outerShdw>
                </a:effectLst>
              </a:rPr>
              <a:t>ÖRNEKLERİ) </a:t>
            </a:r>
            <a:r>
              <a:rPr lang="tr-TR" sz="4200" dirty="0">
                <a:solidFill>
                  <a:srgbClr val="002060"/>
                </a:solidFill>
                <a:effectLst>
                  <a:outerShdw blurRad="38100" dist="38100" dir="2700000" algn="tl">
                    <a:srgbClr val="C0C0C0"/>
                  </a:outerShdw>
                </a:effectLst>
              </a:rPr>
              <a:t>BAŞVURU FORMU İLE BİRLİKTE TARAFIMIZA </a:t>
            </a:r>
            <a:r>
              <a:rPr lang="tr-TR" sz="4200" dirty="0" smtClean="0">
                <a:solidFill>
                  <a:srgbClr val="002060"/>
                </a:solidFill>
                <a:effectLst>
                  <a:outerShdw blurRad="38100" dist="38100" dir="2700000" algn="tl">
                    <a:srgbClr val="C0C0C0"/>
                  </a:outerShdw>
                </a:effectLst>
              </a:rPr>
              <a:t>İLETİLMESİ </a:t>
            </a:r>
            <a:r>
              <a:rPr lang="tr-TR" sz="4200" dirty="0">
                <a:solidFill>
                  <a:srgbClr val="002060"/>
                </a:solidFill>
                <a:effectLst>
                  <a:outerShdw blurRad="38100" dist="38100" dir="2700000" algn="tl">
                    <a:srgbClr val="C0C0C0"/>
                  </a:outerShdw>
                </a:effectLst>
              </a:rPr>
              <a:t>GEÇİŞ POLİÇE BİLGİLERİNİN TEMİN SÜRESİNİ </a:t>
            </a:r>
            <a:r>
              <a:rPr lang="tr-TR" sz="4200" dirty="0" smtClean="0">
                <a:solidFill>
                  <a:srgbClr val="002060"/>
                </a:solidFill>
                <a:effectLst>
                  <a:outerShdw blurRad="38100" dist="38100" dir="2700000" algn="tl">
                    <a:srgbClr val="C0C0C0"/>
                  </a:outerShdw>
                </a:effectLst>
              </a:rPr>
              <a:t>VE POLİÇELEŞME SÜRESİNİ KISALTACAKTIR</a:t>
            </a:r>
            <a:r>
              <a:rPr lang="tr-TR" sz="4200" dirty="0">
                <a:solidFill>
                  <a:srgbClr val="002060"/>
                </a:solidFill>
                <a:effectLst>
                  <a:outerShdw blurRad="38100" dist="38100" dir="2700000" algn="tl">
                    <a:srgbClr val="C0C0C0"/>
                  </a:outerShdw>
                </a:effectLst>
              </a:rPr>
              <a:t>.</a:t>
            </a:r>
            <a:r>
              <a:rPr lang="tr-TR" sz="4200" dirty="0">
                <a:solidFill>
                  <a:srgbClr val="002060"/>
                </a:solidFill>
              </a:rPr>
              <a:t> </a:t>
            </a:r>
          </a:p>
          <a:p>
            <a:pPr>
              <a:buFont typeface="Wingdings" panose="05000000000000000000" pitchFamily="2" charset="2"/>
              <a:buChar char="Ø"/>
              <a:defRPr/>
            </a:pPr>
            <a:endParaRPr lang="tr-TR" sz="4200"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21</a:t>
            </a:fld>
            <a:endParaRPr lang="tr-TR">
              <a:solidFill>
                <a:prstClr val="black">
                  <a:tint val="75000"/>
                </a:prstClr>
              </a:solidFill>
            </a:endParaRPr>
          </a:p>
        </p:txBody>
      </p:sp>
      <p:pic>
        <p:nvPicPr>
          <p:cNvPr id="6" name="Picture 24" descr="Doctor_-_Cartoon_3tn_"/>
          <p:cNvPicPr>
            <a:picLocks noChangeAspect="1" noChangeArrowheads="1"/>
          </p:cNvPicPr>
          <p:nvPr/>
        </p:nvPicPr>
        <p:blipFill>
          <a:blip r:embed="rId2"/>
          <a:srcRect/>
          <a:stretch>
            <a:fillRect/>
          </a:stretch>
        </p:blipFill>
        <p:spPr bwMode="auto">
          <a:xfrm>
            <a:off x="323528" y="332656"/>
            <a:ext cx="688230" cy="980728"/>
          </a:xfrm>
          <a:prstGeom prst="rect">
            <a:avLst/>
          </a:prstGeom>
          <a:noFill/>
          <a:ln w="9525">
            <a:noFill/>
            <a:miter lim="800000"/>
            <a:headEnd/>
            <a:tailEnd/>
          </a:ln>
        </p:spPr>
      </p:pic>
    </p:spTree>
    <p:extLst>
      <p:ext uri="{BB962C8B-B14F-4D97-AF65-F5344CB8AC3E}">
        <p14:creationId xmlns:p14="http://schemas.microsoft.com/office/powerpoint/2010/main" val="29880049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3508" y="173370"/>
            <a:ext cx="8856984" cy="1023382"/>
          </a:xfrm>
        </p:spPr>
        <p:txBody>
          <a:bodyPr>
            <a:normAutofit fontScale="90000"/>
          </a:bodyPr>
          <a:lstStyle/>
          <a:p>
            <a:pPr>
              <a:defRPr/>
            </a:pPr>
            <a:r>
              <a:rPr lang="tr-TR" sz="3600" b="1" dirty="0" smtClean="0">
                <a:solidFill>
                  <a:srgbClr val="FF6600"/>
                </a:solidFill>
                <a:effectLst>
                  <a:outerShdw blurRad="38100" dist="38100" dir="2700000" algn="tl">
                    <a:srgbClr val="C0C0C0"/>
                  </a:outerShdw>
                </a:effectLst>
              </a:rPr>
              <a:t>YANITI «EVET» </a:t>
            </a:r>
            <a:r>
              <a:rPr lang="tr-TR" sz="3600" b="1" dirty="0">
                <a:solidFill>
                  <a:srgbClr val="FF6600"/>
                </a:solidFill>
                <a:effectLst>
                  <a:outerShdw blurRad="38100" dist="38100" dir="2700000" algn="tl">
                    <a:srgbClr val="C0C0C0"/>
                  </a:outerShdw>
                </a:effectLst>
              </a:rPr>
              <a:t>OLARAK BELİRTİLEN HER </a:t>
            </a:r>
            <a:r>
              <a:rPr lang="tr-TR" sz="3600" b="1" dirty="0" smtClean="0">
                <a:solidFill>
                  <a:srgbClr val="FF6600"/>
                </a:solidFill>
                <a:effectLst>
                  <a:outerShdw blurRad="38100" dist="38100" dir="2700000" algn="tl">
                    <a:srgbClr val="C0C0C0"/>
                  </a:outerShdw>
                </a:effectLst>
              </a:rPr>
              <a:t>SORUNUN </a:t>
            </a:r>
            <a:r>
              <a:rPr lang="tr-TR" sz="3600" b="1" dirty="0">
                <a:solidFill>
                  <a:srgbClr val="FF6600"/>
                </a:solidFill>
                <a:effectLst>
                  <a:outerShdw blurRad="38100" dist="38100" dir="2700000" algn="tl">
                    <a:srgbClr val="C0C0C0"/>
                  </a:outerShdw>
                </a:effectLst>
              </a:rPr>
              <a:t>DETAYLI AÇIKLAMASI </a:t>
            </a:r>
            <a:r>
              <a:rPr lang="tr-TR" sz="3600" b="1" dirty="0" smtClean="0">
                <a:solidFill>
                  <a:srgbClr val="FF6600"/>
                </a:solidFill>
                <a:effectLst>
                  <a:outerShdw blurRad="38100" dist="38100" dir="2700000" algn="tl">
                    <a:srgbClr val="C0C0C0"/>
                  </a:outerShdw>
                </a:effectLst>
              </a:rPr>
              <a:t>ALINMALI</a:t>
            </a:r>
            <a:endParaRPr lang="tr-TR" sz="3600" dirty="0">
              <a:solidFill>
                <a:srgbClr val="FF6600"/>
              </a:solidFill>
            </a:endParaRPr>
          </a:p>
        </p:txBody>
      </p:sp>
      <p:sp>
        <p:nvSpPr>
          <p:cNvPr id="3" name="İçerik Yer Tutucusu 2"/>
          <p:cNvSpPr>
            <a:spLocks noGrp="1"/>
          </p:cNvSpPr>
          <p:nvPr>
            <p:ph idx="1"/>
          </p:nvPr>
        </p:nvSpPr>
        <p:spPr>
          <a:xfrm>
            <a:off x="251520" y="1196752"/>
            <a:ext cx="8748972" cy="5524723"/>
          </a:xfrm>
        </p:spPr>
        <p:txBody>
          <a:bodyPr>
            <a:normAutofit fontScale="25000" lnSpcReduction="20000"/>
          </a:bodyPr>
          <a:lstStyle/>
          <a:p>
            <a:pPr>
              <a:buFont typeface="Wingdings" panose="05000000000000000000" pitchFamily="2" charset="2"/>
              <a:buChar char="Ø"/>
              <a:defRPr/>
            </a:pPr>
            <a:endParaRPr lang="tr-TR" sz="8000" dirty="0" smtClean="0">
              <a:effectLst>
                <a:outerShdw blurRad="38100" dist="38100" dir="2700000" algn="tl">
                  <a:srgbClr val="C0C0C0"/>
                </a:outerShdw>
              </a:effectLst>
            </a:endParaRPr>
          </a:p>
          <a:p>
            <a:pPr>
              <a:buFont typeface="Wingdings" panose="05000000000000000000" pitchFamily="2" charset="2"/>
              <a:buChar char="Ø"/>
              <a:defRPr/>
            </a:pPr>
            <a:r>
              <a:rPr lang="tr-TR" sz="8000" dirty="0" smtClean="0">
                <a:solidFill>
                  <a:srgbClr val="002060"/>
                </a:solidFill>
                <a:effectLst>
                  <a:outerShdw blurRad="38100" dist="38100" dir="2700000" algn="tl">
                    <a:srgbClr val="C0C0C0"/>
                  </a:outerShdw>
                </a:effectLst>
              </a:rPr>
              <a:t>RAHATSIZLIĞIN </a:t>
            </a:r>
            <a:r>
              <a:rPr lang="tr-TR" sz="8000" dirty="0">
                <a:solidFill>
                  <a:srgbClr val="002060"/>
                </a:solidFill>
                <a:effectLst>
                  <a:outerShdw blurRad="38100" dist="38100" dir="2700000" algn="tl">
                    <a:srgbClr val="C0C0C0"/>
                  </a:outerShdw>
                </a:effectLst>
              </a:rPr>
              <a:t>/ HASTALIĞIN / </a:t>
            </a:r>
            <a:r>
              <a:rPr lang="tr-TR" sz="8000" dirty="0" smtClean="0">
                <a:solidFill>
                  <a:srgbClr val="002060"/>
                </a:solidFill>
                <a:effectLst>
                  <a:outerShdw blurRad="38100" dist="38100" dir="2700000" algn="tl">
                    <a:srgbClr val="C0C0C0"/>
                  </a:outerShdw>
                </a:effectLst>
              </a:rPr>
              <a:t>ŞİKAYETLERİNBAŞLANGIÇ </a:t>
            </a:r>
            <a:r>
              <a:rPr lang="tr-TR" sz="8000" dirty="0">
                <a:solidFill>
                  <a:srgbClr val="002060"/>
                </a:solidFill>
                <a:effectLst>
                  <a:outerShdw blurRad="38100" dist="38100" dir="2700000" algn="tl">
                    <a:srgbClr val="C0C0C0"/>
                  </a:outerShdw>
                </a:effectLst>
              </a:rPr>
              <a:t>TARİHİ,</a:t>
            </a:r>
          </a:p>
          <a:p>
            <a:pPr>
              <a:buFont typeface="Wingdings" panose="05000000000000000000" pitchFamily="2" charset="2"/>
              <a:buChar char="Ø"/>
              <a:defRPr/>
            </a:pPr>
            <a:endParaRPr lang="tr-TR" sz="8000" dirty="0">
              <a:solidFill>
                <a:srgbClr val="002060"/>
              </a:solidFill>
              <a:effectLst>
                <a:outerShdw blurRad="38100" dist="38100" dir="2700000" algn="tl">
                  <a:srgbClr val="C0C0C0"/>
                </a:outerShdw>
              </a:effectLst>
            </a:endParaRPr>
          </a:p>
          <a:p>
            <a:pPr>
              <a:buFont typeface="Wingdings" panose="05000000000000000000" pitchFamily="2" charset="2"/>
              <a:buChar char="Ø"/>
              <a:defRPr/>
            </a:pPr>
            <a:r>
              <a:rPr lang="tr-TR" sz="8000" dirty="0">
                <a:solidFill>
                  <a:srgbClr val="002060"/>
                </a:solidFill>
                <a:effectLst>
                  <a:outerShdw blurRad="38100" dist="38100" dir="2700000" algn="tl">
                    <a:srgbClr val="C0C0C0"/>
                  </a:outerShdw>
                </a:effectLst>
              </a:rPr>
              <a:t>KONULAN TEŞHİS ( BİLİNİYORSA TIBBİ ADI),</a:t>
            </a:r>
          </a:p>
          <a:p>
            <a:pPr>
              <a:buFont typeface="Wingdings" panose="05000000000000000000" pitchFamily="2" charset="2"/>
              <a:buChar char="Ø"/>
              <a:defRPr/>
            </a:pPr>
            <a:endParaRPr lang="tr-TR" sz="8000" dirty="0">
              <a:solidFill>
                <a:srgbClr val="002060"/>
              </a:solidFill>
              <a:effectLst>
                <a:outerShdw blurRad="38100" dist="38100" dir="2700000" algn="tl">
                  <a:srgbClr val="C0C0C0"/>
                </a:outerShdw>
              </a:effectLst>
            </a:endParaRPr>
          </a:p>
          <a:p>
            <a:pPr>
              <a:buFont typeface="Wingdings" panose="05000000000000000000" pitchFamily="2" charset="2"/>
              <a:buChar char="Ø"/>
              <a:defRPr/>
            </a:pPr>
            <a:r>
              <a:rPr lang="tr-TR" sz="8000" dirty="0">
                <a:solidFill>
                  <a:srgbClr val="002060"/>
                </a:solidFill>
                <a:effectLst>
                  <a:outerShdw blurRad="38100" dist="38100" dir="2700000" algn="tl">
                    <a:srgbClr val="C0C0C0"/>
                  </a:outerShdw>
                </a:effectLst>
              </a:rPr>
              <a:t>VÜCUDUN HANGİ BÖLGESİNDE OLDUĞU,</a:t>
            </a:r>
          </a:p>
          <a:p>
            <a:pPr>
              <a:buFont typeface="Wingdings" panose="05000000000000000000" pitchFamily="2" charset="2"/>
              <a:buChar char="Ø"/>
              <a:defRPr/>
            </a:pPr>
            <a:endParaRPr lang="tr-TR" sz="8000" dirty="0">
              <a:solidFill>
                <a:srgbClr val="002060"/>
              </a:solidFill>
              <a:effectLst>
                <a:outerShdw blurRad="38100" dist="38100" dir="2700000" algn="tl">
                  <a:srgbClr val="C0C0C0"/>
                </a:outerShdw>
              </a:effectLst>
            </a:endParaRPr>
          </a:p>
          <a:p>
            <a:pPr>
              <a:buFont typeface="Wingdings" panose="05000000000000000000" pitchFamily="2" charset="2"/>
              <a:buChar char="Ø"/>
              <a:defRPr/>
            </a:pPr>
            <a:r>
              <a:rPr lang="tr-TR" sz="8000" dirty="0">
                <a:solidFill>
                  <a:srgbClr val="002060"/>
                </a:solidFill>
                <a:effectLst>
                  <a:outerShdw blurRad="38100" dist="38100" dir="2700000" algn="tl">
                    <a:srgbClr val="C0C0C0"/>
                  </a:outerShdw>
                </a:effectLst>
              </a:rPr>
              <a:t>UYGULANAN – ÖNERİLEN TEDAVİ BİLGİSİ VE SÜRESİ,</a:t>
            </a:r>
          </a:p>
          <a:p>
            <a:pPr>
              <a:buFont typeface="Wingdings" panose="05000000000000000000" pitchFamily="2" charset="2"/>
              <a:buChar char="Ø"/>
              <a:defRPr/>
            </a:pPr>
            <a:endParaRPr lang="tr-TR" sz="8000" dirty="0">
              <a:solidFill>
                <a:srgbClr val="002060"/>
              </a:solidFill>
              <a:effectLst>
                <a:outerShdw blurRad="38100" dist="38100" dir="2700000" algn="tl">
                  <a:srgbClr val="C0C0C0"/>
                </a:outerShdw>
              </a:effectLst>
            </a:endParaRPr>
          </a:p>
          <a:p>
            <a:pPr>
              <a:buFont typeface="Wingdings" panose="05000000000000000000" pitchFamily="2" charset="2"/>
              <a:buChar char="Ø"/>
              <a:defRPr/>
            </a:pPr>
            <a:r>
              <a:rPr lang="tr-TR" sz="8000" dirty="0">
                <a:solidFill>
                  <a:srgbClr val="002060"/>
                </a:solidFill>
                <a:effectLst>
                  <a:outerShdw blurRad="38100" dist="38100" dir="2700000" algn="tl">
                    <a:srgbClr val="C0C0C0"/>
                  </a:outerShdw>
                </a:effectLst>
              </a:rPr>
              <a:t>KULLANILAN İLAÇLAR; İSİMLERİ, DOZAJLARI VE SÜRESİ,</a:t>
            </a:r>
          </a:p>
          <a:p>
            <a:pPr>
              <a:buFont typeface="Wingdings" panose="05000000000000000000" pitchFamily="2" charset="2"/>
              <a:buChar char="Ø"/>
              <a:defRPr/>
            </a:pPr>
            <a:endParaRPr lang="tr-TR" sz="8000" dirty="0">
              <a:solidFill>
                <a:srgbClr val="002060"/>
              </a:solidFill>
              <a:effectLst>
                <a:outerShdw blurRad="38100" dist="38100" dir="2700000" algn="tl">
                  <a:srgbClr val="C0C0C0"/>
                </a:outerShdw>
              </a:effectLst>
            </a:endParaRPr>
          </a:p>
          <a:p>
            <a:pPr>
              <a:buFont typeface="Wingdings" panose="05000000000000000000" pitchFamily="2" charset="2"/>
              <a:buChar char="Ø"/>
              <a:defRPr/>
            </a:pPr>
            <a:r>
              <a:rPr lang="tr-TR" sz="8000" dirty="0">
                <a:solidFill>
                  <a:srgbClr val="002060"/>
                </a:solidFill>
                <a:effectLst>
                  <a:outerShdw blurRad="38100" dist="38100" dir="2700000" algn="tl">
                    <a:srgbClr val="C0C0C0"/>
                  </a:outerShdw>
                </a:effectLst>
              </a:rPr>
              <a:t>EN SON ŞİKAYET ZAMANI, SON DURUM BİLGİSİ,</a:t>
            </a:r>
          </a:p>
          <a:p>
            <a:pPr>
              <a:buFont typeface="Wingdings" panose="05000000000000000000" pitchFamily="2" charset="2"/>
              <a:buChar char="Ø"/>
              <a:defRPr/>
            </a:pPr>
            <a:endParaRPr lang="tr-TR" sz="8000" dirty="0">
              <a:solidFill>
                <a:srgbClr val="002060"/>
              </a:solidFill>
              <a:effectLst>
                <a:outerShdw blurRad="38100" dist="38100" dir="2700000" algn="tl">
                  <a:srgbClr val="C0C0C0"/>
                </a:outerShdw>
              </a:effectLst>
            </a:endParaRPr>
          </a:p>
          <a:p>
            <a:pPr>
              <a:buFont typeface="Wingdings" panose="05000000000000000000" pitchFamily="2" charset="2"/>
              <a:buChar char="Ø"/>
              <a:defRPr/>
            </a:pPr>
            <a:r>
              <a:rPr lang="tr-TR" sz="8000" dirty="0">
                <a:solidFill>
                  <a:srgbClr val="002060"/>
                </a:solidFill>
                <a:effectLst>
                  <a:outerShdw blurRad="38100" dist="38100" dir="2700000" algn="tl">
                    <a:srgbClr val="C0C0C0"/>
                  </a:outerShdw>
                </a:effectLst>
              </a:rPr>
              <a:t>İLERİKİ TARİHLERDE </a:t>
            </a:r>
            <a:r>
              <a:rPr lang="tr-TR" sz="8000" dirty="0" smtClean="0">
                <a:solidFill>
                  <a:srgbClr val="002060"/>
                </a:solidFill>
                <a:effectLst>
                  <a:outerShdw blurRad="38100" dist="38100" dir="2700000" algn="tl">
                    <a:srgbClr val="C0C0C0"/>
                  </a:outerShdw>
                </a:effectLst>
              </a:rPr>
              <a:t>TEDAVİ TEKRARLANACAK MI?</a:t>
            </a:r>
            <a:endParaRPr lang="tr-TR" sz="8000" dirty="0">
              <a:solidFill>
                <a:srgbClr val="002060"/>
              </a:solidFill>
              <a:effectLst>
                <a:outerShdw blurRad="38100" dist="38100" dir="2700000" algn="tl">
                  <a:srgbClr val="C0C0C0"/>
                </a:outerShdw>
              </a:effectLst>
            </a:endParaRPr>
          </a:p>
          <a:p>
            <a:pPr>
              <a:buFont typeface="Wingdings" panose="05000000000000000000" pitchFamily="2" charset="2"/>
              <a:buChar char="Ø"/>
              <a:defRPr/>
            </a:pPr>
            <a:endParaRPr lang="tr-TR" sz="8000" dirty="0">
              <a:solidFill>
                <a:srgbClr val="002060"/>
              </a:solidFill>
              <a:effectLst>
                <a:outerShdw blurRad="38100" dist="38100" dir="2700000" algn="tl">
                  <a:srgbClr val="C0C0C0"/>
                </a:outerShdw>
              </a:effectLst>
            </a:endParaRPr>
          </a:p>
          <a:p>
            <a:pPr>
              <a:buFont typeface="Wingdings" panose="05000000000000000000" pitchFamily="2" charset="2"/>
              <a:buChar char="Ø"/>
              <a:defRPr/>
            </a:pPr>
            <a:r>
              <a:rPr lang="tr-TR" sz="8000" dirty="0">
                <a:solidFill>
                  <a:srgbClr val="002060"/>
                </a:solidFill>
                <a:effectLst>
                  <a:outerShdw blurRad="38100" dist="38100" dir="2700000" algn="tl">
                    <a:srgbClr val="C0C0C0"/>
                  </a:outerShdw>
                </a:effectLst>
              </a:rPr>
              <a:t>KULLANILAN KURUMLAR VE DOKTOR BİLGİLERİ ( İSİM – TELEFON – FAKS GİBİ) </a:t>
            </a:r>
          </a:p>
          <a:p>
            <a:pPr marL="0" indent="0">
              <a:buNone/>
            </a:pPr>
            <a:endParaRPr lang="tr-TR" sz="6200"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22</a:t>
            </a:fld>
            <a:endParaRPr lang="tr-TR">
              <a:solidFill>
                <a:prstClr val="black">
                  <a:tint val="75000"/>
                </a:prstClr>
              </a:solidFill>
            </a:endParaRPr>
          </a:p>
        </p:txBody>
      </p:sp>
      <p:pic>
        <p:nvPicPr>
          <p:cNvPr id="7" name="Picture 6" descr="http://comps.fotosearch.com/comp/SUE/SUE105/boru-tasimak-doktor_~TOCL0188.jpg"/>
          <p:cNvPicPr>
            <a:picLocks noChangeAspect="1" noChangeArrowheads="1"/>
          </p:cNvPicPr>
          <p:nvPr/>
        </p:nvPicPr>
        <p:blipFill>
          <a:blip r:embed="rId2"/>
          <a:srcRect/>
          <a:stretch>
            <a:fillRect/>
          </a:stretch>
        </p:blipFill>
        <p:spPr bwMode="auto">
          <a:xfrm>
            <a:off x="7799625" y="2912455"/>
            <a:ext cx="1310701" cy="1728192"/>
          </a:xfrm>
          <a:prstGeom prst="rect">
            <a:avLst/>
          </a:prstGeom>
          <a:noFill/>
          <a:ln w="9525">
            <a:noFill/>
            <a:miter lim="800000"/>
            <a:headEnd/>
            <a:tailEnd/>
          </a:ln>
        </p:spPr>
      </p:pic>
    </p:spTree>
    <p:extLst>
      <p:ext uri="{BB962C8B-B14F-4D97-AF65-F5344CB8AC3E}">
        <p14:creationId xmlns:p14="http://schemas.microsoft.com/office/powerpoint/2010/main" val="27164649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201" y="0"/>
            <a:ext cx="9144000" cy="1498178"/>
          </a:xfrm>
        </p:spPr>
        <p:txBody>
          <a:bodyPr>
            <a:normAutofit fontScale="90000"/>
          </a:bodyPr>
          <a:lstStyle/>
          <a:p>
            <a:r>
              <a:rPr lang="tr-TR" sz="3600" b="1" dirty="0" smtClean="0">
                <a:solidFill>
                  <a:srgbClr val="FF6600"/>
                </a:solidFill>
                <a:effectLst>
                  <a:outerShdw blurRad="38100" dist="38100" dir="2700000" algn="tl">
                    <a:srgbClr val="C0C0C0"/>
                  </a:outerShdw>
                </a:effectLst>
              </a:rPr>
              <a:t/>
            </a:r>
            <a:br>
              <a:rPr lang="tr-TR" sz="3600" b="1" dirty="0" smtClean="0">
                <a:solidFill>
                  <a:srgbClr val="FF6600"/>
                </a:solidFill>
                <a:effectLst>
                  <a:outerShdw blurRad="38100" dist="38100" dir="2700000" algn="tl">
                    <a:srgbClr val="C0C0C0"/>
                  </a:outerShdw>
                </a:effectLst>
              </a:rPr>
            </a:br>
            <a:r>
              <a:rPr lang="tr-TR" sz="3600" b="1" dirty="0" smtClean="0">
                <a:solidFill>
                  <a:srgbClr val="FF6600"/>
                </a:solidFill>
                <a:effectLst>
                  <a:outerShdw blurRad="38100" dist="38100" dir="2700000" algn="tl">
                    <a:srgbClr val="C0C0C0"/>
                  </a:outerShdw>
                </a:effectLst>
              </a:rPr>
              <a:t>SAĞLIK </a:t>
            </a:r>
            <a:r>
              <a:rPr lang="tr-TR" sz="3600" b="1" dirty="0">
                <a:solidFill>
                  <a:srgbClr val="FF6600"/>
                </a:solidFill>
                <a:effectLst>
                  <a:outerShdw blurRad="38100" dist="38100" dir="2700000" algn="tl">
                    <a:srgbClr val="C0C0C0"/>
                  </a:outerShdw>
                </a:effectLst>
              </a:rPr>
              <a:t>SİGORTASI KAPSAMINA ALINACAK </a:t>
            </a:r>
            <a:r>
              <a:rPr lang="tr-TR" sz="3600" b="1" dirty="0" smtClean="0">
                <a:solidFill>
                  <a:srgbClr val="FF6600"/>
                </a:solidFill>
                <a:effectLst>
                  <a:outerShdw blurRad="38100" dist="38100" dir="2700000" algn="tl">
                    <a:srgbClr val="C0C0C0"/>
                  </a:outerShdw>
                </a:effectLst>
              </a:rPr>
              <a:t>SİG.ETTİREN </a:t>
            </a:r>
            <a:r>
              <a:rPr lang="tr-TR" sz="3600" b="1" dirty="0">
                <a:solidFill>
                  <a:srgbClr val="FF6600"/>
                </a:solidFill>
                <a:effectLst>
                  <a:outerShdw blurRad="38100" dist="38100" dir="2700000" algn="tl">
                    <a:srgbClr val="C0C0C0"/>
                  </a:outerShdw>
                </a:effectLst>
              </a:rPr>
              <a:t>VE AİLE BİREYLERİNİN</a:t>
            </a:r>
            <a:r>
              <a:rPr lang="tr-TR" b="1" dirty="0">
                <a:solidFill>
                  <a:srgbClr val="FF0000"/>
                </a:solidFill>
                <a:effectLst>
                  <a:outerShdw blurRad="38100" dist="38100" dir="2700000" algn="tl">
                    <a:srgbClr val="C0C0C0"/>
                  </a:outerShdw>
                </a:effectLst>
              </a:rPr>
              <a:t/>
            </a:r>
            <a:br>
              <a:rPr lang="tr-TR" b="1" dirty="0">
                <a:solidFill>
                  <a:srgbClr val="FF0000"/>
                </a:solidFill>
                <a:effectLst>
                  <a:outerShdw blurRad="38100" dist="38100" dir="2700000" algn="tl">
                    <a:srgbClr val="C0C0C0"/>
                  </a:outerShdw>
                </a:effectLst>
              </a:rPr>
            </a:br>
            <a:endParaRPr lang="tr-TR" dirty="0"/>
          </a:p>
        </p:txBody>
      </p:sp>
      <p:sp>
        <p:nvSpPr>
          <p:cNvPr id="3" name="İçerik Yer Tutucusu 2"/>
          <p:cNvSpPr>
            <a:spLocks noGrp="1"/>
          </p:cNvSpPr>
          <p:nvPr>
            <p:ph idx="1"/>
          </p:nvPr>
        </p:nvSpPr>
        <p:spPr>
          <a:xfrm>
            <a:off x="971599" y="1498178"/>
            <a:ext cx="7715201" cy="4667126"/>
          </a:xfrm>
        </p:spPr>
        <p:txBody>
          <a:bodyPr>
            <a:normAutofit fontScale="92500" lnSpcReduction="10000"/>
          </a:bodyPr>
          <a:lstStyle/>
          <a:p>
            <a:pPr marL="0" indent="0">
              <a:buNone/>
              <a:defRPr/>
            </a:pPr>
            <a:r>
              <a:rPr lang="tr-TR" sz="2200" dirty="0" smtClean="0">
                <a:solidFill>
                  <a:srgbClr val="002060"/>
                </a:solidFill>
                <a:effectLst>
                  <a:outerShdw blurRad="38100" dist="38100" dir="2700000" algn="tl">
                    <a:srgbClr val="C0C0C0"/>
                  </a:outerShdw>
                </a:effectLst>
              </a:rPr>
              <a:t>BAŞVURUFORMU </a:t>
            </a:r>
            <a:r>
              <a:rPr lang="tr-TR" sz="2200" dirty="0">
                <a:solidFill>
                  <a:srgbClr val="002060"/>
                </a:solidFill>
                <a:effectLst>
                  <a:outerShdw blurRad="38100" dist="38100" dir="2700000" algn="tl">
                    <a:srgbClr val="C0C0C0"/>
                  </a:outerShdw>
                </a:effectLst>
              </a:rPr>
              <a:t>SAĞLIK </a:t>
            </a:r>
            <a:r>
              <a:rPr lang="tr-TR" sz="2200" dirty="0" smtClean="0">
                <a:solidFill>
                  <a:srgbClr val="002060"/>
                </a:solidFill>
                <a:effectLst>
                  <a:outerShdw blurRad="38100" dist="38100" dir="2700000" algn="tl">
                    <a:srgbClr val="C0C0C0"/>
                  </a:outerShdw>
                </a:effectLst>
              </a:rPr>
              <a:t>BEYANINDA;</a:t>
            </a:r>
          </a:p>
          <a:p>
            <a:pPr>
              <a:buFont typeface="Wingdings" panose="05000000000000000000" pitchFamily="2" charset="2"/>
              <a:buChar char="Ø"/>
              <a:defRPr/>
            </a:pPr>
            <a:endParaRPr lang="tr-TR" sz="2200" dirty="0">
              <a:solidFill>
                <a:srgbClr val="002060"/>
              </a:solidFill>
              <a:effectLst>
                <a:outerShdw blurRad="38100" dist="38100" dir="2700000" algn="tl">
                  <a:srgbClr val="C0C0C0"/>
                </a:outerShdw>
              </a:effectLst>
            </a:endParaRPr>
          </a:p>
          <a:p>
            <a:pPr>
              <a:buFont typeface="Wingdings" panose="05000000000000000000" pitchFamily="2" charset="2"/>
              <a:buChar char="Ø"/>
              <a:defRPr/>
            </a:pPr>
            <a:r>
              <a:rPr lang="tr-TR" sz="2200" dirty="0" smtClean="0">
                <a:solidFill>
                  <a:srgbClr val="002060"/>
                </a:solidFill>
                <a:effectLst>
                  <a:outerShdw blurRad="38100" dist="38100" dir="2700000" algn="tl">
                    <a:srgbClr val="C0C0C0"/>
                  </a:outerShdw>
                </a:effectLst>
              </a:rPr>
              <a:t>ADI </a:t>
            </a:r>
            <a:r>
              <a:rPr lang="tr-TR" sz="2200" dirty="0">
                <a:solidFill>
                  <a:srgbClr val="002060"/>
                </a:solidFill>
                <a:effectLst>
                  <a:outerShdw blurRad="38100" dist="38100" dir="2700000" algn="tl">
                    <a:srgbClr val="C0C0C0"/>
                  </a:outerShdw>
                </a:effectLst>
              </a:rPr>
              <a:t>,SOYADI, GÜN/AY/YIL OLARAK DOĞUM </a:t>
            </a:r>
            <a:r>
              <a:rPr lang="tr-TR" sz="2200" dirty="0" smtClean="0">
                <a:solidFill>
                  <a:srgbClr val="002060"/>
                </a:solidFill>
                <a:effectLst>
                  <a:outerShdw blurRad="38100" dist="38100" dir="2700000" algn="tl">
                    <a:srgbClr val="C0C0C0"/>
                  </a:outerShdw>
                </a:effectLst>
              </a:rPr>
              <a:t>TARİHLERİ</a:t>
            </a:r>
          </a:p>
          <a:p>
            <a:pPr>
              <a:buFont typeface="Wingdings" panose="05000000000000000000" pitchFamily="2" charset="2"/>
              <a:buChar char="Ø"/>
              <a:defRPr/>
            </a:pPr>
            <a:endParaRPr lang="tr-TR" sz="2200" dirty="0">
              <a:solidFill>
                <a:srgbClr val="002060"/>
              </a:solidFill>
              <a:effectLst>
                <a:outerShdw blurRad="38100" dist="38100" dir="2700000" algn="tl">
                  <a:srgbClr val="C0C0C0"/>
                </a:outerShdw>
              </a:effectLst>
            </a:endParaRPr>
          </a:p>
          <a:p>
            <a:pPr>
              <a:buFont typeface="Wingdings" panose="05000000000000000000" pitchFamily="2" charset="2"/>
              <a:buChar char="Ø"/>
              <a:defRPr/>
            </a:pPr>
            <a:r>
              <a:rPr lang="tr-TR" sz="2200" dirty="0">
                <a:solidFill>
                  <a:srgbClr val="002060"/>
                </a:solidFill>
                <a:effectLst>
                  <a:outerShdw blurRad="38100" dist="38100" dir="2700000" algn="tl">
                    <a:srgbClr val="C0C0C0"/>
                  </a:outerShdw>
                </a:effectLst>
              </a:rPr>
              <a:t>TÜM BİREYLER İÇİN; TC KİMLİK </a:t>
            </a:r>
            <a:r>
              <a:rPr lang="tr-TR" sz="2200" dirty="0" smtClean="0">
                <a:solidFill>
                  <a:srgbClr val="002060"/>
                </a:solidFill>
                <a:effectLst>
                  <a:outerShdw blurRad="38100" dist="38100" dir="2700000" algn="tl">
                    <a:srgbClr val="C0C0C0"/>
                  </a:outerShdw>
                </a:effectLst>
              </a:rPr>
              <a:t>NUMARASI</a:t>
            </a:r>
          </a:p>
          <a:p>
            <a:pPr>
              <a:buFont typeface="Wingdings" panose="05000000000000000000" pitchFamily="2" charset="2"/>
              <a:buChar char="Ø"/>
              <a:defRPr/>
            </a:pPr>
            <a:endParaRPr lang="tr-TR" sz="2200" dirty="0">
              <a:solidFill>
                <a:srgbClr val="002060"/>
              </a:solidFill>
              <a:effectLst>
                <a:outerShdw blurRad="38100" dist="38100" dir="2700000" algn="tl">
                  <a:srgbClr val="C0C0C0"/>
                </a:outerShdw>
              </a:effectLst>
            </a:endParaRPr>
          </a:p>
          <a:p>
            <a:pPr>
              <a:buFont typeface="Wingdings" panose="05000000000000000000" pitchFamily="2" charset="2"/>
              <a:buChar char="Ø"/>
              <a:defRPr/>
            </a:pPr>
            <a:r>
              <a:rPr lang="tr-TR" sz="2200" dirty="0">
                <a:solidFill>
                  <a:srgbClr val="002060"/>
                </a:solidFill>
                <a:effectLst>
                  <a:outerShdw blurRad="38100" dist="38100" dir="2700000" algn="tl">
                    <a:srgbClr val="C0C0C0"/>
                  </a:outerShdw>
                </a:effectLst>
              </a:rPr>
              <a:t>SİGORTA ETTİRENE AİT</a:t>
            </a:r>
            <a:r>
              <a:rPr lang="tr-TR" sz="2200" dirty="0" smtClean="0">
                <a:solidFill>
                  <a:srgbClr val="002060"/>
                </a:solidFill>
                <a:effectLst>
                  <a:outerShdw blurRad="38100" dist="38100" dir="2700000" algn="tl">
                    <a:srgbClr val="C0C0C0"/>
                  </a:outerShdw>
                </a:effectLst>
              </a:rPr>
              <a:t>,YAZIŞMA </a:t>
            </a:r>
            <a:r>
              <a:rPr lang="tr-TR" sz="2200" dirty="0">
                <a:solidFill>
                  <a:srgbClr val="002060"/>
                </a:solidFill>
                <a:effectLst>
                  <a:outerShdw blurRad="38100" dist="38100" dir="2700000" algn="tl">
                    <a:srgbClr val="C0C0C0"/>
                  </a:outerShdw>
                </a:effectLst>
              </a:rPr>
              <a:t>ADRESİ, MAİL ADRESİ,İŞ, CEP,EV TELEFON BİLGİLERİ </a:t>
            </a:r>
          </a:p>
          <a:p>
            <a:pPr>
              <a:buFont typeface="Wingdings" panose="05000000000000000000" pitchFamily="2" charset="2"/>
              <a:buChar char="Ø"/>
              <a:defRPr/>
            </a:pPr>
            <a:endParaRPr lang="tr-TR" sz="2200" dirty="0">
              <a:solidFill>
                <a:srgbClr val="002060"/>
              </a:solidFill>
              <a:effectLst>
                <a:outerShdw blurRad="38100" dist="38100" dir="2700000" algn="tl">
                  <a:srgbClr val="C0C0C0"/>
                </a:outerShdw>
              </a:effectLst>
            </a:endParaRPr>
          </a:p>
          <a:p>
            <a:pPr>
              <a:buFont typeface="Wingdings" panose="05000000000000000000" pitchFamily="2" charset="2"/>
              <a:buChar char="Ø"/>
              <a:defRPr/>
            </a:pPr>
            <a:r>
              <a:rPr lang="tr-TR" sz="2200" dirty="0">
                <a:solidFill>
                  <a:srgbClr val="002060"/>
                </a:solidFill>
                <a:effectLst>
                  <a:outerShdw blurRad="38100" dist="38100" dir="2700000" algn="tl">
                    <a:srgbClr val="C0C0C0"/>
                  </a:outerShdw>
                </a:effectLst>
              </a:rPr>
              <a:t>SİGORTALI YADA SİGORTA ETTİRENE AİT HASAR HESAP NUMARASI VE IBAN NUMARASI </a:t>
            </a:r>
            <a:r>
              <a:rPr lang="tr-TR" sz="2200" dirty="0" smtClean="0">
                <a:solidFill>
                  <a:srgbClr val="002060"/>
                </a:solidFill>
                <a:effectLst>
                  <a:outerShdw blurRad="38100" dist="38100" dir="2700000" algn="tl">
                    <a:srgbClr val="C0C0C0"/>
                  </a:outerShdw>
                </a:effectLst>
              </a:rPr>
              <a:t>(</a:t>
            </a:r>
            <a:r>
              <a:rPr lang="tr-TR" sz="2200" dirty="0">
                <a:solidFill>
                  <a:srgbClr val="002060"/>
                </a:solidFill>
                <a:effectLst>
                  <a:outerShdw blurRad="38100" dist="38100" dir="2700000" algn="tl">
                    <a:srgbClr val="C0C0C0"/>
                  </a:outerShdw>
                </a:effectLst>
              </a:rPr>
              <a:t>3. ŞAHISLARA AİT HESAP NUMARALARI KABUL EDİLMEMEKTEDİR</a:t>
            </a:r>
            <a:r>
              <a:rPr lang="tr-TR" sz="2200" dirty="0" smtClean="0">
                <a:solidFill>
                  <a:srgbClr val="002060"/>
                </a:solidFill>
                <a:effectLst>
                  <a:outerShdw blurRad="38100" dist="38100" dir="2700000" algn="tl">
                    <a:srgbClr val="C0C0C0"/>
                  </a:outerShdw>
                </a:effectLst>
              </a:rPr>
              <a:t>.)</a:t>
            </a:r>
          </a:p>
          <a:p>
            <a:pPr>
              <a:buFont typeface="Wingdings" panose="05000000000000000000" pitchFamily="2" charset="2"/>
              <a:buChar char="Ø"/>
              <a:defRPr/>
            </a:pPr>
            <a:endParaRPr lang="tr-TR" sz="2200" dirty="0" smtClean="0">
              <a:solidFill>
                <a:srgbClr val="002060"/>
              </a:solidFill>
              <a:effectLst>
                <a:outerShdw blurRad="38100" dist="38100" dir="2700000" algn="tl">
                  <a:srgbClr val="C0C0C0"/>
                </a:outerShdw>
              </a:effectLst>
            </a:endParaRPr>
          </a:p>
          <a:p>
            <a:pPr marL="0" indent="0">
              <a:buNone/>
              <a:defRPr/>
            </a:pPr>
            <a:r>
              <a:rPr lang="tr-TR" sz="2200" dirty="0" smtClean="0">
                <a:solidFill>
                  <a:srgbClr val="002060"/>
                </a:solidFill>
                <a:effectLst>
                  <a:outerShdw blurRad="38100" dist="38100" dir="2700000" algn="tl">
                    <a:srgbClr val="C0C0C0"/>
                  </a:outerShdw>
                </a:effectLst>
              </a:rPr>
              <a:t>EKSİKSİZ ALINMALIDIR.</a:t>
            </a:r>
            <a:endParaRPr lang="tr-TR" sz="2200" dirty="0">
              <a:solidFill>
                <a:srgbClr val="002060"/>
              </a:solidFill>
              <a:effectLst>
                <a:outerShdw blurRad="38100" dist="38100" dir="2700000" algn="tl">
                  <a:srgbClr val="C0C0C0"/>
                </a:outerShdw>
              </a:effectLst>
            </a:endParaRPr>
          </a:p>
          <a:p>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23</a:t>
            </a:fld>
            <a:endParaRPr lang="tr-TR">
              <a:solidFill>
                <a:prstClr val="black">
                  <a:tint val="75000"/>
                </a:prstClr>
              </a:solidFill>
            </a:endParaRPr>
          </a:p>
        </p:txBody>
      </p:sp>
    </p:spTree>
    <p:extLst>
      <p:ext uri="{BB962C8B-B14F-4D97-AF65-F5344CB8AC3E}">
        <p14:creationId xmlns:p14="http://schemas.microsoft.com/office/powerpoint/2010/main" val="33111775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9173" y="512052"/>
            <a:ext cx="8229600" cy="1143000"/>
          </a:xfrm>
        </p:spPr>
        <p:txBody>
          <a:bodyPr>
            <a:normAutofit/>
          </a:bodyPr>
          <a:lstStyle/>
          <a:p>
            <a:r>
              <a:rPr lang="tr-TR" sz="3200" b="1" dirty="0">
                <a:solidFill>
                  <a:srgbClr val="FF6600"/>
                </a:solidFill>
              </a:rPr>
              <a:t>SORULARLA </a:t>
            </a:r>
            <a:r>
              <a:rPr lang="tr-TR" sz="3200" b="1" dirty="0" err="1">
                <a:solidFill>
                  <a:srgbClr val="002060"/>
                </a:solidFill>
              </a:rPr>
              <a:t>Sigor</a:t>
            </a:r>
            <a:r>
              <a:rPr lang="tr-TR" sz="3200" b="1" dirty="0" err="1">
                <a:solidFill>
                  <a:srgbClr val="FF6600"/>
                </a:solidFill>
              </a:rPr>
              <a:t>TAM</a:t>
            </a:r>
            <a:r>
              <a:rPr lang="tr-TR" sz="3200" b="1" dirty="0">
                <a:solidFill>
                  <a:srgbClr val="FF6600"/>
                </a:solidFill>
              </a:rPr>
              <a:t> TAMAMLAYICI SAĞLIK SİGORTASI</a:t>
            </a:r>
            <a:r>
              <a:rPr lang="tr-TR" sz="3200" dirty="0"/>
              <a:t> </a:t>
            </a:r>
          </a:p>
        </p:txBody>
      </p:sp>
      <p:sp>
        <p:nvSpPr>
          <p:cNvPr id="3" name="İçerik Yer Tutucusu 2"/>
          <p:cNvSpPr>
            <a:spLocks noGrp="1"/>
          </p:cNvSpPr>
          <p:nvPr>
            <p:ph idx="1"/>
          </p:nvPr>
        </p:nvSpPr>
        <p:spPr>
          <a:xfrm>
            <a:off x="251520" y="1637206"/>
            <a:ext cx="8663326" cy="4896544"/>
          </a:xfrm>
        </p:spPr>
        <p:txBody>
          <a:bodyPr>
            <a:normAutofit fontScale="25000" lnSpcReduction="20000"/>
          </a:bodyPr>
          <a:lstStyle/>
          <a:p>
            <a:pPr algn="just">
              <a:buFontTx/>
              <a:buChar char="‽"/>
            </a:pPr>
            <a:endParaRPr lang="tr-TR" sz="8000" b="1" dirty="0" smtClean="0">
              <a:solidFill>
                <a:srgbClr val="FF0000"/>
              </a:solidFill>
            </a:endParaRPr>
          </a:p>
          <a:p>
            <a:pPr algn="just">
              <a:buFontTx/>
              <a:buChar char="‽"/>
            </a:pPr>
            <a:r>
              <a:rPr lang="tr-TR" sz="8000" b="1" dirty="0" smtClean="0">
                <a:solidFill>
                  <a:srgbClr val="FF0000"/>
                </a:solidFill>
              </a:rPr>
              <a:t>Hastaneye </a:t>
            </a:r>
            <a:r>
              <a:rPr lang="tr-TR" sz="8000" b="1" dirty="0">
                <a:solidFill>
                  <a:srgbClr val="FF0000"/>
                </a:solidFill>
              </a:rPr>
              <a:t>gittiğimde ben bir ücret ödeyecek miyim? </a:t>
            </a:r>
          </a:p>
          <a:p>
            <a:pPr algn="just">
              <a:buFont typeface="Wingdings" panose="05000000000000000000" pitchFamily="2" charset="2"/>
              <a:buChar char="ü"/>
            </a:pPr>
            <a:r>
              <a:rPr lang="tr-TR" sz="8000" dirty="0">
                <a:solidFill>
                  <a:srgbClr val="002060"/>
                </a:solidFill>
              </a:rPr>
              <a:t>Poliçe Özel Şartlarınız doğrultusunda poliçe kapsamında tutulan tedavileriniz için SGK kapsamında ve yasal olarak doktor muayenelerinde ödemekle yükümlü olduğunuz </a:t>
            </a:r>
            <a:r>
              <a:rPr lang="tr-TR" sz="8000" dirty="0" smtClean="0">
                <a:solidFill>
                  <a:srgbClr val="002060"/>
                </a:solidFill>
              </a:rPr>
              <a:t>15 </a:t>
            </a:r>
            <a:r>
              <a:rPr lang="tr-TR" sz="8000" dirty="0">
                <a:solidFill>
                  <a:srgbClr val="002060"/>
                </a:solidFill>
              </a:rPr>
              <a:t>TL dışında bir ödeme </a:t>
            </a:r>
            <a:r>
              <a:rPr lang="tr-TR" sz="8000" u="sng" dirty="0">
                <a:solidFill>
                  <a:srgbClr val="002060"/>
                </a:solidFill>
              </a:rPr>
              <a:t>alınmamaktadır. </a:t>
            </a:r>
            <a:endParaRPr lang="tr-TR" sz="8000" u="sng" dirty="0" smtClean="0">
              <a:solidFill>
                <a:srgbClr val="002060"/>
              </a:solidFill>
            </a:endParaRPr>
          </a:p>
          <a:p>
            <a:pPr algn="just">
              <a:buFontTx/>
              <a:buChar char="‽"/>
            </a:pPr>
            <a:endParaRPr lang="tr-TR" sz="8000" b="1" dirty="0">
              <a:solidFill>
                <a:srgbClr val="FF0000"/>
              </a:solidFill>
            </a:endParaRPr>
          </a:p>
          <a:p>
            <a:pPr algn="just">
              <a:buFontTx/>
              <a:buChar char="‽"/>
            </a:pPr>
            <a:r>
              <a:rPr lang="tr-TR" sz="8000" b="1" dirty="0">
                <a:solidFill>
                  <a:srgbClr val="FF0000"/>
                </a:solidFill>
              </a:rPr>
              <a:t> Mevcut Hastalıklarımla  ilgili tedavi masrafları ödenir mi? </a:t>
            </a:r>
          </a:p>
          <a:p>
            <a:pPr algn="just">
              <a:buFont typeface="Wingdings" panose="05000000000000000000" pitchFamily="2" charset="2"/>
              <a:buChar char="ü"/>
            </a:pPr>
            <a:r>
              <a:rPr lang="tr-TR" sz="8000" dirty="0">
                <a:solidFill>
                  <a:srgbClr val="002060"/>
                </a:solidFill>
              </a:rPr>
              <a:t>Bu ürünümüzde beyan edilmiş dahi olsa, Sigortalının poliçe başlangıç tarihinden önce var olan şikayet ve hastalıkları ile ilgili her türlü sağlık tedavi masrafları ödenmemektedir.</a:t>
            </a:r>
          </a:p>
          <a:p>
            <a:pPr marL="0" indent="0" algn="just">
              <a:buNone/>
            </a:pPr>
            <a:endParaRPr lang="tr-TR" sz="8000" dirty="0"/>
          </a:p>
          <a:p>
            <a:pPr algn="just">
              <a:buFontTx/>
              <a:buChar char="‽"/>
            </a:pPr>
            <a:r>
              <a:rPr lang="tr-TR" sz="8000" b="1" dirty="0">
                <a:solidFill>
                  <a:srgbClr val="FF0000"/>
                </a:solidFill>
              </a:rPr>
              <a:t>Acil durumda Anlaşmalı Kurum dışında yapılan tedavi giderleri ödeniyor mu?</a:t>
            </a:r>
          </a:p>
          <a:p>
            <a:pPr algn="just">
              <a:buFont typeface="Wingdings" panose="05000000000000000000" pitchFamily="2" charset="2"/>
              <a:buChar char="ü"/>
            </a:pPr>
            <a:r>
              <a:rPr lang="tr-TR" sz="8000" dirty="0" smtClean="0">
                <a:solidFill>
                  <a:srgbClr val="002060"/>
                </a:solidFill>
              </a:rPr>
              <a:t>Acil </a:t>
            </a:r>
            <a:r>
              <a:rPr lang="tr-TR" sz="8000" dirty="0">
                <a:solidFill>
                  <a:srgbClr val="002060"/>
                </a:solidFill>
              </a:rPr>
              <a:t>Durum Tedavi Giderleri teminatı Anlaşmasız Kurumlarda poliçe dönemi içerisinde Yatarak Tedavi Teminatı 10.000TL. Ayakta Tedavi 1.500 TL limit dahilinde ve  işlem başına maksimum 1,5 SUT olarak ödenir.</a:t>
            </a:r>
          </a:p>
          <a:p>
            <a:pPr marL="0" indent="0" algn="just">
              <a:buNone/>
            </a:pPr>
            <a:r>
              <a:rPr lang="tr-TR" sz="8000" b="1" dirty="0"/>
              <a:t> </a:t>
            </a:r>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24</a:t>
            </a:fld>
            <a:endParaRPr lang="tr-TR">
              <a:solidFill>
                <a:prstClr val="black">
                  <a:tint val="75000"/>
                </a:prstClr>
              </a:solidFill>
            </a:endParaRPr>
          </a:p>
        </p:txBody>
      </p:sp>
    </p:spTree>
    <p:extLst>
      <p:ext uri="{BB962C8B-B14F-4D97-AF65-F5344CB8AC3E}">
        <p14:creationId xmlns:p14="http://schemas.microsoft.com/office/powerpoint/2010/main" val="11768736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96753"/>
            <a:ext cx="8507288" cy="5439934"/>
          </a:xfrm>
        </p:spPr>
        <p:txBody>
          <a:bodyPr>
            <a:normAutofit fontScale="32500" lnSpcReduction="20000"/>
          </a:bodyPr>
          <a:lstStyle/>
          <a:p>
            <a:pPr marL="0" indent="0">
              <a:buNone/>
            </a:pPr>
            <a:endParaRPr lang="tr-TR" sz="4200" b="1" dirty="0" smtClean="0"/>
          </a:p>
          <a:p>
            <a:pPr algn="just">
              <a:buFontTx/>
              <a:buChar char="‽"/>
            </a:pPr>
            <a:r>
              <a:rPr lang="tr-TR" sz="6200" b="1" dirty="0">
                <a:solidFill>
                  <a:srgbClr val="FF0000"/>
                </a:solidFill>
              </a:rPr>
              <a:t>Anlaşmalı kurumun  olmadığı illerde yapılan tedavi giderleri ödeniyor mu?</a:t>
            </a:r>
          </a:p>
          <a:p>
            <a:pPr marL="571500" indent="-571500">
              <a:buFont typeface="Wingdings" panose="05000000000000000000" pitchFamily="2" charset="2"/>
              <a:buChar char="ü"/>
            </a:pPr>
            <a:r>
              <a:rPr lang="tr-TR" sz="6200" dirty="0">
                <a:solidFill>
                  <a:srgbClr val="002060"/>
                </a:solidFill>
              </a:rPr>
              <a:t>Anlaşmalı Kurum bulunmayan illerde yapılan her türlü harcama, olayın acil olup olmamasına bakılmaksızın Yatarak Tedavilerde 10.000TL, Ayakta Tedavilerde 1,500 TL. dahilinde ve işlem başına maksimum 1,5 SUT olarak ödenir.</a:t>
            </a:r>
          </a:p>
          <a:p>
            <a:endParaRPr lang="tr-TR" sz="6200" dirty="0">
              <a:solidFill>
                <a:srgbClr val="002060"/>
              </a:solidFill>
            </a:endParaRPr>
          </a:p>
          <a:p>
            <a:pPr algn="just">
              <a:buFontTx/>
              <a:buChar char="‽"/>
            </a:pPr>
            <a:r>
              <a:rPr lang="tr-TR" sz="6200" b="1" dirty="0" smtClean="0">
                <a:solidFill>
                  <a:srgbClr val="FF0000"/>
                </a:solidFill>
              </a:rPr>
              <a:t>Poliçede </a:t>
            </a:r>
            <a:r>
              <a:rPr lang="tr-TR" sz="6200" b="1" dirty="0">
                <a:solidFill>
                  <a:srgbClr val="FF0000"/>
                </a:solidFill>
              </a:rPr>
              <a:t>ilaç ödeniyor mu? Sürekli kullanılan ilaçlar için uygulama nasıl? </a:t>
            </a:r>
          </a:p>
          <a:p>
            <a:pPr algn="just">
              <a:buFont typeface="Wingdings" panose="05000000000000000000" pitchFamily="2" charset="2"/>
              <a:buChar char="ü"/>
            </a:pPr>
            <a:r>
              <a:rPr lang="tr-TR" sz="6200" dirty="0">
                <a:solidFill>
                  <a:srgbClr val="002060"/>
                </a:solidFill>
              </a:rPr>
              <a:t>Hayır, ilaç teminatı bu poliçede bulunmamaktadır. </a:t>
            </a:r>
          </a:p>
          <a:p>
            <a:pPr marL="0" indent="0" algn="just">
              <a:buNone/>
            </a:pPr>
            <a:r>
              <a:rPr lang="tr-TR" sz="6200" b="1" dirty="0">
                <a:solidFill>
                  <a:srgbClr val="FF0000"/>
                </a:solidFill>
              </a:rPr>
              <a:t> </a:t>
            </a:r>
          </a:p>
          <a:p>
            <a:pPr algn="just">
              <a:buFontTx/>
              <a:buChar char="‽"/>
            </a:pPr>
            <a:r>
              <a:rPr lang="tr-TR" sz="6200" b="1" dirty="0">
                <a:solidFill>
                  <a:srgbClr val="FF0000"/>
                </a:solidFill>
              </a:rPr>
              <a:t>Poliçede bekleme süresi var mı? </a:t>
            </a:r>
          </a:p>
          <a:p>
            <a:pPr algn="just">
              <a:buFont typeface="Wingdings" panose="05000000000000000000" pitchFamily="2" charset="2"/>
              <a:buChar char="ü"/>
            </a:pPr>
            <a:r>
              <a:rPr lang="tr-TR" sz="6200" dirty="0">
                <a:solidFill>
                  <a:srgbClr val="002060"/>
                </a:solidFill>
              </a:rPr>
              <a:t>SGK tarafından uygulanan bekleme süreleri dışında, bu poliçede yer alan bekleme süreleri poliçeniz özel şartlarında belirtilmiştir. </a:t>
            </a:r>
            <a:endParaRPr lang="tr-TR" sz="6200" dirty="0" smtClean="0">
              <a:solidFill>
                <a:srgbClr val="002060"/>
              </a:solidFill>
            </a:endParaRPr>
          </a:p>
          <a:p>
            <a:pPr marL="0" indent="0" algn="just">
              <a:buNone/>
            </a:pPr>
            <a:endParaRPr lang="tr-TR" sz="6200" b="1" dirty="0">
              <a:solidFill>
                <a:srgbClr val="FF0000"/>
              </a:solidFill>
            </a:endParaRPr>
          </a:p>
          <a:p>
            <a:pPr algn="just">
              <a:buFontTx/>
              <a:buChar char="‽"/>
            </a:pPr>
            <a:r>
              <a:rPr lang="tr-TR" sz="6200" b="1" dirty="0">
                <a:solidFill>
                  <a:srgbClr val="FF0000"/>
                </a:solidFill>
              </a:rPr>
              <a:t> Bu poliçe Yurt dışındaki tedavi gideri için kullanılıyor mu? </a:t>
            </a:r>
          </a:p>
          <a:p>
            <a:pPr algn="just">
              <a:buFont typeface="Wingdings" panose="05000000000000000000" pitchFamily="2" charset="2"/>
              <a:buChar char="ü"/>
            </a:pPr>
            <a:r>
              <a:rPr lang="tr-TR" sz="6200" dirty="0">
                <a:solidFill>
                  <a:srgbClr val="002060"/>
                </a:solidFill>
              </a:rPr>
              <a:t>Hayır, poliçe sadece T.C. sınırları dahilinde geçerlidir. </a:t>
            </a:r>
          </a:p>
          <a:p>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25</a:t>
            </a:fld>
            <a:endParaRPr lang="tr-TR">
              <a:solidFill>
                <a:prstClr val="black">
                  <a:tint val="75000"/>
                </a:prstClr>
              </a:solidFill>
            </a:endParaRPr>
          </a:p>
        </p:txBody>
      </p:sp>
      <p:sp>
        <p:nvSpPr>
          <p:cNvPr id="6" name="Unvan 1"/>
          <p:cNvSpPr>
            <a:spLocks noGrp="1"/>
          </p:cNvSpPr>
          <p:nvPr>
            <p:ph type="title"/>
          </p:nvPr>
        </p:nvSpPr>
        <p:spPr>
          <a:xfrm>
            <a:off x="457200" y="188640"/>
            <a:ext cx="8229600" cy="1143000"/>
          </a:xfrm>
        </p:spPr>
        <p:txBody>
          <a:bodyPr>
            <a:normAutofit/>
          </a:bodyPr>
          <a:lstStyle/>
          <a:p>
            <a:r>
              <a:rPr lang="tr-TR" sz="3200" b="1" dirty="0">
                <a:solidFill>
                  <a:srgbClr val="FF6600"/>
                </a:solidFill>
              </a:rPr>
              <a:t>SORULARLA </a:t>
            </a:r>
            <a:r>
              <a:rPr lang="tr-TR" sz="3200" b="1" dirty="0" err="1">
                <a:solidFill>
                  <a:srgbClr val="002060"/>
                </a:solidFill>
              </a:rPr>
              <a:t>Sigor</a:t>
            </a:r>
            <a:r>
              <a:rPr lang="tr-TR" sz="3200" b="1" dirty="0" err="1">
                <a:solidFill>
                  <a:srgbClr val="FF6600"/>
                </a:solidFill>
              </a:rPr>
              <a:t>TAM</a:t>
            </a:r>
            <a:r>
              <a:rPr lang="tr-TR" sz="3200" b="1" dirty="0">
                <a:solidFill>
                  <a:srgbClr val="FF6600"/>
                </a:solidFill>
              </a:rPr>
              <a:t> TAMAMLAYICI SAĞLIK SİGORTASI</a:t>
            </a:r>
            <a:r>
              <a:rPr lang="tr-TR" sz="3200" dirty="0"/>
              <a:t> </a:t>
            </a:r>
          </a:p>
        </p:txBody>
      </p:sp>
    </p:spTree>
    <p:extLst>
      <p:ext uri="{BB962C8B-B14F-4D97-AF65-F5344CB8AC3E}">
        <p14:creationId xmlns:p14="http://schemas.microsoft.com/office/powerpoint/2010/main" val="12755678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5404" y="302362"/>
            <a:ext cx="8229600" cy="1143000"/>
          </a:xfrm>
        </p:spPr>
        <p:txBody>
          <a:bodyPr>
            <a:normAutofit/>
          </a:bodyPr>
          <a:lstStyle/>
          <a:p>
            <a:r>
              <a:rPr lang="tr-TR" sz="3200" b="1" dirty="0">
                <a:solidFill>
                  <a:srgbClr val="FF6600"/>
                </a:solidFill>
              </a:rPr>
              <a:t>SORULARLA </a:t>
            </a:r>
            <a:r>
              <a:rPr lang="tr-TR" sz="3200" b="1" dirty="0" err="1">
                <a:solidFill>
                  <a:srgbClr val="002060"/>
                </a:solidFill>
              </a:rPr>
              <a:t>Sigor</a:t>
            </a:r>
            <a:r>
              <a:rPr lang="tr-TR" sz="3200" b="1" dirty="0" err="1">
                <a:solidFill>
                  <a:srgbClr val="FF6600"/>
                </a:solidFill>
              </a:rPr>
              <a:t>TAM</a:t>
            </a:r>
            <a:r>
              <a:rPr lang="tr-TR" sz="3200" b="1" dirty="0">
                <a:solidFill>
                  <a:srgbClr val="FF6600"/>
                </a:solidFill>
              </a:rPr>
              <a:t> TAMAMLAYICI SAĞLIK SİGORTASI</a:t>
            </a:r>
            <a:r>
              <a:rPr lang="tr-TR" sz="3200" dirty="0"/>
              <a:t> </a:t>
            </a:r>
          </a:p>
        </p:txBody>
      </p:sp>
      <p:sp>
        <p:nvSpPr>
          <p:cNvPr id="3" name="İçerik Yer Tutucusu 2"/>
          <p:cNvSpPr>
            <a:spLocks noGrp="1"/>
          </p:cNvSpPr>
          <p:nvPr>
            <p:ph idx="1"/>
          </p:nvPr>
        </p:nvSpPr>
        <p:spPr>
          <a:xfrm>
            <a:off x="457200" y="1624012"/>
            <a:ext cx="8229600" cy="4525963"/>
          </a:xfrm>
        </p:spPr>
        <p:txBody>
          <a:bodyPr>
            <a:normAutofit fontScale="25000" lnSpcReduction="20000"/>
          </a:bodyPr>
          <a:lstStyle/>
          <a:p>
            <a:pPr marL="0" indent="0" algn="just">
              <a:buNone/>
            </a:pPr>
            <a:endParaRPr lang="tr-TR" sz="8000" b="1" dirty="0" smtClean="0"/>
          </a:p>
          <a:p>
            <a:pPr algn="just">
              <a:buFontTx/>
              <a:buChar char="‽"/>
            </a:pPr>
            <a:r>
              <a:rPr lang="tr-TR" sz="8000" b="1" dirty="0">
                <a:solidFill>
                  <a:srgbClr val="FF0000"/>
                </a:solidFill>
              </a:rPr>
              <a:t>Poliçe primleri nasıl ödenecek? Vergi indiriminden yararlanabilir miyim? </a:t>
            </a:r>
          </a:p>
          <a:p>
            <a:pPr algn="just">
              <a:buFont typeface="Wingdings" panose="05000000000000000000" pitchFamily="2" charset="2"/>
              <a:buChar char="ü"/>
            </a:pPr>
            <a:r>
              <a:rPr lang="tr-TR" sz="8000" dirty="0">
                <a:solidFill>
                  <a:srgbClr val="002060"/>
                </a:solidFill>
              </a:rPr>
              <a:t>Sigorta Ettirenin Poliçe primini peşin veya </a:t>
            </a:r>
            <a:r>
              <a:rPr lang="tr-TR" sz="8000" dirty="0" smtClean="0">
                <a:solidFill>
                  <a:srgbClr val="002060"/>
                </a:solidFill>
              </a:rPr>
              <a:t>taksitli olarak ödeyebilir</a:t>
            </a:r>
            <a:r>
              <a:rPr lang="tr-TR" sz="8000" dirty="0">
                <a:solidFill>
                  <a:srgbClr val="002060"/>
                </a:solidFill>
              </a:rPr>
              <a:t>. Hangi vade ve tutarlarda ödeyeceği poliçe üzerinde belirtilir ve sigortalı bu ödeme planı doğrultusunda prim ödemelerini yapar. Prim ödemelerinin tamamı Kredi Kartı ile yapılır. Vergi indiriminden prim ödemeleriniz karşılığında alacağınız makbuzunuzla yararlanabiliyorsunuz. </a:t>
            </a:r>
          </a:p>
          <a:p>
            <a:pPr marL="0" indent="0" algn="just">
              <a:buNone/>
            </a:pPr>
            <a:endParaRPr lang="tr-TR" sz="8000" dirty="0">
              <a:solidFill>
                <a:srgbClr val="002060"/>
              </a:solidFill>
            </a:endParaRPr>
          </a:p>
          <a:p>
            <a:pPr algn="just">
              <a:buFontTx/>
              <a:buChar char="‽"/>
            </a:pPr>
            <a:r>
              <a:rPr lang="tr-TR" sz="8000" b="1" dirty="0">
                <a:solidFill>
                  <a:srgbClr val="FF0000"/>
                </a:solidFill>
              </a:rPr>
              <a:t>Poliçemi İstediğim zaman iptal edebilir miyim? </a:t>
            </a:r>
          </a:p>
          <a:p>
            <a:pPr algn="just">
              <a:buFont typeface="Wingdings" panose="05000000000000000000" pitchFamily="2" charset="2"/>
              <a:buChar char="ü"/>
            </a:pPr>
            <a:r>
              <a:rPr lang="tr-TR" sz="8000" dirty="0"/>
              <a:t>E</a:t>
            </a:r>
            <a:r>
              <a:rPr lang="tr-TR" sz="8000" dirty="0">
                <a:solidFill>
                  <a:srgbClr val="002060"/>
                </a:solidFill>
              </a:rPr>
              <a:t>vet, poliçenizi istediğiniz zaman iptal ettirebilirsiniz. Poliçeniz iptal talebinde bulunduğunuz gün üzerinden iptal edilebilecek olup, prim iade tutarınız poliçe başlangıç tarihinizden itibaren geçen süre ve ödenen toplam tazminat tutarı dikkate alınarak Poliçe Özel </a:t>
            </a:r>
            <a:r>
              <a:rPr lang="tr-TR" sz="8000" dirty="0" err="1">
                <a:solidFill>
                  <a:srgbClr val="002060"/>
                </a:solidFill>
              </a:rPr>
              <a:t>Şartları’nda</a:t>
            </a:r>
            <a:r>
              <a:rPr lang="tr-TR" sz="8000" dirty="0">
                <a:solidFill>
                  <a:srgbClr val="002060"/>
                </a:solidFill>
              </a:rPr>
              <a:t> ayrıntılı olarak belirtilen İptal koşullarına uygun olarak yapılacaktır  </a:t>
            </a:r>
          </a:p>
          <a:p>
            <a:pPr marL="0" indent="0" algn="just">
              <a:buNone/>
            </a:pPr>
            <a:r>
              <a:rPr lang="tr-TR" sz="8000" dirty="0"/>
              <a:t> </a:t>
            </a:r>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26</a:t>
            </a:fld>
            <a:endParaRPr lang="tr-TR">
              <a:solidFill>
                <a:prstClr val="black">
                  <a:tint val="75000"/>
                </a:prstClr>
              </a:solidFill>
            </a:endParaRPr>
          </a:p>
        </p:txBody>
      </p:sp>
    </p:spTree>
    <p:extLst>
      <p:ext uri="{BB962C8B-B14F-4D97-AF65-F5344CB8AC3E}">
        <p14:creationId xmlns:p14="http://schemas.microsoft.com/office/powerpoint/2010/main" val="28528152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24036" y="443982"/>
            <a:ext cx="8229600" cy="1143000"/>
          </a:xfrm>
        </p:spPr>
        <p:txBody>
          <a:bodyPr>
            <a:normAutofit/>
          </a:bodyPr>
          <a:lstStyle/>
          <a:p>
            <a:r>
              <a:rPr lang="tr-TR" sz="3200" b="1" dirty="0">
                <a:solidFill>
                  <a:srgbClr val="FF6600"/>
                </a:solidFill>
              </a:rPr>
              <a:t>SORULARLA </a:t>
            </a:r>
            <a:r>
              <a:rPr lang="tr-TR" sz="3200" b="1" dirty="0" err="1">
                <a:solidFill>
                  <a:srgbClr val="002060"/>
                </a:solidFill>
              </a:rPr>
              <a:t>Sigor</a:t>
            </a:r>
            <a:r>
              <a:rPr lang="tr-TR" sz="3200" b="1" dirty="0" err="1">
                <a:solidFill>
                  <a:srgbClr val="FF6600"/>
                </a:solidFill>
              </a:rPr>
              <a:t>TAM</a:t>
            </a:r>
            <a:r>
              <a:rPr lang="tr-TR" sz="3200" b="1" dirty="0">
                <a:solidFill>
                  <a:srgbClr val="FF6600"/>
                </a:solidFill>
              </a:rPr>
              <a:t> TAMAMLAYICI SAĞLIK SİGORTASI</a:t>
            </a:r>
            <a:r>
              <a:rPr lang="tr-TR" sz="3200" dirty="0"/>
              <a:t> </a:t>
            </a:r>
          </a:p>
        </p:txBody>
      </p:sp>
      <p:sp>
        <p:nvSpPr>
          <p:cNvPr id="3" name="İçerik Yer Tutucusu 2"/>
          <p:cNvSpPr>
            <a:spLocks noGrp="1"/>
          </p:cNvSpPr>
          <p:nvPr>
            <p:ph idx="1"/>
          </p:nvPr>
        </p:nvSpPr>
        <p:spPr>
          <a:xfrm>
            <a:off x="457200" y="1600200"/>
            <a:ext cx="8363272" cy="4756150"/>
          </a:xfrm>
        </p:spPr>
        <p:txBody>
          <a:bodyPr>
            <a:normAutofit fontScale="70000" lnSpcReduction="20000"/>
          </a:bodyPr>
          <a:lstStyle/>
          <a:p>
            <a:pPr marL="0" indent="0" algn="just">
              <a:buNone/>
            </a:pPr>
            <a:endParaRPr lang="tr-TR" dirty="0"/>
          </a:p>
          <a:p>
            <a:pPr algn="just">
              <a:buFontTx/>
              <a:buChar char="‽"/>
            </a:pPr>
            <a:r>
              <a:rPr lang="tr-TR" b="1" dirty="0">
                <a:solidFill>
                  <a:srgbClr val="FF0000"/>
                </a:solidFill>
              </a:rPr>
              <a:t>Hangi Hastanelere gidebilirim? </a:t>
            </a:r>
          </a:p>
          <a:p>
            <a:pPr algn="just">
              <a:buFont typeface="Wingdings" panose="05000000000000000000" pitchFamily="2" charset="2"/>
              <a:buChar char="ü"/>
            </a:pPr>
            <a:r>
              <a:rPr lang="tr-TR" dirty="0">
                <a:solidFill>
                  <a:srgbClr val="002060"/>
                </a:solidFill>
              </a:rPr>
              <a:t>Poliçeniz ekinde verilen  </a:t>
            </a:r>
            <a:r>
              <a:rPr lang="tr-TR" u="sng" dirty="0" smtClean="0">
                <a:solidFill>
                  <a:srgbClr val="002060"/>
                </a:solidFill>
              </a:rPr>
              <a:t>Anlaşmalı Kurumlar</a:t>
            </a:r>
            <a:r>
              <a:rPr lang="tr-TR" dirty="0">
                <a:solidFill>
                  <a:srgbClr val="002060"/>
                </a:solidFill>
              </a:rPr>
              <a:t>  </a:t>
            </a:r>
            <a:r>
              <a:rPr lang="tr-TR" dirty="0" smtClean="0">
                <a:solidFill>
                  <a:srgbClr val="002060"/>
                </a:solidFill>
              </a:rPr>
              <a:t>listesinde </a:t>
            </a:r>
            <a:r>
              <a:rPr lang="tr-TR" dirty="0">
                <a:solidFill>
                  <a:srgbClr val="002060"/>
                </a:solidFill>
              </a:rPr>
              <a:t>bulunan tüm hastanelere gidebilir, web sayfamızdan güncel </a:t>
            </a:r>
            <a:r>
              <a:rPr lang="tr-TR" u="sng" dirty="0">
                <a:solidFill>
                  <a:srgbClr val="002060"/>
                </a:solidFill>
              </a:rPr>
              <a:t>Anlaşmalı Kurumlar</a:t>
            </a:r>
            <a:r>
              <a:rPr lang="tr-TR" u="sng" dirty="0" smtClean="0">
                <a:solidFill>
                  <a:srgbClr val="002060"/>
                </a:solidFill>
              </a:rPr>
              <a:t> </a:t>
            </a:r>
            <a:r>
              <a:rPr lang="tr-TR" dirty="0">
                <a:solidFill>
                  <a:srgbClr val="002060"/>
                </a:solidFill>
              </a:rPr>
              <a:t>listesine ulaşabilirsiniz. </a:t>
            </a:r>
          </a:p>
          <a:p>
            <a:pPr marL="0" indent="0" algn="just">
              <a:buNone/>
            </a:pPr>
            <a:r>
              <a:rPr lang="tr-TR" dirty="0">
                <a:solidFill>
                  <a:srgbClr val="002060"/>
                </a:solidFill>
              </a:rPr>
              <a:t> </a:t>
            </a:r>
          </a:p>
          <a:p>
            <a:pPr algn="just">
              <a:buFontTx/>
              <a:buChar char="‽"/>
            </a:pPr>
            <a:r>
              <a:rPr lang="tr-TR" b="1" dirty="0">
                <a:solidFill>
                  <a:srgbClr val="FF0000"/>
                </a:solidFill>
              </a:rPr>
              <a:t>Bebekler tek başına sigortalanabilir mi?</a:t>
            </a:r>
          </a:p>
          <a:p>
            <a:pPr algn="just">
              <a:buFont typeface="Wingdings" panose="05000000000000000000" pitchFamily="2" charset="2"/>
              <a:buChar char="ü"/>
            </a:pPr>
            <a:r>
              <a:rPr lang="tr-TR" dirty="0">
                <a:solidFill>
                  <a:srgbClr val="002060"/>
                </a:solidFill>
              </a:rPr>
              <a:t>Yeni doğan bebekler doğum tarihi itibariyle 15.Gün risk analizi değerlendirmesi yapılarak Sigorta Ettirenin 18 yaşından büyük ve aynı poliçede sigortalı olması durumunda aile poliçesine eklenerek </a:t>
            </a:r>
            <a:r>
              <a:rPr lang="tr-TR" dirty="0" smtClean="0">
                <a:solidFill>
                  <a:srgbClr val="002060"/>
                </a:solidFill>
              </a:rPr>
              <a:t>sigortalanır.</a:t>
            </a:r>
          </a:p>
          <a:p>
            <a:pPr marL="0" indent="0" algn="just">
              <a:buNone/>
            </a:pPr>
            <a:endParaRPr lang="tr-TR" sz="3100" dirty="0">
              <a:solidFill>
                <a:srgbClr val="002060"/>
              </a:solidFill>
            </a:endParaRPr>
          </a:p>
          <a:p>
            <a:pPr marL="0" indent="0" algn="just">
              <a:buNone/>
            </a:pPr>
            <a:r>
              <a:rPr lang="tr-TR" sz="2900" b="1" dirty="0" smtClean="0">
                <a:solidFill>
                  <a:srgbClr val="FF0000"/>
                </a:solidFill>
              </a:rPr>
              <a:t>? Sünnet </a:t>
            </a:r>
            <a:r>
              <a:rPr lang="tr-TR" sz="2900" b="1" dirty="0">
                <a:solidFill>
                  <a:srgbClr val="FF0000"/>
                </a:solidFill>
              </a:rPr>
              <a:t>ödeniyor mu?</a:t>
            </a:r>
          </a:p>
          <a:p>
            <a:pPr algn="just">
              <a:buFont typeface="Wingdings" panose="05000000000000000000" pitchFamily="2" charset="2"/>
              <a:buChar char="ü"/>
            </a:pPr>
            <a:r>
              <a:rPr lang="tr-TR" sz="3100" dirty="0">
                <a:solidFill>
                  <a:srgbClr val="002060"/>
                </a:solidFill>
              </a:rPr>
              <a:t>   SGK ile anlaşmalı kurumlarda belirlenen limit dahilinde ödenecektir.</a:t>
            </a:r>
          </a:p>
          <a:p>
            <a:pPr algn="just">
              <a:buFont typeface="Wingdings" panose="05000000000000000000" pitchFamily="2" charset="2"/>
              <a:buChar char="ü"/>
            </a:pPr>
            <a:endParaRPr lang="tr-TR" dirty="0">
              <a:solidFill>
                <a:srgbClr val="002060"/>
              </a:solidFill>
            </a:endParaRPr>
          </a:p>
          <a:p>
            <a:endParaRPr lang="tr-TR" dirty="0"/>
          </a:p>
          <a:p>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27</a:t>
            </a:fld>
            <a:endParaRPr lang="tr-TR">
              <a:solidFill>
                <a:prstClr val="black">
                  <a:tint val="75000"/>
                </a:prstClr>
              </a:solidFill>
            </a:endParaRPr>
          </a:p>
        </p:txBody>
      </p:sp>
    </p:spTree>
    <p:extLst>
      <p:ext uri="{BB962C8B-B14F-4D97-AF65-F5344CB8AC3E}">
        <p14:creationId xmlns:p14="http://schemas.microsoft.com/office/powerpoint/2010/main" val="10896305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3" name="Slayt Numarası Yer Tutucusu 2"/>
          <p:cNvSpPr>
            <a:spLocks noGrp="1"/>
          </p:cNvSpPr>
          <p:nvPr>
            <p:ph type="sldNum" sz="quarter" idx="12"/>
          </p:nvPr>
        </p:nvSpPr>
        <p:spPr/>
        <p:txBody>
          <a:bodyPr/>
          <a:lstStyle/>
          <a:p>
            <a:fld id="{3B3F8FBA-AE54-43E9-A846-A1B31AEC14A6}" type="slidenum">
              <a:rPr lang="tr-TR" smtClean="0">
                <a:solidFill>
                  <a:prstClr val="black">
                    <a:tint val="75000"/>
                  </a:prstClr>
                </a:solidFill>
              </a:rPr>
              <a:pPr/>
              <a:t>28</a:t>
            </a:fld>
            <a:endParaRPr lang="tr-TR">
              <a:solidFill>
                <a:prstClr val="black">
                  <a:tint val="75000"/>
                </a:prstClr>
              </a:solidFill>
            </a:endParaRPr>
          </a:p>
        </p:txBody>
      </p:sp>
      <p:pic>
        <p:nvPicPr>
          <p:cNvPr id="4" name="Resim 3"/>
          <p:cNvPicPr>
            <a:picLocks noChangeAspect="1"/>
          </p:cNvPicPr>
          <p:nvPr/>
        </p:nvPicPr>
        <p:blipFill>
          <a:blip r:embed="rId2"/>
          <a:stretch>
            <a:fillRect/>
          </a:stretch>
        </p:blipFill>
        <p:spPr>
          <a:xfrm>
            <a:off x="1" y="0"/>
            <a:ext cx="9185478" cy="6721475"/>
          </a:xfrm>
          <a:prstGeom prst="rect">
            <a:avLst/>
          </a:prstGeom>
        </p:spPr>
      </p:pic>
    </p:spTree>
    <p:extLst>
      <p:ext uri="{BB962C8B-B14F-4D97-AF65-F5344CB8AC3E}">
        <p14:creationId xmlns:p14="http://schemas.microsoft.com/office/powerpoint/2010/main" val="10084195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3" name="Slayt Numarası Yer Tutucusu 2"/>
          <p:cNvSpPr>
            <a:spLocks noGrp="1"/>
          </p:cNvSpPr>
          <p:nvPr>
            <p:ph type="sldNum" sz="quarter" idx="12"/>
          </p:nvPr>
        </p:nvSpPr>
        <p:spPr/>
        <p:txBody>
          <a:bodyPr/>
          <a:lstStyle/>
          <a:p>
            <a:fld id="{3B3F8FBA-AE54-43E9-A846-A1B31AEC14A6}" type="slidenum">
              <a:rPr lang="tr-TR" smtClean="0">
                <a:solidFill>
                  <a:prstClr val="black">
                    <a:tint val="75000"/>
                  </a:prstClr>
                </a:solidFill>
              </a:rPr>
              <a:pPr/>
              <a:t>29</a:t>
            </a:fld>
            <a:endParaRPr lang="tr-TR">
              <a:solidFill>
                <a:prstClr val="black">
                  <a:tint val="75000"/>
                </a:prstClr>
              </a:solidFill>
            </a:endParaRPr>
          </a:p>
        </p:txBody>
      </p:sp>
      <p:pic>
        <p:nvPicPr>
          <p:cNvPr id="4" name="Resim 3"/>
          <p:cNvPicPr>
            <a:picLocks noChangeAspect="1"/>
          </p:cNvPicPr>
          <p:nvPr/>
        </p:nvPicPr>
        <p:blipFill>
          <a:blip r:embed="rId2"/>
          <a:stretch>
            <a:fillRect/>
          </a:stretch>
        </p:blipFill>
        <p:spPr>
          <a:xfrm>
            <a:off x="-54952" y="0"/>
            <a:ext cx="9163456" cy="6858000"/>
          </a:xfrm>
          <a:prstGeom prst="rect">
            <a:avLst/>
          </a:prstGeom>
        </p:spPr>
      </p:pic>
    </p:spTree>
    <p:extLst>
      <p:ext uri="{BB962C8B-B14F-4D97-AF65-F5344CB8AC3E}">
        <p14:creationId xmlns:p14="http://schemas.microsoft.com/office/powerpoint/2010/main" val="2904161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2372" y="990240"/>
            <a:ext cx="8430108" cy="5366110"/>
          </a:xfrm>
        </p:spPr>
        <p:txBody>
          <a:bodyPr>
            <a:normAutofit fontScale="77500" lnSpcReduction="20000"/>
          </a:bodyPr>
          <a:lstStyle/>
          <a:p>
            <a:pPr marL="0" indent="0">
              <a:buNone/>
            </a:pPr>
            <a:endParaRPr lang="tr-TR" sz="2800" b="1" dirty="0" smtClean="0">
              <a:solidFill>
                <a:srgbClr val="FF6600"/>
              </a:solidFill>
            </a:endParaRPr>
          </a:p>
          <a:p>
            <a:pPr marL="0" indent="0">
              <a:buNone/>
            </a:pPr>
            <a:r>
              <a:rPr lang="tr-TR" sz="2800" b="1" dirty="0" smtClean="0">
                <a:solidFill>
                  <a:srgbClr val="FF6600"/>
                </a:solidFill>
              </a:rPr>
              <a:t>Hedef Kitlemiz Kimler?</a:t>
            </a:r>
          </a:p>
          <a:p>
            <a:pPr marL="0" indent="0">
              <a:buNone/>
            </a:pPr>
            <a:endParaRPr lang="tr-TR" sz="2800" dirty="0" smtClean="0"/>
          </a:p>
          <a:p>
            <a:pPr>
              <a:buFont typeface="Wingdings" panose="05000000000000000000" pitchFamily="2" charset="2"/>
              <a:buChar char="Ø"/>
            </a:pPr>
            <a:r>
              <a:rPr lang="tr-TR" sz="2800" dirty="0" smtClean="0">
                <a:solidFill>
                  <a:srgbClr val="002060"/>
                </a:solidFill>
              </a:rPr>
              <a:t>T.C </a:t>
            </a:r>
            <a:r>
              <a:rPr lang="tr-TR" sz="2800" dirty="0">
                <a:solidFill>
                  <a:srgbClr val="002060"/>
                </a:solidFill>
              </a:rPr>
              <a:t>vatandaşı </a:t>
            </a:r>
            <a:r>
              <a:rPr lang="tr-TR" sz="2800" dirty="0" smtClean="0">
                <a:solidFill>
                  <a:srgbClr val="002060"/>
                </a:solidFill>
              </a:rPr>
              <a:t>olan SGK </a:t>
            </a:r>
            <a:r>
              <a:rPr lang="tr-TR" sz="2800" dirty="0">
                <a:solidFill>
                  <a:srgbClr val="002060"/>
                </a:solidFill>
              </a:rPr>
              <a:t>üyesi ve </a:t>
            </a:r>
            <a:r>
              <a:rPr lang="tr-TR" sz="2800" dirty="0" smtClean="0">
                <a:solidFill>
                  <a:srgbClr val="002060"/>
                </a:solidFill>
              </a:rPr>
              <a:t>bağımlıları,</a:t>
            </a:r>
            <a:endParaRPr lang="tr-TR" sz="2800" dirty="0">
              <a:solidFill>
                <a:srgbClr val="002060"/>
              </a:solidFill>
            </a:endParaRPr>
          </a:p>
          <a:p>
            <a:pPr algn="just">
              <a:buFont typeface="Wingdings" panose="05000000000000000000" pitchFamily="2" charset="2"/>
              <a:buChar char="Ø"/>
            </a:pPr>
            <a:r>
              <a:rPr lang="tr-TR" sz="2800" dirty="0" smtClean="0">
                <a:solidFill>
                  <a:srgbClr val="002060"/>
                </a:solidFill>
              </a:rPr>
              <a:t>15. </a:t>
            </a:r>
            <a:r>
              <a:rPr lang="tr-TR" sz="2800" dirty="0">
                <a:solidFill>
                  <a:srgbClr val="002060"/>
                </a:solidFill>
              </a:rPr>
              <a:t>gün </a:t>
            </a:r>
            <a:r>
              <a:rPr lang="tr-TR" sz="2800" dirty="0" smtClean="0">
                <a:solidFill>
                  <a:srgbClr val="002060"/>
                </a:solidFill>
              </a:rPr>
              <a:t>-60 </a:t>
            </a:r>
            <a:r>
              <a:rPr lang="tr-TR" sz="2800" dirty="0">
                <a:solidFill>
                  <a:srgbClr val="002060"/>
                </a:solidFill>
              </a:rPr>
              <a:t>yaş arası gerçek kişiler</a:t>
            </a:r>
            <a:r>
              <a:rPr lang="tr-TR" sz="2800" dirty="0" smtClean="0">
                <a:solidFill>
                  <a:srgbClr val="002060"/>
                </a:solidFill>
              </a:rPr>
              <a:t>.(</a:t>
            </a:r>
            <a:r>
              <a:rPr lang="tr-TR" sz="2800" dirty="0">
                <a:solidFill>
                  <a:srgbClr val="002060"/>
                </a:solidFill>
              </a:rPr>
              <a:t>Yeni doğan bebekler doğum tarihi itibariyle 15.Gün risk analizi değerlendirmesi yapılarak Sigorta Ettirenin 18 yaşından büyük ve aynı poliçede sigortalı olması durumunda aile poliçesine eklenerek sigortalanır.( 0-17 yaş çocuklar tek başına sigortalanamaz.) </a:t>
            </a:r>
          </a:p>
          <a:p>
            <a:pPr>
              <a:buFont typeface="Wingdings" panose="05000000000000000000" pitchFamily="2" charset="2"/>
              <a:buChar char="Ø"/>
            </a:pPr>
            <a:endParaRPr lang="tr-TR" sz="2800" dirty="0" smtClean="0"/>
          </a:p>
          <a:p>
            <a:pPr marL="0" indent="0">
              <a:buNone/>
            </a:pPr>
            <a:r>
              <a:rPr lang="tr-TR" sz="2800" b="1" dirty="0" smtClean="0">
                <a:solidFill>
                  <a:srgbClr val="FF6600"/>
                </a:solidFill>
              </a:rPr>
              <a:t>Sigortalının Ödemesi Gerekenler Nelerdir?</a:t>
            </a:r>
          </a:p>
          <a:p>
            <a:pPr marL="0" indent="0">
              <a:buNone/>
            </a:pPr>
            <a:endParaRPr lang="tr-TR" sz="2800" b="1" dirty="0" smtClean="0">
              <a:solidFill>
                <a:srgbClr val="FF6600"/>
              </a:solidFill>
            </a:endParaRPr>
          </a:p>
          <a:p>
            <a:pPr>
              <a:buFont typeface="Wingdings" panose="05000000000000000000" pitchFamily="2" charset="2"/>
              <a:buChar char="Ø"/>
            </a:pPr>
            <a:r>
              <a:rPr lang="tr-TR" sz="2800" dirty="0" smtClean="0"/>
              <a:t> </a:t>
            </a:r>
            <a:r>
              <a:rPr lang="tr-TR" sz="2800" dirty="0">
                <a:solidFill>
                  <a:srgbClr val="002060"/>
                </a:solidFill>
              </a:rPr>
              <a:t>SGK yasal katılım payı, muayene için </a:t>
            </a:r>
            <a:r>
              <a:rPr lang="tr-TR" sz="2800" dirty="0" smtClean="0">
                <a:solidFill>
                  <a:srgbClr val="002060"/>
                </a:solidFill>
              </a:rPr>
              <a:t>15 </a:t>
            </a:r>
            <a:r>
              <a:rPr lang="tr-TR" sz="2800" dirty="0">
                <a:solidFill>
                  <a:srgbClr val="002060"/>
                </a:solidFill>
              </a:rPr>
              <a:t>TL</a:t>
            </a:r>
          </a:p>
          <a:p>
            <a:pPr>
              <a:buFont typeface="Wingdings" panose="05000000000000000000" pitchFamily="2" charset="2"/>
              <a:buChar char="Ø"/>
            </a:pPr>
            <a:r>
              <a:rPr lang="tr-TR" sz="2800" dirty="0">
                <a:solidFill>
                  <a:srgbClr val="002060"/>
                </a:solidFill>
              </a:rPr>
              <a:t>Poliçe özel şartlarınca kapsam dışı olan durumlar</a:t>
            </a:r>
          </a:p>
          <a:p>
            <a:pPr>
              <a:buFont typeface="Wingdings" panose="05000000000000000000" pitchFamily="2" charset="2"/>
              <a:buChar char="Ø"/>
            </a:pPr>
            <a:r>
              <a:rPr lang="tr-TR" sz="2800" dirty="0">
                <a:solidFill>
                  <a:srgbClr val="002060"/>
                </a:solidFill>
              </a:rPr>
              <a:t>Kişisel istisnalara ait tıbbi harcamalar</a:t>
            </a:r>
          </a:p>
          <a:p>
            <a:pPr>
              <a:buFont typeface="Wingdings" panose="05000000000000000000" pitchFamily="2" charset="2"/>
              <a:buChar char="Ø"/>
            </a:pPr>
            <a:r>
              <a:rPr lang="tr-TR" sz="2800" dirty="0">
                <a:solidFill>
                  <a:srgbClr val="002060"/>
                </a:solidFill>
              </a:rPr>
              <a:t>SGK ‘</a:t>
            </a:r>
            <a:r>
              <a:rPr lang="tr-TR" sz="2800" dirty="0" err="1">
                <a:solidFill>
                  <a:srgbClr val="002060"/>
                </a:solidFill>
              </a:rPr>
              <a:t>nın</a:t>
            </a:r>
            <a:r>
              <a:rPr lang="tr-TR" sz="2800" dirty="0">
                <a:solidFill>
                  <a:srgbClr val="002060"/>
                </a:solidFill>
              </a:rPr>
              <a:t> ödemediği Sağlık harcamaları</a:t>
            </a:r>
          </a:p>
          <a:p>
            <a:pPr algn="just"/>
            <a:endParaRPr lang="tr-TR" sz="2800" dirty="0"/>
          </a:p>
          <a:p>
            <a:pPr>
              <a:buFont typeface="Wingdings" panose="05000000000000000000" pitchFamily="2" charset="2"/>
              <a:buChar char="Ø"/>
            </a:pPr>
            <a:endParaRPr lang="tr-TR" sz="2800" dirty="0" smtClean="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3</a:t>
            </a:fld>
            <a:endParaRPr lang="tr-TR">
              <a:solidFill>
                <a:prstClr val="black">
                  <a:tint val="75000"/>
                </a:prstClr>
              </a:solidFill>
            </a:endParaRPr>
          </a:p>
        </p:txBody>
      </p:sp>
      <p:pic>
        <p:nvPicPr>
          <p:cNvPr id="8" name="Resim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6672" y="3933056"/>
            <a:ext cx="2006656" cy="1503040"/>
          </a:xfrm>
          <a:prstGeom prst="rect">
            <a:avLst/>
          </a:prstGeom>
        </p:spPr>
      </p:pic>
    </p:spTree>
    <p:extLst>
      <p:ext uri="{BB962C8B-B14F-4D97-AF65-F5344CB8AC3E}">
        <p14:creationId xmlns:p14="http://schemas.microsoft.com/office/powerpoint/2010/main" val="16963394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88640"/>
            <a:ext cx="8507288" cy="6408712"/>
          </a:xfrm>
        </p:spPr>
        <p:txBody>
          <a:bodyPr>
            <a:normAutofit/>
          </a:bodyPr>
          <a:lstStyle/>
          <a:p>
            <a:endParaRPr lang="tr-TR" dirty="0" smtClean="0"/>
          </a:p>
          <a:p>
            <a:r>
              <a:rPr lang="tr-TR" dirty="0" smtClean="0"/>
              <a:t>*</a:t>
            </a:r>
            <a:r>
              <a:rPr lang="tr-TR" dirty="0"/>
              <a:t>Teklifimiz  500  Kişinin tamamının sigortalanacağı ve kişilerin sağlıklı olduğu varsayılarak verilmiştir</a:t>
            </a:r>
            <a:r>
              <a:rPr lang="tr-TR" dirty="0" smtClean="0"/>
              <a:t>.</a:t>
            </a:r>
          </a:p>
          <a:p>
            <a:r>
              <a:rPr lang="tr-TR" dirty="0"/>
              <a:t>*Primler anlaşmalı banka kartlarına 9 eşit taksit halinde Sigorta Ettiren tarafından  ödenecektir</a:t>
            </a:r>
            <a:r>
              <a:rPr lang="tr-TR" dirty="0" smtClean="0"/>
              <a:t>.</a:t>
            </a:r>
          </a:p>
          <a:p>
            <a:r>
              <a:rPr lang="tr-TR" dirty="0"/>
              <a:t>*Primler yıllık olup gün esasına göre tahakkuk ettirilir. Poliçeye ilave olanlar için gün esasına göre kalan gün için prim ödenir. Poliçeden ayrılanların primleri gün esasına göre iade edilir</a:t>
            </a:r>
            <a:r>
              <a:rPr lang="tr-TR" dirty="0" smtClean="0"/>
              <a:t>.</a:t>
            </a:r>
          </a:p>
          <a:p>
            <a:pPr marL="0" indent="0">
              <a:buNone/>
            </a:pPr>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30</a:t>
            </a:fld>
            <a:endParaRPr lang="tr-TR">
              <a:solidFill>
                <a:prstClr val="black">
                  <a:tint val="75000"/>
                </a:prstClr>
              </a:solidFill>
            </a:endParaRPr>
          </a:p>
        </p:txBody>
      </p:sp>
    </p:spTree>
    <p:extLst>
      <p:ext uri="{BB962C8B-B14F-4D97-AF65-F5344CB8AC3E}">
        <p14:creationId xmlns:p14="http://schemas.microsoft.com/office/powerpoint/2010/main" val="34147950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404664"/>
            <a:ext cx="8291264" cy="5721499"/>
          </a:xfrm>
        </p:spPr>
        <p:txBody>
          <a:bodyPr>
            <a:normAutofit/>
          </a:bodyPr>
          <a:lstStyle/>
          <a:p>
            <a:r>
              <a:rPr lang="tr-TR" dirty="0" smtClean="0"/>
              <a:t>*Risk Değerlendirmesi sonucunda bazı hastalıklar kapsam dışı bırakılabilir, istisna uygulanabilir.</a:t>
            </a:r>
          </a:p>
          <a:p>
            <a:r>
              <a:rPr lang="tr-TR" dirty="0" smtClean="0"/>
              <a:t>*</a:t>
            </a:r>
            <a:r>
              <a:rPr lang="tr-TR" dirty="0"/>
              <a:t>Teklifimiz teklif tarihinden itibaren 15.11.2018 tarihine kadar geçerlidir.</a:t>
            </a:r>
          </a:p>
          <a:p>
            <a:r>
              <a:rPr lang="tr-TR" dirty="0"/>
              <a:t>*Teklifimiz  Halk Sigorta A.Ş. Tamamlayıcı Sağlık Sigortası Özel Şartları ve Sağlık Sigortası Genel Şartları çerçevesinde hazırlanmıştır.</a:t>
            </a:r>
          </a:p>
          <a:p>
            <a:r>
              <a:rPr lang="tr-TR" dirty="0"/>
              <a:t>*Sadece Halk Sigorta A.Ş. Tamamlayıcı Sağlık Sigortası  Anlaşmalı Kurumlarında geçerlidir.</a:t>
            </a:r>
          </a:p>
          <a:p>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31</a:t>
            </a:fld>
            <a:endParaRPr lang="tr-TR">
              <a:solidFill>
                <a:prstClr val="black">
                  <a:tint val="75000"/>
                </a:prstClr>
              </a:solidFill>
            </a:endParaRPr>
          </a:p>
        </p:txBody>
      </p:sp>
    </p:spTree>
    <p:extLst>
      <p:ext uri="{BB962C8B-B14F-4D97-AF65-F5344CB8AC3E}">
        <p14:creationId xmlns:p14="http://schemas.microsoft.com/office/powerpoint/2010/main" val="25443534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3" name="Slayt Numarası Yer Tutucusu 2"/>
          <p:cNvSpPr>
            <a:spLocks noGrp="1"/>
          </p:cNvSpPr>
          <p:nvPr>
            <p:ph type="sldNum" sz="quarter" idx="12"/>
          </p:nvPr>
        </p:nvSpPr>
        <p:spPr/>
        <p:txBody>
          <a:bodyPr/>
          <a:lstStyle/>
          <a:p>
            <a:fld id="{3B3F8FBA-AE54-43E9-A846-A1B31AEC14A6}" type="slidenum">
              <a:rPr lang="tr-TR" smtClean="0">
                <a:solidFill>
                  <a:prstClr val="black">
                    <a:tint val="75000"/>
                  </a:prstClr>
                </a:solidFill>
              </a:rPr>
              <a:pPr/>
              <a:t>32</a:t>
            </a:fld>
            <a:endParaRPr lang="tr-TR">
              <a:solidFill>
                <a:prstClr val="black">
                  <a:tint val="75000"/>
                </a:prstClr>
              </a:solidFill>
            </a:endParaRPr>
          </a:p>
        </p:txBody>
      </p:sp>
      <p:pic>
        <p:nvPicPr>
          <p:cNvPr id="4" name="Resim 3"/>
          <p:cNvPicPr>
            <a:picLocks noChangeAspect="1"/>
          </p:cNvPicPr>
          <p:nvPr/>
        </p:nvPicPr>
        <p:blipFill>
          <a:blip r:embed="rId2"/>
          <a:stretch>
            <a:fillRect/>
          </a:stretch>
        </p:blipFill>
        <p:spPr>
          <a:xfrm>
            <a:off x="1259632" y="1"/>
            <a:ext cx="6624736" cy="6858000"/>
          </a:xfrm>
          <a:prstGeom prst="rect">
            <a:avLst/>
          </a:prstGeom>
        </p:spPr>
      </p:pic>
    </p:spTree>
    <p:extLst>
      <p:ext uri="{BB962C8B-B14F-4D97-AF65-F5344CB8AC3E}">
        <p14:creationId xmlns:p14="http://schemas.microsoft.com/office/powerpoint/2010/main" val="2228126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3" name="Slayt Numarası Yer Tutucusu 2"/>
          <p:cNvSpPr>
            <a:spLocks noGrp="1"/>
          </p:cNvSpPr>
          <p:nvPr>
            <p:ph type="sldNum" sz="quarter" idx="12"/>
          </p:nvPr>
        </p:nvSpPr>
        <p:spPr/>
        <p:txBody>
          <a:bodyPr/>
          <a:lstStyle/>
          <a:p>
            <a:fld id="{3B3F8FBA-AE54-43E9-A846-A1B31AEC14A6}" type="slidenum">
              <a:rPr lang="tr-TR" smtClean="0">
                <a:solidFill>
                  <a:prstClr val="black">
                    <a:tint val="75000"/>
                  </a:prstClr>
                </a:solidFill>
              </a:rPr>
              <a:pPr/>
              <a:t>33</a:t>
            </a:fld>
            <a:endParaRPr lang="tr-TR">
              <a:solidFill>
                <a:prstClr val="black">
                  <a:tint val="75000"/>
                </a:prstClr>
              </a:solidFill>
            </a:endParaRPr>
          </a:p>
        </p:txBody>
      </p:sp>
      <p:pic>
        <p:nvPicPr>
          <p:cNvPr id="4" name="Resim 3"/>
          <p:cNvPicPr>
            <a:picLocks noChangeAspect="1"/>
          </p:cNvPicPr>
          <p:nvPr/>
        </p:nvPicPr>
        <p:blipFill>
          <a:blip r:embed="rId2"/>
          <a:stretch>
            <a:fillRect/>
          </a:stretch>
        </p:blipFill>
        <p:spPr>
          <a:xfrm>
            <a:off x="1331640" y="8933"/>
            <a:ext cx="5832648" cy="6849067"/>
          </a:xfrm>
          <a:prstGeom prst="rect">
            <a:avLst/>
          </a:prstGeom>
        </p:spPr>
      </p:pic>
    </p:spTree>
    <p:extLst>
      <p:ext uri="{BB962C8B-B14F-4D97-AF65-F5344CB8AC3E}">
        <p14:creationId xmlns:p14="http://schemas.microsoft.com/office/powerpoint/2010/main" val="5281286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752" y="711944"/>
            <a:ext cx="9036495" cy="6009531"/>
          </a:xfrm>
        </p:spPr>
        <p:txBody>
          <a:bodyPr>
            <a:normAutofit/>
          </a:bodyPr>
          <a:lstStyle/>
          <a:p>
            <a:pPr marL="0" indent="0">
              <a:buNone/>
            </a:pPr>
            <a:endParaRPr lang="tr-TR" sz="6000" b="1" dirty="0" smtClean="0">
              <a:solidFill>
                <a:srgbClr val="FF6600"/>
              </a:solidFill>
            </a:endParaRPr>
          </a:p>
          <a:p>
            <a:pPr marL="0" indent="0" algn="ctr">
              <a:buNone/>
            </a:pPr>
            <a:r>
              <a:rPr lang="tr-TR" sz="6000" b="1" dirty="0" smtClean="0">
                <a:solidFill>
                  <a:srgbClr val="FF6600"/>
                </a:solidFill>
              </a:rPr>
              <a:t>HASTALIKTA SAĞLIKTA</a:t>
            </a:r>
          </a:p>
          <a:p>
            <a:pPr marL="0" indent="0" algn="ctr">
              <a:buNone/>
            </a:pPr>
            <a:r>
              <a:rPr lang="tr-TR" sz="6000" b="1" dirty="0" err="1" smtClean="0">
                <a:solidFill>
                  <a:srgbClr val="002060"/>
                </a:solidFill>
              </a:rPr>
              <a:t>Sigor</a:t>
            </a:r>
            <a:r>
              <a:rPr lang="tr-TR" sz="6000" b="1" dirty="0" err="1" smtClean="0">
                <a:solidFill>
                  <a:srgbClr val="FF6600"/>
                </a:solidFill>
              </a:rPr>
              <a:t>TAM</a:t>
            </a:r>
            <a:endParaRPr lang="tr-TR" sz="6000" b="1" dirty="0">
              <a:solidFill>
                <a:srgbClr val="FF6600"/>
              </a:solidFill>
            </a:endParaRPr>
          </a:p>
          <a:p>
            <a:pPr marL="0" indent="0" algn="ctr">
              <a:buNone/>
            </a:pPr>
            <a:r>
              <a:rPr lang="tr-TR" sz="6000" b="1" dirty="0" smtClean="0">
                <a:solidFill>
                  <a:srgbClr val="FF6600"/>
                </a:solidFill>
              </a:rPr>
              <a:t>YANINDA…</a:t>
            </a:r>
            <a:endParaRPr lang="tr-TR" sz="6000" b="1" dirty="0">
              <a:solidFill>
                <a:srgbClr val="FF6600"/>
              </a:solidFill>
            </a:endParaRPr>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34</a:t>
            </a:fld>
            <a:endParaRPr lang="tr-TR">
              <a:solidFill>
                <a:prstClr val="black">
                  <a:tint val="75000"/>
                </a:prstClr>
              </a:solidFill>
            </a:endParaRPr>
          </a:p>
        </p:txBody>
      </p:sp>
    </p:spTree>
    <p:extLst>
      <p:ext uri="{BB962C8B-B14F-4D97-AF65-F5344CB8AC3E}">
        <p14:creationId xmlns:p14="http://schemas.microsoft.com/office/powerpoint/2010/main" val="37432731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ctr">
              <a:buNone/>
            </a:pPr>
            <a:endParaRPr lang="tr-TR" sz="4400" b="1" dirty="0" smtClean="0">
              <a:solidFill>
                <a:srgbClr val="FF6600"/>
              </a:solidFill>
            </a:endParaRPr>
          </a:p>
          <a:p>
            <a:pPr marL="0" indent="0" algn="ctr">
              <a:buNone/>
            </a:pPr>
            <a:r>
              <a:rPr lang="tr-TR" sz="4400" b="1" dirty="0" smtClean="0">
                <a:solidFill>
                  <a:srgbClr val="FF6600"/>
                </a:solidFill>
              </a:rPr>
              <a:t>TEŞEKKÜR EDERİZ…</a:t>
            </a:r>
          </a:p>
          <a:p>
            <a:pPr marL="0" indent="0" algn="ctr">
              <a:buNone/>
            </a:pPr>
            <a:endParaRPr lang="tr-TR" sz="4400" b="1" dirty="0">
              <a:solidFill>
                <a:srgbClr val="FF6600"/>
              </a:solidFill>
            </a:endParaRPr>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35</a:t>
            </a:fld>
            <a:endParaRPr lang="tr-TR">
              <a:solidFill>
                <a:prstClr val="black">
                  <a:tint val="75000"/>
                </a:prstClr>
              </a:solidFill>
            </a:endParaRPr>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27584" y="3501008"/>
            <a:ext cx="7240419" cy="1463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80128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84889" y="332656"/>
            <a:ext cx="8229600" cy="562074"/>
          </a:xfrm>
        </p:spPr>
        <p:txBody>
          <a:bodyPr>
            <a:normAutofit fontScale="90000"/>
          </a:bodyPr>
          <a:lstStyle/>
          <a:p>
            <a:r>
              <a:rPr lang="tr-TR" sz="3200" b="1" dirty="0" smtClean="0">
                <a:solidFill>
                  <a:srgbClr val="FF6600"/>
                </a:solidFill>
              </a:rPr>
              <a:t>POLİÇE TEMİNATLARIMIZ</a:t>
            </a:r>
            <a:endParaRPr lang="tr-TR" sz="3200" b="1" dirty="0">
              <a:solidFill>
                <a:srgbClr val="FF6600"/>
              </a:solidFill>
            </a:endParaRPr>
          </a:p>
        </p:txBody>
      </p:sp>
      <p:sp>
        <p:nvSpPr>
          <p:cNvPr id="3" name="İçerik Yer Tutucusu 2"/>
          <p:cNvSpPr>
            <a:spLocks noGrp="1"/>
          </p:cNvSpPr>
          <p:nvPr>
            <p:ph idx="1"/>
          </p:nvPr>
        </p:nvSpPr>
        <p:spPr>
          <a:xfrm>
            <a:off x="382048" y="1132371"/>
            <a:ext cx="8510431" cy="5392973"/>
          </a:xfrm>
        </p:spPr>
        <p:txBody>
          <a:bodyPr>
            <a:normAutofit fontScale="25000" lnSpcReduction="20000"/>
          </a:bodyPr>
          <a:lstStyle/>
          <a:p>
            <a:pPr marL="0" indent="0">
              <a:buNone/>
            </a:pPr>
            <a:r>
              <a:rPr lang="tr-TR" sz="9600" b="1" dirty="0" smtClean="0">
                <a:solidFill>
                  <a:srgbClr val="FF6600"/>
                </a:solidFill>
              </a:rPr>
              <a:t>YATARAK </a:t>
            </a:r>
            <a:r>
              <a:rPr lang="tr-TR" sz="9600" b="1" dirty="0">
                <a:solidFill>
                  <a:srgbClr val="FF6600"/>
                </a:solidFill>
              </a:rPr>
              <a:t>TEDAVİ </a:t>
            </a:r>
            <a:r>
              <a:rPr lang="tr-TR" sz="9600" b="1" dirty="0" smtClean="0">
                <a:solidFill>
                  <a:srgbClr val="FF6600"/>
                </a:solidFill>
              </a:rPr>
              <a:t>TEMİNATI</a:t>
            </a:r>
          </a:p>
          <a:p>
            <a:pPr marL="0" indent="0">
              <a:buNone/>
            </a:pPr>
            <a:endParaRPr lang="tr-TR" sz="5900" dirty="0">
              <a:solidFill>
                <a:srgbClr val="FF6600"/>
              </a:solidFill>
            </a:endParaRPr>
          </a:p>
          <a:p>
            <a:pPr marL="0" indent="0">
              <a:buNone/>
            </a:pPr>
            <a:r>
              <a:rPr lang="tr-TR" sz="9600" dirty="0"/>
              <a:t> </a:t>
            </a:r>
            <a:r>
              <a:rPr lang="tr-TR" sz="9600" dirty="0" smtClean="0">
                <a:solidFill>
                  <a:srgbClr val="002060"/>
                </a:solidFill>
              </a:rPr>
              <a:t>Cerrahi </a:t>
            </a:r>
            <a:r>
              <a:rPr lang="tr-TR" sz="9600" dirty="0">
                <a:solidFill>
                  <a:srgbClr val="002060"/>
                </a:solidFill>
              </a:rPr>
              <a:t>ve Dahili Yatışlar</a:t>
            </a:r>
          </a:p>
          <a:p>
            <a:pPr lvl="1">
              <a:buFont typeface="Wingdings" panose="05000000000000000000" pitchFamily="2" charset="2"/>
              <a:buChar char="Ø"/>
            </a:pPr>
            <a:r>
              <a:rPr lang="tr-TR" sz="9600" dirty="0">
                <a:solidFill>
                  <a:srgbClr val="002060"/>
                </a:solidFill>
              </a:rPr>
              <a:t>Yoğun Bakım</a:t>
            </a:r>
          </a:p>
          <a:p>
            <a:pPr lvl="1">
              <a:buFont typeface="Wingdings" panose="05000000000000000000" pitchFamily="2" charset="2"/>
              <a:buChar char="Ø"/>
            </a:pPr>
            <a:r>
              <a:rPr lang="tr-TR" sz="9600" dirty="0">
                <a:solidFill>
                  <a:srgbClr val="002060"/>
                </a:solidFill>
              </a:rPr>
              <a:t>Kemoterapi, Radyoterapi, Diyaliz</a:t>
            </a:r>
          </a:p>
          <a:p>
            <a:pPr lvl="1">
              <a:buFont typeface="Wingdings" panose="05000000000000000000" pitchFamily="2" charset="2"/>
              <a:buChar char="Ø"/>
            </a:pPr>
            <a:r>
              <a:rPr lang="tr-TR" sz="9600" dirty="0">
                <a:solidFill>
                  <a:srgbClr val="002060"/>
                </a:solidFill>
              </a:rPr>
              <a:t>Koroner Anjiyografi</a:t>
            </a:r>
          </a:p>
          <a:p>
            <a:pPr lvl="1">
              <a:buFont typeface="Wingdings" panose="05000000000000000000" pitchFamily="2" charset="2"/>
              <a:buChar char="Ø"/>
            </a:pPr>
            <a:r>
              <a:rPr lang="tr-TR" sz="9600" dirty="0">
                <a:solidFill>
                  <a:srgbClr val="002060"/>
                </a:solidFill>
              </a:rPr>
              <a:t>Küçük Müdahale Giderleri</a:t>
            </a:r>
          </a:p>
          <a:p>
            <a:pPr lvl="1">
              <a:buFont typeface="Wingdings" panose="05000000000000000000" pitchFamily="2" charset="2"/>
              <a:buChar char="Ø"/>
            </a:pPr>
            <a:r>
              <a:rPr lang="tr-TR" sz="9600" dirty="0">
                <a:solidFill>
                  <a:srgbClr val="002060"/>
                </a:solidFill>
              </a:rPr>
              <a:t>Standart tek kişilik özel oda</a:t>
            </a:r>
            <a:r>
              <a:rPr lang="tr-TR" sz="9600" dirty="0" smtClean="0">
                <a:solidFill>
                  <a:srgbClr val="002060"/>
                </a:solidFill>
              </a:rPr>
              <a:t>, yemek </a:t>
            </a:r>
            <a:r>
              <a:rPr lang="tr-TR" sz="9600" dirty="0">
                <a:solidFill>
                  <a:srgbClr val="002060"/>
                </a:solidFill>
              </a:rPr>
              <a:t>ve </a:t>
            </a:r>
            <a:r>
              <a:rPr lang="tr-TR" sz="9600" dirty="0" smtClean="0">
                <a:solidFill>
                  <a:srgbClr val="002060"/>
                </a:solidFill>
              </a:rPr>
              <a:t>refakatçi (1 kişi)giderleri</a:t>
            </a:r>
            <a:endParaRPr lang="tr-TR" sz="9600" dirty="0">
              <a:solidFill>
                <a:srgbClr val="002060"/>
              </a:solidFill>
            </a:endParaRPr>
          </a:p>
          <a:p>
            <a:pPr lvl="1">
              <a:buFont typeface="Wingdings" panose="05000000000000000000" pitchFamily="2" charset="2"/>
              <a:buChar char="Ø"/>
            </a:pPr>
            <a:endParaRPr lang="tr-TR" sz="9600" dirty="0">
              <a:solidFill>
                <a:srgbClr val="002060"/>
              </a:solidFill>
            </a:endParaRPr>
          </a:p>
          <a:p>
            <a:pPr marL="0" indent="0">
              <a:buNone/>
            </a:pPr>
            <a:r>
              <a:rPr lang="tr-TR" sz="9600" dirty="0">
                <a:solidFill>
                  <a:srgbClr val="002060"/>
                </a:solidFill>
              </a:rPr>
              <a:t>Yatarak tedavi teminatından, poliçeniz özel ve genel şartlar çerçevesinde sınırsız ve %100 olarak ödenir</a:t>
            </a:r>
            <a:r>
              <a:rPr lang="tr-TR" sz="9600" dirty="0" smtClean="0">
                <a:solidFill>
                  <a:srgbClr val="002060"/>
                </a:solidFill>
              </a:rPr>
              <a:t>.</a:t>
            </a:r>
          </a:p>
          <a:p>
            <a:pPr marL="0" indent="0">
              <a:buNone/>
            </a:pPr>
            <a:endParaRPr lang="tr-TR" sz="9600" dirty="0" smtClean="0">
              <a:solidFill>
                <a:srgbClr val="002060"/>
              </a:solidFill>
            </a:endParaRPr>
          </a:p>
          <a:p>
            <a:pPr algn="just">
              <a:buFont typeface="Wingdings" panose="05000000000000000000" pitchFamily="2" charset="2"/>
              <a:buChar char="Ø"/>
            </a:pPr>
            <a:r>
              <a:rPr lang="tr-TR" sz="9600" dirty="0">
                <a:solidFill>
                  <a:srgbClr val="002060"/>
                </a:solidFill>
              </a:rPr>
              <a:t>Anlaşmalı Kurum bulunmayan illerde </a:t>
            </a:r>
            <a:r>
              <a:rPr lang="tr-TR" sz="9600" dirty="0" smtClean="0">
                <a:solidFill>
                  <a:srgbClr val="002060"/>
                </a:solidFill>
              </a:rPr>
              <a:t>Yatarak Tedavi </a:t>
            </a:r>
            <a:r>
              <a:rPr lang="tr-TR" sz="9600" dirty="0">
                <a:solidFill>
                  <a:srgbClr val="002060"/>
                </a:solidFill>
              </a:rPr>
              <a:t>giderleri  10.000 TL limit dahilinde ve işlem başına 1,5 SUT olarak ödenir.</a:t>
            </a:r>
          </a:p>
          <a:p>
            <a:pPr marL="0" indent="0">
              <a:buNone/>
            </a:pPr>
            <a:endParaRPr lang="tr-TR" sz="5900" dirty="0"/>
          </a:p>
          <a:p>
            <a:pPr marL="0" indent="0">
              <a:buNone/>
            </a:pPr>
            <a:endParaRPr lang="tr-TR" sz="5900" b="1" dirty="0" smtClean="0">
              <a:solidFill>
                <a:srgbClr val="FF6600"/>
              </a:solidFill>
            </a:endParaRPr>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4</a:t>
            </a:fld>
            <a:endParaRPr lang="tr-TR">
              <a:solidFill>
                <a:prstClr val="black">
                  <a:tint val="75000"/>
                </a:prstClr>
              </a:solidFill>
            </a:endParaRPr>
          </a:p>
        </p:txBody>
      </p:sp>
    </p:spTree>
    <p:extLst>
      <p:ext uri="{BB962C8B-B14F-4D97-AF65-F5344CB8AC3E}">
        <p14:creationId xmlns:p14="http://schemas.microsoft.com/office/powerpoint/2010/main" val="1897501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60648"/>
            <a:ext cx="8229600" cy="562074"/>
          </a:xfrm>
        </p:spPr>
        <p:txBody>
          <a:bodyPr>
            <a:normAutofit fontScale="90000"/>
          </a:bodyPr>
          <a:lstStyle/>
          <a:p>
            <a:r>
              <a:rPr lang="tr-TR" sz="3200" b="1" dirty="0" smtClean="0">
                <a:solidFill>
                  <a:srgbClr val="FF6600"/>
                </a:solidFill>
              </a:rPr>
              <a:t>POLİÇE TEMİNATLARIMIZ</a:t>
            </a:r>
            <a:endParaRPr lang="tr-TR" sz="3200" b="1" dirty="0">
              <a:solidFill>
                <a:srgbClr val="FF6600"/>
              </a:solidFill>
            </a:endParaRPr>
          </a:p>
        </p:txBody>
      </p:sp>
      <p:sp>
        <p:nvSpPr>
          <p:cNvPr id="3" name="İçerik Yer Tutucusu 2"/>
          <p:cNvSpPr>
            <a:spLocks noGrp="1"/>
          </p:cNvSpPr>
          <p:nvPr>
            <p:ph idx="1"/>
          </p:nvPr>
        </p:nvSpPr>
        <p:spPr>
          <a:xfrm>
            <a:off x="457200" y="1072359"/>
            <a:ext cx="8435280" cy="4986337"/>
          </a:xfrm>
        </p:spPr>
        <p:txBody>
          <a:bodyPr>
            <a:normAutofit fontScale="40000" lnSpcReduction="20000"/>
          </a:bodyPr>
          <a:lstStyle/>
          <a:p>
            <a:pPr marL="0" indent="0">
              <a:buNone/>
            </a:pPr>
            <a:r>
              <a:rPr lang="tr-TR" sz="5900" b="1" dirty="0" smtClean="0">
                <a:solidFill>
                  <a:srgbClr val="FF6600"/>
                </a:solidFill>
              </a:rPr>
              <a:t>AYAKTA </a:t>
            </a:r>
            <a:r>
              <a:rPr lang="tr-TR" sz="5900" b="1" dirty="0">
                <a:solidFill>
                  <a:srgbClr val="FF6600"/>
                </a:solidFill>
              </a:rPr>
              <a:t>TEDAVİ TEMİNATLARI</a:t>
            </a:r>
            <a:endParaRPr lang="tr-TR" sz="5900" dirty="0">
              <a:solidFill>
                <a:srgbClr val="FF6600"/>
              </a:solidFill>
            </a:endParaRPr>
          </a:p>
          <a:p>
            <a:pPr marL="0" indent="0">
              <a:buNone/>
            </a:pPr>
            <a:r>
              <a:rPr lang="tr-TR" sz="6000" dirty="0">
                <a:solidFill>
                  <a:srgbClr val="002060"/>
                </a:solidFill>
              </a:rPr>
              <a:t> </a:t>
            </a:r>
          </a:p>
          <a:p>
            <a:pPr lvl="1">
              <a:buFont typeface="Wingdings" panose="05000000000000000000" pitchFamily="2" charset="2"/>
              <a:buChar char="Ø"/>
            </a:pPr>
            <a:r>
              <a:rPr lang="tr-TR" sz="6000" dirty="0">
                <a:solidFill>
                  <a:srgbClr val="002060"/>
                </a:solidFill>
              </a:rPr>
              <a:t>Doktor Muayene (yılda </a:t>
            </a:r>
            <a:r>
              <a:rPr lang="tr-TR" sz="6000" dirty="0" smtClean="0">
                <a:solidFill>
                  <a:srgbClr val="002060"/>
                </a:solidFill>
              </a:rPr>
              <a:t>10 </a:t>
            </a:r>
            <a:r>
              <a:rPr lang="tr-TR" sz="6000" dirty="0">
                <a:solidFill>
                  <a:srgbClr val="002060"/>
                </a:solidFill>
              </a:rPr>
              <a:t>adet)</a:t>
            </a:r>
          </a:p>
          <a:p>
            <a:pPr lvl="1">
              <a:buFont typeface="Wingdings" panose="05000000000000000000" pitchFamily="2" charset="2"/>
              <a:buChar char="Ø"/>
            </a:pPr>
            <a:r>
              <a:rPr lang="tr-TR" sz="6000" dirty="0">
                <a:solidFill>
                  <a:srgbClr val="002060"/>
                </a:solidFill>
              </a:rPr>
              <a:t>Laboratuvar Hizmetleri</a:t>
            </a:r>
          </a:p>
          <a:p>
            <a:pPr lvl="1">
              <a:buFont typeface="Wingdings" panose="05000000000000000000" pitchFamily="2" charset="2"/>
              <a:buChar char="Ø"/>
            </a:pPr>
            <a:r>
              <a:rPr lang="tr-TR" sz="6000" dirty="0">
                <a:solidFill>
                  <a:srgbClr val="002060"/>
                </a:solidFill>
              </a:rPr>
              <a:t>Görüntüleme ve Tanı Yöntemleri</a:t>
            </a:r>
          </a:p>
          <a:p>
            <a:pPr lvl="1">
              <a:buFont typeface="Wingdings" panose="05000000000000000000" pitchFamily="2" charset="2"/>
              <a:buChar char="Ø"/>
            </a:pPr>
            <a:r>
              <a:rPr lang="tr-TR" sz="6000" dirty="0">
                <a:solidFill>
                  <a:srgbClr val="002060"/>
                </a:solidFill>
              </a:rPr>
              <a:t>İleri Tanı Yöntemleri</a:t>
            </a:r>
          </a:p>
          <a:p>
            <a:pPr lvl="1">
              <a:buFont typeface="Wingdings" panose="05000000000000000000" pitchFamily="2" charset="2"/>
              <a:buChar char="Ø"/>
            </a:pPr>
            <a:r>
              <a:rPr lang="tr-TR" sz="6000" dirty="0">
                <a:solidFill>
                  <a:srgbClr val="002060"/>
                </a:solidFill>
              </a:rPr>
              <a:t>Fizik Tedavi Giderleri </a:t>
            </a:r>
          </a:p>
          <a:p>
            <a:pPr marL="0" indent="0">
              <a:buNone/>
            </a:pPr>
            <a:r>
              <a:rPr lang="tr-TR" sz="6000" dirty="0">
                <a:solidFill>
                  <a:srgbClr val="002060"/>
                </a:solidFill>
              </a:rPr>
              <a:t> </a:t>
            </a:r>
          </a:p>
          <a:p>
            <a:pPr marL="0" indent="0">
              <a:buNone/>
            </a:pPr>
            <a:r>
              <a:rPr lang="tr-TR" sz="6000" dirty="0">
                <a:solidFill>
                  <a:srgbClr val="002060"/>
                </a:solidFill>
              </a:rPr>
              <a:t>Ayakta Tedavi teminatından  poliçeniz özel ve genel şartlar çerçevesinde %100 olarak </a:t>
            </a:r>
            <a:r>
              <a:rPr lang="tr-TR" sz="6000" dirty="0" smtClean="0">
                <a:solidFill>
                  <a:srgbClr val="002060"/>
                </a:solidFill>
              </a:rPr>
              <a:t>ödenir.</a:t>
            </a:r>
          </a:p>
          <a:p>
            <a:pPr marL="0" indent="0">
              <a:buNone/>
            </a:pPr>
            <a:endParaRPr lang="tr-TR" sz="6000" dirty="0" smtClean="0">
              <a:solidFill>
                <a:srgbClr val="002060"/>
              </a:solidFill>
            </a:endParaRPr>
          </a:p>
          <a:p>
            <a:pPr algn="just">
              <a:buFont typeface="Wingdings" panose="05000000000000000000" pitchFamily="2" charset="2"/>
              <a:buChar char="Ø"/>
            </a:pPr>
            <a:r>
              <a:rPr lang="tr-TR" sz="6000" dirty="0">
                <a:solidFill>
                  <a:srgbClr val="002060"/>
                </a:solidFill>
              </a:rPr>
              <a:t>Anlaşmalı Kurum bulunmayan illerde </a:t>
            </a:r>
            <a:r>
              <a:rPr lang="tr-TR" sz="6000" dirty="0" smtClean="0">
                <a:solidFill>
                  <a:srgbClr val="002060"/>
                </a:solidFill>
              </a:rPr>
              <a:t>Ayakta Tedavi </a:t>
            </a:r>
            <a:r>
              <a:rPr lang="tr-TR" sz="6000" dirty="0">
                <a:solidFill>
                  <a:srgbClr val="002060"/>
                </a:solidFill>
              </a:rPr>
              <a:t>giderleri  </a:t>
            </a:r>
            <a:r>
              <a:rPr lang="tr-TR" sz="6000" dirty="0" smtClean="0">
                <a:solidFill>
                  <a:srgbClr val="002060"/>
                </a:solidFill>
              </a:rPr>
              <a:t>1.500 </a:t>
            </a:r>
            <a:r>
              <a:rPr lang="tr-TR" sz="6000" dirty="0">
                <a:solidFill>
                  <a:srgbClr val="002060"/>
                </a:solidFill>
              </a:rPr>
              <a:t>TL limit dahilinde ve işlem başına 1,5 SUT olarak ödenir.</a:t>
            </a:r>
          </a:p>
          <a:p>
            <a:pPr marL="0" indent="0">
              <a:buNone/>
            </a:pPr>
            <a:endParaRPr lang="tr-TR" sz="5900" dirty="0"/>
          </a:p>
          <a:p>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5</a:t>
            </a:fld>
            <a:endParaRPr lang="tr-TR">
              <a:solidFill>
                <a:prstClr val="black">
                  <a:tint val="75000"/>
                </a:prstClr>
              </a:solidFill>
            </a:endParaRPr>
          </a:p>
        </p:txBody>
      </p:sp>
    </p:spTree>
    <p:extLst>
      <p:ext uri="{BB962C8B-B14F-4D97-AF65-F5344CB8AC3E}">
        <p14:creationId xmlns:p14="http://schemas.microsoft.com/office/powerpoint/2010/main" val="3779677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92821" y="807939"/>
            <a:ext cx="8229600" cy="562074"/>
          </a:xfrm>
        </p:spPr>
        <p:txBody>
          <a:bodyPr>
            <a:normAutofit fontScale="90000"/>
          </a:bodyPr>
          <a:lstStyle/>
          <a:p>
            <a:r>
              <a:rPr lang="tr-TR" sz="3200" b="1" dirty="0">
                <a:solidFill>
                  <a:srgbClr val="FF6600"/>
                </a:solidFill>
              </a:rPr>
              <a:t>POLİÇE TEMİNATLARIMIZ</a:t>
            </a:r>
            <a:endParaRPr lang="tr-TR" sz="3200" dirty="0"/>
          </a:p>
        </p:txBody>
      </p:sp>
      <p:sp>
        <p:nvSpPr>
          <p:cNvPr id="3" name="İçerik Yer Tutucusu 2"/>
          <p:cNvSpPr>
            <a:spLocks noGrp="1"/>
          </p:cNvSpPr>
          <p:nvPr>
            <p:ph idx="1"/>
          </p:nvPr>
        </p:nvSpPr>
        <p:spPr>
          <a:xfrm>
            <a:off x="395536" y="1370013"/>
            <a:ext cx="8424936" cy="4986337"/>
          </a:xfrm>
        </p:spPr>
        <p:txBody>
          <a:bodyPr>
            <a:normAutofit fontScale="25000" lnSpcReduction="20000"/>
          </a:bodyPr>
          <a:lstStyle/>
          <a:p>
            <a:pPr lvl="1" algn="just">
              <a:buFont typeface="Wingdings" panose="05000000000000000000" pitchFamily="2" charset="2"/>
              <a:buChar char="Ø"/>
            </a:pPr>
            <a:r>
              <a:rPr lang="tr-TR" sz="11200" b="1" dirty="0" smtClean="0">
                <a:solidFill>
                  <a:srgbClr val="FF6600"/>
                </a:solidFill>
              </a:rPr>
              <a:t>Acil </a:t>
            </a:r>
            <a:r>
              <a:rPr lang="tr-TR" sz="11200" b="1" dirty="0">
                <a:solidFill>
                  <a:srgbClr val="FF6600"/>
                </a:solidFill>
              </a:rPr>
              <a:t>Durum Tedavi </a:t>
            </a:r>
            <a:endParaRPr lang="tr-TR" sz="11200" b="1" dirty="0" smtClean="0">
              <a:solidFill>
                <a:srgbClr val="FF6600"/>
              </a:solidFill>
            </a:endParaRPr>
          </a:p>
          <a:p>
            <a:pPr marL="0" lvl="1" indent="0" algn="just">
              <a:buNone/>
            </a:pPr>
            <a:r>
              <a:rPr lang="tr-TR" sz="9600" dirty="0">
                <a:solidFill>
                  <a:srgbClr val="002060"/>
                </a:solidFill>
              </a:rPr>
              <a:t>Teminat kapsamında olan bir rizikonun gerçekleşmesi neticesinde, Sigortalı’ ya ivedilikle tıbbi müdahale yapılmadığı veya Sigortalı’ </a:t>
            </a:r>
            <a:r>
              <a:rPr lang="tr-TR" sz="9600" dirty="0" err="1">
                <a:solidFill>
                  <a:srgbClr val="002060"/>
                </a:solidFill>
              </a:rPr>
              <a:t>nın</a:t>
            </a:r>
            <a:r>
              <a:rPr lang="tr-TR" sz="9600" dirty="0">
                <a:solidFill>
                  <a:srgbClr val="002060"/>
                </a:solidFill>
              </a:rPr>
              <a:t> başka bir sağlık kuruluşuna nakledilmesi halinde hayatın ve/veya sağlık bütünlüğünün kaybedilebileceği, bu nedenle Sigortalı ’</a:t>
            </a:r>
            <a:r>
              <a:rPr lang="tr-TR" sz="9600" dirty="0" err="1">
                <a:solidFill>
                  <a:srgbClr val="002060"/>
                </a:solidFill>
              </a:rPr>
              <a:t>nın</a:t>
            </a:r>
            <a:r>
              <a:rPr lang="tr-TR" sz="9600" dirty="0">
                <a:solidFill>
                  <a:srgbClr val="002060"/>
                </a:solidFill>
              </a:rPr>
              <a:t> daha fazla zarar görmemesi için tedavinin hemen başlatılmasının gerekli olduğu, ani gelişen hastalık, kaza, yaralanma ve benzeri durumlarda anlaşmasız kurumlarda yapılan sağlık giderlerini kapsar.</a:t>
            </a:r>
          </a:p>
          <a:p>
            <a:pPr marL="0" indent="0" algn="just">
              <a:buNone/>
            </a:pPr>
            <a:r>
              <a:rPr lang="tr-TR" sz="9600" dirty="0">
                <a:solidFill>
                  <a:srgbClr val="002060"/>
                </a:solidFill>
              </a:rPr>
              <a:t> </a:t>
            </a:r>
          </a:p>
          <a:p>
            <a:pPr marL="0" indent="0" algn="just">
              <a:buNone/>
            </a:pPr>
            <a:r>
              <a:rPr lang="tr-TR" sz="9600" dirty="0">
                <a:solidFill>
                  <a:srgbClr val="002060"/>
                </a:solidFill>
              </a:rPr>
              <a:t>Acil Durum Tedavi Giderleri teminatı Anlaşmasız Kurumlarda poliçe dönemi içerisinde </a:t>
            </a:r>
            <a:r>
              <a:rPr lang="tr-TR" sz="9600" dirty="0" smtClean="0">
                <a:solidFill>
                  <a:srgbClr val="002060"/>
                </a:solidFill>
              </a:rPr>
              <a:t>Yatarak Tedavi Teminatı 10.000TL. Ayakta Tedavi 1.500 </a:t>
            </a:r>
            <a:r>
              <a:rPr lang="tr-TR" sz="9600" dirty="0">
                <a:solidFill>
                  <a:srgbClr val="002060"/>
                </a:solidFill>
              </a:rPr>
              <a:t>TL </a:t>
            </a:r>
            <a:r>
              <a:rPr lang="tr-TR" sz="9600" dirty="0" smtClean="0">
                <a:solidFill>
                  <a:srgbClr val="002060"/>
                </a:solidFill>
              </a:rPr>
              <a:t>limit </a:t>
            </a:r>
            <a:r>
              <a:rPr lang="tr-TR" sz="9600" dirty="0">
                <a:solidFill>
                  <a:srgbClr val="002060"/>
                </a:solidFill>
              </a:rPr>
              <a:t>dahilinde ve  işlem başına maksimum 1,5 SUT olarak ödenir</a:t>
            </a:r>
            <a:r>
              <a:rPr lang="tr-TR" sz="9600" dirty="0" smtClean="0">
                <a:solidFill>
                  <a:srgbClr val="002060"/>
                </a:solidFill>
              </a:rPr>
              <a:t>.</a:t>
            </a:r>
          </a:p>
          <a:p>
            <a:pPr marL="0" indent="0">
              <a:buNone/>
            </a:pPr>
            <a:endParaRPr lang="tr-TR" sz="9600" dirty="0">
              <a:solidFill>
                <a:srgbClr val="FF6600"/>
              </a:solidFill>
            </a:endParaRPr>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6</a:t>
            </a:fld>
            <a:endParaRPr lang="tr-TR">
              <a:solidFill>
                <a:prstClr val="black">
                  <a:tint val="75000"/>
                </a:prstClr>
              </a:solidFill>
            </a:endParaRPr>
          </a:p>
        </p:txBody>
      </p:sp>
    </p:spTree>
    <p:extLst>
      <p:ext uri="{BB962C8B-B14F-4D97-AF65-F5344CB8AC3E}">
        <p14:creationId xmlns:p14="http://schemas.microsoft.com/office/powerpoint/2010/main" val="2988970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92821" y="807939"/>
            <a:ext cx="8229600" cy="562074"/>
          </a:xfrm>
        </p:spPr>
        <p:txBody>
          <a:bodyPr>
            <a:normAutofit fontScale="90000"/>
          </a:bodyPr>
          <a:lstStyle/>
          <a:p>
            <a:r>
              <a:rPr lang="tr-TR" sz="3200" b="1" dirty="0">
                <a:solidFill>
                  <a:srgbClr val="FF6600"/>
                </a:solidFill>
              </a:rPr>
              <a:t>POLİÇE TEMİNATLARIMIZ</a:t>
            </a:r>
            <a:endParaRPr lang="tr-TR" sz="3200" dirty="0"/>
          </a:p>
        </p:txBody>
      </p:sp>
      <p:sp>
        <p:nvSpPr>
          <p:cNvPr id="3" name="İçerik Yer Tutucusu 2"/>
          <p:cNvSpPr>
            <a:spLocks noGrp="1"/>
          </p:cNvSpPr>
          <p:nvPr>
            <p:ph idx="1"/>
          </p:nvPr>
        </p:nvSpPr>
        <p:spPr>
          <a:xfrm>
            <a:off x="492820" y="1370014"/>
            <a:ext cx="8327652" cy="4986336"/>
          </a:xfrm>
        </p:spPr>
        <p:txBody>
          <a:bodyPr>
            <a:normAutofit fontScale="40000" lnSpcReduction="20000"/>
          </a:bodyPr>
          <a:lstStyle/>
          <a:p>
            <a:pPr lvl="1">
              <a:buFont typeface="Wingdings" panose="05000000000000000000" pitchFamily="2" charset="2"/>
              <a:buChar char="Ø"/>
            </a:pPr>
            <a:endParaRPr lang="tr-TR" sz="5900" b="1" dirty="0" smtClean="0">
              <a:solidFill>
                <a:srgbClr val="002060"/>
              </a:solidFill>
            </a:endParaRPr>
          </a:p>
          <a:p>
            <a:pPr lvl="1">
              <a:buFont typeface="Wingdings" panose="05000000000000000000" pitchFamily="2" charset="2"/>
              <a:buChar char="Ø"/>
            </a:pPr>
            <a:r>
              <a:rPr lang="tr-TR" sz="7300" b="1" dirty="0">
                <a:solidFill>
                  <a:srgbClr val="FF6600"/>
                </a:solidFill>
                <a:latin typeface="+mj-lt"/>
                <a:ea typeface="+mj-ea"/>
                <a:cs typeface="+mj-cs"/>
              </a:rPr>
              <a:t>Ambulans  Teminatı </a:t>
            </a:r>
          </a:p>
          <a:p>
            <a:pPr marL="0" indent="0" algn="just">
              <a:buNone/>
            </a:pPr>
            <a:r>
              <a:rPr lang="tr-TR" sz="5900" dirty="0">
                <a:solidFill>
                  <a:srgbClr val="002060"/>
                </a:solidFill>
              </a:rPr>
              <a:t>Teminat kapsamında olan bir rizikonun gerçekleşmesi neticesinde, Sigortalı’ ya ivedilikle tıbbi müdahale yapılmadığı veya Sigortalı’ </a:t>
            </a:r>
            <a:r>
              <a:rPr lang="tr-TR" sz="5900" dirty="0" err="1">
                <a:solidFill>
                  <a:srgbClr val="002060"/>
                </a:solidFill>
              </a:rPr>
              <a:t>nın</a:t>
            </a:r>
            <a:r>
              <a:rPr lang="tr-TR" sz="5900" dirty="0">
                <a:solidFill>
                  <a:srgbClr val="002060"/>
                </a:solidFill>
              </a:rPr>
              <a:t> başka bir sağlık kuruluşuna nakledilmesi halinde hayatın ve/veya sağlık bütünlüğünün kaybedilebileceği, bu nedenle Sigortalı ’</a:t>
            </a:r>
            <a:r>
              <a:rPr lang="tr-TR" sz="5900" dirty="0" err="1">
                <a:solidFill>
                  <a:srgbClr val="002060"/>
                </a:solidFill>
              </a:rPr>
              <a:t>nın</a:t>
            </a:r>
            <a:r>
              <a:rPr lang="tr-TR" sz="5900" dirty="0">
                <a:solidFill>
                  <a:srgbClr val="002060"/>
                </a:solidFill>
              </a:rPr>
              <a:t> daha fazla zarar görmemesi için tedavinin hemen başlatılmasının gerekli olduğu, ani gelişen hastalık, kaza, yaralanma ve benzeri Acil durumlarda Anlaşmalı </a:t>
            </a:r>
            <a:r>
              <a:rPr lang="tr-TR" sz="5900" dirty="0" smtClean="0">
                <a:solidFill>
                  <a:srgbClr val="002060"/>
                </a:solidFill>
              </a:rPr>
              <a:t>Kara Ambulans </a:t>
            </a:r>
            <a:r>
              <a:rPr lang="tr-TR" sz="5900" dirty="0">
                <a:solidFill>
                  <a:srgbClr val="002060"/>
                </a:solidFill>
              </a:rPr>
              <a:t>giderlerini kapsar.</a:t>
            </a:r>
          </a:p>
          <a:p>
            <a:pPr marL="0" indent="0">
              <a:buNone/>
            </a:pPr>
            <a:r>
              <a:rPr lang="tr-TR" sz="5900" dirty="0">
                <a:solidFill>
                  <a:srgbClr val="002060"/>
                </a:solidFill>
              </a:rPr>
              <a:t> </a:t>
            </a:r>
            <a:endParaRPr lang="tr-TR" sz="7300" b="1" dirty="0">
              <a:solidFill>
                <a:srgbClr val="FF6600"/>
              </a:solidFill>
              <a:latin typeface="+mj-lt"/>
              <a:ea typeface="+mj-ea"/>
              <a:cs typeface="+mj-cs"/>
            </a:endParaRPr>
          </a:p>
          <a:p>
            <a:pPr lvl="1">
              <a:buFont typeface="Wingdings" panose="05000000000000000000" pitchFamily="2" charset="2"/>
              <a:buChar char="Ø"/>
            </a:pPr>
            <a:r>
              <a:rPr lang="tr-TR" sz="7300" b="1" dirty="0">
                <a:solidFill>
                  <a:srgbClr val="FF6600"/>
                </a:solidFill>
                <a:latin typeface="+mj-lt"/>
                <a:ea typeface="+mj-ea"/>
                <a:cs typeface="+mj-cs"/>
              </a:rPr>
              <a:t>Fizik Tedavi Teminatı</a:t>
            </a:r>
          </a:p>
          <a:p>
            <a:pPr marL="0" indent="0" algn="just">
              <a:buNone/>
            </a:pPr>
            <a:r>
              <a:rPr lang="tr-TR" sz="5900" dirty="0">
                <a:solidFill>
                  <a:srgbClr val="002060"/>
                </a:solidFill>
              </a:rPr>
              <a:t>Hekim</a:t>
            </a:r>
            <a:r>
              <a:rPr lang="tr-TR" sz="5900" b="1" dirty="0">
                <a:solidFill>
                  <a:srgbClr val="002060"/>
                </a:solidFill>
              </a:rPr>
              <a:t> </a:t>
            </a:r>
            <a:r>
              <a:rPr lang="tr-TR" sz="5900" dirty="0">
                <a:solidFill>
                  <a:srgbClr val="002060"/>
                </a:solidFill>
              </a:rPr>
              <a:t>tarafından belirtilen fizik tedavi seansları ve rehabilitasyon giderleri yıllık 1.500TL limiti dahilinde ödenir.</a:t>
            </a:r>
          </a:p>
          <a:p>
            <a:pPr marL="0" indent="0">
              <a:buNone/>
            </a:pPr>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7</a:t>
            </a:fld>
            <a:endParaRPr lang="tr-TR">
              <a:solidFill>
                <a:prstClr val="black">
                  <a:tint val="75000"/>
                </a:prstClr>
              </a:solidFill>
            </a:endParaRPr>
          </a:p>
        </p:txBody>
      </p:sp>
    </p:spTree>
    <p:extLst>
      <p:ext uri="{BB962C8B-B14F-4D97-AF65-F5344CB8AC3E}">
        <p14:creationId xmlns:p14="http://schemas.microsoft.com/office/powerpoint/2010/main" val="29559054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6600"/>
                </a:solidFill>
              </a:rPr>
              <a:t>POLİÇE TEMİNATLARIMIZ</a:t>
            </a:r>
            <a:endParaRPr lang="tr-TR" dirty="0"/>
          </a:p>
        </p:txBody>
      </p:sp>
      <p:sp>
        <p:nvSpPr>
          <p:cNvPr id="3" name="İçerik Yer Tutucusu 2"/>
          <p:cNvSpPr>
            <a:spLocks noGrp="1"/>
          </p:cNvSpPr>
          <p:nvPr>
            <p:ph idx="1"/>
          </p:nvPr>
        </p:nvSpPr>
        <p:spPr/>
        <p:txBody>
          <a:bodyPr>
            <a:normAutofit/>
          </a:bodyPr>
          <a:lstStyle/>
          <a:p>
            <a:pPr lvl="1" algn="just">
              <a:buFont typeface="Wingdings" panose="05000000000000000000" pitchFamily="2" charset="2"/>
              <a:buChar char="Ø"/>
            </a:pPr>
            <a:r>
              <a:rPr lang="tr-TR" sz="3200" b="1" dirty="0" smtClean="0">
                <a:solidFill>
                  <a:srgbClr val="FF6600"/>
                </a:solidFill>
              </a:rPr>
              <a:t>Diş </a:t>
            </a:r>
            <a:r>
              <a:rPr lang="tr-TR" sz="3200" b="1" dirty="0" err="1" smtClean="0">
                <a:solidFill>
                  <a:srgbClr val="FF6600"/>
                </a:solidFill>
              </a:rPr>
              <a:t>Check</a:t>
            </a:r>
            <a:r>
              <a:rPr lang="tr-TR" sz="3200" b="1" dirty="0" smtClean="0">
                <a:solidFill>
                  <a:srgbClr val="FF6600"/>
                </a:solidFill>
              </a:rPr>
              <a:t>-UP </a:t>
            </a:r>
          </a:p>
          <a:p>
            <a:r>
              <a:rPr lang="tr-TR" dirty="0" smtClean="0"/>
              <a:t>Diş muayene</a:t>
            </a:r>
          </a:p>
          <a:p>
            <a:r>
              <a:rPr lang="tr-TR" dirty="0" smtClean="0"/>
              <a:t>Diş taşı temizliği</a:t>
            </a:r>
          </a:p>
          <a:p>
            <a:r>
              <a:rPr lang="tr-TR" dirty="0" smtClean="0"/>
              <a:t>Diş röntgeni</a:t>
            </a:r>
          </a:p>
          <a:p>
            <a:pPr marL="0" indent="0">
              <a:buNone/>
            </a:pPr>
            <a:r>
              <a:rPr lang="tr-TR" dirty="0" smtClean="0"/>
              <a:t>** Yılda bir kez yapılır.</a:t>
            </a:r>
          </a:p>
          <a:p>
            <a:pPr marL="0" indent="0">
              <a:buNone/>
            </a:pPr>
            <a:endParaRPr lang="tr-TR"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8</a:t>
            </a:fld>
            <a:endParaRPr lang="tr-TR">
              <a:solidFill>
                <a:prstClr val="black">
                  <a:tint val="75000"/>
                </a:prstClr>
              </a:solidFill>
            </a:endParaRPr>
          </a:p>
        </p:txBody>
      </p:sp>
    </p:spTree>
    <p:extLst>
      <p:ext uri="{BB962C8B-B14F-4D97-AF65-F5344CB8AC3E}">
        <p14:creationId xmlns:p14="http://schemas.microsoft.com/office/powerpoint/2010/main" val="2121240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1519" y="798513"/>
            <a:ext cx="8712969" cy="854333"/>
          </a:xfrm>
        </p:spPr>
        <p:txBody>
          <a:bodyPr>
            <a:normAutofit/>
          </a:bodyPr>
          <a:lstStyle/>
          <a:p>
            <a:r>
              <a:rPr lang="tr-TR" sz="3200" b="1" dirty="0" smtClean="0">
                <a:solidFill>
                  <a:srgbClr val="FF6600"/>
                </a:solidFill>
              </a:rPr>
              <a:t>YENİLEME GARANTİSİ</a:t>
            </a:r>
            <a:endParaRPr lang="tr-TR" sz="3200" dirty="0"/>
          </a:p>
        </p:txBody>
      </p:sp>
      <p:sp>
        <p:nvSpPr>
          <p:cNvPr id="4" name="Altbilgi Yer Tutucusu 3"/>
          <p:cNvSpPr>
            <a:spLocks noGrp="1"/>
          </p:cNvSpPr>
          <p:nvPr>
            <p:ph type="ftr" sz="quarter" idx="11"/>
          </p:nvPr>
        </p:nvSpPr>
        <p:spPr/>
        <p:txBody>
          <a:bodyPr/>
          <a:lstStyle/>
          <a:p>
            <a:r>
              <a:rPr lang="tr-TR" smtClean="0">
                <a:solidFill>
                  <a:prstClr val="black">
                    <a:tint val="75000"/>
                  </a:prstClr>
                </a:solidFill>
              </a:rPr>
              <a:t>HALK SİGORTA A.Ş.</a:t>
            </a:r>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3B3F8FBA-AE54-43E9-A846-A1B31AEC14A6}" type="slidenum">
              <a:rPr lang="tr-TR" smtClean="0">
                <a:solidFill>
                  <a:prstClr val="black">
                    <a:tint val="75000"/>
                  </a:prstClr>
                </a:solidFill>
              </a:rPr>
              <a:pPr/>
              <a:t>9</a:t>
            </a:fld>
            <a:endParaRPr lang="tr-TR">
              <a:solidFill>
                <a:prstClr val="black">
                  <a:tint val="75000"/>
                </a:prstClr>
              </a:solidFill>
            </a:endParaRPr>
          </a:p>
        </p:txBody>
      </p:sp>
      <p:grpSp>
        <p:nvGrpSpPr>
          <p:cNvPr id="6" name="Group 71"/>
          <p:cNvGrpSpPr>
            <a:grpSpLocks/>
          </p:cNvGrpSpPr>
          <p:nvPr/>
        </p:nvGrpSpPr>
        <p:grpSpPr bwMode="auto">
          <a:xfrm>
            <a:off x="602178" y="1562823"/>
            <a:ext cx="2815115" cy="2016225"/>
            <a:chOff x="1060" y="2258"/>
            <a:chExt cx="593" cy="455"/>
          </a:xfrm>
        </p:grpSpPr>
        <p:grpSp>
          <p:nvGrpSpPr>
            <p:cNvPr id="7" name="Group 72"/>
            <p:cNvGrpSpPr>
              <a:grpSpLocks/>
            </p:cNvGrpSpPr>
            <p:nvPr/>
          </p:nvGrpSpPr>
          <p:grpSpPr bwMode="auto">
            <a:xfrm>
              <a:off x="1116" y="2258"/>
              <a:ext cx="469" cy="455"/>
              <a:chOff x="1116" y="2258"/>
              <a:chExt cx="469" cy="455"/>
            </a:xfrm>
          </p:grpSpPr>
          <p:sp>
            <p:nvSpPr>
              <p:cNvPr id="9" name="Oval 73"/>
              <p:cNvSpPr>
                <a:spLocks noChangeArrowheads="1"/>
              </p:cNvSpPr>
              <p:nvPr/>
            </p:nvSpPr>
            <p:spPr bwMode="auto">
              <a:xfrm>
                <a:off x="1116" y="2258"/>
                <a:ext cx="469" cy="455"/>
              </a:xfrm>
              <a:prstGeom prst="ellipse">
                <a:avLst/>
              </a:prstGeom>
              <a:gradFill rotWithShape="1">
                <a:gsLst>
                  <a:gs pos="0">
                    <a:srgbClr val="FF4F4F"/>
                  </a:gs>
                  <a:gs pos="100000">
                    <a:srgbClr val="BC0000"/>
                  </a:gs>
                </a:gsLst>
                <a:path path="shape">
                  <a:fillToRect l="50000" t="50000" r="50000" b="50000"/>
                </a:path>
              </a:gradFill>
              <a:ln w="19050">
                <a:noFill/>
                <a:round/>
                <a:headEnd/>
                <a:tailEnd/>
              </a:ln>
            </p:spPr>
            <p:txBody>
              <a:bodyPr wrap="none" anchor="ctr"/>
              <a:lstStyle/>
              <a:p>
                <a:endParaRPr lang="es-ES_tradnl" sz="700" b="1">
                  <a:solidFill>
                    <a:prstClr val="white"/>
                  </a:solidFill>
                  <a:latin typeface="Trebuchet MS" pitchFamily="34" charset="0"/>
                </a:endParaRPr>
              </a:p>
            </p:txBody>
          </p:sp>
          <p:sp>
            <p:nvSpPr>
              <p:cNvPr id="10" name="Oval 74"/>
              <p:cNvSpPr>
                <a:spLocks noChangeArrowheads="1"/>
              </p:cNvSpPr>
              <p:nvPr/>
            </p:nvSpPr>
            <p:spPr bwMode="auto">
              <a:xfrm>
                <a:off x="1211" y="2261"/>
                <a:ext cx="280" cy="169"/>
              </a:xfrm>
              <a:prstGeom prst="ellipse">
                <a:avLst/>
              </a:prstGeom>
              <a:gradFill rotWithShape="1">
                <a:gsLst>
                  <a:gs pos="0">
                    <a:schemeClr val="bg1">
                      <a:alpha val="79999"/>
                    </a:schemeClr>
                  </a:gs>
                  <a:gs pos="100000">
                    <a:srgbClr val="CC0000">
                      <a:alpha val="18999"/>
                    </a:srgbClr>
                  </a:gs>
                </a:gsLst>
                <a:lin ang="5400000" scaled="1"/>
              </a:gradFill>
              <a:ln w="19050">
                <a:noFill/>
                <a:round/>
                <a:headEnd/>
                <a:tailEnd/>
              </a:ln>
            </p:spPr>
            <p:txBody>
              <a:bodyPr wrap="none" anchor="ctr"/>
              <a:lstStyle/>
              <a:p>
                <a:endParaRPr lang="es-ES_tradnl" sz="700" b="1">
                  <a:solidFill>
                    <a:prstClr val="white"/>
                  </a:solidFill>
                  <a:latin typeface="Century Gothic" pitchFamily="34" charset="0"/>
                </a:endParaRPr>
              </a:p>
            </p:txBody>
          </p:sp>
        </p:grpSp>
        <p:sp>
          <p:nvSpPr>
            <p:cNvPr id="8" name="Rectangle 75"/>
            <p:cNvSpPr>
              <a:spLocks noChangeArrowheads="1"/>
            </p:cNvSpPr>
            <p:nvPr/>
          </p:nvSpPr>
          <p:spPr bwMode="auto">
            <a:xfrm>
              <a:off x="1060" y="2374"/>
              <a:ext cx="593" cy="56"/>
            </a:xfrm>
            <a:prstGeom prst="rect">
              <a:avLst/>
            </a:prstGeom>
            <a:noFill/>
            <a:ln w="9525">
              <a:noFill/>
              <a:miter lim="800000"/>
              <a:headEnd/>
              <a:tailEnd/>
            </a:ln>
          </p:spPr>
          <p:txBody>
            <a:bodyPr>
              <a:spAutoFit/>
            </a:bodyPr>
            <a:lstStyle/>
            <a:p>
              <a:endParaRPr lang="tr-TR" sz="900" b="1">
                <a:solidFill>
                  <a:prstClr val="white"/>
                </a:solidFill>
                <a:latin typeface="Trebuchet MS" pitchFamily="34" charset="0"/>
              </a:endParaRPr>
            </a:p>
          </p:txBody>
        </p:sp>
      </p:grpSp>
      <p:pic>
        <p:nvPicPr>
          <p:cNvPr id="16" name="Picture 69"/>
          <p:cNvPicPr>
            <a:picLocks noChangeAspect="1" noChangeArrowheads="1"/>
          </p:cNvPicPr>
          <p:nvPr/>
        </p:nvPicPr>
        <p:blipFill>
          <a:blip r:embed="rId2"/>
          <a:srcRect/>
          <a:stretch>
            <a:fillRect/>
          </a:stretch>
        </p:blipFill>
        <p:spPr bwMode="auto">
          <a:xfrm>
            <a:off x="3310480" y="2149164"/>
            <a:ext cx="2696172" cy="2560345"/>
          </a:xfrm>
          <a:prstGeom prst="rect">
            <a:avLst/>
          </a:prstGeom>
          <a:noFill/>
          <a:ln w="9525">
            <a:noFill/>
            <a:miter lim="800000"/>
            <a:headEnd/>
            <a:tailEnd/>
          </a:ln>
        </p:spPr>
      </p:pic>
      <p:grpSp>
        <p:nvGrpSpPr>
          <p:cNvPr id="17" name="Group 60"/>
          <p:cNvGrpSpPr>
            <a:grpSpLocks/>
          </p:cNvGrpSpPr>
          <p:nvPr/>
        </p:nvGrpSpPr>
        <p:grpSpPr bwMode="auto">
          <a:xfrm>
            <a:off x="5941983" y="3013796"/>
            <a:ext cx="3240087" cy="2520950"/>
            <a:chOff x="515" y="2278"/>
            <a:chExt cx="591" cy="455"/>
          </a:xfrm>
        </p:grpSpPr>
        <p:sp>
          <p:nvSpPr>
            <p:cNvPr id="18" name="Oval 61"/>
            <p:cNvSpPr>
              <a:spLocks noChangeArrowheads="1"/>
            </p:cNvSpPr>
            <p:nvPr/>
          </p:nvSpPr>
          <p:spPr bwMode="auto">
            <a:xfrm>
              <a:off x="573" y="2278"/>
              <a:ext cx="469" cy="455"/>
            </a:xfrm>
            <a:prstGeom prst="ellipse">
              <a:avLst/>
            </a:prstGeom>
            <a:gradFill rotWithShape="1">
              <a:gsLst>
                <a:gs pos="0">
                  <a:srgbClr val="008FD6"/>
                </a:gs>
                <a:gs pos="100000">
                  <a:srgbClr val="0033CC"/>
                </a:gs>
              </a:gsLst>
              <a:path path="shape">
                <a:fillToRect l="50000" t="50000" r="50000" b="50000"/>
              </a:path>
            </a:gradFill>
            <a:ln w="19050">
              <a:noFill/>
              <a:round/>
              <a:headEnd/>
              <a:tailEnd/>
            </a:ln>
          </p:spPr>
          <p:txBody>
            <a:bodyPr wrap="none" anchor="ctr"/>
            <a:lstStyle/>
            <a:p>
              <a:endParaRPr lang="es-ES_tradnl" sz="700" b="1">
                <a:solidFill>
                  <a:prstClr val="white"/>
                </a:solidFill>
                <a:latin typeface="Trebuchet MS" pitchFamily="34" charset="0"/>
              </a:endParaRPr>
            </a:p>
          </p:txBody>
        </p:sp>
        <p:sp>
          <p:nvSpPr>
            <p:cNvPr id="19" name="Oval 62"/>
            <p:cNvSpPr>
              <a:spLocks noChangeArrowheads="1"/>
            </p:cNvSpPr>
            <p:nvPr/>
          </p:nvSpPr>
          <p:spPr bwMode="auto">
            <a:xfrm>
              <a:off x="670" y="2281"/>
              <a:ext cx="281" cy="169"/>
            </a:xfrm>
            <a:prstGeom prst="ellipse">
              <a:avLst/>
            </a:prstGeom>
            <a:gradFill rotWithShape="1">
              <a:gsLst>
                <a:gs pos="0">
                  <a:schemeClr val="bg1">
                    <a:alpha val="79999"/>
                  </a:schemeClr>
                </a:gs>
                <a:gs pos="100000">
                  <a:srgbClr val="0075EA">
                    <a:alpha val="18999"/>
                  </a:srgbClr>
                </a:gs>
              </a:gsLst>
              <a:lin ang="5400000" scaled="1"/>
            </a:gradFill>
            <a:ln w="19050">
              <a:noFill/>
              <a:round/>
              <a:headEnd/>
              <a:tailEnd/>
            </a:ln>
          </p:spPr>
          <p:txBody>
            <a:bodyPr wrap="none" anchor="ctr"/>
            <a:lstStyle/>
            <a:p>
              <a:endParaRPr lang="es-ES_tradnl" sz="700" b="1">
                <a:solidFill>
                  <a:prstClr val="white"/>
                </a:solidFill>
                <a:latin typeface="Century Gothic" pitchFamily="34" charset="0"/>
              </a:endParaRPr>
            </a:p>
          </p:txBody>
        </p:sp>
        <p:sp>
          <p:nvSpPr>
            <p:cNvPr id="20" name="Rectangle 63"/>
            <p:cNvSpPr>
              <a:spLocks noChangeArrowheads="1"/>
            </p:cNvSpPr>
            <p:nvPr/>
          </p:nvSpPr>
          <p:spPr bwMode="auto">
            <a:xfrm>
              <a:off x="515" y="2314"/>
              <a:ext cx="591" cy="39"/>
            </a:xfrm>
            <a:prstGeom prst="rect">
              <a:avLst/>
            </a:prstGeom>
            <a:noFill/>
            <a:ln w="9525">
              <a:noFill/>
              <a:miter lim="800000"/>
              <a:headEnd/>
              <a:tailEnd/>
            </a:ln>
          </p:spPr>
          <p:txBody>
            <a:bodyPr>
              <a:spAutoFit/>
            </a:bodyPr>
            <a:lstStyle/>
            <a:p>
              <a:endParaRPr lang="tr-TR" sz="800" b="1">
                <a:solidFill>
                  <a:prstClr val="white"/>
                </a:solidFill>
                <a:latin typeface="Trebuchet MS" pitchFamily="34" charset="0"/>
              </a:endParaRPr>
            </a:p>
          </p:txBody>
        </p:sp>
      </p:grpSp>
      <p:sp>
        <p:nvSpPr>
          <p:cNvPr id="21" name="Dikdörtgen 20"/>
          <p:cNvSpPr/>
          <p:nvPr/>
        </p:nvSpPr>
        <p:spPr>
          <a:xfrm>
            <a:off x="1187624" y="1850333"/>
            <a:ext cx="2031293" cy="830997"/>
          </a:xfrm>
          <a:prstGeom prst="rect">
            <a:avLst/>
          </a:prstGeom>
        </p:spPr>
        <p:txBody>
          <a:bodyPr wrap="square">
            <a:spAutoFit/>
          </a:bodyPr>
          <a:lstStyle/>
          <a:p>
            <a:pPr>
              <a:spcBef>
                <a:spcPct val="50000"/>
              </a:spcBef>
            </a:pPr>
            <a:r>
              <a:rPr lang="tr-TR" sz="1600" dirty="0">
                <a:solidFill>
                  <a:prstClr val="white"/>
                </a:solidFill>
              </a:rPr>
              <a:t>Sadece </a:t>
            </a:r>
            <a:r>
              <a:rPr lang="tr-TR" sz="1600" b="1" dirty="0" smtClean="0">
                <a:solidFill>
                  <a:prstClr val="white"/>
                </a:solidFill>
              </a:rPr>
              <a:t>55 yaşından </a:t>
            </a:r>
            <a:r>
              <a:rPr lang="tr-TR" sz="1600" b="1" dirty="0">
                <a:solidFill>
                  <a:prstClr val="white"/>
                </a:solidFill>
              </a:rPr>
              <a:t>önce</a:t>
            </a:r>
            <a:r>
              <a:rPr lang="tr-TR" sz="1600" dirty="0">
                <a:solidFill>
                  <a:prstClr val="white"/>
                </a:solidFill>
              </a:rPr>
              <a:t> sigortalanmış kişiler için uygulanır.</a:t>
            </a:r>
          </a:p>
        </p:txBody>
      </p:sp>
      <p:sp>
        <p:nvSpPr>
          <p:cNvPr id="22" name="Dikdörtgen 21"/>
          <p:cNvSpPr/>
          <p:nvPr/>
        </p:nvSpPr>
        <p:spPr>
          <a:xfrm>
            <a:off x="3634874" y="2702948"/>
            <a:ext cx="1945511" cy="1323439"/>
          </a:xfrm>
          <a:prstGeom prst="rect">
            <a:avLst/>
          </a:prstGeom>
        </p:spPr>
        <p:txBody>
          <a:bodyPr wrap="square">
            <a:spAutoFit/>
          </a:bodyPr>
          <a:lstStyle/>
          <a:p>
            <a:pPr algn="ctr"/>
            <a:r>
              <a:rPr lang="tr-TR" sz="1600" dirty="0">
                <a:solidFill>
                  <a:prstClr val="white"/>
                </a:solidFill>
              </a:rPr>
              <a:t>Sigortalının </a:t>
            </a:r>
            <a:r>
              <a:rPr lang="tr-TR" sz="1600" dirty="0" smtClean="0">
                <a:solidFill>
                  <a:prstClr val="white"/>
                </a:solidFill>
              </a:rPr>
              <a:t>üründe</a:t>
            </a:r>
          </a:p>
          <a:p>
            <a:pPr algn="ctr"/>
            <a:r>
              <a:rPr lang="tr-TR" sz="1600" dirty="0" smtClean="0">
                <a:solidFill>
                  <a:prstClr val="white"/>
                </a:solidFill>
              </a:rPr>
              <a:t>Aralıksız 3.yılını </a:t>
            </a:r>
            <a:r>
              <a:rPr lang="tr-TR" sz="1600" dirty="0">
                <a:solidFill>
                  <a:prstClr val="white"/>
                </a:solidFill>
              </a:rPr>
              <a:t>doldurması üzerine U/W yapılarak verilebilir</a:t>
            </a:r>
            <a:endParaRPr lang="tr-TR" sz="1600" dirty="0">
              <a:solidFill>
                <a:prstClr val="black"/>
              </a:solidFill>
            </a:endParaRPr>
          </a:p>
        </p:txBody>
      </p:sp>
      <p:sp>
        <p:nvSpPr>
          <p:cNvPr id="23" name="Rectangle 64"/>
          <p:cNvSpPr>
            <a:spLocks noChangeArrowheads="1"/>
          </p:cNvSpPr>
          <p:nvPr/>
        </p:nvSpPr>
        <p:spPr bwMode="auto">
          <a:xfrm>
            <a:off x="6791752" y="3327875"/>
            <a:ext cx="1943100" cy="1920875"/>
          </a:xfrm>
          <a:prstGeom prst="rect">
            <a:avLst/>
          </a:prstGeom>
          <a:noFill/>
          <a:ln w="9525">
            <a:noFill/>
            <a:miter lim="800000"/>
            <a:headEnd/>
            <a:tailEnd/>
          </a:ln>
        </p:spPr>
        <p:txBody>
          <a:bodyPr>
            <a:spAutoFit/>
          </a:bodyPr>
          <a:lstStyle/>
          <a:p>
            <a:pPr>
              <a:spcBef>
                <a:spcPct val="50000"/>
              </a:spcBef>
            </a:pPr>
            <a:r>
              <a:rPr lang="tr-TR" sz="1500" dirty="0">
                <a:solidFill>
                  <a:prstClr val="white"/>
                </a:solidFill>
              </a:rPr>
              <a:t>3.Yılın sonunda   (Son 3 yıl baz alınacak şekilde)   kişi başı </a:t>
            </a:r>
            <a:r>
              <a:rPr lang="tr-TR" sz="1500" b="1" dirty="0">
                <a:solidFill>
                  <a:prstClr val="white"/>
                </a:solidFill>
              </a:rPr>
              <a:t>H/P oranı ortalamasının </a:t>
            </a:r>
            <a:r>
              <a:rPr lang="tr-TR" sz="1500" b="1" dirty="0" smtClean="0">
                <a:solidFill>
                  <a:prstClr val="white"/>
                </a:solidFill>
              </a:rPr>
              <a:t>%50’ın </a:t>
            </a:r>
            <a:r>
              <a:rPr lang="tr-TR" sz="1500" b="1" dirty="0">
                <a:solidFill>
                  <a:prstClr val="white"/>
                </a:solidFill>
              </a:rPr>
              <a:t>altında olması</a:t>
            </a:r>
            <a:r>
              <a:rPr lang="tr-TR" sz="1500" dirty="0">
                <a:solidFill>
                  <a:prstClr val="white"/>
                </a:solidFill>
              </a:rPr>
              <a:t> gerekmektedir. </a:t>
            </a:r>
          </a:p>
        </p:txBody>
      </p:sp>
      <p:sp>
        <p:nvSpPr>
          <p:cNvPr id="25" name="AutoShape 9"/>
          <p:cNvSpPr>
            <a:spLocks noGrp="1" noChangeArrowheads="1"/>
          </p:cNvSpPr>
          <p:nvPr>
            <p:ph idx="1"/>
          </p:nvPr>
        </p:nvSpPr>
        <p:spPr bwMode="auto">
          <a:xfrm rot="1180607">
            <a:off x="380537" y="4648625"/>
            <a:ext cx="8770884" cy="410715"/>
          </a:xfrm>
          <a:prstGeom prst="flowChartAlternateProcess">
            <a:avLst/>
          </a:prstGeom>
          <a:solidFill>
            <a:srgbClr val="FF6600"/>
          </a:solidFill>
          <a:ln w="25400">
            <a:noFill/>
            <a:miter lim="800000"/>
            <a:headEnd/>
            <a:tailEnd/>
          </a:ln>
        </p:spPr>
        <p:txBody>
          <a:bodyPr anchor="ctr">
            <a:normAutofit/>
          </a:bodyPr>
          <a:lstStyle/>
          <a:p>
            <a:r>
              <a:rPr lang="tr-TR" sz="1800" dirty="0">
                <a:solidFill>
                  <a:schemeClr val="bg1"/>
                </a:solidFill>
              </a:rPr>
              <a:t>Yeniden Risk Değerlendirmesi Yapılmaksızın </a:t>
            </a:r>
            <a:r>
              <a:rPr lang="tr-TR" sz="1800" dirty="0" smtClean="0">
                <a:solidFill>
                  <a:schemeClr val="bg1"/>
                </a:solidFill>
              </a:rPr>
              <a:t>YENİLEME GARANTİSİ Verilir</a:t>
            </a:r>
            <a:endParaRPr lang="es-ES" sz="1800" dirty="0">
              <a:solidFill>
                <a:schemeClr val="bg1"/>
              </a:solidFill>
            </a:endParaRPr>
          </a:p>
        </p:txBody>
      </p:sp>
    </p:spTree>
    <p:extLst>
      <p:ext uri="{BB962C8B-B14F-4D97-AF65-F5344CB8AC3E}">
        <p14:creationId xmlns:p14="http://schemas.microsoft.com/office/powerpoint/2010/main" val="24021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6"/>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p:cTn id="13" dur="1000" fill="hold"/>
                                        <p:tgtEl>
                                          <p:spTgt spid="16"/>
                                        </p:tgtEl>
                                        <p:attrNameLst>
                                          <p:attrName>ppt_w</p:attrName>
                                        </p:attrNameLst>
                                      </p:cBhvr>
                                      <p:tavLst>
                                        <p:tav tm="0">
                                          <p:val>
                                            <p:fltVal val="0"/>
                                          </p:val>
                                        </p:tav>
                                        <p:tav tm="100000">
                                          <p:val>
                                            <p:strVal val="#ppt_w"/>
                                          </p:val>
                                        </p:tav>
                                      </p:tavLst>
                                    </p:anim>
                                    <p:anim calcmode="lin" valueType="num">
                                      <p:cBhvr>
                                        <p:cTn id="14" dur="1000" fill="hold"/>
                                        <p:tgtEl>
                                          <p:spTgt spid="16"/>
                                        </p:tgtEl>
                                        <p:attrNameLst>
                                          <p:attrName>ppt_h</p:attrName>
                                        </p:attrNameLst>
                                      </p:cBhvr>
                                      <p:tavLst>
                                        <p:tav tm="0">
                                          <p:val>
                                            <p:fltVal val="0"/>
                                          </p:val>
                                        </p:tav>
                                        <p:tav tm="100000">
                                          <p:val>
                                            <p:strVal val="#ppt_h"/>
                                          </p:val>
                                        </p:tav>
                                      </p:tavLst>
                                    </p:anim>
                                    <p:anim calcmode="lin" valueType="num">
                                      <p:cBhvr>
                                        <p:cTn id="15" dur="1000" fill="hold"/>
                                        <p:tgtEl>
                                          <p:spTgt spid="16"/>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6"/>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p:cTn id="19" dur="1000" fill="hold"/>
                                        <p:tgtEl>
                                          <p:spTgt spid="17"/>
                                        </p:tgtEl>
                                        <p:attrNameLst>
                                          <p:attrName>ppt_w</p:attrName>
                                        </p:attrNameLst>
                                      </p:cBhvr>
                                      <p:tavLst>
                                        <p:tav tm="0">
                                          <p:val>
                                            <p:fltVal val="0"/>
                                          </p:val>
                                        </p:tav>
                                        <p:tav tm="100000">
                                          <p:val>
                                            <p:strVal val="#ppt_w"/>
                                          </p:val>
                                        </p:tav>
                                      </p:tavLst>
                                    </p:anim>
                                    <p:anim calcmode="lin" valueType="num">
                                      <p:cBhvr>
                                        <p:cTn id="20" dur="1000" fill="hold"/>
                                        <p:tgtEl>
                                          <p:spTgt spid="17"/>
                                        </p:tgtEl>
                                        <p:attrNameLst>
                                          <p:attrName>ppt_h</p:attrName>
                                        </p:attrNameLst>
                                      </p:cBhvr>
                                      <p:tavLst>
                                        <p:tav tm="0">
                                          <p:val>
                                            <p:fltVal val="0"/>
                                          </p:val>
                                        </p:tav>
                                        <p:tav tm="100000">
                                          <p:val>
                                            <p:strVal val="#ppt_h"/>
                                          </p:val>
                                        </p:tav>
                                      </p:tavLst>
                                    </p:anim>
                                    <p:anim calcmode="lin" valueType="num">
                                      <p:cBhvr>
                                        <p:cTn id="21" dur="1000" fill="hold"/>
                                        <p:tgtEl>
                                          <p:spTgt spid="17"/>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1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3" fill="hold">
                      <p:stCondLst>
                        <p:cond delay="indefinite"/>
                      </p:stCondLst>
                      <p:childTnLst>
                        <p:par>
                          <p:cTn id="24" fill="hold">
                            <p:stCondLst>
                              <p:cond delay="0"/>
                            </p:stCondLst>
                            <p:childTnLst>
                              <p:par>
                                <p:cTn id="25" presetID="15"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1000" fill="hold"/>
                                        <p:tgtEl>
                                          <p:spTgt spid="23"/>
                                        </p:tgtEl>
                                        <p:attrNameLst>
                                          <p:attrName>ppt_w</p:attrName>
                                        </p:attrNameLst>
                                      </p:cBhvr>
                                      <p:tavLst>
                                        <p:tav tm="0">
                                          <p:val>
                                            <p:fltVal val="0"/>
                                          </p:val>
                                        </p:tav>
                                        <p:tav tm="100000">
                                          <p:val>
                                            <p:strVal val="#ppt_w"/>
                                          </p:val>
                                        </p:tav>
                                      </p:tavLst>
                                    </p:anim>
                                    <p:anim calcmode="lin" valueType="num">
                                      <p:cBhvr>
                                        <p:cTn id="28" dur="1000" fill="hold"/>
                                        <p:tgtEl>
                                          <p:spTgt spid="23"/>
                                        </p:tgtEl>
                                        <p:attrNameLst>
                                          <p:attrName>ppt_h</p:attrName>
                                        </p:attrNameLst>
                                      </p:cBhvr>
                                      <p:tavLst>
                                        <p:tav tm="0">
                                          <p:val>
                                            <p:fltVal val="0"/>
                                          </p:val>
                                        </p:tav>
                                        <p:tav tm="100000">
                                          <p:val>
                                            <p:strVal val="#ppt_h"/>
                                          </p:val>
                                        </p:tav>
                                      </p:tavLst>
                                    </p:anim>
                                    <p:anim calcmode="lin" valueType="num">
                                      <p:cBhvr>
                                        <p:cTn id="29" dur="1000" fill="hold"/>
                                        <p:tgtEl>
                                          <p:spTgt spid="23"/>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2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1" fill="hold">
                      <p:stCondLst>
                        <p:cond delay="indefinite"/>
                      </p:stCondLst>
                      <p:childTnLst>
                        <p:par>
                          <p:cTn id="32" fill="hold">
                            <p:stCondLst>
                              <p:cond delay="0"/>
                            </p:stCondLst>
                            <p:childTnLst>
                              <p:par>
                                <p:cTn id="33" presetID="15"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anim calcmode="lin" valueType="num">
                                      <p:cBhvr>
                                        <p:cTn id="35" dur="1000" fill="hold"/>
                                        <p:tgtEl>
                                          <p:spTgt spid="25"/>
                                        </p:tgtEl>
                                        <p:attrNameLst>
                                          <p:attrName>ppt_w</p:attrName>
                                        </p:attrNameLst>
                                      </p:cBhvr>
                                      <p:tavLst>
                                        <p:tav tm="0">
                                          <p:val>
                                            <p:fltVal val="0"/>
                                          </p:val>
                                        </p:tav>
                                        <p:tav tm="100000">
                                          <p:val>
                                            <p:strVal val="#ppt_w"/>
                                          </p:val>
                                        </p:tav>
                                      </p:tavLst>
                                    </p:anim>
                                    <p:anim calcmode="lin" valueType="num">
                                      <p:cBhvr>
                                        <p:cTn id="36" dur="1000" fill="hold"/>
                                        <p:tgtEl>
                                          <p:spTgt spid="25"/>
                                        </p:tgtEl>
                                        <p:attrNameLst>
                                          <p:attrName>ppt_h</p:attrName>
                                        </p:attrNameLst>
                                      </p:cBhvr>
                                      <p:tavLst>
                                        <p:tav tm="0">
                                          <p:val>
                                            <p:fltVal val="0"/>
                                          </p:val>
                                        </p:tav>
                                        <p:tav tm="100000">
                                          <p:val>
                                            <p:strVal val="#ppt_h"/>
                                          </p:val>
                                        </p:tav>
                                      </p:tavLst>
                                    </p:anim>
                                    <p:anim calcmode="lin" valueType="num">
                                      <p:cBhvr>
                                        <p:cTn id="37" dur="1000" fill="hold"/>
                                        <p:tgtEl>
                                          <p:spTgt spid="25"/>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2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5" grpId="0" animBg="1"/>
    </p:bldLst>
  </p:timing>
</p:sld>
</file>

<file path=ppt/theme/theme1.xml><?xml version="1.0" encoding="utf-8"?>
<a:theme xmlns:a="http://schemas.openxmlformats.org/drawingml/2006/main" name="1_Office Theme">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4746</TotalTime>
  <Words>2666</Words>
  <Application>Microsoft Office PowerPoint</Application>
  <PresentationFormat>Ekran Gösterisi (4:3)</PresentationFormat>
  <Paragraphs>322</Paragraphs>
  <Slides>35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35</vt:i4>
      </vt:variant>
    </vt:vector>
  </HeadingPairs>
  <TitlesOfParts>
    <vt:vector size="41" baseType="lpstr">
      <vt:lpstr>Arial</vt:lpstr>
      <vt:lpstr>Calibri</vt:lpstr>
      <vt:lpstr>Century Gothic</vt:lpstr>
      <vt:lpstr>Trebuchet MS</vt:lpstr>
      <vt:lpstr>Wingdings</vt:lpstr>
      <vt:lpstr>1_Office Theme</vt:lpstr>
      <vt:lpstr>PowerPoint Sunusu</vt:lpstr>
      <vt:lpstr>PowerPoint Sunusu</vt:lpstr>
      <vt:lpstr>PowerPoint Sunusu</vt:lpstr>
      <vt:lpstr>POLİÇE TEMİNATLARIMIZ</vt:lpstr>
      <vt:lpstr>POLİÇE TEMİNATLARIMIZ</vt:lpstr>
      <vt:lpstr>POLİÇE TEMİNATLARIMIZ</vt:lpstr>
      <vt:lpstr>POLİÇE TEMİNATLARIMIZ</vt:lpstr>
      <vt:lpstr>POLİÇE TEMİNATLARIMIZ</vt:lpstr>
      <vt:lpstr>YENİLEME GARANTİSİ</vt:lpstr>
      <vt:lpstr>YENİLEME GARANTİSİ VE GEÇİŞ POLİÇELER</vt:lpstr>
      <vt:lpstr>BEKLEME SÜRELERİ</vt:lpstr>
      <vt:lpstr>BEKLEME SÜRELERİ</vt:lpstr>
      <vt:lpstr>TEMİNAT DIŞI KALAN HALLER</vt:lpstr>
      <vt:lpstr>TEMİNAT DIŞI KALAN HALLER</vt:lpstr>
      <vt:lpstr>TEMİNAT DIŞI KALAN HALLER</vt:lpstr>
      <vt:lpstr>TEMİNAT DIŞI KALAN HALLER</vt:lpstr>
      <vt:lpstr>TEMİNAT DIŞI KALAN HALLER</vt:lpstr>
      <vt:lpstr>TEMİNAT DIŞI KALAN HALLER</vt:lpstr>
      <vt:lpstr>PRİM ÖDEMELERİ</vt:lpstr>
      <vt:lpstr>POLİÇE SETİMİZDE NELER VAR?</vt:lpstr>
      <vt:lpstr> BAŞVURU FORMU SORULARI  BEYAN ALIMINDA DİKKAT EDİLMESİ GEREKEN ÖNEMLİ NOKTALAR </vt:lpstr>
      <vt:lpstr>YANITI «EVET» OLARAK BELİRTİLEN HER SORUNUN DETAYLI AÇIKLAMASI ALINMALI</vt:lpstr>
      <vt:lpstr> SAĞLIK SİGORTASI KAPSAMINA ALINACAK SİG.ETTİREN VE AİLE BİREYLERİNİN </vt:lpstr>
      <vt:lpstr>SORULARLA SigorTAM TAMAMLAYICI SAĞLIK SİGORTASI </vt:lpstr>
      <vt:lpstr>SORULARLA SigorTAM TAMAMLAYICI SAĞLIK SİGORTASI </vt:lpstr>
      <vt:lpstr>SORULARLA SigorTAM TAMAMLAYICI SAĞLIK SİGORTASI </vt:lpstr>
      <vt:lpstr>SORULARLA SigorTAM TAMAMLAYICI SAĞLIK SİGORTASI </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Halk Sigorta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KERAKI</dc:creator>
  <cp:lastModifiedBy>MEDİHA KONAL BODUR&lt;ANKARA SATIŞ MÜDÜRLÜĞÜ&gt;</cp:lastModifiedBy>
  <cp:revision>354</cp:revision>
  <cp:lastPrinted>2015-03-24T13:56:26Z</cp:lastPrinted>
  <dcterms:created xsi:type="dcterms:W3CDTF">2013-06-25T08:18:16Z</dcterms:created>
  <dcterms:modified xsi:type="dcterms:W3CDTF">2018-10-10T09:13:28Z</dcterms:modified>
</cp:coreProperties>
</file>