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7" r:id="rId2"/>
    <p:sldId id="320" r:id="rId3"/>
    <p:sldId id="322" r:id="rId4"/>
    <p:sldId id="323" r:id="rId5"/>
    <p:sldId id="324" r:id="rId6"/>
    <p:sldId id="325" r:id="rId7"/>
    <p:sldId id="326" r:id="rId8"/>
    <p:sldId id="339" r:id="rId9"/>
    <p:sldId id="327" r:id="rId10"/>
    <p:sldId id="340" r:id="rId11"/>
    <p:sldId id="341" r:id="rId12"/>
    <p:sldId id="328" r:id="rId13"/>
    <p:sldId id="342" r:id="rId14"/>
    <p:sldId id="329" r:id="rId15"/>
    <p:sldId id="343" r:id="rId16"/>
    <p:sldId id="330" r:id="rId17"/>
    <p:sldId id="344" r:id="rId18"/>
    <p:sldId id="331" r:id="rId19"/>
    <p:sldId id="345" r:id="rId20"/>
    <p:sldId id="332" r:id="rId21"/>
    <p:sldId id="346" r:id="rId22"/>
    <p:sldId id="333" r:id="rId23"/>
    <p:sldId id="334" r:id="rId24"/>
    <p:sldId id="335" r:id="rId25"/>
    <p:sldId id="336" r:id="rId26"/>
    <p:sldId id="337" r:id="rId27"/>
    <p:sldId id="338" r:id="rId28"/>
  </p:sldIdLst>
  <p:sldSz cx="9144000" cy="6858000" type="screen4x3"/>
  <p:notesSz cx="6669088" cy="97758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3" autoAdjust="0"/>
    <p:restoredTop sz="86399" autoAdjust="0"/>
  </p:normalViewPr>
  <p:slideViewPr>
    <p:cSldViewPr>
      <p:cViewPr>
        <p:scale>
          <a:sx n="100" d="100"/>
          <a:sy n="100" d="100"/>
        </p:scale>
        <p:origin x="-164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uijper\Desktop\kengetallen%20IPTI%20presentati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uijper\Desktop\kengetallen%20IPTI%20presentati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Blad1!$D$3</c:f>
              <c:strCache>
                <c:ptCount val="1"/>
                <c:pt idx="0">
                  <c:v>Costs per year per property (€)</c:v>
                </c:pt>
              </c:strCache>
            </c:strRef>
          </c:tx>
          <c:invertIfNegative val="0"/>
          <c:cat>
            <c:strRef>
              <c:f>Blad1!$A$4:$A$13</c:f>
              <c:strCache>
                <c:ptCount val="10"/>
                <c:pt idx="0">
                  <c:v>1997 - 2000</c:v>
                </c:pt>
                <c:pt idx="1">
                  <c:v>2001 - 2004</c:v>
                </c:pt>
                <c:pt idx="2">
                  <c:v>2005 - 2006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strCache>
            </c:strRef>
          </c:cat>
          <c:val>
            <c:numRef>
              <c:f>Blad1!$D$4:$D$13</c:f>
              <c:numCache>
                <c:formatCode>#.000</c:formatCode>
                <c:ptCount val="10"/>
                <c:pt idx="0">
                  <c:v>23</c:v>
                </c:pt>
                <c:pt idx="1">
                  <c:v>23</c:v>
                </c:pt>
                <c:pt idx="2">
                  <c:v>21.5</c:v>
                </c:pt>
                <c:pt idx="3">
                  <c:v>20</c:v>
                </c:pt>
                <c:pt idx="4">
                  <c:v>19.5</c:v>
                </c:pt>
                <c:pt idx="5">
                  <c:v>19.5</c:v>
                </c:pt>
                <c:pt idx="6">
                  <c:v>18.7</c:v>
                </c:pt>
                <c:pt idx="7">
                  <c:v>17.600000000000001</c:v>
                </c:pt>
                <c:pt idx="8">
                  <c:v>16.89</c:v>
                </c:pt>
                <c:pt idx="9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672000"/>
        <c:axId val="171880832"/>
      </c:barChart>
      <c:catAx>
        <c:axId val="158672000"/>
        <c:scaling>
          <c:orientation val="minMax"/>
        </c:scaling>
        <c:delete val="0"/>
        <c:axPos val="b"/>
        <c:majorTickMark val="out"/>
        <c:minorTickMark val="none"/>
        <c:tickLblPos val="nextTo"/>
        <c:crossAx val="171880832"/>
        <c:crosses val="autoZero"/>
        <c:auto val="1"/>
        <c:lblAlgn val="ctr"/>
        <c:lblOffset val="100"/>
        <c:noMultiLvlLbl val="0"/>
      </c:catAx>
      <c:valAx>
        <c:axId val="171880832"/>
        <c:scaling>
          <c:orientation val="minMax"/>
        </c:scaling>
        <c:delete val="0"/>
        <c:axPos val="l"/>
        <c:majorGridlines/>
        <c:numFmt formatCode="#.000" sourceLinked="1"/>
        <c:majorTickMark val="out"/>
        <c:minorTickMark val="none"/>
        <c:tickLblPos val="nextTo"/>
        <c:crossAx val="158672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solidFill>
            <a:schemeClr val="bg1"/>
          </a:solidFill>
        </a:defRPr>
      </a:pPr>
      <a:endParaRPr lang="nl-N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Percentage </a:t>
            </a:r>
            <a:r>
              <a:rPr lang="en-US" dirty="0" smtClean="0"/>
              <a:t>appeals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Blad1!$E$3</c:f>
              <c:strCache>
                <c:ptCount val="1"/>
                <c:pt idx="0">
                  <c:v>Percentage objections</c:v>
                </c:pt>
              </c:strCache>
            </c:strRef>
          </c:tx>
          <c:invertIfNegative val="0"/>
          <c:cat>
            <c:strRef>
              <c:f>Blad1!$A$4:$A$15</c:f>
              <c:strCache>
                <c:ptCount val="12"/>
                <c:pt idx="0">
                  <c:v>1997 - 2000</c:v>
                </c:pt>
                <c:pt idx="1">
                  <c:v>2001 - 2004</c:v>
                </c:pt>
                <c:pt idx="2">
                  <c:v>2005 - 2006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strCache>
            </c:strRef>
          </c:cat>
          <c:val>
            <c:numRef>
              <c:f>Blad1!$E$4:$E$15</c:f>
              <c:numCache>
                <c:formatCode>#.#00%</c:formatCode>
                <c:ptCount val="12"/>
                <c:pt idx="0">
                  <c:v>7.2999999999999995E-2</c:v>
                </c:pt>
                <c:pt idx="1">
                  <c:v>0.08</c:v>
                </c:pt>
                <c:pt idx="2">
                  <c:v>7.1999999999999995E-2</c:v>
                </c:pt>
                <c:pt idx="3">
                  <c:v>3.3000000000000002E-2</c:v>
                </c:pt>
                <c:pt idx="4">
                  <c:v>3.5000000000000003E-2</c:v>
                </c:pt>
                <c:pt idx="5">
                  <c:v>3.5000000000000003E-2</c:v>
                </c:pt>
                <c:pt idx="6">
                  <c:v>2.7E-2</c:v>
                </c:pt>
                <c:pt idx="7">
                  <c:v>2.5999999999999999E-2</c:v>
                </c:pt>
                <c:pt idx="8">
                  <c:v>2.9000000000000001E-2</c:v>
                </c:pt>
                <c:pt idx="9">
                  <c:v>0.03</c:v>
                </c:pt>
                <c:pt idx="10">
                  <c:v>1.6E-2</c:v>
                </c:pt>
                <c:pt idx="11">
                  <c:v>1.2999999999999999E-2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662720"/>
        <c:axId val="232391808"/>
      </c:barChart>
      <c:catAx>
        <c:axId val="231662720"/>
        <c:scaling>
          <c:orientation val="minMax"/>
        </c:scaling>
        <c:delete val="0"/>
        <c:axPos val="b"/>
        <c:majorTickMark val="out"/>
        <c:minorTickMark val="none"/>
        <c:tickLblPos val="nextTo"/>
        <c:crossAx val="232391808"/>
        <c:crosses val="autoZero"/>
        <c:auto val="1"/>
        <c:lblAlgn val="ctr"/>
        <c:lblOffset val="100"/>
        <c:noMultiLvlLbl val="0"/>
      </c:catAx>
      <c:valAx>
        <c:axId val="232391808"/>
        <c:scaling>
          <c:orientation val="minMax"/>
        </c:scaling>
        <c:delete val="0"/>
        <c:axPos val="l"/>
        <c:majorGridlines/>
        <c:numFmt formatCode="#.#00%" sourceLinked="1"/>
        <c:majorTickMark val="out"/>
        <c:minorTickMark val="none"/>
        <c:tickLblPos val="nextTo"/>
        <c:crossAx val="23166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solidFill>
            <a:schemeClr val="bg1"/>
          </a:solidFill>
        </a:defRPr>
      </a:pPr>
      <a:endParaRPr lang="nl-N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r">
              <a:defRPr sz="1200"/>
            </a:lvl1pPr>
          </a:lstStyle>
          <a:p>
            <a:fld id="{DC2788B3-12C5-4216-9EB4-580FEFD5E91A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285338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285338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r">
              <a:defRPr sz="1200"/>
            </a:lvl1pPr>
          </a:lstStyle>
          <a:p>
            <a:fld id="{596D19F1-FF2B-4BFE-89E9-E63866B06C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0320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/>
          <a:lstStyle>
            <a:lvl1pPr algn="r">
              <a:defRPr sz="1200"/>
            </a:lvl1pPr>
          </a:lstStyle>
          <a:p>
            <a:fld id="{7727FCE6-AC22-44D2-8987-B998A263E329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04" tIns="44952" rIns="89904" bIns="44952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643517"/>
            <a:ext cx="5335270" cy="4399121"/>
          </a:xfrm>
          <a:prstGeom prst="rect">
            <a:avLst/>
          </a:prstGeom>
        </p:spPr>
        <p:txBody>
          <a:bodyPr vert="horz" lIns="89904" tIns="44952" rIns="89904" bIns="44952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285338"/>
            <a:ext cx="2889938" cy="488791"/>
          </a:xfrm>
          <a:prstGeom prst="rect">
            <a:avLst/>
          </a:prstGeom>
        </p:spPr>
        <p:txBody>
          <a:bodyPr vert="horz" lIns="89904" tIns="44952" rIns="89904" bIns="44952" rtlCol="0" anchor="b"/>
          <a:lstStyle>
            <a:lvl1pPr algn="r">
              <a:defRPr sz="1200"/>
            </a:lvl1pPr>
          </a:lstStyle>
          <a:p>
            <a:fld id="{F7F8DB55-D49B-4A92-A73D-F975B533EC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52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997FFE-9413-4ACE-914D-791FD0D11B80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6416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997FFE-9413-4ACE-914D-791FD0D11B80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55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1524000" cy="52578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838200" y="838200"/>
            <a:ext cx="8001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295400" y="457200"/>
            <a:ext cx="7618413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r>
              <a:rPr lang="nl-NL" sz="2000" smtClean="0">
                <a:solidFill>
                  <a:schemeClr val="bg1"/>
                </a:solidFill>
                <a:latin typeface="Univers" pitchFamily="34" charset="0"/>
              </a:rPr>
              <a:t>WAARDERINGSKAMER</a:t>
            </a:r>
            <a:endParaRPr lang="nl-NL" sz="2800" smtClean="0">
              <a:solidFill>
                <a:schemeClr val="bg1"/>
              </a:solidFill>
              <a:latin typeface="Univers" pitchFamily="34" charset="0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nl-NL" sz="2800" smtClean="0">
              <a:solidFill>
                <a:schemeClr val="bg1"/>
              </a:solidFill>
              <a:latin typeface="Univers" pitchFamily="34" charset="0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nl-NL" sz="28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6213" y="912813"/>
            <a:ext cx="7697787" cy="91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0825" y="2438400"/>
            <a:ext cx="7623175" cy="4419600"/>
          </a:xfrm>
        </p:spPr>
        <p:txBody>
          <a:bodyPr/>
          <a:lstStyle>
            <a:lvl1pPr marL="0" indent="190500">
              <a:buFontTx/>
              <a:buNone/>
              <a:defRPr/>
            </a:lvl1pPr>
          </a:lstStyle>
          <a:p>
            <a:pPr lvl="0"/>
            <a:r>
              <a:rPr lang="nl-NL" noProof="0" dirty="0" smtClean="0"/>
              <a:t>Klik om de ondertitelstijl van het model te bewerken</a:t>
            </a:r>
            <a:endParaRPr lang="en-US" noProof="0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Property </a:t>
            </a:r>
            <a:r>
              <a:rPr lang="nl-NL" dirty="0" err="1" smtClean="0"/>
              <a:t>Valuation</a:t>
            </a:r>
            <a:r>
              <a:rPr lang="nl-NL" dirty="0" smtClean="0"/>
              <a:t> Workshop Izmir</a:t>
            </a:r>
            <a:endParaRPr lang="nl-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C38849-6227-4317-ABD7-F5C3D050B9E1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841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169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789863" y="912813"/>
            <a:ext cx="2112962" cy="58562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446213" y="912813"/>
            <a:ext cx="6191250" cy="58562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618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94848" cy="43490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7585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912813"/>
            <a:ext cx="9075241" cy="914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044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096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520825" y="2349500"/>
            <a:ext cx="40005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673725" y="2349500"/>
            <a:ext cx="4002088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463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663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556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884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58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C38849-6227-4317-ABD7-F5C3D050B9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694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6213" y="912813"/>
            <a:ext cx="84566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0825" y="2349500"/>
            <a:ext cx="8154988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Property </a:t>
            </a:r>
            <a:r>
              <a:rPr lang="nl-NL" dirty="0" err="1" smtClean="0"/>
              <a:t>Valuation</a:t>
            </a:r>
            <a:r>
              <a:rPr lang="nl-NL" dirty="0" smtClean="0"/>
              <a:t> Workshop Izmir</a:t>
            </a:r>
            <a:endParaRPr lang="nl-NL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7C38849-6227-4317-ABD7-F5C3D050B9E1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1524000" cy="5257800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>
            <a:off x="838200" y="838200"/>
            <a:ext cx="8001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295400" y="457200"/>
            <a:ext cx="7618413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>
                <a:solidFill>
                  <a:schemeClr val="tx1"/>
                </a:solidFill>
                <a:latin typeface="Arial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0" hangingPunct="0">
              <a:spcBef>
                <a:spcPct val="50000"/>
              </a:spcBef>
              <a:defRPr/>
            </a:pPr>
            <a:r>
              <a:rPr lang="nl-NL" sz="2000" smtClean="0">
                <a:solidFill>
                  <a:schemeClr val="bg1"/>
                </a:solidFill>
                <a:latin typeface="Univers" pitchFamily="34" charset="0"/>
              </a:rPr>
              <a:t>WAARDERINGSKAMER</a:t>
            </a:r>
            <a:endParaRPr lang="nl-NL" sz="2800" smtClean="0">
              <a:solidFill>
                <a:schemeClr val="bg1"/>
              </a:solidFill>
              <a:latin typeface="Univers" pitchFamily="34" charset="0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nl-NL" sz="2800" smtClean="0">
              <a:solidFill>
                <a:schemeClr val="bg1"/>
              </a:solidFill>
              <a:latin typeface="Univers" pitchFamily="34" charset="0"/>
            </a:endParaRPr>
          </a:p>
          <a:p>
            <a:pPr algn="r" eaLnBrk="0" hangingPunct="0">
              <a:spcBef>
                <a:spcPct val="50000"/>
              </a:spcBef>
              <a:defRPr/>
            </a:pPr>
            <a:endParaRPr lang="nl-NL" sz="28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FF00"/>
          </a:solidFill>
          <a:latin typeface="Arial" charset="0"/>
        </a:defRPr>
      </a:lvl9pPr>
    </p:titleStyle>
    <p:bodyStyle>
      <a:lvl1pPr marL="5334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bg1"/>
          </a:solidFill>
          <a:latin typeface="+mn-lt"/>
        </a:defRPr>
      </a:lvl2pPr>
      <a:lvl3pPr marL="1406525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8145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2225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6797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31369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5941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40513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5" y="912812"/>
            <a:ext cx="7992888" cy="165209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Controlling the Quality of Property Valuation</a:t>
            </a:r>
            <a:endParaRPr lang="en-US" sz="3600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4653136"/>
            <a:ext cx="7443788" cy="1440160"/>
          </a:xfrm>
        </p:spPr>
        <p:txBody>
          <a:bodyPr/>
          <a:lstStyle/>
          <a:p>
            <a:r>
              <a:rPr lang="en-US" sz="2800" noProof="0" dirty="0" smtClean="0"/>
              <a:t>Ruud </a:t>
            </a:r>
            <a:r>
              <a:rPr lang="en-US" sz="2800" noProof="0" dirty="0" smtClean="0"/>
              <a:t>M. </a:t>
            </a:r>
            <a:r>
              <a:rPr lang="en-US" sz="2800" noProof="0" dirty="0" smtClean="0"/>
              <a:t>Kathmann</a:t>
            </a:r>
          </a:p>
          <a:p>
            <a:r>
              <a:rPr lang="en-US" sz="2800" dirty="0" smtClean="0"/>
              <a:t>The Netherlands</a:t>
            </a:r>
            <a:endParaRPr lang="en-US" sz="2800" noProof="0" dirty="0" smtClean="0"/>
          </a:p>
          <a:p>
            <a:pPr indent="0" eaLnBrk="1" hangingPunct="1"/>
            <a:endParaRPr lang="en-US" sz="2800" noProof="0" dirty="0" smtClean="0"/>
          </a:p>
        </p:txBody>
      </p:sp>
      <p:sp>
        <p:nvSpPr>
          <p:cNvPr id="2" name="Tekstvak 1"/>
          <p:cNvSpPr txBox="1"/>
          <p:nvPr/>
        </p:nvSpPr>
        <p:spPr>
          <a:xfrm>
            <a:off x="1547664" y="2448470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solidFill>
                  <a:schemeClr val="bg1"/>
                </a:solidFill>
              </a:rPr>
              <a:t>Property </a:t>
            </a:r>
            <a:r>
              <a:rPr lang="nl-NL" sz="2800" dirty="0" err="1" smtClean="0">
                <a:solidFill>
                  <a:schemeClr val="bg1"/>
                </a:solidFill>
              </a:rPr>
              <a:t>Valuation</a:t>
            </a:r>
            <a:r>
              <a:rPr lang="nl-NL" sz="2800" dirty="0" smtClean="0">
                <a:solidFill>
                  <a:schemeClr val="bg1"/>
                </a:solidFill>
              </a:rPr>
              <a:t> Workshop</a:t>
            </a:r>
          </a:p>
          <a:p>
            <a:pPr algn="ctr"/>
            <a:r>
              <a:rPr lang="nl-NL" sz="2800" dirty="0" smtClean="0">
                <a:solidFill>
                  <a:schemeClr val="bg1"/>
                </a:solidFill>
              </a:rPr>
              <a:t>Izmir</a:t>
            </a:r>
          </a:p>
          <a:p>
            <a:pPr algn="ctr"/>
            <a:r>
              <a:rPr lang="nl-NL" sz="2800" dirty="0" err="1" smtClean="0">
                <a:solidFill>
                  <a:schemeClr val="bg1"/>
                </a:solidFill>
              </a:rPr>
              <a:t>February</a:t>
            </a:r>
            <a:r>
              <a:rPr lang="nl-NL" sz="2800" dirty="0" smtClean="0">
                <a:solidFill>
                  <a:schemeClr val="bg1"/>
                </a:solidFill>
              </a:rPr>
              <a:t> 28th – </a:t>
            </a:r>
            <a:r>
              <a:rPr lang="nl-NL" sz="2800" dirty="0" err="1" smtClean="0">
                <a:solidFill>
                  <a:schemeClr val="bg1"/>
                </a:solidFill>
              </a:rPr>
              <a:t>March</a:t>
            </a:r>
            <a:r>
              <a:rPr lang="nl-NL" sz="2800" dirty="0" smtClean="0">
                <a:solidFill>
                  <a:schemeClr val="bg1"/>
                </a:solidFill>
              </a:rPr>
              <a:t> 2nd, 2017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90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912813"/>
            <a:ext cx="9147249" cy="914400"/>
          </a:xfrm>
        </p:spPr>
        <p:txBody>
          <a:bodyPr/>
          <a:lstStyle/>
          <a:p>
            <a:r>
              <a:rPr lang="nl-NL" dirty="0" err="1" smtClean="0">
                <a:solidFill>
                  <a:srgbClr val="CCECFF"/>
                </a:solidFill>
              </a:rPr>
              <a:t>Annual</a:t>
            </a:r>
            <a:r>
              <a:rPr lang="nl-NL" dirty="0" smtClean="0">
                <a:solidFill>
                  <a:srgbClr val="CCECFF"/>
                </a:solidFill>
              </a:rPr>
              <a:t> </a:t>
            </a:r>
            <a:r>
              <a:rPr lang="nl-NL" dirty="0" err="1" smtClean="0">
                <a:solidFill>
                  <a:srgbClr val="CCECFF"/>
                </a:solidFill>
              </a:rPr>
              <a:t>valuation</a:t>
            </a:r>
            <a:endParaRPr lang="nl-NL" dirty="0">
              <a:solidFill>
                <a:srgbClr val="CCECFF"/>
              </a:solidFill>
            </a:endParaRPr>
          </a:p>
        </p:txBody>
      </p:sp>
      <p:graphicFrame>
        <p:nvGraphicFramePr>
          <p:cNvPr id="3" name="Grafie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243896"/>
              </p:ext>
            </p:extLst>
          </p:nvPr>
        </p:nvGraphicFramePr>
        <p:xfrm>
          <a:off x="1979712" y="1772816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45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8456612" cy="914400"/>
          </a:xfrm>
        </p:spPr>
        <p:txBody>
          <a:bodyPr/>
          <a:lstStyle/>
          <a:p>
            <a:r>
              <a:rPr lang="nl-NL" dirty="0" err="1" smtClean="0">
                <a:solidFill>
                  <a:srgbClr val="CCECFF"/>
                </a:solidFill>
              </a:rPr>
              <a:t>Annual</a:t>
            </a:r>
            <a:r>
              <a:rPr lang="nl-NL" dirty="0" smtClean="0">
                <a:solidFill>
                  <a:srgbClr val="CCECFF"/>
                </a:solidFill>
              </a:rPr>
              <a:t> </a:t>
            </a:r>
            <a:r>
              <a:rPr lang="nl-NL" dirty="0" err="1" smtClean="0">
                <a:solidFill>
                  <a:srgbClr val="CCECFF"/>
                </a:solidFill>
              </a:rPr>
              <a:t>valuation</a:t>
            </a:r>
            <a:endParaRPr lang="nl-NL" dirty="0">
              <a:solidFill>
                <a:srgbClr val="CCECFF"/>
              </a:solidFill>
            </a:endParaRPr>
          </a:p>
        </p:txBody>
      </p:sp>
      <p:graphicFrame>
        <p:nvGraphicFramePr>
          <p:cNvPr id="3" name="Grafie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885868"/>
              </p:ext>
            </p:extLst>
          </p:nvPr>
        </p:nvGraphicFramePr>
        <p:xfrm>
          <a:off x="1907704" y="1772816"/>
          <a:ext cx="54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91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3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772816"/>
            <a:ext cx="7623175" cy="4996284"/>
          </a:xfrm>
        </p:spPr>
        <p:txBody>
          <a:bodyPr>
            <a:noAutofit/>
          </a:bodyPr>
          <a:lstStyle/>
          <a:p>
            <a:r>
              <a:rPr lang="en-US" sz="2000" dirty="0" smtClean="0"/>
              <a:t>Separation between valuation and tax policy</a:t>
            </a:r>
          </a:p>
          <a:p>
            <a:endParaRPr lang="en-US" sz="2000" dirty="0" smtClean="0"/>
          </a:p>
          <a:p>
            <a:r>
              <a:rPr lang="en-US" sz="2000" dirty="0" smtClean="0"/>
              <a:t>Valuation on (100%) actual market value</a:t>
            </a:r>
          </a:p>
          <a:p>
            <a:r>
              <a:rPr lang="en-US" sz="2000" baseline="0" dirty="0" smtClean="0"/>
              <a:t>Each level of government</a:t>
            </a:r>
            <a:r>
              <a:rPr lang="en-US" sz="2000" dirty="0" smtClean="0"/>
              <a:t> responsible for its taxation</a:t>
            </a:r>
          </a:p>
          <a:p>
            <a:pPr lvl="2"/>
            <a:r>
              <a:rPr lang="en-US" sz="1600" baseline="0" dirty="0" smtClean="0"/>
              <a:t>Setting rates, sending</a:t>
            </a:r>
            <a:r>
              <a:rPr lang="en-US" sz="1600" dirty="0" smtClean="0"/>
              <a:t> tax bills, collecting money</a:t>
            </a:r>
            <a:endParaRPr lang="en-US" sz="1600" baseline="0" dirty="0" smtClean="0"/>
          </a:p>
          <a:p>
            <a:r>
              <a:rPr lang="en-US" sz="2000" dirty="0" smtClean="0"/>
              <a:t>Municipal council</a:t>
            </a:r>
          </a:p>
          <a:p>
            <a:pPr lvl="2"/>
            <a:r>
              <a:rPr lang="en-US" sz="1600" dirty="0" smtClean="0"/>
              <a:t>90% of financial means from central </a:t>
            </a:r>
            <a:r>
              <a:rPr lang="en-US" sz="1600" dirty="0" err="1" smtClean="0"/>
              <a:t>governm</a:t>
            </a:r>
            <a:r>
              <a:rPr lang="en-US" sz="1600" dirty="0" smtClean="0"/>
              <a:t>., 10% municipal tax</a:t>
            </a:r>
          </a:p>
          <a:p>
            <a:pPr lvl="2"/>
            <a:r>
              <a:rPr lang="en-US" sz="1600" dirty="0" smtClean="0"/>
              <a:t>Tax rate owners residential, owners non-residential, users non-residential</a:t>
            </a:r>
          </a:p>
          <a:p>
            <a:pPr lvl="2"/>
            <a:r>
              <a:rPr lang="en-US" sz="1600" dirty="0" smtClean="0"/>
              <a:t>Tax rate calculated from municipal budget divided by total value </a:t>
            </a:r>
          </a:p>
          <a:p>
            <a:pPr lvl="2"/>
            <a:r>
              <a:rPr lang="en-US" sz="1600" dirty="0" smtClean="0"/>
              <a:t>Can exempt specific type of properties</a:t>
            </a:r>
          </a:p>
          <a:p>
            <a:r>
              <a:rPr lang="en-US" sz="2000" dirty="0" smtClean="0"/>
              <a:t>National discussion</a:t>
            </a:r>
          </a:p>
          <a:p>
            <a:pPr lvl="2"/>
            <a:r>
              <a:rPr lang="en-US" sz="1600" dirty="0" smtClean="0"/>
              <a:t>Lower national income tax and increase local property tax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Property </a:t>
            </a:r>
            <a:r>
              <a:rPr lang="nl-NL" dirty="0" err="1" smtClean="0"/>
              <a:t>Valuation</a:t>
            </a:r>
            <a:r>
              <a:rPr lang="nl-NL" dirty="0" smtClean="0"/>
              <a:t>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6689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124744"/>
            <a:ext cx="8223773" cy="914400"/>
          </a:xfrm>
        </p:spPr>
        <p:txBody>
          <a:bodyPr/>
          <a:lstStyle/>
          <a:p>
            <a:pPr marL="190500" indent="0"/>
            <a:r>
              <a:rPr lang="nl-NL" sz="3600" dirty="0" err="1" smtClean="0">
                <a:solidFill>
                  <a:srgbClr val="CCECFF"/>
                </a:solidFill>
              </a:rPr>
              <a:t>Average</a:t>
            </a:r>
            <a:r>
              <a:rPr lang="nl-NL" sz="3600" dirty="0" smtClean="0">
                <a:solidFill>
                  <a:srgbClr val="CCECFF"/>
                </a:solidFill>
              </a:rPr>
              <a:t> </a:t>
            </a:r>
            <a:r>
              <a:rPr lang="nl-NL" sz="3600" dirty="0" err="1" smtClean="0">
                <a:solidFill>
                  <a:srgbClr val="CCECFF"/>
                </a:solidFill>
              </a:rPr>
              <a:t>tax</a:t>
            </a:r>
            <a:r>
              <a:rPr lang="nl-NL" sz="3600" dirty="0" smtClean="0">
                <a:solidFill>
                  <a:srgbClr val="CCECFF"/>
                </a:solidFill>
              </a:rPr>
              <a:t> </a:t>
            </a:r>
            <a:r>
              <a:rPr lang="nl-NL" sz="3600" dirty="0" err="1" smtClean="0">
                <a:solidFill>
                  <a:srgbClr val="CCECFF"/>
                </a:solidFill>
              </a:rPr>
              <a:t>bill</a:t>
            </a:r>
            <a:r>
              <a:rPr lang="nl-NL" sz="3600" dirty="0" smtClean="0">
                <a:solidFill>
                  <a:srgbClr val="CCECFF"/>
                </a:solidFill>
              </a:rPr>
              <a:t>:</a:t>
            </a:r>
            <a:endParaRPr lang="nl-NL" sz="3600" dirty="0">
              <a:solidFill>
                <a:srgbClr val="CCECFF"/>
              </a:solidFill>
            </a:endParaRPr>
          </a:p>
        </p:txBody>
      </p:sp>
      <p:graphicFrame>
        <p:nvGraphicFramePr>
          <p:cNvPr id="9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070241"/>
              </p:ext>
            </p:extLst>
          </p:nvPr>
        </p:nvGraphicFramePr>
        <p:xfrm>
          <a:off x="395536" y="2564904"/>
          <a:ext cx="8382001" cy="2931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5500"/>
                <a:gridCol w="3057525"/>
                <a:gridCol w="1614488"/>
                <a:gridCol w="16144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Value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Tax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Tax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rate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Tax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bill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€ 250,000 </a:t>
                      </a:r>
                    </a:p>
                    <a:p>
                      <a:pPr algn="ctr"/>
                      <a:r>
                        <a:rPr lang="nl-NL" dirty="0" smtClean="0"/>
                        <a:t>($ 336,000)</a:t>
                      </a:r>
                      <a:endParaRPr lang="nl-N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GB" altLang="nl-N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Municipal real estate tax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0.2%</a:t>
                      </a:r>
                      <a:endParaRPr lang="nl-N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€ 500</a:t>
                      </a:r>
                    </a:p>
                    <a:p>
                      <a:pPr algn="ctr"/>
                      <a:r>
                        <a:rPr lang="nl-NL" dirty="0" smtClean="0"/>
                        <a:t>($670)</a:t>
                      </a:r>
                      <a:endParaRPr lang="nl-NL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nl-N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Real estate tax </a:t>
                      </a:r>
                      <a:r>
                        <a:rPr kumimoji="0" lang="en-GB" altLang="nl-NL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Polderboard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0.05%</a:t>
                      </a:r>
                      <a:endParaRPr lang="nl-N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€ 125 </a:t>
                      </a:r>
                    </a:p>
                    <a:p>
                      <a:pPr algn="ctr"/>
                      <a:r>
                        <a:rPr lang="nl-NL" dirty="0" smtClean="0"/>
                        <a:t>($ 170)</a:t>
                      </a:r>
                      <a:endParaRPr lang="nl-NL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altLang="nl-N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Income tax (imputed income owner-occupied house)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0.60%*0.42%</a:t>
                      </a:r>
                      <a:endParaRPr lang="nl-N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€ 630 </a:t>
                      </a:r>
                    </a:p>
                    <a:p>
                      <a:pPr algn="ctr"/>
                      <a:r>
                        <a:rPr lang="nl-NL" dirty="0" smtClean="0"/>
                        <a:t>($ 770)</a:t>
                      </a:r>
                      <a:endParaRPr lang="nl-NL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cap="all" dirty="0" smtClean="0"/>
                        <a:t>Total</a:t>
                      </a:r>
                      <a:r>
                        <a:rPr lang="nl-NL" b="1" cap="all" baseline="0" dirty="0" smtClean="0"/>
                        <a:t> tax </a:t>
                      </a:r>
                      <a:r>
                        <a:rPr lang="nl-NL" b="1" cap="all" baseline="0" dirty="0" err="1" smtClean="0"/>
                        <a:t>bill</a:t>
                      </a:r>
                      <a:endParaRPr lang="nl-NL" b="1" cap="al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dirty="0" smtClean="0"/>
                        <a:t>€ 1,255</a:t>
                      </a:r>
                    </a:p>
                    <a:p>
                      <a:pPr algn="ctr"/>
                      <a:r>
                        <a:rPr lang="nl-NL" b="1" dirty="0" smtClean="0"/>
                        <a:t>($ 1,610)</a:t>
                      </a:r>
                      <a:endParaRPr lang="nl-NL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496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4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988840"/>
            <a:ext cx="7623175" cy="478026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Municipalities are responsible for valuation/assessment</a:t>
            </a:r>
          </a:p>
          <a:p>
            <a:endParaRPr lang="en-US" dirty="0" smtClean="0"/>
          </a:p>
          <a:p>
            <a:r>
              <a:rPr lang="en-US" dirty="0" smtClean="0"/>
              <a:t>Central</a:t>
            </a:r>
            <a:r>
              <a:rPr lang="en-US" baseline="0" dirty="0" smtClean="0"/>
              <a:t> valuation by national revenue office considered</a:t>
            </a:r>
          </a:p>
          <a:p>
            <a:r>
              <a:rPr lang="en-US" dirty="0" smtClean="0"/>
              <a:t>Advantages municipalities</a:t>
            </a:r>
          </a:p>
          <a:p>
            <a:pPr lvl="2"/>
            <a:r>
              <a:rPr lang="en-US" dirty="0" smtClean="0"/>
              <a:t>Data about real estate because of building permits, zoning, etc.</a:t>
            </a:r>
          </a:p>
          <a:p>
            <a:pPr lvl="2"/>
            <a:r>
              <a:rPr lang="en-US" dirty="0" smtClean="0"/>
              <a:t>Closest to the properties (for physical inspections)</a:t>
            </a:r>
          </a:p>
          <a:p>
            <a:pPr lvl="2"/>
            <a:r>
              <a:rPr lang="en-US" dirty="0" smtClean="0"/>
              <a:t>Closest to the public</a:t>
            </a:r>
          </a:p>
          <a:p>
            <a:r>
              <a:rPr lang="en-US" dirty="0" smtClean="0"/>
              <a:t>Scale of municipalities a problem?</a:t>
            </a:r>
          </a:p>
          <a:p>
            <a:pPr lvl="2"/>
            <a:r>
              <a:rPr lang="en-US" dirty="0" smtClean="0"/>
              <a:t>Not for larger municipalities</a:t>
            </a:r>
          </a:p>
          <a:p>
            <a:pPr lvl="2"/>
            <a:r>
              <a:rPr lang="en-US" dirty="0" smtClean="0"/>
              <a:t>Smaller municipalities outsource to specialized private firms (at start)</a:t>
            </a:r>
          </a:p>
          <a:p>
            <a:pPr lvl="2"/>
            <a:r>
              <a:rPr lang="en-US" dirty="0" smtClean="0"/>
              <a:t>Smaller municipalities organize shares service centers (now)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920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CCECFF"/>
                </a:solidFill>
              </a:rPr>
              <a:t>Data used for valuation</a:t>
            </a:r>
            <a:endParaRPr lang="nl-NL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20825" y="1988840"/>
            <a:ext cx="7515671" cy="4780260"/>
          </a:xfrm>
        </p:spPr>
        <p:txBody>
          <a:bodyPr/>
          <a:lstStyle/>
          <a:p>
            <a:pPr lvl="0"/>
            <a:r>
              <a:rPr lang="en-US" sz="2800" dirty="0" smtClean="0"/>
              <a:t>Cadastral information</a:t>
            </a:r>
          </a:p>
          <a:p>
            <a:pPr lvl="1"/>
            <a:r>
              <a:rPr lang="en-US" sz="2400" dirty="0" smtClean="0"/>
              <a:t>ownership</a:t>
            </a:r>
          </a:p>
          <a:p>
            <a:pPr lvl="1"/>
            <a:r>
              <a:rPr lang="en-US" sz="2400" dirty="0" smtClean="0"/>
              <a:t>plot size</a:t>
            </a:r>
          </a:p>
          <a:p>
            <a:pPr lvl="0"/>
            <a:r>
              <a:rPr lang="en-US" sz="2800" dirty="0" smtClean="0"/>
              <a:t>Registration of buildings</a:t>
            </a:r>
          </a:p>
          <a:p>
            <a:pPr lvl="1"/>
            <a:r>
              <a:rPr lang="en-US" sz="2400" dirty="0" smtClean="0"/>
              <a:t>residential or not, size and building year</a:t>
            </a:r>
          </a:p>
          <a:p>
            <a:pPr lvl="1"/>
            <a:r>
              <a:rPr lang="en-US" sz="2400" dirty="0" smtClean="0"/>
              <a:t>building activities</a:t>
            </a:r>
          </a:p>
          <a:p>
            <a:pPr lvl="0"/>
            <a:r>
              <a:rPr lang="en-US" sz="2800" dirty="0" smtClean="0"/>
              <a:t>Data collection for valuation</a:t>
            </a:r>
          </a:p>
          <a:p>
            <a:pPr lvl="1"/>
            <a:r>
              <a:rPr lang="en-US" sz="2400" dirty="0" smtClean="0"/>
              <a:t>type of building, quality of materials, maintenance situation, garages, etc.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Property Valuation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89A28-375D-4787-A366-C1B6B90D1ECD}" type="slidenum">
              <a:rPr lang="nl-NL" smtClean="0"/>
              <a:pPr>
                <a:defRPr/>
              </a:pPr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3521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5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47664" y="1772816"/>
            <a:ext cx="7596336" cy="4995664"/>
          </a:xfrm>
        </p:spPr>
        <p:txBody>
          <a:bodyPr/>
          <a:lstStyle/>
          <a:p>
            <a:r>
              <a:rPr lang="en-US" sz="2200" dirty="0" smtClean="0"/>
              <a:t>Independent quality control</a:t>
            </a:r>
          </a:p>
          <a:p>
            <a:endParaRPr lang="en-US" sz="2200" dirty="0" smtClean="0"/>
          </a:p>
          <a:p>
            <a:r>
              <a:rPr lang="en-US" sz="2200" dirty="0" smtClean="0"/>
              <a:t>Fairness for taxpayers living in different municipalities</a:t>
            </a:r>
          </a:p>
          <a:p>
            <a:r>
              <a:rPr lang="en-US" sz="2200" dirty="0" smtClean="0"/>
              <a:t>Because tax offices</a:t>
            </a:r>
            <a:r>
              <a:rPr lang="en-US" sz="2200" baseline="0" dirty="0" smtClean="0"/>
              <a:t> must rely on correct assessed value</a:t>
            </a:r>
          </a:p>
          <a:p>
            <a:r>
              <a:rPr lang="en-US" sz="2200" dirty="0" smtClean="0"/>
              <a:t>Therefore Council for Real Estate Assessment</a:t>
            </a:r>
            <a:endParaRPr lang="en-US" sz="2200" baseline="0" dirty="0" smtClean="0"/>
          </a:p>
          <a:p>
            <a:r>
              <a:rPr lang="en-US" sz="2200" dirty="0" smtClean="0"/>
              <a:t>Our main quality criteria:</a:t>
            </a:r>
          </a:p>
          <a:p>
            <a:pPr lvl="2"/>
            <a:r>
              <a:rPr lang="en-US" sz="1800" dirty="0" smtClean="0"/>
              <a:t>Complete</a:t>
            </a:r>
          </a:p>
          <a:p>
            <a:pPr lvl="2"/>
            <a:r>
              <a:rPr lang="en-US" sz="1800" dirty="0" smtClean="0"/>
              <a:t>Correct (on market level and correct mutual relations)</a:t>
            </a:r>
          </a:p>
          <a:p>
            <a:pPr lvl="2"/>
            <a:r>
              <a:rPr lang="en-US" sz="1800" dirty="0" smtClean="0"/>
              <a:t>In time</a:t>
            </a:r>
            <a:endParaRPr lang="en-US" sz="18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320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03648" y="2060848"/>
            <a:ext cx="7994848" cy="4349080"/>
          </a:xfrm>
        </p:spPr>
        <p:txBody>
          <a:bodyPr/>
          <a:lstStyle/>
          <a:p>
            <a:r>
              <a:rPr lang="en-US" sz="2800" dirty="0" smtClean="0"/>
              <a:t>Set out guidelines</a:t>
            </a:r>
          </a:p>
          <a:p>
            <a:pPr lvl="1"/>
            <a:r>
              <a:rPr lang="en-US" sz="2400" dirty="0" smtClean="0"/>
              <a:t>administration</a:t>
            </a:r>
          </a:p>
          <a:p>
            <a:pPr lvl="1"/>
            <a:r>
              <a:rPr lang="en-US" sz="2400" dirty="0" smtClean="0"/>
              <a:t>valuation</a:t>
            </a:r>
          </a:p>
          <a:p>
            <a:pPr lvl="1"/>
            <a:r>
              <a:rPr lang="en-US" sz="2400" dirty="0" smtClean="0"/>
              <a:t>quality control procedures</a:t>
            </a:r>
          </a:p>
          <a:p>
            <a:r>
              <a:rPr lang="en-US" sz="2800" dirty="0" smtClean="0"/>
              <a:t>Perform audits</a:t>
            </a:r>
          </a:p>
          <a:p>
            <a:r>
              <a:rPr lang="en-US" sz="2800" dirty="0" smtClean="0"/>
              <a:t>Publish results</a:t>
            </a:r>
          </a:p>
          <a:p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827585" y="908720"/>
            <a:ext cx="8316416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9pPr>
          </a:lstStyle>
          <a:p>
            <a:r>
              <a:rPr lang="en-US" sz="3600" kern="0" dirty="0" smtClean="0">
                <a:solidFill>
                  <a:srgbClr val="CCECFF"/>
                </a:solidFill>
              </a:rPr>
              <a:t>Quality control</a:t>
            </a:r>
            <a:endParaRPr lang="nl-NL" sz="3600" kern="0" dirty="0">
              <a:solidFill>
                <a:srgbClr val="CCECFF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679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6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844824"/>
            <a:ext cx="7623175" cy="4924276"/>
          </a:xfrm>
        </p:spPr>
        <p:txBody>
          <a:bodyPr/>
          <a:lstStyle/>
          <a:p>
            <a:r>
              <a:rPr lang="en-US" sz="2200" dirty="0" smtClean="0"/>
              <a:t>Complete system of objections and appeals</a:t>
            </a:r>
          </a:p>
          <a:p>
            <a:endParaRPr lang="en-US" sz="2200" dirty="0" smtClean="0"/>
          </a:p>
          <a:p>
            <a:r>
              <a:rPr lang="en-US" sz="2200" dirty="0" smtClean="0"/>
              <a:t>If value considered incorrect: objection to municipality</a:t>
            </a:r>
          </a:p>
          <a:p>
            <a:pPr lvl="2"/>
            <a:r>
              <a:rPr lang="en-US" sz="1800" dirty="0" smtClean="0"/>
              <a:t>Reconsideration/revaluation of the property</a:t>
            </a:r>
          </a:p>
          <a:p>
            <a:r>
              <a:rPr lang="en-US" sz="2200" dirty="0" smtClean="0"/>
              <a:t>Appeal at three layers of court</a:t>
            </a:r>
          </a:p>
          <a:p>
            <a:pPr lvl="2"/>
            <a:r>
              <a:rPr lang="en-US" sz="1800" dirty="0" smtClean="0"/>
              <a:t>Court</a:t>
            </a:r>
          </a:p>
          <a:p>
            <a:pPr lvl="2"/>
            <a:r>
              <a:rPr lang="en-US" sz="1800" dirty="0" smtClean="0"/>
              <a:t>Court of appeal </a:t>
            </a:r>
          </a:p>
          <a:p>
            <a:pPr lvl="2"/>
            <a:r>
              <a:rPr lang="en-US" sz="1800" dirty="0" smtClean="0"/>
              <a:t>Supreme court</a:t>
            </a:r>
          </a:p>
          <a:p>
            <a:r>
              <a:rPr lang="en-US" sz="2200" dirty="0" smtClean="0"/>
              <a:t>But we encourage informal contact instead of formal objections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30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 smtClean="0">
                <a:solidFill>
                  <a:srgbClr val="CCECFF"/>
                </a:solidFill>
              </a:rPr>
              <a:t>Appeal</a:t>
            </a:r>
            <a:endParaRPr lang="nl-NL" sz="40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</a:t>
            </a:r>
            <a:r>
              <a:rPr lang="en-US" sz="2800" dirty="0" smtClean="0"/>
              <a:t>2016 </a:t>
            </a:r>
            <a:r>
              <a:rPr lang="en-US" sz="2800" dirty="0" smtClean="0"/>
              <a:t>there were:</a:t>
            </a:r>
          </a:p>
          <a:p>
            <a:pPr lvl="1"/>
            <a:r>
              <a:rPr lang="en-US" sz="2400" dirty="0" smtClean="0"/>
              <a:t>1,6% appeals (100.000) for municipalities</a:t>
            </a:r>
          </a:p>
          <a:p>
            <a:r>
              <a:rPr lang="en-US" sz="2800" dirty="0" smtClean="0"/>
              <a:t>In </a:t>
            </a:r>
            <a:r>
              <a:rPr lang="en-US" sz="2800" dirty="0" smtClean="0"/>
              <a:t>2015</a:t>
            </a:r>
            <a:endParaRPr lang="en-US" sz="2800" dirty="0" smtClean="0"/>
          </a:p>
          <a:p>
            <a:pPr lvl="1"/>
            <a:r>
              <a:rPr lang="en-US" sz="2400" dirty="0" smtClean="0"/>
              <a:t>about 10.000 cases in court</a:t>
            </a:r>
          </a:p>
          <a:p>
            <a:r>
              <a:rPr lang="en-US" sz="2800" dirty="0" smtClean="0"/>
              <a:t>Council for real estate assessment is not involved in appeal procedures</a:t>
            </a:r>
          </a:p>
          <a:p>
            <a:r>
              <a:rPr lang="en-US" sz="2800" dirty="0" smtClean="0"/>
              <a:t>About 25% of total costs for appeals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Property Valuation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6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>
                <a:solidFill>
                  <a:schemeClr val="accent1"/>
                </a:solidFill>
              </a:rPr>
              <a:t>Agenda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20825" y="1844824"/>
            <a:ext cx="8154988" cy="4924276"/>
          </a:xfrm>
        </p:spPr>
        <p:txBody>
          <a:bodyPr/>
          <a:lstStyle/>
          <a:p>
            <a:r>
              <a:rPr lang="en-US" sz="2400" noProof="0" dirty="0" smtClean="0"/>
              <a:t>Netherlands</a:t>
            </a:r>
          </a:p>
          <a:p>
            <a:r>
              <a:rPr lang="en-US" sz="2400" noProof="0" dirty="0" smtClean="0"/>
              <a:t>Netherlands Council for Real Estate Assessment</a:t>
            </a:r>
          </a:p>
          <a:p>
            <a:r>
              <a:rPr lang="en-US" sz="2400" noProof="0" dirty="0" smtClean="0"/>
              <a:t>Valuation, the choices made over time</a:t>
            </a:r>
          </a:p>
          <a:p>
            <a:r>
              <a:rPr lang="en-US" sz="2400" noProof="0" dirty="0" smtClean="0"/>
              <a:t>Taxation based on property value</a:t>
            </a:r>
          </a:p>
          <a:p>
            <a:r>
              <a:rPr lang="en-US" sz="2400" noProof="0" dirty="0" smtClean="0"/>
              <a:t>Systems for automated? valuation models</a:t>
            </a:r>
          </a:p>
          <a:p>
            <a:r>
              <a:rPr lang="en-US" sz="2400" noProof="0" dirty="0" smtClean="0"/>
              <a:t>Costs</a:t>
            </a:r>
          </a:p>
          <a:p>
            <a:r>
              <a:rPr lang="en-US" sz="2400" noProof="0" dirty="0" smtClean="0"/>
              <a:t>Recommendations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347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Choice 7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844824"/>
            <a:ext cx="8154988" cy="4924276"/>
          </a:xfrm>
        </p:spPr>
        <p:txBody>
          <a:bodyPr/>
          <a:lstStyle/>
          <a:p>
            <a:pPr lvl="0"/>
            <a:r>
              <a:rPr lang="en-US" sz="2200" dirty="0" smtClean="0"/>
              <a:t>Valuation report for taxpayer</a:t>
            </a:r>
          </a:p>
          <a:p>
            <a:pPr lvl="0"/>
            <a:endParaRPr lang="en-US" sz="2200" dirty="0" smtClean="0"/>
          </a:p>
          <a:p>
            <a:pPr lvl="0"/>
            <a:r>
              <a:rPr lang="en-US" sz="2200" dirty="0" smtClean="0"/>
              <a:t>Assessed value must be explained to taxpayer</a:t>
            </a:r>
          </a:p>
          <a:p>
            <a:pPr lvl="1"/>
            <a:r>
              <a:rPr lang="en-US" sz="1800" dirty="0" smtClean="0"/>
              <a:t>To avoid misunderstanding / to avoid objections</a:t>
            </a:r>
          </a:p>
          <a:p>
            <a:pPr lvl="1"/>
            <a:r>
              <a:rPr lang="en-US" sz="1800" dirty="0" smtClean="0"/>
              <a:t>Valuation</a:t>
            </a:r>
            <a:r>
              <a:rPr lang="en-US" sz="1800" baseline="0" dirty="0" smtClean="0"/>
              <a:t> report on paper when asked for (at start)</a:t>
            </a:r>
          </a:p>
          <a:p>
            <a:pPr lvl="1"/>
            <a:r>
              <a:rPr lang="en-US" sz="1800" baseline="0" dirty="0" smtClean="0"/>
              <a:t>Valuation report available on internet (secured by login)</a:t>
            </a:r>
          </a:p>
          <a:p>
            <a:pPr lvl="1"/>
            <a:r>
              <a:rPr lang="en-US" sz="1800" dirty="0" smtClean="0"/>
              <a:t>Valuation report must be understood by taxpayer </a:t>
            </a:r>
            <a:endParaRPr lang="en-US" sz="1800" dirty="0" smtClean="0"/>
          </a:p>
          <a:p>
            <a:pPr lvl="1"/>
            <a:r>
              <a:rPr lang="en-US" sz="1800" dirty="0" smtClean="0"/>
              <a:t>All values of residential property available</a:t>
            </a:r>
            <a:endParaRPr lang="en-US" sz="1800" dirty="0" smtClean="0"/>
          </a:p>
          <a:p>
            <a:pPr lvl="0"/>
            <a:r>
              <a:rPr lang="en-US" sz="2200" dirty="0" smtClean="0"/>
              <a:t>Informal contact with municipality (</a:t>
            </a:r>
            <a:r>
              <a:rPr lang="en-US" sz="2200" dirty="0" err="1" smtClean="0"/>
              <a:t>valuer</a:t>
            </a:r>
            <a:r>
              <a:rPr lang="en-US" sz="2200" dirty="0" smtClean="0"/>
              <a:t>)</a:t>
            </a:r>
          </a:p>
          <a:p>
            <a:pPr lvl="0"/>
            <a:r>
              <a:rPr lang="en-US" sz="2200" dirty="0" smtClean="0"/>
              <a:t>Taxpayer helps municipality to update information</a:t>
            </a:r>
          </a:p>
          <a:p>
            <a:pPr lvl="1"/>
            <a:r>
              <a:rPr lang="en-US" sz="1800" dirty="0" smtClean="0"/>
              <a:t>Win-win: better information and higher trust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4461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/>
          <p:cNvGrpSpPr/>
          <p:nvPr/>
        </p:nvGrpSpPr>
        <p:grpSpPr>
          <a:xfrm>
            <a:off x="238127" y="100552"/>
            <a:ext cx="8958261" cy="6699933"/>
            <a:chOff x="238127" y="100552"/>
            <a:chExt cx="8958261" cy="6699933"/>
          </a:xfrm>
        </p:grpSpPr>
        <p:sp>
          <p:nvSpPr>
            <p:cNvPr id="7" name="Text Box 37"/>
            <p:cNvSpPr txBox="1">
              <a:spLocks noChangeArrowheads="1"/>
            </p:cNvSpPr>
            <p:nvPr/>
          </p:nvSpPr>
          <p:spPr bwMode="auto">
            <a:xfrm>
              <a:off x="2849563" y="2947566"/>
              <a:ext cx="2447925" cy="431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tIns="10800" bIns="1080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nl-NL" sz="1000"/>
                <a:t>Special characteristics:</a:t>
              </a:r>
            </a:p>
            <a:p>
              <a:pPr>
                <a:spcBef>
                  <a:spcPct val="50000"/>
                </a:spcBef>
              </a:pPr>
              <a:r>
                <a:rPr lang="en-US" altLang="nl-NL" sz="1000"/>
                <a:t>..............................</a:t>
              </a:r>
            </a:p>
          </p:txBody>
        </p:sp>
        <p:grpSp>
          <p:nvGrpSpPr>
            <p:cNvPr id="8" name="Groep 7"/>
            <p:cNvGrpSpPr/>
            <p:nvPr/>
          </p:nvGrpSpPr>
          <p:grpSpPr>
            <a:xfrm>
              <a:off x="238127" y="100552"/>
              <a:ext cx="4606926" cy="6686550"/>
              <a:chOff x="207962" y="95250"/>
              <a:chExt cx="4606926" cy="6686550"/>
            </a:xfrm>
          </p:grpSpPr>
          <p:sp>
            <p:nvSpPr>
              <p:cNvPr id="27" name="Rectangle 2"/>
              <p:cNvSpPr>
                <a:spLocks noChangeArrowheads="1"/>
              </p:cNvSpPr>
              <p:nvPr/>
            </p:nvSpPr>
            <p:spPr bwMode="auto">
              <a:xfrm>
                <a:off x="207962" y="95250"/>
                <a:ext cx="4392613" cy="662709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ctr"/>
                <a:endParaRPr lang="nl-NL" altLang="nl-NL"/>
              </a:p>
            </p:txBody>
          </p:sp>
          <p:pic>
            <p:nvPicPr>
              <p:cNvPr id="28" name="Picture 6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2425" y="248144"/>
                <a:ext cx="1524000" cy="5708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" name="Text Box 7"/>
              <p:cNvSpPr txBox="1">
                <a:spLocks noChangeArrowheads="1"/>
              </p:cNvSpPr>
              <p:nvPr/>
            </p:nvSpPr>
            <p:spPr bwMode="auto">
              <a:xfrm>
                <a:off x="2368550" y="326289"/>
                <a:ext cx="2232025" cy="4281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b="1" dirty="0"/>
                  <a:t>Valuation report</a:t>
                </a:r>
                <a:endParaRPr lang="nl-NL" altLang="nl-NL" b="1" dirty="0"/>
              </a:p>
            </p:txBody>
          </p:sp>
          <p:sp>
            <p:nvSpPr>
              <p:cNvPr id="30" name="Line 8"/>
              <p:cNvSpPr>
                <a:spLocks noChangeShapeType="1"/>
              </p:cNvSpPr>
              <p:nvPr/>
            </p:nvSpPr>
            <p:spPr bwMode="auto">
              <a:xfrm>
                <a:off x="390525" y="752693"/>
                <a:ext cx="381635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/>
              </a:p>
            </p:txBody>
          </p:sp>
          <p:sp>
            <p:nvSpPr>
              <p:cNvPr id="31" name="Line 9"/>
              <p:cNvSpPr>
                <a:spLocks noChangeShapeType="1"/>
              </p:cNvSpPr>
              <p:nvPr/>
            </p:nvSpPr>
            <p:spPr bwMode="auto">
              <a:xfrm>
                <a:off x="423862" y="6396168"/>
                <a:ext cx="381635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/>
              </a:p>
            </p:txBody>
          </p:sp>
          <p:sp>
            <p:nvSpPr>
              <p:cNvPr id="32" name="Text Box 10"/>
              <p:cNvSpPr txBox="1">
                <a:spLocks noChangeArrowheads="1"/>
              </p:cNvSpPr>
              <p:nvPr/>
            </p:nvSpPr>
            <p:spPr bwMode="auto">
              <a:xfrm>
                <a:off x="2379662" y="6389373"/>
                <a:ext cx="1584325" cy="3924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nl-NL" altLang="nl-NL"/>
              </a:p>
            </p:txBody>
          </p:sp>
          <p:sp>
            <p:nvSpPr>
              <p:cNvPr id="33" name="Text Box 11"/>
              <p:cNvSpPr txBox="1">
                <a:spLocks noChangeArrowheads="1"/>
              </p:cNvSpPr>
              <p:nvPr/>
            </p:nvSpPr>
            <p:spPr bwMode="auto">
              <a:xfrm>
                <a:off x="2924175" y="6127755"/>
                <a:ext cx="184150" cy="3924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4" name="Text Box 12"/>
              <p:cNvSpPr txBox="1">
                <a:spLocks noChangeArrowheads="1"/>
              </p:cNvSpPr>
              <p:nvPr/>
            </p:nvSpPr>
            <p:spPr bwMode="auto">
              <a:xfrm>
                <a:off x="1360487" y="6384276"/>
                <a:ext cx="3024188" cy="360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nl-NL" sz="1600" dirty="0"/>
                  <a:t>Assessed value: </a:t>
                </a:r>
                <a:r>
                  <a:rPr lang="en-US" altLang="nl-NL" sz="1600" dirty="0">
                    <a:cs typeface="Arial" charset="0"/>
                  </a:rPr>
                  <a:t>€ ………</a:t>
                </a:r>
              </a:p>
            </p:txBody>
          </p:sp>
          <p:sp>
            <p:nvSpPr>
              <p:cNvPr id="35" name="Line 13"/>
              <p:cNvSpPr>
                <a:spLocks noChangeShapeType="1"/>
              </p:cNvSpPr>
              <p:nvPr/>
            </p:nvSpPr>
            <p:spPr bwMode="auto">
              <a:xfrm>
                <a:off x="352425" y="1760092"/>
                <a:ext cx="381635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/>
              </a:p>
            </p:txBody>
          </p:sp>
          <p:sp>
            <p:nvSpPr>
              <p:cNvPr id="36" name="Line 14"/>
              <p:cNvSpPr>
                <a:spLocks noChangeShapeType="1"/>
              </p:cNvSpPr>
              <p:nvPr/>
            </p:nvSpPr>
            <p:spPr bwMode="auto">
              <a:xfrm>
                <a:off x="352425" y="2714828"/>
                <a:ext cx="381635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/>
              </a:p>
            </p:txBody>
          </p:sp>
          <p:sp>
            <p:nvSpPr>
              <p:cNvPr id="37" name="Line 16"/>
              <p:cNvSpPr>
                <a:spLocks noChangeShapeType="1"/>
              </p:cNvSpPr>
              <p:nvPr/>
            </p:nvSpPr>
            <p:spPr bwMode="auto">
              <a:xfrm>
                <a:off x="352425" y="3652576"/>
                <a:ext cx="381635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nl-NL"/>
              </a:p>
            </p:txBody>
          </p:sp>
          <p:sp>
            <p:nvSpPr>
              <p:cNvPr id="38" name="Text Box 20"/>
              <p:cNvSpPr txBox="1">
                <a:spLocks noChangeArrowheads="1"/>
              </p:cNvSpPr>
              <p:nvPr/>
            </p:nvSpPr>
            <p:spPr bwMode="auto">
              <a:xfrm>
                <a:off x="279400" y="3610106"/>
                <a:ext cx="3024188" cy="326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400" b="1"/>
                  <a:t>Market data</a:t>
                </a:r>
                <a:endParaRPr lang="en-US" altLang="nl-NL" sz="1400" b="1">
                  <a:cs typeface="Arial" charset="0"/>
                </a:endParaRPr>
              </a:p>
            </p:txBody>
          </p:sp>
          <p:grpSp>
            <p:nvGrpSpPr>
              <p:cNvPr id="39" name="Group 33"/>
              <p:cNvGrpSpPr>
                <a:grpSpLocks/>
              </p:cNvGrpSpPr>
              <p:nvPr/>
            </p:nvGrpSpPr>
            <p:grpSpPr bwMode="auto">
              <a:xfrm>
                <a:off x="279400" y="728909"/>
                <a:ext cx="3030538" cy="983616"/>
                <a:chOff x="385" y="848"/>
                <a:chExt cx="1909" cy="579"/>
              </a:xfrm>
            </p:grpSpPr>
            <p:sp>
              <p:nvSpPr>
                <p:cNvPr id="50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89" y="848"/>
                  <a:ext cx="1905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nl-NL" sz="1400" b="1"/>
                    <a:t>Property location</a:t>
                  </a:r>
                  <a:endParaRPr lang="en-US" altLang="nl-NL" sz="1400" b="1">
                    <a:cs typeface="Arial" charset="0"/>
                  </a:endParaRPr>
                </a:p>
              </p:txBody>
            </p:sp>
            <p:sp>
              <p:nvSpPr>
                <p:cNvPr id="5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85" y="1029"/>
                  <a:ext cx="1905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tIns="10800" bIns="1080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charset="0"/>
                      <a:ea typeface="+mn-ea"/>
                      <a:cs typeface="+mn-cs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altLang="nl-NL" sz="1000"/>
                    <a:t>Street:	……………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nl-NL" sz="1000"/>
                    <a:t>Number:	……………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altLang="nl-NL" sz="1000">
                      <a:cs typeface="Arial" charset="0"/>
                    </a:rPr>
                    <a:t>Residence:	……………</a:t>
                  </a:r>
                </a:p>
              </p:txBody>
            </p:sp>
          </p:grpSp>
          <p:sp>
            <p:nvSpPr>
              <p:cNvPr id="40" name="Text Box 19"/>
              <p:cNvSpPr txBox="1">
                <a:spLocks noChangeArrowheads="1"/>
              </p:cNvSpPr>
              <p:nvPr/>
            </p:nvSpPr>
            <p:spPr bwMode="auto">
              <a:xfrm>
                <a:off x="279400" y="2691045"/>
                <a:ext cx="3024188" cy="326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400" b="1"/>
                  <a:t>Object characteristics</a:t>
                </a:r>
                <a:endParaRPr lang="en-US" altLang="nl-NL" sz="1400" b="1">
                  <a:cs typeface="Arial" charset="0"/>
                </a:endParaRPr>
              </a:p>
            </p:txBody>
          </p:sp>
          <p:sp>
            <p:nvSpPr>
              <p:cNvPr id="41" name="Text Box 22"/>
              <p:cNvSpPr txBox="1">
                <a:spLocks noChangeArrowheads="1"/>
              </p:cNvSpPr>
              <p:nvPr/>
            </p:nvSpPr>
            <p:spPr bwMode="auto">
              <a:xfrm>
                <a:off x="279400" y="2940771"/>
                <a:ext cx="3024188" cy="676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000"/>
                  <a:t>Type:	……………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1000"/>
                  <a:t>Building year:	……………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1000">
                    <a:cs typeface="Arial" charset="0"/>
                  </a:rPr>
                  <a:t>Size:	……………</a:t>
                </a:r>
              </a:p>
            </p:txBody>
          </p:sp>
          <p:sp>
            <p:nvSpPr>
              <p:cNvPr id="42" name="Text Box 23"/>
              <p:cNvSpPr txBox="1">
                <a:spLocks noChangeArrowheads="1"/>
              </p:cNvSpPr>
              <p:nvPr/>
            </p:nvSpPr>
            <p:spPr bwMode="auto">
              <a:xfrm>
                <a:off x="279400" y="4641289"/>
                <a:ext cx="1727200" cy="1822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Street: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Number: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>
                    <a:cs typeface="Arial" charset="0"/>
                  </a:rPr>
                  <a:t>Residence:	 ………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Type: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Building year: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date: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price: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Assessed value: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endParaRPr lang="en-US" altLang="nl-NL" sz="900" dirty="0"/>
              </a:p>
            </p:txBody>
          </p:sp>
          <p:sp>
            <p:nvSpPr>
              <p:cNvPr id="43" name="Text Box 28"/>
              <p:cNvSpPr txBox="1">
                <a:spLocks noChangeArrowheads="1"/>
              </p:cNvSpPr>
              <p:nvPr/>
            </p:nvSpPr>
            <p:spPr bwMode="auto">
              <a:xfrm>
                <a:off x="1647825" y="4641289"/>
                <a:ext cx="1727200" cy="1822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Street: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Number: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>
                    <a:cs typeface="Arial" charset="0"/>
                  </a:rPr>
                  <a:t>Residence:	 ………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Type: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Building year: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date: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price: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Assessed value: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endParaRPr lang="en-US" altLang="nl-NL" sz="900" dirty="0"/>
              </a:p>
            </p:txBody>
          </p:sp>
          <p:sp>
            <p:nvSpPr>
              <p:cNvPr id="44" name="Text Box 29"/>
              <p:cNvSpPr txBox="1">
                <a:spLocks noChangeArrowheads="1"/>
              </p:cNvSpPr>
              <p:nvPr/>
            </p:nvSpPr>
            <p:spPr bwMode="auto">
              <a:xfrm>
                <a:off x="3087688" y="4641289"/>
                <a:ext cx="1727200" cy="1822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Street: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Number: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>
                    <a:cs typeface="Arial" charset="0"/>
                  </a:rPr>
                  <a:t>Residence:	 ………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Type: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Building year: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date: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price: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Assessed value:	</a:t>
                </a:r>
                <a:r>
                  <a:rPr lang="en-US" altLang="nl-NL" sz="900" dirty="0">
                    <a:cs typeface="Arial" charset="0"/>
                  </a:rPr>
                  <a:t> ………</a:t>
                </a:r>
                <a:endParaRPr lang="en-US" altLang="nl-NL" sz="900" dirty="0"/>
              </a:p>
              <a:p>
                <a:pPr>
                  <a:spcBef>
                    <a:spcPct val="50000"/>
                  </a:spcBef>
                </a:pPr>
                <a:endParaRPr lang="en-US" altLang="nl-NL" sz="900" dirty="0"/>
              </a:p>
            </p:txBody>
          </p:sp>
          <p:sp>
            <p:nvSpPr>
              <p:cNvPr id="45" name="Text Box 31"/>
              <p:cNvSpPr txBox="1">
                <a:spLocks noChangeArrowheads="1"/>
              </p:cNvSpPr>
              <p:nvPr/>
            </p:nvSpPr>
            <p:spPr bwMode="auto">
              <a:xfrm>
                <a:off x="279400" y="4457816"/>
                <a:ext cx="3024188" cy="1868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000">
                    <a:cs typeface="Arial" charset="0"/>
                  </a:rPr>
                  <a:t>Other relevant market data:</a:t>
                </a:r>
              </a:p>
            </p:txBody>
          </p:sp>
          <p:sp>
            <p:nvSpPr>
              <p:cNvPr id="46" name="Text Box 18"/>
              <p:cNvSpPr txBox="1">
                <a:spLocks noChangeArrowheads="1"/>
              </p:cNvSpPr>
              <p:nvPr/>
            </p:nvSpPr>
            <p:spPr bwMode="auto">
              <a:xfrm>
                <a:off x="279400" y="1736309"/>
                <a:ext cx="3024188" cy="326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400" b="1"/>
                  <a:t>Cadastral information</a:t>
                </a:r>
                <a:endParaRPr lang="en-US" altLang="nl-NL" sz="1400" b="1">
                  <a:cs typeface="Arial" charset="0"/>
                </a:endParaRPr>
              </a:p>
            </p:txBody>
          </p:sp>
          <p:sp>
            <p:nvSpPr>
              <p:cNvPr id="47" name="Text Box 32"/>
              <p:cNvSpPr txBox="1">
                <a:spLocks noChangeArrowheads="1"/>
              </p:cNvSpPr>
              <p:nvPr/>
            </p:nvSpPr>
            <p:spPr bwMode="auto">
              <a:xfrm>
                <a:off x="296863" y="1967348"/>
                <a:ext cx="3816350" cy="7078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000" dirty="0"/>
                  <a:t>Municipality:</a:t>
                </a:r>
                <a:r>
                  <a:rPr lang="en-US" altLang="nl-NL" sz="900" dirty="0"/>
                  <a:t>	</a:t>
                </a:r>
                <a:r>
                  <a:rPr lang="en-US" altLang="nl-NL" sz="1000" dirty="0" smtClean="0"/>
                  <a:t>Parcel </a:t>
                </a:r>
                <a:r>
                  <a:rPr lang="en-US" altLang="nl-NL" sz="1000" dirty="0"/>
                  <a:t>number:	</a:t>
                </a:r>
                <a:r>
                  <a:rPr lang="en-US" altLang="nl-NL" sz="1000" dirty="0" smtClean="0"/>
                  <a:t>Size</a:t>
                </a:r>
                <a:r>
                  <a:rPr lang="en-US" altLang="nl-NL" sz="1000" dirty="0"/>
                  <a:t>: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1000" dirty="0"/>
                  <a:t>……………	</a:t>
                </a:r>
                <a:r>
                  <a:rPr lang="en-US" altLang="nl-NL" sz="1000" dirty="0" smtClean="0"/>
                  <a:t>……………</a:t>
                </a:r>
                <a:r>
                  <a:rPr lang="en-US" altLang="nl-NL" sz="1000" dirty="0"/>
                  <a:t>	</a:t>
                </a:r>
                <a:r>
                  <a:rPr lang="en-US" altLang="nl-NL" sz="1000" dirty="0" smtClean="0"/>
                  <a:t>……………</a:t>
                </a:r>
                <a:endParaRPr lang="en-US" altLang="nl-NL" sz="1000" dirty="0"/>
              </a:p>
              <a:p>
                <a:pPr>
                  <a:spcBef>
                    <a:spcPct val="50000"/>
                  </a:spcBef>
                </a:pPr>
                <a:r>
                  <a:rPr lang="en-US" altLang="nl-NL" sz="1000" dirty="0"/>
                  <a:t>……………	</a:t>
                </a:r>
                <a:r>
                  <a:rPr lang="en-US" altLang="nl-NL" sz="1000" dirty="0" smtClean="0"/>
                  <a:t>……………</a:t>
                </a:r>
                <a:r>
                  <a:rPr lang="en-US" altLang="nl-NL" sz="1000" dirty="0"/>
                  <a:t>	</a:t>
                </a:r>
                <a:r>
                  <a:rPr lang="en-US" altLang="nl-NL" sz="1000" dirty="0" smtClean="0"/>
                  <a:t>……………</a:t>
                </a:r>
                <a:endParaRPr lang="nl-NL" altLang="nl-NL" sz="1000" dirty="0"/>
              </a:p>
            </p:txBody>
          </p:sp>
          <p:sp>
            <p:nvSpPr>
              <p:cNvPr id="48" name="Text Box 40"/>
              <p:cNvSpPr txBox="1">
                <a:spLocks noChangeArrowheads="1"/>
              </p:cNvSpPr>
              <p:nvPr/>
            </p:nvSpPr>
            <p:spPr bwMode="auto">
              <a:xfrm>
                <a:off x="279400" y="4031413"/>
                <a:ext cx="4194176" cy="4385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Selling date:	</a:t>
                </a:r>
                <a:r>
                  <a:rPr lang="en-US" altLang="nl-NL" sz="900" dirty="0" smtClean="0"/>
                  <a:t>Selling </a:t>
                </a:r>
                <a:r>
                  <a:rPr lang="en-US" altLang="nl-NL" sz="900" dirty="0"/>
                  <a:t>price:	</a:t>
                </a:r>
                <a:r>
                  <a:rPr lang="en-US" altLang="nl-NL" sz="900" dirty="0" smtClean="0"/>
                  <a:t>Special </a:t>
                </a:r>
                <a:r>
                  <a:rPr lang="en-US" altLang="nl-NL" sz="900" dirty="0"/>
                  <a:t>circumstances: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altLang="nl-NL" sz="900" dirty="0"/>
                  <a:t>……………	</a:t>
                </a:r>
                <a:r>
                  <a:rPr lang="en-US" altLang="nl-NL" sz="900" dirty="0" smtClean="0"/>
                  <a:t>……………</a:t>
                </a:r>
                <a:r>
                  <a:rPr lang="en-US" altLang="nl-NL" sz="900" dirty="0"/>
                  <a:t>	</a:t>
                </a:r>
                <a:r>
                  <a:rPr lang="en-US" altLang="nl-NL" sz="900" dirty="0" smtClean="0"/>
                  <a:t>……………</a:t>
                </a:r>
                <a:endParaRPr lang="en-US" altLang="nl-NL" sz="900" dirty="0"/>
              </a:p>
            </p:txBody>
          </p:sp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279400" y="3871724"/>
                <a:ext cx="3024188" cy="1868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tIns="10800" bIns="10800">
                <a:spAutoFit/>
              </a:bodyPr>
              <a:lstStyle>
                <a:defPPr>
                  <a:defRPr lang="nl-NL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nl-NL" sz="1000" dirty="0">
                    <a:cs typeface="Arial" charset="0"/>
                  </a:rPr>
                  <a:t>The appraised property is sold:</a:t>
                </a:r>
              </a:p>
            </p:txBody>
          </p:sp>
        </p:grpSp>
        <p:sp>
          <p:nvSpPr>
            <p:cNvPr id="9" name="Rechthoek 8"/>
            <p:cNvSpPr/>
            <p:nvPr/>
          </p:nvSpPr>
          <p:spPr>
            <a:xfrm>
              <a:off x="314325" y="764119"/>
              <a:ext cx="1852613" cy="895351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0" name="Rechte verbindingslijn met pijl 9"/>
            <p:cNvCxnSpPr>
              <a:stCxn id="9" idx="3"/>
              <a:endCxn id="11" idx="1"/>
            </p:cNvCxnSpPr>
            <p:nvPr/>
          </p:nvCxnSpPr>
          <p:spPr>
            <a:xfrm flipV="1">
              <a:off x="2166938" y="1208985"/>
              <a:ext cx="2557462" cy="281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kstvak 10"/>
            <p:cNvSpPr txBox="1"/>
            <p:nvPr/>
          </p:nvSpPr>
          <p:spPr>
            <a:xfrm>
              <a:off x="4724400" y="978152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err="1" smtClean="0">
                  <a:solidFill>
                    <a:schemeClr val="bg1"/>
                  </a:solidFill>
                  <a:latin typeface="+mn-lt"/>
                </a:rPr>
                <a:t>Address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2" name="Rechthoek 11"/>
            <p:cNvSpPr/>
            <p:nvPr/>
          </p:nvSpPr>
          <p:spPr>
            <a:xfrm>
              <a:off x="314325" y="1760091"/>
              <a:ext cx="2609850" cy="915143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3" name="Rechte verbindingslijn met pijl 12"/>
            <p:cNvCxnSpPr/>
            <p:nvPr/>
          </p:nvCxnSpPr>
          <p:spPr>
            <a:xfrm>
              <a:off x="2924175" y="2225567"/>
              <a:ext cx="1800225" cy="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kstvak 13"/>
            <p:cNvSpPr txBox="1"/>
            <p:nvPr/>
          </p:nvSpPr>
          <p:spPr>
            <a:xfrm>
              <a:off x="4738688" y="1994734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err="1" smtClean="0">
                  <a:solidFill>
                    <a:schemeClr val="bg1"/>
                  </a:solidFill>
                  <a:latin typeface="+mn-lt"/>
                </a:rPr>
                <a:t>Cadastre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" name="Rechthoek 14"/>
            <p:cNvSpPr/>
            <p:nvPr/>
          </p:nvSpPr>
          <p:spPr>
            <a:xfrm>
              <a:off x="315913" y="2740876"/>
              <a:ext cx="2032001" cy="878755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6" name="Rechte verbindingslijn met pijl 15"/>
            <p:cNvCxnSpPr/>
            <p:nvPr/>
          </p:nvCxnSpPr>
          <p:spPr>
            <a:xfrm>
              <a:off x="2347914" y="3180253"/>
              <a:ext cx="2390774" cy="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kstvak 16"/>
            <p:cNvSpPr txBox="1"/>
            <p:nvPr/>
          </p:nvSpPr>
          <p:spPr>
            <a:xfrm>
              <a:off x="4738688" y="2932483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smtClean="0">
                  <a:solidFill>
                    <a:schemeClr val="bg1"/>
                  </a:solidFill>
                  <a:latin typeface="+mn-lt"/>
                </a:rPr>
                <a:t>Buildings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8" name="Rechthoek 17"/>
            <p:cNvSpPr/>
            <p:nvPr/>
          </p:nvSpPr>
          <p:spPr>
            <a:xfrm>
              <a:off x="325439" y="3871723"/>
              <a:ext cx="3208337" cy="586093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9" name="Rechte verbindingslijn met pijl 18"/>
            <p:cNvCxnSpPr/>
            <p:nvPr/>
          </p:nvCxnSpPr>
          <p:spPr>
            <a:xfrm>
              <a:off x="3543301" y="4164769"/>
              <a:ext cx="1195387" cy="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kstvak 19"/>
            <p:cNvSpPr txBox="1"/>
            <p:nvPr/>
          </p:nvSpPr>
          <p:spPr>
            <a:xfrm>
              <a:off x="4724400" y="3933936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smtClean="0">
                  <a:solidFill>
                    <a:schemeClr val="bg1"/>
                  </a:solidFill>
                </a:rPr>
                <a:t>Market data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1" name="Rechthoek 20"/>
            <p:cNvSpPr/>
            <p:nvPr/>
          </p:nvSpPr>
          <p:spPr>
            <a:xfrm>
              <a:off x="306390" y="4646591"/>
              <a:ext cx="4197351" cy="1682679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2" name="Rechte verbindingslijn met pijl 21"/>
            <p:cNvCxnSpPr/>
            <p:nvPr/>
          </p:nvCxnSpPr>
          <p:spPr>
            <a:xfrm>
              <a:off x="4503741" y="5557743"/>
              <a:ext cx="220659" cy="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kstvak 22"/>
            <p:cNvSpPr txBox="1"/>
            <p:nvPr/>
          </p:nvSpPr>
          <p:spPr>
            <a:xfrm>
              <a:off x="4724400" y="5326910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err="1" smtClean="0">
                  <a:solidFill>
                    <a:schemeClr val="bg1"/>
                  </a:solidFill>
                </a:rPr>
                <a:t>Comparables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4" name="Rechthoek 23"/>
            <p:cNvSpPr/>
            <p:nvPr/>
          </p:nvSpPr>
          <p:spPr>
            <a:xfrm>
              <a:off x="1929607" y="6413842"/>
              <a:ext cx="2574135" cy="293046"/>
            </a:xfrm>
            <a:prstGeom prst="rect">
              <a:avLst/>
            </a:prstGeom>
            <a:solidFill>
              <a:srgbClr val="9EB2DA">
                <a:alpha val="50000"/>
              </a:srgbClr>
            </a:solidFill>
            <a:ln>
              <a:solidFill>
                <a:srgbClr val="2D26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5" name="Rechte verbindingslijn met pijl 24"/>
            <p:cNvCxnSpPr/>
            <p:nvPr/>
          </p:nvCxnSpPr>
          <p:spPr>
            <a:xfrm>
              <a:off x="4503740" y="6560365"/>
              <a:ext cx="220659" cy="0"/>
            </a:xfrm>
            <a:prstGeom prst="straightConnector1">
              <a:avLst/>
            </a:prstGeom>
            <a:ln w="31750">
              <a:solidFill>
                <a:srgbClr val="2D268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kstvak 25"/>
            <p:cNvSpPr txBox="1"/>
            <p:nvPr/>
          </p:nvSpPr>
          <p:spPr>
            <a:xfrm>
              <a:off x="4686300" y="6338820"/>
              <a:ext cx="4457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smtClean="0">
                  <a:solidFill>
                    <a:schemeClr val="bg1"/>
                  </a:solidFill>
                  <a:latin typeface="+mn-lt"/>
                </a:rPr>
                <a:t>Value</a:t>
              </a:r>
              <a:endParaRPr lang="nl-NL" sz="240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86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8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916832"/>
            <a:ext cx="8154988" cy="4852268"/>
          </a:xfrm>
        </p:spPr>
        <p:txBody>
          <a:bodyPr/>
          <a:lstStyle/>
          <a:p>
            <a:r>
              <a:rPr lang="en-US" sz="2200" dirty="0" smtClean="0"/>
              <a:t>Increase</a:t>
            </a:r>
            <a:r>
              <a:rPr lang="en-US" sz="2200" baseline="0" dirty="0" smtClean="0"/>
              <a:t> official use of formal assessed value</a:t>
            </a:r>
          </a:p>
          <a:p>
            <a:endParaRPr lang="en-US" sz="2200" baseline="0" dirty="0" smtClean="0"/>
          </a:p>
          <a:p>
            <a:r>
              <a:rPr lang="en-US" sz="2200" dirty="0" smtClean="0"/>
              <a:t>Efficiency: same costs, more revenues</a:t>
            </a:r>
          </a:p>
          <a:p>
            <a:r>
              <a:rPr lang="en-US" sz="2200" dirty="0" smtClean="0"/>
              <a:t>As much taxes as possible</a:t>
            </a:r>
          </a:p>
          <a:p>
            <a:pPr lvl="2"/>
            <a:r>
              <a:rPr lang="en-US" sz="1800" dirty="0" smtClean="0"/>
              <a:t>Not only property tax, but for instance </a:t>
            </a:r>
            <a:r>
              <a:rPr lang="en-US" sz="1800" dirty="0" err="1" smtClean="0"/>
              <a:t>als</a:t>
            </a:r>
            <a:r>
              <a:rPr lang="en-US" sz="1800" dirty="0" smtClean="0"/>
              <a:t> inheritance tax</a:t>
            </a:r>
          </a:p>
          <a:p>
            <a:r>
              <a:rPr lang="en-US" sz="2200" dirty="0" smtClean="0"/>
              <a:t>Prevent fraud on sales or mortgages</a:t>
            </a:r>
          </a:p>
          <a:p>
            <a:r>
              <a:rPr lang="en-US" sz="2200" dirty="0" smtClean="0"/>
              <a:t>Set maximum rent price for social housing</a:t>
            </a:r>
          </a:p>
          <a:p>
            <a:r>
              <a:rPr lang="en-US" sz="2200" dirty="0" smtClean="0"/>
              <a:t>But also informal use of assessed value</a:t>
            </a:r>
          </a:p>
          <a:p>
            <a:pPr lvl="2"/>
            <a:r>
              <a:rPr lang="en-US" sz="1800" dirty="0" smtClean="0"/>
              <a:t>Insurance companies ask assessed value from there clients</a:t>
            </a:r>
          </a:p>
          <a:p>
            <a:endParaRPr lang="en-US" baseline="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28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CCECFF"/>
                </a:solidFill>
              </a:rPr>
              <a:t>Taxation based on property value</a:t>
            </a:r>
            <a:endParaRPr lang="en-US" sz="40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2060848"/>
            <a:ext cx="7623175" cy="4708252"/>
          </a:xfrm>
        </p:spPr>
        <p:txBody>
          <a:bodyPr/>
          <a:lstStyle/>
          <a:p>
            <a:r>
              <a:rPr lang="en-US" sz="2200" dirty="0" smtClean="0"/>
              <a:t>Municipalities</a:t>
            </a:r>
          </a:p>
          <a:p>
            <a:pPr lvl="2"/>
            <a:r>
              <a:rPr lang="en-US" sz="1800" dirty="0" smtClean="0"/>
              <a:t>Real</a:t>
            </a:r>
            <a:r>
              <a:rPr lang="en-US" sz="1800" baseline="0" dirty="0" smtClean="0"/>
              <a:t> estate tax for owners (residential and non-residential) and users (non-residential)</a:t>
            </a:r>
          </a:p>
          <a:p>
            <a:pPr lvl="2"/>
            <a:r>
              <a:rPr lang="en-US" sz="1800" baseline="0" dirty="0" smtClean="0"/>
              <a:t>Municipal council sets tax rate (residential average 0,15%)</a:t>
            </a:r>
          </a:p>
          <a:p>
            <a:pPr lvl="2"/>
            <a:r>
              <a:rPr lang="en-US" sz="1800" baseline="0" dirty="0" smtClean="0"/>
              <a:t>Tax bill in January or </a:t>
            </a:r>
            <a:r>
              <a:rPr lang="en-US" sz="1800" dirty="0"/>
              <a:t>F</a:t>
            </a:r>
            <a:r>
              <a:rPr lang="en-US" sz="1800" baseline="0" dirty="0" smtClean="0"/>
              <a:t>ebruary (includes other taxes and duties) and formal assessment of value</a:t>
            </a:r>
          </a:p>
          <a:p>
            <a:r>
              <a:rPr lang="en-US" sz="2200" dirty="0" err="1" smtClean="0"/>
              <a:t>Polderboards</a:t>
            </a:r>
            <a:endParaRPr lang="en-US" sz="2200" dirty="0" smtClean="0"/>
          </a:p>
          <a:p>
            <a:pPr lvl="2"/>
            <a:r>
              <a:rPr lang="en-US" sz="1800" dirty="0" smtClean="0"/>
              <a:t>Real estate tax for owners of built up properties</a:t>
            </a:r>
          </a:p>
          <a:p>
            <a:r>
              <a:rPr lang="en-US" sz="2200" dirty="0" smtClean="0"/>
              <a:t>National revenue taxes</a:t>
            </a:r>
          </a:p>
          <a:p>
            <a:pPr lvl="2"/>
            <a:r>
              <a:rPr lang="en-US" sz="1800" dirty="0" smtClean="0"/>
              <a:t>Imputed income as part of Income Tax (owner occupied)</a:t>
            </a:r>
          </a:p>
          <a:p>
            <a:pPr lvl="2"/>
            <a:r>
              <a:rPr lang="en-US" sz="1800" dirty="0" smtClean="0"/>
              <a:t>Landlord tax</a:t>
            </a:r>
          </a:p>
          <a:p>
            <a:pPr lvl="2"/>
            <a:r>
              <a:rPr lang="en-US" sz="1800" dirty="0" smtClean="0"/>
              <a:t>Inheritance tax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35226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>
                <a:solidFill>
                  <a:srgbClr val="CCECFF"/>
                </a:solidFill>
              </a:rPr>
              <a:t>Systems automated valuation models</a:t>
            </a:r>
            <a:endParaRPr lang="en-US" sz="34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47664" y="1844824"/>
            <a:ext cx="7596336" cy="4419600"/>
          </a:xfrm>
        </p:spPr>
        <p:txBody>
          <a:bodyPr/>
          <a:lstStyle/>
          <a:p>
            <a:r>
              <a:rPr lang="en-US" sz="2200" dirty="0" smtClean="0"/>
              <a:t>8,6 million valuations each year need automated tools</a:t>
            </a:r>
          </a:p>
          <a:p>
            <a:r>
              <a:rPr lang="en-US" sz="2200" dirty="0" smtClean="0"/>
              <a:t>Systems developed my market</a:t>
            </a:r>
            <a:r>
              <a:rPr lang="en-US" sz="2200" baseline="0" dirty="0" smtClean="0"/>
              <a:t> competition</a:t>
            </a:r>
          </a:p>
          <a:p>
            <a:pPr lvl="1"/>
            <a:r>
              <a:rPr lang="en-US" sz="2000" dirty="0" smtClean="0"/>
              <a:t>5 -7 specialized firms that sell these systems to municipalities</a:t>
            </a:r>
          </a:p>
          <a:p>
            <a:r>
              <a:rPr lang="en-US" sz="2200" baseline="0" dirty="0" smtClean="0"/>
              <a:t>Special for demands in the Netherlands</a:t>
            </a:r>
          </a:p>
          <a:p>
            <a:pPr lvl="1"/>
            <a:r>
              <a:rPr lang="en-US" sz="2000" dirty="0" smtClean="0"/>
              <a:t>Automated valuation reports</a:t>
            </a:r>
          </a:p>
          <a:p>
            <a:pPr lvl="1"/>
            <a:r>
              <a:rPr lang="en-US" sz="2000" dirty="0" smtClean="0"/>
              <a:t>Value on market level (for individual property)</a:t>
            </a:r>
          </a:p>
          <a:p>
            <a:pPr lvl="1"/>
            <a:r>
              <a:rPr lang="en-US" sz="2000" baseline="0" dirty="0" smtClean="0"/>
              <a:t>More often based on clustering of groups than on MRA</a:t>
            </a:r>
          </a:p>
          <a:p>
            <a:pPr lvl="1"/>
            <a:r>
              <a:rPr lang="en-US" sz="2000" dirty="0" smtClean="0"/>
              <a:t>Individual corrections on calculation made by model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16187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CCECFF"/>
                </a:solidFill>
              </a:rPr>
              <a:t>Costs of assessments</a:t>
            </a:r>
            <a:endParaRPr lang="en-US" sz="36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916832"/>
            <a:ext cx="7623175" cy="4852268"/>
          </a:xfrm>
        </p:spPr>
        <p:txBody>
          <a:bodyPr/>
          <a:lstStyle/>
          <a:p>
            <a:r>
              <a:rPr lang="en-US" sz="2200" dirty="0" smtClean="0"/>
              <a:t>Costs around € 150 million per </a:t>
            </a:r>
            <a:r>
              <a:rPr lang="en-US" sz="2200" dirty="0" smtClean="0"/>
              <a:t>year</a:t>
            </a:r>
          </a:p>
          <a:p>
            <a:pPr lvl="2"/>
            <a:r>
              <a:rPr lang="en-US" sz="1400" dirty="0" smtClean="0"/>
              <a:t>€ 17,- per property per year</a:t>
            </a:r>
            <a:endParaRPr lang="en-US" sz="1400" dirty="0" smtClean="0"/>
          </a:p>
          <a:p>
            <a:pPr lvl="2"/>
            <a:r>
              <a:rPr lang="en-US" sz="2000" dirty="0" smtClean="0"/>
              <a:t>80 – 90% salary of staff and overhead</a:t>
            </a:r>
          </a:p>
          <a:p>
            <a:r>
              <a:rPr lang="en-US" sz="2200" dirty="0" smtClean="0"/>
              <a:t>Cost of valuations:1,5% of tax revenues</a:t>
            </a:r>
          </a:p>
          <a:p>
            <a:r>
              <a:rPr lang="en-US" sz="2200" dirty="0" smtClean="0"/>
              <a:t>Other costs property tax: 4,5% of tax revenues</a:t>
            </a:r>
          </a:p>
          <a:p>
            <a:r>
              <a:rPr lang="en-US" sz="2200" dirty="0" smtClean="0"/>
              <a:t>Costs valuation include:</a:t>
            </a:r>
          </a:p>
          <a:p>
            <a:pPr lvl="1"/>
            <a:r>
              <a:rPr lang="en-US" sz="2000" dirty="0" smtClean="0"/>
              <a:t>Updating and quality control data (30%)</a:t>
            </a:r>
          </a:p>
          <a:p>
            <a:pPr lvl="1"/>
            <a:r>
              <a:rPr lang="en-US" sz="2000" dirty="0" smtClean="0"/>
              <a:t>Market analysis, optimizing valuation model, controls (30%)</a:t>
            </a:r>
          </a:p>
          <a:p>
            <a:pPr lvl="1"/>
            <a:r>
              <a:rPr lang="en-US" sz="2000" dirty="0" smtClean="0"/>
              <a:t>Objections and appeals (30%)</a:t>
            </a:r>
          </a:p>
          <a:p>
            <a:pPr lvl="1"/>
            <a:r>
              <a:rPr lang="en-US" sz="2000" dirty="0" smtClean="0"/>
              <a:t>Rest (10%)</a:t>
            </a:r>
            <a:endParaRPr lang="en-US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980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47664" y="1772816"/>
            <a:ext cx="7560840" cy="4246984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Earn </a:t>
            </a:r>
            <a:r>
              <a:rPr lang="en-US" sz="2400" dirty="0"/>
              <a:t>trust of taxpayers (</a:t>
            </a:r>
            <a:r>
              <a:rPr lang="en-US" sz="2400" dirty="0" smtClean="0"/>
              <a:t>fair, </a:t>
            </a:r>
            <a:r>
              <a:rPr lang="en-US" sz="2400" dirty="0" smtClean="0"/>
              <a:t>understandable, </a:t>
            </a:r>
            <a:r>
              <a:rPr lang="en-US" sz="2400" dirty="0" err="1" smtClean="0"/>
              <a:t>transparant</a:t>
            </a:r>
            <a:r>
              <a:rPr lang="en-US" sz="2400" dirty="0" smtClean="0"/>
              <a:t> </a:t>
            </a:r>
            <a:r>
              <a:rPr lang="en-US" sz="2400" dirty="0"/>
              <a:t>and influence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Try to limit the number of exemptions in the tax system</a:t>
            </a:r>
          </a:p>
          <a:p>
            <a:r>
              <a:rPr lang="en-US" sz="2400" noProof="0" dirty="0" smtClean="0"/>
              <a:t>Annual valuation of market value, many advantages, but you have to grow into the system</a:t>
            </a:r>
          </a:p>
          <a:p>
            <a:r>
              <a:rPr lang="en-US" sz="2400" noProof="0" dirty="0" smtClean="0"/>
              <a:t>Clear expectations of valuations: a good model is not the same as good individual values</a:t>
            </a:r>
          </a:p>
          <a:p>
            <a:r>
              <a:rPr lang="en-US" sz="2400" dirty="0" smtClean="0"/>
              <a:t>Buying a tool doesn’t make valuation models</a:t>
            </a:r>
            <a:endParaRPr lang="en-US" sz="2400" noProof="0" dirty="0" smtClean="0"/>
          </a:p>
          <a:p>
            <a:r>
              <a:rPr lang="en-US" sz="2400" noProof="0" dirty="0" smtClean="0"/>
              <a:t>Valuation model is important, but good data (object-characteristics, market, etc.) are much more important</a:t>
            </a:r>
          </a:p>
          <a:p>
            <a:endParaRPr lang="en-US" sz="2800" noProof="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Recommendations</a:t>
            </a:r>
            <a:endParaRPr lang="en-US" noProof="0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3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1547813" y="2276872"/>
            <a:ext cx="7596187" cy="4419600"/>
          </a:xfrm>
        </p:spPr>
        <p:txBody>
          <a:bodyPr/>
          <a:lstStyle/>
          <a:p>
            <a:r>
              <a:rPr lang="en-US" dirty="0"/>
              <a:t>Any questions</a:t>
            </a:r>
          </a:p>
          <a:p>
            <a:endParaRPr lang="en-US" dirty="0"/>
          </a:p>
          <a:p>
            <a:r>
              <a:rPr lang="en-US" dirty="0"/>
              <a:t>Now, or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r.kathmann@waarderingskamer.nl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1124744"/>
            <a:ext cx="8295781" cy="914400"/>
          </a:xfrm>
        </p:spPr>
        <p:txBody>
          <a:bodyPr/>
          <a:lstStyle/>
          <a:p>
            <a:r>
              <a:rPr lang="en-US" sz="3600" dirty="0" smtClean="0">
                <a:solidFill>
                  <a:srgbClr val="CCECFF"/>
                </a:solidFill>
              </a:rPr>
              <a:t>Questions and discussion</a:t>
            </a:r>
            <a:endParaRPr lang="nl-NL" sz="36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51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>
                <a:solidFill>
                  <a:schemeClr val="accent1"/>
                </a:solidFill>
              </a:rPr>
              <a:t>Netherlands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15" name="Tijdelijke aanduiding voor inhoud 1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17" name="Tijdelijke aanduiding voor inhoud 2"/>
          <p:cNvSpPr txBox="1">
            <a:spLocks/>
          </p:cNvSpPr>
          <p:nvPr/>
        </p:nvSpPr>
        <p:spPr bwMode="auto">
          <a:xfrm>
            <a:off x="1456046" y="4747502"/>
            <a:ext cx="1946176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5334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98538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4065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81451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2225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679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31369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594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4051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The Netherlands</a:t>
            </a:r>
            <a:endParaRPr kumimoji="0" lang="nl-NL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8" name="Groep 17"/>
          <p:cNvGrpSpPr/>
          <p:nvPr/>
        </p:nvGrpSpPr>
        <p:grpSpPr>
          <a:xfrm>
            <a:off x="1638365" y="1960542"/>
            <a:ext cx="7416824" cy="2677574"/>
            <a:chOff x="827584" y="1556792"/>
            <a:chExt cx="7416824" cy="267757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5995" y="1556792"/>
              <a:ext cx="1854206" cy="267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584" y="1562254"/>
              <a:ext cx="1854206" cy="267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1790" y="1556792"/>
              <a:ext cx="1854206" cy="267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0202" y="1556792"/>
              <a:ext cx="1854206" cy="267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3" name="Tijdelijke aanduiding voor inhoud 2"/>
          <p:cNvSpPr txBox="1">
            <a:spLocks/>
          </p:cNvSpPr>
          <p:nvPr/>
        </p:nvSpPr>
        <p:spPr bwMode="auto">
          <a:xfrm>
            <a:off x="3400601" y="4747502"/>
            <a:ext cx="194617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Char char="l"/>
              <a:defRPr sz="2800">
                <a:solidFill>
                  <a:srgbClr val="0033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rgbClr val="0033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9999"/>
              </a:buClr>
              <a:buFont typeface="Wingdings" pitchFamily="2" charset="2"/>
              <a:buNone/>
            </a:pPr>
            <a:r>
              <a:rPr lang="nl-NL" sz="1600" kern="0" dirty="0" smtClean="0">
                <a:solidFill>
                  <a:schemeClr val="bg1"/>
                </a:solidFill>
                <a:latin typeface="Arial"/>
              </a:rPr>
              <a:t>12 </a:t>
            </a:r>
            <a:r>
              <a:rPr lang="nl-NL" sz="1600" kern="0" dirty="0" err="1" smtClean="0">
                <a:solidFill>
                  <a:schemeClr val="bg1"/>
                </a:solidFill>
                <a:latin typeface="Arial"/>
              </a:rPr>
              <a:t>provinces</a:t>
            </a:r>
            <a:endParaRPr lang="nl-NL" sz="1600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4" name="Tijdelijke aanduiding voor inhoud 2"/>
          <p:cNvSpPr txBox="1">
            <a:spLocks/>
          </p:cNvSpPr>
          <p:nvPr/>
        </p:nvSpPr>
        <p:spPr bwMode="auto">
          <a:xfrm>
            <a:off x="5261291" y="4747502"/>
            <a:ext cx="194617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Char char="l"/>
              <a:defRPr sz="2800">
                <a:solidFill>
                  <a:srgbClr val="0033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rgbClr val="0033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9999"/>
              </a:buClr>
              <a:buFont typeface="Wingdings" pitchFamily="2" charset="2"/>
              <a:buNone/>
            </a:pPr>
            <a:r>
              <a:rPr lang="en-US" sz="1600" kern="0" dirty="0" smtClean="0">
                <a:solidFill>
                  <a:schemeClr val="bg1"/>
                </a:solidFill>
                <a:latin typeface="Arial"/>
              </a:rPr>
              <a:t>388 municipalities</a:t>
            </a:r>
            <a:endParaRPr lang="en-US" sz="1600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5" name="Tijdelijke aanduiding voor inhoud 2"/>
          <p:cNvSpPr txBox="1">
            <a:spLocks/>
          </p:cNvSpPr>
          <p:nvPr/>
        </p:nvSpPr>
        <p:spPr bwMode="auto">
          <a:xfrm>
            <a:off x="7109013" y="4747502"/>
            <a:ext cx="194617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  <a:defRPr sz="32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Char char="l"/>
              <a:defRPr sz="2800">
                <a:solidFill>
                  <a:srgbClr val="003399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l"/>
              <a:defRPr sz="2400">
                <a:solidFill>
                  <a:srgbClr val="0033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itchFamily="2" charset="2"/>
              <a:buChar char="l"/>
              <a:defRPr sz="2000">
                <a:solidFill>
                  <a:srgbClr val="003399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9999"/>
              </a:buClr>
              <a:buFont typeface="Wingdings" pitchFamily="2" charset="2"/>
              <a:buNone/>
            </a:pPr>
            <a:r>
              <a:rPr lang="nl-NL" sz="1600" kern="0" dirty="0" smtClean="0">
                <a:solidFill>
                  <a:schemeClr val="bg1"/>
                </a:solidFill>
                <a:latin typeface="Arial"/>
              </a:rPr>
              <a:t>22 polderboards</a:t>
            </a:r>
            <a:endParaRPr lang="nl-NL" sz="1600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89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0825" y="1844824"/>
            <a:ext cx="8154988" cy="4924276"/>
          </a:xfrm>
        </p:spPr>
        <p:txBody>
          <a:bodyPr>
            <a:normAutofit/>
          </a:bodyPr>
          <a:lstStyle/>
          <a:p>
            <a:r>
              <a:rPr lang="en-US" sz="2200" noProof="0" dirty="0" smtClean="0"/>
              <a:t>16,7 </a:t>
            </a:r>
            <a:r>
              <a:rPr lang="en-US" sz="2200" noProof="0" dirty="0"/>
              <a:t>million </a:t>
            </a:r>
            <a:r>
              <a:rPr lang="en-US" sz="2200" noProof="0" dirty="0" smtClean="0"/>
              <a:t>inhabitants</a:t>
            </a:r>
          </a:p>
          <a:p>
            <a:r>
              <a:rPr lang="en-US" sz="2200" noProof="0" dirty="0" smtClean="0"/>
              <a:t>Capital Amsterdam (700.000 inhabitants)</a:t>
            </a:r>
          </a:p>
          <a:p>
            <a:r>
              <a:rPr lang="en-US" sz="2200" noProof="0" dirty="0" smtClean="0"/>
              <a:t>Smallest municipality (1.000 inhabitants)</a:t>
            </a:r>
            <a:endParaRPr lang="en-US" sz="2200" noProof="0" dirty="0"/>
          </a:p>
          <a:p>
            <a:r>
              <a:rPr lang="en-US" sz="2200" noProof="0" dirty="0"/>
              <a:t>Area: 41,526 </a:t>
            </a:r>
            <a:r>
              <a:rPr lang="en-US" sz="2200" noProof="0" dirty="0" smtClean="0"/>
              <a:t>km²</a:t>
            </a:r>
          </a:p>
          <a:p>
            <a:r>
              <a:rPr lang="en-US" sz="2200" noProof="0" dirty="0" smtClean="0"/>
              <a:t>7,6 million residential properties</a:t>
            </a:r>
          </a:p>
          <a:p>
            <a:r>
              <a:rPr lang="en-US" sz="2200" noProof="0" dirty="0" smtClean="0"/>
              <a:t>150.000 sales per year</a:t>
            </a:r>
          </a:p>
          <a:p>
            <a:r>
              <a:rPr lang="en-US" sz="2200" noProof="0" dirty="0" smtClean="0"/>
              <a:t>1,0 million non-residential properties</a:t>
            </a:r>
          </a:p>
          <a:p>
            <a:r>
              <a:rPr lang="en-US" sz="2200" noProof="0" dirty="0" smtClean="0"/>
              <a:t>Total </a:t>
            </a:r>
            <a:r>
              <a:rPr lang="en-US" sz="2200" noProof="0" dirty="0"/>
              <a:t>value: € </a:t>
            </a:r>
            <a:r>
              <a:rPr lang="en-US" sz="2200" noProof="0" dirty="0" smtClean="0"/>
              <a:t>1.650 billion (€ 1.650.000.000.000)</a:t>
            </a:r>
            <a:endParaRPr lang="en-US" sz="2200" noProof="0" dirty="0"/>
          </a:p>
          <a:p>
            <a:r>
              <a:rPr lang="en-US" sz="2200" noProof="0" dirty="0"/>
              <a:t>€ 10 billion tax revenues based on the assessed value</a:t>
            </a:r>
          </a:p>
          <a:p>
            <a:r>
              <a:rPr lang="en-US" sz="2200" noProof="0" dirty="0"/>
              <a:t>Total costs for appraisal and assessment</a:t>
            </a:r>
            <a:r>
              <a:rPr lang="en-US" sz="2200" noProof="0" dirty="0" smtClean="0"/>
              <a:t>: € </a:t>
            </a:r>
            <a:r>
              <a:rPr lang="en-US" sz="2200" noProof="0" dirty="0"/>
              <a:t>150 </a:t>
            </a:r>
            <a:r>
              <a:rPr lang="en-US" sz="2200" noProof="0" dirty="0" smtClean="0"/>
              <a:t>million</a:t>
            </a:r>
            <a:endParaRPr lang="en-US" sz="2200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>
                <a:solidFill>
                  <a:schemeClr val="accent1"/>
                </a:solidFill>
              </a:rPr>
              <a:t>Netherlands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643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0825" y="2132856"/>
            <a:ext cx="8154988" cy="4636244"/>
          </a:xfrm>
        </p:spPr>
        <p:txBody>
          <a:bodyPr>
            <a:noAutofit/>
          </a:bodyPr>
          <a:lstStyle/>
          <a:p>
            <a:r>
              <a:rPr lang="en-US" sz="2200" noProof="0" dirty="0" smtClean="0"/>
              <a:t>In </a:t>
            </a:r>
            <a:r>
              <a:rPr lang="en-US" sz="2200" noProof="0" dirty="0"/>
              <a:t>Dutch: Waarderingskamer</a:t>
            </a:r>
          </a:p>
          <a:p>
            <a:r>
              <a:rPr lang="en-US" sz="2200" noProof="0" dirty="0"/>
              <a:t>Main task: quality control of mass valuation</a:t>
            </a:r>
          </a:p>
          <a:p>
            <a:r>
              <a:rPr lang="en-US" sz="2200" noProof="0" dirty="0"/>
              <a:t>Involved parties</a:t>
            </a:r>
          </a:p>
          <a:p>
            <a:pPr lvl="1"/>
            <a:r>
              <a:rPr lang="en-US" sz="2000" noProof="0" dirty="0"/>
              <a:t>municipalities </a:t>
            </a:r>
            <a:r>
              <a:rPr lang="en-US" sz="2000" noProof="0" dirty="0" smtClean="0"/>
              <a:t>(390)</a:t>
            </a:r>
            <a:endParaRPr lang="en-US" sz="2000" noProof="0" dirty="0"/>
          </a:p>
          <a:p>
            <a:pPr lvl="1"/>
            <a:r>
              <a:rPr lang="en-US" sz="2000" noProof="0" dirty="0" err="1"/>
              <a:t>polderboards</a:t>
            </a:r>
            <a:r>
              <a:rPr lang="en-US" sz="2000" noProof="0" dirty="0"/>
              <a:t> (23)</a:t>
            </a:r>
          </a:p>
          <a:p>
            <a:pPr lvl="1"/>
            <a:r>
              <a:rPr lang="en-US" sz="2000" noProof="0" dirty="0"/>
              <a:t>national revenue office</a:t>
            </a:r>
          </a:p>
          <a:p>
            <a:r>
              <a:rPr lang="en-US" sz="2200" noProof="0" dirty="0" smtClean="0"/>
              <a:t>Board of Council </a:t>
            </a:r>
            <a:r>
              <a:rPr lang="en-US" sz="2200" noProof="0" dirty="0"/>
              <a:t>board has 11 members</a:t>
            </a:r>
          </a:p>
          <a:p>
            <a:r>
              <a:rPr lang="en-US" sz="2200" noProof="0" dirty="0"/>
              <a:t>Staff 20 persons</a:t>
            </a:r>
          </a:p>
          <a:p>
            <a:r>
              <a:rPr lang="en-US" sz="2200" noProof="0" dirty="0"/>
              <a:t>Minister of Finance is </a:t>
            </a:r>
            <a:r>
              <a:rPr lang="en-US" sz="2200" noProof="0" dirty="0" smtClean="0"/>
              <a:t>responsible</a:t>
            </a:r>
          </a:p>
          <a:p>
            <a:r>
              <a:rPr lang="en-US" sz="2200" noProof="0" dirty="0" smtClean="0"/>
              <a:t>Budget € 2 million (1,5% costs of valuation/assessment)</a:t>
            </a:r>
            <a:endParaRPr lang="en-US" sz="2200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noProof="0" dirty="0" smtClean="0">
                <a:solidFill>
                  <a:schemeClr val="accent1"/>
                </a:solidFill>
              </a:rPr>
              <a:t>Netherlands Council for Real Estate assessment</a:t>
            </a:r>
            <a:endParaRPr lang="en-US" sz="3600" noProof="0" dirty="0">
              <a:solidFill>
                <a:schemeClr val="accent1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Property </a:t>
            </a:r>
            <a:r>
              <a:rPr lang="nl-NL" dirty="0" err="1" smtClean="0"/>
              <a:t>Valuation</a:t>
            </a:r>
            <a:r>
              <a:rPr lang="nl-NL" dirty="0" smtClean="0"/>
              <a:t>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91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0825" y="2349500"/>
            <a:ext cx="7623175" cy="4419600"/>
          </a:xfrm>
        </p:spPr>
        <p:txBody>
          <a:bodyPr>
            <a:normAutofit/>
          </a:bodyPr>
          <a:lstStyle/>
          <a:p>
            <a:r>
              <a:rPr lang="en-US" sz="2400" noProof="0" dirty="0" smtClean="0"/>
              <a:t>1970: Start of value based property taxes</a:t>
            </a:r>
            <a:endParaRPr lang="en-US" sz="2400" noProof="0" dirty="0"/>
          </a:p>
          <a:p>
            <a:r>
              <a:rPr lang="en-US" sz="2400" noProof="0" dirty="0" smtClean="0"/>
              <a:t>1995: Start of Act for real estate assessment</a:t>
            </a:r>
          </a:p>
          <a:p>
            <a:r>
              <a:rPr lang="en-US" sz="2400" noProof="0" dirty="0" smtClean="0"/>
              <a:t>1995: Start of Council for real estate assessment</a:t>
            </a:r>
          </a:p>
          <a:p>
            <a:r>
              <a:rPr lang="en-US" sz="2400" noProof="0" dirty="0" smtClean="0"/>
              <a:t>1997: Property taxes bases on formal assessment</a:t>
            </a:r>
            <a:endParaRPr lang="en-US" sz="2400" noProof="0" dirty="0"/>
          </a:p>
          <a:p>
            <a:r>
              <a:rPr lang="en-US" sz="2400" noProof="0" dirty="0" smtClean="0"/>
              <a:t>2007: Start of annual revaluations</a:t>
            </a:r>
          </a:p>
          <a:p>
            <a:r>
              <a:rPr lang="en-US" sz="2400" noProof="0" dirty="0" smtClean="0"/>
              <a:t>2010: Start of multi purpose use of assessed values</a:t>
            </a:r>
          </a:p>
          <a:p>
            <a:r>
              <a:rPr lang="en-US" sz="2400" noProof="0" dirty="0" smtClean="0"/>
              <a:t>2016: Start making assessed value residential property available for the public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>
                <a:solidFill>
                  <a:schemeClr val="accent1"/>
                </a:solidFill>
              </a:rPr>
              <a:t>Act for Real Estate assessment:</a:t>
            </a:r>
            <a:br>
              <a:rPr lang="en-US" noProof="0" dirty="0" smtClean="0">
                <a:solidFill>
                  <a:schemeClr val="accent1"/>
                </a:solidFill>
              </a:rPr>
            </a:br>
            <a:r>
              <a:rPr lang="en-US" noProof="0" dirty="0" smtClean="0">
                <a:solidFill>
                  <a:schemeClr val="accent1"/>
                </a:solidFill>
              </a:rPr>
              <a:t>a short history</a:t>
            </a:r>
            <a:endParaRPr lang="en-US" noProof="0" dirty="0">
              <a:solidFill>
                <a:schemeClr val="accent1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4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Choice 1</a:t>
            </a:r>
            <a:endParaRPr lang="en-US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916832"/>
            <a:ext cx="7587679" cy="4852268"/>
          </a:xfrm>
        </p:spPr>
        <p:txBody>
          <a:bodyPr>
            <a:normAutofit fontScale="70000" lnSpcReduction="20000"/>
          </a:bodyPr>
          <a:lstStyle/>
          <a:p>
            <a:r>
              <a:rPr lang="en-US" noProof="0" dirty="0" smtClean="0"/>
              <a:t>Market value, the international definition (IVS and EVS)</a:t>
            </a:r>
          </a:p>
          <a:p>
            <a:endParaRPr lang="en-US" noProof="0" dirty="0" smtClean="0"/>
          </a:p>
          <a:p>
            <a:r>
              <a:rPr lang="en-US" noProof="0" dirty="0" smtClean="0"/>
              <a:t>1970: market value or area of property</a:t>
            </a:r>
          </a:p>
          <a:p>
            <a:pPr lvl="2"/>
            <a:r>
              <a:rPr lang="en-US" noProof="0" dirty="0" smtClean="0"/>
              <a:t>(taking into account value difference, </a:t>
            </a:r>
            <a:r>
              <a:rPr lang="en-US" noProof="0" dirty="0" err="1" smtClean="0"/>
              <a:t>eg</a:t>
            </a:r>
            <a:r>
              <a:rPr lang="en-US" noProof="0" dirty="0" smtClean="0"/>
              <a:t> building year and neighborhood)</a:t>
            </a:r>
          </a:p>
          <a:p>
            <a:pPr lvl="2"/>
            <a:r>
              <a:rPr lang="en-US" noProof="0" dirty="0" smtClean="0"/>
              <a:t>Area based system lost its use because of court decisions</a:t>
            </a:r>
          </a:p>
          <a:p>
            <a:pPr lvl="2"/>
            <a:endParaRPr lang="en-US" noProof="0" dirty="0" smtClean="0"/>
          </a:p>
          <a:p>
            <a:r>
              <a:rPr lang="en-US" noProof="0" dirty="0" smtClean="0"/>
              <a:t>1995: market value (act for real estate assessment)</a:t>
            </a:r>
          </a:p>
          <a:p>
            <a:pPr lvl="2"/>
            <a:r>
              <a:rPr lang="en-US" noProof="0" dirty="0" smtClean="0"/>
              <a:t>Based on full ownership and ready for use</a:t>
            </a:r>
          </a:p>
          <a:p>
            <a:pPr lvl="2"/>
            <a:r>
              <a:rPr lang="en-US" noProof="0" dirty="0" smtClean="0"/>
              <a:t>Highest and best use (allowed by zoning regulations)</a:t>
            </a:r>
          </a:p>
          <a:p>
            <a:pPr lvl="2"/>
            <a:r>
              <a:rPr lang="en-US" dirty="0" smtClean="0"/>
              <a:t>No </a:t>
            </a:r>
            <a:r>
              <a:rPr lang="en-US" dirty="0" err="1" smtClean="0"/>
              <a:t>seperation</a:t>
            </a:r>
            <a:r>
              <a:rPr lang="en-US" dirty="0" smtClean="0"/>
              <a:t> between land and buildings</a:t>
            </a:r>
          </a:p>
          <a:p>
            <a:pPr lvl="2"/>
            <a:r>
              <a:rPr lang="en-US" noProof="0" dirty="0" smtClean="0"/>
              <a:t>Sales comparison for residential, capitalization of rent for commercial</a:t>
            </a:r>
          </a:p>
          <a:p>
            <a:pPr lvl="2"/>
            <a:r>
              <a:rPr lang="en-US" noProof="0" dirty="0" smtClean="0"/>
              <a:t>Reproduction costs for non marketable properties</a:t>
            </a:r>
          </a:p>
          <a:p>
            <a:pPr lvl="2"/>
            <a:endParaRPr lang="en-US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539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625209" cy="914400"/>
          </a:xfrm>
        </p:spPr>
        <p:txBody>
          <a:bodyPr/>
          <a:lstStyle/>
          <a:p>
            <a:r>
              <a:rPr lang="nl-NL" sz="3600" dirty="0" smtClean="0">
                <a:solidFill>
                  <a:srgbClr val="CCECFF"/>
                </a:solidFill>
              </a:rPr>
              <a:t>International </a:t>
            </a:r>
            <a:r>
              <a:rPr lang="nl-NL" sz="3600" dirty="0" err="1" smtClean="0">
                <a:solidFill>
                  <a:srgbClr val="CCECFF"/>
                </a:solidFill>
              </a:rPr>
              <a:t>valuation</a:t>
            </a:r>
            <a:r>
              <a:rPr lang="nl-NL" sz="3600" dirty="0" smtClean="0">
                <a:solidFill>
                  <a:srgbClr val="CCECFF"/>
                </a:solidFill>
              </a:rPr>
              <a:t> Standard (IVS)</a:t>
            </a:r>
            <a:endParaRPr lang="nl-NL" sz="3600" dirty="0">
              <a:solidFill>
                <a:srgbClr val="CCECFF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31640" y="1484784"/>
            <a:ext cx="7812360" cy="4349080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Market </a:t>
            </a:r>
            <a:r>
              <a:rPr lang="en-US" sz="2800" dirty="0" smtClean="0"/>
              <a:t>value</a:t>
            </a:r>
          </a:p>
          <a:p>
            <a:pPr lvl="1"/>
            <a:r>
              <a:rPr lang="en-US" sz="2400" dirty="0" smtClean="0"/>
              <a:t>The estimated amount for which a property should exchange on the date of valuation between and willing buyer and a willing seller in an arm's-length transaction after proper marketing wherein the parties had each acted knowledgeable, prudently, and without compulsion.</a:t>
            </a:r>
          </a:p>
          <a:p>
            <a:pPr marL="190500" indent="0">
              <a:buNone/>
            </a:pPr>
            <a:endParaRPr lang="en-US" sz="2800" dirty="0" smtClean="0"/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656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Choice</a:t>
            </a:r>
            <a:r>
              <a:rPr lang="en-US" baseline="0" noProof="0" dirty="0" smtClean="0"/>
              <a:t> 2</a:t>
            </a:r>
            <a:endParaRPr lang="en-US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1520825" y="1844824"/>
            <a:ext cx="7623175" cy="4924276"/>
          </a:xfrm>
        </p:spPr>
        <p:txBody>
          <a:bodyPr/>
          <a:lstStyle/>
          <a:p>
            <a:r>
              <a:rPr lang="en-US" sz="2000" noProof="0" dirty="0" smtClean="0"/>
              <a:t>Annual revaluations (market reference date one year before)</a:t>
            </a:r>
          </a:p>
          <a:p>
            <a:pPr lvl="2"/>
            <a:r>
              <a:rPr lang="en-US" sz="2000" dirty="0" smtClean="0"/>
              <a:t>2017 assessed value based on market of 1 January 2016</a:t>
            </a:r>
            <a:r>
              <a:rPr lang="en-US" sz="2000" noProof="0" dirty="0" smtClean="0"/>
              <a:t> </a:t>
            </a:r>
          </a:p>
          <a:p>
            <a:endParaRPr lang="en-US" sz="2000" noProof="0" dirty="0" smtClean="0"/>
          </a:p>
          <a:p>
            <a:r>
              <a:rPr lang="en-US" sz="2000" noProof="0" dirty="0" smtClean="0"/>
              <a:t>1970:</a:t>
            </a:r>
            <a:r>
              <a:rPr lang="en-US" sz="2000" baseline="0" noProof="0" dirty="0" smtClean="0"/>
              <a:t> revaluations at least every five year</a:t>
            </a:r>
          </a:p>
          <a:p>
            <a:r>
              <a:rPr lang="en-US" sz="2000" baseline="0" noProof="0" dirty="0" smtClean="0"/>
              <a:t>1995 four year revaluation (reference</a:t>
            </a:r>
            <a:r>
              <a:rPr lang="en-US" sz="2000" noProof="0" dirty="0" smtClean="0"/>
              <a:t> date two year before)</a:t>
            </a:r>
          </a:p>
          <a:p>
            <a:r>
              <a:rPr lang="en-US" sz="2000" dirty="0" smtClean="0"/>
              <a:t>2007 annual revaluations</a:t>
            </a:r>
          </a:p>
          <a:p>
            <a:pPr lvl="2"/>
            <a:r>
              <a:rPr lang="en-US" sz="2000" noProof="0" dirty="0" smtClean="0"/>
              <a:t>Efficient working procedures</a:t>
            </a:r>
          </a:p>
          <a:p>
            <a:pPr lvl="2"/>
            <a:r>
              <a:rPr lang="en-US" sz="2000" noProof="0" dirty="0" smtClean="0"/>
              <a:t>No large value difference between revaluations (objections)</a:t>
            </a:r>
          </a:p>
          <a:p>
            <a:pPr lvl="2"/>
            <a:r>
              <a:rPr lang="en-US" sz="2000" dirty="0" smtClean="0"/>
              <a:t>Recent value usable for a larger number of </a:t>
            </a:r>
            <a:r>
              <a:rPr lang="en-US" sz="2000" dirty="0" err="1" smtClean="0"/>
              <a:t>puposes</a:t>
            </a:r>
            <a:endParaRPr lang="en-US" sz="2000" dirty="0" smtClean="0"/>
          </a:p>
          <a:p>
            <a:pPr lvl="2"/>
            <a:endParaRPr lang="en-US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March 1st, 2017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Property Valuation Workshop Izmir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8849-6227-4317-ABD7-F5C3D050B9E1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7661225"/>
      </p:ext>
    </p:extLst>
  </p:cSld>
  <p:clrMapOvr>
    <a:masterClrMapping/>
  </p:clrMapOvr>
</p:sld>
</file>

<file path=ppt/theme/theme1.xml><?xml version="1.0" encoding="utf-8"?>
<a:theme xmlns:a="http://schemas.openxmlformats.org/drawingml/2006/main" name="WK Thema">
  <a:themeElements>
    <a:clrScheme name="WK-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K-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K-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-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-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-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-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K-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K-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WK Thema</Template>
  <TotalTime>1184</TotalTime>
  <Words>1613</Words>
  <Application>Microsoft Office PowerPoint</Application>
  <PresentationFormat>Diavoorstelling (4:3)</PresentationFormat>
  <Paragraphs>369</Paragraphs>
  <Slides>27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28" baseType="lpstr">
      <vt:lpstr>WK Thema</vt:lpstr>
      <vt:lpstr>Controlling the Quality of Property Valuation</vt:lpstr>
      <vt:lpstr>Agenda</vt:lpstr>
      <vt:lpstr>Netherlands</vt:lpstr>
      <vt:lpstr>Netherlands</vt:lpstr>
      <vt:lpstr>Netherlands Council for Real Estate assessment</vt:lpstr>
      <vt:lpstr>Act for Real Estate assessment: a short history</vt:lpstr>
      <vt:lpstr>Choice 1</vt:lpstr>
      <vt:lpstr>International valuation Standard (IVS)</vt:lpstr>
      <vt:lpstr>Choice 2</vt:lpstr>
      <vt:lpstr>Annual valuation</vt:lpstr>
      <vt:lpstr>Annual valuation</vt:lpstr>
      <vt:lpstr>Choice 3</vt:lpstr>
      <vt:lpstr>Average tax bill:</vt:lpstr>
      <vt:lpstr>Choice 4</vt:lpstr>
      <vt:lpstr>Data used for valuation</vt:lpstr>
      <vt:lpstr>Choice 5</vt:lpstr>
      <vt:lpstr>PowerPoint-presentatie</vt:lpstr>
      <vt:lpstr>Choice 6</vt:lpstr>
      <vt:lpstr>Appeal</vt:lpstr>
      <vt:lpstr>Choice 7</vt:lpstr>
      <vt:lpstr>PowerPoint-presentatie</vt:lpstr>
      <vt:lpstr>Choice 8</vt:lpstr>
      <vt:lpstr>Taxation based on property value</vt:lpstr>
      <vt:lpstr>Systems automated valuation models</vt:lpstr>
      <vt:lpstr>Costs of assessments</vt:lpstr>
      <vt:lpstr>Recommendations</vt:lpstr>
      <vt:lpstr>Questions and discussion</vt:lpstr>
    </vt:vector>
  </TitlesOfParts>
  <Company>Waarderingskamer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Netherlands Council for Real Estate Assessment</dc:title>
  <dc:creator>Marco Kuijper</dc:creator>
  <cp:lastModifiedBy>Ruud Kathmann</cp:lastModifiedBy>
  <cp:revision>39</cp:revision>
  <cp:lastPrinted>2017-02-27T08:23:48Z</cp:lastPrinted>
  <dcterms:created xsi:type="dcterms:W3CDTF">2015-12-02T08:14:21Z</dcterms:created>
  <dcterms:modified xsi:type="dcterms:W3CDTF">2017-02-28T14:30:20Z</dcterms:modified>
</cp:coreProperties>
</file>