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5" r:id="rId4"/>
    <p:sldId id="273" r:id="rId5"/>
    <p:sldId id="274" r:id="rId6"/>
    <p:sldId id="276" r:id="rId7"/>
    <p:sldId id="278" r:id="rId8"/>
    <p:sldId id="261" r:id="rId9"/>
    <p:sldId id="277"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4" d="100"/>
          <a:sy n="74" d="100"/>
        </p:scale>
        <p:origin x="3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ichard\Documents\Turkey\Workshop%20Feb%202017\OECD%20Property%20tax%20data%20201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ichard\Documents\Turkey\Workshop%20Feb%202017\OECD%20Property%20tax%20data%202014.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ichard\Documents\Turkey\Workshop%20Feb%202017\OECD%20Property%20tax%20data%202014.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555551752231803E-2"/>
          <c:y val="3.7101601522669517E-2"/>
          <c:w val="0.91063896876371686"/>
          <c:h val="0.67149564375149284"/>
        </c:manualLayout>
      </c:layout>
      <c:barChart>
        <c:barDir val="col"/>
        <c:grouping val="clustered"/>
        <c:varyColors val="0"/>
        <c:ser>
          <c:idx val="0"/>
          <c:order val="0"/>
          <c:spPr>
            <a:solidFill>
              <a:schemeClr val="accent1"/>
            </a:solidFill>
            <a:ln>
              <a:noFill/>
            </a:ln>
            <a:effectLst/>
          </c:spPr>
          <c:invertIfNegative val="0"/>
          <c:cat>
            <c:strRef>
              <c:f>Sheet1!$A$3:$A$38</c:f>
              <c:strCache>
                <c:ptCount val="36"/>
                <c:pt idx="0">
                  <c:v>Australia</c:v>
                </c:pt>
                <c:pt idx="1">
                  <c:v>Austria</c:v>
                </c:pt>
                <c:pt idx="2">
                  <c:v>Belgium</c:v>
                </c:pt>
                <c:pt idx="3">
                  <c:v>Canada</c:v>
                </c:pt>
                <c:pt idx="4">
                  <c:v>Chile</c:v>
                </c:pt>
                <c:pt idx="5">
                  <c:v>Czech Republic</c:v>
                </c:pt>
                <c:pt idx="6">
                  <c:v>Denmark</c:v>
                </c:pt>
                <c:pt idx="7">
                  <c:v>Estonia</c:v>
                </c:pt>
                <c:pt idx="8">
                  <c:v>Finland</c:v>
                </c:pt>
                <c:pt idx="9">
                  <c:v>France</c:v>
                </c:pt>
                <c:pt idx="10">
                  <c:v>Germany</c:v>
                </c:pt>
                <c:pt idx="11">
                  <c:v>Greece</c:v>
                </c:pt>
                <c:pt idx="12">
                  <c:v>Hungary</c:v>
                </c:pt>
                <c:pt idx="13">
                  <c:v>Iceland</c:v>
                </c:pt>
                <c:pt idx="14">
                  <c:v>Ireland</c:v>
                </c:pt>
                <c:pt idx="15">
                  <c:v>Israel</c:v>
                </c:pt>
                <c:pt idx="16">
                  <c:v>Italy</c:v>
                </c:pt>
                <c:pt idx="17">
                  <c:v>Japan</c:v>
                </c:pt>
                <c:pt idx="18">
                  <c:v>Korea</c:v>
                </c:pt>
                <c:pt idx="19">
                  <c:v>Latvia</c:v>
                </c:pt>
                <c:pt idx="20">
                  <c:v>Luxembourg</c:v>
                </c:pt>
                <c:pt idx="21">
                  <c:v>Mexico</c:v>
                </c:pt>
                <c:pt idx="22">
                  <c:v>Netherlands</c:v>
                </c:pt>
                <c:pt idx="23">
                  <c:v>New Zealand</c:v>
                </c:pt>
                <c:pt idx="24">
                  <c:v>Norway</c:v>
                </c:pt>
                <c:pt idx="25">
                  <c:v>Poland</c:v>
                </c:pt>
                <c:pt idx="26">
                  <c:v>Portugal</c:v>
                </c:pt>
                <c:pt idx="27">
                  <c:v>Slovak Republic</c:v>
                </c:pt>
                <c:pt idx="28">
                  <c:v>Slovenia</c:v>
                </c:pt>
                <c:pt idx="29">
                  <c:v>Spain</c:v>
                </c:pt>
                <c:pt idx="30">
                  <c:v>Sweden</c:v>
                </c:pt>
                <c:pt idx="31">
                  <c:v>Switzerland</c:v>
                </c:pt>
                <c:pt idx="32">
                  <c:v>Turkey</c:v>
                </c:pt>
                <c:pt idx="33">
                  <c:v>United Kingdom</c:v>
                </c:pt>
                <c:pt idx="34">
                  <c:v>United States</c:v>
                </c:pt>
                <c:pt idx="35">
                  <c:v>OECD Average</c:v>
                </c:pt>
              </c:strCache>
            </c:strRef>
          </c:cat>
          <c:val>
            <c:numRef>
              <c:f>Sheet1!$C$3:$C$38</c:f>
              <c:numCache>
                <c:formatCode>#,##0.0_ ;\-#,##0.0\ </c:formatCode>
                <c:ptCount val="36"/>
                <c:pt idx="0">
                  <c:v>2.8210000000000002</c:v>
                </c:pt>
                <c:pt idx="1">
                  <c:v>0.60199999999999998</c:v>
                </c:pt>
                <c:pt idx="2">
                  <c:v>3.5609999999999999</c:v>
                </c:pt>
                <c:pt idx="3">
                  <c:v>3.6659999999999999</c:v>
                </c:pt>
                <c:pt idx="4">
                  <c:v>0.83299999999999996</c:v>
                </c:pt>
                <c:pt idx="5">
                  <c:v>0.44400000000000001</c:v>
                </c:pt>
                <c:pt idx="6">
                  <c:v>1.8520000000000001</c:v>
                </c:pt>
                <c:pt idx="7">
                  <c:v>0.29499999999999998</c:v>
                </c:pt>
                <c:pt idx="8">
                  <c:v>1.3240000000000001</c:v>
                </c:pt>
                <c:pt idx="9">
                  <c:v>3.88</c:v>
                </c:pt>
                <c:pt idx="10">
                  <c:v>0.96299999999999997</c:v>
                </c:pt>
                <c:pt idx="11">
                  <c:v>1.4370000000000001</c:v>
                </c:pt>
                <c:pt idx="12">
                  <c:v>1.2969999999999999</c:v>
                </c:pt>
                <c:pt idx="13">
                  <c:v>2.4950000000000001</c:v>
                </c:pt>
                <c:pt idx="14">
                  <c:v>2.1960000000000002</c:v>
                </c:pt>
                <c:pt idx="15">
                  <c:v>2.964</c:v>
                </c:pt>
                <c:pt idx="16">
                  <c:v>2.9009999999999998</c:v>
                </c:pt>
                <c:pt idx="17">
                  <c:v>2.718</c:v>
                </c:pt>
                <c:pt idx="18">
                  <c:v>2.7120000000000002</c:v>
                </c:pt>
                <c:pt idx="19">
                  <c:v>1.03</c:v>
                </c:pt>
                <c:pt idx="20">
                  <c:v>2.976</c:v>
                </c:pt>
                <c:pt idx="21">
                  <c:v>0.31900000000000001</c:v>
                </c:pt>
                <c:pt idx="22">
                  <c:v>1.4490000000000001</c:v>
                </c:pt>
                <c:pt idx="23">
                  <c:v>2.0059999999999998</c:v>
                </c:pt>
                <c:pt idx="24">
                  <c:v>1.214</c:v>
                </c:pt>
                <c:pt idx="25">
                  <c:v>1.3959999999999999</c:v>
                </c:pt>
                <c:pt idx="26">
                  <c:v>1.244</c:v>
                </c:pt>
                <c:pt idx="27">
                  <c:v>0.438</c:v>
                </c:pt>
                <c:pt idx="28">
                  <c:v>0.624</c:v>
                </c:pt>
                <c:pt idx="29">
                  <c:v>2.3740000000000001</c:v>
                </c:pt>
                <c:pt idx="30">
                  <c:v>1.07</c:v>
                </c:pt>
                <c:pt idx="31">
                  <c:v>1.7929999999999999</c:v>
                </c:pt>
                <c:pt idx="32">
                  <c:v>1.401</c:v>
                </c:pt>
                <c:pt idx="33">
                  <c:v>4.0730000000000004</c:v>
                </c:pt>
                <c:pt idx="34">
                  <c:v>2.8010000000000002</c:v>
                </c:pt>
                <c:pt idx="35">
                  <c:v>1.8620000000000001</c:v>
                </c:pt>
              </c:numCache>
            </c:numRef>
          </c:val>
        </c:ser>
        <c:dLbls>
          <c:showLegendKey val="0"/>
          <c:showVal val="0"/>
          <c:showCatName val="0"/>
          <c:showSerName val="0"/>
          <c:showPercent val="0"/>
          <c:showBubbleSize val="0"/>
        </c:dLbls>
        <c:gapWidth val="219"/>
        <c:overlap val="-27"/>
        <c:axId val="160725616"/>
        <c:axId val="160724496"/>
      </c:barChart>
      <c:catAx>
        <c:axId val="160725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60724496"/>
        <c:crosses val="autoZero"/>
        <c:auto val="1"/>
        <c:lblAlgn val="ctr"/>
        <c:lblOffset val="100"/>
        <c:noMultiLvlLbl val="0"/>
      </c:catAx>
      <c:valAx>
        <c:axId val="160724496"/>
        <c:scaling>
          <c:orientation val="minMax"/>
        </c:scaling>
        <c:delete val="0"/>
        <c:axPos val="l"/>
        <c:majorGridlines>
          <c:spPr>
            <a:ln w="9525" cap="flat" cmpd="sng" algn="ctr">
              <a:solidFill>
                <a:schemeClr val="tx1">
                  <a:lumMod val="15000"/>
                  <a:lumOff val="85000"/>
                </a:schemeClr>
              </a:solidFill>
              <a:round/>
            </a:ln>
            <a:effectLst/>
          </c:spPr>
        </c:majorGridlines>
        <c:numFmt formatCode="#,##0.0_ ;\-#,##0.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60725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127160829034296E-2"/>
          <c:y val="6.302315108311736E-2"/>
          <c:w val="0.90971454430265186"/>
          <c:h val="0.67537742555390279"/>
        </c:manualLayout>
      </c:layout>
      <c:barChart>
        <c:barDir val="col"/>
        <c:grouping val="clustered"/>
        <c:varyColors val="0"/>
        <c:ser>
          <c:idx val="0"/>
          <c:order val="0"/>
          <c:spPr>
            <a:solidFill>
              <a:schemeClr val="accent1"/>
            </a:solidFill>
            <a:ln>
              <a:noFill/>
            </a:ln>
            <a:effectLst/>
          </c:spPr>
          <c:invertIfNegative val="0"/>
          <c:cat>
            <c:strRef>
              <c:f>Sheet1!$A$3:$A$38</c:f>
              <c:strCache>
                <c:ptCount val="36"/>
                <c:pt idx="0">
                  <c:v>Australia</c:v>
                </c:pt>
                <c:pt idx="1">
                  <c:v>Austria</c:v>
                </c:pt>
                <c:pt idx="2">
                  <c:v>Belgium</c:v>
                </c:pt>
                <c:pt idx="3">
                  <c:v>Canada</c:v>
                </c:pt>
                <c:pt idx="4">
                  <c:v>Chile</c:v>
                </c:pt>
                <c:pt idx="5">
                  <c:v>Czech Republic</c:v>
                </c:pt>
                <c:pt idx="6">
                  <c:v>Denmark</c:v>
                </c:pt>
                <c:pt idx="7">
                  <c:v>Estonia</c:v>
                </c:pt>
                <c:pt idx="8">
                  <c:v>Finland</c:v>
                </c:pt>
                <c:pt idx="9">
                  <c:v>France</c:v>
                </c:pt>
                <c:pt idx="10">
                  <c:v>Germany</c:v>
                </c:pt>
                <c:pt idx="11">
                  <c:v>Greece</c:v>
                </c:pt>
                <c:pt idx="12">
                  <c:v>Hungary</c:v>
                </c:pt>
                <c:pt idx="13">
                  <c:v>Iceland</c:v>
                </c:pt>
                <c:pt idx="14">
                  <c:v>Ireland</c:v>
                </c:pt>
                <c:pt idx="15">
                  <c:v>Israel</c:v>
                </c:pt>
                <c:pt idx="16">
                  <c:v>Italy</c:v>
                </c:pt>
                <c:pt idx="17">
                  <c:v>Japan</c:v>
                </c:pt>
                <c:pt idx="18">
                  <c:v>Korea</c:v>
                </c:pt>
                <c:pt idx="19">
                  <c:v>Latvia</c:v>
                </c:pt>
                <c:pt idx="20">
                  <c:v>Luxembourg</c:v>
                </c:pt>
                <c:pt idx="21">
                  <c:v>Mexico</c:v>
                </c:pt>
                <c:pt idx="22">
                  <c:v>Netherlands</c:v>
                </c:pt>
                <c:pt idx="23">
                  <c:v>New Zealand</c:v>
                </c:pt>
                <c:pt idx="24">
                  <c:v>Norway</c:v>
                </c:pt>
                <c:pt idx="25">
                  <c:v>Poland</c:v>
                </c:pt>
                <c:pt idx="26">
                  <c:v>Portugal</c:v>
                </c:pt>
                <c:pt idx="27">
                  <c:v>Slovak Republic</c:v>
                </c:pt>
                <c:pt idx="28">
                  <c:v>Slovenia</c:v>
                </c:pt>
                <c:pt idx="29">
                  <c:v>Spain</c:v>
                </c:pt>
                <c:pt idx="30">
                  <c:v>Sweden</c:v>
                </c:pt>
                <c:pt idx="31">
                  <c:v>Switzerland</c:v>
                </c:pt>
                <c:pt idx="32">
                  <c:v>Turkey</c:v>
                </c:pt>
                <c:pt idx="33">
                  <c:v>United Kingdom</c:v>
                </c:pt>
                <c:pt idx="34">
                  <c:v>United States</c:v>
                </c:pt>
                <c:pt idx="35">
                  <c:v>OECD Average</c:v>
                </c:pt>
              </c:strCache>
            </c:strRef>
          </c:cat>
          <c:val>
            <c:numRef>
              <c:f>Sheet1!$B$3:$B$38</c:f>
              <c:numCache>
                <c:formatCode>#,##0.0_ ;\-#,##0.0\ </c:formatCode>
                <c:ptCount val="36"/>
                <c:pt idx="0">
                  <c:v>1.5620000000000001</c:v>
                </c:pt>
                <c:pt idx="1">
                  <c:v>0.22700000000000001</c:v>
                </c:pt>
                <c:pt idx="2">
                  <c:v>1.3340000000000001</c:v>
                </c:pt>
                <c:pt idx="3">
                  <c:v>3.0219999999999998</c:v>
                </c:pt>
                <c:pt idx="4">
                  <c:v>0.626</c:v>
                </c:pt>
                <c:pt idx="5">
                  <c:v>0.222</c:v>
                </c:pt>
                <c:pt idx="6">
                  <c:v>1.3859999999999999</c:v>
                </c:pt>
                <c:pt idx="7">
                  <c:v>0.29499999999999998</c:v>
                </c:pt>
                <c:pt idx="8">
                  <c:v>0.73599999999999999</c:v>
                </c:pt>
                <c:pt idx="9">
                  <c:v>2.5760000000000001</c:v>
                </c:pt>
                <c:pt idx="10">
                  <c:v>0.434</c:v>
                </c:pt>
                <c:pt idx="11">
                  <c:v>0.42499999999999999</c:v>
                </c:pt>
                <c:pt idx="12">
                  <c:v>0.59399999999999997</c:v>
                </c:pt>
                <c:pt idx="13">
                  <c:v>1.6259999999999999</c:v>
                </c:pt>
                <c:pt idx="14">
                  <c:v>0.98099999999999998</c:v>
                </c:pt>
                <c:pt idx="15">
                  <c:v>2.0550000000000002</c:v>
                </c:pt>
                <c:pt idx="16">
                  <c:v>1.5629999999999999</c:v>
                </c:pt>
                <c:pt idx="17">
                  <c:v>2.0459999999999998</c:v>
                </c:pt>
                <c:pt idx="18">
                  <c:v>0.78400000000000003</c:v>
                </c:pt>
                <c:pt idx="19">
                  <c:v>0.81100000000000005</c:v>
                </c:pt>
                <c:pt idx="20">
                  <c:v>7.0000000000000007E-2</c:v>
                </c:pt>
                <c:pt idx="21">
                  <c:v>0.219</c:v>
                </c:pt>
                <c:pt idx="22">
                  <c:v>0.98299999999999998</c:v>
                </c:pt>
                <c:pt idx="23">
                  <c:v>1.964</c:v>
                </c:pt>
                <c:pt idx="24">
                  <c:v>0.35399999999999998</c:v>
                </c:pt>
                <c:pt idx="25">
                  <c:v>1.246</c:v>
                </c:pt>
                <c:pt idx="26">
                  <c:v>0.84399999999999997</c:v>
                </c:pt>
                <c:pt idx="27">
                  <c:v>0.438</c:v>
                </c:pt>
                <c:pt idx="28">
                  <c:v>0.51700000000000002</c:v>
                </c:pt>
                <c:pt idx="29">
                  <c:v>1.1839999999999999</c:v>
                </c:pt>
                <c:pt idx="30">
                  <c:v>0.81699999999999995</c:v>
                </c:pt>
                <c:pt idx="31">
                  <c:v>0.16200000000000001</c:v>
                </c:pt>
                <c:pt idx="32">
                  <c:v>0.28599999999999998</c:v>
                </c:pt>
                <c:pt idx="33">
                  <c:v>3.0819999999999999</c:v>
                </c:pt>
                <c:pt idx="34">
                  <c:v>2.6190000000000002</c:v>
                </c:pt>
                <c:pt idx="35">
                  <c:v>1.0880000000000001</c:v>
                </c:pt>
              </c:numCache>
            </c:numRef>
          </c:val>
        </c:ser>
        <c:dLbls>
          <c:showLegendKey val="0"/>
          <c:showVal val="0"/>
          <c:showCatName val="0"/>
          <c:showSerName val="0"/>
          <c:showPercent val="0"/>
          <c:showBubbleSize val="0"/>
        </c:dLbls>
        <c:gapWidth val="219"/>
        <c:overlap val="-27"/>
        <c:axId val="160730096"/>
        <c:axId val="243683472"/>
      </c:barChart>
      <c:catAx>
        <c:axId val="160730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43683472"/>
        <c:crosses val="autoZero"/>
        <c:auto val="1"/>
        <c:lblAlgn val="ctr"/>
        <c:lblOffset val="100"/>
        <c:noMultiLvlLbl val="0"/>
      </c:catAx>
      <c:valAx>
        <c:axId val="243683472"/>
        <c:scaling>
          <c:orientation val="minMax"/>
        </c:scaling>
        <c:delete val="0"/>
        <c:axPos val="l"/>
        <c:majorGridlines>
          <c:spPr>
            <a:ln w="9525" cap="flat" cmpd="sng" algn="ctr">
              <a:solidFill>
                <a:schemeClr val="tx1">
                  <a:lumMod val="15000"/>
                  <a:lumOff val="85000"/>
                </a:schemeClr>
              </a:solidFill>
              <a:round/>
            </a:ln>
            <a:effectLst/>
          </c:spPr>
        </c:majorGridlines>
        <c:numFmt formatCode="#,##0.0_ ;\-#,##0.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607300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061132378542504E-2"/>
          <c:y val="1.7099680436622217E-2"/>
          <c:w val="0.92902363564075552"/>
          <c:h val="0.74342463295317152"/>
        </c:manualLayout>
      </c:layout>
      <c:barChart>
        <c:barDir val="col"/>
        <c:grouping val="clustered"/>
        <c:varyColors val="0"/>
        <c:ser>
          <c:idx val="0"/>
          <c:order val="0"/>
          <c:spPr>
            <a:solidFill>
              <a:schemeClr val="accent1"/>
            </a:solidFill>
            <a:ln>
              <a:noFill/>
            </a:ln>
            <a:effectLst/>
          </c:spPr>
          <c:invertIfNegative val="0"/>
          <c:cat>
            <c:strRef>
              <c:f>Sheet1!$A$3:$A$38</c:f>
              <c:strCache>
                <c:ptCount val="36"/>
                <c:pt idx="0">
                  <c:v>Australia</c:v>
                </c:pt>
                <c:pt idx="1">
                  <c:v>Austria</c:v>
                </c:pt>
                <c:pt idx="2">
                  <c:v>Belgium</c:v>
                </c:pt>
                <c:pt idx="3">
                  <c:v>Canada</c:v>
                </c:pt>
                <c:pt idx="4">
                  <c:v>Chile</c:v>
                </c:pt>
                <c:pt idx="5">
                  <c:v>Czech Republic</c:v>
                </c:pt>
                <c:pt idx="6">
                  <c:v>Denmark</c:v>
                </c:pt>
                <c:pt idx="7">
                  <c:v>Estonia</c:v>
                </c:pt>
                <c:pt idx="8">
                  <c:v>Finland</c:v>
                </c:pt>
                <c:pt idx="9">
                  <c:v>France</c:v>
                </c:pt>
                <c:pt idx="10">
                  <c:v>Germany</c:v>
                </c:pt>
                <c:pt idx="11">
                  <c:v>Greece</c:v>
                </c:pt>
                <c:pt idx="12">
                  <c:v>Hungary</c:v>
                </c:pt>
                <c:pt idx="13">
                  <c:v>Iceland</c:v>
                </c:pt>
                <c:pt idx="14">
                  <c:v>Ireland</c:v>
                </c:pt>
                <c:pt idx="15">
                  <c:v>Israel</c:v>
                </c:pt>
                <c:pt idx="16">
                  <c:v>Italy</c:v>
                </c:pt>
                <c:pt idx="17">
                  <c:v>Japan</c:v>
                </c:pt>
                <c:pt idx="18">
                  <c:v>Korea</c:v>
                </c:pt>
                <c:pt idx="19">
                  <c:v>Latvia</c:v>
                </c:pt>
                <c:pt idx="20">
                  <c:v>Luxembourg</c:v>
                </c:pt>
                <c:pt idx="21">
                  <c:v>Mexico</c:v>
                </c:pt>
                <c:pt idx="22">
                  <c:v>Netherlands</c:v>
                </c:pt>
                <c:pt idx="23">
                  <c:v>New Zealand</c:v>
                </c:pt>
                <c:pt idx="24">
                  <c:v>Norway</c:v>
                </c:pt>
                <c:pt idx="25">
                  <c:v>Poland</c:v>
                </c:pt>
                <c:pt idx="26">
                  <c:v>Portugal</c:v>
                </c:pt>
                <c:pt idx="27">
                  <c:v>Slovak Republic</c:v>
                </c:pt>
                <c:pt idx="28">
                  <c:v>Slovenia</c:v>
                </c:pt>
                <c:pt idx="29">
                  <c:v>Spain</c:v>
                </c:pt>
                <c:pt idx="30">
                  <c:v>Sweden</c:v>
                </c:pt>
                <c:pt idx="31">
                  <c:v>Switzerland</c:v>
                </c:pt>
                <c:pt idx="32">
                  <c:v>Turkey</c:v>
                </c:pt>
                <c:pt idx="33">
                  <c:v>United Kingdom</c:v>
                </c:pt>
                <c:pt idx="34">
                  <c:v>United States</c:v>
                </c:pt>
                <c:pt idx="35">
                  <c:v>OECD Average</c:v>
                </c:pt>
              </c:strCache>
            </c:strRef>
          </c:cat>
          <c:val>
            <c:numRef>
              <c:f>Sheet1!$D$3:$D$38</c:f>
              <c:numCache>
                <c:formatCode>#,##0.0_ ;\-#,##0.0\ </c:formatCode>
                <c:ptCount val="36"/>
                <c:pt idx="0">
                  <c:v>1.2589999999999999</c:v>
                </c:pt>
                <c:pt idx="1">
                  <c:v>0.28599999999999998</c:v>
                </c:pt>
                <c:pt idx="2">
                  <c:v>1.0189999999999999</c:v>
                </c:pt>
                <c:pt idx="3">
                  <c:v>0.20300000000000001</c:v>
                </c:pt>
                <c:pt idx="4">
                  <c:v>0.185</c:v>
                </c:pt>
                <c:pt idx="5">
                  <c:v>0.223</c:v>
                </c:pt>
                <c:pt idx="6">
                  <c:v>0.26800000000000002</c:v>
                </c:pt>
                <c:pt idx="7">
                  <c:v>0</c:v>
                </c:pt>
                <c:pt idx="8">
                  <c:v>0.34499999999999997</c:v>
                </c:pt>
                <c:pt idx="9">
                  <c:v>0.58699999999999997</c:v>
                </c:pt>
                <c:pt idx="10">
                  <c:v>0.31900000000000001</c:v>
                </c:pt>
                <c:pt idx="11">
                  <c:v>0.30399999999999999</c:v>
                </c:pt>
                <c:pt idx="12">
                  <c:v>0.254</c:v>
                </c:pt>
                <c:pt idx="13">
                  <c:v>0.17499999999999999</c:v>
                </c:pt>
                <c:pt idx="14">
                  <c:v>0.64500000000000002</c:v>
                </c:pt>
                <c:pt idx="15">
                  <c:v>0.34100000000000003</c:v>
                </c:pt>
                <c:pt idx="16">
                  <c:v>1.1160000000000001</c:v>
                </c:pt>
                <c:pt idx="17">
                  <c:v>0.28699999999999998</c:v>
                </c:pt>
                <c:pt idx="18">
                  <c:v>1.617</c:v>
                </c:pt>
                <c:pt idx="19">
                  <c:v>0.20899999999999999</c:v>
                </c:pt>
                <c:pt idx="20">
                  <c:v>0.55200000000000005</c:v>
                </c:pt>
                <c:pt idx="21">
                  <c:v>0.1</c:v>
                </c:pt>
                <c:pt idx="22">
                  <c:v>0.23599999999999999</c:v>
                </c:pt>
                <c:pt idx="23">
                  <c:v>4.2000000000000003E-2</c:v>
                </c:pt>
                <c:pt idx="24">
                  <c:v>0.24199999999999999</c:v>
                </c:pt>
                <c:pt idx="25">
                  <c:v>0.13400000000000001</c:v>
                </c:pt>
                <c:pt idx="26">
                  <c:v>0.39900000000000002</c:v>
                </c:pt>
                <c:pt idx="27">
                  <c:v>0</c:v>
                </c:pt>
                <c:pt idx="28">
                  <c:v>6.8000000000000005E-2</c:v>
                </c:pt>
                <c:pt idx="29">
                  <c:v>0.60599999999999998</c:v>
                </c:pt>
                <c:pt idx="30">
                  <c:v>0.253</c:v>
                </c:pt>
                <c:pt idx="31">
                  <c:v>0.23400000000000001</c:v>
                </c:pt>
                <c:pt idx="32">
                  <c:v>1.0900000000000001</c:v>
                </c:pt>
                <c:pt idx="33">
                  <c:v>0.77200000000000002</c:v>
                </c:pt>
                <c:pt idx="34">
                  <c:v>0</c:v>
                </c:pt>
                <c:pt idx="35">
                  <c:v>0.41099999999999998</c:v>
                </c:pt>
              </c:numCache>
            </c:numRef>
          </c:val>
        </c:ser>
        <c:dLbls>
          <c:showLegendKey val="0"/>
          <c:showVal val="0"/>
          <c:showCatName val="0"/>
          <c:showSerName val="0"/>
          <c:showPercent val="0"/>
          <c:showBubbleSize val="0"/>
        </c:dLbls>
        <c:gapWidth val="219"/>
        <c:overlap val="-27"/>
        <c:axId val="237675840"/>
        <c:axId val="237673600"/>
      </c:barChart>
      <c:catAx>
        <c:axId val="23767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37673600"/>
        <c:crosses val="autoZero"/>
        <c:auto val="1"/>
        <c:lblAlgn val="ctr"/>
        <c:lblOffset val="100"/>
        <c:noMultiLvlLbl val="0"/>
      </c:catAx>
      <c:valAx>
        <c:axId val="237673600"/>
        <c:scaling>
          <c:orientation val="minMax"/>
        </c:scaling>
        <c:delete val="0"/>
        <c:axPos val="l"/>
        <c:majorGridlines>
          <c:spPr>
            <a:ln w="9525" cap="flat" cmpd="sng" algn="ctr">
              <a:solidFill>
                <a:schemeClr val="tx1">
                  <a:lumMod val="15000"/>
                  <a:lumOff val="85000"/>
                </a:schemeClr>
              </a:solidFill>
              <a:round/>
            </a:ln>
            <a:effectLst/>
          </c:spPr>
        </c:majorGridlines>
        <c:numFmt formatCode="#,##0.0_ ;\-#,##0.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37675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D76F3E4-F0E7-4605-8852-C4417B754DB8}" type="datetimeFigureOut">
              <a:rPr lang="en-GB" smtClean="0"/>
              <a:t>27/02/2017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3530431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76F3E4-F0E7-4605-8852-C4417B754DB8}" type="datetimeFigureOut">
              <a:rPr lang="en-GB" smtClean="0"/>
              <a:t>27/02/2017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2976432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76F3E4-F0E7-4605-8852-C4417B754DB8}" type="datetimeFigureOut">
              <a:rPr lang="en-GB" smtClean="0"/>
              <a:t>27/02/2017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2802672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D76F3E4-F0E7-4605-8852-C4417B754DB8}" type="datetimeFigureOut">
              <a:rPr lang="en-GB" smtClean="0"/>
              <a:t>27/02/2017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24110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D76F3E4-F0E7-4605-8852-C4417B754DB8}" type="datetimeFigureOut">
              <a:rPr lang="en-GB" smtClean="0"/>
              <a:t>27/02/2017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43673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D76F3E4-F0E7-4605-8852-C4417B754DB8}" type="datetimeFigureOut">
              <a:rPr lang="en-GB" smtClean="0"/>
              <a:t>27/02/2017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2573231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D76F3E4-F0E7-4605-8852-C4417B754DB8}" type="datetimeFigureOut">
              <a:rPr lang="en-GB" smtClean="0"/>
              <a:t>27/02/2017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280482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D76F3E4-F0E7-4605-8852-C4417B754DB8}" type="datetimeFigureOut">
              <a:rPr lang="en-GB" smtClean="0"/>
              <a:t>27/02/2017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55982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F3E4-F0E7-4605-8852-C4417B754DB8}" type="datetimeFigureOut">
              <a:rPr lang="en-GB" smtClean="0"/>
              <a:t>27/02/2017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1105719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D76F3E4-F0E7-4605-8852-C4417B754DB8}" type="datetimeFigureOut">
              <a:rPr lang="en-GB" smtClean="0"/>
              <a:t>27/02/2017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126914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D76F3E4-F0E7-4605-8852-C4417B754DB8}" type="datetimeFigureOut">
              <a:rPr lang="en-GB" smtClean="0"/>
              <a:t>27/02/2017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65DC6C-8EAE-49A7-8A7D-EA24018A06A0}" type="slidenum">
              <a:rPr lang="en-GB" smtClean="0"/>
              <a:t>‹#›</a:t>
            </a:fld>
            <a:endParaRPr lang="en-GB"/>
          </a:p>
        </p:txBody>
      </p:sp>
    </p:spTree>
    <p:extLst>
      <p:ext uri="{BB962C8B-B14F-4D97-AF65-F5344CB8AC3E}">
        <p14:creationId xmlns:p14="http://schemas.microsoft.com/office/powerpoint/2010/main" val="389799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6F3E4-F0E7-4605-8852-C4417B754DB8}" type="datetimeFigureOut">
              <a:rPr lang="en-GB" smtClean="0"/>
              <a:t>27/02/2017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5DC6C-8EAE-49A7-8A7D-EA24018A06A0}" type="slidenum">
              <a:rPr lang="en-GB" smtClean="0"/>
              <a:t>‹#›</a:t>
            </a:fld>
            <a:endParaRPr lang="en-GB"/>
          </a:p>
        </p:txBody>
      </p:sp>
    </p:spTree>
    <p:extLst>
      <p:ext uri="{BB962C8B-B14F-4D97-AF65-F5344CB8AC3E}">
        <p14:creationId xmlns:p14="http://schemas.microsoft.com/office/powerpoint/2010/main" val="741518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rgrover@brookes.ac.uk"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hyperlink" Target="http://www.fao.org/home/en/"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dx.doi.org/10.1787/revstats-2016-6-en-fr" TargetMode="Externa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www.fao.org/home/en/"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6.xml"/><Relationship Id="rId6" Type="http://schemas.openxmlformats.org/officeDocument/2006/relationships/hyperlink" Target="http://dx.doi.org/10.1787/data-00262-en" TargetMode="External"/><Relationship Id="rId5" Type="http://schemas.openxmlformats.org/officeDocument/2006/relationships/image" Target="../media/image2.png"/><Relationship Id="rId4" Type="http://schemas.openxmlformats.org/officeDocument/2006/relationships/hyperlink" Target="http://www.fao.org/home/e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6.xml"/><Relationship Id="rId6" Type="http://schemas.openxmlformats.org/officeDocument/2006/relationships/hyperlink" Target="http://dx.doi.org/10.1787/data-00262-en" TargetMode="External"/><Relationship Id="rId5" Type="http://schemas.openxmlformats.org/officeDocument/2006/relationships/image" Target="../media/image2.png"/><Relationship Id="rId4" Type="http://schemas.openxmlformats.org/officeDocument/2006/relationships/hyperlink" Target="http://www.fao.org/home/e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fao.org/home/en/" TargetMode="External"/><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hyperlink" Target="http://dx.doi.org/10.1787/data-00262-en" TargetMode="External"/><Relationship Id="rId5" Type="http://schemas.openxmlformats.org/officeDocument/2006/relationships/chart" Target="../charts/chart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fao.org/3/a-i5429t.pdf"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fao.org/home/en/"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hyperlink" Target="http://www.fao.org/3/a-i5429t.pdf" TargetMode="External"/><Relationship Id="rId5" Type="http://schemas.openxmlformats.org/officeDocument/2006/relationships/image" Target="../media/image2.png"/><Relationship Id="rId4" Type="http://schemas.openxmlformats.org/officeDocument/2006/relationships/hyperlink" Target="http://www.fao.org/home/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665927" y="1476863"/>
            <a:ext cx="5402687" cy="974149"/>
          </a:xfrm>
        </p:spPr>
        <p:txBody>
          <a:bodyPr>
            <a:normAutofit fontScale="90000"/>
          </a:bodyPr>
          <a:lstStyle/>
          <a:p>
            <a:r>
              <a:rPr lang="en-GB" sz="1650" b="1" dirty="0">
                <a:latin typeface="Arial" panose="020B0604020202020204" pitchFamily="34" charset="0"/>
                <a:cs typeface="Arial" panose="020B0604020202020204" pitchFamily="34" charset="0"/>
              </a:rPr>
              <a:t>GENERAL DIRECTORATE OF LAND REGISTRY AND CADASTRE</a:t>
            </a:r>
            <a:br>
              <a:rPr lang="en-GB" sz="165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Property Valuation Workshop</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Izmir</a:t>
            </a:r>
            <a:br>
              <a:rPr lang="en-GB" sz="1800" b="1" dirty="0">
                <a:latin typeface="Arial" panose="020B0604020202020204" pitchFamily="34" charset="0"/>
                <a:cs typeface="Arial" panose="020B0604020202020204" pitchFamily="34" charset="0"/>
              </a:rPr>
            </a:br>
            <a:r>
              <a:rPr lang="en-GB" sz="1800" b="1" dirty="0">
                <a:latin typeface="Arial" panose="020B0604020202020204" pitchFamily="34" charset="0"/>
                <a:cs typeface="Arial" panose="020B0604020202020204" pitchFamily="34" charset="0"/>
              </a:rPr>
              <a:t>27 February – 3 March 2017</a:t>
            </a:r>
            <a:endParaRPr lang="en-GB" sz="1800" b="1" dirty="0">
              <a:latin typeface="Arial" panose="020B0604020202020204" pitchFamily="34" charset="0"/>
              <a:cs typeface="Arial" panose="020B0604020202020204" pitchFamily="34" charset="0"/>
            </a:endParaRPr>
          </a:p>
        </p:txBody>
      </p:sp>
      <p:sp>
        <p:nvSpPr>
          <p:cNvPr id="13315" name="Subtitle 2"/>
          <p:cNvSpPr>
            <a:spLocks noGrp="1"/>
          </p:cNvSpPr>
          <p:nvPr>
            <p:ph type="subTitle" idx="1"/>
          </p:nvPr>
        </p:nvSpPr>
        <p:spPr>
          <a:xfrm>
            <a:off x="1893195" y="2903516"/>
            <a:ext cx="5997714" cy="2144734"/>
          </a:xfrm>
        </p:spPr>
        <p:txBody>
          <a:bodyPr>
            <a:normAutofit fontScale="55000" lnSpcReduction="20000"/>
          </a:bodyPr>
          <a:lstStyle/>
          <a:p>
            <a:pPr>
              <a:lnSpc>
                <a:spcPct val="120000"/>
              </a:lnSpc>
              <a:defRPr/>
            </a:pPr>
            <a:r>
              <a:rPr lang="en-GB" sz="3450" b="1" i="1" dirty="0">
                <a:solidFill>
                  <a:srgbClr val="00B0F0"/>
                </a:solidFill>
                <a:latin typeface="Arial" panose="020B0604020202020204" pitchFamily="34" charset="0"/>
                <a:cs typeface="Arial" panose="020B0604020202020204" pitchFamily="34" charset="0"/>
              </a:rPr>
              <a:t>Property Valuation and Taxation for Fiscal Sustainability in the Europe and Central Asia Region</a:t>
            </a:r>
            <a:endParaRPr lang="en-GB" sz="3450" i="1" dirty="0">
              <a:solidFill>
                <a:srgbClr val="00B0F0"/>
              </a:solidFill>
              <a:latin typeface="Arial" panose="020B0604020202020204" pitchFamily="34" charset="0"/>
              <a:cs typeface="Arial" panose="020B0604020202020204" pitchFamily="34" charset="0"/>
            </a:endParaRPr>
          </a:p>
          <a:p>
            <a:pPr>
              <a:defRPr/>
            </a:pPr>
            <a:endParaRPr lang="en-CA" altLang="en-US" b="1" dirty="0" smtClean="0">
              <a:solidFill>
                <a:schemeClr val="accent6">
                  <a:lumMod val="50000"/>
                </a:schemeClr>
              </a:solidFill>
              <a:latin typeface="Arial" panose="020B0604020202020204" pitchFamily="34" charset="0"/>
              <a:cs typeface="Arial" panose="020B0604020202020204" pitchFamily="34" charset="0"/>
            </a:endParaRPr>
          </a:p>
          <a:p>
            <a:pPr>
              <a:defRPr/>
            </a:pPr>
            <a:endParaRPr lang="en-CA" altLang="en-US" b="1" dirty="0">
              <a:solidFill>
                <a:schemeClr val="accent6">
                  <a:lumMod val="50000"/>
                </a:schemeClr>
              </a:solidFill>
              <a:latin typeface="Arial" panose="020B0604020202020204" pitchFamily="34" charset="0"/>
              <a:cs typeface="Arial" panose="020B0604020202020204" pitchFamily="34" charset="0"/>
            </a:endParaRPr>
          </a:p>
          <a:p>
            <a:pPr>
              <a:defRPr/>
            </a:pPr>
            <a:r>
              <a:rPr lang="en-CA" altLang="en-US" sz="2850" b="1" dirty="0">
                <a:solidFill>
                  <a:schemeClr val="accent6">
                    <a:lumMod val="50000"/>
                  </a:schemeClr>
                </a:solidFill>
                <a:latin typeface="Arial" panose="020B0604020202020204" pitchFamily="34" charset="0"/>
                <a:cs typeface="Arial" panose="020B0604020202020204" pitchFamily="34" charset="0"/>
              </a:rPr>
              <a:t>Richard Grover</a:t>
            </a:r>
          </a:p>
          <a:p>
            <a:pPr>
              <a:defRPr/>
            </a:pPr>
            <a:r>
              <a:rPr lang="en-CA" sz="1950" b="1" dirty="0">
                <a:solidFill>
                  <a:schemeClr val="accent6">
                    <a:lumMod val="50000"/>
                  </a:schemeClr>
                </a:solidFill>
                <a:latin typeface="Arial" panose="020B0604020202020204" pitchFamily="34" charset="0"/>
                <a:cs typeface="Arial" panose="020B0604020202020204" pitchFamily="34" charset="0"/>
                <a:hlinkClick r:id="rId2"/>
              </a:rPr>
              <a:t>rgrover@brookes.ac.uk</a:t>
            </a:r>
            <a:endParaRPr lang="en-CA" sz="1950" b="1" dirty="0">
              <a:solidFill>
                <a:schemeClr val="accent6">
                  <a:lumMod val="50000"/>
                </a:schemeClr>
              </a:solidFill>
              <a:latin typeface="Arial" panose="020B0604020202020204" pitchFamily="34" charset="0"/>
              <a:cs typeface="Arial" panose="020B0604020202020204" pitchFamily="34" charset="0"/>
            </a:endParaRPr>
          </a:p>
          <a:p>
            <a:pPr>
              <a:defRPr/>
            </a:pPr>
            <a:endParaRPr lang="en-GB" sz="2400" dirty="0">
              <a:latin typeface="Arial" panose="020B0604020202020204" pitchFamily="34" charset="0"/>
              <a:cs typeface="Arial" panose="020B0604020202020204" pitchFamily="34" charset="0"/>
            </a:endParaRPr>
          </a:p>
          <a:p>
            <a:pPr>
              <a:defRPr/>
            </a:pPr>
            <a:endParaRPr lang="en-GB" sz="2100" dirty="0"/>
          </a:p>
          <a:p>
            <a:pPr>
              <a:defRPr/>
            </a:pPr>
            <a:endParaRPr lang="en-US" altLang="en-US" sz="2100" dirty="0">
              <a:solidFill>
                <a:srgbClr val="003366"/>
              </a:solidFill>
            </a:endParaRPr>
          </a:p>
        </p:txBody>
      </p:sp>
      <p:pic>
        <p:nvPicPr>
          <p:cNvPr id="1331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8907" y="5292330"/>
            <a:ext cx="1687115" cy="32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2" descr="http://www.fao.org/fileadmin/templates/faoweb/images/FAO-logo.png">
            <a:hlinkClick r:id="rId4" tooltip="FAO homepag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7809" y="5258992"/>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tkgm-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64218" y="1298587"/>
            <a:ext cx="10287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3771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467" y="1214438"/>
            <a:ext cx="6265069" cy="685800"/>
          </a:xfrm>
        </p:spPr>
        <p:txBody>
          <a:bodyPr>
            <a:normAutofit fontScale="90000"/>
          </a:bodyPr>
          <a:lstStyle/>
          <a:p>
            <a:pPr>
              <a:defRPr/>
            </a:pPr>
            <a:r>
              <a:rPr lang="en-US" sz="2400" dirty="0"/>
              <a:t>Influences on use of property taxes suggested by literature:</a:t>
            </a:r>
          </a:p>
        </p:txBody>
      </p:sp>
      <p:sp>
        <p:nvSpPr>
          <p:cNvPr id="18435" name="Content Placeholder 2"/>
          <p:cNvSpPr>
            <a:spLocks noGrp="1"/>
          </p:cNvSpPr>
          <p:nvPr>
            <p:ph idx="1"/>
          </p:nvPr>
        </p:nvSpPr>
        <p:spPr>
          <a:xfrm>
            <a:off x="1980011" y="2025253"/>
            <a:ext cx="5616178" cy="1727597"/>
          </a:xfrm>
        </p:spPr>
        <p:txBody>
          <a:bodyPr>
            <a:normAutofit lnSpcReduction="10000"/>
          </a:bodyPr>
          <a:lstStyle/>
          <a:p>
            <a:r>
              <a:rPr lang="en-US" altLang="en-US" sz="1800"/>
              <a:t>Income level</a:t>
            </a:r>
          </a:p>
          <a:p>
            <a:r>
              <a:rPr lang="en-US" altLang="en-US" sz="1800"/>
              <a:t>Extent of </a:t>
            </a:r>
            <a:r>
              <a:rPr lang="en-GB" altLang="en-US" sz="1800"/>
              <a:t>urbanisation</a:t>
            </a:r>
          </a:p>
          <a:p>
            <a:r>
              <a:rPr lang="en-US" altLang="en-US" sz="1800"/>
              <a:t>Openness of economy</a:t>
            </a:r>
          </a:p>
          <a:p>
            <a:r>
              <a:rPr lang="en-US" altLang="en-US" sz="1800"/>
              <a:t>Legal heritage</a:t>
            </a:r>
          </a:p>
          <a:p>
            <a:r>
              <a:rPr lang="en-US" altLang="en-US" sz="1800"/>
              <a:t>Degree of </a:t>
            </a:r>
            <a:r>
              <a:rPr lang="en-GB" altLang="en-US" sz="1800"/>
              <a:t>decentralisation</a:t>
            </a:r>
            <a:r>
              <a:rPr lang="en-US" altLang="en-US" sz="1800"/>
              <a:t> in government</a:t>
            </a:r>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9467" y="5359005"/>
            <a:ext cx="1687115" cy="32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601392" y="3807620"/>
            <a:ext cx="5779294" cy="1408078"/>
          </a:xfrm>
          <a:prstGeom prst="rect">
            <a:avLst/>
          </a:prstGeom>
          <a:noFill/>
        </p:spPr>
        <p:txBody>
          <a:bodyPr>
            <a:spAutoFit/>
          </a:bodyPr>
          <a:lstStyle/>
          <a:p>
            <a:pPr algn="l">
              <a:defRPr/>
            </a:pPr>
            <a:r>
              <a:rPr lang="en-US" altLang="en-US" b="1" dirty="0">
                <a:solidFill>
                  <a:schemeClr val="accent5">
                    <a:lumMod val="25000"/>
                  </a:schemeClr>
                </a:solidFill>
                <a:latin typeface="Arial" charset="0"/>
              </a:rPr>
              <a:t>Focus</a:t>
            </a:r>
            <a:r>
              <a:rPr lang="en-US" altLang="en-US" dirty="0">
                <a:solidFill>
                  <a:schemeClr val="accent5">
                    <a:lumMod val="25000"/>
                  </a:schemeClr>
                </a:solidFill>
                <a:latin typeface="Arial" charset="0"/>
              </a:rPr>
              <a:t> in our  study on how governments and donors </a:t>
            </a:r>
            <a:r>
              <a:rPr lang="en-US" altLang="en-US" b="1" dirty="0">
                <a:solidFill>
                  <a:schemeClr val="accent5">
                    <a:lumMod val="25000"/>
                  </a:schemeClr>
                </a:solidFill>
                <a:latin typeface="Arial" charset="0"/>
              </a:rPr>
              <a:t>may be able to change </a:t>
            </a:r>
            <a:r>
              <a:rPr lang="en-US" altLang="en-US" dirty="0">
                <a:solidFill>
                  <a:schemeClr val="accent5">
                    <a:lumMod val="25000"/>
                  </a:schemeClr>
                </a:solidFill>
                <a:latin typeface="Arial" charset="0"/>
              </a:rPr>
              <a:t>usage of value-based property taxes and </a:t>
            </a:r>
            <a:r>
              <a:rPr lang="en-US" altLang="en-US" b="1" dirty="0">
                <a:solidFill>
                  <a:schemeClr val="accent5">
                    <a:lumMod val="25000"/>
                  </a:schemeClr>
                </a:solidFill>
                <a:latin typeface="Arial" charset="0"/>
              </a:rPr>
              <a:t>overcome barriers </a:t>
            </a:r>
            <a:r>
              <a:rPr lang="en-US" altLang="en-US" dirty="0">
                <a:solidFill>
                  <a:schemeClr val="accent5">
                    <a:lumMod val="25000"/>
                  </a:schemeClr>
                </a:solidFill>
                <a:latin typeface="Arial" charset="0"/>
              </a:rPr>
              <a:t>rather than cultural/ legacy issues influencing usage</a:t>
            </a:r>
          </a:p>
          <a:p>
            <a:pPr>
              <a:defRPr/>
            </a:pPr>
            <a:endParaRPr lang="en-GB" sz="1350" dirty="0">
              <a:latin typeface="Arial" charset="0"/>
            </a:endParaRPr>
          </a:p>
        </p:txBody>
      </p:sp>
    </p:spTree>
    <p:extLst>
      <p:ext uri="{BB962C8B-B14F-4D97-AF65-F5344CB8AC3E}">
        <p14:creationId xmlns:p14="http://schemas.microsoft.com/office/powerpoint/2010/main" val="451975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14816" y="2631113"/>
            <a:ext cx="5829300" cy="1021556"/>
          </a:xfrm>
        </p:spPr>
        <p:txBody>
          <a:bodyPr/>
          <a:lstStyle/>
          <a:p>
            <a:pPr>
              <a:defRPr/>
            </a:pPr>
            <a:r>
              <a:rPr lang="en-GB" dirty="0" smtClean="0"/>
              <a:t>Principal findings</a:t>
            </a:r>
            <a:endParaRPr lang="en-GB" dirty="0"/>
          </a:p>
        </p:txBody>
      </p:sp>
      <p:sp>
        <p:nvSpPr>
          <p:cNvPr id="23555" name="Text Placeholder 4"/>
          <p:cNvSpPr>
            <a:spLocks noGrp="1"/>
          </p:cNvSpPr>
          <p:nvPr>
            <p:ph type="body" idx="1"/>
          </p:nvPr>
        </p:nvSpPr>
        <p:spPr>
          <a:xfrm>
            <a:off x="1394903" y="1314962"/>
            <a:ext cx="5829300" cy="1125140"/>
          </a:xfrm>
        </p:spPr>
        <p:txBody>
          <a:bodyPr>
            <a:normAutofit fontScale="92500" lnSpcReduction="20000"/>
          </a:bodyPr>
          <a:lstStyle/>
          <a:p>
            <a:r>
              <a:rPr lang="en-GB" altLang="en-US" dirty="0"/>
              <a:t>World Bank/ FAO Knowledge Project, </a:t>
            </a:r>
            <a:r>
              <a:rPr lang="en-US" altLang="en-US" i="1" dirty="0"/>
              <a:t>Property Valuation and Taxation for Fiscal Sustainability and Improved Local Governance in Europe and Central Asia</a:t>
            </a:r>
            <a:endParaRPr lang="en-GB" altLang="en-US" i="1" dirty="0"/>
          </a:p>
        </p:txBody>
      </p:sp>
      <p:pic>
        <p:nvPicPr>
          <p:cNvPr id="2355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4301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86" y="1028700"/>
            <a:ext cx="7093574" cy="685800"/>
          </a:xfrm>
        </p:spPr>
        <p:txBody>
          <a:bodyPr/>
          <a:lstStyle/>
          <a:p>
            <a:pPr>
              <a:defRPr/>
            </a:pPr>
            <a:r>
              <a:rPr lang="en-GB" sz="2100" b="1" dirty="0"/>
              <a:t>Importance of quality of property registration</a:t>
            </a:r>
          </a:p>
        </p:txBody>
      </p:sp>
      <p:sp>
        <p:nvSpPr>
          <p:cNvPr id="24579" name="Content Placeholder 2"/>
          <p:cNvSpPr>
            <a:spLocks noGrp="1"/>
          </p:cNvSpPr>
          <p:nvPr>
            <p:ph idx="1"/>
          </p:nvPr>
        </p:nvSpPr>
        <p:spPr>
          <a:xfrm>
            <a:off x="674915" y="1593056"/>
            <a:ext cx="6922464" cy="3563541"/>
          </a:xfrm>
        </p:spPr>
        <p:txBody>
          <a:bodyPr/>
          <a:lstStyle/>
          <a:p>
            <a:r>
              <a:rPr lang="en-GB" altLang="en-US" sz="1800" dirty="0"/>
              <a:t>Need for </a:t>
            </a:r>
            <a:r>
              <a:rPr lang="en-GB" altLang="en-US" sz="1800" b="1" dirty="0"/>
              <a:t>comprehensive register </a:t>
            </a:r>
            <a:r>
              <a:rPr lang="en-GB" altLang="en-US" sz="1800" dirty="0"/>
              <a:t>of properties – issues of systematic first registration, informality, voluntary registration of transfers, registration of leases</a:t>
            </a:r>
          </a:p>
          <a:p>
            <a:r>
              <a:rPr lang="en-GB" altLang="en-US" sz="1800" dirty="0"/>
              <a:t>Register of </a:t>
            </a:r>
            <a:r>
              <a:rPr lang="en-GB" altLang="en-US" sz="1800" b="1" dirty="0"/>
              <a:t>3-dimensional rights </a:t>
            </a:r>
            <a:r>
              <a:rPr lang="en-GB" altLang="en-US" sz="1800" dirty="0"/>
              <a:t>and not just parcels or buildings – units of occupation rather than ownership, ancillary spaces and rights</a:t>
            </a:r>
          </a:p>
          <a:p>
            <a:r>
              <a:rPr lang="en-GB" altLang="en-US" sz="1800" b="1" dirty="0"/>
              <a:t>Characteristics and attributes </a:t>
            </a:r>
            <a:r>
              <a:rPr lang="en-GB" altLang="en-US" sz="1800" dirty="0"/>
              <a:t>of properties are recorded – unreliable and inconsistent data can be declared about </a:t>
            </a:r>
            <a:r>
              <a:rPr lang="en-GB" altLang="en-US" sz="1800" b="1" dirty="0"/>
              <a:t>property characteristics </a:t>
            </a:r>
            <a:r>
              <a:rPr lang="en-GB" altLang="en-US" sz="1800" dirty="0"/>
              <a:t>such as </a:t>
            </a:r>
            <a:r>
              <a:rPr lang="en-GB" altLang="en-US" sz="1800" dirty="0"/>
              <a:t>size – footprint rather than floor area, terraces excluded</a:t>
            </a:r>
          </a:p>
          <a:p>
            <a:r>
              <a:rPr lang="en-GB" altLang="en-US" sz="1800" dirty="0"/>
              <a:t>Maintenance of currency of register – use of automatic updating and data capture where </a:t>
            </a:r>
            <a:r>
              <a:rPr lang="en-GB" altLang="en-US" sz="1800" dirty="0"/>
              <a:t>possible</a:t>
            </a:r>
          </a:p>
          <a:p>
            <a:r>
              <a:rPr lang="en-GB" altLang="en-US" sz="1800" b="1" dirty="0">
                <a:solidFill>
                  <a:srgbClr val="00B0F0"/>
                </a:solidFill>
              </a:rPr>
              <a:t>Turkey:</a:t>
            </a:r>
            <a:r>
              <a:rPr lang="en-GB" altLang="en-US" sz="1800" dirty="0">
                <a:solidFill>
                  <a:srgbClr val="00B0F0"/>
                </a:solidFill>
              </a:rPr>
              <a:t> issue of </a:t>
            </a:r>
            <a:r>
              <a:rPr lang="en-GB" altLang="en-US" sz="1800" b="1" dirty="0">
                <a:solidFill>
                  <a:srgbClr val="00B0F0"/>
                </a:solidFill>
              </a:rPr>
              <a:t>informal housing </a:t>
            </a:r>
            <a:r>
              <a:rPr lang="en-GB" altLang="en-US" sz="1800" dirty="0">
                <a:solidFill>
                  <a:srgbClr val="00B0F0"/>
                </a:solidFill>
              </a:rPr>
              <a:t>and construction not being in tax rolls and </a:t>
            </a:r>
            <a:r>
              <a:rPr lang="en-GB" altLang="en-US" sz="1800" b="1" dirty="0">
                <a:solidFill>
                  <a:srgbClr val="00B0F0"/>
                </a:solidFill>
              </a:rPr>
              <a:t>consistency</a:t>
            </a:r>
            <a:r>
              <a:rPr lang="en-GB" altLang="en-US" sz="1800" dirty="0">
                <a:solidFill>
                  <a:srgbClr val="00B0F0"/>
                </a:solidFill>
              </a:rPr>
              <a:t> in recording data about property</a:t>
            </a:r>
            <a:endParaRPr lang="en-GB" altLang="en-US" sz="1800" dirty="0">
              <a:solidFill>
                <a:srgbClr val="00B0F0"/>
              </a:solidFill>
            </a:endParaRPr>
          </a:p>
          <a:p>
            <a:endParaRPr lang="en-GB" altLang="en-US" dirty="0" smtClean="0"/>
          </a:p>
        </p:txBody>
      </p:sp>
      <p:pic>
        <p:nvPicPr>
          <p:cNvPr id="2458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4925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3" y="857250"/>
            <a:ext cx="7013292" cy="857250"/>
          </a:xfrm>
        </p:spPr>
        <p:txBody>
          <a:bodyPr>
            <a:normAutofit/>
          </a:bodyPr>
          <a:lstStyle/>
          <a:p>
            <a:pPr>
              <a:defRPr/>
            </a:pPr>
            <a:r>
              <a:rPr lang="en-GB" sz="2400" b="1" dirty="0"/>
              <a:t>Importance of quality of price data</a:t>
            </a:r>
          </a:p>
        </p:txBody>
      </p:sp>
      <p:sp>
        <p:nvSpPr>
          <p:cNvPr id="3" name="Content Placeholder 2"/>
          <p:cNvSpPr>
            <a:spLocks noGrp="1"/>
          </p:cNvSpPr>
          <p:nvPr>
            <p:ph idx="1"/>
          </p:nvPr>
        </p:nvSpPr>
        <p:spPr>
          <a:xfrm>
            <a:off x="576943" y="1527232"/>
            <a:ext cx="7598229" cy="3643313"/>
          </a:xfrm>
        </p:spPr>
        <p:txBody>
          <a:bodyPr>
            <a:normAutofit fontScale="92500" lnSpcReduction="10000"/>
          </a:bodyPr>
          <a:lstStyle/>
          <a:p>
            <a:pPr>
              <a:defRPr/>
            </a:pPr>
            <a:r>
              <a:rPr lang="en-GB" sz="1800" dirty="0"/>
              <a:t>Need for source of </a:t>
            </a:r>
            <a:r>
              <a:rPr lang="en-GB" sz="1800" b="1" dirty="0"/>
              <a:t>accurate price data </a:t>
            </a:r>
            <a:r>
              <a:rPr lang="en-GB" sz="1800" dirty="0"/>
              <a:t>as basis for estimating market prices </a:t>
            </a:r>
            <a:r>
              <a:rPr lang="en-GB" sz="1800" dirty="0" err="1"/>
              <a:t>eg</a:t>
            </a:r>
            <a:r>
              <a:rPr lang="en-GB" sz="1800" dirty="0"/>
              <a:t> declared prices on registration</a:t>
            </a:r>
          </a:p>
          <a:p>
            <a:pPr>
              <a:defRPr/>
            </a:pPr>
            <a:r>
              <a:rPr lang="en-GB" sz="1800" dirty="0"/>
              <a:t>Need for </a:t>
            </a:r>
            <a:r>
              <a:rPr lang="en-GB" sz="1800" b="1" dirty="0"/>
              <a:t>efficient and transparent markets</a:t>
            </a:r>
            <a:r>
              <a:rPr lang="en-GB" sz="1800" dirty="0"/>
              <a:t> with adequate numbers of transactions of each type of property</a:t>
            </a:r>
          </a:p>
          <a:p>
            <a:pPr>
              <a:defRPr/>
            </a:pPr>
            <a:r>
              <a:rPr lang="en-GB" sz="1800" dirty="0"/>
              <a:t>Problem of </a:t>
            </a:r>
            <a:r>
              <a:rPr lang="en-GB" sz="1800" b="1" dirty="0"/>
              <a:t>tax evasion and declaration of false prices </a:t>
            </a:r>
            <a:r>
              <a:rPr lang="en-GB" sz="1800" dirty="0"/>
              <a:t>– incentives to cheat to avoid taxes and fees</a:t>
            </a:r>
          </a:p>
          <a:p>
            <a:pPr>
              <a:defRPr/>
            </a:pPr>
            <a:r>
              <a:rPr lang="en-GB" sz="1800" b="1" dirty="0"/>
              <a:t>Weak tax enforcement </a:t>
            </a:r>
            <a:r>
              <a:rPr lang="en-GB" sz="1800" dirty="0"/>
              <a:t>mechanisms undermine data quality</a:t>
            </a:r>
          </a:p>
          <a:p>
            <a:pPr>
              <a:defRPr/>
            </a:pPr>
            <a:r>
              <a:rPr lang="en-GB" sz="1800" dirty="0"/>
              <a:t>If declared transactions prices </a:t>
            </a:r>
            <a:r>
              <a:rPr lang="en-GB" sz="1800" b="1" dirty="0"/>
              <a:t>unreliable</a:t>
            </a:r>
            <a:r>
              <a:rPr lang="en-GB" sz="1800" dirty="0"/>
              <a:t> can use alternative </a:t>
            </a:r>
            <a:r>
              <a:rPr lang="en-GB" sz="1800" dirty="0"/>
              <a:t>such as </a:t>
            </a:r>
            <a:r>
              <a:rPr lang="en-GB" sz="1800" dirty="0"/>
              <a:t>asking prices, mortgage valuations, databases of valuers and realtors</a:t>
            </a:r>
          </a:p>
          <a:p>
            <a:pPr>
              <a:defRPr/>
            </a:pPr>
            <a:r>
              <a:rPr lang="en-GB" sz="1800" dirty="0"/>
              <a:t>Development of </a:t>
            </a:r>
            <a:r>
              <a:rPr lang="en-GB" sz="1800" b="1" dirty="0"/>
              <a:t>sales price, rental and mortgage valuation registers </a:t>
            </a:r>
            <a:r>
              <a:rPr lang="en-GB" sz="1800" dirty="0"/>
              <a:t>to improve transparency and reliability of </a:t>
            </a:r>
            <a:r>
              <a:rPr lang="en-GB" sz="1800" dirty="0"/>
              <a:t>data</a:t>
            </a:r>
          </a:p>
          <a:p>
            <a:pPr>
              <a:defRPr/>
            </a:pPr>
            <a:r>
              <a:rPr lang="en-GB" sz="1800" b="1" dirty="0">
                <a:solidFill>
                  <a:srgbClr val="00B0F0"/>
                </a:solidFill>
              </a:rPr>
              <a:t>Turkey: Inaccurate reporting </a:t>
            </a:r>
            <a:r>
              <a:rPr lang="en-GB" sz="1800" dirty="0">
                <a:solidFill>
                  <a:srgbClr val="00B0F0"/>
                </a:solidFill>
              </a:rPr>
              <a:t>of transaction prices due to level transactions fees (4%) and </a:t>
            </a:r>
            <a:r>
              <a:rPr lang="en-GB" sz="1800" b="1" dirty="0">
                <a:solidFill>
                  <a:srgbClr val="00B0F0"/>
                </a:solidFill>
              </a:rPr>
              <a:t>valuation register </a:t>
            </a:r>
            <a:r>
              <a:rPr lang="en-GB" sz="1800" dirty="0">
                <a:solidFill>
                  <a:srgbClr val="00B0F0"/>
                </a:solidFill>
              </a:rPr>
              <a:t>not yet available</a:t>
            </a:r>
            <a:endParaRPr lang="en-GB" sz="1800" b="1" dirty="0">
              <a:solidFill>
                <a:srgbClr val="00B0F0"/>
              </a:solidFill>
            </a:endParaRPr>
          </a:p>
        </p:txBody>
      </p:sp>
      <p:pic>
        <p:nvPicPr>
          <p:cNvPr id="2560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4650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8" y="998935"/>
            <a:ext cx="7078607" cy="681038"/>
          </a:xfrm>
        </p:spPr>
        <p:txBody>
          <a:bodyPr>
            <a:normAutofit/>
          </a:bodyPr>
          <a:lstStyle/>
          <a:p>
            <a:pPr>
              <a:defRPr/>
            </a:pPr>
            <a:r>
              <a:rPr lang="en-GB" sz="2400" b="1" dirty="0"/>
              <a:t>Valuation infrastructure: a necessary pre-condition</a:t>
            </a:r>
          </a:p>
        </p:txBody>
      </p:sp>
      <p:sp>
        <p:nvSpPr>
          <p:cNvPr id="3" name="Content Placeholder 2"/>
          <p:cNvSpPr>
            <a:spLocks noGrp="1"/>
          </p:cNvSpPr>
          <p:nvPr>
            <p:ph idx="1"/>
          </p:nvPr>
        </p:nvSpPr>
        <p:spPr>
          <a:xfrm>
            <a:off x="587828" y="1575707"/>
            <a:ext cx="7445829" cy="3766629"/>
          </a:xfrm>
        </p:spPr>
        <p:txBody>
          <a:bodyPr>
            <a:normAutofit fontScale="77500" lnSpcReduction="20000"/>
          </a:bodyPr>
          <a:lstStyle/>
          <a:p>
            <a:pPr>
              <a:buFont typeface="Wingdings" panose="05000000000000000000" pitchFamily="2" charset="2"/>
              <a:buNone/>
              <a:defRPr/>
            </a:pPr>
            <a:r>
              <a:rPr lang="en-GB" dirty="0"/>
              <a:t>Adoption of </a:t>
            </a:r>
            <a:r>
              <a:rPr lang="en-GB" b="1" dirty="0"/>
              <a:t>internationally-recognised valuation standards </a:t>
            </a:r>
            <a:r>
              <a:rPr lang="en-GB" dirty="0"/>
              <a:t>and creation of a </a:t>
            </a:r>
            <a:r>
              <a:rPr lang="en-GB" b="1" dirty="0"/>
              <a:t>valuation profession</a:t>
            </a:r>
            <a:r>
              <a:rPr lang="en-GB" dirty="0"/>
              <a:t>:</a:t>
            </a:r>
          </a:p>
          <a:p>
            <a:pPr lvl="1">
              <a:buFont typeface="Arial" pitchFamily="34" charset="0"/>
              <a:buChar char="•"/>
              <a:defRPr/>
            </a:pPr>
            <a:r>
              <a:rPr lang="en-GB" dirty="0"/>
              <a:t>Valuation terminology and valuation framework</a:t>
            </a:r>
          </a:p>
          <a:p>
            <a:pPr lvl="1">
              <a:buFont typeface="Arial" pitchFamily="34" charset="0"/>
              <a:buChar char="•"/>
              <a:defRPr/>
            </a:pPr>
            <a:r>
              <a:rPr lang="en-GB" dirty="0"/>
              <a:t>Valuation methodologies</a:t>
            </a:r>
          </a:p>
          <a:p>
            <a:pPr lvl="1">
              <a:buFont typeface="Arial" pitchFamily="34" charset="0"/>
              <a:buChar char="•"/>
              <a:defRPr/>
            </a:pPr>
            <a:r>
              <a:rPr lang="en-GB" dirty="0"/>
              <a:t>Measurement standards</a:t>
            </a:r>
          </a:p>
          <a:p>
            <a:pPr lvl="1">
              <a:buFont typeface="Arial" pitchFamily="34" charset="0"/>
              <a:buChar char="•"/>
              <a:defRPr/>
            </a:pPr>
            <a:r>
              <a:rPr lang="en-GB" dirty="0" smtClean="0"/>
              <a:t>Qualifications, </a:t>
            </a:r>
            <a:r>
              <a:rPr lang="en-GB" dirty="0"/>
              <a:t>education </a:t>
            </a:r>
            <a:r>
              <a:rPr lang="en-GB" dirty="0" smtClean="0"/>
              <a:t>and experience required of </a:t>
            </a:r>
            <a:r>
              <a:rPr lang="en-GB" dirty="0"/>
              <a:t>valuers</a:t>
            </a:r>
          </a:p>
          <a:p>
            <a:pPr lvl="1">
              <a:buFont typeface="Arial" pitchFamily="34" charset="0"/>
              <a:buChar char="•"/>
              <a:defRPr/>
            </a:pPr>
            <a:r>
              <a:rPr lang="en-GB" dirty="0"/>
              <a:t>Enforceable ethical standards and codes of professional conduct </a:t>
            </a:r>
          </a:p>
          <a:p>
            <a:pPr lvl="1">
              <a:buFont typeface="Arial" pitchFamily="34" charset="0"/>
              <a:buChar char="•"/>
              <a:defRPr/>
            </a:pPr>
            <a:r>
              <a:rPr lang="en-GB" dirty="0"/>
              <a:t>Licensing of valuers or requirement to use valuers who follow valuation </a:t>
            </a:r>
            <a:r>
              <a:rPr lang="en-GB" dirty="0" smtClean="0"/>
              <a:t>standards</a:t>
            </a:r>
          </a:p>
          <a:p>
            <a:pPr marL="0" indent="0">
              <a:buNone/>
              <a:defRPr/>
            </a:pPr>
            <a:r>
              <a:rPr lang="en-GB" b="1" dirty="0" smtClean="0">
                <a:solidFill>
                  <a:srgbClr val="00B0F0"/>
                </a:solidFill>
              </a:rPr>
              <a:t>Turkey:</a:t>
            </a:r>
            <a:r>
              <a:rPr lang="en-GB" dirty="0" smtClean="0">
                <a:solidFill>
                  <a:srgbClr val="00B0F0"/>
                </a:solidFill>
              </a:rPr>
              <a:t> </a:t>
            </a:r>
            <a:r>
              <a:rPr lang="en-GB" b="1" dirty="0" smtClean="0">
                <a:solidFill>
                  <a:srgbClr val="00B0F0"/>
                </a:solidFill>
              </a:rPr>
              <a:t>Capital Markets Board </a:t>
            </a:r>
            <a:r>
              <a:rPr lang="en-GB" dirty="0" smtClean="0">
                <a:solidFill>
                  <a:srgbClr val="00B0F0"/>
                </a:solidFill>
              </a:rPr>
              <a:t>regulates mortgage and asset valuations. Adoption of International Valuation Standards. </a:t>
            </a:r>
            <a:r>
              <a:rPr lang="en-GB" b="1" dirty="0" smtClean="0">
                <a:solidFill>
                  <a:srgbClr val="00B0F0"/>
                </a:solidFill>
              </a:rPr>
              <a:t>TDUB</a:t>
            </a:r>
            <a:r>
              <a:rPr lang="en-GB" dirty="0" smtClean="0">
                <a:solidFill>
                  <a:srgbClr val="00B0F0"/>
                </a:solidFill>
              </a:rPr>
              <a:t> regulation of valuers and use of. System </a:t>
            </a:r>
            <a:r>
              <a:rPr lang="en-GB" dirty="0">
                <a:solidFill>
                  <a:srgbClr val="00B0F0"/>
                </a:solidFill>
              </a:rPr>
              <a:t>is </a:t>
            </a:r>
            <a:r>
              <a:rPr lang="en-GB" b="1" dirty="0">
                <a:solidFill>
                  <a:srgbClr val="00B0F0"/>
                </a:solidFill>
              </a:rPr>
              <a:t>not</a:t>
            </a:r>
            <a:r>
              <a:rPr lang="en-GB" dirty="0">
                <a:solidFill>
                  <a:srgbClr val="00B0F0"/>
                </a:solidFill>
              </a:rPr>
              <a:t> used for </a:t>
            </a:r>
            <a:r>
              <a:rPr lang="en-GB" b="1" dirty="0">
                <a:solidFill>
                  <a:srgbClr val="00B0F0"/>
                </a:solidFill>
              </a:rPr>
              <a:t>property tax valuations</a:t>
            </a:r>
          </a:p>
        </p:txBody>
      </p:sp>
      <p:pic>
        <p:nvPicPr>
          <p:cNvPr id="2662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3680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844" y="946037"/>
            <a:ext cx="7886700" cy="994172"/>
          </a:xfrm>
        </p:spPr>
        <p:txBody>
          <a:bodyPr/>
          <a:lstStyle/>
          <a:p>
            <a:pPr>
              <a:defRPr/>
            </a:pPr>
            <a:r>
              <a:rPr lang="en-GB" sz="2400" b="1" dirty="0"/>
              <a:t>Quality of tax collection</a:t>
            </a:r>
          </a:p>
        </p:txBody>
      </p:sp>
      <p:sp>
        <p:nvSpPr>
          <p:cNvPr id="27651" name="Content Placeholder 2"/>
          <p:cNvSpPr>
            <a:spLocks noGrp="1"/>
          </p:cNvSpPr>
          <p:nvPr>
            <p:ph idx="1"/>
          </p:nvPr>
        </p:nvSpPr>
        <p:spPr>
          <a:xfrm>
            <a:off x="849086" y="1863329"/>
            <a:ext cx="6747102" cy="3456384"/>
          </a:xfrm>
        </p:spPr>
        <p:txBody>
          <a:bodyPr>
            <a:normAutofit fontScale="70000" lnSpcReduction="20000"/>
          </a:bodyPr>
          <a:lstStyle/>
          <a:p>
            <a:r>
              <a:rPr lang="en-GB" altLang="en-US" dirty="0" smtClean="0"/>
              <a:t>Quality of billing systems</a:t>
            </a:r>
          </a:p>
          <a:p>
            <a:r>
              <a:rPr lang="en-GB" altLang="en-US" dirty="0" smtClean="0"/>
              <a:t>Variability in collection rates and in enforcement systems</a:t>
            </a:r>
          </a:p>
          <a:p>
            <a:r>
              <a:rPr lang="en-GB" altLang="en-US" dirty="0" smtClean="0"/>
              <a:t>Differences between household and business collection rates</a:t>
            </a:r>
          </a:p>
          <a:p>
            <a:r>
              <a:rPr lang="en-GB" altLang="en-US" dirty="0" smtClean="0"/>
              <a:t>Overcoming culture of non-payment</a:t>
            </a:r>
          </a:p>
          <a:p>
            <a:r>
              <a:rPr lang="en-GB" altLang="en-US" dirty="0" smtClean="0"/>
              <a:t>Transparency issues: are the elites paying their taxes?</a:t>
            </a:r>
          </a:p>
          <a:p>
            <a:r>
              <a:rPr lang="en-GB" altLang="en-US" b="1" dirty="0" smtClean="0">
                <a:solidFill>
                  <a:srgbClr val="00B0F0"/>
                </a:solidFill>
              </a:rPr>
              <a:t>Turkey:</a:t>
            </a:r>
            <a:r>
              <a:rPr lang="en-GB" altLang="en-US" dirty="0" smtClean="0">
                <a:solidFill>
                  <a:srgbClr val="00B0F0"/>
                </a:solidFill>
              </a:rPr>
              <a:t> Issue of </a:t>
            </a:r>
            <a:r>
              <a:rPr lang="en-GB" altLang="en-US" b="1" dirty="0" smtClean="0">
                <a:solidFill>
                  <a:srgbClr val="00B0F0"/>
                </a:solidFill>
              </a:rPr>
              <a:t>informal</a:t>
            </a:r>
            <a:r>
              <a:rPr lang="en-GB" altLang="en-US" dirty="0" smtClean="0">
                <a:solidFill>
                  <a:srgbClr val="00B0F0"/>
                </a:solidFill>
              </a:rPr>
              <a:t> housing and construction – pilot studies by </a:t>
            </a:r>
            <a:r>
              <a:rPr lang="en-GB" dirty="0" err="1">
                <a:solidFill>
                  <a:srgbClr val="00B0F0"/>
                </a:solidFill>
              </a:rPr>
              <a:t>Güneş</a:t>
            </a:r>
            <a:r>
              <a:rPr lang="en-GB" dirty="0">
                <a:solidFill>
                  <a:srgbClr val="00B0F0"/>
                </a:solidFill>
              </a:rPr>
              <a:t> and </a:t>
            </a:r>
            <a:r>
              <a:rPr lang="en-GB" dirty="0" err="1" smtClean="0">
                <a:solidFill>
                  <a:srgbClr val="00B0F0"/>
                </a:solidFill>
              </a:rPr>
              <a:t>Yildiz</a:t>
            </a:r>
            <a:r>
              <a:rPr lang="en-GB" dirty="0" smtClean="0">
                <a:solidFill>
                  <a:srgbClr val="00B0F0"/>
                </a:solidFill>
              </a:rPr>
              <a:t> </a:t>
            </a:r>
            <a:r>
              <a:rPr lang="en-GB" dirty="0">
                <a:solidFill>
                  <a:srgbClr val="00B0F0"/>
                </a:solidFill>
              </a:rPr>
              <a:t>(2016</a:t>
            </a:r>
            <a:r>
              <a:rPr lang="en-GB" dirty="0" smtClean="0">
                <a:solidFill>
                  <a:srgbClr val="00B0F0"/>
                </a:solidFill>
              </a:rPr>
              <a:t>) show </a:t>
            </a:r>
            <a:r>
              <a:rPr lang="en-GB" b="1" dirty="0" smtClean="0">
                <a:solidFill>
                  <a:srgbClr val="00B0F0"/>
                </a:solidFill>
              </a:rPr>
              <a:t>discrepancies</a:t>
            </a:r>
            <a:r>
              <a:rPr lang="en-GB" dirty="0" smtClean="0">
                <a:solidFill>
                  <a:srgbClr val="00B0F0"/>
                </a:solidFill>
              </a:rPr>
              <a:t> of 2.9 and 1.9 times </a:t>
            </a:r>
            <a:r>
              <a:rPr lang="en-GB" dirty="0">
                <a:solidFill>
                  <a:srgbClr val="00B0F0"/>
                </a:solidFill>
              </a:rPr>
              <a:t>between current and estimated property tax </a:t>
            </a:r>
            <a:r>
              <a:rPr lang="en-GB" dirty="0" smtClean="0">
                <a:solidFill>
                  <a:srgbClr val="00B0F0"/>
                </a:solidFill>
              </a:rPr>
              <a:t>and 2.5 and 2.1 times for transaction fees.</a:t>
            </a:r>
            <a:endParaRPr lang="en-GB" altLang="en-US" dirty="0" smtClean="0">
              <a:solidFill>
                <a:srgbClr val="00B0F0"/>
              </a:solidFill>
            </a:endParaRPr>
          </a:p>
          <a:p>
            <a:endParaRPr lang="en-GB" altLang="en-US" dirty="0" smtClean="0"/>
          </a:p>
        </p:txBody>
      </p:sp>
      <p:pic>
        <p:nvPicPr>
          <p:cNvPr id="2765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48374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8" y="1063230"/>
            <a:ext cx="6939643" cy="367903"/>
          </a:xfrm>
        </p:spPr>
        <p:txBody>
          <a:bodyPr>
            <a:normAutofit fontScale="90000"/>
          </a:bodyPr>
          <a:lstStyle/>
          <a:p>
            <a:pPr>
              <a:defRPr/>
            </a:pPr>
            <a:r>
              <a:rPr lang="en-GB" sz="2400" b="1" dirty="0"/>
              <a:t>Use of mass valuation</a:t>
            </a:r>
          </a:p>
        </p:txBody>
      </p:sp>
      <p:sp>
        <p:nvSpPr>
          <p:cNvPr id="3" name="Content Placeholder 2"/>
          <p:cNvSpPr>
            <a:spLocks noGrp="1"/>
          </p:cNvSpPr>
          <p:nvPr>
            <p:ph idx="1"/>
          </p:nvPr>
        </p:nvSpPr>
        <p:spPr>
          <a:xfrm>
            <a:off x="642257" y="1484711"/>
            <a:ext cx="7124190" cy="3888581"/>
          </a:xfrm>
        </p:spPr>
        <p:txBody>
          <a:bodyPr>
            <a:normAutofit fontScale="77500" lnSpcReduction="20000"/>
          </a:bodyPr>
          <a:lstStyle/>
          <a:p>
            <a:pPr>
              <a:defRPr/>
            </a:pPr>
            <a:r>
              <a:rPr lang="en-GB" b="1" dirty="0"/>
              <a:t>Large number of properties </a:t>
            </a:r>
            <a:r>
              <a:rPr lang="en-GB" dirty="0"/>
              <a:t>to be valued over a </a:t>
            </a:r>
            <a:r>
              <a:rPr lang="en-GB" b="1" dirty="0"/>
              <a:t>short period of time </a:t>
            </a:r>
            <a:r>
              <a:rPr lang="en-GB" dirty="0"/>
              <a:t>– viable only with automated valuation systems rather than individual valuations</a:t>
            </a:r>
          </a:p>
          <a:p>
            <a:pPr>
              <a:defRPr/>
            </a:pPr>
            <a:r>
              <a:rPr lang="en-GB" dirty="0"/>
              <a:t>Use of standardised procedures, common data and statistical testing of models – helps achieve </a:t>
            </a:r>
            <a:r>
              <a:rPr lang="en-GB" b="1" dirty="0"/>
              <a:t>consistency</a:t>
            </a:r>
          </a:p>
          <a:p>
            <a:pPr>
              <a:defRPr/>
            </a:pPr>
            <a:r>
              <a:rPr lang="en-GB" dirty="0"/>
              <a:t>Requires </a:t>
            </a:r>
            <a:r>
              <a:rPr lang="en-GB" b="1" dirty="0"/>
              <a:t>coordination</a:t>
            </a:r>
            <a:r>
              <a:rPr lang="en-GB" dirty="0"/>
              <a:t> of different agencies and their data</a:t>
            </a:r>
          </a:p>
          <a:p>
            <a:pPr>
              <a:defRPr/>
            </a:pPr>
            <a:r>
              <a:rPr lang="en-GB" b="1" dirty="0"/>
              <a:t>Low cost </a:t>
            </a:r>
            <a:r>
              <a:rPr lang="en-GB" dirty="0"/>
              <a:t>per valuation but </a:t>
            </a:r>
            <a:r>
              <a:rPr lang="en-GB" b="1" dirty="0"/>
              <a:t>high fixed costs </a:t>
            </a:r>
            <a:r>
              <a:rPr lang="en-GB" dirty="0"/>
              <a:t>of establishing the system</a:t>
            </a:r>
          </a:p>
          <a:p>
            <a:pPr>
              <a:defRPr/>
            </a:pPr>
            <a:r>
              <a:rPr lang="en-GB" b="1" dirty="0"/>
              <a:t>Tackles capacity problems - r</a:t>
            </a:r>
            <a:r>
              <a:rPr lang="en-GB" dirty="0"/>
              <a:t>educes requirements for scarce skilled valuers who can be used more effectively </a:t>
            </a:r>
            <a:r>
              <a:rPr lang="en-GB" dirty="0" smtClean="0"/>
              <a:t>such as hearing </a:t>
            </a:r>
            <a:r>
              <a:rPr lang="en-GB" dirty="0"/>
              <a:t>appeals, valuing properties for which automated valuation not possible, reviewing data and models</a:t>
            </a:r>
          </a:p>
          <a:p>
            <a:pPr>
              <a:defRPr/>
            </a:pPr>
            <a:endParaRPr lang="en-GB" dirty="0" smtClean="0"/>
          </a:p>
          <a:p>
            <a:pPr>
              <a:defRPr/>
            </a:pPr>
            <a:endParaRPr lang="en-GB" dirty="0"/>
          </a:p>
        </p:txBody>
      </p:sp>
      <p:pic>
        <p:nvPicPr>
          <p:cNvPr id="2867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4911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428" y="998936"/>
            <a:ext cx="6850007" cy="583406"/>
          </a:xfrm>
        </p:spPr>
        <p:txBody>
          <a:bodyPr>
            <a:noAutofit/>
          </a:bodyPr>
          <a:lstStyle/>
          <a:p>
            <a:pPr>
              <a:defRPr/>
            </a:pPr>
            <a:r>
              <a:rPr lang="en-GB" sz="1800" b="1" dirty="0"/>
              <a:t>Multiple use of mass valuations spreads costs and encourages confidence in use </a:t>
            </a:r>
          </a:p>
        </p:txBody>
      </p:sp>
      <p:sp>
        <p:nvSpPr>
          <p:cNvPr id="3" name="Content Placeholder 2"/>
          <p:cNvSpPr>
            <a:spLocks noGrp="1"/>
          </p:cNvSpPr>
          <p:nvPr>
            <p:ph idx="1"/>
          </p:nvPr>
        </p:nvSpPr>
        <p:spPr>
          <a:xfrm>
            <a:off x="816429" y="1701403"/>
            <a:ext cx="6741659" cy="3671888"/>
          </a:xfrm>
        </p:spPr>
        <p:txBody>
          <a:bodyPr>
            <a:normAutofit fontScale="62500" lnSpcReduction="20000"/>
          </a:bodyPr>
          <a:lstStyle/>
          <a:p>
            <a:pPr>
              <a:defRPr/>
            </a:pPr>
            <a:r>
              <a:rPr lang="en-GB" sz="2700" dirty="0"/>
              <a:t>Avoids </a:t>
            </a:r>
            <a:r>
              <a:rPr lang="en-GB" sz="2700" b="1" dirty="0"/>
              <a:t>duplication</a:t>
            </a:r>
            <a:r>
              <a:rPr lang="en-GB" sz="2700" dirty="0"/>
              <a:t> of effort by different agencies/ levels of government</a:t>
            </a:r>
          </a:p>
          <a:p>
            <a:pPr>
              <a:defRPr/>
            </a:pPr>
            <a:r>
              <a:rPr lang="en-GB" sz="2700" dirty="0"/>
              <a:t>Helps to </a:t>
            </a:r>
            <a:r>
              <a:rPr lang="en-GB" sz="2700" b="1" dirty="0"/>
              <a:t>recoup costs </a:t>
            </a:r>
            <a:r>
              <a:rPr lang="en-GB" sz="2700" dirty="0"/>
              <a:t>of mass valuation</a:t>
            </a:r>
          </a:p>
          <a:p>
            <a:pPr>
              <a:defRPr/>
            </a:pPr>
            <a:r>
              <a:rPr lang="en-GB" sz="2700" b="1" dirty="0"/>
              <a:t>Standardised systems </a:t>
            </a:r>
            <a:r>
              <a:rPr lang="en-GB" sz="2700" dirty="0"/>
              <a:t>to ensure reliability, transparency and consistency</a:t>
            </a:r>
          </a:p>
          <a:p>
            <a:pPr>
              <a:defRPr/>
            </a:pPr>
            <a:r>
              <a:rPr lang="en-GB" sz="2700" dirty="0"/>
              <a:t>Need for </a:t>
            </a:r>
            <a:r>
              <a:rPr lang="en-GB" sz="2700" b="1" dirty="0"/>
              <a:t>regular revaluations </a:t>
            </a:r>
            <a:r>
              <a:rPr lang="en-GB" sz="2700" dirty="0"/>
              <a:t>so values are up to date</a:t>
            </a:r>
          </a:p>
          <a:p>
            <a:pPr>
              <a:defRPr/>
            </a:pPr>
            <a:r>
              <a:rPr lang="en-GB" sz="2700" b="1" dirty="0"/>
              <a:t>Uses</a:t>
            </a:r>
            <a:r>
              <a:rPr lang="en-GB" sz="2700" dirty="0"/>
              <a:t> include: sporadic tax assessments, compulsory purchase, valuing state land, restitution, land consolidation, water and flood protection charges, setting rents for social housing, reviews of bank capital adequacy, avoidance of mortgage fraud, eligibility for social security</a:t>
            </a:r>
          </a:p>
          <a:p>
            <a:pPr>
              <a:defRPr/>
            </a:pPr>
            <a:r>
              <a:rPr lang="en-GB" sz="2700" b="1" dirty="0"/>
              <a:t>Caveats</a:t>
            </a:r>
            <a:r>
              <a:rPr lang="en-GB" sz="2700" dirty="0"/>
              <a:t>: </a:t>
            </a:r>
          </a:p>
          <a:p>
            <a:pPr lvl="1">
              <a:defRPr/>
            </a:pPr>
            <a:r>
              <a:rPr lang="en-GB" sz="2700" dirty="0"/>
              <a:t>mass valuations may not accurately value individual properties</a:t>
            </a:r>
          </a:p>
          <a:p>
            <a:pPr lvl="1">
              <a:defRPr/>
            </a:pPr>
            <a:r>
              <a:rPr lang="en-GB" sz="2700" dirty="0"/>
              <a:t>Embody assumptions about basis of value</a:t>
            </a:r>
          </a:p>
          <a:p>
            <a:pPr lvl="1">
              <a:defRPr/>
            </a:pPr>
            <a:r>
              <a:rPr lang="en-GB" sz="2700" dirty="0"/>
              <a:t>Compulsory acquisition particularly problematic</a:t>
            </a:r>
          </a:p>
          <a:p>
            <a:pPr lvl="1">
              <a:defRPr/>
            </a:pPr>
            <a:r>
              <a:rPr lang="en-GB" sz="2700" dirty="0"/>
              <a:t>Need to avoid “black box” methods </a:t>
            </a:r>
          </a:p>
          <a:p>
            <a:pPr>
              <a:defRPr/>
            </a:pPr>
            <a:endParaRPr lang="en-GB" dirty="0" smtClean="0"/>
          </a:p>
          <a:p>
            <a:pPr marL="0" indent="0">
              <a:buNone/>
              <a:defRPr/>
            </a:pPr>
            <a:endParaRPr lang="en-GB" dirty="0"/>
          </a:p>
        </p:txBody>
      </p:sp>
      <p:pic>
        <p:nvPicPr>
          <p:cNvPr id="2970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7647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857250"/>
            <a:ext cx="6374607" cy="685800"/>
          </a:xfrm>
        </p:spPr>
        <p:txBody>
          <a:bodyPr>
            <a:normAutofit/>
          </a:bodyPr>
          <a:lstStyle/>
          <a:p>
            <a:pPr>
              <a:defRPr/>
            </a:pPr>
            <a:r>
              <a:rPr lang="en-GB" sz="2400" b="1" dirty="0"/>
              <a:t>Overcoming resistance to property taxes</a:t>
            </a:r>
          </a:p>
        </p:txBody>
      </p:sp>
      <p:sp>
        <p:nvSpPr>
          <p:cNvPr id="3" name="Content Placeholder 2"/>
          <p:cNvSpPr>
            <a:spLocks noGrp="1"/>
          </p:cNvSpPr>
          <p:nvPr>
            <p:ph idx="1"/>
          </p:nvPr>
        </p:nvSpPr>
        <p:spPr>
          <a:xfrm>
            <a:off x="914400" y="1538287"/>
            <a:ext cx="6752035" cy="3673079"/>
          </a:xfrm>
        </p:spPr>
        <p:txBody>
          <a:bodyPr>
            <a:normAutofit fontScale="55000" lnSpcReduction="20000"/>
          </a:bodyPr>
          <a:lstStyle/>
          <a:p>
            <a:pPr>
              <a:defRPr/>
            </a:pPr>
            <a:r>
              <a:rPr lang="en-GB" b="1" dirty="0" smtClean="0"/>
              <a:t>Poland and Slovenia </a:t>
            </a:r>
            <a:r>
              <a:rPr lang="en-GB" dirty="0" smtClean="0"/>
              <a:t>have developed mass valuation systems that have not been  implemented: Poland no implementing legislation; Slovenia ruling by Constitutional Court.</a:t>
            </a:r>
          </a:p>
          <a:p>
            <a:pPr>
              <a:defRPr/>
            </a:pPr>
            <a:r>
              <a:rPr lang="en-GB" b="1" dirty="0" smtClean="0"/>
              <a:t>Moldova</a:t>
            </a:r>
            <a:r>
              <a:rPr lang="en-GB" dirty="0" smtClean="0"/>
              <a:t> mass valuation of urban properties but no revaluations. No mass valuation of  rural housing or agricultural land or public properties as no systematic first registration has taken places</a:t>
            </a:r>
          </a:p>
          <a:p>
            <a:pPr>
              <a:defRPr/>
            </a:pPr>
            <a:r>
              <a:rPr lang="en-GB" dirty="0" smtClean="0"/>
              <a:t>Assessing </a:t>
            </a:r>
            <a:r>
              <a:rPr lang="en-GB" b="1" dirty="0" smtClean="0"/>
              <a:t>residential properties technically easier </a:t>
            </a:r>
            <a:r>
              <a:rPr lang="en-GB" dirty="0" smtClean="0"/>
              <a:t>but there is likely to be more resistance than to taxing commercial properties – business don’t have votes!</a:t>
            </a:r>
          </a:p>
          <a:p>
            <a:pPr>
              <a:defRPr/>
            </a:pPr>
            <a:r>
              <a:rPr lang="en-GB" dirty="0" smtClean="0"/>
              <a:t>Property taxes </a:t>
            </a:r>
            <a:r>
              <a:rPr lang="en-GB" b="1" dirty="0" smtClean="0"/>
              <a:t>highly visible </a:t>
            </a:r>
            <a:r>
              <a:rPr lang="en-GB" dirty="0" smtClean="0"/>
              <a:t>as are local services – need for public support </a:t>
            </a:r>
          </a:p>
          <a:p>
            <a:pPr>
              <a:defRPr/>
            </a:pPr>
            <a:r>
              <a:rPr lang="en-GB" b="1" dirty="0" smtClean="0"/>
              <a:t>Lack of effective champions </a:t>
            </a:r>
            <a:r>
              <a:rPr lang="en-GB" dirty="0" smtClean="0"/>
              <a:t>in government – local taxes, different administrative systems from other taxes, failure to recognise the financial interdependence of levels of government</a:t>
            </a:r>
          </a:p>
          <a:p>
            <a:pPr>
              <a:defRPr/>
            </a:pPr>
            <a:r>
              <a:rPr lang="en-GB" b="1" dirty="0" smtClean="0"/>
              <a:t>Lack of political willingness </a:t>
            </a:r>
            <a:r>
              <a:rPr lang="en-GB" dirty="0" smtClean="0"/>
              <a:t>to tax wealth and to stand up to losers from property taxes</a:t>
            </a:r>
          </a:p>
          <a:p>
            <a:pPr>
              <a:defRPr/>
            </a:pPr>
            <a:r>
              <a:rPr lang="en-GB" dirty="0" smtClean="0"/>
              <a:t>Need to make the </a:t>
            </a:r>
            <a:r>
              <a:rPr lang="en-GB" b="1" dirty="0" smtClean="0"/>
              <a:t>link</a:t>
            </a:r>
            <a:r>
              <a:rPr lang="en-GB" dirty="0" smtClean="0"/>
              <a:t> between sound national finances, sound local finances and the quality of local public services</a:t>
            </a:r>
            <a:endParaRPr lang="en-GB" dirty="0"/>
          </a:p>
        </p:txBody>
      </p:sp>
      <p:pic>
        <p:nvPicPr>
          <p:cNvPr id="307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5342336"/>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4583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57250"/>
            <a:ext cx="6904435" cy="857250"/>
          </a:xfrm>
        </p:spPr>
        <p:txBody>
          <a:bodyPr>
            <a:normAutofit/>
          </a:bodyPr>
          <a:lstStyle/>
          <a:p>
            <a:pPr>
              <a:defRPr/>
            </a:pPr>
            <a:r>
              <a:rPr lang="en-GB" sz="2400" b="1" dirty="0">
                <a:solidFill>
                  <a:schemeClr val="accent5">
                    <a:lumMod val="25000"/>
                  </a:schemeClr>
                </a:solidFill>
                <a:effectLst>
                  <a:outerShdw blurRad="38100" dist="38100" dir="2700000" algn="tl">
                    <a:srgbClr val="000000">
                      <a:alpha val="43137"/>
                    </a:srgbClr>
                  </a:outerShdw>
                </a:effectLst>
              </a:rPr>
              <a:t>Conclusions</a:t>
            </a:r>
          </a:p>
        </p:txBody>
      </p:sp>
      <p:sp>
        <p:nvSpPr>
          <p:cNvPr id="3" name="Content Placeholder 2"/>
          <p:cNvSpPr>
            <a:spLocks noGrp="1"/>
          </p:cNvSpPr>
          <p:nvPr>
            <p:ph idx="1"/>
          </p:nvPr>
        </p:nvSpPr>
        <p:spPr>
          <a:xfrm>
            <a:off x="762000" y="1593056"/>
            <a:ext cx="6849666" cy="3696891"/>
          </a:xfrm>
        </p:spPr>
        <p:txBody>
          <a:bodyPr>
            <a:normAutofit fontScale="77500" lnSpcReduction="20000"/>
          </a:bodyPr>
          <a:lstStyle/>
          <a:p>
            <a:pPr>
              <a:defRPr/>
            </a:pPr>
            <a:r>
              <a:rPr lang="en-GB" sz="2325" dirty="0"/>
              <a:t>Development of effective and efficient value-based property taxation a </a:t>
            </a:r>
            <a:r>
              <a:rPr lang="en-GB" sz="2325" b="1" dirty="0"/>
              <a:t>long-term goal</a:t>
            </a:r>
          </a:p>
          <a:p>
            <a:pPr>
              <a:defRPr/>
            </a:pPr>
            <a:r>
              <a:rPr lang="en-GB" sz="2325" dirty="0"/>
              <a:t>Likely to require </a:t>
            </a:r>
            <a:r>
              <a:rPr lang="en-GB" sz="2325" b="1" dirty="0"/>
              <a:t>several iterations </a:t>
            </a:r>
            <a:r>
              <a:rPr lang="en-GB" sz="2325" dirty="0"/>
              <a:t>– successful innovators did not do this in one go</a:t>
            </a:r>
          </a:p>
          <a:p>
            <a:pPr>
              <a:defRPr/>
            </a:pPr>
            <a:r>
              <a:rPr lang="en-GB" sz="2325" b="1" dirty="0"/>
              <a:t>No universally applicable model </a:t>
            </a:r>
            <a:r>
              <a:rPr lang="en-GB" sz="2325" dirty="0"/>
              <a:t>– need one that reflects individual circumstances, culture and values – but common challenges for all countries</a:t>
            </a:r>
          </a:p>
          <a:p>
            <a:pPr>
              <a:defRPr/>
            </a:pPr>
            <a:r>
              <a:rPr lang="en-GB" sz="2325" dirty="0"/>
              <a:t>Sensible to </a:t>
            </a:r>
            <a:r>
              <a:rPr lang="en-GB" sz="2325" b="1" dirty="0"/>
              <a:t>focus</a:t>
            </a:r>
            <a:r>
              <a:rPr lang="en-GB" sz="2325" dirty="0"/>
              <a:t> first on </a:t>
            </a:r>
            <a:r>
              <a:rPr lang="en-GB" sz="2325" b="1" dirty="0"/>
              <a:t>higher yielding properties </a:t>
            </a:r>
            <a:r>
              <a:rPr lang="en-GB" sz="2325" dirty="0"/>
              <a:t>such as </a:t>
            </a:r>
            <a:r>
              <a:rPr lang="en-GB" sz="2325" dirty="0"/>
              <a:t>grade A offices, shopping malls, luxury villas rather than mass housing and agricultural land</a:t>
            </a:r>
          </a:p>
          <a:p>
            <a:pPr>
              <a:defRPr/>
            </a:pPr>
            <a:r>
              <a:rPr lang="en-GB" sz="2325" dirty="0"/>
              <a:t>Some </a:t>
            </a:r>
            <a:r>
              <a:rPr lang="en-GB" sz="2325" b="1" dirty="0"/>
              <a:t>one-off</a:t>
            </a:r>
            <a:r>
              <a:rPr lang="en-GB" sz="2325" dirty="0"/>
              <a:t> </a:t>
            </a:r>
            <a:r>
              <a:rPr lang="en-GB" sz="2325" b="1" dirty="0"/>
              <a:t>improvements </a:t>
            </a:r>
            <a:r>
              <a:rPr lang="en-GB" sz="2325" dirty="0"/>
              <a:t>can be made to yields through more </a:t>
            </a:r>
            <a:r>
              <a:rPr lang="en-GB" sz="2325" b="1" dirty="0"/>
              <a:t>comprehensive tax rolls </a:t>
            </a:r>
            <a:r>
              <a:rPr lang="en-GB" sz="2325" dirty="0"/>
              <a:t>and </a:t>
            </a:r>
            <a:r>
              <a:rPr lang="en-GB" sz="2325" b="1" dirty="0"/>
              <a:t>better collection methods</a:t>
            </a:r>
          </a:p>
          <a:p>
            <a:pPr>
              <a:defRPr/>
            </a:pPr>
            <a:r>
              <a:rPr lang="en-GB" sz="2325" b="1" dirty="0"/>
              <a:t>Sustainable growth </a:t>
            </a:r>
            <a:r>
              <a:rPr lang="en-GB" sz="2325" dirty="0"/>
              <a:t>in revenue requires </a:t>
            </a:r>
            <a:r>
              <a:rPr lang="en-GB" sz="2325" b="1" dirty="0"/>
              <a:t>value-based property taxes </a:t>
            </a:r>
            <a:r>
              <a:rPr lang="en-GB" sz="2325" dirty="0"/>
              <a:t>with regular revaluations to capture uplift in property values</a:t>
            </a:r>
          </a:p>
          <a:p>
            <a:pPr>
              <a:defRPr/>
            </a:pPr>
            <a:endParaRPr lang="en-GB" dirty="0"/>
          </a:p>
        </p:txBody>
      </p:sp>
      <p:pic>
        <p:nvPicPr>
          <p:cNvPr id="3174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6" y="5319712"/>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0179" y="5303044"/>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2548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1391" y="1028700"/>
            <a:ext cx="5699522" cy="685800"/>
          </a:xfrm>
        </p:spPr>
        <p:txBody>
          <a:bodyPr/>
          <a:lstStyle/>
          <a:p>
            <a:pPr>
              <a:defRPr/>
            </a:pPr>
            <a:r>
              <a:rPr lang="en-GB" sz="2100" b="1" dirty="0"/>
              <a:t>Merits of recurrent value-based property taxes</a:t>
            </a:r>
          </a:p>
        </p:txBody>
      </p:sp>
      <p:sp>
        <p:nvSpPr>
          <p:cNvPr id="14339" name="Content Placeholder 2"/>
          <p:cNvSpPr>
            <a:spLocks noGrp="1"/>
          </p:cNvSpPr>
          <p:nvPr>
            <p:ph idx="1"/>
          </p:nvPr>
        </p:nvSpPr>
        <p:spPr>
          <a:xfrm>
            <a:off x="1601391" y="1701405"/>
            <a:ext cx="5995988" cy="3563540"/>
          </a:xfrm>
        </p:spPr>
        <p:txBody>
          <a:bodyPr/>
          <a:lstStyle/>
          <a:p>
            <a:r>
              <a:rPr lang="en-GB" altLang="en-US" sz="1500" dirty="0"/>
              <a:t>Suitability as local taxes as fall on </a:t>
            </a:r>
            <a:r>
              <a:rPr lang="en-GB" altLang="en-US" sz="1500" b="1" dirty="0"/>
              <a:t>immobile </a:t>
            </a:r>
            <a:r>
              <a:rPr lang="en-GB" altLang="en-US" sz="1500" b="1" dirty="0"/>
              <a:t>assets </a:t>
            </a:r>
            <a:r>
              <a:rPr lang="en-GB" altLang="en-US" sz="1500" dirty="0"/>
              <a:t>– it is clear which assets fall within a jurisdiction</a:t>
            </a:r>
            <a:endParaRPr lang="en-GB" altLang="en-US" sz="1500" dirty="0"/>
          </a:p>
          <a:p>
            <a:r>
              <a:rPr lang="en-GB" altLang="en-US" sz="1500" dirty="0"/>
              <a:t>Reduces local governments’ dependency </a:t>
            </a:r>
            <a:r>
              <a:rPr lang="en-GB" altLang="en-US" sz="1500" b="1" dirty="0"/>
              <a:t>on inter-governmental fiscal transfers</a:t>
            </a:r>
            <a:r>
              <a:rPr lang="en-GB" altLang="en-US" sz="1500" dirty="0"/>
              <a:t> at a time when many governments are under </a:t>
            </a:r>
            <a:r>
              <a:rPr lang="en-GB" altLang="en-US" sz="1500" b="1" dirty="0"/>
              <a:t>fiscal strain</a:t>
            </a:r>
          </a:p>
          <a:p>
            <a:r>
              <a:rPr lang="en-GB" altLang="en-US" sz="1500" dirty="0"/>
              <a:t>Increases</a:t>
            </a:r>
            <a:r>
              <a:rPr lang="en-GB" altLang="en-US" sz="1500" b="1" dirty="0"/>
              <a:t> accountability </a:t>
            </a:r>
            <a:r>
              <a:rPr lang="en-GB" altLang="en-US" sz="1500" dirty="0"/>
              <a:t>of local governments to citizens</a:t>
            </a:r>
          </a:p>
          <a:p>
            <a:r>
              <a:rPr lang="en-GB" altLang="en-US" sz="1500" dirty="0"/>
              <a:t>Helps to </a:t>
            </a:r>
            <a:r>
              <a:rPr lang="en-GB" altLang="en-US" sz="1500" b="1" dirty="0"/>
              <a:t>counter tax avoidance </a:t>
            </a:r>
            <a:r>
              <a:rPr lang="en-GB" altLang="en-US" sz="1500" dirty="0"/>
              <a:t>by multi-national companies and tax erosion resulting from </a:t>
            </a:r>
            <a:r>
              <a:rPr lang="en-GB" altLang="en-US" sz="1500" b="1" dirty="0"/>
              <a:t>globalisation </a:t>
            </a:r>
            <a:r>
              <a:rPr lang="en-GB" altLang="en-US" sz="1500" dirty="0"/>
              <a:t>– profits can be reduced by transfer pricing but property cannot be hidden</a:t>
            </a:r>
            <a:endParaRPr lang="en-GB" altLang="en-US" sz="1500" b="1" dirty="0"/>
          </a:p>
          <a:p>
            <a:r>
              <a:rPr lang="en-GB" altLang="en-US" sz="1500" b="1" dirty="0"/>
              <a:t>Reduces reliance </a:t>
            </a:r>
            <a:r>
              <a:rPr lang="en-GB" altLang="en-US" sz="1500" dirty="0"/>
              <a:t>on income, profits and sales taxes and social security contributions and their </a:t>
            </a:r>
            <a:r>
              <a:rPr lang="en-GB" altLang="en-US" sz="1500" b="1" dirty="0"/>
              <a:t>distorting effects </a:t>
            </a:r>
            <a:r>
              <a:rPr lang="en-GB" altLang="en-US" sz="1500" dirty="0"/>
              <a:t>on work and investment </a:t>
            </a:r>
          </a:p>
          <a:p>
            <a:r>
              <a:rPr lang="en-GB" altLang="en-US" sz="1500" dirty="0"/>
              <a:t>Taxes wealth – helps promote </a:t>
            </a:r>
            <a:r>
              <a:rPr lang="en-GB" altLang="en-US" sz="1500" b="1" dirty="0"/>
              <a:t>equity</a:t>
            </a:r>
            <a:r>
              <a:rPr lang="en-GB" altLang="en-US" sz="1500" dirty="0"/>
              <a:t> in taxation by reducing tax burden on low income groups </a:t>
            </a:r>
            <a:r>
              <a:rPr lang="en-GB" altLang="en-US" sz="1500" dirty="0"/>
              <a:t>coming from </a:t>
            </a:r>
            <a:r>
              <a:rPr lang="en-GB" altLang="en-US" sz="1500" dirty="0"/>
              <a:t>income and sales taxes </a:t>
            </a:r>
          </a:p>
          <a:p>
            <a:r>
              <a:rPr lang="en-GB" altLang="en-US" sz="1500" dirty="0"/>
              <a:t>Helps counter </a:t>
            </a:r>
            <a:r>
              <a:rPr lang="en-GB" altLang="en-US" sz="1500" b="1" dirty="0"/>
              <a:t>inter-generational</a:t>
            </a:r>
            <a:r>
              <a:rPr lang="en-GB" altLang="en-US" sz="1500" dirty="0"/>
              <a:t> wealth inequalities </a:t>
            </a:r>
          </a:p>
          <a:p>
            <a:endParaRPr lang="en-GB" altLang="en-US" dirty="0" smtClean="0"/>
          </a:p>
        </p:txBody>
      </p:sp>
      <p:pic>
        <p:nvPicPr>
          <p:cNvPr id="143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9467" y="5288756"/>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4472" y="5272088"/>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6634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1757968" y="1031115"/>
            <a:ext cx="4114800" cy="4868214"/>
          </a:xfrm>
          <a:prstGeom prst="rect">
            <a:avLst/>
          </a:prstGeom>
          <a:noFill/>
          <a:ln>
            <a:noFill/>
          </a:ln>
        </p:spPr>
      </p:pic>
      <p:sp>
        <p:nvSpPr>
          <p:cNvPr id="4" name="TextBox 3"/>
          <p:cNvSpPr txBox="1"/>
          <p:nvPr/>
        </p:nvSpPr>
        <p:spPr>
          <a:xfrm>
            <a:off x="5733504" y="4288854"/>
            <a:ext cx="3090928" cy="1338828"/>
          </a:xfrm>
          <a:prstGeom prst="rect">
            <a:avLst/>
          </a:prstGeom>
          <a:noFill/>
        </p:spPr>
        <p:txBody>
          <a:bodyPr wrap="square" rtlCol="0">
            <a:spAutoFit/>
          </a:bodyPr>
          <a:lstStyle/>
          <a:p>
            <a:r>
              <a:rPr lang="en-GB" sz="1350" dirty="0"/>
              <a:t>Source: OECD (2016), “Tax levels and tax structures, 1965–2015”, in </a:t>
            </a:r>
            <a:r>
              <a:rPr lang="en-GB" sz="1350" i="1" dirty="0"/>
              <a:t>Revenue Statistics 2016</a:t>
            </a:r>
            <a:r>
              <a:rPr lang="en-GB" sz="1350" dirty="0"/>
              <a:t>, OECD Publishing, Paris, </a:t>
            </a:r>
          </a:p>
          <a:p>
            <a:r>
              <a:rPr lang="en-GB" sz="1350" dirty="0"/>
              <a:t>DOI: </a:t>
            </a:r>
            <a:r>
              <a:rPr lang="en-GB" sz="1350" dirty="0">
                <a:hlinkClick r:id="rId3"/>
              </a:rPr>
              <a:t>http://dx.doi.org/10.1787/rev stats-2016-6-en-fr</a:t>
            </a:r>
            <a:endParaRPr lang="en-GB" sz="1350" dirty="0"/>
          </a:p>
          <a:p>
            <a:endParaRPr lang="en-GB" sz="1350" dirty="0"/>
          </a:p>
        </p:txBody>
      </p:sp>
      <p:pic>
        <p:nvPicPr>
          <p:cNvPr id="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48" y="4781824"/>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www.fao.org/fileadmin/templates/faoweb/images/FAO-logo.png">
            <a:hlinkClick r:id="rId5" tooltip="FAO homepage"/>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247" y="5240408"/>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5838479" y="1945822"/>
            <a:ext cx="2880979" cy="1200329"/>
          </a:xfrm>
          <a:prstGeom prst="rect">
            <a:avLst/>
          </a:prstGeom>
          <a:noFill/>
        </p:spPr>
        <p:txBody>
          <a:bodyPr wrap="square" rtlCol="0">
            <a:spAutoFit/>
          </a:bodyPr>
          <a:lstStyle/>
          <a:p>
            <a:r>
              <a:rPr lang="en-GB" dirty="0">
                <a:solidFill>
                  <a:srgbClr val="00B0F0"/>
                </a:solidFill>
              </a:rPr>
              <a:t>Turkey has relatively </a:t>
            </a:r>
            <a:r>
              <a:rPr lang="en-GB" b="1" dirty="0">
                <a:solidFill>
                  <a:srgbClr val="00B0F0"/>
                </a:solidFill>
              </a:rPr>
              <a:t>high dependence </a:t>
            </a:r>
            <a:r>
              <a:rPr lang="en-GB" dirty="0">
                <a:solidFill>
                  <a:srgbClr val="00B0F0"/>
                </a:solidFill>
              </a:rPr>
              <a:t>on</a:t>
            </a:r>
            <a:r>
              <a:rPr lang="en-GB" b="1" dirty="0">
                <a:solidFill>
                  <a:srgbClr val="00B0F0"/>
                </a:solidFill>
              </a:rPr>
              <a:t> sales </a:t>
            </a:r>
            <a:r>
              <a:rPr lang="en-GB" dirty="0">
                <a:solidFill>
                  <a:srgbClr val="00B0F0"/>
                </a:solidFill>
              </a:rPr>
              <a:t>taxes</a:t>
            </a:r>
            <a:r>
              <a:rPr lang="en-GB" b="1" dirty="0">
                <a:solidFill>
                  <a:srgbClr val="00B0F0"/>
                </a:solidFill>
              </a:rPr>
              <a:t> </a:t>
            </a:r>
            <a:r>
              <a:rPr lang="en-GB" dirty="0">
                <a:solidFill>
                  <a:srgbClr val="00B0F0"/>
                </a:solidFill>
              </a:rPr>
              <a:t>and relatively </a:t>
            </a:r>
            <a:r>
              <a:rPr lang="en-GB" b="1" dirty="0">
                <a:solidFill>
                  <a:srgbClr val="00B0F0"/>
                </a:solidFill>
              </a:rPr>
              <a:t>low use </a:t>
            </a:r>
            <a:r>
              <a:rPr lang="en-GB" dirty="0">
                <a:solidFill>
                  <a:srgbClr val="00B0F0"/>
                </a:solidFill>
              </a:rPr>
              <a:t>of </a:t>
            </a:r>
            <a:r>
              <a:rPr lang="en-GB" b="1" dirty="0">
                <a:solidFill>
                  <a:srgbClr val="00B0F0"/>
                </a:solidFill>
              </a:rPr>
              <a:t>income </a:t>
            </a:r>
            <a:r>
              <a:rPr lang="en-GB" dirty="0">
                <a:solidFill>
                  <a:srgbClr val="00B0F0"/>
                </a:solidFill>
              </a:rPr>
              <a:t>and </a:t>
            </a:r>
            <a:r>
              <a:rPr lang="en-GB" b="1" dirty="0">
                <a:solidFill>
                  <a:srgbClr val="00B0F0"/>
                </a:solidFill>
              </a:rPr>
              <a:t>property </a:t>
            </a:r>
            <a:r>
              <a:rPr lang="en-GB" dirty="0">
                <a:solidFill>
                  <a:srgbClr val="00B0F0"/>
                </a:solidFill>
              </a:rPr>
              <a:t>taxes</a:t>
            </a:r>
            <a:endParaRPr lang="en-GB" dirty="0">
              <a:solidFill>
                <a:srgbClr val="00B0F0"/>
              </a:solidFill>
            </a:endParaRPr>
          </a:p>
        </p:txBody>
      </p:sp>
    </p:spTree>
    <p:extLst>
      <p:ext uri="{BB962C8B-B14F-4D97-AF65-F5344CB8AC3E}">
        <p14:creationId xmlns:p14="http://schemas.microsoft.com/office/powerpoint/2010/main" val="3478824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394" y="1116915"/>
            <a:ext cx="7620268" cy="693862"/>
          </a:xfrm>
        </p:spPr>
        <p:txBody>
          <a:bodyPr>
            <a:normAutofit fontScale="90000"/>
          </a:bodyPr>
          <a:lstStyle/>
          <a:p>
            <a:r>
              <a:rPr lang="en-GB" sz="2400" b="1" dirty="0"/>
              <a:t>Property taxes as percentage of Gross Domestic Product (GDP)</a:t>
            </a:r>
            <a:endParaRPr lang="en-GB" sz="2400" b="1" dirty="0"/>
          </a:p>
        </p:txBody>
      </p:sp>
      <p:graphicFrame>
        <p:nvGraphicFramePr>
          <p:cNvPr id="3" name="Chart 2"/>
          <p:cNvGraphicFramePr>
            <a:graphicFrameLocks/>
          </p:cNvGraphicFramePr>
          <p:nvPr>
            <p:extLst>
              <p:ext uri="{D42A27DB-BD31-4B8C-83A1-F6EECF244321}">
                <p14:modId xmlns:p14="http://schemas.microsoft.com/office/powerpoint/2010/main" val="2427201729"/>
              </p:ext>
            </p:extLst>
          </p:nvPr>
        </p:nvGraphicFramePr>
        <p:xfrm>
          <a:off x="727473" y="1786641"/>
          <a:ext cx="5959700" cy="387728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993229" y="1786641"/>
            <a:ext cx="1863282" cy="2031325"/>
          </a:xfrm>
          <a:prstGeom prst="rect">
            <a:avLst/>
          </a:prstGeom>
          <a:noFill/>
        </p:spPr>
        <p:txBody>
          <a:bodyPr wrap="square" rtlCol="0">
            <a:spAutoFit/>
          </a:bodyPr>
          <a:lstStyle/>
          <a:p>
            <a:r>
              <a:rPr lang="en-GB" dirty="0"/>
              <a:t>Turkey 1.4%</a:t>
            </a:r>
          </a:p>
          <a:p>
            <a:r>
              <a:rPr lang="en-GB" dirty="0"/>
              <a:t>OECD average 1.9%</a:t>
            </a:r>
          </a:p>
          <a:p>
            <a:endParaRPr lang="en-GB" dirty="0"/>
          </a:p>
          <a:p>
            <a:r>
              <a:rPr lang="en-GB" dirty="0">
                <a:solidFill>
                  <a:srgbClr val="00B0F0"/>
                </a:solidFill>
              </a:rPr>
              <a:t>Turkey </a:t>
            </a:r>
            <a:r>
              <a:rPr lang="en-GB" b="1" dirty="0">
                <a:solidFill>
                  <a:srgbClr val="00B0F0"/>
                </a:solidFill>
              </a:rPr>
              <a:t>below average </a:t>
            </a:r>
            <a:r>
              <a:rPr lang="en-GB" dirty="0">
                <a:solidFill>
                  <a:srgbClr val="00B0F0"/>
                </a:solidFill>
              </a:rPr>
              <a:t>use of property taxes</a:t>
            </a:r>
            <a:endParaRPr lang="en-GB" dirty="0">
              <a:solidFill>
                <a:srgbClr val="00B0F0"/>
              </a:solidFill>
            </a:endParaRPr>
          </a:p>
        </p:txBody>
      </p:sp>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7" y="5288756"/>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http://www.fao.org/fileadmin/templates/faoweb/images/FAO-logo.png">
            <a:hlinkClick r:id="rId4" tooltip="FAO homepag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472" y="5272088"/>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6934275" y="4117679"/>
            <a:ext cx="2155053" cy="1754326"/>
          </a:xfrm>
          <a:prstGeom prst="rect">
            <a:avLst/>
          </a:prstGeom>
          <a:noFill/>
        </p:spPr>
        <p:txBody>
          <a:bodyPr wrap="square" rtlCol="0">
            <a:spAutoFit/>
          </a:bodyPr>
          <a:lstStyle/>
          <a:p>
            <a:r>
              <a:rPr lang="en-GB" sz="1350" dirty="0"/>
              <a:t>Source</a:t>
            </a:r>
            <a:r>
              <a:rPr lang="en-GB" sz="1350" dirty="0"/>
              <a:t>: </a:t>
            </a:r>
            <a:r>
              <a:rPr lang="en-GB" sz="1350" dirty="0"/>
              <a:t>OECD</a:t>
            </a:r>
            <a:r>
              <a:rPr lang="en-GB" sz="1350" dirty="0"/>
              <a:t> (2017), "Revenue Statistics: Comparative tables", </a:t>
            </a:r>
            <a:r>
              <a:rPr lang="en-GB" sz="1350" i="1" dirty="0"/>
              <a:t>OECD Tax Statistics</a:t>
            </a:r>
            <a:r>
              <a:rPr lang="en-GB" sz="1350" dirty="0"/>
              <a:t> (database).</a:t>
            </a:r>
            <a:br>
              <a:rPr lang="en-GB" sz="1350" dirty="0"/>
            </a:br>
            <a:r>
              <a:rPr lang="en-GB" sz="1350" dirty="0"/>
              <a:t>DOI: </a:t>
            </a:r>
            <a:r>
              <a:rPr lang="en-GB" sz="1350" dirty="0">
                <a:hlinkClick r:id="rId6" tooltip="http://dx.doi.org/10.1787/data-00262-en"/>
              </a:rPr>
              <a:t>http://dx.doi.org/10.1787/data-00262-en</a:t>
            </a:r>
            <a:endParaRPr lang="en-GB" sz="1350" dirty="0"/>
          </a:p>
        </p:txBody>
      </p:sp>
    </p:spTree>
    <p:extLst>
      <p:ext uri="{BB962C8B-B14F-4D97-AF65-F5344CB8AC3E}">
        <p14:creationId xmlns:p14="http://schemas.microsoft.com/office/powerpoint/2010/main" val="4145270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167" y="1081035"/>
            <a:ext cx="7886700" cy="566503"/>
          </a:xfrm>
        </p:spPr>
        <p:txBody>
          <a:bodyPr>
            <a:normAutofit/>
          </a:bodyPr>
          <a:lstStyle/>
          <a:p>
            <a:r>
              <a:rPr lang="en-GB" sz="2400" b="1" dirty="0"/>
              <a:t>Recurrent property taxes as percentage of GDP</a:t>
            </a:r>
            <a:endParaRPr lang="en-GB" sz="2400" b="1" dirty="0"/>
          </a:p>
        </p:txBody>
      </p:sp>
      <p:graphicFrame>
        <p:nvGraphicFramePr>
          <p:cNvPr id="3" name="Chart 2"/>
          <p:cNvGraphicFramePr>
            <a:graphicFrameLocks/>
          </p:cNvGraphicFramePr>
          <p:nvPr>
            <p:extLst>
              <p:ext uri="{D42A27DB-BD31-4B8C-83A1-F6EECF244321}">
                <p14:modId xmlns:p14="http://schemas.microsoft.com/office/powerpoint/2010/main" val="1983972331"/>
              </p:ext>
            </p:extLst>
          </p:nvPr>
        </p:nvGraphicFramePr>
        <p:xfrm>
          <a:off x="772733" y="1764017"/>
          <a:ext cx="5832319" cy="348622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872942" y="1647538"/>
            <a:ext cx="1889926" cy="2308324"/>
          </a:xfrm>
          <a:prstGeom prst="rect">
            <a:avLst/>
          </a:prstGeom>
          <a:noFill/>
        </p:spPr>
        <p:txBody>
          <a:bodyPr wrap="square" rtlCol="0">
            <a:spAutoFit/>
          </a:bodyPr>
          <a:lstStyle/>
          <a:p>
            <a:r>
              <a:rPr lang="en-GB" dirty="0"/>
              <a:t>Turkey 0.3%</a:t>
            </a:r>
          </a:p>
          <a:p>
            <a:r>
              <a:rPr lang="en-GB" dirty="0"/>
              <a:t>OECD average 1.1%</a:t>
            </a:r>
          </a:p>
          <a:p>
            <a:endParaRPr lang="en-GB" dirty="0"/>
          </a:p>
          <a:p>
            <a:r>
              <a:rPr lang="en-GB" dirty="0">
                <a:solidFill>
                  <a:srgbClr val="00B0F0"/>
                </a:solidFill>
              </a:rPr>
              <a:t>Turkey </a:t>
            </a:r>
            <a:r>
              <a:rPr lang="en-GB" b="1" dirty="0">
                <a:solidFill>
                  <a:srgbClr val="00B0F0"/>
                </a:solidFill>
              </a:rPr>
              <a:t>significantly below </a:t>
            </a:r>
            <a:r>
              <a:rPr lang="en-GB" dirty="0">
                <a:solidFill>
                  <a:srgbClr val="00B0F0"/>
                </a:solidFill>
              </a:rPr>
              <a:t>OECD average</a:t>
            </a:r>
            <a:endParaRPr lang="en-GB" dirty="0">
              <a:solidFill>
                <a:srgbClr val="00B0F0"/>
              </a:solidFill>
            </a:endParaRPr>
          </a:p>
        </p:txBody>
      </p:sp>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7" y="5288756"/>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http://www.fao.org/fileadmin/templates/faoweb/images/FAO-logo.png">
            <a:hlinkClick r:id="rId4" tooltip="FAO homepag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472" y="5272088"/>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6872942" y="4128798"/>
            <a:ext cx="2042140" cy="1754326"/>
          </a:xfrm>
          <a:prstGeom prst="rect">
            <a:avLst/>
          </a:prstGeom>
          <a:noFill/>
        </p:spPr>
        <p:txBody>
          <a:bodyPr wrap="square" rtlCol="0">
            <a:spAutoFit/>
          </a:bodyPr>
          <a:lstStyle/>
          <a:p>
            <a:r>
              <a:rPr lang="en-GB" sz="1350" dirty="0"/>
              <a:t>Source</a:t>
            </a:r>
            <a:r>
              <a:rPr lang="en-GB" sz="1350" dirty="0"/>
              <a:t>: </a:t>
            </a:r>
            <a:r>
              <a:rPr lang="en-GB" sz="1350" dirty="0"/>
              <a:t>OECD</a:t>
            </a:r>
            <a:r>
              <a:rPr lang="en-GB" sz="1350" dirty="0"/>
              <a:t> (2017), "Revenue Statistics: Comparative tables", </a:t>
            </a:r>
            <a:r>
              <a:rPr lang="en-GB" sz="1350" i="1" dirty="0"/>
              <a:t>OECD Tax Statistics</a:t>
            </a:r>
            <a:r>
              <a:rPr lang="en-GB" sz="1350" dirty="0"/>
              <a:t> (database).</a:t>
            </a:r>
            <a:br>
              <a:rPr lang="en-GB" sz="1350" dirty="0"/>
            </a:br>
            <a:r>
              <a:rPr lang="en-GB" sz="1350" dirty="0"/>
              <a:t>DOI: </a:t>
            </a:r>
            <a:r>
              <a:rPr lang="en-GB" sz="1350" dirty="0">
                <a:hlinkClick r:id="rId6" tooltip="http://dx.doi.org/10.1787/data-00262-en"/>
              </a:rPr>
              <a:t>http://dx.doi.org/10.1787/data-00262-en</a:t>
            </a:r>
            <a:endParaRPr lang="en-GB" sz="1350" dirty="0"/>
          </a:p>
        </p:txBody>
      </p:sp>
    </p:spTree>
    <p:extLst>
      <p:ext uri="{BB962C8B-B14F-4D97-AF65-F5344CB8AC3E}">
        <p14:creationId xmlns:p14="http://schemas.microsoft.com/office/powerpoint/2010/main" val="1926182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398" y="1072158"/>
            <a:ext cx="7886700" cy="497087"/>
          </a:xfrm>
        </p:spPr>
        <p:txBody>
          <a:bodyPr>
            <a:normAutofit/>
          </a:bodyPr>
          <a:lstStyle/>
          <a:p>
            <a:r>
              <a:rPr lang="en-GB" sz="2400" b="1" dirty="0"/>
              <a:t>Taxes on financial and capital </a:t>
            </a:r>
            <a:r>
              <a:rPr lang="en-GB" sz="2400" b="1" dirty="0"/>
              <a:t>transactions as percentage of GDP</a:t>
            </a:r>
            <a:endParaRPr lang="en-GB" sz="2400" b="1" dirty="0"/>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9467" y="5288756"/>
            <a:ext cx="1687115"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http://www.fao.org/fileadmin/templates/faoweb/images/FAO-logo.png">
            <a:hlinkClick r:id="rId3" tooltip="FAO homepag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4472" y="5272088"/>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Chart 4"/>
          <p:cNvGraphicFramePr>
            <a:graphicFrameLocks/>
          </p:cNvGraphicFramePr>
          <p:nvPr>
            <p:extLst>
              <p:ext uri="{D42A27DB-BD31-4B8C-83A1-F6EECF244321}">
                <p14:modId xmlns:p14="http://schemas.microsoft.com/office/powerpoint/2010/main" val="2802886997"/>
              </p:ext>
            </p:extLst>
          </p:nvPr>
        </p:nvGraphicFramePr>
        <p:xfrm>
          <a:off x="794657" y="1739503"/>
          <a:ext cx="5507044" cy="3303431"/>
        </p:xfrm>
        <a:graphic>
          <a:graphicData uri="http://schemas.openxmlformats.org/drawingml/2006/chart">
            <c:chart xmlns:c="http://schemas.openxmlformats.org/drawingml/2006/chart" xmlns:r="http://schemas.openxmlformats.org/officeDocument/2006/relationships" r:id="rId5"/>
          </a:graphicData>
        </a:graphic>
      </p:graphicFrame>
      <p:sp>
        <p:nvSpPr>
          <p:cNvPr id="6" name="TextBox 5"/>
          <p:cNvSpPr txBox="1"/>
          <p:nvPr/>
        </p:nvSpPr>
        <p:spPr>
          <a:xfrm>
            <a:off x="6564086" y="1678720"/>
            <a:ext cx="2177142" cy="2862322"/>
          </a:xfrm>
          <a:prstGeom prst="rect">
            <a:avLst/>
          </a:prstGeom>
          <a:noFill/>
        </p:spPr>
        <p:txBody>
          <a:bodyPr wrap="square" rtlCol="0">
            <a:spAutoFit/>
          </a:bodyPr>
          <a:lstStyle/>
          <a:p>
            <a:r>
              <a:rPr lang="en-GB" dirty="0"/>
              <a:t>Turkey 1.1%</a:t>
            </a:r>
          </a:p>
          <a:p>
            <a:r>
              <a:rPr lang="en-GB" dirty="0"/>
              <a:t>OECD average 0.4%</a:t>
            </a:r>
          </a:p>
          <a:p>
            <a:endParaRPr lang="en-GB" dirty="0"/>
          </a:p>
          <a:p>
            <a:r>
              <a:rPr lang="en-GB" dirty="0">
                <a:solidFill>
                  <a:srgbClr val="00B0F0"/>
                </a:solidFill>
              </a:rPr>
              <a:t>Turkey </a:t>
            </a:r>
            <a:r>
              <a:rPr lang="en-GB" b="1" dirty="0">
                <a:solidFill>
                  <a:srgbClr val="00B0F0"/>
                </a:solidFill>
              </a:rPr>
              <a:t>significantly higher</a:t>
            </a:r>
            <a:r>
              <a:rPr lang="en-GB" dirty="0">
                <a:solidFill>
                  <a:srgbClr val="00B0F0"/>
                </a:solidFill>
              </a:rPr>
              <a:t> than OECD average.</a:t>
            </a:r>
          </a:p>
          <a:p>
            <a:r>
              <a:rPr lang="en-GB" dirty="0">
                <a:solidFill>
                  <a:srgbClr val="00B0F0"/>
                </a:solidFill>
              </a:rPr>
              <a:t>Issue of </a:t>
            </a:r>
            <a:r>
              <a:rPr lang="en-GB" b="1" dirty="0">
                <a:solidFill>
                  <a:srgbClr val="00B0F0"/>
                </a:solidFill>
              </a:rPr>
              <a:t>distorting</a:t>
            </a:r>
            <a:r>
              <a:rPr lang="en-GB" dirty="0">
                <a:solidFill>
                  <a:srgbClr val="00B0F0"/>
                </a:solidFill>
              </a:rPr>
              <a:t> impact of property transfer taxes on property market</a:t>
            </a:r>
            <a:endParaRPr lang="en-GB" dirty="0">
              <a:solidFill>
                <a:srgbClr val="00B0F0"/>
              </a:solidFill>
            </a:endParaRPr>
          </a:p>
        </p:txBody>
      </p:sp>
      <p:sp>
        <p:nvSpPr>
          <p:cNvPr id="7" name="TextBox 6"/>
          <p:cNvSpPr txBox="1"/>
          <p:nvPr/>
        </p:nvSpPr>
        <p:spPr>
          <a:xfrm>
            <a:off x="6569590" y="4627435"/>
            <a:ext cx="2345491" cy="1546577"/>
          </a:xfrm>
          <a:prstGeom prst="rect">
            <a:avLst/>
          </a:prstGeom>
          <a:noFill/>
        </p:spPr>
        <p:txBody>
          <a:bodyPr wrap="square" rtlCol="0">
            <a:spAutoFit/>
          </a:bodyPr>
          <a:lstStyle/>
          <a:p>
            <a:r>
              <a:rPr lang="en-GB" sz="1350" dirty="0"/>
              <a:t>Source</a:t>
            </a:r>
            <a:r>
              <a:rPr lang="en-GB" sz="1350" dirty="0"/>
              <a:t>: </a:t>
            </a:r>
            <a:r>
              <a:rPr lang="en-GB" sz="1350" dirty="0"/>
              <a:t>OECD</a:t>
            </a:r>
            <a:r>
              <a:rPr lang="en-GB" sz="1350" dirty="0"/>
              <a:t> (2017), "Revenue Statistics: Comparative tables", </a:t>
            </a:r>
            <a:r>
              <a:rPr lang="en-GB" sz="1350" i="1" dirty="0"/>
              <a:t>OECD Tax Statistics</a:t>
            </a:r>
            <a:r>
              <a:rPr lang="en-GB" sz="1350" dirty="0"/>
              <a:t> (database).</a:t>
            </a:r>
            <a:br>
              <a:rPr lang="en-GB" sz="1350" dirty="0"/>
            </a:br>
            <a:r>
              <a:rPr lang="en-GB" sz="1350" dirty="0"/>
              <a:t>DOI: </a:t>
            </a:r>
            <a:r>
              <a:rPr lang="en-GB" sz="1350" dirty="0">
                <a:hlinkClick r:id="rId6" tooltip="http://dx.doi.org/10.1787/data-00262-en"/>
              </a:rPr>
              <a:t>http://dx.doi.org/10.1787/data-00262-en</a:t>
            </a:r>
            <a:endParaRPr lang="en-GB" sz="1350" dirty="0"/>
          </a:p>
        </p:txBody>
      </p:sp>
    </p:spTree>
    <p:extLst>
      <p:ext uri="{BB962C8B-B14F-4D97-AF65-F5344CB8AC3E}">
        <p14:creationId xmlns:p14="http://schemas.microsoft.com/office/powerpoint/2010/main" val="2642950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0486" y="1401876"/>
            <a:ext cx="4932589" cy="2267400"/>
          </a:xfrm>
          <a:prstGeom prst="rect">
            <a:avLst/>
          </a:prstGeom>
        </p:spPr>
      </p:pic>
      <p:sp>
        <p:nvSpPr>
          <p:cNvPr id="3" name="TextBox 2"/>
          <p:cNvSpPr txBox="1"/>
          <p:nvPr/>
        </p:nvSpPr>
        <p:spPr>
          <a:xfrm>
            <a:off x="357869" y="1124877"/>
            <a:ext cx="7273017" cy="369332"/>
          </a:xfrm>
          <a:prstGeom prst="rect">
            <a:avLst/>
          </a:prstGeom>
          <a:noFill/>
        </p:spPr>
        <p:txBody>
          <a:bodyPr wrap="square" rtlCol="0">
            <a:spAutoFit/>
          </a:bodyPr>
          <a:lstStyle/>
          <a:p>
            <a:r>
              <a:rPr lang="en-GB" b="1" dirty="0"/>
              <a:t>Sub-national expenditures as a percent of GDP, 2010: Turkey and EU</a:t>
            </a:r>
            <a:endParaRPr lang="en-GB" b="1" dirty="0"/>
          </a:p>
        </p:txBody>
      </p:sp>
      <p:sp>
        <p:nvSpPr>
          <p:cNvPr id="4" name="TextBox 3"/>
          <p:cNvSpPr txBox="1"/>
          <p:nvPr/>
        </p:nvSpPr>
        <p:spPr>
          <a:xfrm>
            <a:off x="5485040" y="1635330"/>
            <a:ext cx="2831646" cy="923330"/>
          </a:xfrm>
          <a:prstGeom prst="rect">
            <a:avLst/>
          </a:prstGeom>
          <a:noFill/>
        </p:spPr>
        <p:txBody>
          <a:bodyPr wrap="square" rtlCol="0">
            <a:spAutoFit/>
          </a:bodyPr>
          <a:lstStyle/>
          <a:p>
            <a:r>
              <a:rPr lang="en-GB" dirty="0">
                <a:solidFill>
                  <a:srgbClr val="00B0F0"/>
                </a:solidFill>
              </a:rPr>
              <a:t>Local government expenditure is </a:t>
            </a:r>
            <a:r>
              <a:rPr lang="en-GB" b="1" dirty="0">
                <a:solidFill>
                  <a:srgbClr val="00B0F0"/>
                </a:solidFill>
              </a:rPr>
              <a:t>low </a:t>
            </a:r>
            <a:r>
              <a:rPr lang="en-GB" dirty="0">
                <a:solidFill>
                  <a:srgbClr val="00B0F0"/>
                </a:solidFill>
              </a:rPr>
              <a:t>relative to European norms </a:t>
            </a:r>
            <a:endParaRPr lang="en-GB" dirty="0">
              <a:solidFill>
                <a:srgbClr val="00B0F0"/>
              </a:solidFill>
            </a:endParaRPr>
          </a:p>
        </p:txBody>
      </p:sp>
      <p:pic>
        <p:nvPicPr>
          <p:cNvPr id="5" name="Picture 4"/>
          <p:cNvPicPr>
            <a:picLocks noChangeAspect="1"/>
          </p:cNvPicPr>
          <p:nvPr/>
        </p:nvPicPr>
        <p:blipFill>
          <a:blip r:embed="rId3"/>
          <a:stretch>
            <a:fillRect/>
          </a:stretch>
        </p:blipFill>
        <p:spPr>
          <a:xfrm>
            <a:off x="5397955" y="2990851"/>
            <a:ext cx="3575240" cy="2492828"/>
          </a:xfrm>
          <a:prstGeom prst="rect">
            <a:avLst/>
          </a:prstGeom>
        </p:spPr>
      </p:pic>
      <p:sp>
        <p:nvSpPr>
          <p:cNvPr id="7" name="TextBox 6"/>
          <p:cNvSpPr txBox="1"/>
          <p:nvPr/>
        </p:nvSpPr>
        <p:spPr>
          <a:xfrm>
            <a:off x="555171" y="3699416"/>
            <a:ext cx="4615544" cy="2008242"/>
          </a:xfrm>
          <a:prstGeom prst="rect">
            <a:avLst/>
          </a:prstGeom>
          <a:noFill/>
        </p:spPr>
        <p:txBody>
          <a:bodyPr wrap="square" rtlCol="0">
            <a:spAutoFit/>
          </a:bodyPr>
          <a:lstStyle/>
          <a:p>
            <a:r>
              <a:rPr lang="en-GB" sz="1500" dirty="0">
                <a:solidFill>
                  <a:srgbClr val="00B0F0"/>
                </a:solidFill>
              </a:rPr>
              <a:t>Local administration sector </a:t>
            </a:r>
            <a:r>
              <a:rPr lang="en-GB" sz="1500" b="1" dirty="0">
                <a:solidFill>
                  <a:srgbClr val="00B0F0"/>
                </a:solidFill>
              </a:rPr>
              <a:t>heavily reliant </a:t>
            </a:r>
            <a:r>
              <a:rPr lang="en-GB" sz="1500" dirty="0">
                <a:solidFill>
                  <a:srgbClr val="00B0F0"/>
                </a:solidFill>
              </a:rPr>
              <a:t>on </a:t>
            </a:r>
            <a:r>
              <a:rPr lang="en-GB" sz="1500" b="1" dirty="0">
                <a:solidFill>
                  <a:srgbClr val="00B0F0"/>
                </a:solidFill>
              </a:rPr>
              <a:t>transfers,</a:t>
            </a:r>
            <a:r>
              <a:rPr lang="en-GB" sz="1500" dirty="0">
                <a:solidFill>
                  <a:srgbClr val="00B0F0"/>
                </a:solidFill>
              </a:rPr>
              <a:t> government aid and donations.</a:t>
            </a:r>
          </a:p>
          <a:p>
            <a:r>
              <a:rPr lang="en-GB" sz="1500" dirty="0">
                <a:solidFill>
                  <a:srgbClr val="00B0F0"/>
                </a:solidFill>
              </a:rPr>
              <a:t>Enterprise and property </a:t>
            </a:r>
            <a:r>
              <a:rPr lang="en-GB" sz="1500" b="1" dirty="0">
                <a:solidFill>
                  <a:srgbClr val="00B0F0"/>
                </a:solidFill>
              </a:rPr>
              <a:t>sales</a:t>
            </a:r>
            <a:r>
              <a:rPr lang="en-GB" sz="1500" dirty="0">
                <a:solidFill>
                  <a:srgbClr val="00B0F0"/>
                </a:solidFill>
              </a:rPr>
              <a:t> </a:t>
            </a:r>
            <a:r>
              <a:rPr lang="en-GB" sz="1500" b="1" dirty="0">
                <a:solidFill>
                  <a:srgbClr val="00B0F0"/>
                </a:solidFill>
              </a:rPr>
              <a:t>dominate </a:t>
            </a:r>
            <a:r>
              <a:rPr lang="en-GB" sz="1500" dirty="0">
                <a:solidFill>
                  <a:srgbClr val="00B0F0"/>
                </a:solidFill>
              </a:rPr>
              <a:t>municipalities’ </a:t>
            </a:r>
            <a:r>
              <a:rPr lang="en-GB" sz="1500" b="1" dirty="0">
                <a:solidFill>
                  <a:srgbClr val="00B0F0"/>
                </a:solidFill>
              </a:rPr>
              <a:t>own source </a:t>
            </a:r>
            <a:r>
              <a:rPr lang="en-GB" sz="1500" dirty="0">
                <a:solidFill>
                  <a:srgbClr val="00B0F0"/>
                </a:solidFill>
              </a:rPr>
              <a:t>revenues</a:t>
            </a:r>
          </a:p>
          <a:p>
            <a:r>
              <a:rPr lang="en-GB" sz="1500" b="1" dirty="0">
                <a:solidFill>
                  <a:srgbClr val="00B0F0"/>
                </a:solidFill>
              </a:rPr>
              <a:t>Taxes </a:t>
            </a:r>
            <a:r>
              <a:rPr lang="en-GB" sz="1500" dirty="0">
                <a:solidFill>
                  <a:srgbClr val="00B0F0"/>
                </a:solidFill>
              </a:rPr>
              <a:t>and fees are relatively </a:t>
            </a:r>
            <a:r>
              <a:rPr lang="en-GB" sz="1500" b="1" dirty="0">
                <a:solidFill>
                  <a:srgbClr val="00B0F0"/>
                </a:solidFill>
              </a:rPr>
              <a:t>unimportant</a:t>
            </a:r>
            <a:r>
              <a:rPr lang="en-GB" sz="1500" dirty="0">
                <a:solidFill>
                  <a:srgbClr val="00B0F0"/>
                </a:solidFill>
              </a:rPr>
              <a:t>.</a:t>
            </a:r>
          </a:p>
          <a:p>
            <a:r>
              <a:rPr lang="en-GB" b="1" dirty="0">
                <a:solidFill>
                  <a:srgbClr val="00B0F0"/>
                </a:solidFill>
              </a:rPr>
              <a:t>Is this sustainable as urbanisation slows down?</a:t>
            </a:r>
          </a:p>
          <a:p>
            <a:endParaRPr lang="en-GB" sz="1350" dirty="0"/>
          </a:p>
        </p:txBody>
      </p:sp>
      <p:sp>
        <p:nvSpPr>
          <p:cNvPr id="8" name="TextBox 7"/>
          <p:cNvSpPr txBox="1"/>
          <p:nvPr/>
        </p:nvSpPr>
        <p:spPr>
          <a:xfrm>
            <a:off x="357868" y="5483679"/>
            <a:ext cx="8615326" cy="507831"/>
          </a:xfrm>
          <a:prstGeom prst="rect">
            <a:avLst/>
          </a:prstGeom>
          <a:noFill/>
        </p:spPr>
        <p:txBody>
          <a:bodyPr wrap="square" rtlCol="0">
            <a:spAutoFit/>
          </a:bodyPr>
          <a:lstStyle/>
          <a:p>
            <a:r>
              <a:rPr lang="en-GB" sz="1350" dirty="0"/>
              <a:t>Source: World Bank (2014), </a:t>
            </a:r>
            <a:r>
              <a:rPr lang="en-GB" sz="1350" i="1" dirty="0"/>
              <a:t>Rise of the Anatolian Tigers: Turkish Urbanization Review, </a:t>
            </a:r>
            <a:r>
              <a:rPr lang="en-GB" sz="1350" dirty="0"/>
              <a:t>Report Number 87180-TR</a:t>
            </a:r>
            <a:r>
              <a:rPr lang="en-GB" sz="1350" i="1" dirty="0"/>
              <a:t> </a:t>
            </a:r>
            <a:endParaRPr lang="en-GB" sz="1350" dirty="0"/>
          </a:p>
          <a:p>
            <a:r>
              <a:rPr lang="en-GB" sz="1350" dirty="0"/>
              <a:t> </a:t>
            </a:r>
          </a:p>
        </p:txBody>
      </p:sp>
    </p:spTree>
    <p:extLst>
      <p:ext uri="{BB962C8B-B14F-4D97-AF65-F5344CB8AC3E}">
        <p14:creationId xmlns:p14="http://schemas.microsoft.com/office/powerpoint/2010/main" val="2882597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01391" y="1028700"/>
            <a:ext cx="6541124" cy="685800"/>
          </a:xfrm>
        </p:spPr>
        <p:txBody>
          <a:bodyPr/>
          <a:lstStyle/>
          <a:p>
            <a:pPr>
              <a:defRPr/>
            </a:pPr>
            <a:r>
              <a:rPr lang="en-GB" sz="2100" b="1" dirty="0"/>
              <a:t>So where do the problems lie – and can they be overcome?</a:t>
            </a:r>
          </a:p>
        </p:txBody>
      </p:sp>
      <p:sp>
        <p:nvSpPr>
          <p:cNvPr id="6" name="Content Placeholder 5"/>
          <p:cNvSpPr>
            <a:spLocks noGrp="1"/>
          </p:cNvSpPr>
          <p:nvPr>
            <p:ph idx="1"/>
          </p:nvPr>
        </p:nvSpPr>
        <p:spPr>
          <a:xfrm>
            <a:off x="1601391" y="1863329"/>
            <a:ext cx="5995988" cy="3456384"/>
          </a:xfrm>
        </p:spPr>
        <p:txBody>
          <a:bodyPr>
            <a:normAutofit lnSpcReduction="10000"/>
          </a:bodyPr>
          <a:lstStyle/>
          <a:p>
            <a:pPr>
              <a:defRPr/>
            </a:pPr>
            <a:r>
              <a:rPr lang="en-GB" sz="1350" dirty="0"/>
              <a:t>World Bank/ FAO knowledge project in 2014/15</a:t>
            </a:r>
          </a:p>
          <a:p>
            <a:pPr>
              <a:defRPr/>
            </a:pPr>
            <a:r>
              <a:rPr lang="en-GB" sz="1350" b="1" dirty="0"/>
              <a:t>9 case studies</a:t>
            </a:r>
            <a:r>
              <a:rPr lang="en-GB" sz="1350" dirty="0"/>
              <a:t>: Albania, Kazakhstan, Lithuania, Moldova, Netherlands, Poland, Serbia, Slovenia, </a:t>
            </a:r>
            <a:r>
              <a:rPr lang="en-GB" sz="1350" b="1" dirty="0"/>
              <a:t>Turkey</a:t>
            </a:r>
            <a:r>
              <a:rPr lang="en-GB" sz="1350" dirty="0"/>
              <a:t> from Europe and Central Asia Region</a:t>
            </a:r>
          </a:p>
          <a:p>
            <a:pPr>
              <a:defRPr/>
            </a:pPr>
            <a:r>
              <a:rPr lang="en-GB" sz="1350" dirty="0"/>
              <a:t>Case studies published in </a:t>
            </a:r>
            <a:r>
              <a:rPr lang="en-GB" sz="1350" i="1" dirty="0"/>
              <a:t>Land Tenure Journal, </a:t>
            </a:r>
            <a:r>
              <a:rPr lang="en-GB" sz="1350" dirty="0"/>
              <a:t>Issue </a:t>
            </a:r>
            <a:r>
              <a:rPr lang="en-GB" sz="1350" dirty="0"/>
              <a:t>2/2015 (2016), </a:t>
            </a:r>
            <a:r>
              <a:rPr lang="en-US" sz="1350" dirty="0">
                <a:cs typeface="Arial" charset="0"/>
                <a:hlinkClick r:id="rId2"/>
              </a:rPr>
              <a:t>http://www.fao.org/3/a-i5429t.pdf</a:t>
            </a:r>
            <a:r>
              <a:rPr lang="en-US" sz="1350" dirty="0">
                <a:cs typeface="Arial" charset="0"/>
              </a:rPr>
              <a:t> </a:t>
            </a:r>
            <a:endParaRPr lang="en-GB" sz="1350" dirty="0"/>
          </a:p>
          <a:p>
            <a:pPr>
              <a:defRPr/>
            </a:pPr>
            <a:r>
              <a:rPr lang="en-GB" sz="1350" b="1" dirty="0"/>
              <a:t>Range of countries </a:t>
            </a:r>
            <a:r>
              <a:rPr lang="en-GB" sz="1350" dirty="0"/>
              <a:t>from those who had implemented  successful value –based property tax reforms to those experimenting with pilot studies</a:t>
            </a:r>
          </a:p>
          <a:p>
            <a:pPr>
              <a:defRPr/>
            </a:pPr>
            <a:r>
              <a:rPr lang="en-GB" sz="1350" dirty="0"/>
              <a:t>Lithuania successful introduction – Moldova good system but roll out  incomplete and no revaluations - Slovenia and Poland good systems but implementation blocked – Serbia, </a:t>
            </a:r>
            <a:r>
              <a:rPr lang="en-GB" sz="1350" b="1" dirty="0"/>
              <a:t>Turkey</a:t>
            </a:r>
            <a:r>
              <a:rPr lang="en-GB" sz="1350" dirty="0"/>
              <a:t>, Albania and Kazakhstan at various stages in experimenting with mass valuation </a:t>
            </a:r>
          </a:p>
          <a:p>
            <a:pPr>
              <a:defRPr/>
            </a:pPr>
            <a:r>
              <a:rPr lang="en-GB" sz="1350" dirty="0"/>
              <a:t>Role of the </a:t>
            </a:r>
            <a:r>
              <a:rPr lang="en-GB" sz="1350" b="1" dirty="0"/>
              <a:t>Netherlands</a:t>
            </a:r>
            <a:r>
              <a:rPr lang="en-GB" sz="1350" dirty="0"/>
              <a:t> as a </a:t>
            </a:r>
            <a:r>
              <a:rPr lang="en-GB" sz="1350" b="1" dirty="0"/>
              <a:t>control </a:t>
            </a:r>
            <a:r>
              <a:rPr lang="en-GB" sz="1350" dirty="0"/>
              <a:t>– successful system of value-based property taxation with annual revaluation and multiple usage of assessments by public bodies – devolved assessment by municipalities with standards set by central body </a:t>
            </a:r>
          </a:p>
          <a:p>
            <a:pPr marL="0" indent="0">
              <a:buNone/>
              <a:defRPr/>
            </a:pPr>
            <a:endParaRPr lang="en-GB" dirty="0"/>
          </a:p>
        </p:txBody>
      </p:sp>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5353050"/>
            <a:ext cx="1687116"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2" descr="http://www.fao.org/fileadmin/templates/faoweb/images/FAO-logo.png">
            <a:hlinkClick r:id="rId4" tooltip="FAO homepag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3281" y="5319713"/>
            <a:ext cx="1943100" cy="363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2415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888" y="1052513"/>
            <a:ext cx="385762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1131" y="5426869"/>
            <a:ext cx="1687116" cy="32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2" descr="http://www.fao.org/fileadmin/templates/faoweb/images/FAO-logo.png">
            <a:hlinkClick r:id="rId4" tooltip="FAO homepag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0413" y="5413774"/>
            <a:ext cx="1943100" cy="363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Rectangle 4"/>
          <p:cNvSpPr>
            <a:spLocks noChangeArrowheads="1"/>
          </p:cNvSpPr>
          <p:nvPr/>
        </p:nvSpPr>
        <p:spPr bwMode="auto">
          <a:xfrm>
            <a:off x="5436395" y="2989117"/>
            <a:ext cx="27265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en-US" altLang="en-US" sz="1350" dirty="0">
                <a:cs typeface="Arial" panose="020B0604020202020204" pitchFamily="34" charset="0"/>
                <a:hlinkClick r:id="rId6"/>
              </a:rPr>
              <a:t>http://www.fao.org/3/a-i5429t.pdf</a:t>
            </a:r>
            <a:r>
              <a:rPr lang="en-US" altLang="en-US" sz="1350" dirty="0">
                <a:cs typeface="Arial" panose="020B0604020202020204" pitchFamily="34" charset="0"/>
              </a:rPr>
              <a:t> </a:t>
            </a:r>
          </a:p>
        </p:txBody>
      </p:sp>
      <p:sp>
        <p:nvSpPr>
          <p:cNvPr id="32774" name="TextBox 8"/>
          <p:cNvSpPr txBox="1">
            <a:spLocks noChangeArrowheads="1"/>
          </p:cNvSpPr>
          <p:nvPr/>
        </p:nvSpPr>
        <p:spPr bwMode="auto">
          <a:xfrm>
            <a:off x="5436394" y="1269207"/>
            <a:ext cx="3174206"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r>
              <a:rPr lang="en-GB" altLang="en-US" i="1" dirty="0"/>
              <a:t>Land Tenure Journal, </a:t>
            </a:r>
            <a:r>
              <a:rPr lang="en-GB" altLang="en-US" dirty="0"/>
              <a:t>Issue </a:t>
            </a:r>
            <a:r>
              <a:rPr lang="en-GB" altLang="en-US" dirty="0"/>
              <a:t>2/2015</a:t>
            </a:r>
            <a:r>
              <a:rPr lang="en-GB" altLang="en-US" b="1" dirty="0"/>
              <a:t> </a:t>
            </a:r>
            <a:r>
              <a:rPr lang="en-GB" altLang="en-US" dirty="0"/>
              <a:t>(2016)</a:t>
            </a:r>
            <a:endParaRPr lang="en-GB" altLang="en-US" dirty="0"/>
          </a:p>
          <a:p>
            <a:r>
              <a:rPr lang="en-GB" altLang="en-US" i="1" dirty="0"/>
              <a:t>Thematic issue on property</a:t>
            </a:r>
          </a:p>
          <a:p>
            <a:r>
              <a:rPr lang="en-GB" altLang="en-US" i="1" dirty="0"/>
              <a:t>valuation and taxation in Europe</a:t>
            </a:r>
          </a:p>
          <a:p>
            <a:r>
              <a:rPr lang="en-GB" altLang="en-US" i="1" dirty="0"/>
              <a:t>and Central Asia</a:t>
            </a:r>
          </a:p>
        </p:txBody>
      </p:sp>
      <p:sp>
        <p:nvSpPr>
          <p:cNvPr id="2" name="TextBox 1"/>
          <p:cNvSpPr txBox="1"/>
          <p:nvPr/>
        </p:nvSpPr>
        <p:spPr>
          <a:xfrm>
            <a:off x="5436394" y="3657719"/>
            <a:ext cx="3174206" cy="1685077"/>
          </a:xfrm>
          <a:prstGeom prst="rect">
            <a:avLst/>
          </a:prstGeom>
          <a:noFill/>
        </p:spPr>
        <p:txBody>
          <a:bodyPr wrap="square" rtlCol="0">
            <a:spAutoFit/>
          </a:bodyPr>
          <a:lstStyle/>
          <a:p>
            <a:r>
              <a:rPr lang="en-GB" dirty="0" err="1"/>
              <a:t>Tuğba</a:t>
            </a:r>
            <a:r>
              <a:rPr lang="en-GB" dirty="0"/>
              <a:t> </a:t>
            </a:r>
            <a:r>
              <a:rPr lang="en-GB" dirty="0" err="1"/>
              <a:t>Güneş</a:t>
            </a:r>
            <a:r>
              <a:rPr lang="en-GB" dirty="0"/>
              <a:t> and </a:t>
            </a:r>
            <a:r>
              <a:rPr lang="en-GB" dirty="0" err="1"/>
              <a:t>Ümit</a:t>
            </a:r>
            <a:r>
              <a:rPr lang="en-GB" dirty="0"/>
              <a:t> </a:t>
            </a:r>
            <a:r>
              <a:rPr lang="en-GB" dirty="0" err="1"/>
              <a:t>Yildiz</a:t>
            </a:r>
            <a:r>
              <a:rPr lang="en-GB" dirty="0"/>
              <a:t> (2016), “</a:t>
            </a:r>
            <a:r>
              <a:rPr lang="en-GB" dirty="0"/>
              <a:t>Property Valuation and Taxation for Improving Local Governance in </a:t>
            </a:r>
            <a:r>
              <a:rPr lang="en-GB" dirty="0"/>
              <a:t>Turkey”, pp. 141-160</a:t>
            </a:r>
            <a:endParaRPr lang="en-GB" dirty="0"/>
          </a:p>
          <a:p>
            <a:endParaRPr lang="en-GB" sz="1350" dirty="0"/>
          </a:p>
        </p:txBody>
      </p:sp>
    </p:spTree>
    <p:extLst>
      <p:ext uri="{BB962C8B-B14F-4D97-AF65-F5344CB8AC3E}">
        <p14:creationId xmlns:p14="http://schemas.microsoft.com/office/powerpoint/2010/main" val="2422519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1513</TotalTime>
  <Words>1549</Words>
  <Application>Microsoft Office PowerPoint</Application>
  <PresentationFormat>Ekran Gösterisi (4:3)</PresentationFormat>
  <Paragraphs>129</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Calibri Light</vt:lpstr>
      <vt:lpstr>Wingdings</vt:lpstr>
      <vt:lpstr>Office Theme</vt:lpstr>
      <vt:lpstr>GENERAL DIRECTORATE OF LAND REGISTRY AND CADASTRE Property Valuation Workshop Izmir 27 February – 3 March 2017</vt:lpstr>
      <vt:lpstr>Merits of recurrent value-based property taxes</vt:lpstr>
      <vt:lpstr>PowerPoint Sunusu</vt:lpstr>
      <vt:lpstr>Property taxes as percentage of Gross Domestic Product (GDP)</vt:lpstr>
      <vt:lpstr>Recurrent property taxes as percentage of GDP</vt:lpstr>
      <vt:lpstr>Taxes on financial and capital transactions as percentage of GDP</vt:lpstr>
      <vt:lpstr>PowerPoint Sunusu</vt:lpstr>
      <vt:lpstr>So where do the problems lie – and can they be overcome?</vt:lpstr>
      <vt:lpstr>PowerPoint Sunusu</vt:lpstr>
      <vt:lpstr>Influences on use of property taxes suggested by literature:</vt:lpstr>
      <vt:lpstr>Principal findings</vt:lpstr>
      <vt:lpstr>Importance of quality of property registration</vt:lpstr>
      <vt:lpstr>Importance of quality of price data</vt:lpstr>
      <vt:lpstr>Valuation infrastructure: a necessary pre-condition</vt:lpstr>
      <vt:lpstr>Quality of tax collection</vt:lpstr>
      <vt:lpstr>Use of mass valuation</vt:lpstr>
      <vt:lpstr>Multiple use of mass valuations spreads costs and encourages confidence in use </vt:lpstr>
      <vt:lpstr>Overcoming resistance to property taxes</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DIRECTORATE OF LAND REGISTRY AND CADASTRE Property Valuation Workshop Izmir 27 February – 3 March 2017</dc:title>
  <dc:creator>Richard Grover</dc:creator>
  <cp:lastModifiedBy>Rl</cp:lastModifiedBy>
  <cp:revision>28</cp:revision>
  <dcterms:created xsi:type="dcterms:W3CDTF">2017-02-16T19:36:26Z</dcterms:created>
  <dcterms:modified xsi:type="dcterms:W3CDTF">2017-02-27T18:10:12Z</dcterms:modified>
</cp:coreProperties>
</file>