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73" r:id="rId4"/>
    <p:sldId id="279" r:id="rId5"/>
    <p:sldId id="261" r:id="rId6"/>
    <p:sldId id="260" r:id="rId7"/>
    <p:sldId id="266" r:id="rId8"/>
    <p:sldId id="265" r:id="rId9"/>
    <p:sldId id="269" r:id="rId10"/>
    <p:sldId id="271" r:id="rId11"/>
    <p:sldId id="259" r:id="rId12"/>
    <p:sldId id="262" r:id="rId13"/>
    <p:sldId id="270" r:id="rId14"/>
    <p:sldId id="277" r:id="rId15"/>
    <p:sldId id="264" r:id="rId16"/>
    <p:sldId id="276" r:id="rId17"/>
    <p:sldId id="268" r:id="rId18"/>
    <p:sldId id="278" r:id="rId19"/>
    <p:sldId id="280" r:id="rId20"/>
    <p:sldId id="267" r:id="rId21"/>
    <p:sldId id="263" r:id="rId22"/>
    <p:sldId id="272" r:id="rId23"/>
    <p:sldId id="274"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94660"/>
  </p:normalViewPr>
  <p:slideViewPr>
    <p:cSldViewPr>
      <p:cViewPr varScale="1">
        <p:scale>
          <a:sx n="69" d="100"/>
          <a:sy n="69"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32CC9-D0AB-42F5-8663-CED8AEF8BE05}" type="datetimeFigureOut">
              <a:rPr lang="en-US" smtClean="0"/>
              <a:t>2/23/2017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530573-28D3-490C-9831-EE3FD317F76A}" type="slidenum">
              <a:rPr lang="en-US" smtClean="0"/>
              <a:t>‹#›</a:t>
            </a:fld>
            <a:endParaRPr lang="en-US"/>
          </a:p>
        </p:txBody>
      </p:sp>
    </p:spTree>
    <p:extLst>
      <p:ext uri="{BB962C8B-B14F-4D97-AF65-F5344CB8AC3E}">
        <p14:creationId xmlns:p14="http://schemas.microsoft.com/office/powerpoint/2010/main" val="2380266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basic points so that you can better understand me.</a:t>
            </a:r>
            <a:r>
              <a:rPr lang="en-US" baseline="0" dirty="0" smtClean="0"/>
              <a:t> </a:t>
            </a:r>
          </a:p>
          <a:p>
            <a:r>
              <a:rPr lang="en-US" baseline="0" dirty="0" smtClean="0"/>
              <a:t>Note reference to standards at bottom. Potential redundancy</a:t>
            </a:r>
            <a:endParaRPr lang="en-US" dirty="0"/>
          </a:p>
        </p:txBody>
      </p:sp>
      <p:sp>
        <p:nvSpPr>
          <p:cNvPr id="4" name="Slide Number Placeholder 3"/>
          <p:cNvSpPr>
            <a:spLocks noGrp="1"/>
          </p:cNvSpPr>
          <p:nvPr>
            <p:ph type="sldNum" sz="quarter" idx="10"/>
          </p:nvPr>
        </p:nvSpPr>
        <p:spPr/>
        <p:txBody>
          <a:bodyPr/>
          <a:lstStyle/>
          <a:p>
            <a:fld id="{FE530573-28D3-490C-9831-EE3FD317F76A}" type="slidenum">
              <a:rPr lang="en-US" smtClean="0"/>
              <a:t>2</a:t>
            </a:fld>
            <a:endParaRPr lang="en-US"/>
          </a:p>
        </p:txBody>
      </p:sp>
    </p:spTree>
    <p:extLst>
      <p:ext uri="{BB962C8B-B14F-4D97-AF65-F5344CB8AC3E}">
        <p14:creationId xmlns:p14="http://schemas.microsoft.com/office/powerpoint/2010/main" val="227526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tax ought to be contrived as both to take out and keep out of the pockets of the people as little as possible, over and above what it brings into the public treasury of the state</a:t>
            </a:r>
            <a:endParaRPr lang="en-US" dirty="0"/>
          </a:p>
        </p:txBody>
      </p:sp>
      <p:sp>
        <p:nvSpPr>
          <p:cNvPr id="4" name="Slide Number Placeholder 3"/>
          <p:cNvSpPr>
            <a:spLocks noGrp="1"/>
          </p:cNvSpPr>
          <p:nvPr>
            <p:ph type="sldNum" sz="quarter" idx="10"/>
          </p:nvPr>
        </p:nvSpPr>
        <p:spPr/>
        <p:txBody>
          <a:bodyPr/>
          <a:lstStyle/>
          <a:p>
            <a:fld id="{FE530573-28D3-490C-9831-EE3FD317F76A}" type="slidenum">
              <a:rPr lang="en-US" smtClean="0"/>
              <a:t>3</a:t>
            </a:fld>
            <a:endParaRPr lang="en-US"/>
          </a:p>
        </p:txBody>
      </p:sp>
    </p:spTree>
    <p:extLst>
      <p:ext uri="{BB962C8B-B14F-4D97-AF65-F5344CB8AC3E}">
        <p14:creationId xmlns:p14="http://schemas.microsoft.com/office/powerpoint/2010/main" val="2111718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Problems &amp; Lessons?</a:t>
            </a:r>
            <a:endParaRPr lang="en-US" dirty="0"/>
          </a:p>
        </p:txBody>
      </p:sp>
      <p:sp>
        <p:nvSpPr>
          <p:cNvPr id="4" name="Slide Number Placeholder 3"/>
          <p:cNvSpPr>
            <a:spLocks noGrp="1"/>
          </p:cNvSpPr>
          <p:nvPr>
            <p:ph type="sldNum" sz="quarter" idx="10"/>
          </p:nvPr>
        </p:nvSpPr>
        <p:spPr/>
        <p:txBody>
          <a:bodyPr/>
          <a:lstStyle/>
          <a:p>
            <a:fld id="{FE530573-28D3-490C-9831-EE3FD317F76A}" type="slidenum">
              <a:rPr lang="en-US" smtClean="0"/>
              <a:t>11</a:t>
            </a:fld>
            <a:endParaRPr lang="en-US"/>
          </a:p>
        </p:txBody>
      </p:sp>
    </p:spTree>
    <p:extLst>
      <p:ext uri="{BB962C8B-B14F-4D97-AF65-F5344CB8AC3E}">
        <p14:creationId xmlns:p14="http://schemas.microsoft.com/office/powerpoint/2010/main" val="649487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need to split</a:t>
            </a:r>
            <a:endParaRPr lang="en-US" dirty="0"/>
          </a:p>
        </p:txBody>
      </p:sp>
      <p:sp>
        <p:nvSpPr>
          <p:cNvPr id="4" name="Slide Number Placeholder 3"/>
          <p:cNvSpPr>
            <a:spLocks noGrp="1"/>
          </p:cNvSpPr>
          <p:nvPr>
            <p:ph type="sldNum" sz="quarter" idx="10"/>
          </p:nvPr>
        </p:nvSpPr>
        <p:spPr/>
        <p:txBody>
          <a:bodyPr/>
          <a:lstStyle/>
          <a:p>
            <a:fld id="{FE530573-28D3-490C-9831-EE3FD317F76A}" type="slidenum">
              <a:rPr lang="en-US" smtClean="0"/>
              <a:t>15</a:t>
            </a:fld>
            <a:endParaRPr lang="en-US"/>
          </a:p>
        </p:txBody>
      </p:sp>
    </p:spTree>
    <p:extLst>
      <p:ext uri="{BB962C8B-B14F-4D97-AF65-F5344CB8AC3E}">
        <p14:creationId xmlns:p14="http://schemas.microsoft.com/office/powerpoint/2010/main" val="74839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Declarations: Slovenia, Sweden, Turkey, Indonesia, and Russian Federation</a:t>
            </a:r>
            <a:endParaRPr lang="en-US" dirty="0"/>
          </a:p>
        </p:txBody>
      </p:sp>
      <p:sp>
        <p:nvSpPr>
          <p:cNvPr id="4" name="Slide Number Placeholder 3"/>
          <p:cNvSpPr>
            <a:spLocks noGrp="1"/>
          </p:cNvSpPr>
          <p:nvPr>
            <p:ph type="sldNum" sz="quarter" idx="10"/>
          </p:nvPr>
        </p:nvSpPr>
        <p:spPr/>
        <p:txBody>
          <a:bodyPr/>
          <a:lstStyle/>
          <a:p>
            <a:fld id="{FE530573-28D3-490C-9831-EE3FD317F76A}" type="slidenum">
              <a:rPr lang="en-US" smtClean="0"/>
              <a:t>17</a:t>
            </a:fld>
            <a:endParaRPr lang="en-US"/>
          </a:p>
        </p:txBody>
      </p:sp>
    </p:spTree>
    <p:extLst>
      <p:ext uri="{BB962C8B-B14F-4D97-AF65-F5344CB8AC3E}">
        <p14:creationId xmlns:p14="http://schemas.microsoft.com/office/powerpoint/2010/main" val="248966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Principles</a:t>
            </a:r>
            <a:r>
              <a:rPr lang="en-US" baseline="0" dirty="0" smtClean="0"/>
              <a:t> and …</a:t>
            </a:r>
            <a:endParaRPr lang="en-US" dirty="0"/>
          </a:p>
        </p:txBody>
      </p:sp>
      <p:sp>
        <p:nvSpPr>
          <p:cNvPr id="4" name="Slide Number Placeholder 3"/>
          <p:cNvSpPr>
            <a:spLocks noGrp="1"/>
          </p:cNvSpPr>
          <p:nvPr>
            <p:ph type="sldNum" sz="quarter" idx="10"/>
          </p:nvPr>
        </p:nvSpPr>
        <p:spPr/>
        <p:txBody>
          <a:bodyPr/>
          <a:lstStyle/>
          <a:p>
            <a:fld id="{FE530573-28D3-490C-9831-EE3FD317F76A}" type="slidenum">
              <a:rPr lang="en-US" smtClean="0"/>
              <a:t>21</a:t>
            </a:fld>
            <a:endParaRPr lang="en-US"/>
          </a:p>
        </p:txBody>
      </p:sp>
    </p:spTree>
    <p:extLst>
      <p:ext uri="{BB962C8B-B14F-4D97-AF65-F5344CB8AC3E}">
        <p14:creationId xmlns:p14="http://schemas.microsoft.com/office/powerpoint/2010/main" val="848929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Custodians, not owners of data</a:t>
            </a:r>
            <a:endParaRPr lang="en-US" dirty="0"/>
          </a:p>
        </p:txBody>
      </p:sp>
      <p:sp>
        <p:nvSpPr>
          <p:cNvPr id="4" name="Slide Number Placeholder 3"/>
          <p:cNvSpPr>
            <a:spLocks noGrp="1"/>
          </p:cNvSpPr>
          <p:nvPr>
            <p:ph type="sldNum" sz="quarter" idx="10"/>
          </p:nvPr>
        </p:nvSpPr>
        <p:spPr/>
        <p:txBody>
          <a:bodyPr/>
          <a:lstStyle/>
          <a:p>
            <a:fld id="{FE530573-28D3-490C-9831-EE3FD317F76A}" type="slidenum">
              <a:rPr lang="en-US" smtClean="0"/>
              <a:t>23</a:t>
            </a:fld>
            <a:endParaRPr lang="en-US"/>
          </a:p>
        </p:txBody>
      </p:sp>
    </p:spTree>
    <p:extLst>
      <p:ext uri="{BB962C8B-B14F-4D97-AF65-F5344CB8AC3E}">
        <p14:creationId xmlns:p14="http://schemas.microsoft.com/office/powerpoint/2010/main" val="1577659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C9DC0B-7000-4134-9954-546A85CC2108}"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294170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314A50-9D3C-4EFF-8878-098ECE5C643D}"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2279802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C6BBB-883A-48D8-883F-668DD590B0F7}"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3852611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1D509-AF86-4248-81F9-EB4AFCACDD14}"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73355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BA400E-7451-41B4-B089-F647A0FF591E}"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228676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00D3D5-2643-4988-BCA0-6F3B17639603}" type="datetime1">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1918183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1C4A2F-7AE4-4FFB-8FAD-BE6629C16064}" type="datetime1">
              <a:rPr lang="en-US" smtClean="0"/>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2327192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AB6855-D99D-48E4-A339-618B3B85CE85}" type="datetime1">
              <a:rPr lang="en-US" smtClean="0"/>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3437765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C27F5-97E4-4C4D-B5C1-E3CA79664C4C}" type="datetime1">
              <a:rPr lang="en-US" smtClean="0"/>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2261370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2356C-756B-4A9A-9FFD-999746EA90C1}" type="datetime1">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279406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2FFBA-9E9D-4C93-9E58-5A53B0A6076C}" type="datetime1">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BECBF-5893-4574-B020-E9F05F8BE14A}" type="slidenum">
              <a:rPr lang="en-US" smtClean="0"/>
              <a:t>‹#›</a:t>
            </a:fld>
            <a:endParaRPr lang="en-US"/>
          </a:p>
        </p:txBody>
      </p:sp>
    </p:spTree>
    <p:extLst>
      <p:ext uri="{BB962C8B-B14F-4D97-AF65-F5344CB8AC3E}">
        <p14:creationId xmlns:p14="http://schemas.microsoft.com/office/powerpoint/2010/main" val="94119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29711-5799-48FE-88BB-AE73D29E87EC}" type="datetime1">
              <a:rPr lang="en-US" smtClean="0"/>
              <a:t>2/23/2017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BECBF-5893-4574-B020-E9F05F8BE14A}" type="slidenum">
              <a:rPr lang="en-US" smtClean="0"/>
              <a:t>‹#›</a:t>
            </a:fld>
            <a:endParaRPr lang="en-US"/>
          </a:p>
        </p:txBody>
      </p:sp>
    </p:spTree>
    <p:extLst>
      <p:ext uri="{BB962C8B-B14F-4D97-AF65-F5344CB8AC3E}">
        <p14:creationId xmlns:p14="http://schemas.microsoft.com/office/powerpoint/2010/main" val="3847700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normAutofit/>
          </a:bodyPr>
          <a:lstStyle/>
          <a:p>
            <a:r>
              <a:rPr lang="en-US" dirty="0" smtClean="0">
                <a:solidFill>
                  <a:schemeClr val="tx2">
                    <a:lumMod val="75000"/>
                  </a:schemeClr>
                </a:solidFill>
              </a:rPr>
              <a:t>International Experience </a:t>
            </a:r>
            <a:r>
              <a:rPr lang="en-US" dirty="0" smtClean="0">
                <a:solidFill>
                  <a:schemeClr val="tx2">
                    <a:lumMod val="75000"/>
                  </a:schemeClr>
                </a:solidFill>
              </a:rPr>
              <a:t>with </a:t>
            </a:r>
            <a:r>
              <a:rPr lang="en-US" dirty="0" smtClean="0">
                <a:solidFill>
                  <a:schemeClr val="tx2">
                    <a:lumMod val="75000"/>
                  </a:schemeClr>
                </a:solidFill>
              </a:rPr>
              <a:t>Organizing Property Tax &amp; Valuation Systems</a:t>
            </a:r>
            <a:endParaRPr lang="en-US" dirty="0">
              <a:solidFill>
                <a:schemeClr val="tx2">
                  <a:lumMod val="75000"/>
                </a:schemeClr>
              </a:solidFill>
            </a:endParaRPr>
          </a:p>
        </p:txBody>
      </p:sp>
      <p:sp>
        <p:nvSpPr>
          <p:cNvPr id="3" name="Subtitle 2"/>
          <p:cNvSpPr>
            <a:spLocks noGrp="1"/>
          </p:cNvSpPr>
          <p:nvPr>
            <p:ph type="subTitle" idx="1"/>
          </p:nvPr>
        </p:nvSpPr>
        <p:spPr/>
        <p:txBody>
          <a:bodyPr/>
          <a:lstStyle/>
          <a:p>
            <a:r>
              <a:rPr lang="en-US" dirty="0" smtClean="0"/>
              <a:t>Richard Almy</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1</a:t>
            </a:fld>
            <a:endParaRPr lang="en-US"/>
          </a:p>
        </p:txBody>
      </p:sp>
    </p:spTree>
    <p:extLst>
      <p:ext uri="{BB962C8B-B14F-4D97-AF65-F5344CB8AC3E}">
        <p14:creationId xmlns:p14="http://schemas.microsoft.com/office/powerpoint/2010/main" val="2001239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lumMod val="95000"/>
                  </a:schemeClr>
                </a:solidFill>
              </a:rPr>
              <a:t>Organizational Issues</a:t>
            </a:r>
            <a:endParaRPr lang="en-US" dirty="0">
              <a:solidFill>
                <a:schemeClr val="bg1">
                  <a:lumMod val="95000"/>
                </a:schemeClr>
              </a:solidFill>
            </a:endParaRPr>
          </a:p>
        </p:txBody>
      </p:sp>
      <p:sp>
        <p:nvSpPr>
          <p:cNvPr id="3" name="Content Placeholder 2"/>
          <p:cNvSpPr>
            <a:spLocks noGrp="1"/>
          </p:cNvSpPr>
          <p:nvPr>
            <p:ph idx="1"/>
          </p:nvPr>
        </p:nvSpPr>
        <p:spPr>
          <a:xfrm>
            <a:off x="457200" y="1066800"/>
            <a:ext cx="8229600" cy="5059363"/>
          </a:xfrm>
          <a:solidFill>
            <a:schemeClr val="tx2">
              <a:lumMod val="20000"/>
              <a:lumOff val="80000"/>
            </a:schemeClr>
          </a:solidFill>
        </p:spPr>
        <p:txBody>
          <a:bodyPr/>
          <a:lstStyle/>
          <a:p>
            <a:r>
              <a:rPr lang="en-US" dirty="0" smtClean="0"/>
              <a:t>Responsibility assignments</a:t>
            </a:r>
          </a:p>
          <a:p>
            <a:r>
              <a:rPr lang="en-US" dirty="0" smtClean="0"/>
              <a:t>Data flows between valuation agency and (as applicable):</a:t>
            </a:r>
          </a:p>
          <a:p>
            <a:pPr lvl="1"/>
            <a:r>
              <a:rPr lang="en-US" dirty="0" smtClean="0"/>
              <a:t>Title cadastre (including price information)</a:t>
            </a:r>
          </a:p>
          <a:p>
            <a:pPr lvl="1"/>
            <a:r>
              <a:rPr lang="en-US" dirty="0" smtClean="0"/>
              <a:t>Planning &amp; permitting agencies</a:t>
            </a:r>
          </a:p>
          <a:p>
            <a:pPr lvl="1"/>
            <a:r>
              <a:rPr lang="en-US" dirty="0" smtClean="0"/>
              <a:t>Others</a:t>
            </a:r>
            <a:endParaRPr lang="en-US" dirty="0" smtClean="0"/>
          </a:p>
          <a:p>
            <a:r>
              <a:rPr lang="en-US" dirty="0" smtClean="0"/>
              <a:t>Quality assurance &amp; oversight</a:t>
            </a:r>
          </a:p>
          <a:p>
            <a:r>
              <a:rPr lang="en-US" dirty="0" smtClean="0"/>
              <a:t>Effective </a:t>
            </a:r>
            <a:r>
              <a:rPr lang="en-US" dirty="0" smtClean="0"/>
              <a:t>leadership</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10</a:t>
            </a:fld>
            <a:endParaRPr lang="en-US"/>
          </a:p>
        </p:txBody>
      </p:sp>
    </p:spTree>
    <p:extLst>
      <p:ext uri="{BB962C8B-B14F-4D97-AF65-F5344CB8AC3E}">
        <p14:creationId xmlns:p14="http://schemas.microsoft.com/office/powerpoint/2010/main" val="585702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lumMod val="95000"/>
                  </a:schemeClr>
                </a:solidFill>
              </a:rPr>
              <a:t>Organizational Structures for Valuation</a:t>
            </a:r>
            <a:endParaRPr lang="en-US" dirty="0">
              <a:solidFill>
                <a:schemeClr val="bg1">
                  <a:lumMod val="95000"/>
                </a:schemeClr>
              </a:solidFill>
            </a:endParaRPr>
          </a:p>
        </p:txBody>
      </p:sp>
      <p:sp>
        <p:nvSpPr>
          <p:cNvPr id="3" name="Content Placeholder 2"/>
          <p:cNvSpPr>
            <a:spLocks noGrp="1"/>
          </p:cNvSpPr>
          <p:nvPr>
            <p:ph idx="1"/>
          </p:nvPr>
        </p:nvSpPr>
        <p:spPr>
          <a:xfrm>
            <a:off x="457200" y="1066800"/>
            <a:ext cx="8229600" cy="5059363"/>
          </a:xfrm>
          <a:solidFill>
            <a:schemeClr val="tx2">
              <a:lumMod val="20000"/>
              <a:lumOff val="80000"/>
            </a:schemeClr>
          </a:solidFill>
        </p:spPr>
        <p:txBody>
          <a:bodyPr>
            <a:normAutofit fontScale="85000" lnSpcReduction="20000"/>
          </a:bodyPr>
          <a:lstStyle/>
          <a:p>
            <a:r>
              <a:rPr lang="en-US" dirty="0" smtClean="0"/>
              <a:t>Tier of government responsible for valuation</a:t>
            </a:r>
          </a:p>
          <a:p>
            <a:pPr lvl="1"/>
            <a:r>
              <a:rPr lang="en-US" dirty="0" smtClean="0"/>
              <a:t>Central government</a:t>
            </a:r>
          </a:p>
          <a:p>
            <a:pPr lvl="1"/>
            <a:r>
              <a:rPr lang="en-US" dirty="0" smtClean="0"/>
              <a:t>Local government</a:t>
            </a:r>
          </a:p>
          <a:p>
            <a:pPr lvl="1"/>
            <a:r>
              <a:rPr lang="en-US" dirty="0" smtClean="0"/>
              <a:t>Mix</a:t>
            </a:r>
          </a:p>
          <a:p>
            <a:r>
              <a:rPr lang="en-US" dirty="0" smtClean="0"/>
              <a:t>Location in governmental structure</a:t>
            </a:r>
          </a:p>
          <a:p>
            <a:pPr lvl="1"/>
            <a:r>
              <a:rPr lang="en-US" dirty="0" smtClean="0"/>
              <a:t>Part of property tax administration</a:t>
            </a:r>
          </a:p>
          <a:p>
            <a:pPr lvl="1"/>
            <a:r>
              <a:rPr lang="en-US" dirty="0" smtClean="0"/>
              <a:t>Part of cadastre</a:t>
            </a:r>
          </a:p>
          <a:p>
            <a:pPr lvl="1"/>
            <a:r>
              <a:rPr lang="en-US" dirty="0" smtClean="0"/>
              <a:t>Independent valuation </a:t>
            </a:r>
            <a:r>
              <a:rPr lang="en-US" dirty="0" smtClean="0"/>
              <a:t>organization (UK)</a:t>
            </a:r>
          </a:p>
          <a:p>
            <a:pPr lvl="1"/>
            <a:r>
              <a:rPr lang="en-US" dirty="0" smtClean="0"/>
              <a:t>Government corporation (Canada, Lithuania, New Zealand, etc.)</a:t>
            </a:r>
            <a:endParaRPr lang="en-US" dirty="0" smtClean="0"/>
          </a:p>
          <a:p>
            <a:r>
              <a:rPr lang="en-US" dirty="0" smtClean="0"/>
              <a:t>Oversight</a:t>
            </a:r>
          </a:p>
          <a:p>
            <a:pPr lvl="1"/>
            <a:r>
              <a:rPr lang="en-US" dirty="0" smtClean="0"/>
              <a:t>Neglected in many countries</a:t>
            </a:r>
          </a:p>
          <a:p>
            <a:pPr lvl="1"/>
            <a:r>
              <a:rPr lang="en-US" dirty="0" smtClean="0"/>
              <a:t>Good examples of oversight: Netherlands, New Zealand</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11</a:t>
            </a:fld>
            <a:endParaRPr lang="en-US"/>
          </a:p>
        </p:txBody>
      </p:sp>
    </p:spTree>
    <p:extLst>
      <p:ext uri="{BB962C8B-B14F-4D97-AF65-F5344CB8AC3E}">
        <p14:creationId xmlns:p14="http://schemas.microsoft.com/office/powerpoint/2010/main" val="22618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solidFill>
                  <a:schemeClr val="accent1">
                    <a:lumMod val="75000"/>
                  </a:schemeClr>
                </a:solidFill>
              </a:rPr>
              <a:t>Patterns</a:t>
            </a:r>
            <a:endParaRPr lang="en-US"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52BECBF-5893-4574-B020-E9F05F8BE14A}" type="slidenum">
              <a:rPr lang="en-US" smtClean="0"/>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6746607"/>
              </p:ext>
            </p:extLst>
          </p:nvPr>
        </p:nvGraphicFramePr>
        <p:xfrm>
          <a:off x="304800" y="3962400"/>
          <a:ext cx="4191000" cy="2386330"/>
        </p:xfrm>
        <a:graphic>
          <a:graphicData uri="http://schemas.openxmlformats.org/drawingml/2006/table">
            <a:tbl>
              <a:tblPr>
                <a:tableStyleId>{5C22544A-7EE6-4342-B048-85BDC9FD1C3A}</a:tableStyleId>
              </a:tblPr>
              <a:tblGrid>
                <a:gridCol w="2570312"/>
                <a:gridCol w="810344"/>
                <a:gridCol w="810344"/>
              </a:tblGrid>
              <a:tr h="317500">
                <a:tc gridSpan="3">
                  <a:txBody>
                    <a:bodyPr/>
                    <a:lstStyle/>
                    <a:p>
                      <a:pPr algn="ctr" fontAlgn="b"/>
                      <a:r>
                        <a:rPr lang="en-US" sz="1800" b="1" u="none" strike="noStrike" dirty="0">
                          <a:solidFill>
                            <a:schemeClr val="bg1"/>
                          </a:solidFill>
                          <a:effectLst/>
                        </a:rPr>
                        <a:t>Type of Cadastral Agency</a:t>
                      </a:r>
                      <a:endParaRPr lang="en-US" sz="1800" b="1" i="0" u="none" strike="noStrike" dirty="0">
                        <a:solidFill>
                          <a:schemeClr val="bg1"/>
                        </a:solidFill>
                        <a:effectLst/>
                        <a:latin typeface="Calibri"/>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3"/>
                    </a:solidFill>
                  </a:tcPr>
                </a:tc>
                <a:tc hMerge="1">
                  <a:txBody>
                    <a:bodyPr/>
                    <a:lstStyle/>
                    <a:p>
                      <a:endParaRPr lang="en-US"/>
                    </a:p>
                  </a:txBody>
                  <a:tcPr/>
                </a:tc>
                <a:tc hMerge="1">
                  <a:txBody>
                    <a:bodyPr/>
                    <a:lstStyle/>
                    <a:p>
                      <a:endParaRPr lang="en-US"/>
                    </a:p>
                  </a:txBody>
                  <a:tcPr/>
                </a:tc>
              </a:tr>
              <a:tr h="317500">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l" fontAlgn="b"/>
                      <a:r>
                        <a:rPr lang="en-US" sz="1800" u="none" strike="noStrike">
                          <a:effectLst/>
                        </a:rPr>
                        <a:t>Number</a:t>
                      </a:r>
                      <a:endParaRPr lang="en-US" sz="1800" b="0" i="0" u="none" strike="noStrike">
                        <a:solidFill>
                          <a:srgbClr val="000000"/>
                        </a:solidFill>
                        <a:effectLst/>
                        <a:latin typeface="Calibri"/>
                      </a:endParaRPr>
                    </a:p>
                  </a:txBody>
                  <a:tcPr marL="9525" marR="9525" marT="9525" marB="0" anchor="b">
                    <a:solidFill>
                      <a:schemeClr val="accent3">
                        <a:lumMod val="40000"/>
                        <a:lumOff val="60000"/>
                      </a:schemeClr>
                    </a:solidFill>
                  </a:tcPr>
                </a:tc>
                <a:tc>
                  <a:txBody>
                    <a:bodyPr/>
                    <a:lstStyle/>
                    <a:p>
                      <a:pPr algn="l" fontAlgn="b"/>
                      <a:r>
                        <a:rPr lang="en-US" sz="1800" u="none" strike="noStrike">
                          <a:effectLst/>
                        </a:rPr>
                        <a:t>Percent</a:t>
                      </a:r>
                      <a:endParaRPr lang="en-US" sz="1800" b="0" i="0" u="none" strike="noStrike">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solidFill>
                      <a:schemeClr val="accent3">
                        <a:lumMod val="40000"/>
                        <a:lumOff val="60000"/>
                      </a:schemeClr>
                    </a:solidFill>
                  </a:tcPr>
                </a:tc>
              </a:tr>
              <a:tr h="317500">
                <a:tc>
                  <a:txBody>
                    <a:bodyPr/>
                    <a:lstStyle/>
                    <a:p>
                      <a:pPr algn="l" fontAlgn="b"/>
                      <a:r>
                        <a:rPr lang="en-US" sz="1800" u="none" strike="noStrike" dirty="0">
                          <a:effectLst/>
                        </a:rPr>
                        <a:t>Standalone Cadastral Agency</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ctr" fontAlgn="b"/>
                      <a:r>
                        <a:rPr lang="en-US" sz="1800" u="none" strike="noStrike" dirty="0">
                          <a:effectLst/>
                        </a:rPr>
                        <a:t>20</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57</a:t>
                      </a:r>
                      <a:endParaRPr lang="en-US" sz="1800" b="0" i="0" u="none" strike="noStrike" dirty="0">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noFill/>
                  </a:tcPr>
                </a:tc>
              </a:tr>
              <a:tr h="317500">
                <a:tc>
                  <a:txBody>
                    <a:bodyPr/>
                    <a:lstStyle/>
                    <a:p>
                      <a:pPr algn="l" fontAlgn="b"/>
                      <a:r>
                        <a:rPr lang="en-US" sz="1800" u="none" strike="noStrike" dirty="0">
                          <a:effectLst/>
                        </a:rPr>
                        <a:t>Multipurpose Cadastral Agency</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ctr" fontAlgn="b"/>
                      <a:r>
                        <a:rPr lang="en-US" sz="1800" u="none" strike="noStrike" dirty="0">
                          <a:effectLst/>
                        </a:rPr>
                        <a:t>12</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34</a:t>
                      </a:r>
                      <a:endParaRPr lang="en-US" sz="1800" b="0" i="0" u="none" strike="noStrike" dirty="0">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noFill/>
                  </a:tcPr>
                </a:tc>
              </a:tr>
              <a:tr h="317500">
                <a:tc>
                  <a:txBody>
                    <a:bodyPr/>
                    <a:lstStyle/>
                    <a:p>
                      <a:pPr algn="l" fontAlgn="b"/>
                      <a:r>
                        <a:rPr lang="en-US" sz="1800" u="none" strike="noStrike" dirty="0">
                          <a:effectLst/>
                        </a:rPr>
                        <a:t>Other</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3">
                        <a:lumMod val="40000"/>
                        <a:lumOff val="60000"/>
                      </a:schemeClr>
                    </a:solidFil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9</a:t>
                      </a:r>
                      <a:endParaRPr lang="en-US" sz="1800" b="0" i="0" u="none" strike="noStrike" dirty="0">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noFill/>
                  </a:tcPr>
                </a:tc>
              </a:tr>
              <a:tr h="317500">
                <a:tc>
                  <a:txBody>
                    <a:bodyPr/>
                    <a:lstStyle/>
                    <a:p>
                      <a:pPr algn="l" fontAlgn="b"/>
                      <a:r>
                        <a:rPr lang="en-US" sz="1800" u="none" strike="noStrike" dirty="0">
                          <a:effectLst/>
                        </a:rPr>
                        <a:t>Total</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fontAlgn="b"/>
                      <a:r>
                        <a:rPr lang="en-US" sz="1800" u="none" strike="noStrike" dirty="0">
                          <a:effectLst/>
                        </a:rPr>
                        <a:t>35</a:t>
                      </a:r>
                      <a:endParaRPr lang="en-US" sz="1800" b="0" i="0" u="none" strike="noStrike" dirty="0">
                        <a:solidFill>
                          <a:srgbClr val="000000"/>
                        </a:solidFill>
                        <a:effectLst/>
                        <a:latin typeface="Calibri"/>
                      </a:endParaRPr>
                    </a:p>
                  </a:txBody>
                  <a:tcPr marL="9525" marR="9525" marT="9525" marB="0" anchor="b">
                    <a:lnB w="1905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100</a:t>
                      </a:r>
                      <a:endParaRPr lang="en-US" sz="1800" b="0" i="0" u="none" strike="noStrike" dirty="0">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724756431"/>
              </p:ext>
            </p:extLst>
          </p:nvPr>
        </p:nvGraphicFramePr>
        <p:xfrm>
          <a:off x="4648200" y="3962400"/>
          <a:ext cx="4191000" cy="2713539"/>
        </p:xfrm>
        <a:graphic>
          <a:graphicData uri="http://schemas.openxmlformats.org/drawingml/2006/table">
            <a:tbl>
              <a:tblPr>
                <a:tableStyleId>{5C22544A-7EE6-4342-B048-85BDC9FD1C3A}</a:tableStyleId>
              </a:tblPr>
              <a:tblGrid>
                <a:gridCol w="2570312"/>
                <a:gridCol w="810344"/>
                <a:gridCol w="810344"/>
              </a:tblGrid>
              <a:tr h="359229">
                <a:tc gridSpan="3">
                  <a:txBody>
                    <a:bodyPr/>
                    <a:lstStyle/>
                    <a:p>
                      <a:pPr algn="ctr" fontAlgn="b"/>
                      <a:r>
                        <a:rPr lang="en-US" sz="1800" b="1" u="none" strike="noStrike" dirty="0">
                          <a:solidFill>
                            <a:schemeClr val="bg1"/>
                          </a:solidFill>
                          <a:effectLst/>
                        </a:rPr>
                        <a:t>Type of Agency Responsible for Valuation</a:t>
                      </a:r>
                      <a:endParaRPr lang="en-US" sz="1800" b="1" i="0" u="none" strike="noStrike" dirty="0">
                        <a:solidFill>
                          <a:schemeClr val="bg1"/>
                        </a:solidFill>
                        <a:effectLst/>
                        <a:latin typeface="Calibri"/>
                      </a:endParaRPr>
                    </a:p>
                  </a:txBody>
                  <a:tcPr marL="9525" marR="9525" marT="9525"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accent2">
                        <a:lumMod val="60000"/>
                        <a:lumOff val="40000"/>
                      </a:schemeClr>
                    </a:solidFill>
                  </a:tcPr>
                </a:tc>
                <a:tc hMerge="1">
                  <a:txBody>
                    <a:bodyPr/>
                    <a:lstStyle/>
                    <a:p>
                      <a:endParaRPr lang="en-US"/>
                    </a:p>
                  </a:txBody>
                  <a:tcPr/>
                </a:tc>
                <a:tc hMerge="1">
                  <a:txBody>
                    <a:bodyPr/>
                    <a:lstStyle/>
                    <a:p>
                      <a:endParaRPr lang="en-US"/>
                    </a:p>
                  </a:txBody>
                  <a:tcPr/>
                </a:tc>
              </a:tr>
              <a:tr h="359229">
                <a:tc>
                  <a:txBody>
                    <a:bodyPr/>
                    <a:lstStyle/>
                    <a:p>
                      <a:pPr algn="ctr"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fontAlgn="b"/>
                      <a:r>
                        <a:rPr lang="en-US" sz="1800" u="none" strike="noStrike" dirty="0">
                          <a:effectLst/>
                        </a:rPr>
                        <a:t>Number</a:t>
                      </a:r>
                      <a:endParaRPr lang="en-US" sz="1800" b="0" i="0" u="none" strike="noStrike" dirty="0">
                        <a:solidFill>
                          <a:srgbClr val="000000"/>
                        </a:solidFill>
                        <a:effectLst/>
                        <a:latin typeface="Calibri"/>
                      </a:endParaRPr>
                    </a:p>
                  </a:txBody>
                  <a:tcPr marL="9525" marR="9525" marT="9525" marB="0" anchor="b">
                    <a:solidFill>
                      <a:schemeClr val="accent2">
                        <a:lumMod val="20000"/>
                        <a:lumOff val="80000"/>
                      </a:schemeClr>
                    </a:solidFill>
                  </a:tcPr>
                </a:tc>
                <a:tc>
                  <a:txBody>
                    <a:bodyPr/>
                    <a:lstStyle/>
                    <a:p>
                      <a:pPr algn="ctr" fontAlgn="b"/>
                      <a:r>
                        <a:rPr lang="en-US" sz="1800" u="none" strike="noStrike">
                          <a:effectLst/>
                        </a:rPr>
                        <a:t>Percent</a:t>
                      </a:r>
                      <a:endParaRPr lang="en-US" sz="1800" b="0" i="0" u="none" strike="noStrike">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solidFill>
                      <a:schemeClr val="accent2">
                        <a:lumMod val="20000"/>
                        <a:lumOff val="80000"/>
                      </a:schemeClr>
                    </a:solidFill>
                  </a:tcPr>
                </a:tc>
              </a:tr>
              <a:tr h="359229">
                <a:tc>
                  <a:txBody>
                    <a:bodyPr/>
                    <a:lstStyle/>
                    <a:p>
                      <a:pPr algn="l" fontAlgn="b"/>
                      <a:r>
                        <a:rPr lang="en-US" sz="1800" u="none" strike="noStrike" dirty="0">
                          <a:effectLst/>
                        </a:rPr>
                        <a:t>Cadastral Agency</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fontAlgn="b"/>
                      <a:r>
                        <a:rPr lang="en-US" sz="1800" u="none" strike="noStrike" dirty="0">
                          <a:effectLst/>
                        </a:rPr>
                        <a:t>17</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a:effectLst/>
                        </a:rPr>
                        <a:t>20</a:t>
                      </a:r>
                      <a:endParaRPr lang="en-US" sz="1800" b="0" i="0" u="none" strike="noStrike">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noFill/>
                  </a:tcPr>
                </a:tc>
              </a:tr>
              <a:tr h="359229">
                <a:tc>
                  <a:txBody>
                    <a:bodyPr/>
                    <a:lstStyle/>
                    <a:p>
                      <a:pPr algn="l" fontAlgn="b"/>
                      <a:r>
                        <a:rPr lang="en-US" sz="1800" u="none" strike="noStrike" dirty="0">
                          <a:effectLst/>
                        </a:rPr>
                        <a:t>Revenue or Tax Agency</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fontAlgn="b"/>
                      <a:r>
                        <a:rPr lang="en-US" sz="1800" u="none" strike="noStrike" dirty="0">
                          <a:effectLst/>
                        </a:rPr>
                        <a:t>50</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58</a:t>
                      </a:r>
                      <a:endParaRPr lang="en-US" sz="1800" b="0" i="0" u="none" strike="noStrike" dirty="0">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noFill/>
                  </a:tcPr>
                </a:tc>
              </a:tr>
              <a:tr h="359229">
                <a:tc>
                  <a:txBody>
                    <a:bodyPr/>
                    <a:lstStyle/>
                    <a:p>
                      <a:pPr algn="l" fontAlgn="b"/>
                      <a:r>
                        <a:rPr lang="en-US" sz="1800" u="none" strike="noStrike" dirty="0">
                          <a:effectLst/>
                        </a:rPr>
                        <a:t>Standalone Valuation Agency</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fontAlgn="b"/>
                      <a:r>
                        <a:rPr lang="en-US" sz="1800" u="none" strike="noStrike" dirty="0">
                          <a:effectLst/>
                        </a:rPr>
                        <a:t>14</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16</a:t>
                      </a:r>
                      <a:endParaRPr lang="en-US" sz="1800" b="0" i="0" u="none" strike="noStrike" dirty="0">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noFill/>
                  </a:tcPr>
                </a:tc>
              </a:tr>
              <a:tr h="359229">
                <a:tc>
                  <a:txBody>
                    <a:bodyPr/>
                    <a:lstStyle/>
                    <a:p>
                      <a:pPr algn="l" fontAlgn="b"/>
                      <a:r>
                        <a:rPr lang="en-US" sz="1800" u="none" strike="noStrike" dirty="0">
                          <a:effectLst/>
                        </a:rPr>
                        <a:t>Mixed</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fontAlgn="b"/>
                      <a:r>
                        <a:rPr lang="en-US" sz="1800" u="none" strike="noStrike" dirty="0">
                          <a:effectLst/>
                        </a:rPr>
                        <a:t>5</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6</a:t>
                      </a:r>
                      <a:endParaRPr lang="en-US" sz="1800" b="0" i="0" u="none" strike="noStrike" dirty="0">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noFill/>
                  </a:tcPr>
                </a:tc>
              </a:tr>
              <a:tr h="359229">
                <a:tc>
                  <a:txBody>
                    <a:bodyPr/>
                    <a:lstStyle/>
                    <a:p>
                      <a:pPr algn="l" fontAlgn="b"/>
                      <a:r>
                        <a:rPr lang="en-US" sz="1800" u="none" strike="noStrike" dirty="0">
                          <a:effectLst/>
                        </a:rPr>
                        <a:t>Total</a:t>
                      </a:r>
                      <a:endParaRPr lang="en-US" sz="1800" b="0" i="0" u="none" strike="noStrike" dirty="0">
                        <a:solidFill>
                          <a:srgbClr val="000000"/>
                        </a:solidFill>
                        <a:effectLst/>
                        <a:latin typeface="Calibri"/>
                      </a:endParaRPr>
                    </a:p>
                  </a:txBody>
                  <a:tcPr marL="9525" marR="9525" marT="9525" marB="0" anchor="b">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b"/>
                      <a:r>
                        <a:rPr lang="en-US" sz="1800" u="none" strike="noStrike" dirty="0">
                          <a:effectLst/>
                        </a:rPr>
                        <a:t>86</a:t>
                      </a:r>
                      <a:endParaRPr lang="en-US" sz="1800" b="0" i="0" u="none" strike="noStrike" dirty="0">
                        <a:solidFill>
                          <a:srgbClr val="000000"/>
                        </a:solidFill>
                        <a:effectLst/>
                        <a:latin typeface="Calibri"/>
                      </a:endParaRPr>
                    </a:p>
                  </a:txBody>
                  <a:tcPr marL="9525" marR="9525" marT="9525" marB="0" anchor="b">
                    <a:lnB w="1905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100</a:t>
                      </a:r>
                      <a:endParaRPr lang="en-US" sz="1800" b="0" i="0" u="none" strike="noStrike" dirty="0">
                        <a:solidFill>
                          <a:srgbClr val="000000"/>
                        </a:solidFill>
                        <a:effectLst/>
                        <a:latin typeface="Calibri"/>
                      </a:endParaRPr>
                    </a:p>
                  </a:txBody>
                  <a:tcPr marL="9525" marR="9525" marT="9525" marB="0" anchor="b">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r>
            </a:tbl>
          </a:graphicData>
        </a:graphic>
      </p:graphicFrame>
      <p:graphicFrame>
        <p:nvGraphicFramePr>
          <p:cNvPr id="10" name="Content Placeholder 9"/>
          <p:cNvGraphicFramePr>
            <a:graphicFrameLocks noGrp="1"/>
          </p:cNvGraphicFramePr>
          <p:nvPr>
            <p:ph idx="1"/>
            <p:extLst>
              <p:ext uri="{D42A27DB-BD31-4B8C-83A1-F6EECF244321}">
                <p14:modId xmlns:p14="http://schemas.microsoft.com/office/powerpoint/2010/main" val="3362257150"/>
              </p:ext>
            </p:extLst>
          </p:nvPr>
        </p:nvGraphicFramePr>
        <p:xfrm>
          <a:off x="1752600" y="685800"/>
          <a:ext cx="5638799" cy="2819400"/>
        </p:xfrm>
        <a:graphic>
          <a:graphicData uri="http://schemas.openxmlformats.org/drawingml/2006/table">
            <a:tbl>
              <a:tblPr>
                <a:tableStyleId>{5C22544A-7EE6-4342-B048-85BDC9FD1C3A}</a:tableStyleId>
              </a:tblPr>
              <a:tblGrid>
                <a:gridCol w="2286000"/>
                <a:gridCol w="919592"/>
                <a:gridCol w="768381"/>
                <a:gridCol w="896445"/>
                <a:gridCol w="768381"/>
              </a:tblGrid>
              <a:tr h="352425">
                <a:tc gridSpan="5">
                  <a:txBody>
                    <a:bodyPr/>
                    <a:lstStyle/>
                    <a:p>
                      <a:pPr algn="ctr" fontAlgn="b"/>
                      <a:r>
                        <a:rPr lang="en-US" sz="1800" b="1" u="none" strike="noStrike" dirty="0">
                          <a:solidFill>
                            <a:schemeClr val="bg1"/>
                          </a:solidFill>
                          <a:effectLst/>
                        </a:rPr>
                        <a:t>Level of Government Responsible for</a:t>
                      </a:r>
                      <a:endParaRPr lang="en-US" sz="1800" b="1" i="0" u="none" strike="noStrike" dirty="0">
                        <a:solidFill>
                          <a:schemeClr val="bg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2425">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gridSpan="2">
                  <a:txBody>
                    <a:bodyPr/>
                    <a:lstStyle/>
                    <a:p>
                      <a:pPr algn="ctr" fontAlgn="b"/>
                      <a:r>
                        <a:rPr lang="en-US" sz="1800" u="none" strike="noStrike" dirty="0">
                          <a:effectLst/>
                        </a:rPr>
                        <a:t>Fiscal Cadaster</a:t>
                      </a:r>
                      <a:endParaRPr lang="en-US" sz="1800" b="0" i="0" u="none" strike="noStrike" dirty="0">
                        <a:solidFill>
                          <a:srgbClr val="000000"/>
                        </a:solidFill>
                        <a:effectLst/>
                        <a:latin typeface="Calibri"/>
                      </a:endParaRPr>
                    </a:p>
                  </a:txBody>
                  <a:tcPr marL="9525" marR="9525" marT="9525" marB="0" anchor="b"/>
                </a:tc>
                <a:tc hMerge="1">
                  <a:txBody>
                    <a:bodyPr/>
                    <a:lstStyle/>
                    <a:p>
                      <a:endParaRPr lang="en-US"/>
                    </a:p>
                  </a:txBody>
                  <a:tcPr/>
                </a:tc>
                <a:tc gridSpan="2">
                  <a:txBody>
                    <a:bodyPr/>
                    <a:lstStyle/>
                    <a:p>
                      <a:pPr algn="ctr" fontAlgn="b"/>
                      <a:r>
                        <a:rPr lang="en-US" sz="1800" u="none" strike="noStrike">
                          <a:effectLst/>
                        </a:rPr>
                        <a:t>Valuation System</a:t>
                      </a:r>
                      <a:endParaRPr lang="en-US" sz="1800" b="0" i="0" u="none" strike="noStrike">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c hMerge="1">
                  <a:txBody>
                    <a:bodyPr/>
                    <a:lstStyle/>
                    <a:p>
                      <a:endParaRPr lang="en-US"/>
                    </a:p>
                  </a:txBody>
                  <a:tcPr/>
                </a:tc>
              </a:tr>
              <a:tr h="352425">
                <a:tc>
                  <a:txBody>
                    <a:bodyPr/>
                    <a:lstStyle/>
                    <a:p>
                      <a:pPr algn="l" fontAlgn="b"/>
                      <a:r>
                        <a:rPr lang="en-US" sz="1800" u="none" strike="noStrike" dirty="0">
                          <a:effectLst/>
                        </a:rPr>
                        <a:t> </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l" fontAlgn="b"/>
                      <a:r>
                        <a:rPr lang="en-US" sz="1800" u="none" strike="noStrike" dirty="0">
                          <a:effectLst/>
                        </a:rPr>
                        <a:t>Number</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Percent</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u="none" strike="noStrike">
                          <a:effectLst/>
                        </a:rPr>
                        <a:t>Number</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u="none" strike="noStrike">
                          <a:effectLst/>
                        </a:rPr>
                        <a:t>Percent</a:t>
                      </a:r>
                      <a:endParaRPr lang="en-US" sz="1800" b="0" i="0" u="none" strike="noStrike">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tcPr>
                </a:tc>
              </a:tr>
              <a:tr h="352425">
                <a:tc>
                  <a:txBody>
                    <a:bodyPr/>
                    <a:lstStyle/>
                    <a:p>
                      <a:pPr algn="l" fontAlgn="b"/>
                      <a:r>
                        <a:rPr lang="en-US" sz="1800" u="none" strike="noStrike" dirty="0">
                          <a:effectLst/>
                        </a:rPr>
                        <a:t>Central</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800" u="none" strike="noStrike" dirty="0">
                          <a:effectLst/>
                        </a:rPr>
                        <a:t>38</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73</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a:effectLst/>
                        </a:rPr>
                        <a:t>51</a:t>
                      </a:r>
                      <a:endParaRPr lang="en-US" sz="1800" b="0" i="0" u="none" strike="noStrike">
                        <a:solidFill>
                          <a:srgbClr val="000000"/>
                        </a:solidFill>
                        <a:effectLst/>
                        <a:latin typeface="Calibri"/>
                      </a:endParaRPr>
                    </a:p>
                  </a:txBody>
                  <a:tcPr marL="9525" marR="9525" marT="9525" marB="0" anchor="b">
                    <a:noFill/>
                  </a:tcPr>
                </a:tc>
                <a:tc>
                  <a:txBody>
                    <a:bodyPr/>
                    <a:lstStyle/>
                    <a:p>
                      <a:pPr algn="ctr" fontAlgn="b"/>
                      <a:r>
                        <a:rPr lang="en-US" sz="1800" u="none" strike="noStrike">
                          <a:effectLst/>
                        </a:rPr>
                        <a:t>45</a:t>
                      </a:r>
                      <a:endParaRPr lang="en-US" sz="1800" b="0" i="0" u="none" strike="noStrike">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noFill/>
                  </a:tcPr>
                </a:tc>
              </a:tr>
              <a:tr h="352425">
                <a:tc>
                  <a:txBody>
                    <a:bodyPr/>
                    <a:lstStyle/>
                    <a:p>
                      <a:pPr algn="l" fontAlgn="b"/>
                      <a:r>
                        <a:rPr lang="en-US" sz="1800" u="none" strike="noStrike" dirty="0">
                          <a:effectLst/>
                        </a:rPr>
                        <a:t>Regional</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800" u="none" strike="noStrike" dirty="0">
                          <a:effectLst/>
                        </a:rPr>
                        <a:t>0</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0</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5</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a:effectLst/>
                        </a:rPr>
                        <a:t>4</a:t>
                      </a:r>
                      <a:endParaRPr lang="en-US" sz="1800" b="0" i="0" u="none" strike="noStrike">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noFill/>
                  </a:tcPr>
                </a:tc>
              </a:tr>
              <a:tr h="352425">
                <a:tc>
                  <a:txBody>
                    <a:bodyPr/>
                    <a:lstStyle/>
                    <a:p>
                      <a:pPr algn="l" fontAlgn="b"/>
                      <a:r>
                        <a:rPr lang="en-US" sz="1800" u="none" strike="noStrike" dirty="0">
                          <a:effectLst/>
                        </a:rPr>
                        <a:t>Local</a:t>
                      </a:r>
                      <a:endParaRPr lang="en-US" sz="18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800" u="none" strike="noStrike" dirty="0">
                          <a:effectLst/>
                        </a:rPr>
                        <a:t>3</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6</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29</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25</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noFill/>
                  </a:tcPr>
                </a:tc>
              </a:tr>
              <a:tr h="352425">
                <a:tc>
                  <a:txBody>
                    <a:bodyPr/>
                    <a:lstStyle/>
                    <a:p>
                      <a:pPr algn="l" fontAlgn="b"/>
                      <a:r>
                        <a:rPr lang="en-US" sz="1800" u="none" strike="noStrike">
                          <a:effectLst/>
                        </a:rPr>
                        <a:t>Mixed</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tcPr>
                </a:tc>
                <a:tc>
                  <a:txBody>
                    <a:bodyPr/>
                    <a:lstStyle/>
                    <a:p>
                      <a:pPr algn="ctr" fontAlgn="b"/>
                      <a:r>
                        <a:rPr lang="en-US" sz="1800" u="none" strike="noStrike" dirty="0">
                          <a:effectLst/>
                        </a:rPr>
                        <a:t>11</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21</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29</a:t>
                      </a:r>
                      <a:endParaRPr lang="en-US" sz="1800" b="0" i="0" u="none" strike="noStrike" dirty="0">
                        <a:solidFill>
                          <a:srgbClr val="000000"/>
                        </a:solidFill>
                        <a:effectLst/>
                        <a:latin typeface="Calibri"/>
                      </a:endParaRPr>
                    </a:p>
                  </a:txBody>
                  <a:tcPr marL="9525" marR="9525" marT="9525" marB="0" anchor="b">
                    <a:noFill/>
                  </a:tcPr>
                </a:tc>
                <a:tc>
                  <a:txBody>
                    <a:bodyPr/>
                    <a:lstStyle/>
                    <a:p>
                      <a:pPr algn="ctr" fontAlgn="b"/>
                      <a:r>
                        <a:rPr lang="en-US" sz="1800" u="none" strike="noStrike" dirty="0">
                          <a:effectLst/>
                        </a:rPr>
                        <a:t>25</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noFill/>
                  </a:tcPr>
                </a:tc>
              </a:tr>
              <a:tr h="352425">
                <a:tc>
                  <a:txBody>
                    <a:bodyPr/>
                    <a:lstStyle/>
                    <a:p>
                      <a:pPr algn="l" fontAlgn="b"/>
                      <a:r>
                        <a:rPr lang="en-US" sz="1800" u="none" strike="noStrike">
                          <a:effectLst/>
                        </a:rPr>
                        <a:t>Total</a:t>
                      </a:r>
                      <a:endParaRPr lang="en-US" sz="18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800" u="none" strike="noStrike">
                          <a:effectLst/>
                        </a:rPr>
                        <a:t>52</a:t>
                      </a:r>
                      <a:endParaRPr lang="en-US" sz="18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100</a:t>
                      </a:r>
                      <a:endParaRPr lang="en-US" sz="18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114</a:t>
                      </a:r>
                      <a:endParaRPr lang="en-US" sz="18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100</a:t>
                      </a:r>
                      <a:endParaRPr lang="en-US" sz="1800" b="0" i="0" u="none" strike="noStrike" dirty="0">
                        <a:solidFill>
                          <a:srgbClr val="000000"/>
                        </a:solidFill>
                        <a:effectLst/>
                        <a:latin typeface="Calibri"/>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11" name="TextBox 10"/>
          <p:cNvSpPr txBox="1"/>
          <p:nvPr/>
        </p:nvSpPr>
        <p:spPr>
          <a:xfrm>
            <a:off x="228600" y="6488668"/>
            <a:ext cx="2895600" cy="307777"/>
          </a:xfrm>
          <a:prstGeom prst="rect">
            <a:avLst/>
          </a:prstGeom>
          <a:noFill/>
        </p:spPr>
        <p:txBody>
          <a:bodyPr wrap="square" rtlCol="0">
            <a:spAutoFit/>
          </a:bodyPr>
          <a:lstStyle/>
          <a:p>
            <a:r>
              <a:rPr lang="en-US" sz="1400" dirty="0" smtClean="0"/>
              <a:t>Source: Author</a:t>
            </a:r>
            <a:endParaRPr lang="en-US" sz="1400" dirty="0"/>
          </a:p>
        </p:txBody>
      </p:sp>
    </p:spTree>
    <p:extLst>
      <p:ext uri="{BB962C8B-B14F-4D97-AF65-F5344CB8AC3E}">
        <p14:creationId xmlns:p14="http://schemas.microsoft.com/office/powerpoint/2010/main" val="3601469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solidFill>
              </a:rPr>
              <a:t>Technology</a:t>
            </a:r>
            <a:endParaRPr lang="en-US" dirty="0">
              <a:solidFill>
                <a:schemeClr val="bg1"/>
              </a:solidFill>
            </a:endParaRPr>
          </a:p>
        </p:txBody>
      </p:sp>
      <p:sp>
        <p:nvSpPr>
          <p:cNvPr id="3" name="Content Placeholder 2"/>
          <p:cNvSpPr>
            <a:spLocks noGrp="1"/>
          </p:cNvSpPr>
          <p:nvPr>
            <p:ph idx="1"/>
          </p:nvPr>
        </p:nvSpPr>
        <p:spPr>
          <a:xfrm>
            <a:off x="457200" y="1066800"/>
            <a:ext cx="8229600" cy="5059363"/>
          </a:xfrm>
          <a:solidFill>
            <a:schemeClr val="tx2">
              <a:lumMod val="20000"/>
              <a:lumOff val="80000"/>
            </a:schemeClr>
          </a:solidFill>
        </p:spPr>
        <p:txBody>
          <a:bodyPr/>
          <a:lstStyle/>
          <a:p>
            <a:r>
              <a:rPr lang="en-US" dirty="0" smtClean="0"/>
              <a:t>System components</a:t>
            </a:r>
          </a:p>
          <a:p>
            <a:pPr lvl="1"/>
            <a:r>
              <a:rPr lang="en-US" dirty="0" smtClean="0"/>
              <a:t>Database management </a:t>
            </a:r>
            <a:r>
              <a:rPr lang="en-US" dirty="0" smtClean="0"/>
              <a:t>system</a:t>
            </a:r>
          </a:p>
          <a:p>
            <a:pPr lvl="1"/>
            <a:r>
              <a:rPr lang="en-US" dirty="0" smtClean="0"/>
              <a:t>Property identification system (PIN)</a:t>
            </a:r>
            <a:endParaRPr lang="en-US" dirty="0" smtClean="0"/>
          </a:p>
          <a:p>
            <a:pPr lvl="1"/>
            <a:r>
              <a:rPr lang="en-US" dirty="0" smtClean="0"/>
              <a:t>Computer-assisted mass appraisal (CAMA) system</a:t>
            </a:r>
          </a:p>
          <a:p>
            <a:pPr lvl="1"/>
            <a:r>
              <a:rPr lang="en-US" dirty="0" smtClean="0"/>
              <a:t>Geographic information system (GIS)</a:t>
            </a:r>
          </a:p>
          <a:p>
            <a:pPr lvl="1"/>
            <a:r>
              <a:rPr lang="en-US" dirty="0" smtClean="0"/>
              <a:t>Tax administration</a:t>
            </a:r>
          </a:p>
          <a:p>
            <a:r>
              <a:rPr lang="en-US" dirty="0" smtClean="0"/>
              <a:t>Integration/inter-operability</a:t>
            </a:r>
          </a:p>
          <a:p>
            <a:r>
              <a:rPr lang="en-US" dirty="0" smtClean="0"/>
              <a:t>Security</a:t>
            </a:r>
          </a:p>
        </p:txBody>
      </p:sp>
      <p:sp>
        <p:nvSpPr>
          <p:cNvPr id="4" name="Slide Number Placeholder 3"/>
          <p:cNvSpPr>
            <a:spLocks noGrp="1"/>
          </p:cNvSpPr>
          <p:nvPr>
            <p:ph type="sldNum" sz="quarter" idx="12"/>
          </p:nvPr>
        </p:nvSpPr>
        <p:spPr/>
        <p:txBody>
          <a:bodyPr/>
          <a:lstStyle/>
          <a:p>
            <a:fld id="{552BECBF-5893-4574-B020-E9F05F8BE14A}" type="slidenum">
              <a:rPr lang="en-US" smtClean="0"/>
              <a:t>13</a:t>
            </a:fld>
            <a:endParaRPr lang="en-US"/>
          </a:p>
        </p:txBody>
      </p:sp>
    </p:spTree>
    <p:extLst>
      <p:ext uri="{BB962C8B-B14F-4D97-AF65-F5344CB8AC3E}">
        <p14:creationId xmlns:p14="http://schemas.microsoft.com/office/powerpoint/2010/main" val="2100457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solidFill>
            <a:schemeClr val="tx2">
              <a:lumMod val="60000"/>
              <a:lumOff val="40000"/>
            </a:schemeClr>
          </a:solidFill>
        </p:spPr>
        <p:txBody>
          <a:bodyPr>
            <a:normAutofit fontScale="90000"/>
          </a:bodyPr>
          <a:lstStyle/>
          <a:p>
            <a:r>
              <a:rPr lang="en-US" dirty="0" smtClean="0">
                <a:solidFill>
                  <a:schemeClr val="bg1"/>
                </a:solidFill>
              </a:rPr>
              <a:t>Processes</a:t>
            </a:r>
            <a:endParaRPr lang="en-US" dirty="0">
              <a:solidFill>
                <a:schemeClr val="bg1"/>
              </a:solidFill>
            </a:endParaRPr>
          </a:p>
        </p:txBody>
      </p:sp>
      <p:sp>
        <p:nvSpPr>
          <p:cNvPr id="3" name="Content Placeholder 2"/>
          <p:cNvSpPr>
            <a:spLocks noGrp="1"/>
          </p:cNvSpPr>
          <p:nvPr>
            <p:ph idx="1"/>
          </p:nvPr>
        </p:nvSpPr>
        <p:spPr>
          <a:xfrm>
            <a:off x="457200" y="838200"/>
            <a:ext cx="8229600" cy="5638800"/>
          </a:xfrm>
          <a:solidFill>
            <a:schemeClr val="tx2">
              <a:lumMod val="20000"/>
              <a:lumOff val="80000"/>
            </a:schemeClr>
          </a:solidFill>
        </p:spPr>
        <p:txBody>
          <a:bodyPr>
            <a:normAutofit fontScale="85000" lnSpcReduction="20000"/>
          </a:bodyPr>
          <a:lstStyle/>
          <a:p>
            <a:pPr>
              <a:spcBef>
                <a:spcPts val="1200"/>
              </a:spcBef>
            </a:pPr>
            <a:r>
              <a:rPr lang="en-US" dirty="0" smtClean="0"/>
              <a:t>Collecting </a:t>
            </a:r>
            <a:r>
              <a:rPr lang="en-US" dirty="0"/>
              <a:t>and maintaining data on properties and their </a:t>
            </a:r>
            <a:r>
              <a:rPr lang="en-US" dirty="0" smtClean="0"/>
              <a:t>attributes</a:t>
            </a:r>
            <a:endParaRPr lang="en-US" dirty="0"/>
          </a:p>
          <a:p>
            <a:pPr>
              <a:spcBef>
                <a:spcPts val="1200"/>
              </a:spcBef>
            </a:pPr>
            <a:r>
              <a:rPr lang="en-US" dirty="0" smtClean="0"/>
              <a:t>Collecting </a:t>
            </a:r>
            <a:r>
              <a:rPr lang="en-US" dirty="0"/>
              <a:t>market evidence </a:t>
            </a:r>
            <a:r>
              <a:rPr lang="en-US" dirty="0" smtClean="0"/>
              <a:t>(indicators of value, such as sales </a:t>
            </a:r>
            <a:r>
              <a:rPr lang="en-US" dirty="0"/>
              <a:t>prices, rents, etc</a:t>
            </a:r>
            <a:r>
              <a:rPr lang="en-US" dirty="0" smtClean="0"/>
              <a:t>.)</a:t>
            </a:r>
          </a:p>
          <a:p>
            <a:pPr>
              <a:spcBef>
                <a:spcPts val="1200"/>
              </a:spcBef>
            </a:pPr>
            <a:r>
              <a:rPr lang="en-US" dirty="0" smtClean="0"/>
              <a:t>Market </a:t>
            </a:r>
            <a:r>
              <a:rPr lang="en-US" dirty="0"/>
              <a:t>analysis (trends in prices across time and among locations and types of properties)</a:t>
            </a:r>
          </a:p>
          <a:p>
            <a:pPr>
              <a:spcBef>
                <a:spcPts val="1200"/>
              </a:spcBef>
            </a:pPr>
            <a:r>
              <a:rPr lang="en-US" dirty="0" smtClean="0"/>
              <a:t>Developing </a:t>
            </a:r>
            <a:r>
              <a:rPr lang="en-US" dirty="0"/>
              <a:t>and applying mass valuation models</a:t>
            </a:r>
          </a:p>
          <a:p>
            <a:pPr>
              <a:spcBef>
                <a:spcPts val="1200"/>
              </a:spcBef>
            </a:pPr>
            <a:r>
              <a:rPr lang="en-US" dirty="0" smtClean="0"/>
              <a:t>Evaluating </a:t>
            </a:r>
            <a:r>
              <a:rPr lang="en-US" dirty="0"/>
              <a:t>value accuracy (ratio studies) of current and proposed values</a:t>
            </a:r>
          </a:p>
          <a:p>
            <a:pPr>
              <a:spcBef>
                <a:spcPts val="1200"/>
              </a:spcBef>
            </a:pPr>
            <a:r>
              <a:rPr lang="en-US" dirty="0" smtClean="0"/>
              <a:t>Communicating </a:t>
            </a:r>
            <a:r>
              <a:rPr lang="en-US" dirty="0"/>
              <a:t>values to tax authorities, taxpayers, and other stakeholders</a:t>
            </a:r>
          </a:p>
          <a:p>
            <a:pPr>
              <a:spcBef>
                <a:spcPts val="1200"/>
              </a:spcBef>
            </a:pPr>
            <a:r>
              <a:rPr lang="en-US" dirty="0" smtClean="0"/>
              <a:t>Responding </a:t>
            </a:r>
            <a:r>
              <a:rPr lang="en-US" dirty="0"/>
              <a:t>to appeals and other objections about values</a:t>
            </a:r>
            <a:r>
              <a:rPr lang="en-US" dirty="0" smtClean="0"/>
              <a:t>.</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14</a:t>
            </a:fld>
            <a:endParaRPr lang="en-US"/>
          </a:p>
        </p:txBody>
      </p:sp>
    </p:spTree>
    <p:extLst>
      <p:ext uri="{BB962C8B-B14F-4D97-AF65-F5344CB8AC3E}">
        <p14:creationId xmlns:p14="http://schemas.microsoft.com/office/powerpoint/2010/main" val="1071316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28600"/>
            <a:ext cx="8229600" cy="685800"/>
          </a:xfrm>
          <a:solidFill>
            <a:schemeClr val="tx2">
              <a:lumMod val="60000"/>
              <a:lumOff val="40000"/>
            </a:schemeClr>
          </a:solidFill>
        </p:spPr>
        <p:txBody>
          <a:bodyPr>
            <a:normAutofit fontScale="90000"/>
          </a:bodyPr>
          <a:lstStyle/>
          <a:p>
            <a:r>
              <a:rPr lang="en-US" dirty="0" smtClean="0">
                <a:solidFill>
                  <a:schemeClr val="bg1"/>
                </a:solidFill>
              </a:rPr>
              <a:t>Sales Data Collection &amp; Processing</a:t>
            </a:r>
            <a:endParaRPr lang="en-US" dirty="0">
              <a:solidFill>
                <a:schemeClr val="bg1"/>
              </a:solidFill>
            </a:endParaRPr>
          </a:p>
        </p:txBody>
      </p:sp>
      <p:sp>
        <p:nvSpPr>
          <p:cNvPr id="9" name="Content Placeholder 8"/>
          <p:cNvSpPr>
            <a:spLocks noGrp="1"/>
          </p:cNvSpPr>
          <p:nvPr>
            <p:ph idx="1"/>
          </p:nvPr>
        </p:nvSpPr>
        <p:spPr>
          <a:xfrm>
            <a:off x="457200" y="1143000"/>
            <a:ext cx="8229600" cy="4983163"/>
          </a:xfrm>
        </p:spPr>
        <p:txBody>
          <a:bodyPr>
            <a:normAutofit fontScale="77500" lnSpcReduction="20000"/>
          </a:bodyPr>
          <a:lstStyle/>
          <a:p>
            <a:r>
              <a:rPr lang="en-US" dirty="0" smtClean="0"/>
              <a:t>Mandatory disclosure of sales prices, etc.</a:t>
            </a:r>
          </a:p>
          <a:p>
            <a:r>
              <a:rPr lang="en-US" dirty="0" smtClean="0"/>
              <a:t>Measures to encourage accurate disclosures</a:t>
            </a:r>
          </a:p>
          <a:p>
            <a:pPr lvl="1"/>
            <a:r>
              <a:rPr lang="en-US" dirty="0" smtClean="0"/>
              <a:t>Low transfer taxes</a:t>
            </a:r>
          </a:p>
          <a:p>
            <a:pPr lvl="1"/>
            <a:r>
              <a:rPr lang="en-US" dirty="0" smtClean="0"/>
              <a:t>Capital gains taxes</a:t>
            </a:r>
          </a:p>
          <a:p>
            <a:pPr lvl="1"/>
            <a:r>
              <a:rPr lang="en-US" dirty="0" smtClean="0"/>
              <a:t>Other</a:t>
            </a:r>
          </a:p>
          <a:p>
            <a:r>
              <a:rPr lang="en-US" dirty="0" smtClean="0"/>
              <a:t>Screening of sales to determine usability</a:t>
            </a:r>
          </a:p>
          <a:p>
            <a:pPr lvl="1"/>
            <a:r>
              <a:rPr lang="en-US" dirty="0" smtClean="0"/>
              <a:t>In valuation</a:t>
            </a:r>
          </a:p>
          <a:p>
            <a:pPr lvl="1"/>
            <a:r>
              <a:rPr lang="en-US" dirty="0" smtClean="0"/>
              <a:t>In performance analysis (ratio studies)</a:t>
            </a:r>
          </a:p>
          <a:p>
            <a:pPr lvl="1"/>
            <a:r>
              <a:rPr lang="en-US" dirty="0" smtClean="0"/>
              <a:t>The questions to answer</a:t>
            </a:r>
          </a:p>
          <a:p>
            <a:r>
              <a:rPr lang="en-US" dirty="0" smtClean="0"/>
              <a:t>Maintenance of a sales </a:t>
            </a:r>
            <a:r>
              <a:rPr lang="en-US" dirty="0" smtClean="0"/>
              <a:t>file (register)</a:t>
            </a:r>
            <a:endParaRPr lang="en-US" dirty="0" smtClean="0"/>
          </a:p>
          <a:p>
            <a:pPr lvl="1"/>
            <a:r>
              <a:rPr lang="en-US" dirty="0" smtClean="0"/>
              <a:t>A record for each transfer</a:t>
            </a:r>
          </a:p>
          <a:p>
            <a:pPr lvl="1"/>
            <a:r>
              <a:rPr lang="en-US" dirty="0" smtClean="0"/>
              <a:t>Each record contains facts about the transfer and details about the property a the time of transfer</a:t>
            </a:r>
          </a:p>
          <a:p>
            <a:r>
              <a:rPr lang="en-US" dirty="0" smtClean="0"/>
              <a:t>Special issue—multiple-property transfers</a:t>
            </a:r>
            <a:endParaRPr lang="en-US" dirty="0"/>
          </a:p>
        </p:txBody>
      </p:sp>
      <p:sp>
        <p:nvSpPr>
          <p:cNvPr id="7" name="Slide Number Placeholder 6"/>
          <p:cNvSpPr>
            <a:spLocks noGrp="1"/>
          </p:cNvSpPr>
          <p:nvPr>
            <p:ph type="sldNum" sz="quarter" idx="12"/>
          </p:nvPr>
        </p:nvSpPr>
        <p:spPr/>
        <p:txBody>
          <a:bodyPr/>
          <a:lstStyle/>
          <a:p>
            <a:fld id="{552BECBF-5893-4574-B020-E9F05F8BE14A}" type="slidenum">
              <a:rPr lang="en-US" smtClean="0"/>
              <a:t>15</a:t>
            </a:fld>
            <a:endParaRPr lang="en-US"/>
          </a:p>
        </p:txBody>
      </p:sp>
      <p:sp>
        <p:nvSpPr>
          <p:cNvPr id="2" name="Cloud Callout 1"/>
          <p:cNvSpPr/>
          <p:nvPr/>
        </p:nvSpPr>
        <p:spPr>
          <a:xfrm>
            <a:off x="6096000" y="1752600"/>
            <a:ext cx="2819400" cy="1676400"/>
          </a:xfrm>
          <a:prstGeom prst="cloudCallout">
            <a:avLst>
              <a:gd name="adj1" fmla="val -141922"/>
              <a:gd name="adj2" fmla="val -3072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High (&gt;2%?) transfer taxes &amp; fees are always a problem </a:t>
            </a:r>
            <a:endParaRPr lang="en-US" dirty="0"/>
          </a:p>
        </p:txBody>
      </p:sp>
      <p:sp>
        <p:nvSpPr>
          <p:cNvPr id="3" name="Line Callout 1 2"/>
          <p:cNvSpPr/>
          <p:nvPr/>
        </p:nvSpPr>
        <p:spPr>
          <a:xfrm>
            <a:off x="6733308" y="4038600"/>
            <a:ext cx="1953491" cy="798160"/>
          </a:xfrm>
          <a:prstGeom prst="borderCallout1">
            <a:avLst>
              <a:gd name="adj1" fmla="val 48149"/>
              <a:gd name="adj2" fmla="val -4078"/>
              <a:gd name="adj3" fmla="val 54547"/>
              <a:gd name="adj4" fmla="val -566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Important technical feature!</a:t>
            </a:r>
            <a:endParaRPr lang="en-US" dirty="0"/>
          </a:p>
        </p:txBody>
      </p:sp>
    </p:spTree>
    <p:extLst>
      <p:ext uri="{BB962C8B-B14F-4D97-AF65-F5344CB8AC3E}">
        <p14:creationId xmlns:p14="http://schemas.microsoft.com/office/powerpoint/2010/main" val="3403803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tx2">
              <a:lumMod val="60000"/>
              <a:lumOff val="40000"/>
            </a:schemeClr>
          </a:solidFill>
        </p:spPr>
        <p:txBody>
          <a:bodyPr>
            <a:normAutofit fontScale="90000"/>
          </a:bodyPr>
          <a:lstStyle/>
          <a:p>
            <a:r>
              <a:rPr lang="en-US" dirty="0" smtClean="0">
                <a:solidFill>
                  <a:schemeClr val="bg1"/>
                </a:solidFill>
              </a:rPr>
              <a:t>Screening Sales</a:t>
            </a:r>
            <a:endParaRPr lang="en-US" dirty="0">
              <a:solidFill>
                <a:schemeClr val="bg1"/>
              </a:solidFill>
            </a:endParaRPr>
          </a:p>
        </p:txBody>
      </p:sp>
      <p:sp>
        <p:nvSpPr>
          <p:cNvPr id="3" name="Content Placeholder 2"/>
          <p:cNvSpPr>
            <a:spLocks noGrp="1"/>
          </p:cNvSpPr>
          <p:nvPr>
            <p:ph idx="1"/>
          </p:nvPr>
        </p:nvSpPr>
        <p:spPr>
          <a:xfrm>
            <a:off x="457200" y="990600"/>
            <a:ext cx="8229600" cy="5135563"/>
          </a:xfrm>
          <a:solidFill>
            <a:schemeClr val="tx2">
              <a:lumMod val="20000"/>
              <a:lumOff val="80000"/>
            </a:schemeClr>
          </a:solidFill>
        </p:spPr>
        <p:txBody>
          <a:bodyPr>
            <a:normAutofit fontScale="92500" lnSpcReduction="20000"/>
          </a:bodyPr>
          <a:lstStyle/>
          <a:p>
            <a:r>
              <a:rPr lang="en-US" dirty="0" smtClean="0"/>
              <a:t>Goal: a sufficiently large, representative sample of bona fide sales</a:t>
            </a:r>
          </a:p>
          <a:p>
            <a:r>
              <a:rPr lang="en-US" dirty="0" smtClean="0"/>
              <a:t>Questions:</a:t>
            </a:r>
          </a:p>
          <a:p>
            <a:pPr lvl="1"/>
            <a:r>
              <a:rPr lang="en-US" dirty="0" smtClean="0"/>
              <a:t>What was sold and when?</a:t>
            </a:r>
          </a:p>
          <a:p>
            <a:pPr lvl="1"/>
            <a:r>
              <a:rPr lang="en-US" dirty="0" smtClean="0"/>
              <a:t>Does </a:t>
            </a:r>
            <a:r>
              <a:rPr lang="en-US" dirty="0" smtClean="0"/>
              <a:t>the declared price </a:t>
            </a:r>
            <a:r>
              <a:rPr lang="en-US" dirty="0" smtClean="0"/>
              <a:t>seem reasonable</a:t>
            </a:r>
            <a:r>
              <a:rPr lang="en-US" dirty="0" smtClean="0"/>
              <a:t>?</a:t>
            </a:r>
          </a:p>
          <a:p>
            <a:pPr lvl="1"/>
            <a:r>
              <a:rPr lang="en-US" dirty="0" smtClean="0"/>
              <a:t>Is the sale usable in analysis?</a:t>
            </a:r>
          </a:p>
          <a:p>
            <a:r>
              <a:rPr lang="en-US" dirty="0" smtClean="0"/>
              <a:t>How many sales are needed?</a:t>
            </a:r>
          </a:p>
          <a:p>
            <a:pPr lvl="1"/>
            <a:r>
              <a:rPr lang="en-US" dirty="0" smtClean="0"/>
              <a:t>It all depends  on the market</a:t>
            </a:r>
          </a:p>
          <a:p>
            <a:pPr lvl="1"/>
            <a:r>
              <a:rPr lang="en-US" dirty="0" smtClean="0"/>
              <a:t>Benchmarks: 200+ (5+ per variable)</a:t>
            </a:r>
            <a:endParaRPr lang="en-US" dirty="0" smtClean="0"/>
          </a:p>
          <a:p>
            <a:r>
              <a:rPr lang="en-US" dirty="0" smtClean="0"/>
              <a:t>Develop usability </a:t>
            </a:r>
            <a:r>
              <a:rPr lang="en-US" dirty="0" smtClean="0"/>
              <a:t>codes so that exclusions are documented</a:t>
            </a:r>
            <a:endParaRPr lang="en-US" dirty="0" smtClean="0"/>
          </a:p>
          <a:p>
            <a:r>
              <a:rPr lang="en-US" dirty="0" smtClean="0"/>
              <a:t>Trimming of “outliers”</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16</a:t>
            </a:fld>
            <a:endParaRPr lang="en-US"/>
          </a:p>
        </p:txBody>
      </p:sp>
    </p:spTree>
    <p:extLst>
      <p:ext uri="{BB962C8B-B14F-4D97-AF65-F5344CB8AC3E}">
        <p14:creationId xmlns:p14="http://schemas.microsoft.com/office/powerpoint/2010/main" val="2110234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2">
              <a:lumMod val="60000"/>
              <a:lumOff val="40000"/>
            </a:schemeClr>
          </a:solidFill>
        </p:spPr>
        <p:txBody>
          <a:bodyPr>
            <a:normAutofit/>
          </a:bodyPr>
          <a:lstStyle/>
          <a:p>
            <a:r>
              <a:rPr lang="en-US" sz="3600" dirty="0" smtClean="0">
                <a:solidFill>
                  <a:schemeClr val="bg1"/>
                </a:solidFill>
              </a:rPr>
              <a:t>Collecting &amp; Maintaining Attribute Data</a:t>
            </a:r>
            <a:endParaRPr lang="en-US" sz="3600" dirty="0">
              <a:solidFill>
                <a:schemeClr val="bg1"/>
              </a:solidFill>
            </a:endParaRPr>
          </a:p>
        </p:txBody>
      </p:sp>
      <p:sp>
        <p:nvSpPr>
          <p:cNvPr id="5" name="Text Placeholder 4"/>
          <p:cNvSpPr>
            <a:spLocks noGrp="1"/>
          </p:cNvSpPr>
          <p:nvPr>
            <p:ph type="body" idx="1"/>
          </p:nvPr>
        </p:nvSpPr>
        <p:spPr>
          <a:xfrm>
            <a:off x="457200" y="1524000"/>
            <a:ext cx="4040188" cy="639762"/>
          </a:xfrm>
        </p:spPr>
        <p:txBody>
          <a:bodyPr anchor="ctr"/>
          <a:lstStyle/>
          <a:p>
            <a:r>
              <a:rPr lang="en-US" dirty="0" smtClean="0"/>
              <a:t>Data Needs</a:t>
            </a:r>
            <a:endParaRPr lang="en-US" dirty="0"/>
          </a:p>
        </p:txBody>
      </p:sp>
      <p:sp>
        <p:nvSpPr>
          <p:cNvPr id="6" name="Content Placeholder 5"/>
          <p:cNvSpPr>
            <a:spLocks noGrp="1"/>
          </p:cNvSpPr>
          <p:nvPr>
            <p:ph sz="half" idx="2"/>
          </p:nvPr>
        </p:nvSpPr>
        <p:spPr/>
        <p:txBody>
          <a:bodyPr/>
          <a:lstStyle/>
          <a:p>
            <a:r>
              <a:rPr lang="en-US" dirty="0" smtClean="0"/>
              <a:t>Valuation</a:t>
            </a:r>
          </a:p>
          <a:p>
            <a:pPr lvl="1"/>
            <a:r>
              <a:rPr lang="en-US" dirty="0" smtClean="0"/>
              <a:t>Use</a:t>
            </a:r>
          </a:p>
          <a:p>
            <a:pPr lvl="1"/>
            <a:r>
              <a:rPr lang="en-US" dirty="0" smtClean="0"/>
              <a:t>Location</a:t>
            </a:r>
          </a:p>
          <a:p>
            <a:pPr lvl="1"/>
            <a:r>
              <a:rPr lang="en-US" dirty="0" smtClean="0"/>
              <a:t>Size</a:t>
            </a:r>
          </a:p>
          <a:p>
            <a:pPr lvl="1"/>
            <a:r>
              <a:rPr lang="en-US" dirty="0" smtClean="0"/>
              <a:t>Quality &amp; age</a:t>
            </a:r>
            <a:endParaRPr lang="en-US" dirty="0" smtClean="0"/>
          </a:p>
          <a:p>
            <a:pPr lvl="1"/>
            <a:r>
              <a:rPr lang="en-US" dirty="0" smtClean="0"/>
              <a:t>Features</a:t>
            </a:r>
          </a:p>
          <a:p>
            <a:r>
              <a:rPr lang="en-US" dirty="0" smtClean="0"/>
              <a:t>Tax </a:t>
            </a:r>
            <a:r>
              <a:rPr lang="en-US" dirty="0" smtClean="0"/>
              <a:t>administration</a:t>
            </a:r>
          </a:p>
          <a:p>
            <a:pPr lvl="1"/>
            <a:r>
              <a:rPr lang="en-US" dirty="0" smtClean="0"/>
              <a:t>Exemptions</a:t>
            </a:r>
          </a:p>
          <a:p>
            <a:pPr lvl="1"/>
            <a:r>
              <a:rPr lang="en-US" dirty="0" smtClean="0"/>
              <a:t>Differential rates, etc.</a:t>
            </a:r>
            <a:endParaRPr lang="en-US" dirty="0" smtClean="0"/>
          </a:p>
          <a:p>
            <a:r>
              <a:rPr lang="en-US" dirty="0" smtClean="0"/>
              <a:t>Other purposes</a:t>
            </a:r>
            <a:endParaRPr lang="en-US" dirty="0"/>
          </a:p>
        </p:txBody>
      </p:sp>
      <p:sp>
        <p:nvSpPr>
          <p:cNvPr id="7" name="Text Placeholder 6"/>
          <p:cNvSpPr>
            <a:spLocks noGrp="1"/>
          </p:cNvSpPr>
          <p:nvPr>
            <p:ph type="body" sz="quarter" idx="3"/>
          </p:nvPr>
        </p:nvSpPr>
        <p:spPr>
          <a:xfrm>
            <a:off x="4645025" y="1535112"/>
            <a:ext cx="4041775" cy="827087"/>
          </a:xfrm>
        </p:spPr>
        <p:txBody>
          <a:bodyPr>
            <a:normAutofit/>
          </a:bodyPr>
          <a:lstStyle/>
          <a:p>
            <a:r>
              <a:rPr lang="en-US" dirty="0" smtClean="0"/>
              <a:t>Determination of Data To Collect</a:t>
            </a:r>
            <a:endParaRPr lang="en-US" dirty="0"/>
          </a:p>
        </p:txBody>
      </p:sp>
      <p:sp>
        <p:nvSpPr>
          <p:cNvPr id="8" name="Content Placeholder 7"/>
          <p:cNvSpPr>
            <a:spLocks noGrp="1"/>
          </p:cNvSpPr>
          <p:nvPr>
            <p:ph sz="quarter" idx="4"/>
          </p:nvPr>
        </p:nvSpPr>
        <p:spPr>
          <a:xfrm>
            <a:off x="4645025" y="2438400"/>
            <a:ext cx="4041775" cy="1600200"/>
          </a:xfrm>
        </p:spPr>
        <p:txBody>
          <a:bodyPr>
            <a:normAutofit lnSpcReduction="10000"/>
          </a:bodyPr>
          <a:lstStyle/>
          <a:p>
            <a:r>
              <a:rPr lang="en-US" dirty="0" smtClean="0"/>
              <a:t>Be economical</a:t>
            </a:r>
          </a:p>
          <a:p>
            <a:r>
              <a:rPr lang="en-US" dirty="0" smtClean="0"/>
              <a:t>Usually &lt; 20 characteristics is sufficient</a:t>
            </a:r>
          </a:p>
          <a:p>
            <a:r>
              <a:rPr lang="en-US" dirty="0" smtClean="0"/>
              <a:t>Consider ease of collection</a:t>
            </a:r>
          </a:p>
        </p:txBody>
      </p:sp>
      <p:sp>
        <p:nvSpPr>
          <p:cNvPr id="4" name="Slide Number Placeholder 3"/>
          <p:cNvSpPr>
            <a:spLocks noGrp="1"/>
          </p:cNvSpPr>
          <p:nvPr>
            <p:ph type="sldNum" sz="quarter" idx="12"/>
          </p:nvPr>
        </p:nvSpPr>
        <p:spPr/>
        <p:txBody>
          <a:bodyPr/>
          <a:lstStyle/>
          <a:p>
            <a:fld id="{552BECBF-5893-4574-B020-E9F05F8BE14A}" type="slidenum">
              <a:rPr lang="en-US" smtClean="0"/>
              <a:t>17</a:t>
            </a:fld>
            <a:endParaRPr lang="en-US"/>
          </a:p>
        </p:txBody>
      </p:sp>
      <p:sp>
        <p:nvSpPr>
          <p:cNvPr id="9" name="Text Placeholder 6"/>
          <p:cNvSpPr txBox="1">
            <a:spLocks/>
          </p:cNvSpPr>
          <p:nvPr/>
        </p:nvSpPr>
        <p:spPr>
          <a:xfrm>
            <a:off x="4648200" y="3962400"/>
            <a:ext cx="4041775"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Collection Methods</a:t>
            </a:r>
            <a:endParaRPr lang="en-US" dirty="0"/>
          </a:p>
        </p:txBody>
      </p:sp>
      <p:sp>
        <p:nvSpPr>
          <p:cNvPr id="10" name="Content Placeholder 7"/>
          <p:cNvSpPr txBox="1">
            <a:spLocks/>
          </p:cNvSpPr>
          <p:nvPr/>
        </p:nvSpPr>
        <p:spPr>
          <a:xfrm>
            <a:off x="4655127" y="4652817"/>
            <a:ext cx="4041775" cy="18637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US" dirty="0" smtClean="0"/>
              <a:t>Field inspections</a:t>
            </a:r>
          </a:p>
          <a:p>
            <a:r>
              <a:rPr lang="en-US" dirty="0" smtClean="0"/>
              <a:t>Taxpayer declarations</a:t>
            </a:r>
          </a:p>
          <a:p>
            <a:r>
              <a:rPr lang="en-US" dirty="0" smtClean="0"/>
              <a:t>Imagery</a:t>
            </a:r>
          </a:p>
          <a:p>
            <a:r>
              <a:rPr lang="en-US" dirty="0" smtClean="0"/>
              <a:t>Combinations</a:t>
            </a:r>
            <a:endParaRPr lang="en-US" dirty="0"/>
          </a:p>
        </p:txBody>
      </p:sp>
    </p:spTree>
    <p:extLst>
      <p:ext uri="{BB962C8B-B14F-4D97-AF65-F5344CB8AC3E}">
        <p14:creationId xmlns:p14="http://schemas.microsoft.com/office/powerpoint/2010/main" val="2305934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solidFill>
              </a:rPr>
              <a:t>Modeling Strategies</a:t>
            </a:r>
            <a:endParaRPr lang="en-US" dirty="0">
              <a:solidFill>
                <a:schemeClr val="bg1"/>
              </a:solidFill>
            </a:endParaRPr>
          </a:p>
        </p:txBody>
      </p:sp>
      <p:sp>
        <p:nvSpPr>
          <p:cNvPr id="9" name="Content Placeholder 8"/>
          <p:cNvSpPr>
            <a:spLocks noGrp="1"/>
          </p:cNvSpPr>
          <p:nvPr>
            <p:ph idx="1"/>
          </p:nvPr>
        </p:nvSpPr>
        <p:spPr>
          <a:xfrm>
            <a:off x="457200" y="1066800"/>
            <a:ext cx="8229600" cy="5059363"/>
          </a:xfrm>
          <a:solidFill>
            <a:schemeClr val="tx2">
              <a:lumMod val="20000"/>
              <a:lumOff val="80000"/>
            </a:schemeClr>
          </a:solidFill>
        </p:spPr>
        <p:txBody>
          <a:bodyPr/>
          <a:lstStyle/>
          <a:p>
            <a:r>
              <a:rPr lang="en-US" dirty="0" smtClean="0"/>
              <a:t>Simplicity (Denmark, Sweden)</a:t>
            </a:r>
          </a:p>
          <a:p>
            <a:r>
              <a:rPr lang="en-US" dirty="0" smtClean="0"/>
              <a:t>Stability</a:t>
            </a:r>
            <a:endParaRPr lang="en-US" dirty="0" smtClean="0"/>
          </a:p>
          <a:p>
            <a:r>
              <a:rPr lang="en-US" dirty="0" smtClean="0"/>
              <a:t>Market-centered </a:t>
            </a:r>
            <a:r>
              <a:rPr lang="en-US" dirty="0" smtClean="0"/>
              <a:t>(“base home”) </a:t>
            </a:r>
            <a:r>
              <a:rPr lang="en-US" dirty="0" smtClean="0"/>
              <a:t>models (Denmark, Iceland)</a:t>
            </a:r>
            <a:endParaRPr lang="en-US" dirty="0" smtClean="0"/>
          </a:p>
          <a:p>
            <a:pPr lvl="1"/>
            <a:r>
              <a:rPr lang="en-US" dirty="0" smtClean="0"/>
              <a:t>Find the most common, representative property types and features</a:t>
            </a:r>
          </a:p>
          <a:p>
            <a:pPr lvl="1"/>
            <a:r>
              <a:rPr lang="en-US" dirty="0" smtClean="0"/>
              <a:t>Find typical prices for these properties</a:t>
            </a:r>
          </a:p>
          <a:p>
            <a:pPr lvl="1"/>
            <a:r>
              <a:rPr lang="en-US" dirty="0" smtClean="0"/>
              <a:t>Find out how prices rise and fall from representative properties based on changes in attributes</a:t>
            </a:r>
            <a:endParaRPr lang="en-US" dirty="0"/>
          </a:p>
        </p:txBody>
      </p:sp>
      <p:sp>
        <p:nvSpPr>
          <p:cNvPr id="7" name="Slide Number Placeholder 6"/>
          <p:cNvSpPr>
            <a:spLocks noGrp="1"/>
          </p:cNvSpPr>
          <p:nvPr>
            <p:ph type="sldNum" sz="quarter" idx="12"/>
          </p:nvPr>
        </p:nvSpPr>
        <p:spPr/>
        <p:txBody>
          <a:bodyPr/>
          <a:lstStyle/>
          <a:p>
            <a:fld id="{552BECBF-5893-4574-B020-E9F05F8BE14A}" type="slidenum">
              <a:rPr lang="en-US" smtClean="0"/>
              <a:t>18</a:t>
            </a:fld>
            <a:endParaRPr lang="en-US"/>
          </a:p>
        </p:txBody>
      </p:sp>
    </p:spTree>
    <p:extLst>
      <p:ext uri="{BB962C8B-B14F-4D97-AF65-F5344CB8AC3E}">
        <p14:creationId xmlns:p14="http://schemas.microsoft.com/office/powerpoint/2010/main" val="2230996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tx2">
              <a:lumMod val="60000"/>
              <a:lumOff val="40000"/>
            </a:schemeClr>
          </a:solidFill>
        </p:spPr>
        <p:txBody>
          <a:bodyPr>
            <a:normAutofit fontScale="90000"/>
          </a:bodyPr>
          <a:lstStyle/>
          <a:p>
            <a:r>
              <a:rPr lang="en-US" dirty="0" smtClean="0">
                <a:solidFill>
                  <a:schemeClr val="bg1"/>
                </a:solidFill>
              </a:rPr>
              <a:t>Selected Cases</a:t>
            </a:r>
            <a:endParaRPr lang="en-US" dirty="0">
              <a:solidFill>
                <a:schemeClr val="bg1"/>
              </a:solidFill>
            </a:endParaRPr>
          </a:p>
        </p:txBody>
      </p:sp>
      <p:sp>
        <p:nvSpPr>
          <p:cNvPr id="3" name="Content Placeholder 2"/>
          <p:cNvSpPr>
            <a:spLocks noGrp="1"/>
          </p:cNvSpPr>
          <p:nvPr>
            <p:ph idx="1"/>
          </p:nvPr>
        </p:nvSpPr>
        <p:spPr>
          <a:xfrm>
            <a:off x="457200" y="914400"/>
            <a:ext cx="8229600" cy="5410200"/>
          </a:xfrm>
          <a:solidFill>
            <a:schemeClr val="tx2">
              <a:lumMod val="20000"/>
              <a:lumOff val="80000"/>
            </a:schemeClr>
          </a:solidFill>
        </p:spPr>
        <p:txBody>
          <a:bodyPr>
            <a:normAutofit fontScale="62500" lnSpcReduction="20000"/>
          </a:bodyPr>
          <a:lstStyle/>
          <a:p>
            <a:r>
              <a:rPr lang="en-US" sz="4200" dirty="0" smtClean="0"/>
              <a:t>Denmark: Longstanding use of explainable mass valuation models; short revaluation cycle</a:t>
            </a:r>
          </a:p>
          <a:p>
            <a:r>
              <a:rPr lang="en-US" sz="4200" dirty="0" smtClean="0"/>
              <a:t>Iceland</a:t>
            </a:r>
            <a:r>
              <a:rPr lang="en-US" sz="4200" dirty="0"/>
              <a:t>: Progressive reforms in mass valuation </a:t>
            </a:r>
            <a:r>
              <a:rPr lang="en-US" sz="4200" dirty="0" smtClean="0"/>
              <a:t>system, first residential then commercial property models</a:t>
            </a:r>
            <a:endParaRPr lang="en-US" sz="4200" dirty="0"/>
          </a:p>
          <a:p>
            <a:r>
              <a:rPr lang="en-US" sz="4200" dirty="0"/>
              <a:t>Lithuania: </a:t>
            </a:r>
            <a:r>
              <a:rPr lang="en-US" sz="4200" dirty="0" smtClean="0"/>
              <a:t>Well-managed organization, phased approach to reforms; use </a:t>
            </a:r>
            <a:r>
              <a:rPr lang="en-US" sz="4200" dirty="0"/>
              <a:t>of </a:t>
            </a:r>
            <a:r>
              <a:rPr lang="en-US" sz="4200" dirty="0" smtClean="0"/>
              <a:t>multivariate </a:t>
            </a:r>
            <a:r>
              <a:rPr lang="en-US" sz="4200" dirty="0"/>
              <a:t>models developed by regional valuation staff (with central support</a:t>
            </a:r>
            <a:r>
              <a:rPr lang="en-US" sz="4200" dirty="0" smtClean="0"/>
              <a:t>)</a:t>
            </a:r>
          </a:p>
          <a:p>
            <a:r>
              <a:rPr lang="en-US" sz="4200" dirty="0" smtClean="0"/>
              <a:t>Netherlands: Locally administered valuation, assisted by consulting firms, and supervised by central government; sophisticated communications with taxpayers</a:t>
            </a:r>
          </a:p>
          <a:p>
            <a:r>
              <a:rPr lang="en-US" sz="4200" dirty="0" smtClean="0"/>
              <a:t>New Zealand: Materials for auditing valuations produced for local governments, often by consulting firms</a:t>
            </a:r>
          </a:p>
          <a:p>
            <a:r>
              <a:rPr lang="en-US" sz="4200" dirty="0" smtClean="0"/>
              <a:t>Spain: A large county with a centralized valuation system</a:t>
            </a:r>
            <a:endParaRPr lang="en-US" sz="4200" dirty="0"/>
          </a:p>
          <a:p>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19</a:t>
            </a:fld>
            <a:endParaRPr lang="en-US"/>
          </a:p>
        </p:txBody>
      </p:sp>
    </p:spTree>
    <p:extLst>
      <p:ext uri="{BB962C8B-B14F-4D97-AF65-F5344CB8AC3E}">
        <p14:creationId xmlns:p14="http://schemas.microsoft.com/office/powerpoint/2010/main" val="40079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a:solidFill>
            <a:schemeClr val="tx2">
              <a:lumMod val="60000"/>
              <a:lumOff val="40000"/>
            </a:schemeClr>
          </a:solidFill>
        </p:spPr>
        <p:txBody>
          <a:bodyPr>
            <a:normAutofit fontScale="90000"/>
          </a:bodyPr>
          <a:lstStyle/>
          <a:p>
            <a:r>
              <a:rPr lang="en-US" dirty="0" smtClean="0">
                <a:solidFill>
                  <a:schemeClr val="bg1"/>
                </a:solidFill>
              </a:rPr>
              <a:t>Background</a:t>
            </a:r>
            <a:endParaRPr lang="en-US" dirty="0">
              <a:solidFill>
                <a:schemeClr val="bg1"/>
              </a:solidFill>
            </a:endParaRPr>
          </a:p>
        </p:txBody>
      </p:sp>
      <p:sp>
        <p:nvSpPr>
          <p:cNvPr id="3" name="Content Placeholder 2"/>
          <p:cNvSpPr>
            <a:spLocks noGrp="1"/>
          </p:cNvSpPr>
          <p:nvPr>
            <p:ph idx="1"/>
          </p:nvPr>
        </p:nvSpPr>
        <p:spPr>
          <a:xfrm>
            <a:off x="457200" y="762000"/>
            <a:ext cx="8229600" cy="5364163"/>
          </a:xfrm>
          <a:solidFill>
            <a:schemeClr val="tx2">
              <a:lumMod val="20000"/>
              <a:lumOff val="80000"/>
            </a:schemeClr>
          </a:solidFill>
        </p:spPr>
        <p:txBody>
          <a:bodyPr>
            <a:normAutofit fontScale="92500" lnSpcReduction="20000"/>
          </a:bodyPr>
          <a:lstStyle/>
          <a:p>
            <a:r>
              <a:rPr lang="en-US" dirty="0" smtClean="0"/>
              <a:t>Types of property taxes</a:t>
            </a:r>
          </a:p>
          <a:p>
            <a:pPr lvl="1"/>
            <a:r>
              <a:rPr lang="en-US" dirty="0" smtClean="0"/>
              <a:t>Recurrent </a:t>
            </a:r>
            <a:r>
              <a:rPr lang="en-US" dirty="0" smtClean="0"/>
              <a:t>taxes</a:t>
            </a:r>
          </a:p>
          <a:p>
            <a:pPr lvl="2"/>
            <a:r>
              <a:rPr lang="en-US" dirty="0" smtClean="0"/>
              <a:t>IMF has X categories</a:t>
            </a:r>
          </a:p>
          <a:p>
            <a:pPr lvl="2"/>
            <a:r>
              <a:rPr lang="en-US" dirty="0" smtClean="0"/>
              <a:t>example</a:t>
            </a:r>
            <a:r>
              <a:rPr lang="en-US" dirty="0" smtClean="0"/>
              <a:t>: an annual real estate </a:t>
            </a:r>
            <a:r>
              <a:rPr lang="en-US" dirty="0" smtClean="0"/>
              <a:t>tax (land taxes, building taxes, real estate taxes, combinations)</a:t>
            </a:r>
            <a:endParaRPr lang="en-US" dirty="0" smtClean="0"/>
          </a:p>
          <a:p>
            <a:pPr lvl="1"/>
            <a:r>
              <a:rPr lang="en-US" dirty="0" smtClean="0"/>
              <a:t>Sporadic </a:t>
            </a:r>
            <a:r>
              <a:rPr lang="en-US" dirty="0" smtClean="0"/>
              <a:t>taxes</a:t>
            </a:r>
          </a:p>
          <a:p>
            <a:pPr lvl="2"/>
            <a:r>
              <a:rPr lang="en-US" dirty="0" smtClean="0"/>
              <a:t>IMF has Y categories</a:t>
            </a:r>
            <a:endParaRPr lang="en-US" dirty="0"/>
          </a:p>
          <a:p>
            <a:pPr lvl="2"/>
            <a:r>
              <a:rPr lang="en-US" dirty="0" smtClean="0"/>
              <a:t>Main one is taxes </a:t>
            </a:r>
            <a:r>
              <a:rPr lang="en-US" dirty="0" smtClean="0"/>
              <a:t>on </a:t>
            </a:r>
            <a:r>
              <a:rPr lang="en-US" dirty="0" smtClean="0"/>
              <a:t>transfers </a:t>
            </a:r>
            <a:r>
              <a:rPr lang="en-US" dirty="0" smtClean="0"/>
              <a:t>of property</a:t>
            </a:r>
          </a:p>
          <a:p>
            <a:r>
              <a:rPr lang="en-US" dirty="0" smtClean="0"/>
              <a:t>Value &amp; valuation concepts</a:t>
            </a:r>
          </a:p>
          <a:p>
            <a:pPr lvl="1"/>
            <a:r>
              <a:rPr lang="en-US" dirty="0" smtClean="0"/>
              <a:t>“Value” is subjective—an opinion</a:t>
            </a:r>
          </a:p>
          <a:p>
            <a:pPr lvl="1"/>
            <a:r>
              <a:rPr lang="en-US" dirty="0" smtClean="0"/>
              <a:t>Value depends on what is being valued &amp; on what the valuation  will be used for—taxation, for example</a:t>
            </a:r>
          </a:p>
          <a:p>
            <a:r>
              <a:rPr lang="en-US" dirty="0" smtClean="0"/>
              <a:t>Valuation credibility &amp; valuation standards</a:t>
            </a:r>
          </a:p>
        </p:txBody>
      </p:sp>
      <p:sp>
        <p:nvSpPr>
          <p:cNvPr id="4" name="Slide Number Placeholder 3"/>
          <p:cNvSpPr>
            <a:spLocks noGrp="1"/>
          </p:cNvSpPr>
          <p:nvPr>
            <p:ph type="sldNum" sz="quarter" idx="12"/>
          </p:nvPr>
        </p:nvSpPr>
        <p:spPr/>
        <p:txBody>
          <a:bodyPr/>
          <a:lstStyle/>
          <a:p>
            <a:fld id="{552BECBF-5893-4574-B020-E9F05F8BE14A}" type="slidenum">
              <a:rPr lang="en-US" smtClean="0"/>
              <a:t>2</a:t>
            </a:fld>
            <a:endParaRPr lang="en-US"/>
          </a:p>
        </p:txBody>
      </p:sp>
    </p:spTree>
    <p:extLst>
      <p:ext uri="{BB962C8B-B14F-4D97-AF65-F5344CB8AC3E}">
        <p14:creationId xmlns:p14="http://schemas.microsoft.com/office/powerpoint/2010/main" val="662923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solidFill>
              </a:rPr>
              <a:t>Staffing</a:t>
            </a:r>
            <a:endParaRPr lang="en-US" dirty="0">
              <a:solidFill>
                <a:schemeClr val="bg1"/>
              </a:solidFill>
            </a:endParaRPr>
          </a:p>
        </p:txBody>
      </p:sp>
      <p:sp>
        <p:nvSpPr>
          <p:cNvPr id="9" name="Content Placeholder 8"/>
          <p:cNvSpPr>
            <a:spLocks noGrp="1"/>
          </p:cNvSpPr>
          <p:nvPr>
            <p:ph idx="1"/>
          </p:nvPr>
        </p:nvSpPr>
        <p:spPr>
          <a:xfrm>
            <a:off x="457200" y="1066800"/>
            <a:ext cx="8229600" cy="5059363"/>
          </a:xfrm>
          <a:solidFill>
            <a:schemeClr val="tx2">
              <a:lumMod val="20000"/>
              <a:lumOff val="80000"/>
            </a:schemeClr>
          </a:solidFill>
        </p:spPr>
        <p:txBody>
          <a:bodyPr/>
          <a:lstStyle/>
          <a:p>
            <a:pPr marL="0" indent="0">
              <a:buNone/>
            </a:pPr>
            <a:r>
              <a:rPr lang="en-US" dirty="0" smtClean="0"/>
              <a:t>US Benchmarks</a:t>
            </a:r>
          </a:p>
          <a:p>
            <a:r>
              <a:rPr lang="en-US" dirty="0" smtClean="0"/>
              <a:t>Overall valuation (assessment) office staffing: About 1 employee per 3,000 properties</a:t>
            </a:r>
          </a:p>
          <a:p>
            <a:r>
              <a:rPr lang="en-US" dirty="0" smtClean="0"/>
              <a:t>Analysts</a:t>
            </a:r>
            <a:endParaRPr lang="en-US" dirty="0" smtClean="0"/>
          </a:p>
          <a:p>
            <a:r>
              <a:rPr lang="en-US" dirty="0" smtClean="0"/>
              <a:t>Qualified valuers: About 1 per 8,000 properties</a:t>
            </a:r>
          </a:p>
          <a:p>
            <a:r>
              <a:rPr lang="en-US" dirty="0" smtClean="0"/>
              <a:t>I have developed an Excel spreadsheet that could be adapted. </a:t>
            </a:r>
            <a:endParaRPr lang="en-US" dirty="0" smtClean="0"/>
          </a:p>
          <a:p>
            <a:endParaRPr lang="en-US" dirty="0"/>
          </a:p>
        </p:txBody>
      </p:sp>
      <p:sp>
        <p:nvSpPr>
          <p:cNvPr id="7" name="Slide Number Placeholder 6"/>
          <p:cNvSpPr>
            <a:spLocks noGrp="1"/>
          </p:cNvSpPr>
          <p:nvPr>
            <p:ph type="sldNum" sz="quarter" idx="12"/>
          </p:nvPr>
        </p:nvSpPr>
        <p:spPr/>
        <p:txBody>
          <a:bodyPr/>
          <a:lstStyle/>
          <a:p>
            <a:fld id="{552BECBF-5893-4574-B020-E9F05F8BE14A}" type="slidenum">
              <a:rPr lang="en-US" smtClean="0"/>
              <a:t>20</a:t>
            </a:fld>
            <a:endParaRPr lang="en-US"/>
          </a:p>
        </p:txBody>
      </p:sp>
    </p:spTree>
    <p:extLst>
      <p:ext uri="{BB962C8B-B14F-4D97-AF65-F5344CB8AC3E}">
        <p14:creationId xmlns:p14="http://schemas.microsoft.com/office/powerpoint/2010/main" val="2418893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09600"/>
          </a:xfrm>
          <a:solidFill>
            <a:schemeClr val="tx2">
              <a:lumMod val="60000"/>
              <a:lumOff val="40000"/>
            </a:schemeClr>
          </a:solidFill>
        </p:spPr>
        <p:txBody>
          <a:bodyPr>
            <a:normAutofit fontScale="90000"/>
          </a:bodyPr>
          <a:lstStyle/>
          <a:p>
            <a:r>
              <a:rPr lang="en-US" dirty="0" smtClean="0">
                <a:solidFill>
                  <a:schemeClr val="bg1"/>
                </a:solidFill>
              </a:rPr>
              <a:t>Professional Standards</a:t>
            </a:r>
            <a:endParaRPr lang="en-US" dirty="0">
              <a:solidFill>
                <a:schemeClr val="bg1"/>
              </a:solidFill>
            </a:endParaRPr>
          </a:p>
        </p:txBody>
      </p:sp>
      <p:sp>
        <p:nvSpPr>
          <p:cNvPr id="7" name="Text Placeholder 6"/>
          <p:cNvSpPr>
            <a:spLocks noGrp="1"/>
          </p:cNvSpPr>
          <p:nvPr>
            <p:ph type="body" idx="1"/>
          </p:nvPr>
        </p:nvSpPr>
        <p:spPr>
          <a:solidFill>
            <a:schemeClr val="accent2">
              <a:lumMod val="20000"/>
              <a:lumOff val="80000"/>
            </a:schemeClr>
          </a:solidFill>
        </p:spPr>
        <p:txBody>
          <a:bodyPr/>
          <a:lstStyle/>
          <a:p>
            <a:r>
              <a:rPr lang="en-US" dirty="0" smtClean="0"/>
              <a:t>IVS</a:t>
            </a:r>
            <a:endParaRPr lang="en-US" dirty="0"/>
          </a:p>
        </p:txBody>
      </p:sp>
      <p:sp>
        <p:nvSpPr>
          <p:cNvPr id="8" name="Content Placeholder 7"/>
          <p:cNvSpPr>
            <a:spLocks noGrp="1"/>
          </p:cNvSpPr>
          <p:nvPr>
            <p:ph sz="half" idx="2"/>
          </p:nvPr>
        </p:nvSpPr>
        <p:spPr>
          <a:ln w="3175">
            <a:solidFill>
              <a:schemeClr val="tx1"/>
            </a:solidFill>
          </a:ln>
        </p:spPr>
        <p:txBody>
          <a:bodyPr/>
          <a:lstStyle/>
          <a:p>
            <a:r>
              <a:rPr lang="en-US" dirty="0" smtClean="0"/>
              <a:t>IVS-101 Scope of Work</a:t>
            </a:r>
          </a:p>
          <a:p>
            <a:r>
              <a:rPr lang="en-US" dirty="0" smtClean="0"/>
              <a:t>Mass valuation now somehow subsumed under general standards—no specific guidance</a:t>
            </a:r>
          </a:p>
          <a:p>
            <a:r>
              <a:rPr lang="en-US" dirty="0" smtClean="0"/>
              <a:t>Compliance based on peer acceptance</a:t>
            </a:r>
            <a:endParaRPr lang="en-US" dirty="0"/>
          </a:p>
        </p:txBody>
      </p:sp>
      <p:sp>
        <p:nvSpPr>
          <p:cNvPr id="9" name="Text Placeholder 8"/>
          <p:cNvSpPr>
            <a:spLocks noGrp="1"/>
          </p:cNvSpPr>
          <p:nvPr>
            <p:ph type="body" sz="quarter" idx="3"/>
          </p:nvPr>
        </p:nvSpPr>
        <p:spPr>
          <a:solidFill>
            <a:schemeClr val="accent1">
              <a:lumMod val="20000"/>
              <a:lumOff val="80000"/>
            </a:schemeClr>
          </a:solidFill>
        </p:spPr>
        <p:txBody>
          <a:bodyPr/>
          <a:lstStyle/>
          <a:p>
            <a:r>
              <a:rPr lang="en-US" dirty="0" smtClean="0"/>
              <a:t>IAAO</a:t>
            </a:r>
            <a:endParaRPr lang="en-US" dirty="0"/>
          </a:p>
        </p:txBody>
      </p:sp>
      <p:sp>
        <p:nvSpPr>
          <p:cNvPr id="10" name="Content Placeholder 9"/>
          <p:cNvSpPr>
            <a:spLocks noGrp="1"/>
          </p:cNvSpPr>
          <p:nvPr>
            <p:ph sz="quarter" idx="4"/>
          </p:nvPr>
        </p:nvSpPr>
        <p:spPr>
          <a:ln w="3175">
            <a:solidFill>
              <a:schemeClr val="tx1"/>
            </a:solidFill>
          </a:ln>
        </p:spPr>
        <p:txBody>
          <a:bodyPr/>
          <a:lstStyle/>
          <a:p>
            <a:r>
              <a:rPr lang="en-US" dirty="0" smtClean="0"/>
              <a:t>Standard on Mass Appraisal of Real Property</a:t>
            </a:r>
          </a:p>
          <a:p>
            <a:r>
              <a:rPr lang="en-US" dirty="0" smtClean="0"/>
              <a:t>More</a:t>
            </a:r>
          </a:p>
          <a:p>
            <a:r>
              <a:rPr lang="en-US" dirty="0" smtClean="0"/>
              <a:t>Guidance on International Mass Appraisal and Related Tax Policy</a:t>
            </a:r>
          </a:p>
          <a:p>
            <a:r>
              <a:rPr lang="en-US" dirty="0" smtClean="0"/>
              <a:t>Objective measures of overall valuation accuracy</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21</a:t>
            </a:fld>
            <a:endParaRPr lang="en-US"/>
          </a:p>
        </p:txBody>
      </p:sp>
    </p:spTree>
    <p:extLst>
      <p:ext uri="{BB962C8B-B14F-4D97-AF65-F5344CB8AC3E}">
        <p14:creationId xmlns:p14="http://schemas.microsoft.com/office/powerpoint/2010/main" val="3103913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52400"/>
            <a:ext cx="8229600" cy="533400"/>
          </a:xfrm>
          <a:solidFill>
            <a:schemeClr val="tx2">
              <a:lumMod val="60000"/>
              <a:lumOff val="40000"/>
            </a:schemeClr>
          </a:solidFill>
        </p:spPr>
        <p:txBody>
          <a:bodyPr>
            <a:normAutofit fontScale="90000"/>
          </a:bodyPr>
          <a:lstStyle/>
          <a:p>
            <a:r>
              <a:rPr lang="en-US" dirty="0" smtClean="0">
                <a:solidFill>
                  <a:schemeClr val="bg1"/>
                </a:solidFill>
              </a:rPr>
              <a:t>Data Access &amp; Taxpayer Assistance</a:t>
            </a:r>
            <a:endParaRPr lang="en-US" dirty="0">
              <a:solidFill>
                <a:schemeClr val="bg1"/>
              </a:solidFill>
            </a:endParaRPr>
          </a:p>
        </p:txBody>
      </p:sp>
      <p:sp>
        <p:nvSpPr>
          <p:cNvPr id="9" name="Content Placeholder 8"/>
          <p:cNvSpPr>
            <a:spLocks noGrp="1"/>
          </p:cNvSpPr>
          <p:nvPr>
            <p:ph idx="1"/>
          </p:nvPr>
        </p:nvSpPr>
        <p:spPr>
          <a:xfrm>
            <a:off x="457200" y="762000"/>
            <a:ext cx="8229600" cy="5364163"/>
          </a:xfrm>
          <a:solidFill>
            <a:schemeClr val="tx2">
              <a:lumMod val="20000"/>
              <a:lumOff val="80000"/>
            </a:schemeClr>
          </a:solidFill>
        </p:spPr>
        <p:txBody>
          <a:bodyPr>
            <a:normAutofit fontScale="92500" lnSpcReduction="20000"/>
          </a:bodyPr>
          <a:lstStyle/>
          <a:p>
            <a:r>
              <a:rPr lang="en-US" dirty="0" smtClean="0"/>
              <a:t>Principle: Make as much data public as possible</a:t>
            </a:r>
          </a:p>
          <a:p>
            <a:r>
              <a:rPr lang="en-US" dirty="0" smtClean="0"/>
              <a:t>Website—increases trust in taxation &amp; credibility of valuations</a:t>
            </a:r>
            <a:endParaRPr lang="en-US" dirty="0" smtClean="0"/>
          </a:p>
          <a:p>
            <a:pPr lvl="1"/>
            <a:r>
              <a:rPr lang="en-US" dirty="0" smtClean="0"/>
              <a:t>Valuation </a:t>
            </a:r>
            <a:r>
              <a:rPr lang="en-US" dirty="0" smtClean="0"/>
              <a:t>register</a:t>
            </a:r>
          </a:p>
          <a:p>
            <a:pPr lvl="1"/>
            <a:r>
              <a:rPr lang="en-US" dirty="0" smtClean="0"/>
              <a:t>Sales register</a:t>
            </a:r>
          </a:p>
          <a:p>
            <a:pPr lvl="1"/>
            <a:r>
              <a:rPr lang="en-US" dirty="0" smtClean="0"/>
              <a:t>FAQs</a:t>
            </a:r>
          </a:p>
          <a:p>
            <a:pPr lvl="1"/>
            <a:r>
              <a:rPr lang="en-US" dirty="0" smtClean="0"/>
              <a:t>Mass valuation report (US Uniform Standards of Professional Appraisal Practice (USPAP))</a:t>
            </a:r>
          </a:p>
          <a:p>
            <a:pPr lvl="1"/>
            <a:r>
              <a:rPr lang="en-US" dirty="0" smtClean="0"/>
              <a:t>Individual valuation reports (Netherlands)</a:t>
            </a:r>
          </a:p>
          <a:p>
            <a:pPr lvl="1"/>
            <a:r>
              <a:rPr lang="en-US" dirty="0" smtClean="0"/>
              <a:t>Market analyses (Hong Kong, Baltic countries)</a:t>
            </a:r>
          </a:p>
          <a:p>
            <a:pPr lvl="1"/>
            <a:r>
              <a:rPr lang="en-US" dirty="0" smtClean="0"/>
              <a:t>Delinquent taxpayer register?</a:t>
            </a:r>
          </a:p>
          <a:p>
            <a:r>
              <a:rPr lang="en-US" dirty="0" smtClean="0"/>
              <a:t>Of course, the ability to talk to a person is important!</a:t>
            </a:r>
            <a:endParaRPr lang="en-US" dirty="0" smtClean="0"/>
          </a:p>
          <a:p>
            <a:pPr marL="0" indent="0">
              <a:buNone/>
            </a:pPr>
            <a:endParaRPr lang="en-US" dirty="0"/>
          </a:p>
        </p:txBody>
      </p:sp>
      <p:sp>
        <p:nvSpPr>
          <p:cNvPr id="7" name="Slide Number Placeholder 6"/>
          <p:cNvSpPr>
            <a:spLocks noGrp="1"/>
          </p:cNvSpPr>
          <p:nvPr>
            <p:ph type="sldNum" sz="quarter" idx="12"/>
          </p:nvPr>
        </p:nvSpPr>
        <p:spPr/>
        <p:txBody>
          <a:bodyPr/>
          <a:lstStyle/>
          <a:p>
            <a:fld id="{552BECBF-5893-4574-B020-E9F05F8BE14A}" type="slidenum">
              <a:rPr lang="en-US" smtClean="0"/>
              <a:t>22</a:t>
            </a:fld>
            <a:endParaRPr lang="en-US"/>
          </a:p>
        </p:txBody>
      </p:sp>
    </p:spTree>
    <p:extLst>
      <p:ext uri="{BB962C8B-B14F-4D97-AF65-F5344CB8AC3E}">
        <p14:creationId xmlns:p14="http://schemas.microsoft.com/office/powerpoint/2010/main" val="2540354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solidFill>
              </a:rPr>
              <a:t>Some Strategies for Sustainability</a:t>
            </a:r>
            <a:endParaRPr lang="en-US" dirty="0">
              <a:solidFill>
                <a:schemeClr val="bg1"/>
              </a:solidFill>
            </a:endParaRPr>
          </a:p>
        </p:txBody>
      </p:sp>
      <p:sp>
        <p:nvSpPr>
          <p:cNvPr id="3" name="Content Placeholder 2"/>
          <p:cNvSpPr>
            <a:spLocks noGrp="1"/>
          </p:cNvSpPr>
          <p:nvPr>
            <p:ph idx="1"/>
          </p:nvPr>
        </p:nvSpPr>
        <p:spPr>
          <a:xfrm>
            <a:off x="457200" y="1066800"/>
            <a:ext cx="8229600" cy="5059363"/>
          </a:xfrm>
          <a:solidFill>
            <a:schemeClr val="tx2">
              <a:lumMod val="20000"/>
              <a:lumOff val="80000"/>
            </a:schemeClr>
          </a:solidFill>
        </p:spPr>
        <p:txBody>
          <a:bodyPr/>
          <a:lstStyle/>
          <a:p>
            <a:r>
              <a:rPr lang="en-US" dirty="0" smtClean="0"/>
              <a:t>Increase cost-effectiveness by designing the system to serve multiple valuation </a:t>
            </a:r>
            <a:r>
              <a:rPr lang="en-US" dirty="0" smtClean="0"/>
              <a:t>&amp; property information purposes </a:t>
            </a:r>
            <a:r>
              <a:rPr lang="en-US" dirty="0" smtClean="0"/>
              <a:t>(remembering that a value for one purpose is not the value for all purposes)</a:t>
            </a:r>
          </a:p>
          <a:p>
            <a:r>
              <a:rPr lang="en-US" dirty="0" smtClean="0"/>
              <a:t>Focus on the needs of clients</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23</a:t>
            </a:fld>
            <a:endParaRPr lang="en-US"/>
          </a:p>
        </p:txBody>
      </p:sp>
    </p:spTree>
    <p:extLst>
      <p:ext uri="{BB962C8B-B14F-4D97-AF65-F5344CB8AC3E}">
        <p14:creationId xmlns:p14="http://schemas.microsoft.com/office/powerpoint/2010/main" val="18333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solidFill>
              </a:rPr>
              <a:t>Uses of Cadastral Values</a:t>
            </a:r>
            <a:endParaRPr lang="en-US" dirty="0">
              <a:solidFill>
                <a:schemeClr val="bg1"/>
              </a:solidFill>
            </a:endParaRPr>
          </a:p>
        </p:txBody>
      </p:sp>
      <p:sp>
        <p:nvSpPr>
          <p:cNvPr id="3" name="Content Placeholder 2"/>
          <p:cNvSpPr>
            <a:spLocks noGrp="1"/>
          </p:cNvSpPr>
          <p:nvPr>
            <p:ph idx="1"/>
          </p:nvPr>
        </p:nvSpPr>
        <p:spPr>
          <a:xfrm>
            <a:off x="457200" y="1066800"/>
            <a:ext cx="8229600" cy="5059363"/>
          </a:xfrm>
          <a:solidFill>
            <a:schemeClr val="tx2">
              <a:lumMod val="20000"/>
              <a:lumOff val="80000"/>
            </a:schemeClr>
          </a:solidFill>
        </p:spPr>
        <p:txBody>
          <a:bodyPr>
            <a:normAutofit/>
          </a:bodyPr>
          <a:lstStyle/>
          <a:p>
            <a:r>
              <a:rPr lang="en-US" dirty="0" smtClean="0"/>
              <a:t>Recurrent property taxes</a:t>
            </a:r>
          </a:p>
          <a:p>
            <a:r>
              <a:rPr lang="en-US" dirty="0"/>
              <a:t>Transfer taxation (Denmark, Iceland, Lithuania, Netherlands, </a:t>
            </a:r>
            <a:r>
              <a:rPr lang="en-US" dirty="0" smtClean="0"/>
              <a:t>&amp; Sweden)</a:t>
            </a:r>
          </a:p>
          <a:p>
            <a:r>
              <a:rPr lang="en-US" dirty="0" smtClean="0"/>
              <a:t>Net wealth taxation (Austria &amp; Switzerland)</a:t>
            </a:r>
          </a:p>
          <a:p>
            <a:r>
              <a:rPr lang="en-US" dirty="0" smtClean="0"/>
              <a:t>Capital gains taxation (Finland)</a:t>
            </a:r>
          </a:p>
          <a:p>
            <a:r>
              <a:rPr lang="en-US" dirty="0" smtClean="0"/>
              <a:t>Imputed income from owner-occupied property (Italy &amp; Netherlands)</a:t>
            </a:r>
          </a:p>
          <a:p>
            <a:r>
              <a:rPr lang="en-US" dirty="0" smtClean="0"/>
              <a:t>Other (mortgage finance, fire insurance, expropriation)</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24</a:t>
            </a:fld>
            <a:endParaRPr lang="en-US"/>
          </a:p>
        </p:txBody>
      </p:sp>
    </p:spTree>
    <p:extLst>
      <p:ext uri="{BB962C8B-B14F-4D97-AF65-F5344CB8AC3E}">
        <p14:creationId xmlns:p14="http://schemas.microsoft.com/office/powerpoint/2010/main" val="1325918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a:solidFill>
            <a:schemeClr val="tx2">
              <a:lumMod val="60000"/>
              <a:lumOff val="40000"/>
            </a:schemeClr>
          </a:solidFill>
        </p:spPr>
        <p:txBody>
          <a:bodyPr>
            <a:normAutofit fontScale="90000"/>
          </a:bodyPr>
          <a:lstStyle/>
          <a:p>
            <a:r>
              <a:rPr lang="en-US" dirty="0" smtClean="0">
                <a:solidFill>
                  <a:schemeClr val="bg1"/>
                </a:solidFill>
              </a:rPr>
              <a:t>Valuation for Taxation</a:t>
            </a:r>
            <a:endParaRPr lang="en-US" dirty="0">
              <a:solidFill>
                <a:schemeClr val="bg1"/>
              </a:solidFill>
            </a:endParaRPr>
          </a:p>
        </p:txBody>
      </p:sp>
      <p:sp>
        <p:nvSpPr>
          <p:cNvPr id="3" name="Content Placeholder 2"/>
          <p:cNvSpPr>
            <a:spLocks noGrp="1"/>
          </p:cNvSpPr>
          <p:nvPr>
            <p:ph idx="1"/>
          </p:nvPr>
        </p:nvSpPr>
        <p:spPr>
          <a:xfrm>
            <a:off x="457200" y="838200"/>
            <a:ext cx="8229600" cy="5562600"/>
          </a:xfrm>
          <a:solidFill>
            <a:schemeClr val="tx2">
              <a:lumMod val="20000"/>
              <a:lumOff val="80000"/>
            </a:schemeClr>
          </a:solidFill>
        </p:spPr>
        <p:txBody>
          <a:bodyPr>
            <a:normAutofit fontScale="92500" lnSpcReduction="10000"/>
          </a:bodyPr>
          <a:lstStyle/>
          <a:p>
            <a:r>
              <a:rPr lang="en-US" dirty="0" smtClean="0"/>
              <a:t>Should be </a:t>
            </a:r>
            <a:r>
              <a:rPr lang="en-US" dirty="0" smtClean="0"/>
              <a:t>cost-efficient</a:t>
            </a:r>
            <a:endParaRPr lang="en-US" dirty="0" smtClean="0"/>
          </a:p>
          <a:p>
            <a:pPr lvl="1"/>
            <a:r>
              <a:rPr lang="en-US" dirty="0" smtClean="0"/>
              <a:t>Adam Smith’s </a:t>
            </a:r>
            <a:r>
              <a:rPr lang="en-US" dirty="0" smtClean="0"/>
              <a:t>4</a:t>
            </a:r>
            <a:r>
              <a:rPr lang="en-US" baseline="30000" dirty="0" smtClean="0"/>
              <a:t>th</a:t>
            </a:r>
            <a:r>
              <a:rPr lang="en-US" dirty="0" smtClean="0"/>
              <a:t> </a:t>
            </a:r>
            <a:r>
              <a:rPr lang="en-US" dirty="0" smtClean="0"/>
              <a:t>canon</a:t>
            </a:r>
            <a:endParaRPr lang="en-US" dirty="0" smtClean="0"/>
          </a:p>
          <a:p>
            <a:pPr lvl="1"/>
            <a:r>
              <a:rPr lang="en-US" dirty="0" smtClean="0"/>
              <a:t>The Swedish concept of “ambition”</a:t>
            </a:r>
          </a:p>
          <a:p>
            <a:pPr lvl="1"/>
            <a:r>
              <a:rPr lang="en-US" dirty="0" smtClean="0"/>
              <a:t>Value at risk (taxes at issue in an appeal)</a:t>
            </a:r>
          </a:p>
          <a:p>
            <a:r>
              <a:rPr lang="en-US" dirty="0" smtClean="0"/>
              <a:t> Reliance on “mass valuation”</a:t>
            </a:r>
          </a:p>
          <a:p>
            <a:r>
              <a:rPr lang="en-US" dirty="0" smtClean="0"/>
              <a:t>Assessed (cadastral) values should have a presumption of fairness, which can be challenged with appropriate evidence</a:t>
            </a:r>
          </a:p>
          <a:p>
            <a:r>
              <a:rPr lang="en-US" dirty="0" smtClean="0"/>
              <a:t>Mechanisms for challenging mass values should be commensurate with ambition</a:t>
            </a:r>
          </a:p>
          <a:p>
            <a:r>
              <a:rPr lang="en-US" dirty="0" smtClean="0"/>
              <a:t>Values should be perceived to be </a:t>
            </a:r>
            <a:r>
              <a:rPr lang="en-US" dirty="0" smtClean="0"/>
              <a:t>plausible </a:t>
            </a:r>
            <a:r>
              <a:rPr lang="en-US" dirty="0" smtClean="0"/>
              <a:t>and fair</a:t>
            </a:r>
          </a:p>
          <a:p>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3</a:t>
            </a:fld>
            <a:endParaRPr lang="en-US"/>
          </a:p>
        </p:txBody>
      </p:sp>
    </p:spTree>
    <p:extLst>
      <p:ext uri="{BB962C8B-B14F-4D97-AF65-F5344CB8AC3E}">
        <p14:creationId xmlns:p14="http://schemas.microsoft.com/office/powerpoint/2010/main" val="342715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a:solidFill>
            <a:schemeClr val="tx2">
              <a:lumMod val="60000"/>
              <a:lumOff val="40000"/>
            </a:schemeClr>
          </a:solidFill>
        </p:spPr>
        <p:txBody>
          <a:bodyPr>
            <a:noAutofit/>
          </a:bodyPr>
          <a:lstStyle/>
          <a:p>
            <a:r>
              <a:rPr lang="en-US" sz="3600" dirty="0" smtClean="0">
                <a:solidFill>
                  <a:schemeClr val="bg1"/>
                </a:solidFill>
              </a:rPr>
              <a:t>What Do We Know About Costs?</a:t>
            </a:r>
            <a:endParaRPr lang="en-US" sz="3600" dirty="0">
              <a:solidFill>
                <a:schemeClr val="bg1"/>
              </a:solidFill>
            </a:endParaRPr>
          </a:p>
        </p:txBody>
      </p:sp>
      <p:sp>
        <p:nvSpPr>
          <p:cNvPr id="3" name="Content Placeholder 2"/>
          <p:cNvSpPr>
            <a:spLocks noGrp="1"/>
          </p:cNvSpPr>
          <p:nvPr>
            <p:ph idx="1"/>
          </p:nvPr>
        </p:nvSpPr>
        <p:spPr>
          <a:xfrm>
            <a:off x="457200" y="762000"/>
            <a:ext cx="8229600" cy="5791200"/>
          </a:xfrm>
          <a:solidFill>
            <a:schemeClr val="tx2">
              <a:lumMod val="20000"/>
              <a:lumOff val="80000"/>
            </a:schemeClr>
          </a:solidFill>
        </p:spPr>
        <p:txBody>
          <a:bodyPr>
            <a:normAutofit fontScale="70000" lnSpcReduction="20000"/>
          </a:bodyPr>
          <a:lstStyle/>
          <a:p>
            <a:r>
              <a:rPr lang="en-US" sz="3700" dirty="0" smtClean="0"/>
              <a:t>Opinion: property tax administration—from assessment through collection—should cost </a:t>
            </a:r>
            <a:r>
              <a:rPr lang="en-US" sz="3700" dirty="0"/>
              <a:t>no greater than 10% of </a:t>
            </a:r>
            <a:r>
              <a:rPr lang="en-US" sz="3700" dirty="0" smtClean="0"/>
              <a:t>revenues. 2-5% is reasonable for many countries.</a:t>
            </a:r>
          </a:p>
          <a:p>
            <a:r>
              <a:rPr lang="en-US" sz="3700" dirty="0" smtClean="0"/>
              <a:t>Factors: Level of taxation (effective tax rate) and complexity of the property tax system; development patterns &amp; property markets; valuation methods</a:t>
            </a:r>
            <a:endParaRPr lang="en-US" sz="3700" dirty="0"/>
          </a:p>
          <a:p>
            <a:r>
              <a:rPr lang="en-US" sz="3700" dirty="0" smtClean="0"/>
              <a:t>Achievements:</a:t>
            </a:r>
          </a:p>
          <a:p>
            <a:pPr lvl="1"/>
            <a:r>
              <a:rPr lang="en-US" sz="3400" dirty="0" smtClean="0"/>
              <a:t>Lithuania: Mass valuation budget of €660,000, about 0.6% (€1 per property vs. €100 for a conventional valuation). </a:t>
            </a:r>
          </a:p>
          <a:p>
            <a:pPr lvl="1"/>
            <a:r>
              <a:rPr lang="en-US" sz="3400" dirty="0" smtClean="0"/>
              <a:t>Netherlands: Valuation about 1% (€18 per property)</a:t>
            </a:r>
          </a:p>
          <a:p>
            <a:pPr lvl="1"/>
            <a:r>
              <a:rPr lang="en-US" sz="3400" dirty="0" smtClean="0"/>
              <a:t>Northern Ireland: 2005 revaluation: about ₤15 per property</a:t>
            </a:r>
          </a:p>
          <a:p>
            <a:pPr lvl="1"/>
            <a:r>
              <a:rPr lang="en-US" sz="3400" dirty="0" smtClean="0"/>
              <a:t>Spain: 2001 revaluation of Madrid: €13 per property</a:t>
            </a:r>
          </a:p>
          <a:p>
            <a:pPr lvl="1"/>
            <a:r>
              <a:rPr lang="en-US" sz="3400" dirty="0" smtClean="0"/>
              <a:t>United States (sample): Valuation about 0.8% (median: $23 per property vs. $350-$500 for a conventional valuation). Revaluation cost: About $50 per property</a:t>
            </a:r>
          </a:p>
        </p:txBody>
      </p:sp>
      <p:sp>
        <p:nvSpPr>
          <p:cNvPr id="4" name="Slide Number Placeholder 3"/>
          <p:cNvSpPr>
            <a:spLocks noGrp="1"/>
          </p:cNvSpPr>
          <p:nvPr>
            <p:ph type="sldNum" sz="quarter" idx="12"/>
          </p:nvPr>
        </p:nvSpPr>
        <p:spPr/>
        <p:txBody>
          <a:bodyPr/>
          <a:lstStyle/>
          <a:p>
            <a:fld id="{552BECBF-5893-4574-B020-E9F05F8BE14A}" type="slidenum">
              <a:rPr lang="en-US" smtClean="0"/>
              <a:t>4</a:t>
            </a:fld>
            <a:endParaRPr lang="en-US"/>
          </a:p>
        </p:txBody>
      </p:sp>
    </p:spTree>
    <p:extLst>
      <p:ext uri="{BB962C8B-B14F-4D97-AF65-F5344CB8AC3E}">
        <p14:creationId xmlns:p14="http://schemas.microsoft.com/office/powerpoint/2010/main" val="248840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tx2">
              <a:lumMod val="60000"/>
              <a:lumOff val="40000"/>
            </a:schemeClr>
          </a:solidFill>
        </p:spPr>
        <p:txBody>
          <a:bodyPr/>
          <a:lstStyle/>
          <a:p>
            <a:r>
              <a:rPr lang="en-US" dirty="0" smtClean="0">
                <a:solidFill>
                  <a:schemeClr val="bg1"/>
                </a:solidFill>
              </a:rPr>
              <a:t>Mass Valuation</a:t>
            </a:r>
            <a:endParaRPr lang="en-US" dirty="0">
              <a:solidFill>
                <a:schemeClr val="bg1"/>
              </a:solidFill>
            </a:endParaRPr>
          </a:p>
        </p:txBody>
      </p:sp>
      <p:sp>
        <p:nvSpPr>
          <p:cNvPr id="3" name="Content Placeholder 2"/>
          <p:cNvSpPr>
            <a:spLocks noGrp="1"/>
          </p:cNvSpPr>
          <p:nvPr>
            <p:ph idx="1"/>
          </p:nvPr>
        </p:nvSpPr>
        <p:spPr>
          <a:xfrm>
            <a:off x="457200" y="1143000"/>
            <a:ext cx="8229600" cy="4983163"/>
          </a:xfrm>
          <a:solidFill>
            <a:schemeClr val="tx2">
              <a:lumMod val="20000"/>
              <a:lumOff val="80000"/>
            </a:schemeClr>
          </a:solidFill>
        </p:spPr>
        <p:txBody>
          <a:bodyPr>
            <a:normAutofit fontScale="92500" lnSpcReduction="20000"/>
          </a:bodyPr>
          <a:lstStyle/>
          <a:p>
            <a:r>
              <a:rPr lang="en-US" dirty="0" smtClean="0"/>
              <a:t>“The </a:t>
            </a:r>
            <a:r>
              <a:rPr lang="en-US" dirty="0"/>
              <a:t>process of valuing a group of properties as of a given date, using standard methods, employing common data, and allowing for statistical testing</a:t>
            </a:r>
            <a:r>
              <a:rPr lang="en-US" dirty="0" smtClean="0"/>
              <a:t>.” </a:t>
            </a:r>
            <a:r>
              <a:rPr lang="en-US" dirty="0"/>
              <a:t>(IAAO)</a:t>
            </a:r>
          </a:p>
          <a:p>
            <a:r>
              <a:rPr lang="en-US" dirty="0" smtClean="0"/>
              <a:t>Processes—see figure</a:t>
            </a:r>
          </a:p>
          <a:p>
            <a:r>
              <a:rPr lang="en-US" dirty="0" smtClean="0"/>
              <a:t>Valuation “models” </a:t>
            </a:r>
          </a:p>
          <a:p>
            <a:r>
              <a:rPr lang="en-US" dirty="0" smtClean="0"/>
              <a:t>Types of models</a:t>
            </a:r>
          </a:p>
          <a:p>
            <a:pPr lvl="1"/>
            <a:r>
              <a:rPr lang="en-US" dirty="0" smtClean="0"/>
              <a:t>Simple, per-unit models</a:t>
            </a:r>
          </a:p>
          <a:p>
            <a:pPr lvl="1"/>
            <a:r>
              <a:rPr lang="en-US" dirty="0" smtClean="0"/>
              <a:t>Table-based models</a:t>
            </a:r>
          </a:p>
          <a:p>
            <a:pPr lvl="1"/>
            <a:r>
              <a:rPr lang="en-US" dirty="0" smtClean="0"/>
              <a:t>Multivariate statistical models</a:t>
            </a:r>
          </a:p>
          <a:p>
            <a:pPr lvl="1"/>
            <a:r>
              <a:rPr lang="en-US" dirty="0" smtClean="0"/>
              <a:t>Combinations</a:t>
            </a:r>
            <a:endParaRPr lang="en-US" dirty="0"/>
          </a:p>
          <a:p>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5</a:t>
            </a:fld>
            <a:endParaRPr lang="en-US"/>
          </a:p>
        </p:txBody>
      </p:sp>
    </p:spTree>
    <p:extLst>
      <p:ext uri="{BB962C8B-B14F-4D97-AF65-F5344CB8AC3E}">
        <p14:creationId xmlns:p14="http://schemas.microsoft.com/office/powerpoint/2010/main" val="979480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1000"/>
            <a:ext cx="7772400" cy="6141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229600" cy="411162"/>
          </a:xfrm>
        </p:spPr>
        <p:txBody>
          <a:bodyPr>
            <a:noAutofit/>
          </a:bodyPr>
          <a:lstStyle/>
          <a:p>
            <a:r>
              <a:rPr lang="en-US" sz="2800" b="1" dirty="0" smtClean="0">
                <a:solidFill>
                  <a:schemeClr val="accent1">
                    <a:lumMod val="75000"/>
                  </a:schemeClr>
                </a:solidFill>
              </a:rPr>
              <a:t>Mass Valuation System</a:t>
            </a:r>
            <a:endParaRPr lang="en-US" sz="2800" b="1" dirty="0">
              <a:solidFill>
                <a:schemeClr val="accent1">
                  <a:lumMod val="75000"/>
                </a:schemeClr>
              </a:solidFill>
            </a:endParaRPr>
          </a:p>
        </p:txBody>
      </p:sp>
      <p:sp>
        <p:nvSpPr>
          <p:cNvPr id="5" name="Text Placeholder 4"/>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6</a:t>
            </a:fld>
            <a:endParaRPr lang="en-US"/>
          </a:p>
        </p:txBody>
      </p:sp>
      <p:sp>
        <p:nvSpPr>
          <p:cNvPr id="3" name="Oval Callout 2"/>
          <p:cNvSpPr/>
          <p:nvPr/>
        </p:nvSpPr>
        <p:spPr>
          <a:xfrm>
            <a:off x="166255" y="193964"/>
            <a:ext cx="1752600" cy="1253836"/>
          </a:xfrm>
          <a:prstGeom prst="wedgeEllipseCallout">
            <a:avLst>
              <a:gd name="adj1" fmla="val 50220"/>
              <a:gd name="adj2" fmla="val 6590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2">
                    <a:lumMod val="75000"/>
                  </a:schemeClr>
                </a:solidFill>
              </a:rPr>
              <a:t>It all begins with data!</a:t>
            </a:r>
            <a:endParaRPr lang="en-US" sz="2000" b="1" dirty="0">
              <a:solidFill>
                <a:schemeClr val="accent2">
                  <a:lumMod val="75000"/>
                </a:schemeClr>
              </a:solidFill>
            </a:endParaRPr>
          </a:p>
        </p:txBody>
      </p:sp>
    </p:spTree>
    <p:extLst>
      <p:ext uri="{BB962C8B-B14F-4D97-AF65-F5344CB8AC3E}">
        <p14:creationId xmlns:p14="http://schemas.microsoft.com/office/powerpoint/2010/main" val="1051542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lumMod val="95000"/>
                  </a:schemeClr>
                </a:solidFill>
              </a:rPr>
              <a:t>Valuation System Requirements</a:t>
            </a:r>
            <a:endParaRPr lang="en-US" dirty="0">
              <a:solidFill>
                <a:schemeClr val="bg1">
                  <a:lumMod val="95000"/>
                </a:schemeClr>
              </a:solidFill>
            </a:endParaRPr>
          </a:p>
        </p:txBody>
      </p:sp>
      <p:sp>
        <p:nvSpPr>
          <p:cNvPr id="3" name="Content Placeholder 2"/>
          <p:cNvSpPr>
            <a:spLocks noGrp="1"/>
          </p:cNvSpPr>
          <p:nvPr>
            <p:ph idx="1"/>
          </p:nvPr>
        </p:nvSpPr>
        <p:spPr>
          <a:xfrm>
            <a:off x="457200" y="1066800"/>
            <a:ext cx="8229600" cy="5059363"/>
          </a:xfrm>
          <a:solidFill>
            <a:schemeClr val="tx2">
              <a:lumMod val="20000"/>
              <a:lumOff val="80000"/>
            </a:schemeClr>
          </a:solidFill>
        </p:spPr>
        <p:txBody>
          <a:bodyPr/>
          <a:lstStyle/>
          <a:p>
            <a:r>
              <a:rPr lang="en-US" dirty="0" smtClean="0"/>
              <a:t>Market conditions</a:t>
            </a:r>
          </a:p>
          <a:p>
            <a:r>
              <a:rPr lang="en-US" dirty="0" smtClean="0"/>
              <a:t>Legal framework</a:t>
            </a:r>
          </a:p>
          <a:p>
            <a:r>
              <a:rPr lang="en-US" dirty="0" smtClean="0"/>
              <a:t>Management &amp; organization</a:t>
            </a:r>
          </a:p>
          <a:p>
            <a:r>
              <a:rPr lang="en-US" dirty="0" smtClean="0"/>
              <a:t>Technology</a:t>
            </a:r>
          </a:p>
          <a:p>
            <a:r>
              <a:rPr lang="en-US" dirty="0" smtClean="0"/>
              <a:t>Competent staff</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7</a:t>
            </a:fld>
            <a:endParaRPr lang="en-US"/>
          </a:p>
        </p:txBody>
      </p:sp>
    </p:spTree>
    <p:extLst>
      <p:ext uri="{BB962C8B-B14F-4D97-AF65-F5344CB8AC3E}">
        <p14:creationId xmlns:p14="http://schemas.microsoft.com/office/powerpoint/2010/main" val="3059316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tx2">
              <a:lumMod val="60000"/>
              <a:lumOff val="40000"/>
            </a:schemeClr>
          </a:solidFill>
        </p:spPr>
        <p:txBody>
          <a:bodyPr>
            <a:normAutofit fontScale="90000"/>
          </a:bodyPr>
          <a:lstStyle/>
          <a:p>
            <a:r>
              <a:rPr lang="en-US" dirty="0" smtClean="0">
                <a:solidFill>
                  <a:schemeClr val="bg1">
                    <a:lumMod val="95000"/>
                  </a:schemeClr>
                </a:solidFill>
              </a:rPr>
              <a:t>Market Conditions</a:t>
            </a:r>
            <a:endParaRPr lang="en-US" dirty="0">
              <a:solidFill>
                <a:schemeClr val="bg1">
                  <a:lumMod val="95000"/>
                </a:schemeClr>
              </a:solidFill>
            </a:endParaRPr>
          </a:p>
        </p:txBody>
      </p:sp>
      <p:sp>
        <p:nvSpPr>
          <p:cNvPr id="3" name="Content Placeholder 2"/>
          <p:cNvSpPr>
            <a:spLocks noGrp="1"/>
          </p:cNvSpPr>
          <p:nvPr>
            <p:ph idx="1"/>
          </p:nvPr>
        </p:nvSpPr>
        <p:spPr>
          <a:xfrm>
            <a:off x="457200" y="990600"/>
            <a:ext cx="8229600" cy="5135563"/>
          </a:xfrm>
          <a:solidFill>
            <a:schemeClr val="tx2">
              <a:lumMod val="20000"/>
              <a:lumOff val="80000"/>
            </a:schemeClr>
          </a:solidFill>
        </p:spPr>
        <p:txBody>
          <a:bodyPr/>
          <a:lstStyle/>
          <a:p>
            <a:r>
              <a:rPr lang="en-US" dirty="0" smtClean="0"/>
              <a:t>Private rights to own or use property</a:t>
            </a:r>
          </a:p>
          <a:p>
            <a:r>
              <a:rPr lang="en-US" dirty="0" smtClean="0"/>
              <a:t>Protections</a:t>
            </a:r>
          </a:p>
          <a:p>
            <a:pPr lvl="1"/>
            <a:r>
              <a:rPr lang="en-US" dirty="0" smtClean="0"/>
              <a:t>Of rights</a:t>
            </a:r>
          </a:p>
          <a:p>
            <a:pPr lvl="1"/>
            <a:r>
              <a:rPr lang="en-US" dirty="0" smtClean="0"/>
              <a:t>Against corruption</a:t>
            </a:r>
            <a:endParaRPr lang="en-US" dirty="0" smtClean="0"/>
          </a:p>
          <a:p>
            <a:r>
              <a:rPr lang="en-US" dirty="0" smtClean="0"/>
              <a:t>Active selling &amp; buying</a:t>
            </a:r>
          </a:p>
          <a:p>
            <a:r>
              <a:rPr lang="en-US" dirty="0" smtClean="0"/>
              <a:t>Property </a:t>
            </a:r>
            <a:r>
              <a:rPr lang="en-US" dirty="0" smtClean="0"/>
              <a:t>professions &amp; institutions</a:t>
            </a:r>
          </a:p>
          <a:p>
            <a:pPr lvl="1"/>
            <a:r>
              <a:rPr lang="en-US" dirty="0" smtClean="0"/>
              <a:t>Agents</a:t>
            </a:r>
          </a:p>
          <a:p>
            <a:pPr lvl="1"/>
            <a:r>
              <a:rPr lang="en-US" dirty="0" smtClean="0"/>
              <a:t>Valuers</a:t>
            </a:r>
          </a:p>
          <a:p>
            <a:pPr lvl="1"/>
            <a:r>
              <a:rPr lang="en-US" dirty="0" smtClean="0"/>
              <a:t>Lenders</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8</a:t>
            </a:fld>
            <a:endParaRPr lang="en-US"/>
          </a:p>
        </p:txBody>
      </p:sp>
    </p:spTree>
    <p:extLst>
      <p:ext uri="{BB962C8B-B14F-4D97-AF65-F5344CB8AC3E}">
        <p14:creationId xmlns:p14="http://schemas.microsoft.com/office/powerpoint/2010/main" val="407845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tx2">
              <a:lumMod val="60000"/>
              <a:lumOff val="40000"/>
            </a:schemeClr>
          </a:solidFill>
        </p:spPr>
        <p:txBody>
          <a:bodyPr>
            <a:normAutofit fontScale="90000"/>
          </a:bodyPr>
          <a:lstStyle/>
          <a:p>
            <a:r>
              <a:rPr lang="en-US" dirty="0" smtClean="0">
                <a:solidFill>
                  <a:schemeClr val="bg1">
                    <a:lumMod val="95000"/>
                  </a:schemeClr>
                </a:solidFill>
              </a:rPr>
              <a:t>Legal Framework</a:t>
            </a:r>
            <a:endParaRPr lang="en-US" dirty="0">
              <a:solidFill>
                <a:schemeClr val="bg1">
                  <a:lumMod val="95000"/>
                </a:schemeClr>
              </a:solidFill>
            </a:endParaRPr>
          </a:p>
        </p:txBody>
      </p:sp>
      <p:sp>
        <p:nvSpPr>
          <p:cNvPr id="3" name="Content Placeholder 2"/>
          <p:cNvSpPr>
            <a:spLocks noGrp="1"/>
          </p:cNvSpPr>
          <p:nvPr>
            <p:ph idx="1"/>
          </p:nvPr>
        </p:nvSpPr>
        <p:spPr>
          <a:xfrm>
            <a:off x="457200" y="1066800"/>
            <a:ext cx="8229600" cy="5059363"/>
          </a:xfrm>
          <a:solidFill>
            <a:schemeClr val="tx2">
              <a:lumMod val="20000"/>
              <a:lumOff val="80000"/>
            </a:schemeClr>
          </a:solidFill>
        </p:spPr>
        <p:txBody>
          <a:bodyPr/>
          <a:lstStyle/>
          <a:p>
            <a:r>
              <a:rPr lang="en-US" dirty="0" smtClean="0"/>
              <a:t>Value standard (definition &amp; assumptions)</a:t>
            </a:r>
          </a:p>
          <a:p>
            <a:r>
              <a:rPr lang="en-US" dirty="0" smtClean="0"/>
              <a:t>Access to market data</a:t>
            </a:r>
          </a:p>
          <a:p>
            <a:r>
              <a:rPr lang="en-US" dirty="0" smtClean="0"/>
              <a:t>Guidance on valuation methods</a:t>
            </a:r>
          </a:p>
          <a:p>
            <a:r>
              <a:rPr lang="en-US" dirty="0" smtClean="0"/>
              <a:t>Revaluation requirement</a:t>
            </a:r>
          </a:p>
          <a:p>
            <a:r>
              <a:rPr lang="en-US" dirty="0" smtClean="0"/>
              <a:t>Publicity and appeals</a:t>
            </a:r>
          </a:p>
          <a:p>
            <a:r>
              <a:rPr lang="en-US" dirty="0" smtClean="0"/>
              <a:t>Absence of laws and practices that undercut the goal of an efficient &amp; effective valuation system</a:t>
            </a:r>
            <a:endParaRPr lang="en-US" dirty="0"/>
          </a:p>
        </p:txBody>
      </p:sp>
      <p:sp>
        <p:nvSpPr>
          <p:cNvPr id="4" name="Slide Number Placeholder 3"/>
          <p:cNvSpPr>
            <a:spLocks noGrp="1"/>
          </p:cNvSpPr>
          <p:nvPr>
            <p:ph type="sldNum" sz="quarter" idx="12"/>
          </p:nvPr>
        </p:nvSpPr>
        <p:spPr/>
        <p:txBody>
          <a:bodyPr/>
          <a:lstStyle/>
          <a:p>
            <a:fld id="{552BECBF-5893-4574-B020-E9F05F8BE14A}" type="slidenum">
              <a:rPr lang="en-US" smtClean="0"/>
              <a:t>9</a:t>
            </a:fld>
            <a:endParaRPr lang="en-US"/>
          </a:p>
        </p:txBody>
      </p:sp>
    </p:spTree>
    <p:extLst>
      <p:ext uri="{BB962C8B-B14F-4D97-AF65-F5344CB8AC3E}">
        <p14:creationId xmlns:p14="http://schemas.microsoft.com/office/powerpoint/2010/main" val="2188291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3741</TotalTime>
  <Words>1486</Words>
  <Application>Microsoft Office PowerPoint</Application>
  <PresentationFormat>On-screen Show (4:3)</PresentationFormat>
  <Paragraphs>313</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International Experience with Organizing Property Tax &amp; Valuation Systems</vt:lpstr>
      <vt:lpstr>Background</vt:lpstr>
      <vt:lpstr>Valuation for Taxation</vt:lpstr>
      <vt:lpstr>What Do We Know About Costs?</vt:lpstr>
      <vt:lpstr>Mass Valuation</vt:lpstr>
      <vt:lpstr>Mass Valuation System</vt:lpstr>
      <vt:lpstr>Valuation System Requirements</vt:lpstr>
      <vt:lpstr>Market Conditions</vt:lpstr>
      <vt:lpstr>Legal Framework</vt:lpstr>
      <vt:lpstr>Organizational Issues</vt:lpstr>
      <vt:lpstr>Organizational Structures for Valuation</vt:lpstr>
      <vt:lpstr>Patterns</vt:lpstr>
      <vt:lpstr>Technology</vt:lpstr>
      <vt:lpstr>Processes</vt:lpstr>
      <vt:lpstr>Sales Data Collection &amp; Processing</vt:lpstr>
      <vt:lpstr>Screening Sales</vt:lpstr>
      <vt:lpstr>Collecting &amp; Maintaining Attribute Data</vt:lpstr>
      <vt:lpstr>Modeling Strategies</vt:lpstr>
      <vt:lpstr>Selected Cases</vt:lpstr>
      <vt:lpstr>Staffing</vt:lpstr>
      <vt:lpstr>Professional Standards</vt:lpstr>
      <vt:lpstr>Data Access &amp; Taxpayer Assistance</vt:lpstr>
      <vt:lpstr>Some Strategies for Sustainability</vt:lpstr>
      <vt:lpstr>Uses of Cadastral Values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of Property Tax &amp; Valuation Systems</dc:title>
  <dc:creator>Richard Almy</dc:creator>
  <cp:lastModifiedBy>Richard Almy</cp:lastModifiedBy>
  <cp:revision>69</cp:revision>
  <dcterms:created xsi:type="dcterms:W3CDTF">2017-02-19T18:22:49Z</dcterms:created>
  <dcterms:modified xsi:type="dcterms:W3CDTF">2017-02-24T02:06:13Z</dcterms:modified>
</cp:coreProperties>
</file>