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0" r:id="rId3"/>
    <p:sldId id="261" r:id="rId4"/>
    <p:sldId id="265" r:id="rId5"/>
    <p:sldId id="266" r:id="rId6"/>
    <p:sldId id="263" r:id="rId7"/>
    <p:sldId id="264" r:id="rId8"/>
    <p:sldId id="268" r:id="rId9"/>
    <p:sldId id="269" r:id="rId10"/>
    <p:sldId id="271" r:id="rId11"/>
    <p:sldId id="275" r:id="rId12"/>
    <p:sldId id="272" r:id="rId13"/>
    <p:sldId id="274" r:id="rId14"/>
    <p:sldId id="278" r:id="rId15"/>
    <p:sldId id="279" r:id="rId16"/>
    <p:sldId id="277" r:id="rId17"/>
    <p:sldId id="280" r:id="rId18"/>
    <p:sldId id="282" r:id="rId1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EE3C9-69A2-40EC-91B9-2FEBC9C4496B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DD7D9-C473-435F-B3B0-8FDBDB8D93C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88688" tIns="44344" rIns="88688" bIns="44344"/>
          <a:lstStyle/>
          <a:p>
            <a:pPr>
              <a:spcBef>
                <a:spcPct val="0"/>
              </a:spcBef>
            </a:pPr>
            <a:r>
              <a:rPr lang="sl-SI" altLang="sl-SI" smtClean="0"/>
              <a:t>Za kvalitetno izvajanje teh nalog potrebujemo kvalitetne podatke o trgu nepremičnin.</a:t>
            </a:r>
          </a:p>
          <a:p>
            <a:pPr>
              <a:spcBef>
                <a:spcPct val="0"/>
              </a:spcBef>
            </a:pPr>
            <a:endParaRPr lang="sl-SI" altLang="sl-SI" smtClean="0"/>
          </a:p>
        </p:txBody>
      </p:sp>
      <p:sp>
        <p:nvSpPr>
          <p:cNvPr id="209924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688" tIns="44344" rIns="88688" bIns="44344" anchor="b"/>
          <a:lstStyle/>
          <a:p>
            <a:pPr algn="r" defTabSz="960438"/>
            <a:fld id="{014562C9-FE71-4294-8847-8EC3F48FAE61}" type="slidenum">
              <a:rPr lang="sl-SI" altLang="sl-SI" sz="1100">
                <a:solidFill>
                  <a:srgbClr val="000000"/>
                </a:solidFill>
                <a:latin typeface="Calibri" pitchFamily="34" charset="0"/>
              </a:rPr>
              <a:pPr algn="r" defTabSz="960438"/>
              <a:t>10</a:t>
            </a:fld>
            <a:endParaRPr lang="sl-SI" altLang="sl-SI" sz="11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92694" tIns="46347" rIns="92694" bIns="46347"/>
          <a:lstStyle/>
          <a:p>
            <a:pPr eaLnBrk="1" hangingPunct="1">
              <a:spcBef>
                <a:spcPct val="0"/>
              </a:spcBef>
            </a:pPr>
            <a:endParaRPr lang="en-US" altLang="sl-SI" smtClean="0"/>
          </a:p>
        </p:txBody>
      </p:sp>
      <p:sp>
        <p:nvSpPr>
          <p:cNvPr id="231428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694" tIns="46347" rIns="92694" bIns="46347" anchor="b"/>
          <a:lstStyle/>
          <a:p>
            <a:pPr algn="r" defTabSz="927100"/>
            <a:fld id="{0597E026-E2E1-452E-9B9D-02BD6EBB10EA}" type="slidenum">
              <a:rPr lang="sl-SI" altLang="sl-SI" sz="1200">
                <a:latin typeface="Calibri" pitchFamily="34" charset="0"/>
              </a:rPr>
              <a:pPr algn="r" defTabSz="927100"/>
              <a:t>11</a:t>
            </a:fld>
            <a:endParaRPr lang="sl-SI" altLang="sl-SI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xfrm>
            <a:off x="687082" y="4343144"/>
            <a:ext cx="5483837" cy="4115019"/>
          </a:xfrm>
          <a:ln/>
        </p:spPr>
        <p:txBody>
          <a:bodyPr lIns="88688" tIns="44344" rIns="88688" bIns="44344"/>
          <a:lstStyle/>
          <a:p>
            <a:pPr>
              <a:spcBef>
                <a:spcPct val="0"/>
              </a:spcBef>
            </a:pPr>
            <a:r>
              <a:rPr lang="sl-SI" altLang="sl-SI" smtClean="0"/>
              <a:t>Za kvalitetno izvajanje teh nalog potrebujemo kvalitetne podatke o trgu nepremičnin.</a:t>
            </a:r>
          </a:p>
          <a:p>
            <a:pPr>
              <a:spcBef>
                <a:spcPct val="0"/>
              </a:spcBef>
            </a:pPr>
            <a:endParaRPr lang="sl-SI" altLang="sl-SI" smtClean="0"/>
          </a:p>
        </p:txBody>
      </p:sp>
      <p:sp>
        <p:nvSpPr>
          <p:cNvPr id="209924" name="Slide Number Placeholder 3"/>
          <p:cNvSpPr txBox="1">
            <a:spLocks noGrp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688" tIns="44344" rIns="88688" bIns="44344" anchor="b"/>
          <a:lstStyle/>
          <a:p>
            <a:pPr algn="r" defTabSz="960438"/>
            <a:fld id="{014562C9-FE71-4294-8847-8EC3F48FAE61}" type="slidenum">
              <a:rPr lang="sl-SI" altLang="sl-SI" sz="1100">
                <a:solidFill>
                  <a:srgbClr val="000000"/>
                </a:solidFill>
                <a:latin typeface="Calibri" pitchFamily="34" charset="0"/>
              </a:rPr>
              <a:pPr algn="r" defTabSz="960438"/>
              <a:t>12</a:t>
            </a:fld>
            <a:endParaRPr lang="sl-SI" altLang="sl-SI" sz="11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962025" y="708025"/>
            <a:ext cx="120491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ts val="838"/>
              </a:lnSpc>
            </a:pPr>
            <a:r>
              <a:rPr lang="en-US" altLang="sl-SI" sz="700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REPUBLIKA SLOVENIJA</a:t>
            </a:r>
          </a:p>
          <a:p>
            <a:pPr eaLnBrk="1" hangingPunct="1">
              <a:lnSpc>
                <a:spcPts val="838"/>
              </a:lnSpc>
            </a:pPr>
            <a:r>
              <a:rPr lang="en-US" altLang="sl-SI" sz="700" b="1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MINISTRSTVO ZA </a:t>
            </a:r>
            <a:r>
              <a:rPr lang="sl-SI" altLang="sl-SI" sz="700" b="1">
                <a:solidFill>
                  <a:schemeClr val="tx2"/>
                </a:solidFill>
                <a:latin typeface="Republika" charset="0"/>
                <a:ea typeface="Republika" charset="0"/>
                <a:cs typeface="Republika" charset="0"/>
              </a:rPr>
              <a:t>FINANCE</a:t>
            </a:r>
            <a:endParaRPr lang="en-US" altLang="sl-SI" sz="700" b="1">
              <a:solidFill>
                <a:schemeClr val="tx2"/>
              </a:solidFill>
              <a:latin typeface="Republika" charset="0"/>
              <a:ea typeface="Republika" charset="0"/>
              <a:cs typeface="Republika" charset="0"/>
            </a:endParaRPr>
          </a:p>
        </p:txBody>
      </p:sp>
      <p:pic>
        <p:nvPicPr>
          <p:cNvPr id="4" name="Picture 8" descr="grb moder za 10 pt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9"/>
          <p:cNvSpPr>
            <a:spLocks noGrp="1"/>
          </p:cNvSpPr>
          <p:nvPr>
            <p:ph type="ctrTitle" idx="4294967295"/>
          </p:nvPr>
        </p:nvSpPr>
        <p:spPr bwMode="auto">
          <a:xfrm>
            <a:off x="0" y="1857362"/>
            <a:ext cx="9144000" cy="21431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/>
          <a:lstStyle>
            <a:lvl1pPr>
              <a:defRPr sz="4400">
                <a:solidFill>
                  <a:srgbClr val="26417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 smtClean="0"/>
          </a:p>
        </p:txBody>
      </p:sp>
      <p:sp>
        <p:nvSpPr>
          <p:cNvPr id="4" name="Subtitle 10"/>
          <p:cNvSpPr>
            <a:spLocks noGrp="1"/>
          </p:cNvSpPr>
          <p:nvPr>
            <p:ph type="subTitle" idx="4294967295"/>
          </p:nvPr>
        </p:nvSpPr>
        <p:spPr bwMode="auto">
          <a:xfrm>
            <a:off x="5357818" y="6286520"/>
            <a:ext cx="3500462" cy="5714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/>
          <a:lstStyle>
            <a:lvl1pPr marL="0" indent="0" eaLnBrk="1" hangingPunct="1">
              <a:buFontTx/>
              <a:buNone/>
              <a:defRPr sz="1600">
                <a:solidFill>
                  <a:srgbClr val="26417E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sl-SI" dirty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31E006-9B25-4F04-A8A2-4B4BBD49299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D424-6220-4639-A3ED-5CB7141438B4}" type="datetimeFigureOut">
              <a:rPr lang="sl-SI" smtClean="0"/>
              <a:pPr/>
              <a:t>1.3.2017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6411B-1CAA-41B1-AF03-5B0BEF0F285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eva.zibrik@mf-rs.s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4104456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000099"/>
                </a:solidFill>
                <a:latin typeface="Comic Sans MS" pitchFamily="66" charset="0"/>
              </a:rPr>
              <a:t/>
            </a:r>
            <a:br>
              <a:rPr lang="sl-SI" b="1" dirty="0">
                <a:solidFill>
                  <a:srgbClr val="000099"/>
                </a:solidFill>
                <a:latin typeface="Comic Sans MS" pitchFamily="66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Establishing a Mass Valuation system: the experience of Slovenia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Izmir, Turkey, </a:t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27 February – 3</a:t>
            </a:r>
            <a:r>
              <a:rPr lang="sl-SI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Marc</a:t>
            </a:r>
            <a:r>
              <a:rPr lang="sl-SI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2017</a:t>
            </a:r>
            <a:r>
              <a:rPr lang="en-US" b="1" dirty="0" smtClean="0">
                <a:latin typeface="Comic Sans MS" pitchFamily="66" charset="0"/>
              </a:rPr>
              <a:t/>
            </a:r>
            <a:br>
              <a:rPr lang="en-US" b="1" dirty="0" smtClean="0">
                <a:latin typeface="Comic Sans MS" pitchFamily="66" charset="0"/>
              </a:rPr>
            </a:br>
            <a:endParaRPr lang="en-US" b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368152"/>
          </a:xfrm>
        </p:spPr>
        <p:txBody>
          <a:bodyPr>
            <a:normAutofit fontScale="70000" lnSpcReduction="20000"/>
          </a:bodyPr>
          <a:lstStyle/>
          <a:p>
            <a:endParaRPr lang="sl-SI" dirty="0" smtClean="0"/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Neva Žibrik, </a:t>
            </a:r>
            <a:r>
              <a:rPr lang="en-US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MSc</a:t>
            </a:r>
            <a:endParaRPr lang="en-US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2"/>
              </a:rPr>
              <a:t>Neva.zibrik@mf-rs.si</a:t>
            </a:r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r>
              <a:rPr lang="en-US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Ministry of finance, Republic of Slovenia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B3F1BC33-AD9F-4B3E-952E-DF4CF3D7CB74}" type="slidenum">
              <a:rPr lang="sl-SI"/>
              <a:pPr/>
              <a:t>10</a:t>
            </a:fld>
            <a:endParaRPr lang="sl-SI"/>
          </a:p>
        </p:txBody>
      </p:sp>
      <p:sp>
        <p:nvSpPr>
          <p:cNvPr id="208898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0D8635C-237F-4D2B-9AE9-0E04A7A1532E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10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80900" name="Text Box 3"/>
          <p:cNvSpPr txBox="1">
            <a:spLocks noChangeArrowheads="1"/>
          </p:cNvSpPr>
          <p:nvPr/>
        </p:nvSpPr>
        <p:spPr bwMode="auto">
          <a:xfrm>
            <a:off x="467544" y="1123950"/>
            <a:ext cx="83541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spcBef>
                <a:spcPts val="600"/>
              </a:spcBef>
              <a:defRPr/>
            </a:pPr>
            <a:r>
              <a:rPr lang="sl-SI" altLang="sl-SI" sz="2400" b="1" dirty="0" smtClean="0">
                <a:latin typeface="+mn-lt"/>
              </a:rPr>
              <a:t>(</a:t>
            </a:r>
            <a:r>
              <a:rPr lang="en-US" altLang="sl-SI" sz="2400" b="1" dirty="0" smtClean="0">
                <a:latin typeface="+mn-lt"/>
              </a:rPr>
              <a:t>all 2015 – October 2016</a:t>
            </a:r>
            <a:r>
              <a:rPr lang="sl-SI" altLang="sl-SI" sz="2400" b="1" dirty="0" smtClean="0">
                <a:latin typeface="+mn-lt"/>
              </a:rPr>
              <a:t>)</a:t>
            </a:r>
          </a:p>
        </p:txBody>
      </p:sp>
      <p:sp>
        <p:nvSpPr>
          <p:cNvPr id="80995" name="Title 18"/>
          <p:cNvSpPr txBox="1">
            <a:spLocks/>
          </p:cNvSpPr>
          <p:nvPr/>
        </p:nvSpPr>
        <p:spPr bwMode="auto">
          <a:xfrm>
            <a:off x="323850" y="332657"/>
            <a:ext cx="828675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sl-SI" sz="2800" b="1" dirty="0" smtClean="0">
                <a:latin typeface="Comic Sans MS" pitchFamily="66" charset="0"/>
              </a:rPr>
              <a:t>Price collection (from transfer tax and VAT)</a:t>
            </a:r>
            <a:endParaRPr lang="en-US" altLang="sl-SI" sz="2800" b="1" dirty="0">
              <a:latin typeface="Comic Sans MS" pitchFamily="66" charset="0"/>
            </a:endParaRPr>
          </a:p>
        </p:txBody>
      </p:sp>
      <p:graphicFrame>
        <p:nvGraphicFramePr>
          <p:cNvPr id="208902" name="Group 6"/>
          <p:cNvGraphicFramePr>
            <a:graphicFrameLocks noGrp="1"/>
          </p:cNvGraphicFramePr>
          <p:nvPr/>
        </p:nvGraphicFramePr>
        <p:xfrm>
          <a:off x="539750" y="1628777"/>
          <a:ext cx="7920682" cy="4788104"/>
        </p:xfrm>
        <a:graphic>
          <a:graphicData uri="http://schemas.openxmlformats.org/drawingml/2006/table">
            <a:tbl>
              <a:tblPr/>
              <a:tblGrid>
                <a:gridCol w="1944018"/>
                <a:gridCol w="1873914"/>
                <a:gridCol w="2051375"/>
                <a:gridCol w="2051375"/>
              </a:tblGrid>
              <a:tr h="8257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MODEL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</a:t>
                      </a:r>
                      <a:r>
                        <a:rPr kumimoji="0" lang="en-US" sz="20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sa</a:t>
                      </a:r>
                      <a:r>
                        <a:rPr kumimoji="0" lang="sl-SI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en-US" sz="20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Quality (free market) sales</a:t>
                      </a:r>
                      <a:endParaRPr kumimoji="0" lang="en-US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Share of quality sales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appartments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16167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13266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houses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8379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5585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garages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Farm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6948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Forest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3175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offices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Bussines prem.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Building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4351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3337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industy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2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land</a:t>
                      </a:r>
                      <a:endParaRPr kumimoji="0" lang="en-US" sz="2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kumimoji="0" 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64 %</a:t>
                      </a:r>
                      <a:endParaRPr kumimoji="0" 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7E1C0437-2601-4E2A-AA5A-ACBEBA155FA9}" type="slidenum">
              <a:rPr lang="sl-SI"/>
              <a:pPr/>
              <a:t>11</a:t>
            </a:fld>
            <a:endParaRPr lang="sl-SI"/>
          </a:p>
        </p:txBody>
      </p:sp>
      <p:sp>
        <p:nvSpPr>
          <p:cNvPr id="230402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E18F3FB-8191-49D3-84A7-93AF2B983444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11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230403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9800229E-0C31-4EB9-91F3-3C1928CCDEBE}" type="slidenum">
              <a:rPr lang="sl-SI" altLang="sl-SI" sz="800">
                <a:solidFill>
                  <a:srgbClr val="2E5B92"/>
                </a:solidFill>
              </a:rPr>
              <a:pPr algn="r" eaLnBrk="0" hangingPunct="0"/>
              <a:t>11</a:t>
            </a:fld>
            <a:endParaRPr lang="sl-SI" altLang="sl-SI" sz="800">
              <a:solidFill>
                <a:srgbClr val="2E5B92"/>
              </a:solidFill>
            </a:endParaRPr>
          </a:p>
        </p:txBody>
      </p:sp>
      <p:sp>
        <p:nvSpPr>
          <p:cNvPr id="230404" name="Title 18"/>
          <p:cNvSpPr>
            <a:spLocks noGrp="1"/>
          </p:cNvSpPr>
          <p:nvPr>
            <p:ph type="title" idx="4294967295"/>
          </p:nvPr>
        </p:nvSpPr>
        <p:spPr bwMode="auto">
          <a:xfrm>
            <a:off x="179388" y="188913"/>
            <a:ext cx="8713787" cy="71980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l-SI" altLang="sl-SI" sz="28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en-US" alt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Quality </a:t>
            </a:r>
            <a:r>
              <a:rPr lang="en-US" altLang="sl-SI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controle</a:t>
            </a:r>
            <a:endParaRPr lang="en-US" altLang="sl-SI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30405" name="Text Box 3"/>
          <p:cNvSpPr txBox="1">
            <a:spLocks noChangeArrowheads="1"/>
          </p:cNvSpPr>
          <p:nvPr/>
        </p:nvSpPr>
        <p:spPr bwMode="auto">
          <a:xfrm>
            <a:off x="179388" y="1989138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sl-SI" altLang="sl-SI" sz="2000" i="1" dirty="0" smtClean="0">
                <a:latin typeface="Calibri" pitchFamily="34" charset="0"/>
              </a:rPr>
              <a:t>MEDIAN:    1,03</a:t>
            </a:r>
            <a:endParaRPr lang="sl-SI" altLang="sl-SI" sz="2000" i="1" dirty="0">
              <a:latin typeface="Calibri" pitchFamily="34" charset="0"/>
            </a:endParaRPr>
          </a:p>
          <a:p>
            <a:pPr marL="457200" indent="-457200"/>
            <a:r>
              <a:rPr lang="sl-SI" altLang="sl-SI" sz="2000" i="1" dirty="0">
                <a:latin typeface="Calibri" pitchFamily="34" charset="0"/>
              </a:rPr>
              <a:t>AVG		    1,04</a:t>
            </a:r>
          </a:p>
          <a:p>
            <a:pPr marL="457200" indent="-457200"/>
            <a:r>
              <a:rPr lang="sl-SI" altLang="sl-SI" sz="2000" i="1" dirty="0">
                <a:latin typeface="Calibri" pitchFamily="34" charset="0"/>
              </a:rPr>
              <a:t>STDEV	    0,16</a:t>
            </a:r>
            <a:endParaRPr lang="sl-SI" altLang="sl-SI" sz="2400" i="1" dirty="0">
              <a:latin typeface="Calibri" pitchFamily="34" charset="0"/>
            </a:endParaRPr>
          </a:p>
        </p:txBody>
      </p:sp>
      <p:sp>
        <p:nvSpPr>
          <p:cNvPr id="230406" name="Title 18"/>
          <p:cNvSpPr>
            <a:spLocks/>
          </p:cNvSpPr>
          <p:nvPr/>
        </p:nvSpPr>
        <p:spPr bwMode="auto">
          <a:xfrm>
            <a:off x="179388" y="1412875"/>
            <a:ext cx="208835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sl-SI" sz="2400" b="1" i="1" dirty="0" smtClean="0">
                <a:solidFill>
                  <a:srgbClr val="2E5B92"/>
                </a:solidFill>
                <a:latin typeface="Calibri" pitchFamily="34" charset="0"/>
              </a:rPr>
              <a:t>k - </a:t>
            </a:r>
            <a:r>
              <a:rPr lang="en-US" altLang="sl-SI" sz="2400" b="1" i="1" dirty="0" err="1" smtClean="0">
                <a:solidFill>
                  <a:srgbClr val="2E5B92"/>
                </a:solidFill>
                <a:latin typeface="Calibri" pitchFamily="34" charset="0"/>
              </a:rPr>
              <a:t>aparments</a:t>
            </a:r>
            <a:r>
              <a:rPr lang="en-US" altLang="sl-SI" sz="2400" b="1" i="1" dirty="0" smtClean="0">
                <a:solidFill>
                  <a:srgbClr val="A50021"/>
                </a:solidFill>
                <a:latin typeface="Calibri" pitchFamily="34" charset="0"/>
              </a:rPr>
              <a:t> </a:t>
            </a:r>
            <a:endParaRPr lang="en-US" altLang="sl-SI" sz="2400" b="1" i="1" dirty="0">
              <a:solidFill>
                <a:srgbClr val="A50021"/>
              </a:solidFill>
              <a:latin typeface="Calibri" pitchFamily="34" charset="0"/>
            </a:endParaRPr>
          </a:p>
        </p:txBody>
      </p:sp>
      <p:pic>
        <p:nvPicPr>
          <p:cNvPr id="23040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1124744"/>
            <a:ext cx="6804025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B3F1BC33-AD9F-4B3E-952E-DF4CF3D7CB74}" type="slidenum">
              <a:rPr lang="sl-SI"/>
              <a:pPr/>
              <a:t>12</a:t>
            </a:fld>
            <a:endParaRPr lang="sl-SI"/>
          </a:p>
        </p:txBody>
      </p:sp>
      <p:sp>
        <p:nvSpPr>
          <p:cNvPr id="208898" name="Rectangle 7"/>
          <p:cNvSpPr txBox="1">
            <a:spLocks noGrp="1" noChangeArrowheads="1"/>
          </p:cNvSpPr>
          <p:nvPr/>
        </p:nvSpPr>
        <p:spPr bwMode="auto">
          <a:xfrm>
            <a:off x="8143875" y="6643688"/>
            <a:ext cx="10001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E0D8635C-237F-4D2B-9AE9-0E04A7A1532E}" type="slidenum">
              <a:rPr lang="sl-SI" altLang="sl-SI" sz="800">
                <a:solidFill>
                  <a:srgbClr val="2E5B92"/>
                </a:solidFill>
                <a:latin typeface="Arial Narrow" pitchFamily="34" charset="0"/>
              </a:rPr>
              <a:pPr algn="r" eaLnBrk="0" hangingPunct="0"/>
              <a:t>12</a:t>
            </a:fld>
            <a:endParaRPr lang="sl-SI" altLang="sl-SI" sz="800">
              <a:solidFill>
                <a:srgbClr val="2E5B92"/>
              </a:solidFill>
              <a:latin typeface="Arial Narrow" pitchFamily="34" charset="0"/>
            </a:endParaRPr>
          </a:p>
        </p:txBody>
      </p:sp>
      <p:sp>
        <p:nvSpPr>
          <p:cNvPr id="80995" name="Title 18"/>
          <p:cNvSpPr txBox="1">
            <a:spLocks/>
          </p:cNvSpPr>
          <p:nvPr/>
        </p:nvSpPr>
        <p:spPr bwMode="auto">
          <a:xfrm>
            <a:off x="323850" y="188640"/>
            <a:ext cx="84966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sl-SI" sz="2600" b="1" dirty="0" smtClean="0">
                <a:latin typeface="Comic Sans MS" pitchFamily="66" charset="0"/>
              </a:rPr>
              <a:t>Presentation of models:</a:t>
            </a:r>
          </a:p>
          <a:p>
            <a:r>
              <a:rPr lang="en-US" altLang="sl-SI" sz="2600" b="1" dirty="0" smtClean="0">
                <a:latin typeface="Comic Sans MS" pitchFamily="66" charset="0"/>
              </a:rPr>
              <a:t>formulas transformed in value zones and value tables (case for apartments)</a:t>
            </a:r>
            <a:endParaRPr lang="en-US" altLang="sl-SI" sz="2600" b="1" dirty="0">
              <a:latin typeface="Comic Sans MS" pitchFamily="66" charset="0"/>
            </a:endParaRPr>
          </a:p>
        </p:txBody>
      </p:sp>
      <p:pic>
        <p:nvPicPr>
          <p:cNvPr id="7" name="Picture 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266429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700808"/>
            <a:ext cx="5940152" cy="500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843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1772816"/>
            <a:ext cx="29257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60648"/>
            <a:ext cx="8353425" cy="64740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Implementing Mass Valuation</a:t>
            </a:r>
            <a:endParaRPr lang="en-US" sz="3000" dirty="0" smtClean="0">
              <a:latin typeface="Comic Sans MS" pitchFamily="66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23850" y="1196752"/>
            <a:ext cx="8640638" cy="5328592"/>
          </a:xfrm>
        </p:spPr>
        <p:txBody>
          <a:bodyPr>
            <a:normAutofit/>
          </a:bodyPr>
          <a:lstStyle/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first models took three years</a:t>
            </a:r>
          </a:p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From January 2012 valuation models are approved by the Government </a:t>
            </a:r>
          </a:p>
          <a:p>
            <a:pPr marL="358775" indent="-358775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 2012 Generalized Market Value (GMV) was annotated to all real estate (6,5 million) in real property register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Two revaluations: in 2014 and 2015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Total value for all real estates in Slovenia is estimated on 120 billion EUR (60 % of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wich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are residential properties)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endParaRPr lang="sl-SI" sz="12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36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Attempt of introducing Real property tax</a:t>
            </a:r>
            <a:r>
              <a:rPr 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in 2014</a:t>
            </a:r>
            <a:endParaRPr lang="en-US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23850" y="765175"/>
            <a:ext cx="8569325" cy="583217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Taxing all properties (only few exemptions)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economic and fiscal crisis the law proposal followed the idea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rise the revenue for 100 %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including all real estates in taxation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leaving the tax on business real estate at the existing average (0,7 %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raising the tax for residential properties (twice of average effective tax rate 0,08 %)</a:t>
            </a:r>
            <a:endParaRPr lang="sl-SI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redirect half of the revenue to the state budget, leaving to the municipalities same revenue as in a previous system.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Property Tax Act was adopted in a Parliament at the end of 2013 and was introduced with 1. 1. 2014.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188640"/>
            <a:ext cx="8569076" cy="50351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Constitutional court decision (March 2014)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76064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Tax Act is to be abolished due to</a:t>
            </a: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  <a:p>
            <a:pPr marL="266700" indent="-266700">
              <a:defRPr/>
            </a:pPr>
            <a:r>
              <a:rPr lang="en-US" sz="2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the tax base on GMV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which is determined by unconstitutional solutions in Real Property Mass Valuation Act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different rates by unfounded criteria</a:t>
            </a:r>
            <a:endParaRPr lang="en-US" sz="2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Not possible to appeal to all elements of the valuation</a:t>
            </a: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Mass valuation should not be used for taxes: 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Too many solutions in the implementing regulation and not in the law (legal uncertainty)</a:t>
            </a:r>
          </a:p>
          <a:p>
            <a:pPr marL="266700" indent="-266700"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The possibility of the owner to argue and influence the value is limited </a:t>
            </a:r>
          </a:p>
          <a:p>
            <a:pPr marL="266700" indent="-266700">
              <a:buFont typeface="Wingdings" pitchFamily="2" charset="2"/>
              <a:buNone/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endParaRPr lang="en-US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266700" indent="-266700">
              <a:defRPr/>
            </a:pPr>
            <a:endParaRPr lang="en-US" sz="2600" u="sng" dirty="0" smtClean="0"/>
          </a:p>
          <a:p>
            <a:pPr>
              <a:buNone/>
              <a:defRPr/>
            </a:pPr>
            <a:endParaRPr lang="en-US" alt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 of Mass Valuation 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5976664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ct val="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By the law Mass valuation system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is intended for tax and other public purposes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defined by law – GMV is publicly available</a:t>
            </a:r>
          </a:p>
          <a:p>
            <a:pPr>
              <a:spcBef>
                <a:spcPct val="0"/>
              </a:spcBef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By the decision of Constitutional court GMV can not be used for taxation</a:t>
            </a:r>
          </a:p>
          <a:p>
            <a:pPr>
              <a:spcBef>
                <a:spcPts val="0"/>
              </a:spcBef>
              <a:defRPr/>
            </a:pPr>
            <a:endParaRPr lang="en-US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Current public use: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For assessing the wealth of the applicants for different social benefits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In statistical analyses (calculating housing index, monitoring land price index, in calculating GDP etc.)</a:t>
            </a:r>
          </a:p>
          <a:p>
            <a:pPr>
              <a:spcBef>
                <a:spcPct val="0"/>
              </a:spcBef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For expropriation (compulsory purchase) and land consolidation in public interest (upgrading methodology which includes individual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valuers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Private use: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Banks – recommended by The National Bank (for setting the mortgage credit value, for assessing the capital adequacy …)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The Courts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Notaries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Appraisers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Individuals …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Broad 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use of collected market data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which are also publicly available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Actions for improving the situation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Slovenia asked IMF for revision of mass valuation system (the result shows that the system is internationally comparative and of high quality)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sl-SI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are trying to increase the understanding and 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acceptance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of mass valuation (workshops, establishment of professional body to monitor and verification of the system etc.)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sl-SI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are preparing new mass valuation law: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preserving the system as independent and multipurpose (</a:t>
            </a:r>
            <a:r>
              <a:rPr lang="en-US" altLang="sl-SI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promp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adapting to the market)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putting all relevant content in the law (Slovenian standard for mass valuation)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increasing legal security by adding possibility to argue the value in a case of special circumstances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- </a:t>
            </a:r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strengthening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the control over data in the registers</a:t>
            </a:r>
          </a:p>
          <a:p>
            <a:pPr>
              <a:lnSpc>
                <a:spcPts val="3575"/>
              </a:lnSpc>
              <a:spcBef>
                <a:spcPts val="600"/>
              </a:spcBef>
            </a:pP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3425" cy="4327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Recommendations</a:t>
            </a:r>
            <a:endParaRPr lang="en-US" sz="2800" dirty="0" smtClean="0">
              <a:latin typeface="Comic Sans MS" pitchFamily="66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Develop a system with full cooperation of all involved institutions and with wide professional </a:t>
            </a:r>
            <a:r>
              <a:rPr lang="en-US" altLang="sl-SI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consesus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(mass and individual valuation are complementary!).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sl-SI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Prepare concisely legal base (standardization, unification)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sl-SI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Try to establish mass valuation system as multipurpose and of high quality (data, models, up to date etc.), which will: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reduce marginal costs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 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widen the scope of use (more cost effective)</a:t>
            </a: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 -</a:t>
            </a:r>
            <a:r>
              <a:rPr lang="en-US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ensure the additional quality control.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sl-SI" altLang="sl-SI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l-SI" alt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I WISH GREAT SUCCESS TO YOUR PROJECT!</a:t>
            </a:r>
            <a:endParaRPr lang="en-US" altLang="sl-SI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7776864" cy="201622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Population: 2,1 million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Area: 20.273 km²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Levels of government: 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central  </a:t>
            </a: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local (212 municipalities)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Picture 10" descr="Rezultat iskanja slik za slovenija zemljevi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640"/>
            <a:ext cx="475252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424936" cy="57606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Situation before the development of mass valuation:</a:t>
            </a:r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Slovenia declared independence in 1991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Privatization enforced in 1991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Complete land book (ownership of all land) 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Complete land cadastre (parcels)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No building cadastre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333375"/>
            <a:ext cx="7848600" cy="619125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TAXATION</a:t>
            </a:r>
          </a:p>
          <a:p>
            <a:pPr marL="609600" indent="-609600" eaLnBrk="1" hangingPunct="1">
              <a:buFontTx/>
              <a:buNone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LOCAL GOVERNMENT (a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ll taxes are </a:t>
            </a:r>
            <a:r>
              <a:rPr lang="sl-SI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levied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and collected by central tax authority):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TAX ON (IMMOVABLE) PROPERTY</a:t>
            </a:r>
          </a:p>
          <a:p>
            <a:pPr marL="363538" indent="-363538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CHARGE FOR THE USE OF BUILDING LAND 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TRANSFER TAX (</a:t>
            </a:r>
            <a:r>
              <a:rPr lang="sl-SI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 SLOVENIA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2 %)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INHERITANCE AND GIFT TAX</a:t>
            </a:r>
          </a:p>
          <a:p>
            <a:pPr marL="609600" indent="-609600" eaLnBrk="1" hangingPunct="1">
              <a:buFontTx/>
              <a:buNone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endParaRPr lang="en-US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CENTRAL GOVERNMENT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VAT 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INCOME TAX ON CAPITAL GAIN</a:t>
            </a:r>
          </a:p>
          <a:p>
            <a:pPr marL="609600" indent="-609600" eaLnBrk="1" hangingPunct="1">
              <a:buFontTx/>
              <a:buNone/>
            </a:pPr>
            <a:endParaRPr lang="sl-SI" sz="2800" b="1" dirty="0" smtClean="0">
              <a:solidFill>
                <a:srgbClr val="0000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333375"/>
            <a:ext cx="8568952" cy="619125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sl-SI" sz="2800" b="1" dirty="0" smtClean="0">
                <a:latin typeface="Comic Sans MS" pitchFamily="66" charset="0"/>
              </a:rPr>
              <a:t>RECURANT TAXES ON REAL PROPERTY</a:t>
            </a:r>
          </a:p>
          <a:p>
            <a:pPr marL="0" indent="0" eaLnBrk="1" hangingPunct="1">
              <a:buFontTx/>
              <a:buNone/>
            </a:pPr>
            <a:r>
              <a:rPr lang="en-US" b="1" dirty="0" smtClean="0">
                <a:solidFill>
                  <a:srgbClr val="FF0066"/>
                </a:solidFill>
                <a:latin typeface="Comic Sans MS" pitchFamily="66" charset="0"/>
              </a:rPr>
              <a:t> </a:t>
            </a:r>
            <a:endParaRPr lang="sl-SI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908722"/>
          <a:ext cx="8568951" cy="568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576062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/>
                          <a:ea typeface="SimSun"/>
                          <a:cs typeface="Times New Roman"/>
                        </a:rPr>
                        <a:t>TAX ON (IMMOVABLE) PROPERTY</a:t>
                      </a:r>
                      <a:endParaRPr lang="sl-SI" sz="16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/>
                          <a:ea typeface="SimSun"/>
                          <a:cs typeface="Times New Roman"/>
                        </a:rPr>
                        <a:t>CHARGE FOR THE USE OF BUILDING GROUND</a:t>
                      </a:r>
                      <a:endParaRPr lang="sl-SI" sz="16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4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object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buildings, parts of buildings, apartments, garages,  business premises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Building land and buildings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8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Evidence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register (central)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municipal register (local)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Tax payer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physical persons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physical and legal persons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Tax base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Administrative value (no. of points X value of points)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/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Tax rates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In the law: 0,1 – 1,25 (progressive)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Rates set by municipalities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52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Exemptions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residential property of less than 160 m2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buildings for agriculture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cultural monuments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>
                          <a:latin typeface="Comic Sans MS" pitchFamily="66" charset="0"/>
                          <a:ea typeface="SimSun"/>
                          <a:cs typeface="Times New Roman"/>
                        </a:rPr>
                        <a:t>10 years for new resid. buildings</a:t>
                      </a:r>
                      <a:endParaRPr lang="sl-SI" sz="160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property used by embassies and international organizations, army and church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5 years for new </a:t>
                      </a:r>
                      <a:r>
                        <a:rPr lang="en-US" sz="1600" b="1" dirty="0" err="1">
                          <a:latin typeface="Comic Sans MS" pitchFamily="66" charset="0"/>
                          <a:ea typeface="SimSun"/>
                          <a:cs typeface="Times New Roman"/>
                        </a:rPr>
                        <a:t>resid</a:t>
                      </a:r>
                      <a:r>
                        <a:rPr lang="en-US" sz="1600" b="1" dirty="0">
                          <a:latin typeface="Comic Sans MS" pitchFamily="66" charset="0"/>
                          <a:ea typeface="SimSun"/>
                          <a:cs typeface="Times New Roman"/>
                        </a:rPr>
                        <a:t>. buildings</a:t>
                      </a:r>
                      <a:endParaRPr lang="sl-SI" sz="1600" dirty="0">
                        <a:latin typeface="Comic Sans MS" pitchFamily="66" charset="0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332656"/>
            <a:ext cx="8543925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lnSpc>
                <a:spcPts val="3575"/>
              </a:lnSpc>
              <a:spcAft>
                <a:spcPts val="1200"/>
              </a:spcAft>
            </a:pPr>
            <a:r>
              <a:rPr lang="en-US" sz="3200" b="1" dirty="0" smtClean="0">
                <a:latin typeface="Comic Sans MS" pitchFamily="66" charset="0"/>
              </a:rPr>
              <a:t>Problems with real estate tax system</a:t>
            </a:r>
            <a:endParaRPr lang="en-US" altLang="sl-SI" sz="3200" b="1" dirty="0" smtClean="0">
              <a:latin typeface="Comic Sans MS" pitchFamily="66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sl-SI" sz="2500" b="1" dirty="0" smtClean="0">
                <a:latin typeface="Comic Sans MS" pitchFamily="66" charset="0"/>
              </a:rPr>
              <a:t> </a:t>
            </a: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two incomparable systems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double taxation of physical persons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taxation limited to only certain types of real estate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relatively low income (200 million EU, 0,6 % of GDP, 15,5 % of total tax revenue of municipalities) 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arbitrary ‘valuation’ in municipalities (no common rules)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the understanding of a system as nontransparent and unfair 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unconstitutional solutions as determined by Constitutional court </a:t>
            </a:r>
          </a:p>
          <a:p>
            <a:pPr lvl="0">
              <a:spcAft>
                <a:spcPts val="600"/>
              </a:spcAft>
            </a:pPr>
            <a:r>
              <a:rPr 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the most often reason for tax complains (50 % of all tax complains).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1"/>
          <p:cNvSpPr/>
          <p:nvPr/>
        </p:nvSpPr>
        <p:spPr>
          <a:xfrm>
            <a:off x="323528" y="620688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POLITICAL INTENTION OF INTRODUCING UNIFORM REAL ESTATE TAX (from 1995)</a:t>
            </a:r>
          </a:p>
          <a:p>
            <a:pPr algn="ctr" eaLnBrk="1" hangingPunct="1"/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one uniform real estate tax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wide tax base (all real estates)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centralized evidences and valuation –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cost effectiveness, uniformity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setting the tax base on market value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transparency and fairness</a:t>
            </a:r>
          </a:p>
          <a:p>
            <a:pPr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tax can be used by municipalities as spatial and communal instrument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188640"/>
            <a:ext cx="8553201" cy="10081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mass valuation system in Sloveni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 lnSpcReduction="10000"/>
          </a:bodyPr>
          <a:lstStyle/>
          <a:p>
            <a:pPr marL="457200" indent="-457200">
              <a:spcBef>
                <a:spcPts val="600"/>
              </a:spcBef>
              <a:buNone/>
              <a:defRPr/>
            </a:pP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ONIX project (1997-1998)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supported by WB/IBRD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sl-SI" sz="11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Estate Registration Modernization Project (2000-2005)</a:t>
            </a:r>
            <a:r>
              <a:rPr lang="sl-SI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supported by the World Bank: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Digitalization of land cadastre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Establishment of </a:t>
            </a:r>
            <a:r>
              <a:rPr lang="sl-S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central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cadastre of buildings and real property register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Development of the platform for mass valuation 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Proposal for real estate tax system</a:t>
            </a:r>
          </a:p>
          <a:p>
            <a:pPr>
              <a:spcBef>
                <a:spcPts val="6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New legal frame: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- Real Property Mass Valuation Act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- Real</a:t>
            </a:r>
            <a:r>
              <a:rPr lang="sl-S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state Recording Act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- Law of Property Code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24863" cy="792162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Real Property Mass Valuation Act</a:t>
            </a:r>
            <a:r>
              <a:rPr lang="sl-SI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(2006)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85000" lnSpcReduction="20000"/>
          </a:bodyPr>
          <a:lstStyle/>
          <a:p>
            <a:pPr marL="361950" indent="-361950"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Mass valuation service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established at Surveying and mapping authority (SMA):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21 experts from different field of work (individual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valuers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geodets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civil and agricultural engineers, economists, mathematicians, computer experts etc.).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Law established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database for recording market data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(prices, rents)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Law regulates that mass valuation has to follow IVS and mass valuation methods and set the modeling procedures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New valuation every 4 years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Detailed rules and quality criteria are set in executive act</a:t>
            </a:r>
            <a:endParaRPr lang="sl-SI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sl-SI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Cost of establishment the evidences and mass valuation: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 million EUR (less than 8 % of exist</a:t>
            </a: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property taxation system revenue)</a:t>
            </a:r>
          </a:p>
          <a:p>
            <a:pPr>
              <a:spcAft>
                <a:spcPts val="600"/>
              </a:spcAft>
              <a:defRPr/>
            </a:pPr>
            <a:endParaRPr lang="en-US" sz="28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Words>1174</Words>
  <Application>Microsoft Office PowerPoint</Application>
  <PresentationFormat>On-screen Show (4:3)</PresentationFormat>
  <Paragraphs>213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Establishing a Mass Valuation system: the experience of Slovenia  Izmir, Turkey,  27 February – 3 March 2017 </vt:lpstr>
      <vt:lpstr>Slide 2</vt:lpstr>
      <vt:lpstr>Situation before the development of mass valuation:  - Slovenia declared independence in 1991 - Privatization enforced in 1991 - Complete land book (ownership of all land)  - Complete land cadastre (parcels) - No building cadastre </vt:lpstr>
      <vt:lpstr>Slide 4</vt:lpstr>
      <vt:lpstr>Slide 5</vt:lpstr>
      <vt:lpstr>Slide 6</vt:lpstr>
      <vt:lpstr>Slide 7</vt:lpstr>
      <vt:lpstr>Development of mass valuation system in Slovenia</vt:lpstr>
      <vt:lpstr>Real Property Mass Valuation Act (2006) </vt:lpstr>
      <vt:lpstr>Slide 10</vt:lpstr>
      <vt:lpstr>  Quality controle</vt:lpstr>
      <vt:lpstr>Slide 12</vt:lpstr>
      <vt:lpstr>Implementing Mass Valuation</vt:lpstr>
      <vt:lpstr>Attempt of introducing Real property tax in 2014</vt:lpstr>
      <vt:lpstr>Constitutional court decision (March 2014)</vt:lpstr>
      <vt:lpstr>Use of Mass Valuation </vt:lpstr>
      <vt:lpstr>Actions for improving the situation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 mass valuation system for modernizing property tax: the experience of Slovenia</dc:title>
  <dc:creator>Neva</dc:creator>
  <cp:lastModifiedBy>Neva</cp:lastModifiedBy>
  <cp:revision>83</cp:revision>
  <dcterms:created xsi:type="dcterms:W3CDTF">2017-02-26T17:08:41Z</dcterms:created>
  <dcterms:modified xsi:type="dcterms:W3CDTF">2017-03-01T04:50:27Z</dcterms:modified>
</cp:coreProperties>
</file>