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7" r:id="rId1"/>
  </p:sldMasterIdLst>
  <p:notesMasterIdLst>
    <p:notesMasterId r:id="rId35"/>
  </p:notesMasterIdLst>
  <p:handoutMasterIdLst>
    <p:handoutMasterId r:id="rId36"/>
  </p:handoutMasterIdLst>
  <p:sldIdLst>
    <p:sldId id="398" r:id="rId2"/>
    <p:sldId id="326" r:id="rId3"/>
    <p:sldId id="373" r:id="rId4"/>
    <p:sldId id="375" r:id="rId5"/>
    <p:sldId id="376" r:id="rId6"/>
    <p:sldId id="359" r:id="rId7"/>
    <p:sldId id="400" r:id="rId8"/>
    <p:sldId id="358" r:id="rId9"/>
    <p:sldId id="399" r:id="rId10"/>
    <p:sldId id="362" r:id="rId11"/>
    <p:sldId id="363" r:id="rId12"/>
    <p:sldId id="364" r:id="rId13"/>
    <p:sldId id="365" r:id="rId14"/>
    <p:sldId id="391" r:id="rId15"/>
    <p:sldId id="390" r:id="rId16"/>
    <p:sldId id="369" r:id="rId17"/>
    <p:sldId id="392" r:id="rId18"/>
    <p:sldId id="405" r:id="rId19"/>
    <p:sldId id="402" r:id="rId20"/>
    <p:sldId id="403" r:id="rId21"/>
    <p:sldId id="404" r:id="rId22"/>
    <p:sldId id="352" r:id="rId23"/>
    <p:sldId id="378" r:id="rId24"/>
    <p:sldId id="377" r:id="rId25"/>
    <p:sldId id="380" r:id="rId26"/>
    <p:sldId id="382" r:id="rId27"/>
    <p:sldId id="343" r:id="rId28"/>
    <p:sldId id="342" r:id="rId29"/>
    <p:sldId id="347" r:id="rId30"/>
    <p:sldId id="349" r:id="rId31"/>
    <p:sldId id="401" r:id="rId32"/>
    <p:sldId id="406" r:id="rId33"/>
    <p:sldId id="281" r:id="rId34"/>
  </p:sldIdLst>
  <p:sldSz cx="9144000" cy="6858000" type="screen4x3"/>
  <p:notesSz cx="6761163" cy="99425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11AF"/>
    <a:srgbClr val="1830A8"/>
    <a:srgbClr val="143CAC"/>
    <a:srgbClr val="3276A4"/>
    <a:srgbClr val="E0D6DF"/>
    <a:srgbClr val="D5C9D4"/>
    <a:srgbClr val="C5B3C4"/>
    <a:srgbClr val="F1F3F3"/>
    <a:srgbClr val="F2F2F2"/>
    <a:srgbClr val="378B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7" autoAdjust="0"/>
    <p:restoredTop sz="94640" autoAdjust="0"/>
  </p:normalViewPr>
  <p:slideViewPr>
    <p:cSldViewPr>
      <p:cViewPr varScale="1">
        <p:scale>
          <a:sx n="70" d="100"/>
          <a:sy n="70" d="100"/>
        </p:scale>
        <p:origin x="51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9BD2CC-FAB8-43DC-9E37-D4FE8961E68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2F085706-3CCB-400E-827B-926763817F23}">
      <dgm:prSet phldrT="[Metin]" custT="1"/>
      <dgm:spPr>
        <a:solidFill>
          <a:schemeClr val="accent6">
            <a:lumMod val="20000"/>
            <a:lumOff val="80000"/>
          </a:schemeClr>
        </a:solidFill>
        <a:ln>
          <a:solidFill>
            <a:schemeClr val="accent1"/>
          </a:solidFill>
        </a:ln>
      </dgm:spPr>
      <dgm:t>
        <a:bodyPr/>
        <a:lstStyle/>
        <a:p>
          <a:pPr algn="ctr" rtl="0"/>
          <a:r>
            <a:rPr kumimoji="0" lang="tr-TR" sz="1800" b="1"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İNTİKALİ YAPILMAMIŞ TARIMSAL ARAZİLERİN EDİNİMİ</a:t>
          </a:r>
          <a:endParaRPr lang="tr-TR" sz="1800" b="1" dirty="0">
            <a:solidFill>
              <a:srgbClr val="C00000"/>
            </a:solidFill>
            <a:latin typeface="Times New Roman" pitchFamily="18" charset="0"/>
            <a:cs typeface="Times New Roman" pitchFamily="18" charset="0"/>
          </a:endParaRPr>
        </a:p>
      </dgm:t>
    </dgm:pt>
    <dgm:pt modelId="{C548ECA6-3A02-4FAE-A3F7-3109105B36CE}" type="parTrans" cxnId="{4DA4C6AA-30DE-47B6-BC5D-6BD639E991BD}">
      <dgm:prSet/>
      <dgm:spPr/>
      <dgm:t>
        <a:bodyPr/>
        <a:lstStyle/>
        <a:p>
          <a:endParaRPr lang="tr-TR" sz="2000"/>
        </a:p>
      </dgm:t>
    </dgm:pt>
    <dgm:pt modelId="{2B88C5A9-64B6-49C3-AF49-090B959CF918}" type="sibTrans" cxnId="{4DA4C6AA-30DE-47B6-BC5D-6BD639E991BD}">
      <dgm:prSet/>
      <dgm:spPr/>
      <dgm:t>
        <a:bodyPr/>
        <a:lstStyle/>
        <a:p>
          <a:endParaRPr lang="tr-TR" sz="2000"/>
        </a:p>
      </dgm:t>
    </dgm:pt>
    <dgm:pt modelId="{ABF4D529-BA99-4102-BC43-9FD932340CC3}" type="pres">
      <dgm:prSet presAssocID="{E89BD2CC-FAB8-43DC-9E37-D4FE8961E68B}" presName="linear" presStyleCnt="0">
        <dgm:presLayoutVars>
          <dgm:animLvl val="lvl"/>
          <dgm:resizeHandles val="exact"/>
        </dgm:presLayoutVars>
      </dgm:prSet>
      <dgm:spPr/>
      <dgm:t>
        <a:bodyPr/>
        <a:lstStyle/>
        <a:p>
          <a:endParaRPr lang="tr-TR"/>
        </a:p>
      </dgm:t>
    </dgm:pt>
    <dgm:pt modelId="{46FFF4D9-F2EE-43D6-8AE6-E3F9349982C9}" type="pres">
      <dgm:prSet presAssocID="{2F085706-3CCB-400E-827B-926763817F23}" presName="parentText" presStyleLbl="node1" presStyleIdx="0" presStyleCnt="1" custScaleY="385945" custLinFactNeighborY="24570">
        <dgm:presLayoutVars>
          <dgm:chMax val="0"/>
          <dgm:bulletEnabled val="1"/>
        </dgm:presLayoutVars>
      </dgm:prSet>
      <dgm:spPr/>
      <dgm:t>
        <a:bodyPr/>
        <a:lstStyle/>
        <a:p>
          <a:endParaRPr lang="tr-TR"/>
        </a:p>
      </dgm:t>
    </dgm:pt>
  </dgm:ptLst>
  <dgm:cxnLst>
    <dgm:cxn modelId="{FDC774D0-1EA3-4A61-AC0C-C3EB7EC51292}" type="presOf" srcId="{E89BD2CC-FAB8-43DC-9E37-D4FE8961E68B}" destId="{ABF4D529-BA99-4102-BC43-9FD932340CC3}" srcOrd="0" destOrd="0" presId="urn:microsoft.com/office/officeart/2005/8/layout/vList2"/>
    <dgm:cxn modelId="{4DA4C6AA-30DE-47B6-BC5D-6BD639E991BD}" srcId="{E89BD2CC-FAB8-43DC-9E37-D4FE8961E68B}" destId="{2F085706-3CCB-400E-827B-926763817F23}" srcOrd="0" destOrd="0" parTransId="{C548ECA6-3A02-4FAE-A3F7-3109105B36CE}" sibTransId="{2B88C5A9-64B6-49C3-AF49-090B959CF918}"/>
    <dgm:cxn modelId="{5C7F7F21-A39E-41D4-8468-0EAC82A62AF3}" type="presOf" srcId="{2F085706-3CCB-400E-827B-926763817F23}" destId="{46FFF4D9-F2EE-43D6-8AE6-E3F9349982C9}" srcOrd="0" destOrd="0" presId="urn:microsoft.com/office/officeart/2005/8/layout/vList2"/>
    <dgm:cxn modelId="{7CB481AF-E18F-44A3-BC2A-7DDE27117970}" type="presParOf" srcId="{ABF4D529-BA99-4102-BC43-9FD932340CC3}" destId="{46FFF4D9-F2EE-43D6-8AE6-E3F9349982C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0778E62-F6E3-4C9A-AFA4-23F2EEDAA29C}"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4C170334-949D-4460-B337-A330026E1139}">
      <dgm:prSet phldrT="[Metin]" custT="1"/>
      <dgm:spPr>
        <a:solidFill>
          <a:schemeClr val="accent6">
            <a:lumMod val="20000"/>
            <a:lumOff val="80000"/>
          </a:schemeClr>
        </a:solidFill>
        <a:ln>
          <a:solidFill>
            <a:srgbClr val="3276A4"/>
          </a:solidFill>
        </a:ln>
      </dgm:spPr>
      <dgm:t>
        <a:bodyPr/>
        <a:lstStyle/>
        <a:p>
          <a:r>
            <a:rPr lang="tr-TR" sz="1400" b="1" dirty="0" smtClean="0">
              <a:solidFill>
                <a:schemeClr val="tx1"/>
              </a:solidFill>
              <a:latin typeface="Arial" pitchFamily="34" charset="0"/>
              <a:cs typeface="Arial" pitchFamily="34" charset="0"/>
            </a:rPr>
            <a:t>Yeter gelirli tarımsal arazileri verimli kılmak </a:t>
          </a:r>
          <a:endParaRPr lang="tr-TR" sz="1400" b="1" dirty="0">
            <a:solidFill>
              <a:schemeClr val="tx1"/>
            </a:solidFill>
            <a:latin typeface="Arial" pitchFamily="34" charset="0"/>
            <a:cs typeface="Arial" pitchFamily="34" charset="0"/>
          </a:endParaRPr>
        </a:p>
      </dgm:t>
    </dgm:pt>
    <dgm:pt modelId="{521AE4F2-3789-4F5B-9EFE-CCDF6FE28479}" type="parTrans" cxnId="{011B43A5-732E-4223-87D9-A0726C0C6E17}">
      <dgm:prSet/>
      <dgm:spPr/>
      <dgm:t>
        <a:bodyPr/>
        <a:lstStyle/>
        <a:p>
          <a:endParaRPr lang="tr-TR"/>
        </a:p>
      </dgm:t>
    </dgm:pt>
    <dgm:pt modelId="{01ECD535-DD79-4E69-B67D-CDC3770A0A21}" type="sibTrans" cxnId="{011B43A5-732E-4223-87D9-A0726C0C6E17}">
      <dgm:prSet/>
      <dgm:spPr>
        <a:solidFill>
          <a:schemeClr val="tx1">
            <a:lumMod val="95000"/>
            <a:lumOff val="5000"/>
          </a:schemeClr>
        </a:solidFill>
      </dgm:spPr>
      <dgm:t>
        <a:bodyPr/>
        <a:lstStyle/>
        <a:p>
          <a:endParaRPr lang="tr-TR"/>
        </a:p>
      </dgm:t>
    </dgm:pt>
    <dgm:pt modelId="{693024C5-CB83-4026-8423-64DB4E94A81A}">
      <dgm:prSet phldrT="[Metin]" custT="1"/>
      <dgm:spPr>
        <a:solidFill>
          <a:schemeClr val="accent6">
            <a:lumMod val="20000"/>
            <a:lumOff val="80000"/>
          </a:schemeClr>
        </a:solidFill>
        <a:ln>
          <a:solidFill>
            <a:srgbClr val="3276A4"/>
          </a:solidFill>
        </a:ln>
      </dgm:spPr>
      <dgm:t>
        <a:bodyPr/>
        <a:lstStyle/>
        <a:p>
          <a:r>
            <a:rPr lang="tr-TR" sz="1400" b="1" dirty="0" smtClean="0">
              <a:solidFill>
                <a:schemeClr val="tx1"/>
              </a:solidFill>
              <a:latin typeface="Arial" pitchFamily="34" charset="0"/>
              <a:cs typeface="Arial" pitchFamily="34" charset="0"/>
            </a:rPr>
            <a:t>Yeter gelirli tarımsal arazilerin büyüklüğünü artırmak</a:t>
          </a:r>
          <a:endParaRPr lang="tr-TR" sz="1400" b="1" dirty="0">
            <a:solidFill>
              <a:schemeClr val="tx1"/>
            </a:solidFill>
            <a:latin typeface="Arial" pitchFamily="34" charset="0"/>
            <a:cs typeface="Arial" pitchFamily="34" charset="0"/>
          </a:endParaRPr>
        </a:p>
      </dgm:t>
    </dgm:pt>
    <dgm:pt modelId="{FD8B5E31-0891-4167-9F8E-D64CDD16E26C}" type="parTrans" cxnId="{36C2B031-E6D8-4A49-821C-4F027C593447}">
      <dgm:prSet/>
      <dgm:spPr/>
      <dgm:t>
        <a:bodyPr/>
        <a:lstStyle/>
        <a:p>
          <a:endParaRPr lang="tr-TR"/>
        </a:p>
      </dgm:t>
    </dgm:pt>
    <dgm:pt modelId="{67F88EA6-907F-4BA3-9623-DB129467796E}" type="sibTrans" cxnId="{36C2B031-E6D8-4A49-821C-4F027C593447}">
      <dgm:prSet/>
      <dgm:spPr/>
      <dgm:t>
        <a:bodyPr/>
        <a:lstStyle/>
        <a:p>
          <a:endParaRPr lang="tr-TR"/>
        </a:p>
      </dgm:t>
    </dgm:pt>
    <dgm:pt modelId="{9F09281F-A8C8-4FC3-98A6-D8CEA003457F}">
      <dgm:prSet phldrT="[Metin]" custT="1"/>
      <dgm:spPr>
        <a:solidFill>
          <a:schemeClr val="accent6">
            <a:lumMod val="20000"/>
            <a:lumOff val="80000"/>
          </a:schemeClr>
        </a:solidFill>
        <a:ln>
          <a:solidFill>
            <a:srgbClr val="3276A4"/>
          </a:solidFill>
        </a:ln>
      </dgm:spPr>
      <dgm:t>
        <a:bodyPr/>
        <a:lstStyle/>
        <a:p>
          <a:r>
            <a:rPr lang="tr-TR" sz="2000" b="1" dirty="0" smtClean="0">
              <a:solidFill>
                <a:schemeClr val="tx1"/>
              </a:solidFill>
              <a:latin typeface="Times New Roman" pitchFamily="18" charset="0"/>
              <a:cs typeface="Times New Roman" pitchFamily="18" charset="0"/>
            </a:rPr>
            <a:t>Amaç</a:t>
          </a:r>
          <a:endParaRPr lang="tr-TR" sz="2000" b="1" dirty="0">
            <a:solidFill>
              <a:schemeClr val="tx1"/>
            </a:solidFill>
            <a:latin typeface="Times New Roman" pitchFamily="18" charset="0"/>
            <a:cs typeface="Times New Roman" pitchFamily="18" charset="0"/>
          </a:endParaRPr>
        </a:p>
      </dgm:t>
    </dgm:pt>
    <dgm:pt modelId="{86A5C4F5-F8F3-4CC0-9CB4-7C95027C88AE}" type="parTrans" cxnId="{90FA0857-D296-44F8-8486-70E97603260F}">
      <dgm:prSet/>
      <dgm:spPr/>
      <dgm:t>
        <a:bodyPr/>
        <a:lstStyle/>
        <a:p>
          <a:endParaRPr lang="tr-TR"/>
        </a:p>
      </dgm:t>
    </dgm:pt>
    <dgm:pt modelId="{F6D5695C-9173-4BFC-96D0-088BA160A6BF}" type="sibTrans" cxnId="{90FA0857-D296-44F8-8486-70E97603260F}">
      <dgm:prSet/>
      <dgm:spPr/>
      <dgm:t>
        <a:bodyPr/>
        <a:lstStyle/>
        <a:p>
          <a:endParaRPr lang="tr-TR"/>
        </a:p>
      </dgm:t>
    </dgm:pt>
    <dgm:pt modelId="{5A018682-EAF0-4CF0-8D14-690217A28147}" type="pres">
      <dgm:prSet presAssocID="{E0778E62-F6E3-4C9A-AFA4-23F2EEDAA29C}" presName="Name0" presStyleCnt="0">
        <dgm:presLayoutVars>
          <dgm:dir/>
          <dgm:resizeHandles val="exact"/>
        </dgm:presLayoutVars>
      </dgm:prSet>
      <dgm:spPr/>
    </dgm:pt>
    <dgm:pt modelId="{935C9B76-6805-45B7-877E-00CF80B495DC}" type="pres">
      <dgm:prSet presAssocID="{E0778E62-F6E3-4C9A-AFA4-23F2EEDAA29C}" presName="vNodes" presStyleCnt="0"/>
      <dgm:spPr/>
    </dgm:pt>
    <dgm:pt modelId="{36FC569A-9779-4C14-8F0E-9B410BCD7A9E}" type="pres">
      <dgm:prSet presAssocID="{4C170334-949D-4460-B337-A330026E1139}" presName="node" presStyleLbl="node1" presStyleIdx="0" presStyleCnt="3" custScaleX="1326261" custScaleY="143428" custLinFactX="200000" custLinFactY="-11013" custLinFactNeighborX="206641" custLinFactNeighborY="-100000">
        <dgm:presLayoutVars>
          <dgm:bulletEnabled val="1"/>
        </dgm:presLayoutVars>
      </dgm:prSet>
      <dgm:spPr/>
      <dgm:t>
        <a:bodyPr/>
        <a:lstStyle/>
        <a:p>
          <a:endParaRPr lang="tr-TR"/>
        </a:p>
      </dgm:t>
    </dgm:pt>
    <dgm:pt modelId="{7025B691-1CAB-435D-B521-F5F0E8C55990}" type="pres">
      <dgm:prSet presAssocID="{01ECD535-DD79-4E69-B67D-CDC3770A0A21}" presName="spacerT" presStyleCnt="0"/>
      <dgm:spPr/>
    </dgm:pt>
    <dgm:pt modelId="{F204F3F4-FC25-417E-A5AD-3BF795195296}" type="pres">
      <dgm:prSet presAssocID="{01ECD535-DD79-4E69-B67D-CDC3770A0A21}" presName="sibTrans" presStyleLbl="sibTrans2D1" presStyleIdx="0" presStyleCnt="2" custLinFactX="300000" custLinFactY="-32983" custLinFactNeighborX="392582" custLinFactNeighborY="-100000"/>
      <dgm:spPr/>
      <dgm:t>
        <a:bodyPr/>
        <a:lstStyle/>
        <a:p>
          <a:endParaRPr lang="tr-TR"/>
        </a:p>
      </dgm:t>
    </dgm:pt>
    <dgm:pt modelId="{E99B0B1E-E90C-4CCA-AE55-CE9E09DBC55C}" type="pres">
      <dgm:prSet presAssocID="{01ECD535-DD79-4E69-B67D-CDC3770A0A21}" presName="spacerB" presStyleCnt="0"/>
      <dgm:spPr/>
    </dgm:pt>
    <dgm:pt modelId="{A8CBDB90-8658-4EE1-A20E-10041D6BD9E4}" type="pres">
      <dgm:prSet presAssocID="{693024C5-CB83-4026-8423-64DB4E94A81A}" presName="node" presStyleLbl="node1" presStyleIdx="1" presStyleCnt="3" custScaleX="1301528" custScaleY="153712" custLinFactX="200000" custLinFactY="-9563" custLinFactNeighborX="221878" custLinFactNeighborY="-100000">
        <dgm:presLayoutVars>
          <dgm:bulletEnabled val="1"/>
        </dgm:presLayoutVars>
      </dgm:prSet>
      <dgm:spPr/>
      <dgm:t>
        <a:bodyPr/>
        <a:lstStyle/>
        <a:p>
          <a:endParaRPr lang="tr-TR"/>
        </a:p>
      </dgm:t>
    </dgm:pt>
    <dgm:pt modelId="{6158E7DD-D772-4715-AA00-D03DA799C36A}" type="pres">
      <dgm:prSet presAssocID="{E0778E62-F6E3-4C9A-AFA4-23F2EEDAA29C}" presName="sibTransLast" presStyleLbl="sibTrans2D1" presStyleIdx="1" presStyleCnt="2"/>
      <dgm:spPr/>
      <dgm:t>
        <a:bodyPr/>
        <a:lstStyle/>
        <a:p>
          <a:endParaRPr lang="tr-TR"/>
        </a:p>
      </dgm:t>
    </dgm:pt>
    <dgm:pt modelId="{F00183B6-63DC-4172-B1E7-994071A17233}" type="pres">
      <dgm:prSet presAssocID="{E0778E62-F6E3-4C9A-AFA4-23F2EEDAA29C}" presName="connectorText" presStyleLbl="sibTrans2D1" presStyleIdx="1" presStyleCnt="2"/>
      <dgm:spPr/>
      <dgm:t>
        <a:bodyPr/>
        <a:lstStyle/>
        <a:p>
          <a:endParaRPr lang="tr-TR"/>
        </a:p>
      </dgm:t>
    </dgm:pt>
    <dgm:pt modelId="{E4C77200-A1C3-42EA-8374-A25EC30779B0}" type="pres">
      <dgm:prSet presAssocID="{E0778E62-F6E3-4C9A-AFA4-23F2EEDAA29C}" presName="lastNode" presStyleLbl="node1" presStyleIdx="2" presStyleCnt="3" custScaleX="195225" custLinFactX="-500000" custLinFactNeighborX="-547553" custLinFactNeighborY="-1319">
        <dgm:presLayoutVars>
          <dgm:bulletEnabled val="1"/>
        </dgm:presLayoutVars>
      </dgm:prSet>
      <dgm:spPr/>
      <dgm:t>
        <a:bodyPr/>
        <a:lstStyle/>
        <a:p>
          <a:endParaRPr lang="tr-TR"/>
        </a:p>
      </dgm:t>
    </dgm:pt>
  </dgm:ptLst>
  <dgm:cxnLst>
    <dgm:cxn modelId="{6BD94F68-2360-4C75-B561-16C2BA5F368C}" type="presOf" srcId="{693024C5-CB83-4026-8423-64DB4E94A81A}" destId="{A8CBDB90-8658-4EE1-A20E-10041D6BD9E4}" srcOrd="0" destOrd="0" presId="urn:microsoft.com/office/officeart/2005/8/layout/equation2"/>
    <dgm:cxn modelId="{011B43A5-732E-4223-87D9-A0726C0C6E17}" srcId="{E0778E62-F6E3-4C9A-AFA4-23F2EEDAA29C}" destId="{4C170334-949D-4460-B337-A330026E1139}" srcOrd="0" destOrd="0" parTransId="{521AE4F2-3789-4F5B-9EFE-CCDF6FE28479}" sibTransId="{01ECD535-DD79-4E69-B67D-CDC3770A0A21}"/>
    <dgm:cxn modelId="{9C63C1D2-FA6D-4F74-AEBC-8ED08C27E2D0}" type="presOf" srcId="{01ECD535-DD79-4E69-B67D-CDC3770A0A21}" destId="{F204F3F4-FC25-417E-A5AD-3BF795195296}" srcOrd="0" destOrd="0" presId="urn:microsoft.com/office/officeart/2005/8/layout/equation2"/>
    <dgm:cxn modelId="{FA51825C-087A-4B1C-96C9-13E33AC9D6CC}" type="presOf" srcId="{67F88EA6-907F-4BA3-9623-DB129467796E}" destId="{6158E7DD-D772-4715-AA00-D03DA799C36A}" srcOrd="0" destOrd="0" presId="urn:microsoft.com/office/officeart/2005/8/layout/equation2"/>
    <dgm:cxn modelId="{90FA0857-D296-44F8-8486-70E97603260F}" srcId="{E0778E62-F6E3-4C9A-AFA4-23F2EEDAA29C}" destId="{9F09281F-A8C8-4FC3-98A6-D8CEA003457F}" srcOrd="2" destOrd="0" parTransId="{86A5C4F5-F8F3-4CC0-9CB4-7C95027C88AE}" sibTransId="{F6D5695C-9173-4BFC-96D0-088BA160A6BF}"/>
    <dgm:cxn modelId="{DF6D205E-1366-4FA3-8F8A-3469368D143A}" type="presOf" srcId="{E0778E62-F6E3-4C9A-AFA4-23F2EEDAA29C}" destId="{5A018682-EAF0-4CF0-8D14-690217A28147}" srcOrd="0" destOrd="0" presId="urn:microsoft.com/office/officeart/2005/8/layout/equation2"/>
    <dgm:cxn modelId="{DC00B371-2CC8-4A87-BF6D-600208B390D4}" type="presOf" srcId="{4C170334-949D-4460-B337-A330026E1139}" destId="{36FC569A-9779-4C14-8F0E-9B410BCD7A9E}" srcOrd="0" destOrd="0" presId="urn:microsoft.com/office/officeart/2005/8/layout/equation2"/>
    <dgm:cxn modelId="{6766B443-D84F-4425-A9A1-755709D844D0}" type="presOf" srcId="{9F09281F-A8C8-4FC3-98A6-D8CEA003457F}" destId="{E4C77200-A1C3-42EA-8374-A25EC30779B0}" srcOrd="0" destOrd="0" presId="urn:microsoft.com/office/officeart/2005/8/layout/equation2"/>
    <dgm:cxn modelId="{330C59DE-1613-4190-BBB1-84E7C6823AC4}" type="presOf" srcId="{67F88EA6-907F-4BA3-9623-DB129467796E}" destId="{F00183B6-63DC-4172-B1E7-994071A17233}" srcOrd="1" destOrd="0" presId="urn:microsoft.com/office/officeart/2005/8/layout/equation2"/>
    <dgm:cxn modelId="{36C2B031-E6D8-4A49-821C-4F027C593447}" srcId="{E0778E62-F6E3-4C9A-AFA4-23F2EEDAA29C}" destId="{693024C5-CB83-4026-8423-64DB4E94A81A}" srcOrd="1" destOrd="0" parTransId="{FD8B5E31-0891-4167-9F8E-D64CDD16E26C}" sibTransId="{67F88EA6-907F-4BA3-9623-DB129467796E}"/>
    <dgm:cxn modelId="{E16858FC-A72D-4EE0-8F87-B723C296BB1F}" type="presParOf" srcId="{5A018682-EAF0-4CF0-8D14-690217A28147}" destId="{935C9B76-6805-45B7-877E-00CF80B495DC}" srcOrd="0" destOrd="0" presId="urn:microsoft.com/office/officeart/2005/8/layout/equation2"/>
    <dgm:cxn modelId="{E27B3C2E-906A-4CBC-8761-E86F803F4EA5}" type="presParOf" srcId="{935C9B76-6805-45B7-877E-00CF80B495DC}" destId="{36FC569A-9779-4C14-8F0E-9B410BCD7A9E}" srcOrd="0" destOrd="0" presId="urn:microsoft.com/office/officeart/2005/8/layout/equation2"/>
    <dgm:cxn modelId="{4CA85798-6633-478B-B7C2-804FDE4A26D0}" type="presParOf" srcId="{935C9B76-6805-45B7-877E-00CF80B495DC}" destId="{7025B691-1CAB-435D-B521-F5F0E8C55990}" srcOrd="1" destOrd="0" presId="urn:microsoft.com/office/officeart/2005/8/layout/equation2"/>
    <dgm:cxn modelId="{EAE96F61-2A6A-4364-B8EF-1A203BE54C6B}" type="presParOf" srcId="{935C9B76-6805-45B7-877E-00CF80B495DC}" destId="{F204F3F4-FC25-417E-A5AD-3BF795195296}" srcOrd="2" destOrd="0" presId="urn:microsoft.com/office/officeart/2005/8/layout/equation2"/>
    <dgm:cxn modelId="{DBC840AD-8F27-4C87-B0E6-9CEEAA41A9AB}" type="presParOf" srcId="{935C9B76-6805-45B7-877E-00CF80B495DC}" destId="{E99B0B1E-E90C-4CCA-AE55-CE9E09DBC55C}" srcOrd="3" destOrd="0" presId="urn:microsoft.com/office/officeart/2005/8/layout/equation2"/>
    <dgm:cxn modelId="{968CF8EE-E354-42EF-B9B6-6F66E795FA9B}" type="presParOf" srcId="{935C9B76-6805-45B7-877E-00CF80B495DC}" destId="{A8CBDB90-8658-4EE1-A20E-10041D6BD9E4}" srcOrd="4" destOrd="0" presId="urn:microsoft.com/office/officeart/2005/8/layout/equation2"/>
    <dgm:cxn modelId="{ED190E2A-D1EF-45B9-BF00-624FA0E0F4CE}" type="presParOf" srcId="{5A018682-EAF0-4CF0-8D14-690217A28147}" destId="{6158E7DD-D772-4715-AA00-D03DA799C36A}" srcOrd="1" destOrd="0" presId="urn:microsoft.com/office/officeart/2005/8/layout/equation2"/>
    <dgm:cxn modelId="{B6130B3F-0289-425C-9907-CF1BB875B10A}" type="presParOf" srcId="{6158E7DD-D772-4715-AA00-D03DA799C36A}" destId="{F00183B6-63DC-4172-B1E7-994071A17233}" srcOrd="0" destOrd="0" presId="urn:microsoft.com/office/officeart/2005/8/layout/equation2"/>
    <dgm:cxn modelId="{5E5AA7C9-EE78-4F72-AA7F-D3860E2A486A}" type="presParOf" srcId="{5A018682-EAF0-4CF0-8D14-690217A28147}" destId="{E4C77200-A1C3-42EA-8374-A25EC30779B0}" srcOrd="2" destOrd="0" presId="urn:microsoft.com/office/officeart/2005/8/layout/equation2"/>
  </dgm:cxnLst>
  <dgm:bg/>
  <dgm:whole>
    <a:ln>
      <a:noFill/>
    </a:ln>
  </dgm:whole>
  <dgm:extLst>
    <a:ext uri="http://schemas.microsoft.com/office/drawing/2008/diagram">
      <dsp:dataModelExt xmlns:dsp="http://schemas.microsoft.com/office/drawing/2008/diagram" relId="rId2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9BD2CC-FAB8-43DC-9E37-D4FE8961E68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2F085706-3CCB-400E-827B-926763817F23}">
      <dgm:prSet phldrT="[Metin]" custT="1">
        <dgm:style>
          <a:lnRef idx="1">
            <a:schemeClr val="accent3"/>
          </a:lnRef>
          <a:fillRef idx="2">
            <a:schemeClr val="accent3"/>
          </a:fillRef>
          <a:effectRef idx="1">
            <a:schemeClr val="accent3"/>
          </a:effectRef>
          <a:fontRef idx="minor">
            <a:schemeClr val="dk1"/>
          </a:fontRef>
        </dgm:style>
      </dgm:prSet>
      <dgm:spPr/>
      <dgm:t>
        <a:bodyPr/>
        <a:lstStyle/>
        <a:p>
          <a:pPr algn="ctr" rtl="0"/>
          <a:r>
            <a:rPr kumimoji="0" lang="tr-TR"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Talep olması durumunda;  </a:t>
          </a:r>
          <a:endParaRPr lang="tr-TR" sz="1600" dirty="0">
            <a:latin typeface="Arial" pitchFamily="34" charset="0"/>
            <a:cs typeface="Arial" pitchFamily="34" charset="0"/>
          </a:endParaRPr>
        </a:p>
      </dgm:t>
    </dgm:pt>
    <dgm:pt modelId="{C548ECA6-3A02-4FAE-A3F7-3109105B36CE}" type="parTrans" cxnId="{4DA4C6AA-30DE-47B6-BC5D-6BD639E991BD}">
      <dgm:prSet/>
      <dgm:spPr/>
      <dgm:t>
        <a:bodyPr/>
        <a:lstStyle/>
        <a:p>
          <a:endParaRPr lang="tr-TR" sz="1400"/>
        </a:p>
      </dgm:t>
    </dgm:pt>
    <dgm:pt modelId="{2B88C5A9-64B6-49C3-AF49-090B959CF918}" type="sibTrans" cxnId="{4DA4C6AA-30DE-47B6-BC5D-6BD639E991BD}">
      <dgm:prSet/>
      <dgm:spPr/>
      <dgm:t>
        <a:bodyPr/>
        <a:lstStyle/>
        <a:p>
          <a:endParaRPr lang="tr-TR" sz="1400"/>
        </a:p>
      </dgm:t>
    </dgm:pt>
    <dgm:pt modelId="{C6E5EAE1-55BE-4A70-AE07-3DC15D9C4B82}">
      <dgm:prSet custT="1">
        <dgm:style>
          <a:lnRef idx="1">
            <a:schemeClr val="accent3"/>
          </a:lnRef>
          <a:fillRef idx="2">
            <a:schemeClr val="accent3"/>
          </a:fillRef>
          <a:effectRef idx="1">
            <a:schemeClr val="accent3"/>
          </a:effectRef>
          <a:fontRef idx="minor">
            <a:schemeClr val="dk1"/>
          </a:fontRef>
        </dgm:style>
      </dgm:prSet>
      <dgm:spPr/>
      <dgm:t>
        <a:bodyPr/>
        <a:lstStyle/>
        <a:p>
          <a:r>
            <a:rPr lang="tr-TR" sz="1600" b="1" dirty="0" smtClean="0">
              <a:solidFill>
                <a:schemeClr val="tx1"/>
              </a:solidFill>
              <a:latin typeface="Arial" pitchFamily="34" charset="0"/>
              <a:cs typeface="Arial" pitchFamily="34" charset="0"/>
            </a:rPr>
            <a:t>          - Hissedarların</a:t>
          </a:r>
          <a:endParaRPr lang="tr-TR" sz="1600" b="1" dirty="0">
            <a:solidFill>
              <a:schemeClr val="tx1"/>
            </a:solidFill>
            <a:latin typeface="Arial" pitchFamily="34" charset="0"/>
            <a:cs typeface="Arial" pitchFamily="34" charset="0"/>
          </a:endParaRPr>
        </a:p>
      </dgm:t>
    </dgm:pt>
    <dgm:pt modelId="{120E2410-5469-4C8D-A9E3-45FAB171ADA6}" type="parTrans" cxnId="{5507A2B0-68EE-4DE2-AB75-C7B941726F1B}">
      <dgm:prSet/>
      <dgm:spPr/>
      <dgm:t>
        <a:bodyPr/>
        <a:lstStyle/>
        <a:p>
          <a:endParaRPr lang="tr-TR" sz="1400"/>
        </a:p>
      </dgm:t>
    </dgm:pt>
    <dgm:pt modelId="{127CD3AB-A19C-4DEB-A07E-9D1734382F62}" type="sibTrans" cxnId="{5507A2B0-68EE-4DE2-AB75-C7B941726F1B}">
      <dgm:prSet/>
      <dgm:spPr/>
      <dgm:t>
        <a:bodyPr/>
        <a:lstStyle/>
        <a:p>
          <a:endParaRPr lang="tr-TR" sz="1400"/>
        </a:p>
      </dgm:t>
    </dgm:pt>
    <dgm:pt modelId="{96671497-B63F-4F4C-9D16-7462F2047288}">
      <dgm:prSet phldrT="[Metin]" custT="1">
        <dgm:style>
          <a:lnRef idx="1">
            <a:schemeClr val="accent3"/>
          </a:lnRef>
          <a:fillRef idx="2">
            <a:schemeClr val="accent3"/>
          </a:fillRef>
          <a:effectRef idx="1">
            <a:schemeClr val="accent3"/>
          </a:effectRef>
          <a:fontRef idx="minor">
            <a:schemeClr val="dk1"/>
          </a:fontRef>
        </dgm:style>
      </dgm:prSet>
      <dgm:spPr/>
      <dgm:t>
        <a:bodyPr/>
        <a:lstStyle/>
        <a:p>
          <a:pPr rtl="0"/>
          <a:r>
            <a:rPr kumimoji="0" lang="tr-TR"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Mirasçılar </a:t>
          </a:r>
          <a:endParaRPr lang="tr-TR" sz="1600" dirty="0">
            <a:latin typeface="Arial" pitchFamily="34" charset="0"/>
            <a:cs typeface="Arial" pitchFamily="34" charset="0"/>
          </a:endParaRPr>
        </a:p>
      </dgm:t>
    </dgm:pt>
    <dgm:pt modelId="{16CC731C-D993-4685-9014-0FE149DEE1ED}" type="parTrans" cxnId="{6263F400-4D49-4C80-A894-636FE9EFEFAF}">
      <dgm:prSet/>
      <dgm:spPr/>
      <dgm:t>
        <a:bodyPr/>
        <a:lstStyle/>
        <a:p>
          <a:endParaRPr lang="tr-TR" sz="1400"/>
        </a:p>
      </dgm:t>
    </dgm:pt>
    <dgm:pt modelId="{D918018A-1F32-4893-B50D-FCA9E61C59B0}" type="sibTrans" cxnId="{6263F400-4D49-4C80-A894-636FE9EFEFAF}">
      <dgm:prSet/>
      <dgm:spPr/>
      <dgm:t>
        <a:bodyPr/>
        <a:lstStyle/>
        <a:p>
          <a:endParaRPr lang="tr-TR" sz="1400"/>
        </a:p>
      </dgm:t>
    </dgm:pt>
    <dgm:pt modelId="{992E94C6-6889-48B6-9331-35D2611D1F72}">
      <dgm:prSet custT="1">
        <dgm:style>
          <a:lnRef idx="1">
            <a:schemeClr val="accent3"/>
          </a:lnRef>
          <a:fillRef idx="2">
            <a:schemeClr val="accent3"/>
          </a:fillRef>
          <a:effectRef idx="1">
            <a:schemeClr val="accent3"/>
          </a:effectRef>
          <a:fontRef idx="minor">
            <a:schemeClr val="dk1"/>
          </a:fontRef>
        </dgm:style>
      </dgm:prSet>
      <dgm:spPr/>
      <dgm:t>
        <a:bodyPr/>
        <a:lstStyle/>
        <a:p>
          <a:r>
            <a:rPr lang="tr-TR" sz="1600" b="1" dirty="0" smtClean="0">
              <a:solidFill>
                <a:schemeClr val="tx1"/>
              </a:solidFill>
              <a:latin typeface="Arial" pitchFamily="34" charset="0"/>
              <a:cs typeface="Arial" pitchFamily="34" charset="0"/>
            </a:rPr>
            <a:t>          - Fiili kullanıcılar </a:t>
          </a:r>
          <a:endParaRPr lang="tr-TR" sz="1600" b="1" dirty="0">
            <a:solidFill>
              <a:schemeClr val="tx1"/>
            </a:solidFill>
            <a:latin typeface="Arial" pitchFamily="34" charset="0"/>
            <a:cs typeface="Arial" pitchFamily="34" charset="0"/>
          </a:endParaRPr>
        </a:p>
      </dgm:t>
    </dgm:pt>
    <dgm:pt modelId="{CDF3D78D-544F-435B-BE11-33385DB112E9}" type="parTrans" cxnId="{698B0DD4-0E43-4616-9E33-6EDED3FE1F81}">
      <dgm:prSet/>
      <dgm:spPr/>
      <dgm:t>
        <a:bodyPr/>
        <a:lstStyle/>
        <a:p>
          <a:endParaRPr lang="tr-TR" sz="1400"/>
        </a:p>
      </dgm:t>
    </dgm:pt>
    <dgm:pt modelId="{146CA8C5-88DD-440B-ABE5-68B8E7C5C358}" type="sibTrans" cxnId="{698B0DD4-0E43-4616-9E33-6EDED3FE1F81}">
      <dgm:prSet/>
      <dgm:spPr/>
      <dgm:t>
        <a:bodyPr/>
        <a:lstStyle/>
        <a:p>
          <a:endParaRPr lang="tr-TR" sz="1400"/>
        </a:p>
      </dgm:t>
    </dgm:pt>
    <dgm:pt modelId="{ABF4D529-BA99-4102-BC43-9FD932340CC3}" type="pres">
      <dgm:prSet presAssocID="{E89BD2CC-FAB8-43DC-9E37-D4FE8961E68B}" presName="linear" presStyleCnt="0">
        <dgm:presLayoutVars>
          <dgm:animLvl val="lvl"/>
          <dgm:resizeHandles val="exact"/>
        </dgm:presLayoutVars>
      </dgm:prSet>
      <dgm:spPr/>
      <dgm:t>
        <a:bodyPr/>
        <a:lstStyle/>
        <a:p>
          <a:endParaRPr lang="tr-TR"/>
        </a:p>
      </dgm:t>
    </dgm:pt>
    <dgm:pt modelId="{46FFF4D9-F2EE-43D6-8AE6-E3F9349982C9}" type="pres">
      <dgm:prSet presAssocID="{2F085706-3CCB-400E-827B-926763817F23}" presName="parentText" presStyleLbl="node1" presStyleIdx="0" presStyleCnt="4">
        <dgm:presLayoutVars>
          <dgm:chMax val="0"/>
          <dgm:bulletEnabled val="1"/>
        </dgm:presLayoutVars>
      </dgm:prSet>
      <dgm:spPr/>
      <dgm:t>
        <a:bodyPr/>
        <a:lstStyle/>
        <a:p>
          <a:endParaRPr lang="tr-TR"/>
        </a:p>
      </dgm:t>
    </dgm:pt>
    <dgm:pt modelId="{A73917CF-BBC5-47C7-AE3C-829F1933C257}" type="pres">
      <dgm:prSet presAssocID="{2B88C5A9-64B6-49C3-AF49-090B959CF918}" presName="spacer" presStyleCnt="0"/>
      <dgm:spPr/>
    </dgm:pt>
    <dgm:pt modelId="{1092EA80-EA58-4672-8CF4-2C4549E5B8BB}" type="pres">
      <dgm:prSet presAssocID="{C6E5EAE1-55BE-4A70-AE07-3DC15D9C4B82}" presName="parentText" presStyleLbl="node1" presStyleIdx="1" presStyleCnt="4">
        <dgm:presLayoutVars>
          <dgm:chMax val="0"/>
          <dgm:bulletEnabled val="1"/>
        </dgm:presLayoutVars>
      </dgm:prSet>
      <dgm:spPr/>
      <dgm:t>
        <a:bodyPr/>
        <a:lstStyle/>
        <a:p>
          <a:endParaRPr lang="tr-TR"/>
        </a:p>
      </dgm:t>
    </dgm:pt>
    <dgm:pt modelId="{3AABF23E-0460-41AA-8B3D-816D08B95229}" type="pres">
      <dgm:prSet presAssocID="{127CD3AB-A19C-4DEB-A07E-9D1734382F62}" presName="spacer" presStyleCnt="0"/>
      <dgm:spPr/>
    </dgm:pt>
    <dgm:pt modelId="{A86EB9DC-1855-4474-AB8A-800380A380BF}" type="pres">
      <dgm:prSet presAssocID="{96671497-B63F-4F4C-9D16-7462F2047288}" presName="parentText" presStyleLbl="node1" presStyleIdx="2" presStyleCnt="4">
        <dgm:presLayoutVars>
          <dgm:chMax val="0"/>
          <dgm:bulletEnabled val="1"/>
        </dgm:presLayoutVars>
      </dgm:prSet>
      <dgm:spPr/>
      <dgm:t>
        <a:bodyPr/>
        <a:lstStyle/>
        <a:p>
          <a:endParaRPr lang="tr-TR"/>
        </a:p>
      </dgm:t>
    </dgm:pt>
    <dgm:pt modelId="{9ECAA95E-7BF3-4E97-AD9F-4347418E0C2E}" type="pres">
      <dgm:prSet presAssocID="{D918018A-1F32-4893-B50D-FCA9E61C59B0}" presName="spacer" presStyleCnt="0"/>
      <dgm:spPr/>
    </dgm:pt>
    <dgm:pt modelId="{A73C1B5D-F1D5-4724-9135-0D7C3DB42EDE}" type="pres">
      <dgm:prSet presAssocID="{992E94C6-6889-48B6-9331-35D2611D1F72}" presName="parentText" presStyleLbl="node1" presStyleIdx="3" presStyleCnt="4" custLinFactY="17511" custLinFactNeighborY="100000">
        <dgm:presLayoutVars>
          <dgm:chMax val="0"/>
          <dgm:bulletEnabled val="1"/>
        </dgm:presLayoutVars>
      </dgm:prSet>
      <dgm:spPr/>
      <dgm:t>
        <a:bodyPr/>
        <a:lstStyle/>
        <a:p>
          <a:endParaRPr lang="tr-TR"/>
        </a:p>
      </dgm:t>
    </dgm:pt>
  </dgm:ptLst>
  <dgm:cxnLst>
    <dgm:cxn modelId="{4DA4C6AA-30DE-47B6-BC5D-6BD639E991BD}" srcId="{E89BD2CC-FAB8-43DC-9E37-D4FE8961E68B}" destId="{2F085706-3CCB-400E-827B-926763817F23}" srcOrd="0" destOrd="0" parTransId="{C548ECA6-3A02-4FAE-A3F7-3109105B36CE}" sibTransId="{2B88C5A9-64B6-49C3-AF49-090B959CF918}"/>
    <dgm:cxn modelId="{698B0DD4-0E43-4616-9E33-6EDED3FE1F81}" srcId="{E89BD2CC-FAB8-43DC-9E37-D4FE8961E68B}" destId="{992E94C6-6889-48B6-9331-35D2611D1F72}" srcOrd="3" destOrd="0" parTransId="{CDF3D78D-544F-435B-BE11-33385DB112E9}" sibTransId="{146CA8C5-88DD-440B-ABE5-68B8E7C5C358}"/>
    <dgm:cxn modelId="{3A62379C-987F-43E9-96F6-1CB7D06FE96C}" type="presOf" srcId="{E89BD2CC-FAB8-43DC-9E37-D4FE8961E68B}" destId="{ABF4D529-BA99-4102-BC43-9FD932340CC3}" srcOrd="0" destOrd="0" presId="urn:microsoft.com/office/officeart/2005/8/layout/vList2"/>
    <dgm:cxn modelId="{5666901D-0A09-4ED3-B62E-15629B72FA9E}" type="presOf" srcId="{992E94C6-6889-48B6-9331-35D2611D1F72}" destId="{A73C1B5D-F1D5-4724-9135-0D7C3DB42EDE}" srcOrd="0" destOrd="0" presId="urn:microsoft.com/office/officeart/2005/8/layout/vList2"/>
    <dgm:cxn modelId="{5507A2B0-68EE-4DE2-AB75-C7B941726F1B}" srcId="{E89BD2CC-FAB8-43DC-9E37-D4FE8961E68B}" destId="{C6E5EAE1-55BE-4A70-AE07-3DC15D9C4B82}" srcOrd="1" destOrd="0" parTransId="{120E2410-5469-4C8D-A9E3-45FAB171ADA6}" sibTransId="{127CD3AB-A19C-4DEB-A07E-9D1734382F62}"/>
    <dgm:cxn modelId="{C18A1A08-3377-4090-88ED-B2460D459A57}" type="presOf" srcId="{C6E5EAE1-55BE-4A70-AE07-3DC15D9C4B82}" destId="{1092EA80-EA58-4672-8CF4-2C4549E5B8BB}" srcOrd="0" destOrd="0" presId="urn:microsoft.com/office/officeart/2005/8/layout/vList2"/>
    <dgm:cxn modelId="{6263F400-4D49-4C80-A894-636FE9EFEFAF}" srcId="{E89BD2CC-FAB8-43DC-9E37-D4FE8961E68B}" destId="{96671497-B63F-4F4C-9D16-7462F2047288}" srcOrd="2" destOrd="0" parTransId="{16CC731C-D993-4685-9014-0FE149DEE1ED}" sibTransId="{D918018A-1F32-4893-B50D-FCA9E61C59B0}"/>
    <dgm:cxn modelId="{D842E5F7-8572-4A56-B725-8BEDC50D0F53}" type="presOf" srcId="{96671497-B63F-4F4C-9D16-7462F2047288}" destId="{A86EB9DC-1855-4474-AB8A-800380A380BF}" srcOrd="0" destOrd="0" presId="urn:microsoft.com/office/officeart/2005/8/layout/vList2"/>
    <dgm:cxn modelId="{289660A3-CAF4-4B16-8BD7-A9FC89D33CA3}" type="presOf" srcId="{2F085706-3CCB-400E-827B-926763817F23}" destId="{46FFF4D9-F2EE-43D6-8AE6-E3F9349982C9}" srcOrd="0" destOrd="0" presId="urn:microsoft.com/office/officeart/2005/8/layout/vList2"/>
    <dgm:cxn modelId="{FF9CC70B-EFCF-4696-81BD-F0E3A3E035E2}" type="presParOf" srcId="{ABF4D529-BA99-4102-BC43-9FD932340CC3}" destId="{46FFF4D9-F2EE-43D6-8AE6-E3F9349982C9}" srcOrd="0" destOrd="0" presId="urn:microsoft.com/office/officeart/2005/8/layout/vList2"/>
    <dgm:cxn modelId="{FADFBD3C-78E3-4376-9EB8-AB9BE83EFADA}" type="presParOf" srcId="{ABF4D529-BA99-4102-BC43-9FD932340CC3}" destId="{A73917CF-BBC5-47C7-AE3C-829F1933C257}" srcOrd="1" destOrd="0" presId="urn:microsoft.com/office/officeart/2005/8/layout/vList2"/>
    <dgm:cxn modelId="{EA63670B-436D-4150-BFF6-CF52AF5B0D7F}" type="presParOf" srcId="{ABF4D529-BA99-4102-BC43-9FD932340CC3}" destId="{1092EA80-EA58-4672-8CF4-2C4549E5B8BB}" srcOrd="2" destOrd="0" presId="urn:microsoft.com/office/officeart/2005/8/layout/vList2"/>
    <dgm:cxn modelId="{EBEF3140-14D5-43B1-AB34-AA4BC9B43D56}" type="presParOf" srcId="{ABF4D529-BA99-4102-BC43-9FD932340CC3}" destId="{3AABF23E-0460-41AA-8B3D-816D08B95229}" srcOrd="3" destOrd="0" presId="urn:microsoft.com/office/officeart/2005/8/layout/vList2"/>
    <dgm:cxn modelId="{0F296D5A-BD90-4F33-B712-D3F3D7F5FB55}" type="presParOf" srcId="{ABF4D529-BA99-4102-BC43-9FD932340CC3}" destId="{A86EB9DC-1855-4474-AB8A-800380A380BF}" srcOrd="4" destOrd="0" presId="urn:microsoft.com/office/officeart/2005/8/layout/vList2"/>
    <dgm:cxn modelId="{2FF4495A-B38E-41E7-AF4F-8A91354A6A58}" type="presParOf" srcId="{ABF4D529-BA99-4102-BC43-9FD932340CC3}" destId="{9ECAA95E-7BF3-4E97-AD9F-4347418E0C2E}" srcOrd="5" destOrd="0" presId="urn:microsoft.com/office/officeart/2005/8/layout/vList2"/>
    <dgm:cxn modelId="{7AE3C667-F653-4A1F-81A4-62C1858E52F0}" type="presParOf" srcId="{ABF4D529-BA99-4102-BC43-9FD932340CC3}" destId="{A73C1B5D-F1D5-4724-9135-0D7C3DB42EDE}"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9BD2CC-FAB8-43DC-9E37-D4FE8961E68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2F085706-3CCB-400E-827B-926763817F23}">
      <dgm:prSet phldrT="[Metin]" custT="1"/>
      <dgm:spPr>
        <a:solidFill>
          <a:schemeClr val="accent6">
            <a:lumMod val="20000"/>
            <a:lumOff val="80000"/>
          </a:schemeClr>
        </a:solidFill>
        <a:ln>
          <a:solidFill>
            <a:srgbClr val="C00000"/>
          </a:solidFill>
        </a:ln>
      </dgm:spPr>
      <dgm:t>
        <a:bodyPr/>
        <a:lstStyle/>
        <a:p>
          <a:pPr algn="ctr" rtl="0"/>
          <a:r>
            <a:rPr lang="tr-TR" sz="1800" b="1" dirty="0" smtClean="0">
              <a:solidFill>
                <a:srgbClr val="C00000"/>
              </a:solidFill>
              <a:latin typeface="Arial" pitchFamily="34" charset="0"/>
              <a:cs typeface="Arial" pitchFamily="34" charset="0"/>
            </a:rPr>
            <a:t>TOPLULAŞTIRMA ALANLARINDA ARAZİ EDİNDİRME</a:t>
          </a:r>
          <a:endParaRPr lang="tr-TR" sz="1800" dirty="0">
            <a:solidFill>
              <a:srgbClr val="C00000"/>
            </a:solidFill>
            <a:latin typeface="Arial" pitchFamily="34" charset="0"/>
            <a:cs typeface="Arial" pitchFamily="34" charset="0"/>
          </a:endParaRPr>
        </a:p>
      </dgm:t>
    </dgm:pt>
    <dgm:pt modelId="{C548ECA6-3A02-4FAE-A3F7-3109105B36CE}" type="parTrans" cxnId="{4DA4C6AA-30DE-47B6-BC5D-6BD639E991BD}">
      <dgm:prSet/>
      <dgm:spPr/>
      <dgm:t>
        <a:bodyPr/>
        <a:lstStyle/>
        <a:p>
          <a:endParaRPr lang="tr-TR"/>
        </a:p>
      </dgm:t>
    </dgm:pt>
    <dgm:pt modelId="{2B88C5A9-64B6-49C3-AF49-090B959CF918}" type="sibTrans" cxnId="{4DA4C6AA-30DE-47B6-BC5D-6BD639E991BD}">
      <dgm:prSet/>
      <dgm:spPr/>
      <dgm:t>
        <a:bodyPr/>
        <a:lstStyle/>
        <a:p>
          <a:endParaRPr lang="tr-TR"/>
        </a:p>
      </dgm:t>
    </dgm:pt>
    <dgm:pt modelId="{ABF4D529-BA99-4102-BC43-9FD932340CC3}" type="pres">
      <dgm:prSet presAssocID="{E89BD2CC-FAB8-43DC-9E37-D4FE8961E68B}" presName="linear" presStyleCnt="0">
        <dgm:presLayoutVars>
          <dgm:animLvl val="lvl"/>
          <dgm:resizeHandles val="exact"/>
        </dgm:presLayoutVars>
      </dgm:prSet>
      <dgm:spPr/>
      <dgm:t>
        <a:bodyPr/>
        <a:lstStyle/>
        <a:p>
          <a:endParaRPr lang="tr-TR"/>
        </a:p>
      </dgm:t>
    </dgm:pt>
    <dgm:pt modelId="{46FFF4D9-F2EE-43D6-8AE6-E3F9349982C9}" type="pres">
      <dgm:prSet presAssocID="{2F085706-3CCB-400E-827B-926763817F23}" presName="parentText" presStyleLbl="node1" presStyleIdx="0" presStyleCnt="1" custLinFactNeighborY="4019">
        <dgm:presLayoutVars>
          <dgm:chMax val="0"/>
          <dgm:bulletEnabled val="1"/>
        </dgm:presLayoutVars>
      </dgm:prSet>
      <dgm:spPr/>
      <dgm:t>
        <a:bodyPr/>
        <a:lstStyle/>
        <a:p>
          <a:endParaRPr lang="tr-TR"/>
        </a:p>
      </dgm:t>
    </dgm:pt>
  </dgm:ptLst>
  <dgm:cxnLst>
    <dgm:cxn modelId="{8FFC302B-7BFD-404A-AB84-0458CE17C02F}" type="presOf" srcId="{2F085706-3CCB-400E-827B-926763817F23}" destId="{46FFF4D9-F2EE-43D6-8AE6-E3F9349982C9}" srcOrd="0" destOrd="0" presId="urn:microsoft.com/office/officeart/2005/8/layout/vList2"/>
    <dgm:cxn modelId="{4DA4C6AA-30DE-47B6-BC5D-6BD639E991BD}" srcId="{E89BD2CC-FAB8-43DC-9E37-D4FE8961E68B}" destId="{2F085706-3CCB-400E-827B-926763817F23}" srcOrd="0" destOrd="0" parTransId="{C548ECA6-3A02-4FAE-A3F7-3109105B36CE}" sibTransId="{2B88C5A9-64B6-49C3-AF49-090B959CF918}"/>
    <dgm:cxn modelId="{F02D6D71-1249-463B-9B95-353EF0E86B52}" type="presOf" srcId="{E89BD2CC-FAB8-43DC-9E37-D4FE8961E68B}" destId="{ABF4D529-BA99-4102-BC43-9FD932340CC3}" srcOrd="0" destOrd="0" presId="urn:microsoft.com/office/officeart/2005/8/layout/vList2"/>
    <dgm:cxn modelId="{A14DA9E4-5631-43A2-88C4-D1AA59503A7F}" type="presParOf" srcId="{ABF4D529-BA99-4102-BC43-9FD932340CC3}" destId="{46FFF4D9-F2EE-43D6-8AE6-E3F9349982C9}" srcOrd="0" destOrd="0" presId="urn:microsoft.com/office/officeart/2005/8/layout/vList2"/>
  </dgm:cxnLst>
  <dgm:bg>
    <a:solidFill>
      <a:schemeClr val="accent6">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9BD2CC-FAB8-43DC-9E37-D4FE8961E68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2F085706-3CCB-400E-827B-926763817F23}">
      <dgm:prSet phldrT="[Metin]" custT="1"/>
      <dgm:spPr>
        <a:solidFill>
          <a:schemeClr val="accent6">
            <a:lumMod val="20000"/>
            <a:lumOff val="80000"/>
          </a:schemeClr>
        </a:solidFill>
        <a:ln>
          <a:solidFill>
            <a:srgbClr val="C00000"/>
          </a:solidFill>
        </a:ln>
      </dgm:spPr>
      <dgm:t>
        <a:bodyPr/>
        <a:lstStyle/>
        <a:p>
          <a:pPr algn="ctr" rtl="0"/>
          <a:r>
            <a:rPr kumimoji="0" lang="tr-TR" sz="1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Alıcı ve Satıcı Listelerinin Oluşturulması</a:t>
          </a:r>
          <a:endParaRPr lang="tr-TR" sz="1800" dirty="0">
            <a:latin typeface="Arial" pitchFamily="34" charset="0"/>
            <a:cs typeface="Arial" pitchFamily="34" charset="0"/>
          </a:endParaRPr>
        </a:p>
      </dgm:t>
    </dgm:pt>
    <dgm:pt modelId="{C548ECA6-3A02-4FAE-A3F7-3109105B36CE}" type="parTrans" cxnId="{4DA4C6AA-30DE-47B6-BC5D-6BD639E991BD}">
      <dgm:prSet/>
      <dgm:spPr/>
      <dgm:t>
        <a:bodyPr/>
        <a:lstStyle/>
        <a:p>
          <a:endParaRPr lang="tr-TR"/>
        </a:p>
      </dgm:t>
    </dgm:pt>
    <dgm:pt modelId="{2B88C5A9-64B6-49C3-AF49-090B959CF918}" type="sibTrans" cxnId="{4DA4C6AA-30DE-47B6-BC5D-6BD639E991BD}">
      <dgm:prSet/>
      <dgm:spPr/>
      <dgm:t>
        <a:bodyPr/>
        <a:lstStyle/>
        <a:p>
          <a:endParaRPr lang="tr-TR"/>
        </a:p>
      </dgm:t>
    </dgm:pt>
    <dgm:pt modelId="{ABF4D529-BA99-4102-BC43-9FD932340CC3}" type="pres">
      <dgm:prSet presAssocID="{E89BD2CC-FAB8-43DC-9E37-D4FE8961E68B}" presName="linear" presStyleCnt="0">
        <dgm:presLayoutVars>
          <dgm:animLvl val="lvl"/>
          <dgm:resizeHandles val="exact"/>
        </dgm:presLayoutVars>
      </dgm:prSet>
      <dgm:spPr/>
      <dgm:t>
        <a:bodyPr/>
        <a:lstStyle/>
        <a:p>
          <a:endParaRPr lang="tr-TR"/>
        </a:p>
      </dgm:t>
    </dgm:pt>
    <dgm:pt modelId="{46FFF4D9-F2EE-43D6-8AE6-E3F9349982C9}" type="pres">
      <dgm:prSet presAssocID="{2F085706-3CCB-400E-827B-926763817F23}" presName="parentText" presStyleLbl="node1" presStyleIdx="0" presStyleCnt="1" custLinFactNeighborX="-1099" custLinFactNeighborY="-26">
        <dgm:presLayoutVars>
          <dgm:chMax val="0"/>
          <dgm:bulletEnabled val="1"/>
        </dgm:presLayoutVars>
      </dgm:prSet>
      <dgm:spPr/>
      <dgm:t>
        <a:bodyPr/>
        <a:lstStyle/>
        <a:p>
          <a:endParaRPr lang="tr-TR"/>
        </a:p>
      </dgm:t>
    </dgm:pt>
  </dgm:ptLst>
  <dgm:cxnLst>
    <dgm:cxn modelId="{4DA4C6AA-30DE-47B6-BC5D-6BD639E991BD}" srcId="{E89BD2CC-FAB8-43DC-9E37-D4FE8961E68B}" destId="{2F085706-3CCB-400E-827B-926763817F23}" srcOrd="0" destOrd="0" parTransId="{C548ECA6-3A02-4FAE-A3F7-3109105B36CE}" sibTransId="{2B88C5A9-64B6-49C3-AF49-090B959CF918}"/>
    <dgm:cxn modelId="{3FAA7062-1FF6-4253-9862-AF619E3F2837}" type="presOf" srcId="{2F085706-3CCB-400E-827B-926763817F23}" destId="{46FFF4D9-F2EE-43D6-8AE6-E3F9349982C9}" srcOrd="0" destOrd="0" presId="urn:microsoft.com/office/officeart/2005/8/layout/vList2"/>
    <dgm:cxn modelId="{270C0329-894D-479E-8308-00CC19DD31BC}" type="presOf" srcId="{E89BD2CC-FAB8-43DC-9E37-D4FE8961E68B}" destId="{ABF4D529-BA99-4102-BC43-9FD932340CC3}" srcOrd="0" destOrd="0" presId="urn:microsoft.com/office/officeart/2005/8/layout/vList2"/>
    <dgm:cxn modelId="{942F94E1-2308-4AA3-B381-9257EAD3C4D0}" type="presParOf" srcId="{ABF4D529-BA99-4102-BC43-9FD932340CC3}" destId="{46FFF4D9-F2EE-43D6-8AE6-E3F9349982C9}"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778E62-F6E3-4C9A-AFA4-23F2EEDAA29C}"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4C170334-949D-4460-B337-A330026E1139}">
      <dgm:prSet phldrT="[Metin]" custT="1"/>
      <dgm:spPr>
        <a:solidFill>
          <a:schemeClr val="accent6">
            <a:lumMod val="40000"/>
            <a:lumOff val="60000"/>
          </a:schemeClr>
        </a:solidFill>
        <a:ln>
          <a:solidFill>
            <a:schemeClr val="tx1"/>
          </a:solidFill>
        </a:ln>
      </dgm:spPr>
      <dgm:t>
        <a:bodyPr/>
        <a:lstStyle/>
        <a:p>
          <a:r>
            <a:rPr lang="tr-TR" sz="1600" b="0" dirty="0" smtClean="0">
              <a:solidFill>
                <a:schemeClr val="tx1"/>
              </a:solidFill>
              <a:latin typeface="Arial" pitchFamily="34" charset="0"/>
              <a:cs typeface="Arial" pitchFamily="34" charset="0"/>
            </a:rPr>
            <a:t>Parçalılığın</a:t>
          </a:r>
          <a:r>
            <a:rPr lang="tr-TR" sz="1800" b="0" dirty="0" smtClean="0">
              <a:solidFill>
                <a:schemeClr val="tx1"/>
              </a:solidFill>
              <a:latin typeface="Arial" pitchFamily="34" charset="0"/>
              <a:cs typeface="Arial" pitchFamily="34" charset="0"/>
            </a:rPr>
            <a:t> azaltılması</a:t>
          </a:r>
          <a:endParaRPr lang="tr-TR" sz="1800" b="0" dirty="0">
            <a:solidFill>
              <a:schemeClr val="tx1"/>
            </a:solidFill>
            <a:latin typeface="Arial" pitchFamily="34" charset="0"/>
            <a:cs typeface="Arial" pitchFamily="34" charset="0"/>
          </a:endParaRPr>
        </a:p>
      </dgm:t>
    </dgm:pt>
    <dgm:pt modelId="{521AE4F2-3789-4F5B-9EFE-CCDF6FE28479}" type="parTrans" cxnId="{011B43A5-732E-4223-87D9-A0726C0C6E17}">
      <dgm:prSet/>
      <dgm:spPr/>
      <dgm:t>
        <a:bodyPr/>
        <a:lstStyle/>
        <a:p>
          <a:endParaRPr lang="tr-TR" sz="2400"/>
        </a:p>
      </dgm:t>
    </dgm:pt>
    <dgm:pt modelId="{01ECD535-DD79-4E69-B67D-CDC3770A0A21}" type="sibTrans" cxnId="{011B43A5-732E-4223-87D9-A0726C0C6E17}">
      <dgm:prSet custT="1"/>
      <dgm:spPr>
        <a:solidFill>
          <a:schemeClr val="tx1">
            <a:lumMod val="95000"/>
            <a:lumOff val="5000"/>
          </a:schemeClr>
        </a:solidFill>
      </dgm:spPr>
      <dgm:t>
        <a:bodyPr/>
        <a:lstStyle/>
        <a:p>
          <a:endParaRPr lang="tr-TR" sz="700"/>
        </a:p>
      </dgm:t>
    </dgm:pt>
    <dgm:pt modelId="{693024C5-CB83-4026-8423-64DB4E94A81A}">
      <dgm:prSet phldrT="[Metin]" custT="1"/>
      <dgm:spPr>
        <a:solidFill>
          <a:schemeClr val="accent6">
            <a:lumMod val="20000"/>
            <a:lumOff val="80000"/>
          </a:schemeClr>
        </a:solidFill>
        <a:ln>
          <a:solidFill>
            <a:schemeClr val="tx1"/>
          </a:solidFill>
        </a:ln>
      </dgm:spPr>
      <dgm:t>
        <a:bodyPr/>
        <a:lstStyle/>
        <a:p>
          <a:r>
            <a:rPr lang="tr-TR" sz="1800" b="0" dirty="0" smtClean="0">
              <a:solidFill>
                <a:schemeClr val="tx1"/>
              </a:solidFill>
              <a:latin typeface="Arial" pitchFamily="34" charset="0"/>
              <a:cs typeface="Arial" pitchFamily="34" charset="0"/>
            </a:rPr>
            <a:t>Hisseliliğin azaltılması</a:t>
          </a:r>
          <a:endParaRPr lang="tr-TR" sz="1800" b="0" dirty="0">
            <a:solidFill>
              <a:schemeClr val="tx1"/>
            </a:solidFill>
            <a:latin typeface="Arial" pitchFamily="34" charset="0"/>
            <a:cs typeface="Arial" pitchFamily="34" charset="0"/>
          </a:endParaRPr>
        </a:p>
      </dgm:t>
    </dgm:pt>
    <dgm:pt modelId="{FD8B5E31-0891-4167-9F8E-D64CDD16E26C}" type="parTrans" cxnId="{36C2B031-E6D8-4A49-821C-4F027C593447}">
      <dgm:prSet/>
      <dgm:spPr/>
      <dgm:t>
        <a:bodyPr/>
        <a:lstStyle/>
        <a:p>
          <a:endParaRPr lang="tr-TR" sz="2400"/>
        </a:p>
      </dgm:t>
    </dgm:pt>
    <dgm:pt modelId="{67F88EA6-907F-4BA3-9623-DB129467796E}" type="sibTrans" cxnId="{36C2B031-E6D8-4A49-821C-4F027C593447}">
      <dgm:prSet custT="1"/>
      <dgm:spPr>
        <a:solidFill>
          <a:schemeClr val="tx1"/>
        </a:solidFill>
      </dgm:spPr>
      <dgm:t>
        <a:bodyPr/>
        <a:lstStyle/>
        <a:p>
          <a:endParaRPr lang="tr-TR" sz="700">
            <a:solidFill>
              <a:schemeClr val="tx1"/>
            </a:solidFill>
          </a:endParaRPr>
        </a:p>
      </dgm:t>
    </dgm:pt>
    <dgm:pt modelId="{9F09281F-A8C8-4FC3-98A6-D8CEA003457F}">
      <dgm:prSet phldrT="[Metin]" custT="1">
        <dgm:style>
          <a:lnRef idx="1">
            <a:schemeClr val="accent6"/>
          </a:lnRef>
          <a:fillRef idx="2">
            <a:schemeClr val="accent6"/>
          </a:fillRef>
          <a:effectRef idx="1">
            <a:schemeClr val="accent6"/>
          </a:effectRef>
          <a:fontRef idx="minor">
            <a:schemeClr val="dk1"/>
          </a:fontRef>
        </dgm:style>
      </dgm:prSet>
      <dgm:spPr>
        <a:ln>
          <a:solidFill>
            <a:schemeClr val="tx1"/>
          </a:solidFill>
        </a:ln>
      </dgm:spPr>
      <dgm:t>
        <a:bodyPr/>
        <a:lstStyle/>
        <a:p>
          <a:r>
            <a:rPr lang="tr-TR" sz="2800" b="1" dirty="0" smtClean="0">
              <a:solidFill>
                <a:schemeClr val="tx1"/>
              </a:solidFill>
              <a:latin typeface="Arial" pitchFamily="34" charset="0"/>
              <a:cs typeface="Arial" pitchFamily="34" charset="0"/>
            </a:rPr>
            <a:t>Amaç</a:t>
          </a:r>
          <a:endParaRPr lang="tr-TR" sz="3200" b="1" dirty="0">
            <a:solidFill>
              <a:schemeClr val="tx1"/>
            </a:solidFill>
            <a:latin typeface="Arial" pitchFamily="34" charset="0"/>
            <a:cs typeface="Arial" pitchFamily="34" charset="0"/>
          </a:endParaRPr>
        </a:p>
      </dgm:t>
    </dgm:pt>
    <dgm:pt modelId="{86A5C4F5-F8F3-4CC0-9CB4-7C95027C88AE}" type="parTrans" cxnId="{90FA0857-D296-44F8-8486-70E97603260F}">
      <dgm:prSet/>
      <dgm:spPr/>
      <dgm:t>
        <a:bodyPr/>
        <a:lstStyle/>
        <a:p>
          <a:endParaRPr lang="tr-TR" sz="2400"/>
        </a:p>
      </dgm:t>
    </dgm:pt>
    <dgm:pt modelId="{F6D5695C-9173-4BFC-96D0-088BA160A6BF}" type="sibTrans" cxnId="{90FA0857-D296-44F8-8486-70E97603260F}">
      <dgm:prSet/>
      <dgm:spPr/>
      <dgm:t>
        <a:bodyPr/>
        <a:lstStyle/>
        <a:p>
          <a:endParaRPr lang="tr-TR" sz="2400"/>
        </a:p>
      </dgm:t>
    </dgm:pt>
    <dgm:pt modelId="{7466C64C-2884-4ED7-949C-CEF016ADB319}">
      <dgm:prSet custT="1"/>
      <dgm:spPr>
        <a:solidFill>
          <a:schemeClr val="accent6">
            <a:lumMod val="20000"/>
            <a:lumOff val="80000"/>
          </a:schemeClr>
        </a:solidFill>
        <a:ln>
          <a:solidFill>
            <a:schemeClr val="tx1"/>
          </a:solidFill>
        </a:ln>
      </dgm:spPr>
      <dgm:t>
        <a:bodyPr/>
        <a:lstStyle/>
        <a:p>
          <a:r>
            <a:rPr lang="tr-TR" sz="2000" dirty="0" smtClean="0">
              <a:solidFill>
                <a:schemeClr val="tx1"/>
              </a:solidFill>
            </a:rPr>
            <a:t>Ölçek büyütme</a:t>
          </a:r>
          <a:endParaRPr lang="tr-TR" sz="2000" dirty="0">
            <a:solidFill>
              <a:schemeClr val="tx1"/>
            </a:solidFill>
          </a:endParaRPr>
        </a:p>
      </dgm:t>
    </dgm:pt>
    <dgm:pt modelId="{2DAA413F-D8C1-4A72-8E7D-AB1D9A40F334}" type="parTrans" cxnId="{413D19B0-B017-423A-8B4C-B92E7CD22033}">
      <dgm:prSet/>
      <dgm:spPr/>
      <dgm:t>
        <a:bodyPr/>
        <a:lstStyle/>
        <a:p>
          <a:endParaRPr lang="tr-TR" sz="2400"/>
        </a:p>
      </dgm:t>
    </dgm:pt>
    <dgm:pt modelId="{1EBC1747-F9C5-4D5F-9025-6A43ECA047B0}" type="sibTrans" cxnId="{413D19B0-B017-423A-8B4C-B92E7CD22033}">
      <dgm:prSet custT="1"/>
      <dgm:spPr/>
      <dgm:t>
        <a:bodyPr/>
        <a:lstStyle/>
        <a:p>
          <a:endParaRPr lang="tr-TR" sz="700"/>
        </a:p>
      </dgm:t>
    </dgm:pt>
    <dgm:pt modelId="{5A018682-EAF0-4CF0-8D14-690217A28147}" type="pres">
      <dgm:prSet presAssocID="{E0778E62-F6E3-4C9A-AFA4-23F2EEDAA29C}" presName="Name0" presStyleCnt="0">
        <dgm:presLayoutVars>
          <dgm:dir/>
          <dgm:resizeHandles val="exact"/>
        </dgm:presLayoutVars>
      </dgm:prSet>
      <dgm:spPr/>
    </dgm:pt>
    <dgm:pt modelId="{935C9B76-6805-45B7-877E-00CF80B495DC}" type="pres">
      <dgm:prSet presAssocID="{E0778E62-F6E3-4C9A-AFA4-23F2EEDAA29C}" presName="vNodes" presStyleCnt="0"/>
      <dgm:spPr/>
    </dgm:pt>
    <dgm:pt modelId="{36FC569A-9779-4C14-8F0E-9B410BCD7A9E}" type="pres">
      <dgm:prSet presAssocID="{4C170334-949D-4460-B337-A330026E1139}" presName="node" presStyleLbl="node1" presStyleIdx="0" presStyleCnt="4" custScaleX="833719" custScaleY="134417" custLinFactX="300000" custLinFactY="2223" custLinFactNeighborX="328768" custLinFactNeighborY="100000">
        <dgm:presLayoutVars>
          <dgm:bulletEnabled val="1"/>
        </dgm:presLayoutVars>
      </dgm:prSet>
      <dgm:spPr/>
      <dgm:t>
        <a:bodyPr/>
        <a:lstStyle/>
        <a:p>
          <a:endParaRPr lang="tr-TR"/>
        </a:p>
      </dgm:t>
    </dgm:pt>
    <dgm:pt modelId="{7025B691-1CAB-435D-B521-F5F0E8C55990}" type="pres">
      <dgm:prSet presAssocID="{01ECD535-DD79-4E69-B67D-CDC3770A0A21}" presName="spacerT" presStyleCnt="0"/>
      <dgm:spPr/>
    </dgm:pt>
    <dgm:pt modelId="{F204F3F4-FC25-417E-A5AD-3BF795195296}" type="pres">
      <dgm:prSet presAssocID="{01ECD535-DD79-4E69-B67D-CDC3770A0A21}" presName="sibTrans" presStyleLbl="sibTrans2D1" presStyleIdx="0" presStyleCnt="3" custLinFactX="318740" custLinFactY="-4238" custLinFactNeighborX="400000" custLinFactNeighborY="-100000"/>
      <dgm:spPr/>
      <dgm:t>
        <a:bodyPr/>
        <a:lstStyle/>
        <a:p>
          <a:endParaRPr lang="tr-TR"/>
        </a:p>
      </dgm:t>
    </dgm:pt>
    <dgm:pt modelId="{E99B0B1E-E90C-4CCA-AE55-CE9E09DBC55C}" type="pres">
      <dgm:prSet presAssocID="{01ECD535-DD79-4E69-B67D-CDC3770A0A21}" presName="spacerB" presStyleCnt="0"/>
      <dgm:spPr/>
    </dgm:pt>
    <dgm:pt modelId="{A8CBDB90-8658-4EE1-A20E-10041D6BD9E4}" type="pres">
      <dgm:prSet presAssocID="{693024C5-CB83-4026-8423-64DB4E94A81A}" presName="node" presStyleLbl="node1" presStyleIdx="1" presStyleCnt="4" custScaleX="907979" custScaleY="139568" custLinFactX="303553" custLinFactY="-10427" custLinFactNeighborX="400000" custLinFactNeighborY="-100000">
        <dgm:presLayoutVars>
          <dgm:bulletEnabled val="1"/>
        </dgm:presLayoutVars>
      </dgm:prSet>
      <dgm:spPr/>
      <dgm:t>
        <a:bodyPr/>
        <a:lstStyle/>
        <a:p>
          <a:endParaRPr lang="tr-TR"/>
        </a:p>
      </dgm:t>
    </dgm:pt>
    <dgm:pt modelId="{DDFB7A49-14FC-4F4C-9304-B023FE0F755B}" type="pres">
      <dgm:prSet presAssocID="{67F88EA6-907F-4BA3-9623-DB129467796E}" presName="spacerT" presStyleCnt="0"/>
      <dgm:spPr/>
    </dgm:pt>
    <dgm:pt modelId="{D5AE7B83-3216-411E-BE79-E62F339AAD47}" type="pres">
      <dgm:prSet presAssocID="{67F88EA6-907F-4BA3-9623-DB129467796E}" presName="sibTrans" presStyleLbl="sibTrans2D1" presStyleIdx="1" presStyleCnt="3" custLinFactX="336871" custLinFactY="-42919" custLinFactNeighborX="400000" custLinFactNeighborY="-100000"/>
      <dgm:spPr/>
      <dgm:t>
        <a:bodyPr/>
        <a:lstStyle/>
        <a:p>
          <a:endParaRPr lang="tr-TR"/>
        </a:p>
      </dgm:t>
    </dgm:pt>
    <dgm:pt modelId="{0B7B187E-2B73-4D5E-B1A3-0F19310DC36F}" type="pres">
      <dgm:prSet presAssocID="{67F88EA6-907F-4BA3-9623-DB129467796E}" presName="spacerB" presStyleCnt="0"/>
      <dgm:spPr/>
    </dgm:pt>
    <dgm:pt modelId="{7F7A537F-F097-4201-84E9-3146B4068169}" type="pres">
      <dgm:prSet presAssocID="{7466C64C-2884-4ED7-949C-CEF016ADB319}" presName="node" presStyleLbl="node1" presStyleIdx="2" presStyleCnt="4" custScaleX="889868" custScaleY="119620" custLinFactX="319937" custLinFactY="-17208" custLinFactNeighborX="400000" custLinFactNeighborY="-100000">
        <dgm:presLayoutVars>
          <dgm:bulletEnabled val="1"/>
        </dgm:presLayoutVars>
      </dgm:prSet>
      <dgm:spPr/>
      <dgm:t>
        <a:bodyPr/>
        <a:lstStyle/>
        <a:p>
          <a:endParaRPr lang="tr-TR"/>
        </a:p>
      </dgm:t>
    </dgm:pt>
    <dgm:pt modelId="{6158E7DD-D772-4715-AA00-D03DA799C36A}" type="pres">
      <dgm:prSet presAssocID="{E0778E62-F6E3-4C9A-AFA4-23F2EEDAA29C}" presName="sibTransLast" presStyleLbl="sibTrans2D1" presStyleIdx="2" presStyleCnt="3"/>
      <dgm:spPr/>
      <dgm:t>
        <a:bodyPr/>
        <a:lstStyle/>
        <a:p>
          <a:endParaRPr lang="tr-TR"/>
        </a:p>
      </dgm:t>
    </dgm:pt>
    <dgm:pt modelId="{F00183B6-63DC-4172-B1E7-994071A17233}" type="pres">
      <dgm:prSet presAssocID="{E0778E62-F6E3-4C9A-AFA4-23F2EEDAA29C}" presName="connectorText" presStyleLbl="sibTrans2D1" presStyleIdx="2" presStyleCnt="3"/>
      <dgm:spPr/>
      <dgm:t>
        <a:bodyPr/>
        <a:lstStyle/>
        <a:p>
          <a:endParaRPr lang="tr-TR"/>
        </a:p>
      </dgm:t>
    </dgm:pt>
    <dgm:pt modelId="{E4C77200-A1C3-42EA-8374-A25EC30779B0}" type="pres">
      <dgm:prSet presAssocID="{E0778E62-F6E3-4C9A-AFA4-23F2EEDAA29C}" presName="lastNode" presStyleLbl="node1" presStyleIdx="3" presStyleCnt="4" custScaleX="291166" custLinFactX="-479796" custLinFactNeighborX="-500000" custLinFactNeighborY="-5732">
        <dgm:presLayoutVars>
          <dgm:bulletEnabled val="1"/>
        </dgm:presLayoutVars>
      </dgm:prSet>
      <dgm:spPr/>
      <dgm:t>
        <a:bodyPr/>
        <a:lstStyle/>
        <a:p>
          <a:endParaRPr lang="tr-TR"/>
        </a:p>
      </dgm:t>
    </dgm:pt>
  </dgm:ptLst>
  <dgm:cxnLst>
    <dgm:cxn modelId="{DAEE3530-4170-4339-8292-6C6F287A0647}" type="presOf" srcId="{E0778E62-F6E3-4C9A-AFA4-23F2EEDAA29C}" destId="{5A018682-EAF0-4CF0-8D14-690217A28147}" srcOrd="0" destOrd="0" presId="urn:microsoft.com/office/officeart/2005/8/layout/equation2"/>
    <dgm:cxn modelId="{5F2CA481-C9A8-43D4-9F4C-876B202F9A1C}" type="presOf" srcId="{1EBC1747-F9C5-4D5F-9025-6A43ECA047B0}" destId="{F00183B6-63DC-4172-B1E7-994071A17233}" srcOrd="1" destOrd="0" presId="urn:microsoft.com/office/officeart/2005/8/layout/equation2"/>
    <dgm:cxn modelId="{011B43A5-732E-4223-87D9-A0726C0C6E17}" srcId="{E0778E62-F6E3-4C9A-AFA4-23F2EEDAA29C}" destId="{4C170334-949D-4460-B337-A330026E1139}" srcOrd="0" destOrd="0" parTransId="{521AE4F2-3789-4F5B-9EFE-CCDF6FE28479}" sibTransId="{01ECD535-DD79-4E69-B67D-CDC3770A0A21}"/>
    <dgm:cxn modelId="{413D19B0-B017-423A-8B4C-B92E7CD22033}" srcId="{E0778E62-F6E3-4C9A-AFA4-23F2EEDAA29C}" destId="{7466C64C-2884-4ED7-949C-CEF016ADB319}" srcOrd="2" destOrd="0" parTransId="{2DAA413F-D8C1-4A72-8E7D-AB1D9A40F334}" sibTransId="{1EBC1747-F9C5-4D5F-9025-6A43ECA047B0}"/>
    <dgm:cxn modelId="{CA9400BB-A54A-4F24-BE33-CAF1D3679BE5}" type="presOf" srcId="{7466C64C-2884-4ED7-949C-CEF016ADB319}" destId="{7F7A537F-F097-4201-84E9-3146B4068169}" srcOrd="0" destOrd="0" presId="urn:microsoft.com/office/officeart/2005/8/layout/equation2"/>
    <dgm:cxn modelId="{8BB7294F-9815-4B9D-9C52-95F7584F7F20}" type="presOf" srcId="{693024C5-CB83-4026-8423-64DB4E94A81A}" destId="{A8CBDB90-8658-4EE1-A20E-10041D6BD9E4}" srcOrd="0" destOrd="0" presId="urn:microsoft.com/office/officeart/2005/8/layout/equation2"/>
    <dgm:cxn modelId="{807C860B-F51C-4CA4-B0DA-23361B4054BC}" type="presOf" srcId="{1EBC1747-F9C5-4D5F-9025-6A43ECA047B0}" destId="{6158E7DD-D772-4715-AA00-D03DA799C36A}" srcOrd="0" destOrd="0" presId="urn:microsoft.com/office/officeart/2005/8/layout/equation2"/>
    <dgm:cxn modelId="{78025BB0-8D02-4BB1-BD61-01DB7FC71FB4}" type="presOf" srcId="{67F88EA6-907F-4BA3-9623-DB129467796E}" destId="{D5AE7B83-3216-411E-BE79-E62F339AAD47}" srcOrd="0" destOrd="0" presId="urn:microsoft.com/office/officeart/2005/8/layout/equation2"/>
    <dgm:cxn modelId="{90FA0857-D296-44F8-8486-70E97603260F}" srcId="{E0778E62-F6E3-4C9A-AFA4-23F2EEDAA29C}" destId="{9F09281F-A8C8-4FC3-98A6-D8CEA003457F}" srcOrd="3" destOrd="0" parTransId="{86A5C4F5-F8F3-4CC0-9CB4-7C95027C88AE}" sibTransId="{F6D5695C-9173-4BFC-96D0-088BA160A6BF}"/>
    <dgm:cxn modelId="{967BE000-678D-4F01-8DCA-A35BB13F325C}" type="presOf" srcId="{01ECD535-DD79-4E69-B67D-CDC3770A0A21}" destId="{F204F3F4-FC25-417E-A5AD-3BF795195296}" srcOrd="0" destOrd="0" presId="urn:microsoft.com/office/officeart/2005/8/layout/equation2"/>
    <dgm:cxn modelId="{FAEACF9D-0EE7-4488-A547-D9C1CD22C530}" type="presOf" srcId="{9F09281F-A8C8-4FC3-98A6-D8CEA003457F}" destId="{E4C77200-A1C3-42EA-8374-A25EC30779B0}" srcOrd="0" destOrd="0" presId="urn:microsoft.com/office/officeart/2005/8/layout/equation2"/>
    <dgm:cxn modelId="{A767D977-18D3-4B64-B9C5-01C79878B4F1}" type="presOf" srcId="{4C170334-949D-4460-B337-A330026E1139}" destId="{36FC569A-9779-4C14-8F0E-9B410BCD7A9E}" srcOrd="0" destOrd="0" presId="urn:microsoft.com/office/officeart/2005/8/layout/equation2"/>
    <dgm:cxn modelId="{36C2B031-E6D8-4A49-821C-4F027C593447}" srcId="{E0778E62-F6E3-4C9A-AFA4-23F2EEDAA29C}" destId="{693024C5-CB83-4026-8423-64DB4E94A81A}" srcOrd="1" destOrd="0" parTransId="{FD8B5E31-0891-4167-9F8E-D64CDD16E26C}" sibTransId="{67F88EA6-907F-4BA3-9623-DB129467796E}"/>
    <dgm:cxn modelId="{CE6F96BF-D0E3-4009-9F4F-429943DCC9E6}" type="presParOf" srcId="{5A018682-EAF0-4CF0-8D14-690217A28147}" destId="{935C9B76-6805-45B7-877E-00CF80B495DC}" srcOrd="0" destOrd="0" presId="urn:microsoft.com/office/officeart/2005/8/layout/equation2"/>
    <dgm:cxn modelId="{56A684F7-4131-4E9D-8DDA-28C154633AA5}" type="presParOf" srcId="{935C9B76-6805-45B7-877E-00CF80B495DC}" destId="{36FC569A-9779-4C14-8F0E-9B410BCD7A9E}" srcOrd="0" destOrd="0" presId="urn:microsoft.com/office/officeart/2005/8/layout/equation2"/>
    <dgm:cxn modelId="{FFEF0D8C-568E-464E-A416-FCB696FAFF50}" type="presParOf" srcId="{935C9B76-6805-45B7-877E-00CF80B495DC}" destId="{7025B691-1CAB-435D-B521-F5F0E8C55990}" srcOrd="1" destOrd="0" presId="urn:microsoft.com/office/officeart/2005/8/layout/equation2"/>
    <dgm:cxn modelId="{20F86F35-EEDB-4286-9BEA-18785515FAC0}" type="presParOf" srcId="{935C9B76-6805-45B7-877E-00CF80B495DC}" destId="{F204F3F4-FC25-417E-A5AD-3BF795195296}" srcOrd="2" destOrd="0" presId="urn:microsoft.com/office/officeart/2005/8/layout/equation2"/>
    <dgm:cxn modelId="{E6DA0FE0-F7B2-4C23-943D-21B99B180352}" type="presParOf" srcId="{935C9B76-6805-45B7-877E-00CF80B495DC}" destId="{E99B0B1E-E90C-4CCA-AE55-CE9E09DBC55C}" srcOrd="3" destOrd="0" presId="urn:microsoft.com/office/officeart/2005/8/layout/equation2"/>
    <dgm:cxn modelId="{40949906-4C31-48E2-A829-1673940DABD5}" type="presParOf" srcId="{935C9B76-6805-45B7-877E-00CF80B495DC}" destId="{A8CBDB90-8658-4EE1-A20E-10041D6BD9E4}" srcOrd="4" destOrd="0" presId="urn:microsoft.com/office/officeart/2005/8/layout/equation2"/>
    <dgm:cxn modelId="{8B0479D3-63DE-4970-9F4D-F45F709B05EC}" type="presParOf" srcId="{935C9B76-6805-45B7-877E-00CF80B495DC}" destId="{DDFB7A49-14FC-4F4C-9304-B023FE0F755B}" srcOrd="5" destOrd="0" presId="urn:microsoft.com/office/officeart/2005/8/layout/equation2"/>
    <dgm:cxn modelId="{0049E13B-8BFB-4DD1-8CE1-7BEC30CD29E0}" type="presParOf" srcId="{935C9B76-6805-45B7-877E-00CF80B495DC}" destId="{D5AE7B83-3216-411E-BE79-E62F339AAD47}" srcOrd="6" destOrd="0" presId="urn:microsoft.com/office/officeart/2005/8/layout/equation2"/>
    <dgm:cxn modelId="{11702B44-BBEE-42A8-BC05-112545164739}" type="presParOf" srcId="{935C9B76-6805-45B7-877E-00CF80B495DC}" destId="{0B7B187E-2B73-4D5E-B1A3-0F19310DC36F}" srcOrd="7" destOrd="0" presId="urn:microsoft.com/office/officeart/2005/8/layout/equation2"/>
    <dgm:cxn modelId="{2D39D640-6743-47A1-96DE-23F6087073A1}" type="presParOf" srcId="{935C9B76-6805-45B7-877E-00CF80B495DC}" destId="{7F7A537F-F097-4201-84E9-3146B4068169}" srcOrd="8" destOrd="0" presId="urn:microsoft.com/office/officeart/2005/8/layout/equation2"/>
    <dgm:cxn modelId="{8C4A2EC9-0BD9-48AC-B0C8-D82536573401}" type="presParOf" srcId="{5A018682-EAF0-4CF0-8D14-690217A28147}" destId="{6158E7DD-D772-4715-AA00-D03DA799C36A}" srcOrd="1" destOrd="0" presId="urn:microsoft.com/office/officeart/2005/8/layout/equation2"/>
    <dgm:cxn modelId="{B2A60597-E6EC-46E9-84A3-24C775707CC6}" type="presParOf" srcId="{6158E7DD-D772-4715-AA00-D03DA799C36A}" destId="{F00183B6-63DC-4172-B1E7-994071A17233}" srcOrd="0" destOrd="0" presId="urn:microsoft.com/office/officeart/2005/8/layout/equation2"/>
    <dgm:cxn modelId="{1F6A9BA7-0327-41EE-B73E-32342DA534D7}" type="presParOf" srcId="{5A018682-EAF0-4CF0-8D14-690217A28147}" destId="{E4C77200-A1C3-42EA-8374-A25EC30779B0}" srcOrd="2" destOrd="0" presId="urn:microsoft.com/office/officeart/2005/8/layout/equation2"/>
  </dgm:cxnLst>
  <dgm:bg/>
  <dgm:whole>
    <a:ln>
      <a:noFill/>
    </a:ln>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89BD2CC-FAB8-43DC-9E37-D4FE8961E68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2F085706-3CCB-400E-827B-926763817F23}">
      <dgm:prSet phldrT="[Metin]" custT="1"/>
      <dgm:spPr>
        <a:solidFill>
          <a:schemeClr val="accent6">
            <a:lumMod val="20000"/>
            <a:lumOff val="80000"/>
          </a:schemeClr>
        </a:solidFill>
        <a:ln>
          <a:solidFill>
            <a:srgbClr val="C00000"/>
          </a:solidFill>
        </a:ln>
      </dgm:spPr>
      <dgm:t>
        <a:bodyPr/>
        <a:lstStyle/>
        <a:p>
          <a:pPr algn="ctr" rtl="0"/>
          <a:r>
            <a:rPr kumimoji="0" lang="tr-TR" sz="1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Alım-Satım sonuçlarına göre yeni Parselasyon Planlarının oluşturulması</a:t>
          </a:r>
          <a:endParaRPr lang="tr-TR" sz="1800" dirty="0">
            <a:latin typeface="Arial" pitchFamily="34" charset="0"/>
            <a:cs typeface="Arial" pitchFamily="34" charset="0"/>
          </a:endParaRPr>
        </a:p>
      </dgm:t>
    </dgm:pt>
    <dgm:pt modelId="{C548ECA6-3A02-4FAE-A3F7-3109105B36CE}" type="parTrans" cxnId="{4DA4C6AA-30DE-47B6-BC5D-6BD639E991BD}">
      <dgm:prSet/>
      <dgm:spPr/>
      <dgm:t>
        <a:bodyPr/>
        <a:lstStyle/>
        <a:p>
          <a:endParaRPr lang="tr-TR"/>
        </a:p>
      </dgm:t>
    </dgm:pt>
    <dgm:pt modelId="{2B88C5A9-64B6-49C3-AF49-090B959CF918}" type="sibTrans" cxnId="{4DA4C6AA-30DE-47B6-BC5D-6BD639E991BD}">
      <dgm:prSet/>
      <dgm:spPr/>
      <dgm:t>
        <a:bodyPr/>
        <a:lstStyle/>
        <a:p>
          <a:endParaRPr lang="tr-TR"/>
        </a:p>
      </dgm:t>
    </dgm:pt>
    <dgm:pt modelId="{ABF4D529-BA99-4102-BC43-9FD932340CC3}" type="pres">
      <dgm:prSet presAssocID="{E89BD2CC-FAB8-43DC-9E37-D4FE8961E68B}" presName="linear" presStyleCnt="0">
        <dgm:presLayoutVars>
          <dgm:animLvl val="lvl"/>
          <dgm:resizeHandles val="exact"/>
        </dgm:presLayoutVars>
      </dgm:prSet>
      <dgm:spPr/>
      <dgm:t>
        <a:bodyPr/>
        <a:lstStyle/>
        <a:p>
          <a:endParaRPr lang="tr-TR"/>
        </a:p>
      </dgm:t>
    </dgm:pt>
    <dgm:pt modelId="{46FFF4D9-F2EE-43D6-8AE6-E3F9349982C9}" type="pres">
      <dgm:prSet presAssocID="{2F085706-3CCB-400E-827B-926763817F23}" presName="parentText" presStyleLbl="node1" presStyleIdx="0" presStyleCnt="1" custLinFactNeighborY="-6719">
        <dgm:presLayoutVars>
          <dgm:chMax val="0"/>
          <dgm:bulletEnabled val="1"/>
        </dgm:presLayoutVars>
      </dgm:prSet>
      <dgm:spPr/>
      <dgm:t>
        <a:bodyPr/>
        <a:lstStyle/>
        <a:p>
          <a:endParaRPr lang="tr-TR"/>
        </a:p>
      </dgm:t>
    </dgm:pt>
  </dgm:ptLst>
  <dgm:cxnLst>
    <dgm:cxn modelId="{7D6640EA-A9EF-4722-8193-E5CE6E934F45}" type="presOf" srcId="{2F085706-3CCB-400E-827B-926763817F23}" destId="{46FFF4D9-F2EE-43D6-8AE6-E3F9349982C9}" srcOrd="0" destOrd="0" presId="urn:microsoft.com/office/officeart/2005/8/layout/vList2"/>
    <dgm:cxn modelId="{4DA4C6AA-30DE-47B6-BC5D-6BD639E991BD}" srcId="{E89BD2CC-FAB8-43DC-9E37-D4FE8961E68B}" destId="{2F085706-3CCB-400E-827B-926763817F23}" srcOrd="0" destOrd="0" parTransId="{C548ECA6-3A02-4FAE-A3F7-3109105B36CE}" sibTransId="{2B88C5A9-64B6-49C3-AF49-090B959CF918}"/>
    <dgm:cxn modelId="{CE368002-9A9D-4131-B8EA-DF9F69AA2E69}" type="presOf" srcId="{E89BD2CC-FAB8-43DC-9E37-D4FE8961E68B}" destId="{ABF4D529-BA99-4102-BC43-9FD932340CC3}" srcOrd="0" destOrd="0" presId="urn:microsoft.com/office/officeart/2005/8/layout/vList2"/>
    <dgm:cxn modelId="{D5D63B3F-3755-4C17-BCE8-B0DEBF070057}" type="presParOf" srcId="{ABF4D529-BA99-4102-BC43-9FD932340CC3}" destId="{46FFF4D9-F2EE-43D6-8AE6-E3F9349982C9}" srcOrd="0"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89BD2CC-FAB8-43DC-9E37-D4FE8961E68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2F085706-3CCB-400E-827B-926763817F23}">
      <dgm:prSet phldrT="[Metin]" custT="1"/>
      <dgm:spPr>
        <a:solidFill>
          <a:schemeClr val="accent6">
            <a:lumMod val="20000"/>
            <a:lumOff val="80000"/>
          </a:schemeClr>
        </a:solidFill>
        <a:ln w="19050"/>
      </dgm:spPr>
      <dgm:t>
        <a:bodyPr/>
        <a:lstStyle/>
        <a:p>
          <a:pPr algn="ctr" rtl="0"/>
          <a:r>
            <a:rPr lang="tr-TR" sz="1800" b="1" dirty="0" smtClean="0">
              <a:solidFill>
                <a:srgbClr val="C00000"/>
              </a:solidFill>
            </a:rPr>
            <a:t>TOPLULAŞTIRMA ALANLARI DIŞINDA ARAZİ EDİNDİRME VE KİRALAMA</a:t>
          </a:r>
          <a:endParaRPr lang="tr-TR" sz="1800" dirty="0">
            <a:solidFill>
              <a:srgbClr val="C00000"/>
            </a:solidFill>
          </a:endParaRPr>
        </a:p>
      </dgm:t>
    </dgm:pt>
    <dgm:pt modelId="{C548ECA6-3A02-4FAE-A3F7-3109105B36CE}" type="parTrans" cxnId="{4DA4C6AA-30DE-47B6-BC5D-6BD639E991BD}">
      <dgm:prSet/>
      <dgm:spPr/>
      <dgm:t>
        <a:bodyPr/>
        <a:lstStyle/>
        <a:p>
          <a:endParaRPr lang="tr-TR" sz="2400"/>
        </a:p>
      </dgm:t>
    </dgm:pt>
    <dgm:pt modelId="{2B88C5A9-64B6-49C3-AF49-090B959CF918}" type="sibTrans" cxnId="{4DA4C6AA-30DE-47B6-BC5D-6BD639E991BD}">
      <dgm:prSet/>
      <dgm:spPr/>
      <dgm:t>
        <a:bodyPr/>
        <a:lstStyle/>
        <a:p>
          <a:endParaRPr lang="tr-TR" sz="2400"/>
        </a:p>
      </dgm:t>
    </dgm:pt>
    <dgm:pt modelId="{ABF4D529-BA99-4102-BC43-9FD932340CC3}" type="pres">
      <dgm:prSet presAssocID="{E89BD2CC-FAB8-43DC-9E37-D4FE8961E68B}" presName="linear" presStyleCnt="0">
        <dgm:presLayoutVars>
          <dgm:animLvl val="lvl"/>
          <dgm:resizeHandles val="exact"/>
        </dgm:presLayoutVars>
      </dgm:prSet>
      <dgm:spPr/>
      <dgm:t>
        <a:bodyPr/>
        <a:lstStyle/>
        <a:p>
          <a:endParaRPr lang="tr-TR"/>
        </a:p>
      </dgm:t>
    </dgm:pt>
    <dgm:pt modelId="{46FFF4D9-F2EE-43D6-8AE6-E3F9349982C9}" type="pres">
      <dgm:prSet presAssocID="{2F085706-3CCB-400E-827B-926763817F23}" presName="parentText" presStyleLbl="node1" presStyleIdx="0" presStyleCnt="1" custLinFactNeighborY="-2810">
        <dgm:presLayoutVars>
          <dgm:chMax val="0"/>
          <dgm:bulletEnabled val="1"/>
        </dgm:presLayoutVars>
      </dgm:prSet>
      <dgm:spPr/>
      <dgm:t>
        <a:bodyPr/>
        <a:lstStyle/>
        <a:p>
          <a:endParaRPr lang="tr-TR"/>
        </a:p>
      </dgm:t>
    </dgm:pt>
  </dgm:ptLst>
  <dgm:cxnLst>
    <dgm:cxn modelId="{124AA458-EC07-473B-A550-F713EBA79E87}" type="presOf" srcId="{2F085706-3CCB-400E-827B-926763817F23}" destId="{46FFF4D9-F2EE-43D6-8AE6-E3F9349982C9}" srcOrd="0" destOrd="0" presId="urn:microsoft.com/office/officeart/2005/8/layout/vList2"/>
    <dgm:cxn modelId="{4DA4C6AA-30DE-47B6-BC5D-6BD639E991BD}" srcId="{E89BD2CC-FAB8-43DC-9E37-D4FE8961E68B}" destId="{2F085706-3CCB-400E-827B-926763817F23}" srcOrd="0" destOrd="0" parTransId="{C548ECA6-3A02-4FAE-A3F7-3109105B36CE}" sibTransId="{2B88C5A9-64B6-49C3-AF49-090B959CF918}"/>
    <dgm:cxn modelId="{30E6D71E-BC88-4B9D-894B-8600E196F54E}" type="presOf" srcId="{E89BD2CC-FAB8-43DC-9E37-D4FE8961E68B}" destId="{ABF4D529-BA99-4102-BC43-9FD932340CC3}" srcOrd="0" destOrd="0" presId="urn:microsoft.com/office/officeart/2005/8/layout/vList2"/>
    <dgm:cxn modelId="{013804EC-843A-4E28-8220-888823692CE7}" type="presParOf" srcId="{ABF4D529-BA99-4102-BC43-9FD932340CC3}" destId="{46FFF4D9-F2EE-43D6-8AE6-E3F9349982C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89BD2CC-FAB8-43DC-9E37-D4FE8961E68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2F085706-3CCB-400E-827B-926763817F23}">
      <dgm:prSet phldrT="[Metin]" custT="1"/>
      <dgm:spPr>
        <a:solidFill>
          <a:schemeClr val="accent6">
            <a:lumMod val="20000"/>
            <a:lumOff val="80000"/>
          </a:schemeClr>
        </a:solidFill>
        <a:ln>
          <a:solidFill>
            <a:schemeClr val="accent6">
              <a:lumMod val="60000"/>
              <a:lumOff val="40000"/>
            </a:schemeClr>
          </a:solidFill>
        </a:ln>
      </dgm:spPr>
      <dgm:t>
        <a:bodyPr/>
        <a:lstStyle/>
        <a:p>
          <a:pPr algn="ctr" rtl="0"/>
          <a:r>
            <a:rPr kumimoji="0" lang="tr-TR" sz="1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Alıcı ve Satıcı Listelerinin Oluşturulur</a:t>
          </a:r>
          <a:endParaRPr lang="tr-TR" sz="1800" dirty="0">
            <a:latin typeface="Arial" pitchFamily="34" charset="0"/>
            <a:cs typeface="Arial" pitchFamily="34" charset="0"/>
          </a:endParaRPr>
        </a:p>
      </dgm:t>
    </dgm:pt>
    <dgm:pt modelId="{C548ECA6-3A02-4FAE-A3F7-3109105B36CE}" type="parTrans" cxnId="{4DA4C6AA-30DE-47B6-BC5D-6BD639E991BD}">
      <dgm:prSet/>
      <dgm:spPr/>
      <dgm:t>
        <a:bodyPr/>
        <a:lstStyle/>
        <a:p>
          <a:endParaRPr lang="tr-TR"/>
        </a:p>
      </dgm:t>
    </dgm:pt>
    <dgm:pt modelId="{2B88C5A9-64B6-49C3-AF49-090B959CF918}" type="sibTrans" cxnId="{4DA4C6AA-30DE-47B6-BC5D-6BD639E991BD}">
      <dgm:prSet/>
      <dgm:spPr/>
      <dgm:t>
        <a:bodyPr/>
        <a:lstStyle/>
        <a:p>
          <a:endParaRPr lang="tr-TR"/>
        </a:p>
      </dgm:t>
    </dgm:pt>
    <dgm:pt modelId="{ABF4D529-BA99-4102-BC43-9FD932340CC3}" type="pres">
      <dgm:prSet presAssocID="{E89BD2CC-FAB8-43DC-9E37-D4FE8961E68B}" presName="linear" presStyleCnt="0">
        <dgm:presLayoutVars>
          <dgm:animLvl val="lvl"/>
          <dgm:resizeHandles val="exact"/>
        </dgm:presLayoutVars>
      </dgm:prSet>
      <dgm:spPr/>
      <dgm:t>
        <a:bodyPr/>
        <a:lstStyle/>
        <a:p>
          <a:endParaRPr lang="tr-TR"/>
        </a:p>
      </dgm:t>
    </dgm:pt>
    <dgm:pt modelId="{46FFF4D9-F2EE-43D6-8AE6-E3F9349982C9}" type="pres">
      <dgm:prSet presAssocID="{2F085706-3CCB-400E-827B-926763817F23}" presName="parentText" presStyleLbl="node1" presStyleIdx="0" presStyleCnt="1" custLinFactNeighborX="43464">
        <dgm:presLayoutVars>
          <dgm:chMax val="0"/>
          <dgm:bulletEnabled val="1"/>
        </dgm:presLayoutVars>
      </dgm:prSet>
      <dgm:spPr/>
      <dgm:t>
        <a:bodyPr/>
        <a:lstStyle/>
        <a:p>
          <a:endParaRPr lang="tr-TR"/>
        </a:p>
      </dgm:t>
    </dgm:pt>
  </dgm:ptLst>
  <dgm:cxnLst>
    <dgm:cxn modelId="{4DA4C6AA-30DE-47B6-BC5D-6BD639E991BD}" srcId="{E89BD2CC-FAB8-43DC-9E37-D4FE8961E68B}" destId="{2F085706-3CCB-400E-827B-926763817F23}" srcOrd="0" destOrd="0" parTransId="{C548ECA6-3A02-4FAE-A3F7-3109105B36CE}" sibTransId="{2B88C5A9-64B6-49C3-AF49-090B959CF918}"/>
    <dgm:cxn modelId="{BE96FDCA-AF20-4F69-B4E9-7FC214CCF13F}" type="presOf" srcId="{2F085706-3CCB-400E-827B-926763817F23}" destId="{46FFF4D9-F2EE-43D6-8AE6-E3F9349982C9}" srcOrd="0" destOrd="0" presId="urn:microsoft.com/office/officeart/2005/8/layout/vList2"/>
    <dgm:cxn modelId="{2A51BA5C-3DB0-4F43-9E75-77952D9286FE}" type="presOf" srcId="{E89BD2CC-FAB8-43DC-9E37-D4FE8961E68B}" destId="{ABF4D529-BA99-4102-BC43-9FD932340CC3}" srcOrd="0" destOrd="0" presId="urn:microsoft.com/office/officeart/2005/8/layout/vList2"/>
    <dgm:cxn modelId="{D322BB68-D253-4DA9-84DA-8524FD63BBF7}" type="presParOf" srcId="{ABF4D529-BA99-4102-BC43-9FD932340CC3}" destId="{46FFF4D9-F2EE-43D6-8AE6-E3F9349982C9}"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9BD2CC-FAB8-43DC-9E37-D4FE8961E68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2F085706-3CCB-400E-827B-926763817F23}">
      <dgm:prSet phldrT="[Metin]" custT="1"/>
      <dgm:spPr>
        <a:solidFill>
          <a:schemeClr val="accent6">
            <a:lumMod val="20000"/>
            <a:lumOff val="80000"/>
          </a:schemeClr>
        </a:solidFill>
        <a:ln>
          <a:solidFill>
            <a:srgbClr val="FF0000"/>
          </a:solidFill>
        </a:ln>
      </dgm:spPr>
      <dgm:t>
        <a:bodyPr/>
        <a:lstStyle/>
        <a:p>
          <a:pPr algn="ctr" rtl="0"/>
          <a:r>
            <a:rPr lang="tr-TR" sz="1600" b="1" dirty="0" smtClean="0">
              <a:solidFill>
                <a:schemeClr val="tx1"/>
              </a:solidFill>
              <a:latin typeface="Arial" pitchFamily="34" charset="0"/>
              <a:cs typeface="Arial" pitchFamily="34" charset="0"/>
            </a:rPr>
            <a:t>Satıcı listesindeki paylar </a:t>
          </a:r>
          <a:r>
            <a:rPr lang="tr-TR" sz="1200" b="1" dirty="0" smtClean="0">
              <a:solidFill>
                <a:schemeClr val="tx1"/>
              </a:solidFill>
              <a:latin typeface="Arial" pitchFamily="34" charset="0"/>
              <a:cs typeface="Arial" pitchFamily="34" charset="0"/>
            </a:rPr>
            <a:t>ile</a:t>
          </a:r>
          <a:r>
            <a:rPr lang="tr-TR" sz="1600" b="1" dirty="0" smtClean="0">
              <a:solidFill>
                <a:schemeClr val="tx1"/>
              </a:solidFill>
              <a:latin typeface="Arial" pitchFamily="34" charset="0"/>
              <a:cs typeface="Arial" pitchFamily="34" charset="0"/>
            </a:rPr>
            <a:t> bu arazileri satın almak isteyen alıcılar eşleştirilir</a:t>
          </a:r>
          <a:endParaRPr lang="tr-TR" sz="1600" b="1" dirty="0">
            <a:solidFill>
              <a:schemeClr val="tx1"/>
            </a:solidFill>
            <a:latin typeface="Arial" pitchFamily="34" charset="0"/>
            <a:cs typeface="Arial" pitchFamily="34" charset="0"/>
          </a:endParaRPr>
        </a:p>
      </dgm:t>
    </dgm:pt>
    <dgm:pt modelId="{C548ECA6-3A02-4FAE-A3F7-3109105B36CE}" type="parTrans" cxnId="{4DA4C6AA-30DE-47B6-BC5D-6BD639E991BD}">
      <dgm:prSet/>
      <dgm:spPr/>
      <dgm:t>
        <a:bodyPr/>
        <a:lstStyle/>
        <a:p>
          <a:endParaRPr lang="tr-TR" sz="1400"/>
        </a:p>
      </dgm:t>
    </dgm:pt>
    <dgm:pt modelId="{2B88C5A9-64B6-49C3-AF49-090B959CF918}" type="sibTrans" cxnId="{4DA4C6AA-30DE-47B6-BC5D-6BD639E991BD}">
      <dgm:prSet/>
      <dgm:spPr/>
      <dgm:t>
        <a:bodyPr/>
        <a:lstStyle/>
        <a:p>
          <a:endParaRPr lang="tr-TR" sz="1400"/>
        </a:p>
      </dgm:t>
    </dgm:pt>
    <dgm:pt modelId="{ABF4D529-BA99-4102-BC43-9FD932340CC3}" type="pres">
      <dgm:prSet presAssocID="{E89BD2CC-FAB8-43DC-9E37-D4FE8961E68B}" presName="linear" presStyleCnt="0">
        <dgm:presLayoutVars>
          <dgm:animLvl val="lvl"/>
          <dgm:resizeHandles val="exact"/>
        </dgm:presLayoutVars>
      </dgm:prSet>
      <dgm:spPr/>
      <dgm:t>
        <a:bodyPr/>
        <a:lstStyle/>
        <a:p>
          <a:endParaRPr lang="tr-TR"/>
        </a:p>
      </dgm:t>
    </dgm:pt>
    <dgm:pt modelId="{46FFF4D9-F2EE-43D6-8AE6-E3F9349982C9}" type="pres">
      <dgm:prSet presAssocID="{2F085706-3CCB-400E-827B-926763817F23}" presName="parentText" presStyleLbl="node1" presStyleIdx="0" presStyleCnt="1" custLinFactNeighborY="11315">
        <dgm:presLayoutVars>
          <dgm:chMax val="0"/>
          <dgm:bulletEnabled val="1"/>
        </dgm:presLayoutVars>
      </dgm:prSet>
      <dgm:spPr/>
      <dgm:t>
        <a:bodyPr/>
        <a:lstStyle/>
        <a:p>
          <a:endParaRPr lang="tr-TR"/>
        </a:p>
      </dgm:t>
    </dgm:pt>
  </dgm:ptLst>
  <dgm:cxnLst>
    <dgm:cxn modelId="{95259C46-FCB2-41B8-8CBB-BBB3FF790D96}" type="presOf" srcId="{2F085706-3CCB-400E-827B-926763817F23}" destId="{46FFF4D9-F2EE-43D6-8AE6-E3F9349982C9}" srcOrd="0" destOrd="0" presId="urn:microsoft.com/office/officeart/2005/8/layout/vList2"/>
    <dgm:cxn modelId="{4DA4C6AA-30DE-47B6-BC5D-6BD639E991BD}" srcId="{E89BD2CC-FAB8-43DC-9E37-D4FE8961E68B}" destId="{2F085706-3CCB-400E-827B-926763817F23}" srcOrd="0" destOrd="0" parTransId="{C548ECA6-3A02-4FAE-A3F7-3109105B36CE}" sibTransId="{2B88C5A9-64B6-49C3-AF49-090B959CF918}"/>
    <dgm:cxn modelId="{F0D2FF17-342D-4678-8E83-D366E0B26A4A}" type="presOf" srcId="{E89BD2CC-FAB8-43DC-9E37-D4FE8961E68B}" destId="{ABF4D529-BA99-4102-BC43-9FD932340CC3}" srcOrd="0" destOrd="0" presId="urn:microsoft.com/office/officeart/2005/8/layout/vList2"/>
    <dgm:cxn modelId="{D6DDEBE3-7E5A-4514-A59A-B94BC0822297}" type="presParOf" srcId="{ABF4D529-BA99-4102-BC43-9FD932340CC3}" destId="{46FFF4D9-F2EE-43D6-8AE6-E3F9349982C9}"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29761" y="0"/>
            <a:ext cx="2929837" cy="498852"/>
          </a:xfrm>
          <a:prstGeom prst="rect">
            <a:avLst/>
          </a:prstGeom>
        </p:spPr>
        <p:txBody>
          <a:bodyPr vert="horz" lIns="91440" tIns="45720" rIns="91440" bIns="45720" rtlCol="0"/>
          <a:lstStyle>
            <a:lvl1pPr algn="r">
              <a:defRPr sz="1200"/>
            </a:lvl1pPr>
          </a:lstStyle>
          <a:p>
            <a:fld id="{1607360E-864B-44EF-B431-9F3AA470FEAA}" type="datetimeFigureOut">
              <a:rPr lang="tr-TR" smtClean="0"/>
              <a:t>28.02.2017</a:t>
            </a:fld>
            <a:endParaRPr lang="tr-TR"/>
          </a:p>
        </p:txBody>
      </p:sp>
      <p:sp>
        <p:nvSpPr>
          <p:cNvPr id="4" name="Altbilgi Yer Tutucusu 3"/>
          <p:cNvSpPr>
            <a:spLocks noGrp="1"/>
          </p:cNvSpPr>
          <p:nvPr>
            <p:ph type="ftr" sz="quarter" idx="2"/>
          </p:nvPr>
        </p:nvSpPr>
        <p:spPr>
          <a:xfrm>
            <a:off x="0" y="9443662"/>
            <a:ext cx="2929837" cy="498851"/>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29761" y="9443662"/>
            <a:ext cx="2929837" cy="498851"/>
          </a:xfrm>
          <a:prstGeom prst="rect">
            <a:avLst/>
          </a:prstGeom>
        </p:spPr>
        <p:txBody>
          <a:bodyPr vert="horz" lIns="91440" tIns="45720" rIns="91440" bIns="45720" rtlCol="0" anchor="b"/>
          <a:lstStyle>
            <a:lvl1pPr algn="r">
              <a:defRPr sz="1200"/>
            </a:lvl1pPr>
          </a:lstStyle>
          <a:p>
            <a:fld id="{A15B3891-0610-4A70-80B6-5509CE8ABD89}" type="slidenum">
              <a:rPr lang="tr-TR" smtClean="0"/>
              <a:t>‹#›</a:t>
            </a:fld>
            <a:endParaRPr lang="tr-TR"/>
          </a:p>
        </p:txBody>
      </p:sp>
    </p:spTree>
    <p:extLst>
      <p:ext uri="{BB962C8B-B14F-4D97-AF65-F5344CB8AC3E}">
        <p14:creationId xmlns:p14="http://schemas.microsoft.com/office/powerpoint/2010/main" val="3582255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29761" y="0"/>
            <a:ext cx="2929837" cy="497126"/>
          </a:xfrm>
          <a:prstGeom prst="rect">
            <a:avLst/>
          </a:prstGeom>
        </p:spPr>
        <p:txBody>
          <a:bodyPr vert="horz" lIns="91440" tIns="45720" rIns="91440" bIns="45720" rtlCol="0"/>
          <a:lstStyle>
            <a:lvl1pPr algn="r">
              <a:defRPr sz="1200"/>
            </a:lvl1pPr>
          </a:lstStyle>
          <a:p>
            <a:fld id="{4987A9D3-D2A3-489E-B5A8-6460F0BF7716}" type="datetimeFigureOut">
              <a:rPr lang="tr-TR" smtClean="0"/>
              <a:t>28.02.2017</a:t>
            </a:fld>
            <a:endParaRPr lang="tr-TR"/>
          </a:p>
        </p:txBody>
      </p:sp>
      <p:sp>
        <p:nvSpPr>
          <p:cNvPr id="4" name="Slayt Görüntüsü Yer Tutucusu 3"/>
          <p:cNvSpPr>
            <a:spLocks noGrp="1" noRot="1" noChangeAspect="1"/>
          </p:cNvSpPr>
          <p:nvPr>
            <p:ph type="sldImg" idx="2"/>
          </p:nvPr>
        </p:nvSpPr>
        <p:spPr>
          <a:xfrm>
            <a:off x="896938" y="746125"/>
            <a:ext cx="4967287" cy="372745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6117" y="4722694"/>
            <a:ext cx="5408930" cy="4474131"/>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9443662"/>
            <a:ext cx="2929837" cy="497126"/>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29761" y="9443662"/>
            <a:ext cx="2929837" cy="497126"/>
          </a:xfrm>
          <a:prstGeom prst="rect">
            <a:avLst/>
          </a:prstGeom>
        </p:spPr>
        <p:txBody>
          <a:bodyPr vert="horz" lIns="91440" tIns="45720" rIns="91440" bIns="45720" rtlCol="0" anchor="b"/>
          <a:lstStyle>
            <a:lvl1pPr algn="r">
              <a:defRPr sz="1200"/>
            </a:lvl1pPr>
          </a:lstStyle>
          <a:p>
            <a:fld id="{08FBF8F1-2E0D-43B5-B7D7-74E9B0D6FD17}" type="slidenum">
              <a:rPr lang="tr-TR" smtClean="0"/>
              <a:t>‹#›</a:t>
            </a:fld>
            <a:endParaRPr lang="tr-TR"/>
          </a:p>
        </p:txBody>
      </p:sp>
    </p:spTree>
    <p:extLst>
      <p:ext uri="{BB962C8B-B14F-4D97-AF65-F5344CB8AC3E}">
        <p14:creationId xmlns:p14="http://schemas.microsoft.com/office/powerpoint/2010/main" val="4064914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smtClean="0">
              <a:latin typeface="Arial" charset="0"/>
            </a:endParaRPr>
          </a:p>
        </p:txBody>
      </p:sp>
      <p:sp>
        <p:nvSpPr>
          <p:cNvPr id="22532"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0879" indent="-284954">
              <a:defRPr sz="2400">
                <a:solidFill>
                  <a:schemeClr val="tx1"/>
                </a:solidFill>
                <a:latin typeface="Arial" charset="0"/>
                <a:ea typeface="MS PGothic" pitchFamily="34" charset="-128"/>
              </a:defRPr>
            </a:lvl2pPr>
            <a:lvl3pPr marL="1139814" indent="-227963">
              <a:defRPr sz="2400">
                <a:solidFill>
                  <a:schemeClr val="tx1"/>
                </a:solidFill>
                <a:latin typeface="Arial" charset="0"/>
                <a:ea typeface="MS PGothic" pitchFamily="34" charset="-128"/>
              </a:defRPr>
            </a:lvl3pPr>
            <a:lvl4pPr marL="1595740" indent="-227963">
              <a:defRPr sz="2400">
                <a:solidFill>
                  <a:schemeClr val="tx1"/>
                </a:solidFill>
                <a:latin typeface="Arial" charset="0"/>
                <a:ea typeface="MS PGothic" pitchFamily="34" charset="-128"/>
              </a:defRPr>
            </a:lvl4pPr>
            <a:lvl5pPr marL="2051665" indent="-227963">
              <a:defRPr sz="2400">
                <a:solidFill>
                  <a:schemeClr val="tx1"/>
                </a:solidFill>
                <a:latin typeface="Arial" charset="0"/>
                <a:ea typeface="MS PGothic" pitchFamily="34" charset="-128"/>
              </a:defRPr>
            </a:lvl5pPr>
            <a:lvl6pPr marL="2507590" indent="-227963" eaLnBrk="0" fontAlgn="base" hangingPunct="0">
              <a:spcBef>
                <a:spcPct val="0"/>
              </a:spcBef>
              <a:spcAft>
                <a:spcPct val="0"/>
              </a:spcAft>
              <a:defRPr sz="2400">
                <a:solidFill>
                  <a:schemeClr val="tx1"/>
                </a:solidFill>
                <a:latin typeface="Arial" charset="0"/>
                <a:ea typeface="MS PGothic" pitchFamily="34" charset="-128"/>
              </a:defRPr>
            </a:lvl6pPr>
            <a:lvl7pPr marL="2963517" indent="-227963" eaLnBrk="0" fontAlgn="base" hangingPunct="0">
              <a:spcBef>
                <a:spcPct val="0"/>
              </a:spcBef>
              <a:spcAft>
                <a:spcPct val="0"/>
              </a:spcAft>
              <a:defRPr sz="2400">
                <a:solidFill>
                  <a:schemeClr val="tx1"/>
                </a:solidFill>
                <a:latin typeface="Arial" charset="0"/>
                <a:ea typeface="MS PGothic" pitchFamily="34" charset="-128"/>
              </a:defRPr>
            </a:lvl7pPr>
            <a:lvl8pPr marL="3419442" indent="-227963" eaLnBrk="0" fontAlgn="base" hangingPunct="0">
              <a:spcBef>
                <a:spcPct val="0"/>
              </a:spcBef>
              <a:spcAft>
                <a:spcPct val="0"/>
              </a:spcAft>
              <a:defRPr sz="2400">
                <a:solidFill>
                  <a:schemeClr val="tx1"/>
                </a:solidFill>
                <a:latin typeface="Arial" charset="0"/>
                <a:ea typeface="MS PGothic" pitchFamily="34" charset="-128"/>
              </a:defRPr>
            </a:lvl8pPr>
            <a:lvl9pPr marL="3875367" indent="-227963" eaLnBrk="0" fontAlgn="base" hangingPunct="0">
              <a:spcBef>
                <a:spcPct val="0"/>
              </a:spcBef>
              <a:spcAft>
                <a:spcPct val="0"/>
              </a:spcAft>
              <a:defRPr sz="2400">
                <a:solidFill>
                  <a:schemeClr val="tx1"/>
                </a:solidFill>
                <a:latin typeface="Arial" charset="0"/>
                <a:ea typeface="MS PGothic" pitchFamily="34" charset="-128"/>
              </a:defRPr>
            </a:lvl9pPr>
          </a:lstStyle>
          <a:p>
            <a:fld id="{38E8CEFB-CED1-4850-B221-BFDEB77ADDFC}" type="slidenum">
              <a:rPr lang="tr-TR" altLang="tr-TR" sz="1200"/>
              <a:pPr/>
              <a:t>3</a:t>
            </a:fld>
            <a:endParaRPr lang="tr-TR" altLang="tr-TR" sz="1200"/>
          </a:p>
        </p:txBody>
      </p:sp>
    </p:spTree>
    <p:extLst>
      <p:ext uri="{BB962C8B-B14F-4D97-AF65-F5344CB8AC3E}">
        <p14:creationId xmlns:p14="http://schemas.microsoft.com/office/powerpoint/2010/main" val="3519143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8FBF8F1-2E0D-43B5-B7D7-74E9B0D6FD17}" type="slidenum">
              <a:rPr lang="tr-TR" smtClean="0"/>
              <a:t>9</a:t>
            </a:fld>
            <a:endParaRPr lang="tr-TR"/>
          </a:p>
        </p:txBody>
      </p:sp>
    </p:spTree>
    <p:extLst>
      <p:ext uri="{BB962C8B-B14F-4D97-AF65-F5344CB8AC3E}">
        <p14:creationId xmlns:p14="http://schemas.microsoft.com/office/powerpoint/2010/main" val="4196460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8FBF8F1-2E0D-43B5-B7D7-74E9B0D6FD17}" type="slidenum">
              <a:rPr lang="tr-TR" smtClean="0"/>
              <a:t>31</a:t>
            </a:fld>
            <a:endParaRPr lang="tr-TR"/>
          </a:p>
        </p:txBody>
      </p:sp>
    </p:spTree>
    <p:extLst>
      <p:ext uri="{BB962C8B-B14F-4D97-AF65-F5344CB8AC3E}">
        <p14:creationId xmlns:p14="http://schemas.microsoft.com/office/powerpoint/2010/main" val="295081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5D97E188-79D3-4C1C-A7E1-007533A18780}" type="datetimeFigureOut">
              <a:rPr lang="tr-TR" smtClean="0"/>
              <a:t>28.02.2017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1718372-42F4-417E-B100-24A08E448F2E}" type="slidenum">
              <a:rPr lang="tr-TR" smtClean="0"/>
              <a:t>‹#›</a:t>
            </a:fld>
            <a:endParaRPr lang="tr-TR"/>
          </a:p>
        </p:txBody>
      </p:sp>
    </p:spTree>
    <p:extLst>
      <p:ext uri="{BB962C8B-B14F-4D97-AF65-F5344CB8AC3E}">
        <p14:creationId xmlns:p14="http://schemas.microsoft.com/office/powerpoint/2010/main" val="2314723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D97E188-79D3-4C1C-A7E1-007533A18780}" type="datetimeFigureOut">
              <a:rPr lang="tr-TR" smtClean="0"/>
              <a:t>28.02.2017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1718372-42F4-417E-B100-24A08E448F2E}" type="slidenum">
              <a:rPr lang="tr-TR" smtClean="0"/>
              <a:t>‹#›</a:t>
            </a:fld>
            <a:endParaRPr lang="tr-TR"/>
          </a:p>
        </p:txBody>
      </p:sp>
    </p:spTree>
    <p:extLst>
      <p:ext uri="{BB962C8B-B14F-4D97-AF65-F5344CB8AC3E}">
        <p14:creationId xmlns:p14="http://schemas.microsoft.com/office/powerpoint/2010/main" val="1501072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D97E188-79D3-4C1C-A7E1-007533A18780}" type="datetimeFigureOut">
              <a:rPr lang="tr-TR" smtClean="0"/>
              <a:t>28.02.2017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1718372-42F4-417E-B100-24A08E448F2E}" type="slidenum">
              <a:rPr lang="tr-TR" smtClean="0"/>
              <a:t>‹#›</a:t>
            </a:fld>
            <a:endParaRPr lang="tr-TR"/>
          </a:p>
        </p:txBody>
      </p:sp>
    </p:spTree>
    <p:extLst>
      <p:ext uri="{BB962C8B-B14F-4D97-AF65-F5344CB8AC3E}">
        <p14:creationId xmlns:p14="http://schemas.microsoft.com/office/powerpoint/2010/main" val="1076033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1 İçerik Yer Tutucusu"/>
          <p:cNvSpPr>
            <a:spLocks noGrp="1"/>
          </p:cNvSpPr>
          <p:nvPr>
            <p:ph/>
          </p:nvPr>
        </p:nvSpPr>
        <p:spPr>
          <a:xfrm>
            <a:off x="457200" y="277813"/>
            <a:ext cx="8229600" cy="585311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Rectangle 40"/>
          <p:cNvSpPr>
            <a:spLocks noGrp="1" noChangeArrowheads="1"/>
          </p:cNvSpPr>
          <p:nvPr>
            <p:ph type="dt" sz="half" idx="10"/>
          </p:nvPr>
        </p:nvSpPr>
        <p:spPr>
          <a:ln/>
        </p:spPr>
        <p:txBody>
          <a:bodyPr/>
          <a:lstStyle>
            <a:lvl1pPr>
              <a:defRPr/>
            </a:lvl1pPr>
          </a:lstStyle>
          <a:p>
            <a:pPr>
              <a:defRPr/>
            </a:pPr>
            <a:endParaRPr lang="tr-TR"/>
          </a:p>
        </p:txBody>
      </p:sp>
      <p:sp>
        <p:nvSpPr>
          <p:cNvPr id="4" name="Rectangle 41"/>
          <p:cNvSpPr>
            <a:spLocks noGrp="1" noChangeArrowheads="1"/>
          </p:cNvSpPr>
          <p:nvPr>
            <p:ph type="ftr" sz="quarter" idx="11"/>
          </p:nvPr>
        </p:nvSpPr>
        <p:spPr>
          <a:ln/>
        </p:spPr>
        <p:txBody>
          <a:bodyPr/>
          <a:lstStyle>
            <a:lvl1pPr>
              <a:defRPr/>
            </a:lvl1pPr>
          </a:lstStyle>
          <a:p>
            <a:pPr>
              <a:defRPr/>
            </a:pPr>
            <a:endParaRPr lang="tr-TR"/>
          </a:p>
        </p:txBody>
      </p:sp>
      <p:sp>
        <p:nvSpPr>
          <p:cNvPr id="5" name="Rectangle 42"/>
          <p:cNvSpPr>
            <a:spLocks noGrp="1" noChangeArrowheads="1"/>
          </p:cNvSpPr>
          <p:nvPr>
            <p:ph type="sldNum" sz="quarter" idx="12"/>
          </p:nvPr>
        </p:nvSpPr>
        <p:spPr>
          <a:ln/>
        </p:spPr>
        <p:txBody>
          <a:bodyPr/>
          <a:lstStyle>
            <a:lvl1pPr>
              <a:defRPr/>
            </a:lvl1pPr>
          </a:lstStyle>
          <a:p>
            <a:pPr>
              <a:defRPr/>
            </a:pPr>
            <a:fld id="{CB5BF6D6-4DCA-4154-8682-E836E93AC866}" type="slidenum">
              <a:rPr lang="tr-TR"/>
              <a:pPr>
                <a:defRPr/>
              </a:pPr>
              <a:t>‹#›</a:t>
            </a:fld>
            <a:endParaRPr lang="tr-TR"/>
          </a:p>
        </p:txBody>
      </p:sp>
    </p:spTree>
    <p:extLst>
      <p:ext uri="{BB962C8B-B14F-4D97-AF65-F5344CB8AC3E}">
        <p14:creationId xmlns:p14="http://schemas.microsoft.com/office/powerpoint/2010/main" val="3141378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D97E188-79D3-4C1C-A7E1-007533A18780}" type="datetimeFigureOut">
              <a:rPr lang="tr-TR" smtClean="0"/>
              <a:t>28.02.2017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1718372-42F4-417E-B100-24A08E448F2E}" type="slidenum">
              <a:rPr lang="tr-TR" smtClean="0"/>
              <a:t>‹#›</a:t>
            </a:fld>
            <a:endParaRPr lang="tr-TR"/>
          </a:p>
        </p:txBody>
      </p:sp>
    </p:spTree>
    <p:extLst>
      <p:ext uri="{BB962C8B-B14F-4D97-AF65-F5344CB8AC3E}">
        <p14:creationId xmlns:p14="http://schemas.microsoft.com/office/powerpoint/2010/main" val="2760686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5D97E188-79D3-4C1C-A7E1-007533A18780}" type="datetimeFigureOut">
              <a:rPr lang="tr-TR" smtClean="0"/>
              <a:t>28.02.2017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1718372-42F4-417E-B100-24A08E448F2E}" type="slidenum">
              <a:rPr lang="tr-TR" smtClean="0"/>
              <a:t>‹#›</a:t>
            </a:fld>
            <a:endParaRPr lang="tr-TR"/>
          </a:p>
        </p:txBody>
      </p:sp>
    </p:spTree>
    <p:extLst>
      <p:ext uri="{BB962C8B-B14F-4D97-AF65-F5344CB8AC3E}">
        <p14:creationId xmlns:p14="http://schemas.microsoft.com/office/powerpoint/2010/main" val="2658495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5D97E188-79D3-4C1C-A7E1-007533A18780}" type="datetimeFigureOut">
              <a:rPr lang="tr-TR" smtClean="0"/>
              <a:t>28.02.2017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1718372-42F4-417E-B100-24A08E448F2E}" type="slidenum">
              <a:rPr lang="tr-TR" smtClean="0"/>
              <a:t>‹#›</a:t>
            </a:fld>
            <a:endParaRPr lang="tr-TR"/>
          </a:p>
        </p:txBody>
      </p:sp>
    </p:spTree>
    <p:extLst>
      <p:ext uri="{BB962C8B-B14F-4D97-AF65-F5344CB8AC3E}">
        <p14:creationId xmlns:p14="http://schemas.microsoft.com/office/powerpoint/2010/main" val="3524865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5D97E188-79D3-4C1C-A7E1-007533A18780}" type="datetimeFigureOut">
              <a:rPr lang="tr-TR" smtClean="0"/>
              <a:t>28.02.2017</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21718372-42F4-417E-B100-24A08E448F2E}" type="slidenum">
              <a:rPr lang="tr-TR" smtClean="0"/>
              <a:t>‹#›</a:t>
            </a:fld>
            <a:endParaRPr lang="tr-TR"/>
          </a:p>
        </p:txBody>
      </p:sp>
    </p:spTree>
    <p:extLst>
      <p:ext uri="{BB962C8B-B14F-4D97-AF65-F5344CB8AC3E}">
        <p14:creationId xmlns:p14="http://schemas.microsoft.com/office/powerpoint/2010/main" val="3474466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5D97E188-79D3-4C1C-A7E1-007533A18780}" type="datetimeFigureOut">
              <a:rPr lang="tr-TR" smtClean="0"/>
              <a:t>28.02.2017</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21718372-42F4-417E-B100-24A08E448F2E}" type="slidenum">
              <a:rPr lang="tr-TR" smtClean="0"/>
              <a:t>‹#›</a:t>
            </a:fld>
            <a:endParaRPr lang="tr-TR"/>
          </a:p>
        </p:txBody>
      </p:sp>
    </p:spTree>
    <p:extLst>
      <p:ext uri="{BB962C8B-B14F-4D97-AF65-F5344CB8AC3E}">
        <p14:creationId xmlns:p14="http://schemas.microsoft.com/office/powerpoint/2010/main" val="2953711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D97E188-79D3-4C1C-A7E1-007533A18780}" type="datetimeFigureOut">
              <a:rPr lang="tr-TR" smtClean="0"/>
              <a:t>28.02.2017</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21718372-42F4-417E-B100-24A08E448F2E}" type="slidenum">
              <a:rPr lang="tr-TR" smtClean="0"/>
              <a:t>‹#›</a:t>
            </a:fld>
            <a:endParaRPr lang="tr-TR"/>
          </a:p>
        </p:txBody>
      </p:sp>
    </p:spTree>
    <p:extLst>
      <p:ext uri="{BB962C8B-B14F-4D97-AF65-F5344CB8AC3E}">
        <p14:creationId xmlns:p14="http://schemas.microsoft.com/office/powerpoint/2010/main" val="3218566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5D97E188-79D3-4C1C-A7E1-007533A18780}" type="datetimeFigureOut">
              <a:rPr lang="tr-TR" smtClean="0"/>
              <a:t>28.02.2017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1718372-42F4-417E-B100-24A08E448F2E}" type="slidenum">
              <a:rPr lang="tr-TR" smtClean="0"/>
              <a:t>‹#›</a:t>
            </a:fld>
            <a:endParaRPr lang="tr-TR"/>
          </a:p>
        </p:txBody>
      </p:sp>
    </p:spTree>
    <p:extLst>
      <p:ext uri="{BB962C8B-B14F-4D97-AF65-F5344CB8AC3E}">
        <p14:creationId xmlns:p14="http://schemas.microsoft.com/office/powerpoint/2010/main" val="1466034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5D97E188-79D3-4C1C-A7E1-007533A18780}" type="datetimeFigureOut">
              <a:rPr lang="tr-TR" smtClean="0"/>
              <a:t>28.02.2017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1718372-42F4-417E-B100-24A08E448F2E}" type="slidenum">
              <a:rPr lang="tr-TR" smtClean="0"/>
              <a:t>‹#›</a:t>
            </a:fld>
            <a:endParaRPr lang="tr-TR"/>
          </a:p>
        </p:txBody>
      </p:sp>
    </p:spTree>
    <p:extLst>
      <p:ext uri="{BB962C8B-B14F-4D97-AF65-F5344CB8AC3E}">
        <p14:creationId xmlns:p14="http://schemas.microsoft.com/office/powerpoint/2010/main" val="72116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97E188-79D3-4C1C-A7E1-007533A18780}" type="datetimeFigureOut">
              <a:rPr lang="tr-TR" smtClean="0"/>
              <a:t>28.02.2017</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718372-42F4-417E-B100-24A08E448F2E}" type="slidenum">
              <a:rPr lang="tr-TR" smtClean="0"/>
              <a:t>‹#›</a:t>
            </a:fld>
            <a:endParaRPr lang="tr-TR"/>
          </a:p>
        </p:txBody>
      </p:sp>
    </p:spTree>
    <p:extLst>
      <p:ext uri="{BB962C8B-B14F-4D97-AF65-F5344CB8AC3E}">
        <p14:creationId xmlns:p14="http://schemas.microsoft.com/office/powerpoint/2010/main" val="3887783675"/>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mailto:metin.turker@tarim.gov.t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hyperlink" Target="http://ec.europa.eu/agriculture/agrista/2009/table_en/2009enfinal.pdf"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Data" Target="../diagrams/data5.xml"/><Relationship Id="rId18" Type="http://schemas.openxmlformats.org/officeDocument/2006/relationships/diagramData" Target="../diagrams/data6.xml"/><Relationship Id="rId3" Type="http://schemas.openxmlformats.org/officeDocument/2006/relationships/diagramLayout" Target="../diagrams/layout3.xml"/><Relationship Id="rId21" Type="http://schemas.openxmlformats.org/officeDocument/2006/relationships/diagramColors" Target="../diagrams/colors6.xml"/><Relationship Id="rId7" Type="http://schemas.openxmlformats.org/officeDocument/2006/relationships/diagramData" Target="../diagrams/data4.xml"/><Relationship Id="rId12" Type="http://schemas.openxmlformats.org/officeDocument/2006/relationships/image" Target="../media/image19.jpeg"/><Relationship Id="rId17" Type="http://schemas.microsoft.com/office/2007/relationships/diagramDrawing" Target="../diagrams/drawing5.xml"/><Relationship Id="rId2" Type="http://schemas.openxmlformats.org/officeDocument/2006/relationships/diagramData" Target="../diagrams/data3.xml"/><Relationship Id="rId16" Type="http://schemas.openxmlformats.org/officeDocument/2006/relationships/diagramColors" Target="../diagrams/colors5.xml"/><Relationship Id="rId20" Type="http://schemas.openxmlformats.org/officeDocument/2006/relationships/diagramQuickStyle" Target="../diagrams/quickStyle6.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QuickStyle" Target="../diagrams/quickStyle5.xml"/><Relationship Id="rId23" Type="http://schemas.openxmlformats.org/officeDocument/2006/relationships/image" Target="../media/image9.png"/><Relationship Id="rId10" Type="http://schemas.openxmlformats.org/officeDocument/2006/relationships/diagramColors" Target="../diagrams/colors4.xml"/><Relationship Id="rId19" Type="http://schemas.openxmlformats.org/officeDocument/2006/relationships/diagramLayout" Target="../diagrams/layout6.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Layout" Target="../diagrams/layout5.xml"/><Relationship Id="rId22" Type="http://schemas.microsoft.com/office/2007/relationships/diagramDrawing" Target="../diagrams/drawing6.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diagramLayout" Target="../diagrams/layout9.xml"/><Relationship Id="rId18" Type="http://schemas.openxmlformats.org/officeDocument/2006/relationships/diagramLayout" Target="../diagrams/layout10.xml"/><Relationship Id="rId3" Type="http://schemas.openxmlformats.org/officeDocument/2006/relationships/diagramLayout" Target="../diagrams/layout7.xml"/><Relationship Id="rId21" Type="http://schemas.microsoft.com/office/2007/relationships/diagramDrawing" Target="../diagrams/drawing10.xml"/><Relationship Id="rId7" Type="http://schemas.openxmlformats.org/officeDocument/2006/relationships/diagramData" Target="../diagrams/data8.xml"/><Relationship Id="rId12" Type="http://schemas.openxmlformats.org/officeDocument/2006/relationships/diagramData" Target="../diagrams/data9.xml"/><Relationship Id="rId17" Type="http://schemas.openxmlformats.org/officeDocument/2006/relationships/diagramData" Target="../diagrams/data10.xml"/><Relationship Id="rId2" Type="http://schemas.openxmlformats.org/officeDocument/2006/relationships/diagramData" Target="../diagrams/data7.xml"/><Relationship Id="rId16" Type="http://schemas.microsoft.com/office/2007/relationships/diagramDrawing" Target="../diagrams/drawing9.xml"/><Relationship Id="rId20" Type="http://schemas.openxmlformats.org/officeDocument/2006/relationships/diagramColors" Target="../diagrams/colors10.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5" Type="http://schemas.openxmlformats.org/officeDocument/2006/relationships/diagramColors" Target="../diagrams/colors9.xml"/><Relationship Id="rId10" Type="http://schemas.openxmlformats.org/officeDocument/2006/relationships/diagramColors" Target="../diagrams/colors8.xml"/><Relationship Id="rId19" Type="http://schemas.openxmlformats.org/officeDocument/2006/relationships/diagramQuickStyle" Target="../diagrams/quickStyle10.xml"/><Relationship Id="rId4" Type="http://schemas.openxmlformats.org/officeDocument/2006/relationships/diagramQuickStyle" Target="../diagrams/quickStyle7.xml"/><Relationship Id="rId9" Type="http://schemas.openxmlformats.org/officeDocument/2006/relationships/diagramQuickStyle" Target="../diagrams/quickStyle8.xml"/><Relationship Id="rId14" Type="http://schemas.openxmlformats.org/officeDocument/2006/relationships/diagramQuickStyle" Target="../diagrams/quickStyle9.xml"/><Relationship Id="rId22"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png"/><Relationship Id="rId7" Type="http://schemas.openxmlformats.org/officeDocument/2006/relationships/hyperlink" Target="TBS%2002.02.15%20he%20sn.ppt#-1,42,PowerPoint Sunusu" TargetMode="External"/><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hyperlink" Target="TBS%2002.02.15%20he%20sn.ppt#-1,47,PowerPoint Sunusu" TargetMode="External"/><Relationship Id="rId5" Type="http://schemas.openxmlformats.org/officeDocument/2006/relationships/hyperlink" Target="TARSEY%2022.07.15.ppt#-1,38,PowerPoint Sunusu" TargetMode="External"/><Relationship Id="rId4" Type="http://schemas.openxmlformats.org/officeDocument/2006/relationships/hyperlink" Target="TBS%2002.02.15%20he%20sn.pp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www.tad.gov.tr/" TargetMode="External"/><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http://www.tad.gov.tr/" TargetMode="External"/><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ras ile bölünmeye son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90" y="1"/>
            <a:ext cx="9069904" cy="27809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photos-a.xx.fbcdn.net/hphotos-ash4/c56.0.403.403/p403x403/376831_327578800668681_1429023790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 y="4818967"/>
            <a:ext cx="2151368" cy="1600358"/>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42590" y="3140968"/>
            <a:ext cx="9069904" cy="1501566"/>
          </a:xfrm>
          <a:prstGeom prst="rect">
            <a:avLst/>
          </a:prstGeom>
          <a:solidFill>
            <a:srgbClr val="FF0000"/>
          </a:solidFill>
        </p:spPr>
        <p:txBody>
          <a:bodyPr wrap="square" lIns="115443" tIns="57722" rIns="115443" bIns="57722" rtlCol="0">
            <a:spAutoFit/>
          </a:bodyPr>
          <a:lstStyle/>
          <a:p>
            <a:pPr algn="ctr"/>
            <a:r>
              <a:rPr lang="tr-TR" sz="2400" b="1" i="1" dirty="0" smtClean="0">
                <a:solidFill>
                  <a:schemeClr val="bg1"/>
                </a:solidFill>
              </a:rPr>
              <a:t>5403 Sayılı «Toprak Koruma ve Arazi Kullanım Kanunu» Gereği</a:t>
            </a:r>
          </a:p>
          <a:p>
            <a:pPr algn="ctr"/>
            <a:endParaRPr lang="tr-TR" sz="700" b="1" dirty="0" smtClean="0">
              <a:solidFill>
                <a:schemeClr val="bg1"/>
              </a:solidFill>
            </a:endParaRPr>
          </a:p>
          <a:p>
            <a:pPr algn="ctr"/>
            <a:r>
              <a:rPr lang="tr-TR" sz="2800" b="1" dirty="0" smtClean="0">
                <a:solidFill>
                  <a:schemeClr val="bg1"/>
                </a:solidFill>
              </a:rPr>
              <a:t>GAYRİMENKÜL DEĞERLEME SİSTEMİ İHTİYACI, </a:t>
            </a:r>
          </a:p>
          <a:p>
            <a:pPr algn="ctr"/>
            <a:r>
              <a:rPr lang="tr-TR" sz="2800" b="1" dirty="0" smtClean="0">
                <a:solidFill>
                  <a:schemeClr val="bg1"/>
                </a:solidFill>
              </a:rPr>
              <a:t>PİLOT PROJELER VE SİSTEM ÖNERİLERİ</a:t>
            </a:r>
            <a:endParaRPr lang="tr-TR" sz="2800" b="1" dirty="0">
              <a:solidFill>
                <a:schemeClr val="bg1"/>
              </a:solidFill>
            </a:endParaRPr>
          </a:p>
        </p:txBody>
      </p:sp>
      <p:sp>
        <p:nvSpPr>
          <p:cNvPr id="5" name="Metin kutusu 4"/>
          <p:cNvSpPr txBox="1"/>
          <p:nvPr/>
        </p:nvSpPr>
        <p:spPr>
          <a:xfrm>
            <a:off x="3358762" y="4987484"/>
            <a:ext cx="2699842" cy="1332289"/>
          </a:xfrm>
          <a:prstGeom prst="rect">
            <a:avLst/>
          </a:prstGeom>
          <a:noFill/>
        </p:spPr>
        <p:txBody>
          <a:bodyPr wrap="none" lIns="115443" tIns="57722" rIns="115443" bIns="57722" rtlCol="0">
            <a:spAutoFit/>
          </a:bodyPr>
          <a:lstStyle/>
          <a:p>
            <a:pPr algn="ctr"/>
            <a:r>
              <a:rPr lang="tr-TR" sz="2300" dirty="0"/>
              <a:t>Dr. Metin TÜRKER</a:t>
            </a:r>
          </a:p>
          <a:p>
            <a:pPr algn="ctr"/>
            <a:r>
              <a:rPr lang="tr-TR" dirty="0"/>
              <a:t>Genel Müdür </a:t>
            </a:r>
            <a:r>
              <a:rPr lang="tr-TR" dirty="0" smtClean="0"/>
              <a:t>Yardımcısı</a:t>
            </a:r>
          </a:p>
          <a:p>
            <a:pPr algn="ctr"/>
            <a:r>
              <a:rPr lang="tr-TR" dirty="0">
                <a:hlinkClick r:id="rId4"/>
              </a:rPr>
              <a:t>m</a:t>
            </a:r>
            <a:r>
              <a:rPr lang="tr-TR" dirty="0" smtClean="0">
                <a:hlinkClick r:id="rId4"/>
              </a:rPr>
              <a:t>etin.turker@tarim.gov.tr</a:t>
            </a:r>
            <a:endParaRPr lang="tr-TR" dirty="0" smtClean="0"/>
          </a:p>
          <a:p>
            <a:pPr algn="ctr"/>
            <a:endParaRPr lang="tr-TR" sz="2000" dirty="0"/>
          </a:p>
        </p:txBody>
      </p:sp>
      <p:sp>
        <p:nvSpPr>
          <p:cNvPr id="6" name="Metin kutusu 5"/>
          <p:cNvSpPr txBox="1"/>
          <p:nvPr/>
        </p:nvSpPr>
        <p:spPr>
          <a:xfrm>
            <a:off x="340" y="2377656"/>
            <a:ext cx="4129062" cy="475280"/>
          </a:xfrm>
          <a:prstGeom prst="rect">
            <a:avLst/>
          </a:prstGeom>
          <a:noFill/>
        </p:spPr>
        <p:txBody>
          <a:bodyPr wrap="none" lIns="115443" tIns="57722" rIns="115443" bIns="57722" rtlCol="0">
            <a:spAutoFit/>
          </a:bodyPr>
          <a:lstStyle/>
          <a:p>
            <a:r>
              <a:rPr lang="tr-TR" sz="2300" i="1" dirty="0">
                <a:solidFill>
                  <a:schemeClr val="bg1"/>
                </a:solidFill>
              </a:rPr>
              <a:t>Tarım Reformu Genel Müdürlüğü</a:t>
            </a:r>
          </a:p>
        </p:txBody>
      </p:sp>
      <p:sp>
        <p:nvSpPr>
          <p:cNvPr id="8" name="Metin kutusu 7"/>
          <p:cNvSpPr txBox="1"/>
          <p:nvPr/>
        </p:nvSpPr>
        <p:spPr>
          <a:xfrm>
            <a:off x="179620" y="6332049"/>
            <a:ext cx="2082237" cy="424348"/>
          </a:xfrm>
          <a:prstGeom prst="rect">
            <a:avLst/>
          </a:prstGeom>
          <a:noFill/>
        </p:spPr>
        <p:txBody>
          <a:bodyPr wrap="none" lIns="115443" tIns="57722" rIns="115443" bIns="57722" rtlCol="0">
            <a:spAutoFit/>
          </a:bodyPr>
          <a:lstStyle/>
          <a:p>
            <a:r>
              <a:rPr lang="tr-TR" sz="2000" dirty="0"/>
              <a:t>Şubat </a:t>
            </a:r>
            <a:r>
              <a:rPr lang="tr-TR" sz="2000" dirty="0" smtClean="0"/>
              <a:t>2017/ İzmir</a:t>
            </a:r>
            <a:endParaRPr lang="tr-TR" sz="2000" dirty="0"/>
          </a:p>
        </p:txBody>
      </p:sp>
    </p:spTree>
    <p:extLst>
      <p:ext uri="{BB962C8B-B14F-4D97-AF65-F5344CB8AC3E}">
        <p14:creationId xmlns:p14="http://schemas.microsoft.com/office/powerpoint/2010/main" val="1717413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86577" y="416"/>
            <a:ext cx="8229600" cy="745086"/>
          </a:xfrm>
        </p:spPr>
        <p:txBody>
          <a:bodyPr>
            <a:normAutofit/>
          </a:bodyPr>
          <a:lstStyle/>
          <a:p>
            <a:r>
              <a:rPr lang="tr-TR" sz="3500" b="1" dirty="0">
                <a:solidFill>
                  <a:srgbClr val="FF0000"/>
                </a:solidFill>
              </a:rPr>
              <a:t>Neden düzenleme gerekli idi?</a:t>
            </a:r>
          </a:p>
        </p:txBody>
      </p:sp>
      <p:sp>
        <p:nvSpPr>
          <p:cNvPr id="3" name="Metin kutusu 2"/>
          <p:cNvSpPr txBox="1"/>
          <p:nvPr/>
        </p:nvSpPr>
        <p:spPr>
          <a:xfrm>
            <a:off x="358902" y="965543"/>
            <a:ext cx="8515836" cy="1963231"/>
          </a:xfrm>
          <a:prstGeom prst="rect">
            <a:avLst/>
          </a:prstGeom>
          <a:noFill/>
        </p:spPr>
        <p:txBody>
          <a:bodyPr wrap="square" lIns="115443" tIns="57722" rIns="115443" bIns="57722" rtlCol="0">
            <a:spAutoFit/>
          </a:bodyPr>
          <a:lstStyle/>
          <a:p>
            <a:r>
              <a:rPr lang="tr-TR" sz="2400" dirty="0" smtClean="0"/>
              <a:t>Araziyi </a:t>
            </a:r>
            <a:r>
              <a:rPr lang="tr-TR" sz="2400" dirty="0" smtClean="0">
                <a:solidFill>
                  <a:srgbClr val="FF0000"/>
                </a:solidFill>
              </a:rPr>
              <a:t>fiilen işleyenler mağdur</a:t>
            </a:r>
            <a:r>
              <a:rPr lang="tr-TR" sz="2400" dirty="0" smtClean="0"/>
              <a:t>. Hisseli arazileri</a:t>
            </a:r>
          </a:p>
          <a:p>
            <a:pPr marL="432911" indent="-432911">
              <a:buFontTx/>
              <a:buChar char="-"/>
            </a:pPr>
            <a:r>
              <a:rPr lang="tr-TR" sz="2400" dirty="0" err="1" smtClean="0"/>
              <a:t>ÇKS’ye</a:t>
            </a:r>
            <a:r>
              <a:rPr lang="tr-TR" sz="2400" dirty="0" smtClean="0"/>
              <a:t> kayıt? </a:t>
            </a:r>
          </a:p>
          <a:p>
            <a:pPr marL="432911" indent="-432911">
              <a:buFontTx/>
              <a:buChar char="-"/>
            </a:pPr>
            <a:r>
              <a:rPr lang="tr-TR" sz="2400" dirty="0" smtClean="0"/>
              <a:t>Desteklerden faydalanma?</a:t>
            </a:r>
          </a:p>
          <a:p>
            <a:pPr marL="432911" indent="-432911">
              <a:buFontTx/>
              <a:buChar char="-"/>
            </a:pPr>
            <a:r>
              <a:rPr lang="tr-TR" sz="2400" dirty="0" smtClean="0"/>
              <a:t>Yatırım yapma?</a:t>
            </a:r>
          </a:p>
          <a:p>
            <a:pPr marL="432911" indent="-432911">
              <a:buFontTx/>
              <a:buChar char="-"/>
            </a:pPr>
            <a:r>
              <a:rPr lang="tr-TR" sz="2400" dirty="0" smtClean="0"/>
              <a:t>Arazisini kredi için ipotek ettirme?</a:t>
            </a:r>
          </a:p>
        </p:txBody>
      </p:sp>
      <p:sp>
        <p:nvSpPr>
          <p:cNvPr id="4" name="Metin kutusu 3"/>
          <p:cNvSpPr txBox="1"/>
          <p:nvPr/>
        </p:nvSpPr>
        <p:spPr>
          <a:xfrm>
            <a:off x="221844" y="5838276"/>
            <a:ext cx="8605477" cy="855235"/>
          </a:xfrm>
          <a:prstGeom prst="rect">
            <a:avLst/>
          </a:prstGeom>
          <a:noFill/>
        </p:spPr>
        <p:txBody>
          <a:bodyPr wrap="square" lIns="115443" tIns="57722" rIns="115443" bIns="57722" rtlCol="0">
            <a:spAutoFit/>
          </a:bodyPr>
          <a:lstStyle/>
          <a:p>
            <a:r>
              <a:rPr lang="tr-TR" sz="2400" b="1" dirty="0" smtClean="0"/>
              <a:t>Gıda güvenliği</a:t>
            </a:r>
            <a:r>
              <a:rPr lang="tr-TR" sz="2400" dirty="0" smtClean="0"/>
              <a:t> için işletme </a:t>
            </a:r>
            <a:r>
              <a:rPr lang="tr-TR" sz="2400" b="1" u="sng" dirty="0" smtClean="0"/>
              <a:t>ölçeğinin büyütülmesi</a:t>
            </a:r>
            <a:r>
              <a:rPr lang="tr-TR" sz="2400" dirty="0" smtClean="0"/>
              <a:t> ve </a:t>
            </a:r>
            <a:r>
              <a:rPr lang="tr-TR" sz="2400" b="1" u="sng" dirty="0" smtClean="0"/>
              <a:t>işletmelerin rekabet güçlerinin artırılması</a:t>
            </a:r>
            <a:r>
              <a:rPr lang="tr-TR" sz="2400" dirty="0" smtClean="0"/>
              <a:t> şarttır.</a:t>
            </a:r>
            <a:endParaRPr lang="tr-TR" sz="2400" dirty="0"/>
          </a:p>
        </p:txBody>
      </p:sp>
      <p:pic>
        <p:nvPicPr>
          <p:cNvPr id="1026" name="Picture 2" descr="Çiftçi traktörüne cd çalar ve klima istiy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50" y="3058343"/>
            <a:ext cx="5231428" cy="2617844"/>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5635758" y="3336336"/>
            <a:ext cx="3479179" cy="1347678"/>
          </a:xfrm>
          <a:prstGeom prst="rect">
            <a:avLst/>
          </a:prstGeom>
        </p:spPr>
        <p:txBody>
          <a:bodyPr wrap="square" lIns="115443" tIns="57722" rIns="115443" bIns="57722">
            <a:spAutoFit/>
          </a:bodyPr>
          <a:lstStyle/>
          <a:p>
            <a:r>
              <a:rPr lang="tr-TR" sz="2000" dirty="0" smtClean="0">
                <a:solidFill>
                  <a:srgbClr val="FF0000"/>
                </a:solidFill>
              </a:rPr>
              <a:t>Şehirde yaşayan Hisse </a:t>
            </a:r>
            <a:r>
              <a:rPr lang="tr-TR" sz="2000" dirty="0">
                <a:solidFill>
                  <a:srgbClr val="FF0000"/>
                </a:solidFill>
              </a:rPr>
              <a:t>sahipleri de mağdur</a:t>
            </a:r>
            <a:r>
              <a:rPr lang="tr-TR" sz="2000" dirty="0"/>
              <a:t>.</a:t>
            </a:r>
          </a:p>
          <a:p>
            <a:pPr marL="432911" indent="-432911">
              <a:buFontTx/>
              <a:buChar char="-"/>
            </a:pPr>
            <a:r>
              <a:rPr lang="tr-TR" sz="2000" dirty="0"/>
              <a:t>Köyde arazisi var. Gelirinden faydalanıyor</a:t>
            </a:r>
          </a:p>
        </p:txBody>
      </p:sp>
      <p:pic>
        <p:nvPicPr>
          <p:cNvPr id="7" name="Picture 6" descr="http://arastirma.tarim.gov.tr/ktae/IcerikResimleri/AnaSayfaLogoResimleri/bakanl%C4%B1k%20logo%20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80" y="416"/>
            <a:ext cx="986044" cy="96954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Düz Bağlayıcı 7"/>
          <p:cNvCxnSpPr/>
          <p:nvPr/>
        </p:nvCxnSpPr>
        <p:spPr>
          <a:xfrm>
            <a:off x="1255305" y="834396"/>
            <a:ext cx="7888695"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753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o"/>
          <p:cNvGraphicFramePr>
            <a:graphicFrameLocks noGrp="1"/>
          </p:cNvGraphicFramePr>
          <p:nvPr>
            <p:extLst>
              <p:ext uri="{D42A27DB-BD31-4B8C-83A1-F6EECF244321}">
                <p14:modId xmlns:p14="http://schemas.microsoft.com/office/powerpoint/2010/main" val="3946038800"/>
              </p:ext>
            </p:extLst>
          </p:nvPr>
        </p:nvGraphicFramePr>
        <p:xfrm>
          <a:off x="44169" y="1297719"/>
          <a:ext cx="9099832" cy="5720754"/>
        </p:xfrm>
        <a:graphic>
          <a:graphicData uri="http://schemas.openxmlformats.org/drawingml/2006/table">
            <a:tbl>
              <a:tblPr/>
              <a:tblGrid>
                <a:gridCol w="2107882"/>
                <a:gridCol w="1523887"/>
                <a:gridCol w="1594302"/>
                <a:gridCol w="3873761"/>
              </a:tblGrid>
              <a:tr h="857264">
                <a:tc>
                  <a:txBody>
                    <a:bodyPr/>
                    <a:lstStyle/>
                    <a:p>
                      <a:pPr>
                        <a:lnSpc>
                          <a:spcPct val="115000"/>
                        </a:lnSpc>
                        <a:spcAft>
                          <a:spcPts val="0"/>
                        </a:spcAft>
                      </a:pPr>
                      <a:endParaRPr lang="tr-TR" sz="230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tr-TR" sz="2300" b="1" dirty="0">
                          <a:latin typeface="Calibri"/>
                          <a:ea typeface="Calibri"/>
                          <a:cs typeface="Times New Roman"/>
                        </a:rPr>
                        <a:t>İşletme </a:t>
                      </a:r>
                      <a:r>
                        <a:rPr lang="tr-TR" sz="2300" b="1" dirty="0" smtClean="0">
                          <a:latin typeface="Calibri"/>
                          <a:ea typeface="Calibri"/>
                          <a:cs typeface="Times New Roman"/>
                        </a:rPr>
                        <a:t>Sayısı</a:t>
                      </a:r>
                      <a:endParaRPr lang="tr-TR" sz="230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tr-TR" sz="2300" b="1" dirty="0" smtClean="0">
                          <a:latin typeface="Calibri"/>
                          <a:ea typeface="Calibri"/>
                          <a:cs typeface="Times New Roman"/>
                        </a:rPr>
                        <a:t>Ort. </a:t>
                      </a:r>
                      <a:r>
                        <a:rPr lang="tr-TR" sz="2300" b="1" dirty="0">
                          <a:latin typeface="Calibri"/>
                          <a:ea typeface="Calibri"/>
                          <a:cs typeface="Times New Roman"/>
                        </a:rPr>
                        <a:t>İşletme </a:t>
                      </a:r>
                      <a:r>
                        <a:rPr lang="tr-TR" sz="2300" b="1" dirty="0" smtClean="0">
                          <a:latin typeface="Calibri"/>
                          <a:ea typeface="Calibri"/>
                          <a:cs typeface="Times New Roman"/>
                        </a:rPr>
                        <a:t>Büyük. </a:t>
                      </a:r>
                      <a:r>
                        <a:rPr lang="tr-TR" sz="2300" b="1" dirty="0">
                          <a:latin typeface="Calibri"/>
                          <a:ea typeface="Calibri"/>
                          <a:cs typeface="Times New Roman"/>
                        </a:rPr>
                        <a:t>(ha)</a:t>
                      </a:r>
                      <a:endParaRPr lang="tr-TR" sz="230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tr-TR" sz="2300" b="1" dirty="0" smtClean="0">
                          <a:latin typeface="Calibri"/>
                          <a:ea typeface="Calibri"/>
                          <a:cs typeface="Times New Roman"/>
                        </a:rPr>
                        <a:t>Miras ile ilgili Uygulama</a:t>
                      </a: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406022">
                <a:tc>
                  <a:txBody>
                    <a:bodyPr/>
                    <a:lstStyle/>
                    <a:p>
                      <a:pPr>
                        <a:lnSpc>
                          <a:spcPct val="115000"/>
                        </a:lnSpc>
                        <a:spcAft>
                          <a:spcPts val="0"/>
                        </a:spcAft>
                      </a:pPr>
                      <a:r>
                        <a:rPr lang="tr-TR" sz="2300" dirty="0">
                          <a:latin typeface="Calibri"/>
                          <a:ea typeface="Calibri"/>
                          <a:cs typeface="Times New Roman"/>
                        </a:rPr>
                        <a:t>İngiltere</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300" dirty="0" smtClean="0">
                          <a:latin typeface="Calibri"/>
                          <a:ea typeface="Calibri"/>
                          <a:cs typeface="Times New Roman"/>
                        </a:rPr>
                        <a:t>  300.000</a:t>
                      </a:r>
                      <a:endParaRPr lang="tr-TR" sz="230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300" dirty="0" smtClean="0">
                          <a:latin typeface="Calibri"/>
                          <a:ea typeface="Calibri"/>
                          <a:cs typeface="Times New Roman"/>
                        </a:rPr>
                        <a:t> 53,8</a:t>
                      </a:r>
                      <a:endParaRPr lang="tr-TR" sz="230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2300" b="0" dirty="0" smtClean="0">
                          <a:latin typeface="Times New Roman" pitchFamily="18" charset="0"/>
                          <a:cs typeface="Times New Roman" pitchFamily="18" charset="0"/>
                        </a:rPr>
                        <a:t>En büyük kardeşe</a:t>
                      </a:r>
                      <a:r>
                        <a:rPr lang="tr-TR" sz="2300" b="0" baseline="0" dirty="0" smtClean="0">
                          <a:latin typeface="Times New Roman" pitchFamily="18" charset="0"/>
                          <a:cs typeface="Times New Roman" pitchFamily="18" charset="0"/>
                        </a:rPr>
                        <a:t> devir</a:t>
                      </a:r>
                      <a:r>
                        <a:rPr lang="tr-TR" sz="2300" b="0" dirty="0" smtClean="0">
                          <a:latin typeface="Times New Roman" pitchFamily="18" charset="0"/>
                          <a:cs typeface="Times New Roman" pitchFamily="18" charset="0"/>
                        </a:rPr>
                        <a:t>.</a:t>
                      </a:r>
                      <a:endParaRPr lang="tr-TR" sz="2300" b="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8377">
                <a:tc>
                  <a:txBody>
                    <a:bodyPr/>
                    <a:lstStyle/>
                    <a:p>
                      <a:pPr>
                        <a:lnSpc>
                          <a:spcPct val="115000"/>
                        </a:lnSpc>
                        <a:spcAft>
                          <a:spcPts val="0"/>
                        </a:spcAft>
                      </a:pPr>
                      <a:r>
                        <a:rPr lang="tr-TR" sz="2300" dirty="0">
                          <a:latin typeface="Calibri"/>
                          <a:ea typeface="Calibri"/>
                          <a:cs typeface="Times New Roman"/>
                        </a:rPr>
                        <a:t>Fransa</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tr-TR" sz="2300" dirty="0" smtClean="0">
                          <a:latin typeface="Calibri"/>
                          <a:ea typeface="Calibri"/>
                          <a:cs typeface="Times New Roman"/>
                        </a:rPr>
                        <a:t> 527.000</a:t>
                      </a:r>
                      <a:endParaRPr lang="tr-TR" sz="230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tr-TR" sz="2300" dirty="0" smtClean="0">
                          <a:latin typeface="Calibri"/>
                          <a:ea typeface="Calibri"/>
                          <a:cs typeface="Times New Roman"/>
                        </a:rPr>
                        <a:t> 52,1</a:t>
                      </a:r>
                      <a:endParaRPr lang="tr-TR" sz="230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tr-TR" sz="2300" b="0" dirty="0" smtClean="0">
                          <a:latin typeface="Times New Roman" pitchFamily="18" charset="0"/>
                          <a:cs typeface="Times New Roman" pitchFamily="18" charset="0"/>
                        </a:rPr>
                        <a:t>Kardeşlerden biri diğerlerine piyasa</a:t>
                      </a:r>
                      <a:r>
                        <a:rPr lang="tr-TR" sz="2300" b="0" baseline="0" dirty="0" smtClean="0">
                          <a:latin typeface="Times New Roman" pitchFamily="18" charset="0"/>
                          <a:cs typeface="Times New Roman" pitchFamily="18" charset="0"/>
                        </a:rPr>
                        <a:t> değerinden bedelini öder</a:t>
                      </a:r>
                      <a:r>
                        <a:rPr lang="tr-TR" sz="2300" b="0" dirty="0" smtClean="0">
                          <a:latin typeface="Times New Roman" pitchFamily="18" charset="0"/>
                          <a:cs typeface="Times New Roman" pitchFamily="18" charset="0"/>
                        </a:rPr>
                        <a:t>.</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812043">
                <a:tc>
                  <a:txBody>
                    <a:bodyPr/>
                    <a:lstStyle/>
                    <a:p>
                      <a:pPr>
                        <a:lnSpc>
                          <a:spcPct val="115000"/>
                        </a:lnSpc>
                        <a:spcAft>
                          <a:spcPts val="0"/>
                        </a:spcAft>
                      </a:pPr>
                      <a:r>
                        <a:rPr lang="tr-TR" sz="2300" dirty="0" smtClean="0">
                          <a:latin typeface="Calibri"/>
                          <a:ea typeface="Calibri"/>
                          <a:cs typeface="Times New Roman"/>
                        </a:rPr>
                        <a:t>Almanya </a:t>
                      </a:r>
                      <a:endParaRPr lang="tr-TR" sz="230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300" dirty="0" smtClean="0">
                          <a:latin typeface="Calibri"/>
                          <a:ea typeface="Calibri"/>
                          <a:cs typeface="Times New Roman"/>
                        </a:rPr>
                        <a:t>  371.000</a:t>
                      </a:r>
                      <a:endParaRPr lang="tr-TR" sz="230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300" dirty="0">
                          <a:latin typeface="Calibri"/>
                          <a:ea typeface="Calibri"/>
                          <a:cs typeface="Times New Roman"/>
                        </a:rPr>
                        <a:t>45,7</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tr-TR" sz="2300" b="0" dirty="0" smtClean="0">
                          <a:latin typeface="Times New Roman" pitchFamily="18" charset="0"/>
                          <a:cs typeface="Times New Roman" pitchFamily="18" charset="0"/>
                        </a:rPr>
                        <a:t>Kardeşlerden biri diğerlerine az bir tazminat öder.</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6022">
                <a:tc>
                  <a:txBody>
                    <a:bodyPr/>
                    <a:lstStyle/>
                    <a:p>
                      <a:pPr>
                        <a:lnSpc>
                          <a:spcPct val="115000"/>
                        </a:lnSpc>
                        <a:spcAft>
                          <a:spcPts val="0"/>
                        </a:spcAft>
                      </a:pPr>
                      <a:r>
                        <a:rPr lang="tr-TR" sz="2300" dirty="0">
                          <a:latin typeface="Calibri"/>
                          <a:ea typeface="Calibri"/>
                          <a:cs typeface="Times New Roman"/>
                        </a:rPr>
                        <a:t>İspanya</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tr-TR" sz="2300" baseline="0" dirty="0" smtClean="0">
                          <a:latin typeface="Calibri"/>
                          <a:ea typeface="Calibri"/>
                          <a:cs typeface="Times New Roman"/>
                        </a:rPr>
                        <a:t> </a:t>
                      </a:r>
                      <a:r>
                        <a:rPr lang="tr-TR" sz="2300" dirty="0" smtClean="0">
                          <a:latin typeface="Calibri"/>
                          <a:ea typeface="Calibri"/>
                          <a:cs typeface="Times New Roman"/>
                        </a:rPr>
                        <a:t>1.044.000</a:t>
                      </a:r>
                      <a:endParaRPr lang="tr-TR" sz="230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tr-TR" sz="2300" dirty="0">
                          <a:latin typeface="Calibri"/>
                          <a:ea typeface="Calibri"/>
                          <a:cs typeface="Times New Roman"/>
                        </a:rPr>
                        <a:t>23,8</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l">
                        <a:lnSpc>
                          <a:spcPct val="115000"/>
                        </a:lnSpc>
                        <a:spcAft>
                          <a:spcPts val="0"/>
                        </a:spcAft>
                      </a:pPr>
                      <a:r>
                        <a:rPr lang="tr-TR" sz="2300" b="0" dirty="0" smtClean="0">
                          <a:latin typeface="Times New Roman" pitchFamily="18" charset="0"/>
                          <a:cs typeface="Times New Roman" pitchFamily="18" charset="0"/>
                        </a:rPr>
                        <a:t>Ehil olan mirasçıya</a:t>
                      </a:r>
                      <a:r>
                        <a:rPr lang="tr-TR" sz="2300" b="0" baseline="0" dirty="0" smtClean="0">
                          <a:latin typeface="Times New Roman" pitchFamily="18" charset="0"/>
                          <a:cs typeface="Times New Roman" pitchFamily="18" charset="0"/>
                        </a:rPr>
                        <a:t> devir</a:t>
                      </a:r>
                      <a:r>
                        <a:rPr lang="tr-TR" sz="2300" b="0" dirty="0" smtClean="0">
                          <a:latin typeface="Times New Roman" pitchFamily="18" charset="0"/>
                          <a:cs typeface="Times New Roman" pitchFamily="18" charset="0"/>
                        </a:rPr>
                        <a:t>.</a:t>
                      </a:r>
                      <a:endParaRPr lang="tr-TR" sz="2300" b="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406022">
                <a:tc>
                  <a:txBody>
                    <a:bodyPr/>
                    <a:lstStyle/>
                    <a:p>
                      <a:pPr>
                        <a:lnSpc>
                          <a:spcPct val="115000"/>
                        </a:lnSpc>
                        <a:spcAft>
                          <a:spcPts val="0"/>
                        </a:spcAft>
                      </a:pPr>
                      <a:r>
                        <a:rPr lang="tr-TR" sz="2300" dirty="0">
                          <a:latin typeface="Calibri"/>
                          <a:ea typeface="Calibri"/>
                          <a:cs typeface="Times New Roman"/>
                        </a:rPr>
                        <a:t>İtalya</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300" dirty="0" smtClean="0">
                          <a:latin typeface="Calibri"/>
                          <a:ea typeface="Calibri"/>
                          <a:cs typeface="Times New Roman"/>
                        </a:rPr>
                        <a:t> 1.679.000</a:t>
                      </a:r>
                      <a:endParaRPr lang="tr-TR" sz="230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300" dirty="0" smtClean="0">
                          <a:latin typeface="Calibri"/>
                          <a:ea typeface="Calibri"/>
                          <a:cs typeface="Times New Roman"/>
                        </a:rPr>
                        <a:t>  7,6</a:t>
                      </a:r>
                      <a:endParaRPr lang="tr-TR" sz="230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tr-TR" sz="2300" b="0" dirty="0" smtClean="0">
                          <a:latin typeface="Times New Roman" pitchFamily="18" charset="0"/>
                          <a:cs typeface="Times New Roman" pitchFamily="18" charset="0"/>
                        </a:rPr>
                        <a:t>Ehil olan mirasçıya</a:t>
                      </a:r>
                      <a:r>
                        <a:rPr lang="tr-TR" sz="2300" b="0" baseline="0" dirty="0" smtClean="0">
                          <a:latin typeface="Times New Roman" pitchFamily="18" charset="0"/>
                          <a:cs typeface="Times New Roman" pitchFamily="18" charset="0"/>
                        </a:rPr>
                        <a:t> devir.</a:t>
                      </a:r>
                      <a:endParaRPr lang="tr-TR" sz="2300" b="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6022">
                <a:tc>
                  <a:txBody>
                    <a:bodyPr/>
                    <a:lstStyle/>
                    <a:p>
                      <a:pPr>
                        <a:lnSpc>
                          <a:spcPct val="115000"/>
                        </a:lnSpc>
                        <a:spcAft>
                          <a:spcPts val="0"/>
                        </a:spcAft>
                      </a:pPr>
                      <a:r>
                        <a:rPr lang="tr-TR" sz="2300" b="1" dirty="0">
                          <a:solidFill>
                            <a:srgbClr val="C00000"/>
                          </a:solidFill>
                          <a:latin typeface="Calibri"/>
                          <a:ea typeface="Calibri"/>
                          <a:cs typeface="Times New Roman"/>
                        </a:rPr>
                        <a:t>AB (</a:t>
                      </a:r>
                      <a:r>
                        <a:rPr lang="tr-TR" sz="2300" b="1" dirty="0" smtClean="0">
                          <a:solidFill>
                            <a:srgbClr val="C00000"/>
                          </a:solidFill>
                          <a:latin typeface="Calibri"/>
                          <a:ea typeface="Calibri"/>
                          <a:cs typeface="Times New Roman"/>
                        </a:rPr>
                        <a:t>27 ülke </a:t>
                      </a:r>
                      <a:r>
                        <a:rPr lang="tr-TR" sz="2300" b="1" dirty="0" err="1" smtClean="0">
                          <a:solidFill>
                            <a:srgbClr val="C00000"/>
                          </a:solidFill>
                          <a:latin typeface="Calibri"/>
                          <a:ea typeface="Calibri"/>
                          <a:cs typeface="Times New Roman"/>
                        </a:rPr>
                        <a:t>ort.</a:t>
                      </a:r>
                      <a:r>
                        <a:rPr lang="tr-TR" sz="2300" b="1" dirty="0" smtClean="0">
                          <a:solidFill>
                            <a:srgbClr val="C00000"/>
                          </a:solidFill>
                          <a:latin typeface="Calibri"/>
                          <a:ea typeface="Calibri"/>
                          <a:cs typeface="Times New Roman"/>
                        </a:rPr>
                        <a:t>)</a:t>
                      </a:r>
                      <a:endParaRPr lang="tr-TR" sz="230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tr-TR" sz="2300" b="1" dirty="0" smtClean="0">
                          <a:solidFill>
                            <a:srgbClr val="C00000"/>
                          </a:solidFill>
                          <a:latin typeface="Calibri"/>
                          <a:ea typeface="Calibri"/>
                          <a:cs typeface="Times New Roman"/>
                        </a:rPr>
                        <a:t>13.700.000</a:t>
                      </a:r>
                      <a:endParaRPr lang="tr-TR" sz="230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tr-TR" sz="2300" b="1" dirty="0" smtClean="0">
                          <a:solidFill>
                            <a:srgbClr val="C00000"/>
                          </a:solidFill>
                          <a:latin typeface="Calibri"/>
                          <a:ea typeface="Calibri"/>
                          <a:cs typeface="Times New Roman"/>
                        </a:rPr>
                        <a:t>12,6</a:t>
                      </a:r>
                      <a:endParaRPr lang="tr-TR" sz="230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l">
                        <a:lnSpc>
                          <a:spcPct val="115000"/>
                        </a:lnSpc>
                        <a:spcAft>
                          <a:spcPts val="0"/>
                        </a:spcAft>
                      </a:pPr>
                      <a:endParaRPr lang="tr-TR" sz="2300" b="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406022">
                <a:tc>
                  <a:txBody>
                    <a:bodyPr/>
                    <a:lstStyle/>
                    <a:p>
                      <a:pPr>
                        <a:lnSpc>
                          <a:spcPct val="115000"/>
                        </a:lnSpc>
                        <a:spcAft>
                          <a:spcPts val="0"/>
                        </a:spcAft>
                      </a:pPr>
                      <a:r>
                        <a:rPr lang="tr-TR" sz="2300" b="0" dirty="0" smtClean="0">
                          <a:latin typeface="Calibri"/>
                          <a:ea typeface="Calibri"/>
                          <a:cs typeface="Times New Roman"/>
                        </a:rPr>
                        <a:t>ABD</a:t>
                      </a:r>
                      <a:endParaRPr lang="tr-TR" sz="2300" b="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tr-TR" sz="2300" b="0" dirty="0" smtClean="0">
                          <a:latin typeface="Calibri"/>
                          <a:ea typeface="Calibri"/>
                          <a:cs typeface="Times New Roman"/>
                        </a:rPr>
                        <a:t> 2.076.000</a:t>
                      </a:r>
                      <a:endParaRPr lang="tr-TR" sz="2300" b="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15000"/>
                        </a:lnSpc>
                        <a:spcAft>
                          <a:spcPts val="0"/>
                        </a:spcAft>
                      </a:pPr>
                      <a:r>
                        <a:rPr lang="tr-TR" sz="2300" b="0" smtClean="0">
                          <a:latin typeface="Calibri"/>
                          <a:ea typeface="Calibri"/>
                          <a:cs typeface="Times New Roman"/>
                        </a:rPr>
                        <a:t>      181,8</a:t>
                      </a:r>
                      <a:endParaRPr lang="tr-TR" sz="2300" b="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15000"/>
                        </a:lnSpc>
                        <a:spcAft>
                          <a:spcPts val="0"/>
                        </a:spcAft>
                      </a:pPr>
                      <a:r>
                        <a:rPr lang="tr-TR" sz="2300" b="0" kern="1200" dirty="0" smtClean="0">
                          <a:solidFill>
                            <a:schemeClr val="tx1"/>
                          </a:solidFill>
                          <a:latin typeface="Times New Roman" pitchFamily="18" charset="0"/>
                          <a:ea typeface="+mn-ea"/>
                          <a:cs typeface="Times New Roman" pitchFamily="18" charset="0"/>
                        </a:rPr>
                        <a:t>Bedeli karşılığı satılmakta.</a:t>
                      </a:r>
                      <a:endParaRPr lang="tr-TR" sz="2300" b="0" kern="1200" dirty="0">
                        <a:solidFill>
                          <a:schemeClr val="tx1"/>
                        </a:solidFill>
                        <a:latin typeface="Times New Roman" pitchFamily="18" charset="0"/>
                        <a:ea typeface="+mn-ea"/>
                        <a:cs typeface="Times New Roman"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812043">
                <a:tc>
                  <a:txBody>
                    <a:bodyPr/>
                    <a:lstStyle/>
                    <a:p>
                      <a:pPr>
                        <a:lnSpc>
                          <a:spcPct val="115000"/>
                        </a:lnSpc>
                        <a:spcAft>
                          <a:spcPts val="0"/>
                        </a:spcAft>
                      </a:pPr>
                      <a:r>
                        <a:rPr lang="tr-TR" sz="2300" b="1" dirty="0">
                          <a:solidFill>
                            <a:srgbClr val="C00000"/>
                          </a:solidFill>
                          <a:latin typeface="Calibri"/>
                          <a:ea typeface="Calibri"/>
                          <a:cs typeface="Times New Roman"/>
                        </a:rPr>
                        <a:t>Türkiye</a:t>
                      </a:r>
                      <a:endParaRPr lang="tr-TR" sz="230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tr-TR" sz="2300" b="1" dirty="0" smtClean="0">
                          <a:solidFill>
                            <a:srgbClr val="C00000"/>
                          </a:solidFill>
                          <a:latin typeface="Calibri"/>
                          <a:ea typeface="Calibri"/>
                          <a:cs typeface="Times New Roman"/>
                        </a:rPr>
                        <a:t> 3.022.000</a:t>
                      </a:r>
                      <a:endParaRPr lang="tr-TR" sz="230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tr-TR" sz="2300" b="1" dirty="0" smtClean="0">
                          <a:solidFill>
                            <a:srgbClr val="C00000"/>
                          </a:solidFill>
                          <a:latin typeface="Calibri"/>
                          <a:ea typeface="Calibri"/>
                          <a:cs typeface="Times New Roman"/>
                        </a:rPr>
                        <a:t>    5,9</a:t>
                      </a:r>
                      <a:endParaRPr lang="tr-TR" sz="230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l">
                        <a:lnSpc>
                          <a:spcPct val="115000"/>
                        </a:lnSpc>
                        <a:spcAft>
                          <a:spcPts val="0"/>
                        </a:spcAft>
                      </a:pPr>
                      <a:r>
                        <a:rPr lang="tr-TR" sz="2300" baseline="0" dirty="0" smtClean="0">
                          <a:latin typeface="Calibri"/>
                          <a:ea typeface="Calibri"/>
                          <a:cs typeface="Times New Roman"/>
                        </a:rPr>
                        <a:t>Mirasçılara p</a:t>
                      </a:r>
                      <a:r>
                        <a:rPr lang="tr-TR" sz="2300" dirty="0" smtClean="0">
                          <a:latin typeface="Calibri"/>
                          <a:ea typeface="Calibri"/>
                          <a:cs typeface="Times New Roman"/>
                        </a:rPr>
                        <a:t>ayları oranında</a:t>
                      </a:r>
                      <a:r>
                        <a:rPr lang="tr-TR" sz="2300" baseline="0" dirty="0" smtClean="0">
                          <a:latin typeface="Calibri"/>
                          <a:ea typeface="Calibri"/>
                          <a:cs typeface="Times New Roman"/>
                        </a:rPr>
                        <a:t> intikal etmektedir.</a:t>
                      </a:r>
                      <a:endParaRPr lang="tr-TR" sz="2300" dirty="0">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bl>
          </a:graphicData>
        </a:graphic>
      </p:graphicFrame>
      <p:sp>
        <p:nvSpPr>
          <p:cNvPr id="10299" name="Rectangle 1"/>
          <p:cNvSpPr>
            <a:spLocks noChangeArrowheads="1"/>
          </p:cNvSpPr>
          <p:nvPr/>
        </p:nvSpPr>
        <p:spPr bwMode="auto">
          <a:xfrm>
            <a:off x="295673" y="198186"/>
            <a:ext cx="8522898" cy="861734"/>
          </a:xfrm>
          <a:prstGeom prst="rect">
            <a:avLst/>
          </a:prstGeom>
          <a:noFill/>
          <a:ln w="9525">
            <a:noFill/>
            <a:miter lim="800000"/>
            <a:headEnd/>
            <a:tailEnd/>
          </a:ln>
        </p:spPr>
        <p:txBody>
          <a:bodyPr wrap="none" lIns="91402" tIns="45700" rIns="91402" bIns="45700" anchor="ctr">
            <a:spAutoFit/>
          </a:bodyPr>
          <a:lstStyle/>
          <a:p>
            <a:pPr algn="ctr" eaLnBrk="0" hangingPunct="0"/>
            <a:r>
              <a:rPr lang="tr-TR" altLang="en-US" sz="3000" b="1" dirty="0">
                <a:solidFill>
                  <a:srgbClr val="FF0000"/>
                </a:solidFill>
              </a:rPr>
              <a:t>Diğer Ülkelerdeki Uygulamalar</a:t>
            </a:r>
            <a:endParaRPr lang="tr-TR" altLang="en-US" sz="3000" dirty="0">
              <a:solidFill>
                <a:srgbClr val="FF0000"/>
              </a:solidFill>
            </a:endParaRPr>
          </a:p>
          <a:p>
            <a:pPr algn="ctr" eaLnBrk="0" hangingPunct="0"/>
            <a:r>
              <a:rPr lang="tr-TR" altLang="en-US" sz="2000" dirty="0">
                <a:ea typeface="Calibri" pitchFamily="34" charset="0"/>
                <a:cs typeface="Times New Roman" pitchFamily="18" charset="0"/>
              </a:rPr>
              <a:t>Kaynak: </a:t>
            </a:r>
            <a:r>
              <a:rPr lang="tr-TR" altLang="en-US" sz="2000" dirty="0">
                <a:ea typeface="Calibri" pitchFamily="34" charset="0"/>
                <a:cs typeface="Times New Roman" pitchFamily="18" charset="0"/>
                <a:hlinkClick r:id="rId2"/>
              </a:rPr>
              <a:t>http://ec.europa.eu/agriculture/agrista/2009/table_en/2009enfinal.pdf</a:t>
            </a:r>
            <a:endParaRPr lang="tr-TR" altLang="en-US" sz="3700" dirty="0"/>
          </a:p>
        </p:txBody>
      </p:sp>
    </p:spTree>
    <p:extLst>
      <p:ext uri="{BB962C8B-B14F-4D97-AF65-F5344CB8AC3E}">
        <p14:creationId xmlns:p14="http://schemas.microsoft.com/office/powerpoint/2010/main" val="2092877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Başlık 1"/>
          <p:cNvSpPr>
            <a:spLocks noGrp="1"/>
          </p:cNvSpPr>
          <p:nvPr>
            <p:ph type="title"/>
          </p:nvPr>
        </p:nvSpPr>
        <p:spPr>
          <a:xfrm>
            <a:off x="660385" y="44624"/>
            <a:ext cx="8304103" cy="64964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tr-TR" altLang="en-US" sz="3000" b="1" dirty="0">
                <a:solidFill>
                  <a:srgbClr val="FF0000"/>
                </a:solidFill>
                <a:latin typeface="Times New Roman" pitchFamily="18" charset="0"/>
              </a:rPr>
              <a:t>Kanun Tasarısının </a:t>
            </a:r>
            <a:r>
              <a:rPr lang="tr-TR" altLang="en-US" sz="3000" b="1" dirty="0" smtClean="0">
                <a:solidFill>
                  <a:srgbClr val="FF0000"/>
                </a:solidFill>
                <a:latin typeface="Times New Roman" pitchFamily="18" charset="0"/>
              </a:rPr>
              <a:t>Getirdikleri </a:t>
            </a:r>
            <a:r>
              <a:rPr lang="tr-TR" altLang="en-US" sz="2400" b="1" i="1" dirty="0" smtClean="0">
                <a:solidFill>
                  <a:srgbClr val="FF0000"/>
                </a:solidFill>
                <a:latin typeface="Times New Roman" pitchFamily="18" charset="0"/>
              </a:rPr>
              <a:t>(6537 SK)</a:t>
            </a:r>
            <a:endParaRPr lang="tr-TR" altLang="en-US" sz="3000" i="1" dirty="0">
              <a:solidFill>
                <a:srgbClr val="FF0000"/>
              </a:solidFill>
            </a:endParaRPr>
          </a:p>
        </p:txBody>
      </p:sp>
      <p:sp>
        <p:nvSpPr>
          <p:cNvPr id="4" name="Dikdörtgen 3"/>
          <p:cNvSpPr/>
          <p:nvPr/>
        </p:nvSpPr>
        <p:spPr>
          <a:xfrm>
            <a:off x="107504" y="3645024"/>
            <a:ext cx="9036495" cy="3077725"/>
          </a:xfrm>
          <a:prstGeom prst="rect">
            <a:avLst/>
          </a:prstGeom>
        </p:spPr>
        <p:txBody>
          <a:bodyPr wrap="square" lIns="91402" tIns="45700" rIns="91402" bIns="45700">
            <a:spAutoFit/>
          </a:bodyPr>
          <a:lstStyle/>
          <a:p>
            <a:pPr marL="360651" indent="-360651">
              <a:buFont typeface="Arial" pitchFamily="34" charset="0"/>
              <a:buChar char="•"/>
              <a:defRPr/>
            </a:pPr>
            <a:r>
              <a:rPr lang="tr-TR" sz="2200" b="1" dirty="0" smtClean="0">
                <a:latin typeface="Times New Roman" pitchFamily="18" charset="0"/>
                <a:cs typeface="Times New Roman" pitchFamily="18" charset="0"/>
              </a:rPr>
              <a:t>Yeter </a:t>
            </a:r>
            <a:r>
              <a:rPr lang="tr-TR" sz="2200" b="1" dirty="0">
                <a:latin typeface="Times New Roman" pitchFamily="18" charset="0"/>
                <a:cs typeface="Times New Roman" pitchFamily="18" charset="0"/>
              </a:rPr>
              <a:t>Gelirli Asgari Arazi </a:t>
            </a:r>
            <a:r>
              <a:rPr lang="tr-TR" sz="2200" b="1" dirty="0" smtClean="0">
                <a:latin typeface="Times New Roman" pitchFamily="18" charset="0"/>
                <a:cs typeface="Times New Roman" pitchFamily="18" charset="0"/>
              </a:rPr>
              <a:t>Büyüklükleri </a:t>
            </a:r>
            <a:r>
              <a:rPr lang="tr-TR" sz="2200" i="1" dirty="0" smtClean="0">
                <a:latin typeface="Times New Roman" pitchFamily="18" charset="0"/>
                <a:cs typeface="Times New Roman" pitchFamily="18" charset="0"/>
              </a:rPr>
              <a:t>(Bölünemez arazi büyüklükleri,)</a:t>
            </a:r>
            <a:endParaRPr lang="tr-TR" sz="2200" i="1" dirty="0">
              <a:latin typeface="Times New Roman" pitchFamily="18" charset="0"/>
              <a:cs typeface="Times New Roman" pitchFamily="18" charset="0"/>
            </a:endParaRPr>
          </a:p>
          <a:p>
            <a:pPr>
              <a:defRPr/>
            </a:pPr>
            <a:r>
              <a:rPr lang="tr-TR" sz="2200" b="1" dirty="0">
                <a:latin typeface="Times New Roman" pitchFamily="18" charset="0"/>
                <a:cs typeface="Times New Roman" pitchFamily="18" charset="0"/>
              </a:rPr>
              <a:t>    </a:t>
            </a:r>
            <a:r>
              <a:rPr lang="tr-TR" sz="2200" b="1" i="1" dirty="0" smtClean="0">
                <a:solidFill>
                  <a:srgbClr val="C00000"/>
                </a:solidFill>
                <a:latin typeface="Times New Roman" pitchFamily="18" charset="0"/>
                <a:cs typeface="Times New Roman" pitchFamily="18" charset="0"/>
              </a:rPr>
              <a:t>(Sulu: 45-80 da,  Kuru:120-240 da,  Örtüaltı:5 da  ve  Dikili: 10 da)</a:t>
            </a:r>
            <a:r>
              <a:rPr lang="tr-TR" sz="2200" b="1" dirty="0" smtClean="0">
                <a:latin typeface="Times New Roman" pitchFamily="18" charset="0"/>
                <a:cs typeface="Times New Roman" pitchFamily="18" charset="0"/>
              </a:rPr>
              <a:t> </a:t>
            </a:r>
          </a:p>
          <a:p>
            <a:pPr>
              <a:defRPr/>
            </a:pPr>
            <a:r>
              <a:rPr lang="tr-TR" sz="2200" b="1" dirty="0">
                <a:latin typeface="Times New Roman" pitchFamily="18" charset="0"/>
                <a:cs typeface="Times New Roman" pitchFamily="18" charset="0"/>
              </a:rPr>
              <a:t> </a:t>
            </a:r>
            <a:r>
              <a:rPr lang="tr-TR" sz="2200" b="1" dirty="0" smtClean="0">
                <a:latin typeface="Times New Roman" pitchFamily="18" charset="0"/>
                <a:cs typeface="Times New Roman" pitchFamily="18" charset="0"/>
              </a:rPr>
              <a:t>    </a:t>
            </a:r>
            <a:r>
              <a:rPr lang="tr-TR" sz="2200" dirty="0" smtClean="0">
                <a:latin typeface="Times New Roman" pitchFamily="18" charset="0"/>
                <a:cs typeface="Times New Roman" pitchFamily="18" charset="0"/>
              </a:rPr>
              <a:t>ilçe </a:t>
            </a:r>
            <a:r>
              <a:rPr lang="tr-TR" sz="2200" dirty="0">
                <a:latin typeface="Times New Roman" pitchFamily="18" charset="0"/>
                <a:cs typeface="Times New Roman" pitchFamily="18" charset="0"/>
              </a:rPr>
              <a:t>bazında </a:t>
            </a:r>
            <a:r>
              <a:rPr lang="tr-TR" sz="2200" dirty="0" smtClean="0">
                <a:latin typeface="Times New Roman" pitchFamily="18" charset="0"/>
                <a:cs typeface="Times New Roman" pitchFamily="18" charset="0"/>
              </a:rPr>
              <a:t>belirlendi.</a:t>
            </a:r>
          </a:p>
          <a:p>
            <a:pPr>
              <a:defRPr/>
            </a:pPr>
            <a:endParaRPr lang="tr-TR" sz="1200" dirty="0">
              <a:latin typeface="Times New Roman" pitchFamily="18" charset="0"/>
              <a:cs typeface="Times New Roman" pitchFamily="18" charset="0"/>
            </a:endParaRPr>
          </a:p>
          <a:p>
            <a:pPr marL="360651" indent="-360651">
              <a:buFont typeface="Arial" pitchFamily="34" charset="0"/>
              <a:buChar char="•"/>
              <a:defRPr/>
            </a:pPr>
            <a:r>
              <a:rPr lang="tr-TR" sz="2200" dirty="0" smtClean="0">
                <a:latin typeface="Times New Roman" pitchFamily="18" charset="0"/>
                <a:cs typeface="Times New Roman" pitchFamily="18" charset="0"/>
              </a:rPr>
              <a:t>Yeter </a:t>
            </a:r>
            <a:r>
              <a:rPr lang="tr-TR" sz="2200" dirty="0">
                <a:latin typeface="Times New Roman" pitchFamily="18" charset="0"/>
                <a:cs typeface="Times New Roman" pitchFamily="18" charset="0"/>
              </a:rPr>
              <a:t>gelirli arazi </a:t>
            </a:r>
            <a:r>
              <a:rPr lang="tr-TR" sz="2200" dirty="0" smtClean="0">
                <a:latin typeface="Times New Roman" pitchFamily="18" charset="0"/>
                <a:cs typeface="Times New Roman" pitchFamily="18" charset="0"/>
              </a:rPr>
              <a:t>büyüklüklerini değiştirmek  </a:t>
            </a:r>
            <a:r>
              <a:rPr lang="tr-TR" sz="2200" dirty="0">
                <a:latin typeface="Times New Roman" pitchFamily="18" charset="0"/>
                <a:cs typeface="Times New Roman" pitchFamily="18" charset="0"/>
              </a:rPr>
              <a:t>için</a:t>
            </a:r>
            <a:r>
              <a:rPr lang="tr-TR" sz="2200" b="1" dirty="0">
                <a:latin typeface="Times New Roman" pitchFamily="18" charset="0"/>
                <a:cs typeface="Times New Roman" pitchFamily="18" charset="0"/>
              </a:rPr>
              <a:t> Bakanlar Kurulu’</a:t>
            </a:r>
            <a:r>
              <a:rPr lang="tr-TR" sz="2200" dirty="0">
                <a:latin typeface="Times New Roman" pitchFamily="18" charset="0"/>
                <a:cs typeface="Times New Roman" pitchFamily="18" charset="0"/>
              </a:rPr>
              <a:t>na</a:t>
            </a:r>
            <a:r>
              <a:rPr lang="tr-TR" sz="2200" b="1" dirty="0">
                <a:latin typeface="Times New Roman" pitchFamily="18" charset="0"/>
                <a:cs typeface="Times New Roman" pitchFamily="18" charset="0"/>
              </a:rPr>
              <a:t> </a:t>
            </a:r>
            <a:r>
              <a:rPr lang="tr-TR" sz="2200" b="1" dirty="0" smtClean="0">
                <a:latin typeface="Times New Roman" pitchFamily="18" charset="0"/>
                <a:cs typeface="Times New Roman" pitchFamily="18" charset="0"/>
              </a:rPr>
              <a:t>yetki</a:t>
            </a:r>
            <a:r>
              <a:rPr lang="tr-TR" sz="2200" dirty="0">
                <a:latin typeface="Times New Roman" pitchFamily="18" charset="0"/>
                <a:cs typeface="Times New Roman" pitchFamily="18" charset="0"/>
              </a:rPr>
              <a:t> </a:t>
            </a:r>
            <a:r>
              <a:rPr lang="tr-TR" sz="2200" dirty="0" smtClean="0">
                <a:latin typeface="Times New Roman" pitchFamily="18" charset="0"/>
                <a:cs typeface="Times New Roman" pitchFamily="18" charset="0"/>
              </a:rPr>
              <a:t>verildi.</a:t>
            </a:r>
          </a:p>
          <a:p>
            <a:pPr marL="360651" indent="-360651">
              <a:buFont typeface="Arial" pitchFamily="34" charset="0"/>
              <a:buChar char="•"/>
              <a:defRPr/>
            </a:pPr>
            <a:r>
              <a:rPr lang="tr-TR" sz="2200" dirty="0" smtClean="0">
                <a:latin typeface="Times New Roman" pitchFamily="18" charset="0"/>
                <a:cs typeface="Times New Roman" pitchFamily="18" charset="0"/>
              </a:rPr>
              <a:t>Tarım </a:t>
            </a:r>
            <a:r>
              <a:rPr lang="tr-TR" sz="2200" dirty="0">
                <a:latin typeface="Times New Roman" pitchFamily="18" charset="0"/>
                <a:cs typeface="Times New Roman" pitchFamily="18" charset="0"/>
              </a:rPr>
              <a:t>arazilerinin</a:t>
            </a:r>
            <a:r>
              <a:rPr lang="tr-TR" sz="2200" b="1" dirty="0">
                <a:latin typeface="Times New Roman" pitchFamily="18" charset="0"/>
                <a:cs typeface="Times New Roman" pitchFamily="18" charset="0"/>
              </a:rPr>
              <a:t> miras ve satış yoluyla </a:t>
            </a:r>
            <a:r>
              <a:rPr lang="tr-TR" sz="2200" dirty="0">
                <a:latin typeface="Times New Roman" pitchFamily="18" charset="0"/>
                <a:cs typeface="Times New Roman" pitchFamily="18" charset="0"/>
              </a:rPr>
              <a:t>ile parçalanmasını</a:t>
            </a:r>
            <a:r>
              <a:rPr lang="tr-TR" sz="2200" b="1" dirty="0">
                <a:latin typeface="Times New Roman" pitchFamily="18" charset="0"/>
                <a:cs typeface="Times New Roman" pitchFamily="18" charset="0"/>
              </a:rPr>
              <a:t> önleyen Kanun değişikliği  </a:t>
            </a:r>
            <a:r>
              <a:rPr lang="tr-TR" sz="2800" b="1" u="sng" dirty="0">
                <a:solidFill>
                  <a:srgbClr val="FF0000"/>
                </a:solidFill>
                <a:latin typeface="Times New Roman" pitchFamily="18" charset="0"/>
                <a:cs typeface="Times New Roman" pitchFamily="18" charset="0"/>
              </a:rPr>
              <a:t>15 Mayıs 2014</a:t>
            </a:r>
            <a:r>
              <a:rPr lang="tr-TR" sz="2200" b="1" dirty="0">
                <a:latin typeface="Times New Roman" pitchFamily="18" charset="0"/>
                <a:cs typeface="Times New Roman" pitchFamily="18" charset="0"/>
              </a:rPr>
              <a:t> </a:t>
            </a:r>
            <a:r>
              <a:rPr lang="tr-TR" sz="2200" dirty="0">
                <a:latin typeface="Times New Roman" pitchFamily="18" charset="0"/>
                <a:cs typeface="Times New Roman" pitchFamily="18" charset="0"/>
              </a:rPr>
              <a:t>tarihinde  </a:t>
            </a:r>
            <a:r>
              <a:rPr lang="tr-TR" sz="2200" dirty="0" smtClean="0">
                <a:latin typeface="Times New Roman" pitchFamily="18" charset="0"/>
                <a:cs typeface="Times New Roman" pitchFamily="18" charset="0"/>
              </a:rPr>
              <a:t>yürürlüğe </a:t>
            </a:r>
            <a:r>
              <a:rPr lang="tr-TR" sz="2200" dirty="0">
                <a:latin typeface="Times New Roman" pitchFamily="18" charset="0"/>
                <a:cs typeface="Times New Roman" pitchFamily="18" charset="0"/>
              </a:rPr>
              <a:t>girmiştir</a:t>
            </a:r>
            <a:r>
              <a:rPr lang="tr-TR" sz="2200" dirty="0" smtClean="0">
                <a:latin typeface="Times New Roman" pitchFamily="18" charset="0"/>
                <a:cs typeface="Times New Roman" pitchFamily="18" charset="0"/>
              </a:rPr>
              <a:t>.</a:t>
            </a:r>
          </a:p>
          <a:p>
            <a:pPr marL="360651" indent="-360651">
              <a:buFont typeface="Arial" pitchFamily="34" charset="0"/>
              <a:buChar char="•"/>
              <a:defRPr/>
            </a:pPr>
            <a:r>
              <a:rPr lang="tr-TR" sz="2200" b="1" dirty="0" err="1" smtClean="0">
                <a:latin typeface="Times New Roman" pitchFamily="18" charset="0"/>
                <a:cs typeface="Times New Roman" pitchFamily="18" charset="0"/>
              </a:rPr>
              <a:t>TRGM’de</a:t>
            </a:r>
            <a:r>
              <a:rPr lang="tr-TR" sz="2200" b="1" dirty="0" smtClean="0">
                <a:latin typeface="Times New Roman" pitchFamily="18" charset="0"/>
                <a:cs typeface="Times New Roman" pitchFamily="18" charset="0"/>
              </a:rPr>
              <a:t> </a:t>
            </a:r>
            <a:r>
              <a:rPr lang="tr-TR" sz="2200" dirty="0" smtClean="0">
                <a:latin typeface="Times New Roman" pitchFamily="18" charset="0"/>
                <a:cs typeface="Times New Roman" pitchFamily="18" charset="0"/>
              </a:rPr>
              <a:t>2 Daire Başkanlığı</a:t>
            </a:r>
            <a:r>
              <a:rPr lang="tr-TR" sz="2200" b="1" dirty="0" smtClean="0">
                <a:latin typeface="Times New Roman" pitchFamily="18" charset="0"/>
                <a:cs typeface="Times New Roman" pitchFamily="18" charset="0"/>
              </a:rPr>
              <a:t>, 81 İl</a:t>
            </a:r>
            <a:r>
              <a:rPr lang="tr-TR" sz="2200" dirty="0" smtClean="0">
                <a:latin typeface="Times New Roman" pitchFamily="18" charset="0"/>
                <a:cs typeface="Times New Roman" pitchFamily="18" charset="0"/>
              </a:rPr>
              <a:t>’de </a:t>
            </a:r>
            <a:r>
              <a:rPr lang="tr-TR" sz="2200" b="1" dirty="0" smtClean="0">
                <a:latin typeface="Times New Roman" pitchFamily="18" charset="0"/>
                <a:cs typeface="Times New Roman" pitchFamily="18" charset="0"/>
              </a:rPr>
              <a:t>Şube Müdürlüğü kuruldu</a:t>
            </a:r>
            <a:endParaRPr lang="tr-TR" sz="2200" b="1" dirty="0">
              <a:latin typeface="Times New Roman" pitchFamily="18" charset="0"/>
              <a:cs typeface="Times New Roman" pitchFamily="18" charset="0"/>
            </a:endParaRPr>
          </a:p>
        </p:txBody>
      </p:sp>
      <p:pic>
        <p:nvPicPr>
          <p:cNvPr id="1026" name="Picture 2" descr="Türkiye Haritas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052737"/>
            <a:ext cx="4392488" cy="2376608"/>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570348" y="1700808"/>
            <a:ext cx="1193340" cy="855235"/>
          </a:xfrm>
          <a:prstGeom prst="rect">
            <a:avLst/>
          </a:prstGeom>
          <a:noFill/>
        </p:spPr>
        <p:txBody>
          <a:bodyPr wrap="none" lIns="115443" tIns="57722" rIns="115443" bIns="57722" rtlCol="0">
            <a:spAutoFit/>
          </a:bodyPr>
          <a:lstStyle/>
          <a:p>
            <a:r>
              <a:rPr lang="tr-TR" sz="2400" dirty="0" smtClean="0"/>
              <a:t>81 İl</a:t>
            </a:r>
          </a:p>
          <a:p>
            <a:r>
              <a:rPr lang="tr-TR" sz="2400" dirty="0" smtClean="0"/>
              <a:t>920 ilçe</a:t>
            </a:r>
            <a:endParaRPr lang="tr-TR" sz="2400" dirty="0"/>
          </a:p>
        </p:txBody>
      </p:sp>
      <p:sp>
        <p:nvSpPr>
          <p:cNvPr id="3" name="Metin kutusu 2"/>
          <p:cNvSpPr txBox="1"/>
          <p:nvPr/>
        </p:nvSpPr>
        <p:spPr>
          <a:xfrm>
            <a:off x="6540600" y="1475061"/>
            <a:ext cx="1199752" cy="1593899"/>
          </a:xfrm>
          <a:prstGeom prst="rect">
            <a:avLst/>
          </a:prstGeom>
          <a:noFill/>
        </p:spPr>
        <p:txBody>
          <a:bodyPr wrap="none" lIns="115443" tIns="57722" rIns="115443" bIns="57722" rtlCol="0">
            <a:spAutoFit/>
          </a:bodyPr>
          <a:lstStyle/>
          <a:p>
            <a:r>
              <a:rPr lang="tr-TR" sz="2400" dirty="0" smtClean="0"/>
              <a:t>Kuru</a:t>
            </a:r>
          </a:p>
          <a:p>
            <a:r>
              <a:rPr lang="tr-TR" sz="2400" dirty="0" smtClean="0"/>
              <a:t>Sulu</a:t>
            </a:r>
          </a:p>
          <a:p>
            <a:r>
              <a:rPr lang="tr-TR" sz="2400" dirty="0" err="1" smtClean="0"/>
              <a:t>Örtüaltı</a:t>
            </a:r>
            <a:endParaRPr lang="tr-TR" sz="2400" dirty="0" smtClean="0"/>
          </a:p>
          <a:p>
            <a:r>
              <a:rPr lang="tr-TR" sz="2400" dirty="0" smtClean="0"/>
              <a:t>Meyve</a:t>
            </a:r>
            <a:endParaRPr lang="tr-TR" sz="2400" dirty="0"/>
          </a:p>
        </p:txBody>
      </p:sp>
      <p:sp>
        <p:nvSpPr>
          <p:cNvPr id="6" name="Sağ Ayraç 5"/>
          <p:cNvSpPr/>
          <p:nvPr/>
        </p:nvSpPr>
        <p:spPr>
          <a:xfrm>
            <a:off x="7668344" y="1483046"/>
            <a:ext cx="268921" cy="1575296"/>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lIns="115443" tIns="57722" rIns="115443" bIns="57722" rtlCol="0" anchor="ctr"/>
          <a:lstStyle/>
          <a:p>
            <a:pPr algn="ctr"/>
            <a:endParaRPr lang="tr-TR"/>
          </a:p>
        </p:txBody>
      </p:sp>
      <p:sp>
        <p:nvSpPr>
          <p:cNvPr id="7" name="Metin kutusu 6"/>
          <p:cNvSpPr txBox="1"/>
          <p:nvPr/>
        </p:nvSpPr>
        <p:spPr>
          <a:xfrm>
            <a:off x="8028384" y="2007273"/>
            <a:ext cx="946478" cy="485903"/>
          </a:xfrm>
          <a:prstGeom prst="rect">
            <a:avLst/>
          </a:prstGeom>
          <a:noFill/>
        </p:spPr>
        <p:txBody>
          <a:bodyPr wrap="none" lIns="115443" tIns="57722" rIns="115443" bIns="57722" rtlCol="0">
            <a:spAutoFit/>
          </a:bodyPr>
          <a:lstStyle/>
          <a:p>
            <a:r>
              <a:rPr lang="tr-TR" sz="2400" dirty="0" smtClean="0"/>
              <a:t>Norm</a:t>
            </a:r>
            <a:endParaRPr lang="tr-TR" sz="2400" dirty="0"/>
          </a:p>
        </p:txBody>
      </p:sp>
      <p:pic>
        <p:nvPicPr>
          <p:cNvPr id="9" name="Picture 6" descr="http://arastirma.tarim.gov.tr/ktae/IcerikResimleri/AnaSayfaLogoResimleri/bakanl%C4%B1k%20logo%20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80" y="416"/>
            <a:ext cx="986044" cy="96954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Düz Bağlayıcı 9"/>
          <p:cNvCxnSpPr/>
          <p:nvPr/>
        </p:nvCxnSpPr>
        <p:spPr>
          <a:xfrm>
            <a:off x="1255305" y="834396"/>
            <a:ext cx="7888695"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2131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Başlık 1"/>
          <p:cNvSpPr>
            <a:spLocks noGrp="1"/>
          </p:cNvSpPr>
          <p:nvPr>
            <p:ph type="title"/>
          </p:nvPr>
        </p:nvSpPr>
        <p:spPr>
          <a:xfrm>
            <a:off x="839898" y="327188"/>
            <a:ext cx="8304103" cy="64964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tr-TR" altLang="en-US" sz="3500" b="1" dirty="0" smtClean="0">
                <a:solidFill>
                  <a:srgbClr val="FF0000"/>
                </a:solidFill>
                <a:latin typeface="Times New Roman" pitchFamily="18" charset="0"/>
              </a:rPr>
              <a:t>6537 Sayılı Kanun’un </a:t>
            </a:r>
            <a:r>
              <a:rPr lang="tr-TR" altLang="en-US" sz="3500" b="1" dirty="0">
                <a:solidFill>
                  <a:srgbClr val="FF0000"/>
                </a:solidFill>
                <a:latin typeface="Times New Roman" pitchFamily="18" charset="0"/>
              </a:rPr>
              <a:t>Getirdikleri</a:t>
            </a:r>
            <a:endParaRPr lang="tr-TR" altLang="en-US" sz="3500" dirty="0">
              <a:solidFill>
                <a:srgbClr val="FF0000"/>
              </a:solidFill>
            </a:endParaRPr>
          </a:p>
        </p:txBody>
      </p:sp>
      <p:sp>
        <p:nvSpPr>
          <p:cNvPr id="2" name="Slayt Numarası Yer Tutucusu 1"/>
          <p:cNvSpPr>
            <a:spLocks noGrp="1"/>
          </p:cNvSpPr>
          <p:nvPr>
            <p:ph type="sldNum" sz="quarter" idx="12"/>
          </p:nvPr>
        </p:nvSpPr>
        <p:spPr/>
        <p:txBody>
          <a:bodyPr/>
          <a:lstStyle/>
          <a:p>
            <a:pPr>
              <a:defRPr/>
            </a:pPr>
            <a:fld id="{40E48F15-3082-4EB3-8034-6F25A69D83C7}" type="slidenum">
              <a:rPr lang="tr-TR" smtClean="0"/>
              <a:pPr>
                <a:defRPr/>
              </a:pPr>
              <a:t>13</a:t>
            </a:fld>
            <a:endParaRPr lang="tr-TR" dirty="0"/>
          </a:p>
        </p:txBody>
      </p:sp>
      <p:sp>
        <p:nvSpPr>
          <p:cNvPr id="4" name="Dikdörtgen 3"/>
          <p:cNvSpPr/>
          <p:nvPr/>
        </p:nvSpPr>
        <p:spPr>
          <a:xfrm>
            <a:off x="467761" y="1486237"/>
            <a:ext cx="8784759" cy="3524617"/>
          </a:xfrm>
          <a:prstGeom prst="rect">
            <a:avLst/>
          </a:prstGeom>
        </p:spPr>
        <p:txBody>
          <a:bodyPr wrap="square" lIns="76773" tIns="38385" rIns="76773" bIns="38385">
            <a:spAutoFit/>
          </a:bodyPr>
          <a:lstStyle/>
          <a:p>
            <a:pPr>
              <a:defRPr/>
            </a:pPr>
            <a:r>
              <a:rPr lang="tr-TR" sz="2800" dirty="0">
                <a:latin typeface="Times New Roman" pitchFamily="18" charset="0"/>
                <a:cs typeface="Times New Roman" pitchFamily="18" charset="0"/>
              </a:rPr>
              <a:t> Kanun temel olarak üç konuyu düzenlemektedir </a:t>
            </a:r>
            <a:endParaRPr lang="tr-TR" sz="2800" dirty="0" smtClean="0">
              <a:latin typeface="Times New Roman" pitchFamily="18" charset="0"/>
              <a:cs typeface="Times New Roman" pitchFamily="18" charset="0"/>
            </a:endParaRPr>
          </a:p>
          <a:p>
            <a:pPr>
              <a:defRPr/>
            </a:pPr>
            <a:endParaRPr lang="tr-TR" sz="2800" dirty="0">
              <a:latin typeface="Times New Roman" pitchFamily="18" charset="0"/>
              <a:cs typeface="Times New Roman" pitchFamily="18" charset="0"/>
            </a:endParaRPr>
          </a:p>
          <a:p>
            <a:pPr marL="961236" lvl="1" indent="-577215">
              <a:buFont typeface="+mj-lt"/>
              <a:buAutoNum type="arabicPeriod"/>
              <a:defRPr/>
            </a:pPr>
            <a:r>
              <a:rPr lang="tr-TR" sz="2800" b="1" dirty="0">
                <a:solidFill>
                  <a:srgbClr val="FF0000"/>
                </a:solidFill>
                <a:latin typeface="Times New Roman" pitchFamily="18" charset="0"/>
                <a:cs typeface="Times New Roman" pitchFamily="18" charset="0"/>
              </a:rPr>
              <a:t>Satış </a:t>
            </a:r>
            <a:r>
              <a:rPr lang="tr-TR" sz="2800" dirty="0">
                <a:latin typeface="Times New Roman" pitchFamily="18" charset="0"/>
                <a:cs typeface="Times New Roman" pitchFamily="18" charset="0"/>
              </a:rPr>
              <a:t>yolu ile mülkiyet devirlerini</a:t>
            </a:r>
            <a:r>
              <a:rPr lang="tr-TR" sz="2800" dirty="0" smtClean="0">
                <a:latin typeface="Times New Roman" pitchFamily="18" charset="0"/>
                <a:cs typeface="Times New Roman" pitchFamily="18" charset="0"/>
              </a:rPr>
              <a:t>, </a:t>
            </a:r>
          </a:p>
          <a:p>
            <a:pPr marL="961236" lvl="1" indent="-577215">
              <a:buFont typeface="+mj-lt"/>
              <a:buAutoNum type="arabicPeriod"/>
              <a:defRPr/>
            </a:pPr>
            <a:r>
              <a:rPr lang="tr-TR" sz="2800" b="1" dirty="0" smtClean="0">
                <a:solidFill>
                  <a:srgbClr val="FF0000"/>
                </a:solidFill>
                <a:latin typeface="Times New Roman" pitchFamily="18" charset="0"/>
                <a:cs typeface="Times New Roman" pitchFamily="18" charset="0"/>
              </a:rPr>
              <a:t>Miras</a:t>
            </a:r>
            <a:r>
              <a:rPr lang="tr-TR" sz="2800" dirty="0" smtClean="0">
                <a:latin typeface="Times New Roman" pitchFamily="18" charset="0"/>
                <a:cs typeface="Times New Roman" pitchFamily="18" charset="0"/>
              </a:rPr>
              <a:t> </a:t>
            </a:r>
            <a:r>
              <a:rPr lang="tr-TR" sz="2800" dirty="0">
                <a:latin typeface="Times New Roman" pitchFamily="18" charset="0"/>
                <a:cs typeface="Times New Roman" pitchFamily="18" charset="0"/>
              </a:rPr>
              <a:t>yolu ile intikalleri,</a:t>
            </a:r>
          </a:p>
          <a:p>
            <a:pPr marL="961236" lvl="1" indent="-577215">
              <a:buFont typeface="+mj-lt"/>
              <a:buAutoNum type="arabicPeriod"/>
              <a:defRPr/>
            </a:pPr>
            <a:r>
              <a:rPr lang="tr-TR" sz="2800" b="1" dirty="0">
                <a:solidFill>
                  <a:srgbClr val="FF0000"/>
                </a:solidFill>
                <a:latin typeface="Times New Roman" pitchFamily="18" charset="0"/>
                <a:cs typeface="Times New Roman" pitchFamily="18" charset="0"/>
              </a:rPr>
              <a:t>Arazi Edindirme </a:t>
            </a:r>
            <a:r>
              <a:rPr lang="tr-TR" sz="2800" dirty="0">
                <a:latin typeface="Times New Roman" pitchFamily="18" charset="0"/>
                <a:cs typeface="Times New Roman" pitchFamily="18" charset="0"/>
              </a:rPr>
              <a:t>iş ve işlemlerini</a:t>
            </a:r>
            <a:r>
              <a:rPr lang="tr-TR" sz="2800" dirty="0" smtClean="0">
                <a:latin typeface="Times New Roman" pitchFamily="18" charset="0"/>
                <a:cs typeface="Times New Roman" pitchFamily="18" charset="0"/>
              </a:rPr>
              <a:t>,</a:t>
            </a:r>
          </a:p>
          <a:p>
            <a:pPr marL="384021" lvl="1">
              <a:defRPr/>
            </a:pPr>
            <a:endParaRPr lang="tr-TR" sz="2800" dirty="0">
              <a:latin typeface="Times New Roman" pitchFamily="18" charset="0"/>
              <a:cs typeface="Times New Roman" pitchFamily="18" charset="0"/>
            </a:endParaRPr>
          </a:p>
          <a:p>
            <a:pPr marL="384021" lvl="1">
              <a:defRPr/>
            </a:pPr>
            <a:endParaRPr lang="tr-TR" sz="2800" dirty="0" smtClean="0">
              <a:latin typeface="Times New Roman" pitchFamily="18" charset="0"/>
              <a:cs typeface="Times New Roman" pitchFamily="18" charset="0"/>
            </a:endParaRPr>
          </a:p>
          <a:p>
            <a:pPr marL="384021" lvl="1">
              <a:defRPr/>
            </a:pPr>
            <a:r>
              <a:rPr lang="tr-TR" sz="2800" dirty="0" smtClean="0">
                <a:latin typeface="Times New Roman" pitchFamily="18" charset="0"/>
                <a:cs typeface="Times New Roman" pitchFamily="18" charset="0"/>
              </a:rPr>
              <a:t>HEDEF</a:t>
            </a:r>
            <a:endParaRPr lang="tr-TR" sz="2800" dirty="0">
              <a:latin typeface="Times New Roman" pitchFamily="18" charset="0"/>
              <a:cs typeface="Times New Roman" pitchFamily="18" charset="0"/>
            </a:endParaRPr>
          </a:p>
        </p:txBody>
      </p:sp>
      <p:pic>
        <p:nvPicPr>
          <p:cNvPr id="5" name="Picture 6" descr="http://arastirma.tarim.gov.tr/ktae/IcerikResimleri/AnaSayfaLogoResimleri/bakanl%C4%B1k%20logo%20P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91" y="142848"/>
            <a:ext cx="986044" cy="96954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Düz Bağlayıcı 5"/>
          <p:cNvCxnSpPr/>
          <p:nvPr/>
        </p:nvCxnSpPr>
        <p:spPr>
          <a:xfrm>
            <a:off x="1240916" y="976828"/>
            <a:ext cx="788869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Yuvarlatılmış Dikdörtgen 10"/>
          <p:cNvSpPr/>
          <p:nvPr/>
        </p:nvSpPr>
        <p:spPr>
          <a:xfrm>
            <a:off x="2872869" y="5373216"/>
            <a:ext cx="2275195" cy="108012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1"/>
                </a:solidFill>
              </a:rPr>
              <a:t>İntikalleri yaptırarak</a:t>
            </a:r>
          </a:p>
          <a:p>
            <a:pPr algn="ctr"/>
            <a:r>
              <a:rPr lang="tr-TR" dirty="0" smtClean="0">
                <a:solidFill>
                  <a:schemeClr val="tx1"/>
                </a:solidFill>
              </a:rPr>
              <a:t>Gerçek mülkiyet ve kullanım durumunu ortaya koymak</a:t>
            </a:r>
            <a:endParaRPr lang="tr-TR" dirty="0">
              <a:solidFill>
                <a:schemeClr val="tx1"/>
              </a:solidFill>
            </a:endParaRPr>
          </a:p>
        </p:txBody>
      </p:sp>
      <p:sp>
        <p:nvSpPr>
          <p:cNvPr id="12" name="Yuvarlatılmış Dikdörtgen 11"/>
          <p:cNvSpPr/>
          <p:nvPr/>
        </p:nvSpPr>
        <p:spPr>
          <a:xfrm>
            <a:off x="5950877" y="5085184"/>
            <a:ext cx="3085619" cy="158649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1"/>
                </a:solidFill>
              </a:rPr>
              <a:t>Miras uygulamaları,</a:t>
            </a:r>
          </a:p>
          <a:p>
            <a:pPr algn="ctr"/>
            <a:r>
              <a:rPr lang="tr-TR" dirty="0" smtClean="0">
                <a:solidFill>
                  <a:schemeClr val="tx1"/>
                </a:solidFill>
              </a:rPr>
              <a:t>Alım-Satım ve Arazi Edinimi ile Hisselerin fiili kullanıcılara devri ile işletme ölçeğini büyütmek</a:t>
            </a:r>
          </a:p>
        </p:txBody>
      </p:sp>
      <p:sp>
        <p:nvSpPr>
          <p:cNvPr id="14" name="Sağ Ok 13"/>
          <p:cNvSpPr/>
          <p:nvPr/>
        </p:nvSpPr>
        <p:spPr>
          <a:xfrm>
            <a:off x="5220072" y="5733256"/>
            <a:ext cx="432048" cy="28803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Yuvarlatılmış Dikdörtgen 15"/>
          <p:cNvSpPr/>
          <p:nvPr/>
        </p:nvSpPr>
        <p:spPr>
          <a:xfrm>
            <a:off x="251520" y="5517232"/>
            <a:ext cx="2059171" cy="79208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Satış ve Miras ile bölünmeye </a:t>
            </a:r>
            <a:r>
              <a:rPr lang="tr-TR" dirty="0" smtClean="0">
                <a:solidFill>
                  <a:schemeClr val="tx1"/>
                </a:solidFill>
              </a:rPr>
              <a:t>son</a:t>
            </a:r>
            <a:endParaRPr lang="tr-TR" dirty="0">
              <a:solidFill>
                <a:schemeClr val="tx1"/>
              </a:solidFill>
            </a:endParaRPr>
          </a:p>
        </p:txBody>
      </p:sp>
      <p:sp>
        <p:nvSpPr>
          <p:cNvPr id="17" name="Sağ Ok 16"/>
          <p:cNvSpPr/>
          <p:nvPr/>
        </p:nvSpPr>
        <p:spPr>
          <a:xfrm>
            <a:off x="2411760" y="5733256"/>
            <a:ext cx="432048" cy="28803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57255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27585" y="188640"/>
            <a:ext cx="7632848" cy="540060"/>
          </a:xfrm>
          <a:solidFill>
            <a:srgbClr val="FF0000"/>
          </a:solidFill>
        </p:spPr>
        <p:txBody>
          <a:bodyPr>
            <a:normAutofit/>
          </a:bodyPr>
          <a:lstStyle/>
          <a:p>
            <a:r>
              <a:rPr lang="tr-TR" sz="2400" b="1" dirty="0">
                <a:solidFill>
                  <a:schemeClr val="bg1"/>
                </a:solidFill>
                <a:latin typeface="Times New Roman" panose="02020603050405020304" pitchFamily="18" charset="0"/>
                <a:ea typeface="+mn-ea"/>
                <a:cs typeface="Times New Roman" panose="02020603050405020304" pitchFamily="18" charset="0"/>
              </a:rPr>
              <a:t>    </a:t>
            </a:r>
            <a:r>
              <a:rPr lang="tr-TR" sz="2400" b="1" dirty="0">
                <a:solidFill>
                  <a:schemeClr val="bg1"/>
                </a:solidFill>
              </a:rPr>
              <a:t>Kanun </a:t>
            </a:r>
            <a:r>
              <a:rPr lang="tr-TR" sz="2400" b="1" dirty="0" smtClean="0">
                <a:solidFill>
                  <a:schemeClr val="bg1"/>
                </a:solidFill>
              </a:rPr>
              <a:t>Uygulamaları   (15.04.2014-  31.12.2016)</a:t>
            </a:r>
            <a:endParaRPr lang="tr-TR" sz="2400" b="1" dirty="0">
              <a:solidFill>
                <a:schemeClr val="bg1"/>
              </a:solidFill>
              <a:latin typeface="Times New Roman" panose="02020603050405020304" pitchFamily="18" charset="0"/>
              <a:ea typeface="+mn-ea"/>
              <a:cs typeface="Times New Roman" panose="02020603050405020304" pitchFamily="18" charset="0"/>
            </a:endParaRPr>
          </a:p>
        </p:txBody>
      </p:sp>
      <p:sp>
        <p:nvSpPr>
          <p:cNvPr id="7" name="İçerik Yer Tutucusu 2"/>
          <p:cNvSpPr txBox="1">
            <a:spLocks/>
          </p:cNvSpPr>
          <p:nvPr/>
        </p:nvSpPr>
        <p:spPr>
          <a:xfrm>
            <a:off x="539551" y="764704"/>
            <a:ext cx="8712969" cy="3960440"/>
          </a:xfrm>
          <a:prstGeom prst="rect">
            <a:avLst/>
          </a:prstGeom>
        </p:spPr>
        <p:txBody>
          <a:bodyPr vert="horz" lIns="68573" tIns="34287" rIns="68573" bIns="34287"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300" dirty="0" smtClean="0">
                <a:latin typeface="Times New Roman" panose="02020603050405020304" pitchFamily="18" charset="0"/>
                <a:cs typeface="Times New Roman" panose="02020603050405020304" pitchFamily="18" charset="0"/>
              </a:rPr>
              <a:t>Toplam ölüm sayısı  			: </a:t>
            </a:r>
            <a:r>
              <a:rPr lang="tr-TR" sz="2300" dirty="0" smtClean="0"/>
              <a:t>1.034.020 kişi </a:t>
            </a:r>
            <a:endParaRPr lang="tr-TR" sz="2300" dirty="0" smtClean="0">
              <a:latin typeface="Times New Roman" panose="02020603050405020304" pitchFamily="18" charset="0"/>
              <a:cs typeface="Times New Roman" panose="02020603050405020304" pitchFamily="18" charset="0"/>
            </a:endParaRPr>
          </a:p>
          <a:p>
            <a:pPr algn="just"/>
            <a:r>
              <a:rPr lang="tr-TR" sz="2300" dirty="0" smtClean="0">
                <a:solidFill>
                  <a:srgbClr val="2909E7"/>
                </a:solidFill>
                <a:latin typeface="Times New Roman" panose="02020603050405020304" pitchFamily="18" charset="0"/>
                <a:cs typeface="Times New Roman" panose="02020603050405020304" pitchFamily="18" charset="0"/>
              </a:rPr>
              <a:t>Üzerinde </a:t>
            </a:r>
            <a:r>
              <a:rPr lang="tr-TR" sz="2300" dirty="0">
                <a:solidFill>
                  <a:srgbClr val="2909E7"/>
                </a:solidFill>
                <a:latin typeface="Times New Roman" panose="02020603050405020304" pitchFamily="18" charset="0"/>
                <a:cs typeface="Times New Roman" panose="02020603050405020304" pitchFamily="18" charset="0"/>
              </a:rPr>
              <a:t>tarım arazisi bulunan ölü sayısı 	: </a:t>
            </a:r>
            <a:r>
              <a:rPr lang="en-US" sz="2300" b="1" dirty="0">
                <a:latin typeface="Times New Roman" panose="02020603050405020304" pitchFamily="18" charset="0"/>
                <a:cs typeface="Times New Roman" panose="02020603050405020304" pitchFamily="18" charset="0"/>
              </a:rPr>
              <a:t>491.313</a:t>
            </a:r>
            <a:endParaRPr lang="tr-TR" sz="2300" dirty="0">
              <a:solidFill>
                <a:srgbClr val="2909E7"/>
              </a:solidFill>
              <a:latin typeface="Times New Roman" panose="02020603050405020304" pitchFamily="18" charset="0"/>
              <a:cs typeface="Times New Roman" panose="02020603050405020304" pitchFamily="18" charset="0"/>
            </a:endParaRPr>
          </a:p>
          <a:p>
            <a:pPr algn="just"/>
            <a:r>
              <a:rPr lang="tr-TR" sz="2300" dirty="0">
                <a:latin typeface="Times New Roman" panose="02020603050405020304" pitchFamily="18" charset="0"/>
                <a:cs typeface="Times New Roman" panose="02020603050405020304" pitchFamily="18" charset="0"/>
              </a:rPr>
              <a:t>Tarım arazisine sahip muris oranı      	: % </a:t>
            </a:r>
            <a:r>
              <a:rPr lang="tr-TR" sz="2300" dirty="0" smtClean="0">
                <a:latin typeface="Times New Roman" panose="02020603050405020304" pitchFamily="18" charset="0"/>
                <a:cs typeface="Times New Roman" panose="02020603050405020304" pitchFamily="18" charset="0"/>
              </a:rPr>
              <a:t>47</a:t>
            </a:r>
          </a:p>
          <a:p>
            <a:pPr algn="just"/>
            <a:r>
              <a:rPr lang="tr-TR" sz="2300" dirty="0" smtClean="0">
                <a:solidFill>
                  <a:srgbClr val="2909E7"/>
                </a:solidFill>
                <a:latin typeface="Times New Roman" panose="02020603050405020304" pitchFamily="18" charset="0"/>
                <a:cs typeface="Times New Roman" panose="02020603050405020304" pitchFamily="18" charset="0"/>
              </a:rPr>
              <a:t>Bir </a:t>
            </a:r>
            <a:r>
              <a:rPr lang="tr-TR" sz="2300" dirty="0">
                <a:solidFill>
                  <a:srgbClr val="2909E7"/>
                </a:solidFill>
                <a:latin typeface="Times New Roman" panose="02020603050405020304" pitchFamily="18" charset="0"/>
                <a:cs typeface="Times New Roman" panose="02020603050405020304" pitchFamily="18" charset="0"/>
              </a:rPr>
              <a:t>yıllık süresi dolan muris sayısı     	: 254.662 </a:t>
            </a:r>
            <a:r>
              <a:rPr lang="tr-TR" sz="2300" dirty="0" smtClean="0">
                <a:solidFill>
                  <a:srgbClr val="2909E7"/>
                </a:solidFill>
                <a:latin typeface="Times New Roman" panose="02020603050405020304" pitchFamily="18" charset="0"/>
                <a:cs typeface="Times New Roman" panose="02020603050405020304" pitchFamily="18" charset="0"/>
              </a:rPr>
              <a:t>kişi</a:t>
            </a:r>
          </a:p>
          <a:p>
            <a:pPr algn="just"/>
            <a:r>
              <a:rPr lang="tr-TR" sz="2300" dirty="0" smtClean="0">
                <a:latin typeface="Times New Roman" panose="02020603050405020304" pitchFamily="18" charset="0"/>
                <a:cs typeface="Times New Roman" panose="02020603050405020304" pitchFamily="18" charset="0"/>
              </a:rPr>
              <a:t>Tebligat </a:t>
            </a:r>
            <a:r>
              <a:rPr lang="tr-TR" sz="2300" dirty="0">
                <a:latin typeface="Times New Roman" panose="02020603050405020304" pitchFamily="18" charset="0"/>
                <a:cs typeface="Times New Roman" panose="02020603050405020304" pitchFamily="18" charset="0"/>
              </a:rPr>
              <a:t>yapılan mirasçı sayısı  	             </a:t>
            </a:r>
            <a:r>
              <a:rPr lang="tr-TR" sz="2300" dirty="0" smtClean="0">
                <a:latin typeface="Times New Roman" panose="02020603050405020304" pitchFamily="18" charset="0"/>
                <a:cs typeface="Times New Roman" panose="02020603050405020304" pitchFamily="18" charset="0"/>
              </a:rPr>
              <a:t>: </a:t>
            </a:r>
            <a:r>
              <a:rPr lang="tr-TR" sz="2300" dirty="0">
                <a:latin typeface="Times New Roman" panose="02020603050405020304" pitchFamily="18" charset="0"/>
                <a:cs typeface="Times New Roman" panose="02020603050405020304" pitchFamily="18" charset="0"/>
              </a:rPr>
              <a:t>586.000  kişi</a:t>
            </a:r>
          </a:p>
          <a:p>
            <a:pPr algn="just"/>
            <a:r>
              <a:rPr lang="tr-TR" sz="2300" dirty="0" err="1">
                <a:solidFill>
                  <a:srgbClr val="2909E7"/>
                </a:solidFill>
                <a:latin typeface="Times New Roman" panose="02020603050405020304" pitchFamily="18" charset="0"/>
                <a:cs typeface="Times New Roman" panose="02020603050405020304" pitchFamily="18" charset="0"/>
              </a:rPr>
              <a:t>Intikal</a:t>
            </a:r>
            <a:r>
              <a:rPr lang="tr-TR" sz="2300" dirty="0">
                <a:solidFill>
                  <a:srgbClr val="2909E7"/>
                </a:solidFill>
                <a:latin typeface="Times New Roman" panose="02020603050405020304" pitchFamily="18" charset="0"/>
                <a:cs typeface="Times New Roman" panose="02020603050405020304" pitchFamily="18" charset="0"/>
              </a:rPr>
              <a:t> yapılan parsel sayısı                           </a:t>
            </a:r>
            <a:r>
              <a:rPr lang="tr-TR" sz="2300" dirty="0" smtClean="0">
                <a:solidFill>
                  <a:srgbClr val="2909E7"/>
                </a:solidFill>
                <a:latin typeface="Times New Roman" panose="02020603050405020304" pitchFamily="18" charset="0"/>
                <a:cs typeface="Times New Roman" panose="02020603050405020304" pitchFamily="18" charset="0"/>
              </a:rPr>
              <a:t> : </a:t>
            </a:r>
            <a:r>
              <a:rPr lang="tr-TR" sz="2300" dirty="0">
                <a:solidFill>
                  <a:srgbClr val="2909E7"/>
                </a:solidFill>
                <a:latin typeface="Times New Roman" panose="02020603050405020304" pitchFamily="18" charset="0"/>
                <a:cs typeface="Times New Roman" panose="02020603050405020304" pitchFamily="18" charset="0"/>
              </a:rPr>
              <a:t>942.243 </a:t>
            </a:r>
            <a:r>
              <a:rPr lang="tr-TR" sz="2300" dirty="0" smtClean="0">
                <a:solidFill>
                  <a:srgbClr val="2909E7"/>
                </a:solidFill>
                <a:latin typeface="Times New Roman" panose="02020603050405020304" pitchFamily="18" charset="0"/>
                <a:cs typeface="Times New Roman" panose="02020603050405020304" pitchFamily="18" charset="0"/>
              </a:rPr>
              <a:t>ad</a:t>
            </a:r>
          </a:p>
          <a:p>
            <a:pPr algn="just"/>
            <a:r>
              <a:rPr lang="tr-TR" sz="2300" dirty="0" smtClean="0">
                <a:latin typeface="Times New Roman" panose="02020603050405020304" pitchFamily="18" charset="0"/>
                <a:cs typeface="Times New Roman" panose="02020603050405020304" pitchFamily="18" charset="0"/>
              </a:rPr>
              <a:t>Miras </a:t>
            </a:r>
            <a:r>
              <a:rPr lang="tr-TR" sz="2300" dirty="0">
                <a:latin typeface="Times New Roman" panose="02020603050405020304" pitchFamily="18" charset="0"/>
                <a:cs typeface="Times New Roman" panose="02020603050405020304" pitchFamily="18" charset="0"/>
              </a:rPr>
              <a:t>yolu ile devir talebi isteyen		 : 77.353 Kiş</a:t>
            </a:r>
            <a:r>
              <a:rPr lang="tr-TR" sz="2300" dirty="0">
                <a:solidFill>
                  <a:srgbClr val="2909E7"/>
                </a:solidFill>
                <a:latin typeface="Times New Roman" panose="02020603050405020304" pitchFamily="18" charset="0"/>
                <a:cs typeface="Times New Roman" panose="02020603050405020304" pitchFamily="18" charset="0"/>
              </a:rPr>
              <a:t>i</a:t>
            </a:r>
          </a:p>
          <a:p>
            <a:pPr algn="just"/>
            <a:r>
              <a:rPr lang="tr-TR" sz="2300" dirty="0">
                <a:latin typeface="Times New Roman" panose="02020603050405020304" pitchFamily="18" charset="0"/>
                <a:cs typeface="Times New Roman" panose="02020603050405020304" pitchFamily="18" charset="0"/>
              </a:rPr>
              <a:t>İzin verilen 				 </a:t>
            </a:r>
            <a:r>
              <a:rPr lang="tr-TR" sz="2300" dirty="0" smtClean="0">
                <a:latin typeface="Times New Roman" panose="02020603050405020304" pitchFamily="18" charset="0"/>
                <a:cs typeface="Times New Roman" panose="02020603050405020304" pitchFamily="18" charset="0"/>
              </a:rPr>
              <a:t>            : </a:t>
            </a:r>
            <a:r>
              <a:rPr lang="tr-TR" sz="2300" dirty="0">
                <a:latin typeface="Times New Roman" panose="02020603050405020304" pitchFamily="18" charset="0"/>
                <a:cs typeface="Times New Roman" panose="02020603050405020304" pitchFamily="18" charset="0"/>
              </a:rPr>
              <a:t>56.070 </a:t>
            </a:r>
            <a:r>
              <a:rPr lang="tr-TR" sz="2300" dirty="0" smtClean="0">
                <a:latin typeface="Times New Roman" panose="02020603050405020304" pitchFamily="18" charset="0"/>
                <a:cs typeface="Times New Roman" panose="02020603050405020304" pitchFamily="18" charset="0"/>
              </a:rPr>
              <a:t>Kişi</a:t>
            </a:r>
          </a:p>
          <a:p>
            <a:pPr algn="just"/>
            <a:r>
              <a:rPr lang="tr-TR" sz="2300" dirty="0" smtClean="0">
                <a:solidFill>
                  <a:srgbClr val="2909E7"/>
                </a:solidFill>
                <a:latin typeface="Times New Roman" panose="02020603050405020304" pitchFamily="18" charset="0"/>
                <a:cs typeface="Times New Roman" panose="02020603050405020304" pitchFamily="18" charset="0"/>
              </a:rPr>
              <a:t>Satış </a:t>
            </a:r>
            <a:r>
              <a:rPr lang="tr-TR" sz="2300" dirty="0">
                <a:solidFill>
                  <a:srgbClr val="2909E7"/>
                </a:solidFill>
                <a:latin typeface="Times New Roman" panose="02020603050405020304" pitchFamily="18" charset="0"/>
                <a:cs typeface="Times New Roman" panose="02020603050405020304" pitchFamily="18" charset="0"/>
              </a:rPr>
              <a:t>başvurusu				: 886.833 Kişi</a:t>
            </a:r>
          </a:p>
          <a:p>
            <a:pPr algn="just"/>
            <a:r>
              <a:rPr lang="tr-TR" sz="2300" dirty="0">
                <a:latin typeface="Times New Roman" panose="02020603050405020304" pitchFamily="18" charset="0"/>
                <a:cs typeface="Times New Roman" panose="02020603050405020304" pitchFamily="18" charset="0"/>
              </a:rPr>
              <a:t>İzin Verilen				</a:t>
            </a:r>
            <a:r>
              <a:rPr lang="tr-TR" sz="2300" dirty="0" smtClean="0">
                <a:latin typeface="Times New Roman" panose="02020603050405020304" pitchFamily="18" charset="0"/>
                <a:cs typeface="Times New Roman" panose="02020603050405020304" pitchFamily="18" charset="0"/>
              </a:rPr>
              <a:t>            : </a:t>
            </a:r>
            <a:r>
              <a:rPr lang="tr-TR" sz="2300" dirty="0">
                <a:latin typeface="Times New Roman" panose="02020603050405020304" pitchFamily="18" charset="0"/>
                <a:cs typeface="Times New Roman" panose="02020603050405020304" pitchFamily="18" charset="0"/>
              </a:rPr>
              <a:t>827.360 </a:t>
            </a:r>
            <a:r>
              <a:rPr lang="tr-TR" sz="2300" dirty="0" smtClean="0">
                <a:latin typeface="Times New Roman" panose="02020603050405020304" pitchFamily="18" charset="0"/>
                <a:cs typeface="Times New Roman" panose="02020603050405020304" pitchFamily="18" charset="0"/>
              </a:rPr>
              <a:t>Kişi</a:t>
            </a:r>
            <a:endParaRPr lang="tr-TR" sz="2300" dirty="0">
              <a:latin typeface="Times New Roman" panose="02020603050405020304" pitchFamily="18" charset="0"/>
              <a:cs typeface="Times New Roman" panose="02020603050405020304" pitchFamily="18" charset="0"/>
            </a:endParaRPr>
          </a:p>
          <a:p>
            <a:pPr marL="577215" lvl="1" indent="0" algn="just">
              <a:buNone/>
            </a:pPr>
            <a:endParaRPr lang="tr-TR" sz="1800" b="1" dirty="0">
              <a:solidFill>
                <a:srgbClr val="FF0000"/>
              </a:solidFill>
              <a:latin typeface="Times New Roman" panose="02020603050405020304" pitchFamily="18" charset="0"/>
              <a:cs typeface="Times New Roman" panose="02020603050405020304" pitchFamily="18" charset="0"/>
            </a:endParaRPr>
          </a:p>
        </p:txBody>
      </p:sp>
      <p:sp>
        <p:nvSpPr>
          <p:cNvPr id="4" name="Slayt Numarası Yer Tutucusu 3"/>
          <p:cNvSpPr>
            <a:spLocks noGrp="1"/>
          </p:cNvSpPr>
          <p:nvPr>
            <p:ph type="sldNum" sz="quarter" idx="12"/>
          </p:nvPr>
        </p:nvSpPr>
        <p:spPr/>
        <p:txBody>
          <a:bodyPr/>
          <a:lstStyle/>
          <a:p>
            <a:fld id="{036334D5-20F3-4C62-8E8C-739C2B56FF65}" type="slidenum">
              <a:rPr lang="tr-TR" smtClean="0"/>
              <a:pPr/>
              <a:t>14</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Yuvarlatılmış Dikdörtgen 5"/>
          <p:cNvSpPr/>
          <p:nvPr/>
        </p:nvSpPr>
        <p:spPr>
          <a:xfrm>
            <a:off x="251520" y="5157192"/>
            <a:ext cx="8640960" cy="14401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kern="1600" spc="42" dirty="0">
                <a:solidFill>
                  <a:schemeClr val="tx1"/>
                </a:solidFill>
                <a:latin typeface="Times New Roman" panose="02020603050405020304" pitchFamily="18" charset="0"/>
                <a:cs typeface="Times New Roman" panose="02020603050405020304" pitchFamily="18" charset="0"/>
              </a:rPr>
              <a:t>Tarımsal </a:t>
            </a:r>
            <a:r>
              <a:rPr lang="tr-TR" sz="2400" b="1" kern="1600" spc="42" dirty="0" smtClean="0">
                <a:solidFill>
                  <a:schemeClr val="tx1"/>
                </a:solidFill>
                <a:latin typeface="Times New Roman" panose="02020603050405020304" pitchFamily="18" charset="0"/>
                <a:cs typeface="Times New Roman" panose="02020603050405020304" pitchFamily="18" charset="0"/>
              </a:rPr>
              <a:t>taşınmazlarla ilgili yeni bir dönem başlıyor…</a:t>
            </a:r>
          </a:p>
          <a:p>
            <a:pPr algn="ctr"/>
            <a:r>
              <a:rPr lang="tr-TR" sz="2400" b="1" kern="1600" spc="42" dirty="0" smtClean="0">
                <a:solidFill>
                  <a:srgbClr val="FF0000"/>
                </a:solidFill>
                <a:latin typeface="Times New Roman" panose="02020603050405020304" pitchFamily="18" charset="0"/>
                <a:cs typeface="Times New Roman" panose="02020603050405020304" pitchFamily="18" charset="0"/>
              </a:rPr>
              <a:t>Mülkiyet devri ve Arazi Edinimi</a:t>
            </a:r>
          </a:p>
          <a:p>
            <a:pPr algn="ctr"/>
            <a:r>
              <a:rPr lang="tr-TR" sz="2400" kern="1600" spc="42" dirty="0" smtClean="0">
                <a:solidFill>
                  <a:schemeClr val="tx1"/>
                </a:solidFill>
                <a:latin typeface="Times New Roman" panose="02020603050405020304" pitchFamily="18" charset="0"/>
                <a:cs typeface="Times New Roman" panose="02020603050405020304" pitchFamily="18" charset="0"/>
              </a:rPr>
              <a:t>En önemli konu: .</a:t>
            </a:r>
            <a:r>
              <a:rPr lang="tr-TR" sz="2400" kern="1600" spc="42" dirty="0" smtClean="0">
                <a:solidFill>
                  <a:srgbClr val="FF0000"/>
                </a:solidFill>
                <a:latin typeface="Times New Roman" panose="02020603050405020304" pitchFamily="18" charset="0"/>
                <a:cs typeface="Times New Roman" panose="02020603050405020304" pitchFamily="18" charset="0"/>
              </a:rPr>
              <a:t>ARAZİ DEĞERLEMESİ? </a:t>
            </a:r>
            <a:endParaRPr lang="tr-TR" sz="2400" kern="1600" spc="42"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8148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tarimbim\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276872"/>
            <a:ext cx="5910956" cy="2952327"/>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a:xfrm>
            <a:off x="203898" y="159452"/>
            <a:ext cx="8756401" cy="946243"/>
          </a:xfrm>
          <a:solidFill>
            <a:schemeClr val="bg1"/>
          </a:solidFill>
        </p:spPr>
        <p:txBody>
          <a:bodyPr>
            <a:noAutofit/>
          </a:bodyPr>
          <a:lstStyle/>
          <a:p>
            <a:pPr>
              <a:tabLst>
                <a:tab pos="3830638" algn="l"/>
              </a:tabLst>
            </a:pPr>
            <a:r>
              <a:rPr lang="tr-TR" sz="2800" b="1" dirty="0">
                <a:solidFill>
                  <a:srgbClr val="FF0000"/>
                </a:solidFill>
                <a:latin typeface="Times New Roman" pitchFamily="18" charset="0"/>
                <a:cs typeface="Times New Roman" pitchFamily="18" charset="0"/>
              </a:rPr>
              <a:t>TARIM ARAZİLERİNİN DEĞERLEMESİ </a:t>
            </a:r>
            <a:br>
              <a:rPr lang="tr-TR" sz="2800" b="1" dirty="0">
                <a:solidFill>
                  <a:srgbClr val="FF0000"/>
                </a:solidFill>
                <a:latin typeface="Times New Roman" pitchFamily="18" charset="0"/>
                <a:cs typeface="Times New Roman" pitchFamily="18" charset="0"/>
              </a:rPr>
            </a:br>
            <a:r>
              <a:rPr lang="tr-TR" sz="2800" b="1" dirty="0">
                <a:solidFill>
                  <a:srgbClr val="FF0000"/>
                </a:solidFill>
                <a:latin typeface="Times New Roman" pitchFamily="18" charset="0"/>
                <a:cs typeface="Times New Roman" pitchFamily="18" charset="0"/>
              </a:rPr>
              <a:t>-YASAL DAYANAK-</a:t>
            </a:r>
          </a:p>
        </p:txBody>
      </p:sp>
      <p:sp>
        <p:nvSpPr>
          <p:cNvPr id="3" name="İçerik Yer Tutucusu 2"/>
          <p:cNvSpPr>
            <a:spLocks noGrp="1"/>
          </p:cNvSpPr>
          <p:nvPr>
            <p:ph idx="1"/>
          </p:nvPr>
        </p:nvSpPr>
        <p:spPr>
          <a:xfrm>
            <a:off x="446856" y="1379909"/>
            <a:ext cx="8229600" cy="1040979"/>
          </a:xfrm>
        </p:spPr>
        <p:txBody>
          <a:bodyPr>
            <a:noAutofit/>
          </a:bodyPr>
          <a:lstStyle/>
          <a:p>
            <a:pPr marL="0" indent="0" algn="ctr">
              <a:buNone/>
            </a:pPr>
            <a:r>
              <a:rPr lang="tr-TR" sz="2400" b="1" dirty="0">
                <a:latin typeface="Times New Roman" pitchFamily="18" charset="0"/>
                <a:cs typeface="Times New Roman" pitchFamily="18" charset="0"/>
              </a:rPr>
              <a:t>5403 SAYILI TOPRAK KORUMA VE ARAZİ KULLANIMI KANUNUNUN </a:t>
            </a:r>
            <a:r>
              <a:rPr lang="tr-TR" sz="2400" b="1" u="sng" dirty="0">
                <a:latin typeface="Times New Roman" pitchFamily="18" charset="0"/>
                <a:cs typeface="Times New Roman" pitchFamily="18" charset="0"/>
              </a:rPr>
              <a:t>8/C-K </a:t>
            </a:r>
            <a:r>
              <a:rPr lang="tr-TR" sz="2400" b="1" dirty="0">
                <a:latin typeface="Times New Roman" pitchFamily="18" charset="0"/>
                <a:cs typeface="Times New Roman" pitchFamily="18" charset="0"/>
              </a:rPr>
              <a:t>MADDELERİ</a:t>
            </a:r>
            <a:endParaRPr lang="tr-TR" sz="1800" b="1" dirty="0">
              <a:latin typeface="Times New Roman" pitchFamily="18" charset="0"/>
              <a:cs typeface="Times New Roman" pitchFamily="18" charset="0"/>
            </a:endParaRPr>
          </a:p>
        </p:txBody>
      </p:sp>
      <p:pic>
        <p:nvPicPr>
          <p:cNvPr id="6" name="Picture 3" descr="C:\Users\tarimbim\Desktop\YeniBakanlik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54297"/>
            <a:ext cx="1070447" cy="1070447"/>
          </a:xfrm>
          <a:prstGeom prst="rect">
            <a:avLst/>
          </a:prstGeom>
          <a:noFill/>
          <a:extLst>
            <a:ext uri="{909E8E84-426E-40DD-AFC4-6F175D3DCCD1}">
              <a14:hiddenFill xmlns:a14="http://schemas.microsoft.com/office/drawing/2010/main">
                <a:solidFill>
                  <a:srgbClr val="FFFFFF"/>
                </a:solidFill>
              </a14:hiddenFill>
            </a:ext>
          </a:extLst>
        </p:spPr>
      </p:pic>
      <p:sp>
        <p:nvSpPr>
          <p:cNvPr id="5" name="Yuvarlatılmış Dikdörtgen 4"/>
          <p:cNvSpPr/>
          <p:nvPr/>
        </p:nvSpPr>
        <p:spPr>
          <a:xfrm>
            <a:off x="251520" y="5301208"/>
            <a:ext cx="8640960" cy="144016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kern="1600" spc="42" dirty="0">
                <a:solidFill>
                  <a:schemeClr val="tx1"/>
                </a:solidFill>
                <a:latin typeface="Times New Roman" panose="02020603050405020304" pitchFamily="18" charset="0"/>
                <a:cs typeface="Times New Roman" panose="02020603050405020304" pitchFamily="18" charset="0"/>
              </a:rPr>
              <a:t>Tarımsal taşınmazların devrinde,  ehil mirasçıya devir halinde, paylaşmanın yapıldığı andaki </a:t>
            </a:r>
            <a:r>
              <a:rPr lang="tr-TR" sz="2400" b="1" kern="1600" spc="42" dirty="0">
                <a:solidFill>
                  <a:srgbClr val="FF0000"/>
                </a:solidFill>
                <a:latin typeface="Times New Roman" panose="02020603050405020304" pitchFamily="18" charset="0"/>
                <a:cs typeface="Times New Roman" panose="02020603050405020304" pitchFamily="18" charset="0"/>
              </a:rPr>
              <a:t>tarımsal gelir değeri </a:t>
            </a:r>
            <a:r>
              <a:rPr lang="tr-TR" sz="2400" kern="1600" spc="42" dirty="0">
                <a:solidFill>
                  <a:schemeClr val="tx1"/>
                </a:solidFill>
                <a:latin typeface="Times New Roman" panose="02020603050405020304" pitchFamily="18" charset="0"/>
                <a:cs typeface="Times New Roman" panose="02020603050405020304" pitchFamily="18" charset="0"/>
              </a:rPr>
              <a:t>esas alınır (m.8/</a:t>
            </a:r>
            <a:r>
              <a:rPr lang="tr-TR" sz="2400" kern="1600" spc="42" dirty="0" err="1">
                <a:solidFill>
                  <a:schemeClr val="tx1"/>
                </a:solidFill>
                <a:latin typeface="Times New Roman" panose="02020603050405020304" pitchFamily="18" charset="0"/>
                <a:cs typeface="Times New Roman" panose="02020603050405020304" pitchFamily="18" charset="0"/>
              </a:rPr>
              <a:t>II,a</a:t>
            </a:r>
            <a:r>
              <a:rPr lang="tr-TR" sz="2400" kern="1600" spc="42" dirty="0">
                <a:solidFill>
                  <a:schemeClr val="tx1"/>
                </a:solidFill>
                <a:latin typeface="Times New Roman" panose="02020603050405020304" pitchFamily="18" charset="0"/>
                <a:cs typeface="Times New Roman" panose="02020603050405020304" pitchFamily="18" charset="0"/>
              </a:rPr>
              <a:t>; TMK.657). </a:t>
            </a:r>
          </a:p>
        </p:txBody>
      </p:sp>
    </p:spTree>
    <p:extLst>
      <p:ext uri="{BB962C8B-B14F-4D97-AF65-F5344CB8AC3E}">
        <p14:creationId xmlns:p14="http://schemas.microsoft.com/office/powerpoint/2010/main" val="47695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1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anim calcmode="lin" valueType="num">
                                      <p:cBhvr>
                                        <p:cTn id="8" dur="5000" fill="hold"/>
                                        <p:tgtEl>
                                          <p:spTgt spid="6"/>
                                        </p:tgtEl>
                                        <p:attrNameLst>
                                          <p:attrName>ppt_w</p:attrName>
                                        </p:attrNameLst>
                                      </p:cBhvr>
                                      <p:tavLst>
                                        <p:tav tm="0" fmla="#ppt_w*sin(2.5*pi*$)">
                                          <p:val>
                                            <p:fltVal val="0"/>
                                          </p:val>
                                        </p:tav>
                                        <p:tav tm="100000">
                                          <p:val>
                                            <p:fltVal val="1"/>
                                          </p:val>
                                        </p:tav>
                                      </p:tavLst>
                                    </p:anim>
                                    <p:anim calcmode="lin" valueType="num">
                                      <p:cBhvr>
                                        <p:cTn id="9"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ikdörtgen 2"/>
          <p:cNvSpPr>
            <a:spLocks noChangeArrowheads="1"/>
          </p:cNvSpPr>
          <p:nvPr/>
        </p:nvSpPr>
        <p:spPr bwMode="auto">
          <a:xfrm>
            <a:off x="179512" y="1112389"/>
            <a:ext cx="8867167" cy="48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5443" tIns="57722" rIns="115443" bIns="57722">
            <a:spAutoFit/>
          </a:bodyPr>
          <a:lstStyle>
            <a:lvl1pPr marL="341313" indent="-341313" eaLnBrk="0" hangingPunct="0">
              <a:spcBef>
                <a:spcPct val="20000"/>
              </a:spcBef>
              <a:buClr>
                <a:srgbClr val="0BD0D9"/>
              </a:buClr>
              <a:buSzPct val="95000"/>
              <a:buFont typeface="Wingdings 2" pitchFamily="18" charset="2"/>
              <a:buChar char=""/>
              <a:defRPr sz="2100">
                <a:solidFill>
                  <a:schemeClr val="tx1"/>
                </a:solidFill>
                <a:latin typeface="Constantia" pitchFamily="18" charset="0"/>
              </a:defRPr>
            </a:lvl1pPr>
            <a:lvl2pPr marL="506413" indent="-195263" eaLnBrk="0" hangingPunct="0">
              <a:spcBef>
                <a:spcPct val="20000"/>
              </a:spcBef>
              <a:buClr>
                <a:schemeClr val="accent1"/>
              </a:buClr>
              <a:buSzPct val="85000"/>
              <a:buFont typeface="Wingdings 2" pitchFamily="18" charset="2"/>
              <a:buChar char=""/>
              <a:defRPr sz="1900">
                <a:solidFill>
                  <a:schemeClr val="tx1"/>
                </a:solidFill>
                <a:latin typeface="Constantia" pitchFamily="18" charset="0"/>
              </a:defRPr>
            </a:lvl2pPr>
            <a:lvl3pPr marL="723900" indent="-195263" eaLnBrk="0" hangingPunct="0">
              <a:spcBef>
                <a:spcPct val="20000"/>
              </a:spcBef>
              <a:buClr>
                <a:schemeClr val="accent2"/>
              </a:buClr>
              <a:buSzPct val="70000"/>
              <a:buFont typeface="Wingdings 2" pitchFamily="18" charset="2"/>
              <a:buChar char=""/>
              <a:defRPr sz="1700">
                <a:solidFill>
                  <a:schemeClr val="tx1"/>
                </a:solidFill>
                <a:latin typeface="Constantia" pitchFamily="18" charset="0"/>
              </a:defRPr>
            </a:lvl3pPr>
            <a:lvl4pPr marL="941388" indent="-165100" eaLnBrk="0" hangingPunct="0">
              <a:spcBef>
                <a:spcPct val="20000"/>
              </a:spcBef>
              <a:buClr>
                <a:srgbClr val="0BD0D9"/>
              </a:buClr>
              <a:buSzPct val="65000"/>
              <a:buFont typeface="Wingdings 2" pitchFamily="18" charset="2"/>
              <a:buChar char=""/>
              <a:defRPr sz="1600">
                <a:solidFill>
                  <a:schemeClr val="tx1"/>
                </a:solidFill>
                <a:latin typeface="Constantia" pitchFamily="18" charset="0"/>
              </a:defRPr>
            </a:lvl4pPr>
            <a:lvl5pPr marL="1157288" indent="-165100" eaLnBrk="0" hangingPunct="0">
              <a:spcBef>
                <a:spcPct val="20000"/>
              </a:spcBef>
              <a:buClr>
                <a:srgbClr val="10CF9B"/>
              </a:buClr>
              <a:buSzPct val="65000"/>
              <a:buFont typeface="Wingdings 2" pitchFamily="18" charset="2"/>
              <a:buChar char=""/>
              <a:defRPr sz="1600">
                <a:solidFill>
                  <a:schemeClr val="tx1"/>
                </a:solidFill>
                <a:latin typeface="Constantia" pitchFamily="18" charset="0"/>
              </a:defRPr>
            </a:lvl5pPr>
            <a:lvl6pPr marL="1614488" indent="-165100" eaLnBrk="0" fontAlgn="base" hangingPunct="0">
              <a:spcBef>
                <a:spcPct val="20000"/>
              </a:spcBef>
              <a:spcAft>
                <a:spcPct val="0"/>
              </a:spcAft>
              <a:buClr>
                <a:srgbClr val="10CF9B"/>
              </a:buClr>
              <a:buSzPct val="65000"/>
              <a:buFont typeface="Wingdings 2" pitchFamily="18" charset="2"/>
              <a:buChar char=""/>
              <a:defRPr sz="1600">
                <a:solidFill>
                  <a:schemeClr val="tx1"/>
                </a:solidFill>
                <a:latin typeface="Constantia" pitchFamily="18" charset="0"/>
              </a:defRPr>
            </a:lvl6pPr>
            <a:lvl7pPr marL="2071688" indent="-165100" eaLnBrk="0" fontAlgn="base" hangingPunct="0">
              <a:spcBef>
                <a:spcPct val="20000"/>
              </a:spcBef>
              <a:spcAft>
                <a:spcPct val="0"/>
              </a:spcAft>
              <a:buClr>
                <a:srgbClr val="10CF9B"/>
              </a:buClr>
              <a:buSzPct val="65000"/>
              <a:buFont typeface="Wingdings 2" pitchFamily="18" charset="2"/>
              <a:buChar char=""/>
              <a:defRPr sz="1600">
                <a:solidFill>
                  <a:schemeClr val="tx1"/>
                </a:solidFill>
                <a:latin typeface="Constantia" pitchFamily="18" charset="0"/>
              </a:defRPr>
            </a:lvl7pPr>
            <a:lvl8pPr marL="2528888" indent="-165100" eaLnBrk="0" fontAlgn="base" hangingPunct="0">
              <a:spcBef>
                <a:spcPct val="20000"/>
              </a:spcBef>
              <a:spcAft>
                <a:spcPct val="0"/>
              </a:spcAft>
              <a:buClr>
                <a:srgbClr val="10CF9B"/>
              </a:buClr>
              <a:buSzPct val="65000"/>
              <a:buFont typeface="Wingdings 2" pitchFamily="18" charset="2"/>
              <a:buChar char=""/>
              <a:defRPr sz="1600">
                <a:solidFill>
                  <a:schemeClr val="tx1"/>
                </a:solidFill>
                <a:latin typeface="Constantia" pitchFamily="18" charset="0"/>
              </a:defRPr>
            </a:lvl8pPr>
            <a:lvl9pPr marL="2986088" indent="-165100" eaLnBrk="0" fontAlgn="base" hangingPunct="0">
              <a:spcBef>
                <a:spcPct val="20000"/>
              </a:spcBef>
              <a:spcAft>
                <a:spcPct val="0"/>
              </a:spcAft>
              <a:buClr>
                <a:srgbClr val="10CF9B"/>
              </a:buClr>
              <a:buSzPct val="65000"/>
              <a:buFont typeface="Wingdings 2" pitchFamily="18" charset="2"/>
              <a:buChar char=""/>
              <a:defRPr sz="1600">
                <a:solidFill>
                  <a:schemeClr val="tx1"/>
                </a:solidFill>
                <a:latin typeface="Constantia" pitchFamily="18" charset="0"/>
              </a:defRPr>
            </a:lvl9pPr>
          </a:lstStyle>
          <a:p>
            <a:pPr algn="just" eaLnBrk="1" hangingPunct="1">
              <a:spcBef>
                <a:spcPct val="0"/>
              </a:spcBef>
              <a:buClrTx/>
              <a:buSzTx/>
              <a:buFont typeface="Arial" charset="0"/>
              <a:buChar char="•"/>
              <a:defRPr/>
            </a:pPr>
            <a:r>
              <a:rPr lang="tr-TR" altLang="tr-TR" sz="2400" b="1" dirty="0" smtClean="0">
                <a:latin typeface="Times New Roman" pitchFamily="18" charset="0"/>
              </a:rPr>
              <a:t>5403 Sayılı Kanunun  8-K Maddesi Uyarınca;</a:t>
            </a:r>
          </a:p>
        </p:txBody>
      </p:sp>
      <p:sp>
        <p:nvSpPr>
          <p:cNvPr id="4" name="Başlık 1"/>
          <p:cNvSpPr>
            <a:spLocks noGrp="1"/>
          </p:cNvSpPr>
          <p:nvPr>
            <p:ph type="title"/>
          </p:nvPr>
        </p:nvSpPr>
        <p:spPr>
          <a:xfrm>
            <a:off x="538183" y="188640"/>
            <a:ext cx="8306080" cy="70888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tr-TR" altLang="en-US" sz="2400" b="1" dirty="0" smtClean="0">
                <a:solidFill>
                  <a:srgbClr val="FF0000"/>
                </a:solidFill>
                <a:latin typeface="Times New Roman" pitchFamily="18" charset="0"/>
              </a:rPr>
              <a:t>ARAZİ EDİNDİRME ÇALIŞMALARI</a:t>
            </a:r>
            <a:endParaRPr lang="tr-TR" altLang="en-US" sz="2400" dirty="0">
              <a:solidFill>
                <a:srgbClr val="FF0000"/>
              </a:solidFill>
            </a:endParaRPr>
          </a:p>
        </p:txBody>
      </p:sp>
      <p:pic>
        <p:nvPicPr>
          <p:cNvPr id="5" name="Picture 6" descr="http://arastirma.tarim.gov.tr/ktae/IcerikResimleri/AnaSayfaLogoResimleri/bakanl%C4%B1k%20logo%20P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91" y="142848"/>
            <a:ext cx="986044" cy="90988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Düz Bağlayıcı 5"/>
          <p:cNvCxnSpPr/>
          <p:nvPr/>
        </p:nvCxnSpPr>
        <p:spPr>
          <a:xfrm>
            <a:off x="1240916" y="976828"/>
            <a:ext cx="788869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Metin kutusu 2"/>
          <p:cNvSpPr txBox="1"/>
          <p:nvPr/>
        </p:nvSpPr>
        <p:spPr>
          <a:xfrm>
            <a:off x="75591" y="5838363"/>
            <a:ext cx="8971088" cy="830997"/>
          </a:xfrm>
          <a:prstGeom prst="rect">
            <a:avLst/>
          </a:prstGeom>
          <a:noFill/>
        </p:spPr>
        <p:txBody>
          <a:bodyPr wrap="square" rtlCol="0">
            <a:spAutoFit/>
          </a:bodyPr>
          <a:lstStyle/>
          <a:p>
            <a:pPr algn="ctr"/>
            <a:r>
              <a:rPr lang="tr-TR" sz="2400" b="1" dirty="0" smtClean="0">
                <a:solidFill>
                  <a:srgbClr val="FF0000"/>
                </a:solidFill>
                <a:latin typeface="Times New Roman" pitchFamily="18" charset="0"/>
                <a:cs typeface="Times New Roman" pitchFamily="18" charset="0"/>
              </a:rPr>
              <a:t>Görüldüğü gibi başta  TARIM ARAZİLERİNİN DEĞERLEMESİ olmak üzere Bakanlığa (GTHB) çok önemli görevler verilmiştir.</a:t>
            </a:r>
            <a:endParaRPr lang="tr-TR" sz="2400" b="1" dirty="0">
              <a:solidFill>
                <a:srgbClr val="FF0000"/>
              </a:solidFill>
              <a:latin typeface="Times New Roman" pitchFamily="18" charset="0"/>
              <a:cs typeface="Times New Roman" pitchFamily="18" charset="0"/>
            </a:endParaRPr>
          </a:p>
        </p:txBody>
      </p:sp>
      <p:sp>
        <p:nvSpPr>
          <p:cNvPr id="7" name="Yuvarlatılmış Dikdörtgen 6"/>
          <p:cNvSpPr/>
          <p:nvPr/>
        </p:nvSpPr>
        <p:spPr>
          <a:xfrm>
            <a:off x="179512" y="1700808"/>
            <a:ext cx="8867167" cy="388843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tr-TR" sz="2400" b="1" dirty="0">
                <a:solidFill>
                  <a:schemeClr val="tx1"/>
                </a:solidFill>
                <a:latin typeface="Times New Roman" pitchFamily="18" charset="0"/>
                <a:cs typeface="Times New Roman" pitchFamily="18" charset="0"/>
              </a:rPr>
              <a:t>«Bakanlık;</a:t>
            </a:r>
            <a:r>
              <a:rPr lang="tr-TR" altLang="tr-TR" sz="2400" dirty="0">
                <a:latin typeface="Times New Roman" pitchFamily="18" charset="0"/>
                <a:cs typeface="Times New Roman" pitchFamily="18" charset="0"/>
              </a:rPr>
              <a:t> </a:t>
            </a:r>
            <a:r>
              <a:rPr lang="tr-TR" sz="2400" b="1" i="1" dirty="0">
                <a:solidFill>
                  <a:schemeClr val="tx1"/>
                </a:solidFill>
                <a:latin typeface="Times New Roman" pitchFamily="18" charset="0"/>
                <a:cs typeface="Times New Roman" pitchFamily="18" charset="0"/>
              </a:rPr>
              <a:t>yeter gelirli tarımsal arazi büyüklüğünü artırmak için gerekli tedbirleri alır. </a:t>
            </a:r>
            <a:endParaRPr lang="tr-TR" sz="2400" b="1" i="1" dirty="0" smtClean="0">
              <a:solidFill>
                <a:schemeClr val="tx1"/>
              </a:solidFill>
              <a:latin typeface="Times New Roman" pitchFamily="18" charset="0"/>
              <a:cs typeface="Times New Roman" pitchFamily="18" charset="0"/>
            </a:endParaRPr>
          </a:p>
          <a:p>
            <a:pPr algn="ctr"/>
            <a:r>
              <a:rPr lang="tr-TR" sz="2400" b="1" i="1" dirty="0" smtClean="0">
                <a:solidFill>
                  <a:schemeClr val="tx1"/>
                </a:solidFill>
                <a:latin typeface="Times New Roman" pitchFamily="18" charset="0"/>
                <a:cs typeface="Times New Roman" pitchFamily="18" charset="0"/>
              </a:rPr>
              <a:t>Ayrıca</a:t>
            </a:r>
            <a:r>
              <a:rPr lang="tr-TR" sz="2400" b="1" i="1" dirty="0">
                <a:solidFill>
                  <a:schemeClr val="tx1"/>
                </a:solidFill>
                <a:latin typeface="Times New Roman" pitchFamily="18" charset="0"/>
                <a:cs typeface="Times New Roman" pitchFamily="18" charset="0"/>
              </a:rPr>
              <a:t>;</a:t>
            </a:r>
            <a:r>
              <a:rPr lang="tr-TR" sz="2400" dirty="0">
                <a:solidFill>
                  <a:schemeClr val="bg1"/>
                </a:solidFill>
                <a:latin typeface="Times New Roman" pitchFamily="18" charset="0"/>
                <a:cs typeface="Times New Roman" pitchFamily="18" charset="0"/>
              </a:rPr>
              <a:t> </a:t>
            </a:r>
            <a:r>
              <a:rPr lang="tr-TR" altLang="tr-TR" sz="2400" b="1" dirty="0" smtClean="0">
                <a:solidFill>
                  <a:srgbClr val="FF0000"/>
                </a:solidFill>
                <a:latin typeface="Times New Roman" pitchFamily="18" charset="0"/>
                <a:cs typeface="Times New Roman" pitchFamily="18" charset="0"/>
              </a:rPr>
              <a:t>TARIM </a:t>
            </a:r>
            <a:r>
              <a:rPr lang="tr-TR" altLang="tr-TR" sz="2400" b="1" dirty="0">
                <a:solidFill>
                  <a:srgbClr val="FF0000"/>
                </a:solidFill>
                <a:latin typeface="Times New Roman" pitchFamily="18" charset="0"/>
                <a:cs typeface="Times New Roman" pitchFamily="18" charset="0"/>
              </a:rPr>
              <a:t>ARAZİLERİNİN DEĞERİNİN TESPİTİ</a:t>
            </a:r>
            <a:r>
              <a:rPr lang="tr-TR" altLang="tr-TR" sz="2400" i="1" dirty="0">
                <a:solidFill>
                  <a:schemeClr val="accent1"/>
                </a:solidFill>
                <a:latin typeface="Times New Roman" pitchFamily="18" charset="0"/>
                <a:cs typeface="Times New Roman" pitchFamily="18" charset="0"/>
              </a:rPr>
              <a:t>,</a:t>
            </a:r>
            <a:r>
              <a:rPr lang="tr-TR" altLang="tr-TR" sz="2400" b="1" i="1" dirty="0">
                <a:solidFill>
                  <a:schemeClr val="tx1"/>
                </a:solidFill>
                <a:latin typeface="Times New Roman" pitchFamily="18" charset="0"/>
                <a:cs typeface="Times New Roman" pitchFamily="18" charset="0"/>
              </a:rPr>
              <a:t> kredi temini, ortakçılık, yarıcılık, kiracılık işlerinin düzenlenmesi, kira bedellerinin tespiti ve üretime yönlendirilmesi, arz talep listelerinin oluşturulması, alıcı, satıcı ve kiracıların anlaşmaları konusunda doğrudan aracılık yapılması, bu alanda ilgili kamu idareleri ile yürütülecek politikalar konusunda işbirliği yapılması ve kredi işlemlerine teknik destek sağlanması</a:t>
            </a:r>
            <a:r>
              <a:rPr lang="tr-TR" altLang="tr-TR" sz="2400" b="1" dirty="0">
                <a:solidFill>
                  <a:schemeClr val="tx1"/>
                </a:solidFill>
                <a:latin typeface="Times New Roman" pitchFamily="18" charset="0"/>
                <a:cs typeface="Times New Roman" pitchFamily="18" charset="0"/>
              </a:rPr>
              <a:t> gibi iş ve işlemleri yapar veya yaptırır</a:t>
            </a:r>
            <a:r>
              <a:rPr lang="tr-TR" altLang="tr-TR" sz="2400" b="1" dirty="0" smtClean="0">
                <a:solidFill>
                  <a:schemeClr val="tx1"/>
                </a:solidFill>
                <a:latin typeface="Times New Roman" pitchFamily="18" charset="0"/>
                <a:cs typeface="Times New Roman" pitchFamily="18" charset="0"/>
              </a:rPr>
              <a:t>.»</a:t>
            </a:r>
            <a:endParaRPr lang="tr-TR" sz="2400" dirty="0">
              <a:latin typeface="Times New Roman" pitchFamily="18" charset="0"/>
              <a:cs typeface="Times New Roman" pitchFamily="18" charset="0"/>
            </a:endParaRPr>
          </a:p>
        </p:txBody>
      </p:sp>
    </p:spTree>
    <p:extLst>
      <p:ext uri="{BB962C8B-B14F-4D97-AF65-F5344CB8AC3E}">
        <p14:creationId xmlns:p14="http://schemas.microsoft.com/office/powerpoint/2010/main" val="3517810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ChangeArrowheads="1"/>
          </p:cNvSpPr>
          <p:nvPr/>
        </p:nvSpPr>
        <p:spPr bwMode="auto">
          <a:xfrm>
            <a:off x="179512" y="2564904"/>
            <a:ext cx="87137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tr-TR" sz="2400" b="1" dirty="0">
                <a:solidFill>
                  <a:srgbClr val="0070C0"/>
                </a:solidFill>
                <a:latin typeface="Times New Roman" panose="02020603050405020304" pitchFamily="18" charset="0"/>
                <a:cs typeface="Times New Roman" panose="02020603050405020304" pitchFamily="18" charset="0"/>
              </a:rPr>
              <a:t>TARIMSAL ARAZİ EDİNDİRME İŞ VE İŞLEMLERİ İLE İLGİLİ USUL VE ESASLAR HAKKINDA Y</a:t>
            </a:r>
            <a:r>
              <a:rPr lang="en-US" sz="2400" b="1" dirty="0">
                <a:solidFill>
                  <a:srgbClr val="0070C0"/>
                </a:solidFill>
                <a:latin typeface="Times New Roman" panose="02020603050405020304" pitchFamily="18" charset="0"/>
                <a:cs typeface="Times New Roman" panose="02020603050405020304" pitchFamily="18" charset="0"/>
              </a:rPr>
              <a:t>ÖNETMELİK </a:t>
            </a:r>
            <a:r>
              <a:rPr lang="en-US" sz="2400" b="1" dirty="0" smtClean="0">
                <a:solidFill>
                  <a:srgbClr val="0070C0"/>
                </a:solidFill>
                <a:latin typeface="Times New Roman" panose="02020603050405020304" pitchFamily="18" charset="0"/>
                <a:cs typeface="Times New Roman" panose="02020603050405020304" pitchFamily="18" charset="0"/>
              </a:rPr>
              <a:t>TASLAĞI</a:t>
            </a:r>
            <a:endParaRPr lang="tr-TR" sz="2400" b="1" dirty="0" smtClean="0">
              <a:solidFill>
                <a:srgbClr val="FF0000"/>
              </a:solidFill>
              <a:latin typeface="Times New Roman" panose="02020603050405020304" pitchFamily="18" charset="0"/>
              <a:cs typeface="Times New Roman" panose="02020603050405020304" pitchFamily="18" charset="0"/>
            </a:endParaRPr>
          </a:p>
          <a:p>
            <a:pPr algn="just"/>
            <a:r>
              <a:rPr lang="tr-TR" sz="2400" b="1" dirty="0" smtClean="0">
                <a:solidFill>
                  <a:srgbClr val="FF0000"/>
                </a:solidFill>
                <a:latin typeface="Times New Roman" panose="02020603050405020304" pitchFamily="18" charset="0"/>
                <a:cs typeface="Times New Roman" panose="02020603050405020304" pitchFamily="18" charset="0"/>
              </a:rPr>
              <a:t>                           Hazırlanarak dış görüşlere açılmıştır.</a:t>
            </a:r>
            <a:endParaRPr lang="tr-TR" sz="3200" dirty="0">
              <a:solidFill>
                <a:srgbClr val="FF0000"/>
              </a:solidFill>
              <a:latin typeface="Times New Roman" pitchFamily="18" charset="0"/>
              <a:cs typeface="Times New Roman" pitchFamily="18" charset="0"/>
            </a:endParaRPr>
          </a:p>
        </p:txBody>
      </p:sp>
      <p:sp>
        <p:nvSpPr>
          <p:cNvPr id="452611" name="Rectangle 3"/>
          <p:cNvSpPr>
            <a:spLocks noChangeArrowheads="1"/>
          </p:cNvSpPr>
          <p:nvPr/>
        </p:nvSpPr>
        <p:spPr bwMode="auto">
          <a:xfrm>
            <a:off x="569328" y="160065"/>
            <a:ext cx="8755200" cy="946800"/>
          </a:xfrm>
          <a:prstGeom prst="rect">
            <a:avLst/>
          </a:prstGeom>
          <a:noFill/>
        </p:spPr>
        <p:txBody>
          <a:bodyPr anchor="ctr">
            <a:noAutofit/>
          </a:bodyPr>
          <a:lstStyle/>
          <a:p>
            <a:pPr algn="ctr">
              <a:spcBef>
                <a:spcPct val="0"/>
              </a:spcBef>
              <a:tabLst>
                <a:tab pos="3830543" algn="l"/>
              </a:tabLst>
            </a:pPr>
            <a:endParaRPr lang="tr-TR" sz="2400" b="1" dirty="0">
              <a:solidFill>
                <a:srgbClr val="FF0000"/>
              </a:solidFill>
              <a:latin typeface="Times New Roman" pitchFamily="18" charset="0"/>
              <a:ea typeface="+mj-ea"/>
              <a:cs typeface="Times New Roman" pitchFamily="18" charset="0"/>
            </a:endParaRPr>
          </a:p>
        </p:txBody>
      </p:sp>
      <p:pic>
        <p:nvPicPr>
          <p:cNvPr id="6" name="Picture 6" descr="http://arastirma.tarim.gov.tr/ktae/IcerikResimleri/AnaSayfaLogoResimleri/bakanl%C4%B1k%20logo%20P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91" y="116632"/>
            <a:ext cx="986044" cy="90988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Düz Bağlayıcı 6"/>
          <p:cNvCxnSpPr/>
          <p:nvPr/>
        </p:nvCxnSpPr>
        <p:spPr>
          <a:xfrm>
            <a:off x="1240916" y="908720"/>
            <a:ext cx="788869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Başlık 1"/>
          <p:cNvSpPr>
            <a:spLocks noGrp="1"/>
          </p:cNvSpPr>
          <p:nvPr>
            <p:ph type="title"/>
          </p:nvPr>
        </p:nvSpPr>
        <p:spPr>
          <a:xfrm>
            <a:off x="538183" y="188640"/>
            <a:ext cx="8306080" cy="70888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tr-TR" altLang="en-US" sz="2400" b="1" dirty="0" smtClean="0">
                <a:solidFill>
                  <a:srgbClr val="FF0000"/>
                </a:solidFill>
                <a:latin typeface="Times New Roman" pitchFamily="18" charset="0"/>
              </a:rPr>
              <a:t>ARAZİ EDİNDİRME ÇALIŞMALARI</a:t>
            </a:r>
            <a:endParaRPr lang="tr-TR" altLang="en-US" sz="2400" dirty="0">
              <a:solidFill>
                <a:srgbClr val="FF0000"/>
              </a:solidFill>
            </a:endParaRPr>
          </a:p>
        </p:txBody>
      </p:sp>
      <p:sp>
        <p:nvSpPr>
          <p:cNvPr id="2" name="Metin kutusu 1"/>
          <p:cNvSpPr txBox="1"/>
          <p:nvPr/>
        </p:nvSpPr>
        <p:spPr>
          <a:xfrm>
            <a:off x="1331640" y="1196752"/>
            <a:ext cx="6688626" cy="1200329"/>
          </a:xfrm>
          <a:prstGeom prst="rect">
            <a:avLst/>
          </a:prstGeom>
          <a:noFill/>
        </p:spPr>
        <p:txBody>
          <a:bodyPr wrap="none" rtlCol="0">
            <a:spAutoFit/>
          </a:bodyPr>
          <a:lstStyle/>
          <a:p>
            <a:pPr marL="342900" indent="-342900">
              <a:buAutoNum type="arabicPeriod"/>
            </a:pPr>
            <a:r>
              <a:rPr lang="tr-TR" sz="2400" b="1" dirty="0" smtClean="0">
                <a:latin typeface="Times New Roman" pitchFamily="18" charset="0"/>
                <a:cs typeface="Times New Roman" pitchFamily="18" charset="0"/>
              </a:rPr>
              <a:t>İntikal yapılmamış alanlarda arazi edindirme,</a:t>
            </a:r>
          </a:p>
          <a:p>
            <a:pPr marL="342900" indent="-342900">
              <a:buAutoNum type="arabicPeriod"/>
            </a:pPr>
            <a:r>
              <a:rPr lang="tr-TR" sz="2400" b="1" dirty="0" smtClean="0">
                <a:latin typeface="Times New Roman" pitchFamily="18" charset="0"/>
                <a:cs typeface="Times New Roman" pitchFamily="18" charset="0"/>
              </a:rPr>
              <a:t>Toplulaştırma alanlarında arazi edindirme</a:t>
            </a:r>
          </a:p>
          <a:p>
            <a:pPr marL="342900" indent="-342900">
              <a:buAutoNum type="arabicPeriod"/>
            </a:pPr>
            <a:r>
              <a:rPr lang="tr-TR" sz="2400" b="1" dirty="0" smtClean="0">
                <a:latin typeface="Times New Roman" pitchFamily="18" charset="0"/>
                <a:cs typeface="Times New Roman" pitchFamily="18" charset="0"/>
              </a:rPr>
              <a:t>Toplulaştırma alanları dışında arazi edindirme</a:t>
            </a:r>
            <a:endParaRPr lang="tr-TR" sz="2400" b="1" dirty="0">
              <a:latin typeface="Times New Roman" pitchFamily="18" charset="0"/>
              <a:cs typeface="Times New Roman" pitchFamily="18" charset="0"/>
            </a:endParaRPr>
          </a:p>
        </p:txBody>
      </p:sp>
      <p:pic>
        <p:nvPicPr>
          <p:cNvPr id="9" name="Picture 2" descr="C:\Users\tarimbim\Desktop\thumb_so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0" y="4365104"/>
            <a:ext cx="3665042" cy="251318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p:cNvSpPr>
            <a:spLocks noChangeArrowheads="1"/>
          </p:cNvSpPr>
          <p:nvPr/>
        </p:nvSpPr>
        <p:spPr bwMode="auto">
          <a:xfrm>
            <a:off x="3635896" y="4365104"/>
            <a:ext cx="2160240" cy="2462213"/>
          </a:xfrm>
          <a:prstGeom prst="rect">
            <a:avLst/>
          </a:prstGeom>
          <a:solidFill>
            <a:schemeClr val="accent6">
              <a:lumMod val="20000"/>
              <a:lumOff val="80000"/>
            </a:schemeClr>
          </a:solidFill>
          <a:ln>
            <a:noFill/>
          </a:ln>
          <a:extLst/>
        </p:spPr>
        <p:txBody>
          <a:bodyPr wrap="square" anchor="ctr">
            <a:spAutoFit/>
          </a:bodyPr>
          <a:lstStyle/>
          <a:p>
            <a:pPr marL="342900" indent="-342900" algn="just">
              <a:buFont typeface="Arial" pitchFamily="34" charset="0"/>
              <a:buChar char="•"/>
            </a:pPr>
            <a:r>
              <a:rPr lang="tr-TR" sz="2000" dirty="0">
                <a:solidFill>
                  <a:srgbClr val="0070C0"/>
                </a:solidFill>
                <a:latin typeface="Times New Roman" panose="02020603050405020304" pitchFamily="18" charset="0"/>
                <a:cs typeface="Times New Roman" panose="02020603050405020304" pitchFamily="18" charset="0"/>
              </a:rPr>
              <a:t>Alım-satım </a:t>
            </a:r>
          </a:p>
          <a:p>
            <a:pPr marL="342900" indent="-342900" algn="just">
              <a:buFont typeface="Arial" pitchFamily="34" charset="0"/>
              <a:buChar char="•"/>
            </a:pPr>
            <a:r>
              <a:rPr lang="tr-TR" sz="2000" dirty="0">
                <a:solidFill>
                  <a:srgbClr val="0070C0"/>
                </a:solidFill>
                <a:latin typeface="Times New Roman" panose="02020603050405020304" pitchFamily="18" charset="0"/>
                <a:cs typeface="Times New Roman" panose="02020603050405020304" pitchFamily="18" charset="0"/>
              </a:rPr>
              <a:t>Değerleme</a:t>
            </a:r>
          </a:p>
          <a:p>
            <a:pPr marL="342900" indent="-342900" algn="just">
              <a:buFont typeface="Arial" pitchFamily="34" charset="0"/>
              <a:buChar char="•"/>
            </a:pPr>
            <a:r>
              <a:rPr lang="tr-TR" sz="2000" dirty="0">
                <a:solidFill>
                  <a:srgbClr val="0070C0"/>
                </a:solidFill>
                <a:latin typeface="Times New Roman" panose="02020603050405020304" pitchFamily="18" charset="0"/>
                <a:cs typeface="Times New Roman" panose="02020603050405020304" pitchFamily="18" charset="0"/>
              </a:rPr>
              <a:t>Kiracılık </a:t>
            </a:r>
          </a:p>
          <a:p>
            <a:pPr marL="342900" indent="-342900" algn="just">
              <a:buFont typeface="Arial" pitchFamily="34" charset="0"/>
              <a:buChar char="•"/>
            </a:pPr>
            <a:r>
              <a:rPr lang="tr-TR" sz="2000" dirty="0">
                <a:solidFill>
                  <a:srgbClr val="0070C0"/>
                </a:solidFill>
                <a:latin typeface="Times New Roman" panose="02020603050405020304" pitchFamily="18" charset="0"/>
                <a:cs typeface="Times New Roman" panose="02020603050405020304" pitchFamily="18" charset="0"/>
              </a:rPr>
              <a:t>Ortakçılık </a:t>
            </a:r>
          </a:p>
          <a:p>
            <a:pPr marL="342900" indent="-342900" algn="just">
              <a:buFont typeface="Arial" pitchFamily="34" charset="0"/>
              <a:buChar char="•"/>
            </a:pPr>
            <a:r>
              <a:rPr lang="tr-TR" sz="2000" dirty="0" smtClean="0">
                <a:solidFill>
                  <a:srgbClr val="0070C0"/>
                </a:solidFill>
                <a:latin typeface="Times New Roman" panose="02020603050405020304" pitchFamily="18" charset="0"/>
                <a:cs typeface="Times New Roman" panose="02020603050405020304" pitchFamily="18" charset="0"/>
              </a:rPr>
              <a:t>Kamulaştırma</a:t>
            </a:r>
          </a:p>
          <a:p>
            <a:pPr marL="342900" indent="-342900" algn="just">
              <a:buFont typeface="Arial" pitchFamily="34" charset="0"/>
              <a:buChar char="•"/>
            </a:pPr>
            <a:endParaRPr lang="tr-TR" sz="3600" dirty="0" smtClean="0">
              <a:solidFill>
                <a:srgbClr val="0070C0"/>
              </a:solidFill>
              <a:latin typeface="Times New Roman" panose="02020603050405020304" pitchFamily="18" charset="0"/>
              <a:cs typeface="Times New Roman" panose="02020603050405020304" pitchFamily="18" charset="0"/>
            </a:endParaRPr>
          </a:p>
          <a:p>
            <a:pPr marL="342900" indent="-342900" algn="just">
              <a:buFont typeface="Arial" pitchFamily="34" charset="0"/>
              <a:buChar char="•"/>
            </a:pPr>
            <a:endParaRPr lang="tr-TR" dirty="0">
              <a:solidFill>
                <a:srgbClr val="0070C0"/>
              </a:solidFill>
              <a:latin typeface="Times New Roman" panose="02020603050405020304" pitchFamily="18" charset="0"/>
              <a:cs typeface="Times New Roman" panose="02020603050405020304" pitchFamily="18" charset="0"/>
            </a:endParaRPr>
          </a:p>
        </p:txBody>
      </p:sp>
      <p:pic>
        <p:nvPicPr>
          <p:cNvPr id="10" name="Picture 3" descr="C:\Users\tarimbim\Desktop\YeniBakanlik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5877272"/>
            <a:ext cx="1008112" cy="100811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4365104"/>
            <a:ext cx="3384376"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847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1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0"/>
                                        <p:tgtEl>
                                          <p:spTgt spid="10"/>
                                        </p:tgtEl>
                                      </p:cBhvr>
                                    </p:animEffect>
                                    <p:anim calcmode="lin" valueType="num">
                                      <p:cBhvr>
                                        <p:cTn id="8" dur="5000" fill="hold"/>
                                        <p:tgtEl>
                                          <p:spTgt spid="10"/>
                                        </p:tgtEl>
                                        <p:attrNameLst>
                                          <p:attrName>ppt_w</p:attrName>
                                        </p:attrNameLst>
                                      </p:cBhvr>
                                      <p:tavLst>
                                        <p:tav tm="0" fmla="#ppt_w*sin(2.5*pi*$)">
                                          <p:val>
                                            <p:fltVal val="0"/>
                                          </p:val>
                                        </p:tav>
                                        <p:tav tm="100000">
                                          <p:val>
                                            <p:fltVal val="1"/>
                                          </p:val>
                                        </p:tav>
                                      </p:tavLst>
                                    </p:anim>
                                    <p:anim calcmode="lin" valueType="num">
                                      <p:cBhvr>
                                        <p:cTn id="9" dur="5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ChangeArrowheads="1"/>
          </p:cNvSpPr>
          <p:nvPr/>
        </p:nvSpPr>
        <p:spPr bwMode="auto">
          <a:xfrm>
            <a:off x="250826" y="1181065"/>
            <a:ext cx="878567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342900" indent="-342900">
              <a:buFont typeface="Wingdings" pitchFamily="2" charset="2"/>
              <a:buChar char="§"/>
            </a:pPr>
            <a:r>
              <a:rPr lang="tr-TR" sz="2400" b="1" dirty="0" smtClean="0">
                <a:latin typeface="Times New Roman" panose="02020603050405020304" pitchFamily="18" charset="0"/>
                <a:cs typeface="Times New Roman" panose="02020603050405020304" pitchFamily="18" charset="0"/>
              </a:rPr>
              <a:t>Tarım </a:t>
            </a:r>
            <a:r>
              <a:rPr lang="tr-TR" sz="2400" b="1" dirty="0">
                <a:latin typeface="Times New Roman" panose="02020603050405020304" pitchFamily="18" charset="0"/>
                <a:cs typeface="Times New Roman" panose="02020603050405020304" pitchFamily="18" charset="0"/>
              </a:rPr>
              <a:t>Arazilerinin </a:t>
            </a:r>
            <a:r>
              <a:rPr lang="tr-TR" sz="2400" b="1" dirty="0" smtClean="0">
                <a:latin typeface="Times New Roman" panose="02020603050405020304" pitchFamily="18" charset="0"/>
                <a:cs typeface="Times New Roman" panose="02020603050405020304" pitchFamily="18" charset="0"/>
              </a:rPr>
              <a:t>Değerlemesinde</a:t>
            </a:r>
            <a:r>
              <a:rPr lang="tr-TR" sz="2400" b="1" dirty="0" smtClean="0">
                <a:solidFill>
                  <a:srgbClr val="FF0000"/>
                </a:solidFill>
                <a:latin typeface="Times New Roman" panose="02020603050405020304" pitchFamily="18" charset="0"/>
                <a:cs typeface="Times New Roman" panose="02020603050405020304" pitchFamily="18" charset="0"/>
              </a:rPr>
              <a:t> TARIMSAL GELİR DEĞERİ</a:t>
            </a:r>
            <a:r>
              <a:rPr lang="tr-TR" sz="2400" b="1" dirty="0" smtClean="0">
                <a:latin typeface="Times New Roman" panose="02020603050405020304" pitchFamily="18" charset="0"/>
                <a:cs typeface="Times New Roman" panose="02020603050405020304" pitchFamily="18" charset="0"/>
              </a:rPr>
              <a:t> esas alınacak,</a:t>
            </a:r>
          </a:p>
          <a:p>
            <a:pPr marL="457200" indent="-457200">
              <a:buFont typeface="Wingdings" pitchFamily="2" charset="2"/>
              <a:buChar char="§"/>
            </a:pPr>
            <a:endParaRPr lang="tr-TR" sz="2400" b="1" dirty="0">
              <a:latin typeface="Times New Roman" panose="02020603050405020304" pitchFamily="18" charset="0"/>
              <a:cs typeface="Times New Roman" panose="02020603050405020304" pitchFamily="18" charset="0"/>
            </a:endParaRPr>
          </a:p>
          <a:p>
            <a:pPr marL="342900" indent="-342900">
              <a:buFont typeface="Wingdings" pitchFamily="2" charset="2"/>
              <a:buChar char="§"/>
            </a:pPr>
            <a:r>
              <a:rPr lang="tr-TR" sz="2400" b="1" dirty="0" smtClean="0">
                <a:latin typeface="Times New Roman" panose="02020603050405020304" pitchFamily="18" charset="0"/>
                <a:cs typeface="Times New Roman" panose="02020603050405020304" pitchFamily="18" charset="0"/>
              </a:rPr>
              <a:t>Ortalama</a:t>
            </a:r>
            <a:r>
              <a:rPr lang="tr-TR" sz="2400" b="1" dirty="0" smtClean="0">
                <a:solidFill>
                  <a:srgbClr val="FF0000"/>
                </a:solidFill>
                <a:latin typeface="Times New Roman" panose="02020603050405020304" pitchFamily="18" charset="0"/>
                <a:cs typeface="Times New Roman" panose="02020603050405020304" pitchFamily="18" charset="0"/>
              </a:rPr>
              <a:t> NET GELİR </a:t>
            </a:r>
            <a:r>
              <a:rPr lang="tr-TR" sz="2400" b="1" dirty="0" smtClean="0">
                <a:latin typeface="Times New Roman" panose="02020603050405020304" pitchFamily="18" charset="0"/>
                <a:cs typeface="Times New Roman" panose="02020603050405020304" pitchFamily="18" charset="0"/>
              </a:rPr>
              <a:t>hesapları</a:t>
            </a:r>
            <a:r>
              <a:rPr lang="tr-TR" sz="2400" b="1" dirty="0" smtClean="0">
                <a:solidFill>
                  <a:srgbClr val="FF0000"/>
                </a:solidFill>
                <a:latin typeface="Times New Roman" panose="02020603050405020304" pitchFamily="18" charset="0"/>
                <a:cs typeface="Times New Roman" panose="02020603050405020304" pitchFamily="18" charset="0"/>
              </a:rPr>
              <a:t> TARBİL </a:t>
            </a:r>
            <a:r>
              <a:rPr lang="tr-TR" sz="2400" b="1" dirty="0" smtClean="0">
                <a:latin typeface="Times New Roman" panose="02020603050405020304" pitchFamily="18" charset="0"/>
                <a:cs typeface="Times New Roman" panose="02020603050405020304" pitchFamily="18" charset="0"/>
              </a:rPr>
              <a:t>ilgili Veri tabanlarındaki</a:t>
            </a:r>
            <a:r>
              <a:rPr lang="tr-TR" sz="2400" b="1" dirty="0" smtClean="0">
                <a:solidFill>
                  <a:srgbClr val="FF0000"/>
                </a:solidFill>
                <a:latin typeface="Times New Roman" panose="02020603050405020304" pitchFamily="18" charset="0"/>
                <a:cs typeface="Times New Roman" panose="02020603050405020304" pitchFamily="18" charset="0"/>
              </a:rPr>
              <a:t> parsele ve ürüne ait </a:t>
            </a:r>
            <a:r>
              <a:rPr lang="tr-TR" sz="2400" b="1" dirty="0" smtClean="0">
                <a:latin typeface="Times New Roman" panose="02020603050405020304" pitchFamily="18" charset="0"/>
                <a:cs typeface="Times New Roman" panose="02020603050405020304" pitchFamily="18" charset="0"/>
              </a:rPr>
              <a:t>verilerden hesaplanacak</a:t>
            </a:r>
            <a:r>
              <a:rPr lang="tr-TR" sz="2400" b="1" dirty="0" smtClean="0">
                <a:solidFill>
                  <a:srgbClr val="FF0000"/>
                </a:solidFill>
                <a:latin typeface="Times New Roman" panose="02020603050405020304" pitchFamily="18" charset="0"/>
                <a:cs typeface="Times New Roman" panose="02020603050405020304" pitchFamily="18" charset="0"/>
              </a:rPr>
              <a:t> </a:t>
            </a:r>
          </a:p>
          <a:p>
            <a:r>
              <a:rPr lang="tr-TR" sz="2400" dirty="0" smtClean="0">
                <a:latin typeface="Times New Roman" panose="02020603050405020304" pitchFamily="18" charset="0"/>
                <a:cs typeface="Times New Roman" panose="02020603050405020304" pitchFamily="18" charset="0"/>
              </a:rPr>
              <a:t>        - Ürünler,  Verimler  ve Münavebe; </a:t>
            </a:r>
            <a:r>
              <a:rPr lang="tr-TR" sz="2400" b="1" u="sng" dirty="0" smtClean="0">
                <a:latin typeface="Times New Roman" panose="02020603050405020304" pitchFamily="18" charset="0"/>
                <a:cs typeface="Times New Roman" panose="02020603050405020304" pitchFamily="18" charset="0"/>
              </a:rPr>
              <a:t>Parsel Bilgi Sistemi</a:t>
            </a:r>
            <a:r>
              <a:rPr lang="tr-TR" sz="2400" dirty="0" smtClean="0">
                <a:latin typeface="Times New Roman" panose="02020603050405020304" pitchFamily="18" charset="0"/>
                <a:cs typeface="Times New Roman" panose="02020603050405020304" pitchFamily="18" charset="0"/>
              </a:rPr>
              <a:t>nden </a:t>
            </a:r>
          </a:p>
          <a:p>
            <a:r>
              <a:rPr lang="tr-TR" sz="2400" dirty="0" smtClean="0">
                <a:latin typeface="Times New Roman" panose="02020603050405020304" pitchFamily="18" charset="0"/>
                <a:cs typeface="Times New Roman" panose="02020603050405020304" pitchFamily="18" charset="0"/>
              </a:rPr>
              <a:t>        	</a:t>
            </a:r>
            <a:r>
              <a:rPr lang="tr-TR" sz="2000" i="1" dirty="0" smtClean="0">
                <a:latin typeface="Times New Roman" panose="02020603050405020304" pitchFamily="18" charset="0"/>
                <a:cs typeface="Times New Roman" panose="02020603050405020304" pitchFamily="18" charset="0"/>
              </a:rPr>
              <a:t>(Prim destekleri ürün parselleri için hesaplanan verim ortalamalarına   </a:t>
            </a:r>
          </a:p>
          <a:p>
            <a:r>
              <a:rPr lang="tr-TR" sz="2000" i="1" dirty="0">
                <a:latin typeface="Times New Roman" panose="02020603050405020304" pitchFamily="18" charset="0"/>
                <a:cs typeface="Times New Roman" panose="02020603050405020304" pitchFamily="18" charset="0"/>
              </a:rPr>
              <a:t> </a:t>
            </a:r>
            <a:r>
              <a:rPr lang="tr-TR" sz="2000" i="1" dirty="0" smtClean="0">
                <a:latin typeface="Times New Roman" panose="02020603050405020304" pitchFamily="18" charset="0"/>
                <a:cs typeface="Times New Roman" panose="02020603050405020304" pitchFamily="18" charset="0"/>
              </a:rPr>
              <a:t>         göre ödenmektedir.)</a:t>
            </a:r>
          </a:p>
          <a:p>
            <a:r>
              <a:rPr lang="tr-TR" sz="2400" dirty="0" smtClean="0">
                <a:latin typeface="Times New Roman" panose="02020603050405020304" pitchFamily="18" charset="0"/>
                <a:cs typeface="Times New Roman" panose="02020603050405020304" pitchFamily="18" charset="0"/>
              </a:rPr>
              <a:t>        - Üretim Maliyetleri ve çiftçinin eline geçen Fiyatlar </a:t>
            </a:r>
            <a:r>
              <a:rPr lang="tr-TR" sz="2400" b="1" u="sng" dirty="0" smtClean="0">
                <a:latin typeface="Times New Roman" panose="02020603050405020304" pitchFamily="18" charset="0"/>
                <a:cs typeface="Times New Roman" panose="02020603050405020304" pitchFamily="18" charset="0"/>
              </a:rPr>
              <a:t>TÜMSİS</a:t>
            </a:r>
            <a:r>
              <a:rPr lang="tr-TR" sz="2400" dirty="0" smtClean="0">
                <a:latin typeface="Times New Roman" panose="02020603050405020304" pitchFamily="18" charset="0"/>
                <a:cs typeface="Times New Roman" panose="02020603050405020304" pitchFamily="18" charset="0"/>
              </a:rPr>
              <a:t>/ </a:t>
            </a:r>
          </a:p>
          <a:p>
            <a:r>
              <a:rPr lang="tr-TR" sz="2400" b="1" dirty="0">
                <a:latin typeface="Times New Roman" panose="02020603050405020304" pitchFamily="18" charset="0"/>
                <a:cs typeface="Times New Roman" panose="02020603050405020304" pitchFamily="18" charset="0"/>
              </a:rPr>
              <a:t> </a:t>
            </a:r>
            <a:r>
              <a:rPr lang="tr-TR" sz="2400" b="1" dirty="0" smtClean="0">
                <a:latin typeface="Times New Roman" panose="02020603050405020304" pitchFamily="18" charset="0"/>
                <a:cs typeface="Times New Roman" panose="02020603050405020304" pitchFamily="18" charset="0"/>
              </a:rPr>
              <a:t>          TÜFİS</a:t>
            </a:r>
            <a:r>
              <a:rPr lang="tr-TR" sz="2400" dirty="0" smtClean="0">
                <a:latin typeface="Times New Roman" panose="02020603050405020304" pitchFamily="18" charset="0"/>
                <a:cs typeface="Times New Roman" panose="02020603050405020304" pitchFamily="18" charset="0"/>
              </a:rPr>
              <a:t>/</a:t>
            </a:r>
            <a:r>
              <a:rPr lang="tr-TR" sz="2400" b="1" dirty="0" smtClean="0">
                <a:latin typeface="Times New Roman" panose="02020603050405020304" pitchFamily="18" charset="0"/>
                <a:cs typeface="Times New Roman" panose="02020603050405020304" pitchFamily="18" charset="0"/>
              </a:rPr>
              <a:t>Pazarlama Bilgi Sistemi’</a:t>
            </a:r>
            <a:r>
              <a:rPr lang="tr-TR" sz="2400" dirty="0" smtClean="0">
                <a:latin typeface="Times New Roman" panose="02020603050405020304" pitchFamily="18" charset="0"/>
                <a:cs typeface="Times New Roman" panose="02020603050405020304" pitchFamily="18" charset="0"/>
              </a:rPr>
              <a:t>nden alınacak </a:t>
            </a:r>
          </a:p>
          <a:p>
            <a:r>
              <a:rPr lang="tr-TR" sz="2400" dirty="0">
                <a:latin typeface="Times New Roman" panose="02020603050405020304" pitchFamily="18" charset="0"/>
                <a:cs typeface="Times New Roman" panose="02020603050405020304" pitchFamily="18" charset="0"/>
              </a:rPr>
              <a:t> </a:t>
            </a:r>
            <a:r>
              <a:rPr lang="tr-TR" sz="2400" dirty="0" smtClean="0">
                <a:latin typeface="Times New Roman" panose="02020603050405020304" pitchFamily="18" charset="0"/>
                <a:cs typeface="Times New Roman" panose="02020603050405020304" pitchFamily="18" charset="0"/>
              </a:rPr>
              <a:t>          </a:t>
            </a:r>
            <a:r>
              <a:rPr lang="tr-TR" sz="2000" i="1" dirty="0" smtClean="0">
                <a:latin typeface="Times New Roman" panose="02020603050405020304" pitchFamily="18" charset="0"/>
                <a:cs typeface="Times New Roman" panose="02020603050405020304" pitchFamily="18" charset="0"/>
              </a:rPr>
              <a:t>(941 ilçe 150 den fazla ürün maliyeti alınmaya başlanmıştır.)</a:t>
            </a:r>
          </a:p>
          <a:p>
            <a:pPr marL="342900" indent="-342900">
              <a:buFont typeface="Wingdings" pitchFamily="2" charset="2"/>
              <a:buChar char="§"/>
            </a:pPr>
            <a:endParaRPr lang="tr-TR" sz="1400" dirty="0" smtClean="0">
              <a:latin typeface="Times New Roman" panose="02020603050405020304" pitchFamily="18" charset="0"/>
              <a:cs typeface="Times New Roman" panose="02020603050405020304" pitchFamily="18" charset="0"/>
            </a:endParaRPr>
          </a:p>
          <a:p>
            <a:pPr marL="342900" indent="-342900">
              <a:buFont typeface="Wingdings" pitchFamily="2" charset="2"/>
              <a:buChar char="§"/>
            </a:pPr>
            <a:r>
              <a:rPr lang="tr-TR" sz="2400" b="1" dirty="0" smtClean="0">
                <a:solidFill>
                  <a:srgbClr val="FF0000"/>
                </a:solidFill>
                <a:latin typeface="Times New Roman" panose="02020603050405020304" pitchFamily="18" charset="0"/>
                <a:cs typeface="Times New Roman" panose="02020603050405020304" pitchFamily="18" charset="0"/>
              </a:rPr>
              <a:t>PARSEL </a:t>
            </a:r>
            <a:r>
              <a:rPr lang="tr-TR" sz="2400" b="1" dirty="0">
                <a:solidFill>
                  <a:srgbClr val="FF0000"/>
                </a:solidFill>
                <a:latin typeface="Times New Roman" panose="02020603050405020304" pitchFamily="18" charset="0"/>
                <a:cs typeface="Times New Roman" panose="02020603050405020304" pitchFamily="18" charset="0"/>
              </a:rPr>
              <a:t>BAZINDA KAPİTALİZASYON ORANI TESPİT EDİLECEK</a:t>
            </a:r>
            <a:r>
              <a:rPr lang="tr-TR" sz="2400" b="1" dirty="0" smtClean="0">
                <a:solidFill>
                  <a:srgbClr val="FF0000"/>
                </a:solidFill>
                <a:latin typeface="Times New Roman" panose="02020603050405020304" pitchFamily="18" charset="0"/>
                <a:cs typeface="Times New Roman" panose="02020603050405020304" pitchFamily="18" charset="0"/>
              </a:rPr>
              <a:t>!!!</a:t>
            </a:r>
          </a:p>
          <a:p>
            <a:pPr marL="457200" indent="-457200">
              <a:buFont typeface="Wingdings" pitchFamily="2" charset="2"/>
              <a:buChar char="§"/>
            </a:pPr>
            <a:endParaRPr lang="tr-TR" sz="1400" b="1" dirty="0">
              <a:solidFill>
                <a:srgbClr val="FF0000"/>
              </a:solidFill>
              <a:latin typeface="Times New Roman" panose="02020603050405020304" pitchFamily="18" charset="0"/>
              <a:cs typeface="Times New Roman" panose="02020603050405020304" pitchFamily="18" charset="0"/>
            </a:endParaRPr>
          </a:p>
          <a:p>
            <a:pPr marL="342900" indent="-342900">
              <a:buFont typeface="Wingdings" pitchFamily="2" charset="2"/>
              <a:buChar char="§"/>
            </a:pPr>
            <a:r>
              <a:rPr lang="tr-TR" sz="2400" dirty="0" smtClean="0">
                <a:latin typeface="Times New Roman" panose="02020603050405020304" pitchFamily="18" charset="0"/>
                <a:cs typeface="Times New Roman" panose="02020603050405020304" pitchFamily="18" charset="0"/>
              </a:rPr>
              <a:t>Piyasa analizleri dikkate alınacak. </a:t>
            </a:r>
            <a:endParaRPr lang="tr-TR" sz="2400" dirty="0">
              <a:latin typeface="Times New Roman" panose="02020603050405020304" pitchFamily="18" charset="0"/>
              <a:cs typeface="Times New Roman" panose="02020603050405020304" pitchFamily="18" charset="0"/>
            </a:endParaRPr>
          </a:p>
        </p:txBody>
      </p:sp>
      <p:sp>
        <p:nvSpPr>
          <p:cNvPr id="452611" name="Rectangle 3"/>
          <p:cNvSpPr>
            <a:spLocks noChangeArrowheads="1"/>
          </p:cNvSpPr>
          <p:nvPr/>
        </p:nvSpPr>
        <p:spPr bwMode="auto">
          <a:xfrm>
            <a:off x="203200" y="44624"/>
            <a:ext cx="8755200" cy="946800"/>
          </a:xfrm>
          <a:prstGeom prst="rect">
            <a:avLst/>
          </a:prstGeom>
          <a:solidFill>
            <a:schemeClr val="bg1"/>
          </a:solidFill>
        </p:spPr>
        <p:txBody>
          <a:bodyPr anchor="ctr">
            <a:noAutofit/>
          </a:bodyPr>
          <a:lstStyle/>
          <a:p>
            <a:pPr algn="ctr">
              <a:spcBef>
                <a:spcPct val="0"/>
              </a:spcBef>
              <a:tabLst>
                <a:tab pos="3830543" algn="l"/>
              </a:tabLst>
            </a:pPr>
            <a:r>
              <a:rPr lang="tr-TR" sz="2400" b="1" dirty="0" smtClean="0">
                <a:solidFill>
                  <a:srgbClr val="FF0000"/>
                </a:solidFill>
                <a:latin typeface="Times New Roman" panose="02020603050405020304" pitchFamily="18" charset="0"/>
                <a:cs typeface="Times New Roman" panose="02020603050405020304" pitchFamily="18" charset="0"/>
              </a:rPr>
              <a:t>ARAZİ DEĞERLEMESİ </a:t>
            </a:r>
            <a:r>
              <a:rPr lang="tr-TR" sz="2400" b="1" dirty="0">
                <a:solidFill>
                  <a:srgbClr val="FF0000"/>
                </a:solidFill>
                <a:latin typeface="Times New Roman" panose="02020603050405020304" pitchFamily="18" charset="0"/>
                <a:cs typeface="Times New Roman" panose="02020603050405020304" pitchFamily="18" charset="0"/>
              </a:rPr>
              <a:t>NASIL OLACAK?</a:t>
            </a:r>
          </a:p>
        </p:txBody>
      </p:sp>
      <p:pic>
        <p:nvPicPr>
          <p:cNvPr id="6" name="Picture 6" descr="http://arastirma.tarim.gov.tr/ktae/IcerikResimleri/AnaSayfaLogoResimleri/bakanl%C4%B1k%20logo%20P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91" y="116632"/>
            <a:ext cx="986044" cy="90988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Düz Bağlayıcı 6"/>
          <p:cNvCxnSpPr/>
          <p:nvPr/>
        </p:nvCxnSpPr>
        <p:spPr>
          <a:xfrm>
            <a:off x="1240916" y="908720"/>
            <a:ext cx="7888695"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04252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sers\HASAN\Desktop\images.jpg"/>
          <p:cNvPicPr>
            <a:picLocks noChangeAspect="1" noChangeArrowheads="1"/>
          </p:cNvPicPr>
          <p:nvPr/>
        </p:nvPicPr>
        <p:blipFill>
          <a:blip r:embed="rId2"/>
          <a:srcRect/>
          <a:stretch>
            <a:fillRect/>
          </a:stretch>
        </p:blipFill>
        <p:spPr bwMode="auto">
          <a:xfrm>
            <a:off x="683568" y="5576533"/>
            <a:ext cx="2342155" cy="1308851"/>
          </a:xfrm>
          <a:prstGeom prst="rect">
            <a:avLst/>
          </a:prstGeom>
          <a:noFill/>
        </p:spPr>
      </p:pic>
      <p:graphicFrame>
        <p:nvGraphicFramePr>
          <p:cNvPr id="3" name="2 Diyagram"/>
          <p:cNvGraphicFramePr/>
          <p:nvPr>
            <p:extLst>
              <p:ext uri="{D42A27DB-BD31-4B8C-83A1-F6EECF244321}">
                <p14:modId xmlns:p14="http://schemas.microsoft.com/office/powerpoint/2010/main" val="3792464568"/>
              </p:ext>
            </p:extLst>
          </p:nvPr>
        </p:nvGraphicFramePr>
        <p:xfrm>
          <a:off x="323528" y="1248047"/>
          <a:ext cx="3147814" cy="812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Aşağı Ok"/>
          <p:cNvSpPr/>
          <p:nvPr/>
        </p:nvSpPr>
        <p:spPr>
          <a:xfrm>
            <a:off x="120014" y="2145036"/>
            <a:ext cx="3443874" cy="923924"/>
          </a:xfrm>
          <a:prstGeom prst="downArrow">
            <a:avLst>
              <a:gd name="adj1" fmla="val 50000"/>
              <a:gd name="adj2" fmla="val 54124"/>
            </a:avLst>
          </a:prstGeom>
          <a:solidFill>
            <a:srgbClr val="FF0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dirty="0">
                <a:latin typeface="Arial" pitchFamily="34" charset="0"/>
                <a:cs typeface="Arial" pitchFamily="34" charset="0"/>
              </a:rPr>
              <a:t>Arazi Edinimi</a:t>
            </a:r>
          </a:p>
          <a:p>
            <a:pPr algn="ctr"/>
            <a:r>
              <a:rPr lang="tr-TR" sz="1600" dirty="0">
                <a:latin typeface="Arial" pitchFamily="34" charset="0"/>
                <a:cs typeface="Arial" pitchFamily="34" charset="0"/>
              </a:rPr>
              <a:t>İçin </a:t>
            </a:r>
          </a:p>
          <a:p>
            <a:pPr algn="ctr"/>
            <a:r>
              <a:rPr lang="tr-TR" sz="1600" dirty="0">
                <a:latin typeface="Arial" pitchFamily="34" charset="0"/>
                <a:cs typeface="Arial" pitchFamily="34" charset="0"/>
              </a:rPr>
              <a:t>Kamulaştırma</a:t>
            </a:r>
          </a:p>
        </p:txBody>
      </p:sp>
      <p:graphicFrame>
        <p:nvGraphicFramePr>
          <p:cNvPr id="5" name="4 Diyagram"/>
          <p:cNvGraphicFramePr/>
          <p:nvPr>
            <p:extLst>
              <p:ext uri="{D42A27DB-BD31-4B8C-83A1-F6EECF244321}">
                <p14:modId xmlns:p14="http://schemas.microsoft.com/office/powerpoint/2010/main" val="1478610644"/>
              </p:ext>
            </p:extLst>
          </p:nvPr>
        </p:nvGraphicFramePr>
        <p:xfrm>
          <a:off x="286890" y="3140968"/>
          <a:ext cx="3060974" cy="13681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5 Aşağı Ok"/>
          <p:cNvSpPr/>
          <p:nvPr/>
        </p:nvSpPr>
        <p:spPr>
          <a:xfrm>
            <a:off x="110108" y="4581128"/>
            <a:ext cx="3525788" cy="1008112"/>
          </a:xfrm>
          <a:prstGeom prst="downArrow">
            <a:avLst>
              <a:gd name="adj1" fmla="val 50000"/>
              <a:gd name="adj2" fmla="val 54124"/>
            </a:avLst>
          </a:prstGeom>
          <a:solidFill>
            <a:srgbClr val="FF0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tr-TR" dirty="0">
                <a:latin typeface="Arial" pitchFamily="34" charset="0"/>
                <a:cs typeface="Arial" pitchFamily="34" charset="0"/>
              </a:rPr>
              <a:t>Arazi Değerlemesi</a:t>
            </a:r>
          </a:p>
        </p:txBody>
      </p:sp>
      <p:sp>
        <p:nvSpPr>
          <p:cNvPr id="19" name="Rectangle 3"/>
          <p:cNvSpPr>
            <a:spLocks noChangeArrowheads="1"/>
          </p:cNvSpPr>
          <p:nvPr/>
        </p:nvSpPr>
        <p:spPr bwMode="auto">
          <a:xfrm>
            <a:off x="281296" y="33928"/>
            <a:ext cx="8755200" cy="946800"/>
          </a:xfrm>
          <a:prstGeom prst="rect">
            <a:avLst/>
          </a:prstGeom>
          <a:solidFill>
            <a:schemeClr val="bg1"/>
          </a:solidFill>
        </p:spPr>
        <p:txBody>
          <a:bodyPr anchor="ctr">
            <a:noAutofit/>
          </a:bodyPr>
          <a:lstStyle/>
          <a:p>
            <a:pPr algn="ctr">
              <a:spcBef>
                <a:spcPct val="0"/>
              </a:spcBef>
              <a:tabLst>
                <a:tab pos="3830543" algn="l"/>
              </a:tabLst>
            </a:pPr>
            <a:r>
              <a:rPr lang="tr-TR" sz="2400" b="1" dirty="0">
                <a:solidFill>
                  <a:srgbClr val="FF0000"/>
                </a:solidFill>
                <a:latin typeface="Times New Roman" panose="02020603050405020304" pitchFamily="18" charset="0"/>
                <a:cs typeface="Times New Roman" panose="02020603050405020304" pitchFamily="18" charset="0"/>
              </a:rPr>
              <a:t>TARIM ARAZİLERİNİN DEĞERLEMESİ </a:t>
            </a:r>
            <a:endParaRPr lang="tr-TR" sz="2400" b="1" dirty="0" smtClean="0">
              <a:solidFill>
                <a:srgbClr val="FF0000"/>
              </a:solidFill>
              <a:latin typeface="Times New Roman" panose="02020603050405020304" pitchFamily="18" charset="0"/>
              <a:cs typeface="Times New Roman" panose="02020603050405020304" pitchFamily="18" charset="0"/>
            </a:endParaRPr>
          </a:p>
          <a:p>
            <a:pPr algn="ctr">
              <a:spcBef>
                <a:spcPct val="0"/>
              </a:spcBef>
              <a:tabLst>
                <a:tab pos="3830543" algn="l"/>
              </a:tabLst>
            </a:pPr>
            <a:r>
              <a:rPr lang="tr-TR" sz="2400" b="1" dirty="0" smtClean="0">
                <a:solidFill>
                  <a:srgbClr val="FF0000"/>
                </a:solidFill>
                <a:latin typeface="Times New Roman" panose="02020603050405020304" pitchFamily="18" charset="0"/>
                <a:cs typeface="Times New Roman" panose="02020603050405020304" pitchFamily="18" charset="0"/>
              </a:rPr>
              <a:t>NEDEN </a:t>
            </a:r>
            <a:r>
              <a:rPr lang="tr-TR" sz="2400" b="1" dirty="0">
                <a:solidFill>
                  <a:srgbClr val="FF0000"/>
                </a:solidFill>
                <a:latin typeface="Times New Roman" panose="02020603050405020304" pitchFamily="18" charset="0"/>
                <a:cs typeface="Times New Roman" panose="02020603050405020304" pitchFamily="18" charset="0"/>
              </a:rPr>
              <a:t>GEREKLİ?</a:t>
            </a:r>
          </a:p>
        </p:txBody>
      </p:sp>
      <p:sp>
        <p:nvSpPr>
          <p:cNvPr id="15" name="Dikdörtgen 14"/>
          <p:cNvSpPr/>
          <p:nvPr/>
        </p:nvSpPr>
        <p:spPr>
          <a:xfrm>
            <a:off x="3888432" y="1233328"/>
            <a:ext cx="5148064" cy="5940088"/>
          </a:xfrm>
          <a:prstGeom prst="rect">
            <a:avLst/>
          </a:prstGeom>
        </p:spPr>
        <p:txBody>
          <a:bodyPr wrap="square">
            <a:spAutoFit/>
          </a:bodyPr>
          <a:lstStyle/>
          <a:p>
            <a:pPr algn="ctr"/>
            <a:r>
              <a:rPr lang="tr-TR" sz="2200" dirty="0">
                <a:latin typeface="Times New Roman" pitchFamily="18" charset="0"/>
                <a:cs typeface="Times New Roman" pitchFamily="18" charset="0"/>
              </a:rPr>
              <a:t>Fiili kullanıcılar, Hissedarlar veya </a:t>
            </a:r>
            <a:r>
              <a:rPr lang="tr-TR" sz="2200" dirty="0" err="1">
                <a:latin typeface="Times New Roman" pitchFamily="18" charset="0"/>
                <a:cs typeface="Times New Roman" pitchFamily="18" charset="0"/>
              </a:rPr>
              <a:t>Mirascıların</a:t>
            </a:r>
            <a:r>
              <a:rPr lang="tr-TR" sz="2200" dirty="0">
                <a:latin typeface="Times New Roman" pitchFamily="18" charset="0"/>
                <a:cs typeface="Times New Roman" pitchFamily="18" charset="0"/>
              </a:rPr>
              <a:t> talebi </a:t>
            </a:r>
            <a:r>
              <a:rPr lang="tr-TR" sz="2200" dirty="0" smtClean="0">
                <a:latin typeface="Times New Roman" pitchFamily="18" charset="0"/>
                <a:cs typeface="Times New Roman" pitchFamily="18" charset="0"/>
              </a:rPr>
              <a:t>ile</a:t>
            </a:r>
          </a:p>
          <a:p>
            <a:pPr algn="ctr"/>
            <a:endParaRPr lang="tr-TR" sz="1400" dirty="0">
              <a:latin typeface="Times New Roman" pitchFamily="18" charset="0"/>
              <a:cs typeface="Times New Roman" pitchFamily="18" charset="0"/>
            </a:endParaRPr>
          </a:p>
          <a:p>
            <a:pPr algn="ctr"/>
            <a:r>
              <a:rPr lang="tr-TR" sz="2200" dirty="0">
                <a:latin typeface="Times New Roman" pitchFamily="18" charset="0"/>
                <a:cs typeface="Times New Roman" pitchFamily="18" charset="0"/>
              </a:rPr>
              <a:t>Mülkiyet sorununun giderilmesi amacıyla Arazi Edinimi Amaçlı Kamulaştırma yapılabilir.</a:t>
            </a:r>
          </a:p>
          <a:p>
            <a:pPr algn="ctr"/>
            <a:endParaRPr lang="tr-TR" sz="1400" dirty="0">
              <a:latin typeface="Times New Roman" pitchFamily="18" charset="0"/>
              <a:cs typeface="Times New Roman" pitchFamily="18" charset="0"/>
            </a:endParaRPr>
          </a:p>
          <a:p>
            <a:pPr algn="ctr"/>
            <a:r>
              <a:rPr lang="tr-TR" sz="2200" dirty="0">
                <a:latin typeface="Times New Roman" pitchFamily="18" charset="0"/>
                <a:cs typeface="Times New Roman" pitchFamily="18" charset="0"/>
              </a:rPr>
              <a:t>GTHB Değerlemeyi Yapar ve Maliye Bakanlığından alıcıya tekrar satılması amacıyla Kamulaştırılmasını Talep eder, </a:t>
            </a:r>
          </a:p>
          <a:p>
            <a:pPr algn="ctr"/>
            <a:endParaRPr lang="tr-TR" sz="1600" dirty="0">
              <a:latin typeface="Times New Roman" pitchFamily="18" charset="0"/>
              <a:cs typeface="Times New Roman" pitchFamily="18" charset="0"/>
            </a:endParaRPr>
          </a:p>
          <a:p>
            <a:pPr algn="ctr"/>
            <a:r>
              <a:rPr lang="tr-TR" sz="2200" dirty="0">
                <a:latin typeface="Times New Roman" pitchFamily="18" charset="0"/>
                <a:cs typeface="Times New Roman" pitchFamily="18" charset="0"/>
              </a:rPr>
              <a:t>Alıcılar Arazi Bedelini; Maliye Bakanlığının belirttiği hesaba yatırırlar ve bedeller satış işlemleri tamamlanıncaya kadar bankada bloke edilir.</a:t>
            </a:r>
          </a:p>
          <a:p>
            <a:pPr algn="ctr"/>
            <a:r>
              <a:rPr lang="tr-TR" sz="2200" dirty="0">
                <a:latin typeface="Times New Roman" pitchFamily="18" charset="0"/>
                <a:cs typeface="Times New Roman" pitchFamily="18" charset="0"/>
              </a:rPr>
              <a:t>Maliye, Bakanlığı Kamulaştırma işlemini tamamlar</a:t>
            </a:r>
          </a:p>
          <a:p>
            <a:pPr algn="ctr"/>
            <a:endParaRPr lang="tr-TR" sz="2200" dirty="0">
              <a:latin typeface="Times New Roman" pitchFamily="18" charset="0"/>
              <a:cs typeface="Times New Roman" pitchFamily="18" charset="0"/>
            </a:endParaRPr>
          </a:p>
        </p:txBody>
      </p:sp>
      <p:pic>
        <p:nvPicPr>
          <p:cNvPr id="9" name="Picture 6" descr="http://arastirma.tarim.gov.tr/ktae/IcerikResimleri/AnaSayfaLogoResimleri/bakanl%C4%B1k%20logo%20PN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91" y="116632"/>
            <a:ext cx="986044" cy="909887"/>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Düz Bağlayıcı 9"/>
          <p:cNvCxnSpPr/>
          <p:nvPr/>
        </p:nvCxnSpPr>
        <p:spPr>
          <a:xfrm>
            <a:off x="1240916" y="980728"/>
            <a:ext cx="7888695"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5243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idx="1"/>
          </p:nvPr>
        </p:nvSpPr>
        <p:spPr>
          <a:xfrm>
            <a:off x="457200" y="1916832"/>
            <a:ext cx="8363272" cy="3024336"/>
          </a:xfrm>
        </p:spPr>
        <p:txBody>
          <a:bodyPr>
            <a:normAutofit fontScale="92500" lnSpcReduction="10000"/>
          </a:bodyPr>
          <a:lstStyle/>
          <a:p>
            <a:pPr algn="just">
              <a:lnSpc>
                <a:spcPct val="80000"/>
              </a:lnSpc>
            </a:pPr>
            <a:r>
              <a:rPr lang="tr-TR" sz="2600" dirty="0" smtClean="0">
                <a:solidFill>
                  <a:srgbClr val="002060"/>
                </a:solidFill>
                <a:latin typeface="Times New Roman" pitchFamily="18" charset="0"/>
                <a:cs typeface="Times New Roman" pitchFamily="18" charset="0"/>
              </a:rPr>
              <a:t>5403 Sayılı Toprak Koruma </a:t>
            </a:r>
            <a:r>
              <a:rPr lang="tr-TR" sz="2600" dirty="0" err="1" smtClean="0">
                <a:solidFill>
                  <a:srgbClr val="002060"/>
                </a:solidFill>
                <a:latin typeface="Times New Roman" pitchFamily="18" charset="0"/>
                <a:cs typeface="Times New Roman" pitchFamily="18" charset="0"/>
              </a:rPr>
              <a:t>vc</a:t>
            </a:r>
            <a:r>
              <a:rPr lang="tr-TR" sz="2600" dirty="0" smtClean="0">
                <a:solidFill>
                  <a:srgbClr val="002060"/>
                </a:solidFill>
                <a:latin typeface="Times New Roman" pitchFamily="18" charset="0"/>
                <a:cs typeface="Times New Roman" pitchFamily="18" charset="0"/>
              </a:rPr>
              <a:t> Arazi Kullanım Kanunu</a:t>
            </a:r>
          </a:p>
          <a:p>
            <a:pPr algn="just">
              <a:lnSpc>
                <a:spcPct val="80000"/>
              </a:lnSpc>
            </a:pPr>
            <a:r>
              <a:rPr lang="tr-TR" sz="2600" dirty="0" smtClean="0">
                <a:solidFill>
                  <a:srgbClr val="002060"/>
                </a:solidFill>
                <a:latin typeface="Times New Roman" pitchFamily="18" charset="0"/>
                <a:cs typeface="Times New Roman" pitchFamily="18" charset="0"/>
              </a:rPr>
              <a:t>Tarım Parsel Bilgi Sistemi</a:t>
            </a:r>
          </a:p>
          <a:p>
            <a:pPr algn="just">
              <a:lnSpc>
                <a:spcPct val="80000"/>
              </a:lnSpc>
            </a:pPr>
            <a:r>
              <a:rPr lang="tr-TR" sz="2600" dirty="0" smtClean="0">
                <a:solidFill>
                  <a:srgbClr val="002060"/>
                </a:solidFill>
                <a:latin typeface="Times New Roman" pitchFamily="18" charset="0"/>
                <a:cs typeface="Times New Roman" pitchFamily="18" charset="0"/>
              </a:rPr>
              <a:t>Yapısal Sorunlar</a:t>
            </a:r>
          </a:p>
          <a:p>
            <a:pPr algn="just">
              <a:lnSpc>
                <a:spcPct val="80000"/>
              </a:lnSpc>
            </a:pPr>
            <a:r>
              <a:rPr lang="tr-TR" sz="2600" dirty="0" smtClean="0">
                <a:solidFill>
                  <a:srgbClr val="002060"/>
                </a:solidFill>
                <a:latin typeface="Times New Roman" pitchFamily="18" charset="0"/>
                <a:cs typeface="Times New Roman" pitchFamily="18" charset="0"/>
              </a:rPr>
              <a:t>Tarım Arazilerinin Değerlemesi-Yasal Düzenleme</a:t>
            </a:r>
          </a:p>
          <a:p>
            <a:pPr marL="0" indent="0" algn="just">
              <a:lnSpc>
                <a:spcPct val="80000"/>
              </a:lnSpc>
              <a:buNone/>
            </a:pPr>
            <a:r>
              <a:rPr lang="tr-TR" sz="2600" dirty="0">
                <a:solidFill>
                  <a:srgbClr val="002060"/>
                </a:solidFill>
                <a:latin typeface="Times New Roman" pitchFamily="18" charset="0"/>
                <a:cs typeface="Times New Roman" pitchFamily="18" charset="0"/>
              </a:rPr>
              <a:t>	</a:t>
            </a:r>
            <a:r>
              <a:rPr lang="tr-TR" sz="2600" dirty="0" smtClean="0">
                <a:solidFill>
                  <a:srgbClr val="002060"/>
                </a:solidFill>
                <a:latin typeface="Times New Roman" pitchFamily="18" charset="0"/>
                <a:cs typeface="Times New Roman" pitchFamily="18" charset="0"/>
              </a:rPr>
              <a:t>- Tarım Arazilerinde Satış ile mülkiyet Devri</a:t>
            </a:r>
          </a:p>
          <a:p>
            <a:pPr marL="0" indent="0" algn="just">
              <a:lnSpc>
                <a:spcPct val="80000"/>
              </a:lnSpc>
              <a:buNone/>
            </a:pPr>
            <a:r>
              <a:rPr lang="tr-TR" sz="2600" dirty="0" smtClean="0">
                <a:solidFill>
                  <a:srgbClr val="002060"/>
                </a:solidFill>
                <a:latin typeface="Times New Roman" pitchFamily="18" charset="0"/>
                <a:cs typeface="Times New Roman" pitchFamily="18" charset="0"/>
              </a:rPr>
              <a:t>	- Miras ile devir</a:t>
            </a:r>
          </a:p>
          <a:p>
            <a:pPr marL="0" indent="0" algn="just">
              <a:lnSpc>
                <a:spcPct val="80000"/>
              </a:lnSpc>
              <a:buNone/>
            </a:pPr>
            <a:r>
              <a:rPr lang="tr-TR" sz="2600" dirty="0">
                <a:solidFill>
                  <a:srgbClr val="002060"/>
                </a:solidFill>
                <a:latin typeface="Times New Roman" pitchFamily="18" charset="0"/>
                <a:cs typeface="Times New Roman" pitchFamily="18" charset="0"/>
              </a:rPr>
              <a:t> 	</a:t>
            </a:r>
            <a:r>
              <a:rPr lang="tr-TR" sz="2600" dirty="0" smtClean="0">
                <a:solidFill>
                  <a:srgbClr val="002060"/>
                </a:solidFill>
                <a:latin typeface="Times New Roman" pitchFamily="18" charset="0"/>
                <a:cs typeface="Times New Roman" pitchFamily="18" charset="0"/>
              </a:rPr>
              <a:t>- Arazi Edinimi</a:t>
            </a:r>
          </a:p>
          <a:p>
            <a:pPr algn="just">
              <a:lnSpc>
                <a:spcPct val="80000"/>
              </a:lnSpc>
            </a:pPr>
            <a:r>
              <a:rPr lang="tr-TR" sz="2600" dirty="0" smtClean="0">
                <a:solidFill>
                  <a:srgbClr val="002060"/>
                </a:solidFill>
                <a:latin typeface="Times New Roman" pitchFamily="18" charset="0"/>
                <a:cs typeface="Times New Roman" pitchFamily="18" charset="0"/>
              </a:rPr>
              <a:t>Yapılan çalışmalar</a:t>
            </a:r>
          </a:p>
          <a:p>
            <a:pPr algn="just">
              <a:lnSpc>
                <a:spcPct val="80000"/>
              </a:lnSpc>
            </a:pPr>
            <a:r>
              <a:rPr lang="tr-TR" sz="2600" dirty="0" smtClean="0">
                <a:solidFill>
                  <a:srgbClr val="002060"/>
                </a:solidFill>
                <a:latin typeface="Times New Roman" pitchFamily="18" charset="0"/>
                <a:cs typeface="Times New Roman" pitchFamily="18" charset="0"/>
              </a:rPr>
              <a:t>Gelecek vizyon</a:t>
            </a:r>
            <a:endParaRPr lang="tr-TR" sz="2600" dirty="0">
              <a:solidFill>
                <a:srgbClr val="002060"/>
              </a:solidFill>
              <a:latin typeface="Times New Roman" pitchFamily="18" charset="0"/>
              <a:cs typeface="Times New Roman" pitchFamily="18" charset="0"/>
            </a:endParaRPr>
          </a:p>
        </p:txBody>
      </p:sp>
      <p:pic>
        <p:nvPicPr>
          <p:cNvPr id="4" name="Picture 3" descr="C:\Users\tarimbim\Desktop\YeniBakanlik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54297"/>
            <a:ext cx="1070447" cy="1070447"/>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899592" y="1124744"/>
            <a:ext cx="1750800" cy="523220"/>
          </a:xfrm>
          <a:prstGeom prst="rect">
            <a:avLst/>
          </a:prstGeom>
          <a:noFill/>
        </p:spPr>
        <p:txBody>
          <a:bodyPr wrap="none" rtlCol="0">
            <a:spAutoFit/>
          </a:bodyPr>
          <a:lstStyle/>
          <a:p>
            <a:r>
              <a:rPr lang="tr-TR" sz="2800" dirty="0" smtClean="0">
                <a:latin typeface="Times New Roman" pitchFamily="18" charset="0"/>
                <a:cs typeface="Times New Roman" pitchFamily="18" charset="0"/>
              </a:rPr>
              <a:t>Sunu Planı</a:t>
            </a:r>
            <a:endParaRPr lang="tr-TR" sz="2800" dirty="0">
              <a:latin typeface="Times New Roman" pitchFamily="18" charset="0"/>
              <a:cs typeface="Times New Roman" pitchFamily="18" charset="0"/>
            </a:endParaRPr>
          </a:p>
        </p:txBody>
      </p:sp>
    </p:spTree>
    <p:extLst>
      <p:ext uri="{BB962C8B-B14F-4D97-AF65-F5344CB8AC3E}">
        <p14:creationId xmlns:p14="http://schemas.microsoft.com/office/powerpoint/2010/main" val="341158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1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anim calcmode="lin" valueType="num">
                                      <p:cBhvr>
                                        <p:cTn id="8" dur="5000" fill="hold"/>
                                        <p:tgtEl>
                                          <p:spTgt spid="4"/>
                                        </p:tgtEl>
                                        <p:attrNameLst>
                                          <p:attrName>ppt_w</p:attrName>
                                        </p:attrNameLst>
                                      </p:cBhvr>
                                      <p:tavLst>
                                        <p:tav tm="0" fmla="#ppt_w*sin(2.5*pi*$)">
                                          <p:val>
                                            <p:fltVal val="0"/>
                                          </p:val>
                                        </p:tav>
                                        <p:tav tm="100000">
                                          <p:val>
                                            <p:fltVal val="1"/>
                                          </p:val>
                                        </p:tav>
                                      </p:tavLst>
                                    </p:anim>
                                    <p:anim calcmode="lin" valueType="num">
                                      <p:cBhvr>
                                        <p:cTn id="9"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yagram"/>
          <p:cNvGraphicFramePr/>
          <p:nvPr>
            <p:extLst>
              <p:ext uri="{D42A27DB-BD31-4B8C-83A1-F6EECF244321}">
                <p14:modId xmlns:p14="http://schemas.microsoft.com/office/powerpoint/2010/main" val="4096722160"/>
              </p:ext>
            </p:extLst>
          </p:nvPr>
        </p:nvGraphicFramePr>
        <p:xfrm>
          <a:off x="257174" y="1176039"/>
          <a:ext cx="2904753" cy="812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Aşağı Ok"/>
          <p:cNvSpPr/>
          <p:nvPr/>
        </p:nvSpPr>
        <p:spPr>
          <a:xfrm>
            <a:off x="48006" y="2073028"/>
            <a:ext cx="3371866" cy="1139948"/>
          </a:xfrm>
          <a:prstGeom prst="downArrow">
            <a:avLst>
              <a:gd name="adj1" fmla="val 50000"/>
              <a:gd name="adj2" fmla="val 54124"/>
            </a:avLst>
          </a:prstGeom>
          <a:solidFill>
            <a:srgbClr val="FF0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tr-TR" sz="1400" b="1" dirty="0">
                <a:latin typeface="Arial" pitchFamily="34" charset="0"/>
                <a:cs typeface="Arial" pitchFamily="34" charset="0"/>
              </a:rPr>
              <a:t>Ön Alım Kurallarına Uyulmak </a:t>
            </a:r>
            <a:r>
              <a:rPr lang="tr-TR" sz="1400" b="1" dirty="0" smtClean="0">
                <a:latin typeface="Arial" pitchFamily="34" charset="0"/>
                <a:cs typeface="Arial" pitchFamily="34" charset="0"/>
              </a:rPr>
              <a:t>Kaydıyla</a:t>
            </a:r>
            <a:endParaRPr lang="tr-TR" sz="600" b="1" dirty="0">
              <a:ln w="9525">
                <a:solidFill>
                  <a:schemeClr val="bg1"/>
                </a:solidFill>
                <a:prstDash val="solid"/>
              </a:ln>
              <a:solidFill>
                <a:schemeClr val="tx1"/>
              </a:solidFill>
              <a:latin typeface="Arial" pitchFamily="34" charset="0"/>
              <a:cs typeface="Arial" pitchFamily="34" charset="0"/>
            </a:endParaRPr>
          </a:p>
        </p:txBody>
      </p:sp>
      <p:graphicFrame>
        <p:nvGraphicFramePr>
          <p:cNvPr id="5" name="4 Diyagram"/>
          <p:cNvGraphicFramePr/>
          <p:nvPr>
            <p:extLst>
              <p:ext uri="{D42A27DB-BD31-4B8C-83A1-F6EECF244321}">
                <p14:modId xmlns:p14="http://schemas.microsoft.com/office/powerpoint/2010/main" val="760389463"/>
              </p:ext>
            </p:extLst>
          </p:nvPr>
        </p:nvGraphicFramePr>
        <p:xfrm>
          <a:off x="142875" y="3150866"/>
          <a:ext cx="3219450" cy="6381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5 Aşağı Ok"/>
          <p:cNvSpPr/>
          <p:nvPr/>
        </p:nvSpPr>
        <p:spPr>
          <a:xfrm>
            <a:off x="35496" y="3789040"/>
            <a:ext cx="3451092" cy="936104"/>
          </a:xfrm>
          <a:prstGeom prst="downArrow">
            <a:avLst>
              <a:gd name="adj1" fmla="val 50000"/>
              <a:gd name="adj2" fmla="val 54124"/>
            </a:avLst>
          </a:prstGeom>
          <a:solidFill>
            <a:srgbClr val="FF0000"/>
          </a:solidFill>
        </p:spPr>
        <p:style>
          <a:lnRef idx="3">
            <a:schemeClr val="lt1"/>
          </a:lnRef>
          <a:fillRef idx="1">
            <a:schemeClr val="accent6"/>
          </a:fillRef>
          <a:effectRef idx="1">
            <a:schemeClr val="accent6"/>
          </a:effectRef>
          <a:fontRef idx="minor">
            <a:schemeClr val="lt1"/>
          </a:fontRef>
        </p:style>
        <p:txBody>
          <a:bodyPr rtlCol="0" anchor="t"/>
          <a:lstStyle/>
          <a:p>
            <a:pPr algn="ctr"/>
            <a:r>
              <a:rPr lang="tr-TR" sz="1400" b="1" dirty="0">
                <a:latin typeface="Arial" pitchFamily="34" charset="0"/>
                <a:cs typeface="Arial" pitchFamily="34" charset="0"/>
              </a:rPr>
              <a:t>Arazi</a:t>
            </a:r>
          </a:p>
          <a:p>
            <a:pPr algn="ctr"/>
            <a:r>
              <a:rPr lang="tr-TR" sz="1400" b="1" dirty="0">
                <a:latin typeface="Arial" pitchFamily="34" charset="0"/>
                <a:cs typeface="Arial" pitchFamily="34" charset="0"/>
              </a:rPr>
              <a:t>Değerlemesi (Mahallinde İlan)</a:t>
            </a:r>
          </a:p>
        </p:txBody>
      </p:sp>
      <p:sp>
        <p:nvSpPr>
          <p:cNvPr id="23" name="22 Sol Sağ Ok"/>
          <p:cNvSpPr/>
          <p:nvPr/>
        </p:nvSpPr>
        <p:spPr>
          <a:xfrm>
            <a:off x="3182888" y="1484784"/>
            <a:ext cx="762000" cy="247649"/>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p:sp>
        <p:nvSpPr>
          <p:cNvPr id="22" name="Rectangle 3"/>
          <p:cNvSpPr>
            <a:spLocks noChangeArrowheads="1"/>
          </p:cNvSpPr>
          <p:nvPr/>
        </p:nvSpPr>
        <p:spPr bwMode="auto">
          <a:xfrm>
            <a:off x="203200" y="160065"/>
            <a:ext cx="8755200" cy="579710"/>
          </a:xfrm>
          <a:prstGeom prst="rect">
            <a:avLst/>
          </a:prstGeom>
          <a:solidFill>
            <a:schemeClr val="bg1"/>
          </a:solidFill>
        </p:spPr>
        <p:txBody>
          <a:bodyPr anchor="ctr">
            <a:noAutofit/>
          </a:bodyPr>
          <a:lstStyle/>
          <a:p>
            <a:pPr algn="ctr">
              <a:spcBef>
                <a:spcPct val="0"/>
              </a:spcBef>
              <a:tabLst>
                <a:tab pos="3830543" algn="l"/>
              </a:tabLst>
            </a:pPr>
            <a:r>
              <a:rPr lang="tr-TR" sz="2400" b="1" dirty="0">
                <a:solidFill>
                  <a:srgbClr val="FF0000"/>
                </a:solidFill>
                <a:latin typeface="Times New Roman" panose="02020603050405020304" pitchFamily="18" charset="0"/>
                <a:cs typeface="Times New Roman" panose="02020603050405020304" pitchFamily="18" charset="0"/>
              </a:rPr>
              <a:t>TARIM ARAZİLERİNİN DEĞERLEMESİ </a:t>
            </a:r>
            <a:endParaRPr lang="tr-TR" sz="2400" b="1" dirty="0" smtClean="0">
              <a:solidFill>
                <a:srgbClr val="FF0000"/>
              </a:solidFill>
              <a:latin typeface="Times New Roman" panose="02020603050405020304" pitchFamily="18" charset="0"/>
              <a:cs typeface="Times New Roman" panose="02020603050405020304" pitchFamily="18" charset="0"/>
            </a:endParaRPr>
          </a:p>
          <a:p>
            <a:pPr algn="ctr">
              <a:spcBef>
                <a:spcPct val="0"/>
              </a:spcBef>
              <a:tabLst>
                <a:tab pos="3830543" algn="l"/>
              </a:tabLst>
            </a:pPr>
            <a:r>
              <a:rPr lang="tr-TR" sz="2400" b="1" dirty="0" smtClean="0">
                <a:solidFill>
                  <a:srgbClr val="FF0000"/>
                </a:solidFill>
                <a:latin typeface="Times New Roman" panose="02020603050405020304" pitchFamily="18" charset="0"/>
                <a:cs typeface="Times New Roman" panose="02020603050405020304" pitchFamily="18" charset="0"/>
              </a:rPr>
              <a:t>NEDEN </a:t>
            </a:r>
            <a:r>
              <a:rPr lang="tr-TR" sz="2400" b="1" dirty="0">
                <a:solidFill>
                  <a:srgbClr val="FF0000"/>
                </a:solidFill>
                <a:latin typeface="Times New Roman" panose="02020603050405020304" pitchFamily="18" charset="0"/>
                <a:cs typeface="Times New Roman" panose="02020603050405020304" pitchFamily="18" charset="0"/>
              </a:rPr>
              <a:t>GEREKLİ?</a:t>
            </a:r>
          </a:p>
        </p:txBody>
      </p:sp>
      <p:pic>
        <p:nvPicPr>
          <p:cNvPr id="24" name="Picture 2" descr="C:\Users\HASAN\Desktop\images.jpg"/>
          <p:cNvPicPr>
            <a:picLocks noChangeAspect="1" noChangeArrowheads="1"/>
          </p:cNvPicPr>
          <p:nvPr/>
        </p:nvPicPr>
        <p:blipFill>
          <a:blip r:embed="rId12"/>
          <a:srcRect/>
          <a:stretch>
            <a:fillRect/>
          </a:stretch>
        </p:blipFill>
        <p:spPr bwMode="auto">
          <a:xfrm>
            <a:off x="395536" y="5517232"/>
            <a:ext cx="2630187" cy="1224136"/>
          </a:xfrm>
          <a:prstGeom prst="rect">
            <a:avLst/>
          </a:prstGeom>
          <a:noFill/>
        </p:spPr>
      </p:pic>
      <p:graphicFrame>
        <p:nvGraphicFramePr>
          <p:cNvPr id="25" name="20 Diyagram"/>
          <p:cNvGraphicFramePr/>
          <p:nvPr>
            <p:extLst>
              <p:ext uri="{D42A27DB-BD31-4B8C-83A1-F6EECF244321}">
                <p14:modId xmlns:p14="http://schemas.microsoft.com/office/powerpoint/2010/main" val="2016886075"/>
              </p:ext>
            </p:extLst>
          </p:nvPr>
        </p:nvGraphicFramePr>
        <p:xfrm>
          <a:off x="3944888" y="764704"/>
          <a:ext cx="4923234" cy="175108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 name="Dikdörtgen 1"/>
          <p:cNvSpPr/>
          <p:nvPr/>
        </p:nvSpPr>
        <p:spPr>
          <a:xfrm>
            <a:off x="3851920" y="2780923"/>
            <a:ext cx="5106480" cy="3816429"/>
          </a:xfrm>
          <a:prstGeom prst="rect">
            <a:avLst/>
          </a:prstGeom>
        </p:spPr>
        <p:txBody>
          <a:bodyPr wrap="square">
            <a:spAutoFit/>
          </a:bodyPr>
          <a:lstStyle/>
          <a:p>
            <a:pPr algn="ctr"/>
            <a:r>
              <a:rPr lang="tr-TR" sz="2200" dirty="0">
                <a:latin typeface="Times New Roman" pitchFamily="18" charset="0"/>
                <a:cs typeface="Times New Roman" pitchFamily="18" charset="0"/>
              </a:rPr>
              <a:t>Toplulaştırma alanında fiili kullanıcılar veya hissedarların,  arazilerini büyütmek için satış listesindeki parsellerden bir kısmını almak </a:t>
            </a:r>
            <a:r>
              <a:rPr lang="tr-TR" sz="2200" dirty="0" smtClean="0">
                <a:latin typeface="Times New Roman" pitchFamily="18" charset="0"/>
                <a:cs typeface="Times New Roman" pitchFamily="18" charset="0"/>
              </a:rPr>
              <a:t>isteyebilirler</a:t>
            </a:r>
            <a:endParaRPr lang="tr-TR" sz="2200" dirty="0">
              <a:latin typeface="Times New Roman" pitchFamily="18" charset="0"/>
              <a:cs typeface="Times New Roman" pitchFamily="18" charset="0"/>
            </a:endParaRPr>
          </a:p>
          <a:p>
            <a:pPr algn="ctr"/>
            <a:endParaRPr lang="tr-TR" sz="2200" dirty="0">
              <a:latin typeface="Times New Roman" pitchFamily="18" charset="0"/>
              <a:cs typeface="Times New Roman" pitchFamily="18" charset="0"/>
            </a:endParaRPr>
          </a:p>
          <a:p>
            <a:pPr algn="ctr"/>
            <a:r>
              <a:rPr lang="tr-TR" sz="2200" dirty="0">
                <a:latin typeface="Times New Roman" pitchFamily="18" charset="0"/>
                <a:cs typeface="Times New Roman" pitchFamily="18" charset="0"/>
              </a:rPr>
              <a:t>Satıcı listesindeki arazilere uzun dönemli kiralama talebi </a:t>
            </a:r>
            <a:r>
              <a:rPr lang="tr-TR" sz="2200" dirty="0" smtClean="0">
                <a:latin typeface="Times New Roman" pitchFamily="18" charset="0"/>
                <a:cs typeface="Times New Roman" pitchFamily="18" charset="0"/>
              </a:rPr>
              <a:t>olabilir</a:t>
            </a:r>
          </a:p>
          <a:p>
            <a:pPr algn="ctr"/>
            <a:endParaRPr lang="tr-TR" sz="2200" dirty="0">
              <a:latin typeface="Times New Roman" pitchFamily="18" charset="0"/>
              <a:cs typeface="Times New Roman" pitchFamily="18" charset="0"/>
            </a:endParaRPr>
          </a:p>
          <a:p>
            <a:pPr algn="ctr"/>
            <a:r>
              <a:rPr lang="tr-TR" sz="2200" dirty="0">
                <a:latin typeface="Times New Roman" pitchFamily="18" charset="0"/>
                <a:cs typeface="Times New Roman" pitchFamily="18" charset="0"/>
              </a:rPr>
              <a:t>Yeni </a:t>
            </a:r>
            <a:r>
              <a:rPr lang="tr-TR" sz="2200" dirty="0" smtClean="0">
                <a:latin typeface="Times New Roman" pitchFamily="18" charset="0"/>
                <a:cs typeface="Times New Roman" pitchFamily="18" charset="0"/>
              </a:rPr>
              <a:t>blok ve parseller  </a:t>
            </a:r>
            <a:r>
              <a:rPr lang="tr-TR" sz="2200" dirty="0">
                <a:latin typeface="Times New Roman" pitchFamily="18" charset="0"/>
                <a:cs typeface="Times New Roman" pitchFamily="18" charset="0"/>
              </a:rPr>
              <a:t>alım-satım </a:t>
            </a:r>
            <a:r>
              <a:rPr lang="tr-TR" sz="2200" dirty="0" smtClean="0">
                <a:latin typeface="Times New Roman" pitchFamily="18" charset="0"/>
                <a:cs typeface="Times New Roman" pitchFamily="18" charset="0"/>
              </a:rPr>
              <a:t>sonuçlarına </a:t>
            </a:r>
            <a:r>
              <a:rPr lang="tr-TR" sz="2200" dirty="0">
                <a:latin typeface="Times New Roman" pitchFamily="18" charset="0"/>
                <a:cs typeface="Times New Roman" pitchFamily="18" charset="0"/>
              </a:rPr>
              <a:t>göre düzenlenir</a:t>
            </a:r>
          </a:p>
          <a:p>
            <a:pPr algn="ctr"/>
            <a:endParaRPr lang="tr-TR" sz="2200" dirty="0">
              <a:latin typeface="Times New Roman" pitchFamily="18" charset="0"/>
              <a:cs typeface="Times New Roman" pitchFamily="18" charset="0"/>
            </a:endParaRPr>
          </a:p>
        </p:txBody>
      </p:sp>
      <p:graphicFrame>
        <p:nvGraphicFramePr>
          <p:cNvPr id="26" name="4 Diyagram"/>
          <p:cNvGraphicFramePr/>
          <p:nvPr>
            <p:extLst>
              <p:ext uri="{D42A27DB-BD31-4B8C-83A1-F6EECF244321}">
                <p14:modId xmlns:p14="http://schemas.microsoft.com/office/powerpoint/2010/main" val="2108165384"/>
              </p:ext>
            </p:extLst>
          </p:nvPr>
        </p:nvGraphicFramePr>
        <p:xfrm>
          <a:off x="179512" y="4797152"/>
          <a:ext cx="3219450" cy="71018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pic>
        <p:nvPicPr>
          <p:cNvPr id="12" name="Picture 6" descr="http://arastirma.tarim.gov.tr/ktae/IcerikResimleri/AnaSayfaLogoResimleri/bakanl%C4%B1k%20logo%20PNG.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5591" y="70841"/>
            <a:ext cx="986044" cy="90988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Düz Bağlayıcı 12"/>
          <p:cNvCxnSpPr/>
          <p:nvPr/>
        </p:nvCxnSpPr>
        <p:spPr>
          <a:xfrm>
            <a:off x="1240916" y="836712"/>
            <a:ext cx="788869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Metin kutusu 6"/>
          <p:cNvSpPr txBox="1"/>
          <p:nvPr/>
        </p:nvSpPr>
        <p:spPr>
          <a:xfrm>
            <a:off x="2411760" y="6381328"/>
            <a:ext cx="6799105" cy="430887"/>
          </a:xfrm>
          <a:prstGeom prst="rect">
            <a:avLst/>
          </a:prstGeom>
          <a:noFill/>
        </p:spPr>
        <p:txBody>
          <a:bodyPr wrap="none" rtlCol="0">
            <a:spAutoFit/>
          </a:bodyPr>
          <a:lstStyle/>
          <a:p>
            <a:r>
              <a:rPr lang="tr-TR" sz="2200" b="1" dirty="0" smtClean="0">
                <a:solidFill>
                  <a:srgbClr val="FF0000"/>
                </a:solidFill>
              </a:rPr>
              <a:t>14  Toplulaştırma  +  Arazi Edinim  Projesi ihale sürecinde</a:t>
            </a:r>
            <a:endParaRPr lang="tr-TR" sz="2200" b="1" dirty="0">
              <a:solidFill>
                <a:srgbClr val="FF0000"/>
              </a:solidFill>
            </a:endParaRPr>
          </a:p>
        </p:txBody>
      </p:sp>
    </p:spTree>
    <p:extLst>
      <p:ext uri="{BB962C8B-B14F-4D97-AF65-F5344CB8AC3E}">
        <p14:creationId xmlns:p14="http://schemas.microsoft.com/office/powerpoint/2010/main" val="28201723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yagram"/>
          <p:cNvGraphicFramePr/>
          <p:nvPr>
            <p:extLst>
              <p:ext uri="{D42A27DB-BD31-4B8C-83A1-F6EECF244321}">
                <p14:modId xmlns:p14="http://schemas.microsoft.com/office/powerpoint/2010/main" val="1028321897"/>
              </p:ext>
            </p:extLst>
          </p:nvPr>
        </p:nvGraphicFramePr>
        <p:xfrm>
          <a:off x="257174" y="1079848"/>
          <a:ext cx="2809875" cy="1053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Aşağı Ok"/>
          <p:cNvSpPr/>
          <p:nvPr/>
        </p:nvSpPr>
        <p:spPr>
          <a:xfrm>
            <a:off x="120014" y="2217044"/>
            <a:ext cx="3227850" cy="923924"/>
          </a:xfrm>
          <a:prstGeom prst="downArrow">
            <a:avLst>
              <a:gd name="adj1" fmla="val 50000"/>
              <a:gd name="adj2" fmla="val 54124"/>
            </a:avLst>
          </a:prstGeom>
          <a:solidFill>
            <a:srgbClr val="FF0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b="1" dirty="0" smtClean="0">
                <a:latin typeface="Arial" pitchFamily="34" charset="0"/>
                <a:cs typeface="Arial" pitchFamily="34" charset="0"/>
              </a:rPr>
              <a:t>Belirlenen Yerlerde</a:t>
            </a:r>
            <a:endParaRPr lang="tr-TR" sz="700" b="1" dirty="0">
              <a:ln w="9525">
                <a:solidFill>
                  <a:schemeClr val="bg1"/>
                </a:solidFill>
                <a:prstDash val="solid"/>
              </a:ln>
              <a:solidFill>
                <a:schemeClr val="tx1"/>
              </a:solidFill>
              <a:latin typeface="Arial" pitchFamily="34" charset="0"/>
              <a:cs typeface="Arial" pitchFamily="34" charset="0"/>
            </a:endParaRPr>
          </a:p>
        </p:txBody>
      </p:sp>
      <p:graphicFrame>
        <p:nvGraphicFramePr>
          <p:cNvPr id="5" name="4 Diyagram"/>
          <p:cNvGraphicFramePr/>
          <p:nvPr>
            <p:extLst>
              <p:ext uri="{D42A27DB-BD31-4B8C-83A1-F6EECF244321}">
                <p14:modId xmlns:p14="http://schemas.microsoft.com/office/powerpoint/2010/main" val="3666405861"/>
              </p:ext>
            </p:extLst>
          </p:nvPr>
        </p:nvGraphicFramePr>
        <p:xfrm>
          <a:off x="142875" y="3129112"/>
          <a:ext cx="3219450" cy="6381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5 Aşağı Ok"/>
          <p:cNvSpPr/>
          <p:nvPr/>
        </p:nvSpPr>
        <p:spPr>
          <a:xfrm>
            <a:off x="85725" y="3789040"/>
            <a:ext cx="3282900" cy="933474"/>
          </a:xfrm>
          <a:prstGeom prst="downArrow">
            <a:avLst>
              <a:gd name="adj1" fmla="val 50000"/>
              <a:gd name="adj2" fmla="val 54124"/>
            </a:avLst>
          </a:prstGeom>
          <a:solidFill>
            <a:srgbClr val="FF0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tr-TR" sz="1400" b="1" dirty="0">
                <a:latin typeface="Arial" pitchFamily="34" charset="0"/>
                <a:cs typeface="Arial" pitchFamily="34" charset="0"/>
              </a:rPr>
              <a:t>Arazi</a:t>
            </a:r>
          </a:p>
          <a:p>
            <a:pPr algn="ctr"/>
            <a:r>
              <a:rPr lang="tr-TR" sz="1400" b="1" dirty="0">
                <a:latin typeface="Arial" pitchFamily="34" charset="0"/>
                <a:cs typeface="Arial" pitchFamily="34" charset="0"/>
              </a:rPr>
              <a:t>Değerlemesi (Mahallinde İlan)</a:t>
            </a:r>
          </a:p>
        </p:txBody>
      </p:sp>
      <p:sp>
        <p:nvSpPr>
          <p:cNvPr id="23" name="22 Sol Sağ Ok"/>
          <p:cNvSpPr/>
          <p:nvPr/>
        </p:nvSpPr>
        <p:spPr>
          <a:xfrm>
            <a:off x="3173363" y="1556792"/>
            <a:ext cx="390525" cy="15240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p:sp>
        <p:nvSpPr>
          <p:cNvPr id="24" name="23 Aşağı Ok"/>
          <p:cNvSpPr/>
          <p:nvPr/>
        </p:nvSpPr>
        <p:spPr>
          <a:xfrm>
            <a:off x="120014" y="4797152"/>
            <a:ext cx="3227850" cy="1080120"/>
          </a:xfrm>
          <a:prstGeom prst="downArrow">
            <a:avLst>
              <a:gd name="adj1" fmla="val 50000"/>
              <a:gd name="adj2" fmla="val 54124"/>
            </a:avLst>
          </a:prstGeom>
          <a:solidFill>
            <a:srgbClr val="FF0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tr-TR" sz="1400" b="1" dirty="0">
                <a:latin typeface="Arial" pitchFamily="34" charset="0"/>
                <a:cs typeface="Arial" pitchFamily="34" charset="0"/>
              </a:rPr>
              <a:t>Ön Alım Kurallarına Uyulmak Kaydıyla </a:t>
            </a:r>
            <a:endParaRPr lang="tr-TR" sz="600" b="1" dirty="0">
              <a:ln w="9525">
                <a:solidFill>
                  <a:schemeClr val="bg1"/>
                </a:solidFill>
                <a:prstDash val="solid"/>
              </a:ln>
              <a:solidFill>
                <a:schemeClr val="tx1"/>
              </a:solidFill>
              <a:latin typeface="Arial" pitchFamily="34" charset="0"/>
              <a:cs typeface="Arial" pitchFamily="34" charset="0"/>
            </a:endParaRPr>
          </a:p>
        </p:txBody>
      </p:sp>
      <p:graphicFrame>
        <p:nvGraphicFramePr>
          <p:cNvPr id="28" name="27 Diyagram"/>
          <p:cNvGraphicFramePr/>
          <p:nvPr>
            <p:extLst>
              <p:ext uri="{D42A27DB-BD31-4B8C-83A1-F6EECF244321}">
                <p14:modId xmlns:p14="http://schemas.microsoft.com/office/powerpoint/2010/main" val="526101627"/>
              </p:ext>
            </p:extLst>
          </p:nvPr>
        </p:nvGraphicFramePr>
        <p:xfrm>
          <a:off x="142875" y="5959178"/>
          <a:ext cx="3219450" cy="63817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0" name="Rectangle 3"/>
          <p:cNvSpPr>
            <a:spLocks noChangeArrowheads="1"/>
          </p:cNvSpPr>
          <p:nvPr/>
        </p:nvSpPr>
        <p:spPr bwMode="auto">
          <a:xfrm>
            <a:off x="203200" y="160065"/>
            <a:ext cx="8755200" cy="579710"/>
          </a:xfrm>
          <a:prstGeom prst="rect">
            <a:avLst/>
          </a:prstGeom>
          <a:solidFill>
            <a:schemeClr val="bg1"/>
          </a:solidFill>
        </p:spPr>
        <p:txBody>
          <a:bodyPr anchor="ctr">
            <a:noAutofit/>
          </a:bodyPr>
          <a:lstStyle/>
          <a:p>
            <a:pPr algn="ctr">
              <a:spcBef>
                <a:spcPct val="0"/>
              </a:spcBef>
              <a:tabLst>
                <a:tab pos="3830543" algn="l"/>
              </a:tabLst>
            </a:pPr>
            <a:r>
              <a:rPr lang="tr-TR" sz="2400" b="1" dirty="0">
                <a:solidFill>
                  <a:srgbClr val="FF0000"/>
                </a:solidFill>
                <a:latin typeface="Times New Roman" panose="02020603050405020304" pitchFamily="18" charset="0"/>
                <a:cs typeface="Times New Roman" panose="02020603050405020304" pitchFamily="18" charset="0"/>
              </a:rPr>
              <a:t>TARIM ARAZİLERİNİN DEĞERLEMESİ </a:t>
            </a:r>
            <a:endParaRPr lang="tr-TR" sz="2400" b="1" dirty="0" smtClean="0">
              <a:solidFill>
                <a:srgbClr val="FF0000"/>
              </a:solidFill>
              <a:latin typeface="Times New Roman" panose="02020603050405020304" pitchFamily="18" charset="0"/>
              <a:cs typeface="Times New Roman" panose="02020603050405020304" pitchFamily="18" charset="0"/>
            </a:endParaRPr>
          </a:p>
          <a:p>
            <a:pPr algn="ctr">
              <a:spcBef>
                <a:spcPct val="0"/>
              </a:spcBef>
              <a:tabLst>
                <a:tab pos="3830543" algn="l"/>
              </a:tabLst>
            </a:pPr>
            <a:r>
              <a:rPr lang="tr-TR" sz="2400" b="1" dirty="0" smtClean="0">
                <a:solidFill>
                  <a:srgbClr val="FF0000"/>
                </a:solidFill>
                <a:latin typeface="Times New Roman" panose="02020603050405020304" pitchFamily="18" charset="0"/>
                <a:cs typeface="Times New Roman" panose="02020603050405020304" pitchFamily="18" charset="0"/>
              </a:rPr>
              <a:t>NEDEN </a:t>
            </a:r>
            <a:r>
              <a:rPr lang="tr-TR" sz="2400" b="1" dirty="0">
                <a:solidFill>
                  <a:srgbClr val="FF0000"/>
                </a:solidFill>
                <a:latin typeface="Times New Roman" panose="02020603050405020304" pitchFamily="18" charset="0"/>
                <a:cs typeface="Times New Roman" panose="02020603050405020304" pitchFamily="18" charset="0"/>
              </a:rPr>
              <a:t>GEREKLİ?</a:t>
            </a:r>
          </a:p>
        </p:txBody>
      </p:sp>
      <p:graphicFrame>
        <p:nvGraphicFramePr>
          <p:cNvPr id="25" name="20 Diyagram"/>
          <p:cNvGraphicFramePr/>
          <p:nvPr>
            <p:extLst>
              <p:ext uri="{D42A27DB-BD31-4B8C-83A1-F6EECF244321}">
                <p14:modId xmlns:p14="http://schemas.microsoft.com/office/powerpoint/2010/main" val="2675560545"/>
              </p:ext>
            </p:extLst>
          </p:nvPr>
        </p:nvGraphicFramePr>
        <p:xfrm>
          <a:off x="3539504" y="908720"/>
          <a:ext cx="5352976" cy="13780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7" name="Dikdörtgen 6"/>
          <p:cNvSpPr/>
          <p:nvPr/>
        </p:nvSpPr>
        <p:spPr>
          <a:xfrm>
            <a:off x="3563888" y="2412171"/>
            <a:ext cx="5394512" cy="4401205"/>
          </a:xfrm>
          <a:prstGeom prst="rect">
            <a:avLst/>
          </a:prstGeom>
        </p:spPr>
        <p:txBody>
          <a:bodyPr wrap="square">
            <a:spAutoFit/>
          </a:bodyPr>
          <a:lstStyle/>
          <a:p>
            <a:pPr algn="ctr"/>
            <a:r>
              <a:rPr lang="tr-TR" sz="2200" dirty="0">
                <a:latin typeface="Times New Roman" pitchFamily="18" charset="0"/>
                <a:cs typeface="Times New Roman" pitchFamily="18" charset="0"/>
              </a:rPr>
              <a:t>Bu amaçları gerçekleştirmek için tarımsal arazilerde </a:t>
            </a:r>
            <a:r>
              <a:rPr lang="tr-TR" sz="2200" dirty="0" err="1">
                <a:latin typeface="Times New Roman" pitchFamily="18" charset="0"/>
                <a:cs typeface="Times New Roman" pitchFamily="18" charset="0"/>
              </a:rPr>
              <a:t>parçalılığın</a:t>
            </a:r>
            <a:r>
              <a:rPr lang="tr-TR" sz="2200" dirty="0">
                <a:latin typeface="Times New Roman" pitchFamily="18" charset="0"/>
                <a:cs typeface="Times New Roman" pitchFamily="18" charset="0"/>
              </a:rPr>
              <a:t>, parsel büyüklüklerinin asgari tarımsal arazi büyüklüklerinin altında olduğu yerler belirlenir</a:t>
            </a:r>
            <a:r>
              <a:rPr lang="tr-TR" sz="2200" dirty="0" smtClean="0">
                <a:latin typeface="Times New Roman" pitchFamily="18" charset="0"/>
                <a:cs typeface="Times New Roman" pitchFamily="18" charset="0"/>
              </a:rPr>
              <a:t>.</a:t>
            </a:r>
          </a:p>
          <a:p>
            <a:pPr algn="ctr"/>
            <a:endParaRPr lang="tr-TR" sz="2200" dirty="0">
              <a:latin typeface="Times New Roman" pitchFamily="18" charset="0"/>
              <a:cs typeface="Times New Roman" pitchFamily="18" charset="0"/>
            </a:endParaRPr>
          </a:p>
          <a:p>
            <a:pPr algn="ctr"/>
            <a:r>
              <a:rPr lang="tr-TR" sz="2200" dirty="0">
                <a:latin typeface="Times New Roman" pitchFamily="18" charset="0"/>
                <a:cs typeface="Times New Roman" pitchFamily="18" charset="0"/>
              </a:rPr>
              <a:t>Alıcı-Satıcı listelerine </a:t>
            </a:r>
            <a:r>
              <a:rPr lang="tr-TR" sz="2200" dirty="0">
                <a:solidFill>
                  <a:srgbClr val="002060"/>
                </a:solidFill>
                <a:latin typeface="Times New Roman" pitchFamily="18" charset="0"/>
                <a:cs typeface="Times New Roman" pitchFamily="18" charset="0"/>
              </a:rPr>
              <a:t>Parselin özellikleri, fiyat aralığı, il/ilçe/köy merkezine uzaklık gibi özellikleri listeye işlenir</a:t>
            </a:r>
          </a:p>
          <a:p>
            <a:pPr algn="ctr"/>
            <a:endParaRPr lang="tr-TR" sz="1600" dirty="0">
              <a:latin typeface="Times New Roman" pitchFamily="18" charset="0"/>
              <a:cs typeface="Times New Roman" pitchFamily="18" charset="0"/>
            </a:endParaRPr>
          </a:p>
          <a:p>
            <a:pPr algn="ctr"/>
            <a:r>
              <a:rPr lang="tr-TR" sz="2200" dirty="0">
                <a:latin typeface="Times New Roman" pitchFamily="18" charset="0"/>
                <a:cs typeface="Times New Roman" pitchFamily="18" charset="0"/>
              </a:rPr>
              <a:t>Satış listesinde bulunan ve ilan edilen fiyattan parsele birden fazla alıcı olması durumunda</a:t>
            </a:r>
          </a:p>
          <a:p>
            <a:pPr algn="ctr"/>
            <a:r>
              <a:rPr lang="tr-TR" sz="2200" dirty="0">
                <a:latin typeface="Times New Roman" pitchFamily="18" charset="0"/>
                <a:cs typeface="Times New Roman" pitchFamily="18" charset="0"/>
              </a:rPr>
              <a:t>Yeter geliri sağlamaya yakın alıcıdan başlayarak satışına öncelik verilir</a:t>
            </a:r>
          </a:p>
        </p:txBody>
      </p:sp>
      <p:pic>
        <p:nvPicPr>
          <p:cNvPr id="12" name="Picture 6" descr="http://arastirma.tarim.gov.tr/ktae/IcerikResimleri/AnaSayfaLogoResimleri/bakanl%C4%B1k%20logo%20PNG.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5591" y="44624"/>
            <a:ext cx="986044" cy="90988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Düz Bağlayıcı 12"/>
          <p:cNvCxnSpPr/>
          <p:nvPr/>
        </p:nvCxnSpPr>
        <p:spPr>
          <a:xfrm>
            <a:off x="1240916" y="836712"/>
            <a:ext cx="7888695"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8869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368499" y="1809691"/>
            <a:ext cx="8838009" cy="323165"/>
          </a:xfrm>
          <a:prstGeom prst="rect">
            <a:avLst/>
          </a:prstGeom>
          <a:noFill/>
        </p:spPr>
        <p:txBody>
          <a:bodyPr>
            <a:spAutoFit/>
          </a:bodyPr>
          <a:lstStyle/>
          <a:p>
            <a:pPr>
              <a:defRPr/>
            </a:pPr>
            <a:r>
              <a:rPr lang="tr-TR" sz="1500" b="1" dirty="0">
                <a:solidFill>
                  <a:srgbClr val="00B050"/>
                </a:solidFill>
              </a:rPr>
              <a:t>Tarım ve kadastro parselleri sayısallaştırıldı (Pulluk değen tüm tarım alanları belirlendi). </a:t>
            </a:r>
          </a:p>
        </p:txBody>
      </p:sp>
      <p:pic>
        <p:nvPicPr>
          <p:cNvPr id="31747" name="Resim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4657" y="3336234"/>
            <a:ext cx="238006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p:cNvPicPr>
            <a:picLocks noChangeAspect="1"/>
          </p:cNvPicPr>
          <p:nvPr/>
        </p:nvPicPr>
        <p:blipFill>
          <a:blip r:embed="rId3"/>
          <a:stretch>
            <a:fillRect/>
          </a:stretch>
        </p:blipFill>
        <p:spPr>
          <a:xfrm>
            <a:off x="2974108" y="3205085"/>
            <a:ext cx="2750020" cy="1807822"/>
          </a:xfrm>
          <a:prstGeom prst="rect">
            <a:avLst/>
          </a:prstGeom>
          <a:effectLst/>
          <a:scene3d>
            <a:camera prst="perspectiveRelaxedModerately"/>
            <a:lightRig rig="threePt" dir="t"/>
          </a:scene3d>
        </p:spPr>
      </p:pic>
      <p:sp>
        <p:nvSpPr>
          <p:cNvPr id="9" name="Metin kutusu 8"/>
          <p:cNvSpPr txBox="1"/>
          <p:nvPr/>
        </p:nvSpPr>
        <p:spPr>
          <a:xfrm>
            <a:off x="144065" y="2132856"/>
            <a:ext cx="1891065" cy="307777"/>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wrap="square">
            <a:spAutoFit/>
          </a:bodyPr>
          <a:lstStyle/>
          <a:p>
            <a:pPr>
              <a:defRPr/>
            </a:pPr>
            <a:r>
              <a:rPr lang="tr-TR" sz="1400" b="1" dirty="0">
                <a:solidFill>
                  <a:prstClr val="black"/>
                </a:solidFill>
              </a:rPr>
              <a:t>Parsel Kimlik Numarası</a:t>
            </a:r>
            <a:r>
              <a:rPr lang="tr-TR" sz="1350" dirty="0">
                <a:solidFill>
                  <a:prstClr val="black"/>
                </a:solidFill>
              </a:rPr>
              <a:t> </a:t>
            </a:r>
          </a:p>
        </p:txBody>
      </p:sp>
      <p:sp>
        <p:nvSpPr>
          <p:cNvPr id="17" name="Metin kutusu 16"/>
          <p:cNvSpPr txBox="1"/>
          <p:nvPr/>
        </p:nvSpPr>
        <p:spPr>
          <a:xfrm>
            <a:off x="144066" y="2564904"/>
            <a:ext cx="1835944" cy="523220"/>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a:spAutoFit/>
          </a:bodyPr>
          <a:lstStyle/>
          <a:p>
            <a:pPr>
              <a:defRPr/>
            </a:pPr>
            <a:r>
              <a:rPr lang="tr-TR" sz="1400" b="1" dirty="0">
                <a:solidFill>
                  <a:prstClr val="black"/>
                </a:solidFill>
              </a:rPr>
              <a:t>Malik Bilgisi,</a:t>
            </a:r>
          </a:p>
          <a:p>
            <a:pPr>
              <a:defRPr/>
            </a:pPr>
            <a:r>
              <a:rPr lang="tr-TR" sz="1400" b="1" dirty="0">
                <a:solidFill>
                  <a:prstClr val="black"/>
                </a:solidFill>
              </a:rPr>
              <a:t>Kullanıcı bilgisi </a:t>
            </a:r>
          </a:p>
        </p:txBody>
      </p:sp>
      <p:sp>
        <p:nvSpPr>
          <p:cNvPr id="18" name="Metin kutusu 17"/>
          <p:cNvSpPr txBox="1"/>
          <p:nvPr/>
        </p:nvSpPr>
        <p:spPr>
          <a:xfrm>
            <a:off x="144066" y="3212976"/>
            <a:ext cx="1835944" cy="1631216"/>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a:spAutoFit/>
          </a:bodyPr>
          <a:lstStyle/>
          <a:p>
            <a:pPr>
              <a:defRPr/>
            </a:pPr>
            <a:r>
              <a:rPr lang="tr-TR" sz="1600" b="1" dirty="0">
                <a:solidFill>
                  <a:prstClr val="black"/>
                </a:solidFill>
              </a:rPr>
              <a:t>Toprak Özellikleri</a:t>
            </a:r>
          </a:p>
          <a:p>
            <a:pPr marL="214313" indent="-214313">
              <a:buFont typeface="Wingdings" panose="05000000000000000000" pitchFamily="2" charset="2"/>
              <a:buChar char="§"/>
              <a:defRPr/>
            </a:pPr>
            <a:r>
              <a:rPr lang="tr-TR" sz="1200" dirty="0">
                <a:solidFill>
                  <a:prstClr val="black"/>
                </a:solidFill>
              </a:rPr>
              <a:t>Derinlik</a:t>
            </a:r>
          </a:p>
          <a:p>
            <a:pPr marL="214313" indent="-214313">
              <a:buFont typeface="Wingdings" panose="05000000000000000000" pitchFamily="2" charset="2"/>
              <a:buChar char="§"/>
              <a:defRPr/>
            </a:pPr>
            <a:r>
              <a:rPr lang="tr-TR" sz="1200" dirty="0">
                <a:solidFill>
                  <a:prstClr val="black"/>
                </a:solidFill>
              </a:rPr>
              <a:t>Ana materyal (Kireçli, kahverengi top.)</a:t>
            </a:r>
          </a:p>
          <a:p>
            <a:pPr marL="214313" indent="-214313">
              <a:buFont typeface="Wingdings" panose="05000000000000000000" pitchFamily="2" charset="2"/>
              <a:buChar char="§"/>
              <a:defRPr/>
            </a:pPr>
            <a:r>
              <a:rPr lang="tr-TR" sz="1200" dirty="0">
                <a:solidFill>
                  <a:prstClr val="black"/>
                </a:solidFill>
              </a:rPr>
              <a:t>Bünye</a:t>
            </a:r>
          </a:p>
          <a:p>
            <a:pPr marL="214313" indent="-214313">
              <a:buFont typeface="Wingdings" panose="05000000000000000000" pitchFamily="2" charset="2"/>
              <a:buChar char="§"/>
              <a:defRPr/>
            </a:pPr>
            <a:r>
              <a:rPr lang="tr-TR" sz="1200" dirty="0">
                <a:solidFill>
                  <a:prstClr val="black"/>
                </a:solidFill>
              </a:rPr>
              <a:t>Tuzluluk, Alkalilik</a:t>
            </a:r>
          </a:p>
          <a:p>
            <a:pPr marL="214313" indent="-214313">
              <a:buFont typeface="Wingdings" panose="05000000000000000000" pitchFamily="2" charset="2"/>
              <a:buChar char="§"/>
              <a:defRPr/>
            </a:pPr>
            <a:r>
              <a:rPr lang="tr-TR" sz="1200" dirty="0" err="1">
                <a:solidFill>
                  <a:prstClr val="black"/>
                </a:solidFill>
              </a:rPr>
              <a:t>Taşlılık</a:t>
            </a:r>
            <a:endParaRPr lang="tr-TR" sz="1200" dirty="0">
              <a:solidFill>
                <a:prstClr val="black"/>
              </a:solidFill>
            </a:endParaRPr>
          </a:p>
          <a:p>
            <a:pPr marL="214313" indent="-214313">
              <a:buFont typeface="Wingdings" panose="05000000000000000000" pitchFamily="2" charset="2"/>
              <a:buChar char="§"/>
              <a:defRPr/>
            </a:pPr>
            <a:r>
              <a:rPr lang="tr-TR" sz="1200" dirty="0">
                <a:solidFill>
                  <a:prstClr val="black"/>
                </a:solidFill>
              </a:rPr>
              <a:t>Drenaj </a:t>
            </a:r>
            <a:r>
              <a:rPr lang="tr-TR" sz="1200" dirty="0" err="1">
                <a:solidFill>
                  <a:prstClr val="black"/>
                </a:solidFill>
              </a:rPr>
              <a:t>vb</a:t>
            </a:r>
            <a:endParaRPr lang="tr-TR" sz="1200" dirty="0">
              <a:solidFill>
                <a:prstClr val="black"/>
              </a:solidFill>
            </a:endParaRPr>
          </a:p>
        </p:txBody>
      </p:sp>
      <p:sp>
        <p:nvSpPr>
          <p:cNvPr id="19" name="Metin kutusu 18"/>
          <p:cNvSpPr txBox="1"/>
          <p:nvPr/>
        </p:nvSpPr>
        <p:spPr>
          <a:xfrm>
            <a:off x="144066" y="5013176"/>
            <a:ext cx="1835944" cy="892552"/>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a:spAutoFit/>
          </a:bodyPr>
          <a:lstStyle/>
          <a:p>
            <a:pPr>
              <a:defRPr/>
            </a:pPr>
            <a:r>
              <a:rPr lang="tr-TR" sz="1600" b="1" dirty="0">
                <a:solidFill>
                  <a:prstClr val="black"/>
                </a:solidFill>
              </a:rPr>
              <a:t>Topoğrafya</a:t>
            </a:r>
          </a:p>
          <a:p>
            <a:pPr marL="214313" indent="-214313">
              <a:buFont typeface="Wingdings" panose="05000000000000000000" pitchFamily="2" charset="2"/>
              <a:buChar char="§"/>
              <a:defRPr/>
            </a:pPr>
            <a:r>
              <a:rPr lang="tr-TR" sz="1200" dirty="0">
                <a:solidFill>
                  <a:prstClr val="black"/>
                </a:solidFill>
              </a:rPr>
              <a:t>Yükseklik </a:t>
            </a:r>
          </a:p>
          <a:p>
            <a:pPr marL="214313" indent="-214313">
              <a:buFont typeface="Wingdings" panose="05000000000000000000" pitchFamily="2" charset="2"/>
              <a:buChar char="§"/>
              <a:defRPr/>
            </a:pPr>
            <a:r>
              <a:rPr lang="tr-TR" sz="1200" dirty="0">
                <a:solidFill>
                  <a:prstClr val="black"/>
                </a:solidFill>
              </a:rPr>
              <a:t>Eğim</a:t>
            </a:r>
          </a:p>
          <a:p>
            <a:pPr marL="214313" indent="-214313">
              <a:buFont typeface="Wingdings" panose="05000000000000000000" pitchFamily="2" charset="2"/>
              <a:buChar char="§"/>
              <a:defRPr/>
            </a:pPr>
            <a:r>
              <a:rPr lang="tr-TR" sz="1200" dirty="0">
                <a:solidFill>
                  <a:prstClr val="black"/>
                </a:solidFill>
              </a:rPr>
              <a:t>Bakı</a:t>
            </a:r>
          </a:p>
        </p:txBody>
      </p:sp>
      <p:sp>
        <p:nvSpPr>
          <p:cNvPr id="20" name="Metin kutusu 19">
            <a:hlinkClick r:id="rId4" action="ppaction://hlinkpres?slideindex=1&amp;slidetitle="/>
          </p:cNvPr>
          <p:cNvSpPr txBox="1"/>
          <p:nvPr/>
        </p:nvSpPr>
        <p:spPr>
          <a:xfrm>
            <a:off x="144066" y="6021288"/>
            <a:ext cx="1835944" cy="523220"/>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a:spAutoFit/>
          </a:bodyPr>
          <a:lstStyle/>
          <a:p>
            <a:pPr>
              <a:defRPr/>
            </a:pPr>
            <a:r>
              <a:rPr lang="tr-TR" sz="1400" dirty="0">
                <a:solidFill>
                  <a:prstClr val="black"/>
                </a:solidFill>
                <a:hlinkClick r:id="rId5" action="ppaction://hlinkpres?slideindex=38&amp;slidetitle=PowerPoint Sunusu"/>
              </a:rPr>
              <a:t>Kullanım</a:t>
            </a:r>
            <a:r>
              <a:rPr lang="tr-TR" sz="1400" dirty="0">
                <a:solidFill>
                  <a:prstClr val="black"/>
                </a:solidFill>
              </a:rPr>
              <a:t> </a:t>
            </a:r>
            <a:r>
              <a:rPr lang="tr-TR" sz="1400" dirty="0" smtClean="0">
                <a:solidFill>
                  <a:prstClr val="black"/>
                </a:solidFill>
              </a:rPr>
              <a:t>Şekilleri </a:t>
            </a:r>
            <a:r>
              <a:rPr lang="tr-TR" sz="1400" dirty="0">
                <a:solidFill>
                  <a:prstClr val="black"/>
                </a:solidFill>
              </a:rPr>
              <a:t>(Dikili, tarla ..)</a:t>
            </a:r>
          </a:p>
        </p:txBody>
      </p:sp>
      <p:sp>
        <p:nvSpPr>
          <p:cNvPr id="21" name="Metin kutusu 20"/>
          <p:cNvSpPr txBox="1"/>
          <p:nvPr/>
        </p:nvSpPr>
        <p:spPr>
          <a:xfrm>
            <a:off x="2183607" y="5330532"/>
            <a:ext cx="1418035" cy="1338828"/>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a:spAutoFit/>
          </a:bodyPr>
          <a:lstStyle/>
          <a:p>
            <a:pPr>
              <a:defRPr/>
            </a:pPr>
            <a:r>
              <a:rPr lang="tr-TR" sz="1400" b="1" dirty="0">
                <a:solidFill>
                  <a:prstClr val="black"/>
                </a:solidFill>
              </a:rPr>
              <a:t>İklim Bilgileri</a:t>
            </a:r>
          </a:p>
          <a:p>
            <a:pPr marL="214313" indent="-214313">
              <a:buFont typeface="Arial" panose="020B0604020202020204" pitchFamily="34" charset="0"/>
              <a:buChar char="•"/>
              <a:defRPr/>
            </a:pPr>
            <a:r>
              <a:rPr lang="tr-TR" sz="1350" dirty="0">
                <a:solidFill>
                  <a:prstClr val="black"/>
                </a:solidFill>
              </a:rPr>
              <a:t>Sıcaklık</a:t>
            </a:r>
          </a:p>
          <a:p>
            <a:pPr marL="214313" indent="-214313">
              <a:buFont typeface="Arial" panose="020B0604020202020204" pitchFamily="34" charset="0"/>
              <a:buChar char="•"/>
              <a:defRPr/>
            </a:pPr>
            <a:r>
              <a:rPr lang="tr-TR" sz="1350" dirty="0">
                <a:solidFill>
                  <a:prstClr val="black"/>
                </a:solidFill>
              </a:rPr>
              <a:t>Yağış</a:t>
            </a:r>
          </a:p>
          <a:p>
            <a:pPr marL="214313" indent="-214313">
              <a:buFont typeface="Arial" panose="020B0604020202020204" pitchFamily="34" charset="0"/>
              <a:buChar char="•"/>
              <a:defRPr/>
            </a:pPr>
            <a:r>
              <a:rPr lang="tr-TR" sz="1350" dirty="0">
                <a:solidFill>
                  <a:prstClr val="black"/>
                </a:solidFill>
              </a:rPr>
              <a:t>Buharlaşma</a:t>
            </a:r>
          </a:p>
          <a:p>
            <a:pPr marL="214313" indent="-214313">
              <a:buFont typeface="Arial" panose="020B0604020202020204" pitchFamily="34" charset="0"/>
              <a:buChar char="•"/>
              <a:defRPr/>
            </a:pPr>
            <a:r>
              <a:rPr lang="tr-TR" sz="1350" dirty="0">
                <a:solidFill>
                  <a:prstClr val="black"/>
                </a:solidFill>
              </a:rPr>
              <a:t>Güneşlenme gibi</a:t>
            </a:r>
          </a:p>
        </p:txBody>
      </p:sp>
      <p:sp>
        <p:nvSpPr>
          <p:cNvPr id="38" name="Metin kutusu 37">
            <a:hlinkClick r:id="rId6" action="ppaction://hlinkpres?slideindex=47&amp;slidetitle=PowerPoint Sunusu"/>
          </p:cNvPr>
          <p:cNvSpPr txBox="1"/>
          <p:nvPr/>
        </p:nvSpPr>
        <p:spPr>
          <a:xfrm>
            <a:off x="3707607" y="5804401"/>
            <a:ext cx="845344" cy="507831"/>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a:spAutoFit/>
          </a:bodyPr>
          <a:lstStyle/>
          <a:p>
            <a:pPr>
              <a:defRPr/>
            </a:pPr>
            <a:r>
              <a:rPr lang="tr-TR" sz="1350" dirty="0">
                <a:solidFill>
                  <a:prstClr val="black"/>
                </a:solidFill>
              </a:rPr>
              <a:t>Sulama </a:t>
            </a:r>
          </a:p>
          <a:p>
            <a:pPr>
              <a:defRPr/>
            </a:pPr>
            <a:r>
              <a:rPr lang="tr-TR" sz="1350" dirty="0">
                <a:solidFill>
                  <a:prstClr val="black"/>
                </a:solidFill>
                <a:hlinkClick r:id="" action="ppaction://noaction"/>
              </a:rPr>
              <a:t>Bilgileri</a:t>
            </a:r>
            <a:endParaRPr lang="tr-TR" sz="1350" dirty="0">
              <a:solidFill>
                <a:prstClr val="black"/>
              </a:solidFill>
            </a:endParaRPr>
          </a:p>
        </p:txBody>
      </p:sp>
      <p:sp>
        <p:nvSpPr>
          <p:cNvPr id="39" name="Metin kutusu 38"/>
          <p:cNvSpPr txBox="1"/>
          <p:nvPr/>
        </p:nvSpPr>
        <p:spPr>
          <a:xfrm>
            <a:off x="6706791" y="4865385"/>
            <a:ext cx="1835944" cy="507831"/>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a:spAutoFit/>
          </a:bodyPr>
          <a:lstStyle/>
          <a:p>
            <a:pPr>
              <a:defRPr/>
            </a:pPr>
            <a:r>
              <a:rPr lang="tr-TR" sz="1350" dirty="0">
                <a:solidFill>
                  <a:prstClr val="black"/>
                </a:solidFill>
              </a:rPr>
              <a:t>Parsel Bazında</a:t>
            </a:r>
          </a:p>
          <a:p>
            <a:pPr>
              <a:defRPr/>
            </a:pPr>
            <a:r>
              <a:rPr lang="tr-TR" sz="1350" dirty="0" smtClean="0">
                <a:solidFill>
                  <a:prstClr val="black"/>
                </a:solidFill>
                <a:hlinkClick r:id="" action="ppaction://noaction"/>
              </a:rPr>
              <a:t>Maliyet</a:t>
            </a:r>
            <a:r>
              <a:rPr lang="tr-TR" sz="1350" dirty="0" smtClean="0">
                <a:solidFill>
                  <a:prstClr val="black"/>
                </a:solidFill>
              </a:rPr>
              <a:t> </a:t>
            </a:r>
            <a:endParaRPr lang="tr-TR" sz="1350" dirty="0">
              <a:solidFill>
                <a:prstClr val="black"/>
              </a:solidFill>
            </a:endParaRPr>
          </a:p>
        </p:txBody>
      </p:sp>
      <p:sp>
        <p:nvSpPr>
          <p:cNvPr id="40" name="Metin kutusu 39"/>
          <p:cNvSpPr txBox="1"/>
          <p:nvPr/>
        </p:nvSpPr>
        <p:spPr>
          <a:xfrm>
            <a:off x="4691062" y="5756776"/>
            <a:ext cx="1833563" cy="523220"/>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tr-TR" sz="1400" dirty="0">
                <a:solidFill>
                  <a:prstClr val="black"/>
                </a:solidFill>
              </a:rPr>
              <a:t>Parsel Bazında </a:t>
            </a:r>
          </a:p>
          <a:p>
            <a:pPr algn="ctr">
              <a:defRPr/>
            </a:pPr>
            <a:r>
              <a:rPr lang="tr-TR" sz="1400" dirty="0">
                <a:solidFill>
                  <a:prstClr val="black"/>
                </a:solidFill>
                <a:hlinkClick r:id="" action="ppaction://noaction"/>
              </a:rPr>
              <a:t>Verim</a:t>
            </a:r>
            <a:r>
              <a:rPr lang="tr-TR" sz="1400" dirty="0">
                <a:solidFill>
                  <a:prstClr val="black"/>
                </a:solidFill>
                <a:hlinkClick r:id="rId7" action="ppaction://hlinkpres?slideindex=42&amp;slidetitle=PowerPoint Sunusu"/>
              </a:rPr>
              <a:t> </a:t>
            </a:r>
            <a:r>
              <a:rPr lang="tr-TR" sz="1400" dirty="0">
                <a:solidFill>
                  <a:prstClr val="black"/>
                </a:solidFill>
              </a:rPr>
              <a:t> </a:t>
            </a:r>
          </a:p>
        </p:txBody>
      </p:sp>
      <p:sp>
        <p:nvSpPr>
          <p:cNvPr id="41" name="Metin kutusu 40"/>
          <p:cNvSpPr txBox="1"/>
          <p:nvPr/>
        </p:nvSpPr>
        <p:spPr>
          <a:xfrm>
            <a:off x="6736556" y="3068960"/>
            <a:ext cx="1832373" cy="707886"/>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wrap="square">
            <a:spAutoFit/>
          </a:bodyPr>
          <a:lstStyle/>
          <a:p>
            <a:pPr>
              <a:defRPr/>
            </a:pPr>
            <a:r>
              <a:rPr lang="tr-TR" sz="1600" dirty="0">
                <a:solidFill>
                  <a:prstClr val="black"/>
                </a:solidFill>
              </a:rPr>
              <a:t>Yöresel Alışkanlıklar</a:t>
            </a:r>
          </a:p>
          <a:p>
            <a:pPr marL="214313" indent="-214313">
              <a:buFont typeface="Wingdings" panose="05000000000000000000" pitchFamily="2" charset="2"/>
              <a:buChar char="§"/>
              <a:defRPr/>
            </a:pPr>
            <a:r>
              <a:rPr lang="tr-TR" sz="1200" dirty="0" smtClean="0">
                <a:solidFill>
                  <a:prstClr val="black"/>
                </a:solidFill>
              </a:rPr>
              <a:t>Münavebe </a:t>
            </a:r>
          </a:p>
          <a:p>
            <a:pPr marL="214313" indent="-214313">
              <a:buFont typeface="Wingdings" panose="05000000000000000000" pitchFamily="2" charset="2"/>
              <a:buChar char="§"/>
              <a:defRPr/>
            </a:pPr>
            <a:r>
              <a:rPr lang="tr-TR" sz="1200" dirty="0" smtClean="0">
                <a:solidFill>
                  <a:prstClr val="black"/>
                </a:solidFill>
              </a:rPr>
              <a:t>Teknoloji kullanımı</a:t>
            </a:r>
            <a:endParaRPr lang="tr-TR" sz="1200" dirty="0">
              <a:solidFill>
                <a:prstClr val="black"/>
              </a:solidFill>
            </a:endParaRPr>
          </a:p>
        </p:txBody>
      </p:sp>
      <p:sp>
        <p:nvSpPr>
          <p:cNvPr id="42" name="Metin kutusu 41"/>
          <p:cNvSpPr txBox="1"/>
          <p:nvPr/>
        </p:nvSpPr>
        <p:spPr>
          <a:xfrm>
            <a:off x="6736557" y="3861300"/>
            <a:ext cx="1832372" cy="892552"/>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a:spAutoFit/>
          </a:bodyPr>
          <a:lstStyle/>
          <a:p>
            <a:pPr>
              <a:defRPr/>
            </a:pPr>
            <a:r>
              <a:rPr lang="tr-TR" sz="1600" dirty="0">
                <a:solidFill>
                  <a:prstClr val="black"/>
                </a:solidFill>
              </a:rPr>
              <a:t>Tarımsal Girdi </a:t>
            </a:r>
          </a:p>
          <a:p>
            <a:pPr marL="214313" indent="-214313">
              <a:buFont typeface="Wingdings" panose="05000000000000000000" pitchFamily="2" charset="2"/>
              <a:buChar char="§"/>
              <a:defRPr/>
            </a:pPr>
            <a:r>
              <a:rPr lang="tr-TR" sz="1200" dirty="0">
                <a:solidFill>
                  <a:prstClr val="black"/>
                </a:solidFill>
              </a:rPr>
              <a:t>Tohum</a:t>
            </a:r>
          </a:p>
          <a:p>
            <a:pPr marL="214313" indent="-214313">
              <a:buFont typeface="Wingdings" panose="05000000000000000000" pitchFamily="2" charset="2"/>
              <a:buChar char="§"/>
              <a:defRPr/>
            </a:pPr>
            <a:r>
              <a:rPr lang="tr-TR" sz="1200" dirty="0">
                <a:solidFill>
                  <a:prstClr val="black"/>
                </a:solidFill>
              </a:rPr>
              <a:t>İlaç </a:t>
            </a:r>
          </a:p>
          <a:p>
            <a:pPr marL="214313" indent="-214313">
              <a:buFont typeface="Wingdings" panose="05000000000000000000" pitchFamily="2" charset="2"/>
              <a:buChar char="§"/>
              <a:defRPr/>
            </a:pPr>
            <a:r>
              <a:rPr lang="tr-TR" sz="1200" dirty="0">
                <a:solidFill>
                  <a:prstClr val="black"/>
                </a:solidFill>
              </a:rPr>
              <a:t>Kimyevi Gübre</a:t>
            </a:r>
          </a:p>
        </p:txBody>
      </p:sp>
      <p:sp>
        <p:nvSpPr>
          <p:cNvPr id="43" name="Metin kutusu 42"/>
          <p:cNvSpPr txBox="1"/>
          <p:nvPr/>
        </p:nvSpPr>
        <p:spPr>
          <a:xfrm>
            <a:off x="6736557" y="2132856"/>
            <a:ext cx="2318147" cy="861774"/>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a:spAutoFit/>
          </a:bodyPr>
          <a:lstStyle/>
          <a:p>
            <a:pPr>
              <a:defRPr/>
            </a:pPr>
            <a:r>
              <a:rPr lang="tr-TR" sz="1400" dirty="0">
                <a:solidFill>
                  <a:prstClr val="black"/>
                </a:solidFill>
              </a:rPr>
              <a:t>Uzaklıklar ve mekanizasyon</a:t>
            </a:r>
          </a:p>
          <a:p>
            <a:pPr marL="214313" indent="-214313">
              <a:buFont typeface="Wingdings" panose="05000000000000000000" pitchFamily="2" charset="2"/>
              <a:buChar char="§"/>
              <a:defRPr/>
            </a:pPr>
            <a:r>
              <a:rPr lang="tr-TR" sz="1200" dirty="0">
                <a:solidFill>
                  <a:prstClr val="black"/>
                </a:solidFill>
              </a:rPr>
              <a:t>Pazara</a:t>
            </a:r>
          </a:p>
          <a:p>
            <a:pPr marL="214313" indent="-214313">
              <a:buFont typeface="Wingdings" panose="05000000000000000000" pitchFamily="2" charset="2"/>
              <a:buChar char="§"/>
              <a:defRPr/>
            </a:pPr>
            <a:r>
              <a:rPr lang="tr-TR" sz="1200" dirty="0">
                <a:solidFill>
                  <a:prstClr val="black"/>
                </a:solidFill>
              </a:rPr>
              <a:t>Köy Merkezine</a:t>
            </a:r>
          </a:p>
          <a:p>
            <a:pPr marL="214313" indent="-214313">
              <a:buFont typeface="Wingdings" panose="05000000000000000000" pitchFamily="2" charset="2"/>
              <a:buChar char="§"/>
              <a:defRPr/>
            </a:pPr>
            <a:r>
              <a:rPr lang="tr-TR" sz="1200" dirty="0">
                <a:solidFill>
                  <a:prstClr val="black"/>
                </a:solidFill>
              </a:rPr>
              <a:t>İşletme Merkezine</a:t>
            </a:r>
          </a:p>
        </p:txBody>
      </p:sp>
      <p:sp>
        <p:nvSpPr>
          <p:cNvPr id="92" name="Dikdörtgen 91"/>
          <p:cNvSpPr/>
          <p:nvPr/>
        </p:nvSpPr>
        <p:spPr>
          <a:xfrm>
            <a:off x="1757362" y="2243241"/>
            <a:ext cx="5694958" cy="738664"/>
          </a:xfrm>
          <a:prstGeom prst="rect">
            <a:avLst/>
          </a:prstGeom>
        </p:spPr>
        <p:txBody>
          <a:bodyPr wrap="square">
            <a:spAutoFit/>
          </a:bodyPr>
          <a:lstStyle/>
          <a:p>
            <a:pPr marL="557213" lvl="2" indent="-257175">
              <a:buFont typeface="Wingdings" panose="05000000000000000000" pitchFamily="2" charset="2"/>
              <a:buChar char="Ø"/>
              <a:defRPr/>
            </a:pPr>
            <a:r>
              <a:rPr lang="tr-TR" sz="1400" b="1" kern="0" dirty="0" smtClean="0">
                <a:solidFill>
                  <a:srgbClr val="FF0000"/>
                </a:solidFill>
              </a:rPr>
              <a:t>Toplam Kadastro   </a:t>
            </a:r>
            <a:r>
              <a:rPr lang="tr-TR" sz="1400" b="1" kern="0" dirty="0">
                <a:solidFill>
                  <a:srgbClr val="FF0000"/>
                </a:solidFill>
              </a:rPr>
              <a:t>Parseli </a:t>
            </a:r>
            <a:r>
              <a:rPr lang="tr-TR" sz="1400" b="1" kern="0" dirty="0" smtClean="0">
                <a:solidFill>
                  <a:srgbClr val="FF0000"/>
                </a:solidFill>
              </a:rPr>
              <a:t>sayısı               52.340.076 </a:t>
            </a:r>
            <a:r>
              <a:rPr lang="tr-TR" sz="1400" b="1" kern="0" dirty="0">
                <a:solidFill>
                  <a:srgbClr val="FF0000"/>
                </a:solidFill>
              </a:rPr>
              <a:t>Adet</a:t>
            </a:r>
          </a:p>
          <a:p>
            <a:pPr marL="557213" lvl="2" indent="-257175">
              <a:buFont typeface="Wingdings" panose="05000000000000000000" pitchFamily="2" charset="2"/>
              <a:buChar char="Ø"/>
              <a:defRPr/>
            </a:pPr>
            <a:r>
              <a:rPr lang="tr-TR" sz="1400" b="1" kern="0" dirty="0" smtClean="0">
                <a:solidFill>
                  <a:srgbClr val="FF0000"/>
                </a:solidFill>
              </a:rPr>
              <a:t>Tarım Yapılan </a:t>
            </a:r>
            <a:r>
              <a:rPr lang="tr-TR" sz="1400" b="1" kern="0" dirty="0">
                <a:solidFill>
                  <a:srgbClr val="FF0000"/>
                </a:solidFill>
              </a:rPr>
              <a:t>Kadastro Parseli   </a:t>
            </a:r>
            <a:r>
              <a:rPr lang="tr-TR" sz="1400" b="1" kern="0" dirty="0" smtClean="0">
                <a:solidFill>
                  <a:srgbClr val="FF0000"/>
                </a:solidFill>
              </a:rPr>
              <a:t>             28.347.419 </a:t>
            </a:r>
            <a:r>
              <a:rPr lang="tr-TR" sz="1400" b="1" kern="0" dirty="0">
                <a:solidFill>
                  <a:srgbClr val="FF0000"/>
                </a:solidFill>
              </a:rPr>
              <a:t>Adet</a:t>
            </a:r>
          </a:p>
          <a:p>
            <a:pPr marL="557213" lvl="2" indent="-257175">
              <a:buFont typeface="Wingdings" panose="05000000000000000000" pitchFamily="2" charset="2"/>
              <a:buChar char="Ø"/>
              <a:defRPr/>
            </a:pPr>
            <a:r>
              <a:rPr lang="tr-TR" sz="1400" b="1" kern="0" dirty="0">
                <a:solidFill>
                  <a:srgbClr val="FF0000"/>
                </a:solidFill>
              </a:rPr>
              <a:t>Tarım Parseli 		</a:t>
            </a:r>
            <a:r>
              <a:rPr lang="tr-TR" sz="1400" b="1" kern="0" dirty="0" smtClean="0">
                <a:solidFill>
                  <a:srgbClr val="FF0000"/>
                </a:solidFill>
              </a:rPr>
              <a:t>                32.584.695 </a:t>
            </a:r>
            <a:r>
              <a:rPr lang="tr-TR" sz="1400" b="1" kern="0" dirty="0">
                <a:solidFill>
                  <a:srgbClr val="FF0000"/>
                </a:solidFill>
              </a:rPr>
              <a:t>Adet</a:t>
            </a:r>
          </a:p>
        </p:txBody>
      </p:sp>
      <p:sp>
        <p:nvSpPr>
          <p:cNvPr id="45" name="Metin kutusu 44"/>
          <p:cNvSpPr txBox="1"/>
          <p:nvPr/>
        </p:nvSpPr>
        <p:spPr>
          <a:xfrm>
            <a:off x="6731794" y="6161529"/>
            <a:ext cx="2052638" cy="507831"/>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a:spAutoFit/>
          </a:bodyPr>
          <a:lstStyle/>
          <a:p>
            <a:pPr>
              <a:defRPr/>
            </a:pPr>
            <a:r>
              <a:rPr lang="tr-TR" sz="1350" b="1" dirty="0">
                <a:solidFill>
                  <a:srgbClr val="C00000"/>
                </a:solidFill>
              </a:rPr>
              <a:t>Parsel ve Ürün Bazında</a:t>
            </a:r>
          </a:p>
          <a:p>
            <a:pPr>
              <a:defRPr/>
            </a:pPr>
            <a:r>
              <a:rPr lang="tr-TR" sz="1350" b="1" dirty="0">
                <a:solidFill>
                  <a:srgbClr val="C00000"/>
                </a:solidFill>
              </a:rPr>
              <a:t>Net gelirler</a:t>
            </a:r>
          </a:p>
        </p:txBody>
      </p:sp>
      <p:sp>
        <p:nvSpPr>
          <p:cNvPr id="46" name="Metin kutusu 45"/>
          <p:cNvSpPr txBox="1"/>
          <p:nvPr/>
        </p:nvSpPr>
        <p:spPr>
          <a:xfrm>
            <a:off x="6707981" y="5513457"/>
            <a:ext cx="2101454" cy="507831"/>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a:spAutoFit/>
          </a:bodyPr>
          <a:lstStyle/>
          <a:p>
            <a:pPr>
              <a:defRPr/>
            </a:pPr>
            <a:r>
              <a:rPr lang="tr-TR" sz="1350" dirty="0">
                <a:solidFill>
                  <a:prstClr val="black"/>
                </a:solidFill>
              </a:rPr>
              <a:t>Çiftlik avlusu ürün fiyatları (Pazarlama veri tabanı)</a:t>
            </a:r>
          </a:p>
        </p:txBody>
      </p:sp>
      <p:cxnSp>
        <p:nvCxnSpPr>
          <p:cNvPr id="35" name="Düz Ok Bağlayıcısı 34"/>
          <p:cNvCxnSpPr/>
          <p:nvPr/>
        </p:nvCxnSpPr>
        <p:spPr>
          <a:xfrm>
            <a:off x="1277541" y="3861300"/>
            <a:ext cx="0" cy="2213372"/>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Düz Ok Bağlayıcısı 36"/>
          <p:cNvCxnSpPr/>
          <p:nvPr/>
        </p:nvCxnSpPr>
        <p:spPr>
          <a:xfrm>
            <a:off x="1277541" y="6022284"/>
            <a:ext cx="3509963" cy="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Düz Ok Bağlayıcısı 61"/>
          <p:cNvCxnSpPr/>
          <p:nvPr/>
        </p:nvCxnSpPr>
        <p:spPr>
          <a:xfrm flipH="1">
            <a:off x="5787628" y="4400654"/>
            <a:ext cx="919163" cy="1354931"/>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Düz Ok Bağlayıcısı 67"/>
          <p:cNvCxnSpPr>
            <a:endCxn id="40" idx="0"/>
          </p:cNvCxnSpPr>
          <p:nvPr/>
        </p:nvCxnSpPr>
        <p:spPr>
          <a:xfrm flipH="1">
            <a:off x="5607844" y="3591029"/>
            <a:ext cx="1123950" cy="2165747"/>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Düz Ok Bağlayıcısı 68"/>
          <p:cNvCxnSpPr/>
          <p:nvPr/>
        </p:nvCxnSpPr>
        <p:spPr>
          <a:xfrm flipH="1">
            <a:off x="7697392" y="2492896"/>
            <a:ext cx="55958" cy="2424681"/>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Slayt Numarası Yer Tutucusu 3"/>
          <p:cNvSpPr>
            <a:spLocks noGrp="1"/>
          </p:cNvSpPr>
          <p:nvPr>
            <p:ph type="sldNum" sz="quarter" idx="10"/>
          </p:nvPr>
        </p:nvSpPr>
        <p:spPr/>
        <p:txBody>
          <a:bodyPr/>
          <a:lstStyle/>
          <a:p>
            <a:pPr>
              <a:defRPr/>
            </a:pPr>
            <a:fld id="{0C0B63CE-DB1E-440C-BF79-E2DD5F3522D2}" type="slidenum">
              <a:rPr lang="tr-TR" altLang="tr-TR" smtClean="0">
                <a:solidFill>
                  <a:prstClr val="black">
                    <a:tint val="75000"/>
                  </a:prstClr>
                </a:solidFill>
              </a:rPr>
              <a:pPr>
                <a:defRPr/>
              </a:pPr>
              <a:t>22</a:t>
            </a:fld>
            <a:endParaRPr lang="tr-TR" altLang="tr-TR" dirty="0">
              <a:solidFill>
                <a:prstClr val="black">
                  <a:tint val="75000"/>
                </a:prstClr>
              </a:solidFill>
            </a:endParaRPr>
          </a:p>
        </p:txBody>
      </p:sp>
      <p:sp>
        <p:nvSpPr>
          <p:cNvPr id="5" name="Metin kutusu 4"/>
          <p:cNvSpPr txBox="1"/>
          <p:nvPr/>
        </p:nvSpPr>
        <p:spPr>
          <a:xfrm>
            <a:off x="1547664" y="116632"/>
            <a:ext cx="6956776" cy="461665"/>
          </a:xfrm>
          <a:prstGeom prst="rect">
            <a:avLst/>
          </a:prstGeom>
          <a:noFill/>
        </p:spPr>
        <p:txBody>
          <a:bodyPr wrap="none" rtlCol="0">
            <a:spAutoFit/>
          </a:bodyPr>
          <a:lstStyle/>
          <a:p>
            <a:r>
              <a:rPr lang="tr-TR" sz="2400" b="1" dirty="0" smtClean="0">
                <a:solidFill>
                  <a:srgbClr val="FF0000"/>
                </a:solidFill>
              </a:rPr>
              <a:t>TARBİL VE TARIM ARAZİLERİ DEĞERLEMEDE VİZYONU</a:t>
            </a:r>
            <a:endParaRPr lang="tr-TR" sz="2400" b="1" dirty="0">
              <a:solidFill>
                <a:srgbClr val="FF0000"/>
              </a:solidFill>
            </a:endParaRPr>
          </a:p>
        </p:txBody>
      </p:sp>
      <p:pic>
        <p:nvPicPr>
          <p:cNvPr id="28" name="Picture 6" descr="http://arastirma.tarim.gov.tr/ktae/IcerikResimleri/AnaSayfaLogoResimleri/bakanl%C4%B1k%20logo%20PN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91" y="44624"/>
            <a:ext cx="986044" cy="909887"/>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Düz Bağlayıcı 28"/>
          <p:cNvCxnSpPr/>
          <p:nvPr/>
        </p:nvCxnSpPr>
        <p:spPr>
          <a:xfrm>
            <a:off x="1240916" y="908720"/>
            <a:ext cx="788869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34" name="Grup 33"/>
          <p:cNvGrpSpPr/>
          <p:nvPr/>
        </p:nvGrpSpPr>
        <p:grpSpPr>
          <a:xfrm>
            <a:off x="-62036" y="980728"/>
            <a:ext cx="1681708" cy="467742"/>
            <a:chOff x="0" y="7557"/>
            <a:chExt cx="1872485" cy="467742"/>
          </a:xfrm>
        </p:grpSpPr>
        <p:sp>
          <p:nvSpPr>
            <p:cNvPr id="75" name="Köşeli Çift Ayraç 74"/>
            <p:cNvSpPr/>
            <p:nvPr/>
          </p:nvSpPr>
          <p:spPr>
            <a:xfrm>
              <a:off x="0" y="7557"/>
              <a:ext cx="1872485" cy="467742"/>
            </a:xfrm>
            <a:prstGeom prst="chevron">
              <a:avLst/>
            </a:prstGeom>
            <a:solidFill>
              <a:srgbClr val="00B05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76" name="Köşeli Çift Ayraç 4"/>
            <p:cNvSpPr/>
            <p:nvPr/>
          </p:nvSpPr>
          <p:spPr>
            <a:xfrm>
              <a:off x="233871" y="7557"/>
              <a:ext cx="1404743" cy="4677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tr-TR" sz="1600" kern="1200" dirty="0" smtClean="0"/>
                <a:t>Arazi Bilgi Sistemi</a:t>
              </a:r>
              <a:endParaRPr lang="en-US" sz="1600" kern="1200" dirty="0"/>
            </a:p>
          </p:txBody>
        </p:sp>
      </p:grpSp>
      <p:grpSp>
        <p:nvGrpSpPr>
          <p:cNvPr id="36" name="Grup 35"/>
          <p:cNvGrpSpPr/>
          <p:nvPr/>
        </p:nvGrpSpPr>
        <p:grpSpPr>
          <a:xfrm>
            <a:off x="2438662" y="1014553"/>
            <a:ext cx="1053218" cy="421288"/>
            <a:chOff x="603896" y="-442256"/>
            <a:chExt cx="1053218" cy="421288"/>
          </a:xfrm>
        </p:grpSpPr>
        <p:sp>
          <p:nvSpPr>
            <p:cNvPr id="73" name="Köşeli Çift Ayraç 72"/>
            <p:cNvSpPr/>
            <p:nvPr/>
          </p:nvSpPr>
          <p:spPr>
            <a:xfrm>
              <a:off x="603896" y="-442255"/>
              <a:ext cx="1053218" cy="421287"/>
            </a:xfrm>
            <a:prstGeom prst="chevron">
              <a:avLst/>
            </a:prstGeom>
            <a:solidFill>
              <a:srgbClr val="FF8001"/>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74" name="Köşeli Çift Ayraç 6"/>
            <p:cNvSpPr/>
            <p:nvPr/>
          </p:nvSpPr>
          <p:spPr>
            <a:xfrm>
              <a:off x="823068" y="-442256"/>
              <a:ext cx="631931" cy="4212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r>
                <a:rPr lang="tr-TR" sz="1000" b="1" kern="1200" dirty="0" smtClean="0"/>
                <a:t>Hayvan Kayıt Sistemi</a:t>
              </a:r>
              <a:endParaRPr lang="en-US" sz="1000" b="1" kern="1200" dirty="0"/>
            </a:p>
          </p:txBody>
        </p:sp>
      </p:grpSp>
      <p:grpSp>
        <p:nvGrpSpPr>
          <p:cNvPr id="44" name="Grup 43"/>
          <p:cNvGrpSpPr/>
          <p:nvPr/>
        </p:nvGrpSpPr>
        <p:grpSpPr>
          <a:xfrm>
            <a:off x="1502558" y="1003955"/>
            <a:ext cx="1053218" cy="421287"/>
            <a:chOff x="2665950" y="41384"/>
            <a:chExt cx="1053218" cy="421287"/>
          </a:xfrm>
        </p:grpSpPr>
        <p:sp>
          <p:nvSpPr>
            <p:cNvPr id="71" name="Köşeli Çift Ayraç 70"/>
            <p:cNvSpPr/>
            <p:nvPr/>
          </p:nvSpPr>
          <p:spPr>
            <a:xfrm>
              <a:off x="2665950" y="41384"/>
              <a:ext cx="1053218" cy="421287"/>
            </a:xfrm>
            <a:prstGeom prst="chevron">
              <a:avLst/>
            </a:prstGeom>
            <a:solidFill>
              <a:srgbClr val="FF8001"/>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72" name="Köşeli Çift Ayraç 8"/>
            <p:cNvSpPr/>
            <p:nvPr/>
          </p:nvSpPr>
          <p:spPr>
            <a:xfrm>
              <a:off x="2838845" y="41384"/>
              <a:ext cx="719357" cy="4212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r>
                <a:rPr lang="tr-TR" sz="1000" b="1" kern="1200" dirty="0" smtClean="0"/>
                <a:t>İşletme Kayıt Sistemi</a:t>
              </a:r>
              <a:endParaRPr lang="en-US" sz="1000" b="1" kern="1200" dirty="0"/>
            </a:p>
          </p:txBody>
        </p:sp>
      </p:grpSp>
      <p:grpSp>
        <p:nvGrpSpPr>
          <p:cNvPr id="47" name="Grup 46"/>
          <p:cNvGrpSpPr/>
          <p:nvPr/>
        </p:nvGrpSpPr>
        <p:grpSpPr>
          <a:xfrm>
            <a:off x="3374766" y="1014555"/>
            <a:ext cx="1053218" cy="421287"/>
            <a:chOff x="3663523" y="41384"/>
            <a:chExt cx="1053218" cy="421287"/>
          </a:xfrm>
        </p:grpSpPr>
        <p:sp>
          <p:nvSpPr>
            <p:cNvPr id="67" name="Köşeli Çift Ayraç 66"/>
            <p:cNvSpPr/>
            <p:nvPr/>
          </p:nvSpPr>
          <p:spPr>
            <a:xfrm>
              <a:off x="3663523" y="41384"/>
              <a:ext cx="1053218" cy="421287"/>
            </a:xfrm>
            <a:prstGeom prst="chevron">
              <a:avLst/>
            </a:prstGeom>
            <a:solidFill>
              <a:srgbClr val="FF8001"/>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70" name="Köşeli Çift Ayraç 10"/>
            <p:cNvSpPr/>
            <p:nvPr/>
          </p:nvSpPr>
          <p:spPr>
            <a:xfrm>
              <a:off x="3874167" y="41384"/>
              <a:ext cx="631931" cy="4212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r>
                <a:rPr lang="tr-TR" sz="1000" b="1" kern="1200" dirty="0" smtClean="0"/>
                <a:t>İlişkili Veri tabanları</a:t>
              </a:r>
              <a:endParaRPr lang="en-US" sz="1000" b="1" kern="1200" dirty="0"/>
            </a:p>
          </p:txBody>
        </p:sp>
      </p:grpSp>
      <p:grpSp>
        <p:nvGrpSpPr>
          <p:cNvPr id="48" name="Grup 47"/>
          <p:cNvGrpSpPr/>
          <p:nvPr/>
        </p:nvGrpSpPr>
        <p:grpSpPr>
          <a:xfrm>
            <a:off x="4330107" y="1014555"/>
            <a:ext cx="1250005" cy="421287"/>
            <a:chOff x="4611419" y="41384"/>
            <a:chExt cx="1053218" cy="421287"/>
          </a:xfrm>
        </p:grpSpPr>
        <p:sp>
          <p:nvSpPr>
            <p:cNvPr id="65" name="Köşeli Çift Ayraç 64"/>
            <p:cNvSpPr/>
            <p:nvPr/>
          </p:nvSpPr>
          <p:spPr>
            <a:xfrm>
              <a:off x="4611419" y="41384"/>
              <a:ext cx="1053218" cy="421287"/>
            </a:xfrm>
            <a:prstGeom prst="chevron">
              <a:avLst/>
            </a:prstGeom>
            <a:solidFill>
              <a:srgbClr val="FF8001"/>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66" name="Köşeli Çift Ayraç 12"/>
            <p:cNvSpPr/>
            <p:nvPr/>
          </p:nvSpPr>
          <p:spPr>
            <a:xfrm>
              <a:off x="4822063" y="41384"/>
              <a:ext cx="631931" cy="4212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r>
                <a:rPr lang="tr-TR" sz="1000" b="1" kern="1200" dirty="0" smtClean="0"/>
                <a:t>Zirai- Meteoroloji İstasyonları</a:t>
              </a:r>
              <a:endParaRPr lang="en-US" sz="1000" b="1" kern="1200" dirty="0"/>
            </a:p>
          </p:txBody>
        </p:sp>
      </p:grpSp>
      <p:grpSp>
        <p:nvGrpSpPr>
          <p:cNvPr id="49" name="Grup 48"/>
          <p:cNvGrpSpPr/>
          <p:nvPr/>
        </p:nvGrpSpPr>
        <p:grpSpPr>
          <a:xfrm>
            <a:off x="5462998" y="1014555"/>
            <a:ext cx="1053218" cy="421287"/>
            <a:chOff x="5559316" y="41384"/>
            <a:chExt cx="1053218" cy="421287"/>
          </a:xfrm>
        </p:grpSpPr>
        <p:sp>
          <p:nvSpPr>
            <p:cNvPr id="63" name="Köşeli Çift Ayraç 62"/>
            <p:cNvSpPr/>
            <p:nvPr/>
          </p:nvSpPr>
          <p:spPr>
            <a:xfrm>
              <a:off x="5559316" y="41384"/>
              <a:ext cx="1053218" cy="421287"/>
            </a:xfrm>
            <a:prstGeom prst="chevron">
              <a:avLst/>
            </a:prstGeom>
            <a:solidFill>
              <a:srgbClr val="FF8001"/>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64" name="Köşeli Çift Ayraç 14"/>
            <p:cNvSpPr/>
            <p:nvPr/>
          </p:nvSpPr>
          <p:spPr>
            <a:xfrm>
              <a:off x="5769960" y="41384"/>
              <a:ext cx="631931" cy="4212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r>
                <a:rPr lang="tr-TR" sz="1000" b="1" kern="1200" dirty="0" smtClean="0"/>
                <a:t>Tarımsal Riskler</a:t>
              </a:r>
              <a:endParaRPr lang="en-US" sz="1000" b="1" kern="1200" dirty="0"/>
            </a:p>
          </p:txBody>
        </p:sp>
      </p:grpSp>
      <p:grpSp>
        <p:nvGrpSpPr>
          <p:cNvPr id="51" name="Grup 50"/>
          <p:cNvGrpSpPr/>
          <p:nvPr/>
        </p:nvGrpSpPr>
        <p:grpSpPr>
          <a:xfrm>
            <a:off x="6372200" y="1014555"/>
            <a:ext cx="1008112" cy="421287"/>
            <a:chOff x="7455109" y="41384"/>
            <a:chExt cx="1053218" cy="421287"/>
          </a:xfrm>
        </p:grpSpPr>
        <p:sp>
          <p:nvSpPr>
            <p:cNvPr id="58" name="Köşeli Çift Ayraç 57"/>
            <p:cNvSpPr/>
            <p:nvPr/>
          </p:nvSpPr>
          <p:spPr>
            <a:xfrm>
              <a:off x="7455109" y="41384"/>
              <a:ext cx="1053218" cy="421287"/>
            </a:xfrm>
            <a:prstGeom prst="chevron">
              <a:avLst/>
            </a:prstGeom>
            <a:solidFill>
              <a:srgbClr val="FF8001"/>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59" name="Köşeli Çift Ayraç 18"/>
            <p:cNvSpPr/>
            <p:nvPr/>
          </p:nvSpPr>
          <p:spPr>
            <a:xfrm>
              <a:off x="7665753" y="41384"/>
              <a:ext cx="631931" cy="4212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r>
                <a:rPr lang="tr-TR" sz="1000" b="1" kern="1200" dirty="0" smtClean="0"/>
                <a:t>Örgütler</a:t>
              </a:r>
              <a:endParaRPr lang="en-US" sz="1000" b="1" kern="1200" dirty="0"/>
            </a:p>
          </p:txBody>
        </p:sp>
      </p:grpSp>
      <p:grpSp>
        <p:nvGrpSpPr>
          <p:cNvPr id="52" name="Grup 51"/>
          <p:cNvGrpSpPr/>
          <p:nvPr/>
        </p:nvGrpSpPr>
        <p:grpSpPr>
          <a:xfrm>
            <a:off x="7263198" y="1014555"/>
            <a:ext cx="1053218" cy="421287"/>
            <a:chOff x="9350901" y="41384"/>
            <a:chExt cx="1053218" cy="421287"/>
          </a:xfrm>
        </p:grpSpPr>
        <p:sp>
          <p:nvSpPr>
            <p:cNvPr id="56" name="Köşeli Çift Ayraç 55"/>
            <p:cNvSpPr/>
            <p:nvPr/>
          </p:nvSpPr>
          <p:spPr>
            <a:xfrm>
              <a:off x="9350901" y="41384"/>
              <a:ext cx="1053218" cy="421287"/>
            </a:xfrm>
            <a:prstGeom prst="chevron">
              <a:avLst/>
            </a:prstGeom>
            <a:solidFill>
              <a:srgbClr val="FF8001"/>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57" name="Köşeli Çift Ayraç 20"/>
            <p:cNvSpPr/>
            <p:nvPr/>
          </p:nvSpPr>
          <p:spPr>
            <a:xfrm>
              <a:off x="9561545" y="41384"/>
              <a:ext cx="631931" cy="4212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r>
                <a:rPr lang="tr-TR" sz="1000" b="1" kern="1200" dirty="0" smtClean="0"/>
                <a:t>Köy Veri tabanı</a:t>
              </a:r>
              <a:endParaRPr lang="en-US" sz="1000" b="1" kern="1200" dirty="0"/>
            </a:p>
          </p:txBody>
        </p:sp>
      </p:grpSp>
      <p:grpSp>
        <p:nvGrpSpPr>
          <p:cNvPr id="53" name="Grup 52"/>
          <p:cNvGrpSpPr/>
          <p:nvPr/>
        </p:nvGrpSpPr>
        <p:grpSpPr>
          <a:xfrm>
            <a:off x="8199302" y="1014555"/>
            <a:ext cx="981210" cy="421287"/>
            <a:chOff x="10298798" y="41384"/>
            <a:chExt cx="1053218" cy="421287"/>
          </a:xfrm>
        </p:grpSpPr>
        <p:sp>
          <p:nvSpPr>
            <p:cNvPr id="54" name="Köşeli Çift Ayraç 53"/>
            <p:cNvSpPr/>
            <p:nvPr/>
          </p:nvSpPr>
          <p:spPr>
            <a:xfrm>
              <a:off x="10298798" y="41384"/>
              <a:ext cx="1053218" cy="421287"/>
            </a:xfrm>
            <a:prstGeom prst="chevron">
              <a:avLst/>
            </a:prstGeom>
            <a:solidFill>
              <a:srgbClr val="FF8001"/>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55" name="Köşeli Çift Ayraç 22"/>
            <p:cNvSpPr/>
            <p:nvPr/>
          </p:nvSpPr>
          <p:spPr>
            <a:xfrm>
              <a:off x="10509442" y="41384"/>
              <a:ext cx="631931" cy="4212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r>
                <a:rPr lang="tr-TR" sz="1200" b="1" kern="1200" dirty="0" smtClean="0"/>
                <a:t>Miras</a:t>
              </a:r>
              <a:endParaRPr lang="en-US" sz="1200" b="1" kern="1200" dirty="0"/>
            </a:p>
          </p:txBody>
        </p:sp>
      </p:grpSp>
      <p:sp>
        <p:nvSpPr>
          <p:cNvPr id="8" name="Metin kutusu 7"/>
          <p:cNvSpPr txBox="1"/>
          <p:nvPr/>
        </p:nvSpPr>
        <p:spPr>
          <a:xfrm>
            <a:off x="3851920" y="1484784"/>
            <a:ext cx="5384423" cy="369332"/>
          </a:xfrm>
          <a:prstGeom prst="rect">
            <a:avLst/>
          </a:prstGeom>
          <a:noFill/>
        </p:spPr>
        <p:txBody>
          <a:bodyPr wrap="none" rtlCol="0">
            <a:spAutoFit/>
          </a:bodyPr>
          <a:lstStyle/>
          <a:p>
            <a:r>
              <a:rPr lang="tr-TR" dirty="0" smtClean="0">
                <a:solidFill>
                  <a:srgbClr val="0070C0"/>
                </a:solidFill>
              </a:rPr>
              <a:t>48 Modül + Uydu görüntüleri + 16.000 Tarım Danışmanı</a:t>
            </a:r>
            <a:endParaRPr lang="tr-TR" dirty="0">
              <a:solidFill>
                <a:srgbClr val="0070C0"/>
              </a:solidFill>
            </a:endParaRPr>
          </a:p>
        </p:txBody>
      </p:sp>
      <p:cxnSp>
        <p:nvCxnSpPr>
          <p:cNvPr id="11" name="Düz Ok Bağlayıcısı 10"/>
          <p:cNvCxnSpPr/>
          <p:nvPr/>
        </p:nvCxnSpPr>
        <p:spPr>
          <a:xfrm>
            <a:off x="3491880" y="1628800"/>
            <a:ext cx="40949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Düz Bağlayıcı 12"/>
          <p:cNvCxnSpPr/>
          <p:nvPr/>
        </p:nvCxnSpPr>
        <p:spPr>
          <a:xfrm>
            <a:off x="3491880" y="1444134"/>
            <a:ext cx="0" cy="1846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Metin kutusu 2"/>
          <p:cNvSpPr txBox="1"/>
          <p:nvPr/>
        </p:nvSpPr>
        <p:spPr>
          <a:xfrm>
            <a:off x="2029167" y="548680"/>
            <a:ext cx="2667333" cy="369332"/>
          </a:xfrm>
          <a:prstGeom prst="rect">
            <a:avLst/>
          </a:prstGeom>
          <a:noFill/>
        </p:spPr>
        <p:txBody>
          <a:bodyPr wrap="none" rtlCol="0">
            <a:spAutoFit/>
          </a:bodyPr>
          <a:lstStyle/>
          <a:p>
            <a:r>
              <a:rPr lang="tr-TR" dirty="0" smtClean="0"/>
              <a:t>TAKBİS + MERNİS + VEDOP</a:t>
            </a:r>
            <a:endParaRPr lang="tr-TR" dirty="0"/>
          </a:p>
        </p:txBody>
      </p:sp>
    </p:spTree>
    <p:extLst>
      <p:ext uri="{BB962C8B-B14F-4D97-AF65-F5344CB8AC3E}">
        <p14:creationId xmlns:p14="http://schemas.microsoft.com/office/powerpoint/2010/main" val="5024265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500"/>
                                        <p:tgtEl>
                                          <p:spTgt spid="4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500"/>
                                        <p:tgtEl>
                                          <p:spTgt spid="4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7"/>
                                        </p:tgtEl>
                                        <p:attrNameLst>
                                          <p:attrName>style.visibility</p:attrName>
                                        </p:attrNameLst>
                                      </p:cBhvr>
                                      <p:to>
                                        <p:strVal val="visible"/>
                                      </p:to>
                                    </p:set>
                                    <p:anim calcmode="lin" valueType="num">
                                      <p:cBhvr>
                                        <p:cTn id="86" dur="500" fill="hold"/>
                                        <p:tgtEl>
                                          <p:spTgt spid="7"/>
                                        </p:tgtEl>
                                        <p:attrNameLst>
                                          <p:attrName>ppt_w</p:attrName>
                                        </p:attrNameLst>
                                      </p:cBhvr>
                                      <p:tavLst>
                                        <p:tav tm="0">
                                          <p:val>
                                            <p:fltVal val="0"/>
                                          </p:val>
                                        </p:tav>
                                        <p:tav tm="100000">
                                          <p:val>
                                            <p:strVal val="#ppt_w"/>
                                          </p:val>
                                        </p:tav>
                                      </p:tavLst>
                                    </p:anim>
                                    <p:anim calcmode="lin" valueType="num">
                                      <p:cBhvr>
                                        <p:cTn id="87" dur="500" fill="hold"/>
                                        <p:tgtEl>
                                          <p:spTgt spid="7"/>
                                        </p:tgtEl>
                                        <p:attrNameLst>
                                          <p:attrName>ppt_h</p:attrName>
                                        </p:attrNameLst>
                                      </p:cBhvr>
                                      <p:tavLst>
                                        <p:tav tm="0">
                                          <p:val>
                                            <p:fltVal val="0"/>
                                          </p:val>
                                        </p:tav>
                                        <p:tav tm="100000">
                                          <p:val>
                                            <p:strVal val="#ppt_h"/>
                                          </p:val>
                                        </p:tav>
                                      </p:tavLst>
                                    </p:anim>
                                    <p:animEffect transition="in" filter="fade">
                                      <p:cBhvr>
                                        <p:cTn id="8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7" grpId="0" animBg="1"/>
      <p:bldP spid="18" grpId="0" animBg="1"/>
      <p:bldP spid="19" grpId="0" animBg="1"/>
      <p:bldP spid="20" grpId="0" animBg="1"/>
      <p:bldP spid="21" grpId="0" animBg="1"/>
      <p:bldP spid="38" grpId="0" animBg="1"/>
      <p:bldP spid="39" grpId="0" animBg="1"/>
      <p:bldP spid="40" grpId="0" animBg="1"/>
      <p:bldP spid="41" grpId="0" animBg="1"/>
      <p:bldP spid="42" grpId="0" animBg="1"/>
      <p:bldP spid="43" grpId="0" animBg="1"/>
      <p:bldP spid="45" grpId="0" animBg="1"/>
      <p:bldP spid="4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çerik Yer Tutucusu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323527" y="476672"/>
            <a:ext cx="5761901" cy="2952328"/>
          </a:xfrm>
        </p:spPr>
      </p:pic>
      <p:sp>
        <p:nvSpPr>
          <p:cNvPr id="4" name="Metin kutusu 3"/>
          <p:cNvSpPr txBox="1"/>
          <p:nvPr/>
        </p:nvSpPr>
        <p:spPr>
          <a:xfrm>
            <a:off x="971600" y="3068960"/>
            <a:ext cx="2839752" cy="369332"/>
          </a:xfrm>
          <a:prstGeom prst="rect">
            <a:avLst/>
          </a:prstGeom>
          <a:noFill/>
        </p:spPr>
        <p:txBody>
          <a:bodyPr wrap="none" rtlCol="0">
            <a:spAutoFit/>
          </a:bodyPr>
          <a:lstStyle/>
          <a:p>
            <a:r>
              <a:rPr lang="tr-TR" dirty="0" smtClean="0">
                <a:solidFill>
                  <a:srgbClr val="FFFF00"/>
                </a:solidFill>
              </a:rPr>
              <a:t>Aksaray ovası – arazi bilgileri</a:t>
            </a:r>
            <a:endParaRPr lang="tr-TR" dirty="0">
              <a:solidFill>
                <a:srgbClr val="FFFF00"/>
              </a:solidFill>
            </a:endParaRPr>
          </a:p>
        </p:txBody>
      </p:sp>
      <p:sp>
        <p:nvSpPr>
          <p:cNvPr id="5" name="Metin kutusu 4"/>
          <p:cNvSpPr txBox="1"/>
          <p:nvPr/>
        </p:nvSpPr>
        <p:spPr>
          <a:xfrm>
            <a:off x="395536" y="116632"/>
            <a:ext cx="3016595" cy="369332"/>
          </a:xfrm>
          <a:prstGeom prst="rect">
            <a:avLst/>
          </a:prstGeom>
          <a:noFill/>
        </p:spPr>
        <p:txBody>
          <a:bodyPr wrap="none" rtlCol="0">
            <a:spAutoFit/>
          </a:bodyPr>
          <a:lstStyle/>
          <a:p>
            <a:r>
              <a:rPr lang="tr-TR" dirty="0" smtClean="0">
                <a:solidFill>
                  <a:srgbClr val="FF0000"/>
                </a:solidFill>
              </a:rPr>
              <a:t>OVA BAZINDA ARAZİ BİLGİLERİ</a:t>
            </a:r>
            <a:endParaRPr lang="tr-TR" dirty="0">
              <a:solidFill>
                <a:srgbClr val="FF0000"/>
              </a:solidFill>
            </a:endParaRPr>
          </a:p>
        </p:txBody>
      </p:sp>
      <p:sp>
        <p:nvSpPr>
          <p:cNvPr id="6" name="Metin kutusu 5"/>
          <p:cNvSpPr txBox="1"/>
          <p:nvPr/>
        </p:nvSpPr>
        <p:spPr>
          <a:xfrm>
            <a:off x="296280" y="3501008"/>
            <a:ext cx="4419736" cy="369332"/>
          </a:xfrm>
          <a:prstGeom prst="rect">
            <a:avLst/>
          </a:prstGeom>
          <a:noFill/>
        </p:spPr>
        <p:txBody>
          <a:bodyPr wrap="none" rtlCol="0">
            <a:spAutoFit/>
          </a:bodyPr>
          <a:lstStyle/>
          <a:p>
            <a:r>
              <a:rPr lang="tr-TR" dirty="0" smtClean="0">
                <a:solidFill>
                  <a:srgbClr val="FF0000"/>
                </a:solidFill>
              </a:rPr>
              <a:t>TOPRAK HARİTASI ( Toplulaştırma Proje Alanı)</a:t>
            </a:r>
            <a:endParaRPr lang="tr-TR" dirty="0">
              <a:solidFill>
                <a:srgbClr val="FF0000"/>
              </a:solidFill>
            </a:endParaRPr>
          </a:p>
        </p:txBody>
      </p:sp>
      <p:pic>
        <p:nvPicPr>
          <p:cNvPr id="7" name="İçerik Yer Tutucusu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 y="3789040"/>
            <a:ext cx="5915000" cy="3030852"/>
          </a:xfrm>
          <a:prstGeom prst="rect">
            <a:avLst/>
          </a:prstGeom>
        </p:spPr>
      </p:pic>
      <p:sp>
        <p:nvSpPr>
          <p:cNvPr id="8" name="Metin kutusu 7"/>
          <p:cNvSpPr txBox="1"/>
          <p:nvPr/>
        </p:nvSpPr>
        <p:spPr>
          <a:xfrm>
            <a:off x="6228184" y="4338970"/>
            <a:ext cx="2808312" cy="1754326"/>
          </a:xfrm>
          <a:prstGeom prst="rect">
            <a:avLst/>
          </a:prstGeom>
          <a:noFill/>
        </p:spPr>
        <p:txBody>
          <a:bodyPr wrap="square" rtlCol="0">
            <a:spAutoFit/>
          </a:bodyPr>
          <a:lstStyle/>
          <a:p>
            <a:r>
              <a:rPr lang="tr-TR" dirty="0" smtClean="0"/>
              <a:t>Yaklaşık </a:t>
            </a:r>
            <a:r>
              <a:rPr lang="tr-TR" b="1" dirty="0" smtClean="0"/>
              <a:t>7 </a:t>
            </a:r>
            <a:r>
              <a:rPr lang="tr-TR" b="1" dirty="0"/>
              <a:t>milyon ha</a:t>
            </a:r>
          </a:p>
          <a:p>
            <a:endParaRPr lang="tr-TR" dirty="0" smtClean="0"/>
          </a:p>
          <a:p>
            <a:r>
              <a:rPr lang="tr-TR" dirty="0" smtClean="0"/>
              <a:t>Toplulaştırma alanlarında</a:t>
            </a:r>
          </a:p>
          <a:p>
            <a:r>
              <a:rPr lang="tr-TR" dirty="0" smtClean="0"/>
              <a:t>Parsel bazında toprak yapısı</a:t>
            </a:r>
          </a:p>
          <a:p>
            <a:r>
              <a:rPr lang="tr-TR" dirty="0"/>
              <a:t>v</a:t>
            </a:r>
            <a:r>
              <a:rPr lang="tr-TR" dirty="0" smtClean="0"/>
              <a:t>e özellikleri ile ilgili </a:t>
            </a:r>
          </a:p>
          <a:p>
            <a:r>
              <a:rPr lang="tr-TR" dirty="0" smtClean="0"/>
              <a:t>Detaylı bilgiler</a:t>
            </a:r>
            <a:endParaRPr lang="tr-TR" dirty="0"/>
          </a:p>
        </p:txBody>
      </p:sp>
      <p:sp>
        <p:nvSpPr>
          <p:cNvPr id="2" name="Metin kutusu 1"/>
          <p:cNvSpPr txBox="1"/>
          <p:nvPr/>
        </p:nvSpPr>
        <p:spPr>
          <a:xfrm>
            <a:off x="6156177" y="567705"/>
            <a:ext cx="2880320" cy="3693319"/>
          </a:xfrm>
          <a:prstGeom prst="rect">
            <a:avLst/>
          </a:prstGeom>
          <a:noFill/>
        </p:spPr>
        <p:txBody>
          <a:bodyPr wrap="square" rtlCol="0">
            <a:spAutoFit/>
          </a:bodyPr>
          <a:lstStyle/>
          <a:p>
            <a:r>
              <a:rPr lang="tr-TR" dirty="0" smtClean="0"/>
              <a:t>CBS Ortamında tespiti yapılan ve sınırları çizilen </a:t>
            </a:r>
            <a:r>
              <a:rPr lang="tr-TR" b="1" dirty="0" smtClean="0"/>
              <a:t>215</a:t>
            </a:r>
            <a:r>
              <a:rPr lang="tr-TR" dirty="0" smtClean="0"/>
              <a:t> Büyük ova,</a:t>
            </a:r>
          </a:p>
          <a:p>
            <a:endParaRPr lang="tr-TR" dirty="0" smtClean="0"/>
          </a:p>
          <a:p>
            <a:r>
              <a:rPr lang="tr-TR" b="1" dirty="0" smtClean="0"/>
              <a:t>141</a:t>
            </a:r>
            <a:r>
              <a:rPr lang="tr-TR" dirty="0" smtClean="0"/>
              <a:t> ova için BKK alındı</a:t>
            </a:r>
          </a:p>
          <a:p>
            <a:endParaRPr lang="tr-TR" dirty="0" smtClean="0"/>
          </a:p>
          <a:p>
            <a:r>
              <a:rPr lang="tr-TR" dirty="0" smtClean="0"/>
              <a:t>Büyük toprak grupları haritası</a:t>
            </a:r>
          </a:p>
          <a:p>
            <a:endParaRPr lang="tr-TR" dirty="0"/>
          </a:p>
          <a:p>
            <a:r>
              <a:rPr lang="tr-TR" dirty="0" smtClean="0"/>
              <a:t>Mülga KHGM 1/25.000 </a:t>
            </a:r>
            <a:r>
              <a:rPr lang="tr-TR" dirty="0" err="1" smtClean="0"/>
              <a:t>lik</a:t>
            </a:r>
            <a:r>
              <a:rPr lang="tr-TR" dirty="0" smtClean="0"/>
              <a:t> toprak haritaları sayısal</a:t>
            </a:r>
          </a:p>
          <a:p>
            <a:endParaRPr lang="tr-TR" dirty="0"/>
          </a:p>
          <a:p>
            <a:endParaRPr lang="tr-TR" dirty="0"/>
          </a:p>
        </p:txBody>
      </p:sp>
    </p:spTree>
    <p:extLst>
      <p:ext uri="{BB962C8B-B14F-4D97-AF65-F5344CB8AC3E}">
        <p14:creationId xmlns:p14="http://schemas.microsoft.com/office/powerpoint/2010/main" val="7430094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çerik Yer Tutucusu 2"/>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323528" y="764704"/>
            <a:ext cx="8640960" cy="5400600"/>
          </a:xfrm>
        </p:spPr>
      </p:pic>
      <p:sp>
        <p:nvSpPr>
          <p:cNvPr id="4" name="Metin kutusu 3"/>
          <p:cNvSpPr txBox="1"/>
          <p:nvPr/>
        </p:nvSpPr>
        <p:spPr>
          <a:xfrm>
            <a:off x="899592" y="188640"/>
            <a:ext cx="7042954" cy="830997"/>
          </a:xfrm>
          <a:prstGeom prst="rect">
            <a:avLst/>
          </a:prstGeom>
          <a:noFill/>
        </p:spPr>
        <p:txBody>
          <a:bodyPr wrap="none" rtlCol="0">
            <a:spAutoFit/>
          </a:bodyPr>
          <a:lstStyle/>
          <a:p>
            <a:r>
              <a:rPr lang="tr-TR" sz="2400" b="1" dirty="0" smtClean="0">
                <a:solidFill>
                  <a:srgbClr val="FF0000"/>
                </a:solidFill>
              </a:rPr>
              <a:t>Yatırım için Parsel Sorgulaması (TARBİL – </a:t>
            </a:r>
            <a:r>
              <a:rPr lang="tr-TR" sz="2000" b="1" dirty="0" smtClean="0">
                <a:solidFill>
                  <a:srgbClr val="FF0000"/>
                </a:solidFill>
                <a:hlinkClick r:id="rId3"/>
              </a:rPr>
              <a:t>www.tad.gov.tr</a:t>
            </a:r>
            <a:endParaRPr lang="tr-TR" sz="2000" b="1" dirty="0" smtClean="0">
              <a:solidFill>
                <a:srgbClr val="FF0000"/>
              </a:solidFill>
            </a:endParaRPr>
          </a:p>
          <a:p>
            <a:endParaRPr lang="tr-TR" sz="2400" b="1" dirty="0">
              <a:solidFill>
                <a:srgbClr val="FF0000"/>
              </a:solidFill>
            </a:endParaRPr>
          </a:p>
        </p:txBody>
      </p:sp>
    </p:spTree>
    <p:extLst>
      <p:ext uri="{BB962C8B-B14F-4D97-AF65-F5344CB8AC3E}">
        <p14:creationId xmlns:p14="http://schemas.microsoft.com/office/powerpoint/2010/main" val="41608082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çerik Yer Tutucusu 2"/>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458811" y="791977"/>
            <a:ext cx="8229600" cy="4893077"/>
          </a:xfrm>
        </p:spPr>
      </p:pic>
      <p:sp>
        <p:nvSpPr>
          <p:cNvPr id="4" name="Metin kutusu 3"/>
          <p:cNvSpPr txBox="1"/>
          <p:nvPr/>
        </p:nvSpPr>
        <p:spPr>
          <a:xfrm>
            <a:off x="755576" y="260648"/>
            <a:ext cx="6558142" cy="1015663"/>
          </a:xfrm>
          <a:prstGeom prst="rect">
            <a:avLst/>
          </a:prstGeom>
          <a:noFill/>
        </p:spPr>
        <p:txBody>
          <a:bodyPr wrap="none" rtlCol="0">
            <a:spAutoFit/>
          </a:bodyPr>
          <a:lstStyle/>
          <a:p>
            <a:r>
              <a:rPr lang="tr-TR" sz="2400" b="1" dirty="0" smtClean="0">
                <a:solidFill>
                  <a:srgbClr val="FF0000"/>
                </a:solidFill>
              </a:rPr>
              <a:t>E- devlet üzerinde Parsel Sorgulaması</a:t>
            </a:r>
            <a:r>
              <a:rPr lang="tr-TR" dirty="0" smtClean="0"/>
              <a:t> (</a:t>
            </a:r>
            <a:r>
              <a:rPr lang="tr-TR" dirty="0" smtClean="0">
                <a:hlinkClick r:id="rId3"/>
              </a:rPr>
              <a:t>www.tad.gov.tr</a:t>
            </a:r>
            <a:r>
              <a:rPr lang="tr-TR" dirty="0" smtClean="0"/>
              <a:t>)</a:t>
            </a:r>
          </a:p>
          <a:p>
            <a:endParaRPr lang="tr-TR" dirty="0" smtClean="0"/>
          </a:p>
          <a:p>
            <a:endParaRPr lang="tr-TR" dirty="0"/>
          </a:p>
        </p:txBody>
      </p:sp>
      <p:sp>
        <p:nvSpPr>
          <p:cNvPr id="5" name="Metin kutusu 4"/>
          <p:cNvSpPr txBox="1"/>
          <p:nvPr/>
        </p:nvSpPr>
        <p:spPr>
          <a:xfrm>
            <a:off x="179512" y="6093296"/>
            <a:ext cx="9194697" cy="646331"/>
          </a:xfrm>
          <a:prstGeom prst="rect">
            <a:avLst/>
          </a:prstGeom>
          <a:noFill/>
        </p:spPr>
        <p:txBody>
          <a:bodyPr wrap="none" rtlCol="0">
            <a:spAutoFit/>
          </a:bodyPr>
          <a:lstStyle/>
          <a:p>
            <a:r>
              <a:rPr lang="tr-TR" b="1" dirty="0" smtClean="0"/>
              <a:t>Yatırımcılar için</a:t>
            </a:r>
            <a:r>
              <a:rPr lang="tr-TR" dirty="0" smtClean="0"/>
              <a:t>;  Parselle ilgili ön sorgulama imkanı (yatırıma uygunluk)</a:t>
            </a:r>
          </a:p>
          <a:p>
            <a:r>
              <a:rPr lang="tr-TR" b="1" dirty="0" smtClean="0"/>
              <a:t>Devlet için sorgulama imkanı;</a:t>
            </a:r>
            <a:r>
              <a:rPr lang="tr-TR" dirty="0" smtClean="0"/>
              <a:t> Yatırımcıların hangi bölgelere yoğunlaştığını takip etme imkanı</a:t>
            </a:r>
            <a:endParaRPr lang="tr-TR" dirty="0"/>
          </a:p>
        </p:txBody>
      </p:sp>
      <p:sp>
        <p:nvSpPr>
          <p:cNvPr id="6" name="Metin kutusu 5"/>
          <p:cNvSpPr txBox="1"/>
          <p:nvPr/>
        </p:nvSpPr>
        <p:spPr>
          <a:xfrm>
            <a:off x="4609767" y="5589240"/>
            <a:ext cx="4138697" cy="369332"/>
          </a:xfrm>
          <a:prstGeom prst="rect">
            <a:avLst/>
          </a:prstGeom>
          <a:noFill/>
        </p:spPr>
        <p:txBody>
          <a:bodyPr wrap="none" rtlCol="0">
            <a:spAutoFit/>
          </a:bodyPr>
          <a:lstStyle/>
          <a:p>
            <a:r>
              <a:rPr lang="tr-TR" dirty="0" smtClean="0">
                <a:solidFill>
                  <a:srgbClr val="0070C0"/>
                </a:solidFill>
              </a:rPr>
              <a:t>Yatırım amaçlı Sorgulama yapılan parseller</a:t>
            </a:r>
            <a:endParaRPr lang="tr-TR" dirty="0">
              <a:solidFill>
                <a:srgbClr val="0070C0"/>
              </a:solidFill>
            </a:endParaRPr>
          </a:p>
        </p:txBody>
      </p:sp>
    </p:spTree>
    <p:extLst>
      <p:ext uri="{BB962C8B-B14F-4D97-AF65-F5344CB8AC3E}">
        <p14:creationId xmlns:p14="http://schemas.microsoft.com/office/powerpoint/2010/main" val="23766120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çerik Yer Tutucusu 2"/>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131914" y="908721"/>
            <a:ext cx="8904582" cy="4560310"/>
          </a:xfrm>
        </p:spPr>
      </p:pic>
      <p:sp>
        <p:nvSpPr>
          <p:cNvPr id="4" name="Metin kutusu 3"/>
          <p:cNvSpPr txBox="1"/>
          <p:nvPr/>
        </p:nvSpPr>
        <p:spPr>
          <a:xfrm>
            <a:off x="462778" y="188640"/>
            <a:ext cx="6503383" cy="1200329"/>
          </a:xfrm>
          <a:prstGeom prst="rect">
            <a:avLst/>
          </a:prstGeom>
          <a:noFill/>
        </p:spPr>
        <p:txBody>
          <a:bodyPr wrap="none" rtlCol="0">
            <a:spAutoFit/>
          </a:bodyPr>
          <a:lstStyle/>
          <a:p>
            <a:r>
              <a:rPr lang="tr-TR" b="1" dirty="0" smtClean="0">
                <a:solidFill>
                  <a:srgbClr val="FF0000"/>
                </a:solidFill>
              </a:rPr>
              <a:t>TARIMSAL DESTEKLER KAPSAMINDA YAPILAN TOPRAK ANALİZLERİ</a:t>
            </a:r>
          </a:p>
          <a:p>
            <a:r>
              <a:rPr lang="tr-TR" dirty="0" smtClean="0"/>
              <a:t> (PH Haritası, Tuzluluk Haritası, Fosfor……………)</a:t>
            </a:r>
          </a:p>
          <a:p>
            <a:endParaRPr lang="tr-TR" dirty="0"/>
          </a:p>
          <a:p>
            <a:r>
              <a:rPr lang="tr-TR" dirty="0" smtClean="0"/>
              <a:t>)</a:t>
            </a:r>
            <a:endParaRPr lang="tr-TR" dirty="0"/>
          </a:p>
        </p:txBody>
      </p:sp>
      <p:sp>
        <p:nvSpPr>
          <p:cNvPr id="5" name="Metin kutusu 4"/>
          <p:cNvSpPr txBox="1"/>
          <p:nvPr/>
        </p:nvSpPr>
        <p:spPr>
          <a:xfrm>
            <a:off x="251520" y="5541039"/>
            <a:ext cx="8327664" cy="1200329"/>
          </a:xfrm>
          <a:prstGeom prst="rect">
            <a:avLst/>
          </a:prstGeom>
          <a:noFill/>
        </p:spPr>
        <p:txBody>
          <a:bodyPr wrap="none" rtlCol="0">
            <a:spAutoFit/>
          </a:bodyPr>
          <a:lstStyle/>
          <a:p>
            <a:pPr marL="285750" indent="-285750">
              <a:buFontTx/>
              <a:buChar char="-"/>
            </a:pPr>
            <a:r>
              <a:rPr lang="tr-TR" b="1" dirty="0" smtClean="0"/>
              <a:t>310</a:t>
            </a:r>
            <a:r>
              <a:rPr lang="tr-TR" dirty="0" smtClean="0"/>
              <a:t> adet </a:t>
            </a:r>
            <a:r>
              <a:rPr lang="tr-TR" b="1" dirty="0" smtClean="0"/>
              <a:t>Toprak Analiz Laboratuvarı</a:t>
            </a:r>
            <a:r>
              <a:rPr lang="tr-TR" dirty="0" smtClean="0"/>
              <a:t> akredite edilmiştir.</a:t>
            </a:r>
          </a:p>
          <a:p>
            <a:pPr marL="285750" indent="-285750">
              <a:buFontTx/>
              <a:buChar char="-"/>
            </a:pPr>
            <a:r>
              <a:rPr lang="tr-TR" b="1" dirty="0" smtClean="0"/>
              <a:t>«Tarım Parsel Bilgi Sistemi»</a:t>
            </a:r>
            <a:r>
              <a:rPr lang="tr-TR" dirty="0" smtClean="0"/>
              <a:t> ile </a:t>
            </a:r>
            <a:r>
              <a:rPr lang="tr-TR" b="1" dirty="0" smtClean="0"/>
              <a:t>«Laboratuvar bilgi sistemi»</a:t>
            </a:r>
            <a:r>
              <a:rPr lang="tr-TR" dirty="0" smtClean="0"/>
              <a:t> entegre  edilmiştir.</a:t>
            </a:r>
          </a:p>
          <a:p>
            <a:pPr marL="285750" indent="-285750">
              <a:buFontTx/>
              <a:buChar char="-"/>
            </a:pPr>
            <a:r>
              <a:rPr lang="tr-TR" b="1" dirty="0" smtClean="0"/>
              <a:t>Analiz sonuçları parsele işlenmeden </a:t>
            </a:r>
            <a:r>
              <a:rPr lang="tr-TR" dirty="0" smtClean="0"/>
              <a:t>ve kontrol edilmeden </a:t>
            </a:r>
            <a:r>
              <a:rPr lang="tr-TR" b="1" dirty="0" smtClean="0"/>
              <a:t>Destek</a:t>
            </a:r>
            <a:r>
              <a:rPr lang="tr-TR" dirty="0" smtClean="0"/>
              <a:t> ödenmemektedir</a:t>
            </a:r>
          </a:p>
          <a:p>
            <a:pPr marL="285750" indent="-285750">
              <a:buFontTx/>
              <a:buChar char="-"/>
            </a:pPr>
            <a:r>
              <a:rPr lang="tr-TR" dirty="0" smtClean="0"/>
              <a:t>Tüm Analizler sorgulanabilmekte ve haritaları oluşturulabilmektedir.</a:t>
            </a:r>
            <a:endParaRPr lang="tr-TR" dirty="0"/>
          </a:p>
        </p:txBody>
      </p:sp>
      <p:sp>
        <p:nvSpPr>
          <p:cNvPr id="2" name="Metin kutusu 1"/>
          <p:cNvSpPr txBox="1"/>
          <p:nvPr/>
        </p:nvSpPr>
        <p:spPr>
          <a:xfrm>
            <a:off x="6156176" y="467380"/>
            <a:ext cx="2922723" cy="369332"/>
          </a:xfrm>
          <a:prstGeom prst="rect">
            <a:avLst/>
          </a:prstGeom>
          <a:noFill/>
        </p:spPr>
        <p:txBody>
          <a:bodyPr wrap="none" rtlCol="0">
            <a:spAutoFit/>
          </a:bodyPr>
          <a:lstStyle/>
          <a:p>
            <a:r>
              <a:rPr lang="tr-TR" b="1" dirty="0" smtClean="0">
                <a:solidFill>
                  <a:srgbClr val="0070C0"/>
                </a:solidFill>
              </a:rPr>
              <a:t>Parsel Bilgi Sistemi + LABBİS)</a:t>
            </a:r>
            <a:endParaRPr lang="tr-TR" b="1" dirty="0">
              <a:solidFill>
                <a:srgbClr val="0070C0"/>
              </a:solidFill>
            </a:endParaRPr>
          </a:p>
        </p:txBody>
      </p:sp>
    </p:spTree>
    <p:extLst>
      <p:ext uri="{BB962C8B-B14F-4D97-AF65-F5344CB8AC3E}">
        <p14:creationId xmlns:p14="http://schemas.microsoft.com/office/powerpoint/2010/main" val="4313606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4294967295"/>
          </p:nvPr>
        </p:nvSpPr>
        <p:spPr>
          <a:xfrm>
            <a:off x="203899" y="1196752"/>
            <a:ext cx="8756400" cy="5040560"/>
          </a:xfrm>
          <a:solidFill>
            <a:schemeClr val="bg1"/>
          </a:solidFill>
        </p:spPr>
        <p:txBody>
          <a:bodyPr>
            <a:noAutofit/>
          </a:bodyPr>
          <a:lstStyle/>
          <a:p>
            <a:pPr marL="0" indent="0" algn="just">
              <a:buNone/>
            </a:pPr>
            <a:r>
              <a:rPr lang="tr-TR" sz="2400" dirty="0" smtClean="0">
                <a:latin typeface="Times New Roman" pitchFamily="18" charset="0"/>
                <a:cs typeface="Times New Roman" pitchFamily="18" charset="0"/>
              </a:rPr>
              <a:t>Hazırlanan </a:t>
            </a:r>
            <a:r>
              <a:rPr lang="tr-TR" sz="2400" b="1" dirty="0" smtClean="0">
                <a:latin typeface="Times New Roman" pitchFamily="18" charset="0"/>
                <a:cs typeface="Times New Roman" pitchFamily="18" charset="0"/>
              </a:rPr>
              <a:t>«Arazi Edindirme Yönetmeliği»</a:t>
            </a:r>
            <a:r>
              <a:rPr lang="tr-TR" sz="2400" dirty="0" smtClean="0">
                <a:latin typeface="Times New Roman" pitchFamily="18" charset="0"/>
                <a:cs typeface="Times New Roman" pitchFamily="18" charset="0"/>
              </a:rPr>
              <a:t> için 2014 yılında; Arazi Toplulaştırması yapılan </a:t>
            </a:r>
            <a:r>
              <a:rPr lang="tr-TR" sz="2400" b="1" dirty="0" smtClean="0">
                <a:latin typeface="Times New Roman" pitchFamily="18" charset="0"/>
                <a:cs typeface="Times New Roman" pitchFamily="18" charset="0"/>
              </a:rPr>
              <a:t>Ankara </a:t>
            </a:r>
            <a:r>
              <a:rPr lang="tr-TR" sz="2400" b="1" dirty="0">
                <a:latin typeface="Times New Roman" pitchFamily="18" charset="0"/>
                <a:cs typeface="Times New Roman" pitchFamily="18" charset="0"/>
              </a:rPr>
              <a:t>İli Bala İlçesi </a:t>
            </a:r>
            <a:r>
              <a:rPr lang="tr-TR" sz="2400" b="1" dirty="0" err="1">
                <a:latin typeface="Times New Roman" pitchFamily="18" charset="0"/>
                <a:cs typeface="Times New Roman" pitchFamily="18" charset="0"/>
              </a:rPr>
              <a:t>Yeniyapançarsak</a:t>
            </a:r>
            <a:r>
              <a:rPr lang="tr-TR" sz="2400" b="1" dirty="0">
                <a:latin typeface="Times New Roman" pitchFamily="18" charset="0"/>
                <a:cs typeface="Times New Roman" pitchFamily="18" charset="0"/>
              </a:rPr>
              <a:t> </a:t>
            </a:r>
            <a:r>
              <a:rPr lang="tr-TR" sz="2400" b="1" dirty="0" smtClean="0">
                <a:latin typeface="Times New Roman" pitchFamily="18" charset="0"/>
                <a:cs typeface="Times New Roman" pitchFamily="18" charset="0"/>
              </a:rPr>
              <a:t>Mahallesi</a:t>
            </a:r>
            <a:r>
              <a:rPr lang="tr-TR" sz="2400" dirty="0" smtClean="0">
                <a:latin typeface="Times New Roman" pitchFamily="18" charset="0"/>
                <a:cs typeface="Times New Roman" pitchFamily="18" charset="0"/>
              </a:rPr>
              <a:t>nde pilot uygulama gerçekleştirmiştir.</a:t>
            </a:r>
          </a:p>
          <a:p>
            <a:pPr marL="0" indent="0" algn="just">
              <a:buNone/>
            </a:pPr>
            <a:endParaRPr lang="tr-TR" sz="2400" dirty="0" smtClean="0">
              <a:latin typeface="Times New Roman" pitchFamily="18" charset="0"/>
              <a:cs typeface="Times New Roman" pitchFamily="18" charset="0"/>
            </a:endParaRPr>
          </a:p>
          <a:p>
            <a:pPr marL="0" indent="0" algn="just">
              <a:buNone/>
            </a:pPr>
            <a:r>
              <a:rPr lang="tr-TR" sz="2400" dirty="0" smtClean="0">
                <a:latin typeface="Times New Roman" pitchFamily="18" charset="0"/>
                <a:cs typeface="Times New Roman" pitchFamily="18" charset="0"/>
              </a:rPr>
              <a:t> Proje ile Yönetmelik çalışmalarına altlık oluşturulması amaçlanmış;</a:t>
            </a:r>
          </a:p>
          <a:p>
            <a:pPr marL="457200" indent="-457200" algn="just">
              <a:buClr>
                <a:srgbClr val="FF0000"/>
              </a:buClr>
              <a:buAutoNum type="arabicPeriod"/>
            </a:pPr>
            <a:r>
              <a:rPr lang="tr-TR" sz="2400" dirty="0" smtClean="0">
                <a:latin typeface="Times New Roman" pitchFamily="18" charset="0"/>
                <a:cs typeface="Times New Roman" pitchFamily="18" charset="0"/>
              </a:rPr>
              <a:t>Parsel bazında </a:t>
            </a:r>
            <a:r>
              <a:rPr lang="tr-TR" sz="2400" b="1" dirty="0" err="1" smtClean="0">
                <a:latin typeface="Times New Roman" pitchFamily="18" charset="0"/>
                <a:cs typeface="Times New Roman" pitchFamily="18" charset="0"/>
              </a:rPr>
              <a:t>Kapitalizasyon</a:t>
            </a:r>
            <a:r>
              <a:rPr lang="tr-TR" sz="2400" b="1" dirty="0" smtClean="0">
                <a:latin typeface="Times New Roman" pitchFamily="18" charset="0"/>
                <a:cs typeface="Times New Roman" pitchFamily="18" charset="0"/>
              </a:rPr>
              <a:t> oranı</a:t>
            </a:r>
            <a:r>
              <a:rPr lang="tr-TR" sz="2400" dirty="0" smtClean="0">
                <a:latin typeface="Times New Roman" pitchFamily="18" charset="0"/>
                <a:cs typeface="Times New Roman" pitchFamily="18" charset="0"/>
              </a:rPr>
              <a:t> hesaplanarak, Türkiye’de bir ilke imza atılmıştır.</a:t>
            </a:r>
          </a:p>
          <a:p>
            <a:pPr marL="457200" indent="-457200" algn="just">
              <a:buClr>
                <a:srgbClr val="FF0000"/>
              </a:buClr>
              <a:buAutoNum type="arabicPeriod"/>
            </a:pPr>
            <a:r>
              <a:rPr lang="tr-TR" sz="2400" dirty="0" smtClean="0">
                <a:latin typeface="Times New Roman" pitchFamily="18" charset="0"/>
                <a:cs typeface="Times New Roman" pitchFamily="18" charset="0"/>
              </a:rPr>
              <a:t>Parsel bazında </a:t>
            </a:r>
            <a:r>
              <a:rPr lang="tr-TR" sz="2400" b="1" dirty="0" smtClean="0">
                <a:latin typeface="Times New Roman" pitchFamily="18" charset="0"/>
                <a:cs typeface="Times New Roman" pitchFamily="18" charset="0"/>
              </a:rPr>
              <a:t>değerleme</a:t>
            </a:r>
            <a:r>
              <a:rPr lang="tr-TR" sz="2400" dirty="0" smtClean="0">
                <a:latin typeface="Times New Roman" pitchFamily="18" charset="0"/>
                <a:cs typeface="Times New Roman" pitchFamily="18" charset="0"/>
              </a:rPr>
              <a:t> yapılmıştır. </a:t>
            </a:r>
            <a:endParaRPr lang="tr-TR" sz="2400" dirty="0">
              <a:latin typeface="Times New Roman" pitchFamily="18" charset="0"/>
              <a:cs typeface="Times New Roman" pitchFamily="18" charset="0"/>
            </a:endParaRPr>
          </a:p>
          <a:p>
            <a:pPr marL="457200" indent="-457200" algn="just">
              <a:buClr>
                <a:srgbClr val="FF0000"/>
              </a:buClr>
              <a:buAutoNum type="arabicPeriod"/>
            </a:pPr>
            <a:r>
              <a:rPr lang="tr-TR" sz="2400" dirty="0" smtClean="0">
                <a:latin typeface="Times New Roman" pitchFamily="18" charset="0"/>
                <a:cs typeface="Times New Roman" pitchFamily="18" charset="0"/>
              </a:rPr>
              <a:t>Proje alanında arazi piyasası analiz edilmiş, </a:t>
            </a:r>
            <a:r>
              <a:rPr lang="tr-TR" sz="2400" b="1" dirty="0" smtClean="0">
                <a:latin typeface="Times New Roman" pitchFamily="18" charset="0"/>
                <a:cs typeface="Times New Roman" pitchFamily="18" charset="0"/>
              </a:rPr>
              <a:t>alıcı ve satıcı tespiti</a:t>
            </a:r>
            <a:r>
              <a:rPr lang="tr-TR" sz="2400" dirty="0" smtClean="0">
                <a:latin typeface="Times New Roman" pitchFamily="18" charset="0"/>
                <a:cs typeface="Times New Roman" pitchFamily="18" charset="0"/>
              </a:rPr>
              <a:t> ve eşleştirmesi yapılmıştır. </a:t>
            </a:r>
          </a:p>
          <a:p>
            <a:pPr marL="457200" indent="-457200" algn="just">
              <a:buClr>
                <a:srgbClr val="FF0000"/>
              </a:buClr>
              <a:buAutoNum type="arabicPeriod"/>
            </a:pPr>
            <a:r>
              <a:rPr lang="tr-TR" sz="2400" dirty="0" smtClean="0">
                <a:latin typeface="Times New Roman" pitchFamily="18" charset="0"/>
                <a:cs typeface="Times New Roman" pitchFamily="18" charset="0"/>
              </a:rPr>
              <a:t>Yönetmelikte yer alması gereken </a:t>
            </a:r>
            <a:r>
              <a:rPr lang="tr-TR" sz="2400" b="1" dirty="0" smtClean="0">
                <a:latin typeface="Times New Roman" pitchFamily="18" charset="0"/>
                <a:cs typeface="Times New Roman" pitchFamily="18" charset="0"/>
              </a:rPr>
              <a:t>usul ve esaslar</a:t>
            </a:r>
            <a:r>
              <a:rPr lang="tr-TR" sz="2400" dirty="0" smtClean="0">
                <a:latin typeface="Times New Roman" pitchFamily="18" charset="0"/>
                <a:cs typeface="Times New Roman" pitchFamily="18" charset="0"/>
              </a:rPr>
              <a:t>  detaylı olarak incelenmiştir</a:t>
            </a:r>
          </a:p>
        </p:txBody>
      </p:sp>
      <p:sp>
        <p:nvSpPr>
          <p:cNvPr id="6" name="Başlık 1"/>
          <p:cNvSpPr txBox="1">
            <a:spLocks/>
          </p:cNvSpPr>
          <p:nvPr/>
        </p:nvSpPr>
        <p:spPr>
          <a:xfrm>
            <a:off x="352103" y="44624"/>
            <a:ext cx="8756401" cy="946243"/>
          </a:xfrm>
          <a:prstGeom prst="rect">
            <a:avLst/>
          </a:prstGeom>
          <a:solidFill>
            <a:schemeClr val="bg1"/>
          </a:solidFill>
        </p:spPr>
        <p:txBody>
          <a:bodyPr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tr-TR" sz="2800" spc="0" dirty="0" smtClean="0">
                <a:ln>
                  <a:noFill/>
                </a:ln>
                <a:solidFill>
                  <a:srgbClr val="FF0000"/>
                </a:solidFill>
                <a:latin typeface="Times New Roman" pitchFamily="18" charset="0"/>
                <a:cs typeface="Times New Roman" pitchFamily="18" charset="0"/>
              </a:rPr>
              <a:t>PİLOT </a:t>
            </a:r>
            <a:r>
              <a:rPr lang="tr-TR" sz="2800" spc="0" dirty="0">
                <a:ln>
                  <a:noFill/>
                </a:ln>
                <a:solidFill>
                  <a:srgbClr val="FF0000"/>
                </a:solidFill>
                <a:latin typeface="Times New Roman" pitchFamily="18" charset="0"/>
                <a:cs typeface="Times New Roman" pitchFamily="18" charset="0"/>
              </a:rPr>
              <a:t>PROJELER</a:t>
            </a:r>
          </a:p>
          <a:p>
            <a:pPr algn="ctr"/>
            <a:r>
              <a:rPr lang="tr-TR" sz="2400" spc="0" dirty="0" smtClean="0">
                <a:ln>
                  <a:noFill/>
                </a:ln>
                <a:solidFill>
                  <a:srgbClr val="0070C0"/>
                </a:solidFill>
                <a:latin typeface="Times New Roman" pitchFamily="18" charset="0"/>
                <a:cs typeface="Times New Roman" pitchFamily="18" charset="0"/>
              </a:rPr>
              <a:t>1. Arazi Edindirme Yönetmeliği Pilot Projesi</a:t>
            </a:r>
            <a:r>
              <a:rPr lang="tr-TR" sz="2400" spc="0" dirty="0" smtClean="0">
                <a:ln>
                  <a:noFill/>
                </a:ln>
                <a:solidFill>
                  <a:srgbClr val="FF0000"/>
                </a:solidFill>
                <a:latin typeface="Times New Roman" pitchFamily="18" charset="0"/>
                <a:cs typeface="Times New Roman" pitchFamily="18" charset="0"/>
              </a:rPr>
              <a:t> </a:t>
            </a:r>
            <a:r>
              <a:rPr lang="tr-TR" sz="2800" spc="0" dirty="0" smtClean="0">
                <a:ln>
                  <a:noFill/>
                </a:ln>
                <a:solidFill>
                  <a:srgbClr val="FF0000"/>
                </a:solidFill>
                <a:latin typeface="Times New Roman" pitchFamily="18" charset="0"/>
                <a:cs typeface="Times New Roman" pitchFamily="18" charset="0"/>
              </a:rPr>
              <a:t>(2014</a:t>
            </a:r>
            <a:r>
              <a:rPr lang="tr-TR" sz="2800" spc="0" dirty="0">
                <a:ln>
                  <a:noFill/>
                </a:ln>
                <a:solidFill>
                  <a:srgbClr val="FF0000"/>
                </a:solidFill>
                <a:latin typeface="Times New Roman" pitchFamily="18" charset="0"/>
                <a:cs typeface="Times New Roman" pitchFamily="18" charset="0"/>
              </a:rPr>
              <a:t>)</a:t>
            </a:r>
          </a:p>
        </p:txBody>
      </p:sp>
      <p:pic>
        <p:nvPicPr>
          <p:cNvPr id="5" name="Picture 6" descr="http://arastirma.tarim.gov.tr/ktae/IcerikResimleri/AnaSayfaLogoResimleri/bakanl%C4%B1k%20logo%20P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91" y="44624"/>
            <a:ext cx="986044" cy="90988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Düz Bağlayıcı 7"/>
          <p:cNvCxnSpPr/>
          <p:nvPr/>
        </p:nvCxnSpPr>
        <p:spPr>
          <a:xfrm>
            <a:off x="1240916" y="980728"/>
            <a:ext cx="7888695"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4542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4282" y="1052736"/>
            <a:ext cx="8736600" cy="720080"/>
          </a:xfrm>
        </p:spPr>
        <p:txBody>
          <a:bodyPr>
            <a:noAutofit/>
          </a:bodyPr>
          <a:lstStyle/>
          <a:p>
            <a:pPr algn="ctr"/>
            <a:r>
              <a:rPr lang="tr-TR" sz="2000" dirty="0">
                <a:solidFill>
                  <a:schemeClr val="bg1"/>
                </a:solidFill>
                <a:latin typeface="Times New Roman" panose="02020603050405020304" pitchFamily="18" charset="0"/>
                <a:ea typeface="+mn-ea"/>
                <a:cs typeface="Times New Roman" panose="02020603050405020304" pitchFamily="18" charset="0"/>
              </a:rPr>
              <a:t>PİLOT PROJE ALANI</a:t>
            </a:r>
            <a:br>
              <a:rPr lang="tr-TR" sz="2000" dirty="0">
                <a:solidFill>
                  <a:schemeClr val="bg1"/>
                </a:solidFill>
                <a:latin typeface="Times New Roman" panose="02020603050405020304" pitchFamily="18" charset="0"/>
                <a:ea typeface="+mn-ea"/>
                <a:cs typeface="Times New Roman" panose="02020603050405020304" pitchFamily="18" charset="0"/>
              </a:rPr>
            </a:br>
            <a:r>
              <a:rPr lang="tr-TR" sz="1800" dirty="0">
                <a:solidFill>
                  <a:schemeClr val="bg1"/>
                </a:solidFill>
                <a:latin typeface="Times New Roman" panose="02020603050405020304" pitchFamily="18" charset="0"/>
                <a:ea typeface="+mn-ea"/>
                <a:cs typeface="Times New Roman" panose="02020603050405020304" pitchFamily="18" charset="0"/>
              </a:rPr>
              <a:t>Pilot bölge toplam 1159 parselden oluşmakta olup, toplam alan </a:t>
            </a:r>
            <a:r>
              <a:rPr lang="tr-TR" sz="1800" dirty="0" smtClean="0">
                <a:solidFill>
                  <a:schemeClr val="bg1"/>
                </a:solidFill>
                <a:latin typeface="Times New Roman" panose="02020603050405020304" pitchFamily="18" charset="0"/>
                <a:ea typeface="+mn-ea"/>
                <a:cs typeface="Times New Roman" panose="02020603050405020304" pitchFamily="18" charset="0"/>
              </a:rPr>
              <a:t>2400 </a:t>
            </a:r>
            <a:r>
              <a:rPr lang="tr-TR" sz="1800" dirty="0">
                <a:solidFill>
                  <a:schemeClr val="bg1"/>
                </a:solidFill>
                <a:latin typeface="Times New Roman" panose="02020603050405020304" pitchFamily="18" charset="0"/>
                <a:ea typeface="+mn-ea"/>
                <a:cs typeface="Times New Roman" panose="02020603050405020304" pitchFamily="18" charset="0"/>
              </a:rPr>
              <a:t>hektardır. </a:t>
            </a:r>
          </a:p>
        </p:txBody>
      </p:sp>
      <p:pic>
        <p:nvPicPr>
          <p:cNvPr id="3" name="Picture 2" descr="C:\Users\Yasemin SÜRMELİ\Desktop\uydu.JPG"/>
          <p:cNvPicPr>
            <a:picLocks noChangeAspect="1" noChangeArrowheads="1"/>
          </p:cNvPicPr>
          <p:nvPr/>
        </p:nvPicPr>
        <p:blipFill>
          <a:blip r:embed="rId2" cstate="print"/>
          <a:srcRect/>
          <a:stretch>
            <a:fillRect/>
          </a:stretch>
        </p:blipFill>
        <p:spPr bwMode="auto">
          <a:xfrm>
            <a:off x="214575" y="620688"/>
            <a:ext cx="8736307" cy="3744416"/>
          </a:xfrm>
          <a:prstGeom prst="rect">
            <a:avLst/>
          </a:prstGeom>
          <a:noFill/>
        </p:spPr>
      </p:pic>
      <p:sp>
        <p:nvSpPr>
          <p:cNvPr id="4" name="Başlık 1"/>
          <p:cNvSpPr txBox="1">
            <a:spLocks/>
          </p:cNvSpPr>
          <p:nvPr/>
        </p:nvSpPr>
        <p:spPr>
          <a:xfrm>
            <a:off x="203898" y="44624"/>
            <a:ext cx="8756401" cy="605252"/>
          </a:xfrm>
          <a:prstGeom prst="rect">
            <a:avLst/>
          </a:prstGeom>
          <a:solidFill>
            <a:schemeClr val="bg1"/>
          </a:solidFill>
        </p:spPr>
        <p:txBody>
          <a:bodyPr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tr-TR" sz="2800" spc="0" dirty="0" smtClean="0">
                <a:ln>
                  <a:noFill/>
                </a:ln>
                <a:solidFill>
                  <a:srgbClr val="FF0000"/>
                </a:solidFill>
                <a:latin typeface="Times New Roman" pitchFamily="18" charset="0"/>
                <a:cs typeface="Times New Roman" pitchFamily="18" charset="0"/>
              </a:rPr>
              <a:t>PİLOT PROJE- Bala </a:t>
            </a:r>
            <a:r>
              <a:rPr lang="tr-TR" sz="2800" spc="0" dirty="0" err="1" smtClean="0">
                <a:ln>
                  <a:noFill/>
                </a:ln>
                <a:solidFill>
                  <a:srgbClr val="FF0000"/>
                </a:solidFill>
                <a:latin typeface="Times New Roman" pitchFamily="18" charset="0"/>
                <a:cs typeface="Times New Roman" pitchFamily="18" charset="0"/>
              </a:rPr>
              <a:t>Yeniyapançarşak</a:t>
            </a:r>
            <a:r>
              <a:rPr lang="tr-TR" sz="2800" spc="0" dirty="0" smtClean="0">
                <a:ln>
                  <a:noFill/>
                </a:ln>
                <a:solidFill>
                  <a:srgbClr val="FF0000"/>
                </a:solidFill>
                <a:latin typeface="Times New Roman" pitchFamily="18" charset="0"/>
                <a:cs typeface="Times New Roman" pitchFamily="18" charset="0"/>
              </a:rPr>
              <a:t> Mahallesi</a:t>
            </a:r>
            <a:endParaRPr lang="tr-TR" sz="2800" spc="0" dirty="0">
              <a:ln>
                <a:noFill/>
              </a:ln>
              <a:solidFill>
                <a:srgbClr val="FF0000"/>
              </a:solidFill>
              <a:latin typeface="Times New Roman" pitchFamily="18" charset="0"/>
              <a:cs typeface="Times New Roman" pitchFamily="18" charset="0"/>
            </a:endParaRPr>
          </a:p>
        </p:txBody>
      </p:sp>
      <p:sp>
        <p:nvSpPr>
          <p:cNvPr id="6" name="5 Dikdörtgen"/>
          <p:cNvSpPr/>
          <p:nvPr/>
        </p:nvSpPr>
        <p:spPr>
          <a:xfrm>
            <a:off x="251520" y="4725144"/>
            <a:ext cx="8928992" cy="1938992"/>
          </a:xfrm>
          <a:prstGeom prst="rect">
            <a:avLst/>
          </a:prstGeom>
        </p:spPr>
        <p:txBody>
          <a:bodyPr wrap="square">
            <a:spAutoFit/>
          </a:bodyPr>
          <a:lstStyle/>
          <a:p>
            <a:pPr algn="just"/>
            <a:r>
              <a:rPr lang="tr-TR" sz="2400" dirty="0" smtClean="0">
                <a:latin typeface="Times New Roman" panose="02020603050405020304" pitchFamily="18" charset="0"/>
                <a:cs typeface="Times New Roman" panose="02020603050405020304" pitchFamily="18" charset="0"/>
              </a:rPr>
              <a:t>Proje alanında toplam </a:t>
            </a:r>
            <a:r>
              <a:rPr lang="tr-TR" sz="2400" b="1" dirty="0" smtClean="0">
                <a:latin typeface="Times New Roman" panose="02020603050405020304" pitchFamily="18" charset="0"/>
                <a:cs typeface="Times New Roman" panose="02020603050405020304" pitchFamily="18" charset="0"/>
              </a:rPr>
              <a:t>836 tarım parseli;</a:t>
            </a:r>
            <a:endParaRPr lang="tr-TR" sz="2400" dirty="0" smtClean="0">
              <a:latin typeface="Times New Roman" panose="02020603050405020304" pitchFamily="18" charset="0"/>
              <a:cs typeface="Times New Roman" panose="02020603050405020304" pitchFamily="18" charset="0"/>
            </a:endParaRPr>
          </a:p>
          <a:p>
            <a:pPr marL="342900" indent="-342900" algn="just">
              <a:buFont typeface="Wingdings" pitchFamily="2" charset="2"/>
              <a:buChar char="Ø"/>
            </a:pPr>
            <a:r>
              <a:rPr lang="tr-TR" sz="2400" b="1" dirty="0" smtClean="0">
                <a:latin typeface="Times New Roman" panose="02020603050405020304" pitchFamily="18" charset="0"/>
                <a:cs typeface="Times New Roman" panose="02020603050405020304" pitchFamily="18" charset="0"/>
              </a:rPr>
              <a:t>442</a:t>
            </a:r>
            <a:r>
              <a:rPr lang="tr-TR" sz="2400" dirty="0" smtClean="0">
                <a:latin typeface="Times New Roman" panose="02020603050405020304" pitchFamily="18" charset="0"/>
                <a:cs typeface="Times New Roman" panose="02020603050405020304" pitchFamily="18" charset="0"/>
              </a:rPr>
              <a:t> parsel </a:t>
            </a:r>
            <a:r>
              <a:rPr lang="tr-TR" sz="2400" b="1" dirty="0" smtClean="0">
                <a:latin typeface="Times New Roman" panose="02020603050405020304" pitchFamily="18" charset="0"/>
                <a:cs typeface="Times New Roman" panose="02020603050405020304" pitchFamily="18" charset="0"/>
              </a:rPr>
              <a:t>tam mülkiyetli</a:t>
            </a:r>
            <a:r>
              <a:rPr lang="tr-TR" sz="2400" dirty="0" smtClean="0">
                <a:latin typeface="Times New Roman" panose="02020603050405020304" pitchFamily="18" charset="0"/>
                <a:cs typeface="Times New Roman" panose="02020603050405020304" pitchFamily="18" charset="0"/>
              </a:rPr>
              <a:t>,</a:t>
            </a:r>
          </a:p>
          <a:p>
            <a:pPr marL="342900" indent="-342900" algn="just">
              <a:buFont typeface="Wingdings" pitchFamily="2" charset="2"/>
              <a:buChar char="Ø"/>
            </a:pPr>
            <a:r>
              <a:rPr lang="tr-TR" sz="2400" b="1" dirty="0" smtClean="0">
                <a:latin typeface="Times New Roman" panose="02020603050405020304" pitchFamily="18" charset="0"/>
                <a:cs typeface="Times New Roman" panose="02020603050405020304" pitchFamily="18" charset="0"/>
              </a:rPr>
              <a:t>394 </a:t>
            </a:r>
            <a:r>
              <a:rPr lang="tr-TR" sz="2400" dirty="0" smtClean="0">
                <a:latin typeface="Times New Roman" panose="02020603050405020304" pitchFamily="18" charset="0"/>
                <a:cs typeface="Times New Roman" panose="02020603050405020304" pitchFamily="18" charset="0"/>
              </a:rPr>
              <a:t>parsel birden </a:t>
            </a:r>
            <a:r>
              <a:rPr lang="tr-TR" sz="2400" b="1" dirty="0" smtClean="0">
                <a:latin typeface="Times New Roman" panose="02020603050405020304" pitchFamily="18" charset="0"/>
                <a:cs typeface="Times New Roman" panose="02020603050405020304" pitchFamily="18" charset="0"/>
              </a:rPr>
              <a:t>çok hisseli</a:t>
            </a:r>
            <a:r>
              <a:rPr lang="tr-TR" sz="2400" dirty="0" smtClean="0">
                <a:latin typeface="Times New Roman" panose="02020603050405020304" pitchFamily="18" charset="0"/>
                <a:cs typeface="Times New Roman" panose="02020603050405020304" pitchFamily="18" charset="0"/>
              </a:rPr>
              <a:t> (toplam </a:t>
            </a:r>
            <a:r>
              <a:rPr lang="tr-TR" sz="2400" b="1" dirty="0" smtClean="0">
                <a:latin typeface="Times New Roman" panose="02020603050405020304" pitchFamily="18" charset="0"/>
                <a:cs typeface="Times New Roman" panose="02020603050405020304" pitchFamily="18" charset="0"/>
              </a:rPr>
              <a:t>2.877 adet hissedar</a:t>
            </a:r>
            <a:r>
              <a:rPr lang="tr-TR" sz="2400" dirty="0" smtClean="0">
                <a:latin typeface="Times New Roman" panose="02020603050405020304" pitchFamily="18" charset="0"/>
                <a:cs typeface="Times New Roman" panose="02020603050405020304" pitchFamily="18" charset="0"/>
              </a:rPr>
              <a:t>),</a:t>
            </a:r>
          </a:p>
          <a:p>
            <a:pPr algn="just">
              <a:buFont typeface="Wingdings" pitchFamily="2" charset="2"/>
              <a:buChar char="Ø"/>
            </a:pPr>
            <a:r>
              <a:rPr lang="tr-TR" sz="2400" dirty="0" smtClean="0">
                <a:latin typeface="Times New Roman" panose="02020603050405020304" pitchFamily="18" charset="0"/>
                <a:cs typeface="Times New Roman" panose="02020603050405020304" pitchFamily="18" charset="0"/>
              </a:rPr>
              <a:t>  Parsel başına ortalama </a:t>
            </a:r>
            <a:r>
              <a:rPr lang="tr-TR" sz="2400" b="1" dirty="0" smtClean="0">
                <a:latin typeface="Times New Roman" panose="02020603050405020304" pitchFamily="18" charset="0"/>
                <a:cs typeface="Times New Roman" panose="02020603050405020304" pitchFamily="18" charset="0"/>
              </a:rPr>
              <a:t>9 hissedar</a:t>
            </a:r>
            <a:r>
              <a:rPr lang="tr-TR" sz="2400" b="1" dirty="0">
                <a:latin typeface="Times New Roman" panose="02020603050405020304" pitchFamily="18" charset="0"/>
                <a:cs typeface="Times New Roman" panose="02020603050405020304" pitchFamily="18" charset="0"/>
              </a:rPr>
              <a:t>,</a:t>
            </a:r>
            <a:endParaRPr lang="tr-TR" sz="2400" dirty="0" smtClean="0">
              <a:latin typeface="Times New Roman" panose="02020603050405020304" pitchFamily="18" charset="0"/>
              <a:cs typeface="Times New Roman" panose="02020603050405020304" pitchFamily="18" charset="0"/>
            </a:endParaRPr>
          </a:p>
          <a:p>
            <a:pPr algn="just">
              <a:buFont typeface="Wingdings" pitchFamily="2" charset="2"/>
              <a:buChar char="Ø"/>
            </a:pPr>
            <a:r>
              <a:rPr lang="tr-TR" sz="2400" dirty="0" smtClean="0">
                <a:latin typeface="Times New Roman" panose="02020603050405020304" pitchFamily="18" charset="0"/>
                <a:cs typeface="Times New Roman" panose="02020603050405020304" pitchFamily="18" charset="0"/>
              </a:rPr>
              <a:t>  Tüm arazileri </a:t>
            </a:r>
            <a:r>
              <a:rPr lang="tr-TR" sz="2400" b="1" dirty="0" smtClean="0">
                <a:latin typeface="Times New Roman" panose="02020603050405020304" pitchFamily="18" charset="0"/>
                <a:cs typeface="Times New Roman" panose="02020603050405020304" pitchFamily="18" charset="0"/>
              </a:rPr>
              <a:t>35 kişi</a:t>
            </a:r>
            <a:r>
              <a:rPr lang="tr-TR" sz="2400" dirty="0" smtClean="0">
                <a:latin typeface="Times New Roman" panose="02020603050405020304" pitchFamily="18" charset="0"/>
                <a:cs typeface="Times New Roman" panose="02020603050405020304" pitchFamily="18" charset="0"/>
              </a:rPr>
              <a:t> işlemektedir.</a:t>
            </a:r>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7621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half" idx="1"/>
          </p:nvPr>
        </p:nvSpPr>
        <p:spPr>
          <a:xfrm>
            <a:off x="323528" y="188640"/>
            <a:ext cx="8219256" cy="1944216"/>
          </a:xfrm>
        </p:spPr>
        <p:txBody>
          <a:bodyPr>
            <a:normAutofit lnSpcReduction="10000"/>
          </a:bodyPr>
          <a:lstStyle/>
          <a:p>
            <a:pPr>
              <a:buNone/>
            </a:pPr>
            <a:r>
              <a:rPr lang="tr-TR" sz="2400" b="1" dirty="0" smtClean="0"/>
              <a:t>Proje alanında;</a:t>
            </a:r>
          </a:p>
          <a:p>
            <a:r>
              <a:rPr lang="tr-TR" sz="2000" b="1" dirty="0" err="1" smtClean="0">
                <a:latin typeface="Times New Roman" pitchFamily="18" charset="0"/>
                <a:cs typeface="Times New Roman" pitchFamily="18" charset="0"/>
              </a:rPr>
              <a:t>Kapitalizasyon</a:t>
            </a:r>
            <a:r>
              <a:rPr lang="tr-TR" sz="2000" b="1" dirty="0" smtClean="0">
                <a:latin typeface="Times New Roman" pitchFamily="18" charset="0"/>
                <a:cs typeface="Times New Roman" pitchFamily="18" charset="0"/>
              </a:rPr>
              <a:t> oranının tespit edilmesi;</a:t>
            </a:r>
          </a:p>
          <a:p>
            <a:pPr marL="457200" lvl="1" indent="0" algn="just">
              <a:buNone/>
            </a:pPr>
            <a:r>
              <a:rPr lang="tr-TR" sz="1800" dirty="0" smtClean="0">
                <a:latin typeface="Times New Roman" pitchFamily="18" charset="0"/>
                <a:cs typeface="Times New Roman" pitchFamily="18" charset="0"/>
              </a:rPr>
              <a:t>Bala Tapu Müdürlüğünde proje alanı ve proje alanına komşu köylerde </a:t>
            </a:r>
            <a:r>
              <a:rPr lang="tr-TR" sz="1800" b="1" dirty="0" smtClean="0">
                <a:latin typeface="Times New Roman" pitchFamily="18" charset="0"/>
                <a:cs typeface="Times New Roman" pitchFamily="18" charset="0"/>
              </a:rPr>
              <a:t>2005-2015</a:t>
            </a:r>
            <a:r>
              <a:rPr lang="tr-TR" sz="1800" dirty="0" smtClean="0">
                <a:latin typeface="Times New Roman" pitchFamily="18" charset="0"/>
                <a:cs typeface="Times New Roman" pitchFamily="18" charset="0"/>
              </a:rPr>
              <a:t> yılları arasında satışı yapılmış </a:t>
            </a:r>
            <a:r>
              <a:rPr lang="tr-TR" sz="1800" b="1" dirty="0" smtClean="0">
                <a:latin typeface="Times New Roman" pitchFamily="18" charset="0"/>
                <a:cs typeface="Times New Roman" pitchFamily="18" charset="0"/>
              </a:rPr>
              <a:t>600’</a:t>
            </a:r>
            <a:r>
              <a:rPr lang="tr-TR" sz="1800" dirty="0" smtClean="0">
                <a:latin typeface="Times New Roman" pitchFamily="18" charset="0"/>
                <a:cs typeface="Times New Roman" pitchFamily="18" charset="0"/>
              </a:rPr>
              <a:t>ü aşkın parsel tespit edilmiştir. Verilerin analiz edilmesiyle </a:t>
            </a:r>
            <a:r>
              <a:rPr lang="tr-TR" sz="1800" dirty="0" err="1" smtClean="0">
                <a:latin typeface="Times New Roman" pitchFamily="18" charset="0"/>
                <a:cs typeface="Times New Roman" pitchFamily="18" charset="0"/>
              </a:rPr>
              <a:t>Yeniyapançarsak</a:t>
            </a:r>
            <a:r>
              <a:rPr lang="tr-TR" sz="1800" dirty="0" smtClean="0">
                <a:latin typeface="Times New Roman" pitchFamily="18" charset="0"/>
                <a:cs typeface="Times New Roman" pitchFamily="18" charset="0"/>
              </a:rPr>
              <a:t> köyünde son 10 yıl içerisinde satışı yapılmış </a:t>
            </a:r>
            <a:r>
              <a:rPr lang="tr-TR" sz="1800" b="1" dirty="0" smtClean="0">
                <a:latin typeface="Times New Roman" pitchFamily="18" charset="0"/>
                <a:cs typeface="Times New Roman" pitchFamily="18" charset="0"/>
              </a:rPr>
              <a:t>70</a:t>
            </a:r>
            <a:r>
              <a:rPr lang="tr-TR" sz="1800" dirty="0" smtClean="0">
                <a:latin typeface="Times New Roman" pitchFamily="18" charset="0"/>
                <a:cs typeface="Times New Roman" pitchFamily="18" charset="0"/>
              </a:rPr>
              <a:t> veriye ulaşılmıştır.  </a:t>
            </a:r>
          </a:p>
          <a:p>
            <a:pPr lvl="1" algn="just"/>
            <a:endParaRPr lang="tr-TR" sz="2400" b="1" dirty="0" smtClean="0"/>
          </a:p>
        </p:txBody>
      </p:sp>
      <p:pic>
        <p:nvPicPr>
          <p:cNvPr id="56323" name="Picture 3" descr="C:\Users\Yasemin SÜRMELİ\Desktop\sat.PNG"/>
          <p:cNvPicPr>
            <a:picLocks noChangeAspect="1" noChangeArrowheads="1"/>
          </p:cNvPicPr>
          <p:nvPr/>
        </p:nvPicPr>
        <p:blipFill>
          <a:blip r:embed="rId2" cstate="print"/>
          <a:srcRect/>
          <a:stretch>
            <a:fillRect/>
          </a:stretch>
        </p:blipFill>
        <p:spPr bwMode="auto">
          <a:xfrm>
            <a:off x="288446" y="2006343"/>
            <a:ext cx="3347449" cy="2862817"/>
          </a:xfrm>
          <a:prstGeom prst="rect">
            <a:avLst/>
          </a:prstGeom>
          <a:noFill/>
        </p:spPr>
      </p:pic>
      <p:pic>
        <p:nvPicPr>
          <p:cNvPr id="56324" name="Picture 4" descr="C:\Users\Yasemin SÜRMELİ\Desktop\ko.PNG"/>
          <p:cNvPicPr>
            <a:picLocks noChangeAspect="1" noChangeArrowheads="1"/>
          </p:cNvPicPr>
          <p:nvPr/>
        </p:nvPicPr>
        <p:blipFill>
          <a:blip r:embed="rId3" cstate="print"/>
          <a:stretch>
            <a:fillRect/>
          </a:stretch>
        </p:blipFill>
        <p:spPr bwMode="auto">
          <a:xfrm>
            <a:off x="3491880" y="2006343"/>
            <a:ext cx="5663473" cy="3006833"/>
          </a:xfrm>
          <a:prstGeom prst="rect">
            <a:avLst/>
          </a:prstGeom>
          <a:noFill/>
        </p:spPr>
      </p:pic>
      <p:sp>
        <p:nvSpPr>
          <p:cNvPr id="7" name="6 Metin kutusu"/>
          <p:cNvSpPr txBox="1"/>
          <p:nvPr/>
        </p:nvSpPr>
        <p:spPr>
          <a:xfrm>
            <a:off x="179512" y="4941168"/>
            <a:ext cx="8784976" cy="1938992"/>
          </a:xfrm>
          <a:prstGeom prst="rect">
            <a:avLst/>
          </a:prstGeom>
          <a:noFill/>
        </p:spPr>
        <p:txBody>
          <a:bodyPr wrap="square" rtlCol="0">
            <a:spAutoFit/>
          </a:bodyPr>
          <a:lstStyle/>
          <a:p>
            <a:pPr marL="285750" indent="-285750" algn="just">
              <a:lnSpc>
                <a:spcPct val="150000"/>
              </a:lnSpc>
              <a:buFont typeface="Arial" pitchFamily="34" charset="0"/>
              <a:buChar char="•"/>
            </a:pPr>
            <a:r>
              <a:rPr lang="tr-TR" sz="2000" dirty="0" smtClean="0">
                <a:latin typeface="Times New Roman" pitchFamily="18" charset="0"/>
                <a:cs typeface="Times New Roman" pitchFamily="18" charset="0"/>
              </a:rPr>
              <a:t>Kuru tarla arazilerinin değeri ortalama </a:t>
            </a:r>
            <a:r>
              <a:rPr lang="tr-TR" sz="2000" b="1" dirty="0" smtClean="0">
                <a:latin typeface="Times New Roman" pitchFamily="18" charset="0"/>
                <a:cs typeface="Times New Roman" pitchFamily="18" charset="0"/>
              </a:rPr>
              <a:t>1.392,78 TL/da</a:t>
            </a:r>
            <a:r>
              <a:rPr lang="tr-TR" sz="2000" dirty="0" smtClean="0">
                <a:latin typeface="Times New Roman" pitchFamily="18" charset="0"/>
                <a:cs typeface="Times New Roman" pitchFamily="18" charset="0"/>
              </a:rPr>
              <a:t> olarak saptanmıştır.</a:t>
            </a:r>
          </a:p>
          <a:p>
            <a:pPr marL="285750" indent="-285750" algn="just">
              <a:lnSpc>
                <a:spcPct val="150000"/>
              </a:lnSpc>
              <a:buFont typeface="Arial" pitchFamily="34" charset="0"/>
              <a:buChar char="•"/>
            </a:pPr>
            <a:r>
              <a:rPr lang="tr-TR" sz="2000" dirty="0" smtClean="0">
                <a:latin typeface="Times New Roman" pitchFamily="18" charset="0"/>
                <a:cs typeface="Times New Roman" pitchFamily="18" charset="0"/>
              </a:rPr>
              <a:t>Yıllık ortalama net gelir (münavebe esaslı) </a:t>
            </a:r>
            <a:r>
              <a:rPr lang="tr-TR" sz="2000" b="1" dirty="0" smtClean="0">
                <a:latin typeface="Times New Roman" pitchFamily="18" charset="0"/>
                <a:cs typeface="Times New Roman" pitchFamily="18" charset="0"/>
              </a:rPr>
              <a:t>66,12 TL/da</a:t>
            </a:r>
            <a:r>
              <a:rPr lang="tr-TR" sz="2000" dirty="0" smtClean="0">
                <a:latin typeface="Times New Roman" pitchFamily="18" charset="0"/>
                <a:cs typeface="Times New Roman" pitchFamily="18" charset="0"/>
              </a:rPr>
              <a:t> olarak hesaplanmıştır.</a:t>
            </a:r>
          </a:p>
          <a:p>
            <a:pPr marL="285750" indent="-285750" algn="just">
              <a:lnSpc>
                <a:spcPct val="150000"/>
              </a:lnSpc>
              <a:buFont typeface="Arial" pitchFamily="34" charset="0"/>
              <a:buChar char="•"/>
            </a:pPr>
            <a:r>
              <a:rPr lang="tr-TR" sz="2000" i="1" dirty="0" smtClean="0">
                <a:latin typeface="Times New Roman" pitchFamily="18" charset="0"/>
                <a:cs typeface="Times New Roman" pitchFamily="18" charset="0"/>
              </a:rPr>
              <a:t>kuru tarım arazileri için</a:t>
            </a:r>
            <a:r>
              <a:rPr lang="tr-TR" sz="2000" b="1" i="1" dirty="0" smtClean="0">
                <a:latin typeface="Times New Roman" pitchFamily="18" charset="0"/>
                <a:cs typeface="Times New Roman" pitchFamily="18" charset="0"/>
              </a:rPr>
              <a:t> </a:t>
            </a:r>
            <a:r>
              <a:rPr lang="tr-TR" sz="2000" b="1" i="1" dirty="0" err="1" smtClean="0">
                <a:latin typeface="Times New Roman" pitchFamily="18" charset="0"/>
                <a:cs typeface="Times New Roman" pitchFamily="18" charset="0"/>
              </a:rPr>
              <a:t>kapitalizasyon</a:t>
            </a:r>
            <a:r>
              <a:rPr lang="tr-TR" sz="2000" b="1" i="1" dirty="0" smtClean="0">
                <a:latin typeface="Times New Roman" pitchFamily="18" charset="0"/>
                <a:cs typeface="Times New Roman" pitchFamily="18" charset="0"/>
              </a:rPr>
              <a:t> oranı % 4,75 </a:t>
            </a:r>
            <a:r>
              <a:rPr lang="tr-TR" sz="2000" i="1" dirty="0" smtClean="0">
                <a:latin typeface="Times New Roman" pitchFamily="18" charset="0"/>
                <a:cs typeface="Times New Roman" pitchFamily="18" charset="0"/>
              </a:rPr>
              <a:t>olarak tespit edilmiştir.</a:t>
            </a:r>
          </a:p>
          <a:p>
            <a:pPr marL="285750" indent="-285750" algn="just">
              <a:lnSpc>
                <a:spcPct val="150000"/>
              </a:lnSpc>
              <a:buFont typeface="Arial" pitchFamily="34" charset="0"/>
              <a:buChar char="•"/>
            </a:pPr>
            <a:r>
              <a:rPr lang="tr-TR" sz="2000" b="1" i="1" dirty="0" err="1" smtClean="0">
                <a:latin typeface="Times New Roman" pitchFamily="18" charset="0"/>
                <a:cs typeface="Times New Roman" pitchFamily="18" charset="0"/>
              </a:rPr>
              <a:t>Kapitalizasyon</a:t>
            </a:r>
            <a:r>
              <a:rPr lang="tr-TR" sz="2000" b="1" i="1" dirty="0" smtClean="0">
                <a:latin typeface="Times New Roman" pitchFamily="18" charset="0"/>
                <a:cs typeface="Times New Roman" pitchFamily="18" charset="0"/>
              </a:rPr>
              <a:t> oranı</a:t>
            </a:r>
            <a:r>
              <a:rPr lang="tr-TR" sz="2000" i="1" dirty="0" smtClean="0">
                <a:latin typeface="Times New Roman" pitchFamily="18" charset="0"/>
                <a:cs typeface="Times New Roman" pitchFamily="18" charset="0"/>
              </a:rPr>
              <a:t> CBS ortamında </a:t>
            </a:r>
            <a:r>
              <a:rPr lang="tr-TR" sz="2000" b="1" i="1" dirty="0" smtClean="0">
                <a:latin typeface="Times New Roman" pitchFamily="18" charset="0"/>
                <a:cs typeface="Times New Roman" pitchFamily="18" charset="0"/>
              </a:rPr>
              <a:t>parsel bazına </a:t>
            </a:r>
            <a:r>
              <a:rPr lang="tr-TR" sz="2000" i="1" dirty="0" smtClean="0">
                <a:latin typeface="Times New Roman" pitchFamily="18" charset="0"/>
                <a:cs typeface="Times New Roman" pitchFamily="18" charset="0"/>
              </a:rPr>
              <a:t>indirgenmiştir.</a:t>
            </a:r>
            <a:endParaRPr lang="tr-TR" sz="2000" dirty="0">
              <a:latin typeface="Times New Roman" pitchFamily="18" charset="0"/>
              <a:cs typeface="Times New Roman" pitchFamily="18" charset="0"/>
            </a:endParaRPr>
          </a:p>
        </p:txBody>
      </p:sp>
      <p:sp>
        <p:nvSpPr>
          <p:cNvPr id="2" name="Metin kutusu 1"/>
          <p:cNvSpPr txBox="1"/>
          <p:nvPr/>
        </p:nvSpPr>
        <p:spPr>
          <a:xfrm>
            <a:off x="971600" y="4509120"/>
            <a:ext cx="2134302" cy="369332"/>
          </a:xfrm>
          <a:prstGeom prst="rect">
            <a:avLst/>
          </a:prstGeom>
          <a:noFill/>
        </p:spPr>
        <p:txBody>
          <a:bodyPr wrap="none" rtlCol="0">
            <a:spAutoFit/>
          </a:bodyPr>
          <a:lstStyle/>
          <a:p>
            <a:r>
              <a:rPr lang="tr-TR" dirty="0" smtClean="0">
                <a:solidFill>
                  <a:srgbClr val="FFFF00"/>
                </a:solidFill>
              </a:rPr>
              <a:t>360 Parselde çalışma</a:t>
            </a:r>
            <a:endParaRPr lang="tr-TR" dirty="0">
              <a:solidFill>
                <a:srgbClr val="FFFF00"/>
              </a:solidFill>
            </a:endParaRPr>
          </a:p>
        </p:txBody>
      </p:sp>
    </p:spTree>
    <p:extLst>
      <p:ext uri="{BB962C8B-B14F-4D97-AF65-F5344CB8AC3E}">
        <p14:creationId xmlns:p14="http://schemas.microsoft.com/office/powerpoint/2010/main" val="16907509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ChangeArrowheads="1"/>
          </p:cNvSpPr>
          <p:nvPr/>
        </p:nvSpPr>
        <p:spPr bwMode="auto">
          <a:xfrm>
            <a:off x="685269" y="-99392"/>
            <a:ext cx="8351227"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tr-TR" altLang="tr-TR" sz="2800" b="1" dirty="0" smtClean="0">
                <a:solidFill>
                  <a:srgbClr val="FF0000"/>
                </a:solidFill>
                <a:latin typeface="Calibri" pitchFamily="34" charset="0"/>
              </a:rPr>
              <a:t>TOPRAK KORUMA VE ARAZİ KULLANIM KANUNU</a:t>
            </a:r>
            <a:endParaRPr lang="tr-TR" altLang="tr-TR" sz="2800" b="1" dirty="0">
              <a:solidFill>
                <a:srgbClr val="FF0000"/>
              </a:solidFill>
              <a:latin typeface="Calibri" pitchFamily="34" charset="0"/>
            </a:endParaRPr>
          </a:p>
        </p:txBody>
      </p:sp>
      <p:sp>
        <p:nvSpPr>
          <p:cNvPr id="2" name="Dikdörtgen 1"/>
          <p:cNvSpPr/>
          <p:nvPr/>
        </p:nvSpPr>
        <p:spPr>
          <a:xfrm>
            <a:off x="716574" y="1196975"/>
            <a:ext cx="8427426" cy="1415772"/>
          </a:xfrm>
          <a:prstGeom prst="rect">
            <a:avLst/>
          </a:prstGeom>
        </p:spPr>
        <p:txBody>
          <a:bodyPr>
            <a:spAutoFit/>
          </a:bodyPr>
          <a:lstStyle/>
          <a:p>
            <a:pPr marL="342900" indent="-342900" algn="just">
              <a:buFont typeface="Arial" pitchFamily="34" charset="0"/>
              <a:buChar char="•"/>
              <a:defRPr/>
            </a:pPr>
            <a:r>
              <a:rPr lang="tr-TR" altLang="tr-TR" sz="2200" dirty="0" smtClean="0">
                <a:latin typeface="Times New Roman" pitchFamily="18" charset="0"/>
                <a:cs typeface="Times New Roman" pitchFamily="18" charset="0"/>
              </a:rPr>
              <a:t>5403  SK </a:t>
            </a:r>
            <a:r>
              <a:rPr lang="tr-TR" altLang="tr-TR" sz="2200" dirty="0">
                <a:latin typeface="Times New Roman" pitchFamily="18" charset="0"/>
                <a:cs typeface="Times New Roman" pitchFamily="18" charset="0"/>
              </a:rPr>
              <a:t>İ</a:t>
            </a:r>
            <a:r>
              <a:rPr lang="tr-TR" altLang="tr-TR" sz="2200" dirty="0" smtClean="0">
                <a:latin typeface="Times New Roman" pitchFamily="18" charset="0"/>
                <a:cs typeface="Times New Roman" pitchFamily="18" charset="0"/>
              </a:rPr>
              <a:t>lk defa 2005 </a:t>
            </a:r>
            <a:r>
              <a:rPr lang="tr-TR" altLang="tr-TR" sz="2200" dirty="0">
                <a:latin typeface="Times New Roman" pitchFamily="18" charset="0"/>
                <a:cs typeface="Times New Roman" pitchFamily="18" charset="0"/>
              </a:rPr>
              <a:t>yılında </a:t>
            </a:r>
            <a:r>
              <a:rPr lang="tr-TR" altLang="tr-TR" sz="2200" dirty="0" smtClean="0">
                <a:latin typeface="Times New Roman" pitchFamily="18" charset="0"/>
                <a:cs typeface="Times New Roman" pitchFamily="18" charset="0"/>
              </a:rPr>
              <a:t>yürürlüğe girdi</a:t>
            </a:r>
          </a:p>
          <a:p>
            <a:pPr marL="342900" indent="-342900">
              <a:buFont typeface="Arial" pitchFamily="34" charset="0"/>
              <a:buChar char="•"/>
            </a:pPr>
            <a:r>
              <a:rPr lang="tr-TR" altLang="tr-TR" sz="2200" dirty="0" smtClean="0">
                <a:latin typeface="Times New Roman" pitchFamily="18" charset="0"/>
                <a:cs typeface="Times New Roman" pitchFamily="18" charset="0"/>
              </a:rPr>
              <a:t>6537  SK</a:t>
            </a:r>
            <a:r>
              <a:rPr lang="tr-TR" altLang="tr-TR" sz="2000" dirty="0" smtClean="0">
                <a:latin typeface="Times New Roman" pitchFamily="18" charset="0"/>
                <a:cs typeface="Times New Roman" pitchFamily="18" charset="0"/>
              </a:rPr>
              <a:t>. </a:t>
            </a:r>
            <a:r>
              <a:rPr lang="tr-TR" sz="2000" dirty="0" smtClean="0"/>
              <a:t>Toprak Koruma Ve Arazi Kullanımı Kanununda</a:t>
            </a:r>
          </a:p>
          <a:p>
            <a:r>
              <a:rPr lang="tr-TR" sz="2000" dirty="0" smtClean="0"/>
              <a:t>Değişiklik Yapılması Hakkında Kanun (15 Mayıs 2015) </a:t>
            </a:r>
          </a:p>
          <a:p>
            <a:pPr marL="342900" indent="-342900" algn="just">
              <a:buFont typeface="Arial" pitchFamily="34" charset="0"/>
              <a:buChar char="•"/>
              <a:defRPr/>
            </a:pPr>
            <a:endParaRPr lang="tr-TR" altLang="tr-TR" sz="2200" dirty="0">
              <a:latin typeface="Times New Roman" pitchFamily="18" charset="0"/>
              <a:cs typeface="Times New Roman" pitchFamily="18" charset="0"/>
            </a:endParaRPr>
          </a:p>
        </p:txBody>
      </p:sp>
      <p:sp>
        <p:nvSpPr>
          <p:cNvPr id="6" name="Oval 5"/>
          <p:cNvSpPr/>
          <p:nvPr/>
        </p:nvSpPr>
        <p:spPr>
          <a:xfrm>
            <a:off x="251520" y="2598937"/>
            <a:ext cx="5542208" cy="758055"/>
          </a:xfrm>
          <a:prstGeom prst="ellipse">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tr-TR" sz="2400" b="1" dirty="0" smtClean="0">
                <a:solidFill>
                  <a:srgbClr val="FF0000"/>
                </a:solidFill>
                <a:latin typeface="Comic Sans MS" pitchFamily="66" charset="0"/>
              </a:rPr>
              <a:t>5403 SK </a:t>
            </a:r>
            <a:r>
              <a:rPr lang="tr-TR" sz="2400" b="1" dirty="0">
                <a:solidFill>
                  <a:srgbClr val="FF0000"/>
                </a:solidFill>
                <a:latin typeface="Comic Sans MS" pitchFamily="66" charset="0"/>
              </a:rPr>
              <a:t>AMAÇ</a:t>
            </a:r>
            <a:endParaRPr lang="tr-TR" sz="2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6149" name="Metin kutusu 2"/>
          <p:cNvSpPr txBox="1">
            <a:spLocks noChangeArrowheads="1"/>
          </p:cNvSpPr>
          <p:nvPr/>
        </p:nvSpPr>
        <p:spPr bwMode="auto">
          <a:xfrm>
            <a:off x="-107504" y="3550364"/>
            <a:ext cx="907199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marL="457200" lvl="1" indent="0" algn="just"/>
            <a:r>
              <a:rPr lang="tr-TR" dirty="0" smtClean="0">
                <a:latin typeface="Times New Roman" panose="02020603050405020304" pitchFamily="18" charset="0"/>
                <a:cs typeface="Times New Roman" panose="02020603050405020304" pitchFamily="18" charset="0"/>
              </a:rPr>
              <a:t>Toprak ve tarım arazilerinin;</a:t>
            </a:r>
          </a:p>
          <a:p>
            <a:pPr marL="800100" lvl="1" indent="-342900" algn="just">
              <a:buFont typeface="Arial" pitchFamily="34" charset="0"/>
              <a:buChar char="•"/>
            </a:pPr>
            <a:r>
              <a:rPr lang="tr-TR" dirty="0">
                <a:latin typeface="Times New Roman" panose="02020603050405020304" pitchFamily="18" charset="0"/>
                <a:cs typeface="Times New Roman" panose="02020603050405020304" pitchFamily="18" charset="0"/>
              </a:rPr>
              <a:t>Sınıflandırılması</a:t>
            </a:r>
            <a:r>
              <a:rPr lang="tr-TR" dirty="0" smtClean="0">
                <a:latin typeface="Times New Roman" panose="02020603050405020304" pitchFamily="18" charset="0"/>
                <a:cs typeface="Times New Roman" panose="02020603050405020304" pitchFamily="18" charset="0"/>
              </a:rPr>
              <a:t>,</a:t>
            </a:r>
          </a:p>
          <a:p>
            <a:pPr marL="800100" lvl="1" indent="-342900" algn="just">
              <a:buFont typeface="Arial" pitchFamily="34" charset="0"/>
              <a:buChar char="•"/>
            </a:pPr>
            <a:r>
              <a:rPr lang="tr-TR" dirty="0" smtClean="0">
                <a:latin typeface="Times New Roman" panose="02020603050405020304" pitchFamily="18" charset="0"/>
                <a:cs typeface="Times New Roman" panose="02020603050405020304" pitchFamily="18" charset="0"/>
              </a:rPr>
              <a:t>Korunması,</a:t>
            </a:r>
          </a:p>
          <a:p>
            <a:pPr marL="800100" lvl="1" indent="-342900" algn="just">
              <a:buFont typeface="Arial" pitchFamily="34" charset="0"/>
              <a:buChar char="•"/>
            </a:pPr>
            <a:r>
              <a:rPr lang="tr-TR" dirty="0" smtClean="0">
                <a:latin typeface="Times New Roman" panose="02020603050405020304" pitchFamily="18" charset="0"/>
                <a:cs typeface="Times New Roman" panose="02020603050405020304" pitchFamily="18" charset="0"/>
              </a:rPr>
              <a:t>Geliştirilmesi</a:t>
            </a:r>
            <a:r>
              <a:rPr lang="tr-TR" dirty="0">
                <a:latin typeface="Times New Roman" panose="02020603050405020304" pitchFamily="18" charset="0"/>
                <a:cs typeface="Times New Roman" panose="02020603050405020304" pitchFamily="18" charset="0"/>
              </a:rPr>
              <a:t>, </a:t>
            </a:r>
            <a:endParaRPr lang="tr-TR" dirty="0" smtClean="0">
              <a:latin typeface="Times New Roman" panose="02020603050405020304" pitchFamily="18" charset="0"/>
              <a:cs typeface="Times New Roman" panose="02020603050405020304" pitchFamily="18" charset="0"/>
            </a:endParaRPr>
          </a:p>
          <a:p>
            <a:pPr marL="800100" lvl="1" indent="-342900" algn="just">
              <a:buFont typeface="Arial" pitchFamily="34" charset="0"/>
              <a:buChar char="•"/>
            </a:pPr>
            <a:r>
              <a:rPr lang="tr-TR" dirty="0" smtClean="0">
                <a:latin typeface="Times New Roman" panose="02020603050405020304" pitchFamily="18" charset="0"/>
                <a:cs typeface="Times New Roman" panose="02020603050405020304" pitchFamily="18" charset="0"/>
              </a:rPr>
              <a:t>Asgari ve </a:t>
            </a:r>
            <a:r>
              <a:rPr lang="tr-TR" dirty="0">
                <a:latin typeface="Times New Roman" panose="02020603050405020304" pitchFamily="18" charset="0"/>
                <a:cs typeface="Times New Roman" panose="02020603050405020304" pitchFamily="18" charset="0"/>
              </a:rPr>
              <a:t>yeter gelirli tarımsal arazi büyüklüklerinin </a:t>
            </a:r>
            <a:r>
              <a:rPr lang="tr-TR" dirty="0" smtClean="0">
                <a:latin typeface="Times New Roman" panose="02020603050405020304" pitchFamily="18" charset="0"/>
                <a:cs typeface="Times New Roman" panose="02020603050405020304" pitchFamily="18" charset="0"/>
              </a:rPr>
              <a:t>belirlenmesi</a:t>
            </a:r>
          </a:p>
          <a:p>
            <a:pPr marL="800100" lvl="1" indent="-342900" algn="just">
              <a:buFont typeface="Arial" pitchFamily="34" charset="0"/>
              <a:buChar char="•"/>
            </a:pPr>
            <a:r>
              <a:rPr lang="tr-TR" dirty="0" smtClean="0">
                <a:latin typeface="Times New Roman" panose="02020603050405020304" pitchFamily="18" charset="0"/>
                <a:cs typeface="Times New Roman" panose="02020603050405020304" pitchFamily="18" charset="0"/>
              </a:rPr>
              <a:t>Satış ve Miras ile bölünmelerinin </a:t>
            </a:r>
            <a:r>
              <a:rPr lang="tr-TR" dirty="0">
                <a:latin typeface="Times New Roman" panose="02020603050405020304" pitchFamily="18" charset="0"/>
                <a:cs typeface="Times New Roman" panose="02020603050405020304" pitchFamily="18" charset="0"/>
              </a:rPr>
              <a:t>önlenmesi, </a:t>
            </a:r>
            <a:endParaRPr lang="tr-TR" dirty="0" smtClean="0">
              <a:latin typeface="Times New Roman" panose="02020603050405020304" pitchFamily="18" charset="0"/>
              <a:cs typeface="Times New Roman" panose="02020603050405020304" pitchFamily="18" charset="0"/>
            </a:endParaRPr>
          </a:p>
          <a:p>
            <a:pPr marL="800100" lvl="1" indent="-342900" algn="just">
              <a:buFont typeface="Arial" pitchFamily="34" charset="0"/>
              <a:buChar char="•"/>
            </a:pPr>
            <a:r>
              <a:rPr lang="tr-TR" dirty="0" smtClean="0">
                <a:latin typeface="Times New Roman" panose="02020603050405020304" pitchFamily="18" charset="0"/>
                <a:cs typeface="Times New Roman" panose="02020603050405020304" pitchFamily="18" charset="0"/>
              </a:rPr>
              <a:t>Sürdürülebilir </a:t>
            </a:r>
            <a:r>
              <a:rPr lang="tr-TR" dirty="0">
                <a:latin typeface="Times New Roman" panose="02020603050405020304" pitchFamily="18" charset="0"/>
                <a:cs typeface="Times New Roman" panose="02020603050405020304" pitchFamily="18" charset="0"/>
              </a:rPr>
              <a:t>kalkınma ilkesine uygun olarak planlı kullanımını </a:t>
            </a:r>
            <a:r>
              <a:rPr lang="tr-TR" dirty="0" smtClean="0">
                <a:latin typeface="Times New Roman" panose="02020603050405020304" pitchFamily="18" charset="0"/>
                <a:cs typeface="Times New Roman" panose="02020603050405020304" pitchFamily="18" charset="0"/>
              </a:rPr>
              <a:t>sağlayacak usul </a:t>
            </a:r>
            <a:r>
              <a:rPr lang="tr-TR" dirty="0">
                <a:latin typeface="Times New Roman" panose="02020603050405020304" pitchFamily="18" charset="0"/>
                <a:cs typeface="Times New Roman" panose="02020603050405020304" pitchFamily="18" charset="0"/>
              </a:rPr>
              <a:t>ve esasları belirlemektir</a:t>
            </a:r>
            <a:endParaRPr lang="tr-TR" sz="2000" dirty="0" smtClean="0">
              <a:latin typeface="Times New Roman" panose="02020603050405020304" pitchFamily="18" charset="0"/>
              <a:cs typeface="Times New Roman" panose="02020603050405020304" pitchFamily="18" charset="0"/>
            </a:endParaRPr>
          </a:p>
        </p:txBody>
      </p:sp>
      <p:pic>
        <p:nvPicPr>
          <p:cNvPr id="8" name="Picture 2" descr="C:\Documents and Settings\ahmetturan.gurkan\Desktop\ciftci.jpg"/>
          <p:cNvPicPr>
            <a:picLocks noChangeAspect="1" noChangeArrowheads="1"/>
          </p:cNvPicPr>
          <p:nvPr/>
        </p:nvPicPr>
        <p:blipFill>
          <a:blip r:embed="rId3" cstate="print">
            <a:extLst/>
          </a:blip>
          <a:srcRect/>
          <a:stretch>
            <a:fillRect/>
          </a:stretch>
        </p:blipFill>
        <p:spPr bwMode="auto">
          <a:xfrm>
            <a:off x="5698259" y="1988840"/>
            <a:ext cx="3091878" cy="234046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6151" name="Picture 6" descr="2.37-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1192" y="207964"/>
            <a:ext cx="92612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52" name="Düz Bağlayıcı 15"/>
          <p:cNvCxnSpPr>
            <a:cxnSpLocks noChangeShapeType="1"/>
          </p:cNvCxnSpPr>
          <p:nvPr/>
        </p:nvCxnSpPr>
        <p:spPr bwMode="auto">
          <a:xfrm>
            <a:off x="1182566" y="1027113"/>
            <a:ext cx="784127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5920608"/>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1" name="Rectangle 3"/>
          <p:cNvSpPr>
            <a:spLocks noChangeArrowheads="1"/>
          </p:cNvSpPr>
          <p:nvPr/>
        </p:nvSpPr>
        <p:spPr bwMode="auto">
          <a:xfrm>
            <a:off x="425312" y="1412776"/>
            <a:ext cx="8755200" cy="946800"/>
          </a:xfrm>
          <a:prstGeom prst="rect">
            <a:avLst/>
          </a:prstGeom>
          <a:solidFill>
            <a:schemeClr val="bg1"/>
          </a:solidFill>
        </p:spPr>
        <p:txBody>
          <a:bodyPr anchor="ctr">
            <a:noAutofit/>
          </a:bodyPr>
          <a:lstStyle/>
          <a:p>
            <a:pPr algn="ctr">
              <a:spcBef>
                <a:spcPct val="0"/>
              </a:spcBef>
              <a:tabLst>
                <a:tab pos="3830543" algn="l"/>
              </a:tabLst>
            </a:pPr>
            <a:r>
              <a:rPr lang="tr-TR" b="1" spc="51" dirty="0" smtClean="0">
                <a:ln w="13335" cmpd="sng">
                  <a:solidFill>
                    <a:schemeClr val="accent1">
                      <a:lumMod val="50000"/>
                    </a:schemeClr>
                  </a:solidFill>
                  <a:prstDash val="solid"/>
                </a:ln>
                <a:solidFill>
                  <a:schemeClr val="bg1"/>
                </a:solidFill>
                <a:latin typeface="Times New Roman" pitchFamily="18" charset="0"/>
                <a:ea typeface="+mj-ea"/>
                <a:cs typeface="Times New Roman" pitchFamily="18" charset="0"/>
              </a:rPr>
              <a:t>2017 YILINDA BAŞLANMASI PLANLANAN PİLOT PROJE</a:t>
            </a:r>
            <a:endParaRPr lang="tr-TR" b="1" spc="51" dirty="0">
              <a:ln w="13335" cmpd="sng">
                <a:solidFill>
                  <a:schemeClr val="accent1">
                    <a:lumMod val="50000"/>
                  </a:schemeClr>
                </a:solidFill>
                <a:prstDash val="solid"/>
              </a:ln>
              <a:solidFill>
                <a:schemeClr val="bg1"/>
              </a:solidFill>
              <a:latin typeface="Times New Roman" pitchFamily="18" charset="0"/>
              <a:ea typeface="+mj-ea"/>
              <a:cs typeface="Times New Roman" pitchFamily="18" charset="0"/>
            </a:endParaRPr>
          </a:p>
        </p:txBody>
      </p:sp>
      <p:graphicFrame>
        <p:nvGraphicFramePr>
          <p:cNvPr id="2" name="Tablo 1"/>
          <p:cNvGraphicFramePr>
            <a:graphicFrameLocks noGrp="1"/>
          </p:cNvGraphicFramePr>
          <p:nvPr>
            <p:extLst>
              <p:ext uri="{D42A27DB-BD31-4B8C-83A1-F6EECF244321}">
                <p14:modId xmlns:p14="http://schemas.microsoft.com/office/powerpoint/2010/main" val="2423503929"/>
              </p:ext>
            </p:extLst>
          </p:nvPr>
        </p:nvGraphicFramePr>
        <p:xfrm>
          <a:off x="203200" y="1674425"/>
          <a:ext cx="8761289" cy="4800723"/>
        </p:xfrm>
        <a:graphic>
          <a:graphicData uri="http://schemas.openxmlformats.org/drawingml/2006/table">
            <a:tbl>
              <a:tblPr>
                <a:tableStyleId>{5C22544A-7EE6-4342-B048-85BDC9FD1C3A}</a:tableStyleId>
              </a:tblPr>
              <a:tblGrid>
                <a:gridCol w="383287">
                  <a:extLst>
                    <a:ext uri="{9D8B030D-6E8A-4147-A177-3AD203B41FA5}">
                      <a16:colId xmlns="" xmlns:a16="http://schemas.microsoft.com/office/drawing/2014/main" val="3899511651"/>
                    </a:ext>
                  </a:extLst>
                </a:gridCol>
                <a:gridCol w="1699127">
                  <a:extLst>
                    <a:ext uri="{9D8B030D-6E8A-4147-A177-3AD203B41FA5}">
                      <a16:colId xmlns="" xmlns:a16="http://schemas.microsoft.com/office/drawing/2014/main" val="2265029568"/>
                    </a:ext>
                  </a:extLst>
                </a:gridCol>
                <a:gridCol w="1038936">
                  <a:extLst>
                    <a:ext uri="{9D8B030D-6E8A-4147-A177-3AD203B41FA5}">
                      <a16:colId xmlns="" xmlns:a16="http://schemas.microsoft.com/office/drawing/2014/main" val="3592362457"/>
                    </a:ext>
                  </a:extLst>
                </a:gridCol>
                <a:gridCol w="1175442">
                  <a:extLst>
                    <a:ext uri="{9D8B030D-6E8A-4147-A177-3AD203B41FA5}">
                      <a16:colId xmlns="" xmlns:a16="http://schemas.microsoft.com/office/drawing/2014/main" val="2862628846"/>
                    </a:ext>
                  </a:extLst>
                </a:gridCol>
                <a:gridCol w="1512168">
                  <a:extLst>
                    <a:ext uri="{9D8B030D-6E8A-4147-A177-3AD203B41FA5}">
                      <a16:colId xmlns="" xmlns:a16="http://schemas.microsoft.com/office/drawing/2014/main" val="631043872"/>
                    </a:ext>
                  </a:extLst>
                </a:gridCol>
                <a:gridCol w="896328">
                  <a:extLst>
                    <a:ext uri="{9D8B030D-6E8A-4147-A177-3AD203B41FA5}">
                      <a16:colId xmlns="" xmlns:a16="http://schemas.microsoft.com/office/drawing/2014/main" val="1881017893"/>
                    </a:ext>
                  </a:extLst>
                </a:gridCol>
                <a:gridCol w="957463">
                  <a:extLst>
                    <a:ext uri="{9D8B030D-6E8A-4147-A177-3AD203B41FA5}">
                      <a16:colId xmlns="" xmlns:a16="http://schemas.microsoft.com/office/drawing/2014/main" val="3837357696"/>
                    </a:ext>
                  </a:extLst>
                </a:gridCol>
                <a:gridCol w="1098538">
                  <a:extLst>
                    <a:ext uri="{9D8B030D-6E8A-4147-A177-3AD203B41FA5}">
                      <a16:colId xmlns="" xmlns:a16="http://schemas.microsoft.com/office/drawing/2014/main" val="3855134890"/>
                    </a:ext>
                  </a:extLst>
                </a:gridCol>
              </a:tblGrid>
              <a:tr h="334090">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 </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solidFill>
                      <a:schemeClr val="accent2">
                        <a:lumMod val="20000"/>
                        <a:lumOff val="80000"/>
                      </a:schemeClr>
                    </a:solidFill>
                  </a:tcPr>
                </a:tc>
                <a:tc>
                  <a:txBody>
                    <a:bodyPr/>
                    <a:lstStyle/>
                    <a:p>
                      <a:pPr algn="ctr" fontAlgn="b"/>
                      <a:r>
                        <a:rPr lang="tr-TR" sz="1400" b="1" u="none" strike="noStrike" dirty="0" smtClean="0">
                          <a:solidFill>
                            <a:schemeClr val="tx1"/>
                          </a:solidFill>
                          <a:effectLst/>
                          <a:latin typeface="Times New Roman" panose="02020603050405020304" pitchFamily="18" charset="0"/>
                          <a:cs typeface="Times New Roman" panose="02020603050405020304" pitchFamily="18" charset="0"/>
                        </a:rPr>
                        <a:t>BÖLGE</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2">
                        <a:lumMod val="20000"/>
                        <a:lumOff val="80000"/>
                      </a:schemeClr>
                    </a:solidFill>
                  </a:tcPr>
                </a:tc>
                <a:tc>
                  <a:txBody>
                    <a:bodyPr/>
                    <a:lstStyle/>
                    <a:p>
                      <a:pPr algn="ctr" fontAlgn="b"/>
                      <a:r>
                        <a:rPr lang="tr-TR" sz="1400" b="1" u="none" strike="noStrike" dirty="0" smtClean="0">
                          <a:solidFill>
                            <a:schemeClr val="tx1"/>
                          </a:solidFill>
                          <a:effectLst/>
                          <a:latin typeface="Times New Roman" panose="02020603050405020304" pitchFamily="18" charset="0"/>
                          <a:cs typeface="Times New Roman" panose="02020603050405020304" pitchFamily="18" charset="0"/>
                        </a:rPr>
                        <a:t>İL</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2">
                        <a:lumMod val="20000"/>
                        <a:lumOff val="80000"/>
                      </a:schemeClr>
                    </a:solidFill>
                  </a:tcPr>
                </a:tc>
                <a:tc>
                  <a:txBody>
                    <a:bodyPr/>
                    <a:lstStyle/>
                    <a:p>
                      <a:pPr algn="ctr" fontAlgn="b"/>
                      <a:r>
                        <a:rPr lang="tr-TR" sz="1400" b="1" u="none" strike="noStrike" dirty="0" smtClean="0">
                          <a:solidFill>
                            <a:schemeClr val="tx1"/>
                          </a:solidFill>
                          <a:effectLst/>
                          <a:latin typeface="Times New Roman" panose="02020603050405020304" pitchFamily="18" charset="0"/>
                          <a:cs typeface="Times New Roman" panose="02020603050405020304" pitchFamily="18" charset="0"/>
                        </a:rPr>
                        <a:t>İLÇE</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2">
                        <a:lumMod val="20000"/>
                        <a:lumOff val="80000"/>
                      </a:schemeClr>
                    </a:solidFill>
                  </a:tcPr>
                </a:tc>
                <a:tc>
                  <a:txBody>
                    <a:bodyPr/>
                    <a:lstStyle/>
                    <a:p>
                      <a:pPr algn="ctr" fontAlgn="b"/>
                      <a:r>
                        <a:rPr lang="tr-TR" sz="1400" b="1" u="none" strike="noStrike" dirty="0" smtClean="0">
                          <a:solidFill>
                            <a:schemeClr val="tx1"/>
                          </a:solidFill>
                          <a:effectLst/>
                          <a:latin typeface="Times New Roman" panose="02020603050405020304" pitchFamily="18" charset="0"/>
                          <a:cs typeface="Times New Roman" panose="02020603050405020304" pitchFamily="18" charset="0"/>
                        </a:rPr>
                        <a:t>KÖY </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2">
                        <a:lumMod val="20000"/>
                        <a:lumOff val="80000"/>
                      </a:schemeClr>
                    </a:solidFill>
                  </a:tcPr>
                </a:tc>
                <a:tc>
                  <a:txBody>
                    <a:bodyPr/>
                    <a:lstStyle/>
                    <a:p>
                      <a:pPr algn="ctr" fontAlgn="b"/>
                      <a:r>
                        <a:rPr lang="tr-TR" sz="1400" b="1" u="none" strike="noStrike" dirty="0" smtClean="0">
                          <a:solidFill>
                            <a:schemeClr val="tx1"/>
                          </a:solidFill>
                          <a:effectLst/>
                          <a:latin typeface="Times New Roman" panose="02020603050405020304" pitchFamily="18" charset="0"/>
                          <a:cs typeface="Times New Roman" panose="02020603050405020304" pitchFamily="18" charset="0"/>
                        </a:rPr>
                        <a:t>PARSEL </a:t>
                      </a:r>
                      <a:br>
                        <a:rPr lang="tr-TR" sz="1400" b="1" u="none" strike="noStrike" dirty="0" smtClean="0">
                          <a:solidFill>
                            <a:schemeClr val="tx1"/>
                          </a:solidFill>
                          <a:effectLst/>
                          <a:latin typeface="Times New Roman" panose="02020603050405020304" pitchFamily="18" charset="0"/>
                          <a:cs typeface="Times New Roman" panose="02020603050405020304" pitchFamily="18" charset="0"/>
                        </a:rPr>
                      </a:br>
                      <a:r>
                        <a:rPr lang="tr-TR" sz="1400" b="1" u="none" strike="noStrike" dirty="0" smtClean="0">
                          <a:solidFill>
                            <a:schemeClr val="tx1"/>
                          </a:solidFill>
                          <a:effectLst/>
                          <a:latin typeface="Times New Roman" panose="02020603050405020304" pitchFamily="18" charset="0"/>
                          <a:cs typeface="Times New Roman" panose="02020603050405020304" pitchFamily="18" charset="0"/>
                        </a:rPr>
                        <a:t>SAYISI</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solidFill>
                      <a:schemeClr val="accent2">
                        <a:lumMod val="20000"/>
                        <a:lumOff val="80000"/>
                      </a:schemeClr>
                    </a:solidFill>
                  </a:tcPr>
                </a:tc>
                <a:tc>
                  <a:txBody>
                    <a:bodyPr/>
                    <a:lstStyle/>
                    <a:p>
                      <a:pPr algn="ctr" fontAlgn="b"/>
                      <a:r>
                        <a:rPr lang="tr-TR" sz="1400" b="1" u="none" strike="noStrike" dirty="0" smtClean="0">
                          <a:solidFill>
                            <a:schemeClr val="tx1"/>
                          </a:solidFill>
                          <a:effectLst/>
                          <a:latin typeface="Times New Roman" panose="02020603050405020304" pitchFamily="18" charset="0"/>
                          <a:cs typeface="Times New Roman" panose="02020603050405020304" pitchFamily="18" charset="0"/>
                        </a:rPr>
                        <a:t>MALİK</a:t>
                      </a:r>
                      <a:br>
                        <a:rPr lang="tr-TR" sz="1400" b="1" u="none" strike="noStrike" dirty="0" smtClean="0">
                          <a:solidFill>
                            <a:schemeClr val="tx1"/>
                          </a:solidFill>
                          <a:effectLst/>
                          <a:latin typeface="Times New Roman" panose="02020603050405020304" pitchFamily="18" charset="0"/>
                          <a:cs typeface="Times New Roman" panose="02020603050405020304" pitchFamily="18" charset="0"/>
                        </a:rPr>
                      </a:br>
                      <a:r>
                        <a:rPr lang="tr-TR" sz="1400" b="1" u="none" strike="noStrike" dirty="0" smtClean="0">
                          <a:solidFill>
                            <a:schemeClr val="tx1"/>
                          </a:solidFill>
                          <a:effectLst/>
                          <a:latin typeface="Times New Roman" panose="02020603050405020304" pitchFamily="18" charset="0"/>
                          <a:cs typeface="Times New Roman" panose="02020603050405020304" pitchFamily="18" charset="0"/>
                        </a:rPr>
                        <a:t> SAYISI</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solidFill>
                      <a:schemeClr val="accent2">
                        <a:lumMod val="20000"/>
                        <a:lumOff val="80000"/>
                      </a:schemeClr>
                    </a:solidFill>
                  </a:tcPr>
                </a:tc>
                <a:tc>
                  <a:txBody>
                    <a:bodyPr/>
                    <a:lstStyle/>
                    <a:p>
                      <a:pPr algn="ctr" fontAlgn="b"/>
                      <a:r>
                        <a:rPr lang="tr-TR" sz="1400" b="1" u="none" strike="noStrike" dirty="0" smtClean="0">
                          <a:solidFill>
                            <a:schemeClr val="tx1"/>
                          </a:solidFill>
                          <a:effectLst/>
                          <a:latin typeface="Times New Roman" panose="02020603050405020304" pitchFamily="18" charset="0"/>
                          <a:cs typeface="Times New Roman" panose="02020603050405020304" pitchFamily="18" charset="0"/>
                        </a:rPr>
                        <a:t>TOPLAM</a:t>
                      </a:r>
                      <a:br>
                        <a:rPr lang="tr-TR" sz="1400" b="1" u="none" strike="noStrike" dirty="0" smtClean="0">
                          <a:solidFill>
                            <a:schemeClr val="tx1"/>
                          </a:solidFill>
                          <a:effectLst/>
                          <a:latin typeface="Times New Roman" panose="02020603050405020304" pitchFamily="18" charset="0"/>
                          <a:cs typeface="Times New Roman" panose="02020603050405020304" pitchFamily="18" charset="0"/>
                        </a:rPr>
                      </a:br>
                      <a:r>
                        <a:rPr lang="tr-TR" sz="1400" b="1" u="none" strike="noStrike" dirty="0" smtClean="0">
                          <a:solidFill>
                            <a:schemeClr val="tx1"/>
                          </a:solidFill>
                          <a:effectLst/>
                          <a:latin typeface="Times New Roman" panose="02020603050405020304" pitchFamily="18" charset="0"/>
                          <a:cs typeface="Times New Roman" panose="02020603050405020304" pitchFamily="18" charset="0"/>
                        </a:rPr>
                        <a:t> ALAN (ha)</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2">
                        <a:lumMod val="20000"/>
                        <a:lumOff val="80000"/>
                      </a:schemeClr>
                    </a:solidFill>
                  </a:tcPr>
                </a:tc>
                <a:extLst>
                  <a:ext uri="{0D108BD9-81ED-4DB2-BD59-A6C34878D82A}">
                    <a16:rowId xmlns="" xmlns:a16="http://schemas.microsoft.com/office/drawing/2014/main" val="1070484506"/>
                  </a:ext>
                </a:extLst>
              </a:tr>
              <a:tr h="240128">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1</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dirty="0" smtClean="0">
                          <a:solidFill>
                            <a:schemeClr val="tx1"/>
                          </a:solidFill>
                          <a:effectLst/>
                          <a:latin typeface="Times New Roman" panose="02020603050405020304" pitchFamily="18" charset="0"/>
                          <a:cs typeface="Times New Roman" panose="02020603050405020304" pitchFamily="18" charset="0"/>
                        </a:rPr>
                        <a:t>AKDENİZ</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ANTALYA</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SERİK</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YK.KOCAYATAK</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485</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250</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1.247</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nchorCtr="1">
                    <a:solidFill>
                      <a:schemeClr val="bg1"/>
                    </a:solidFill>
                  </a:tcPr>
                </a:tc>
                <a:extLst>
                  <a:ext uri="{0D108BD9-81ED-4DB2-BD59-A6C34878D82A}">
                    <a16:rowId xmlns="" xmlns:a16="http://schemas.microsoft.com/office/drawing/2014/main" val="4164916969"/>
                  </a:ext>
                </a:extLst>
              </a:tr>
              <a:tr h="271766">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2</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MERSİN</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a:solidFill>
                            <a:schemeClr val="tx1"/>
                          </a:solidFill>
                          <a:effectLst/>
                          <a:latin typeface="Times New Roman" panose="02020603050405020304" pitchFamily="18" charset="0"/>
                          <a:cs typeface="Times New Roman" panose="02020603050405020304" pitchFamily="18" charset="0"/>
                        </a:rPr>
                        <a:t>TARSUS</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AĞZIDELİK</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650</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2.500</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2.114</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nchorCtr="1">
                    <a:solidFill>
                      <a:schemeClr val="bg1"/>
                    </a:solidFill>
                  </a:tcPr>
                </a:tc>
                <a:extLst>
                  <a:ext uri="{0D108BD9-81ED-4DB2-BD59-A6C34878D82A}">
                    <a16:rowId xmlns="" xmlns:a16="http://schemas.microsoft.com/office/drawing/2014/main" val="2054596400"/>
                  </a:ext>
                </a:extLst>
              </a:tr>
              <a:tr h="240128">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3</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rowSpan="2">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DOĞU </a:t>
                      </a:r>
                      <a:r>
                        <a:rPr lang="tr-TR" sz="1400" u="none" strike="noStrike" dirty="0" smtClean="0">
                          <a:solidFill>
                            <a:schemeClr val="tx1"/>
                          </a:solidFill>
                          <a:effectLst/>
                          <a:latin typeface="Times New Roman" panose="02020603050405020304" pitchFamily="18" charset="0"/>
                          <a:cs typeface="Times New Roman" panose="02020603050405020304" pitchFamily="18" charset="0"/>
                        </a:rPr>
                        <a:t>ANADOLU</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rowSpan="2">
                  <a:txBody>
                    <a:bodyPr/>
                    <a:lstStyle/>
                    <a:p>
                      <a:pPr algn="l" fontAlgn="b"/>
                      <a:r>
                        <a:rPr lang="tr-TR" sz="1400" u="none" strike="noStrike" dirty="0" smtClean="0">
                          <a:solidFill>
                            <a:schemeClr val="tx1"/>
                          </a:solidFill>
                          <a:effectLst/>
                          <a:latin typeface="Times New Roman" panose="02020603050405020304" pitchFamily="18" charset="0"/>
                          <a:cs typeface="Times New Roman" panose="02020603050405020304" pitchFamily="18" charset="0"/>
                        </a:rPr>
                        <a:t>ERZURUM</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rowSpan="2">
                  <a:txBody>
                    <a:bodyPr/>
                    <a:lstStyle/>
                    <a:p>
                      <a:pPr algn="l" fontAlgn="b"/>
                      <a:r>
                        <a:rPr lang="tr-TR" sz="1400" u="none" strike="noStrike" dirty="0" smtClean="0">
                          <a:solidFill>
                            <a:schemeClr val="tx1"/>
                          </a:solidFill>
                          <a:effectLst/>
                          <a:latin typeface="Times New Roman" panose="02020603050405020304" pitchFamily="18" charset="0"/>
                          <a:cs typeface="Times New Roman" panose="02020603050405020304" pitchFamily="18" charset="0"/>
                        </a:rPr>
                        <a:t>MERKEZ</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l" fontAlgn="b"/>
                      <a:r>
                        <a:rPr lang="tr-TR" sz="1400" u="none" strike="noStrike">
                          <a:solidFill>
                            <a:schemeClr val="tx1"/>
                          </a:solidFill>
                          <a:effectLst/>
                          <a:latin typeface="Times New Roman" panose="02020603050405020304" pitchFamily="18" charset="0"/>
                          <a:cs typeface="Times New Roman" panose="02020603050405020304" pitchFamily="18" charset="0"/>
                        </a:rPr>
                        <a:t>BAŞÇAKMAK</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ctr" fontAlgn="b"/>
                      <a:r>
                        <a:rPr lang="tr-TR" sz="1400" u="none" strike="noStrike">
                          <a:solidFill>
                            <a:schemeClr val="tx1"/>
                          </a:solidFill>
                          <a:effectLst/>
                          <a:latin typeface="Times New Roman" panose="02020603050405020304" pitchFamily="18" charset="0"/>
                          <a:cs typeface="Times New Roman" panose="02020603050405020304" pitchFamily="18" charset="0"/>
                        </a:rPr>
                        <a:t>1205</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1.300</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1.942</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nchorCtr="1">
                    <a:solidFill>
                      <a:schemeClr val="accent3">
                        <a:lumMod val="20000"/>
                        <a:lumOff val="80000"/>
                      </a:schemeClr>
                    </a:solidFill>
                  </a:tcPr>
                </a:tc>
                <a:extLst>
                  <a:ext uri="{0D108BD9-81ED-4DB2-BD59-A6C34878D82A}">
                    <a16:rowId xmlns="" xmlns:a16="http://schemas.microsoft.com/office/drawing/2014/main" val="164947103"/>
                  </a:ext>
                </a:extLst>
              </a:tr>
              <a:tr h="240128">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4</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vMerge="1">
                  <a:txBody>
                    <a:bodyPr/>
                    <a:lstStyle/>
                    <a:p>
                      <a:pPr algn="l" fontAlgn="b"/>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vMerge="1">
                  <a:txBody>
                    <a:bodyPr/>
                    <a:lstStyle/>
                    <a:p>
                      <a:pPr algn="l" fontAlgn="b"/>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vMerge="1">
                  <a:txBody>
                    <a:bodyPr/>
                    <a:lstStyle/>
                    <a:p>
                      <a:pPr algn="l" fontAlgn="b"/>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PAŞAYURDU</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1100</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690</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1.156</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nchorCtr="1">
                    <a:solidFill>
                      <a:schemeClr val="accent3">
                        <a:lumMod val="20000"/>
                        <a:lumOff val="80000"/>
                      </a:schemeClr>
                    </a:solidFill>
                  </a:tcPr>
                </a:tc>
                <a:extLst>
                  <a:ext uri="{0D108BD9-81ED-4DB2-BD59-A6C34878D82A}">
                    <a16:rowId xmlns="" xmlns:a16="http://schemas.microsoft.com/office/drawing/2014/main" val="1670964083"/>
                  </a:ext>
                </a:extLst>
              </a:tr>
              <a:tr h="250134">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5</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EGE </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a:solidFill>
                            <a:schemeClr val="tx1"/>
                          </a:solidFill>
                          <a:effectLst/>
                          <a:latin typeface="Times New Roman" panose="02020603050405020304" pitchFamily="18" charset="0"/>
                          <a:cs typeface="Times New Roman" panose="02020603050405020304" pitchFamily="18" charset="0"/>
                        </a:rPr>
                        <a:t>AFYON</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SANDIKLI</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SALTIK</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ctr" fontAlgn="b"/>
                      <a:r>
                        <a:rPr lang="tr-TR" sz="1400" u="none" strike="noStrike">
                          <a:solidFill>
                            <a:schemeClr val="tx1"/>
                          </a:solidFill>
                          <a:effectLst/>
                          <a:latin typeface="Times New Roman" panose="02020603050405020304" pitchFamily="18" charset="0"/>
                          <a:cs typeface="Times New Roman" panose="02020603050405020304" pitchFamily="18" charset="0"/>
                        </a:rPr>
                        <a:t>1250</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ctr" fontAlgn="b"/>
                      <a:r>
                        <a:rPr lang="tr-TR" sz="1400" u="none" strike="noStrike">
                          <a:solidFill>
                            <a:schemeClr val="tx1"/>
                          </a:solidFill>
                          <a:effectLst/>
                          <a:latin typeface="Times New Roman" panose="02020603050405020304" pitchFamily="18" charset="0"/>
                          <a:cs typeface="Times New Roman" panose="02020603050405020304" pitchFamily="18" charset="0"/>
                        </a:rPr>
                        <a:t>640</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1.273</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nchorCtr="1">
                    <a:solidFill>
                      <a:schemeClr val="bg1"/>
                    </a:solidFill>
                  </a:tcPr>
                </a:tc>
                <a:extLst>
                  <a:ext uri="{0D108BD9-81ED-4DB2-BD59-A6C34878D82A}">
                    <a16:rowId xmlns="" xmlns:a16="http://schemas.microsoft.com/office/drawing/2014/main" val="3978655853"/>
                  </a:ext>
                </a:extLst>
              </a:tr>
              <a:tr h="240128">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6</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a:solidFill>
                            <a:schemeClr val="tx1"/>
                          </a:solidFill>
                          <a:effectLst/>
                          <a:latin typeface="Times New Roman" panose="02020603050405020304" pitchFamily="18" charset="0"/>
                          <a:cs typeface="Times New Roman" panose="02020603050405020304" pitchFamily="18" charset="0"/>
                        </a:rPr>
                        <a:t>AYDIN </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ÇİNE</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ESKİÇİNE</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ctr" fontAlgn="b"/>
                      <a:r>
                        <a:rPr lang="tr-TR" sz="1400" u="none" strike="noStrike">
                          <a:solidFill>
                            <a:schemeClr val="tx1"/>
                          </a:solidFill>
                          <a:effectLst/>
                          <a:latin typeface="Times New Roman" panose="02020603050405020304" pitchFamily="18" charset="0"/>
                          <a:cs typeface="Times New Roman" panose="02020603050405020304" pitchFamily="18" charset="0"/>
                        </a:rPr>
                        <a:t>1100</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ctr" fontAlgn="b"/>
                      <a:r>
                        <a:rPr lang="tr-TR" sz="1400" u="none" strike="noStrike">
                          <a:solidFill>
                            <a:schemeClr val="tx1"/>
                          </a:solidFill>
                          <a:effectLst/>
                          <a:latin typeface="Times New Roman" panose="02020603050405020304" pitchFamily="18" charset="0"/>
                          <a:cs typeface="Times New Roman" panose="02020603050405020304" pitchFamily="18" charset="0"/>
                        </a:rPr>
                        <a:t>900</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946</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nchorCtr="1">
                    <a:solidFill>
                      <a:schemeClr val="bg1"/>
                    </a:solidFill>
                  </a:tcPr>
                </a:tc>
                <a:extLst>
                  <a:ext uri="{0D108BD9-81ED-4DB2-BD59-A6C34878D82A}">
                    <a16:rowId xmlns="" xmlns:a16="http://schemas.microsoft.com/office/drawing/2014/main" val="1676311175"/>
                  </a:ext>
                </a:extLst>
              </a:tr>
              <a:tr h="242563">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7</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G.DOĞU </a:t>
                      </a:r>
                      <a:r>
                        <a:rPr lang="tr-TR" sz="1400" u="none" strike="noStrike" dirty="0" smtClean="0">
                          <a:solidFill>
                            <a:schemeClr val="tx1"/>
                          </a:solidFill>
                          <a:effectLst/>
                          <a:latin typeface="Times New Roman" panose="02020603050405020304" pitchFamily="18" charset="0"/>
                          <a:cs typeface="Times New Roman" panose="02020603050405020304" pitchFamily="18" charset="0"/>
                        </a:rPr>
                        <a:t>ANADOLU</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ŞANLIURFA</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BİRECİK</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BAĞLARBAŞI</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2025</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1.350</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3.133</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nchorCtr="1">
                    <a:solidFill>
                      <a:schemeClr val="accent3">
                        <a:lumMod val="20000"/>
                        <a:lumOff val="80000"/>
                      </a:schemeClr>
                    </a:solidFill>
                  </a:tcPr>
                </a:tc>
                <a:extLst>
                  <a:ext uri="{0D108BD9-81ED-4DB2-BD59-A6C34878D82A}">
                    <a16:rowId xmlns="" xmlns:a16="http://schemas.microsoft.com/office/drawing/2014/main" val="4240286229"/>
                  </a:ext>
                </a:extLst>
              </a:tr>
              <a:tr h="240128">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8</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İÇ </a:t>
                      </a:r>
                      <a:r>
                        <a:rPr lang="tr-TR" sz="1400" u="none" strike="noStrike" dirty="0" smtClean="0">
                          <a:solidFill>
                            <a:schemeClr val="tx1"/>
                          </a:solidFill>
                          <a:effectLst/>
                          <a:latin typeface="Times New Roman" panose="02020603050405020304" pitchFamily="18" charset="0"/>
                          <a:cs typeface="Times New Roman" panose="02020603050405020304" pitchFamily="18" charset="0"/>
                        </a:rPr>
                        <a:t>ANADOLU</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a:solidFill>
                            <a:schemeClr val="tx1"/>
                          </a:solidFill>
                          <a:effectLst/>
                          <a:latin typeface="Times New Roman" panose="02020603050405020304" pitchFamily="18" charset="0"/>
                          <a:cs typeface="Times New Roman" panose="02020603050405020304" pitchFamily="18" charset="0"/>
                        </a:rPr>
                        <a:t>KARAMAN</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a:solidFill>
                            <a:schemeClr val="tx1"/>
                          </a:solidFill>
                          <a:effectLst/>
                          <a:latin typeface="Times New Roman" panose="02020603050405020304" pitchFamily="18" charset="0"/>
                          <a:cs typeface="Times New Roman" panose="02020603050405020304" pitchFamily="18" charset="0"/>
                        </a:rPr>
                        <a:t>MERKEZ</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MURATDEDE</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4.975</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900</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1.629</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nchorCtr="1">
                    <a:solidFill>
                      <a:schemeClr val="bg1"/>
                    </a:solidFill>
                  </a:tcPr>
                </a:tc>
                <a:extLst>
                  <a:ext uri="{0D108BD9-81ED-4DB2-BD59-A6C34878D82A}">
                    <a16:rowId xmlns="" xmlns:a16="http://schemas.microsoft.com/office/drawing/2014/main" val="4071779856"/>
                  </a:ext>
                </a:extLst>
              </a:tr>
              <a:tr h="240128">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9</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a:solidFill>
                            <a:schemeClr val="tx1"/>
                          </a:solidFill>
                          <a:effectLst/>
                          <a:latin typeface="Times New Roman" panose="02020603050405020304" pitchFamily="18" charset="0"/>
                          <a:cs typeface="Times New Roman" panose="02020603050405020304" pitchFamily="18" charset="0"/>
                        </a:rPr>
                        <a:t>ANKARA</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a:solidFill>
                            <a:schemeClr val="tx1"/>
                          </a:solidFill>
                          <a:effectLst/>
                          <a:latin typeface="Times New Roman" panose="02020603050405020304" pitchFamily="18" charset="0"/>
                          <a:cs typeface="Times New Roman" panose="02020603050405020304" pitchFamily="18" charset="0"/>
                        </a:rPr>
                        <a:t>BEYPAZARI</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YOĞUNPELİT</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ctr" fontAlgn="b"/>
                      <a:r>
                        <a:rPr lang="tr-TR" sz="1400" u="none" strike="noStrike">
                          <a:solidFill>
                            <a:schemeClr val="tx1"/>
                          </a:solidFill>
                          <a:effectLst/>
                          <a:latin typeface="Times New Roman" panose="02020603050405020304" pitchFamily="18" charset="0"/>
                          <a:cs typeface="Times New Roman" panose="02020603050405020304" pitchFamily="18" charset="0"/>
                        </a:rPr>
                        <a:t>3.970</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1.650</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2.284</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nchorCtr="1">
                    <a:solidFill>
                      <a:schemeClr val="bg1"/>
                    </a:solidFill>
                  </a:tcPr>
                </a:tc>
                <a:extLst>
                  <a:ext uri="{0D108BD9-81ED-4DB2-BD59-A6C34878D82A}">
                    <a16:rowId xmlns="" xmlns:a16="http://schemas.microsoft.com/office/drawing/2014/main" val="2885949824"/>
                  </a:ext>
                </a:extLst>
              </a:tr>
              <a:tr h="240128">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10</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rowSpan="2">
                  <a:txBody>
                    <a:bodyPr/>
                    <a:lstStyle/>
                    <a:p>
                      <a:pPr algn="l" fontAlgn="b"/>
                      <a:r>
                        <a:rPr lang="tr-TR" sz="1400" u="none" strike="noStrike" dirty="0" smtClean="0">
                          <a:solidFill>
                            <a:schemeClr val="tx1"/>
                          </a:solidFill>
                          <a:effectLst/>
                          <a:latin typeface="Times New Roman" panose="02020603050405020304" pitchFamily="18" charset="0"/>
                          <a:cs typeface="Times New Roman" panose="02020603050405020304" pitchFamily="18" charset="0"/>
                        </a:rPr>
                        <a:t>KONYA</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rowSpan="2">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AKÖREN</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ORHANİYE </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ctr" fontAlgn="b"/>
                      <a:r>
                        <a:rPr lang="tr-TR" sz="1400" u="none" strike="noStrike">
                          <a:solidFill>
                            <a:schemeClr val="tx1"/>
                          </a:solidFill>
                          <a:effectLst/>
                          <a:latin typeface="Times New Roman" panose="02020603050405020304" pitchFamily="18" charset="0"/>
                          <a:cs typeface="Times New Roman" panose="02020603050405020304" pitchFamily="18" charset="0"/>
                        </a:rPr>
                        <a:t>6.530</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1.113</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4.475</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nchorCtr="1">
                    <a:solidFill>
                      <a:schemeClr val="bg1"/>
                    </a:solidFill>
                  </a:tcPr>
                </a:tc>
                <a:extLst>
                  <a:ext uri="{0D108BD9-81ED-4DB2-BD59-A6C34878D82A}">
                    <a16:rowId xmlns="" xmlns:a16="http://schemas.microsoft.com/office/drawing/2014/main" val="1007838146"/>
                  </a:ext>
                </a:extLst>
              </a:tr>
              <a:tr h="240128">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11</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vMerge="1">
                  <a:txBody>
                    <a:bodyPr/>
                    <a:lstStyle/>
                    <a:p>
                      <a:pPr algn="l" fontAlgn="b"/>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vMerge="1">
                  <a:txBody>
                    <a:bodyPr/>
                    <a:lstStyle/>
                    <a:p>
                      <a:pPr algn="l" fontAlgn="b"/>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KARAHÜYÜK</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ctr" fontAlgn="b"/>
                      <a:r>
                        <a:rPr lang="tr-TR" sz="1400" u="none" strike="noStrike">
                          <a:solidFill>
                            <a:schemeClr val="tx1"/>
                          </a:solidFill>
                          <a:effectLst/>
                          <a:latin typeface="Times New Roman" panose="02020603050405020304" pitchFamily="18" charset="0"/>
                          <a:cs typeface="Times New Roman" panose="02020603050405020304" pitchFamily="18" charset="0"/>
                        </a:rPr>
                        <a:t>2.350</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ctr" fontAlgn="b"/>
                      <a:r>
                        <a:rPr lang="tr-TR" sz="1400" u="none" strike="noStrike">
                          <a:solidFill>
                            <a:schemeClr val="tx1"/>
                          </a:solidFill>
                          <a:effectLst/>
                          <a:latin typeface="Times New Roman" panose="02020603050405020304" pitchFamily="18" charset="0"/>
                          <a:cs typeface="Times New Roman" panose="02020603050405020304" pitchFamily="18" charset="0"/>
                        </a:rPr>
                        <a:t>750</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5.913</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nchorCtr="1">
                    <a:solidFill>
                      <a:schemeClr val="bg1"/>
                    </a:solidFill>
                  </a:tcPr>
                </a:tc>
                <a:extLst>
                  <a:ext uri="{0D108BD9-81ED-4DB2-BD59-A6C34878D82A}">
                    <a16:rowId xmlns="" xmlns:a16="http://schemas.microsoft.com/office/drawing/2014/main" val="2159597042"/>
                  </a:ext>
                </a:extLst>
              </a:tr>
              <a:tr h="240128">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12</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SİVAS</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a:solidFill>
                            <a:schemeClr val="tx1"/>
                          </a:solidFill>
                          <a:effectLst/>
                          <a:latin typeface="Times New Roman" panose="02020603050405020304" pitchFamily="18" charset="0"/>
                          <a:cs typeface="Times New Roman" panose="02020603050405020304" pitchFamily="18" charset="0"/>
                        </a:rPr>
                        <a:t>HAFİK</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EMRE </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ctr" fontAlgn="b"/>
                      <a:r>
                        <a:rPr lang="tr-TR" sz="1400" u="none" strike="noStrike">
                          <a:solidFill>
                            <a:schemeClr val="tx1"/>
                          </a:solidFill>
                          <a:effectLst/>
                          <a:latin typeface="Times New Roman" panose="02020603050405020304" pitchFamily="18" charset="0"/>
                          <a:cs typeface="Times New Roman" panose="02020603050405020304" pitchFamily="18" charset="0"/>
                        </a:rPr>
                        <a:t>2.650</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ctr" fontAlgn="b"/>
                      <a:r>
                        <a:rPr lang="tr-TR" sz="1400" u="none" strike="noStrike">
                          <a:solidFill>
                            <a:schemeClr val="tx1"/>
                          </a:solidFill>
                          <a:effectLst/>
                          <a:latin typeface="Times New Roman" panose="02020603050405020304" pitchFamily="18" charset="0"/>
                          <a:cs typeface="Times New Roman" panose="02020603050405020304" pitchFamily="18" charset="0"/>
                        </a:rPr>
                        <a:t>915</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2.565</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nchorCtr="1">
                    <a:solidFill>
                      <a:schemeClr val="bg1"/>
                    </a:solidFill>
                  </a:tcPr>
                </a:tc>
                <a:extLst>
                  <a:ext uri="{0D108BD9-81ED-4DB2-BD59-A6C34878D82A}">
                    <a16:rowId xmlns="" xmlns:a16="http://schemas.microsoft.com/office/drawing/2014/main" val="3050399639"/>
                  </a:ext>
                </a:extLst>
              </a:tr>
              <a:tr h="240128">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13</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rowSpan="2">
                  <a:txBody>
                    <a:bodyPr/>
                    <a:lstStyle/>
                    <a:p>
                      <a:pPr algn="l" fontAlgn="b"/>
                      <a:r>
                        <a:rPr lang="tr-TR" sz="1400" u="none" strike="noStrike" dirty="0" smtClean="0">
                          <a:solidFill>
                            <a:schemeClr val="tx1"/>
                          </a:solidFill>
                          <a:effectLst/>
                          <a:latin typeface="Times New Roman" panose="02020603050405020304" pitchFamily="18" charset="0"/>
                          <a:cs typeface="Times New Roman" panose="02020603050405020304" pitchFamily="18" charset="0"/>
                        </a:rPr>
                        <a:t>KARADENİZ</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l" fontAlgn="b"/>
                      <a:r>
                        <a:rPr lang="tr-TR" sz="1400" u="none" strike="noStrike">
                          <a:solidFill>
                            <a:schemeClr val="tx1"/>
                          </a:solidFill>
                          <a:effectLst/>
                          <a:latin typeface="Times New Roman" panose="02020603050405020304" pitchFamily="18" charset="0"/>
                          <a:cs typeface="Times New Roman" panose="02020603050405020304" pitchFamily="18" charset="0"/>
                        </a:rPr>
                        <a:t>ÇORUM</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l" fontAlgn="b"/>
                      <a:r>
                        <a:rPr lang="tr-TR" sz="1400" u="none" strike="noStrike">
                          <a:solidFill>
                            <a:schemeClr val="tx1"/>
                          </a:solidFill>
                          <a:effectLst/>
                          <a:latin typeface="Times New Roman" panose="02020603050405020304" pitchFamily="18" charset="0"/>
                          <a:cs typeface="Times New Roman" panose="02020603050405020304" pitchFamily="18" charset="0"/>
                        </a:rPr>
                        <a:t>ALACA</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İBRAHİM</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ctr" fontAlgn="b"/>
                      <a:r>
                        <a:rPr lang="tr-TR" sz="1400" u="none" strike="noStrike">
                          <a:solidFill>
                            <a:schemeClr val="tx1"/>
                          </a:solidFill>
                          <a:effectLst/>
                          <a:latin typeface="Times New Roman" panose="02020603050405020304" pitchFamily="18" charset="0"/>
                          <a:cs typeface="Times New Roman" panose="02020603050405020304" pitchFamily="18" charset="0"/>
                        </a:rPr>
                        <a:t>1400</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ctr" fontAlgn="b"/>
                      <a:r>
                        <a:rPr lang="tr-TR" sz="1400" u="none" strike="noStrike">
                          <a:solidFill>
                            <a:schemeClr val="tx1"/>
                          </a:solidFill>
                          <a:effectLst/>
                          <a:latin typeface="Times New Roman" panose="02020603050405020304" pitchFamily="18" charset="0"/>
                          <a:cs typeface="Times New Roman" panose="02020603050405020304" pitchFamily="18" charset="0"/>
                        </a:rPr>
                        <a:t>695</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1.183</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nchorCtr="1">
                    <a:solidFill>
                      <a:schemeClr val="accent3">
                        <a:lumMod val="20000"/>
                        <a:lumOff val="80000"/>
                      </a:schemeClr>
                    </a:solidFill>
                  </a:tcPr>
                </a:tc>
                <a:extLst>
                  <a:ext uri="{0D108BD9-81ED-4DB2-BD59-A6C34878D82A}">
                    <a16:rowId xmlns="" xmlns:a16="http://schemas.microsoft.com/office/drawing/2014/main" val="1028598457"/>
                  </a:ext>
                </a:extLst>
              </a:tr>
              <a:tr h="240128">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14</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vMerge="1">
                  <a:txBody>
                    <a:bodyPr/>
                    <a:lstStyle/>
                    <a:p>
                      <a:pPr algn="l" fontAlgn="b"/>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BOLU</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DÖRTDİVAN</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AŞ.DÜGER</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1090</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1.050</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2.465</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nchorCtr="1">
                    <a:solidFill>
                      <a:schemeClr val="accent3">
                        <a:lumMod val="20000"/>
                        <a:lumOff val="80000"/>
                      </a:schemeClr>
                    </a:solidFill>
                  </a:tcPr>
                </a:tc>
                <a:extLst>
                  <a:ext uri="{0D108BD9-81ED-4DB2-BD59-A6C34878D82A}">
                    <a16:rowId xmlns="" xmlns:a16="http://schemas.microsoft.com/office/drawing/2014/main" val="3300354159"/>
                  </a:ext>
                </a:extLst>
              </a:tr>
              <a:tr h="240128">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15</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dirty="0" smtClean="0">
                          <a:solidFill>
                            <a:schemeClr val="tx1"/>
                          </a:solidFill>
                          <a:effectLst/>
                          <a:latin typeface="Times New Roman" panose="02020603050405020304" pitchFamily="18" charset="0"/>
                          <a:cs typeface="Times New Roman" panose="02020603050405020304" pitchFamily="18" charset="0"/>
                        </a:rPr>
                        <a:t>MARMARA</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a:solidFill>
                            <a:schemeClr val="tx1"/>
                          </a:solidFill>
                          <a:effectLst/>
                          <a:latin typeface="Times New Roman" panose="02020603050405020304" pitchFamily="18" charset="0"/>
                          <a:cs typeface="Times New Roman" panose="02020603050405020304" pitchFamily="18" charset="0"/>
                        </a:rPr>
                        <a:t>EDİRNE </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a:solidFill>
                            <a:schemeClr val="tx1"/>
                          </a:solidFill>
                          <a:effectLst/>
                          <a:latin typeface="Times New Roman" panose="02020603050405020304" pitchFamily="18" charset="0"/>
                          <a:cs typeface="Times New Roman" panose="02020603050405020304" pitchFamily="18" charset="0"/>
                        </a:rPr>
                        <a:t>ÇAKMAK</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ÇİFTLİK</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ctr" fontAlgn="b"/>
                      <a:r>
                        <a:rPr lang="tr-TR" sz="1400" u="none" strike="noStrike">
                          <a:solidFill>
                            <a:schemeClr val="tx1"/>
                          </a:solidFill>
                          <a:effectLst/>
                          <a:latin typeface="Times New Roman" panose="02020603050405020304" pitchFamily="18" charset="0"/>
                          <a:cs typeface="Times New Roman" panose="02020603050405020304" pitchFamily="18" charset="0"/>
                        </a:rPr>
                        <a:t>1320</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ctr" fontAlgn="b"/>
                      <a:r>
                        <a:rPr lang="tr-TR" sz="1400" u="none" strike="noStrike">
                          <a:solidFill>
                            <a:schemeClr val="tx1"/>
                          </a:solidFill>
                          <a:effectLst/>
                          <a:latin typeface="Times New Roman" panose="02020603050405020304" pitchFamily="18" charset="0"/>
                          <a:cs typeface="Times New Roman" panose="02020603050405020304" pitchFamily="18" charset="0"/>
                        </a:rPr>
                        <a:t>492</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1.024</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nchorCtr="1">
                    <a:solidFill>
                      <a:schemeClr val="bg1"/>
                    </a:solidFill>
                  </a:tcPr>
                </a:tc>
                <a:extLst>
                  <a:ext uri="{0D108BD9-81ED-4DB2-BD59-A6C34878D82A}">
                    <a16:rowId xmlns="" xmlns:a16="http://schemas.microsoft.com/office/drawing/2014/main" val="1410891671"/>
                  </a:ext>
                </a:extLst>
              </a:tr>
              <a:tr h="240128">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16</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a:solidFill>
                            <a:schemeClr val="tx1"/>
                          </a:solidFill>
                          <a:effectLst/>
                          <a:latin typeface="Times New Roman" panose="02020603050405020304" pitchFamily="18" charset="0"/>
                          <a:cs typeface="Times New Roman" panose="02020603050405020304" pitchFamily="18" charset="0"/>
                        </a:rPr>
                        <a:t>BURSA</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a:solidFill>
                            <a:schemeClr val="tx1"/>
                          </a:solidFill>
                          <a:effectLst/>
                          <a:latin typeface="Times New Roman" panose="02020603050405020304" pitchFamily="18" charset="0"/>
                          <a:cs typeface="Times New Roman" panose="02020603050405020304" pitchFamily="18" charset="0"/>
                        </a:rPr>
                        <a:t>NİLÜFER</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BAŞKÖY</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ctr" fontAlgn="b"/>
                      <a:r>
                        <a:rPr lang="tr-TR" sz="1400" u="none" strike="noStrike">
                          <a:solidFill>
                            <a:schemeClr val="tx1"/>
                          </a:solidFill>
                          <a:effectLst/>
                          <a:latin typeface="Times New Roman" panose="02020603050405020304" pitchFamily="18" charset="0"/>
                          <a:cs typeface="Times New Roman" panose="02020603050405020304" pitchFamily="18" charset="0"/>
                        </a:rPr>
                        <a:t>1450</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ctr" fontAlgn="b"/>
                      <a:r>
                        <a:rPr lang="tr-TR" sz="1400" u="none" strike="noStrike">
                          <a:solidFill>
                            <a:schemeClr val="tx1"/>
                          </a:solidFill>
                          <a:effectLst/>
                          <a:latin typeface="Times New Roman" panose="02020603050405020304" pitchFamily="18" charset="0"/>
                          <a:cs typeface="Times New Roman" panose="02020603050405020304" pitchFamily="18" charset="0"/>
                        </a:rPr>
                        <a:t>685</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1.474</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nchorCtr="1">
                    <a:solidFill>
                      <a:schemeClr val="bg1"/>
                    </a:solidFill>
                  </a:tcPr>
                </a:tc>
                <a:extLst>
                  <a:ext uri="{0D108BD9-81ED-4DB2-BD59-A6C34878D82A}">
                    <a16:rowId xmlns="" xmlns:a16="http://schemas.microsoft.com/office/drawing/2014/main" val="2254750614"/>
                  </a:ext>
                </a:extLst>
              </a:tr>
              <a:tr h="240128">
                <a:tc>
                  <a:txBody>
                    <a:bodyPr/>
                    <a:lstStyle/>
                    <a:p>
                      <a:pPr algn="ct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17</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a:solidFill>
                            <a:schemeClr val="tx1"/>
                          </a:solidFill>
                          <a:effectLst/>
                          <a:latin typeface="Times New Roman" panose="02020603050405020304" pitchFamily="18" charset="0"/>
                          <a:cs typeface="Times New Roman" panose="02020603050405020304" pitchFamily="18" charset="0"/>
                        </a:rPr>
                        <a:t>BALIKESİR</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a:solidFill>
                            <a:schemeClr val="tx1"/>
                          </a:solidFill>
                          <a:effectLst/>
                          <a:latin typeface="Times New Roman" panose="02020603050405020304" pitchFamily="18" charset="0"/>
                          <a:cs typeface="Times New Roman" panose="02020603050405020304" pitchFamily="18" charset="0"/>
                        </a:rPr>
                        <a:t>SUSURLUK </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DEREKÖY</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ctr" fontAlgn="b"/>
                      <a:r>
                        <a:rPr lang="tr-TR" sz="1400" u="none" strike="noStrike">
                          <a:solidFill>
                            <a:schemeClr val="tx1"/>
                          </a:solidFill>
                          <a:effectLst/>
                          <a:latin typeface="Times New Roman" panose="02020603050405020304" pitchFamily="18" charset="0"/>
                          <a:cs typeface="Times New Roman" panose="02020603050405020304" pitchFamily="18" charset="0"/>
                        </a:rPr>
                        <a:t>1420</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ctr" fontAlgn="b"/>
                      <a:r>
                        <a:rPr lang="tr-TR" sz="1400" u="none" strike="noStrike">
                          <a:solidFill>
                            <a:schemeClr val="tx1"/>
                          </a:solidFill>
                          <a:effectLst/>
                          <a:latin typeface="Times New Roman" panose="02020603050405020304" pitchFamily="18" charset="0"/>
                          <a:cs typeface="Times New Roman" panose="02020603050405020304" pitchFamily="18" charset="0"/>
                        </a:rPr>
                        <a:t>480</a:t>
                      </a:r>
                      <a:endParaRPr lang="tr-TR" sz="1400" b="1" i="0" u="none" strike="noStrike">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r"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2.391</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nchorCtr="1">
                    <a:solidFill>
                      <a:schemeClr val="bg1"/>
                    </a:solidFill>
                  </a:tcPr>
                </a:tc>
                <a:extLst>
                  <a:ext uri="{0D108BD9-81ED-4DB2-BD59-A6C34878D82A}">
                    <a16:rowId xmlns="" xmlns:a16="http://schemas.microsoft.com/office/drawing/2014/main" val="1946987634"/>
                  </a:ext>
                </a:extLst>
              </a:tr>
              <a:tr h="240128">
                <a:tc gridSpan="5">
                  <a:txBody>
                    <a:bodyPr/>
                    <a:lstStyle/>
                    <a:p>
                      <a:pPr algn="r" fontAlgn="b"/>
                      <a:r>
                        <a:rPr lang="tr-TR" sz="1400" b="1" u="none" strike="noStrike" dirty="0">
                          <a:solidFill>
                            <a:schemeClr val="tx1"/>
                          </a:solidFill>
                          <a:effectLst/>
                          <a:latin typeface="Times New Roman" panose="02020603050405020304" pitchFamily="18" charset="0"/>
                          <a:cs typeface="Times New Roman" panose="02020603050405020304" pitchFamily="18" charset="0"/>
                        </a:rPr>
                        <a:t>TOPLAM</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ctr" fontAlgn="b"/>
                      <a:r>
                        <a:rPr lang="tr-TR" sz="1400" b="1" u="none" strike="noStrike" dirty="0">
                          <a:solidFill>
                            <a:schemeClr val="tx1"/>
                          </a:solidFill>
                          <a:effectLst/>
                          <a:latin typeface="Times New Roman" panose="02020603050405020304" pitchFamily="18" charset="0"/>
                          <a:cs typeface="Times New Roman" panose="02020603050405020304" pitchFamily="18" charset="0"/>
                        </a:rPr>
                        <a:t>34970</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ctr" fontAlgn="b"/>
                      <a:r>
                        <a:rPr lang="tr-TR" sz="1400" b="1" u="none" strike="noStrike" dirty="0">
                          <a:solidFill>
                            <a:schemeClr val="tx1"/>
                          </a:solidFill>
                          <a:effectLst/>
                          <a:latin typeface="Times New Roman" panose="02020603050405020304" pitchFamily="18" charset="0"/>
                          <a:cs typeface="Times New Roman" panose="02020603050405020304" pitchFamily="18" charset="0"/>
                        </a:rPr>
                        <a:t>16360</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bg1"/>
                    </a:solidFill>
                  </a:tcPr>
                </a:tc>
                <a:tc>
                  <a:txBody>
                    <a:bodyPr/>
                    <a:lstStyle/>
                    <a:p>
                      <a:pPr algn="r" fontAlgn="b"/>
                      <a:r>
                        <a:rPr lang="tr-TR" sz="1400" b="1" u="none" strike="noStrike" dirty="0">
                          <a:solidFill>
                            <a:schemeClr val="tx1"/>
                          </a:solidFill>
                          <a:effectLst/>
                          <a:latin typeface="Times New Roman" panose="02020603050405020304" pitchFamily="18" charset="0"/>
                          <a:cs typeface="Times New Roman" panose="02020603050405020304" pitchFamily="18" charset="0"/>
                        </a:rPr>
                        <a:t>37.214</a:t>
                      </a:r>
                      <a:endParaRPr lang="tr-TR"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nchorCtr="1">
                    <a:solidFill>
                      <a:schemeClr val="bg1"/>
                    </a:solidFill>
                  </a:tcPr>
                </a:tc>
                <a:extLst>
                  <a:ext uri="{0D108BD9-81ED-4DB2-BD59-A6C34878D82A}">
                    <a16:rowId xmlns="" xmlns:a16="http://schemas.microsoft.com/office/drawing/2014/main" val="1013100074"/>
                  </a:ext>
                </a:extLst>
              </a:tr>
            </a:tbl>
          </a:graphicData>
        </a:graphic>
      </p:graphicFrame>
      <p:sp>
        <p:nvSpPr>
          <p:cNvPr id="6" name="Başlık 1"/>
          <p:cNvSpPr txBox="1">
            <a:spLocks/>
          </p:cNvSpPr>
          <p:nvPr/>
        </p:nvSpPr>
        <p:spPr>
          <a:xfrm>
            <a:off x="352103" y="44624"/>
            <a:ext cx="8756401" cy="946243"/>
          </a:xfrm>
          <a:prstGeom prst="rect">
            <a:avLst/>
          </a:prstGeom>
          <a:solidFill>
            <a:schemeClr val="bg1"/>
          </a:solidFill>
        </p:spPr>
        <p:txBody>
          <a:bodyPr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tr-TR" sz="2800" spc="0" dirty="0" smtClean="0">
                <a:ln>
                  <a:noFill/>
                </a:ln>
                <a:solidFill>
                  <a:srgbClr val="FF0000"/>
                </a:solidFill>
                <a:latin typeface="Times New Roman" pitchFamily="18" charset="0"/>
                <a:cs typeface="Times New Roman" pitchFamily="18" charset="0"/>
              </a:rPr>
              <a:t>PİLOT </a:t>
            </a:r>
            <a:r>
              <a:rPr lang="tr-TR" sz="2800" spc="0" dirty="0">
                <a:ln>
                  <a:noFill/>
                </a:ln>
                <a:solidFill>
                  <a:srgbClr val="FF0000"/>
                </a:solidFill>
                <a:latin typeface="Times New Roman" pitchFamily="18" charset="0"/>
                <a:cs typeface="Times New Roman" pitchFamily="18" charset="0"/>
              </a:rPr>
              <a:t>PROJELER</a:t>
            </a:r>
          </a:p>
          <a:p>
            <a:pPr algn="ctr"/>
            <a:r>
              <a:rPr lang="tr-TR" sz="2400" spc="0" dirty="0">
                <a:ln>
                  <a:noFill/>
                </a:ln>
                <a:solidFill>
                  <a:srgbClr val="0070C0"/>
                </a:solidFill>
                <a:latin typeface="Times New Roman" pitchFamily="18" charset="0"/>
                <a:cs typeface="Times New Roman" pitchFamily="18" charset="0"/>
              </a:rPr>
              <a:t>2</a:t>
            </a:r>
            <a:r>
              <a:rPr lang="tr-TR" sz="2400" spc="0" dirty="0" smtClean="0">
                <a:ln>
                  <a:noFill/>
                </a:ln>
                <a:solidFill>
                  <a:srgbClr val="0070C0"/>
                </a:solidFill>
                <a:latin typeface="Times New Roman" pitchFamily="18" charset="0"/>
                <a:cs typeface="Times New Roman" pitchFamily="18" charset="0"/>
              </a:rPr>
              <a:t>. Arazi Edindirme Uygulaması Pilot Projesi</a:t>
            </a:r>
            <a:r>
              <a:rPr lang="tr-TR" sz="2400" spc="0" dirty="0" smtClean="0">
                <a:ln>
                  <a:noFill/>
                </a:ln>
                <a:solidFill>
                  <a:srgbClr val="FF0000"/>
                </a:solidFill>
                <a:latin typeface="Times New Roman" pitchFamily="18" charset="0"/>
                <a:cs typeface="Times New Roman" pitchFamily="18" charset="0"/>
              </a:rPr>
              <a:t> </a:t>
            </a:r>
            <a:r>
              <a:rPr lang="tr-TR" sz="2800" spc="0" dirty="0" smtClean="0">
                <a:ln>
                  <a:noFill/>
                </a:ln>
                <a:solidFill>
                  <a:srgbClr val="FF0000"/>
                </a:solidFill>
                <a:latin typeface="Times New Roman" pitchFamily="18" charset="0"/>
                <a:cs typeface="Times New Roman" pitchFamily="18" charset="0"/>
              </a:rPr>
              <a:t>(2017)</a:t>
            </a:r>
            <a:endParaRPr lang="tr-TR" sz="2800" spc="0" dirty="0">
              <a:ln>
                <a:noFill/>
              </a:ln>
              <a:solidFill>
                <a:srgbClr val="FF0000"/>
              </a:solidFill>
              <a:latin typeface="Times New Roman" pitchFamily="18" charset="0"/>
              <a:cs typeface="Times New Roman" pitchFamily="18" charset="0"/>
            </a:endParaRPr>
          </a:p>
        </p:txBody>
      </p:sp>
      <p:pic>
        <p:nvPicPr>
          <p:cNvPr id="7" name="Picture 6" descr="http://arastirma.tarim.gov.tr/ktae/IcerikResimleri/AnaSayfaLogoResimleri/bakanl%C4%B1k%20logo%20P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91" y="44624"/>
            <a:ext cx="986044" cy="90988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Düz Bağlayıcı 7"/>
          <p:cNvCxnSpPr/>
          <p:nvPr/>
        </p:nvCxnSpPr>
        <p:spPr>
          <a:xfrm>
            <a:off x="1240916" y="980728"/>
            <a:ext cx="788869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Metin kutusu 8"/>
          <p:cNvSpPr txBox="1"/>
          <p:nvPr/>
        </p:nvSpPr>
        <p:spPr>
          <a:xfrm>
            <a:off x="1115616" y="1115452"/>
            <a:ext cx="7453707" cy="369332"/>
          </a:xfrm>
          <a:prstGeom prst="rect">
            <a:avLst/>
          </a:prstGeom>
          <a:noFill/>
        </p:spPr>
        <p:txBody>
          <a:bodyPr wrap="none" rtlCol="0">
            <a:spAutoFit/>
          </a:bodyPr>
          <a:lstStyle/>
          <a:p>
            <a:r>
              <a:rPr lang="tr-TR" b="1" dirty="0" smtClean="0">
                <a:solidFill>
                  <a:srgbClr val="C00000"/>
                </a:solidFill>
              </a:rPr>
              <a:t>14 ilde Toplulaştırma yapılan 17 köyde Arazi Edindirme Projesi hazırlanmıştır.</a:t>
            </a:r>
            <a:endParaRPr lang="tr-TR" b="1" dirty="0">
              <a:solidFill>
                <a:srgbClr val="C00000"/>
              </a:solidFill>
            </a:endParaRPr>
          </a:p>
        </p:txBody>
      </p:sp>
    </p:spTree>
    <p:extLst>
      <p:ext uri="{BB962C8B-B14F-4D97-AF65-F5344CB8AC3E}">
        <p14:creationId xmlns:p14="http://schemas.microsoft.com/office/powerpoint/2010/main" val="11233583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005819"/>
            <a:ext cx="7704856" cy="4015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descr="http://arastirma.tarim.gov.tr/ktae/IcerikResimleri/AnaSayfaLogoResimleri/bakanl%C4%B1k%20logo%20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91" y="44624"/>
            <a:ext cx="986044" cy="90988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Düz Bağlayıcı 5"/>
          <p:cNvCxnSpPr/>
          <p:nvPr/>
        </p:nvCxnSpPr>
        <p:spPr>
          <a:xfrm>
            <a:off x="1240916" y="980728"/>
            <a:ext cx="788869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Metin kutusu 6"/>
          <p:cNvSpPr txBox="1"/>
          <p:nvPr/>
        </p:nvSpPr>
        <p:spPr>
          <a:xfrm>
            <a:off x="-36512" y="1978962"/>
            <a:ext cx="1579728" cy="3970318"/>
          </a:xfrm>
          <a:prstGeom prst="rect">
            <a:avLst/>
          </a:prstGeom>
          <a:noFill/>
        </p:spPr>
        <p:txBody>
          <a:bodyPr wrap="none" rtlCol="0">
            <a:spAutoFit/>
          </a:bodyPr>
          <a:lstStyle/>
          <a:p>
            <a:pPr marL="342900" indent="-342900">
              <a:buFont typeface="+mj-lt"/>
              <a:buAutoNum type="arabicPeriod"/>
            </a:pPr>
            <a:r>
              <a:rPr lang="tr-TR" dirty="0" smtClean="0"/>
              <a:t>Antalya</a:t>
            </a:r>
          </a:p>
          <a:p>
            <a:pPr marL="342900" indent="-342900">
              <a:buFont typeface="+mj-lt"/>
              <a:buAutoNum type="arabicPeriod"/>
            </a:pPr>
            <a:r>
              <a:rPr lang="tr-TR" dirty="0" smtClean="0"/>
              <a:t>Mersin</a:t>
            </a:r>
          </a:p>
          <a:p>
            <a:pPr marL="342900" indent="-342900">
              <a:buFont typeface="+mj-lt"/>
              <a:buAutoNum type="arabicPeriod"/>
            </a:pPr>
            <a:r>
              <a:rPr lang="tr-TR" dirty="0" smtClean="0"/>
              <a:t>Konya(2)</a:t>
            </a:r>
          </a:p>
          <a:p>
            <a:pPr marL="342900" indent="-342900">
              <a:buFont typeface="+mj-lt"/>
              <a:buAutoNum type="arabicPeriod"/>
            </a:pPr>
            <a:r>
              <a:rPr lang="tr-TR" dirty="0" smtClean="0"/>
              <a:t>Afyon</a:t>
            </a:r>
          </a:p>
          <a:p>
            <a:pPr marL="342900" indent="-342900">
              <a:buFont typeface="+mj-lt"/>
              <a:buAutoNum type="arabicPeriod"/>
            </a:pPr>
            <a:r>
              <a:rPr lang="tr-TR" dirty="0" smtClean="0"/>
              <a:t>Aydın </a:t>
            </a:r>
          </a:p>
          <a:p>
            <a:pPr marL="342900" indent="-342900">
              <a:buFont typeface="+mj-lt"/>
              <a:buAutoNum type="arabicPeriod"/>
            </a:pPr>
            <a:r>
              <a:rPr lang="tr-TR" dirty="0" smtClean="0"/>
              <a:t>Balıkesir</a:t>
            </a:r>
          </a:p>
          <a:p>
            <a:pPr marL="342900" indent="-342900">
              <a:buFont typeface="+mj-lt"/>
              <a:buAutoNum type="arabicPeriod"/>
            </a:pPr>
            <a:r>
              <a:rPr lang="tr-TR" dirty="0" smtClean="0"/>
              <a:t>Bursa</a:t>
            </a:r>
          </a:p>
          <a:p>
            <a:pPr marL="342900" indent="-342900">
              <a:buFont typeface="+mj-lt"/>
              <a:buAutoNum type="arabicPeriod"/>
            </a:pPr>
            <a:r>
              <a:rPr lang="tr-TR" dirty="0" smtClean="0"/>
              <a:t>Edirne</a:t>
            </a:r>
          </a:p>
          <a:p>
            <a:pPr marL="342900" indent="-342900">
              <a:buFont typeface="+mj-lt"/>
              <a:buAutoNum type="arabicPeriod"/>
            </a:pPr>
            <a:r>
              <a:rPr lang="tr-TR" dirty="0" smtClean="0"/>
              <a:t>Bolu</a:t>
            </a:r>
          </a:p>
          <a:p>
            <a:pPr marL="342900" indent="-342900">
              <a:buFont typeface="+mj-lt"/>
              <a:buAutoNum type="arabicPeriod"/>
            </a:pPr>
            <a:r>
              <a:rPr lang="tr-TR" dirty="0" smtClean="0"/>
              <a:t>Ankara</a:t>
            </a:r>
          </a:p>
          <a:p>
            <a:pPr marL="342900" indent="-342900">
              <a:buFont typeface="+mj-lt"/>
              <a:buAutoNum type="arabicPeriod"/>
            </a:pPr>
            <a:r>
              <a:rPr lang="tr-TR" dirty="0" smtClean="0"/>
              <a:t>Çorum</a:t>
            </a:r>
          </a:p>
          <a:p>
            <a:pPr marL="342900" indent="-342900">
              <a:buFont typeface="+mj-lt"/>
              <a:buAutoNum type="arabicPeriod"/>
            </a:pPr>
            <a:r>
              <a:rPr lang="tr-TR" dirty="0" smtClean="0"/>
              <a:t>Sivas</a:t>
            </a:r>
          </a:p>
          <a:p>
            <a:pPr marL="342900" indent="-342900">
              <a:buFont typeface="+mj-lt"/>
              <a:buAutoNum type="arabicPeriod"/>
            </a:pPr>
            <a:r>
              <a:rPr lang="tr-TR" dirty="0" smtClean="0"/>
              <a:t>Erzurum(2)</a:t>
            </a:r>
          </a:p>
          <a:p>
            <a:pPr marL="342900" indent="-342900">
              <a:buFont typeface="+mj-lt"/>
              <a:buAutoNum type="arabicPeriod"/>
            </a:pPr>
            <a:r>
              <a:rPr lang="tr-TR" dirty="0" smtClean="0"/>
              <a:t>Şanlıurfa</a:t>
            </a:r>
            <a:endParaRPr lang="tr-TR" dirty="0"/>
          </a:p>
        </p:txBody>
      </p:sp>
      <p:sp>
        <p:nvSpPr>
          <p:cNvPr id="8" name="Metin kutusu 7"/>
          <p:cNvSpPr txBox="1"/>
          <p:nvPr/>
        </p:nvSpPr>
        <p:spPr>
          <a:xfrm>
            <a:off x="1331640" y="116632"/>
            <a:ext cx="7537512" cy="830997"/>
          </a:xfrm>
          <a:prstGeom prst="rect">
            <a:avLst/>
          </a:prstGeom>
          <a:noFill/>
        </p:spPr>
        <p:txBody>
          <a:bodyPr wrap="none" rtlCol="0">
            <a:spAutoFit/>
          </a:bodyPr>
          <a:lstStyle/>
          <a:p>
            <a:pPr algn="ctr"/>
            <a:r>
              <a:rPr lang="tr-TR" sz="2400" b="1" dirty="0">
                <a:solidFill>
                  <a:srgbClr val="FF0000"/>
                </a:solidFill>
                <a:latin typeface="Times New Roman" pitchFamily="18" charset="0"/>
                <a:ea typeface="+mj-ea"/>
                <a:cs typeface="Times New Roman" pitchFamily="18" charset="0"/>
              </a:rPr>
              <a:t>ÜLKE BAZLI PİLOT ARAZİ EDİNDİRME PROJESİ </a:t>
            </a:r>
            <a:endParaRPr lang="tr-TR" sz="2400" b="1" dirty="0" smtClean="0">
              <a:solidFill>
                <a:srgbClr val="FF0000"/>
              </a:solidFill>
              <a:latin typeface="Times New Roman" pitchFamily="18" charset="0"/>
              <a:ea typeface="+mj-ea"/>
              <a:cs typeface="Times New Roman" pitchFamily="18" charset="0"/>
            </a:endParaRPr>
          </a:p>
          <a:p>
            <a:pPr algn="ctr"/>
            <a:r>
              <a:rPr lang="tr-TR" sz="2400" b="1" dirty="0" smtClean="0">
                <a:solidFill>
                  <a:srgbClr val="FF0000"/>
                </a:solidFill>
                <a:latin typeface="Times New Roman" pitchFamily="18" charset="0"/>
                <a:ea typeface="+mj-ea"/>
                <a:cs typeface="Times New Roman" pitchFamily="18" charset="0"/>
              </a:rPr>
              <a:t> </a:t>
            </a:r>
            <a:r>
              <a:rPr lang="tr-TR" sz="2400" b="1" dirty="0">
                <a:solidFill>
                  <a:srgbClr val="FF0000"/>
                </a:solidFill>
                <a:latin typeface="Times New Roman" pitchFamily="18" charset="0"/>
                <a:ea typeface="+mj-ea"/>
                <a:cs typeface="Times New Roman" pitchFamily="18" charset="0"/>
              </a:rPr>
              <a:t>(2017</a:t>
            </a:r>
            <a:r>
              <a:rPr lang="tr-TR" sz="2400" b="1" dirty="0" smtClean="0">
                <a:solidFill>
                  <a:srgbClr val="FF0000"/>
                </a:solidFill>
                <a:latin typeface="Times New Roman" pitchFamily="18" charset="0"/>
                <a:ea typeface="+mj-ea"/>
                <a:cs typeface="Times New Roman" pitchFamily="18" charset="0"/>
              </a:rPr>
              <a:t>)</a:t>
            </a:r>
            <a:endParaRPr lang="tr-TR" sz="2400" b="1" dirty="0">
              <a:solidFill>
                <a:srgbClr val="FF0000"/>
              </a:solidFill>
              <a:latin typeface="Times New Roman" pitchFamily="18" charset="0"/>
              <a:ea typeface="+mj-ea"/>
              <a:cs typeface="Times New Roman" pitchFamily="18" charset="0"/>
            </a:endParaRPr>
          </a:p>
        </p:txBody>
      </p:sp>
      <p:sp>
        <p:nvSpPr>
          <p:cNvPr id="9" name="Metin kutusu 8"/>
          <p:cNvSpPr txBox="1"/>
          <p:nvPr/>
        </p:nvSpPr>
        <p:spPr>
          <a:xfrm>
            <a:off x="1240916" y="1052736"/>
            <a:ext cx="7328738" cy="923330"/>
          </a:xfrm>
          <a:prstGeom prst="rect">
            <a:avLst/>
          </a:prstGeom>
          <a:noFill/>
        </p:spPr>
        <p:txBody>
          <a:bodyPr wrap="none" rtlCol="0">
            <a:spAutoFit/>
          </a:bodyPr>
          <a:lstStyle/>
          <a:p>
            <a:r>
              <a:rPr lang="tr-TR" dirty="0" smtClean="0"/>
              <a:t>14 ilde Toplulaştırma yapılan 17 köyde Arazi Edindirme Projesi hazırlanmıştır.</a:t>
            </a:r>
          </a:p>
          <a:p>
            <a:r>
              <a:rPr lang="tr-TR" dirty="0" smtClean="0"/>
              <a:t>(</a:t>
            </a:r>
            <a:r>
              <a:rPr lang="tr-TR" dirty="0"/>
              <a:t>Toplam </a:t>
            </a:r>
            <a:r>
              <a:rPr lang="tr-TR" dirty="0" smtClean="0"/>
              <a:t>16.360 </a:t>
            </a:r>
            <a:r>
              <a:rPr lang="tr-TR" dirty="0"/>
              <a:t>Malik </a:t>
            </a:r>
            <a:r>
              <a:rPr lang="tr-TR" dirty="0" smtClean="0"/>
              <a:t> - 34 970 parsel ve 372 140 Dekar Tarım arazisi)</a:t>
            </a:r>
          </a:p>
          <a:p>
            <a:r>
              <a:rPr lang="tr-TR" dirty="0" smtClean="0">
                <a:solidFill>
                  <a:srgbClr val="1111AF"/>
                </a:solidFill>
              </a:rPr>
              <a:t>Arazi Değerlemesi Konusunda yazılım geliştirilmesi öngörülmektedir.</a:t>
            </a:r>
            <a:endParaRPr lang="tr-TR" dirty="0">
              <a:solidFill>
                <a:srgbClr val="1111AF"/>
              </a:solidFill>
            </a:endParaRPr>
          </a:p>
        </p:txBody>
      </p:sp>
      <p:sp>
        <p:nvSpPr>
          <p:cNvPr id="10" name="Metin kutusu 9"/>
          <p:cNvSpPr txBox="1"/>
          <p:nvPr/>
        </p:nvSpPr>
        <p:spPr>
          <a:xfrm>
            <a:off x="369637" y="6084004"/>
            <a:ext cx="8738867" cy="369332"/>
          </a:xfrm>
          <a:prstGeom prst="rect">
            <a:avLst/>
          </a:prstGeom>
          <a:noFill/>
        </p:spPr>
        <p:txBody>
          <a:bodyPr wrap="none" rtlCol="0">
            <a:spAutoFit/>
          </a:bodyPr>
          <a:lstStyle/>
          <a:p>
            <a:r>
              <a:rPr lang="tr-TR" dirty="0" smtClean="0"/>
              <a:t>Proje sonuçlarına göre </a:t>
            </a:r>
            <a:r>
              <a:rPr lang="tr-TR" b="1" dirty="0" smtClean="0"/>
              <a:t>Arazi Edindirme</a:t>
            </a:r>
            <a:r>
              <a:rPr lang="tr-TR" dirty="0" smtClean="0"/>
              <a:t> uygulaması tüm ülke geneline yaygınlaştırılacaktır</a:t>
            </a:r>
            <a:endParaRPr lang="tr-TR" dirty="0"/>
          </a:p>
        </p:txBody>
      </p:sp>
    </p:spTree>
    <p:extLst>
      <p:ext uri="{BB962C8B-B14F-4D97-AF65-F5344CB8AC3E}">
        <p14:creationId xmlns:p14="http://schemas.microsoft.com/office/powerpoint/2010/main" val="26595180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418058"/>
          </a:xfrm>
        </p:spPr>
        <p:txBody>
          <a:bodyPr>
            <a:normAutofit fontScale="90000"/>
          </a:bodyPr>
          <a:lstStyle/>
          <a:p>
            <a:r>
              <a:rPr lang="tr-TR" dirty="0" smtClean="0">
                <a:solidFill>
                  <a:srgbClr val="FF0000"/>
                </a:solidFill>
              </a:rPr>
              <a:t>Sonuç  ve Öneriler</a:t>
            </a:r>
            <a:endParaRPr lang="tr-TR" dirty="0">
              <a:solidFill>
                <a:srgbClr val="FF0000"/>
              </a:solidFill>
            </a:endParaRPr>
          </a:p>
        </p:txBody>
      </p:sp>
      <p:sp>
        <p:nvSpPr>
          <p:cNvPr id="3" name="İçerik Yer Tutucusu 2"/>
          <p:cNvSpPr>
            <a:spLocks noGrp="1"/>
          </p:cNvSpPr>
          <p:nvPr>
            <p:ph idx="1"/>
          </p:nvPr>
        </p:nvSpPr>
        <p:spPr>
          <a:xfrm>
            <a:off x="179512" y="1052736"/>
            <a:ext cx="8712968" cy="4525963"/>
          </a:xfrm>
        </p:spPr>
        <p:txBody>
          <a:bodyPr>
            <a:noAutofit/>
          </a:bodyPr>
          <a:lstStyle/>
          <a:p>
            <a:r>
              <a:rPr lang="tr-TR" sz="2200" dirty="0" smtClean="0">
                <a:latin typeface="Times New Roman" pitchFamily="18" charset="0"/>
                <a:cs typeface="Times New Roman" pitchFamily="18" charset="0"/>
              </a:rPr>
              <a:t>Tarımsal arazi yönetiminde yeni bir dönem başlıyor, </a:t>
            </a:r>
          </a:p>
          <a:p>
            <a:r>
              <a:rPr lang="tr-TR" sz="2200" dirty="0" smtClean="0">
                <a:latin typeface="Times New Roman" pitchFamily="18" charset="0"/>
                <a:cs typeface="Times New Roman" pitchFamily="18" charset="0"/>
              </a:rPr>
              <a:t>Tarım arazilerinin </a:t>
            </a:r>
            <a:r>
              <a:rPr lang="tr-TR" sz="2200" b="1" dirty="0" smtClean="0">
                <a:latin typeface="Times New Roman" pitchFamily="18" charset="0"/>
                <a:cs typeface="Times New Roman" pitchFamily="18" charset="0"/>
              </a:rPr>
              <a:t>«alım-satımı», «Miras ile devri»</a:t>
            </a:r>
            <a:r>
              <a:rPr lang="tr-TR" sz="2200" dirty="0" smtClean="0">
                <a:latin typeface="Times New Roman" pitchFamily="18" charset="0"/>
                <a:cs typeface="Times New Roman" pitchFamily="18" charset="0"/>
              </a:rPr>
              <a:t> ve işletme ölçeğinin büyütülmesi için </a:t>
            </a:r>
            <a:r>
              <a:rPr lang="tr-TR" sz="2200" b="1" dirty="0" smtClean="0">
                <a:latin typeface="Times New Roman" pitchFamily="18" charset="0"/>
                <a:cs typeface="Times New Roman" pitchFamily="18" charset="0"/>
              </a:rPr>
              <a:t>«Arazi Edinimi»</a:t>
            </a:r>
            <a:r>
              <a:rPr lang="tr-TR" sz="2200" dirty="0" smtClean="0">
                <a:latin typeface="Times New Roman" pitchFamily="18" charset="0"/>
                <a:cs typeface="Times New Roman" pitchFamily="18" charset="0"/>
              </a:rPr>
              <a:t> gibi çalışmalar;  </a:t>
            </a:r>
            <a:r>
              <a:rPr lang="tr-TR" sz="2200" b="1" dirty="0" smtClean="0">
                <a:latin typeface="Times New Roman" pitchFamily="18" charset="0"/>
                <a:cs typeface="Times New Roman" pitchFamily="18" charset="0"/>
              </a:rPr>
              <a:t>Gıda Güvenliği ve Sürdürülebilir Kalkınmayı</a:t>
            </a:r>
            <a:r>
              <a:rPr lang="tr-TR" sz="2200" dirty="0" smtClean="0">
                <a:latin typeface="Times New Roman" pitchFamily="18" charset="0"/>
                <a:cs typeface="Times New Roman" pitchFamily="18" charset="0"/>
              </a:rPr>
              <a:t> sağlayacak </a:t>
            </a:r>
            <a:r>
              <a:rPr lang="tr-TR" sz="2200" b="1" dirty="0" smtClean="0">
                <a:latin typeface="Times New Roman" pitchFamily="18" charset="0"/>
                <a:cs typeface="Times New Roman" pitchFamily="18" charset="0"/>
              </a:rPr>
              <a:t>güçlü bir işletme yapısı ve tarım sektörü </a:t>
            </a:r>
            <a:r>
              <a:rPr lang="tr-TR" sz="2200" dirty="0" smtClean="0">
                <a:latin typeface="Times New Roman" pitchFamily="18" charset="0"/>
                <a:cs typeface="Times New Roman" pitchFamily="18" charset="0"/>
              </a:rPr>
              <a:t>için uygulamaları zor ama çok önemli hizmetlerdir.</a:t>
            </a:r>
          </a:p>
          <a:p>
            <a:pPr marL="0" indent="0">
              <a:buNone/>
            </a:pPr>
            <a:r>
              <a:rPr lang="tr-TR" sz="2200" dirty="0" smtClean="0">
                <a:latin typeface="Times New Roman" pitchFamily="18" charset="0"/>
                <a:cs typeface="Times New Roman" pitchFamily="18" charset="0"/>
              </a:rPr>
              <a:t>Bu hizmetlerin başarı ile uygulanabilmesi için;</a:t>
            </a:r>
          </a:p>
          <a:p>
            <a:r>
              <a:rPr lang="tr-TR" sz="2200" b="1" dirty="0" smtClean="0">
                <a:latin typeface="Times New Roman" pitchFamily="18" charset="0"/>
                <a:cs typeface="Times New Roman" pitchFamily="18" charset="0"/>
              </a:rPr>
              <a:t>Arazi Edindirme Yönetmeliği’</a:t>
            </a:r>
            <a:r>
              <a:rPr lang="tr-TR" sz="2200" dirty="0" smtClean="0">
                <a:latin typeface="Times New Roman" pitchFamily="18" charset="0"/>
                <a:cs typeface="Times New Roman" pitchFamily="18" charset="0"/>
              </a:rPr>
              <a:t>nin yayınlanması,</a:t>
            </a:r>
          </a:p>
          <a:p>
            <a:r>
              <a:rPr lang="tr-TR" sz="2200" dirty="0" smtClean="0">
                <a:latin typeface="Times New Roman" pitchFamily="18" charset="0"/>
                <a:cs typeface="Times New Roman" pitchFamily="18" charset="0"/>
              </a:rPr>
              <a:t>81 İl Müdürlüğünde kurulan </a:t>
            </a:r>
            <a:r>
              <a:rPr lang="tr-TR" sz="2200" b="1" dirty="0" smtClean="0">
                <a:latin typeface="Times New Roman" pitchFamily="18" charset="0"/>
                <a:cs typeface="Times New Roman" pitchFamily="18" charset="0"/>
              </a:rPr>
              <a:t>«Arazi Edindirme Şube Müdürlüklerinin kurumsal kapasitesi» </a:t>
            </a:r>
            <a:r>
              <a:rPr lang="tr-TR" sz="2200" dirty="0" smtClean="0">
                <a:latin typeface="Times New Roman" pitchFamily="18" charset="0"/>
                <a:cs typeface="Times New Roman" pitchFamily="18" charset="0"/>
              </a:rPr>
              <a:t> güçlendirilmesi,</a:t>
            </a:r>
          </a:p>
          <a:p>
            <a:r>
              <a:rPr lang="tr-TR" sz="2200" dirty="0" smtClean="0">
                <a:latin typeface="Times New Roman" pitchFamily="18" charset="0"/>
                <a:cs typeface="Times New Roman" pitchFamily="18" charset="0"/>
              </a:rPr>
              <a:t>Personelin, </a:t>
            </a:r>
            <a:r>
              <a:rPr lang="tr-TR" sz="2200" b="1" dirty="0" smtClean="0">
                <a:latin typeface="Times New Roman" pitchFamily="18" charset="0"/>
                <a:cs typeface="Times New Roman" pitchFamily="18" charset="0"/>
              </a:rPr>
              <a:t>Değerleme</a:t>
            </a:r>
            <a:r>
              <a:rPr lang="tr-TR" sz="2200" dirty="0" smtClean="0">
                <a:latin typeface="Times New Roman" pitchFamily="18" charset="0"/>
                <a:cs typeface="Times New Roman" pitchFamily="18" charset="0"/>
              </a:rPr>
              <a:t> ve </a:t>
            </a:r>
            <a:r>
              <a:rPr lang="tr-TR" sz="2200" b="1" dirty="0" smtClean="0">
                <a:latin typeface="Times New Roman" pitchFamily="18" charset="0"/>
                <a:cs typeface="Times New Roman" pitchFamily="18" charset="0"/>
              </a:rPr>
              <a:t>Mevzuat Uygulamaları</a:t>
            </a:r>
            <a:r>
              <a:rPr lang="tr-TR" sz="2200" dirty="0" smtClean="0">
                <a:latin typeface="Times New Roman" pitchFamily="18" charset="0"/>
                <a:cs typeface="Times New Roman" pitchFamily="18" charset="0"/>
              </a:rPr>
              <a:t> açısından eğitilmesi,</a:t>
            </a:r>
          </a:p>
          <a:p>
            <a:r>
              <a:rPr lang="tr-TR" sz="2200" b="1" dirty="0" smtClean="0">
                <a:latin typeface="Times New Roman" pitchFamily="18" charset="0"/>
                <a:cs typeface="Times New Roman" pitchFamily="18" charset="0"/>
              </a:rPr>
              <a:t>Miras Kredisi</a:t>
            </a:r>
            <a:r>
              <a:rPr lang="tr-TR" sz="2200" dirty="0" smtClean="0">
                <a:latin typeface="Times New Roman" pitchFamily="18" charset="0"/>
                <a:cs typeface="Times New Roman" pitchFamily="18" charset="0"/>
              </a:rPr>
              <a:t> ve </a:t>
            </a:r>
            <a:r>
              <a:rPr lang="tr-TR" sz="2200" b="1" dirty="0" smtClean="0">
                <a:latin typeface="Times New Roman" pitchFamily="18" charset="0"/>
                <a:cs typeface="Times New Roman" pitchFamily="18" charset="0"/>
              </a:rPr>
              <a:t>Arazi Edinim Kredisi</a:t>
            </a:r>
            <a:r>
              <a:rPr lang="tr-TR" sz="2200" dirty="0" smtClean="0">
                <a:latin typeface="Times New Roman" pitchFamily="18" charset="0"/>
                <a:cs typeface="Times New Roman" pitchFamily="18" charset="0"/>
              </a:rPr>
              <a:t> gibi finans kaynakları üzerinde çalışılması</a:t>
            </a:r>
            <a:r>
              <a:rPr lang="tr-TR" sz="2200" dirty="0">
                <a:latin typeface="Times New Roman" pitchFamily="18" charset="0"/>
                <a:cs typeface="Times New Roman" pitchFamily="18" charset="0"/>
              </a:rPr>
              <a:t> </a:t>
            </a:r>
            <a:r>
              <a:rPr lang="tr-TR" sz="2200" dirty="0" smtClean="0">
                <a:latin typeface="Times New Roman" pitchFamily="18" charset="0"/>
                <a:cs typeface="Times New Roman" pitchFamily="18" charset="0"/>
              </a:rPr>
              <a:t>ile</a:t>
            </a:r>
          </a:p>
          <a:p>
            <a:r>
              <a:rPr lang="tr-TR" sz="2200" dirty="0">
                <a:latin typeface="Times New Roman" pitchFamily="18" charset="0"/>
                <a:cs typeface="Times New Roman" pitchFamily="18" charset="0"/>
              </a:rPr>
              <a:t> </a:t>
            </a:r>
            <a:r>
              <a:rPr lang="tr-TR" sz="2200" b="1" dirty="0" smtClean="0">
                <a:latin typeface="Times New Roman" pitchFamily="18" charset="0"/>
                <a:cs typeface="Times New Roman" pitchFamily="18" charset="0"/>
              </a:rPr>
              <a:t>Kurumlar arası işbirliği</a:t>
            </a:r>
            <a:r>
              <a:rPr lang="tr-TR" sz="2200" dirty="0" smtClean="0">
                <a:latin typeface="Times New Roman" pitchFamily="18" charset="0"/>
                <a:cs typeface="Times New Roman" pitchFamily="18" charset="0"/>
              </a:rPr>
              <a:t> imkanlarının daha da artırılması gerekmektedir.</a:t>
            </a:r>
          </a:p>
          <a:p>
            <a:pPr marL="0" indent="0">
              <a:buNone/>
            </a:pPr>
            <a:endParaRPr lang="tr-TR" sz="2200" dirty="0" smtClean="0">
              <a:latin typeface="Times New Roman" pitchFamily="18" charset="0"/>
              <a:cs typeface="Times New Roman" pitchFamily="18" charset="0"/>
            </a:endParaRPr>
          </a:p>
          <a:p>
            <a:endParaRPr lang="tr-TR" sz="2200" dirty="0">
              <a:latin typeface="Times New Roman" pitchFamily="18" charset="0"/>
              <a:cs typeface="Times New Roman" pitchFamily="18" charset="0"/>
            </a:endParaRPr>
          </a:p>
        </p:txBody>
      </p:sp>
    </p:spTree>
    <p:extLst>
      <p:ext uri="{BB962C8B-B14F-4D97-AF65-F5344CB8AC3E}">
        <p14:creationId xmlns:p14="http://schemas.microsoft.com/office/powerpoint/2010/main" val="8348697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tmb.org.tr/firmalar_img_2008/57/01.jpg"/>
          <p:cNvPicPr>
            <a:picLocks noChangeAspect="1" noChangeArrowheads="1"/>
          </p:cNvPicPr>
          <p:nvPr/>
        </p:nvPicPr>
        <p:blipFill>
          <a:blip r:embed="rId2" cstate="print"/>
          <a:srcRect/>
          <a:stretch>
            <a:fillRect/>
          </a:stretch>
        </p:blipFill>
        <p:spPr bwMode="auto">
          <a:xfrm>
            <a:off x="35496" y="44624"/>
            <a:ext cx="9073008" cy="6804756"/>
          </a:xfrm>
          <a:prstGeom prst="rect">
            <a:avLst/>
          </a:prstGeom>
          <a:noFill/>
          <a:ln w="9525">
            <a:noFill/>
            <a:miter lim="800000"/>
            <a:headEnd/>
            <a:tailEnd/>
          </a:ln>
        </p:spPr>
      </p:pic>
      <p:sp>
        <p:nvSpPr>
          <p:cNvPr id="465922" name="Rectangle 2"/>
          <p:cNvSpPr>
            <a:spLocks noChangeArrowheads="1"/>
          </p:cNvSpPr>
          <p:nvPr/>
        </p:nvSpPr>
        <p:spPr bwMode="auto">
          <a:xfrm>
            <a:off x="-36512" y="3218200"/>
            <a:ext cx="655272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342900" indent="-342900" algn="just">
              <a:buFont typeface="Arial" pitchFamily="34" charset="0"/>
              <a:buChar char="•"/>
            </a:pPr>
            <a:r>
              <a:rPr lang="tr-TR" sz="2400" dirty="0" smtClean="0">
                <a:solidFill>
                  <a:srgbClr val="FFFF00"/>
                </a:solidFill>
                <a:latin typeface="Times New Roman" pitchFamily="18" charset="0"/>
                <a:cs typeface="Times New Roman" pitchFamily="18" charset="0"/>
              </a:rPr>
              <a:t>Alım-satım </a:t>
            </a:r>
            <a:endParaRPr lang="tr-TR" sz="2400" dirty="0">
              <a:solidFill>
                <a:srgbClr val="FFFF00"/>
              </a:solidFill>
              <a:latin typeface="Times New Roman" pitchFamily="18" charset="0"/>
              <a:cs typeface="Times New Roman" pitchFamily="18" charset="0"/>
            </a:endParaRPr>
          </a:p>
          <a:p>
            <a:pPr marL="342900" indent="-342900" algn="just">
              <a:buFont typeface="Arial" pitchFamily="34" charset="0"/>
              <a:buChar char="•"/>
            </a:pPr>
            <a:r>
              <a:rPr lang="tr-TR" sz="2400" dirty="0" smtClean="0">
                <a:solidFill>
                  <a:srgbClr val="FFFF00"/>
                </a:solidFill>
                <a:latin typeface="Times New Roman" pitchFamily="18" charset="0"/>
                <a:cs typeface="Times New Roman" pitchFamily="18" charset="0"/>
              </a:rPr>
              <a:t>Değerleme</a:t>
            </a:r>
          </a:p>
          <a:p>
            <a:pPr marL="342900" indent="-342900" algn="just">
              <a:buFont typeface="Arial" pitchFamily="34" charset="0"/>
              <a:buChar char="•"/>
            </a:pPr>
            <a:r>
              <a:rPr lang="tr-TR" sz="2400" dirty="0" smtClean="0">
                <a:solidFill>
                  <a:srgbClr val="FFFF00"/>
                </a:solidFill>
                <a:latin typeface="Times New Roman" pitchFamily="18" charset="0"/>
                <a:cs typeface="Times New Roman" pitchFamily="18" charset="0"/>
              </a:rPr>
              <a:t>Kiracılık </a:t>
            </a:r>
          </a:p>
          <a:p>
            <a:pPr marL="342900" indent="-342900" algn="just">
              <a:buFont typeface="Arial" pitchFamily="34" charset="0"/>
              <a:buChar char="•"/>
            </a:pPr>
            <a:r>
              <a:rPr lang="tr-TR" sz="2400" dirty="0" smtClean="0">
                <a:solidFill>
                  <a:srgbClr val="FFFF00"/>
                </a:solidFill>
                <a:latin typeface="Times New Roman" pitchFamily="18" charset="0"/>
                <a:cs typeface="Times New Roman" pitchFamily="18" charset="0"/>
              </a:rPr>
              <a:t>Ortakçılık </a:t>
            </a:r>
          </a:p>
          <a:p>
            <a:pPr marL="342900" indent="-342900" algn="just">
              <a:buFont typeface="Arial" pitchFamily="34" charset="0"/>
              <a:buChar char="•"/>
            </a:pPr>
            <a:r>
              <a:rPr lang="tr-TR" sz="2400" dirty="0" smtClean="0">
                <a:solidFill>
                  <a:srgbClr val="FFFF00"/>
                </a:solidFill>
                <a:latin typeface="Times New Roman" pitchFamily="18" charset="0"/>
                <a:cs typeface="Times New Roman" pitchFamily="18" charset="0"/>
              </a:rPr>
              <a:t>Kamulaştırma </a:t>
            </a:r>
            <a:endParaRPr lang="tr-TR" sz="1400" dirty="0">
              <a:solidFill>
                <a:srgbClr val="FFFF00"/>
              </a:solidFill>
              <a:latin typeface="Times New Roman" pitchFamily="18" charset="0"/>
              <a:cs typeface="Times New Roman" pitchFamily="18" charset="0"/>
            </a:endParaRPr>
          </a:p>
        </p:txBody>
      </p:sp>
      <p:pic>
        <p:nvPicPr>
          <p:cNvPr id="6" name="Picture 3" descr="C:\Users\tarimbim\Desktop\YeniBakanlik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650" y="0"/>
            <a:ext cx="1252565" cy="1252565"/>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179512" y="5313402"/>
            <a:ext cx="5295617" cy="707886"/>
          </a:xfrm>
          <a:prstGeom prst="rect">
            <a:avLst/>
          </a:prstGeom>
          <a:noFill/>
        </p:spPr>
        <p:txBody>
          <a:bodyPr wrap="none" rtlCol="0">
            <a:spAutoFit/>
          </a:bodyPr>
          <a:lstStyle/>
          <a:p>
            <a:r>
              <a:rPr lang="tr-TR" sz="4000" b="1" dirty="0" smtClean="0">
                <a:solidFill>
                  <a:srgbClr val="FF0000"/>
                </a:solidFill>
              </a:rPr>
              <a:t>Sabrınız için Teşekkürler</a:t>
            </a:r>
            <a:endParaRPr lang="tr-TR" sz="4000" b="1" dirty="0">
              <a:solidFill>
                <a:srgbClr val="FF0000"/>
              </a:solidFill>
            </a:endParaRPr>
          </a:p>
        </p:txBody>
      </p:sp>
    </p:spTree>
    <p:extLst>
      <p:ext uri="{BB962C8B-B14F-4D97-AF65-F5344CB8AC3E}">
        <p14:creationId xmlns:p14="http://schemas.microsoft.com/office/powerpoint/2010/main" val="1277147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5" presetClass="entr" presetSubtype="0" repeatCount="1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anim calcmode="lin" valueType="num">
                                      <p:cBhvr>
                                        <p:cTn id="8" dur="5000" fill="hold"/>
                                        <p:tgtEl>
                                          <p:spTgt spid="6"/>
                                        </p:tgtEl>
                                        <p:attrNameLst>
                                          <p:attrName>ppt_w</p:attrName>
                                        </p:attrNameLst>
                                      </p:cBhvr>
                                      <p:tavLst>
                                        <p:tav tm="0" fmla="#ppt_w*sin(2.5*pi*$)">
                                          <p:val>
                                            <p:fltVal val="0"/>
                                          </p:val>
                                        </p:tav>
                                        <p:tav tm="100000">
                                          <p:val>
                                            <p:fltVal val="1"/>
                                          </p:val>
                                        </p:tav>
                                      </p:tavLst>
                                    </p:anim>
                                    <p:anim calcmode="lin" valueType="num">
                                      <p:cBhvr>
                                        <p:cTn id="9"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827088" y="188913"/>
            <a:ext cx="7010400" cy="962025"/>
          </a:xfrm>
        </p:spPr>
        <p:txBody>
          <a:bodyPr/>
          <a:lstStyle/>
          <a:p>
            <a:pPr algn="ctr" eaLnBrk="1" hangingPunct="1"/>
            <a:r>
              <a:rPr lang="tr-TR" sz="3500" b="1" dirty="0" smtClean="0">
                <a:solidFill>
                  <a:srgbClr val="FF0000"/>
                </a:solidFill>
              </a:rPr>
              <a:t>BÖLÜM VE MADDELER</a:t>
            </a:r>
          </a:p>
        </p:txBody>
      </p:sp>
      <p:sp>
        <p:nvSpPr>
          <p:cNvPr id="22531" name="Rectangle 3"/>
          <p:cNvSpPr>
            <a:spLocks noGrp="1" noChangeArrowheads="1"/>
          </p:cNvSpPr>
          <p:nvPr>
            <p:ph idx="1"/>
          </p:nvPr>
        </p:nvSpPr>
        <p:spPr>
          <a:xfrm>
            <a:off x="323528" y="1196752"/>
            <a:ext cx="8820472" cy="5472608"/>
          </a:xfrm>
        </p:spPr>
        <p:txBody>
          <a:bodyPr>
            <a:noAutofit/>
          </a:bodyPr>
          <a:lstStyle/>
          <a:p>
            <a:pPr algn="just" eaLnBrk="1" hangingPunct="1">
              <a:lnSpc>
                <a:spcPct val="80000"/>
              </a:lnSpc>
              <a:buFont typeface="Wingdings" pitchFamily="2" charset="2"/>
              <a:buNone/>
            </a:pPr>
            <a:r>
              <a:rPr lang="tr-TR" sz="2800" dirty="0" smtClean="0">
                <a:solidFill>
                  <a:srgbClr val="66FF33"/>
                </a:solidFill>
              </a:rPr>
              <a:t>   </a:t>
            </a:r>
            <a:r>
              <a:rPr lang="tr-TR" sz="2800" dirty="0" smtClean="0"/>
              <a:t>Kanun, altı bölümden oluşmaktadır</a:t>
            </a:r>
          </a:p>
          <a:p>
            <a:pPr algn="just" eaLnBrk="1" hangingPunct="1">
              <a:lnSpc>
                <a:spcPct val="80000"/>
              </a:lnSpc>
              <a:buFont typeface="Wingdings" pitchFamily="2" charset="2"/>
              <a:buNone/>
            </a:pPr>
            <a:r>
              <a:rPr lang="tr-TR" sz="2800" dirty="0"/>
              <a:t> </a:t>
            </a:r>
            <a:r>
              <a:rPr lang="tr-TR" sz="2800" dirty="0" smtClean="0"/>
              <a:t>  Beş geçici madde toplam 34 maddedir,</a:t>
            </a:r>
          </a:p>
          <a:p>
            <a:pPr algn="just" eaLnBrk="1" hangingPunct="1">
              <a:lnSpc>
                <a:spcPct val="80000"/>
              </a:lnSpc>
              <a:buFont typeface="Wingdings" pitchFamily="2" charset="2"/>
              <a:buNone/>
            </a:pPr>
            <a:endParaRPr lang="tr-TR" sz="2000" dirty="0" smtClean="0"/>
          </a:p>
          <a:p>
            <a:pPr algn="just" eaLnBrk="1" hangingPunct="1">
              <a:lnSpc>
                <a:spcPct val="80000"/>
              </a:lnSpc>
              <a:buFont typeface="Wingdings" pitchFamily="2" charset="2"/>
              <a:buNone/>
            </a:pPr>
            <a:r>
              <a:rPr lang="tr-TR" sz="2000" dirty="0" smtClean="0"/>
              <a:t>I. BÖLÜM	: Amaç, Kapsam ve Tanımlar</a:t>
            </a:r>
          </a:p>
          <a:p>
            <a:pPr algn="just" eaLnBrk="1" hangingPunct="1">
              <a:lnSpc>
                <a:spcPct val="80000"/>
              </a:lnSpc>
              <a:buFont typeface="Wingdings" pitchFamily="2" charset="2"/>
              <a:buNone/>
            </a:pPr>
            <a:endParaRPr lang="tr-TR" sz="2000" dirty="0" smtClean="0"/>
          </a:p>
          <a:p>
            <a:pPr algn="just" eaLnBrk="1" hangingPunct="1">
              <a:lnSpc>
                <a:spcPct val="80000"/>
              </a:lnSpc>
              <a:buFont typeface="Wingdings" pitchFamily="2" charset="2"/>
              <a:buNone/>
            </a:pPr>
            <a:r>
              <a:rPr lang="tr-TR" sz="2000" dirty="0" smtClean="0"/>
              <a:t>II. BÖLÜM	: </a:t>
            </a:r>
            <a:r>
              <a:rPr lang="tr-TR" sz="2000" b="1" dirty="0" smtClean="0">
                <a:solidFill>
                  <a:schemeClr val="tx2">
                    <a:lumMod val="60000"/>
                    <a:lumOff val="40000"/>
                  </a:schemeClr>
                </a:solidFill>
              </a:rPr>
              <a:t>Arazi Mülkiyet Hakkının Kullanımı</a:t>
            </a:r>
            <a:r>
              <a:rPr lang="tr-TR" sz="2000" dirty="0" smtClean="0"/>
              <a:t> ve </a:t>
            </a:r>
          </a:p>
          <a:p>
            <a:pPr algn="just" eaLnBrk="1" hangingPunct="1">
              <a:lnSpc>
                <a:spcPct val="80000"/>
              </a:lnSpc>
              <a:buFont typeface="Wingdings" pitchFamily="2" charset="2"/>
              <a:buNone/>
            </a:pPr>
            <a:r>
              <a:rPr lang="tr-TR" sz="2000" dirty="0" smtClean="0"/>
              <a:t>  	               	  </a:t>
            </a:r>
            <a:r>
              <a:rPr lang="tr-TR" sz="2000" u="sng" dirty="0" smtClean="0"/>
              <a:t>Toprak Koruma Kurulu’</a:t>
            </a:r>
            <a:r>
              <a:rPr lang="tr-TR" sz="2000" dirty="0" smtClean="0"/>
              <a:t>nun Teşekkülü ve görevleri</a:t>
            </a:r>
          </a:p>
          <a:p>
            <a:pPr algn="just" eaLnBrk="1" hangingPunct="1">
              <a:lnSpc>
                <a:spcPct val="80000"/>
              </a:lnSpc>
              <a:buFont typeface="Wingdings" pitchFamily="2" charset="2"/>
              <a:buNone/>
            </a:pPr>
            <a:endParaRPr lang="tr-TR" sz="2000" dirty="0" smtClean="0"/>
          </a:p>
          <a:p>
            <a:pPr algn="just" eaLnBrk="1" hangingPunct="1">
              <a:lnSpc>
                <a:spcPct val="80000"/>
              </a:lnSpc>
              <a:buFont typeface="Wingdings" pitchFamily="2" charset="2"/>
              <a:buNone/>
            </a:pPr>
            <a:r>
              <a:rPr lang="tr-TR" sz="2000" dirty="0" smtClean="0"/>
              <a:t>III. BÖLÜM	: Toprak ve Arazi Varlığının Belirlenmesi</a:t>
            </a:r>
          </a:p>
          <a:p>
            <a:pPr algn="just" eaLnBrk="1" hangingPunct="1">
              <a:lnSpc>
                <a:spcPct val="80000"/>
              </a:lnSpc>
              <a:buFont typeface="Wingdings" pitchFamily="2" charset="2"/>
              <a:buNone/>
            </a:pPr>
            <a:endParaRPr lang="tr-TR" sz="2000" dirty="0" smtClean="0"/>
          </a:p>
          <a:p>
            <a:pPr algn="just" eaLnBrk="1" hangingPunct="1">
              <a:lnSpc>
                <a:spcPct val="80000"/>
              </a:lnSpc>
              <a:buFont typeface="Wingdings" pitchFamily="2" charset="2"/>
              <a:buNone/>
            </a:pPr>
            <a:r>
              <a:rPr lang="tr-TR" sz="2000" dirty="0" smtClean="0"/>
              <a:t>IV. BÖLÜM	: Toprakların Korunması ve Arazi Kullanım Planları</a:t>
            </a:r>
          </a:p>
          <a:p>
            <a:pPr algn="just" eaLnBrk="1" hangingPunct="1">
              <a:lnSpc>
                <a:spcPct val="80000"/>
              </a:lnSpc>
              <a:buFont typeface="Wingdings" pitchFamily="2" charset="2"/>
              <a:buNone/>
            </a:pPr>
            <a:endParaRPr lang="tr-TR" sz="2000" dirty="0" smtClean="0"/>
          </a:p>
          <a:p>
            <a:pPr algn="just" eaLnBrk="1" hangingPunct="1">
              <a:lnSpc>
                <a:spcPct val="80000"/>
              </a:lnSpc>
              <a:buFont typeface="Wingdings" pitchFamily="2" charset="2"/>
              <a:buNone/>
            </a:pPr>
            <a:r>
              <a:rPr lang="tr-TR" sz="2000" dirty="0" smtClean="0"/>
              <a:t>V. BÖLÜM	: Özendirme, Denetim, Yaptırımlar, Gelir ve Giderler</a:t>
            </a:r>
          </a:p>
          <a:p>
            <a:pPr algn="just" eaLnBrk="1" hangingPunct="1">
              <a:lnSpc>
                <a:spcPct val="80000"/>
              </a:lnSpc>
              <a:buFont typeface="Wingdings" pitchFamily="2" charset="2"/>
              <a:buNone/>
            </a:pPr>
            <a:endParaRPr lang="tr-TR" sz="2000" dirty="0" smtClean="0"/>
          </a:p>
          <a:p>
            <a:pPr algn="just" eaLnBrk="1" hangingPunct="1">
              <a:lnSpc>
                <a:spcPct val="80000"/>
              </a:lnSpc>
              <a:buFont typeface="Wingdings" pitchFamily="2" charset="2"/>
              <a:buNone/>
            </a:pPr>
            <a:r>
              <a:rPr lang="tr-TR" sz="2000" dirty="0" smtClean="0"/>
              <a:t>VI. BÖLÜM          :Tüzük, Yönetmelikler, Değiştirilen, Geçici ve Son Hükümler</a:t>
            </a:r>
          </a:p>
          <a:p>
            <a:pPr eaLnBrk="1" hangingPunct="1">
              <a:lnSpc>
                <a:spcPct val="80000"/>
              </a:lnSpc>
            </a:pPr>
            <a:endParaRPr lang="tr-TR" sz="2000" dirty="0" smtClean="0"/>
          </a:p>
        </p:txBody>
      </p:sp>
      <p:pic>
        <p:nvPicPr>
          <p:cNvPr id="4" name="Picture 6" descr="2.37-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192" y="207964"/>
            <a:ext cx="92612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Düz Bağlayıcı 15"/>
          <p:cNvCxnSpPr>
            <a:cxnSpLocks noChangeShapeType="1"/>
          </p:cNvCxnSpPr>
          <p:nvPr/>
        </p:nvCxnSpPr>
        <p:spPr bwMode="auto">
          <a:xfrm>
            <a:off x="1182566" y="1027113"/>
            <a:ext cx="784127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4817538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15850" y="260350"/>
            <a:ext cx="7956550" cy="739775"/>
          </a:xfrm>
        </p:spPr>
        <p:txBody>
          <a:bodyPr>
            <a:normAutofit/>
          </a:bodyPr>
          <a:lstStyle/>
          <a:p>
            <a:pPr algn="ctr" eaLnBrk="1" hangingPunct="1"/>
            <a:r>
              <a:rPr lang="tr-TR" sz="3200" b="1" dirty="0" smtClean="0">
                <a:solidFill>
                  <a:srgbClr val="FF0000"/>
                </a:solidFill>
              </a:rPr>
              <a:t>    5403 SK :  Önemli Çalışma Konuları</a:t>
            </a:r>
          </a:p>
        </p:txBody>
      </p:sp>
      <p:sp>
        <p:nvSpPr>
          <p:cNvPr id="24579" name="Rectangle 3"/>
          <p:cNvSpPr>
            <a:spLocks noGrp="1" noChangeArrowheads="1"/>
          </p:cNvSpPr>
          <p:nvPr>
            <p:ph idx="1"/>
          </p:nvPr>
        </p:nvSpPr>
        <p:spPr>
          <a:xfrm>
            <a:off x="323528" y="1268760"/>
            <a:ext cx="8568952" cy="5589240"/>
          </a:xfrm>
        </p:spPr>
        <p:txBody>
          <a:bodyPr>
            <a:noAutofit/>
          </a:bodyPr>
          <a:lstStyle/>
          <a:p>
            <a:pPr algn="just" eaLnBrk="1" hangingPunct="1">
              <a:lnSpc>
                <a:spcPct val="90000"/>
              </a:lnSpc>
              <a:buClr>
                <a:schemeClr val="accent2"/>
              </a:buClr>
              <a:buFont typeface="Wingdings" pitchFamily="2" charset="2"/>
              <a:buChar char="Ø"/>
            </a:pPr>
            <a:r>
              <a:rPr lang="tr-TR" sz="2600" dirty="0" smtClean="0">
                <a:latin typeface="Times New Roman" pitchFamily="18" charset="0"/>
                <a:cs typeface="Times New Roman" pitchFamily="18" charset="0"/>
              </a:rPr>
              <a:t>Toprak ve arazi varlığının belirlenmesi,</a:t>
            </a:r>
          </a:p>
          <a:p>
            <a:pPr algn="just" eaLnBrk="1" hangingPunct="1">
              <a:lnSpc>
                <a:spcPct val="90000"/>
              </a:lnSpc>
              <a:buClr>
                <a:schemeClr val="accent2"/>
              </a:buClr>
              <a:buFont typeface="Wingdings" pitchFamily="2" charset="2"/>
              <a:buChar char="Ø"/>
            </a:pPr>
            <a:r>
              <a:rPr lang="tr-TR" sz="2600" dirty="0" smtClean="0">
                <a:latin typeface="Times New Roman" pitchFamily="18" charset="0"/>
                <a:cs typeface="Times New Roman" pitchFamily="18" charset="0"/>
              </a:rPr>
              <a:t>Toprak ve arazi sınıflamaları ve haritaları</a:t>
            </a:r>
          </a:p>
          <a:p>
            <a:pPr algn="just">
              <a:lnSpc>
                <a:spcPct val="90000"/>
              </a:lnSpc>
              <a:buClr>
                <a:schemeClr val="accent2"/>
              </a:buClr>
              <a:buFont typeface="Wingdings" pitchFamily="2" charset="2"/>
              <a:buChar char="Ø"/>
            </a:pPr>
            <a:r>
              <a:rPr lang="tr-TR" sz="2600" dirty="0" smtClean="0">
                <a:solidFill>
                  <a:srgbClr val="1830A8"/>
                </a:solidFill>
                <a:latin typeface="Times New Roman" pitchFamily="18" charset="0"/>
                <a:cs typeface="Times New Roman" pitchFamily="18" charset="0"/>
              </a:rPr>
              <a:t>Tarım arazilerinin miras ve satış yoluyla bölünmesinin önlenmesi</a:t>
            </a:r>
          </a:p>
          <a:p>
            <a:pPr algn="just">
              <a:lnSpc>
                <a:spcPct val="90000"/>
              </a:lnSpc>
              <a:buClr>
                <a:schemeClr val="accent2"/>
              </a:buClr>
              <a:buFont typeface="Wingdings" pitchFamily="2" charset="2"/>
              <a:buChar char="Ø"/>
            </a:pPr>
            <a:r>
              <a:rPr lang="tr-TR" sz="2600" dirty="0" smtClean="0">
                <a:latin typeface="Times New Roman" pitchFamily="18" charset="0"/>
                <a:cs typeface="Times New Roman" pitchFamily="18" charset="0"/>
              </a:rPr>
              <a:t>Arazi kullanım plan ve projeleri,</a:t>
            </a:r>
          </a:p>
          <a:p>
            <a:pPr algn="just">
              <a:lnSpc>
                <a:spcPct val="90000"/>
              </a:lnSpc>
              <a:buClr>
                <a:schemeClr val="accent2"/>
              </a:buClr>
              <a:buFont typeface="Wingdings" pitchFamily="2" charset="2"/>
              <a:buChar char="Ø"/>
            </a:pPr>
            <a:r>
              <a:rPr lang="tr-TR" sz="2600" dirty="0">
                <a:latin typeface="Times New Roman" pitchFamily="18" charset="0"/>
                <a:cs typeface="Times New Roman" pitchFamily="18" charset="0"/>
              </a:rPr>
              <a:t>T</a:t>
            </a:r>
            <a:r>
              <a:rPr lang="tr-TR" sz="2600" dirty="0" smtClean="0">
                <a:latin typeface="Times New Roman" pitchFamily="18" charset="0"/>
                <a:cs typeface="Times New Roman" pitchFamily="18" charset="0"/>
              </a:rPr>
              <a:t>oprak koruma projelerinin hazırlanması</a:t>
            </a:r>
          </a:p>
          <a:p>
            <a:pPr algn="just">
              <a:lnSpc>
                <a:spcPct val="90000"/>
              </a:lnSpc>
              <a:buClr>
                <a:schemeClr val="accent2"/>
              </a:buClr>
              <a:buFont typeface="Wingdings" pitchFamily="2" charset="2"/>
              <a:buChar char="Ø"/>
            </a:pPr>
            <a:r>
              <a:rPr lang="tr-TR" sz="2600" dirty="0">
                <a:latin typeface="Times New Roman" pitchFamily="18" charset="0"/>
                <a:cs typeface="Times New Roman" pitchFamily="18" charset="0"/>
              </a:rPr>
              <a:t>T</a:t>
            </a:r>
            <a:r>
              <a:rPr lang="tr-TR" sz="2600" dirty="0" smtClean="0">
                <a:latin typeface="Times New Roman" pitchFamily="18" charset="0"/>
                <a:cs typeface="Times New Roman" pitchFamily="18" charset="0"/>
              </a:rPr>
              <a:t>arım arazilerinin amaç dışı kullanımı</a:t>
            </a:r>
          </a:p>
          <a:p>
            <a:pPr algn="just">
              <a:lnSpc>
                <a:spcPct val="90000"/>
              </a:lnSpc>
              <a:buClr>
                <a:schemeClr val="accent2"/>
              </a:buClr>
              <a:buFont typeface="Wingdings" pitchFamily="2" charset="2"/>
              <a:buChar char="Ø"/>
            </a:pPr>
            <a:r>
              <a:rPr lang="tr-TR" sz="2600" dirty="0">
                <a:latin typeface="Times New Roman" pitchFamily="18" charset="0"/>
                <a:cs typeface="Times New Roman" pitchFamily="18" charset="0"/>
              </a:rPr>
              <a:t>T</a:t>
            </a:r>
            <a:r>
              <a:rPr lang="tr-TR" sz="2600" dirty="0" smtClean="0">
                <a:latin typeface="Times New Roman" pitchFamily="18" charset="0"/>
                <a:cs typeface="Times New Roman" pitchFamily="18" charset="0"/>
              </a:rPr>
              <a:t>arımsal potansiyeli yüksek büyük ovaların belirlenmesi ve korunması</a:t>
            </a:r>
          </a:p>
          <a:p>
            <a:pPr algn="just">
              <a:lnSpc>
                <a:spcPct val="90000"/>
              </a:lnSpc>
              <a:buClr>
                <a:schemeClr val="accent2"/>
              </a:buClr>
              <a:buFont typeface="Wingdings" pitchFamily="2" charset="2"/>
              <a:buChar char="Ø"/>
            </a:pPr>
            <a:r>
              <a:rPr lang="tr-TR" sz="2600" dirty="0">
                <a:latin typeface="Times New Roman" pitchFamily="18" charset="0"/>
                <a:cs typeface="Times New Roman" pitchFamily="18" charset="0"/>
              </a:rPr>
              <a:t>E</a:t>
            </a:r>
            <a:r>
              <a:rPr lang="tr-TR" sz="2600" dirty="0" smtClean="0">
                <a:latin typeface="Times New Roman" pitchFamily="18" charset="0"/>
                <a:cs typeface="Times New Roman" pitchFamily="18" charset="0"/>
              </a:rPr>
              <a:t>rozyona duyarlı alanların belirlenmesi ve korunması</a:t>
            </a:r>
          </a:p>
          <a:p>
            <a:pPr algn="just">
              <a:lnSpc>
                <a:spcPct val="90000"/>
              </a:lnSpc>
              <a:buClr>
                <a:schemeClr val="accent2"/>
              </a:buClr>
              <a:buFont typeface="Wingdings" pitchFamily="2" charset="2"/>
              <a:buChar char="Ø"/>
            </a:pPr>
            <a:r>
              <a:rPr lang="tr-TR" sz="2600" dirty="0">
                <a:latin typeface="Times New Roman" pitchFamily="18" charset="0"/>
                <a:cs typeface="Times New Roman" pitchFamily="18" charset="0"/>
              </a:rPr>
              <a:t>T</a:t>
            </a:r>
            <a:r>
              <a:rPr lang="tr-TR" sz="2600" dirty="0" smtClean="0">
                <a:latin typeface="Times New Roman" pitchFamily="18" charset="0"/>
                <a:cs typeface="Times New Roman" pitchFamily="18" charset="0"/>
              </a:rPr>
              <a:t>oprak kirliliğinin önlenmesi</a:t>
            </a:r>
          </a:p>
          <a:p>
            <a:pPr algn="just">
              <a:lnSpc>
                <a:spcPct val="90000"/>
              </a:lnSpc>
              <a:buClr>
                <a:schemeClr val="accent2"/>
              </a:buClr>
              <a:buFont typeface="Wingdings" pitchFamily="2" charset="2"/>
              <a:buChar char="Ø"/>
            </a:pPr>
            <a:r>
              <a:rPr lang="tr-TR" sz="2600" dirty="0">
                <a:solidFill>
                  <a:srgbClr val="0070C0"/>
                </a:solidFill>
                <a:latin typeface="Times New Roman" pitchFamily="18" charset="0"/>
                <a:cs typeface="Times New Roman" pitchFamily="18" charset="0"/>
              </a:rPr>
              <a:t>A</a:t>
            </a:r>
            <a:r>
              <a:rPr lang="tr-TR" sz="2600" dirty="0" smtClean="0">
                <a:solidFill>
                  <a:srgbClr val="0070C0"/>
                </a:solidFill>
                <a:latin typeface="Times New Roman" pitchFamily="18" charset="0"/>
                <a:cs typeface="Times New Roman" pitchFamily="18" charset="0"/>
              </a:rPr>
              <a:t>razi toplulaştırması ve dağıtımı</a:t>
            </a:r>
          </a:p>
          <a:p>
            <a:pPr algn="just">
              <a:lnSpc>
                <a:spcPct val="90000"/>
              </a:lnSpc>
              <a:buClr>
                <a:schemeClr val="accent2"/>
              </a:buClr>
              <a:buFont typeface="Wingdings" pitchFamily="2" charset="2"/>
              <a:buChar char="Ø"/>
            </a:pPr>
            <a:r>
              <a:rPr lang="tr-TR" sz="2600" dirty="0">
                <a:solidFill>
                  <a:srgbClr val="0070C0"/>
                </a:solidFill>
                <a:latin typeface="Times New Roman" pitchFamily="18" charset="0"/>
                <a:cs typeface="Times New Roman" pitchFamily="18" charset="0"/>
              </a:rPr>
              <a:t>A</a:t>
            </a:r>
            <a:r>
              <a:rPr lang="tr-TR" sz="2600" dirty="0" smtClean="0">
                <a:solidFill>
                  <a:srgbClr val="0070C0"/>
                </a:solidFill>
                <a:latin typeface="Times New Roman" pitchFamily="18" charset="0"/>
                <a:cs typeface="Times New Roman" pitchFamily="18" charset="0"/>
              </a:rPr>
              <a:t>razi edinim hizmetleri</a:t>
            </a:r>
          </a:p>
        </p:txBody>
      </p:sp>
      <p:pic>
        <p:nvPicPr>
          <p:cNvPr id="4" name="Picture 6" descr="2.37-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192" y="207964"/>
            <a:ext cx="92612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Düz Bağlayıcı 15"/>
          <p:cNvCxnSpPr>
            <a:cxnSpLocks noChangeShapeType="1"/>
          </p:cNvCxnSpPr>
          <p:nvPr/>
        </p:nvCxnSpPr>
        <p:spPr bwMode="auto">
          <a:xfrm>
            <a:off x="1182566" y="1027113"/>
            <a:ext cx="784127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212345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10" r="59701" b="34444"/>
          <a:stretch/>
        </p:blipFill>
        <p:spPr bwMode="auto">
          <a:xfrm>
            <a:off x="179513" y="1335098"/>
            <a:ext cx="5202597" cy="252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63" r="75563" b="35071"/>
          <a:stretch/>
        </p:blipFill>
        <p:spPr bwMode="auto">
          <a:xfrm>
            <a:off x="5543601" y="3857370"/>
            <a:ext cx="3600399" cy="3000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2051720" y="2540688"/>
            <a:ext cx="135006" cy="144015"/>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lIns="76804" tIns="38403" rIns="76804" bIns="38403" rtlCol="0" anchor="ctr"/>
          <a:lstStyle/>
          <a:p>
            <a:pPr algn="ctr"/>
            <a:endParaRPr lang="tr-TR"/>
          </a:p>
        </p:txBody>
      </p:sp>
      <p:cxnSp>
        <p:nvCxnSpPr>
          <p:cNvPr id="10" name="Düz Bağlayıcı 9"/>
          <p:cNvCxnSpPr/>
          <p:nvPr/>
        </p:nvCxnSpPr>
        <p:spPr>
          <a:xfrm>
            <a:off x="2051720" y="2506253"/>
            <a:ext cx="4320480" cy="2818493"/>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13" name="Dikdörtgen 12"/>
          <p:cNvSpPr/>
          <p:nvPr/>
        </p:nvSpPr>
        <p:spPr>
          <a:xfrm>
            <a:off x="485966" y="406632"/>
            <a:ext cx="917681" cy="864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6804" tIns="38403" rIns="76804" bIns="38403" rtlCol="0" anchor="ctr"/>
          <a:lstStyle/>
          <a:p>
            <a:pPr algn="ctr"/>
            <a:endParaRPr lang="tr-TR"/>
          </a:p>
        </p:txBody>
      </p:sp>
      <p:sp>
        <p:nvSpPr>
          <p:cNvPr id="3" name="Dikdörtgen 2"/>
          <p:cNvSpPr/>
          <p:nvPr/>
        </p:nvSpPr>
        <p:spPr>
          <a:xfrm>
            <a:off x="1187624" y="154145"/>
            <a:ext cx="6967233" cy="514725"/>
          </a:xfrm>
          <a:prstGeom prst="rect">
            <a:avLst/>
          </a:prstGeom>
        </p:spPr>
        <p:txBody>
          <a:bodyPr wrap="square" lIns="76804" tIns="38403" rIns="76804" bIns="38403">
            <a:spAutoFit/>
          </a:bodyPr>
          <a:lstStyle/>
          <a:p>
            <a:r>
              <a:rPr lang="tr-TR" sz="2800" b="1" dirty="0">
                <a:solidFill>
                  <a:srgbClr val="FF0000"/>
                </a:solidFill>
                <a:latin typeface="+mj-lt"/>
                <a:ea typeface="Tahoma" pitchFamily="34" charset="0"/>
                <a:cs typeface="Tahoma" pitchFamily="34" charset="0"/>
              </a:rPr>
              <a:t>Tarım Parselleri Bilgi Sistemi</a:t>
            </a:r>
          </a:p>
        </p:txBody>
      </p:sp>
      <p:sp>
        <p:nvSpPr>
          <p:cNvPr id="2" name="Metin kutusu 1"/>
          <p:cNvSpPr txBox="1"/>
          <p:nvPr/>
        </p:nvSpPr>
        <p:spPr>
          <a:xfrm>
            <a:off x="152400" y="994478"/>
            <a:ext cx="8763000" cy="395905"/>
          </a:xfrm>
          <a:prstGeom prst="rect">
            <a:avLst/>
          </a:prstGeom>
        </p:spPr>
        <p:style>
          <a:lnRef idx="1">
            <a:schemeClr val="accent6"/>
          </a:lnRef>
          <a:fillRef idx="2">
            <a:schemeClr val="accent6"/>
          </a:fillRef>
          <a:effectRef idx="1">
            <a:schemeClr val="accent6"/>
          </a:effectRef>
          <a:fontRef idx="minor">
            <a:schemeClr val="dk1"/>
          </a:fontRef>
        </p:style>
        <p:txBody>
          <a:bodyPr wrap="square" lIns="76804" tIns="38403" rIns="76804" bIns="38403" rtlCol="0">
            <a:spAutoFit/>
          </a:bodyPr>
          <a:lstStyle/>
          <a:p>
            <a:r>
              <a:rPr lang="tr-TR" sz="2000" b="1" dirty="0">
                <a:solidFill>
                  <a:srgbClr val="002060"/>
                </a:solidFill>
              </a:rPr>
              <a:t>Tarım Parselleri Sayısallaştırıldı . Parsel Bilgi Sistemi (LPIS) kuruldu.</a:t>
            </a:r>
          </a:p>
        </p:txBody>
      </p:sp>
      <p:sp>
        <p:nvSpPr>
          <p:cNvPr id="5" name="Düzlem 4"/>
          <p:cNvSpPr/>
          <p:nvPr/>
        </p:nvSpPr>
        <p:spPr>
          <a:xfrm>
            <a:off x="6629401" y="1569042"/>
            <a:ext cx="2162200" cy="655320"/>
          </a:xfrm>
          <a:prstGeom prst="plaque">
            <a:avLst/>
          </a:prstGeom>
        </p:spPr>
        <p:style>
          <a:lnRef idx="1">
            <a:schemeClr val="accent5"/>
          </a:lnRef>
          <a:fillRef idx="2">
            <a:schemeClr val="accent5"/>
          </a:fillRef>
          <a:effectRef idx="1">
            <a:schemeClr val="accent5"/>
          </a:effectRef>
          <a:fontRef idx="minor">
            <a:schemeClr val="dk1"/>
          </a:fontRef>
        </p:style>
        <p:txBody>
          <a:bodyPr lIns="76804" tIns="38403" rIns="76804" bIns="38403" rtlCol="0" anchor="ctr"/>
          <a:lstStyle/>
          <a:p>
            <a:pPr algn="ctr"/>
            <a:r>
              <a:rPr lang="tr-TR" dirty="0" smtClean="0"/>
              <a:t>Çiftçi Kayıt Sistemi</a:t>
            </a:r>
            <a:endParaRPr lang="tr-TR" dirty="0"/>
          </a:p>
        </p:txBody>
      </p:sp>
      <p:cxnSp>
        <p:nvCxnSpPr>
          <p:cNvPr id="15" name="Düz Bağlayıcı 14"/>
          <p:cNvCxnSpPr/>
          <p:nvPr/>
        </p:nvCxnSpPr>
        <p:spPr>
          <a:xfrm>
            <a:off x="6629400" y="2209800"/>
            <a:ext cx="0" cy="175260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20" name="19 Dikdörtgen"/>
          <p:cNvSpPr/>
          <p:nvPr/>
        </p:nvSpPr>
        <p:spPr>
          <a:xfrm>
            <a:off x="6858000" y="2438400"/>
            <a:ext cx="2286000" cy="1188037"/>
          </a:xfrm>
          <a:prstGeom prst="rect">
            <a:avLst/>
          </a:prstGeom>
        </p:spPr>
        <p:txBody>
          <a:bodyPr wrap="square" lIns="76804" tIns="38403" rIns="76804" bIns="38403">
            <a:spAutoFit/>
          </a:bodyPr>
          <a:lstStyle/>
          <a:p>
            <a:r>
              <a:rPr lang="tr-TR" dirty="0">
                <a:latin typeface="Times New Roman" pitchFamily="18" charset="0"/>
                <a:cs typeface="Times New Roman" pitchFamily="18" charset="0"/>
              </a:rPr>
              <a:t>Parsel verileri (sınıf, yapı, eğim, kuru, sulu )</a:t>
            </a:r>
          </a:p>
          <a:p>
            <a:r>
              <a:rPr lang="tr-TR" dirty="0">
                <a:latin typeface="Times New Roman" pitchFamily="18" charset="0"/>
                <a:cs typeface="Times New Roman" pitchFamily="18" charset="0"/>
              </a:rPr>
              <a:t>Mülkiyet verileri</a:t>
            </a:r>
          </a:p>
          <a:p>
            <a:r>
              <a:rPr lang="tr-TR" dirty="0">
                <a:latin typeface="Times New Roman" pitchFamily="18" charset="0"/>
                <a:cs typeface="Times New Roman" pitchFamily="18" charset="0"/>
              </a:rPr>
              <a:t>Kullanım veriler</a:t>
            </a:r>
          </a:p>
        </p:txBody>
      </p:sp>
      <p:cxnSp>
        <p:nvCxnSpPr>
          <p:cNvPr id="26" name="25 Düz Ok Bağlayıcısı"/>
          <p:cNvCxnSpPr/>
          <p:nvPr/>
        </p:nvCxnSpPr>
        <p:spPr>
          <a:xfrm>
            <a:off x="6629401" y="2590800"/>
            <a:ext cx="304799"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27" name="26 Düz Ok Bağlayıcısı"/>
          <p:cNvCxnSpPr/>
          <p:nvPr/>
        </p:nvCxnSpPr>
        <p:spPr>
          <a:xfrm>
            <a:off x="6629401" y="3200400"/>
            <a:ext cx="304799"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28" name="27 Düz Ok Bağlayıcısı"/>
          <p:cNvCxnSpPr/>
          <p:nvPr/>
        </p:nvCxnSpPr>
        <p:spPr>
          <a:xfrm>
            <a:off x="6629401" y="3429000"/>
            <a:ext cx="304799"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30" name="Metin kutusu 13"/>
          <p:cNvSpPr txBox="1"/>
          <p:nvPr/>
        </p:nvSpPr>
        <p:spPr>
          <a:xfrm>
            <a:off x="5543550" y="6429644"/>
            <a:ext cx="3657600" cy="356299"/>
          </a:xfrm>
          <a:prstGeom prst="rect">
            <a:avLst/>
          </a:prstGeom>
        </p:spPr>
        <p:style>
          <a:lnRef idx="1">
            <a:schemeClr val="accent6"/>
          </a:lnRef>
          <a:fillRef idx="3">
            <a:schemeClr val="accent6"/>
          </a:fillRef>
          <a:effectRef idx="2">
            <a:schemeClr val="accent6"/>
          </a:effectRef>
          <a:fontRef idx="minor">
            <a:schemeClr val="lt1"/>
          </a:fontRef>
        </p:style>
        <p:txBody>
          <a:bodyPr wrap="square" lIns="76804" tIns="38403" rIns="76804" bIns="38403" rtlCol="0">
            <a:spAutoFit/>
          </a:bodyPr>
          <a:lstStyle/>
          <a:p>
            <a:r>
              <a:rPr lang="tr-TR" dirty="0">
                <a:solidFill>
                  <a:srgbClr val="002060"/>
                </a:solidFill>
                <a:latin typeface="Arial Narrow" pitchFamily="34" charset="0"/>
                <a:cs typeface="Angsana New" pitchFamily="18" charset="-34"/>
              </a:rPr>
              <a:t>Parsel Kimlik Numarası- Desteklemeler</a:t>
            </a:r>
          </a:p>
        </p:txBody>
      </p:sp>
      <p:sp>
        <p:nvSpPr>
          <p:cNvPr id="22" name="4 Dikdörtgen"/>
          <p:cNvSpPr/>
          <p:nvPr/>
        </p:nvSpPr>
        <p:spPr>
          <a:xfrm>
            <a:off x="5558043" y="195972"/>
            <a:ext cx="3357357" cy="712748"/>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lIns="76795" tIns="38398" rIns="76795" bIns="38398">
            <a:spAutoFit/>
          </a:bodyPr>
          <a:lstStyle/>
          <a:p>
            <a:pPr algn="just">
              <a:buFont typeface="Arial" charset="0"/>
              <a:buChar char="•"/>
              <a:defRPr/>
            </a:pPr>
            <a:r>
              <a:rPr lang="tr-TR" sz="2000" b="1" dirty="0"/>
              <a:t>23.1 milyon   </a:t>
            </a:r>
            <a:r>
              <a:rPr lang="tr-TR" sz="2000" b="1" dirty="0">
                <a:solidFill>
                  <a:srgbClr val="FF0000"/>
                </a:solidFill>
              </a:rPr>
              <a:t>Kadastro</a:t>
            </a:r>
            <a:r>
              <a:rPr lang="tr-TR" sz="2000" b="1" dirty="0"/>
              <a:t> parseli</a:t>
            </a:r>
          </a:p>
          <a:p>
            <a:pPr algn="just">
              <a:buFont typeface="Arial" charset="0"/>
              <a:buChar char="•"/>
              <a:defRPr/>
            </a:pPr>
            <a:r>
              <a:rPr lang="tr-TR" sz="2000" b="1" dirty="0"/>
              <a:t>32,5   milyon   </a:t>
            </a:r>
            <a:r>
              <a:rPr lang="tr-TR" sz="2000" b="1" dirty="0">
                <a:solidFill>
                  <a:srgbClr val="FF0000"/>
                </a:solidFill>
              </a:rPr>
              <a:t>Tarım</a:t>
            </a:r>
            <a:r>
              <a:rPr lang="tr-TR" sz="2000" b="1" dirty="0"/>
              <a:t> parseli </a:t>
            </a:r>
          </a:p>
        </p:txBody>
      </p:sp>
      <p:sp>
        <p:nvSpPr>
          <p:cNvPr id="23" name="14 Dikdörtgen"/>
          <p:cNvSpPr>
            <a:spLocks noChangeArrowheads="1"/>
          </p:cNvSpPr>
          <p:nvPr/>
        </p:nvSpPr>
        <p:spPr bwMode="auto">
          <a:xfrm>
            <a:off x="80511" y="4077072"/>
            <a:ext cx="5831843" cy="2416648"/>
          </a:xfrm>
          <a:prstGeom prst="rect">
            <a:avLst/>
          </a:prstGeom>
          <a:noFill/>
          <a:ln w="9525">
            <a:noFill/>
            <a:miter lim="800000"/>
            <a:headEnd/>
            <a:tailEnd/>
          </a:ln>
        </p:spPr>
        <p:txBody>
          <a:bodyPr lIns="76795" tIns="38398" rIns="76795" bIns="38398">
            <a:spAutoFit/>
          </a:bodyPr>
          <a:lstStyle/>
          <a:p>
            <a:pPr algn="just">
              <a:buFont typeface="Arial" charset="0"/>
              <a:buChar char="•"/>
            </a:pPr>
            <a:r>
              <a:rPr lang="tr-TR" altLang="tr-TR" sz="2000" b="1" dirty="0" smtClean="0"/>
              <a:t> Tarım </a:t>
            </a:r>
            <a:r>
              <a:rPr lang="tr-TR" altLang="tr-TR" sz="2000" b="1" dirty="0"/>
              <a:t>İşletmesi Sayısı         </a:t>
            </a:r>
            <a:r>
              <a:rPr lang="tr-TR" altLang="tr-TR" sz="2000" b="1" dirty="0" smtClean="0"/>
              <a:t>       :  </a:t>
            </a:r>
            <a:r>
              <a:rPr lang="tr-TR" altLang="tr-TR" sz="2000" b="1" dirty="0"/>
              <a:t>3 milyon </a:t>
            </a:r>
          </a:p>
          <a:p>
            <a:pPr algn="just">
              <a:buFont typeface="Arial" charset="0"/>
              <a:buChar char="•"/>
            </a:pPr>
            <a:r>
              <a:rPr lang="tr-TR" altLang="tr-TR" sz="2000" dirty="0"/>
              <a:t> </a:t>
            </a:r>
            <a:r>
              <a:rPr lang="tr-TR" altLang="tr-TR" sz="2000" dirty="0" smtClean="0"/>
              <a:t> İşletme </a:t>
            </a:r>
            <a:r>
              <a:rPr lang="tr-TR" altLang="tr-TR" sz="2000" dirty="0"/>
              <a:t>Arazisi </a:t>
            </a:r>
            <a:r>
              <a:rPr lang="tr-TR" altLang="tr-TR" sz="2000" dirty="0" smtClean="0"/>
              <a:t>Büyüklüğü        :  59 </a:t>
            </a:r>
            <a:r>
              <a:rPr lang="tr-TR" altLang="tr-TR" sz="2000" dirty="0"/>
              <a:t>dekar</a:t>
            </a:r>
          </a:p>
          <a:p>
            <a:pPr algn="just">
              <a:buFont typeface="Arial" charset="0"/>
              <a:buChar char="•"/>
            </a:pPr>
            <a:r>
              <a:rPr lang="tr-TR" altLang="tr-TR" sz="2000" dirty="0"/>
              <a:t> </a:t>
            </a:r>
            <a:r>
              <a:rPr lang="tr-TR" altLang="tr-TR" sz="2000" dirty="0" smtClean="0"/>
              <a:t> İşletme </a:t>
            </a:r>
            <a:r>
              <a:rPr lang="tr-TR" altLang="tr-TR" sz="2000" dirty="0"/>
              <a:t>başına parsel </a:t>
            </a:r>
            <a:r>
              <a:rPr lang="tr-TR" altLang="tr-TR" sz="2000" dirty="0" smtClean="0"/>
              <a:t>adedi     :  11</a:t>
            </a:r>
            <a:endParaRPr lang="tr-TR" altLang="tr-TR" sz="2000" dirty="0"/>
          </a:p>
          <a:p>
            <a:pPr algn="just">
              <a:buFont typeface="Arial" charset="0"/>
              <a:buChar char="•"/>
            </a:pPr>
            <a:endParaRPr lang="tr-TR" altLang="tr-TR" sz="1200" b="1" dirty="0"/>
          </a:p>
          <a:p>
            <a:pPr algn="just">
              <a:buFont typeface="Arial" charset="0"/>
              <a:buChar char="•"/>
            </a:pPr>
            <a:r>
              <a:rPr lang="tr-TR" altLang="tr-TR" sz="2000" b="1" dirty="0"/>
              <a:t> </a:t>
            </a:r>
            <a:r>
              <a:rPr lang="tr-TR" altLang="tr-TR" sz="2000" b="1" dirty="0" smtClean="0"/>
              <a:t> Malik </a:t>
            </a:r>
            <a:r>
              <a:rPr lang="tr-TR" altLang="tr-TR" sz="2000" b="1" dirty="0"/>
              <a:t>sayısı          </a:t>
            </a:r>
            <a:r>
              <a:rPr lang="tr-TR" altLang="tr-TR" sz="2000" b="1" dirty="0" smtClean="0"/>
              <a:t> : </a:t>
            </a:r>
            <a:r>
              <a:rPr lang="tr-TR" altLang="tr-TR" sz="2000" b="1" dirty="0"/>
              <a:t>40 </a:t>
            </a:r>
            <a:r>
              <a:rPr lang="tr-TR" altLang="tr-TR" sz="2000" b="1" dirty="0" smtClean="0"/>
              <a:t>milyon</a:t>
            </a:r>
          </a:p>
          <a:p>
            <a:pPr algn="just">
              <a:buFont typeface="Arial" charset="0"/>
              <a:buChar char="•"/>
            </a:pPr>
            <a:r>
              <a:rPr lang="tr-TR" altLang="tr-TR" sz="2000" b="1" dirty="0" smtClean="0"/>
              <a:t>  </a:t>
            </a:r>
            <a:r>
              <a:rPr lang="tr-TR" altLang="tr-TR" sz="2000" dirty="0" smtClean="0"/>
              <a:t>Fiili </a:t>
            </a:r>
            <a:r>
              <a:rPr lang="tr-TR" altLang="tr-TR" sz="2000" dirty="0"/>
              <a:t>kullanıcı         : 3 milyon ( aktif işletme) </a:t>
            </a:r>
            <a:endParaRPr lang="tr-TR" altLang="tr-TR" sz="2000" dirty="0" smtClean="0"/>
          </a:p>
          <a:p>
            <a:pPr algn="just">
              <a:buFont typeface="Arial" charset="0"/>
              <a:buChar char="•"/>
            </a:pPr>
            <a:r>
              <a:rPr lang="tr-TR" altLang="tr-TR" sz="2000" dirty="0"/>
              <a:t> </a:t>
            </a:r>
            <a:r>
              <a:rPr lang="tr-TR" altLang="tr-TR" sz="2000" dirty="0" smtClean="0"/>
              <a:t> Bir çiftçi </a:t>
            </a:r>
            <a:r>
              <a:rPr lang="tr-TR" altLang="tr-TR" sz="2000" b="1" dirty="0" smtClean="0"/>
              <a:t>13 malike ait</a:t>
            </a:r>
            <a:r>
              <a:rPr lang="tr-TR" altLang="tr-TR" sz="2000" dirty="0" smtClean="0"/>
              <a:t> arazileri kullanılmaktadır.</a:t>
            </a:r>
          </a:p>
          <a:p>
            <a:pPr algn="just"/>
            <a:endParaRPr lang="tr-TR" altLang="tr-TR" sz="2000" dirty="0"/>
          </a:p>
        </p:txBody>
      </p:sp>
      <p:pic>
        <p:nvPicPr>
          <p:cNvPr id="21" name="Picture 5" descr="C:\Documents and Settings\bsonmez.TAGEM0\Belgelerim\Resimlerim\YeniBakanlikLogoIngilizc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350" y="93081"/>
            <a:ext cx="1104691" cy="90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485966" y="6381328"/>
            <a:ext cx="4618316" cy="369332"/>
          </a:xfrm>
          <a:prstGeom prst="rect">
            <a:avLst/>
          </a:prstGeom>
          <a:noFill/>
        </p:spPr>
        <p:txBody>
          <a:bodyPr wrap="none" rtlCol="0">
            <a:spAutoFit/>
          </a:bodyPr>
          <a:lstStyle/>
          <a:p>
            <a:r>
              <a:rPr lang="tr-TR" dirty="0" smtClean="0">
                <a:solidFill>
                  <a:srgbClr val="FF0000"/>
                </a:solidFill>
              </a:rPr>
              <a:t>Tarımsal destekler parsel bazında izlenmektedir.</a:t>
            </a:r>
            <a:endParaRPr lang="tr-TR" dirty="0">
              <a:solidFill>
                <a:srgbClr val="FF0000"/>
              </a:solidFill>
            </a:endParaRPr>
          </a:p>
        </p:txBody>
      </p:sp>
    </p:spTree>
    <p:extLst>
      <p:ext uri="{BB962C8B-B14F-4D97-AF65-F5344CB8AC3E}">
        <p14:creationId xmlns:p14="http://schemas.microsoft.com/office/powerpoint/2010/main" val="404432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p:cTn id="7" dur="500" fill="hold"/>
                                        <p:tgtEl>
                                          <p:spTgt spid="1029"/>
                                        </p:tgtEl>
                                        <p:attrNameLst>
                                          <p:attrName>ppt_w</p:attrName>
                                        </p:attrNameLst>
                                      </p:cBhvr>
                                      <p:tavLst>
                                        <p:tav tm="0">
                                          <p:val>
                                            <p:fltVal val="0"/>
                                          </p:val>
                                        </p:tav>
                                        <p:tav tm="100000">
                                          <p:val>
                                            <p:strVal val="#ppt_w"/>
                                          </p:val>
                                        </p:tav>
                                      </p:tavLst>
                                    </p:anim>
                                    <p:anim calcmode="lin" valueType="num">
                                      <p:cBhvr>
                                        <p:cTn id="8" dur="500" fill="hold"/>
                                        <p:tgtEl>
                                          <p:spTgt spid="1029"/>
                                        </p:tgtEl>
                                        <p:attrNameLst>
                                          <p:attrName>ppt_h</p:attrName>
                                        </p:attrNameLst>
                                      </p:cBhvr>
                                      <p:tavLst>
                                        <p:tav tm="0">
                                          <p:val>
                                            <p:fltVal val="0"/>
                                          </p:val>
                                        </p:tav>
                                        <p:tav tm="100000">
                                          <p:val>
                                            <p:strVal val="#ppt_h"/>
                                          </p:val>
                                        </p:tav>
                                      </p:tavLst>
                                    </p:anim>
                                    <p:animEffect transition="in" filter="fade">
                                      <p:cBhvr>
                                        <p:cTn id="9"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etin kutusu 1"/>
          <p:cNvSpPr txBox="1">
            <a:spLocks noChangeArrowheads="1"/>
          </p:cNvSpPr>
          <p:nvPr/>
        </p:nvSpPr>
        <p:spPr bwMode="auto">
          <a:xfrm>
            <a:off x="1524227" y="182134"/>
            <a:ext cx="5888005" cy="482622"/>
          </a:xfrm>
          <a:prstGeom prst="rect">
            <a:avLst/>
          </a:prstGeom>
          <a:noFill/>
          <a:ln w="9525">
            <a:noFill/>
            <a:miter lim="800000"/>
            <a:headEnd/>
            <a:tailEnd/>
          </a:ln>
        </p:spPr>
        <p:txBody>
          <a:bodyPr wrap="none" lIns="96956" tIns="48477" rIns="96956" bIns="48477">
            <a:spAutoFit/>
          </a:bodyPr>
          <a:lstStyle/>
          <a:p>
            <a:r>
              <a:rPr lang="tr-TR" altLang="en-US" sz="2500" b="1" dirty="0">
                <a:solidFill>
                  <a:srgbClr val="FF0000"/>
                </a:solidFill>
              </a:rPr>
              <a:t>TARIM ARAZİLERİNDE KAYITLILIK DURUMU</a:t>
            </a:r>
            <a:endParaRPr lang="en-US" altLang="en-US" sz="2500" b="1" dirty="0">
              <a:solidFill>
                <a:srgbClr val="FF0000"/>
              </a:solidFill>
            </a:endParaRPr>
          </a:p>
        </p:txBody>
      </p:sp>
      <p:graphicFrame>
        <p:nvGraphicFramePr>
          <p:cNvPr id="3" name="Tablo 2"/>
          <p:cNvGraphicFramePr>
            <a:graphicFrameLocks noGrp="1"/>
          </p:cNvGraphicFramePr>
          <p:nvPr>
            <p:extLst>
              <p:ext uri="{D42A27DB-BD31-4B8C-83A1-F6EECF244321}">
                <p14:modId xmlns:p14="http://schemas.microsoft.com/office/powerpoint/2010/main" val="2800225483"/>
              </p:ext>
            </p:extLst>
          </p:nvPr>
        </p:nvGraphicFramePr>
        <p:xfrm>
          <a:off x="179621" y="1041355"/>
          <a:ext cx="8928012" cy="4619893"/>
        </p:xfrm>
        <a:graphic>
          <a:graphicData uri="http://schemas.openxmlformats.org/drawingml/2006/table">
            <a:tbl>
              <a:tblPr firstRow="1" bandRow="1">
                <a:tableStyleId>{5C22544A-7EE6-4342-B048-85BDC9FD1C3A}</a:tableStyleId>
              </a:tblPr>
              <a:tblGrid>
                <a:gridCol w="7440152"/>
                <a:gridCol w="1487860"/>
              </a:tblGrid>
              <a:tr h="666768">
                <a:tc>
                  <a:txBody>
                    <a:bodyPr/>
                    <a:lstStyle/>
                    <a:p>
                      <a:endParaRPr lang="en-US" sz="1800" dirty="0"/>
                    </a:p>
                  </a:txBody>
                  <a:tcPr marL="113807" marR="113807" marT="58819" marB="58819"/>
                </a:tc>
                <a:tc>
                  <a:txBody>
                    <a:bodyPr/>
                    <a:lstStyle/>
                    <a:p>
                      <a:r>
                        <a:rPr lang="tr-TR" sz="1800" dirty="0" smtClean="0"/>
                        <a:t>        ALAN </a:t>
                      </a:r>
                      <a:r>
                        <a:rPr lang="tr-TR" sz="1800" baseline="0" dirty="0" smtClean="0"/>
                        <a:t> </a:t>
                      </a:r>
                    </a:p>
                    <a:p>
                      <a:r>
                        <a:rPr lang="tr-TR" sz="1800" baseline="0" dirty="0" smtClean="0"/>
                        <a:t> (Milyon Ha.)</a:t>
                      </a:r>
                      <a:endParaRPr lang="en-US" sz="1800" dirty="0"/>
                    </a:p>
                  </a:txBody>
                  <a:tcPr marL="113807" marR="113807" marT="58819" marB="58819"/>
                </a:tc>
              </a:tr>
              <a:tr h="470650">
                <a:tc>
                  <a:txBody>
                    <a:bodyPr/>
                    <a:lstStyle/>
                    <a:p>
                      <a:r>
                        <a:rPr lang="tr-TR" sz="2300" b="1" dirty="0" smtClean="0">
                          <a:solidFill>
                            <a:srgbClr val="FF0000"/>
                          </a:solidFill>
                          <a:latin typeface="Arial" panose="020B0604020202020204" pitchFamily="34" charset="0"/>
                          <a:cs typeface="Arial" panose="020B0604020202020204" pitchFamily="34" charset="0"/>
                        </a:rPr>
                        <a:t>1. Toplam Tarım Arazisi</a:t>
                      </a:r>
                      <a:endParaRPr lang="en-US" sz="2300" b="1" dirty="0">
                        <a:solidFill>
                          <a:srgbClr val="FF0000"/>
                        </a:solidFill>
                        <a:latin typeface="Arial" panose="020B0604020202020204" pitchFamily="34" charset="0"/>
                        <a:cs typeface="Arial" panose="020B0604020202020204" pitchFamily="34" charset="0"/>
                      </a:endParaRPr>
                    </a:p>
                  </a:txBody>
                  <a:tcPr marL="113807" marR="113807" marT="58819" marB="58819"/>
                </a:tc>
                <a:tc>
                  <a:txBody>
                    <a:bodyPr/>
                    <a:lstStyle/>
                    <a:p>
                      <a:pPr algn="ctr"/>
                      <a:r>
                        <a:rPr lang="tr-TR" sz="2300" b="1" dirty="0" smtClean="0">
                          <a:latin typeface="Arial" panose="020B0604020202020204" pitchFamily="34" charset="0"/>
                          <a:cs typeface="Arial" panose="020B0604020202020204" pitchFamily="34" charset="0"/>
                        </a:rPr>
                        <a:t>23,8</a:t>
                      </a:r>
                      <a:endParaRPr lang="en-US" sz="2300" b="1" dirty="0">
                        <a:latin typeface="Arial" panose="020B0604020202020204" pitchFamily="34" charset="0"/>
                        <a:cs typeface="Arial" panose="020B0604020202020204" pitchFamily="34" charset="0"/>
                      </a:endParaRPr>
                    </a:p>
                  </a:txBody>
                  <a:tcPr marL="113807" marR="113807" marT="58819" marB="58819"/>
                </a:tc>
              </a:tr>
              <a:tr h="470650">
                <a:tc>
                  <a:txBody>
                    <a:bodyPr/>
                    <a:lstStyle/>
                    <a:p>
                      <a:r>
                        <a:rPr lang="tr-TR" sz="2300" dirty="0" smtClean="0">
                          <a:latin typeface="Arial" panose="020B0604020202020204" pitchFamily="34" charset="0"/>
                          <a:cs typeface="Arial" panose="020B0604020202020204" pitchFamily="34" charset="0"/>
                        </a:rPr>
                        <a:t>        ÇKS</a:t>
                      </a:r>
                      <a:r>
                        <a:rPr lang="tr-TR" sz="2300" baseline="0" dirty="0" smtClean="0">
                          <a:latin typeface="Arial" panose="020B0604020202020204" pitchFamily="34" charset="0"/>
                          <a:cs typeface="Arial" panose="020B0604020202020204" pitchFamily="34" charset="0"/>
                        </a:rPr>
                        <a:t> ye kayıtlı tarım arazisi</a:t>
                      </a:r>
                      <a:endParaRPr lang="en-US" sz="2300" dirty="0">
                        <a:latin typeface="Arial" panose="020B0604020202020204" pitchFamily="34" charset="0"/>
                        <a:cs typeface="Arial" panose="020B0604020202020204" pitchFamily="34" charset="0"/>
                      </a:endParaRPr>
                    </a:p>
                  </a:txBody>
                  <a:tcPr marL="113807" marR="113807" marT="58819" marB="58819"/>
                </a:tc>
                <a:tc>
                  <a:txBody>
                    <a:bodyPr/>
                    <a:lstStyle/>
                    <a:p>
                      <a:pPr algn="ctr"/>
                      <a:r>
                        <a:rPr lang="tr-TR" sz="2300" b="1" dirty="0" smtClean="0">
                          <a:latin typeface="Arial" panose="020B0604020202020204" pitchFamily="34" charset="0"/>
                          <a:cs typeface="Arial" panose="020B0604020202020204" pitchFamily="34" charset="0"/>
                        </a:rPr>
                        <a:t>14,8</a:t>
                      </a:r>
                      <a:endParaRPr lang="en-US" sz="2300" b="1" dirty="0">
                        <a:latin typeface="Arial" panose="020B0604020202020204" pitchFamily="34" charset="0"/>
                        <a:cs typeface="Arial" panose="020B0604020202020204" pitchFamily="34" charset="0"/>
                      </a:endParaRPr>
                    </a:p>
                  </a:txBody>
                  <a:tcPr marL="113807" marR="113807" marT="58819" marB="58819"/>
                </a:tc>
              </a:tr>
              <a:tr h="470650">
                <a:tc>
                  <a:txBody>
                    <a:bodyPr/>
                    <a:lstStyle/>
                    <a:p>
                      <a:r>
                        <a:rPr lang="tr-TR" sz="2300" dirty="0" smtClean="0">
                          <a:latin typeface="Arial" panose="020B0604020202020204" pitchFamily="34" charset="0"/>
                          <a:cs typeface="Arial" panose="020B0604020202020204" pitchFamily="34" charset="0"/>
                        </a:rPr>
                        <a:t>        Kayıt altına alınamayan</a:t>
                      </a:r>
                      <a:r>
                        <a:rPr lang="tr-TR" sz="2300" baseline="0" dirty="0" smtClean="0">
                          <a:latin typeface="Arial" panose="020B0604020202020204" pitchFamily="34" charset="0"/>
                          <a:cs typeface="Arial" panose="020B0604020202020204" pitchFamily="34" charset="0"/>
                        </a:rPr>
                        <a:t> tarım arazisi</a:t>
                      </a:r>
                      <a:endParaRPr lang="en-US" sz="2300" dirty="0">
                        <a:latin typeface="Arial" panose="020B0604020202020204" pitchFamily="34" charset="0"/>
                        <a:cs typeface="Arial" panose="020B0604020202020204" pitchFamily="34" charset="0"/>
                      </a:endParaRPr>
                    </a:p>
                  </a:txBody>
                  <a:tcPr marL="113807" marR="113807" marT="58819" marB="58819"/>
                </a:tc>
                <a:tc>
                  <a:txBody>
                    <a:bodyPr/>
                    <a:lstStyle/>
                    <a:p>
                      <a:pPr algn="ctr"/>
                      <a:r>
                        <a:rPr lang="tr-TR" sz="2300" b="1" dirty="0" smtClean="0">
                          <a:latin typeface="Arial" panose="020B0604020202020204" pitchFamily="34" charset="0"/>
                          <a:cs typeface="Arial" panose="020B0604020202020204" pitchFamily="34" charset="0"/>
                        </a:rPr>
                        <a:t>  9,0</a:t>
                      </a:r>
                      <a:endParaRPr lang="en-US" sz="2300" b="1" dirty="0">
                        <a:latin typeface="Arial" panose="020B0604020202020204" pitchFamily="34" charset="0"/>
                        <a:cs typeface="Arial" panose="020B0604020202020204" pitchFamily="34" charset="0"/>
                      </a:endParaRPr>
                    </a:p>
                  </a:txBody>
                  <a:tcPr marL="113807" marR="113807" marT="58819" marB="58819"/>
                </a:tc>
              </a:tr>
              <a:tr h="470650">
                <a:tc>
                  <a:txBody>
                    <a:bodyPr/>
                    <a:lstStyle/>
                    <a:p>
                      <a:r>
                        <a:rPr lang="tr-TR" sz="2300" b="1" dirty="0" smtClean="0">
                          <a:solidFill>
                            <a:srgbClr val="FF0000"/>
                          </a:solidFill>
                          <a:latin typeface="Arial" panose="020B0604020202020204" pitchFamily="34" charset="0"/>
                          <a:cs typeface="Arial" panose="020B0604020202020204" pitchFamily="34" charset="0"/>
                        </a:rPr>
                        <a:t>2.</a:t>
                      </a:r>
                      <a:r>
                        <a:rPr lang="tr-TR" sz="2300" b="1" baseline="0" dirty="0" smtClean="0">
                          <a:solidFill>
                            <a:srgbClr val="FF0000"/>
                          </a:solidFill>
                          <a:latin typeface="Arial" panose="020B0604020202020204" pitchFamily="34" charset="0"/>
                          <a:cs typeface="Arial" panose="020B0604020202020204" pitchFamily="34" charset="0"/>
                        </a:rPr>
                        <a:t>  </a:t>
                      </a:r>
                      <a:r>
                        <a:rPr lang="tr-TR" sz="2300" b="1" dirty="0" smtClean="0">
                          <a:solidFill>
                            <a:srgbClr val="FF0000"/>
                          </a:solidFill>
                          <a:latin typeface="Arial" panose="020B0604020202020204" pitchFamily="34" charset="0"/>
                          <a:cs typeface="Arial" panose="020B0604020202020204" pitchFamily="34" charset="0"/>
                        </a:rPr>
                        <a:t>Kayıt dışı arazilerin dağılımı</a:t>
                      </a:r>
                      <a:endParaRPr lang="en-US" sz="2300" b="1" dirty="0">
                        <a:solidFill>
                          <a:srgbClr val="FF0000"/>
                        </a:solidFill>
                        <a:latin typeface="Arial" panose="020B0604020202020204" pitchFamily="34" charset="0"/>
                        <a:cs typeface="Arial" panose="020B0604020202020204" pitchFamily="34" charset="0"/>
                      </a:endParaRPr>
                    </a:p>
                  </a:txBody>
                  <a:tcPr marL="113807" marR="113807" marT="58819" marB="58819"/>
                </a:tc>
                <a:tc>
                  <a:txBody>
                    <a:bodyPr/>
                    <a:lstStyle/>
                    <a:p>
                      <a:pPr algn="ctr"/>
                      <a:endParaRPr lang="en-US" sz="2300" b="1" dirty="0">
                        <a:latin typeface="Arial" panose="020B0604020202020204" pitchFamily="34" charset="0"/>
                        <a:cs typeface="Arial" panose="020B0604020202020204" pitchFamily="34" charset="0"/>
                      </a:endParaRPr>
                    </a:p>
                  </a:txBody>
                  <a:tcPr marL="113807" marR="113807" marT="58819" marB="58819"/>
                </a:tc>
              </a:tr>
              <a:tr h="1176674">
                <a:tc>
                  <a:txBody>
                    <a:bodyPr/>
                    <a:lstStyle/>
                    <a:p>
                      <a:r>
                        <a:rPr lang="tr-TR" sz="2300" dirty="0" smtClean="0">
                          <a:latin typeface="Arial" panose="020B0604020202020204" pitchFamily="34" charset="0"/>
                          <a:cs typeface="Arial" panose="020B0604020202020204" pitchFamily="34" charset="0"/>
                        </a:rPr>
                        <a:t>Şahıs</a:t>
                      </a:r>
                      <a:r>
                        <a:rPr lang="tr-TR" sz="2300" baseline="0" dirty="0" smtClean="0">
                          <a:latin typeface="Arial" panose="020B0604020202020204" pitchFamily="34" charset="0"/>
                          <a:cs typeface="Arial" panose="020B0604020202020204" pitchFamily="34" charset="0"/>
                        </a:rPr>
                        <a:t> veya tüzel kişilere ait olup, intikal yapılmaması, hissedarlar arasındaki sorunlar veya çok küçük olması nedeniyle ÇKS ye kayıt ettirilmeyen tarım arazileri</a:t>
                      </a:r>
                      <a:endParaRPr lang="en-US" sz="2300" dirty="0">
                        <a:latin typeface="Arial" panose="020B0604020202020204" pitchFamily="34" charset="0"/>
                        <a:cs typeface="Arial" panose="020B0604020202020204" pitchFamily="34" charset="0"/>
                      </a:endParaRPr>
                    </a:p>
                  </a:txBody>
                  <a:tcPr marL="113807" marR="113807" marT="58819" marB="58819"/>
                </a:tc>
                <a:tc>
                  <a:txBody>
                    <a:bodyPr/>
                    <a:lstStyle/>
                    <a:p>
                      <a:pPr algn="ctr"/>
                      <a:r>
                        <a:rPr lang="tr-TR" sz="2300" b="1" dirty="0" smtClean="0">
                          <a:latin typeface="Arial" panose="020B0604020202020204" pitchFamily="34" charset="0"/>
                          <a:cs typeface="Arial" panose="020B0604020202020204" pitchFamily="34" charset="0"/>
                        </a:rPr>
                        <a:t> 6,3 </a:t>
                      </a:r>
                      <a:endParaRPr lang="en-US" sz="2300" b="1" dirty="0">
                        <a:latin typeface="Arial" panose="020B0604020202020204" pitchFamily="34" charset="0"/>
                        <a:cs typeface="Arial" panose="020B0604020202020204" pitchFamily="34" charset="0"/>
                      </a:endParaRPr>
                    </a:p>
                  </a:txBody>
                  <a:tcPr marL="113807" marR="113807" marT="58819" marB="58819"/>
                </a:tc>
              </a:tr>
              <a:tr h="893851">
                <a:tc>
                  <a:txBody>
                    <a:bodyPr/>
                    <a:lstStyle/>
                    <a:p>
                      <a:pPr algn="just"/>
                      <a:r>
                        <a:rPr lang="tr-TR" sz="2300" dirty="0" smtClean="0">
                          <a:latin typeface="Arial" panose="020B0604020202020204" pitchFamily="34" charset="0"/>
                          <a:cs typeface="Arial" panose="020B0604020202020204" pitchFamily="34" charset="0"/>
                        </a:rPr>
                        <a:t>Kaçak</a:t>
                      </a:r>
                      <a:r>
                        <a:rPr lang="tr-TR" sz="2300" baseline="0" dirty="0" smtClean="0">
                          <a:latin typeface="Arial" panose="020B0604020202020204" pitchFamily="34" charset="0"/>
                          <a:cs typeface="Arial" panose="020B0604020202020204" pitchFamily="34" charset="0"/>
                        </a:rPr>
                        <a:t> veya ecrimisil ödenerek kullanılan Hazine’ye ait tarım arazileri</a:t>
                      </a:r>
                      <a:endParaRPr lang="en-US" sz="2300" dirty="0">
                        <a:latin typeface="Arial" panose="020B0604020202020204" pitchFamily="34" charset="0"/>
                        <a:cs typeface="Arial" panose="020B0604020202020204" pitchFamily="34" charset="0"/>
                      </a:endParaRPr>
                    </a:p>
                  </a:txBody>
                  <a:tcPr marL="113807" marR="113807" marT="58819" marB="58819"/>
                </a:tc>
                <a:tc>
                  <a:txBody>
                    <a:bodyPr/>
                    <a:lstStyle/>
                    <a:p>
                      <a:pPr algn="ctr"/>
                      <a:r>
                        <a:rPr lang="tr-TR" sz="2300" b="1" baseline="0" dirty="0" smtClean="0">
                          <a:latin typeface="Arial" panose="020B0604020202020204" pitchFamily="34" charset="0"/>
                          <a:cs typeface="Arial" panose="020B0604020202020204" pitchFamily="34" charset="0"/>
                        </a:rPr>
                        <a:t>  2,7</a:t>
                      </a:r>
                      <a:endParaRPr lang="en-US" sz="2300" b="1" dirty="0">
                        <a:latin typeface="Arial" panose="020B0604020202020204" pitchFamily="34" charset="0"/>
                        <a:cs typeface="Arial" panose="020B0604020202020204" pitchFamily="34" charset="0"/>
                      </a:endParaRPr>
                    </a:p>
                  </a:txBody>
                  <a:tcPr marL="113807" marR="113807" marT="58819" marB="58819"/>
                </a:tc>
              </a:tr>
            </a:tbl>
          </a:graphicData>
        </a:graphic>
      </p:graphicFrame>
      <p:sp>
        <p:nvSpPr>
          <p:cNvPr id="2" name="Slayt Numarası Yer Tutucusu 1"/>
          <p:cNvSpPr>
            <a:spLocks noGrp="1"/>
          </p:cNvSpPr>
          <p:nvPr>
            <p:ph type="sldNum" sz="quarter" idx="12"/>
          </p:nvPr>
        </p:nvSpPr>
        <p:spPr/>
        <p:txBody>
          <a:bodyPr/>
          <a:lstStyle/>
          <a:p>
            <a:pPr>
              <a:defRPr/>
            </a:pPr>
            <a:fld id="{40E48F15-3082-4EB3-8034-6F25A69D83C7}" type="slidenum">
              <a:rPr lang="tr-TR" smtClean="0"/>
              <a:pPr>
                <a:defRPr/>
              </a:pPr>
              <a:t>7</a:t>
            </a:fld>
            <a:endParaRPr lang="tr-TR" dirty="0"/>
          </a:p>
        </p:txBody>
      </p:sp>
      <p:pic>
        <p:nvPicPr>
          <p:cNvPr id="5" name="Picture 6" descr="http://arastirma.tarim.gov.tr/ktae/IcerikResimleri/AnaSayfaLogoResimleri/bakanl%C4%B1k%20logo%20P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80" y="416"/>
            <a:ext cx="986044" cy="96954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Düz Bağlayıcı 5"/>
          <p:cNvCxnSpPr/>
          <p:nvPr/>
        </p:nvCxnSpPr>
        <p:spPr>
          <a:xfrm>
            <a:off x="1255305" y="836712"/>
            <a:ext cx="788869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Yuvarlatılmış Dikdörtgen 2"/>
          <p:cNvSpPr>
            <a:spLocks noChangeArrowheads="1"/>
          </p:cNvSpPr>
          <p:nvPr/>
        </p:nvSpPr>
        <p:spPr bwMode="auto">
          <a:xfrm>
            <a:off x="3926884" y="5733256"/>
            <a:ext cx="4965596" cy="950329"/>
          </a:xfrm>
          <a:prstGeom prst="roundRect">
            <a:avLst>
              <a:gd name="adj" fmla="val 16667"/>
            </a:avLst>
          </a:prstGeom>
          <a:solidFill>
            <a:schemeClr val="bg1"/>
          </a:solidFill>
          <a:ln w="9525" algn="ctr">
            <a:solidFill>
              <a:schemeClr val="tx1"/>
            </a:solidFill>
            <a:round/>
            <a:headEnd/>
            <a:tailEnd/>
          </a:ln>
        </p:spPr>
        <p:txBody>
          <a:bodyPr lIns="115443" tIns="57722" rIns="115443" bIns="57722"/>
          <a:lstStyle/>
          <a:p>
            <a:r>
              <a:rPr lang="tr-TR" sz="2500" dirty="0" err="1">
                <a:solidFill>
                  <a:srgbClr val="002060"/>
                </a:solidFill>
              </a:rPr>
              <a:t>ÇKS’ye</a:t>
            </a:r>
            <a:r>
              <a:rPr lang="tr-TR" sz="2500" dirty="0">
                <a:solidFill>
                  <a:srgbClr val="002060"/>
                </a:solidFill>
              </a:rPr>
              <a:t> kayıtlı </a:t>
            </a:r>
            <a:r>
              <a:rPr lang="tr-TR" sz="2500" b="1" dirty="0">
                <a:solidFill>
                  <a:srgbClr val="002060"/>
                </a:solidFill>
              </a:rPr>
              <a:t>2,2 milyon </a:t>
            </a:r>
            <a:r>
              <a:rPr lang="tr-TR" sz="2500" dirty="0">
                <a:solidFill>
                  <a:srgbClr val="002060"/>
                </a:solidFill>
              </a:rPr>
              <a:t>işletmenin </a:t>
            </a:r>
            <a:r>
              <a:rPr lang="tr-TR" sz="2500" b="1" dirty="0">
                <a:solidFill>
                  <a:srgbClr val="002060"/>
                </a:solidFill>
              </a:rPr>
              <a:t>% 67</a:t>
            </a:r>
            <a:r>
              <a:rPr lang="tr-TR" sz="2500" dirty="0">
                <a:solidFill>
                  <a:srgbClr val="002060"/>
                </a:solidFill>
              </a:rPr>
              <a:t>’si</a:t>
            </a:r>
            <a:r>
              <a:rPr lang="tr-TR" sz="2500" b="1" dirty="0">
                <a:solidFill>
                  <a:srgbClr val="002060"/>
                </a:solidFill>
              </a:rPr>
              <a:t> 50 </a:t>
            </a:r>
            <a:r>
              <a:rPr lang="tr-TR" sz="2500" dirty="0">
                <a:solidFill>
                  <a:srgbClr val="002060"/>
                </a:solidFill>
              </a:rPr>
              <a:t>yaşın üzerindedir.(2016)</a:t>
            </a:r>
          </a:p>
        </p:txBody>
      </p:sp>
      <p:sp>
        <p:nvSpPr>
          <p:cNvPr id="9" name="Beşgen 8"/>
          <p:cNvSpPr/>
          <p:nvPr/>
        </p:nvSpPr>
        <p:spPr>
          <a:xfrm>
            <a:off x="179621" y="5805264"/>
            <a:ext cx="3495975" cy="845822"/>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15443" tIns="57722" rIns="115443" bIns="57722" rtlCol="0" anchor="ctr"/>
          <a:lstStyle/>
          <a:p>
            <a:pPr marL="432911" indent="-432911">
              <a:buFont typeface="Arial" pitchFamily="34" charset="0"/>
              <a:buChar char="•"/>
            </a:pPr>
            <a:r>
              <a:rPr lang="tr-TR" sz="2500" dirty="0">
                <a:solidFill>
                  <a:schemeClr val="bg1"/>
                </a:solidFill>
                <a:latin typeface="Times New Roman" pitchFamily="18" charset="0"/>
                <a:cs typeface="Times New Roman" pitchFamily="18" charset="0"/>
              </a:rPr>
              <a:t>Köyler boşalıyor</a:t>
            </a:r>
          </a:p>
          <a:p>
            <a:pPr marL="432911" indent="-432911">
              <a:buFont typeface="Arial" pitchFamily="34" charset="0"/>
              <a:buChar char="•"/>
            </a:pPr>
            <a:r>
              <a:rPr lang="tr-TR" sz="2500" dirty="0">
                <a:solidFill>
                  <a:schemeClr val="bg1"/>
                </a:solidFill>
                <a:latin typeface="Times New Roman" pitchFamily="18" charset="0"/>
                <a:cs typeface="Times New Roman" pitchFamily="18" charset="0"/>
              </a:rPr>
              <a:t>Nüfus yaşlanıyor</a:t>
            </a:r>
          </a:p>
        </p:txBody>
      </p:sp>
    </p:spTree>
    <p:extLst>
      <p:ext uri="{BB962C8B-B14F-4D97-AF65-F5344CB8AC3E}">
        <p14:creationId xmlns:p14="http://schemas.microsoft.com/office/powerpoint/2010/main" val="394782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67" y="1070886"/>
            <a:ext cx="2663825" cy="2358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1" y="3716338"/>
            <a:ext cx="2989263"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38"/>
          <p:cNvSpPr>
            <a:spLocks noChangeArrowheads="1"/>
          </p:cNvSpPr>
          <p:nvPr/>
        </p:nvSpPr>
        <p:spPr bwMode="auto">
          <a:xfrm>
            <a:off x="1907010" y="81212"/>
            <a:ext cx="7171572" cy="529777"/>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r>
              <a:rPr lang="tr-TR" sz="2800" dirty="0">
                <a:solidFill>
                  <a:srgbClr val="FF0000"/>
                </a:solidFill>
              </a:rPr>
              <a:t>   Tarım işletmeleri ile ilgili yapısal sorunlar </a:t>
            </a:r>
          </a:p>
        </p:txBody>
      </p:sp>
      <p:sp>
        <p:nvSpPr>
          <p:cNvPr id="10" name="Beşgen 9"/>
          <p:cNvSpPr/>
          <p:nvPr/>
        </p:nvSpPr>
        <p:spPr>
          <a:xfrm>
            <a:off x="193986" y="1070887"/>
            <a:ext cx="2455229" cy="504825"/>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defRPr/>
            </a:pPr>
            <a:r>
              <a:rPr lang="tr-TR" sz="2400" dirty="0"/>
              <a:t>Ölçek Sorunu</a:t>
            </a:r>
          </a:p>
        </p:txBody>
      </p:sp>
      <p:sp>
        <p:nvSpPr>
          <p:cNvPr id="17414" name="Dikdörtgen 10"/>
          <p:cNvSpPr>
            <a:spLocks noChangeArrowheads="1"/>
          </p:cNvSpPr>
          <p:nvPr/>
        </p:nvSpPr>
        <p:spPr bwMode="auto">
          <a:xfrm>
            <a:off x="3173129" y="838463"/>
            <a:ext cx="5647343"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r>
              <a:rPr lang="tr-TR" sz="2400" dirty="0" smtClean="0"/>
              <a:t>0rtalama </a:t>
            </a:r>
            <a:r>
              <a:rPr lang="tr-TR" sz="2400" b="1" dirty="0" smtClean="0"/>
              <a:t>59 </a:t>
            </a:r>
            <a:r>
              <a:rPr lang="tr-TR" sz="2400" b="1" dirty="0"/>
              <a:t>dekar</a:t>
            </a:r>
            <a:r>
              <a:rPr lang="tr-TR" sz="2400" dirty="0"/>
              <a:t> </a:t>
            </a:r>
            <a:r>
              <a:rPr lang="tr-TR" sz="2400" dirty="0" smtClean="0"/>
              <a:t>arazi (</a:t>
            </a:r>
            <a:r>
              <a:rPr lang="tr-TR" sz="2000" b="1" i="1" dirty="0"/>
              <a:t>3 milyon</a:t>
            </a:r>
            <a:r>
              <a:rPr lang="tr-TR" sz="2000" i="1" dirty="0"/>
              <a:t> </a:t>
            </a:r>
            <a:r>
              <a:rPr lang="tr-TR" sz="2000" i="1" dirty="0" smtClean="0"/>
              <a:t>işletme)</a:t>
            </a:r>
          </a:p>
          <a:p>
            <a:r>
              <a:rPr lang="tr-TR" sz="2400" dirty="0" smtClean="0"/>
              <a:t> </a:t>
            </a:r>
            <a:r>
              <a:rPr lang="tr-TR" sz="2400" b="1" dirty="0" smtClean="0"/>
              <a:t>% 64</a:t>
            </a:r>
            <a:r>
              <a:rPr lang="tr-TR" sz="2400" dirty="0" smtClean="0"/>
              <a:t>’ü </a:t>
            </a:r>
            <a:r>
              <a:rPr lang="tr-TR" sz="2400" b="1" dirty="0"/>
              <a:t>50</a:t>
            </a:r>
            <a:r>
              <a:rPr lang="tr-TR" sz="2400" dirty="0"/>
              <a:t> dekar altında araziye sahip</a:t>
            </a:r>
          </a:p>
        </p:txBody>
      </p:sp>
      <p:sp>
        <p:nvSpPr>
          <p:cNvPr id="13" name="Beşgen 12"/>
          <p:cNvSpPr/>
          <p:nvPr/>
        </p:nvSpPr>
        <p:spPr>
          <a:xfrm>
            <a:off x="179512" y="1916832"/>
            <a:ext cx="2533809" cy="504825"/>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r>
              <a:rPr lang="tr-TR" sz="2500" dirty="0" err="1"/>
              <a:t>Parçalılık</a:t>
            </a:r>
            <a:r>
              <a:rPr lang="tr-TR" sz="2500" dirty="0"/>
              <a:t> Sorunu</a:t>
            </a:r>
          </a:p>
        </p:txBody>
      </p:sp>
      <p:sp>
        <p:nvSpPr>
          <p:cNvPr id="17416" name="Dikdörtgen 11"/>
          <p:cNvSpPr>
            <a:spLocks noChangeArrowheads="1"/>
          </p:cNvSpPr>
          <p:nvPr/>
        </p:nvSpPr>
        <p:spPr bwMode="auto">
          <a:xfrm>
            <a:off x="3203848" y="1939324"/>
            <a:ext cx="5616575"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p>
            <a:pPr algn="l"/>
            <a:r>
              <a:rPr lang="tr-TR" sz="2400" b="1" dirty="0" smtClean="0">
                <a:solidFill>
                  <a:srgbClr val="002060"/>
                </a:solidFill>
              </a:rPr>
              <a:t>32,5 </a:t>
            </a:r>
            <a:r>
              <a:rPr lang="tr-TR" sz="2400" b="1" dirty="0">
                <a:solidFill>
                  <a:srgbClr val="002060"/>
                </a:solidFill>
              </a:rPr>
              <a:t>milyon</a:t>
            </a:r>
            <a:r>
              <a:rPr lang="tr-TR" sz="2400" dirty="0">
                <a:solidFill>
                  <a:srgbClr val="002060"/>
                </a:solidFill>
              </a:rPr>
              <a:t> tarım parseli  – </a:t>
            </a:r>
            <a:r>
              <a:rPr lang="tr-TR" sz="2400" dirty="0" smtClean="0">
                <a:solidFill>
                  <a:srgbClr val="002060"/>
                </a:solidFill>
              </a:rPr>
              <a:t>Ort. </a:t>
            </a:r>
            <a:r>
              <a:rPr lang="tr-TR" sz="2400" b="1" dirty="0">
                <a:solidFill>
                  <a:srgbClr val="002060"/>
                </a:solidFill>
              </a:rPr>
              <a:t>11 </a:t>
            </a:r>
            <a:r>
              <a:rPr lang="tr-TR" sz="2400" dirty="0">
                <a:solidFill>
                  <a:srgbClr val="002060"/>
                </a:solidFill>
              </a:rPr>
              <a:t>parça</a:t>
            </a:r>
          </a:p>
        </p:txBody>
      </p:sp>
      <p:sp>
        <p:nvSpPr>
          <p:cNvPr id="16" name="Beşgen 15"/>
          <p:cNvSpPr/>
          <p:nvPr/>
        </p:nvSpPr>
        <p:spPr>
          <a:xfrm>
            <a:off x="179620" y="2708920"/>
            <a:ext cx="2760503" cy="635422"/>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defRPr/>
            </a:pPr>
            <a:r>
              <a:rPr lang="tr-TR" sz="2500" dirty="0"/>
              <a:t>Miras - </a:t>
            </a:r>
            <a:r>
              <a:rPr lang="tr-TR" sz="2500" dirty="0" err="1"/>
              <a:t>Hisselilik</a:t>
            </a:r>
            <a:endParaRPr lang="tr-TR" sz="2500" dirty="0"/>
          </a:p>
        </p:txBody>
      </p:sp>
      <p:sp>
        <p:nvSpPr>
          <p:cNvPr id="17418" name="Dikdörtgen 16"/>
          <p:cNvSpPr>
            <a:spLocks noChangeArrowheads="1"/>
          </p:cNvSpPr>
          <p:nvPr/>
        </p:nvSpPr>
        <p:spPr bwMode="auto">
          <a:xfrm>
            <a:off x="3239747" y="2680639"/>
            <a:ext cx="5903912"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p>
            <a:pPr algn="l"/>
            <a:r>
              <a:rPr lang="tr-TR" sz="2400" b="1" dirty="0"/>
              <a:t>40</a:t>
            </a:r>
            <a:r>
              <a:rPr lang="tr-TR" sz="2400" dirty="0"/>
              <a:t> milyon </a:t>
            </a:r>
            <a:r>
              <a:rPr lang="tr-TR" sz="2400" b="1" dirty="0"/>
              <a:t>hissedar</a:t>
            </a:r>
            <a:r>
              <a:rPr lang="tr-TR" sz="2400" dirty="0"/>
              <a:t>- </a:t>
            </a:r>
            <a:r>
              <a:rPr lang="tr-TR" sz="2400" b="1" dirty="0"/>
              <a:t>3</a:t>
            </a:r>
            <a:r>
              <a:rPr lang="tr-TR" sz="2400" dirty="0"/>
              <a:t> milyon </a:t>
            </a:r>
            <a:r>
              <a:rPr lang="tr-TR" sz="2400" b="1" dirty="0"/>
              <a:t>fiili </a:t>
            </a:r>
            <a:r>
              <a:rPr lang="tr-TR" sz="2400" b="1" dirty="0" smtClean="0"/>
              <a:t>kullanıcı</a:t>
            </a:r>
            <a:endParaRPr lang="tr-TR" sz="2400" b="1" dirty="0"/>
          </a:p>
        </p:txBody>
      </p:sp>
      <p:sp>
        <p:nvSpPr>
          <p:cNvPr id="18" name="Beşgen 17"/>
          <p:cNvSpPr/>
          <p:nvPr/>
        </p:nvSpPr>
        <p:spPr>
          <a:xfrm>
            <a:off x="179512" y="3614329"/>
            <a:ext cx="2533809" cy="504825"/>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r>
              <a:rPr lang="tr-TR" sz="2500" dirty="0"/>
              <a:t>Parsele ulaşım</a:t>
            </a:r>
          </a:p>
        </p:txBody>
      </p:sp>
      <p:sp>
        <p:nvSpPr>
          <p:cNvPr id="17420" name="Dikdörtgen 18"/>
          <p:cNvSpPr>
            <a:spLocks noChangeArrowheads="1"/>
          </p:cNvSpPr>
          <p:nvPr/>
        </p:nvSpPr>
        <p:spPr bwMode="auto">
          <a:xfrm>
            <a:off x="3227394" y="3416350"/>
            <a:ext cx="5903912"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p>
            <a:pPr algn="l">
              <a:spcBef>
                <a:spcPct val="50000"/>
              </a:spcBef>
            </a:pPr>
            <a:r>
              <a:rPr lang="tr-TR" sz="2400" dirty="0">
                <a:solidFill>
                  <a:srgbClr val="002060"/>
                </a:solidFill>
              </a:rPr>
              <a:t>Mevcut parsellerin</a:t>
            </a:r>
            <a:r>
              <a:rPr lang="tr-TR" sz="2400" b="1" dirty="0">
                <a:solidFill>
                  <a:srgbClr val="002060"/>
                </a:solidFill>
              </a:rPr>
              <a:t> % </a:t>
            </a:r>
            <a:r>
              <a:rPr lang="en-US" sz="2400" b="1" dirty="0">
                <a:solidFill>
                  <a:srgbClr val="002060"/>
                </a:solidFill>
              </a:rPr>
              <a:t>50</a:t>
            </a:r>
            <a:r>
              <a:rPr lang="tr-TR" sz="2400" b="1" dirty="0">
                <a:solidFill>
                  <a:srgbClr val="002060"/>
                </a:solidFill>
              </a:rPr>
              <a:t>’</a:t>
            </a:r>
            <a:r>
              <a:rPr lang="tr-TR" sz="2400" dirty="0">
                <a:solidFill>
                  <a:srgbClr val="002060"/>
                </a:solidFill>
              </a:rPr>
              <a:t>den fazlasının yasal yolu yok. Mevcut tarla içi </a:t>
            </a:r>
            <a:r>
              <a:rPr lang="tr-TR" sz="2400" dirty="0" smtClean="0">
                <a:solidFill>
                  <a:srgbClr val="002060"/>
                </a:solidFill>
              </a:rPr>
              <a:t>yollar kalitesiz.</a:t>
            </a:r>
            <a:endParaRPr lang="tr-TR" sz="2400" dirty="0">
              <a:solidFill>
                <a:srgbClr val="002060"/>
              </a:solidFill>
            </a:endParaRPr>
          </a:p>
        </p:txBody>
      </p:sp>
      <p:sp>
        <p:nvSpPr>
          <p:cNvPr id="21" name="Beşgen 20"/>
          <p:cNvSpPr/>
          <p:nvPr/>
        </p:nvSpPr>
        <p:spPr>
          <a:xfrm>
            <a:off x="179621" y="4437112"/>
            <a:ext cx="2533700" cy="50323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r>
              <a:rPr lang="tr-TR" sz="2500" dirty="0"/>
              <a:t>Suya Erişim</a:t>
            </a:r>
          </a:p>
        </p:txBody>
      </p:sp>
      <p:sp>
        <p:nvSpPr>
          <p:cNvPr id="17422" name="Dikdörtgen 21"/>
          <p:cNvSpPr>
            <a:spLocks noChangeArrowheads="1"/>
          </p:cNvSpPr>
          <p:nvPr/>
        </p:nvSpPr>
        <p:spPr bwMode="auto">
          <a:xfrm>
            <a:off x="3227394" y="4340110"/>
            <a:ext cx="5903912"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p>
            <a:pPr algn="l"/>
            <a:r>
              <a:rPr lang="tr-TR" sz="2400" dirty="0"/>
              <a:t>Parsellerin </a:t>
            </a:r>
            <a:r>
              <a:rPr lang="tr-TR" sz="2400" b="1" dirty="0"/>
              <a:t>% </a:t>
            </a:r>
            <a:r>
              <a:rPr lang="tr-TR" sz="2400" b="1" dirty="0" smtClean="0"/>
              <a:t>50</a:t>
            </a:r>
            <a:r>
              <a:rPr lang="tr-TR" sz="2400" dirty="0" smtClean="0"/>
              <a:t>’si </a:t>
            </a:r>
            <a:r>
              <a:rPr lang="tr-TR" sz="2400" dirty="0"/>
              <a:t>sulama kanalına doğrudan</a:t>
            </a:r>
          </a:p>
          <a:p>
            <a:pPr algn="l"/>
            <a:r>
              <a:rPr lang="tr-TR" sz="2400" dirty="0"/>
              <a:t>erişimden uzak</a:t>
            </a:r>
          </a:p>
        </p:txBody>
      </p:sp>
      <p:sp>
        <p:nvSpPr>
          <p:cNvPr id="17425" name="Dikdörtgen 14"/>
          <p:cNvSpPr>
            <a:spLocks noChangeArrowheads="1"/>
          </p:cNvSpPr>
          <p:nvPr/>
        </p:nvSpPr>
        <p:spPr bwMode="auto">
          <a:xfrm>
            <a:off x="3203848" y="5254103"/>
            <a:ext cx="5651499"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p>
            <a:pPr algn="l">
              <a:spcBef>
                <a:spcPct val="50000"/>
              </a:spcBef>
            </a:pPr>
            <a:r>
              <a:rPr lang="tr-TR" sz="2400" dirty="0">
                <a:solidFill>
                  <a:srgbClr val="FF0000"/>
                </a:solidFill>
              </a:rPr>
              <a:t>Yapısal sorunlar;</a:t>
            </a:r>
            <a:r>
              <a:rPr lang="tr-TR" sz="2400" dirty="0">
                <a:solidFill>
                  <a:srgbClr val="0066CC"/>
                </a:solidFill>
              </a:rPr>
              <a:t> girdi ve üretim kayıplarını artırmakta, verimliliği  düşürmektedir..</a:t>
            </a:r>
            <a:endParaRPr lang="en-US" sz="2400" dirty="0">
              <a:solidFill>
                <a:srgbClr val="0066CC"/>
              </a:solidFill>
            </a:endParaRPr>
          </a:p>
        </p:txBody>
      </p:sp>
      <p:sp>
        <p:nvSpPr>
          <p:cNvPr id="2" name="Metin kutusu 1"/>
          <p:cNvSpPr txBox="1"/>
          <p:nvPr/>
        </p:nvSpPr>
        <p:spPr>
          <a:xfrm>
            <a:off x="3275856" y="6100734"/>
            <a:ext cx="5402287" cy="831740"/>
          </a:xfrm>
          <a:prstGeom prst="rect">
            <a:avLst/>
          </a:prstGeom>
          <a:noFill/>
        </p:spPr>
        <p:txBody>
          <a:bodyPr wrap="none" lIns="115443" tIns="57722" rIns="115443" bIns="57722" rtlCol="0">
            <a:spAutoFit/>
          </a:bodyPr>
          <a:lstStyle/>
          <a:p>
            <a:r>
              <a:rPr lang="tr-TR" sz="2300" b="1" dirty="0">
                <a:solidFill>
                  <a:srgbClr val="FF0000"/>
                </a:solidFill>
              </a:rPr>
              <a:t>2 milyon ha </a:t>
            </a:r>
            <a:r>
              <a:rPr lang="tr-TR" sz="2300" dirty="0"/>
              <a:t>alan miras sorunu ile ekilmiyor </a:t>
            </a:r>
          </a:p>
          <a:p>
            <a:r>
              <a:rPr lang="tr-TR" sz="2300" dirty="0"/>
              <a:t>Yıllık Kayıp </a:t>
            </a:r>
            <a:r>
              <a:rPr lang="tr-TR" sz="2300" b="1" dirty="0"/>
              <a:t>17 milyar TL</a:t>
            </a:r>
          </a:p>
        </p:txBody>
      </p:sp>
      <p:pic>
        <p:nvPicPr>
          <p:cNvPr id="19" name="Picture 6" descr="http://arastirma.tarim.gov.tr/ktae/IcerikResimleri/AnaSayfaLogoResimleri/bakanl%C4%B1k%20logo%20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80" y="416"/>
            <a:ext cx="986044" cy="96954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Düz Bağlayıcı 3"/>
          <p:cNvCxnSpPr/>
          <p:nvPr/>
        </p:nvCxnSpPr>
        <p:spPr>
          <a:xfrm>
            <a:off x="1255305" y="726196"/>
            <a:ext cx="7888695"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971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Nesne 3"/>
          <p:cNvGraphicFramePr>
            <a:graphicFrameLocks noChangeAspect="1"/>
          </p:cNvGraphicFramePr>
          <p:nvPr>
            <p:extLst>
              <p:ext uri="{D42A27DB-BD31-4B8C-83A1-F6EECF244321}">
                <p14:modId xmlns:p14="http://schemas.microsoft.com/office/powerpoint/2010/main" val="3624093245"/>
              </p:ext>
            </p:extLst>
          </p:nvPr>
        </p:nvGraphicFramePr>
        <p:xfrm>
          <a:off x="1907704" y="764704"/>
          <a:ext cx="5256584" cy="6115974"/>
        </p:xfrm>
        <a:graphic>
          <a:graphicData uri="http://schemas.openxmlformats.org/presentationml/2006/ole">
            <mc:AlternateContent xmlns:mc="http://schemas.openxmlformats.org/markup-compatibility/2006">
              <mc:Choice xmlns:v="urn:schemas-microsoft-com:vml" Requires="v">
                <p:oleObj spid="_x0000_s1135" name="Bit Eşlem Resmi" r:id="rId4" imgW="5180952" imgH="5800000" progId="PBrush">
                  <p:embed/>
                </p:oleObj>
              </mc:Choice>
              <mc:Fallback>
                <p:oleObj name="Bit Eşlem Resmi" r:id="rId4" imgW="5180952" imgH="5800000"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764704"/>
                        <a:ext cx="5256584" cy="6115974"/>
                      </a:xfrm>
                      <a:prstGeom prst="rect">
                        <a:avLst/>
                      </a:prstGeom>
                      <a:noFill/>
                      <a:ln>
                        <a:noFill/>
                      </a:ln>
                      <a:effectLst/>
                    </p:spPr>
                  </p:pic>
                </p:oleObj>
              </mc:Fallback>
            </mc:AlternateContent>
          </a:graphicData>
        </a:graphic>
      </p:graphicFrame>
      <p:sp>
        <p:nvSpPr>
          <p:cNvPr id="5" name="Rectangle 38"/>
          <p:cNvSpPr>
            <a:spLocks noChangeArrowheads="1"/>
          </p:cNvSpPr>
          <p:nvPr/>
        </p:nvSpPr>
        <p:spPr bwMode="auto">
          <a:xfrm>
            <a:off x="3851920" y="81212"/>
            <a:ext cx="5226662" cy="52321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r>
              <a:rPr lang="tr-TR" sz="2800" dirty="0">
                <a:solidFill>
                  <a:srgbClr val="FF0000"/>
                </a:solidFill>
              </a:rPr>
              <a:t>   </a:t>
            </a:r>
            <a:r>
              <a:rPr lang="tr-TR" sz="2800" b="1" dirty="0" smtClean="0">
                <a:solidFill>
                  <a:srgbClr val="FF0000"/>
                </a:solidFill>
              </a:rPr>
              <a:t>Arazi Toplulaştırması?</a:t>
            </a:r>
            <a:endParaRPr lang="tr-TR" sz="2800" b="1" dirty="0">
              <a:solidFill>
                <a:srgbClr val="FF0000"/>
              </a:solidFill>
            </a:endParaRPr>
          </a:p>
        </p:txBody>
      </p:sp>
      <p:cxnSp>
        <p:nvCxnSpPr>
          <p:cNvPr id="7" name="Düz Bağlayıcı 6"/>
          <p:cNvCxnSpPr/>
          <p:nvPr/>
        </p:nvCxnSpPr>
        <p:spPr>
          <a:xfrm>
            <a:off x="3851920" y="726196"/>
            <a:ext cx="52920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Dikdörtgen 7"/>
          <p:cNvSpPr/>
          <p:nvPr/>
        </p:nvSpPr>
        <p:spPr>
          <a:xfrm>
            <a:off x="0" y="3140968"/>
            <a:ext cx="4572000" cy="2554545"/>
          </a:xfrm>
          <a:prstGeom prst="rect">
            <a:avLst/>
          </a:prstGeom>
        </p:spPr>
        <p:txBody>
          <a:bodyPr>
            <a:spAutoFit/>
          </a:bodyPr>
          <a:lstStyle/>
          <a:p>
            <a:pPr marL="432911" indent="-432911">
              <a:buFont typeface="Wingdings" pitchFamily="2" charset="2"/>
              <a:buChar char="ü"/>
            </a:pPr>
            <a:r>
              <a:rPr lang="tr-TR" sz="2000" dirty="0">
                <a:latin typeface="Times New Roman" pitchFamily="18" charset="0"/>
                <a:cs typeface="Times New Roman" pitchFamily="18" charset="0"/>
              </a:rPr>
              <a:t>Biten   :</a:t>
            </a:r>
            <a:r>
              <a:rPr lang="tr-TR" sz="2000" b="1" dirty="0">
                <a:latin typeface="Times New Roman" pitchFamily="18" charset="0"/>
                <a:cs typeface="Times New Roman" pitchFamily="18" charset="0"/>
              </a:rPr>
              <a:t>5,4</a:t>
            </a:r>
            <a:r>
              <a:rPr lang="tr-TR" sz="2000" dirty="0">
                <a:latin typeface="Times New Roman" pitchFamily="18" charset="0"/>
                <a:cs typeface="Times New Roman" pitchFamily="18" charset="0"/>
              </a:rPr>
              <a:t> milyon ha</a:t>
            </a:r>
          </a:p>
          <a:p>
            <a:pPr marL="432911" indent="-432911">
              <a:buFont typeface="Wingdings" pitchFamily="2" charset="2"/>
              <a:buChar char="ü"/>
            </a:pPr>
            <a:r>
              <a:rPr lang="tr-TR" sz="2000" dirty="0">
                <a:latin typeface="Times New Roman" pitchFamily="18" charset="0"/>
                <a:cs typeface="Times New Roman" pitchFamily="18" charset="0"/>
              </a:rPr>
              <a:t>Devam:</a:t>
            </a:r>
            <a:r>
              <a:rPr lang="tr-TR" sz="2000" b="1" dirty="0">
                <a:latin typeface="Times New Roman" pitchFamily="18" charset="0"/>
                <a:cs typeface="Times New Roman" pitchFamily="18" charset="0"/>
              </a:rPr>
              <a:t>2,0 </a:t>
            </a:r>
            <a:r>
              <a:rPr lang="tr-TR" sz="2000" dirty="0">
                <a:latin typeface="Times New Roman" pitchFamily="18" charset="0"/>
                <a:cs typeface="Times New Roman" pitchFamily="18" charset="0"/>
              </a:rPr>
              <a:t>milyon </a:t>
            </a:r>
            <a:r>
              <a:rPr lang="tr-TR" sz="2000" dirty="0" smtClean="0">
                <a:latin typeface="Times New Roman" pitchFamily="18" charset="0"/>
                <a:cs typeface="Times New Roman" pitchFamily="18" charset="0"/>
              </a:rPr>
              <a:t>ha</a:t>
            </a:r>
          </a:p>
          <a:p>
            <a:pPr marL="432911" indent="-432911">
              <a:buFont typeface="Wingdings" pitchFamily="2" charset="2"/>
              <a:buChar char="ü"/>
            </a:pPr>
            <a:endParaRPr lang="tr-TR" sz="2000" dirty="0">
              <a:latin typeface="Times New Roman" pitchFamily="18" charset="0"/>
              <a:cs typeface="Times New Roman" pitchFamily="18" charset="0"/>
            </a:endParaRPr>
          </a:p>
          <a:p>
            <a:pPr marL="432911" indent="-432911">
              <a:buFont typeface="Wingdings" pitchFamily="2" charset="2"/>
              <a:buChar char="ü"/>
            </a:pPr>
            <a:endParaRPr lang="tr-TR" sz="2000" dirty="0" smtClean="0">
              <a:latin typeface="Times New Roman" pitchFamily="18" charset="0"/>
              <a:cs typeface="Times New Roman" pitchFamily="18" charset="0"/>
            </a:endParaRPr>
          </a:p>
          <a:p>
            <a:pPr marL="432911" indent="-432911">
              <a:buFont typeface="Wingdings" pitchFamily="2" charset="2"/>
              <a:buChar char="ü"/>
            </a:pPr>
            <a:endParaRPr lang="tr-TR" sz="2000" dirty="0">
              <a:latin typeface="Times New Roman" pitchFamily="18" charset="0"/>
              <a:cs typeface="Times New Roman" pitchFamily="18" charset="0"/>
            </a:endParaRPr>
          </a:p>
          <a:p>
            <a:pPr marL="432911" indent="-432911">
              <a:buFont typeface="Wingdings" pitchFamily="2" charset="2"/>
              <a:buChar char="ü"/>
            </a:pPr>
            <a:endParaRPr lang="tr-TR" sz="2000" dirty="0">
              <a:latin typeface="Times New Roman" pitchFamily="18" charset="0"/>
              <a:cs typeface="Times New Roman" pitchFamily="18" charset="0"/>
            </a:endParaRPr>
          </a:p>
          <a:p>
            <a:pPr marL="432911" indent="-432911">
              <a:buFont typeface="Wingdings" pitchFamily="2" charset="2"/>
              <a:buChar char="ü"/>
            </a:pPr>
            <a:endParaRPr lang="tr-TR" sz="2000" dirty="0" smtClean="0">
              <a:latin typeface="Times New Roman" pitchFamily="18" charset="0"/>
              <a:cs typeface="Times New Roman" pitchFamily="18" charset="0"/>
            </a:endParaRPr>
          </a:p>
          <a:p>
            <a:pPr marL="432911" indent="-432911">
              <a:buFont typeface="Wingdings" pitchFamily="2" charset="2"/>
              <a:buChar char="ü"/>
            </a:pPr>
            <a:r>
              <a:rPr lang="tr-TR" sz="2000" dirty="0" smtClean="0">
                <a:latin typeface="Times New Roman" pitchFamily="18" charset="0"/>
                <a:cs typeface="Times New Roman" pitchFamily="18" charset="0"/>
              </a:rPr>
              <a:t>Hedef </a:t>
            </a:r>
            <a:r>
              <a:rPr lang="tr-TR" sz="2000" dirty="0">
                <a:latin typeface="Times New Roman" pitchFamily="18" charset="0"/>
                <a:cs typeface="Times New Roman" pitchFamily="18" charset="0"/>
              </a:rPr>
              <a:t>2023: </a:t>
            </a:r>
            <a:r>
              <a:rPr lang="tr-TR" sz="2000" b="1" dirty="0">
                <a:latin typeface="Times New Roman" pitchFamily="18" charset="0"/>
                <a:cs typeface="Times New Roman" pitchFamily="18" charset="0"/>
              </a:rPr>
              <a:t>14</a:t>
            </a:r>
            <a:r>
              <a:rPr lang="tr-TR" sz="2000" dirty="0">
                <a:latin typeface="Times New Roman" pitchFamily="18" charset="0"/>
                <a:cs typeface="Times New Roman" pitchFamily="18" charset="0"/>
              </a:rPr>
              <a:t> milyona ha</a:t>
            </a:r>
          </a:p>
        </p:txBody>
      </p:sp>
      <p:pic>
        <p:nvPicPr>
          <p:cNvPr id="9" name="Picture 2" descr="http://www.ortadogugazetesi.net/images/haber/HaberRes_38683.jpg.pagespeed.ce.Wn6eVdvUs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6" y="48107"/>
            <a:ext cx="3816424" cy="2444789"/>
          </a:xfrm>
          <a:prstGeom prst="rect">
            <a:avLst/>
          </a:prstGeom>
          <a:noFill/>
          <a:extLst>
            <a:ext uri="{909E8E84-426E-40DD-AFC4-6F175D3DCCD1}">
              <a14:hiddenFill xmlns:a14="http://schemas.microsoft.com/office/drawing/2010/main">
                <a:solidFill>
                  <a:srgbClr val="FFFFFF"/>
                </a:solidFill>
              </a14:hiddenFill>
            </a:ext>
          </a:extLst>
        </p:spPr>
      </p:pic>
      <p:sp>
        <p:nvSpPr>
          <p:cNvPr id="10" name="Sağ Ok 9"/>
          <p:cNvSpPr/>
          <p:nvPr/>
        </p:nvSpPr>
        <p:spPr>
          <a:xfrm>
            <a:off x="114560" y="3890585"/>
            <a:ext cx="2801256" cy="148263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15443" tIns="57722" rIns="115443" bIns="57722" rtlCol="0" anchor="ctr"/>
          <a:lstStyle/>
          <a:p>
            <a:pPr algn="ctr"/>
            <a:r>
              <a:rPr lang="tr-TR" sz="2400" dirty="0" smtClean="0"/>
              <a:t>1 milyon ha/yıl Toplulaştırma</a:t>
            </a:r>
            <a:endParaRPr lang="tr-TR" sz="2400" dirty="0"/>
          </a:p>
        </p:txBody>
      </p:sp>
      <p:sp>
        <p:nvSpPr>
          <p:cNvPr id="11" name="Metin kutusu 10"/>
          <p:cNvSpPr txBox="1"/>
          <p:nvPr/>
        </p:nvSpPr>
        <p:spPr>
          <a:xfrm>
            <a:off x="3841162" y="720354"/>
            <a:ext cx="1547603" cy="609014"/>
          </a:xfrm>
          <a:prstGeom prst="rect">
            <a:avLst/>
          </a:prstGeom>
          <a:noFill/>
        </p:spPr>
        <p:txBody>
          <a:bodyPr wrap="none" lIns="115443" tIns="57722" rIns="115443" bIns="57722" rtlCol="0">
            <a:spAutoFit/>
          </a:bodyPr>
          <a:lstStyle/>
          <a:p>
            <a:r>
              <a:rPr lang="tr-TR" sz="3200" b="1" dirty="0">
                <a:solidFill>
                  <a:srgbClr val="FF0000"/>
                </a:solidFill>
              </a:rPr>
              <a:t>Neden?</a:t>
            </a:r>
          </a:p>
        </p:txBody>
      </p:sp>
      <p:sp>
        <p:nvSpPr>
          <p:cNvPr id="2" name="Metin kutusu 1"/>
          <p:cNvSpPr txBox="1"/>
          <p:nvPr/>
        </p:nvSpPr>
        <p:spPr>
          <a:xfrm>
            <a:off x="4355976" y="3131676"/>
            <a:ext cx="1713033" cy="369332"/>
          </a:xfrm>
          <a:prstGeom prst="rect">
            <a:avLst/>
          </a:prstGeom>
          <a:noFill/>
        </p:spPr>
        <p:txBody>
          <a:bodyPr wrap="none" rtlCol="0">
            <a:spAutoFit/>
          </a:bodyPr>
          <a:lstStyle/>
          <a:p>
            <a:r>
              <a:rPr lang="tr-TR" b="1" dirty="0" smtClean="0">
                <a:solidFill>
                  <a:srgbClr val="1111AF"/>
                </a:solidFill>
              </a:rPr>
              <a:t>7 Parça (</a:t>
            </a:r>
            <a:r>
              <a:rPr lang="tr-TR" b="1" dirty="0" smtClean="0">
                <a:solidFill>
                  <a:srgbClr val="FF0000"/>
                </a:solidFill>
              </a:rPr>
              <a:t>1parça</a:t>
            </a:r>
            <a:r>
              <a:rPr lang="tr-TR" b="1" dirty="0" smtClean="0">
                <a:solidFill>
                  <a:srgbClr val="1111AF"/>
                </a:solidFill>
              </a:rPr>
              <a:t>)</a:t>
            </a:r>
            <a:endParaRPr lang="tr-TR" b="1" dirty="0">
              <a:solidFill>
                <a:srgbClr val="1111AF"/>
              </a:solidFill>
            </a:endParaRPr>
          </a:p>
        </p:txBody>
      </p:sp>
      <p:sp>
        <p:nvSpPr>
          <p:cNvPr id="13" name="Yuvarlatılmış Dikdörtgen 12"/>
          <p:cNvSpPr/>
          <p:nvPr/>
        </p:nvSpPr>
        <p:spPr>
          <a:xfrm>
            <a:off x="3585955" y="5949280"/>
            <a:ext cx="5468063" cy="9266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15443" tIns="57722" rIns="115443" bIns="57722" rtlCol="0" anchor="ctr"/>
          <a:lstStyle/>
          <a:p>
            <a:pPr algn="ctr"/>
            <a:r>
              <a:rPr lang="tr-TR" sz="2400" dirty="0" smtClean="0"/>
              <a:t>Çözüm: Toplulaştırma ile birlikte arazi edinimi ve ölçek büyütme</a:t>
            </a:r>
            <a:endParaRPr lang="tr-TR" sz="2400" dirty="0"/>
          </a:p>
        </p:txBody>
      </p:sp>
      <p:sp>
        <p:nvSpPr>
          <p:cNvPr id="14" name="Yuvarlatılmış Dikdörtgen 13"/>
          <p:cNvSpPr/>
          <p:nvPr/>
        </p:nvSpPr>
        <p:spPr>
          <a:xfrm>
            <a:off x="6516216" y="3429000"/>
            <a:ext cx="2627784" cy="172819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15443" tIns="57722" rIns="115443" bIns="57722" rtlCol="0" anchor="ctr"/>
          <a:lstStyle/>
          <a:p>
            <a:pPr algn="ctr"/>
            <a:r>
              <a:rPr lang="tr-TR" sz="2400" dirty="0" smtClean="0"/>
              <a:t>- Miras </a:t>
            </a:r>
            <a:r>
              <a:rPr lang="tr-TR" sz="2400" dirty="0"/>
              <a:t>ile bölünmeye son</a:t>
            </a:r>
          </a:p>
          <a:p>
            <a:pPr algn="ctr"/>
            <a:r>
              <a:rPr lang="tr-TR" sz="2400" dirty="0" smtClean="0"/>
              <a:t>- Hisselerin </a:t>
            </a:r>
            <a:r>
              <a:rPr lang="tr-TR" sz="2400" dirty="0"/>
              <a:t>devri</a:t>
            </a:r>
          </a:p>
          <a:p>
            <a:pPr algn="ctr"/>
            <a:r>
              <a:rPr lang="tr-TR" sz="2400" dirty="0" smtClean="0"/>
              <a:t>- Arazi </a:t>
            </a:r>
            <a:r>
              <a:rPr lang="tr-TR" sz="2400" dirty="0"/>
              <a:t>bankacılığı</a:t>
            </a:r>
          </a:p>
          <a:p>
            <a:pPr algn="ctr"/>
            <a:r>
              <a:rPr lang="tr-TR" sz="2400" dirty="0"/>
              <a:t>Güçlü işletmeler</a:t>
            </a:r>
          </a:p>
        </p:txBody>
      </p:sp>
      <p:sp>
        <p:nvSpPr>
          <p:cNvPr id="15" name="Sol Ok 14"/>
          <p:cNvSpPr/>
          <p:nvPr/>
        </p:nvSpPr>
        <p:spPr>
          <a:xfrm>
            <a:off x="6044708" y="3861048"/>
            <a:ext cx="471508" cy="43204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15443" tIns="57722" rIns="115443" bIns="57722" rtlCol="0" anchor="ctr"/>
          <a:lstStyle/>
          <a:p>
            <a:pPr algn="ctr"/>
            <a:endParaRPr lang="tr-TR" sz="2400"/>
          </a:p>
        </p:txBody>
      </p:sp>
      <p:sp>
        <p:nvSpPr>
          <p:cNvPr id="16" name="Metin kutusu 15"/>
          <p:cNvSpPr txBox="1"/>
          <p:nvPr/>
        </p:nvSpPr>
        <p:spPr>
          <a:xfrm>
            <a:off x="6804248" y="764704"/>
            <a:ext cx="1667572" cy="2055564"/>
          </a:xfrm>
          <a:prstGeom prst="rect">
            <a:avLst/>
          </a:prstGeom>
          <a:noFill/>
        </p:spPr>
        <p:txBody>
          <a:bodyPr wrap="none" lIns="115443" tIns="57722" rIns="115443" bIns="57722" rtlCol="0">
            <a:spAutoFit/>
          </a:bodyPr>
          <a:lstStyle/>
          <a:p>
            <a:r>
              <a:rPr lang="tr-TR" dirty="0" smtClean="0"/>
              <a:t>İşletme ölçeği?</a:t>
            </a:r>
          </a:p>
          <a:p>
            <a:r>
              <a:rPr lang="tr-TR" dirty="0" err="1" smtClean="0"/>
              <a:t>Hisselilik</a:t>
            </a:r>
            <a:r>
              <a:rPr lang="tr-TR" dirty="0" smtClean="0"/>
              <a:t>?</a:t>
            </a:r>
          </a:p>
          <a:p>
            <a:r>
              <a:rPr lang="tr-TR" dirty="0" smtClean="0"/>
              <a:t>Mekanizasyon?</a:t>
            </a:r>
          </a:p>
          <a:p>
            <a:r>
              <a:rPr lang="tr-TR" dirty="0" smtClean="0"/>
              <a:t>Finansman?</a:t>
            </a:r>
          </a:p>
          <a:p>
            <a:r>
              <a:rPr lang="tr-TR" dirty="0" smtClean="0"/>
              <a:t>Verimlilik?</a:t>
            </a:r>
          </a:p>
          <a:p>
            <a:r>
              <a:rPr lang="tr-TR" dirty="0" smtClean="0"/>
              <a:t>Riskler?</a:t>
            </a:r>
          </a:p>
          <a:p>
            <a:r>
              <a:rPr lang="tr-TR" dirty="0" smtClean="0"/>
              <a:t>Pazarlama?</a:t>
            </a:r>
            <a:endParaRPr lang="tr-TR" dirty="0"/>
          </a:p>
        </p:txBody>
      </p:sp>
    </p:spTree>
    <p:extLst>
      <p:ext uri="{BB962C8B-B14F-4D97-AF65-F5344CB8AC3E}">
        <p14:creationId xmlns:p14="http://schemas.microsoft.com/office/powerpoint/2010/main" val="32693409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5699</TotalTime>
  <Words>2308</Words>
  <Application>Microsoft Office PowerPoint</Application>
  <PresentationFormat>Ekran Gösterisi (4:3)</PresentationFormat>
  <Paragraphs>599</Paragraphs>
  <Slides>33</Slides>
  <Notes>3</Notes>
  <HiddenSlides>0</HiddenSlides>
  <MMClips>0</MMClips>
  <ScaleCrop>false</ScaleCrop>
  <HeadingPairs>
    <vt:vector size="8" baseType="variant">
      <vt:variant>
        <vt:lpstr>Kullanılan Yazı Tipleri</vt:lpstr>
      </vt:variant>
      <vt:variant>
        <vt:i4>9</vt:i4>
      </vt:variant>
      <vt:variant>
        <vt:lpstr>Tema</vt:lpstr>
      </vt:variant>
      <vt:variant>
        <vt:i4>1</vt:i4>
      </vt:variant>
      <vt:variant>
        <vt:lpstr>Eklenmiş OLE Hizmet Programları</vt:lpstr>
      </vt:variant>
      <vt:variant>
        <vt:i4>1</vt:i4>
      </vt:variant>
      <vt:variant>
        <vt:lpstr>Slayt Başlıkları</vt:lpstr>
      </vt:variant>
      <vt:variant>
        <vt:i4>33</vt:i4>
      </vt:variant>
    </vt:vector>
  </HeadingPairs>
  <TitlesOfParts>
    <vt:vector size="44" baseType="lpstr">
      <vt:lpstr>MS PGothic</vt:lpstr>
      <vt:lpstr>Angsana New</vt:lpstr>
      <vt:lpstr>Arial</vt:lpstr>
      <vt:lpstr>Arial Narrow</vt:lpstr>
      <vt:lpstr>Calibri</vt:lpstr>
      <vt:lpstr>Comic Sans MS</vt:lpstr>
      <vt:lpstr>Tahoma</vt:lpstr>
      <vt:lpstr>Times New Roman</vt:lpstr>
      <vt:lpstr>Wingdings</vt:lpstr>
      <vt:lpstr>Ofis Teması</vt:lpstr>
      <vt:lpstr>Bit Eşlem Resmi</vt:lpstr>
      <vt:lpstr>PowerPoint Sunusu</vt:lpstr>
      <vt:lpstr>PowerPoint Sunusu</vt:lpstr>
      <vt:lpstr>PowerPoint Sunusu</vt:lpstr>
      <vt:lpstr>BÖLÜM VE MADDELER</vt:lpstr>
      <vt:lpstr>    5403 SK :  Önemli Çalışma Konuları</vt:lpstr>
      <vt:lpstr>PowerPoint Sunusu</vt:lpstr>
      <vt:lpstr>PowerPoint Sunusu</vt:lpstr>
      <vt:lpstr>PowerPoint Sunusu</vt:lpstr>
      <vt:lpstr>PowerPoint Sunusu</vt:lpstr>
      <vt:lpstr>Neden düzenleme gerekli idi?</vt:lpstr>
      <vt:lpstr>PowerPoint Sunusu</vt:lpstr>
      <vt:lpstr>Kanun Tasarısının Getirdikleri (6537 SK)</vt:lpstr>
      <vt:lpstr>6537 Sayılı Kanun’un Getirdikleri</vt:lpstr>
      <vt:lpstr>    Kanun Uygulamaları   (15.04.2014-  31.12.2016)</vt:lpstr>
      <vt:lpstr>TARIM ARAZİLERİNİN DEĞERLEMESİ  -YASAL DAYANAK-</vt:lpstr>
      <vt:lpstr>ARAZİ EDİNDİRME ÇALIŞMALARI</vt:lpstr>
      <vt:lpstr>ARAZİ EDİNDİRME ÇALIŞMALARI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PİLOT PROJE ALANI Pilot bölge toplam 1159 parselden oluşmakta olup, toplam alan 2400 hektardır. </vt:lpstr>
      <vt:lpstr>PowerPoint Sunusu</vt:lpstr>
      <vt:lpstr>PowerPoint Sunusu</vt:lpstr>
      <vt:lpstr>PowerPoint Sunusu</vt:lpstr>
      <vt:lpstr>Sonuç  ve Öneriler</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6537 Sayılı Kanun Kapsamında</dc:title>
  <dc:creator>Administrator</dc:creator>
  <cp:lastModifiedBy>Rl</cp:lastModifiedBy>
  <cp:revision>396</cp:revision>
  <cp:lastPrinted>2016-03-25T14:02:40Z</cp:lastPrinted>
  <dcterms:created xsi:type="dcterms:W3CDTF">2015-04-09T07:16:37Z</dcterms:created>
  <dcterms:modified xsi:type="dcterms:W3CDTF">2017-02-28T11:44:59Z</dcterms:modified>
</cp:coreProperties>
</file>