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259" r:id="rId3"/>
    <p:sldId id="257" r:id="rId4"/>
    <p:sldId id="266" r:id="rId5"/>
    <p:sldId id="263" r:id="rId6"/>
    <p:sldId id="260" r:id="rId7"/>
    <p:sldId id="261" r:id="rId8"/>
    <p:sldId id="262" r:id="rId9"/>
    <p:sldId id="286" r:id="rId10"/>
    <p:sldId id="287" r:id="rId11"/>
    <p:sldId id="288" r:id="rId12"/>
    <p:sldId id="289" r:id="rId13"/>
    <p:sldId id="270" r:id="rId14"/>
    <p:sldId id="271" r:id="rId15"/>
    <p:sldId id="278" r:id="rId16"/>
    <p:sldId id="277" r:id="rId17"/>
    <p:sldId id="276" r:id="rId18"/>
    <p:sldId id="275" r:id="rId19"/>
    <p:sldId id="274" r:id="rId20"/>
    <p:sldId id="273" r:id="rId21"/>
    <p:sldId id="272" r:id="rId22"/>
    <p:sldId id="282" r:id="rId23"/>
    <p:sldId id="281" r:id="rId24"/>
    <p:sldId id="280" r:id="rId25"/>
    <p:sldId id="279" r:id="rId26"/>
    <p:sldId id="285" r:id="rId27"/>
    <p:sldId id="284" r:id="rId28"/>
    <p:sldId id="283" r:id="rId29"/>
    <p:sldId id="26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AA263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07AF4F-98AA-4C77-90B4-9D80926F52C3}" type="datetimeFigureOut">
              <a:rPr lang="tr-TR" smtClean="0"/>
              <a:pPr/>
              <a:t>24.02.2016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1A7BDE-1ED4-4739-B369-92789A36DAD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C87A0FE-1E50-41A0-884F-354FCF667B49}"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E9DCF6C-E961-4802-9534-F917818B6ABD}"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C249657-F040-46D7-A589-CBE8D57B0572}"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DDBA328-AEDD-4C61-A57B-B919BF7E4B55}"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00E5CD-2A9D-4243-BF56-491499BAE5F2}" type="datetime1">
              <a:rPr lang="tr-TR" smtClean="0"/>
              <a:pPr/>
              <a:t>24.02.2016</a:t>
            </a:fld>
            <a:endParaRPr lang="tr-TR"/>
          </a:p>
        </p:txBody>
      </p:sp>
      <p:sp>
        <p:nvSpPr>
          <p:cNvPr id="6" name="5 Altbilgi Yer Tutucusu"/>
          <p:cNvSpPr>
            <a:spLocks noGrp="1"/>
          </p:cNvSpPr>
          <p:nvPr>
            <p:ph type="ftr" sz="quarter" idx="11"/>
          </p:nvPr>
        </p:nvSpPr>
        <p:spPr/>
        <p:txBody>
          <a:bodyPr/>
          <a:lstStyle/>
          <a:p>
            <a:r>
              <a:rPr lang="tr-TR" smtClean="0"/>
              <a:t>Strateji Geliştirme Daire Başkanlığı</a:t>
            </a:r>
            <a:endParaRPr lang="tr-TR"/>
          </a:p>
        </p:txBody>
      </p:sp>
      <p:sp>
        <p:nvSpPr>
          <p:cNvPr id="7" name="6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8CE053B-D506-4B10-8F3F-5D28F98829ED}" type="datetime1">
              <a:rPr lang="tr-TR" smtClean="0"/>
              <a:pPr/>
              <a:t>24.02.2016</a:t>
            </a:fld>
            <a:endParaRPr lang="tr-TR"/>
          </a:p>
        </p:txBody>
      </p:sp>
      <p:sp>
        <p:nvSpPr>
          <p:cNvPr id="8" name="7 Altbilgi Yer Tutucusu"/>
          <p:cNvSpPr>
            <a:spLocks noGrp="1"/>
          </p:cNvSpPr>
          <p:nvPr>
            <p:ph type="ftr" sz="quarter" idx="11"/>
          </p:nvPr>
        </p:nvSpPr>
        <p:spPr/>
        <p:txBody>
          <a:bodyPr/>
          <a:lstStyle/>
          <a:p>
            <a:r>
              <a:rPr lang="tr-TR" smtClean="0"/>
              <a:t>Strateji Geliştirme Daire Başkanlığı</a:t>
            </a:r>
            <a:endParaRPr lang="tr-TR"/>
          </a:p>
        </p:txBody>
      </p:sp>
      <p:sp>
        <p:nvSpPr>
          <p:cNvPr id="9" name="8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2CA3602-AF97-4A8A-8765-FDC55A7E80BF}" type="datetime1">
              <a:rPr lang="tr-TR" smtClean="0"/>
              <a:pPr/>
              <a:t>24.02.2016</a:t>
            </a:fld>
            <a:endParaRPr lang="tr-TR"/>
          </a:p>
        </p:txBody>
      </p:sp>
      <p:sp>
        <p:nvSpPr>
          <p:cNvPr id="4" name="3 Altbilgi Yer Tutucusu"/>
          <p:cNvSpPr>
            <a:spLocks noGrp="1"/>
          </p:cNvSpPr>
          <p:nvPr>
            <p:ph type="ftr" sz="quarter" idx="11"/>
          </p:nvPr>
        </p:nvSpPr>
        <p:spPr/>
        <p:txBody>
          <a:bodyPr/>
          <a:lstStyle/>
          <a:p>
            <a:r>
              <a:rPr lang="tr-TR" smtClean="0"/>
              <a:t>Strateji Geliştirme Daire Başkanlığı</a:t>
            </a:r>
            <a:endParaRPr lang="tr-TR"/>
          </a:p>
        </p:txBody>
      </p:sp>
      <p:sp>
        <p:nvSpPr>
          <p:cNvPr id="5" name="4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D96041B-24DE-4284-8E48-49FFF582AE72}" type="datetime1">
              <a:rPr lang="tr-TR" smtClean="0"/>
              <a:pPr/>
              <a:t>24.02.2016</a:t>
            </a:fld>
            <a:endParaRPr lang="tr-TR"/>
          </a:p>
        </p:txBody>
      </p:sp>
      <p:sp>
        <p:nvSpPr>
          <p:cNvPr id="3" name="2 Altbilgi Yer Tutucusu"/>
          <p:cNvSpPr>
            <a:spLocks noGrp="1"/>
          </p:cNvSpPr>
          <p:nvPr>
            <p:ph type="ftr" sz="quarter" idx="11"/>
          </p:nvPr>
        </p:nvSpPr>
        <p:spPr/>
        <p:txBody>
          <a:bodyPr/>
          <a:lstStyle/>
          <a:p>
            <a:r>
              <a:rPr lang="tr-TR" smtClean="0"/>
              <a:t>Strateji Geliştirme Daire Başkanlığı</a:t>
            </a:r>
            <a:endParaRPr lang="tr-TR"/>
          </a:p>
        </p:txBody>
      </p:sp>
      <p:sp>
        <p:nvSpPr>
          <p:cNvPr id="4" name="3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8895884-8352-4316-BEE2-11B7054BD3FA}" type="datetime1">
              <a:rPr lang="tr-TR" smtClean="0"/>
              <a:pPr/>
              <a:t>24.02.2016</a:t>
            </a:fld>
            <a:endParaRPr lang="tr-TR"/>
          </a:p>
        </p:txBody>
      </p:sp>
      <p:sp>
        <p:nvSpPr>
          <p:cNvPr id="6" name="5 Altbilgi Yer Tutucusu"/>
          <p:cNvSpPr>
            <a:spLocks noGrp="1"/>
          </p:cNvSpPr>
          <p:nvPr>
            <p:ph type="ftr" sz="quarter" idx="11"/>
          </p:nvPr>
        </p:nvSpPr>
        <p:spPr/>
        <p:txBody>
          <a:bodyPr/>
          <a:lstStyle/>
          <a:p>
            <a:r>
              <a:rPr lang="tr-TR" smtClean="0"/>
              <a:t>Strateji Geliştirme Daire Başkanlığı</a:t>
            </a:r>
            <a:endParaRPr lang="tr-TR"/>
          </a:p>
        </p:txBody>
      </p:sp>
      <p:sp>
        <p:nvSpPr>
          <p:cNvPr id="7" name="6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5CFA790-287B-41C0-95B0-69EB1C00CFE3}" type="datetime1">
              <a:rPr lang="tr-TR" smtClean="0"/>
              <a:pPr/>
              <a:t>24.02.2016</a:t>
            </a:fld>
            <a:endParaRPr lang="tr-TR"/>
          </a:p>
        </p:txBody>
      </p:sp>
      <p:sp>
        <p:nvSpPr>
          <p:cNvPr id="6" name="5 Altbilgi Yer Tutucusu"/>
          <p:cNvSpPr>
            <a:spLocks noGrp="1"/>
          </p:cNvSpPr>
          <p:nvPr>
            <p:ph type="ftr" sz="quarter" idx="11"/>
          </p:nvPr>
        </p:nvSpPr>
        <p:spPr/>
        <p:txBody>
          <a:bodyPr/>
          <a:lstStyle/>
          <a:p>
            <a:r>
              <a:rPr lang="tr-TR" smtClean="0"/>
              <a:t>Strateji Geliştirme Daire Başkanlığı</a:t>
            </a:r>
            <a:endParaRPr lang="tr-TR"/>
          </a:p>
        </p:txBody>
      </p:sp>
      <p:sp>
        <p:nvSpPr>
          <p:cNvPr id="7" name="6 Slayt Numarası Yer Tutucusu"/>
          <p:cNvSpPr>
            <a:spLocks noGrp="1"/>
          </p:cNvSpPr>
          <p:nvPr>
            <p:ph type="sldNum" sz="quarter" idx="12"/>
          </p:nvPr>
        </p:nvSpPr>
        <p:spPr/>
        <p:txBody>
          <a:bodyPr/>
          <a:lstStyle/>
          <a:p>
            <a:fld id="{035AD7E7-15D5-41BC-94B0-1E5B1D21C30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3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5856AD-C5D8-41AC-9DDF-655B144FFD10}" type="datetime1">
              <a:rPr lang="tr-TR" smtClean="0"/>
              <a:pPr/>
              <a:t>24.02.2016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Strateji Geliştirme Daire Başkanlığı</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AD7E7-15D5-41BC-94B0-1E5B1D21C30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2428868"/>
            <a:ext cx="7772400" cy="1470025"/>
          </a:xfrm>
        </p:spPr>
        <p:txBody>
          <a:bodyPr>
            <a:normAutofit fontScale="90000"/>
          </a:bodyPr>
          <a:lstStyle/>
          <a:p>
            <a:r>
              <a:rPr lang="tr-TR" sz="8800" dirty="0" smtClean="0">
                <a:solidFill>
                  <a:srgbClr val="00B0F0"/>
                </a:solidFill>
              </a:rPr>
              <a:t>İÇ KONTROL SİSTEMİ</a:t>
            </a:r>
            <a:endParaRPr lang="tr-TR" sz="8800" dirty="0">
              <a:solidFill>
                <a:srgbClr val="00B0F0"/>
              </a:solidFill>
            </a:endParaRPr>
          </a:p>
        </p:txBody>
      </p:sp>
      <p:sp>
        <p:nvSpPr>
          <p:cNvPr id="3" name="2 Alt Başlık"/>
          <p:cNvSpPr>
            <a:spLocks noGrp="1"/>
          </p:cNvSpPr>
          <p:nvPr>
            <p:ph type="subTitle" idx="1"/>
          </p:nvPr>
        </p:nvSpPr>
        <p:spPr>
          <a:xfrm>
            <a:off x="1371600" y="5143512"/>
            <a:ext cx="6400800" cy="495288"/>
          </a:xfrm>
        </p:spPr>
        <p:txBody>
          <a:bodyPr>
            <a:normAutofit fontScale="92500" lnSpcReduction="20000"/>
          </a:bodyPr>
          <a:lstStyle/>
          <a:p>
            <a:r>
              <a:rPr lang="tr-TR" dirty="0" smtClean="0">
                <a:solidFill>
                  <a:schemeClr val="accent6">
                    <a:lumMod val="75000"/>
                  </a:schemeClr>
                </a:solidFill>
              </a:rPr>
              <a:t>Strateji Geliştirme Daire Başkanlığı</a:t>
            </a:r>
            <a:endParaRPr lang="tr-TR"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Autofit/>
          </a:bodyPr>
          <a:lstStyle/>
          <a:p>
            <a:r>
              <a:rPr lang="tr-TR" sz="4000" b="1" dirty="0" smtClean="0">
                <a:solidFill>
                  <a:srgbClr val="FF0000"/>
                </a:solidFill>
              </a:rPr>
              <a:t>İç Kontrolün Bileşenleri (1)</a:t>
            </a:r>
          </a:p>
        </p:txBody>
      </p:sp>
      <p:sp>
        <p:nvSpPr>
          <p:cNvPr id="3" name="2 İçerik Yer Tutucusu"/>
          <p:cNvSpPr>
            <a:spLocks noGrp="1"/>
          </p:cNvSpPr>
          <p:nvPr>
            <p:ph idx="1"/>
          </p:nvPr>
        </p:nvSpPr>
        <p:spPr/>
        <p:txBody>
          <a:bodyPr>
            <a:normAutofit fontScale="92500" lnSpcReduction="20000"/>
          </a:bodyPr>
          <a:lstStyle/>
          <a:p>
            <a:pPr>
              <a:buNone/>
            </a:pPr>
            <a:r>
              <a:rPr lang="tr-TR" dirty="0" smtClean="0"/>
              <a:t>	</a:t>
            </a:r>
            <a:r>
              <a:rPr lang="tr-TR" b="1" dirty="0" smtClean="0">
                <a:solidFill>
                  <a:srgbClr val="0070C0"/>
                </a:solidFill>
              </a:rPr>
              <a:t>1- Kontrol ortamı: </a:t>
            </a:r>
          </a:p>
          <a:p>
            <a:pPr algn="just">
              <a:buNone/>
            </a:pPr>
            <a:r>
              <a:rPr lang="tr-TR" dirty="0" smtClean="0"/>
              <a:t>	İdarenin yöneticileri ve çalışanlarının iç kontrole olumlu bir bakış sağlaması, etik değerlere ve dürüst bir yönetim anlayışına sahip olması esastır. </a:t>
            </a:r>
          </a:p>
          <a:p>
            <a:pPr algn="just">
              <a:buNone/>
            </a:pPr>
            <a:r>
              <a:rPr lang="tr-TR" dirty="0" smtClean="0"/>
              <a:t>	Performans esaslı yönetim anlayışı çerçevesinde görev, yetki ve sorumlulukların uzmanlığa önem verilerek bilgili ve yeterli kişilere verilmesi ve personelin performansının değerlendirilmesi sağlanır. </a:t>
            </a:r>
          </a:p>
          <a:p>
            <a:pPr algn="just">
              <a:buNone/>
            </a:pPr>
            <a:r>
              <a:rPr lang="tr-TR" dirty="0" smtClean="0"/>
              <a:t>	İdarenin organizasyon yapısı ile personelin görev, yetki ve sorumlulukları açık bir şekilde belirlenir.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dirty="0" smtClean="0"/>
              <a:t>Strateji Geliştirme Daire Başkanlığı</a:t>
            </a:r>
            <a:endParaRPr lang="tr-TR" dirty="0"/>
          </a:p>
        </p:txBody>
      </p:sp>
      <p:sp>
        <p:nvSpPr>
          <p:cNvPr id="6" name="5 Slayt Numarası Yer Tutucusu"/>
          <p:cNvSpPr>
            <a:spLocks noGrp="1"/>
          </p:cNvSpPr>
          <p:nvPr>
            <p:ph type="sldNum" sz="quarter" idx="12"/>
          </p:nvPr>
        </p:nvSpPr>
        <p:spPr/>
        <p:txBody>
          <a:bodyPr/>
          <a:lstStyle/>
          <a:p>
            <a:fld id="{035AD7E7-15D5-41BC-94B0-1E5B1D21C300}" type="slidenum">
              <a:rPr lang="tr-TR" smtClean="0"/>
              <a:pPr/>
              <a:t>10</a:t>
            </a:fld>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İç Kontrolün Bileşenleri (2)</a:t>
            </a:r>
            <a:endParaRPr lang="tr-TR" dirty="0"/>
          </a:p>
        </p:txBody>
      </p:sp>
      <p:sp>
        <p:nvSpPr>
          <p:cNvPr id="3" name="2 İçerik Yer Tutucusu"/>
          <p:cNvSpPr>
            <a:spLocks noGrp="1"/>
          </p:cNvSpPr>
          <p:nvPr>
            <p:ph idx="1"/>
          </p:nvPr>
        </p:nvSpPr>
        <p:spPr/>
        <p:txBody>
          <a:bodyPr>
            <a:normAutofit fontScale="85000" lnSpcReduction="10000"/>
          </a:bodyPr>
          <a:lstStyle/>
          <a:p>
            <a:pPr algn="just">
              <a:buNone/>
            </a:pPr>
            <a:r>
              <a:rPr lang="tr-TR" b="1" dirty="0" smtClean="0">
                <a:solidFill>
                  <a:srgbClr val="0070C0"/>
                </a:solidFill>
              </a:rPr>
              <a:t>	2- Risk değerlendirmesi: </a:t>
            </a:r>
          </a:p>
          <a:p>
            <a:pPr algn="just">
              <a:buNone/>
            </a:pPr>
            <a:r>
              <a:rPr lang="tr-TR" dirty="0" smtClean="0"/>
              <a:t>	Risk değerlendirmesi, mevcut koşullarda meydana gelen değişiklikler dikkate alınarak gerçekleştirilen ve süreklilik arz eden bir faaliyettir. </a:t>
            </a:r>
          </a:p>
          <a:p>
            <a:pPr algn="just">
              <a:buNone/>
            </a:pPr>
            <a:r>
              <a:rPr lang="tr-TR" dirty="0" smtClean="0"/>
              <a:t>	İdare, stratejik planında ve performans programında belirlenen amaç ve hedeflerine ulaşmak için iç ve dış nedenlerden kaynaklanan riskleri değerlendirir. </a:t>
            </a:r>
          </a:p>
          <a:p>
            <a:pPr algn="just">
              <a:buNone/>
            </a:pPr>
            <a:r>
              <a:rPr lang="tr-TR" dirty="0" smtClean="0"/>
              <a:t>	</a:t>
            </a:r>
            <a:r>
              <a:rPr lang="tr-TR" b="1" dirty="0" smtClean="0">
                <a:solidFill>
                  <a:srgbClr val="0070C0"/>
                </a:solidFill>
              </a:rPr>
              <a:t>3- Kontrol faaliyetleri: </a:t>
            </a:r>
          </a:p>
          <a:p>
            <a:pPr algn="just">
              <a:buNone/>
            </a:pPr>
            <a:r>
              <a:rPr lang="tr-TR" dirty="0" smtClean="0"/>
              <a:t>	Önleyici, tespit edici ve düzeltici her türlü kontrol faaliyeti belirlenir ve uygulanır.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11</a:t>
            </a:fld>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İç Kontrolün Bileşenleri (3)</a:t>
            </a:r>
            <a:endParaRPr lang="tr-TR" dirty="0"/>
          </a:p>
        </p:txBody>
      </p:sp>
      <p:sp>
        <p:nvSpPr>
          <p:cNvPr id="3" name="2 İçerik Yer Tutucusu"/>
          <p:cNvSpPr>
            <a:spLocks noGrp="1"/>
          </p:cNvSpPr>
          <p:nvPr>
            <p:ph idx="1"/>
          </p:nvPr>
        </p:nvSpPr>
        <p:spPr/>
        <p:txBody>
          <a:bodyPr/>
          <a:lstStyle/>
          <a:p>
            <a:pPr>
              <a:buNone/>
            </a:pPr>
            <a:r>
              <a:rPr lang="tr-TR" dirty="0" smtClean="0"/>
              <a:t>	</a:t>
            </a:r>
            <a:r>
              <a:rPr lang="tr-TR" b="1" dirty="0" smtClean="0">
                <a:solidFill>
                  <a:srgbClr val="0070C0"/>
                </a:solidFill>
              </a:rPr>
              <a:t>4- Bilgi ve iletişim: </a:t>
            </a:r>
          </a:p>
          <a:p>
            <a:pPr>
              <a:buNone/>
            </a:pPr>
            <a:r>
              <a:rPr lang="tr-TR" dirty="0" smtClean="0"/>
              <a:t>	İdarenin ihtiyaç duyacağı her türlü bilgi uygun bir şekilde kaydedilir, tasnif edilir ve ilgililerin iç kontrol ile diğer sorumluluklarını yerine getirebilecekleri bir şekilde ve sürede iletilir.</a:t>
            </a:r>
          </a:p>
          <a:p>
            <a:pPr>
              <a:buNone/>
            </a:pPr>
            <a:r>
              <a:rPr lang="tr-TR" dirty="0" smtClean="0"/>
              <a:t>	</a:t>
            </a:r>
            <a:r>
              <a:rPr lang="tr-TR" b="1" dirty="0" smtClean="0">
                <a:solidFill>
                  <a:srgbClr val="0070C0"/>
                </a:solidFill>
              </a:rPr>
              <a:t>5- Gözetim: </a:t>
            </a:r>
          </a:p>
          <a:p>
            <a:pPr>
              <a:buNone/>
            </a:pPr>
            <a:r>
              <a:rPr lang="tr-TR" dirty="0" smtClean="0"/>
              <a:t>	İç kontrol sistem ve faaliyetleri sürekli izlenir, gözden geçirilir ve değerlendirilir.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 1. Kontrol Ortamı Standartları</a:t>
            </a:r>
            <a:endParaRPr lang="tr-TR" dirty="0">
              <a:solidFill>
                <a:srgbClr val="FF0000"/>
              </a:solidFill>
            </a:endParaRPr>
          </a:p>
        </p:txBody>
      </p:sp>
      <p:sp>
        <p:nvSpPr>
          <p:cNvPr id="3" name="2 İçerik Yer Tutucusu"/>
          <p:cNvSpPr>
            <a:spLocks noGrp="1"/>
          </p:cNvSpPr>
          <p:nvPr>
            <p:ph idx="1"/>
          </p:nvPr>
        </p:nvSpPr>
        <p:spPr/>
        <p:txBody>
          <a:bodyPr>
            <a:noAutofit/>
          </a:bodyPr>
          <a:lstStyle/>
          <a:p>
            <a:pPr algn="just">
              <a:buNone/>
            </a:pPr>
            <a:r>
              <a:rPr lang="tr-TR" sz="2000" b="1" dirty="0" smtClean="0"/>
              <a:t>	</a:t>
            </a:r>
            <a:r>
              <a:rPr lang="tr-TR" sz="2000" b="1" dirty="0" smtClean="0">
                <a:solidFill>
                  <a:srgbClr val="0000FF"/>
                </a:solidFill>
              </a:rPr>
              <a:t>Standart: 1. Etik Değerler ve Dürüstlük</a:t>
            </a:r>
          </a:p>
          <a:p>
            <a:pPr algn="just"/>
            <a:endParaRPr lang="tr-TR" sz="900" dirty="0" smtClean="0"/>
          </a:p>
          <a:p>
            <a:pPr algn="just"/>
            <a:r>
              <a:rPr lang="tr-TR" sz="2000" dirty="0" smtClean="0"/>
              <a:t>1.1. İç kontrol sistemi ve işleyişi yönetici ve personel tarafından sahiplenilmeli ve desteklenmelidir.</a:t>
            </a:r>
          </a:p>
          <a:p>
            <a:pPr algn="just"/>
            <a:r>
              <a:rPr lang="tr-TR" sz="2000" dirty="0" smtClean="0"/>
              <a:t>1.2. İdarenin yöneticileri iç kontrol sisteminin uygulanmasında personele örnek olmalıdırlar.</a:t>
            </a:r>
          </a:p>
          <a:p>
            <a:pPr algn="just"/>
            <a:r>
              <a:rPr lang="tr-TR" sz="2000" dirty="0" smtClean="0"/>
              <a:t>1.3. 	Etik kurallar bilinmeli ve tüm faaliyetlerde bu kurallara uyulmalıdır.</a:t>
            </a:r>
          </a:p>
          <a:p>
            <a:pPr algn="just"/>
            <a:r>
              <a:rPr lang="tr-TR" sz="2000" dirty="0" smtClean="0"/>
              <a:t>1.4.	Faaliyetlerde dürüstlük, saydamlık ve hesap verebilirlik sağlanmalıdır.</a:t>
            </a:r>
          </a:p>
          <a:p>
            <a:pPr algn="just"/>
            <a:r>
              <a:rPr lang="tr-TR" sz="2000" dirty="0" smtClean="0"/>
              <a:t>1.5. İdarenin personeline ve hizmet verilenlere adil ve eşit davranılmalıdır.</a:t>
            </a:r>
          </a:p>
          <a:p>
            <a:pPr algn="just"/>
            <a:r>
              <a:rPr lang="tr-TR" sz="2000" dirty="0" smtClean="0"/>
              <a:t>1.6. İdarenin faaliyetlerine ilişkin tüm bilgi ve belgeler doğru, tam ve güvenilir olmalıdır</a:t>
            </a:r>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dirty="0"/>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1. Kontrol Ortamı Standartları</a:t>
            </a:r>
            <a:endParaRPr lang="tr-TR" dirty="0"/>
          </a:p>
        </p:txBody>
      </p:sp>
      <p:sp>
        <p:nvSpPr>
          <p:cNvPr id="3" name="2 İçerik Yer Tutucusu"/>
          <p:cNvSpPr>
            <a:spLocks noGrp="1"/>
          </p:cNvSpPr>
          <p:nvPr>
            <p:ph idx="1"/>
          </p:nvPr>
        </p:nvSpPr>
        <p:spPr/>
        <p:txBody>
          <a:bodyPr>
            <a:normAutofit fontScale="55000" lnSpcReduction="20000"/>
          </a:bodyPr>
          <a:lstStyle/>
          <a:p>
            <a:pPr>
              <a:buNone/>
            </a:pPr>
            <a:r>
              <a:rPr lang="tr-TR" b="1" dirty="0" smtClean="0"/>
              <a:t>	</a:t>
            </a:r>
            <a:r>
              <a:rPr lang="tr-TR" b="1" dirty="0" smtClean="0">
                <a:solidFill>
                  <a:srgbClr val="0000FF"/>
                </a:solidFill>
              </a:rPr>
              <a:t>Standart: 2. Misyon, organizasyon yapısı ve görevler</a:t>
            </a:r>
          </a:p>
          <a:p>
            <a:endParaRPr lang="tr-TR" sz="1600" dirty="0" smtClean="0"/>
          </a:p>
          <a:p>
            <a:pPr algn="just"/>
            <a:r>
              <a:rPr lang="tr-TR" dirty="0" smtClean="0"/>
              <a:t>2.1. 	İdarenin misyonu yazılı olarak belirlenmeli, duyurulmalı ve personel tarafından benimsenmesi sağlanmalıdır.</a:t>
            </a:r>
          </a:p>
          <a:p>
            <a:pPr algn="just"/>
            <a:r>
              <a:rPr lang="tr-TR" dirty="0" smtClean="0"/>
              <a:t> 2.2. 	Misyonun gerçekleştirilmesini sağlamak üzere idare birimleri ve alt birimlerince yürütülecek görevler yazılı olarak tanımlanmalı ve duyurulmalıdır.</a:t>
            </a:r>
          </a:p>
          <a:p>
            <a:pPr algn="just"/>
            <a:r>
              <a:rPr lang="tr-TR" dirty="0" smtClean="0"/>
              <a:t>2.3.	 İdare birimlerinde personelin görevlerini ve bu görevlere ilişkin yetki ve sorumluluklarını kapsayan görev dağılım çizelgesi oluşturulmalı ve personele bildirilmelidir.</a:t>
            </a:r>
          </a:p>
          <a:p>
            <a:pPr algn="just"/>
            <a:r>
              <a:rPr lang="tr-TR" dirty="0" smtClean="0"/>
              <a:t>2.4.	 İdarenin ve birimlerinin teşkilat şeması olmalı ve buna bağlı olarak fonksiyonel görev dağılımı belirlenmelidir.</a:t>
            </a:r>
          </a:p>
          <a:p>
            <a:pPr algn="just"/>
            <a:r>
              <a:rPr lang="tr-TR" dirty="0" smtClean="0"/>
              <a:t>2.5. 	İdarenin ve birimlerinin organizasyon yapısı, temel yetki ve sorumluluk dağılımı, hesap verebilirlik ve uygun raporlama ilişkisini gösterecek şekilde olmalıdır.</a:t>
            </a:r>
          </a:p>
          <a:p>
            <a:pPr algn="just"/>
            <a:r>
              <a:rPr lang="tr-TR" dirty="0" smtClean="0"/>
              <a:t>2.6. 	İdarenin yöneticileri, faaliyetlerin yürütülmesinde hassas görevlere ilişkin prosedürleri belirlemeli ve personele duyurmalıdır.</a:t>
            </a:r>
          </a:p>
          <a:p>
            <a:pPr algn="just"/>
            <a:r>
              <a:rPr lang="tr-TR" dirty="0" smtClean="0"/>
              <a:t>2.7. 	Her düzeydeki yöneticiler verilen görevlerin sonucunu izlemeye yönelik mekanizmalar oluşturmalıdır.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14</a:t>
            </a:fld>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1. Kontrol Ortamı Standartları</a:t>
            </a:r>
            <a:endParaRPr lang="tr-TR" dirty="0"/>
          </a:p>
        </p:txBody>
      </p:sp>
      <p:sp>
        <p:nvSpPr>
          <p:cNvPr id="3" name="2 İçerik Yer Tutucusu"/>
          <p:cNvSpPr>
            <a:spLocks noGrp="1"/>
          </p:cNvSpPr>
          <p:nvPr>
            <p:ph idx="1"/>
          </p:nvPr>
        </p:nvSpPr>
        <p:spPr>
          <a:xfrm>
            <a:off x="457200" y="1500174"/>
            <a:ext cx="8229600" cy="4786346"/>
          </a:xfrm>
        </p:spPr>
        <p:txBody>
          <a:bodyPr>
            <a:normAutofit fontScale="25000" lnSpcReduction="20000"/>
          </a:bodyPr>
          <a:lstStyle/>
          <a:p>
            <a:pPr algn="just">
              <a:buNone/>
            </a:pPr>
            <a:r>
              <a:rPr lang="tr-TR" sz="6800" b="1" dirty="0" smtClean="0"/>
              <a:t>	</a:t>
            </a:r>
            <a:r>
              <a:rPr lang="tr-TR" sz="6800" b="1" dirty="0" smtClean="0">
                <a:solidFill>
                  <a:srgbClr val="0000FF"/>
                </a:solidFill>
              </a:rPr>
              <a:t>Standart: 3. Personelin yeterliliği ve performansı</a:t>
            </a:r>
          </a:p>
          <a:p>
            <a:pPr algn="just"/>
            <a:endParaRPr lang="tr-TR" sz="3600" dirty="0" smtClean="0"/>
          </a:p>
          <a:p>
            <a:pPr algn="just"/>
            <a:r>
              <a:rPr lang="tr-TR" sz="6800" dirty="0" smtClean="0"/>
              <a:t>3.1.	 İnsan kaynakları yönetimi, idarenin amaç ve hedeflerinin gerçekleşmesini sağlamaya yönelik olmalıdır.</a:t>
            </a:r>
          </a:p>
          <a:p>
            <a:pPr algn="just"/>
            <a:r>
              <a:rPr lang="tr-TR" sz="6800" dirty="0" smtClean="0"/>
              <a:t>3.2.	 İdarenin yönetici ve personeli görevlerini etkin ve etkili bir şekilde yürütebilecek bilgi, deneyim ve yeteneğe sahip olmalıdır.</a:t>
            </a:r>
          </a:p>
          <a:p>
            <a:pPr algn="just"/>
            <a:r>
              <a:rPr lang="tr-TR" sz="6800" dirty="0" smtClean="0"/>
              <a:t>3.3. 	Mesleki yeterliliğe önem verilmeli ve her görev için en uygun personel seçilmelidir.</a:t>
            </a:r>
          </a:p>
          <a:p>
            <a:pPr algn="just"/>
            <a:r>
              <a:rPr lang="tr-TR" sz="6800" dirty="0" smtClean="0"/>
              <a:t>3.4.	 Personelin işe alınması ile görevinde ilerleme ve yükselmesinde liyakat ilkesine uyulmalı ve bireysel performansı göz önünde bulundurulmalıdır.</a:t>
            </a:r>
          </a:p>
          <a:p>
            <a:pPr algn="just"/>
            <a:r>
              <a:rPr lang="tr-TR" sz="6800" dirty="0" smtClean="0"/>
              <a:t>3.5. 	Her görev için gerekli eğitim ihtiyacı belirlenmeli, bu ihtiyacı giderecek eğitim faaliyetleri her yıl planlanarak yürütülmeli ve gerektiğinde güncellenmelidir.</a:t>
            </a:r>
          </a:p>
          <a:p>
            <a:pPr algn="just"/>
            <a:r>
              <a:rPr lang="tr-TR" sz="6800" dirty="0" smtClean="0"/>
              <a:t>3.6. 	Personelin yeterliliği ve performansı bağlı olduğu yöneticisi tarafından en az yılda bir kez değerlendirilmeli ve değerlendirme sonuçları personel ile görüşülmelidir.</a:t>
            </a:r>
          </a:p>
          <a:p>
            <a:pPr algn="just"/>
            <a:r>
              <a:rPr lang="tr-TR" sz="6800" dirty="0" smtClean="0"/>
              <a:t>3.7. 	Performans değerlendirmesine göre performansı yetersiz bulunan personelin performansını geliştirmeye yönelik önlemler alınmalı, yüksek performans gösteren personel için ödüllendirme mekanizmaları geliştirilmelidir.</a:t>
            </a:r>
          </a:p>
          <a:p>
            <a:pPr algn="just"/>
            <a:r>
              <a:rPr lang="tr-TR" sz="6800" dirty="0" smtClean="0"/>
              <a:t>3.8. 	Personel istihdamı, yer değiştirme, üst görevlere atanma, eğitim, performans değerlendirmesi, özlük hakları gibi insan kaynakları yönetimine ilişkin önemli hususlar yazılı olarak belirlenmiş olmalı ve personele duyurulmalıdır.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15</a:t>
            </a:fld>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1. Kontrol Ortamı Standartları</a:t>
            </a:r>
            <a:endParaRPr lang="tr-TR" dirty="0"/>
          </a:p>
        </p:txBody>
      </p:sp>
      <p:sp>
        <p:nvSpPr>
          <p:cNvPr id="3" name="2 İçerik Yer Tutucusu"/>
          <p:cNvSpPr>
            <a:spLocks noGrp="1"/>
          </p:cNvSpPr>
          <p:nvPr>
            <p:ph idx="1"/>
          </p:nvPr>
        </p:nvSpPr>
        <p:spPr/>
        <p:txBody>
          <a:bodyPr>
            <a:normAutofit fontScale="70000" lnSpcReduction="20000"/>
          </a:bodyPr>
          <a:lstStyle/>
          <a:p>
            <a:pPr algn="just">
              <a:buNone/>
            </a:pPr>
            <a:r>
              <a:rPr lang="tr-TR" sz="3300" b="1" dirty="0" smtClean="0"/>
              <a:t>	</a:t>
            </a:r>
            <a:r>
              <a:rPr lang="tr-TR" sz="3300" b="1" dirty="0" smtClean="0">
                <a:solidFill>
                  <a:srgbClr val="0000FF"/>
                </a:solidFill>
              </a:rPr>
              <a:t>Standart: 4. Yetki Devri</a:t>
            </a:r>
          </a:p>
          <a:p>
            <a:pPr algn="just"/>
            <a:endParaRPr lang="tr-TR" sz="1300" dirty="0" smtClean="0"/>
          </a:p>
          <a:p>
            <a:pPr algn="just"/>
            <a:r>
              <a:rPr lang="tr-TR" sz="3300" dirty="0" smtClean="0"/>
              <a:t>4.1. 	İş akış süreçlerindeki imza ve onay mercileri belirlenmeli ve personele duyurulmalıdır.</a:t>
            </a:r>
          </a:p>
          <a:p>
            <a:pPr algn="just"/>
            <a:r>
              <a:rPr lang="tr-TR" sz="3300" dirty="0" smtClean="0"/>
              <a:t>4.2. 	Yetki devirleri, üst yönetici tarafından belirlenen esaslar çerçevesinde devredilen yetkinin sınırlarını gösterecek şekilde yazılı olarak belirlenmeli ve ilgililere bildirilmelidir.</a:t>
            </a:r>
          </a:p>
          <a:p>
            <a:pPr algn="just"/>
            <a:r>
              <a:rPr lang="tr-TR" sz="3300" dirty="0" smtClean="0"/>
              <a:t>4.3. 	Yetki devri, devredilen yetkinin önemi ile uyumlu olmalıdır.</a:t>
            </a:r>
          </a:p>
          <a:p>
            <a:pPr algn="just"/>
            <a:r>
              <a:rPr lang="tr-TR" sz="3300" dirty="0" smtClean="0"/>
              <a:t>4.4. 	Yetki devredilen personel görevin gerektirdiği bilgi, deneyim ve yeteneğe sahip olmalıdır.</a:t>
            </a:r>
          </a:p>
          <a:p>
            <a:pPr algn="just"/>
            <a:r>
              <a:rPr lang="tr-TR" sz="3300" dirty="0" smtClean="0"/>
              <a:t>4.5. 	Yetki devredilen personel, yetkinin kullanımına ilişkin olarak belli dönemlerde yetki devredene bilgi vermeli, yetki devreden ise bu bilgiyi aramalıdır.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16</a:t>
            </a:fld>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857232"/>
            <a:ext cx="9144000" cy="560406"/>
          </a:xfrm>
        </p:spPr>
        <p:txBody>
          <a:bodyPr>
            <a:normAutofit fontScale="90000"/>
          </a:bodyPr>
          <a:lstStyle/>
          <a:p>
            <a:r>
              <a:rPr lang="tr-TR" b="1" dirty="0" smtClean="0">
                <a:solidFill>
                  <a:srgbClr val="FF0000"/>
                </a:solidFill>
              </a:rPr>
              <a:t>2. Risk Değerlendirme Standartları</a:t>
            </a:r>
            <a:endParaRPr lang="tr-TR" dirty="0">
              <a:solidFill>
                <a:srgbClr val="FF0000"/>
              </a:solidFill>
            </a:endParaRPr>
          </a:p>
        </p:txBody>
      </p:sp>
      <p:sp>
        <p:nvSpPr>
          <p:cNvPr id="3" name="2 İçerik Yer Tutucusu"/>
          <p:cNvSpPr>
            <a:spLocks noGrp="1"/>
          </p:cNvSpPr>
          <p:nvPr>
            <p:ph idx="1"/>
          </p:nvPr>
        </p:nvSpPr>
        <p:spPr/>
        <p:txBody>
          <a:bodyPr>
            <a:normAutofit fontScale="62500" lnSpcReduction="20000"/>
          </a:bodyPr>
          <a:lstStyle/>
          <a:p>
            <a:pPr>
              <a:buNone/>
            </a:pPr>
            <a:r>
              <a:rPr lang="tr-TR" b="1" dirty="0" smtClean="0">
                <a:solidFill>
                  <a:srgbClr val="0000FF"/>
                </a:solidFill>
              </a:rPr>
              <a:t>	Standart: 5. Planlama ve Programlama</a:t>
            </a:r>
          </a:p>
          <a:p>
            <a:endParaRPr lang="tr-TR" sz="1600" dirty="0" smtClean="0"/>
          </a:p>
          <a:p>
            <a:r>
              <a:rPr lang="tr-TR" dirty="0" smtClean="0"/>
              <a:t>5.1. 	İdareler, misyon ve vizyonlarını oluşturmak, stratejik amaçlar ve ölçülebilir hedefler saptamak, performanslarını ölçmek, izlemek ve değerlendirmek amacıyla katılımcı yöntemlerle stratejik plan hazırlamalıdır.</a:t>
            </a:r>
          </a:p>
          <a:p>
            <a:r>
              <a:rPr lang="tr-TR" dirty="0" smtClean="0"/>
              <a:t>5.2. 	İdareler, yürütecekleri program, faaliyet ve projeleri ile bunların kaynak ihtiyacını, performans hedef ve göstergelerini içeren performans programı hazırlamalıdır.</a:t>
            </a:r>
          </a:p>
          <a:p>
            <a:r>
              <a:rPr lang="tr-TR" dirty="0" smtClean="0"/>
              <a:t>5.3. 	İdareler, bütçelerini stratejik planlarına ve performans programlarına uygun olarak hazırlamalıdır.</a:t>
            </a:r>
          </a:p>
          <a:p>
            <a:r>
              <a:rPr lang="tr-TR" dirty="0" smtClean="0"/>
              <a:t>5.4. 	Yöneticiler, faaliyetlerin ilgili mevzuat, stratejik plan ve performans programıyla belirlenen amaç ve hedeflere uygunluğunu sağlamalıdır.</a:t>
            </a:r>
          </a:p>
          <a:p>
            <a:r>
              <a:rPr lang="tr-TR" dirty="0" smtClean="0"/>
              <a:t>5.5. 	Yöneticiler, görev alanları çerçevesinde idarenin hedeflerine uygun özel hedefler belirlemeli ve personeline duyurmalıdır.</a:t>
            </a:r>
          </a:p>
          <a:p>
            <a:r>
              <a:rPr lang="tr-TR" dirty="0" smtClean="0"/>
              <a:t>5.6. 	İdarenin ve birimlerinin hedefleri, spesifik, ölçülebilir, ulaşılabilir, ilgili ve süreli olmalıdır.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17</a:t>
            </a:fld>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2. Risk Değerlendirme Standartları</a:t>
            </a:r>
            <a:endParaRPr lang="tr-TR" dirty="0"/>
          </a:p>
        </p:txBody>
      </p:sp>
      <p:sp>
        <p:nvSpPr>
          <p:cNvPr id="3" name="2 İçerik Yer Tutucusu"/>
          <p:cNvSpPr>
            <a:spLocks noGrp="1"/>
          </p:cNvSpPr>
          <p:nvPr>
            <p:ph idx="1"/>
          </p:nvPr>
        </p:nvSpPr>
        <p:spPr/>
        <p:txBody>
          <a:bodyPr>
            <a:normAutofit/>
          </a:bodyPr>
          <a:lstStyle/>
          <a:p>
            <a:pPr>
              <a:buNone/>
            </a:pPr>
            <a:r>
              <a:rPr lang="tr-TR" sz="2400" b="1" dirty="0" smtClean="0"/>
              <a:t>     </a:t>
            </a:r>
            <a:r>
              <a:rPr lang="tr-TR" sz="2400" b="1" dirty="0" smtClean="0">
                <a:solidFill>
                  <a:srgbClr val="0000FF"/>
                </a:solidFill>
              </a:rPr>
              <a:t>Standart: 6. Risklerin belirlenmesi ve değerlendirilmesi</a:t>
            </a:r>
          </a:p>
          <a:p>
            <a:endParaRPr lang="tr-TR" sz="900" dirty="0" smtClean="0"/>
          </a:p>
          <a:p>
            <a:r>
              <a:rPr lang="tr-TR" sz="2400" dirty="0" smtClean="0"/>
              <a:t>6.1. 	İdareler, her yıl sistemli bir şekilde amaç ve hedeflerine yönelik riskleri belirlemelidir.</a:t>
            </a:r>
          </a:p>
          <a:p>
            <a:r>
              <a:rPr lang="tr-TR" sz="2400" dirty="0" smtClean="0"/>
              <a:t>6.2. 	Risklerin gerçekleşme olasılığı ve muhtemel etkileri yılda en az bir kez analiz edilmelidir.</a:t>
            </a:r>
          </a:p>
          <a:p>
            <a:r>
              <a:rPr lang="tr-TR" sz="2400" dirty="0" smtClean="0"/>
              <a:t>6.3. 	Risklere karşı alınacak önlemler belirlenerek eylem planları oluşturulmalıdır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18</a:t>
            </a:fld>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3. Kontrol Faaliyetleri Standartları</a:t>
            </a:r>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sz="3100" b="1" dirty="0" smtClean="0">
                <a:solidFill>
                  <a:srgbClr val="0000FF"/>
                </a:solidFill>
              </a:rPr>
              <a:t>	Standart: 7. Kontrol stratejileri ve yöntemleri</a:t>
            </a:r>
          </a:p>
          <a:p>
            <a:pPr>
              <a:buNone/>
            </a:pPr>
            <a:endParaRPr lang="tr-TR" sz="1200" dirty="0" smtClean="0"/>
          </a:p>
          <a:p>
            <a:r>
              <a:rPr lang="tr-TR" sz="3100" dirty="0" smtClean="0"/>
              <a:t>7.1. 	Her bir faaliyet ve riskleri için uygun kontrol strateji ve yöntemleri (düzenli gözden geçirme, örnekleme yoluyla kontrol, karşılaştırma, onaylama, raporlama, koordinasyon, doğrulama, analiz etme, yetkilendirme, gözetim, inceleme, izleme v.b.) belirlenmeli ve uygulanmalıdır.</a:t>
            </a:r>
          </a:p>
          <a:p>
            <a:r>
              <a:rPr lang="tr-TR" sz="3100" dirty="0" smtClean="0"/>
              <a:t>7.2. 	Kontroller, gerekli hallerde, işlem öncesi kontrol, süreç kontrolü ve işlem sonrası kontrolleri de kapsamalıdır.</a:t>
            </a:r>
          </a:p>
          <a:p>
            <a:r>
              <a:rPr lang="tr-TR" sz="3100" dirty="0" smtClean="0"/>
              <a:t>7.3. 	Kontrol faaliyetleri, varlıkların dönemsel kontrolünü ve güvenliğinin sağlanmasını kapsamalıdır.</a:t>
            </a:r>
          </a:p>
          <a:p>
            <a:r>
              <a:rPr lang="tr-TR" sz="3100" dirty="0" smtClean="0"/>
              <a:t>7.4. 	Belirlenen kontrol yönteminin maliyeti beklenen faydayı aşmamalıdır.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19</a:t>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500034" y="1285860"/>
            <a:ext cx="8215370" cy="4572032"/>
          </a:xfrm>
          <a:prstGeom prst="rect">
            <a:avLst/>
          </a:prstGeom>
          <a:noFill/>
          <a:ln w="9525">
            <a:noFill/>
            <a:miter lim="800000"/>
            <a:headEnd/>
            <a:tailEnd/>
          </a:ln>
          <a:effectLst/>
        </p:spPr>
      </p:pic>
      <p:sp>
        <p:nvSpPr>
          <p:cNvPr id="4" name="3 Veri Yer Tutucusu"/>
          <p:cNvSpPr>
            <a:spLocks noGrp="1"/>
          </p:cNvSpPr>
          <p:nvPr>
            <p:ph type="dt" sz="half" idx="10"/>
          </p:nvPr>
        </p:nvSpPr>
        <p:spPr/>
        <p:txBody>
          <a:bodyPr/>
          <a:lstStyle/>
          <a:p>
            <a:fld id="{22F540C9-66EA-43C8-AB2B-C409A811FE61}" type="datetime1">
              <a:rPr lang="tr-TR" smtClean="0"/>
              <a:pPr/>
              <a:t>24.02.2016</a:t>
            </a:fld>
            <a:endParaRPr lang="tr-TR"/>
          </a:p>
        </p:txBody>
      </p:sp>
      <p:sp>
        <p:nvSpPr>
          <p:cNvPr id="5" name="4 Slayt Numarası Yer Tutucusu"/>
          <p:cNvSpPr>
            <a:spLocks noGrp="1"/>
          </p:cNvSpPr>
          <p:nvPr>
            <p:ph type="sldNum" sz="quarter" idx="12"/>
          </p:nvPr>
        </p:nvSpPr>
        <p:spPr/>
        <p:txBody>
          <a:bodyPr/>
          <a:lstStyle/>
          <a:p>
            <a:fld id="{035AD7E7-15D5-41BC-94B0-1E5B1D21C300}" type="slidenum">
              <a:rPr lang="tr-TR" smtClean="0"/>
              <a:pPr/>
              <a:t>2</a:t>
            </a:fld>
            <a:endParaRPr lang="tr-TR"/>
          </a:p>
        </p:txBody>
      </p:sp>
      <p:sp>
        <p:nvSpPr>
          <p:cNvPr id="6" name="5 Altbilgi Yer Tutucusu"/>
          <p:cNvSpPr>
            <a:spLocks noGrp="1"/>
          </p:cNvSpPr>
          <p:nvPr>
            <p:ph type="ftr" sz="quarter" idx="11"/>
          </p:nvPr>
        </p:nvSpPr>
        <p:spPr/>
        <p:txBody>
          <a:bodyPr/>
          <a:lstStyle/>
          <a:p>
            <a:r>
              <a:rPr lang="tr-TR" smtClean="0"/>
              <a:t>Strateji Geliştirme Daire Başkanlığı</a:t>
            </a:r>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3. Kontrol Faaliyetleri Standartları</a:t>
            </a:r>
            <a:endParaRPr lang="tr-TR" dirty="0"/>
          </a:p>
        </p:txBody>
      </p:sp>
      <p:sp>
        <p:nvSpPr>
          <p:cNvPr id="3" name="2 İçerik Yer Tutucusu"/>
          <p:cNvSpPr>
            <a:spLocks noGrp="1"/>
          </p:cNvSpPr>
          <p:nvPr>
            <p:ph idx="1"/>
          </p:nvPr>
        </p:nvSpPr>
        <p:spPr>
          <a:xfrm>
            <a:off x="457200" y="1600200"/>
            <a:ext cx="8229600" cy="4686320"/>
          </a:xfrm>
        </p:spPr>
        <p:txBody>
          <a:bodyPr>
            <a:normAutofit fontScale="62500" lnSpcReduction="20000"/>
          </a:bodyPr>
          <a:lstStyle/>
          <a:p>
            <a:pPr algn="just">
              <a:buNone/>
            </a:pPr>
            <a:r>
              <a:rPr lang="tr-TR" b="1" dirty="0" smtClean="0">
                <a:solidFill>
                  <a:srgbClr val="0000FF"/>
                </a:solidFill>
              </a:rPr>
              <a:t>	Standart: 8. Prosedürlerin belirlenmesi ve belgelendirilmesi</a:t>
            </a:r>
          </a:p>
          <a:p>
            <a:pPr algn="just"/>
            <a:endParaRPr lang="tr-TR" sz="1400" dirty="0" smtClean="0"/>
          </a:p>
          <a:p>
            <a:pPr algn="just"/>
            <a:r>
              <a:rPr lang="tr-TR" dirty="0" smtClean="0"/>
              <a:t>8.1. 	İdareler, faaliyetleri ile mali karar ve işlemleri hakkında yazılı prosedürler belirlemelidir.</a:t>
            </a:r>
          </a:p>
          <a:p>
            <a:pPr algn="just"/>
            <a:r>
              <a:rPr lang="tr-TR" dirty="0" smtClean="0"/>
              <a:t>8.2. 	Prosedürler ve ilgili dokümanlar, faaliyet veya mali karar ve işlemin başlaması, uygulanması ve sonuçlandırılması aşamalarını kapsamalıdır.</a:t>
            </a:r>
          </a:p>
          <a:p>
            <a:pPr algn="just"/>
            <a:r>
              <a:rPr lang="tr-TR" dirty="0" smtClean="0"/>
              <a:t>8.3. 	Prosedürler ve ilgili dokümanlar, güncel, kapsamlı, mevzuata uygun ve ilgili personel tarafından anlaşılabilir ve ulaşılabilir olmalıdır.</a:t>
            </a:r>
          </a:p>
          <a:p>
            <a:pPr algn="just"/>
            <a:endParaRPr lang="tr-TR" b="1" dirty="0" smtClean="0"/>
          </a:p>
          <a:p>
            <a:pPr algn="just">
              <a:buNone/>
            </a:pPr>
            <a:r>
              <a:rPr lang="tr-TR" b="1" dirty="0" smtClean="0">
                <a:solidFill>
                  <a:srgbClr val="0000FF"/>
                </a:solidFill>
              </a:rPr>
              <a:t>	Standart: 9. Görevler ayrılığı</a:t>
            </a:r>
          </a:p>
          <a:p>
            <a:pPr algn="just"/>
            <a:endParaRPr lang="tr-TR" sz="1400" dirty="0" smtClean="0"/>
          </a:p>
          <a:p>
            <a:pPr algn="just"/>
            <a:r>
              <a:rPr lang="tr-TR" dirty="0" smtClean="0"/>
              <a:t>9.1. 	Her faaliyet veya mali karar ve işlemin onaylanması, uygulanması, kaydedilmesi ve kontrolü görevleri farklı kişilere verilmelidir.</a:t>
            </a:r>
          </a:p>
          <a:p>
            <a:pPr algn="just"/>
            <a:r>
              <a:rPr lang="tr-TR" dirty="0" smtClean="0"/>
              <a:t>9.2. 	Personel sayısının yetersizliği nedeniyle görevler ayrılığı ilkesinin tam olarak uygulanamadığı idarelerin yöneticileri risklerin farkında olmalı ve gerekli önlemleri almalıdır.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20</a:t>
            </a:fld>
            <a:endParaRPr lang="tr-T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3. Kontrol Faaliyetleri Standartları</a:t>
            </a:r>
            <a:endParaRPr lang="tr-TR" dirty="0"/>
          </a:p>
        </p:txBody>
      </p:sp>
      <p:sp>
        <p:nvSpPr>
          <p:cNvPr id="3" name="2 İçerik Yer Tutucusu"/>
          <p:cNvSpPr>
            <a:spLocks noGrp="1"/>
          </p:cNvSpPr>
          <p:nvPr>
            <p:ph idx="1"/>
          </p:nvPr>
        </p:nvSpPr>
        <p:spPr>
          <a:xfrm>
            <a:off x="457200" y="1500174"/>
            <a:ext cx="8229600" cy="4786346"/>
          </a:xfrm>
        </p:spPr>
        <p:txBody>
          <a:bodyPr>
            <a:normAutofit fontScale="62500" lnSpcReduction="20000"/>
          </a:bodyPr>
          <a:lstStyle/>
          <a:p>
            <a:pPr algn="just">
              <a:buNone/>
            </a:pPr>
            <a:r>
              <a:rPr lang="tr-TR" b="1" dirty="0" smtClean="0">
                <a:solidFill>
                  <a:srgbClr val="0000FF"/>
                </a:solidFill>
              </a:rPr>
              <a:t>	Standart: 10. Hiyerarşik kontroller</a:t>
            </a:r>
          </a:p>
          <a:p>
            <a:pPr algn="just"/>
            <a:endParaRPr lang="tr-TR" sz="1600" dirty="0" smtClean="0"/>
          </a:p>
          <a:p>
            <a:pPr algn="just"/>
            <a:r>
              <a:rPr lang="tr-TR" dirty="0" smtClean="0"/>
              <a:t>10.1. 	Yöneticiler, prosedürlerin etkili ve sürekli bir şekilde uygulanması için gerekli kontrolleri yapmalıdır.</a:t>
            </a:r>
          </a:p>
          <a:p>
            <a:pPr algn="just"/>
            <a:r>
              <a:rPr lang="tr-TR" dirty="0" smtClean="0"/>
              <a:t>10.2. 	Yöneticiler, personelin iş ve işlemlerini izlemeli ve onaylamalı, hata ve usulsüzlüklerin giderilmesi için gerekli talimatları vermelidir.</a:t>
            </a:r>
          </a:p>
          <a:p>
            <a:pPr algn="just"/>
            <a:endParaRPr lang="tr-TR" b="1" dirty="0" smtClean="0"/>
          </a:p>
          <a:p>
            <a:pPr algn="just">
              <a:buNone/>
            </a:pPr>
            <a:r>
              <a:rPr lang="tr-TR" b="1" dirty="0" smtClean="0">
                <a:solidFill>
                  <a:srgbClr val="0000FF"/>
                </a:solidFill>
              </a:rPr>
              <a:t>	Standart: 11. Faaliyetlerin sürekliliği</a:t>
            </a:r>
          </a:p>
          <a:p>
            <a:pPr algn="just"/>
            <a:endParaRPr lang="tr-TR" sz="1600" dirty="0" smtClean="0"/>
          </a:p>
          <a:p>
            <a:pPr algn="just"/>
            <a:r>
              <a:rPr lang="tr-TR" dirty="0" smtClean="0"/>
              <a:t>11.1.	 Personel yetersizliği, geçici veya sürekli olarak görevden ayrılma, yeni bilgi sistemlerine geçiş, yöntem veya mevzuat değişiklikleri ile olağanüstü durumlar gibi faaliyetlerin sürekliliğini etkileyen nedenlere karşı gerekli önlemler alınmalıdır.</a:t>
            </a:r>
          </a:p>
          <a:p>
            <a:pPr algn="just"/>
            <a:r>
              <a:rPr lang="tr-TR" dirty="0" smtClean="0"/>
              <a:t>11.2. 	Gerekli hallerde usulüne uygun olarak vekil personel görevlendirilmelidir.</a:t>
            </a:r>
          </a:p>
          <a:p>
            <a:pPr algn="just"/>
            <a:r>
              <a:rPr lang="tr-TR" dirty="0" smtClean="0"/>
              <a:t>11.3. 	Görevinden ayrılan personelin, iş veya işlemlerinin durumunu ve gerekli belgeleri de içeren bir rapor hazırlaması ve bu raporu görevlendirilen personele vermesi yönetici tarafından sağlanmalıdır.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21</a:t>
            </a:fld>
            <a:endParaRPr lang="tr-T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857232"/>
            <a:ext cx="9144000" cy="560406"/>
          </a:xfrm>
        </p:spPr>
        <p:txBody>
          <a:bodyPr>
            <a:noAutofit/>
          </a:bodyPr>
          <a:lstStyle/>
          <a:p>
            <a:r>
              <a:rPr lang="tr-TR" sz="4000" b="1" dirty="0" smtClean="0">
                <a:solidFill>
                  <a:srgbClr val="FF0000"/>
                </a:solidFill>
              </a:rPr>
              <a:t>3. Kontrol Faaliyetleri Standartları</a:t>
            </a:r>
            <a:endParaRPr lang="tr-TR" sz="4000" dirty="0">
              <a:solidFill>
                <a:srgbClr val="FF0000"/>
              </a:solidFill>
            </a:endParaRPr>
          </a:p>
        </p:txBody>
      </p:sp>
      <p:sp>
        <p:nvSpPr>
          <p:cNvPr id="3" name="2 İçerik Yer Tutucusu"/>
          <p:cNvSpPr>
            <a:spLocks noGrp="1"/>
          </p:cNvSpPr>
          <p:nvPr>
            <p:ph idx="1"/>
          </p:nvPr>
        </p:nvSpPr>
        <p:spPr>
          <a:xfrm>
            <a:off x="457200" y="1600201"/>
            <a:ext cx="8229600" cy="4257692"/>
          </a:xfrm>
        </p:spPr>
        <p:txBody>
          <a:bodyPr>
            <a:normAutofit fontScale="92500" lnSpcReduction="10000"/>
          </a:bodyPr>
          <a:lstStyle/>
          <a:p>
            <a:pPr algn="just">
              <a:buNone/>
            </a:pPr>
            <a:r>
              <a:rPr lang="tr-TR" sz="2800" b="1" dirty="0" smtClean="0"/>
              <a:t>	</a:t>
            </a:r>
            <a:r>
              <a:rPr lang="tr-TR" sz="2600" b="1" dirty="0" smtClean="0">
                <a:solidFill>
                  <a:srgbClr val="0000FF"/>
                </a:solidFill>
              </a:rPr>
              <a:t>Standart: 12. Bilgi sistemleri kontrolleri</a:t>
            </a:r>
          </a:p>
          <a:p>
            <a:pPr algn="just"/>
            <a:endParaRPr lang="tr-TR" sz="2600" b="1" dirty="0" smtClean="0"/>
          </a:p>
          <a:p>
            <a:pPr algn="just"/>
            <a:r>
              <a:rPr lang="tr-TR" sz="2600" dirty="0" smtClean="0"/>
              <a:t>12.1. Bilgi sistemlerinin sürekliliğini ve güvenilirliğini sağlayacak kontroller yazılı olarak belirlenmeli ve uygulanmalıdır.</a:t>
            </a:r>
          </a:p>
          <a:p>
            <a:pPr algn="just"/>
            <a:r>
              <a:rPr lang="tr-TR" sz="2600" dirty="0" smtClean="0"/>
              <a:t>12.2. Bilgi sistemine veri ve bilgi girişi ile bunlara erişim konusunda yetkilendirmeler yapılmalı, hata ve usulsüzlüklerin önlenmesi, tespit edilmesi ve düzeltilmesini sağlayacak mekanizmalar oluşturulmalıdır.</a:t>
            </a:r>
          </a:p>
          <a:p>
            <a:pPr algn="just"/>
            <a:r>
              <a:rPr lang="tr-TR" sz="2600" dirty="0" smtClean="0"/>
              <a:t>12.3. İdareler bilişim </a:t>
            </a:r>
            <a:r>
              <a:rPr lang="tr-TR" sz="2600" dirty="0" err="1" smtClean="0"/>
              <a:t>yönetişimini</a:t>
            </a:r>
            <a:r>
              <a:rPr lang="tr-TR" sz="2600" dirty="0" smtClean="0"/>
              <a:t> sağlayacak mekanizmalar geliştirmelidir.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22</a:t>
            </a:fld>
            <a:endParaRPr lang="tr-T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4. Bilgi ve İletişim Standartları</a:t>
            </a:r>
            <a:endParaRPr lang="tr-TR" dirty="0"/>
          </a:p>
        </p:txBody>
      </p:sp>
      <p:sp>
        <p:nvSpPr>
          <p:cNvPr id="3" name="2 İçerik Yer Tutucusu"/>
          <p:cNvSpPr>
            <a:spLocks noGrp="1"/>
          </p:cNvSpPr>
          <p:nvPr>
            <p:ph idx="1"/>
          </p:nvPr>
        </p:nvSpPr>
        <p:spPr>
          <a:xfrm>
            <a:off x="457200" y="1500174"/>
            <a:ext cx="8229600" cy="4786346"/>
          </a:xfrm>
        </p:spPr>
        <p:txBody>
          <a:bodyPr>
            <a:normAutofit fontScale="62500" lnSpcReduction="20000"/>
          </a:bodyPr>
          <a:lstStyle/>
          <a:p>
            <a:pPr>
              <a:buNone/>
            </a:pPr>
            <a:r>
              <a:rPr lang="tr-TR" b="1" dirty="0" smtClean="0">
                <a:solidFill>
                  <a:srgbClr val="0000FF"/>
                </a:solidFill>
              </a:rPr>
              <a:t>	Standart: 13. Bilgi ve iletişim</a:t>
            </a:r>
          </a:p>
          <a:p>
            <a:pPr algn="just"/>
            <a:endParaRPr lang="tr-TR" sz="1400" dirty="0" smtClean="0"/>
          </a:p>
          <a:p>
            <a:pPr algn="just"/>
            <a:r>
              <a:rPr lang="tr-TR" dirty="0" smtClean="0"/>
              <a:t>13.1.	 İdarelerde, yatay ve dikey iç iletişim ile dış iletişimi kapsayan etkili ve sürekli bir bilgi ve iletişim sistemi olmalıdır.</a:t>
            </a:r>
          </a:p>
          <a:p>
            <a:pPr algn="just"/>
            <a:r>
              <a:rPr lang="tr-TR" dirty="0" smtClean="0"/>
              <a:t>13.2. 	Yöneticiler ve personel, görevlerini yerine getirebilmeleri için gerekli ve yeterli bilgiye zamanında ulaşabilmelidir.</a:t>
            </a:r>
          </a:p>
          <a:p>
            <a:pPr algn="just"/>
            <a:r>
              <a:rPr lang="tr-TR" dirty="0" smtClean="0"/>
              <a:t>13.3. 	Bilgiler doğru, güvenilir, tam, kullanışlı ve anlaşılabilir olmalıdır.</a:t>
            </a:r>
          </a:p>
          <a:p>
            <a:pPr algn="just"/>
            <a:r>
              <a:rPr lang="tr-TR" dirty="0" smtClean="0"/>
              <a:t>13.4. 	Yöneticiler ve ilgili personel, performans programı ve bütçenin uygulanması ile kaynak kullanımına ilişkin diğer bilgilere zamanında erişebilmelidir.</a:t>
            </a:r>
          </a:p>
          <a:p>
            <a:pPr algn="just"/>
            <a:r>
              <a:rPr lang="tr-TR" dirty="0" smtClean="0"/>
              <a:t>13.5. 	Yönetim bilgi sistemi, yönetimin ihtiyaç duyduğu gerekli bilgileri ve raporları üretebilecek ve analiz yapma imkanı sunacak şekilde tasarlanmalıdır.</a:t>
            </a:r>
          </a:p>
          <a:p>
            <a:pPr algn="just"/>
            <a:r>
              <a:rPr lang="tr-TR" dirty="0" smtClean="0"/>
              <a:t>13.6. 	Yöneticiler, idarenin misyon, vizyon ve amaçları çerçevesinde beklentilerini görev ve sorumlulukları kapsamında personele bildirmelidir.</a:t>
            </a:r>
          </a:p>
          <a:p>
            <a:pPr algn="just"/>
            <a:r>
              <a:rPr lang="tr-TR" dirty="0" smtClean="0"/>
              <a:t>13.7. 	İdarenin yatay ve dikey iletişim sistemi personelin değerlendirme, öneri ve sorunlarını iletebilmelerini sağlamalıdır.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23</a:t>
            </a:fld>
            <a:endParaRPr 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4. Bilgi ve İletişim Standartları</a:t>
            </a:r>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b="1" dirty="0" smtClean="0">
                <a:solidFill>
                  <a:srgbClr val="0000FF"/>
                </a:solidFill>
              </a:rPr>
              <a:t>	Standart: 14. Raporlama</a:t>
            </a:r>
          </a:p>
          <a:p>
            <a:endParaRPr lang="tr-TR" sz="1300" dirty="0" smtClean="0"/>
          </a:p>
          <a:p>
            <a:pPr algn="just"/>
            <a:r>
              <a:rPr lang="tr-TR" dirty="0" smtClean="0"/>
              <a:t>14.1. İdareler, her yıl, amaçları, hedefleri, stratejileri, varlıkları, yükümlülükleri ve performans programlarını kamuoyuna açıklamalıdır.</a:t>
            </a:r>
          </a:p>
          <a:p>
            <a:pPr algn="just"/>
            <a:r>
              <a:rPr lang="tr-TR" dirty="0" smtClean="0"/>
              <a:t>14.2. İdareler, bütçelerinin ilk altı aylık uygulama sonuçları, ikinci altı aya ilişkin beklentiler ve hedefler ile faaliyetlerini kamuoyuna açıklamalıdır.</a:t>
            </a:r>
          </a:p>
          <a:p>
            <a:pPr algn="just"/>
            <a:r>
              <a:rPr lang="tr-TR" dirty="0" smtClean="0"/>
              <a:t>14.3. Faaliyet sonuçları ve değerlendirmeler idare faaliyet raporunda gösterilmeli ve duyurulmalıdır.</a:t>
            </a:r>
          </a:p>
          <a:p>
            <a:pPr algn="just"/>
            <a:r>
              <a:rPr lang="tr-TR" dirty="0" smtClean="0"/>
              <a:t>14.4. Faaliyetlerin gözetimi amacıyla idare içinde yatay ve dikey raporlama ağı yazılı olarak belirlenmeli, birim ve personel, görevleri ve faaliyetleriyle ilgili hazırlanması gereken raporlar hakkında bilgilendirilmelidir.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24</a:t>
            </a:fld>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4. Bilgi ve İletişim Standartları</a:t>
            </a:r>
            <a:endParaRPr lang="tr-TR" dirty="0"/>
          </a:p>
        </p:txBody>
      </p:sp>
      <p:sp>
        <p:nvSpPr>
          <p:cNvPr id="3" name="2 İçerik Yer Tutucusu"/>
          <p:cNvSpPr>
            <a:spLocks noGrp="1"/>
          </p:cNvSpPr>
          <p:nvPr>
            <p:ph idx="1"/>
          </p:nvPr>
        </p:nvSpPr>
        <p:spPr/>
        <p:txBody>
          <a:bodyPr>
            <a:normAutofit fontScale="62500" lnSpcReduction="20000"/>
          </a:bodyPr>
          <a:lstStyle/>
          <a:p>
            <a:pPr>
              <a:buNone/>
            </a:pPr>
            <a:r>
              <a:rPr lang="tr-TR" b="1" dirty="0" smtClean="0">
                <a:solidFill>
                  <a:srgbClr val="0000FF"/>
                </a:solidFill>
              </a:rPr>
              <a:t>	  Standart: 15. Kayıt ve dosyalama sistemi</a:t>
            </a:r>
          </a:p>
          <a:p>
            <a:pPr algn="just"/>
            <a:endParaRPr lang="tr-TR" dirty="0" smtClean="0"/>
          </a:p>
          <a:p>
            <a:pPr algn="just"/>
            <a:r>
              <a:rPr lang="tr-TR" dirty="0" smtClean="0"/>
              <a:t>15.1.	Kayıt ve dosyalama sistemi, elektronik ortamdakiler dahil, gelen ve giden evrak ile idare içi haberleşmeyi kapsamalıdır.</a:t>
            </a:r>
          </a:p>
          <a:p>
            <a:pPr algn="just"/>
            <a:r>
              <a:rPr lang="tr-TR" dirty="0" smtClean="0"/>
              <a:t>15.2.	Kayıt ve dosyalama sistemi kapsamlı ve güncel olmalı, yönetici ve personel tarafından ulaşılabilir ve izlenebilir olmalıdır.</a:t>
            </a:r>
          </a:p>
          <a:p>
            <a:pPr algn="just"/>
            <a:r>
              <a:rPr lang="tr-TR" dirty="0" smtClean="0"/>
              <a:t>15.3.	Kayıt ve dosyalama sistemi, kişisel verilerin güvenliğini ve korunmasını sağlamalıdır.</a:t>
            </a:r>
          </a:p>
          <a:p>
            <a:pPr algn="just"/>
            <a:r>
              <a:rPr lang="tr-TR" dirty="0" smtClean="0"/>
              <a:t>15.4. 	Kayıt ve dosyalama sistemi belirlenmiş standartlara uygun olmalıdır.</a:t>
            </a:r>
          </a:p>
          <a:p>
            <a:pPr algn="just"/>
            <a:r>
              <a:rPr lang="tr-TR" dirty="0" smtClean="0"/>
              <a:t>15.5. 	Gelen ve giden evrak zamanında kaydedilmeli, standartlara uygun bir şekilde sınıflandırılmalı ve arşiv sistemine uygun olarak muhafaza edilmelidir.</a:t>
            </a:r>
          </a:p>
          <a:p>
            <a:pPr algn="just"/>
            <a:r>
              <a:rPr lang="tr-TR" dirty="0" smtClean="0"/>
              <a:t>15.6.	İdarenin iş ve işlemlerinin kaydı, sınıflandırılması, korunması ve erişimini de kapsayan, belirlenmiş standartlara uygun arşiv ve dokümantasyon sistemi oluşturulmalıdır.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25</a:t>
            </a:fld>
            <a:endParaRPr lang="tr-T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4. Bilgi ve İletişim Standartları</a:t>
            </a:r>
            <a:endParaRPr lang="tr-TR" dirty="0">
              <a:solidFill>
                <a:srgbClr val="FF0000"/>
              </a:solidFill>
            </a:endParaRPr>
          </a:p>
        </p:txBody>
      </p:sp>
      <p:sp>
        <p:nvSpPr>
          <p:cNvPr id="3" name="2 İçerik Yer Tutucusu"/>
          <p:cNvSpPr>
            <a:spLocks noGrp="1"/>
          </p:cNvSpPr>
          <p:nvPr>
            <p:ph idx="1"/>
          </p:nvPr>
        </p:nvSpPr>
        <p:spPr>
          <a:xfrm>
            <a:off x="457200" y="1600201"/>
            <a:ext cx="8229600" cy="3257559"/>
          </a:xfrm>
        </p:spPr>
        <p:txBody>
          <a:bodyPr>
            <a:normAutofit fontScale="77500" lnSpcReduction="20000"/>
          </a:bodyPr>
          <a:lstStyle/>
          <a:p>
            <a:pPr algn="just">
              <a:buNone/>
            </a:pPr>
            <a:r>
              <a:rPr lang="tr-TR" sz="3100" b="1" dirty="0" smtClean="0"/>
              <a:t>	</a:t>
            </a:r>
            <a:r>
              <a:rPr lang="tr-TR" sz="3100" b="1" dirty="0" smtClean="0">
                <a:solidFill>
                  <a:srgbClr val="0000FF"/>
                </a:solidFill>
              </a:rPr>
              <a:t>Standart: 16. Hata, usulsüzlük ve yolsuzlukların bildirilmesi</a:t>
            </a:r>
          </a:p>
          <a:p>
            <a:pPr algn="just"/>
            <a:endParaRPr lang="tr-TR" sz="3100" dirty="0" smtClean="0"/>
          </a:p>
          <a:p>
            <a:pPr algn="just"/>
            <a:r>
              <a:rPr lang="tr-TR" sz="3100" dirty="0" smtClean="0"/>
              <a:t>16.1. Hata, usulsüzlük ve yolsuzlukların bildirim yöntemleri belirlenmeli ve duyurulmalıdır.</a:t>
            </a:r>
          </a:p>
          <a:p>
            <a:pPr algn="just"/>
            <a:r>
              <a:rPr lang="tr-TR" sz="3100" dirty="0" smtClean="0"/>
              <a:t>16.2. Yöneticiler, bildirilen hata, usulsüzlük ve yolsuzluklar hakkında yeterli incelemeyi yapmalıdır.</a:t>
            </a:r>
          </a:p>
          <a:p>
            <a:pPr algn="just"/>
            <a:r>
              <a:rPr lang="tr-TR" sz="3100" dirty="0" smtClean="0"/>
              <a:t>16.3. Hata, usulsüzlük ve yolsuzlukları bildiren personele haksız ve ayırımcı bir muamele yapılmamalıdır.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26</a:t>
            </a:fld>
            <a:endParaRPr 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5. İzleme Standartları</a:t>
            </a:r>
            <a:endParaRPr lang="tr-TR" dirty="0">
              <a:solidFill>
                <a:srgbClr val="FF0000"/>
              </a:solidFill>
            </a:endParaRPr>
          </a:p>
        </p:txBody>
      </p:sp>
      <p:sp>
        <p:nvSpPr>
          <p:cNvPr id="3" name="2 İçerik Yer Tutucusu"/>
          <p:cNvSpPr>
            <a:spLocks noGrp="1"/>
          </p:cNvSpPr>
          <p:nvPr>
            <p:ph idx="1"/>
          </p:nvPr>
        </p:nvSpPr>
        <p:spPr>
          <a:xfrm>
            <a:off x="457200" y="1500174"/>
            <a:ext cx="8229600" cy="4857784"/>
          </a:xfrm>
        </p:spPr>
        <p:txBody>
          <a:bodyPr>
            <a:normAutofit fontScale="40000" lnSpcReduction="20000"/>
          </a:bodyPr>
          <a:lstStyle/>
          <a:p>
            <a:pPr>
              <a:buNone/>
            </a:pPr>
            <a:r>
              <a:rPr lang="tr-TR" sz="4300" b="1" dirty="0" smtClean="0"/>
              <a:t>	</a:t>
            </a:r>
            <a:r>
              <a:rPr lang="tr-TR" sz="5500" b="1" dirty="0" smtClean="0">
                <a:solidFill>
                  <a:srgbClr val="0000FF"/>
                </a:solidFill>
              </a:rPr>
              <a:t>Standart: 17. İç kontrolün değerlendirilmesi</a:t>
            </a:r>
          </a:p>
          <a:p>
            <a:pPr algn="just"/>
            <a:endParaRPr lang="tr-TR" sz="2300" dirty="0" smtClean="0"/>
          </a:p>
          <a:p>
            <a:pPr algn="just"/>
            <a:r>
              <a:rPr lang="tr-TR" sz="5800" dirty="0" smtClean="0"/>
              <a:t>17.1. İç kontrol sistemi, sürekli izleme veya özel bir değerlendirme yapma veya bu iki yöntem birlikte kullanılarak değerlendirilmelidir.</a:t>
            </a:r>
          </a:p>
          <a:p>
            <a:pPr algn="just"/>
            <a:r>
              <a:rPr lang="tr-TR" sz="5800" dirty="0" smtClean="0"/>
              <a:t>17.2. İç kontrolün eksik yönleri ile uygun olmayan kontrol yöntemlerinin belirlenmesi, bildirilmesi ve gerekli önlemlerin alınması konusunda süreç ve yöntem belirlenmelidir.</a:t>
            </a:r>
          </a:p>
          <a:p>
            <a:pPr algn="just"/>
            <a:r>
              <a:rPr lang="tr-TR" sz="5800" dirty="0" smtClean="0"/>
              <a:t>17.3. İç kontrolün değerlendirilmesine idarenin birimlerinin katılımı sağlanmalıdır.</a:t>
            </a:r>
          </a:p>
          <a:p>
            <a:pPr algn="just"/>
            <a:r>
              <a:rPr lang="tr-TR" sz="5800" dirty="0" smtClean="0"/>
              <a:t>17.4. İç kontrolün değerlendirilmesinde, yöneticilerin görüşleri, kişi ve/veya idarelerin talep ve şikâyetleri ile iç ve dış denetim sonucunda düzenlenen raporlar dikkate alınmalıdır.</a:t>
            </a:r>
          </a:p>
          <a:p>
            <a:pPr algn="just"/>
            <a:r>
              <a:rPr lang="tr-TR" sz="5800" dirty="0" smtClean="0"/>
              <a:t>17.5. İç kontrolün değerlendirilmesi sonucunda alınması gereken önlemler belirlenmeli ve bir eylem planı çerçevesinde uygulanmalıdır.</a:t>
            </a:r>
          </a:p>
          <a:p>
            <a:endParaRPr lang="tr-TR" sz="4300" b="1" dirty="0" smtClean="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27</a:t>
            </a:fld>
            <a:endParaRPr lang="tr-T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5. İzleme Standartları</a:t>
            </a:r>
            <a:endParaRPr lang="tr-TR" dirty="0">
              <a:solidFill>
                <a:srgbClr val="FF0000"/>
              </a:solidFill>
            </a:endParaRPr>
          </a:p>
        </p:txBody>
      </p:sp>
      <p:sp>
        <p:nvSpPr>
          <p:cNvPr id="3" name="2 İçerik Yer Tutucusu"/>
          <p:cNvSpPr>
            <a:spLocks noGrp="1"/>
          </p:cNvSpPr>
          <p:nvPr>
            <p:ph idx="1"/>
          </p:nvPr>
        </p:nvSpPr>
        <p:spPr>
          <a:xfrm>
            <a:off x="457200" y="1600201"/>
            <a:ext cx="8229600" cy="2828931"/>
          </a:xfrm>
        </p:spPr>
        <p:txBody>
          <a:bodyPr>
            <a:normAutofit fontScale="77500" lnSpcReduction="20000"/>
          </a:bodyPr>
          <a:lstStyle/>
          <a:p>
            <a:pPr algn="just">
              <a:buNone/>
            </a:pPr>
            <a:r>
              <a:rPr lang="tr-TR" b="1" dirty="0" smtClean="0">
                <a:solidFill>
                  <a:srgbClr val="0000FF"/>
                </a:solidFill>
              </a:rPr>
              <a:t>	Standart: 18. İç denetim</a:t>
            </a:r>
          </a:p>
          <a:p>
            <a:pPr algn="just"/>
            <a:endParaRPr lang="tr-TR" dirty="0" smtClean="0"/>
          </a:p>
          <a:p>
            <a:pPr algn="just"/>
            <a:r>
              <a:rPr lang="tr-TR" dirty="0" smtClean="0"/>
              <a:t>18.1. İç denetim faaliyeti İç Denetim Koordinasyon Kurulu tarafından belirlenen standartlara uygun bir şekilde yürütülmelidir.</a:t>
            </a:r>
          </a:p>
          <a:p>
            <a:pPr algn="just"/>
            <a:r>
              <a:rPr lang="tr-TR" dirty="0" smtClean="0"/>
              <a:t>18.2. İç denetim sonucunda idare tarafından alınması gerekli görülen önlemleri içeren eylem planı hazırlanmalı, uygulanmalı ve izlenmelidir.</a:t>
            </a:r>
          </a:p>
          <a:p>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28</a:t>
            </a:fld>
            <a:endParaRPr 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428736"/>
            <a:ext cx="8229600" cy="4525963"/>
          </a:xfrm>
        </p:spPr>
        <p:txBody>
          <a:bodyPr/>
          <a:lstStyle/>
          <a:p>
            <a:endParaRPr lang="tr-TR" dirty="0" smtClean="0"/>
          </a:p>
          <a:p>
            <a:endParaRPr lang="tr-TR" dirty="0" smtClean="0"/>
          </a:p>
          <a:p>
            <a:pPr>
              <a:buNone/>
            </a:pPr>
            <a:endParaRPr lang="tr-TR" sz="1000" dirty="0" smtClean="0"/>
          </a:p>
          <a:p>
            <a:pPr>
              <a:buNone/>
            </a:pPr>
            <a:r>
              <a:rPr lang="tr-TR" dirty="0" smtClean="0">
                <a:solidFill>
                  <a:srgbClr val="0070C0"/>
                </a:solidFill>
              </a:rPr>
              <a:t>               </a:t>
            </a:r>
            <a:r>
              <a:rPr lang="tr-TR" sz="5400" dirty="0" smtClean="0">
                <a:solidFill>
                  <a:srgbClr val="00B0F0"/>
                </a:solidFill>
              </a:rPr>
              <a:t>TEŞEKKÜR </a:t>
            </a:r>
            <a:r>
              <a:rPr lang="tr-TR" sz="5400" dirty="0" smtClean="0">
                <a:solidFill>
                  <a:srgbClr val="00B0F0"/>
                </a:solidFill>
              </a:rPr>
              <a:t>EDERİM</a:t>
            </a:r>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smtClean="0"/>
              <a:t>Strateji Geliştirme Daire Başkanlığı</a:t>
            </a:r>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29</a:t>
            </a:fld>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C7E858DC-9EF6-49E9-B768-345B68E9B7C6}" type="datetime1">
              <a:rPr lang="tr-TR" smtClean="0"/>
              <a:pPr/>
              <a:t>24.02.2016</a:t>
            </a:fld>
            <a:endParaRPr lang="tr-TR"/>
          </a:p>
        </p:txBody>
      </p:sp>
      <p:sp>
        <p:nvSpPr>
          <p:cNvPr id="4" name="3 Slayt Numarası Yer Tutucusu"/>
          <p:cNvSpPr>
            <a:spLocks noGrp="1"/>
          </p:cNvSpPr>
          <p:nvPr>
            <p:ph type="sldNum" sz="quarter" idx="12"/>
          </p:nvPr>
        </p:nvSpPr>
        <p:spPr/>
        <p:txBody>
          <a:bodyPr/>
          <a:lstStyle/>
          <a:p>
            <a:fld id="{035AD7E7-15D5-41BC-94B0-1E5B1D21C300}" type="slidenum">
              <a:rPr lang="tr-TR" smtClean="0"/>
              <a:pPr/>
              <a:t>3</a:t>
            </a:fld>
            <a:endParaRPr lang="tr-TR"/>
          </a:p>
        </p:txBody>
      </p:sp>
      <p:sp>
        <p:nvSpPr>
          <p:cNvPr id="5" name="4 Altbilgi Yer Tutucusu"/>
          <p:cNvSpPr>
            <a:spLocks noGrp="1"/>
          </p:cNvSpPr>
          <p:nvPr>
            <p:ph type="ftr" sz="quarter" idx="11"/>
          </p:nvPr>
        </p:nvSpPr>
        <p:spPr/>
        <p:txBody>
          <a:bodyPr/>
          <a:lstStyle/>
          <a:p>
            <a:r>
              <a:rPr lang="tr-TR" dirty="0" smtClean="0"/>
              <a:t>Strateji Geliştirme Daire Başkanlığı</a:t>
            </a:r>
            <a:endParaRPr lang="tr-TR" dirty="0"/>
          </a:p>
        </p:txBody>
      </p:sp>
      <p:sp>
        <p:nvSpPr>
          <p:cNvPr id="6" name="5 İçerik Yer Tutucusu"/>
          <p:cNvSpPr>
            <a:spLocks noGrp="1"/>
          </p:cNvSpPr>
          <p:nvPr>
            <p:ph idx="1"/>
          </p:nvPr>
        </p:nvSpPr>
        <p:spPr>
          <a:xfrm>
            <a:off x="457200" y="857232"/>
            <a:ext cx="8229600" cy="5268931"/>
          </a:xfrm>
        </p:spPr>
        <p:txBody>
          <a:bodyPr>
            <a:normAutofit fontScale="85000" lnSpcReduction="10000"/>
          </a:bodyPr>
          <a:lstStyle/>
          <a:p>
            <a:pPr algn="ctr">
              <a:spcBef>
                <a:spcPct val="0"/>
              </a:spcBef>
              <a:buNone/>
            </a:pPr>
            <a:r>
              <a:rPr lang="tr-TR" sz="4300" b="1" dirty="0" smtClean="0">
                <a:solidFill>
                  <a:srgbClr val="FF0000"/>
                </a:solidFill>
                <a:latin typeface="+mj-lt"/>
                <a:ea typeface="+mj-ea"/>
                <a:cs typeface="+mj-cs"/>
              </a:rPr>
              <a:t>İç Kontrol</a:t>
            </a:r>
          </a:p>
          <a:p>
            <a:endParaRPr lang="tr-TR" sz="1400" dirty="0" smtClean="0"/>
          </a:p>
          <a:p>
            <a:pPr algn="just">
              <a:buNone/>
            </a:pPr>
            <a:r>
              <a:rPr lang="tr-TR" dirty="0" smtClean="0"/>
              <a:t>	İdarenin amaçlarına, belirlenmiş politikalara ve mevzuata uygun olarak</a:t>
            </a:r>
          </a:p>
          <a:p>
            <a:pPr lvl="1" algn="just"/>
            <a:r>
              <a:rPr lang="tr-TR" dirty="0" smtClean="0">
                <a:solidFill>
                  <a:srgbClr val="AA2639"/>
                </a:solidFill>
              </a:rPr>
              <a:t>faaliyetlerin etkili, ekonomik ve verimli bir şekilde yürütülmesini, </a:t>
            </a:r>
          </a:p>
          <a:p>
            <a:pPr lvl="1" algn="just"/>
            <a:r>
              <a:rPr lang="tr-TR" dirty="0" smtClean="0">
                <a:solidFill>
                  <a:srgbClr val="AA2639"/>
                </a:solidFill>
              </a:rPr>
              <a:t>varlık ve kaynakların korunmasını, </a:t>
            </a:r>
          </a:p>
          <a:p>
            <a:pPr lvl="1" algn="just"/>
            <a:r>
              <a:rPr lang="tr-TR" dirty="0" smtClean="0">
                <a:solidFill>
                  <a:srgbClr val="AA2639"/>
                </a:solidFill>
              </a:rPr>
              <a:t>muhasebe kayıtlarının doğru ve tam olarak tutulmasını,</a:t>
            </a:r>
          </a:p>
          <a:p>
            <a:pPr lvl="1" algn="just"/>
            <a:r>
              <a:rPr lang="tr-TR" dirty="0" smtClean="0">
                <a:solidFill>
                  <a:srgbClr val="AA2639"/>
                </a:solidFill>
              </a:rPr>
              <a:t> malî bilgi ve yönetim bilgisinin zamanında ve güvenilir olarak üretilmesini </a:t>
            </a:r>
          </a:p>
          <a:p>
            <a:pPr algn="just">
              <a:buNone/>
            </a:pPr>
            <a:r>
              <a:rPr lang="tr-TR" dirty="0" smtClean="0"/>
              <a:t>	sağlamak üzere idare tarafından oluşturulan</a:t>
            </a:r>
          </a:p>
          <a:p>
            <a:pPr algn="just">
              <a:buNone/>
            </a:pPr>
            <a:r>
              <a:rPr lang="tr-TR" dirty="0" smtClean="0"/>
              <a:t>	</a:t>
            </a:r>
            <a:r>
              <a:rPr lang="tr-TR" b="1" dirty="0" smtClean="0">
                <a:solidFill>
                  <a:srgbClr val="0000FF"/>
                </a:solidFill>
              </a:rPr>
              <a:t>organizasyon, yöntem, süreç </a:t>
            </a:r>
            <a:r>
              <a:rPr lang="tr-TR" dirty="0" smtClean="0"/>
              <a:t>ile </a:t>
            </a:r>
            <a:r>
              <a:rPr lang="tr-TR" b="1" dirty="0" smtClean="0">
                <a:solidFill>
                  <a:srgbClr val="0000FF"/>
                </a:solidFill>
              </a:rPr>
              <a:t>iç denetimi </a:t>
            </a:r>
            <a:r>
              <a:rPr lang="tr-TR" dirty="0" smtClean="0"/>
              <a:t>kapsayan</a:t>
            </a:r>
          </a:p>
          <a:p>
            <a:pPr algn="just">
              <a:buNone/>
            </a:pPr>
            <a:r>
              <a:rPr lang="tr-TR" dirty="0" smtClean="0"/>
              <a:t>	</a:t>
            </a:r>
            <a:r>
              <a:rPr lang="tr-TR" dirty="0" smtClean="0">
                <a:solidFill>
                  <a:srgbClr val="00B050"/>
                </a:solidFill>
              </a:rPr>
              <a:t>malî ve diğer kontroller </a:t>
            </a:r>
            <a:r>
              <a:rPr lang="tr-TR" dirty="0" smtClean="0"/>
              <a:t>bütününüdür.(5018 s.K./55.md)</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İç kontrolün amacı</a:t>
            </a:r>
          </a:p>
        </p:txBody>
      </p:sp>
      <p:sp>
        <p:nvSpPr>
          <p:cNvPr id="3" name="2 İçerik Yer Tutucusu"/>
          <p:cNvSpPr>
            <a:spLocks noGrp="1"/>
          </p:cNvSpPr>
          <p:nvPr>
            <p:ph idx="1"/>
          </p:nvPr>
        </p:nvSpPr>
        <p:spPr/>
        <p:txBody>
          <a:bodyPr>
            <a:normAutofit fontScale="85000" lnSpcReduction="20000"/>
          </a:bodyPr>
          <a:lstStyle/>
          <a:p>
            <a:pPr algn="just"/>
            <a:r>
              <a:rPr lang="tr-TR" dirty="0" smtClean="0"/>
              <a:t>Kamu gelir, gider, varlık ve yükümlülüklerinin etkili, ekonomik ve verimli bir şekilde yönetilmesini, </a:t>
            </a:r>
          </a:p>
          <a:p>
            <a:pPr algn="just"/>
            <a:endParaRPr lang="tr-TR" sz="1100" dirty="0" smtClean="0"/>
          </a:p>
          <a:p>
            <a:pPr algn="just"/>
            <a:r>
              <a:rPr lang="tr-TR" dirty="0" smtClean="0"/>
              <a:t>Kamu idarelerinin kanunlara ve diğer düzenlemelere uygun olarak faaliyet göstermesini, </a:t>
            </a:r>
          </a:p>
          <a:p>
            <a:pPr algn="just"/>
            <a:endParaRPr lang="tr-TR" sz="1100" dirty="0" smtClean="0"/>
          </a:p>
          <a:p>
            <a:pPr algn="just"/>
            <a:r>
              <a:rPr lang="tr-TR" dirty="0" smtClean="0"/>
              <a:t>Her türlü malî karar ve işlemlerde usulsüzlük ve yolsuzluğun önlenmesini, </a:t>
            </a:r>
          </a:p>
          <a:p>
            <a:pPr algn="just"/>
            <a:endParaRPr lang="tr-TR" sz="1000" dirty="0" smtClean="0"/>
          </a:p>
          <a:p>
            <a:pPr algn="just"/>
            <a:r>
              <a:rPr lang="tr-TR" dirty="0" smtClean="0"/>
              <a:t>Karar oluşturmak ve izlemek için düzenli, zamanında ve güvenilir rapor ve bilgi edinilmesini, </a:t>
            </a:r>
          </a:p>
          <a:p>
            <a:pPr algn="just"/>
            <a:endParaRPr lang="tr-TR" sz="1000" dirty="0" smtClean="0"/>
          </a:p>
          <a:p>
            <a:pPr algn="just"/>
            <a:r>
              <a:rPr lang="tr-TR" dirty="0" smtClean="0"/>
              <a:t>Varlıkların kötüye kullanılması ve israfını önlemek ve kayıplara karşı korunmasını, sağlamaktır.</a:t>
            </a:r>
            <a:endParaRPr lang="tr-TR" dirty="0"/>
          </a:p>
        </p:txBody>
      </p:sp>
      <p:sp>
        <p:nvSpPr>
          <p:cNvPr id="4" name="3 Veri Yer Tutucusu"/>
          <p:cNvSpPr>
            <a:spLocks noGrp="1"/>
          </p:cNvSpPr>
          <p:nvPr>
            <p:ph type="dt" sz="half" idx="10"/>
          </p:nvPr>
        </p:nvSpPr>
        <p:spPr/>
        <p:txBody>
          <a:bodyPr/>
          <a:lstStyle/>
          <a:p>
            <a:fld id="{8AFA86AB-3171-4488-B11B-009BD02034A7}" type="datetime1">
              <a:rPr lang="tr-TR" smtClean="0"/>
              <a:pPr/>
              <a:t>24.02.2016</a:t>
            </a:fld>
            <a:endParaRPr lang="tr-TR"/>
          </a:p>
        </p:txBody>
      </p:sp>
      <p:sp>
        <p:nvSpPr>
          <p:cNvPr id="5" name="4 Altbilgi Yer Tutucusu"/>
          <p:cNvSpPr>
            <a:spLocks noGrp="1"/>
          </p:cNvSpPr>
          <p:nvPr>
            <p:ph type="ftr" sz="quarter" idx="11"/>
          </p:nvPr>
        </p:nvSpPr>
        <p:spPr/>
        <p:txBody>
          <a:bodyPr/>
          <a:lstStyle/>
          <a:p>
            <a:r>
              <a:rPr lang="tr-TR" dirty="0" smtClean="0"/>
              <a:t>Strateji Geliştirme Daire Başkanlığı</a:t>
            </a:r>
            <a:endParaRPr lang="tr-TR" dirty="0"/>
          </a:p>
        </p:txBody>
      </p:sp>
      <p:sp>
        <p:nvSpPr>
          <p:cNvPr id="6" name="5 Slayt Numarası Yer Tutucusu"/>
          <p:cNvSpPr>
            <a:spLocks noGrp="1"/>
          </p:cNvSpPr>
          <p:nvPr>
            <p:ph type="sldNum" sz="quarter" idx="12"/>
          </p:nvPr>
        </p:nvSpPr>
        <p:spPr/>
        <p:txBody>
          <a:bodyPr/>
          <a:lstStyle/>
          <a:p>
            <a:fld id="{035AD7E7-15D5-41BC-94B0-1E5B1D21C300}" type="slidenum">
              <a:rPr lang="tr-TR" smtClean="0"/>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İç Kontrol Nedir? Ne değildir?</a:t>
            </a:r>
            <a:endParaRPr lang="tr-TR" b="1" dirty="0">
              <a:solidFill>
                <a:srgbClr val="FF0000"/>
              </a:solidFill>
            </a:endParaRPr>
          </a:p>
        </p:txBody>
      </p:sp>
      <p:sp>
        <p:nvSpPr>
          <p:cNvPr id="3" name="2 İçerik Yer Tutucusu"/>
          <p:cNvSpPr>
            <a:spLocks noGrp="1"/>
          </p:cNvSpPr>
          <p:nvPr>
            <p:ph idx="1"/>
          </p:nvPr>
        </p:nvSpPr>
        <p:spPr/>
        <p:txBody>
          <a:bodyPr>
            <a:normAutofit lnSpcReduction="10000"/>
          </a:bodyPr>
          <a:lstStyle/>
          <a:p>
            <a:r>
              <a:rPr lang="tr-TR" b="1" dirty="0" smtClean="0"/>
              <a:t>İç Kontrol Bir Yönetim Modelidir</a:t>
            </a:r>
          </a:p>
          <a:p>
            <a:r>
              <a:rPr lang="tr-TR" b="1" dirty="0" smtClean="0">
                <a:solidFill>
                  <a:schemeClr val="bg1"/>
                </a:solidFill>
              </a:rPr>
              <a:t>İç Kontrol </a:t>
            </a:r>
            <a:r>
              <a:rPr lang="tr-TR" b="1" dirty="0" smtClean="0"/>
              <a:t>Bir Süreçtir</a:t>
            </a:r>
          </a:p>
          <a:p>
            <a:r>
              <a:rPr lang="tr-TR" b="1" dirty="0" smtClean="0">
                <a:solidFill>
                  <a:schemeClr val="bg1"/>
                </a:solidFill>
              </a:rPr>
              <a:t>İç Kontrol </a:t>
            </a:r>
            <a:r>
              <a:rPr lang="tr-TR" b="1" dirty="0" smtClean="0"/>
              <a:t>Amaç Değil, Araçtır</a:t>
            </a:r>
          </a:p>
          <a:p>
            <a:r>
              <a:rPr lang="tr-TR" b="1" dirty="0" smtClean="0">
                <a:solidFill>
                  <a:schemeClr val="bg1"/>
                </a:solidFill>
              </a:rPr>
              <a:t>İç Kontrol </a:t>
            </a:r>
            <a:r>
              <a:rPr lang="tr-TR" b="1" dirty="0" smtClean="0"/>
              <a:t>Risk Esaslıdır</a:t>
            </a:r>
          </a:p>
          <a:p>
            <a:pPr>
              <a:buNone/>
            </a:pPr>
            <a:r>
              <a:rPr lang="tr-TR" b="1" dirty="0" smtClean="0">
                <a:solidFill>
                  <a:schemeClr val="bg1"/>
                </a:solidFill>
              </a:rPr>
              <a:t>			  </a:t>
            </a:r>
            <a:r>
              <a:rPr lang="tr-TR" b="1" dirty="0" smtClean="0"/>
              <a:t>Yönetimin Sorumluluğundadır</a:t>
            </a:r>
          </a:p>
          <a:p>
            <a:r>
              <a:rPr lang="tr-TR" b="1" dirty="0" smtClean="0">
                <a:solidFill>
                  <a:schemeClr val="bg1"/>
                </a:solidFill>
              </a:rPr>
              <a:t>İç Kontrol </a:t>
            </a:r>
            <a:r>
              <a:rPr lang="tr-TR" b="1" dirty="0" smtClean="0"/>
              <a:t>Bir Kültür, Bir Anlayıştır</a:t>
            </a:r>
          </a:p>
          <a:p>
            <a:r>
              <a:rPr lang="tr-TR" b="1" dirty="0" smtClean="0">
                <a:solidFill>
                  <a:schemeClr val="bg1"/>
                </a:solidFill>
              </a:rPr>
              <a:t>İç Kontrol </a:t>
            </a:r>
            <a:r>
              <a:rPr lang="tr-TR" b="1" dirty="0" smtClean="0"/>
              <a:t>Herkesi Kapsar</a:t>
            </a:r>
          </a:p>
          <a:p>
            <a:r>
              <a:rPr lang="tr-TR" b="1" dirty="0" smtClean="0">
                <a:solidFill>
                  <a:schemeClr val="bg1"/>
                </a:solidFill>
              </a:rPr>
              <a:t>İç Kontrol </a:t>
            </a:r>
            <a:r>
              <a:rPr lang="tr-TR" b="1" dirty="0" smtClean="0"/>
              <a:t>Nesnel Güvence Sağlar</a:t>
            </a:r>
          </a:p>
          <a:p>
            <a:endParaRPr lang="tr-TR" dirty="0"/>
          </a:p>
        </p:txBody>
      </p:sp>
      <p:sp>
        <p:nvSpPr>
          <p:cNvPr id="4" name="3 Veri Yer Tutucusu"/>
          <p:cNvSpPr>
            <a:spLocks noGrp="1"/>
          </p:cNvSpPr>
          <p:nvPr>
            <p:ph type="dt" sz="half" idx="10"/>
          </p:nvPr>
        </p:nvSpPr>
        <p:spPr/>
        <p:txBody>
          <a:bodyPr/>
          <a:lstStyle/>
          <a:p>
            <a:fld id="{D52B8745-783B-4BF8-B57D-B2632219247C}" type="datetime1">
              <a:rPr lang="tr-TR" smtClean="0"/>
              <a:pPr/>
              <a:t>24.02.2016</a:t>
            </a:fld>
            <a:endParaRPr lang="tr-TR"/>
          </a:p>
        </p:txBody>
      </p:sp>
      <p:sp>
        <p:nvSpPr>
          <p:cNvPr id="5" name="4 Slayt Numarası Yer Tutucusu"/>
          <p:cNvSpPr>
            <a:spLocks noGrp="1"/>
          </p:cNvSpPr>
          <p:nvPr>
            <p:ph type="sldNum" sz="quarter" idx="12"/>
          </p:nvPr>
        </p:nvSpPr>
        <p:spPr/>
        <p:txBody>
          <a:bodyPr/>
          <a:lstStyle/>
          <a:p>
            <a:fld id="{035AD7E7-15D5-41BC-94B0-1E5B1D21C300}" type="slidenum">
              <a:rPr lang="tr-TR" smtClean="0"/>
              <a:pPr/>
              <a:t>5</a:t>
            </a:fld>
            <a:endParaRPr lang="tr-TR"/>
          </a:p>
        </p:txBody>
      </p:sp>
      <p:sp>
        <p:nvSpPr>
          <p:cNvPr id="6" name="5 Altbilgi Yer Tutucusu"/>
          <p:cNvSpPr>
            <a:spLocks noGrp="1"/>
          </p:cNvSpPr>
          <p:nvPr>
            <p:ph type="ftr" sz="quarter" idx="11"/>
          </p:nvPr>
        </p:nvSpPr>
        <p:spPr/>
        <p:txBody>
          <a:bodyPr/>
          <a:lstStyle/>
          <a:p>
            <a:r>
              <a:rPr lang="tr-TR" smtClean="0"/>
              <a:t>Strateji Geliştirme Daire Başkanlığı</a:t>
            </a:r>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İç Kontrolde Rol ve Sorumluluklar (1) </a:t>
            </a:r>
            <a:endParaRPr lang="tr-TR" dirty="0">
              <a:solidFill>
                <a:srgbClr val="FF0000"/>
              </a:solidFill>
            </a:endParaRPr>
          </a:p>
        </p:txBody>
      </p:sp>
      <p:sp>
        <p:nvSpPr>
          <p:cNvPr id="3" name="2 İçerik Yer Tutucusu"/>
          <p:cNvSpPr>
            <a:spLocks noGrp="1"/>
          </p:cNvSpPr>
          <p:nvPr>
            <p:ph idx="1"/>
          </p:nvPr>
        </p:nvSpPr>
        <p:spPr/>
        <p:txBody>
          <a:bodyPr>
            <a:normAutofit fontScale="92500" lnSpcReduction="20000"/>
          </a:bodyPr>
          <a:lstStyle/>
          <a:p>
            <a:r>
              <a:rPr lang="tr-TR" sz="3500" b="1" dirty="0" smtClean="0">
                <a:solidFill>
                  <a:schemeClr val="accent6">
                    <a:lumMod val="75000"/>
                  </a:schemeClr>
                </a:solidFill>
              </a:rPr>
              <a:t>Üst yönetici: </a:t>
            </a:r>
          </a:p>
          <a:p>
            <a:pPr algn="just">
              <a:buNone/>
            </a:pPr>
            <a:r>
              <a:rPr lang="tr-TR" dirty="0" smtClean="0"/>
              <a:t>	İdarede yeterli ve etkili bir iç kontrol sisteminin kurulmasını sağlamak, işleyişi izlemek ve gerekli tedbirleri alarak geliştirmek üst yöneticinin sorumluluğundadır. İç kontrol sisteminin sahibi üst yöneticidir. </a:t>
            </a:r>
          </a:p>
          <a:p>
            <a:r>
              <a:rPr lang="tr-TR" sz="3500" b="1" dirty="0" smtClean="0">
                <a:solidFill>
                  <a:schemeClr val="accent6">
                    <a:lumMod val="75000"/>
                  </a:schemeClr>
                </a:solidFill>
              </a:rPr>
              <a:t>Birim yöneticileri (harcama yetkilileri):</a:t>
            </a:r>
          </a:p>
          <a:p>
            <a:pPr algn="just">
              <a:buNone/>
            </a:pPr>
            <a:r>
              <a:rPr lang="tr-TR" sz="3500" b="1" dirty="0" smtClean="0">
                <a:solidFill>
                  <a:schemeClr val="accent6">
                    <a:lumMod val="75000"/>
                  </a:schemeClr>
                </a:solidFill>
              </a:rPr>
              <a:t>	</a:t>
            </a:r>
            <a:r>
              <a:rPr lang="tr-TR" dirty="0" smtClean="0"/>
              <a:t>Birimlerinde etkili bir iç kontrol sistemi oluşturmak, uygulanmasını sağlamak ve izlemek, zayıf yönleri geliştirmekle sorumludur. </a:t>
            </a:r>
            <a:endParaRPr lang="tr-TR" dirty="0"/>
          </a:p>
        </p:txBody>
      </p:sp>
      <p:sp>
        <p:nvSpPr>
          <p:cNvPr id="4" name="3 Veri Yer Tutucusu"/>
          <p:cNvSpPr>
            <a:spLocks noGrp="1"/>
          </p:cNvSpPr>
          <p:nvPr>
            <p:ph type="dt" sz="half" idx="10"/>
          </p:nvPr>
        </p:nvSpPr>
        <p:spPr/>
        <p:txBody>
          <a:bodyPr/>
          <a:lstStyle/>
          <a:p>
            <a:fld id="{CD654179-4FE3-41B5-9A90-47C47AFF2A72}" type="datetime1">
              <a:rPr lang="tr-TR" smtClean="0"/>
              <a:pPr/>
              <a:t>24.02.2016</a:t>
            </a:fld>
            <a:endParaRPr lang="tr-TR" dirty="0"/>
          </a:p>
        </p:txBody>
      </p:sp>
      <p:sp>
        <p:nvSpPr>
          <p:cNvPr id="5" name="4 Slayt Numarası Yer Tutucusu"/>
          <p:cNvSpPr>
            <a:spLocks noGrp="1"/>
          </p:cNvSpPr>
          <p:nvPr>
            <p:ph type="sldNum" sz="quarter" idx="12"/>
          </p:nvPr>
        </p:nvSpPr>
        <p:spPr/>
        <p:txBody>
          <a:bodyPr/>
          <a:lstStyle/>
          <a:p>
            <a:fld id="{035AD7E7-15D5-41BC-94B0-1E5B1D21C300}" type="slidenum">
              <a:rPr lang="tr-TR" smtClean="0"/>
              <a:pPr/>
              <a:t>6</a:t>
            </a:fld>
            <a:endParaRPr lang="tr-TR"/>
          </a:p>
        </p:txBody>
      </p:sp>
      <p:sp>
        <p:nvSpPr>
          <p:cNvPr id="6" name="5 Altbilgi Yer Tutucusu"/>
          <p:cNvSpPr>
            <a:spLocks noGrp="1"/>
          </p:cNvSpPr>
          <p:nvPr>
            <p:ph type="ftr" sz="quarter" idx="11"/>
          </p:nvPr>
        </p:nvSpPr>
        <p:spPr/>
        <p:txBody>
          <a:bodyPr/>
          <a:lstStyle/>
          <a:p>
            <a:r>
              <a:rPr lang="tr-TR" dirty="0" smtClean="0">
                <a:solidFill>
                  <a:schemeClr val="tx1"/>
                </a:solidFill>
              </a:rPr>
              <a:t>Strateji Geliştirme Daire Başkanlığı</a:t>
            </a:r>
            <a:endParaRPr lang="tr-TR"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İç Kontrolde Rol ve Sorumluluklar (2) </a:t>
            </a:r>
            <a:endParaRPr lang="tr-TR" dirty="0"/>
          </a:p>
        </p:txBody>
      </p:sp>
      <p:sp>
        <p:nvSpPr>
          <p:cNvPr id="3" name="2 İçerik Yer Tutucusu"/>
          <p:cNvSpPr>
            <a:spLocks noGrp="1"/>
          </p:cNvSpPr>
          <p:nvPr>
            <p:ph idx="1"/>
          </p:nvPr>
        </p:nvSpPr>
        <p:spPr/>
        <p:txBody>
          <a:bodyPr>
            <a:normAutofit fontScale="77500" lnSpcReduction="20000"/>
          </a:bodyPr>
          <a:lstStyle/>
          <a:p>
            <a:r>
              <a:rPr lang="tr-TR" sz="4100" b="1" dirty="0" smtClean="0">
                <a:solidFill>
                  <a:schemeClr val="accent6">
                    <a:lumMod val="75000"/>
                  </a:schemeClr>
                </a:solidFill>
              </a:rPr>
              <a:t>Strateji Geliştirme Birim Yöneticileri: </a:t>
            </a:r>
          </a:p>
          <a:p>
            <a:pPr algn="just">
              <a:buNone/>
            </a:pPr>
            <a:r>
              <a:rPr lang="tr-TR" dirty="0" smtClean="0"/>
              <a:t>	İç kontrol sisteminin harcama birimlerinde oluşturulması, uygulanması ve geliştirilmesi çalışmalarında koordinasyonu sağlamak, eğitim ve rehberlik hizmeti sağlamaktan sorumludur. </a:t>
            </a:r>
          </a:p>
          <a:p>
            <a:r>
              <a:rPr lang="tr-TR" sz="4100" b="1" dirty="0" smtClean="0">
                <a:solidFill>
                  <a:schemeClr val="accent6">
                    <a:lumMod val="75000"/>
                  </a:schemeClr>
                </a:solidFill>
              </a:rPr>
              <a:t>Personel: </a:t>
            </a:r>
          </a:p>
          <a:p>
            <a:pPr algn="just">
              <a:buNone/>
            </a:pPr>
            <a:r>
              <a:rPr lang="tr-TR" dirty="0" smtClean="0"/>
              <a:t>	İç kontrol tüm personelin görevinin bir parçasıdır. Kurumda çalışan herkes iç kontrol sisteminin hayata geçirilmesinde rol oynar. İç kontrol yalnızca bir birimdeki personelin yürüteceği bir görev değildir. Kurumda çalışan herkesin yürüttüğü faaliyetlerin içine yerleşmiş bir süreçtir. Bu nedenle ilave bir iş ya da görev olarak düşünülmemelidir. </a:t>
            </a:r>
            <a:endParaRPr lang="tr-TR" dirty="0"/>
          </a:p>
        </p:txBody>
      </p:sp>
      <p:sp>
        <p:nvSpPr>
          <p:cNvPr id="4" name="3 Veri Yer Tutucusu"/>
          <p:cNvSpPr>
            <a:spLocks noGrp="1"/>
          </p:cNvSpPr>
          <p:nvPr>
            <p:ph type="dt" sz="half" idx="10"/>
          </p:nvPr>
        </p:nvSpPr>
        <p:spPr/>
        <p:txBody>
          <a:bodyPr/>
          <a:lstStyle/>
          <a:p>
            <a:fld id="{0643B49E-A8FD-4FD2-B178-85418B5BE4AF}" type="datetime1">
              <a:rPr lang="tr-TR" smtClean="0"/>
              <a:pPr/>
              <a:t>24.02.2016</a:t>
            </a:fld>
            <a:endParaRPr lang="tr-TR"/>
          </a:p>
        </p:txBody>
      </p:sp>
      <p:sp>
        <p:nvSpPr>
          <p:cNvPr id="5" name="4 Slayt Numarası Yer Tutucusu"/>
          <p:cNvSpPr>
            <a:spLocks noGrp="1"/>
          </p:cNvSpPr>
          <p:nvPr>
            <p:ph type="sldNum" sz="quarter" idx="12"/>
          </p:nvPr>
        </p:nvSpPr>
        <p:spPr/>
        <p:txBody>
          <a:bodyPr/>
          <a:lstStyle/>
          <a:p>
            <a:fld id="{035AD7E7-15D5-41BC-94B0-1E5B1D21C300}" type="slidenum">
              <a:rPr lang="tr-TR" smtClean="0"/>
              <a:pPr/>
              <a:t>7</a:t>
            </a:fld>
            <a:endParaRPr lang="tr-TR"/>
          </a:p>
        </p:txBody>
      </p:sp>
      <p:sp>
        <p:nvSpPr>
          <p:cNvPr id="6" name="5 Altbilgi Yer Tutucusu"/>
          <p:cNvSpPr>
            <a:spLocks noGrp="1"/>
          </p:cNvSpPr>
          <p:nvPr>
            <p:ph type="ftr" sz="quarter" idx="11"/>
          </p:nvPr>
        </p:nvSpPr>
        <p:spPr/>
        <p:txBody>
          <a:bodyPr/>
          <a:lstStyle/>
          <a:p>
            <a:r>
              <a:rPr lang="tr-TR" smtClean="0"/>
              <a:t>Strateji Geliştirme Daire Başkanlığı</a:t>
            </a:r>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57232"/>
            <a:ext cx="8229600" cy="560406"/>
          </a:xfrm>
        </p:spPr>
        <p:txBody>
          <a:bodyPr>
            <a:normAutofit fontScale="90000"/>
          </a:bodyPr>
          <a:lstStyle/>
          <a:p>
            <a:r>
              <a:rPr lang="tr-TR" b="1" dirty="0" smtClean="0">
                <a:solidFill>
                  <a:srgbClr val="FF0000"/>
                </a:solidFill>
              </a:rPr>
              <a:t>İç Kontrolde Rol ve Sorumluluklar (3) </a:t>
            </a:r>
            <a:endParaRPr lang="tr-TR" dirty="0"/>
          </a:p>
        </p:txBody>
      </p:sp>
      <p:sp>
        <p:nvSpPr>
          <p:cNvPr id="3" name="2 İçerik Yer Tutucusu"/>
          <p:cNvSpPr>
            <a:spLocks noGrp="1"/>
          </p:cNvSpPr>
          <p:nvPr>
            <p:ph idx="1"/>
          </p:nvPr>
        </p:nvSpPr>
        <p:spPr/>
        <p:txBody>
          <a:bodyPr>
            <a:normAutofit fontScale="70000" lnSpcReduction="20000"/>
          </a:bodyPr>
          <a:lstStyle/>
          <a:p>
            <a:r>
              <a:rPr lang="tr-TR" sz="4600" b="1" dirty="0" smtClean="0">
                <a:solidFill>
                  <a:schemeClr val="accent6">
                    <a:lumMod val="75000"/>
                  </a:schemeClr>
                </a:solidFill>
              </a:rPr>
              <a:t>İç Denetim Birimi: </a:t>
            </a:r>
          </a:p>
          <a:p>
            <a:pPr algn="just">
              <a:buNone/>
            </a:pPr>
            <a:r>
              <a:rPr lang="tr-TR" dirty="0" smtClean="0"/>
              <a:t>	</a:t>
            </a:r>
            <a:r>
              <a:rPr lang="tr-TR" sz="3400" dirty="0" smtClean="0"/>
              <a:t>İç kontrol sisteminin tasarım ve işleyişini sürekli olarak incelemek, güçlü ve zayıf yönlerinin belirlenmesini sağlamak ve geliştirilmesi için değerlendirme ve tavsiyeler sunmak suretiyle iç kontrol sisteminin geliştirilmesine katkıda bulunur.</a:t>
            </a:r>
          </a:p>
          <a:p>
            <a:r>
              <a:rPr lang="tr-TR" sz="4600" b="1" dirty="0" smtClean="0">
                <a:solidFill>
                  <a:schemeClr val="accent6">
                    <a:lumMod val="75000"/>
                  </a:schemeClr>
                </a:solidFill>
              </a:rPr>
              <a:t>Sayıştay: </a:t>
            </a:r>
          </a:p>
          <a:p>
            <a:pPr algn="just">
              <a:buNone/>
            </a:pPr>
            <a:r>
              <a:rPr lang="tr-TR" dirty="0" smtClean="0"/>
              <a:t>	</a:t>
            </a:r>
            <a:r>
              <a:rPr lang="tr-TR" sz="3400" dirty="0" smtClean="0"/>
              <a:t>6085 sayılı Sayıştay Kanunu hükümlerine göre kamu idarelerinde iç kontrol sistemlerinin işleyişini değerlendirir. Dış denetim organı olarak yapacağı düzenlilik denetimlerinde kamu idaresinin iç kontrol sisteminin düzgün biçimde işleyip işlemediğini değerlendirir. Bu kapsamda, üst yönetici ve harcama yetkilileri tarafından imzalanan iç kontrol güvence beyanlarını ve iç denetim raporlarını da dikkate alır.</a:t>
            </a:r>
            <a:endParaRPr lang="tr-TR" sz="3400" dirty="0"/>
          </a:p>
        </p:txBody>
      </p:sp>
      <p:sp>
        <p:nvSpPr>
          <p:cNvPr id="4" name="3 Veri Yer Tutucusu"/>
          <p:cNvSpPr>
            <a:spLocks noGrp="1"/>
          </p:cNvSpPr>
          <p:nvPr>
            <p:ph type="dt" sz="half" idx="10"/>
          </p:nvPr>
        </p:nvSpPr>
        <p:spPr/>
        <p:txBody>
          <a:bodyPr/>
          <a:lstStyle/>
          <a:p>
            <a:fld id="{A1720F4B-5B52-4AB3-8388-157FFA455418}" type="datetime1">
              <a:rPr lang="tr-TR" smtClean="0"/>
              <a:pPr/>
              <a:t>24.02.2016</a:t>
            </a:fld>
            <a:endParaRPr lang="tr-TR"/>
          </a:p>
        </p:txBody>
      </p:sp>
      <p:sp>
        <p:nvSpPr>
          <p:cNvPr id="5" name="4 Slayt Numarası Yer Tutucusu"/>
          <p:cNvSpPr>
            <a:spLocks noGrp="1"/>
          </p:cNvSpPr>
          <p:nvPr>
            <p:ph type="sldNum" sz="quarter" idx="12"/>
          </p:nvPr>
        </p:nvSpPr>
        <p:spPr/>
        <p:txBody>
          <a:bodyPr/>
          <a:lstStyle/>
          <a:p>
            <a:fld id="{035AD7E7-15D5-41BC-94B0-1E5B1D21C300}" type="slidenum">
              <a:rPr lang="tr-TR" smtClean="0"/>
              <a:pPr/>
              <a:t>8</a:t>
            </a:fld>
            <a:endParaRPr lang="tr-TR"/>
          </a:p>
        </p:txBody>
      </p:sp>
      <p:sp>
        <p:nvSpPr>
          <p:cNvPr id="6" name="5 Altbilgi Yer Tutucusu"/>
          <p:cNvSpPr>
            <a:spLocks noGrp="1"/>
          </p:cNvSpPr>
          <p:nvPr>
            <p:ph type="ftr" sz="quarter" idx="11"/>
          </p:nvPr>
        </p:nvSpPr>
        <p:spPr/>
        <p:txBody>
          <a:bodyPr/>
          <a:lstStyle/>
          <a:p>
            <a:r>
              <a:rPr lang="tr-TR" dirty="0" smtClean="0"/>
              <a:t>Strateji Geliştirme Daire Başkanlığı</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00034" y="928670"/>
            <a:ext cx="8143932" cy="818337"/>
          </a:xfrm>
          <a:prstGeom prst="rect">
            <a:avLst/>
          </a:prstGeom>
          <a:noFill/>
          <a:ln w="9525">
            <a:noFill/>
            <a:miter lim="800000"/>
            <a:headEnd/>
            <a:tailEnd/>
          </a:ln>
          <a:effectLst/>
        </p:spPr>
      </p:pic>
      <p:pic>
        <p:nvPicPr>
          <p:cNvPr id="2051" name="Picture 3"/>
          <p:cNvPicPr>
            <a:picLocks noGrp="1" noChangeAspect="1" noChangeArrowheads="1"/>
          </p:cNvPicPr>
          <p:nvPr>
            <p:ph idx="1"/>
          </p:nvPr>
        </p:nvPicPr>
        <p:blipFill>
          <a:blip r:embed="rId3"/>
          <a:srcRect/>
          <a:stretch>
            <a:fillRect/>
          </a:stretch>
        </p:blipFill>
        <p:spPr bwMode="auto">
          <a:xfrm>
            <a:off x="500034" y="1714489"/>
            <a:ext cx="8143932" cy="4500593"/>
          </a:xfrm>
          <a:prstGeom prst="rect">
            <a:avLst/>
          </a:prstGeom>
          <a:noFill/>
          <a:ln w="9525">
            <a:noFill/>
            <a:miter lim="800000"/>
            <a:headEnd/>
            <a:tailEnd/>
          </a:ln>
          <a:effectLst/>
        </p:spPr>
      </p:pic>
      <p:sp>
        <p:nvSpPr>
          <p:cNvPr id="5" name="4 Veri Yer Tutucusu"/>
          <p:cNvSpPr>
            <a:spLocks noGrp="1"/>
          </p:cNvSpPr>
          <p:nvPr>
            <p:ph type="dt" sz="half" idx="10"/>
          </p:nvPr>
        </p:nvSpPr>
        <p:spPr/>
        <p:txBody>
          <a:bodyPr/>
          <a:lstStyle/>
          <a:p>
            <a:fld id="{73F0BEA5-311D-4EA5-83AF-7CD64D2345C0}" type="datetime1">
              <a:rPr lang="tr-TR" smtClean="0"/>
              <a:pPr/>
              <a:t>24.02.2016</a:t>
            </a:fld>
            <a:endParaRPr lang="tr-TR"/>
          </a:p>
        </p:txBody>
      </p:sp>
      <p:sp>
        <p:nvSpPr>
          <p:cNvPr id="6" name="5 Slayt Numarası Yer Tutucusu"/>
          <p:cNvSpPr>
            <a:spLocks noGrp="1"/>
          </p:cNvSpPr>
          <p:nvPr>
            <p:ph type="sldNum" sz="quarter" idx="12"/>
          </p:nvPr>
        </p:nvSpPr>
        <p:spPr/>
        <p:txBody>
          <a:bodyPr/>
          <a:lstStyle/>
          <a:p>
            <a:fld id="{035AD7E7-15D5-41BC-94B0-1E5B1D21C300}" type="slidenum">
              <a:rPr lang="tr-TR" smtClean="0"/>
              <a:pPr/>
              <a:t>9</a:t>
            </a:fld>
            <a:endParaRPr lang="tr-TR"/>
          </a:p>
        </p:txBody>
      </p:sp>
      <p:sp>
        <p:nvSpPr>
          <p:cNvPr id="7" name="6 Altbilgi Yer Tutucusu"/>
          <p:cNvSpPr>
            <a:spLocks noGrp="1"/>
          </p:cNvSpPr>
          <p:nvPr>
            <p:ph type="ftr" sz="quarter" idx="11"/>
          </p:nvPr>
        </p:nvSpPr>
        <p:spPr/>
        <p:txBody>
          <a:bodyPr/>
          <a:lstStyle/>
          <a:p>
            <a:r>
              <a:rPr lang="tr-TR" smtClean="0"/>
              <a:t>Strateji Geliştirme Daire Başkanlığı</a:t>
            </a:r>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783</TotalTime>
  <Words>407</Words>
  <Application>Microsoft Office PowerPoint</Application>
  <PresentationFormat>Ekran Gösterisi (4:3)</PresentationFormat>
  <Paragraphs>283</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İÇ KONTROL SİSTEMİ</vt:lpstr>
      <vt:lpstr>Slayt 2</vt:lpstr>
      <vt:lpstr>Slayt 3</vt:lpstr>
      <vt:lpstr>İç kontrolün amacı</vt:lpstr>
      <vt:lpstr>İç Kontrol Nedir? Ne değildir?</vt:lpstr>
      <vt:lpstr>İç Kontrolde Rol ve Sorumluluklar (1) </vt:lpstr>
      <vt:lpstr>İç Kontrolde Rol ve Sorumluluklar (2) </vt:lpstr>
      <vt:lpstr>İç Kontrolde Rol ve Sorumluluklar (3) </vt:lpstr>
      <vt:lpstr>Slayt 9</vt:lpstr>
      <vt:lpstr>İç Kontrolün Bileşenleri (1)</vt:lpstr>
      <vt:lpstr>İç Kontrolün Bileşenleri (2)</vt:lpstr>
      <vt:lpstr>İç Kontrolün Bileşenleri (3)</vt:lpstr>
      <vt:lpstr> 1. Kontrol Ortamı Standartları</vt:lpstr>
      <vt:lpstr>1. Kontrol Ortamı Standartları</vt:lpstr>
      <vt:lpstr>1. Kontrol Ortamı Standartları</vt:lpstr>
      <vt:lpstr>1. Kontrol Ortamı Standartları</vt:lpstr>
      <vt:lpstr>2. Risk Değerlendirme Standartları</vt:lpstr>
      <vt:lpstr>2. Risk Değerlendirme Standartları</vt:lpstr>
      <vt:lpstr>3. Kontrol Faaliyetleri Standartları</vt:lpstr>
      <vt:lpstr>3. Kontrol Faaliyetleri Standartları</vt:lpstr>
      <vt:lpstr>3. Kontrol Faaliyetleri Standartları</vt:lpstr>
      <vt:lpstr>3. Kontrol Faaliyetleri Standartları</vt:lpstr>
      <vt:lpstr>4. Bilgi ve İletişim Standartları</vt:lpstr>
      <vt:lpstr>4. Bilgi ve İletişim Standartları</vt:lpstr>
      <vt:lpstr>4. Bilgi ve İletişim Standartları</vt:lpstr>
      <vt:lpstr>4. Bilgi ve İletişim Standartları</vt:lpstr>
      <vt:lpstr>5. İzleme Standartları</vt:lpstr>
      <vt:lpstr>5. İzleme Standartları</vt:lpstr>
      <vt:lpstr>Slayt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 Kontrol</dc:title>
  <dc:creator>tk34719</dc:creator>
  <cp:lastModifiedBy>tk34719</cp:lastModifiedBy>
  <cp:revision>64</cp:revision>
  <dcterms:created xsi:type="dcterms:W3CDTF">2015-12-17T07:53:33Z</dcterms:created>
  <dcterms:modified xsi:type="dcterms:W3CDTF">2016-02-24T08:59:35Z</dcterms:modified>
</cp:coreProperties>
</file>