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0" r:id="rId6"/>
    <p:sldId id="261" r:id="rId7"/>
    <p:sldId id="262" r:id="rId8"/>
    <p:sldId id="263" r:id="rId9"/>
    <p:sldId id="301" r:id="rId10"/>
    <p:sldId id="302" r:id="rId11"/>
    <p:sldId id="264" r:id="rId12"/>
    <p:sldId id="265" r:id="rId13"/>
    <p:sldId id="266" r:id="rId14"/>
    <p:sldId id="289" r:id="rId15"/>
    <p:sldId id="267" r:id="rId16"/>
    <p:sldId id="299" r:id="rId17"/>
    <p:sldId id="300" r:id="rId18"/>
    <p:sldId id="268" r:id="rId19"/>
    <p:sldId id="290" r:id="rId20"/>
    <p:sldId id="269" r:id="rId21"/>
    <p:sldId id="292" r:id="rId22"/>
    <p:sldId id="293" r:id="rId23"/>
    <p:sldId id="294" r:id="rId24"/>
    <p:sldId id="295" r:id="rId25"/>
    <p:sldId id="296" r:id="rId26"/>
    <p:sldId id="297" r:id="rId27"/>
    <p:sldId id="298" r:id="rId28"/>
    <p:sldId id="291" r:id="rId29"/>
    <p:sldId id="270" r:id="rId30"/>
    <p:sldId id="271" r:id="rId31"/>
    <p:sldId id="276" r:id="rId32"/>
    <p:sldId id="277" r:id="rId33"/>
    <p:sldId id="278" r:id="rId34"/>
    <p:sldId id="279" r:id="rId35"/>
    <p:sldId id="280" r:id="rId36"/>
    <p:sldId id="281" r:id="rId37"/>
    <p:sldId id="282" r:id="rId38"/>
    <p:sldId id="283" r:id="rId39"/>
    <p:sldId id="284" r:id="rId40"/>
    <p:sldId id="285" r:id="rId41"/>
    <p:sldId id="288" r:id="rId42"/>
    <p:sldId id="303" r:id="rId43"/>
    <p:sldId id="305" r:id="rId44"/>
    <p:sldId id="304"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082128-A7FD-4A8F-A4DA-6E83EA0F1F31}" type="doc">
      <dgm:prSet loTypeId="urn:microsoft.com/office/officeart/2005/8/layout/orgChart1" loCatId="hierarchy" qsTypeId="urn:microsoft.com/office/officeart/2005/8/quickstyle/3d4" qsCatId="3D" csTypeId="urn:microsoft.com/office/officeart/2005/8/colors/colorful5" csCatId="colorful" phldr="1"/>
      <dgm:spPr/>
      <dgm:t>
        <a:bodyPr/>
        <a:lstStyle/>
        <a:p>
          <a:endParaRPr lang="tr-TR"/>
        </a:p>
      </dgm:t>
    </dgm:pt>
    <dgm:pt modelId="{11E14426-7148-4A06-8CEE-431895E68E48}">
      <dgm:prSet phldrT="[Metin]"/>
      <dgm:spPr/>
      <dgm:t>
        <a:bodyPr/>
        <a:lstStyle/>
        <a:p>
          <a:r>
            <a:rPr lang="tr-TR" b="1" dirty="0">
              <a:effectLst>
                <a:outerShdw blurRad="38100" dist="38100" dir="2700000" algn="tl">
                  <a:srgbClr val="000000">
                    <a:alpha val="43137"/>
                  </a:srgbClr>
                </a:outerShdw>
              </a:effectLst>
            </a:rPr>
            <a:t>İç Denetim Faaliyetinin Kapsamı</a:t>
          </a:r>
        </a:p>
      </dgm:t>
    </dgm:pt>
    <dgm:pt modelId="{8FF10206-2689-4529-96A6-CEAFC407E970}" type="parTrans" cxnId="{37551B69-C7A9-4034-A220-68C58CCE3333}">
      <dgm:prSet/>
      <dgm:spPr/>
      <dgm:t>
        <a:bodyPr/>
        <a:lstStyle/>
        <a:p>
          <a:endParaRPr lang="tr-TR"/>
        </a:p>
      </dgm:t>
    </dgm:pt>
    <dgm:pt modelId="{4E65965E-595A-449A-9B7A-E1DE9BC2BC5B}" type="sibTrans" cxnId="{37551B69-C7A9-4034-A220-68C58CCE3333}">
      <dgm:prSet/>
      <dgm:spPr/>
      <dgm:t>
        <a:bodyPr/>
        <a:lstStyle/>
        <a:p>
          <a:endParaRPr lang="tr-TR"/>
        </a:p>
      </dgm:t>
    </dgm:pt>
    <dgm:pt modelId="{36308C67-0085-4EA0-A8E4-577D3B0C9C32}">
      <dgm:prSet phldrT="[Metin]" custT="1"/>
      <dgm:spPr/>
      <dgm:t>
        <a:bodyPr anchor="t"/>
        <a:lstStyle/>
        <a:p>
          <a:r>
            <a:rPr lang="tr-TR" sz="2800" b="1" dirty="0">
              <a:effectLst>
                <a:outerShdw blurRad="38100" dist="38100" dir="2700000" algn="tl">
                  <a:srgbClr val="000000">
                    <a:alpha val="43137"/>
                  </a:srgbClr>
                </a:outerShdw>
              </a:effectLst>
            </a:rPr>
            <a:t>Organizasyonel Kapsam </a:t>
          </a:r>
        </a:p>
        <a:p>
          <a:r>
            <a:rPr lang="tr-TR" sz="2400" dirty="0">
              <a:effectLst>
                <a:outerShdw blurRad="38100" dist="38100" dir="2700000" algn="tl">
                  <a:srgbClr val="000000">
                    <a:alpha val="43137"/>
                  </a:srgbClr>
                </a:outerShdw>
              </a:effectLst>
            </a:rPr>
            <a:t>Tüm Birimler</a:t>
          </a:r>
        </a:p>
      </dgm:t>
    </dgm:pt>
    <dgm:pt modelId="{D62FE813-8688-4888-A82F-A2C2D9F823B8}" type="parTrans" cxnId="{EDDCD553-0B6E-4108-995C-752C2809F4EA}">
      <dgm:prSet/>
      <dgm:spPr/>
      <dgm:t>
        <a:bodyPr/>
        <a:lstStyle/>
        <a:p>
          <a:endParaRPr lang="tr-TR"/>
        </a:p>
      </dgm:t>
    </dgm:pt>
    <dgm:pt modelId="{C37308CA-C361-4756-BCC3-94D6EF0A2D26}" type="sibTrans" cxnId="{EDDCD553-0B6E-4108-995C-752C2809F4EA}">
      <dgm:prSet/>
      <dgm:spPr/>
      <dgm:t>
        <a:bodyPr/>
        <a:lstStyle/>
        <a:p>
          <a:endParaRPr lang="tr-TR"/>
        </a:p>
      </dgm:t>
    </dgm:pt>
    <dgm:pt modelId="{10FA6039-82BA-4552-86AA-3E7ABF5C1D68}">
      <dgm:prSet phldrT="[Metin]" custT="1"/>
      <dgm:spPr/>
      <dgm:t>
        <a:bodyPr anchor="t"/>
        <a:lstStyle/>
        <a:p>
          <a:r>
            <a:rPr lang="tr-TR" sz="2800" b="1" dirty="0">
              <a:solidFill>
                <a:schemeClr val="tx1"/>
              </a:solidFill>
              <a:effectLst>
                <a:outerShdw blurRad="38100" dist="38100" dir="2700000" algn="tl">
                  <a:srgbClr val="000000">
                    <a:alpha val="43137"/>
                  </a:srgbClr>
                </a:outerShdw>
              </a:effectLst>
            </a:rPr>
            <a:t>Fonksiyonel Kapsam</a:t>
          </a:r>
        </a:p>
        <a:p>
          <a:r>
            <a:rPr lang="tr-TR" sz="2400" dirty="0">
              <a:effectLst>
                <a:outerShdw blurRad="38100" dist="38100" dir="2700000" algn="tl">
                  <a:srgbClr val="000000">
                    <a:alpha val="43137"/>
                  </a:srgbClr>
                </a:outerShdw>
              </a:effectLst>
            </a:rPr>
            <a:t>Tüm İşlem ve Faaliyetler</a:t>
          </a:r>
        </a:p>
        <a:p>
          <a:r>
            <a:rPr lang="tr-TR" sz="1800" dirty="0">
              <a:effectLst>
                <a:outerShdw blurRad="38100" dist="38100" dir="2700000" algn="tl">
                  <a:srgbClr val="000000">
                    <a:alpha val="43137"/>
                  </a:srgbClr>
                </a:outerShdw>
              </a:effectLst>
            </a:rPr>
            <a:t>(Mali ve Mali Olmayan Tüm İşlemler)</a:t>
          </a:r>
        </a:p>
      </dgm:t>
    </dgm:pt>
    <dgm:pt modelId="{F9865860-2EF4-4E00-8254-50FFD90FCD80}" type="parTrans" cxnId="{FEFC149F-889C-4734-BAFD-80C60EE93E61}">
      <dgm:prSet/>
      <dgm:spPr/>
      <dgm:t>
        <a:bodyPr/>
        <a:lstStyle/>
        <a:p>
          <a:endParaRPr lang="tr-TR"/>
        </a:p>
      </dgm:t>
    </dgm:pt>
    <dgm:pt modelId="{FA4ED99B-8026-4A0E-AF59-88C4E3E5E79C}" type="sibTrans" cxnId="{FEFC149F-889C-4734-BAFD-80C60EE93E61}">
      <dgm:prSet/>
      <dgm:spPr/>
      <dgm:t>
        <a:bodyPr/>
        <a:lstStyle/>
        <a:p>
          <a:endParaRPr lang="tr-TR"/>
        </a:p>
      </dgm:t>
    </dgm:pt>
    <dgm:pt modelId="{1E28ED4B-D5E8-4DF6-B7FA-AAD7C45E5C9F}" type="pres">
      <dgm:prSet presAssocID="{86082128-A7FD-4A8F-A4DA-6E83EA0F1F31}" presName="hierChild1" presStyleCnt="0">
        <dgm:presLayoutVars>
          <dgm:orgChart val="1"/>
          <dgm:chPref val="1"/>
          <dgm:dir/>
          <dgm:animOne val="branch"/>
          <dgm:animLvl val="lvl"/>
          <dgm:resizeHandles/>
        </dgm:presLayoutVars>
      </dgm:prSet>
      <dgm:spPr/>
      <dgm:t>
        <a:bodyPr/>
        <a:lstStyle/>
        <a:p>
          <a:endParaRPr lang="tr-TR"/>
        </a:p>
      </dgm:t>
    </dgm:pt>
    <dgm:pt modelId="{9C3F1A57-D20C-4C4E-AC2D-AB81E5E40F91}" type="pres">
      <dgm:prSet presAssocID="{11E14426-7148-4A06-8CEE-431895E68E48}" presName="hierRoot1" presStyleCnt="0">
        <dgm:presLayoutVars>
          <dgm:hierBranch val="init"/>
        </dgm:presLayoutVars>
      </dgm:prSet>
      <dgm:spPr/>
    </dgm:pt>
    <dgm:pt modelId="{72CFBFDC-9488-4EF8-8B69-9EB43E6DEB31}" type="pres">
      <dgm:prSet presAssocID="{11E14426-7148-4A06-8CEE-431895E68E48}" presName="rootComposite1" presStyleCnt="0"/>
      <dgm:spPr/>
    </dgm:pt>
    <dgm:pt modelId="{C9CFCC8B-9F90-45BE-8F91-9B85E2CCDE9C}" type="pres">
      <dgm:prSet presAssocID="{11E14426-7148-4A06-8CEE-431895E68E48}" presName="rootText1" presStyleLbl="node0" presStyleIdx="0" presStyleCnt="1" custScaleX="203310">
        <dgm:presLayoutVars>
          <dgm:chPref val="3"/>
        </dgm:presLayoutVars>
      </dgm:prSet>
      <dgm:spPr/>
      <dgm:t>
        <a:bodyPr/>
        <a:lstStyle/>
        <a:p>
          <a:endParaRPr lang="tr-TR"/>
        </a:p>
      </dgm:t>
    </dgm:pt>
    <dgm:pt modelId="{3292942C-4DAA-45EF-90D6-9B4F01E84750}" type="pres">
      <dgm:prSet presAssocID="{11E14426-7148-4A06-8CEE-431895E68E48}" presName="rootConnector1" presStyleLbl="node1" presStyleIdx="0" presStyleCnt="0"/>
      <dgm:spPr/>
      <dgm:t>
        <a:bodyPr/>
        <a:lstStyle/>
        <a:p>
          <a:endParaRPr lang="tr-TR"/>
        </a:p>
      </dgm:t>
    </dgm:pt>
    <dgm:pt modelId="{62B3C866-486C-4F19-821D-F3ABF99A1661}" type="pres">
      <dgm:prSet presAssocID="{11E14426-7148-4A06-8CEE-431895E68E48}" presName="hierChild2" presStyleCnt="0"/>
      <dgm:spPr/>
    </dgm:pt>
    <dgm:pt modelId="{DFA20473-AA8B-4706-8AFD-DC376C93EDE3}" type="pres">
      <dgm:prSet presAssocID="{D62FE813-8688-4888-A82F-A2C2D9F823B8}" presName="Name37" presStyleLbl="parChTrans1D2" presStyleIdx="0" presStyleCnt="2"/>
      <dgm:spPr/>
      <dgm:t>
        <a:bodyPr/>
        <a:lstStyle/>
        <a:p>
          <a:endParaRPr lang="tr-TR"/>
        </a:p>
      </dgm:t>
    </dgm:pt>
    <dgm:pt modelId="{0CA3A2E4-DD66-4F28-B8DF-E2DADBB1FCFA}" type="pres">
      <dgm:prSet presAssocID="{36308C67-0085-4EA0-A8E4-577D3B0C9C32}" presName="hierRoot2" presStyleCnt="0">
        <dgm:presLayoutVars>
          <dgm:hierBranch val="init"/>
        </dgm:presLayoutVars>
      </dgm:prSet>
      <dgm:spPr/>
    </dgm:pt>
    <dgm:pt modelId="{F368ABF4-BC6F-4974-8BAF-817628173903}" type="pres">
      <dgm:prSet presAssocID="{36308C67-0085-4EA0-A8E4-577D3B0C9C32}" presName="rootComposite" presStyleCnt="0"/>
      <dgm:spPr/>
    </dgm:pt>
    <dgm:pt modelId="{27D57D65-DF73-4E5A-928E-907EE863CD76}" type="pres">
      <dgm:prSet presAssocID="{36308C67-0085-4EA0-A8E4-577D3B0C9C32}" presName="rootText" presStyleLbl="node2" presStyleIdx="0" presStyleCnt="2" custScaleX="200822" custScaleY="142876">
        <dgm:presLayoutVars>
          <dgm:chPref val="3"/>
        </dgm:presLayoutVars>
      </dgm:prSet>
      <dgm:spPr/>
      <dgm:t>
        <a:bodyPr/>
        <a:lstStyle/>
        <a:p>
          <a:endParaRPr lang="tr-TR"/>
        </a:p>
      </dgm:t>
    </dgm:pt>
    <dgm:pt modelId="{5E9FF177-BB89-49F4-9EDC-8009A85D4766}" type="pres">
      <dgm:prSet presAssocID="{36308C67-0085-4EA0-A8E4-577D3B0C9C32}" presName="rootConnector" presStyleLbl="node2" presStyleIdx="0" presStyleCnt="2"/>
      <dgm:spPr/>
      <dgm:t>
        <a:bodyPr/>
        <a:lstStyle/>
        <a:p>
          <a:endParaRPr lang="tr-TR"/>
        </a:p>
      </dgm:t>
    </dgm:pt>
    <dgm:pt modelId="{AE3C7BCC-AC11-4A80-884E-6ACFB7B06D86}" type="pres">
      <dgm:prSet presAssocID="{36308C67-0085-4EA0-A8E4-577D3B0C9C32}" presName="hierChild4" presStyleCnt="0"/>
      <dgm:spPr/>
    </dgm:pt>
    <dgm:pt modelId="{5E18EAAE-B845-4432-8079-2ED6970676AE}" type="pres">
      <dgm:prSet presAssocID="{36308C67-0085-4EA0-A8E4-577D3B0C9C32}" presName="hierChild5" presStyleCnt="0"/>
      <dgm:spPr/>
    </dgm:pt>
    <dgm:pt modelId="{07763F0A-F2AF-432A-86A0-F285710EAB57}" type="pres">
      <dgm:prSet presAssocID="{F9865860-2EF4-4E00-8254-50FFD90FCD80}" presName="Name37" presStyleLbl="parChTrans1D2" presStyleIdx="1" presStyleCnt="2"/>
      <dgm:spPr/>
      <dgm:t>
        <a:bodyPr/>
        <a:lstStyle/>
        <a:p>
          <a:endParaRPr lang="tr-TR"/>
        </a:p>
      </dgm:t>
    </dgm:pt>
    <dgm:pt modelId="{2F719E2A-4E36-4C2B-9E50-F6C36D0ED45E}" type="pres">
      <dgm:prSet presAssocID="{10FA6039-82BA-4552-86AA-3E7ABF5C1D68}" presName="hierRoot2" presStyleCnt="0">
        <dgm:presLayoutVars>
          <dgm:hierBranch val="init"/>
        </dgm:presLayoutVars>
      </dgm:prSet>
      <dgm:spPr/>
    </dgm:pt>
    <dgm:pt modelId="{356A9188-00BE-4C96-8BE1-F560695E84AB}" type="pres">
      <dgm:prSet presAssocID="{10FA6039-82BA-4552-86AA-3E7ABF5C1D68}" presName="rootComposite" presStyleCnt="0"/>
      <dgm:spPr/>
    </dgm:pt>
    <dgm:pt modelId="{7692C29E-06D0-45A9-A583-F8185C891D5D}" type="pres">
      <dgm:prSet presAssocID="{10FA6039-82BA-4552-86AA-3E7ABF5C1D68}" presName="rootText" presStyleLbl="node2" presStyleIdx="1" presStyleCnt="2" custScaleX="190807" custScaleY="142774">
        <dgm:presLayoutVars>
          <dgm:chPref val="3"/>
        </dgm:presLayoutVars>
      </dgm:prSet>
      <dgm:spPr/>
      <dgm:t>
        <a:bodyPr/>
        <a:lstStyle/>
        <a:p>
          <a:endParaRPr lang="tr-TR"/>
        </a:p>
      </dgm:t>
    </dgm:pt>
    <dgm:pt modelId="{21F01D3D-E9CC-4162-BA40-B03B7A3BB8DF}" type="pres">
      <dgm:prSet presAssocID="{10FA6039-82BA-4552-86AA-3E7ABF5C1D68}" presName="rootConnector" presStyleLbl="node2" presStyleIdx="1" presStyleCnt="2"/>
      <dgm:spPr/>
      <dgm:t>
        <a:bodyPr/>
        <a:lstStyle/>
        <a:p>
          <a:endParaRPr lang="tr-TR"/>
        </a:p>
      </dgm:t>
    </dgm:pt>
    <dgm:pt modelId="{7164D6E2-E947-4081-B3BC-3C4A3C195BD6}" type="pres">
      <dgm:prSet presAssocID="{10FA6039-82BA-4552-86AA-3E7ABF5C1D68}" presName="hierChild4" presStyleCnt="0"/>
      <dgm:spPr/>
    </dgm:pt>
    <dgm:pt modelId="{58D259F0-D7E1-4A8F-BDCE-320C52D1A125}" type="pres">
      <dgm:prSet presAssocID="{10FA6039-82BA-4552-86AA-3E7ABF5C1D68}" presName="hierChild5" presStyleCnt="0"/>
      <dgm:spPr/>
    </dgm:pt>
    <dgm:pt modelId="{8AD0451A-2B06-4DF3-8769-4D7AEA1A820F}" type="pres">
      <dgm:prSet presAssocID="{11E14426-7148-4A06-8CEE-431895E68E48}" presName="hierChild3" presStyleCnt="0"/>
      <dgm:spPr/>
    </dgm:pt>
  </dgm:ptLst>
  <dgm:cxnLst>
    <dgm:cxn modelId="{FEFC149F-889C-4734-BAFD-80C60EE93E61}" srcId="{11E14426-7148-4A06-8CEE-431895E68E48}" destId="{10FA6039-82BA-4552-86AA-3E7ABF5C1D68}" srcOrd="1" destOrd="0" parTransId="{F9865860-2EF4-4E00-8254-50FFD90FCD80}" sibTransId="{FA4ED99B-8026-4A0E-AF59-88C4E3E5E79C}"/>
    <dgm:cxn modelId="{65372F0D-D49E-4556-B753-054689F5DB12}" type="presOf" srcId="{11E14426-7148-4A06-8CEE-431895E68E48}" destId="{C9CFCC8B-9F90-45BE-8F91-9B85E2CCDE9C}" srcOrd="0" destOrd="0" presId="urn:microsoft.com/office/officeart/2005/8/layout/orgChart1"/>
    <dgm:cxn modelId="{5BA3FB81-F7E0-4A18-9A8C-ADF46887B4C3}" type="presOf" srcId="{36308C67-0085-4EA0-A8E4-577D3B0C9C32}" destId="{5E9FF177-BB89-49F4-9EDC-8009A85D4766}" srcOrd="1" destOrd="0" presId="urn:microsoft.com/office/officeart/2005/8/layout/orgChart1"/>
    <dgm:cxn modelId="{54004904-99C8-4B73-88E7-D54FC5ED85B3}" type="presOf" srcId="{10FA6039-82BA-4552-86AA-3E7ABF5C1D68}" destId="{21F01D3D-E9CC-4162-BA40-B03B7A3BB8DF}" srcOrd="1" destOrd="0" presId="urn:microsoft.com/office/officeart/2005/8/layout/orgChart1"/>
    <dgm:cxn modelId="{29194D07-18FC-49D8-814A-B60843B37734}" type="presOf" srcId="{36308C67-0085-4EA0-A8E4-577D3B0C9C32}" destId="{27D57D65-DF73-4E5A-928E-907EE863CD76}" srcOrd="0" destOrd="0" presId="urn:microsoft.com/office/officeart/2005/8/layout/orgChart1"/>
    <dgm:cxn modelId="{5C623043-50BB-42C0-9D80-B5EC074CD1BE}" type="presOf" srcId="{F9865860-2EF4-4E00-8254-50FFD90FCD80}" destId="{07763F0A-F2AF-432A-86A0-F285710EAB57}" srcOrd="0" destOrd="0" presId="urn:microsoft.com/office/officeart/2005/8/layout/orgChart1"/>
    <dgm:cxn modelId="{4BA38199-06B0-48E6-9704-248FAC4421F2}" type="presOf" srcId="{D62FE813-8688-4888-A82F-A2C2D9F823B8}" destId="{DFA20473-AA8B-4706-8AFD-DC376C93EDE3}" srcOrd="0" destOrd="0" presId="urn:microsoft.com/office/officeart/2005/8/layout/orgChart1"/>
    <dgm:cxn modelId="{F20B1A2C-6994-4753-B012-4814310F230D}" type="presOf" srcId="{10FA6039-82BA-4552-86AA-3E7ABF5C1D68}" destId="{7692C29E-06D0-45A9-A583-F8185C891D5D}" srcOrd="0" destOrd="0" presId="urn:microsoft.com/office/officeart/2005/8/layout/orgChart1"/>
    <dgm:cxn modelId="{AFD65E8B-C46D-4DEB-ACF1-5EC4C62BDD04}" type="presOf" srcId="{86082128-A7FD-4A8F-A4DA-6E83EA0F1F31}" destId="{1E28ED4B-D5E8-4DF6-B7FA-AAD7C45E5C9F}" srcOrd="0" destOrd="0" presId="urn:microsoft.com/office/officeart/2005/8/layout/orgChart1"/>
    <dgm:cxn modelId="{1E4BB12A-055E-4417-B8D1-1DBA5673B4B4}" type="presOf" srcId="{11E14426-7148-4A06-8CEE-431895E68E48}" destId="{3292942C-4DAA-45EF-90D6-9B4F01E84750}" srcOrd="1" destOrd="0" presId="urn:microsoft.com/office/officeart/2005/8/layout/orgChart1"/>
    <dgm:cxn modelId="{EDDCD553-0B6E-4108-995C-752C2809F4EA}" srcId="{11E14426-7148-4A06-8CEE-431895E68E48}" destId="{36308C67-0085-4EA0-A8E4-577D3B0C9C32}" srcOrd="0" destOrd="0" parTransId="{D62FE813-8688-4888-A82F-A2C2D9F823B8}" sibTransId="{C37308CA-C361-4756-BCC3-94D6EF0A2D26}"/>
    <dgm:cxn modelId="{37551B69-C7A9-4034-A220-68C58CCE3333}" srcId="{86082128-A7FD-4A8F-A4DA-6E83EA0F1F31}" destId="{11E14426-7148-4A06-8CEE-431895E68E48}" srcOrd="0" destOrd="0" parTransId="{8FF10206-2689-4529-96A6-CEAFC407E970}" sibTransId="{4E65965E-595A-449A-9B7A-E1DE9BC2BC5B}"/>
    <dgm:cxn modelId="{8947573E-1B33-42AD-8BE8-8F4D54C249BD}" type="presParOf" srcId="{1E28ED4B-D5E8-4DF6-B7FA-AAD7C45E5C9F}" destId="{9C3F1A57-D20C-4C4E-AC2D-AB81E5E40F91}" srcOrd="0" destOrd="0" presId="urn:microsoft.com/office/officeart/2005/8/layout/orgChart1"/>
    <dgm:cxn modelId="{55D9D751-7E84-4CEB-811E-07555B2F0786}" type="presParOf" srcId="{9C3F1A57-D20C-4C4E-AC2D-AB81E5E40F91}" destId="{72CFBFDC-9488-4EF8-8B69-9EB43E6DEB31}" srcOrd="0" destOrd="0" presId="urn:microsoft.com/office/officeart/2005/8/layout/orgChart1"/>
    <dgm:cxn modelId="{238FC8C9-D0A9-475B-8029-41F837FA84B6}" type="presParOf" srcId="{72CFBFDC-9488-4EF8-8B69-9EB43E6DEB31}" destId="{C9CFCC8B-9F90-45BE-8F91-9B85E2CCDE9C}" srcOrd="0" destOrd="0" presId="urn:microsoft.com/office/officeart/2005/8/layout/orgChart1"/>
    <dgm:cxn modelId="{E57CCA34-FBCA-4422-AECA-62E1960FE36A}" type="presParOf" srcId="{72CFBFDC-9488-4EF8-8B69-9EB43E6DEB31}" destId="{3292942C-4DAA-45EF-90D6-9B4F01E84750}" srcOrd="1" destOrd="0" presId="urn:microsoft.com/office/officeart/2005/8/layout/orgChart1"/>
    <dgm:cxn modelId="{14ED1DB3-4E26-4600-973B-AE1EFD2C4600}" type="presParOf" srcId="{9C3F1A57-D20C-4C4E-AC2D-AB81E5E40F91}" destId="{62B3C866-486C-4F19-821D-F3ABF99A1661}" srcOrd="1" destOrd="0" presId="urn:microsoft.com/office/officeart/2005/8/layout/orgChart1"/>
    <dgm:cxn modelId="{4483B13F-0049-467C-ADCF-019D396097DA}" type="presParOf" srcId="{62B3C866-486C-4F19-821D-F3ABF99A1661}" destId="{DFA20473-AA8B-4706-8AFD-DC376C93EDE3}" srcOrd="0" destOrd="0" presId="urn:microsoft.com/office/officeart/2005/8/layout/orgChart1"/>
    <dgm:cxn modelId="{7D336673-10A4-41E1-8918-25FCBA40F7E2}" type="presParOf" srcId="{62B3C866-486C-4F19-821D-F3ABF99A1661}" destId="{0CA3A2E4-DD66-4F28-B8DF-E2DADBB1FCFA}" srcOrd="1" destOrd="0" presId="urn:microsoft.com/office/officeart/2005/8/layout/orgChart1"/>
    <dgm:cxn modelId="{2B587D00-F300-4819-BF36-875F7F61E2C0}" type="presParOf" srcId="{0CA3A2E4-DD66-4F28-B8DF-E2DADBB1FCFA}" destId="{F368ABF4-BC6F-4974-8BAF-817628173903}" srcOrd="0" destOrd="0" presId="urn:microsoft.com/office/officeart/2005/8/layout/orgChart1"/>
    <dgm:cxn modelId="{41C8098E-EC00-4183-8276-75661666F906}" type="presParOf" srcId="{F368ABF4-BC6F-4974-8BAF-817628173903}" destId="{27D57D65-DF73-4E5A-928E-907EE863CD76}" srcOrd="0" destOrd="0" presId="urn:microsoft.com/office/officeart/2005/8/layout/orgChart1"/>
    <dgm:cxn modelId="{DE0FB5C9-72BA-467F-91A6-9433375C45D0}" type="presParOf" srcId="{F368ABF4-BC6F-4974-8BAF-817628173903}" destId="{5E9FF177-BB89-49F4-9EDC-8009A85D4766}" srcOrd="1" destOrd="0" presId="urn:microsoft.com/office/officeart/2005/8/layout/orgChart1"/>
    <dgm:cxn modelId="{5A29F532-FEE0-4DBA-BB1A-B90B6BFC29C0}" type="presParOf" srcId="{0CA3A2E4-DD66-4F28-B8DF-E2DADBB1FCFA}" destId="{AE3C7BCC-AC11-4A80-884E-6ACFB7B06D86}" srcOrd="1" destOrd="0" presId="urn:microsoft.com/office/officeart/2005/8/layout/orgChart1"/>
    <dgm:cxn modelId="{F8D5BCC0-A826-41A6-A7B4-CAD0128B1EE2}" type="presParOf" srcId="{0CA3A2E4-DD66-4F28-B8DF-E2DADBB1FCFA}" destId="{5E18EAAE-B845-4432-8079-2ED6970676AE}" srcOrd="2" destOrd="0" presId="urn:microsoft.com/office/officeart/2005/8/layout/orgChart1"/>
    <dgm:cxn modelId="{52EE154C-B661-4351-8A33-032C7FC0E127}" type="presParOf" srcId="{62B3C866-486C-4F19-821D-F3ABF99A1661}" destId="{07763F0A-F2AF-432A-86A0-F285710EAB57}" srcOrd="2" destOrd="0" presId="urn:microsoft.com/office/officeart/2005/8/layout/orgChart1"/>
    <dgm:cxn modelId="{F772682E-5EB5-436A-9727-380FEB460DE3}" type="presParOf" srcId="{62B3C866-486C-4F19-821D-F3ABF99A1661}" destId="{2F719E2A-4E36-4C2B-9E50-F6C36D0ED45E}" srcOrd="3" destOrd="0" presId="urn:microsoft.com/office/officeart/2005/8/layout/orgChart1"/>
    <dgm:cxn modelId="{DAA2F29C-70FA-41FD-9A78-04ABBACAADA8}" type="presParOf" srcId="{2F719E2A-4E36-4C2B-9E50-F6C36D0ED45E}" destId="{356A9188-00BE-4C96-8BE1-F560695E84AB}" srcOrd="0" destOrd="0" presId="urn:microsoft.com/office/officeart/2005/8/layout/orgChart1"/>
    <dgm:cxn modelId="{B58F993E-72CA-476C-AEC0-F84A08F9B3A5}" type="presParOf" srcId="{356A9188-00BE-4C96-8BE1-F560695E84AB}" destId="{7692C29E-06D0-45A9-A583-F8185C891D5D}" srcOrd="0" destOrd="0" presId="urn:microsoft.com/office/officeart/2005/8/layout/orgChart1"/>
    <dgm:cxn modelId="{2EDC8098-18FE-4E14-BFDB-1E4525C7D75E}" type="presParOf" srcId="{356A9188-00BE-4C96-8BE1-F560695E84AB}" destId="{21F01D3D-E9CC-4162-BA40-B03B7A3BB8DF}" srcOrd="1" destOrd="0" presId="urn:microsoft.com/office/officeart/2005/8/layout/orgChart1"/>
    <dgm:cxn modelId="{D201B6BE-E863-4166-A7C3-1B166CA44A09}" type="presParOf" srcId="{2F719E2A-4E36-4C2B-9E50-F6C36D0ED45E}" destId="{7164D6E2-E947-4081-B3BC-3C4A3C195BD6}" srcOrd="1" destOrd="0" presId="urn:microsoft.com/office/officeart/2005/8/layout/orgChart1"/>
    <dgm:cxn modelId="{050CD747-64F7-4779-9236-552923B1AFA7}" type="presParOf" srcId="{2F719E2A-4E36-4C2B-9E50-F6C36D0ED45E}" destId="{58D259F0-D7E1-4A8F-BDCE-320C52D1A125}" srcOrd="2" destOrd="0" presId="urn:microsoft.com/office/officeart/2005/8/layout/orgChart1"/>
    <dgm:cxn modelId="{9D7D0898-19F1-4C48-8D9E-61F7B90588E1}" type="presParOf" srcId="{9C3F1A57-D20C-4C4E-AC2D-AB81E5E40F91}" destId="{8AD0451A-2B06-4DF3-8769-4D7AEA1A82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62A8C0-CD87-4F45-AF98-93ED2D5649EB}" type="doc">
      <dgm:prSet loTypeId="urn:microsoft.com/office/officeart/2005/8/layout/radial1" loCatId="relationship" qsTypeId="urn:microsoft.com/office/officeart/2005/8/quickstyle/3d1" qsCatId="3D" csTypeId="urn:microsoft.com/office/officeart/2005/8/colors/colorful2" csCatId="colorful" phldr="1"/>
      <dgm:spPr/>
      <dgm:t>
        <a:bodyPr/>
        <a:lstStyle/>
        <a:p>
          <a:endParaRPr lang="tr-TR"/>
        </a:p>
      </dgm:t>
    </dgm:pt>
    <dgm:pt modelId="{83202336-190F-4AF6-A6E0-58205410CE57}">
      <dgm:prSet phldrT="[Metin]"/>
      <dgm:spPr/>
      <dgm:t>
        <a:bodyPr/>
        <a:lstStyle/>
        <a:p>
          <a:r>
            <a:rPr lang="tr-TR" dirty="0">
              <a:effectLst>
                <a:outerShdw blurRad="38100" dist="38100" dir="2700000" algn="tl">
                  <a:srgbClr val="000000">
                    <a:alpha val="43137"/>
                  </a:srgbClr>
                </a:outerShdw>
              </a:effectLst>
            </a:rPr>
            <a:t>İÇ DENETİM TÜRLERİ</a:t>
          </a:r>
        </a:p>
      </dgm:t>
    </dgm:pt>
    <dgm:pt modelId="{D70290C9-5413-4F7C-A58B-7848D2C77DEC}" type="parTrans" cxnId="{962FF60B-5BDA-4722-A18B-E6E81EC80466}">
      <dgm:prSet/>
      <dgm:spPr/>
      <dgm:t>
        <a:bodyPr/>
        <a:lstStyle/>
        <a:p>
          <a:endParaRPr lang="tr-TR"/>
        </a:p>
      </dgm:t>
    </dgm:pt>
    <dgm:pt modelId="{93B03EEA-5D1A-4284-8F48-2CDA4BA56715}" type="sibTrans" cxnId="{962FF60B-5BDA-4722-A18B-E6E81EC80466}">
      <dgm:prSet/>
      <dgm:spPr/>
      <dgm:t>
        <a:bodyPr/>
        <a:lstStyle/>
        <a:p>
          <a:endParaRPr lang="tr-TR"/>
        </a:p>
      </dgm:t>
    </dgm:pt>
    <dgm:pt modelId="{19B0692F-C50F-415E-A6E1-B387D0BCDBDB}">
      <dgm:prSet phldrT="[Metin]"/>
      <dgm:spPr/>
      <dgm:t>
        <a:bodyPr/>
        <a:lstStyle/>
        <a:p>
          <a:r>
            <a:rPr lang="tr-TR" dirty="0"/>
            <a:t>Sistem Denetimi</a:t>
          </a:r>
        </a:p>
      </dgm:t>
    </dgm:pt>
    <dgm:pt modelId="{1A106E37-483B-4AEC-8B93-C663680F67C9}" type="parTrans" cxnId="{56DF553D-DAA0-49DB-816B-C5DFD50F4874}">
      <dgm:prSet/>
      <dgm:spPr/>
      <dgm:t>
        <a:bodyPr/>
        <a:lstStyle/>
        <a:p>
          <a:endParaRPr lang="tr-TR"/>
        </a:p>
      </dgm:t>
    </dgm:pt>
    <dgm:pt modelId="{9836B4DF-F9D0-4AD5-A30E-D75AD937EDD2}" type="sibTrans" cxnId="{56DF553D-DAA0-49DB-816B-C5DFD50F4874}">
      <dgm:prSet/>
      <dgm:spPr/>
      <dgm:t>
        <a:bodyPr/>
        <a:lstStyle/>
        <a:p>
          <a:endParaRPr lang="tr-TR"/>
        </a:p>
      </dgm:t>
    </dgm:pt>
    <dgm:pt modelId="{54163873-03B3-4EFE-A243-5E0357F4FA3C}">
      <dgm:prSet phldrT="[Metin]"/>
      <dgm:spPr/>
      <dgm:t>
        <a:bodyPr/>
        <a:lstStyle/>
        <a:p>
          <a:r>
            <a:rPr lang="tr-TR" dirty="0"/>
            <a:t>Uygunluk Denetimi</a:t>
          </a:r>
        </a:p>
      </dgm:t>
    </dgm:pt>
    <dgm:pt modelId="{BAC7ACAF-0822-4019-AC2A-7EA9A2115763}" type="parTrans" cxnId="{F5EFAA8F-9F7F-4977-A2C0-09E78ABCA13C}">
      <dgm:prSet/>
      <dgm:spPr/>
      <dgm:t>
        <a:bodyPr/>
        <a:lstStyle/>
        <a:p>
          <a:endParaRPr lang="tr-TR"/>
        </a:p>
      </dgm:t>
    </dgm:pt>
    <dgm:pt modelId="{CE148B06-A231-4CC9-8A3A-AD63672E636F}" type="sibTrans" cxnId="{F5EFAA8F-9F7F-4977-A2C0-09E78ABCA13C}">
      <dgm:prSet/>
      <dgm:spPr/>
      <dgm:t>
        <a:bodyPr/>
        <a:lstStyle/>
        <a:p>
          <a:endParaRPr lang="tr-TR"/>
        </a:p>
      </dgm:t>
    </dgm:pt>
    <dgm:pt modelId="{FDBB161D-5B8B-4EA6-A2C7-575829854C64}">
      <dgm:prSet phldrT="[Metin]"/>
      <dgm:spPr/>
      <dgm:t>
        <a:bodyPr/>
        <a:lstStyle/>
        <a:p>
          <a:r>
            <a:rPr lang="tr-TR" dirty="0"/>
            <a:t>Performans Denetimi</a:t>
          </a:r>
        </a:p>
      </dgm:t>
    </dgm:pt>
    <dgm:pt modelId="{14E3AD6F-0D3A-4AC3-AD69-91E9E8E460DD}" type="parTrans" cxnId="{4D30ADB4-B88A-4644-93A5-B96CB54D9AC0}">
      <dgm:prSet/>
      <dgm:spPr/>
      <dgm:t>
        <a:bodyPr/>
        <a:lstStyle/>
        <a:p>
          <a:endParaRPr lang="tr-TR"/>
        </a:p>
      </dgm:t>
    </dgm:pt>
    <dgm:pt modelId="{04F0B4EB-CB91-44D6-A357-9D563ED7C063}" type="sibTrans" cxnId="{4D30ADB4-B88A-4644-93A5-B96CB54D9AC0}">
      <dgm:prSet/>
      <dgm:spPr/>
      <dgm:t>
        <a:bodyPr/>
        <a:lstStyle/>
        <a:p>
          <a:endParaRPr lang="tr-TR"/>
        </a:p>
      </dgm:t>
    </dgm:pt>
    <dgm:pt modelId="{3927EFD3-ECAD-4E5D-915D-F911E6BBAEF7}">
      <dgm:prSet phldrT="[Metin]"/>
      <dgm:spPr/>
      <dgm:t>
        <a:bodyPr/>
        <a:lstStyle/>
        <a:p>
          <a:r>
            <a:rPr lang="tr-TR" dirty="0"/>
            <a:t>BT Denetimi</a:t>
          </a:r>
        </a:p>
      </dgm:t>
    </dgm:pt>
    <dgm:pt modelId="{8F93E269-DB3F-4E28-A26F-A98F7CA574EB}" type="parTrans" cxnId="{45B41D04-373D-4877-91F5-637374E801FC}">
      <dgm:prSet/>
      <dgm:spPr/>
      <dgm:t>
        <a:bodyPr/>
        <a:lstStyle/>
        <a:p>
          <a:endParaRPr lang="tr-TR"/>
        </a:p>
      </dgm:t>
    </dgm:pt>
    <dgm:pt modelId="{C007E9F9-0EC2-4A03-9F2B-5579D11D9B37}" type="sibTrans" cxnId="{45B41D04-373D-4877-91F5-637374E801FC}">
      <dgm:prSet/>
      <dgm:spPr/>
      <dgm:t>
        <a:bodyPr/>
        <a:lstStyle/>
        <a:p>
          <a:endParaRPr lang="tr-TR"/>
        </a:p>
      </dgm:t>
    </dgm:pt>
    <dgm:pt modelId="{CB8CBEAD-D46A-45B3-A11D-BFBA32B9E04E}">
      <dgm:prSet phldrT="[Metin]"/>
      <dgm:spPr/>
      <dgm:t>
        <a:bodyPr/>
        <a:lstStyle/>
        <a:p>
          <a:r>
            <a:rPr lang="tr-TR" dirty="0"/>
            <a:t>Mali Denetim</a:t>
          </a:r>
        </a:p>
      </dgm:t>
    </dgm:pt>
    <dgm:pt modelId="{1E8AEB87-F84C-4F90-9A29-69D9FECE789F}" type="parTrans" cxnId="{AE2CC492-029C-4415-A05E-4DF11526D901}">
      <dgm:prSet/>
      <dgm:spPr/>
      <dgm:t>
        <a:bodyPr/>
        <a:lstStyle/>
        <a:p>
          <a:endParaRPr lang="tr-TR"/>
        </a:p>
      </dgm:t>
    </dgm:pt>
    <dgm:pt modelId="{08162037-688A-44CB-8A60-5AF47941D178}" type="sibTrans" cxnId="{AE2CC492-029C-4415-A05E-4DF11526D901}">
      <dgm:prSet/>
      <dgm:spPr/>
      <dgm:t>
        <a:bodyPr/>
        <a:lstStyle/>
        <a:p>
          <a:endParaRPr lang="tr-TR"/>
        </a:p>
      </dgm:t>
    </dgm:pt>
    <dgm:pt modelId="{BA3C9A02-47B7-426A-865E-724134379C57}" type="pres">
      <dgm:prSet presAssocID="{B862A8C0-CD87-4F45-AF98-93ED2D5649EB}" presName="cycle" presStyleCnt="0">
        <dgm:presLayoutVars>
          <dgm:chMax val="1"/>
          <dgm:dir/>
          <dgm:animLvl val="ctr"/>
          <dgm:resizeHandles val="exact"/>
        </dgm:presLayoutVars>
      </dgm:prSet>
      <dgm:spPr/>
      <dgm:t>
        <a:bodyPr/>
        <a:lstStyle/>
        <a:p>
          <a:endParaRPr lang="tr-TR"/>
        </a:p>
      </dgm:t>
    </dgm:pt>
    <dgm:pt modelId="{41C4D900-4477-48D1-BDDD-1951F5DFBB55}" type="pres">
      <dgm:prSet presAssocID="{83202336-190F-4AF6-A6E0-58205410CE57}" presName="centerShape" presStyleLbl="node0" presStyleIdx="0" presStyleCnt="1"/>
      <dgm:spPr/>
      <dgm:t>
        <a:bodyPr/>
        <a:lstStyle/>
        <a:p>
          <a:endParaRPr lang="tr-TR"/>
        </a:p>
      </dgm:t>
    </dgm:pt>
    <dgm:pt modelId="{D97FF9FC-C16C-44CC-8BDD-98AAD9BF9C3D}" type="pres">
      <dgm:prSet presAssocID="{1A106E37-483B-4AEC-8B93-C663680F67C9}" presName="Name9" presStyleLbl="parChTrans1D2" presStyleIdx="0" presStyleCnt="5"/>
      <dgm:spPr/>
      <dgm:t>
        <a:bodyPr/>
        <a:lstStyle/>
        <a:p>
          <a:endParaRPr lang="tr-TR"/>
        </a:p>
      </dgm:t>
    </dgm:pt>
    <dgm:pt modelId="{FEE65EC1-65F6-4BD0-812F-E50F0B89D8A8}" type="pres">
      <dgm:prSet presAssocID="{1A106E37-483B-4AEC-8B93-C663680F67C9}" presName="connTx" presStyleLbl="parChTrans1D2" presStyleIdx="0" presStyleCnt="5"/>
      <dgm:spPr/>
      <dgm:t>
        <a:bodyPr/>
        <a:lstStyle/>
        <a:p>
          <a:endParaRPr lang="tr-TR"/>
        </a:p>
      </dgm:t>
    </dgm:pt>
    <dgm:pt modelId="{D90A4FAF-1242-4F05-B0C1-229BA5287D40}" type="pres">
      <dgm:prSet presAssocID="{19B0692F-C50F-415E-A6E1-B387D0BCDBDB}" presName="node" presStyleLbl="node1" presStyleIdx="0" presStyleCnt="5">
        <dgm:presLayoutVars>
          <dgm:bulletEnabled val="1"/>
        </dgm:presLayoutVars>
      </dgm:prSet>
      <dgm:spPr/>
      <dgm:t>
        <a:bodyPr/>
        <a:lstStyle/>
        <a:p>
          <a:endParaRPr lang="tr-TR"/>
        </a:p>
      </dgm:t>
    </dgm:pt>
    <dgm:pt modelId="{2E4E7550-6DC4-4372-9F5D-9793985ED187}" type="pres">
      <dgm:prSet presAssocID="{1E8AEB87-F84C-4F90-9A29-69D9FECE789F}" presName="Name9" presStyleLbl="parChTrans1D2" presStyleIdx="1" presStyleCnt="5"/>
      <dgm:spPr/>
      <dgm:t>
        <a:bodyPr/>
        <a:lstStyle/>
        <a:p>
          <a:endParaRPr lang="tr-TR"/>
        </a:p>
      </dgm:t>
    </dgm:pt>
    <dgm:pt modelId="{CAFC7FD2-2F74-4C7D-A7CB-F257EF5AF23F}" type="pres">
      <dgm:prSet presAssocID="{1E8AEB87-F84C-4F90-9A29-69D9FECE789F}" presName="connTx" presStyleLbl="parChTrans1D2" presStyleIdx="1" presStyleCnt="5"/>
      <dgm:spPr/>
      <dgm:t>
        <a:bodyPr/>
        <a:lstStyle/>
        <a:p>
          <a:endParaRPr lang="tr-TR"/>
        </a:p>
      </dgm:t>
    </dgm:pt>
    <dgm:pt modelId="{6247E87A-7829-4591-9268-B1D6C0AEC455}" type="pres">
      <dgm:prSet presAssocID="{CB8CBEAD-D46A-45B3-A11D-BFBA32B9E04E}" presName="node" presStyleLbl="node1" presStyleIdx="1" presStyleCnt="5">
        <dgm:presLayoutVars>
          <dgm:bulletEnabled val="1"/>
        </dgm:presLayoutVars>
      </dgm:prSet>
      <dgm:spPr/>
      <dgm:t>
        <a:bodyPr/>
        <a:lstStyle/>
        <a:p>
          <a:endParaRPr lang="tr-TR"/>
        </a:p>
      </dgm:t>
    </dgm:pt>
    <dgm:pt modelId="{99897F52-9F3D-4BCB-A4F0-F778708B51E6}" type="pres">
      <dgm:prSet presAssocID="{BAC7ACAF-0822-4019-AC2A-7EA9A2115763}" presName="Name9" presStyleLbl="parChTrans1D2" presStyleIdx="2" presStyleCnt="5"/>
      <dgm:spPr/>
      <dgm:t>
        <a:bodyPr/>
        <a:lstStyle/>
        <a:p>
          <a:endParaRPr lang="tr-TR"/>
        </a:p>
      </dgm:t>
    </dgm:pt>
    <dgm:pt modelId="{B25723A4-D9B8-4DBA-B558-644D3F2458CC}" type="pres">
      <dgm:prSet presAssocID="{BAC7ACAF-0822-4019-AC2A-7EA9A2115763}" presName="connTx" presStyleLbl="parChTrans1D2" presStyleIdx="2" presStyleCnt="5"/>
      <dgm:spPr/>
      <dgm:t>
        <a:bodyPr/>
        <a:lstStyle/>
        <a:p>
          <a:endParaRPr lang="tr-TR"/>
        </a:p>
      </dgm:t>
    </dgm:pt>
    <dgm:pt modelId="{6E1C7BB9-285E-4F8D-8DEF-323398B1C64C}" type="pres">
      <dgm:prSet presAssocID="{54163873-03B3-4EFE-A243-5E0357F4FA3C}" presName="node" presStyleLbl="node1" presStyleIdx="2" presStyleCnt="5">
        <dgm:presLayoutVars>
          <dgm:bulletEnabled val="1"/>
        </dgm:presLayoutVars>
      </dgm:prSet>
      <dgm:spPr/>
      <dgm:t>
        <a:bodyPr/>
        <a:lstStyle/>
        <a:p>
          <a:endParaRPr lang="tr-TR"/>
        </a:p>
      </dgm:t>
    </dgm:pt>
    <dgm:pt modelId="{4E9FD6CD-8C1D-4D8B-882C-AEDBFD5B5FD6}" type="pres">
      <dgm:prSet presAssocID="{14E3AD6F-0D3A-4AC3-AD69-91E9E8E460DD}" presName="Name9" presStyleLbl="parChTrans1D2" presStyleIdx="3" presStyleCnt="5"/>
      <dgm:spPr/>
      <dgm:t>
        <a:bodyPr/>
        <a:lstStyle/>
        <a:p>
          <a:endParaRPr lang="tr-TR"/>
        </a:p>
      </dgm:t>
    </dgm:pt>
    <dgm:pt modelId="{01D80934-3240-4E25-8F34-BE637623B17C}" type="pres">
      <dgm:prSet presAssocID="{14E3AD6F-0D3A-4AC3-AD69-91E9E8E460DD}" presName="connTx" presStyleLbl="parChTrans1D2" presStyleIdx="3" presStyleCnt="5"/>
      <dgm:spPr/>
      <dgm:t>
        <a:bodyPr/>
        <a:lstStyle/>
        <a:p>
          <a:endParaRPr lang="tr-TR"/>
        </a:p>
      </dgm:t>
    </dgm:pt>
    <dgm:pt modelId="{21DFCAA1-F0D1-4EE1-B442-BAB0B5F10BA7}" type="pres">
      <dgm:prSet presAssocID="{FDBB161D-5B8B-4EA6-A2C7-575829854C64}" presName="node" presStyleLbl="node1" presStyleIdx="3" presStyleCnt="5">
        <dgm:presLayoutVars>
          <dgm:bulletEnabled val="1"/>
        </dgm:presLayoutVars>
      </dgm:prSet>
      <dgm:spPr/>
      <dgm:t>
        <a:bodyPr/>
        <a:lstStyle/>
        <a:p>
          <a:endParaRPr lang="tr-TR"/>
        </a:p>
      </dgm:t>
    </dgm:pt>
    <dgm:pt modelId="{378D69F2-5B12-47BE-BAA9-DF280D4AAEFC}" type="pres">
      <dgm:prSet presAssocID="{8F93E269-DB3F-4E28-A26F-A98F7CA574EB}" presName="Name9" presStyleLbl="parChTrans1D2" presStyleIdx="4" presStyleCnt="5"/>
      <dgm:spPr/>
      <dgm:t>
        <a:bodyPr/>
        <a:lstStyle/>
        <a:p>
          <a:endParaRPr lang="tr-TR"/>
        </a:p>
      </dgm:t>
    </dgm:pt>
    <dgm:pt modelId="{A1A189C7-086F-420F-8D5B-25E5E2EBB973}" type="pres">
      <dgm:prSet presAssocID="{8F93E269-DB3F-4E28-A26F-A98F7CA574EB}" presName="connTx" presStyleLbl="parChTrans1D2" presStyleIdx="4" presStyleCnt="5"/>
      <dgm:spPr/>
      <dgm:t>
        <a:bodyPr/>
        <a:lstStyle/>
        <a:p>
          <a:endParaRPr lang="tr-TR"/>
        </a:p>
      </dgm:t>
    </dgm:pt>
    <dgm:pt modelId="{BD2E38F5-026A-4A91-B587-6552508DBBC2}" type="pres">
      <dgm:prSet presAssocID="{3927EFD3-ECAD-4E5D-915D-F911E6BBAEF7}" presName="node" presStyleLbl="node1" presStyleIdx="4" presStyleCnt="5">
        <dgm:presLayoutVars>
          <dgm:bulletEnabled val="1"/>
        </dgm:presLayoutVars>
      </dgm:prSet>
      <dgm:spPr/>
      <dgm:t>
        <a:bodyPr/>
        <a:lstStyle/>
        <a:p>
          <a:endParaRPr lang="tr-TR"/>
        </a:p>
      </dgm:t>
    </dgm:pt>
  </dgm:ptLst>
  <dgm:cxnLst>
    <dgm:cxn modelId="{AE2CC492-029C-4415-A05E-4DF11526D901}" srcId="{83202336-190F-4AF6-A6E0-58205410CE57}" destId="{CB8CBEAD-D46A-45B3-A11D-BFBA32B9E04E}" srcOrd="1" destOrd="0" parTransId="{1E8AEB87-F84C-4F90-9A29-69D9FECE789F}" sibTransId="{08162037-688A-44CB-8A60-5AF47941D178}"/>
    <dgm:cxn modelId="{ADE9C06A-4A0D-4BD2-999C-525ABA66BD89}" type="presOf" srcId="{CB8CBEAD-D46A-45B3-A11D-BFBA32B9E04E}" destId="{6247E87A-7829-4591-9268-B1D6C0AEC455}" srcOrd="0" destOrd="0" presId="urn:microsoft.com/office/officeart/2005/8/layout/radial1"/>
    <dgm:cxn modelId="{F5EFAA8F-9F7F-4977-A2C0-09E78ABCA13C}" srcId="{83202336-190F-4AF6-A6E0-58205410CE57}" destId="{54163873-03B3-4EFE-A243-5E0357F4FA3C}" srcOrd="2" destOrd="0" parTransId="{BAC7ACAF-0822-4019-AC2A-7EA9A2115763}" sibTransId="{CE148B06-A231-4CC9-8A3A-AD63672E636F}"/>
    <dgm:cxn modelId="{E0950A91-258F-4898-8154-B8E7AC58DBB7}" type="presOf" srcId="{1E8AEB87-F84C-4F90-9A29-69D9FECE789F}" destId="{CAFC7FD2-2F74-4C7D-A7CB-F257EF5AF23F}" srcOrd="1" destOrd="0" presId="urn:microsoft.com/office/officeart/2005/8/layout/radial1"/>
    <dgm:cxn modelId="{56DF553D-DAA0-49DB-816B-C5DFD50F4874}" srcId="{83202336-190F-4AF6-A6E0-58205410CE57}" destId="{19B0692F-C50F-415E-A6E1-B387D0BCDBDB}" srcOrd="0" destOrd="0" parTransId="{1A106E37-483B-4AEC-8B93-C663680F67C9}" sibTransId="{9836B4DF-F9D0-4AD5-A30E-D75AD937EDD2}"/>
    <dgm:cxn modelId="{04007007-A530-4756-A4AD-A5F0CD17F546}" type="presOf" srcId="{3927EFD3-ECAD-4E5D-915D-F911E6BBAEF7}" destId="{BD2E38F5-026A-4A91-B587-6552508DBBC2}" srcOrd="0" destOrd="0" presId="urn:microsoft.com/office/officeart/2005/8/layout/radial1"/>
    <dgm:cxn modelId="{BF95BEF8-7254-48E6-90BF-B9353E7D2742}" type="presOf" srcId="{19B0692F-C50F-415E-A6E1-B387D0BCDBDB}" destId="{D90A4FAF-1242-4F05-B0C1-229BA5287D40}" srcOrd="0" destOrd="0" presId="urn:microsoft.com/office/officeart/2005/8/layout/radial1"/>
    <dgm:cxn modelId="{65C2728F-B7C5-47F8-ADDD-C6C255668EC1}" type="presOf" srcId="{B862A8C0-CD87-4F45-AF98-93ED2D5649EB}" destId="{BA3C9A02-47B7-426A-865E-724134379C57}" srcOrd="0" destOrd="0" presId="urn:microsoft.com/office/officeart/2005/8/layout/radial1"/>
    <dgm:cxn modelId="{962FF60B-5BDA-4722-A18B-E6E81EC80466}" srcId="{B862A8C0-CD87-4F45-AF98-93ED2D5649EB}" destId="{83202336-190F-4AF6-A6E0-58205410CE57}" srcOrd="0" destOrd="0" parTransId="{D70290C9-5413-4F7C-A58B-7848D2C77DEC}" sibTransId="{93B03EEA-5D1A-4284-8F48-2CDA4BA56715}"/>
    <dgm:cxn modelId="{4D30ADB4-B88A-4644-93A5-B96CB54D9AC0}" srcId="{83202336-190F-4AF6-A6E0-58205410CE57}" destId="{FDBB161D-5B8B-4EA6-A2C7-575829854C64}" srcOrd="3" destOrd="0" parTransId="{14E3AD6F-0D3A-4AC3-AD69-91E9E8E460DD}" sibTransId="{04F0B4EB-CB91-44D6-A357-9D563ED7C063}"/>
    <dgm:cxn modelId="{2426108F-BBE0-43A6-8DA9-045184F08AD9}" type="presOf" srcId="{54163873-03B3-4EFE-A243-5E0357F4FA3C}" destId="{6E1C7BB9-285E-4F8D-8DEF-323398B1C64C}" srcOrd="0" destOrd="0" presId="urn:microsoft.com/office/officeart/2005/8/layout/radial1"/>
    <dgm:cxn modelId="{C05194ED-F137-4CCC-8E74-8CF36D6E33BB}" type="presOf" srcId="{83202336-190F-4AF6-A6E0-58205410CE57}" destId="{41C4D900-4477-48D1-BDDD-1951F5DFBB55}" srcOrd="0" destOrd="0" presId="urn:microsoft.com/office/officeart/2005/8/layout/radial1"/>
    <dgm:cxn modelId="{19610795-49F0-4373-B5E3-230A92491448}" type="presOf" srcId="{8F93E269-DB3F-4E28-A26F-A98F7CA574EB}" destId="{378D69F2-5B12-47BE-BAA9-DF280D4AAEFC}" srcOrd="0" destOrd="0" presId="urn:microsoft.com/office/officeart/2005/8/layout/radial1"/>
    <dgm:cxn modelId="{EB238CEE-CC78-417E-8207-677D30A0C640}" type="presOf" srcId="{8F93E269-DB3F-4E28-A26F-A98F7CA574EB}" destId="{A1A189C7-086F-420F-8D5B-25E5E2EBB973}" srcOrd="1" destOrd="0" presId="urn:microsoft.com/office/officeart/2005/8/layout/radial1"/>
    <dgm:cxn modelId="{1F2A46CB-15B2-41D9-A222-5AB0C78A5E42}" type="presOf" srcId="{1A106E37-483B-4AEC-8B93-C663680F67C9}" destId="{D97FF9FC-C16C-44CC-8BDD-98AAD9BF9C3D}" srcOrd="0" destOrd="0" presId="urn:microsoft.com/office/officeart/2005/8/layout/radial1"/>
    <dgm:cxn modelId="{CC95FABB-2AA1-4FF4-A206-B797E6C3F3EA}" type="presOf" srcId="{FDBB161D-5B8B-4EA6-A2C7-575829854C64}" destId="{21DFCAA1-F0D1-4EE1-B442-BAB0B5F10BA7}" srcOrd="0" destOrd="0" presId="urn:microsoft.com/office/officeart/2005/8/layout/radial1"/>
    <dgm:cxn modelId="{600C35A6-F76D-49E5-89F5-A0E0B22D8AF4}" type="presOf" srcId="{BAC7ACAF-0822-4019-AC2A-7EA9A2115763}" destId="{B25723A4-D9B8-4DBA-B558-644D3F2458CC}" srcOrd="1" destOrd="0" presId="urn:microsoft.com/office/officeart/2005/8/layout/radial1"/>
    <dgm:cxn modelId="{AC3D6AD3-3CC1-45A6-8712-98D67BBEF43E}" type="presOf" srcId="{14E3AD6F-0D3A-4AC3-AD69-91E9E8E460DD}" destId="{01D80934-3240-4E25-8F34-BE637623B17C}" srcOrd="1" destOrd="0" presId="urn:microsoft.com/office/officeart/2005/8/layout/radial1"/>
    <dgm:cxn modelId="{45B41D04-373D-4877-91F5-637374E801FC}" srcId="{83202336-190F-4AF6-A6E0-58205410CE57}" destId="{3927EFD3-ECAD-4E5D-915D-F911E6BBAEF7}" srcOrd="4" destOrd="0" parTransId="{8F93E269-DB3F-4E28-A26F-A98F7CA574EB}" sibTransId="{C007E9F9-0EC2-4A03-9F2B-5579D11D9B37}"/>
    <dgm:cxn modelId="{2150B757-1A39-4E51-9B95-0780B1EEA278}" type="presOf" srcId="{1A106E37-483B-4AEC-8B93-C663680F67C9}" destId="{FEE65EC1-65F6-4BD0-812F-E50F0B89D8A8}" srcOrd="1" destOrd="0" presId="urn:microsoft.com/office/officeart/2005/8/layout/radial1"/>
    <dgm:cxn modelId="{269D7EDD-D713-4FDD-A69C-2333446BFA2D}" type="presOf" srcId="{14E3AD6F-0D3A-4AC3-AD69-91E9E8E460DD}" destId="{4E9FD6CD-8C1D-4D8B-882C-AEDBFD5B5FD6}" srcOrd="0" destOrd="0" presId="urn:microsoft.com/office/officeart/2005/8/layout/radial1"/>
    <dgm:cxn modelId="{9B5418AC-C383-494B-A249-6D191352CDC8}" type="presOf" srcId="{BAC7ACAF-0822-4019-AC2A-7EA9A2115763}" destId="{99897F52-9F3D-4BCB-A4F0-F778708B51E6}" srcOrd="0" destOrd="0" presId="urn:microsoft.com/office/officeart/2005/8/layout/radial1"/>
    <dgm:cxn modelId="{C1BFDE13-1DF5-456B-BCCC-94D23068A100}" type="presOf" srcId="{1E8AEB87-F84C-4F90-9A29-69D9FECE789F}" destId="{2E4E7550-6DC4-4372-9F5D-9793985ED187}" srcOrd="0" destOrd="0" presId="urn:microsoft.com/office/officeart/2005/8/layout/radial1"/>
    <dgm:cxn modelId="{8C0C301A-889F-4127-86B3-7C2EA37C6819}" type="presParOf" srcId="{BA3C9A02-47B7-426A-865E-724134379C57}" destId="{41C4D900-4477-48D1-BDDD-1951F5DFBB55}" srcOrd="0" destOrd="0" presId="urn:microsoft.com/office/officeart/2005/8/layout/radial1"/>
    <dgm:cxn modelId="{8C9A7822-B249-4A8A-9F5C-436F7931CA3D}" type="presParOf" srcId="{BA3C9A02-47B7-426A-865E-724134379C57}" destId="{D97FF9FC-C16C-44CC-8BDD-98AAD9BF9C3D}" srcOrd="1" destOrd="0" presId="urn:microsoft.com/office/officeart/2005/8/layout/radial1"/>
    <dgm:cxn modelId="{2EF12CB0-F6A9-4607-83C2-84C0B9DEC9CA}" type="presParOf" srcId="{D97FF9FC-C16C-44CC-8BDD-98AAD9BF9C3D}" destId="{FEE65EC1-65F6-4BD0-812F-E50F0B89D8A8}" srcOrd="0" destOrd="0" presId="urn:microsoft.com/office/officeart/2005/8/layout/radial1"/>
    <dgm:cxn modelId="{ACA1C891-0C77-4E19-9F54-2D8C4BB042C2}" type="presParOf" srcId="{BA3C9A02-47B7-426A-865E-724134379C57}" destId="{D90A4FAF-1242-4F05-B0C1-229BA5287D40}" srcOrd="2" destOrd="0" presId="urn:microsoft.com/office/officeart/2005/8/layout/radial1"/>
    <dgm:cxn modelId="{0EBB9E84-87C0-4276-8788-676570994A57}" type="presParOf" srcId="{BA3C9A02-47B7-426A-865E-724134379C57}" destId="{2E4E7550-6DC4-4372-9F5D-9793985ED187}" srcOrd="3" destOrd="0" presId="urn:microsoft.com/office/officeart/2005/8/layout/radial1"/>
    <dgm:cxn modelId="{3822E8BF-A00B-40A7-A2E2-9C5A7C4AC325}" type="presParOf" srcId="{2E4E7550-6DC4-4372-9F5D-9793985ED187}" destId="{CAFC7FD2-2F74-4C7D-A7CB-F257EF5AF23F}" srcOrd="0" destOrd="0" presId="urn:microsoft.com/office/officeart/2005/8/layout/radial1"/>
    <dgm:cxn modelId="{82C6D002-F5E5-4575-A404-6B1DCD98FFC6}" type="presParOf" srcId="{BA3C9A02-47B7-426A-865E-724134379C57}" destId="{6247E87A-7829-4591-9268-B1D6C0AEC455}" srcOrd="4" destOrd="0" presId="urn:microsoft.com/office/officeart/2005/8/layout/radial1"/>
    <dgm:cxn modelId="{030C4D6E-4047-4232-B7B2-DBB5C2F0C841}" type="presParOf" srcId="{BA3C9A02-47B7-426A-865E-724134379C57}" destId="{99897F52-9F3D-4BCB-A4F0-F778708B51E6}" srcOrd="5" destOrd="0" presId="urn:microsoft.com/office/officeart/2005/8/layout/radial1"/>
    <dgm:cxn modelId="{3B577CD7-8B43-41D8-AB15-43CEF86EACEC}" type="presParOf" srcId="{99897F52-9F3D-4BCB-A4F0-F778708B51E6}" destId="{B25723A4-D9B8-4DBA-B558-644D3F2458CC}" srcOrd="0" destOrd="0" presId="urn:microsoft.com/office/officeart/2005/8/layout/radial1"/>
    <dgm:cxn modelId="{06A0A8B2-4931-42F5-8D89-6BC753CF1124}" type="presParOf" srcId="{BA3C9A02-47B7-426A-865E-724134379C57}" destId="{6E1C7BB9-285E-4F8D-8DEF-323398B1C64C}" srcOrd="6" destOrd="0" presId="urn:microsoft.com/office/officeart/2005/8/layout/radial1"/>
    <dgm:cxn modelId="{8C9C0CB2-2954-4E7E-BB31-0AEDE420A954}" type="presParOf" srcId="{BA3C9A02-47B7-426A-865E-724134379C57}" destId="{4E9FD6CD-8C1D-4D8B-882C-AEDBFD5B5FD6}" srcOrd="7" destOrd="0" presId="urn:microsoft.com/office/officeart/2005/8/layout/radial1"/>
    <dgm:cxn modelId="{474F6EF2-3A2E-40AB-B82B-F0BF783CC62F}" type="presParOf" srcId="{4E9FD6CD-8C1D-4D8B-882C-AEDBFD5B5FD6}" destId="{01D80934-3240-4E25-8F34-BE637623B17C}" srcOrd="0" destOrd="0" presId="urn:microsoft.com/office/officeart/2005/8/layout/radial1"/>
    <dgm:cxn modelId="{DB30D86C-5F76-41FC-A0DB-A0E7357CFF40}" type="presParOf" srcId="{BA3C9A02-47B7-426A-865E-724134379C57}" destId="{21DFCAA1-F0D1-4EE1-B442-BAB0B5F10BA7}" srcOrd="8" destOrd="0" presId="urn:microsoft.com/office/officeart/2005/8/layout/radial1"/>
    <dgm:cxn modelId="{B8301443-C040-4050-B5AE-385F91737A6A}" type="presParOf" srcId="{BA3C9A02-47B7-426A-865E-724134379C57}" destId="{378D69F2-5B12-47BE-BAA9-DF280D4AAEFC}" srcOrd="9" destOrd="0" presId="urn:microsoft.com/office/officeart/2005/8/layout/radial1"/>
    <dgm:cxn modelId="{254AE34C-844F-40F4-9E53-D8649847EA5E}" type="presParOf" srcId="{378D69F2-5B12-47BE-BAA9-DF280D4AAEFC}" destId="{A1A189C7-086F-420F-8D5B-25E5E2EBB973}" srcOrd="0" destOrd="0" presId="urn:microsoft.com/office/officeart/2005/8/layout/radial1"/>
    <dgm:cxn modelId="{816CC1DB-B8C1-4226-9FAD-1DC4DED85A8C}" type="presParOf" srcId="{BA3C9A02-47B7-426A-865E-724134379C57}" destId="{BD2E38F5-026A-4A91-B587-6552508DBBC2}"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C0907D-D3AC-45E0-B1CD-522A4F41795A}" type="doc">
      <dgm:prSet loTypeId="urn:microsoft.com/office/officeart/2005/8/layout/vProcess5" loCatId="process" qsTypeId="urn:microsoft.com/office/officeart/2005/8/quickstyle/3d6" qsCatId="3D" csTypeId="urn:microsoft.com/office/officeart/2005/8/colors/colorful1#1" csCatId="colorful" phldr="1"/>
      <dgm:spPr/>
      <dgm:t>
        <a:bodyPr/>
        <a:lstStyle/>
        <a:p>
          <a:endParaRPr lang="tr-TR"/>
        </a:p>
      </dgm:t>
    </dgm:pt>
    <dgm:pt modelId="{0A946F9B-5C4D-4492-9969-1B9076C6DDB0}">
      <dgm:prSet phldrT="[Metin]"/>
      <dgm:spPr/>
      <dgm:t>
        <a:bodyPr/>
        <a:lstStyle/>
        <a:p>
          <a:r>
            <a:rPr lang="tr-TR" dirty="0"/>
            <a:t>DENETİMİN YÜRÜTÜLMESİ</a:t>
          </a:r>
        </a:p>
      </dgm:t>
    </dgm:pt>
    <dgm:pt modelId="{29A158B3-09FF-4D89-8AE6-7F839135746F}" type="parTrans" cxnId="{BD91EA60-66CD-44C6-A3E3-B82774A4C1BC}">
      <dgm:prSet/>
      <dgm:spPr/>
      <dgm:t>
        <a:bodyPr/>
        <a:lstStyle/>
        <a:p>
          <a:endParaRPr lang="tr-TR"/>
        </a:p>
      </dgm:t>
    </dgm:pt>
    <dgm:pt modelId="{44534004-724A-43A3-BB3E-2965E54FA688}" type="sibTrans" cxnId="{BD91EA60-66CD-44C6-A3E3-B82774A4C1BC}">
      <dgm:prSet/>
      <dgm:spPr/>
      <dgm:t>
        <a:bodyPr/>
        <a:lstStyle/>
        <a:p>
          <a:endParaRPr lang="tr-TR"/>
        </a:p>
      </dgm:t>
    </dgm:pt>
    <dgm:pt modelId="{516F303D-3BD7-40D1-83D0-192FD98D5599}">
      <dgm:prSet phldrT="[Metin]"/>
      <dgm:spPr/>
      <dgm:t>
        <a:bodyPr/>
        <a:lstStyle/>
        <a:p>
          <a:r>
            <a:rPr lang="tr-TR" dirty="0"/>
            <a:t>RAPORLAMA</a:t>
          </a:r>
        </a:p>
      </dgm:t>
    </dgm:pt>
    <dgm:pt modelId="{5574A07E-0D7A-4958-B15F-5BDC0CD42219}" type="parTrans" cxnId="{1BEC2F0A-7775-442D-A8DA-C495D341922E}">
      <dgm:prSet/>
      <dgm:spPr/>
      <dgm:t>
        <a:bodyPr/>
        <a:lstStyle/>
        <a:p>
          <a:endParaRPr lang="tr-TR"/>
        </a:p>
      </dgm:t>
    </dgm:pt>
    <dgm:pt modelId="{4E9D559D-3D23-4D7E-81C0-08699CECDD67}" type="sibTrans" cxnId="{1BEC2F0A-7775-442D-A8DA-C495D341922E}">
      <dgm:prSet/>
      <dgm:spPr/>
      <dgm:t>
        <a:bodyPr/>
        <a:lstStyle/>
        <a:p>
          <a:endParaRPr lang="tr-TR"/>
        </a:p>
      </dgm:t>
    </dgm:pt>
    <dgm:pt modelId="{2FA491DB-CFD3-47A5-A01D-557440E49D64}">
      <dgm:prSet phldrT="[Metin]"/>
      <dgm:spPr/>
      <dgm:t>
        <a:bodyPr/>
        <a:lstStyle/>
        <a:p>
          <a:r>
            <a:rPr lang="tr-TR" dirty="0"/>
            <a:t>İZLEME</a:t>
          </a:r>
        </a:p>
      </dgm:t>
    </dgm:pt>
    <dgm:pt modelId="{3E173B4B-F6DA-446C-8621-B619C65A74CA}" type="parTrans" cxnId="{E3E927A1-A33C-409A-BAEC-6DC4441D9941}">
      <dgm:prSet/>
      <dgm:spPr/>
      <dgm:t>
        <a:bodyPr/>
        <a:lstStyle/>
        <a:p>
          <a:endParaRPr lang="tr-TR"/>
        </a:p>
      </dgm:t>
    </dgm:pt>
    <dgm:pt modelId="{9BB1893A-53FA-472F-8D1D-73C9DE050884}" type="sibTrans" cxnId="{E3E927A1-A33C-409A-BAEC-6DC4441D9941}">
      <dgm:prSet/>
      <dgm:spPr/>
      <dgm:t>
        <a:bodyPr/>
        <a:lstStyle/>
        <a:p>
          <a:endParaRPr lang="tr-TR"/>
        </a:p>
      </dgm:t>
    </dgm:pt>
    <dgm:pt modelId="{37FACDC6-74B3-4A13-84C8-552DB58AC0A5}">
      <dgm:prSet phldrT="[Metin]"/>
      <dgm:spPr/>
      <dgm:t>
        <a:bodyPr/>
        <a:lstStyle/>
        <a:p>
          <a:r>
            <a:rPr lang="tr-TR" dirty="0"/>
            <a:t>PLANLAMA</a:t>
          </a:r>
        </a:p>
      </dgm:t>
    </dgm:pt>
    <dgm:pt modelId="{70D3AC89-863F-4BE0-B84F-98268928C11A}" type="sibTrans" cxnId="{6695C967-F9E1-412F-A1B4-9E81879722A2}">
      <dgm:prSet/>
      <dgm:spPr/>
      <dgm:t>
        <a:bodyPr/>
        <a:lstStyle/>
        <a:p>
          <a:endParaRPr lang="tr-TR"/>
        </a:p>
      </dgm:t>
    </dgm:pt>
    <dgm:pt modelId="{03671118-BE71-496D-B1F9-D581F4D47667}" type="parTrans" cxnId="{6695C967-F9E1-412F-A1B4-9E81879722A2}">
      <dgm:prSet/>
      <dgm:spPr/>
      <dgm:t>
        <a:bodyPr/>
        <a:lstStyle/>
        <a:p>
          <a:endParaRPr lang="tr-TR"/>
        </a:p>
      </dgm:t>
    </dgm:pt>
    <dgm:pt modelId="{543B1914-4D4F-4B20-9468-FB881124B0B4}" type="pres">
      <dgm:prSet presAssocID="{37C0907D-D3AC-45E0-B1CD-522A4F41795A}" presName="outerComposite" presStyleCnt="0">
        <dgm:presLayoutVars>
          <dgm:chMax val="5"/>
          <dgm:dir/>
          <dgm:resizeHandles val="exact"/>
        </dgm:presLayoutVars>
      </dgm:prSet>
      <dgm:spPr/>
      <dgm:t>
        <a:bodyPr/>
        <a:lstStyle/>
        <a:p>
          <a:endParaRPr lang="tr-TR"/>
        </a:p>
      </dgm:t>
    </dgm:pt>
    <dgm:pt modelId="{0376FB1F-790A-439F-A4ED-D0D044C0EDD7}" type="pres">
      <dgm:prSet presAssocID="{37C0907D-D3AC-45E0-B1CD-522A4F41795A}" presName="dummyMaxCanvas" presStyleCnt="0">
        <dgm:presLayoutVars/>
      </dgm:prSet>
      <dgm:spPr/>
    </dgm:pt>
    <dgm:pt modelId="{258CB975-21FC-4DB6-9B70-B13706C7F2A4}" type="pres">
      <dgm:prSet presAssocID="{37C0907D-D3AC-45E0-B1CD-522A4F41795A}" presName="FourNodes_1" presStyleLbl="node1" presStyleIdx="0" presStyleCnt="4">
        <dgm:presLayoutVars>
          <dgm:bulletEnabled val="1"/>
        </dgm:presLayoutVars>
      </dgm:prSet>
      <dgm:spPr/>
      <dgm:t>
        <a:bodyPr/>
        <a:lstStyle/>
        <a:p>
          <a:endParaRPr lang="tr-TR"/>
        </a:p>
      </dgm:t>
    </dgm:pt>
    <dgm:pt modelId="{C75ED18A-F412-4E73-B8AA-8883AB7C6C01}" type="pres">
      <dgm:prSet presAssocID="{37C0907D-D3AC-45E0-B1CD-522A4F41795A}" presName="FourNodes_2" presStyleLbl="node1" presStyleIdx="1" presStyleCnt="4">
        <dgm:presLayoutVars>
          <dgm:bulletEnabled val="1"/>
        </dgm:presLayoutVars>
      </dgm:prSet>
      <dgm:spPr/>
      <dgm:t>
        <a:bodyPr/>
        <a:lstStyle/>
        <a:p>
          <a:endParaRPr lang="tr-TR"/>
        </a:p>
      </dgm:t>
    </dgm:pt>
    <dgm:pt modelId="{378644E7-2171-47B3-9A37-FE8D3A2B50E9}" type="pres">
      <dgm:prSet presAssocID="{37C0907D-D3AC-45E0-B1CD-522A4F41795A}" presName="FourNodes_3" presStyleLbl="node1" presStyleIdx="2" presStyleCnt="4">
        <dgm:presLayoutVars>
          <dgm:bulletEnabled val="1"/>
        </dgm:presLayoutVars>
      </dgm:prSet>
      <dgm:spPr/>
      <dgm:t>
        <a:bodyPr/>
        <a:lstStyle/>
        <a:p>
          <a:endParaRPr lang="tr-TR"/>
        </a:p>
      </dgm:t>
    </dgm:pt>
    <dgm:pt modelId="{52AC626E-2008-44FB-A8A1-B0F2FD691834}" type="pres">
      <dgm:prSet presAssocID="{37C0907D-D3AC-45E0-B1CD-522A4F41795A}" presName="FourNodes_4" presStyleLbl="node1" presStyleIdx="3" presStyleCnt="4">
        <dgm:presLayoutVars>
          <dgm:bulletEnabled val="1"/>
        </dgm:presLayoutVars>
      </dgm:prSet>
      <dgm:spPr/>
      <dgm:t>
        <a:bodyPr/>
        <a:lstStyle/>
        <a:p>
          <a:endParaRPr lang="tr-TR"/>
        </a:p>
      </dgm:t>
    </dgm:pt>
    <dgm:pt modelId="{A419246B-9FC3-4C84-8DA9-0B6C7DCB1408}" type="pres">
      <dgm:prSet presAssocID="{37C0907D-D3AC-45E0-B1CD-522A4F41795A}" presName="FourConn_1-2" presStyleLbl="fgAccFollowNode1" presStyleIdx="0" presStyleCnt="3">
        <dgm:presLayoutVars>
          <dgm:bulletEnabled val="1"/>
        </dgm:presLayoutVars>
      </dgm:prSet>
      <dgm:spPr/>
      <dgm:t>
        <a:bodyPr/>
        <a:lstStyle/>
        <a:p>
          <a:endParaRPr lang="tr-TR"/>
        </a:p>
      </dgm:t>
    </dgm:pt>
    <dgm:pt modelId="{5D534966-F365-4486-B4C1-7E0C15B2BE05}" type="pres">
      <dgm:prSet presAssocID="{37C0907D-D3AC-45E0-B1CD-522A4F41795A}" presName="FourConn_2-3" presStyleLbl="fgAccFollowNode1" presStyleIdx="1" presStyleCnt="3">
        <dgm:presLayoutVars>
          <dgm:bulletEnabled val="1"/>
        </dgm:presLayoutVars>
      </dgm:prSet>
      <dgm:spPr/>
      <dgm:t>
        <a:bodyPr/>
        <a:lstStyle/>
        <a:p>
          <a:endParaRPr lang="tr-TR"/>
        </a:p>
      </dgm:t>
    </dgm:pt>
    <dgm:pt modelId="{4018DC61-4965-419D-9860-F5332DCCE321}" type="pres">
      <dgm:prSet presAssocID="{37C0907D-D3AC-45E0-B1CD-522A4F41795A}" presName="FourConn_3-4" presStyleLbl="fgAccFollowNode1" presStyleIdx="2" presStyleCnt="3">
        <dgm:presLayoutVars>
          <dgm:bulletEnabled val="1"/>
        </dgm:presLayoutVars>
      </dgm:prSet>
      <dgm:spPr/>
      <dgm:t>
        <a:bodyPr/>
        <a:lstStyle/>
        <a:p>
          <a:endParaRPr lang="tr-TR"/>
        </a:p>
      </dgm:t>
    </dgm:pt>
    <dgm:pt modelId="{C9A78BEB-820F-46FA-BAE5-6C690AAD2A88}" type="pres">
      <dgm:prSet presAssocID="{37C0907D-D3AC-45E0-B1CD-522A4F41795A}" presName="FourNodes_1_text" presStyleLbl="node1" presStyleIdx="3" presStyleCnt="4">
        <dgm:presLayoutVars>
          <dgm:bulletEnabled val="1"/>
        </dgm:presLayoutVars>
      </dgm:prSet>
      <dgm:spPr/>
      <dgm:t>
        <a:bodyPr/>
        <a:lstStyle/>
        <a:p>
          <a:endParaRPr lang="tr-TR"/>
        </a:p>
      </dgm:t>
    </dgm:pt>
    <dgm:pt modelId="{1CBB392F-D1C2-4BA8-98D0-109CDECE507E}" type="pres">
      <dgm:prSet presAssocID="{37C0907D-D3AC-45E0-B1CD-522A4F41795A}" presName="FourNodes_2_text" presStyleLbl="node1" presStyleIdx="3" presStyleCnt="4">
        <dgm:presLayoutVars>
          <dgm:bulletEnabled val="1"/>
        </dgm:presLayoutVars>
      </dgm:prSet>
      <dgm:spPr/>
      <dgm:t>
        <a:bodyPr/>
        <a:lstStyle/>
        <a:p>
          <a:endParaRPr lang="tr-TR"/>
        </a:p>
      </dgm:t>
    </dgm:pt>
    <dgm:pt modelId="{05C71522-A42B-4470-842A-CB830C74F50D}" type="pres">
      <dgm:prSet presAssocID="{37C0907D-D3AC-45E0-B1CD-522A4F41795A}" presName="FourNodes_3_text" presStyleLbl="node1" presStyleIdx="3" presStyleCnt="4">
        <dgm:presLayoutVars>
          <dgm:bulletEnabled val="1"/>
        </dgm:presLayoutVars>
      </dgm:prSet>
      <dgm:spPr/>
      <dgm:t>
        <a:bodyPr/>
        <a:lstStyle/>
        <a:p>
          <a:endParaRPr lang="tr-TR"/>
        </a:p>
      </dgm:t>
    </dgm:pt>
    <dgm:pt modelId="{6CC782C8-4A05-4B43-B7CF-350C74CAF416}" type="pres">
      <dgm:prSet presAssocID="{37C0907D-D3AC-45E0-B1CD-522A4F41795A}" presName="FourNodes_4_text" presStyleLbl="node1" presStyleIdx="3" presStyleCnt="4">
        <dgm:presLayoutVars>
          <dgm:bulletEnabled val="1"/>
        </dgm:presLayoutVars>
      </dgm:prSet>
      <dgm:spPr/>
      <dgm:t>
        <a:bodyPr/>
        <a:lstStyle/>
        <a:p>
          <a:endParaRPr lang="tr-TR"/>
        </a:p>
      </dgm:t>
    </dgm:pt>
  </dgm:ptLst>
  <dgm:cxnLst>
    <dgm:cxn modelId="{C947EA49-72C5-40AE-8A90-B512068ED887}" type="presOf" srcId="{2FA491DB-CFD3-47A5-A01D-557440E49D64}" destId="{52AC626E-2008-44FB-A8A1-B0F2FD691834}" srcOrd="0" destOrd="0" presId="urn:microsoft.com/office/officeart/2005/8/layout/vProcess5"/>
    <dgm:cxn modelId="{AFFEFECD-8142-44FC-A023-633871A08B5F}" type="presOf" srcId="{37C0907D-D3AC-45E0-B1CD-522A4F41795A}" destId="{543B1914-4D4F-4B20-9468-FB881124B0B4}" srcOrd="0" destOrd="0" presId="urn:microsoft.com/office/officeart/2005/8/layout/vProcess5"/>
    <dgm:cxn modelId="{D4C21C20-A08A-402C-AB73-99B5324E62E2}" type="presOf" srcId="{37FACDC6-74B3-4A13-84C8-552DB58AC0A5}" destId="{C9A78BEB-820F-46FA-BAE5-6C690AAD2A88}" srcOrd="1" destOrd="0" presId="urn:microsoft.com/office/officeart/2005/8/layout/vProcess5"/>
    <dgm:cxn modelId="{D914A35F-A42C-4909-B5FC-223111DE611D}" type="presOf" srcId="{4E9D559D-3D23-4D7E-81C0-08699CECDD67}" destId="{4018DC61-4965-419D-9860-F5332DCCE321}" srcOrd="0" destOrd="0" presId="urn:microsoft.com/office/officeart/2005/8/layout/vProcess5"/>
    <dgm:cxn modelId="{42184F52-2240-4A00-A266-29E54A46A235}" type="presOf" srcId="{44534004-724A-43A3-BB3E-2965E54FA688}" destId="{5D534966-F365-4486-B4C1-7E0C15B2BE05}" srcOrd="0" destOrd="0" presId="urn:microsoft.com/office/officeart/2005/8/layout/vProcess5"/>
    <dgm:cxn modelId="{DEE339DC-DDEC-4ACF-9435-215F764D91EF}" type="presOf" srcId="{2FA491DB-CFD3-47A5-A01D-557440E49D64}" destId="{6CC782C8-4A05-4B43-B7CF-350C74CAF416}" srcOrd="1" destOrd="0" presId="urn:microsoft.com/office/officeart/2005/8/layout/vProcess5"/>
    <dgm:cxn modelId="{A7626D10-CCFE-4B3B-A6F2-7E4C011BB601}" type="presOf" srcId="{70D3AC89-863F-4BE0-B84F-98268928C11A}" destId="{A419246B-9FC3-4C84-8DA9-0B6C7DCB1408}" srcOrd="0" destOrd="0" presId="urn:microsoft.com/office/officeart/2005/8/layout/vProcess5"/>
    <dgm:cxn modelId="{E3E927A1-A33C-409A-BAEC-6DC4441D9941}" srcId="{37C0907D-D3AC-45E0-B1CD-522A4F41795A}" destId="{2FA491DB-CFD3-47A5-A01D-557440E49D64}" srcOrd="3" destOrd="0" parTransId="{3E173B4B-F6DA-446C-8621-B619C65A74CA}" sibTransId="{9BB1893A-53FA-472F-8D1D-73C9DE050884}"/>
    <dgm:cxn modelId="{E95F43AD-B073-49C7-A3D9-FAF1E9E77FE2}" type="presOf" srcId="{0A946F9B-5C4D-4492-9969-1B9076C6DDB0}" destId="{1CBB392F-D1C2-4BA8-98D0-109CDECE507E}" srcOrd="1" destOrd="0" presId="urn:microsoft.com/office/officeart/2005/8/layout/vProcess5"/>
    <dgm:cxn modelId="{B91CD83B-60DD-49A5-985B-E76E9D674AD9}" type="presOf" srcId="{516F303D-3BD7-40D1-83D0-192FD98D5599}" destId="{378644E7-2171-47B3-9A37-FE8D3A2B50E9}" srcOrd="0" destOrd="0" presId="urn:microsoft.com/office/officeart/2005/8/layout/vProcess5"/>
    <dgm:cxn modelId="{87766C1F-2167-43DA-8995-86F3C4EA79D9}" type="presOf" srcId="{37FACDC6-74B3-4A13-84C8-552DB58AC0A5}" destId="{258CB975-21FC-4DB6-9B70-B13706C7F2A4}" srcOrd="0" destOrd="0" presId="urn:microsoft.com/office/officeart/2005/8/layout/vProcess5"/>
    <dgm:cxn modelId="{BD91EA60-66CD-44C6-A3E3-B82774A4C1BC}" srcId="{37C0907D-D3AC-45E0-B1CD-522A4F41795A}" destId="{0A946F9B-5C4D-4492-9969-1B9076C6DDB0}" srcOrd="1" destOrd="0" parTransId="{29A158B3-09FF-4D89-8AE6-7F839135746F}" sibTransId="{44534004-724A-43A3-BB3E-2965E54FA688}"/>
    <dgm:cxn modelId="{644778BC-2503-4C00-92A2-01F24EAE9520}" type="presOf" srcId="{516F303D-3BD7-40D1-83D0-192FD98D5599}" destId="{05C71522-A42B-4470-842A-CB830C74F50D}" srcOrd="1" destOrd="0" presId="urn:microsoft.com/office/officeart/2005/8/layout/vProcess5"/>
    <dgm:cxn modelId="{6695C967-F9E1-412F-A1B4-9E81879722A2}" srcId="{37C0907D-D3AC-45E0-B1CD-522A4F41795A}" destId="{37FACDC6-74B3-4A13-84C8-552DB58AC0A5}" srcOrd="0" destOrd="0" parTransId="{03671118-BE71-496D-B1F9-D581F4D47667}" sibTransId="{70D3AC89-863F-4BE0-B84F-98268928C11A}"/>
    <dgm:cxn modelId="{1BEC2F0A-7775-442D-A8DA-C495D341922E}" srcId="{37C0907D-D3AC-45E0-B1CD-522A4F41795A}" destId="{516F303D-3BD7-40D1-83D0-192FD98D5599}" srcOrd="2" destOrd="0" parTransId="{5574A07E-0D7A-4958-B15F-5BDC0CD42219}" sibTransId="{4E9D559D-3D23-4D7E-81C0-08699CECDD67}"/>
    <dgm:cxn modelId="{E6FA2387-7238-4435-A0A4-71EB8F6248AC}" type="presOf" srcId="{0A946F9B-5C4D-4492-9969-1B9076C6DDB0}" destId="{C75ED18A-F412-4E73-B8AA-8883AB7C6C01}" srcOrd="0" destOrd="0" presId="urn:microsoft.com/office/officeart/2005/8/layout/vProcess5"/>
    <dgm:cxn modelId="{EB066993-4B27-4A19-A200-44EA236DDD81}" type="presParOf" srcId="{543B1914-4D4F-4B20-9468-FB881124B0B4}" destId="{0376FB1F-790A-439F-A4ED-D0D044C0EDD7}" srcOrd="0" destOrd="0" presId="urn:microsoft.com/office/officeart/2005/8/layout/vProcess5"/>
    <dgm:cxn modelId="{F77D94B9-F933-4AF5-A01A-A21A93CB8D7C}" type="presParOf" srcId="{543B1914-4D4F-4B20-9468-FB881124B0B4}" destId="{258CB975-21FC-4DB6-9B70-B13706C7F2A4}" srcOrd="1" destOrd="0" presId="urn:microsoft.com/office/officeart/2005/8/layout/vProcess5"/>
    <dgm:cxn modelId="{037EE401-BA8A-46FF-967D-6117652556B8}" type="presParOf" srcId="{543B1914-4D4F-4B20-9468-FB881124B0B4}" destId="{C75ED18A-F412-4E73-B8AA-8883AB7C6C01}" srcOrd="2" destOrd="0" presId="urn:microsoft.com/office/officeart/2005/8/layout/vProcess5"/>
    <dgm:cxn modelId="{659A827B-8FEA-4733-8EF7-89F8ADAB8488}" type="presParOf" srcId="{543B1914-4D4F-4B20-9468-FB881124B0B4}" destId="{378644E7-2171-47B3-9A37-FE8D3A2B50E9}" srcOrd="3" destOrd="0" presId="urn:microsoft.com/office/officeart/2005/8/layout/vProcess5"/>
    <dgm:cxn modelId="{79BE1E4B-29D8-4BC4-A22C-E251FD571392}" type="presParOf" srcId="{543B1914-4D4F-4B20-9468-FB881124B0B4}" destId="{52AC626E-2008-44FB-A8A1-B0F2FD691834}" srcOrd="4" destOrd="0" presId="urn:microsoft.com/office/officeart/2005/8/layout/vProcess5"/>
    <dgm:cxn modelId="{F2204F5D-D46F-46CB-A42C-7EBFB996B900}" type="presParOf" srcId="{543B1914-4D4F-4B20-9468-FB881124B0B4}" destId="{A419246B-9FC3-4C84-8DA9-0B6C7DCB1408}" srcOrd="5" destOrd="0" presId="urn:microsoft.com/office/officeart/2005/8/layout/vProcess5"/>
    <dgm:cxn modelId="{AA915CA0-2AFE-4EF1-B824-BC26716E44D2}" type="presParOf" srcId="{543B1914-4D4F-4B20-9468-FB881124B0B4}" destId="{5D534966-F365-4486-B4C1-7E0C15B2BE05}" srcOrd="6" destOrd="0" presId="urn:microsoft.com/office/officeart/2005/8/layout/vProcess5"/>
    <dgm:cxn modelId="{7A76FFD3-3FE0-4EEE-B2ED-207099715F06}" type="presParOf" srcId="{543B1914-4D4F-4B20-9468-FB881124B0B4}" destId="{4018DC61-4965-419D-9860-F5332DCCE321}" srcOrd="7" destOrd="0" presId="urn:microsoft.com/office/officeart/2005/8/layout/vProcess5"/>
    <dgm:cxn modelId="{0FB755A8-EF01-46C7-B177-11AA63A35D1D}" type="presParOf" srcId="{543B1914-4D4F-4B20-9468-FB881124B0B4}" destId="{C9A78BEB-820F-46FA-BAE5-6C690AAD2A88}" srcOrd="8" destOrd="0" presId="urn:microsoft.com/office/officeart/2005/8/layout/vProcess5"/>
    <dgm:cxn modelId="{64717E89-102B-42E6-A593-5C8E0AF41489}" type="presParOf" srcId="{543B1914-4D4F-4B20-9468-FB881124B0B4}" destId="{1CBB392F-D1C2-4BA8-98D0-109CDECE507E}" srcOrd="9" destOrd="0" presId="urn:microsoft.com/office/officeart/2005/8/layout/vProcess5"/>
    <dgm:cxn modelId="{D34A0687-8A4E-4AD0-8C86-9E98B9180B42}" type="presParOf" srcId="{543B1914-4D4F-4B20-9468-FB881124B0B4}" destId="{05C71522-A42B-4470-842A-CB830C74F50D}" srcOrd="10" destOrd="0" presId="urn:microsoft.com/office/officeart/2005/8/layout/vProcess5"/>
    <dgm:cxn modelId="{E5FF2954-6546-49CE-B4DC-D618720F8D95}" type="presParOf" srcId="{543B1914-4D4F-4B20-9468-FB881124B0B4}" destId="{6CC782C8-4A05-4B43-B7CF-350C74CAF416}"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DA19CC8-EEC2-47FC-A3AC-21DEFECA17A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B28B1C5B-1429-435E-91A2-6D8FE3C54000}" type="datetimeFigureOut">
              <a:rPr lang="tr-TR" smtClean="0"/>
              <a:pPr/>
              <a:t>06.01.2021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7DA19CC8-EEC2-47FC-A3AC-21DEFECA17A3}"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8B1C5B-1429-435E-91A2-6D8FE3C54000}" type="datetimeFigureOut">
              <a:rPr lang="tr-TR" smtClean="0"/>
              <a:pPr/>
              <a:t>06.01.2021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A19CC8-EEC2-47FC-A3AC-21DEFECA17A3}"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chor="ctr">
            <a:normAutofit/>
          </a:bodyPr>
          <a:lstStyle/>
          <a:p>
            <a:pPr algn="ctr"/>
            <a:r>
              <a:rPr lang="tr-TR" sz="6000" b="0" dirty="0">
                <a:solidFill>
                  <a:schemeClr val="accent5">
                    <a:lumMod val="20000"/>
                    <a:lumOff val="80000"/>
                  </a:schemeClr>
                </a:solidFill>
                <a:effectLst/>
                <a:latin typeface="Algerian" panose="04020705040A02060702" pitchFamily="82" charset="0"/>
              </a:rPr>
              <a:t>İÇ DENETİM TANIMI VE METODOLOJİSİ</a:t>
            </a:r>
          </a:p>
        </p:txBody>
      </p:sp>
      <p:sp>
        <p:nvSpPr>
          <p:cNvPr id="3" name="2 Alt Başlık"/>
          <p:cNvSpPr>
            <a:spLocks noGrp="1"/>
          </p:cNvSpPr>
          <p:nvPr>
            <p:ph type="subTitle" idx="1"/>
          </p:nvPr>
        </p:nvSpPr>
        <p:spPr>
          <a:xfrm>
            <a:off x="533400" y="3228536"/>
            <a:ext cx="7854696" cy="2792752"/>
          </a:xfrm>
        </p:spPr>
        <p:txBody>
          <a:bodyPr anchor="ctr"/>
          <a:lstStyle/>
          <a:p>
            <a:pPr algn="ctr">
              <a:lnSpc>
                <a:spcPct val="80000"/>
              </a:lnSpc>
            </a:pPr>
            <a:r>
              <a:rPr lang="tr-TR" sz="2400" b="1" dirty="0">
                <a:solidFill>
                  <a:schemeClr val="tx2"/>
                </a:solidFill>
                <a:effectLst>
                  <a:outerShdw blurRad="38100" dist="38100" dir="2700000" algn="tl">
                    <a:srgbClr val="000000">
                      <a:alpha val="43137"/>
                    </a:srgbClr>
                  </a:outerShdw>
                </a:effectLst>
              </a:rPr>
              <a:t>TAPU VE KADASTRO GENEL MÜDÜRLÜĞÜ</a:t>
            </a:r>
          </a:p>
          <a:p>
            <a:pPr algn="ctr">
              <a:lnSpc>
                <a:spcPct val="80000"/>
              </a:lnSpc>
            </a:pPr>
            <a:r>
              <a:rPr lang="tr-TR" sz="2400" b="1" dirty="0">
                <a:solidFill>
                  <a:schemeClr val="tx2"/>
                </a:solidFill>
              </a:rPr>
              <a:t>İç Denetim Birimi Başkanlığı</a:t>
            </a:r>
          </a:p>
          <a:p>
            <a:pPr algn="ctr">
              <a:lnSpc>
                <a:spcPct val="80000"/>
              </a:lnSpc>
            </a:pPr>
            <a:r>
              <a:rPr lang="tr-TR" sz="2400" b="1" dirty="0">
                <a:solidFill>
                  <a:schemeClr val="tx2"/>
                </a:solidFill>
              </a:rPr>
              <a:t>ANKARA,  Nisan 2017</a:t>
            </a:r>
          </a:p>
          <a:p>
            <a:pPr algn="ctr">
              <a:lnSpc>
                <a:spcPct val="80000"/>
              </a:lnSpc>
            </a:pPr>
            <a:endParaRPr lang="tr-TR" sz="2400" b="1" dirty="0">
              <a:solidFill>
                <a:schemeClr val="tx2"/>
              </a:solidFill>
            </a:endParaRPr>
          </a:p>
          <a:p>
            <a:pPr algn="ctr">
              <a:lnSpc>
                <a:spcPct val="80000"/>
              </a:lnSpc>
            </a:pPr>
            <a:r>
              <a:rPr lang="tr-TR" sz="2400" dirty="0">
                <a:solidFill>
                  <a:schemeClr val="tx2"/>
                </a:solidFill>
              </a:rPr>
              <a:t>Halil İbrahim KARAKAYA</a:t>
            </a:r>
          </a:p>
          <a:p>
            <a:pPr algn="ctr">
              <a:lnSpc>
                <a:spcPct val="80000"/>
              </a:lnSpc>
            </a:pPr>
            <a:r>
              <a:rPr lang="tr-TR" sz="2400" dirty="0">
                <a:solidFill>
                  <a:schemeClr val="tx2"/>
                </a:solidFill>
              </a:rPr>
              <a:t>İç Denetim Birimi Başkanı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Danışmanlık Faaliyetleri-2</a:t>
            </a:r>
          </a:p>
        </p:txBody>
      </p:sp>
      <p:sp>
        <p:nvSpPr>
          <p:cNvPr id="3" name="2 İçerik Yer Tutucusu"/>
          <p:cNvSpPr>
            <a:spLocks noGrp="1"/>
          </p:cNvSpPr>
          <p:nvPr>
            <p:ph idx="1"/>
          </p:nvPr>
        </p:nvSpPr>
        <p:spPr/>
        <p:txBody>
          <a:bodyPr/>
          <a:lstStyle/>
          <a:p>
            <a:pPr algn="just"/>
            <a:r>
              <a:rPr lang="tr-TR" dirty="0"/>
              <a:t>Danışmanlık ve benzeri faaliyetlerle ilgili olarak iç denetçinin herhangi bir icrai sorumluluğu yoktur. Uygulamaların sorumluluğu ilgili birimlerin yöneticilerine aittir.</a:t>
            </a:r>
          </a:p>
          <a:p>
            <a:endParaRPr lang="tr-TR" dirty="0"/>
          </a:p>
        </p:txBody>
      </p:sp>
    </p:spTree>
    <p:extLst>
      <p:ext uri="{BB962C8B-B14F-4D97-AF65-F5344CB8AC3E}">
        <p14:creationId xmlns:p14="http://schemas.microsoft.com/office/powerpoint/2010/main" val="18921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İç Denetimin Kapsamı</a:t>
            </a:r>
          </a:p>
        </p:txBody>
      </p:sp>
      <p:sp>
        <p:nvSpPr>
          <p:cNvPr id="3" name="2 İçerik Yer Tutucusu"/>
          <p:cNvSpPr>
            <a:spLocks noGrp="1"/>
          </p:cNvSpPr>
          <p:nvPr>
            <p:ph idx="1"/>
          </p:nvPr>
        </p:nvSpPr>
        <p:spPr/>
        <p:txBody>
          <a:bodyPr/>
          <a:lstStyle/>
          <a:p>
            <a:pPr algn="just"/>
            <a:r>
              <a:rPr lang="tr-TR" dirty="0"/>
              <a:t>Kurumun merkez ve taşra dahil tüm birimlerinin işlem ve faaliyetleri iç denetim kapsamındadır.</a:t>
            </a:r>
          </a:p>
        </p:txBody>
      </p:sp>
      <p:graphicFrame>
        <p:nvGraphicFramePr>
          <p:cNvPr id="4" name="3 Diyagram"/>
          <p:cNvGraphicFramePr/>
          <p:nvPr/>
        </p:nvGraphicFramePr>
        <p:xfrm>
          <a:off x="827584" y="2852936"/>
          <a:ext cx="7848872" cy="3384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İç Denetimin Alanı</a:t>
            </a:r>
          </a:p>
        </p:txBody>
      </p:sp>
      <p:sp>
        <p:nvSpPr>
          <p:cNvPr id="3" name="2 İçerik Yer Tutucusu"/>
          <p:cNvSpPr>
            <a:spLocks noGrp="1"/>
          </p:cNvSpPr>
          <p:nvPr>
            <p:ph idx="1"/>
          </p:nvPr>
        </p:nvSpPr>
        <p:spPr/>
        <p:txBody>
          <a:bodyPr>
            <a:normAutofit fontScale="77500" lnSpcReduction="20000"/>
          </a:bodyPr>
          <a:lstStyle/>
          <a:p>
            <a:pPr lvl="0" algn="just"/>
            <a:r>
              <a:rPr lang="tr-TR" dirty="0"/>
              <a:t>Kamu idaresinin iç kontrol sisteminin yeterliliği ve etkinliğinin incelenmesi ve değerlendirilmesi, </a:t>
            </a:r>
          </a:p>
          <a:p>
            <a:pPr lvl="0" algn="just"/>
            <a:r>
              <a:rPr lang="tr-TR" dirty="0"/>
              <a:t>Risk yönetimi için öneriler geliştirilmesi ile risk değerlendirme ve risk yönetim metotlarının uygulama ve etkinliğinin incelenmesi, </a:t>
            </a:r>
          </a:p>
          <a:p>
            <a:pPr lvl="0" algn="just"/>
            <a:r>
              <a:rPr lang="tr-TR" dirty="0"/>
              <a:t>Kaynakların etkili, ekonomik ve verimli kullanılmasını sağlama amaçlı performans değerlendirmelerinin yapılması ve idarelere önerilerde bulunulması, </a:t>
            </a:r>
          </a:p>
          <a:p>
            <a:pPr lvl="0" algn="just"/>
            <a:r>
              <a:rPr lang="tr-TR" dirty="0"/>
              <a:t>İdarenin faaliyet ve işlemlerinin mevzuata, belirlenen hedef ve politikalara uygunluğunun denetlenmesi, </a:t>
            </a:r>
          </a:p>
          <a:p>
            <a:pPr lvl="0" algn="just"/>
            <a:r>
              <a:rPr lang="tr-TR" dirty="0"/>
              <a:t>Muhasebe kayıtları ile mali tabloların, doğruluğu ve güvenilirliğinin incelenmesi, </a:t>
            </a:r>
          </a:p>
          <a:p>
            <a:pPr lvl="0" algn="just"/>
            <a:r>
              <a:rPr lang="tr-TR" dirty="0"/>
              <a:t>Üretilen bilgiler ile kamuoyuna açıklanan her türlü rapor, istatistik ve mali tabloların doğruluğu, güvenilirliği ve zamanındalığının sınanması, </a:t>
            </a:r>
          </a:p>
          <a:p>
            <a:pPr lvl="0" algn="just"/>
            <a:r>
              <a:rPr lang="tr-TR" dirty="0"/>
              <a:t>Elektronik bilgi sistemi ve e-Devlet hizmetlerinin yönetim ve sistem güvenilirliğinin gözden geçirilmesi,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İç Denetim Uygulamaları - 1</a:t>
            </a:r>
          </a:p>
        </p:txBody>
      </p:sp>
      <p:graphicFrame>
        <p:nvGraphicFramePr>
          <p:cNvPr id="4" name="3 İçerik Yer Tutucusu"/>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İç Denetim Uygulamaları - 2</a:t>
            </a:r>
          </a:p>
        </p:txBody>
      </p:sp>
      <p:sp>
        <p:nvSpPr>
          <p:cNvPr id="3" name="2 İçerik Yer Tutucusu"/>
          <p:cNvSpPr>
            <a:spLocks noGrp="1"/>
          </p:cNvSpPr>
          <p:nvPr>
            <p:ph idx="1"/>
          </p:nvPr>
        </p:nvSpPr>
        <p:spPr/>
        <p:txBody>
          <a:bodyPr>
            <a:normAutofit fontScale="77500" lnSpcReduction="20000"/>
          </a:bodyPr>
          <a:lstStyle/>
          <a:p>
            <a:pPr lvl="0" algn="just">
              <a:buNone/>
            </a:pPr>
            <a:r>
              <a:rPr lang="tr-TR" b="1" dirty="0">
                <a:solidFill>
                  <a:srgbClr val="FFFF00"/>
                </a:solidFill>
                <a:effectLst>
                  <a:outerShdw blurRad="38100" dist="38100" dir="2700000" algn="tl">
                    <a:srgbClr val="000000">
                      <a:alpha val="43137"/>
                    </a:srgbClr>
                  </a:outerShdw>
                </a:effectLst>
              </a:rPr>
              <a:t>Sistem denetimi:</a:t>
            </a:r>
            <a:r>
              <a:rPr lang="tr-TR" dirty="0">
                <a:solidFill>
                  <a:srgbClr val="FFFF00"/>
                </a:solidFill>
                <a:effectLst>
                  <a:outerShdw blurRad="38100" dist="38100" dir="2700000" algn="tl">
                    <a:srgbClr val="000000">
                      <a:alpha val="43137"/>
                    </a:srgbClr>
                  </a:outerShdw>
                </a:effectLst>
              </a:rPr>
              <a:t> </a:t>
            </a:r>
            <a:r>
              <a:rPr lang="tr-TR" dirty="0"/>
              <a:t>Denetlenen birimin faaliyetlerinin ve iç kontrol sisteminin; organizasyon yapısına katkı sağlayıcı bir yaklaşımla analiz edilmesi, eksikliklerinin tespit edilmesi, kalite ve uygunluğunun araştırılması, kaynakların ve uygulanan yöntemlerin yeterliliğinin ölçülmesi suretiyle değerlendirilmesidir. </a:t>
            </a:r>
          </a:p>
          <a:p>
            <a:pPr lvl="0" algn="just">
              <a:buNone/>
            </a:pPr>
            <a:r>
              <a:rPr lang="tr-TR" b="1" dirty="0">
                <a:solidFill>
                  <a:srgbClr val="FFFF00"/>
                </a:solidFill>
                <a:effectLst>
                  <a:outerShdw blurRad="38100" dist="38100" dir="2700000" algn="tl">
                    <a:srgbClr val="000000">
                      <a:alpha val="43137"/>
                    </a:srgbClr>
                  </a:outerShdw>
                </a:effectLst>
              </a:rPr>
              <a:t>Uygunluk denetimi:</a:t>
            </a:r>
            <a:r>
              <a:rPr lang="tr-TR" dirty="0">
                <a:solidFill>
                  <a:srgbClr val="FFFF00"/>
                </a:solidFill>
                <a:effectLst>
                  <a:outerShdw blurRad="38100" dist="38100" dir="2700000" algn="tl">
                    <a:srgbClr val="000000">
                      <a:alpha val="43137"/>
                    </a:srgbClr>
                  </a:outerShdw>
                </a:effectLst>
              </a:rPr>
              <a:t> </a:t>
            </a:r>
            <a:r>
              <a:rPr lang="tr-TR" dirty="0"/>
              <a:t>Kamu idarelerinin faaliyet ve işlemlerinin ilgili kanun, tüzük, yönetmelik ve diğer mevzuata uygunluğunun incelenmesidir. </a:t>
            </a:r>
          </a:p>
          <a:p>
            <a:pPr lvl="0" algn="just">
              <a:buNone/>
            </a:pPr>
            <a:r>
              <a:rPr lang="tr-TR" b="1" dirty="0">
                <a:solidFill>
                  <a:srgbClr val="FFFF00"/>
                </a:solidFill>
                <a:effectLst>
                  <a:outerShdw blurRad="38100" dist="38100" dir="2700000" algn="tl">
                    <a:srgbClr val="000000">
                      <a:alpha val="43137"/>
                    </a:srgbClr>
                  </a:outerShdw>
                </a:effectLst>
              </a:rPr>
              <a:t>Performans denetimi:</a:t>
            </a:r>
            <a:r>
              <a:rPr lang="tr-TR" dirty="0">
                <a:solidFill>
                  <a:srgbClr val="FFFF00"/>
                </a:solidFill>
                <a:effectLst>
                  <a:outerShdw blurRad="38100" dist="38100" dir="2700000" algn="tl">
                    <a:srgbClr val="000000">
                      <a:alpha val="43137"/>
                    </a:srgbClr>
                  </a:outerShdw>
                </a:effectLst>
              </a:rPr>
              <a:t> </a:t>
            </a:r>
            <a:r>
              <a:rPr lang="tr-TR" dirty="0"/>
              <a:t>Yönetimin bütün kademelerinde gerçekleştirilen faaliyet ve işlemlerin planlanması, uygulanması ve kontrolü aşamalarındaki etkililiğin, ekonomikliğin ve verimliliğin değerlendirilmesidir. </a:t>
            </a:r>
          </a:p>
          <a:p>
            <a:pPr lvl="0" algn="just">
              <a:buNone/>
            </a:pPr>
            <a:r>
              <a:rPr lang="tr-TR" b="1" dirty="0">
                <a:solidFill>
                  <a:srgbClr val="FFFF00"/>
                </a:solidFill>
              </a:rPr>
              <a:t>Mali denetim: </a:t>
            </a:r>
            <a:r>
              <a:rPr lang="tr-TR" dirty="0"/>
              <a:t>Gelir, gider, varlık ve yükümlülüklere ilişkin hesap ve işlemlerin doğruluğunun; mali sistem ve tabloların güvenilirliğinin değerlendirilmesidir.</a:t>
            </a:r>
          </a:p>
          <a:p>
            <a:pPr lvl="0" algn="just">
              <a:buNone/>
            </a:pPr>
            <a:r>
              <a:rPr lang="tr-TR" b="1" dirty="0">
                <a:solidFill>
                  <a:srgbClr val="FFFF00"/>
                </a:solidFill>
                <a:effectLst>
                  <a:outerShdw blurRad="38100" dist="38100" dir="2700000" algn="tl">
                    <a:srgbClr val="000000">
                      <a:alpha val="43137"/>
                    </a:srgbClr>
                  </a:outerShdw>
                </a:effectLst>
              </a:rPr>
              <a:t>Bilgi teknolojisi denetimi:</a:t>
            </a:r>
            <a:r>
              <a:rPr lang="tr-TR" dirty="0">
                <a:solidFill>
                  <a:srgbClr val="FFFF00"/>
                </a:solidFill>
                <a:effectLst>
                  <a:outerShdw blurRad="38100" dist="38100" dir="2700000" algn="tl">
                    <a:srgbClr val="000000">
                      <a:alpha val="43137"/>
                    </a:srgbClr>
                  </a:outerShdw>
                </a:effectLst>
              </a:rPr>
              <a:t> </a:t>
            </a:r>
            <a:r>
              <a:rPr lang="tr-TR" dirty="0"/>
              <a:t>Denetlenen birimin elektronik bilgi sistemlerinin sürekliliğinin ve güvenilirliğinin değerlendirilmesidir.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t>Kamu İç Denetim Standartları-1</a:t>
            </a:r>
          </a:p>
        </p:txBody>
      </p:sp>
      <p:sp>
        <p:nvSpPr>
          <p:cNvPr id="3" name="2 İçerik Yer Tutucusu"/>
          <p:cNvSpPr>
            <a:spLocks noGrp="1"/>
          </p:cNvSpPr>
          <p:nvPr>
            <p:ph idx="1"/>
          </p:nvPr>
        </p:nvSpPr>
        <p:spPr/>
        <p:txBody>
          <a:bodyPr>
            <a:normAutofit fontScale="85000" lnSpcReduction="20000"/>
          </a:bodyPr>
          <a:lstStyle/>
          <a:p>
            <a:pPr algn="just"/>
            <a:r>
              <a:rPr lang="tr-TR" dirty="0"/>
              <a:t>İç denetçiler, İç Denetim Koordinasyon Kurulu tarafından belirlenen denetim standartlarına ve etik kurallara uymakla yükümlüdür. Bu standart ve kurallar, uluslararası genel kabul görmüş standart ve kurallar dikkate alınarak belirlenir.</a:t>
            </a:r>
          </a:p>
          <a:p>
            <a:pPr algn="just" fontAlgn="ctr"/>
            <a:r>
              <a:rPr lang="tr-TR" dirty="0"/>
              <a:t>Kamu İç Denetim Standartlarının belirlenmesinde, Uluslararası İç Denetçiler Enstitüsünün (IIA) “</a:t>
            </a:r>
            <a:r>
              <a:rPr lang="tr-TR" b="1" dirty="0">
                <a:effectLst>
                  <a:outerShdw blurRad="50800" dist="38100" algn="tr" rotWithShape="0">
                    <a:prstClr val="black">
                      <a:alpha val="40000"/>
                    </a:prstClr>
                  </a:outerShdw>
                </a:effectLst>
              </a:rPr>
              <a:t>Uluslararası İç Denetim Mesleki Uygulama Standartları</a:t>
            </a:r>
            <a:r>
              <a:rPr lang="tr-TR" dirty="0"/>
              <a:t>” esas alınmıştır. Standartlar, iç denetçilerin niteliklerini ve iç denetim faaliyetinde uygulanması gereken süreçleri belirlemektedir.</a:t>
            </a:r>
          </a:p>
          <a:p>
            <a:pPr algn="just"/>
            <a:r>
              <a:rPr lang="tr-TR" dirty="0"/>
              <a:t>Standartlar, nitelik standartları ve çalışma standartlarından oluşur. Nitelik standartları iç denetim faaliyeti ve iç denetçilerin sahip olması gereken özelliklere, çalışma standartları ise iç denetim faaliyetinin planlanması, yürütülmesi, raporlanması ve sonuçlarının izlenmesine yöneliktir.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t>Kamu İç Denetim Standartları-2</a:t>
            </a:r>
          </a:p>
        </p:txBody>
      </p:sp>
      <p:sp>
        <p:nvSpPr>
          <p:cNvPr id="3" name="2 İçerik Yer Tutucusu"/>
          <p:cNvSpPr>
            <a:spLocks noGrp="1"/>
          </p:cNvSpPr>
          <p:nvPr>
            <p:ph idx="1"/>
          </p:nvPr>
        </p:nvSpPr>
        <p:spPr/>
        <p:txBody>
          <a:bodyPr>
            <a:normAutofit/>
          </a:bodyPr>
          <a:lstStyle/>
          <a:p>
            <a:pPr algn="just"/>
            <a:r>
              <a:rPr lang="tr-TR" dirty="0"/>
              <a:t>NİTELİK STANDARTLARI	</a:t>
            </a:r>
          </a:p>
          <a:p>
            <a:pPr lvl="1" algn="just"/>
            <a:r>
              <a:rPr lang="tr-TR" dirty="0"/>
              <a:t>1000- Amaç, Yetki ve Sorumluluklar</a:t>
            </a:r>
          </a:p>
          <a:p>
            <a:pPr lvl="1" algn="just"/>
            <a:r>
              <a:rPr lang="tr-TR" dirty="0"/>
              <a:t>1100 - Bağımsızlık ve Tarafsızlık</a:t>
            </a:r>
          </a:p>
          <a:p>
            <a:pPr lvl="1" algn="just"/>
            <a:r>
              <a:rPr lang="tr-TR" dirty="0"/>
              <a:t>1200 – Yetkinlik, Azami Mesleki Özen ve Dikkat	</a:t>
            </a:r>
          </a:p>
          <a:p>
            <a:pPr lvl="1" algn="just"/>
            <a:r>
              <a:rPr lang="tr-TR" dirty="0"/>
              <a:t>1300 - Kalite Güvence ve Geliştirme Programı</a:t>
            </a:r>
          </a:p>
        </p:txBody>
      </p:sp>
    </p:spTree>
    <p:extLst>
      <p:ext uri="{BB962C8B-B14F-4D97-AF65-F5344CB8AC3E}">
        <p14:creationId xmlns:p14="http://schemas.microsoft.com/office/powerpoint/2010/main" val="738803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t>Kamu İç Denetim Standartları-3</a:t>
            </a:r>
          </a:p>
        </p:txBody>
      </p:sp>
      <p:sp>
        <p:nvSpPr>
          <p:cNvPr id="3" name="2 İçerik Yer Tutucusu"/>
          <p:cNvSpPr>
            <a:spLocks noGrp="1"/>
          </p:cNvSpPr>
          <p:nvPr>
            <p:ph idx="1"/>
          </p:nvPr>
        </p:nvSpPr>
        <p:spPr/>
        <p:txBody>
          <a:bodyPr>
            <a:normAutofit/>
          </a:bodyPr>
          <a:lstStyle/>
          <a:p>
            <a:pPr algn="just"/>
            <a:r>
              <a:rPr lang="tr-TR" dirty="0"/>
              <a:t>ÇALIŞMA STANDARTLARI</a:t>
            </a:r>
          </a:p>
          <a:p>
            <a:pPr lvl="1" algn="just"/>
            <a:r>
              <a:rPr lang="tr-TR" dirty="0"/>
              <a:t>2000 - İç Denetim Faaliyetinin Yönetimi</a:t>
            </a:r>
          </a:p>
          <a:p>
            <a:pPr lvl="1" algn="just"/>
            <a:r>
              <a:rPr lang="tr-TR" dirty="0"/>
              <a:t>2100 - İşin Niteliği</a:t>
            </a:r>
          </a:p>
          <a:p>
            <a:pPr lvl="1" algn="just"/>
            <a:r>
              <a:rPr lang="tr-TR" dirty="0"/>
              <a:t>2200 - Görev Planlaması</a:t>
            </a:r>
          </a:p>
          <a:p>
            <a:pPr lvl="1" algn="just"/>
            <a:r>
              <a:rPr lang="tr-TR" dirty="0"/>
              <a:t>2300 - Görevin Yürütülmesi</a:t>
            </a:r>
          </a:p>
          <a:p>
            <a:pPr lvl="1" algn="just"/>
            <a:r>
              <a:rPr lang="tr-TR" dirty="0"/>
              <a:t>2400 - Sonuçların Raporlanması</a:t>
            </a:r>
          </a:p>
          <a:p>
            <a:pPr lvl="1" algn="just"/>
            <a:r>
              <a:rPr lang="tr-TR" dirty="0"/>
              <a:t>2500 - İlerlemenin İzlenmesi</a:t>
            </a:r>
          </a:p>
          <a:p>
            <a:pPr lvl="1" algn="just"/>
            <a:r>
              <a:rPr lang="tr-TR" dirty="0"/>
              <a:t>2600 - Yönetimin Artık (Bakiye) Riskleri Üstlenmesi</a:t>
            </a:r>
          </a:p>
          <a:p>
            <a:pPr marL="0" indent="0" algn="just">
              <a:buNone/>
            </a:pPr>
            <a:endParaRPr lang="tr-TR" dirty="0"/>
          </a:p>
        </p:txBody>
      </p:sp>
    </p:spTree>
    <p:extLst>
      <p:ext uri="{BB962C8B-B14F-4D97-AF65-F5344CB8AC3E}">
        <p14:creationId xmlns:p14="http://schemas.microsoft.com/office/powerpoint/2010/main" val="185638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Autofit/>
          </a:bodyPr>
          <a:lstStyle/>
          <a:p>
            <a:pPr algn="ctr"/>
            <a:r>
              <a:rPr lang="tr-TR" sz="4000" b="1" dirty="0">
                <a:effectLst>
                  <a:outerShdw blurRad="38100" dist="38100" dir="2700000" algn="tl">
                    <a:srgbClr val="000000">
                      <a:alpha val="43137"/>
                    </a:srgbClr>
                  </a:outerShdw>
                </a:effectLst>
              </a:rPr>
              <a:t>Kamu İç Denetçileri </a:t>
            </a:r>
            <a:br>
              <a:rPr lang="tr-TR" sz="4000" b="1" dirty="0">
                <a:effectLst>
                  <a:outerShdw blurRad="38100" dist="38100" dir="2700000" algn="tl">
                    <a:srgbClr val="000000">
                      <a:alpha val="43137"/>
                    </a:srgbClr>
                  </a:outerShdw>
                </a:effectLst>
              </a:rPr>
            </a:br>
            <a:r>
              <a:rPr lang="tr-TR" sz="4000" b="1" dirty="0">
                <a:effectLst>
                  <a:outerShdw blurRad="38100" dist="38100" dir="2700000" algn="tl">
                    <a:srgbClr val="000000">
                      <a:alpha val="43137"/>
                    </a:srgbClr>
                  </a:outerShdw>
                </a:effectLst>
              </a:rPr>
              <a:t>Meslek Ahlak Kuralları</a:t>
            </a:r>
          </a:p>
        </p:txBody>
      </p:sp>
      <p:sp>
        <p:nvSpPr>
          <p:cNvPr id="3" name="2 İçerik Yer Tutucusu"/>
          <p:cNvSpPr>
            <a:spLocks noGrp="1"/>
          </p:cNvSpPr>
          <p:nvPr>
            <p:ph idx="1"/>
          </p:nvPr>
        </p:nvSpPr>
        <p:spPr/>
        <p:txBody>
          <a:bodyPr>
            <a:normAutofit fontScale="92500" lnSpcReduction="10000"/>
          </a:bodyPr>
          <a:lstStyle/>
          <a:p>
            <a:pPr algn="just"/>
            <a:r>
              <a:rPr lang="tr-TR" dirty="0"/>
              <a:t>Meslek ahlak kuralları, kamu iç denetim uygulamalarında meslek ahlak kültürünün geliştirilmesi amacıyla Uluslararası İç Denetçiler Enstitüsünün (IIA) Meslek Ahlak Kuralları esas alınarak ve diğer uluslararası mesleki kuruluşların metinlerinden de yararlanılarak oluşturulmuştur.</a:t>
            </a:r>
          </a:p>
          <a:p>
            <a:pPr algn="just"/>
            <a:r>
              <a:rPr lang="tr-TR" dirty="0"/>
              <a:t>Bu meslek ahlak kuralları, iç denetçi tarafından mesleğe girişte okunup imzalanarak İç Denetim Birimi Başkanlığına ve Üst Yöneticiye sunulur</a:t>
            </a:r>
          </a:p>
          <a:p>
            <a:pPr marL="850392" lvl="1" indent="-457200" algn="just">
              <a:buFont typeface="+mj-lt"/>
              <a:buAutoNum type="arabicPeriod"/>
            </a:pPr>
            <a:r>
              <a:rPr lang="tr-TR" b="1" i="1" dirty="0"/>
              <a:t>Dürüstlük</a:t>
            </a:r>
            <a:endParaRPr lang="tr-TR" dirty="0"/>
          </a:p>
          <a:p>
            <a:pPr marL="850392" lvl="1" indent="-457200" algn="just">
              <a:buFont typeface="+mj-lt"/>
              <a:buAutoNum type="arabicPeriod"/>
            </a:pPr>
            <a:r>
              <a:rPr lang="tr-TR" b="1" i="1" dirty="0"/>
              <a:t>Tarafsızlık, Nesnellik, Bağımsızlık</a:t>
            </a:r>
            <a:endParaRPr lang="tr-TR" dirty="0"/>
          </a:p>
          <a:p>
            <a:pPr marL="850392" lvl="1" indent="-457200" algn="just">
              <a:buFont typeface="+mj-lt"/>
              <a:buAutoNum type="arabicPeriod"/>
            </a:pPr>
            <a:r>
              <a:rPr lang="tr-TR" b="1" i="1" dirty="0"/>
              <a:t>Gizlilik</a:t>
            </a:r>
            <a:endParaRPr lang="tr-TR" dirty="0"/>
          </a:p>
          <a:p>
            <a:pPr marL="850392" lvl="1" indent="-457200" algn="just">
              <a:buFont typeface="+mj-lt"/>
              <a:buAutoNum type="arabicPeriod"/>
            </a:pPr>
            <a:r>
              <a:rPr lang="tr-TR" b="1" i="1" dirty="0"/>
              <a:t>Yetkinlik (Ehil olma)</a:t>
            </a:r>
            <a:endParaRPr lang="tr-TR" dirty="0"/>
          </a:p>
          <a:p>
            <a:endParaRPr lang="tr-TR" dirty="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chor="ctr">
            <a:noAutofit/>
          </a:bodyPr>
          <a:lstStyle/>
          <a:p>
            <a:pPr algn="ctr"/>
            <a:r>
              <a:rPr lang="tr-TR" sz="4000" b="1" dirty="0"/>
              <a:t>İÇ DENETİM BİRİMİ BAŞKANLIĞI </a:t>
            </a:r>
          </a:p>
        </p:txBody>
      </p:sp>
      <p:sp>
        <p:nvSpPr>
          <p:cNvPr id="3" name="İçerik Yer Tutucusu 2"/>
          <p:cNvSpPr>
            <a:spLocks noGrp="1"/>
          </p:cNvSpPr>
          <p:nvPr>
            <p:ph idx="1"/>
          </p:nvPr>
        </p:nvSpPr>
        <p:spPr/>
        <p:txBody>
          <a:bodyPr>
            <a:normAutofit fontScale="92500" lnSpcReduction="20000"/>
          </a:bodyPr>
          <a:lstStyle/>
          <a:p>
            <a:pPr algn="just"/>
            <a:r>
              <a:rPr lang="tr-TR" dirty="0"/>
              <a:t>İç Denetim Birimi Başkanlığı, idari yönden doğrudan üst yöneticiye bağlı olarak faaliyetlerini yürütür. Üst yönetici dışında başka birim veya yöneticilerle ilişkilendirilemez. Üst yönetici, iç denetim faaliyetlerine ilişkin rol ve sorumluluklarını astlarına devredemez.</a:t>
            </a:r>
          </a:p>
          <a:p>
            <a:pPr algn="just"/>
            <a:r>
              <a:rPr lang="tr-TR" dirty="0"/>
              <a:t>Genel Müdürlüğümüzde 08.04.2008 tarihli Bakanlık Makamı Oluru ile İç Denetim Birimi Başkanlığı oluşturulmuştur.  Genel Müdürlüğümüze (15) iç denetçi kadrosu tahsis edilmiştir. İç Denetim Birimi Başkanlığımızda biri başkan olmak üzere, toplam 7 kadrolu İç Denetçi bulunmaktadır, fiilen 6 İç Denetçi görev yapmaktadır. </a:t>
            </a:r>
          </a:p>
          <a:p>
            <a:pPr algn="just"/>
            <a:r>
              <a:rPr lang="tr-TR" dirty="0"/>
              <a:t>İç denetim faaliyetlerine ve birim başkanlığının rutin iş ve işlemlerine yardımcı olmak üzere iç denetim bürosunda 3 çalışan görev yapmaktadır. </a:t>
            </a:r>
          </a:p>
        </p:txBody>
      </p:sp>
    </p:spTree>
    <p:extLst>
      <p:ext uri="{BB962C8B-B14F-4D97-AF65-F5344CB8AC3E}">
        <p14:creationId xmlns:p14="http://schemas.microsoft.com/office/powerpoint/2010/main" val="500287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effectLst>
                  <a:outerShdw blurRad="38100" dist="38100" dir="2700000" algn="tl">
                    <a:srgbClr val="000000">
                      <a:alpha val="43137"/>
                    </a:srgbClr>
                  </a:outerShdw>
                </a:effectLst>
              </a:rPr>
              <a:t>İç Denetim : Tanım - 1</a:t>
            </a:r>
          </a:p>
        </p:txBody>
      </p:sp>
      <p:sp>
        <p:nvSpPr>
          <p:cNvPr id="3" name="2 İçerik Yer Tutucusu"/>
          <p:cNvSpPr>
            <a:spLocks noGrp="1"/>
          </p:cNvSpPr>
          <p:nvPr>
            <p:ph idx="1"/>
          </p:nvPr>
        </p:nvSpPr>
        <p:spPr/>
        <p:txBody>
          <a:bodyPr/>
          <a:lstStyle/>
          <a:p>
            <a:pPr algn="just"/>
            <a:r>
              <a:rPr lang="tr-TR" dirty="0"/>
              <a:t>İç denetim faaliyetinin, Uluslar arası İç Denetim Enstitüsü (</a:t>
            </a:r>
            <a:r>
              <a:rPr lang="tr-TR" dirty="0" err="1"/>
              <a:t>Institute</a:t>
            </a:r>
            <a:r>
              <a:rPr lang="tr-TR" dirty="0"/>
              <a:t> of </a:t>
            </a:r>
            <a:r>
              <a:rPr lang="tr-TR" dirty="0" err="1"/>
              <a:t>Internal</a:t>
            </a:r>
            <a:r>
              <a:rPr lang="tr-TR" dirty="0"/>
              <a:t> </a:t>
            </a:r>
            <a:r>
              <a:rPr lang="tr-TR" dirty="0" err="1"/>
              <a:t>Auditors</a:t>
            </a:r>
            <a:r>
              <a:rPr lang="tr-TR" dirty="0"/>
              <a:t>, IIA) tarafından yapılan tanımı şöyledir</a:t>
            </a:r>
          </a:p>
          <a:p>
            <a:pPr algn="just"/>
            <a:r>
              <a:rPr lang="tr-TR" dirty="0"/>
              <a:t>“</a:t>
            </a:r>
            <a:r>
              <a:rPr lang="tr-TR" i="1" dirty="0"/>
              <a:t>İç Denetim, bir kurumun faaliyetlerini geliştirmek ve onlara değer katmak amacını güden bağımsız ve tarafsız bir güvence ve danışmanlık faaliyetidir. İç denetim kurumun risk yönetim, kontrol ve yönetişim süreçlerinin etkililiğini değerlendirmek ve geliştirmek amacına yönelik sistematik ve disiplinli bir yaklaşım getirerek kurumun amaçlarına ulaşmasına yardımcı olur.</a:t>
            </a:r>
            <a:r>
              <a:rPr lang="tr-TR"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sz="3100" b="1" dirty="0">
                <a:effectLst>
                  <a:outerShdw blurRad="50800" dist="38100" algn="tr" rotWithShape="0">
                    <a:prstClr val="black">
                      <a:alpha val="40000"/>
                    </a:prstClr>
                  </a:outerShdw>
                </a:effectLst>
              </a:rPr>
              <a:t>İÇ DENETİM BİRİMİ BAŞKANLIĞININ GÖREVLERİ</a:t>
            </a:r>
            <a:r>
              <a:rPr lang="tr-TR" dirty="0">
                <a:effectLst>
                  <a:outerShdw blurRad="50800" dist="38100" algn="tr" rotWithShape="0">
                    <a:prstClr val="black">
                      <a:alpha val="40000"/>
                    </a:prstClr>
                  </a:outerShdw>
                </a:effectLst>
              </a:rPr>
              <a:t/>
            </a:r>
            <a:br>
              <a:rPr lang="tr-TR" dirty="0">
                <a:effectLst>
                  <a:outerShdw blurRad="50800" dist="38100" algn="tr" rotWithShape="0">
                    <a:prstClr val="black">
                      <a:alpha val="40000"/>
                    </a:prstClr>
                  </a:outerShdw>
                </a:effectLst>
              </a:rPr>
            </a:br>
            <a:r>
              <a:rPr lang="tr-TR" sz="2700" dirty="0">
                <a:effectLst>
                  <a:outerShdw blurRad="50800" dist="38100" algn="tr" rotWithShape="0">
                    <a:prstClr val="black">
                      <a:alpha val="40000"/>
                    </a:prstClr>
                  </a:outerShdw>
                </a:effectLst>
              </a:rPr>
              <a:t>1</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a:t>Genel Müdürlüğün her türlü faaliyet ve işlemlerini denetlemek, faaliyet ve işlemlerin, amaç ve politikalara, kalkınma planına, programlara, stratejik plana ve performans programına uygunluğunu değerlendirmek,</a:t>
            </a:r>
          </a:p>
          <a:p>
            <a:pPr algn="just"/>
            <a:r>
              <a:rPr lang="tr-TR" dirty="0"/>
              <a:t>Genel Müdürlük kaynaklarının ekonomiklik, etkililik ve verimlilik esaslarına göre yönetilip yönetilmediğini, nesnel risk analizlerine dayalı olarak değerlendirmek, rehberlik ve danışmanlık yapmak,</a:t>
            </a:r>
          </a:p>
          <a:p>
            <a:pPr algn="just"/>
            <a:r>
              <a:rPr lang="tr-TR" dirty="0"/>
              <a:t>Risk analizlerine dayalı iç denetim plan ve programlarını hazırlamak, geliştirmek ve üst yöneticinin onayına sunmak, </a:t>
            </a:r>
          </a:p>
          <a:p>
            <a:pPr algn="just"/>
            <a:r>
              <a:rPr lang="tr-TR" dirty="0"/>
              <a:t>Onaylanan denetim plan ve programlarının uygulanmasını sağlamak, bu kapsamda denetim ve danışmanlık faaliyetlerini yürütmek, üst yönetici tarafından talep edilen ve görev alanına giren program dışı görevleri gerçekleştirmek,</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sz="3100" b="1" dirty="0">
                <a:effectLst>
                  <a:outerShdw blurRad="50800" dist="38100" algn="tr" rotWithShape="0">
                    <a:prstClr val="black">
                      <a:alpha val="40000"/>
                    </a:prstClr>
                  </a:outerShdw>
                </a:effectLst>
              </a:rPr>
              <a:t>İÇ DENETİM BİRİMİ BAŞKANLIĞININ GÖREVLERİ</a:t>
            </a:r>
            <a:r>
              <a:rPr lang="tr-TR" dirty="0">
                <a:effectLst>
                  <a:outerShdw blurRad="50800" dist="38100" algn="tr" rotWithShape="0">
                    <a:prstClr val="black">
                      <a:alpha val="40000"/>
                    </a:prstClr>
                  </a:outerShdw>
                </a:effectLst>
              </a:rPr>
              <a:t/>
            </a:r>
            <a:br>
              <a:rPr lang="tr-TR" dirty="0">
                <a:effectLst>
                  <a:outerShdw blurRad="50800" dist="38100" algn="tr" rotWithShape="0">
                    <a:prstClr val="black">
                      <a:alpha val="40000"/>
                    </a:prstClr>
                  </a:outerShdw>
                </a:effectLst>
              </a:rPr>
            </a:br>
            <a:r>
              <a:rPr lang="tr-TR" sz="2700" dirty="0">
                <a:effectLst>
                  <a:outerShdw blurRad="50800" dist="38100" algn="tr" rotWithShape="0">
                    <a:prstClr val="black">
                      <a:alpha val="40000"/>
                    </a:prstClr>
                  </a:outerShdw>
                </a:effectLst>
              </a:rPr>
              <a:t>2</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dirty="0"/>
              <a:t>İç denetim faaliyetinin denetim standartları ve etik kurallara uygun ve etkili bir şekilde yürütülmesi için üst yönetici ile birlikte gerekli önlemleri almak,</a:t>
            </a:r>
          </a:p>
          <a:p>
            <a:pPr algn="just"/>
            <a:r>
              <a:rPr lang="tr-TR" dirty="0"/>
              <a:t>Genel Müdürlüğün risk yönetimi, iç kontrol ve kurumsal yönetim süreçlerinin etkinlik ve yeterliliğini değerlendirmek,</a:t>
            </a:r>
          </a:p>
          <a:p>
            <a:pPr algn="just"/>
            <a:r>
              <a:rPr lang="tr-TR" dirty="0"/>
              <a:t>İç denetim faaliyetleri sırasında tespit edilen veya İç Denetim Birimi Başkanlığına intikal eden inceleme veya soruşturma yapılmasına gerek duyulan hususları üst yöneticinin bilgisine sunmak,</a:t>
            </a:r>
          </a:p>
          <a:p>
            <a:pPr algn="just"/>
            <a:r>
              <a:rPr lang="tr-TR" dirty="0"/>
              <a:t>Yıllık iç denetim faaliyet raporunu hazırlamak ve üst yöneticiye sunmak, bu raporun şubat ayı sonuna kadar üst yönetici tarafından Kurula gönderilmesini sağlamak,</a:t>
            </a:r>
          </a:p>
          <a:p>
            <a:pPr algn="just"/>
            <a:r>
              <a:rPr lang="tr-TR" dirty="0"/>
              <a:t>İç Denetim Yönergesini ve işlem süreçlerini Kurulun düzenlemelerine uygun olarak hazırlamak ve geliştirmek,</a:t>
            </a:r>
          </a:p>
          <a:p>
            <a:endParaRPr lang="tr-TR" dirty="0"/>
          </a:p>
        </p:txBody>
      </p:sp>
    </p:spTree>
    <p:extLst>
      <p:ext uri="{BB962C8B-B14F-4D97-AF65-F5344CB8AC3E}">
        <p14:creationId xmlns:p14="http://schemas.microsoft.com/office/powerpoint/2010/main" val="1005413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sz="3100" b="1" dirty="0">
                <a:effectLst>
                  <a:outerShdw blurRad="50800" dist="38100" algn="tr" rotWithShape="0">
                    <a:prstClr val="black">
                      <a:alpha val="40000"/>
                    </a:prstClr>
                  </a:outerShdw>
                </a:effectLst>
              </a:rPr>
              <a:t>İÇ DENETİM BİRİMİ BAŞKANININ </a:t>
            </a:r>
            <a:br>
              <a:rPr lang="tr-TR" sz="3100" b="1" dirty="0">
                <a:effectLst>
                  <a:outerShdw blurRad="50800" dist="38100" algn="tr" rotWithShape="0">
                    <a:prstClr val="black">
                      <a:alpha val="40000"/>
                    </a:prstClr>
                  </a:outerShdw>
                </a:effectLst>
              </a:rPr>
            </a:br>
            <a:r>
              <a:rPr lang="tr-TR" sz="3100" b="1" dirty="0">
                <a:effectLst>
                  <a:outerShdw blurRad="50800" dist="38100" algn="tr" rotWithShape="0">
                    <a:prstClr val="black">
                      <a:alpha val="40000"/>
                    </a:prstClr>
                  </a:outerShdw>
                </a:effectLst>
              </a:rPr>
              <a:t>GÖREV, YETKİ VE SORUMLULUKLARI -1</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a:t>Başkanlığı ilgili mevzuata ve İç Denetim Koordinasyon Kurulunun düzenlemelerine uygun olarak yönetmek, temsil etmek,</a:t>
            </a:r>
          </a:p>
          <a:p>
            <a:pPr algn="just"/>
            <a:r>
              <a:rPr lang="tr-TR" dirty="0"/>
              <a:t>İç denetim faaliyetinin Kurul tarafından yapılan düzenlemeler ve Başkanlık tarafından hazırlanıp üst yönetici tarafından onaylanan plan ve programlara uygun olarak yürütülmesini sağlamak ve bu yönde gerekli tedbirleri almak,</a:t>
            </a:r>
          </a:p>
          <a:p>
            <a:pPr algn="just"/>
            <a:r>
              <a:rPr lang="tr-TR" dirty="0"/>
              <a:t>İç denetim raporlarının, Kurul tarafından belirlenen raporlama standartlarına uygunluğunu kontrol etmek,</a:t>
            </a:r>
          </a:p>
          <a:p>
            <a:pPr algn="just"/>
            <a:r>
              <a:rPr lang="tr-TR" dirty="0"/>
              <a:t>Yıllık iç denetim faaliyet raporunu hazırlamak ve üst yöneticiye sunmak,</a:t>
            </a:r>
          </a:p>
          <a:p>
            <a:pPr algn="just"/>
            <a:r>
              <a:rPr lang="tr-TR" dirty="0"/>
              <a:t>İç Denetçilerin, bilgi ve becerilerini düzenli olarak artırmalarını sağlamak,</a:t>
            </a:r>
          </a:p>
        </p:txBody>
      </p:sp>
    </p:spTree>
    <p:extLst>
      <p:ext uri="{BB962C8B-B14F-4D97-AF65-F5344CB8AC3E}">
        <p14:creationId xmlns:p14="http://schemas.microsoft.com/office/powerpoint/2010/main" val="3897465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sz="3100" b="1" dirty="0">
                <a:effectLst>
                  <a:outerShdw blurRad="50800" dist="38100" algn="tr" rotWithShape="0">
                    <a:prstClr val="black">
                      <a:alpha val="40000"/>
                    </a:prstClr>
                  </a:outerShdw>
                </a:effectLst>
              </a:rPr>
              <a:t>İÇ DENETİM BİRİMİ BAŞKANININ </a:t>
            </a:r>
            <a:br>
              <a:rPr lang="tr-TR" sz="3100" b="1" dirty="0">
                <a:effectLst>
                  <a:outerShdw blurRad="50800" dist="38100" algn="tr" rotWithShape="0">
                    <a:prstClr val="black">
                      <a:alpha val="40000"/>
                    </a:prstClr>
                  </a:outerShdw>
                </a:effectLst>
              </a:rPr>
            </a:br>
            <a:r>
              <a:rPr lang="tr-TR" sz="3100" b="1" dirty="0">
                <a:effectLst>
                  <a:outerShdw blurRad="50800" dist="38100" algn="tr" rotWithShape="0">
                    <a:prstClr val="black">
                      <a:alpha val="40000"/>
                    </a:prstClr>
                  </a:outerShdw>
                </a:effectLst>
              </a:rPr>
              <a:t>GÖREV, YETKİ VE SORUMLULUKLARI -2</a:t>
            </a:r>
            <a:endParaRPr lang="tr-TR" dirty="0"/>
          </a:p>
        </p:txBody>
      </p:sp>
      <p:sp>
        <p:nvSpPr>
          <p:cNvPr id="3" name="2 İçerik Yer Tutucusu"/>
          <p:cNvSpPr>
            <a:spLocks noGrp="1"/>
          </p:cNvSpPr>
          <p:nvPr>
            <p:ph idx="1"/>
          </p:nvPr>
        </p:nvSpPr>
        <p:spPr/>
        <p:txBody>
          <a:bodyPr>
            <a:normAutofit/>
          </a:bodyPr>
          <a:lstStyle/>
          <a:p>
            <a:pPr algn="just"/>
            <a:r>
              <a:rPr lang="tr-TR" dirty="0"/>
              <a:t>İç denetim planı ve iç denetim programını hazırlamak, geliştirmek ve üst yöneticinin onayına sunmak,</a:t>
            </a:r>
          </a:p>
          <a:p>
            <a:pPr algn="just"/>
            <a:r>
              <a:rPr lang="tr-TR" dirty="0"/>
              <a:t>İç Denetim Yönergesini, iç denetçiler ile birlikte yılda bir defa gözden geçirmek ve varsa değişiklik önerilerini üst yöneticinin uygun görüşüne sunmak, </a:t>
            </a:r>
          </a:p>
          <a:p>
            <a:pPr algn="just"/>
            <a:r>
              <a:rPr lang="tr-TR" dirty="0"/>
              <a:t>Başkanlık bütçesine ilişkin işlemleri ve harcama yetkililiği görevini yürütmek, </a:t>
            </a:r>
          </a:p>
          <a:p>
            <a:pPr algn="just"/>
            <a:r>
              <a:rPr lang="tr-TR" dirty="0"/>
              <a:t>İç denetime ilişkin mevzuatın ve Kurul kararlarının uygulanmasında ortaya çıkan tereddütleri ve sorunları Kurulun bilgisine sunmak,</a:t>
            </a:r>
          </a:p>
          <a:p>
            <a:endParaRPr lang="tr-TR" dirty="0"/>
          </a:p>
        </p:txBody>
      </p:sp>
    </p:spTree>
    <p:extLst>
      <p:ext uri="{BB962C8B-B14F-4D97-AF65-F5344CB8AC3E}">
        <p14:creationId xmlns:p14="http://schemas.microsoft.com/office/powerpoint/2010/main" val="1469369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t> İç Denetçinin Görevleri</a:t>
            </a:r>
            <a:br>
              <a:rPr lang="tr-TR" dirty="0"/>
            </a:br>
            <a:r>
              <a:rPr lang="tr-TR" sz="2700" dirty="0"/>
              <a:t>1</a:t>
            </a:r>
            <a:endParaRPr lang="tr-TR" dirty="0"/>
          </a:p>
        </p:txBody>
      </p:sp>
      <p:sp>
        <p:nvSpPr>
          <p:cNvPr id="3" name="2 İçerik Yer Tutucusu"/>
          <p:cNvSpPr>
            <a:spLocks noGrp="1"/>
          </p:cNvSpPr>
          <p:nvPr>
            <p:ph idx="1"/>
          </p:nvPr>
        </p:nvSpPr>
        <p:spPr/>
        <p:txBody>
          <a:bodyPr>
            <a:normAutofit fontScale="92500" lnSpcReduction="10000"/>
          </a:bodyPr>
          <a:lstStyle/>
          <a:p>
            <a:pPr lvl="0" algn="just"/>
            <a:r>
              <a:rPr lang="tr-TR" dirty="0"/>
              <a:t>Nesnel risk analizlerine dayanarak Genel Müdürlüğün  yönetim ve kontrol yapılarını değerlendirmek</a:t>
            </a:r>
          </a:p>
          <a:p>
            <a:pPr lvl="0" algn="just"/>
            <a:r>
              <a:rPr lang="tr-TR" dirty="0"/>
              <a:t>Genel Müdürlük  kaynaklarının etkili, ekonomik ve verimli kullanılması bakımından incelemeler yapmak ve önerilerde bulunmak. </a:t>
            </a:r>
          </a:p>
          <a:p>
            <a:pPr lvl="0" algn="just"/>
            <a:r>
              <a:rPr lang="tr-TR" dirty="0"/>
              <a:t>Harcama sonrasında yasal uygunluk denetimi yapmak. </a:t>
            </a:r>
          </a:p>
          <a:p>
            <a:pPr lvl="0" algn="just"/>
            <a:r>
              <a:rPr lang="tr-TR" dirty="0"/>
              <a:t>Genel Müdürlüğün  harcamalarının, malî işlemlere ilişkin karar ve tasarruflarının, amaç ve politikalara, kalkınma planına, programlara, stratejik planlara ve performans programlarına uygunluğunu denetlemek ve değerlendirmek. </a:t>
            </a:r>
          </a:p>
          <a:p>
            <a:pPr lvl="0" algn="just"/>
            <a:r>
              <a:rPr lang="tr-TR" dirty="0"/>
              <a:t>Malî yönetim ve kontrol süreçlerinin sistem denetimini yapmak ve bu konularda önerilerde bulunmak. </a:t>
            </a:r>
          </a:p>
          <a:p>
            <a:endParaRPr lang="tr-TR" dirty="0"/>
          </a:p>
        </p:txBody>
      </p:sp>
    </p:spTree>
    <p:extLst>
      <p:ext uri="{BB962C8B-B14F-4D97-AF65-F5344CB8AC3E}">
        <p14:creationId xmlns:p14="http://schemas.microsoft.com/office/powerpoint/2010/main" val="276501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t>İç Denetçinin Görevleri</a:t>
            </a:r>
            <a:br>
              <a:rPr lang="tr-TR" dirty="0"/>
            </a:br>
            <a:r>
              <a:rPr lang="tr-TR" sz="2700" dirty="0"/>
              <a:t>2</a:t>
            </a:r>
            <a:endParaRPr lang="tr-TR" dirty="0"/>
          </a:p>
        </p:txBody>
      </p:sp>
      <p:sp>
        <p:nvSpPr>
          <p:cNvPr id="3" name="2 İçerik Yer Tutucusu"/>
          <p:cNvSpPr>
            <a:spLocks noGrp="1"/>
          </p:cNvSpPr>
          <p:nvPr>
            <p:ph idx="1"/>
          </p:nvPr>
        </p:nvSpPr>
        <p:spPr/>
        <p:txBody>
          <a:bodyPr>
            <a:normAutofit fontScale="92500" lnSpcReduction="10000"/>
          </a:bodyPr>
          <a:lstStyle/>
          <a:p>
            <a:pPr lvl="0" algn="just"/>
            <a:r>
              <a:rPr lang="tr-TR" dirty="0"/>
              <a:t>Denetim sonuçları çerçevesinde iyileştirmelere yönelik önerilerde bulunmak ve bunları takip etmek. </a:t>
            </a:r>
          </a:p>
          <a:p>
            <a:pPr lvl="0" algn="just"/>
            <a:r>
              <a:rPr lang="tr-TR" dirty="0"/>
              <a:t>Denetim sırasında veya denetim sonuçlarına göre soruşturma açılmasını gerektirecek bir duruma rastlanıldığında, durumu Üst Yöneticiye bildirmek. </a:t>
            </a:r>
          </a:p>
          <a:p>
            <a:pPr lvl="0" algn="just"/>
            <a:r>
              <a:rPr lang="tr-TR" dirty="0"/>
              <a:t>Genel Müdürlük tarafından üretilen bilgilerin doğruluğunu denetlemek. </a:t>
            </a:r>
          </a:p>
          <a:p>
            <a:pPr lvl="0" algn="just"/>
            <a:r>
              <a:rPr lang="tr-TR" dirty="0"/>
              <a:t>Üst yönetici tarafından gerekli görülen hallerde performans göstergelerini belirlemede yardımcı olmak, belirlenen performans göstergelerinin uygulanabilirliğini değerlendirmek. </a:t>
            </a:r>
          </a:p>
          <a:p>
            <a:pPr algn="just"/>
            <a:r>
              <a:rPr lang="tr-TR" dirty="0"/>
              <a:t>Suç teşkil eden durumlara ilişkin tespitlerini üst yöneticiye bildirmek</a:t>
            </a:r>
          </a:p>
        </p:txBody>
      </p:sp>
    </p:spTree>
    <p:extLst>
      <p:ext uri="{BB962C8B-B14F-4D97-AF65-F5344CB8AC3E}">
        <p14:creationId xmlns:p14="http://schemas.microsoft.com/office/powerpoint/2010/main" val="2865875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İç Denetçinin Yetkileri</a:t>
            </a:r>
          </a:p>
        </p:txBody>
      </p:sp>
      <p:sp>
        <p:nvSpPr>
          <p:cNvPr id="3" name="2 İçerik Yer Tutucusu"/>
          <p:cNvSpPr>
            <a:spLocks noGrp="1"/>
          </p:cNvSpPr>
          <p:nvPr>
            <p:ph idx="1"/>
          </p:nvPr>
        </p:nvSpPr>
        <p:spPr/>
        <p:txBody>
          <a:bodyPr>
            <a:normAutofit fontScale="92500" lnSpcReduction="10000"/>
          </a:bodyPr>
          <a:lstStyle/>
          <a:p>
            <a:pPr lvl="0" algn="just"/>
            <a:r>
              <a:rPr lang="tr-TR" dirty="0"/>
              <a:t>Denetim konusuyla ilgili her türlü bilgi, belge ve doküman ile nakit, kıymetli evrak ve diğer varlıkların ibrazını ve gösterilmesini talep etmek. </a:t>
            </a:r>
          </a:p>
          <a:p>
            <a:pPr lvl="0" algn="just"/>
            <a:r>
              <a:rPr lang="tr-TR" dirty="0"/>
              <a:t>Denetim görevleriyle ilgili tüm yönetici ve çalışanlar ile özel görüşme yapmak, yardım almak, yazılı ve sözlü bilgi istemek.</a:t>
            </a:r>
          </a:p>
          <a:p>
            <a:pPr lvl="0" algn="just"/>
            <a:r>
              <a:rPr lang="tr-TR" dirty="0"/>
              <a:t>Denetim faaliyetinin gerektirdiği araç, gereç ve diğer imkânlardan yararlanmak. </a:t>
            </a:r>
          </a:p>
          <a:p>
            <a:pPr lvl="0" algn="just"/>
            <a:r>
              <a:rPr lang="tr-TR" dirty="0"/>
              <a:t>Denetimi engelleyici tutum, davranış ve hareketleri Üst Yöneticinin bilgisine intikal ettirmek.</a:t>
            </a:r>
          </a:p>
          <a:p>
            <a:pPr algn="just"/>
            <a:r>
              <a:rPr lang="tr-TR" dirty="0"/>
              <a:t>İç denetim faaliyetleri sırasında gereken hallerde teknik veya uzman personel yardımı almak</a:t>
            </a:r>
          </a:p>
        </p:txBody>
      </p:sp>
    </p:spTree>
    <p:extLst>
      <p:ext uri="{BB962C8B-B14F-4D97-AF65-F5344CB8AC3E}">
        <p14:creationId xmlns:p14="http://schemas.microsoft.com/office/powerpoint/2010/main" val="2961968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İç Denetçinin Sorumlulukları</a:t>
            </a:r>
          </a:p>
        </p:txBody>
      </p:sp>
      <p:sp>
        <p:nvSpPr>
          <p:cNvPr id="3" name="2 İçerik Yer Tutucusu"/>
          <p:cNvSpPr>
            <a:spLocks noGrp="1"/>
          </p:cNvSpPr>
          <p:nvPr>
            <p:ph idx="1"/>
          </p:nvPr>
        </p:nvSpPr>
        <p:spPr/>
        <p:txBody>
          <a:bodyPr>
            <a:normAutofit fontScale="92500" lnSpcReduction="10000"/>
          </a:bodyPr>
          <a:lstStyle/>
          <a:p>
            <a:pPr lvl="0" algn="just"/>
            <a:r>
              <a:rPr lang="tr-TR" dirty="0"/>
              <a:t>Mevzuata, iç denetim yönergesine, denetim ve raporlama standartlarına ve etik kurallara uygun hareket etmek. </a:t>
            </a:r>
          </a:p>
          <a:p>
            <a:pPr lvl="0" algn="just"/>
            <a:r>
              <a:rPr lang="tr-TR" dirty="0"/>
              <a:t>Mesleki bilgi ve becerilerini sürekli olarak geliştirmek. </a:t>
            </a:r>
          </a:p>
          <a:p>
            <a:pPr lvl="0" algn="just"/>
            <a:r>
              <a:rPr lang="tr-TR" dirty="0"/>
              <a:t>İç denetim faaliyetlerinde yetki ve ehliyetini aşan durumlarda Başkanı haberdar etmek.</a:t>
            </a:r>
          </a:p>
          <a:p>
            <a:pPr lvl="0" algn="just"/>
            <a:r>
              <a:rPr lang="tr-TR" dirty="0"/>
              <a:t>Verilen görevin tarafsız ve bağımsız olarak yapılmasına engel olan durumların bulunması halinde, durumu Başkana bildirmek.</a:t>
            </a:r>
          </a:p>
          <a:p>
            <a:pPr lvl="0" algn="just"/>
            <a:r>
              <a:rPr lang="tr-TR" dirty="0"/>
              <a:t>Denetim raporlarında kanıtlara dayanmak ve değerlendirmelerinde objektif olmak. </a:t>
            </a:r>
          </a:p>
          <a:p>
            <a:pPr algn="just"/>
            <a:r>
              <a:rPr lang="tr-TR" dirty="0"/>
              <a:t>Denetim esnasında elde ettiği bilgilerin gizliliğini korumak</a:t>
            </a:r>
          </a:p>
        </p:txBody>
      </p:sp>
    </p:spTree>
    <p:extLst>
      <p:ext uri="{BB962C8B-B14F-4D97-AF65-F5344CB8AC3E}">
        <p14:creationId xmlns:p14="http://schemas.microsoft.com/office/powerpoint/2010/main" val="4008789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effectLst>
                  <a:outerShdw blurRad="50800" dist="38100" algn="tr" rotWithShape="0">
                    <a:prstClr val="black">
                      <a:alpha val="40000"/>
                    </a:prstClr>
                  </a:outerShdw>
                </a:effectLst>
              </a:rPr>
              <a:t>Üst Yöneticinin Görev ve Yetki ve Sorumlulukları - 1</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a:t>Üst yönetici: Bakanlıklarda müsteşarı, diğer kamu idarelerinde en üst yöneticiyi, il özel idarelerinde valiyi ve belediyelerde belediye başkanını ifade eder.</a:t>
            </a:r>
          </a:p>
          <a:p>
            <a:pPr algn="ctr">
              <a:buNone/>
            </a:pPr>
            <a:r>
              <a:rPr lang="tr-TR" b="1" dirty="0">
                <a:solidFill>
                  <a:srgbClr val="FFFF00"/>
                </a:solidFill>
                <a:effectLst>
                  <a:outerShdw blurRad="38100" dist="38100" dir="2700000" algn="tl">
                    <a:srgbClr val="000000">
                      <a:alpha val="43137"/>
                    </a:srgbClr>
                  </a:outerShdw>
                </a:effectLst>
              </a:rPr>
              <a:t>Üst Yönetici (TKGM Genel Müdürü)</a:t>
            </a:r>
          </a:p>
          <a:p>
            <a:pPr lvl="0" algn="just"/>
            <a:r>
              <a:rPr lang="tr-TR" dirty="0"/>
              <a:t>İç denetim plan ve programlarını onaylar, Başkanlığın yetki ve görev alanına giren konulara ilişkin program dışı görevlendirmeleri yapar. </a:t>
            </a:r>
          </a:p>
          <a:p>
            <a:pPr lvl="0" algn="just"/>
            <a:r>
              <a:rPr lang="tr-TR" dirty="0"/>
              <a:t>İç denetim plan ve programa dahil edilmesini gerekli gördüğü birim ve konuları Başkanlığa bildirir.</a:t>
            </a:r>
          </a:p>
          <a:p>
            <a:pPr lvl="0" algn="just"/>
            <a:r>
              <a:rPr lang="tr-TR" dirty="0"/>
              <a:t>Başkanlık tarafından hazırlanan İç Denetim Yönergesini onaylar ve bir örneğini İç Denetim Koordinasyon Kuruluna gönderir.</a:t>
            </a:r>
          </a:p>
          <a:p>
            <a:endParaRPr lang="tr-TR" dirty="0"/>
          </a:p>
        </p:txBody>
      </p:sp>
    </p:spTree>
    <p:extLst>
      <p:ext uri="{BB962C8B-B14F-4D97-AF65-F5344CB8AC3E}">
        <p14:creationId xmlns:p14="http://schemas.microsoft.com/office/powerpoint/2010/main" val="799319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nchor="ctr">
            <a:normAutofit fontScale="90000"/>
          </a:bodyPr>
          <a:lstStyle/>
          <a:p>
            <a:pPr algn="ctr"/>
            <a:r>
              <a:rPr lang="tr-TR" dirty="0">
                <a:effectLst>
                  <a:outerShdw blurRad="50800" dist="38100" algn="tr" rotWithShape="0">
                    <a:prstClr val="black">
                      <a:alpha val="40000"/>
                    </a:prstClr>
                  </a:outerShdw>
                </a:effectLst>
              </a:rPr>
              <a:t>Üst Yöneticinin Görev ve Yetki ve Sorumlulukları - 2</a:t>
            </a:r>
            <a:endParaRPr lang="tr-TR" dirty="0"/>
          </a:p>
        </p:txBody>
      </p:sp>
      <p:sp>
        <p:nvSpPr>
          <p:cNvPr id="3" name="2 İçerik Yer Tutucusu"/>
          <p:cNvSpPr>
            <a:spLocks noGrp="1"/>
          </p:cNvSpPr>
          <p:nvPr>
            <p:ph idx="1"/>
          </p:nvPr>
        </p:nvSpPr>
        <p:spPr/>
        <p:txBody>
          <a:bodyPr>
            <a:normAutofit fontScale="92500" lnSpcReduction="10000"/>
          </a:bodyPr>
          <a:lstStyle/>
          <a:p>
            <a:pPr lvl="0" algn="just"/>
            <a:r>
              <a:rPr lang="tr-TR" dirty="0"/>
              <a:t>İç denetim faaliyetlerinin koordinasyonu sağlamak üzere İç Denetim Birimi Başkanı görevlendirir.</a:t>
            </a:r>
          </a:p>
          <a:p>
            <a:pPr lvl="0" algn="just"/>
            <a:r>
              <a:rPr lang="tr-TR" dirty="0"/>
              <a:t>Başkanlık ile denetlenen birim yönetimi arasındaki uyuşmazlıkları çözümler.</a:t>
            </a:r>
          </a:p>
          <a:p>
            <a:pPr lvl="0" algn="just"/>
            <a:r>
              <a:rPr lang="tr-TR" dirty="0"/>
              <a:t>Denetlenen birimlerin yönetici ve personelinden denetim faaliyetinin yürütülmesini engelleyici fiil ve tavır sergileyenler hakkında gerekli tedbir ve müeyyideleri uygular.</a:t>
            </a:r>
          </a:p>
          <a:p>
            <a:pPr lvl="0" algn="just"/>
            <a:r>
              <a:rPr lang="tr-TR" dirty="0"/>
              <a:t>İç denetim raporlarını değerlendirerek gereği için ilgili birimlere ve Strateji Geliştirme Daire Başkanlığı’na gönderir.</a:t>
            </a:r>
          </a:p>
          <a:p>
            <a:pPr lvl="0" algn="just"/>
            <a:r>
              <a:rPr lang="tr-TR" dirty="0"/>
              <a:t>Denetim ve danışmanlık faaliyetleri sonucunda düzenlenen raporlar ile bunlar üzerine yapılan izleme sonuçlarını İç Denetim Koordinasyon Kuruluna gönderir.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effectLst>
                  <a:outerShdw blurRad="38100" dist="38100" dir="2700000" algn="tl">
                    <a:srgbClr val="000000">
                      <a:alpha val="43137"/>
                    </a:srgbClr>
                  </a:outerShdw>
                </a:effectLst>
              </a:rPr>
              <a:t>İç Denetim : Tanım - 2</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a:t>5018 sayılı Kanun’un 63 üncü maddesinde belirtilen iç denetim tanımı; </a:t>
            </a:r>
          </a:p>
          <a:p>
            <a:pPr algn="just"/>
            <a:r>
              <a:rPr lang="tr-TR" dirty="0"/>
              <a:t>“</a:t>
            </a:r>
            <a:r>
              <a:rPr lang="tr-TR" i="1" dirty="0"/>
              <a:t>İç denetim, kamu idaresinin çalışmalarına değer katmak ve geliştirmek için kaynakların ekonomiklik, etkililik ve verimlilik esaslarına göre yönetilip yönetilmediğini değerlendirmek ve rehberlik yapmak amacıyla yapılan bağımsız, nesnel güvence sağlama ve danışmanlık faaliyetidir. Bu faaliyetler, idarelerin yönetim ve kontrol yapıları ile malî işlemlerinin risk yönetimi, yönetim ve kontrol süreçlerinin etkinliğini değerlendirmek ve geliştirmek yönünde sistematik, sürekli ve disiplinli bir yaklaşımla ve genel kabul görmüş standartlara uygun olarak gerçekleştirilir.</a:t>
            </a:r>
            <a:r>
              <a:rPr lang="tr-TR"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effectLst>
                  <a:outerShdw blurRad="50800" dist="38100" algn="tr" rotWithShape="0">
                    <a:prstClr val="black">
                      <a:alpha val="40000"/>
                    </a:prstClr>
                  </a:outerShdw>
                </a:effectLst>
              </a:rPr>
              <a:t>Üst Yöneticinin Görev ve Yetki ve Sorumlulukları - 3</a:t>
            </a:r>
            <a:endParaRPr lang="tr-TR" dirty="0"/>
          </a:p>
        </p:txBody>
      </p:sp>
      <p:sp>
        <p:nvSpPr>
          <p:cNvPr id="3" name="2 İçerik Yer Tutucusu"/>
          <p:cNvSpPr>
            <a:spLocks noGrp="1"/>
          </p:cNvSpPr>
          <p:nvPr>
            <p:ph idx="1"/>
          </p:nvPr>
        </p:nvSpPr>
        <p:spPr/>
        <p:txBody>
          <a:bodyPr>
            <a:normAutofit fontScale="92500" lnSpcReduction="10000"/>
          </a:bodyPr>
          <a:lstStyle/>
          <a:p>
            <a:pPr lvl="0" algn="just"/>
            <a:r>
              <a:rPr lang="tr-TR" dirty="0"/>
              <a:t>İç denetçilerin görevlerini bağımsız bir şekilde yerine getirmeleri için gereken tüm önlemleri alır.</a:t>
            </a:r>
          </a:p>
          <a:p>
            <a:pPr lvl="0" algn="just"/>
            <a:r>
              <a:rPr lang="tr-TR" dirty="0"/>
              <a:t>İç denetçilere, Kurumun faaliyetlerini olumsuz etkileyebilecek risklerin belirlenmesi çalışmalarında gerekli imkânı sağlar.</a:t>
            </a:r>
          </a:p>
          <a:p>
            <a:pPr lvl="0" algn="just"/>
            <a:r>
              <a:rPr lang="tr-TR" dirty="0"/>
              <a:t>İç denetim raporlarında düzeltilmesi ve iyileştirilmesi önerilen konuları değerlendirir ve gerekli önlemleri alır.</a:t>
            </a:r>
          </a:p>
          <a:p>
            <a:pPr lvl="0" algn="just"/>
            <a:r>
              <a:rPr lang="tr-TR" dirty="0"/>
              <a:t>İç kontrol sürecinden elde ettiği bilgilerle, iç denetimden elde edilen bilgileri karşılaştırır ve kaynakların etkili, ekonomik ve verimli kullanımına ilişkin tedbirleri belirler.</a:t>
            </a:r>
          </a:p>
          <a:p>
            <a:pPr lvl="0" algn="just"/>
            <a:r>
              <a:rPr lang="tr-TR" dirty="0"/>
              <a:t>İç denetçilerin bağımsızlık veya tarafsızlığının tehlikeye girdiği veya ihlal edildiği durumlarda gerekli tedbirleri alır.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4000" dirty="0">
                <a:effectLst>
                  <a:outerShdw blurRad="50800" dist="38100" algn="tr" rotWithShape="0">
                    <a:prstClr val="black">
                      <a:alpha val="40000"/>
                    </a:prstClr>
                  </a:outerShdw>
                </a:effectLst>
              </a:rPr>
              <a:t>Yönetimin ve Çalışanların Sorumluluğu </a:t>
            </a:r>
            <a:endParaRPr lang="tr-TR" sz="4000" dirty="0"/>
          </a:p>
        </p:txBody>
      </p:sp>
      <p:sp>
        <p:nvSpPr>
          <p:cNvPr id="3" name="2 İçerik Yer Tutucusu"/>
          <p:cNvSpPr>
            <a:spLocks noGrp="1"/>
          </p:cNvSpPr>
          <p:nvPr>
            <p:ph idx="1"/>
          </p:nvPr>
        </p:nvSpPr>
        <p:spPr/>
        <p:txBody>
          <a:bodyPr>
            <a:normAutofit fontScale="92500"/>
          </a:bodyPr>
          <a:lstStyle/>
          <a:p>
            <a:pPr algn="just"/>
            <a:r>
              <a:rPr lang="tr-TR" dirty="0"/>
              <a:t>Denetlenen birim yetkilileri; mali yönetim ve kontrol sistemleri ile mali olmayan işlem ve faaliyetlere ait her türlü bilgi ve belgeleri iç denetçilere doğrudan ibraz etmek, görevin sağlıklı yapılmasını sağlayacak önlemleri almak ve her türlü yardım ve kolaylığı göstermek zorundadırlar.</a:t>
            </a:r>
          </a:p>
          <a:p>
            <a:pPr algn="just"/>
            <a:r>
              <a:rPr lang="tr-TR" dirty="0"/>
              <a:t>İç denetime tabi birimin görevlilerine verilmiş izinlerin denetim süresine isabet eden kısmının kullanılması, hastalık ve benzeri zorunlu sebepler dışında, denetimi yapan iç denetçinin gerek görmesi halinde denetim sonuna kadar durdurulabilir. İznini kullanmaya başlamış olan birim görevlisi, iç denetçinin isteği üzerine geri çağırılabilir.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İç Denetçinin Bağımsızlığı</a:t>
            </a:r>
          </a:p>
        </p:txBody>
      </p:sp>
      <p:sp>
        <p:nvSpPr>
          <p:cNvPr id="3" name="2 İçerik Yer Tutucusu"/>
          <p:cNvSpPr>
            <a:spLocks noGrp="1"/>
          </p:cNvSpPr>
          <p:nvPr>
            <p:ph idx="1"/>
          </p:nvPr>
        </p:nvSpPr>
        <p:spPr/>
        <p:txBody>
          <a:bodyPr/>
          <a:lstStyle/>
          <a:p>
            <a:pPr algn="just"/>
            <a:r>
              <a:rPr lang="tr-TR" dirty="0"/>
              <a:t>İç denetim faaliyeti, Genel Müdürlüğün günlük işleyişinden bağımsızdır. İç denetçiler görevlerini Kanun, Yönetmelik ve İç Denetim Yönergesi kapsamında tam bir bağımsızlık içinde gerçekleştirir.</a:t>
            </a:r>
          </a:p>
          <a:p>
            <a:pPr algn="just"/>
            <a:r>
              <a:rPr lang="tr-TR" dirty="0"/>
              <a:t>İç denetim faaliyetinin kapsamına, denetim uygulamalarına müdahale edilemez ve iç denetçilerin görüşlerini değiştirmeleri istenemez. </a:t>
            </a:r>
          </a:p>
          <a:p>
            <a:pPr algn="just"/>
            <a:r>
              <a:rPr lang="tr-TR" dirty="0"/>
              <a:t>İç denetçilerin görevlerini bağımsız ve hiçbir etki altında kalmadan yapmaları Üst Yöneticinin sorumluluğundadır.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effectLst>
                  <a:outerShdw blurRad="50800" dist="38100" algn="tr" rotWithShape="0">
                    <a:prstClr val="black">
                      <a:alpha val="40000"/>
                    </a:prstClr>
                  </a:outerShdw>
                </a:effectLst>
              </a:rPr>
              <a:t>İç Denetçinin Tarafsızlığı</a:t>
            </a:r>
            <a:endParaRPr lang="tr-TR" dirty="0"/>
          </a:p>
        </p:txBody>
      </p:sp>
      <p:sp>
        <p:nvSpPr>
          <p:cNvPr id="3" name="2 İçerik Yer Tutucusu"/>
          <p:cNvSpPr>
            <a:spLocks noGrp="1"/>
          </p:cNvSpPr>
          <p:nvPr>
            <p:ph idx="1"/>
          </p:nvPr>
        </p:nvSpPr>
        <p:spPr/>
        <p:txBody>
          <a:bodyPr>
            <a:normAutofit lnSpcReduction="10000"/>
          </a:bodyPr>
          <a:lstStyle/>
          <a:p>
            <a:pPr algn="just"/>
            <a:r>
              <a:rPr lang="tr-TR" dirty="0"/>
              <a:t>İç denetçi görevlerini yerine getirirken tarafsızlık ilkesiyle hareket eder. </a:t>
            </a:r>
          </a:p>
          <a:p>
            <a:pPr algn="just"/>
            <a:r>
              <a:rPr lang="tr-TR" dirty="0"/>
              <a:t>İç denetçiler; denetimin belirlenen amaçlarına ulaşılması için denetim faaliyetlerinde gerekli tüm denetim tekniklerini uygular, ihtiyaç duyacağı tüm bilgi ve belgeleri toplar.</a:t>
            </a:r>
          </a:p>
          <a:p>
            <a:pPr algn="just"/>
            <a:r>
              <a:rPr lang="tr-TR" dirty="0"/>
              <a:t>İç denetçi, tarafsız ve yeterli bilgi ve tecrübeye sahip her denetçinin aynı sonuçlara ulaşmasını sağlayacak şekilde bu bilgi ve belgeleri değerlendirir ve denetim kalitesinden ödün vermeden, başkalarının düşünce ve telkinlerinden etkilenmeden görüşünü oluşturur.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Denetimde Risk Odaklılık 1</a:t>
            </a:r>
          </a:p>
        </p:txBody>
      </p:sp>
      <p:sp>
        <p:nvSpPr>
          <p:cNvPr id="3" name="2 İçerik Yer Tutucusu"/>
          <p:cNvSpPr>
            <a:spLocks noGrp="1"/>
          </p:cNvSpPr>
          <p:nvPr>
            <p:ph idx="1"/>
          </p:nvPr>
        </p:nvSpPr>
        <p:spPr/>
        <p:txBody>
          <a:bodyPr/>
          <a:lstStyle/>
          <a:p>
            <a:pPr algn="just"/>
            <a:r>
              <a:rPr lang="tr-TR" b="1" dirty="0">
                <a:effectLst>
                  <a:outerShdw blurRad="38100" dist="38100" dir="2700000" algn="tl">
                    <a:srgbClr val="000000">
                      <a:alpha val="43137"/>
                    </a:srgbClr>
                  </a:outerShdw>
                </a:effectLst>
              </a:rPr>
              <a:t>Risk</a:t>
            </a:r>
            <a:r>
              <a:rPr lang="tr-TR" b="1" dirty="0"/>
              <a:t>, </a:t>
            </a:r>
            <a:r>
              <a:rPr lang="tr-TR" dirty="0"/>
              <a:t>kurumların amaç ve hedeflerine ulaşmasına ve görevlerinin ifasına engel olabilecek veya beklenmeyen zararlara yol açabilecek durum ya da olaylar” şeklinde ifade edilebilir. </a:t>
            </a:r>
          </a:p>
          <a:p>
            <a:pPr algn="just"/>
            <a:r>
              <a:rPr lang="tr-TR" b="1" dirty="0">
                <a:effectLst>
                  <a:outerShdw blurRad="38100" dist="38100" dir="2700000" algn="tl">
                    <a:srgbClr val="000000">
                      <a:alpha val="43137"/>
                    </a:srgbClr>
                  </a:outerShdw>
                </a:effectLst>
              </a:rPr>
              <a:t>Risk yönetimi</a:t>
            </a:r>
            <a:r>
              <a:rPr lang="tr-TR" b="1" dirty="0"/>
              <a:t>,</a:t>
            </a:r>
            <a:r>
              <a:rPr lang="tr-TR" dirty="0"/>
              <a:t> Risklerin tanımlanması, değerlendirilmesi ve etkisinin kabul edilebilir bir seviyede tutulabilmesi için gerekli kontrollerin uygulanması, gözden geçirilmesi ve raporlanmasını sağlayan bir yönetim sürecidir.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t>Denetimde Risk Odaklılık 2</a:t>
            </a:r>
          </a:p>
        </p:txBody>
      </p:sp>
      <p:sp>
        <p:nvSpPr>
          <p:cNvPr id="3" name="2 İçerik Yer Tutucusu"/>
          <p:cNvSpPr>
            <a:spLocks noGrp="1"/>
          </p:cNvSpPr>
          <p:nvPr>
            <p:ph idx="1"/>
          </p:nvPr>
        </p:nvSpPr>
        <p:spPr/>
        <p:txBody>
          <a:bodyPr>
            <a:normAutofit fontScale="92500" lnSpcReduction="10000"/>
          </a:bodyPr>
          <a:lstStyle/>
          <a:p>
            <a:pPr algn="just"/>
            <a:r>
              <a:rPr lang="tr-TR" dirty="0"/>
              <a:t>İç denetim, Kurumun karşı karşıya olduğu riskler esas alınarak hazırlanan risk odaklı iç denetim plan ve programı çerçevesinde yapılır.</a:t>
            </a:r>
          </a:p>
          <a:p>
            <a:pPr algn="just"/>
            <a:r>
              <a:rPr lang="tr-TR" dirty="0"/>
              <a:t>Kurum birimleri tarafından tanımlanan riskler, iç denetim birimince kapsamlı bir risk analizine tabi tutulur. Bu analiz sonucunda riskler, oran ve önem dereceleri belirlenerek sıralanır.         </a:t>
            </a:r>
          </a:p>
          <a:p>
            <a:pPr algn="just"/>
            <a:r>
              <a:rPr lang="tr-TR" dirty="0"/>
              <a:t>İç denetim birimince; kurumun hedefleri, faaliyetleri ve varlıklarını etkileyebilecek önemli risklere ilişkin olarak yapılan analiz sonucunda, en yüksek risk içeren alan ve konulardan başlanarak iç denetim planı ve uygulamaya ilişkin programlar hazırlanır.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b="1" dirty="0">
                <a:solidFill>
                  <a:schemeClr val="tx1"/>
                </a:solidFill>
                <a:effectLst>
                  <a:outerShdw blurRad="38100" dist="38100" dir="2700000" algn="tl">
                    <a:srgbClr val="000000">
                      <a:alpha val="43137"/>
                    </a:srgbClr>
                  </a:outerShdw>
                </a:effectLst>
              </a:rPr>
              <a:t>İÇ DENETİM SÜRECİ</a:t>
            </a:r>
          </a:p>
        </p:txBody>
      </p:sp>
      <p:graphicFrame>
        <p:nvGraphicFramePr>
          <p:cNvPr id="4" name="3 İçerik Yer Tutucusu"/>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chor="ctr">
            <a:normAutofit/>
          </a:bodyPr>
          <a:lstStyle/>
          <a:p>
            <a:r>
              <a:rPr lang="tr-TR" sz="4000" b="1" dirty="0">
                <a:solidFill>
                  <a:schemeClr val="tx1"/>
                </a:solidFill>
                <a:effectLst>
                  <a:outerShdw blurRad="38100" dist="38100" dir="2700000" algn="tl">
                    <a:srgbClr val="000000">
                      <a:alpha val="43137"/>
                    </a:srgbClr>
                  </a:outerShdw>
                </a:effectLst>
              </a:rPr>
              <a:t>I- PLANLAMA</a:t>
            </a:r>
          </a:p>
        </p:txBody>
      </p:sp>
      <p:sp>
        <p:nvSpPr>
          <p:cNvPr id="3" name="2 İçerik Yer Tutucusu"/>
          <p:cNvSpPr>
            <a:spLocks noGrp="1"/>
          </p:cNvSpPr>
          <p:nvPr>
            <p:ph idx="1"/>
          </p:nvPr>
        </p:nvSpPr>
        <p:spPr/>
        <p:txBody>
          <a:bodyPr>
            <a:normAutofit/>
          </a:bodyPr>
          <a:lstStyle/>
          <a:p>
            <a:pPr algn="ctr">
              <a:buNone/>
            </a:pPr>
            <a:r>
              <a:rPr lang="tr-TR" b="1" dirty="0">
                <a:effectLst>
                  <a:outerShdw blurRad="38100" dist="38100" dir="2700000" algn="tl">
                    <a:srgbClr val="000000">
                      <a:alpha val="43137"/>
                    </a:srgbClr>
                  </a:outerShdw>
                </a:effectLst>
              </a:rPr>
              <a:t>İç Denetim Plan ve Programının Hazırlanması</a:t>
            </a:r>
          </a:p>
          <a:p>
            <a:pPr algn="ctr">
              <a:buNone/>
            </a:pPr>
            <a:endParaRPr lang="tr-TR" b="1" dirty="0">
              <a:effectLst>
                <a:outerShdw blurRad="38100" dist="38100" dir="2700000" algn="tl">
                  <a:srgbClr val="000000">
                    <a:alpha val="43137"/>
                  </a:srgbClr>
                </a:outerShdw>
              </a:effectLst>
            </a:endParaRPr>
          </a:p>
          <a:p>
            <a:pPr marL="514350" indent="-514350">
              <a:buFont typeface="+mj-lt"/>
              <a:buAutoNum type="arabicPeriod"/>
            </a:pPr>
            <a:r>
              <a:rPr lang="tr-TR" dirty="0"/>
              <a:t>Denetim evreninin belirlenmesi	</a:t>
            </a:r>
          </a:p>
          <a:p>
            <a:pPr marL="514350" indent="-514350">
              <a:buFont typeface="+mj-lt"/>
              <a:buAutoNum type="arabicPeriod"/>
            </a:pPr>
            <a:r>
              <a:rPr lang="tr-TR" dirty="0"/>
              <a:t>Makro risk değerlendirmesi	</a:t>
            </a:r>
          </a:p>
          <a:p>
            <a:pPr marL="514350" indent="-514350">
              <a:buFont typeface="+mj-lt"/>
              <a:buAutoNum type="arabicPeriod"/>
            </a:pPr>
            <a:r>
              <a:rPr lang="tr-TR" dirty="0"/>
              <a:t>Denetim alanlarının belirlenmesi ve önceliklendirilmesi</a:t>
            </a:r>
          </a:p>
          <a:p>
            <a:pPr marL="514350" indent="-514350">
              <a:buFont typeface="+mj-lt"/>
              <a:buAutoNum type="arabicPeriod"/>
            </a:pPr>
            <a:r>
              <a:rPr lang="tr-TR" dirty="0"/>
              <a:t>İç denetim planının hazırlanması</a:t>
            </a:r>
          </a:p>
          <a:p>
            <a:pPr marL="514350" indent="-514350">
              <a:buFont typeface="+mj-lt"/>
              <a:buAutoNum type="arabicPeriod"/>
            </a:pPr>
            <a:r>
              <a:rPr lang="tr-TR" dirty="0"/>
              <a:t>İç denetim programının hazırlanması</a:t>
            </a:r>
          </a:p>
          <a:p>
            <a:pPr marL="514350" indent="-514350">
              <a:buFont typeface="+mj-lt"/>
              <a:buAutoNum type="arabicPeriod"/>
            </a:pPr>
            <a:r>
              <a:rPr lang="tr-TR" dirty="0"/>
              <a:t>İç denetim plan ve programının onaylanması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chor="ctr">
            <a:noAutofit/>
          </a:bodyPr>
          <a:lstStyle/>
          <a:p>
            <a:r>
              <a:rPr lang="tr-TR" sz="4000" b="1" dirty="0">
                <a:solidFill>
                  <a:schemeClr val="tx1"/>
                </a:solidFill>
                <a:effectLst>
                  <a:outerShdw blurRad="38100" dist="38100" dir="2700000" algn="tl">
                    <a:srgbClr val="000000">
                      <a:alpha val="43137"/>
                    </a:srgbClr>
                  </a:outerShdw>
                </a:effectLst>
              </a:rPr>
              <a:t>II- DENETİMİN YÜRÜTÜLMESİ</a:t>
            </a:r>
          </a:p>
        </p:txBody>
      </p:sp>
      <p:sp>
        <p:nvSpPr>
          <p:cNvPr id="3" name="2 İçerik Yer Tutucusu"/>
          <p:cNvSpPr>
            <a:spLocks noGrp="1"/>
          </p:cNvSpPr>
          <p:nvPr>
            <p:ph idx="1"/>
          </p:nvPr>
        </p:nvSpPr>
        <p:spPr/>
        <p:txBody>
          <a:bodyPr/>
          <a:lstStyle/>
          <a:p>
            <a:pPr marL="514350" indent="-514350" algn="ctr">
              <a:buNone/>
            </a:pPr>
            <a:r>
              <a:rPr lang="tr-TR" b="1" dirty="0">
                <a:effectLst>
                  <a:outerShdw blurRad="38100" dist="38100" dir="2700000" algn="tl">
                    <a:srgbClr val="000000">
                      <a:alpha val="43137"/>
                    </a:srgbClr>
                  </a:outerShdw>
                </a:effectLst>
              </a:rPr>
              <a:t>Denetim Görevlerinin Planlanması ve Yürütülmesi</a:t>
            </a:r>
          </a:p>
          <a:p>
            <a:pPr marL="514350" indent="-514350">
              <a:buFont typeface="+mj-lt"/>
              <a:buAutoNum type="arabicPeriod"/>
            </a:pPr>
            <a:endParaRPr lang="tr-TR" dirty="0"/>
          </a:p>
          <a:p>
            <a:pPr marL="514350" indent="-514350">
              <a:buFont typeface="+mj-lt"/>
              <a:buAutoNum type="arabicPeriod"/>
            </a:pPr>
            <a:r>
              <a:rPr lang="tr-TR" dirty="0"/>
              <a:t>Görevlendirme</a:t>
            </a:r>
          </a:p>
          <a:p>
            <a:pPr marL="514350" indent="-514350">
              <a:buFont typeface="+mj-lt"/>
              <a:buAutoNum type="arabicPeriod"/>
            </a:pPr>
            <a:r>
              <a:rPr lang="tr-TR" dirty="0"/>
              <a:t>Tarafsızlık ve Gizlilik Belgesinin Hazırlanması</a:t>
            </a:r>
          </a:p>
          <a:p>
            <a:pPr marL="514350" indent="-514350">
              <a:buFont typeface="+mj-lt"/>
              <a:buAutoNum type="arabicPeriod"/>
            </a:pPr>
            <a:r>
              <a:rPr lang="tr-TR" dirty="0"/>
              <a:t>Denetlenen Birime Bildirim</a:t>
            </a:r>
          </a:p>
          <a:p>
            <a:pPr marL="514350" indent="-514350">
              <a:buFont typeface="+mj-lt"/>
              <a:buAutoNum type="arabicPeriod"/>
            </a:pPr>
            <a:r>
              <a:rPr lang="tr-TR" dirty="0"/>
              <a:t>Ön Çalışma	</a:t>
            </a:r>
          </a:p>
          <a:p>
            <a:pPr marL="514350" indent="-514350">
              <a:buFont typeface="+mj-lt"/>
              <a:buAutoNum type="arabicPeriod"/>
            </a:pPr>
            <a:r>
              <a:rPr lang="tr-TR" dirty="0"/>
              <a:t>Denetim Testlerinin Uygulanması (Saha Çalışması)</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chor="ctr">
            <a:normAutofit/>
          </a:bodyPr>
          <a:lstStyle/>
          <a:p>
            <a:r>
              <a:rPr lang="tr-TR" sz="4000" b="1" dirty="0">
                <a:effectLst>
                  <a:outerShdw blurRad="38100" dist="38100" dir="2700000" algn="tl">
                    <a:srgbClr val="000000">
                      <a:alpha val="43137"/>
                    </a:srgbClr>
                  </a:outerShdw>
                </a:effectLst>
              </a:rPr>
              <a:t>III- RAPORLAMA</a:t>
            </a:r>
          </a:p>
        </p:txBody>
      </p:sp>
      <p:sp>
        <p:nvSpPr>
          <p:cNvPr id="3" name="2 İçerik Yer Tutucusu"/>
          <p:cNvSpPr>
            <a:spLocks noGrp="1"/>
          </p:cNvSpPr>
          <p:nvPr>
            <p:ph idx="1"/>
          </p:nvPr>
        </p:nvSpPr>
        <p:spPr/>
        <p:txBody>
          <a:bodyPr/>
          <a:lstStyle/>
          <a:p>
            <a:pPr marL="514350" indent="-514350">
              <a:buFont typeface="+mj-lt"/>
              <a:buAutoNum type="arabicPeriod"/>
            </a:pPr>
            <a:endParaRPr lang="tr-TR" dirty="0"/>
          </a:p>
          <a:p>
            <a:pPr marL="514350" indent="-514350">
              <a:buFont typeface="+mj-lt"/>
              <a:buAutoNum type="arabicPeriod"/>
            </a:pPr>
            <a:r>
              <a:rPr lang="tr-TR" dirty="0"/>
              <a:t>Bulguların Resmi Olarak Paylaşılması</a:t>
            </a:r>
          </a:p>
          <a:p>
            <a:pPr marL="514350" indent="-514350">
              <a:buFont typeface="+mj-lt"/>
              <a:buAutoNum type="arabicPeriod"/>
            </a:pPr>
            <a:r>
              <a:rPr lang="tr-TR" dirty="0"/>
              <a:t>Kapanış Toplantısı Yapılması	</a:t>
            </a:r>
          </a:p>
          <a:p>
            <a:pPr marL="514350" indent="-514350">
              <a:buFont typeface="+mj-lt"/>
              <a:buAutoNum type="arabicPeriod"/>
            </a:pPr>
            <a:r>
              <a:rPr lang="tr-TR" dirty="0"/>
              <a:t>Denetim Raporunda Yer Alacak Bulgulara Karar Verilmesi</a:t>
            </a:r>
          </a:p>
          <a:p>
            <a:pPr marL="514350" indent="-514350">
              <a:buFont typeface="+mj-lt"/>
              <a:buAutoNum type="arabicPeriod"/>
            </a:pPr>
            <a:r>
              <a:rPr lang="tr-TR" dirty="0"/>
              <a:t>Denetim Görüşünün Oluşturulması</a:t>
            </a:r>
          </a:p>
          <a:p>
            <a:pPr marL="514350" indent="-514350">
              <a:buFont typeface="+mj-lt"/>
              <a:buAutoNum type="arabicPeriod"/>
            </a:pPr>
            <a:r>
              <a:rPr lang="tr-TR" dirty="0"/>
              <a:t>Denetim Raporunun Hazırlanması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lstStyle/>
          <a:p>
            <a:pPr algn="ctr"/>
            <a:r>
              <a:rPr lang="tr-TR" dirty="0">
                <a:effectLst>
                  <a:outerShdw blurRad="38100" dist="38100" dir="2700000" algn="tl">
                    <a:srgbClr val="000000">
                      <a:alpha val="43137"/>
                    </a:srgbClr>
                  </a:outerShdw>
                </a:effectLst>
              </a:rPr>
              <a:t>İç Denetim : Tanım - 3</a:t>
            </a:r>
            <a:endParaRPr lang="tr-TR" dirty="0"/>
          </a:p>
        </p:txBody>
      </p:sp>
      <p:sp>
        <p:nvSpPr>
          <p:cNvPr id="3" name="2 İçerik Yer Tutucusu"/>
          <p:cNvSpPr>
            <a:spLocks noGrp="1"/>
          </p:cNvSpPr>
          <p:nvPr>
            <p:ph idx="1"/>
          </p:nvPr>
        </p:nvSpPr>
        <p:spPr/>
        <p:txBody>
          <a:bodyPr>
            <a:normAutofit fontScale="92500" lnSpcReduction="20000"/>
          </a:bodyPr>
          <a:lstStyle/>
          <a:p>
            <a:pPr>
              <a:lnSpc>
                <a:spcPct val="80000"/>
              </a:lnSpc>
              <a:buNone/>
              <a:defRPr/>
            </a:pPr>
            <a:r>
              <a:rPr lang="tr-TR" dirty="0"/>
              <a:t>Kamu idaresinin çalışmalarına değer katmak ve geliştirmek için; </a:t>
            </a:r>
          </a:p>
          <a:p>
            <a:pPr>
              <a:lnSpc>
                <a:spcPct val="80000"/>
              </a:lnSpc>
              <a:buNone/>
              <a:defRPr/>
            </a:pPr>
            <a:endParaRPr lang="tr-TR" dirty="0"/>
          </a:p>
          <a:p>
            <a:pPr>
              <a:lnSpc>
                <a:spcPct val="80000"/>
              </a:lnSpc>
              <a:defRPr/>
            </a:pPr>
            <a:r>
              <a:rPr lang="tr-TR" dirty="0"/>
              <a:t> kaynakların  </a:t>
            </a:r>
          </a:p>
          <a:p>
            <a:pPr lvl="1">
              <a:lnSpc>
                <a:spcPct val="80000"/>
              </a:lnSpc>
              <a:buNone/>
              <a:defRPr/>
            </a:pPr>
            <a:r>
              <a:rPr lang="tr-TR" dirty="0"/>
              <a:t>- ekonomiklik,</a:t>
            </a:r>
          </a:p>
          <a:p>
            <a:pPr lvl="1">
              <a:lnSpc>
                <a:spcPct val="80000"/>
              </a:lnSpc>
              <a:buNone/>
              <a:defRPr/>
            </a:pPr>
            <a:r>
              <a:rPr lang="tr-TR" dirty="0"/>
              <a:t>- etkililik ve</a:t>
            </a:r>
          </a:p>
          <a:p>
            <a:pPr lvl="1">
              <a:lnSpc>
                <a:spcPct val="80000"/>
              </a:lnSpc>
              <a:buNone/>
              <a:defRPr/>
            </a:pPr>
            <a:r>
              <a:rPr lang="tr-TR" dirty="0"/>
              <a:t>- verimlilik </a:t>
            </a:r>
          </a:p>
          <a:p>
            <a:pPr lvl="1">
              <a:lnSpc>
                <a:spcPct val="80000"/>
              </a:lnSpc>
              <a:buNone/>
              <a:defRPr/>
            </a:pPr>
            <a:endParaRPr lang="tr-TR" dirty="0"/>
          </a:p>
          <a:p>
            <a:pPr lvl="1">
              <a:lnSpc>
                <a:spcPct val="80000"/>
              </a:lnSpc>
              <a:buNone/>
              <a:defRPr/>
            </a:pPr>
            <a:r>
              <a:rPr lang="tr-TR" dirty="0"/>
              <a:t>esaslarına göre yönetilip yönetilmediğini değerlendirmek;</a:t>
            </a:r>
          </a:p>
          <a:p>
            <a:pPr>
              <a:lnSpc>
                <a:spcPct val="80000"/>
              </a:lnSpc>
              <a:buNone/>
              <a:defRPr/>
            </a:pPr>
            <a:r>
              <a:rPr lang="tr-TR" dirty="0"/>
              <a:t>          </a:t>
            </a:r>
          </a:p>
          <a:p>
            <a:pPr>
              <a:lnSpc>
                <a:spcPct val="80000"/>
              </a:lnSpc>
              <a:defRPr/>
            </a:pPr>
            <a:r>
              <a:rPr lang="tr-TR" dirty="0"/>
              <a:t> rehberlik yapmak amacıyla yapılan</a:t>
            </a:r>
          </a:p>
          <a:p>
            <a:pPr lvl="1">
              <a:lnSpc>
                <a:spcPct val="80000"/>
              </a:lnSpc>
              <a:buNone/>
              <a:defRPr/>
            </a:pPr>
            <a:r>
              <a:rPr lang="tr-TR" dirty="0"/>
              <a:t>- bağımsız,</a:t>
            </a:r>
          </a:p>
          <a:p>
            <a:pPr lvl="1">
              <a:lnSpc>
                <a:spcPct val="80000"/>
              </a:lnSpc>
              <a:buNone/>
              <a:defRPr/>
            </a:pPr>
            <a:r>
              <a:rPr lang="tr-TR" dirty="0"/>
              <a:t>- nesnel (makul) güvence sağlama</a:t>
            </a:r>
          </a:p>
          <a:p>
            <a:pPr lvl="1">
              <a:lnSpc>
                <a:spcPct val="80000"/>
              </a:lnSpc>
              <a:buNone/>
              <a:defRPr/>
            </a:pPr>
            <a:r>
              <a:rPr lang="tr-TR" dirty="0"/>
              <a:t>- danışmanlık </a:t>
            </a:r>
          </a:p>
          <a:p>
            <a:pPr lvl="1">
              <a:lnSpc>
                <a:spcPct val="80000"/>
              </a:lnSpc>
              <a:defRPr/>
            </a:pPr>
            <a:endParaRPr lang="tr-TR" dirty="0"/>
          </a:p>
          <a:p>
            <a:pPr lvl="1">
              <a:lnSpc>
                <a:spcPct val="80000"/>
              </a:lnSpc>
              <a:buNone/>
              <a:defRPr/>
            </a:pPr>
            <a:r>
              <a:rPr lang="tr-TR" dirty="0"/>
              <a:t>Faaliyetidir.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chor="ctr">
            <a:normAutofit/>
          </a:bodyPr>
          <a:lstStyle/>
          <a:p>
            <a:r>
              <a:rPr lang="tr-TR" sz="4000" b="1" dirty="0">
                <a:effectLst>
                  <a:outerShdw blurRad="38100" dist="38100" dir="2700000" algn="tl">
                    <a:srgbClr val="000000">
                      <a:alpha val="43137"/>
                    </a:srgbClr>
                  </a:outerShdw>
                </a:effectLst>
              </a:rPr>
              <a:t>IV- İZLEME</a:t>
            </a:r>
          </a:p>
        </p:txBody>
      </p:sp>
      <p:sp>
        <p:nvSpPr>
          <p:cNvPr id="3" name="2 İçerik Yer Tutucusu"/>
          <p:cNvSpPr>
            <a:spLocks noGrp="1"/>
          </p:cNvSpPr>
          <p:nvPr>
            <p:ph idx="1"/>
          </p:nvPr>
        </p:nvSpPr>
        <p:spPr/>
        <p:txBody>
          <a:bodyPr>
            <a:normAutofit fontScale="92500" lnSpcReduction="10000"/>
          </a:bodyPr>
          <a:lstStyle/>
          <a:p>
            <a:pPr algn="just"/>
            <a:r>
              <a:rPr lang="tr-TR" dirty="0"/>
              <a:t>İç denetimin kurumun faaliyetlerine değer katabilmesi, denetim ve danışmanlık raporlarında yer alan önerilerin hayata geçirilmesine bağlıdır. Bu nedenle, denetim faaliyetleri sonucunda birimler tarafından sunulan eylem planlarının uygulama takvimine göre gerçekleşme durumlarının takip edilmesi gerekmektedir.</a:t>
            </a:r>
          </a:p>
          <a:p>
            <a:pPr algn="just"/>
            <a:r>
              <a:rPr lang="tr-TR" dirty="0"/>
              <a:t>İzleme kapsamında; denetim ve danışmanlık raporunda belirtilen öneriler, bu öneriler doğrultusunda sorumlu birimlerce gerçekleştirilmesi taahhüt edilen ve bir takvime bağlanan eylemlerin gerçekleşme düzeyi, takvim çerçevesinde gerçekleştirilen eylemlerin ilgili riski azaltıp azaltmadığı hususları dikkate alınır.</a:t>
            </a:r>
          </a:p>
          <a:p>
            <a:pPr algn="just"/>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Genel Raporlama İlkeleri</a:t>
            </a:r>
          </a:p>
        </p:txBody>
      </p:sp>
      <p:sp>
        <p:nvSpPr>
          <p:cNvPr id="3" name="2 İçerik Yer Tutucusu"/>
          <p:cNvSpPr>
            <a:spLocks noGrp="1"/>
          </p:cNvSpPr>
          <p:nvPr>
            <p:ph idx="1"/>
          </p:nvPr>
        </p:nvSpPr>
        <p:spPr/>
        <p:txBody>
          <a:bodyPr/>
          <a:lstStyle/>
          <a:p>
            <a:pPr algn="just"/>
            <a:r>
              <a:rPr lang="tr-TR" dirty="0"/>
              <a:t>Raporların düzenlenmesi, ilgili mercilere sunulması, sonuçların takibi ve diğer hususlar, Kamu İç Denetim Standartları çerçevesinde yürütülür.</a:t>
            </a:r>
          </a:p>
          <a:p>
            <a:pPr algn="just"/>
            <a:r>
              <a:rPr lang="tr-TR" dirty="0"/>
              <a:t>Raporlarda ifadeler; tam, doğru, açık, anlaşılır, öz ve yapıcı olarak yazılır.</a:t>
            </a:r>
          </a:p>
          <a:p>
            <a:pPr algn="just"/>
            <a:r>
              <a:rPr lang="tr-TR" dirty="0"/>
              <a:t>İç denetim faaliyetleri sonucunda ilgisine göre Denetim Raporu, Danışmanlık Raporu, İnceleme Raporu, Dönemsel Rapor ile İç Denetim Faaliyet Raporu düzenlenir.</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İç Denetim - Teftiş</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031796359"/>
              </p:ext>
            </p:extLst>
          </p:nvPr>
        </p:nvGraphicFramePr>
        <p:xfrm>
          <a:off x="457200" y="1935162"/>
          <a:ext cx="8229600" cy="4415188"/>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1309227042"/>
                    </a:ext>
                  </a:extLst>
                </a:gridCol>
                <a:gridCol w="4114800">
                  <a:extLst>
                    <a:ext uri="{9D8B030D-6E8A-4147-A177-3AD203B41FA5}">
                      <a16:colId xmlns:a16="http://schemas.microsoft.com/office/drawing/2014/main" xmlns="" val="3899114550"/>
                    </a:ext>
                  </a:extLst>
                </a:gridCol>
              </a:tblGrid>
              <a:tr h="614593">
                <a:tc>
                  <a:txBody>
                    <a:bodyPr/>
                    <a:lstStyle/>
                    <a:p>
                      <a:pPr algn="ctr">
                        <a:lnSpc>
                          <a:spcPct val="107000"/>
                        </a:lnSpc>
                        <a:spcAft>
                          <a:spcPts val="0"/>
                        </a:spcAft>
                      </a:pPr>
                      <a:r>
                        <a:rPr lang="tr-TR"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İç Denetim</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Teftiş</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209469983"/>
                  </a:ext>
                </a:extLst>
              </a:tr>
              <a:tr h="614593">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Sistem ve süreç odaklıdır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Şikayet, birey, olay ve işlem odaklıdır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4237587"/>
                  </a:ext>
                </a:extLst>
              </a:tr>
              <a:tr h="614593">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Geleceğe odaklıdır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Geçmişe odaklıdır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818209441"/>
                  </a:ext>
                </a:extLst>
              </a:tr>
              <a:tr h="614593">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Hesap verilebilirlik esasına dayalıdır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Hesap sorulabilirlik esasına dayalıdır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086445101"/>
                  </a:ext>
                </a:extLst>
              </a:tr>
              <a:tr h="614593">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Risk odaklı denetim metodolojisi uygulanır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Risk odaklılık esas alınmaz</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88745736"/>
                  </a:ext>
                </a:extLst>
              </a:tr>
              <a:tr h="614593">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Standartlara uygunluk temel şarttır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Geçmişe dayalı birikimler önemli rol oynar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64748988"/>
                  </a:ext>
                </a:extLst>
              </a:tr>
              <a:tr h="614593">
                <a:tc>
                  <a:txBody>
                    <a:bodyPr/>
                    <a:lstStyle/>
                    <a:p>
                      <a:pPr>
                        <a:lnSpc>
                          <a:spcPct val="107000"/>
                        </a:lnSpc>
                        <a:spcAft>
                          <a:spcPts val="0"/>
                        </a:spcAft>
                      </a:pPr>
                      <a:r>
                        <a:rPr lang="tr-TR"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Raporlar kamuoyuna açıklanır, şeffaflık esastır.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Raporlar ve çıktılar kamuoyu ile paylaşılmaz gizlilik esastır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12669697"/>
                  </a:ext>
                </a:extLst>
              </a:tr>
            </a:tbl>
          </a:graphicData>
        </a:graphic>
      </p:graphicFrame>
    </p:spTree>
    <p:extLst>
      <p:ext uri="{BB962C8B-B14F-4D97-AF65-F5344CB8AC3E}">
        <p14:creationId xmlns:p14="http://schemas.microsoft.com/office/powerpoint/2010/main" val="16975296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chor="ctr"/>
          <a:lstStyle/>
          <a:p>
            <a:r>
              <a:rPr lang="tr-TR" dirty="0"/>
              <a:t>İç Denetim Mevzuatı</a:t>
            </a:r>
          </a:p>
        </p:txBody>
      </p:sp>
      <p:sp>
        <p:nvSpPr>
          <p:cNvPr id="3" name="İçerik Yer Tutucusu 2"/>
          <p:cNvSpPr>
            <a:spLocks noGrp="1"/>
          </p:cNvSpPr>
          <p:nvPr>
            <p:ph idx="1"/>
          </p:nvPr>
        </p:nvSpPr>
        <p:spPr/>
        <p:txBody>
          <a:bodyPr>
            <a:normAutofit fontScale="77500" lnSpcReduction="20000"/>
          </a:bodyPr>
          <a:lstStyle/>
          <a:p>
            <a:r>
              <a:rPr lang="tr-TR" b="1" dirty="0">
                <a:effectLst>
                  <a:outerShdw blurRad="38100" dist="38100" dir="2700000" algn="tl">
                    <a:srgbClr val="000000">
                      <a:alpha val="43137"/>
                    </a:srgbClr>
                  </a:outerShdw>
                </a:effectLst>
              </a:rPr>
              <a:t>5018 Sayılı Kamu Mali Yönetimi ve Kontrol Kanunu</a:t>
            </a:r>
          </a:p>
          <a:p>
            <a:r>
              <a:rPr lang="tr-TR" dirty="0"/>
              <a:t>İç Denetçilerin Çalışma Usul ve Esasları Hakkında Yönetmelik</a:t>
            </a:r>
          </a:p>
          <a:p>
            <a:r>
              <a:rPr lang="tr-TR" dirty="0"/>
              <a:t>İç Denetçi Adayları Belirleme, Eğitim ve Sertifika Yönetmeliği  </a:t>
            </a:r>
          </a:p>
          <a:p>
            <a:r>
              <a:rPr lang="tr-TR" dirty="0"/>
              <a:t>İç Denetim Koordinasyon Kurulunun Çalışma Usul ve Esasları Hakkında Yönetmelik  </a:t>
            </a:r>
          </a:p>
          <a:p>
            <a:r>
              <a:rPr lang="tr-TR" b="1" dirty="0">
                <a:effectLst>
                  <a:outerShdw blurRad="38100" dist="38100" dir="2700000" algn="tl">
                    <a:srgbClr val="000000">
                      <a:alpha val="43137"/>
                    </a:srgbClr>
                  </a:outerShdw>
                </a:effectLst>
              </a:rPr>
              <a:t>Kamu İç Denetim Standartları (2011, Revizyon 2016)</a:t>
            </a:r>
          </a:p>
          <a:p>
            <a:r>
              <a:rPr lang="tr-TR" dirty="0"/>
              <a:t>Kamu İç Denetçileri Meslek Ahlak Kuralları</a:t>
            </a:r>
            <a:endParaRPr lang="tr-TR" b="1" dirty="0">
              <a:effectLst>
                <a:outerShdw blurRad="38100" dist="38100" dir="2700000" algn="tl">
                  <a:srgbClr val="000000">
                    <a:alpha val="43137"/>
                  </a:srgbClr>
                </a:outerShdw>
              </a:effectLst>
            </a:endParaRPr>
          </a:p>
          <a:p>
            <a:r>
              <a:rPr lang="tr-TR" dirty="0"/>
              <a:t>Kamu İç Denetim Genel Tebliği (19.04.2013/28623 R.G.)</a:t>
            </a:r>
          </a:p>
          <a:p>
            <a:r>
              <a:rPr lang="tr-TR" dirty="0"/>
              <a:t>2017-2019 Dönemi Kamu İç Denetim Strateji Belgesi  </a:t>
            </a:r>
          </a:p>
          <a:p>
            <a:r>
              <a:rPr lang="tr-TR" b="1" dirty="0">
                <a:effectLst>
                  <a:outerShdw blurRad="38100" dist="38100" dir="2700000" algn="tl">
                    <a:srgbClr val="000000">
                      <a:alpha val="43137"/>
                    </a:srgbClr>
                  </a:outerShdw>
                </a:effectLst>
              </a:rPr>
              <a:t>Kamu İç Denetim Rehberi (Eylül 2013)</a:t>
            </a:r>
          </a:p>
          <a:p>
            <a:r>
              <a:rPr lang="tr-TR" dirty="0"/>
              <a:t>Kamu Bilgi Teknolojileri Denetimi Rehberi (Ocak 2014)</a:t>
            </a:r>
          </a:p>
          <a:p>
            <a:r>
              <a:rPr lang="tr-TR" dirty="0"/>
              <a:t>Performans Denetimi Rehberi (Nisan 2016)</a:t>
            </a:r>
          </a:p>
          <a:p>
            <a:r>
              <a:rPr lang="tr-TR" dirty="0"/>
              <a:t>Kamu İç Denetim Kalite Güvence ve Geliştirme Rehberi (2016)</a:t>
            </a:r>
          </a:p>
          <a:p>
            <a:r>
              <a:rPr lang="tr-TR" b="1" dirty="0">
                <a:effectLst>
                  <a:outerShdw blurRad="38100" dist="38100" dir="2700000" algn="tl">
                    <a:srgbClr val="000000">
                      <a:alpha val="43137"/>
                    </a:srgbClr>
                  </a:outerShdw>
                </a:effectLst>
              </a:rPr>
              <a:t>TKGM İç Denetim Yönergesi</a:t>
            </a:r>
          </a:p>
        </p:txBody>
      </p:sp>
    </p:spTree>
    <p:extLst>
      <p:ext uri="{BB962C8B-B14F-4D97-AF65-F5344CB8AC3E}">
        <p14:creationId xmlns:p14="http://schemas.microsoft.com/office/powerpoint/2010/main" val="1175259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2564904"/>
            <a:ext cx="8229600" cy="1143000"/>
          </a:xfrm>
        </p:spPr>
        <p:txBody>
          <a:bodyPr>
            <a:normAutofit/>
          </a:bodyPr>
          <a:lstStyle/>
          <a:p>
            <a:pPr algn="ctr"/>
            <a:r>
              <a:rPr lang="tr-TR" sz="7200" dirty="0"/>
              <a:t>Teşekkürler…</a:t>
            </a:r>
          </a:p>
        </p:txBody>
      </p:sp>
    </p:spTree>
    <p:extLst>
      <p:ext uri="{BB962C8B-B14F-4D97-AF65-F5344CB8AC3E}">
        <p14:creationId xmlns:p14="http://schemas.microsoft.com/office/powerpoint/2010/main" val="233555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İç Denetim Faaliyetinin Amacı</a:t>
            </a:r>
            <a:br>
              <a:rPr lang="tr-TR" dirty="0"/>
            </a:br>
            <a:r>
              <a:rPr lang="tr-TR" sz="2200" dirty="0"/>
              <a:t>1</a:t>
            </a:r>
            <a:endParaRPr lang="tr-TR" dirty="0"/>
          </a:p>
        </p:txBody>
      </p:sp>
      <p:sp>
        <p:nvSpPr>
          <p:cNvPr id="3" name="2 İçerik Yer Tutucusu"/>
          <p:cNvSpPr>
            <a:spLocks noGrp="1"/>
          </p:cNvSpPr>
          <p:nvPr>
            <p:ph idx="1"/>
          </p:nvPr>
        </p:nvSpPr>
        <p:spPr/>
        <p:txBody>
          <a:bodyPr anchor="t">
            <a:normAutofit fontScale="92500" lnSpcReduction="20000"/>
          </a:bodyPr>
          <a:lstStyle/>
          <a:p>
            <a:pPr algn="just"/>
            <a:r>
              <a:rPr lang="tr-TR" dirty="0"/>
              <a:t>İç denetim faaliyeti; </a:t>
            </a:r>
          </a:p>
          <a:p>
            <a:pPr lvl="1" algn="just"/>
            <a:r>
              <a:rPr lang="tr-TR" dirty="0"/>
              <a:t>kamu idarelerinin faaliyetlerinin </a:t>
            </a:r>
          </a:p>
          <a:p>
            <a:pPr lvl="2" algn="just"/>
            <a:r>
              <a:rPr lang="tr-TR" dirty="0"/>
              <a:t>amaç ve politikalara, </a:t>
            </a:r>
          </a:p>
          <a:p>
            <a:pPr lvl="2" algn="just"/>
            <a:r>
              <a:rPr lang="tr-TR" dirty="0"/>
              <a:t>kalkınma planına, </a:t>
            </a:r>
          </a:p>
          <a:p>
            <a:pPr lvl="2" algn="just"/>
            <a:r>
              <a:rPr lang="tr-TR" dirty="0"/>
              <a:t>programlara, </a:t>
            </a:r>
          </a:p>
          <a:p>
            <a:pPr lvl="2" algn="just"/>
            <a:r>
              <a:rPr lang="tr-TR" dirty="0"/>
              <a:t>stratejik planlara, </a:t>
            </a:r>
          </a:p>
          <a:p>
            <a:pPr lvl="2" algn="just"/>
            <a:r>
              <a:rPr lang="tr-TR" dirty="0"/>
              <a:t>performans programlarına </a:t>
            </a:r>
          </a:p>
          <a:p>
            <a:pPr lvl="2" algn="just"/>
            <a:r>
              <a:rPr lang="tr-TR" dirty="0"/>
              <a:t>ve mevzuata </a:t>
            </a:r>
          </a:p>
          <a:p>
            <a:pPr lvl="1" algn="just"/>
            <a:r>
              <a:rPr lang="tr-TR" dirty="0"/>
              <a:t>uygun olarak planlanmasını ve yürütülmesini; </a:t>
            </a:r>
          </a:p>
          <a:p>
            <a:pPr lvl="1" algn="just"/>
            <a:r>
              <a:rPr lang="tr-TR" dirty="0"/>
              <a:t>kaynakların etkili, ekonomik ve verimli kullanılmasını; </a:t>
            </a:r>
          </a:p>
          <a:p>
            <a:pPr lvl="1" algn="just"/>
            <a:r>
              <a:rPr lang="tr-TR" dirty="0"/>
              <a:t>bilgilerin güvenilirliğini, bütünlüğünü ve zamanında elde edilebilirliğini </a:t>
            </a:r>
          </a:p>
          <a:p>
            <a:pPr lvl="1" algn="just"/>
            <a:r>
              <a:rPr lang="tr-TR" dirty="0"/>
              <a:t>sağlamayı amaçlar.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İç Denetim Faaliyetinin Amacı</a:t>
            </a:r>
            <a:br>
              <a:rPr lang="tr-TR" dirty="0"/>
            </a:br>
            <a:r>
              <a:rPr lang="tr-TR" sz="2200" dirty="0"/>
              <a:t>2</a:t>
            </a:r>
            <a:endParaRPr lang="tr-TR" dirty="0"/>
          </a:p>
        </p:txBody>
      </p:sp>
      <p:sp>
        <p:nvSpPr>
          <p:cNvPr id="3" name="2 İçerik Yer Tutucusu"/>
          <p:cNvSpPr>
            <a:spLocks noGrp="1"/>
          </p:cNvSpPr>
          <p:nvPr>
            <p:ph idx="1"/>
          </p:nvPr>
        </p:nvSpPr>
        <p:spPr/>
        <p:txBody>
          <a:bodyPr/>
          <a:lstStyle/>
          <a:p>
            <a:pPr algn="just"/>
            <a:r>
              <a:rPr lang="tr-TR" dirty="0"/>
              <a:t>İç denetim faaliyeti sonucunda, </a:t>
            </a:r>
          </a:p>
          <a:p>
            <a:pPr lvl="1" algn="just"/>
            <a:r>
              <a:rPr lang="tr-TR" dirty="0"/>
              <a:t>kamu idarelerinin varlıklarının güvence altına alınması, </a:t>
            </a:r>
          </a:p>
          <a:p>
            <a:pPr lvl="1" algn="just"/>
            <a:r>
              <a:rPr lang="tr-TR" dirty="0"/>
              <a:t>iç kontrol sisteminin etkinliği </a:t>
            </a:r>
          </a:p>
          <a:p>
            <a:pPr lvl="1" algn="just"/>
            <a:r>
              <a:rPr lang="tr-TR" dirty="0"/>
              <a:t>ve risklerin asgarîye indirilmesi için kamu idaresinin faaliyetlerini olumsuz etkileyebilecek risklerin tanımlanması, </a:t>
            </a:r>
          </a:p>
          <a:p>
            <a:pPr lvl="1" algn="just"/>
            <a:r>
              <a:rPr lang="tr-TR" dirty="0"/>
              <a:t>gerekli önlemlerin alınması, </a:t>
            </a:r>
          </a:p>
          <a:p>
            <a:pPr lvl="1" algn="just"/>
            <a:r>
              <a:rPr lang="tr-TR" dirty="0"/>
              <a:t>sürekli gözden geçirilmesi </a:t>
            </a:r>
          </a:p>
          <a:p>
            <a:pPr lvl="1" algn="just"/>
            <a:r>
              <a:rPr lang="tr-TR" dirty="0"/>
              <a:t>ve mümkünse sayısallaştırılması </a:t>
            </a:r>
          </a:p>
          <a:p>
            <a:pPr algn="just"/>
            <a:r>
              <a:rPr lang="tr-TR" dirty="0"/>
              <a:t>konularında yönetime önerilerde bulunulur.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fontScale="90000"/>
          </a:bodyPr>
          <a:lstStyle/>
          <a:p>
            <a:pPr algn="ctr"/>
            <a:r>
              <a:rPr lang="tr-TR" dirty="0">
                <a:effectLst>
                  <a:outerShdw blurRad="50800" dist="38100" algn="tr" rotWithShape="0">
                    <a:prstClr val="black">
                      <a:alpha val="40000"/>
                    </a:prstClr>
                  </a:outerShdw>
                </a:effectLst>
              </a:rPr>
              <a:t>Güvence Sağlama Faaliyeti </a:t>
            </a:r>
            <a:br>
              <a:rPr lang="tr-TR" dirty="0">
                <a:effectLst>
                  <a:outerShdw blurRad="50800" dist="38100" algn="tr" rotWithShape="0">
                    <a:prstClr val="black">
                      <a:alpha val="40000"/>
                    </a:prstClr>
                  </a:outerShdw>
                </a:effectLst>
              </a:rPr>
            </a:br>
            <a:r>
              <a:rPr lang="tr-TR" dirty="0">
                <a:effectLst>
                  <a:outerShdw blurRad="50800" dist="38100" algn="tr" rotWithShape="0">
                    <a:prstClr val="black">
                      <a:alpha val="40000"/>
                    </a:prstClr>
                  </a:outerShdw>
                </a:effectLst>
              </a:rPr>
              <a:t>(Denetim)</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a:t>İdare içerisinde etkin bir iç kontrol sisteminin var olup olmadığına; </a:t>
            </a:r>
          </a:p>
          <a:p>
            <a:pPr lvl="1" algn="just"/>
            <a:r>
              <a:rPr lang="tr-TR" dirty="0"/>
              <a:t>kurumların risk yönetimi, </a:t>
            </a:r>
          </a:p>
          <a:p>
            <a:pPr lvl="1" algn="just"/>
            <a:r>
              <a:rPr lang="tr-TR" dirty="0"/>
              <a:t>iç kontrol sistemi ve süreçlerinin etkin bir şekilde işleyip işlemediğine; </a:t>
            </a:r>
          </a:p>
          <a:p>
            <a:pPr lvl="1" algn="just"/>
            <a:r>
              <a:rPr lang="tr-TR" dirty="0"/>
              <a:t>üretilen bilgilerin doğru ve tam olup olmadığına; </a:t>
            </a:r>
          </a:p>
          <a:p>
            <a:pPr lvl="1" algn="just"/>
            <a:r>
              <a:rPr lang="tr-TR" dirty="0"/>
              <a:t>varlıklarının korunup korunmadığına; </a:t>
            </a:r>
          </a:p>
          <a:p>
            <a:pPr lvl="1" algn="just"/>
            <a:r>
              <a:rPr lang="tr-TR" dirty="0"/>
              <a:t>faaliyetlerin etkili, ekonomik, verimli ve mevzuata uygun bir şekilde gerçekleştirilip gerçekleştirilmediğine </a:t>
            </a:r>
          </a:p>
          <a:p>
            <a:pPr algn="just"/>
            <a:r>
              <a:rPr lang="tr-TR" dirty="0"/>
              <a:t>dair kurum içine ve dışına </a:t>
            </a:r>
            <a:r>
              <a:rPr lang="tr-TR" b="1" dirty="0">
                <a:solidFill>
                  <a:srgbClr val="92D050"/>
                </a:solidFill>
                <a:effectLst>
                  <a:outerShdw blurRad="38100" dist="38100" dir="2700000" algn="tl">
                    <a:srgbClr val="000000">
                      <a:alpha val="43137"/>
                    </a:srgbClr>
                  </a:outerShdw>
                </a:effectLst>
              </a:rPr>
              <a:t>makul güvencenin </a:t>
            </a:r>
            <a:r>
              <a:rPr lang="tr-TR" dirty="0"/>
              <a:t>verilmesidir. </a:t>
            </a:r>
          </a:p>
          <a:p>
            <a:pPr algn="just"/>
            <a:r>
              <a:rPr lang="tr-TR" dirty="0"/>
              <a:t>Fiili uygulamada güvence sağlama faaliyetleri “denetim” olarak adlandırılmaktadır.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effectLst>
                  <a:outerShdw blurRad="50800" dist="38100" algn="tr" rotWithShape="0">
                    <a:prstClr val="black">
                      <a:alpha val="40000"/>
                    </a:prstClr>
                  </a:outerShdw>
                </a:effectLst>
              </a:rPr>
              <a:t>Danışmanlık Faaliyeti</a:t>
            </a:r>
            <a:endParaRPr lang="tr-TR" dirty="0"/>
          </a:p>
        </p:txBody>
      </p:sp>
      <p:sp>
        <p:nvSpPr>
          <p:cNvPr id="3" name="2 İçerik Yer Tutucusu"/>
          <p:cNvSpPr>
            <a:spLocks noGrp="1"/>
          </p:cNvSpPr>
          <p:nvPr>
            <p:ph idx="1"/>
          </p:nvPr>
        </p:nvSpPr>
        <p:spPr/>
        <p:txBody>
          <a:bodyPr/>
          <a:lstStyle/>
          <a:p>
            <a:pPr algn="just"/>
            <a:r>
              <a:rPr lang="tr-TR" dirty="0"/>
              <a:t>İdarenin hedeflerini gerçekleştirmeye yönelik kurumsal yönetim, risk yönetimi ve iç kontrol faaliyetlerinin ve süreçlerinin sistematik bir biçimde değerlendirilmesi ve geliştirilmesine yönelik önerilerde bulunulmasıdır. </a:t>
            </a:r>
          </a:p>
          <a:p>
            <a:pPr algn="just"/>
            <a:r>
              <a:rPr lang="tr-TR" dirty="0"/>
              <a:t>İç denetim birimleri, </a:t>
            </a:r>
            <a:r>
              <a:rPr lang="tr-TR" dirty="0">
                <a:solidFill>
                  <a:srgbClr val="FFFF00"/>
                </a:solidFill>
                <a:effectLst>
                  <a:outerShdw blurRad="38100" dist="38100" dir="2700000" algn="tl">
                    <a:srgbClr val="000000">
                      <a:alpha val="43137"/>
                    </a:srgbClr>
                  </a:outerShdw>
                </a:effectLst>
              </a:rPr>
              <a:t>denetim (güvence) ve danışmanlık faaliyetleri dışında başka adlarla faaliyet yürütemez</a:t>
            </a:r>
            <a:r>
              <a:rPr lang="tr-TR" dirty="0"/>
              <a:t>.</a:t>
            </a:r>
          </a:p>
          <a:p>
            <a:pPr algn="just"/>
            <a:r>
              <a:rPr lang="tr-TR" dirty="0"/>
              <a:t>Sadece </a:t>
            </a:r>
            <a:r>
              <a:rPr lang="tr-TR" dirty="0">
                <a:solidFill>
                  <a:srgbClr val="FFFF00"/>
                </a:solidFill>
                <a:effectLst>
                  <a:outerShdw blurRad="38100" dist="38100" dir="2700000" algn="tl">
                    <a:srgbClr val="000000">
                      <a:alpha val="43137"/>
                    </a:srgbClr>
                  </a:outerShdw>
                </a:effectLst>
              </a:rPr>
              <a:t>yolsuzluk ve usulsüzlüklerin üst yöneticiye bildirilmesi</a:t>
            </a:r>
            <a:r>
              <a:rPr lang="tr-TR" dirty="0"/>
              <a:t> amacıyla inceleme faaliyeti yürütülebilir ve inceleme raporu düzenlenebilir.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chor="ctr">
            <a:normAutofit/>
          </a:bodyPr>
          <a:lstStyle/>
          <a:p>
            <a:pPr algn="ctr"/>
            <a:r>
              <a:rPr lang="tr-TR" dirty="0"/>
              <a:t>Danışmanlık Faaliyetleri-1</a:t>
            </a:r>
          </a:p>
        </p:txBody>
      </p:sp>
      <p:sp>
        <p:nvSpPr>
          <p:cNvPr id="3" name="2 İçerik Yer Tutucusu"/>
          <p:cNvSpPr>
            <a:spLocks noGrp="1"/>
          </p:cNvSpPr>
          <p:nvPr>
            <p:ph idx="1"/>
          </p:nvPr>
        </p:nvSpPr>
        <p:spPr/>
        <p:txBody>
          <a:bodyPr/>
          <a:lstStyle/>
          <a:p>
            <a:pPr algn="just"/>
            <a:r>
              <a:rPr lang="tr-TR" dirty="0"/>
              <a:t>Bir idari sorumluluk üstlenmeksizin yürütülür. </a:t>
            </a:r>
          </a:p>
          <a:p>
            <a:pPr algn="just"/>
            <a:r>
              <a:rPr lang="tr-TR" dirty="0"/>
              <a:t>Görüş, eğitim, analiz, değerlendirme, performans göstergelerinin tespiti, proje görevleri gibi idari faaliyetlere </a:t>
            </a:r>
          </a:p>
          <a:p>
            <a:pPr lvl="1" algn="just"/>
            <a:r>
              <a:rPr lang="tr-TR" dirty="0"/>
              <a:t>değer katmak</a:t>
            </a:r>
          </a:p>
          <a:p>
            <a:pPr lvl="1" algn="just"/>
            <a:r>
              <a:rPr lang="tr-TR" dirty="0"/>
              <a:t>kolaylaştırmak</a:t>
            </a:r>
          </a:p>
          <a:p>
            <a:pPr lvl="1" algn="just"/>
            <a:r>
              <a:rPr lang="tr-TR" dirty="0"/>
              <a:t>geliştirmek </a:t>
            </a:r>
          </a:p>
          <a:p>
            <a:pPr lvl="1" algn="just"/>
            <a:r>
              <a:rPr lang="tr-TR" dirty="0"/>
              <a:t>yol göstermek</a:t>
            </a:r>
          </a:p>
          <a:p>
            <a:pPr algn="just"/>
            <a:r>
              <a:rPr lang="tr-TR" dirty="0"/>
              <a:t> amaçlarıyla gerçekleştirilen hizmetlerdir.</a:t>
            </a:r>
          </a:p>
          <a:p>
            <a:endParaRPr lang="tr-TR" dirty="0"/>
          </a:p>
        </p:txBody>
      </p:sp>
    </p:spTree>
    <p:extLst>
      <p:ext uri="{BB962C8B-B14F-4D97-AF65-F5344CB8AC3E}">
        <p14:creationId xmlns:p14="http://schemas.microsoft.com/office/powerpoint/2010/main" val="18385639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Özel 2">
      <a:majorFont>
        <a:latin typeface="Cambria"/>
        <a:ea typeface=""/>
        <a:cs typeface=""/>
      </a:majorFont>
      <a:minorFont>
        <a:latin typeface="Times New Roman"/>
        <a:ea typeface=""/>
        <a:cs typeface=""/>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898</TotalTime>
  <Words>2845</Words>
  <Application>Microsoft Office PowerPoint</Application>
  <PresentationFormat>Ekran Gösterisi (4:3)</PresentationFormat>
  <Paragraphs>282</Paragraphs>
  <Slides>44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44</vt:i4>
      </vt:variant>
    </vt:vector>
  </HeadingPairs>
  <TitlesOfParts>
    <vt:vector size="50" baseType="lpstr">
      <vt:lpstr>Algerian</vt:lpstr>
      <vt:lpstr>Calibri</vt:lpstr>
      <vt:lpstr>Cambria</vt:lpstr>
      <vt:lpstr>Times New Roman</vt:lpstr>
      <vt:lpstr>Wingdings 2</vt:lpstr>
      <vt:lpstr>Akış</vt:lpstr>
      <vt:lpstr>İÇ DENETİM TANIMI VE METODOLOJİSİ</vt:lpstr>
      <vt:lpstr>İç Denetim : Tanım - 1</vt:lpstr>
      <vt:lpstr>İç Denetim : Tanım - 2</vt:lpstr>
      <vt:lpstr>İç Denetim : Tanım - 3</vt:lpstr>
      <vt:lpstr>İç Denetim Faaliyetinin Amacı 1</vt:lpstr>
      <vt:lpstr>İç Denetim Faaliyetinin Amacı 2</vt:lpstr>
      <vt:lpstr>Güvence Sağlama Faaliyeti  (Denetim)</vt:lpstr>
      <vt:lpstr>Danışmanlık Faaliyeti</vt:lpstr>
      <vt:lpstr>Danışmanlık Faaliyetleri-1</vt:lpstr>
      <vt:lpstr>Danışmanlık Faaliyetleri-2</vt:lpstr>
      <vt:lpstr>İç Denetimin Kapsamı</vt:lpstr>
      <vt:lpstr>İç Denetimin Alanı</vt:lpstr>
      <vt:lpstr>İç Denetim Uygulamaları - 1</vt:lpstr>
      <vt:lpstr>İç Denetim Uygulamaları - 2</vt:lpstr>
      <vt:lpstr>Kamu İç Denetim Standartları-1</vt:lpstr>
      <vt:lpstr>Kamu İç Denetim Standartları-2</vt:lpstr>
      <vt:lpstr>Kamu İç Denetim Standartları-3</vt:lpstr>
      <vt:lpstr>Kamu İç Denetçileri  Meslek Ahlak Kuralları</vt:lpstr>
      <vt:lpstr>İÇ DENETİM BİRİMİ BAŞKANLIĞI </vt:lpstr>
      <vt:lpstr>İÇ DENETİM BİRİMİ BAŞKANLIĞININ GÖREVLERİ 1</vt:lpstr>
      <vt:lpstr>İÇ DENETİM BİRİMİ BAŞKANLIĞININ GÖREVLERİ 2</vt:lpstr>
      <vt:lpstr>İÇ DENETİM BİRİMİ BAŞKANININ  GÖREV, YETKİ VE SORUMLULUKLARI -1</vt:lpstr>
      <vt:lpstr>İÇ DENETİM BİRİMİ BAŞKANININ  GÖREV, YETKİ VE SORUMLULUKLARI -2</vt:lpstr>
      <vt:lpstr> İç Denetçinin Görevleri 1</vt:lpstr>
      <vt:lpstr>İç Denetçinin Görevleri 2</vt:lpstr>
      <vt:lpstr>İç Denetçinin Yetkileri</vt:lpstr>
      <vt:lpstr>İç Denetçinin Sorumlulukları</vt:lpstr>
      <vt:lpstr>Üst Yöneticinin Görev ve Yetki ve Sorumlulukları - 1</vt:lpstr>
      <vt:lpstr>Üst Yöneticinin Görev ve Yetki ve Sorumlulukları - 2</vt:lpstr>
      <vt:lpstr>Üst Yöneticinin Görev ve Yetki ve Sorumlulukları - 3</vt:lpstr>
      <vt:lpstr>Yönetimin ve Çalışanların Sorumluluğu </vt:lpstr>
      <vt:lpstr>İç Denetçinin Bağımsızlığı</vt:lpstr>
      <vt:lpstr>İç Denetçinin Tarafsızlığı</vt:lpstr>
      <vt:lpstr>Denetimde Risk Odaklılık 1</vt:lpstr>
      <vt:lpstr>Denetimde Risk Odaklılık 2</vt:lpstr>
      <vt:lpstr>İÇ DENETİM SÜRECİ</vt:lpstr>
      <vt:lpstr>I- PLANLAMA</vt:lpstr>
      <vt:lpstr>II- DENETİMİN YÜRÜTÜLMESİ</vt:lpstr>
      <vt:lpstr>III- RAPORLAMA</vt:lpstr>
      <vt:lpstr>IV- İZLEME</vt:lpstr>
      <vt:lpstr>Genel Raporlama İlkeleri</vt:lpstr>
      <vt:lpstr>İç Denetim - Teftiş</vt:lpstr>
      <vt:lpstr>İç Denetim Mevzuatı</vt:lpstr>
      <vt:lpstr>Teşekkürler…</vt:lpstr>
    </vt:vector>
  </TitlesOfParts>
  <Company>T.C. BASBAKANLIK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İÇ DENETİM SİSTEMİ</dc:title>
  <dc:creator>Halil İbrahim KARAKAYA</dc:creator>
  <cp:lastModifiedBy>Duygu KEYFÇİ</cp:lastModifiedBy>
  <cp:revision>51</cp:revision>
  <dcterms:created xsi:type="dcterms:W3CDTF">2014-02-28T08:56:37Z</dcterms:created>
  <dcterms:modified xsi:type="dcterms:W3CDTF">2021-01-06T11:59:48Z</dcterms:modified>
</cp:coreProperties>
</file>