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72" r:id="rId2"/>
    <p:sldId id="274" r:id="rId3"/>
    <p:sldId id="291" r:id="rId4"/>
    <p:sldId id="275" r:id="rId5"/>
    <p:sldId id="276" r:id="rId6"/>
    <p:sldId id="277" r:id="rId7"/>
    <p:sldId id="279" r:id="rId8"/>
    <p:sldId id="280" r:id="rId9"/>
    <p:sldId id="297" r:id="rId10"/>
    <p:sldId id="379" r:id="rId11"/>
    <p:sldId id="381" r:id="rId12"/>
    <p:sldId id="382" r:id="rId13"/>
    <p:sldId id="421" r:id="rId14"/>
    <p:sldId id="422" r:id="rId15"/>
    <p:sldId id="372" r:id="rId16"/>
    <p:sldId id="384" r:id="rId17"/>
    <p:sldId id="388" r:id="rId18"/>
    <p:sldId id="389" r:id="rId19"/>
    <p:sldId id="408" r:id="rId20"/>
    <p:sldId id="396" r:id="rId21"/>
    <p:sldId id="425" r:id="rId22"/>
    <p:sldId id="424" r:id="rId23"/>
    <p:sldId id="397" r:id="rId24"/>
    <p:sldId id="401" r:id="rId25"/>
    <p:sldId id="426" r:id="rId26"/>
    <p:sldId id="427" r:id="rId27"/>
    <p:sldId id="428" r:id="rId28"/>
    <p:sldId id="399" r:id="rId29"/>
    <p:sldId id="431" r:id="rId30"/>
    <p:sldId id="432" r:id="rId31"/>
    <p:sldId id="433" r:id="rId32"/>
    <p:sldId id="434" r:id="rId33"/>
    <p:sldId id="458" r:id="rId34"/>
    <p:sldId id="460" r:id="rId35"/>
    <p:sldId id="472" r:id="rId36"/>
    <p:sldId id="474" r:id="rId37"/>
    <p:sldId id="473" r:id="rId38"/>
    <p:sldId id="400" r:id="rId39"/>
    <p:sldId id="403" r:id="rId40"/>
    <p:sldId id="457" r:id="rId41"/>
    <p:sldId id="459" r:id="rId42"/>
    <p:sldId id="404" r:id="rId43"/>
    <p:sldId id="405" r:id="rId44"/>
    <p:sldId id="435" r:id="rId45"/>
    <p:sldId id="471" r:id="rId46"/>
    <p:sldId id="470" r:id="rId47"/>
    <p:sldId id="436" r:id="rId48"/>
    <p:sldId id="463" r:id="rId49"/>
    <p:sldId id="439" r:id="rId50"/>
    <p:sldId id="461" r:id="rId51"/>
    <p:sldId id="466" r:id="rId52"/>
    <p:sldId id="467" r:id="rId53"/>
    <p:sldId id="468" r:id="rId54"/>
    <p:sldId id="469" r:id="rId55"/>
    <p:sldId id="462" r:id="rId56"/>
    <p:sldId id="476" r:id="rId57"/>
    <p:sldId id="414" r:id="rId58"/>
    <p:sldId id="299" r:id="rId59"/>
    <p:sldId id="366" r:id="rId60"/>
    <p:sldId id="477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4" autoAdjust="0"/>
  </p:normalViewPr>
  <p:slideViewPr>
    <p:cSldViewPr>
      <p:cViewPr varScale="1">
        <p:scale>
          <a:sx n="63" d="100"/>
          <a:sy n="63" d="100"/>
        </p:scale>
        <p:origin x="13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ABE05-E792-40B6-8ADE-6D35C594D666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4C547-12B6-4DBB-B4BE-7B9EC60EED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96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2B52E5-6B63-4085-9A2E-C3791B24A4AE}" type="slidenum">
              <a:rPr lang="tr-TR" altLang="en-US" smtClean="0"/>
              <a:pPr>
                <a:spcBef>
                  <a:spcPct val="0"/>
                </a:spcBef>
              </a:pPr>
              <a:t>35</a:t>
            </a:fld>
            <a:endParaRPr lang="tr-TR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4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68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1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57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30238-75D7-4224-9384-A2DD7B33607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692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70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22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10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1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34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26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99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03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0418-51B5-4B55-B3B0-1E402D9FC71B}" type="datetimeFigureOut">
              <a:rPr lang="tr-TR" smtClean="0"/>
              <a:t>28.2.2017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D3DA-6E19-44F0-972D-97189EDEA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48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ubf@ankara.edu.t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.tr/url?sa=i&amp;rct=j&amp;q=&amp;esrc=s&amp;source=images&amp;cd=&amp;cad=rja&amp;uact=8&amp;ved=0ahUKEwjVvbXG6tfMAhVJuxQKHb_vBlwQjRwIBw&amp;url=https://tr.wikipedia.org/wiki/Dosya:Ankara_%C3%9Cniversitesi_logosu.png&amp;psig=AFQjCNGCfZqckA5u61VfjQcPF6rbxaKdjQ&amp;ust=1463255739664992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m.tr/url?sa=i&amp;rct=j&amp;q=&amp;esrc=s&amp;source=images&amp;cd=&amp;cad=rja&amp;uact=8&amp;ved=0ahUKEwjJ7KzP_9fMAhUKWBQKHZ2fAkgQjRwIBw&amp;url=http://www.ricsrecruit.com/&amp;psig=AFQjCNFhK-lslS2rB3xg61YiKohwge_Flw&amp;ust=1463261337566158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Dikdörtgen 13"/>
          <p:cNvSpPr/>
          <p:nvPr/>
        </p:nvSpPr>
        <p:spPr>
          <a:xfrm>
            <a:off x="852161" y="1196752"/>
            <a:ext cx="78242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100" b="1" dirty="0"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Bölümü Mezunlarının Gayrimenkul Değerleme Sistemindeki Yeri, Değerleme Uzmanlarının Eğitimi ve Akreditasyon Çalışmalarının Etkileri </a:t>
            </a:r>
          </a:p>
        </p:txBody>
      </p:sp>
      <p:sp>
        <p:nvSpPr>
          <p:cNvPr id="15" name="İçerik Yer Tutucusu 2"/>
          <p:cNvSpPr>
            <a:spLocks noGrp="1"/>
          </p:cNvSpPr>
          <p:nvPr>
            <p:ph idx="1"/>
          </p:nvPr>
        </p:nvSpPr>
        <p:spPr>
          <a:xfrm>
            <a:off x="536888" y="5585266"/>
            <a:ext cx="8125857" cy="252158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tr-T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Ankara Üniversitesi’nde Gayrimenkul Geliştirme ve Yönetimi Eğitimi-Öğretimi ve Araştırmalarının Onuncu Yılı</a:t>
            </a:r>
            <a:endParaRPr lang="tr-T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İçerik Yer Tutucusu 2"/>
          <p:cNvSpPr txBox="1">
            <a:spLocks/>
          </p:cNvSpPr>
          <p:nvPr/>
        </p:nvSpPr>
        <p:spPr>
          <a:xfrm>
            <a:off x="907975" y="4301480"/>
            <a:ext cx="7920881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1800" b="1" smtClean="0">
                <a:latin typeface="Calibri" panose="020F0502020204030204" pitchFamily="34" charset="0"/>
                <a:cs typeface="Calibri" panose="020F0502020204030204" pitchFamily="34" charset="0"/>
              </a:rPr>
              <a:t>Prof. Dr. Harun TANRIVERMİŞ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1600" smtClean="0">
                <a:latin typeface="Calibri" panose="020F0502020204030204" pitchFamily="34" charset="0"/>
                <a:cs typeface="Calibri" panose="020F0502020204030204" pitchFamily="34" charset="0"/>
              </a:rPr>
              <a:t>Ankara Üniversitesi Uygulamalı Bilimler Fakültesi Gayrimenkul Geliştirme ve Yönetimi Bölümü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03987" y="1151313"/>
            <a:ext cx="7525406" cy="345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latin typeface="+mj-lt"/>
                <a:cs typeface="Arial" panose="020B0604020202020204" pitchFamily="34" charset="0"/>
              </a:rPr>
              <a:t> Türkiye’de ilk değerleme dersleri: YZE – Prof. Dr. </a:t>
            </a:r>
            <a:r>
              <a:rPr lang="tr-TR" altLang="tr-TR" sz="2800" dirty="0" err="1" smtClean="0">
                <a:latin typeface="+mj-lt"/>
                <a:cs typeface="Arial" panose="020B0604020202020204" pitchFamily="34" charset="0"/>
              </a:rPr>
              <a:t>F.Falke</a:t>
            </a:r>
            <a:endParaRPr lang="tr-TR" altLang="tr-TR" sz="280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latin typeface="+mj-lt"/>
                <a:cs typeface="Arial" panose="020B0604020202020204" pitchFamily="34" charset="0"/>
              </a:rPr>
              <a:t> Türkiye’de ilk değerleme araştırması: 1946 – AÜ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latin typeface="+mj-lt"/>
                <a:cs typeface="Arial" panose="020B0604020202020204" pitchFamily="34" charset="0"/>
              </a:rPr>
              <a:t> Gayrimenkul bilimlerinde kurumsallaşma: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latin typeface="+mj-lt"/>
                <a:cs typeface="Arial" panose="020B0604020202020204" pitchFamily="34" charset="0"/>
              </a:rPr>
              <a:t> 2 Şubat 2007: A.Ü. Taşınmaz Geliştirme Anabilim Dalı’nın kuruluşu</a:t>
            </a:r>
          </a:p>
          <a:p>
            <a:pPr marL="0" indent="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latin typeface="+mj-lt"/>
                <a:cs typeface="Arial" panose="020B0604020202020204" pitchFamily="34" charset="0"/>
              </a:rPr>
              <a:t> Neden anabilim dalı kuruluşu yapıldı?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852161" y="702801"/>
            <a:ext cx="6891758" cy="523220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Eğitimi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448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6437340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Bölümün Temel Kuruluş Gerekçeleri  </a:t>
            </a:r>
            <a:endParaRPr lang="tr-TR" sz="32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81591" y="1290360"/>
            <a:ext cx="7286625" cy="43576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algn="just">
              <a:spcBef>
                <a:spcPts val="600"/>
              </a:spcBef>
              <a:buClr>
                <a:srgbClr val="9933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latin typeface="+mj-lt"/>
                <a:cs typeface="Arial" panose="020B0604020202020204" pitchFamily="34" charset="0"/>
              </a:rPr>
              <a:t>Gayrimenkul geliştirme uzmanlığının yeni bir alan olması</a:t>
            </a:r>
          </a:p>
          <a:p>
            <a:pPr marL="263525" indent="-263525" algn="just">
              <a:spcBef>
                <a:spcPts val="600"/>
              </a:spcBef>
              <a:buClr>
                <a:srgbClr val="9933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latin typeface="+mj-lt"/>
                <a:cs typeface="Arial" panose="020B0604020202020204" pitchFamily="34" charset="0"/>
              </a:rPr>
              <a:t>Bilgi birikimini profesyoneller ile kamu ve özel kuruluşlarla paylaşmak-güçlü üniversite-sektör işbirliğini geliştirme,</a:t>
            </a:r>
          </a:p>
          <a:p>
            <a:pPr marL="263525" indent="-263525" algn="just">
              <a:spcBef>
                <a:spcPts val="600"/>
              </a:spcBef>
              <a:buClr>
                <a:srgbClr val="9933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latin typeface="+mj-lt"/>
                <a:cs typeface="Arial" panose="020B0604020202020204" pitchFamily="34" charset="0"/>
              </a:rPr>
              <a:t>Teorik ve uygulamalı gayrimenkul araştırmaları yapmak ve insan kaynağını güçlendirme, </a:t>
            </a:r>
          </a:p>
          <a:p>
            <a:pPr marL="263525" indent="-263525" algn="just">
              <a:spcBef>
                <a:spcPts val="600"/>
              </a:spcBef>
              <a:buClr>
                <a:srgbClr val="9933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latin typeface="+mj-lt"/>
                <a:cs typeface="Arial" panose="020B0604020202020204" pitchFamily="34" charset="0"/>
              </a:rPr>
              <a:t>Kamu ve özel kuruluşlara araştırma ve danışmanlık desteği verme,</a:t>
            </a:r>
          </a:p>
          <a:p>
            <a:pPr marL="263525" indent="-263525" algn="just">
              <a:spcBef>
                <a:spcPts val="600"/>
              </a:spcBef>
              <a:buClr>
                <a:srgbClr val="9933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latin typeface="+mj-lt"/>
                <a:cs typeface="Arial" panose="020B0604020202020204" pitchFamily="34" charset="0"/>
              </a:rPr>
              <a:t>Gayrimenkul bilimleri alanında lisans ve lisansüstü bölüm/program açığını kapatma.</a:t>
            </a:r>
          </a:p>
        </p:txBody>
      </p:sp>
    </p:spTree>
    <p:extLst>
      <p:ext uri="{BB962C8B-B14F-4D97-AF65-F5344CB8AC3E}">
        <p14:creationId xmlns:p14="http://schemas.microsoft.com/office/powerpoint/2010/main" val="36633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6437340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Bölümün Temel Kuruluş Gerekçeleri  </a:t>
            </a:r>
            <a:endParaRPr lang="tr-TR" sz="32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52161" y="1196752"/>
            <a:ext cx="7232639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q"/>
            </a:pPr>
            <a:r>
              <a:rPr lang="tr-TR" altLang="tr-TR" sz="2600" dirty="0" smtClean="0">
                <a:latin typeface="+mn-lt"/>
                <a:cs typeface="Arial" panose="020B0604020202020204" pitchFamily="34" charset="0"/>
              </a:rPr>
              <a:t> Gayrimenkul </a:t>
            </a:r>
            <a:r>
              <a:rPr lang="tr-TR" altLang="tr-TR" sz="2600" dirty="0">
                <a:latin typeface="+mn-lt"/>
                <a:cs typeface="Arial" panose="020B0604020202020204" pitchFamily="34" charset="0"/>
              </a:rPr>
              <a:t>Geliştirme ve Yönetimi Anabilim Dalı bünyesinde açılan lisansüstü programları: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SzPct val="140000"/>
              <a:buFont typeface="Courier New" panose="02070309020205020404" pitchFamily="49" charset="0"/>
              <a:buChar char="o"/>
            </a:pPr>
            <a:r>
              <a:rPr lang="tr-TR" altLang="tr-TR" sz="2300" dirty="0">
                <a:latin typeface="+mn-lt"/>
                <a:cs typeface="Arial" panose="020B0604020202020204" pitchFamily="34" charset="0"/>
              </a:rPr>
              <a:t> Gayrimenkul Geliştirme ve Yönetimi Yüksek Lisans Programı (</a:t>
            </a:r>
            <a:r>
              <a:rPr lang="tr-TR" altLang="tr-TR" sz="2300" dirty="0" smtClean="0">
                <a:latin typeface="+mn-lt"/>
                <a:cs typeface="Arial" panose="020B0604020202020204" pitchFamily="34" charset="0"/>
              </a:rPr>
              <a:t>Tezli) </a:t>
            </a:r>
            <a:r>
              <a:rPr lang="tr-TR" altLang="tr-TR" sz="2300" dirty="0">
                <a:latin typeface="+mn-lt"/>
                <a:cs typeface="Arial" panose="020B0604020202020204" pitchFamily="34" charset="0"/>
              </a:rPr>
              <a:t>(I</a:t>
            </a:r>
            <a:r>
              <a:rPr lang="tr-TR" altLang="tr-TR" sz="2300" dirty="0" smtClean="0">
                <a:latin typeface="+mn-lt"/>
                <a:cs typeface="Arial" panose="020B0604020202020204" pitchFamily="34" charset="0"/>
              </a:rPr>
              <a:t>. Öğretim</a:t>
            </a:r>
            <a:r>
              <a:rPr lang="tr-TR" altLang="tr-TR" sz="23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SzPct val="140000"/>
              <a:buFont typeface="Courier New" panose="02070309020205020404" pitchFamily="49" charset="0"/>
              <a:buChar char="o"/>
            </a:pPr>
            <a:r>
              <a:rPr lang="tr-TR" altLang="tr-TR" sz="2300" dirty="0">
                <a:latin typeface="+mn-lt"/>
                <a:cs typeface="Arial" panose="020B0604020202020204" pitchFamily="34" charset="0"/>
              </a:rPr>
              <a:t>Gayrimenkul Geliştirme ve Yönetimi Yüksek Lisans Programı (Tezsiz) (II. Öğretim)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SzPct val="140000"/>
              <a:buFont typeface="Courier New" panose="02070309020205020404" pitchFamily="49" charset="0"/>
              <a:buChar char="o"/>
            </a:pPr>
            <a:r>
              <a:rPr lang="tr-TR" altLang="tr-TR" sz="2300" dirty="0">
                <a:latin typeface="+mn-lt"/>
                <a:cs typeface="Arial" panose="020B0604020202020204" pitchFamily="34" charset="0"/>
              </a:rPr>
              <a:t> Gayrimenkul Geliştirme ve Yönetimi Doktora Programı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SzPct val="140000"/>
              <a:buFont typeface="Courier New" panose="02070309020205020404" pitchFamily="49" charset="0"/>
              <a:buChar char="o"/>
            </a:pPr>
            <a:r>
              <a:rPr lang="tr-TR" altLang="tr-TR" sz="2300" dirty="0">
                <a:latin typeface="+mn-lt"/>
                <a:cs typeface="Arial" panose="020B0604020202020204" pitchFamily="34" charset="0"/>
              </a:rPr>
              <a:t> Gayrimenkul Geliştirme ve Yönetimi Birleştirilmiş Yüksek Lisans ve Doktora Programı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SzPct val="140000"/>
              <a:buFont typeface="Courier New" panose="02070309020205020404" pitchFamily="49" charset="0"/>
              <a:buChar char="o"/>
            </a:pPr>
            <a:r>
              <a:rPr lang="tr-TR" altLang="tr-TR" sz="2300" dirty="0">
                <a:latin typeface="+mn-lt"/>
                <a:cs typeface="Arial" panose="020B0604020202020204" pitchFamily="34" charset="0"/>
              </a:rPr>
              <a:t> Gayrimenkul Geliştirme ve Yönetimi Doktora Sonrası Araştırma Programı</a:t>
            </a:r>
          </a:p>
        </p:txBody>
      </p:sp>
    </p:spTree>
    <p:extLst>
      <p:ext uri="{BB962C8B-B14F-4D97-AF65-F5344CB8AC3E}">
        <p14:creationId xmlns:p14="http://schemas.microsoft.com/office/powerpoint/2010/main" val="15101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7246086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A.Ü. Gayrimenkul Eğitimi ve Araştırmaları</a:t>
            </a:r>
            <a:endParaRPr lang="tr-TR" sz="32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63018" y="1268760"/>
            <a:ext cx="7591425" cy="389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Clr>
                <a:srgbClr val="993300"/>
              </a:buClr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cs typeface="Arial" panose="020B0604020202020204" pitchFamily="34" charset="0"/>
              </a:rPr>
              <a:t> Gayrimenkul Geliştirme ve Yönetimi Anabilim Dalı – Fen Bilimleri Enstitüsü Müdürlüğü - 2007</a:t>
            </a:r>
          </a:p>
          <a:p>
            <a:pPr marL="0" indent="0" algn="just">
              <a:spcBef>
                <a:spcPts val="600"/>
              </a:spcBef>
              <a:buClr>
                <a:srgbClr val="993300"/>
              </a:buClr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cs typeface="Arial" panose="020B0604020202020204" pitchFamily="34" charset="0"/>
              </a:rPr>
              <a:t> Gayrimenkul ve Yerleşim Bilimleri Uygulama ve Araştırma Merkezi - 2012</a:t>
            </a:r>
          </a:p>
          <a:p>
            <a:pPr marL="0" indent="0" algn="just">
              <a:spcBef>
                <a:spcPts val="600"/>
              </a:spcBef>
              <a:buClr>
                <a:srgbClr val="993300"/>
              </a:buClr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cs typeface="Arial" panose="020B0604020202020204" pitchFamily="34" charset="0"/>
              </a:rPr>
              <a:t> Uygulamalı Bilimler Fakültesi – 2014 </a:t>
            </a:r>
          </a:p>
          <a:p>
            <a:pPr marL="0" indent="0" algn="just">
              <a:spcBef>
                <a:spcPts val="600"/>
              </a:spcBef>
              <a:buClr>
                <a:srgbClr val="993300"/>
              </a:buClr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cs typeface="Arial" panose="020B0604020202020204" pitchFamily="34" charset="0"/>
              </a:rPr>
              <a:t> Gayrimenkul geliştirme ve yönetimi bölümü</a:t>
            </a:r>
          </a:p>
          <a:p>
            <a:pPr marL="0" indent="0" algn="just">
              <a:spcBef>
                <a:spcPts val="600"/>
              </a:spcBef>
              <a:buClr>
                <a:srgbClr val="993300"/>
              </a:buClr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 Neden UBF? İsim Uygun mu? </a:t>
            </a:r>
          </a:p>
        </p:txBody>
      </p:sp>
    </p:spTree>
    <p:extLst>
      <p:ext uri="{BB962C8B-B14F-4D97-AF65-F5344CB8AC3E}">
        <p14:creationId xmlns:p14="http://schemas.microsoft.com/office/powerpoint/2010/main" val="22110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7246086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A.Ü. Gayrimenkul Eğitimi ve Araştırmaları</a:t>
            </a:r>
            <a:endParaRPr lang="tr-TR" sz="32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70515" y="1196752"/>
            <a:ext cx="7445902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tr-TR" sz="3200" b="1" dirty="0" smtClean="0">
                <a:latin typeface="+mn-lt"/>
              </a:rPr>
              <a:t> İsim Değişikliği: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tr-TR" sz="3000" dirty="0" smtClean="0">
                <a:latin typeface="+mn-lt"/>
              </a:rPr>
              <a:t> Uygulamalı Bilimler Fakültesi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tr-TR" sz="3000" dirty="0" smtClean="0">
                <a:latin typeface="+mn-lt"/>
              </a:rPr>
              <a:t> Gayrimenkul Geliştirme ve Yönetimi Bölümü 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3000" dirty="0" smtClean="0">
                <a:latin typeface="+mn-lt"/>
              </a:rPr>
              <a:t> Gayrimenkul ve Varlık Ekonomisi ve Değerleme Anabilim Dalı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3000" dirty="0" smtClean="0">
                <a:latin typeface="+mn-lt"/>
              </a:rPr>
              <a:t> Arazi Geliştirme ve Proje Yönetimi Anabilim Dalı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3000" dirty="0" smtClean="0">
                <a:latin typeface="+mn-lt"/>
              </a:rPr>
              <a:t> Anabilim Dalları – Enstitüsü İlişkisi </a:t>
            </a:r>
          </a:p>
        </p:txBody>
      </p:sp>
    </p:spTree>
    <p:extLst>
      <p:ext uri="{BB962C8B-B14F-4D97-AF65-F5344CB8AC3E}">
        <p14:creationId xmlns:p14="http://schemas.microsoft.com/office/powerpoint/2010/main" val="30709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oshıba\Documents\D\hdd d\Belgelerim\TGABDDOKUMANLAR\afiş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60"/>
            <a:ext cx="4761210" cy="654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10" y="308660"/>
            <a:ext cx="4419303" cy="654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13"/>
          <p:cNvSpPr/>
          <p:nvPr/>
        </p:nvSpPr>
        <p:spPr>
          <a:xfrm>
            <a:off x="323528" y="16272"/>
            <a:ext cx="7494744" cy="523220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A.Ü. Gayrimenkul 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Geliştirme ve Yönetimi Bölümü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255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6437340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Bölümün Temel Kuruluş Gerekçeleri  </a:t>
            </a:r>
            <a:endParaRPr lang="tr-TR" sz="32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16221" y="1290360"/>
            <a:ext cx="75009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800" kern="0" dirty="0">
                <a:cs typeface="Arial" pitchFamily="34" charset="0"/>
              </a:rPr>
              <a:t> </a:t>
            </a:r>
            <a:r>
              <a:rPr lang="tr-TR" sz="2800" dirty="0">
                <a:cs typeface="Arial" pitchFamily="34" charset="0"/>
              </a:rPr>
              <a:t>Gayrimenkul Geliştirme ve Yönetimi </a:t>
            </a:r>
            <a:r>
              <a:rPr lang="tr-TR" sz="2800" dirty="0" smtClean="0">
                <a:cs typeface="Arial" pitchFamily="34" charset="0"/>
              </a:rPr>
              <a:t>Bölümü </a:t>
            </a:r>
            <a:endParaRPr lang="tr-TR" sz="2800" dirty="0">
              <a:cs typeface="Arial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cs typeface="Arial" pitchFamily="34" charset="0"/>
              </a:rPr>
              <a:t>Gayrimenkul Geliştirme ve Yönetimi Anabilim Dalı Lisansüstü programları 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cs typeface="Arial" pitchFamily="34" charset="0"/>
              </a:rPr>
              <a:t>Kısa süreli uzmanlık eğitimleri ve sertifika programları 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cs typeface="Arial" pitchFamily="34" charset="0"/>
              </a:rPr>
              <a:t>Ulusal bilimsel araştırma projeleri – TÜBİTAK ve Kalkınma Bakanlığı Projeleri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cs typeface="Arial" pitchFamily="34" charset="0"/>
              </a:rPr>
              <a:t>Kamu ve özel kurumlarla işbirliği içinde yürütülen projeler</a:t>
            </a:r>
          </a:p>
          <a:p>
            <a:pPr marL="457200" indent="-457200"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cs typeface="Arial" pitchFamily="34" charset="0"/>
              </a:rPr>
              <a:t>Danışmanlık hizmetleri </a:t>
            </a:r>
          </a:p>
        </p:txBody>
      </p:sp>
    </p:spTree>
    <p:extLst>
      <p:ext uri="{BB962C8B-B14F-4D97-AF65-F5344CB8AC3E}">
        <p14:creationId xmlns:p14="http://schemas.microsoft.com/office/powerpoint/2010/main" val="2066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7246086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A.Ü. Gayrimenkul Eğitimi ve Araştırmaları</a:t>
            </a:r>
            <a:endParaRPr lang="tr-TR" sz="32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52161" y="1272828"/>
            <a:ext cx="7046967" cy="388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55600" indent="-355600" eaLnBrk="1" hangingPunct="1">
              <a:buClr>
                <a:srgbClr val="FF33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tr-TR" altLang="tr-TR" sz="2800" b="1" dirty="0" smtClean="0">
                <a:latin typeface="+mj-lt"/>
                <a:cs typeface="Arial" panose="020B0604020202020204" pitchFamily="34" charset="0"/>
              </a:rPr>
              <a:t>Lisans Programları</a:t>
            </a:r>
          </a:p>
          <a:p>
            <a:pPr marL="355600" indent="-355600" eaLnBrk="1" hangingPunct="1">
              <a:buClr>
                <a:srgbClr val="FF33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tr-TR" altLang="tr-TR" sz="2800" b="1" dirty="0" smtClean="0">
                <a:latin typeface="+mj-lt"/>
                <a:cs typeface="Arial" panose="020B0604020202020204" pitchFamily="34" charset="0"/>
              </a:rPr>
              <a:t>Lisansüstü Programları</a:t>
            </a:r>
            <a:endParaRPr lang="tr-TR" altLang="tr-TR" sz="2800" b="1" dirty="0">
              <a:latin typeface="+mj-lt"/>
              <a:cs typeface="Arial" panose="020B0604020202020204" pitchFamily="34" charset="0"/>
            </a:endParaRPr>
          </a:p>
          <a:p>
            <a:pPr marL="355600" indent="-355600" eaLnBrk="1" hangingPunct="1">
              <a:buClr>
                <a:srgbClr val="FF33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800" b="1" dirty="0" smtClean="0">
                <a:latin typeface="+mj-lt"/>
                <a:cs typeface="Arial" panose="020B0604020202020204" pitchFamily="34" charset="0"/>
              </a:rPr>
              <a:t> İkili/çoklu programlar:</a:t>
            </a:r>
            <a:endParaRPr lang="tr-TR" altLang="tr-TR" sz="2800" b="1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buClr>
                <a:srgbClr val="FF33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j-lt"/>
                <a:cs typeface="Arial" panose="020B0604020202020204" pitchFamily="34" charset="0"/>
              </a:rPr>
              <a:t> Tezli Yüksek Lisans: Hafta içi mesai saatleri içinde </a:t>
            </a:r>
          </a:p>
          <a:p>
            <a:pPr eaLnBrk="1" hangingPunct="1">
              <a:buClr>
                <a:srgbClr val="FF33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j-lt"/>
                <a:cs typeface="Arial" panose="020B0604020202020204" pitchFamily="34" charset="0"/>
              </a:rPr>
              <a:t> Tezsiz Yüksek Lisans: Hafta içi saat 18.</a:t>
            </a:r>
            <a:r>
              <a:rPr lang="tr-TR" altLang="tr-TR" sz="2800" baseline="30000" dirty="0">
                <a:latin typeface="+mj-lt"/>
                <a:cs typeface="Arial" panose="020B0604020202020204" pitchFamily="34" charset="0"/>
              </a:rPr>
              <a:t>00</a:t>
            </a:r>
            <a:r>
              <a:rPr lang="tr-TR" altLang="tr-TR" sz="2800" dirty="0">
                <a:latin typeface="+mj-lt"/>
                <a:cs typeface="Arial" panose="020B0604020202020204" pitchFamily="34" charset="0"/>
              </a:rPr>
              <a:t>-22.</a:t>
            </a:r>
            <a:r>
              <a:rPr lang="tr-TR" altLang="tr-TR" sz="2800" baseline="30000" dirty="0">
                <a:latin typeface="+mj-lt"/>
                <a:cs typeface="Arial" panose="020B0604020202020204" pitchFamily="34" charset="0"/>
              </a:rPr>
              <a:t>00</a:t>
            </a:r>
            <a:r>
              <a:rPr lang="tr-TR" altLang="tr-TR" sz="2800" dirty="0">
                <a:latin typeface="+mj-lt"/>
                <a:cs typeface="Arial" panose="020B0604020202020204" pitchFamily="34" charset="0"/>
              </a:rPr>
              <a:t> arası ve hafta sonu</a:t>
            </a:r>
          </a:p>
          <a:p>
            <a:pPr eaLnBrk="1" hangingPunct="1">
              <a:buClr>
                <a:srgbClr val="FF33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j-lt"/>
                <a:cs typeface="Arial" panose="020B0604020202020204" pitchFamily="34" charset="0"/>
              </a:rPr>
              <a:t>Doktora:  Hafta içi mesai saatleri içinde</a:t>
            </a:r>
          </a:p>
          <a:p>
            <a:pPr eaLnBrk="1" hangingPunct="1">
              <a:buClr>
                <a:srgbClr val="FF3300"/>
              </a:buClr>
              <a:buSzTx/>
              <a:buFontTx/>
              <a:buNone/>
            </a:pPr>
            <a:endParaRPr lang="tr-TR" altLang="tr-TR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35496" y="6093296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83568" y="223790"/>
            <a:ext cx="7246086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A.Ü. Gayrimenkul Eğitimi ve Araştırmaları</a:t>
            </a:r>
            <a:endParaRPr lang="tr-TR" sz="3200" dirty="0"/>
          </a:p>
        </p:txBody>
      </p:sp>
      <p:sp>
        <p:nvSpPr>
          <p:cNvPr id="14" name="Oval 13"/>
          <p:cNvSpPr/>
          <p:nvPr/>
        </p:nvSpPr>
        <p:spPr>
          <a:xfrm>
            <a:off x="3429000" y="2351928"/>
            <a:ext cx="2682875" cy="16197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GAYRİMENKUL GELİŞTİRME VE YÖNETİMİ</a:t>
            </a:r>
          </a:p>
        </p:txBody>
      </p:sp>
      <p:sp>
        <p:nvSpPr>
          <p:cNvPr id="15" name="Oval 14"/>
          <p:cNvSpPr/>
          <p:nvPr/>
        </p:nvSpPr>
        <p:spPr>
          <a:xfrm>
            <a:off x="2144099" y="970004"/>
            <a:ext cx="1533762" cy="117847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200" dirty="0">
                <a:solidFill>
                  <a:srgbClr val="C00000"/>
                </a:solidFill>
              </a:rPr>
              <a:t>İnşaat Mühendisliği</a:t>
            </a:r>
          </a:p>
        </p:txBody>
      </p:sp>
      <p:sp>
        <p:nvSpPr>
          <p:cNvPr id="16" name="Oval 15"/>
          <p:cNvSpPr/>
          <p:nvPr/>
        </p:nvSpPr>
        <p:spPr>
          <a:xfrm>
            <a:off x="3779912" y="943177"/>
            <a:ext cx="1589701" cy="106511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300" dirty="0">
                <a:solidFill>
                  <a:srgbClr val="C00000"/>
                </a:solidFill>
              </a:rPr>
              <a:t>Harita Mühendisliği</a:t>
            </a:r>
          </a:p>
        </p:txBody>
      </p:sp>
      <p:sp>
        <p:nvSpPr>
          <p:cNvPr id="17" name="Oval 16"/>
          <p:cNvSpPr/>
          <p:nvPr/>
        </p:nvSpPr>
        <p:spPr>
          <a:xfrm>
            <a:off x="5440551" y="1026598"/>
            <a:ext cx="1692275" cy="117587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200" dirty="0">
                <a:solidFill>
                  <a:srgbClr val="C00000"/>
                </a:solidFill>
              </a:rPr>
              <a:t>Jeoloji &amp; Jeofizik Mühendisliği</a:t>
            </a:r>
          </a:p>
        </p:txBody>
      </p:sp>
      <p:sp>
        <p:nvSpPr>
          <p:cNvPr id="18" name="Oval 17"/>
          <p:cNvSpPr/>
          <p:nvPr/>
        </p:nvSpPr>
        <p:spPr>
          <a:xfrm>
            <a:off x="6732588" y="1792504"/>
            <a:ext cx="1692275" cy="96223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solidFill>
                  <a:srgbClr val="C00000"/>
                </a:solidFill>
              </a:rPr>
              <a:t>Mimarlık</a:t>
            </a:r>
          </a:p>
        </p:txBody>
      </p:sp>
      <p:sp>
        <p:nvSpPr>
          <p:cNvPr id="19" name="Oval 18"/>
          <p:cNvSpPr/>
          <p:nvPr/>
        </p:nvSpPr>
        <p:spPr>
          <a:xfrm>
            <a:off x="6754813" y="2809219"/>
            <a:ext cx="1692275" cy="8909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200" dirty="0" smtClean="0">
                <a:solidFill>
                  <a:srgbClr val="C00000"/>
                </a:solidFill>
              </a:rPr>
              <a:t>Ziraat – Orman  </a:t>
            </a:r>
            <a:r>
              <a:rPr lang="tr-TR" sz="1200" dirty="0">
                <a:solidFill>
                  <a:srgbClr val="C00000"/>
                </a:solidFill>
              </a:rPr>
              <a:t>Mühendisliği</a:t>
            </a:r>
          </a:p>
        </p:txBody>
      </p:sp>
      <p:sp>
        <p:nvSpPr>
          <p:cNvPr id="20" name="Oval 19"/>
          <p:cNvSpPr/>
          <p:nvPr/>
        </p:nvSpPr>
        <p:spPr>
          <a:xfrm>
            <a:off x="6732588" y="3721700"/>
            <a:ext cx="1692275" cy="96270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200" dirty="0" smtClean="0">
                <a:solidFill>
                  <a:srgbClr val="C00000"/>
                </a:solidFill>
              </a:rPr>
              <a:t>Kimya  </a:t>
            </a:r>
            <a:r>
              <a:rPr lang="tr-TR" sz="1200" dirty="0">
                <a:solidFill>
                  <a:srgbClr val="C00000"/>
                </a:solidFill>
              </a:rPr>
              <a:t>Mühendisliği</a:t>
            </a:r>
          </a:p>
        </p:txBody>
      </p:sp>
      <p:sp>
        <p:nvSpPr>
          <p:cNvPr id="21" name="Oval 20"/>
          <p:cNvSpPr/>
          <p:nvPr/>
        </p:nvSpPr>
        <p:spPr>
          <a:xfrm>
            <a:off x="5963685" y="4625727"/>
            <a:ext cx="1692275" cy="88931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200" dirty="0" smtClean="0">
                <a:solidFill>
                  <a:srgbClr val="C00000"/>
                </a:solidFill>
              </a:rPr>
              <a:t>Elektrik –Elektronik Mühendisliği</a:t>
            </a:r>
            <a:endParaRPr lang="tr-TR" sz="1200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914401" y="2852954"/>
            <a:ext cx="1822450" cy="96945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300" dirty="0" smtClean="0">
                <a:solidFill>
                  <a:srgbClr val="C00000"/>
                </a:solidFill>
              </a:rPr>
              <a:t>Şehir ve Bölge Planlama </a:t>
            </a:r>
            <a:endParaRPr lang="tr-TR" sz="1300" dirty="0"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85143" y="3825364"/>
            <a:ext cx="1692275" cy="1175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200" dirty="0" smtClean="0">
                <a:solidFill>
                  <a:srgbClr val="C00000"/>
                </a:solidFill>
              </a:rPr>
              <a:t>İktisadi ve İdari Bilimler </a:t>
            </a:r>
            <a:endParaRPr lang="tr-TR" sz="1200" dirty="0">
              <a:solidFill>
                <a:srgbClr val="C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08586" y="4701095"/>
            <a:ext cx="1692275" cy="90558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200" dirty="0" smtClean="0">
                <a:solidFill>
                  <a:srgbClr val="C00000"/>
                </a:solidFill>
              </a:rPr>
              <a:t>Makine  </a:t>
            </a:r>
            <a:r>
              <a:rPr lang="tr-TR" sz="1200" dirty="0">
                <a:solidFill>
                  <a:srgbClr val="C00000"/>
                </a:solidFill>
              </a:rPr>
              <a:t>Mühendisliği</a:t>
            </a:r>
          </a:p>
        </p:txBody>
      </p:sp>
      <p:sp>
        <p:nvSpPr>
          <p:cNvPr id="30" name="Oval 29"/>
          <p:cNvSpPr/>
          <p:nvPr/>
        </p:nvSpPr>
        <p:spPr>
          <a:xfrm>
            <a:off x="2522536" y="4532527"/>
            <a:ext cx="1692275" cy="103761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200" dirty="0" smtClean="0">
                <a:solidFill>
                  <a:srgbClr val="C00000"/>
                </a:solidFill>
              </a:rPr>
              <a:t>Matematik – İstatistik- Ekonometri </a:t>
            </a:r>
            <a:endParaRPr lang="tr-TR" sz="1200" dirty="0">
              <a:solidFill>
                <a:srgbClr val="C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18015" y="1832136"/>
            <a:ext cx="1692275" cy="97708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solidFill>
                  <a:srgbClr val="C00000"/>
                </a:solidFill>
              </a:rPr>
              <a:t>Hukuk</a:t>
            </a:r>
          </a:p>
        </p:txBody>
      </p:sp>
      <p:cxnSp>
        <p:nvCxnSpPr>
          <p:cNvPr id="32" name="Düz Ok Bağlayıcısı 31"/>
          <p:cNvCxnSpPr>
            <a:stCxn id="14" idx="1"/>
            <a:endCxn id="15" idx="5"/>
          </p:cNvCxnSpPr>
          <p:nvPr/>
        </p:nvCxnSpPr>
        <p:spPr>
          <a:xfrm flipH="1" flipV="1">
            <a:off x="3453247" y="1975892"/>
            <a:ext cx="368651" cy="613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>
            <a:endCxn id="16" idx="4"/>
          </p:cNvCxnSpPr>
          <p:nvPr/>
        </p:nvCxnSpPr>
        <p:spPr>
          <a:xfrm flipV="1">
            <a:off x="4572000" y="2008292"/>
            <a:ext cx="2763" cy="438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>
            <a:endCxn id="17" idx="3"/>
          </p:cNvCxnSpPr>
          <p:nvPr/>
        </p:nvCxnSpPr>
        <p:spPr>
          <a:xfrm flipV="1">
            <a:off x="5440551" y="2030269"/>
            <a:ext cx="247828" cy="471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 flipV="1">
            <a:off x="5935680" y="2446531"/>
            <a:ext cx="963613" cy="506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/>
          <p:nvPr/>
        </p:nvCxnSpPr>
        <p:spPr>
          <a:xfrm>
            <a:off x="6124610" y="3325206"/>
            <a:ext cx="642938" cy="92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>
            <a:endCxn id="20" idx="2"/>
          </p:cNvCxnSpPr>
          <p:nvPr/>
        </p:nvCxnSpPr>
        <p:spPr>
          <a:xfrm>
            <a:off x="5791200" y="3758891"/>
            <a:ext cx="941388" cy="444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/>
          <p:cNvCxnSpPr/>
          <p:nvPr/>
        </p:nvCxnSpPr>
        <p:spPr>
          <a:xfrm>
            <a:off x="5426075" y="3905002"/>
            <a:ext cx="874713" cy="912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>
            <a:off x="4963448" y="3888275"/>
            <a:ext cx="61654" cy="866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Ok Bağlayıcısı 39"/>
          <p:cNvCxnSpPr>
            <a:endCxn id="30" idx="7"/>
          </p:cNvCxnSpPr>
          <p:nvPr/>
        </p:nvCxnSpPr>
        <p:spPr>
          <a:xfrm flipH="1">
            <a:off x="3966983" y="3938277"/>
            <a:ext cx="469528" cy="746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Ok Bağlayıcısı 40"/>
          <p:cNvCxnSpPr/>
          <p:nvPr/>
        </p:nvCxnSpPr>
        <p:spPr>
          <a:xfrm flipH="1">
            <a:off x="2895600" y="3751015"/>
            <a:ext cx="100330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Düz Ok Bağlayıcısı 41"/>
          <p:cNvCxnSpPr/>
          <p:nvPr/>
        </p:nvCxnSpPr>
        <p:spPr>
          <a:xfrm flipH="1">
            <a:off x="2759076" y="3443146"/>
            <a:ext cx="739774" cy="225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 flipH="1" flipV="1">
            <a:off x="2603533" y="2501372"/>
            <a:ext cx="1020731" cy="344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kdörtgen 43"/>
          <p:cNvSpPr/>
          <p:nvPr/>
        </p:nvSpPr>
        <p:spPr>
          <a:xfrm>
            <a:off x="806564" y="5661248"/>
            <a:ext cx="7518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buClr>
                <a:srgbClr val="990000"/>
              </a:buClr>
              <a:buFont typeface="Courier New" panose="02070309020205020404" pitchFamily="49" charset="0"/>
              <a:buChar char="o"/>
            </a:pPr>
            <a:r>
              <a:rPr lang="tr-TR" altLang="tr-TR" dirty="0" smtClean="0"/>
              <a:t> </a:t>
            </a:r>
            <a:r>
              <a:rPr lang="tr-TR" altLang="tr-TR" sz="2000" b="1" dirty="0"/>
              <a:t>İ</a:t>
            </a:r>
            <a:r>
              <a:rPr lang="tr-TR" altLang="tr-TR" sz="2000" b="1" dirty="0" smtClean="0"/>
              <a:t>şbirliği ve </a:t>
            </a:r>
            <a:r>
              <a:rPr lang="tr-TR" altLang="tr-TR" sz="2000" b="1" dirty="0" err="1"/>
              <a:t>İ</a:t>
            </a:r>
            <a:r>
              <a:rPr lang="tr-TR" altLang="tr-TR" sz="2000" b="1" dirty="0" err="1" smtClean="0"/>
              <a:t>nterdisipliner</a:t>
            </a:r>
            <a:r>
              <a:rPr lang="tr-TR" altLang="tr-TR" sz="2000" b="1" dirty="0" smtClean="0"/>
              <a:t> Yapı: </a:t>
            </a:r>
            <a:r>
              <a:rPr lang="tr-TR" altLang="tr-TR" sz="2000" b="1" dirty="0" smtClean="0">
                <a:solidFill>
                  <a:srgbClr val="C00000"/>
                </a:solidFill>
              </a:rPr>
              <a:t>Çeşitlilik Değer Katar!</a:t>
            </a:r>
            <a:endParaRPr lang="tr-TR" altLang="tr-T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7246086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A.Ü. Gayrimenkul Eğitimi ve Araştırmaları</a:t>
            </a:r>
            <a:endParaRPr lang="tr-TR" sz="32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64850" y="1178126"/>
            <a:ext cx="72199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82563" indent="-182563" eaLnBrk="1" hangingPunct="1">
              <a:buClr>
                <a:srgbClr val="FF33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b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Yüksek Lisans </a:t>
            </a:r>
            <a:r>
              <a:rPr lang="tr-TR" altLang="tr-TR" sz="2800" b="1" u="sng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Programları</a:t>
            </a:r>
            <a:r>
              <a:rPr lang="tr-TR" altLang="tr-TR" sz="2800" b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263525" indent="-263525" eaLnBrk="1" hangingPunct="1">
              <a:buClr>
                <a:srgbClr val="FF33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600" b="1" dirty="0">
                <a:latin typeface="+mn-lt"/>
                <a:cs typeface="Arial" panose="020B0604020202020204" pitchFamily="34" charset="0"/>
              </a:rPr>
              <a:t> Mühendis – Mimar – Plancı : % 53</a:t>
            </a:r>
          </a:p>
          <a:p>
            <a:pPr marL="263525" indent="-263525" eaLnBrk="1" hangingPunct="1">
              <a:buClr>
                <a:srgbClr val="FF33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600" b="1" dirty="0">
                <a:latin typeface="+mn-lt"/>
                <a:cs typeface="Arial" panose="020B0604020202020204" pitchFamily="34" charset="0"/>
              </a:rPr>
              <a:t> İİBF-Hukuk : % 39</a:t>
            </a:r>
          </a:p>
          <a:p>
            <a:pPr marL="263525" indent="-263525" eaLnBrk="1" hangingPunct="1">
              <a:buClr>
                <a:srgbClr val="FF33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600" b="1" dirty="0">
                <a:latin typeface="+mn-lt"/>
                <a:cs typeface="Arial" panose="020B0604020202020204" pitchFamily="34" charset="0"/>
              </a:rPr>
              <a:t> Diğerleri : % 8 </a:t>
            </a:r>
          </a:p>
          <a:p>
            <a:pPr marL="355600" indent="-355600" eaLnBrk="1" hangingPunct="1">
              <a:buClr>
                <a:srgbClr val="FF33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800" b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Doktora Programı:</a:t>
            </a:r>
          </a:p>
          <a:p>
            <a:pPr marL="263525" indent="-263525" eaLnBrk="1" hangingPunct="1">
              <a:buClr>
                <a:srgbClr val="FF3300"/>
              </a:buClr>
              <a:buSzTx/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tr-TR" altLang="tr-TR" sz="2600" b="1" dirty="0">
                <a:latin typeface="+mn-lt"/>
                <a:cs typeface="Arial" panose="020B0604020202020204" pitchFamily="34" charset="0"/>
              </a:rPr>
              <a:t> Mühendis – Mimar – Plancı : % 37</a:t>
            </a:r>
          </a:p>
          <a:p>
            <a:pPr marL="263525" indent="-263525" eaLnBrk="1" hangingPunct="1">
              <a:buClr>
                <a:srgbClr val="FF3300"/>
              </a:buClr>
              <a:buSzTx/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tr-TR" altLang="tr-TR" sz="2600" b="1" dirty="0">
                <a:latin typeface="+mn-lt"/>
                <a:cs typeface="Arial" panose="020B0604020202020204" pitchFamily="34" charset="0"/>
              </a:rPr>
              <a:t> İİBF-Hukuk : % 31</a:t>
            </a:r>
          </a:p>
          <a:p>
            <a:pPr marL="263525" indent="-263525" eaLnBrk="1" hangingPunct="1">
              <a:buClr>
                <a:srgbClr val="FF3300"/>
              </a:buClr>
              <a:buSzTx/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tr-TR" altLang="tr-TR" sz="2600" b="1" dirty="0" smtClean="0">
                <a:latin typeface="+mn-lt"/>
                <a:cs typeface="Arial" panose="020B0604020202020204" pitchFamily="34" charset="0"/>
              </a:rPr>
              <a:t>Gayrimenkul Geliştirme </a:t>
            </a:r>
            <a:r>
              <a:rPr lang="tr-TR" altLang="tr-TR" sz="2600" b="1" dirty="0">
                <a:latin typeface="+mn-lt"/>
                <a:cs typeface="Arial" panose="020B0604020202020204" pitchFamily="34" charset="0"/>
              </a:rPr>
              <a:t>: % 30</a:t>
            </a:r>
          </a:p>
          <a:p>
            <a:pPr marL="263525" indent="-263525" eaLnBrk="1" hangingPunct="1">
              <a:buClr>
                <a:srgbClr val="FF3300"/>
              </a:buClr>
              <a:buSzTx/>
              <a:buFont typeface="Courier New" panose="02070309020205020404" pitchFamily="49" charset="0"/>
              <a:buChar char="o"/>
              <a:tabLst>
                <a:tab pos="263525" algn="l"/>
              </a:tabLst>
            </a:pPr>
            <a:r>
              <a:rPr lang="tr-TR" altLang="tr-TR" sz="2600" b="1" dirty="0">
                <a:latin typeface="+mn-lt"/>
                <a:cs typeface="Arial" panose="020B0604020202020204" pitchFamily="34" charset="0"/>
              </a:rPr>
              <a:t> Diğerleri : % 2</a:t>
            </a:r>
          </a:p>
        </p:txBody>
      </p:sp>
    </p:spTree>
    <p:extLst>
      <p:ext uri="{BB962C8B-B14F-4D97-AF65-F5344CB8AC3E}">
        <p14:creationId xmlns:p14="http://schemas.microsoft.com/office/powerpoint/2010/main" val="20973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Dikdörtgen 15"/>
          <p:cNvSpPr/>
          <p:nvPr/>
        </p:nvSpPr>
        <p:spPr>
          <a:xfrm>
            <a:off x="983492" y="570477"/>
            <a:ext cx="7632647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Kapsam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Dünyada Gayrimenkul 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Geliştirme ve Yönetimi </a:t>
            </a: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Eğitimi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Gayrimenkul Geliştirme ve Yönetimi Bölümü 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Mezunlarının </a:t>
            </a: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Değerleme 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Sistemindeki </a:t>
            </a: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Yeri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Değerleme Eğitimi ve Mesleki Kurumları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Türkiye’de Akreditasyon Çalışmaları ve Etkileri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Hedef ve Beklentiler </a:t>
            </a:r>
            <a:endParaRPr lang="tr-T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536943" y="564259"/>
            <a:ext cx="7246086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A.Ü. Gayrimenkul Eğitimi ve Araştırmaları</a:t>
            </a:r>
            <a:endParaRPr lang="tr-TR" sz="32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55576" y="1084994"/>
            <a:ext cx="7560840" cy="469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42900" indent="-342900" eaLnBrk="1" hangingPunct="1">
              <a:spcBef>
                <a:spcPts val="200"/>
              </a:spcBef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sz="2000" dirty="0" smtClean="0">
                <a:latin typeface="+mn-lt"/>
                <a:cs typeface="Arial" panose="020B0604020202020204" pitchFamily="34" charset="0"/>
              </a:rPr>
              <a:t>Kamu ve özel kurumlarla güçlü işbirliği </a:t>
            </a:r>
            <a:endParaRPr lang="tr-TR" altLang="tr-TR" sz="2000" dirty="0">
              <a:latin typeface="+mn-lt"/>
              <a:cs typeface="Arial" panose="020B0604020202020204" pitchFamily="34" charset="0"/>
            </a:endParaRPr>
          </a:p>
          <a:p>
            <a:pPr marL="263525" indent="-263525" eaLnBrk="1" hangingPunct="1">
              <a:spcBef>
                <a:spcPts val="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+mn-lt"/>
                <a:cs typeface="Arial" panose="020B0604020202020204" pitchFamily="34" charset="0"/>
              </a:rPr>
              <a:t> Türkiye Belediyeler Birliği</a:t>
            </a:r>
          </a:p>
          <a:p>
            <a:pPr marL="263525" indent="-263525" eaLnBrk="1" hangingPunct="1">
              <a:spcBef>
                <a:spcPts val="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+mn-lt"/>
                <a:cs typeface="Arial" panose="020B0604020202020204" pitchFamily="34" charset="0"/>
              </a:rPr>
              <a:t> Tapu ve Kadastro Genel Müdürlüğü</a:t>
            </a:r>
          </a:p>
          <a:p>
            <a:pPr marL="263525" indent="-263525" eaLnBrk="1" hangingPunct="1">
              <a:spcBef>
                <a:spcPts val="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+mn-lt"/>
                <a:cs typeface="Arial" panose="020B0604020202020204" pitchFamily="34" charset="0"/>
              </a:rPr>
              <a:t> Milli Emlak Genel </a:t>
            </a:r>
            <a:r>
              <a:rPr lang="tr-TR" altLang="tr-TR" sz="2000" dirty="0" smtClean="0">
                <a:latin typeface="+mn-lt"/>
                <a:cs typeface="Arial" panose="020B0604020202020204" pitchFamily="34" charset="0"/>
              </a:rPr>
              <a:t>Müdürlüğü</a:t>
            </a:r>
          </a:p>
          <a:p>
            <a:pPr marL="263525" indent="-263525" eaLnBrk="1" hangingPunct="1">
              <a:spcBef>
                <a:spcPts val="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000" dirty="0" smtClean="0">
                <a:latin typeface="+mn-lt"/>
                <a:cs typeface="Arial" panose="020B0604020202020204" pitchFamily="34" charset="0"/>
              </a:rPr>
              <a:t>Çevre ve Şehircilik Bakanlığı</a:t>
            </a:r>
          </a:p>
          <a:p>
            <a:pPr marL="263525" indent="-263525" eaLnBrk="1" hangingPunct="1">
              <a:spcBef>
                <a:spcPts val="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000" dirty="0" smtClean="0">
                <a:latin typeface="+mn-lt"/>
                <a:cs typeface="Arial" panose="020B0604020202020204" pitchFamily="34" charset="0"/>
              </a:rPr>
              <a:t>Bilim Sanayi ve Teknoloji Bakanlığı</a:t>
            </a:r>
          </a:p>
          <a:p>
            <a:pPr marL="263525" indent="-263525" eaLnBrk="1" hangingPunct="1">
              <a:spcBef>
                <a:spcPts val="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000" dirty="0" smtClean="0">
                <a:latin typeface="+mn-lt"/>
                <a:cs typeface="Arial" panose="020B0604020202020204" pitchFamily="34" charset="0"/>
              </a:rPr>
              <a:t>Özelleştirme İdaresi Başkanlığı </a:t>
            </a:r>
          </a:p>
          <a:p>
            <a:pPr marL="263525" indent="-263525" eaLnBrk="1" hangingPunct="1">
              <a:spcBef>
                <a:spcPts val="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 smtClean="0">
                <a:latin typeface="+mn-lt"/>
                <a:cs typeface="Arial" panose="020B0604020202020204" pitchFamily="34" charset="0"/>
              </a:rPr>
              <a:t>İller Bankası Genel Müdürlüğü</a:t>
            </a:r>
          </a:p>
          <a:p>
            <a:pPr marL="263525" indent="-263525" eaLnBrk="1" hangingPunct="1">
              <a:spcBef>
                <a:spcPts val="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 smtClean="0">
                <a:latin typeface="+mn-lt"/>
                <a:cs typeface="Arial" panose="020B0604020202020204" pitchFamily="34" charset="0"/>
              </a:rPr>
              <a:t> EÜAŞ Genel Müdürlüğü</a:t>
            </a:r>
          </a:p>
          <a:p>
            <a:pPr marL="263525" indent="-263525" eaLnBrk="1" hangingPunct="1">
              <a:spcBef>
                <a:spcPts val="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000" dirty="0" smtClean="0">
                <a:latin typeface="+mn-lt"/>
                <a:cs typeface="Arial" panose="020B0604020202020204" pitchFamily="34" charset="0"/>
              </a:rPr>
              <a:t>DASK- Doğal Afet Sigortaları Kurumu</a:t>
            </a:r>
          </a:p>
          <a:p>
            <a:pPr marL="263525" indent="-263525" eaLnBrk="1" hangingPunct="1">
              <a:spcBef>
                <a:spcPts val="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 smtClean="0">
                <a:latin typeface="+mn-lt"/>
                <a:cs typeface="Arial" panose="020B0604020202020204" pitchFamily="34" charset="0"/>
              </a:rPr>
              <a:t> TDUB-Belediyeler-GYODER- Organize Sanayi Bölgeleri</a:t>
            </a:r>
          </a:p>
          <a:p>
            <a:pPr marL="263525" indent="-263525" eaLnBrk="1" hangingPunct="1">
              <a:spcBef>
                <a:spcPts val="2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000" dirty="0">
                <a:latin typeface="+mn-lt"/>
                <a:cs typeface="Arial" panose="020B0604020202020204" pitchFamily="34" charset="0"/>
              </a:rPr>
              <a:t>Diğerleri</a:t>
            </a:r>
          </a:p>
          <a:p>
            <a:pPr marL="342900" indent="-342900" eaLnBrk="1" hangingPunct="1">
              <a:spcBef>
                <a:spcPts val="200"/>
              </a:spcBef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sz="2000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Kurumsal işbirliği – Danışma kurulu </a:t>
            </a:r>
          </a:p>
          <a:p>
            <a:pPr marL="342900" indent="-342900" eaLnBrk="1" hangingPunct="1">
              <a:spcBef>
                <a:spcPts val="200"/>
              </a:spcBef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sz="2000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DTATB-Yabancı öğrenci projesi</a:t>
            </a:r>
          </a:p>
        </p:txBody>
      </p:sp>
    </p:spTree>
    <p:extLst>
      <p:ext uri="{BB962C8B-B14F-4D97-AF65-F5344CB8AC3E}">
        <p14:creationId xmlns:p14="http://schemas.microsoft.com/office/powerpoint/2010/main" val="26554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899592" y="993628"/>
            <a:ext cx="7643812" cy="49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55600" indent="-355600" algn="just" eaLnBrk="1" hangingPunct="1">
              <a:spcBef>
                <a:spcPts val="3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3000" b="1" dirty="0" smtClean="0">
                <a:solidFill>
                  <a:srgbClr val="FF0000"/>
                </a:solidFill>
                <a:latin typeface="+mn-lt"/>
              </a:rPr>
              <a:t> Ankara Üniversitesi </a:t>
            </a:r>
          </a:p>
          <a:p>
            <a:pPr marL="355600" indent="-355600" algn="just" eaLnBrk="1" hangingPunct="1">
              <a:spcBef>
                <a:spcPts val="3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3000" dirty="0" smtClean="0">
                <a:latin typeface="+mn-lt"/>
                <a:cs typeface="Arial" panose="020B0604020202020204" pitchFamily="34" charset="0"/>
              </a:rPr>
              <a:t>Bilimsel </a:t>
            </a:r>
            <a:r>
              <a:rPr lang="tr-TR" altLang="tr-TR" sz="3000" dirty="0">
                <a:latin typeface="+mn-lt"/>
                <a:cs typeface="Arial" panose="020B0604020202020204" pitchFamily="34" charset="0"/>
              </a:rPr>
              <a:t>Hazırlık Dersleri- 8 Adet</a:t>
            </a:r>
          </a:p>
          <a:p>
            <a:pPr marL="355600" indent="-355600" algn="just" eaLnBrk="1" hangingPunct="1">
              <a:spcBef>
                <a:spcPts val="3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3000" dirty="0">
                <a:latin typeface="+mn-lt"/>
                <a:cs typeface="Arial" panose="020B0604020202020204" pitchFamily="34" charset="0"/>
              </a:rPr>
              <a:t> Zorunlu Dersler – 4 Adet</a:t>
            </a:r>
          </a:p>
          <a:p>
            <a:pPr marL="355600" indent="-355600" algn="just" eaLnBrk="1" hangingPunct="1">
              <a:spcBef>
                <a:spcPts val="3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3000" dirty="0">
                <a:latin typeface="+mn-lt"/>
                <a:cs typeface="Arial" panose="020B0604020202020204" pitchFamily="34" charset="0"/>
              </a:rPr>
              <a:t> Seçmeli Dersler – 60</a:t>
            </a:r>
            <a:r>
              <a:rPr lang="tr-TR" altLang="tr-TR" dirty="0">
                <a:latin typeface="+mn-lt"/>
                <a:cs typeface="Arial" panose="020B0604020202020204" pitchFamily="34" charset="0"/>
              </a:rPr>
              <a:t> Adet</a:t>
            </a:r>
          </a:p>
          <a:p>
            <a:pPr marL="355600" indent="-355600" algn="just" eaLnBrk="1" hangingPunct="1">
              <a:spcBef>
                <a:spcPts val="3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tr-TR" altLang="tr-TR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Mezuniyet Koşulları:</a:t>
            </a:r>
            <a:endParaRPr lang="tr-TR" altLang="tr-TR" sz="30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263525" indent="-263525" algn="just" eaLnBrk="1" hangingPunct="1">
              <a:spcBef>
                <a:spcPts val="3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30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>
                <a:latin typeface="+mn-lt"/>
                <a:cs typeface="Arial" panose="020B0604020202020204" pitchFamily="34" charset="0"/>
              </a:rPr>
              <a:t>Tezli YL: BHP Hariç </a:t>
            </a:r>
            <a:r>
              <a:rPr lang="tr-TR" altLang="tr-TR" sz="2800" dirty="0" err="1">
                <a:latin typeface="+mn-lt"/>
                <a:cs typeface="Arial" panose="020B0604020202020204" pitchFamily="34" charset="0"/>
              </a:rPr>
              <a:t>Min</a:t>
            </a: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21 Kredi + Tez</a:t>
            </a:r>
          </a:p>
          <a:p>
            <a:pPr marL="263525" indent="-263525" algn="just" eaLnBrk="1" hangingPunct="1">
              <a:spcBef>
                <a:spcPts val="3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Tezsiz YL: BHP Hariç </a:t>
            </a:r>
            <a:r>
              <a:rPr lang="tr-TR" altLang="tr-TR" sz="2800" dirty="0" err="1">
                <a:latin typeface="+mn-lt"/>
                <a:cs typeface="Arial" panose="020B0604020202020204" pitchFamily="34" charset="0"/>
              </a:rPr>
              <a:t>Min</a:t>
            </a: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 35 Kredi + Proje</a:t>
            </a:r>
          </a:p>
          <a:p>
            <a:pPr marL="263525" indent="-263525" algn="just" eaLnBrk="1" hangingPunct="1">
              <a:spcBef>
                <a:spcPts val="3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Doktora : BHP Hariç </a:t>
            </a:r>
            <a:r>
              <a:rPr lang="tr-TR" altLang="tr-TR" sz="2800" dirty="0" err="1">
                <a:latin typeface="+mn-lt"/>
                <a:cs typeface="Arial" panose="020B0604020202020204" pitchFamily="34" charset="0"/>
              </a:rPr>
              <a:t>Min</a:t>
            </a: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30 Kredi + Tez </a:t>
            </a:r>
            <a:endParaRPr lang="tr-TR" altLang="tr-TR" sz="2800" dirty="0" smtClean="0"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3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8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Lisansüstü Akreditasyon Koşulları : </a:t>
            </a:r>
          </a:p>
          <a:p>
            <a:pPr marL="182563" indent="-182563" algn="just" eaLnBrk="1" hangingPunct="1">
              <a:spcBef>
                <a:spcPts val="3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180 ECTS /3.600 </a:t>
            </a:r>
            <a:r>
              <a:rPr lang="tr-TR" altLang="tr-TR" sz="2800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study</a:t>
            </a:r>
            <a:r>
              <a:rPr lang="tr-TR" altLang="tr-TR" sz="28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err="1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hours</a:t>
            </a:r>
            <a:endParaRPr lang="tr-TR" altLang="tr-TR" sz="2800" dirty="0" smtClean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Dikdörtgen 13"/>
          <p:cNvSpPr/>
          <p:nvPr/>
        </p:nvSpPr>
        <p:spPr>
          <a:xfrm>
            <a:off x="536943" y="564259"/>
            <a:ext cx="7177349" cy="46166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Lisansüstü Eğitimi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845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11560" y="620688"/>
            <a:ext cx="7246086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A.Ü. Gayrimenkul Eğitimi ve Araştırmaları</a:t>
            </a:r>
            <a:endParaRPr lang="tr-TR" sz="3200" dirty="0"/>
          </a:p>
        </p:txBody>
      </p:sp>
      <p:sp>
        <p:nvSpPr>
          <p:cNvPr id="15" name="İçerik Yer Tutucusu 2"/>
          <p:cNvSpPr>
            <a:spLocks noGrp="1"/>
          </p:cNvSpPr>
          <p:nvPr>
            <p:ph idx="1"/>
          </p:nvPr>
        </p:nvSpPr>
        <p:spPr>
          <a:xfrm>
            <a:off x="894790" y="1227682"/>
            <a:ext cx="7543800" cy="347240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>
                <a:effectLst/>
                <a:cs typeface="Arial" panose="020B0604020202020204" pitchFamily="34" charset="0"/>
              </a:rPr>
              <a:t> Lisans Bursları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>
                <a:effectLst/>
                <a:cs typeface="Arial" panose="020B0604020202020204" pitchFamily="34" charset="0"/>
              </a:rPr>
              <a:t> Lisansüstü Bursları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 err="1" smtClean="0">
                <a:effectLst/>
                <a:cs typeface="Arial" panose="020B0604020202020204" pitchFamily="34" charset="0"/>
              </a:rPr>
              <a:t>İbni</a:t>
            </a:r>
            <a:r>
              <a:rPr lang="tr-TR" altLang="tr-TR" sz="2800" dirty="0" smtClean="0">
                <a:effectLst/>
                <a:cs typeface="Arial" panose="020B0604020202020204" pitchFamily="34" charset="0"/>
              </a:rPr>
              <a:t> Haldun Sosyal Bilimler Burs Programı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 smtClean="0">
                <a:effectLst/>
                <a:cs typeface="Arial" panose="020B0604020202020204" pitchFamily="34" charset="0"/>
              </a:rPr>
              <a:t>http://www.turkiyebursları.gov.tr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>
                <a:effectLst/>
                <a:cs typeface="Arial" panose="020B0604020202020204" pitchFamily="34" charset="0"/>
              </a:rPr>
              <a:t> Branş Bursları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>
                <a:effectLst/>
                <a:cs typeface="Arial" panose="020B0604020202020204" pitchFamily="34" charset="0"/>
              </a:rPr>
              <a:t> Kısa Dönemli Burslar</a:t>
            </a:r>
          </a:p>
        </p:txBody>
      </p:sp>
    </p:spTree>
    <p:extLst>
      <p:ext uri="{BB962C8B-B14F-4D97-AF65-F5344CB8AC3E}">
        <p14:creationId xmlns:p14="http://schemas.microsoft.com/office/powerpoint/2010/main" val="26575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531615" y="353067"/>
            <a:ext cx="7246086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A.Ü. Gayrimenkul Eğitimi ve Araştırmaları</a:t>
            </a:r>
            <a:endParaRPr lang="tr-TR" sz="32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5576" y="812899"/>
            <a:ext cx="7488336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en-US" sz="3200" cap="all" dirty="0" smtClean="0">
                <a:latin typeface="+mn-lt"/>
                <a:cs typeface="Times New Roman" pitchFamily="18" charset="0"/>
              </a:rPr>
              <a:t> </a:t>
            </a:r>
            <a:r>
              <a:rPr lang="tr-TR" altLang="en-US" sz="3200" cap="all" dirty="0" err="1" smtClean="0">
                <a:latin typeface="+mn-lt"/>
                <a:cs typeface="Times New Roman" pitchFamily="18" charset="0"/>
              </a:rPr>
              <a:t>ubf</a:t>
            </a:r>
            <a:r>
              <a:rPr lang="tr-TR" altLang="en-US" sz="3200" dirty="0" smtClean="0">
                <a:latin typeface="+mn-lt"/>
                <a:cs typeface="Times New Roman" pitchFamily="18" charset="0"/>
              </a:rPr>
              <a:t> Gayrimenkul Geliştirme ve Yönetimi Bölümü Lisans Programı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en-US" sz="28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800" dirty="0" smtClean="0">
                <a:latin typeface="+mn-lt"/>
                <a:cs typeface="Times New Roman" pitchFamily="18" charset="0"/>
              </a:rPr>
              <a:t>2016-2017 eğitim yılı güz dönemi öğrenci alımı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en-US" sz="28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800" dirty="0" smtClean="0">
                <a:latin typeface="+mn-lt"/>
                <a:cs typeface="Times New Roman" pitchFamily="18" charset="0"/>
              </a:rPr>
              <a:t>I. Öğretim Programı : 41 kişi	       </a:t>
            </a:r>
            <a:r>
              <a:rPr lang="tr-TR" altLang="en-US" sz="2800" dirty="0" smtClean="0">
                <a:latin typeface="+mn-lt"/>
                <a:cs typeface="Times New Roman" pitchFamily="18" charset="0"/>
              </a:rPr>
              <a:t> </a:t>
            </a:r>
            <a:r>
              <a:rPr lang="tr-TR" altLang="en-US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52 </a:t>
            </a:r>
            <a:r>
              <a:rPr lang="tr-TR" altLang="en-US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+ 15 kişi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en-US" sz="28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800" dirty="0" smtClean="0">
                <a:latin typeface="+mn-lt"/>
                <a:cs typeface="Times New Roman" pitchFamily="18" charset="0"/>
              </a:rPr>
              <a:t>II. Öğretim Programı : 41 kişi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en-US" sz="22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200" dirty="0" smtClean="0">
                <a:latin typeface="+mn-lt"/>
                <a:cs typeface="Times New Roman" pitchFamily="18" charset="0"/>
              </a:rPr>
              <a:t>Yer: </a:t>
            </a:r>
            <a:r>
              <a:rPr lang="en-GB" sz="2200" b="1" dirty="0">
                <a:latin typeface="+mn-lt"/>
              </a:rPr>
              <a:t>50.Yıl </a:t>
            </a:r>
            <a:r>
              <a:rPr lang="en-GB" sz="2200" b="1" dirty="0" err="1">
                <a:latin typeface="+mn-lt"/>
              </a:rPr>
              <a:t>Mahallesi</a:t>
            </a:r>
            <a:r>
              <a:rPr lang="en-GB" sz="2200" b="1" dirty="0">
                <a:latin typeface="+mn-lt"/>
              </a:rPr>
              <a:t> </a:t>
            </a:r>
            <a:r>
              <a:rPr lang="en-GB" sz="2200" b="1" dirty="0" err="1">
                <a:latin typeface="+mn-lt"/>
              </a:rPr>
              <a:t>Münzeviler</a:t>
            </a:r>
            <a:r>
              <a:rPr lang="en-GB" sz="2200" b="1" dirty="0">
                <a:latin typeface="+mn-lt"/>
              </a:rPr>
              <a:t> </a:t>
            </a:r>
            <a:r>
              <a:rPr lang="en-GB" sz="2200" b="1" dirty="0" err="1" smtClean="0">
                <a:latin typeface="+mn-lt"/>
              </a:rPr>
              <a:t>Caddesi</a:t>
            </a:r>
            <a:r>
              <a:rPr lang="tr-TR" sz="2200" b="1" dirty="0" smtClean="0">
                <a:latin typeface="+mn-lt"/>
              </a:rPr>
              <a:t>,</a:t>
            </a:r>
            <a:r>
              <a:rPr lang="en-GB" sz="2200" b="1" dirty="0" smtClean="0">
                <a:latin typeface="+mn-lt"/>
              </a:rPr>
              <a:t> </a:t>
            </a:r>
            <a:r>
              <a:rPr lang="en-GB" sz="2200" b="1" dirty="0" err="1" smtClean="0">
                <a:latin typeface="+mn-lt"/>
              </a:rPr>
              <a:t>Akdere</a:t>
            </a:r>
            <a:r>
              <a:rPr lang="tr-TR" sz="2200" b="1" dirty="0" smtClean="0">
                <a:latin typeface="+mn-lt"/>
              </a:rPr>
              <a:t>-</a:t>
            </a:r>
            <a:r>
              <a:rPr lang="en-GB" sz="2200" b="1" dirty="0" err="1" smtClean="0">
                <a:latin typeface="+mn-lt"/>
              </a:rPr>
              <a:t>Çankaya</a:t>
            </a:r>
            <a:endParaRPr lang="tr-TR" sz="2200" b="1" dirty="0" smtClean="0">
              <a:latin typeface="+mn-lt"/>
            </a:endParaRPr>
          </a:p>
          <a:p>
            <a:pPr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en-US" sz="24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5.000 m</a:t>
            </a:r>
            <a:r>
              <a:rPr lang="tr-TR" altLang="en-US" sz="2400" baseline="30000" dirty="0" smtClean="0">
                <a:latin typeface="+mn-lt"/>
                <a:cs typeface="Times New Roman" pitchFamily="18" charset="0"/>
              </a:rPr>
              <a:t>2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 kapalı alan, sınıflar, stüdyo ve laboratuvarlar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>
            <a:off x="5292080" y="2636912"/>
            <a:ext cx="720080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" y="0"/>
            <a:ext cx="5916149" cy="436510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0"/>
            <a:ext cx="3923928" cy="340161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645" y="4488197"/>
            <a:ext cx="3317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800000"/>
              </a:buClr>
            </a:pPr>
            <a:r>
              <a:rPr lang="tr-TR" altLang="en-US" sz="2000" b="1" dirty="0" smtClean="0">
                <a:cs typeface="Times New Roman" pitchFamily="18" charset="0"/>
              </a:rPr>
              <a:t>TC Çevre ve Şehircilik Bakanı </a:t>
            </a:r>
            <a:r>
              <a:rPr lang="tr-TR" altLang="en-US" sz="2000" b="1" dirty="0" err="1" smtClean="0">
                <a:cs typeface="Times New Roman" pitchFamily="18" charset="0"/>
              </a:rPr>
              <a:t>Özhaseki</a:t>
            </a:r>
            <a:r>
              <a:rPr lang="tr-TR" altLang="en-US" sz="2000" b="1" dirty="0" smtClean="0">
                <a:cs typeface="Times New Roman" pitchFamily="18" charset="0"/>
              </a:rPr>
              <a:t>, UBF Açılış Töreni, 23 Eylül 2016, Ankara. </a:t>
            </a:r>
            <a:endParaRPr lang="tr-TR" altLang="en-US" sz="2000" b="1" dirty="0"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01616"/>
            <a:ext cx="588328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19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827584" y="1412776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Uzaktan Algılama ve GIS Laboratuvarı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 kişi</a:t>
            </a:r>
          </a:p>
          <a:p>
            <a:pPr marL="182563" indent="-182563"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ERDAS, </a:t>
            </a: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ArcGIS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Netcad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 gibi GIS yazılımları mevcut </a:t>
            </a:r>
          </a:p>
          <a:p>
            <a:pPr marL="182563" indent="-182563"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Ø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Autocad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2563" indent="-182563"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Ø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SPSS, ARGUS</a:t>
            </a:r>
          </a:p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İnşaat Malzemeleri Stüdyosu</a:t>
            </a:r>
          </a:p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Ölçme Bilgi Stüdyosu </a:t>
            </a:r>
          </a:p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Öğrenci çalışma ofisleri</a:t>
            </a:r>
          </a:p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Derslikler – 9 adet</a:t>
            </a:r>
          </a:p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Konferans salonu </a:t>
            </a:r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13"/>
          <p:cNvSpPr/>
          <p:nvPr/>
        </p:nvSpPr>
        <p:spPr>
          <a:xfrm>
            <a:off x="611561" y="476672"/>
            <a:ext cx="7632848" cy="95410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Bölümü Mekanları ve Olanakları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795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1"/>
            <a:ext cx="5364088" cy="417646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2064" y="5085185"/>
            <a:ext cx="4395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buClr>
                <a:srgbClr val="800000"/>
              </a:buClr>
              <a:buSzTx/>
            </a:pPr>
            <a:r>
              <a:rPr lang="tr-TR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Uzaktan Algılama ve GIS Laboratuvarı </a:t>
            </a:r>
            <a:endParaRPr lang="tr-TR" alt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423063" y="5085185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buClr>
                <a:srgbClr val="800000"/>
              </a:buClr>
              <a:buSzTx/>
            </a:pPr>
            <a:r>
              <a:rPr lang="tr-TR" alt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Çalışma Ofisi </a:t>
            </a:r>
            <a:endParaRPr lang="tr-TR" alt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63" y="908720"/>
            <a:ext cx="3720938" cy="4176465"/>
          </a:xfrm>
          <a:prstGeom prst="rect">
            <a:avLst/>
          </a:prstGeom>
        </p:spPr>
      </p:pic>
      <p:sp>
        <p:nvSpPr>
          <p:cNvPr id="11" name="Dikdörtgen 13"/>
          <p:cNvSpPr/>
          <p:nvPr/>
        </p:nvSpPr>
        <p:spPr>
          <a:xfrm>
            <a:off x="323528" y="62334"/>
            <a:ext cx="7632848" cy="95410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Bölümü Mekanları ve Olanakları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679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1"/>
            <a:ext cx="4716016" cy="3600401"/>
          </a:xfrm>
          <a:prstGeom prst="rect">
            <a:avLst/>
          </a:prstGeom>
        </p:spPr>
      </p:pic>
      <p:pic>
        <p:nvPicPr>
          <p:cNvPr id="10" name="Resim 9" descr="C:\Users\HARUN\Downloads\20170110_0910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0695" y="1111434"/>
            <a:ext cx="4635133" cy="432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4788023" cy="3219821"/>
          </a:xfrm>
          <a:prstGeom prst="rect">
            <a:avLst/>
          </a:prstGeom>
        </p:spPr>
      </p:pic>
      <p:sp>
        <p:nvSpPr>
          <p:cNvPr id="6" name="Dikdörtgen 13"/>
          <p:cNvSpPr/>
          <p:nvPr/>
        </p:nvSpPr>
        <p:spPr>
          <a:xfrm>
            <a:off x="611560" y="0"/>
            <a:ext cx="7632848" cy="95410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Bölümü Mekanları ve Olanakları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181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55576" y="980728"/>
            <a:ext cx="7690023" cy="455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700" kern="0" dirty="0" smtClean="0">
                <a:latin typeface="+mj-lt"/>
                <a:cs typeface="Arial" pitchFamily="34" charset="0"/>
              </a:rPr>
              <a:t> </a:t>
            </a:r>
            <a:r>
              <a:rPr lang="tr-TR" sz="2600" kern="0" dirty="0" smtClean="0">
                <a:latin typeface="+mj-lt"/>
                <a:cs typeface="Arial" pitchFamily="34" charset="0"/>
              </a:rPr>
              <a:t>A.Ü. Uygulamalı Bilimler Fakültesi Gayrimenkul Geliştirme ve Yönetimi Lisans Programının Özellikleri: </a:t>
            </a:r>
          </a:p>
          <a:p>
            <a:pPr marL="263525" indent="-263525" algn="just" eaLnBrk="0" hangingPunct="0">
              <a:spcBef>
                <a:spcPts val="6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tr-TR" sz="2600" kern="0" dirty="0" smtClean="0">
                <a:latin typeface="+mj-lt"/>
                <a:cs typeface="Arial" pitchFamily="34" charset="0"/>
              </a:rPr>
              <a:t>TM3 Puanı ve hedef 400 puan ve üzeri</a:t>
            </a:r>
          </a:p>
          <a:p>
            <a:pPr marL="263525" indent="-263525" algn="just" eaLnBrk="0" hangingPunct="0">
              <a:spcBef>
                <a:spcPts val="6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tr-TR" sz="2600" kern="0" dirty="0" smtClean="0">
                <a:latin typeface="+mj-lt"/>
                <a:cs typeface="Arial" pitchFamily="34" charset="0"/>
              </a:rPr>
              <a:t>İlk 30.000’den gelen öğrencilere 800 TL/ay ve üzeri burs imkanı</a:t>
            </a:r>
          </a:p>
          <a:p>
            <a:pPr marL="263525" indent="-263525" algn="just" eaLnBrk="0" hangingPunct="0">
              <a:spcBef>
                <a:spcPts val="6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tr-TR" sz="2600" kern="0" dirty="0" smtClean="0">
                <a:latin typeface="+mj-lt"/>
                <a:cs typeface="Arial" pitchFamily="34" charset="0"/>
              </a:rPr>
              <a:t>Yüksek başarılı ve anne/babası işsiz olan 4 öğrenciye ayrıca yurt bursu</a:t>
            </a:r>
          </a:p>
          <a:p>
            <a:pPr marL="263525" indent="-263525" algn="just" eaLnBrk="0" hangingPunct="0">
              <a:spcBef>
                <a:spcPts val="6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tr-TR" sz="2600" kern="0" dirty="0" smtClean="0">
                <a:latin typeface="+mj-lt"/>
                <a:cs typeface="Arial" pitchFamily="34" charset="0"/>
              </a:rPr>
              <a:t>TÖMER’de ücretsiz dil eğitimi</a:t>
            </a:r>
          </a:p>
          <a:p>
            <a:pPr marL="263525" indent="-263525" algn="just" eaLnBrk="0" hangingPunct="0">
              <a:spcBef>
                <a:spcPts val="6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tr-TR" sz="2600" kern="0" dirty="0" smtClean="0">
                <a:latin typeface="+mj-lt"/>
                <a:cs typeface="Arial" pitchFamily="34" charset="0"/>
              </a:rPr>
              <a:t>Yurt dışı staj ve </a:t>
            </a:r>
            <a:r>
              <a:rPr lang="tr-TR" sz="2600" kern="0" dirty="0" err="1" smtClean="0">
                <a:latin typeface="+mj-lt"/>
                <a:cs typeface="Arial" pitchFamily="34" charset="0"/>
              </a:rPr>
              <a:t>Erasmus</a:t>
            </a:r>
            <a:r>
              <a:rPr lang="tr-TR" sz="2600" kern="0" dirty="0" smtClean="0">
                <a:latin typeface="+mj-lt"/>
                <a:cs typeface="Arial" pitchFamily="34" charset="0"/>
              </a:rPr>
              <a:t> ve diğer  değişim programları</a:t>
            </a:r>
          </a:p>
          <a:p>
            <a:pPr marL="263525" indent="-263525" algn="just" eaLnBrk="0" hangingPunct="0">
              <a:spcBef>
                <a:spcPts val="6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tr-TR" sz="2600" kern="0" dirty="0" smtClean="0">
                <a:latin typeface="+mj-lt"/>
                <a:cs typeface="Arial" pitchFamily="34" charset="0"/>
              </a:rPr>
              <a:t>190 AKTS – Akreditasyon Koşulları</a:t>
            </a:r>
            <a:endParaRPr lang="tr-TR" sz="2600" kern="0" dirty="0">
              <a:latin typeface="+mj-lt"/>
              <a:cs typeface="Arial" pitchFamily="34" charset="0"/>
            </a:endParaRPr>
          </a:p>
        </p:txBody>
      </p:sp>
      <p:sp>
        <p:nvSpPr>
          <p:cNvPr id="15" name="Dikdörtgen 13"/>
          <p:cNvSpPr/>
          <p:nvPr/>
        </p:nvSpPr>
        <p:spPr>
          <a:xfrm>
            <a:off x="611560" y="535814"/>
            <a:ext cx="7632848" cy="52322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Lisans Eğitimi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841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Dikdörtgen 13"/>
          <p:cNvSpPr/>
          <p:nvPr/>
        </p:nvSpPr>
        <p:spPr>
          <a:xfrm>
            <a:off x="611560" y="535814"/>
            <a:ext cx="7632848" cy="95410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Lisans ve Lisansüstü Eğitim ve İşbirliği</a:t>
            </a:r>
            <a:endParaRPr lang="tr-TR" sz="28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823353" y="1420197"/>
            <a:ext cx="726144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q"/>
            </a:pPr>
            <a:r>
              <a:rPr lang="tr-TR" altLang="tr-TR" sz="28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b="1" dirty="0" smtClean="0">
                <a:latin typeface="+mn-lt"/>
                <a:cs typeface="Arial" panose="020B0604020202020204" pitchFamily="34" charset="0"/>
              </a:rPr>
              <a:t>Önemli Üniversitelerle öğrenci ve öğretim elemanı değişim programı</a:t>
            </a:r>
          </a:p>
          <a:p>
            <a:pPr algn="just">
              <a:spcBef>
                <a:spcPts val="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Almanya: </a:t>
            </a:r>
            <a:r>
              <a:rPr lang="tr-TR" altLang="tr-TR" sz="2800" dirty="0" err="1" smtClean="0">
                <a:latin typeface="+mn-lt"/>
                <a:cs typeface="Arial" panose="020B0604020202020204" pitchFamily="34" charset="0"/>
              </a:rPr>
              <a:t>Regensburg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 Üniversitesi </a:t>
            </a:r>
          </a:p>
          <a:p>
            <a:pPr algn="just">
              <a:spcBef>
                <a:spcPts val="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Almanya: Dresden Teknik Üniversitesi </a:t>
            </a:r>
          </a:p>
          <a:p>
            <a:pPr algn="just">
              <a:spcBef>
                <a:spcPts val="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Almanya: </a:t>
            </a:r>
            <a:r>
              <a:rPr lang="tr-TR" altLang="tr-TR" sz="2800" dirty="0" err="1" smtClean="0">
                <a:latin typeface="+mn-lt"/>
                <a:cs typeface="Arial" panose="020B0604020202020204" pitchFamily="34" charset="0"/>
              </a:rPr>
              <a:t>Leibniz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 Üniversitesi ve Enstitüleri </a:t>
            </a:r>
          </a:p>
          <a:p>
            <a:pPr algn="just">
              <a:spcBef>
                <a:spcPts val="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İngiltere: Kraliyet Tarım Üniversitesi </a:t>
            </a:r>
          </a:p>
          <a:p>
            <a:pPr algn="just">
              <a:spcBef>
                <a:spcPts val="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Rusya: Moskova Finans Üniversitesi </a:t>
            </a:r>
          </a:p>
          <a:p>
            <a:pPr algn="just">
              <a:spcBef>
                <a:spcPts val="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Diğerleri</a:t>
            </a:r>
          </a:p>
          <a:p>
            <a:pPr algn="just">
              <a:spcBef>
                <a:spcPts val="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Eğitimin bir dönem veya bir yılının yurt dışında tamamlanması </a:t>
            </a:r>
          </a:p>
        </p:txBody>
      </p:sp>
    </p:spTree>
    <p:extLst>
      <p:ext uri="{BB962C8B-B14F-4D97-AF65-F5344CB8AC3E}">
        <p14:creationId xmlns:p14="http://schemas.microsoft.com/office/powerpoint/2010/main" val="10516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683568" y="1052736"/>
            <a:ext cx="8208912" cy="440214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182563" indent="-182563"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2800" cap="none" dirty="0" smtClean="0">
                <a:cs typeface="Times New Roman" panose="02020603050405020304" pitchFamily="18" charset="0"/>
              </a:rPr>
              <a:t>Gayrimenkul ekonomisi ve yönetimi </a:t>
            </a:r>
          </a:p>
          <a:p>
            <a:pPr marL="182563" indent="-182563"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2800" cap="none" dirty="0" smtClean="0">
                <a:cs typeface="Times New Roman" panose="02020603050405020304" pitchFamily="18" charset="0"/>
              </a:rPr>
              <a:t>Gayrimenkul yatırımı ve finansı</a:t>
            </a:r>
          </a:p>
          <a:p>
            <a:pPr marL="182563" indent="-182563"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2800" cap="none" dirty="0" smtClean="0">
                <a:cs typeface="Times New Roman" panose="02020603050405020304" pitchFamily="18" charset="0"/>
              </a:rPr>
              <a:t>Gayrimenkul/işletme/</a:t>
            </a:r>
            <a:r>
              <a:rPr lang="tr-TR" sz="2800" cap="none" dirty="0" err="1" smtClean="0">
                <a:cs typeface="Times New Roman" panose="02020603050405020304" pitchFamily="18" charset="0"/>
              </a:rPr>
              <a:t>gayrimaddi</a:t>
            </a:r>
            <a:r>
              <a:rPr lang="tr-TR" sz="2800" cap="none" dirty="0" smtClean="0">
                <a:cs typeface="Times New Roman" panose="02020603050405020304" pitchFamily="18" charset="0"/>
              </a:rPr>
              <a:t> varlık/… değerleme </a:t>
            </a:r>
          </a:p>
          <a:p>
            <a:pPr marL="182563" indent="-182563"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2800" cap="none" dirty="0" smtClean="0">
                <a:cs typeface="Times New Roman" panose="02020603050405020304" pitchFamily="18" charset="0"/>
              </a:rPr>
              <a:t>Gayrimenkul geliştirme</a:t>
            </a:r>
          </a:p>
          <a:p>
            <a:pPr marL="182563" indent="-182563"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2800" dirty="0" smtClean="0">
                <a:cs typeface="Times New Roman" panose="02020603050405020304" pitchFamily="18" charset="0"/>
              </a:rPr>
              <a:t>Proje geliştirme ve yönetimi</a:t>
            </a:r>
            <a:endParaRPr lang="tr-TR" sz="2800" cap="none" dirty="0" smtClean="0">
              <a:cs typeface="Times New Roman" panose="02020603050405020304" pitchFamily="18" charset="0"/>
            </a:endParaRPr>
          </a:p>
          <a:p>
            <a:pPr marL="182563" indent="-182563"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2800" cap="none" dirty="0" smtClean="0"/>
              <a:t>Tesis ve kaynak yönetimi</a:t>
            </a:r>
          </a:p>
          <a:p>
            <a:pPr marL="182563" indent="-182563"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2800" dirty="0"/>
              <a:t> </a:t>
            </a:r>
            <a:r>
              <a:rPr lang="tr-TR" sz="2800" dirty="0" smtClean="0"/>
              <a:t>A</a:t>
            </a:r>
            <a:r>
              <a:rPr lang="tr-TR" sz="2800" cap="none" dirty="0" smtClean="0"/>
              <a:t>razi yönetimi </a:t>
            </a:r>
          </a:p>
          <a:p>
            <a:pPr marL="182563" indent="-182563">
              <a:spcBef>
                <a:spcPts val="30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2800" cap="none" dirty="0" smtClean="0"/>
              <a:t>Yaklaşık 100 yıllık geçmişi olan ve hızla gelişen </a:t>
            </a:r>
            <a:r>
              <a:rPr lang="tr-TR" sz="2800" cap="none" dirty="0" err="1" smtClean="0"/>
              <a:t>disiplinlerarası</a:t>
            </a:r>
            <a:r>
              <a:rPr lang="tr-TR" sz="2800" cap="none" dirty="0" smtClean="0"/>
              <a:t> çalışma alanı</a:t>
            </a:r>
          </a:p>
          <a:p>
            <a:pPr marL="0" indent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700" b="1" dirty="0" smtClean="0">
                <a:solidFill>
                  <a:srgbClr val="FF0000"/>
                </a:solidFill>
              </a:rPr>
              <a:t>Ü</a:t>
            </a:r>
            <a:r>
              <a:rPr lang="tr-TR" sz="2700" b="1" cap="none" dirty="0" smtClean="0">
                <a:solidFill>
                  <a:srgbClr val="FF0000"/>
                </a:solidFill>
              </a:rPr>
              <a:t>lkelere göre değişen iş / mesleki yapılan modelleri </a:t>
            </a:r>
            <a:endParaRPr lang="tr-TR" sz="2700" b="1" cap="none" dirty="0">
              <a:solidFill>
                <a:srgbClr val="FF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02504" y="558338"/>
            <a:ext cx="6893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Dünyada Gayrimenkul 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Uzmanlığı 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Dikdörtgen 13"/>
          <p:cNvSpPr/>
          <p:nvPr/>
        </p:nvSpPr>
        <p:spPr>
          <a:xfrm>
            <a:off x="611560" y="417117"/>
            <a:ext cx="7632848" cy="95410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Lisans ve Lisansüstü Eğitim ve İşbirliği</a:t>
            </a:r>
            <a:endParaRPr lang="tr-TR" sz="2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91580" y="1340768"/>
            <a:ext cx="7560840" cy="39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IV. ve VI. yarıyıllarda iş başı eğitimi – minimum 10 hafta – pratik çalışma &amp; iş başında eğitim </a:t>
            </a:r>
            <a:endParaRPr lang="tr-TR" altLang="tr-TR" sz="2800" dirty="0"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Uygulama odaklı eğitim – derslerin asgari % 40’ı uygulama </a:t>
            </a:r>
          </a:p>
          <a:p>
            <a:pPr algn="just"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VII.-VIII. yarıyıllarda stüdyo çalışma: </a:t>
            </a:r>
          </a:p>
          <a:p>
            <a:pPr marL="182563" indent="-182563" algn="just" eaLnBrk="1" hangingPunct="1">
              <a:spcBef>
                <a:spcPct val="200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Gayrimenkul ve varlık analizleri I </a:t>
            </a:r>
          </a:p>
          <a:p>
            <a:pPr marL="182563" indent="-182563" algn="just" eaLnBrk="1" hangingPunct="1">
              <a:spcBef>
                <a:spcPct val="200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Gayrimenkul ve varlık analizleri II</a:t>
            </a:r>
          </a:p>
          <a:p>
            <a:pPr marL="182563" indent="-182563" algn="just" eaLnBrk="1" hangingPunct="1">
              <a:spcBef>
                <a:spcPct val="200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Mezuniyet Çalışmaları </a:t>
            </a:r>
          </a:p>
        </p:txBody>
      </p:sp>
    </p:spTree>
    <p:extLst>
      <p:ext uri="{BB962C8B-B14F-4D97-AF65-F5344CB8AC3E}">
        <p14:creationId xmlns:p14="http://schemas.microsoft.com/office/powerpoint/2010/main" val="15853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Dikdörtgen 13"/>
          <p:cNvSpPr/>
          <p:nvPr/>
        </p:nvSpPr>
        <p:spPr>
          <a:xfrm>
            <a:off x="650320" y="422579"/>
            <a:ext cx="7632848" cy="95410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Lisans ve Lisansüstü Eğitim ve İşbirliği</a:t>
            </a:r>
            <a:endParaRPr lang="tr-TR" sz="28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55576" y="1297052"/>
            <a:ext cx="7560840" cy="39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Gayrimenkul Sektör Seminerleri</a:t>
            </a:r>
          </a:p>
          <a:p>
            <a:pPr algn="just" eaLnBrk="1" hangingPunct="1">
              <a:spcBef>
                <a:spcPts val="3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Kariyer </a:t>
            </a:r>
            <a:r>
              <a:rPr lang="tr-TR" altLang="tr-TR" sz="2800" dirty="0">
                <a:latin typeface="+mn-lt"/>
                <a:cs typeface="Arial" panose="020B0604020202020204" pitchFamily="34" charset="0"/>
              </a:rPr>
              <a:t>günleri</a:t>
            </a:r>
          </a:p>
          <a:p>
            <a:pPr algn="just" eaLnBrk="1" hangingPunct="1">
              <a:spcBef>
                <a:spcPts val="3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Tanıtımı-kurumsal </a:t>
            </a:r>
            <a:r>
              <a:rPr lang="tr-TR" altLang="tr-TR" sz="2800" dirty="0">
                <a:latin typeface="+mn-lt"/>
                <a:cs typeface="Arial" panose="020B0604020202020204" pitchFamily="34" charset="0"/>
              </a:rPr>
              <a:t>kimlik</a:t>
            </a:r>
          </a:p>
          <a:p>
            <a:pPr algn="just" eaLnBrk="1" hangingPunct="1">
              <a:spcBef>
                <a:spcPts val="3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K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amu ve özel kurumlar ve piyasa </a:t>
            </a:r>
            <a:r>
              <a:rPr lang="tr-TR" altLang="tr-TR" sz="2800" dirty="0">
                <a:latin typeface="+mn-lt"/>
                <a:cs typeface="Arial" panose="020B0604020202020204" pitchFamily="34" charset="0"/>
              </a:rPr>
              <a:t>ile iletişim</a:t>
            </a:r>
          </a:p>
          <a:p>
            <a:pPr algn="just" eaLnBrk="1" hangingPunct="1">
              <a:spcBef>
                <a:spcPts val="3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Seçilmiş kişi ve kurum yöneticileri ve akademisyenlerin sunumu </a:t>
            </a:r>
          </a:p>
          <a:p>
            <a:pPr algn="just" eaLnBrk="1" hangingPunct="1">
              <a:spcBef>
                <a:spcPts val="3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Farkındalık oluşturma </a:t>
            </a:r>
            <a:endParaRPr lang="tr-TR" altLang="tr-TR" sz="2800" dirty="0"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300"/>
              </a:spcBef>
              <a:buClr>
                <a:srgbClr val="FF33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 smtClean="0">
                <a:latin typeface="+mn-lt"/>
                <a:cs typeface="Arial" panose="020B0604020202020204" pitchFamily="34" charset="0"/>
              </a:rPr>
              <a:t> Her kesim ve ilgili sektörden uzman ve yöneticilerle sorun odaklı tartışma…</a:t>
            </a:r>
          </a:p>
        </p:txBody>
      </p:sp>
    </p:spTree>
    <p:extLst>
      <p:ext uri="{BB962C8B-B14F-4D97-AF65-F5344CB8AC3E}">
        <p14:creationId xmlns:p14="http://schemas.microsoft.com/office/powerpoint/2010/main" val="15827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Dikdörtgen 13"/>
          <p:cNvSpPr/>
          <p:nvPr/>
        </p:nvSpPr>
        <p:spPr>
          <a:xfrm>
            <a:off x="611560" y="535814"/>
            <a:ext cx="7632848" cy="95410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Lisans ve Lisansüstü Eğitim ve İşbirliği</a:t>
            </a:r>
            <a:endParaRPr lang="tr-TR" sz="28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44561" y="1412776"/>
            <a:ext cx="7641433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3000" dirty="0" smtClean="0">
                <a:latin typeface="+mj-lt"/>
                <a:cs typeface="Arial" panose="020B0604020202020204" pitchFamily="34" charset="0"/>
              </a:rPr>
              <a:t> Teorik ve uygulamalı proje çalışmaları 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3000" dirty="0" smtClean="0">
                <a:latin typeface="+mj-lt"/>
                <a:cs typeface="Arial" panose="020B0604020202020204" pitchFamily="34" charset="0"/>
              </a:rPr>
              <a:t> Materyal geliştirme çalışmaları</a:t>
            </a:r>
          </a:p>
          <a:p>
            <a:pPr marL="263525" indent="-263525" algn="just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3000" dirty="0" smtClean="0">
                <a:latin typeface="+mj-lt"/>
                <a:cs typeface="Arial" panose="020B0604020202020204" pitchFamily="34" charset="0"/>
              </a:rPr>
              <a:t>Gayrimenkul Çalışmaları Dergisi</a:t>
            </a:r>
          </a:p>
          <a:p>
            <a:pPr marL="263525" indent="-263525" algn="just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3000" dirty="0" smtClean="0">
                <a:latin typeface="+mj-lt"/>
                <a:cs typeface="Arial" panose="020B0604020202020204" pitchFamily="34" charset="0"/>
              </a:rPr>
              <a:t>Yeni yayınların basımı ve materyal geliştirme </a:t>
            </a:r>
          </a:p>
          <a:p>
            <a:pPr marL="263525" indent="-263525" algn="just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3000" dirty="0" smtClean="0">
                <a:latin typeface="+mj-lt"/>
                <a:cs typeface="Arial" panose="020B0604020202020204" pitchFamily="34" charset="0"/>
              </a:rPr>
              <a:t>Yeni işbirliği ve proje fikirlerinin geliştirilmesi 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3000" dirty="0" smtClean="0">
                <a:latin typeface="+mj-lt"/>
                <a:cs typeface="Arial" panose="020B0604020202020204" pitchFamily="34" charset="0"/>
              </a:rPr>
              <a:t> Ortak yüksek lisans ve doktora programlarının geliştirilmesi</a:t>
            </a:r>
            <a:endParaRPr lang="tr-TR" altLang="tr-TR" sz="3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755576" y="1257960"/>
            <a:ext cx="774633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tr-TR" sz="2400" dirty="0">
                <a:cs typeface="Arial" panose="020B0604020202020204" pitchFamily="34" charset="0"/>
              </a:rPr>
              <a:t> Danışma </a:t>
            </a:r>
            <a:r>
              <a:rPr lang="tr-TR" altLang="tr-TR" sz="2400" dirty="0" smtClean="0">
                <a:cs typeface="Arial" panose="020B0604020202020204" pitchFamily="34" charset="0"/>
              </a:rPr>
              <a:t>Kurulu Oluşturulması – 100 Kişilik </a:t>
            </a:r>
            <a:r>
              <a:rPr lang="tr-TR" altLang="tr-TR" sz="2400" dirty="0" err="1" smtClean="0">
                <a:cs typeface="Arial" panose="020B0604020202020204" pitchFamily="34" charset="0"/>
              </a:rPr>
              <a:t>Çalıştay</a:t>
            </a:r>
            <a:endParaRPr lang="tr-TR" altLang="tr-TR" sz="240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cs typeface="Arial" panose="020B0604020202020204" pitchFamily="34" charset="0"/>
              </a:rPr>
              <a:t> Uluslararası Değerleme Standartları </a:t>
            </a:r>
            <a:endParaRPr lang="tr-TR" altLang="tr-TR" sz="240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cs typeface="Arial" panose="020B0604020202020204" pitchFamily="34" charset="0"/>
              </a:rPr>
              <a:t> Kanun değişiklikleri – Bilirkişilik Kanunu</a:t>
            </a:r>
          </a:p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cs typeface="Arial" panose="020B0604020202020204" pitchFamily="34" charset="0"/>
              </a:rPr>
              <a:t>SPK – BDDK Düzenlemeleri</a:t>
            </a:r>
          </a:p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cs typeface="Arial" panose="020B0604020202020204" pitchFamily="34" charset="0"/>
              </a:rPr>
              <a:t>Meslek Örgütlerinin Düzenlemeleri 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cs typeface="Arial" panose="020B0604020202020204" pitchFamily="34" charset="0"/>
              </a:rPr>
              <a:t>Özel Sektör İlişkileri – Burs – Pratik Çalışma – İstihdam İlişkileri </a:t>
            </a:r>
          </a:p>
          <a:p>
            <a:pPr marL="285750" indent="-285750"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</a:pPr>
            <a:r>
              <a:rPr lang="tr-TR" altLang="tr-TR" sz="2400" dirty="0"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cs typeface="Arial" panose="020B0604020202020204" pitchFamily="34" charset="0"/>
              </a:rPr>
              <a:t>Banka ve Finans Kurumları İlişkileri</a:t>
            </a:r>
          </a:p>
        </p:txBody>
      </p:sp>
      <p:sp>
        <p:nvSpPr>
          <p:cNvPr id="4" name="Dikdörtgen 13"/>
          <p:cNvSpPr/>
          <p:nvPr/>
        </p:nvSpPr>
        <p:spPr>
          <a:xfrm>
            <a:off x="653042" y="705585"/>
            <a:ext cx="7659661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Uzmanlığı ve Kurumsallaşma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047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852161" y="1124744"/>
            <a:ext cx="756084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 Teorik ve uygulamalı eğitim entegrasyonu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 İş başında eğitim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 Sertifika programlar- sorun odaklı eğitim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 Araştırma ve uygulama faaliyetleri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 Müşavirlik hizmetleri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 Gelişmiş ülke modeline doğru:</a:t>
            </a:r>
          </a:p>
          <a:p>
            <a:pPr marL="342900" indent="-342900"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Üniversite - merkezi idare - yerel yönetimler - para ve sermaye piyasaları - uluslararası kuruluşlarla güçlü işbirliği…</a:t>
            </a:r>
          </a:p>
          <a:p>
            <a:pPr marL="342900" indent="-342900"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Uluslararası finans kurumları ile işbirliği </a:t>
            </a:r>
            <a:endParaRPr lang="tr-TR" altLang="tr-TR" sz="2400" dirty="0" smtClean="0">
              <a:latin typeface="+mn-lt"/>
            </a:endParaRPr>
          </a:p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 Mahkemelere bilirkişilik ve mütalaa sunumu</a:t>
            </a: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852161" y="692697"/>
            <a:ext cx="7290054" cy="5039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cap="none" dirty="0" smtClean="0">
                <a:solidFill>
                  <a:srgbClr val="C00000"/>
                </a:solidFill>
              </a:rPr>
              <a:t>Ankara Üniversitesi Modeli</a:t>
            </a:r>
            <a:endParaRPr lang="tr-TR" sz="2800" b="1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1737" y="1052736"/>
            <a:ext cx="8008937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Farklı amaçlarla taşınmaz değerleme: bedel-değer-tazminat-</a:t>
            </a:r>
            <a:r>
              <a:rPr lang="tr-TR" altLang="en-US" sz="2200" dirty="0" err="1">
                <a:latin typeface="+mn-lt"/>
                <a:cs typeface="Times New Roman" panose="02020603050405020304" pitchFamily="18" charset="0"/>
              </a:rPr>
              <a:t>ecrimisil</a:t>
            </a: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-kira analizleri 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Proje gelişme dönemleri ve inşaat ilerleme seviyesi analizleri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Taşınmaz edinim yöntemleri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İmar uygulamaları ve arazi toplulaştırması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Taşınmaz mülkiyeti ve sınırları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Gayrimenkul-imar-inşaat-sözleşme hukuku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Gayrimenkul proje geliştirme ve uygulama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Gayrimenkul yatırımları ve finansmanı 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Gayrimenkul pazarlama ve danışmanlık işleri 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Tesis ve kaynak yönetimi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İdareler arasında taşınmaz devirleri ve arabuluculuk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Kentsel dönüşüm ve yenileme işleri</a:t>
            </a:r>
          </a:p>
          <a:p>
            <a:pPr algn="just">
              <a:spcBef>
                <a:spcPts val="2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200" dirty="0">
                <a:latin typeface="+mn-lt"/>
                <a:cs typeface="Times New Roman" panose="02020603050405020304" pitchFamily="18" charset="0"/>
              </a:rPr>
              <a:t> Diğerleri </a:t>
            </a: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843073" y="548745"/>
            <a:ext cx="7290054" cy="5039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cap="none" dirty="0" smtClean="0">
                <a:solidFill>
                  <a:srgbClr val="C00000"/>
                </a:solidFill>
              </a:rPr>
              <a:t>Ankara Üniversitesi Modeli</a:t>
            </a:r>
            <a:endParaRPr lang="tr-TR" sz="3200" b="1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Resim 6" descr="goolelı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52197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Resim 7" descr="d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388937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altLang="tr-TR" sz="180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2" name="Rectangle 5"/>
          <p:cNvSpPr>
            <a:spLocks noChangeArrowheads="1"/>
          </p:cNvSpPr>
          <p:nvPr/>
        </p:nvSpPr>
        <p:spPr bwMode="auto">
          <a:xfrm>
            <a:off x="0" y="6124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anose="02020404030301010803" pitchFamily="18" charset="0"/>
            </a:endParaRPr>
          </a:p>
        </p:txBody>
      </p:sp>
      <p:sp>
        <p:nvSpPr>
          <p:cNvPr id="86024" name="Dikdörtgen 6"/>
          <p:cNvSpPr>
            <a:spLocks noChangeArrowheads="1"/>
          </p:cNvSpPr>
          <p:nvPr/>
        </p:nvSpPr>
        <p:spPr bwMode="auto">
          <a:xfrm>
            <a:off x="179388" y="711200"/>
            <a:ext cx="87852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Proje geliştirme ve değerleme hizmetleri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Havalimanı, gar, marina ve diğer projeler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Ankara Hızlı Tren Garı Projesi: YİD-PPP Modelleri</a:t>
            </a: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07504" y="290930"/>
            <a:ext cx="7290054" cy="5039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cap="none" dirty="0" smtClean="0">
                <a:solidFill>
                  <a:srgbClr val="C00000"/>
                </a:solidFill>
              </a:rPr>
              <a:t>Ankara Üniversitesi Modeli</a:t>
            </a:r>
            <a:endParaRPr lang="tr-TR" sz="3200" b="1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9073" y="1052736"/>
            <a:ext cx="7704137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en-US" sz="2300" cap="all" dirty="0" smtClean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Kamu ve özel kurumlar ile kişiler </a:t>
            </a: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latin typeface="+mn-lt"/>
                <a:cs typeface="Times New Roman" pitchFamily="18" charset="0"/>
              </a:rPr>
              <a:t>TC Cumhurbaşkanlığı - Başbakanlık ve Bakanlıklar </a:t>
            </a: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en-US" sz="20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000" dirty="0" smtClean="0">
                <a:latin typeface="+mn-lt"/>
                <a:cs typeface="Times New Roman" pitchFamily="18" charset="0"/>
              </a:rPr>
              <a:t>KİT’ler ve bağlı kurumlar</a:t>
            </a: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latin typeface="+mn-lt"/>
                <a:cs typeface="Times New Roman" pitchFamily="18" charset="0"/>
              </a:rPr>
              <a:t> Belediyeler ve il özel idareleri</a:t>
            </a: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latin typeface="+mn-lt"/>
                <a:cs typeface="Times New Roman" pitchFamily="18" charset="0"/>
              </a:rPr>
              <a:t> YOK, devlet ve vakıf üniversiteleri</a:t>
            </a:r>
            <a:endParaRPr lang="tr-TR" altLang="en-US" sz="2000" dirty="0">
              <a:latin typeface="+mn-lt"/>
              <a:cs typeface="Times New Roman" pitchFamily="18" charset="0"/>
            </a:endParaRP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latin typeface="+mn-lt"/>
                <a:cs typeface="Times New Roman" pitchFamily="18" charset="0"/>
              </a:rPr>
              <a:t> Askeri – güvenlik kurumlar</a:t>
            </a: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latin typeface="+mn-lt"/>
                <a:cs typeface="Times New Roman" pitchFamily="18" charset="0"/>
              </a:rPr>
              <a:t> OSB</a:t>
            </a:r>
            <a:r>
              <a:rPr lang="tr-TR" altLang="en-US" sz="2000" dirty="0">
                <a:latin typeface="+mn-lt"/>
                <a:cs typeface="Times New Roman" pitchFamily="18" charset="0"/>
              </a:rPr>
              <a:t>, TGB ve Küçük Sanayi Siteleri</a:t>
            </a: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latin typeface="+mn-lt"/>
                <a:cs typeface="Times New Roman" pitchFamily="18" charset="0"/>
              </a:rPr>
              <a:t> Bankalar ve finans kurumları </a:t>
            </a: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latin typeface="+mn-lt"/>
                <a:cs typeface="Times New Roman" pitchFamily="18" charset="0"/>
              </a:rPr>
              <a:t> Sosyal güvenlik kurumları</a:t>
            </a: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latin typeface="+mn-lt"/>
                <a:cs typeface="Times New Roman" pitchFamily="18" charset="0"/>
              </a:rPr>
              <a:t>Enerji ve madencilik firmaları, kooperatifler ve taşınmaz malikleri </a:t>
            </a: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en-US" sz="2200" dirty="0" smtClean="0">
                <a:latin typeface="+mn-lt"/>
                <a:cs typeface="Times New Roman" pitchFamily="18" charset="0"/>
              </a:rPr>
              <a:t> Mahkemeler </a:t>
            </a:r>
            <a:r>
              <a:rPr lang="tr-TR" altLang="en-US" sz="2200" dirty="0">
                <a:latin typeface="+mn-lt"/>
                <a:cs typeface="Times New Roman" pitchFamily="18" charset="0"/>
              </a:rPr>
              <a:t>(bilimsel mütalaa - bilirkişilik)</a:t>
            </a: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en-US" sz="2200" dirty="0" smtClean="0">
                <a:latin typeface="+mn-lt"/>
                <a:cs typeface="Times New Roman" pitchFamily="18" charset="0"/>
              </a:rPr>
              <a:t> Uluslararası finans kurumları, yabancı yatımcılar ve tahkim kurumları</a:t>
            </a:r>
          </a:p>
          <a:p>
            <a:pPr algn="just">
              <a:spcBef>
                <a:spcPts val="300"/>
              </a:spcBef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en-US" sz="2200" dirty="0" smtClean="0">
                <a:latin typeface="+mn-lt"/>
                <a:cs typeface="Times New Roman" pitchFamily="18" charset="0"/>
              </a:rPr>
              <a:t> Diğerleri</a:t>
            </a: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829073" y="548745"/>
            <a:ext cx="7290054" cy="5039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cap="none" dirty="0" smtClean="0">
                <a:solidFill>
                  <a:srgbClr val="C00000"/>
                </a:solidFill>
              </a:rPr>
              <a:t>Ankara Üniversitesi Modeli</a:t>
            </a:r>
            <a:endParaRPr lang="tr-TR" sz="3200" b="1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11560" y="545769"/>
            <a:ext cx="7659661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Uzmanlığı ve Kurumsallaşma </a:t>
            </a:r>
            <a:endParaRPr lang="tr-TR" sz="32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32434" y="1126169"/>
            <a:ext cx="7819206" cy="4882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tr-TR" sz="4400" dirty="0" smtClean="0">
                <a:latin typeface="+mj-lt"/>
                <a:cs typeface="Arial" panose="020B0604020202020204" pitchFamily="34" charset="0"/>
              </a:rPr>
              <a:t> Mesleki kurumsallaşma ve standartlar 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3100" dirty="0" smtClean="0">
                <a:latin typeface="+mj-lt"/>
                <a:cs typeface="Arial" panose="020B0604020202020204" pitchFamily="34" charset="0"/>
              </a:rPr>
              <a:t> Gayrimenkul geliştirme uzmanlığı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3100" dirty="0" smtClean="0">
                <a:latin typeface="+mj-lt"/>
                <a:cs typeface="Arial" panose="020B0604020202020204" pitchFamily="34" charset="0"/>
              </a:rPr>
              <a:t> Gayrimenkul yönetimi uzmanlığı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31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+mj-lt"/>
                <a:cs typeface="Arial" panose="020B0604020202020204" pitchFamily="34" charset="0"/>
              </a:rPr>
              <a:t>Tesis ve kaynak yönetimi uzmanlığı</a:t>
            </a:r>
            <a:endParaRPr lang="tr-TR" altLang="tr-TR" sz="3100" dirty="0" smtClean="0">
              <a:latin typeface="+mj-lt"/>
              <a:cs typeface="Arial" panose="020B0604020202020204" pitchFamily="34" charset="0"/>
            </a:endParaRP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3100" dirty="0" smtClean="0">
                <a:latin typeface="+mj-lt"/>
                <a:cs typeface="Arial" panose="020B0604020202020204" pitchFamily="34" charset="0"/>
              </a:rPr>
              <a:t> Değerleme Uzmanlığı / Gayrimenkul Değerleme Uzmanlığı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tr-TR" sz="4400" dirty="0" smtClean="0">
                <a:latin typeface="+mj-lt"/>
                <a:cs typeface="Arial" panose="020B0604020202020204" pitchFamily="34" charset="0"/>
              </a:rPr>
              <a:t> Yan dal uzmanlığı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dirty="0" smtClean="0">
                <a:latin typeface="+mj-lt"/>
                <a:cs typeface="Arial" panose="020B0604020202020204" pitchFamily="34" charset="0"/>
              </a:rPr>
              <a:t> Konut değerleme uzmanlığı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dirty="0" smtClean="0">
                <a:latin typeface="+mj-lt"/>
                <a:cs typeface="Arial" panose="020B0604020202020204" pitchFamily="34" charset="0"/>
              </a:rPr>
              <a:t> Varlık değerleme uzmanlığı 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dirty="0" smtClean="0">
                <a:latin typeface="+mj-lt"/>
                <a:cs typeface="Arial" panose="020B0604020202020204" pitchFamily="34" charset="0"/>
              </a:rPr>
              <a:t> Varlık yönetimi uzmanlığı 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dirty="0" smtClean="0">
                <a:latin typeface="+mj-lt"/>
                <a:cs typeface="Arial" panose="020B0604020202020204" pitchFamily="34" charset="0"/>
              </a:rPr>
              <a:t> Emlak ve kamulaştırma uzmanlığı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dirty="0" smtClean="0">
                <a:latin typeface="+mj-lt"/>
                <a:cs typeface="Arial" panose="020B0604020202020204" pitchFamily="34" charset="0"/>
              </a:rPr>
              <a:t> Kentsel dönüşüm / yenileme uzmanlığı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dirty="0" smtClean="0">
                <a:latin typeface="+mj-lt"/>
                <a:cs typeface="Arial" panose="020B0604020202020204" pitchFamily="34" charset="0"/>
              </a:rPr>
              <a:t> Gayrimenkul / </a:t>
            </a:r>
            <a:r>
              <a:rPr lang="tr-TR" altLang="tr-TR" dirty="0" smtClean="0">
                <a:latin typeface="+mj-lt"/>
                <a:cs typeface="Arial" panose="020B0604020202020204" pitchFamily="34" charset="0"/>
              </a:rPr>
              <a:t>emlak </a:t>
            </a:r>
            <a:r>
              <a:rPr lang="tr-TR" altLang="tr-TR" dirty="0" smtClean="0">
                <a:latin typeface="+mj-lt"/>
                <a:cs typeface="Arial" panose="020B0604020202020204" pitchFamily="34" charset="0"/>
              </a:rPr>
              <a:t>müşavirliği 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dirty="0" smtClean="0">
                <a:latin typeface="+mj-lt"/>
                <a:cs typeface="Arial" panose="020B0604020202020204" pitchFamily="34" charset="0"/>
              </a:rPr>
              <a:t> Diğerleri</a:t>
            </a:r>
          </a:p>
          <a:p>
            <a:pPr marL="182563" indent="-182563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36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Mesleki gelişim ve kurumsallaşma zayıf/yetersiz.</a:t>
            </a:r>
          </a:p>
        </p:txBody>
      </p:sp>
    </p:spTree>
    <p:extLst>
      <p:ext uri="{BB962C8B-B14F-4D97-AF65-F5344CB8AC3E}">
        <p14:creationId xmlns:p14="http://schemas.microsoft.com/office/powerpoint/2010/main" val="3488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7659661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Uzmanlığı ve Kurumsallaşma </a:t>
            </a:r>
            <a:endParaRPr lang="tr-TR" sz="3200" dirty="0"/>
          </a:p>
        </p:txBody>
      </p:sp>
      <p:sp>
        <p:nvSpPr>
          <p:cNvPr id="14" name="2 İçerik Yer Tutucusu"/>
          <p:cNvSpPr>
            <a:spLocks noGrp="1"/>
          </p:cNvSpPr>
          <p:nvPr>
            <p:ph idx="1"/>
          </p:nvPr>
        </p:nvSpPr>
        <p:spPr>
          <a:xfrm>
            <a:off x="842393" y="1276914"/>
            <a:ext cx="7848600" cy="4371875"/>
          </a:xfrm>
        </p:spPr>
        <p:txBody>
          <a:bodyPr>
            <a:noAutofit/>
          </a:bodyPr>
          <a:lstStyle/>
          <a:p>
            <a:pPr marL="0" indent="0" eaLnBrk="1" hangingPunct="1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tr-TR" sz="2400" b="1" dirty="0" smtClean="0"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Hazırlanan rapor sayısı ve kalite: </a:t>
            </a:r>
          </a:p>
          <a:p>
            <a:pPr marL="182563" indent="-182563"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 smtClean="0">
                <a:effectLst/>
                <a:latin typeface="+mj-lt"/>
                <a:cs typeface="Arial" panose="020B0604020202020204" pitchFamily="34" charset="0"/>
              </a:rPr>
              <a:t> Bilirkişi raporu – 10 milyon adet </a:t>
            </a:r>
          </a:p>
          <a:p>
            <a:pPr marL="182563" indent="-182563"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effectLst/>
                <a:latin typeface="+mj-lt"/>
                <a:cs typeface="Arial" panose="020B0604020202020204" pitchFamily="34" charset="0"/>
              </a:rPr>
              <a:t>Değerleme raporu – 2 milyon adet </a:t>
            </a:r>
          </a:p>
          <a:p>
            <a:pPr marL="263525" indent="-263525" eaLnBrk="1" hangingPunct="1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tr-TR" sz="2400" b="1" dirty="0" smtClean="0"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Bilirkişilik sorunu ve yargılama süresi:</a:t>
            </a:r>
          </a:p>
          <a:p>
            <a:pPr marL="92075" lvl="1" indent="-92075" algn="just"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 smtClean="0">
                <a:effectLst/>
                <a:latin typeface="+mj-lt"/>
                <a:cs typeface="Arial" panose="020B0604020202020204" pitchFamily="34" charset="0"/>
              </a:rPr>
              <a:t> Adli yargı ve idari yargıda dava sayısı ve sonuçlanma süresi </a:t>
            </a:r>
          </a:p>
          <a:p>
            <a:pPr marL="92075" lvl="1" indent="-92075" algn="just"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effectLst/>
                <a:latin typeface="+mj-lt"/>
                <a:cs typeface="Arial" panose="020B0604020202020204" pitchFamily="34" charset="0"/>
              </a:rPr>
              <a:t>Bilirkişi olma koşulları ve akreditasyon </a:t>
            </a:r>
          </a:p>
          <a:p>
            <a:pPr marL="0" indent="0" eaLnBrk="1" hangingPunct="1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tr-TR" sz="2400" b="1" dirty="0" smtClean="0"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 Kamuda yeniden yapılanma gerekliliği: </a:t>
            </a:r>
          </a:p>
          <a:p>
            <a:pPr marL="182563" indent="-182563"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b="1" dirty="0">
                <a:solidFill>
                  <a:srgbClr val="FFFF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effectLst/>
                <a:latin typeface="+mj-lt"/>
                <a:cs typeface="Arial" panose="020B0604020202020204" pitchFamily="34" charset="0"/>
              </a:rPr>
              <a:t>Gayrimenkul ile ilgili kurumların revizyonu ve yeniden örgütlenme</a:t>
            </a:r>
          </a:p>
          <a:p>
            <a:pPr marL="182563" indent="-182563" eaLnBrk="1" hangingPunct="1"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tr-TR" altLang="tr-TR" sz="24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effectLst/>
                <a:latin typeface="+mj-lt"/>
                <a:cs typeface="Arial" panose="020B0604020202020204" pitchFamily="34" charset="0"/>
              </a:rPr>
              <a:t>Kamu değerleme ofisi oluşturulması</a:t>
            </a:r>
          </a:p>
        </p:txBody>
      </p:sp>
    </p:spTree>
    <p:extLst>
      <p:ext uri="{BB962C8B-B14F-4D97-AF65-F5344CB8AC3E}">
        <p14:creationId xmlns:p14="http://schemas.microsoft.com/office/powerpoint/2010/main" val="8428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0"/>
          <p:cNvSpPr/>
          <p:nvPr/>
        </p:nvSpPr>
        <p:spPr>
          <a:xfrm>
            <a:off x="863018" y="875951"/>
            <a:ext cx="763264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ct val="99000"/>
              <a:buFont typeface="Wingdings" panose="05000000000000000000" pitchFamily="2" charset="2"/>
              <a:buChar char="q"/>
            </a:pPr>
            <a:r>
              <a:rPr lang="tr-TR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Dünyada </a:t>
            </a: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birçok üniversitede lisans ve lisansüstü düzeylerde eğitim-öğretim yapan gayrimenkul </a:t>
            </a:r>
            <a:r>
              <a:rPr lang="tr-TR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fakülte, enstitü ve bölümleri mevcut.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6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Fakülte/Enstitü/Bölüm </a:t>
            </a:r>
            <a:r>
              <a:rPr lang="tr-TR" sz="2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adları farklı..</a:t>
            </a:r>
          </a:p>
          <a:p>
            <a:pPr marL="182563" indent="-182563" algn="just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tr-TR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Economics</a:t>
            </a:r>
            <a:r>
              <a:rPr lang="tr-TR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/Management </a:t>
            </a: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of Real </a:t>
            </a:r>
            <a:r>
              <a:rPr lang="tr-TR" sz="2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Estate</a:t>
            </a:r>
            <a:endParaRPr lang="tr-TR" sz="2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 algn="just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Economics</a:t>
            </a: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/Management of </a:t>
            </a:r>
            <a:r>
              <a:rPr lang="tr-TR" sz="2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endParaRPr lang="tr-TR" sz="2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 algn="just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 Real </a:t>
            </a:r>
            <a:r>
              <a:rPr lang="tr-TR" sz="2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Estate</a:t>
            </a: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sz="2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  <a:p>
            <a:pPr marL="182563" indent="-182563" algn="just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tr-TR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 </a:t>
            </a:r>
            <a:r>
              <a:rPr lang="tr-TR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Estate</a:t>
            </a:r>
            <a:r>
              <a:rPr lang="tr-TR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Finance </a:t>
            </a:r>
            <a:r>
              <a:rPr lang="tr-TR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Investment</a:t>
            </a:r>
            <a:endParaRPr lang="tr-TR" sz="2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3" indent="-182563" algn="just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……. 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 Gayrimenkul geliştirme; mühendislik, </a:t>
            </a:r>
            <a:r>
              <a:rPr lang="tr-TR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mimarlık, ekonomi</a:t>
            </a: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, idari bilimler, </a:t>
            </a:r>
            <a:r>
              <a:rPr lang="tr-TR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hukuk ziraat</a:t>
            </a: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orman </a:t>
            </a: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gibi bilim dalları ile ilişkili </a:t>
            </a:r>
            <a:r>
              <a:rPr lang="tr-TR" sz="2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interdisipliner</a:t>
            </a:r>
            <a:r>
              <a:rPr lang="tr-TR" sz="2600" kern="0" dirty="0">
                <a:latin typeface="Calibri" panose="020F0502020204030204" pitchFamily="34" charset="0"/>
                <a:cs typeface="Calibri" panose="020F0502020204030204" pitchFamily="34" charset="0"/>
              </a:rPr>
              <a:t> bir çalışma alanı.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852160" y="434660"/>
            <a:ext cx="71042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Dünyada Gayrimenkul Lisans ve Lisansüstü Eğitimi</a:t>
            </a:r>
          </a:p>
        </p:txBody>
      </p:sp>
    </p:spTree>
    <p:extLst>
      <p:ext uri="{BB962C8B-B14F-4D97-AF65-F5344CB8AC3E}">
        <p14:creationId xmlns:p14="http://schemas.microsoft.com/office/powerpoint/2010/main" val="33656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973254" y="1196752"/>
            <a:ext cx="7847218" cy="44520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400" cap="none" dirty="0" smtClean="0">
                <a:latin typeface="+mj-lt"/>
              </a:rPr>
              <a:t>Sermaye Piyasası Kurulu (SPK)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latin typeface="+mj-lt"/>
              </a:rPr>
              <a:t>Bankacılık Düzenleme </a:t>
            </a:r>
            <a:r>
              <a:rPr lang="tr-TR" sz="2400" dirty="0" smtClean="0">
                <a:latin typeface="+mj-lt"/>
              </a:rPr>
              <a:t>ve </a:t>
            </a:r>
            <a:r>
              <a:rPr lang="tr-TR" sz="2400" dirty="0">
                <a:latin typeface="+mj-lt"/>
              </a:rPr>
              <a:t>Denetleme Kurumu (BDDK)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+mj-lt"/>
              </a:rPr>
              <a:t> </a:t>
            </a:r>
            <a:r>
              <a:rPr lang="tr-TR" sz="2400" cap="none" dirty="0" smtClean="0">
                <a:latin typeface="+mj-lt"/>
              </a:rPr>
              <a:t>Türkiye Değerleme Uzmanları Birliği </a:t>
            </a:r>
            <a:r>
              <a:rPr lang="tr-TR" sz="2400" dirty="0" smtClean="0">
                <a:latin typeface="+mj-lt"/>
              </a:rPr>
              <a:t>(</a:t>
            </a:r>
            <a:r>
              <a:rPr lang="tr-TR" sz="2400" dirty="0">
                <a:latin typeface="+mj-lt"/>
              </a:rPr>
              <a:t>TDUB</a:t>
            </a:r>
            <a:r>
              <a:rPr lang="tr-TR" sz="2400" dirty="0" smtClean="0">
                <a:latin typeface="+mj-lt"/>
              </a:rPr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400" cap="none" dirty="0" smtClean="0">
                <a:latin typeface="+mj-lt"/>
              </a:rPr>
              <a:t>Sermaye Piyasası Lisanslama Sicil ve Eğitim Kuruluşu </a:t>
            </a:r>
            <a:r>
              <a:rPr lang="tr-TR" sz="2400" dirty="0" smtClean="0">
                <a:latin typeface="+mj-lt"/>
              </a:rPr>
              <a:t>(</a:t>
            </a:r>
            <a:r>
              <a:rPr lang="tr-TR" sz="2400" dirty="0">
                <a:latin typeface="+mj-lt"/>
              </a:rPr>
              <a:t>SPL</a:t>
            </a:r>
            <a:r>
              <a:rPr lang="tr-TR" sz="2400" dirty="0" smtClean="0">
                <a:latin typeface="+mj-lt"/>
              </a:rPr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400" cap="none" dirty="0" smtClean="0">
                <a:latin typeface="+mj-lt"/>
              </a:rPr>
              <a:t>Lisanslı Değerleme Şirketleri Birliği Derneği </a:t>
            </a:r>
            <a:r>
              <a:rPr lang="tr-TR" sz="2400" dirty="0" smtClean="0">
                <a:latin typeface="+mj-lt"/>
              </a:rPr>
              <a:t>(</a:t>
            </a:r>
            <a:r>
              <a:rPr lang="tr-TR" sz="2400" dirty="0">
                <a:latin typeface="+mj-lt"/>
              </a:rPr>
              <a:t>LİDEBİR</a:t>
            </a:r>
            <a:r>
              <a:rPr lang="tr-TR" sz="2400" dirty="0" smtClean="0">
                <a:latin typeface="+mj-lt"/>
              </a:rPr>
              <a:t>)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400" cap="none" dirty="0" smtClean="0">
                <a:latin typeface="+mj-lt"/>
              </a:rPr>
              <a:t>Türkiye Sermaye Piyasaları Birliği </a:t>
            </a:r>
            <a:r>
              <a:rPr lang="tr-TR" sz="2400" dirty="0" smtClean="0">
                <a:latin typeface="+mj-lt"/>
              </a:rPr>
              <a:t>(</a:t>
            </a:r>
            <a:r>
              <a:rPr lang="tr-TR" sz="2400" dirty="0">
                <a:latin typeface="+mj-lt"/>
              </a:rPr>
              <a:t>TSPB</a:t>
            </a:r>
            <a:r>
              <a:rPr lang="tr-TR" sz="2400" dirty="0" smtClean="0">
                <a:latin typeface="+mj-lt"/>
              </a:rPr>
              <a:t>)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400" dirty="0">
                <a:latin typeface="+mj-lt"/>
              </a:rPr>
              <a:t>Türkiye Bankalar Birliği (TBB)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400" cap="none" dirty="0" smtClean="0">
                <a:latin typeface="+mj-lt"/>
              </a:rPr>
              <a:t>Diğerleri</a:t>
            </a:r>
            <a:endParaRPr lang="tr-TR" sz="2400" dirty="0">
              <a:latin typeface="+mj-lt"/>
            </a:endParaRP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852161" y="692697"/>
            <a:ext cx="7290054" cy="5039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cap="none" dirty="0" smtClean="0">
                <a:solidFill>
                  <a:srgbClr val="C00000"/>
                </a:solidFill>
              </a:rPr>
              <a:t>Türkiye’de Değerlemenin Örgütlenmesi</a:t>
            </a:r>
            <a:endParaRPr lang="tr-TR" sz="2800" b="1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Unvan 1"/>
          <p:cNvSpPr txBox="1">
            <a:spLocks/>
          </p:cNvSpPr>
          <p:nvPr/>
        </p:nvSpPr>
        <p:spPr>
          <a:xfrm>
            <a:off x="780826" y="404664"/>
            <a:ext cx="7290054" cy="5039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cap="none" dirty="0" smtClean="0">
                <a:solidFill>
                  <a:srgbClr val="C00000"/>
                </a:solidFill>
              </a:rPr>
              <a:t>Uluslararası Gayrimenkul Kuruluşları</a:t>
            </a:r>
            <a:endParaRPr lang="tr-TR" sz="2800" b="1" cap="none" dirty="0">
              <a:solidFill>
                <a:srgbClr val="C0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27584" y="836712"/>
            <a:ext cx="7560840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rgbClr val="C00000"/>
                </a:solidFill>
              </a:rPr>
              <a:t> Uluslararası </a:t>
            </a:r>
            <a:r>
              <a:rPr lang="tr-TR" sz="2400" dirty="0">
                <a:solidFill>
                  <a:srgbClr val="C00000"/>
                </a:solidFill>
              </a:rPr>
              <a:t>Değerleme Standartları Konseyi (IVSC) </a:t>
            </a:r>
          </a:p>
          <a:p>
            <a:pPr>
              <a:spcBef>
                <a:spcPts val="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400" dirty="0" smtClean="0"/>
              <a:t> Avrupa </a:t>
            </a:r>
            <a:r>
              <a:rPr lang="tr-TR" sz="2400" dirty="0"/>
              <a:t>Değerleme Örgütleri Birliği (</a:t>
            </a:r>
            <a:r>
              <a:rPr lang="tr-TR" sz="2400" dirty="0" err="1"/>
              <a:t>TEGoVA</a:t>
            </a:r>
            <a:r>
              <a:rPr lang="tr-TR" sz="2400" dirty="0"/>
              <a:t>) </a:t>
            </a:r>
          </a:p>
          <a:p>
            <a:pPr>
              <a:spcBef>
                <a:spcPts val="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400" dirty="0"/>
              <a:t> ABD Değerleme Enstitüsü (AI) </a:t>
            </a:r>
          </a:p>
          <a:p>
            <a:pPr>
              <a:spcBef>
                <a:spcPts val="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400" dirty="0"/>
              <a:t> Kanada Değerleme Enstitüsü (AIC) </a:t>
            </a:r>
          </a:p>
          <a:p>
            <a:pPr>
              <a:spcBef>
                <a:spcPts val="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400" dirty="0" smtClean="0"/>
              <a:t> Amerikan </a:t>
            </a:r>
            <a:r>
              <a:rPr lang="tr-TR" sz="2400" dirty="0"/>
              <a:t>Değerleme Uzmanları Derneği (ASA)</a:t>
            </a:r>
          </a:p>
          <a:p>
            <a:pPr>
              <a:spcBef>
                <a:spcPts val="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400" dirty="0"/>
              <a:t> Taşınmaz Ekonomisi ve Değerleme Çalışmaları Merkezi (</a:t>
            </a:r>
            <a:r>
              <a:rPr lang="tr-TR" sz="2400" dirty="0" err="1"/>
              <a:t>Ce.S.E.T</a:t>
            </a:r>
            <a:r>
              <a:rPr lang="tr-TR" sz="2400" dirty="0"/>
              <a:t>.) </a:t>
            </a:r>
          </a:p>
          <a:p>
            <a:pPr>
              <a:spcBef>
                <a:spcPts val="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400" dirty="0"/>
              <a:t> Gayrimenkul Danışmanları Kuruluşu (CRE)  </a:t>
            </a:r>
          </a:p>
          <a:p>
            <a:pPr>
              <a:spcBef>
                <a:spcPts val="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400" dirty="0"/>
              <a:t> Fransa Değerleme Enstitüsü (IFEI) </a:t>
            </a:r>
          </a:p>
          <a:p>
            <a:pPr>
              <a:spcBef>
                <a:spcPts val="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400" dirty="0">
                <a:solidFill>
                  <a:srgbClr val="C00000"/>
                </a:solidFill>
              </a:rPr>
              <a:t> Lisanslı Değerleme Uzmanları Kraliyet Kurumu (RICS)</a:t>
            </a:r>
          </a:p>
          <a:p>
            <a:pPr>
              <a:spcBef>
                <a:spcPts val="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The</a:t>
            </a:r>
            <a:r>
              <a:rPr lang="tr-TR" sz="2400" dirty="0">
                <a:solidFill>
                  <a:srgbClr val="C00000"/>
                </a:solidFill>
              </a:rPr>
              <a:t> International Real </a:t>
            </a:r>
            <a:r>
              <a:rPr lang="tr-TR" sz="2400" dirty="0" err="1">
                <a:solidFill>
                  <a:srgbClr val="C00000"/>
                </a:solidFill>
              </a:rPr>
              <a:t>Estate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Federation</a:t>
            </a:r>
            <a:r>
              <a:rPr lang="tr-TR" sz="2400" dirty="0">
                <a:solidFill>
                  <a:srgbClr val="C00000"/>
                </a:solidFill>
              </a:rPr>
              <a:t> (FIABCI)</a:t>
            </a:r>
          </a:p>
          <a:p>
            <a:pPr>
              <a:spcBef>
                <a:spcPts val="20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tr-TR" sz="2400" b="1" dirty="0">
                <a:solidFill>
                  <a:srgbClr val="C00000"/>
                </a:solidFill>
              </a:rPr>
              <a:t> IPMS, …….…………….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361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7659661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Uzmanlığı ve Kurumsallaşma </a:t>
            </a:r>
            <a:endParaRPr lang="tr-TR" sz="32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74042" y="1216491"/>
            <a:ext cx="7488237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en-US" sz="2800" dirty="0" smtClean="0">
                <a:latin typeface="+mn-lt"/>
                <a:cs typeface="Times New Roman" panose="02020603050405020304" pitchFamily="18" charset="0"/>
              </a:rPr>
              <a:t> Gayrimenkul </a:t>
            </a:r>
            <a:r>
              <a:rPr lang="tr-TR" altLang="en-US" sz="2800" dirty="0">
                <a:latin typeface="+mn-lt"/>
                <a:cs typeface="Times New Roman" panose="02020603050405020304" pitchFamily="18" charset="0"/>
              </a:rPr>
              <a:t>Geliştirme ve Yönetimi Bölümü Lisans ve Lisansüstü Programları</a:t>
            </a:r>
          </a:p>
          <a:p>
            <a:pPr marL="182563" indent="-182563" algn="just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 Kurumsal </a:t>
            </a:r>
            <a:r>
              <a:rPr lang="tr-TR" altLang="en-US" sz="2400" dirty="0">
                <a:latin typeface="+mn-lt"/>
                <a:cs typeface="Times New Roman" panose="02020603050405020304" pitchFamily="18" charset="0"/>
              </a:rPr>
              <a:t>işbirliği ve akreditasyon</a:t>
            </a:r>
          </a:p>
          <a:p>
            <a:pPr marL="182563" indent="-182563" algn="just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400" dirty="0">
                <a:latin typeface="+mn-lt"/>
                <a:cs typeface="Times New Roman" panose="02020603050405020304" pitchFamily="18" charset="0"/>
              </a:rPr>
              <a:t> IVSC üyeliği </a:t>
            </a:r>
          </a:p>
          <a:p>
            <a:pPr marL="182563" indent="-182563" algn="just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400" dirty="0">
                <a:latin typeface="+mn-lt"/>
                <a:cs typeface="Times New Roman" panose="02020603050405020304" pitchFamily="18" charset="0"/>
              </a:rPr>
              <a:t> RICS akreditasyonu </a:t>
            </a:r>
            <a:endParaRPr lang="tr-TR" altLang="en-US" sz="2400" dirty="0" smtClean="0">
              <a:latin typeface="+mn-lt"/>
              <a:cs typeface="Times New Roman" panose="02020603050405020304" pitchFamily="18" charset="0"/>
            </a:endParaRPr>
          </a:p>
          <a:p>
            <a:pPr marL="182563" indent="-182563" algn="just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FIABCI, </a:t>
            </a:r>
            <a:r>
              <a:rPr lang="tr-TR" altLang="en-US" sz="2400" dirty="0" err="1" smtClean="0">
                <a:latin typeface="+mn-lt"/>
                <a:cs typeface="Times New Roman" panose="02020603050405020304" pitchFamily="18" charset="0"/>
              </a:rPr>
              <a:t>TEGoVA</a:t>
            </a: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…. işbirliği ve üyelikleri</a:t>
            </a:r>
            <a:endParaRPr lang="tr-TR" altLang="en-US" sz="2400" dirty="0">
              <a:latin typeface="+mn-lt"/>
              <a:cs typeface="Times New Roman" panose="02020603050405020304" pitchFamily="18" charset="0"/>
            </a:endParaRPr>
          </a:p>
          <a:p>
            <a:pPr marL="182563" indent="-182563" algn="just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400" dirty="0">
                <a:latin typeface="+mn-lt"/>
                <a:cs typeface="Times New Roman" panose="02020603050405020304" pitchFamily="18" charset="0"/>
              </a:rPr>
              <a:t> Mevzuat değişiklikleri ve tanımlama/yetkilendirme  </a:t>
            </a:r>
            <a:endParaRPr lang="tr-TR" altLang="en-US" sz="2400" dirty="0" smtClean="0">
              <a:latin typeface="+mn-lt"/>
              <a:cs typeface="Times New Roman" panose="02020603050405020304" pitchFamily="18" charset="0"/>
            </a:endParaRPr>
          </a:p>
          <a:p>
            <a:pPr marL="182563" indent="-182563" algn="just">
              <a:spcBef>
                <a:spcPts val="600"/>
              </a:spcBef>
              <a:buClr>
                <a:srgbClr val="800000"/>
              </a:buClr>
              <a:buSzTx/>
              <a:buFont typeface="Courier New" panose="02070309020205020404" pitchFamily="49" charset="0"/>
              <a:buChar char="o"/>
            </a:pPr>
            <a:r>
              <a:rPr lang="tr-TR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anose="02020603050405020304" pitchFamily="18" charset="0"/>
              </a:rPr>
              <a:t>Öğrenci seçim ve eğitim ölçütlerinin değiştirilmesi</a:t>
            </a:r>
            <a:endParaRPr lang="tr-TR" altLang="en-US" sz="2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7659661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Uzmanlığı ve Kurumsallaşma </a:t>
            </a:r>
            <a:endParaRPr lang="tr-TR" sz="32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55994" y="1245857"/>
            <a:ext cx="7696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3000" dirty="0">
                <a:latin typeface="+mn-lt"/>
              </a:rPr>
              <a:t> Uluslararası meslek ve eğitim kurumları ile güçlü işbirliği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3000" b="1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altLang="tr-TR" sz="2500" b="1" u="sng" dirty="0">
                <a:solidFill>
                  <a:srgbClr val="FF0000"/>
                </a:solidFill>
                <a:latin typeface="+mn-lt"/>
              </a:rPr>
              <a:t>IVSC Üyeliği:</a:t>
            </a:r>
            <a:r>
              <a:rPr lang="tr-TR" altLang="tr-TR" sz="2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altLang="tr-TR" sz="2500" dirty="0">
                <a:latin typeface="+mn-lt"/>
              </a:rPr>
              <a:t>Ekim 2012 döneminde resmi başvuru yapılmış ve Kasım 2013 tarihinde IVSC üyeliği tamamlanmıştır.  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500" dirty="0">
                <a:latin typeface="+mn-lt"/>
                <a:cs typeface="Arial" panose="020B0604020202020204" pitchFamily="34" charset="0"/>
              </a:rPr>
              <a:t> IVSC - </a:t>
            </a:r>
            <a:r>
              <a:rPr lang="tr-TR" altLang="tr-TR" sz="2500" dirty="0" err="1">
                <a:latin typeface="+mn-lt"/>
                <a:cs typeface="Arial" panose="020B0604020202020204" pitchFamily="34" charset="0"/>
              </a:rPr>
              <a:t>Academic</a:t>
            </a:r>
            <a:r>
              <a:rPr lang="tr-TR" altLang="tr-TR" sz="2500" dirty="0">
                <a:latin typeface="+mn-lt"/>
                <a:cs typeface="Arial" panose="020B0604020202020204" pitchFamily="34" charset="0"/>
              </a:rPr>
              <a:t> </a:t>
            </a:r>
            <a:r>
              <a:rPr lang="tr-TR" altLang="tr-TR" sz="2500" dirty="0" err="1">
                <a:latin typeface="+mn-lt"/>
                <a:cs typeface="Arial" panose="020B0604020202020204" pitchFamily="34" charset="0"/>
              </a:rPr>
              <a:t>Members</a:t>
            </a:r>
            <a:endParaRPr lang="tr-TR" altLang="tr-TR" sz="2500" dirty="0"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tr-TR" sz="2400" dirty="0">
                <a:latin typeface="+mn-lt"/>
                <a:cs typeface="Arial" panose="020B0604020202020204" pitchFamily="34" charset="0"/>
              </a:rPr>
              <a:t>Turkey</a:t>
            </a:r>
            <a:r>
              <a:rPr lang="tr-TR" altLang="tr-TR" sz="2400" dirty="0">
                <a:latin typeface="+mn-lt"/>
                <a:cs typeface="Arial" panose="020B0604020202020204" pitchFamily="34" charset="0"/>
              </a:rPr>
              <a:t>-Ankara </a:t>
            </a:r>
            <a:r>
              <a:rPr lang="tr-TR" altLang="tr-TR" sz="2400" dirty="0" err="1">
                <a:latin typeface="+mn-lt"/>
                <a:cs typeface="Arial" panose="020B0604020202020204" pitchFamily="34" charset="0"/>
              </a:rPr>
              <a:t>University</a:t>
            </a:r>
            <a:r>
              <a:rPr lang="tr-TR" altLang="tr-TR" sz="2400" dirty="0">
                <a:latin typeface="+mn-lt"/>
                <a:cs typeface="Arial" panose="020B0604020202020204" pitchFamily="34" charset="0"/>
              </a:rPr>
              <a:t>, Real </a:t>
            </a:r>
            <a:r>
              <a:rPr lang="tr-TR" altLang="tr-TR" sz="2400" dirty="0" err="1">
                <a:latin typeface="+mn-lt"/>
                <a:cs typeface="Arial" panose="020B0604020202020204" pitchFamily="34" charset="0"/>
              </a:rPr>
              <a:t>Estate</a:t>
            </a:r>
            <a:r>
              <a:rPr lang="tr-TR" altLang="tr-TR" sz="2400" dirty="0">
                <a:latin typeface="+mn-lt"/>
                <a:cs typeface="Arial" panose="020B0604020202020204" pitchFamily="34" charset="0"/>
              </a:rPr>
              <a:t> Development </a:t>
            </a:r>
            <a:r>
              <a:rPr lang="tr-TR" altLang="tr-TR" sz="2400" dirty="0" err="1" smtClean="0">
                <a:latin typeface="+mn-lt"/>
                <a:cs typeface="Arial" panose="020B0604020202020204" pitchFamily="34" charset="0"/>
              </a:rPr>
              <a:t>and</a:t>
            </a:r>
            <a:r>
              <a:rPr lang="tr-TR" altLang="tr-TR" sz="2400" dirty="0" smtClean="0">
                <a:latin typeface="+mn-lt"/>
                <a:cs typeface="Arial" panose="020B0604020202020204" pitchFamily="34" charset="0"/>
              </a:rPr>
              <a:t> Management </a:t>
            </a:r>
            <a:r>
              <a:rPr lang="tr-TR" altLang="tr-TR" sz="2400" dirty="0" err="1" smtClean="0">
                <a:latin typeface="+mn-lt"/>
                <a:cs typeface="Arial" panose="020B0604020202020204" pitchFamily="34" charset="0"/>
              </a:rPr>
              <a:t>Department</a:t>
            </a:r>
            <a:r>
              <a:rPr lang="tr-TR" altLang="tr-TR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tr-TR" sz="2400" dirty="0" smtClean="0">
                <a:latin typeface="+mn-lt"/>
                <a:cs typeface="Arial" panose="020B0604020202020204" pitchFamily="34" charset="0"/>
              </a:rPr>
              <a:t> </a:t>
            </a:r>
            <a:endParaRPr lang="tr-TR" altLang="tr-TR" sz="2400" dirty="0"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500" b="1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altLang="tr-TR" sz="2500" b="1" u="sng" dirty="0" err="1">
                <a:solidFill>
                  <a:srgbClr val="FF0000"/>
                </a:solidFill>
                <a:latin typeface="+mn-lt"/>
              </a:rPr>
              <a:t>TEGoVA</a:t>
            </a:r>
            <a:r>
              <a:rPr lang="tr-TR" altLang="tr-TR" sz="2500" b="1" u="sng" dirty="0">
                <a:solidFill>
                  <a:srgbClr val="FF0000"/>
                </a:solidFill>
                <a:latin typeface="+mn-lt"/>
              </a:rPr>
              <a:t> Üyeliği:</a:t>
            </a:r>
            <a:r>
              <a:rPr lang="tr-TR" altLang="tr-TR" sz="2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altLang="tr-TR" sz="2500" dirty="0">
                <a:latin typeface="+mn-lt"/>
              </a:rPr>
              <a:t>Mayıs 2016 tarihinde üyelik başvurusu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33108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7659661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Uzmanlığı ve Kurumsallaşma </a:t>
            </a:r>
            <a:endParaRPr lang="tr-TR" sz="32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27584" y="1268760"/>
            <a:ext cx="746054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500" b="1" u="sng" dirty="0">
                <a:solidFill>
                  <a:srgbClr val="FF0000"/>
                </a:solidFill>
                <a:latin typeface="+mn-lt"/>
              </a:rPr>
              <a:t> RICS Üyeliği:</a:t>
            </a:r>
            <a:r>
              <a:rPr lang="tr-TR" altLang="tr-TR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altLang="tr-TR" sz="2500" dirty="0">
                <a:latin typeface="+mn-lt"/>
              </a:rPr>
              <a:t>2 yıl süre çalışma – Aralık 2013 başvuru - 3-5 Ağustos 2015 tarihinde rapor sunumu ve ilk görüşme ekibi görevlendirme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500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altLang="tr-TR" sz="2500" b="1" dirty="0">
                <a:solidFill>
                  <a:srgbClr val="FF0000"/>
                </a:solidFill>
                <a:latin typeface="+mn-lt"/>
              </a:rPr>
              <a:t>RICS </a:t>
            </a:r>
            <a:r>
              <a:rPr lang="tr-TR" altLang="tr-TR" sz="2500" b="1" dirty="0" err="1">
                <a:solidFill>
                  <a:srgbClr val="FF0000"/>
                </a:solidFill>
                <a:latin typeface="+mn-lt"/>
              </a:rPr>
              <a:t>Accreditation</a:t>
            </a:r>
            <a:r>
              <a:rPr lang="tr-TR" altLang="tr-TR" sz="2500" b="1" dirty="0">
                <a:solidFill>
                  <a:srgbClr val="FF0000"/>
                </a:solidFill>
                <a:latin typeface="+mn-lt"/>
              </a:rPr>
              <a:t>: </a:t>
            </a:r>
            <a:r>
              <a:rPr lang="tr-TR" altLang="tr-TR" sz="2500" dirty="0">
                <a:latin typeface="+mn-lt"/>
              </a:rPr>
              <a:t>Nisan 2016 tarihinde akreditasyon sürecinin tamamlanması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500" dirty="0">
                <a:latin typeface="+mn-lt"/>
              </a:rPr>
              <a:t> </a:t>
            </a:r>
            <a:r>
              <a:rPr lang="tr-TR" altLang="tr-TR" sz="2000" dirty="0">
                <a:latin typeface="+mn-lt"/>
              </a:rPr>
              <a:t>http://www.rics.org/be/about-rics/where-we-are/europe/accredited-courses-europe/#Turkey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500" dirty="0">
                <a:latin typeface="+mn-lt"/>
              </a:rPr>
              <a:t> </a:t>
            </a:r>
            <a:r>
              <a:rPr lang="tr-TR" altLang="tr-TR" sz="2500" dirty="0" err="1">
                <a:latin typeface="+mn-lt"/>
              </a:rPr>
              <a:t>External</a:t>
            </a:r>
            <a:r>
              <a:rPr lang="tr-TR" altLang="tr-TR" sz="2500" dirty="0">
                <a:latin typeface="+mn-lt"/>
              </a:rPr>
              <a:t> </a:t>
            </a:r>
            <a:r>
              <a:rPr lang="tr-TR" altLang="tr-TR" sz="2500" dirty="0" err="1">
                <a:latin typeface="+mn-lt"/>
              </a:rPr>
              <a:t>examiner</a:t>
            </a:r>
            <a:r>
              <a:rPr lang="tr-TR" altLang="tr-TR" sz="2500" dirty="0">
                <a:latin typeface="+mn-lt"/>
              </a:rPr>
              <a:t> ve yıllık denetim işleri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500" dirty="0">
                <a:latin typeface="+mn-lt"/>
              </a:rPr>
              <a:t> </a:t>
            </a:r>
            <a:r>
              <a:rPr lang="tr-TR" altLang="tr-TR" sz="2500" dirty="0" smtClean="0">
                <a:latin typeface="+mn-lt"/>
              </a:rPr>
              <a:t>Lisanslama </a:t>
            </a:r>
            <a:r>
              <a:rPr lang="tr-TR" altLang="tr-TR" sz="2500" dirty="0">
                <a:latin typeface="+mn-lt"/>
              </a:rPr>
              <a:t>ile </a:t>
            </a:r>
            <a:r>
              <a:rPr lang="tr-TR" altLang="tr-TR" sz="2500" dirty="0" smtClean="0">
                <a:latin typeface="+mn-lt"/>
              </a:rPr>
              <a:t>ilişkisi: Kanada, Polonya … örnekleri</a:t>
            </a:r>
            <a:endParaRPr lang="tr-TR" altLang="tr-TR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24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727656" y="934363"/>
            <a:ext cx="7329224" cy="565958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cap="none" dirty="0" smtClean="0">
                <a:solidFill>
                  <a:srgbClr val="C00000"/>
                </a:solidFill>
              </a:rPr>
              <a:t>Lisanslı </a:t>
            </a:r>
            <a:r>
              <a:rPr lang="tr-TR" sz="2800" b="1" cap="none" dirty="0">
                <a:solidFill>
                  <a:srgbClr val="C00000"/>
                </a:solidFill>
              </a:rPr>
              <a:t>Değerleme Uzmanları Kraliyet </a:t>
            </a:r>
            <a:r>
              <a:rPr lang="tr-TR" sz="2800" b="1" cap="none" dirty="0" smtClean="0">
                <a:solidFill>
                  <a:srgbClr val="C00000"/>
                </a:solidFill>
              </a:rPr>
              <a:t>Kurumu </a:t>
            </a:r>
            <a:r>
              <a:rPr lang="tr-TR" sz="2800" b="1" dirty="0" smtClean="0">
                <a:solidFill>
                  <a:srgbClr val="C00000"/>
                </a:solidFill>
              </a:rPr>
              <a:t>(</a:t>
            </a:r>
            <a:r>
              <a:rPr lang="tr-TR" sz="2800" b="1" dirty="0">
                <a:solidFill>
                  <a:srgbClr val="C00000"/>
                </a:solidFill>
              </a:rPr>
              <a:t>RICS) </a:t>
            </a: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14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815179" y="1500321"/>
            <a:ext cx="7597413" cy="36746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800" cap="none" dirty="0" smtClean="0"/>
              <a:t>2015 yılında RICS 140’dan fazla ülkeden kişileri uzman olarak tanımakta.  </a:t>
            </a:r>
          </a:p>
          <a:p>
            <a:pPr marL="0" indent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800" cap="none" dirty="0" smtClean="0"/>
              <a:t>Toplam akredite edilmiş üye 120.000 kişi ve öğrenci üye 81.000 kişi.  </a:t>
            </a:r>
          </a:p>
          <a:p>
            <a:pPr marL="0" indent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800" cap="none" dirty="0" smtClean="0"/>
              <a:t>Bireysel akredite edilmiş üyelerin çoğunluğu Avrupa, Avusturalya ve Hong Konglu.  </a:t>
            </a:r>
          </a:p>
          <a:p>
            <a:pPr marL="0" indent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800" cap="none" dirty="0" smtClean="0"/>
              <a:t>Çin, Hindistan ve Amerika’da güçlü küresel büyüme görülmekte. </a:t>
            </a:r>
            <a:endParaRPr lang="tr-TR" sz="2800" cap="none" dirty="0"/>
          </a:p>
        </p:txBody>
      </p:sp>
    </p:spTree>
    <p:extLst>
      <p:ext uri="{BB962C8B-B14F-4D97-AF65-F5344CB8AC3E}">
        <p14:creationId xmlns:p14="http://schemas.microsoft.com/office/powerpoint/2010/main" val="27070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840738" y="931726"/>
            <a:ext cx="7848872" cy="48306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RICS </a:t>
            </a:r>
            <a:r>
              <a:rPr lang="tr-TR" sz="2100" cap="none" dirty="0">
                <a:latin typeface="Calibri" panose="020F0502020204030204" pitchFamily="34" charset="0"/>
                <a:cs typeface="Calibri" panose="020F0502020204030204" pitchFamily="34" charset="0"/>
              </a:rPr>
              <a:t>1868 yılında İngiltere’de kurulmuş ve 1881 yılında yasal olarak </a:t>
            </a: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tanınmış. 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RICS </a:t>
            </a:r>
            <a:r>
              <a:rPr lang="tr-TR" sz="2100" cap="none" dirty="0">
                <a:latin typeface="Calibri" panose="020F0502020204030204" pitchFamily="34" charset="0"/>
                <a:cs typeface="Calibri" panose="020F0502020204030204" pitchFamily="34" charset="0"/>
              </a:rPr>
              <a:t>üyeleri lisanslı veya yeminli </a:t>
            </a: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değerleme uzmanı veya bilirkişi olarak bilinmekte. 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RICS </a:t>
            </a:r>
            <a:r>
              <a:rPr lang="tr-TR" sz="2100" cap="none" dirty="0">
                <a:latin typeface="Calibri" panose="020F0502020204030204" pitchFamily="34" charset="0"/>
                <a:cs typeface="Calibri" panose="020F0502020204030204" pitchFamily="34" charset="0"/>
              </a:rPr>
              <a:t>uluslararası alanda faaliyet gösteren </a:t>
            </a: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en saygın meslek, eğitim</a:t>
            </a:r>
            <a:r>
              <a:rPr lang="tr-TR" sz="2100" cap="none" dirty="0">
                <a:latin typeface="Calibri" panose="020F0502020204030204" pitchFamily="34" charset="0"/>
                <a:cs typeface="Calibri" panose="020F0502020204030204" pitchFamily="34" charset="0"/>
              </a:rPr>
              <a:t>, araştırma ve akreditasyon </a:t>
            </a: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kurumu.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RICS </a:t>
            </a:r>
            <a:r>
              <a:rPr lang="tr-TR" sz="2100" cap="none" dirty="0">
                <a:latin typeface="Calibri" panose="020F0502020204030204" pitchFamily="34" charset="0"/>
                <a:cs typeface="Calibri" panose="020F0502020204030204" pitchFamily="34" charset="0"/>
              </a:rPr>
              <a:t>tarafından verilen üyelikler</a:t>
            </a: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21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AssocRICS</a:t>
            </a: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FRICS, MRICS </a:t>
            </a:r>
            <a:endParaRPr lang="tr-TR" sz="21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100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RICS’e</a:t>
            </a: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100" cap="none" dirty="0">
                <a:latin typeface="Calibri" panose="020F0502020204030204" pitchFamily="34" charset="0"/>
                <a:cs typeface="Calibri" panose="020F0502020204030204" pitchFamily="34" charset="0"/>
              </a:rPr>
              <a:t>üye olmanın üç temel koşulu </a:t>
            </a: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bulunmaktadır</a:t>
            </a:r>
            <a:r>
              <a:rPr lang="tr-TR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tr-TR" sz="21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 algn="just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100" cap="none" dirty="0">
                <a:latin typeface="Calibri" panose="020F0502020204030204" pitchFamily="34" charset="0"/>
                <a:cs typeface="Calibri" panose="020F0502020204030204" pitchFamily="34" charset="0"/>
              </a:rPr>
              <a:t>i. mezun olunan lisans alanı (RICS tarafından kabul edilen üniversiteden mezun olmak)</a:t>
            </a:r>
          </a:p>
          <a:p>
            <a:pPr marL="263525" indent="-263525" algn="just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100" cap="none" dirty="0">
                <a:latin typeface="Calibri" panose="020F0502020204030204" pitchFamily="34" charset="0"/>
                <a:cs typeface="Calibri" panose="020F0502020204030204" pitchFamily="34" charset="0"/>
              </a:rPr>
              <a:t>ii. değerleme sektörü ve diğer faaliyet alanlarında iş deneyimi (bir ölçüde nitelik ve en az </a:t>
            </a: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tr-TR" sz="2100" cap="none" dirty="0">
                <a:latin typeface="Calibri" panose="020F0502020204030204" pitchFamily="34" charset="0"/>
                <a:cs typeface="Calibri" panose="020F0502020204030204" pitchFamily="34" charset="0"/>
              </a:rPr>
              <a:t>yıllık profesyonel mesleki deneyim) </a:t>
            </a:r>
          </a:p>
          <a:p>
            <a:pPr marL="263525" indent="-263525" algn="just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100" cap="none" dirty="0">
                <a:latin typeface="Calibri" panose="020F0502020204030204" pitchFamily="34" charset="0"/>
                <a:cs typeface="Calibri" panose="020F0502020204030204" pitchFamily="34" charset="0"/>
              </a:rPr>
              <a:t>iii. pratik eğitim (RICS üyeliği için sürekli eğitim alma zorunluluğu mevcut</a:t>
            </a:r>
            <a:r>
              <a:rPr lang="tr-TR" sz="21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tr-TR" sz="2100" cap="none" dirty="0"/>
          </a:p>
        </p:txBody>
      </p:sp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755576" y="461845"/>
            <a:ext cx="7329224" cy="565958"/>
          </a:xfrm>
        </p:spPr>
        <p:txBody>
          <a:bodyPr>
            <a:normAutofit fontScale="90000"/>
          </a:bodyPr>
          <a:lstStyle/>
          <a:p>
            <a:pPr algn="l"/>
            <a:r>
              <a:rPr lang="tr-TR" sz="2800" b="1" cap="none" dirty="0" smtClean="0">
                <a:solidFill>
                  <a:srgbClr val="C00000"/>
                </a:solidFill>
              </a:rPr>
              <a:t>Lisanslı </a:t>
            </a:r>
            <a:r>
              <a:rPr lang="tr-TR" sz="2800" b="1" cap="none" dirty="0">
                <a:solidFill>
                  <a:srgbClr val="C00000"/>
                </a:solidFill>
              </a:rPr>
              <a:t>Değerleme Uzmanları Kraliyet </a:t>
            </a:r>
            <a:r>
              <a:rPr lang="tr-TR" sz="2800" b="1" cap="none" dirty="0" smtClean="0">
                <a:solidFill>
                  <a:srgbClr val="C00000"/>
                </a:solidFill>
              </a:rPr>
              <a:t>Kurumu </a:t>
            </a:r>
            <a:r>
              <a:rPr lang="tr-TR" sz="2800" b="1" dirty="0" smtClean="0">
                <a:solidFill>
                  <a:srgbClr val="C00000"/>
                </a:solidFill>
              </a:rPr>
              <a:t>(</a:t>
            </a:r>
            <a:r>
              <a:rPr lang="tr-TR" sz="2800" b="1" dirty="0">
                <a:solidFill>
                  <a:srgbClr val="C00000"/>
                </a:solidFill>
              </a:rPr>
              <a:t>RICS) </a:t>
            </a:r>
            <a:endParaRPr lang="tr-T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83568" y="188640"/>
            <a:ext cx="7659661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Uzmanlığı ve Kurumsallaşma </a:t>
            </a:r>
            <a:endParaRPr lang="tr-TR" sz="3200" dirty="0"/>
          </a:p>
        </p:txBody>
      </p:sp>
      <p:pic>
        <p:nvPicPr>
          <p:cNvPr id="14" name="Resi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4"/>
            <a:ext cx="4105275" cy="532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Resi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6599"/>
            <a:ext cx="4319587" cy="5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724229" y="580521"/>
            <a:ext cx="6685163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Uzmanlığı Akreditasyonu</a:t>
            </a:r>
            <a:endParaRPr lang="tr-TR" sz="3200" dirty="0"/>
          </a:p>
        </p:txBody>
      </p:sp>
      <p:sp>
        <p:nvSpPr>
          <p:cNvPr id="14" name="Dikdörtgen 13"/>
          <p:cNvSpPr/>
          <p:nvPr/>
        </p:nvSpPr>
        <p:spPr>
          <a:xfrm>
            <a:off x="724229" y="1176406"/>
            <a:ext cx="79151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dirty="0">
                <a:cs typeface="Arial" panose="020B0604020202020204" pitchFamily="34" charset="0"/>
              </a:rPr>
              <a:t>Üniversitenin Tanıtımı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dirty="0">
                <a:cs typeface="Arial" panose="020B0604020202020204" pitchFamily="34" charset="0"/>
              </a:rPr>
              <a:t>Bölümün ve programların tanıtımı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dirty="0">
                <a:cs typeface="Arial" panose="020B0604020202020204" pitchFamily="34" charset="0"/>
              </a:rPr>
              <a:t>Organizasyon yapısı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dirty="0">
                <a:cs typeface="Arial" panose="020B0604020202020204" pitchFamily="34" charset="0"/>
              </a:rPr>
              <a:t>Öğrenci sayıları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dirty="0">
                <a:cs typeface="Arial" panose="020B0604020202020204" pitchFamily="34" charset="0"/>
              </a:rPr>
              <a:t>Diğer kurumlarla ilişkiler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dirty="0">
                <a:cs typeface="Arial" panose="020B0604020202020204" pitchFamily="34" charset="0"/>
              </a:rPr>
              <a:t>Her bir programın minimum çalışma saati ve minimum </a:t>
            </a:r>
            <a:r>
              <a:rPr lang="tr-TR" dirty="0" err="1">
                <a:cs typeface="Arial" panose="020B0604020202020204" pitchFamily="34" charset="0"/>
              </a:rPr>
              <a:t>AKTS’leri</a:t>
            </a:r>
            <a:endParaRPr lang="tr-TR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dirty="0">
                <a:cs typeface="Arial" panose="020B0604020202020204" pitchFamily="34" charset="0"/>
              </a:rPr>
              <a:t>Derslerin içerikleri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dirty="0">
                <a:cs typeface="Arial" panose="020B0604020202020204" pitchFamily="34" charset="0"/>
              </a:rPr>
              <a:t>Öğrencilerin profili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dirty="0">
                <a:cs typeface="Arial" panose="020B0604020202020204" pitchFamily="34" charset="0"/>
              </a:rPr>
              <a:t>Akademik personel ve idari personel yapısı ve profili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dirty="0">
                <a:cs typeface="Arial" panose="020B0604020202020204" pitchFamily="34" charset="0"/>
              </a:rPr>
              <a:t>Yapılmış olan akademik çalışmalar vb.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RICS </a:t>
            </a:r>
            <a:r>
              <a:rPr lang="tr-TR" b="1" dirty="0">
                <a:solidFill>
                  <a:srgbClr val="FF0000"/>
                </a:solidFill>
                <a:cs typeface="Arial" panose="020B0604020202020204" pitchFamily="34" charset="0"/>
              </a:rPr>
              <a:t>tarafından uygunluğu denetlenmiş ve yapılan denetim sonucunda </a:t>
            </a:r>
            <a:r>
              <a:rPr lang="tr-TR" b="1" dirty="0" smtClean="0">
                <a:solidFill>
                  <a:srgbClr val="FF0000"/>
                </a:solidFill>
                <a:cs typeface="Arial" panose="020B0604020202020204" pitchFamily="34" charset="0"/>
              </a:rPr>
              <a:t>başarılı bulunan lisans ve yüksek lisans programları akredite edilmekte – Doktora? </a:t>
            </a:r>
            <a:endParaRPr lang="tr-T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6313075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RICS Akreditasyon Süreci ve Sonrası </a:t>
            </a:r>
            <a:endParaRPr lang="tr-TR" sz="3200" dirty="0"/>
          </a:p>
        </p:txBody>
      </p:sp>
      <p:sp>
        <p:nvSpPr>
          <p:cNvPr id="15" name="Dikdörtgen 14"/>
          <p:cNvSpPr/>
          <p:nvPr/>
        </p:nvSpPr>
        <p:spPr>
          <a:xfrm>
            <a:off x="777565" y="1268760"/>
            <a:ext cx="768286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+mj-lt"/>
                <a:cs typeface="Arial" panose="020B0604020202020204" pitchFamily="34" charset="0"/>
              </a:rPr>
              <a:t> Akreditasyon </a:t>
            </a:r>
            <a:r>
              <a:rPr lang="tr-TR" sz="2400" dirty="0" smtClean="0">
                <a:latin typeface="+mj-lt"/>
                <a:cs typeface="Arial" panose="020B0604020202020204" pitchFamily="34" charset="0"/>
              </a:rPr>
              <a:t>zor, maliyetli, zaman alan ve sabır isteyen iş:</a:t>
            </a:r>
          </a:p>
          <a:p>
            <a:pPr marL="182563" indent="-182563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1900" dirty="0" smtClean="0">
                <a:latin typeface="+mj-lt"/>
                <a:cs typeface="Arial" panose="020B0604020202020204" pitchFamily="34" charset="0"/>
              </a:rPr>
              <a:t>Başvuru </a:t>
            </a:r>
            <a:r>
              <a:rPr lang="tr-TR" sz="1900" dirty="0" smtClean="0">
                <a:latin typeface="+mj-lt"/>
                <a:cs typeface="Arial" panose="020B0604020202020204" pitchFamily="34" charset="0"/>
              </a:rPr>
              <a:t>yapacak Üniversite </a:t>
            </a:r>
            <a:r>
              <a:rPr lang="tr-TR" sz="1900" dirty="0">
                <a:latin typeface="+mj-lt"/>
                <a:cs typeface="Arial" panose="020B0604020202020204" pitchFamily="34" charset="0"/>
              </a:rPr>
              <a:t>ilk olarak RICS Bölge </a:t>
            </a:r>
            <a:r>
              <a:rPr lang="tr-TR" sz="1900" dirty="0" smtClean="0">
                <a:latin typeface="+mj-lt"/>
                <a:cs typeface="Arial" panose="020B0604020202020204" pitchFamily="34" charset="0"/>
              </a:rPr>
              <a:t>Yönetimi ile </a:t>
            </a:r>
            <a:r>
              <a:rPr lang="tr-TR" sz="1900" dirty="0">
                <a:latin typeface="+mj-lt"/>
                <a:cs typeface="Arial" panose="020B0604020202020204" pitchFamily="34" charset="0"/>
              </a:rPr>
              <a:t>iletişim </a:t>
            </a:r>
            <a:r>
              <a:rPr lang="tr-TR" sz="1900" dirty="0" smtClean="0">
                <a:latin typeface="+mj-lt"/>
                <a:cs typeface="Arial" panose="020B0604020202020204" pitchFamily="34" charset="0"/>
              </a:rPr>
              <a:t>kurmalı</a:t>
            </a:r>
            <a:endParaRPr lang="tr-TR" sz="1900" dirty="0">
              <a:latin typeface="+mj-lt"/>
              <a:cs typeface="Arial" panose="020B0604020202020204" pitchFamily="34" charset="0"/>
            </a:endParaRPr>
          </a:p>
          <a:p>
            <a:pPr marL="182563" indent="-182563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1900" dirty="0">
                <a:latin typeface="+mj-lt"/>
                <a:cs typeface="Arial" panose="020B0604020202020204" pitchFamily="34" charset="0"/>
              </a:rPr>
              <a:t>Bölge Grubu ile </a:t>
            </a:r>
            <a:r>
              <a:rPr lang="tr-TR" sz="1900" dirty="0" smtClean="0">
                <a:latin typeface="+mj-lt"/>
                <a:cs typeface="Arial" panose="020B0604020202020204" pitchFamily="34" charset="0"/>
              </a:rPr>
              <a:t>görüş birliği sağlanması halinde </a:t>
            </a:r>
            <a:r>
              <a:rPr lang="tr-TR" sz="1900" dirty="0">
                <a:latin typeface="+mj-lt"/>
                <a:cs typeface="Arial" panose="020B0604020202020204" pitchFamily="34" charset="0"/>
              </a:rPr>
              <a:t>Eğitim Standartları Departmanı ile </a:t>
            </a:r>
            <a:r>
              <a:rPr lang="tr-TR" sz="1900" dirty="0" smtClean="0">
                <a:latin typeface="+mj-lt"/>
                <a:cs typeface="Arial" panose="020B0604020202020204" pitchFamily="34" charset="0"/>
              </a:rPr>
              <a:t>iletişim sağlanmalı</a:t>
            </a:r>
            <a:endParaRPr lang="tr-TR" sz="1900" dirty="0">
              <a:latin typeface="+mj-lt"/>
              <a:cs typeface="Arial" panose="020B0604020202020204" pitchFamily="34" charset="0"/>
            </a:endParaRPr>
          </a:p>
          <a:p>
            <a:pPr marL="182563" indent="-182563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1900" dirty="0">
                <a:latin typeface="+mj-lt"/>
                <a:cs typeface="Arial" panose="020B0604020202020204" pitchFamily="34" charset="0"/>
              </a:rPr>
              <a:t>Program akredite formunun </a:t>
            </a:r>
            <a:r>
              <a:rPr lang="tr-TR" sz="1900" dirty="0" smtClean="0">
                <a:latin typeface="+mj-lt"/>
                <a:cs typeface="Arial" panose="020B0604020202020204" pitchFamily="34" charset="0"/>
              </a:rPr>
              <a:t>doldurulması ve sunumu</a:t>
            </a:r>
            <a:endParaRPr lang="tr-TR" sz="1900" dirty="0">
              <a:latin typeface="+mj-lt"/>
              <a:cs typeface="Arial" panose="020B0604020202020204" pitchFamily="34" charset="0"/>
            </a:endParaRPr>
          </a:p>
          <a:p>
            <a:pPr marL="182563" indent="-182563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1900" dirty="0">
                <a:latin typeface="+mj-lt"/>
                <a:cs typeface="Arial" panose="020B0604020202020204" pitchFamily="34" charset="0"/>
              </a:rPr>
              <a:t>Formun Bölge </a:t>
            </a:r>
            <a:r>
              <a:rPr lang="tr-TR" sz="1900" dirty="0" smtClean="0">
                <a:latin typeface="+mj-lt"/>
                <a:cs typeface="Arial" panose="020B0604020202020204" pitchFamily="34" charset="0"/>
              </a:rPr>
              <a:t>Yönetimince değerlendirilmesi </a:t>
            </a:r>
            <a:r>
              <a:rPr lang="tr-TR" sz="1900" dirty="0">
                <a:latin typeface="+mj-lt"/>
                <a:cs typeface="Arial" panose="020B0604020202020204" pitchFamily="34" charset="0"/>
              </a:rPr>
              <a:t>ve en son halinin Eğitim Standartları Departmanına iletilmesi</a:t>
            </a:r>
          </a:p>
          <a:p>
            <a:pPr marL="182563" indent="-182563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1900" dirty="0">
                <a:latin typeface="+mj-lt"/>
                <a:cs typeface="Arial" panose="020B0604020202020204" pitchFamily="34" charset="0"/>
              </a:rPr>
              <a:t>Departman tarafından programın RICS gerekliliklerine uyup uymadığının kontrolü ve Bölge </a:t>
            </a:r>
            <a:r>
              <a:rPr lang="tr-TR" sz="1900" dirty="0" smtClean="0">
                <a:latin typeface="+mj-lt"/>
                <a:cs typeface="Arial" panose="020B0604020202020204" pitchFamily="34" charset="0"/>
              </a:rPr>
              <a:t>Yönetimine bilgilendirilmesi</a:t>
            </a:r>
            <a:endParaRPr lang="tr-TR" sz="1900" dirty="0">
              <a:latin typeface="+mj-lt"/>
              <a:cs typeface="Arial" panose="020B0604020202020204" pitchFamily="34" charset="0"/>
            </a:endParaRPr>
          </a:p>
          <a:p>
            <a:pPr marL="182563" indent="-182563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1900" dirty="0">
                <a:latin typeface="+mj-lt"/>
                <a:cs typeface="Arial" panose="020B0604020202020204" pitchFamily="34" charset="0"/>
              </a:rPr>
              <a:t>Akredite edilmek istenen programın minimum RICS şartlarını sağlaması durumunda RICS Avrupa Kurulu’nun bilgilendirilmesi</a:t>
            </a:r>
          </a:p>
          <a:p>
            <a:pPr marL="182563" indent="-182563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1900" dirty="0" smtClean="0">
                <a:latin typeface="+mj-lt"/>
                <a:cs typeface="Arial" panose="020B0604020202020204" pitchFamily="34" charset="0"/>
              </a:rPr>
              <a:t>Kararın olumlu olması </a:t>
            </a:r>
            <a:r>
              <a:rPr lang="tr-TR" sz="1900" dirty="0" smtClean="0">
                <a:latin typeface="+mj-lt"/>
                <a:cs typeface="Arial" panose="020B0604020202020204" pitchFamily="34" charset="0"/>
              </a:rPr>
              <a:t>halinde Üniversiteye </a:t>
            </a:r>
            <a:r>
              <a:rPr lang="tr-TR" sz="1900" dirty="0">
                <a:latin typeface="+mj-lt"/>
                <a:cs typeface="Arial" panose="020B0604020202020204" pitchFamily="34" charset="0"/>
              </a:rPr>
              <a:t>online başvuru sayfasının </a:t>
            </a:r>
            <a:r>
              <a:rPr lang="tr-TR" sz="1900" dirty="0" smtClean="0">
                <a:latin typeface="+mj-lt"/>
                <a:cs typeface="Arial" panose="020B0604020202020204" pitchFamily="34" charset="0"/>
              </a:rPr>
              <a:t>açılması</a:t>
            </a:r>
          </a:p>
          <a:p>
            <a:pPr marL="182563" indent="-182563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19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tr-TR" sz="19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2-3 yıl zaman alan işlemler ve mücadele gerekli.</a:t>
            </a:r>
            <a:endParaRPr lang="tr-TR" sz="19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18590" y="1340768"/>
            <a:ext cx="769620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cs typeface="Arial" pitchFamily="34" charset="0"/>
              </a:rPr>
              <a:t>Servet – gayrimenkul ilişkisi 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800" dirty="0">
                <a:cs typeface="Arial" pitchFamily="34" charset="0"/>
              </a:rPr>
              <a:t> </a:t>
            </a:r>
            <a:r>
              <a:rPr lang="tr-TR" sz="2800" dirty="0" smtClean="0">
                <a:cs typeface="Arial" pitchFamily="34" charset="0"/>
              </a:rPr>
              <a:t>Yatırım alanı olarak gayrimenkul ve gayrimenkule dayalı araçların önemi  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800" dirty="0">
                <a:cs typeface="Arial" pitchFamily="34" charset="0"/>
              </a:rPr>
              <a:t> </a:t>
            </a:r>
            <a:r>
              <a:rPr lang="tr-TR" sz="2800" dirty="0" smtClean="0">
                <a:cs typeface="Arial" pitchFamily="34" charset="0"/>
              </a:rPr>
              <a:t>Gayrimenkul çalışmaları</a:t>
            </a:r>
            <a:r>
              <a:rPr lang="tr-TR" sz="2800" dirty="0">
                <a:cs typeface="Arial" pitchFamily="34" charset="0"/>
              </a:rPr>
              <a:t>, </a:t>
            </a:r>
            <a:r>
              <a:rPr lang="tr-TR" sz="2800" dirty="0" smtClean="0">
                <a:cs typeface="Arial" pitchFamily="34" charset="0"/>
              </a:rPr>
              <a:t>geniş kapsamlı, esnek</a:t>
            </a:r>
            <a:r>
              <a:rPr lang="tr-TR" sz="2800" dirty="0">
                <a:cs typeface="Arial" pitchFamily="34" charset="0"/>
              </a:rPr>
              <a:t>, </a:t>
            </a:r>
            <a:r>
              <a:rPr lang="tr-TR" sz="2800" dirty="0" smtClean="0">
                <a:cs typeface="Arial" pitchFamily="34" charset="0"/>
              </a:rPr>
              <a:t>teknik</a:t>
            </a:r>
            <a:r>
              <a:rPr lang="tr-TR" sz="2800" dirty="0">
                <a:cs typeface="Arial" pitchFamily="34" charset="0"/>
              </a:rPr>
              <a:t>, </a:t>
            </a:r>
            <a:r>
              <a:rPr lang="tr-TR" sz="2800" dirty="0" err="1">
                <a:cs typeface="Arial" pitchFamily="34" charset="0"/>
              </a:rPr>
              <a:t>sosyo</a:t>
            </a:r>
            <a:r>
              <a:rPr lang="tr-TR" sz="2800" dirty="0">
                <a:cs typeface="Arial" pitchFamily="34" charset="0"/>
              </a:rPr>
              <a:t>-ekonomik ve politik temelleri olan </a:t>
            </a:r>
            <a:r>
              <a:rPr lang="tr-TR" sz="2800" dirty="0" err="1">
                <a:cs typeface="Arial" pitchFamily="34" charset="0"/>
              </a:rPr>
              <a:t>interdisipliner</a:t>
            </a:r>
            <a:r>
              <a:rPr lang="tr-TR" sz="2800" dirty="0">
                <a:cs typeface="Arial" pitchFamily="34" charset="0"/>
              </a:rPr>
              <a:t> </a:t>
            </a:r>
            <a:r>
              <a:rPr lang="tr-TR" sz="2800" dirty="0" smtClean="0">
                <a:cs typeface="Arial" pitchFamily="34" charset="0"/>
              </a:rPr>
              <a:t>iş ve çalışma alanı</a:t>
            </a:r>
            <a:endParaRPr lang="tr-TR" sz="2800" dirty="0">
              <a:cs typeface="Arial" pitchFamily="34" charset="0"/>
            </a:endParaRPr>
          </a:p>
          <a:p>
            <a:pPr algn="just">
              <a:spcBef>
                <a:spcPts val="60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tr-TR" sz="2800" kern="0" dirty="0">
                <a:cs typeface="Arial" pitchFamily="34" charset="0"/>
              </a:rPr>
              <a:t> </a:t>
            </a:r>
            <a:r>
              <a:rPr lang="tr-TR" sz="2800" kern="0" dirty="0" smtClean="0">
                <a:cs typeface="Arial" pitchFamily="34" charset="0"/>
              </a:rPr>
              <a:t>Program Hedefi: </a:t>
            </a:r>
            <a:r>
              <a:rPr lang="tr-TR" sz="2600" kern="0" dirty="0" smtClean="0">
                <a:cs typeface="Arial" pitchFamily="34" charset="0"/>
              </a:rPr>
              <a:t>Gayrimenkul ve varlıklara; imar hakkı, malik</a:t>
            </a:r>
            <a:r>
              <a:rPr lang="tr-TR" sz="2600" kern="0" dirty="0">
                <a:cs typeface="Arial" pitchFamily="34" charset="0"/>
              </a:rPr>
              <a:t>, yatırımcı, </a:t>
            </a:r>
            <a:r>
              <a:rPr lang="tr-TR" sz="2600" kern="0" dirty="0" smtClean="0">
                <a:cs typeface="Arial" pitchFamily="34" charset="0"/>
              </a:rPr>
              <a:t>finans ve </a:t>
            </a:r>
            <a:r>
              <a:rPr lang="tr-TR" sz="2600" kern="0" dirty="0">
                <a:cs typeface="Arial" pitchFamily="34" charset="0"/>
              </a:rPr>
              <a:t>diğer yönlerden yaklaşım yeteneği ve uygulama </a:t>
            </a:r>
            <a:r>
              <a:rPr lang="tr-TR" sz="2600" kern="0" dirty="0" smtClean="0">
                <a:cs typeface="Arial" pitchFamily="34" charset="0"/>
              </a:rPr>
              <a:t>becerisinin geliştirilmesi… </a:t>
            </a:r>
            <a:endParaRPr lang="tr-TR" sz="2600" kern="0" dirty="0"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18590" y="817548"/>
            <a:ext cx="7460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Neden Gayrimenkul </a:t>
            </a: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Lisans ve Lisansüstü 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Eğitimi?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565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6313075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RICS Akreditasyon Süreci ve Sonrası </a:t>
            </a:r>
            <a:endParaRPr lang="tr-TR" sz="3200" dirty="0"/>
          </a:p>
        </p:txBody>
      </p:sp>
      <p:sp>
        <p:nvSpPr>
          <p:cNvPr id="14" name="Dikdörtgen 13"/>
          <p:cNvSpPr/>
          <p:nvPr/>
        </p:nvSpPr>
        <p:spPr>
          <a:xfrm>
            <a:off x="755575" y="1262192"/>
            <a:ext cx="7453345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800" dirty="0" smtClean="0">
                <a:cs typeface="Arial" panose="020B0604020202020204" pitchFamily="34" charset="0"/>
              </a:rPr>
              <a:t> Akreditasyon </a:t>
            </a:r>
            <a:r>
              <a:rPr lang="tr-TR" sz="2800" dirty="0">
                <a:cs typeface="Arial" panose="020B0604020202020204" pitchFamily="34" charset="0"/>
              </a:rPr>
              <a:t>denetimlerinin yapılması </a:t>
            </a:r>
            <a:r>
              <a:rPr lang="tr-TR" sz="2800" dirty="0" smtClean="0">
                <a:cs typeface="Arial" panose="020B0604020202020204" pitchFamily="34" charset="0"/>
              </a:rPr>
              <a:t>-RICS </a:t>
            </a:r>
            <a:r>
              <a:rPr lang="tr-TR" sz="2800" dirty="0">
                <a:cs typeface="Arial" panose="020B0604020202020204" pitchFamily="34" charset="0"/>
              </a:rPr>
              <a:t>tarafından görevlendirilen akademik ve </a:t>
            </a:r>
            <a:r>
              <a:rPr lang="tr-TR" sz="2800" dirty="0" smtClean="0">
                <a:cs typeface="Arial" panose="020B0604020202020204" pitchFamily="34" charset="0"/>
              </a:rPr>
              <a:t>uygulayıcılardan (uzmanlar) oluşan panelin denetim, inceleme ve raporlama yapılması 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800" dirty="0" smtClean="0">
                <a:cs typeface="Arial" panose="020B0604020202020204" pitchFamily="34" charset="0"/>
              </a:rPr>
              <a:t> Denetim </a:t>
            </a:r>
            <a:r>
              <a:rPr lang="tr-TR" sz="2800" dirty="0">
                <a:cs typeface="Arial" panose="020B0604020202020204" pitchFamily="34" charset="0"/>
              </a:rPr>
              <a:t>sonucunun üniversiteye </a:t>
            </a:r>
            <a:r>
              <a:rPr lang="tr-TR" sz="2800" dirty="0" smtClean="0">
                <a:cs typeface="Arial" panose="020B0604020202020204" pitchFamily="34" charset="0"/>
              </a:rPr>
              <a:t>bildirilmesi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smtClean="0">
                <a:cs typeface="Arial" panose="020B0604020202020204" pitchFamily="34" charset="0"/>
              </a:rPr>
              <a:t>Yıllık denetimler – </a:t>
            </a:r>
            <a:r>
              <a:rPr lang="tr-TR" sz="2800" dirty="0" err="1" smtClean="0">
                <a:cs typeface="Arial" panose="020B0604020202020204" pitchFamily="34" charset="0"/>
              </a:rPr>
              <a:t>external</a:t>
            </a:r>
            <a:r>
              <a:rPr lang="tr-TR" sz="2800" dirty="0" smtClean="0"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cs typeface="Arial" panose="020B0604020202020204" pitchFamily="34" charset="0"/>
              </a:rPr>
              <a:t>examiner</a:t>
            </a:r>
            <a:endParaRPr lang="tr-TR" sz="2800" dirty="0" smtClean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smtClean="0">
                <a:cs typeface="Arial" panose="020B0604020202020204" pitchFamily="34" charset="0"/>
              </a:rPr>
              <a:t>Dört yıllık dönemlerle yeniden akreditasyon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smtClean="0">
                <a:cs typeface="Arial" panose="020B0604020202020204" pitchFamily="34" charset="0"/>
              </a:rPr>
              <a:t>Akreditasyon süreli bir çalışma: sürdürülebilirlik?</a:t>
            </a:r>
          </a:p>
          <a:p>
            <a:pPr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800" dirty="0">
                <a:cs typeface="Arial" panose="020B0604020202020204" pitchFamily="34" charset="0"/>
              </a:rPr>
              <a:t> </a:t>
            </a:r>
            <a:r>
              <a:rPr lang="tr-TR" sz="2800" dirty="0" smtClean="0">
                <a:cs typeface="Arial" panose="020B0604020202020204" pitchFamily="34" charset="0"/>
              </a:rPr>
              <a:t>US- MIT Örneği</a:t>
            </a:r>
            <a:endParaRPr lang="tr-TR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24486"/>
              </p:ext>
            </p:extLst>
          </p:nvPr>
        </p:nvGraphicFramePr>
        <p:xfrm>
          <a:off x="611560" y="908720"/>
          <a:ext cx="8208913" cy="489654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771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77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95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920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RICS </a:t>
                      </a:r>
                      <a:r>
                        <a:rPr lang="en-GB" sz="1500" dirty="0" err="1">
                          <a:solidFill>
                            <a:schemeClr val="bg1"/>
                          </a:solidFill>
                          <a:effectLst/>
                        </a:rPr>
                        <a:t>Uzmanlık</a:t>
                      </a:r>
                      <a:r>
                        <a:rPr lang="en-GB" sz="15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chemeClr val="bg1"/>
                          </a:solidFill>
                          <a:effectLst/>
                        </a:rPr>
                        <a:t>Alanları</a:t>
                      </a:r>
                      <a:endParaRPr lang="tr-TR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solidFill>
                            <a:schemeClr val="bg1"/>
                          </a:solidFill>
                          <a:effectLst/>
                        </a:rPr>
                        <a:t>G</a:t>
                      </a:r>
                      <a:r>
                        <a:rPr lang="en-GB" sz="1500" dirty="0" smtClean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r>
                        <a:rPr lang="tr-TR" sz="1500" dirty="0" err="1" smtClean="0">
                          <a:solidFill>
                            <a:schemeClr val="bg1"/>
                          </a:solidFill>
                          <a:effectLst/>
                        </a:rPr>
                        <a:t>yrimenkul</a:t>
                      </a:r>
                      <a:r>
                        <a:rPr lang="tr-TR" sz="15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 smtClean="0">
                          <a:solidFill>
                            <a:schemeClr val="bg1"/>
                          </a:solidFill>
                          <a:effectLst/>
                        </a:rPr>
                        <a:t>Geliştirme</a:t>
                      </a:r>
                      <a:r>
                        <a:rPr lang="en-GB" sz="15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tr-TR" sz="1500" dirty="0" smtClean="0">
                          <a:solidFill>
                            <a:schemeClr val="bg1"/>
                          </a:solidFill>
                          <a:effectLst/>
                        </a:rPr>
                        <a:t>ve Yönetimi Bölümü </a:t>
                      </a:r>
                      <a:endParaRPr lang="tr-TR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tr-TR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96" marR="6699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7336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Valuation 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Planning and development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Arts and antiques 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Building control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Building surveying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Valuation of Businesses and Intangible Assets</a:t>
                      </a:r>
                      <a:endParaRPr lang="tr-TR" sz="14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Commercial property practice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Environment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Facilities management 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Geomatics</a:t>
                      </a:r>
                      <a:r>
                        <a:rPr lang="en-GB" sz="1500" dirty="0">
                          <a:effectLst/>
                        </a:rPr>
                        <a:t> (including hydrographic)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Infrastructure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Management consultancy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Minerals and waste management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Project management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Property finance and investment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Quantity surveying and construction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Research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Residential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Rural</a:t>
                      </a:r>
                      <a:endParaRPr lang="tr-TR" sz="1500" dirty="0">
                        <a:effectLst/>
                      </a:endParaRPr>
                    </a:p>
                    <a:p>
                      <a:pPr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Taxation allowances</a:t>
                      </a:r>
                      <a:endParaRPr lang="tr-TR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Değerleme</a:t>
                      </a:r>
                      <a:endParaRPr lang="tr-TR" sz="15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Planlama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ve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Geliştirme</a:t>
                      </a:r>
                      <a:endParaRPr lang="tr-TR" sz="15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Sanat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ve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Antikalar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Yapı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Denetimi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effectLst/>
                        </a:rPr>
                        <a:t>Bina</a:t>
                      </a:r>
                      <a:r>
                        <a:rPr lang="tr-TR" sz="1500" baseline="0" dirty="0" smtClean="0">
                          <a:effectLst/>
                        </a:rPr>
                        <a:t> Keşif-Metraj- </a:t>
                      </a:r>
                      <a:r>
                        <a:rPr lang="en-GB" sz="1500" dirty="0" err="1" smtClean="0">
                          <a:effectLst/>
                        </a:rPr>
                        <a:t>Ölç</a:t>
                      </a:r>
                      <a:r>
                        <a:rPr lang="tr-TR" sz="1500" dirty="0" err="1" smtClean="0">
                          <a:effectLst/>
                        </a:rPr>
                        <a:t>ümü</a:t>
                      </a:r>
                      <a:r>
                        <a:rPr lang="tr-TR" sz="1500" dirty="0" smtClean="0">
                          <a:effectLst/>
                        </a:rPr>
                        <a:t> 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İşletme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ve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Gayrimaddi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Varlık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Değerleme</a:t>
                      </a:r>
                      <a:endParaRPr lang="tr-TR" sz="15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Ticari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Taşınmaz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Uygulamaları</a:t>
                      </a:r>
                      <a:endParaRPr lang="tr-TR" sz="15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Çevre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Tesis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Yönetimi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Geomatik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ve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Hidrografi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Altyapı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Yönetim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Danışmanlığı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Madenler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ve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Atık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Yönetimi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Proje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Yönetimi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Gayrimenkul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Finansı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ve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Yatırımları</a:t>
                      </a:r>
                      <a:endParaRPr lang="tr-TR" sz="15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Yapım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r>
                        <a:rPr lang="en-GB" sz="1500" dirty="0" err="1">
                          <a:effectLst/>
                        </a:rPr>
                        <a:t>Yönetimi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effectLst/>
                        </a:rPr>
                        <a:t>Araştırma</a:t>
                      </a:r>
                      <a:endParaRPr lang="tr-TR" sz="1500" dirty="0"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Kentsel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Taşınmazlar</a:t>
                      </a:r>
                      <a:endParaRPr lang="tr-TR" sz="15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C00000"/>
                          </a:solidFill>
                          <a:effectLst/>
                        </a:rPr>
                        <a:t>K</a:t>
                      </a:r>
                      <a:r>
                        <a:rPr lang="tr-TR" sz="1500" dirty="0" smtClean="0">
                          <a:solidFill>
                            <a:srgbClr val="C00000"/>
                          </a:solidFill>
                          <a:effectLst/>
                        </a:rPr>
                        <a:t>ı</a:t>
                      </a:r>
                      <a:r>
                        <a:rPr lang="en-GB" sz="1500" dirty="0" err="1" smtClean="0">
                          <a:solidFill>
                            <a:srgbClr val="C00000"/>
                          </a:solidFill>
                          <a:effectLst/>
                        </a:rPr>
                        <a:t>rsal</a:t>
                      </a:r>
                      <a:r>
                        <a:rPr lang="en-GB" sz="15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Taşınmazlar</a:t>
                      </a:r>
                      <a:endParaRPr lang="tr-TR" sz="15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Vergi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Amaçlı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500" dirty="0" err="1">
                          <a:solidFill>
                            <a:srgbClr val="C00000"/>
                          </a:solidFill>
                          <a:effectLst/>
                        </a:rPr>
                        <a:t>İşlemler</a:t>
                      </a:r>
                      <a:r>
                        <a:rPr lang="en-GB" sz="15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tr-TR" sz="15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ase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tr-TR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996" marR="6699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513175" y="476672"/>
            <a:ext cx="8593675" cy="479502"/>
          </a:xfrm>
        </p:spPr>
        <p:txBody>
          <a:bodyPr>
            <a:normAutofit/>
          </a:bodyPr>
          <a:lstStyle/>
          <a:p>
            <a:pPr algn="l"/>
            <a:r>
              <a:rPr lang="tr-TR" sz="2200" b="1" dirty="0" smtClean="0">
                <a:solidFill>
                  <a:srgbClr val="C00000"/>
                </a:solidFill>
                <a:latin typeface="+mn-lt"/>
              </a:rPr>
              <a:t>RICS Profesyonel Yeterlilik Alanları </a:t>
            </a:r>
            <a:endParaRPr lang="tr-TR" sz="2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7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947884" y="1226161"/>
            <a:ext cx="7800581" cy="45587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800" cap="none" dirty="0" smtClean="0">
                <a:cs typeface="Arial" panose="020B0604020202020204" pitchFamily="34" charset="0"/>
              </a:rPr>
              <a:t>Areas </a:t>
            </a:r>
            <a:r>
              <a:rPr lang="en-US" sz="2800" cap="none" dirty="0">
                <a:cs typeface="Arial" panose="020B0604020202020204" pitchFamily="34" charset="0"/>
              </a:rPr>
              <a:t>of expertise within the APC Pathways as </a:t>
            </a:r>
            <a:endParaRPr lang="tr-TR" sz="2800" cap="none" dirty="0">
              <a:cs typeface="Arial" panose="020B0604020202020204" pitchFamily="34" charset="0"/>
            </a:endParaRPr>
          </a:p>
          <a:p>
            <a:pPr marL="263525" indent="-263525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2600" b="1" i="1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600" b="1" i="1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Major </a:t>
            </a:r>
            <a:r>
              <a:rPr lang="en-US" sz="2600" b="1" i="1" cap="none" dirty="0">
                <a:solidFill>
                  <a:srgbClr val="C00000"/>
                </a:solidFill>
                <a:cs typeface="Arial" panose="020B0604020202020204" pitchFamily="34" charset="0"/>
              </a:rPr>
              <a:t>areas: </a:t>
            </a:r>
            <a:r>
              <a:rPr lang="tr-TR" sz="2600" i="1" cap="none" dirty="0">
                <a:cs typeface="Arial" panose="020B0604020202020204" pitchFamily="34" charset="0"/>
              </a:rPr>
              <a:t>v</a:t>
            </a:r>
            <a:r>
              <a:rPr lang="en-US" sz="2600" i="1" cap="none" dirty="0" err="1" smtClean="0">
                <a:cs typeface="Arial" panose="020B0604020202020204" pitchFamily="34" charset="0"/>
              </a:rPr>
              <a:t>aluation</a:t>
            </a:r>
            <a:r>
              <a:rPr lang="en-US" sz="2600" i="1" cap="none" dirty="0">
                <a:cs typeface="Arial" panose="020B0604020202020204" pitchFamily="34" charset="0"/>
              </a:rPr>
              <a:t>, valuation of businesses and intangible assets, commercial property practice, property finance and investment, residential, rural </a:t>
            </a:r>
            <a:r>
              <a:rPr lang="en-GB" sz="2600" i="1" dirty="0">
                <a:cs typeface="Arial" panose="020B0604020202020204" pitchFamily="34" charset="0"/>
              </a:rPr>
              <a:t>planning and development, </a:t>
            </a:r>
            <a:r>
              <a:rPr lang="en-US" sz="2600" i="1" cap="none" dirty="0" smtClean="0">
                <a:cs typeface="Arial" panose="020B0604020202020204" pitchFamily="34" charset="0"/>
              </a:rPr>
              <a:t>and </a:t>
            </a:r>
            <a:r>
              <a:rPr lang="en-US" sz="2600" i="1" cap="none" dirty="0">
                <a:cs typeface="Arial" panose="020B0604020202020204" pitchFamily="34" charset="0"/>
              </a:rPr>
              <a:t>taxation </a:t>
            </a:r>
            <a:r>
              <a:rPr lang="en-US" sz="2600" i="1" cap="none" dirty="0" smtClean="0">
                <a:cs typeface="Arial" panose="020B0604020202020204" pitchFamily="34" charset="0"/>
              </a:rPr>
              <a:t>allowances.</a:t>
            </a:r>
            <a:endParaRPr lang="tr-TR" sz="2600" cap="none" dirty="0">
              <a:cs typeface="Arial" panose="020B0604020202020204" pitchFamily="34" charset="0"/>
            </a:endParaRPr>
          </a:p>
          <a:p>
            <a:pPr marL="263525" indent="-263525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2600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ar-SA" sz="2600" b="1" i="1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Minor areas</a:t>
            </a:r>
            <a:r>
              <a:rPr lang="tr-TR" sz="2600" b="1" i="1" cap="none" dirty="0" smtClean="0">
                <a:solidFill>
                  <a:srgbClr val="C00000"/>
                </a:solidFill>
                <a:cs typeface="Arial" panose="020B0604020202020204" pitchFamily="34" charset="0"/>
              </a:rPr>
              <a:t>: </a:t>
            </a:r>
            <a:r>
              <a:rPr lang="en-GB" sz="2600" i="1" cap="none" dirty="0" smtClean="0">
                <a:cs typeface="Arial" panose="020B0604020202020204" pitchFamily="34" charset="0"/>
              </a:rPr>
              <a:t>building </a:t>
            </a:r>
            <a:r>
              <a:rPr lang="en-GB" sz="2600" i="1" cap="none" dirty="0">
                <a:cs typeface="Arial" panose="020B0604020202020204" pitchFamily="34" charset="0"/>
              </a:rPr>
              <a:t>control &amp; surveying, environment, management consultancy and project </a:t>
            </a:r>
            <a:r>
              <a:rPr lang="en-GB" sz="2600" i="1" cap="none" dirty="0" smtClean="0">
                <a:cs typeface="Arial" panose="020B0604020202020204" pitchFamily="34" charset="0"/>
              </a:rPr>
              <a:t>management</a:t>
            </a:r>
            <a:r>
              <a:rPr lang="tr-TR" sz="2600" i="1" cap="none" dirty="0" smtClean="0">
                <a:cs typeface="Arial" panose="020B0604020202020204" pitchFamily="34" charset="0"/>
              </a:rPr>
              <a:t>.</a:t>
            </a:r>
          </a:p>
          <a:p>
            <a:pPr marL="263525" indent="-263525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sz="2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RICS akreditasyonu mezunlara RICS üyeliğine giden yolu açar. Değer Katar!</a:t>
            </a:r>
            <a:endParaRPr lang="tr-TR" sz="2600" b="1" cap="none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947884" y="692116"/>
            <a:ext cx="7896304" cy="479502"/>
          </a:xfrm>
        </p:spPr>
        <p:txBody>
          <a:bodyPr>
            <a:noAutofit/>
          </a:bodyPr>
          <a:lstStyle/>
          <a:p>
            <a:pPr algn="l"/>
            <a:r>
              <a:rPr lang="tr-TR" sz="2800" b="1" dirty="0" smtClean="0">
                <a:solidFill>
                  <a:srgbClr val="C00000"/>
                </a:solidFill>
                <a:latin typeface="+mn-lt"/>
              </a:rPr>
              <a:t>RICS Profesyonel Yeterlilik Alanları </a:t>
            </a:r>
            <a:endParaRPr lang="tr-TR" sz="2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41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1102071" y="1515331"/>
            <a:ext cx="7704856" cy="3973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700" cap="none" dirty="0" smtClean="0"/>
              <a:t> RICS bütün üyeleri Etik Standartlara uymak zorunda</a:t>
            </a:r>
          </a:p>
          <a:p>
            <a:pPr marL="0" indent="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sz="2800" dirty="0"/>
              <a:t> </a:t>
            </a:r>
            <a:r>
              <a:rPr lang="tr-TR" sz="2800" dirty="0" smtClean="0"/>
              <a:t>Etik standartlar:</a:t>
            </a:r>
            <a:endParaRPr lang="tr-TR" sz="2800" cap="none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800" cap="none" dirty="0" smtClean="0"/>
              <a:t>Dürüst davranma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i-FI" sz="2800" cap="none" dirty="0" smtClean="0"/>
              <a:t>Daima yüksek standartta hizmet ver</a:t>
            </a:r>
            <a:r>
              <a:rPr lang="tr-TR" sz="2800" cap="none" dirty="0" smtClean="0"/>
              <a:t>me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cap="none" dirty="0" err="1" smtClean="0"/>
              <a:t>Mesleğe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güveni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teşvik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edecek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şekilde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hareket</a:t>
            </a:r>
            <a:r>
              <a:rPr lang="en-US" sz="2800" cap="none" dirty="0" smtClean="0"/>
              <a:t> e</a:t>
            </a:r>
            <a:r>
              <a:rPr lang="tr-TR" sz="2800" cap="none" dirty="0" err="1" smtClean="0"/>
              <a:t>tme</a:t>
            </a:r>
            <a:endParaRPr lang="tr-TR" sz="2800" cap="none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800" cap="none" dirty="0" smtClean="0"/>
              <a:t>B</a:t>
            </a:r>
            <a:r>
              <a:rPr lang="en-US" sz="2800" cap="none" dirty="0" err="1" smtClean="0"/>
              <a:t>aş</a:t>
            </a:r>
            <a:r>
              <a:rPr lang="tr-TR" sz="2800" cap="none" dirty="0" smtClean="0"/>
              <a:t>k</a:t>
            </a:r>
            <a:r>
              <a:rPr lang="en-US" sz="2800" cap="none" dirty="0" err="1" smtClean="0"/>
              <a:t>alarına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saygılı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davran</a:t>
            </a:r>
            <a:r>
              <a:rPr lang="tr-TR" sz="2800" cap="none" dirty="0" err="1" smtClean="0"/>
              <a:t>ma</a:t>
            </a:r>
            <a:endParaRPr lang="tr-TR" sz="2800" cap="none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800" cap="none" dirty="0" smtClean="0"/>
              <a:t>Sorumluluk alma</a:t>
            </a:r>
            <a:endParaRPr lang="tr-TR" sz="2800" cap="none" dirty="0"/>
          </a:p>
        </p:txBody>
      </p:sp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933399" y="1014497"/>
            <a:ext cx="7896304" cy="479502"/>
          </a:xfrm>
        </p:spPr>
        <p:txBody>
          <a:bodyPr>
            <a:noAutofit/>
          </a:bodyPr>
          <a:lstStyle/>
          <a:p>
            <a:pPr algn="l"/>
            <a:r>
              <a:rPr lang="tr-TR" sz="2800" b="1" dirty="0" smtClean="0">
                <a:solidFill>
                  <a:srgbClr val="C00000"/>
                </a:solidFill>
                <a:latin typeface="+mn-lt"/>
              </a:rPr>
              <a:t>RICS Etik Standartları </a:t>
            </a:r>
            <a:endParaRPr lang="tr-TR" sz="2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3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852161" y="1725585"/>
            <a:ext cx="7597414" cy="369001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prstClr val="black"/>
                </a:solidFill>
              </a:rPr>
              <a:t>RICS Türkiye / RICS İstanbul kurulması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prstClr val="black"/>
                </a:solidFill>
              </a:rPr>
              <a:t>RICS Üyeliği için sınavlar – Türkçe sınav yapılması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prstClr val="black"/>
                </a:solidFill>
              </a:rPr>
              <a:t>RICS </a:t>
            </a:r>
            <a:r>
              <a:rPr lang="tr-TR" sz="2600" dirty="0" err="1">
                <a:solidFill>
                  <a:prstClr val="black"/>
                </a:solidFill>
              </a:rPr>
              <a:t>National</a:t>
            </a:r>
            <a:r>
              <a:rPr lang="tr-TR" sz="2600" dirty="0">
                <a:solidFill>
                  <a:prstClr val="black"/>
                </a:solidFill>
              </a:rPr>
              <a:t> </a:t>
            </a:r>
            <a:r>
              <a:rPr lang="tr-TR" sz="2600" dirty="0" err="1">
                <a:solidFill>
                  <a:prstClr val="black"/>
                </a:solidFill>
              </a:rPr>
              <a:t>Group</a:t>
            </a:r>
            <a:r>
              <a:rPr lang="tr-TR" sz="2600" dirty="0">
                <a:solidFill>
                  <a:prstClr val="black"/>
                </a:solidFill>
              </a:rPr>
              <a:t> Oluşumu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prstClr val="black"/>
                </a:solidFill>
              </a:rPr>
              <a:t>Mezunlarımızın MRICS Üyeliği ve diplomanın marka değeri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prstClr val="black"/>
                </a:solidFill>
              </a:rPr>
              <a:t>Tezsiz ve tezli YL akreditasyonu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prstClr val="black"/>
                </a:solidFill>
              </a:rPr>
              <a:t>Doktora öğrencilerinin durumu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prstClr val="black"/>
                </a:solidFill>
              </a:rPr>
              <a:t>Lisans programının akreditasyonu </a:t>
            </a:r>
          </a:p>
        </p:txBody>
      </p:sp>
      <p:sp>
        <p:nvSpPr>
          <p:cNvPr id="14" name="Başlık 1"/>
          <p:cNvSpPr>
            <a:spLocks noGrp="1"/>
          </p:cNvSpPr>
          <p:nvPr>
            <p:ph type="title"/>
          </p:nvPr>
        </p:nvSpPr>
        <p:spPr>
          <a:xfrm>
            <a:off x="785692" y="1205461"/>
            <a:ext cx="7773338" cy="497905"/>
          </a:xfrm>
        </p:spPr>
        <p:txBody>
          <a:bodyPr>
            <a:noAutofit/>
          </a:bodyPr>
          <a:lstStyle/>
          <a:p>
            <a:pPr algn="l"/>
            <a:r>
              <a:rPr lang="tr-TR" sz="32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RICS Akreditasyonu Sonrası</a:t>
            </a: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9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6313075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RICS Akreditasyon Süreci ve Sonrası </a:t>
            </a:r>
            <a:endParaRPr lang="tr-TR" sz="32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86474" y="1290360"/>
            <a:ext cx="74882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en-US" sz="2400" dirty="0" smtClean="0">
                <a:latin typeface="+mn-lt"/>
                <a:cs typeface="Times New Roman" pitchFamily="18" charset="0"/>
              </a:rPr>
              <a:t> RICS akreditasyonu sonrası:</a:t>
            </a:r>
          </a:p>
          <a:p>
            <a:pPr algn="just"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en-US" sz="24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Eğitim ve derslerde değişikliklerin yapılması </a:t>
            </a:r>
            <a:endParaRPr lang="tr-TR" altLang="en-US" sz="2400" dirty="0">
              <a:latin typeface="+mn-lt"/>
              <a:cs typeface="Times New Roman" pitchFamily="18" charset="0"/>
            </a:endParaRPr>
          </a:p>
          <a:p>
            <a:pPr algn="just"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en-US" sz="2400" dirty="0" smtClean="0">
                <a:latin typeface="+mn-lt"/>
                <a:cs typeface="Times New Roman" pitchFamily="18" charset="0"/>
              </a:rPr>
              <a:t> Profesyonel gerekliliklerin yapılması</a:t>
            </a:r>
          </a:p>
          <a:p>
            <a:pPr marL="342900" indent="-342900" algn="just"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en-US" sz="2400" dirty="0" smtClean="0">
                <a:latin typeface="+mn-lt"/>
                <a:cs typeface="Times New Roman" pitchFamily="18" charset="0"/>
              </a:rPr>
              <a:t>RICS - </a:t>
            </a:r>
            <a:r>
              <a:rPr lang="en-US" altLang="en-US" sz="2400" dirty="0" smtClean="0">
                <a:latin typeface="+mn-lt"/>
                <a:cs typeface="Times New Roman" pitchFamily="18" charset="0"/>
              </a:rPr>
              <a:t>Red Book</a:t>
            </a:r>
            <a:endParaRPr lang="tr-TR" altLang="en-US" sz="2400" dirty="0" smtClean="0">
              <a:latin typeface="+mn-lt"/>
              <a:cs typeface="Times New Roman" pitchFamily="18" charset="0"/>
            </a:endParaRPr>
          </a:p>
          <a:p>
            <a:pPr marL="342900" indent="-342900" algn="just"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tr-TR" altLang="en-US" sz="2400" dirty="0" smtClean="0">
                <a:latin typeface="+mn-lt"/>
                <a:cs typeface="Times New Roman" pitchFamily="18" charset="0"/>
              </a:rPr>
              <a:t>IVS – </a:t>
            </a:r>
            <a:r>
              <a:rPr lang="tr-TR" altLang="en-US" sz="2400" dirty="0" err="1" smtClean="0">
                <a:latin typeface="+mn-lt"/>
                <a:cs typeface="Times New Roman" pitchFamily="18" charset="0"/>
              </a:rPr>
              <a:t>Profesional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err="1" smtClean="0">
                <a:latin typeface="+mn-lt"/>
                <a:cs typeface="Times New Roman" pitchFamily="18" charset="0"/>
              </a:rPr>
              <a:t>Valuation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err="1" smtClean="0">
                <a:latin typeface="+mn-lt"/>
                <a:cs typeface="Times New Roman" pitchFamily="18" charset="0"/>
              </a:rPr>
              <a:t>Standards</a:t>
            </a:r>
            <a:endParaRPr lang="en-US" altLang="en-US" sz="2400" dirty="0" smtClean="0">
              <a:latin typeface="+mn-lt"/>
              <a:cs typeface="Times New Roman" pitchFamily="18" charset="0"/>
            </a:endParaRPr>
          </a:p>
          <a:p>
            <a:pPr marL="342900" indent="-342900" algn="just"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+mn-lt"/>
                <a:cs typeface="Times New Roman" pitchFamily="18" charset="0"/>
              </a:rPr>
              <a:t>International Property Measurement Standards – IPMS</a:t>
            </a:r>
          </a:p>
          <a:p>
            <a:pPr marL="342900" indent="-342900" algn="just"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+mn-lt"/>
                <a:cs typeface="Times New Roman" pitchFamily="18" charset="0"/>
              </a:rPr>
              <a:t>Real Estate Agency &amp; Brokerage Standards – REABS</a:t>
            </a:r>
          </a:p>
          <a:p>
            <a:pPr marL="342900" indent="-342900" algn="just"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+mn-lt"/>
                <a:cs typeface="Times New Roman" pitchFamily="18" charset="0"/>
              </a:rPr>
              <a:t>Real Estate Management – REM</a:t>
            </a:r>
          </a:p>
          <a:p>
            <a:pPr algn="just"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en-US" sz="2400" dirty="0" smtClean="0">
                <a:latin typeface="+mn-lt"/>
                <a:cs typeface="Times New Roman" pitchFamily="18" charset="0"/>
              </a:rPr>
              <a:t> Eğitim Süresi</a:t>
            </a:r>
          </a:p>
          <a:p>
            <a:pPr algn="just"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en-US" sz="24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YL Süresi : 1 yıl hazırlık + 2 yıl eğitim-tez-proje </a:t>
            </a:r>
          </a:p>
        </p:txBody>
      </p:sp>
    </p:spTree>
    <p:extLst>
      <p:ext uri="{BB962C8B-B14F-4D97-AF65-F5344CB8AC3E}">
        <p14:creationId xmlns:p14="http://schemas.microsoft.com/office/powerpoint/2010/main" val="8831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Dikdörtgen 13"/>
          <p:cNvSpPr/>
          <p:nvPr/>
        </p:nvSpPr>
        <p:spPr>
          <a:xfrm>
            <a:off x="653042" y="705585"/>
            <a:ext cx="6024726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RICS Akreditasyonun Olası Etkileri</a:t>
            </a:r>
            <a:endParaRPr lang="tr-TR" sz="32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5576" y="1196752"/>
            <a:ext cx="7488238" cy="46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  <a:defRPr/>
            </a:pPr>
            <a:r>
              <a:rPr lang="tr-TR" altLang="en-US" sz="2400" dirty="0" smtClean="0">
                <a:latin typeface="+mn-lt"/>
                <a:cs typeface="Times New Roman" pitchFamily="18" charset="0"/>
              </a:rPr>
              <a:t> Gayrimenkul sektörünün </a:t>
            </a:r>
            <a:r>
              <a:rPr lang="tr-TR" altLang="en-US" sz="2400" dirty="0" err="1" smtClean="0">
                <a:latin typeface="+mn-lt"/>
                <a:cs typeface="Times New Roman" pitchFamily="18" charset="0"/>
              </a:rPr>
              <a:t>uluslararasılaşması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 </a:t>
            </a:r>
          </a:p>
          <a:p>
            <a:pPr marL="182563" indent="-182563" algn="just">
              <a:spcBef>
                <a:spcPts val="600"/>
              </a:spcBef>
              <a:buClr>
                <a:srgbClr val="800000"/>
              </a:buClr>
              <a:buFont typeface="Courier New" panose="02070309020205020404" pitchFamily="49" charset="0"/>
              <a:buChar char="o"/>
              <a:tabLst>
                <a:tab pos="182563" algn="l"/>
              </a:tabLst>
              <a:defRPr/>
            </a:pPr>
            <a:r>
              <a:rPr lang="tr-TR" altLang="en-US" sz="24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Yurt dışında taşınmaz edinimi ve iş geliştirme</a:t>
            </a:r>
          </a:p>
          <a:p>
            <a:pPr marL="182563" indent="-182563" algn="just">
              <a:spcBef>
                <a:spcPts val="600"/>
              </a:spcBef>
              <a:buClr>
                <a:srgbClr val="800000"/>
              </a:buClr>
              <a:buFont typeface="Courier New" panose="02070309020205020404" pitchFamily="49" charset="0"/>
              <a:buChar char="o"/>
              <a:tabLst>
                <a:tab pos="182563" algn="l"/>
              </a:tabLst>
              <a:defRPr/>
            </a:pPr>
            <a:r>
              <a:rPr lang="tr-TR" altLang="en-US" sz="24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Yurt dışı müteahhitlik hizmetleri ve tahkim</a:t>
            </a:r>
          </a:p>
          <a:p>
            <a:pPr marL="342900" indent="-342900"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  <a:tabLst>
                <a:tab pos="182563" algn="l"/>
              </a:tabLst>
              <a:defRPr/>
            </a:pPr>
            <a:r>
              <a:rPr lang="tr-TR" altLang="en-US" sz="24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Türkiye’de yabancıların taşınmaz edinimi</a:t>
            </a:r>
          </a:p>
          <a:p>
            <a:pPr marL="342900" indent="-342900"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  <a:tabLst>
                <a:tab pos="182563" algn="l"/>
              </a:tabLst>
              <a:defRPr/>
            </a:pPr>
            <a:r>
              <a:rPr lang="tr-TR" altLang="en-US" sz="24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Yabancıların proje/iş geliştirme faaliyetleri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  <a:tabLst>
                <a:tab pos="182563" algn="l"/>
              </a:tabLst>
              <a:defRPr/>
            </a:pPr>
            <a:r>
              <a:rPr lang="tr-TR" altLang="en-US" sz="24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Yabancılara güven verilmesi - RICS akreditasyonu ve üyeliğinin dünya markası olması – bilinirliği</a:t>
            </a:r>
          </a:p>
          <a:p>
            <a:pPr algn="just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q"/>
              <a:tabLst>
                <a:tab pos="182563" algn="l"/>
              </a:tabLst>
              <a:defRPr/>
            </a:pPr>
            <a:r>
              <a:rPr lang="tr-TR" altLang="en-US" sz="2400" dirty="0">
                <a:latin typeface="+mn-lt"/>
                <a:cs typeface="Times New Roman" pitchFamily="18" charset="0"/>
              </a:rPr>
              <a:t> </a:t>
            </a:r>
            <a:r>
              <a:rPr lang="tr-TR" altLang="en-US" sz="2400" dirty="0" smtClean="0">
                <a:latin typeface="+mn-lt"/>
                <a:cs typeface="Times New Roman" pitchFamily="18" charset="0"/>
              </a:rPr>
              <a:t>UFRS/TFRS uygun mali tabloların hazırlanması</a:t>
            </a:r>
          </a:p>
          <a:p>
            <a:pPr marL="263525" indent="-263525" algn="just">
              <a:spcBef>
                <a:spcPts val="600"/>
              </a:spcBef>
              <a:buClr>
                <a:srgbClr val="800000"/>
              </a:buClr>
              <a:buFont typeface="Courier New" panose="02070309020205020404" pitchFamily="49" charset="0"/>
              <a:buChar char="o"/>
              <a:tabLst>
                <a:tab pos="182563" algn="l"/>
              </a:tabLst>
              <a:defRPr/>
            </a:pPr>
            <a:r>
              <a:rPr lang="tr-TR" altLang="en-US" sz="2400" dirty="0" smtClean="0">
                <a:latin typeface="+mn-lt"/>
                <a:cs typeface="Times New Roman" pitchFamily="18" charset="0"/>
              </a:rPr>
              <a:t>MRICS onaylı varlık ve işletme değerleme raporlarının etkileri – kredi risk puanı avantajı-halka arzda güven-piyasa derinliğine katkı</a:t>
            </a:r>
          </a:p>
        </p:txBody>
      </p:sp>
    </p:spTree>
    <p:extLst>
      <p:ext uri="{BB962C8B-B14F-4D97-AF65-F5344CB8AC3E}">
        <p14:creationId xmlns:p14="http://schemas.microsoft.com/office/powerpoint/2010/main" val="18981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827584" y="1082648"/>
          <a:ext cx="7560840" cy="4874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7561"/>
                <a:gridCol w="3783279"/>
              </a:tblGrid>
              <a:tr h="3856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</a:rPr>
                        <a:t>Gayrimenkul Geliştirme ve Yönetimi Bölümü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9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Gayrimenkul ve Varlık Ekonomisi ve Değerleme Anabilim Dalı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Arazi Geliştirme ve Proje Yönetimi Anabilim Dalı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46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Prof. Dr. Harun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effectLst/>
                        </a:rPr>
                        <a:t>Tanrıvermiş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Prof. Dr. Metin Arslan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46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Doç. Dr. Nihan Özdemir Sönmez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Doç. Dr. 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</a:rPr>
                        <a:t>Arzuhan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 Burcu Gültekin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46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Yrd. Doç. Dr. Yeşim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effectLst/>
                        </a:rPr>
                        <a:t>Aliefendioğlu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Uzm. Hatice Merve Kapıcıoğlu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46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Yrd. Doç. Dr. Erol Demir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Yarı Zamanlı - Sözleşmeli Öğretim Üyeleri</a:t>
                      </a: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46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0">
                          <a:solidFill>
                            <a:schemeClr val="tx1"/>
                          </a:solidFill>
                          <a:effectLst/>
                        </a:rPr>
                        <a:t>Arş. Gör. Toygun Atasoy </a:t>
                      </a:r>
                      <a:endParaRPr lang="tr-TR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Prof. Dr. Türkay </a:t>
                      </a:r>
                      <a:r>
                        <a:rPr lang="tr-TR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Tüdeş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46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Arş. Gör.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effectLst/>
                        </a:rPr>
                        <a:t>Gülnaz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 Şengül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Prof. Dr. Ruşen Keleş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46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Arş. Gör. Gizem Var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Prof. Dr. Mehmet Bülbül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46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Uzm. Sibel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effectLst/>
                        </a:rPr>
                        <a:t>Canaz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effectLst/>
                        </a:rPr>
                        <a:t>Sevgen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Başka Kurumlardan – 11 Kişi</a:t>
                      </a:r>
                      <a:endParaRPr lang="tr-TR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46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Uzm. Sinan Güneş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UBF Diğer Bölümler:</a:t>
                      </a:r>
                      <a:r>
                        <a:rPr lang="tr-TR" sz="18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3 Kişi</a:t>
                      </a:r>
                      <a:endParaRPr lang="tr-TR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846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Uzm. Emir 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effectLst/>
                        </a:rPr>
                        <a:t>Sunguroğlu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027818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2000" dirty="0">
                          <a:solidFill>
                            <a:srgbClr val="C00000"/>
                          </a:solidFill>
                          <a:effectLst/>
                        </a:rPr>
                        <a:t>Teknik Kadro: </a:t>
                      </a:r>
                      <a:endParaRPr lang="tr-TR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Salih Demirkaya, Mehmet Oğuz </a:t>
                      </a:r>
                      <a:r>
                        <a:rPr lang="tr-TR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Öndağ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effectLst/>
                        </a:rPr>
                        <a:t>, Buket Gülsüm Ülger, Ümit Gedik, </a:t>
                      </a: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Sema Nur Çevik, 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effectLst/>
                        </a:rPr>
                        <a:t>Şule Çamlıbel, Semih Dumanlı,</a:t>
                      </a: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Ayşen </a:t>
                      </a:r>
                      <a:r>
                        <a:rPr lang="tr-TR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Sanbur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tr-TR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tr-TR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kdörtgen 13"/>
          <p:cNvSpPr/>
          <p:nvPr/>
        </p:nvSpPr>
        <p:spPr>
          <a:xfrm>
            <a:off x="683568" y="548680"/>
            <a:ext cx="6313075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RICS Akreditasyon Süreci ve Sonrası 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827584" y="594458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rgbClr val="FF0000"/>
                </a:solidFill>
              </a:rPr>
              <a:t>Yabancı öğretim üyelerini çalıştırma – öğretim kadrosunun RICS üyeliği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55576" y="1133929"/>
            <a:ext cx="767397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smtClean="0">
                <a:solidFill>
                  <a:srgbClr val="C00000"/>
                </a:solidFill>
                <a:latin typeface="+mn-lt"/>
              </a:rPr>
              <a:t>HEDEFİMİZ - I:</a:t>
            </a:r>
            <a:endParaRPr lang="tr-TR" altLang="tr-TR" b="1" dirty="0">
              <a:solidFill>
                <a:srgbClr val="C00000"/>
              </a:solidFill>
              <a:latin typeface="+mn-lt"/>
            </a:endParaRP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3000" dirty="0">
                <a:latin typeface="+mn-lt"/>
              </a:rPr>
              <a:t> Lisans ve lisansüstü bütün programların uluslararası düzeyde akredite olması,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3000" dirty="0">
                <a:latin typeface="+mn-lt"/>
              </a:rPr>
              <a:t> Kamu ve özel kurumlarla güçlü akademik işbirliğinin tesisi ve sürdürülmesi,</a:t>
            </a: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3000" dirty="0">
                <a:latin typeface="+mn-lt"/>
              </a:rPr>
              <a:t> Uluslararası kurumlarla güçlü işbirliği ve ortak programları uygulayan akademik  birim niteliğini </a:t>
            </a:r>
            <a:r>
              <a:rPr lang="tr-TR" altLang="tr-TR" sz="3000" dirty="0" smtClean="0">
                <a:latin typeface="+mn-lt"/>
              </a:rPr>
              <a:t>kazanma,</a:t>
            </a:r>
            <a:endParaRPr lang="tr-TR" altLang="tr-TR" sz="3000" dirty="0">
              <a:latin typeface="+mn-lt"/>
            </a:endParaRP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3000" dirty="0">
                <a:latin typeface="+mn-lt"/>
              </a:rPr>
              <a:t> Toplumsal hizmet odaklı çalışma yapma.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683568" y="548680"/>
            <a:ext cx="6313075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RICS Akreditasyon Süreci ve Sonrası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676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55576" y="903304"/>
            <a:ext cx="7992888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tr-TR" altLang="tr-TR" b="1" dirty="0" smtClean="0">
                <a:solidFill>
                  <a:srgbClr val="C00000"/>
                </a:solidFill>
                <a:latin typeface="+mn-lt"/>
              </a:rPr>
              <a:t>HEDEFİMİZ - II:</a:t>
            </a:r>
            <a:endParaRPr lang="tr-TR" altLang="tr-TR" b="1" dirty="0">
              <a:solidFill>
                <a:srgbClr val="C00000"/>
              </a:solidFill>
              <a:latin typeface="+mn-lt"/>
            </a:endParaRPr>
          </a:p>
          <a:p>
            <a:pPr algn="just" eaLnBrk="1" hangingPunct="1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q"/>
            </a:pPr>
            <a:r>
              <a:rPr lang="tr-TR" altLang="tr-TR" sz="2800" dirty="0" smtClean="0">
                <a:latin typeface="+mn-lt"/>
              </a:rPr>
              <a:t> Çift </a:t>
            </a:r>
            <a:r>
              <a:rPr lang="tr-TR" altLang="tr-TR" sz="2800" dirty="0">
                <a:latin typeface="+mn-lt"/>
              </a:rPr>
              <a:t>diploma </a:t>
            </a:r>
            <a:r>
              <a:rPr lang="tr-TR" altLang="tr-TR" sz="2800" dirty="0" smtClean="0">
                <a:latin typeface="+mn-lt"/>
              </a:rPr>
              <a:t>programlarının açılması</a:t>
            </a:r>
            <a:endParaRPr lang="tr-TR" altLang="tr-TR" sz="2800" dirty="0">
              <a:latin typeface="+mn-lt"/>
            </a:endParaRPr>
          </a:p>
          <a:p>
            <a:pPr algn="just">
              <a:spcBef>
                <a:spcPts val="60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+mn-lt"/>
              </a:rPr>
              <a:t> </a:t>
            </a:r>
            <a:r>
              <a:rPr lang="tr-TR" altLang="tr-TR" sz="2800" dirty="0" smtClean="0">
                <a:latin typeface="+mn-lt"/>
              </a:rPr>
              <a:t>Ortak </a:t>
            </a:r>
            <a:r>
              <a:rPr lang="tr-TR" altLang="tr-TR" sz="2800" dirty="0" smtClean="0">
                <a:latin typeface="+mn-lt"/>
              </a:rPr>
              <a:t>Lisansüstü Programların açılması</a:t>
            </a:r>
            <a:endParaRPr lang="tr-TR" altLang="tr-TR" sz="2800" dirty="0" smtClean="0">
              <a:latin typeface="+mn-lt"/>
            </a:endParaRPr>
          </a:p>
          <a:p>
            <a:pPr algn="just">
              <a:spcBef>
                <a:spcPts val="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tr-TR" altLang="tr-TR" sz="2800" dirty="0" smtClean="0">
                <a:latin typeface="+mn-lt"/>
              </a:rPr>
              <a:t> Gayrimenkul </a:t>
            </a:r>
            <a:r>
              <a:rPr lang="tr-TR" altLang="tr-TR" sz="2800" dirty="0" smtClean="0">
                <a:latin typeface="+mn-lt"/>
              </a:rPr>
              <a:t>geliştirme ve yönetimi lisans ve lisansüstü programlarının akreditasyonu ve sürdürülebilirliği </a:t>
            </a:r>
          </a:p>
          <a:p>
            <a:pPr algn="just">
              <a:spcBef>
                <a:spcPts val="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tr-TR" altLang="tr-TR" sz="2800" dirty="0" smtClean="0">
                <a:latin typeface="+mn-lt"/>
              </a:rPr>
              <a:t> Mezunların </a:t>
            </a:r>
            <a:r>
              <a:rPr lang="tr-TR" altLang="tr-TR" sz="2800" dirty="0" smtClean="0">
                <a:latin typeface="+mn-lt"/>
              </a:rPr>
              <a:t>RICS üyeliğinin yapılması</a:t>
            </a:r>
          </a:p>
          <a:p>
            <a:pPr algn="just">
              <a:spcBef>
                <a:spcPts val="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tr-TR" altLang="tr-TR" sz="2800" dirty="0" smtClean="0">
                <a:latin typeface="+mn-lt"/>
              </a:rPr>
              <a:t> RICS </a:t>
            </a:r>
            <a:r>
              <a:rPr lang="tr-TR" altLang="tr-TR" sz="2800" dirty="0" smtClean="0">
                <a:latin typeface="+mn-lt"/>
              </a:rPr>
              <a:t>ve diğer örgütler ile akademi, TDUB ve diğer kurumların güçlü işbirliği ve yerel örgütlenme</a:t>
            </a:r>
          </a:p>
          <a:p>
            <a:pPr algn="just">
              <a:spcBef>
                <a:spcPts val="0"/>
              </a:spcBef>
              <a:buClr>
                <a:srgbClr val="80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tr-TR" altLang="tr-TR" sz="2800" dirty="0">
                <a:latin typeface="+mn-lt"/>
              </a:rPr>
              <a:t> </a:t>
            </a:r>
            <a:r>
              <a:rPr lang="tr-TR" altLang="tr-TR" sz="2800" dirty="0" smtClean="0">
                <a:latin typeface="+mn-lt"/>
              </a:rPr>
              <a:t>Uluslararası standartların sürekli izlenmesi ve ülke koşullarına uyarlanması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749256" y="319959"/>
            <a:ext cx="6313075" cy="58477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RICS Akreditasyon Süreci ve Sonrası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894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Dikdörtgen 1"/>
          <p:cNvSpPr/>
          <p:nvPr/>
        </p:nvSpPr>
        <p:spPr>
          <a:xfrm>
            <a:off x="818590" y="1322390"/>
            <a:ext cx="7576432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200" b="1" dirty="0" smtClean="0">
                <a:cs typeface="Arial" panose="020B0604020202020204" pitchFamily="34" charset="0"/>
              </a:rPr>
              <a:t>Gelişmiş ülkelerde çok sayıda fakülte ve bölüm yapılanması</a:t>
            </a: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dirty="0">
                <a:cs typeface="Arial" panose="020B0604020202020204" pitchFamily="34" charset="0"/>
              </a:rPr>
              <a:t> </a:t>
            </a:r>
            <a:r>
              <a:rPr lang="tr-TR" altLang="tr-TR" dirty="0" smtClean="0">
                <a:cs typeface="Arial" panose="020B0604020202020204" pitchFamily="34" charset="0"/>
              </a:rPr>
              <a:t>Cambridge </a:t>
            </a:r>
            <a:r>
              <a:rPr lang="tr-TR" altLang="tr-TR" dirty="0" err="1" smtClean="0">
                <a:cs typeface="Arial" panose="020B0604020202020204" pitchFamily="34" charset="0"/>
              </a:rPr>
              <a:t>University</a:t>
            </a:r>
            <a:r>
              <a:rPr lang="tr-TR" altLang="tr-TR" dirty="0" smtClean="0">
                <a:cs typeface="Arial" panose="020B0604020202020204" pitchFamily="34" charset="0"/>
              </a:rPr>
              <a:t> </a:t>
            </a:r>
            <a:r>
              <a:rPr lang="en-US" altLang="tr-TR" dirty="0" smtClean="0">
                <a:cs typeface="Arial" panose="020B0604020202020204" pitchFamily="34" charset="0"/>
              </a:rPr>
              <a:t>Department </a:t>
            </a:r>
            <a:r>
              <a:rPr lang="en-US" altLang="tr-TR" dirty="0">
                <a:cs typeface="Arial" panose="020B0604020202020204" pitchFamily="34" charset="0"/>
              </a:rPr>
              <a:t>of Land Economy</a:t>
            </a:r>
            <a:r>
              <a:rPr lang="tr-TR" altLang="tr-TR" dirty="0">
                <a:cs typeface="Arial" panose="020B0604020202020204" pitchFamily="34" charset="0"/>
              </a:rPr>
              <a:t> </a:t>
            </a:r>
            <a:endParaRPr lang="tr-TR" altLang="tr-TR" dirty="0" smtClean="0"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cs typeface="Arial" panose="020B0604020202020204" pitchFamily="34" charset="0"/>
              </a:rPr>
              <a:t> </a:t>
            </a:r>
            <a:r>
              <a:rPr lang="tr-TR" dirty="0" smtClean="0">
                <a:cs typeface="Arial" panose="020B0604020202020204" pitchFamily="34" charset="0"/>
              </a:rPr>
              <a:t>Reading </a:t>
            </a:r>
            <a:r>
              <a:rPr lang="tr-TR" dirty="0" err="1" smtClean="0">
                <a:cs typeface="Arial" panose="020B0604020202020204" pitchFamily="34" charset="0"/>
              </a:rPr>
              <a:t>University</a:t>
            </a:r>
            <a:r>
              <a:rPr lang="tr-TR" dirty="0" smtClean="0">
                <a:cs typeface="Arial" panose="020B0604020202020204" pitchFamily="34" charset="0"/>
              </a:rPr>
              <a:t> </a:t>
            </a:r>
            <a:r>
              <a:rPr lang="tr-TR" dirty="0">
                <a:cs typeface="Arial" panose="020B0604020202020204" pitchFamily="34" charset="0"/>
              </a:rPr>
              <a:t>School of Real </a:t>
            </a:r>
            <a:r>
              <a:rPr lang="tr-TR" dirty="0" err="1">
                <a:cs typeface="Arial" panose="020B0604020202020204" pitchFamily="34" charset="0"/>
              </a:rPr>
              <a:t>Estate</a:t>
            </a:r>
            <a:r>
              <a:rPr lang="tr-TR" dirty="0">
                <a:cs typeface="Arial" panose="020B0604020202020204" pitchFamily="34" charset="0"/>
              </a:rPr>
              <a:t> &amp; Planning </a:t>
            </a:r>
            <a:endParaRPr lang="tr-TR" dirty="0" smtClean="0"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cs typeface="Arial" panose="020B0604020202020204" pitchFamily="34" charset="0"/>
              </a:rPr>
              <a:t> </a:t>
            </a:r>
            <a:r>
              <a:rPr lang="tr-TR" dirty="0" smtClean="0">
                <a:cs typeface="Arial" panose="020B0604020202020204" pitchFamily="34" charset="0"/>
              </a:rPr>
              <a:t>RAU School of Real </a:t>
            </a:r>
            <a:r>
              <a:rPr lang="tr-TR" dirty="0" err="1" smtClean="0">
                <a:cs typeface="Arial" panose="020B0604020202020204" pitchFamily="34" charset="0"/>
              </a:rPr>
              <a:t>Estate</a:t>
            </a:r>
            <a:r>
              <a:rPr lang="tr-TR" dirty="0" smtClean="0">
                <a:cs typeface="Arial" panose="020B0604020202020204" pitchFamily="34" charset="0"/>
              </a:rPr>
              <a:t> </a:t>
            </a:r>
            <a:r>
              <a:rPr lang="tr-TR" dirty="0" err="1" smtClean="0">
                <a:cs typeface="Arial" panose="020B0604020202020204" pitchFamily="34" charset="0"/>
              </a:rPr>
              <a:t>and</a:t>
            </a:r>
            <a:r>
              <a:rPr lang="tr-TR" dirty="0" smtClean="0">
                <a:cs typeface="Arial" panose="020B0604020202020204" pitchFamily="34" charset="0"/>
              </a:rPr>
              <a:t> Land Management</a:t>
            </a: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dirty="0"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cs typeface="Arial" panose="020B0604020202020204" pitchFamily="34" charset="0"/>
              </a:rPr>
              <a:t>Regensburg</a:t>
            </a:r>
            <a:r>
              <a:rPr lang="tr-TR" altLang="tr-TR" dirty="0" smtClean="0">
                <a:cs typeface="Arial" panose="020B0604020202020204" pitchFamily="34" charset="0"/>
              </a:rPr>
              <a:t> </a:t>
            </a:r>
            <a:r>
              <a:rPr lang="tr-TR" altLang="tr-TR" dirty="0" err="1">
                <a:cs typeface="Arial" panose="020B0604020202020204" pitchFamily="34" charset="0"/>
              </a:rPr>
              <a:t>University</a:t>
            </a:r>
            <a:r>
              <a:rPr lang="tr-TR" altLang="tr-TR" dirty="0">
                <a:cs typeface="Arial" panose="020B0604020202020204" pitchFamily="34" charset="0"/>
              </a:rPr>
              <a:t> </a:t>
            </a:r>
            <a:r>
              <a:rPr lang="en-US" altLang="tr-TR" dirty="0" smtClean="0">
                <a:cs typeface="Arial" panose="020B0604020202020204" pitchFamily="34" charset="0"/>
              </a:rPr>
              <a:t>Faculty </a:t>
            </a:r>
            <a:r>
              <a:rPr lang="en-US" altLang="tr-TR" dirty="0">
                <a:cs typeface="Arial" panose="020B0604020202020204" pitchFamily="34" charset="0"/>
              </a:rPr>
              <a:t>of Business, Economics, and Management Information </a:t>
            </a:r>
            <a:r>
              <a:rPr lang="en-US" altLang="tr-TR" dirty="0" smtClean="0">
                <a:cs typeface="Arial" panose="020B0604020202020204" pitchFamily="34" charset="0"/>
              </a:rPr>
              <a:t>Systems</a:t>
            </a:r>
            <a:r>
              <a:rPr lang="tr-TR" altLang="tr-TR" dirty="0" smtClean="0">
                <a:cs typeface="Arial" panose="020B0604020202020204" pitchFamily="34" charset="0"/>
              </a:rPr>
              <a:t> </a:t>
            </a:r>
            <a:r>
              <a:rPr lang="en-US" altLang="tr-TR" dirty="0">
                <a:cs typeface="Arial" panose="020B0604020202020204" pitchFamily="34" charset="0"/>
              </a:rPr>
              <a:t>Department of Real Estate </a:t>
            </a:r>
            <a:r>
              <a:rPr lang="en-US" altLang="tr-TR" dirty="0" smtClean="0">
                <a:cs typeface="Arial" panose="020B0604020202020204" pitchFamily="34" charset="0"/>
              </a:rPr>
              <a:t>Management</a:t>
            </a:r>
            <a:endParaRPr lang="tr-TR" altLang="tr-TR" dirty="0" smtClean="0"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dirty="0"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cs typeface="Arial" panose="020B0604020202020204" pitchFamily="34" charset="0"/>
              </a:rPr>
              <a:t>Regensburg</a:t>
            </a:r>
            <a:r>
              <a:rPr lang="tr-TR" altLang="tr-TR" dirty="0" smtClean="0">
                <a:cs typeface="Arial" panose="020B0604020202020204" pitchFamily="34" charset="0"/>
              </a:rPr>
              <a:t> </a:t>
            </a:r>
            <a:r>
              <a:rPr lang="tr-TR" altLang="tr-TR" dirty="0" err="1">
                <a:cs typeface="Arial" panose="020B0604020202020204" pitchFamily="34" charset="0"/>
              </a:rPr>
              <a:t>University</a:t>
            </a:r>
            <a:r>
              <a:rPr lang="tr-TR" altLang="tr-TR" dirty="0">
                <a:cs typeface="Arial" panose="020B0604020202020204" pitchFamily="34" charset="0"/>
              </a:rPr>
              <a:t> </a:t>
            </a:r>
            <a:r>
              <a:rPr lang="tr-TR" altLang="tr-TR" dirty="0" smtClean="0">
                <a:cs typeface="Arial" panose="020B0604020202020204" pitchFamily="34" charset="0"/>
              </a:rPr>
              <a:t>IREBS </a:t>
            </a:r>
            <a:r>
              <a:rPr lang="tr-TR" altLang="tr-TR" dirty="0" err="1">
                <a:cs typeface="Arial" panose="020B0604020202020204" pitchFamily="34" charset="0"/>
              </a:rPr>
              <a:t>Institut</a:t>
            </a:r>
            <a:r>
              <a:rPr lang="tr-TR" altLang="tr-TR" dirty="0">
                <a:cs typeface="Arial" panose="020B0604020202020204" pitchFamily="34" charset="0"/>
              </a:rPr>
              <a:t> </a:t>
            </a:r>
            <a:r>
              <a:rPr lang="tr-TR" altLang="tr-TR" dirty="0" err="1">
                <a:cs typeface="Arial" panose="020B0604020202020204" pitchFamily="34" charset="0"/>
              </a:rPr>
              <a:t>für</a:t>
            </a:r>
            <a:r>
              <a:rPr lang="tr-TR" altLang="tr-TR" dirty="0"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cs typeface="Arial" panose="020B0604020202020204" pitchFamily="34" charset="0"/>
              </a:rPr>
              <a:t>Immobilienwirtschaft</a:t>
            </a:r>
            <a:endParaRPr lang="tr-TR" altLang="tr-TR" dirty="0"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cs typeface="Arial" panose="020B0604020202020204" pitchFamily="34" charset="0"/>
              </a:rPr>
              <a:t> NUS </a:t>
            </a:r>
            <a:r>
              <a:rPr lang="tr-TR" dirty="0">
                <a:cs typeface="Arial" panose="020B0604020202020204" pitchFamily="34" charset="0"/>
              </a:rPr>
              <a:t>School of Design &amp; </a:t>
            </a:r>
            <a:r>
              <a:rPr lang="tr-TR" dirty="0" smtClean="0">
                <a:cs typeface="Arial" panose="020B0604020202020204" pitchFamily="34" charset="0"/>
              </a:rPr>
              <a:t>Environment </a:t>
            </a:r>
            <a:r>
              <a:rPr lang="tr-TR" dirty="0" err="1" smtClean="0">
                <a:cs typeface="Arial" panose="020B0604020202020204" pitchFamily="34" charset="0"/>
              </a:rPr>
              <a:t>Dept</a:t>
            </a:r>
            <a:r>
              <a:rPr lang="tr-TR" dirty="0" smtClean="0">
                <a:cs typeface="Arial" panose="020B0604020202020204" pitchFamily="34" charset="0"/>
              </a:rPr>
              <a:t>. of </a:t>
            </a:r>
            <a:r>
              <a:rPr lang="en-US" dirty="0" smtClean="0">
                <a:cs typeface="Arial" panose="020B0604020202020204" pitchFamily="34" charset="0"/>
              </a:rPr>
              <a:t>Real Estate</a:t>
            </a:r>
            <a:endParaRPr lang="tr-TR" dirty="0" smtClean="0"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MIT </a:t>
            </a:r>
            <a:r>
              <a:rPr lang="en-US" dirty="0" smtClean="0">
                <a:cs typeface="Arial" panose="020B0604020202020204" pitchFamily="34" charset="0"/>
              </a:rPr>
              <a:t>Center </a:t>
            </a:r>
            <a:r>
              <a:rPr lang="en-US" dirty="0">
                <a:cs typeface="Arial" panose="020B0604020202020204" pitchFamily="34" charset="0"/>
              </a:rPr>
              <a:t>for Real </a:t>
            </a:r>
            <a:r>
              <a:rPr lang="en-US" dirty="0" smtClean="0">
                <a:cs typeface="Arial" panose="020B0604020202020204" pitchFamily="34" charset="0"/>
              </a:rPr>
              <a:t>Estate</a:t>
            </a:r>
            <a:endParaRPr lang="tr-TR" dirty="0" smtClean="0"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cs typeface="Arial" panose="020B0604020202020204" pitchFamily="34" charset="0"/>
              </a:rPr>
              <a:t> </a:t>
            </a:r>
            <a:r>
              <a:rPr lang="tr-TR" dirty="0" smtClean="0">
                <a:cs typeface="Arial" panose="020B0604020202020204" pitchFamily="34" charset="0"/>
              </a:rPr>
              <a:t>NYU </a:t>
            </a:r>
            <a:r>
              <a:rPr lang="en-US" altLang="tr-TR" dirty="0" err="1">
                <a:cs typeface="Arial" panose="020B0604020202020204" pitchFamily="34" charset="0"/>
              </a:rPr>
              <a:t>Schack</a:t>
            </a:r>
            <a:r>
              <a:rPr lang="en-US" altLang="tr-TR" dirty="0">
                <a:cs typeface="Arial" panose="020B0604020202020204" pitchFamily="34" charset="0"/>
              </a:rPr>
              <a:t> Institute of Real Estate</a:t>
            </a:r>
            <a:endParaRPr lang="tr-TR" altLang="tr-TR" dirty="0"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cs typeface="Arial" panose="020B0604020202020204" pitchFamily="34" charset="0"/>
              </a:rPr>
              <a:t> </a:t>
            </a:r>
            <a:r>
              <a:rPr lang="tr-TR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University of </a:t>
            </a:r>
            <a:r>
              <a:rPr lang="en-US" dirty="0" smtClean="0">
                <a:cs typeface="Arial" panose="020B0604020202020204" pitchFamily="34" charset="0"/>
              </a:rPr>
              <a:t>Pennsylvania</a:t>
            </a:r>
            <a:r>
              <a:rPr lang="tr-TR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Wharton </a:t>
            </a:r>
            <a:r>
              <a:rPr lang="en-US" dirty="0" smtClean="0">
                <a:cs typeface="Arial" panose="020B0604020202020204" pitchFamily="34" charset="0"/>
              </a:rPr>
              <a:t>School</a:t>
            </a:r>
            <a:r>
              <a:rPr lang="tr-TR" dirty="0" smtClean="0">
                <a:cs typeface="Arial" panose="020B0604020202020204" pitchFamily="34" charset="0"/>
              </a:rPr>
              <a:t>, </a:t>
            </a:r>
            <a:r>
              <a:rPr lang="tr-TR" dirty="0" err="1" smtClean="0">
                <a:cs typeface="Arial" panose="020B0604020202020204" pitchFamily="34" charset="0"/>
              </a:rPr>
              <a:t>Department</a:t>
            </a:r>
            <a:r>
              <a:rPr lang="tr-TR" dirty="0" smtClean="0">
                <a:cs typeface="Arial" panose="020B0604020202020204" pitchFamily="34" charset="0"/>
              </a:rPr>
              <a:t> of </a:t>
            </a:r>
            <a:r>
              <a:rPr lang="en-US" dirty="0" smtClean="0">
                <a:cs typeface="Arial" panose="020B0604020202020204" pitchFamily="34" charset="0"/>
              </a:rPr>
              <a:t>Real Estate</a:t>
            </a:r>
            <a:endParaRPr lang="tr-TR" dirty="0" smtClean="0"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dirty="0">
                <a:cs typeface="Arial" panose="020B0604020202020204" pitchFamily="34" charset="0"/>
              </a:rPr>
              <a:t> </a:t>
            </a:r>
            <a:r>
              <a:rPr lang="tr-TR" dirty="0" smtClean="0">
                <a:cs typeface="Arial" panose="020B0604020202020204" pitchFamily="34" charset="0"/>
              </a:rPr>
              <a:t>Financial </a:t>
            </a:r>
            <a:r>
              <a:rPr lang="tr-TR" dirty="0" err="1" smtClean="0">
                <a:cs typeface="Arial" panose="020B0604020202020204" pitchFamily="34" charset="0"/>
              </a:rPr>
              <a:t>University</a:t>
            </a:r>
            <a:r>
              <a:rPr lang="tr-TR" dirty="0" smtClean="0">
                <a:cs typeface="Arial" panose="020B0604020202020204" pitchFamily="34" charset="0"/>
              </a:rPr>
              <a:t> Under </a:t>
            </a:r>
            <a:r>
              <a:rPr lang="tr-TR" dirty="0" err="1" smtClean="0">
                <a:cs typeface="Arial" panose="020B0604020202020204" pitchFamily="34" charset="0"/>
              </a:rPr>
              <a:t>the</a:t>
            </a:r>
            <a:r>
              <a:rPr lang="tr-TR" dirty="0" smtClean="0">
                <a:cs typeface="Arial" panose="020B0604020202020204" pitchFamily="34" charset="0"/>
              </a:rPr>
              <a:t> Russian </a:t>
            </a:r>
            <a:r>
              <a:rPr lang="tr-TR" dirty="0" err="1" smtClean="0">
                <a:cs typeface="Arial" panose="020B0604020202020204" pitchFamily="34" charset="0"/>
              </a:rPr>
              <a:t>Federation</a:t>
            </a:r>
            <a:r>
              <a:rPr lang="tr-TR" dirty="0" smtClean="0">
                <a:cs typeface="Arial" panose="020B0604020202020204" pitchFamily="34" charset="0"/>
              </a:rPr>
              <a:t> </a:t>
            </a:r>
            <a:r>
              <a:rPr lang="tr-TR" dirty="0" err="1" smtClean="0">
                <a:cs typeface="Arial" panose="020B0604020202020204" pitchFamily="34" charset="0"/>
              </a:rPr>
              <a:t>Faculty</a:t>
            </a:r>
            <a:r>
              <a:rPr lang="tr-TR" dirty="0" smtClean="0">
                <a:cs typeface="Arial" panose="020B0604020202020204" pitchFamily="34" charset="0"/>
              </a:rPr>
              <a:t> of Real </a:t>
            </a:r>
            <a:r>
              <a:rPr lang="tr-TR" dirty="0" err="1" smtClean="0">
                <a:cs typeface="Arial" panose="020B0604020202020204" pitchFamily="34" charset="0"/>
              </a:rPr>
              <a:t>Estate</a:t>
            </a:r>
            <a:r>
              <a:rPr lang="tr-TR" dirty="0" smtClean="0">
                <a:cs typeface="Arial" panose="020B0604020202020204" pitchFamily="34" charset="0"/>
              </a:rPr>
              <a:t> </a:t>
            </a:r>
            <a:r>
              <a:rPr lang="tr-TR" dirty="0" err="1" smtClean="0">
                <a:cs typeface="Arial" panose="020B0604020202020204" pitchFamily="34" charset="0"/>
              </a:rPr>
              <a:t>and</a:t>
            </a:r>
            <a:r>
              <a:rPr lang="tr-TR" dirty="0" smtClean="0">
                <a:cs typeface="Arial" panose="020B0604020202020204" pitchFamily="34" charset="0"/>
              </a:rPr>
              <a:t> </a:t>
            </a:r>
            <a:r>
              <a:rPr lang="tr-TR" dirty="0" err="1" smtClean="0">
                <a:cs typeface="Arial" panose="020B0604020202020204" pitchFamily="34" charset="0"/>
              </a:rPr>
              <a:t>Asset</a:t>
            </a:r>
            <a:r>
              <a:rPr lang="tr-TR" dirty="0" smtClean="0">
                <a:cs typeface="Arial" panose="020B0604020202020204" pitchFamily="34" charset="0"/>
              </a:rPr>
              <a:t> Management </a:t>
            </a: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dirty="0">
                <a:cs typeface="Arial" panose="020B0604020202020204" pitchFamily="34" charset="0"/>
              </a:rPr>
              <a:t> </a:t>
            </a:r>
            <a:r>
              <a:rPr lang="tr-TR" altLang="tr-TR" b="1" dirty="0" smtClean="0">
                <a:cs typeface="Arial" panose="020B0604020202020204" pitchFamily="34" charset="0"/>
              </a:rPr>
              <a:t>Lisans – Teknik/Yönetim Bilimleri, YL: </a:t>
            </a:r>
            <a:r>
              <a:rPr lang="tr-TR" altLang="tr-TR" b="1" dirty="0" err="1" smtClean="0">
                <a:cs typeface="Arial" panose="020B0604020202020204" pitchFamily="34" charset="0"/>
              </a:rPr>
              <a:t>MSc</a:t>
            </a:r>
            <a:r>
              <a:rPr lang="tr-TR" altLang="tr-TR" b="1" dirty="0" smtClean="0">
                <a:cs typeface="Arial" panose="020B0604020202020204" pitchFamily="34" charset="0"/>
              </a:rPr>
              <a:t>/MBA</a:t>
            </a:r>
            <a:endParaRPr lang="tr-TR" altLang="tr-TR" b="1" dirty="0">
              <a:cs typeface="Arial" panose="020B060402020202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818590" y="817548"/>
            <a:ext cx="7460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Neden Gayrimenkul </a:t>
            </a:r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Lisans ve Lisansüstü 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Eğitimi?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661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07504" y="602483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683568" y="1124744"/>
            <a:ext cx="7920880" cy="129614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tr-TR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Sabrınız </a:t>
            </a:r>
            <a:r>
              <a:rPr lang="tr-TR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İçin Teşekkürler..  A.Ü. Uygulamalı Bilimler Fakültesi </a:t>
            </a:r>
            <a:endParaRPr lang="tr-TR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990000"/>
              </a:solidFill>
              <a:latin typeface="Arial"/>
              <a:cs typeface="Arial"/>
            </a:endParaRPr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90331"/>
              </p:ext>
            </p:extLst>
          </p:nvPr>
        </p:nvGraphicFramePr>
        <p:xfrm>
          <a:off x="849889" y="2564904"/>
          <a:ext cx="7992888" cy="2662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6016"/>
                <a:gridCol w="5996872"/>
              </a:tblGrid>
              <a:tr h="409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E-posta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9"/>
                        </a:rPr>
                        <a:t>ubf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9"/>
                        </a:rPr>
                        <a:t>@ankara.edu.tr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anrivermis@ankara.edu.tr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2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Telefon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0.312. 363 6610; 363 6675; 363 6648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2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Faks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0.312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362 2482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93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b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Adres-Lisans</a:t>
                      </a:r>
                      <a:endParaRPr lang="tr-TR" sz="2000" b="1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: 50. Yıl Mahallesi, Münzeviler Caddesi, No: 87, 06590, Çankaya-Ankara. </a:t>
                      </a:r>
                      <a:endParaRPr lang="tr-TR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24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Adres-Lisansüstü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Ankara Üniversitesi Tandoğan Yerleşkesi Ord. Prof. Dr. Şevket Aziz Kansu Binası Kat:2, Tandoğan- Ankara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İçerik Yer Tutucusu 2"/>
          <p:cNvSpPr>
            <a:spLocks noGrp="1"/>
          </p:cNvSpPr>
          <p:nvPr>
            <p:ph idx="4294967295"/>
          </p:nvPr>
        </p:nvSpPr>
        <p:spPr>
          <a:xfrm>
            <a:off x="425812" y="5517232"/>
            <a:ext cx="8436391" cy="17325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tr-TR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Ankara Üniversitesi’nde Gayrimenkul Geliştirme ve Yönetimi Eğitimi-Öğretimi ve Araştırmalarının Onuncu Yılı</a:t>
            </a:r>
            <a:endParaRPr lang="tr-TR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576" y="1181708"/>
            <a:ext cx="7552184" cy="46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tr-TR" sz="3000" kern="0" dirty="0" smtClean="0">
                <a:cs typeface="Arial" pitchFamily="34" charset="0"/>
              </a:rPr>
              <a:t> 2015 – GSYH Payları: İnşaat % 5,7 ve Gayrimenkul % 4,6 </a:t>
            </a:r>
          </a:p>
          <a:p>
            <a:pPr algn="just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tr-TR" sz="3000" kern="0" dirty="0">
                <a:cs typeface="Arial" pitchFamily="34" charset="0"/>
              </a:rPr>
              <a:t> </a:t>
            </a:r>
            <a:r>
              <a:rPr lang="tr-TR" sz="3000" kern="0" dirty="0" smtClean="0">
                <a:cs typeface="Arial" pitchFamily="34" charset="0"/>
              </a:rPr>
              <a:t>KB GSYH – 9.260 $ - orta gelir tuzağı</a:t>
            </a:r>
          </a:p>
          <a:p>
            <a:pPr algn="just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tr-TR" sz="3000" kern="0" dirty="0">
                <a:cs typeface="Arial" pitchFamily="34" charset="0"/>
              </a:rPr>
              <a:t> </a:t>
            </a:r>
            <a:r>
              <a:rPr lang="tr-TR" sz="3000" kern="0" dirty="0" smtClean="0">
                <a:cs typeface="Arial" pitchFamily="34" charset="0"/>
              </a:rPr>
              <a:t>Büyüme hızı % 4,0</a:t>
            </a:r>
          </a:p>
          <a:p>
            <a:pPr algn="just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tr-TR" sz="3000" kern="0" dirty="0">
                <a:cs typeface="Arial" pitchFamily="34" charset="0"/>
              </a:rPr>
              <a:t> </a:t>
            </a:r>
            <a:r>
              <a:rPr lang="tr-TR" sz="3000" kern="0" dirty="0" smtClean="0">
                <a:cs typeface="Arial" pitchFamily="34" charset="0"/>
              </a:rPr>
              <a:t>İstihdam hacmi 2 milyon kişi ve kayıt dışılık</a:t>
            </a:r>
          </a:p>
          <a:p>
            <a:pPr algn="just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tr-TR" sz="3000" kern="0" dirty="0">
                <a:cs typeface="Arial" pitchFamily="34" charset="0"/>
              </a:rPr>
              <a:t> </a:t>
            </a:r>
            <a:r>
              <a:rPr lang="tr-TR" sz="3000" kern="0" dirty="0" smtClean="0">
                <a:cs typeface="Arial" pitchFamily="34" charset="0"/>
              </a:rPr>
              <a:t>Toplam 20 bin emlak ofisi, 200 bin müteahhit ve 4 bin değerleme uzmanı</a:t>
            </a:r>
          </a:p>
          <a:p>
            <a:pPr algn="just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tr-TR" sz="3000" kern="0" dirty="0" smtClean="0">
                <a:cs typeface="Arial" pitchFamily="34" charset="0"/>
              </a:rPr>
              <a:t> Mesleki gelişme ve akademik </a:t>
            </a:r>
            <a:r>
              <a:rPr lang="tr-TR" sz="3000" kern="0" dirty="0">
                <a:cs typeface="Arial" pitchFamily="34" charset="0"/>
              </a:rPr>
              <a:t>kurumlar</a:t>
            </a:r>
          </a:p>
          <a:p>
            <a:pPr algn="just"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tr-TR" sz="3000" kern="0" dirty="0" smtClean="0">
                <a:cs typeface="Arial" pitchFamily="34" charset="0"/>
              </a:rPr>
              <a:t>Türkiye’de </a:t>
            </a:r>
            <a:r>
              <a:rPr lang="tr-TR" sz="3000" kern="0" dirty="0">
                <a:cs typeface="Arial" pitchFamily="34" charset="0"/>
              </a:rPr>
              <a:t>gayrimenkul ve inşaat sektörü gündem konusu 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651009" y="681448"/>
            <a:ext cx="6979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Türkiye’de Gayrimenkul ve Eğitim Programları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267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24" name="23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26" name="25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34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12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2 İçerik Yer Tutucusu"/>
          <p:cNvSpPr>
            <a:spLocks noGrp="1"/>
          </p:cNvSpPr>
          <p:nvPr>
            <p:ph idx="1"/>
          </p:nvPr>
        </p:nvSpPr>
        <p:spPr>
          <a:xfrm>
            <a:off x="852161" y="1268760"/>
            <a:ext cx="7543800" cy="4114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 smtClean="0">
                <a:effectLst/>
                <a:cs typeface="Arial" panose="020B0604020202020204" pitchFamily="34" charset="0"/>
              </a:rPr>
              <a:t> Gayrimenkul sektörü çok aktörlü ve </a:t>
            </a:r>
            <a:r>
              <a:rPr lang="tr-TR" altLang="tr-TR" sz="2800" dirty="0" err="1" smtClean="0">
                <a:effectLst/>
                <a:cs typeface="Arial" panose="020B0604020202020204" pitchFamily="34" charset="0"/>
              </a:rPr>
              <a:t>paydaşlı</a:t>
            </a:r>
            <a:r>
              <a:rPr lang="tr-TR" altLang="tr-TR" sz="2800" dirty="0" smtClean="0">
                <a:effectLst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>
                <a:effectLst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effectLst/>
                <a:cs typeface="Arial" panose="020B0604020202020204" pitchFamily="34" charset="0"/>
              </a:rPr>
              <a:t>Düzenleme yapma ve uygulama güçlüğü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 smtClean="0">
                <a:effectLst/>
                <a:cs typeface="Arial" panose="020B0604020202020204" pitchFamily="34" charset="0"/>
              </a:rPr>
              <a:t> Mesleki gelişme ve kurumsallaşma zayıflığı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tr-TR" altLang="tr-TR" sz="2800" dirty="0" smtClean="0">
                <a:effectLst/>
                <a:cs typeface="Arial" panose="020B0604020202020204" pitchFamily="34" charset="0"/>
              </a:rPr>
              <a:t> Farklı iş / meslek alanlarının farklı rollerinin olması zorunluğu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dirty="0"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effectLst/>
                <a:cs typeface="Arial" panose="020B0604020202020204" pitchFamily="34" charset="0"/>
              </a:rPr>
              <a:t>Emlak komisyonculuğu ve aracılık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effectLst/>
                <a:cs typeface="Arial" panose="020B0604020202020204" pitchFamily="34" charset="0"/>
              </a:rPr>
              <a:t> Emlak müşavirliği ve yönetimi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effectLst/>
                <a:cs typeface="Arial" panose="020B0604020202020204" pitchFamily="34" charset="0"/>
              </a:rPr>
              <a:t> Değerleme uzmanlığı (gayrimenkul &amp; varlık)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dirty="0" smtClean="0">
                <a:effectLst/>
                <a:cs typeface="Arial" panose="020B0604020202020204" pitchFamily="34" charset="0"/>
              </a:rPr>
              <a:t> Gayrimenkul ve varlık yönetimi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800" dirty="0"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cs typeface="Arial" panose="020B0604020202020204" pitchFamily="34" charset="0"/>
              </a:rPr>
              <a:t>Diğerleri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852161" y="697210"/>
            <a:ext cx="6979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Türkiye’de Gayrimenkul ve Eğitim Programları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925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23728" y="3140968"/>
            <a:ext cx="4896544" cy="504056"/>
          </a:xfrm>
          <a:prstGeom prst="rect">
            <a:avLst/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buClr>
                <a:srgbClr val="FFFF00"/>
              </a:buClr>
              <a:buSzPct val="140000"/>
              <a:defRPr/>
            </a:pPr>
            <a:r>
              <a:rPr lang="tr-TR" sz="2400" b="1" dirty="0" smtClean="0">
                <a:solidFill>
                  <a:srgbClr val="FF0000"/>
                </a:solidFill>
                <a:cs typeface="Arial" pitchFamily="34" charset="0"/>
              </a:rPr>
              <a:t>Gayrimenkul Geliştirme ve Yönetimi</a:t>
            </a:r>
            <a:endParaRPr lang="tr-TR" sz="2400" b="1" kern="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9219" name="Düz Ok Bağlayıcısı 2"/>
          <p:cNvCxnSpPr>
            <a:cxnSpLocks noChangeShapeType="1"/>
            <a:stCxn id="24" idx="3"/>
            <a:endCxn id="4" idx="1"/>
          </p:cNvCxnSpPr>
          <p:nvPr/>
        </p:nvCxnSpPr>
        <p:spPr bwMode="auto">
          <a:xfrm>
            <a:off x="1691680" y="2888940"/>
            <a:ext cx="432048" cy="504056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87624" y="1124744"/>
            <a:ext cx="1944216" cy="122413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buClr>
                <a:srgbClr val="FFFF00"/>
              </a:buClr>
              <a:buSzPct val="140000"/>
              <a:defRPr/>
            </a:pPr>
            <a:r>
              <a:rPr lang="tr-TR" sz="2400" b="1" dirty="0">
                <a:solidFill>
                  <a:schemeClr val="tx1"/>
                </a:solidFill>
                <a:cs typeface="Arial" pitchFamily="34" charset="0"/>
              </a:rPr>
              <a:t>Değerleme Teorisi ve Uygulamaları</a:t>
            </a:r>
            <a:endParaRPr lang="tr-TR" sz="2000" b="1" kern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47864" y="1484784"/>
            <a:ext cx="2283121" cy="86409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buClr>
                <a:srgbClr val="FFFF00"/>
              </a:buClr>
              <a:buSzPct val="140000"/>
              <a:defRPr/>
            </a:pPr>
            <a:r>
              <a:rPr lang="tr-TR" sz="2400" b="1" dirty="0">
                <a:solidFill>
                  <a:schemeClr val="tx1"/>
                </a:solidFill>
                <a:cs typeface="Arial" pitchFamily="34" charset="0"/>
              </a:rPr>
              <a:t>Proje Geliştirme ve Yönetimi</a:t>
            </a:r>
            <a:endParaRPr lang="tr-TR" sz="2000" b="1" kern="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9222" name="Düz Ok Bağlayıcısı 7"/>
          <p:cNvCxnSpPr>
            <a:cxnSpLocks noChangeShapeType="1"/>
            <a:stCxn id="7" idx="2"/>
            <a:endCxn id="4" idx="0"/>
          </p:cNvCxnSpPr>
          <p:nvPr/>
        </p:nvCxnSpPr>
        <p:spPr bwMode="auto">
          <a:xfrm rot="16200000" flipH="1">
            <a:off x="4134668" y="2703635"/>
            <a:ext cx="792089" cy="82575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817817" y="1124744"/>
            <a:ext cx="2066551" cy="122413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buClr>
                <a:srgbClr val="FFFF00"/>
              </a:buClr>
              <a:buSzPct val="140000"/>
              <a:defRPr/>
            </a:pPr>
            <a:r>
              <a:rPr lang="tr-TR" sz="2400" b="1" dirty="0">
                <a:solidFill>
                  <a:schemeClr val="tx1"/>
                </a:solidFill>
                <a:cs typeface="Arial" pitchFamily="34" charset="0"/>
              </a:rPr>
              <a:t>Arazi ve Arsa Düzenleme ve Uygulamaları</a:t>
            </a:r>
            <a:endParaRPr lang="tr-TR" sz="2000" b="1" kern="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9224" name="Düz Ok Bağlayıcısı 10"/>
          <p:cNvCxnSpPr>
            <a:cxnSpLocks noChangeShapeType="1"/>
            <a:stCxn id="25" idx="1"/>
            <a:endCxn id="4" idx="3"/>
          </p:cNvCxnSpPr>
          <p:nvPr/>
        </p:nvCxnSpPr>
        <p:spPr bwMode="auto">
          <a:xfrm rot="10800000" flipV="1">
            <a:off x="7020272" y="2996952"/>
            <a:ext cx="432048" cy="396044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43608" y="4365104"/>
            <a:ext cx="1872208" cy="122413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buClr>
                <a:srgbClr val="FFFF00"/>
              </a:buClr>
              <a:buSzPct val="140000"/>
              <a:defRPr/>
            </a:pPr>
            <a:r>
              <a:rPr lang="tr-TR" sz="2400" b="1" dirty="0">
                <a:solidFill>
                  <a:schemeClr val="tx1"/>
                </a:solidFill>
                <a:cs typeface="Arial" pitchFamily="34" charset="0"/>
              </a:rPr>
              <a:t>Gayrimenkul Yatırımı ve Finansmanı</a:t>
            </a:r>
            <a:endParaRPr lang="tr-TR" sz="2000" b="1" kern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131840" y="4365104"/>
            <a:ext cx="2744762" cy="1191393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buClr>
                <a:srgbClr val="FFFF00"/>
              </a:buClr>
              <a:buSzPct val="140000"/>
              <a:defRPr/>
            </a:pPr>
            <a:r>
              <a:rPr lang="tr-TR" sz="2400" b="1" dirty="0">
                <a:solidFill>
                  <a:schemeClr val="tx1"/>
                </a:solidFill>
                <a:cs typeface="Arial" pitchFamily="34" charset="0"/>
              </a:rPr>
              <a:t>Gayrimenkul, İmar, İnşaat ve Sözleşme Hukuku </a:t>
            </a:r>
            <a:endParaRPr lang="tr-TR" sz="2000" b="1" kern="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9228" name="Düz Ok Bağlayıcısı 19"/>
          <p:cNvCxnSpPr>
            <a:cxnSpLocks noChangeShapeType="1"/>
            <a:stCxn id="16" idx="0"/>
            <a:endCxn id="4" idx="2"/>
          </p:cNvCxnSpPr>
          <p:nvPr/>
        </p:nvCxnSpPr>
        <p:spPr bwMode="auto">
          <a:xfrm rot="5400000" flipH="1" flipV="1">
            <a:off x="4178070" y="3971175"/>
            <a:ext cx="720080" cy="67779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84391" y="4365104"/>
            <a:ext cx="2016001" cy="117494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buClr>
                <a:srgbClr val="FFFF00"/>
              </a:buClr>
              <a:buSzPct val="140000"/>
              <a:defRPr/>
            </a:pPr>
            <a:r>
              <a:rPr lang="tr-TR" sz="2400" b="1" dirty="0">
                <a:solidFill>
                  <a:schemeClr val="tx1"/>
                </a:solidFill>
                <a:cs typeface="Arial" pitchFamily="34" charset="0"/>
              </a:rPr>
              <a:t>Pazarlama ve Yatırım Danışmanlığı </a:t>
            </a:r>
            <a:endParaRPr lang="tr-TR" sz="2000" b="1" kern="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9230" name="Düz Ok Bağlayıcısı 21"/>
          <p:cNvCxnSpPr>
            <a:cxnSpLocks noChangeShapeType="1"/>
            <a:stCxn id="21" idx="0"/>
            <a:endCxn id="4" idx="2"/>
          </p:cNvCxnSpPr>
          <p:nvPr/>
        </p:nvCxnSpPr>
        <p:spPr bwMode="auto">
          <a:xfrm rot="16200000" flipV="1">
            <a:off x="5472156" y="2744868"/>
            <a:ext cx="720080" cy="2520392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79512" y="3501008"/>
            <a:ext cx="1512168" cy="64807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buClr>
                <a:srgbClr val="FFFF00"/>
              </a:buClr>
              <a:buSzPct val="140000"/>
              <a:defRPr/>
            </a:pPr>
            <a:r>
              <a:rPr lang="tr-TR" b="1" dirty="0" smtClean="0">
                <a:solidFill>
                  <a:schemeClr val="tx1"/>
                </a:solidFill>
                <a:cs typeface="Arial" pitchFamily="34" charset="0"/>
              </a:rPr>
              <a:t>Gayrimenkul Ekonomisi </a:t>
            </a:r>
            <a:endParaRPr lang="tr-TR" sz="1600" b="1" kern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79512" y="2564904"/>
            <a:ext cx="1512168" cy="64807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buClr>
                <a:srgbClr val="FFFF00"/>
              </a:buClr>
              <a:buSzPct val="140000"/>
              <a:defRPr/>
            </a:pPr>
            <a:r>
              <a:rPr lang="tr-TR" b="1" dirty="0" smtClean="0">
                <a:solidFill>
                  <a:schemeClr val="tx1"/>
                </a:solidFill>
                <a:cs typeface="Arial" pitchFamily="34" charset="0"/>
              </a:rPr>
              <a:t>Gayrimenkul Yönetimi</a:t>
            </a:r>
            <a:endParaRPr lang="tr-TR" sz="1600" b="1" kern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452320" y="2564904"/>
            <a:ext cx="1512168" cy="86409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buClr>
                <a:srgbClr val="FFFF00"/>
              </a:buClr>
              <a:buSzPct val="140000"/>
              <a:defRPr/>
            </a:pPr>
            <a:r>
              <a:rPr lang="tr-TR" b="1" dirty="0" smtClean="0">
                <a:solidFill>
                  <a:schemeClr val="tx1"/>
                </a:solidFill>
                <a:cs typeface="Arial" pitchFamily="34" charset="0"/>
              </a:rPr>
              <a:t>Gayrimenkul ve İnşaat Muhasebesi </a:t>
            </a:r>
            <a:endParaRPr lang="tr-TR" sz="1600" b="1" kern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7452320" y="3717032"/>
            <a:ext cx="1512168" cy="59974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Clr>
                <a:srgbClr val="FFFF00"/>
              </a:buClr>
              <a:buSzPct val="140000"/>
              <a:defRPr/>
            </a:pPr>
            <a:r>
              <a:rPr lang="tr-TR" b="1" dirty="0" smtClean="0">
                <a:solidFill>
                  <a:schemeClr val="tx1"/>
                </a:solidFill>
                <a:cs typeface="Arial" pitchFamily="34" charset="0"/>
              </a:rPr>
              <a:t>Bilgi Sistemleri </a:t>
            </a:r>
            <a:endParaRPr lang="tr-TR" b="1" kern="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7" name="Grup 4"/>
          <p:cNvGrpSpPr/>
          <p:nvPr/>
        </p:nvGrpSpPr>
        <p:grpSpPr>
          <a:xfrm>
            <a:off x="163333" y="5949279"/>
            <a:ext cx="8980667" cy="833161"/>
            <a:chOff x="96594" y="5860942"/>
            <a:chExt cx="11974223" cy="1444146"/>
          </a:xfrm>
        </p:grpSpPr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31" y="5885741"/>
              <a:ext cx="996505" cy="122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" descr="https://upload.wikimedia.org/wikipedia/tr/5/5f/Ankara_%C3%9Cniversitesi_logosu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94" y="5877845"/>
              <a:ext cx="932913" cy="1231234"/>
            </a:xfrm>
            <a:prstGeom prst="rect">
              <a:avLst/>
            </a:prstGeom>
            <a:noFill/>
          </p:spPr>
        </p:pic>
        <p:sp>
          <p:nvSpPr>
            <p:cNvPr id="30" name="29 Metin kutusu"/>
            <p:cNvSpPr txBox="1"/>
            <p:nvPr/>
          </p:nvSpPr>
          <p:spPr>
            <a:xfrm>
              <a:off x="2033719" y="5944605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Ankara Üniversitesi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Uygulamalı Bilimler Fakültesi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Gayrimenkul Geliştirme ve Yönetimi Bölümü</a:t>
              </a:r>
            </a:p>
            <a:p>
              <a:pPr algn="just"/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Prof. Dr</a:t>
              </a:r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Harun TANRIVERMİŞ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tr-TR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2017, </a:t>
              </a:r>
              <a:r>
                <a:rPr lang="tr-TR" sz="9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İzmir</a:t>
              </a:r>
              <a:endParaRPr lang="tr-TR" sz="9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30 Metin kutusu"/>
            <p:cNvSpPr txBox="1"/>
            <p:nvPr/>
          </p:nvSpPr>
          <p:spPr>
            <a:xfrm>
              <a:off x="5137718" y="5944716"/>
              <a:ext cx="4451096" cy="1360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900" b="1" dirty="0"/>
                <a:t>Ankara </a:t>
              </a:r>
              <a:r>
                <a:rPr lang="tr-TR" sz="900" b="1" dirty="0" err="1" smtClean="0"/>
                <a:t>University</a:t>
              </a:r>
              <a:endParaRPr lang="tr-TR" sz="900" b="1" dirty="0" smtClean="0"/>
            </a:p>
            <a:p>
              <a:pPr algn="just"/>
              <a:r>
                <a:rPr lang="tr-TR" sz="900" b="1" dirty="0" err="1" smtClean="0"/>
                <a:t>Faculty</a:t>
              </a:r>
              <a:r>
                <a:rPr lang="tr-TR" sz="900" b="1" dirty="0" smtClean="0"/>
                <a:t> of </a:t>
              </a:r>
              <a:r>
                <a:rPr lang="tr-TR" sz="900" b="1" dirty="0" err="1" smtClean="0"/>
                <a:t>Applied</a:t>
              </a:r>
              <a:r>
                <a:rPr lang="tr-TR" sz="900" b="1" dirty="0" smtClean="0"/>
                <a:t> </a:t>
              </a:r>
              <a:r>
                <a:rPr lang="tr-TR" sz="900" b="1" dirty="0" err="1" smtClean="0"/>
                <a:t>Sciences</a:t>
              </a:r>
              <a:endParaRPr lang="tr-TR" sz="900" b="1" dirty="0"/>
            </a:p>
            <a:p>
              <a:pPr algn="just"/>
              <a:r>
                <a:rPr lang="tr-TR" sz="900" b="1" dirty="0" err="1"/>
                <a:t>Department</a:t>
              </a:r>
              <a:r>
                <a:rPr lang="tr-TR" sz="900" b="1" dirty="0"/>
                <a:t> of Real </a:t>
              </a:r>
              <a:r>
                <a:rPr lang="tr-TR" sz="900" b="1" dirty="0" err="1"/>
                <a:t>Estate</a:t>
              </a:r>
              <a:r>
                <a:rPr lang="tr-TR" sz="900" b="1" dirty="0"/>
                <a:t> </a:t>
              </a:r>
              <a:r>
                <a:rPr lang="tr-TR" sz="900" b="1" dirty="0" err="1"/>
                <a:t>Development</a:t>
              </a:r>
              <a:r>
                <a:rPr lang="tr-TR" sz="900" b="1" dirty="0"/>
                <a:t> </a:t>
              </a:r>
              <a:r>
                <a:rPr lang="tr-TR" sz="900" b="1" dirty="0" err="1"/>
                <a:t>and</a:t>
              </a:r>
              <a:r>
                <a:rPr lang="tr-TR" sz="900" b="1" dirty="0"/>
                <a:t> </a:t>
              </a:r>
              <a:r>
                <a:rPr lang="tr-TR" sz="900" b="1" dirty="0" err="1"/>
                <a:t>Management</a:t>
              </a:r>
              <a:endParaRPr lang="tr-TR" sz="900" b="1" dirty="0"/>
            </a:p>
            <a:p>
              <a:pPr algn="just"/>
              <a:r>
                <a:rPr lang="tr-TR" sz="900" b="1" dirty="0" smtClean="0"/>
                <a:t>Prof. Dr. Harun TANRIVERMİŞ</a:t>
              </a:r>
              <a:endParaRPr lang="tr-TR" sz="900" b="1" dirty="0"/>
            </a:p>
            <a:p>
              <a:pPr algn="just"/>
              <a:r>
                <a:rPr lang="tr-TR" sz="900" b="1" dirty="0"/>
                <a:t>2017, </a:t>
              </a:r>
              <a:r>
                <a:rPr lang="tr-TR" sz="900" b="1" dirty="0" smtClean="0"/>
                <a:t>İzmir</a:t>
              </a:r>
              <a:endParaRPr lang="tr-TR" sz="900" b="1" dirty="0"/>
            </a:p>
          </p:txBody>
        </p:sp>
        <p:cxnSp>
          <p:nvCxnSpPr>
            <p:cNvPr id="32" name="31 Düz Bağlayıcı"/>
            <p:cNvCxnSpPr/>
            <p:nvPr/>
          </p:nvCxnSpPr>
          <p:spPr>
            <a:xfrm>
              <a:off x="131323" y="5860942"/>
              <a:ext cx="11939494" cy="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2" descr="http://d1i8jav8k6vbq9.cloudfront.net/assets/dist/images/logo.png;v=607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6147" y="5899973"/>
              <a:ext cx="1404670" cy="468000"/>
            </a:xfrm>
            <a:prstGeom prst="rect">
              <a:avLst/>
            </a:prstGeom>
            <a:noFill/>
          </p:spPr>
        </p:pic>
        <p:pic>
          <p:nvPicPr>
            <p:cNvPr id="34" name="Picture 2" descr="fiabci ile ilgili görsel sonucu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b="9918"/>
            <a:stretch/>
          </p:blipFill>
          <p:spPr bwMode="auto">
            <a:xfrm>
              <a:off x="9218550" y="5938486"/>
              <a:ext cx="1440000" cy="8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IVSC ile ilgili görsel sonucu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0"/>
            <a:stretch/>
          </p:blipFill>
          <p:spPr bwMode="auto">
            <a:xfrm>
              <a:off x="10663188" y="6381792"/>
              <a:ext cx="1407629" cy="727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6" name="Düz Ok Bağlayıcısı 2"/>
          <p:cNvCxnSpPr>
            <a:cxnSpLocks noChangeShapeType="1"/>
            <a:stCxn id="6" idx="2"/>
            <a:endCxn id="4" idx="0"/>
          </p:cNvCxnSpPr>
          <p:nvPr/>
        </p:nvCxnSpPr>
        <p:spPr bwMode="auto">
          <a:xfrm rot="16200000" flipH="1">
            <a:off x="2969822" y="1538790"/>
            <a:ext cx="792088" cy="241226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Düz Ok Bağlayıcısı 19"/>
          <p:cNvCxnSpPr>
            <a:cxnSpLocks noChangeShapeType="1"/>
            <a:stCxn id="12" idx="0"/>
            <a:endCxn id="4" idx="2"/>
          </p:cNvCxnSpPr>
          <p:nvPr/>
        </p:nvCxnSpPr>
        <p:spPr bwMode="auto">
          <a:xfrm rot="5400000" flipH="1" flipV="1">
            <a:off x="2915816" y="2708920"/>
            <a:ext cx="720080" cy="259228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Dikdörtgen 13"/>
          <p:cNvSpPr/>
          <p:nvPr/>
        </p:nvSpPr>
        <p:spPr>
          <a:xfrm>
            <a:off x="179512" y="477114"/>
            <a:ext cx="7206588" cy="523220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Gayrimenkul Geliştirme ve Yönetimi Konuları </a:t>
            </a:r>
            <a:endParaRPr lang="tr-TR" sz="2800" dirty="0"/>
          </a:p>
        </p:txBody>
      </p:sp>
      <p:cxnSp>
        <p:nvCxnSpPr>
          <p:cNvPr id="55" name="Düz Ok Bağlayıcısı 2"/>
          <p:cNvCxnSpPr>
            <a:cxnSpLocks noChangeShapeType="1"/>
            <a:stCxn id="23" idx="3"/>
            <a:endCxn id="4" idx="1"/>
          </p:cNvCxnSpPr>
          <p:nvPr/>
        </p:nvCxnSpPr>
        <p:spPr bwMode="auto">
          <a:xfrm flipV="1">
            <a:off x="1691680" y="3392996"/>
            <a:ext cx="432048" cy="43204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Düz Ok Bağlayıcısı 10"/>
          <p:cNvCxnSpPr>
            <a:cxnSpLocks noChangeShapeType="1"/>
            <a:stCxn id="26" idx="1"/>
            <a:endCxn id="4" idx="3"/>
          </p:cNvCxnSpPr>
          <p:nvPr/>
        </p:nvCxnSpPr>
        <p:spPr bwMode="auto">
          <a:xfrm rot="10800000">
            <a:off x="7020272" y="3392997"/>
            <a:ext cx="432048" cy="623907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Düz Ok Bağlayıcısı 7"/>
          <p:cNvCxnSpPr>
            <a:cxnSpLocks noChangeShapeType="1"/>
            <a:stCxn id="10" idx="2"/>
            <a:endCxn id="4" idx="0"/>
          </p:cNvCxnSpPr>
          <p:nvPr/>
        </p:nvCxnSpPr>
        <p:spPr bwMode="auto">
          <a:xfrm rot="5400000">
            <a:off x="5315503" y="1605378"/>
            <a:ext cx="792088" cy="2279093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6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5533</Words>
  <Application>Microsoft Office PowerPoint</Application>
  <PresentationFormat>Ekran Gösterisi (4:3)</PresentationFormat>
  <Paragraphs>1043</Paragraphs>
  <Slides>60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</vt:lpstr>
      <vt:lpstr>Courier New</vt:lpstr>
      <vt:lpstr>Garamond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Lisanslı Değerleme Uzmanları Kraliyet Kurumu (RICS) </vt:lpstr>
      <vt:lpstr>Lisanslı Değerleme Uzmanları Kraliyet Kurumu (RICS) </vt:lpstr>
      <vt:lpstr>PowerPoint Sunusu</vt:lpstr>
      <vt:lpstr>PowerPoint Sunusu</vt:lpstr>
      <vt:lpstr>PowerPoint Sunusu</vt:lpstr>
      <vt:lpstr>PowerPoint Sunusu</vt:lpstr>
      <vt:lpstr>RICS Profesyonel Yeterlilik Alanları </vt:lpstr>
      <vt:lpstr>RICS Profesyonel Yeterlilik Alanları </vt:lpstr>
      <vt:lpstr>RICS Etik Standartları </vt:lpstr>
      <vt:lpstr>RICS Akreditasyonu Sonrası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HARUN</cp:lastModifiedBy>
  <cp:revision>115</cp:revision>
  <dcterms:created xsi:type="dcterms:W3CDTF">2017-02-27T09:15:03Z</dcterms:created>
  <dcterms:modified xsi:type="dcterms:W3CDTF">2017-02-28T09:26:25Z</dcterms:modified>
</cp:coreProperties>
</file>