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wdp" ContentType="image/vnd.ms-photo"/>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5"/>
  </p:notesMasterIdLst>
  <p:handoutMasterIdLst>
    <p:handoutMasterId r:id="rId26"/>
  </p:handoutMasterIdLst>
  <p:sldIdLst>
    <p:sldId id="261" r:id="rId2"/>
    <p:sldId id="695" r:id="rId3"/>
    <p:sldId id="722" r:id="rId4"/>
    <p:sldId id="697" r:id="rId5"/>
    <p:sldId id="698" r:id="rId6"/>
    <p:sldId id="703" r:id="rId7"/>
    <p:sldId id="704" r:id="rId8"/>
    <p:sldId id="710" r:id="rId9"/>
    <p:sldId id="711" r:id="rId10"/>
    <p:sldId id="742" r:id="rId11"/>
    <p:sldId id="743" r:id="rId12"/>
    <p:sldId id="748" r:id="rId13"/>
    <p:sldId id="734" r:id="rId14"/>
    <p:sldId id="749" r:id="rId15"/>
    <p:sldId id="747" r:id="rId16"/>
    <p:sldId id="633" r:id="rId17"/>
    <p:sldId id="732" r:id="rId18"/>
    <p:sldId id="752" r:id="rId19"/>
    <p:sldId id="750" r:id="rId20"/>
    <p:sldId id="751" r:id="rId21"/>
    <p:sldId id="728" r:id="rId22"/>
    <p:sldId id="641" r:id="rId23"/>
    <p:sldId id="530" r:id="rId24"/>
  </p:sldIdLst>
  <p:sldSz cx="9144000" cy="6858000" type="screen4x3"/>
  <p:notesSz cx="6794500" cy="9931400"/>
  <p:defaultTextStyle>
    <a:defPPr>
      <a:defRPr lang="en-GB"/>
    </a:defPPr>
    <a:lvl1pPr algn="ctr" defTabSz="912813" rtl="0" fontAlgn="base">
      <a:spcBef>
        <a:spcPct val="0"/>
      </a:spcBef>
      <a:spcAft>
        <a:spcPts val="13"/>
      </a:spcAft>
      <a:defRPr sz="1200" kern="1200">
        <a:solidFill>
          <a:srgbClr val="660033"/>
        </a:solidFill>
        <a:latin typeface="Arial" charset="0"/>
        <a:ea typeface="+mn-ea"/>
        <a:cs typeface="+mn-cs"/>
      </a:defRPr>
    </a:lvl1pPr>
    <a:lvl2pPr marL="457200" algn="ctr" rtl="0" fontAlgn="base">
      <a:spcBef>
        <a:spcPct val="0"/>
      </a:spcBef>
      <a:spcAft>
        <a:spcPts val="13"/>
      </a:spcAft>
      <a:defRPr sz="1200" kern="1200">
        <a:solidFill>
          <a:srgbClr val="660033"/>
        </a:solidFill>
        <a:latin typeface="Arial" charset="0"/>
        <a:ea typeface="+mn-ea"/>
        <a:cs typeface="+mn-cs"/>
      </a:defRPr>
    </a:lvl2pPr>
    <a:lvl3pPr marL="914400" algn="ctr" rtl="0" fontAlgn="base">
      <a:spcBef>
        <a:spcPct val="0"/>
      </a:spcBef>
      <a:spcAft>
        <a:spcPts val="13"/>
      </a:spcAft>
      <a:defRPr sz="1200" kern="1200">
        <a:solidFill>
          <a:srgbClr val="660033"/>
        </a:solidFill>
        <a:latin typeface="Arial" charset="0"/>
        <a:ea typeface="+mn-ea"/>
        <a:cs typeface="+mn-cs"/>
      </a:defRPr>
    </a:lvl3pPr>
    <a:lvl4pPr marL="1371600" algn="ctr" rtl="0" fontAlgn="base">
      <a:spcBef>
        <a:spcPct val="0"/>
      </a:spcBef>
      <a:spcAft>
        <a:spcPts val="13"/>
      </a:spcAft>
      <a:defRPr sz="1200" kern="1200">
        <a:solidFill>
          <a:srgbClr val="660033"/>
        </a:solidFill>
        <a:latin typeface="Arial" charset="0"/>
        <a:ea typeface="+mn-ea"/>
        <a:cs typeface="+mn-cs"/>
      </a:defRPr>
    </a:lvl4pPr>
    <a:lvl5pPr marL="1828800" algn="ctr" rtl="0" fontAlgn="base">
      <a:spcBef>
        <a:spcPct val="0"/>
      </a:spcBef>
      <a:spcAft>
        <a:spcPts val="13"/>
      </a:spcAft>
      <a:defRPr sz="1200" kern="1200">
        <a:solidFill>
          <a:srgbClr val="660033"/>
        </a:solidFill>
        <a:latin typeface="Arial" charset="0"/>
        <a:ea typeface="+mn-ea"/>
        <a:cs typeface="+mn-cs"/>
      </a:defRPr>
    </a:lvl5pPr>
    <a:lvl6pPr marL="2286000" algn="l" defTabSz="914400" rtl="0" eaLnBrk="1" latinLnBrk="0" hangingPunct="1">
      <a:defRPr sz="1200" kern="1200">
        <a:solidFill>
          <a:srgbClr val="660033"/>
        </a:solidFill>
        <a:latin typeface="Arial" charset="0"/>
        <a:ea typeface="+mn-ea"/>
        <a:cs typeface="+mn-cs"/>
      </a:defRPr>
    </a:lvl6pPr>
    <a:lvl7pPr marL="2743200" algn="l" defTabSz="914400" rtl="0" eaLnBrk="1" latinLnBrk="0" hangingPunct="1">
      <a:defRPr sz="1200" kern="1200">
        <a:solidFill>
          <a:srgbClr val="660033"/>
        </a:solidFill>
        <a:latin typeface="Arial" charset="0"/>
        <a:ea typeface="+mn-ea"/>
        <a:cs typeface="+mn-cs"/>
      </a:defRPr>
    </a:lvl7pPr>
    <a:lvl8pPr marL="3200400" algn="l" defTabSz="914400" rtl="0" eaLnBrk="1" latinLnBrk="0" hangingPunct="1">
      <a:defRPr sz="1200" kern="1200">
        <a:solidFill>
          <a:srgbClr val="660033"/>
        </a:solidFill>
        <a:latin typeface="Arial" charset="0"/>
        <a:ea typeface="+mn-ea"/>
        <a:cs typeface="+mn-cs"/>
      </a:defRPr>
    </a:lvl8pPr>
    <a:lvl9pPr marL="3657600" algn="l" defTabSz="914400" rtl="0" eaLnBrk="1" latinLnBrk="0" hangingPunct="1">
      <a:defRPr sz="1200" kern="1200">
        <a:solidFill>
          <a:srgbClr val="660033"/>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FFFFCC"/>
    <a:srgbClr val="006699"/>
    <a:srgbClr val="00FFFF"/>
    <a:srgbClr val="CCFFCC"/>
    <a:srgbClr val="99FF99"/>
    <a:srgbClr val="006666"/>
    <a:srgbClr val="009999"/>
    <a:srgbClr val="605D5C"/>
    <a:srgbClr val="FF99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Vidutinis stilius 4 – paryškinima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Vidutinis stilius 3 – paryškinima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Vidutinis stilius 2 – paryškinima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63" autoAdjust="0"/>
    <p:restoredTop sz="97168" autoAdjust="0"/>
  </p:normalViewPr>
  <p:slideViewPr>
    <p:cSldViewPr snapToGrid="0">
      <p:cViewPr>
        <p:scale>
          <a:sx n="84" d="100"/>
          <a:sy n="84" d="100"/>
        </p:scale>
        <p:origin x="-1176" y="68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2" d="100"/>
        <a:sy n="62"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D9517D-E61D-44D9-89E4-30BB435D1BA0}" type="doc">
      <dgm:prSet loTypeId="urn:microsoft.com/office/officeart/2009/3/layout/StepUpProcess" loCatId="process" qsTypeId="urn:microsoft.com/office/officeart/2005/8/quickstyle/simple1" qsCatId="simple" csTypeId="urn:microsoft.com/office/officeart/2005/8/colors/accent3_2" csCatId="accent3" phldr="1"/>
      <dgm:spPr/>
    </dgm:pt>
    <dgm:pt modelId="{00F07003-105F-4528-AEF7-740C769D1643}">
      <dgm:prSet phldrT="[Tekstas]" custT="1"/>
      <dgm:spPr/>
      <dgm:t>
        <a:bodyPr/>
        <a:lstStyle/>
        <a:p>
          <a:pPr marL="0" marR="0" indent="0" defTabSz="533400" eaLnBrk="1" fontAlgn="auto" latinLnBrk="0" hangingPunct="1">
            <a:lnSpc>
              <a:spcPct val="90000"/>
            </a:lnSpc>
            <a:spcBef>
              <a:spcPts val="1200"/>
            </a:spcBef>
            <a:spcAft>
              <a:spcPts val="1200"/>
            </a:spcAft>
            <a:buClrTx/>
            <a:buSzTx/>
            <a:buFontTx/>
            <a:buNone/>
            <a:tabLst/>
            <a:defRPr/>
          </a:pPr>
          <a:r>
            <a:rPr lang="en-US" sz="1600" b="1" noProof="0" dirty="0" smtClean="0">
              <a:solidFill>
                <a:srgbClr val="605D5C"/>
              </a:solidFill>
              <a:latin typeface="Arial" panose="020B0604020202020204" pitchFamily="34" charset="0"/>
              <a:cs typeface="Arial" panose="020B0604020202020204" pitchFamily="34" charset="0"/>
            </a:rPr>
            <a:t>Integrated digital data of Cadastre, GIS, register </a:t>
          </a:r>
        </a:p>
        <a:p>
          <a:pPr marL="0" marR="0" indent="0" defTabSz="533400" eaLnBrk="1" fontAlgn="auto" latinLnBrk="0" hangingPunct="1">
            <a:lnSpc>
              <a:spcPct val="90000"/>
            </a:lnSpc>
            <a:spcBef>
              <a:spcPts val="1200"/>
            </a:spcBef>
            <a:spcAft>
              <a:spcPts val="1200"/>
            </a:spcAft>
            <a:buClrTx/>
            <a:buSzTx/>
            <a:buFontTx/>
            <a:buNone/>
            <a:tabLst/>
            <a:defRPr/>
          </a:pPr>
          <a:r>
            <a:rPr lang="en-US" sz="1600" noProof="0" dirty="0" smtClean="0">
              <a:solidFill>
                <a:srgbClr val="605D5C"/>
              </a:solidFill>
              <a:latin typeface="Arial" panose="020B0604020202020204" pitchFamily="34" charset="0"/>
              <a:cs typeface="Arial" panose="020B0604020202020204" pitchFamily="34" charset="0"/>
            </a:rPr>
            <a:t>Data of Cadastre and register from CDB have legal power. </a:t>
          </a:r>
        </a:p>
        <a:p>
          <a:pPr defTabSz="533400">
            <a:lnSpc>
              <a:spcPct val="90000"/>
            </a:lnSpc>
            <a:spcBef>
              <a:spcPts val="1200"/>
            </a:spcBef>
            <a:spcAft>
              <a:spcPts val="1200"/>
            </a:spcAft>
          </a:pPr>
          <a:r>
            <a:rPr lang="en-US" sz="1600" noProof="0" dirty="0" smtClean="0">
              <a:solidFill>
                <a:srgbClr val="605D5C"/>
              </a:solidFill>
              <a:latin typeface="Arial" panose="020B0604020202020204" pitchFamily="34" charset="0"/>
              <a:cs typeface="Arial" panose="020B0604020202020204" pitchFamily="34" charset="0"/>
            </a:rPr>
            <a:t>Digital survey equipment </a:t>
          </a:r>
        </a:p>
        <a:p>
          <a:pPr defTabSz="533400">
            <a:lnSpc>
              <a:spcPct val="90000"/>
            </a:lnSpc>
            <a:spcBef>
              <a:spcPts val="1200"/>
            </a:spcBef>
            <a:spcAft>
              <a:spcPts val="1200"/>
            </a:spcAft>
          </a:pPr>
          <a:r>
            <a:rPr lang="en-US" sz="1600" noProof="0" dirty="0" smtClean="0">
              <a:solidFill>
                <a:srgbClr val="605D5C"/>
              </a:solidFill>
              <a:latin typeface="Arial" panose="020B0604020202020204" pitchFamily="34" charset="0"/>
              <a:cs typeface="Arial" panose="020B0604020202020204" pitchFamily="34" charset="0"/>
            </a:rPr>
            <a:t>Public access to data and services</a:t>
          </a:r>
          <a:endParaRPr lang="en-US" sz="1600" noProof="0" dirty="0">
            <a:solidFill>
              <a:srgbClr val="605D5C"/>
            </a:solidFill>
            <a:latin typeface="Arial" panose="020B0604020202020204" pitchFamily="34" charset="0"/>
            <a:cs typeface="Arial" panose="020B0604020202020204" pitchFamily="34" charset="0"/>
          </a:endParaRPr>
        </a:p>
      </dgm:t>
    </dgm:pt>
    <dgm:pt modelId="{06E1A10C-C8F9-40C7-A098-44E183D2D8D0}" type="parTrans" cxnId="{A7B724F5-B2AF-40AC-9DDD-EF013B11849F}">
      <dgm:prSet/>
      <dgm:spPr/>
      <dgm:t>
        <a:bodyPr/>
        <a:lstStyle/>
        <a:p>
          <a:endParaRPr lang="lt-LT"/>
        </a:p>
      </dgm:t>
    </dgm:pt>
    <dgm:pt modelId="{47A22DF3-F566-43BC-A725-B0112738E1C6}" type="sibTrans" cxnId="{A7B724F5-B2AF-40AC-9DDD-EF013B11849F}">
      <dgm:prSet/>
      <dgm:spPr/>
      <dgm:t>
        <a:bodyPr/>
        <a:lstStyle/>
        <a:p>
          <a:endParaRPr lang="lt-LT"/>
        </a:p>
      </dgm:t>
    </dgm:pt>
    <dgm:pt modelId="{7493AAE0-A168-464E-93D4-EFE43BA18BAC}">
      <dgm:prSet phldrT="[Tekstas]" custT="1"/>
      <dgm:spPr/>
      <dgm:t>
        <a:bodyPr/>
        <a:lstStyle/>
        <a:p>
          <a:pPr defTabSz="533400">
            <a:lnSpc>
              <a:spcPct val="90000"/>
            </a:lnSpc>
            <a:spcBef>
              <a:spcPts val="1200"/>
            </a:spcBef>
            <a:spcAft>
              <a:spcPts val="1200"/>
            </a:spcAft>
          </a:pPr>
          <a:r>
            <a:rPr lang="en-US" sz="1600" b="1" noProof="0" dirty="0" smtClean="0">
              <a:solidFill>
                <a:srgbClr val="605D5C"/>
              </a:solidFill>
              <a:latin typeface="Arial" panose="020B0604020202020204" pitchFamily="34" charset="0"/>
              <a:cs typeface="Arial" panose="020B0604020202020204" pitchFamily="34" charset="0"/>
            </a:rPr>
            <a:t>Registers and cadastral data merged with municipal data to create context for new services and solutions </a:t>
          </a:r>
          <a:r>
            <a:rPr lang="en-US" sz="1600" b="1" noProof="0" dirty="0" smtClean="0">
              <a:solidFill>
                <a:srgbClr val="605D5C"/>
              </a:solidFill>
              <a:latin typeface="Arial" panose="020B0604020202020204" pitchFamily="34" charset="0"/>
              <a:cs typeface="Arial" panose="020B0604020202020204" pitchFamily="34" charset="0"/>
            </a:rPr>
            <a:t>(REGIA)</a:t>
          </a:r>
          <a:endParaRPr lang="en-US" sz="1600" b="1" noProof="0" dirty="0" smtClean="0">
            <a:solidFill>
              <a:srgbClr val="605D5C"/>
            </a:solidFill>
            <a:latin typeface="Arial" panose="020B0604020202020204" pitchFamily="34" charset="0"/>
            <a:cs typeface="Arial" panose="020B0604020202020204" pitchFamily="34" charset="0"/>
          </a:endParaRPr>
        </a:p>
        <a:p>
          <a:pPr defTabSz="533400">
            <a:lnSpc>
              <a:spcPct val="90000"/>
            </a:lnSpc>
            <a:spcBef>
              <a:spcPts val="1200"/>
            </a:spcBef>
            <a:spcAft>
              <a:spcPts val="1200"/>
            </a:spcAft>
          </a:pPr>
          <a:r>
            <a:rPr lang="en-US" sz="1600" noProof="0" dirty="0" smtClean="0">
              <a:solidFill>
                <a:srgbClr val="605D5C"/>
              </a:solidFill>
              <a:latin typeface="Arial" panose="020B0604020202020204" pitchFamily="34" charset="0"/>
              <a:cs typeface="Arial" panose="020B0604020202020204" pitchFamily="34" charset="0"/>
            </a:rPr>
            <a:t>Digital notarized property </a:t>
          </a:r>
          <a:r>
            <a:rPr lang="en-US" sz="1600" noProof="0" dirty="0" smtClean="0">
              <a:solidFill>
                <a:srgbClr val="605D5C"/>
              </a:solidFill>
              <a:latin typeface="Arial" panose="020B0604020202020204" pitchFamily="34" charset="0"/>
              <a:cs typeface="Arial" panose="020B0604020202020204" pitchFamily="34" charset="0"/>
            </a:rPr>
            <a:t>transaction (NETSVEP)</a:t>
          </a:r>
          <a:endParaRPr lang="en-US" sz="1600" noProof="0" dirty="0" smtClean="0">
            <a:solidFill>
              <a:srgbClr val="605D5C"/>
            </a:solidFill>
            <a:latin typeface="Arial" panose="020B0604020202020204" pitchFamily="34" charset="0"/>
            <a:cs typeface="Arial" panose="020B0604020202020204" pitchFamily="34" charset="0"/>
          </a:endParaRPr>
        </a:p>
        <a:p>
          <a:pPr defTabSz="533400">
            <a:lnSpc>
              <a:spcPct val="90000"/>
            </a:lnSpc>
            <a:spcBef>
              <a:spcPts val="1200"/>
            </a:spcBef>
            <a:spcAft>
              <a:spcPts val="1200"/>
            </a:spcAft>
          </a:pPr>
          <a:r>
            <a:rPr lang="en-US" sz="1600" noProof="0" dirty="0" smtClean="0">
              <a:solidFill>
                <a:srgbClr val="605D5C"/>
              </a:solidFill>
              <a:latin typeface="Arial" panose="020B0604020202020204" pitchFamily="34" charset="0"/>
              <a:cs typeface="Arial" panose="020B0604020202020204" pitchFamily="34" charset="0"/>
            </a:rPr>
            <a:t>Drones about to be deployed for greater surveying speed and accuracy</a:t>
          </a:r>
        </a:p>
        <a:p>
          <a:pPr marL="0" marR="0" indent="0" defTabSz="533400" eaLnBrk="1" fontAlgn="auto" latinLnBrk="0" hangingPunct="1">
            <a:lnSpc>
              <a:spcPct val="90000"/>
            </a:lnSpc>
            <a:spcBef>
              <a:spcPts val="1200"/>
            </a:spcBef>
            <a:spcAft>
              <a:spcPts val="1200"/>
            </a:spcAft>
            <a:buClrTx/>
            <a:buSzTx/>
            <a:buFontTx/>
            <a:buNone/>
            <a:tabLst/>
            <a:defRPr/>
          </a:pPr>
          <a:r>
            <a:rPr lang="en-US" sz="1600" noProof="0" dirty="0" smtClean="0">
              <a:solidFill>
                <a:srgbClr val="605D5C"/>
              </a:solidFill>
              <a:latin typeface="Arial" panose="020B0604020202020204" pitchFamily="34" charset="0"/>
              <a:cs typeface="Arial" panose="020B0604020202020204" pitchFamily="34" charset="0"/>
            </a:rPr>
            <a:t>New land </a:t>
          </a:r>
          <a:r>
            <a:rPr lang="en-US" sz="1600" noProof="0" dirty="0" smtClean="0">
              <a:solidFill>
                <a:srgbClr val="605D5C"/>
              </a:solidFill>
              <a:latin typeface="Arial" panose="020B0604020202020204" pitchFamily="34" charset="0"/>
              <a:cs typeface="Arial" panose="020B0604020202020204" pitchFamily="34" charset="0"/>
            </a:rPr>
            <a:t>parcels </a:t>
          </a:r>
          <a:r>
            <a:rPr lang="en-US" sz="1600" noProof="0" dirty="0" smtClean="0">
              <a:solidFill>
                <a:srgbClr val="605D5C"/>
              </a:solidFill>
              <a:latin typeface="Arial" panose="020B0604020202020204" pitchFamily="34" charset="0"/>
              <a:cs typeface="Arial" panose="020B0604020202020204" pitchFamily="34" charset="0"/>
            </a:rPr>
            <a:t>are formed online on live cadastral map (Geo-surveyor application of CoR)</a:t>
          </a:r>
        </a:p>
        <a:p>
          <a:pPr marL="0" marR="0" indent="0" defTabSz="533400" eaLnBrk="1" fontAlgn="auto" latinLnBrk="0" hangingPunct="1">
            <a:lnSpc>
              <a:spcPct val="90000"/>
            </a:lnSpc>
            <a:spcBef>
              <a:spcPts val="1200"/>
            </a:spcBef>
            <a:spcAft>
              <a:spcPts val="1200"/>
            </a:spcAft>
            <a:buClrTx/>
            <a:buSzTx/>
            <a:buFontTx/>
            <a:buNone/>
            <a:tabLst/>
            <a:defRPr/>
          </a:pPr>
          <a:r>
            <a:rPr lang="en-US" sz="1600" noProof="0" dirty="0" smtClean="0">
              <a:solidFill>
                <a:srgbClr val="605D5C"/>
              </a:solidFill>
              <a:latin typeface="Arial" panose="020B0604020202020204" pitchFamily="34" charset="0"/>
              <a:cs typeface="Arial" panose="020B0604020202020204" pitchFamily="34" charset="0"/>
            </a:rPr>
            <a:t>Open data</a:t>
          </a:r>
        </a:p>
      </dgm:t>
    </dgm:pt>
    <dgm:pt modelId="{0A6F71F9-D4D9-413B-B12B-BAE1E7014EF7}" type="parTrans" cxnId="{CEFC8D42-2880-44AF-B032-9CC77E4B17A6}">
      <dgm:prSet/>
      <dgm:spPr/>
      <dgm:t>
        <a:bodyPr/>
        <a:lstStyle/>
        <a:p>
          <a:endParaRPr lang="lt-LT"/>
        </a:p>
      </dgm:t>
    </dgm:pt>
    <dgm:pt modelId="{B8E0E411-6214-4D35-902D-533F752B7ECD}" type="sibTrans" cxnId="{CEFC8D42-2880-44AF-B032-9CC77E4B17A6}">
      <dgm:prSet/>
      <dgm:spPr/>
      <dgm:t>
        <a:bodyPr/>
        <a:lstStyle/>
        <a:p>
          <a:endParaRPr lang="lt-LT"/>
        </a:p>
      </dgm:t>
    </dgm:pt>
    <dgm:pt modelId="{14338CA7-1B92-498C-B977-4E802F33FCE3}">
      <dgm:prSet phldrT="[Tekstas]" custT="1"/>
      <dgm:spPr/>
      <dgm:t>
        <a:bodyPr/>
        <a:lstStyle/>
        <a:p>
          <a:pPr>
            <a:spcBef>
              <a:spcPts val="1200"/>
            </a:spcBef>
            <a:spcAft>
              <a:spcPts val="1200"/>
            </a:spcAft>
          </a:pPr>
          <a:r>
            <a:rPr lang="en-US" sz="1600" b="1" noProof="0" dirty="0" smtClean="0">
              <a:solidFill>
                <a:srgbClr val="605D5C"/>
              </a:solidFill>
              <a:latin typeface="Arial" panose="020B0604020202020204" pitchFamily="34" charset="0"/>
              <a:cs typeface="Arial" panose="020B0604020202020204" pitchFamily="34" charset="0"/>
            </a:rPr>
            <a:t>Paper files (BTI) </a:t>
          </a:r>
        </a:p>
        <a:p>
          <a:pPr>
            <a:spcBef>
              <a:spcPts val="1200"/>
            </a:spcBef>
            <a:spcAft>
              <a:spcPts val="1200"/>
            </a:spcAft>
          </a:pPr>
          <a:r>
            <a:rPr lang="en-US" sz="1600" noProof="0" dirty="0" smtClean="0">
              <a:solidFill>
                <a:srgbClr val="605D5C"/>
              </a:solidFill>
              <a:latin typeface="Arial" panose="020B0604020202020204" pitchFamily="34" charset="0"/>
              <a:cs typeface="Arial" panose="020B0604020202020204" pitchFamily="34" charset="0"/>
            </a:rPr>
            <a:t>Topographical map</a:t>
          </a:r>
        </a:p>
        <a:p>
          <a:pPr>
            <a:spcBef>
              <a:spcPts val="1200"/>
            </a:spcBef>
            <a:spcAft>
              <a:spcPts val="1200"/>
            </a:spcAft>
          </a:pPr>
          <a:r>
            <a:rPr lang="en-US" sz="1600" noProof="0" dirty="0" smtClean="0">
              <a:solidFill>
                <a:srgbClr val="605D5C"/>
              </a:solidFill>
              <a:latin typeface="Arial" panose="020B0604020202020204" pitchFamily="34" charset="0"/>
              <a:cs typeface="Arial" panose="020B0604020202020204" pitchFamily="34" charset="0"/>
            </a:rPr>
            <a:t>Separate formation and registration of Land and Constructions</a:t>
          </a:r>
        </a:p>
        <a:p>
          <a:pPr>
            <a:spcBef>
              <a:spcPts val="1200"/>
            </a:spcBef>
            <a:spcAft>
              <a:spcPts val="1200"/>
            </a:spcAft>
          </a:pPr>
          <a:r>
            <a:rPr lang="en-US" sz="1600" noProof="0" dirty="0" smtClean="0">
              <a:solidFill>
                <a:srgbClr val="605D5C"/>
              </a:solidFill>
              <a:latin typeface="Arial" panose="020B0604020202020204" pitchFamily="34" charset="0"/>
              <a:cs typeface="Arial" panose="020B0604020202020204" pitchFamily="34" charset="0"/>
            </a:rPr>
            <a:t>Analog survey equipment</a:t>
          </a:r>
        </a:p>
        <a:p>
          <a:pPr>
            <a:spcBef>
              <a:spcPts val="1200"/>
            </a:spcBef>
            <a:spcAft>
              <a:spcPts val="1200"/>
            </a:spcAft>
          </a:pPr>
          <a:r>
            <a:rPr lang="en-US" sz="1600" noProof="0" dirty="0" smtClean="0">
              <a:solidFill>
                <a:srgbClr val="605D5C"/>
              </a:solidFill>
              <a:latin typeface="Arial" panose="020B0604020202020204" pitchFamily="34" charset="0"/>
              <a:cs typeface="Arial" panose="020B0604020202020204" pitchFamily="34" charset="0"/>
            </a:rPr>
            <a:t>Limited public data</a:t>
          </a:r>
          <a:endParaRPr lang="en-US" sz="1600" noProof="0" dirty="0">
            <a:solidFill>
              <a:srgbClr val="605D5C"/>
            </a:solidFill>
            <a:latin typeface="Arial" panose="020B0604020202020204" pitchFamily="34" charset="0"/>
            <a:cs typeface="Arial" panose="020B0604020202020204" pitchFamily="34" charset="0"/>
          </a:endParaRPr>
        </a:p>
      </dgm:t>
    </dgm:pt>
    <dgm:pt modelId="{D678E831-3FEC-4269-80CD-D8A8EBB8BDC7}" type="sibTrans" cxnId="{75EF76C9-608B-4D44-B209-DF3B079F68CF}">
      <dgm:prSet/>
      <dgm:spPr/>
      <dgm:t>
        <a:bodyPr/>
        <a:lstStyle/>
        <a:p>
          <a:endParaRPr lang="lt-LT"/>
        </a:p>
      </dgm:t>
    </dgm:pt>
    <dgm:pt modelId="{96E39494-47B0-4AAE-98CE-74BA23D2C5EB}" type="parTrans" cxnId="{75EF76C9-608B-4D44-B209-DF3B079F68CF}">
      <dgm:prSet/>
      <dgm:spPr/>
      <dgm:t>
        <a:bodyPr/>
        <a:lstStyle/>
        <a:p>
          <a:endParaRPr lang="lt-LT"/>
        </a:p>
      </dgm:t>
    </dgm:pt>
    <dgm:pt modelId="{101FC521-23C2-41D8-9937-C511B27BEE74}" type="pres">
      <dgm:prSet presAssocID="{9FD9517D-E61D-44D9-89E4-30BB435D1BA0}" presName="rootnode" presStyleCnt="0">
        <dgm:presLayoutVars>
          <dgm:chMax/>
          <dgm:chPref/>
          <dgm:dir/>
          <dgm:animLvl val="lvl"/>
        </dgm:presLayoutVars>
      </dgm:prSet>
      <dgm:spPr/>
    </dgm:pt>
    <dgm:pt modelId="{564CB2E0-9D80-4188-AB1C-398AB8730AAB}" type="pres">
      <dgm:prSet presAssocID="{14338CA7-1B92-498C-B977-4E802F33FCE3}" presName="composite" presStyleCnt="0"/>
      <dgm:spPr/>
    </dgm:pt>
    <dgm:pt modelId="{40995603-A3EC-41F3-91A6-673962234A25}" type="pres">
      <dgm:prSet presAssocID="{14338CA7-1B92-498C-B977-4E802F33FCE3}" presName="LShape" presStyleLbl="alignNode1" presStyleIdx="0" presStyleCnt="5" custLinFactNeighborY="-16448">
        <dgm:style>
          <a:lnRef idx="0">
            <a:schemeClr val="accent4"/>
          </a:lnRef>
          <a:fillRef idx="3">
            <a:schemeClr val="accent4"/>
          </a:fillRef>
          <a:effectRef idx="3">
            <a:schemeClr val="accent4"/>
          </a:effectRef>
          <a:fontRef idx="minor">
            <a:schemeClr val="lt1"/>
          </a:fontRef>
        </dgm:style>
      </dgm:prSet>
      <dgm:spPr/>
    </dgm:pt>
    <dgm:pt modelId="{A008F80C-8EE6-451F-ADEA-4EE12E82C1EF}" type="pres">
      <dgm:prSet presAssocID="{14338CA7-1B92-498C-B977-4E802F33FCE3}" presName="ParentText" presStyleLbl="revTx" presStyleIdx="0" presStyleCnt="3" custLinFactNeighborY="-11259">
        <dgm:presLayoutVars>
          <dgm:chMax val="0"/>
          <dgm:chPref val="0"/>
          <dgm:bulletEnabled val="1"/>
        </dgm:presLayoutVars>
      </dgm:prSet>
      <dgm:spPr/>
      <dgm:t>
        <a:bodyPr/>
        <a:lstStyle/>
        <a:p>
          <a:endParaRPr lang="lt-LT"/>
        </a:p>
      </dgm:t>
    </dgm:pt>
    <dgm:pt modelId="{6B3D1751-891B-43CC-9A5F-0A4457EAB751}" type="pres">
      <dgm:prSet presAssocID="{14338CA7-1B92-498C-B977-4E802F33FCE3}" presName="Triangle" presStyleLbl="alignNode1" presStyleIdx="1" presStyleCnt="5" custLinFactNeighborY="-58030">
        <dgm:style>
          <a:lnRef idx="0">
            <a:schemeClr val="accent4"/>
          </a:lnRef>
          <a:fillRef idx="3">
            <a:schemeClr val="accent4"/>
          </a:fillRef>
          <a:effectRef idx="3">
            <a:schemeClr val="accent4"/>
          </a:effectRef>
          <a:fontRef idx="minor">
            <a:schemeClr val="lt1"/>
          </a:fontRef>
        </dgm:style>
      </dgm:prSet>
      <dgm:spPr/>
    </dgm:pt>
    <dgm:pt modelId="{461CAF7F-EFFD-4CD0-94B0-D3AC3BFA03AA}" type="pres">
      <dgm:prSet presAssocID="{D678E831-3FEC-4269-80CD-D8A8EBB8BDC7}" presName="sibTrans" presStyleCnt="0"/>
      <dgm:spPr/>
    </dgm:pt>
    <dgm:pt modelId="{6A6008DD-C77A-4DA7-AE8F-D46BAA238304}" type="pres">
      <dgm:prSet presAssocID="{D678E831-3FEC-4269-80CD-D8A8EBB8BDC7}" presName="space" presStyleCnt="0"/>
      <dgm:spPr/>
    </dgm:pt>
    <dgm:pt modelId="{9F1BBE0D-8012-4016-BDF3-4BA0B078F12D}" type="pres">
      <dgm:prSet presAssocID="{00F07003-105F-4528-AEF7-740C769D1643}" presName="composite" presStyleCnt="0"/>
      <dgm:spPr/>
    </dgm:pt>
    <dgm:pt modelId="{59082A59-22C3-49E8-9D8E-C47B6AA4021F}" type="pres">
      <dgm:prSet presAssocID="{00F07003-105F-4528-AEF7-740C769D1643}" presName="LShape" presStyleLbl="alignNode1" presStyleIdx="2" presStyleCnt="5" custLinFactNeighborY="-16448">
        <dgm:style>
          <a:lnRef idx="0">
            <a:schemeClr val="accent4"/>
          </a:lnRef>
          <a:fillRef idx="3">
            <a:schemeClr val="accent4"/>
          </a:fillRef>
          <a:effectRef idx="3">
            <a:schemeClr val="accent4"/>
          </a:effectRef>
          <a:fontRef idx="minor">
            <a:schemeClr val="lt1"/>
          </a:fontRef>
        </dgm:style>
      </dgm:prSet>
      <dgm:spPr/>
    </dgm:pt>
    <dgm:pt modelId="{30B94B74-622D-43D6-9E5B-3542C356EE91}" type="pres">
      <dgm:prSet presAssocID="{00F07003-105F-4528-AEF7-740C769D1643}" presName="ParentText" presStyleLbl="revTx" presStyleIdx="1" presStyleCnt="3" custLinFactNeighborY="-11259">
        <dgm:presLayoutVars>
          <dgm:chMax val="0"/>
          <dgm:chPref val="0"/>
          <dgm:bulletEnabled val="1"/>
        </dgm:presLayoutVars>
      </dgm:prSet>
      <dgm:spPr/>
      <dgm:t>
        <a:bodyPr/>
        <a:lstStyle/>
        <a:p>
          <a:endParaRPr lang="lt-LT"/>
        </a:p>
      </dgm:t>
    </dgm:pt>
    <dgm:pt modelId="{4FA7B784-E545-494F-9AA3-351D7E68D7EB}" type="pres">
      <dgm:prSet presAssocID="{00F07003-105F-4528-AEF7-740C769D1643}" presName="Triangle" presStyleLbl="alignNode1" presStyleIdx="3" presStyleCnt="5" custLinFactNeighborY="-58030">
        <dgm:style>
          <a:lnRef idx="0">
            <a:schemeClr val="accent4"/>
          </a:lnRef>
          <a:fillRef idx="3">
            <a:schemeClr val="accent4"/>
          </a:fillRef>
          <a:effectRef idx="3">
            <a:schemeClr val="accent4"/>
          </a:effectRef>
          <a:fontRef idx="minor">
            <a:schemeClr val="lt1"/>
          </a:fontRef>
        </dgm:style>
      </dgm:prSet>
      <dgm:spPr/>
    </dgm:pt>
    <dgm:pt modelId="{8057A1AD-43AB-4E7B-AA9A-A404BD9759CB}" type="pres">
      <dgm:prSet presAssocID="{47A22DF3-F566-43BC-A725-B0112738E1C6}" presName="sibTrans" presStyleCnt="0"/>
      <dgm:spPr/>
    </dgm:pt>
    <dgm:pt modelId="{0D2B7E45-5E86-4342-B432-C78F026CCD37}" type="pres">
      <dgm:prSet presAssocID="{47A22DF3-F566-43BC-A725-B0112738E1C6}" presName="space" presStyleCnt="0"/>
      <dgm:spPr/>
    </dgm:pt>
    <dgm:pt modelId="{3BC1E3CD-23ED-402D-8416-A87A40932D1E}" type="pres">
      <dgm:prSet presAssocID="{7493AAE0-A168-464E-93D4-EFE43BA18BAC}" presName="composite" presStyleCnt="0"/>
      <dgm:spPr/>
    </dgm:pt>
    <dgm:pt modelId="{666C277B-598D-4524-908B-2304BFB5BDF6}" type="pres">
      <dgm:prSet presAssocID="{7493AAE0-A168-464E-93D4-EFE43BA18BAC}" presName="LShape" presStyleLbl="alignNode1" presStyleIdx="4" presStyleCnt="5" custLinFactNeighborY="-16448">
        <dgm:style>
          <a:lnRef idx="0">
            <a:schemeClr val="accent4"/>
          </a:lnRef>
          <a:fillRef idx="3">
            <a:schemeClr val="accent4"/>
          </a:fillRef>
          <a:effectRef idx="3">
            <a:schemeClr val="accent4"/>
          </a:effectRef>
          <a:fontRef idx="minor">
            <a:schemeClr val="lt1"/>
          </a:fontRef>
        </dgm:style>
      </dgm:prSet>
      <dgm:spPr/>
    </dgm:pt>
    <dgm:pt modelId="{A31C4437-4F32-40A6-BBD5-A7431EECCE97}" type="pres">
      <dgm:prSet presAssocID="{7493AAE0-A168-464E-93D4-EFE43BA18BAC}" presName="ParentText" presStyleLbl="revTx" presStyleIdx="2" presStyleCnt="3" custLinFactNeighborY="-11259">
        <dgm:presLayoutVars>
          <dgm:chMax val="0"/>
          <dgm:chPref val="0"/>
          <dgm:bulletEnabled val="1"/>
        </dgm:presLayoutVars>
      </dgm:prSet>
      <dgm:spPr/>
      <dgm:t>
        <a:bodyPr/>
        <a:lstStyle/>
        <a:p>
          <a:endParaRPr lang="lt-LT"/>
        </a:p>
      </dgm:t>
    </dgm:pt>
  </dgm:ptLst>
  <dgm:cxnLst>
    <dgm:cxn modelId="{75EF76C9-608B-4D44-B209-DF3B079F68CF}" srcId="{9FD9517D-E61D-44D9-89E4-30BB435D1BA0}" destId="{14338CA7-1B92-498C-B977-4E802F33FCE3}" srcOrd="0" destOrd="0" parTransId="{96E39494-47B0-4AAE-98CE-74BA23D2C5EB}" sibTransId="{D678E831-3FEC-4269-80CD-D8A8EBB8BDC7}"/>
    <dgm:cxn modelId="{A7B724F5-B2AF-40AC-9DDD-EF013B11849F}" srcId="{9FD9517D-E61D-44D9-89E4-30BB435D1BA0}" destId="{00F07003-105F-4528-AEF7-740C769D1643}" srcOrd="1" destOrd="0" parTransId="{06E1A10C-C8F9-40C7-A098-44E183D2D8D0}" sibTransId="{47A22DF3-F566-43BC-A725-B0112738E1C6}"/>
    <dgm:cxn modelId="{2DE636BD-C2E7-4261-B26C-422D61FEE129}" type="presOf" srcId="{9FD9517D-E61D-44D9-89E4-30BB435D1BA0}" destId="{101FC521-23C2-41D8-9937-C511B27BEE74}" srcOrd="0" destOrd="0" presId="urn:microsoft.com/office/officeart/2009/3/layout/StepUpProcess"/>
    <dgm:cxn modelId="{BA2BA0EA-5E8F-469F-AAFB-02EC52FBD7FC}" type="presOf" srcId="{14338CA7-1B92-498C-B977-4E802F33FCE3}" destId="{A008F80C-8EE6-451F-ADEA-4EE12E82C1EF}" srcOrd="0" destOrd="0" presId="urn:microsoft.com/office/officeart/2009/3/layout/StepUpProcess"/>
    <dgm:cxn modelId="{E4CC6D69-A16C-4E7C-BE51-F95EC52275D7}" type="presOf" srcId="{00F07003-105F-4528-AEF7-740C769D1643}" destId="{30B94B74-622D-43D6-9E5B-3542C356EE91}" srcOrd="0" destOrd="0" presId="urn:microsoft.com/office/officeart/2009/3/layout/StepUpProcess"/>
    <dgm:cxn modelId="{2FBFB2BB-49E0-4479-8543-CE3958C7102C}" type="presOf" srcId="{7493AAE0-A168-464E-93D4-EFE43BA18BAC}" destId="{A31C4437-4F32-40A6-BBD5-A7431EECCE97}" srcOrd="0" destOrd="0" presId="urn:microsoft.com/office/officeart/2009/3/layout/StepUpProcess"/>
    <dgm:cxn modelId="{CEFC8D42-2880-44AF-B032-9CC77E4B17A6}" srcId="{9FD9517D-E61D-44D9-89E4-30BB435D1BA0}" destId="{7493AAE0-A168-464E-93D4-EFE43BA18BAC}" srcOrd="2" destOrd="0" parTransId="{0A6F71F9-D4D9-413B-B12B-BAE1E7014EF7}" sibTransId="{B8E0E411-6214-4D35-902D-533F752B7ECD}"/>
    <dgm:cxn modelId="{4A58F9CE-2F16-4D7D-A6D6-ABAF9748F056}" type="presParOf" srcId="{101FC521-23C2-41D8-9937-C511B27BEE74}" destId="{564CB2E0-9D80-4188-AB1C-398AB8730AAB}" srcOrd="0" destOrd="0" presId="urn:microsoft.com/office/officeart/2009/3/layout/StepUpProcess"/>
    <dgm:cxn modelId="{653EBC3F-F7C8-4153-AD76-48DF5272F9BA}" type="presParOf" srcId="{564CB2E0-9D80-4188-AB1C-398AB8730AAB}" destId="{40995603-A3EC-41F3-91A6-673962234A25}" srcOrd="0" destOrd="0" presId="urn:microsoft.com/office/officeart/2009/3/layout/StepUpProcess"/>
    <dgm:cxn modelId="{FB1C3EE5-1305-4C4C-8653-D481D99A7794}" type="presParOf" srcId="{564CB2E0-9D80-4188-AB1C-398AB8730AAB}" destId="{A008F80C-8EE6-451F-ADEA-4EE12E82C1EF}" srcOrd="1" destOrd="0" presId="urn:microsoft.com/office/officeart/2009/3/layout/StepUpProcess"/>
    <dgm:cxn modelId="{089AFADC-3F16-40BC-B1DE-BD1C2478E065}" type="presParOf" srcId="{564CB2E0-9D80-4188-AB1C-398AB8730AAB}" destId="{6B3D1751-891B-43CC-9A5F-0A4457EAB751}" srcOrd="2" destOrd="0" presId="urn:microsoft.com/office/officeart/2009/3/layout/StepUpProcess"/>
    <dgm:cxn modelId="{7D84A623-BD91-4CE2-A303-549C22B32D38}" type="presParOf" srcId="{101FC521-23C2-41D8-9937-C511B27BEE74}" destId="{461CAF7F-EFFD-4CD0-94B0-D3AC3BFA03AA}" srcOrd="1" destOrd="0" presId="urn:microsoft.com/office/officeart/2009/3/layout/StepUpProcess"/>
    <dgm:cxn modelId="{3D050568-7F0C-4E43-86A5-710565E1DD27}" type="presParOf" srcId="{461CAF7F-EFFD-4CD0-94B0-D3AC3BFA03AA}" destId="{6A6008DD-C77A-4DA7-AE8F-D46BAA238304}" srcOrd="0" destOrd="0" presId="urn:microsoft.com/office/officeart/2009/3/layout/StepUpProcess"/>
    <dgm:cxn modelId="{E947018B-7DF8-45EC-9993-437E74CECB1D}" type="presParOf" srcId="{101FC521-23C2-41D8-9937-C511B27BEE74}" destId="{9F1BBE0D-8012-4016-BDF3-4BA0B078F12D}" srcOrd="2" destOrd="0" presId="urn:microsoft.com/office/officeart/2009/3/layout/StepUpProcess"/>
    <dgm:cxn modelId="{99EB9B22-DF2A-49BC-A93C-7B0C03FE8B62}" type="presParOf" srcId="{9F1BBE0D-8012-4016-BDF3-4BA0B078F12D}" destId="{59082A59-22C3-49E8-9D8E-C47B6AA4021F}" srcOrd="0" destOrd="0" presId="urn:microsoft.com/office/officeart/2009/3/layout/StepUpProcess"/>
    <dgm:cxn modelId="{EBFD984F-321F-45C1-965C-28710152D436}" type="presParOf" srcId="{9F1BBE0D-8012-4016-BDF3-4BA0B078F12D}" destId="{30B94B74-622D-43D6-9E5B-3542C356EE91}" srcOrd="1" destOrd="0" presId="urn:microsoft.com/office/officeart/2009/3/layout/StepUpProcess"/>
    <dgm:cxn modelId="{6FCEB210-3247-4700-9797-D5342E6EE031}" type="presParOf" srcId="{9F1BBE0D-8012-4016-BDF3-4BA0B078F12D}" destId="{4FA7B784-E545-494F-9AA3-351D7E68D7EB}" srcOrd="2" destOrd="0" presId="urn:microsoft.com/office/officeart/2009/3/layout/StepUpProcess"/>
    <dgm:cxn modelId="{49C3B27D-B513-40A4-B4C2-743FACE09660}" type="presParOf" srcId="{101FC521-23C2-41D8-9937-C511B27BEE74}" destId="{8057A1AD-43AB-4E7B-AA9A-A404BD9759CB}" srcOrd="3" destOrd="0" presId="urn:microsoft.com/office/officeart/2009/3/layout/StepUpProcess"/>
    <dgm:cxn modelId="{32BBAB5C-3E20-471C-BA92-5597E94FC77B}" type="presParOf" srcId="{8057A1AD-43AB-4E7B-AA9A-A404BD9759CB}" destId="{0D2B7E45-5E86-4342-B432-C78F026CCD37}" srcOrd="0" destOrd="0" presId="urn:microsoft.com/office/officeart/2009/3/layout/StepUpProcess"/>
    <dgm:cxn modelId="{99D06B83-5ED5-4D69-986D-1AD8F0564FF7}" type="presParOf" srcId="{101FC521-23C2-41D8-9937-C511B27BEE74}" destId="{3BC1E3CD-23ED-402D-8416-A87A40932D1E}" srcOrd="4" destOrd="0" presId="urn:microsoft.com/office/officeart/2009/3/layout/StepUpProcess"/>
    <dgm:cxn modelId="{AD716432-B8AB-4FBB-BF84-9D63D975128F}" type="presParOf" srcId="{3BC1E3CD-23ED-402D-8416-A87A40932D1E}" destId="{666C277B-598D-4524-908B-2304BFB5BDF6}" srcOrd="0" destOrd="0" presId="urn:microsoft.com/office/officeart/2009/3/layout/StepUpProcess"/>
    <dgm:cxn modelId="{0F15ED8B-5798-42C0-895C-7E55BBF015A7}" type="presParOf" srcId="{3BC1E3CD-23ED-402D-8416-A87A40932D1E}" destId="{A31C4437-4F32-40A6-BBD5-A7431EECCE97}"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C464AC-9B68-4D95-9DFA-859DCE4888BE}" type="doc">
      <dgm:prSet loTypeId="urn:microsoft.com/office/officeart/2005/8/layout/hProcess7" loCatId="list" qsTypeId="urn:microsoft.com/office/officeart/2005/8/quickstyle/3d4" qsCatId="3D" csTypeId="urn:microsoft.com/office/officeart/2005/8/colors/accent1_1" csCatId="accent1" phldr="1"/>
      <dgm:spPr/>
      <dgm:t>
        <a:bodyPr/>
        <a:lstStyle/>
        <a:p>
          <a:endParaRPr lang="lt-LT"/>
        </a:p>
      </dgm:t>
    </dgm:pt>
    <dgm:pt modelId="{3040E994-F3A6-4D64-9D0C-7F9C9C5E78C5}">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lt-LT" b="1" dirty="0" err="1" smtClean="0">
              <a:solidFill>
                <a:schemeClr val="accent3">
                  <a:lumMod val="50000"/>
                </a:schemeClr>
              </a:solidFill>
            </a:rPr>
            <a:t>Laws</a:t>
          </a:r>
          <a:r>
            <a:rPr lang="lt-LT" b="1" dirty="0" smtClean="0">
              <a:solidFill>
                <a:schemeClr val="accent3">
                  <a:lumMod val="50000"/>
                </a:schemeClr>
              </a:solidFill>
            </a:rPr>
            <a:t> </a:t>
          </a:r>
          <a:r>
            <a:rPr lang="lt-LT" b="1" dirty="0" err="1" smtClean="0">
              <a:solidFill>
                <a:schemeClr val="accent3">
                  <a:lumMod val="50000"/>
                </a:schemeClr>
              </a:solidFill>
            </a:rPr>
            <a:t>on</a:t>
          </a:r>
          <a:r>
            <a:rPr lang="lt-LT" b="1" dirty="0" smtClean="0">
              <a:solidFill>
                <a:schemeClr val="accent3">
                  <a:lumMod val="50000"/>
                </a:schemeClr>
              </a:solidFill>
            </a:rPr>
            <a:t> </a:t>
          </a:r>
          <a:r>
            <a:rPr lang="lt-LT" b="1" dirty="0" err="1" smtClean="0">
              <a:solidFill>
                <a:schemeClr val="accent3">
                  <a:lumMod val="50000"/>
                </a:schemeClr>
              </a:solidFill>
            </a:rPr>
            <a:t>taxes</a:t>
          </a:r>
          <a:endParaRPr lang="en-US" b="1" dirty="0">
            <a:solidFill>
              <a:schemeClr val="accent3">
                <a:lumMod val="50000"/>
              </a:schemeClr>
            </a:solidFill>
          </a:endParaRPr>
        </a:p>
      </dgm:t>
    </dgm:pt>
    <dgm:pt modelId="{57611058-6BEE-4F10-9299-C3DF0F58509E}" type="parTrans" cxnId="{2F519CF4-E47C-4205-BB01-9904C71B4FB9}">
      <dgm:prSet/>
      <dgm:spPr/>
      <dgm:t>
        <a:bodyPr/>
        <a:lstStyle/>
        <a:p>
          <a:endParaRPr lang="en-US"/>
        </a:p>
      </dgm:t>
    </dgm:pt>
    <dgm:pt modelId="{F274EDC2-D78A-4473-BDB8-86224D0DE00F}" type="sibTrans" cxnId="{2F519CF4-E47C-4205-BB01-9904C71B4FB9}">
      <dgm:prSet/>
      <dgm:spPr/>
      <dgm:t>
        <a:bodyPr/>
        <a:lstStyle/>
        <a:p>
          <a:endParaRPr lang="en-US"/>
        </a:p>
      </dgm:t>
    </dgm:pt>
    <dgm:pt modelId="{8EBFFAAA-BA44-4216-8934-5792C008ECA6}">
      <dgm:prSet phldrT="[Text]"/>
      <dgm:spPr/>
      <dgm:t>
        <a:bodyPr/>
        <a:lstStyle/>
        <a:p>
          <a:r>
            <a:rPr lang="en-US" dirty="0" smtClean="0">
              <a:solidFill>
                <a:schemeClr val="accent4">
                  <a:lumMod val="25000"/>
                </a:schemeClr>
              </a:solidFill>
            </a:rPr>
            <a:t>Law on Land Tax (1992, 2011)</a:t>
          </a:r>
          <a:endParaRPr lang="en-US" dirty="0">
            <a:solidFill>
              <a:schemeClr val="accent4">
                <a:lumMod val="25000"/>
              </a:schemeClr>
            </a:solidFill>
          </a:endParaRPr>
        </a:p>
      </dgm:t>
    </dgm:pt>
    <dgm:pt modelId="{58E22605-C3C0-40CF-AE8C-94600E0F8AAD}" type="parTrans" cxnId="{195B2321-41F7-45C5-80EB-809F442E877C}">
      <dgm:prSet/>
      <dgm:spPr/>
      <dgm:t>
        <a:bodyPr/>
        <a:lstStyle/>
        <a:p>
          <a:endParaRPr lang="en-US"/>
        </a:p>
      </dgm:t>
    </dgm:pt>
    <dgm:pt modelId="{C5506204-63D9-47E0-B52D-F84C24DF2F48}" type="sibTrans" cxnId="{195B2321-41F7-45C5-80EB-809F442E877C}">
      <dgm:prSet/>
      <dgm:spPr/>
      <dgm:t>
        <a:bodyPr/>
        <a:lstStyle/>
        <a:p>
          <a:endParaRPr lang="en-US"/>
        </a:p>
      </dgm:t>
    </dgm:pt>
    <dgm:pt modelId="{85E78D4C-9871-4335-8B6D-9736B275A9B6}">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1" dirty="0" smtClean="0">
              <a:solidFill>
                <a:schemeClr val="accent3">
                  <a:lumMod val="50000"/>
                </a:schemeClr>
              </a:solidFill>
            </a:rPr>
            <a:t>Methodical guidance</a:t>
          </a:r>
          <a:endParaRPr lang="en-US" b="1" dirty="0">
            <a:solidFill>
              <a:schemeClr val="accent3">
                <a:lumMod val="50000"/>
              </a:schemeClr>
            </a:solidFill>
          </a:endParaRPr>
        </a:p>
      </dgm:t>
    </dgm:pt>
    <dgm:pt modelId="{E2222CAF-7A0B-4D05-9DC3-1D4925ABDB51}" type="parTrans" cxnId="{B52A4F8B-F0C7-4F1D-996E-06CC5A4AACE3}">
      <dgm:prSet/>
      <dgm:spPr/>
      <dgm:t>
        <a:bodyPr/>
        <a:lstStyle/>
        <a:p>
          <a:endParaRPr lang="en-US"/>
        </a:p>
      </dgm:t>
    </dgm:pt>
    <dgm:pt modelId="{3AA09934-6589-48EF-ACCC-5FA8FC001039}" type="sibTrans" cxnId="{B52A4F8B-F0C7-4F1D-996E-06CC5A4AACE3}">
      <dgm:prSet/>
      <dgm:spPr/>
      <dgm:t>
        <a:bodyPr/>
        <a:lstStyle/>
        <a:p>
          <a:endParaRPr lang="en-US"/>
        </a:p>
      </dgm:t>
    </dgm:pt>
    <dgm:pt modelId="{E310F3EE-7665-4BB0-B27E-4C989043E425}">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lt-LT" b="1" dirty="0" err="1" smtClean="0">
              <a:solidFill>
                <a:schemeClr val="accent3">
                  <a:lumMod val="50000"/>
                </a:schemeClr>
              </a:solidFill>
            </a:rPr>
            <a:t>Standards</a:t>
          </a:r>
          <a:endParaRPr lang="en-US" b="1" dirty="0">
            <a:solidFill>
              <a:schemeClr val="accent3">
                <a:lumMod val="50000"/>
              </a:schemeClr>
            </a:solidFill>
          </a:endParaRPr>
        </a:p>
      </dgm:t>
    </dgm:pt>
    <dgm:pt modelId="{617A03C1-71B0-46D7-A12B-8E9037E6122D}" type="parTrans" cxnId="{7C37CAC2-DC2B-42C1-91A8-DC4201F77CF2}">
      <dgm:prSet/>
      <dgm:spPr/>
      <dgm:t>
        <a:bodyPr/>
        <a:lstStyle/>
        <a:p>
          <a:endParaRPr lang="en-US"/>
        </a:p>
      </dgm:t>
    </dgm:pt>
    <dgm:pt modelId="{35978CF5-D18F-4817-8A1B-D6B962A4C057}" type="sibTrans" cxnId="{7C37CAC2-DC2B-42C1-91A8-DC4201F77CF2}">
      <dgm:prSet/>
      <dgm:spPr/>
      <dgm:t>
        <a:bodyPr/>
        <a:lstStyle/>
        <a:p>
          <a:endParaRPr lang="en-US"/>
        </a:p>
      </dgm:t>
    </dgm:pt>
    <dgm:pt modelId="{242B9830-B821-4D22-B600-652FE75C3AD3}">
      <dgm:prSet phldrT="[Text]"/>
      <dgm:spPr/>
      <dgm:t>
        <a:bodyPr/>
        <a:lstStyle/>
        <a:p>
          <a:r>
            <a:rPr lang="en-GB" altLang="lt-LT" dirty="0" smtClean="0">
              <a:solidFill>
                <a:schemeClr val="accent4">
                  <a:lumMod val="25000"/>
                </a:schemeClr>
              </a:solidFill>
              <a:latin typeface="Arial" panose="020B0604020202020204" pitchFamily="34" charset="0"/>
            </a:rPr>
            <a:t>International Valuation Standards</a:t>
          </a:r>
          <a:endParaRPr lang="en-US" dirty="0">
            <a:solidFill>
              <a:schemeClr val="accent4">
                <a:lumMod val="25000"/>
              </a:schemeClr>
            </a:solidFill>
          </a:endParaRPr>
        </a:p>
      </dgm:t>
    </dgm:pt>
    <dgm:pt modelId="{E42654DE-B8C2-4107-AEB7-E00B5D5245C8}" type="parTrans" cxnId="{C1A0BBCC-7204-4557-861F-5FACA2B2C6B6}">
      <dgm:prSet/>
      <dgm:spPr/>
      <dgm:t>
        <a:bodyPr/>
        <a:lstStyle/>
        <a:p>
          <a:endParaRPr lang="en-US"/>
        </a:p>
      </dgm:t>
    </dgm:pt>
    <dgm:pt modelId="{D64B588B-3630-42BF-B651-F1C88473F6F6}" type="sibTrans" cxnId="{C1A0BBCC-7204-4557-861F-5FACA2B2C6B6}">
      <dgm:prSet/>
      <dgm:spPr/>
      <dgm:t>
        <a:bodyPr/>
        <a:lstStyle/>
        <a:p>
          <a:endParaRPr lang="en-US"/>
        </a:p>
      </dgm:t>
    </dgm:pt>
    <dgm:pt modelId="{E919D6DE-61AF-4F56-8F7B-BAC5AFDAE4B9}">
      <dgm:prSet/>
      <dgm:spPr/>
      <dgm:t>
        <a:bodyPr/>
        <a:lstStyle/>
        <a:p>
          <a:r>
            <a:rPr lang="en-US" dirty="0" smtClean="0">
              <a:solidFill>
                <a:schemeClr val="accent4">
                  <a:lumMod val="25000"/>
                </a:schemeClr>
              </a:solidFill>
            </a:rPr>
            <a:t>Law on Immovable Property Tax (1994, 2006)</a:t>
          </a:r>
          <a:endParaRPr lang="lt-LT" dirty="0">
            <a:solidFill>
              <a:schemeClr val="accent4">
                <a:lumMod val="25000"/>
              </a:schemeClr>
            </a:solidFill>
          </a:endParaRPr>
        </a:p>
      </dgm:t>
    </dgm:pt>
    <dgm:pt modelId="{10B7815C-3016-4963-ABF7-E2C3D316DC46}" type="parTrans" cxnId="{008B47A7-0126-472D-8B2F-E405C9CED210}">
      <dgm:prSet/>
      <dgm:spPr/>
      <dgm:t>
        <a:bodyPr/>
        <a:lstStyle/>
        <a:p>
          <a:endParaRPr lang="en-US"/>
        </a:p>
      </dgm:t>
    </dgm:pt>
    <dgm:pt modelId="{EA079877-54EB-4330-B840-D559482EF1C5}" type="sibTrans" cxnId="{008B47A7-0126-472D-8B2F-E405C9CED210}">
      <dgm:prSet/>
      <dgm:spPr/>
      <dgm:t>
        <a:bodyPr/>
        <a:lstStyle/>
        <a:p>
          <a:endParaRPr lang="en-US"/>
        </a:p>
      </dgm:t>
    </dgm:pt>
    <dgm:pt modelId="{700035A8-43CC-4BE6-8FEA-B0B45CE9C568}">
      <dgm:prSet/>
      <dgm:spPr/>
      <dgm:t>
        <a:bodyPr/>
        <a:lstStyle/>
        <a:p>
          <a:r>
            <a:rPr lang="en-US" dirty="0" smtClean="0">
              <a:solidFill>
                <a:schemeClr val="accent4">
                  <a:lumMod val="25000"/>
                </a:schemeClr>
              </a:solidFill>
            </a:rPr>
            <a:t>Rules of Land Mass Valuation (2002, 2012)</a:t>
          </a:r>
          <a:endParaRPr lang="en-US" dirty="0">
            <a:solidFill>
              <a:schemeClr val="accent4">
                <a:lumMod val="25000"/>
              </a:schemeClr>
            </a:solidFill>
          </a:endParaRPr>
        </a:p>
      </dgm:t>
    </dgm:pt>
    <dgm:pt modelId="{D885A6B6-BF60-4D67-ABCC-80A87B46ECFF}" type="parTrans" cxnId="{16B2F234-91A1-46E2-9323-4A439903CC10}">
      <dgm:prSet/>
      <dgm:spPr/>
      <dgm:t>
        <a:bodyPr/>
        <a:lstStyle/>
        <a:p>
          <a:endParaRPr lang="en-US"/>
        </a:p>
      </dgm:t>
    </dgm:pt>
    <dgm:pt modelId="{AEE49E98-76FC-42D3-ACB7-A9ABD4EBCEE5}" type="sibTrans" cxnId="{16B2F234-91A1-46E2-9323-4A439903CC10}">
      <dgm:prSet/>
      <dgm:spPr/>
      <dgm:t>
        <a:bodyPr/>
        <a:lstStyle/>
        <a:p>
          <a:endParaRPr lang="en-US"/>
        </a:p>
      </dgm:t>
    </dgm:pt>
    <dgm:pt modelId="{6BCEEB57-7027-4BCB-BB69-DE59D50ED1D9}">
      <dgm:prSet/>
      <dgm:spPr/>
      <dgm:t>
        <a:bodyPr/>
        <a:lstStyle/>
        <a:p>
          <a:r>
            <a:rPr lang="en-US" dirty="0" smtClean="0">
              <a:solidFill>
                <a:schemeClr val="accent4">
                  <a:lumMod val="25000"/>
                </a:schemeClr>
              </a:solidFill>
            </a:rPr>
            <a:t>In total over 35 legal acts, regulating valuation procedures and the use of mass valuation results</a:t>
          </a:r>
          <a:r>
            <a:rPr lang="en-US" dirty="0" smtClean="0"/>
            <a:t>. </a:t>
          </a:r>
          <a:endParaRPr lang="en-US" dirty="0"/>
        </a:p>
      </dgm:t>
    </dgm:pt>
    <dgm:pt modelId="{957D2418-0D22-47AA-8AC3-A4C8C37AAD55}" type="parTrans" cxnId="{85A35CC6-7B76-439C-871C-8C01EFE10F6A}">
      <dgm:prSet/>
      <dgm:spPr/>
      <dgm:t>
        <a:bodyPr/>
        <a:lstStyle/>
        <a:p>
          <a:endParaRPr lang="en-US"/>
        </a:p>
      </dgm:t>
    </dgm:pt>
    <dgm:pt modelId="{0B5D4CC7-A8C9-4333-87B0-87166EB4F249}" type="sibTrans" cxnId="{85A35CC6-7B76-439C-871C-8C01EFE10F6A}">
      <dgm:prSet/>
      <dgm:spPr/>
      <dgm:t>
        <a:bodyPr/>
        <a:lstStyle/>
        <a:p>
          <a:endParaRPr lang="en-US"/>
        </a:p>
      </dgm:t>
    </dgm:pt>
    <dgm:pt modelId="{F11A230C-1F52-4BDF-9B0A-E4304B393547}">
      <dgm:prSet/>
      <dgm:spPr/>
      <dgm:t>
        <a:bodyPr/>
        <a:lstStyle/>
        <a:p>
          <a:r>
            <a:rPr lang="en-GB" altLang="lt-LT" dirty="0" smtClean="0">
              <a:solidFill>
                <a:schemeClr val="accent4">
                  <a:lumMod val="25000"/>
                </a:schemeClr>
              </a:solidFill>
              <a:latin typeface="Arial" panose="020B0604020202020204" pitchFamily="34" charset="0"/>
            </a:rPr>
            <a:t>European Valuation Standards</a:t>
          </a:r>
          <a:endParaRPr lang="en-GB" altLang="lt-LT" dirty="0">
            <a:solidFill>
              <a:schemeClr val="accent4">
                <a:lumMod val="25000"/>
              </a:schemeClr>
            </a:solidFill>
            <a:latin typeface="Arial" panose="020B0604020202020204" pitchFamily="34" charset="0"/>
          </a:endParaRPr>
        </a:p>
      </dgm:t>
    </dgm:pt>
    <dgm:pt modelId="{9A4BE5D3-EA59-4B1D-8905-70562381C765}" type="parTrans" cxnId="{8A792FEE-E9E5-4C7C-827A-0DB7C74AAF4F}">
      <dgm:prSet/>
      <dgm:spPr/>
      <dgm:t>
        <a:bodyPr/>
        <a:lstStyle/>
        <a:p>
          <a:endParaRPr lang="en-US"/>
        </a:p>
      </dgm:t>
    </dgm:pt>
    <dgm:pt modelId="{6F80A001-CBB1-45AD-83DA-421E57E44260}" type="sibTrans" cxnId="{8A792FEE-E9E5-4C7C-827A-0DB7C74AAF4F}">
      <dgm:prSet/>
      <dgm:spPr/>
      <dgm:t>
        <a:bodyPr/>
        <a:lstStyle/>
        <a:p>
          <a:endParaRPr lang="en-US"/>
        </a:p>
      </dgm:t>
    </dgm:pt>
    <dgm:pt modelId="{DF7E2B6F-FD23-48FD-BEDC-0960D6C071EF}">
      <dgm:prSet/>
      <dgm:spPr/>
      <dgm:t>
        <a:bodyPr/>
        <a:lstStyle/>
        <a:p>
          <a:r>
            <a:rPr lang="en-GB" altLang="lt-LT" dirty="0" smtClean="0">
              <a:solidFill>
                <a:schemeClr val="accent4">
                  <a:lumMod val="25000"/>
                </a:schemeClr>
              </a:solidFill>
              <a:latin typeface="Arial" panose="020B0604020202020204" pitchFamily="34" charset="0"/>
            </a:rPr>
            <a:t>Mass Valuation Standards by IAAO</a:t>
          </a:r>
          <a:endParaRPr lang="en-GB" altLang="lt-LT" dirty="0">
            <a:solidFill>
              <a:schemeClr val="accent4">
                <a:lumMod val="25000"/>
              </a:schemeClr>
            </a:solidFill>
            <a:latin typeface="Arial" panose="020B0604020202020204" pitchFamily="34" charset="0"/>
          </a:endParaRPr>
        </a:p>
      </dgm:t>
    </dgm:pt>
    <dgm:pt modelId="{0DED9059-2DCA-4979-82BA-28C673399438}" type="parTrans" cxnId="{C2233586-063A-4A71-9E24-4D41FCC6D6E8}">
      <dgm:prSet/>
      <dgm:spPr/>
      <dgm:t>
        <a:bodyPr/>
        <a:lstStyle/>
        <a:p>
          <a:endParaRPr lang="en-US"/>
        </a:p>
      </dgm:t>
    </dgm:pt>
    <dgm:pt modelId="{D47AEC20-B3D7-47D1-9351-9995E348BCDF}" type="sibTrans" cxnId="{C2233586-063A-4A71-9E24-4D41FCC6D6E8}">
      <dgm:prSet/>
      <dgm:spPr/>
      <dgm:t>
        <a:bodyPr/>
        <a:lstStyle/>
        <a:p>
          <a:endParaRPr lang="en-US"/>
        </a:p>
      </dgm:t>
    </dgm:pt>
    <dgm:pt modelId="{341ED32F-8722-4EB8-97A8-F1ECAEB0F6CF}">
      <dgm:prSet phldrT="[Text]"/>
      <dgm:spPr/>
      <dgm:t>
        <a:bodyPr/>
        <a:lstStyle/>
        <a:p>
          <a:r>
            <a:rPr lang="en-US" dirty="0" smtClean="0">
              <a:solidFill>
                <a:schemeClr val="accent4">
                  <a:lumMod val="25000"/>
                </a:schemeClr>
              </a:solidFill>
            </a:rPr>
            <a:t>Law on Valuation Fundamentals of Property and Business (1999, 2012)</a:t>
          </a:r>
          <a:endParaRPr lang="en-US" dirty="0">
            <a:solidFill>
              <a:schemeClr val="accent4">
                <a:lumMod val="25000"/>
              </a:schemeClr>
            </a:solidFill>
          </a:endParaRPr>
        </a:p>
      </dgm:t>
    </dgm:pt>
    <dgm:pt modelId="{D9D4EDE2-A56D-4B4B-A3B7-FD1B85C76E8C}" type="parTrans" cxnId="{933E5CE9-886E-4BE2-BAE4-DB013A14BB44}">
      <dgm:prSet/>
      <dgm:spPr/>
      <dgm:t>
        <a:bodyPr/>
        <a:lstStyle/>
        <a:p>
          <a:endParaRPr lang="en-US"/>
        </a:p>
      </dgm:t>
    </dgm:pt>
    <dgm:pt modelId="{43638FEF-46E5-4F6E-A871-18674D3E5DBC}" type="sibTrans" cxnId="{933E5CE9-886E-4BE2-BAE4-DB013A14BB44}">
      <dgm:prSet/>
      <dgm:spPr/>
      <dgm:t>
        <a:bodyPr/>
        <a:lstStyle/>
        <a:p>
          <a:endParaRPr lang="en-US"/>
        </a:p>
      </dgm:t>
    </dgm:pt>
    <dgm:pt modelId="{1754C8A8-CC8D-44AB-8077-B48386E035C0}">
      <dgm:prSet phldrT="[Text]"/>
      <dgm:spPr/>
      <dgm:t>
        <a:bodyPr/>
        <a:lstStyle/>
        <a:p>
          <a:r>
            <a:rPr lang="en-US" dirty="0" smtClean="0">
              <a:solidFill>
                <a:schemeClr val="accent4">
                  <a:lumMod val="25000"/>
                </a:schemeClr>
              </a:solidFill>
            </a:rPr>
            <a:t>Rules of Immovable Property Valuation (2005, 2011)</a:t>
          </a:r>
          <a:endParaRPr lang="en-US" dirty="0">
            <a:solidFill>
              <a:schemeClr val="accent4">
                <a:lumMod val="25000"/>
              </a:schemeClr>
            </a:solidFill>
          </a:endParaRPr>
        </a:p>
      </dgm:t>
    </dgm:pt>
    <dgm:pt modelId="{03E20242-4F2E-43AF-9E71-62B32A0A83D9}" type="parTrans" cxnId="{8BEDE157-8E49-4C3D-97B2-49AB0254D07B}">
      <dgm:prSet/>
      <dgm:spPr/>
      <dgm:t>
        <a:bodyPr/>
        <a:lstStyle/>
        <a:p>
          <a:endParaRPr lang="en-US"/>
        </a:p>
      </dgm:t>
    </dgm:pt>
    <dgm:pt modelId="{00E5CD72-3575-4D31-8A43-DD64716AE457}" type="sibTrans" cxnId="{8BEDE157-8E49-4C3D-97B2-49AB0254D07B}">
      <dgm:prSet/>
      <dgm:spPr/>
      <dgm:t>
        <a:bodyPr/>
        <a:lstStyle/>
        <a:p>
          <a:endParaRPr lang="en-US"/>
        </a:p>
      </dgm:t>
    </dgm:pt>
    <dgm:pt modelId="{29A93F9F-54FB-4D7B-B65A-8F318CAA74E5}" type="pres">
      <dgm:prSet presAssocID="{87C464AC-9B68-4D95-9DFA-859DCE4888BE}" presName="Name0" presStyleCnt="0">
        <dgm:presLayoutVars>
          <dgm:dir/>
          <dgm:animLvl val="lvl"/>
          <dgm:resizeHandles val="exact"/>
        </dgm:presLayoutVars>
      </dgm:prSet>
      <dgm:spPr/>
      <dgm:t>
        <a:bodyPr/>
        <a:lstStyle/>
        <a:p>
          <a:endParaRPr lang="en-US"/>
        </a:p>
      </dgm:t>
    </dgm:pt>
    <dgm:pt modelId="{43A3A726-3464-4BC2-BA27-BC7C8C3C784A}" type="pres">
      <dgm:prSet presAssocID="{3040E994-F3A6-4D64-9D0C-7F9C9C5E78C5}" presName="compositeNode" presStyleCnt="0">
        <dgm:presLayoutVars>
          <dgm:bulletEnabled val="1"/>
        </dgm:presLayoutVars>
      </dgm:prSet>
      <dgm:spPr/>
      <dgm:t>
        <a:bodyPr/>
        <a:lstStyle/>
        <a:p>
          <a:endParaRPr lang="en-US"/>
        </a:p>
      </dgm:t>
    </dgm:pt>
    <dgm:pt modelId="{4F057F5A-1F4A-4517-935D-149BFF93008E}" type="pres">
      <dgm:prSet presAssocID="{3040E994-F3A6-4D64-9D0C-7F9C9C5E78C5}" presName="bgRect" presStyleLbl="node1" presStyleIdx="0" presStyleCnt="3"/>
      <dgm:spPr/>
      <dgm:t>
        <a:bodyPr/>
        <a:lstStyle/>
        <a:p>
          <a:endParaRPr lang="en-US"/>
        </a:p>
      </dgm:t>
    </dgm:pt>
    <dgm:pt modelId="{8C5F84BB-608B-42CA-BC51-31BB1B708074}" type="pres">
      <dgm:prSet presAssocID="{3040E994-F3A6-4D64-9D0C-7F9C9C5E78C5}" presName="parentNode" presStyleLbl="node1" presStyleIdx="0" presStyleCnt="3">
        <dgm:presLayoutVars>
          <dgm:chMax val="0"/>
          <dgm:bulletEnabled val="1"/>
        </dgm:presLayoutVars>
      </dgm:prSet>
      <dgm:spPr/>
      <dgm:t>
        <a:bodyPr/>
        <a:lstStyle/>
        <a:p>
          <a:endParaRPr lang="en-US"/>
        </a:p>
      </dgm:t>
    </dgm:pt>
    <dgm:pt modelId="{89C298A6-0ED6-4064-A4F8-21DA8EB1FC1B}" type="pres">
      <dgm:prSet presAssocID="{3040E994-F3A6-4D64-9D0C-7F9C9C5E78C5}" presName="childNode" presStyleLbl="node1" presStyleIdx="0" presStyleCnt="3">
        <dgm:presLayoutVars>
          <dgm:bulletEnabled val="1"/>
        </dgm:presLayoutVars>
      </dgm:prSet>
      <dgm:spPr/>
      <dgm:t>
        <a:bodyPr/>
        <a:lstStyle/>
        <a:p>
          <a:endParaRPr lang="en-US"/>
        </a:p>
      </dgm:t>
    </dgm:pt>
    <dgm:pt modelId="{E2FF714A-011D-4174-9C34-44827CF549B5}" type="pres">
      <dgm:prSet presAssocID="{F274EDC2-D78A-4473-BDB8-86224D0DE00F}" presName="hSp" presStyleCnt="0"/>
      <dgm:spPr/>
      <dgm:t>
        <a:bodyPr/>
        <a:lstStyle/>
        <a:p>
          <a:endParaRPr lang="en-US"/>
        </a:p>
      </dgm:t>
    </dgm:pt>
    <dgm:pt modelId="{771B364F-7266-41FC-94C6-940B5B6F1492}" type="pres">
      <dgm:prSet presAssocID="{F274EDC2-D78A-4473-BDB8-86224D0DE00F}" presName="vProcSp" presStyleCnt="0"/>
      <dgm:spPr/>
      <dgm:t>
        <a:bodyPr/>
        <a:lstStyle/>
        <a:p>
          <a:endParaRPr lang="en-US"/>
        </a:p>
      </dgm:t>
    </dgm:pt>
    <dgm:pt modelId="{83388AB1-8C79-4408-B0DE-23B084998033}" type="pres">
      <dgm:prSet presAssocID="{F274EDC2-D78A-4473-BDB8-86224D0DE00F}" presName="vSp1" presStyleCnt="0"/>
      <dgm:spPr/>
      <dgm:t>
        <a:bodyPr/>
        <a:lstStyle/>
        <a:p>
          <a:endParaRPr lang="en-US"/>
        </a:p>
      </dgm:t>
    </dgm:pt>
    <dgm:pt modelId="{92DC27F6-047D-42BE-9768-A7311D8A8721}" type="pres">
      <dgm:prSet presAssocID="{F274EDC2-D78A-4473-BDB8-86224D0DE00F}" presName="simulatedConn" presStyleLbl="solidFgAcc1" presStyleIdx="0" presStyleCnt="2"/>
      <dgm:spPr/>
      <dgm:t>
        <a:bodyPr/>
        <a:lstStyle/>
        <a:p>
          <a:endParaRPr lang="en-US"/>
        </a:p>
      </dgm:t>
    </dgm:pt>
    <dgm:pt modelId="{1FAF10E8-B6C5-44E4-B5E7-323496557F41}" type="pres">
      <dgm:prSet presAssocID="{F274EDC2-D78A-4473-BDB8-86224D0DE00F}" presName="vSp2" presStyleCnt="0"/>
      <dgm:spPr/>
      <dgm:t>
        <a:bodyPr/>
        <a:lstStyle/>
        <a:p>
          <a:endParaRPr lang="en-US"/>
        </a:p>
      </dgm:t>
    </dgm:pt>
    <dgm:pt modelId="{5F8F1345-D834-41D5-8CA6-D9C4672E163B}" type="pres">
      <dgm:prSet presAssocID="{F274EDC2-D78A-4473-BDB8-86224D0DE00F}" presName="sibTrans" presStyleCnt="0"/>
      <dgm:spPr/>
      <dgm:t>
        <a:bodyPr/>
        <a:lstStyle/>
        <a:p>
          <a:endParaRPr lang="en-US"/>
        </a:p>
      </dgm:t>
    </dgm:pt>
    <dgm:pt modelId="{CFC87B5E-E260-4412-BF47-8A5B715A8BA2}" type="pres">
      <dgm:prSet presAssocID="{85E78D4C-9871-4335-8B6D-9736B275A9B6}" presName="compositeNode" presStyleCnt="0">
        <dgm:presLayoutVars>
          <dgm:bulletEnabled val="1"/>
        </dgm:presLayoutVars>
      </dgm:prSet>
      <dgm:spPr/>
      <dgm:t>
        <a:bodyPr/>
        <a:lstStyle/>
        <a:p>
          <a:endParaRPr lang="en-US"/>
        </a:p>
      </dgm:t>
    </dgm:pt>
    <dgm:pt modelId="{CCB899AF-A3F9-4E8D-81A0-AB6EEE9178A6}" type="pres">
      <dgm:prSet presAssocID="{85E78D4C-9871-4335-8B6D-9736B275A9B6}" presName="bgRect" presStyleLbl="node1" presStyleIdx="1" presStyleCnt="3"/>
      <dgm:spPr/>
      <dgm:t>
        <a:bodyPr/>
        <a:lstStyle/>
        <a:p>
          <a:endParaRPr lang="en-US"/>
        </a:p>
      </dgm:t>
    </dgm:pt>
    <dgm:pt modelId="{48CDED58-6AE8-46D7-93CC-5D4A3968242C}" type="pres">
      <dgm:prSet presAssocID="{85E78D4C-9871-4335-8B6D-9736B275A9B6}" presName="parentNode" presStyleLbl="node1" presStyleIdx="1" presStyleCnt="3">
        <dgm:presLayoutVars>
          <dgm:chMax val="0"/>
          <dgm:bulletEnabled val="1"/>
        </dgm:presLayoutVars>
      </dgm:prSet>
      <dgm:spPr/>
      <dgm:t>
        <a:bodyPr/>
        <a:lstStyle/>
        <a:p>
          <a:endParaRPr lang="en-US"/>
        </a:p>
      </dgm:t>
    </dgm:pt>
    <dgm:pt modelId="{A730BD45-6936-4251-A17E-B58BB94A4611}" type="pres">
      <dgm:prSet presAssocID="{85E78D4C-9871-4335-8B6D-9736B275A9B6}" presName="childNode" presStyleLbl="node1" presStyleIdx="1" presStyleCnt="3">
        <dgm:presLayoutVars>
          <dgm:bulletEnabled val="1"/>
        </dgm:presLayoutVars>
      </dgm:prSet>
      <dgm:spPr/>
      <dgm:t>
        <a:bodyPr/>
        <a:lstStyle/>
        <a:p>
          <a:endParaRPr lang="en-US"/>
        </a:p>
      </dgm:t>
    </dgm:pt>
    <dgm:pt modelId="{584A48AD-CA19-400D-A57C-FCDD92D738A2}" type="pres">
      <dgm:prSet presAssocID="{3AA09934-6589-48EF-ACCC-5FA8FC001039}" presName="hSp" presStyleCnt="0"/>
      <dgm:spPr/>
      <dgm:t>
        <a:bodyPr/>
        <a:lstStyle/>
        <a:p>
          <a:endParaRPr lang="en-US"/>
        </a:p>
      </dgm:t>
    </dgm:pt>
    <dgm:pt modelId="{9B7A3A34-010C-4086-9AF3-19B1CDC5D3BC}" type="pres">
      <dgm:prSet presAssocID="{3AA09934-6589-48EF-ACCC-5FA8FC001039}" presName="vProcSp" presStyleCnt="0"/>
      <dgm:spPr/>
      <dgm:t>
        <a:bodyPr/>
        <a:lstStyle/>
        <a:p>
          <a:endParaRPr lang="en-US"/>
        </a:p>
      </dgm:t>
    </dgm:pt>
    <dgm:pt modelId="{6AFBB6F8-4D81-4FC7-BFFE-A206F4AA749B}" type="pres">
      <dgm:prSet presAssocID="{3AA09934-6589-48EF-ACCC-5FA8FC001039}" presName="vSp1" presStyleCnt="0"/>
      <dgm:spPr/>
      <dgm:t>
        <a:bodyPr/>
        <a:lstStyle/>
        <a:p>
          <a:endParaRPr lang="en-US"/>
        </a:p>
      </dgm:t>
    </dgm:pt>
    <dgm:pt modelId="{33587C67-89C5-4504-BF1C-B415260512CC}" type="pres">
      <dgm:prSet presAssocID="{3AA09934-6589-48EF-ACCC-5FA8FC001039}" presName="simulatedConn" presStyleLbl="solidFgAcc1" presStyleIdx="1" presStyleCnt="2"/>
      <dgm:spPr/>
      <dgm:t>
        <a:bodyPr/>
        <a:lstStyle/>
        <a:p>
          <a:endParaRPr lang="en-US"/>
        </a:p>
      </dgm:t>
    </dgm:pt>
    <dgm:pt modelId="{7005CF82-8CB3-48E4-A80B-291B06CB44E6}" type="pres">
      <dgm:prSet presAssocID="{3AA09934-6589-48EF-ACCC-5FA8FC001039}" presName="vSp2" presStyleCnt="0"/>
      <dgm:spPr/>
      <dgm:t>
        <a:bodyPr/>
        <a:lstStyle/>
        <a:p>
          <a:endParaRPr lang="en-US"/>
        </a:p>
      </dgm:t>
    </dgm:pt>
    <dgm:pt modelId="{A0102339-F236-44AB-9374-5E9878A6680E}" type="pres">
      <dgm:prSet presAssocID="{3AA09934-6589-48EF-ACCC-5FA8FC001039}" presName="sibTrans" presStyleCnt="0"/>
      <dgm:spPr/>
      <dgm:t>
        <a:bodyPr/>
        <a:lstStyle/>
        <a:p>
          <a:endParaRPr lang="en-US"/>
        </a:p>
      </dgm:t>
    </dgm:pt>
    <dgm:pt modelId="{2535D764-E220-43B5-9EEF-31E29FD1A8D7}" type="pres">
      <dgm:prSet presAssocID="{E310F3EE-7665-4BB0-B27E-4C989043E425}" presName="compositeNode" presStyleCnt="0">
        <dgm:presLayoutVars>
          <dgm:bulletEnabled val="1"/>
        </dgm:presLayoutVars>
      </dgm:prSet>
      <dgm:spPr/>
      <dgm:t>
        <a:bodyPr/>
        <a:lstStyle/>
        <a:p>
          <a:endParaRPr lang="en-US"/>
        </a:p>
      </dgm:t>
    </dgm:pt>
    <dgm:pt modelId="{65BC0995-6194-4224-BBC9-9E770BA65791}" type="pres">
      <dgm:prSet presAssocID="{E310F3EE-7665-4BB0-B27E-4C989043E425}" presName="bgRect" presStyleLbl="node1" presStyleIdx="2" presStyleCnt="3"/>
      <dgm:spPr/>
      <dgm:t>
        <a:bodyPr/>
        <a:lstStyle/>
        <a:p>
          <a:endParaRPr lang="en-US"/>
        </a:p>
      </dgm:t>
    </dgm:pt>
    <dgm:pt modelId="{E6071A20-56B8-434E-992F-3D634A7E725B}" type="pres">
      <dgm:prSet presAssocID="{E310F3EE-7665-4BB0-B27E-4C989043E425}" presName="parentNode" presStyleLbl="node1" presStyleIdx="2" presStyleCnt="3">
        <dgm:presLayoutVars>
          <dgm:chMax val="0"/>
          <dgm:bulletEnabled val="1"/>
        </dgm:presLayoutVars>
      </dgm:prSet>
      <dgm:spPr/>
      <dgm:t>
        <a:bodyPr/>
        <a:lstStyle/>
        <a:p>
          <a:endParaRPr lang="en-US"/>
        </a:p>
      </dgm:t>
    </dgm:pt>
    <dgm:pt modelId="{1FFF0A5F-E9C0-4AC2-AD6A-39BDADDABD83}" type="pres">
      <dgm:prSet presAssocID="{E310F3EE-7665-4BB0-B27E-4C989043E425}" presName="childNode" presStyleLbl="node1" presStyleIdx="2" presStyleCnt="3">
        <dgm:presLayoutVars>
          <dgm:bulletEnabled val="1"/>
        </dgm:presLayoutVars>
      </dgm:prSet>
      <dgm:spPr/>
      <dgm:t>
        <a:bodyPr/>
        <a:lstStyle/>
        <a:p>
          <a:endParaRPr lang="en-US"/>
        </a:p>
      </dgm:t>
    </dgm:pt>
  </dgm:ptLst>
  <dgm:cxnLst>
    <dgm:cxn modelId="{B59C2B91-0E9E-494F-BC1C-3F28BAFD5265}" type="presOf" srcId="{6BCEEB57-7027-4BCB-BB69-DE59D50ED1D9}" destId="{A730BD45-6936-4251-A17E-B58BB94A4611}" srcOrd="0" destOrd="3" presId="urn:microsoft.com/office/officeart/2005/8/layout/hProcess7"/>
    <dgm:cxn modelId="{2F519CF4-E47C-4205-BB01-9904C71B4FB9}" srcId="{87C464AC-9B68-4D95-9DFA-859DCE4888BE}" destId="{3040E994-F3A6-4D64-9D0C-7F9C9C5E78C5}" srcOrd="0" destOrd="0" parTransId="{57611058-6BEE-4F10-9299-C3DF0F58509E}" sibTransId="{F274EDC2-D78A-4473-BDB8-86224D0DE00F}"/>
    <dgm:cxn modelId="{C1A0BBCC-7204-4557-861F-5FACA2B2C6B6}" srcId="{E310F3EE-7665-4BB0-B27E-4C989043E425}" destId="{242B9830-B821-4D22-B600-652FE75C3AD3}" srcOrd="0" destOrd="0" parTransId="{E42654DE-B8C2-4107-AEB7-E00B5D5245C8}" sibTransId="{D64B588B-3630-42BF-B651-F1C88473F6F6}"/>
    <dgm:cxn modelId="{29EEAA99-CDD4-467F-95DC-3FEFB4580C71}" type="presOf" srcId="{85E78D4C-9871-4335-8B6D-9736B275A9B6}" destId="{CCB899AF-A3F9-4E8D-81A0-AB6EEE9178A6}" srcOrd="0" destOrd="0" presId="urn:microsoft.com/office/officeart/2005/8/layout/hProcess7"/>
    <dgm:cxn modelId="{6B5BA091-CA17-45F1-AC6B-52B2386B69EA}" type="presOf" srcId="{3040E994-F3A6-4D64-9D0C-7F9C9C5E78C5}" destId="{8C5F84BB-608B-42CA-BC51-31BB1B708074}" srcOrd="1" destOrd="0" presId="urn:microsoft.com/office/officeart/2005/8/layout/hProcess7"/>
    <dgm:cxn modelId="{F2015575-AC15-4EA3-9341-1E56834BA067}" type="presOf" srcId="{341ED32F-8722-4EB8-97A8-F1ECAEB0F6CF}" destId="{A730BD45-6936-4251-A17E-B58BB94A4611}" srcOrd="0" destOrd="0" presId="urn:microsoft.com/office/officeart/2005/8/layout/hProcess7"/>
    <dgm:cxn modelId="{971E15B5-FF18-4B8C-BC4A-D104C6CA4E34}" type="presOf" srcId="{E919D6DE-61AF-4F56-8F7B-BAC5AFDAE4B9}" destId="{89C298A6-0ED6-4064-A4F8-21DA8EB1FC1B}" srcOrd="0" destOrd="1" presId="urn:microsoft.com/office/officeart/2005/8/layout/hProcess7"/>
    <dgm:cxn modelId="{8A792FEE-E9E5-4C7C-827A-0DB7C74AAF4F}" srcId="{E310F3EE-7665-4BB0-B27E-4C989043E425}" destId="{F11A230C-1F52-4BDF-9B0A-E4304B393547}" srcOrd="1" destOrd="0" parTransId="{9A4BE5D3-EA59-4B1D-8905-70562381C765}" sibTransId="{6F80A001-CBB1-45AD-83DA-421E57E44260}"/>
    <dgm:cxn modelId="{112E94EF-CDE2-4264-9778-385EC585798C}" type="presOf" srcId="{E310F3EE-7665-4BB0-B27E-4C989043E425}" destId="{65BC0995-6194-4224-BBC9-9E770BA65791}" srcOrd="0" destOrd="0" presId="urn:microsoft.com/office/officeart/2005/8/layout/hProcess7"/>
    <dgm:cxn modelId="{66FA4FEB-8EAA-45DE-B738-78D9F6B10F7A}" type="presOf" srcId="{DF7E2B6F-FD23-48FD-BEDC-0960D6C071EF}" destId="{1FFF0A5F-E9C0-4AC2-AD6A-39BDADDABD83}" srcOrd="0" destOrd="2" presId="urn:microsoft.com/office/officeart/2005/8/layout/hProcess7"/>
    <dgm:cxn modelId="{195B2321-41F7-45C5-80EB-809F442E877C}" srcId="{3040E994-F3A6-4D64-9D0C-7F9C9C5E78C5}" destId="{8EBFFAAA-BA44-4216-8934-5792C008ECA6}" srcOrd="0" destOrd="0" parTransId="{58E22605-C3C0-40CF-AE8C-94600E0F8AAD}" sibTransId="{C5506204-63D9-47E0-B52D-F84C24DF2F48}"/>
    <dgm:cxn modelId="{7C37CAC2-DC2B-42C1-91A8-DC4201F77CF2}" srcId="{87C464AC-9B68-4D95-9DFA-859DCE4888BE}" destId="{E310F3EE-7665-4BB0-B27E-4C989043E425}" srcOrd="2" destOrd="0" parTransId="{617A03C1-71B0-46D7-A12B-8E9037E6122D}" sibTransId="{35978CF5-D18F-4817-8A1B-D6B962A4C057}"/>
    <dgm:cxn modelId="{BFA803E8-70B7-45FA-BC9F-AD6516D554E1}" type="presOf" srcId="{85E78D4C-9871-4335-8B6D-9736B275A9B6}" destId="{48CDED58-6AE8-46D7-93CC-5D4A3968242C}" srcOrd="1" destOrd="0" presId="urn:microsoft.com/office/officeart/2005/8/layout/hProcess7"/>
    <dgm:cxn modelId="{777729B0-C380-4026-93B5-428FF6D1D932}" type="presOf" srcId="{87C464AC-9B68-4D95-9DFA-859DCE4888BE}" destId="{29A93F9F-54FB-4D7B-B65A-8F318CAA74E5}" srcOrd="0" destOrd="0" presId="urn:microsoft.com/office/officeart/2005/8/layout/hProcess7"/>
    <dgm:cxn modelId="{B52A4F8B-F0C7-4F1D-996E-06CC5A4AACE3}" srcId="{87C464AC-9B68-4D95-9DFA-859DCE4888BE}" destId="{85E78D4C-9871-4335-8B6D-9736B275A9B6}" srcOrd="1" destOrd="0" parTransId="{E2222CAF-7A0B-4D05-9DC3-1D4925ABDB51}" sibTransId="{3AA09934-6589-48EF-ACCC-5FA8FC001039}"/>
    <dgm:cxn modelId="{008B47A7-0126-472D-8B2F-E405C9CED210}" srcId="{3040E994-F3A6-4D64-9D0C-7F9C9C5E78C5}" destId="{E919D6DE-61AF-4F56-8F7B-BAC5AFDAE4B9}" srcOrd="1" destOrd="0" parTransId="{10B7815C-3016-4963-ABF7-E2C3D316DC46}" sibTransId="{EA079877-54EB-4330-B840-D559482EF1C5}"/>
    <dgm:cxn modelId="{1CC85487-695A-4124-8E38-804C07CAE7E3}" type="presOf" srcId="{8EBFFAAA-BA44-4216-8934-5792C008ECA6}" destId="{89C298A6-0ED6-4064-A4F8-21DA8EB1FC1B}" srcOrd="0" destOrd="0" presId="urn:microsoft.com/office/officeart/2005/8/layout/hProcess7"/>
    <dgm:cxn modelId="{7E6BF630-C932-48C6-BA59-31F88E478A4B}" type="presOf" srcId="{700035A8-43CC-4BE6-8FEA-B0B45CE9C568}" destId="{A730BD45-6936-4251-A17E-B58BB94A4611}" srcOrd="0" destOrd="2" presId="urn:microsoft.com/office/officeart/2005/8/layout/hProcess7"/>
    <dgm:cxn modelId="{0432494C-0A0A-466A-BCD2-01F9F666B22A}" type="presOf" srcId="{F11A230C-1F52-4BDF-9B0A-E4304B393547}" destId="{1FFF0A5F-E9C0-4AC2-AD6A-39BDADDABD83}" srcOrd="0" destOrd="1" presId="urn:microsoft.com/office/officeart/2005/8/layout/hProcess7"/>
    <dgm:cxn modelId="{8CC1C20C-CEA7-4728-A19B-83E4451E9B8F}" type="presOf" srcId="{1754C8A8-CC8D-44AB-8077-B48386E035C0}" destId="{A730BD45-6936-4251-A17E-B58BB94A4611}" srcOrd="0" destOrd="1" presId="urn:microsoft.com/office/officeart/2005/8/layout/hProcess7"/>
    <dgm:cxn modelId="{D4EEC12E-8B7B-4B5F-A32A-5239B977124D}" type="presOf" srcId="{E310F3EE-7665-4BB0-B27E-4C989043E425}" destId="{E6071A20-56B8-434E-992F-3D634A7E725B}" srcOrd="1" destOrd="0" presId="urn:microsoft.com/office/officeart/2005/8/layout/hProcess7"/>
    <dgm:cxn modelId="{85A35CC6-7B76-439C-871C-8C01EFE10F6A}" srcId="{85E78D4C-9871-4335-8B6D-9736B275A9B6}" destId="{6BCEEB57-7027-4BCB-BB69-DE59D50ED1D9}" srcOrd="3" destOrd="0" parTransId="{957D2418-0D22-47AA-8AC3-A4C8C37AAD55}" sibTransId="{0B5D4CC7-A8C9-4333-87B0-87166EB4F249}"/>
    <dgm:cxn modelId="{269162A2-88D2-474E-8854-4E28349561E2}" type="presOf" srcId="{242B9830-B821-4D22-B600-652FE75C3AD3}" destId="{1FFF0A5F-E9C0-4AC2-AD6A-39BDADDABD83}" srcOrd="0" destOrd="0" presId="urn:microsoft.com/office/officeart/2005/8/layout/hProcess7"/>
    <dgm:cxn modelId="{C2233586-063A-4A71-9E24-4D41FCC6D6E8}" srcId="{E310F3EE-7665-4BB0-B27E-4C989043E425}" destId="{DF7E2B6F-FD23-48FD-BEDC-0960D6C071EF}" srcOrd="2" destOrd="0" parTransId="{0DED9059-2DCA-4979-82BA-28C673399438}" sibTransId="{D47AEC20-B3D7-47D1-9351-9995E348BCDF}"/>
    <dgm:cxn modelId="{6758C92F-62A3-4BC1-8824-2FD6D1DEA140}" type="presOf" srcId="{3040E994-F3A6-4D64-9D0C-7F9C9C5E78C5}" destId="{4F057F5A-1F4A-4517-935D-149BFF93008E}" srcOrd="0" destOrd="0" presId="urn:microsoft.com/office/officeart/2005/8/layout/hProcess7"/>
    <dgm:cxn modelId="{933E5CE9-886E-4BE2-BAE4-DB013A14BB44}" srcId="{85E78D4C-9871-4335-8B6D-9736B275A9B6}" destId="{341ED32F-8722-4EB8-97A8-F1ECAEB0F6CF}" srcOrd="0" destOrd="0" parTransId="{D9D4EDE2-A56D-4B4B-A3B7-FD1B85C76E8C}" sibTransId="{43638FEF-46E5-4F6E-A871-18674D3E5DBC}"/>
    <dgm:cxn modelId="{16B2F234-91A1-46E2-9323-4A439903CC10}" srcId="{85E78D4C-9871-4335-8B6D-9736B275A9B6}" destId="{700035A8-43CC-4BE6-8FEA-B0B45CE9C568}" srcOrd="2" destOrd="0" parTransId="{D885A6B6-BF60-4D67-ABCC-80A87B46ECFF}" sibTransId="{AEE49E98-76FC-42D3-ACB7-A9ABD4EBCEE5}"/>
    <dgm:cxn modelId="{8BEDE157-8E49-4C3D-97B2-49AB0254D07B}" srcId="{85E78D4C-9871-4335-8B6D-9736B275A9B6}" destId="{1754C8A8-CC8D-44AB-8077-B48386E035C0}" srcOrd="1" destOrd="0" parTransId="{03E20242-4F2E-43AF-9E71-62B32A0A83D9}" sibTransId="{00E5CD72-3575-4D31-8A43-DD64716AE457}"/>
    <dgm:cxn modelId="{9A4818AB-D105-4945-8B3B-EFD49DD63952}" type="presParOf" srcId="{29A93F9F-54FB-4D7B-B65A-8F318CAA74E5}" destId="{43A3A726-3464-4BC2-BA27-BC7C8C3C784A}" srcOrd="0" destOrd="0" presId="urn:microsoft.com/office/officeart/2005/8/layout/hProcess7"/>
    <dgm:cxn modelId="{F7B59455-9D41-4CC1-8C4A-8C9F246D89BD}" type="presParOf" srcId="{43A3A726-3464-4BC2-BA27-BC7C8C3C784A}" destId="{4F057F5A-1F4A-4517-935D-149BFF93008E}" srcOrd="0" destOrd="0" presId="urn:microsoft.com/office/officeart/2005/8/layout/hProcess7"/>
    <dgm:cxn modelId="{F9C45AA8-2D50-4756-8281-B99E46608A2D}" type="presParOf" srcId="{43A3A726-3464-4BC2-BA27-BC7C8C3C784A}" destId="{8C5F84BB-608B-42CA-BC51-31BB1B708074}" srcOrd="1" destOrd="0" presId="urn:microsoft.com/office/officeart/2005/8/layout/hProcess7"/>
    <dgm:cxn modelId="{417D0C39-9F39-40D4-A5D4-94BC253C3534}" type="presParOf" srcId="{43A3A726-3464-4BC2-BA27-BC7C8C3C784A}" destId="{89C298A6-0ED6-4064-A4F8-21DA8EB1FC1B}" srcOrd="2" destOrd="0" presId="urn:microsoft.com/office/officeart/2005/8/layout/hProcess7"/>
    <dgm:cxn modelId="{AFC8569E-2122-4C46-957A-5DF8E6F46E62}" type="presParOf" srcId="{29A93F9F-54FB-4D7B-B65A-8F318CAA74E5}" destId="{E2FF714A-011D-4174-9C34-44827CF549B5}" srcOrd="1" destOrd="0" presId="urn:microsoft.com/office/officeart/2005/8/layout/hProcess7"/>
    <dgm:cxn modelId="{44F51198-DF10-4467-BA75-FF5F41EFA1E9}" type="presParOf" srcId="{29A93F9F-54FB-4D7B-B65A-8F318CAA74E5}" destId="{771B364F-7266-41FC-94C6-940B5B6F1492}" srcOrd="2" destOrd="0" presId="urn:microsoft.com/office/officeart/2005/8/layout/hProcess7"/>
    <dgm:cxn modelId="{A9F90848-E915-4883-A49F-802FA76881CD}" type="presParOf" srcId="{771B364F-7266-41FC-94C6-940B5B6F1492}" destId="{83388AB1-8C79-4408-B0DE-23B084998033}" srcOrd="0" destOrd="0" presId="urn:microsoft.com/office/officeart/2005/8/layout/hProcess7"/>
    <dgm:cxn modelId="{6B9A93A6-3695-481D-A73C-BC5B9E088519}" type="presParOf" srcId="{771B364F-7266-41FC-94C6-940B5B6F1492}" destId="{92DC27F6-047D-42BE-9768-A7311D8A8721}" srcOrd="1" destOrd="0" presId="urn:microsoft.com/office/officeart/2005/8/layout/hProcess7"/>
    <dgm:cxn modelId="{1067F13C-FC9F-49B1-92CF-1AD5A9D2ED28}" type="presParOf" srcId="{771B364F-7266-41FC-94C6-940B5B6F1492}" destId="{1FAF10E8-B6C5-44E4-B5E7-323496557F41}" srcOrd="2" destOrd="0" presId="urn:microsoft.com/office/officeart/2005/8/layout/hProcess7"/>
    <dgm:cxn modelId="{646F6457-AE0D-4F20-B48E-95238EF53010}" type="presParOf" srcId="{29A93F9F-54FB-4D7B-B65A-8F318CAA74E5}" destId="{5F8F1345-D834-41D5-8CA6-D9C4672E163B}" srcOrd="3" destOrd="0" presId="urn:microsoft.com/office/officeart/2005/8/layout/hProcess7"/>
    <dgm:cxn modelId="{F21D0B6F-DDC3-47BB-8850-3CB26F8BF44F}" type="presParOf" srcId="{29A93F9F-54FB-4D7B-B65A-8F318CAA74E5}" destId="{CFC87B5E-E260-4412-BF47-8A5B715A8BA2}" srcOrd="4" destOrd="0" presId="urn:microsoft.com/office/officeart/2005/8/layout/hProcess7"/>
    <dgm:cxn modelId="{AC476990-DC95-4CDD-B02F-D772CC486137}" type="presParOf" srcId="{CFC87B5E-E260-4412-BF47-8A5B715A8BA2}" destId="{CCB899AF-A3F9-4E8D-81A0-AB6EEE9178A6}" srcOrd="0" destOrd="0" presId="urn:microsoft.com/office/officeart/2005/8/layout/hProcess7"/>
    <dgm:cxn modelId="{7831332C-C043-4D75-9AC0-042FDE2F8191}" type="presParOf" srcId="{CFC87B5E-E260-4412-BF47-8A5B715A8BA2}" destId="{48CDED58-6AE8-46D7-93CC-5D4A3968242C}" srcOrd="1" destOrd="0" presId="urn:microsoft.com/office/officeart/2005/8/layout/hProcess7"/>
    <dgm:cxn modelId="{BF08E191-4048-4215-9435-64775652F629}" type="presParOf" srcId="{CFC87B5E-E260-4412-BF47-8A5B715A8BA2}" destId="{A730BD45-6936-4251-A17E-B58BB94A4611}" srcOrd="2" destOrd="0" presId="urn:microsoft.com/office/officeart/2005/8/layout/hProcess7"/>
    <dgm:cxn modelId="{0AB8AE7C-55D3-47FF-AF58-A6B65A099144}" type="presParOf" srcId="{29A93F9F-54FB-4D7B-B65A-8F318CAA74E5}" destId="{584A48AD-CA19-400D-A57C-FCDD92D738A2}" srcOrd="5" destOrd="0" presId="urn:microsoft.com/office/officeart/2005/8/layout/hProcess7"/>
    <dgm:cxn modelId="{2BEDDDC2-7EE1-4755-87D7-4BEE06794697}" type="presParOf" srcId="{29A93F9F-54FB-4D7B-B65A-8F318CAA74E5}" destId="{9B7A3A34-010C-4086-9AF3-19B1CDC5D3BC}" srcOrd="6" destOrd="0" presId="urn:microsoft.com/office/officeart/2005/8/layout/hProcess7"/>
    <dgm:cxn modelId="{18136DB4-4FA6-41D4-94D6-75E3A008C35A}" type="presParOf" srcId="{9B7A3A34-010C-4086-9AF3-19B1CDC5D3BC}" destId="{6AFBB6F8-4D81-4FC7-BFFE-A206F4AA749B}" srcOrd="0" destOrd="0" presId="urn:microsoft.com/office/officeart/2005/8/layout/hProcess7"/>
    <dgm:cxn modelId="{58602C97-0648-4E34-840E-3514D0086E06}" type="presParOf" srcId="{9B7A3A34-010C-4086-9AF3-19B1CDC5D3BC}" destId="{33587C67-89C5-4504-BF1C-B415260512CC}" srcOrd="1" destOrd="0" presId="urn:microsoft.com/office/officeart/2005/8/layout/hProcess7"/>
    <dgm:cxn modelId="{513F3F6D-0EBA-4364-8757-AFE06E626AEA}" type="presParOf" srcId="{9B7A3A34-010C-4086-9AF3-19B1CDC5D3BC}" destId="{7005CF82-8CB3-48E4-A80B-291B06CB44E6}" srcOrd="2" destOrd="0" presId="urn:microsoft.com/office/officeart/2005/8/layout/hProcess7"/>
    <dgm:cxn modelId="{FB67E58A-B301-46F8-9033-5490C99BB6B1}" type="presParOf" srcId="{29A93F9F-54FB-4D7B-B65A-8F318CAA74E5}" destId="{A0102339-F236-44AB-9374-5E9878A6680E}" srcOrd="7" destOrd="0" presId="urn:microsoft.com/office/officeart/2005/8/layout/hProcess7"/>
    <dgm:cxn modelId="{2803E65C-D17B-43A9-B752-07132907940B}" type="presParOf" srcId="{29A93F9F-54FB-4D7B-B65A-8F318CAA74E5}" destId="{2535D764-E220-43B5-9EEF-31E29FD1A8D7}" srcOrd="8" destOrd="0" presId="urn:microsoft.com/office/officeart/2005/8/layout/hProcess7"/>
    <dgm:cxn modelId="{8B7DA909-BC2B-47BA-8A93-4F291CB2D7F1}" type="presParOf" srcId="{2535D764-E220-43B5-9EEF-31E29FD1A8D7}" destId="{65BC0995-6194-4224-BBC9-9E770BA65791}" srcOrd="0" destOrd="0" presId="urn:microsoft.com/office/officeart/2005/8/layout/hProcess7"/>
    <dgm:cxn modelId="{770CC9F1-AA64-4CD2-A51D-B07F0282FA9E}" type="presParOf" srcId="{2535D764-E220-43B5-9EEF-31E29FD1A8D7}" destId="{E6071A20-56B8-434E-992F-3D634A7E725B}" srcOrd="1" destOrd="0" presId="urn:microsoft.com/office/officeart/2005/8/layout/hProcess7"/>
    <dgm:cxn modelId="{7F9E2EA3-4574-47C2-B4D5-9F946ECDB08D}" type="presParOf" srcId="{2535D764-E220-43B5-9EEF-31E29FD1A8D7}" destId="{1FFF0A5F-E9C0-4AC2-AD6A-39BDADDABD83}" srcOrd="2" destOrd="0" presId="urn:microsoft.com/office/officeart/2005/8/layout/hProcess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995603-A3EC-41F3-91A6-673962234A25}">
      <dsp:nvSpPr>
        <dsp:cNvPr id="0" name=""/>
        <dsp:cNvSpPr/>
      </dsp:nvSpPr>
      <dsp:spPr>
        <a:xfrm rot="5400000">
          <a:off x="531964" y="1206017"/>
          <a:ext cx="1587767" cy="2642009"/>
        </a:xfrm>
        <a:prstGeom prst="corner">
          <a:avLst>
            <a:gd name="adj1" fmla="val 16120"/>
            <a:gd name="adj2" fmla="val 1611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A008F80C-8EE6-451F-ADEA-4EE12E82C1EF}">
      <dsp:nvSpPr>
        <dsp:cNvPr id="0" name=""/>
        <dsp:cNvSpPr/>
      </dsp:nvSpPr>
      <dsp:spPr>
        <a:xfrm>
          <a:off x="266926" y="2021163"/>
          <a:ext cx="2385220" cy="209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ts val="1200"/>
            </a:spcAft>
          </a:pPr>
          <a:r>
            <a:rPr lang="en-US" sz="1600" b="1" kern="1200" noProof="0" dirty="0" smtClean="0">
              <a:solidFill>
                <a:srgbClr val="605D5C"/>
              </a:solidFill>
              <a:latin typeface="Arial" panose="020B0604020202020204" pitchFamily="34" charset="0"/>
              <a:cs typeface="Arial" panose="020B0604020202020204" pitchFamily="34" charset="0"/>
            </a:rPr>
            <a:t>Paper files (BTI) </a:t>
          </a:r>
        </a:p>
        <a:p>
          <a:pPr lvl="0" algn="l" defTabSz="711200">
            <a:lnSpc>
              <a:spcPct val="90000"/>
            </a:lnSpc>
            <a:spcBef>
              <a:spcPct val="0"/>
            </a:spcBef>
            <a:spcAft>
              <a:spcPts val="1200"/>
            </a:spcAft>
          </a:pPr>
          <a:r>
            <a:rPr lang="en-US" sz="1600" kern="1200" noProof="0" dirty="0" smtClean="0">
              <a:solidFill>
                <a:srgbClr val="605D5C"/>
              </a:solidFill>
              <a:latin typeface="Arial" panose="020B0604020202020204" pitchFamily="34" charset="0"/>
              <a:cs typeface="Arial" panose="020B0604020202020204" pitchFamily="34" charset="0"/>
            </a:rPr>
            <a:t>Topographical map</a:t>
          </a:r>
        </a:p>
        <a:p>
          <a:pPr lvl="0" algn="l" defTabSz="711200">
            <a:lnSpc>
              <a:spcPct val="90000"/>
            </a:lnSpc>
            <a:spcBef>
              <a:spcPct val="0"/>
            </a:spcBef>
            <a:spcAft>
              <a:spcPts val="1200"/>
            </a:spcAft>
          </a:pPr>
          <a:r>
            <a:rPr lang="en-US" sz="1600" kern="1200" noProof="0" dirty="0" smtClean="0">
              <a:solidFill>
                <a:srgbClr val="605D5C"/>
              </a:solidFill>
              <a:latin typeface="Arial" panose="020B0604020202020204" pitchFamily="34" charset="0"/>
              <a:cs typeface="Arial" panose="020B0604020202020204" pitchFamily="34" charset="0"/>
            </a:rPr>
            <a:t>Separate formation and registration of Land and Constructions</a:t>
          </a:r>
        </a:p>
        <a:p>
          <a:pPr lvl="0" algn="l" defTabSz="711200">
            <a:lnSpc>
              <a:spcPct val="90000"/>
            </a:lnSpc>
            <a:spcBef>
              <a:spcPct val="0"/>
            </a:spcBef>
            <a:spcAft>
              <a:spcPts val="1200"/>
            </a:spcAft>
          </a:pPr>
          <a:r>
            <a:rPr lang="en-US" sz="1600" kern="1200" noProof="0" dirty="0" smtClean="0">
              <a:solidFill>
                <a:srgbClr val="605D5C"/>
              </a:solidFill>
              <a:latin typeface="Arial" panose="020B0604020202020204" pitchFamily="34" charset="0"/>
              <a:cs typeface="Arial" panose="020B0604020202020204" pitchFamily="34" charset="0"/>
            </a:rPr>
            <a:t>Analog survey equipment</a:t>
          </a:r>
        </a:p>
        <a:p>
          <a:pPr lvl="0" algn="l" defTabSz="711200">
            <a:lnSpc>
              <a:spcPct val="90000"/>
            </a:lnSpc>
            <a:spcBef>
              <a:spcPct val="0"/>
            </a:spcBef>
            <a:spcAft>
              <a:spcPts val="1200"/>
            </a:spcAft>
          </a:pPr>
          <a:r>
            <a:rPr lang="en-US" sz="1600" kern="1200" noProof="0" dirty="0" smtClean="0">
              <a:solidFill>
                <a:srgbClr val="605D5C"/>
              </a:solidFill>
              <a:latin typeface="Arial" panose="020B0604020202020204" pitchFamily="34" charset="0"/>
              <a:cs typeface="Arial" panose="020B0604020202020204" pitchFamily="34" charset="0"/>
            </a:rPr>
            <a:t>Limited public data</a:t>
          </a:r>
          <a:endParaRPr lang="en-US" sz="1600" kern="1200" noProof="0" dirty="0">
            <a:solidFill>
              <a:srgbClr val="605D5C"/>
            </a:solidFill>
            <a:latin typeface="Arial" panose="020B0604020202020204" pitchFamily="34" charset="0"/>
            <a:cs typeface="Arial" panose="020B0604020202020204" pitchFamily="34" charset="0"/>
          </a:endParaRPr>
        </a:p>
      </dsp:txBody>
      <dsp:txXfrm>
        <a:off x="266926" y="2021163"/>
        <a:ext cx="2385220" cy="2090786"/>
      </dsp:txXfrm>
    </dsp:sp>
    <dsp:sp modelId="{6B3D1751-891B-43CC-9A5F-0A4457EAB751}">
      <dsp:nvSpPr>
        <dsp:cNvPr id="0" name=""/>
        <dsp:cNvSpPr/>
      </dsp:nvSpPr>
      <dsp:spPr>
        <a:xfrm>
          <a:off x="2202105" y="1011506"/>
          <a:ext cx="450041" cy="450041"/>
        </a:xfrm>
        <a:prstGeom prst="triangle">
          <a:avLst>
            <a:gd name="adj" fmla="val 10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59082A59-22C3-49E8-9D8E-C47B6AA4021F}">
      <dsp:nvSpPr>
        <dsp:cNvPr id="0" name=""/>
        <dsp:cNvSpPr/>
      </dsp:nvSpPr>
      <dsp:spPr>
        <a:xfrm rot="5400000">
          <a:off x="3451940" y="483466"/>
          <a:ext cx="1587767" cy="2642009"/>
        </a:xfrm>
        <a:prstGeom prst="corner">
          <a:avLst>
            <a:gd name="adj1" fmla="val 16120"/>
            <a:gd name="adj2" fmla="val 1611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30B94B74-622D-43D6-9E5B-3542C356EE91}">
      <dsp:nvSpPr>
        <dsp:cNvPr id="0" name=""/>
        <dsp:cNvSpPr/>
      </dsp:nvSpPr>
      <dsp:spPr>
        <a:xfrm>
          <a:off x="3186903" y="1298612"/>
          <a:ext cx="2385220" cy="209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marR="0" lvl="0" indent="0" algn="l" defTabSz="533400" eaLnBrk="1" fontAlgn="auto" latinLnBrk="0" hangingPunct="1">
            <a:lnSpc>
              <a:spcPct val="90000"/>
            </a:lnSpc>
            <a:spcBef>
              <a:spcPct val="0"/>
            </a:spcBef>
            <a:spcAft>
              <a:spcPts val="1200"/>
            </a:spcAft>
            <a:buClrTx/>
            <a:buSzTx/>
            <a:buFontTx/>
            <a:buNone/>
            <a:tabLst/>
            <a:defRPr/>
          </a:pPr>
          <a:r>
            <a:rPr lang="en-US" sz="1600" b="1" kern="1200" noProof="0" dirty="0" smtClean="0">
              <a:solidFill>
                <a:srgbClr val="605D5C"/>
              </a:solidFill>
              <a:latin typeface="Arial" panose="020B0604020202020204" pitchFamily="34" charset="0"/>
              <a:cs typeface="Arial" panose="020B0604020202020204" pitchFamily="34" charset="0"/>
            </a:rPr>
            <a:t>Integrated digital data of Cadastre, GIS, register </a:t>
          </a:r>
        </a:p>
        <a:p>
          <a:pPr marL="0" marR="0" lvl="0" indent="0" algn="l" defTabSz="533400" eaLnBrk="1" fontAlgn="auto" latinLnBrk="0" hangingPunct="1">
            <a:lnSpc>
              <a:spcPct val="90000"/>
            </a:lnSpc>
            <a:spcBef>
              <a:spcPct val="0"/>
            </a:spcBef>
            <a:spcAft>
              <a:spcPts val="1200"/>
            </a:spcAft>
            <a:buClrTx/>
            <a:buSzTx/>
            <a:buFontTx/>
            <a:buNone/>
            <a:tabLst/>
            <a:defRPr/>
          </a:pPr>
          <a:r>
            <a:rPr lang="en-US" sz="1600" kern="1200" noProof="0" dirty="0" smtClean="0">
              <a:solidFill>
                <a:srgbClr val="605D5C"/>
              </a:solidFill>
              <a:latin typeface="Arial" panose="020B0604020202020204" pitchFamily="34" charset="0"/>
              <a:cs typeface="Arial" panose="020B0604020202020204" pitchFamily="34" charset="0"/>
            </a:rPr>
            <a:t>Data of Cadastre and register from CDB have legal power. </a:t>
          </a:r>
        </a:p>
        <a:p>
          <a:pPr lvl="0" algn="l" defTabSz="533400">
            <a:lnSpc>
              <a:spcPct val="90000"/>
            </a:lnSpc>
            <a:spcBef>
              <a:spcPct val="0"/>
            </a:spcBef>
            <a:spcAft>
              <a:spcPts val="1200"/>
            </a:spcAft>
          </a:pPr>
          <a:r>
            <a:rPr lang="en-US" sz="1600" kern="1200" noProof="0" dirty="0" smtClean="0">
              <a:solidFill>
                <a:srgbClr val="605D5C"/>
              </a:solidFill>
              <a:latin typeface="Arial" panose="020B0604020202020204" pitchFamily="34" charset="0"/>
              <a:cs typeface="Arial" panose="020B0604020202020204" pitchFamily="34" charset="0"/>
            </a:rPr>
            <a:t>Digital survey equipment </a:t>
          </a:r>
        </a:p>
        <a:p>
          <a:pPr lvl="0" algn="l" defTabSz="533400">
            <a:lnSpc>
              <a:spcPct val="90000"/>
            </a:lnSpc>
            <a:spcBef>
              <a:spcPct val="0"/>
            </a:spcBef>
            <a:spcAft>
              <a:spcPts val="1200"/>
            </a:spcAft>
          </a:pPr>
          <a:r>
            <a:rPr lang="en-US" sz="1600" kern="1200" noProof="0" dirty="0" smtClean="0">
              <a:solidFill>
                <a:srgbClr val="605D5C"/>
              </a:solidFill>
              <a:latin typeface="Arial" panose="020B0604020202020204" pitchFamily="34" charset="0"/>
              <a:cs typeface="Arial" panose="020B0604020202020204" pitchFamily="34" charset="0"/>
            </a:rPr>
            <a:t>Public access to data and services</a:t>
          </a:r>
          <a:endParaRPr lang="en-US" sz="1600" kern="1200" noProof="0" dirty="0">
            <a:solidFill>
              <a:srgbClr val="605D5C"/>
            </a:solidFill>
            <a:latin typeface="Arial" panose="020B0604020202020204" pitchFamily="34" charset="0"/>
            <a:cs typeface="Arial" panose="020B0604020202020204" pitchFamily="34" charset="0"/>
          </a:endParaRPr>
        </a:p>
      </dsp:txBody>
      <dsp:txXfrm>
        <a:off x="3186903" y="1298612"/>
        <a:ext cx="2385220" cy="2090786"/>
      </dsp:txXfrm>
    </dsp:sp>
    <dsp:sp modelId="{4FA7B784-E545-494F-9AA3-351D7E68D7EB}">
      <dsp:nvSpPr>
        <dsp:cNvPr id="0" name=""/>
        <dsp:cNvSpPr/>
      </dsp:nvSpPr>
      <dsp:spPr>
        <a:xfrm>
          <a:off x="5122082" y="288955"/>
          <a:ext cx="450041" cy="450041"/>
        </a:xfrm>
        <a:prstGeom prst="triangle">
          <a:avLst>
            <a:gd name="adj" fmla="val 10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666C277B-598D-4524-908B-2304BFB5BDF6}">
      <dsp:nvSpPr>
        <dsp:cNvPr id="0" name=""/>
        <dsp:cNvSpPr/>
      </dsp:nvSpPr>
      <dsp:spPr>
        <a:xfrm rot="5400000">
          <a:off x="6371917" y="-239084"/>
          <a:ext cx="1587767" cy="2642009"/>
        </a:xfrm>
        <a:prstGeom prst="corner">
          <a:avLst>
            <a:gd name="adj1" fmla="val 16120"/>
            <a:gd name="adj2" fmla="val 1611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A31C4437-4F32-40A6-BBD5-A7431EECCE97}">
      <dsp:nvSpPr>
        <dsp:cNvPr id="0" name=""/>
        <dsp:cNvSpPr/>
      </dsp:nvSpPr>
      <dsp:spPr>
        <a:xfrm>
          <a:off x="6106879" y="576061"/>
          <a:ext cx="2385220" cy="209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533400">
            <a:lnSpc>
              <a:spcPct val="90000"/>
            </a:lnSpc>
            <a:spcBef>
              <a:spcPct val="0"/>
            </a:spcBef>
            <a:spcAft>
              <a:spcPts val="1200"/>
            </a:spcAft>
          </a:pPr>
          <a:r>
            <a:rPr lang="en-US" sz="1600" b="1" kern="1200" noProof="0" dirty="0" smtClean="0">
              <a:solidFill>
                <a:srgbClr val="605D5C"/>
              </a:solidFill>
              <a:latin typeface="Arial" panose="020B0604020202020204" pitchFamily="34" charset="0"/>
              <a:cs typeface="Arial" panose="020B0604020202020204" pitchFamily="34" charset="0"/>
            </a:rPr>
            <a:t>Registers and cadastral data merged with municipal data to create context for new services and solutions </a:t>
          </a:r>
          <a:r>
            <a:rPr lang="en-US" sz="1600" b="1" kern="1200" noProof="0" dirty="0" smtClean="0">
              <a:solidFill>
                <a:srgbClr val="605D5C"/>
              </a:solidFill>
              <a:latin typeface="Arial" panose="020B0604020202020204" pitchFamily="34" charset="0"/>
              <a:cs typeface="Arial" panose="020B0604020202020204" pitchFamily="34" charset="0"/>
            </a:rPr>
            <a:t>(REGIA)</a:t>
          </a:r>
          <a:endParaRPr lang="en-US" sz="1600" b="1" kern="1200" noProof="0" dirty="0" smtClean="0">
            <a:solidFill>
              <a:srgbClr val="605D5C"/>
            </a:solidFill>
            <a:latin typeface="Arial" panose="020B0604020202020204" pitchFamily="34" charset="0"/>
            <a:cs typeface="Arial" panose="020B0604020202020204" pitchFamily="34" charset="0"/>
          </a:endParaRPr>
        </a:p>
        <a:p>
          <a:pPr lvl="0" algn="l" defTabSz="533400">
            <a:lnSpc>
              <a:spcPct val="90000"/>
            </a:lnSpc>
            <a:spcBef>
              <a:spcPct val="0"/>
            </a:spcBef>
            <a:spcAft>
              <a:spcPts val="1200"/>
            </a:spcAft>
          </a:pPr>
          <a:r>
            <a:rPr lang="en-US" sz="1600" kern="1200" noProof="0" dirty="0" smtClean="0">
              <a:solidFill>
                <a:srgbClr val="605D5C"/>
              </a:solidFill>
              <a:latin typeface="Arial" panose="020B0604020202020204" pitchFamily="34" charset="0"/>
              <a:cs typeface="Arial" panose="020B0604020202020204" pitchFamily="34" charset="0"/>
            </a:rPr>
            <a:t>Digital notarized property </a:t>
          </a:r>
          <a:r>
            <a:rPr lang="en-US" sz="1600" kern="1200" noProof="0" dirty="0" smtClean="0">
              <a:solidFill>
                <a:srgbClr val="605D5C"/>
              </a:solidFill>
              <a:latin typeface="Arial" panose="020B0604020202020204" pitchFamily="34" charset="0"/>
              <a:cs typeface="Arial" panose="020B0604020202020204" pitchFamily="34" charset="0"/>
            </a:rPr>
            <a:t>transaction (NETSVEP)</a:t>
          </a:r>
          <a:endParaRPr lang="en-US" sz="1600" kern="1200" noProof="0" dirty="0" smtClean="0">
            <a:solidFill>
              <a:srgbClr val="605D5C"/>
            </a:solidFill>
            <a:latin typeface="Arial" panose="020B0604020202020204" pitchFamily="34" charset="0"/>
            <a:cs typeface="Arial" panose="020B0604020202020204" pitchFamily="34" charset="0"/>
          </a:endParaRPr>
        </a:p>
        <a:p>
          <a:pPr lvl="0" algn="l" defTabSz="533400">
            <a:lnSpc>
              <a:spcPct val="90000"/>
            </a:lnSpc>
            <a:spcBef>
              <a:spcPct val="0"/>
            </a:spcBef>
            <a:spcAft>
              <a:spcPts val="1200"/>
            </a:spcAft>
          </a:pPr>
          <a:r>
            <a:rPr lang="en-US" sz="1600" kern="1200" noProof="0" dirty="0" smtClean="0">
              <a:solidFill>
                <a:srgbClr val="605D5C"/>
              </a:solidFill>
              <a:latin typeface="Arial" panose="020B0604020202020204" pitchFamily="34" charset="0"/>
              <a:cs typeface="Arial" panose="020B0604020202020204" pitchFamily="34" charset="0"/>
            </a:rPr>
            <a:t>Drones about to be deployed for greater surveying speed and accuracy</a:t>
          </a:r>
        </a:p>
        <a:p>
          <a:pPr marL="0" marR="0" lvl="0" indent="0" algn="l" defTabSz="533400" eaLnBrk="1" fontAlgn="auto" latinLnBrk="0" hangingPunct="1">
            <a:lnSpc>
              <a:spcPct val="90000"/>
            </a:lnSpc>
            <a:spcBef>
              <a:spcPct val="0"/>
            </a:spcBef>
            <a:spcAft>
              <a:spcPts val="1200"/>
            </a:spcAft>
            <a:buClrTx/>
            <a:buSzTx/>
            <a:buFontTx/>
            <a:buNone/>
            <a:tabLst/>
            <a:defRPr/>
          </a:pPr>
          <a:r>
            <a:rPr lang="en-US" sz="1600" kern="1200" noProof="0" dirty="0" smtClean="0">
              <a:solidFill>
                <a:srgbClr val="605D5C"/>
              </a:solidFill>
              <a:latin typeface="Arial" panose="020B0604020202020204" pitchFamily="34" charset="0"/>
              <a:cs typeface="Arial" panose="020B0604020202020204" pitchFamily="34" charset="0"/>
            </a:rPr>
            <a:t>New land </a:t>
          </a:r>
          <a:r>
            <a:rPr lang="en-US" sz="1600" kern="1200" noProof="0" dirty="0" smtClean="0">
              <a:solidFill>
                <a:srgbClr val="605D5C"/>
              </a:solidFill>
              <a:latin typeface="Arial" panose="020B0604020202020204" pitchFamily="34" charset="0"/>
              <a:cs typeface="Arial" panose="020B0604020202020204" pitchFamily="34" charset="0"/>
            </a:rPr>
            <a:t>parcels </a:t>
          </a:r>
          <a:r>
            <a:rPr lang="en-US" sz="1600" kern="1200" noProof="0" dirty="0" smtClean="0">
              <a:solidFill>
                <a:srgbClr val="605D5C"/>
              </a:solidFill>
              <a:latin typeface="Arial" panose="020B0604020202020204" pitchFamily="34" charset="0"/>
              <a:cs typeface="Arial" panose="020B0604020202020204" pitchFamily="34" charset="0"/>
            </a:rPr>
            <a:t>are formed online on live cadastral map (Geo-surveyor application of CoR)</a:t>
          </a:r>
        </a:p>
        <a:p>
          <a:pPr marL="0" marR="0" lvl="0" indent="0" algn="l" defTabSz="533400" eaLnBrk="1" fontAlgn="auto" latinLnBrk="0" hangingPunct="1">
            <a:lnSpc>
              <a:spcPct val="90000"/>
            </a:lnSpc>
            <a:spcBef>
              <a:spcPct val="0"/>
            </a:spcBef>
            <a:spcAft>
              <a:spcPts val="1200"/>
            </a:spcAft>
            <a:buClrTx/>
            <a:buSzTx/>
            <a:buFontTx/>
            <a:buNone/>
            <a:tabLst/>
            <a:defRPr/>
          </a:pPr>
          <a:r>
            <a:rPr lang="en-US" sz="1600" kern="1200" noProof="0" dirty="0" smtClean="0">
              <a:solidFill>
                <a:srgbClr val="605D5C"/>
              </a:solidFill>
              <a:latin typeface="Arial" panose="020B0604020202020204" pitchFamily="34" charset="0"/>
              <a:cs typeface="Arial" panose="020B0604020202020204" pitchFamily="34" charset="0"/>
            </a:rPr>
            <a:t>Open data</a:t>
          </a:r>
        </a:p>
      </dsp:txBody>
      <dsp:txXfrm>
        <a:off x="6106879" y="576061"/>
        <a:ext cx="2385220" cy="209078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057F5A-1F4A-4517-935D-149BFF93008E}">
      <dsp:nvSpPr>
        <dsp:cNvPr id="0" name=""/>
        <dsp:cNvSpPr/>
      </dsp:nvSpPr>
      <dsp:spPr>
        <a:xfrm>
          <a:off x="640" y="667341"/>
          <a:ext cx="2758242" cy="3309890"/>
        </a:xfrm>
        <a:prstGeom prst="roundRect">
          <a:avLst>
            <a:gd name="adj" fmla="val 5000"/>
          </a:avLst>
        </a:prstGeom>
        <a:solidFill>
          <a:schemeClr val="accent4"/>
        </a:solidFill>
        <a:ln w="25400" cap="flat" cmpd="sng" algn="ctr">
          <a:solidFill>
            <a:schemeClr val="accent4">
              <a:shade val="50000"/>
            </a:schemeClr>
          </a:solidFill>
          <a:prstDash val="solid"/>
        </a:ln>
        <a:effectLst/>
        <a:scene3d>
          <a:camera prst="orthographicFront"/>
          <a:lightRig rig="chilly"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lt-LT" sz="2000" b="1" kern="1200" dirty="0" err="1" smtClean="0">
              <a:solidFill>
                <a:schemeClr val="accent3">
                  <a:lumMod val="50000"/>
                </a:schemeClr>
              </a:solidFill>
            </a:rPr>
            <a:t>Laws</a:t>
          </a:r>
          <a:r>
            <a:rPr lang="lt-LT" sz="2000" b="1" kern="1200" dirty="0" smtClean="0">
              <a:solidFill>
                <a:schemeClr val="accent3">
                  <a:lumMod val="50000"/>
                </a:schemeClr>
              </a:solidFill>
            </a:rPr>
            <a:t> </a:t>
          </a:r>
          <a:r>
            <a:rPr lang="lt-LT" sz="2000" b="1" kern="1200" dirty="0" err="1" smtClean="0">
              <a:solidFill>
                <a:schemeClr val="accent3">
                  <a:lumMod val="50000"/>
                </a:schemeClr>
              </a:solidFill>
            </a:rPr>
            <a:t>on</a:t>
          </a:r>
          <a:r>
            <a:rPr lang="lt-LT" sz="2000" b="1" kern="1200" dirty="0" smtClean="0">
              <a:solidFill>
                <a:schemeClr val="accent3">
                  <a:lumMod val="50000"/>
                </a:schemeClr>
              </a:solidFill>
            </a:rPr>
            <a:t> </a:t>
          </a:r>
          <a:r>
            <a:rPr lang="lt-LT" sz="2000" b="1" kern="1200" dirty="0" err="1" smtClean="0">
              <a:solidFill>
                <a:schemeClr val="accent3">
                  <a:lumMod val="50000"/>
                </a:schemeClr>
              </a:solidFill>
            </a:rPr>
            <a:t>taxes</a:t>
          </a:r>
          <a:endParaRPr lang="en-US" sz="2000" b="1" kern="1200" dirty="0">
            <a:solidFill>
              <a:schemeClr val="accent3">
                <a:lumMod val="50000"/>
              </a:schemeClr>
            </a:solidFill>
          </a:endParaRPr>
        </a:p>
      </dsp:txBody>
      <dsp:txXfrm rot="16200000">
        <a:off x="-1080590" y="1748572"/>
        <a:ext cx="2714110" cy="551648"/>
      </dsp:txXfrm>
    </dsp:sp>
    <dsp:sp modelId="{89C298A6-0ED6-4064-A4F8-21DA8EB1FC1B}">
      <dsp:nvSpPr>
        <dsp:cNvPr id="0" name=""/>
        <dsp:cNvSpPr/>
      </dsp:nvSpPr>
      <dsp:spPr>
        <a:xfrm>
          <a:off x="552289" y="667341"/>
          <a:ext cx="2054890" cy="3309890"/>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solidFill>
                <a:schemeClr val="accent4">
                  <a:lumMod val="25000"/>
                </a:schemeClr>
              </a:solidFill>
            </a:rPr>
            <a:t>Law on Land Tax (1992, 2011)</a:t>
          </a:r>
          <a:endParaRPr lang="en-US" sz="1600" kern="1200" dirty="0">
            <a:solidFill>
              <a:schemeClr val="accent4">
                <a:lumMod val="25000"/>
              </a:schemeClr>
            </a:solidFill>
          </a:endParaRPr>
        </a:p>
        <a:p>
          <a:pPr lvl="0" algn="l" defTabSz="711200">
            <a:lnSpc>
              <a:spcPct val="90000"/>
            </a:lnSpc>
            <a:spcBef>
              <a:spcPct val="0"/>
            </a:spcBef>
            <a:spcAft>
              <a:spcPct val="35000"/>
            </a:spcAft>
          </a:pPr>
          <a:r>
            <a:rPr lang="en-US" sz="1600" kern="1200" dirty="0" smtClean="0">
              <a:solidFill>
                <a:schemeClr val="accent4">
                  <a:lumMod val="25000"/>
                </a:schemeClr>
              </a:solidFill>
            </a:rPr>
            <a:t>Law on Immovable Property Tax (1994, 2006)</a:t>
          </a:r>
          <a:endParaRPr lang="lt-LT" sz="1600" kern="1200" dirty="0">
            <a:solidFill>
              <a:schemeClr val="accent4">
                <a:lumMod val="25000"/>
              </a:schemeClr>
            </a:solidFill>
          </a:endParaRPr>
        </a:p>
      </dsp:txBody>
      <dsp:txXfrm>
        <a:off x="552289" y="667341"/>
        <a:ext cx="2054890" cy="3309890"/>
      </dsp:txXfrm>
    </dsp:sp>
    <dsp:sp modelId="{CCB899AF-A3F9-4E8D-81A0-AB6EEE9178A6}">
      <dsp:nvSpPr>
        <dsp:cNvPr id="0" name=""/>
        <dsp:cNvSpPr/>
      </dsp:nvSpPr>
      <dsp:spPr>
        <a:xfrm>
          <a:off x="2855421" y="667341"/>
          <a:ext cx="2758242" cy="3309890"/>
        </a:xfrm>
        <a:prstGeom prst="roundRect">
          <a:avLst>
            <a:gd name="adj" fmla="val 5000"/>
          </a:avLst>
        </a:prstGeom>
        <a:solidFill>
          <a:schemeClr val="accent4"/>
        </a:solidFill>
        <a:ln w="25400" cap="flat" cmpd="sng" algn="ctr">
          <a:solidFill>
            <a:schemeClr val="accent4">
              <a:shade val="50000"/>
            </a:schemeClr>
          </a:solidFill>
          <a:prstDash val="solid"/>
        </a:ln>
        <a:effectLst/>
        <a:scene3d>
          <a:camera prst="orthographicFront"/>
          <a:lightRig rig="chilly"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b="1" kern="1200" dirty="0" smtClean="0">
              <a:solidFill>
                <a:schemeClr val="accent3">
                  <a:lumMod val="50000"/>
                </a:schemeClr>
              </a:solidFill>
            </a:rPr>
            <a:t>Methodical guidance</a:t>
          </a:r>
          <a:endParaRPr lang="en-US" sz="2000" b="1" kern="1200" dirty="0">
            <a:solidFill>
              <a:schemeClr val="accent3">
                <a:lumMod val="50000"/>
              </a:schemeClr>
            </a:solidFill>
          </a:endParaRPr>
        </a:p>
      </dsp:txBody>
      <dsp:txXfrm rot="16200000">
        <a:off x="1774190" y="1748572"/>
        <a:ext cx="2714110" cy="551648"/>
      </dsp:txXfrm>
    </dsp:sp>
    <dsp:sp modelId="{92DC27F6-047D-42BE-9768-A7311D8A8721}">
      <dsp:nvSpPr>
        <dsp:cNvPr id="0" name=""/>
        <dsp:cNvSpPr/>
      </dsp:nvSpPr>
      <dsp:spPr>
        <a:xfrm rot="5400000">
          <a:off x="2626001" y="3297936"/>
          <a:ext cx="486422" cy="413736"/>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730BD45-6936-4251-A17E-B58BB94A4611}">
      <dsp:nvSpPr>
        <dsp:cNvPr id="0" name=""/>
        <dsp:cNvSpPr/>
      </dsp:nvSpPr>
      <dsp:spPr>
        <a:xfrm>
          <a:off x="3407070" y="667341"/>
          <a:ext cx="2054890" cy="3309890"/>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solidFill>
                <a:schemeClr val="accent4">
                  <a:lumMod val="25000"/>
                </a:schemeClr>
              </a:solidFill>
            </a:rPr>
            <a:t>Law on Valuation Fundamentals of Property and Business (1999, 2012)</a:t>
          </a:r>
          <a:endParaRPr lang="en-US" sz="1600" kern="1200" dirty="0">
            <a:solidFill>
              <a:schemeClr val="accent4">
                <a:lumMod val="25000"/>
              </a:schemeClr>
            </a:solidFill>
          </a:endParaRPr>
        </a:p>
        <a:p>
          <a:pPr lvl="0" algn="l" defTabSz="711200">
            <a:lnSpc>
              <a:spcPct val="90000"/>
            </a:lnSpc>
            <a:spcBef>
              <a:spcPct val="0"/>
            </a:spcBef>
            <a:spcAft>
              <a:spcPct val="35000"/>
            </a:spcAft>
          </a:pPr>
          <a:r>
            <a:rPr lang="en-US" sz="1600" kern="1200" dirty="0" smtClean="0">
              <a:solidFill>
                <a:schemeClr val="accent4">
                  <a:lumMod val="25000"/>
                </a:schemeClr>
              </a:solidFill>
            </a:rPr>
            <a:t>Rules of Immovable Property Valuation (2005, 2011)</a:t>
          </a:r>
          <a:endParaRPr lang="en-US" sz="1600" kern="1200" dirty="0">
            <a:solidFill>
              <a:schemeClr val="accent4">
                <a:lumMod val="25000"/>
              </a:schemeClr>
            </a:solidFill>
          </a:endParaRPr>
        </a:p>
        <a:p>
          <a:pPr lvl="0" algn="l" defTabSz="711200">
            <a:lnSpc>
              <a:spcPct val="90000"/>
            </a:lnSpc>
            <a:spcBef>
              <a:spcPct val="0"/>
            </a:spcBef>
            <a:spcAft>
              <a:spcPct val="35000"/>
            </a:spcAft>
          </a:pPr>
          <a:r>
            <a:rPr lang="en-US" sz="1600" kern="1200" dirty="0" smtClean="0">
              <a:solidFill>
                <a:schemeClr val="accent4">
                  <a:lumMod val="25000"/>
                </a:schemeClr>
              </a:solidFill>
            </a:rPr>
            <a:t>Rules of Land Mass Valuation (2002, 2012)</a:t>
          </a:r>
          <a:endParaRPr lang="en-US" sz="1600" kern="1200" dirty="0">
            <a:solidFill>
              <a:schemeClr val="accent4">
                <a:lumMod val="25000"/>
              </a:schemeClr>
            </a:solidFill>
          </a:endParaRPr>
        </a:p>
        <a:p>
          <a:pPr lvl="0" algn="l" defTabSz="711200">
            <a:lnSpc>
              <a:spcPct val="90000"/>
            </a:lnSpc>
            <a:spcBef>
              <a:spcPct val="0"/>
            </a:spcBef>
            <a:spcAft>
              <a:spcPct val="35000"/>
            </a:spcAft>
          </a:pPr>
          <a:r>
            <a:rPr lang="en-US" sz="1600" kern="1200" dirty="0" smtClean="0">
              <a:solidFill>
                <a:schemeClr val="accent4">
                  <a:lumMod val="25000"/>
                </a:schemeClr>
              </a:solidFill>
            </a:rPr>
            <a:t>In total over 35 legal acts, regulating valuation procedures and the use of mass valuation results</a:t>
          </a:r>
          <a:r>
            <a:rPr lang="en-US" sz="1600" kern="1200" dirty="0" smtClean="0"/>
            <a:t>. </a:t>
          </a:r>
          <a:endParaRPr lang="en-US" sz="1600" kern="1200" dirty="0"/>
        </a:p>
      </dsp:txBody>
      <dsp:txXfrm>
        <a:off x="3407070" y="667341"/>
        <a:ext cx="2054890" cy="3309890"/>
      </dsp:txXfrm>
    </dsp:sp>
    <dsp:sp modelId="{65BC0995-6194-4224-BBC9-9E770BA65791}">
      <dsp:nvSpPr>
        <dsp:cNvPr id="0" name=""/>
        <dsp:cNvSpPr/>
      </dsp:nvSpPr>
      <dsp:spPr>
        <a:xfrm>
          <a:off x="5710202" y="667341"/>
          <a:ext cx="2758242" cy="3309890"/>
        </a:xfrm>
        <a:prstGeom prst="roundRect">
          <a:avLst>
            <a:gd name="adj" fmla="val 5000"/>
          </a:avLst>
        </a:prstGeom>
        <a:solidFill>
          <a:schemeClr val="accent4"/>
        </a:solidFill>
        <a:ln w="25400" cap="flat" cmpd="sng" algn="ctr">
          <a:solidFill>
            <a:schemeClr val="accent4">
              <a:shade val="50000"/>
            </a:schemeClr>
          </a:solidFill>
          <a:prstDash val="solid"/>
        </a:ln>
        <a:effectLst/>
        <a:scene3d>
          <a:camera prst="orthographicFront"/>
          <a:lightRig rig="chilly"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lt-LT" sz="2000" b="1" kern="1200" dirty="0" err="1" smtClean="0">
              <a:solidFill>
                <a:schemeClr val="accent3">
                  <a:lumMod val="50000"/>
                </a:schemeClr>
              </a:solidFill>
            </a:rPr>
            <a:t>Standards</a:t>
          </a:r>
          <a:endParaRPr lang="en-US" sz="2000" b="1" kern="1200" dirty="0">
            <a:solidFill>
              <a:schemeClr val="accent3">
                <a:lumMod val="50000"/>
              </a:schemeClr>
            </a:solidFill>
          </a:endParaRPr>
        </a:p>
      </dsp:txBody>
      <dsp:txXfrm rot="16200000">
        <a:off x="4628971" y="1748572"/>
        <a:ext cx="2714110" cy="551648"/>
      </dsp:txXfrm>
    </dsp:sp>
    <dsp:sp modelId="{33587C67-89C5-4504-BF1C-B415260512CC}">
      <dsp:nvSpPr>
        <dsp:cNvPr id="0" name=""/>
        <dsp:cNvSpPr/>
      </dsp:nvSpPr>
      <dsp:spPr>
        <a:xfrm rot="5400000">
          <a:off x="5480782" y="3297936"/>
          <a:ext cx="486422" cy="413736"/>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FFF0A5F-E9C0-4AC2-AD6A-39BDADDABD83}">
      <dsp:nvSpPr>
        <dsp:cNvPr id="0" name=""/>
        <dsp:cNvSpPr/>
      </dsp:nvSpPr>
      <dsp:spPr>
        <a:xfrm>
          <a:off x="6261851" y="667341"/>
          <a:ext cx="2054890" cy="3309890"/>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GB" altLang="lt-LT" sz="1600" kern="1200" dirty="0" smtClean="0">
              <a:solidFill>
                <a:schemeClr val="accent4">
                  <a:lumMod val="25000"/>
                </a:schemeClr>
              </a:solidFill>
              <a:latin typeface="Arial" panose="020B0604020202020204" pitchFamily="34" charset="0"/>
            </a:rPr>
            <a:t>International Valuation Standards</a:t>
          </a:r>
          <a:endParaRPr lang="en-US" sz="1600" kern="1200" dirty="0">
            <a:solidFill>
              <a:schemeClr val="accent4">
                <a:lumMod val="25000"/>
              </a:schemeClr>
            </a:solidFill>
          </a:endParaRPr>
        </a:p>
        <a:p>
          <a:pPr lvl="0" algn="l" defTabSz="711200">
            <a:lnSpc>
              <a:spcPct val="90000"/>
            </a:lnSpc>
            <a:spcBef>
              <a:spcPct val="0"/>
            </a:spcBef>
            <a:spcAft>
              <a:spcPct val="35000"/>
            </a:spcAft>
          </a:pPr>
          <a:r>
            <a:rPr lang="en-GB" altLang="lt-LT" sz="1600" kern="1200" dirty="0" smtClean="0">
              <a:solidFill>
                <a:schemeClr val="accent4">
                  <a:lumMod val="25000"/>
                </a:schemeClr>
              </a:solidFill>
              <a:latin typeface="Arial" panose="020B0604020202020204" pitchFamily="34" charset="0"/>
            </a:rPr>
            <a:t>European Valuation Standards</a:t>
          </a:r>
          <a:endParaRPr lang="en-GB" altLang="lt-LT" sz="1600" kern="1200" dirty="0">
            <a:solidFill>
              <a:schemeClr val="accent4">
                <a:lumMod val="25000"/>
              </a:schemeClr>
            </a:solidFill>
            <a:latin typeface="Arial" panose="020B0604020202020204" pitchFamily="34" charset="0"/>
          </a:endParaRPr>
        </a:p>
        <a:p>
          <a:pPr lvl="0" algn="l" defTabSz="711200">
            <a:lnSpc>
              <a:spcPct val="90000"/>
            </a:lnSpc>
            <a:spcBef>
              <a:spcPct val="0"/>
            </a:spcBef>
            <a:spcAft>
              <a:spcPct val="35000"/>
            </a:spcAft>
          </a:pPr>
          <a:r>
            <a:rPr lang="en-GB" altLang="lt-LT" sz="1600" kern="1200" dirty="0" smtClean="0">
              <a:solidFill>
                <a:schemeClr val="accent4">
                  <a:lumMod val="25000"/>
                </a:schemeClr>
              </a:solidFill>
              <a:latin typeface="Arial" panose="020B0604020202020204" pitchFamily="34" charset="0"/>
            </a:rPr>
            <a:t>Mass Valuation Standards by IAAO</a:t>
          </a:r>
          <a:endParaRPr lang="en-GB" altLang="lt-LT" sz="1600" kern="1200" dirty="0">
            <a:solidFill>
              <a:schemeClr val="accent4">
                <a:lumMod val="25000"/>
              </a:schemeClr>
            </a:solidFill>
            <a:latin typeface="Arial" panose="020B0604020202020204" pitchFamily="34" charset="0"/>
          </a:endParaRPr>
        </a:p>
      </dsp:txBody>
      <dsp:txXfrm>
        <a:off x="6261851" y="667341"/>
        <a:ext cx="2054890" cy="330989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b="0">
                <a:solidFill>
                  <a:schemeClr val="tx1"/>
                </a:solidFill>
                <a:effectLst/>
                <a:latin typeface="Tahoma" pitchFamily="34" charset="0"/>
              </a:defRPr>
            </a:lvl1pPr>
          </a:lstStyle>
          <a:p>
            <a:pPr>
              <a:defRPr/>
            </a:pPr>
            <a:endParaRPr lang="en-GB"/>
          </a:p>
        </p:txBody>
      </p:sp>
      <p:sp>
        <p:nvSpPr>
          <p:cNvPr id="111619" name="Rectangle 3"/>
          <p:cNvSpPr>
            <a:spLocks noGrp="1" noChangeArrowheads="1"/>
          </p:cNvSpPr>
          <p:nvPr>
            <p:ph type="dt" sz="quarter" idx="1"/>
          </p:nvPr>
        </p:nvSpPr>
        <p:spPr bwMode="auto">
          <a:xfrm>
            <a:off x="3849688" y="0"/>
            <a:ext cx="2944812"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b="0">
                <a:solidFill>
                  <a:schemeClr val="tx1"/>
                </a:solidFill>
                <a:effectLst/>
                <a:latin typeface="Tahoma" pitchFamily="34" charset="0"/>
              </a:defRPr>
            </a:lvl1pPr>
          </a:lstStyle>
          <a:p>
            <a:pPr>
              <a:defRPr/>
            </a:pPr>
            <a:endParaRPr lang="en-GB"/>
          </a:p>
        </p:txBody>
      </p:sp>
      <p:sp>
        <p:nvSpPr>
          <p:cNvPr id="111620" name="Rectangle 4"/>
          <p:cNvSpPr>
            <a:spLocks noGrp="1" noChangeArrowheads="1"/>
          </p:cNvSpPr>
          <p:nvPr>
            <p:ph type="ftr" sz="quarter" idx="2"/>
          </p:nvPr>
        </p:nvSpPr>
        <p:spPr bwMode="auto">
          <a:xfrm>
            <a:off x="0" y="9434513"/>
            <a:ext cx="2944813"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b="0">
                <a:solidFill>
                  <a:schemeClr val="tx1"/>
                </a:solidFill>
                <a:effectLst/>
                <a:latin typeface="Tahoma" pitchFamily="34" charset="0"/>
              </a:defRPr>
            </a:lvl1pPr>
          </a:lstStyle>
          <a:p>
            <a:pPr>
              <a:defRPr/>
            </a:pPr>
            <a:endParaRPr lang="en-GB"/>
          </a:p>
        </p:txBody>
      </p:sp>
      <p:sp>
        <p:nvSpPr>
          <p:cNvPr id="111621" name="Rectangle 5"/>
          <p:cNvSpPr>
            <a:spLocks noGrp="1" noChangeArrowheads="1"/>
          </p:cNvSpPr>
          <p:nvPr>
            <p:ph type="sldNum" sz="quarter" idx="3"/>
          </p:nvPr>
        </p:nvSpPr>
        <p:spPr bwMode="auto">
          <a:xfrm>
            <a:off x="3849688" y="9434513"/>
            <a:ext cx="2944812"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b="0">
                <a:solidFill>
                  <a:schemeClr val="tx1"/>
                </a:solidFill>
                <a:effectLst/>
                <a:latin typeface="Tahoma" pitchFamily="34" charset="0"/>
              </a:defRPr>
            </a:lvl1pPr>
          </a:lstStyle>
          <a:p>
            <a:pPr>
              <a:defRPr/>
            </a:pPr>
            <a:fld id="{E3F4BBCA-BF3F-462D-A2A5-60A3BD649B04}" type="slidenum">
              <a:rPr lang="en-GB"/>
              <a:pPr>
                <a:defRPr/>
              </a:pPr>
              <a:t>‹#›</a:t>
            </a:fld>
            <a:endParaRPr lang="en-GB"/>
          </a:p>
        </p:txBody>
      </p:sp>
    </p:spTree>
    <p:extLst>
      <p:ext uri="{BB962C8B-B14F-4D97-AF65-F5344CB8AC3E}">
        <p14:creationId xmlns="" xmlns:p14="http://schemas.microsoft.com/office/powerpoint/2010/main" val="19239609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lgn="l">
              <a:defRPr b="0">
                <a:solidFill>
                  <a:schemeClr val="tx1"/>
                </a:solidFill>
                <a:effectLst/>
                <a:latin typeface="Tahoma" pitchFamily="34" charset="0"/>
              </a:defRPr>
            </a:lvl1pPr>
          </a:lstStyle>
          <a:p>
            <a:pPr>
              <a:defRPr/>
            </a:pPr>
            <a:endParaRPr lang="lt-LT"/>
          </a:p>
        </p:txBody>
      </p:sp>
      <p:sp>
        <p:nvSpPr>
          <p:cNvPr id="3" name="Date Placeholder 2"/>
          <p:cNvSpPr>
            <a:spLocks noGrp="1"/>
          </p:cNvSpPr>
          <p:nvPr>
            <p:ph type="dt"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b="0">
                <a:solidFill>
                  <a:schemeClr val="tx1"/>
                </a:solidFill>
                <a:effectLst/>
                <a:latin typeface="Tahoma" pitchFamily="34" charset="0"/>
              </a:defRPr>
            </a:lvl1pPr>
          </a:lstStyle>
          <a:p>
            <a:pPr>
              <a:defRPr/>
            </a:pPr>
            <a:endParaRPr lang="lt-LT"/>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lt-LT" noProof="0" smtClean="0"/>
          </a:p>
        </p:txBody>
      </p:sp>
      <p:sp>
        <p:nvSpPr>
          <p:cNvPr id="5" name="Notes Placeholder 4"/>
          <p:cNvSpPr>
            <a:spLocks noGrp="1"/>
          </p:cNvSpPr>
          <p:nvPr>
            <p:ph type="body" sz="quarter" idx="3"/>
          </p:nvPr>
        </p:nvSpPr>
        <p:spPr>
          <a:xfrm>
            <a:off x="679450" y="4718050"/>
            <a:ext cx="5435600" cy="446881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endParaRPr lang="lt-LT" noProof="0" smtClean="0"/>
          </a:p>
        </p:txBody>
      </p:sp>
      <p:sp>
        <p:nvSpPr>
          <p:cNvPr id="6" name="Footer Placeholder 5"/>
          <p:cNvSpPr>
            <a:spLocks noGrp="1"/>
          </p:cNvSpPr>
          <p:nvPr>
            <p:ph type="ftr" sz="quarter" idx="4"/>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algn="l">
              <a:defRPr b="0">
                <a:solidFill>
                  <a:schemeClr val="tx1"/>
                </a:solidFill>
                <a:effectLst/>
                <a:latin typeface="Tahoma" pitchFamily="34" charset="0"/>
              </a:defRPr>
            </a:lvl1pPr>
          </a:lstStyle>
          <a:p>
            <a:pPr>
              <a:defRPr/>
            </a:pPr>
            <a:endParaRPr lang="lt-LT"/>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b="0">
                <a:solidFill>
                  <a:schemeClr val="tx1"/>
                </a:solidFill>
                <a:effectLst/>
                <a:latin typeface="Tahoma" pitchFamily="34" charset="0"/>
              </a:defRPr>
            </a:lvl1pPr>
          </a:lstStyle>
          <a:p>
            <a:pPr>
              <a:defRPr/>
            </a:pPr>
            <a:fld id="{7AE3198F-BE3D-4997-A3DA-CA93BC2235AC}" type="slidenum">
              <a:rPr lang="lt-LT"/>
              <a:pPr>
                <a:defRPr/>
              </a:pPr>
              <a:t>‹#›</a:t>
            </a:fld>
            <a:endParaRPr lang="lt-LT"/>
          </a:p>
        </p:txBody>
      </p:sp>
    </p:spTree>
    <p:extLst>
      <p:ext uri="{BB962C8B-B14F-4D97-AF65-F5344CB8AC3E}">
        <p14:creationId xmlns="" xmlns:p14="http://schemas.microsoft.com/office/powerpoint/2010/main" val="243921706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7" name="Pastabų vietos rezervavimo ženkla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lt-LT" altLang="lt-LT" smtClean="0"/>
          </a:p>
        </p:txBody>
      </p:sp>
      <p:sp>
        <p:nvSpPr>
          <p:cNvPr id="31748" name="Skaidrės numerio vietos rezervavimo ženklas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660033"/>
                </a:solidFill>
                <a:latin typeface="Arial" charset="0"/>
              </a:defRPr>
            </a:lvl1pPr>
            <a:lvl2pPr marL="742950" indent="-285750" eaLnBrk="0" hangingPunct="0">
              <a:defRPr sz="1200">
                <a:solidFill>
                  <a:srgbClr val="660033"/>
                </a:solidFill>
                <a:latin typeface="Arial" charset="0"/>
              </a:defRPr>
            </a:lvl2pPr>
            <a:lvl3pPr marL="1143000" indent="-228600" eaLnBrk="0" hangingPunct="0">
              <a:defRPr sz="1200">
                <a:solidFill>
                  <a:srgbClr val="660033"/>
                </a:solidFill>
                <a:latin typeface="Arial" charset="0"/>
              </a:defRPr>
            </a:lvl3pPr>
            <a:lvl4pPr marL="1600200" indent="-228600" eaLnBrk="0" hangingPunct="0">
              <a:defRPr sz="1200">
                <a:solidFill>
                  <a:srgbClr val="660033"/>
                </a:solidFill>
                <a:latin typeface="Arial" charset="0"/>
              </a:defRPr>
            </a:lvl4pPr>
            <a:lvl5pPr marL="2057400" indent="-228600" eaLnBrk="0" hangingPunct="0">
              <a:defRPr sz="1200">
                <a:solidFill>
                  <a:srgbClr val="660033"/>
                </a:solidFill>
                <a:latin typeface="Arial" charset="0"/>
              </a:defRPr>
            </a:lvl5pPr>
            <a:lvl6pPr marL="2514600" indent="-228600" algn="ctr" eaLnBrk="0" fontAlgn="base" hangingPunct="0">
              <a:spcBef>
                <a:spcPct val="0"/>
              </a:spcBef>
              <a:spcAft>
                <a:spcPts val="13"/>
              </a:spcAft>
              <a:defRPr sz="1200">
                <a:solidFill>
                  <a:srgbClr val="660033"/>
                </a:solidFill>
                <a:latin typeface="Arial" charset="0"/>
              </a:defRPr>
            </a:lvl6pPr>
            <a:lvl7pPr marL="2971800" indent="-228600" algn="ctr" eaLnBrk="0" fontAlgn="base" hangingPunct="0">
              <a:spcBef>
                <a:spcPct val="0"/>
              </a:spcBef>
              <a:spcAft>
                <a:spcPts val="13"/>
              </a:spcAft>
              <a:defRPr sz="1200">
                <a:solidFill>
                  <a:srgbClr val="660033"/>
                </a:solidFill>
                <a:latin typeface="Arial" charset="0"/>
              </a:defRPr>
            </a:lvl7pPr>
            <a:lvl8pPr marL="3429000" indent="-228600" algn="ctr" eaLnBrk="0" fontAlgn="base" hangingPunct="0">
              <a:spcBef>
                <a:spcPct val="0"/>
              </a:spcBef>
              <a:spcAft>
                <a:spcPts val="13"/>
              </a:spcAft>
              <a:defRPr sz="1200">
                <a:solidFill>
                  <a:srgbClr val="660033"/>
                </a:solidFill>
                <a:latin typeface="Arial" charset="0"/>
              </a:defRPr>
            </a:lvl8pPr>
            <a:lvl9pPr marL="3886200" indent="-228600" algn="ctr" eaLnBrk="0" fontAlgn="base" hangingPunct="0">
              <a:spcBef>
                <a:spcPct val="0"/>
              </a:spcBef>
              <a:spcAft>
                <a:spcPts val="13"/>
              </a:spcAft>
              <a:defRPr sz="1200">
                <a:solidFill>
                  <a:srgbClr val="660033"/>
                </a:solidFill>
                <a:latin typeface="Arial" charset="0"/>
              </a:defRPr>
            </a:lvl9pPr>
          </a:lstStyle>
          <a:p>
            <a:pPr eaLnBrk="1" hangingPunct="1"/>
            <a:fld id="{7E6411ED-A266-4CAB-B772-414DBE108F47}" type="slidenum">
              <a:rPr lang="lt-LT" altLang="lt-LT" smtClean="0">
                <a:solidFill>
                  <a:schemeClr val="tx1"/>
                </a:solidFill>
                <a:latin typeface="Tahoma" pitchFamily="34" charset="0"/>
              </a:rPr>
              <a:pPr eaLnBrk="1" hangingPunct="1"/>
              <a:t>1</a:t>
            </a:fld>
            <a:endParaRPr lang="lt-LT" altLang="lt-LT" smtClean="0">
              <a:solidFill>
                <a:schemeClr val="tx1"/>
              </a:solidFill>
              <a:latin typeface="Tahoma" pitchFamily="34" charset="0"/>
            </a:endParaRPr>
          </a:p>
        </p:txBody>
      </p:sp>
      <p:sp>
        <p:nvSpPr>
          <p:cNvPr id="31749" name="Datos vietos rezervavimo ženklas 4"/>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660033"/>
                </a:solidFill>
                <a:latin typeface="Arial" charset="0"/>
              </a:defRPr>
            </a:lvl1pPr>
            <a:lvl2pPr marL="742950" indent="-285750" eaLnBrk="0" hangingPunct="0">
              <a:defRPr sz="1200">
                <a:solidFill>
                  <a:srgbClr val="660033"/>
                </a:solidFill>
                <a:latin typeface="Arial" charset="0"/>
              </a:defRPr>
            </a:lvl2pPr>
            <a:lvl3pPr marL="1143000" indent="-228600" eaLnBrk="0" hangingPunct="0">
              <a:defRPr sz="1200">
                <a:solidFill>
                  <a:srgbClr val="660033"/>
                </a:solidFill>
                <a:latin typeface="Arial" charset="0"/>
              </a:defRPr>
            </a:lvl3pPr>
            <a:lvl4pPr marL="1600200" indent="-228600" eaLnBrk="0" hangingPunct="0">
              <a:defRPr sz="1200">
                <a:solidFill>
                  <a:srgbClr val="660033"/>
                </a:solidFill>
                <a:latin typeface="Arial" charset="0"/>
              </a:defRPr>
            </a:lvl4pPr>
            <a:lvl5pPr marL="2057400" indent="-228600" eaLnBrk="0" hangingPunct="0">
              <a:defRPr sz="1200">
                <a:solidFill>
                  <a:srgbClr val="660033"/>
                </a:solidFill>
                <a:latin typeface="Arial" charset="0"/>
              </a:defRPr>
            </a:lvl5pPr>
            <a:lvl6pPr marL="2514600" indent="-228600" algn="ctr" eaLnBrk="0" fontAlgn="base" hangingPunct="0">
              <a:spcBef>
                <a:spcPct val="0"/>
              </a:spcBef>
              <a:spcAft>
                <a:spcPts val="13"/>
              </a:spcAft>
              <a:defRPr sz="1200">
                <a:solidFill>
                  <a:srgbClr val="660033"/>
                </a:solidFill>
                <a:latin typeface="Arial" charset="0"/>
              </a:defRPr>
            </a:lvl6pPr>
            <a:lvl7pPr marL="2971800" indent="-228600" algn="ctr" eaLnBrk="0" fontAlgn="base" hangingPunct="0">
              <a:spcBef>
                <a:spcPct val="0"/>
              </a:spcBef>
              <a:spcAft>
                <a:spcPts val="13"/>
              </a:spcAft>
              <a:defRPr sz="1200">
                <a:solidFill>
                  <a:srgbClr val="660033"/>
                </a:solidFill>
                <a:latin typeface="Arial" charset="0"/>
              </a:defRPr>
            </a:lvl7pPr>
            <a:lvl8pPr marL="3429000" indent="-228600" algn="ctr" eaLnBrk="0" fontAlgn="base" hangingPunct="0">
              <a:spcBef>
                <a:spcPct val="0"/>
              </a:spcBef>
              <a:spcAft>
                <a:spcPts val="13"/>
              </a:spcAft>
              <a:defRPr sz="1200">
                <a:solidFill>
                  <a:srgbClr val="660033"/>
                </a:solidFill>
                <a:latin typeface="Arial" charset="0"/>
              </a:defRPr>
            </a:lvl8pPr>
            <a:lvl9pPr marL="3886200" indent="-228600" algn="ctr" eaLnBrk="0" fontAlgn="base" hangingPunct="0">
              <a:spcBef>
                <a:spcPct val="0"/>
              </a:spcBef>
              <a:spcAft>
                <a:spcPts val="13"/>
              </a:spcAft>
              <a:defRPr sz="1200">
                <a:solidFill>
                  <a:srgbClr val="660033"/>
                </a:solidFill>
                <a:latin typeface="Arial" charset="0"/>
              </a:defRPr>
            </a:lvl9pPr>
          </a:lstStyle>
          <a:p>
            <a:pPr eaLnBrk="1" hangingPunct="1"/>
            <a:endParaRPr lang="lt-LT" altLang="lt-LT" smtClean="0">
              <a:solidFill>
                <a:schemeClr val="tx1"/>
              </a:solidFill>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Pastabų vietos rezervavimo ženkla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lt-LT" smtClean="0"/>
              <a:t>The reason for establishment of mass valuation system in Lithuania was a shift of land and real property taxes from normative values to based on market value. </a:t>
            </a:r>
          </a:p>
          <a:p>
            <a:r>
              <a:rPr lang="en-US" altLang="lt-LT" smtClean="0"/>
              <a:t>Centre of Registers was entitled to assess market values of land and structures by law. Crucial moment and essential condition for further development of the mass valuation system in Lithuania was establishment of RE Register in 1996 and transaction data base in 1998. In the beginning, the land mass valuation was carried out in 2002, though results were used for non-taxation purposes only. Later in 2005 real property tax law changes occurred and mass valuation was conducted for structures. Following essential land tax reform in 2013 mass valuation of land was carried out for taxation purposes. Also it meant completion of the formation of legal base for both tax and mass valuation regulation in Lithuania.</a:t>
            </a:r>
          </a:p>
          <a:p>
            <a:r>
              <a:rPr lang="en-US" altLang="lt-LT" smtClean="0"/>
              <a:t>Reasons for the shift to market based values in Lithuania: tax was uneconomic – average administrative costs were greater than average tax revenues?</a:t>
            </a:r>
            <a:endParaRPr lang="lt-LT" altLang="lt-LT" smtClean="0"/>
          </a:p>
        </p:txBody>
      </p:sp>
      <p:sp>
        <p:nvSpPr>
          <p:cNvPr id="24580" name="Skaidrės numerio vietos rezervavimo ženklas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B936692-890E-45F0-A616-AE19FAB709A8}" type="slidenum">
              <a:rPr lang="lt-LT" altLang="lt-LT" smtClean="0">
                <a:latin typeface="Tahoma" pitchFamily="34" charset="0"/>
              </a:rPr>
              <a:pPr eaLnBrk="1" hangingPunct="1">
                <a:spcBef>
                  <a:spcPct val="0"/>
                </a:spcBef>
              </a:pPr>
              <a:t>3</a:t>
            </a:fld>
            <a:endParaRPr lang="lt-LT" altLang="lt-LT" smtClean="0">
              <a:latin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Pastabų vietos rezervavimo ženkla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lt-LT" altLang="lt-LT" smtClean="0"/>
          </a:p>
        </p:txBody>
      </p:sp>
      <p:sp>
        <p:nvSpPr>
          <p:cNvPr id="25604" name="Skaidrės numerio vietos rezervavimo ženklas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3276908-CD31-4F71-9697-1FE45541041A}" type="slidenum">
              <a:rPr lang="lt-LT" altLang="lt-LT" smtClean="0">
                <a:latin typeface="Tahoma" pitchFamily="34" charset="0"/>
              </a:rPr>
              <a:pPr eaLnBrk="1" hangingPunct="1">
                <a:spcBef>
                  <a:spcPct val="0"/>
                </a:spcBef>
              </a:pPr>
              <a:t>4</a:t>
            </a:fld>
            <a:endParaRPr lang="lt-LT" altLang="lt-LT" smtClean="0">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Pastabų vietos rezervavimo ženkla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lt-LT" altLang="lt-LT" smtClean="0"/>
          </a:p>
        </p:txBody>
      </p:sp>
      <p:sp>
        <p:nvSpPr>
          <p:cNvPr id="26628" name="Skaidrės numerio vietos rezervavimo ženklas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39EFF4F-92D1-4150-94BC-7AE3F24EC293}" type="slidenum">
              <a:rPr lang="lt-LT" altLang="lt-LT" smtClean="0">
                <a:latin typeface="Tahoma" pitchFamily="34" charset="0"/>
              </a:rPr>
              <a:pPr eaLnBrk="1" hangingPunct="1">
                <a:spcBef>
                  <a:spcPct val="0"/>
                </a:spcBef>
              </a:pPr>
              <a:t>5</a:t>
            </a:fld>
            <a:endParaRPr lang="lt-LT" altLang="lt-LT" smtClean="0">
              <a:latin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lt-LT" altLang="lt-LT" smtClean="0"/>
          </a:p>
        </p:txBody>
      </p:sp>
      <p:sp>
        <p:nvSpPr>
          <p:cNvPr id="29700" name="Slide Number Placeholder 3"/>
          <p:cNvSpPr>
            <a:spLocks noGrp="1"/>
          </p:cNvSpPr>
          <p:nvPr>
            <p:ph type="sldNum" sz="quarter" idx="5"/>
          </p:nvPr>
        </p:nvSpPr>
        <p:spPr bwMode="auto">
          <a:noFill/>
          <a:ln>
            <a:miter lim="800000"/>
            <a:headEnd/>
            <a:tailEnd/>
          </a:ln>
        </p:spPr>
        <p:txBody>
          <a:bodyPr/>
          <a:lstStyle/>
          <a:p>
            <a:fld id="{2102443A-79DF-4DAD-94C7-9DAD00BB8991}" type="slidenum">
              <a:rPr lang="lt-LT" altLang="lt-LT"/>
              <a:pPr/>
              <a:t>10</a:t>
            </a:fld>
            <a:endParaRPr lang="lt-LT" altLang="lt-L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kaidrės vaizdo vietos rezervavimo ženklas 1"/>
          <p:cNvSpPr>
            <a:spLocks noGrp="1" noRot="1" noChangeAspect="1" noTextEdit="1"/>
          </p:cNvSpPr>
          <p:nvPr>
            <p:ph type="sldImg"/>
          </p:nvPr>
        </p:nvSpPr>
        <p:spPr bwMode="auto">
          <a:noFill/>
          <a:ln>
            <a:solidFill>
              <a:srgbClr val="000000"/>
            </a:solidFill>
            <a:miter lim="800000"/>
            <a:headEnd/>
            <a:tailEnd/>
          </a:ln>
        </p:spPr>
      </p:sp>
      <p:sp>
        <p:nvSpPr>
          <p:cNvPr id="30723" name="Pastabų vietos rezervavimo ženklas 2"/>
          <p:cNvSpPr>
            <a:spLocks noGrp="1"/>
          </p:cNvSpPr>
          <p:nvPr>
            <p:ph type="body" idx="1"/>
          </p:nvPr>
        </p:nvSpPr>
        <p:spPr bwMode="auto">
          <a:noFill/>
        </p:spPr>
        <p:txBody>
          <a:bodyPr/>
          <a:lstStyle/>
          <a:p>
            <a:endParaRPr lang="lt-LT" altLang="lt-LT" smtClean="0">
              <a:solidFill>
                <a:srgbClr val="FF0000"/>
              </a:solidFill>
            </a:endParaRPr>
          </a:p>
        </p:txBody>
      </p:sp>
      <p:sp>
        <p:nvSpPr>
          <p:cNvPr id="30724" name="Skaidrės numerio vietos rezervavimo ženklas 3"/>
          <p:cNvSpPr>
            <a:spLocks noGrp="1"/>
          </p:cNvSpPr>
          <p:nvPr>
            <p:ph type="sldNum" sz="quarter" idx="5"/>
          </p:nvPr>
        </p:nvSpPr>
        <p:spPr bwMode="auto">
          <a:noFill/>
          <a:ln>
            <a:miter lim="800000"/>
            <a:headEnd/>
            <a:tailEnd/>
          </a:ln>
        </p:spPr>
        <p:txBody>
          <a:bodyPr/>
          <a:lstStyle/>
          <a:p>
            <a:fld id="{C8485C21-A1E4-45BE-B140-290D169F149A}" type="slidenum">
              <a:rPr lang="lt-LT" altLang="lt-LT"/>
              <a:pPr/>
              <a:t>11</a:t>
            </a:fld>
            <a:endParaRPr lang="lt-LT" altLang="lt-L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kaidrės vaizdo vietos rezervavimo ženklas 1"/>
          <p:cNvSpPr>
            <a:spLocks noGrp="1" noRot="1" noChangeAspect="1" noTextEdit="1"/>
          </p:cNvSpPr>
          <p:nvPr>
            <p:ph type="sldImg"/>
          </p:nvPr>
        </p:nvSpPr>
        <p:spPr bwMode="auto">
          <a:noFill/>
          <a:ln>
            <a:solidFill>
              <a:srgbClr val="000000"/>
            </a:solidFill>
            <a:miter lim="800000"/>
            <a:headEnd/>
            <a:tailEnd/>
          </a:ln>
        </p:spPr>
      </p:sp>
      <p:sp>
        <p:nvSpPr>
          <p:cNvPr id="41987" name="Pastabų vietos rezervavimo ženklas 2"/>
          <p:cNvSpPr>
            <a:spLocks noGrp="1"/>
          </p:cNvSpPr>
          <p:nvPr>
            <p:ph type="body" idx="1"/>
          </p:nvPr>
        </p:nvSpPr>
        <p:spPr bwMode="auto">
          <a:noFill/>
        </p:spPr>
        <p:txBody>
          <a:bodyPr/>
          <a:lstStyle/>
          <a:p>
            <a:endParaRPr lang="lt-LT" altLang="lt-LT" smtClean="0"/>
          </a:p>
        </p:txBody>
      </p:sp>
      <p:sp>
        <p:nvSpPr>
          <p:cNvPr id="41988" name="Skaidrės numerio vietos rezervavimo ženkla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A0D739-F4C0-43B6-B3CA-367CEA2A4C70}" type="slidenum">
              <a:rPr lang="lt-LT" altLang="lt-LT" smtClean="0"/>
              <a:pPr/>
              <a:t>13</a:t>
            </a:fld>
            <a:endParaRPr lang="lt-LT" altLang="lt-L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kaidrės vaizdo vietos rezervavimo ženklas 1"/>
          <p:cNvSpPr>
            <a:spLocks noGrp="1" noRot="1" noChangeAspect="1" noTextEdit="1"/>
          </p:cNvSpPr>
          <p:nvPr>
            <p:ph type="sldImg"/>
          </p:nvPr>
        </p:nvSpPr>
        <p:spPr bwMode="auto">
          <a:noFill/>
          <a:ln>
            <a:solidFill>
              <a:srgbClr val="000000"/>
            </a:solidFill>
            <a:miter lim="800000"/>
            <a:headEnd/>
            <a:tailEnd/>
          </a:ln>
        </p:spPr>
      </p:sp>
      <p:sp>
        <p:nvSpPr>
          <p:cNvPr id="43011" name="Pastabų vietos rezervavimo ženklas 2"/>
          <p:cNvSpPr>
            <a:spLocks noGrp="1"/>
          </p:cNvSpPr>
          <p:nvPr>
            <p:ph type="body" idx="1"/>
          </p:nvPr>
        </p:nvSpPr>
        <p:spPr bwMode="auto">
          <a:noFill/>
        </p:spPr>
        <p:txBody>
          <a:bodyPr/>
          <a:lstStyle/>
          <a:p>
            <a:endParaRPr lang="lt-LT" altLang="lt-LT" smtClean="0"/>
          </a:p>
        </p:txBody>
      </p:sp>
      <p:sp>
        <p:nvSpPr>
          <p:cNvPr id="43012" name="Skaidrės numerio vietos rezervavimo ženkla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66631B-2A48-45D0-AAE6-F7FE0CC4501C}" type="slidenum">
              <a:rPr lang="lt-LT" altLang="lt-LT" smtClean="0"/>
              <a:pPr/>
              <a:t>14</a:t>
            </a:fld>
            <a:endParaRPr lang="lt-LT" altLang="lt-LT"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graphicFrame>
        <p:nvGraphicFramePr>
          <p:cNvPr id="5" name="Object 6"/>
          <p:cNvGraphicFramePr>
            <a:graphicFrameLocks noChangeAspect="1"/>
          </p:cNvGraphicFramePr>
          <p:nvPr/>
        </p:nvGraphicFramePr>
        <p:xfrm>
          <a:off x="3175" y="1171575"/>
          <a:ext cx="9140825" cy="68263"/>
        </p:xfrm>
        <a:graphic>
          <a:graphicData uri="http://schemas.openxmlformats.org/presentationml/2006/ole">
            <p:oleObj spid="_x0000_s41018" name="Photo Editor Photo" r:id="rId3" imgW="28542857" imgH="219222" progId="">
              <p:embed/>
            </p:oleObj>
          </a:graphicData>
        </a:graphic>
      </p:graphicFrame>
      <p:graphicFrame>
        <p:nvGraphicFramePr>
          <p:cNvPr id="6" name="Object 8"/>
          <p:cNvGraphicFramePr>
            <a:graphicFrameLocks noChangeAspect="1"/>
          </p:cNvGraphicFramePr>
          <p:nvPr/>
        </p:nvGraphicFramePr>
        <p:xfrm>
          <a:off x="0" y="5945188"/>
          <a:ext cx="8672513" cy="573087"/>
        </p:xfrm>
        <a:graphic>
          <a:graphicData uri="http://schemas.openxmlformats.org/presentationml/2006/ole">
            <p:oleObj spid="_x0000_s41019" name="Photo Editor Photo" r:id="rId4" imgW="27209524" imgH="1800476" progId="">
              <p:embed/>
            </p:oleObj>
          </a:graphicData>
        </a:graphic>
      </p:graphicFrame>
      <p:sp>
        <p:nvSpPr>
          <p:cNvPr id="2" name="Title 1"/>
          <p:cNvSpPr>
            <a:spLocks noGrp="1"/>
          </p:cNvSpPr>
          <p:nvPr>
            <p:ph type="title"/>
          </p:nvPr>
        </p:nvSpPr>
        <p:spPr>
          <a:xfrm>
            <a:off x="330200" y="469900"/>
            <a:ext cx="8394700" cy="495300"/>
          </a:xfrm>
        </p:spPr>
        <p:txBody>
          <a:bodyPr/>
          <a:lstStyle>
            <a:lvl1pPr algn="l">
              <a:defRPr sz="2400"/>
            </a:lvl1pPr>
          </a:lstStyle>
          <a:p>
            <a:r>
              <a:rPr lang="lt-LT" smtClean="0"/>
              <a:t>Spustelėję redag. ruoš. pavad. stilių</a:t>
            </a:r>
            <a:endParaRPr lang="lt-LT" dirty="0"/>
          </a:p>
        </p:txBody>
      </p:sp>
      <p:sp>
        <p:nvSpPr>
          <p:cNvPr id="3" name="Content Placeholder 2"/>
          <p:cNvSpPr>
            <a:spLocks noGrp="1"/>
          </p:cNvSpPr>
          <p:nvPr>
            <p:ph idx="1"/>
          </p:nvPr>
        </p:nvSpPr>
        <p:spPr>
          <a:xfrm>
            <a:off x="3086100" y="1600200"/>
            <a:ext cx="5600700" cy="4089400"/>
          </a:xfrm>
          <a:prstGeom prst="rect">
            <a:avLst/>
          </a:prstGeom>
        </p:spPr>
        <p:txBody>
          <a:bodyPr/>
          <a:lstStyle>
            <a:lvl1pPr>
              <a:buClr>
                <a:srgbClr val="91002C"/>
              </a:buClr>
              <a:buFont typeface="Arial" pitchFamily="34" charset="0"/>
              <a:buNone/>
              <a:defRPr sz="1600"/>
            </a:lvl1pPr>
            <a:lvl2pPr>
              <a:buClr>
                <a:srgbClr val="91002C"/>
              </a:buClr>
              <a:buFont typeface="Arial" pitchFamily="34" charset="0"/>
              <a:buChar char="•"/>
              <a:defRPr sz="1600"/>
            </a:lvl2pPr>
            <a:lvl3pPr>
              <a:buClr>
                <a:srgbClr val="91002C"/>
              </a:buClr>
              <a:buFont typeface="Arial" pitchFamily="34" charset="0"/>
              <a:buChar char="•"/>
              <a:defRPr sz="1600"/>
            </a:lvl3pPr>
            <a:lvl4pPr>
              <a:buClr>
                <a:srgbClr val="91002C"/>
              </a:buClr>
              <a:buFont typeface="Arial" pitchFamily="34" charset="0"/>
              <a:buChar char="•"/>
              <a:defRPr sz="1600"/>
            </a:lvl4pPr>
            <a:lvl5pPr>
              <a:buClr>
                <a:srgbClr val="91002C"/>
              </a:buClr>
              <a:buFont typeface="Arial" pitchFamily="34" charset="0"/>
              <a:buChar char="•"/>
              <a:defRPr sz="1600"/>
            </a:lvl5pPr>
          </a:lstStyle>
          <a:p>
            <a:pPr lvl="0"/>
            <a:r>
              <a:rPr lang="lt-LT" smtClean="0"/>
              <a:t>Spustelėję redag. ruoš. teksto stilių</a:t>
            </a:r>
          </a:p>
        </p:txBody>
      </p:sp>
      <p:sp>
        <p:nvSpPr>
          <p:cNvPr id="8" name="Text Placeholder 3"/>
          <p:cNvSpPr>
            <a:spLocks noGrp="1"/>
          </p:cNvSpPr>
          <p:nvPr>
            <p:ph type="body" sz="half" idx="2"/>
          </p:nvPr>
        </p:nvSpPr>
        <p:spPr>
          <a:xfrm>
            <a:off x="355601" y="1562100"/>
            <a:ext cx="2311400" cy="4152900"/>
          </a:xfrm>
          <a:prstGeom prst="rect">
            <a:avLst/>
          </a:prstGeom>
        </p:spPr>
        <p:txBody>
          <a:bodyPr/>
          <a:lstStyle>
            <a:lvl1pPr marL="0" indent="0" algn="l">
              <a:buClr>
                <a:srgbClr val="91002C"/>
              </a:buClr>
              <a:buFont typeface="Arial" pitchFamily="34" charset="0"/>
              <a:buChar char="•"/>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Tree>
    <p:extLst>
      <p:ext uri="{BB962C8B-B14F-4D97-AF65-F5344CB8AC3E}">
        <p14:creationId xmlns="" xmlns:p14="http://schemas.microsoft.com/office/powerpoint/2010/main" val="288350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6" name="Object 7"/>
          <p:cNvGraphicFramePr>
            <a:graphicFrameLocks noChangeAspect="1"/>
          </p:cNvGraphicFramePr>
          <p:nvPr/>
        </p:nvGraphicFramePr>
        <p:xfrm>
          <a:off x="3175" y="1171575"/>
          <a:ext cx="9140825" cy="68263"/>
        </p:xfrm>
        <a:graphic>
          <a:graphicData uri="http://schemas.openxmlformats.org/presentationml/2006/ole">
            <p:oleObj spid="_x0000_s42040" name="Photo Editor Photo" r:id="rId3" imgW="28542857" imgH="219222" progId="">
              <p:embed/>
            </p:oleObj>
          </a:graphicData>
        </a:graphic>
      </p:graphicFrame>
      <p:graphicFrame>
        <p:nvGraphicFramePr>
          <p:cNvPr id="7" name="Object 8"/>
          <p:cNvGraphicFramePr>
            <a:graphicFrameLocks noChangeAspect="1"/>
          </p:cNvGraphicFramePr>
          <p:nvPr/>
        </p:nvGraphicFramePr>
        <p:xfrm>
          <a:off x="0" y="5945188"/>
          <a:ext cx="8672513" cy="573087"/>
        </p:xfrm>
        <a:graphic>
          <a:graphicData uri="http://schemas.openxmlformats.org/presentationml/2006/ole">
            <p:oleObj spid="_x0000_s42041" name="Photo Editor Photo" r:id="rId4" imgW="27209524" imgH="1800476" progId="">
              <p:embed/>
            </p:oleObj>
          </a:graphicData>
        </a:graphic>
      </p:graphicFrame>
      <p:sp>
        <p:nvSpPr>
          <p:cNvPr id="2" name="Title 1"/>
          <p:cNvSpPr>
            <a:spLocks noGrp="1"/>
          </p:cNvSpPr>
          <p:nvPr>
            <p:ph type="title"/>
          </p:nvPr>
        </p:nvSpPr>
        <p:spPr>
          <a:xfrm>
            <a:off x="330200" y="469900"/>
            <a:ext cx="8394700" cy="495300"/>
          </a:xfrm>
        </p:spPr>
        <p:txBody>
          <a:bodyPr/>
          <a:lstStyle>
            <a:lvl1pPr algn="l">
              <a:defRPr sz="2400"/>
            </a:lvl1pPr>
          </a:lstStyle>
          <a:p>
            <a:r>
              <a:rPr lang="lt-LT" smtClean="0"/>
              <a:t>Spustelėję redag. ruoš. pavad. stilių</a:t>
            </a:r>
            <a:endParaRPr lang="lt-LT" dirty="0"/>
          </a:p>
        </p:txBody>
      </p:sp>
      <p:sp>
        <p:nvSpPr>
          <p:cNvPr id="3" name="Content Placeholder 2"/>
          <p:cNvSpPr>
            <a:spLocks noGrp="1"/>
          </p:cNvSpPr>
          <p:nvPr>
            <p:ph idx="1"/>
          </p:nvPr>
        </p:nvSpPr>
        <p:spPr>
          <a:xfrm>
            <a:off x="330200" y="2019300"/>
            <a:ext cx="8356600" cy="3670300"/>
          </a:xfrm>
          <a:prstGeom prst="rect">
            <a:avLst/>
          </a:prstGeom>
        </p:spPr>
        <p:txBody>
          <a:bodyPr/>
          <a:lstStyle>
            <a:lvl1pPr>
              <a:buClr>
                <a:srgbClr val="91002C"/>
              </a:buClr>
              <a:buFont typeface="Arial" pitchFamily="34" charset="0"/>
              <a:buNone/>
              <a:defRPr sz="1600"/>
            </a:lvl1pPr>
            <a:lvl2pPr>
              <a:buClr>
                <a:srgbClr val="91002C"/>
              </a:buClr>
              <a:buFont typeface="Arial" pitchFamily="34" charset="0"/>
              <a:buChar char="•"/>
              <a:defRPr sz="1600"/>
            </a:lvl2pPr>
            <a:lvl3pPr>
              <a:buClr>
                <a:srgbClr val="91002C"/>
              </a:buClr>
              <a:buFont typeface="Arial" pitchFamily="34" charset="0"/>
              <a:buChar char="•"/>
              <a:defRPr sz="1600"/>
            </a:lvl3pPr>
            <a:lvl4pPr>
              <a:buClr>
                <a:srgbClr val="91002C"/>
              </a:buClr>
              <a:buFont typeface="Arial" pitchFamily="34" charset="0"/>
              <a:buChar char="•"/>
              <a:defRPr sz="1600"/>
            </a:lvl4pPr>
            <a:lvl5pPr>
              <a:buClr>
                <a:srgbClr val="91002C"/>
              </a:buClr>
              <a:buFont typeface="Arial" pitchFamily="34" charset="0"/>
              <a:buChar char="•"/>
              <a:defRPr sz="1600"/>
            </a:lvl5pPr>
          </a:lstStyle>
          <a:p>
            <a:pPr lvl="0"/>
            <a:r>
              <a:rPr lang="lt-LT" smtClean="0"/>
              <a:t>Spustelėję redag. ruoš. teksto stilių</a:t>
            </a:r>
          </a:p>
        </p:txBody>
      </p:sp>
      <p:sp>
        <p:nvSpPr>
          <p:cNvPr id="5" name="Rectangle 3"/>
          <p:cNvSpPr>
            <a:spLocks noGrp="1" noChangeArrowheads="1"/>
          </p:cNvSpPr>
          <p:nvPr>
            <p:ph type="subTitle" sz="quarter" idx="10"/>
          </p:nvPr>
        </p:nvSpPr>
        <p:spPr>
          <a:xfrm>
            <a:off x="339724" y="1409700"/>
            <a:ext cx="8385175" cy="406400"/>
          </a:xfrm>
          <a:prstGeom prst="rect">
            <a:avLst/>
          </a:prstGeom>
        </p:spPr>
        <p:txBody>
          <a:bodyPr/>
          <a:lstStyle>
            <a:lvl1pPr marL="0" indent="0" algn="l">
              <a:buFontTx/>
              <a:buNone/>
              <a:defRPr sz="2000"/>
            </a:lvl1pPr>
          </a:lstStyle>
          <a:p>
            <a:r>
              <a:rPr lang="lt-LT" smtClean="0"/>
              <a:t>Spustelėję redag. ruoš. paantrš. stilių</a:t>
            </a:r>
            <a:endParaRPr lang="en-GB" dirty="0"/>
          </a:p>
        </p:txBody>
      </p:sp>
    </p:spTree>
    <p:extLst>
      <p:ext uri="{BB962C8B-B14F-4D97-AF65-F5344CB8AC3E}">
        <p14:creationId xmlns="" xmlns:p14="http://schemas.microsoft.com/office/powerpoint/2010/main" val="1766080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5" name="Object 6"/>
          <p:cNvGraphicFramePr>
            <a:graphicFrameLocks noChangeAspect="1"/>
          </p:cNvGraphicFramePr>
          <p:nvPr userDrawn="1"/>
        </p:nvGraphicFramePr>
        <p:xfrm>
          <a:off x="3175" y="1171575"/>
          <a:ext cx="9140825" cy="68263"/>
        </p:xfrm>
        <a:graphic>
          <a:graphicData uri="http://schemas.openxmlformats.org/presentationml/2006/ole">
            <p:oleObj spid="_x0000_s134152" name="Photo Editor Photo" r:id="rId3" imgW="28542857" imgH="219222" progId="">
              <p:embed/>
            </p:oleObj>
          </a:graphicData>
        </a:graphic>
      </p:graphicFrame>
      <p:graphicFrame>
        <p:nvGraphicFramePr>
          <p:cNvPr id="6" name="Object 8"/>
          <p:cNvGraphicFramePr>
            <a:graphicFrameLocks noChangeAspect="1"/>
          </p:cNvGraphicFramePr>
          <p:nvPr userDrawn="1"/>
        </p:nvGraphicFramePr>
        <p:xfrm>
          <a:off x="0" y="5945188"/>
          <a:ext cx="8672513" cy="573087"/>
        </p:xfrm>
        <a:graphic>
          <a:graphicData uri="http://schemas.openxmlformats.org/presentationml/2006/ole">
            <p:oleObj spid="_x0000_s134153" name="Photo Editor Photo" r:id="rId4" imgW="27209524" imgH="1800476" progId="">
              <p:embed/>
            </p:oleObj>
          </a:graphicData>
        </a:graphic>
      </p:graphicFrame>
      <p:sp>
        <p:nvSpPr>
          <p:cNvPr id="2" name="Title 1"/>
          <p:cNvSpPr>
            <a:spLocks noGrp="1"/>
          </p:cNvSpPr>
          <p:nvPr>
            <p:ph type="title"/>
          </p:nvPr>
        </p:nvSpPr>
        <p:spPr>
          <a:xfrm>
            <a:off x="330200" y="469900"/>
            <a:ext cx="8394700" cy="495300"/>
          </a:xfrm>
        </p:spPr>
        <p:txBody>
          <a:bodyPr/>
          <a:lstStyle>
            <a:lvl1pPr algn="l">
              <a:defRPr sz="2400"/>
            </a:lvl1pPr>
          </a:lstStyle>
          <a:p>
            <a:r>
              <a:rPr lang="en-US" dirty="0" smtClean="0"/>
              <a:t>Click to edit Master title style</a:t>
            </a:r>
            <a:endParaRPr lang="lt-LT" dirty="0"/>
          </a:p>
        </p:txBody>
      </p:sp>
      <p:sp>
        <p:nvSpPr>
          <p:cNvPr id="3" name="Content Placeholder 2"/>
          <p:cNvSpPr>
            <a:spLocks noGrp="1"/>
          </p:cNvSpPr>
          <p:nvPr>
            <p:ph idx="1"/>
          </p:nvPr>
        </p:nvSpPr>
        <p:spPr>
          <a:xfrm>
            <a:off x="3086100" y="1600200"/>
            <a:ext cx="5600700" cy="4089400"/>
          </a:xfrm>
          <a:prstGeom prst="rect">
            <a:avLst/>
          </a:prstGeom>
        </p:spPr>
        <p:txBody>
          <a:bodyPr/>
          <a:lstStyle>
            <a:lvl1pPr>
              <a:buClr>
                <a:srgbClr val="91002C"/>
              </a:buClr>
              <a:buFont typeface="Arial" pitchFamily="34" charset="0"/>
              <a:buNone/>
              <a:defRPr sz="1600"/>
            </a:lvl1pPr>
            <a:lvl2pPr>
              <a:buClr>
                <a:srgbClr val="91002C"/>
              </a:buClr>
              <a:buFont typeface="Arial" pitchFamily="34" charset="0"/>
              <a:buChar char="•"/>
              <a:defRPr sz="1600"/>
            </a:lvl2pPr>
            <a:lvl3pPr>
              <a:buClr>
                <a:srgbClr val="91002C"/>
              </a:buClr>
              <a:buFont typeface="Arial" pitchFamily="34" charset="0"/>
              <a:buChar char="•"/>
              <a:defRPr sz="1600"/>
            </a:lvl3pPr>
            <a:lvl4pPr>
              <a:buClr>
                <a:srgbClr val="91002C"/>
              </a:buClr>
              <a:buFont typeface="Arial" pitchFamily="34" charset="0"/>
              <a:buChar char="•"/>
              <a:defRPr sz="1600"/>
            </a:lvl4pPr>
            <a:lvl5pPr>
              <a:buClr>
                <a:srgbClr val="91002C"/>
              </a:buClr>
              <a:buFont typeface="Arial" pitchFamily="34" charset="0"/>
              <a:buChar char="•"/>
              <a:defRPr sz="1600"/>
            </a:lvl5pPr>
          </a:lstStyle>
          <a:p>
            <a:pPr lvl="0"/>
            <a:endParaRPr lang="lt-LT" dirty="0"/>
          </a:p>
        </p:txBody>
      </p:sp>
      <p:sp>
        <p:nvSpPr>
          <p:cNvPr id="8" name="Text Placeholder 3"/>
          <p:cNvSpPr>
            <a:spLocks noGrp="1"/>
          </p:cNvSpPr>
          <p:nvPr>
            <p:ph type="body" sz="half" idx="2"/>
          </p:nvPr>
        </p:nvSpPr>
        <p:spPr>
          <a:xfrm>
            <a:off x="355601" y="1562100"/>
            <a:ext cx="2311400" cy="4152900"/>
          </a:xfrm>
          <a:prstGeom prst="rect">
            <a:avLst/>
          </a:prstGeom>
        </p:spPr>
        <p:txBody>
          <a:bodyPr/>
          <a:lstStyle>
            <a:lvl1pPr marL="0" indent="0" algn="l">
              <a:buClr>
                <a:srgbClr val="91002C"/>
              </a:buClr>
              <a:buFont typeface="Arial" pitchFamily="34" charset="0"/>
              <a:buChar char="•"/>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232690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graphicFrame>
        <p:nvGraphicFramePr>
          <p:cNvPr id="4" name="Object 6"/>
          <p:cNvGraphicFramePr>
            <a:graphicFrameLocks noChangeAspect="1"/>
          </p:cNvGraphicFramePr>
          <p:nvPr/>
        </p:nvGraphicFramePr>
        <p:xfrm>
          <a:off x="0" y="5945188"/>
          <a:ext cx="8672513" cy="573087"/>
        </p:xfrm>
        <a:graphic>
          <a:graphicData uri="http://schemas.openxmlformats.org/presentationml/2006/ole">
            <p:oleObj spid="_x0000_s168962" name="Photo Editor Photo" r:id="rId3" imgW="27209524" imgH="1800476" progId="MSPhotoEd.3">
              <p:embed/>
            </p:oleObj>
          </a:graphicData>
        </a:graphic>
      </p:graphicFrame>
      <p:sp>
        <p:nvSpPr>
          <p:cNvPr id="6" name="Content Placeholder 2"/>
          <p:cNvSpPr>
            <a:spLocks noGrp="1"/>
          </p:cNvSpPr>
          <p:nvPr>
            <p:ph sz="half" idx="1"/>
          </p:nvPr>
        </p:nvSpPr>
        <p:spPr>
          <a:xfrm>
            <a:off x="457200" y="749300"/>
            <a:ext cx="8229600" cy="4965700"/>
          </a:xfrm>
          <a:prstGeom prst="rect">
            <a:avLst/>
          </a:prstGeom>
        </p:spPr>
        <p:txBody>
          <a:bodyPr/>
          <a:lstStyle>
            <a:lvl1pPr>
              <a:buNone/>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endParaRPr lang="lt-LT" dirty="0"/>
          </a:p>
        </p:txBody>
      </p:sp>
      <p:sp>
        <p:nvSpPr>
          <p:cNvPr id="11" name="Rectangle 3"/>
          <p:cNvSpPr>
            <a:spLocks noGrp="1" noChangeArrowheads="1"/>
          </p:cNvSpPr>
          <p:nvPr>
            <p:ph type="subTitle" sz="quarter" idx="10"/>
          </p:nvPr>
        </p:nvSpPr>
        <p:spPr>
          <a:xfrm>
            <a:off x="457199" y="190500"/>
            <a:ext cx="8242301" cy="406400"/>
          </a:xfrm>
          <a:prstGeom prst="rect">
            <a:avLst/>
          </a:prstGeom>
        </p:spPr>
        <p:txBody>
          <a:bodyPr/>
          <a:lstStyle>
            <a:lvl1pPr marL="0" indent="0" algn="l">
              <a:buFontTx/>
              <a:buNone/>
              <a:defRPr sz="2000"/>
            </a:lvl1pPr>
          </a:lstStyle>
          <a:p>
            <a:r>
              <a:rPr lang="en-GB" dirty="0"/>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Pavadinimas ir turinys">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xmlns="" val="2817909093"/>
              </p:ext>
            </p:extLst>
          </p:nvPr>
        </p:nvGraphicFramePr>
        <p:xfrm>
          <a:off x="0" y="5733256"/>
          <a:ext cx="8672513" cy="573087"/>
        </p:xfrm>
        <a:graphic>
          <a:graphicData uri="http://schemas.openxmlformats.org/presentationml/2006/ole">
            <p:oleObj spid="_x0000_s176130" name="Photo Editor Photo" r:id="rId3" imgW="27209524" imgH="1800476" progId="">
              <p:embed/>
            </p:oleObj>
          </a:graphicData>
        </a:graphic>
      </p:graphicFrame>
      <p:sp>
        <p:nvSpPr>
          <p:cNvPr id="2" name="Title 1"/>
          <p:cNvSpPr>
            <a:spLocks noGrp="1"/>
          </p:cNvSpPr>
          <p:nvPr>
            <p:ph type="title"/>
          </p:nvPr>
        </p:nvSpPr>
        <p:spPr/>
        <p:txBody>
          <a:bodyPr/>
          <a:lstStyle>
            <a:lvl1pPr>
              <a:defRPr>
                <a:solidFill>
                  <a:srgbClr val="605D5C"/>
                </a:solidFill>
                <a:latin typeface="Arial" pitchFamily="34" charset="0"/>
                <a:cs typeface="Arial" pitchFamily="34" charset="0"/>
              </a:defRPr>
            </a:lvl1pPr>
          </a:lstStyle>
          <a:p>
            <a:r>
              <a:rPr lang="lt-LT" smtClean="0"/>
              <a:t>Spustelėję redag. ruoš. pavad. stilių</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605D5C"/>
                </a:solidFill>
                <a:latin typeface="Arial" pitchFamily="34" charset="0"/>
                <a:cs typeface="Arial" pitchFamily="34" charset="0"/>
              </a:defRPr>
            </a:lvl1pPr>
            <a:lvl2pPr>
              <a:defRPr>
                <a:solidFill>
                  <a:srgbClr val="605D5C"/>
                </a:solidFill>
                <a:latin typeface="Arial" pitchFamily="34" charset="0"/>
                <a:cs typeface="Arial" pitchFamily="34" charset="0"/>
              </a:defRPr>
            </a:lvl2pPr>
            <a:lvl3pPr>
              <a:defRPr>
                <a:solidFill>
                  <a:srgbClr val="605D5C"/>
                </a:solidFill>
                <a:latin typeface="Arial" pitchFamily="34" charset="0"/>
                <a:cs typeface="Arial" pitchFamily="34" charset="0"/>
              </a:defRPr>
            </a:lvl3pPr>
            <a:lvl4pPr>
              <a:defRPr>
                <a:solidFill>
                  <a:srgbClr val="605D5C"/>
                </a:solidFill>
                <a:latin typeface="Arial" pitchFamily="34" charset="0"/>
                <a:cs typeface="Arial" pitchFamily="34" charset="0"/>
              </a:defRPr>
            </a:lvl4pPr>
            <a:lvl5pPr>
              <a:defRPr>
                <a:solidFill>
                  <a:srgbClr val="605D5C"/>
                </a:solidFill>
                <a:latin typeface="Arial" pitchFamily="34" charset="0"/>
                <a:cs typeface="Arial" pitchFamily="34" charset="0"/>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05D5C"/>
                </a:solidFill>
                <a:latin typeface="Arial" pitchFamily="34" charset="0"/>
                <a:cs typeface="Arial" pitchFamily="34" charset="0"/>
              </a:defRPr>
            </a:lvl1pPr>
          </a:lstStyle>
          <a:p>
            <a:fld id="{AA40F621-44D3-4E01-A0AE-F983CB0CD1C9}" type="datetimeFigureOut">
              <a:rPr lang="lt-LT" smtClean="0"/>
              <a:pPr/>
              <a:t>2017.02.28</a:t>
            </a:fld>
            <a:endParaRPr lang="lt-L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05D5C"/>
                </a:solidFill>
                <a:latin typeface="Arial" pitchFamily="34" charset="0"/>
                <a:cs typeface="Arial" pitchFamily="34" charset="0"/>
              </a:defRPr>
            </a:lvl1pPr>
          </a:lstStyle>
          <a:p>
            <a:endParaRPr lang="lt-L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05D5C"/>
                </a:solidFill>
                <a:latin typeface="Arial" pitchFamily="34" charset="0"/>
                <a:cs typeface="Arial" pitchFamily="34" charset="0"/>
              </a:defRPr>
            </a:lvl1pPr>
          </a:lstStyle>
          <a:p>
            <a:fld id="{123DDBE1-5419-450D-918C-099285742877}" type="slidenum">
              <a:rPr lang="lt-LT" smtClean="0"/>
              <a:pPr/>
              <a:t>‹#›</a:t>
            </a:fld>
            <a:endParaRPr lang="lt-LT"/>
          </a:p>
        </p:txBody>
      </p:sp>
      <p:graphicFrame>
        <p:nvGraphicFramePr>
          <p:cNvPr id="7" name="Object 6"/>
          <p:cNvGraphicFramePr>
            <a:graphicFrameLocks noChangeAspect="1"/>
          </p:cNvGraphicFramePr>
          <p:nvPr>
            <p:extLst>
              <p:ext uri="{D42A27DB-BD31-4B8C-83A1-F6EECF244321}">
                <p14:modId xmlns:p14="http://schemas.microsoft.com/office/powerpoint/2010/main" xmlns="" val="1833564531"/>
              </p:ext>
            </p:extLst>
          </p:nvPr>
        </p:nvGraphicFramePr>
        <p:xfrm>
          <a:off x="3175" y="1412776"/>
          <a:ext cx="9140825" cy="68263"/>
        </p:xfrm>
        <a:graphic>
          <a:graphicData uri="http://schemas.openxmlformats.org/presentationml/2006/ole">
            <p:oleObj spid="_x0000_s176131" name="Photo Editor Photo" r:id="rId4" imgW="28542857" imgH="219222" progId="">
              <p:embed/>
            </p:oleObj>
          </a:graphicData>
        </a:graphic>
      </p:graphicFrame>
    </p:spTree>
    <p:extLst>
      <p:ext uri="{BB962C8B-B14F-4D97-AF65-F5344CB8AC3E}">
        <p14:creationId xmlns:p14="http://schemas.microsoft.com/office/powerpoint/2010/main" xmlns="" val="1786367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04813"/>
            <a:ext cx="822960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t-LT" altLang="lt-LT" smtClean="0"/>
              <a:t>Spustelėję redag. ruoš. pavad. stilių</a:t>
            </a:r>
            <a:endParaRPr lang="en-GB" altLang="lt-LT" smtClean="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9" r:id="rId3"/>
    <p:sldLayoutId id="2147483792" r:id="rId4"/>
    <p:sldLayoutId id="2147483793" r:id="rId5"/>
  </p:sldLayoutIdLst>
  <p:txStyles>
    <p:titleStyle>
      <a:lvl1pPr algn="ctr" rtl="0" eaLnBrk="1" fontAlgn="base" hangingPunct="1">
        <a:spcBef>
          <a:spcPct val="0"/>
        </a:spcBef>
        <a:spcAft>
          <a:spcPct val="0"/>
        </a:spcAft>
        <a:defRPr sz="2400" b="1">
          <a:solidFill>
            <a:srgbClr val="605D5C"/>
          </a:solidFill>
          <a:latin typeface="Arial" charset="0"/>
          <a:ea typeface="+mj-ea"/>
          <a:cs typeface="+mj-cs"/>
        </a:defRPr>
      </a:lvl1pPr>
      <a:lvl2pPr algn="ctr" rtl="0" eaLnBrk="1" fontAlgn="base" hangingPunct="1">
        <a:spcBef>
          <a:spcPct val="0"/>
        </a:spcBef>
        <a:spcAft>
          <a:spcPct val="0"/>
        </a:spcAft>
        <a:defRPr sz="2400" b="1">
          <a:solidFill>
            <a:srgbClr val="605D5C"/>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2400" b="1">
          <a:solidFill>
            <a:srgbClr val="605D5C"/>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2400" b="1">
          <a:solidFill>
            <a:srgbClr val="605D5C"/>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2400" b="1">
          <a:solidFill>
            <a:srgbClr val="605D5C"/>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ctr" rtl="0" eaLnBrk="1" fontAlgn="base" hangingPunct="1">
        <a:spcBef>
          <a:spcPct val="20000"/>
        </a:spcBef>
        <a:spcAft>
          <a:spcPct val="0"/>
        </a:spcAft>
        <a:buClr>
          <a:srgbClr val="91002C"/>
        </a:buClr>
        <a:buSzPct val="120000"/>
        <a:buChar char="•"/>
        <a:defRPr sz="2600">
          <a:solidFill>
            <a:srgbClr val="605D5C"/>
          </a:solidFill>
          <a:latin typeface="Arial" charset="0"/>
          <a:ea typeface="+mn-ea"/>
          <a:cs typeface="+mn-cs"/>
        </a:defRPr>
      </a:lvl1pPr>
      <a:lvl2pPr marL="742950" indent="-285750" algn="ctr" rtl="0" eaLnBrk="1" fontAlgn="base" hangingPunct="1">
        <a:spcBef>
          <a:spcPct val="20000"/>
        </a:spcBef>
        <a:spcAft>
          <a:spcPct val="0"/>
        </a:spcAft>
        <a:buFont typeface="Tahoma" pitchFamily="34" charset="0"/>
        <a:buChar char="–"/>
        <a:defRPr sz="2600">
          <a:solidFill>
            <a:srgbClr val="605D5C"/>
          </a:solidFill>
          <a:latin typeface="Arial" charset="0"/>
        </a:defRPr>
      </a:lvl2pPr>
      <a:lvl3pPr marL="1143000" indent="-228600" algn="ctr" rtl="0" eaLnBrk="1" fontAlgn="base" hangingPunct="1">
        <a:spcBef>
          <a:spcPct val="20000"/>
        </a:spcBef>
        <a:spcAft>
          <a:spcPct val="0"/>
        </a:spcAft>
        <a:buClr>
          <a:srgbClr val="91002C"/>
        </a:buClr>
        <a:buSzPct val="120000"/>
        <a:buChar char="•"/>
        <a:defRPr sz="2600">
          <a:solidFill>
            <a:srgbClr val="605D5C"/>
          </a:solidFill>
          <a:latin typeface="Arial" charset="0"/>
        </a:defRPr>
      </a:lvl3pPr>
      <a:lvl4pPr marL="1600200" indent="-228600" algn="ctr" rtl="0" eaLnBrk="1" fontAlgn="base" hangingPunct="1">
        <a:spcBef>
          <a:spcPct val="20000"/>
        </a:spcBef>
        <a:spcAft>
          <a:spcPct val="0"/>
        </a:spcAft>
        <a:buFont typeface="Tahoma" pitchFamily="34" charset="0"/>
        <a:buChar char="–"/>
        <a:defRPr sz="2600">
          <a:solidFill>
            <a:srgbClr val="605D5C"/>
          </a:solidFill>
          <a:latin typeface="Arial" charset="0"/>
        </a:defRPr>
      </a:lvl4pPr>
      <a:lvl5pPr marL="2057400" indent="-228600" algn="ctr" rtl="0" eaLnBrk="1" fontAlgn="base" hangingPunct="1">
        <a:spcBef>
          <a:spcPct val="20000"/>
        </a:spcBef>
        <a:spcAft>
          <a:spcPct val="0"/>
        </a:spcAft>
        <a:buClr>
          <a:srgbClr val="91002C"/>
        </a:buClr>
        <a:buSzPct val="80000"/>
        <a:buFont typeface="Wingdings" pitchFamily="2" charset="2"/>
        <a:buChar char="v"/>
        <a:defRPr sz="2600">
          <a:solidFill>
            <a:srgbClr val="605D5C"/>
          </a:solidFill>
          <a:latin typeface="Arial" charset="0"/>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oleObject" Target="../embeddings/oleObject10.bin"/><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oleObject" Target="../embeddings/Microsoft_Office_Excel_Chart1.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oleObject" Target="../embeddings/Microsoft_Office_Excel_Chart2.xls"/></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hyperlink" Target="http://nzt.lt/go.php/eng/IM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finmin.lrv.lt/lt/" TargetMode="Externa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3494" y="87154"/>
            <a:ext cx="9144000" cy="68580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lt-LT" b="1">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4271963"/>
            <a:ext cx="9170988" cy="8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076" name="Object 8"/>
          <p:cNvGraphicFramePr>
            <a:graphicFrameLocks noChangeAspect="1"/>
          </p:cNvGraphicFramePr>
          <p:nvPr/>
        </p:nvGraphicFramePr>
        <p:xfrm>
          <a:off x="3643313" y="5002213"/>
          <a:ext cx="1841500" cy="1160462"/>
        </p:xfrm>
        <a:graphic>
          <a:graphicData uri="http://schemas.openxmlformats.org/presentationml/2006/ole">
            <p:oleObj spid="_x0000_s3110" name="Photo Editor Photo" r:id="rId5" imgW="5772956" imgH="3638095" progId="">
              <p:embed/>
            </p:oleObj>
          </a:graphicData>
        </a:graphic>
      </p:graphicFrame>
      <p:sp>
        <p:nvSpPr>
          <p:cNvPr id="3077" name="Title 1"/>
          <p:cNvSpPr>
            <a:spLocks noGrp="1"/>
          </p:cNvSpPr>
          <p:nvPr/>
        </p:nvSpPr>
        <p:spPr bwMode="auto">
          <a:xfrm>
            <a:off x="395111" y="1478845"/>
            <a:ext cx="8545689" cy="1365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lstStyle>
            <a:lvl1pPr eaLnBrk="0" hangingPunct="0">
              <a:defRPr sz="1200">
                <a:solidFill>
                  <a:srgbClr val="660033"/>
                </a:solidFill>
                <a:latin typeface="Arial" charset="0"/>
              </a:defRPr>
            </a:lvl1pPr>
            <a:lvl2pPr marL="742950" indent="-285750" eaLnBrk="0" hangingPunct="0">
              <a:defRPr sz="1200">
                <a:solidFill>
                  <a:srgbClr val="660033"/>
                </a:solidFill>
                <a:latin typeface="Arial" charset="0"/>
              </a:defRPr>
            </a:lvl2pPr>
            <a:lvl3pPr marL="1143000" indent="-228600" eaLnBrk="0" hangingPunct="0">
              <a:defRPr sz="1200">
                <a:solidFill>
                  <a:srgbClr val="660033"/>
                </a:solidFill>
                <a:latin typeface="Arial" charset="0"/>
              </a:defRPr>
            </a:lvl3pPr>
            <a:lvl4pPr marL="1600200" indent="-228600" eaLnBrk="0" hangingPunct="0">
              <a:defRPr sz="1200">
                <a:solidFill>
                  <a:srgbClr val="660033"/>
                </a:solidFill>
                <a:latin typeface="Arial" charset="0"/>
              </a:defRPr>
            </a:lvl4pPr>
            <a:lvl5pPr marL="2057400" indent="-228600" eaLnBrk="0" hangingPunct="0">
              <a:defRPr sz="1200">
                <a:solidFill>
                  <a:srgbClr val="660033"/>
                </a:solidFill>
                <a:latin typeface="Arial" charset="0"/>
              </a:defRPr>
            </a:lvl5pPr>
            <a:lvl6pPr marL="2514600" indent="-228600" algn="ctr" eaLnBrk="0" fontAlgn="base" hangingPunct="0">
              <a:spcBef>
                <a:spcPct val="0"/>
              </a:spcBef>
              <a:spcAft>
                <a:spcPts val="13"/>
              </a:spcAft>
              <a:defRPr sz="1200">
                <a:solidFill>
                  <a:srgbClr val="660033"/>
                </a:solidFill>
                <a:latin typeface="Arial" charset="0"/>
              </a:defRPr>
            </a:lvl6pPr>
            <a:lvl7pPr marL="2971800" indent="-228600" algn="ctr" eaLnBrk="0" fontAlgn="base" hangingPunct="0">
              <a:spcBef>
                <a:spcPct val="0"/>
              </a:spcBef>
              <a:spcAft>
                <a:spcPts val="13"/>
              </a:spcAft>
              <a:defRPr sz="1200">
                <a:solidFill>
                  <a:srgbClr val="660033"/>
                </a:solidFill>
                <a:latin typeface="Arial" charset="0"/>
              </a:defRPr>
            </a:lvl7pPr>
            <a:lvl8pPr marL="3429000" indent="-228600" algn="ctr" eaLnBrk="0" fontAlgn="base" hangingPunct="0">
              <a:spcBef>
                <a:spcPct val="0"/>
              </a:spcBef>
              <a:spcAft>
                <a:spcPts val="13"/>
              </a:spcAft>
              <a:defRPr sz="1200">
                <a:solidFill>
                  <a:srgbClr val="660033"/>
                </a:solidFill>
                <a:latin typeface="Arial" charset="0"/>
              </a:defRPr>
            </a:lvl8pPr>
            <a:lvl9pPr marL="3886200" indent="-228600" algn="ctr" eaLnBrk="0" fontAlgn="base" hangingPunct="0">
              <a:spcBef>
                <a:spcPct val="0"/>
              </a:spcBef>
              <a:spcAft>
                <a:spcPts val="13"/>
              </a:spcAft>
              <a:defRPr sz="1200">
                <a:solidFill>
                  <a:srgbClr val="660033"/>
                </a:solidFill>
                <a:latin typeface="Arial" charset="0"/>
              </a:defRPr>
            </a:lvl9pPr>
          </a:lstStyle>
          <a:p>
            <a:pPr lvl="1">
              <a:spcBef>
                <a:spcPct val="50000"/>
              </a:spcBef>
              <a:spcAft>
                <a:spcPct val="0"/>
              </a:spcAft>
            </a:pPr>
            <a:r>
              <a:rPr lang="en-US" sz="2800" b="1" dirty="0" smtClean="0">
                <a:solidFill>
                  <a:schemeClr val="accent4">
                    <a:lumMod val="50000"/>
                  </a:schemeClr>
                </a:solidFill>
              </a:rPr>
              <a:t>The Lithuania State Land Cadastre and Register and the Development of Property Taxation</a:t>
            </a:r>
            <a:endParaRPr lang="en-GB" altLang="lt-LT" sz="2800" b="1" dirty="0">
              <a:solidFill>
                <a:schemeClr val="accent4">
                  <a:lumMod val="50000"/>
                </a:schemeClr>
              </a:solidFill>
              <a:cs typeface="Times New Roman" pitchFamily="18" charset="0"/>
            </a:endParaRPr>
          </a:p>
        </p:txBody>
      </p:sp>
      <p:sp>
        <p:nvSpPr>
          <p:cNvPr id="3078" name="Subtitle 2"/>
          <p:cNvSpPr>
            <a:spLocks noGrp="1"/>
          </p:cNvSpPr>
          <p:nvPr/>
        </p:nvSpPr>
        <p:spPr bwMode="auto">
          <a:xfrm>
            <a:off x="1651699" y="3172178"/>
            <a:ext cx="6400800" cy="7337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660033"/>
                </a:solidFill>
                <a:latin typeface="Arial" charset="0"/>
              </a:defRPr>
            </a:lvl1pPr>
            <a:lvl2pPr marL="742950" indent="-285750" eaLnBrk="0" hangingPunct="0">
              <a:defRPr sz="1200">
                <a:solidFill>
                  <a:srgbClr val="660033"/>
                </a:solidFill>
                <a:latin typeface="Arial" charset="0"/>
              </a:defRPr>
            </a:lvl2pPr>
            <a:lvl3pPr marL="1143000" indent="-228600" eaLnBrk="0" hangingPunct="0">
              <a:defRPr sz="1200">
                <a:solidFill>
                  <a:srgbClr val="660033"/>
                </a:solidFill>
                <a:latin typeface="Arial" charset="0"/>
              </a:defRPr>
            </a:lvl3pPr>
            <a:lvl4pPr marL="1600200" indent="-228600" eaLnBrk="0" hangingPunct="0">
              <a:defRPr sz="1200">
                <a:solidFill>
                  <a:srgbClr val="660033"/>
                </a:solidFill>
                <a:latin typeface="Arial" charset="0"/>
              </a:defRPr>
            </a:lvl4pPr>
            <a:lvl5pPr marL="2057400" indent="-228600" eaLnBrk="0" hangingPunct="0">
              <a:defRPr sz="1200">
                <a:solidFill>
                  <a:srgbClr val="660033"/>
                </a:solidFill>
                <a:latin typeface="Arial" charset="0"/>
              </a:defRPr>
            </a:lvl5pPr>
            <a:lvl6pPr marL="2514600" indent="-228600" algn="ctr" eaLnBrk="0" fontAlgn="base" hangingPunct="0">
              <a:spcBef>
                <a:spcPct val="0"/>
              </a:spcBef>
              <a:spcAft>
                <a:spcPts val="13"/>
              </a:spcAft>
              <a:defRPr sz="1200">
                <a:solidFill>
                  <a:srgbClr val="660033"/>
                </a:solidFill>
                <a:latin typeface="Arial" charset="0"/>
              </a:defRPr>
            </a:lvl6pPr>
            <a:lvl7pPr marL="2971800" indent="-228600" algn="ctr" eaLnBrk="0" fontAlgn="base" hangingPunct="0">
              <a:spcBef>
                <a:spcPct val="0"/>
              </a:spcBef>
              <a:spcAft>
                <a:spcPts val="13"/>
              </a:spcAft>
              <a:defRPr sz="1200">
                <a:solidFill>
                  <a:srgbClr val="660033"/>
                </a:solidFill>
                <a:latin typeface="Arial" charset="0"/>
              </a:defRPr>
            </a:lvl7pPr>
            <a:lvl8pPr marL="3429000" indent="-228600" algn="ctr" eaLnBrk="0" fontAlgn="base" hangingPunct="0">
              <a:spcBef>
                <a:spcPct val="0"/>
              </a:spcBef>
              <a:spcAft>
                <a:spcPts val="13"/>
              </a:spcAft>
              <a:defRPr sz="1200">
                <a:solidFill>
                  <a:srgbClr val="660033"/>
                </a:solidFill>
                <a:latin typeface="Arial" charset="0"/>
              </a:defRPr>
            </a:lvl8pPr>
            <a:lvl9pPr marL="3886200" indent="-228600" algn="ctr" eaLnBrk="0" fontAlgn="base" hangingPunct="0">
              <a:spcBef>
                <a:spcPct val="0"/>
              </a:spcBef>
              <a:spcAft>
                <a:spcPts val="13"/>
              </a:spcAft>
              <a:defRPr sz="1200">
                <a:solidFill>
                  <a:srgbClr val="660033"/>
                </a:solidFill>
                <a:latin typeface="Arial" charset="0"/>
              </a:defRPr>
            </a:lvl9pPr>
          </a:lstStyle>
          <a:p>
            <a:pPr eaLnBrk="1" hangingPunct="1">
              <a:spcAft>
                <a:spcPct val="0"/>
              </a:spcAft>
            </a:pPr>
            <a:r>
              <a:rPr lang="en-GB" altLang="lt-LT" sz="1800" dirty="0">
                <a:solidFill>
                  <a:srgbClr val="605D5C"/>
                </a:solidFill>
                <a:cs typeface="Times New Roman" pitchFamily="18" charset="0"/>
              </a:rPr>
              <a:t> </a:t>
            </a:r>
            <a:r>
              <a:rPr lang="en-GB" altLang="lt-LT" sz="1800" b="1" dirty="0">
                <a:solidFill>
                  <a:srgbClr val="605D5C"/>
                </a:solidFill>
                <a:cs typeface="Times New Roman" pitchFamily="18" charset="0"/>
              </a:rPr>
              <a:t>Albina </a:t>
            </a:r>
            <a:r>
              <a:rPr lang="en-GB" altLang="lt-LT" sz="1800" b="1" dirty="0" err="1">
                <a:solidFill>
                  <a:srgbClr val="605D5C"/>
                </a:solidFill>
                <a:cs typeface="Times New Roman" pitchFamily="18" charset="0"/>
              </a:rPr>
              <a:t>Aleksiene</a:t>
            </a:r>
            <a:r>
              <a:rPr lang="en-GB" altLang="lt-LT" sz="1800" b="1" dirty="0" smtClean="0">
                <a:solidFill>
                  <a:srgbClr val="605D5C"/>
                </a:solidFill>
                <a:cs typeface="Times New Roman" pitchFamily="18" charset="0"/>
              </a:rPr>
              <a:t>, MRICS</a:t>
            </a:r>
            <a:endParaRPr lang="lt-LT" altLang="lt-LT" sz="1800" dirty="0">
              <a:solidFill>
                <a:srgbClr val="605D5C"/>
              </a:solidFill>
            </a:endParaRPr>
          </a:p>
          <a:p>
            <a:pPr eaLnBrk="1" hangingPunct="1">
              <a:spcAft>
                <a:spcPct val="0"/>
              </a:spcAft>
            </a:pPr>
            <a:r>
              <a:rPr lang="en-US" altLang="lt-LT" sz="1800" dirty="0" smtClean="0">
                <a:solidFill>
                  <a:srgbClr val="605D5C"/>
                </a:solidFill>
              </a:rPr>
              <a:t>State Enterprise Centre of Registers, Lithuania</a:t>
            </a:r>
            <a:endParaRPr lang="lt-LT" altLang="lt-LT" sz="1800" dirty="0">
              <a:solidFill>
                <a:srgbClr val="605D5C"/>
              </a:solidFill>
            </a:endParaRPr>
          </a:p>
        </p:txBody>
      </p:sp>
      <p:sp>
        <p:nvSpPr>
          <p:cNvPr id="2" name="TextBox 1"/>
          <p:cNvSpPr txBox="1"/>
          <p:nvPr/>
        </p:nvSpPr>
        <p:spPr>
          <a:xfrm>
            <a:off x="704850" y="115729"/>
            <a:ext cx="7858125" cy="92333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smtClean="0">
                <a:solidFill>
                  <a:schemeClr val="accent4">
                    <a:lumMod val="50000"/>
                  </a:schemeClr>
                </a:solidFill>
              </a:rPr>
              <a:t>Property Valuation Workshop</a:t>
            </a:r>
          </a:p>
          <a:p>
            <a:r>
              <a:rPr lang="en-GB" sz="1400" dirty="0" smtClean="0">
                <a:solidFill>
                  <a:schemeClr val="accent4">
                    <a:lumMod val="50000"/>
                  </a:schemeClr>
                </a:solidFill>
              </a:rPr>
              <a:t>General Directorate of Land Registry and Cadastre (TKGM; </a:t>
            </a:r>
            <a:r>
              <a:rPr lang="en-GB" sz="1400" dirty="0" err="1" smtClean="0">
                <a:solidFill>
                  <a:schemeClr val="accent4">
                    <a:lumMod val="50000"/>
                  </a:schemeClr>
                </a:solidFill>
              </a:rPr>
              <a:t>Tapu</a:t>
            </a:r>
            <a:r>
              <a:rPr lang="en-GB" sz="1400" dirty="0" smtClean="0">
                <a:solidFill>
                  <a:schemeClr val="accent4">
                    <a:lumMod val="50000"/>
                  </a:schemeClr>
                </a:solidFill>
              </a:rPr>
              <a:t> </a:t>
            </a:r>
            <a:r>
              <a:rPr lang="en-GB" sz="1400" dirty="0" err="1" smtClean="0">
                <a:solidFill>
                  <a:schemeClr val="accent4">
                    <a:lumMod val="50000"/>
                  </a:schemeClr>
                </a:solidFill>
              </a:rPr>
              <a:t>ve</a:t>
            </a:r>
            <a:r>
              <a:rPr lang="en-GB" sz="1400" dirty="0" smtClean="0">
                <a:solidFill>
                  <a:schemeClr val="accent4">
                    <a:lumMod val="50000"/>
                  </a:schemeClr>
                </a:solidFill>
              </a:rPr>
              <a:t> </a:t>
            </a:r>
            <a:r>
              <a:rPr lang="en-GB" sz="1400" dirty="0" err="1" smtClean="0">
                <a:solidFill>
                  <a:schemeClr val="accent4">
                    <a:lumMod val="50000"/>
                  </a:schemeClr>
                </a:solidFill>
              </a:rPr>
              <a:t>Kadastro</a:t>
            </a:r>
            <a:r>
              <a:rPr lang="en-GB" sz="1400" dirty="0" smtClean="0">
                <a:solidFill>
                  <a:schemeClr val="accent4">
                    <a:lumMod val="50000"/>
                  </a:schemeClr>
                </a:solidFill>
              </a:rPr>
              <a:t> </a:t>
            </a:r>
            <a:r>
              <a:rPr lang="en-GB" sz="1400" dirty="0" err="1" smtClean="0">
                <a:solidFill>
                  <a:schemeClr val="accent4">
                    <a:lumMod val="50000"/>
                  </a:schemeClr>
                </a:solidFill>
              </a:rPr>
              <a:t>Genel</a:t>
            </a:r>
            <a:r>
              <a:rPr lang="en-GB" sz="1400" dirty="0" smtClean="0">
                <a:solidFill>
                  <a:schemeClr val="accent4">
                    <a:lumMod val="50000"/>
                  </a:schemeClr>
                </a:solidFill>
              </a:rPr>
              <a:t> </a:t>
            </a:r>
            <a:r>
              <a:rPr lang="en-GB" sz="1400" dirty="0" err="1" smtClean="0">
                <a:solidFill>
                  <a:schemeClr val="accent4">
                    <a:lumMod val="50000"/>
                  </a:schemeClr>
                </a:solidFill>
              </a:rPr>
              <a:t>Müdürlüğü</a:t>
            </a:r>
            <a:r>
              <a:rPr lang="en-GB" sz="1400" dirty="0" smtClean="0">
                <a:solidFill>
                  <a:schemeClr val="accent4">
                    <a:lumMod val="50000"/>
                  </a:schemeClr>
                </a:solidFill>
              </a:rPr>
              <a:t>)</a:t>
            </a:r>
            <a:endParaRPr lang="lt-LT" sz="1400" dirty="0">
              <a:solidFill>
                <a:schemeClr val="accent4">
                  <a:lumMod val="50000"/>
                </a:schemeClr>
              </a:solidFill>
            </a:endParaRPr>
          </a:p>
          <a:p>
            <a:r>
              <a:rPr lang="en-US" sz="1400" dirty="0" smtClean="0">
                <a:solidFill>
                  <a:schemeClr val="accent4">
                    <a:lumMod val="50000"/>
                  </a:schemeClr>
                </a:solidFill>
              </a:rPr>
              <a:t>27 February </a:t>
            </a:r>
            <a:r>
              <a:rPr lang="en-US" sz="1400" dirty="0" smtClean="0">
                <a:solidFill>
                  <a:schemeClr val="accent4">
                    <a:lumMod val="50000"/>
                  </a:schemeClr>
                </a:solidFill>
              </a:rPr>
              <a:t>- 2 </a:t>
            </a:r>
            <a:r>
              <a:rPr lang="en-US" sz="1400" dirty="0" smtClean="0">
                <a:solidFill>
                  <a:schemeClr val="accent4">
                    <a:lumMod val="50000"/>
                  </a:schemeClr>
                </a:solidFill>
              </a:rPr>
              <a:t>March, </a:t>
            </a:r>
            <a:r>
              <a:rPr lang="en-US" sz="1400" dirty="0" smtClean="0">
                <a:solidFill>
                  <a:schemeClr val="accent4">
                    <a:lumMod val="50000"/>
                  </a:schemeClr>
                </a:solidFill>
              </a:rPr>
              <a:t>2017, </a:t>
            </a:r>
            <a:r>
              <a:rPr lang="en-US" sz="1400" dirty="0" err="1" smtClean="0">
                <a:solidFill>
                  <a:schemeClr val="accent4">
                    <a:lumMod val="50000"/>
                  </a:schemeClr>
                </a:solidFill>
              </a:rPr>
              <a:t>İzmir</a:t>
            </a:r>
            <a:r>
              <a:rPr lang="en-US" sz="1400" dirty="0" smtClean="0">
                <a:solidFill>
                  <a:schemeClr val="accent4">
                    <a:lumMod val="50000"/>
                  </a:schemeClr>
                </a:solidFill>
              </a:rPr>
              <a:t>, Turkey</a:t>
            </a:r>
            <a:endParaRPr lang="lt-LT" sz="1400" dirty="0">
              <a:solidFill>
                <a:schemeClr val="accent4">
                  <a:lumMod val="50000"/>
                </a:schemeClr>
              </a:solidFill>
            </a:endParaRPr>
          </a:p>
          <a:p>
            <a:endParaRPr lang="lt-L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sz="quarter" idx="10"/>
          </p:nvPr>
        </p:nvSpPr>
        <p:spPr bwMode="auto">
          <a:xfrm>
            <a:off x="457200" y="190500"/>
            <a:ext cx="8474075" cy="4064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altLang="lt-LT" sz="2400" dirty="0" smtClean="0"/>
              <a:t>Shifting to Market Based Values (Structures - 2006)</a:t>
            </a:r>
            <a:endParaRPr lang="lt-LT" altLang="lt-LT" sz="2400" dirty="0" smtClean="0"/>
          </a:p>
        </p:txBody>
      </p:sp>
      <p:sp>
        <p:nvSpPr>
          <p:cNvPr id="15363" name="TextBox 1"/>
          <p:cNvSpPr txBox="1">
            <a:spLocks noChangeArrowheads="1"/>
          </p:cNvSpPr>
          <p:nvPr/>
        </p:nvSpPr>
        <p:spPr bwMode="auto">
          <a:xfrm>
            <a:off x="733425" y="5135563"/>
            <a:ext cx="3243263" cy="1200150"/>
          </a:xfrm>
          <a:prstGeom prst="rect">
            <a:avLst/>
          </a:prstGeom>
          <a:noFill/>
          <a:ln w="9525">
            <a:noFill/>
            <a:miter lim="800000"/>
            <a:headEnd/>
            <a:tailEnd/>
          </a:ln>
        </p:spPr>
        <p:txBody>
          <a:bodyPr>
            <a:spAutoFit/>
          </a:bodyPr>
          <a:lstStyle/>
          <a:p>
            <a:pPr eaLnBrk="1" hangingPunct="1"/>
            <a:r>
              <a:rPr lang="en-US" altLang="lt-LT"/>
              <a:t>Appeals</a:t>
            </a:r>
            <a:r>
              <a:rPr lang="lt-LT" altLang="lt-LT"/>
              <a:t>:</a:t>
            </a:r>
            <a:endParaRPr lang="en-US" altLang="lt-LT"/>
          </a:p>
          <a:p>
            <a:pPr eaLnBrk="1" hangingPunct="1"/>
            <a:r>
              <a:rPr lang="en-US" altLang="lt-LT"/>
              <a:t>2006 – </a:t>
            </a:r>
            <a:r>
              <a:rPr lang="en-US" altLang="lt-LT">
                <a:solidFill>
                  <a:srgbClr val="FF0000"/>
                </a:solidFill>
              </a:rPr>
              <a:t>1335</a:t>
            </a:r>
            <a:r>
              <a:rPr lang="en-US" altLang="lt-LT"/>
              <a:t> reports;</a:t>
            </a:r>
          </a:p>
          <a:p>
            <a:pPr eaLnBrk="1" hangingPunct="1"/>
            <a:r>
              <a:rPr lang="en-US" altLang="lt-LT"/>
              <a:t>2011 – </a:t>
            </a:r>
            <a:r>
              <a:rPr lang="en-US" altLang="lt-LT">
                <a:solidFill>
                  <a:srgbClr val="FF0000"/>
                </a:solidFill>
              </a:rPr>
              <a:t>247</a:t>
            </a:r>
            <a:r>
              <a:rPr lang="en-US" altLang="lt-LT"/>
              <a:t> reports;</a:t>
            </a:r>
          </a:p>
          <a:p>
            <a:pPr eaLnBrk="1" hangingPunct="1"/>
            <a:r>
              <a:rPr lang="en-US" altLang="lt-LT"/>
              <a:t>2016 – </a:t>
            </a:r>
            <a:r>
              <a:rPr lang="en-US" altLang="lt-LT">
                <a:solidFill>
                  <a:srgbClr val="FF0000"/>
                </a:solidFill>
              </a:rPr>
              <a:t>30</a:t>
            </a:r>
            <a:r>
              <a:rPr lang="en-US" altLang="lt-LT"/>
              <a:t> reports.</a:t>
            </a:r>
            <a:endParaRPr lang="lt-LT" altLang="lt-LT"/>
          </a:p>
        </p:txBody>
      </p:sp>
      <p:graphicFrame>
        <p:nvGraphicFramePr>
          <p:cNvPr id="15364" name="Chart 4"/>
          <p:cNvGraphicFramePr>
            <a:graphicFrameLocks/>
          </p:cNvGraphicFramePr>
          <p:nvPr/>
        </p:nvGraphicFramePr>
        <p:xfrm>
          <a:off x="320675" y="722313"/>
          <a:ext cx="8440738" cy="4745037"/>
        </p:xfrm>
        <a:graphic>
          <a:graphicData uri="http://schemas.openxmlformats.org/presentationml/2006/ole">
            <p:oleObj spid="_x0000_s172034" name="Chart" r:id="rId4" imgW="8449788" imgH="4749196" progId="Excel.Char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Content Placeholder 7"/>
          <p:cNvGraphicFramePr>
            <a:graphicFrameLocks noGrp="1"/>
          </p:cNvGraphicFramePr>
          <p:nvPr>
            <p:ph sz="half" idx="1"/>
          </p:nvPr>
        </p:nvGraphicFramePr>
        <p:xfrm>
          <a:off x="296863" y="655638"/>
          <a:ext cx="8269287" cy="4546600"/>
        </p:xfrm>
        <a:graphic>
          <a:graphicData uri="http://schemas.openxmlformats.org/presentationml/2006/ole">
            <p:oleObj spid="_x0000_s173058" name="Chart" r:id="rId4" imgW="8279086" imgH="4554107" progId="Excel.Chart.8">
              <p:embed/>
            </p:oleObj>
          </a:graphicData>
        </a:graphic>
      </p:graphicFrame>
      <p:sp>
        <p:nvSpPr>
          <p:cNvPr id="16387" name="Antrinis pavadinimas 2"/>
          <p:cNvSpPr>
            <a:spLocks noGrp="1"/>
          </p:cNvSpPr>
          <p:nvPr>
            <p:ph type="subTitle" sz="quarter" idx="10"/>
          </p:nvPr>
        </p:nvSpPr>
        <p:spPr bwMode="auto">
          <a:xfrm>
            <a:off x="457200" y="190500"/>
            <a:ext cx="8242300" cy="4064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altLang="lt-LT" sz="2800" dirty="0" smtClean="0"/>
              <a:t>Shifting To Market Based Values (Land - 2013)</a:t>
            </a:r>
            <a:endParaRPr lang="lt-LT" altLang="lt-LT" sz="2800" dirty="0" smtClean="0"/>
          </a:p>
        </p:txBody>
      </p:sp>
      <p:sp>
        <p:nvSpPr>
          <p:cNvPr id="16388" name="TextBox 4"/>
          <p:cNvSpPr txBox="1">
            <a:spLocks noChangeArrowheads="1"/>
          </p:cNvSpPr>
          <p:nvPr/>
        </p:nvSpPr>
        <p:spPr bwMode="auto">
          <a:xfrm>
            <a:off x="733425" y="4976813"/>
            <a:ext cx="2419350" cy="1477962"/>
          </a:xfrm>
          <a:prstGeom prst="rect">
            <a:avLst/>
          </a:prstGeom>
          <a:noFill/>
          <a:ln w="9525">
            <a:noFill/>
            <a:miter lim="800000"/>
            <a:headEnd/>
            <a:tailEnd/>
          </a:ln>
        </p:spPr>
        <p:txBody>
          <a:bodyPr>
            <a:spAutoFit/>
          </a:bodyPr>
          <a:lstStyle/>
          <a:p>
            <a:pPr eaLnBrk="1" hangingPunct="1"/>
            <a:r>
              <a:rPr lang="en-US" altLang="lt-LT"/>
              <a:t>Appeals</a:t>
            </a:r>
            <a:r>
              <a:rPr lang="lt-LT" altLang="lt-LT"/>
              <a:t>:</a:t>
            </a:r>
            <a:endParaRPr lang="en-US" altLang="lt-LT"/>
          </a:p>
          <a:p>
            <a:pPr eaLnBrk="1" hangingPunct="1"/>
            <a:r>
              <a:rPr lang="en-US" altLang="lt-LT"/>
              <a:t>2013 – </a:t>
            </a:r>
            <a:r>
              <a:rPr lang="en-US" altLang="lt-LT">
                <a:solidFill>
                  <a:srgbClr val="FF0000"/>
                </a:solidFill>
              </a:rPr>
              <a:t>28</a:t>
            </a:r>
            <a:r>
              <a:rPr lang="en-US" altLang="lt-LT"/>
              <a:t> reports</a:t>
            </a:r>
          </a:p>
          <a:p>
            <a:pPr eaLnBrk="1" hangingPunct="1"/>
            <a:r>
              <a:rPr lang="en-US" altLang="lt-LT"/>
              <a:t>2014 – </a:t>
            </a:r>
            <a:r>
              <a:rPr lang="en-US" altLang="lt-LT">
                <a:solidFill>
                  <a:srgbClr val="FF0000"/>
                </a:solidFill>
              </a:rPr>
              <a:t>4</a:t>
            </a:r>
            <a:r>
              <a:rPr lang="en-US" altLang="lt-LT"/>
              <a:t> reports</a:t>
            </a:r>
          </a:p>
          <a:p>
            <a:pPr eaLnBrk="1" hangingPunct="1"/>
            <a:r>
              <a:rPr lang="en-US" altLang="lt-LT"/>
              <a:t>2015 – </a:t>
            </a:r>
            <a:r>
              <a:rPr lang="en-US" altLang="lt-LT">
                <a:solidFill>
                  <a:srgbClr val="FF0000"/>
                </a:solidFill>
              </a:rPr>
              <a:t>4</a:t>
            </a:r>
            <a:r>
              <a:rPr lang="en-US" altLang="lt-LT"/>
              <a:t> reports</a:t>
            </a:r>
          </a:p>
          <a:p>
            <a:pPr eaLnBrk="1" hangingPunct="1"/>
            <a:r>
              <a:rPr lang="en-US" altLang="lt-LT"/>
              <a:t>2016 – </a:t>
            </a:r>
            <a:r>
              <a:rPr lang="en-US" altLang="lt-LT">
                <a:solidFill>
                  <a:srgbClr val="FF0000"/>
                </a:solidFill>
              </a:rPr>
              <a:t>5</a:t>
            </a:r>
            <a:r>
              <a:rPr lang="en-US" altLang="lt-LT"/>
              <a:t> reports </a:t>
            </a:r>
          </a:p>
        </p:txBody>
      </p:sp>
      <p:sp>
        <p:nvSpPr>
          <p:cNvPr id="2" name="Rectangle 1"/>
          <p:cNvSpPr/>
          <p:nvPr/>
        </p:nvSpPr>
        <p:spPr>
          <a:xfrm>
            <a:off x="3013075" y="5392738"/>
            <a:ext cx="2649538" cy="820737"/>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altLang="lt-LT" dirty="0">
                <a:solidFill>
                  <a:srgbClr val="FF0000"/>
                </a:solidFill>
              </a:rPr>
              <a:t>(4-year transition period to reduce taxable value)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398815" y="4319146"/>
            <a:ext cx="2160587" cy="842963"/>
            <a:chOff x="3707" y="860"/>
            <a:chExt cx="1361" cy="531"/>
          </a:xfrm>
        </p:grpSpPr>
        <p:sp>
          <p:nvSpPr>
            <p:cNvPr id="3098" name="AutoShape 9"/>
            <p:cNvSpPr>
              <a:spLocks noChangeArrowheads="1"/>
            </p:cNvSpPr>
            <p:nvPr/>
          </p:nvSpPr>
          <p:spPr bwMode="auto">
            <a:xfrm>
              <a:off x="3707" y="860"/>
              <a:ext cx="1361" cy="531"/>
            </a:xfrm>
            <a:prstGeom prst="roundRect">
              <a:avLst>
                <a:gd name="adj" fmla="val 16667"/>
              </a:avLst>
            </a:prstGeom>
            <a:solidFill>
              <a:srgbClr val="E4E7D5"/>
            </a:solidFill>
            <a:ln w="9525">
              <a:solidFill>
                <a:srgbClr val="969696"/>
              </a:solidFill>
              <a:round/>
              <a:headEnd/>
              <a:tailEnd/>
            </a:ln>
            <a:effectLst/>
          </p:spPr>
          <p:txBody>
            <a:bodyPr wrap="none" anchor="ctr"/>
            <a:lstStyle/>
            <a:p>
              <a:endParaRPr lang="ru-RU" altLang="ru-RU"/>
            </a:p>
          </p:txBody>
        </p:sp>
        <p:sp>
          <p:nvSpPr>
            <p:cNvPr id="3099" name="Text Box 10"/>
            <p:cNvSpPr txBox="1">
              <a:spLocks noChangeArrowheads="1"/>
            </p:cNvSpPr>
            <p:nvPr/>
          </p:nvSpPr>
          <p:spPr bwMode="auto">
            <a:xfrm>
              <a:off x="3767" y="988"/>
              <a:ext cx="1241" cy="288"/>
            </a:xfrm>
            <a:prstGeom prst="rect">
              <a:avLst/>
            </a:prstGeom>
            <a:noFill/>
            <a:ln w="9525">
              <a:noFill/>
              <a:miter lim="800000"/>
              <a:headEnd/>
              <a:tailEnd/>
            </a:ln>
            <a:effectLst/>
          </p:spPr>
          <p:txBody>
            <a:bodyPr>
              <a:spAutoFit/>
            </a:bodyPr>
            <a:lstStyle/>
            <a:p>
              <a:pPr algn="ctr"/>
              <a:r>
                <a:rPr lang="lt-LT" altLang="ru-RU" sz="1200" b="1" dirty="0">
                  <a:solidFill>
                    <a:srgbClr val="4D4D4D"/>
                  </a:solidFill>
                  <a:latin typeface="Arial" pitchFamily="34" charset="0"/>
                </a:rPr>
                <a:t>POPULATION REGISTER</a:t>
              </a:r>
              <a:endParaRPr lang="en-GB" altLang="ru-RU" sz="1200" b="1" dirty="0">
                <a:solidFill>
                  <a:srgbClr val="4D4D4D"/>
                </a:solidFill>
                <a:latin typeface="Arial" pitchFamily="34" charset="0"/>
              </a:endParaRPr>
            </a:p>
          </p:txBody>
        </p:sp>
      </p:grpSp>
      <p:sp>
        <p:nvSpPr>
          <p:cNvPr id="3075" name="Text Box 11"/>
          <p:cNvSpPr txBox="1">
            <a:spLocks noChangeArrowheads="1"/>
          </p:cNvSpPr>
          <p:nvPr/>
        </p:nvSpPr>
        <p:spPr bwMode="auto">
          <a:xfrm>
            <a:off x="3670300" y="2997200"/>
            <a:ext cx="1892300" cy="366713"/>
          </a:xfrm>
          <a:prstGeom prst="rect">
            <a:avLst/>
          </a:prstGeom>
          <a:noFill/>
          <a:ln w="9525">
            <a:noFill/>
            <a:miter lim="800000"/>
            <a:headEnd/>
            <a:tailEnd/>
          </a:ln>
          <a:effectLst/>
        </p:spPr>
        <p:txBody>
          <a:bodyPr>
            <a:spAutoFit/>
          </a:bodyPr>
          <a:lstStyle/>
          <a:p>
            <a:pPr>
              <a:spcBef>
                <a:spcPct val="50000"/>
              </a:spcBef>
            </a:pPr>
            <a:endParaRPr lang="ru-RU" altLang="ru-RU" b="0">
              <a:solidFill>
                <a:schemeClr val="tx1"/>
              </a:solidFill>
              <a:latin typeface="Tahoma" pitchFamily="34" charset="0"/>
            </a:endParaRPr>
          </a:p>
        </p:txBody>
      </p:sp>
      <p:sp>
        <p:nvSpPr>
          <p:cNvPr id="3076" name="Text Box 12"/>
          <p:cNvSpPr txBox="1">
            <a:spLocks noChangeArrowheads="1"/>
          </p:cNvSpPr>
          <p:nvPr/>
        </p:nvSpPr>
        <p:spPr bwMode="auto">
          <a:xfrm>
            <a:off x="3683000" y="3035300"/>
            <a:ext cx="1854200" cy="366713"/>
          </a:xfrm>
          <a:prstGeom prst="rect">
            <a:avLst/>
          </a:prstGeom>
          <a:noFill/>
          <a:ln w="9525">
            <a:noFill/>
            <a:miter lim="800000"/>
            <a:headEnd/>
            <a:tailEnd/>
          </a:ln>
          <a:effectLst/>
        </p:spPr>
        <p:txBody>
          <a:bodyPr>
            <a:spAutoFit/>
          </a:bodyPr>
          <a:lstStyle/>
          <a:p>
            <a:pPr>
              <a:spcBef>
                <a:spcPct val="50000"/>
              </a:spcBef>
            </a:pPr>
            <a:endParaRPr lang="ru-RU" altLang="ru-RU" b="0">
              <a:solidFill>
                <a:schemeClr val="tx1"/>
              </a:solidFill>
              <a:latin typeface="Arial" pitchFamily="34" charset="0"/>
            </a:endParaRPr>
          </a:p>
        </p:txBody>
      </p:sp>
      <p:sp>
        <p:nvSpPr>
          <p:cNvPr id="3077" name="Text Box 13"/>
          <p:cNvSpPr txBox="1">
            <a:spLocks noChangeArrowheads="1"/>
          </p:cNvSpPr>
          <p:nvPr/>
        </p:nvSpPr>
        <p:spPr bwMode="auto">
          <a:xfrm>
            <a:off x="3683000" y="2935288"/>
            <a:ext cx="1854200" cy="274637"/>
          </a:xfrm>
          <a:prstGeom prst="rect">
            <a:avLst/>
          </a:prstGeom>
          <a:noFill/>
          <a:ln w="9525">
            <a:noFill/>
            <a:miter lim="800000"/>
            <a:headEnd/>
            <a:tailEnd/>
          </a:ln>
          <a:effectLst/>
        </p:spPr>
        <p:txBody>
          <a:bodyPr>
            <a:spAutoFit/>
          </a:bodyPr>
          <a:lstStyle/>
          <a:p>
            <a:pPr algn="ctr">
              <a:spcBef>
                <a:spcPct val="20000"/>
              </a:spcBef>
            </a:pPr>
            <a:endParaRPr lang="ru-RU" altLang="ru-RU" sz="1200">
              <a:latin typeface="Arial" pitchFamily="34" charset="0"/>
              <a:cs typeface="Arial" pitchFamily="34" charset="0"/>
            </a:endParaRPr>
          </a:p>
        </p:txBody>
      </p:sp>
      <p:sp>
        <p:nvSpPr>
          <p:cNvPr id="3079" name="Rectangle 15"/>
          <p:cNvSpPr>
            <a:spLocks noChangeArrowheads="1"/>
          </p:cNvSpPr>
          <p:nvPr/>
        </p:nvSpPr>
        <p:spPr bwMode="auto">
          <a:xfrm>
            <a:off x="312166" y="401320"/>
            <a:ext cx="8447088" cy="746125"/>
          </a:xfrm>
          <a:prstGeom prst="rect">
            <a:avLst/>
          </a:prstGeom>
          <a:noFill/>
          <a:ln w="9525">
            <a:noFill/>
            <a:miter lim="800000"/>
            <a:headEnd/>
            <a:tailEnd/>
          </a:ln>
          <a:effectLst/>
        </p:spPr>
        <p:txBody>
          <a:bodyPr/>
          <a:lstStyle/>
          <a:p>
            <a:pPr algn="r" eaLnBrk="0" hangingPunct="0"/>
            <a:r>
              <a:rPr lang="en-US" altLang="ru-RU" sz="2800" dirty="0" smtClean="0">
                <a:solidFill>
                  <a:schemeClr val="accent4">
                    <a:lumMod val="50000"/>
                  </a:schemeClr>
                </a:solidFill>
                <a:latin typeface="Arial" pitchFamily="34" charset="0"/>
              </a:rPr>
              <a:t>State Enterprise Centre of  Registers</a:t>
            </a:r>
            <a:endParaRPr lang="lt-LT" altLang="ru-RU" sz="2800" dirty="0">
              <a:solidFill>
                <a:schemeClr val="accent4">
                  <a:lumMod val="50000"/>
                </a:schemeClr>
              </a:solidFill>
              <a:latin typeface="Arial" pitchFamily="34" charset="0"/>
            </a:endParaRPr>
          </a:p>
        </p:txBody>
      </p:sp>
      <p:sp>
        <p:nvSpPr>
          <p:cNvPr id="3080" name="Rectangle 25"/>
          <p:cNvSpPr>
            <a:spLocks noChangeArrowheads="1"/>
          </p:cNvSpPr>
          <p:nvPr/>
        </p:nvSpPr>
        <p:spPr bwMode="auto">
          <a:xfrm>
            <a:off x="4333875" y="3205163"/>
            <a:ext cx="9144000" cy="0"/>
          </a:xfrm>
          <a:prstGeom prst="rect">
            <a:avLst/>
          </a:prstGeom>
          <a:noFill/>
          <a:ln w="9525">
            <a:noFill/>
            <a:miter lim="800000"/>
            <a:headEnd/>
            <a:tailEnd/>
          </a:ln>
          <a:effectLst/>
        </p:spPr>
        <p:txBody>
          <a:bodyPr>
            <a:spAutoFit/>
          </a:bodyPr>
          <a:lstStyle/>
          <a:p>
            <a:endParaRPr lang="ru-RU" altLang="ru-RU"/>
          </a:p>
        </p:txBody>
      </p:sp>
      <p:grpSp>
        <p:nvGrpSpPr>
          <p:cNvPr id="3" name="Group 31"/>
          <p:cNvGrpSpPr>
            <a:grpSpLocks/>
          </p:cNvGrpSpPr>
          <p:nvPr/>
        </p:nvGrpSpPr>
        <p:grpSpPr bwMode="auto">
          <a:xfrm>
            <a:off x="398815" y="3315582"/>
            <a:ext cx="2160587" cy="842963"/>
            <a:chOff x="3707" y="2948"/>
            <a:chExt cx="1361" cy="531"/>
          </a:xfrm>
        </p:grpSpPr>
        <p:sp>
          <p:nvSpPr>
            <p:cNvPr id="3095" name="AutoShape 27"/>
            <p:cNvSpPr>
              <a:spLocks noChangeArrowheads="1"/>
            </p:cNvSpPr>
            <p:nvPr/>
          </p:nvSpPr>
          <p:spPr bwMode="auto">
            <a:xfrm>
              <a:off x="3707" y="2948"/>
              <a:ext cx="1361" cy="531"/>
            </a:xfrm>
            <a:prstGeom prst="roundRect">
              <a:avLst>
                <a:gd name="adj" fmla="val 16667"/>
              </a:avLst>
            </a:prstGeom>
            <a:solidFill>
              <a:srgbClr val="E4E7D5"/>
            </a:solidFill>
            <a:ln w="9525">
              <a:solidFill>
                <a:srgbClr val="969696"/>
              </a:solidFill>
              <a:round/>
              <a:headEnd/>
              <a:tailEnd/>
            </a:ln>
            <a:effectLst/>
          </p:spPr>
          <p:txBody>
            <a:bodyPr wrap="none" anchor="ctr"/>
            <a:lstStyle/>
            <a:p>
              <a:endParaRPr lang="ru-RU" altLang="ru-RU"/>
            </a:p>
          </p:txBody>
        </p:sp>
        <p:sp>
          <p:nvSpPr>
            <p:cNvPr id="3096" name="Text Box 28"/>
            <p:cNvSpPr txBox="1">
              <a:spLocks noChangeArrowheads="1"/>
            </p:cNvSpPr>
            <p:nvPr/>
          </p:nvSpPr>
          <p:spPr bwMode="auto">
            <a:xfrm>
              <a:off x="3770" y="3078"/>
              <a:ext cx="802" cy="291"/>
            </a:xfrm>
            <a:prstGeom prst="rect">
              <a:avLst/>
            </a:prstGeom>
            <a:noFill/>
            <a:ln w="9525">
              <a:noFill/>
              <a:miter lim="800000"/>
              <a:headEnd/>
              <a:tailEnd/>
            </a:ln>
            <a:effectLst/>
          </p:spPr>
          <p:txBody>
            <a:bodyPr wrap="square">
              <a:spAutoFit/>
            </a:bodyPr>
            <a:lstStyle/>
            <a:p>
              <a:r>
                <a:rPr lang="lt-LT" altLang="ru-RU" sz="1200" b="1" dirty="0">
                  <a:solidFill>
                    <a:srgbClr val="4D4D4D"/>
                  </a:solidFill>
                  <a:latin typeface="Arial" pitchFamily="34" charset="0"/>
                </a:rPr>
                <a:t>ADDRESS </a:t>
              </a:r>
              <a:endParaRPr lang="en-US" altLang="ru-RU" sz="1200" b="1" dirty="0">
                <a:solidFill>
                  <a:srgbClr val="4D4D4D"/>
                </a:solidFill>
                <a:latin typeface="Arial" pitchFamily="34" charset="0"/>
              </a:endParaRPr>
            </a:p>
            <a:p>
              <a:r>
                <a:rPr lang="lt-LT" altLang="ru-RU" sz="1200" b="1" dirty="0">
                  <a:solidFill>
                    <a:srgbClr val="4D4D4D"/>
                  </a:solidFill>
                  <a:latin typeface="Arial" pitchFamily="34" charset="0"/>
                </a:rPr>
                <a:t>REGISTER</a:t>
              </a:r>
              <a:endParaRPr lang="en-GB" altLang="ru-RU" sz="1200" b="1" dirty="0">
                <a:solidFill>
                  <a:srgbClr val="4D4D4D"/>
                </a:solidFill>
                <a:latin typeface="Arial" pitchFamily="34" charset="0"/>
              </a:endParaRPr>
            </a:p>
          </p:txBody>
        </p:sp>
        <p:graphicFrame>
          <p:nvGraphicFramePr>
            <p:cNvPr id="3097" name="Object 29"/>
            <p:cNvGraphicFramePr>
              <a:graphicFrameLocks noChangeAspect="1"/>
            </p:cNvGraphicFramePr>
            <p:nvPr/>
          </p:nvGraphicFramePr>
          <p:xfrm>
            <a:off x="4577" y="3091"/>
            <a:ext cx="300" cy="282"/>
          </p:xfrm>
          <a:graphic>
            <a:graphicData uri="http://schemas.openxmlformats.org/presentationml/2006/ole">
              <p:oleObj spid="_x0000_s175106" r:id="rId3" imgW="476316" imgH="447856" progId="PBrush">
                <p:embed/>
              </p:oleObj>
            </a:graphicData>
          </a:graphic>
        </p:graphicFrame>
      </p:grpSp>
      <p:sp>
        <p:nvSpPr>
          <p:cNvPr id="3082" name="Text Box 30"/>
          <p:cNvSpPr txBox="1">
            <a:spLocks noChangeArrowheads="1"/>
          </p:cNvSpPr>
          <p:nvPr/>
        </p:nvSpPr>
        <p:spPr bwMode="auto">
          <a:xfrm>
            <a:off x="728487" y="4955822"/>
            <a:ext cx="1506713" cy="246221"/>
          </a:xfrm>
          <a:prstGeom prst="rect">
            <a:avLst/>
          </a:prstGeom>
          <a:noFill/>
          <a:ln w="9525">
            <a:noFill/>
            <a:miter lim="800000"/>
            <a:headEnd/>
            <a:tailEnd/>
          </a:ln>
          <a:effectLst/>
        </p:spPr>
        <p:txBody>
          <a:bodyPr wrap="square">
            <a:spAutoFit/>
          </a:bodyPr>
          <a:lstStyle/>
          <a:p>
            <a:pPr>
              <a:spcBef>
                <a:spcPct val="50000"/>
              </a:spcBef>
            </a:pPr>
            <a:r>
              <a:rPr lang="en-US" altLang="ru-RU" sz="1000" dirty="0"/>
              <a:t>from </a:t>
            </a:r>
            <a:r>
              <a:rPr lang="en-US" altLang="ru-RU" sz="1000" dirty="0" smtClean="0"/>
              <a:t>2014</a:t>
            </a:r>
            <a:endParaRPr lang="en-GB" altLang="ru-RU" sz="1000" dirty="0"/>
          </a:p>
        </p:txBody>
      </p:sp>
      <p:pic>
        <p:nvPicPr>
          <p:cNvPr id="3083" name="Picture 33" descr="C:\Documents and Settings\kipmen\Desktop\RClogo_vlsi_pos_rgb.jpg"/>
          <p:cNvPicPr>
            <a:picLocks noChangeAspect="1" noChangeArrowheads="1"/>
          </p:cNvPicPr>
          <p:nvPr/>
        </p:nvPicPr>
        <p:blipFill>
          <a:blip r:embed="rId4" cstate="print"/>
          <a:srcRect/>
          <a:stretch>
            <a:fillRect/>
          </a:stretch>
        </p:blipFill>
        <p:spPr bwMode="auto">
          <a:xfrm>
            <a:off x="667138" y="115351"/>
            <a:ext cx="1342284" cy="979672"/>
          </a:xfrm>
          <a:prstGeom prst="rect">
            <a:avLst/>
          </a:prstGeom>
          <a:noFill/>
          <a:ln w="9525">
            <a:noFill/>
            <a:miter lim="800000"/>
            <a:headEnd/>
            <a:tailEnd/>
          </a:ln>
        </p:spPr>
      </p:pic>
      <p:grpSp>
        <p:nvGrpSpPr>
          <p:cNvPr id="4" name="Group 29"/>
          <p:cNvGrpSpPr>
            <a:grpSpLocks/>
          </p:cNvGrpSpPr>
          <p:nvPr/>
        </p:nvGrpSpPr>
        <p:grpSpPr bwMode="auto">
          <a:xfrm>
            <a:off x="398815" y="2312017"/>
            <a:ext cx="2160587" cy="842963"/>
            <a:chOff x="687" y="828"/>
            <a:chExt cx="1361" cy="531"/>
          </a:xfrm>
        </p:grpSpPr>
        <p:sp>
          <p:nvSpPr>
            <p:cNvPr id="3092" name="AutoShape 17"/>
            <p:cNvSpPr>
              <a:spLocks noChangeArrowheads="1"/>
            </p:cNvSpPr>
            <p:nvPr/>
          </p:nvSpPr>
          <p:spPr bwMode="auto">
            <a:xfrm>
              <a:off x="687" y="828"/>
              <a:ext cx="1361" cy="531"/>
            </a:xfrm>
            <a:prstGeom prst="roundRect">
              <a:avLst>
                <a:gd name="adj" fmla="val 16667"/>
              </a:avLst>
            </a:prstGeom>
            <a:solidFill>
              <a:srgbClr val="E4E7D5"/>
            </a:solidFill>
            <a:ln w="9525">
              <a:solidFill>
                <a:srgbClr val="969696"/>
              </a:solidFill>
              <a:round/>
              <a:headEnd/>
              <a:tailEnd/>
            </a:ln>
            <a:effectLst/>
          </p:spPr>
          <p:txBody>
            <a:bodyPr wrap="none" anchor="ctr"/>
            <a:lstStyle/>
            <a:p>
              <a:endParaRPr lang="ru-RU" altLang="ru-RU"/>
            </a:p>
          </p:txBody>
        </p:sp>
        <p:sp>
          <p:nvSpPr>
            <p:cNvPr id="3093" name="Text Box 18"/>
            <p:cNvSpPr txBox="1">
              <a:spLocks noChangeArrowheads="1"/>
            </p:cNvSpPr>
            <p:nvPr/>
          </p:nvSpPr>
          <p:spPr bwMode="auto">
            <a:xfrm>
              <a:off x="723" y="934"/>
              <a:ext cx="922" cy="288"/>
            </a:xfrm>
            <a:prstGeom prst="rect">
              <a:avLst/>
            </a:prstGeom>
            <a:noFill/>
            <a:ln w="9525">
              <a:noFill/>
              <a:miter lim="800000"/>
              <a:headEnd/>
              <a:tailEnd/>
            </a:ln>
            <a:effectLst/>
          </p:spPr>
          <p:txBody>
            <a:bodyPr>
              <a:spAutoFit/>
            </a:bodyPr>
            <a:lstStyle/>
            <a:p>
              <a:r>
                <a:rPr lang="lt-LT" altLang="ru-RU" sz="1200" b="1" dirty="0">
                  <a:solidFill>
                    <a:srgbClr val="4D4D4D"/>
                  </a:solidFill>
                  <a:latin typeface="Arial" pitchFamily="34" charset="0"/>
                </a:rPr>
                <a:t>REGISTER</a:t>
              </a:r>
              <a:r>
                <a:rPr lang="en-US" altLang="ru-RU" sz="1200" b="1" dirty="0">
                  <a:solidFill>
                    <a:srgbClr val="4D4D4D"/>
                  </a:solidFill>
                  <a:latin typeface="Arial" pitchFamily="34" charset="0"/>
                </a:rPr>
                <a:t> </a:t>
              </a:r>
              <a:r>
                <a:rPr lang="lt-LT" altLang="ru-RU" sz="1200" b="1" dirty="0">
                  <a:solidFill>
                    <a:srgbClr val="4D4D4D"/>
                  </a:solidFill>
                  <a:latin typeface="Arial" pitchFamily="34" charset="0"/>
                </a:rPr>
                <a:t>OF </a:t>
              </a:r>
              <a:endParaRPr lang="en-US" altLang="ru-RU" sz="1200" b="1" dirty="0">
                <a:solidFill>
                  <a:srgbClr val="4D4D4D"/>
                </a:solidFill>
                <a:latin typeface="Arial" pitchFamily="34" charset="0"/>
              </a:endParaRPr>
            </a:p>
            <a:p>
              <a:r>
                <a:rPr lang="lt-LT" altLang="ru-RU" sz="1200" b="1" dirty="0">
                  <a:solidFill>
                    <a:srgbClr val="4D4D4D"/>
                  </a:solidFill>
                  <a:latin typeface="Arial" pitchFamily="34" charset="0"/>
                </a:rPr>
                <a:t>LEGAL ENTITIES</a:t>
              </a:r>
              <a:endParaRPr lang="en-GB" altLang="ru-RU" sz="1200" b="1" dirty="0">
                <a:solidFill>
                  <a:srgbClr val="4D4D4D"/>
                </a:solidFill>
                <a:latin typeface="Arial" pitchFamily="34" charset="0"/>
              </a:endParaRPr>
            </a:p>
          </p:txBody>
        </p:sp>
        <p:pic>
          <p:nvPicPr>
            <p:cNvPr id="3094" name="Picture 27" descr="C:\Documents and Settings\kipmen\Desktop\Prezentacijos\JAR_logo.jpg"/>
            <p:cNvPicPr>
              <a:picLocks noChangeAspect="1" noChangeArrowheads="1"/>
            </p:cNvPicPr>
            <p:nvPr/>
          </p:nvPicPr>
          <p:blipFill>
            <a:blip r:embed="rId5" cstate="print"/>
            <a:srcRect/>
            <a:stretch>
              <a:fillRect/>
            </a:stretch>
          </p:blipFill>
          <p:spPr bwMode="auto">
            <a:xfrm>
              <a:off x="1654" y="942"/>
              <a:ext cx="291" cy="288"/>
            </a:xfrm>
            <a:prstGeom prst="rect">
              <a:avLst/>
            </a:prstGeom>
            <a:noFill/>
            <a:ln w="9525">
              <a:noFill/>
              <a:miter lim="800000"/>
              <a:headEnd/>
              <a:tailEnd/>
            </a:ln>
          </p:spPr>
        </p:pic>
      </p:grpSp>
      <p:grpSp>
        <p:nvGrpSpPr>
          <p:cNvPr id="5" name="Group 30"/>
          <p:cNvGrpSpPr>
            <a:grpSpLocks/>
          </p:cNvGrpSpPr>
          <p:nvPr/>
        </p:nvGrpSpPr>
        <p:grpSpPr bwMode="auto">
          <a:xfrm>
            <a:off x="398815" y="1308453"/>
            <a:ext cx="2160587" cy="842963"/>
            <a:chOff x="805" y="2910"/>
            <a:chExt cx="1361" cy="531"/>
          </a:xfrm>
        </p:grpSpPr>
        <p:sp>
          <p:nvSpPr>
            <p:cNvPr id="3089" name="AutoShape 20"/>
            <p:cNvSpPr>
              <a:spLocks noChangeArrowheads="1"/>
            </p:cNvSpPr>
            <p:nvPr/>
          </p:nvSpPr>
          <p:spPr bwMode="auto">
            <a:xfrm>
              <a:off x="805" y="2910"/>
              <a:ext cx="1361" cy="531"/>
            </a:xfrm>
            <a:prstGeom prst="roundRect">
              <a:avLst>
                <a:gd name="adj" fmla="val 16667"/>
              </a:avLst>
            </a:prstGeom>
            <a:solidFill>
              <a:srgbClr val="E4E7D5"/>
            </a:solidFill>
            <a:ln w="9525">
              <a:solidFill>
                <a:srgbClr val="969696"/>
              </a:solidFill>
              <a:round/>
              <a:headEnd/>
              <a:tailEnd/>
            </a:ln>
            <a:effectLst/>
          </p:spPr>
          <p:txBody>
            <a:bodyPr wrap="none" anchor="ctr"/>
            <a:lstStyle/>
            <a:p>
              <a:endParaRPr lang="ru-RU" altLang="ru-RU"/>
            </a:p>
          </p:txBody>
        </p:sp>
        <p:sp>
          <p:nvSpPr>
            <p:cNvPr id="3090" name="Text Box 21"/>
            <p:cNvSpPr txBox="1">
              <a:spLocks noChangeArrowheads="1"/>
            </p:cNvSpPr>
            <p:nvPr/>
          </p:nvSpPr>
          <p:spPr bwMode="auto">
            <a:xfrm>
              <a:off x="841" y="3029"/>
              <a:ext cx="1060" cy="288"/>
            </a:xfrm>
            <a:prstGeom prst="rect">
              <a:avLst/>
            </a:prstGeom>
            <a:noFill/>
            <a:ln w="9525">
              <a:noFill/>
              <a:miter lim="800000"/>
              <a:headEnd/>
              <a:tailEnd/>
            </a:ln>
            <a:effectLst/>
          </p:spPr>
          <p:txBody>
            <a:bodyPr>
              <a:spAutoFit/>
            </a:bodyPr>
            <a:lstStyle/>
            <a:p>
              <a:r>
                <a:rPr lang="lt-LT" altLang="ru-RU" sz="1200" b="1" dirty="0">
                  <a:solidFill>
                    <a:srgbClr val="4D4D4D"/>
                  </a:solidFill>
                  <a:latin typeface="Arial" pitchFamily="34" charset="0"/>
                </a:rPr>
                <a:t>REAL PROPERTY </a:t>
              </a:r>
            </a:p>
            <a:p>
              <a:r>
                <a:rPr lang="lt-LT" altLang="ru-RU" sz="1200" b="1" dirty="0">
                  <a:solidFill>
                    <a:srgbClr val="4D4D4D"/>
                  </a:solidFill>
                  <a:latin typeface="Arial" pitchFamily="34" charset="0"/>
                </a:rPr>
                <a:t>REGISTER</a:t>
              </a:r>
            </a:p>
          </p:txBody>
        </p:sp>
        <p:pic>
          <p:nvPicPr>
            <p:cNvPr id="3091" name="Picture 28" descr="C:\Documents and Settings\kipmen\Desktop\Prezentacijos\NTR_logo.jpg"/>
            <p:cNvPicPr>
              <a:picLocks noChangeAspect="1" noChangeArrowheads="1"/>
            </p:cNvPicPr>
            <p:nvPr/>
          </p:nvPicPr>
          <p:blipFill>
            <a:blip r:embed="rId6" cstate="print"/>
            <a:srcRect/>
            <a:stretch>
              <a:fillRect/>
            </a:stretch>
          </p:blipFill>
          <p:spPr bwMode="auto">
            <a:xfrm>
              <a:off x="1818" y="3049"/>
              <a:ext cx="273" cy="274"/>
            </a:xfrm>
            <a:prstGeom prst="rect">
              <a:avLst/>
            </a:prstGeom>
            <a:noFill/>
            <a:ln w="9525">
              <a:noFill/>
              <a:miter lim="800000"/>
              <a:headEnd/>
              <a:tailEnd/>
            </a:ln>
          </p:spPr>
        </p:pic>
      </p:grpSp>
      <p:sp>
        <p:nvSpPr>
          <p:cNvPr id="3088" name="Text Box 30"/>
          <p:cNvSpPr txBox="1">
            <a:spLocks noChangeArrowheads="1"/>
          </p:cNvSpPr>
          <p:nvPr/>
        </p:nvSpPr>
        <p:spPr bwMode="auto">
          <a:xfrm>
            <a:off x="610306" y="3910541"/>
            <a:ext cx="971550" cy="244475"/>
          </a:xfrm>
          <a:prstGeom prst="rect">
            <a:avLst/>
          </a:prstGeom>
          <a:noFill/>
          <a:ln w="9525">
            <a:noFill/>
            <a:miter lim="800000"/>
            <a:headEnd/>
            <a:tailEnd/>
          </a:ln>
          <a:effectLst/>
        </p:spPr>
        <p:txBody>
          <a:bodyPr>
            <a:spAutoFit/>
          </a:bodyPr>
          <a:lstStyle/>
          <a:p>
            <a:pPr>
              <a:spcBef>
                <a:spcPct val="50000"/>
              </a:spcBef>
            </a:pPr>
            <a:r>
              <a:rPr lang="en-US" altLang="ru-RU" sz="1000" dirty="0"/>
              <a:t>from 20</a:t>
            </a:r>
            <a:r>
              <a:rPr lang="ru-RU" altLang="ru-RU" sz="1000" dirty="0"/>
              <a:t>0</a:t>
            </a:r>
            <a:r>
              <a:rPr lang="en-US" altLang="ru-RU" sz="1000" dirty="0"/>
              <a:t>4</a:t>
            </a:r>
            <a:endParaRPr lang="en-GB" altLang="ru-RU" sz="1000" dirty="0"/>
          </a:p>
        </p:txBody>
      </p:sp>
      <p:sp>
        <p:nvSpPr>
          <p:cNvPr id="28" name="TextBox 27"/>
          <p:cNvSpPr txBox="1"/>
          <p:nvPr/>
        </p:nvSpPr>
        <p:spPr>
          <a:xfrm>
            <a:off x="778933" y="1851379"/>
            <a:ext cx="1072445" cy="461665"/>
          </a:xfrm>
          <a:prstGeom prst="rect">
            <a:avLst/>
          </a:prstGeom>
          <a:noFill/>
        </p:spPr>
        <p:txBody>
          <a:bodyPr wrap="square" rtlCol="0">
            <a:spAutoFit/>
          </a:bodyPr>
          <a:lstStyle/>
          <a:p>
            <a:r>
              <a:rPr lang="en-US" altLang="ru-RU" sz="1100" dirty="0" smtClean="0"/>
              <a:t>from 1998</a:t>
            </a:r>
            <a:endParaRPr lang="en-GB" altLang="ru-RU" sz="1100" dirty="0" smtClean="0"/>
          </a:p>
          <a:p>
            <a:endParaRPr lang="en-US" dirty="0"/>
          </a:p>
        </p:txBody>
      </p:sp>
      <p:sp>
        <p:nvSpPr>
          <p:cNvPr id="29" name="Text Box 30"/>
          <p:cNvSpPr txBox="1">
            <a:spLocks noChangeArrowheads="1"/>
          </p:cNvSpPr>
          <p:nvPr/>
        </p:nvSpPr>
        <p:spPr bwMode="auto">
          <a:xfrm>
            <a:off x="742246" y="2918178"/>
            <a:ext cx="917222" cy="246221"/>
          </a:xfrm>
          <a:prstGeom prst="rect">
            <a:avLst/>
          </a:prstGeom>
          <a:noFill/>
          <a:ln w="9525">
            <a:noFill/>
            <a:miter lim="800000"/>
            <a:headEnd/>
            <a:tailEnd/>
          </a:ln>
          <a:effectLst/>
        </p:spPr>
        <p:txBody>
          <a:bodyPr wrap="square">
            <a:spAutoFit/>
          </a:bodyPr>
          <a:lstStyle/>
          <a:p>
            <a:pPr>
              <a:spcBef>
                <a:spcPct val="50000"/>
              </a:spcBef>
            </a:pPr>
            <a:r>
              <a:rPr lang="en-US" altLang="ru-RU" sz="1000" dirty="0"/>
              <a:t>from 20</a:t>
            </a:r>
            <a:r>
              <a:rPr lang="ru-RU" altLang="ru-RU" sz="1000" dirty="0"/>
              <a:t>0</a:t>
            </a:r>
            <a:r>
              <a:rPr lang="en-US" altLang="ru-RU" sz="1000" dirty="0"/>
              <a:t>4</a:t>
            </a:r>
            <a:endParaRPr lang="en-GB" altLang="ru-RU" sz="1000" dirty="0"/>
          </a:p>
        </p:txBody>
      </p:sp>
      <p:grpSp>
        <p:nvGrpSpPr>
          <p:cNvPr id="6" name="Group 8"/>
          <p:cNvGrpSpPr>
            <a:grpSpLocks/>
          </p:cNvGrpSpPr>
          <p:nvPr/>
        </p:nvGrpSpPr>
        <p:grpSpPr bwMode="auto">
          <a:xfrm>
            <a:off x="398815" y="5322711"/>
            <a:ext cx="2160941" cy="841023"/>
            <a:chOff x="3707" y="860"/>
            <a:chExt cx="1361" cy="531"/>
          </a:xfrm>
        </p:grpSpPr>
        <p:sp>
          <p:nvSpPr>
            <p:cNvPr id="32" name="AutoShape 9"/>
            <p:cNvSpPr>
              <a:spLocks noChangeArrowheads="1"/>
            </p:cNvSpPr>
            <p:nvPr/>
          </p:nvSpPr>
          <p:spPr bwMode="auto">
            <a:xfrm>
              <a:off x="3707" y="860"/>
              <a:ext cx="1361" cy="531"/>
            </a:xfrm>
            <a:prstGeom prst="roundRect">
              <a:avLst>
                <a:gd name="adj" fmla="val 16667"/>
              </a:avLst>
            </a:prstGeom>
            <a:solidFill>
              <a:srgbClr val="E4E7D5"/>
            </a:solidFill>
            <a:ln w="9525">
              <a:solidFill>
                <a:srgbClr val="969696"/>
              </a:solidFill>
              <a:round/>
              <a:headEnd/>
              <a:tailEnd/>
            </a:ln>
            <a:effectLst/>
          </p:spPr>
          <p:txBody>
            <a:bodyPr wrap="none" anchor="ctr"/>
            <a:lstStyle/>
            <a:p>
              <a:endParaRPr lang="ru-RU" altLang="ru-RU"/>
            </a:p>
          </p:txBody>
        </p:sp>
        <p:sp>
          <p:nvSpPr>
            <p:cNvPr id="33" name="Text Box 10"/>
            <p:cNvSpPr txBox="1">
              <a:spLocks noChangeArrowheads="1"/>
            </p:cNvSpPr>
            <p:nvPr/>
          </p:nvSpPr>
          <p:spPr bwMode="auto">
            <a:xfrm>
              <a:off x="3767" y="988"/>
              <a:ext cx="1241" cy="214"/>
            </a:xfrm>
            <a:prstGeom prst="rect">
              <a:avLst/>
            </a:prstGeom>
            <a:noFill/>
            <a:ln w="9525">
              <a:noFill/>
              <a:miter lim="800000"/>
              <a:headEnd/>
              <a:tailEnd/>
            </a:ln>
            <a:effectLst/>
          </p:spPr>
          <p:txBody>
            <a:bodyPr>
              <a:spAutoFit/>
            </a:bodyPr>
            <a:lstStyle/>
            <a:p>
              <a:pPr algn="ctr"/>
              <a:r>
                <a:rPr lang="en-GB" altLang="ru-RU" sz="1600" dirty="0" smtClean="0">
                  <a:solidFill>
                    <a:srgbClr val="4D4D4D"/>
                  </a:solidFill>
                  <a:latin typeface="Arial" pitchFamily="34" charset="0"/>
                </a:rPr>
                <a:t>Mortgage</a:t>
              </a:r>
              <a:endParaRPr lang="en-GB" altLang="ru-RU" sz="1600" dirty="0">
                <a:solidFill>
                  <a:srgbClr val="4D4D4D"/>
                </a:solidFill>
                <a:latin typeface="Arial" pitchFamily="34" charset="0"/>
              </a:endParaRPr>
            </a:p>
          </p:txBody>
        </p:sp>
      </p:grpSp>
      <p:sp>
        <p:nvSpPr>
          <p:cNvPr id="34" name="TextBox 33"/>
          <p:cNvSpPr txBox="1"/>
          <p:nvPr/>
        </p:nvSpPr>
        <p:spPr>
          <a:xfrm>
            <a:off x="914400" y="5858933"/>
            <a:ext cx="1083733" cy="276999"/>
          </a:xfrm>
          <a:prstGeom prst="rect">
            <a:avLst/>
          </a:prstGeom>
          <a:noFill/>
        </p:spPr>
        <p:txBody>
          <a:bodyPr wrap="square" rtlCol="0">
            <a:spAutoFit/>
          </a:bodyPr>
          <a:lstStyle/>
          <a:p>
            <a:r>
              <a:rPr lang="en-US" dirty="0" smtClean="0"/>
              <a:t>From 2016</a:t>
            </a:r>
            <a:endParaRPr lang="en-US" dirty="0"/>
          </a:p>
        </p:txBody>
      </p:sp>
      <p:sp>
        <p:nvSpPr>
          <p:cNvPr id="35" name="TextBox 34"/>
          <p:cNvSpPr txBox="1"/>
          <p:nvPr/>
        </p:nvSpPr>
        <p:spPr>
          <a:xfrm>
            <a:off x="2957690" y="1377244"/>
            <a:ext cx="5971822" cy="5170646"/>
          </a:xfrm>
          <a:prstGeom prst="rect">
            <a:avLst/>
          </a:prstGeom>
          <a:noFill/>
        </p:spPr>
        <p:txBody>
          <a:bodyPr wrap="square" rtlCol="0">
            <a:spAutoFit/>
          </a:bodyPr>
          <a:lstStyle/>
          <a:p>
            <a:pPr algn="l">
              <a:buFont typeface="Arial" pitchFamily="34" charset="0"/>
              <a:buChar char="-"/>
            </a:pPr>
            <a:r>
              <a:rPr lang="en-US" sz="2000" dirty="0" smtClean="0">
                <a:solidFill>
                  <a:schemeClr val="accent4">
                    <a:lumMod val="25000"/>
                  </a:schemeClr>
                </a:solidFill>
                <a:latin typeface="Arial" pitchFamily="34" charset="0"/>
              </a:rPr>
              <a:t> </a:t>
            </a:r>
            <a:r>
              <a:rPr lang="en-US" sz="1800" dirty="0" smtClean="0">
                <a:solidFill>
                  <a:schemeClr val="accent4">
                    <a:lumMod val="25000"/>
                  </a:schemeClr>
                </a:solidFill>
                <a:latin typeface="Arial" pitchFamily="34" charset="0"/>
              </a:rPr>
              <a:t>Centre of Registers is managed by the Ministry of Justice;</a:t>
            </a:r>
          </a:p>
          <a:p>
            <a:pPr lvl="0" algn="l">
              <a:buFont typeface="Arial" pitchFamily="34" charset="0"/>
              <a:buChar char="-"/>
            </a:pPr>
            <a:r>
              <a:rPr lang="en-GB" sz="1800" kern="0" dirty="0" smtClean="0">
                <a:solidFill>
                  <a:schemeClr val="accent4">
                    <a:lumMod val="25000"/>
                  </a:schemeClr>
                </a:solidFill>
                <a:latin typeface="Arial" pitchFamily="34" charset="0"/>
                <a:cs typeface="Arial" pitchFamily="34" charset="0"/>
              </a:rPr>
              <a:t> The </a:t>
            </a:r>
            <a:r>
              <a:rPr lang="en-GB" sz="1800" kern="0" dirty="0" smtClean="0">
                <a:solidFill>
                  <a:schemeClr val="accent4">
                    <a:lumMod val="25000"/>
                  </a:schemeClr>
                </a:solidFill>
                <a:latin typeface="Arial" pitchFamily="34" charset="0"/>
                <a:cs typeface="Arial" pitchFamily="34" charset="0"/>
              </a:rPr>
              <a:t>enterprise is funded by the users of its provided services, from the State budget (~ 2 %) received only from the services ordered by the </a:t>
            </a:r>
            <a:r>
              <a:rPr lang="en-GB" sz="1800" kern="0" dirty="0" smtClean="0">
                <a:solidFill>
                  <a:schemeClr val="accent4">
                    <a:lumMod val="25000"/>
                  </a:schemeClr>
                </a:solidFill>
                <a:latin typeface="Arial" pitchFamily="34" charset="0"/>
                <a:cs typeface="Arial" pitchFamily="34" charset="0"/>
              </a:rPr>
              <a:t>State;</a:t>
            </a:r>
            <a:endParaRPr lang="en-GB" sz="1800" kern="0" dirty="0" smtClean="0">
              <a:solidFill>
                <a:schemeClr val="accent4">
                  <a:lumMod val="25000"/>
                </a:schemeClr>
              </a:solidFill>
              <a:latin typeface="Arial" pitchFamily="34" charset="0"/>
              <a:cs typeface="Arial" pitchFamily="34" charset="0"/>
            </a:endParaRPr>
          </a:p>
          <a:p>
            <a:pPr algn="l">
              <a:buFont typeface="Arial" pitchFamily="34" charset="0"/>
              <a:buChar char="-"/>
            </a:pPr>
            <a:r>
              <a:rPr lang="en-US" sz="1800" dirty="0" smtClean="0">
                <a:solidFill>
                  <a:schemeClr val="accent4">
                    <a:lumMod val="25000"/>
                  </a:schemeClr>
                </a:solidFill>
                <a:latin typeface="Arial" pitchFamily="34" charset="0"/>
              </a:rPr>
              <a:t> </a:t>
            </a:r>
            <a:r>
              <a:rPr lang="lt-LT" sz="1800" dirty="0" smtClean="0">
                <a:solidFill>
                  <a:schemeClr val="accent4">
                    <a:lumMod val="25000"/>
                  </a:schemeClr>
                </a:solidFill>
                <a:latin typeface="Arial" pitchFamily="34" charset="0"/>
              </a:rPr>
              <a:t>T</a:t>
            </a:r>
            <a:r>
              <a:rPr lang="en-GB" sz="1800" dirty="0" err="1" smtClean="0">
                <a:solidFill>
                  <a:schemeClr val="accent4">
                    <a:lumMod val="25000"/>
                  </a:schemeClr>
                </a:solidFill>
                <a:latin typeface="Arial" pitchFamily="34" charset="0"/>
              </a:rPr>
              <a:t>otal</a:t>
            </a:r>
            <a:r>
              <a:rPr lang="en-GB" sz="1800" dirty="0" smtClean="0">
                <a:solidFill>
                  <a:schemeClr val="accent4">
                    <a:lumMod val="25000"/>
                  </a:schemeClr>
                </a:solidFill>
                <a:latin typeface="Arial" pitchFamily="34" charset="0"/>
              </a:rPr>
              <a:t> number of </a:t>
            </a:r>
            <a:r>
              <a:rPr lang="lt-LT" sz="1800" dirty="0" smtClean="0">
                <a:solidFill>
                  <a:schemeClr val="accent4">
                    <a:lumMod val="25000"/>
                  </a:schemeClr>
                </a:solidFill>
                <a:latin typeface="Arial" pitchFamily="34" charset="0"/>
              </a:rPr>
              <a:t>   </a:t>
            </a:r>
            <a:r>
              <a:rPr lang="en-GB" sz="1800" dirty="0" smtClean="0">
                <a:solidFill>
                  <a:schemeClr val="accent4">
                    <a:lumMod val="25000"/>
                  </a:schemeClr>
                </a:solidFill>
                <a:latin typeface="Arial" pitchFamily="34" charset="0"/>
              </a:rPr>
              <a:t>employees at the Centre of </a:t>
            </a:r>
            <a:r>
              <a:rPr lang="en-GB" sz="1800" dirty="0" smtClean="0">
                <a:solidFill>
                  <a:schemeClr val="accent4">
                    <a:lumMod val="25000"/>
                  </a:schemeClr>
                </a:solidFill>
                <a:latin typeface="Arial" pitchFamily="34" charset="0"/>
              </a:rPr>
              <a:t>Registers – over 1600, including over 90 IT specialists;</a:t>
            </a:r>
            <a:endParaRPr lang="lt-LT" sz="1800" dirty="0" smtClean="0">
              <a:solidFill>
                <a:schemeClr val="accent4">
                  <a:lumMod val="25000"/>
                </a:schemeClr>
              </a:solidFill>
              <a:latin typeface="Arial" pitchFamily="34" charset="0"/>
            </a:endParaRPr>
          </a:p>
          <a:p>
            <a:pPr algn="l">
              <a:buFont typeface="Arial" pitchFamily="34" charset="0"/>
              <a:buChar char="-"/>
            </a:pPr>
            <a:r>
              <a:rPr lang="en-GB" sz="1800" dirty="0" smtClean="0">
                <a:solidFill>
                  <a:schemeClr val="accent4">
                    <a:lumMod val="25000"/>
                  </a:schemeClr>
                </a:solidFill>
                <a:latin typeface="Arial" pitchFamily="34" charset="0"/>
              </a:rPr>
              <a:t>The integration</a:t>
            </a:r>
            <a:r>
              <a:rPr lang="lt-LT" sz="1800" dirty="0" smtClean="0">
                <a:solidFill>
                  <a:schemeClr val="accent4">
                    <a:lumMod val="25000"/>
                  </a:schemeClr>
                </a:solidFill>
                <a:latin typeface="Arial" pitchFamily="34" charset="0"/>
              </a:rPr>
              <a:t> </a:t>
            </a:r>
            <a:r>
              <a:rPr lang="lt-LT" sz="1800" dirty="0" err="1" smtClean="0">
                <a:solidFill>
                  <a:schemeClr val="accent4">
                    <a:lumMod val="25000"/>
                  </a:schemeClr>
                </a:solidFill>
                <a:latin typeface="Arial" pitchFamily="34" charset="0"/>
              </a:rPr>
              <a:t>of</a:t>
            </a:r>
            <a:r>
              <a:rPr lang="en-GB" sz="1800" dirty="0" smtClean="0">
                <a:solidFill>
                  <a:schemeClr val="accent4">
                    <a:lumMod val="25000"/>
                  </a:schemeClr>
                </a:solidFill>
                <a:latin typeface="Arial" pitchFamily="34" charset="0"/>
              </a:rPr>
              <a:t> </a:t>
            </a:r>
            <a:r>
              <a:rPr lang="en-GB" sz="1800" dirty="0" smtClean="0">
                <a:solidFill>
                  <a:schemeClr val="accent4">
                    <a:lumMod val="25000"/>
                  </a:schemeClr>
                </a:solidFill>
                <a:latin typeface="Arial" pitchFamily="34" charset="0"/>
              </a:rPr>
              <a:t>registers </a:t>
            </a:r>
            <a:r>
              <a:rPr lang="lt-LT" sz="1800" dirty="0" err="1" smtClean="0">
                <a:solidFill>
                  <a:schemeClr val="accent4">
                    <a:lumMod val="25000"/>
                  </a:schemeClr>
                </a:solidFill>
                <a:latin typeface="Arial" pitchFamily="34" charset="0"/>
              </a:rPr>
              <a:t>is</a:t>
            </a:r>
            <a:r>
              <a:rPr lang="lt-LT" sz="1800" dirty="0" smtClean="0">
                <a:solidFill>
                  <a:schemeClr val="accent4">
                    <a:lumMod val="25000"/>
                  </a:schemeClr>
                </a:solidFill>
                <a:latin typeface="Arial" pitchFamily="34" charset="0"/>
              </a:rPr>
              <a:t> </a:t>
            </a:r>
            <a:r>
              <a:rPr lang="lt-LT" sz="1800" dirty="0" err="1" smtClean="0">
                <a:solidFill>
                  <a:schemeClr val="accent4">
                    <a:lumMod val="25000"/>
                  </a:schemeClr>
                </a:solidFill>
                <a:latin typeface="Arial" pitchFamily="34" charset="0"/>
              </a:rPr>
              <a:t>currently</a:t>
            </a:r>
            <a:r>
              <a:rPr lang="lt-LT" sz="1800" dirty="0" smtClean="0">
                <a:solidFill>
                  <a:schemeClr val="accent4">
                    <a:lumMod val="25000"/>
                  </a:schemeClr>
                </a:solidFill>
                <a:latin typeface="Arial" pitchFamily="34" charset="0"/>
              </a:rPr>
              <a:t> </a:t>
            </a:r>
            <a:r>
              <a:rPr lang="lt-LT" sz="1800" dirty="0" err="1" smtClean="0">
                <a:solidFill>
                  <a:schemeClr val="accent4">
                    <a:lumMod val="25000"/>
                  </a:schemeClr>
                </a:solidFill>
                <a:latin typeface="Arial" pitchFamily="34" charset="0"/>
              </a:rPr>
              <a:t>ongoing</a:t>
            </a:r>
            <a:r>
              <a:rPr lang="lt-LT" sz="1800" dirty="0" smtClean="0">
                <a:solidFill>
                  <a:schemeClr val="accent4">
                    <a:lumMod val="25000"/>
                  </a:schemeClr>
                </a:solidFill>
                <a:latin typeface="Arial" pitchFamily="34" charset="0"/>
              </a:rPr>
              <a:t>.</a:t>
            </a:r>
          </a:p>
          <a:p>
            <a:pPr algn="l">
              <a:buFont typeface="Arial" pitchFamily="34" charset="0"/>
              <a:buChar char="-"/>
            </a:pPr>
            <a:endParaRPr lang="lt-LT" sz="2000" dirty="0" smtClean="0">
              <a:solidFill>
                <a:schemeClr val="accent4">
                  <a:lumMod val="25000"/>
                </a:schemeClr>
              </a:solidFill>
              <a:latin typeface="Arial" pitchFamily="34" charset="0"/>
            </a:endParaRPr>
          </a:p>
          <a:p>
            <a:pPr algn="l">
              <a:buFont typeface="Arial" pitchFamily="34" charset="0"/>
              <a:buChar char="-"/>
            </a:pPr>
            <a:r>
              <a:rPr lang="en-US" sz="2000" b="1" dirty="0" smtClean="0">
                <a:solidFill>
                  <a:schemeClr val="accent4">
                    <a:lumMod val="25000"/>
                  </a:schemeClr>
                </a:solidFill>
                <a:latin typeface="Arial" pitchFamily="34" charset="0"/>
              </a:rPr>
              <a:t> </a:t>
            </a:r>
            <a:r>
              <a:rPr lang="lt-LT" sz="2000" b="1" dirty="0" err="1" smtClean="0">
                <a:solidFill>
                  <a:schemeClr val="accent4">
                    <a:lumMod val="25000"/>
                  </a:schemeClr>
                </a:solidFill>
                <a:latin typeface="Arial" pitchFamily="34" charset="0"/>
              </a:rPr>
              <a:t>Mass</a:t>
            </a:r>
            <a:r>
              <a:rPr lang="lt-LT" sz="2000" b="1" dirty="0" smtClean="0">
                <a:solidFill>
                  <a:schemeClr val="accent4">
                    <a:lumMod val="25000"/>
                  </a:schemeClr>
                </a:solidFill>
                <a:latin typeface="Arial" pitchFamily="34" charset="0"/>
              </a:rPr>
              <a:t> </a:t>
            </a:r>
            <a:r>
              <a:rPr lang="lt-LT" sz="2000" b="1" dirty="0" err="1" smtClean="0">
                <a:solidFill>
                  <a:schemeClr val="accent4">
                    <a:lumMod val="25000"/>
                  </a:schemeClr>
                </a:solidFill>
                <a:latin typeface="Arial" pitchFamily="34" charset="0"/>
              </a:rPr>
              <a:t>valuation</a:t>
            </a:r>
            <a:r>
              <a:rPr lang="lt-LT" sz="2000" b="1" dirty="0" smtClean="0">
                <a:solidFill>
                  <a:schemeClr val="accent4">
                    <a:lumMod val="25000"/>
                  </a:schemeClr>
                </a:solidFill>
                <a:latin typeface="Arial" pitchFamily="34" charset="0"/>
              </a:rPr>
              <a:t> </a:t>
            </a:r>
            <a:r>
              <a:rPr lang="lt-LT" sz="2000" b="1" dirty="0" err="1" smtClean="0">
                <a:solidFill>
                  <a:schemeClr val="accent4">
                    <a:lumMod val="25000"/>
                  </a:schemeClr>
                </a:solidFill>
                <a:latin typeface="Arial" pitchFamily="34" charset="0"/>
              </a:rPr>
              <a:t>is</a:t>
            </a:r>
            <a:r>
              <a:rPr lang="lt-LT" sz="2000" b="1" dirty="0" smtClean="0">
                <a:solidFill>
                  <a:schemeClr val="accent4">
                    <a:lumMod val="25000"/>
                  </a:schemeClr>
                </a:solidFill>
                <a:latin typeface="Arial" pitchFamily="34" charset="0"/>
              </a:rPr>
              <a:t> </a:t>
            </a:r>
            <a:r>
              <a:rPr lang="lt-LT" sz="2000" b="1" dirty="0" err="1" smtClean="0">
                <a:solidFill>
                  <a:schemeClr val="accent4">
                    <a:lumMod val="25000"/>
                  </a:schemeClr>
                </a:solidFill>
                <a:latin typeface="Arial" pitchFamily="34" charset="0"/>
              </a:rPr>
              <a:t>performed</a:t>
            </a:r>
            <a:r>
              <a:rPr lang="lt-LT" sz="2000" b="1" dirty="0" smtClean="0">
                <a:solidFill>
                  <a:schemeClr val="accent4">
                    <a:lumMod val="25000"/>
                  </a:schemeClr>
                </a:solidFill>
                <a:latin typeface="Arial" pitchFamily="34" charset="0"/>
              </a:rPr>
              <a:t> </a:t>
            </a:r>
            <a:r>
              <a:rPr lang="lt-LT" sz="2000" b="1" dirty="0" err="1" smtClean="0">
                <a:solidFill>
                  <a:schemeClr val="accent4">
                    <a:lumMod val="25000"/>
                  </a:schemeClr>
                </a:solidFill>
                <a:latin typeface="Arial" pitchFamily="34" charset="0"/>
              </a:rPr>
              <a:t>by</a:t>
            </a:r>
            <a:r>
              <a:rPr lang="lt-LT" sz="2000" b="1" dirty="0" smtClean="0">
                <a:solidFill>
                  <a:schemeClr val="accent4">
                    <a:lumMod val="25000"/>
                  </a:schemeClr>
                </a:solidFill>
                <a:latin typeface="Arial" pitchFamily="34" charset="0"/>
              </a:rPr>
              <a:t> </a:t>
            </a:r>
            <a:r>
              <a:rPr lang="en-US" sz="2000" b="1" dirty="0" smtClean="0">
                <a:solidFill>
                  <a:schemeClr val="accent4">
                    <a:lumMod val="25000"/>
                  </a:schemeClr>
                </a:solidFill>
                <a:latin typeface="Arial" pitchFamily="34" charset="0"/>
              </a:rPr>
              <a:t>40 </a:t>
            </a:r>
            <a:r>
              <a:rPr lang="en-US" sz="2000" b="1" dirty="0" err="1" smtClean="0">
                <a:solidFill>
                  <a:schemeClr val="accent4">
                    <a:lumMod val="25000"/>
                  </a:schemeClr>
                </a:solidFill>
                <a:latin typeface="Arial" pitchFamily="34" charset="0"/>
              </a:rPr>
              <a:t>valuers</a:t>
            </a:r>
            <a:r>
              <a:rPr lang="en-US" sz="2000" b="1" dirty="0" smtClean="0">
                <a:solidFill>
                  <a:schemeClr val="accent4">
                    <a:lumMod val="25000"/>
                  </a:schemeClr>
                </a:solidFill>
                <a:latin typeface="Arial" pitchFamily="34" charset="0"/>
              </a:rPr>
              <a:t> and market analysts + 30 part time </a:t>
            </a:r>
            <a:r>
              <a:rPr lang="en-US" sz="2000" b="1" dirty="0" err="1" smtClean="0">
                <a:solidFill>
                  <a:schemeClr val="accent4">
                    <a:lumMod val="25000"/>
                  </a:schemeClr>
                </a:solidFill>
                <a:latin typeface="Arial" pitchFamily="34" charset="0"/>
              </a:rPr>
              <a:t>speacialists</a:t>
            </a:r>
            <a:r>
              <a:rPr lang="en-US" sz="2000" b="1" dirty="0" smtClean="0">
                <a:solidFill>
                  <a:schemeClr val="accent4">
                    <a:lumMod val="25000"/>
                  </a:schemeClr>
                </a:solidFill>
                <a:latin typeface="Arial" pitchFamily="34" charset="0"/>
              </a:rPr>
              <a:t> of cadastre, IT and GIS,</a:t>
            </a:r>
          </a:p>
          <a:p>
            <a:pPr algn="l">
              <a:buFont typeface="Arial" pitchFamily="34" charset="0"/>
              <a:buChar char="-"/>
            </a:pPr>
            <a:r>
              <a:rPr lang="en-US" sz="2000" b="1" dirty="0" smtClean="0">
                <a:solidFill>
                  <a:schemeClr val="accent4">
                    <a:lumMod val="25000"/>
                  </a:schemeClr>
                </a:solidFill>
                <a:latin typeface="Arial" pitchFamily="34" charset="0"/>
              </a:rPr>
              <a:t> </a:t>
            </a:r>
            <a:r>
              <a:rPr lang="en-US" sz="2000" b="1" dirty="0" err="1" smtClean="0">
                <a:solidFill>
                  <a:schemeClr val="accent4">
                    <a:lumMod val="25000"/>
                  </a:schemeClr>
                </a:solidFill>
                <a:latin typeface="Arial" pitchFamily="34" charset="0"/>
              </a:rPr>
              <a:t>Valuers</a:t>
            </a:r>
            <a:r>
              <a:rPr lang="en-US" sz="2000" b="1" dirty="0" smtClean="0">
                <a:solidFill>
                  <a:schemeClr val="accent4">
                    <a:lumMod val="25000"/>
                  </a:schemeClr>
                </a:solidFill>
                <a:latin typeface="Arial" pitchFamily="34" charset="0"/>
              </a:rPr>
              <a:t> qualification – university degree + </a:t>
            </a:r>
            <a:r>
              <a:rPr lang="en-US" sz="2000" b="1" dirty="0" err="1" smtClean="0">
                <a:solidFill>
                  <a:schemeClr val="accent4">
                    <a:lumMod val="25000"/>
                  </a:schemeClr>
                </a:solidFill>
                <a:latin typeface="Arial" pitchFamily="34" charset="0"/>
              </a:rPr>
              <a:t>valuers</a:t>
            </a:r>
            <a:r>
              <a:rPr lang="en-US" sz="2000" b="1" dirty="0" smtClean="0">
                <a:solidFill>
                  <a:schemeClr val="accent4">
                    <a:lumMod val="25000"/>
                  </a:schemeClr>
                </a:solidFill>
                <a:latin typeface="Arial" pitchFamily="34" charset="0"/>
              </a:rPr>
              <a:t> certificate (general requirements) + knowledge of cadastre, GIS, statistical analysis, NCSS program.</a:t>
            </a:r>
            <a:endParaRPr lang="en-GB" sz="2000" b="1" dirty="0" smtClean="0">
              <a:solidFill>
                <a:schemeClr val="accent4">
                  <a:lumMod val="25000"/>
                </a:schemeClr>
              </a:solidFill>
              <a:latin typeface="Arial" pitchFamily="34" charset="0"/>
            </a:endParaRPr>
          </a:p>
          <a:p>
            <a:endParaRPr lang="en-GB" dirty="0" smtClean="0">
              <a:latin typeface="Arial" pitchFamily="34" charset="0"/>
            </a:endParaRP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txBox="1">
            <a:spLocks noChangeArrowheads="1"/>
          </p:cNvSpPr>
          <p:nvPr/>
        </p:nvSpPr>
        <p:spPr bwMode="auto">
          <a:xfrm>
            <a:off x="431800" y="1295400"/>
            <a:ext cx="7416800" cy="4800600"/>
          </a:xfrm>
          <a:prstGeom prst="rect">
            <a:avLst/>
          </a:prstGeom>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ctr" rtl="0" eaLnBrk="0" fontAlgn="base" hangingPunct="0">
              <a:spcBef>
                <a:spcPct val="20000"/>
              </a:spcBef>
              <a:spcAft>
                <a:spcPct val="0"/>
              </a:spcAft>
              <a:buClr>
                <a:srgbClr val="91002C"/>
              </a:buClr>
              <a:buSzPct val="120000"/>
              <a:buFont typeface="Arial" pitchFamily="34" charset="0"/>
              <a:buNone/>
              <a:defRPr sz="1600">
                <a:solidFill>
                  <a:srgbClr val="605D5C"/>
                </a:solidFill>
                <a:latin typeface="+mn-lt"/>
                <a:ea typeface="+mn-ea"/>
                <a:cs typeface="+mn-cs"/>
              </a:defRPr>
            </a:lvl1pPr>
            <a:lvl2pPr marL="742950" indent="-285750" algn="ctr" rtl="0" eaLnBrk="0" fontAlgn="base" hangingPunct="0">
              <a:spcBef>
                <a:spcPct val="20000"/>
              </a:spcBef>
              <a:spcAft>
                <a:spcPct val="0"/>
              </a:spcAft>
              <a:buClr>
                <a:srgbClr val="91002C"/>
              </a:buClr>
              <a:buFont typeface="Arial" pitchFamily="34" charset="0"/>
              <a:buChar char="•"/>
              <a:defRPr sz="1600">
                <a:solidFill>
                  <a:srgbClr val="605D5C"/>
                </a:solidFill>
                <a:latin typeface="+mn-lt"/>
              </a:defRPr>
            </a:lvl2pPr>
            <a:lvl3pPr marL="1143000" indent="-228600" algn="ctr" rtl="0" eaLnBrk="0" fontAlgn="base" hangingPunct="0">
              <a:spcBef>
                <a:spcPct val="20000"/>
              </a:spcBef>
              <a:spcAft>
                <a:spcPct val="0"/>
              </a:spcAft>
              <a:buClr>
                <a:srgbClr val="91002C"/>
              </a:buClr>
              <a:buSzPct val="120000"/>
              <a:buFont typeface="Arial" pitchFamily="34" charset="0"/>
              <a:buChar char="•"/>
              <a:defRPr sz="1600">
                <a:solidFill>
                  <a:srgbClr val="605D5C"/>
                </a:solidFill>
                <a:latin typeface="+mn-lt"/>
              </a:defRPr>
            </a:lvl3pPr>
            <a:lvl4pPr marL="1600200" indent="-228600" algn="ctr" rtl="0" eaLnBrk="0" fontAlgn="base" hangingPunct="0">
              <a:spcBef>
                <a:spcPct val="20000"/>
              </a:spcBef>
              <a:spcAft>
                <a:spcPct val="0"/>
              </a:spcAft>
              <a:buClr>
                <a:srgbClr val="91002C"/>
              </a:buClr>
              <a:buFont typeface="Arial" pitchFamily="34" charset="0"/>
              <a:buChar char="•"/>
              <a:defRPr sz="1600">
                <a:solidFill>
                  <a:srgbClr val="605D5C"/>
                </a:solidFill>
                <a:latin typeface="+mn-lt"/>
              </a:defRPr>
            </a:lvl4pPr>
            <a:lvl5pPr marL="2057400" indent="-228600" algn="ctr" rtl="0" eaLnBrk="0" fontAlgn="base" hangingPunct="0">
              <a:spcBef>
                <a:spcPct val="20000"/>
              </a:spcBef>
              <a:spcAft>
                <a:spcPct val="0"/>
              </a:spcAft>
              <a:buClr>
                <a:srgbClr val="91002C"/>
              </a:buClr>
              <a:buSzPct val="80000"/>
              <a:buFont typeface="Arial" pitchFamily="34" charset="0"/>
              <a:buChar char="•"/>
              <a:defRPr sz="1600">
                <a:solidFill>
                  <a:srgbClr val="605D5C"/>
                </a:solidFill>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495300" indent="-495300" algn="l">
              <a:lnSpc>
                <a:spcPct val="90000"/>
              </a:lnSpc>
              <a:buClr>
                <a:schemeClr val="accent6">
                  <a:lumMod val="50000"/>
                </a:schemeClr>
              </a:buClr>
              <a:buFont typeface="Arial" pitchFamily="34" charset="0"/>
              <a:buChar char="•"/>
              <a:defRPr/>
            </a:pPr>
            <a:r>
              <a:rPr lang="en-US" sz="2000" b="1" kern="0" dirty="0" smtClean="0"/>
              <a:t>Data Sources </a:t>
            </a:r>
            <a:endParaRPr lang="ru-RU" sz="2000" b="1" kern="0" dirty="0" smtClean="0"/>
          </a:p>
          <a:p>
            <a:pPr marL="495300" indent="-495300" algn="l">
              <a:lnSpc>
                <a:spcPct val="90000"/>
              </a:lnSpc>
              <a:buFontTx/>
              <a:buNone/>
              <a:defRPr/>
            </a:pPr>
            <a:endParaRPr lang="en-US" sz="1200" b="1" kern="0" dirty="0" smtClean="0"/>
          </a:p>
          <a:p>
            <a:pPr marL="495300" indent="-495300" algn="l">
              <a:lnSpc>
                <a:spcPct val="90000"/>
              </a:lnSpc>
              <a:defRPr/>
            </a:pPr>
            <a:r>
              <a:rPr lang="en-US" sz="1800" kern="0" dirty="0" smtClean="0"/>
              <a:t>Sales &amp; lease transactions in Sales Database</a:t>
            </a:r>
            <a:endParaRPr lang="ru-RU" sz="1800" kern="0" dirty="0" smtClean="0"/>
          </a:p>
          <a:p>
            <a:pPr marL="495300" indent="-495300" algn="l">
              <a:lnSpc>
                <a:spcPct val="90000"/>
              </a:lnSpc>
              <a:buFontTx/>
              <a:buNone/>
              <a:defRPr/>
            </a:pPr>
            <a:r>
              <a:rPr lang="ru-RU" sz="1400" kern="0" dirty="0" smtClean="0"/>
              <a:t>	</a:t>
            </a:r>
            <a:r>
              <a:rPr lang="en-US" sz="1400" kern="0" dirty="0" smtClean="0"/>
              <a:t>(since</a:t>
            </a:r>
            <a:r>
              <a:rPr lang="ru-RU" sz="1400" kern="0" dirty="0" smtClean="0"/>
              <a:t> 1998  </a:t>
            </a:r>
            <a:r>
              <a:rPr lang="en-US" sz="1400" kern="0" dirty="0" smtClean="0"/>
              <a:t>over 2</a:t>
            </a:r>
            <a:r>
              <a:rPr lang="ru-RU" sz="1400" kern="0" dirty="0" smtClean="0"/>
              <a:t> </a:t>
            </a:r>
            <a:r>
              <a:rPr lang="en-US" sz="1400" kern="0" dirty="0" err="1" smtClean="0"/>
              <a:t>mln</a:t>
            </a:r>
            <a:r>
              <a:rPr lang="en-US" sz="1400" kern="0" dirty="0" smtClean="0"/>
              <a:t> transactions)</a:t>
            </a:r>
            <a:endParaRPr lang="ru-RU" sz="1400" kern="0" dirty="0" smtClean="0"/>
          </a:p>
          <a:p>
            <a:pPr marL="495300" indent="-495300" algn="l">
              <a:lnSpc>
                <a:spcPct val="90000"/>
              </a:lnSpc>
              <a:defRPr/>
            </a:pPr>
            <a:r>
              <a:rPr lang="en-US" sz="1800" kern="0" dirty="0" smtClean="0"/>
              <a:t>Real </a:t>
            </a:r>
            <a:r>
              <a:rPr lang="en-US" sz="1800" kern="0" dirty="0" smtClean="0"/>
              <a:t>Property Register &amp; Cadastre Database</a:t>
            </a:r>
          </a:p>
          <a:p>
            <a:pPr marL="495300" indent="-495300" algn="l">
              <a:lnSpc>
                <a:spcPct val="90000"/>
              </a:lnSpc>
              <a:defRPr/>
            </a:pPr>
            <a:r>
              <a:rPr lang="ru-RU" sz="1400" kern="0" dirty="0" smtClean="0"/>
              <a:t>	(</a:t>
            </a:r>
            <a:r>
              <a:rPr lang="en-US" sz="1400" kern="0" dirty="0" smtClean="0"/>
              <a:t>~</a:t>
            </a:r>
            <a:r>
              <a:rPr lang="en-US" sz="1400" kern="0" dirty="0" smtClean="0"/>
              <a:t>2,5</a:t>
            </a:r>
            <a:r>
              <a:rPr lang="ru-RU" sz="1400" kern="0" dirty="0" smtClean="0"/>
              <a:t> </a:t>
            </a:r>
            <a:r>
              <a:rPr lang="en-US" sz="1400" kern="0" dirty="0" err="1" smtClean="0"/>
              <a:t>mln</a:t>
            </a:r>
            <a:r>
              <a:rPr lang="ru-RU" sz="1400" kern="0" dirty="0" smtClean="0"/>
              <a:t> </a:t>
            </a:r>
            <a:r>
              <a:rPr lang="en-US" sz="1400" kern="0" dirty="0" smtClean="0"/>
              <a:t>land plots</a:t>
            </a:r>
            <a:r>
              <a:rPr lang="ru-RU" sz="1400" kern="0" dirty="0" smtClean="0"/>
              <a:t> </a:t>
            </a:r>
            <a:r>
              <a:rPr lang="en-US" sz="1400" kern="0" dirty="0" smtClean="0"/>
              <a:t> &amp; </a:t>
            </a:r>
            <a:r>
              <a:rPr lang="ru-RU" sz="1400" kern="0" dirty="0" smtClean="0"/>
              <a:t> </a:t>
            </a:r>
            <a:r>
              <a:rPr lang="en-US" sz="1400" kern="0" dirty="0" smtClean="0"/>
              <a:t>~</a:t>
            </a:r>
            <a:r>
              <a:rPr lang="ru-RU" sz="1400" kern="0" dirty="0" smtClean="0"/>
              <a:t>3</a:t>
            </a:r>
            <a:r>
              <a:rPr lang="en-US" sz="1400" kern="0" dirty="0" smtClean="0"/>
              <a:t>.9</a:t>
            </a:r>
            <a:r>
              <a:rPr lang="ru-RU" sz="1400" kern="0" dirty="0" smtClean="0"/>
              <a:t> </a:t>
            </a:r>
            <a:r>
              <a:rPr lang="en-US" sz="1400" kern="0" dirty="0" err="1" smtClean="0"/>
              <a:t>mln</a:t>
            </a:r>
            <a:r>
              <a:rPr lang="en-US" sz="1400" kern="0" dirty="0" smtClean="0"/>
              <a:t> constructions)</a:t>
            </a:r>
            <a:endParaRPr lang="ru-RU" sz="1400" kern="0" dirty="0" smtClean="0"/>
          </a:p>
          <a:p>
            <a:pPr marL="495300" indent="-495300" algn="l">
              <a:lnSpc>
                <a:spcPct val="90000"/>
              </a:lnSpc>
              <a:defRPr/>
            </a:pPr>
            <a:r>
              <a:rPr lang="en-US" sz="1800" kern="0" dirty="0" smtClean="0"/>
              <a:t>Location in Address Register &amp; GIS maps </a:t>
            </a:r>
            <a:r>
              <a:rPr lang="ru-RU" sz="1400" kern="0" dirty="0" smtClean="0"/>
              <a:t>(</a:t>
            </a:r>
            <a:r>
              <a:rPr lang="en-US" sz="1400" kern="0" dirty="0" smtClean="0"/>
              <a:t>~</a:t>
            </a:r>
            <a:r>
              <a:rPr lang="ru-RU" sz="1400" kern="0" dirty="0" smtClean="0"/>
              <a:t>1</a:t>
            </a:r>
            <a:r>
              <a:rPr lang="en-US" sz="1400" kern="0" dirty="0" smtClean="0"/>
              <a:t>.8</a:t>
            </a:r>
            <a:r>
              <a:rPr lang="ru-RU" sz="1400" kern="0" dirty="0" smtClean="0"/>
              <a:t> </a:t>
            </a:r>
            <a:r>
              <a:rPr lang="en-US" sz="1400" kern="0" dirty="0" err="1" smtClean="0"/>
              <a:t>mln</a:t>
            </a:r>
            <a:r>
              <a:rPr lang="en-US" sz="1400" kern="0" dirty="0" smtClean="0"/>
              <a:t> addresses</a:t>
            </a:r>
            <a:r>
              <a:rPr lang="ru-RU" sz="1400" kern="0" dirty="0" smtClean="0"/>
              <a:t>)</a:t>
            </a:r>
          </a:p>
          <a:p>
            <a:pPr marL="495300" indent="-495300" algn="l">
              <a:lnSpc>
                <a:spcPct val="90000"/>
              </a:lnSpc>
              <a:buFontTx/>
              <a:buNone/>
              <a:defRPr/>
            </a:pPr>
            <a:r>
              <a:rPr lang="ru-RU" sz="1800" kern="0" dirty="0" smtClean="0"/>
              <a:t>	</a:t>
            </a:r>
            <a:endParaRPr lang="ru-RU" sz="1400" kern="0" dirty="0" smtClean="0"/>
          </a:p>
          <a:p>
            <a:pPr marL="495300" indent="-495300" algn="l">
              <a:lnSpc>
                <a:spcPct val="90000"/>
              </a:lnSpc>
              <a:buClr>
                <a:schemeClr val="accent6">
                  <a:lumMod val="50000"/>
                </a:schemeClr>
              </a:buClr>
              <a:buFont typeface="Arial" pitchFamily="34" charset="0"/>
              <a:buChar char="•"/>
              <a:defRPr/>
            </a:pPr>
            <a:r>
              <a:rPr lang="en-US" sz="2000" b="1" kern="0" dirty="0" smtClean="0"/>
              <a:t>Classification</a:t>
            </a:r>
            <a:endParaRPr lang="ru-RU" sz="2000" b="1" kern="0" dirty="0" smtClean="0"/>
          </a:p>
          <a:p>
            <a:pPr marL="495300" indent="-495300" algn="l">
              <a:lnSpc>
                <a:spcPct val="90000"/>
              </a:lnSpc>
              <a:buFontTx/>
              <a:buNone/>
              <a:defRPr/>
            </a:pPr>
            <a:endParaRPr lang="ru-RU" sz="1200" b="1" kern="0" dirty="0" smtClean="0"/>
          </a:p>
          <a:p>
            <a:pPr marL="495300" indent="-495300" algn="l">
              <a:lnSpc>
                <a:spcPct val="90000"/>
              </a:lnSpc>
              <a:defRPr/>
            </a:pPr>
            <a:r>
              <a:rPr lang="en-US" sz="1800" kern="0" dirty="0" smtClean="0"/>
              <a:t>Property types </a:t>
            </a:r>
            <a:r>
              <a:rPr lang="ru-RU" sz="1800" kern="0" dirty="0" smtClean="0"/>
              <a:t> </a:t>
            </a:r>
            <a:r>
              <a:rPr lang="ru-RU" sz="1400" kern="0" dirty="0" smtClean="0"/>
              <a:t>(5 </a:t>
            </a:r>
            <a:r>
              <a:rPr lang="en-US" sz="1400" kern="0" dirty="0" smtClean="0"/>
              <a:t>types of land</a:t>
            </a:r>
            <a:r>
              <a:rPr lang="ru-RU" sz="1400" kern="0" dirty="0" smtClean="0"/>
              <a:t>, 10 </a:t>
            </a:r>
            <a:r>
              <a:rPr lang="en-US" sz="1400" kern="0" dirty="0" smtClean="0"/>
              <a:t>types of constructions</a:t>
            </a:r>
            <a:r>
              <a:rPr lang="ru-RU" sz="1400" kern="0" dirty="0" smtClean="0"/>
              <a:t>)</a:t>
            </a:r>
          </a:p>
          <a:p>
            <a:pPr marL="495300" indent="-495300" algn="l">
              <a:lnSpc>
                <a:spcPct val="90000"/>
              </a:lnSpc>
              <a:defRPr/>
            </a:pPr>
            <a:r>
              <a:rPr lang="en-US" sz="1800" kern="0" dirty="0" smtClean="0"/>
              <a:t>Value zones </a:t>
            </a:r>
            <a:r>
              <a:rPr lang="ru-RU" sz="1400" kern="0" dirty="0" smtClean="0"/>
              <a:t>(</a:t>
            </a:r>
            <a:r>
              <a:rPr lang="en-US" sz="1400" kern="0" dirty="0" smtClean="0"/>
              <a:t>~</a:t>
            </a:r>
            <a:r>
              <a:rPr lang="ru-RU" sz="1400" kern="0" dirty="0" smtClean="0"/>
              <a:t>1200 </a:t>
            </a:r>
            <a:r>
              <a:rPr lang="en-US" sz="1400" kern="0" dirty="0" smtClean="0"/>
              <a:t>actual &amp; all historical)</a:t>
            </a:r>
            <a:r>
              <a:rPr lang="ru-RU" sz="1800" kern="0" dirty="0" smtClean="0"/>
              <a:t> </a:t>
            </a:r>
          </a:p>
          <a:p>
            <a:pPr marL="495300" indent="-495300" algn="l">
              <a:lnSpc>
                <a:spcPct val="90000"/>
              </a:lnSpc>
              <a:defRPr/>
            </a:pPr>
            <a:r>
              <a:rPr lang="en-US" sz="1800" kern="0" dirty="0" smtClean="0"/>
              <a:t>Valuation models, coefficients</a:t>
            </a:r>
            <a:r>
              <a:rPr lang="ru-RU" sz="1800" kern="0" dirty="0" smtClean="0"/>
              <a:t> (</a:t>
            </a:r>
            <a:r>
              <a:rPr lang="en-US" sz="1400" kern="0" dirty="0" smtClean="0"/>
              <a:t>~</a:t>
            </a:r>
            <a:r>
              <a:rPr lang="ru-RU" sz="1400" kern="0" dirty="0" smtClean="0"/>
              <a:t>1000 </a:t>
            </a:r>
            <a:r>
              <a:rPr lang="en-US" sz="1400" kern="0" dirty="0" smtClean="0"/>
              <a:t>actual  &amp; all historical</a:t>
            </a:r>
            <a:r>
              <a:rPr lang="ru-RU" sz="1400" kern="0" dirty="0" smtClean="0"/>
              <a:t>)</a:t>
            </a:r>
            <a:endParaRPr lang="ru-RU" sz="1800" kern="0" dirty="0" smtClean="0"/>
          </a:p>
          <a:p>
            <a:pPr marL="495300" indent="-495300" algn="l">
              <a:lnSpc>
                <a:spcPct val="90000"/>
              </a:lnSpc>
              <a:buFontTx/>
              <a:buNone/>
              <a:defRPr/>
            </a:pPr>
            <a:endParaRPr lang="ru-RU" sz="1800" kern="0" dirty="0" smtClean="0"/>
          </a:p>
          <a:p>
            <a:pPr marL="495300" indent="-495300" algn="l">
              <a:lnSpc>
                <a:spcPct val="90000"/>
              </a:lnSpc>
              <a:buClr>
                <a:schemeClr val="accent6">
                  <a:lumMod val="50000"/>
                </a:schemeClr>
              </a:buClr>
              <a:buFont typeface="Arial" pitchFamily="34" charset="0"/>
              <a:buChar char="•"/>
              <a:defRPr/>
            </a:pPr>
            <a:r>
              <a:rPr lang="en-US" sz="2000" b="1" kern="0" dirty="0" smtClean="0"/>
              <a:t>Assessment results</a:t>
            </a:r>
            <a:endParaRPr lang="ru-RU" sz="2000" b="1" kern="0" dirty="0" smtClean="0"/>
          </a:p>
          <a:p>
            <a:pPr marL="495300" indent="-495300" algn="l">
              <a:lnSpc>
                <a:spcPct val="90000"/>
              </a:lnSpc>
              <a:buFontTx/>
              <a:buNone/>
              <a:defRPr/>
            </a:pPr>
            <a:endParaRPr lang="ru-RU" sz="1100" b="1" kern="0" dirty="0" smtClean="0"/>
          </a:p>
          <a:p>
            <a:pPr marL="495300" indent="-495300" algn="l">
              <a:lnSpc>
                <a:spcPct val="90000"/>
              </a:lnSpc>
              <a:defRPr/>
            </a:pPr>
            <a:r>
              <a:rPr lang="en-US" sz="1800" kern="0" dirty="0" smtClean="0"/>
              <a:t>Estimated values </a:t>
            </a:r>
            <a:r>
              <a:rPr lang="ru-RU" sz="1800" kern="0" dirty="0" smtClean="0"/>
              <a:t>(</a:t>
            </a:r>
            <a:r>
              <a:rPr lang="en-US" sz="1800" kern="0" dirty="0" smtClean="0"/>
              <a:t>10</a:t>
            </a:r>
            <a:r>
              <a:rPr lang="ru-RU" sz="1400" kern="0" dirty="0" smtClean="0"/>
              <a:t> </a:t>
            </a:r>
            <a:r>
              <a:rPr lang="en-US" sz="1400" kern="0" dirty="0" err="1" smtClean="0"/>
              <a:t>mln</a:t>
            </a:r>
            <a:r>
              <a:rPr lang="en-US" sz="1400" kern="0" dirty="0" smtClean="0"/>
              <a:t> actual &amp; all historical values</a:t>
            </a:r>
            <a:r>
              <a:rPr lang="ru-RU" sz="1400" kern="0" dirty="0" smtClean="0"/>
              <a:t>)</a:t>
            </a:r>
            <a:r>
              <a:rPr lang="en-US" sz="1400" kern="0" dirty="0" smtClean="0"/>
              <a:t> </a:t>
            </a:r>
            <a:r>
              <a:rPr lang="ru-RU" sz="1400" kern="0" dirty="0" smtClean="0"/>
              <a:t> </a:t>
            </a:r>
            <a:endParaRPr lang="ru-RU" sz="1800" kern="0" dirty="0" smtClean="0"/>
          </a:p>
          <a:p>
            <a:pPr marL="495300" indent="-495300" algn="l">
              <a:lnSpc>
                <a:spcPct val="90000"/>
              </a:lnSpc>
              <a:buFontTx/>
              <a:buNone/>
              <a:defRPr/>
            </a:pPr>
            <a:endParaRPr lang="ru-RU" sz="1800" kern="0" dirty="0" smtClean="0">
              <a:latin typeface="Tahoma" pitchFamily="34" charset="0"/>
            </a:endParaRPr>
          </a:p>
        </p:txBody>
      </p:sp>
      <p:sp>
        <p:nvSpPr>
          <p:cNvPr id="6" name="Rectangle 1026"/>
          <p:cNvSpPr>
            <a:spLocks noGrp="1" noChangeArrowheads="1"/>
          </p:cNvSpPr>
          <p:nvPr>
            <p:ph type="title"/>
          </p:nvPr>
        </p:nvSpPr>
        <p:spPr>
          <a:xfrm>
            <a:off x="304800" y="457200"/>
            <a:ext cx="8229600" cy="469900"/>
          </a:xfrm>
        </p:spPr>
        <p:txBody>
          <a:bodyPr/>
          <a:lstStyle/>
          <a:p>
            <a:pPr algn="ctr" eaLnBrk="1" hangingPunct="1">
              <a:defRPr/>
            </a:pPr>
            <a:r>
              <a:rPr lang="en-US" sz="3200" kern="1200" dirty="0" smtClean="0">
                <a:solidFill>
                  <a:schemeClr val="accent4">
                    <a:lumMod val="25000"/>
                  </a:schemeClr>
                </a:solidFill>
              </a:rPr>
              <a:t>Data for Mass Valuation</a:t>
            </a:r>
            <a:endParaRPr lang="en-US" sz="3200" kern="1200" dirty="0">
              <a:solidFill>
                <a:schemeClr val="accent4">
                  <a:lumMod val="2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15938" y="533400"/>
            <a:ext cx="8229600" cy="469900"/>
          </a:xfrm>
        </p:spPr>
        <p:txBody>
          <a:bodyPr/>
          <a:lstStyle/>
          <a:p>
            <a:pPr algn="ctr" eaLnBrk="1" hangingPunct="1">
              <a:defRPr/>
            </a:pPr>
            <a:r>
              <a:rPr lang="en-US" sz="3200" kern="1200" dirty="0" smtClean="0">
                <a:solidFill>
                  <a:schemeClr val="accent4">
                    <a:lumMod val="50000"/>
                  </a:schemeClr>
                </a:solidFill>
              </a:rPr>
              <a:t>Sales Data Collection</a:t>
            </a:r>
            <a:endParaRPr lang="lt-LT" sz="3200" kern="1200" dirty="0">
              <a:solidFill>
                <a:schemeClr val="accent4">
                  <a:lumMod val="50000"/>
                </a:schemeClr>
              </a:solidFill>
            </a:endParaRPr>
          </a:p>
        </p:txBody>
      </p:sp>
      <p:sp>
        <p:nvSpPr>
          <p:cNvPr id="6" name="Rectangle 3"/>
          <p:cNvSpPr txBox="1">
            <a:spLocks noChangeArrowheads="1"/>
          </p:cNvSpPr>
          <p:nvPr/>
        </p:nvSpPr>
        <p:spPr bwMode="auto">
          <a:xfrm>
            <a:off x="161925" y="1600200"/>
            <a:ext cx="8524875" cy="4344988"/>
          </a:xfrm>
          <a:prstGeom prst="rect">
            <a:avLst/>
          </a:prstGeom>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ctr" rtl="0" eaLnBrk="0" fontAlgn="base" hangingPunct="0">
              <a:spcBef>
                <a:spcPct val="20000"/>
              </a:spcBef>
              <a:spcAft>
                <a:spcPct val="0"/>
              </a:spcAft>
              <a:buClr>
                <a:srgbClr val="91002C"/>
              </a:buClr>
              <a:buSzPct val="120000"/>
              <a:buFont typeface="Arial" pitchFamily="34" charset="0"/>
              <a:buNone/>
              <a:defRPr sz="1600">
                <a:solidFill>
                  <a:srgbClr val="605D5C"/>
                </a:solidFill>
                <a:latin typeface="+mn-lt"/>
                <a:ea typeface="+mn-ea"/>
                <a:cs typeface="+mn-cs"/>
              </a:defRPr>
            </a:lvl1pPr>
            <a:lvl2pPr marL="742950" indent="-285750" algn="ctr" rtl="0" eaLnBrk="0" fontAlgn="base" hangingPunct="0">
              <a:spcBef>
                <a:spcPct val="20000"/>
              </a:spcBef>
              <a:spcAft>
                <a:spcPct val="0"/>
              </a:spcAft>
              <a:buClr>
                <a:srgbClr val="91002C"/>
              </a:buClr>
              <a:buFont typeface="Arial" pitchFamily="34" charset="0"/>
              <a:buChar char="•"/>
              <a:defRPr sz="1600">
                <a:solidFill>
                  <a:srgbClr val="605D5C"/>
                </a:solidFill>
                <a:latin typeface="+mn-lt"/>
              </a:defRPr>
            </a:lvl2pPr>
            <a:lvl3pPr marL="1143000" indent="-228600" algn="ctr" rtl="0" eaLnBrk="0" fontAlgn="base" hangingPunct="0">
              <a:spcBef>
                <a:spcPct val="20000"/>
              </a:spcBef>
              <a:spcAft>
                <a:spcPct val="0"/>
              </a:spcAft>
              <a:buClr>
                <a:srgbClr val="91002C"/>
              </a:buClr>
              <a:buSzPct val="120000"/>
              <a:buFont typeface="Arial" pitchFamily="34" charset="0"/>
              <a:buChar char="•"/>
              <a:defRPr sz="1600">
                <a:solidFill>
                  <a:srgbClr val="605D5C"/>
                </a:solidFill>
                <a:latin typeface="+mn-lt"/>
              </a:defRPr>
            </a:lvl3pPr>
            <a:lvl4pPr marL="1600200" indent="-228600" algn="ctr" rtl="0" eaLnBrk="0" fontAlgn="base" hangingPunct="0">
              <a:spcBef>
                <a:spcPct val="20000"/>
              </a:spcBef>
              <a:spcAft>
                <a:spcPct val="0"/>
              </a:spcAft>
              <a:buClr>
                <a:srgbClr val="91002C"/>
              </a:buClr>
              <a:buFont typeface="Arial" pitchFamily="34" charset="0"/>
              <a:buChar char="•"/>
              <a:defRPr sz="1600">
                <a:solidFill>
                  <a:srgbClr val="605D5C"/>
                </a:solidFill>
                <a:latin typeface="+mn-lt"/>
              </a:defRPr>
            </a:lvl4pPr>
            <a:lvl5pPr marL="2057400" indent="-228600" algn="ctr" rtl="0" eaLnBrk="0" fontAlgn="base" hangingPunct="0">
              <a:spcBef>
                <a:spcPct val="20000"/>
              </a:spcBef>
              <a:spcAft>
                <a:spcPct val="0"/>
              </a:spcAft>
              <a:buClr>
                <a:srgbClr val="91002C"/>
              </a:buClr>
              <a:buSzPct val="80000"/>
              <a:buFont typeface="Arial" pitchFamily="34" charset="0"/>
              <a:buChar char="•"/>
              <a:defRPr sz="1600">
                <a:solidFill>
                  <a:srgbClr val="605D5C"/>
                </a:solidFill>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algn="l">
              <a:buClr>
                <a:srgbClr val="990033"/>
              </a:buClr>
              <a:buFontTx/>
              <a:buNone/>
              <a:defRPr/>
            </a:pPr>
            <a:r>
              <a:rPr lang="en-GB" sz="2400" kern="0" dirty="0" smtClean="0"/>
              <a:t>	How is the market data collected? </a:t>
            </a:r>
          </a:p>
          <a:p>
            <a:pPr algn="l">
              <a:buClr>
                <a:srgbClr val="990033"/>
              </a:buClr>
              <a:buFontTx/>
              <a:buNone/>
              <a:defRPr/>
            </a:pPr>
            <a:endParaRPr lang="en-GB" sz="2000" kern="0" dirty="0" smtClean="0"/>
          </a:p>
          <a:p>
            <a:pPr lvl="1" algn="l">
              <a:buClr>
                <a:srgbClr val="990033"/>
              </a:buClr>
              <a:buSzPct val="120000"/>
              <a:buFontTx/>
              <a:buChar char="•"/>
              <a:defRPr/>
            </a:pPr>
            <a:r>
              <a:rPr lang="en-US" sz="2000" kern="0" dirty="0" smtClean="0"/>
              <a:t>Data about transaction comes from the notary offices through the Internet within 24 h after the approval of real property transaction (</a:t>
            </a:r>
            <a:r>
              <a:rPr lang="en-US" sz="2000" kern="0" dirty="0" smtClean="0"/>
              <a:t>NETSVEP -</a:t>
            </a:r>
            <a:r>
              <a:rPr lang="en-US" sz="2000" dirty="0" smtClean="0"/>
              <a:t> Public Electronic Service for Real Property Transactions </a:t>
            </a:r>
            <a:r>
              <a:rPr lang="en-US" sz="2000" kern="0" dirty="0" smtClean="0"/>
              <a:t>);</a:t>
            </a:r>
            <a:endParaRPr lang="ru-RU" sz="2000" kern="0" dirty="0" smtClean="0"/>
          </a:p>
          <a:p>
            <a:pPr lvl="1" algn="l">
              <a:buClr>
                <a:srgbClr val="990033"/>
              </a:buClr>
              <a:buSzPct val="120000"/>
              <a:buFontTx/>
              <a:buChar char="•"/>
              <a:defRPr/>
            </a:pPr>
            <a:r>
              <a:rPr lang="en-US" sz="2000" kern="0" dirty="0" smtClean="0"/>
              <a:t>Sales &amp; lease data are entered upon the registration of owner’s rights;</a:t>
            </a:r>
          </a:p>
          <a:p>
            <a:pPr lvl="1" algn="l">
              <a:buClr>
                <a:srgbClr val="990033"/>
              </a:buClr>
              <a:buSzPct val="120000"/>
              <a:buFontTx/>
              <a:buChar char="•"/>
              <a:defRPr/>
            </a:pPr>
            <a:r>
              <a:rPr lang="en-US" sz="2000" kern="0" dirty="0" smtClean="0"/>
              <a:t>Additional information </a:t>
            </a:r>
            <a:r>
              <a:rPr lang="en-US" sz="2000" kern="0" dirty="0" smtClean="0"/>
              <a:t>about lease is collected in public space.</a:t>
            </a:r>
          </a:p>
          <a:p>
            <a:pPr marL="457200" lvl="1" indent="0" algn="l">
              <a:buClr>
                <a:srgbClr val="990033"/>
              </a:buClr>
              <a:buSzPct val="120000"/>
              <a:buFont typeface="Tahoma" pitchFamily="34" charset="0"/>
              <a:buNone/>
              <a:defRPr/>
            </a:pPr>
            <a:endParaRPr lang="en-GB" kern="0" dirty="0" smtClean="0"/>
          </a:p>
          <a:p>
            <a:pPr marL="457200" lvl="1" indent="0" algn="l">
              <a:buClr>
                <a:srgbClr val="990033"/>
              </a:buClr>
              <a:buSzPct val="120000"/>
              <a:buFont typeface="Tahoma" pitchFamily="34" charset="0"/>
              <a:buNone/>
              <a:defRPr/>
            </a:pPr>
            <a:r>
              <a:rPr lang="en-GB" sz="2400" kern="0" dirty="0" smtClean="0"/>
              <a:t>Sales database is updated daily.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ntraštė 1"/>
          <p:cNvSpPr>
            <a:spLocks noGrp="1"/>
          </p:cNvSpPr>
          <p:nvPr>
            <p:ph type="title"/>
          </p:nvPr>
        </p:nvSpPr>
        <p:spPr/>
        <p:txBody>
          <a:bodyPr/>
          <a:lstStyle/>
          <a:p>
            <a:pPr algn="ctr"/>
            <a:r>
              <a:rPr lang="en-US" sz="3200" dirty="0" smtClean="0">
                <a:solidFill>
                  <a:schemeClr val="accent4">
                    <a:lumMod val="50000"/>
                  </a:schemeClr>
                </a:solidFill>
              </a:rPr>
              <a:t>Mass </a:t>
            </a:r>
            <a:r>
              <a:rPr lang="en-US" sz="3200" dirty="0" smtClean="0">
                <a:solidFill>
                  <a:schemeClr val="accent4">
                    <a:lumMod val="50000"/>
                  </a:schemeClr>
                </a:solidFill>
              </a:rPr>
              <a:t>V</a:t>
            </a:r>
            <a:r>
              <a:rPr lang="lt-LT" sz="3200" dirty="0" err="1" smtClean="0">
                <a:solidFill>
                  <a:schemeClr val="accent4">
                    <a:lumMod val="50000"/>
                  </a:schemeClr>
                </a:solidFill>
              </a:rPr>
              <a:t>aluation</a:t>
            </a:r>
            <a:r>
              <a:rPr lang="lt-LT" sz="3200" dirty="0" smtClean="0">
                <a:solidFill>
                  <a:schemeClr val="accent4">
                    <a:lumMod val="50000"/>
                  </a:schemeClr>
                </a:solidFill>
              </a:rPr>
              <a:t> </a:t>
            </a:r>
            <a:r>
              <a:rPr lang="en-US" sz="3200" dirty="0" smtClean="0">
                <a:solidFill>
                  <a:schemeClr val="accent4">
                    <a:lumMod val="50000"/>
                  </a:schemeClr>
                </a:solidFill>
              </a:rPr>
              <a:t>Process (1 year)</a:t>
            </a:r>
            <a:endParaRPr lang="lt-LT" sz="3200" dirty="0" smtClean="0">
              <a:solidFill>
                <a:schemeClr val="accent4">
                  <a:lumMod val="50000"/>
                </a:schemeClr>
              </a:solidFill>
            </a:endParaRPr>
          </a:p>
        </p:txBody>
      </p:sp>
      <p:sp>
        <p:nvSpPr>
          <p:cNvPr id="11267" name="Antrinis pavadinimas 3"/>
          <p:cNvSpPr>
            <a:spLocks noGrp="1"/>
          </p:cNvSpPr>
          <p:nvPr>
            <p:ph type="subTitle" sz="quarter" idx="10"/>
          </p:nvPr>
        </p:nvSpPr>
        <p:spPr bwMode="auto">
          <a:xfrm>
            <a:off x="339725" y="1409700"/>
            <a:ext cx="8385175" cy="4527550"/>
          </a:xfrm>
          <a:noFill/>
          <a:ln>
            <a:miter lim="800000"/>
            <a:headEnd/>
            <a:tailEnd/>
          </a:ln>
        </p:spPr>
        <p:txBody>
          <a:bodyPr vert="horz" wrap="square" lIns="91440" tIns="45720" rIns="91440" bIns="45720" numCol="1" anchor="t" anchorCtr="0" compatLnSpc="1">
            <a:prstTxWarp prst="textNoShape">
              <a:avLst/>
            </a:prstTxWarp>
            <a:normAutofit fontScale="77500" lnSpcReduction="20000"/>
          </a:bodyPr>
          <a:lstStyle/>
          <a:p>
            <a:pPr marL="342900" indent="-342900">
              <a:lnSpc>
                <a:spcPct val="150000"/>
              </a:lnSpc>
              <a:buClr>
                <a:srgbClr val="006A4D"/>
              </a:buClr>
              <a:buFontTx/>
              <a:buChar char="•"/>
            </a:pPr>
            <a:r>
              <a:rPr lang="en-GB" sz="2800" dirty="0" smtClean="0">
                <a:cs typeface="Times New Roman" pitchFamily="18" charset="0"/>
              </a:rPr>
              <a:t>Analysis of market data;</a:t>
            </a:r>
          </a:p>
          <a:p>
            <a:pPr marL="342900" indent="-342900">
              <a:lnSpc>
                <a:spcPct val="150000"/>
              </a:lnSpc>
              <a:buClr>
                <a:srgbClr val="006A4D"/>
              </a:buClr>
              <a:buFontTx/>
              <a:buChar char="•"/>
            </a:pPr>
            <a:r>
              <a:rPr lang="en-GB" sz="2800" dirty="0" smtClean="0">
                <a:cs typeface="Times New Roman" pitchFamily="18" charset="0"/>
              </a:rPr>
              <a:t>Setting of value zones;</a:t>
            </a:r>
          </a:p>
          <a:p>
            <a:pPr indent="-36000">
              <a:lnSpc>
                <a:spcPts val="3840"/>
              </a:lnSpc>
              <a:spcBef>
                <a:spcPts val="0"/>
              </a:spcBef>
              <a:buClr>
                <a:srgbClr val="006A4D"/>
              </a:buClr>
              <a:buFontTx/>
              <a:buChar char="•"/>
            </a:pPr>
            <a:r>
              <a:rPr lang="en-GB" sz="2800" dirty="0" smtClean="0">
                <a:cs typeface="Times New Roman" pitchFamily="18" charset="0"/>
              </a:rPr>
              <a:t>  Specification of models;</a:t>
            </a:r>
            <a:r>
              <a:rPr lang="en-US" sz="2800" dirty="0"/>
              <a:t> </a:t>
            </a:r>
            <a:r>
              <a:rPr lang="en-US" sz="2100" dirty="0" smtClean="0">
                <a:solidFill>
                  <a:schemeClr val="accent4">
                    <a:lumMod val="25000"/>
                  </a:schemeClr>
                </a:solidFill>
              </a:rPr>
              <a:t>The </a:t>
            </a:r>
            <a:r>
              <a:rPr lang="en-US" sz="2100" dirty="0">
                <a:solidFill>
                  <a:schemeClr val="accent4">
                    <a:lumMod val="25000"/>
                  </a:schemeClr>
                </a:solidFill>
              </a:rPr>
              <a:t>process consists of selecting an appropriate </a:t>
            </a:r>
            <a:r>
              <a:rPr lang="en-US" sz="2100" dirty="0" smtClean="0">
                <a:solidFill>
                  <a:schemeClr val="accent4">
                    <a:lumMod val="25000"/>
                  </a:schemeClr>
                </a:solidFill>
              </a:rPr>
              <a:t>functional </a:t>
            </a:r>
            <a:r>
              <a:rPr lang="en-US" sz="2100" dirty="0">
                <a:solidFill>
                  <a:schemeClr val="accent4">
                    <a:lumMod val="25000"/>
                  </a:schemeClr>
                </a:solidFill>
              </a:rPr>
              <a:t>form for the model and choosing which variables to include</a:t>
            </a:r>
            <a:r>
              <a:rPr lang="en-US" sz="4700" dirty="0">
                <a:solidFill>
                  <a:schemeClr val="accent4">
                    <a:lumMod val="25000"/>
                  </a:schemeClr>
                </a:solidFill>
              </a:rPr>
              <a:t>. </a:t>
            </a:r>
            <a:endParaRPr lang="en-GB" sz="4000" dirty="0" smtClean="0">
              <a:solidFill>
                <a:schemeClr val="accent4">
                  <a:lumMod val="25000"/>
                </a:schemeClr>
              </a:solidFill>
              <a:cs typeface="Times New Roman" pitchFamily="18" charset="0"/>
            </a:endParaRPr>
          </a:p>
          <a:p>
            <a:pPr marL="342900" indent="-342900">
              <a:lnSpc>
                <a:spcPct val="150000"/>
              </a:lnSpc>
              <a:buClr>
                <a:srgbClr val="006A4D"/>
              </a:buClr>
              <a:buFontTx/>
              <a:buChar char="•"/>
            </a:pPr>
            <a:r>
              <a:rPr lang="en-GB" sz="2800" dirty="0" smtClean="0">
                <a:cs typeface="Times New Roman" pitchFamily="18" charset="0"/>
              </a:rPr>
              <a:t>Calibration of models;</a:t>
            </a:r>
            <a:r>
              <a:rPr lang="en-US" sz="2800" dirty="0"/>
              <a:t> </a:t>
            </a:r>
            <a:r>
              <a:rPr lang="en-US" sz="2100" dirty="0"/>
              <a:t>the process of adjustment of the model parameters </a:t>
            </a:r>
            <a:endParaRPr lang="en-GB" sz="1800" dirty="0" smtClean="0">
              <a:cs typeface="Times New Roman" pitchFamily="18" charset="0"/>
            </a:endParaRPr>
          </a:p>
          <a:p>
            <a:pPr marL="342900" indent="-342900">
              <a:lnSpc>
                <a:spcPct val="150000"/>
              </a:lnSpc>
              <a:buClr>
                <a:srgbClr val="006A4D"/>
              </a:buClr>
              <a:buFontTx/>
              <a:buChar char="•"/>
            </a:pPr>
            <a:r>
              <a:rPr lang="en-GB" sz="2800" dirty="0" smtClean="0">
                <a:cs typeface="Times New Roman" pitchFamily="18" charset="0"/>
              </a:rPr>
              <a:t>Verification of models.</a:t>
            </a:r>
          </a:p>
          <a:p>
            <a:pPr marL="342900" indent="-342900">
              <a:lnSpc>
                <a:spcPct val="150000"/>
              </a:lnSpc>
              <a:buClr>
                <a:srgbClr val="006A4D"/>
              </a:buClr>
              <a:buFontTx/>
              <a:buChar char="•"/>
            </a:pPr>
            <a:r>
              <a:rPr lang="en-GB" sz="2800" dirty="0" smtClean="0">
                <a:cs typeface="Times New Roman" pitchFamily="18" charset="0"/>
              </a:rPr>
              <a:t>Preparation of </a:t>
            </a:r>
            <a:r>
              <a:rPr lang="en-GB" sz="2800" dirty="0" smtClean="0">
                <a:cs typeface="Times New Roman" pitchFamily="18" charset="0"/>
              </a:rPr>
              <a:t>documents, </a:t>
            </a:r>
            <a:r>
              <a:rPr lang="en-GB" sz="2800" dirty="0" smtClean="0">
                <a:cs typeface="Times New Roman" pitchFamily="18" charset="0"/>
              </a:rPr>
              <a:t>public discussion, confirming.</a:t>
            </a:r>
          </a:p>
          <a:p>
            <a:pPr marL="342900" indent="-342900">
              <a:lnSpc>
                <a:spcPct val="150000"/>
              </a:lnSpc>
              <a:buClr>
                <a:srgbClr val="006A4D"/>
              </a:buClr>
              <a:buFontTx/>
              <a:buChar char="•"/>
            </a:pPr>
            <a:r>
              <a:rPr lang="en-GB" sz="2800" dirty="0" smtClean="0">
                <a:cs typeface="Times New Roman" pitchFamily="18" charset="0"/>
              </a:rPr>
              <a:t>Assessment of properties.</a:t>
            </a:r>
          </a:p>
          <a:p>
            <a:pPr marL="342900" indent="-342900"/>
            <a:endParaRPr lang="lt-LT" sz="2800" dirty="0" smtClean="0"/>
          </a:p>
        </p:txBody>
      </p:sp>
    </p:spTree>
    <p:extLst>
      <p:ext uri="{BB962C8B-B14F-4D97-AF65-F5344CB8AC3E}">
        <p14:creationId xmlns="" xmlns:p14="http://schemas.microsoft.com/office/powerpoint/2010/main" val="1790747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en-US" sz="2800" dirty="0" smtClean="0"/>
              <a:t>Public Review and Appeals</a:t>
            </a:r>
            <a:endParaRPr lang="lt-LT" sz="2800" dirty="0"/>
          </a:p>
        </p:txBody>
      </p:sp>
      <p:sp>
        <p:nvSpPr>
          <p:cNvPr id="3" name="Turinio vietos rezervavimo ženklas 2"/>
          <p:cNvSpPr>
            <a:spLocks noGrp="1"/>
          </p:cNvSpPr>
          <p:nvPr>
            <p:ph idx="1"/>
          </p:nvPr>
        </p:nvSpPr>
        <p:spPr>
          <a:xfrm>
            <a:off x="330199" y="1304925"/>
            <a:ext cx="8632825" cy="4384675"/>
          </a:xfrm>
        </p:spPr>
        <p:txBody>
          <a:bodyPr/>
          <a:lstStyle/>
          <a:p>
            <a:pPr algn="l">
              <a:defRPr/>
            </a:pPr>
            <a:r>
              <a:rPr lang="en-US" sz="2000" b="1" dirty="0" smtClean="0">
                <a:solidFill>
                  <a:schemeClr val="accent4">
                    <a:lumMod val="50000"/>
                  </a:schemeClr>
                </a:solidFill>
                <a:latin typeface="Arial" panose="020B0604020202020204" pitchFamily="34" charset="0"/>
                <a:cs typeface="Arial" panose="020B0604020202020204" pitchFamily="34" charset="0"/>
              </a:rPr>
              <a:t>Public review:</a:t>
            </a:r>
          </a:p>
          <a:p>
            <a:pPr marL="0" indent="0" algn="l">
              <a:buClrTx/>
              <a:defRPr/>
            </a:pPr>
            <a:r>
              <a:rPr lang="en-US" sz="2000" dirty="0">
                <a:solidFill>
                  <a:schemeClr val="accent4">
                    <a:lumMod val="25000"/>
                  </a:schemeClr>
                </a:solidFill>
                <a:latin typeface="Arial" panose="020B0604020202020204" pitchFamily="34" charset="0"/>
                <a:cs typeface="Arial" panose="020B0604020202020204" pitchFamily="34" charset="0"/>
              </a:rPr>
              <a:t>Publication of the preliminary values of land and buildings in the Internet. </a:t>
            </a:r>
          </a:p>
          <a:p>
            <a:pPr marL="0" indent="0" algn="l">
              <a:buClrTx/>
              <a:defRPr/>
            </a:pPr>
            <a:r>
              <a:rPr lang="en-US" sz="2000" dirty="0" smtClean="0">
                <a:solidFill>
                  <a:schemeClr val="accent4">
                    <a:lumMod val="25000"/>
                  </a:schemeClr>
                </a:solidFill>
                <a:latin typeface="Arial" panose="020B0604020202020204" pitchFamily="34" charset="0"/>
                <a:cs typeface="Arial" panose="020B0604020202020204" pitchFamily="34" charset="0"/>
              </a:rPr>
              <a:t>Public </a:t>
            </a:r>
            <a:r>
              <a:rPr lang="en-US" sz="2000" dirty="0">
                <a:solidFill>
                  <a:schemeClr val="accent4">
                    <a:lumMod val="25000"/>
                  </a:schemeClr>
                </a:solidFill>
                <a:latin typeface="Arial" panose="020B0604020202020204" pitchFamily="34" charset="0"/>
                <a:cs typeface="Arial" panose="020B0604020202020204" pitchFamily="34" charset="0"/>
              </a:rPr>
              <a:t>announcement </a:t>
            </a:r>
            <a:r>
              <a:rPr lang="en-US" sz="2000" dirty="0" smtClean="0">
                <a:solidFill>
                  <a:schemeClr val="accent4">
                    <a:lumMod val="25000"/>
                  </a:schemeClr>
                </a:solidFill>
                <a:latin typeface="Arial" panose="020B0604020202020204" pitchFamily="34" charset="0"/>
                <a:cs typeface="Arial" panose="020B0604020202020204" pitchFamily="34" charset="0"/>
              </a:rPr>
              <a:t>of the start of public review of </a:t>
            </a:r>
            <a:r>
              <a:rPr lang="en-US" sz="2000" dirty="0">
                <a:solidFill>
                  <a:schemeClr val="accent4">
                    <a:lumMod val="25000"/>
                  </a:schemeClr>
                </a:solidFill>
                <a:latin typeface="Arial" panose="020B0604020202020204" pitchFamily="34" charset="0"/>
                <a:cs typeface="Arial" panose="020B0604020202020204" pitchFamily="34" charset="0"/>
              </a:rPr>
              <a:t>Mass valuation </a:t>
            </a:r>
            <a:r>
              <a:rPr lang="en-US" sz="2000" dirty="0" smtClean="0">
                <a:solidFill>
                  <a:schemeClr val="accent4">
                    <a:lumMod val="25000"/>
                  </a:schemeClr>
                </a:solidFill>
                <a:latin typeface="Arial" panose="020B0604020202020204" pitchFamily="34" charset="0"/>
                <a:cs typeface="Arial" panose="020B0604020202020204" pitchFamily="34" charset="0"/>
              </a:rPr>
              <a:t>documents.</a:t>
            </a:r>
            <a:endParaRPr lang="en-US" sz="2000" dirty="0">
              <a:solidFill>
                <a:schemeClr val="accent4">
                  <a:lumMod val="25000"/>
                </a:schemeClr>
              </a:solidFill>
              <a:latin typeface="Arial" panose="020B0604020202020204" pitchFamily="34" charset="0"/>
              <a:cs typeface="Arial" panose="020B0604020202020204" pitchFamily="34" charset="0"/>
            </a:endParaRPr>
          </a:p>
          <a:p>
            <a:pPr marL="0" indent="0" algn="l">
              <a:buClrTx/>
              <a:defRPr/>
            </a:pPr>
            <a:r>
              <a:rPr lang="en-US" sz="2000" dirty="0" smtClean="0">
                <a:solidFill>
                  <a:schemeClr val="accent4">
                    <a:lumMod val="25000"/>
                  </a:schemeClr>
                </a:solidFill>
                <a:latin typeface="Arial" panose="020B0604020202020204" pitchFamily="34" charset="0"/>
                <a:cs typeface="Arial" panose="020B0604020202020204" pitchFamily="34" charset="0"/>
              </a:rPr>
              <a:t>Documentation </a:t>
            </a:r>
            <a:r>
              <a:rPr lang="en-US" sz="2000" dirty="0">
                <a:solidFill>
                  <a:schemeClr val="accent4">
                    <a:lumMod val="25000"/>
                  </a:schemeClr>
                </a:solidFill>
                <a:latin typeface="Arial" panose="020B0604020202020204" pitchFamily="34" charset="0"/>
                <a:cs typeface="Arial" panose="020B0604020202020204" pitchFamily="34" charset="0"/>
              </a:rPr>
              <a:t>for Municipalities.</a:t>
            </a:r>
          </a:p>
          <a:p>
            <a:pPr marL="0" indent="0" algn="l">
              <a:buClrTx/>
              <a:defRPr/>
            </a:pPr>
            <a:r>
              <a:rPr lang="en-US" sz="2000" dirty="0" smtClean="0">
                <a:solidFill>
                  <a:schemeClr val="accent4">
                    <a:lumMod val="25000"/>
                  </a:schemeClr>
                </a:solidFill>
                <a:latin typeface="Arial" panose="020B0604020202020204" pitchFamily="34" charset="0"/>
                <a:cs typeface="Arial" panose="020B0604020202020204" pitchFamily="34" charset="0"/>
              </a:rPr>
              <a:t>Correction </a:t>
            </a:r>
            <a:r>
              <a:rPr lang="en-US" sz="2000" dirty="0">
                <a:solidFill>
                  <a:schemeClr val="accent4">
                    <a:lumMod val="25000"/>
                  </a:schemeClr>
                </a:solidFill>
                <a:latin typeface="Arial" panose="020B0604020202020204" pitchFamily="34" charset="0"/>
                <a:cs typeface="Arial" panose="020B0604020202020204" pitchFamily="34" charset="0"/>
              </a:rPr>
              <a:t>of mistakes in Mass valuation documents</a:t>
            </a:r>
            <a:r>
              <a:rPr lang="en-US" sz="2000" dirty="0" smtClean="0">
                <a:solidFill>
                  <a:schemeClr val="accent4">
                    <a:lumMod val="25000"/>
                  </a:schemeClr>
                </a:solidFill>
                <a:latin typeface="Arial" panose="020B0604020202020204" pitchFamily="34" charset="0"/>
                <a:cs typeface="Arial" panose="020B0604020202020204" pitchFamily="34" charset="0"/>
              </a:rPr>
              <a:t>.</a:t>
            </a:r>
          </a:p>
          <a:p>
            <a:pPr marL="0" indent="0" algn="l">
              <a:buClrTx/>
              <a:defRPr/>
            </a:pPr>
            <a:r>
              <a:rPr lang="en-US" sz="2000" b="1" dirty="0" smtClean="0">
                <a:solidFill>
                  <a:schemeClr val="accent4">
                    <a:lumMod val="50000"/>
                  </a:schemeClr>
                </a:solidFill>
                <a:latin typeface="Arial" panose="020B0604020202020204" pitchFamily="34" charset="0"/>
                <a:cs typeface="Arial" panose="020B0604020202020204" pitchFamily="34" charset="0"/>
              </a:rPr>
              <a:t>Appeals:</a:t>
            </a:r>
            <a:endParaRPr lang="en-US" sz="2000" b="1" dirty="0">
              <a:solidFill>
                <a:schemeClr val="accent4">
                  <a:lumMod val="50000"/>
                </a:schemeClr>
              </a:solidFill>
              <a:latin typeface="Arial" panose="020B0604020202020204" pitchFamily="34" charset="0"/>
              <a:cs typeface="Arial" panose="020B0604020202020204" pitchFamily="34" charset="0"/>
            </a:endParaRPr>
          </a:p>
          <a:p>
            <a:pPr algn="l"/>
            <a:r>
              <a:rPr lang="en-GB" sz="2000" dirty="0" smtClean="0">
                <a:solidFill>
                  <a:schemeClr val="accent4">
                    <a:lumMod val="25000"/>
                  </a:schemeClr>
                </a:solidFill>
                <a:latin typeface="Arial" panose="020B0604020202020204" pitchFamily="34" charset="0"/>
                <a:cs typeface="Arial" panose="020B0604020202020204" pitchFamily="34" charset="0"/>
              </a:rPr>
              <a:t>Period</a:t>
            </a:r>
            <a:r>
              <a:rPr lang="en-GB" sz="2000" dirty="0">
                <a:solidFill>
                  <a:schemeClr val="accent4">
                    <a:lumMod val="25000"/>
                  </a:schemeClr>
                </a:solidFill>
                <a:latin typeface="Arial" panose="020B0604020202020204" pitchFamily="34" charset="0"/>
                <a:cs typeface="Arial" panose="020B0604020202020204" pitchFamily="34" charset="0"/>
              </a:rPr>
              <a:t>: I quarter of the year, </a:t>
            </a:r>
            <a:r>
              <a:rPr lang="en-GB" sz="2000" dirty="0" smtClean="0">
                <a:solidFill>
                  <a:schemeClr val="accent4">
                    <a:lumMod val="25000"/>
                  </a:schemeClr>
                </a:solidFill>
                <a:latin typeface="Arial" panose="020B0604020202020204" pitchFamily="34" charset="0"/>
                <a:cs typeface="Arial" panose="020B0604020202020204" pitchFamily="34" charset="0"/>
              </a:rPr>
              <a:t>annually; Criteria</a:t>
            </a:r>
            <a:r>
              <a:rPr lang="en-GB" sz="2000" dirty="0">
                <a:solidFill>
                  <a:schemeClr val="accent4">
                    <a:lumMod val="25000"/>
                  </a:schemeClr>
                </a:solidFill>
                <a:latin typeface="Arial" panose="020B0604020202020204" pitchFamily="34" charset="0"/>
                <a:cs typeface="Arial" panose="020B0604020202020204" pitchFamily="34" charset="0"/>
              </a:rPr>
              <a:t>: Individual valuation report;</a:t>
            </a:r>
          </a:p>
          <a:p>
            <a:pPr algn="l"/>
            <a:r>
              <a:rPr lang="en-GB" sz="2000" dirty="0" smtClean="0">
                <a:solidFill>
                  <a:schemeClr val="accent4">
                    <a:lumMod val="25000"/>
                  </a:schemeClr>
                </a:solidFill>
                <a:latin typeface="Arial" panose="020B0604020202020204" pitchFamily="34" charset="0"/>
                <a:cs typeface="Arial" panose="020B0604020202020204" pitchFamily="34" charset="0"/>
              </a:rPr>
              <a:t>Institutions</a:t>
            </a:r>
            <a:r>
              <a:rPr lang="en-GB" sz="2000" dirty="0">
                <a:solidFill>
                  <a:schemeClr val="accent4">
                    <a:lumMod val="25000"/>
                  </a:schemeClr>
                </a:solidFill>
                <a:latin typeface="Arial" panose="020B0604020202020204" pitchFamily="34" charset="0"/>
                <a:cs typeface="Arial" panose="020B0604020202020204" pitchFamily="34" charset="0"/>
              </a:rPr>
              <a:t>:</a:t>
            </a:r>
          </a:p>
          <a:p>
            <a:pPr algn="l"/>
            <a:r>
              <a:rPr lang="en-GB" sz="2000" dirty="0">
                <a:solidFill>
                  <a:schemeClr val="accent4">
                    <a:lumMod val="25000"/>
                  </a:schemeClr>
                </a:solidFill>
                <a:latin typeface="Arial" panose="020B0604020202020204" pitchFamily="34" charset="0"/>
                <a:cs typeface="Arial" panose="020B0604020202020204" pitchFamily="34" charset="0"/>
              </a:rPr>
              <a:t>1 step – Centre of Registers (Appeals Commission), Institution of Supervision of Property Valuation;</a:t>
            </a:r>
          </a:p>
          <a:p>
            <a:pPr algn="l"/>
            <a:r>
              <a:rPr lang="en-GB" sz="2000" dirty="0">
                <a:solidFill>
                  <a:schemeClr val="accent4">
                    <a:lumMod val="25000"/>
                  </a:schemeClr>
                </a:solidFill>
                <a:latin typeface="Arial" panose="020B0604020202020204" pitchFamily="34" charset="0"/>
                <a:cs typeface="Arial" panose="020B0604020202020204" pitchFamily="34" charset="0"/>
              </a:rPr>
              <a:t>2 step – County Administrative Court;</a:t>
            </a:r>
          </a:p>
          <a:p>
            <a:pPr algn="l"/>
            <a:r>
              <a:rPr lang="en-GB" sz="2000" dirty="0">
                <a:solidFill>
                  <a:schemeClr val="accent4">
                    <a:lumMod val="25000"/>
                  </a:schemeClr>
                </a:solidFill>
                <a:latin typeface="Arial" panose="020B0604020202020204" pitchFamily="34" charset="0"/>
                <a:cs typeface="Arial" panose="020B0604020202020204" pitchFamily="34" charset="0"/>
              </a:rPr>
              <a:t>3 step – Supreme Administrative Court.</a:t>
            </a:r>
          </a:p>
          <a:p>
            <a:endParaRPr lang="lt-LT" dirty="0"/>
          </a:p>
        </p:txBody>
      </p:sp>
    </p:spTree>
    <p:extLst>
      <p:ext uri="{BB962C8B-B14F-4D97-AF65-F5344CB8AC3E}">
        <p14:creationId xmlns="" xmlns:p14="http://schemas.microsoft.com/office/powerpoint/2010/main" val="2879258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solidFill>
                  <a:schemeClr val="accent4">
                    <a:lumMod val="50000"/>
                  </a:schemeClr>
                </a:solidFill>
              </a:rPr>
              <a:t>Statistics of Appeals</a:t>
            </a:r>
            <a:endParaRPr lang="en-US" sz="2800" dirty="0">
              <a:solidFill>
                <a:schemeClr val="accent4">
                  <a:lumMod val="50000"/>
                </a:schemeClr>
              </a:solidFill>
            </a:endParaRPr>
          </a:p>
        </p:txBody>
      </p:sp>
      <p:pic>
        <p:nvPicPr>
          <p:cNvPr id="5"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3822" y="1562300"/>
            <a:ext cx="8602133" cy="37368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266700" y="419100"/>
            <a:ext cx="8585200" cy="469900"/>
          </a:xfrm>
          <a:noFill/>
        </p:spPr>
        <p:txBody>
          <a:bodyPr/>
          <a:lstStyle/>
          <a:p>
            <a:r>
              <a:rPr lang="en-US" sz="2800" dirty="0" smtClean="0">
                <a:solidFill>
                  <a:schemeClr val="accent4">
                    <a:lumMod val="50000"/>
                  </a:schemeClr>
                </a:solidFill>
              </a:rPr>
              <a:t>Publication of Mass Valuation Results on the </a:t>
            </a:r>
            <a:r>
              <a:rPr lang="lt-LT" sz="2800" dirty="0" smtClean="0">
                <a:solidFill>
                  <a:schemeClr val="accent4">
                    <a:lumMod val="50000"/>
                  </a:schemeClr>
                </a:solidFill>
              </a:rPr>
              <a:t>Internet (</a:t>
            </a:r>
            <a:r>
              <a:rPr lang="en-US" sz="2800" dirty="0" smtClean="0">
                <a:solidFill>
                  <a:schemeClr val="accent4">
                    <a:lumMod val="50000"/>
                  </a:schemeClr>
                </a:solidFill>
              </a:rPr>
              <a:t>Open for Public</a:t>
            </a:r>
            <a:r>
              <a:rPr lang="lt-LT" sz="2800" dirty="0" smtClean="0">
                <a:solidFill>
                  <a:schemeClr val="accent4">
                    <a:lumMod val="50000"/>
                  </a:schemeClr>
                </a:solidFill>
              </a:rPr>
              <a:t>)</a:t>
            </a:r>
            <a:endParaRPr lang="en-GB" sz="2800" dirty="0" smtClean="0">
              <a:solidFill>
                <a:schemeClr val="accent4">
                  <a:lumMod val="50000"/>
                </a:schemeClr>
              </a:solidFill>
            </a:endParaRPr>
          </a:p>
        </p:txBody>
      </p:sp>
      <p:sp>
        <p:nvSpPr>
          <p:cNvPr id="20483" name="Rectangle 3"/>
          <p:cNvSpPr>
            <a:spLocks noChangeArrowheads="1"/>
          </p:cNvSpPr>
          <p:nvPr/>
        </p:nvSpPr>
        <p:spPr bwMode="auto">
          <a:xfrm>
            <a:off x="4254500" y="1346200"/>
            <a:ext cx="4686300" cy="4495800"/>
          </a:xfrm>
          <a:prstGeom prst="rect">
            <a:avLst/>
          </a:prstGeom>
          <a:solidFill>
            <a:srgbClr val="FFFFFF"/>
          </a:solidFill>
          <a:ln w="9525">
            <a:noFill/>
            <a:miter lim="800000"/>
            <a:headEnd/>
            <a:tailEnd/>
          </a:ln>
          <a:effectLst/>
        </p:spPr>
        <p:txBody>
          <a:bodyPr/>
          <a:lstStyle/>
          <a:p>
            <a:pPr marL="342900" indent="-342900" algn="just" eaLnBrk="0" hangingPunct="0">
              <a:spcBef>
                <a:spcPct val="40000"/>
              </a:spcBef>
              <a:spcAft>
                <a:spcPct val="0"/>
              </a:spcAft>
              <a:buClr>
                <a:srgbClr val="91002C"/>
              </a:buClr>
              <a:buSzPct val="120000"/>
            </a:pPr>
            <a:r>
              <a:rPr lang="en-GB" sz="1700" dirty="0">
                <a:solidFill>
                  <a:srgbClr val="8D8A89"/>
                </a:solidFill>
              </a:rPr>
              <a:t>TEXTUAL DATA</a:t>
            </a:r>
          </a:p>
          <a:p>
            <a:pPr marL="342900" indent="-342900" algn="l" eaLnBrk="0" hangingPunct="0">
              <a:spcBef>
                <a:spcPct val="20000"/>
              </a:spcBef>
              <a:spcAft>
                <a:spcPct val="0"/>
              </a:spcAft>
              <a:buClr>
                <a:srgbClr val="91002C"/>
              </a:buClr>
              <a:buSzPct val="120000"/>
              <a:buFontTx/>
              <a:buChar char="•"/>
            </a:pPr>
            <a:r>
              <a:rPr lang="en-GB" sz="1700" b="0" dirty="0">
                <a:solidFill>
                  <a:srgbClr val="8D8A89"/>
                </a:solidFill>
              </a:rPr>
              <a:t>Search for the average market value by unique number;</a:t>
            </a:r>
          </a:p>
          <a:p>
            <a:pPr marL="342900" indent="-342900" algn="l" eaLnBrk="0" hangingPunct="0">
              <a:spcBef>
                <a:spcPct val="20000"/>
              </a:spcBef>
              <a:spcAft>
                <a:spcPct val="0"/>
              </a:spcAft>
              <a:buClr>
                <a:srgbClr val="91002C"/>
              </a:buClr>
              <a:buSzPct val="120000"/>
              <a:buFontTx/>
              <a:buChar char="•"/>
            </a:pPr>
            <a:r>
              <a:rPr lang="en-GB" sz="1700" b="0" dirty="0">
                <a:solidFill>
                  <a:srgbClr val="8D8A89"/>
                </a:solidFill>
              </a:rPr>
              <a:t>Search for the taxable (base) value of the building by unique number;  </a:t>
            </a:r>
          </a:p>
          <a:p>
            <a:pPr marL="342900" indent="-342900" algn="l" eaLnBrk="0" hangingPunct="0">
              <a:spcBef>
                <a:spcPct val="20000"/>
              </a:spcBef>
              <a:spcAft>
                <a:spcPct val="0"/>
              </a:spcAft>
              <a:buClr>
                <a:srgbClr val="91002C"/>
              </a:buClr>
              <a:buSzPct val="120000"/>
              <a:buFontTx/>
              <a:buChar char="•"/>
            </a:pPr>
            <a:r>
              <a:rPr lang="en-GB" sz="1700" b="0" dirty="0">
                <a:solidFill>
                  <a:srgbClr val="8D8A89"/>
                </a:solidFill>
              </a:rPr>
              <a:t>Search for value zones by municipalities, residential areas, streets; </a:t>
            </a:r>
          </a:p>
          <a:p>
            <a:pPr marL="342900" indent="-342900" algn="l" eaLnBrk="0" hangingPunct="0">
              <a:spcBef>
                <a:spcPct val="20000"/>
              </a:spcBef>
              <a:spcAft>
                <a:spcPct val="0"/>
              </a:spcAft>
              <a:buClr>
                <a:srgbClr val="91002C"/>
              </a:buClr>
              <a:buSzPct val="120000"/>
              <a:buFontTx/>
              <a:buChar char="•"/>
            </a:pPr>
            <a:r>
              <a:rPr lang="en-GB" sz="1700" b="0" dirty="0">
                <a:solidFill>
                  <a:srgbClr val="8D8A89"/>
                </a:solidFill>
              </a:rPr>
              <a:t>Mass valuation documents, materials of public discussions. </a:t>
            </a:r>
          </a:p>
          <a:p>
            <a:pPr marL="342900" indent="-342900" algn="l" eaLnBrk="0" hangingPunct="0">
              <a:spcBef>
                <a:spcPct val="20000"/>
              </a:spcBef>
              <a:spcAft>
                <a:spcPct val="0"/>
              </a:spcAft>
              <a:buClr>
                <a:srgbClr val="91002C"/>
              </a:buClr>
              <a:buSzPct val="120000"/>
            </a:pPr>
            <a:r>
              <a:rPr lang="en-GB" sz="1700" dirty="0">
                <a:solidFill>
                  <a:srgbClr val="8D8A89"/>
                </a:solidFill>
              </a:rPr>
              <a:t>GRAPHICAL</a:t>
            </a:r>
            <a:r>
              <a:rPr lang="en-GB" sz="1700" b="0" dirty="0">
                <a:solidFill>
                  <a:srgbClr val="8D8A89"/>
                </a:solidFill>
              </a:rPr>
              <a:t> </a:t>
            </a:r>
            <a:r>
              <a:rPr lang="en-GB" sz="1700" dirty="0">
                <a:solidFill>
                  <a:srgbClr val="8D8A89"/>
                </a:solidFill>
              </a:rPr>
              <a:t>DATA</a:t>
            </a:r>
          </a:p>
          <a:p>
            <a:pPr marL="342900" indent="-342900" algn="l" eaLnBrk="0" hangingPunct="0">
              <a:spcBef>
                <a:spcPct val="20000"/>
              </a:spcBef>
              <a:spcAft>
                <a:spcPct val="0"/>
              </a:spcAft>
              <a:buClr>
                <a:srgbClr val="91002C"/>
              </a:buClr>
              <a:buSzPct val="120000"/>
              <a:buFontTx/>
              <a:buChar char="•"/>
            </a:pPr>
            <a:r>
              <a:rPr lang="en-GB" sz="1700" b="0" dirty="0">
                <a:solidFill>
                  <a:srgbClr val="8D8A89"/>
                </a:solidFill>
              </a:rPr>
              <a:t>Value maps of the territory of Lithuania;</a:t>
            </a:r>
          </a:p>
          <a:p>
            <a:pPr marL="342900" indent="-342900" algn="l" eaLnBrk="0" hangingPunct="0">
              <a:spcBef>
                <a:spcPct val="20000"/>
              </a:spcBef>
              <a:spcAft>
                <a:spcPct val="0"/>
              </a:spcAft>
              <a:buClr>
                <a:srgbClr val="91002C"/>
              </a:buClr>
              <a:buSzPct val="120000"/>
              <a:buFontTx/>
              <a:buChar char="•"/>
            </a:pPr>
            <a:r>
              <a:rPr lang="en-GB" sz="1700" b="0" dirty="0">
                <a:solidFill>
                  <a:srgbClr val="8D8A89"/>
                </a:solidFill>
              </a:rPr>
              <a:t>Graphical search for value zones (through the Address Register).</a:t>
            </a:r>
          </a:p>
          <a:p>
            <a:pPr marL="342900" indent="-342900" algn="l" eaLnBrk="0" hangingPunct="0">
              <a:spcBef>
                <a:spcPct val="20000"/>
              </a:spcBef>
              <a:spcAft>
                <a:spcPct val="0"/>
              </a:spcAft>
              <a:buClr>
                <a:srgbClr val="91002C"/>
              </a:buClr>
              <a:buSzPct val="120000"/>
            </a:pPr>
            <a:r>
              <a:rPr lang="en-GB" sz="1700" dirty="0">
                <a:solidFill>
                  <a:srgbClr val="8D8A89"/>
                </a:solidFill>
              </a:rPr>
              <a:t>DATA FOR THE</a:t>
            </a:r>
            <a:r>
              <a:rPr lang="en-GB" sz="1700" b="0" dirty="0">
                <a:solidFill>
                  <a:srgbClr val="8D8A89"/>
                </a:solidFill>
              </a:rPr>
              <a:t> </a:t>
            </a:r>
            <a:r>
              <a:rPr lang="en-GB" sz="1700" dirty="0">
                <a:solidFill>
                  <a:srgbClr val="8D8A89"/>
                </a:solidFill>
              </a:rPr>
              <a:t>REGISTERED USERS</a:t>
            </a:r>
          </a:p>
          <a:p>
            <a:pPr marL="342900" indent="-342900" algn="l" eaLnBrk="0" hangingPunct="0">
              <a:spcBef>
                <a:spcPct val="20000"/>
              </a:spcBef>
              <a:spcAft>
                <a:spcPct val="0"/>
              </a:spcAft>
              <a:buClr>
                <a:srgbClr val="91002C"/>
              </a:buClr>
              <a:buSzPct val="120000"/>
              <a:buFontTx/>
              <a:buChar char="•"/>
            </a:pPr>
            <a:r>
              <a:rPr lang="en-GB" sz="1700" b="0" dirty="0">
                <a:solidFill>
                  <a:srgbClr val="8D8A89"/>
                </a:solidFill>
              </a:rPr>
              <a:t>Actual average market values on the search day (by price change coefficient). </a:t>
            </a:r>
          </a:p>
        </p:txBody>
      </p:sp>
      <p:pic>
        <p:nvPicPr>
          <p:cNvPr id="20484" name="Picture 4"/>
          <p:cNvPicPr>
            <a:picLocks noChangeAspect="1" noChangeArrowheads="1"/>
          </p:cNvPicPr>
          <p:nvPr/>
        </p:nvPicPr>
        <p:blipFill>
          <a:blip r:embed="rId2" cstate="print"/>
          <a:srcRect/>
          <a:stretch>
            <a:fillRect/>
          </a:stretch>
        </p:blipFill>
        <p:spPr bwMode="auto">
          <a:xfrm>
            <a:off x="381000" y="1270000"/>
            <a:ext cx="3810000" cy="3048000"/>
          </a:xfrm>
          <a:prstGeom prst="rect">
            <a:avLst/>
          </a:prstGeom>
          <a:noFill/>
          <a:ln w="9525">
            <a:noFill/>
            <a:miter lim="800000"/>
            <a:headEnd/>
            <a:tailEnd/>
          </a:ln>
          <a:effectLst/>
        </p:spPr>
      </p:pic>
      <p:pic>
        <p:nvPicPr>
          <p:cNvPr id="20485" name="Picture 5"/>
          <p:cNvPicPr>
            <a:picLocks noChangeAspect="1" noChangeArrowheads="1"/>
          </p:cNvPicPr>
          <p:nvPr/>
        </p:nvPicPr>
        <p:blipFill>
          <a:blip r:embed="rId3" cstate="print"/>
          <a:srcRect/>
          <a:stretch>
            <a:fillRect/>
          </a:stretch>
        </p:blipFill>
        <p:spPr bwMode="auto">
          <a:xfrm>
            <a:off x="381000" y="3632200"/>
            <a:ext cx="3733800" cy="2987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r>
              <a:rPr lang="lt-LT" sz="3200" b="0" dirty="0" err="1" smtClean="0"/>
              <a:t>Visualisation</a:t>
            </a:r>
            <a:r>
              <a:rPr lang="lt-LT" sz="3200" b="0" dirty="0" smtClean="0"/>
              <a:t> </a:t>
            </a:r>
            <a:r>
              <a:rPr lang="en-US" sz="3200" b="0" dirty="0" smtClean="0"/>
              <a:t>o</a:t>
            </a:r>
            <a:r>
              <a:rPr lang="lt-LT" sz="3200" b="0" dirty="0" smtClean="0"/>
              <a:t>f </a:t>
            </a:r>
            <a:r>
              <a:rPr lang="en-US" sz="3200" b="0" dirty="0" smtClean="0"/>
              <a:t>the Data from the Registers </a:t>
            </a:r>
            <a:endParaRPr lang="lt-LT" sz="3200" b="0" dirty="0"/>
          </a:p>
        </p:txBody>
      </p:sp>
      <p:pic>
        <p:nvPicPr>
          <p:cNvPr id="4" name="Paveikslėlis 8"/>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9429" y="2996952"/>
            <a:ext cx="8034338" cy="266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80718" y="1494307"/>
            <a:ext cx="8034338" cy="1631216"/>
          </a:xfrm>
          <a:prstGeom prst="rect">
            <a:avLst/>
          </a:prstGeom>
          <a:noFill/>
        </p:spPr>
        <p:txBody>
          <a:bodyPr wrap="square" rtlCol="0">
            <a:spAutoFit/>
          </a:bodyPr>
          <a:lstStyle/>
          <a:p>
            <a:pPr algn="just"/>
            <a:r>
              <a:rPr lang="en-GB" sz="1800" dirty="0" smtClean="0">
                <a:solidFill>
                  <a:schemeClr val="accent4">
                    <a:lumMod val="25000"/>
                  </a:schemeClr>
                </a:solidFill>
                <a:latin typeface="Arial" panose="020B0604020202020204" pitchFamily="34" charset="0"/>
                <a:cs typeface="Arial" panose="020B0604020202020204" pitchFamily="34" charset="0"/>
              </a:rPr>
              <a:t>Data from the </a:t>
            </a:r>
            <a:r>
              <a:rPr lang="en-GB" sz="1800" b="1" dirty="0" smtClean="0">
                <a:solidFill>
                  <a:schemeClr val="accent4">
                    <a:lumMod val="25000"/>
                  </a:schemeClr>
                </a:solidFill>
                <a:latin typeface="Arial" panose="020B0604020202020204" pitchFamily="34" charset="0"/>
                <a:cs typeface="Arial" panose="020B0604020202020204" pitchFamily="34" charset="0"/>
              </a:rPr>
              <a:t>Register of Legal Entities</a:t>
            </a:r>
            <a:r>
              <a:rPr lang="en-GB" sz="1800" dirty="0" smtClean="0">
                <a:solidFill>
                  <a:schemeClr val="accent4">
                    <a:lumMod val="25000"/>
                  </a:schemeClr>
                </a:solidFill>
                <a:latin typeface="Arial" panose="020B0604020202020204" pitchFamily="34" charset="0"/>
                <a:cs typeface="Arial" panose="020B0604020202020204" pitchFamily="34" charset="0"/>
              </a:rPr>
              <a:t> and </a:t>
            </a:r>
            <a:r>
              <a:rPr lang="en-GB" sz="1800" b="1" dirty="0" smtClean="0">
                <a:solidFill>
                  <a:schemeClr val="accent4">
                    <a:lumMod val="25000"/>
                  </a:schemeClr>
                </a:solidFill>
                <a:latin typeface="Arial" panose="020B0604020202020204" pitchFamily="34" charset="0"/>
                <a:cs typeface="Arial" panose="020B0604020202020204" pitchFamily="34" charset="0"/>
              </a:rPr>
              <a:t>Real Property Register</a:t>
            </a:r>
            <a:r>
              <a:rPr lang="en-GB" sz="1800" dirty="0" smtClean="0">
                <a:solidFill>
                  <a:schemeClr val="accent4">
                    <a:lumMod val="25000"/>
                  </a:schemeClr>
                </a:solidFill>
                <a:latin typeface="Arial" panose="020B0604020202020204" pitchFamily="34" charset="0"/>
                <a:cs typeface="Arial" panose="020B0604020202020204" pitchFamily="34" charset="0"/>
              </a:rPr>
              <a:t> is visualized in the </a:t>
            </a:r>
            <a:r>
              <a:rPr lang="en-GB" sz="1800" b="1" dirty="0" smtClean="0">
                <a:solidFill>
                  <a:schemeClr val="accent4">
                    <a:lumMod val="25000"/>
                  </a:schemeClr>
                </a:solidFill>
                <a:latin typeface="Arial" panose="020B0604020202020204" pitchFamily="34" charset="0"/>
                <a:cs typeface="Arial" panose="020B0604020202020204" pitchFamily="34" charset="0"/>
              </a:rPr>
              <a:t>Regional </a:t>
            </a:r>
            <a:r>
              <a:rPr lang="en-GB" sz="1800" b="1" dirty="0" smtClean="0">
                <a:solidFill>
                  <a:schemeClr val="accent4">
                    <a:lumMod val="25000"/>
                  </a:schemeClr>
                </a:solidFill>
                <a:latin typeface="Arial" panose="020B0604020202020204" pitchFamily="34" charset="0"/>
                <a:cs typeface="Arial" panose="020B0604020202020204" pitchFamily="34" charset="0"/>
              </a:rPr>
              <a:t>geo-information environment service (REGIA). </a:t>
            </a:r>
            <a:r>
              <a:rPr lang="en-GB" altLang="lt-LT" sz="1800" dirty="0" smtClean="0">
                <a:solidFill>
                  <a:schemeClr val="accent4">
                    <a:lumMod val="25000"/>
                  </a:schemeClr>
                </a:solidFill>
                <a:latin typeface="Arial" panose="020B0604020202020204" pitchFamily="34" charset="0"/>
                <a:cs typeface="Arial" panose="020B0604020202020204" pitchFamily="34" charset="0"/>
              </a:rPr>
              <a:t>REGIA is based on the cadastral map of Lithuania, with its built-in three main state registers: </a:t>
            </a:r>
            <a:r>
              <a:rPr lang="en-GB" altLang="lt-LT" sz="1800" b="1" dirty="0" smtClean="0">
                <a:solidFill>
                  <a:schemeClr val="accent4">
                    <a:lumMod val="25000"/>
                  </a:schemeClr>
                </a:solidFill>
                <a:latin typeface="Arial" panose="020B0604020202020204" pitchFamily="34" charset="0"/>
                <a:cs typeface="Arial" panose="020B0604020202020204" pitchFamily="34" charset="0"/>
              </a:rPr>
              <a:t>Address</a:t>
            </a:r>
            <a:r>
              <a:rPr lang="en-GB" altLang="lt-LT" sz="1800" dirty="0" smtClean="0">
                <a:solidFill>
                  <a:schemeClr val="accent4">
                    <a:lumMod val="25000"/>
                  </a:schemeClr>
                </a:solidFill>
                <a:latin typeface="Arial" panose="020B0604020202020204" pitchFamily="34" charset="0"/>
                <a:cs typeface="Arial" panose="020B0604020202020204" pitchFamily="34" charset="0"/>
              </a:rPr>
              <a:t>, </a:t>
            </a:r>
            <a:r>
              <a:rPr lang="en-GB" altLang="lt-LT" sz="1800" b="1" dirty="0" smtClean="0">
                <a:solidFill>
                  <a:schemeClr val="accent4">
                    <a:lumMod val="25000"/>
                  </a:schemeClr>
                </a:solidFill>
                <a:latin typeface="Arial" panose="020B0604020202020204" pitchFamily="34" charset="0"/>
                <a:cs typeface="Arial" panose="020B0604020202020204" pitchFamily="34" charset="0"/>
              </a:rPr>
              <a:t>Legal Entities</a:t>
            </a:r>
            <a:r>
              <a:rPr lang="en-GB" altLang="lt-LT" sz="1800" dirty="0" smtClean="0">
                <a:solidFill>
                  <a:schemeClr val="accent4">
                    <a:lumMod val="25000"/>
                  </a:schemeClr>
                </a:solidFill>
                <a:latin typeface="Arial" panose="020B0604020202020204" pitchFamily="34" charset="0"/>
                <a:cs typeface="Arial" panose="020B0604020202020204" pitchFamily="34" charset="0"/>
              </a:rPr>
              <a:t> and </a:t>
            </a:r>
            <a:r>
              <a:rPr lang="en-GB" altLang="lt-LT" sz="1800" b="1" dirty="0" smtClean="0">
                <a:solidFill>
                  <a:schemeClr val="accent4">
                    <a:lumMod val="25000"/>
                  </a:schemeClr>
                </a:solidFill>
                <a:latin typeface="Arial" panose="020B0604020202020204" pitchFamily="34" charset="0"/>
                <a:cs typeface="Arial" panose="020B0604020202020204" pitchFamily="34" charset="0"/>
              </a:rPr>
              <a:t>Real Property</a:t>
            </a:r>
            <a:r>
              <a:rPr lang="en-GB" altLang="lt-LT" sz="1800" dirty="0" smtClean="0">
                <a:solidFill>
                  <a:schemeClr val="accent4">
                    <a:lumMod val="25000"/>
                  </a:schemeClr>
                </a:solidFill>
                <a:latin typeface="Arial" panose="020B0604020202020204" pitchFamily="34" charset="0"/>
                <a:cs typeface="Arial" panose="020B0604020202020204" pitchFamily="34" charset="0"/>
              </a:rPr>
              <a:t>, </a:t>
            </a:r>
            <a:r>
              <a:rPr lang="en-GB" altLang="lt-LT" sz="1800" dirty="0" smtClean="0">
                <a:solidFill>
                  <a:schemeClr val="accent4">
                    <a:lumMod val="25000"/>
                  </a:schemeClr>
                </a:solidFill>
                <a:latin typeface="Arial" panose="020B0604020202020204" pitchFamily="34" charset="0"/>
                <a:cs typeface="Arial" panose="020B0604020202020204" pitchFamily="34" charset="0"/>
              </a:rPr>
              <a:t>data</a:t>
            </a:r>
            <a:r>
              <a:rPr lang="en-GB" altLang="lt-LT" dirty="0" smtClean="0">
                <a:solidFill>
                  <a:schemeClr val="accent4">
                    <a:lumMod val="25000"/>
                  </a:schemeClr>
                </a:solidFill>
                <a:latin typeface="Arial" panose="020B0604020202020204" pitchFamily="34" charset="0"/>
                <a:cs typeface="Arial" panose="020B0604020202020204" pitchFamily="34" charset="0"/>
              </a:rPr>
              <a:t>, </a:t>
            </a:r>
            <a:r>
              <a:rPr lang="en-GB" altLang="lt-LT" sz="1600" b="1" dirty="0" smtClean="0">
                <a:solidFill>
                  <a:srgbClr val="FF0000"/>
                </a:solidFill>
                <a:latin typeface="Arial" panose="020B0604020202020204" pitchFamily="34" charset="0"/>
                <a:cs typeface="Arial" panose="020B0604020202020204" pitchFamily="34" charset="0"/>
              </a:rPr>
              <a:t>including valuation data </a:t>
            </a:r>
            <a:endParaRPr lang="en-GB" altLang="lt-LT" b="1" dirty="0" smtClean="0">
              <a:solidFill>
                <a:srgbClr val="FF0000"/>
              </a:solidFill>
              <a:latin typeface="Arial" panose="020B0604020202020204" pitchFamily="34" charset="0"/>
              <a:cs typeface="Arial" panose="020B0604020202020204" pitchFamily="34" charset="0"/>
            </a:endParaRPr>
          </a:p>
          <a:p>
            <a:pPr algn="just"/>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27707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50246" y="341412"/>
            <a:ext cx="8394700" cy="495300"/>
          </a:xfrm>
        </p:spPr>
        <p:txBody>
          <a:bodyPr>
            <a:noAutofit/>
          </a:bodyPr>
          <a:lstStyle/>
          <a:p>
            <a:pPr algn="ctr"/>
            <a:r>
              <a:rPr lang="en-US" sz="2800" b="0" dirty="0" smtClean="0"/>
              <a:t>Development of Land Administration in Lithuania</a:t>
            </a:r>
            <a:endParaRPr lang="en-US" sz="2800" b="0" dirty="0"/>
          </a:p>
        </p:txBody>
      </p:sp>
      <p:graphicFrame>
        <p:nvGraphicFramePr>
          <p:cNvPr id="5" name="Turinio vietos rezervavimo ženklas 4"/>
          <p:cNvGraphicFramePr>
            <a:graphicFrameLocks noGrp="1"/>
          </p:cNvGraphicFramePr>
          <p:nvPr>
            <p:ph idx="1"/>
            <p:extLst>
              <p:ext uri="{D42A27DB-BD31-4B8C-83A1-F6EECF244321}">
                <p14:modId xmlns="" xmlns:p14="http://schemas.microsoft.com/office/powerpoint/2010/main" val="904327612"/>
              </p:ext>
            </p:extLst>
          </p:nvPr>
        </p:nvGraphicFramePr>
        <p:xfrm>
          <a:off x="395536" y="1268760"/>
          <a:ext cx="84969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152535" y="2627620"/>
            <a:ext cx="1039066" cy="307777"/>
          </a:xfrm>
          <a:prstGeom prst="rect">
            <a:avLst/>
          </a:prstGeom>
          <a:noFill/>
        </p:spPr>
        <p:txBody>
          <a:bodyPr wrap="none" rtlCol="0">
            <a:spAutoFit/>
          </a:bodyPr>
          <a:lstStyle/>
          <a:p>
            <a:r>
              <a:rPr lang="en-US" sz="1400" b="1" dirty="0" smtClean="0">
                <a:solidFill>
                  <a:srgbClr val="605D5C"/>
                </a:solidFill>
              </a:rPr>
              <a:t>1990-1996</a:t>
            </a:r>
            <a:endParaRPr lang="en-US" b="1" dirty="0">
              <a:solidFill>
                <a:srgbClr val="605D5C"/>
              </a:solidFill>
            </a:endParaRPr>
          </a:p>
        </p:txBody>
      </p:sp>
      <p:sp>
        <p:nvSpPr>
          <p:cNvPr id="10" name="TextBox 9"/>
          <p:cNvSpPr txBox="1"/>
          <p:nvPr/>
        </p:nvSpPr>
        <p:spPr>
          <a:xfrm>
            <a:off x="4052467" y="1907540"/>
            <a:ext cx="1039066" cy="307777"/>
          </a:xfrm>
          <a:prstGeom prst="rect">
            <a:avLst/>
          </a:prstGeom>
          <a:noFill/>
        </p:spPr>
        <p:txBody>
          <a:bodyPr wrap="none" rtlCol="0">
            <a:spAutoFit/>
          </a:bodyPr>
          <a:lstStyle/>
          <a:p>
            <a:r>
              <a:rPr lang="en-US" sz="1400" b="1" dirty="0" smtClean="0">
                <a:solidFill>
                  <a:srgbClr val="605D5C"/>
                </a:solidFill>
              </a:rPr>
              <a:t>1997-2004</a:t>
            </a:r>
            <a:endParaRPr lang="en-US" b="1" dirty="0">
              <a:solidFill>
                <a:srgbClr val="605D5C"/>
              </a:solidFill>
            </a:endParaRPr>
          </a:p>
        </p:txBody>
      </p:sp>
      <p:sp>
        <p:nvSpPr>
          <p:cNvPr id="11" name="TextBox 10"/>
          <p:cNvSpPr txBox="1"/>
          <p:nvPr/>
        </p:nvSpPr>
        <p:spPr>
          <a:xfrm>
            <a:off x="6630830" y="1196752"/>
            <a:ext cx="1385316" cy="307777"/>
          </a:xfrm>
          <a:prstGeom prst="rect">
            <a:avLst/>
          </a:prstGeom>
          <a:noFill/>
        </p:spPr>
        <p:txBody>
          <a:bodyPr wrap="none" rtlCol="0">
            <a:spAutoFit/>
          </a:bodyPr>
          <a:lstStyle/>
          <a:p>
            <a:r>
              <a:rPr lang="en-US" b="1" dirty="0" smtClean="0">
                <a:solidFill>
                  <a:srgbClr val="605D5C"/>
                </a:solidFill>
              </a:rPr>
              <a:t>        </a:t>
            </a:r>
            <a:r>
              <a:rPr lang="en-US" sz="1400" b="1" dirty="0" smtClean="0">
                <a:solidFill>
                  <a:srgbClr val="605D5C"/>
                </a:solidFill>
              </a:rPr>
              <a:t>2005-2017</a:t>
            </a:r>
            <a:endParaRPr lang="en-US" b="1" dirty="0">
              <a:solidFill>
                <a:srgbClr val="605D5C"/>
              </a:solidFill>
            </a:endParaRPr>
          </a:p>
        </p:txBody>
      </p:sp>
    </p:spTree>
    <p:extLst>
      <p:ext uri="{BB962C8B-B14F-4D97-AF65-F5344CB8AC3E}">
        <p14:creationId xmlns="" xmlns:p14="http://schemas.microsoft.com/office/powerpoint/2010/main" val="2581327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684213" y="1773238"/>
            <a:ext cx="7991475" cy="4475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rgbClr val="605D5C"/>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rgbClr val="605D5C"/>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rgbClr val="605D5C"/>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rgbClr val="605D5C"/>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rgbClr val="605D5C"/>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9pPr>
          </a:lstStyle>
          <a:p>
            <a:pPr eaLnBrk="1" hangingPunct="1">
              <a:buClr>
                <a:schemeClr val="folHlink"/>
              </a:buClr>
              <a:buSzPct val="75000"/>
              <a:buFont typeface="Wingdings" pitchFamily="2" charset="2"/>
              <a:buNone/>
            </a:pPr>
            <a:endParaRPr lang="lt-LT" altLang="lt-LT" sz="2400">
              <a:solidFill>
                <a:schemeClr val="tx1"/>
              </a:solidFill>
              <a:latin typeface="Verdana" pitchFamily="34" charset="0"/>
            </a:endParaRPr>
          </a:p>
          <a:p>
            <a:pPr eaLnBrk="1" hangingPunct="1">
              <a:buClr>
                <a:schemeClr val="folHlink"/>
              </a:buClr>
              <a:buSzPct val="75000"/>
              <a:buFont typeface="Wingdings" pitchFamily="2" charset="2"/>
              <a:buNone/>
            </a:pPr>
            <a:endParaRPr lang="lt-LT" altLang="lt-LT" sz="2400">
              <a:solidFill>
                <a:schemeClr val="tx1"/>
              </a:solidFill>
              <a:latin typeface="Verdana" pitchFamily="34" charset="0"/>
            </a:endParaRPr>
          </a:p>
          <a:p>
            <a:pPr algn="ctr" eaLnBrk="1" hangingPunct="1">
              <a:buClr>
                <a:schemeClr val="folHlink"/>
              </a:buClr>
              <a:buSzPct val="75000"/>
              <a:buFontTx/>
              <a:buNone/>
            </a:pPr>
            <a:endParaRPr lang="lt-LT" altLang="lt-LT" b="1">
              <a:solidFill>
                <a:schemeClr val="tx1"/>
              </a:solidFill>
              <a:latin typeface="Calibri" pitchFamily="34" charset="0"/>
              <a:cs typeface="Times New Roman" pitchFamily="18" charset="0"/>
            </a:endParaRPr>
          </a:p>
          <a:p>
            <a:pPr algn="ctr" eaLnBrk="1" hangingPunct="1">
              <a:buClr>
                <a:schemeClr val="folHlink"/>
              </a:buClr>
              <a:buSzPct val="75000"/>
              <a:buFontTx/>
              <a:buNone/>
            </a:pPr>
            <a:endParaRPr lang="lt-LT" altLang="lt-LT" b="1">
              <a:solidFill>
                <a:schemeClr val="tx1"/>
              </a:solidFill>
              <a:latin typeface="Calibri" pitchFamily="34" charset="0"/>
              <a:cs typeface="Times New Roman" pitchFamily="18" charset="0"/>
            </a:endParaRPr>
          </a:p>
          <a:p>
            <a:pPr algn="ctr" eaLnBrk="1" hangingPunct="1">
              <a:buClr>
                <a:schemeClr val="folHlink"/>
              </a:buClr>
              <a:buSzPct val="75000"/>
              <a:buFont typeface="Wingdings" pitchFamily="2" charset="2"/>
              <a:buNone/>
            </a:pPr>
            <a:endParaRPr lang="lt-LT" altLang="lt-LT" b="1">
              <a:solidFill>
                <a:schemeClr val="tx1"/>
              </a:solidFill>
              <a:latin typeface="Verdana" pitchFamily="34" charset="0"/>
              <a:cs typeface="Times New Roman" pitchFamily="18" charset="0"/>
            </a:endParaRPr>
          </a:p>
        </p:txBody>
      </p:sp>
      <p:sp>
        <p:nvSpPr>
          <p:cNvPr id="7" name="Title 1"/>
          <p:cNvSpPr>
            <a:spLocks noGrp="1"/>
          </p:cNvSpPr>
          <p:nvPr>
            <p:ph type="title"/>
          </p:nvPr>
        </p:nvSpPr>
        <p:spPr>
          <a:xfrm>
            <a:off x="107950" y="595313"/>
            <a:ext cx="8796338" cy="754062"/>
          </a:xfrm>
          <a:extLst>
            <a:ext uri="{91240B29-F687-4F45-9708-019B960494DF}">
              <a14:hiddenLine xmlns:a14="http://schemas.microsoft.com/office/drawing/2010/main" xmlns=""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rtlCol="0">
            <a:normAutofit/>
          </a:bodyPr>
          <a:lstStyle/>
          <a:p>
            <a:pPr eaLnBrk="1" fontAlgn="auto" hangingPunct="1">
              <a:spcAft>
                <a:spcPts val="0"/>
              </a:spcAft>
              <a:defRPr/>
            </a:pPr>
            <a:r>
              <a:rPr lang="lt-LT" altLang="lt-LT" dirty="0" smtClean="0"/>
              <a:t>  </a:t>
            </a:r>
            <a:endParaRPr lang="lt-LT" altLang="lt-LT" sz="2400" b="1" dirty="0">
              <a:ea typeface="+mn-ea"/>
            </a:endParaRPr>
          </a:p>
        </p:txBody>
      </p:sp>
      <p:sp>
        <p:nvSpPr>
          <p:cNvPr id="21508" name="Title 1"/>
          <p:cNvSpPr txBox="1">
            <a:spLocks/>
          </p:cNvSpPr>
          <p:nvPr/>
        </p:nvSpPr>
        <p:spPr bwMode="auto">
          <a:xfrm>
            <a:off x="332836" y="503238"/>
            <a:ext cx="808831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rgbClr val="605D5C"/>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rgbClr val="605D5C"/>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rgbClr val="605D5C"/>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rgbClr val="605D5C"/>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rgbClr val="605D5C"/>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9pPr>
          </a:lstStyle>
          <a:p>
            <a:pPr eaLnBrk="1" hangingPunct="1">
              <a:spcBef>
                <a:spcPct val="0"/>
              </a:spcBef>
              <a:buFontTx/>
              <a:buNone/>
            </a:pPr>
            <a:r>
              <a:rPr lang="lt-LT" altLang="lt-LT" sz="2400" b="1" dirty="0"/>
              <a:t>REGIA </a:t>
            </a:r>
            <a:r>
              <a:rPr lang="en-US" altLang="lt-LT" sz="2400" b="1" dirty="0" smtClean="0"/>
              <a:t>Service </a:t>
            </a:r>
            <a:r>
              <a:rPr lang="lt-LT" altLang="lt-LT" sz="2400" b="1" dirty="0" err="1" smtClean="0"/>
              <a:t>Administrator</a:t>
            </a:r>
            <a:r>
              <a:rPr lang="en-US" altLang="lt-LT" sz="2400" b="1" dirty="0" smtClean="0"/>
              <a:t> Environment</a:t>
            </a:r>
            <a:endParaRPr lang="lt-LT" altLang="lt-LT" sz="2400" b="1" dirty="0"/>
          </a:p>
        </p:txBody>
      </p:sp>
      <p:sp>
        <p:nvSpPr>
          <p:cNvPr id="21509" name="Turinio vietos rezervavimo ženklas 2"/>
          <p:cNvSpPr txBox="1">
            <a:spLocks/>
          </p:cNvSpPr>
          <p:nvPr/>
        </p:nvSpPr>
        <p:spPr bwMode="auto">
          <a:xfrm>
            <a:off x="611559" y="1497013"/>
            <a:ext cx="7805365" cy="367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rgbClr val="605D5C"/>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rgbClr val="605D5C"/>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rgbClr val="605D5C"/>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rgbClr val="605D5C"/>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rgbClr val="605D5C"/>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9pPr>
          </a:lstStyle>
          <a:p>
            <a:pPr marL="0" indent="0" algn="just" eaLnBrk="1" hangingPunct="1">
              <a:buClr>
                <a:srgbClr val="00B050"/>
              </a:buClr>
              <a:buNone/>
            </a:pPr>
            <a:r>
              <a:rPr lang="en-GB" altLang="lt-LT" sz="1700" dirty="0"/>
              <a:t>Within its managed data layer, the administrator can store and manage own data, information or documents, create and provide services based on geo-referenced data.</a:t>
            </a:r>
          </a:p>
        </p:txBody>
      </p:sp>
      <p:sp>
        <p:nvSpPr>
          <p:cNvPr id="21510" name="Content Placeholder 2"/>
          <p:cNvSpPr>
            <a:spLocks/>
          </p:cNvSpPr>
          <p:nvPr/>
        </p:nvSpPr>
        <p:spPr bwMode="auto">
          <a:xfrm>
            <a:off x="330200" y="1301750"/>
            <a:ext cx="8356600" cy="467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rgbClr val="605D5C"/>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rgbClr val="605D5C"/>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rgbClr val="605D5C"/>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rgbClr val="605D5C"/>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rgbClr val="605D5C"/>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9pPr>
          </a:lstStyle>
          <a:p>
            <a:pPr algn="just" eaLnBrk="1" hangingPunct="1">
              <a:spcBef>
                <a:spcPct val="50000"/>
              </a:spcBef>
              <a:buClr>
                <a:srgbClr val="91002C"/>
              </a:buClr>
              <a:buSzPct val="120000"/>
              <a:buFontTx/>
              <a:buNone/>
            </a:pPr>
            <a:endParaRPr lang="lt-LT" altLang="lt-LT" sz="2000">
              <a:ea typeface="ヒラギノ角ゴ ProN W3"/>
              <a:cs typeface="ヒラギノ角ゴ ProN W3"/>
            </a:endParaRPr>
          </a:p>
        </p:txBody>
      </p:sp>
      <p:sp>
        <p:nvSpPr>
          <p:cNvPr id="21511" name="TextBox 17"/>
          <p:cNvSpPr txBox="1">
            <a:spLocks noChangeArrowheads="1"/>
          </p:cNvSpPr>
          <p:nvPr/>
        </p:nvSpPr>
        <p:spPr bwMode="auto">
          <a:xfrm>
            <a:off x="6913563" y="3978275"/>
            <a:ext cx="2058987" cy="2619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rgbClr val="605D5C"/>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rgbClr val="605D5C"/>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rgbClr val="605D5C"/>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rgbClr val="605D5C"/>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rgbClr val="605D5C"/>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rgbClr val="605D5C"/>
                </a:solidFill>
                <a:latin typeface="Arial" pitchFamily="34" charset="0"/>
                <a:cs typeface="Arial" pitchFamily="34" charset="0"/>
              </a:defRPr>
            </a:lvl9pPr>
          </a:lstStyle>
          <a:p>
            <a:pPr eaLnBrk="1" hangingPunct="1">
              <a:spcBef>
                <a:spcPct val="0"/>
              </a:spcBef>
              <a:buFontTx/>
              <a:buNone/>
            </a:pPr>
            <a:endParaRPr lang="en-GB" altLang="lt-LT" sz="1100">
              <a:solidFill>
                <a:srgbClr val="632523"/>
              </a:solidFill>
              <a:latin typeface="Calibri" pitchFamily="34" charset="0"/>
            </a:endParaRPr>
          </a:p>
        </p:txBody>
      </p:sp>
      <p:pic>
        <p:nvPicPr>
          <p:cNvPr id="21512" name="Paveikslėlis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349500"/>
            <a:ext cx="8139113" cy="450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Suapvalintas stačiakampis paaiškinimas 23"/>
          <p:cNvSpPr/>
          <p:nvPr/>
        </p:nvSpPr>
        <p:spPr>
          <a:xfrm>
            <a:off x="6491288" y="3789363"/>
            <a:ext cx="2446337" cy="3019425"/>
          </a:xfrm>
          <a:prstGeom prst="wedgeRoundRectCallout">
            <a:avLst>
              <a:gd name="adj1" fmla="val -94857"/>
              <a:gd name="adj2" fmla="val -52056"/>
              <a:gd name="adj3" fmla="val 16667"/>
            </a:avLst>
          </a:prstGeom>
          <a:solidFill>
            <a:schemeClr val="bg1"/>
          </a:solidFill>
          <a:ln>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dirty="0">
              <a:solidFill>
                <a:schemeClr val="tx1"/>
              </a:solidFill>
            </a:endParaRPr>
          </a:p>
        </p:txBody>
      </p:sp>
      <p:pic>
        <p:nvPicPr>
          <p:cNvPr id="21514" name="Paveikslėlis 2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11950" y="3889375"/>
            <a:ext cx="2006600" cy="2855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79597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0" dirty="0" smtClean="0">
                <a:solidFill>
                  <a:schemeClr val="accent4">
                    <a:lumMod val="50000"/>
                  </a:schemeClr>
                </a:solidFill>
                <a:latin typeface="Arial" panose="020B0604020202020204" pitchFamily="34" charset="0"/>
                <a:cs typeface="Arial" panose="020B0604020202020204" pitchFamily="34" charset="0"/>
              </a:rPr>
              <a:t>Use of Real Property Mass Valuation Data and Values </a:t>
            </a:r>
            <a:endParaRPr lang="en-US" sz="2800" b="0" dirty="0"/>
          </a:p>
        </p:txBody>
      </p:sp>
      <p:sp>
        <p:nvSpPr>
          <p:cNvPr id="3" name="Content Placeholder 2"/>
          <p:cNvSpPr>
            <a:spLocks noGrp="1"/>
          </p:cNvSpPr>
          <p:nvPr>
            <p:ph idx="1"/>
          </p:nvPr>
        </p:nvSpPr>
        <p:spPr>
          <a:xfrm>
            <a:off x="431800" y="1443567"/>
            <a:ext cx="8356600" cy="3670300"/>
          </a:xfrm>
        </p:spPr>
        <p:txBody>
          <a:bodyPr/>
          <a:lstStyle/>
          <a:p>
            <a:pPr lvl="0" algn="l">
              <a:buClrTx/>
              <a:buFont typeface="Arial" pitchFamily="34" charset="0"/>
              <a:buChar char="•"/>
            </a:pPr>
            <a:r>
              <a:rPr lang="en-US" sz="2400" dirty="0" smtClean="0">
                <a:solidFill>
                  <a:schemeClr val="accent4">
                    <a:lumMod val="25000"/>
                  </a:schemeClr>
                </a:solidFill>
                <a:latin typeface="Arial" panose="020B0604020202020204" pitchFamily="34" charset="0"/>
                <a:cs typeface="Arial" panose="020B0604020202020204" pitchFamily="34" charset="0"/>
              </a:rPr>
              <a:t>Assessment of  taxable values of land and buildings</a:t>
            </a:r>
          </a:p>
          <a:p>
            <a:pPr algn="l">
              <a:buClrTx/>
              <a:buFont typeface="Arial" pitchFamily="34" charset="0"/>
              <a:buChar char="•"/>
            </a:pPr>
            <a:r>
              <a:rPr lang="en-US" sz="2400" dirty="0" smtClean="0">
                <a:solidFill>
                  <a:schemeClr val="accent4">
                    <a:lumMod val="25000"/>
                  </a:schemeClr>
                </a:solidFill>
                <a:latin typeface="Arial" panose="020B0604020202020204" pitchFamily="34" charset="0"/>
                <a:cs typeface="Arial" panose="020B0604020202020204" pitchFamily="34" charset="0"/>
              </a:rPr>
              <a:t>Providing of social support for low income citizens</a:t>
            </a:r>
          </a:p>
          <a:p>
            <a:pPr lvl="0" algn="l">
              <a:buClrTx/>
              <a:buFont typeface="Arial" pitchFamily="34" charset="0"/>
              <a:buChar char="•"/>
            </a:pPr>
            <a:r>
              <a:rPr lang="en-US" sz="2400" dirty="0" smtClean="0">
                <a:solidFill>
                  <a:schemeClr val="accent4">
                    <a:lumMod val="25000"/>
                  </a:schemeClr>
                </a:solidFill>
                <a:latin typeface="Arial" panose="020B0604020202020204" pitchFamily="34" charset="0"/>
                <a:cs typeface="Arial" panose="020B0604020202020204" pitchFamily="34" charset="0"/>
              </a:rPr>
              <a:t>Estimation of initial sales or rental value of state-owned land and buildings</a:t>
            </a:r>
          </a:p>
          <a:p>
            <a:pPr algn="l">
              <a:buClrTx/>
              <a:buFont typeface="Arial" pitchFamily="34" charset="0"/>
              <a:buChar char="•"/>
            </a:pPr>
            <a:r>
              <a:rPr lang="en-US" sz="2400" dirty="0" smtClean="0">
                <a:solidFill>
                  <a:schemeClr val="accent4">
                    <a:lumMod val="25000"/>
                  </a:schemeClr>
                </a:solidFill>
                <a:latin typeface="Arial" panose="020B0604020202020204" pitchFamily="34" charset="0"/>
                <a:cs typeface="Arial" panose="020B0604020202020204" pitchFamily="34" charset="0"/>
              </a:rPr>
              <a:t>Banks activities, estimation of statistical indexes</a:t>
            </a:r>
          </a:p>
          <a:p>
            <a:pPr lvl="0" algn="l">
              <a:buClrTx/>
              <a:buFont typeface="Arial" pitchFamily="34" charset="0"/>
              <a:buChar char="•"/>
            </a:pPr>
            <a:r>
              <a:rPr lang="en-US" sz="2400" dirty="0" smtClean="0">
                <a:solidFill>
                  <a:schemeClr val="accent4">
                    <a:lumMod val="25000"/>
                  </a:schemeClr>
                </a:solidFill>
                <a:latin typeface="Arial" panose="020B0604020202020204" pitchFamily="34" charset="0"/>
                <a:cs typeface="Arial" panose="020B0604020202020204" pitchFamily="34" charset="0"/>
              </a:rPr>
              <a:t>Calculation of notaries fees, real property registration fees, etc</a:t>
            </a:r>
          </a:p>
          <a:p>
            <a:pPr algn="l">
              <a:buClrTx/>
              <a:buFont typeface="Arial" pitchFamily="34" charset="0"/>
              <a:buChar char="•"/>
            </a:pPr>
            <a:r>
              <a:rPr lang="en-US" sz="2400" dirty="0" smtClean="0">
                <a:solidFill>
                  <a:schemeClr val="accent4">
                    <a:lumMod val="25000"/>
                  </a:schemeClr>
                </a:solidFill>
                <a:latin typeface="Arial" panose="020B0604020202020204" pitchFamily="34" charset="0"/>
                <a:cs typeface="Arial" panose="020B0604020202020204" pitchFamily="34" charset="0"/>
              </a:rPr>
              <a:t>For other state economic needs (estimation of losses, compensation, etc.)</a:t>
            </a:r>
            <a:endParaRPr lang="lt-LT" sz="2400" dirty="0" smtClean="0">
              <a:solidFill>
                <a:schemeClr val="accent4">
                  <a:lumMod val="25000"/>
                </a:schemeClr>
              </a:solidFill>
              <a:latin typeface="Arial" panose="020B0604020202020204" pitchFamily="34" charset="0"/>
              <a:cs typeface="Arial" panose="020B0604020202020204" pitchFamily="34" charset="0"/>
            </a:endParaRPr>
          </a:p>
          <a:p>
            <a:pPr lvl="0" algn="l">
              <a:buFont typeface="Arial" pitchFamily="34" charset="0"/>
              <a:buChar char="•"/>
            </a:pPr>
            <a:endParaRPr lang="lt-LT" dirty="0" smtClean="0">
              <a:solidFill>
                <a:schemeClr val="accent4">
                  <a:lumMod val="10000"/>
                </a:schemeClr>
              </a:solidFill>
              <a:latin typeface="Arial" panose="020B0604020202020204" pitchFamily="34" charset="0"/>
              <a:cs typeface="Arial" panose="020B0604020202020204" pitchFamily="34" charset="0"/>
            </a:endParaRPr>
          </a:p>
          <a:p>
            <a:pPr algn="l">
              <a:buFont typeface="Arial" pitchFamily="34" charset="0"/>
              <a:buChar char="•"/>
            </a:pPr>
            <a:endParaRPr lang="lt-LT" dirty="0" smtClean="0">
              <a:solidFill>
                <a:schemeClr val="accent4">
                  <a:lumMod val="10000"/>
                </a:schemeClr>
              </a:solidFill>
              <a:latin typeface="Arial" panose="020B0604020202020204" pitchFamily="34" charset="0"/>
              <a:cs typeface="Arial" panose="020B0604020202020204" pitchFamily="34" charset="0"/>
            </a:endParaRPr>
          </a:p>
          <a:p>
            <a:pPr lvl="0" algn="l">
              <a:buFont typeface="Arial" pitchFamily="34" charset="0"/>
              <a:buChar char="•"/>
            </a:pPr>
            <a:endParaRPr lang="lt-LT" dirty="0" smtClean="0">
              <a:solidFill>
                <a:schemeClr val="accent4">
                  <a:lumMod val="10000"/>
                </a:schemeClr>
              </a:solidFill>
              <a:latin typeface="Arial" panose="020B0604020202020204" pitchFamily="34" charset="0"/>
              <a:cs typeface="Arial" panose="020B0604020202020204" pitchFamily="34" charset="0"/>
            </a:endParaRPr>
          </a:p>
          <a:p>
            <a:pPr algn="l">
              <a:buFont typeface="Arial" pitchFamily="34" charset="0"/>
              <a:buChar char="•"/>
            </a:pPr>
            <a:endParaRPr lang="lt-LT" dirty="0" smtClean="0">
              <a:solidFill>
                <a:schemeClr val="accent4">
                  <a:lumMod val="10000"/>
                </a:schemeClr>
              </a:solidFill>
              <a:latin typeface="Arial" panose="020B0604020202020204" pitchFamily="34" charset="0"/>
              <a:cs typeface="Arial" panose="020B0604020202020204" pitchFamily="34" charset="0"/>
            </a:endParaRPr>
          </a:p>
          <a:p>
            <a:pPr lvl="0" algn="l">
              <a:buFont typeface="Arial" pitchFamily="34" charset="0"/>
              <a:buChar char="•"/>
            </a:pPr>
            <a:endParaRPr lang="en-US" dirty="0" smtClean="0">
              <a:solidFill>
                <a:schemeClr val="accent4">
                  <a:lumMod val="10000"/>
                </a:schemeClr>
              </a:solidFill>
              <a:latin typeface="Arial" panose="020B0604020202020204" pitchFamily="34" charset="0"/>
              <a:cs typeface="Arial" panose="020B0604020202020204" pitchFamily="34" charset="0"/>
            </a:endParaRPr>
          </a:p>
          <a:p>
            <a:pPr lvl="0" algn="l">
              <a:buFont typeface="Arial" pitchFamily="34" charset="0"/>
              <a:buChar char="•"/>
            </a:pPr>
            <a:endParaRPr lang="lt-LT" dirty="0" smtClean="0">
              <a:solidFill>
                <a:schemeClr val="accent4">
                  <a:lumMod val="10000"/>
                </a:schemeClr>
              </a:solidFill>
              <a:latin typeface="Arial" panose="020B0604020202020204" pitchFamily="34" charset="0"/>
              <a:cs typeface="Arial" panose="020B0604020202020204" pitchFamily="34" charset="0"/>
            </a:endParaRP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en-US" dirty="0" smtClean="0"/>
              <a:t>Main </a:t>
            </a:r>
            <a:r>
              <a:rPr lang="en-US" dirty="0" smtClean="0"/>
              <a:t>Features of Mass </a:t>
            </a:r>
            <a:r>
              <a:rPr lang="en-US" dirty="0" smtClean="0"/>
              <a:t>Valuation System </a:t>
            </a:r>
            <a:endParaRPr lang="lt-LT" dirty="0"/>
          </a:p>
        </p:txBody>
      </p:sp>
      <p:sp>
        <p:nvSpPr>
          <p:cNvPr id="3" name="Turinio vietos rezervavimo ženklas 2"/>
          <p:cNvSpPr>
            <a:spLocks noGrp="1"/>
          </p:cNvSpPr>
          <p:nvPr>
            <p:ph idx="1"/>
          </p:nvPr>
        </p:nvSpPr>
        <p:spPr>
          <a:xfrm>
            <a:off x="311150" y="1466849"/>
            <a:ext cx="8718550" cy="4924426"/>
          </a:xfrm>
        </p:spPr>
        <p:txBody>
          <a:bodyPr/>
          <a:lstStyle/>
          <a:p>
            <a:pPr lvl="0" algn="l">
              <a:buClrTx/>
              <a:buFont typeface="Arial" panose="020B0604020202020204" pitchFamily="34" charset="0"/>
              <a:buChar char="•"/>
            </a:pPr>
            <a:r>
              <a:rPr lang="en-GB" sz="1800" dirty="0">
                <a:solidFill>
                  <a:schemeClr val="accent4">
                    <a:lumMod val="50000"/>
                  </a:schemeClr>
                </a:solidFill>
                <a:latin typeface="Arial" panose="020B0604020202020204" pitchFamily="34" charset="0"/>
                <a:cs typeface="Arial" panose="020B0604020202020204" pitchFamily="34" charset="0"/>
              </a:rPr>
              <a:t>Mass valuation of land and structures (buildings) </a:t>
            </a:r>
            <a:r>
              <a:rPr lang="en-GB" sz="1800" b="1" dirty="0">
                <a:solidFill>
                  <a:schemeClr val="accent4">
                    <a:lumMod val="50000"/>
                  </a:schemeClr>
                </a:solidFill>
                <a:latin typeface="Arial" panose="020B0604020202020204" pitchFamily="34" charset="0"/>
                <a:cs typeface="Arial" panose="020B0604020202020204" pitchFamily="34" charset="0"/>
              </a:rPr>
              <a:t>are separate, accordingly with the separate land and buildings taxes</a:t>
            </a:r>
            <a:r>
              <a:rPr lang="en-GB" sz="1800" dirty="0">
                <a:solidFill>
                  <a:schemeClr val="accent4">
                    <a:lumMod val="50000"/>
                  </a:schemeClr>
                </a:solidFill>
                <a:latin typeface="Arial" panose="020B0604020202020204" pitchFamily="34" charset="0"/>
                <a:cs typeface="Arial" panose="020B0604020202020204" pitchFamily="34" charset="0"/>
              </a:rPr>
              <a:t>. </a:t>
            </a:r>
            <a:r>
              <a:rPr lang="en-US" altLang="lt-LT" sz="1800" dirty="0">
                <a:solidFill>
                  <a:schemeClr val="accent4">
                    <a:lumMod val="50000"/>
                  </a:schemeClr>
                </a:solidFill>
                <a:latin typeface="Arial" panose="020B0604020202020204" pitchFamily="34" charset="0"/>
                <a:cs typeface="Arial" panose="020B0604020202020204" pitchFamily="34" charset="0"/>
              </a:rPr>
              <a:t>Property assessment is </a:t>
            </a:r>
            <a:r>
              <a:rPr lang="en-US" altLang="lt-LT" sz="1800" b="1" dirty="0">
                <a:solidFill>
                  <a:schemeClr val="accent4">
                    <a:lumMod val="50000"/>
                  </a:schemeClr>
                </a:solidFill>
                <a:latin typeface="Arial" panose="020B0604020202020204" pitchFamily="34" charset="0"/>
                <a:cs typeface="Arial" panose="020B0604020202020204" pitchFamily="34" charset="0"/>
              </a:rPr>
              <a:t>computerized and performed automatically</a:t>
            </a:r>
            <a:r>
              <a:rPr lang="en-US" altLang="lt-LT" sz="1800" dirty="0">
                <a:solidFill>
                  <a:schemeClr val="accent4">
                    <a:lumMod val="50000"/>
                  </a:schemeClr>
                </a:solidFill>
                <a:latin typeface="Arial" panose="020B0604020202020204" pitchFamily="34" charset="0"/>
                <a:cs typeface="Arial" panose="020B0604020202020204" pitchFamily="34" charset="0"/>
              </a:rPr>
              <a:t>, d</a:t>
            </a:r>
            <a:r>
              <a:rPr lang="en-GB" sz="1800" dirty="0" err="1">
                <a:solidFill>
                  <a:schemeClr val="accent4">
                    <a:lumMod val="50000"/>
                  </a:schemeClr>
                </a:solidFill>
                <a:latin typeface="Arial" panose="020B0604020202020204" pitchFamily="34" charset="0"/>
                <a:cs typeface="Arial" panose="020B0604020202020204" pitchFamily="34" charset="0"/>
              </a:rPr>
              <a:t>aily</a:t>
            </a:r>
            <a:r>
              <a:rPr lang="en-GB" sz="1800" dirty="0">
                <a:solidFill>
                  <a:schemeClr val="accent4">
                    <a:lumMod val="50000"/>
                  </a:schemeClr>
                </a:solidFill>
                <a:latin typeface="Arial" panose="020B0604020202020204" pitchFamily="34" charset="0"/>
                <a:cs typeface="Arial" panose="020B0604020202020204" pitchFamily="34" charset="0"/>
              </a:rPr>
              <a:t> assessment of new properties is conducted. </a:t>
            </a:r>
            <a:endParaRPr lang="lt-LT" sz="1800" dirty="0">
              <a:solidFill>
                <a:schemeClr val="accent4">
                  <a:lumMod val="50000"/>
                </a:schemeClr>
              </a:solidFill>
              <a:latin typeface="Arial" panose="020B0604020202020204" pitchFamily="34" charset="0"/>
              <a:cs typeface="Arial" panose="020B0604020202020204" pitchFamily="34" charset="0"/>
            </a:endParaRPr>
          </a:p>
          <a:p>
            <a:pPr lvl="0" algn="l">
              <a:buClrTx/>
              <a:buFont typeface="Arial" panose="020B0604020202020204" pitchFamily="34" charset="0"/>
              <a:buChar char="•"/>
            </a:pPr>
            <a:r>
              <a:rPr lang="en-GB" sz="1800" dirty="0">
                <a:solidFill>
                  <a:schemeClr val="accent4">
                    <a:lumMod val="50000"/>
                  </a:schemeClr>
                </a:solidFill>
                <a:latin typeface="Arial" panose="020B0604020202020204" pitchFamily="34" charset="0"/>
                <a:cs typeface="Arial" panose="020B0604020202020204" pitchFamily="34" charset="0"/>
              </a:rPr>
              <a:t>Mass valuation is </a:t>
            </a:r>
            <a:r>
              <a:rPr lang="en-GB" sz="1800" b="1" dirty="0">
                <a:solidFill>
                  <a:schemeClr val="accent4">
                    <a:lumMod val="50000"/>
                  </a:schemeClr>
                </a:solidFill>
                <a:latin typeface="Arial" panose="020B0604020202020204" pitchFamily="34" charset="0"/>
                <a:cs typeface="Arial" panose="020B0604020202020204" pitchFamily="34" charset="0"/>
              </a:rPr>
              <a:t>centralized</a:t>
            </a:r>
            <a:r>
              <a:rPr lang="en-GB" sz="1800" dirty="0">
                <a:solidFill>
                  <a:schemeClr val="accent4">
                    <a:lumMod val="50000"/>
                  </a:schemeClr>
                </a:solidFill>
                <a:latin typeface="Arial" panose="020B0604020202020204" pitchFamily="34" charset="0"/>
                <a:cs typeface="Arial" panose="020B0604020202020204" pitchFamily="34" charset="0"/>
              </a:rPr>
              <a:t> and performed by the Centre of </a:t>
            </a:r>
            <a:r>
              <a:rPr lang="en-GB" sz="1800" dirty="0" smtClean="0">
                <a:solidFill>
                  <a:schemeClr val="accent4">
                    <a:lumMod val="50000"/>
                  </a:schemeClr>
                </a:solidFill>
                <a:latin typeface="Arial" panose="020B0604020202020204" pitchFamily="34" charset="0"/>
                <a:cs typeface="Arial" panose="020B0604020202020204" pitchFamily="34" charset="0"/>
              </a:rPr>
              <a:t>Registers</a:t>
            </a:r>
            <a:endParaRPr lang="lt-LT" sz="1800" dirty="0">
              <a:solidFill>
                <a:schemeClr val="accent4">
                  <a:lumMod val="50000"/>
                </a:schemeClr>
              </a:solidFill>
              <a:latin typeface="Arial" panose="020B0604020202020204" pitchFamily="34" charset="0"/>
              <a:cs typeface="Arial" panose="020B0604020202020204" pitchFamily="34" charset="0"/>
            </a:endParaRPr>
          </a:p>
          <a:p>
            <a:pPr lvl="0" algn="l">
              <a:buClrTx/>
              <a:buFont typeface="Arial" panose="020B0604020202020204" pitchFamily="34" charset="0"/>
              <a:buChar char="•"/>
            </a:pPr>
            <a:r>
              <a:rPr lang="en-GB" sz="1800" dirty="0" smtClean="0">
                <a:solidFill>
                  <a:schemeClr val="accent4">
                    <a:lumMod val="50000"/>
                  </a:schemeClr>
                </a:solidFill>
                <a:latin typeface="Arial" panose="020B0604020202020204" pitchFamily="34" charset="0"/>
                <a:cs typeface="Arial" panose="020B0604020202020204" pitchFamily="34" charset="0"/>
              </a:rPr>
              <a:t>Valuation documents </a:t>
            </a:r>
            <a:r>
              <a:rPr lang="en-GB" sz="1800" dirty="0">
                <a:solidFill>
                  <a:schemeClr val="accent4">
                    <a:lumMod val="50000"/>
                  </a:schemeClr>
                </a:solidFill>
                <a:latin typeface="Arial" panose="020B0604020202020204" pitchFamily="34" charset="0"/>
                <a:cs typeface="Arial" panose="020B0604020202020204" pitchFamily="34" charset="0"/>
              </a:rPr>
              <a:t>(value maps and reports (61 X 2)) are approved by the Ministry of Finance (structures), the National Land Service </a:t>
            </a:r>
            <a:r>
              <a:rPr lang="en-GB" sz="1800" dirty="0" smtClean="0">
                <a:solidFill>
                  <a:schemeClr val="accent4">
                    <a:lumMod val="50000"/>
                  </a:schemeClr>
                </a:solidFill>
                <a:latin typeface="Arial" panose="020B0604020202020204" pitchFamily="34" charset="0"/>
                <a:cs typeface="Arial" panose="020B0604020202020204" pitchFamily="34" charset="0"/>
              </a:rPr>
              <a:t>(</a:t>
            </a:r>
            <a:r>
              <a:rPr lang="en-GB" sz="1800" dirty="0">
                <a:solidFill>
                  <a:schemeClr val="accent4">
                    <a:lumMod val="50000"/>
                  </a:schemeClr>
                </a:solidFill>
                <a:latin typeface="Arial" panose="020B0604020202020204" pitchFamily="34" charset="0"/>
                <a:cs typeface="Arial" panose="020B0604020202020204" pitchFamily="34" charset="0"/>
              </a:rPr>
              <a:t>land).</a:t>
            </a:r>
            <a:endParaRPr lang="lt-LT" sz="1800" dirty="0">
              <a:solidFill>
                <a:schemeClr val="accent4">
                  <a:lumMod val="50000"/>
                </a:schemeClr>
              </a:solidFill>
              <a:latin typeface="Arial" panose="020B0604020202020204" pitchFamily="34" charset="0"/>
              <a:cs typeface="Arial" panose="020B0604020202020204" pitchFamily="34" charset="0"/>
            </a:endParaRPr>
          </a:p>
          <a:p>
            <a:pPr lvl="0" algn="l">
              <a:buClrTx/>
              <a:buFont typeface="Arial" panose="020B0604020202020204" pitchFamily="34" charset="0"/>
              <a:buChar char="•"/>
            </a:pPr>
            <a:r>
              <a:rPr lang="en-US" altLang="lt-LT" sz="1800" dirty="0">
                <a:solidFill>
                  <a:schemeClr val="accent4">
                    <a:lumMod val="50000"/>
                  </a:schemeClr>
                </a:solidFill>
                <a:latin typeface="Arial" panose="020B0604020202020204" pitchFamily="34" charset="0"/>
                <a:cs typeface="Arial" panose="020B0604020202020204" pitchFamily="34" charset="0"/>
              </a:rPr>
              <a:t>Three level appeal system is developed</a:t>
            </a:r>
            <a:r>
              <a:rPr lang="en-US" altLang="lt-LT" sz="1800" dirty="0" smtClean="0">
                <a:solidFill>
                  <a:schemeClr val="accent4">
                    <a:lumMod val="50000"/>
                  </a:schemeClr>
                </a:solidFill>
                <a:latin typeface="Arial" panose="020B0604020202020204" pitchFamily="34" charset="0"/>
                <a:cs typeface="Arial" panose="020B0604020202020204" pitchFamily="34" charset="0"/>
              </a:rPr>
              <a:t>.</a:t>
            </a:r>
          </a:p>
          <a:p>
            <a:pPr algn="l">
              <a:buClrTx/>
              <a:buFont typeface="Arial" panose="020B0604020202020204" pitchFamily="34" charset="0"/>
              <a:buChar char="•"/>
            </a:pPr>
            <a:r>
              <a:rPr lang="en-US" altLang="lt-LT" sz="1800" dirty="0">
                <a:solidFill>
                  <a:schemeClr val="accent4">
                    <a:lumMod val="50000"/>
                  </a:schemeClr>
                </a:solidFill>
                <a:latin typeface="Arial" panose="020B0604020202020204" pitchFamily="34" charset="0"/>
                <a:cs typeface="Arial" panose="020B0604020202020204" pitchFamily="34" charset="0"/>
              </a:rPr>
              <a:t>Values, assessed by mass valuation are used for different purposes – public needs.</a:t>
            </a:r>
            <a:endParaRPr lang="lt-LT" sz="1800" dirty="0">
              <a:solidFill>
                <a:schemeClr val="accent4">
                  <a:lumMod val="50000"/>
                </a:schemeClr>
              </a:solidFill>
              <a:latin typeface="Arial" panose="020B0604020202020204" pitchFamily="34" charset="0"/>
              <a:cs typeface="Arial" panose="020B0604020202020204" pitchFamily="34" charset="0"/>
            </a:endParaRPr>
          </a:p>
          <a:p>
            <a:pPr algn="l">
              <a:buClrTx/>
              <a:buFont typeface="Arial" panose="020B0604020202020204" pitchFamily="34" charset="0"/>
              <a:buChar char="•"/>
            </a:pPr>
            <a:r>
              <a:rPr lang="en-GB" sz="1800" dirty="0">
                <a:solidFill>
                  <a:schemeClr val="accent4">
                    <a:lumMod val="50000"/>
                  </a:schemeClr>
                </a:solidFill>
                <a:latin typeface="Arial" pitchFamily="34" charset="0"/>
                <a:cs typeface="Arial" pitchFamily="34" charset="0"/>
              </a:rPr>
              <a:t>Given the fact of multipurpose use of mass appraisal outcome, all real property (land and buildings) is revaluated annually, regardless of whether the property is subject to </a:t>
            </a:r>
            <a:r>
              <a:rPr lang="en-GB" sz="1800" dirty="0" smtClean="0">
                <a:solidFill>
                  <a:schemeClr val="accent4">
                    <a:lumMod val="50000"/>
                  </a:schemeClr>
                </a:solidFill>
                <a:latin typeface="Arial" pitchFamily="34" charset="0"/>
                <a:cs typeface="Arial" pitchFamily="34" charset="0"/>
              </a:rPr>
              <a:t>tax.</a:t>
            </a:r>
            <a:endParaRPr lang="lt-LT" sz="1800" dirty="0">
              <a:solidFill>
                <a:schemeClr val="accent4">
                  <a:lumMod val="50000"/>
                </a:schemeClr>
              </a:solidFill>
              <a:latin typeface="Arial" panose="020B0604020202020204" pitchFamily="34" charset="0"/>
              <a:cs typeface="Arial" panose="020B0604020202020204" pitchFamily="34" charset="0"/>
            </a:endParaRPr>
          </a:p>
          <a:p>
            <a:pPr algn="l">
              <a:buClrTx/>
              <a:buFont typeface="Arial" panose="020B0604020202020204" pitchFamily="34" charset="0"/>
              <a:buChar char="•"/>
            </a:pPr>
            <a:r>
              <a:rPr lang="en-US" sz="1800" dirty="0">
                <a:solidFill>
                  <a:schemeClr val="accent4">
                    <a:lumMod val="50000"/>
                  </a:schemeClr>
                </a:solidFill>
                <a:latin typeface="Arial" panose="020B0604020202020204" pitchFamily="34" charset="0"/>
                <a:cs typeface="Arial" panose="020B0604020202020204" pitchFamily="34" charset="0"/>
              </a:rPr>
              <a:t>Lithuanian mass </a:t>
            </a:r>
            <a:r>
              <a:rPr lang="lt-LT" sz="1800" dirty="0" err="1" smtClean="0">
                <a:solidFill>
                  <a:schemeClr val="accent4">
                    <a:lumMod val="50000"/>
                  </a:schemeClr>
                </a:solidFill>
                <a:latin typeface="Arial" panose="020B0604020202020204" pitchFamily="34" charset="0"/>
                <a:cs typeface="Arial" panose="020B0604020202020204" pitchFamily="34" charset="0"/>
              </a:rPr>
              <a:t>valuation</a:t>
            </a:r>
            <a:r>
              <a:rPr lang="en-US" sz="1800" dirty="0" smtClean="0">
                <a:solidFill>
                  <a:schemeClr val="accent4">
                    <a:lumMod val="50000"/>
                  </a:schemeClr>
                </a:solidFill>
                <a:latin typeface="Arial" panose="020B0604020202020204" pitchFamily="34" charset="0"/>
                <a:cs typeface="Arial" panose="020B0604020202020204" pitchFamily="34" charset="0"/>
              </a:rPr>
              <a:t> </a:t>
            </a:r>
            <a:r>
              <a:rPr lang="en-US" sz="1800" dirty="0">
                <a:solidFill>
                  <a:schemeClr val="accent4">
                    <a:lumMod val="50000"/>
                  </a:schemeClr>
                </a:solidFill>
                <a:latin typeface="Arial" panose="020B0604020202020204" pitchFamily="34" charset="0"/>
                <a:cs typeface="Arial" panose="020B0604020202020204" pitchFamily="34" charset="0"/>
              </a:rPr>
              <a:t>system </a:t>
            </a:r>
            <a:r>
              <a:rPr lang="lt-LT" sz="1800" dirty="0" err="1" smtClean="0">
                <a:solidFill>
                  <a:schemeClr val="accent4">
                    <a:lumMod val="50000"/>
                  </a:schemeClr>
                </a:solidFill>
                <a:latin typeface="Arial" panose="020B0604020202020204" pitchFamily="34" charset="0"/>
                <a:cs typeface="Arial" panose="020B0604020202020204" pitchFamily="34" charset="0"/>
              </a:rPr>
              <a:t>was</a:t>
            </a:r>
            <a:r>
              <a:rPr lang="lt-LT" sz="1800" dirty="0" smtClean="0">
                <a:solidFill>
                  <a:schemeClr val="accent4">
                    <a:lumMod val="50000"/>
                  </a:schemeClr>
                </a:solidFill>
                <a:latin typeface="Arial" panose="020B0604020202020204" pitchFamily="34" charset="0"/>
                <a:cs typeface="Arial" panose="020B0604020202020204" pitchFamily="34" charset="0"/>
              </a:rPr>
              <a:t> </a:t>
            </a:r>
            <a:r>
              <a:rPr lang="en-US" sz="1800" dirty="0" smtClean="0">
                <a:solidFill>
                  <a:schemeClr val="accent4">
                    <a:lumMod val="50000"/>
                  </a:schemeClr>
                </a:solidFill>
                <a:latin typeface="Arial" panose="020B0604020202020204" pitchFamily="34" charset="0"/>
                <a:cs typeface="Arial" panose="020B0604020202020204" pitchFamily="34" charset="0"/>
              </a:rPr>
              <a:t>presented </a:t>
            </a:r>
            <a:r>
              <a:rPr lang="en-US" sz="1800" dirty="0">
                <a:solidFill>
                  <a:schemeClr val="accent4">
                    <a:lumMod val="50000"/>
                  </a:schemeClr>
                </a:solidFill>
                <a:latin typeface="Arial" panose="020B0604020202020204" pitchFamily="34" charset="0"/>
                <a:cs typeface="Arial" panose="020B0604020202020204" pitchFamily="34" charset="0"/>
              </a:rPr>
              <a:t>in different international events, articles, international projects (China, Russia, Azerbaijan, Egypt, </a:t>
            </a:r>
            <a:r>
              <a:rPr lang="en-US" sz="1800" dirty="0" smtClean="0">
                <a:solidFill>
                  <a:schemeClr val="accent4">
                    <a:lumMod val="50000"/>
                  </a:schemeClr>
                </a:solidFill>
                <a:latin typeface="Arial" panose="020B0604020202020204" pitchFamily="34" charset="0"/>
                <a:cs typeface="Arial" panose="020B0604020202020204" pitchFamily="34" charset="0"/>
              </a:rPr>
              <a:t>CEE </a:t>
            </a:r>
            <a:r>
              <a:rPr lang="en-US" sz="1800" dirty="0">
                <a:solidFill>
                  <a:schemeClr val="accent4">
                    <a:lumMod val="50000"/>
                  </a:schemeClr>
                </a:solidFill>
                <a:latin typeface="Arial" panose="020B0604020202020204" pitchFamily="34" charset="0"/>
                <a:cs typeface="Arial" panose="020B0604020202020204" pitchFamily="34" charset="0"/>
              </a:rPr>
              <a:t>countries, etc.)</a:t>
            </a:r>
            <a:endParaRPr lang="lt-LT" sz="1800" dirty="0">
              <a:solidFill>
                <a:schemeClr val="accent4">
                  <a:lumMod val="50000"/>
                </a:schemeClr>
              </a:solidFill>
              <a:latin typeface="Arial" panose="020B0604020202020204" pitchFamily="34" charset="0"/>
              <a:cs typeface="Arial" panose="020B0604020202020204" pitchFamily="34" charset="0"/>
            </a:endParaRPr>
          </a:p>
          <a:p>
            <a:pPr lvl="0" algn="l"/>
            <a:endParaRPr lang="en-US" altLang="lt-LT" dirty="0">
              <a:solidFill>
                <a:schemeClr val="accent4">
                  <a:lumMod val="50000"/>
                </a:schemeClr>
              </a:solidFill>
              <a:latin typeface="Arial" panose="020B0604020202020204" pitchFamily="34" charset="0"/>
              <a:cs typeface="Arial" panose="020B0604020202020204" pitchFamily="34" charset="0"/>
            </a:endParaRPr>
          </a:p>
          <a:p>
            <a:pPr algn="l"/>
            <a:endParaRPr lang="lt-LT" dirty="0"/>
          </a:p>
        </p:txBody>
      </p:sp>
    </p:spTree>
    <p:extLst>
      <p:ext uri="{BB962C8B-B14F-4D97-AF65-F5344CB8AC3E}">
        <p14:creationId xmlns="" xmlns:p14="http://schemas.microsoft.com/office/powerpoint/2010/main" val="3543213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en-US" sz="4000" dirty="0" smtClean="0"/>
              <a:t>Thank You For Attention</a:t>
            </a:r>
            <a:endParaRPr lang="lt-LT" sz="4000" dirty="0"/>
          </a:p>
        </p:txBody>
      </p:sp>
      <p:pic>
        <p:nvPicPr>
          <p:cNvPr id="5" name="Picture 7" descr="C:\Documents and Settings\stede\Application Data\Microsoft\Media Catalog\pazaislio_vienuolynas.jpg"/>
          <p:cNvPicPr>
            <a:picLocks noGrp="1" noChangeAspect="1" noChangeArrowheads="1"/>
          </p:cNvPicPr>
          <p:nvPr>
            <p:ph idx="1"/>
          </p:nvPr>
        </p:nvPicPr>
        <p:blipFill>
          <a:blip r:embed="rId2" cstate="print"/>
          <a:srcRect/>
          <a:stretch>
            <a:fillRect/>
          </a:stretch>
        </p:blipFill>
        <p:spPr bwMode="auto">
          <a:xfrm>
            <a:off x="1628718" y="1346056"/>
            <a:ext cx="6134100" cy="4250055"/>
          </a:xfrm>
          <a:prstGeom prst="rect">
            <a:avLst/>
          </a:prstGeom>
          <a:noFill/>
        </p:spPr>
      </p:pic>
    </p:spTree>
    <p:extLst>
      <p:ext uri="{BB962C8B-B14F-4D97-AF65-F5344CB8AC3E}">
        <p14:creationId xmlns="" xmlns:p14="http://schemas.microsoft.com/office/powerpoint/2010/main" val="3390834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66700" y="458788"/>
            <a:ext cx="8696325" cy="508000"/>
          </a:xfrm>
        </p:spPr>
        <p:txBody>
          <a:bodyPr/>
          <a:lstStyle/>
          <a:p>
            <a:pPr algn="ctr"/>
            <a:r>
              <a:rPr lang="en-US" altLang="lt-LT" sz="2200" dirty="0" smtClean="0"/>
              <a:t>Development of Real Property Mass Valuation System</a:t>
            </a:r>
            <a:endParaRPr lang="lt-LT" altLang="lt-LT" sz="2200" dirty="0" smtClean="0"/>
          </a:p>
        </p:txBody>
      </p:sp>
      <p:sp>
        <p:nvSpPr>
          <p:cNvPr id="14" name="Rodyklė dešinėn 13"/>
          <p:cNvSpPr/>
          <p:nvPr/>
        </p:nvSpPr>
        <p:spPr>
          <a:xfrm>
            <a:off x="230188" y="2711452"/>
            <a:ext cx="8839200" cy="930275"/>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lt-LT" dirty="0"/>
          </a:p>
        </p:txBody>
      </p:sp>
      <p:sp>
        <p:nvSpPr>
          <p:cNvPr id="16" name="Suapvalintas stačiakampis 15"/>
          <p:cNvSpPr/>
          <p:nvPr/>
        </p:nvSpPr>
        <p:spPr>
          <a:xfrm>
            <a:off x="1879563" y="3723348"/>
            <a:ext cx="1158949" cy="2262783"/>
          </a:xfrm>
          <a:prstGeom prst="roundRect">
            <a:avLst/>
          </a:prstGeom>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lIns="18000" rIns="18000" anchor="ctr">
            <a:scene3d>
              <a:camera prst="orthographicFront"/>
              <a:lightRig rig="threePt" dir="t"/>
            </a:scene3d>
          </a:bodyPr>
          <a:lstStyle/>
          <a:p>
            <a:pPr algn="ctr">
              <a:defRPr/>
            </a:pPr>
            <a:r>
              <a:rPr lang="en-US" sz="1200" dirty="0">
                <a:solidFill>
                  <a:schemeClr val="accent4">
                    <a:lumMod val="50000"/>
                  </a:schemeClr>
                </a:solidFill>
                <a:latin typeface="Arial" panose="020B0604020202020204" pitchFamily="34" charset="0"/>
                <a:cs typeface="Arial" panose="020B0604020202020204" pitchFamily="34" charset="0"/>
              </a:rPr>
              <a:t>Transactions data base established and start of mass valuation methodology development</a:t>
            </a:r>
            <a:endParaRPr lang="lt-LT" sz="1200" dirty="0">
              <a:solidFill>
                <a:schemeClr val="accent4">
                  <a:lumMod val="50000"/>
                </a:schemeClr>
              </a:solidFill>
              <a:latin typeface="Arial" panose="020B0604020202020204" pitchFamily="34" charset="0"/>
              <a:cs typeface="Arial" panose="020B0604020202020204" pitchFamily="34" charset="0"/>
            </a:endParaRPr>
          </a:p>
          <a:p>
            <a:pPr algn="ctr">
              <a:defRPr/>
            </a:pPr>
            <a:endParaRPr lang="en-US" dirty="0">
              <a:solidFill>
                <a:schemeClr val="accent4">
                  <a:lumMod val="50000"/>
                </a:schemeClr>
              </a:solidFill>
            </a:endParaRPr>
          </a:p>
          <a:p>
            <a:pPr algn="ctr">
              <a:defRPr/>
            </a:pPr>
            <a:endParaRPr lang="lt-LT" dirty="0">
              <a:solidFill>
                <a:schemeClr val="accent4">
                  <a:lumMod val="50000"/>
                </a:schemeClr>
              </a:solidFill>
            </a:endParaRPr>
          </a:p>
        </p:txBody>
      </p:sp>
      <p:sp>
        <p:nvSpPr>
          <p:cNvPr id="20" name="Suapvalintas stačiakampis 19"/>
          <p:cNvSpPr/>
          <p:nvPr/>
        </p:nvSpPr>
        <p:spPr>
          <a:xfrm>
            <a:off x="3136605" y="3708401"/>
            <a:ext cx="1435395" cy="2277730"/>
          </a:xfrm>
          <a:prstGeom prst="roundRect">
            <a:avLst/>
          </a:prstGeom>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lIns="18000" tIns="18000" rIns="18000" bIns="18000" anchor="ctr">
            <a:scene3d>
              <a:camera prst="orthographicFront"/>
              <a:lightRig rig="threePt" dir="t"/>
            </a:scene3d>
          </a:bodyPr>
          <a:lstStyle/>
          <a:p>
            <a:pPr algn="ctr">
              <a:defRPr/>
            </a:pPr>
            <a:endParaRPr lang="en-US" dirty="0">
              <a:solidFill>
                <a:schemeClr val="accent4">
                  <a:lumMod val="50000"/>
                </a:schemeClr>
              </a:solidFill>
            </a:endParaRPr>
          </a:p>
          <a:p>
            <a:pPr algn="ctr">
              <a:defRPr/>
            </a:pPr>
            <a:r>
              <a:rPr lang="en-US" sz="1200" dirty="0">
                <a:solidFill>
                  <a:schemeClr val="accent4">
                    <a:lumMod val="50000"/>
                  </a:schemeClr>
                </a:solidFill>
                <a:latin typeface="Arial" panose="020B0604020202020204" pitchFamily="34" charset="0"/>
                <a:cs typeface="Arial" panose="020B0604020202020204" pitchFamily="34" charset="0"/>
              </a:rPr>
              <a:t>First land mass valuation;</a:t>
            </a:r>
          </a:p>
          <a:p>
            <a:pPr algn="ctr">
              <a:defRPr/>
            </a:pPr>
            <a:r>
              <a:rPr lang="en-US" sz="1200" dirty="0">
                <a:solidFill>
                  <a:schemeClr val="accent4">
                    <a:lumMod val="50000"/>
                  </a:schemeClr>
                </a:solidFill>
                <a:latin typeface="Arial" panose="020B0604020202020204" pitchFamily="34" charset="0"/>
                <a:cs typeface="Arial" panose="020B0604020202020204" pitchFamily="34" charset="0"/>
              </a:rPr>
              <a:t>annual revaluation; use of values for public needs; started formation of legal basis of property taxes and  mass valuation</a:t>
            </a:r>
          </a:p>
          <a:p>
            <a:pPr algn="ctr">
              <a:defRPr/>
            </a:pPr>
            <a:endParaRPr lang="en-US" dirty="0">
              <a:solidFill>
                <a:schemeClr val="accent4">
                  <a:lumMod val="50000"/>
                </a:schemeClr>
              </a:solidFill>
            </a:endParaRPr>
          </a:p>
          <a:p>
            <a:pPr algn="ctr">
              <a:defRPr/>
            </a:pPr>
            <a:endParaRPr lang="lt-LT" dirty="0">
              <a:solidFill>
                <a:schemeClr val="accent4">
                  <a:lumMod val="50000"/>
                </a:schemeClr>
              </a:solidFill>
            </a:endParaRPr>
          </a:p>
        </p:txBody>
      </p:sp>
      <p:sp>
        <p:nvSpPr>
          <p:cNvPr id="21" name="Suapvalintas stačiakampis 20"/>
          <p:cNvSpPr/>
          <p:nvPr/>
        </p:nvSpPr>
        <p:spPr>
          <a:xfrm>
            <a:off x="4649788" y="3723348"/>
            <a:ext cx="1198119" cy="2092661"/>
          </a:xfrm>
          <a:prstGeom prst="roundRect">
            <a:avLst/>
          </a:prstGeom>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lIns="18000" tIns="18000" rIns="18000" bIns="18000" anchor="ctr">
            <a:scene3d>
              <a:camera prst="orthographicFront"/>
              <a:lightRig rig="threePt" dir="t"/>
            </a:scene3d>
          </a:bodyPr>
          <a:lstStyle/>
          <a:p>
            <a:pPr algn="ctr">
              <a:defRPr/>
            </a:pPr>
            <a:endParaRPr lang="en-US" sz="1200" dirty="0">
              <a:solidFill>
                <a:schemeClr val="accent4">
                  <a:lumMod val="50000"/>
                </a:schemeClr>
              </a:solidFill>
              <a:latin typeface="Arial" panose="020B0604020202020204" pitchFamily="34" charset="0"/>
              <a:cs typeface="Arial" panose="020B0604020202020204" pitchFamily="34" charset="0"/>
            </a:endParaRPr>
          </a:p>
          <a:p>
            <a:pPr algn="ctr">
              <a:defRPr/>
            </a:pPr>
            <a:endParaRPr lang="en-US" sz="1200" dirty="0">
              <a:solidFill>
                <a:schemeClr val="accent4">
                  <a:lumMod val="50000"/>
                </a:schemeClr>
              </a:solidFill>
              <a:latin typeface="Arial" panose="020B0604020202020204" pitchFamily="34" charset="0"/>
              <a:cs typeface="Arial" panose="020B0604020202020204" pitchFamily="34" charset="0"/>
            </a:endParaRPr>
          </a:p>
          <a:p>
            <a:pPr algn="ctr">
              <a:defRPr/>
            </a:pPr>
            <a:endParaRPr lang="en-US" sz="1200" dirty="0">
              <a:solidFill>
                <a:schemeClr val="accent4">
                  <a:lumMod val="50000"/>
                </a:schemeClr>
              </a:solidFill>
              <a:latin typeface="Arial" panose="020B0604020202020204" pitchFamily="34" charset="0"/>
              <a:cs typeface="Arial" panose="020B0604020202020204" pitchFamily="34" charset="0"/>
            </a:endParaRPr>
          </a:p>
          <a:p>
            <a:pPr algn="ctr">
              <a:defRPr/>
            </a:pPr>
            <a:r>
              <a:rPr lang="en-US" sz="1200" dirty="0">
                <a:solidFill>
                  <a:schemeClr val="accent4">
                    <a:lumMod val="50000"/>
                  </a:schemeClr>
                </a:solidFill>
                <a:latin typeface="Arial" panose="020B0604020202020204" pitchFamily="34" charset="0"/>
                <a:cs typeface="Arial" panose="020B0604020202020204" pitchFamily="34" charset="0"/>
              </a:rPr>
              <a:t>First immovable property mass valuation, annual revaluation since, </a:t>
            </a:r>
          </a:p>
          <a:p>
            <a:pPr algn="ctr">
              <a:defRPr/>
            </a:pPr>
            <a:r>
              <a:rPr lang="en-US" sz="1200" dirty="0">
                <a:solidFill>
                  <a:schemeClr val="accent4">
                    <a:lumMod val="50000"/>
                  </a:schemeClr>
                </a:solidFill>
                <a:latin typeface="Arial" panose="020B0604020202020204" pitchFamily="34" charset="0"/>
                <a:cs typeface="Arial" panose="020B0604020202020204" pitchFamily="34" charset="0"/>
              </a:rPr>
              <a:t>use of values for public needs</a:t>
            </a:r>
          </a:p>
          <a:p>
            <a:pPr algn="ctr">
              <a:defRPr/>
            </a:pPr>
            <a:endParaRPr lang="en-US" dirty="0">
              <a:solidFill>
                <a:schemeClr val="accent4">
                  <a:lumMod val="50000"/>
                </a:schemeClr>
              </a:solidFill>
            </a:endParaRPr>
          </a:p>
          <a:p>
            <a:pPr algn="ctr">
              <a:defRPr/>
            </a:pPr>
            <a:endParaRPr lang="lt-LT" dirty="0">
              <a:solidFill>
                <a:schemeClr val="accent4">
                  <a:lumMod val="50000"/>
                </a:schemeClr>
              </a:solidFill>
            </a:endParaRPr>
          </a:p>
        </p:txBody>
      </p:sp>
      <p:sp>
        <p:nvSpPr>
          <p:cNvPr id="23" name="Suapvalintas stačiakampis 22"/>
          <p:cNvSpPr/>
          <p:nvPr/>
        </p:nvSpPr>
        <p:spPr>
          <a:xfrm>
            <a:off x="5934074" y="3723348"/>
            <a:ext cx="1165243" cy="2092661"/>
          </a:xfrm>
          <a:prstGeom prst="roundRect">
            <a:avLst/>
          </a:prstGeom>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lIns="18000" tIns="18000" rIns="18000" bIns="18000" anchor="ctr">
            <a:scene3d>
              <a:camera prst="orthographicFront"/>
              <a:lightRig rig="threePt" dir="t"/>
            </a:scene3d>
          </a:bodyPr>
          <a:lstStyle/>
          <a:p>
            <a:pPr algn="ctr">
              <a:defRPr/>
            </a:pPr>
            <a:r>
              <a:rPr lang="en-US" sz="1200" dirty="0">
                <a:solidFill>
                  <a:schemeClr val="accent4">
                    <a:lumMod val="50000"/>
                  </a:schemeClr>
                </a:solidFill>
                <a:latin typeface="Arial" panose="020B0604020202020204" pitchFamily="34" charset="0"/>
                <a:cs typeface="Arial" panose="020B0604020202020204" pitchFamily="34" charset="0"/>
              </a:rPr>
              <a:t>Development of taxable values appeals system</a:t>
            </a:r>
          </a:p>
          <a:p>
            <a:pPr algn="ctr">
              <a:defRPr/>
            </a:pPr>
            <a:endParaRPr lang="en-US" dirty="0">
              <a:solidFill>
                <a:schemeClr val="accent4">
                  <a:lumMod val="50000"/>
                </a:schemeClr>
              </a:solidFill>
            </a:endParaRPr>
          </a:p>
          <a:p>
            <a:pPr algn="ctr">
              <a:defRPr/>
            </a:pPr>
            <a:endParaRPr lang="lt-LT" dirty="0">
              <a:solidFill>
                <a:schemeClr val="accent4">
                  <a:lumMod val="50000"/>
                </a:schemeClr>
              </a:solidFill>
            </a:endParaRPr>
          </a:p>
        </p:txBody>
      </p:sp>
      <p:sp>
        <p:nvSpPr>
          <p:cNvPr id="24" name="Suapvalintas stačiakampis 23"/>
          <p:cNvSpPr/>
          <p:nvPr/>
        </p:nvSpPr>
        <p:spPr>
          <a:xfrm>
            <a:off x="7250112" y="3708400"/>
            <a:ext cx="1298465" cy="2107609"/>
          </a:xfrm>
          <a:prstGeom prst="roundRect">
            <a:avLst/>
          </a:prstGeom>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lIns="18000" tIns="18000" rIns="18000" bIns="18000" anchor="ctr">
            <a:scene3d>
              <a:camera prst="orthographicFront"/>
              <a:lightRig rig="threePt" dir="t"/>
            </a:scene3d>
          </a:bodyPr>
          <a:lstStyle/>
          <a:p>
            <a:pPr>
              <a:defRPr/>
            </a:pPr>
            <a:endParaRPr lang="en-US" sz="1200" dirty="0">
              <a:solidFill>
                <a:schemeClr val="accent4">
                  <a:lumMod val="50000"/>
                </a:schemeClr>
              </a:solidFill>
              <a:latin typeface="Arial" panose="020B0604020202020204" pitchFamily="34" charset="0"/>
              <a:cs typeface="Arial" panose="020B0604020202020204" pitchFamily="34" charset="0"/>
            </a:endParaRPr>
          </a:p>
          <a:p>
            <a:pPr>
              <a:defRPr/>
            </a:pPr>
            <a:endParaRPr lang="en-US" sz="1200" dirty="0">
              <a:solidFill>
                <a:schemeClr val="accent4">
                  <a:lumMod val="50000"/>
                </a:schemeClr>
              </a:solidFill>
              <a:latin typeface="Arial" panose="020B0604020202020204" pitchFamily="34" charset="0"/>
              <a:cs typeface="Arial" panose="020B0604020202020204" pitchFamily="34" charset="0"/>
            </a:endParaRPr>
          </a:p>
          <a:p>
            <a:pPr algn="ctr">
              <a:defRPr/>
            </a:pPr>
            <a:r>
              <a:rPr lang="en-US" sz="1200" dirty="0">
                <a:solidFill>
                  <a:schemeClr val="accent4">
                    <a:lumMod val="50000"/>
                  </a:schemeClr>
                </a:solidFill>
                <a:latin typeface="Arial" panose="020B0604020202020204" pitchFamily="34" charset="0"/>
                <a:cs typeface="Arial" panose="020B0604020202020204" pitchFamily="34" charset="0"/>
              </a:rPr>
              <a:t>Completed formation of legal basis of property taxes and  mass valuation</a:t>
            </a:r>
            <a:endParaRPr lang="lt-LT" sz="1200" dirty="0">
              <a:solidFill>
                <a:schemeClr val="accent4">
                  <a:lumMod val="50000"/>
                </a:schemeClr>
              </a:solidFill>
              <a:latin typeface="Arial" panose="020B0604020202020204" pitchFamily="34" charset="0"/>
              <a:cs typeface="Arial" panose="020B0604020202020204" pitchFamily="34" charset="0"/>
            </a:endParaRPr>
          </a:p>
          <a:p>
            <a:pPr algn="ctr">
              <a:defRPr/>
            </a:pPr>
            <a:endParaRPr lang="en-US" dirty="0">
              <a:solidFill>
                <a:schemeClr val="accent4">
                  <a:lumMod val="50000"/>
                </a:schemeClr>
              </a:solidFill>
            </a:endParaRPr>
          </a:p>
          <a:p>
            <a:pPr algn="ctr">
              <a:defRPr/>
            </a:pPr>
            <a:endParaRPr lang="lt-LT" dirty="0">
              <a:solidFill>
                <a:schemeClr val="accent4">
                  <a:lumMod val="50000"/>
                </a:schemeClr>
              </a:solidFill>
            </a:endParaRPr>
          </a:p>
        </p:txBody>
      </p:sp>
      <p:sp>
        <p:nvSpPr>
          <p:cNvPr id="25" name="Suapvalintas stačiakampis 24"/>
          <p:cNvSpPr/>
          <p:nvPr/>
        </p:nvSpPr>
        <p:spPr>
          <a:xfrm>
            <a:off x="5940368" y="1300716"/>
            <a:ext cx="1158949" cy="1437170"/>
          </a:xfrm>
          <a:prstGeom prst="roundRect">
            <a:avLst/>
          </a:prstGeom>
          <a:ln>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lIns="18000" rIns="18000">
            <a:scene3d>
              <a:camera prst="orthographicFront"/>
              <a:lightRig rig="threePt" dir="t"/>
            </a:scene3d>
          </a:bodyPr>
          <a:lstStyle/>
          <a:p>
            <a:pPr algn="ctr">
              <a:defRPr/>
            </a:pPr>
            <a:r>
              <a:rPr lang="en-US" sz="1200" b="1" dirty="0">
                <a:solidFill>
                  <a:srgbClr val="605D5C"/>
                </a:solidFill>
              </a:rPr>
              <a:t>Introduction </a:t>
            </a:r>
            <a:r>
              <a:rPr lang="en-US" sz="1200" b="1" dirty="0">
                <a:solidFill>
                  <a:srgbClr val="FF0000"/>
                </a:solidFill>
              </a:rPr>
              <a:t>of market value -based </a:t>
            </a:r>
            <a:r>
              <a:rPr lang="en-US" sz="1200" b="1" dirty="0">
                <a:solidFill>
                  <a:srgbClr val="605D5C"/>
                </a:solidFill>
              </a:rPr>
              <a:t>immovable property tax</a:t>
            </a:r>
          </a:p>
        </p:txBody>
      </p:sp>
      <p:sp>
        <p:nvSpPr>
          <p:cNvPr id="26" name="Suapvalintas stačiakampis 25"/>
          <p:cNvSpPr/>
          <p:nvPr/>
        </p:nvSpPr>
        <p:spPr>
          <a:xfrm>
            <a:off x="7232612" y="1310252"/>
            <a:ext cx="1158949" cy="1455989"/>
          </a:xfrm>
          <a:prstGeom prst="roundRect">
            <a:avLst/>
          </a:prstGeom>
          <a:ln>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lIns="18000" rIns="18000">
            <a:scene3d>
              <a:camera prst="orthographicFront"/>
              <a:lightRig rig="threePt" dir="t"/>
            </a:scene3d>
          </a:bodyPr>
          <a:lstStyle/>
          <a:p>
            <a:pPr algn="ctr">
              <a:defRPr/>
            </a:pPr>
            <a:r>
              <a:rPr lang="en-US" sz="1200" b="1" dirty="0">
                <a:solidFill>
                  <a:srgbClr val="605D5C"/>
                </a:solidFill>
              </a:rPr>
              <a:t>Introduction </a:t>
            </a:r>
            <a:r>
              <a:rPr lang="en-US" sz="1200" b="1" dirty="0">
                <a:solidFill>
                  <a:srgbClr val="FF0000"/>
                </a:solidFill>
              </a:rPr>
              <a:t>of market value -based </a:t>
            </a:r>
            <a:r>
              <a:rPr lang="en-US" sz="1200" b="1" dirty="0">
                <a:solidFill>
                  <a:srgbClr val="605D5C"/>
                </a:solidFill>
              </a:rPr>
              <a:t>land tax</a:t>
            </a:r>
          </a:p>
        </p:txBody>
      </p:sp>
      <p:sp>
        <p:nvSpPr>
          <p:cNvPr id="27" name="Suapvalintas stačiakampis 26"/>
          <p:cNvSpPr/>
          <p:nvPr/>
        </p:nvSpPr>
        <p:spPr>
          <a:xfrm>
            <a:off x="164982" y="1300716"/>
            <a:ext cx="947827" cy="1465525"/>
          </a:xfrm>
          <a:prstGeom prst="roundRect">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lIns="0" rIns="18000">
            <a:scene3d>
              <a:camera prst="orthographicFront"/>
              <a:lightRig rig="threePt" dir="t"/>
            </a:scene3d>
          </a:bodyPr>
          <a:lstStyle/>
          <a:p>
            <a:pPr algn="ctr">
              <a:defRPr/>
            </a:pPr>
            <a:r>
              <a:rPr lang="en-US" sz="1200" b="1" dirty="0">
                <a:solidFill>
                  <a:srgbClr val="605D5C"/>
                </a:solidFill>
              </a:rPr>
              <a:t>Introduction of land tax</a:t>
            </a:r>
          </a:p>
          <a:p>
            <a:pPr algn="ctr">
              <a:defRPr/>
            </a:pPr>
            <a:endParaRPr lang="en-US" sz="1200" dirty="0">
              <a:solidFill>
                <a:srgbClr val="605D5C"/>
              </a:solidFill>
            </a:endParaRPr>
          </a:p>
        </p:txBody>
      </p:sp>
      <p:sp>
        <p:nvSpPr>
          <p:cNvPr id="28" name="Suapvalintas stačiakampis 27"/>
          <p:cNvSpPr/>
          <p:nvPr/>
        </p:nvSpPr>
        <p:spPr>
          <a:xfrm>
            <a:off x="1112809" y="1300716"/>
            <a:ext cx="1158904" cy="1446706"/>
          </a:xfrm>
          <a:prstGeom prst="roundRect">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lIns="18000" rIns="18000">
            <a:scene3d>
              <a:camera prst="orthographicFront"/>
              <a:lightRig rig="threePt" dir="t"/>
            </a:scene3d>
          </a:bodyPr>
          <a:lstStyle/>
          <a:p>
            <a:pPr algn="ctr">
              <a:defRPr/>
            </a:pPr>
            <a:r>
              <a:rPr lang="en-US" sz="1200" b="1" dirty="0">
                <a:solidFill>
                  <a:srgbClr val="605D5C"/>
                </a:solidFill>
              </a:rPr>
              <a:t>Introduction of property tax;</a:t>
            </a:r>
          </a:p>
          <a:p>
            <a:pPr algn="ctr">
              <a:defRPr/>
            </a:pPr>
            <a:r>
              <a:rPr lang="en-US" sz="1200" dirty="0">
                <a:solidFill>
                  <a:srgbClr val="605D5C"/>
                </a:solidFill>
              </a:rPr>
              <a:t>Law on Real Property Register (1996)</a:t>
            </a:r>
          </a:p>
          <a:p>
            <a:pPr algn="ctr">
              <a:defRPr/>
            </a:pPr>
            <a:endParaRPr lang="en-US" sz="1200" dirty="0">
              <a:solidFill>
                <a:srgbClr val="605D5C"/>
              </a:solidFill>
            </a:endParaRPr>
          </a:p>
        </p:txBody>
      </p:sp>
      <p:sp>
        <p:nvSpPr>
          <p:cNvPr id="19" name="Ševronas 18"/>
          <p:cNvSpPr/>
          <p:nvPr/>
        </p:nvSpPr>
        <p:spPr>
          <a:xfrm rot="5400000">
            <a:off x="7658100" y="2590801"/>
            <a:ext cx="307975" cy="374650"/>
          </a:xfrm>
          <a:prstGeom prst="chevron">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lt-LT" dirty="0">
              <a:solidFill>
                <a:schemeClr val="tx1"/>
              </a:solidFill>
            </a:endParaRPr>
          </a:p>
        </p:txBody>
      </p:sp>
      <p:sp>
        <p:nvSpPr>
          <p:cNvPr id="33" name="Ševronas 32"/>
          <p:cNvSpPr/>
          <p:nvPr/>
        </p:nvSpPr>
        <p:spPr>
          <a:xfrm rot="5400000">
            <a:off x="7657307" y="3393149"/>
            <a:ext cx="309562" cy="374650"/>
          </a:xfrm>
          <a:prstGeom prst="chevron">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lt-LT" dirty="0">
              <a:solidFill>
                <a:schemeClr val="tx1"/>
              </a:solidFill>
            </a:endParaRPr>
          </a:p>
        </p:txBody>
      </p:sp>
      <p:sp>
        <p:nvSpPr>
          <p:cNvPr id="34" name="Ševronas 33"/>
          <p:cNvSpPr/>
          <p:nvPr/>
        </p:nvSpPr>
        <p:spPr>
          <a:xfrm rot="5400000">
            <a:off x="6363494" y="2591594"/>
            <a:ext cx="307975" cy="373063"/>
          </a:xfrm>
          <a:prstGeom prst="chevron">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lt-LT" dirty="0">
              <a:solidFill>
                <a:schemeClr val="tx1"/>
              </a:solidFill>
            </a:endParaRPr>
          </a:p>
        </p:txBody>
      </p:sp>
      <p:sp>
        <p:nvSpPr>
          <p:cNvPr id="35" name="Ševronas 34"/>
          <p:cNvSpPr/>
          <p:nvPr/>
        </p:nvSpPr>
        <p:spPr>
          <a:xfrm rot="5400000">
            <a:off x="6365875" y="3393943"/>
            <a:ext cx="307975" cy="374650"/>
          </a:xfrm>
          <a:prstGeom prst="chevron">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lt-LT" dirty="0">
              <a:solidFill>
                <a:schemeClr val="tx1"/>
              </a:solidFill>
            </a:endParaRPr>
          </a:p>
        </p:txBody>
      </p:sp>
      <p:sp>
        <p:nvSpPr>
          <p:cNvPr id="36" name="Ševronas 35"/>
          <p:cNvSpPr/>
          <p:nvPr/>
        </p:nvSpPr>
        <p:spPr>
          <a:xfrm rot="5400000">
            <a:off x="5053012" y="3393943"/>
            <a:ext cx="307975" cy="374650"/>
          </a:xfrm>
          <a:prstGeom prst="chevron">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lt-LT" dirty="0">
              <a:solidFill>
                <a:schemeClr val="tx1"/>
              </a:solidFill>
            </a:endParaRPr>
          </a:p>
        </p:txBody>
      </p:sp>
      <p:sp>
        <p:nvSpPr>
          <p:cNvPr id="37" name="Ševronas 36"/>
          <p:cNvSpPr/>
          <p:nvPr/>
        </p:nvSpPr>
        <p:spPr>
          <a:xfrm rot="5400000">
            <a:off x="3700462" y="3392357"/>
            <a:ext cx="307975" cy="374650"/>
          </a:xfrm>
          <a:prstGeom prst="chevron">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lt-LT" dirty="0">
              <a:solidFill>
                <a:schemeClr val="tx1"/>
              </a:solidFill>
            </a:endParaRPr>
          </a:p>
        </p:txBody>
      </p:sp>
      <p:sp>
        <p:nvSpPr>
          <p:cNvPr id="38" name="Ševronas 37"/>
          <p:cNvSpPr/>
          <p:nvPr/>
        </p:nvSpPr>
        <p:spPr>
          <a:xfrm rot="5400000">
            <a:off x="2304256" y="3391563"/>
            <a:ext cx="309563" cy="374650"/>
          </a:xfrm>
          <a:prstGeom prst="chevron">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lt-LT" dirty="0">
              <a:solidFill>
                <a:schemeClr val="tx1"/>
              </a:solidFill>
            </a:endParaRPr>
          </a:p>
        </p:txBody>
      </p:sp>
      <p:sp>
        <p:nvSpPr>
          <p:cNvPr id="39" name="Ševronas 38"/>
          <p:cNvSpPr/>
          <p:nvPr/>
        </p:nvSpPr>
        <p:spPr>
          <a:xfrm rot="5400000">
            <a:off x="484187" y="2593976"/>
            <a:ext cx="307975" cy="374650"/>
          </a:xfrm>
          <a:prstGeom prst="chevron">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lt-LT" dirty="0">
              <a:solidFill>
                <a:schemeClr val="tx1"/>
              </a:solidFill>
            </a:endParaRPr>
          </a:p>
        </p:txBody>
      </p:sp>
      <p:sp>
        <p:nvSpPr>
          <p:cNvPr id="40" name="Ševronas 39"/>
          <p:cNvSpPr/>
          <p:nvPr/>
        </p:nvSpPr>
        <p:spPr>
          <a:xfrm rot="5400000">
            <a:off x="1519237" y="2590801"/>
            <a:ext cx="307975" cy="374650"/>
          </a:xfrm>
          <a:prstGeom prst="chevron">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lt-LT" dirty="0">
              <a:solidFill>
                <a:schemeClr val="tx1"/>
              </a:solidFill>
            </a:endParaRPr>
          </a:p>
        </p:txBody>
      </p:sp>
      <p:grpSp>
        <p:nvGrpSpPr>
          <p:cNvPr id="5" name="Grupė 8"/>
          <p:cNvGrpSpPr/>
          <p:nvPr/>
        </p:nvGrpSpPr>
        <p:grpSpPr>
          <a:xfrm>
            <a:off x="311944" y="3038089"/>
            <a:ext cx="8520112" cy="461665"/>
            <a:chOff x="311944" y="3038089"/>
            <a:chExt cx="8520112" cy="461665"/>
          </a:xfrm>
        </p:grpSpPr>
        <p:sp>
          <p:nvSpPr>
            <p:cNvPr id="8205" name="TextBox 17"/>
            <p:cNvSpPr txBox="1">
              <a:spLocks noChangeArrowheads="1"/>
            </p:cNvSpPr>
            <p:nvPr/>
          </p:nvSpPr>
          <p:spPr bwMode="auto">
            <a:xfrm>
              <a:off x="311944" y="3058317"/>
              <a:ext cx="852011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lt-LT" dirty="0" smtClean="0">
                  <a:solidFill>
                    <a:schemeClr val="bg1"/>
                  </a:solidFill>
                </a:rPr>
                <a:t>                         2005       </a:t>
              </a:r>
              <a:endParaRPr lang="lt-LT" altLang="lt-LT" dirty="0">
                <a:solidFill>
                  <a:schemeClr val="bg1"/>
                </a:solidFill>
              </a:endParaRPr>
            </a:p>
          </p:txBody>
        </p:sp>
        <p:sp>
          <p:nvSpPr>
            <p:cNvPr id="2" name="TextBox 1"/>
            <p:cNvSpPr txBox="1"/>
            <p:nvPr/>
          </p:nvSpPr>
          <p:spPr>
            <a:xfrm>
              <a:off x="311944" y="3058317"/>
              <a:ext cx="659605" cy="276999"/>
            </a:xfrm>
            <a:prstGeom prst="rect">
              <a:avLst/>
            </a:prstGeom>
            <a:noFill/>
          </p:spPr>
          <p:txBody>
            <a:bodyPr wrap="square" rtlCol="0">
              <a:spAutoFit/>
            </a:bodyPr>
            <a:lstStyle/>
            <a:p>
              <a:r>
                <a:rPr lang="en-US" altLang="lt-LT" dirty="0">
                  <a:solidFill>
                    <a:schemeClr val="bg1"/>
                  </a:solidFill>
                </a:rPr>
                <a:t>1992</a:t>
              </a:r>
              <a:endParaRPr lang="lt-LT" dirty="0"/>
            </a:p>
          </p:txBody>
        </p:sp>
        <p:sp>
          <p:nvSpPr>
            <p:cNvPr id="3" name="TextBox 2"/>
            <p:cNvSpPr txBox="1"/>
            <p:nvPr/>
          </p:nvSpPr>
          <p:spPr>
            <a:xfrm>
              <a:off x="1389332" y="3058317"/>
              <a:ext cx="567784" cy="276999"/>
            </a:xfrm>
            <a:prstGeom prst="rect">
              <a:avLst/>
            </a:prstGeom>
            <a:noFill/>
          </p:spPr>
          <p:txBody>
            <a:bodyPr wrap="none" rtlCol="0">
              <a:spAutoFit/>
            </a:bodyPr>
            <a:lstStyle/>
            <a:p>
              <a:r>
                <a:rPr lang="en-US" altLang="lt-LT" dirty="0">
                  <a:solidFill>
                    <a:schemeClr val="bg1"/>
                  </a:solidFill>
                </a:rPr>
                <a:t>1995 </a:t>
              </a:r>
              <a:endParaRPr lang="lt-LT" dirty="0"/>
            </a:p>
          </p:txBody>
        </p:sp>
        <p:sp>
          <p:nvSpPr>
            <p:cNvPr id="4" name="TextBox 3"/>
            <p:cNvSpPr txBox="1"/>
            <p:nvPr/>
          </p:nvSpPr>
          <p:spPr>
            <a:xfrm>
              <a:off x="2151623" y="3038089"/>
              <a:ext cx="567784" cy="276999"/>
            </a:xfrm>
            <a:prstGeom prst="rect">
              <a:avLst/>
            </a:prstGeom>
            <a:noFill/>
          </p:spPr>
          <p:txBody>
            <a:bodyPr wrap="none" rtlCol="0">
              <a:spAutoFit/>
            </a:bodyPr>
            <a:lstStyle/>
            <a:p>
              <a:r>
                <a:rPr lang="en-US" altLang="lt-LT" dirty="0">
                  <a:solidFill>
                    <a:schemeClr val="bg1"/>
                  </a:solidFill>
                </a:rPr>
                <a:t>1998 </a:t>
              </a:r>
              <a:endParaRPr lang="lt-LT" dirty="0"/>
            </a:p>
          </p:txBody>
        </p:sp>
        <p:sp>
          <p:nvSpPr>
            <p:cNvPr id="6" name="TextBox 5"/>
            <p:cNvSpPr txBox="1"/>
            <p:nvPr/>
          </p:nvSpPr>
          <p:spPr>
            <a:xfrm>
              <a:off x="7543800" y="3038089"/>
              <a:ext cx="552449" cy="461665"/>
            </a:xfrm>
            <a:prstGeom prst="rect">
              <a:avLst/>
            </a:prstGeom>
            <a:noFill/>
          </p:spPr>
          <p:txBody>
            <a:bodyPr wrap="square" rtlCol="0">
              <a:spAutoFit/>
            </a:bodyPr>
            <a:lstStyle/>
            <a:p>
              <a:r>
                <a:rPr lang="en-US" altLang="lt-LT" dirty="0">
                  <a:solidFill>
                    <a:schemeClr val="bg1"/>
                  </a:solidFill>
                </a:rPr>
                <a:t>2013</a:t>
              </a:r>
              <a:endParaRPr lang="lt-LT" altLang="lt-LT" dirty="0">
                <a:solidFill>
                  <a:schemeClr val="bg1"/>
                </a:solidFill>
              </a:endParaRPr>
            </a:p>
            <a:p>
              <a:endParaRPr lang="lt-LT" dirty="0"/>
            </a:p>
          </p:txBody>
        </p:sp>
        <p:sp>
          <p:nvSpPr>
            <p:cNvPr id="7" name="TextBox 6"/>
            <p:cNvSpPr txBox="1"/>
            <p:nvPr/>
          </p:nvSpPr>
          <p:spPr>
            <a:xfrm>
              <a:off x="6257925" y="3038090"/>
              <a:ext cx="590550" cy="276999"/>
            </a:xfrm>
            <a:prstGeom prst="rect">
              <a:avLst/>
            </a:prstGeom>
            <a:noFill/>
          </p:spPr>
          <p:txBody>
            <a:bodyPr wrap="square" rtlCol="0">
              <a:spAutoFit/>
            </a:bodyPr>
            <a:lstStyle/>
            <a:p>
              <a:pPr eaLnBrk="1" hangingPunct="1"/>
              <a:r>
                <a:rPr lang="en-US" altLang="lt-LT" dirty="0">
                  <a:solidFill>
                    <a:schemeClr val="bg1"/>
                  </a:solidFill>
                </a:rPr>
                <a:t>2006</a:t>
              </a:r>
              <a:endParaRPr lang="lt-LT" altLang="lt-LT" dirty="0">
                <a:solidFill>
                  <a:schemeClr val="bg1"/>
                </a:solidFill>
              </a:endParaRPr>
            </a:p>
          </p:txBody>
        </p:sp>
        <p:sp>
          <p:nvSpPr>
            <p:cNvPr id="8" name="TextBox 7"/>
            <p:cNvSpPr txBox="1"/>
            <p:nvPr/>
          </p:nvSpPr>
          <p:spPr>
            <a:xfrm>
              <a:off x="3524250" y="3038089"/>
              <a:ext cx="600075" cy="276999"/>
            </a:xfrm>
            <a:prstGeom prst="rect">
              <a:avLst/>
            </a:prstGeom>
            <a:noFill/>
          </p:spPr>
          <p:txBody>
            <a:bodyPr wrap="square" rtlCol="0">
              <a:spAutoFit/>
            </a:bodyPr>
            <a:lstStyle/>
            <a:p>
              <a:r>
                <a:rPr lang="en-US" altLang="lt-LT" dirty="0">
                  <a:solidFill>
                    <a:srgbClr val="FFFF00"/>
                  </a:solidFill>
                </a:rPr>
                <a:t>2002 </a:t>
              </a:r>
              <a:endParaRPr lang="lt-LT" dirty="0">
                <a:solidFill>
                  <a:srgbClr val="FFFF00"/>
                </a:solidFill>
              </a:endParaRPr>
            </a:p>
          </p:txBody>
        </p:sp>
      </p:grpSp>
    </p:spTree>
    <p:extLst>
      <p:ext uri="{BB962C8B-B14F-4D97-AF65-F5344CB8AC3E}">
        <p14:creationId xmlns="" xmlns:p14="http://schemas.microsoft.com/office/powerpoint/2010/main" val="1191107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ntraštė 1"/>
          <p:cNvSpPr>
            <a:spLocks noGrp="1"/>
          </p:cNvSpPr>
          <p:nvPr>
            <p:ph type="title"/>
          </p:nvPr>
        </p:nvSpPr>
        <p:spPr>
          <a:xfrm>
            <a:off x="311150" y="514350"/>
            <a:ext cx="8394700" cy="612775"/>
          </a:xfrm>
        </p:spPr>
        <p:txBody>
          <a:bodyPr/>
          <a:lstStyle/>
          <a:p>
            <a:pPr algn="ctr"/>
            <a:r>
              <a:rPr lang="en-US" altLang="lt-LT" sz="2200" dirty="0" smtClean="0"/>
              <a:t>Legal Regulation </a:t>
            </a:r>
            <a:r>
              <a:rPr lang="en-US" altLang="lt-LT" sz="2200" dirty="0" smtClean="0"/>
              <a:t>and  Methodical Guidance</a:t>
            </a:r>
            <a:endParaRPr lang="lt-LT" altLang="lt-LT" sz="2200" dirty="0" smtClean="0"/>
          </a:p>
        </p:txBody>
      </p:sp>
      <p:graphicFrame>
        <p:nvGraphicFramePr>
          <p:cNvPr id="6" name="Diagram 5"/>
          <p:cNvGraphicFramePr/>
          <p:nvPr>
            <p:extLst>
              <p:ext uri="{D42A27DB-BD31-4B8C-83A1-F6EECF244321}">
                <p14:modId xmlns="" xmlns:p14="http://schemas.microsoft.com/office/powerpoint/2010/main" val="1387734618"/>
              </p:ext>
            </p:extLst>
          </p:nvPr>
        </p:nvGraphicFramePr>
        <p:xfrm>
          <a:off x="338869" y="995688"/>
          <a:ext cx="8469086" cy="4644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166116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ntraštė 1"/>
          <p:cNvSpPr>
            <a:spLocks noGrp="1"/>
          </p:cNvSpPr>
          <p:nvPr>
            <p:ph type="title"/>
          </p:nvPr>
        </p:nvSpPr>
        <p:spPr/>
        <p:txBody>
          <a:bodyPr/>
          <a:lstStyle/>
          <a:p>
            <a:pPr algn="ctr"/>
            <a:r>
              <a:rPr lang="en-US" altLang="lt-LT" dirty="0" smtClean="0"/>
              <a:t>Main Stakeholders of Property Taxation and Mass Valuation System</a:t>
            </a:r>
            <a:endParaRPr lang="lt-LT" altLang="lt-LT" dirty="0" smtClean="0"/>
          </a:p>
        </p:txBody>
      </p:sp>
      <p:sp>
        <p:nvSpPr>
          <p:cNvPr id="6" name="Line 3"/>
          <p:cNvSpPr>
            <a:spLocks noChangeShapeType="1"/>
          </p:cNvSpPr>
          <p:nvPr/>
        </p:nvSpPr>
        <p:spPr bwMode="auto">
          <a:xfrm>
            <a:off x="1498600" y="2679700"/>
            <a:ext cx="0" cy="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pPr>
              <a:defRPr/>
            </a:pPr>
            <a:endParaRPr lang="lt-LT" dirty="0">
              <a:effectLst>
                <a:outerShdw blurRad="38100" dist="38100" dir="2700000" algn="tl">
                  <a:srgbClr val="000000">
                    <a:alpha val="43137"/>
                  </a:srgbClr>
                </a:outerShdw>
              </a:effectLst>
              <a:latin typeface="+mj-lt"/>
            </a:endParaRPr>
          </a:p>
        </p:txBody>
      </p:sp>
      <p:sp>
        <p:nvSpPr>
          <p:cNvPr id="7" name="AutoShape 4"/>
          <p:cNvSpPr>
            <a:spLocks noChangeArrowheads="1"/>
          </p:cNvSpPr>
          <p:nvPr/>
        </p:nvSpPr>
        <p:spPr bwMode="auto">
          <a:xfrm>
            <a:off x="2967038" y="1330325"/>
            <a:ext cx="2873375" cy="282257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lIns="18000" rIns="18000" anchor="ctr"/>
          <a:lstStyle/>
          <a:p>
            <a:pPr algn="ctr" eaLnBrk="0" hangingPunct="0">
              <a:lnSpc>
                <a:spcPct val="80000"/>
              </a:lnSpc>
              <a:defRPr/>
            </a:pPr>
            <a:endParaRPr lang="lt-LT" sz="1400" dirty="0">
              <a:solidFill>
                <a:srgbClr val="000000"/>
              </a:solidFill>
              <a:latin typeface="+mj-lt"/>
            </a:endParaRPr>
          </a:p>
          <a:p>
            <a:pPr algn="ctr" eaLnBrk="0" hangingPunct="0">
              <a:lnSpc>
                <a:spcPct val="80000"/>
              </a:lnSpc>
              <a:defRPr/>
            </a:pPr>
            <a:endParaRPr lang="en-GB" sz="1400" dirty="0">
              <a:solidFill>
                <a:srgbClr val="000000"/>
              </a:solidFill>
              <a:latin typeface="+mj-lt"/>
            </a:endParaRPr>
          </a:p>
          <a:p>
            <a:pPr algn="ctr" eaLnBrk="0" hangingPunct="0">
              <a:lnSpc>
                <a:spcPct val="80000"/>
              </a:lnSpc>
              <a:defRPr/>
            </a:pPr>
            <a:endParaRPr lang="en-GB" sz="1400" b="1" dirty="0"/>
          </a:p>
          <a:p>
            <a:pPr algn="ctr" eaLnBrk="0" hangingPunct="0">
              <a:lnSpc>
                <a:spcPct val="80000"/>
              </a:lnSpc>
              <a:defRPr/>
            </a:pPr>
            <a:endParaRPr lang="en-GB" sz="1400" b="1" dirty="0"/>
          </a:p>
          <a:p>
            <a:pPr algn="ctr" eaLnBrk="0" hangingPunct="0">
              <a:lnSpc>
                <a:spcPct val="80000"/>
              </a:lnSpc>
              <a:defRPr/>
            </a:pPr>
            <a:endParaRPr lang="en-GB" sz="1400" dirty="0">
              <a:solidFill>
                <a:srgbClr val="000000"/>
              </a:solidFill>
              <a:latin typeface="+mj-lt"/>
            </a:endParaRPr>
          </a:p>
          <a:p>
            <a:pPr algn="ctr" eaLnBrk="0" hangingPunct="0">
              <a:defRPr/>
            </a:pPr>
            <a:endParaRPr lang="en-GB" sz="1400" dirty="0">
              <a:solidFill>
                <a:srgbClr val="000000"/>
              </a:solidFill>
              <a:latin typeface="+mj-lt"/>
            </a:endParaRPr>
          </a:p>
          <a:p>
            <a:pPr marL="501750" indent="-285750" algn="l" eaLnBrk="0" hangingPunct="0">
              <a:spcBef>
                <a:spcPts val="0"/>
              </a:spcBef>
              <a:buFont typeface="Arial" panose="020B0604020202020204" pitchFamily="34" charset="0"/>
              <a:buChar char="•"/>
              <a:defRPr/>
            </a:pPr>
            <a:r>
              <a:rPr lang="en-GB" sz="1400" dirty="0">
                <a:solidFill>
                  <a:srgbClr val="000000"/>
                </a:solidFill>
                <a:cs typeface="Calibri" panose="020F0502020204030204" pitchFamily="34" charset="0"/>
              </a:rPr>
              <a:t>Data </a:t>
            </a:r>
            <a:r>
              <a:rPr lang="en-GB" sz="1400" dirty="0" smtClean="0">
                <a:solidFill>
                  <a:srgbClr val="000000"/>
                </a:solidFill>
                <a:cs typeface="Calibri" panose="020F0502020204030204" pitchFamily="34" charset="0"/>
              </a:rPr>
              <a:t>management;</a:t>
            </a:r>
          </a:p>
          <a:p>
            <a:pPr marL="501750" indent="-285750" algn="l" eaLnBrk="0" hangingPunct="0">
              <a:spcBef>
                <a:spcPts val="0"/>
              </a:spcBef>
              <a:buFont typeface="Arial" panose="020B0604020202020204" pitchFamily="34" charset="0"/>
              <a:buChar char="•"/>
              <a:defRPr/>
            </a:pPr>
            <a:r>
              <a:rPr lang="en-GB" sz="1400" dirty="0">
                <a:solidFill>
                  <a:srgbClr val="000000"/>
                </a:solidFill>
                <a:cs typeface="Calibri" panose="020F0502020204030204" pitchFamily="34" charset="0"/>
              </a:rPr>
              <a:t>Data </a:t>
            </a:r>
            <a:r>
              <a:rPr lang="en-GB" sz="1400" dirty="0" smtClean="0">
                <a:solidFill>
                  <a:srgbClr val="000000"/>
                </a:solidFill>
                <a:cs typeface="Calibri" panose="020F0502020204030204" pitchFamily="34" charset="0"/>
              </a:rPr>
              <a:t>analysis;</a:t>
            </a:r>
            <a:endParaRPr lang="en-GB" sz="1400" dirty="0">
              <a:solidFill>
                <a:srgbClr val="000000"/>
              </a:solidFill>
              <a:cs typeface="Calibri" panose="020F0502020204030204" pitchFamily="34" charset="0"/>
            </a:endParaRPr>
          </a:p>
          <a:p>
            <a:pPr marL="501750" indent="-285750" algn="l" eaLnBrk="0" hangingPunct="0">
              <a:spcBef>
                <a:spcPts val="0"/>
              </a:spcBef>
              <a:buFont typeface="Arial" panose="020B0604020202020204" pitchFamily="34" charset="0"/>
              <a:buChar char="•"/>
              <a:defRPr/>
            </a:pPr>
            <a:r>
              <a:rPr lang="en-GB" sz="1400" dirty="0" smtClean="0">
                <a:solidFill>
                  <a:srgbClr val="000000"/>
                </a:solidFill>
                <a:cs typeface="Calibri" panose="020F0502020204030204" pitchFamily="34" charset="0"/>
              </a:rPr>
              <a:t>Property valuation;</a:t>
            </a:r>
            <a:endParaRPr lang="en-GB" sz="1400" dirty="0">
              <a:solidFill>
                <a:srgbClr val="000000"/>
              </a:solidFill>
              <a:cs typeface="Calibri" panose="020F0502020204030204" pitchFamily="34" charset="0"/>
            </a:endParaRPr>
          </a:p>
          <a:p>
            <a:pPr marL="501750" indent="-285750" algn="l" eaLnBrk="0" hangingPunct="0">
              <a:spcBef>
                <a:spcPts val="0"/>
              </a:spcBef>
              <a:buFont typeface="Arial" panose="020B0604020202020204" pitchFamily="34" charset="0"/>
              <a:buChar char="•"/>
              <a:defRPr/>
            </a:pPr>
            <a:r>
              <a:rPr lang="en-GB" sz="1400" dirty="0" smtClean="0">
                <a:solidFill>
                  <a:srgbClr val="000000"/>
                </a:solidFill>
                <a:cs typeface="Calibri" panose="020F0502020204030204" pitchFamily="34" charset="0"/>
              </a:rPr>
              <a:t>Provision </a:t>
            </a:r>
            <a:r>
              <a:rPr lang="en-GB" sz="1400" dirty="0">
                <a:solidFill>
                  <a:srgbClr val="000000"/>
                </a:solidFill>
                <a:cs typeface="Calibri" panose="020F0502020204030204" pitchFamily="34" charset="0"/>
              </a:rPr>
              <a:t>of data to the Tax Inspectorate, state institutions, </a:t>
            </a:r>
            <a:r>
              <a:rPr lang="en-GB" sz="1400" dirty="0" smtClean="0">
                <a:solidFill>
                  <a:srgbClr val="000000"/>
                </a:solidFill>
                <a:cs typeface="Calibri" panose="020F0502020204030204" pitchFamily="34" charset="0"/>
              </a:rPr>
              <a:t>public;</a:t>
            </a:r>
            <a:endParaRPr lang="en-GB" sz="1400" dirty="0">
              <a:solidFill>
                <a:srgbClr val="000000"/>
              </a:solidFill>
              <a:cs typeface="Calibri" panose="020F0502020204030204" pitchFamily="34" charset="0"/>
            </a:endParaRPr>
          </a:p>
          <a:p>
            <a:pPr marL="501750" indent="-285750" algn="l" eaLnBrk="0" hangingPunct="0">
              <a:spcBef>
                <a:spcPts val="0"/>
              </a:spcBef>
              <a:buFont typeface="Arial" panose="020B0604020202020204" pitchFamily="34" charset="0"/>
              <a:buChar char="•"/>
              <a:defRPr/>
            </a:pPr>
            <a:r>
              <a:rPr lang="en-GB" sz="1400" dirty="0">
                <a:solidFill>
                  <a:srgbClr val="000000"/>
                </a:solidFill>
                <a:cs typeface="Calibri" panose="020F0502020204030204" pitchFamily="34" charset="0"/>
              </a:rPr>
              <a:t>Investigation of </a:t>
            </a:r>
            <a:r>
              <a:rPr lang="en-GB" sz="1400" dirty="0" smtClean="0">
                <a:solidFill>
                  <a:srgbClr val="000000"/>
                </a:solidFill>
                <a:cs typeface="Calibri" panose="020F0502020204030204" pitchFamily="34" charset="0"/>
              </a:rPr>
              <a:t>appeals.</a:t>
            </a:r>
            <a:endParaRPr lang="en-GB" sz="1400" dirty="0">
              <a:solidFill>
                <a:srgbClr val="000000"/>
              </a:solidFill>
              <a:cs typeface="Calibri" panose="020F0502020204030204" pitchFamily="34" charset="0"/>
            </a:endParaRPr>
          </a:p>
          <a:p>
            <a:pPr algn="ctr" eaLnBrk="0" hangingPunct="0">
              <a:lnSpc>
                <a:spcPct val="80000"/>
              </a:lnSpc>
              <a:defRPr/>
            </a:pPr>
            <a:endParaRPr lang="en-GB" sz="1400" dirty="0">
              <a:solidFill>
                <a:srgbClr val="000000"/>
              </a:solidFill>
              <a:latin typeface="+mj-lt"/>
            </a:endParaRPr>
          </a:p>
        </p:txBody>
      </p:sp>
      <p:sp>
        <p:nvSpPr>
          <p:cNvPr id="8" name="Line 5"/>
          <p:cNvSpPr>
            <a:spLocks noChangeShapeType="1"/>
          </p:cNvSpPr>
          <p:nvPr/>
        </p:nvSpPr>
        <p:spPr bwMode="auto">
          <a:xfrm>
            <a:off x="7404100" y="2513013"/>
            <a:ext cx="1588" cy="1587"/>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pPr>
              <a:defRPr/>
            </a:pPr>
            <a:endParaRPr lang="lt-LT" dirty="0">
              <a:effectLst>
                <a:outerShdw blurRad="38100" dist="38100" dir="2700000" algn="tl">
                  <a:srgbClr val="000000">
                    <a:alpha val="43137"/>
                  </a:srgbClr>
                </a:outerShdw>
              </a:effectLst>
              <a:latin typeface="+mj-lt"/>
            </a:endParaRPr>
          </a:p>
        </p:txBody>
      </p:sp>
      <p:sp>
        <p:nvSpPr>
          <p:cNvPr id="9" name="Line 6"/>
          <p:cNvSpPr>
            <a:spLocks noChangeShapeType="1"/>
          </p:cNvSpPr>
          <p:nvPr/>
        </p:nvSpPr>
        <p:spPr bwMode="auto">
          <a:xfrm>
            <a:off x="3298825" y="2679700"/>
            <a:ext cx="0" cy="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pPr>
              <a:defRPr/>
            </a:pPr>
            <a:endParaRPr lang="lt-LT" dirty="0">
              <a:effectLst>
                <a:outerShdw blurRad="38100" dist="38100" dir="2700000" algn="tl">
                  <a:srgbClr val="000000">
                    <a:alpha val="43137"/>
                  </a:srgbClr>
                </a:outerShdw>
              </a:effectLst>
              <a:latin typeface="+mj-lt"/>
            </a:endParaRPr>
          </a:p>
        </p:txBody>
      </p:sp>
      <p:sp>
        <p:nvSpPr>
          <p:cNvPr id="10" name="Line 9"/>
          <p:cNvSpPr>
            <a:spLocks noChangeShapeType="1"/>
          </p:cNvSpPr>
          <p:nvPr/>
        </p:nvSpPr>
        <p:spPr bwMode="auto">
          <a:xfrm>
            <a:off x="6294438" y="2808288"/>
            <a:ext cx="0" cy="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pPr>
              <a:defRPr/>
            </a:pPr>
            <a:endParaRPr lang="lt-LT" dirty="0">
              <a:effectLst>
                <a:outerShdw blurRad="38100" dist="38100" dir="2700000" algn="tl">
                  <a:srgbClr val="000000">
                    <a:alpha val="43137"/>
                  </a:srgbClr>
                </a:outerShdw>
              </a:effectLst>
              <a:latin typeface="+mj-lt"/>
            </a:endParaRPr>
          </a:p>
        </p:txBody>
      </p:sp>
      <p:sp>
        <p:nvSpPr>
          <p:cNvPr id="11" name="Line 13"/>
          <p:cNvSpPr>
            <a:spLocks noChangeShapeType="1"/>
          </p:cNvSpPr>
          <p:nvPr/>
        </p:nvSpPr>
        <p:spPr bwMode="auto">
          <a:xfrm>
            <a:off x="4775200" y="2730500"/>
            <a:ext cx="0" cy="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pPr>
              <a:defRPr/>
            </a:pPr>
            <a:endParaRPr lang="lt-LT" dirty="0">
              <a:effectLst>
                <a:outerShdw blurRad="38100" dist="38100" dir="2700000" algn="tl">
                  <a:srgbClr val="000000">
                    <a:alpha val="43137"/>
                  </a:srgbClr>
                </a:outerShdw>
              </a:effectLst>
              <a:latin typeface="+mj-lt"/>
            </a:endParaRPr>
          </a:p>
        </p:txBody>
      </p:sp>
      <p:sp>
        <p:nvSpPr>
          <p:cNvPr id="14" name="AutoShape 31"/>
          <p:cNvSpPr>
            <a:spLocks noChangeArrowheads="1"/>
          </p:cNvSpPr>
          <p:nvPr/>
        </p:nvSpPr>
        <p:spPr bwMode="auto">
          <a:xfrm>
            <a:off x="269875" y="1330325"/>
            <a:ext cx="2590800" cy="1477963"/>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lIns="18000" rIns="18000" anchor="ctr"/>
          <a:lstStyle/>
          <a:p>
            <a:pPr defTabSz="762000" eaLnBrk="0" hangingPunct="0">
              <a:buClr>
                <a:srgbClr val="006666"/>
              </a:buClr>
              <a:defRPr/>
            </a:pPr>
            <a:r>
              <a:rPr lang="en-GB" sz="1400" b="1" dirty="0">
                <a:solidFill>
                  <a:srgbClr val="605D5C"/>
                </a:solidFill>
              </a:rPr>
              <a:t>            </a:t>
            </a:r>
            <a:r>
              <a:rPr lang="en-GB" sz="1400" dirty="0">
                <a:solidFill>
                  <a:schemeClr val="accent4">
                    <a:lumMod val="25000"/>
                  </a:schemeClr>
                </a:solidFill>
              </a:rPr>
              <a:t>Ministry of Finance</a:t>
            </a:r>
          </a:p>
          <a:p>
            <a:pPr defTabSz="762000" eaLnBrk="0" hangingPunct="0">
              <a:buClr>
                <a:srgbClr val="006666"/>
              </a:buClr>
              <a:defRPr/>
            </a:pPr>
            <a:endParaRPr lang="en-US" sz="1400" dirty="0">
              <a:solidFill>
                <a:srgbClr val="000000"/>
              </a:solidFill>
              <a:latin typeface="+mj-lt"/>
            </a:endParaRPr>
          </a:p>
          <a:p>
            <a:pPr marL="288000" indent="-171450" algn="l" defTabSz="762000" eaLnBrk="0" hangingPunct="0">
              <a:buClr>
                <a:srgbClr val="006666"/>
              </a:buClr>
              <a:buFont typeface="Arial" panose="020B0604020202020204" pitchFamily="34" charset="0"/>
              <a:buChar char="•"/>
              <a:defRPr/>
            </a:pPr>
            <a:r>
              <a:rPr lang="en-US" sz="1200" dirty="0">
                <a:solidFill>
                  <a:srgbClr val="000000"/>
                </a:solidFill>
                <a:latin typeface="+mj-lt"/>
              </a:rPr>
              <a:t>Budget, planning, research, </a:t>
            </a:r>
            <a:r>
              <a:rPr lang="en-US" sz="1200" dirty="0" smtClean="0">
                <a:solidFill>
                  <a:srgbClr val="000000"/>
                </a:solidFill>
                <a:latin typeface="+mj-lt"/>
              </a:rPr>
              <a:t>analysis;</a:t>
            </a:r>
            <a:endParaRPr lang="lt-LT" sz="1200" dirty="0">
              <a:solidFill>
                <a:srgbClr val="000000"/>
              </a:solidFill>
              <a:latin typeface="+mj-lt"/>
            </a:endParaRPr>
          </a:p>
          <a:p>
            <a:pPr marL="288000" indent="-171450" algn="l" defTabSz="762000" eaLnBrk="0" hangingPunct="0">
              <a:buClr>
                <a:srgbClr val="006666"/>
              </a:buClr>
              <a:buFont typeface="Arial" panose="020B0604020202020204" pitchFamily="34" charset="0"/>
              <a:buChar char="•"/>
              <a:defRPr/>
            </a:pPr>
            <a:r>
              <a:rPr lang="en-US" sz="1200" dirty="0">
                <a:solidFill>
                  <a:srgbClr val="000000"/>
                </a:solidFill>
                <a:latin typeface="+mj-lt"/>
              </a:rPr>
              <a:t>Approval of mass valuation results of </a:t>
            </a:r>
            <a:r>
              <a:rPr lang="en-US" sz="1200" dirty="0" smtClean="0">
                <a:solidFill>
                  <a:srgbClr val="000000"/>
                </a:solidFill>
                <a:latin typeface="+mj-lt"/>
              </a:rPr>
              <a:t>buildings. </a:t>
            </a:r>
            <a:endParaRPr lang="en-US" sz="1200" dirty="0">
              <a:solidFill>
                <a:srgbClr val="000000"/>
              </a:solidFill>
              <a:latin typeface="+mj-lt"/>
            </a:endParaRPr>
          </a:p>
        </p:txBody>
      </p:sp>
      <p:sp>
        <p:nvSpPr>
          <p:cNvPr id="16" name="AutoShape 31"/>
          <p:cNvSpPr>
            <a:spLocks noChangeArrowheads="1"/>
          </p:cNvSpPr>
          <p:nvPr/>
        </p:nvSpPr>
        <p:spPr bwMode="auto">
          <a:xfrm>
            <a:off x="269875" y="2880086"/>
            <a:ext cx="2590800" cy="134661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lIns="18000" rIns="18000" anchor="ctr"/>
          <a:lstStyle/>
          <a:p>
            <a:pPr defTabSz="762000" eaLnBrk="0" hangingPunct="0">
              <a:buClr>
                <a:srgbClr val="006666"/>
              </a:buClr>
              <a:defRPr/>
            </a:pPr>
            <a:endParaRPr lang="en-US" dirty="0">
              <a:solidFill>
                <a:srgbClr val="000000"/>
              </a:solidFill>
              <a:latin typeface="+mj-lt"/>
            </a:endParaRPr>
          </a:p>
          <a:p>
            <a:pPr defTabSz="762000" eaLnBrk="0" hangingPunct="0">
              <a:buClr>
                <a:srgbClr val="006666"/>
              </a:buClr>
              <a:defRPr/>
            </a:pPr>
            <a:endParaRPr lang="en-US" dirty="0">
              <a:solidFill>
                <a:srgbClr val="000000"/>
              </a:solidFill>
              <a:latin typeface="+mj-lt"/>
            </a:endParaRPr>
          </a:p>
          <a:p>
            <a:pPr marL="288000" indent="-171450" algn="l" defTabSz="762000" eaLnBrk="0" hangingPunct="0">
              <a:buClr>
                <a:srgbClr val="006666"/>
              </a:buClr>
              <a:buFont typeface="Arial" panose="020B0604020202020204" pitchFamily="34" charset="0"/>
              <a:buChar char="•"/>
              <a:defRPr/>
            </a:pPr>
            <a:endParaRPr lang="en-US" sz="1200" dirty="0" smtClean="0">
              <a:solidFill>
                <a:srgbClr val="000000"/>
              </a:solidFill>
              <a:cs typeface="Calibri" panose="020F0502020204030204" pitchFamily="34" charset="0"/>
            </a:endParaRPr>
          </a:p>
          <a:p>
            <a:pPr marL="288000" indent="-171450" algn="l" defTabSz="762000" eaLnBrk="0" hangingPunct="0">
              <a:buClr>
                <a:srgbClr val="006666"/>
              </a:buClr>
              <a:buFont typeface="Arial" panose="020B0604020202020204" pitchFamily="34" charset="0"/>
              <a:buChar char="•"/>
              <a:defRPr/>
            </a:pPr>
            <a:r>
              <a:rPr lang="en-US" sz="1200" dirty="0" smtClean="0">
                <a:solidFill>
                  <a:srgbClr val="000000"/>
                </a:solidFill>
                <a:cs typeface="Calibri" panose="020F0502020204030204" pitchFamily="34" charset="0"/>
              </a:rPr>
              <a:t>Data </a:t>
            </a:r>
            <a:r>
              <a:rPr lang="en-US" sz="1200" dirty="0">
                <a:solidFill>
                  <a:srgbClr val="000000"/>
                </a:solidFill>
                <a:cs typeface="Calibri" panose="020F0502020204030204" pitchFamily="34" charset="0"/>
              </a:rPr>
              <a:t>on</a:t>
            </a:r>
            <a:r>
              <a:rPr lang="lt-LT" sz="1200" dirty="0">
                <a:solidFill>
                  <a:srgbClr val="000000"/>
                </a:solidFill>
                <a:cs typeface="Calibri" panose="020F0502020204030204" pitchFamily="34" charset="0"/>
              </a:rPr>
              <a:t> </a:t>
            </a:r>
            <a:r>
              <a:rPr lang="lt-LT" sz="1200" dirty="0" err="1">
                <a:solidFill>
                  <a:srgbClr val="000000"/>
                </a:solidFill>
                <a:cs typeface="Calibri" panose="020F0502020204030204" pitchFamily="34" charset="0"/>
              </a:rPr>
              <a:t>taxable</a:t>
            </a:r>
            <a:r>
              <a:rPr lang="lt-LT" sz="1200" dirty="0">
                <a:solidFill>
                  <a:srgbClr val="000000"/>
                </a:solidFill>
                <a:cs typeface="Calibri" panose="020F0502020204030204" pitchFamily="34" charset="0"/>
              </a:rPr>
              <a:t> </a:t>
            </a:r>
            <a:r>
              <a:rPr lang="lt-LT" sz="1200" dirty="0" err="1">
                <a:solidFill>
                  <a:srgbClr val="000000"/>
                </a:solidFill>
                <a:cs typeface="Calibri" panose="020F0502020204030204" pitchFamily="34" charset="0"/>
              </a:rPr>
              <a:t>property</a:t>
            </a:r>
            <a:r>
              <a:rPr lang="lt-LT" sz="1200" dirty="0">
                <a:solidFill>
                  <a:srgbClr val="000000"/>
                </a:solidFill>
                <a:cs typeface="Calibri" panose="020F0502020204030204" pitchFamily="34" charset="0"/>
              </a:rPr>
              <a:t> </a:t>
            </a:r>
            <a:r>
              <a:rPr lang="lt-LT" sz="1200" dirty="0" err="1">
                <a:solidFill>
                  <a:srgbClr val="000000"/>
                </a:solidFill>
                <a:cs typeface="Calibri" panose="020F0502020204030204" pitchFamily="34" charset="0"/>
              </a:rPr>
              <a:t>and</a:t>
            </a:r>
            <a:r>
              <a:rPr lang="lt-LT" sz="1200" dirty="0">
                <a:solidFill>
                  <a:srgbClr val="000000"/>
                </a:solidFill>
                <a:cs typeface="Calibri" panose="020F0502020204030204" pitchFamily="34" charset="0"/>
              </a:rPr>
              <a:t> </a:t>
            </a:r>
            <a:r>
              <a:rPr lang="en-US" sz="1200" dirty="0">
                <a:solidFill>
                  <a:srgbClr val="000000"/>
                </a:solidFill>
                <a:cs typeface="Calibri" panose="020F0502020204030204" pitchFamily="34" charset="0"/>
              </a:rPr>
              <a:t> </a:t>
            </a:r>
            <a:r>
              <a:rPr lang="en-US" sz="1200" dirty="0" smtClean="0">
                <a:solidFill>
                  <a:srgbClr val="000000"/>
                </a:solidFill>
                <a:cs typeface="Calibri" panose="020F0502020204030204" pitchFamily="34" charset="0"/>
              </a:rPr>
              <a:t>taxpayers;</a:t>
            </a:r>
            <a:endParaRPr lang="en-US" sz="1200" dirty="0">
              <a:solidFill>
                <a:srgbClr val="000000"/>
              </a:solidFill>
              <a:cs typeface="Calibri" panose="020F0502020204030204" pitchFamily="34" charset="0"/>
            </a:endParaRPr>
          </a:p>
          <a:p>
            <a:pPr marL="288000" indent="-171450" algn="l" defTabSz="762000" eaLnBrk="0" hangingPunct="0">
              <a:buClr>
                <a:srgbClr val="006666"/>
              </a:buClr>
              <a:buFont typeface="Arial" panose="020B0604020202020204" pitchFamily="34" charset="0"/>
              <a:buChar char="•"/>
              <a:defRPr/>
            </a:pPr>
            <a:r>
              <a:rPr lang="en-US" sz="1200" dirty="0">
                <a:solidFill>
                  <a:srgbClr val="000000"/>
                </a:solidFill>
                <a:cs typeface="Calibri" panose="020F0502020204030204" pitchFamily="34" charset="0"/>
              </a:rPr>
              <a:t>Tax </a:t>
            </a:r>
            <a:r>
              <a:rPr lang="en-US" sz="1200" dirty="0" smtClean="0">
                <a:solidFill>
                  <a:srgbClr val="000000"/>
                </a:solidFill>
                <a:cs typeface="Calibri" panose="020F0502020204030204" pitchFamily="34" charset="0"/>
              </a:rPr>
              <a:t>collection and enforcement.</a:t>
            </a:r>
            <a:endParaRPr lang="en-US" sz="1200" dirty="0">
              <a:solidFill>
                <a:srgbClr val="000000"/>
              </a:solidFill>
              <a:cs typeface="Calibri" panose="020F0502020204030204" pitchFamily="34" charset="0"/>
            </a:endParaRPr>
          </a:p>
        </p:txBody>
      </p:sp>
      <p:sp>
        <p:nvSpPr>
          <p:cNvPr id="17" name="AutoShape 31"/>
          <p:cNvSpPr>
            <a:spLocks noChangeArrowheads="1"/>
          </p:cNvSpPr>
          <p:nvPr/>
        </p:nvSpPr>
        <p:spPr bwMode="auto">
          <a:xfrm>
            <a:off x="5940426" y="1330324"/>
            <a:ext cx="2990850" cy="2822576"/>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lIns="18000" rIns="18000" anchor="ctr"/>
          <a:lstStyle/>
          <a:p>
            <a:pPr>
              <a:spcBef>
                <a:spcPct val="50000"/>
              </a:spcBef>
              <a:defRPr/>
            </a:pPr>
            <a:r>
              <a:rPr lang="en-US" sz="1400" b="1" dirty="0">
                <a:solidFill>
                  <a:schemeClr val="accent4">
                    <a:lumMod val="25000"/>
                  </a:schemeClr>
                </a:solidFill>
              </a:rPr>
              <a:t>	</a:t>
            </a:r>
            <a:r>
              <a:rPr lang="en-US" sz="1800" dirty="0" smtClean="0">
                <a:solidFill>
                  <a:schemeClr val="accent4">
                    <a:lumMod val="25000"/>
                  </a:schemeClr>
                </a:solidFill>
              </a:rPr>
              <a:t>Municipalities</a:t>
            </a:r>
          </a:p>
          <a:p>
            <a:pPr>
              <a:spcBef>
                <a:spcPct val="50000"/>
              </a:spcBef>
              <a:defRPr/>
            </a:pPr>
            <a:endParaRPr lang="en-US" sz="1600" dirty="0">
              <a:solidFill>
                <a:schemeClr val="accent4">
                  <a:lumMod val="25000"/>
                </a:schemeClr>
              </a:solidFill>
            </a:endParaRPr>
          </a:p>
          <a:p>
            <a:pPr marL="285750" indent="-285750" algn="l">
              <a:spcBef>
                <a:spcPts val="0"/>
              </a:spcBef>
              <a:buFont typeface="Arial" panose="020B0604020202020204" pitchFamily="34" charset="0"/>
              <a:buChar char="•"/>
              <a:defRPr/>
            </a:pPr>
            <a:r>
              <a:rPr lang="en-US" sz="1400" dirty="0">
                <a:solidFill>
                  <a:srgbClr val="000000"/>
                </a:solidFill>
              </a:rPr>
              <a:t>Setting the tax rate (within the limits set by laws</a:t>
            </a:r>
            <a:r>
              <a:rPr lang="en-US" sz="1400" dirty="0" smtClean="0">
                <a:solidFill>
                  <a:srgbClr val="000000"/>
                </a:solidFill>
              </a:rPr>
              <a:t>);</a:t>
            </a:r>
            <a:endParaRPr lang="en-US" sz="1400" dirty="0">
              <a:solidFill>
                <a:srgbClr val="000000"/>
              </a:solidFill>
            </a:endParaRPr>
          </a:p>
          <a:p>
            <a:pPr marL="285750" indent="-285750" algn="l">
              <a:spcBef>
                <a:spcPts val="0"/>
              </a:spcBef>
              <a:buFont typeface="Arial" panose="020B0604020202020204" pitchFamily="34" charset="0"/>
              <a:buChar char="•"/>
              <a:defRPr/>
            </a:pPr>
            <a:r>
              <a:rPr lang="en-US" sz="1400" dirty="0">
                <a:solidFill>
                  <a:srgbClr val="000000"/>
                </a:solidFill>
              </a:rPr>
              <a:t>Receipt of property tax </a:t>
            </a:r>
            <a:r>
              <a:rPr lang="en-US" sz="1400" dirty="0" smtClean="0">
                <a:solidFill>
                  <a:srgbClr val="000000"/>
                </a:solidFill>
              </a:rPr>
              <a:t>revenue;</a:t>
            </a:r>
            <a:endParaRPr lang="en-US" sz="1400" dirty="0">
              <a:solidFill>
                <a:srgbClr val="000000"/>
              </a:solidFill>
            </a:endParaRPr>
          </a:p>
          <a:p>
            <a:pPr marL="285750" indent="-285750" algn="l">
              <a:spcBef>
                <a:spcPts val="0"/>
              </a:spcBef>
              <a:buFont typeface="Arial" panose="020B0604020202020204" pitchFamily="34" charset="0"/>
              <a:buChar char="•"/>
              <a:defRPr/>
            </a:pPr>
            <a:r>
              <a:rPr lang="en-US" sz="1400" dirty="0">
                <a:solidFill>
                  <a:srgbClr val="000000"/>
                </a:solidFill>
              </a:rPr>
              <a:t>Reviewing of draft mass valuation </a:t>
            </a:r>
            <a:r>
              <a:rPr lang="en-US" sz="1400" dirty="0" smtClean="0">
                <a:solidFill>
                  <a:srgbClr val="000000"/>
                </a:solidFill>
              </a:rPr>
              <a:t>documents; </a:t>
            </a:r>
            <a:endParaRPr lang="en-US" sz="1400" dirty="0">
              <a:solidFill>
                <a:srgbClr val="000000"/>
              </a:solidFill>
            </a:endParaRPr>
          </a:p>
          <a:p>
            <a:pPr marL="285750" indent="-285750" algn="l">
              <a:spcBef>
                <a:spcPts val="0"/>
              </a:spcBef>
              <a:buFont typeface="Arial" panose="020B0604020202020204" pitchFamily="34" charset="0"/>
              <a:buChar char="•"/>
              <a:defRPr/>
            </a:pPr>
            <a:r>
              <a:rPr lang="en-US" sz="1400" dirty="0">
                <a:solidFill>
                  <a:srgbClr val="000000"/>
                </a:solidFill>
              </a:rPr>
              <a:t>Use of mass valuation results for social support </a:t>
            </a:r>
            <a:r>
              <a:rPr lang="en-US" sz="1400" dirty="0" smtClean="0">
                <a:solidFill>
                  <a:srgbClr val="000000"/>
                </a:solidFill>
              </a:rPr>
              <a:t>and other issues.</a:t>
            </a:r>
            <a:endParaRPr lang="en-US" sz="2400" dirty="0">
              <a:solidFill>
                <a:srgbClr val="000000"/>
              </a:solidFill>
            </a:endParaRPr>
          </a:p>
        </p:txBody>
      </p:sp>
      <p:sp>
        <p:nvSpPr>
          <p:cNvPr id="25" name="AutoShape 31"/>
          <p:cNvSpPr>
            <a:spLocks noChangeArrowheads="1"/>
          </p:cNvSpPr>
          <p:nvPr/>
        </p:nvSpPr>
        <p:spPr bwMode="auto">
          <a:xfrm>
            <a:off x="246063" y="4252914"/>
            <a:ext cx="3802062" cy="2193926"/>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lIns="18000" rIns="18000" anchor="ctr"/>
          <a:lstStyle/>
          <a:p>
            <a:pPr algn="ctr">
              <a:spcBef>
                <a:spcPct val="50000"/>
              </a:spcBef>
              <a:defRPr/>
            </a:pPr>
            <a:r>
              <a:rPr lang="en-GB" sz="1400" dirty="0">
                <a:solidFill>
                  <a:schemeClr val="accent4">
                    <a:lumMod val="25000"/>
                  </a:schemeClr>
                </a:solidFill>
              </a:rPr>
              <a:t>Ministry of Agriculture</a:t>
            </a:r>
          </a:p>
          <a:p>
            <a:pPr algn="ctr">
              <a:spcBef>
                <a:spcPts val="0"/>
              </a:spcBef>
              <a:defRPr/>
            </a:pPr>
            <a:endParaRPr lang="en-US" sz="1200" dirty="0">
              <a:solidFill>
                <a:srgbClr val="000000"/>
              </a:solidFill>
            </a:endParaRPr>
          </a:p>
          <a:p>
            <a:pPr>
              <a:spcBef>
                <a:spcPts val="0"/>
              </a:spcBef>
              <a:defRPr/>
            </a:pPr>
            <a:endParaRPr lang="en-US" sz="1200" dirty="0">
              <a:solidFill>
                <a:srgbClr val="000000"/>
              </a:solidFill>
            </a:endParaRPr>
          </a:p>
          <a:p>
            <a:pPr>
              <a:spcBef>
                <a:spcPts val="0"/>
              </a:spcBef>
              <a:defRPr/>
            </a:pPr>
            <a:endParaRPr lang="en-US" sz="1200" dirty="0">
              <a:solidFill>
                <a:srgbClr val="000000"/>
              </a:solidFill>
            </a:endParaRPr>
          </a:p>
          <a:p>
            <a:pPr algn="l">
              <a:spcBef>
                <a:spcPts val="0"/>
              </a:spcBef>
              <a:defRPr/>
            </a:pPr>
            <a:endParaRPr lang="en-US" sz="1200" dirty="0">
              <a:solidFill>
                <a:srgbClr val="000000"/>
              </a:solidFill>
            </a:endParaRPr>
          </a:p>
          <a:p>
            <a:pPr marL="351450" indent="-171450" algn="l">
              <a:spcBef>
                <a:spcPts val="0"/>
              </a:spcBef>
              <a:buFont typeface="Arial" panose="020B0604020202020204" pitchFamily="34" charset="0"/>
              <a:buChar char="•"/>
              <a:defRPr/>
            </a:pPr>
            <a:r>
              <a:rPr lang="en-US" sz="1200" dirty="0">
                <a:solidFill>
                  <a:srgbClr val="000000"/>
                </a:solidFill>
              </a:rPr>
              <a:t>Approval of mass valuation results </a:t>
            </a:r>
          </a:p>
          <a:p>
            <a:pPr marL="180000" algn="l">
              <a:spcBef>
                <a:spcPts val="0"/>
              </a:spcBef>
              <a:defRPr/>
            </a:pPr>
            <a:r>
              <a:rPr lang="en-US" sz="1200" dirty="0">
                <a:solidFill>
                  <a:srgbClr val="000000"/>
                </a:solidFill>
              </a:rPr>
              <a:t>of </a:t>
            </a:r>
            <a:r>
              <a:rPr lang="en-US" sz="1200" dirty="0" smtClean="0">
                <a:solidFill>
                  <a:srgbClr val="000000"/>
                </a:solidFill>
              </a:rPr>
              <a:t>land;</a:t>
            </a:r>
            <a:endParaRPr lang="lt-LT" sz="1200" dirty="0">
              <a:solidFill>
                <a:srgbClr val="000000"/>
              </a:solidFill>
            </a:endParaRPr>
          </a:p>
          <a:p>
            <a:pPr marL="351450" indent="-171450" algn="l">
              <a:spcBef>
                <a:spcPts val="0"/>
              </a:spcBef>
              <a:buFont typeface="Arial" panose="020B0604020202020204" pitchFamily="34" charset="0"/>
              <a:buChar char="•"/>
              <a:defRPr/>
            </a:pPr>
            <a:r>
              <a:rPr lang="en-US" sz="1200" dirty="0">
                <a:solidFill>
                  <a:srgbClr val="000000"/>
                </a:solidFill>
              </a:rPr>
              <a:t>Control of </a:t>
            </a:r>
            <a:r>
              <a:rPr lang="en-US" sz="1200" dirty="0" smtClean="0">
                <a:solidFill>
                  <a:srgbClr val="000000"/>
                </a:solidFill>
              </a:rPr>
              <a:t>abandoned lands; </a:t>
            </a:r>
          </a:p>
          <a:p>
            <a:pPr marL="351450" indent="-171450" algn="l">
              <a:spcBef>
                <a:spcPts val="0"/>
              </a:spcBef>
              <a:buFont typeface="Arial" panose="020B0604020202020204" pitchFamily="34" charset="0"/>
              <a:buChar char="•"/>
              <a:defRPr/>
            </a:pPr>
            <a:r>
              <a:rPr lang="en-US" sz="1200" dirty="0" smtClean="0">
                <a:solidFill>
                  <a:srgbClr val="000000"/>
                </a:solidFill>
              </a:rPr>
              <a:t>Lease </a:t>
            </a:r>
            <a:r>
              <a:rPr lang="en-US" sz="1200" dirty="0">
                <a:solidFill>
                  <a:srgbClr val="000000"/>
                </a:solidFill>
              </a:rPr>
              <a:t>and sale of the state-owned </a:t>
            </a:r>
            <a:r>
              <a:rPr lang="en-US" sz="1200" dirty="0" smtClean="0">
                <a:solidFill>
                  <a:srgbClr val="000000"/>
                </a:solidFill>
              </a:rPr>
              <a:t>land;</a:t>
            </a:r>
            <a:endParaRPr lang="lt-LT" sz="1200" dirty="0">
              <a:solidFill>
                <a:srgbClr val="000000"/>
              </a:solidFill>
            </a:endParaRPr>
          </a:p>
          <a:p>
            <a:pPr marL="351450" indent="-171450" algn="l">
              <a:spcBef>
                <a:spcPts val="0"/>
              </a:spcBef>
              <a:buFont typeface="Arial" panose="020B0604020202020204" pitchFamily="34" charset="0"/>
              <a:buChar char="•"/>
              <a:defRPr/>
            </a:pPr>
            <a:r>
              <a:rPr lang="en-US" sz="1200" dirty="0">
                <a:solidFill>
                  <a:srgbClr val="000000"/>
                </a:solidFill>
              </a:rPr>
              <a:t>Land </a:t>
            </a:r>
            <a:r>
              <a:rPr lang="en-US" sz="1200" dirty="0" smtClean="0">
                <a:solidFill>
                  <a:srgbClr val="000000"/>
                </a:solidFill>
              </a:rPr>
              <a:t> statistics.</a:t>
            </a:r>
            <a:endParaRPr lang="en-US" sz="1200" dirty="0">
              <a:solidFill>
                <a:srgbClr val="000000"/>
              </a:solidFill>
            </a:endParaRPr>
          </a:p>
        </p:txBody>
      </p:sp>
      <p:pic>
        <p:nvPicPr>
          <p:cNvPr id="10253"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81375" y="1290638"/>
            <a:ext cx="1919288" cy="979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54" name="Picture 10" descr="LR">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36574" y="1370806"/>
            <a:ext cx="384175"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5" name="Paveikslėlis 2"/>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10820" y="2903954"/>
            <a:ext cx="1481138" cy="557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6" name="Picture 10" descr="LR">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5788" y="4359275"/>
            <a:ext cx="381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7" name="Picture 14" descr="http://nzt.lt/naczt/m/m_images/wfiles/iely85310.png">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85788" y="4849813"/>
            <a:ext cx="2713037"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8" name="Picture 1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208713" y="1398588"/>
            <a:ext cx="765175" cy="581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259" name="AutoShape 17" descr="http://www.brigin.lt/forumas/download/file.php?id=29599&amp;mode=view"/>
          <p:cNvSpPr>
            <a:spLocks noChangeAspect="1" noChangeArrowheads="1"/>
          </p:cNvSpPr>
          <p:nvPr/>
        </p:nvSpPr>
        <p:spPr bwMode="auto">
          <a:xfrm>
            <a:off x="163513" y="-1820863"/>
            <a:ext cx="5000625" cy="3800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lt-LT" altLang="lt-LT"/>
          </a:p>
        </p:txBody>
      </p:sp>
      <p:sp>
        <p:nvSpPr>
          <p:cNvPr id="38" name="AutoShape 21"/>
          <p:cNvSpPr>
            <a:spLocks noChangeArrowheads="1"/>
          </p:cNvSpPr>
          <p:nvPr/>
        </p:nvSpPr>
        <p:spPr bwMode="auto">
          <a:xfrm>
            <a:off x="5019676" y="4252914"/>
            <a:ext cx="3911600" cy="2147887"/>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lIns="18000" rIns="18000" anchor="ctr"/>
          <a:lstStyle/>
          <a:p>
            <a:pPr defTabSz="762000" eaLnBrk="0" hangingPunct="0">
              <a:buClr>
                <a:srgbClr val="006666"/>
              </a:buClr>
              <a:defRPr/>
            </a:pPr>
            <a:endParaRPr lang="lt-LT" sz="1600" dirty="0">
              <a:solidFill>
                <a:srgbClr val="000000"/>
              </a:solidFill>
              <a:latin typeface="+mj-lt"/>
            </a:endParaRPr>
          </a:p>
          <a:p>
            <a:pPr defTabSz="762000" eaLnBrk="0" hangingPunct="0">
              <a:buClr>
                <a:srgbClr val="006666"/>
              </a:buClr>
              <a:defRPr/>
            </a:pPr>
            <a:endParaRPr lang="en-GB" sz="1400" dirty="0">
              <a:solidFill>
                <a:schemeClr val="accent4">
                  <a:lumMod val="10000"/>
                </a:schemeClr>
              </a:solidFill>
            </a:endParaRPr>
          </a:p>
          <a:p>
            <a:pPr defTabSz="762000" eaLnBrk="0" hangingPunct="0">
              <a:buClr>
                <a:srgbClr val="006666"/>
              </a:buClr>
              <a:defRPr/>
            </a:pPr>
            <a:r>
              <a:rPr lang="en-GB" sz="1600" dirty="0">
                <a:solidFill>
                  <a:schemeClr val="accent4">
                    <a:lumMod val="25000"/>
                  </a:schemeClr>
                </a:solidFill>
              </a:rPr>
              <a:t>Other users: </a:t>
            </a:r>
          </a:p>
          <a:p>
            <a:pPr marL="285750" indent="-285750" algn="l" defTabSz="762000" eaLnBrk="0" hangingPunct="0">
              <a:buClr>
                <a:srgbClr val="006666"/>
              </a:buClr>
              <a:buFont typeface="Arial" panose="020B0604020202020204" pitchFamily="34" charset="0"/>
              <a:buChar char="•"/>
              <a:defRPr/>
            </a:pPr>
            <a:r>
              <a:rPr lang="en-GB" sz="1400" dirty="0">
                <a:solidFill>
                  <a:schemeClr val="accent4">
                    <a:lumMod val="25000"/>
                  </a:schemeClr>
                </a:solidFill>
              </a:rPr>
              <a:t>Land </a:t>
            </a:r>
            <a:r>
              <a:rPr lang="en-US" sz="1400" dirty="0">
                <a:solidFill>
                  <a:schemeClr val="accent4">
                    <a:lumMod val="25000"/>
                  </a:schemeClr>
                </a:solidFill>
              </a:rPr>
              <a:t>&amp;</a:t>
            </a:r>
            <a:r>
              <a:rPr lang="en-GB" sz="1400" dirty="0">
                <a:solidFill>
                  <a:schemeClr val="accent4">
                    <a:lumMod val="25000"/>
                  </a:schemeClr>
                </a:solidFill>
              </a:rPr>
              <a:t> immovable property tax </a:t>
            </a:r>
            <a:r>
              <a:rPr lang="en-GB" sz="1400" dirty="0" smtClean="0">
                <a:solidFill>
                  <a:schemeClr val="accent4">
                    <a:lumMod val="25000"/>
                  </a:schemeClr>
                </a:solidFill>
              </a:rPr>
              <a:t>payers; </a:t>
            </a:r>
            <a:endParaRPr lang="en-GB" sz="1400" dirty="0">
              <a:solidFill>
                <a:schemeClr val="accent4">
                  <a:lumMod val="10000"/>
                </a:schemeClr>
              </a:solidFill>
            </a:endParaRPr>
          </a:p>
          <a:p>
            <a:pPr marL="285750" indent="-285750" algn="l" defTabSz="762000" eaLnBrk="0" hangingPunct="0">
              <a:buClr>
                <a:srgbClr val="006666"/>
              </a:buClr>
              <a:buFont typeface="Arial" panose="020B0604020202020204" pitchFamily="34" charset="0"/>
              <a:buChar char="•"/>
              <a:defRPr/>
            </a:pPr>
            <a:r>
              <a:rPr lang="en-GB" sz="1400" dirty="0">
                <a:solidFill>
                  <a:schemeClr val="accent4">
                    <a:lumMod val="10000"/>
                  </a:schemeClr>
                </a:solidFill>
              </a:rPr>
              <a:t>Ministry of </a:t>
            </a:r>
            <a:r>
              <a:rPr lang="en-GB" sz="1400" dirty="0" smtClean="0">
                <a:solidFill>
                  <a:schemeClr val="accent4">
                    <a:lumMod val="10000"/>
                  </a:schemeClr>
                </a:solidFill>
              </a:rPr>
              <a:t>Justice;</a:t>
            </a:r>
            <a:endParaRPr lang="en-GB" sz="1400" dirty="0">
              <a:solidFill>
                <a:schemeClr val="accent4">
                  <a:lumMod val="10000"/>
                </a:schemeClr>
              </a:solidFill>
            </a:endParaRPr>
          </a:p>
          <a:p>
            <a:pPr marL="285750" indent="-285750" algn="l" defTabSz="762000" eaLnBrk="0" hangingPunct="0">
              <a:buClr>
                <a:srgbClr val="006666"/>
              </a:buClr>
              <a:buFont typeface="Arial" panose="020B0604020202020204" pitchFamily="34" charset="0"/>
              <a:buChar char="•"/>
              <a:defRPr/>
            </a:pPr>
            <a:r>
              <a:rPr lang="en-GB" sz="1400" dirty="0">
                <a:solidFill>
                  <a:schemeClr val="accent4">
                    <a:lumMod val="10000"/>
                  </a:schemeClr>
                </a:solidFill>
              </a:rPr>
              <a:t>Ministry of </a:t>
            </a:r>
            <a:r>
              <a:rPr lang="en-GB" sz="1400" dirty="0" smtClean="0">
                <a:solidFill>
                  <a:schemeClr val="accent4">
                    <a:lumMod val="10000"/>
                  </a:schemeClr>
                </a:solidFill>
              </a:rPr>
              <a:t>Environment;</a:t>
            </a:r>
            <a:endParaRPr lang="en-GB" sz="1400" dirty="0">
              <a:solidFill>
                <a:schemeClr val="accent4">
                  <a:lumMod val="10000"/>
                </a:schemeClr>
              </a:solidFill>
            </a:endParaRPr>
          </a:p>
          <a:p>
            <a:pPr marL="285750" indent="-285750" algn="l" defTabSz="762000" eaLnBrk="0" hangingPunct="0">
              <a:buClr>
                <a:srgbClr val="006666"/>
              </a:buClr>
              <a:buFont typeface="Arial" panose="020B0604020202020204" pitchFamily="34" charset="0"/>
              <a:buChar char="•"/>
              <a:defRPr/>
            </a:pPr>
            <a:r>
              <a:rPr lang="en-GB" sz="1400" dirty="0">
                <a:solidFill>
                  <a:schemeClr val="accent4">
                    <a:lumMod val="10000"/>
                  </a:schemeClr>
                </a:solidFill>
              </a:rPr>
              <a:t>Ministry of Social Security and </a:t>
            </a:r>
            <a:r>
              <a:rPr lang="en-GB" sz="1400" dirty="0" smtClean="0">
                <a:solidFill>
                  <a:schemeClr val="accent4">
                    <a:lumMod val="10000"/>
                  </a:schemeClr>
                </a:solidFill>
              </a:rPr>
              <a:t>Labour;</a:t>
            </a:r>
            <a:endParaRPr lang="en-GB" sz="1400" dirty="0">
              <a:solidFill>
                <a:schemeClr val="accent4">
                  <a:lumMod val="10000"/>
                </a:schemeClr>
              </a:solidFill>
            </a:endParaRPr>
          </a:p>
          <a:p>
            <a:pPr marL="285750" indent="-285750" algn="l" defTabSz="762000" eaLnBrk="0" hangingPunct="0">
              <a:buClr>
                <a:srgbClr val="006666"/>
              </a:buClr>
              <a:buFont typeface="Arial" panose="020B0604020202020204" pitchFamily="34" charset="0"/>
              <a:buChar char="•"/>
              <a:defRPr/>
            </a:pPr>
            <a:r>
              <a:rPr lang="en-GB" sz="1400" dirty="0">
                <a:solidFill>
                  <a:schemeClr val="accent4">
                    <a:lumMod val="10000"/>
                  </a:schemeClr>
                </a:solidFill>
              </a:rPr>
              <a:t>The Bank of Lithuania </a:t>
            </a:r>
            <a:r>
              <a:rPr lang="en-GB" sz="1400" dirty="0" smtClean="0">
                <a:solidFill>
                  <a:schemeClr val="accent4">
                    <a:lumMod val="10000"/>
                  </a:schemeClr>
                </a:solidFill>
              </a:rPr>
              <a:t>;</a:t>
            </a:r>
            <a:endParaRPr lang="en-GB" sz="1400" dirty="0">
              <a:solidFill>
                <a:schemeClr val="accent4">
                  <a:lumMod val="10000"/>
                </a:schemeClr>
              </a:solidFill>
            </a:endParaRPr>
          </a:p>
          <a:p>
            <a:pPr marL="285750" indent="-285750" algn="l" defTabSz="762000" eaLnBrk="0" hangingPunct="0">
              <a:buClr>
                <a:srgbClr val="006666"/>
              </a:buClr>
              <a:buFont typeface="Arial" panose="020B0604020202020204" pitchFamily="34" charset="0"/>
              <a:buChar char="•"/>
              <a:defRPr/>
            </a:pPr>
            <a:r>
              <a:rPr lang="en-GB" sz="1400" dirty="0">
                <a:solidFill>
                  <a:schemeClr val="accent4">
                    <a:lumMod val="10000"/>
                  </a:schemeClr>
                </a:solidFill>
              </a:rPr>
              <a:t>Department of </a:t>
            </a:r>
            <a:r>
              <a:rPr lang="en-GB" sz="1400" dirty="0" smtClean="0">
                <a:solidFill>
                  <a:schemeClr val="accent4">
                    <a:lumMod val="10000"/>
                  </a:schemeClr>
                </a:solidFill>
              </a:rPr>
              <a:t>Statistics;</a:t>
            </a:r>
            <a:endParaRPr lang="en-GB" sz="1400" dirty="0">
              <a:solidFill>
                <a:schemeClr val="accent4">
                  <a:lumMod val="10000"/>
                </a:schemeClr>
              </a:solidFill>
            </a:endParaRPr>
          </a:p>
          <a:p>
            <a:pPr marL="285750" indent="-285750" algn="l" defTabSz="762000" eaLnBrk="0" hangingPunct="0">
              <a:buClr>
                <a:srgbClr val="006666"/>
              </a:buClr>
              <a:buFont typeface="Arial" panose="020B0604020202020204" pitchFamily="34" charset="0"/>
              <a:buChar char="•"/>
              <a:defRPr/>
            </a:pPr>
            <a:r>
              <a:rPr lang="en-GB" sz="1400" dirty="0">
                <a:solidFill>
                  <a:schemeClr val="accent4">
                    <a:lumMod val="10000"/>
                  </a:schemeClr>
                </a:solidFill>
              </a:rPr>
              <a:t>Notaries etc.</a:t>
            </a:r>
          </a:p>
          <a:p>
            <a:pPr algn="ctr" defTabSz="762000" eaLnBrk="0" hangingPunct="0">
              <a:buClr>
                <a:srgbClr val="006666"/>
              </a:buClr>
              <a:defRPr/>
            </a:pPr>
            <a:endParaRPr lang="en-GB" sz="1400" b="1" dirty="0">
              <a:solidFill>
                <a:schemeClr val="accent4">
                  <a:lumMod val="25000"/>
                </a:schemeClr>
              </a:solidFill>
            </a:endParaRPr>
          </a:p>
          <a:p>
            <a:pPr defTabSz="762000" eaLnBrk="0" hangingPunct="0">
              <a:buClr>
                <a:srgbClr val="006666"/>
              </a:buClr>
              <a:defRPr/>
            </a:pPr>
            <a:endParaRPr lang="en-GB" sz="1600" dirty="0">
              <a:solidFill>
                <a:srgbClr val="000000"/>
              </a:solidFill>
              <a:latin typeface="+mj-lt"/>
            </a:endParaRPr>
          </a:p>
        </p:txBody>
      </p:sp>
    </p:spTree>
    <p:extLst>
      <p:ext uri="{BB962C8B-B14F-4D97-AF65-F5344CB8AC3E}">
        <p14:creationId xmlns="" xmlns:p14="http://schemas.microsoft.com/office/powerpoint/2010/main" val="2894986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en-US" dirty="0"/>
              <a:t>Main Characteristics of Property Taxes in Lithuania </a:t>
            </a:r>
            <a:endParaRPr lang="lt-LT" dirty="0"/>
          </a:p>
        </p:txBody>
      </p:sp>
      <p:graphicFrame>
        <p:nvGraphicFramePr>
          <p:cNvPr id="5" name="Turinio vietos rezervavimo ženklas 4"/>
          <p:cNvGraphicFramePr>
            <a:graphicFrameLocks noGrp="1"/>
          </p:cNvGraphicFramePr>
          <p:nvPr>
            <p:ph idx="1"/>
            <p:extLst>
              <p:ext uri="{D42A27DB-BD31-4B8C-83A1-F6EECF244321}">
                <p14:modId xmlns="" xmlns:p14="http://schemas.microsoft.com/office/powerpoint/2010/main" val="1125821013"/>
              </p:ext>
            </p:extLst>
          </p:nvPr>
        </p:nvGraphicFramePr>
        <p:xfrm>
          <a:off x="600074" y="1362074"/>
          <a:ext cx="7991476" cy="4543427"/>
        </p:xfrm>
        <a:graphic>
          <a:graphicData uri="http://schemas.openxmlformats.org/drawingml/2006/table">
            <a:tbl>
              <a:tblPr firstRow="1" firstCol="1" bandRow="1">
                <a:tableStyleId>{F5AB1C69-6EDB-4FF4-983F-18BD219EF322}</a:tableStyleId>
              </a:tblPr>
              <a:tblGrid>
                <a:gridCol w="1994566"/>
                <a:gridCol w="2998455"/>
                <a:gridCol w="2998455"/>
              </a:tblGrid>
              <a:tr h="467179">
                <a:tc>
                  <a:txBody>
                    <a:bodyPr/>
                    <a:lstStyle/>
                    <a:p>
                      <a:pPr algn="ctr">
                        <a:spcAft>
                          <a:spcPts val="0"/>
                        </a:spcAft>
                      </a:pPr>
                      <a:r>
                        <a:rPr lang="en-US" sz="1400" dirty="0">
                          <a:solidFill>
                            <a:srgbClr val="080808"/>
                          </a:solidFill>
                          <a:effectLst/>
                        </a:rPr>
                        <a:t> </a:t>
                      </a:r>
                      <a:endParaRPr lang="lt-LT" sz="1600" dirty="0">
                        <a:solidFill>
                          <a:srgbClr val="080808"/>
                        </a:solidFill>
                        <a:effectLst/>
                        <a:latin typeface="Times New Roman"/>
                        <a:ea typeface="Times New Roman"/>
                      </a:endParaRPr>
                    </a:p>
                  </a:txBody>
                  <a:tcPr marL="68580" marR="68580" marT="0" marB="0">
                    <a:solidFill>
                      <a:schemeClr val="bg2">
                        <a:lumMod val="95000"/>
                      </a:schemeClr>
                    </a:solidFill>
                  </a:tcPr>
                </a:tc>
                <a:tc>
                  <a:txBody>
                    <a:bodyPr/>
                    <a:lstStyle/>
                    <a:p>
                      <a:pPr algn="ctr">
                        <a:spcAft>
                          <a:spcPts val="0"/>
                        </a:spcAft>
                      </a:pPr>
                      <a:r>
                        <a:rPr lang="en-US" sz="1400">
                          <a:solidFill>
                            <a:srgbClr val="080808"/>
                          </a:solidFill>
                          <a:effectLst/>
                        </a:rPr>
                        <a:t>Land Tax</a:t>
                      </a:r>
                      <a:endParaRPr lang="lt-LT" sz="1600">
                        <a:solidFill>
                          <a:srgbClr val="080808"/>
                        </a:solidFill>
                        <a:effectLst/>
                        <a:latin typeface="Times New Roman"/>
                        <a:ea typeface="Times New Roman"/>
                      </a:endParaRPr>
                    </a:p>
                  </a:txBody>
                  <a:tcPr marL="68580" marR="68580" marT="0" marB="0">
                    <a:solidFill>
                      <a:schemeClr val="bg2">
                        <a:lumMod val="95000"/>
                      </a:schemeClr>
                    </a:solidFill>
                  </a:tcPr>
                </a:tc>
                <a:tc>
                  <a:txBody>
                    <a:bodyPr/>
                    <a:lstStyle/>
                    <a:p>
                      <a:pPr algn="ctr">
                        <a:spcAft>
                          <a:spcPts val="0"/>
                        </a:spcAft>
                      </a:pPr>
                      <a:r>
                        <a:rPr lang="en-US" sz="1400">
                          <a:solidFill>
                            <a:srgbClr val="080808"/>
                          </a:solidFill>
                          <a:effectLst/>
                        </a:rPr>
                        <a:t>Immovable Property (Building) Tax</a:t>
                      </a:r>
                      <a:endParaRPr lang="lt-LT" sz="1600">
                        <a:solidFill>
                          <a:srgbClr val="080808"/>
                        </a:solidFill>
                        <a:effectLst/>
                        <a:latin typeface="Times New Roman"/>
                        <a:ea typeface="Times New Roman"/>
                      </a:endParaRPr>
                    </a:p>
                  </a:txBody>
                  <a:tcPr marL="68580" marR="68580" marT="0" marB="0">
                    <a:solidFill>
                      <a:schemeClr val="bg2">
                        <a:lumMod val="95000"/>
                      </a:schemeClr>
                    </a:solidFill>
                  </a:tcPr>
                </a:tc>
              </a:tr>
              <a:tr h="233589">
                <a:tc>
                  <a:txBody>
                    <a:bodyPr/>
                    <a:lstStyle/>
                    <a:p>
                      <a:pPr algn="ctr">
                        <a:spcAft>
                          <a:spcPts val="0"/>
                        </a:spcAft>
                      </a:pPr>
                      <a:r>
                        <a:rPr lang="en-US" sz="1400">
                          <a:solidFill>
                            <a:srgbClr val="080808"/>
                          </a:solidFill>
                          <a:effectLst/>
                        </a:rPr>
                        <a:t>Introduced</a:t>
                      </a:r>
                      <a:endParaRPr lang="lt-LT" sz="1600">
                        <a:solidFill>
                          <a:srgbClr val="080808"/>
                        </a:solidFill>
                        <a:effectLst/>
                        <a:latin typeface="Times New Roman"/>
                        <a:ea typeface="Times New Roman"/>
                      </a:endParaRPr>
                    </a:p>
                  </a:txBody>
                  <a:tcPr marL="68580" marR="68580" marT="0" marB="0">
                    <a:solidFill>
                      <a:schemeClr val="bg2">
                        <a:lumMod val="95000"/>
                      </a:schemeClr>
                    </a:solidFill>
                  </a:tcPr>
                </a:tc>
                <a:tc>
                  <a:txBody>
                    <a:bodyPr/>
                    <a:lstStyle/>
                    <a:p>
                      <a:pPr algn="ctr">
                        <a:spcAft>
                          <a:spcPts val="0"/>
                        </a:spcAft>
                      </a:pPr>
                      <a:r>
                        <a:rPr lang="en-US" sz="1400" dirty="0">
                          <a:solidFill>
                            <a:srgbClr val="080808"/>
                          </a:solidFill>
                          <a:effectLst/>
                        </a:rPr>
                        <a:t>2013</a:t>
                      </a:r>
                      <a:endParaRPr lang="lt-LT" sz="1600" dirty="0">
                        <a:solidFill>
                          <a:srgbClr val="080808"/>
                        </a:solidFill>
                        <a:effectLst/>
                        <a:latin typeface="Times New Roman"/>
                        <a:ea typeface="Times New Roman"/>
                      </a:endParaRPr>
                    </a:p>
                  </a:txBody>
                  <a:tcPr marL="68580" marR="68580" marT="0" marB="0">
                    <a:solidFill>
                      <a:schemeClr val="bg2">
                        <a:lumMod val="95000"/>
                      </a:schemeClr>
                    </a:solidFill>
                  </a:tcPr>
                </a:tc>
                <a:tc>
                  <a:txBody>
                    <a:bodyPr/>
                    <a:lstStyle/>
                    <a:p>
                      <a:pPr algn="ctr">
                        <a:spcAft>
                          <a:spcPts val="0"/>
                        </a:spcAft>
                      </a:pPr>
                      <a:r>
                        <a:rPr lang="en-US" sz="1400">
                          <a:solidFill>
                            <a:srgbClr val="080808"/>
                          </a:solidFill>
                          <a:effectLst/>
                        </a:rPr>
                        <a:t>2006</a:t>
                      </a:r>
                      <a:endParaRPr lang="lt-LT" sz="1600">
                        <a:solidFill>
                          <a:srgbClr val="080808"/>
                        </a:solidFill>
                        <a:effectLst/>
                        <a:latin typeface="Times New Roman"/>
                        <a:ea typeface="Times New Roman"/>
                      </a:endParaRPr>
                    </a:p>
                  </a:txBody>
                  <a:tcPr marL="68580" marR="68580" marT="0" marB="0">
                    <a:solidFill>
                      <a:schemeClr val="bg2">
                        <a:lumMod val="95000"/>
                      </a:schemeClr>
                    </a:solidFill>
                  </a:tcPr>
                </a:tc>
              </a:tr>
              <a:tr h="467179">
                <a:tc>
                  <a:txBody>
                    <a:bodyPr/>
                    <a:lstStyle/>
                    <a:p>
                      <a:pPr algn="ctr">
                        <a:spcAft>
                          <a:spcPts val="0"/>
                        </a:spcAft>
                      </a:pPr>
                      <a:r>
                        <a:rPr lang="en-US" sz="1400">
                          <a:solidFill>
                            <a:srgbClr val="080808"/>
                          </a:solidFill>
                          <a:effectLst/>
                        </a:rPr>
                        <a:t>Taxpayers</a:t>
                      </a:r>
                      <a:endParaRPr lang="lt-LT" sz="1600">
                        <a:solidFill>
                          <a:srgbClr val="080808"/>
                        </a:solidFill>
                        <a:effectLst/>
                        <a:latin typeface="Times New Roman"/>
                        <a:ea typeface="Times New Roman"/>
                      </a:endParaRPr>
                    </a:p>
                  </a:txBody>
                  <a:tcPr marL="68580" marR="68580" marT="0" marB="0">
                    <a:solidFill>
                      <a:schemeClr val="bg2">
                        <a:lumMod val="95000"/>
                      </a:schemeClr>
                    </a:solidFill>
                  </a:tcPr>
                </a:tc>
                <a:tc>
                  <a:txBody>
                    <a:bodyPr/>
                    <a:lstStyle/>
                    <a:p>
                      <a:pPr algn="ctr">
                        <a:spcAft>
                          <a:spcPts val="0"/>
                        </a:spcAft>
                      </a:pPr>
                      <a:r>
                        <a:rPr lang="en-US" sz="1400" dirty="0">
                          <a:solidFill>
                            <a:srgbClr val="080808"/>
                          </a:solidFill>
                          <a:effectLst/>
                        </a:rPr>
                        <a:t>The owners of land (legal and natural persons)</a:t>
                      </a:r>
                      <a:endParaRPr lang="lt-LT" sz="1600" dirty="0">
                        <a:solidFill>
                          <a:srgbClr val="080808"/>
                        </a:solidFill>
                        <a:effectLst/>
                        <a:latin typeface="Times New Roman"/>
                        <a:ea typeface="Times New Roman"/>
                      </a:endParaRPr>
                    </a:p>
                  </a:txBody>
                  <a:tcPr marL="68580" marR="68580" marT="0" marB="0">
                    <a:solidFill>
                      <a:schemeClr val="bg2">
                        <a:lumMod val="95000"/>
                      </a:schemeClr>
                    </a:solidFill>
                  </a:tcPr>
                </a:tc>
                <a:tc>
                  <a:txBody>
                    <a:bodyPr/>
                    <a:lstStyle/>
                    <a:p>
                      <a:pPr algn="ctr">
                        <a:spcAft>
                          <a:spcPts val="0"/>
                        </a:spcAft>
                      </a:pPr>
                      <a:r>
                        <a:rPr lang="en-US" sz="1400" dirty="0">
                          <a:solidFill>
                            <a:srgbClr val="080808"/>
                          </a:solidFill>
                          <a:effectLst/>
                        </a:rPr>
                        <a:t>The o</a:t>
                      </a:r>
                      <a:r>
                        <a:rPr lang="x-none" sz="1400">
                          <a:solidFill>
                            <a:srgbClr val="080808"/>
                          </a:solidFill>
                          <a:effectLst/>
                        </a:rPr>
                        <a:t>wners or users of  taxable </a:t>
                      </a:r>
                      <a:r>
                        <a:rPr lang="lt-LT" sz="1400" dirty="0" err="1">
                          <a:solidFill>
                            <a:srgbClr val="080808"/>
                          </a:solidFill>
                          <a:effectLst/>
                        </a:rPr>
                        <a:t>imovable</a:t>
                      </a:r>
                      <a:r>
                        <a:rPr lang="x-none" sz="1400">
                          <a:solidFill>
                            <a:srgbClr val="080808"/>
                          </a:solidFill>
                          <a:effectLst/>
                        </a:rPr>
                        <a:t> property</a:t>
                      </a:r>
                      <a:endParaRPr lang="lt-LT" sz="1600" dirty="0">
                        <a:solidFill>
                          <a:srgbClr val="080808"/>
                        </a:solidFill>
                        <a:effectLst/>
                        <a:latin typeface="Times New Roman"/>
                        <a:ea typeface="Times New Roman"/>
                      </a:endParaRPr>
                    </a:p>
                  </a:txBody>
                  <a:tcPr marL="68580" marR="68580" marT="0" marB="0">
                    <a:solidFill>
                      <a:schemeClr val="bg2">
                        <a:lumMod val="95000"/>
                      </a:schemeClr>
                    </a:solidFill>
                  </a:tcPr>
                </a:tc>
              </a:tr>
              <a:tr h="575129">
                <a:tc>
                  <a:txBody>
                    <a:bodyPr/>
                    <a:lstStyle/>
                    <a:p>
                      <a:pPr algn="ctr">
                        <a:spcAft>
                          <a:spcPts val="0"/>
                        </a:spcAft>
                      </a:pPr>
                      <a:r>
                        <a:rPr lang="en-US" sz="1400">
                          <a:solidFill>
                            <a:srgbClr val="080808"/>
                          </a:solidFill>
                          <a:effectLst/>
                        </a:rPr>
                        <a:t>Tax object</a:t>
                      </a:r>
                      <a:endParaRPr lang="lt-LT" sz="1600">
                        <a:solidFill>
                          <a:srgbClr val="080808"/>
                        </a:solidFill>
                        <a:effectLst/>
                        <a:latin typeface="Times New Roman"/>
                        <a:ea typeface="Times New Roman"/>
                      </a:endParaRPr>
                    </a:p>
                  </a:txBody>
                  <a:tcPr marL="68580" marR="68580" marT="0" marB="0">
                    <a:solidFill>
                      <a:schemeClr val="bg2">
                        <a:lumMod val="95000"/>
                      </a:schemeClr>
                    </a:solidFill>
                  </a:tcPr>
                </a:tc>
                <a:tc>
                  <a:txBody>
                    <a:bodyPr/>
                    <a:lstStyle/>
                    <a:p>
                      <a:pPr algn="ctr">
                        <a:spcAft>
                          <a:spcPts val="0"/>
                        </a:spcAft>
                      </a:pPr>
                      <a:r>
                        <a:rPr lang="en-US" sz="1400" dirty="0">
                          <a:solidFill>
                            <a:srgbClr val="080808"/>
                          </a:solidFill>
                          <a:effectLst/>
                        </a:rPr>
                        <a:t>Private owned land</a:t>
                      </a:r>
                      <a:endParaRPr lang="lt-LT" sz="1600" dirty="0">
                        <a:solidFill>
                          <a:srgbClr val="080808"/>
                        </a:solidFill>
                        <a:effectLst/>
                        <a:latin typeface="Times New Roman"/>
                        <a:ea typeface="Times New Roman"/>
                      </a:endParaRPr>
                    </a:p>
                  </a:txBody>
                  <a:tcPr marL="68580" marR="68580" marT="0" marB="0">
                    <a:solidFill>
                      <a:schemeClr val="bg2">
                        <a:lumMod val="95000"/>
                      </a:schemeClr>
                    </a:solidFill>
                  </a:tcPr>
                </a:tc>
                <a:tc>
                  <a:txBody>
                    <a:bodyPr/>
                    <a:lstStyle/>
                    <a:p>
                      <a:pPr algn="ctr">
                        <a:spcAft>
                          <a:spcPts val="0"/>
                        </a:spcAft>
                      </a:pPr>
                      <a:r>
                        <a:rPr lang="en-US" sz="1400" dirty="0">
                          <a:solidFill>
                            <a:srgbClr val="080808"/>
                          </a:solidFill>
                          <a:effectLst/>
                        </a:rPr>
                        <a:t>Immovable property </a:t>
                      </a:r>
                      <a:r>
                        <a:rPr lang="x-none" sz="1400">
                          <a:solidFill>
                            <a:srgbClr val="080808"/>
                          </a:solidFill>
                          <a:effectLst/>
                        </a:rPr>
                        <a:t>used in commercial and economic activity.</a:t>
                      </a:r>
                      <a:endParaRPr lang="lt-LT" sz="1600" dirty="0">
                        <a:solidFill>
                          <a:srgbClr val="080808"/>
                        </a:solidFill>
                        <a:effectLst/>
                        <a:latin typeface="Times New Roman"/>
                        <a:ea typeface="Times New Roman"/>
                      </a:endParaRPr>
                    </a:p>
                  </a:txBody>
                  <a:tcPr marL="68580" marR="68580" marT="0" marB="0">
                    <a:solidFill>
                      <a:schemeClr val="bg2">
                        <a:lumMod val="95000"/>
                      </a:schemeClr>
                    </a:solidFill>
                  </a:tcPr>
                </a:tc>
              </a:tr>
              <a:tr h="931636">
                <a:tc>
                  <a:txBody>
                    <a:bodyPr/>
                    <a:lstStyle/>
                    <a:p>
                      <a:pPr algn="ctr">
                        <a:spcAft>
                          <a:spcPts val="0"/>
                        </a:spcAft>
                      </a:pPr>
                      <a:r>
                        <a:rPr lang="en-US" sz="1400">
                          <a:solidFill>
                            <a:srgbClr val="080808"/>
                          </a:solidFill>
                          <a:effectLst/>
                        </a:rPr>
                        <a:t>Tax base</a:t>
                      </a:r>
                      <a:endParaRPr lang="lt-LT" sz="1600">
                        <a:solidFill>
                          <a:srgbClr val="080808"/>
                        </a:solidFill>
                        <a:effectLst/>
                        <a:latin typeface="Times New Roman"/>
                        <a:ea typeface="Times New Roman"/>
                      </a:endParaRPr>
                    </a:p>
                  </a:txBody>
                  <a:tcPr marL="68580" marR="68580" marT="0" marB="0">
                    <a:solidFill>
                      <a:schemeClr val="bg2">
                        <a:lumMod val="95000"/>
                      </a:schemeClr>
                    </a:solidFill>
                  </a:tcPr>
                </a:tc>
                <a:tc>
                  <a:txBody>
                    <a:bodyPr/>
                    <a:lstStyle/>
                    <a:p>
                      <a:pPr algn="ctr">
                        <a:spcAft>
                          <a:spcPts val="0"/>
                        </a:spcAft>
                      </a:pPr>
                      <a:r>
                        <a:rPr lang="en-US" sz="1400" dirty="0">
                          <a:solidFill>
                            <a:srgbClr val="080808"/>
                          </a:solidFill>
                          <a:effectLst/>
                        </a:rPr>
                        <a:t>Market value of the land</a:t>
                      </a:r>
                      <a:endParaRPr lang="lt-LT" sz="1600" dirty="0">
                        <a:solidFill>
                          <a:srgbClr val="080808"/>
                        </a:solidFill>
                        <a:effectLst/>
                      </a:endParaRPr>
                    </a:p>
                    <a:p>
                      <a:pPr algn="ctr">
                        <a:spcAft>
                          <a:spcPts val="0"/>
                        </a:spcAft>
                      </a:pPr>
                      <a:r>
                        <a:rPr lang="en-US" sz="1400" dirty="0">
                          <a:solidFill>
                            <a:srgbClr val="080808"/>
                          </a:solidFill>
                          <a:effectLst/>
                        </a:rPr>
                        <a:t>(mass valuation)</a:t>
                      </a:r>
                      <a:endParaRPr lang="lt-LT" sz="1600" dirty="0">
                        <a:solidFill>
                          <a:srgbClr val="080808"/>
                        </a:solidFill>
                        <a:effectLst/>
                        <a:latin typeface="Times New Roman"/>
                        <a:ea typeface="Times New Roman"/>
                      </a:endParaRPr>
                    </a:p>
                  </a:txBody>
                  <a:tcPr marL="68580" marR="68580" marT="0" marB="0">
                    <a:solidFill>
                      <a:schemeClr val="bg2">
                        <a:lumMod val="95000"/>
                      </a:schemeClr>
                    </a:solidFill>
                  </a:tcPr>
                </a:tc>
                <a:tc>
                  <a:txBody>
                    <a:bodyPr/>
                    <a:lstStyle/>
                    <a:p>
                      <a:pPr algn="just">
                        <a:spcAft>
                          <a:spcPts val="0"/>
                        </a:spcAft>
                      </a:pPr>
                      <a:r>
                        <a:rPr lang="en-US" sz="1400" dirty="0">
                          <a:solidFill>
                            <a:srgbClr val="080808"/>
                          </a:solidFill>
                          <a:effectLst/>
                        </a:rPr>
                        <a:t>Market value of the building (mass valuation), value estimated by cost approach – engineering structures and industrial properties.</a:t>
                      </a:r>
                      <a:endParaRPr lang="lt-LT" sz="1100" dirty="0">
                        <a:solidFill>
                          <a:srgbClr val="080808"/>
                        </a:solidFill>
                        <a:effectLst/>
                        <a:latin typeface="Times New Roman"/>
                        <a:ea typeface="Times New Roman"/>
                      </a:endParaRPr>
                    </a:p>
                  </a:txBody>
                  <a:tcPr marL="68580" marR="68580" marT="0" marB="0">
                    <a:solidFill>
                      <a:schemeClr val="bg2">
                        <a:lumMod val="95000"/>
                      </a:schemeClr>
                    </a:solidFill>
                  </a:tcPr>
                </a:tc>
              </a:tr>
              <a:tr h="934357">
                <a:tc>
                  <a:txBody>
                    <a:bodyPr/>
                    <a:lstStyle/>
                    <a:p>
                      <a:pPr algn="ctr">
                        <a:spcAft>
                          <a:spcPts val="0"/>
                        </a:spcAft>
                      </a:pPr>
                      <a:r>
                        <a:rPr lang="en-US" sz="1400">
                          <a:solidFill>
                            <a:srgbClr val="080808"/>
                          </a:solidFill>
                          <a:effectLst/>
                        </a:rPr>
                        <a:t>Tax rate</a:t>
                      </a:r>
                      <a:endParaRPr lang="lt-LT" sz="1600">
                        <a:solidFill>
                          <a:srgbClr val="080808"/>
                        </a:solidFill>
                        <a:effectLst/>
                        <a:latin typeface="Times New Roman"/>
                        <a:ea typeface="Times New Roman"/>
                      </a:endParaRPr>
                    </a:p>
                  </a:txBody>
                  <a:tcPr marL="68580" marR="68580" marT="0" marB="0">
                    <a:solidFill>
                      <a:schemeClr val="bg2">
                        <a:lumMod val="95000"/>
                      </a:schemeClr>
                    </a:solidFill>
                  </a:tcPr>
                </a:tc>
                <a:tc>
                  <a:txBody>
                    <a:bodyPr/>
                    <a:lstStyle/>
                    <a:p>
                      <a:pPr algn="ctr">
                        <a:spcAft>
                          <a:spcPts val="0"/>
                        </a:spcAft>
                      </a:pPr>
                      <a:r>
                        <a:rPr lang="en-US" sz="1400">
                          <a:solidFill>
                            <a:srgbClr val="080808"/>
                          </a:solidFill>
                          <a:effectLst/>
                        </a:rPr>
                        <a:t>From 0.01 to 4 % in the Law (abandoned agricultural land can be taxed at the highest rate)</a:t>
                      </a:r>
                      <a:endParaRPr lang="lt-LT" sz="1600">
                        <a:solidFill>
                          <a:srgbClr val="080808"/>
                        </a:solidFill>
                        <a:effectLst/>
                        <a:latin typeface="Arial"/>
                        <a:ea typeface="Calibri"/>
                      </a:endParaRPr>
                    </a:p>
                  </a:txBody>
                  <a:tcPr marL="68580" marR="68580" marT="0" marB="0">
                    <a:solidFill>
                      <a:schemeClr val="bg2">
                        <a:lumMod val="95000"/>
                      </a:schemeClr>
                    </a:solidFill>
                  </a:tcPr>
                </a:tc>
                <a:tc>
                  <a:txBody>
                    <a:bodyPr/>
                    <a:lstStyle/>
                    <a:p>
                      <a:pPr algn="ctr">
                        <a:spcAft>
                          <a:spcPts val="0"/>
                        </a:spcAft>
                      </a:pPr>
                      <a:r>
                        <a:rPr lang="x-none" sz="1400">
                          <a:solidFill>
                            <a:srgbClr val="080808"/>
                          </a:solidFill>
                          <a:effectLst/>
                        </a:rPr>
                        <a:t>0.3-</a:t>
                      </a:r>
                      <a:r>
                        <a:rPr lang="en-US" sz="1400" dirty="0">
                          <a:solidFill>
                            <a:srgbClr val="080808"/>
                          </a:solidFill>
                          <a:effectLst/>
                        </a:rPr>
                        <a:t> 3</a:t>
                      </a:r>
                      <a:r>
                        <a:rPr lang="x-none" sz="1400">
                          <a:solidFill>
                            <a:srgbClr val="080808"/>
                          </a:solidFill>
                          <a:effectLst/>
                        </a:rPr>
                        <a:t>%</a:t>
                      </a:r>
                      <a:r>
                        <a:rPr lang="en-US" sz="1400" dirty="0">
                          <a:solidFill>
                            <a:srgbClr val="080808"/>
                          </a:solidFill>
                          <a:effectLst/>
                        </a:rPr>
                        <a:t> , p</a:t>
                      </a:r>
                      <a:r>
                        <a:rPr lang="x-none" sz="1400">
                          <a:solidFill>
                            <a:srgbClr val="080808"/>
                          </a:solidFill>
                          <a:effectLst/>
                        </a:rPr>
                        <a:t>roperty belonging to physical persons valued more than €220,000 is taxed at 1 %</a:t>
                      </a:r>
                      <a:r>
                        <a:rPr lang="en-US" sz="1400" dirty="0">
                          <a:solidFill>
                            <a:srgbClr val="080808"/>
                          </a:solidFill>
                          <a:effectLst/>
                        </a:rPr>
                        <a:t> .</a:t>
                      </a:r>
                      <a:endParaRPr lang="lt-LT" sz="1600" dirty="0">
                        <a:solidFill>
                          <a:srgbClr val="080808"/>
                        </a:solidFill>
                        <a:effectLst/>
                        <a:latin typeface="Times New Roman"/>
                        <a:ea typeface="Times New Roman"/>
                      </a:endParaRPr>
                    </a:p>
                  </a:txBody>
                  <a:tcPr marL="68580" marR="68580" marT="0" marB="0">
                    <a:solidFill>
                      <a:schemeClr val="bg2">
                        <a:lumMod val="95000"/>
                      </a:schemeClr>
                    </a:solidFill>
                  </a:tcPr>
                </a:tc>
              </a:tr>
              <a:tr h="467179">
                <a:tc>
                  <a:txBody>
                    <a:bodyPr/>
                    <a:lstStyle/>
                    <a:p>
                      <a:pPr algn="ctr">
                        <a:spcAft>
                          <a:spcPts val="0"/>
                        </a:spcAft>
                      </a:pPr>
                      <a:r>
                        <a:rPr lang="en-US" sz="1400">
                          <a:solidFill>
                            <a:srgbClr val="080808"/>
                          </a:solidFill>
                          <a:effectLst/>
                        </a:rPr>
                        <a:t>Tax rate determination</a:t>
                      </a:r>
                      <a:endParaRPr lang="lt-LT" sz="1600">
                        <a:solidFill>
                          <a:srgbClr val="080808"/>
                        </a:solidFill>
                        <a:effectLst/>
                        <a:latin typeface="Times New Roman"/>
                        <a:ea typeface="Times New Roman"/>
                      </a:endParaRPr>
                    </a:p>
                  </a:txBody>
                  <a:tcPr marL="68580" marR="68580" marT="0" marB="0">
                    <a:solidFill>
                      <a:schemeClr val="bg2">
                        <a:lumMod val="95000"/>
                      </a:schemeClr>
                    </a:solidFill>
                  </a:tcPr>
                </a:tc>
                <a:tc gridSpan="2">
                  <a:txBody>
                    <a:bodyPr/>
                    <a:lstStyle/>
                    <a:p>
                      <a:pPr algn="ctr">
                        <a:spcAft>
                          <a:spcPts val="0"/>
                        </a:spcAft>
                      </a:pPr>
                      <a:r>
                        <a:rPr lang="en-US" sz="1400" dirty="0">
                          <a:solidFill>
                            <a:srgbClr val="080808"/>
                          </a:solidFill>
                          <a:effectLst/>
                        </a:rPr>
                        <a:t>Determined annually by municipalities</a:t>
                      </a:r>
                      <a:endParaRPr lang="lt-LT" sz="1600" dirty="0">
                        <a:solidFill>
                          <a:srgbClr val="080808"/>
                        </a:solidFill>
                        <a:effectLst/>
                        <a:latin typeface="Times New Roman"/>
                        <a:ea typeface="Times New Roman"/>
                      </a:endParaRPr>
                    </a:p>
                  </a:txBody>
                  <a:tcPr marL="68580" marR="68580" marT="0" marB="0">
                    <a:solidFill>
                      <a:schemeClr val="bg2">
                        <a:lumMod val="95000"/>
                      </a:schemeClr>
                    </a:solidFill>
                  </a:tcPr>
                </a:tc>
                <a:tc hMerge="1">
                  <a:txBody>
                    <a:bodyPr/>
                    <a:lstStyle/>
                    <a:p>
                      <a:endParaRPr lang="lt-LT"/>
                    </a:p>
                  </a:txBody>
                  <a:tcPr/>
                </a:tc>
              </a:tr>
              <a:tr h="467179">
                <a:tc>
                  <a:txBody>
                    <a:bodyPr/>
                    <a:lstStyle/>
                    <a:p>
                      <a:pPr algn="ctr">
                        <a:spcAft>
                          <a:spcPts val="0"/>
                        </a:spcAft>
                      </a:pPr>
                      <a:r>
                        <a:rPr lang="en-US" sz="1400" dirty="0">
                          <a:solidFill>
                            <a:srgbClr val="080808"/>
                          </a:solidFill>
                          <a:effectLst/>
                        </a:rPr>
                        <a:t>Tax revenue is levied</a:t>
                      </a:r>
                      <a:endParaRPr lang="lt-LT" sz="1600" dirty="0">
                        <a:solidFill>
                          <a:srgbClr val="080808"/>
                        </a:solidFill>
                        <a:effectLst/>
                        <a:latin typeface="Times New Roman"/>
                        <a:ea typeface="Times New Roman"/>
                      </a:endParaRPr>
                    </a:p>
                  </a:txBody>
                  <a:tcPr marL="68580" marR="68580" marT="0" marB="0">
                    <a:solidFill>
                      <a:schemeClr val="bg2">
                        <a:lumMod val="95000"/>
                      </a:schemeClr>
                    </a:solidFill>
                  </a:tcPr>
                </a:tc>
                <a:tc gridSpan="2">
                  <a:txBody>
                    <a:bodyPr/>
                    <a:lstStyle/>
                    <a:p>
                      <a:pPr algn="ctr">
                        <a:spcAft>
                          <a:spcPts val="0"/>
                        </a:spcAft>
                      </a:pPr>
                      <a:r>
                        <a:rPr lang="en-US" sz="1400" dirty="0">
                          <a:solidFill>
                            <a:srgbClr val="080808"/>
                          </a:solidFill>
                          <a:effectLst/>
                        </a:rPr>
                        <a:t>To the budgets of municipalities</a:t>
                      </a:r>
                      <a:endParaRPr lang="lt-LT" sz="1600" dirty="0">
                        <a:solidFill>
                          <a:srgbClr val="080808"/>
                        </a:solidFill>
                        <a:effectLst/>
                        <a:latin typeface="Times New Roman"/>
                        <a:ea typeface="Times New Roman"/>
                      </a:endParaRPr>
                    </a:p>
                  </a:txBody>
                  <a:tcPr marL="68580" marR="68580" marT="0" marB="0">
                    <a:solidFill>
                      <a:schemeClr val="bg2">
                        <a:lumMod val="95000"/>
                      </a:schemeClr>
                    </a:solidFill>
                  </a:tcPr>
                </a:tc>
                <a:tc hMerge="1">
                  <a:txBody>
                    <a:bodyPr/>
                    <a:lstStyle/>
                    <a:p>
                      <a:endParaRPr lang="lt-LT"/>
                    </a:p>
                  </a:txBody>
                  <a:tcPr/>
                </a:tc>
              </a:tr>
            </a:tbl>
          </a:graphicData>
        </a:graphic>
      </p:graphicFrame>
    </p:spTree>
    <p:extLst>
      <p:ext uri="{BB962C8B-B14F-4D97-AF65-F5344CB8AC3E}">
        <p14:creationId xmlns="" xmlns:p14="http://schemas.microsoft.com/office/powerpoint/2010/main" val="4235729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en-US" dirty="0"/>
              <a:t>Main </a:t>
            </a:r>
            <a:r>
              <a:rPr lang="en-US" dirty="0" smtClean="0"/>
              <a:t>Characteristics </a:t>
            </a:r>
            <a:r>
              <a:rPr lang="en-US" dirty="0"/>
              <a:t>of </a:t>
            </a:r>
            <a:r>
              <a:rPr lang="en-US" dirty="0" smtClean="0"/>
              <a:t>Property Taxes </a:t>
            </a:r>
            <a:r>
              <a:rPr lang="en-US" dirty="0"/>
              <a:t>in </a:t>
            </a:r>
            <a:r>
              <a:rPr lang="en-US" dirty="0" smtClean="0"/>
              <a:t>Lithuania </a:t>
            </a:r>
            <a:endParaRPr lang="lt-LT" dirty="0"/>
          </a:p>
        </p:txBody>
      </p:sp>
      <p:graphicFrame>
        <p:nvGraphicFramePr>
          <p:cNvPr id="5" name="Turinio vietos rezervavimo ženklas 4"/>
          <p:cNvGraphicFramePr>
            <a:graphicFrameLocks noGrp="1"/>
          </p:cNvGraphicFramePr>
          <p:nvPr>
            <p:ph idx="1"/>
            <p:extLst>
              <p:ext uri="{D42A27DB-BD31-4B8C-83A1-F6EECF244321}">
                <p14:modId xmlns="" xmlns:p14="http://schemas.microsoft.com/office/powerpoint/2010/main" val="2110842609"/>
              </p:ext>
            </p:extLst>
          </p:nvPr>
        </p:nvGraphicFramePr>
        <p:xfrm>
          <a:off x="352425" y="1314450"/>
          <a:ext cx="8448675" cy="4900209"/>
        </p:xfrm>
        <a:graphic>
          <a:graphicData uri="http://schemas.openxmlformats.org/drawingml/2006/table">
            <a:tbl>
              <a:tblPr firstRow="1" firstCol="1" bandRow="1">
                <a:tableStyleId>{F5AB1C69-6EDB-4FF4-983F-18BD219EF322}</a:tableStyleId>
              </a:tblPr>
              <a:tblGrid>
                <a:gridCol w="1628775"/>
                <a:gridCol w="3448050"/>
                <a:gridCol w="3371850"/>
              </a:tblGrid>
              <a:tr h="332158">
                <a:tc>
                  <a:txBody>
                    <a:bodyPr/>
                    <a:lstStyle/>
                    <a:p>
                      <a:pPr algn="ctr">
                        <a:spcAft>
                          <a:spcPts val="0"/>
                        </a:spcAft>
                      </a:pPr>
                      <a:r>
                        <a:rPr lang="en-US" sz="1400" dirty="0">
                          <a:solidFill>
                            <a:srgbClr val="080808"/>
                          </a:solidFill>
                          <a:effectLst/>
                        </a:rPr>
                        <a:t> </a:t>
                      </a:r>
                      <a:endParaRPr lang="lt-LT" sz="1600" dirty="0">
                        <a:solidFill>
                          <a:srgbClr val="080808"/>
                        </a:solidFill>
                        <a:effectLst/>
                        <a:latin typeface="Times New Roman"/>
                        <a:ea typeface="Times New Roman"/>
                      </a:endParaRPr>
                    </a:p>
                  </a:txBody>
                  <a:tcPr marL="37431" marR="37431" marT="0" marB="0">
                    <a:solidFill>
                      <a:schemeClr val="bg2">
                        <a:lumMod val="95000"/>
                      </a:schemeClr>
                    </a:solidFill>
                  </a:tcPr>
                </a:tc>
                <a:tc>
                  <a:txBody>
                    <a:bodyPr/>
                    <a:lstStyle/>
                    <a:p>
                      <a:pPr algn="ctr">
                        <a:spcAft>
                          <a:spcPts val="0"/>
                        </a:spcAft>
                      </a:pPr>
                      <a:r>
                        <a:rPr lang="en-US" sz="1400" dirty="0">
                          <a:solidFill>
                            <a:srgbClr val="080808"/>
                          </a:solidFill>
                          <a:effectLst/>
                        </a:rPr>
                        <a:t>Land Tax</a:t>
                      </a:r>
                      <a:endParaRPr lang="lt-LT" sz="1600" dirty="0">
                        <a:solidFill>
                          <a:srgbClr val="080808"/>
                        </a:solidFill>
                        <a:effectLst/>
                        <a:latin typeface="Times New Roman"/>
                        <a:ea typeface="Times New Roman"/>
                      </a:endParaRPr>
                    </a:p>
                  </a:txBody>
                  <a:tcPr marL="37431" marR="37431" marT="0" marB="0">
                    <a:solidFill>
                      <a:schemeClr val="bg2">
                        <a:lumMod val="95000"/>
                      </a:schemeClr>
                    </a:solidFill>
                  </a:tcPr>
                </a:tc>
                <a:tc>
                  <a:txBody>
                    <a:bodyPr/>
                    <a:lstStyle/>
                    <a:p>
                      <a:pPr algn="ctr">
                        <a:spcAft>
                          <a:spcPts val="0"/>
                        </a:spcAft>
                      </a:pPr>
                      <a:r>
                        <a:rPr lang="en-US" sz="1400">
                          <a:solidFill>
                            <a:srgbClr val="080808"/>
                          </a:solidFill>
                          <a:effectLst/>
                        </a:rPr>
                        <a:t>Immovable Property (Building) Tax</a:t>
                      </a:r>
                      <a:endParaRPr lang="lt-LT" sz="1600">
                        <a:solidFill>
                          <a:srgbClr val="080808"/>
                        </a:solidFill>
                        <a:effectLst/>
                        <a:latin typeface="Times New Roman"/>
                        <a:ea typeface="Times New Roman"/>
                      </a:endParaRPr>
                    </a:p>
                  </a:txBody>
                  <a:tcPr marL="37431" marR="37431" marT="0" marB="0">
                    <a:solidFill>
                      <a:schemeClr val="bg2">
                        <a:lumMod val="95000"/>
                      </a:schemeClr>
                    </a:solidFill>
                  </a:tcPr>
                </a:tc>
              </a:tr>
              <a:tr h="265484">
                <a:tc>
                  <a:txBody>
                    <a:bodyPr/>
                    <a:lstStyle/>
                    <a:p>
                      <a:pPr algn="ctr">
                        <a:spcAft>
                          <a:spcPts val="0"/>
                        </a:spcAft>
                      </a:pPr>
                      <a:r>
                        <a:rPr lang="en-US" sz="1400" dirty="0">
                          <a:solidFill>
                            <a:srgbClr val="080808"/>
                          </a:solidFill>
                          <a:effectLst/>
                        </a:rPr>
                        <a:t>Number of municipalities</a:t>
                      </a:r>
                      <a:endParaRPr lang="lt-LT" sz="1600" dirty="0">
                        <a:solidFill>
                          <a:srgbClr val="080808"/>
                        </a:solidFill>
                        <a:effectLst/>
                        <a:latin typeface="Times New Roman"/>
                        <a:ea typeface="Times New Roman"/>
                      </a:endParaRPr>
                    </a:p>
                  </a:txBody>
                  <a:tcPr marL="37431" marR="37431" marT="0" marB="0">
                    <a:solidFill>
                      <a:schemeClr val="bg2">
                        <a:lumMod val="95000"/>
                      </a:schemeClr>
                    </a:solidFill>
                  </a:tcPr>
                </a:tc>
                <a:tc gridSpan="2">
                  <a:txBody>
                    <a:bodyPr/>
                    <a:lstStyle/>
                    <a:p>
                      <a:pPr algn="ctr">
                        <a:spcAft>
                          <a:spcPts val="0"/>
                        </a:spcAft>
                      </a:pPr>
                      <a:endParaRPr lang="en-US" sz="1400" dirty="0" smtClean="0">
                        <a:solidFill>
                          <a:srgbClr val="080808"/>
                        </a:solidFill>
                        <a:effectLst/>
                      </a:endParaRPr>
                    </a:p>
                    <a:p>
                      <a:pPr algn="ctr">
                        <a:spcAft>
                          <a:spcPts val="0"/>
                        </a:spcAft>
                      </a:pPr>
                      <a:r>
                        <a:rPr lang="en-US" sz="1400" dirty="0" smtClean="0">
                          <a:solidFill>
                            <a:srgbClr val="080808"/>
                          </a:solidFill>
                          <a:effectLst/>
                        </a:rPr>
                        <a:t>60</a:t>
                      </a:r>
                      <a:endParaRPr lang="lt-LT" sz="1600" dirty="0">
                        <a:solidFill>
                          <a:srgbClr val="080808"/>
                        </a:solidFill>
                        <a:effectLst/>
                        <a:latin typeface="Times New Roman"/>
                        <a:ea typeface="Times New Roman"/>
                      </a:endParaRPr>
                    </a:p>
                  </a:txBody>
                  <a:tcPr marL="37431" marR="37431" marT="0" marB="0">
                    <a:solidFill>
                      <a:schemeClr val="bg2">
                        <a:lumMod val="95000"/>
                      </a:schemeClr>
                    </a:solidFill>
                  </a:tcPr>
                </a:tc>
                <a:tc hMerge="1">
                  <a:txBody>
                    <a:bodyPr/>
                    <a:lstStyle/>
                    <a:p>
                      <a:endParaRPr lang="lt-LT"/>
                    </a:p>
                  </a:txBody>
                  <a:tcPr/>
                </a:tc>
              </a:tr>
              <a:tr h="265484">
                <a:tc>
                  <a:txBody>
                    <a:bodyPr/>
                    <a:lstStyle/>
                    <a:p>
                      <a:pPr algn="ctr">
                        <a:spcAft>
                          <a:spcPts val="0"/>
                        </a:spcAft>
                      </a:pPr>
                      <a:r>
                        <a:rPr lang="en-US" sz="1400" dirty="0" smtClean="0">
                          <a:solidFill>
                            <a:srgbClr val="080808"/>
                          </a:solidFill>
                          <a:effectLst/>
                        </a:rPr>
                        <a:t>Valuation</a:t>
                      </a:r>
                      <a:endParaRPr lang="lt-LT" sz="1600" dirty="0">
                        <a:solidFill>
                          <a:srgbClr val="080808"/>
                        </a:solidFill>
                        <a:effectLst/>
                        <a:latin typeface="Times New Roman"/>
                        <a:ea typeface="Times New Roman"/>
                      </a:endParaRPr>
                    </a:p>
                  </a:txBody>
                  <a:tcPr marL="37431" marR="37431" marT="0" marB="0">
                    <a:solidFill>
                      <a:schemeClr val="bg2">
                        <a:lumMod val="95000"/>
                      </a:schemeClr>
                    </a:solidFill>
                  </a:tcPr>
                </a:tc>
                <a:tc gridSpan="2">
                  <a:txBody>
                    <a:bodyPr/>
                    <a:lstStyle/>
                    <a:p>
                      <a:pPr algn="ctr">
                        <a:spcAft>
                          <a:spcPts val="0"/>
                        </a:spcAft>
                      </a:pPr>
                      <a:r>
                        <a:rPr lang="en-US" sz="1400" dirty="0">
                          <a:solidFill>
                            <a:srgbClr val="080808"/>
                          </a:solidFill>
                          <a:effectLst/>
                        </a:rPr>
                        <a:t>State Enterprise Centre of Tax Registers</a:t>
                      </a:r>
                      <a:endParaRPr lang="lt-LT" sz="1600" dirty="0">
                        <a:solidFill>
                          <a:srgbClr val="080808"/>
                        </a:solidFill>
                        <a:effectLst/>
                        <a:latin typeface="Times New Roman"/>
                        <a:ea typeface="Times New Roman"/>
                      </a:endParaRPr>
                    </a:p>
                  </a:txBody>
                  <a:tcPr marL="37431" marR="37431" marT="0" marB="0">
                    <a:solidFill>
                      <a:schemeClr val="bg2">
                        <a:lumMod val="95000"/>
                      </a:schemeClr>
                    </a:solidFill>
                  </a:tcPr>
                </a:tc>
                <a:tc hMerge="1">
                  <a:txBody>
                    <a:bodyPr/>
                    <a:lstStyle/>
                    <a:p>
                      <a:endParaRPr lang="lt-LT"/>
                    </a:p>
                  </a:txBody>
                  <a:tcPr/>
                </a:tc>
              </a:tr>
              <a:tr h="183546">
                <a:tc>
                  <a:txBody>
                    <a:bodyPr/>
                    <a:lstStyle/>
                    <a:p>
                      <a:pPr algn="ctr">
                        <a:spcAft>
                          <a:spcPts val="0"/>
                        </a:spcAft>
                      </a:pPr>
                      <a:r>
                        <a:rPr lang="en-US" sz="1400">
                          <a:solidFill>
                            <a:srgbClr val="080808"/>
                          </a:solidFill>
                          <a:effectLst/>
                        </a:rPr>
                        <a:t>Tax administration</a:t>
                      </a:r>
                      <a:endParaRPr lang="lt-LT" sz="1600">
                        <a:solidFill>
                          <a:srgbClr val="080808"/>
                        </a:solidFill>
                        <a:effectLst/>
                        <a:latin typeface="Times New Roman"/>
                        <a:ea typeface="Times New Roman"/>
                      </a:endParaRPr>
                    </a:p>
                  </a:txBody>
                  <a:tcPr marL="37431" marR="37431" marT="0" marB="0">
                    <a:solidFill>
                      <a:schemeClr val="bg2">
                        <a:lumMod val="95000"/>
                      </a:schemeClr>
                    </a:solidFill>
                  </a:tcPr>
                </a:tc>
                <a:tc gridSpan="2">
                  <a:txBody>
                    <a:bodyPr/>
                    <a:lstStyle/>
                    <a:p>
                      <a:pPr algn="ctr">
                        <a:spcAft>
                          <a:spcPts val="0"/>
                        </a:spcAft>
                      </a:pPr>
                      <a:r>
                        <a:rPr lang="en-US" sz="1400" dirty="0">
                          <a:solidFill>
                            <a:srgbClr val="080808"/>
                          </a:solidFill>
                          <a:effectLst/>
                        </a:rPr>
                        <a:t>Tax Inspectorate</a:t>
                      </a:r>
                      <a:endParaRPr lang="lt-LT" sz="1600" dirty="0">
                        <a:solidFill>
                          <a:srgbClr val="080808"/>
                        </a:solidFill>
                        <a:effectLst/>
                        <a:latin typeface="Times New Roman"/>
                        <a:ea typeface="Times New Roman"/>
                      </a:endParaRPr>
                    </a:p>
                  </a:txBody>
                  <a:tcPr marL="37431" marR="37431" marT="0" marB="0">
                    <a:solidFill>
                      <a:schemeClr val="bg2">
                        <a:lumMod val="95000"/>
                      </a:schemeClr>
                    </a:solidFill>
                  </a:tcPr>
                </a:tc>
                <a:tc hMerge="1">
                  <a:txBody>
                    <a:bodyPr/>
                    <a:lstStyle/>
                    <a:p>
                      <a:endParaRPr lang="lt-LT"/>
                    </a:p>
                  </a:txBody>
                  <a:tcPr/>
                </a:tc>
              </a:tr>
              <a:tr h="3449127">
                <a:tc>
                  <a:txBody>
                    <a:bodyPr/>
                    <a:lstStyle/>
                    <a:p>
                      <a:pPr algn="ctr">
                        <a:spcAft>
                          <a:spcPts val="0"/>
                        </a:spcAft>
                      </a:pPr>
                      <a:r>
                        <a:rPr lang="en-US" sz="1400" dirty="0">
                          <a:solidFill>
                            <a:srgbClr val="080808"/>
                          </a:solidFill>
                          <a:effectLst/>
                        </a:rPr>
                        <a:t>Main exemptions</a:t>
                      </a:r>
                      <a:endParaRPr lang="lt-LT" sz="1600" dirty="0">
                        <a:solidFill>
                          <a:srgbClr val="080808"/>
                        </a:solidFill>
                        <a:effectLst/>
                        <a:latin typeface="Times New Roman"/>
                        <a:ea typeface="Times New Roman"/>
                      </a:endParaRPr>
                    </a:p>
                  </a:txBody>
                  <a:tcPr marL="37431" marR="37431" marT="0" marB="0">
                    <a:solidFill>
                      <a:schemeClr val="bg2">
                        <a:lumMod val="95000"/>
                      </a:schemeClr>
                    </a:solidFill>
                  </a:tcPr>
                </a:tc>
                <a:tc>
                  <a:txBody>
                    <a:bodyPr/>
                    <a:lstStyle/>
                    <a:p>
                      <a:pPr marL="342900" lvl="0" indent="-342900">
                        <a:spcAft>
                          <a:spcPts val="0"/>
                        </a:spcAft>
                        <a:buFont typeface="Garamond"/>
                        <a:buChar char="-"/>
                        <a:tabLst>
                          <a:tab pos="228600" algn="l"/>
                        </a:tabLst>
                      </a:pPr>
                      <a:r>
                        <a:rPr lang="en-US" sz="1400" dirty="0">
                          <a:solidFill>
                            <a:srgbClr val="080808"/>
                          </a:solidFill>
                          <a:effectLst/>
                        </a:rPr>
                        <a:t>publicly used roads;</a:t>
                      </a:r>
                      <a:endParaRPr lang="lt-LT" sz="1600" dirty="0">
                        <a:solidFill>
                          <a:srgbClr val="080808"/>
                        </a:solidFill>
                        <a:effectLst/>
                      </a:endParaRPr>
                    </a:p>
                    <a:p>
                      <a:pPr marL="342900" lvl="0" indent="-342900">
                        <a:spcAft>
                          <a:spcPts val="0"/>
                        </a:spcAft>
                        <a:buFont typeface="Garamond"/>
                        <a:buChar char="-"/>
                        <a:tabLst>
                          <a:tab pos="228600" algn="l"/>
                        </a:tabLst>
                      </a:pPr>
                      <a:r>
                        <a:rPr lang="en-US" sz="1400" dirty="0">
                          <a:solidFill>
                            <a:srgbClr val="080808"/>
                          </a:solidFill>
                          <a:effectLst/>
                        </a:rPr>
                        <a:t>forestry land;</a:t>
                      </a:r>
                      <a:endParaRPr lang="lt-LT" sz="1600" dirty="0">
                        <a:solidFill>
                          <a:srgbClr val="080808"/>
                        </a:solidFill>
                        <a:effectLst/>
                      </a:endParaRPr>
                    </a:p>
                    <a:p>
                      <a:pPr marL="342900" lvl="0" indent="-342900">
                        <a:spcAft>
                          <a:spcPts val="0"/>
                        </a:spcAft>
                        <a:buFont typeface="Garamond"/>
                        <a:buChar char="-"/>
                        <a:tabLst>
                          <a:tab pos="228600" algn="l"/>
                        </a:tabLst>
                      </a:pPr>
                      <a:r>
                        <a:rPr lang="en-US" sz="1400" dirty="0">
                          <a:solidFill>
                            <a:srgbClr val="080808"/>
                          </a:solidFill>
                          <a:effectLst/>
                        </a:rPr>
                        <a:t>land containing historical, cultural, nature monuments and parks;</a:t>
                      </a:r>
                      <a:endParaRPr lang="lt-LT" sz="1600" dirty="0">
                        <a:solidFill>
                          <a:srgbClr val="080808"/>
                        </a:solidFill>
                        <a:effectLst/>
                      </a:endParaRPr>
                    </a:p>
                    <a:p>
                      <a:pPr marL="342900" lvl="0" indent="-342900">
                        <a:spcAft>
                          <a:spcPts val="0"/>
                        </a:spcAft>
                        <a:buFont typeface="Garamond"/>
                        <a:buChar char="-"/>
                        <a:tabLst>
                          <a:tab pos="228600" algn="l"/>
                        </a:tabLst>
                      </a:pPr>
                      <a:r>
                        <a:rPr lang="en-US" sz="1400" dirty="0">
                          <a:solidFill>
                            <a:srgbClr val="080808"/>
                          </a:solidFill>
                          <a:effectLst/>
                        </a:rPr>
                        <a:t>land of embassies;</a:t>
                      </a:r>
                      <a:endParaRPr lang="lt-LT" sz="1600" dirty="0">
                        <a:solidFill>
                          <a:srgbClr val="080808"/>
                        </a:solidFill>
                        <a:effectLst/>
                      </a:endParaRPr>
                    </a:p>
                    <a:p>
                      <a:pPr marL="342900" lvl="0" indent="-342900">
                        <a:spcAft>
                          <a:spcPts val="0"/>
                        </a:spcAft>
                        <a:buFont typeface="Garamond"/>
                        <a:buChar char="-"/>
                        <a:tabLst>
                          <a:tab pos="228600" algn="l"/>
                        </a:tabLst>
                      </a:pPr>
                      <a:r>
                        <a:rPr lang="en-US" sz="1400" dirty="0">
                          <a:solidFill>
                            <a:srgbClr val="080808"/>
                          </a:solidFill>
                          <a:effectLst/>
                        </a:rPr>
                        <a:t>individuals of 0 - 40 % working capacity, individuals at the retirement age and young children, if there are no persons capable to work in the families.</a:t>
                      </a:r>
                      <a:endParaRPr lang="lt-LT" sz="1600" dirty="0">
                        <a:solidFill>
                          <a:srgbClr val="080808"/>
                        </a:solidFill>
                        <a:effectLst/>
                      </a:endParaRPr>
                    </a:p>
                    <a:p>
                      <a:pPr marL="342900" lvl="0" indent="-342900">
                        <a:spcAft>
                          <a:spcPts val="0"/>
                        </a:spcAft>
                        <a:buFont typeface="Garamond"/>
                        <a:buChar char="-"/>
                        <a:tabLst>
                          <a:tab pos="228600" algn="l"/>
                        </a:tabLst>
                      </a:pPr>
                      <a:r>
                        <a:rPr lang="en-US" sz="1400" dirty="0">
                          <a:solidFill>
                            <a:srgbClr val="080808"/>
                          </a:solidFill>
                          <a:effectLst/>
                        </a:rPr>
                        <a:t>municipalities are entitled to reduce the tax at the expense of their budget or completely exempt from the payment;</a:t>
                      </a:r>
                      <a:endParaRPr lang="lt-LT" sz="1600" dirty="0">
                        <a:solidFill>
                          <a:srgbClr val="080808"/>
                        </a:solidFill>
                        <a:effectLst/>
                        <a:latin typeface="Arial"/>
                        <a:ea typeface="Times New Roman"/>
                        <a:cs typeface="Times New Roman"/>
                      </a:endParaRPr>
                    </a:p>
                  </a:txBody>
                  <a:tcPr marL="37431" marR="37431" marT="0" marB="0">
                    <a:solidFill>
                      <a:schemeClr val="bg2">
                        <a:lumMod val="95000"/>
                      </a:schemeClr>
                    </a:solidFill>
                  </a:tcPr>
                </a:tc>
                <a:tc>
                  <a:txBody>
                    <a:bodyPr/>
                    <a:lstStyle/>
                    <a:p>
                      <a:pPr marL="342900" lvl="0" indent="-342900">
                        <a:spcAft>
                          <a:spcPts val="0"/>
                        </a:spcAft>
                        <a:buFont typeface="Garamond"/>
                        <a:buChar char="-"/>
                        <a:tabLst>
                          <a:tab pos="-539750" algn="l"/>
                          <a:tab pos="228600" algn="l"/>
                          <a:tab pos="539750" algn="l"/>
                          <a:tab pos="1079500" algn="l"/>
                          <a:tab pos="1619250" algn="l"/>
                          <a:tab pos="2159000" algn="l"/>
                          <a:tab pos="2698750" algn="l"/>
                          <a:tab pos="3238500" algn="l"/>
                          <a:tab pos="3778250" algn="l"/>
                          <a:tab pos="4318000" algn="l"/>
                          <a:tab pos="4857750" algn="l"/>
                          <a:tab pos="5397500" algn="l"/>
                        </a:tabLst>
                      </a:pPr>
                      <a:r>
                        <a:rPr lang="en-US" sz="1400" dirty="0">
                          <a:solidFill>
                            <a:srgbClr val="080808"/>
                          </a:solidFill>
                          <a:effectLst/>
                        </a:rPr>
                        <a:t>state-owned or municipal real property ;</a:t>
                      </a:r>
                      <a:endParaRPr lang="lt-LT" sz="1200" dirty="0">
                        <a:solidFill>
                          <a:srgbClr val="080808"/>
                        </a:solidFill>
                        <a:effectLst/>
                      </a:endParaRPr>
                    </a:p>
                    <a:p>
                      <a:pPr marL="342900" lvl="0" indent="-342900">
                        <a:spcAft>
                          <a:spcPts val="0"/>
                        </a:spcAft>
                        <a:buFont typeface="Garamond"/>
                        <a:buChar char="-"/>
                        <a:tabLst>
                          <a:tab pos="-539750" algn="l"/>
                          <a:tab pos="228600" algn="l"/>
                          <a:tab pos="539750" algn="l"/>
                          <a:tab pos="1079500" algn="l"/>
                          <a:tab pos="1619250" algn="l"/>
                          <a:tab pos="2159000" algn="l"/>
                          <a:tab pos="2698750" algn="l"/>
                          <a:tab pos="3238500" algn="l"/>
                          <a:tab pos="3778250" algn="l"/>
                          <a:tab pos="4318000" algn="l"/>
                          <a:tab pos="4857750" algn="l"/>
                          <a:tab pos="5397500" algn="l"/>
                        </a:tabLst>
                      </a:pPr>
                      <a:r>
                        <a:rPr lang="en-US" sz="1400" dirty="0">
                          <a:solidFill>
                            <a:srgbClr val="080808"/>
                          </a:solidFill>
                          <a:effectLst/>
                        </a:rPr>
                        <a:t>real property of embassies,</a:t>
                      </a:r>
                      <a:endParaRPr lang="lt-LT" sz="1200" dirty="0">
                        <a:solidFill>
                          <a:srgbClr val="080808"/>
                        </a:solidFill>
                        <a:effectLst/>
                      </a:endParaRPr>
                    </a:p>
                    <a:p>
                      <a:pPr marL="342900" lvl="0" indent="-342900">
                        <a:spcAft>
                          <a:spcPts val="0"/>
                        </a:spcAft>
                        <a:buFont typeface="Garamond"/>
                        <a:buChar char="-"/>
                        <a:tabLst>
                          <a:tab pos="-539750" algn="l"/>
                          <a:tab pos="228600" algn="l"/>
                          <a:tab pos="539750" algn="l"/>
                          <a:tab pos="1079500" algn="l"/>
                          <a:tab pos="1619250" algn="l"/>
                          <a:tab pos="2159000" algn="l"/>
                          <a:tab pos="2698750" algn="l"/>
                          <a:tab pos="3238500" algn="l"/>
                          <a:tab pos="3778250" algn="l"/>
                          <a:tab pos="4318000" algn="l"/>
                          <a:tab pos="4857750" algn="l"/>
                          <a:tab pos="5397500" algn="l"/>
                        </a:tabLst>
                      </a:pPr>
                      <a:r>
                        <a:rPr lang="en-US" sz="1400" dirty="0">
                          <a:solidFill>
                            <a:srgbClr val="080808"/>
                          </a:solidFill>
                          <a:effectLst/>
                        </a:rPr>
                        <a:t>real property of churches, charitable organizations;</a:t>
                      </a:r>
                      <a:endParaRPr lang="lt-LT" sz="1200" dirty="0">
                        <a:solidFill>
                          <a:srgbClr val="080808"/>
                        </a:solidFill>
                        <a:effectLst/>
                      </a:endParaRPr>
                    </a:p>
                    <a:p>
                      <a:pPr marL="342900" lvl="0" indent="-342900">
                        <a:spcAft>
                          <a:spcPts val="0"/>
                        </a:spcAft>
                        <a:buFont typeface="Garamond"/>
                        <a:buChar char="-"/>
                        <a:tabLst>
                          <a:tab pos="-539750" algn="l"/>
                          <a:tab pos="228600" algn="l"/>
                          <a:tab pos="539750" algn="l"/>
                          <a:tab pos="1079500" algn="l"/>
                          <a:tab pos="1619250" algn="l"/>
                          <a:tab pos="2159000" algn="l"/>
                          <a:tab pos="2698750" algn="l"/>
                          <a:tab pos="3238500" algn="l"/>
                          <a:tab pos="3778250" algn="l"/>
                          <a:tab pos="4318000" algn="l"/>
                          <a:tab pos="4857750" algn="l"/>
                          <a:tab pos="5397500" algn="l"/>
                        </a:tabLst>
                      </a:pPr>
                      <a:r>
                        <a:rPr lang="en-US" sz="1400" dirty="0">
                          <a:solidFill>
                            <a:srgbClr val="080808"/>
                          </a:solidFill>
                          <a:effectLst/>
                        </a:rPr>
                        <a:t>real property used for education, science, cultural activities, social, environmental purposes;</a:t>
                      </a:r>
                      <a:endParaRPr lang="lt-LT" sz="1200" dirty="0">
                        <a:solidFill>
                          <a:srgbClr val="080808"/>
                        </a:solidFill>
                        <a:effectLst/>
                      </a:endParaRPr>
                    </a:p>
                    <a:p>
                      <a:pPr marL="342900" lvl="0" indent="-342900">
                        <a:spcAft>
                          <a:spcPts val="0"/>
                        </a:spcAft>
                        <a:buFont typeface="Garamond"/>
                        <a:buChar char="-"/>
                        <a:tabLst>
                          <a:tab pos="-539750" algn="l"/>
                          <a:tab pos="228600" algn="l"/>
                          <a:tab pos="539750" algn="l"/>
                          <a:tab pos="1079500" algn="l"/>
                          <a:tab pos="1619250" algn="l"/>
                          <a:tab pos="2159000" algn="l"/>
                          <a:tab pos="2698750" algn="l"/>
                          <a:tab pos="3238500" algn="l"/>
                          <a:tab pos="3778250" algn="l"/>
                          <a:tab pos="4318000" algn="l"/>
                          <a:tab pos="4857750" algn="l"/>
                          <a:tab pos="5397500" algn="l"/>
                        </a:tabLst>
                      </a:pPr>
                      <a:r>
                        <a:rPr lang="en-US" sz="1400" dirty="0">
                          <a:solidFill>
                            <a:srgbClr val="080808"/>
                          </a:solidFill>
                          <a:effectLst/>
                        </a:rPr>
                        <a:t>real property owned by companies registered in the free economics zones, agricultural and insolvent companies;</a:t>
                      </a:r>
                      <a:endParaRPr lang="lt-LT" sz="1200" dirty="0">
                        <a:solidFill>
                          <a:srgbClr val="080808"/>
                        </a:solidFill>
                        <a:effectLst/>
                      </a:endParaRPr>
                    </a:p>
                    <a:p>
                      <a:pPr marL="342900" lvl="0" indent="-342900">
                        <a:spcAft>
                          <a:spcPts val="0"/>
                        </a:spcAft>
                        <a:buFont typeface="Garamond"/>
                        <a:buChar char="-"/>
                        <a:tabLst>
                          <a:tab pos="-539750" algn="l"/>
                          <a:tab pos="228600" algn="l"/>
                          <a:tab pos="539750" algn="l"/>
                          <a:tab pos="1079500" algn="l"/>
                          <a:tab pos="1619250" algn="l"/>
                          <a:tab pos="2159000" algn="l"/>
                          <a:tab pos="2698750" algn="l"/>
                          <a:tab pos="3238500" algn="l"/>
                          <a:tab pos="3778250" algn="l"/>
                          <a:tab pos="4318000" algn="l"/>
                          <a:tab pos="4857750" algn="l"/>
                          <a:tab pos="5397500" algn="l"/>
                        </a:tabLst>
                      </a:pPr>
                      <a:r>
                        <a:rPr lang="en-US" sz="1400" dirty="0">
                          <a:solidFill>
                            <a:srgbClr val="080808"/>
                          </a:solidFill>
                          <a:effectLst/>
                        </a:rPr>
                        <a:t>the structures, which have not been acknowledged as suitable for use (unfinished buildings), where they are not actually used.</a:t>
                      </a:r>
                      <a:endParaRPr lang="lt-LT" sz="1200" dirty="0">
                        <a:solidFill>
                          <a:srgbClr val="080808"/>
                        </a:solidFill>
                        <a:effectLst/>
                        <a:latin typeface="Times New Roman"/>
                        <a:ea typeface="Times New Roman"/>
                        <a:cs typeface="Times New Roman"/>
                      </a:endParaRPr>
                    </a:p>
                  </a:txBody>
                  <a:tcPr marL="37431" marR="37431" marT="0" marB="0">
                    <a:solidFill>
                      <a:schemeClr val="bg2">
                        <a:lumMod val="95000"/>
                      </a:schemeClr>
                    </a:solidFill>
                  </a:tcPr>
                </a:tc>
              </a:tr>
            </a:tbl>
          </a:graphicData>
        </a:graphic>
      </p:graphicFrame>
    </p:spTree>
    <p:extLst>
      <p:ext uri="{BB962C8B-B14F-4D97-AF65-F5344CB8AC3E}">
        <p14:creationId xmlns="" xmlns:p14="http://schemas.microsoft.com/office/powerpoint/2010/main" val="3730986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en-US" dirty="0" smtClean="0">
                <a:solidFill>
                  <a:schemeClr val="accent4">
                    <a:lumMod val="50000"/>
                  </a:schemeClr>
                </a:solidFill>
              </a:rPr>
              <a:t/>
            </a:r>
            <a:br>
              <a:rPr lang="en-US" dirty="0" smtClean="0">
                <a:solidFill>
                  <a:schemeClr val="accent4">
                    <a:lumMod val="50000"/>
                  </a:schemeClr>
                </a:solidFill>
              </a:rPr>
            </a:br>
            <a:r>
              <a:rPr lang="en-US" dirty="0" smtClean="0">
                <a:solidFill>
                  <a:schemeClr val="accent4">
                    <a:lumMod val="50000"/>
                  </a:schemeClr>
                </a:solidFill>
              </a:rPr>
              <a:t/>
            </a:r>
            <a:br>
              <a:rPr lang="en-US" dirty="0" smtClean="0">
                <a:solidFill>
                  <a:schemeClr val="accent4">
                    <a:lumMod val="50000"/>
                  </a:schemeClr>
                </a:solidFill>
              </a:rPr>
            </a:br>
            <a:r>
              <a:rPr lang="lt-LT" dirty="0" smtClean="0">
                <a:solidFill>
                  <a:schemeClr val="accent4">
                    <a:lumMod val="50000"/>
                  </a:schemeClr>
                </a:solidFill>
              </a:rPr>
              <a:t>A P</a:t>
            </a:r>
            <a:r>
              <a:rPr lang="en-US" dirty="0" smtClean="0">
                <a:solidFill>
                  <a:schemeClr val="accent4">
                    <a:lumMod val="50000"/>
                  </a:schemeClr>
                </a:solidFill>
              </a:rPr>
              <a:t>art of Immovable Property Tax in Municipality Budget</a:t>
            </a:r>
            <a:r>
              <a:rPr lang="en-US" dirty="0">
                <a:solidFill>
                  <a:schemeClr val="accent4">
                    <a:lumMod val="50000"/>
                  </a:schemeClr>
                </a:solidFill>
              </a:rPr>
              <a:t/>
            </a:r>
            <a:br>
              <a:rPr lang="en-US" dirty="0">
                <a:solidFill>
                  <a:schemeClr val="accent4">
                    <a:lumMod val="50000"/>
                  </a:schemeClr>
                </a:solidFill>
              </a:rPr>
            </a:br>
            <a:r>
              <a:rPr lang="en-US" dirty="0" smtClean="0">
                <a:solidFill>
                  <a:schemeClr val="accent4">
                    <a:lumMod val="50000"/>
                  </a:schemeClr>
                </a:solidFill>
              </a:rPr>
              <a:t/>
            </a:r>
            <a:br>
              <a:rPr lang="en-US" dirty="0" smtClean="0">
                <a:solidFill>
                  <a:schemeClr val="accent4">
                    <a:lumMod val="50000"/>
                  </a:schemeClr>
                </a:solidFill>
              </a:rPr>
            </a:br>
            <a:r>
              <a:rPr lang="en-US" dirty="0" smtClean="0">
                <a:solidFill>
                  <a:schemeClr val="accent4">
                    <a:lumMod val="50000"/>
                  </a:schemeClr>
                </a:solidFill>
              </a:rPr>
              <a:t> </a:t>
            </a:r>
            <a:br>
              <a:rPr lang="en-US" dirty="0" smtClean="0">
                <a:solidFill>
                  <a:schemeClr val="accent4">
                    <a:lumMod val="50000"/>
                  </a:schemeClr>
                </a:solidFill>
              </a:rPr>
            </a:br>
            <a:endParaRPr lang="lt-LT" dirty="0">
              <a:solidFill>
                <a:schemeClr val="accent4">
                  <a:lumMod val="50000"/>
                </a:schemeClr>
              </a:solidFill>
            </a:endParaRPr>
          </a:p>
        </p:txBody>
      </p:sp>
      <p:pic>
        <p:nvPicPr>
          <p:cNvPr id="144386" name="Picture 2"/>
          <p:cNvPicPr>
            <a:picLocks noGrp="1" noChangeAspect="1" noChangeArrowheads="1"/>
          </p:cNvPicPr>
          <p:nvPr>
            <p:ph idx="1"/>
          </p:nvPr>
        </p:nvPicPr>
        <p:blipFill>
          <a:blip r:embed="rId2" cstate="print">
            <a:grayscl/>
            <a:extLst>
              <a:ext uri="{BEBA8EAE-BF5A-486C-A8C5-ECC9F3942E4B}">
                <a14:imgProps xmlns="" xmlns:a14="http://schemas.microsoft.com/office/drawing/2010/main">
                  <a14:imgLayer r:embed="rId3">
                    <a14:imgEffect>
                      <a14:colorTemperature colorTemp="72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523875" y="1352879"/>
            <a:ext cx="8222715" cy="4336721"/>
          </a:xfrm>
          <a:prstGeom prst="rect">
            <a:avLst/>
          </a:prstGeom>
          <a:solidFill>
            <a:schemeClr val="bg2">
              <a:lumMod val="95000"/>
            </a:schemeClr>
          </a:solidFill>
          <a:ln>
            <a:solidFill>
              <a:schemeClr val="bg1">
                <a:lumMod val="50000"/>
              </a:schemeClr>
            </a:solidFill>
          </a:ln>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 xmlns:p14="http://schemas.microsoft.com/office/powerpoint/2010/main" val="2662579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a:solidFill>
                  <a:schemeClr val="accent4">
                    <a:lumMod val="50000"/>
                  </a:schemeClr>
                </a:solidFill>
              </a:rPr>
              <a:t>A P</a:t>
            </a:r>
            <a:r>
              <a:rPr lang="en-US" dirty="0">
                <a:solidFill>
                  <a:schemeClr val="accent4">
                    <a:lumMod val="50000"/>
                  </a:schemeClr>
                </a:solidFill>
              </a:rPr>
              <a:t>art of </a:t>
            </a:r>
            <a:r>
              <a:rPr lang="en-US" dirty="0" smtClean="0">
                <a:solidFill>
                  <a:schemeClr val="accent4">
                    <a:lumMod val="50000"/>
                  </a:schemeClr>
                </a:solidFill>
              </a:rPr>
              <a:t> Land Tax </a:t>
            </a:r>
            <a:r>
              <a:rPr lang="en-US" dirty="0">
                <a:solidFill>
                  <a:schemeClr val="accent4">
                    <a:lumMod val="50000"/>
                  </a:schemeClr>
                </a:solidFill>
              </a:rPr>
              <a:t>in Municipality Budget</a:t>
            </a:r>
            <a:endParaRPr lang="lt-LT" dirty="0"/>
          </a:p>
        </p:txBody>
      </p:sp>
      <p:pic>
        <p:nvPicPr>
          <p:cNvPr id="145410" name="Picture 2"/>
          <p:cNvPicPr>
            <a:picLocks noGrp="1" noChangeAspect="1" noChangeArrowheads="1"/>
          </p:cNvPicPr>
          <p:nvPr>
            <p:ph idx="1"/>
          </p:nvPr>
        </p:nvPicPr>
        <p:blipFill>
          <a:blip r:embed="rId2" cstate="print">
            <a:grayscl/>
            <a:extLst>
              <a:ext uri="{28A0092B-C50C-407E-A947-70E740481C1C}">
                <a14:useLocalDpi xmlns="" xmlns:a14="http://schemas.microsoft.com/office/drawing/2010/main" val="0"/>
              </a:ext>
            </a:extLst>
          </a:blip>
          <a:srcRect/>
          <a:stretch>
            <a:fillRect/>
          </a:stretch>
        </p:blipFill>
        <p:spPr bwMode="auto">
          <a:xfrm>
            <a:off x="390525" y="1321770"/>
            <a:ext cx="8359335" cy="4367830"/>
          </a:xfrm>
          <a:prstGeom prst="rect">
            <a:avLst/>
          </a:prstGeom>
          <a:noFill/>
          <a:ln w="9525">
            <a:solidFill>
              <a:schemeClr val="bg1">
                <a:lumMod val="50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14198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s appraisal and property taxes">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7_Registru centra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Mass appraisal and property taxes</Template>
  <TotalTime>1455</TotalTime>
  <Words>1803</Words>
  <Application>Microsoft Office PowerPoint</Application>
  <PresentationFormat>On-screen Show (4:3)</PresentationFormat>
  <Paragraphs>291</Paragraphs>
  <Slides>23</Slides>
  <Notes>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23</vt:i4>
      </vt:variant>
    </vt:vector>
  </HeadingPairs>
  <TitlesOfParts>
    <vt:vector size="27" baseType="lpstr">
      <vt:lpstr>Mass appraisal and property taxes</vt:lpstr>
      <vt:lpstr>Photo Editor Photo</vt:lpstr>
      <vt:lpstr>Microsoft Photo Editor 3.0 Photo</vt:lpstr>
      <vt:lpstr>Microsoft Excel Chart</vt:lpstr>
      <vt:lpstr>Slide 1</vt:lpstr>
      <vt:lpstr>Development of Land Administration in Lithuania</vt:lpstr>
      <vt:lpstr>Development of Real Property Mass Valuation System</vt:lpstr>
      <vt:lpstr>Legal Regulation and  Methodical Guidance</vt:lpstr>
      <vt:lpstr>Main Stakeholders of Property Taxation and Mass Valuation System</vt:lpstr>
      <vt:lpstr>Main Characteristics of Property Taxes in Lithuania </vt:lpstr>
      <vt:lpstr>Main Characteristics of Property Taxes in Lithuania </vt:lpstr>
      <vt:lpstr>  A Part of Immovable Property Tax in Municipality Budget    </vt:lpstr>
      <vt:lpstr>A Part of  Land Tax in Municipality Budget</vt:lpstr>
      <vt:lpstr>Slide 10</vt:lpstr>
      <vt:lpstr>Slide 11</vt:lpstr>
      <vt:lpstr>Slide 12</vt:lpstr>
      <vt:lpstr>Data for Mass Valuation</vt:lpstr>
      <vt:lpstr>Sales Data Collection</vt:lpstr>
      <vt:lpstr>Mass Valuation Process (1 year)</vt:lpstr>
      <vt:lpstr>Public Review and Appeals</vt:lpstr>
      <vt:lpstr>Statistics of Appeals</vt:lpstr>
      <vt:lpstr>Publication of Mass Valuation Results on the Internet (Open for Public)</vt:lpstr>
      <vt:lpstr>Visualisation of the Data from the Registers </vt:lpstr>
      <vt:lpstr>  </vt:lpstr>
      <vt:lpstr>Use of Real Property Mass Valuation Data and Values </vt:lpstr>
      <vt:lpstr>Main Features of Mass Valuation System </vt:lpstr>
      <vt:lpstr>Thank You For Attention</vt:lpstr>
    </vt:vector>
  </TitlesOfParts>
  <Company>virc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Albina Aleksienė</dc:creator>
  <cp:lastModifiedBy>Albina</cp:lastModifiedBy>
  <cp:revision>90</cp:revision>
  <cp:lastPrinted>2016-09-16T14:24:52Z</cp:lastPrinted>
  <dcterms:created xsi:type="dcterms:W3CDTF">2016-09-12T07:58:28Z</dcterms:created>
  <dcterms:modified xsi:type="dcterms:W3CDTF">2017-02-28T21:24:53Z</dcterms:modified>
</cp:coreProperties>
</file>