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 id="267" r:id="rId3"/>
    <p:sldId id="285" r:id="rId4"/>
    <p:sldId id="286" r:id="rId5"/>
    <p:sldId id="258" r:id="rId6"/>
    <p:sldId id="260" r:id="rId7"/>
    <p:sldId id="257" r:id="rId8"/>
    <p:sldId id="261" r:id="rId9"/>
    <p:sldId id="264" r:id="rId10"/>
    <p:sldId id="284" r:id="rId11"/>
    <p:sldId id="268" r:id="rId12"/>
    <p:sldId id="270" r:id="rId13"/>
    <p:sldId id="272" r:id="rId14"/>
    <p:sldId id="276" r:id="rId15"/>
    <p:sldId id="278" r:id="rId16"/>
    <p:sldId id="263" r:id="rId17"/>
    <p:sldId id="280" r:id="rId18"/>
    <p:sldId id="28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URAT CAKIR" initials="MC" lastIdx="0" clrIdx="0">
    <p:extLst>
      <p:ext uri="{19B8F6BF-5375-455C-9EA6-DF929625EA0E}">
        <p15:presenceInfo xmlns:p15="http://schemas.microsoft.com/office/powerpoint/2012/main" userId="S-1-5-21-1659004503-1957994488-725345543-981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al__ma_Sayfas_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al__ma_Sayfas_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al__ma_Sayfas_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al__ma_Sayfas_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_al__ma_Sayfas_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_al__ma_Sayfas_6.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r>
              <a:rPr lang="en-US" sz="3200" dirty="0" err="1">
                <a:latin typeface="Times New Roman" panose="02020603050405020304" pitchFamily="18" charset="0"/>
                <a:cs typeface="Times New Roman" panose="02020603050405020304" pitchFamily="18" charset="0"/>
              </a:rPr>
              <a:t>Taşınmazların</a:t>
            </a:r>
            <a:r>
              <a:rPr lang="tr-TR" sz="3200" dirty="0">
                <a:latin typeface="Times New Roman" panose="02020603050405020304" pitchFamily="18" charset="0"/>
                <a:cs typeface="Times New Roman" panose="02020603050405020304" pitchFamily="18" charset="0"/>
              </a:rPr>
              <a:t> Adet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Bazlı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Dağılımı</a:t>
            </a:r>
            <a:endParaRPr lang="en-US" sz="32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endParaRPr lang="tr-T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2001476377952755E-2"/>
          <c:y val="0.24741021397057655"/>
          <c:w val="0.5913544612331415"/>
          <c:h val="0.67132920258518558"/>
        </c:manualLayout>
      </c:layout>
      <c:pie3DChart>
        <c:varyColors val="1"/>
        <c:ser>
          <c:idx val="0"/>
          <c:order val="0"/>
          <c:tx>
            <c:strRef>
              <c:f>Sayfa1!$B$1</c:f>
              <c:strCache>
                <c:ptCount val="1"/>
                <c:pt idx="0">
                  <c:v>Taşınmazların Adet Bazlı Dağılımı </c:v>
                </c:pt>
              </c:strCache>
            </c:strRef>
          </c:tx>
          <c:explosion val="8"/>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dPt>
          <c:dLbls>
            <c:dLbl>
              <c:idx val="0"/>
              <c:layout>
                <c:manualLayout>
                  <c:x val="0.22446632436820083"/>
                  <c:y val="-0.11540684097504243"/>
                </c:manualLayout>
              </c:layout>
              <c:tx>
                <c:rich>
                  <a:bodyPr/>
                  <a:lstStyle/>
                  <a:p>
                    <a:fld id="{4AD2B71F-3915-4161-A26E-8A8A5D45F17A}" type="VALUE">
                      <a:rPr lang="en-US" sz="2400">
                        <a:latin typeface="Times New Roman" panose="02020603050405020304" pitchFamily="18" charset="0"/>
                        <a:cs typeface="Times New Roman" panose="02020603050405020304" pitchFamily="18" charset="0"/>
                      </a:rPr>
                      <a:pPr/>
                      <a:t>[DEĞER]</a:t>
                    </a:fld>
                    <a:endParaRPr lang="tr-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layout>
                <c:manualLayout>
                  <c:x val="-3.1139438249625839E-2"/>
                  <c:y val="-1.4529748400371596E-2"/>
                </c:manualLayout>
              </c:layout>
              <c:tx>
                <c:rich>
                  <a:bodyPr/>
                  <a:lstStyle/>
                  <a:p>
                    <a:fld id="{A69A1E2E-6DDB-4C5D-93E2-FE4AA42EF8E6}" type="VALUE">
                      <a:rPr lang="en-US" sz="2400">
                        <a:latin typeface="Times New Roman" panose="02020603050405020304" pitchFamily="18" charset="0"/>
                        <a:cs typeface="Times New Roman" panose="02020603050405020304" pitchFamily="18" charset="0"/>
                      </a:rPr>
                      <a:pPr/>
                      <a:t>[DEĞER]</a:t>
                    </a:fld>
                    <a:endParaRPr lang="tr-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layout>
                <c:manualLayout>
                  <c:x val="0.10843791899917307"/>
                  <c:y val="-1.4131235656348173E-2"/>
                </c:manualLayout>
              </c:layout>
              <c:tx>
                <c:rich>
                  <a:bodyPr rot="0" spcFirstLastPara="1" vertOverflow="ellipsis" vert="horz" wrap="square" lIns="38100" tIns="19050" rIns="38100" bIns="19050" anchor="ctr" anchorCtr="1">
                    <a:spAutoFit/>
                  </a:bodyPr>
                  <a:lstStyle/>
                  <a:p>
                    <a:pPr>
                      <a:defRPr sz="24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fld id="{48CD904F-6ACF-4E12-AFBF-A7EAD31C976C}" type="VALUE">
                      <a:rPr lang="en-US" sz="2400">
                        <a:latin typeface="Times New Roman" panose="02020603050405020304" pitchFamily="18" charset="0"/>
                        <a:cs typeface="Times New Roman" panose="02020603050405020304" pitchFamily="18" charset="0"/>
                      </a:rPr>
                      <a:pPr>
                        <a:defRPr sz="2400">
                          <a:latin typeface="Times New Roman" panose="02020603050405020304" pitchFamily="18" charset="0"/>
                          <a:cs typeface="Times New Roman" panose="02020603050405020304" pitchFamily="18" charset="0"/>
                        </a:defRPr>
                      </a:pPr>
                      <a:t>[DEĞER]</a:t>
                    </a:fld>
                    <a:endParaRPr lang="tr-TR"/>
                  </a:p>
                </c:rich>
              </c:tx>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bestFit"/>
            <c:showLegendKey val="0"/>
            <c:showVal val="1"/>
            <c:showCatName val="0"/>
            <c:showSerName val="0"/>
            <c:showPercent val="0"/>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Sayfa1!$A$2:$A$4</c:f>
              <c:strCache>
                <c:ptCount val="3"/>
                <c:pt idx="0">
                  <c:v>Tescilli</c:v>
                </c:pt>
                <c:pt idx="1">
                  <c:v>DHTA-İşleme Alınmış</c:v>
                </c:pt>
                <c:pt idx="2">
                  <c:v>İlişikli</c:v>
                </c:pt>
              </c:strCache>
            </c:strRef>
          </c:cat>
          <c:val>
            <c:numRef>
              <c:f>Sayfa1!$B$2:$B$4</c:f>
              <c:numCache>
                <c:formatCode>#,##0</c:formatCode>
                <c:ptCount val="3"/>
                <c:pt idx="0">
                  <c:v>3782989</c:v>
                </c:pt>
                <c:pt idx="1">
                  <c:v>100151</c:v>
                </c:pt>
                <c:pt idx="2">
                  <c:v>97547</c:v>
                </c:pt>
              </c:numCache>
            </c:numRef>
          </c:val>
        </c:ser>
        <c:dLbls>
          <c:dLblPos val="bestFit"/>
          <c:showLegendKey val="0"/>
          <c:showVal val="1"/>
          <c:showCatName val="0"/>
          <c:showSerName val="0"/>
          <c:showPercent val="0"/>
          <c:showBubbleSize val="0"/>
          <c:showLeaderLines val="1"/>
        </c:dLbls>
      </c:pie3DChart>
      <c:spPr>
        <a:noFill/>
        <a:ln>
          <a:noFill/>
        </a:ln>
        <a:effectLst/>
      </c:spPr>
    </c:plotArea>
    <c:legend>
      <c:legendPos val="b"/>
      <c:layout>
        <c:manualLayout>
          <c:xMode val="edge"/>
          <c:yMode val="edge"/>
          <c:x val="0.62659259960481051"/>
          <c:y val="0.34914076248771692"/>
          <c:w val="0.35334833791584175"/>
          <c:h val="4.359755666339409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r>
              <a:rPr lang="tr-TR" sz="2800" dirty="0">
                <a:latin typeface="Times New Roman" panose="02020603050405020304" pitchFamily="18" charset="0"/>
                <a:cs typeface="Times New Roman" panose="02020603050405020304" pitchFamily="18" charset="0"/>
              </a:rPr>
              <a:t>Tescilli Taşınmazların Cinslerine Göre </a:t>
            </a:r>
            <a:r>
              <a:rPr lang="tr-TR" sz="2800" dirty="0" smtClean="0">
                <a:latin typeface="Times New Roman" panose="02020603050405020304" pitchFamily="18" charset="0"/>
                <a:cs typeface="Times New Roman" panose="02020603050405020304" pitchFamily="18" charset="0"/>
              </a:rPr>
              <a:t>Dağılımı (Adet)</a:t>
            </a:r>
            <a:endParaRPr lang="en-US" sz="2800" dirty="0">
              <a:latin typeface="Times New Roman" panose="02020603050405020304" pitchFamily="18" charset="0"/>
              <a:cs typeface="Times New Roman" panose="02020603050405020304" pitchFamily="18" charset="0"/>
            </a:endParaRPr>
          </a:p>
        </c:rich>
      </c:tx>
      <c:layout>
        <c:manualLayout>
          <c:xMode val="edge"/>
          <c:yMode val="edge"/>
          <c:x val="0.12828125000000001"/>
          <c:y val="2.5925925925925925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endParaRPr lang="tr-TR"/>
        </a:p>
      </c:txPr>
    </c:title>
    <c:autoTitleDeleted val="0"/>
    <c:plotArea>
      <c:layout>
        <c:manualLayout>
          <c:layoutTarget val="inner"/>
          <c:xMode val="edge"/>
          <c:yMode val="edge"/>
          <c:x val="9.3852772309711285E-2"/>
          <c:y val="0.14636118401866435"/>
          <c:w val="0.86448056102362203"/>
          <c:h val="0.71813750364537765"/>
        </c:manualLayout>
      </c:layout>
      <c:barChart>
        <c:barDir val="col"/>
        <c:grouping val="clustered"/>
        <c:varyColors val="0"/>
        <c:ser>
          <c:idx val="0"/>
          <c:order val="0"/>
          <c:tx>
            <c:strRef>
              <c:f>Sayfa1!$B$1</c:f>
              <c:strCache>
                <c:ptCount val="1"/>
                <c:pt idx="0">
                  <c:v>Adet</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tx>
                <c:rich>
                  <a:bodyPr/>
                  <a:lstStyle/>
                  <a:p>
                    <a:fld id="{15CC9B68-399B-4AC9-8581-3A47F24D6D44}"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fld id="{464F4077-2BF5-4444-A88A-1EDF0BB1F7CD}"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fld id="{9CE074B7-1751-491A-84BA-A5D8E048E18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tx>
                <c:rich>
                  <a:bodyPr/>
                  <a:lstStyle/>
                  <a:p>
                    <a:fld id="{7832FD02-9F50-4674-8F49-E11F4B6A143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4"/>
              <c:tx>
                <c:rich>
                  <a:bodyPr/>
                  <a:lstStyle/>
                  <a:p>
                    <a:fld id="{C0D3C168-18A3-44DC-AAB9-73F4DCE0E8FC}"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5"/>
              <c:tx>
                <c:rich>
                  <a:bodyPr/>
                  <a:lstStyle/>
                  <a:p>
                    <a:fld id="{762EFA9B-B471-4F13-8D60-4B7416AF721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6"/>
              <c:tx>
                <c:rich>
                  <a:bodyPr/>
                  <a:lstStyle/>
                  <a:p>
                    <a:fld id="{57BCDBC1-5943-42B0-8CDA-4A7EE426246F}"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Sayfa1!$A$2:$A$8</c:f>
              <c:strCache>
                <c:ptCount val="7"/>
                <c:pt idx="0">
                  <c:v>Tarla</c:v>
                </c:pt>
                <c:pt idx="1">
                  <c:v>Arazi</c:v>
                </c:pt>
                <c:pt idx="2">
                  <c:v>Arsa</c:v>
                </c:pt>
                <c:pt idx="3">
                  <c:v>Orman</c:v>
                </c:pt>
                <c:pt idx="4">
                  <c:v>Bağ-Bahçe</c:v>
                </c:pt>
                <c:pt idx="5">
                  <c:v>Bina</c:v>
                </c:pt>
                <c:pt idx="6">
                  <c:v>Diğer</c:v>
                </c:pt>
              </c:strCache>
            </c:strRef>
          </c:cat>
          <c:val>
            <c:numRef>
              <c:f>Sayfa1!$B$2:$B$8</c:f>
              <c:numCache>
                <c:formatCode>#,##0</c:formatCode>
                <c:ptCount val="7"/>
                <c:pt idx="0">
                  <c:v>1378035</c:v>
                </c:pt>
                <c:pt idx="1">
                  <c:v>940157</c:v>
                </c:pt>
                <c:pt idx="2">
                  <c:v>461948</c:v>
                </c:pt>
                <c:pt idx="3">
                  <c:v>439926</c:v>
                </c:pt>
                <c:pt idx="4">
                  <c:v>238919</c:v>
                </c:pt>
                <c:pt idx="5">
                  <c:v>168773</c:v>
                </c:pt>
                <c:pt idx="6">
                  <c:v>155231</c:v>
                </c:pt>
              </c:numCache>
            </c:numRef>
          </c:val>
        </c:ser>
        <c:dLbls>
          <c:dLblPos val="outEnd"/>
          <c:showLegendKey val="0"/>
          <c:showVal val="1"/>
          <c:showCatName val="0"/>
          <c:showSerName val="0"/>
          <c:showPercent val="0"/>
          <c:showBubbleSize val="0"/>
        </c:dLbls>
        <c:gapWidth val="100"/>
        <c:overlap val="-24"/>
        <c:axId val="213187072"/>
        <c:axId val="213187632"/>
      </c:barChart>
      <c:catAx>
        <c:axId val="21318707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8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3187632"/>
        <c:crosses val="autoZero"/>
        <c:auto val="1"/>
        <c:lblAlgn val="ctr"/>
        <c:lblOffset val="100"/>
        <c:noMultiLvlLbl val="0"/>
      </c:catAx>
      <c:valAx>
        <c:axId val="213187632"/>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3187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tr-T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r>
              <a:rPr lang="en-US" sz="3200" dirty="0" err="1">
                <a:latin typeface="Times New Roman" panose="02020603050405020304" pitchFamily="18" charset="0"/>
                <a:cs typeface="Times New Roman" panose="02020603050405020304" pitchFamily="18" charset="0"/>
              </a:rPr>
              <a:t>Taşınmazların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Yüzölçüm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Bazlı</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Dağılımı</a:t>
            </a:r>
            <a:r>
              <a:rPr lang="en-US" sz="3200"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(m²)</a:t>
            </a:r>
            <a:endParaRPr lang="en-US" sz="32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endParaRPr lang="tr-T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2.2001476377952755E-2"/>
          <c:y val="0.24741021397057655"/>
          <c:w val="0.5913544612331415"/>
          <c:h val="0.67132920258518558"/>
        </c:manualLayout>
      </c:layout>
      <c:pie3DChart>
        <c:varyColors val="1"/>
        <c:ser>
          <c:idx val="0"/>
          <c:order val="0"/>
          <c:tx>
            <c:strRef>
              <c:f>Sayfa1!$B$1</c:f>
              <c:strCache>
                <c:ptCount val="1"/>
                <c:pt idx="0">
                  <c:v>Taşınmazların Yüzölçüm (m2) Bazlı Dağılımı </c:v>
                </c:pt>
              </c:strCache>
            </c:strRef>
          </c:tx>
          <c:explosion val="8"/>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dPt>
          <c:dLbls>
            <c:dLbl>
              <c:idx val="0"/>
              <c:layout>
                <c:manualLayout>
                  <c:x val="0.18940946435445083"/>
                  <c:y val="-0.12096237970253718"/>
                </c:manualLayout>
              </c:layout>
              <c:tx>
                <c:rich>
                  <a:bodyPr/>
                  <a:lstStyle/>
                  <a:p>
                    <a:fld id="{4AD2B71F-3915-4161-A26E-8A8A5D45F17A}" type="VALUE">
                      <a:rPr lang="en-US" sz="2400">
                        <a:latin typeface="Times New Roman" panose="02020603050405020304" pitchFamily="18" charset="0"/>
                        <a:cs typeface="Times New Roman" panose="02020603050405020304" pitchFamily="18" charset="0"/>
                      </a:rPr>
                      <a:pPr/>
                      <a:t>[DEĞER]</a:t>
                    </a:fld>
                    <a:endParaRPr lang="tr-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layout>
                <c:manualLayout>
                  <c:x val="-3.1139438249625839E-2"/>
                  <c:y val="-1.4529748400371596E-2"/>
                </c:manualLayout>
              </c:layout>
              <c:tx>
                <c:rich>
                  <a:bodyPr/>
                  <a:lstStyle/>
                  <a:p>
                    <a:fld id="{A69A1E2E-6DDB-4C5D-93E2-FE4AA42EF8E6}" type="VALUE">
                      <a:rPr lang="en-US" sz="2400">
                        <a:latin typeface="Times New Roman" panose="02020603050405020304" pitchFamily="18" charset="0"/>
                        <a:cs typeface="Times New Roman" panose="02020603050405020304" pitchFamily="18" charset="0"/>
                      </a:rPr>
                      <a:pPr/>
                      <a:t>[DEĞER]</a:t>
                    </a:fld>
                    <a:endParaRPr lang="tr-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layout>
                <c:manualLayout>
                  <c:x val="0.14452592268683456"/>
                  <c:y val="-2.709420050950722E-2"/>
                </c:manualLayout>
              </c:layout>
              <c:tx>
                <c:rich>
                  <a:bodyPr/>
                  <a:lstStyle/>
                  <a:p>
                    <a:fld id="{48CD904F-6ACF-4E12-AFBF-A7EAD31C976C}" type="VALUE">
                      <a:rPr lang="en-US" sz="2400">
                        <a:latin typeface="Times New Roman" panose="02020603050405020304" pitchFamily="18" charset="0"/>
                        <a:cs typeface="Times New Roman" panose="02020603050405020304" pitchFamily="18" charset="0"/>
                      </a:rPr>
                      <a:pPr/>
                      <a:t>[DEĞER]</a:t>
                    </a:fld>
                    <a:endParaRPr lang="tr-T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bestFit"/>
            <c:showLegendKey val="0"/>
            <c:showVal val="1"/>
            <c:showCatName val="0"/>
            <c:showSerName val="0"/>
            <c:showPercent val="0"/>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Sayfa1!$A$2:$A$4</c:f>
              <c:strCache>
                <c:ptCount val="3"/>
                <c:pt idx="0">
                  <c:v>Tescilli</c:v>
                </c:pt>
                <c:pt idx="1">
                  <c:v>DHTA-İşleme Alınmış</c:v>
                </c:pt>
                <c:pt idx="2">
                  <c:v>İlişikli</c:v>
                </c:pt>
              </c:strCache>
            </c:strRef>
          </c:cat>
          <c:val>
            <c:numRef>
              <c:f>Sayfa1!$B$2:$B$4</c:f>
              <c:numCache>
                <c:formatCode>#,##0</c:formatCode>
                <c:ptCount val="3"/>
                <c:pt idx="0">
                  <c:v>234687910516</c:v>
                </c:pt>
                <c:pt idx="1">
                  <c:v>18219256260</c:v>
                </c:pt>
                <c:pt idx="2">
                  <c:v>6679731820</c:v>
                </c:pt>
              </c:numCache>
            </c:numRef>
          </c:val>
        </c:ser>
        <c:dLbls>
          <c:dLblPos val="bestFit"/>
          <c:showLegendKey val="0"/>
          <c:showVal val="1"/>
          <c:showCatName val="0"/>
          <c:showSerName val="0"/>
          <c:showPercent val="0"/>
          <c:showBubbleSize val="0"/>
          <c:showLeaderLines val="1"/>
        </c:dLbls>
      </c:pie3DChart>
      <c:spPr>
        <a:noFill/>
        <a:ln>
          <a:noFill/>
        </a:ln>
        <a:effectLst/>
      </c:spPr>
    </c:plotArea>
    <c:legend>
      <c:legendPos val="b"/>
      <c:layout>
        <c:manualLayout>
          <c:xMode val="edge"/>
          <c:yMode val="edge"/>
          <c:x val="0.61734490659590557"/>
          <c:y val="0.37940279664666032"/>
          <c:w val="0.35334833791584175"/>
          <c:h val="4.359755666339409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tr-T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r>
              <a:rPr lang="tr-TR" sz="2800" dirty="0" smtClean="0">
                <a:latin typeface="Times New Roman" panose="02020603050405020304" pitchFamily="18" charset="0"/>
                <a:cs typeface="Times New Roman" panose="02020603050405020304" pitchFamily="18" charset="0"/>
              </a:rPr>
              <a:t>Tescilli Taşınmazların Cinslerine Göre Dağılımı (m²)</a:t>
            </a:r>
            <a:endParaRPr lang="en-US" sz="2800"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4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endParaRPr lang="tr-TR"/>
        </a:p>
      </c:txPr>
    </c:title>
    <c:autoTitleDeleted val="0"/>
    <c:plotArea>
      <c:layout>
        <c:manualLayout>
          <c:layoutTarget val="inner"/>
          <c:xMode val="edge"/>
          <c:yMode val="edge"/>
          <c:x val="0.1150916994750656"/>
          <c:y val="0.10967133275007293"/>
          <c:w val="0.83699163385826791"/>
          <c:h val="0.76442607174103239"/>
        </c:manualLayout>
      </c:layout>
      <c:barChart>
        <c:barDir val="col"/>
        <c:grouping val="clustered"/>
        <c:varyColors val="0"/>
        <c:ser>
          <c:idx val="0"/>
          <c:order val="0"/>
          <c:tx>
            <c:strRef>
              <c:f>Sayfa1!$B$1</c:f>
              <c:strCache>
                <c:ptCount val="1"/>
                <c:pt idx="0">
                  <c:v>Yüzölçüm</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Sayfa1!$A$2:$A$8</c:f>
              <c:strCache>
                <c:ptCount val="7"/>
                <c:pt idx="0">
                  <c:v>Tarla</c:v>
                </c:pt>
                <c:pt idx="1">
                  <c:v>Arazi</c:v>
                </c:pt>
                <c:pt idx="2">
                  <c:v>Arsa</c:v>
                </c:pt>
                <c:pt idx="3">
                  <c:v>Orman</c:v>
                </c:pt>
                <c:pt idx="4">
                  <c:v>Bağ-Bahçe</c:v>
                </c:pt>
                <c:pt idx="5">
                  <c:v>Bina</c:v>
                </c:pt>
                <c:pt idx="6">
                  <c:v>Diğer</c:v>
                </c:pt>
              </c:strCache>
            </c:strRef>
          </c:cat>
          <c:val>
            <c:numRef>
              <c:f>Sayfa1!$B$2:$B$8</c:f>
              <c:numCache>
                <c:formatCode>#,##0</c:formatCode>
                <c:ptCount val="7"/>
                <c:pt idx="0">
                  <c:v>17199759291</c:v>
                </c:pt>
                <c:pt idx="1">
                  <c:v>31662378872</c:v>
                </c:pt>
                <c:pt idx="2">
                  <c:v>1778039001</c:v>
                </c:pt>
                <c:pt idx="3">
                  <c:v>176342975986</c:v>
                </c:pt>
                <c:pt idx="4">
                  <c:v>1142608658</c:v>
                </c:pt>
                <c:pt idx="5">
                  <c:v>759996338</c:v>
                </c:pt>
                <c:pt idx="6">
                  <c:v>5802152370</c:v>
                </c:pt>
              </c:numCache>
            </c:numRef>
          </c:val>
        </c:ser>
        <c:dLbls>
          <c:dLblPos val="outEnd"/>
          <c:showLegendKey val="0"/>
          <c:showVal val="1"/>
          <c:showCatName val="0"/>
          <c:showSerName val="0"/>
          <c:showPercent val="0"/>
          <c:showBubbleSize val="0"/>
        </c:dLbls>
        <c:gapWidth val="100"/>
        <c:overlap val="-24"/>
        <c:axId val="211073296"/>
        <c:axId val="211073856"/>
      </c:barChart>
      <c:catAx>
        <c:axId val="21107329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8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1073856"/>
        <c:crosses val="autoZero"/>
        <c:auto val="1"/>
        <c:lblAlgn val="ctr"/>
        <c:lblOffset val="100"/>
        <c:noMultiLvlLbl val="0"/>
      </c:catAx>
      <c:valAx>
        <c:axId val="211073856"/>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1073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tr-T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r>
              <a:rPr lang="tr-TR" sz="2800" dirty="0" smtClean="0">
                <a:latin typeface="Times New Roman" panose="02020603050405020304" pitchFamily="18" charset="0"/>
                <a:cs typeface="Times New Roman" panose="02020603050405020304" pitchFamily="18" charset="0"/>
              </a:rPr>
              <a:t>Yıllar İtibarıyla Taşınmaz Satış Adedi</a:t>
            </a:r>
            <a:endParaRPr lang="en-US" sz="2800" dirty="0">
              <a:latin typeface="Times New Roman" panose="02020603050405020304" pitchFamily="18" charset="0"/>
              <a:cs typeface="Times New Roman" panose="02020603050405020304" pitchFamily="18" charset="0"/>
            </a:endParaRPr>
          </a:p>
        </c:rich>
      </c:tx>
      <c:layout>
        <c:manualLayout>
          <c:xMode val="edge"/>
          <c:yMode val="edge"/>
          <c:x val="0.21578125000000001"/>
          <c:y val="2.7777777777777776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endParaRPr lang="tr-TR"/>
        </a:p>
      </c:txPr>
    </c:title>
    <c:autoTitleDeleted val="0"/>
    <c:plotArea>
      <c:layout>
        <c:manualLayout>
          <c:layoutTarget val="inner"/>
          <c:xMode val="edge"/>
          <c:yMode val="edge"/>
          <c:x val="9.3852772309711285E-2"/>
          <c:y val="0.14636118401866435"/>
          <c:w val="0.86448056102362203"/>
          <c:h val="0.71813750364537765"/>
        </c:manualLayout>
      </c:layout>
      <c:barChart>
        <c:barDir val="col"/>
        <c:grouping val="clustered"/>
        <c:varyColors val="0"/>
        <c:ser>
          <c:idx val="0"/>
          <c:order val="0"/>
          <c:tx>
            <c:strRef>
              <c:f>Sayfa1!$B$1</c:f>
              <c:strCache>
                <c:ptCount val="1"/>
                <c:pt idx="0">
                  <c:v>Adet</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tx>
                <c:rich>
                  <a:bodyPr/>
                  <a:lstStyle/>
                  <a:p>
                    <a:fld id="{15CC9B68-399B-4AC9-8581-3A47F24D6D44}"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fld id="{464F4077-2BF5-4444-A88A-1EDF0BB1F7CD}"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fld id="{9CE074B7-1751-491A-84BA-A5D8E048E18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tx>
                <c:rich>
                  <a:bodyPr/>
                  <a:lstStyle/>
                  <a:p>
                    <a:fld id="{7832FD02-9F50-4674-8F49-E11F4B6A143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4"/>
              <c:tx>
                <c:rich>
                  <a:bodyPr/>
                  <a:lstStyle/>
                  <a:p>
                    <a:fld id="{C0D3C168-18A3-44DC-AAB9-73F4DCE0E8FC}"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numRef>
              <c:f>Sayfa1!$A$2:$A$6</c:f>
              <c:numCache>
                <c:formatCode>General</c:formatCode>
                <c:ptCount val="5"/>
                <c:pt idx="0">
                  <c:v>2013</c:v>
                </c:pt>
                <c:pt idx="1">
                  <c:v>2014</c:v>
                </c:pt>
                <c:pt idx="2">
                  <c:v>2015</c:v>
                </c:pt>
                <c:pt idx="3">
                  <c:v>2016</c:v>
                </c:pt>
                <c:pt idx="4">
                  <c:v>2017</c:v>
                </c:pt>
              </c:numCache>
            </c:numRef>
          </c:cat>
          <c:val>
            <c:numRef>
              <c:f>Sayfa1!$B$2:$B$6</c:f>
              <c:numCache>
                <c:formatCode>#,##0</c:formatCode>
                <c:ptCount val="5"/>
                <c:pt idx="0">
                  <c:v>7488</c:v>
                </c:pt>
                <c:pt idx="1">
                  <c:v>9047</c:v>
                </c:pt>
                <c:pt idx="2">
                  <c:v>6231</c:v>
                </c:pt>
                <c:pt idx="3">
                  <c:v>5222</c:v>
                </c:pt>
                <c:pt idx="4">
                  <c:v>51</c:v>
                </c:pt>
              </c:numCache>
            </c:numRef>
          </c:val>
        </c:ser>
        <c:dLbls>
          <c:dLblPos val="outEnd"/>
          <c:showLegendKey val="0"/>
          <c:showVal val="1"/>
          <c:showCatName val="0"/>
          <c:showSerName val="0"/>
          <c:showPercent val="0"/>
          <c:showBubbleSize val="0"/>
        </c:dLbls>
        <c:gapWidth val="100"/>
        <c:overlap val="-24"/>
        <c:axId val="214725376"/>
        <c:axId val="214725936"/>
      </c:barChart>
      <c:catAx>
        <c:axId val="21472537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8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4725936"/>
        <c:crosses val="autoZero"/>
        <c:auto val="1"/>
        <c:lblAlgn val="ctr"/>
        <c:lblOffset val="100"/>
        <c:noMultiLvlLbl val="0"/>
      </c:catAx>
      <c:valAx>
        <c:axId val="214725936"/>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4725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tr-T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r>
              <a:rPr lang="tr-TR" sz="2800" dirty="0" smtClean="0">
                <a:latin typeface="Times New Roman" panose="02020603050405020304" pitchFamily="18" charset="0"/>
                <a:cs typeface="Times New Roman" panose="02020603050405020304" pitchFamily="18" charset="0"/>
              </a:rPr>
              <a:t>Yıllar İtibarıyla Satılan Taşınmaz Yüzölçümü (m²)</a:t>
            </a:r>
            <a:endParaRPr lang="en-US" sz="2800" dirty="0">
              <a:latin typeface="Times New Roman" panose="02020603050405020304" pitchFamily="18" charset="0"/>
              <a:cs typeface="Times New Roman" panose="02020603050405020304" pitchFamily="18" charset="0"/>
            </a:endParaRPr>
          </a:p>
        </c:rich>
      </c:tx>
      <c:layout>
        <c:manualLayout>
          <c:xMode val="edge"/>
          <c:yMode val="edge"/>
          <c:x val="0.15953125000000001"/>
          <c:y val="2.5925925925925925E-2"/>
        </c:manualLayout>
      </c:layout>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Times New Roman" panose="02020603050405020304" pitchFamily="18" charset="0"/>
              <a:ea typeface="+mn-ea"/>
              <a:cs typeface="Times New Roman" panose="02020603050405020304" pitchFamily="18" charset="0"/>
            </a:defRPr>
          </a:pPr>
          <a:endParaRPr lang="tr-TR"/>
        </a:p>
      </c:txPr>
    </c:title>
    <c:autoTitleDeleted val="0"/>
    <c:plotArea>
      <c:layout>
        <c:manualLayout>
          <c:layoutTarget val="inner"/>
          <c:xMode val="edge"/>
          <c:yMode val="edge"/>
          <c:x val="9.3852772309711285E-2"/>
          <c:y val="0.14636118401866435"/>
          <c:w val="0.86448056102362203"/>
          <c:h val="0.71813750364537765"/>
        </c:manualLayout>
      </c:layout>
      <c:barChart>
        <c:barDir val="col"/>
        <c:grouping val="clustered"/>
        <c:varyColors val="0"/>
        <c:ser>
          <c:idx val="0"/>
          <c:order val="0"/>
          <c:tx>
            <c:strRef>
              <c:f>Sayfa1!$B$1</c:f>
              <c:strCache>
                <c:ptCount val="1"/>
                <c:pt idx="0">
                  <c:v>Yüzölçüm</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tx>
                <c:rich>
                  <a:bodyPr/>
                  <a:lstStyle/>
                  <a:p>
                    <a:fld id="{15CC9B68-399B-4AC9-8581-3A47F24D6D44}"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1"/>
              <c:tx>
                <c:rich>
                  <a:bodyPr/>
                  <a:lstStyle/>
                  <a:p>
                    <a:fld id="{464F4077-2BF5-4444-A88A-1EDF0BB1F7CD}"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2"/>
              <c:tx>
                <c:rich>
                  <a:bodyPr/>
                  <a:lstStyle/>
                  <a:p>
                    <a:fld id="{9CE074B7-1751-491A-84BA-A5D8E048E18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3"/>
              <c:tx>
                <c:rich>
                  <a:bodyPr/>
                  <a:lstStyle/>
                  <a:p>
                    <a:fld id="{7832FD02-9F50-4674-8F49-E11F4B6A1438}"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dLbl>
              <c:idx val="4"/>
              <c:tx>
                <c:rich>
                  <a:bodyPr/>
                  <a:lstStyle/>
                  <a:p>
                    <a:fld id="{C0D3C168-18A3-44DC-AAB9-73F4DCE0E8FC}" type="VALUE">
                      <a:rPr lang="en-US" sz="2000"/>
                      <a:pPr/>
                      <a:t>[DEĞER]</a:t>
                    </a:fld>
                    <a:endParaRPr lang="tr-T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numRef>
              <c:f>Sayfa1!$A$2:$A$6</c:f>
              <c:numCache>
                <c:formatCode>General</c:formatCode>
                <c:ptCount val="5"/>
                <c:pt idx="0">
                  <c:v>2013</c:v>
                </c:pt>
                <c:pt idx="1">
                  <c:v>2014</c:v>
                </c:pt>
                <c:pt idx="2">
                  <c:v>2015</c:v>
                </c:pt>
                <c:pt idx="3">
                  <c:v>2016</c:v>
                </c:pt>
                <c:pt idx="4">
                  <c:v>2017</c:v>
                </c:pt>
              </c:numCache>
            </c:numRef>
          </c:cat>
          <c:val>
            <c:numRef>
              <c:f>Sayfa1!$B$2:$B$6</c:f>
              <c:numCache>
                <c:formatCode>#,##0</c:formatCode>
                <c:ptCount val="5"/>
                <c:pt idx="0">
                  <c:v>19021902</c:v>
                </c:pt>
                <c:pt idx="1">
                  <c:v>15290578</c:v>
                </c:pt>
                <c:pt idx="2">
                  <c:v>12724743</c:v>
                </c:pt>
                <c:pt idx="3">
                  <c:v>8957769</c:v>
                </c:pt>
                <c:pt idx="4">
                  <c:v>309125</c:v>
                </c:pt>
              </c:numCache>
            </c:numRef>
          </c:val>
        </c:ser>
        <c:dLbls>
          <c:dLblPos val="outEnd"/>
          <c:showLegendKey val="0"/>
          <c:showVal val="1"/>
          <c:showCatName val="0"/>
          <c:showSerName val="0"/>
          <c:showPercent val="0"/>
          <c:showBubbleSize val="0"/>
        </c:dLbls>
        <c:gapWidth val="100"/>
        <c:overlap val="-24"/>
        <c:axId val="215441424"/>
        <c:axId val="215441984"/>
      </c:barChart>
      <c:catAx>
        <c:axId val="215441424"/>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800"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5441984"/>
        <c:crosses val="autoZero"/>
        <c:auto val="1"/>
        <c:lblAlgn val="ctr"/>
        <c:lblOffset val="100"/>
        <c:noMultiLvlLbl val="0"/>
      </c:catAx>
      <c:valAx>
        <c:axId val="215441984"/>
        <c:scaling>
          <c:orientation val="minMax"/>
        </c:scaling>
        <c:delete val="0"/>
        <c:axPos val="l"/>
        <c:majorGridlines>
          <c:spPr>
            <a:ln w="9525" cap="flat" cmpd="sng" algn="ctr">
              <a:solidFill>
                <a:schemeClr val="lt1">
                  <a:lumMod val="95000"/>
                  <a:alpha val="10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crossAx val="215441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Times New Roman" panose="02020603050405020304" pitchFamily="18" charset="0"/>
              <a:ea typeface="+mn-ea"/>
              <a:cs typeface="Times New Roman" panose="02020603050405020304" pitchFamily="18" charset="0"/>
            </a:defRPr>
          </a:pPr>
          <a:endParaRPr lang="tr-T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8">
  <a:schemeClr val="accent5"/>
</cs:colorStyle>
</file>

<file path=ppt/charts/colors5.xml><?xml version="1.0" encoding="utf-8"?>
<cs:colorStyle xmlns:cs="http://schemas.microsoft.com/office/drawing/2012/chartStyle" xmlns:a="http://schemas.openxmlformats.org/drawingml/2006/main" meth="withinLinear" id="18">
  <a:schemeClr val="accent5"/>
</cs:colorStyle>
</file>

<file path=ppt/charts/colors6.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2540CF-3F7C-43FC-929B-031BE28BC324}" type="doc">
      <dgm:prSet loTypeId="urn:microsoft.com/office/officeart/2005/8/layout/vProcess5" loCatId="process" qsTypeId="urn:microsoft.com/office/officeart/2005/8/quickstyle/3d3" qsCatId="3D" csTypeId="urn:microsoft.com/office/officeart/2005/8/colors/accent1_2" csCatId="accent1" phldr="1"/>
      <dgm:spPr/>
      <dgm:t>
        <a:bodyPr/>
        <a:lstStyle/>
        <a:p>
          <a:endParaRPr lang="tr-TR"/>
        </a:p>
      </dgm:t>
    </dgm:pt>
    <dgm:pt modelId="{213AC892-A7C4-4F89-B76E-91DBA513ECC0}">
      <dgm:prSet phldrT="[Metin]"/>
      <dgm:spPr/>
      <dgm:t>
        <a:bodyPr/>
        <a:lstStyle/>
        <a:p>
          <a:r>
            <a:rPr lang="tr-TR" b="1" dirty="0" smtClean="0">
              <a:solidFill>
                <a:schemeClr val="tx1"/>
              </a:solidFill>
              <a:latin typeface="Times New Roman" panose="02020603050405020304" pitchFamily="18" charset="0"/>
              <a:cs typeface="Times New Roman" panose="02020603050405020304" pitchFamily="18" charset="0"/>
            </a:rPr>
            <a:t>Ön Hazırlık</a:t>
          </a:r>
          <a:endParaRPr lang="tr-TR" b="1" dirty="0">
            <a:solidFill>
              <a:schemeClr val="tx1"/>
            </a:solidFill>
            <a:latin typeface="Times New Roman" panose="02020603050405020304" pitchFamily="18" charset="0"/>
            <a:cs typeface="Times New Roman" panose="02020603050405020304" pitchFamily="18" charset="0"/>
          </a:endParaRPr>
        </a:p>
      </dgm:t>
    </dgm:pt>
    <dgm:pt modelId="{F4C75363-234C-4FAB-90BC-1F743DB9B348}" type="parTrans" cxnId="{1F6D39F2-134B-48FE-82EF-E45785038D1A}">
      <dgm:prSet/>
      <dgm:spPr/>
      <dgm:t>
        <a:bodyPr/>
        <a:lstStyle/>
        <a:p>
          <a:endParaRPr lang="tr-TR"/>
        </a:p>
      </dgm:t>
    </dgm:pt>
    <dgm:pt modelId="{BF3B4D82-41A5-4E93-87ED-D3F8B3697BF6}" type="sibTrans" cxnId="{1F6D39F2-134B-48FE-82EF-E45785038D1A}">
      <dgm:prSet/>
      <dgm:spPr/>
      <dgm:t>
        <a:bodyPr/>
        <a:lstStyle/>
        <a:p>
          <a:endParaRPr lang="tr-TR"/>
        </a:p>
      </dgm:t>
    </dgm:pt>
    <dgm:pt modelId="{60F93D1F-62F9-4D14-803A-7CED443F73A8}">
      <dgm:prSet phldrT="[Metin]"/>
      <dgm:spPr/>
      <dgm:t>
        <a:bodyPr/>
        <a:lstStyle/>
        <a:p>
          <a:r>
            <a:rPr lang="tr-TR" b="1" dirty="0" smtClean="0">
              <a:solidFill>
                <a:schemeClr val="tx1"/>
              </a:solidFill>
              <a:latin typeface="Times New Roman" panose="02020603050405020304" pitchFamily="18" charset="0"/>
              <a:cs typeface="Times New Roman" panose="02020603050405020304" pitchFamily="18" charset="0"/>
            </a:rPr>
            <a:t>Saha Çalışması</a:t>
          </a:r>
          <a:endParaRPr lang="tr-TR" b="1" dirty="0">
            <a:solidFill>
              <a:schemeClr val="tx1"/>
            </a:solidFill>
            <a:latin typeface="Times New Roman" panose="02020603050405020304" pitchFamily="18" charset="0"/>
            <a:cs typeface="Times New Roman" panose="02020603050405020304" pitchFamily="18" charset="0"/>
          </a:endParaRPr>
        </a:p>
      </dgm:t>
    </dgm:pt>
    <dgm:pt modelId="{D090552B-3C13-4D68-B092-3A1422388A20}" type="parTrans" cxnId="{BBB1DA04-430E-4D7E-8DF8-ED1CDA3329EE}">
      <dgm:prSet/>
      <dgm:spPr/>
      <dgm:t>
        <a:bodyPr/>
        <a:lstStyle/>
        <a:p>
          <a:endParaRPr lang="tr-TR"/>
        </a:p>
      </dgm:t>
    </dgm:pt>
    <dgm:pt modelId="{EB414CC6-FD16-43D2-B943-1EE8BA1E5E31}" type="sibTrans" cxnId="{BBB1DA04-430E-4D7E-8DF8-ED1CDA3329EE}">
      <dgm:prSet/>
      <dgm:spPr/>
      <dgm:t>
        <a:bodyPr/>
        <a:lstStyle/>
        <a:p>
          <a:endParaRPr lang="tr-TR"/>
        </a:p>
      </dgm:t>
    </dgm:pt>
    <dgm:pt modelId="{0FD5ED13-EFF2-4423-A68B-DB6719E95127}">
      <dgm:prSet phldrT="[Metin]"/>
      <dgm:spPr/>
      <dgm:t>
        <a:bodyPr/>
        <a:lstStyle/>
        <a:p>
          <a:r>
            <a:rPr lang="tr-TR" b="1" dirty="0" smtClean="0">
              <a:solidFill>
                <a:schemeClr val="tx1"/>
              </a:solidFill>
              <a:latin typeface="Times New Roman" panose="02020603050405020304" pitchFamily="18" charset="0"/>
              <a:cs typeface="Times New Roman" panose="02020603050405020304" pitchFamily="18" charset="0"/>
            </a:rPr>
            <a:t>En Etkin ve Verimli Kullanım Analizi</a:t>
          </a:r>
          <a:endParaRPr lang="tr-TR" b="1" dirty="0">
            <a:solidFill>
              <a:schemeClr val="tx1"/>
            </a:solidFill>
            <a:latin typeface="Times New Roman" panose="02020603050405020304" pitchFamily="18" charset="0"/>
            <a:cs typeface="Times New Roman" panose="02020603050405020304" pitchFamily="18" charset="0"/>
          </a:endParaRPr>
        </a:p>
      </dgm:t>
    </dgm:pt>
    <dgm:pt modelId="{401416FA-9996-47C6-9254-21149EB523FD}" type="parTrans" cxnId="{B8B4DB43-75D3-411F-B06D-FA1CC868912D}">
      <dgm:prSet/>
      <dgm:spPr/>
      <dgm:t>
        <a:bodyPr/>
        <a:lstStyle/>
        <a:p>
          <a:endParaRPr lang="tr-TR"/>
        </a:p>
      </dgm:t>
    </dgm:pt>
    <dgm:pt modelId="{EF00F5E2-FE6E-429A-84E2-9D91D44132BE}" type="sibTrans" cxnId="{B8B4DB43-75D3-411F-B06D-FA1CC868912D}">
      <dgm:prSet/>
      <dgm:spPr/>
      <dgm:t>
        <a:bodyPr/>
        <a:lstStyle/>
        <a:p>
          <a:endParaRPr lang="tr-TR"/>
        </a:p>
      </dgm:t>
    </dgm:pt>
    <dgm:pt modelId="{0B5066BC-0726-47A0-AD07-C878ADA069E4}">
      <dgm:prSet/>
      <dgm:spPr/>
      <dgm:t>
        <a:bodyPr/>
        <a:lstStyle/>
        <a:p>
          <a:r>
            <a:rPr lang="tr-TR" b="1" dirty="0" smtClean="0">
              <a:solidFill>
                <a:schemeClr val="tx1"/>
              </a:solidFill>
              <a:latin typeface="Times New Roman" panose="02020603050405020304" pitchFamily="18" charset="0"/>
              <a:cs typeface="Times New Roman" panose="02020603050405020304" pitchFamily="18" charset="0"/>
            </a:rPr>
            <a:t>Değerleme Yöntemlerinin Seçimi ve Uygulanması</a:t>
          </a:r>
          <a:endParaRPr lang="tr-TR" b="1" dirty="0">
            <a:solidFill>
              <a:schemeClr val="tx1"/>
            </a:solidFill>
            <a:latin typeface="Times New Roman" panose="02020603050405020304" pitchFamily="18" charset="0"/>
            <a:cs typeface="Times New Roman" panose="02020603050405020304" pitchFamily="18" charset="0"/>
          </a:endParaRPr>
        </a:p>
      </dgm:t>
    </dgm:pt>
    <dgm:pt modelId="{1666F664-23CC-44EC-AFEA-D857A3B93670}" type="parTrans" cxnId="{F7824CAC-8D4E-465E-B9AE-19253D1721A7}">
      <dgm:prSet/>
      <dgm:spPr/>
      <dgm:t>
        <a:bodyPr/>
        <a:lstStyle/>
        <a:p>
          <a:endParaRPr lang="tr-TR"/>
        </a:p>
      </dgm:t>
    </dgm:pt>
    <dgm:pt modelId="{29AD824B-938C-46C9-85F0-755A1455EB60}" type="sibTrans" cxnId="{F7824CAC-8D4E-465E-B9AE-19253D1721A7}">
      <dgm:prSet/>
      <dgm:spPr/>
      <dgm:t>
        <a:bodyPr/>
        <a:lstStyle/>
        <a:p>
          <a:endParaRPr lang="tr-TR"/>
        </a:p>
      </dgm:t>
    </dgm:pt>
    <dgm:pt modelId="{D33E5010-AA7D-4BD9-91D9-974C1F708474}">
      <dgm:prSet/>
      <dgm:spPr/>
      <dgm:t>
        <a:bodyPr/>
        <a:lstStyle/>
        <a:p>
          <a:r>
            <a:rPr lang="tr-TR" b="1" dirty="0" smtClean="0">
              <a:solidFill>
                <a:schemeClr val="tx1"/>
              </a:solidFill>
              <a:latin typeface="Times New Roman" panose="02020603050405020304" pitchFamily="18" charset="0"/>
              <a:cs typeface="Times New Roman" panose="02020603050405020304" pitchFamily="18" charset="0"/>
            </a:rPr>
            <a:t>Verilerin Analizi ve Rayiç Bedelin Belirlenmesi</a:t>
          </a:r>
          <a:endParaRPr lang="tr-TR" b="1" dirty="0">
            <a:solidFill>
              <a:schemeClr val="tx1"/>
            </a:solidFill>
            <a:latin typeface="Times New Roman" panose="02020603050405020304" pitchFamily="18" charset="0"/>
            <a:cs typeface="Times New Roman" panose="02020603050405020304" pitchFamily="18" charset="0"/>
          </a:endParaRPr>
        </a:p>
      </dgm:t>
    </dgm:pt>
    <dgm:pt modelId="{F39B8F4B-6E77-4827-91D7-E9C8F8A03E15}" type="parTrans" cxnId="{AE2ADB31-F255-40FF-BF68-540FE89CFBF6}">
      <dgm:prSet/>
      <dgm:spPr/>
      <dgm:t>
        <a:bodyPr/>
        <a:lstStyle/>
        <a:p>
          <a:endParaRPr lang="tr-TR"/>
        </a:p>
      </dgm:t>
    </dgm:pt>
    <dgm:pt modelId="{12F4BCB5-D55C-4D6A-B7A3-8B00743B8227}" type="sibTrans" cxnId="{AE2ADB31-F255-40FF-BF68-540FE89CFBF6}">
      <dgm:prSet/>
      <dgm:spPr/>
      <dgm:t>
        <a:bodyPr/>
        <a:lstStyle/>
        <a:p>
          <a:endParaRPr lang="tr-TR"/>
        </a:p>
      </dgm:t>
    </dgm:pt>
    <dgm:pt modelId="{B6EFF1C9-2695-4E30-A9C5-904FBAC9624E}" type="pres">
      <dgm:prSet presAssocID="{112540CF-3F7C-43FC-929B-031BE28BC324}" presName="outerComposite" presStyleCnt="0">
        <dgm:presLayoutVars>
          <dgm:chMax val="5"/>
          <dgm:dir/>
          <dgm:resizeHandles val="exact"/>
        </dgm:presLayoutVars>
      </dgm:prSet>
      <dgm:spPr/>
      <dgm:t>
        <a:bodyPr/>
        <a:lstStyle/>
        <a:p>
          <a:endParaRPr lang="tr-TR"/>
        </a:p>
      </dgm:t>
    </dgm:pt>
    <dgm:pt modelId="{FCFEA488-7BCC-4890-8B61-A3254116CEA8}" type="pres">
      <dgm:prSet presAssocID="{112540CF-3F7C-43FC-929B-031BE28BC324}" presName="dummyMaxCanvas" presStyleCnt="0">
        <dgm:presLayoutVars/>
      </dgm:prSet>
      <dgm:spPr/>
    </dgm:pt>
    <dgm:pt modelId="{B38C39C6-0E03-44E5-A8E1-DC6E36D69059}" type="pres">
      <dgm:prSet presAssocID="{112540CF-3F7C-43FC-929B-031BE28BC324}" presName="FiveNodes_1" presStyleLbl="node1" presStyleIdx="0" presStyleCnt="5">
        <dgm:presLayoutVars>
          <dgm:bulletEnabled val="1"/>
        </dgm:presLayoutVars>
      </dgm:prSet>
      <dgm:spPr/>
      <dgm:t>
        <a:bodyPr/>
        <a:lstStyle/>
        <a:p>
          <a:endParaRPr lang="tr-TR"/>
        </a:p>
      </dgm:t>
    </dgm:pt>
    <dgm:pt modelId="{2FEE96C1-5D76-4564-843F-2BCC595CF6E9}" type="pres">
      <dgm:prSet presAssocID="{112540CF-3F7C-43FC-929B-031BE28BC324}" presName="FiveNodes_2" presStyleLbl="node1" presStyleIdx="1" presStyleCnt="5">
        <dgm:presLayoutVars>
          <dgm:bulletEnabled val="1"/>
        </dgm:presLayoutVars>
      </dgm:prSet>
      <dgm:spPr/>
      <dgm:t>
        <a:bodyPr/>
        <a:lstStyle/>
        <a:p>
          <a:endParaRPr lang="tr-TR"/>
        </a:p>
      </dgm:t>
    </dgm:pt>
    <dgm:pt modelId="{C6AE5DD5-2DBF-45A7-93EF-E68E04E24C27}" type="pres">
      <dgm:prSet presAssocID="{112540CF-3F7C-43FC-929B-031BE28BC324}" presName="FiveNodes_3" presStyleLbl="node1" presStyleIdx="2" presStyleCnt="5">
        <dgm:presLayoutVars>
          <dgm:bulletEnabled val="1"/>
        </dgm:presLayoutVars>
      </dgm:prSet>
      <dgm:spPr/>
      <dgm:t>
        <a:bodyPr/>
        <a:lstStyle/>
        <a:p>
          <a:endParaRPr lang="tr-TR"/>
        </a:p>
      </dgm:t>
    </dgm:pt>
    <dgm:pt modelId="{FA804C9C-24AD-4772-997F-B3A557C6D382}" type="pres">
      <dgm:prSet presAssocID="{112540CF-3F7C-43FC-929B-031BE28BC324}" presName="FiveNodes_4" presStyleLbl="node1" presStyleIdx="3" presStyleCnt="5">
        <dgm:presLayoutVars>
          <dgm:bulletEnabled val="1"/>
        </dgm:presLayoutVars>
      </dgm:prSet>
      <dgm:spPr/>
      <dgm:t>
        <a:bodyPr/>
        <a:lstStyle/>
        <a:p>
          <a:endParaRPr lang="tr-TR"/>
        </a:p>
      </dgm:t>
    </dgm:pt>
    <dgm:pt modelId="{2EEA4035-5630-460B-B2F6-CBFD14B75CE8}" type="pres">
      <dgm:prSet presAssocID="{112540CF-3F7C-43FC-929B-031BE28BC324}" presName="FiveNodes_5" presStyleLbl="node1" presStyleIdx="4" presStyleCnt="5">
        <dgm:presLayoutVars>
          <dgm:bulletEnabled val="1"/>
        </dgm:presLayoutVars>
      </dgm:prSet>
      <dgm:spPr/>
      <dgm:t>
        <a:bodyPr/>
        <a:lstStyle/>
        <a:p>
          <a:endParaRPr lang="tr-TR"/>
        </a:p>
      </dgm:t>
    </dgm:pt>
    <dgm:pt modelId="{896AB64A-D23F-4209-8910-F0CEE28B91BA}" type="pres">
      <dgm:prSet presAssocID="{112540CF-3F7C-43FC-929B-031BE28BC324}" presName="FiveConn_1-2" presStyleLbl="fgAccFollowNode1" presStyleIdx="0" presStyleCnt="4">
        <dgm:presLayoutVars>
          <dgm:bulletEnabled val="1"/>
        </dgm:presLayoutVars>
      </dgm:prSet>
      <dgm:spPr/>
      <dgm:t>
        <a:bodyPr/>
        <a:lstStyle/>
        <a:p>
          <a:endParaRPr lang="tr-TR"/>
        </a:p>
      </dgm:t>
    </dgm:pt>
    <dgm:pt modelId="{F588904D-D975-4DD4-A237-84BD77B848E0}" type="pres">
      <dgm:prSet presAssocID="{112540CF-3F7C-43FC-929B-031BE28BC324}" presName="FiveConn_2-3" presStyleLbl="fgAccFollowNode1" presStyleIdx="1" presStyleCnt="4">
        <dgm:presLayoutVars>
          <dgm:bulletEnabled val="1"/>
        </dgm:presLayoutVars>
      </dgm:prSet>
      <dgm:spPr/>
      <dgm:t>
        <a:bodyPr/>
        <a:lstStyle/>
        <a:p>
          <a:endParaRPr lang="tr-TR"/>
        </a:p>
      </dgm:t>
    </dgm:pt>
    <dgm:pt modelId="{C6424D75-6ACA-496A-A7EC-51B53213CA3A}" type="pres">
      <dgm:prSet presAssocID="{112540CF-3F7C-43FC-929B-031BE28BC324}" presName="FiveConn_3-4" presStyleLbl="fgAccFollowNode1" presStyleIdx="2" presStyleCnt="4">
        <dgm:presLayoutVars>
          <dgm:bulletEnabled val="1"/>
        </dgm:presLayoutVars>
      </dgm:prSet>
      <dgm:spPr/>
      <dgm:t>
        <a:bodyPr/>
        <a:lstStyle/>
        <a:p>
          <a:endParaRPr lang="tr-TR"/>
        </a:p>
      </dgm:t>
    </dgm:pt>
    <dgm:pt modelId="{D8AB598B-6DDB-42CA-B7A9-D51CAD1B161F}" type="pres">
      <dgm:prSet presAssocID="{112540CF-3F7C-43FC-929B-031BE28BC324}" presName="FiveConn_4-5" presStyleLbl="fgAccFollowNode1" presStyleIdx="3" presStyleCnt="4">
        <dgm:presLayoutVars>
          <dgm:bulletEnabled val="1"/>
        </dgm:presLayoutVars>
      </dgm:prSet>
      <dgm:spPr/>
      <dgm:t>
        <a:bodyPr/>
        <a:lstStyle/>
        <a:p>
          <a:endParaRPr lang="tr-TR"/>
        </a:p>
      </dgm:t>
    </dgm:pt>
    <dgm:pt modelId="{D8BB5270-340D-48E3-A3D9-53E8756DABE4}" type="pres">
      <dgm:prSet presAssocID="{112540CF-3F7C-43FC-929B-031BE28BC324}" presName="FiveNodes_1_text" presStyleLbl="node1" presStyleIdx="4" presStyleCnt="5">
        <dgm:presLayoutVars>
          <dgm:bulletEnabled val="1"/>
        </dgm:presLayoutVars>
      </dgm:prSet>
      <dgm:spPr/>
      <dgm:t>
        <a:bodyPr/>
        <a:lstStyle/>
        <a:p>
          <a:endParaRPr lang="tr-TR"/>
        </a:p>
      </dgm:t>
    </dgm:pt>
    <dgm:pt modelId="{F8031F23-260F-4C64-9505-9B669CD9B3CE}" type="pres">
      <dgm:prSet presAssocID="{112540CF-3F7C-43FC-929B-031BE28BC324}" presName="FiveNodes_2_text" presStyleLbl="node1" presStyleIdx="4" presStyleCnt="5">
        <dgm:presLayoutVars>
          <dgm:bulletEnabled val="1"/>
        </dgm:presLayoutVars>
      </dgm:prSet>
      <dgm:spPr/>
      <dgm:t>
        <a:bodyPr/>
        <a:lstStyle/>
        <a:p>
          <a:endParaRPr lang="tr-TR"/>
        </a:p>
      </dgm:t>
    </dgm:pt>
    <dgm:pt modelId="{4E860311-49B8-4A65-9507-5388235CA324}" type="pres">
      <dgm:prSet presAssocID="{112540CF-3F7C-43FC-929B-031BE28BC324}" presName="FiveNodes_3_text" presStyleLbl="node1" presStyleIdx="4" presStyleCnt="5">
        <dgm:presLayoutVars>
          <dgm:bulletEnabled val="1"/>
        </dgm:presLayoutVars>
      </dgm:prSet>
      <dgm:spPr/>
      <dgm:t>
        <a:bodyPr/>
        <a:lstStyle/>
        <a:p>
          <a:endParaRPr lang="tr-TR"/>
        </a:p>
      </dgm:t>
    </dgm:pt>
    <dgm:pt modelId="{8DED30C0-6FA7-49D5-B24F-38B80BB447FC}" type="pres">
      <dgm:prSet presAssocID="{112540CF-3F7C-43FC-929B-031BE28BC324}" presName="FiveNodes_4_text" presStyleLbl="node1" presStyleIdx="4" presStyleCnt="5">
        <dgm:presLayoutVars>
          <dgm:bulletEnabled val="1"/>
        </dgm:presLayoutVars>
      </dgm:prSet>
      <dgm:spPr/>
      <dgm:t>
        <a:bodyPr/>
        <a:lstStyle/>
        <a:p>
          <a:endParaRPr lang="tr-TR"/>
        </a:p>
      </dgm:t>
    </dgm:pt>
    <dgm:pt modelId="{2CDFF00F-89BA-42AE-810C-6B8A40BD04D5}" type="pres">
      <dgm:prSet presAssocID="{112540CF-3F7C-43FC-929B-031BE28BC324}" presName="FiveNodes_5_text" presStyleLbl="node1" presStyleIdx="4" presStyleCnt="5">
        <dgm:presLayoutVars>
          <dgm:bulletEnabled val="1"/>
        </dgm:presLayoutVars>
      </dgm:prSet>
      <dgm:spPr/>
      <dgm:t>
        <a:bodyPr/>
        <a:lstStyle/>
        <a:p>
          <a:endParaRPr lang="tr-TR"/>
        </a:p>
      </dgm:t>
    </dgm:pt>
  </dgm:ptLst>
  <dgm:cxnLst>
    <dgm:cxn modelId="{A72B9888-9C03-481A-B9C3-1C738E6F9998}" type="presOf" srcId="{29AD824B-938C-46C9-85F0-755A1455EB60}" destId="{D8AB598B-6DDB-42CA-B7A9-D51CAD1B161F}" srcOrd="0" destOrd="0" presId="urn:microsoft.com/office/officeart/2005/8/layout/vProcess5"/>
    <dgm:cxn modelId="{18348E39-211E-44FD-A440-04F4954E9754}" type="presOf" srcId="{D33E5010-AA7D-4BD9-91D9-974C1F708474}" destId="{2CDFF00F-89BA-42AE-810C-6B8A40BD04D5}" srcOrd="1" destOrd="0" presId="urn:microsoft.com/office/officeart/2005/8/layout/vProcess5"/>
    <dgm:cxn modelId="{504BC966-E637-4B38-9602-0CFE23D31BCD}" type="presOf" srcId="{BF3B4D82-41A5-4E93-87ED-D3F8B3697BF6}" destId="{896AB64A-D23F-4209-8910-F0CEE28B91BA}" srcOrd="0" destOrd="0" presId="urn:microsoft.com/office/officeart/2005/8/layout/vProcess5"/>
    <dgm:cxn modelId="{DFDC9606-55F7-4787-9FDE-8F88C3E6521B}" type="presOf" srcId="{60F93D1F-62F9-4D14-803A-7CED443F73A8}" destId="{2FEE96C1-5D76-4564-843F-2BCC595CF6E9}" srcOrd="0" destOrd="0" presId="urn:microsoft.com/office/officeart/2005/8/layout/vProcess5"/>
    <dgm:cxn modelId="{E7450DBA-D4CE-4414-9705-98BE44282071}" type="presOf" srcId="{0B5066BC-0726-47A0-AD07-C878ADA069E4}" destId="{FA804C9C-24AD-4772-997F-B3A557C6D382}" srcOrd="0" destOrd="0" presId="urn:microsoft.com/office/officeart/2005/8/layout/vProcess5"/>
    <dgm:cxn modelId="{B219D500-1863-445D-8F70-6BB035B18C03}" type="presOf" srcId="{EB414CC6-FD16-43D2-B943-1EE8BA1E5E31}" destId="{F588904D-D975-4DD4-A237-84BD77B848E0}" srcOrd="0" destOrd="0" presId="urn:microsoft.com/office/officeart/2005/8/layout/vProcess5"/>
    <dgm:cxn modelId="{1F6D39F2-134B-48FE-82EF-E45785038D1A}" srcId="{112540CF-3F7C-43FC-929B-031BE28BC324}" destId="{213AC892-A7C4-4F89-B76E-91DBA513ECC0}" srcOrd="0" destOrd="0" parTransId="{F4C75363-234C-4FAB-90BC-1F743DB9B348}" sibTransId="{BF3B4D82-41A5-4E93-87ED-D3F8B3697BF6}"/>
    <dgm:cxn modelId="{D383D6C1-A7D8-4687-B0F8-967288494D0A}" type="presOf" srcId="{0B5066BC-0726-47A0-AD07-C878ADA069E4}" destId="{8DED30C0-6FA7-49D5-B24F-38B80BB447FC}" srcOrd="1" destOrd="0" presId="urn:microsoft.com/office/officeart/2005/8/layout/vProcess5"/>
    <dgm:cxn modelId="{AE2ADB31-F255-40FF-BF68-540FE89CFBF6}" srcId="{112540CF-3F7C-43FC-929B-031BE28BC324}" destId="{D33E5010-AA7D-4BD9-91D9-974C1F708474}" srcOrd="4" destOrd="0" parTransId="{F39B8F4B-6E77-4827-91D7-E9C8F8A03E15}" sibTransId="{12F4BCB5-D55C-4D6A-B7A3-8B00743B8227}"/>
    <dgm:cxn modelId="{299F9C71-3088-484A-8B3C-6DD3E77B012F}" type="presOf" srcId="{213AC892-A7C4-4F89-B76E-91DBA513ECC0}" destId="{B38C39C6-0E03-44E5-A8E1-DC6E36D69059}" srcOrd="0" destOrd="0" presId="urn:microsoft.com/office/officeart/2005/8/layout/vProcess5"/>
    <dgm:cxn modelId="{B910E65E-2441-476E-B88B-B0C549A92853}" type="presOf" srcId="{60F93D1F-62F9-4D14-803A-7CED443F73A8}" destId="{F8031F23-260F-4C64-9505-9B669CD9B3CE}" srcOrd="1" destOrd="0" presId="urn:microsoft.com/office/officeart/2005/8/layout/vProcess5"/>
    <dgm:cxn modelId="{F7824CAC-8D4E-465E-B9AE-19253D1721A7}" srcId="{112540CF-3F7C-43FC-929B-031BE28BC324}" destId="{0B5066BC-0726-47A0-AD07-C878ADA069E4}" srcOrd="3" destOrd="0" parTransId="{1666F664-23CC-44EC-AFEA-D857A3B93670}" sibTransId="{29AD824B-938C-46C9-85F0-755A1455EB60}"/>
    <dgm:cxn modelId="{BBB1DA04-430E-4D7E-8DF8-ED1CDA3329EE}" srcId="{112540CF-3F7C-43FC-929B-031BE28BC324}" destId="{60F93D1F-62F9-4D14-803A-7CED443F73A8}" srcOrd="1" destOrd="0" parTransId="{D090552B-3C13-4D68-B092-3A1422388A20}" sibTransId="{EB414CC6-FD16-43D2-B943-1EE8BA1E5E31}"/>
    <dgm:cxn modelId="{52344895-A40D-4BA1-81D1-487E7B81EC2B}" type="presOf" srcId="{213AC892-A7C4-4F89-B76E-91DBA513ECC0}" destId="{D8BB5270-340D-48E3-A3D9-53E8756DABE4}" srcOrd="1" destOrd="0" presId="urn:microsoft.com/office/officeart/2005/8/layout/vProcess5"/>
    <dgm:cxn modelId="{DAD3B45D-8DF4-4A30-A8F0-8D097A013378}" type="presOf" srcId="{EF00F5E2-FE6E-429A-84E2-9D91D44132BE}" destId="{C6424D75-6ACA-496A-A7EC-51B53213CA3A}" srcOrd="0" destOrd="0" presId="urn:microsoft.com/office/officeart/2005/8/layout/vProcess5"/>
    <dgm:cxn modelId="{707A6B8F-C9CF-4A86-ABAD-75981B7C0EA1}" type="presOf" srcId="{0FD5ED13-EFF2-4423-A68B-DB6719E95127}" destId="{C6AE5DD5-2DBF-45A7-93EF-E68E04E24C27}" srcOrd="0" destOrd="0" presId="urn:microsoft.com/office/officeart/2005/8/layout/vProcess5"/>
    <dgm:cxn modelId="{548FA983-2B87-455E-ACFB-0E0F0626A435}" type="presOf" srcId="{0FD5ED13-EFF2-4423-A68B-DB6719E95127}" destId="{4E860311-49B8-4A65-9507-5388235CA324}" srcOrd="1" destOrd="0" presId="urn:microsoft.com/office/officeart/2005/8/layout/vProcess5"/>
    <dgm:cxn modelId="{01822CAD-04C6-40DF-BADE-69B5FBB6D6B6}" type="presOf" srcId="{D33E5010-AA7D-4BD9-91D9-974C1F708474}" destId="{2EEA4035-5630-460B-B2F6-CBFD14B75CE8}" srcOrd="0" destOrd="0" presId="urn:microsoft.com/office/officeart/2005/8/layout/vProcess5"/>
    <dgm:cxn modelId="{B8B4DB43-75D3-411F-B06D-FA1CC868912D}" srcId="{112540CF-3F7C-43FC-929B-031BE28BC324}" destId="{0FD5ED13-EFF2-4423-A68B-DB6719E95127}" srcOrd="2" destOrd="0" parTransId="{401416FA-9996-47C6-9254-21149EB523FD}" sibTransId="{EF00F5E2-FE6E-429A-84E2-9D91D44132BE}"/>
    <dgm:cxn modelId="{4457A1AA-A2D8-4CBB-BBCA-1980602438C3}" type="presOf" srcId="{112540CF-3F7C-43FC-929B-031BE28BC324}" destId="{B6EFF1C9-2695-4E30-A9C5-904FBAC9624E}" srcOrd="0" destOrd="0" presId="urn:microsoft.com/office/officeart/2005/8/layout/vProcess5"/>
    <dgm:cxn modelId="{BD4F57A3-8065-4308-A841-696CFE43E817}" type="presParOf" srcId="{B6EFF1C9-2695-4E30-A9C5-904FBAC9624E}" destId="{FCFEA488-7BCC-4890-8B61-A3254116CEA8}" srcOrd="0" destOrd="0" presId="urn:microsoft.com/office/officeart/2005/8/layout/vProcess5"/>
    <dgm:cxn modelId="{1FF8D9FD-7624-43DB-8DD9-E3AD6B8E7109}" type="presParOf" srcId="{B6EFF1C9-2695-4E30-A9C5-904FBAC9624E}" destId="{B38C39C6-0E03-44E5-A8E1-DC6E36D69059}" srcOrd="1" destOrd="0" presId="urn:microsoft.com/office/officeart/2005/8/layout/vProcess5"/>
    <dgm:cxn modelId="{2F0DE04A-7F63-4E4A-8318-27D9A30FB84F}" type="presParOf" srcId="{B6EFF1C9-2695-4E30-A9C5-904FBAC9624E}" destId="{2FEE96C1-5D76-4564-843F-2BCC595CF6E9}" srcOrd="2" destOrd="0" presId="urn:microsoft.com/office/officeart/2005/8/layout/vProcess5"/>
    <dgm:cxn modelId="{5865AFED-8854-4D7D-9BF0-24B3D8B8E651}" type="presParOf" srcId="{B6EFF1C9-2695-4E30-A9C5-904FBAC9624E}" destId="{C6AE5DD5-2DBF-45A7-93EF-E68E04E24C27}" srcOrd="3" destOrd="0" presId="urn:microsoft.com/office/officeart/2005/8/layout/vProcess5"/>
    <dgm:cxn modelId="{0D8AE143-8632-4297-A45A-5286C09360CC}" type="presParOf" srcId="{B6EFF1C9-2695-4E30-A9C5-904FBAC9624E}" destId="{FA804C9C-24AD-4772-997F-B3A557C6D382}" srcOrd="4" destOrd="0" presId="urn:microsoft.com/office/officeart/2005/8/layout/vProcess5"/>
    <dgm:cxn modelId="{F2EDC17F-99DE-44E8-AF17-21506022B5C7}" type="presParOf" srcId="{B6EFF1C9-2695-4E30-A9C5-904FBAC9624E}" destId="{2EEA4035-5630-460B-B2F6-CBFD14B75CE8}" srcOrd="5" destOrd="0" presId="urn:microsoft.com/office/officeart/2005/8/layout/vProcess5"/>
    <dgm:cxn modelId="{AEC2A829-92F6-4A4E-8DF3-F469D49763C5}" type="presParOf" srcId="{B6EFF1C9-2695-4E30-A9C5-904FBAC9624E}" destId="{896AB64A-D23F-4209-8910-F0CEE28B91BA}" srcOrd="6" destOrd="0" presId="urn:microsoft.com/office/officeart/2005/8/layout/vProcess5"/>
    <dgm:cxn modelId="{20699E4F-9DB9-47D9-B229-F0BD6F6F9AFA}" type="presParOf" srcId="{B6EFF1C9-2695-4E30-A9C5-904FBAC9624E}" destId="{F588904D-D975-4DD4-A237-84BD77B848E0}" srcOrd="7" destOrd="0" presId="urn:microsoft.com/office/officeart/2005/8/layout/vProcess5"/>
    <dgm:cxn modelId="{E1ED5358-1E88-40EA-A4C3-EC73E34DB313}" type="presParOf" srcId="{B6EFF1C9-2695-4E30-A9C5-904FBAC9624E}" destId="{C6424D75-6ACA-496A-A7EC-51B53213CA3A}" srcOrd="8" destOrd="0" presId="urn:microsoft.com/office/officeart/2005/8/layout/vProcess5"/>
    <dgm:cxn modelId="{11F40364-E32D-43B6-8ED3-2763A3BC561F}" type="presParOf" srcId="{B6EFF1C9-2695-4E30-A9C5-904FBAC9624E}" destId="{D8AB598B-6DDB-42CA-B7A9-D51CAD1B161F}" srcOrd="9" destOrd="0" presId="urn:microsoft.com/office/officeart/2005/8/layout/vProcess5"/>
    <dgm:cxn modelId="{63C0629E-355B-4582-9550-94B88E532445}" type="presParOf" srcId="{B6EFF1C9-2695-4E30-A9C5-904FBAC9624E}" destId="{D8BB5270-340D-48E3-A3D9-53E8756DABE4}" srcOrd="10" destOrd="0" presId="urn:microsoft.com/office/officeart/2005/8/layout/vProcess5"/>
    <dgm:cxn modelId="{51949B3E-2952-4C49-8010-DAA1ED18096D}" type="presParOf" srcId="{B6EFF1C9-2695-4E30-A9C5-904FBAC9624E}" destId="{F8031F23-260F-4C64-9505-9B669CD9B3CE}" srcOrd="11" destOrd="0" presId="urn:microsoft.com/office/officeart/2005/8/layout/vProcess5"/>
    <dgm:cxn modelId="{592046BB-AC08-4F58-AED0-1F9375907596}" type="presParOf" srcId="{B6EFF1C9-2695-4E30-A9C5-904FBAC9624E}" destId="{4E860311-49B8-4A65-9507-5388235CA324}" srcOrd="12" destOrd="0" presId="urn:microsoft.com/office/officeart/2005/8/layout/vProcess5"/>
    <dgm:cxn modelId="{E3DD90FC-E16B-484F-A366-120533953D55}" type="presParOf" srcId="{B6EFF1C9-2695-4E30-A9C5-904FBAC9624E}" destId="{8DED30C0-6FA7-49D5-B24F-38B80BB447FC}" srcOrd="13" destOrd="0" presId="urn:microsoft.com/office/officeart/2005/8/layout/vProcess5"/>
    <dgm:cxn modelId="{C414F088-5B07-485B-A9B5-9FF28652B5CA}" type="presParOf" srcId="{B6EFF1C9-2695-4E30-A9C5-904FBAC9624E}" destId="{2CDFF00F-89BA-42AE-810C-6B8A40BD04D5}"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8C39C6-0E03-44E5-A8E1-DC6E36D69059}">
      <dsp:nvSpPr>
        <dsp:cNvPr id="0" name=""/>
        <dsp:cNvSpPr/>
      </dsp:nvSpPr>
      <dsp:spPr>
        <a:xfrm>
          <a:off x="0" y="0"/>
          <a:ext cx="6072759" cy="615920"/>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tx1"/>
              </a:solidFill>
              <a:latin typeface="Times New Roman" panose="02020603050405020304" pitchFamily="18" charset="0"/>
              <a:cs typeface="Times New Roman" panose="02020603050405020304" pitchFamily="18" charset="0"/>
            </a:rPr>
            <a:t>Ön Hazırlık</a:t>
          </a:r>
          <a:endParaRPr lang="tr-TR" sz="1800" b="1" kern="1200" dirty="0">
            <a:solidFill>
              <a:schemeClr val="tx1"/>
            </a:solidFill>
            <a:latin typeface="Times New Roman" panose="02020603050405020304" pitchFamily="18" charset="0"/>
            <a:cs typeface="Times New Roman" panose="02020603050405020304" pitchFamily="18" charset="0"/>
          </a:endParaRPr>
        </a:p>
      </dsp:txBody>
      <dsp:txXfrm>
        <a:off x="18040" y="18040"/>
        <a:ext cx="5336069" cy="579840"/>
      </dsp:txXfrm>
    </dsp:sp>
    <dsp:sp modelId="{2FEE96C1-5D76-4564-843F-2BCC595CF6E9}">
      <dsp:nvSpPr>
        <dsp:cNvPr id="0" name=""/>
        <dsp:cNvSpPr/>
      </dsp:nvSpPr>
      <dsp:spPr>
        <a:xfrm>
          <a:off x="453485" y="701465"/>
          <a:ext cx="6072759" cy="615920"/>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tx1"/>
              </a:solidFill>
              <a:latin typeface="Times New Roman" panose="02020603050405020304" pitchFamily="18" charset="0"/>
              <a:cs typeface="Times New Roman" panose="02020603050405020304" pitchFamily="18" charset="0"/>
            </a:rPr>
            <a:t>Saha Çalışması</a:t>
          </a:r>
          <a:endParaRPr lang="tr-TR" sz="1800" b="1" kern="1200" dirty="0">
            <a:solidFill>
              <a:schemeClr val="tx1"/>
            </a:solidFill>
            <a:latin typeface="Times New Roman" panose="02020603050405020304" pitchFamily="18" charset="0"/>
            <a:cs typeface="Times New Roman" panose="02020603050405020304" pitchFamily="18" charset="0"/>
          </a:endParaRPr>
        </a:p>
      </dsp:txBody>
      <dsp:txXfrm>
        <a:off x="471525" y="719505"/>
        <a:ext cx="5182845" cy="579840"/>
      </dsp:txXfrm>
    </dsp:sp>
    <dsp:sp modelId="{C6AE5DD5-2DBF-45A7-93EF-E68E04E24C27}">
      <dsp:nvSpPr>
        <dsp:cNvPr id="0" name=""/>
        <dsp:cNvSpPr/>
      </dsp:nvSpPr>
      <dsp:spPr>
        <a:xfrm>
          <a:off x="906970" y="1402930"/>
          <a:ext cx="6072759" cy="615920"/>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tx1"/>
              </a:solidFill>
              <a:latin typeface="Times New Roman" panose="02020603050405020304" pitchFamily="18" charset="0"/>
              <a:cs typeface="Times New Roman" panose="02020603050405020304" pitchFamily="18" charset="0"/>
            </a:rPr>
            <a:t>En Etkin ve Verimli Kullanım Analizi</a:t>
          </a:r>
          <a:endParaRPr lang="tr-TR" sz="1800" b="1" kern="1200" dirty="0">
            <a:solidFill>
              <a:schemeClr val="tx1"/>
            </a:solidFill>
            <a:latin typeface="Times New Roman" panose="02020603050405020304" pitchFamily="18" charset="0"/>
            <a:cs typeface="Times New Roman" panose="02020603050405020304" pitchFamily="18" charset="0"/>
          </a:endParaRPr>
        </a:p>
      </dsp:txBody>
      <dsp:txXfrm>
        <a:off x="925010" y="1420970"/>
        <a:ext cx="5182845" cy="579840"/>
      </dsp:txXfrm>
    </dsp:sp>
    <dsp:sp modelId="{FA804C9C-24AD-4772-997F-B3A557C6D382}">
      <dsp:nvSpPr>
        <dsp:cNvPr id="0" name=""/>
        <dsp:cNvSpPr/>
      </dsp:nvSpPr>
      <dsp:spPr>
        <a:xfrm>
          <a:off x="1360455" y="2104395"/>
          <a:ext cx="6072759" cy="615920"/>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tx1"/>
              </a:solidFill>
              <a:latin typeface="Times New Roman" panose="02020603050405020304" pitchFamily="18" charset="0"/>
              <a:cs typeface="Times New Roman" panose="02020603050405020304" pitchFamily="18" charset="0"/>
            </a:rPr>
            <a:t>Değerleme Yöntemlerinin Seçimi ve Uygulanması</a:t>
          </a:r>
          <a:endParaRPr lang="tr-TR" sz="1800" b="1" kern="1200" dirty="0">
            <a:solidFill>
              <a:schemeClr val="tx1"/>
            </a:solidFill>
            <a:latin typeface="Times New Roman" panose="02020603050405020304" pitchFamily="18" charset="0"/>
            <a:cs typeface="Times New Roman" panose="02020603050405020304" pitchFamily="18" charset="0"/>
          </a:endParaRPr>
        </a:p>
      </dsp:txBody>
      <dsp:txXfrm>
        <a:off x="1378495" y="2122435"/>
        <a:ext cx="5182845" cy="579840"/>
      </dsp:txXfrm>
    </dsp:sp>
    <dsp:sp modelId="{2EEA4035-5630-460B-B2F6-CBFD14B75CE8}">
      <dsp:nvSpPr>
        <dsp:cNvPr id="0" name=""/>
        <dsp:cNvSpPr/>
      </dsp:nvSpPr>
      <dsp:spPr>
        <a:xfrm>
          <a:off x="1813940" y="2805860"/>
          <a:ext cx="6072759" cy="615920"/>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tr-TR" sz="1800" b="1" kern="1200" dirty="0" smtClean="0">
              <a:solidFill>
                <a:schemeClr val="tx1"/>
              </a:solidFill>
              <a:latin typeface="Times New Roman" panose="02020603050405020304" pitchFamily="18" charset="0"/>
              <a:cs typeface="Times New Roman" panose="02020603050405020304" pitchFamily="18" charset="0"/>
            </a:rPr>
            <a:t>Verilerin Analizi ve Rayiç Bedelin Belirlenmesi</a:t>
          </a:r>
          <a:endParaRPr lang="tr-TR" sz="1800" b="1" kern="1200" dirty="0">
            <a:solidFill>
              <a:schemeClr val="tx1"/>
            </a:solidFill>
            <a:latin typeface="Times New Roman" panose="02020603050405020304" pitchFamily="18" charset="0"/>
            <a:cs typeface="Times New Roman" panose="02020603050405020304" pitchFamily="18" charset="0"/>
          </a:endParaRPr>
        </a:p>
      </dsp:txBody>
      <dsp:txXfrm>
        <a:off x="1831980" y="2823900"/>
        <a:ext cx="5182845" cy="579840"/>
      </dsp:txXfrm>
    </dsp:sp>
    <dsp:sp modelId="{896AB64A-D23F-4209-8910-F0CEE28B91BA}">
      <dsp:nvSpPr>
        <dsp:cNvPr id="0" name=""/>
        <dsp:cNvSpPr/>
      </dsp:nvSpPr>
      <dsp:spPr>
        <a:xfrm>
          <a:off x="5672410" y="449964"/>
          <a:ext cx="400348" cy="400348"/>
        </a:xfrm>
        <a:prstGeom prst="downArrow">
          <a:avLst>
            <a:gd name="adj1" fmla="val 55000"/>
            <a:gd name="adj2" fmla="val 45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p>
      </dsp:txBody>
      <dsp:txXfrm>
        <a:off x="5762488" y="449964"/>
        <a:ext cx="220192" cy="301262"/>
      </dsp:txXfrm>
    </dsp:sp>
    <dsp:sp modelId="{F588904D-D975-4DD4-A237-84BD77B848E0}">
      <dsp:nvSpPr>
        <dsp:cNvPr id="0" name=""/>
        <dsp:cNvSpPr/>
      </dsp:nvSpPr>
      <dsp:spPr>
        <a:xfrm>
          <a:off x="6125895" y="1151429"/>
          <a:ext cx="400348" cy="400348"/>
        </a:xfrm>
        <a:prstGeom prst="downArrow">
          <a:avLst>
            <a:gd name="adj1" fmla="val 55000"/>
            <a:gd name="adj2" fmla="val 45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p>
      </dsp:txBody>
      <dsp:txXfrm>
        <a:off x="6215973" y="1151429"/>
        <a:ext cx="220192" cy="301262"/>
      </dsp:txXfrm>
    </dsp:sp>
    <dsp:sp modelId="{C6424D75-6ACA-496A-A7EC-51B53213CA3A}">
      <dsp:nvSpPr>
        <dsp:cNvPr id="0" name=""/>
        <dsp:cNvSpPr/>
      </dsp:nvSpPr>
      <dsp:spPr>
        <a:xfrm>
          <a:off x="6579381" y="1842629"/>
          <a:ext cx="400348" cy="400348"/>
        </a:xfrm>
        <a:prstGeom prst="downArrow">
          <a:avLst>
            <a:gd name="adj1" fmla="val 55000"/>
            <a:gd name="adj2" fmla="val 45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p>
      </dsp:txBody>
      <dsp:txXfrm>
        <a:off x="6669459" y="1842629"/>
        <a:ext cx="220192" cy="301262"/>
      </dsp:txXfrm>
    </dsp:sp>
    <dsp:sp modelId="{D8AB598B-6DDB-42CA-B7A9-D51CAD1B161F}">
      <dsp:nvSpPr>
        <dsp:cNvPr id="0" name=""/>
        <dsp:cNvSpPr/>
      </dsp:nvSpPr>
      <dsp:spPr>
        <a:xfrm>
          <a:off x="7032866" y="2550937"/>
          <a:ext cx="400348" cy="400348"/>
        </a:xfrm>
        <a:prstGeom prst="downArrow">
          <a:avLst>
            <a:gd name="adj1" fmla="val 55000"/>
            <a:gd name="adj2" fmla="val 45000"/>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endParaRPr lang="tr-TR" sz="1800" kern="1200"/>
        </a:p>
      </dsp:txBody>
      <dsp:txXfrm>
        <a:off x="7122944" y="2550937"/>
        <a:ext cx="220192" cy="301262"/>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2FB3171C-1D8C-4D6C-893C-AB47EB6F3404}" type="datetimeFigureOut">
              <a:rPr lang="tr-TR" smtClean="0"/>
              <a:t>01.03.2017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561265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FB3171C-1D8C-4D6C-893C-AB47EB6F3404}" type="datetimeFigureOut">
              <a:rPr lang="tr-TR" smtClean="0"/>
              <a:t>01.03.2017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1912591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FB3171C-1D8C-4D6C-893C-AB47EB6F3404}" type="datetimeFigureOut">
              <a:rPr lang="tr-TR" smtClean="0"/>
              <a:t>01.03.2017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1039842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FB3171C-1D8C-4D6C-893C-AB47EB6F3404}" type="datetimeFigureOut">
              <a:rPr lang="tr-TR" smtClean="0"/>
              <a:t>01.03.2017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171570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2FB3171C-1D8C-4D6C-893C-AB47EB6F3404}" type="datetimeFigureOut">
              <a:rPr lang="tr-TR" smtClean="0"/>
              <a:t>01.03.2017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2352507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FB3171C-1D8C-4D6C-893C-AB47EB6F3404}" type="datetimeFigureOut">
              <a:rPr lang="tr-TR" smtClean="0"/>
              <a:t>01.03.2017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1992551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FB3171C-1D8C-4D6C-893C-AB47EB6F3404}" type="datetimeFigureOut">
              <a:rPr lang="tr-TR" smtClean="0"/>
              <a:t>01.03.2017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4115868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FB3171C-1D8C-4D6C-893C-AB47EB6F3404}" type="datetimeFigureOut">
              <a:rPr lang="tr-TR" smtClean="0"/>
              <a:t>01.03.2017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119150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B3171C-1D8C-4D6C-893C-AB47EB6F3404}" type="datetimeFigureOut">
              <a:rPr lang="tr-TR" smtClean="0"/>
              <a:t>01.03.2017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18175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FB3171C-1D8C-4D6C-893C-AB47EB6F3404}" type="datetimeFigureOut">
              <a:rPr lang="tr-TR" smtClean="0"/>
              <a:t>01.03.2017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3951999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2FB3171C-1D8C-4D6C-893C-AB47EB6F3404}" type="datetimeFigureOut">
              <a:rPr lang="tr-TR" smtClean="0"/>
              <a:t>01.03.2017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5DBE8A-5BF3-4248-9727-380487C67486}" type="slidenum">
              <a:rPr lang="tr-TR" smtClean="0"/>
              <a:t>‹#›</a:t>
            </a:fld>
            <a:endParaRPr lang="tr-TR"/>
          </a:p>
        </p:txBody>
      </p:sp>
    </p:spTree>
    <p:extLst>
      <p:ext uri="{BB962C8B-B14F-4D97-AF65-F5344CB8AC3E}">
        <p14:creationId xmlns:p14="http://schemas.microsoft.com/office/powerpoint/2010/main" val="227016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B3171C-1D8C-4D6C-893C-AB47EB6F3404}" type="datetimeFigureOut">
              <a:rPr lang="tr-TR" smtClean="0"/>
              <a:t>01.03.2017</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5DBE8A-5BF3-4248-9727-380487C67486}" type="slidenum">
              <a:rPr lang="tr-TR" smtClean="0"/>
              <a:t>‹#›</a:t>
            </a:fld>
            <a:endParaRPr lang="tr-TR"/>
          </a:p>
        </p:txBody>
      </p:sp>
    </p:spTree>
    <p:extLst>
      <p:ext uri="{BB962C8B-B14F-4D97-AF65-F5344CB8AC3E}">
        <p14:creationId xmlns:p14="http://schemas.microsoft.com/office/powerpoint/2010/main" val="22155217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259882" y="2026243"/>
            <a:ext cx="8648299" cy="2029001"/>
          </a:xfrm>
        </p:spPr>
        <p:txBody>
          <a:bodyPr>
            <a:normAutofit/>
          </a:bodyPr>
          <a:lstStyle/>
          <a:p>
            <a:pPr algn="ctr"/>
            <a:r>
              <a:rPr lang="tr-TR" sz="4050" b="1" dirty="0">
                <a:latin typeface="Times New Roman" panose="02020603050405020304" pitchFamily="18" charset="0"/>
                <a:cs typeface="Times New Roman" panose="02020603050405020304" pitchFamily="18" charset="0"/>
              </a:rPr>
              <a:t>HAZİNE TAŞINMAZLARININ TASARRUFUNDA VERİ İHTİYACI</a:t>
            </a:r>
            <a:endParaRPr lang="tr-TR" sz="405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03801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534202" y="1131095"/>
            <a:ext cx="8410073" cy="556334"/>
          </a:xfrm>
        </p:spPr>
        <p:txBody>
          <a:bodyPr>
            <a:normAutofit fontScale="90000"/>
          </a:bodyPr>
          <a:lstStyle/>
          <a:p>
            <a:r>
              <a:rPr lang="tr-TR" sz="3000" b="1" u="sng" dirty="0">
                <a:latin typeface="Times New Roman" panose="02020603050405020304" pitchFamily="18" charset="0"/>
                <a:cs typeface="Times New Roman" panose="02020603050405020304" pitchFamily="18" charset="0"/>
              </a:rPr>
              <a:t>Hazine Taşınmazlarının Bedel Takdirine İlişkin Mevzuat </a:t>
            </a:r>
            <a:endParaRPr lang="tr-TR" sz="30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264944"/>
            <a:ext cx="7886700" cy="3342373"/>
          </a:xfrm>
        </p:spPr>
        <p:txBody>
          <a:bodyPr>
            <a:normAutofit/>
          </a:bodyPr>
          <a:lstStyle/>
          <a:p>
            <a:pPr>
              <a:spcBef>
                <a:spcPts val="315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2886 sayılı Devlet İhale Kanunu</a:t>
            </a:r>
          </a:p>
          <a:p>
            <a:pPr>
              <a:spcBef>
                <a:spcPts val="315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Hazine Taşınmazlarının İdaresi Hakkında Yönetmelik</a:t>
            </a:r>
          </a:p>
          <a:p>
            <a:pPr>
              <a:spcBef>
                <a:spcPts val="315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313 sıra numaralı Milli Emlak Genel Tebliği</a:t>
            </a:r>
          </a:p>
          <a:p>
            <a:pPr>
              <a:spcBef>
                <a:spcPts val="315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2014/1 sıra numaralı Genelge</a:t>
            </a:r>
            <a:endParaRPr lang="tr-TR" dirty="0"/>
          </a:p>
        </p:txBody>
      </p:sp>
    </p:spTree>
    <p:extLst>
      <p:ext uri="{BB962C8B-B14F-4D97-AF65-F5344CB8AC3E}">
        <p14:creationId xmlns:p14="http://schemas.microsoft.com/office/powerpoint/2010/main" val="16340740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628650" y="1174884"/>
            <a:ext cx="7886700" cy="1032309"/>
          </a:xfrm>
        </p:spPr>
        <p:txBody>
          <a:bodyPr>
            <a:normAutofit fontScale="90000"/>
          </a:bodyPr>
          <a:lstStyle/>
          <a:p>
            <a:r>
              <a:rPr lang="tr-TR" sz="3000" b="1" u="sng" dirty="0">
                <a:latin typeface="Times New Roman" panose="02020603050405020304" pitchFamily="18" charset="0"/>
                <a:cs typeface="Times New Roman" panose="02020603050405020304" pitchFamily="18" charset="0"/>
              </a:rPr>
              <a:t>2886 sayılı Kanunun «tahmin </a:t>
            </a:r>
            <a:r>
              <a:rPr lang="tr-TR" sz="3000" b="1" u="sng" dirty="0">
                <a:latin typeface="Times New Roman" panose="02020603050405020304" pitchFamily="18" charset="0"/>
                <a:cs typeface="Times New Roman" panose="02020603050405020304" pitchFamily="18" charset="0"/>
              </a:rPr>
              <a:t>edilen bedelin </a:t>
            </a:r>
            <a:r>
              <a:rPr lang="tr-TR" sz="3000" b="1" u="sng" dirty="0">
                <a:latin typeface="Times New Roman" panose="02020603050405020304" pitchFamily="18" charset="0"/>
                <a:cs typeface="Times New Roman" panose="02020603050405020304" pitchFamily="18" charset="0"/>
              </a:rPr>
              <a:t>tespiti» başlıklı 9. maddesine göre:</a:t>
            </a:r>
            <a:r>
              <a:rPr lang="tr-TR" sz="3000" b="1" dirty="0">
                <a:latin typeface="Times New Roman" panose="02020603050405020304" pitchFamily="18" charset="0"/>
                <a:cs typeface="Times New Roman" panose="02020603050405020304" pitchFamily="18" charset="0"/>
              </a:rPr>
              <a:t/>
            </a:r>
            <a:br>
              <a:rPr lang="tr-TR" sz="3000" b="1" dirty="0">
                <a:latin typeface="Times New Roman" panose="02020603050405020304" pitchFamily="18" charset="0"/>
                <a:cs typeface="Times New Roman" panose="02020603050405020304" pitchFamily="18" charset="0"/>
              </a:rPr>
            </a:br>
            <a:endParaRPr lang="tr-TR" sz="30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474294"/>
            <a:ext cx="7886700" cy="3015678"/>
          </a:xfrm>
        </p:spPr>
        <p:txBody>
          <a:bodyPr/>
          <a:lstStyle/>
          <a:p>
            <a:pPr algn="just">
              <a:spcBef>
                <a:spcPts val="1800"/>
              </a:spcBef>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Tahmin </a:t>
            </a:r>
            <a:r>
              <a:rPr lang="tr-TR" dirty="0">
                <a:latin typeface="Times New Roman" panose="02020603050405020304" pitchFamily="18" charset="0"/>
                <a:cs typeface="Times New Roman" panose="02020603050405020304" pitchFamily="18" charset="0"/>
              </a:rPr>
              <a:t>edilen bedel, idarelerce tespit edilir veya </a:t>
            </a:r>
            <a:r>
              <a:rPr lang="tr-TR" dirty="0" smtClean="0">
                <a:latin typeface="Times New Roman" panose="02020603050405020304" pitchFamily="18" charset="0"/>
                <a:cs typeface="Times New Roman" panose="02020603050405020304" pitchFamily="18" charset="0"/>
              </a:rPr>
              <a:t>ettirilir.</a:t>
            </a:r>
          </a:p>
          <a:p>
            <a:pPr algn="just">
              <a:spcBef>
                <a:spcPts val="1800"/>
              </a:spcBef>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İşin </a:t>
            </a:r>
            <a:r>
              <a:rPr lang="tr-TR" dirty="0">
                <a:latin typeface="Times New Roman" panose="02020603050405020304" pitchFamily="18" charset="0"/>
                <a:cs typeface="Times New Roman" panose="02020603050405020304" pitchFamily="18" charset="0"/>
              </a:rPr>
              <a:t>özelliğine göre gerektiğinde bu bedel veya bu bedelin hesabında kullanılacak fiyatlar belediye, ticaret odası, sanayi odası, borsa gibi kuruluşlardan veya bilirkişilerden </a:t>
            </a:r>
            <a:r>
              <a:rPr lang="tr-TR" dirty="0" smtClean="0">
                <a:latin typeface="Times New Roman" panose="02020603050405020304" pitchFamily="18" charset="0"/>
                <a:cs typeface="Times New Roman" panose="02020603050405020304" pitchFamily="18" charset="0"/>
              </a:rPr>
              <a:t>soruşturulur.</a:t>
            </a:r>
          </a:p>
        </p:txBody>
      </p:sp>
    </p:spTree>
    <p:extLst>
      <p:ext uri="{BB962C8B-B14F-4D97-AF65-F5344CB8AC3E}">
        <p14:creationId xmlns:p14="http://schemas.microsoft.com/office/powerpoint/2010/main" val="15190852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628650" y="1174884"/>
            <a:ext cx="8207342" cy="1111718"/>
          </a:xfrm>
        </p:spPr>
        <p:txBody>
          <a:bodyPr>
            <a:normAutofit fontScale="90000"/>
          </a:bodyPr>
          <a:lstStyle/>
          <a:p>
            <a:r>
              <a:rPr lang="tr-TR" sz="2700" b="1" u="sng" dirty="0">
                <a:latin typeface="Times New Roman" panose="02020603050405020304" pitchFamily="18" charset="0"/>
                <a:cs typeface="Times New Roman" panose="02020603050405020304" pitchFamily="18" charset="0"/>
              </a:rPr>
              <a:t>Hazine Taşınmazlarının İdaresi Hakkında Yönetmelik’in «tahmin </a:t>
            </a:r>
            <a:r>
              <a:rPr lang="tr-TR" sz="2700" b="1" u="sng" dirty="0">
                <a:latin typeface="Times New Roman" panose="02020603050405020304" pitchFamily="18" charset="0"/>
                <a:cs typeface="Times New Roman" panose="02020603050405020304" pitchFamily="18" charset="0"/>
              </a:rPr>
              <a:t>edilen </a:t>
            </a:r>
            <a:r>
              <a:rPr lang="tr-TR" sz="2700" b="1" u="sng" dirty="0">
                <a:latin typeface="Times New Roman" panose="02020603050405020304" pitchFamily="18" charset="0"/>
                <a:cs typeface="Times New Roman" panose="02020603050405020304" pitchFamily="18" charset="0"/>
              </a:rPr>
              <a:t>bedel tespiti» başlıklı 12. maddesine göre:</a:t>
            </a:r>
            <a:r>
              <a:rPr lang="tr-TR" sz="3000" b="1" u="sng" dirty="0">
                <a:latin typeface="Times New Roman" panose="02020603050405020304" pitchFamily="18" charset="0"/>
                <a:cs typeface="Times New Roman" panose="02020603050405020304" pitchFamily="18" charset="0"/>
              </a:rPr>
              <a:t/>
            </a:r>
            <a:br>
              <a:rPr lang="tr-TR" sz="3000" b="1" u="sng" dirty="0">
                <a:latin typeface="Times New Roman" panose="02020603050405020304" pitchFamily="18" charset="0"/>
                <a:cs typeface="Times New Roman" panose="02020603050405020304" pitchFamily="18" charset="0"/>
              </a:rPr>
            </a:br>
            <a:endParaRPr lang="tr-TR" sz="30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394886"/>
            <a:ext cx="7886700" cy="3306278"/>
          </a:xfrm>
        </p:spPr>
        <p:txBody>
          <a:bodyPr>
            <a:normAutofit fontScale="62500" lnSpcReduction="20000"/>
          </a:bodyPr>
          <a:lstStyle/>
          <a:p>
            <a:pPr algn="just">
              <a:spcBef>
                <a:spcPts val="1350"/>
              </a:spcBef>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Tahmin </a:t>
            </a:r>
            <a:r>
              <a:rPr lang="tr-TR" dirty="0">
                <a:latin typeface="Times New Roman" panose="02020603050405020304" pitchFamily="18" charset="0"/>
                <a:cs typeface="Times New Roman" panose="02020603050405020304" pitchFamily="18" charset="0"/>
              </a:rPr>
              <a:t>edilen bedel, bedel tespit komisyonunca tespit edilir ve karara bağlanır. Bedel tespit ve takdirinde, taşınmazın konumu ve özellikleri göz önünde bulundurulmak suretiyle rayiç bedel esas alınır</a:t>
            </a:r>
            <a:r>
              <a:rPr lang="tr-TR" dirty="0" smtClean="0">
                <a:latin typeface="Times New Roman" panose="02020603050405020304" pitchFamily="18" charset="0"/>
                <a:cs typeface="Times New Roman" panose="02020603050405020304" pitchFamily="18" charset="0"/>
              </a:rPr>
              <a:t>.</a:t>
            </a:r>
          </a:p>
          <a:p>
            <a:pPr marL="0" indent="0" algn="just">
              <a:spcBef>
                <a:spcPts val="1350"/>
              </a:spcBef>
              <a:buNone/>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  Ancak bu bedel;</a:t>
            </a:r>
            <a:endParaRPr lang="tr-TR" dirty="0">
              <a:latin typeface="Times New Roman" panose="02020603050405020304" pitchFamily="18" charset="0"/>
              <a:cs typeface="Times New Roman" panose="02020603050405020304" pitchFamily="18" charset="0"/>
            </a:endParaRPr>
          </a:p>
          <a:p>
            <a:pPr algn="just">
              <a:spcBef>
                <a:spcPts val="1350"/>
              </a:spcBef>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Satış</a:t>
            </a:r>
            <a:r>
              <a:rPr lang="tr-TR" dirty="0">
                <a:latin typeface="Times New Roman" panose="02020603050405020304" pitchFamily="18" charset="0"/>
                <a:cs typeface="Times New Roman" panose="02020603050405020304" pitchFamily="18" charset="0"/>
              </a:rPr>
              <a:t>, trampa, arsa karşılığı veya kat karşılığı inşaatta; üzerinde bulunan ve mevcut durumu </a:t>
            </a:r>
            <a:r>
              <a:rPr lang="tr-TR" dirty="0" smtClean="0">
                <a:latin typeface="Times New Roman" panose="02020603050405020304" pitchFamily="18" charset="0"/>
                <a:cs typeface="Times New Roman" panose="02020603050405020304" pitchFamily="18" charset="0"/>
              </a:rPr>
              <a:t>itibarıyla </a:t>
            </a:r>
            <a:r>
              <a:rPr lang="tr-TR" dirty="0">
                <a:latin typeface="Times New Roman" panose="02020603050405020304" pitchFamily="18" charset="0"/>
                <a:cs typeface="Times New Roman" panose="02020603050405020304" pitchFamily="18" charset="0"/>
              </a:rPr>
              <a:t>kullanılması ekonomik olmayan binaların yıkım masrafını aşan asgari levazım bedeli ve varsa bu nitelikte olmayan diğer binaların Çevre ve Şehircilik Bakanlığınca belirlenen yapı yaklaşık birim maliyetlerinden az olmamak üzere aşınma payı da dikkate alınarak belirlenecek rayiç bedel ile taşınmazın zemininin rayiç değerinin toplamıdır.</a:t>
            </a:r>
          </a:p>
          <a:p>
            <a:pPr algn="just">
              <a:spcBef>
                <a:spcPts val="1350"/>
              </a:spcBef>
              <a:buFont typeface="Wingdings" panose="05000000000000000000" pitchFamily="2" charset="2"/>
              <a:buChar char="§"/>
            </a:pPr>
            <a:r>
              <a:rPr lang="tr-TR" dirty="0" smtClean="0">
                <a:latin typeface="Times New Roman" panose="02020603050405020304" pitchFamily="18" charset="0"/>
                <a:cs typeface="Times New Roman" panose="02020603050405020304" pitchFamily="18" charset="0"/>
              </a:rPr>
              <a:t>Kullanma </a:t>
            </a:r>
            <a:r>
              <a:rPr lang="tr-TR" dirty="0">
                <a:latin typeface="Times New Roman" panose="02020603050405020304" pitchFamily="18" charset="0"/>
                <a:cs typeface="Times New Roman" panose="02020603050405020304" pitchFamily="18" charset="0"/>
              </a:rPr>
              <a:t>izni verilmesi veya irtifak hakkı tesis edilmesinde ilk yıl için taşınmazın rayiç bedelinin yüzde ikisi, kiralamalarda ise yüzde dördüdür.</a:t>
            </a:r>
          </a:p>
          <a:p>
            <a:pPr algn="just">
              <a:spcBef>
                <a:spcPts val="1800"/>
              </a:spcBef>
              <a:buFont typeface="Wingdings" panose="05000000000000000000" pitchFamily="2" charset="2"/>
              <a:buChar char="§"/>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40569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628650" y="1070754"/>
            <a:ext cx="8207342" cy="569344"/>
          </a:xfrm>
        </p:spPr>
        <p:txBody>
          <a:bodyPr anchor="t" anchorCtr="0">
            <a:noAutofit/>
          </a:bodyPr>
          <a:lstStyle/>
          <a:p>
            <a:r>
              <a:rPr lang="tr-TR" sz="2400" b="1" u="sng" dirty="0">
                <a:latin typeface="Times New Roman" panose="02020603050405020304" pitchFamily="18" charset="0"/>
                <a:cs typeface="Times New Roman" panose="02020603050405020304" pitchFamily="18" charset="0"/>
              </a:rPr>
              <a:t>Yönetmeliğin 12 </a:t>
            </a:r>
            <a:r>
              <a:rPr lang="tr-TR" sz="2400" b="1" u="sng" dirty="0" err="1">
                <a:latin typeface="Times New Roman" panose="02020603050405020304" pitchFamily="18" charset="0"/>
                <a:cs typeface="Times New Roman" panose="02020603050405020304" pitchFamily="18" charset="0"/>
              </a:rPr>
              <a:t>nci</a:t>
            </a:r>
            <a:r>
              <a:rPr lang="tr-TR" sz="2400" b="1" u="sng" dirty="0">
                <a:latin typeface="Times New Roman" panose="02020603050405020304" pitchFamily="18" charset="0"/>
                <a:cs typeface="Times New Roman" panose="02020603050405020304" pitchFamily="18" charset="0"/>
              </a:rPr>
              <a:t> maddesinin son fıkrasında; </a:t>
            </a:r>
            <a:br>
              <a:rPr lang="tr-TR" sz="2400" b="1" u="sng" dirty="0">
                <a:latin typeface="Times New Roman" panose="02020603050405020304" pitchFamily="18" charset="0"/>
                <a:cs typeface="Times New Roman" panose="02020603050405020304" pitchFamily="18" charset="0"/>
              </a:rPr>
            </a:br>
            <a:endParaRPr lang="tr-TR" sz="24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1847132"/>
            <a:ext cx="7886700" cy="3854032"/>
          </a:xfrm>
        </p:spPr>
        <p:txBody>
          <a:bodyPr>
            <a:normAutofit/>
          </a:bodyPr>
          <a:lstStyle/>
          <a:p>
            <a:pPr algn="just">
              <a:spcBef>
                <a:spcPts val="1800"/>
              </a:spcBef>
              <a:buFont typeface="Wingdings" panose="05000000000000000000" pitchFamily="2" charset="2"/>
              <a:buChar char="§"/>
            </a:pPr>
            <a:r>
              <a:rPr lang="tr-TR" sz="1950" dirty="0">
                <a:latin typeface="Times New Roman" panose="02020603050405020304" pitchFamily="18" charset="0"/>
                <a:cs typeface="Times New Roman" panose="02020603050405020304" pitchFamily="18" charset="0"/>
              </a:rPr>
              <a:t>Maliye Bakanlığının; uluslararası değerleme standartlarına uygun olarak, </a:t>
            </a:r>
          </a:p>
          <a:p>
            <a:pPr algn="just">
              <a:spcBef>
                <a:spcPts val="1800"/>
              </a:spcBef>
              <a:buFont typeface="Wingdings" panose="05000000000000000000" pitchFamily="2" charset="2"/>
              <a:buChar char="§"/>
            </a:pPr>
            <a:r>
              <a:rPr lang="tr-TR" sz="1950" dirty="0">
                <a:latin typeface="Times New Roman" panose="02020603050405020304" pitchFamily="18" charset="0"/>
                <a:cs typeface="Times New Roman" panose="02020603050405020304" pitchFamily="18" charset="0"/>
              </a:rPr>
              <a:t>Değerleme kriterleri oluşturmaya, </a:t>
            </a:r>
          </a:p>
          <a:p>
            <a:pPr algn="just">
              <a:spcBef>
                <a:spcPts val="1800"/>
              </a:spcBef>
              <a:buFont typeface="Wingdings" panose="05000000000000000000" pitchFamily="2" charset="2"/>
              <a:buChar char="§"/>
            </a:pPr>
            <a:r>
              <a:rPr lang="tr-TR" sz="1950" dirty="0">
                <a:latin typeface="Times New Roman" panose="02020603050405020304" pitchFamily="18" charset="0"/>
                <a:cs typeface="Times New Roman" panose="02020603050405020304" pitchFamily="18" charset="0"/>
              </a:rPr>
              <a:t>Değerlemeye ilişkin standardizasyonu sağlamaya, </a:t>
            </a:r>
          </a:p>
          <a:p>
            <a:pPr algn="just">
              <a:spcBef>
                <a:spcPts val="1800"/>
              </a:spcBef>
              <a:buFont typeface="Wingdings" panose="05000000000000000000" pitchFamily="2" charset="2"/>
              <a:buChar char="§"/>
            </a:pPr>
            <a:r>
              <a:rPr lang="tr-TR" sz="1950" dirty="0">
                <a:latin typeface="Times New Roman" panose="02020603050405020304" pitchFamily="18" charset="0"/>
                <a:cs typeface="Times New Roman" panose="02020603050405020304" pitchFamily="18" charset="0"/>
              </a:rPr>
              <a:t>yapılacak bedel tespiti ve takdirlerine ilişkin standart, ilke, yöntem ve teknikleri geliştirmeye ve taşınmaz değerlemelerinde izlenecek usul ve esasları belirlemeye yetkilidir.</a:t>
            </a:r>
          </a:p>
        </p:txBody>
      </p:sp>
    </p:spTree>
    <p:extLst>
      <p:ext uri="{BB962C8B-B14F-4D97-AF65-F5344CB8AC3E}">
        <p14:creationId xmlns:p14="http://schemas.microsoft.com/office/powerpoint/2010/main" val="3316044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5"/>
            <a:ext cx="7886700" cy="419175"/>
          </a:xfrm>
        </p:spPr>
        <p:txBody>
          <a:bodyPr>
            <a:normAutofit fontScale="90000"/>
          </a:bodyPr>
          <a:lstStyle/>
          <a:p>
            <a:r>
              <a:rPr lang="tr-TR" sz="3000" b="1" u="sng" dirty="0">
                <a:solidFill>
                  <a:prstClr val="black"/>
                </a:solidFill>
                <a:latin typeface="Times New Roman" panose="02020603050405020304" pitchFamily="18" charset="0"/>
                <a:cs typeface="Times New Roman" panose="02020603050405020304" pitchFamily="18" charset="0"/>
              </a:rPr>
              <a:t>2014/1 Sıra Numaralı </a:t>
            </a:r>
            <a:r>
              <a:rPr lang="tr-TR" sz="3000" b="1" u="sng" dirty="0" err="1">
                <a:solidFill>
                  <a:prstClr val="black"/>
                </a:solidFill>
                <a:latin typeface="Times New Roman" panose="02020603050405020304" pitchFamily="18" charset="0"/>
                <a:cs typeface="Times New Roman" panose="02020603050405020304" pitchFamily="18" charset="0"/>
              </a:rPr>
              <a:t>Genelge’de</a:t>
            </a:r>
            <a:r>
              <a:rPr lang="tr-TR" sz="3000" b="1" u="sng" dirty="0">
                <a:solidFill>
                  <a:prstClr val="black"/>
                </a:solidFill>
                <a:latin typeface="Times New Roman" panose="02020603050405020304" pitchFamily="18" charset="0"/>
                <a:cs typeface="Times New Roman" panose="02020603050405020304" pitchFamily="18" charset="0"/>
              </a:rPr>
              <a:t> Değerleme Süreci</a:t>
            </a:r>
            <a:endParaRPr lang="tr-TR" u="sng"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218897007"/>
              </p:ext>
            </p:extLst>
          </p:nvPr>
        </p:nvGraphicFramePr>
        <p:xfrm>
          <a:off x="628650" y="2041157"/>
          <a:ext cx="7886700" cy="34217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59803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5"/>
            <a:ext cx="7886700" cy="556334"/>
          </a:xfrm>
        </p:spPr>
        <p:txBody>
          <a:bodyPr>
            <a:normAutofit fontScale="90000"/>
          </a:bodyPr>
          <a:lstStyle/>
          <a:p>
            <a:r>
              <a:rPr lang="tr-TR" sz="2700" b="1" u="sng" dirty="0">
                <a:solidFill>
                  <a:prstClr val="black"/>
                </a:solidFill>
                <a:latin typeface="Times New Roman" panose="02020603050405020304" pitchFamily="18" charset="0"/>
                <a:cs typeface="Times New Roman" panose="02020603050405020304" pitchFamily="18" charset="0"/>
              </a:rPr>
              <a:t>2014/1 Sıra Numaralı </a:t>
            </a:r>
            <a:r>
              <a:rPr lang="tr-TR" sz="2700" b="1" u="sng" dirty="0" err="1">
                <a:solidFill>
                  <a:prstClr val="black"/>
                </a:solidFill>
                <a:latin typeface="Times New Roman" panose="02020603050405020304" pitchFamily="18" charset="0"/>
                <a:cs typeface="Times New Roman" panose="02020603050405020304" pitchFamily="18" charset="0"/>
              </a:rPr>
              <a:t>Genelge’de</a:t>
            </a:r>
            <a:r>
              <a:rPr lang="tr-TR" sz="2700" b="1" u="sng" dirty="0">
                <a:solidFill>
                  <a:prstClr val="black"/>
                </a:solidFill>
                <a:latin typeface="Times New Roman" panose="02020603050405020304" pitchFamily="18" charset="0"/>
                <a:cs typeface="Times New Roman" panose="02020603050405020304" pitchFamily="18" charset="0"/>
              </a:rPr>
              <a:t> Değerleme </a:t>
            </a:r>
            <a:r>
              <a:rPr lang="tr-TR" sz="2700" b="1" u="sng" dirty="0">
                <a:solidFill>
                  <a:prstClr val="black"/>
                </a:solidFill>
                <a:latin typeface="Times New Roman" panose="02020603050405020304" pitchFamily="18" charset="0"/>
                <a:cs typeface="Times New Roman" panose="02020603050405020304" pitchFamily="18" charset="0"/>
              </a:rPr>
              <a:t>Yöntemleri</a:t>
            </a:r>
            <a:endParaRPr lang="tr-TR" sz="30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461764"/>
            <a:ext cx="7886700" cy="3145553"/>
          </a:xfrm>
        </p:spPr>
        <p:txBody>
          <a:bodyPr>
            <a:normAutofit/>
          </a:bodyPr>
          <a:lstStyle/>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Emsal Karşılaştırma Yöntemi</a:t>
            </a:r>
          </a:p>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Gelir Yöntemi</a:t>
            </a:r>
          </a:p>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Maliyet Yöntemi</a:t>
            </a:r>
            <a:endParaRPr lang="tr-TR" dirty="0"/>
          </a:p>
        </p:txBody>
      </p:sp>
    </p:spTree>
    <p:extLst>
      <p:ext uri="{BB962C8B-B14F-4D97-AF65-F5344CB8AC3E}">
        <p14:creationId xmlns:p14="http://schemas.microsoft.com/office/powerpoint/2010/main" val="5822992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08927653"/>
              </p:ext>
            </p:extLst>
          </p:nvPr>
        </p:nvGraphicFramePr>
        <p:xfrm>
          <a:off x="511114" y="1795374"/>
          <a:ext cx="7820845" cy="3927174"/>
        </p:xfrm>
        <a:graphic>
          <a:graphicData uri="http://schemas.openxmlformats.org/drawingml/2006/table">
            <a:tbl>
              <a:tblPr firstRow="1" bandRow="1">
                <a:tableStyleId>{5C22544A-7EE6-4342-B048-85BDC9FD1C3A}</a:tableStyleId>
              </a:tblPr>
              <a:tblGrid>
                <a:gridCol w="3496612"/>
                <a:gridCol w="1416639"/>
                <a:gridCol w="1460435"/>
                <a:gridCol w="1447159"/>
              </a:tblGrid>
              <a:tr h="490897">
                <a:tc>
                  <a:txBody>
                    <a:bodyPr/>
                    <a:lstStyle/>
                    <a:p>
                      <a:endParaRPr lang="tr-TR" sz="1400" dirty="0">
                        <a:latin typeface="Times New Roman" panose="02020603050405020304" pitchFamily="18" charset="0"/>
                        <a:cs typeface="Times New Roman" panose="02020603050405020304" pitchFamily="18" charset="0"/>
                      </a:endParaRPr>
                    </a:p>
                  </a:txBody>
                  <a:tcPr marL="68580" marR="68580" marT="34290" marB="34290" anchor="ctr">
                    <a:solidFill>
                      <a:schemeClr val="accent1">
                        <a:lumMod val="75000"/>
                      </a:schemeClr>
                    </a:solidFill>
                  </a:tcPr>
                </a:tc>
                <a:tc>
                  <a:txBody>
                    <a:bodyPr/>
                    <a:lstStyle/>
                    <a:p>
                      <a:pPr algn="ctr"/>
                      <a:r>
                        <a:rPr lang="tr-TR" sz="1400" dirty="0" smtClean="0">
                          <a:ln>
                            <a:noFill/>
                          </a:ln>
                          <a:solidFill>
                            <a:schemeClr val="tx1"/>
                          </a:solidFill>
                          <a:latin typeface="Times New Roman" panose="02020603050405020304" pitchFamily="18" charset="0"/>
                          <a:cs typeface="Times New Roman" panose="02020603050405020304" pitchFamily="18" charset="0"/>
                        </a:rPr>
                        <a:t>2015</a:t>
                      </a:r>
                      <a:endParaRPr lang="tr-TR" sz="1400" dirty="0">
                        <a:ln>
                          <a:noFill/>
                        </a:ln>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solidFill>
                      <a:schemeClr val="accent1">
                        <a:lumMod val="75000"/>
                      </a:schemeClr>
                    </a:solidFill>
                  </a:tcPr>
                </a:tc>
                <a:tc>
                  <a:txBody>
                    <a:bodyPr/>
                    <a:lstStyle/>
                    <a:p>
                      <a:pPr algn="ctr"/>
                      <a:r>
                        <a:rPr lang="tr-TR" sz="1400" dirty="0" smtClean="0">
                          <a:ln>
                            <a:noFill/>
                          </a:ln>
                          <a:solidFill>
                            <a:schemeClr val="tx1"/>
                          </a:solidFill>
                          <a:latin typeface="Times New Roman" panose="02020603050405020304" pitchFamily="18" charset="0"/>
                          <a:cs typeface="Times New Roman" panose="02020603050405020304" pitchFamily="18" charset="0"/>
                        </a:rPr>
                        <a:t>2016</a:t>
                      </a:r>
                      <a:endParaRPr lang="tr-TR" sz="1400" dirty="0">
                        <a:ln>
                          <a:noFill/>
                        </a:ln>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solidFill>
                      <a:schemeClr val="accent1">
                        <a:lumMod val="75000"/>
                      </a:schemeClr>
                    </a:solidFill>
                  </a:tcPr>
                </a:tc>
                <a:tc>
                  <a:txBody>
                    <a:bodyPr/>
                    <a:lstStyle/>
                    <a:p>
                      <a:pPr algn="ctr"/>
                      <a:r>
                        <a:rPr lang="tr-TR" sz="1400" dirty="0" smtClean="0">
                          <a:ln>
                            <a:noFill/>
                          </a:ln>
                          <a:solidFill>
                            <a:schemeClr val="tx1"/>
                          </a:solidFill>
                          <a:latin typeface="Times New Roman" panose="02020603050405020304" pitchFamily="18" charset="0"/>
                          <a:cs typeface="Times New Roman" panose="02020603050405020304" pitchFamily="18" charset="0"/>
                        </a:rPr>
                        <a:t>2017</a:t>
                      </a:r>
                      <a:endParaRPr lang="tr-TR" sz="1400" dirty="0">
                        <a:ln>
                          <a:noFill/>
                        </a:ln>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solidFill>
                      <a:schemeClr val="accent1">
                        <a:lumMod val="75000"/>
                      </a:schemeClr>
                    </a:solidFill>
                  </a:tcP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Satış</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67.603</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133.162</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9.830</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2/B Satış</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20.401</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13.070</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994</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6292 Tarım Arazileri Satış</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234.961</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94.484</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923</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Kira</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5.274</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6.176</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617</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İrtifak Hakkı ve Kullanma İzni</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3.990</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3.450</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552</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Trampa, Arsa K.İ.,</a:t>
                      </a:r>
                      <a:r>
                        <a:rPr lang="tr-TR" sz="1400" b="1" baseline="0" dirty="0" smtClean="0">
                          <a:solidFill>
                            <a:schemeClr val="tx1"/>
                          </a:solidFill>
                          <a:latin typeface="Times New Roman" panose="02020603050405020304" pitchFamily="18" charset="0"/>
                          <a:cs typeface="Times New Roman" panose="02020603050405020304" pitchFamily="18" charset="0"/>
                        </a:rPr>
                        <a:t> Kat K.İ.</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562</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616</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c>
                  <a:txBody>
                    <a:bodyPr/>
                    <a:lstStyle/>
                    <a:p>
                      <a:pPr algn="ctr"/>
                      <a:r>
                        <a:rPr lang="tr-TR" sz="1400" dirty="0" smtClean="0">
                          <a:latin typeface="Times New Roman" panose="02020603050405020304" pitchFamily="18" charset="0"/>
                          <a:cs typeface="Times New Roman" panose="02020603050405020304" pitchFamily="18" charset="0"/>
                        </a:rPr>
                        <a:t>143</a:t>
                      </a:r>
                      <a:endParaRPr lang="tr-TR" sz="1400" dirty="0">
                        <a:latin typeface="Times New Roman" panose="02020603050405020304" pitchFamily="18" charset="0"/>
                        <a:cs typeface="Times New Roman" panose="02020603050405020304" pitchFamily="18" charset="0"/>
                      </a:endParaRPr>
                    </a:p>
                  </a:txBody>
                  <a:tcPr marL="68580" marR="68580" marT="34290" marB="34290" anchor="ctr"/>
                </a:tc>
              </a:tr>
              <a:tr h="490897">
                <a:tc>
                  <a:txBody>
                    <a:bodyPr/>
                    <a:lstStyle/>
                    <a:p>
                      <a:r>
                        <a:rPr lang="tr-TR" sz="1400" b="1" dirty="0" smtClean="0">
                          <a:solidFill>
                            <a:schemeClr val="tx1"/>
                          </a:solidFill>
                          <a:latin typeface="Times New Roman" panose="02020603050405020304" pitchFamily="18" charset="0"/>
                          <a:cs typeface="Times New Roman" panose="02020603050405020304" pitchFamily="18" charset="0"/>
                        </a:rPr>
                        <a:t>TOPLAM</a:t>
                      </a:r>
                      <a:endParaRPr lang="tr-TR" sz="1400" b="1" dirty="0">
                        <a:solidFill>
                          <a:schemeClr val="tx1"/>
                        </a:solidFill>
                        <a:latin typeface="Times New Roman" panose="02020603050405020304" pitchFamily="18" charset="0"/>
                        <a:cs typeface="Times New Roman" panose="02020603050405020304" pitchFamily="18" charset="0"/>
                      </a:endParaRPr>
                    </a:p>
                  </a:txBody>
                  <a:tcPr marL="68580" marR="68580" marT="34290" marB="34290" anchor="ctr">
                    <a:solidFill>
                      <a:schemeClr val="bg2">
                        <a:lumMod val="90000"/>
                      </a:schemeClr>
                    </a:solidFill>
                  </a:tcPr>
                </a:tc>
                <a:tc>
                  <a:txBody>
                    <a:bodyPr/>
                    <a:lstStyle/>
                    <a:p>
                      <a:pPr algn="ctr"/>
                      <a:r>
                        <a:rPr lang="tr-TR" sz="1400" b="1" dirty="0" smtClean="0">
                          <a:latin typeface="Times New Roman" panose="02020603050405020304" pitchFamily="18" charset="0"/>
                          <a:cs typeface="Times New Roman" panose="02020603050405020304" pitchFamily="18" charset="0"/>
                        </a:rPr>
                        <a:t>332.791</a:t>
                      </a:r>
                      <a:endParaRPr lang="tr-TR" sz="1400" b="1" dirty="0">
                        <a:latin typeface="Times New Roman" panose="02020603050405020304" pitchFamily="18" charset="0"/>
                        <a:cs typeface="Times New Roman" panose="02020603050405020304" pitchFamily="18" charset="0"/>
                      </a:endParaRPr>
                    </a:p>
                  </a:txBody>
                  <a:tcPr marL="68580" marR="68580" marT="34290" marB="34290" anchor="ctr">
                    <a:solidFill>
                      <a:schemeClr val="bg2">
                        <a:lumMod val="90000"/>
                      </a:schemeClr>
                    </a:solidFill>
                  </a:tcPr>
                </a:tc>
                <a:tc>
                  <a:txBody>
                    <a:bodyPr/>
                    <a:lstStyle/>
                    <a:p>
                      <a:pPr algn="ctr"/>
                      <a:r>
                        <a:rPr lang="tr-TR" sz="1400" b="1" dirty="0" smtClean="0">
                          <a:latin typeface="Times New Roman" panose="02020603050405020304" pitchFamily="18" charset="0"/>
                          <a:cs typeface="Times New Roman" panose="02020603050405020304" pitchFamily="18" charset="0"/>
                        </a:rPr>
                        <a:t>250.958</a:t>
                      </a:r>
                      <a:endParaRPr lang="tr-TR" sz="1400" b="1" dirty="0">
                        <a:latin typeface="Times New Roman" panose="02020603050405020304" pitchFamily="18" charset="0"/>
                        <a:cs typeface="Times New Roman" panose="02020603050405020304" pitchFamily="18" charset="0"/>
                      </a:endParaRPr>
                    </a:p>
                  </a:txBody>
                  <a:tcPr marL="68580" marR="68580" marT="34290" marB="34290" anchor="ctr">
                    <a:solidFill>
                      <a:schemeClr val="bg2">
                        <a:lumMod val="90000"/>
                      </a:schemeClr>
                    </a:solidFill>
                  </a:tcPr>
                </a:tc>
                <a:tc>
                  <a:txBody>
                    <a:bodyPr/>
                    <a:lstStyle/>
                    <a:p>
                      <a:pPr algn="ctr"/>
                      <a:r>
                        <a:rPr lang="tr-TR" sz="1400" b="1" dirty="0" smtClean="0">
                          <a:latin typeface="Times New Roman" panose="02020603050405020304" pitchFamily="18" charset="0"/>
                          <a:cs typeface="Times New Roman" panose="02020603050405020304" pitchFamily="18" charset="0"/>
                        </a:rPr>
                        <a:t>13.059</a:t>
                      </a:r>
                      <a:endParaRPr lang="tr-TR" sz="1400" b="1" dirty="0">
                        <a:latin typeface="Times New Roman" panose="02020603050405020304" pitchFamily="18" charset="0"/>
                        <a:cs typeface="Times New Roman" panose="02020603050405020304" pitchFamily="18" charset="0"/>
                      </a:endParaRPr>
                    </a:p>
                  </a:txBody>
                  <a:tcPr marL="68580" marR="68580" marT="34290" marB="34290" anchor="ctr">
                    <a:solidFill>
                      <a:schemeClr val="bg2">
                        <a:lumMod val="90000"/>
                      </a:schemeClr>
                    </a:solidFill>
                  </a:tcPr>
                </a:tc>
              </a:tr>
            </a:tbl>
          </a:graphicData>
        </a:graphic>
      </p:graphicFrame>
      <p:sp>
        <p:nvSpPr>
          <p:cNvPr id="5" name="Metin kutusu 4"/>
          <p:cNvSpPr txBox="1"/>
          <p:nvPr/>
        </p:nvSpPr>
        <p:spPr>
          <a:xfrm>
            <a:off x="401129" y="1200151"/>
            <a:ext cx="8177841" cy="392415"/>
          </a:xfrm>
          <a:prstGeom prst="rect">
            <a:avLst/>
          </a:prstGeom>
          <a:solidFill>
            <a:schemeClr val="tx1">
              <a:lumMod val="75000"/>
              <a:lumOff val="25000"/>
            </a:schemeClr>
          </a:solidFill>
        </p:spPr>
        <p:txBody>
          <a:bodyPr wrap="square" rtlCol="0">
            <a:spAutoFit/>
          </a:bodyPr>
          <a:lstStyle/>
          <a:p>
            <a:pPr algn="ctr"/>
            <a:r>
              <a:rPr lang="tr-TR" sz="1950" b="1" dirty="0">
                <a:solidFill>
                  <a:schemeClr val="bg1"/>
                </a:solidFill>
                <a:latin typeface="Times New Roman" panose="02020603050405020304" pitchFamily="18" charset="0"/>
                <a:cs typeface="Times New Roman" panose="02020603050405020304" pitchFamily="18" charset="0"/>
              </a:rPr>
              <a:t>Yıllar İtibarıyla İşlem Türlerine Göre Bedel Takdir Edilen Taşınmaz Adedi</a:t>
            </a:r>
            <a:endParaRPr lang="tr-TR" sz="195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54781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Grafik 3"/>
          <p:cNvGraphicFramePr/>
          <p:nvPr>
            <p:extLst>
              <p:ext uri="{D42A27DB-BD31-4B8C-83A1-F6EECF244321}">
                <p14:modId xmlns:p14="http://schemas.microsoft.com/office/powerpoint/2010/main" val="926721912"/>
              </p:ext>
            </p:extLst>
          </p:nvPr>
        </p:nvGraphicFramePr>
        <p:xfrm>
          <a:off x="0" y="857250"/>
          <a:ext cx="9144000" cy="5143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37437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Grafik 3"/>
          <p:cNvGraphicFramePr/>
          <p:nvPr>
            <p:extLst>
              <p:ext uri="{D42A27DB-BD31-4B8C-83A1-F6EECF244321}">
                <p14:modId xmlns:p14="http://schemas.microsoft.com/office/powerpoint/2010/main" val="2951996188"/>
              </p:ext>
            </p:extLst>
          </p:nvPr>
        </p:nvGraphicFramePr>
        <p:xfrm>
          <a:off x="0" y="857250"/>
          <a:ext cx="9144000" cy="5143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9074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534202" y="1131095"/>
            <a:ext cx="8410073" cy="556334"/>
          </a:xfrm>
        </p:spPr>
        <p:txBody>
          <a:bodyPr>
            <a:normAutofit/>
          </a:bodyPr>
          <a:lstStyle/>
          <a:p>
            <a:pPr algn="ctr"/>
            <a:r>
              <a:rPr lang="tr-TR" sz="3000" b="1" u="sng" dirty="0">
                <a:latin typeface="Times New Roman" panose="02020603050405020304" pitchFamily="18" charset="0"/>
                <a:cs typeface="Times New Roman" panose="02020603050405020304" pitchFamily="18" charset="0"/>
              </a:rPr>
              <a:t>Milli Emlak Genel Müdürlüğünün Görevleri (1)</a:t>
            </a:r>
            <a:endParaRPr lang="tr-TR" sz="30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264944"/>
            <a:ext cx="7886700" cy="3342373"/>
          </a:xfrm>
        </p:spPr>
        <p:txBody>
          <a:bodyPr>
            <a:noAutofit/>
          </a:bodyPr>
          <a:lstStyle/>
          <a:p>
            <a:pPr algn="just"/>
            <a:r>
              <a:rPr lang="tr-TR" b="1" dirty="0">
                <a:latin typeface="Times New Roman" panose="02020603050405020304" pitchFamily="18" charset="0"/>
                <a:cs typeface="Times New Roman" panose="02020603050405020304" pitchFamily="18" charset="0"/>
              </a:rPr>
              <a:t>Hazinenin özel mülkiyetinde ve Devletin hüküm ve tasarrufu </a:t>
            </a:r>
            <a:r>
              <a:rPr lang="tr-TR" b="1" dirty="0" smtClean="0">
                <a:latin typeface="Times New Roman" panose="02020603050405020304" pitchFamily="18" charset="0"/>
                <a:cs typeface="Times New Roman" panose="02020603050405020304" pitchFamily="18" charset="0"/>
              </a:rPr>
              <a:t>altındaki </a:t>
            </a:r>
            <a:r>
              <a:rPr lang="tr-TR" b="1" dirty="0">
                <a:latin typeface="Times New Roman" panose="02020603050405020304" pitchFamily="18" charset="0"/>
                <a:cs typeface="Times New Roman" panose="02020603050405020304" pitchFamily="18" charset="0"/>
              </a:rPr>
              <a:t>taşınmaz malların yönetimine ilişkin </a:t>
            </a:r>
            <a:r>
              <a:rPr lang="tr-TR" b="1" dirty="0" smtClean="0">
                <a:latin typeface="Times New Roman" panose="02020603050405020304" pitchFamily="18" charset="0"/>
                <a:cs typeface="Times New Roman" panose="02020603050405020304" pitchFamily="18" charset="0"/>
              </a:rPr>
              <a:t>hizmetleri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yapmak</a:t>
            </a:r>
          </a:p>
          <a:p>
            <a:pPr algn="just"/>
            <a:endParaRPr lang="tr-TR" b="1" dirty="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Hazinenin </a:t>
            </a:r>
            <a:r>
              <a:rPr lang="tr-TR" b="1" dirty="0">
                <a:latin typeface="Times New Roman" panose="02020603050405020304" pitchFamily="18" charset="0"/>
                <a:cs typeface="Times New Roman" panose="02020603050405020304" pitchFamily="18" charset="0"/>
              </a:rPr>
              <a:t>özel mülkiyetindeki taşınmazların satışı, kiralanması, trampası ve üzerinde sınırlı aynî hak tesisi, Devletin hüküm ve tasarrufu altındaki yerlerin kiralanması ve bu yerler için gerekli görülen hallerde kullanma izni verilmesi işlemlerini yapmak, </a:t>
            </a:r>
          </a:p>
          <a:p>
            <a:pPr marL="0" indent="0" algn="just">
              <a:buNone/>
            </a:pP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249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sz="2700" b="1" u="sng" dirty="0">
                <a:latin typeface="Times New Roman" panose="02020603050405020304" pitchFamily="18" charset="0"/>
                <a:cs typeface="Times New Roman" panose="02020603050405020304" pitchFamily="18" charset="0"/>
              </a:rPr>
              <a:t>Milli Emlak Genel Müdürlüğünün </a:t>
            </a:r>
            <a:r>
              <a:rPr lang="tr-TR" sz="2700" b="1" u="sng" dirty="0">
                <a:latin typeface="Times New Roman" panose="02020603050405020304" pitchFamily="18" charset="0"/>
                <a:cs typeface="Times New Roman" panose="02020603050405020304" pitchFamily="18" charset="0"/>
              </a:rPr>
              <a:t>Görevleri (2</a:t>
            </a:r>
            <a:r>
              <a:rPr lang="tr-TR" sz="2700" b="1" u="sng" dirty="0">
                <a:latin typeface="Times New Roman" panose="02020603050405020304" pitchFamily="18" charset="0"/>
                <a:cs typeface="Times New Roman" panose="02020603050405020304" pitchFamily="18" charset="0"/>
              </a:rPr>
              <a:t>)</a:t>
            </a:r>
          </a:p>
        </p:txBody>
      </p:sp>
      <p:sp>
        <p:nvSpPr>
          <p:cNvPr id="3" name="İçerik Yer Tutucusu 2"/>
          <p:cNvSpPr>
            <a:spLocks noGrp="1"/>
          </p:cNvSpPr>
          <p:nvPr>
            <p:ph idx="1"/>
          </p:nvPr>
        </p:nvSpPr>
        <p:spPr>
          <a:xfrm>
            <a:off x="628650" y="2264944"/>
            <a:ext cx="7886700" cy="3342373"/>
          </a:xfrm>
        </p:spPr>
        <p:txBody>
          <a:bodyPr>
            <a:normAutofit fontScale="77500" lnSpcReduction="20000"/>
          </a:bodyPr>
          <a:lstStyle/>
          <a:p>
            <a:pPr algn="just"/>
            <a:r>
              <a:rPr lang="tr-TR" b="1" dirty="0" smtClean="0">
                <a:latin typeface="Times New Roman" panose="02020603050405020304" pitchFamily="18" charset="0"/>
                <a:cs typeface="Times New Roman" panose="02020603050405020304" pitchFamily="18" charset="0"/>
              </a:rPr>
              <a:t>Hazineye </a:t>
            </a:r>
            <a:r>
              <a:rPr lang="tr-TR" b="1" dirty="0">
                <a:latin typeface="Times New Roman" panose="02020603050405020304" pitchFamily="18" charset="0"/>
                <a:cs typeface="Times New Roman" panose="02020603050405020304" pitchFamily="18" charset="0"/>
              </a:rPr>
              <a:t>ait taşınmaz malların envanter kayıtlarını tutmak </a:t>
            </a:r>
            <a:endParaRPr lang="tr-TR" b="1" dirty="0" smtClean="0">
              <a:latin typeface="Times New Roman" panose="02020603050405020304" pitchFamily="18" charset="0"/>
              <a:cs typeface="Times New Roman" panose="02020603050405020304" pitchFamily="18" charset="0"/>
            </a:endParaRPr>
          </a:p>
          <a:p>
            <a:pPr algn="just"/>
            <a:endParaRPr lang="tr-TR" b="1" dirty="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Bakanlık adına yapılacak kamulaştırma işlemlerini </a:t>
            </a:r>
            <a:r>
              <a:rPr lang="tr-TR" b="1" dirty="0" smtClean="0">
                <a:latin typeface="Times New Roman" panose="02020603050405020304" pitchFamily="18" charset="0"/>
                <a:cs typeface="Times New Roman" panose="02020603050405020304" pitchFamily="18" charset="0"/>
              </a:rPr>
              <a:t>yürütmek</a:t>
            </a:r>
          </a:p>
          <a:p>
            <a:pPr marL="0" indent="0" algn="just">
              <a:buNone/>
            </a:pP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Bakanlar </a:t>
            </a:r>
            <a:r>
              <a:rPr lang="tr-TR" b="1" dirty="0">
                <a:latin typeface="Times New Roman" panose="02020603050405020304" pitchFamily="18" charset="0"/>
                <a:cs typeface="Times New Roman" panose="02020603050405020304" pitchFamily="18" charset="0"/>
              </a:rPr>
              <a:t>Kurulunca uygulama usul ve esasları belirlenen projeler kapsamında; Hazinenin özel mülkiyetinde ve Devletin hüküm ve tasarrufu altında bulunan taşınmazları geliştirmek, değerlendirmek, kişilerin mülkiyetinde bulunan taşınmazları satın almak, trampa etmek, kamulaştırma ve toplulaştırma yapmak. </a:t>
            </a:r>
          </a:p>
        </p:txBody>
      </p:sp>
    </p:spTree>
    <p:extLst>
      <p:ext uri="{BB962C8B-B14F-4D97-AF65-F5344CB8AC3E}">
        <p14:creationId xmlns:p14="http://schemas.microsoft.com/office/powerpoint/2010/main" val="2442195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534202" y="1131095"/>
            <a:ext cx="8410073" cy="556334"/>
          </a:xfrm>
        </p:spPr>
        <p:txBody>
          <a:bodyPr>
            <a:normAutofit/>
          </a:bodyPr>
          <a:lstStyle/>
          <a:p>
            <a:pPr algn="ctr"/>
            <a:r>
              <a:rPr lang="tr-TR" sz="3000" b="1" u="sng" dirty="0">
                <a:latin typeface="Times New Roman" panose="02020603050405020304" pitchFamily="18" charset="0"/>
                <a:cs typeface="Times New Roman" panose="02020603050405020304" pitchFamily="18" charset="0"/>
              </a:rPr>
              <a:t>Hazine Taşınmazı</a:t>
            </a:r>
            <a:endParaRPr lang="tr-TR" sz="30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264944"/>
            <a:ext cx="7886700" cy="3342373"/>
          </a:xfrm>
        </p:spPr>
        <p:txBody>
          <a:bodyPr>
            <a:normAutofit/>
          </a:bodyPr>
          <a:lstStyle/>
          <a:p>
            <a:pPr>
              <a:spcBef>
                <a:spcPts val="315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Hazinenin Özel Mülkiyetindeki Taşınmazlar</a:t>
            </a:r>
          </a:p>
          <a:p>
            <a:pPr>
              <a:spcBef>
                <a:spcPts val="315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Devletin Hüküm ve Tasarrufu Altındaki Taşınmazlar</a:t>
            </a:r>
          </a:p>
        </p:txBody>
      </p:sp>
    </p:spTree>
    <p:extLst>
      <p:ext uri="{BB962C8B-B14F-4D97-AF65-F5344CB8AC3E}">
        <p14:creationId xmlns:p14="http://schemas.microsoft.com/office/powerpoint/2010/main" val="4157415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5" name="Grafik 24"/>
          <p:cNvGraphicFramePr/>
          <p:nvPr>
            <p:extLst>
              <p:ext uri="{D42A27DB-BD31-4B8C-83A1-F6EECF244321}">
                <p14:modId xmlns:p14="http://schemas.microsoft.com/office/powerpoint/2010/main" val="185105000"/>
              </p:ext>
            </p:extLst>
          </p:nvPr>
        </p:nvGraphicFramePr>
        <p:xfrm>
          <a:off x="-93845" y="857251"/>
          <a:ext cx="9237845" cy="51434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11866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4" name="Grafik 3"/>
          <p:cNvGraphicFramePr/>
          <p:nvPr>
            <p:extLst>
              <p:ext uri="{D42A27DB-BD31-4B8C-83A1-F6EECF244321}">
                <p14:modId xmlns:p14="http://schemas.microsoft.com/office/powerpoint/2010/main" val="960127392"/>
              </p:ext>
            </p:extLst>
          </p:nvPr>
        </p:nvGraphicFramePr>
        <p:xfrm>
          <a:off x="0" y="857250"/>
          <a:ext cx="9144000" cy="5143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97714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5" name="Grafik 24"/>
          <p:cNvGraphicFramePr/>
          <p:nvPr>
            <p:extLst>
              <p:ext uri="{D42A27DB-BD31-4B8C-83A1-F6EECF244321}">
                <p14:modId xmlns:p14="http://schemas.microsoft.com/office/powerpoint/2010/main" val="2400489332"/>
              </p:ext>
            </p:extLst>
          </p:nvPr>
        </p:nvGraphicFramePr>
        <p:xfrm>
          <a:off x="-93845" y="857251"/>
          <a:ext cx="9237845" cy="51434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295246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6" name="Grafik 5"/>
          <p:cNvGraphicFramePr/>
          <p:nvPr>
            <p:extLst>
              <p:ext uri="{D42A27DB-BD31-4B8C-83A1-F6EECF244321}">
                <p14:modId xmlns:p14="http://schemas.microsoft.com/office/powerpoint/2010/main" val="1540146454"/>
              </p:ext>
            </p:extLst>
          </p:nvPr>
        </p:nvGraphicFramePr>
        <p:xfrm>
          <a:off x="0" y="857250"/>
          <a:ext cx="9144000" cy="51435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633288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5"/>
            <a:ext cx="7886700" cy="556334"/>
          </a:xfrm>
        </p:spPr>
        <p:txBody>
          <a:bodyPr>
            <a:normAutofit fontScale="90000"/>
          </a:bodyPr>
          <a:lstStyle/>
          <a:p>
            <a:r>
              <a:rPr lang="tr-TR" sz="3000" b="1" u="sng" dirty="0">
                <a:latin typeface="Times New Roman" panose="02020603050405020304" pitchFamily="18" charset="0"/>
                <a:cs typeface="Times New Roman" panose="02020603050405020304" pitchFamily="18" charset="0"/>
              </a:rPr>
              <a:t>Gayrimenkul Değerlemesi Yapılan Milli </a:t>
            </a:r>
            <a:r>
              <a:rPr lang="tr-TR" sz="3000" b="1" u="sng">
                <a:latin typeface="Times New Roman" panose="02020603050405020304" pitchFamily="18" charset="0"/>
                <a:cs typeface="Times New Roman" panose="02020603050405020304" pitchFamily="18" charset="0"/>
              </a:rPr>
              <a:t>Emlak İşlemleri</a:t>
            </a:r>
            <a:endParaRPr lang="tr-TR" sz="3000" b="1" u="sng"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628650" y="2207193"/>
            <a:ext cx="7886700" cy="3400124"/>
          </a:xfrm>
        </p:spPr>
        <p:txBody>
          <a:bodyPr>
            <a:normAutofit fontScale="92500"/>
          </a:bodyPr>
          <a:lstStyle/>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Satış</a:t>
            </a:r>
          </a:p>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Trampa, Kat Karşılığı İnşaat, Arsa Karşılığı İnşaat</a:t>
            </a:r>
          </a:p>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Kira</a:t>
            </a:r>
          </a:p>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İrtifak Hakkı</a:t>
            </a:r>
          </a:p>
          <a:p>
            <a:pPr>
              <a:spcBef>
                <a:spcPts val="2700"/>
              </a:spcBef>
              <a:buFont typeface="Wingdings" panose="05000000000000000000" pitchFamily="2" charset="2"/>
              <a:buChar char="§"/>
            </a:pPr>
            <a:r>
              <a:rPr lang="tr-TR" b="1" dirty="0" smtClean="0">
                <a:latin typeface="Times New Roman" panose="02020603050405020304" pitchFamily="18" charset="0"/>
                <a:cs typeface="Times New Roman" panose="02020603050405020304" pitchFamily="18" charset="0"/>
              </a:rPr>
              <a:t>Kullanma İzni</a:t>
            </a:r>
            <a:endParaRPr lang="tr-TR" dirty="0"/>
          </a:p>
        </p:txBody>
      </p:sp>
    </p:spTree>
    <p:extLst>
      <p:ext uri="{BB962C8B-B14F-4D97-AF65-F5344CB8AC3E}">
        <p14:creationId xmlns:p14="http://schemas.microsoft.com/office/powerpoint/2010/main" val="6192133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723</TotalTime>
  <Words>581</Words>
  <Application>Microsoft Office PowerPoint</Application>
  <PresentationFormat>Ekran Gösterisi (4:3)</PresentationFormat>
  <Paragraphs>109</Paragraphs>
  <Slides>18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Theme</vt:lpstr>
      <vt:lpstr>HAZİNE TAŞINMAZLARININ TASARRUFUNDA VERİ İHTİYACI</vt:lpstr>
      <vt:lpstr>Milli Emlak Genel Müdürlüğünün Görevleri (1)</vt:lpstr>
      <vt:lpstr>Milli Emlak Genel Müdürlüğünün Görevleri (2)</vt:lpstr>
      <vt:lpstr>Hazine Taşınmazı</vt:lpstr>
      <vt:lpstr>PowerPoint Sunusu</vt:lpstr>
      <vt:lpstr>PowerPoint Sunusu</vt:lpstr>
      <vt:lpstr>PowerPoint Sunusu</vt:lpstr>
      <vt:lpstr>PowerPoint Sunusu</vt:lpstr>
      <vt:lpstr>Gayrimenkul Değerlemesi Yapılan Milli Emlak İşlemleri</vt:lpstr>
      <vt:lpstr>Hazine Taşınmazlarının Bedel Takdirine İlişkin Mevzuat </vt:lpstr>
      <vt:lpstr>2886 sayılı Kanunun «tahmin edilen bedelin tespiti» başlıklı 9. maddesine göre: </vt:lpstr>
      <vt:lpstr>Hazine Taşınmazlarının İdaresi Hakkında Yönetmelik’in «tahmin edilen bedel tespiti» başlıklı 12. maddesine göre: </vt:lpstr>
      <vt:lpstr>Yönetmeliğin 12 nci maddesinin son fıkrasında;  </vt:lpstr>
      <vt:lpstr>2014/1 Sıra Numaralı Genelge’de Değerleme Süreci</vt:lpstr>
      <vt:lpstr>2014/1 Sıra Numaralı Genelge’de Değerleme Yöntemleri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 CAKIR</dc:creator>
  <cp:lastModifiedBy>Rl</cp:lastModifiedBy>
  <cp:revision>71</cp:revision>
  <dcterms:created xsi:type="dcterms:W3CDTF">2017-02-20T08:19:23Z</dcterms:created>
  <dcterms:modified xsi:type="dcterms:W3CDTF">2017-03-01T10:57:46Z</dcterms:modified>
</cp:coreProperties>
</file>